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6" r:id="rId2"/>
    <p:sldId id="533" r:id="rId3"/>
    <p:sldId id="360" r:id="rId4"/>
    <p:sldId id="535" r:id="rId5"/>
    <p:sldId id="537" r:id="rId6"/>
    <p:sldId id="536" r:id="rId7"/>
    <p:sldId id="261" r:id="rId8"/>
    <p:sldId id="269" r:id="rId9"/>
    <p:sldId id="367" r:id="rId10"/>
    <p:sldId id="291" r:id="rId11"/>
    <p:sldId id="532" r:id="rId12"/>
    <p:sldId id="361" r:id="rId13"/>
    <p:sldId id="362" r:id="rId14"/>
    <p:sldId id="363" r:id="rId15"/>
    <p:sldId id="534" r:id="rId16"/>
    <p:sldId id="364" r:id="rId17"/>
    <p:sldId id="260" r:id="rId18"/>
    <p:sldId id="366" r:id="rId19"/>
    <p:sldId id="412" r:id="rId20"/>
    <p:sldId id="539" r:id="rId21"/>
    <p:sldId id="371" r:id="rId22"/>
    <p:sldId id="295" r:id="rId23"/>
    <p:sldId id="279" r:id="rId24"/>
    <p:sldId id="288" r:id="rId25"/>
    <p:sldId id="531" r:id="rId26"/>
    <p:sldId id="306" r:id="rId27"/>
    <p:sldId id="273" r:id="rId28"/>
    <p:sldId id="368" r:id="rId29"/>
    <p:sldId id="538" r:id="rId30"/>
    <p:sldId id="408" r:id="rId31"/>
    <p:sldId id="258" r:id="rId32"/>
    <p:sldId id="414" r:id="rId33"/>
  </p:sldIdLst>
  <p:sldSz cx="9144000" cy="5143500" type="screen16x9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63" userDrawn="1">
          <p15:clr>
            <a:srgbClr val="A4A3A4"/>
          </p15:clr>
        </p15:guide>
        <p15:guide id="2" pos="28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6199"/>
    <a:srgbClr val="3BA234"/>
    <a:srgbClr val="333333"/>
    <a:srgbClr val="9ABAC5"/>
    <a:srgbClr val="9CBAC4"/>
    <a:srgbClr val="426572"/>
    <a:srgbClr val="FFCCCC"/>
    <a:srgbClr val="FFCCFF"/>
    <a:srgbClr val="FF99CC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E2C20D5-3F84-5E40-A478-2BD857EDEF83}" v="3301" dt="2019-12-10T08:31:40.235"/>
    <p1510:client id="{3F07A764-9D2D-4A63-9B5D-1C30C6C4BF38}" v="617" dt="2019-12-10T08:42:47.986"/>
  </p1510:revLst>
</p1510:revInfo>
</file>

<file path=ppt/tableStyles.xml><?xml version="1.0" encoding="utf-8"?>
<a:tblStyleLst xmlns:a="http://schemas.openxmlformats.org/drawingml/2006/main" def="{5C22544A-7EE6-4342-B048-85BDC9FD1C3A}">
  <a:tblStyle styleId="{5DA37D80-6434-44D0-A028-1B22A696006F}" styleName="淺色樣式 3 - 輔色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6D9F66E-5EB9-4882-86FB-DCBF35E3C3E4}" styleName="中等深淺樣式 4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8A107856-5554-42FB-B03E-39F5DBC370BA}" styleName="中等深淺樣式 4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1" d="100"/>
          <a:sy n="151" d="100"/>
        </p:scale>
        <p:origin x="706" y="106"/>
      </p:cViewPr>
      <p:guideLst>
        <p:guide orient="horz" pos="2663"/>
        <p:guide pos="285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E25C96-7668-48A6-906E-60409CB4F0E2}" type="datetimeFigureOut">
              <a:rPr lang="zh-TW" altLang="en-US" smtClean="0"/>
              <a:pPr/>
              <a:t>2019/12/10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7E37DA-B174-4061-859C-D3EB947C68F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44692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1C302E-FD06-FF4A-845C-7242F44AD2E4}" type="datetimeFigureOut">
              <a:rPr lang="en-US" smtClean="0"/>
              <a:pPr/>
              <a:t>12/10/2019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6067F0-5D8C-C649-9E7E-E5C399B34C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18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2258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7076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2183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484306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</p:txBody>
      </p:sp>
    </p:spTree>
    <p:extLst>
      <p:ext uri="{BB962C8B-B14F-4D97-AF65-F5344CB8AC3E}">
        <p14:creationId xmlns:p14="http://schemas.microsoft.com/office/powerpoint/2010/main" val="39139308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40720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224577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Shape 2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067550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>
                <a:cs typeface="Calibri"/>
              </a:rPr>
              <a:t>Carry and use 在不同地點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944ED-08EB-4D93-ACE1-7399A139B7A7}" type="slidenum">
              <a:rPr lang="en-US" altLang="zh-TW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83143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657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1110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DDA55-AC97-664A-80F2-B8CEF9EB4553}" type="slidenum">
              <a:rPr kumimoji="1" lang="zh-TW" altLang="en-US" smtClean="0"/>
              <a:t>25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9233326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Works on all your devices</a:t>
            </a:r>
            <a:endParaRPr sz="11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618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Protect your Internet connection across mobile devices or desktop with QNAP apps. Our app &amp; utility offer a variety of easy-to-configure, automatic features, ensuring your connection remains encrypted at all times. 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985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47530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688403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531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lnSpc>
                <a:spcPct val="120000"/>
              </a:lnSpc>
            </a:pPr>
            <a:r>
              <a:rPr lang="zh-TW" altLang="en-US" sz="13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節慶：聖誕節、新年、萬聖節等</a:t>
            </a:r>
          </a:p>
          <a:p>
            <a:pPr lvl="1">
              <a:lnSpc>
                <a:spcPct val="120000"/>
              </a:lnSpc>
            </a:pPr>
            <a:r>
              <a:rPr lang="zh-TW" altLang="en-US" sz="13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活動：派對、演奏會、畢業典禮、婚禮等</a:t>
            </a:r>
          </a:p>
          <a:p>
            <a:pPr lvl="1">
              <a:lnSpc>
                <a:spcPct val="120000"/>
              </a:lnSpc>
            </a:pPr>
            <a:r>
              <a:rPr lang="zh-TW" altLang="en-US" sz="13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場景：湖邊、碼頭、森林、草原等</a:t>
            </a:r>
          </a:p>
          <a:p>
            <a:pPr lvl="1">
              <a:lnSpc>
                <a:spcPct val="120000"/>
              </a:lnSpc>
            </a:pPr>
            <a:r>
              <a:rPr lang="zh-TW" altLang="en-US" sz="13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動物：鼠、牛、虎、兔、蛇、馬、羊、猴、雞、狗、豬</a:t>
            </a:r>
          </a:p>
          <a:p>
            <a:pPr lvl="1">
              <a:lnSpc>
                <a:spcPct val="120000"/>
              </a:lnSpc>
            </a:pPr>
            <a:r>
              <a:rPr lang="zh-TW" altLang="en-US" sz="13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食物：冰淇淋、麵包、各種水果等</a:t>
            </a:r>
          </a:p>
          <a:p>
            <a:pPr lvl="1">
              <a:lnSpc>
                <a:spcPct val="120000"/>
              </a:lnSpc>
            </a:pPr>
            <a:r>
              <a:rPr lang="zh-TW" altLang="en-US" sz="13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植物：仙人掌、玫瑰、松樹等</a:t>
            </a:r>
          </a:p>
          <a:p>
            <a:pPr lvl="1">
              <a:lnSpc>
                <a:spcPct val="120000"/>
              </a:lnSpc>
            </a:pPr>
            <a:r>
              <a:rPr lang="zh-TW" altLang="en-US" sz="13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交通工具：汽車、飛機、船等</a:t>
            </a:r>
          </a:p>
          <a:p>
            <a:pPr lvl="1">
              <a:lnSpc>
                <a:spcPct val="120000"/>
              </a:lnSpc>
            </a:pPr>
            <a:r>
              <a:rPr lang="zh-TW" altLang="en-US" sz="13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物品：車牌、雕像、迷你裙、空拍照片、螢幕擷圖</a:t>
            </a:r>
          </a:p>
          <a:p>
            <a:pPr lvl="1">
              <a:lnSpc>
                <a:spcPct val="120000"/>
              </a:lnSpc>
            </a:pPr>
            <a:r>
              <a:rPr lang="zh-TW" altLang="en-US" sz="13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運動：潛水、籃球、棒球等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805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937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Qmedia is an app on the apple tv platform!!!!!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CB6A43-9329-435B-B557-0F70AB4A7FE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1625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4" name="Shape 32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65261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0244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endParaRPr lang="en-US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61520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043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555776" y="1597820"/>
            <a:ext cx="6264696" cy="613890"/>
          </a:xfrm>
          <a:effectLst>
            <a:reflection blurRad="6350" stA="50000" endA="300" endPos="38500" dist="50800" dir="5400000" sy="-100000" algn="bl" rotWithShape="0"/>
          </a:effectLst>
        </p:spPr>
        <p:txBody>
          <a:bodyPr>
            <a:normAutofit/>
          </a:bodyPr>
          <a:lstStyle>
            <a:lvl1pPr>
              <a:lnSpc>
                <a:spcPct val="150000"/>
              </a:lnSpc>
              <a:defRPr sz="3600" b="1">
                <a:solidFill>
                  <a:srgbClr val="48DCD5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3059832" y="2355726"/>
            <a:ext cx="4968552" cy="66521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70FA4-9E65-4971-979C-D8370CC7AC76}" type="datetimeFigureOut">
              <a:rPr lang="zh-TW" altLang="en-US" smtClean="0"/>
              <a:pPr/>
              <a:t>2019/12/10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1C82A-52C7-4F3A-A1A0-991261602C80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9" name="圖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" y="1041"/>
            <a:ext cx="9140298" cy="514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550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555776" y="1597820"/>
            <a:ext cx="6264696" cy="613890"/>
          </a:xfrm>
          <a:effectLst>
            <a:reflection blurRad="6350" stA="50000" endA="300" endPos="38500" dist="50800" dir="5400000" sy="-100000" algn="bl" rotWithShape="0"/>
          </a:effectLst>
        </p:spPr>
        <p:txBody>
          <a:bodyPr>
            <a:normAutofit/>
          </a:bodyPr>
          <a:lstStyle>
            <a:lvl1pPr>
              <a:lnSpc>
                <a:spcPct val="150000"/>
              </a:lnSpc>
              <a:defRPr sz="3600" b="1">
                <a:solidFill>
                  <a:srgbClr val="48DCD5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3059832" y="2355726"/>
            <a:ext cx="4968552" cy="66521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70FA4-9E65-4971-979C-D8370CC7AC76}" type="datetimeFigureOut">
              <a:rPr lang="zh-TW" altLang="en-US" smtClean="0"/>
              <a:pPr/>
              <a:t>2019/12/10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1C82A-52C7-4F3A-A1A0-991261602C80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9" name="圖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" y="1042"/>
            <a:ext cx="9140297" cy="514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393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6503BFF-7071-4ECE-A304-21615BDD74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" y="0"/>
            <a:ext cx="9140299" cy="5143500"/>
          </a:xfrm>
          <a:prstGeom prst="rect">
            <a:avLst/>
          </a:prstGeom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DBE6ACFF-E36A-460A-ABE0-C4BE1699C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531" y="194608"/>
            <a:ext cx="8043469" cy="493563"/>
          </a:xfrm>
        </p:spPr>
        <p:txBody>
          <a:bodyPr/>
          <a:lstStyle>
            <a:lvl1pPr algn="l">
              <a:defRPr sz="2800">
                <a:solidFill>
                  <a:srgbClr val="333333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64394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6503BFF-7071-4ECE-A304-21615BDD74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" y="791"/>
            <a:ext cx="9140299" cy="5141917"/>
          </a:xfrm>
          <a:prstGeom prst="rect">
            <a:avLst/>
          </a:prstGeom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DBE6ACFF-E36A-460A-ABE0-C4BE1699C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531" y="194608"/>
            <a:ext cx="8043469" cy="493563"/>
          </a:xfrm>
        </p:spPr>
        <p:txBody>
          <a:bodyPr/>
          <a:lstStyle>
            <a:lvl1pPr algn="l">
              <a:defRPr>
                <a:solidFill>
                  <a:srgbClr val="333333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854995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B2A1871-46BE-457C-A2EE-2189ADAAAE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" y="1041"/>
            <a:ext cx="9140299" cy="514141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00531" y="194608"/>
            <a:ext cx="8043469" cy="493563"/>
          </a:xfrm>
        </p:spPr>
        <p:txBody>
          <a:bodyPr/>
          <a:lstStyle>
            <a:lvl1pPr algn="l">
              <a:defRPr>
                <a:solidFill>
                  <a:srgbClr val="333333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484352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" y="1808"/>
            <a:ext cx="9135541" cy="513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884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" y="2129"/>
            <a:ext cx="9135541" cy="513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134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BG_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Shape 183"/>
          <p:cNvSpPr txBox="1">
            <a:spLocks noGrp="1"/>
          </p:cNvSpPr>
          <p:nvPr userDrawn="1">
            <p:ph type="title"/>
          </p:nvPr>
        </p:nvSpPr>
        <p:spPr>
          <a:xfrm>
            <a:off x="323528" y="65780"/>
            <a:ext cx="7165459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>
              <a:defRPr b="1"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</a:pPr>
            <a:endParaRPr sz="4000" u="none" strike="noStrike" cap="none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3150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323528" y="99851"/>
            <a:ext cx="8229600" cy="493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23528" y="915566"/>
            <a:ext cx="8363272" cy="36790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70FA4-9E65-4971-979C-D8370CC7AC76}" type="datetimeFigureOut">
              <a:rPr lang="zh-TW" altLang="en-US" smtClean="0"/>
              <a:pPr/>
              <a:t>2019/12/10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1C82A-52C7-4F3A-A1A0-991261602C8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7384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50" r:id="rId3"/>
    <p:sldLayoutId id="2147483668" r:id="rId4"/>
    <p:sldLayoutId id="2147483654" r:id="rId5"/>
    <p:sldLayoutId id="2147483656" r:id="rId6"/>
    <p:sldLayoutId id="2147483667" r:id="rId7"/>
    <p:sldLayoutId id="2147483666" r:id="rId8"/>
  </p:sldLayoutIdLst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rgbClr val="FFFFFF"/>
          </a:solidFill>
          <a:effectLst/>
          <a:latin typeface="Arial" pitchFamily="34" charset="0"/>
          <a:ea typeface="微軟正黑體" pitchFamily="34" charset="-120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75000"/>
            </a:schemeClr>
          </a:solidFill>
          <a:latin typeface="Arial Unicode MS" panose="020B0604020202020204" pitchFamily="34" charset="-120"/>
          <a:ea typeface="Arial Unicode MS" panose="020B0604020202020204" pitchFamily="34" charset="-120"/>
          <a:cs typeface="Arial Unicode MS" panose="020B0604020202020204" pitchFamily="34" charset="-12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Arial Unicode MS" panose="020B0604020202020204" pitchFamily="34" charset="-120"/>
          <a:ea typeface="Arial Unicode MS" panose="020B0604020202020204" pitchFamily="34" charset="-120"/>
          <a:cs typeface="Arial Unicode MS" panose="020B0604020202020204" pitchFamily="34" charset="-12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 Unicode MS" panose="020B0604020202020204" pitchFamily="34" charset="-120"/>
          <a:ea typeface="Arial Unicode MS" panose="020B0604020202020204" pitchFamily="34" charset="-120"/>
          <a:cs typeface="Arial Unicode MS" panose="020B0604020202020204" pitchFamily="34" charset="-12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Arial Unicode MS" panose="020B0604020202020204" pitchFamily="34" charset="-120"/>
          <a:ea typeface="Arial Unicode MS" panose="020B0604020202020204" pitchFamily="34" charset="-120"/>
          <a:cs typeface="Arial Unicode MS" panose="020B0604020202020204" pitchFamily="34" charset="-12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Arial Unicode MS" panose="020B0604020202020204" pitchFamily="34" charset="-120"/>
          <a:ea typeface="Arial Unicode MS" panose="020B0604020202020204" pitchFamily="34" charset="-120"/>
          <a:cs typeface="Arial Unicode MS" panose="020B0604020202020204" pitchFamily="34" charset="-12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3.png"/><Relationship Id="rId5" Type="http://schemas.openxmlformats.org/officeDocument/2006/relationships/image" Target="../media/image52.tiff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tiff"/><Relationship Id="rId9" Type="http://schemas.openxmlformats.org/officeDocument/2006/relationships/image" Target="../media/image7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72.png"/><Relationship Id="rId7" Type="http://schemas.openxmlformats.org/officeDocument/2006/relationships/image" Target="../media/image85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0.tiff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3.png"/><Relationship Id="rId3" Type="http://schemas.microsoft.com/office/2007/relationships/hdphoto" Target="../media/hdphoto1.wdp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95.pn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Relationship Id="rId14" Type="http://schemas.openxmlformats.org/officeDocument/2006/relationships/image" Target="../media/image10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5.png"/><Relationship Id="rId3" Type="http://schemas.openxmlformats.org/officeDocument/2006/relationships/image" Target="../media/image105.jpeg"/><Relationship Id="rId7" Type="http://schemas.openxmlformats.org/officeDocument/2006/relationships/image" Target="../media/image109.emf"/><Relationship Id="rId12" Type="http://schemas.openxmlformats.org/officeDocument/2006/relationships/image" Target="../media/image1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8.emf"/><Relationship Id="rId11" Type="http://schemas.openxmlformats.org/officeDocument/2006/relationships/image" Target="../media/image113.png"/><Relationship Id="rId5" Type="http://schemas.openxmlformats.org/officeDocument/2006/relationships/image" Target="../media/image107.emf"/><Relationship Id="rId10" Type="http://schemas.openxmlformats.org/officeDocument/2006/relationships/image" Target="../media/image112.png"/><Relationship Id="rId4" Type="http://schemas.openxmlformats.org/officeDocument/2006/relationships/image" Target="../media/image106.emf"/><Relationship Id="rId9" Type="http://schemas.openxmlformats.org/officeDocument/2006/relationships/image" Target="../media/image11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12" Type="http://schemas.openxmlformats.org/officeDocument/2006/relationships/image" Target="../media/image126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0.png"/><Relationship Id="rId11" Type="http://schemas.openxmlformats.org/officeDocument/2006/relationships/image" Target="../media/image125.png"/><Relationship Id="rId5" Type="http://schemas.openxmlformats.org/officeDocument/2006/relationships/image" Target="../media/image119.png"/><Relationship Id="rId10" Type="http://schemas.openxmlformats.org/officeDocument/2006/relationships/image" Target="../media/image124.png"/><Relationship Id="rId4" Type="http://schemas.openxmlformats.org/officeDocument/2006/relationships/image" Target="../media/image118.png"/><Relationship Id="rId9" Type="http://schemas.openxmlformats.org/officeDocument/2006/relationships/image" Target="../media/image12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13" Type="http://schemas.openxmlformats.org/officeDocument/2006/relationships/image" Target="../media/image143.png"/><Relationship Id="rId18" Type="http://schemas.openxmlformats.org/officeDocument/2006/relationships/image" Target="../media/image148.png"/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12" Type="http://schemas.openxmlformats.org/officeDocument/2006/relationships/image" Target="../media/image142.png"/><Relationship Id="rId17" Type="http://schemas.openxmlformats.org/officeDocument/2006/relationships/image" Target="../media/image147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46.png"/><Relationship Id="rId20" Type="http://schemas.openxmlformats.org/officeDocument/2006/relationships/image" Target="../media/image15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6.png"/><Relationship Id="rId11" Type="http://schemas.openxmlformats.org/officeDocument/2006/relationships/image" Target="../media/image141.png"/><Relationship Id="rId5" Type="http://schemas.openxmlformats.org/officeDocument/2006/relationships/image" Target="../media/image135.png"/><Relationship Id="rId15" Type="http://schemas.openxmlformats.org/officeDocument/2006/relationships/image" Target="../media/image145.png"/><Relationship Id="rId10" Type="http://schemas.openxmlformats.org/officeDocument/2006/relationships/image" Target="../media/image140.png"/><Relationship Id="rId19" Type="http://schemas.openxmlformats.org/officeDocument/2006/relationships/image" Target="../media/image149.png"/><Relationship Id="rId4" Type="http://schemas.openxmlformats.org/officeDocument/2006/relationships/image" Target="../media/image134.png"/><Relationship Id="rId9" Type="http://schemas.openxmlformats.org/officeDocument/2006/relationships/image" Target="../media/image139.png"/><Relationship Id="rId14" Type="http://schemas.openxmlformats.org/officeDocument/2006/relationships/image" Target="../media/image14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image" Target="../media/image151.png"/><Relationship Id="rId7" Type="http://schemas.openxmlformats.org/officeDocument/2006/relationships/image" Target="../media/image1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4.png"/><Relationship Id="rId11" Type="http://schemas.openxmlformats.org/officeDocument/2006/relationships/image" Target="../media/image159.png"/><Relationship Id="rId5" Type="http://schemas.openxmlformats.org/officeDocument/2006/relationships/image" Target="../media/image153.png"/><Relationship Id="rId10" Type="http://schemas.openxmlformats.org/officeDocument/2006/relationships/image" Target="../media/image158.png"/><Relationship Id="rId4" Type="http://schemas.openxmlformats.org/officeDocument/2006/relationships/image" Target="../media/image152.png"/><Relationship Id="rId9" Type="http://schemas.openxmlformats.org/officeDocument/2006/relationships/image" Target="../media/image15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openxmlformats.org/officeDocument/2006/relationships/image" Target="../media/image160.png"/><Relationship Id="rId7" Type="http://schemas.openxmlformats.org/officeDocument/2006/relationships/image" Target="../media/image16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3.png"/><Relationship Id="rId5" Type="http://schemas.openxmlformats.org/officeDocument/2006/relationships/image" Target="../media/image162.png"/><Relationship Id="rId10" Type="http://schemas.openxmlformats.org/officeDocument/2006/relationships/image" Target="../media/image167.png"/><Relationship Id="rId4" Type="http://schemas.openxmlformats.org/officeDocument/2006/relationships/image" Target="../media/image161.png"/><Relationship Id="rId9" Type="http://schemas.openxmlformats.org/officeDocument/2006/relationships/image" Target="../media/image16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7" Type="http://schemas.openxmlformats.org/officeDocument/2006/relationships/image" Target="../media/image17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4.png"/><Relationship Id="rId5" Type="http://schemas.openxmlformats.org/officeDocument/2006/relationships/image" Target="../media/image173.png"/><Relationship Id="rId4" Type="http://schemas.openxmlformats.org/officeDocument/2006/relationships/image" Target="../media/image17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3" Type="http://schemas.openxmlformats.org/officeDocument/2006/relationships/image" Target="../media/image177.png"/><Relationship Id="rId7" Type="http://schemas.openxmlformats.org/officeDocument/2006/relationships/image" Target="../media/image181.png"/><Relationship Id="rId2" Type="http://schemas.openxmlformats.org/officeDocument/2006/relationships/image" Target="../media/image176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4" Type="http://schemas.openxmlformats.org/officeDocument/2006/relationships/image" Target="../media/image17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hyperlink" Target="https://support.google.com/photos/answer/6220791?hl=zh-Hant&amp;visit_id=637112218333680638-2163517635&amp;rd=1" TargetMode="External"/><Relationship Id="rId4" Type="http://schemas.openxmlformats.org/officeDocument/2006/relationships/hyperlink" Target="https://www.irista.com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6.png"/><Relationship Id="rId4" Type="http://schemas.openxmlformats.org/officeDocument/2006/relationships/image" Target="../media/image185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3" Type="http://schemas.openxmlformats.org/officeDocument/2006/relationships/image" Target="../media/image188.png"/><Relationship Id="rId7" Type="http://schemas.openxmlformats.org/officeDocument/2006/relationships/image" Target="../media/image192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1.png"/><Relationship Id="rId5" Type="http://schemas.openxmlformats.org/officeDocument/2006/relationships/image" Target="../media/image190.png"/><Relationship Id="rId10" Type="http://schemas.openxmlformats.org/officeDocument/2006/relationships/image" Target="../media/image195.png"/><Relationship Id="rId4" Type="http://schemas.openxmlformats.org/officeDocument/2006/relationships/image" Target="../media/image189.png"/><Relationship Id="rId9" Type="http://schemas.openxmlformats.org/officeDocument/2006/relationships/image" Target="../media/image19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emf"/><Relationship Id="rId9" Type="http://schemas.openxmlformats.org/officeDocument/2006/relationships/image" Target="../media/image21.png"/><Relationship Id="rId14" Type="http://schemas.openxmlformats.org/officeDocument/2006/relationships/image" Target="../media/image26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tiff"/><Relationship Id="rId3" Type="http://schemas.openxmlformats.org/officeDocument/2006/relationships/image" Target="../media/image27.tiff"/><Relationship Id="rId7" Type="http://schemas.openxmlformats.org/officeDocument/2006/relationships/image" Target="../media/image31.tiff"/><Relationship Id="rId12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11" Type="http://schemas.openxmlformats.org/officeDocument/2006/relationships/image" Target="../media/image35.jpeg"/><Relationship Id="rId5" Type="http://schemas.openxmlformats.org/officeDocument/2006/relationships/image" Target="../media/image29.png"/><Relationship Id="rId10" Type="http://schemas.openxmlformats.org/officeDocument/2006/relationships/image" Target="../media/image34.jpe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08896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BG_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Picture 2" descr="D:\直播專案\TS-1635AX_直播\55.png"/>
          <p:cNvPicPr preferRelativeResize="0">
            <a:picLocks noChangeArrowheads="1"/>
          </p:cNvPicPr>
          <p:nvPr/>
        </p:nvPicPr>
        <p:blipFill>
          <a:blip r:embed="rId4"/>
          <a:srcRect t="6447"/>
          <a:stretch>
            <a:fillRect/>
          </a:stretch>
        </p:blipFill>
        <p:spPr bwMode="auto">
          <a:xfrm>
            <a:off x="1400378" y="1638485"/>
            <a:ext cx="5697417" cy="3163714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82358A-863A-024B-B5B4-0E7C033A90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3462" y="1504950"/>
            <a:ext cx="4914900" cy="3390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BD1D94-95C5-C94C-A37C-889B10CCA3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990" y="2609850"/>
            <a:ext cx="2369447" cy="20483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標題 8">
            <a:extLst>
              <a:ext uri="{FF2B5EF4-FFF2-40B4-BE49-F238E27FC236}">
                <a16:creationId xmlns:a16="http://schemas.microsoft.com/office/drawing/2014/main" id="{9E40CDDF-39C1-4C10-9FDB-E8754F9A8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7030" y="55163"/>
            <a:ext cx="7165459" cy="697312"/>
          </a:xfrm>
        </p:spPr>
        <p:txBody>
          <a:bodyPr/>
          <a:lstStyle/>
          <a:p>
            <a:pPr algn="ctr"/>
            <a:r>
              <a:rPr lang="en-US" altLang="zh-CN">
                <a:latin typeface="Arial" panose="020B0604020202020204" pitchFamily="34" charset="0"/>
                <a:ea typeface="Microsoft JhengHei"/>
                <a:sym typeface="Microsoft JhengHei"/>
              </a:rPr>
              <a:t>Up to 4K video real-time transcoding</a:t>
            </a:r>
            <a:endParaRPr lang="zh-TW" altLang="en-US"/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CFB84A6D-4833-4262-A4D0-04EF84ABCB4F}"/>
              </a:ext>
            </a:extLst>
          </p:cNvPr>
          <p:cNvSpPr/>
          <p:nvPr/>
        </p:nvSpPr>
        <p:spPr>
          <a:xfrm>
            <a:off x="1749285" y="658521"/>
            <a:ext cx="5620951" cy="9541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158750" lvl="0">
              <a:buClr>
                <a:schemeClr val="dk1"/>
              </a:buClr>
              <a:buSzPts val="1100"/>
              <a:defRPr/>
            </a:pPr>
            <a:r>
              <a:rPr lang="en-US" altLang="zh-CN" sz="140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Integrates </a:t>
            </a:r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Intel® HD Graphics 600 graphics processor, up to 700 MHz, providing up to </a:t>
            </a:r>
            <a:r>
              <a:rPr lang="en-US" sz="1400" b="1">
                <a:solidFill>
                  <a:srgbClr val="FFFF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</a:t>
            </a:r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channels of video playback and transcoding for smooth playback on versatile client devices. QNAP </a:t>
            </a:r>
            <a:r>
              <a:rPr lang="en-US" sz="1400" b="1" err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QuMagie</a:t>
            </a:r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is also benefited from AI acceleration.</a:t>
            </a:r>
          </a:p>
        </p:txBody>
      </p:sp>
    </p:spTree>
    <p:extLst>
      <p:ext uri="{BB962C8B-B14F-4D97-AF65-F5344CB8AC3E}">
        <p14:creationId xmlns:p14="http://schemas.microsoft.com/office/powerpoint/2010/main" val="23646131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871A144-5741-4F9E-AE12-8BAB190DD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Intel Celeron J4005 </a:t>
            </a:r>
            <a:r>
              <a:rPr lang="en-US" altLang="zh-CN"/>
              <a:t>dual-core </a:t>
            </a:r>
            <a:r>
              <a:rPr lang="en-US" altLang="zh-TW"/>
              <a:t>2.0GHz CPU</a:t>
            </a:r>
          </a:p>
        </p:txBody>
      </p:sp>
      <p:sp>
        <p:nvSpPr>
          <p:cNvPr id="68" name="TextBox 10"/>
          <p:cNvSpPr txBox="1"/>
          <p:nvPr/>
        </p:nvSpPr>
        <p:spPr>
          <a:xfrm>
            <a:off x="5279594" y="3725048"/>
            <a:ext cx="1850401" cy="107721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20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itchFamily="34" charset="0"/>
              </a:rPr>
              <a:t>TS-251D-</a:t>
            </a:r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itchFamily="34" charset="0"/>
              </a:rPr>
              <a:t>2G</a:t>
            </a:r>
          </a:p>
          <a:p>
            <a:r>
              <a:rPr lang="en-US" sz="1200" b="1">
                <a:latin typeface="Arial" panose="020B0604020202020204" pitchFamily="34" charset="0"/>
                <a:ea typeface="Microsoft JhengHei" panose="020B0604030504040204" pitchFamily="34" charset="-120"/>
                <a:cs typeface="Arial" pitchFamily="34" charset="0"/>
              </a:rPr>
              <a:t>2 GB RAM (</a:t>
            </a:r>
            <a:r>
              <a:rPr lang="en-US" altLang="zh-TW" sz="1200" b="1">
                <a:latin typeface="Arial" panose="020B0604020202020204" pitchFamily="34" charset="0"/>
                <a:ea typeface="Microsoft JhengHei" panose="020B0604030504040204" pitchFamily="34" charset="-120"/>
                <a:cs typeface="Arial" pitchFamily="34" charset="0"/>
              </a:rPr>
              <a:t>1 x </a:t>
            </a:r>
            <a:r>
              <a:rPr lang="en-US" altLang="zh-TW" sz="1200" b="1">
                <a:solidFill>
                  <a:srgbClr val="C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itchFamily="34" charset="0"/>
              </a:rPr>
              <a:t>2 GB</a:t>
            </a:r>
            <a:r>
              <a:rPr lang="en-US" sz="1200" b="1">
                <a:latin typeface="Arial" panose="020B0604020202020204" pitchFamily="34" charset="0"/>
                <a:ea typeface="Microsoft JhengHei" panose="020B0604030504040204" pitchFamily="34" charset="-120"/>
                <a:cs typeface="Arial" pitchFamily="34" charset="0"/>
              </a:rPr>
              <a:t>)</a:t>
            </a:r>
          </a:p>
          <a:p>
            <a:r>
              <a:rPr lang="en-US" sz="20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itchFamily="34" charset="0"/>
              </a:rPr>
              <a:t>TS-251D-</a:t>
            </a:r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itchFamily="34" charset="0"/>
              </a:rPr>
              <a:t>4G</a:t>
            </a:r>
            <a:r>
              <a:rPr lang="en-US" sz="20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itchFamily="34" charset="0"/>
              </a:rPr>
              <a:t> </a:t>
            </a:r>
          </a:p>
          <a:p>
            <a:r>
              <a:rPr lang="en-US" sz="1200" b="1">
                <a:latin typeface="Arial" panose="020B0604020202020204" pitchFamily="34" charset="0"/>
                <a:ea typeface="Microsoft JhengHei" panose="020B0604030504040204" pitchFamily="34" charset="-120"/>
                <a:cs typeface="Arial" pitchFamily="34" charset="0"/>
              </a:rPr>
              <a:t>4 GB RAM (1 x </a:t>
            </a:r>
            <a:r>
              <a:rPr lang="en-US" sz="1200" b="1">
                <a:solidFill>
                  <a:srgbClr val="C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itchFamily="34" charset="0"/>
              </a:rPr>
              <a:t>4 GB</a:t>
            </a:r>
            <a:r>
              <a:rPr lang="en-US" sz="1200" b="1">
                <a:latin typeface="Arial" panose="020B0604020202020204" pitchFamily="34" charset="0"/>
                <a:ea typeface="Microsoft JhengHei" panose="020B0604030504040204" pitchFamily="34" charset="-120"/>
                <a:cs typeface="Arial" pitchFamily="34" charset="0"/>
              </a:rPr>
              <a:t>)</a:t>
            </a:r>
          </a:p>
        </p:txBody>
      </p:sp>
      <p:pic>
        <p:nvPicPr>
          <p:cNvPr id="51" name="圖片 17" descr="cp_k_ww_4c_075.png">
            <a:extLst>
              <a:ext uri="{FF2B5EF4-FFF2-40B4-BE49-F238E27FC236}">
                <a16:creationId xmlns:a16="http://schemas.microsoft.com/office/drawing/2014/main" id="{A3C1374A-F3DA-814E-8FAD-42A783B032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5690" y="1935893"/>
            <a:ext cx="689204" cy="689292"/>
          </a:xfrm>
          <a:prstGeom prst="rect">
            <a:avLst/>
          </a:prstGeom>
        </p:spPr>
      </p:pic>
      <p:pic>
        <p:nvPicPr>
          <p:cNvPr id="56" name="圖片 37" descr="HDMI.png">
            <a:extLst>
              <a:ext uri="{FF2B5EF4-FFF2-40B4-BE49-F238E27FC236}">
                <a16:creationId xmlns:a16="http://schemas.microsoft.com/office/drawing/2014/main" id="{61B2933B-013E-3043-9921-5992154ECE5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2400" y="4024430"/>
            <a:ext cx="1016545" cy="236788"/>
          </a:xfrm>
          <a:prstGeom prst="rect">
            <a:avLst/>
          </a:prstGeom>
        </p:spPr>
      </p:pic>
      <p:pic>
        <p:nvPicPr>
          <p:cNvPr id="59" name="Picture 22">
            <a:extLst>
              <a:ext uri="{FF2B5EF4-FFF2-40B4-BE49-F238E27FC236}">
                <a16:creationId xmlns:a16="http://schemas.microsoft.com/office/drawing/2014/main" id="{AA66EB27-4EAD-9143-939C-D784B3B04C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186" y="3837350"/>
            <a:ext cx="881628" cy="764548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53393" y="2936593"/>
            <a:ext cx="1270270" cy="649680"/>
          </a:xfrm>
          <a:prstGeom prst="rect">
            <a:avLst/>
          </a:prstGeom>
          <a:noFill/>
        </p:spPr>
      </p:pic>
      <p:cxnSp>
        <p:nvCxnSpPr>
          <p:cNvPr id="33" name="直線接點 32"/>
          <p:cNvCxnSpPr/>
          <p:nvPr/>
        </p:nvCxnSpPr>
        <p:spPr>
          <a:xfrm>
            <a:off x="5446024" y="1978232"/>
            <a:ext cx="0" cy="6723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群組 5">
            <a:extLst>
              <a:ext uri="{FF2B5EF4-FFF2-40B4-BE49-F238E27FC236}">
                <a16:creationId xmlns:a16="http://schemas.microsoft.com/office/drawing/2014/main" id="{3C0EC3E4-C0C1-47C6-8AA1-8997DB1DCF56}"/>
              </a:ext>
            </a:extLst>
          </p:cNvPr>
          <p:cNvGrpSpPr/>
          <p:nvPr/>
        </p:nvGrpSpPr>
        <p:grpSpPr>
          <a:xfrm>
            <a:off x="2266653" y="2740133"/>
            <a:ext cx="5018918" cy="928589"/>
            <a:chOff x="2690455" y="2810860"/>
            <a:chExt cx="4645636" cy="928589"/>
          </a:xfrm>
        </p:grpSpPr>
        <p:cxnSp>
          <p:nvCxnSpPr>
            <p:cNvPr id="32" name="直線接點 31">
              <a:extLst>
                <a:ext uri="{FF2B5EF4-FFF2-40B4-BE49-F238E27FC236}">
                  <a16:creationId xmlns:a16="http://schemas.microsoft.com/office/drawing/2014/main" id="{1CFF0944-5A79-4D0B-9193-5A362BD25866}"/>
                </a:ext>
              </a:extLst>
            </p:cNvPr>
            <p:cNvCxnSpPr>
              <a:cxnSpLocks/>
            </p:cNvCxnSpPr>
            <p:nvPr/>
          </p:nvCxnSpPr>
          <p:spPr>
            <a:xfrm>
              <a:off x="2690455" y="3739449"/>
              <a:ext cx="4645636" cy="0"/>
            </a:xfrm>
            <a:prstGeom prst="line">
              <a:avLst/>
            </a:prstGeom>
            <a:ln w="19050">
              <a:solidFill>
                <a:schemeClr val="accent5">
                  <a:lumMod val="50000"/>
                </a:schemeClr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接點 29">
              <a:extLst>
                <a:ext uri="{FF2B5EF4-FFF2-40B4-BE49-F238E27FC236}">
                  <a16:creationId xmlns:a16="http://schemas.microsoft.com/office/drawing/2014/main" id="{1CFF0944-5A79-4D0B-9193-5A362BD25866}"/>
                </a:ext>
              </a:extLst>
            </p:cNvPr>
            <p:cNvCxnSpPr>
              <a:cxnSpLocks/>
            </p:cNvCxnSpPr>
            <p:nvPr/>
          </p:nvCxnSpPr>
          <p:spPr>
            <a:xfrm>
              <a:off x="2690455" y="2810860"/>
              <a:ext cx="4645636" cy="0"/>
            </a:xfrm>
            <a:prstGeom prst="line">
              <a:avLst/>
            </a:prstGeom>
            <a:ln w="19050">
              <a:solidFill>
                <a:schemeClr val="accent5">
                  <a:lumMod val="50000"/>
                </a:schemeClr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直線接點 20"/>
          <p:cNvCxnSpPr/>
          <p:nvPr/>
        </p:nvCxnSpPr>
        <p:spPr>
          <a:xfrm>
            <a:off x="6338479" y="1978232"/>
            <a:ext cx="0" cy="6723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平行四邊形 4">
            <a:extLst>
              <a:ext uri="{FF2B5EF4-FFF2-40B4-BE49-F238E27FC236}">
                <a16:creationId xmlns:a16="http://schemas.microsoft.com/office/drawing/2014/main" id="{E4007C2D-B499-44C5-AAE8-D4543885F9C9}"/>
              </a:ext>
            </a:extLst>
          </p:cNvPr>
          <p:cNvSpPr/>
          <p:nvPr/>
        </p:nvSpPr>
        <p:spPr>
          <a:xfrm>
            <a:off x="2670889" y="988018"/>
            <a:ext cx="4614677" cy="689292"/>
          </a:xfrm>
          <a:prstGeom prst="parallelogram">
            <a:avLst>
              <a:gd name="adj" fmla="val 49460"/>
            </a:avLst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C0364CC-C9F5-4A62-81F6-6D23E9410E14}"/>
              </a:ext>
            </a:extLst>
          </p:cNvPr>
          <p:cNvSpPr/>
          <p:nvPr/>
        </p:nvSpPr>
        <p:spPr>
          <a:xfrm>
            <a:off x="2892400" y="1040551"/>
            <a:ext cx="42418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" panose="020B0604030504040204" pitchFamily="34" charset="-120"/>
                <a:cs typeface="Arial" pitchFamily="34" charset="0"/>
              </a:rPr>
              <a:t>x86 Multimedia NAS </a:t>
            </a:r>
            <a:endParaRPr lang="zh-TW" altLang="en-US" sz="3200" b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Microsoft JhengHei" panose="020B0604030504040204" pitchFamily="34" charset="-120"/>
              <a:cs typeface="Arial" pitchFamily="34" charset="0"/>
            </a:endParaRPr>
          </a:p>
        </p:txBody>
      </p:sp>
      <p:pic>
        <p:nvPicPr>
          <p:cNvPr id="20" name="Content Placeholder 4">
            <a:extLst>
              <a:ext uri="{FF2B5EF4-FFF2-40B4-BE49-F238E27FC236}">
                <a16:creationId xmlns:a16="http://schemas.microsoft.com/office/drawing/2014/main" id="{B645C3E0-79EE-4D1B-BB16-A18C34C49C6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1" r="21068"/>
          <a:stretch/>
        </p:blipFill>
        <p:spPr>
          <a:xfrm>
            <a:off x="250821" y="1709832"/>
            <a:ext cx="2231374" cy="303020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892E4F0-C066-EE45-92EF-60707AD4E218}"/>
              </a:ext>
            </a:extLst>
          </p:cNvPr>
          <p:cNvSpPr txBox="1"/>
          <p:nvPr/>
        </p:nvSpPr>
        <p:spPr>
          <a:xfrm>
            <a:off x="7206062" y="2856076"/>
            <a:ext cx="1720991" cy="276991"/>
          </a:xfrm>
          <a:prstGeom prst="rect">
            <a:avLst/>
          </a:prstGeom>
          <a:noFill/>
        </p:spPr>
        <p:txBody>
          <a:bodyPr wrap="square" lIns="91431" tIns="45716" rIns="91431" bIns="45716" rtlCol="0" anchor="t">
            <a:spAutoFit/>
          </a:bodyPr>
          <a:lstStyle/>
          <a:p>
            <a:r>
              <a:rPr lang="en-US" sz="12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RAM ordering parts :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299E6F8-21B1-A548-8D54-C97D7E7DBCE7}"/>
              </a:ext>
            </a:extLst>
          </p:cNvPr>
          <p:cNvSpPr/>
          <p:nvPr/>
        </p:nvSpPr>
        <p:spPr>
          <a:xfrm>
            <a:off x="7221753" y="3108835"/>
            <a:ext cx="1648190" cy="246213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da-DK" sz="1000">
                <a:latin typeface="Arial" panose="020B0604020202020204" pitchFamily="34" charset="0"/>
                <a:ea typeface="Microsoft JhengHei" panose="020B0604030504040204" pitchFamily="34" charset="-120"/>
                <a:cs typeface="Arial" pitchFamily="34" charset="0"/>
              </a:rPr>
              <a:t>RAM-4GDR4A0-SO-2400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36B0B71-CBEE-B14B-9B17-A31B18446222}"/>
              </a:ext>
            </a:extLst>
          </p:cNvPr>
          <p:cNvSpPr/>
          <p:nvPr/>
        </p:nvSpPr>
        <p:spPr>
          <a:xfrm>
            <a:off x="7221753" y="3323149"/>
            <a:ext cx="1648190" cy="246213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da-DK" sz="1000">
                <a:latin typeface="Arial" panose="020B0604020202020204" pitchFamily="34" charset="0"/>
                <a:ea typeface="Microsoft JhengHei" panose="020B0604030504040204" pitchFamily="34" charset="-120"/>
                <a:cs typeface="Arial" pitchFamily="34" charset="0"/>
              </a:rPr>
              <a:t>RAM-2GDR4A0-SO-2400</a:t>
            </a:r>
          </a:p>
        </p:txBody>
      </p:sp>
      <p:sp>
        <p:nvSpPr>
          <p:cNvPr id="28" name="TextBox 46">
            <a:extLst>
              <a:ext uri="{FF2B5EF4-FFF2-40B4-BE49-F238E27FC236}">
                <a16:creationId xmlns:a16="http://schemas.microsoft.com/office/drawing/2014/main" id="{85535BFB-D0A8-462F-81E7-3F4E2DDFA0B2}"/>
              </a:ext>
            </a:extLst>
          </p:cNvPr>
          <p:cNvSpPr txBox="1"/>
          <p:nvPr/>
        </p:nvSpPr>
        <p:spPr>
          <a:xfrm>
            <a:off x="5506242" y="1975129"/>
            <a:ext cx="968735" cy="584767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eaLnBrk="1" hangingPunct="1">
              <a:defRPr/>
            </a:pPr>
            <a:r>
              <a:rPr lang="en-US" altLang="zh-TW" sz="20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2.0</a:t>
            </a:r>
            <a:r>
              <a:rPr lang="en-US" altLang="zh-TW" sz="12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GHz</a:t>
            </a:r>
          </a:p>
          <a:p>
            <a:pPr eaLnBrk="1" hangingPunct="1">
              <a:defRPr/>
            </a:pPr>
            <a:r>
              <a:rPr lang="en-US" altLang="ja-JP" sz="12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Base</a:t>
            </a:r>
            <a:endParaRPr lang="en-US" sz="1200" b="1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9" name="TextBox 22">
            <a:extLst>
              <a:ext uri="{FF2B5EF4-FFF2-40B4-BE49-F238E27FC236}">
                <a16:creationId xmlns:a16="http://schemas.microsoft.com/office/drawing/2014/main" id="{FEB17319-64BD-4079-9E91-390B257CB389}"/>
              </a:ext>
            </a:extLst>
          </p:cNvPr>
          <p:cNvSpPr txBox="1"/>
          <p:nvPr/>
        </p:nvSpPr>
        <p:spPr>
          <a:xfrm>
            <a:off x="6367005" y="1975129"/>
            <a:ext cx="1152981" cy="584767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eaLnBrk="1" hangingPunct="1">
              <a:defRPr/>
            </a:pPr>
            <a:r>
              <a:rPr lang="en-US" altLang="zh-TW" sz="20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2.7</a:t>
            </a:r>
            <a:r>
              <a:rPr lang="en-US" altLang="zh-TW" sz="12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GHz</a:t>
            </a:r>
          </a:p>
          <a:p>
            <a:pPr eaLnBrk="1" hangingPunct="1">
              <a:defRPr/>
            </a:pPr>
            <a:r>
              <a:rPr lang="en-US" altLang="zh-CN" sz="12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Max burst</a:t>
            </a:r>
            <a:endParaRPr lang="zh-CN" altLang="en-US" sz="1200" b="1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1" name="TextBox 22">
            <a:extLst>
              <a:ext uri="{FF2B5EF4-FFF2-40B4-BE49-F238E27FC236}">
                <a16:creationId xmlns:a16="http://schemas.microsoft.com/office/drawing/2014/main" id="{2DE3FF7A-0294-42F7-AEB5-2E4445C47390}"/>
              </a:ext>
            </a:extLst>
          </p:cNvPr>
          <p:cNvSpPr txBox="1"/>
          <p:nvPr/>
        </p:nvSpPr>
        <p:spPr>
          <a:xfrm>
            <a:off x="3415658" y="1975129"/>
            <a:ext cx="2033844" cy="584767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>
              <a:defRPr/>
            </a:pPr>
            <a:r>
              <a:rPr lang="en-US" altLang="zh-TW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Dual-core </a:t>
            </a:r>
            <a:r>
              <a:rPr lang="en-US" altLang="zh-TW" sz="2000" b="1">
                <a:solidFill>
                  <a:srgbClr val="C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J4005</a:t>
            </a:r>
            <a:r>
              <a:rPr lang="en-US" altLang="zh-TW" b="1">
                <a:solidFill>
                  <a:srgbClr val="C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endParaRPr lang="en-US" altLang="zh-CN" sz="1200" b="1">
              <a:solidFill>
                <a:srgbClr val="C00000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altLang="ja-JP" sz="1200" b="1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itchFamily="34" charset="0"/>
              </a:rPr>
              <a:t>Gemini</a:t>
            </a:r>
            <a:r>
              <a:rPr lang="en-US" altLang="zh-TW" sz="1200" b="1">
                <a:latin typeface="Arial" panose="020B0604020202020204" pitchFamily="34" charset="0"/>
                <a:ea typeface="Microsoft JhengHei" panose="020B0604030504040204" pitchFamily="34" charset="-120"/>
                <a:cs typeface="Arial" pitchFamily="34" charset="0"/>
              </a:rPr>
              <a:t> Lake </a:t>
            </a:r>
            <a:r>
              <a:rPr lang="en-US" sz="12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SoC</a:t>
            </a:r>
            <a:endParaRPr lang="en-US" altLang="zh-CN" sz="1200" b="1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6" name="TextBox 6">
            <a:extLst>
              <a:ext uri="{FF2B5EF4-FFF2-40B4-BE49-F238E27FC236}">
                <a16:creationId xmlns:a16="http://schemas.microsoft.com/office/drawing/2014/main" id="{C4AB9F64-ABF1-4425-AF44-733C00512F3B}"/>
              </a:ext>
            </a:extLst>
          </p:cNvPr>
          <p:cNvSpPr txBox="1"/>
          <p:nvPr/>
        </p:nvSpPr>
        <p:spPr>
          <a:xfrm>
            <a:off x="3954424" y="2875688"/>
            <a:ext cx="3220877" cy="400101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eaLnBrk="1" hangingPunct="1">
              <a:defRPr/>
            </a:pPr>
            <a:r>
              <a:rPr lang="en-US" altLang="zh-TW" sz="20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Dual-channel RAM</a:t>
            </a:r>
          </a:p>
        </p:txBody>
      </p:sp>
      <p:sp>
        <p:nvSpPr>
          <p:cNvPr id="37" name="TextBox 6">
            <a:extLst>
              <a:ext uri="{FF2B5EF4-FFF2-40B4-BE49-F238E27FC236}">
                <a16:creationId xmlns:a16="http://schemas.microsoft.com/office/drawing/2014/main" id="{1C716EBC-4AD2-42B1-A393-6DAD1213418A}"/>
              </a:ext>
            </a:extLst>
          </p:cNvPr>
          <p:cNvSpPr txBox="1"/>
          <p:nvPr/>
        </p:nvSpPr>
        <p:spPr>
          <a:xfrm>
            <a:off x="3967005" y="3251160"/>
            <a:ext cx="3239057" cy="276991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>
              <a:defRPr/>
            </a:pPr>
            <a:r>
              <a:rPr lang="en-US" altLang="zh-TW" sz="1200" b="1">
                <a:solidFill>
                  <a:srgbClr val="C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 x SODIMM DDR4 </a:t>
            </a:r>
            <a:r>
              <a:rPr lang="en-US" altLang="zh-TW" sz="12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slots, up to </a:t>
            </a:r>
            <a:r>
              <a:rPr lang="en-US" altLang="zh-TW" sz="1200" b="1">
                <a:solidFill>
                  <a:srgbClr val="C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8 GB </a:t>
            </a:r>
            <a:r>
              <a:rPr lang="en-US" altLang="zh-TW" sz="12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total</a:t>
            </a:r>
            <a:endParaRPr lang="en-US" altLang="zh-TW" sz="1200" b="1">
              <a:solidFill>
                <a:srgbClr val="FF0000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6847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4">
            <a:extLst>
              <a:ext uri="{FF2B5EF4-FFF2-40B4-BE49-F238E27FC236}">
                <a16:creationId xmlns:a16="http://schemas.microsoft.com/office/drawing/2014/main" id="{026AA637-41E8-5D41-A59B-033BB5438A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672" y="776185"/>
            <a:ext cx="4997116" cy="4320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8" name="圓角矩形 27"/>
          <p:cNvSpPr/>
          <p:nvPr/>
        </p:nvSpPr>
        <p:spPr>
          <a:xfrm>
            <a:off x="759847" y="2779603"/>
            <a:ext cx="2520100" cy="2074096"/>
          </a:xfrm>
          <a:prstGeom prst="roundRect">
            <a:avLst>
              <a:gd name="adj" fmla="val 11155"/>
            </a:avLst>
          </a:prstGeom>
          <a:solidFill>
            <a:schemeClr val="tx2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9" name="圓角矩形 28"/>
          <p:cNvSpPr/>
          <p:nvPr/>
        </p:nvSpPr>
        <p:spPr>
          <a:xfrm>
            <a:off x="779617" y="1010762"/>
            <a:ext cx="2500330" cy="1682201"/>
          </a:xfrm>
          <a:prstGeom prst="roundRect">
            <a:avLst>
              <a:gd name="adj" fmla="val 11155"/>
            </a:avLst>
          </a:prstGeom>
          <a:solidFill>
            <a:schemeClr val="tx2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30" name="Picture 6">
            <a:extLst>
              <a:ext uri="{FF2B5EF4-FFF2-40B4-BE49-F238E27FC236}">
                <a16:creationId xmlns:a16="http://schemas.microsoft.com/office/drawing/2014/main" id="{2C83C76A-12BB-3C43-A221-108E5F2E891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831"/>
          <a:stretch/>
        </p:blipFill>
        <p:spPr>
          <a:xfrm>
            <a:off x="2052926" y="1108680"/>
            <a:ext cx="1212400" cy="1584000"/>
          </a:xfrm>
          <a:prstGeom prst="rect">
            <a:avLst/>
          </a:prstGeom>
        </p:spPr>
      </p:pic>
      <p:sp>
        <p:nvSpPr>
          <p:cNvPr id="31" name="TextBox 7">
            <a:extLst>
              <a:ext uri="{FF2B5EF4-FFF2-40B4-BE49-F238E27FC236}">
                <a16:creationId xmlns:a16="http://schemas.microsoft.com/office/drawing/2014/main" id="{38F44AEB-6C52-B040-A9FD-B13A011DF046}"/>
              </a:ext>
            </a:extLst>
          </p:cNvPr>
          <p:cNvSpPr txBox="1"/>
          <p:nvPr/>
        </p:nvSpPr>
        <p:spPr>
          <a:xfrm>
            <a:off x="865190" y="1082201"/>
            <a:ext cx="130837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2 x 3.5”/ 2.5” </a:t>
            </a:r>
          </a:p>
          <a:p>
            <a:r>
              <a:rPr lang="en-US" sz="1400" b="1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SATA 6Gb/s </a:t>
            </a:r>
          </a:p>
          <a:p>
            <a:r>
              <a:rPr lang="en-US" sz="1400" b="1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HDD/SSD</a:t>
            </a:r>
          </a:p>
        </p:txBody>
      </p:sp>
      <p:pic>
        <p:nvPicPr>
          <p:cNvPr id="32" name="圖片 11">
            <a:extLst>
              <a:ext uri="{FF2B5EF4-FFF2-40B4-BE49-F238E27FC236}">
                <a16:creationId xmlns:a16="http://schemas.microsoft.com/office/drawing/2014/main" id="{33107F73-ECAD-104F-B7CF-CA4AD14C14F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53"/>
          <a:stretch/>
        </p:blipFill>
        <p:spPr>
          <a:xfrm>
            <a:off x="772926" y="2768375"/>
            <a:ext cx="977871" cy="1972998"/>
          </a:xfrm>
          <a:prstGeom prst="rect">
            <a:avLst/>
          </a:prstGeom>
        </p:spPr>
      </p:pic>
      <p:sp>
        <p:nvSpPr>
          <p:cNvPr id="33" name="TextBox 13">
            <a:extLst>
              <a:ext uri="{FF2B5EF4-FFF2-40B4-BE49-F238E27FC236}">
                <a16:creationId xmlns:a16="http://schemas.microsoft.com/office/drawing/2014/main" id="{56D17950-2F57-794A-93DC-100B41707E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2542" y="3966433"/>
            <a:ext cx="1282891" cy="738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6" rIns="91431" bIns="45716" anchor="t">
            <a:spAutoFit/>
          </a:bodyPr>
          <a:lstStyle/>
          <a:p>
            <a:pPr>
              <a:defRPr/>
            </a:pPr>
            <a:r>
              <a:rPr lang="en-US" altLang="ja-JP" sz="140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Lockable magnetic front cover</a:t>
            </a:r>
            <a:endParaRPr lang="en-US" altLang="zh-TW" sz="1400" b="1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34" name="圖片 11" descr="開鎖.png">
            <a:extLst>
              <a:ext uri="{FF2B5EF4-FFF2-40B4-BE49-F238E27FC236}">
                <a16:creationId xmlns:a16="http://schemas.microsoft.com/office/drawing/2014/main" id="{33107F73-ECAD-104F-B7CF-CA4AD14C14F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l="60545" t="31123" r="-133" b="19080"/>
          <a:stretch>
            <a:fillRect/>
          </a:stretch>
        </p:blipFill>
        <p:spPr>
          <a:xfrm>
            <a:off x="963899" y="3327188"/>
            <a:ext cx="977871" cy="977871"/>
          </a:xfrm>
          <a:prstGeom prst="ellipse">
            <a:avLst/>
          </a:prstGeom>
          <a:ln w="28575" cmpd="sng">
            <a:solidFill>
              <a:srgbClr val="00B0F0"/>
            </a:solidFill>
          </a:ln>
        </p:spPr>
      </p:pic>
      <p:cxnSp>
        <p:nvCxnSpPr>
          <p:cNvPr id="37" name="直線單箭頭接點 55">
            <a:extLst>
              <a:ext uri="{FF2B5EF4-FFF2-40B4-BE49-F238E27FC236}">
                <a16:creationId xmlns:a16="http://schemas.microsoft.com/office/drawing/2014/main" id="{383F60E9-7FBA-ED42-AEA1-DB4BA718C09B}"/>
              </a:ext>
            </a:extLst>
          </p:cNvPr>
          <p:cNvCxnSpPr>
            <a:cxnSpLocks/>
          </p:cNvCxnSpPr>
          <p:nvPr/>
        </p:nvCxnSpPr>
        <p:spPr>
          <a:xfrm rot="10800000">
            <a:off x="2277724" y="3784784"/>
            <a:ext cx="1282890" cy="1588"/>
          </a:xfrm>
          <a:prstGeom prst="straightConnector1">
            <a:avLst/>
          </a:prstGeom>
          <a:ln w="28575">
            <a:solidFill>
              <a:srgbClr val="FFC000"/>
            </a:solidFill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23F0FA3-5738-0040-98A6-21C06D120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TS-251D </a:t>
            </a:r>
            <a:r>
              <a:rPr lang="en-US" altLang="ja-JP"/>
              <a:t>front view</a:t>
            </a:r>
            <a:endParaRPr lang="ja-JP" altLang="en-US"/>
          </a:p>
        </p:txBody>
      </p:sp>
      <p:cxnSp>
        <p:nvCxnSpPr>
          <p:cNvPr id="38" name="直線單箭頭接點 55">
            <a:extLst>
              <a:ext uri="{FF2B5EF4-FFF2-40B4-BE49-F238E27FC236}">
                <a16:creationId xmlns:a16="http://schemas.microsoft.com/office/drawing/2014/main" id="{E636178D-B042-4FBE-A8E4-94362A5164CE}"/>
              </a:ext>
            </a:extLst>
          </p:cNvPr>
          <p:cNvCxnSpPr>
            <a:cxnSpLocks/>
          </p:cNvCxnSpPr>
          <p:nvPr/>
        </p:nvCxnSpPr>
        <p:spPr>
          <a:xfrm flipH="1">
            <a:off x="5853553" y="2225784"/>
            <a:ext cx="551822" cy="1"/>
          </a:xfrm>
          <a:prstGeom prst="straightConnector1">
            <a:avLst/>
          </a:prstGeom>
          <a:ln w="28575">
            <a:solidFill>
              <a:srgbClr val="FFC000"/>
            </a:solidFill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單箭頭接點 55">
            <a:extLst>
              <a:ext uri="{FF2B5EF4-FFF2-40B4-BE49-F238E27FC236}">
                <a16:creationId xmlns:a16="http://schemas.microsoft.com/office/drawing/2014/main" id="{E9F48538-5BE8-4F67-8E65-3952AF9D065E}"/>
              </a:ext>
            </a:extLst>
          </p:cNvPr>
          <p:cNvCxnSpPr>
            <a:cxnSpLocks/>
          </p:cNvCxnSpPr>
          <p:nvPr/>
        </p:nvCxnSpPr>
        <p:spPr>
          <a:xfrm flipH="1">
            <a:off x="5853553" y="2673677"/>
            <a:ext cx="551822" cy="1"/>
          </a:xfrm>
          <a:prstGeom prst="straightConnector1">
            <a:avLst/>
          </a:prstGeom>
          <a:ln w="28575">
            <a:solidFill>
              <a:srgbClr val="FFC000"/>
            </a:solidFill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單箭頭接點 55">
            <a:extLst>
              <a:ext uri="{FF2B5EF4-FFF2-40B4-BE49-F238E27FC236}">
                <a16:creationId xmlns:a16="http://schemas.microsoft.com/office/drawing/2014/main" id="{2CA9A6D7-DB11-4AC6-8684-89778CF0A412}"/>
              </a:ext>
            </a:extLst>
          </p:cNvPr>
          <p:cNvCxnSpPr>
            <a:cxnSpLocks/>
          </p:cNvCxnSpPr>
          <p:nvPr/>
        </p:nvCxnSpPr>
        <p:spPr>
          <a:xfrm rot="10800000" flipV="1">
            <a:off x="5747013" y="3884932"/>
            <a:ext cx="673739" cy="135064"/>
          </a:xfrm>
          <a:prstGeom prst="bentConnector3">
            <a:avLst>
              <a:gd name="adj1" fmla="val 99629"/>
            </a:avLst>
          </a:prstGeom>
          <a:ln w="28575">
            <a:solidFill>
              <a:srgbClr val="FFC000"/>
            </a:solidFill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單箭頭接點 55">
            <a:extLst>
              <a:ext uri="{FF2B5EF4-FFF2-40B4-BE49-F238E27FC236}">
                <a16:creationId xmlns:a16="http://schemas.microsoft.com/office/drawing/2014/main" id="{BB02E5E6-C375-4FE7-BCC2-A0345F0B9D55}"/>
              </a:ext>
            </a:extLst>
          </p:cNvPr>
          <p:cNvCxnSpPr>
            <a:cxnSpLocks/>
          </p:cNvCxnSpPr>
          <p:nvPr/>
        </p:nvCxnSpPr>
        <p:spPr>
          <a:xfrm rot="10800000" flipV="1">
            <a:off x="5853569" y="4404859"/>
            <a:ext cx="516662" cy="233458"/>
          </a:xfrm>
          <a:prstGeom prst="bentConnector3">
            <a:avLst>
              <a:gd name="adj1" fmla="val 50000"/>
            </a:avLst>
          </a:prstGeom>
          <a:ln w="28575">
            <a:solidFill>
              <a:srgbClr val="FFC000"/>
            </a:solidFill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單箭頭接點 55">
            <a:extLst>
              <a:ext uri="{FF2B5EF4-FFF2-40B4-BE49-F238E27FC236}">
                <a16:creationId xmlns:a16="http://schemas.microsoft.com/office/drawing/2014/main" id="{366403D0-B64F-4308-A20B-E7FE75F4F9AE}"/>
              </a:ext>
            </a:extLst>
          </p:cNvPr>
          <p:cNvCxnSpPr>
            <a:cxnSpLocks/>
          </p:cNvCxnSpPr>
          <p:nvPr/>
        </p:nvCxnSpPr>
        <p:spPr>
          <a:xfrm flipH="1">
            <a:off x="5808349" y="1563009"/>
            <a:ext cx="551822" cy="1"/>
          </a:xfrm>
          <a:prstGeom prst="straightConnector1">
            <a:avLst/>
          </a:prstGeom>
          <a:ln w="28575">
            <a:solidFill>
              <a:srgbClr val="FFC000"/>
            </a:solidFill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9">
            <a:extLst>
              <a:ext uri="{FF2B5EF4-FFF2-40B4-BE49-F238E27FC236}">
                <a16:creationId xmlns:a16="http://schemas.microsoft.com/office/drawing/2014/main" id="{F591715F-1A18-4779-89F4-B35E24E24E7E}"/>
              </a:ext>
            </a:extLst>
          </p:cNvPr>
          <p:cNvSpPr txBox="1"/>
          <p:nvPr/>
        </p:nvSpPr>
        <p:spPr>
          <a:xfrm>
            <a:off x="6492671" y="1979309"/>
            <a:ext cx="18235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rgbClr val="333333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LED</a:t>
            </a:r>
            <a:r>
              <a:rPr lang="en-US" altLang="zh-TW" sz="1400" b="1">
                <a:solidFill>
                  <a:srgbClr val="333333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</a:t>
            </a:r>
            <a:r>
              <a:rPr lang="en-US" sz="1400" b="1">
                <a:solidFill>
                  <a:srgbClr val="333333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: </a:t>
            </a:r>
          </a:p>
          <a:p>
            <a:r>
              <a:rPr lang="en-US" altLang="zh-TW" sz="1400" b="1">
                <a:solidFill>
                  <a:srgbClr val="333333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STATUS, LAN, USB</a:t>
            </a:r>
            <a:endParaRPr lang="en-US" sz="1400" b="1">
              <a:solidFill>
                <a:srgbClr val="333333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6" name="TextBox 10">
            <a:extLst>
              <a:ext uri="{FF2B5EF4-FFF2-40B4-BE49-F238E27FC236}">
                <a16:creationId xmlns:a16="http://schemas.microsoft.com/office/drawing/2014/main" id="{2CE33D7F-9FA0-45F3-9C49-AFC551CDE518}"/>
              </a:ext>
            </a:extLst>
          </p:cNvPr>
          <p:cNvSpPr txBox="1"/>
          <p:nvPr/>
        </p:nvSpPr>
        <p:spPr>
          <a:xfrm>
            <a:off x="6492671" y="2544042"/>
            <a:ext cx="1479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rgbClr val="333333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LED</a:t>
            </a:r>
            <a:r>
              <a:rPr lang="en-US" altLang="zh-TW" sz="1400" b="1">
                <a:solidFill>
                  <a:srgbClr val="333333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</a:t>
            </a:r>
            <a:r>
              <a:rPr lang="en-US" sz="1400" b="1">
                <a:solidFill>
                  <a:srgbClr val="333333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: </a:t>
            </a:r>
          </a:p>
          <a:p>
            <a:r>
              <a:rPr lang="en-US" sz="1400" b="1">
                <a:solidFill>
                  <a:srgbClr val="333333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Drive 1, Drive 2</a:t>
            </a:r>
          </a:p>
        </p:txBody>
      </p:sp>
      <p:sp>
        <p:nvSpPr>
          <p:cNvPr id="47" name="TextBox 11">
            <a:extLst>
              <a:ext uri="{FF2B5EF4-FFF2-40B4-BE49-F238E27FC236}">
                <a16:creationId xmlns:a16="http://schemas.microsoft.com/office/drawing/2014/main" id="{620426DA-066A-47A2-9E0B-AF070A4671AA}"/>
              </a:ext>
            </a:extLst>
          </p:cNvPr>
          <p:cNvSpPr txBox="1"/>
          <p:nvPr/>
        </p:nvSpPr>
        <p:spPr>
          <a:xfrm>
            <a:off x="6492671" y="3709720"/>
            <a:ext cx="15584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rgbClr val="333333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 x USB 3.0 </a:t>
            </a:r>
            <a:r>
              <a:rPr lang="en-US" altLang="zh-TW" sz="1400" b="1">
                <a:solidFill>
                  <a:srgbClr val="333333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port</a:t>
            </a:r>
            <a:endParaRPr lang="en-US" sz="1400" b="1">
              <a:solidFill>
                <a:srgbClr val="333333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8" name="TextBox 12">
            <a:extLst>
              <a:ext uri="{FF2B5EF4-FFF2-40B4-BE49-F238E27FC236}">
                <a16:creationId xmlns:a16="http://schemas.microsoft.com/office/drawing/2014/main" id="{2F7A6663-F2DD-4994-9063-4B0F073DFF38}"/>
              </a:ext>
            </a:extLst>
          </p:cNvPr>
          <p:cNvSpPr txBox="1"/>
          <p:nvPr/>
        </p:nvSpPr>
        <p:spPr>
          <a:xfrm>
            <a:off x="6492671" y="4181873"/>
            <a:ext cx="1236236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TW" sz="1400" b="1">
                <a:solidFill>
                  <a:srgbClr val="333333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Copy button</a:t>
            </a:r>
            <a:endParaRPr lang="ja-JP" altLang="en-US" sz="1400" b="1">
              <a:solidFill>
                <a:srgbClr val="333333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9" name="TextBox 8">
            <a:extLst>
              <a:ext uri="{FF2B5EF4-FFF2-40B4-BE49-F238E27FC236}">
                <a16:creationId xmlns:a16="http://schemas.microsoft.com/office/drawing/2014/main" id="{282364E5-F2D5-42DE-A868-1350978CE100}"/>
              </a:ext>
            </a:extLst>
          </p:cNvPr>
          <p:cNvSpPr txBox="1"/>
          <p:nvPr/>
        </p:nvSpPr>
        <p:spPr>
          <a:xfrm>
            <a:off x="6492671" y="1409120"/>
            <a:ext cx="1327608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ja-JP" sz="1400" b="1">
                <a:solidFill>
                  <a:srgbClr val="333333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Power button</a:t>
            </a:r>
            <a:endParaRPr lang="en-US" sz="1400" b="1">
              <a:solidFill>
                <a:srgbClr val="333333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7347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0BB83377-E603-4FB0-9D7D-6B3E1D844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Arial" pitchFamily="34" charset="0"/>
                <a:ea typeface="Microsoft JhengHei" panose="020B0604030504040204" pitchFamily="34" charset="-120"/>
              </a:rPr>
              <a:t>TS-251D </a:t>
            </a:r>
            <a:r>
              <a:rPr lang="en-US" altLang="zh-TW">
                <a:ea typeface="Microsoft JhengHei" panose="020B0604030504040204" pitchFamily="34" charset="-120"/>
              </a:rPr>
              <a:t>rear view</a:t>
            </a:r>
            <a:endParaRPr lang="en-US" altLang="zh-TW">
              <a:latin typeface="Arial" pitchFamily="34" charset="0"/>
              <a:ea typeface="Microsoft JhengHei" panose="020B0604030504040204" pitchFamily="34" charset="-120"/>
            </a:endParaRPr>
          </a:p>
        </p:txBody>
      </p:sp>
      <p:pic>
        <p:nvPicPr>
          <p:cNvPr id="17" name="Content Placeholder 4">
            <a:extLst>
              <a:ext uri="{FF2B5EF4-FFF2-40B4-BE49-F238E27FC236}">
                <a16:creationId xmlns:a16="http://schemas.microsoft.com/office/drawing/2014/main" id="{DD120B81-123F-4149-8353-F5A54040BE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650" y="776716"/>
            <a:ext cx="4997118" cy="4320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31" name="群組 30"/>
          <p:cNvGrpSpPr/>
          <p:nvPr/>
        </p:nvGrpSpPr>
        <p:grpSpPr>
          <a:xfrm>
            <a:off x="993967" y="3823741"/>
            <a:ext cx="2717796" cy="719833"/>
            <a:chOff x="1299651" y="3635269"/>
            <a:chExt cx="2717796" cy="71983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BD25454-B2C6-1F4F-8D11-274AD85FBF97}"/>
                </a:ext>
              </a:extLst>
            </p:cNvPr>
            <p:cNvSpPr txBox="1"/>
            <p:nvPr/>
          </p:nvSpPr>
          <p:spPr>
            <a:xfrm>
              <a:off x="1299651" y="4047325"/>
              <a:ext cx="1747594" cy="307777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r"/>
              <a:r>
                <a:rPr lang="en-US" sz="1400" b="1">
                  <a:solidFill>
                    <a:srgbClr val="333333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1 x RJ45 </a:t>
              </a:r>
              <a:r>
                <a:rPr lang="en-US" sz="1400" b="1" err="1">
                  <a:solidFill>
                    <a:srgbClr val="333333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GbE</a:t>
              </a:r>
              <a:r>
                <a:rPr lang="en-US" sz="1400" b="1">
                  <a:solidFill>
                    <a:srgbClr val="333333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 LAN</a:t>
              </a:r>
            </a:p>
          </p:txBody>
        </p:sp>
        <p:cxnSp>
          <p:nvCxnSpPr>
            <p:cNvPr id="22" name="直線單箭頭接點 55">
              <a:extLst>
                <a:ext uri="{FF2B5EF4-FFF2-40B4-BE49-F238E27FC236}">
                  <a16:creationId xmlns:a16="http://schemas.microsoft.com/office/drawing/2014/main" id="{DF947984-8F06-4E95-92CA-41AF720851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7245" y="3635269"/>
              <a:ext cx="970202" cy="575670"/>
            </a:xfrm>
            <a:prstGeom prst="bentConnector3">
              <a:avLst>
                <a:gd name="adj1" fmla="val 100370"/>
              </a:avLst>
            </a:prstGeom>
            <a:ln w="28575">
              <a:solidFill>
                <a:srgbClr val="FFC000"/>
              </a:solidFill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群組 35"/>
          <p:cNvGrpSpPr/>
          <p:nvPr/>
        </p:nvGrpSpPr>
        <p:grpSpPr>
          <a:xfrm>
            <a:off x="818600" y="4546191"/>
            <a:ext cx="2533316" cy="307777"/>
            <a:chOff x="1124284" y="4509259"/>
            <a:chExt cx="2533316" cy="30777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1FA812E-D0AD-FA48-9D2E-7CB0EADED7E5}"/>
                </a:ext>
              </a:extLst>
            </p:cNvPr>
            <p:cNvSpPr txBox="1"/>
            <p:nvPr/>
          </p:nvSpPr>
          <p:spPr>
            <a:xfrm>
              <a:off x="1124284" y="4509259"/>
              <a:ext cx="1922962" cy="307777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r"/>
              <a:r>
                <a:rPr lang="en-US" sz="1400" b="1">
                  <a:solidFill>
                    <a:srgbClr val="333333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DC 12V power input</a:t>
              </a:r>
            </a:p>
          </p:txBody>
        </p:sp>
        <p:cxnSp>
          <p:nvCxnSpPr>
            <p:cNvPr id="33" name="直線單箭頭接點 55">
              <a:extLst>
                <a:ext uri="{FF2B5EF4-FFF2-40B4-BE49-F238E27FC236}">
                  <a16:creationId xmlns:a16="http://schemas.microsoft.com/office/drawing/2014/main" id="{2633642E-F67B-4C2B-8B56-E8DFE456C3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7245" y="4524233"/>
              <a:ext cx="610355" cy="137482"/>
            </a:xfrm>
            <a:prstGeom prst="bentConnector3">
              <a:avLst>
                <a:gd name="adj1" fmla="val 100311"/>
              </a:avLst>
            </a:prstGeom>
            <a:ln w="28575">
              <a:solidFill>
                <a:srgbClr val="FFC000"/>
              </a:solidFill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群組 28"/>
          <p:cNvGrpSpPr/>
          <p:nvPr/>
        </p:nvGrpSpPr>
        <p:grpSpPr>
          <a:xfrm>
            <a:off x="1566017" y="3245431"/>
            <a:ext cx="1643329" cy="401466"/>
            <a:chOff x="1871701" y="3060776"/>
            <a:chExt cx="1643329" cy="401466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F8280FA-9CD5-1640-80C4-7D1967282937}"/>
                </a:ext>
              </a:extLst>
            </p:cNvPr>
            <p:cNvSpPr txBox="1"/>
            <p:nvPr/>
          </p:nvSpPr>
          <p:spPr>
            <a:xfrm>
              <a:off x="1871701" y="3060776"/>
              <a:ext cx="11608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b="1">
                  <a:solidFill>
                    <a:srgbClr val="333333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1 x USB 3.0</a:t>
              </a:r>
            </a:p>
          </p:txBody>
        </p:sp>
        <p:cxnSp>
          <p:nvCxnSpPr>
            <p:cNvPr id="37" name="直線單箭頭接點 55">
              <a:extLst>
                <a:ext uri="{FF2B5EF4-FFF2-40B4-BE49-F238E27FC236}">
                  <a16:creationId xmlns:a16="http://schemas.microsoft.com/office/drawing/2014/main" id="{A62A55DB-91CE-4FD6-A418-043D9345F5A6}"/>
                </a:ext>
              </a:extLst>
            </p:cNvPr>
            <p:cNvCxnSpPr>
              <a:cxnSpLocks/>
            </p:cNvCxnSpPr>
            <p:nvPr/>
          </p:nvCxnSpPr>
          <p:spPr>
            <a:xfrm>
              <a:off x="3027962" y="3213109"/>
              <a:ext cx="487068" cy="249133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FFC000"/>
              </a:solidFill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群組 27"/>
          <p:cNvGrpSpPr/>
          <p:nvPr/>
        </p:nvGrpSpPr>
        <p:grpSpPr>
          <a:xfrm>
            <a:off x="591613" y="2809657"/>
            <a:ext cx="2587205" cy="307777"/>
            <a:chOff x="897297" y="2675621"/>
            <a:chExt cx="2587205" cy="30777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D9286DF-06C9-0441-B8E7-2074C803CDFE}"/>
                </a:ext>
              </a:extLst>
            </p:cNvPr>
            <p:cNvSpPr txBox="1"/>
            <p:nvPr/>
          </p:nvSpPr>
          <p:spPr>
            <a:xfrm>
              <a:off x="897297" y="2675621"/>
              <a:ext cx="21499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b="1">
                  <a:solidFill>
                    <a:srgbClr val="333333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1 x 4K HDMI v2.0 60Hz</a:t>
              </a:r>
            </a:p>
          </p:txBody>
        </p:sp>
        <p:cxnSp>
          <p:nvCxnSpPr>
            <p:cNvPr id="64" name="直線單箭頭接點 55">
              <a:extLst>
                <a:ext uri="{FF2B5EF4-FFF2-40B4-BE49-F238E27FC236}">
                  <a16:creationId xmlns:a16="http://schemas.microsoft.com/office/drawing/2014/main" id="{4EB7BF2A-5D8A-429A-BD2D-D8FF9E4870BF}"/>
                </a:ext>
              </a:extLst>
            </p:cNvPr>
            <p:cNvCxnSpPr>
              <a:cxnSpLocks/>
            </p:cNvCxnSpPr>
            <p:nvPr/>
          </p:nvCxnSpPr>
          <p:spPr>
            <a:xfrm>
              <a:off x="3058489" y="2829182"/>
              <a:ext cx="426013" cy="0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群組 39"/>
          <p:cNvGrpSpPr/>
          <p:nvPr/>
        </p:nvGrpSpPr>
        <p:grpSpPr>
          <a:xfrm>
            <a:off x="4505152" y="2442541"/>
            <a:ext cx="2948883" cy="307777"/>
            <a:chOff x="4810836" y="2242932"/>
            <a:chExt cx="2948883" cy="307777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940EA99-680C-C44F-9306-0B0531340FB7}"/>
                </a:ext>
              </a:extLst>
            </p:cNvPr>
            <p:cNvSpPr txBox="1"/>
            <p:nvPr/>
          </p:nvSpPr>
          <p:spPr>
            <a:xfrm>
              <a:off x="6044954" y="2242932"/>
              <a:ext cx="1714765" cy="307777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sz="1400" b="1">
                  <a:solidFill>
                    <a:srgbClr val="333333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1 x 7cm smart fan</a:t>
              </a:r>
            </a:p>
          </p:txBody>
        </p:sp>
        <p:cxnSp>
          <p:nvCxnSpPr>
            <p:cNvPr id="32" name="直線單箭頭接點 55">
              <a:extLst>
                <a:ext uri="{FF2B5EF4-FFF2-40B4-BE49-F238E27FC236}">
                  <a16:creationId xmlns:a16="http://schemas.microsoft.com/office/drawing/2014/main" id="{4EB7BF2A-5D8A-429A-BD2D-D8FF9E4870BF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4810836" y="2381534"/>
              <a:ext cx="1228298" cy="6824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群組 37"/>
          <p:cNvGrpSpPr/>
          <p:nvPr/>
        </p:nvGrpSpPr>
        <p:grpSpPr>
          <a:xfrm>
            <a:off x="4888435" y="1371052"/>
            <a:ext cx="3110432" cy="307777"/>
            <a:chOff x="5194119" y="1214541"/>
            <a:chExt cx="3110432" cy="30777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46FAFEF-BBDC-734E-8004-0F6D04237A40}"/>
                </a:ext>
              </a:extLst>
            </p:cNvPr>
            <p:cNvSpPr txBox="1"/>
            <p:nvPr/>
          </p:nvSpPr>
          <p:spPr>
            <a:xfrm>
              <a:off x="6044953" y="1214541"/>
              <a:ext cx="2259598" cy="30777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nl-NL" sz="1400" b="1">
                  <a:solidFill>
                    <a:srgbClr val="333333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1 x PCIe 2.0 x4 slot</a:t>
              </a:r>
            </a:p>
          </p:txBody>
        </p:sp>
        <p:cxnSp>
          <p:nvCxnSpPr>
            <p:cNvPr id="35" name="直線單箭頭接點 55">
              <a:extLst>
                <a:ext uri="{FF2B5EF4-FFF2-40B4-BE49-F238E27FC236}">
                  <a16:creationId xmlns:a16="http://schemas.microsoft.com/office/drawing/2014/main" id="{4EB7BF2A-5D8A-429A-BD2D-D8FF9E4870BF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5194119" y="1371600"/>
              <a:ext cx="790424" cy="3044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群組 29"/>
          <p:cNvGrpSpPr/>
          <p:nvPr/>
        </p:nvGrpSpPr>
        <p:grpSpPr>
          <a:xfrm>
            <a:off x="1463026" y="3375353"/>
            <a:ext cx="2145829" cy="943975"/>
            <a:chOff x="1768710" y="3338421"/>
            <a:chExt cx="2145829" cy="94397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61DDF32-8BE4-F948-B9E4-2AAA56CE01F6}"/>
                </a:ext>
              </a:extLst>
            </p:cNvPr>
            <p:cNvSpPr txBox="1"/>
            <p:nvPr/>
          </p:nvSpPr>
          <p:spPr>
            <a:xfrm>
              <a:off x="1768710" y="3696011"/>
              <a:ext cx="12638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>
                  <a:solidFill>
                    <a:srgbClr val="333333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3 x USB 2.0</a:t>
              </a:r>
            </a:p>
          </p:txBody>
        </p:sp>
        <p:sp>
          <p:nvSpPr>
            <p:cNvPr id="89" name="L 圖案 88">
              <a:extLst>
                <a:ext uri="{FF2B5EF4-FFF2-40B4-BE49-F238E27FC236}">
                  <a16:creationId xmlns:a16="http://schemas.microsoft.com/office/drawing/2014/main" id="{8493FEC6-E1D9-499A-BDA0-D9C785EC4851}"/>
                </a:ext>
              </a:extLst>
            </p:cNvPr>
            <p:cNvSpPr/>
            <p:nvPr/>
          </p:nvSpPr>
          <p:spPr>
            <a:xfrm flipH="1">
              <a:off x="3500803" y="3338421"/>
              <a:ext cx="413736" cy="943975"/>
            </a:xfrm>
            <a:custGeom>
              <a:avLst/>
              <a:gdLst>
                <a:gd name="connsiteX0" fmla="*/ 0 w 288032"/>
                <a:gd name="connsiteY0" fmla="*/ 0 h 741315"/>
                <a:gd name="connsiteX1" fmla="*/ 144016 w 288032"/>
                <a:gd name="connsiteY1" fmla="*/ 0 h 741315"/>
                <a:gd name="connsiteX2" fmla="*/ 144016 w 288032"/>
                <a:gd name="connsiteY2" fmla="*/ 597299 h 741315"/>
                <a:gd name="connsiteX3" fmla="*/ 288032 w 288032"/>
                <a:gd name="connsiteY3" fmla="*/ 597299 h 741315"/>
                <a:gd name="connsiteX4" fmla="*/ 288032 w 288032"/>
                <a:gd name="connsiteY4" fmla="*/ 741315 h 741315"/>
                <a:gd name="connsiteX5" fmla="*/ 0 w 288032"/>
                <a:gd name="connsiteY5" fmla="*/ 741315 h 741315"/>
                <a:gd name="connsiteX6" fmla="*/ 0 w 288032"/>
                <a:gd name="connsiteY6" fmla="*/ 0 h 741315"/>
                <a:gd name="connsiteX0" fmla="*/ 0 w 288032"/>
                <a:gd name="connsiteY0" fmla="*/ 0 h 741315"/>
                <a:gd name="connsiteX1" fmla="*/ 144016 w 288032"/>
                <a:gd name="connsiteY1" fmla="*/ 0 h 741315"/>
                <a:gd name="connsiteX2" fmla="*/ 147427 w 288032"/>
                <a:gd name="connsiteY2" fmla="*/ 450585 h 741315"/>
                <a:gd name="connsiteX3" fmla="*/ 288032 w 288032"/>
                <a:gd name="connsiteY3" fmla="*/ 597299 h 741315"/>
                <a:gd name="connsiteX4" fmla="*/ 288032 w 288032"/>
                <a:gd name="connsiteY4" fmla="*/ 741315 h 741315"/>
                <a:gd name="connsiteX5" fmla="*/ 0 w 288032"/>
                <a:gd name="connsiteY5" fmla="*/ 741315 h 741315"/>
                <a:gd name="connsiteX6" fmla="*/ 0 w 288032"/>
                <a:gd name="connsiteY6" fmla="*/ 0 h 741315"/>
                <a:gd name="connsiteX0" fmla="*/ 0 w 288032"/>
                <a:gd name="connsiteY0" fmla="*/ 0 h 741315"/>
                <a:gd name="connsiteX1" fmla="*/ 144016 w 288032"/>
                <a:gd name="connsiteY1" fmla="*/ 0 h 741315"/>
                <a:gd name="connsiteX2" fmla="*/ 147427 w 288032"/>
                <a:gd name="connsiteY2" fmla="*/ 450585 h 741315"/>
                <a:gd name="connsiteX3" fmla="*/ 288032 w 288032"/>
                <a:gd name="connsiteY3" fmla="*/ 460821 h 741315"/>
                <a:gd name="connsiteX4" fmla="*/ 288032 w 288032"/>
                <a:gd name="connsiteY4" fmla="*/ 741315 h 741315"/>
                <a:gd name="connsiteX5" fmla="*/ 0 w 288032"/>
                <a:gd name="connsiteY5" fmla="*/ 741315 h 741315"/>
                <a:gd name="connsiteX6" fmla="*/ 0 w 288032"/>
                <a:gd name="connsiteY6" fmla="*/ 0 h 741315"/>
                <a:gd name="connsiteX0" fmla="*/ 0 w 288032"/>
                <a:gd name="connsiteY0" fmla="*/ 0 h 741315"/>
                <a:gd name="connsiteX1" fmla="*/ 144016 w 288032"/>
                <a:gd name="connsiteY1" fmla="*/ 0 h 741315"/>
                <a:gd name="connsiteX2" fmla="*/ 147427 w 288032"/>
                <a:gd name="connsiteY2" fmla="*/ 450585 h 741315"/>
                <a:gd name="connsiteX3" fmla="*/ 288032 w 288032"/>
                <a:gd name="connsiteY3" fmla="*/ 447173 h 741315"/>
                <a:gd name="connsiteX4" fmla="*/ 288032 w 288032"/>
                <a:gd name="connsiteY4" fmla="*/ 741315 h 741315"/>
                <a:gd name="connsiteX5" fmla="*/ 0 w 288032"/>
                <a:gd name="connsiteY5" fmla="*/ 741315 h 741315"/>
                <a:gd name="connsiteX6" fmla="*/ 0 w 288032"/>
                <a:gd name="connsiteY6" fmla="*/ 0 h 741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8032" h="741315">
                  <a:moveTo>
                    <a:pt x="0" y="0"/>
                  </a:moveTo>
                  <a:lnTo>
                    <a:pt x="144016" y="0"/>
                  </a:lnTo>
                  <a:lnTo>
                    <a:pt x="147427" y="450585"/>
                  </a:lnTo>
                  <a:lnTo>
                    <a:pt x="288032" y="447173"/>
                  </a:lnTo>
                  <a:lnTo>
                    <a:pt x="288032" y="741315"/>
                  </a:lnTo>
                  <a:lnTo>
                    <a:pt x="0" y="741315"/>
                  </a:lnTo>
                  <a:lnTo>
                    <a:pt x="0" y="0"/>
                  </a:lnTo>
                  <a:close/>
                </a:path>
              </a:pathLst>
            </a:custGeom>
            <a:noFill/>
            <a:ln cap="rnd"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rgbClr val="333333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endParaRPr>
            </a:p>
          </p:txBody>
        </p:sp>
        <p:cxnSp>
          <p:nvCxnSpPr>
            <p:cNvPr id="39" name="直線單箭頭接點 55">
              <a:extLst>
                <a:ext uri="{FF2B5EF4-FFF2-40B4-BE49-F238E27FC236}">
                  <a16:creationId xmlns:a16="http://schemas.microsoft.com/office/drawing/2014/main" id="{A62A55DB-91CE-4FD6-A418-043D9345F5A6}"/>
                </a:ext>
              </a:extLst>
            </p:cNvPr>
            <p:cNvCxnSpPr>
              <a:cxnSpLocks/>
            </p:cNvCxnSpPr>
            <p:nvPr/>
          </p:nvCxnSpPr>
          <p:spPr>
            <a:xfrm>
              <a:off x="3005122" y="3835626"/>
              <a:ext cx="487068" cy="249133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FFC000"/>
              </a:solidFill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群組 27">
            <a:extLst>
              <a:ext uri="{FF2B5EF4-FFF2-40B4-BE49-F238E27FC236}">
                <a16:creationId xmlns:a16="http://schemas.microsoft.com/office/drawing/2014/main" id="{55D73B71-FF6D-5745-BE93-A2D40EB7CC3A}"/>
              </a:ext>
            </a:extLst>
          </p:cNvPr>
          <p:cNvGrpSpPr/>
          <p:nvPr/>
        </p:nvGrpSpPr>
        <p:grpSpPr>
          <a:xfrm>
            <a:off x="1997776" y="1648410"/>
            <a:ext cx="1048962" cy="307777"/>
            <a:chOff x="2435540" y="2675621"/>
            <a:chExt cx="1048962" cy="307777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3739B12-0CA2-154A-8D89-28146ABD240A}"/>
                </a:ext>
              </a:extLst>
            </p:cNvPr>
            <p:cNvSpPr txBox="1"/>
            <p:nvPr/>
          </p:nvSpPr>
          <p:spPr>
            <a:xfrm>
              <a:off x="2435540" y="2675621"/>
              <a:ext cx="6117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b="1">
                  <a:solidFill>
                    <a:srgbClr val="333333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reset</a:t>
              </a:r>
            </a:p>
          </p:txBody>
        </p:sp>
        <p:cxnSp>
          <p:nvCxnSpPr>
            <p:cNvPr id="44" name="直線單箭頭接點 55">
              <a:extLst>
                <a:ext uri="{FF2B5EF4-FFF2-40B4-BE49-F238E27FC236}">
                  <a16:creationId xmlns:a16="http://schemas.microsoft.com/office/drawing/2014/main" id="{F9BA332F-68DA-8946-B69B-CE708E696B9D}"/>
                </a:ext>
              </a:extLst>
            </p:cNvPr>
            <p:cNvCxnSpPr>
              <a:cxnSpLocks/>
            </p:cNvCxnSpPr>
            <p:nvPr/>
          </p:nvCxnSpPr>
          <p:spPr>
            <a:xfrm>
              <a:off x="3058489" y="2829182"/>
              <a:ext cx="426013" cy="0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群組 39">
            <a:extLst>
              <a:ext uri="{FF2B5EF4-FFF2-40B4-BE49-F238E27FC236}">
                <a16:creationId xmlns:a16="http://schemas.microsoft.com/office/drawing/2014/main" id="{692BC5B8-5D82-2F42-A1ED-9DA29E852652}"/>
              </a:ext>
            </a:extLst>
          </p:cNvPr>
          <p:cNvGrpSpPr/>
          <p:nvPr/>
        </p:nvGrpSpPr>
        <p:grpSpPr>
          <a:xfrm>
            <a:off x="4753474" y="4316189"/>
            <a:ext cx="2405401" cy="307777"/>
            <a:chOff x="4810836" y="2242932"/>
            <a:chExt cx="2405401" cy="307777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2851C26-73DF-0948-9EAE-4D1DAB8C4D30}"/>
                </a:ext>
              </a:extLst>
            </p:cNvPr>
            <p:cNvSpPr txBox="1"/>
            <p:nvPr/>
          </p:nvSpPr>
          <p:spPr>
            <a:xfrm>
              <a:off x="6044954" y="2242932"/>
              <a:ext cx="1171283" cy="307777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sz="1400" b="1">
                  <a:solidFill>
                    <a:srgbClr val="333333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Kensington</a:t>
              </a:r>
            </a:p>
          </p:txBody>
        </p:sp>
        <p:cxnSp>
          <p:nvCxnSpPr>
            <p:cNvPr id="47" name="直線單箭頭接點 55">
              <a:extLst>
                <a:ext uri="{FF2B5EF4-FFF2-40B4-BE49-F238E27FC236}">
                  <a16:creationId xmlns:a16="http://schemas.microsoft.com/office/drawing/2014/main" id="{9E346B30-6E32-1641-9199-617407DD3877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4810836" y="2381534"/>
              <a:ext cx="1228298" cy="6824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705182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標題 3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Easy to get started</a:t>
            </a:r>
          </a:p>
        </p:txBody>
      </p:sp>
      <p:pic>
        <p:nvPicPr>
          <p:cNvPr id="27" name="Picture 7" descr="C:\Users\user\Desktop\0306_x53Be PPT\TS-x53B_UG-07.png">
            <a:extLst>
              <a:ext uri="{FF2B5EF4-FFF2-40B4-BE49-F238E27FC236}">
                <a16:creationId xmlns:a16="http://schemas.microsoft.com/office/drawing/2014/main" id="{99BB49A1-8B60-442F-85C8-125EAAC7D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216" y="1449058"/>
            <a:ext cx="2011871" cy="1347428"/>
          </a:xfrm>
          <a:prstGeom prst="rect">
            <a:avLst/>
          </a:prstGeom>
          <a:noFill/>
        </p:spPr>
      </p:pic>
      <p:pic>
        <p:nvPicPr>
          <p:cNvPr id="31" name="Picture 9" descr="C:\Users\user\Desktop\0306_x53Be PPT\TS-x53B_UG-09.png">
            <a:extLst>
              <a:ext uri="{FF2B5EF4-FFF2-40B4-BE49-F238E27FC236}">
                <a16:creationId xmlns:a16="http://schemas.microsoft.com/office/drawing/2014/main" id="{83913B88-E51F-4A10-9015-0C7567C3D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5791" y="1449058"/>
            <a:ext cx="2011871" cy="1344338"/>
          </a:xfrm>
          <a:prstGeom prst="rect">
            <a:avLst/>
          </a:prstGeom>
          <a:noFill/>
        </p:spPr>
      </p:pic>
      <p:sp>
        <p:nvSpPr>
          <p:cNvPr id="33" name="矩形 69">
            <a:extLst>
              <a:ext uri="{FF2B5EF4-FFF2-40B4-BE49-F238E27FC236}">
                <a16:creationId xmlns:a16="http://schemas.microsoft.com/office/drawing/2014/main" id="{9878D1D2-64E7-491D-B9A3-90E5FCEE034D}"/>
              </a:ext>
            </a:extLst>
          </p:cNvPr>
          <p:cNvSpPr/>
          <p:nvPr/>
        </p:nvSpPr>
        <p:spPr>
          <a:xfrm>
            <a:off x="459267" y="1022057"/>
            <a:ext cx="4101537" cy="33123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3.5-inch HDD: tool-less installation</a:t>
            </a:r>
            <a:endParaRPr lang="en-US" altLang="en-US" sz="1600" b="1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34" name="Picture 10" descr="C:\Users\user\Desktop\0306_x53Be PPT\TS-x53B_UG-10.png">
            <a:extLst>
              <a:ext uri="{FF2B5EF4-FFF2-40B4-BE49-F238E27FC236}">
                <a16:creationId xmlns:a16="http://schemas.microsoft.com/office/drawing/2014/main" id="{144A74E2-6F3C-4850-B99A-98BB04104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2972" y="1386307"/>
            <a:ext cx="2011871" cy="1344338"/>
          </a:xfrm>
          <a:prstGeom prst="rect">
            <a:avLst/>
          </a:prstGeom>
          <a:noFill/>
        </p:spPr>
      </p:pic>
      <p:pic>
        <p:nvPicPr>
          <p:cNvPr id="35" name="Picture 11" descr="C:\Users\user\Desktop\0306_x53Be PPT\TS-x53B_UG-11.png">
            <a:extLst>
              <a:ext uri="{FF2B5EF4-FFF2-40B4-BE49-F238E27FC236}">
                <a16:creationId xmlns:a16="http://schemas.microsoft.com/office/drawing/2014/main" id="{BBFDE54C-BF6F-4690-8B33-FCA4C1262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4777" y="1309597"/>
            <a:ext cx="1609090" cy="1513930"/>
          </a:xfrm>
          <a:prstGeom prst="rect">
            <a:avLst/>
          </a:prstGeom>
          <a:noFill/>
        </p:spPr>
      </p:pic>
      <p:sp>
        <p:nvSpPr>
          <p:cNvPr id="37" name="矩形 69">
            <a:extLst>
              <a:ext uri="{FF2B5EF4-FFF2-40B4-BE49-F238E27FC236}">
                <a16:creationId xmlns:a16="http://schemas.microsoft.com/office/drawing/2014/main" id="{F4F2DAD2-BE41-49E1-A040-E3308C3A4721}"/>
              </a:ext>
            </a:extLst>
          </p:cNvPr>
          <p:cNvSpPr/>
          <p:nvPr/>
        </p:nvSpPr>
        <p:spPr>
          <a:xfrm>
            <a:off x="4679890" y="1022057"/>
            <a:ext cx="4128817" cy="33123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>
              <a:spcBef>
                <a:spcPct val="0"/>
              </a:spcBef>
            </a:pP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2.5-inch HDD/SSD: screw installation</a:t>
            </a:r>
            <a:endParaRPr lang="en-US" altLang="en-US" b="1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39" name="Picture 12" descr="C:\Users\user\Desktop\0306_x53Be PPT\111-20.png">
            <a:extLst>
              <a:ext uri="{FF2B5EF4-FFF2-40B4-BE49-F238E27FC236}">
                <a16:creationId xmlns:a16="http://schemas.microsoft.com/office/drawing/2014/main" id="{CCA9FA1B-E210-4EF3-A3B4-77F404FA8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r="14162" b="8830"/>
          <a:stretch>
            <a:fillRect/>
          </a:stretch>
        </p:blipFill>
        <p:spPr bwMode="auto">
          <a:xfrm>
            <a:off x="6890844" y="3218499"/>
            <a:ext cx="1853773" cy="1313089"/>
          </a:xfrm>
          <a:prstGeom prst="rect">
            <a:avLst/>
          </a:prstGeom>
          <a:noFill/>
        </p:spPr>
      </p:pic>
      <p:pic>
        <p:nvPicPr>
          <p:cNvPr id="42" name="Picture 13" descr="C:\Users\user\Desktop\0306_x53Be PPT\111-05.png">
            <a:extLst>
              <a:ext uri="{FF2B5EF4-FFF2-40B4-BE49-F238E27FC236}">
                <a16:creationId xmlns:a16="http://schemas.microsoft.com/office/drawing/2014/main" id="{1AC71C72-C771-4F44-9302-90B55AA18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496495" y="3208052"/>
            <a:ext cx="2118033" cy="1412544"/>
          </a:xfrm>
          <a:prstGeom prst="rect">
            <a:avLst/>
          </a:prstGeom>
          <a:noFill/>
        </p:spPr>
      </p:pic>
      <p:pic>
        <p:nvPicPr>
          <p:cNvPr id="43" name="Picture 14" descr="C:\Users\user\Desktop\0306_x53Be PPT\111-15.png">
            <a:extLst>
              <a:ext uri="{FF2B5EF4-FFF2-40B4-BE49-F238E27FC236}">
                <a16:creationId xmlns:a16="http://schemas.microsoft.com/office/drawing/2014/main" id="{E6DDA0BC-5F7C-4ECB-A565-54E5784E8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2494790" y="3247893"/>
            <a:ext cx="2081065" cy="1386350"/>
          </a:xfrm>
          <a:prstGeom prst="rect">
            <a:avLst/>
          </a:prstGeom>
          <a:noFill/>
        </p:spPr>
      </p:pic>
      <p:pic>
        <p:nvPicPr>
          <p:cNvPr id="45" name="Picture 15" descr="C:\Users\user\Desktop\0306_x53Be PPT\111-16.png">
            <a:extLst>
              <a:ext uri="{FF2B5EF4-FFF2-40B4-BE49-F238E27FC236}">
                <a16:creationId xmlns:a16="http://schemas.microsoft.com/office/drawing/2014/main" id="{628968C9-C1FE-4316-BF4A-39DC62BC40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/>
          <a:srcRect b="11806"/>
          <a:stretch/>
        </p:blipFill>
        <p:spPr bwMode="auto">
          <a:xfrm>
            <a:off x="4591438" y="3245687"/>
            <a:ext cx="2349172" cy="1381732"/>
          </a:xfrm>
          <a:prstGeom prst="rect">
            <a:avLst/>
          </a:prstGeom>
          <a:noFill/>
        </p:spPr>
      </p:pic>
      <p:sp>
        <p:nvSpPr>
          <p:cNvPr id="50" name="矩形 69">
            <a:extLst>
              <a:ext uri="{FF2B5EF4-FFF2-40B4-BE49-F238E27FC236}">
                <a16:creationId xmlns:a16="http://schemas.microsoft.com/office/drawing/2014/main" id="{50EE7ED0-0C7B-424A-A9A7-DC7CC0014CA4}"/>
              </a:ext>
            </a:extLst>
          </p:cNvPr>
          <p:cNvSpPr/>
          <p:nvPr/>
        </p:nvSpPr>
        <p:spPr>
          <a:xfrm>
            <a:off x="476500" y="2804775"/>
            <a:ext cx="8332207" cy="33123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>
              <a:spcBef>
                <a:spcPct val="0"/>
              </a:spcBef>
            </a:pPr>
            <a:r>
              <a:rPr lang="en-US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itchFamily="34" charset="0"/>
              </a:rPr>
              <a:t>Install a PCIe card by removing a few screws and the cover</a:t>
            </a: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BCD3121C-C679-42D2-87F7-572E9D5566D9}"/>
              </a:ext>
            </a:extLst>
          </p:cNvPr>
          <p:cNvSpPr/>
          <p:nvPr/>
        </p:nvSpPr>
        <p:spPr>
          <a:xfrm>
            <a:off x="486717" y="1441760"/>
            <a:ext cx="290699" cy="290699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</a:t>
            </a:r>
            <a:endParaRPr kumimoji="1" lang="zh-TW" altLang="en-US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79368D27-FE47-496D-99E8-999FA422C22A}"/>
              </a:ext>
            </a:extLst>
          </p:cNvPr>
          <p:cNvSpPr/>
          <p:nvPr/>
        </p:nvSpPr>
        <p:spPr>
          <a:xfrm>
            <a:off x="2558864" y="1441760"/>
            <a:ext cx="290699" cy="290699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</a:t>
            </a:r>
            <a:endParaRPr kumimoji="1" lang="zh-TW" altLang="en-US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0534E1A2-EC97-4BA8-B5EA-1E72ABFB9BE6}"/>
              </a:ext>
            </a:extLst>
          </p:cNvPr>
          <p:cNvSpPr/>
          <p:nvPr/>
        </p:nvSpPr>
        <p:spPr>
          <a:xfrm>
            <a:off x="486717" y="3256193"/>
            <a:ext cx="290699" cy="290699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</a:t>
            </a:r>
            <a:endParaRPr kumimoji="1" lang="zh-TW" altLang="en-US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A7A6E42C-E3CC-41DF-B8B2-66A561798BA3}"/>
              </a:ext>
            </a:extLst>
          </p:cNvPr>
          <p:cNvSpPr/>
          <p:nvPr/>
        </p:nvSpPr>
        <p:spPr>
          <a:xfrm>
            <a:off x="4692466" y="3256193"/>
            <a:ext cx="290699" cy="290699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3</a:t>
            </a:r>
            <a:endParaRPr kumimoji="1" lang="zh-TW" altLang="en-US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47E66EB6-DAF5-4C25-8474-0A218DEAF2CC}"/>
              </a:ext>
            </a:extLst>
          </p:cNvPr>
          <p:cNvSpPr/>
          <p:nvPr/>
        </p:nvSpPr>
        <p:spPr>
          <a:xfrm>
            <a:off x="6979744" y="3246423"/>
            <a:ext cx="290699" cy="290699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4</a:t>
            </a:r>
            <a:endParaRPr kumimoji="1" lang="zh-TW" altLang="en-US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84B926BA-C3BE-40B0-A22C-4D132593C561}"/>
              </a:ext>
            </a:extLst>
          </p:cNvPr>
          <p:cNvSpPr/>
          <p:nvPr/>
        </p:nvSpPr>
        <p:spPr>
          <a:xfrm>
            <a:off x="2558864" y="3256193"/>
            <a:ext cx="290699" cy="290699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</a:t>
            </a:r>
            <a:endParaRPr kumimoji="1" lang="zh-TW" altLang="en-US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0ECB5AF0-253A-436A-AA93-6843FCAAE07E}"/>
              </a:ext>
            </a:extLst>
          </p:cNvPr>
          <p:cNvSpPr/>
          <p:nvPr/>
        </p:nvSpPr>
        <p:spPr>
          <a:xfrm>
            <a:off x="4692466" y="1441760"/>
            <a:ext cx="290699" cy="290699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</a:t>
            </a:r>
            <a:endParaRPr kumimoji="1" lang="zh-TW" altLang="en-US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424CBD30-7ADA-40A8-BEE0-CBFE576DC9B7}"/>
              </a:ext>
            </a:extLst>
          </p:cNvPr>
          <p:cNvSpPr/>
          <p:nvPr/>
        </p:nvSpPr>
        <p:spPr>
          <a:xfrm>
            <a:off x="6921598" y="1441760"/>
            <a:ext cx="290699" cy="290699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</a:t>
            </a:r>
            <a:endParaRPr kumimoji="1" lang="zh-TW" altLang="en-US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63" name="直線接點 62">
            <a:extLst>
              <a:ext uri="{FF2B5EF4-FFF2-40B4-BE49-F238E27FC236}">
                <a16:creationId xmlns:a16="http://schemas.microsoft.com/office/drawing/2014/main" id="{95420C9F-7CA6-480C-956E-3FD2EFC0EB29}"/>
              </a:ext>
            </a:extLst>
          </p:cNvPr>
          <p:cNvCxnSpPr/>
          <p:nvPr/>
        </p:nvCxnSpPr>
        <p:spPr>
          <a:xfrm rot="5400000">
            <a:off x="3797112" y="1846687"/>
            <a:ext cx="1643761" cy="794"/>
          </a:xfrm>
          <a:prstGeom prst="line">
            <a:avLst/>
          </a:prstGeom>
          <a:ln w="127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5182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287"/>
          <p:cNvSpPr txBox="1">
            <a:spLocks/>
          </p:cNvSpPr>
          <p:nvPr/>
        </p:nvSpPr>
        <p:spPr>
          <a:xfrm>
            <a:off x="354595" y="782598"/>
            <a:ext cx="5423118" cy="871671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lvl="0">
              <a:spcBef>
                <a:spcPct val="0"/>
              </a:spcBef>
              <a:buSzPts val="3200"/>
            </a:pPr>
            <a:r>
              <a:rPr lang="en-US" altLang="zh-CN" sz="40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Upgrade the memory</a:t>
            </a:r>
            <a:endParaRPr lang="zh-TW" altLang="en-US" sz="4000" b="1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6B2A34AE-91ED-4A0D-A3F4-13DFB8334309}"/>
              </a:ext>
            </a:extLst>
          </p:cNvPr>
          <p:cNvGrpSpPr/>
          <p:nvPr/>
        </p:nvGrpSpPr>
        <p:grpSpPr>
          <a:xfrm>
            <a:off x="354595" y="2603516"/>
            <a:ext cx="3460584" cy="1546464"/>
            <a:chOff x="641286" y="2227155"/>
            <a:chExt cx="2042655" cy="912821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39D1DE2B-2366-5C4E-910A-22E5882148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41286" y="2227155"/>
              <a:ext cx="1270270" cy="649680"/>
            </a:xfrm>
            <a:prstGeom prst="rect">
              <a:avLst/>
            </a:prstGeom>
            <a:noFill/>
          </p:spPr>
        </p:pic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4151F255-E33A-3F49-BA07-DBEE50902C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13671" y="2490296"/>
              <a:ext cx="1270270" cy="649680"/>
            </a:xfrm>
            <a:prstGeom prst="rect">
              <a:avLst/>
            </a:prstGeom>
            <a:noFill/>
          </p:spPr>
        </p:pic>
      </p:grpSp>
      <p:sp>
        <p:nvSpPr>
          <p:cNvPr id="11" name="TextBox 6">
            <a:extLst>
              <a:ext uri="{FF2B5EF4-FFF2-40B4-BE49-F238E27FC236}">
                <a16:creationId xmlns:a16="http://schemas.microsoft.com/office/drawing/2014/main" id="{8D863D1D-4660-084B-B618-A9A31CCD6243}"/>
              </a:ext>
            </a:extLst>
          </p:cNvPr>
          <p:cNvSpPr txBox="1"/>
          <p:nvPr/>
        </p:nvSpPr>
        <p:spPr>
          <a:xfrm>
            <a:off x="354595" y="1822049"/>
            <a:ext cx="4005544" cy="707878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>
              <a:defRPr/>
            </a:pPr>
            <a:r>
              <a:rPr lang="en-US" altLang="zh-TW" sz="2000" b="1">
                <a:solidFill>
                  <a:srgbClr val="C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 x DDR4 SODIMM, </a:t>
            </a:r>
            <a:r>
              <a:rPr lang="en-US" altLang="zh-CN" sz="2000" b="1">
                <a:solidFill>
                  <a:srgbClr val="C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dual-channel slots, up to </a:t>
            </a:r>
            <a:r>
              <a:rPr lang="en-US" altLang="zh-TW" sz="2000" b="1">
                <a:solidFill>
                  <a:srgbClr val="C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8 GB total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A38045-AE33-5040-B807-89A48AD8F63F}"/>
              </a:ext>
            </a:extLst>
          </p:cNvPr>
          <p:cNvSpPr txBox="1"/>
          <p:nvPr/>
        </p:nvSpPr>
        <p:spPr>
          <a:xfrm>
            <a:off x="417127" y="4151049"/>
            <a:ext cx="995767" cy="276991"/>
          </a:xfrm>
          <a:prstGeom prst="rect">
            <a:avLst/>
          </a:prstGeom>
          <a:noFill/>
        </p:spPr>
        <p:txBody>
          <a:bodyPr wrap="none" lIns="91431" tIns="45716" rIns="91431" bIns="45716" rtlCol="0" anchor="t">
            <a:spAutoFit/>
          </a:bodyPr>
          <a:lstStyle/>
          <a:p>
            <a:r>
              <a:rPr lang="en-US" altLang="ja-JP" sz="12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RAM pars :</a:t>
            </a:r>
            <a:endParaRPr lang="en-US" sz="1200" b="1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196FF3D-2F99-5D48-A945-D91752AD7B4F}"/>
              </a:ext>
            </a:extLst>
          </p:cNvPr>
          <p:cNvSpPr/>
          <p:nvPr/>
        </p:nvSpPr>
        <p:spPr>
          <a:xfrm>
            <a:off x="1274989" y="4180281"/>
            <a:ext cx="1973599" cy="246213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da-DK" sz="1000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4GB: RAM-4GDR4A0-SO-2400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C36CBFA-B786-1A42-9288-993B0CBC6B28}"/>
              </a:ext>
            </a:extLst>
          </p:cNvPr>
          <p:cNvSpPr/>
          <p:nvPr/>
        </p:nvSpPr>
        <p:spPr>
          <a:xfrm>
            <a:off x="1274989" y="4394595"/>
            <a:ext cx="1973599" cy="246213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da-DK" sz="1000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2GB: RAM-2GDR4A0-SO-2400</a:t>
            </a:r>
          </a:p>
        </p:txBody>
      </p:sp>
    </p:spTree>
    <p:extLst>
      <p:ext uri="{BB962C8B-B14F-4D97-AF65-F5344CB8AC3E}">
        <p14:creationId xmlns:p14="http://schemas.microsoft.com/office/powerpoint/2010/main" val="19488094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Content Placeholder 4">
            <a:extLst>
              <a:ext uri="{FF2B5EF4-FFF2-40B4-BE49-F238E27FC236}">
                <a16:creationId xmlns:a16="http://schemas.microsoft.com/office/drawing/2014/main" id="{8E93A71E-6E65-476F-BF28-328F597955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79"/>
          <a:stretch/>
        </p:blipFill>
        <p:spPr>
          <a:xfrm>
            <a:off x="3216453" y="3270841"/>
            <a:ext cx="4436496" cy="186477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3" name="Content Placeholder 4">
            <a:extLst>
              <a:ext uri="{FF2B5EF4-FFF2-40B4-BE49-F238E27FC236}">
                <a16:creationId xmlns:a16="http://schemas.microsoft.com/office/drawing/2014/main" id="{A4EAE3DD-EE1F-4882-B9EC-1B64A3916A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53" t="1365" r="35164" b="65341"/>
          <a:stretch/>
        </p:blipFill>
        <p:spPr>
          <a:xfrm>
            <a:off x="3729084" y="3038427"/>
            <a:ext cx="1868407" cy="1868407"/>
          </a:xfrm>
          <a:prstGeom prst="ellipse">
            <a:avLst/>
          </a:prstGeom>
          <a:ln w="381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6" name="標題 5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A versatile NAS that moves forward with you</a:t>
            </a:r>
            <a:endParaRPr lang="en-US"/>
          </a:p>
        </p:txBody>
      </p:sp>
      <p:cxnSp>
        <p:nvCxnSpPr>
          <p:cNvPr id="82" name="直線接點 81"/>
          <p:cNvCxnSpPr>
            <a:cxnSpLocks/>
          </p:cNvCxnSpPr>
          <p:nvPr/>
        </p:nvCxnSpPr>
        <p:spPr>
          <a:xfrm>
            <a:off x="4642506" y="3231843"/>
            <a:ext cx="0" cy="52121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圓角矩形 92">
            <a:extLst>
              <a:ext uri="{FF2B5EF4-FFF2-40B4-BE49-F238E27FC236}">
                <a16:creationId xmlns:a16="http://schemas.microsoft.com/office/drawing/2014/main" id="{61B2E61A-35C5-4CC7-805D-2E0C78A39889}"/>
              </a:ext>
            </a:extLst>
          </p:cNvPr>
          <p:cNvSpPr/>
          <p:nvPr/>
        </p:nvSpPr>
        <p:spPr>
          <a:xfrm>
            <a:off x="3892840" y="3749836"/>
            <a:ext cx="1596104" cy="355421"/>
          </a:xfrm>
          <a:prstGeom prst="roundRect">
            <a:avLst>
              <a:gd name="adj" fmla="val 27709"/>
            </a:avLst>
          </a:prstGeom>
          <a:solidFill>
            <a:srgbClr val="00B0F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9" name="直線接點 84">
            <a:extLst>
              <a:ext uri="{FF2B5EF4-FFF2-40B4-BE49-F238E27FC236}">
                <a16:creationId xmlns:a16="http://schemas.microsoft.com/office/drawing/2014/main" id="{DC20D2D7-02C4-43DE-AEBB-2BB1ACA8779B}"/>
              </a:ext>
            </a:extLst>
          </p:cNvPr>
          <p:cNvCxnSpPr/>
          <p:nvPr/>
        </p:nvCxnSpPr>
        <p:spPr>
          <a:xfrm flipH="1">
            <a:off x="1936618" y="3579862"/>
            <a:ext cx="5840598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圓角矩形 71">
            <a:extLst>
              <a:ext uri="{FF2B5EF4-FFF2-40B4-BE49-F238E27FC236}">
                <a16:creationId xmlns:a16="http://schemas.microsoft.com/office/drawing/2014/main" id="{E5B66B96-9393-43AC-8F29-F7F2379D76C3}"/>
              </a:ext>
            </a:extLst>
          </p:cNvPr>
          <p:cNvSpPr/>
          <p:nvPr/>
        </p:nvSpPr>
        <p:spPr>
          <a:xfrm>
            <a:off x="6336843" y="915566"/>
            <a:ext cx="2088232" cy="2448272"/>
          </a:xfrm>
          <a:prstGeom prst="roundRect">
            <a:avLst>
              <a:gd name="adj" fmla="val 1031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圓角矩形 71">
            <a:extLst>
              <a:ext uri="{FF2B5EF4-FFF2-40B4-BE49-F238E27FC236}">
                <a16:creationId xmlns:a16="http://schemas.microsoft.com/office/drawing/2014/main" id="{06D8A243-CD04-426A-8AF3-B0864673215E}"/>
              </a:ext>
            </a:extLst>
          </p:cNvPr>
          <p:cNvSpPr/>
          <p:nvPr/>
        </p:nvSpPr>
        <p:spPr>
          <a:xfrm>
            <a:off x="1078971" y="915566"/>
            <a:ext cx="2088232" cy="2448272"/>
          </a:xfrm>
          <a:prstGeom prst="roundRect">
            <a:avLst>
              <a:gd name="adj" fmla="val 1031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圓角矩形 71">
            <a:extLst>
              <a:ext uri="{FF2B5EF4-FFF2-40B4-BE49-F238E27FC236}">
                <a16:creationId xmlns:a16="http://schemas.microsoft.com/office/drawing/2014/main" id="{64136477-7F5F-4B89-A4D8-57DED870B3A1}"/>
              </a:ext>
            </a:extLst>
          </p:cNvPr>
          <p:cNvSpPr/>
          <p:nvPr/>
        </p:nvSpPr>
        <p:spPr>
          <a:xfrm>
            <a:off x="3669133" y="915566"/>
            <a:ext cx="2263585" cy="2448272"/>
          </a:xfrm>
          <a:prstGeom prst="roundRect">
            <a:avLst>
              <a:gd name="adj" fmla="val 1031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圓角矩形 71">
            <a:extLst>
              <a:ext uri="{FF2B5EF4-FFF2-40B4-BE49-F238E27FC236}">
                <a16:creationId xmlns:a16="http://schemas.microsoft.com/office/drawing/2014/main" id="{47E51F82-365A-4669-95A8-579D39B550BC}"/>
              </a:ext>
            </a:extLst>
          </p:cNvPr>
          <p:cNvSpPr/>
          <p:nvPr/>
        </p:nvSpPr>
        <p:spPr>
          <a:xfrm>
            <a:off x="1223114" y="915566"/>
            <a:ext cx="2088232" cy="2448272"/>
          </a:xfrm>
          <a:prstGeom prst="roundRect">
            <a:avLst>
              <a:gd name="adj" fmla="val 1031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TextBox 14">
            <a:extLst>
              <a:ext uri="{FF2B5EF4-FFF2-40B4-BE49-F238E27FC236}">
                <a16:creationId xmlns:a16="http://schemas.microsoft.com/office/drawing/2014/main" id="{2FAAFC4C-770E-4A3D-A191-7F9461FEB442}"/>
              </a:ext>
            </a:extLst>
          </p:cNvPr>
          <p:cNvSpPr txBox="1"/>
          <p:nvPr/>
        </p:nvSpPr>
        <p:spPr>
          <a:xfrm>
            <a:off x="1301752" y="2902181"/>
            <a:ext cx="1959173" cy="461657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1200" b="1">
                <a:latin typeface="Arial" panose="020B0604020202020204" pitchFamily="34" charset="0"/>
                <a:ea typeface="微軟正黑體" pitchFamily="34" charset="-120"/>
                <a:cs typeface="Arial" pitchFamily="34" charset="0"/>
              </a:rPr>
              <a:t>QM2 M.2 SSD / 10GbE </a:t>
            </a:r>
          </a:p>
          <a:p>
            <a:r>
              <a:rPr lang="en-US" altLang="zh-TW" sz="1200" b="1">
                <a:latin typeface="Arial" panose="020B0604020202020204" pitchFamily="34" charset="0"/>
                <a:ea typeface="微軟正黑體" pitchFamily="34" charset="-120"/>
                <a:cs typeface="Arial" pitchFamily="34" charset="0"/>
              </a:rPr>
              <a:t>network expansion card</a:t>
            </a:r>
            <a:endParaRPr lang="en-US" sz="1200" b="1">
              <a:latin typeface="Arial" panose="020B0604020202020204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95" name="TextBox 14">
            <a:extLst>
              <a:ext uri="{FF2B5EF4-FFF2-40B4-BE49-F238E27FC236}">
                <a16:creationId xmlns:a16="http://schemas.microsoft.com/office/drawing/2014/main" id="{27BC2F6F-46E2-4B40-B819-0A7C2816DB87}"/>
              </a:ext>
            </a:extLst>
          </p:cNvPr>
          <p:cNvSpPr txBox="1"/>
          <p:nvPr/>
        </p:nvSpPr>
        <p:spPr>
          <a:xfrm>
            <a:off x="3958948" y="2856015"/>
            <a:ext cx="2127626" cy="461657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altLang="zh-TW" sz="1200" b="1">
                <a:latin typeface="Arial" panose="020B0604020202020204" pitchFamily="34" charset="0"/>
                <a:ea typeface="微軟正黑體" pitchFamily="34" charset="-120"/>
                <a:cs typeface="Arial" pitchFamily="34" charset="0"/>
              </a:rPr>
              <a:t>2-port </a:t>
            </a:r>
            <a:r>
              <a:rPr lang="en-US" sz="1200" b="1">
                <a:latin typeface="Arial" panose="020B0604020202020204" pitchFamily="34" charset="0"/>
                <a:ea typeface="微軟正黑體" pitchFamily="34" charset="-120"/>
                <a:cs typeface="Arial" pitchFamily="34" charset="0"/>
              </a:rPr>
              <a:t>USB 3.1 Gen 2 Type-A </a:t>
            </a:r>
            <a:r>
              <a:rPr lang="en-US" altLang="zh-TW" sz="1200" b="1">
                <a:latin typeface="Arial" panose="020B0604020202020204" pitchFamily="34" charset="0"/>
                <a:ea typeface="微軟正黑體" pitchFamily="34" charset="-120"/>
                <a:cs typeface="Arial" pitchFamily="34" charset="0"/>
              </a:rPr>
              <a:t>expansion card</a:t>
            </a:r>
            <a:endParaRPr lang="en-US" sz="1200" b="1">
              <a:latin typeface="Arial" panose="020B0604020202020204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96" name="TextBox 14">
            <a:extLst>
              <a:ext uri="{FF2B5EF4-FFF2-40B4-BE49-F238E27FC236}">
                <a16:creationId xmlns:a16="http://schemas.microsoft.com/office/drawing/2014/main" id="{2B2CEF7F-996D-47BD-BAB1-B3324C9393CE}"/>
              </a:ext>
            </a:extLst>
          </p:cNvPr>
          <p:cNvSpPr txBox="1"/>
          <p:nvPr/>
        </p:nvSpPr>
        <p:spPr>
          <a:xfrm>
            <a:off x="6472409" y="2701833"/>
            <a:ext cx="1944216" cy="64632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altLang="zh-TW" sz="1200" b="1">
                <a:latin typeface="Arial" pitchFamily="34" charset="0"/>
                <a:ea typeface="微軟正黑體" pitchFamily="34" charset="-120"/>
                <a:cs typeface="Arial" pitchFamily="34" charset="0"/>
              </a:rPr>
              <a:t>DBDC 2.4 GHz/5 GHz</a:t>
            </a:r>
          </a:p>
          <a:p>
            <a:r>
              <a:rPr lang="en-US" altLang="zh-TW" sz="1200" b="1">
                <a:latin typeface="Arial" pitchFamily="34" charset="0"/>
                <a:ea typeface="微軟正黑體" pitchFamily="34" charset="-120"/>
                <a:cs typeface="Arial" pitchFamily="34" charset="0"/>
              </a:rPr>
              <a:t>wireless expansion card (AP function)</a:t>
            </a:r>
          </a:p>
        </p:txBody>
      </p:sp>
      <p:pic>
        <p:nvPicPr>
          <p:cNvPr id="97" name="Picture 7">
            <a:extLst>
              <a:ext uri="{FF2B5EF4-FFF2-40B4-BE49-F238E27FC236}">
                <a16:creationId xmlns:a16="http://schemas.microsoft.com/office/drawing/2014/main" id="{691A96F3-0222-4478-BDCE-EC2C1CFDB4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5051" y="1142324"/>
            <a:ext cx="1584176" cy="619602"/>
          </a:xfrm>
          <a:prstGeom prst="rect">
            <a:avLst/>
          </a:prstGeom>
        </p:spPr>
      </p:pic>
      <p:pic>
        <p:nvPicPr>
          <p:cNvPr id="98" name="Picture 4">
            <a:extLst>
              <a:ext uri="{FF2B5EF4-FFF2-40B4-BE49-F238E27FC236}">
                <a16:creationId xmlns:a16="http://schemas.microsoft.com/office/drawing/2014/main" id="{831A909C-4B83-43A5-8F81-98AB4146864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398234" y="1428076"/>
            <a:ext cx="746821" cy="487594"/>
          </a:xfrm>
          <a:prstGeom prst="rect">
            <a:avLst/>
          </a:prstGeom>
        </p:spPr>
      </p:pic>
      <p:grpSp>
        <p:nvGrpSpPr>
          <p:cNvPr id="99" name="群組 73">
            <a:extLst>
              <a:ext uri="{FF2B5EF4-FFF2-40B4-BE49-F238E27FC236}">
                <a16:creationId xmlns:a16="http://schemas.microsoft.com/office/drawing/2014/main" id="{811045BB-FE84-42BE-B85C-5BA682653C19}"/>
              </a:ext>
            </a:extLst>
          </p:cNvPr>
          <p:cNvGrpSpPr/>
          <p:nvPr/>
        </p:nvGrpSpPr>
        <p:grpSpPr>
          <a:xfrm>
            <a:off x="3695764" y="1011832"/>
            <a:ext cx="1366134" cy="1642592"/>
            <a:chOff x="3699520" y="1419622"/>
            <a:chExt cx="1366134" cy="1642592"/>
          </a:xfrm>
        </p:grpSpPr>
        <p:pic>
          <p:nvPicPr>
            <p:cNvPr id="100" name="Picture 68">
              <a:extLst>
                <a:ext uri="{FF2B5EF4-FFF2-40B4-BE49-F238E27FC236}">
                  <a16:creationId xmlns:a16="http://schemas.microsoft.com/office/drawing/2014/main" id="{A1E92114-24EC-47A7-AA50-E0F612A17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79912" y="1419622"/>
              <a:ext cx="1285742" cy="1319605"/>
            </a:xfrm>
            <a:prstGeom prst="rect">
              <a:avLst/>
            </a:prstGeom>
          </p:spPr>
        </p:pic>
        <p:sp>
          <p:nvSpPr>
            <p:cNvPr id="101" name="TextBox 14">
              <a:extLst>
                <a:ext uri="{FF2B5EF4-FFF2-40B4-BE49-F238E27FC236}">
                  <a16:creationId xmlns:a16="http://schemas.microsoft.com/office/drawing/2014/main" id="{B7DAB659-7D9D-4FDE-84B5-B7D3E25829AB}"/>
                </a:ext>
              </a:extLst>
            </p:cNvPr>
            <p:cNvSpPr txBox="1"/>
            <p:nvPr/>
          </p:nvSpPr>
          <p:spPr>
            <a:xfrm>
              <a:off x="3699520" y="1551771"/>
              <a:ext cx="862719" cy="292380"/>
            </a:xfrm>
            <a:prstGeom prst="rect">
              <a:avLst/>
            </a:prstGeom>
            <a:noFill/>
          </p:spPr>
          <p:txBody>
            <a:bodyPr wrap="square" lIns="91431" tIns="45716" rIns="91431" bIns="45716" rtlCol="0">
              <a:spAutoFit/>
            </a:bodyPr>
            <a:lstStyle/>
            <a:p>
              <a:r>
                <a:rPr lang="en-US" sz="1300" b="1">
                  <a:solidFill>
                    <a:schemeClr val="bg1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2X</a:t>
              </a:r>
              <a:r>
                <a:rPr lang="en-US" altLang="zh-TW" sz="600" b="1">
                  <a:solidFill>
                    <a:schemeClr val="bg1"/>
                  </a:solidFill>
                  <a:latin typeface="Arial" panose="020B0604020202020204" pitchFamily="34" charset="0"/>
                  <a:ea typeface="微軟正黑體" pitchFamily="34" charset="-120"/>
                  <a:cs typeface="Arial" pitchFamily="34" charset="0"/>
                </a:rPr>
                <a:t>performance</a:t>
              </a:r>
              <a:endParaRPr lang="en-US" sz="6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itchFamily="34" charset="0"/>
              </a:endParaRPr>
            </a:p>
          </p:txBody>
        </p:sp>
        <p:sp>
          <p:nvSpPr>
            <p:cNvPr id="102" name="TextBox 14">
              <a:extLst>
                <a:ext uri="{FF2B5EF4-FFF2-40B4-BE49-F238E27FC236}">
                  <a16:creationId xmlns:a16="http://schemas.microsoft.com/office/drawing/2014/main" id="{70D59684-FC88-4A38-889E-C47516BA18D1}"/>
                </a:ext>
              </a:extLst>
            </p:cNvPr>
            <p:cNvSpPr txBox="1"/>
            <p:nvPr/>
          </p:nvSpPr>
          <p:spPr>
            <a:xfrm>
              <a:off x="4342068" y="2739057"/>
              <a:ext cx="558583" cy="323157"/>
            </a:xfrm>
            <a:prstGeom prst="rect">
              <a:avLst/>
            </a:prstGeom>
            <a:noFill/>
          </p:spPr>
          <p:txBody>
            <a:bodyPr wrap="square" lIns="91431" tIns="45716" rIns="91431" bIns="45716" rtlCol="0">
              <a:spAutoFit/>
            </a:bodyPr>
            <a:lstStyle/>
            <a:p>
              <a:r>
                <a:rPr lang="en-US" sz="750" b="1">
                  <a:solidFill>
                    <a:srgbClr val="00B0F0"/>
                  </a:solidFill>
                  <a:latin typeface="Arial" panose="020B0604020202020204" pitchFamily="34" charset="0"/>
                  <a:ea typeface="Microsoft JhengHei" charset="-120"/>
                  <a:cs typeface="Arial" pitchFamily="34" charset="0"/>
                </a:rPr>
                <a:t>USB 3.1 Gen 2</a:t>
              </a:r>
            </a:p>
          </p:txBody>
        </p:sp>
        <p:sp>
          <p:nvSpPr>
            <p:cNvPr id="103" name="TextBox 14">
              <a:extLst>
                <a:ext uri="{FF2B5EF4-FFF2-40B4-BE49-F238E27FC236}">
                  <a16:creationId xmlns:a16="http://schemas.microsoft.com/office/drawing/2014/main" id="{85BD5E97-5F39-4AFA-8AA9-4135DA545AC0}"/>
                </a:ext>
              </a:extLst>
            </p:cNvPr>
            <p:cNvSpPr txBox="1"/>
            <p:nvPr/>
          </p:nvSpPr>
          <p:spPr>
            <a:xfrm>
              <a:off x="3821284" y="2734973"/>
              <a:ext cx="619189" cy="207741"/>
            </a:xfrm>
            <a:prstGeom prst="rect">
              <a:avLst/>
            </a:prstGeom>
            <a:noFill/>
          </p:spPr>
          <p:txBody>
            <a:bodyPr wrap="square" lIns="91431" tIns="45716" rIns="91431" bIns="45716" rtlCol="0">
              <a:spAutoFit/>
            </a:bodyPr>
            <a:lstStyle/>
            <a:p>
              <a:r>
                <a:rPr lang="en-US" sz="75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Microsoft JhengHei" charset="-120"/>
                  <a:cs typeface="Arial" pitchFamily="34" charset="0"/>
                </a:rPr>
                <a:t>USB 3.0</a:t>
              </a:r>
            </a:p>
          </p:txBody>
        </p:sp>
        <p:sp>
          <p:nvSpPr>
            <p:cNvPr id="104" name="TextBox 14">
              <a:extLst>
                <a:ext uri="{FF2B5EF4-FFF2-40B4-BE49-F238E27FC236}">
                  <a16:creationId xmlns:a16="http://schemas.microsoft.com/office/drawing/2014/main" id="{419509FD-B3FB-4473-ABE7-9A347A02E5A4}"/>
                </a:ext>
              </a:extLst>
            </p:cNvPr>
            <p:cNvSpPr txBox="1"/>
            <p:nvPr/>
          </p:nvSpPr>
          <p:spPr>
            <a:xfrm>
              <a:off x="3883551" y="2244397"/>
              <a:ext cx="455556" cy="207741"/>
            </a:xfrm>
            <a:prstGeom prst="rect">
              <a:avLst/>
            </a:prstGeom>
            <a:noFill/>
          </p:spPr>
          <p:txBody>
            <a:bodyPr wrap="none" lIns="91431" tIns="45716" rIns="91431" bIns="45716" rtlCol="0">
              <a:spAutoFit/>
            </a:bodyPr>
            <a:lstStyle/>
            <a:p>
              <a:r>
                <a:rPr lang="en-US" sz="75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Microsoft JhengHei" charset="-120"/>
                  <a:cs typeface="Arial" pitchFamily="34" charset="0"/>
                </a:rPr>
                <a:t>5Gb/s</a:t>
              </a:r>
            </a:p>
          </p:txBody>
        </p:sp>
        <p:sp>
          <p:nvSpPr>
            <p:cNvPr id="105" name="TextBox 14">
              <a:extLst>
                <a:ext uri="{FF2B5EF4-FFF2-40B4-BE49-F238E27FC236}">
                  <a16:creationId xmlns:a16="http://schemas.microsoft.com/office/drawing/2014/main" id="{39AAFF70-A1E5-4F4D-B9DA-CB2FD5D1CB1B}"/>
                </a:ext>
              </a:extLst>
            </p:cNvPr>
            <p:cNvSpPr txBox="1"/>
            <p:nvPr/>
          </p:nvSpPr>
          <p:spPr>
            <a:xfrm>
              <a:off x="4358287" y="1753820"/>
              <a:ext cx="511660" cy="207741"/>
            </a:xfrm>
            <a:prstGeom prst="rect">
              <a:avLst/>
            </a:prstGeom>
            <a:noFill/>
          </p:spPr>
          <p:txBody>
            <a:bodyPr wrap="none" lIns="91431" tIns="45716" rIns="91431" bIns="45716" rtlCol="0">
              <a:spAutoFit/>
            </a:bodyPr>
            <a:lstStyle/>
            <a:p>
              <a:r>
                <a:rPr lang="en-US" sz="750" b="1">
                  <a:solidFill>
                    <a:srgbClr val="00B0F0"/>
                  </a:solidFill>
                  <a:latin typeface="Arial" panose="020B0604020202020204" pitchFamily="34" charset="0"/>
                  <a:ea typeface="Microsoft JhengHei" charset="-120"/>
                  <a:cs typeface="Arial" pitchFamily="34" charset="0"/>
                </a:rPr>
                <a:t>10Gb/s</a:t>
              </a:r>
            </a:p>
          </p:txBody>
        </p:sp>
      </p:grpSp>
      <p:pic>
        <p:nvPicPr>
          <p:cNvPr id="106" name="Picture 75">
            <a:extLst>
              <a:ext uri="{FF2B5EF4-FFF2-40B4-BE49-F238E27FC236}">
                <a16:creationId xmlns:a16="http://schemas.microsoft.com/office/drawing/2014/main" id="{CEABF3BD-47B8-4716-BBAB-423097750BD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7438" y="998362"/>
            <a:ext cx="1541546" cy="1357042"/>
          </a:xfrm>
          <a:prstGeom prst="rect">
            <a:avLst/>
          </a:prstGeom>
        </p:spPr>
      </p:pic>
      <p:sp>
        <p:nvSpPr>
          <p:cNvPr id="107" name="TextBox 14">
            <a:extLst>
              <a:ext uri="{FF2B5EF4-FFF2-40B4-BE49-F238E27FC236}">
                <a16:creationId xmlns:a16="http://schemas.microsoft.com/office/drawing/2014/main" id="{ECB74489-56E5-47B9-ADC4-F950F7868B71}"/>
              </a:ext>
            </a:extLst>
          </p:cNvPr>
          <p:cNvSpPr txBox="1"/>
          <p:nvPr/>
        </p:nvSpPr>
        <p:spPr>
          <a:xfrm>
            <a:off x="1632217" y="1676882"/>
            <a:ext cx="827452" cy="215436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r>
              <a:rPr lang="en-US" sz="8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Tiered</a:t>
            </a:r>
            <a:r>
              <a:rPr lang="zh-TW" altLang="en-US" sz="8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zh-TW" sz="8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Space</a:t>
            </a:r>
            <a:endParaRPr lang="en-US" sz="800" b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108" name="TextBox 14">
            <a:extLst>
              <a:ext uri="{FF2B5EF4-FFF2-40B4-BE49-F238E27FC236}">
                <a16:creationId xmlns:a16="http://schemas.microsoft.com/office/drawing/2014/main" id="{9B73D57F-06EF-4E3B-8A12-6FCA44A52701}"/>
              </a:ext>
            </a:extLst>
          </p:cNvPr>
          <p:cNvSpPr txBox="1"/>
          <p:nvPr/>
        </p:nvSpPr>
        <p:spPr>
          <a:xfrm>
            <a:off x="1455823" y="1317441"/>
            <a:ext cx="396244" cy="215436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r>
              <a:rPr lang="en-US" altLang="zh-TW" sz="8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SSD</a:t>
            </a:r>
            <a:endParaRPr lang="en-US" sz="800" b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109" name="TextBox 14">
            <a:extLst>
              <a:ext uri="{FF2B5EF4-FFF2-40B4-BE49-F238E27FC236}">
                <a16:creationId xmlns:a16="http://schemas.microsoft.com/office/drawing/2014/main" id="{A3A90E1F-2E10-42BC-AC5E-B79BB572F272}"/>
              </a:ext>
            </a:extLst>
          </p:cNvPr>
          <p:cNvSpPr txBox="1"/>
          <p:nvPr/>
        </p:nvSpPr>
        <p:spPr>
          <a:xfrm>
            <a:off x="1396471" y="1136196"/>
            <a:ext cx="494028" cy="215436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r>
              <a:rPr lang="en-US" altLang="zh-TW" sz="8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Cache</a:t>
            </a:r>
            <a:endParaRPr lang="en-US" sz="800" b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110" name="TextBox 14">
            <a:extLst>
              <a:ext uri="{FF2B5EF4-FFF2-40B4-BE49-F238E27FC236}">
                <a16:creationId xmlns:a16="http://schemas.microsoft.com/office/drawing/2014/main" id="{3BA35C2B-802D-484A-95CD-6853A9022FFB}"/>
              </a:ext>
            </a:extLst>
          </p:cNvPr>
          <p:cNvSpPr txBox="1"/>
          <p:nvPr/>
        </p:nvSpPr>
        <p:spPr>
          <a:xfrm>
            <a:off x="2034642" y="1320358"/>
            <a:ext cx="795392" cy="215436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r>
              <a:rPr lang="en-US" altLang="zh-TW" sz="8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Volume/LUN</a:t>
            </a:r>
            <a:endParaRPr lang="en-US" sz="800" b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111" name="TextBox 14">
            <a:extLst>
              <a:ext uri="{FF2B5EF4-FFF2-40B4-BE49-F238E27FC236}">
                <a16:creationId xmlns:a16="http://schemas.microsoft.com/office/drawing/2014/main" id="{FC6CA48C-0415-4694-A28A-0F547A91778B}"/>
              </a:ext>
            </a:extLst>
          </p:cNvPr>
          <p:cNvSpPr txBox="1"/>
          <p:nvPr/>
        </p:nvSpPr>
        <p:spPr>
          <a:xfrm>
            <a:off x="1792665" y="2009693"/>
            <a:ext cx="824247" cy="215436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r>
              <a:rPr lang="en-US" altLang="zh-TW" sz="8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Storage pool</a:t>
            </a:r>
            <a:endParaRPr lang="en-US" sz="800" b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pic>
        <p:nvPicPr>
          <p:cNvPr id="112" name="Picture 83">
            <a:extLst>
              <a:ext uri="{FF2B5EF4-FFF2-40B4-BE49-F238E27FC236}">
                <a16:creationId xmlns:a16="http://schemas.microsoft.com/office/drawing/2014/main" id="{A3BBDA13-3823-49F4-AED3-DD8BD610CE2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6196" y="1454507"/>
            <a:ext cx="1159412" cy="998548"/>
          </a:xfrm>
          <a:prstGeom prst="rect">
            <a:avLst/>
          </a:prstGeom>
        </p:spPr>
      </p:pic>
      <p:pic>
        <p:nvPicPr>
          <p:cNvPr id="113" name="Picture 3">
            <a:extLst>
              <a:ext uri="{FF2B5EF4-FFF2-40B4-BE49-F238E27FC236}">
                <a16:creationId xmlns:a16="http://schemas.microsoft.com/office/drawing/2014/main" id="{DE3C075D-3EC1-4C42-9DF5-27793D66D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20735" y="1483353"/>
            <a:ext cx="2104340" cy="1315210"/>
          </a:xfrm>
          <a:prstGeom prst="rect">
            <a:avLst/>
          </a:prstGeom>
          <a:noFill/>
        </p:spPr>
      </p:pic>
      <p:cxnSp>
        <p:nvCxnSpPr>
          <p:cNvPr id="114" name="直線接點 79">
            <a:extLst>
              <a:ext uri="{FF2B5EF4-FFF2-40B4-BE49-F238E27FC236}">
                <a16:creationId xmlns:a16="http://schemas.microsoft.com/office/drawing/2014/main" id="{E833E127-03ED-4B9E-ABD4-3F34DBB387C7}"/>
              </a:ext>
            </a:extLst>
          </p:cNvPr>
          <p:cNvCxnSpPr/>
          <p:nvPr/>
        </p:nvCxnSpPr>
        <p:spPr>
          <a:xfrm flipV="1">
            <a:off x="1944568" y="3363838"/>
            <a:ext cx="0" cy="216024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直線接點 51">
            <a:extLst>
              <a:ext uri="{FF2B5EF4-FFF2-40B4-BE49-F238E27FC236}">
                <a16:creationId xmlns:a16="http://schemas.microsoft.com/office/drawing/2014/main" id="{9BBDBC70-087D-4181-90EC-ECC7D36B689A}"/>
              </a:ext>
            </a:extLst>
          </p:cNvPr>
          <p:cNvCxnSpPr/>
          <p:nvPr/>
        </p:nvCxnSpPr>
        <p:spPr>
          <a:xfrm flipV="1">
            <a:off x="7777216" y="3363838"/>
            <a:ext cx="0" cy="216024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6" name="Picture 49">
            <a:extLst>
              <a:ext uri="{FF2B5EF4-FFF2-40B4-BE49-F238E27FC236}">
                <a16:creationId xmlns:a16="http://schemas.microsoft.com/office/drawing/2014/main" id="{EB7D2B7C-2319-48B3-9FA1-0090E98021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564" y="2186487"/>
            <a:ext cx="1210158" cy="756348"/>
          </a:xfrm>
          <a:prstGeom prst="rect">
            <a:avLst/>
          </a:prstGeom>
        </p:spPr>
      </p:pic>
      <p:pic>
        <p:nvPicPr>
          <p:cNvPr id="117" name="Picture 6">
            <a:extLst>
              <a:ext uri="{FF2B5EF4-FFF2-40B4-BE49-F238E27FC236}">
                <a16:creationId xmlns:a16="http://schemas.microsoft.com/office/drawing/2014/main" id="{B7FBA3F4-5834-4AAB-94E6-8F6AE7DFC17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56"/>
          <a:stretch/>
        </p:blipFill>
        <p:spPr>
          <a:xfrm>
            <a:off x="1265877" y="2241077"/>
            <a:ext cx="324138" cy="614938"/>
          </a:xfrm>
          <a:prstGeom prst="rect">
            <a:avLst/>
          </a:prstGeom>
        </p:spPr>
      </p:pic>
      <p:sp>
        <p:nvSpPr>
          <p:cNvPr id="118" name="TextBox 88">
            <a:extLst>
              <a:ext uri="{FF2B5EF4-FFF2-40B4-BE49-F238E27FC236}">
                <a16:creationId xmlns:a16="http://schemas.microsoft.com/office/drawing/2014/main" id="{D035239A-EB4E-4D99-96C3-81E04AB66281}"/>
              </a:ext>
            </a:extLst>
          </p:cNvPr>
          <p:cNvSpPr txBox="1"/>
          <p:nvPr/>
        </p:nvSpPr>
        <p:spPr>
          <a:xfrm>
            <a:off x="1827917" y="3805389"/>
            <a:ext cx="1996109" cy="353935"/>
          </a:xfrm>
          <a:prstGeom prst="rect">
            <a:avLst/>
          </a:prstGeom>
          <a:solidFill>
            <a:srgbClr val="00B0F0"/>
          </a:solidFill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17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1 PCIe 2.0 x4 slot</a:t>
            </a:r>
            <a:endParaRPr lang="en-US" altLang="zh-TW" sz="1700" b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012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圖片 32" descr="IMG_08122017_163426_0.png">
            <a:extLst>
              <a:ext uri="{FF2B5EF4-FFF2-40B4-BE49-F238E27FC236}">
                <a16:creationId xmlns:a16="http://schemas.microsoft.com/office/drawing/2014/main" id="{60FF9212-4719-4A5E-94F0-220A6F4C15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" t="2639" r="25520" b="58792"/>
          <a:stretch/>
        </p:blipFill>
        <p:spPr bwMode="auto">
          <a:xfrm>
            <a:off x="4225324" y="3147113"/>
            <a:ext cx="4539710" cy="164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Content Placeholder 4">
            <a:extLst>
              <a:ext uri="{FF2B5EF4-FFF2-40B4-BE49-F238E27FC236}">
                <a16:creationId xmlns:a16="http://schemas.microsoft.com/office/drawing/2014/main" id="{CF79EF38-4A15-EC4B-B618-6F25DC03CE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203" y="2688181"/>
            <a:ext cx="2741886" cy="237035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894193" y="194608"/>
            <a:ext cx="8249808" cy="493563"/>
          </a:xfrm>
        </p:spPr>
        <p:txBody>
          <a:bodyPr/>
          <a:lstStyle/>
          <a:p>
            <a:r>
              <a:rPr kumimoji="1" lang="en-US" altLang="zh-TW"/>
              <a:t>Add M.2 SSD slots to TS-251D with a QM2 card</a:t>
            </a:r>
            <a:endParaRPr kumimoji="1" lang="zh-TW" altLang="en-US">
              <a:ea typeface="Microsoft JhengHei" panose="020B0604030504040204" pitchFamily="34" charset="-120"/>
            </a:endParaRPr>
          </a:p>
        </p:txBody>
      </p:sp>
      <p:pic>
        <p:nvPicPr>
          <p:cNvPr id="23" name="圖片 26" descr="QM2-2S10G1T_Front_left-angle.png">
            <a:extLst>
              <a:ext uri="{FF2B5EF4-FFF2-40B4-BE49-F238E27FC236}">
                <a16:creationId xmlns:a16="http://schemas.microsoft.com/office/drawing/2014/main" id="{781A091B-3F3A-F44D-ABBA-1BC309B7A6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865" y="2703544"/>
            <a:ext cx="2635250" cy="1647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AD66CD6-6B05-4942-A410-D94DAB2C90F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583" y="963508"/>
            <a:ext cx="1296144" cy="86409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5634E4E-7F9E-5144-8966-03F1A7DCF36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892" y="1526575"/>
            <a:ext cx="1296144" cy="864096"/>
          </a:xfrm>
          <a:prstGeom prst="rect">
            <a:avLst/>
          </a:prstGeom>
        </p:spPr>
      </p:pic>
      <p:pic>
        <p:nvPicPr>
          <p:cNvPr id="38" name="Content Placeholder 4">
            <a:extLst>
              <a:ext uri="{FF2B5EF4-FFF2-40B4-BE49-F238E27FC236}">
                <a16:creationId xmlns:a16="http://schemas.microsoft.com/office/drawing/2014/main" id="{4FC44A24-4BC9-4DF1-9A7F-3AE6921EDF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53" t="1365" r="35164" b="65341"/>
          <a:stretch/>
        </p:blipFill>
        <p:spPr>
          <a:xfrm>
            <a:off x="1119741" y="2421381"/>
            <a:ext cx="1154731" cy="1154731"/>
          </a:xfrm>
          <a:prstGeom prst="ellipse">
            <a:avLst/>
          </a:prstGeom>
          <a:ln w="38100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9" name="圓角矩形 92">
            <a:extLst>
              <a:ext uri="{FF2B5EF4-FFF2-40B4-BE49-F238E27FC236}">
                <a16:creationId xmlns:a16="http://schemas.microsoft.com/office/drawing/2014/main" id="{DCCBF705-57EC-48E2-A6D9-135637E92D30}"/>
              </a:ext>
            </a:extLst>
          </p:cNvPr>
          <p:cNvSpPr/>
          <p:nvPr/>
        </p:nvSpPr>
        <p:spPr>
          <a:xfrm>
            <a:off x="1202195" y="2864400"/>
            <a:ext cx="1001637" cy="276350"/>
          </a:xfrm>
          <a:prstGeom prst="roundRect">
            <a:avLst>
              <a:gd name="adj" fmla="val 27709"/>
            </a:avLst>
          </a:prstGeom>
          <a:solidFill>
            <a:srgbClr val="00B0F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矩形圖說文字 32">
            <a:extLst>
              <a:ext uri="{FF2B5EF4-FFF2-40B4-BE49-F238E27FC236}">
                <a16:creationId xmlns:a16="http://schemas.microsoft.com/office/drawing/2014/main" id="{8D0EB010-748E-B84A-A482-B1D66556FB34}"/>
              </a:ext>
            </a:extLst>
          </p:cNvPr>
          <p:cNvSpPr/>
          <p:nvPr/>
        </p:nvSpPr>
        <p:spPr>
          <a:xfrm>
            <a:off x="2241338" y="1520151"/>
            <a:ext cx="1790303" cy="901230"/>
          </a:xfrm>
          <a:prstGeom prst="wedgeRectCallout">
            <a:avLst>
              <a:gd name="adj1" fmla="val -54733"/>
              <a:gd name="adj2" fmla="val 90215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grpSp>
        <p:nvGrpSpPr>
          <p:cNvPr id="5" name="Shape 297"/>
          <p:cNvGrpSpPr>
            <a:grpSpLocks/>
          </p:cNvGrpSpPr>
          <p:nvPr/>
        </p:nvGrpSpPr>
        <p:grpSpPr bwMode="auto">
          <a:xfrm>
            <a:off x="2244903" y="874766"/>
            <a:ext cx="1781175" cy="1659731"/>
            <a:chOff x="-2024847" y="2448708"/>
            <a:chExt cx="2714749" cy="2481249"/>
          </a:xfrm>
        </p:grpSpPr>
        <p:pic>
          <p:nvPicPr>
            <p:cNvPr id="6" name="Shape 298" descr="D:\工作進行中\20170911直播母版16比9\20171012直播ppt元素\QM2爆炸圖_coco.png"/>
            <p:cNvPicPr preferRelativeResize="0"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24847" y="2448708"/>
              <a:ext cx="2714749" cy="2481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Shape 299"/>
            <p:cNvSpPr txBox="1">
              <a:spLocks noChangeArrowheads="1"/>
            </p:cNvSpPr>
            <p:nvPr/>
          </p:nvSpPr>
          <p:spPr bwMode="auto">
            <a:xfrm>
              <a:off x="-1465664" y="3261497"/>
              <a:ext cx="2034248" cy="623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8569" tIns="68569" rIns="68569" bIns="68569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>
                <a:buClr>
                  <a:srgbClr val="FFFFFF"/>
                </a:buClr>
                <a:buSzPts val="1400"/>
              </a:pPr>
              <a:r>
                <a:rPr lang="zh-TW" altLang="zh-TW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Microsoft JhengHei" panose="020B0604030504040204" pitchFamily="34" charset="-120"/>
                  <a:cs typeface="Arial" pitchFamily="34" charset="0"/>
                  <a:sym typeface="Arial" charset="0"/>
                </a:rPr>
                <a:t>QM2 SSD RAID</a:t>
              </a:r>
              <a:r>
                <a:rPr lang="en-US" altLang="zh-TW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Microsoft JhengHei" panose="020B0604030504040204" pitchFamily="34" charset="-120"/>
                  <a:cs typeface="Arial" pitchFamily="34" charset="0"/>
                  <a:sym typeface="Arial" charset="0"/>
                </a:rPr>
                <a:t> 0/1</a:t>
              </a:r>
              <a:endParaRPr lang="zh-TW" altLang="zh-TW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 charset="0"/>
              </a:endParaRPr>
            </a:p>
          </p:txBody>
        </p:sp>
      </p:grpSp>
      <p:pic>
        <p:nvPicPr>
          <p:cNvPr id="25" name="Picture 30" descr="\\MARKETING\Marketing\MarketingMaterials\素材\_icons\ICON_Sabrina\QNAP Auto Tiering logo_512x512.png">
            <a:extLst>
              <a:ext uri="{FF2B5EF4-FFF2-40B4-BE49-F238E27FC236}">
                <a16:creationId xmlns:a16="http://schemas.microsoft.com/office/drawing/2014/main" id="{7B8B508D-3E96-459E-9871-5ECAB6A5F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138" y="4253732"/>
            <a:ext cx="689880" cy="6898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33D77E37-16B0-4A56-940A-1938F71D4B07}"/>
              </a:ext>
            </a:extLst>
          </p:cNvPr>
          <p:cNvSpPr/>
          <p:nvPr/>
        </p:nvSpPr>
        <p:spPr>
          <a:xfrm>
            <a:off x="4216401" y="971505"/>
            <a:ext cx="349885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700" b="1">
                <a:solidFill>
                  <a:srgbClr val="2A6199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Accelerates random IOPS</a:t>
            </a:r>
            <a:endParaRPr lang="zh-TW" altLang="en-US" sz="1700" b="1">
              <a:solidFill>
                <a:srgbClr val="2A6199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9" name="Shape 302">
            <a:extLst>
              <a:ext uri="{FF2B5EF4-FFF2-40B4-BE49-F238E27FC236}">
                <a16:creationId xmlns:a16="http://schemas.microsoft.com/office/drawing/2014/main" id="{51315354-863B-46AC-BCF4-188622E50E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1779" y="2433735"/>
            <a:ext cx="1028518" cy="242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91423" rIns="91423" bIns="91423" anchor="ctr"/>
          <a:lstStyle>
            <a:lvl1pPr indent="-84138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buClr>
                <a:srgbClr val="3F3F3F"/>
              </a:buClr>
              <a:buSzPts val="1000"/>
            </a:pPr>
            <a:r>
              <a:rPr lang="zh-TW" altLang="zh-TW" sz="14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Arial" charset="0"/>
              </a:rPr>
              <a:t>QM2-2S</a:t>
            </a: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D164CA96-04BC-4A68-AD8E-916AE6BBDEAD}"/>
              </a:ext>
            </a:extLst>
          </p:cNvPr>
          <p:cNvSpPr/>
          <p:nvPr/>
        </p:nvSpPr>
        <p:spPr>
          <a:xfrm>
            <a:off x="5206999" y="2689232"/>
            <a:ext cx="3770745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7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Performance and storage capacity</a:t>
            </a:r>
            <a:endParaRPr lang="zh-TW" altLang="en-US" sz="1700" b="1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2" name="Shape 83">
            <a:extLst>
              <a:ext uri="{FF2B5EF4-FFF2-40B4-BE49-F238E27FC236}">
                <a16:creationId xmlns:a16="http://schemas.microsoft.com/office/drawing/2014/main" id="{A5FD53CB-C6A6-461E-9D99-9236280C3398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8" b="49948"/>
          <a:stretch/>
        </p:blipFill>
        <p:spPr bwMode="auto">
          <a:xfrm>
            <a:off x="4215219" y="1423635"/>
            <a:ext cx="4526072" cy="1100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43" name="群組 42">
            <a:extLst>
              <a:ext uri="{FF2B5EF4-FFF2-40B4-BE49-F238E27FC236}">
                <a16:creationId xmlns:a16="http://schemas.microsoft.com/office/drawing/2014/main" id="{C3861AB6-58E3-4A48-A1FF-F6C0AD254106}"/>
              </a:ext>
            </a:extLst>
          </p:cNvPr>
          <p:cNvGrpSpPr/>
          <p:nvPr/>
        </p:nvGrpSpPr>
        <p:grpSpPr>
          <a:xfrm>
            <a:off x="4208793" y="929616"/>
            <a:ext cx="4543516" cy="497074"/>
            <a:chOff x="3201090" y="2357147"/>
            <a:chExt cx="6058021" cy="662765"/>
          </a:xfrm>
        </p:grpSpPr>
        <p:sp>
          <p:nvSpPr>
            <p:cNvPr id="44" name="剪去並圓角化單一角落矩形 30">
              <a:extLst>
                <a:ext uri="{FF2B5EF4-FFF2-40B4-BE49-F238E27FC236}">
                  <a16:creationId xmlns:a16="http://schemas.microsoft.com/office/drawing/2014/main" id="{001DEF8B-A8E3-4C74-9191-C48A66B9B94F}"/>
                </a:ext>
              </a:extLst>
            </p:cNvPr>
            <p:cNvSpPr/>
            <p:nvPr/>
          </p:nvSpPr>
          <p:spPr>
            <a:xfrm>
              <a:off x="7884834" y="2357147"/>
              <a:ext cx="1374277" cy="604434"/>
            </a:xfrm>
            <a:prstGeom prst="snipRoundRect">
              <a:avLst/>
            </a:prstGeom>
            <a:solidFill>
              <a:srgbClr val="2A61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sz="1400" b="1"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SSD</a:t>
              </a:r>
              <a:r>
                <a:rPr kumimoji="1" lang="zh-TW" altLang="en-US" sz="1400" b="1"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 </a:t>
              </a:r>
              <a:r>
                <a:rPr kumimoji="1" lang="en-US" altLang="zh-TW" sz="1400" b="1"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cache</a:t>
              </a:r>
              <a:endParaRPr kumimoji="1" lang="zh-TW" altLang="en-US" sz="14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45" name="五邊形 33">
              <a:extLst>
                <a:ext uri="{FF2B5EF4-FFF2-40B4-BE49-F238E27FC236}">
                  <a16:creationId xmlns:a16="http://schemas.microsoft.com/office/drawing/2014/main" id="{D7DDA781-CECA-48D5-9307-1F144203AD54}"/>
                </a:ext>
              </a:extLst>
            </p:cNvPr>
            <p:cNvSpPr/>
            <p:nvPr/>
          </p:nvSpPr>
          <p:spPr>
            <a:xfrm>
              <a:off x="3201090" y="2924779"/>
              <a:ext cx="6056802" cy="95133"/>
            </a:xfrm>
            <a:prstGeom prst="homePlate">
              <a:avLst/>
            </a:prstGeom>
            <a:solidFill>
              <a:srgbClr val="2A61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sz="135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群組 45">
            <a:extLst>
              <a:ext uri="{FF2B5EF4-FFF2-40B4-BE49-F238E27FC236}">
                <a16:creationId xmlns:a16="http://schemas.microsoft.com/office/drawing/2014/main" id="{4EC6E8B5-1F2D-4F59-8E49-6D7DE4AD8839}"/>
              </a:ext>
            </a:extLst>
          </p:cNvPr>
          <p:cNvGrpSpPr/>
          <p:nvPr/>
        </p:nvGrpSpPr>
        <p:grpSpPr>
          <a:xfrm>
            <a:off x="4222432" y="2681436"/>
            <a:ext cx="4542602" cy="485450"/>
            <a:chOff x="4538369" y="4614884"/>
            <a:chExt cx="6056802" cy="647266"/>
          </a:xfrm>
        </p:grpSpPr>
        <p:sp>
          <p:nvSpPr>
            <p:cNvPr id="47" name="剪去並圓角化單一角落矩形 31">
              <a:extLst>
                <a:ext uri="{FF2B5EF4-FFF2-40B4-BE49-F238E27FC236}">
                  <a16:creationId xmlns:a16="http://schemas.microsoft.com/office/drawing/2014/main" id="{443DBC9C-8C4C-4F38-8471-DE7A4E017BFD}"/>
                </a:ext>
              </a:extLst>
            </p:cNvPr>
            <p:cNvSpPr/>
            <p:nvPr/>
          </p:nvSpPr>
          <p:spPr>
            <a:xfrm>
              <a:off x="4538369" y="4614884"/>
              <a:ext cx="1324001" cy="604434"/>
            </a:xfrm>
            <a:prstGeom prst="snip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sz="1400" b="1"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SSD tier</a:t>
              </a:r>
              <a:endParaRPr kumimoji="1" lang="zh-TW" altLang="en-US" sz="14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48" name="五邊形 35">
              <a:extLst>
                <a:ext uri="{FF2B5EF4-FFF2-40B4-BE49-F238E27FC236}">
                  <a16:creationId xmlns:a16="http://schemas.microsoft.com/office/drawing/2014/main" id="{BAB16165-9193-41F6-81BA-0E34DD70B379}"/>
                </a:ext>
              </a:extLst>
            </p:cNvPr>
            <p:cNvSpPr/>
            <p:nvPr/>
          </p:nvSpPr>
          <p:spPr>
            <a:xfrm rot="10800000">
              <a:off x="4538369" y="5167017"/>
              <a:ext cx="6056802" cy="95133"/>
            </a:xfrm>
            <a:prstGeom prst="homePlat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sz="135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31527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圓角矩形 65"/>
          <p:cNvSpPr/>
          <p:nvPr/>
        </p:nvSpPr>
        <p:spPr>
          <a:xfrm>
            <a:off x="4979338" y="2571750"/>
            <a:ext cx="1585071" cy="108012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1" name="平行四邊形 70"/>
          <p:cNvSpPr/>
          <p:nvPr/>
        </p:nvSpPr>
        <p:spPr>
          <a:xfrm>
            <a:off x="4979338" y="2355726"/>
            <a:ext cx="1603486" cy="288032"/>
          </a:xfrm>
          <a:prstGeom prst="parallelogram">
            <a:avLst/>
          </a:prstGeom>
          <a:solidFill>
            <a:srgbClr val="2A61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4" name="圓角矩形 65">
            <a:extLst>
              <a:ext uri="{FF2B5EF4-FFF2-40B4-BE49-F238E27FC236}">
                <a16:creationId xmlns:a16="http://schemas.microsoft.com/office/drawing/2014/main" id="{F53E5C8B-2CF4-9C48-BC91-E1D0AFF61C3F}"/>
              </a:ext>
            </a:extLst>
          </p:cNvPr>
          <p:cNvSpPr/>
          <p:nvPr/>
        </p:nvSpPr>
        <p:spPr>
          <a:xfrm>
            <a:off x="6843681" y="2569384"/>
            <a:ext cx="1585071" cy="108012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0" name="平行四邊形 70">
            <a:extLst>
              <a:ext uri="{FF2B5EF4-FFF2-40B4-BE49-F238E27FC236}">
                <a16:creationId xmlns:a16="http://schemas.microsoft.com/office/drawing/2014/main" id="{6163046A-4B1A-5B4C-A4AA-D76229910E8B}"/>
              </a:ext>
            </a:extLst>
          </p:cNvPr>
          <p:cNvSpPr/>
          <p:nvPr/>
        </p:nvSpPr>
        <p:spPr>
          <a:xfrm>
            <a:off x="6843681" y="2353360"/>
            <a:ext cx="1603486" cy="288032"/>
          </a:xfrm>
          <a:prstGeom prst="parallelogram">
            <a:avLst/>
          </a:prstGeom>
          <a:solidFill>
            <a:srgbClr val="2A61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60208" y="2348687"/>
            <a:ext cx="162261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50" b="1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1 x 10GBASE-T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19AC7DC-5658-9547-A503-096D2342BB4B}"/>
              </a:ext>
            </a:extLst>
          </p:cNvPr>
          <p:cNvSpPr txBox="1"/>
          <p:nvPr/>
        </p:nvSpPr>
        <p:spPr>
          <a:xfrm>
            <a:off x="6824551" y="2346321"/>
            <a:ext cx="162261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50" b="1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1 x 5GBASE-T</a:t>
            </a:r>
          </a:p>
        </p:txBody>
      </p:sp>
      <p:sp>
        <p:nvSpPr>
          <p:cNvPr id="61" name="圓角矩形 60"/>
          <p:cNvSpPr/>
          <p:nvPr/>
        </p:nvSpPr>
        <p:spPr>
          <a:xfrm>
            <a:off x="6879700" y="1127982"/>
            <a:ext cx="1585071" cy="108012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2" name="平行四邊形 61"/>
          <p:cNvSpPr/>
          <p:nvPr/>
        </p:nvSpPr>
        <p:spPr>
          <a:xfrm>
            <a:off x="6879699" y="911958"/>
            <a:ext cx="1588737" cy="288032"/>
          </a:xfrm>
          <a:prstGeom prst="parallelogram">
            <a:avLst/>
          </a:prstGeom>
          <a:solidFill>
            <a:srgbClr val="2A61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5" name="圓角矩形 54"/>
          <p:cNvSpPr/>
          <p:nvPr/>
        </p:nvSpPr>
        <p:spPr>
          <a:xfrm>
            <a:off x="4979338" y="1127982"/>
            <a:ext cx="1571206" cy="108012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65" name="圖片 64" descr="LAN-10G2SF-MLX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2492" y="1247696"/>
            <a:ext cx="1439813" cy="1080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298020" y="2633565"/>
            <a:ext cx="998991" cy="2616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100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QXG-10G1T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091163" y="1195121"/>
            <a:ext cx="13917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QXG-10G2SF-CX4</a:t>
            </a:r>
          </a:p>
        </p:txBody>
      </p:sp>
      <p:sp>
        <p:nvSpPr>
          <p:cNvPr id="25" name="矩形 24"/>
          <p:cNvSpPr/>
          <p:nvPr/>
        </p:nvSpPr>
        <p:spPr>
          <a:xfrm flipV="1">
            <a:off x="632033" y="3823099"/>
            <a:ext cx="7839269" cy="4571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TW" altLang="en-US" sz="135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8" name="TextBox 16"/>
          <p:cNvSpPr txBox="1"/>
          <p:nvPr/>
        </p:nvSpPr>
        <p:spPr>
          <a:xfrm>
            <a:off x="6960358" y="899908"/>
            <a:ext cx="149443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 b="1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1 x 10GBASE-T</a:t>
            </a:r>
            <a:endParaRPr lang="en-US" sz="1350" b="1">
              <a:solidFill>
                <a:schemeClr val="bg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59" name="TextBox 18"/>
          <p:cNvSpPr txBox="1"/>
          <p:nvPr/>
        </p:nvSpPr>
        <p:spPr>
          <a:xfrm>
            <a:off x="7084821" y="1187082"/>
            <a:ext cx="114005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QM2-2S10G1T</a:t>
            </a:r>
          </a:p>
          <a:p>
            <a:r>
              <a:rPr lang="en-US" sz="1100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QM2-2P10G1T</a:t>
            </a:r>
          </a:p>
        </p:txBody>
      </p:sp>
      <p:sp>
        <p:nvSpPr>
          <p:cNvPr id="47" name="TextBox 6"/>
          <p:cNvSpPr txBox="1"/>
          <p:nvPr/>
        </p:nvSpPr>
        <p:spPr>
          <a:xfrm>
            <a:off x="1431904" y="865287"/>
            <a:ext cx="2635772" cy="369324"/>
          </a:xfrm>
          <a:prstGeom prst="rect">
            <a:avLst/>
          </a:prstGeom>
          <a:noFill/>
        </p:spPr>
        <p:txBody>
          <a:bodyPr wrap="square" lIns="91431" tIns="45716" rIns="91431" bIns="45716">
            <a:spAutoFit/>
          </a:bodyPr>
          <a:lstStyle/>
          <a:p>
            <a:pPr algn="ctr" eaLnBrk="1" hangingPunct="1">
              <a:defRPr/>
            </a:pPr>
            <a:r>
              <a:rPr lang="en-US" altLang="zh-TW" b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1 x 10GbE, TS-251D</a:t>
            </a:r>
            <a:endParaRPr lang="en-US" b="1">
              <a:solidFill>
                <a:schemeClr val="accent5">
                  <a:lumMod val="50000"/>
                </a:schemeClr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836" y="1473364"/>
            <a:ext cx="1273164" cy="795726"/>
          </a:xfrm>
          <a:prstGeom prst="rect">
            <a:avLst/>
          </a:prstGeom>
        </p:spPr>
      </p:pic>
      <p:sp>
        <p:nvSpPr>
          <p:cNvPr id="57" name="平行四邊形 56"/>
          <p:cNvSpPr/>
          <p:nvPr/>
        </p:nvSpPr>
        <p:spPr>
          <a:xfrm>
            <a:off x="4979338" y="911958"/>
            <a:ext cx="1080120" cy="288032"/>
          </a:xfrm>
          <a:prstGeom prst="parallelogram">
            <a:avLst/>
          </a:prstGeom>
          <a:solidFill>
            <a:srgbClr val="2A61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86880" y="899908"/>
            <a:ext cx="9108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2 x SFP+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99923" y="2859352"/>
            <a:ext cx="1302108" cy="813816"/>
          </a:xfrm>
          <a:prstGeom prst="rect">
            <a:avLst/>
          </a:prstGeom>
          <a:noFill/>
        </p:spPr>
      </p:pic>
      <p:sp>
        <p:nvSpPr>
          <p:cNvPr id="63" name="標題 6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10GbE/5GbE/2.5GbE via PCIe expansion</a:t>
            </a:r>
            <a:endParaRPr lang="en-US" altLang="zh-TW">
              <a:latin typeface="Arial" pitchFamily="34" charset="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B58A411-AC59-8B44-A77F-F5D789CBA45F}"/>
              </a:ext>
            </a:extLst>
          </p:cNvPr>
          <p:cNvSpPr txBox="1"/>
          <p:nvPr/>
        </p:nvSpPr>
        <p:spPr>
          <a:xfrm>
            <a:off x="7008650" y="2648431"/>
            <a:ext cx="1281120" cy="2616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100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QXG-5G1T-111C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2423AD-A8E2-AB44-90CD-4D3DD50C1F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1354" y="2869027"/>
            <a:ext cx="1290743" cy="807637"/>
          </a:xfrm>
          <a:prstGeom prst="rect">
            <a:avLst/>
          </a:prstGeom>
        </p:spPr>
      </p:pic>
      <p:sp>
        <p:nvSpPr>
          <p:cNvPr id="69" name="TextBox 6">
            <a:extLst>
              <a:ext uri="{FF2B5EF4-FFF2-40B4-BE49-F238E27FC236}">
                <a16:creationId xmlns:a16="http://schemas.microsoft.com/office/drawing/2014/main" id="{23CAD15D-DA18-4D59-8D09-131A46FAC4BA}"/>
              </a:ext>
            </a:extLst>
          </p:cNvPr>
          <p:cNvSpPr txBox="1"/>
          <p:nvPr/>
        </p:nvSpPr>
        <p:spPr>
          <a:xfrm>
            <a:off x="1547932" y="3407637"/>
            <a:ext cx="1142859" cy="400101"/>
          </a:xfrm>
          <a:prstGeom prst="rect">
            <a:avLst/>
          </a:prstGeom>
          <a:noFill/>
        </p:spPr>
        <p:txBody>
          <a:bodyPr wrap="square" lIns="91431" tIns="45716" rIns="91431" bIns="45716">
            <a:spAutoFit/>
          </a:bodyPr>
          <a:lstStyle/>
          <a:p>
            <a:pPr algn="ctr" eaLnBrk="1" hangingPunct="1">
              <a:defRPr/>
            </a:pPr>
            <a:r>
              <a:rPr lang="en-US" sz="1000" b="1">
                <a:solidFill>
                  <a:srgbClr val="333333"/>
                </a:solidFill>
                <a:latin typeface="Arial" panose="020B0604020202020204" pitchFamily="34" charset="0"/>
                <a:ea typeface="微軟正黑體" pitchFamily="34" charset="-120"/>
                <a:cs typeface="Arial" pitchFamily="34" charset="0"/>
              </a:rPr>
              <a:t>Windows</a:t>
            </a:r>
          </a:p>
          <a:p>
            <a:pPr algn="ctr" eaLnBrk="1" hangingPunct="1">
              <a:defRPr/>
            </a:pPr>
            <a:r>
              <a:rPr lang="en-US" sz="1000" b="1">
                <a:solidFill>
                  <a:srgbClr val="333333"/>
                </a:solidFill>
                <a:latin typeface="Arial" panose="020B0604020202020204" pitchFamily="34" charset="0"/>
                <a:ea typeface="微軟正黑體" pitchFamily="34" charset="-120"/>
                <a:cs typeface="Arial" pitchFamily="34" charset="0"/>
              </a:rPr>
              <a:t>Download</a:t>
            </a:r>
          </a:p>
        </p:txBody>
      </p:sp>
      <p:sp>
        <p:nvSpPr>
          <p:cNvPr id="70" name="TextBox 6">
            <a:extLst>
              <a:ext uri="{FF2B5EF4-FFF2-40B4-BE49-F238E27FC236}">
                <a16:creationId xmlns:a16="http://schemas.microsoft.com/office/drawing/2014/main" id="{FBA46DF1-2B99-49D8-84CE-4A30FBA5E68C}"/>
              </a:ext>
            </a:extLst>
          </p:cNvPr>
          <p:cNvSpPr txBox="1"/>
          <p:nvPr/>
        </p:nvSpPr>
        <p:spPr>
          <a:xfrm>
            <a:off x="2702405" y="3407637"/>
            <a:ext cx="1142859" cy="400101"/>
          </a:xfrm>
          <a:prstGeom prst="rect">
            <a:avLst/>
          </a:prstGeom>
          <a:noFill/>
        </p:spPr>
        <p:txBody>
          <a:bodyPr wrap="square" lIns="91431" tIns="45716" rIns="91431" bIns="45716">
            <a:spAutoFit/>
          </a:bodyPr>
          <a:lstStyle/>
          <a:p>
            <a:pPr algn="ctr" eaLnBrk="1" hangingPunct="1">
              <a:defRPr/>
            </a:pPr>
            <a:r>
              <a:rPr lang="en-US" altLang="zh-TW" sz="1000" b="1">
                <a:solidFill>
                  <a:srgbClr val="333333"/>
                </a:solidFill>
                <a:latin typeface="Arial" panose="020B0604020202020204" pitchFamily="34" charset="0"/>
                <a:ea typeface="微軟正黑體" pitchFamily="34" charset="-120"/>
                <a:cs typeface="Arial" pitchFamily="34" charset="0"/>
              </a:rPr>
              <a:t>Windows</a:t>
            </a:r>
          </a:p>
          <a:p>
            <a:pPr algn="ctr" eaLnBrk="1" hangingPunct="1">
              <a:defRPr/>
            </a:pPr>
            <a:r>
              <a:rPr lang="en-US" sz="1000" b="1">
                <a:solidFill>
                  <a:srgbClr val="333333"/>
                </a:solidFill>
                <a:latin typeface="Arial" panose="020B0604020202020204" pitchFamily="34" charset="0"/>
                <a:ea typeface="微軟正黑體" pitchFamily="34" charset="-120"/>
                <a:cs typeface="Arial" pitchFamily="34" charset="0"/>
              </a:rPr>
              <a:t>Upload</a:t>
            </a:r>
          </a:p>
        </p:txBody>
      </p:sp>
      <p:sp>
        <p:nvSpPr>
          <p:cNvPr id="67" name="Rectangle 2">
            <a:extLst>
              <a:ext uri="{FF2B5EF4-FFF2-40B4-BE49-F238E27FC236}">
                <a16:creationId xmlns:a16="http://schemas.microsoft.com/office/drawing/2014/main" id="{D9F3CC0C-0D26-6A47-9B01-7C09A09E0C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0753" y="3951337"/>
            <a:ext cx="3981159" cy="584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6" rIns="91431" bIns="45716">
            <a:spAutoFit/>
          </a:bodyPr>
          <a:lstStyle/>
          <a:p>
            <a:r>
              <a:rPr lang="en-US" altLang="zh-TW" sz="800"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Microsoft JhengHei"/>
              </a:rPr>
              <a:t>Tested in QNAP lab. Results vary depending on the environment.</a:t>
            </a:r>
            <a:br>
              <a:rPr lang="zh-TW" altLang="en-US" sz="800"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Microsoft JhengHei"/>
              </a:rPr>
            </a:br>
            <a:r>
              <a:rPr lang="en-US" altLang="zh-TW" sz="800"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Microsoft JhengHei"/>
              </a:rPr>
              <a:t>Test Configuration: NAS: TS-251D-4G, QTS 4.4.2, Windows upload/download, MTU-9000</a:t>
            </a:r>
            <a:br>
              <a:rPr lang="en-US" altLang="zh-TW" sz="800"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Microsoft JhengHei"/>
              </a:rPr>
            </a:br>
            <a:r>
              <a:rPr lang="en-US" altLang="zh-TW" sz="800"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Microsoft JhengHei"/>
              </a:rPr>
              <a:t>RAID Configuration: RAID 0; 2 x Samsung 850 Pro 512GB; QNAP QXG-10G1T</a:t>
            </a:r>
            <a:endParaRPr lang="zh-TW" altLang="en-US" sz="800"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Microsoft JhengHei"/>
            </a:endParaRPr>
          </a:p>
        </p:txBody>
      </p:sp>
      <p:sp>
        <p:nvSpPr>
          <p:cNvPr id="68" name="Rectangle 3">
            <a:extLst>
              <a:ext uri="{FF2B5EF4-FFF2-40B4-BE49-F238E27FC236}">
                <a16:creationId xmlns:a16="http://schemas.microsoft.com/office/drawing/2014/main" id="{74287F9B-B0C5-4F47-A9E5-6C349AB02D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1363" y="3940128"/>
            <a:ext cx="3363529" cy="338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6" rIns="91431" bIns="45716">
            <a:spAutoFit/>
          </a:bodyPr>
          <a:lstStyle/>
          <a:p>
            <a:r>
              <a:rPr lang="en-US" altLang="en-US" sz="800"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Microsoft JhengHei"/>
              </a:rPr>
              <a:t>Client PC: Intel® Core TM i7-6700 3.40GHz CPU; 32GB</a:t>
            </a:r>
            <a:r>
              <a:rPr lang="zh-TW" altLang="en-US" sz="800"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Microsoft JhengHei"/>
              </a:rPr>
              <a:t> </a:t>
            </a:r>
            <a:r>
              <a:rPr lang="en-US" altLang="zh-TW" sz="800"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Microsoft JhengHei"/>
              </a:rPr>
              <a:t>RAM</a:t>
            </a:r>
            <a:r>
              <a:rPr lang="en-US" altLang="en-US" sz="800"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Microsoft JhengHei"/>
              </a:rPr>
              <a:t>; Intel X550 NIC with MTU-9000; Windows® 10 Pro</a:t>
            </a:r>
          </a:p>
        </p:txBody>
      </p:sp>
      <p:grpSp>
        <p:nvGrpSpPr>
          <p:cNvPr id="73" name="群組 39">
            <a:extLst>
              <a:ext uri="{FF2B5EF4-FFF2-40B4-BE49-F238E27FC236}">
                <a16:creationId xmlns:a16="http://schemas.microsoft.com/office/drawing/2014/main" id="{38435C8B-79F3-4236-95FF-F5386C53C763}"/>
              </a:ext>
            </a:extLst>
          </p:cNvPr>
          <p:cNvGrpSpPr/>
          <p:nvPr/>
        </p:nvGrpSpPr>
        <p:grpSpPr>
          <a:xfrm>
            <a:off x="837372" y="1337047"/>
            <a:ext cx="3451680" cy="300082"/>
            <a:chOff x="834119" y="1643056"/>
            <a:chExt cx="3452129" cy="300082"/>
          </a:xfrm>
        </p:grpSpPr>
        <p:sp>
          <p:nvSpPr>
            <p:cNvPr id="74" name="TextBox 20">
              <a:extLst>
                <a:ext uri="{FF2B5EF4-FFF2-40B4-BE49-F238E27FC236}">
                  <a16:creationId xmlns:a16="http://schemas.microsoft.com/office/drawing/2014/main" id="{30CF4471-BBFD-49BF-AEDB-33C96262175E}"/>
                </a:ext>
              </a:extLst>
            </p:cNvPr>
            <p:cNvSpPr txBox="1"/>
            <p:nvPr/>
          </p:nvSpPr>
          <p:spPr>
            <a:xfrm>
              <a:off x="834119" y="1643056"/>
              <a:ext cx="583225" cy="3000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TW" sz="135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1120</a:t>
              </a:r>
              <a:endParaRPr lang="en-US" sz="135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cxnSp>
          <p:nvCxnSpPr>
            <p:cNvPr id="75" name="直線接點 74">
              <a:extLst>
                <a:ext uri="{FF2B5EF4-FFF2-40B4-BE49-F238E27FC236}">
                  <a16:creationId xmlns:a16="http://schemas.microsoft.com/office/drawing/2014/main" id="{1D76DCB0-5B7D-4366-86D3-368197151B8A}"/>
                </a:ext>
              </a:extLst>
            </p:cNvPr>
            <p:cNvCxnSpPr/>
            <p:nvPr/>
          </p:nvCxnSpPr>
          <p:spPr>
            <a:xfrm>
              <a:off x="1428728" y="1785932"/>
              <a:ext cx="2857520" cy="1588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群組 40">
            <a:extLst>
              <a:ext uri="{FF2B5EF4-FFF2-40B4-BE49-F238E27FC236}">
                <a16:creationId xmlns:a16="http://schemas.microsoft.com/office/drawing/2014/main" id="{0DAEFF67-1A68-45EE-8B2D-430DB3811E7C}"/>
              </a:ext>
            </a:extLst>
          </p:cNvPr>
          <p:cNvGrpSpPr/>
          <p:nvPr/>
        </p:nvGrpSpPr>
        <p:grpSpPr>
          <a:xfrm>
            <a:off x="927373" y="1819254"/>
            <a:ext cx="3361679" cy="300082"/>
            <a:chOff x="924132" y="1643056"/>
            <a:chExt cx="3362116" cy="300082"/>
          </a:xfrm>
        </p:grpSpPr>
        <p:sp>
          <p:nvSpPr>
            <p:cNvPr id="77" name="TextBox 20">
              <a:extLst>
                <a:ext uri="{FF2B5EF4-FFF2-40B4-BE49-F238E27FC236}">
                  <a16:creationId xmlns:a16="http://schemas.microsoft.com/office/drawing/2014/main" id="{A5A4B735-629C-457F-B5BC-1012B0C42DE1}"/>
                </a:ext>
              </a:extLst>
            </p:cNvPr>
            <p:cNvSpPr txBox="1"/>
            <p:nvPr/>
          </p:nvSpPr>
          <p:spPr>
            <a:xfrm>
              <a:off x="924132" y="1643056"/>
              <a:ext cx="493212" cy="3000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TW" sz="135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840</a:t>
              </a:r>
              <a:endParaRPr lang="en-US" sz="135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cxnSp>
          <p:nvCxnSpPr>
            <p:cNvPr id="78" name="直線接點 77">
              <a:extLst>
                <a:ext uri="{FF2B5EF4-FFF2-40B4-BE49-F238E27FC236}">
                  <a16:creationId xmlns:a16="http://schemas.microsoft.com/office/drawing/2014/main" id="{0A0C1191-4FF8-4AEB-A2FB-FF32A814AC4A}"/>
                </a:ext>
              </a:extLst>
            </p:cNvPr>
            <p:cNvCxnSpPr/>
            <p:nvPr/>
          </p:nvCxnSpPr>
          <p:spPr>
            <a:xfrm>
              <a:off x="1428728" y="1785932"/>
              <a:ext cx="2857520" cy="1588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群組 43">
            <a:extLst>
              <a:ext uri="{FF2B5EF4-FFF2-40B4-BE49-F238E27FC236}">
                <a16:creationId xmlns:a16="http://schemas.microsoft.com/office/drawing/2014/main" id="{62B9DF6D-298F-4C43-8FE1-C9179AE3B48C}"/>
              </a:ext>
            </a:extLst>
          </p:cNvPr>
          <p:cNvGrpSpPr/>
          <p:nvPr/>
        </p:nvGrpSpPr>
        <p:grpSpPr>
          <a:xfrm>
            <a:off x="931903" y="2301461"/>
            <a:ext cx="3357149" cy="300082"/>
            <a:chOff x="928662" y="1643056"/>
            <a:chExt cx="3357586" cy="300082"/>
          </a:xfrm>
        </p:grpSpPr>
        <p:sp>
          <p:nvSpPr>
            <p:cNvPr id="80" name="TextBox 20">
              <a:extLst>
                <a:ext uri="{FF2B5EF4-FFF2-40B4-BE49-F238E27FC236}">
                  <a16:creationId xmlns:a16="http://schemas.microsoft.com/office/drawing/2014/main" id="{CCCE765A-D22E-4F93-8C6B-AD012E5A962C}"/>
                </a:ext>
              </a:extLst>
            </p:cNvPr>
            <p:cNvSpPr txBox="1"/>
            <p:nvPr/>
          </p:nvSpPr>
          <p:spPr>
            <a:xfrm>
              <a:off x="928662" y="1643056"/>
              <a:ext cx="488682" cy="3000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TW" sz="135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560</a:t>
              </a:r>
              <a:endParaRPr lang="en-US" sz="135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cxnSp>
          <p:nvCxnSpPr>
            <p:cNvPr id="81" name="直線接點 80">
              <a:extLst>
                <a:ext uri="{FF2B5EF4-FFF2-40B4-BE49-F238E27FC236}">
                  <a16:creationId xmlns:a16="http://schemas.microsoft.com/office/drawing/2014/main" id="{4E7BA30C-68B4-438A-94F9-677A3B2B8086}"/>
                </a:ext>
              </a:extLst>
            </p:cNvPr>
            <p:cNvCxnSpPr/>
            <p:nvPr/>
          </p:nvCxnSpPr>
          <p:spPr>
            <a:xfrm>
              <a:off x="1428728" y="1785932"/>
              <a:ext cx="2857520" cy="1588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群組 46">
            <a:extLst>
              <a:ext uri="{FF2B5EF4-FFF2-40B4-BE49-F238E27FC236}">
                <a16:creationId xmlns:a16="http://schemas.microsoft.com/office/drawing/2014/main" id="{0CF7FEC4-238E-4ED3-B040-0A4A955C9487}"/>
              </a:ext>
            </a:extLst>
          </p:cNvPr>
          <p:cNvGrpSpPr/>
          <p:nvPr/>
        </p:nvGrpSpPr>
        <p:grpSpPr>
          <a:xfrm>
            <a:off x="931903" y="2783668"/>
            <a:ext cx="3357149" cy="300082"/>
            <a:chOff x="928662" y="1643056"/>
            <a:chExt cx="3357586" cy="300082"/>
          </a:xfrm>
        </p:grpSpPr>
        <p:sp>
          <p:nvSpPr>
            <p:cNvPr id="83" name="TextBox 20">
              <a:extLst>
                <a:ext uri="{FF2B5EF4-FFF2-40B4-BE49-F238E27FC236}">
                  <a16:creationId xmlns:a16="http://schemas.microsoft.com/office/drawing/2014/main" id="{1451FF73-113C-44D9-8F81-01D6ADA255B7}"/>
                </a:ext>
              </a:extLst>
            </p:cNvPr>
            <p:cNvSpPr txBox="1"/>
            <p:nvPr/>
          </p:nvSpPr>
          <p:spPr>
            <a:xfrm>
              <a:off x="928662" y="1643056"/>
              <a:ext cx="488682" cy="3000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TW" sz="135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280</a:t>
              </a:r>
              <a:endParaRPr lang="en-US" sz="135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cxnSp>
          <p:nvCxnSpPr>
            <p:cNvPr id="84" name="直線接點 83">
              <a:extLst>
                <a:ext uri="{FF2B5EF4-FFF2-40B4-BE49-F238E27FC236}">
                  <a16:creationId xmlns:a16="http://schemas.microsoft.com/office/drawing/2014/main" id="{C426D5DC-0D3E-4D07-9C92-9ACCCA122344}"/>
                </a:ext>
              </a:extLst>
            </p:cNvPr>
            <p:cNvCxnSpPr/>
            <p:nvPr/>
          </p:nvCxnSpPr>
          <p:spPr>
            <a:xfrm>
              <a:off x="1428728" y="1785932"/>
              <a:ext cx="2857520" cy="1588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群組 49">
            <a:extLst>
              <a:ext uri="{FF2B5EF4-FFF2-40B4-BE49-F238E27FC236}">
                <a16:creationId xmlns:a16="http://schemas.microsoft.com/office/drawing/2014/main" id="{508A264B-10B7-4CB4-B1E9-84952AD907C6}"/>
              </a:ext>
            </a:extLst>
          </p:cNvPr>
          <p:cNvGrpSpPr/>
          <p:nvPr/>
        </p:nvGrpSpPr>
        <p:grpSpPr>
          <a:xfrm>
            <a:off x="931903" y="3265873"/>
            <a:ext cx="3357149" cy="300082"/>
            <a:chOff x="928662" y="1643056"/>
            <a:chExt cx="3357586" cy="300082"/>
          </a:xfrm>
        </p:grpSpPr>
        <p:sp>
          <p:nvSpPr>
            <p:cNvPr id="86" name="TextBox 20">
              <a:extLst>
                <a:ext uri="{FF2B5EF4-FFF2-40B4-BE49-F238E27FC236}">
                  <a16:creationId xmlns:a16="http://schemas.microsoft.com/office/drawing/2014/main" id="{F330D72A-4DB6-48E5-8808-9FB81A2514E0}"/>
                </a:ext>
              </a:extLst>
            </p:cNvPr>
            <p:cNvSpPr txBox="1"/>
            <p:nvPr/>
          </p:nvSpPr>
          <p:spPr>
            <a:xfrm>
              <a:off x="928662" y="1643056"/>
              <a:ext cx="488682" cy="3000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35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0</a:t>
              </a:r>
              <a:endParaRPr lang="en-US" sz="135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cxnSp>
          <p:nvCxnSpPr>
            <p:cNvPr id="87" name="直線接點 86">
              <a:extLst>
                <a:ext uri="{FF2B5EF4-FFF2-40B4-BE49-F238E27FC236}">
                  <a16:creationId xmlns:a16="http://schemas.microsoft.com/office/drawing/2014/main" id="{2627A7C3-005E-4D39-97E1-3114137427F4}"/>
                </a:ext>
              </a:extLst>
            </p:cNvPr>
            <p:cNvCxnSpPr/>
            <p:nvPr/>
          </p:nvCxnSpPr>
          <p:spPr>
            <a:xfrm>
              <a:off x="1428728" y="1785932"/>
              <a:ext cx="2857520" cy="1588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矩形 87">
            <a:extLst>
              <a:ext uri="{FF2B5EF4-FFF2-40B4-BE49-F238E27FC236}">
                <a16:creationId xmlns:a16="http://schemas.microsoft.com/office/drawing/2014/main" id="{64154096-67AC-42DF-B17B-47ABECBFAA6C}"/>
              </a:ext>
            </a:extLst>
          </p:cNvPr>
          <p:cNvSpPr/>
          <p:nvPr/>
        </p:nvSpPr>
        <p:spPr>
          <a:xfrm>
            <a:off x="1860476" y="1564030"/>
            <a:ext cx="571430" cy="1844715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TW" altLang="en-US" sz="135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9" name="矩形 88">
            <a:extLst>
              <a:ext uri="{FF2B5EF4-FFF2-40B4-BE49-F238E27FC236}">
                <a16:creationId xmlns:a16="http://schemas.microsoft.com/office/drawing/2014/main" id="{24228A65-DB09-466A-963D-25C80D245630}"/>
              </a:ext>
            </a:extLst>
          </p:cNvPr>
          <p:cNvSpPr/>
          <p:nvPr/>
        </p:nvSpPr>
        <p:spPr>
          <a:xfrm>
            <a:off x="3003335" y="1819254"/>
            <a:ext cx="571430" cy="15894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TW" altLang="en-US" sz="135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2" name="文字方塊 91">
            <a:extLst>
              <a:ext uri="{FF2B5EF4-FFF2-40B4-BE49-F238E27FC236}">
                <a16:creationId xmlns:a16="http://schemas.microsoft.com/office/drawing/2014/main" id="{39F8378C-21F8-4B22-AC60-751925C80639}"/>
              </a:ext>
            </a:extLst>
          </p:cNvPr>
          <p:cNvSpPr txBox="1"/>
          <p:nvPr/>
        </p:nvSpPr>
        <p:spPr>
          <a:xfrm rot="16200000">
            <a:off x="302828" y="2223811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(MB/s)</a:t>
            </a:r>
            <a:endParaRPr lang="zh-TW" altLang="en-US" sz="1200">
              <a:solidFill>
                <a:schemeClr val="tx1">
                  <a:lumMod val="50000"/>
                  <a:lumOff val="5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93" name="TextBox 20">
            <a:extLst>
              <a:ext uri="{FF2B5EF4-FFF2-40B4-BE49-F238E27FC236}">
                <a16:creationId xmlns:a16="http://schemas.microsoft.com/office/drawing/2014/main" id="{56234CB0-6088-4C23-B192-C59ED447C558}"/>
              </a:ext>
            </a:extLst>
          </p:cNvPr>
          <p:cNvSpPr txBox="1"/>
          <p:nvPr/>
        </p:nvSpPr>
        <p:spPr>
          <a:xfrm>
            <a:off x="1899617" y="1587083"/>
            <a:ext cx="493148" cy="3000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sz="135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982</a:t>
            </a:r>
            <a:endParaRPr lang="en-US" sz="135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4" name="TextBox 20">
            <a:extLst>
              <a:ext uri="{FF2B5EF4-FFF2-40B4-BE49-F238E27FC236}">
                <a16:creationId xmlns:a16="http://schemas.microsoft.com/office/drawing/2014/main" id="{FA4AAE0F-404B-4052-949C-E3FEFBDB0868}"/>
              </a:ext>
            </a:extLst>
          </p:cNvPr>
          <p:cNvSpPr txBox="1"/>
          <p:nvPr/>
        </p:nvSpPr>
        <p:spPr>
          <a:xfrm>
            <a:off x="3048089" y="1865641"/>
            <a:ext cx="493148" cy="3000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sz="135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892</a:t>
            </a:r>
            <a:endParaRPr lang="en-US" sz="135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37719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FC7E2E-1406-B54E-9CC4-E5AECA10D3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934" y="2071599"/>
            <a:ext cx="2326497" cy="14543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061FDE-8884-0D4F-A2ED-3D949C03F74D}"/>
              </a:ext>
            </a:extLst>
          </p:cNvPr>
          <p:cNvSpPr txBox="1"/>
          <p:nvPr/>
        </p:nvSpPr>
        <p:spPr>
          <a:xfrm>
            <a:off x="474975" y="4118085"/>
            <a:ext cx="27398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1 x 10GBASE-T</a:t>
            </a:r>
          </a:p>
          <a:p>
            <a:r>
              <a:rPr lang="en-US" sz="1600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TS-251D with 2 x 2.5”</a:t>
            </a:r>
            <a:r>
              <a:rPr lang="zh-TW" altLang="en-US" sz="1600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 </a:t>
            </a:r>
            <a:r>
              <a:rPr lang="en-US" sz="1600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SSD</a:t>
            </a:r>
          </a:p>
        </p:txBody>
      </p:sp>
      <p:sp>
        <p:nvSpPr>
          <p:cNvPr id="5" name="Shape 318">
            <a:extLst>
              <a:ext uri="{FF2B5EF4-FFF2-40B4-BE49-F238E27FC236}">
                <a16:creationId xmlns:a16="http://schemas.microsoft.com/office/drawing/2014/main" id="{A3D290D3-4B11-A54E-8447-7E78D81F76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975" y="3717687"/>
            <a:ext cx="2137844" cy="4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91423" rIns="91423" bIns="91423" anchor="ctr"/>
          <a:lstStyle>
            <a:lvl1pPr indent="-84138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buClr>
                <a:srgbClr val="3F3F3F"/>
              </a:buClr>
              <a:buSzPts val="1000"/>
            </a:pPr>
            <a:r>
              <a:rPr lang="zh-TW" altLang="zh-TW" sz="2400" b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 charset="0"/>
              </a:rPr>
              <a:t>Q</a:t>
            </a:r>
            <a:r>
              <a:rPr lang="en-US" altLang="zh-TW" sz="2400" b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 charset="0"/>
              </a:rPr>
              <a:t>XG-10G1T</a:t>
            </a:r>
            <a:endParaRPr lang="zh-TW" altLang="zh-TW" sz="2400" b="1">
              <a:solidFill>
                <a:schemeClr val="accent6">
                  <a:lumMod val="75000"/>
                </a:schemeClr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 charset="0"/>
            </a:endParaRPr>
          </a:p>
        </p:txBody>
      </p:sp>
      <p:sp>
        <p:nvSpPr>
          <p:cNvPr id="7" name="Shape 287"/>
          <p:cNvSpPr txBox="1">
            <a:spLocks/>
          </p:cNvSpPr>
          <p:nvPr/>
        </p:nvSpPr>
        <p:spPr>
          <a:xfrm>
            <a:off x="474975" y="576150"/>
            <a:ext cx="6419487" cy="871671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lvl="0">
              <a:spcBef>
                <a:spcPct val="0"/>
              </a:spcBef>
              <a:buSzPts val="3200"/>
            </a:pPr>
            <a:r>
              <a:rPr lang="en-US" altLang="zh-CN" sz="2800" b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Install a PCIe expansion card and </a:t>
            </a:r>
          </a:p>
          <a:p>
            <a:pPr lvl="0">
              <a:spcBef>
                <a:spcPct val="0"/>
              </a:spcBef>
              <a:buSzPts val="3200"/>
            </a:pPr>
            <a:r>
              <a:rPr lang="en-US" altLang="zh-CN" sz="2800" b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10GbE performance test</a:t>
            </a:r>
            <a:endParaRPr lang="zh-TW" altLang="en-US" sz="2800" b="1">
              <a:solidFill>
                <a:schemeClr val="accent5">
                  <a:lumMod val="50000"/>
                </a:schemeClr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DE322070-4A1F-4EB4-B7BD-43B2945331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975" y="1655747"/>
            <a:ext cx="767699" cy="194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814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8">
            <a:extLst>
              <a:ext uri="{FF2B5EF4-FFF2-40B4-BE49-F238E27FC236}">
                <a16:creationId xmlns:a16="http://schemas.microsoft.com/office/drawing/2014/main" id="{D8982D9F-F385-441E-A55F-BBA5D91050C2}"/>
              </a:ext>
            </a:extLst>
          </p:cNvPr>
          <p:cNvSpPr txBox="1"/>
          <p:nvPr/>
        </p:nvSpPr>
        <p:spPr>
          <a:xfrm>
            <a:off x="4384964" y="3632906"/>
            <a:ext cx="4566804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b="1">
                <a:solidFill>
                  <a:srgbClr val="333333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Other QTS software capabilities for data backup, sharing, and security.</a:t>
            </a:r>
            <a:endParaRPr lang="en-US" b="1">
              <a:solidFill>
                <a:srgbClr val="333333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237F7277-AF6C-45E2-BA22-7D794F7E0634}"/>
              </a:ext>
            </a:extLst>
          </p:cNvPr>
          <p:cNvSpPr/>
          <p:nvPr/>
        </p:nvSpPr>
        <p:spPr>
          <a:xfrm>
            <a:off x="5262996" y="524039"/>
            <a:ext cx="2863314" cy="821584"/>
          </a:xfrm>
          <a:prstGeom prst="roundRect">
            <a:avLst>
              <a:gd name="adj" fmla="val 50000"/>
            </a:avLst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56B56B-70B3-3744-A669-B348806D5CD8}"/>
              </a:ext>
            </a:extLst>
          </p:cNvPr>
          <p:cNvSpPr txBox="1"/>
          <p:nvPr/>
        </p:nvSpPr>
        <p:spPr>
          <a:xfrm>
            <a:off x="5368330" y="673221"/>
            <a:ext cx="3217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Great for photos</a:t>
            </a:r>
            <a:endParaRPr lang="en-US" sz="2800" b="1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" name="等腰三角形 5">
            <a:extLst>
              <a:ext uri="{FF2B5EF4-FFF2-40B4-BE49-F238E27FC236}">
                <a16:creationId xmlns:a16="http://schemas.microsoft.com/office/drawing/2014/main" id="{B3BE5511-ABAF-45FD-8A8B-2900DE4BA346}"/>
              </a:ext>
            </a:extLst>
          </p:cNvPr>
          <p:cNvSpPr/>
          <p:nvPr/>
        </p:nvSpPr>
        <p:spPr>
          <a:xfrm>
            <a:off x="4234296" y="2712890"/>
            <a:ext cx="181841" cy="156759"/>
          </a:xfrm>
          <a:prstGeom prst="triangle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24B5BDC-3EC3-4E81-A0AE-25813CA30A6F}"/>
              </a:ext>
            </a:extLst>
          </p:cNvPr>
          <p:cNvSpPr/>
          <p:nvPr/>
        </p:nvSpPr>
        <p:spPr>
          <a:xfrm>
            <a:off x="4384964" y="1566191"/>
            <a:ext cx="46447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>
                <a:solidFill>
                  <a:srgbClr val="333333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A lifetime photo collections with accelerated AI object classification, media playback and streaming.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446102C-65CC-4C6A-9922-256DD154E6F7}"/>
              </a:ext>
            </a:extLst>
          </p:cNvPr>
          <p:cNvSpPr/>
          <p:nvPr/>
        </p:nvSpPr>
        <p:spPr>
          <a:xfrm>
            <a:off x="4384964" y="2617243"/>
            <a:ext cx="45356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>
                <a:solidFill>
                  <a:srgbClr val="333333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TS-251D with good hardware specifications, a PCIe expansion slot, and high performance.</a:t>
            </a:r>
            <a:endParaRPr lang="en-US" altLang="zh-CN" b="1">
              <a:solidFill>
                <a:srgbClr val="333333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" name="等腰三角形 8">
            <a:extLst>
              <a:ext uri="{FF2B5EF4-FFF2-40B4-BE49-F238E27FC236}">
                <a16:creationId xmlns:a16="http://schemas.microsoft.com/office/drawing/2014/main" id="{E4C678FA-E5FC-41FD-B762-C61C3C47715E}"/>
              </a:ext>
            </a:extLst>
          </p:cNvPr>
          <p:cNvSpPr/>
          <p:nvPr/>
        </p:nvSpPr>
        <p:spPr>
          <a:xfrm>
            <a:off x="4234296" y="3754582"/>
            <a:ext cx="181841" cy="156759"/>
          </a:xfrm>
          <a:prstGeom prst="triangle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等腰三角形 10">
            <a:extLst>
              <a:ext uri="{FF2B5EF4-FFF2-40B4-BE49-F238E27FC236}">
                <a16:creationId xmlns:a16="http://schemas.microsoft.com/office/drawing/2014/main" id="{036F8F97-8523-4E2E-BD03-C04DEC3A9F3F}"/>
              </a:ext>
            </a:extLst>
          </p:cNvPr>
          <p:cNvSpPr/>
          <p:nvPr/>
        </p:nvSpPr>
        <p:spPr>
          <a:xfrm>
            <a:off x="4234296" y="1652443"/>
            <a:ext cx="181841" cy="156759"/>
          </a:xfrm>
          <a:prstGeom prst="triangle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635111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D32B4-E0F3-BF45-B1C2-8A4D4291A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179" y="194608"/>
            <a:ext cx="8153821" cy="493563"/>
          </a:xfrm>
        </p:spPr>
        <p:txBody>
          <a:bodyPr/>
          <a:lstStyle/>
          <a:p>
            <a:r>
              <a:rPr lang="en-US" altLang="zh-CN" sz="2400"/>
              <a:t>Use a USB to 5GbE</a:t>
            </a:r>
            <a:r>
              <a:rPr lang="zh-TW" altLang="en-US" sz="2400"/>
              <a:t> </a:t>
            </a:r>
            <a:r>
              <a:rPr lang="en-US" altLang="zh-TW" sz="2400"/>
              <a:t>adapter if the PCIe slot is occupied</a:t>
            </a:r>
            <a:endParaRPr lang="en-US" sz="2400"/>
          </a:p>
        </p:txBody>
      </p:sp>
      <p:pic>
        <p:nvPicPr>
          <p:cNvPr id="3" name="圖片 26">
            <a:extLst>
              <a:ext uri="{FF2B5EF4-FFF2-40B4-BE49-F238E27FC236}">
                <a16:creationId xmlns:a16="http://schemas.microsoft.com/office/drawing/2014/main" id="{4E80DC31-69CF-E948-A097-A7DF35D4A3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5685" y="945486"/>
            <a:ext cx="2145606" cy="26278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C1AE715-FD4B-1D4E-93CD-6FD21887E2A5}"/>
              </a:ext>
            </a:extLst>
          </p:cNvPr>
          <p:cNvSpPr/>
          <p:nvPr/>
        </p:nvSpPr>
        <p:spPr>
          <a:xfrm>
            <a:off x="5247127" y="3630701"/>
            <a:ext cx="1409514" cy="14201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50"/>
              </a:lnSpc>
            </a:pPr>
            <a:r>
              <a:rPr lang="en-US" altLang="zh-CN" sz="10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Un-supported functions in QTS with the QNA adapter</a:t>
            </a:r>
            <a:r>
              <a:rPr lang="en-US" altLang="zh-CN" sz="10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</a:p>
          <a:p>
            <a:pPr marL="90488" indent="-90488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0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Port </a:t>
            </a:r>
            <a:r>
              <a:rPr lang="en-US" sz="1000" err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trunking</a:t>
            </a:r>
            <a:endParaRPr lang="en-US" sz="10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marL="90488" indent="-90488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0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DHCP</a:t>
            </a:r>
            <a:r>
              <a:rPr lang="en-US" sz="10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sz="10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server</a:t>
            </a:r>
          </a:p>
          <a:p>
            <a:pPr marL="90488" indent="-90488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0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RADVD</a:t>
            </a:r>
            <a:r>
              <a:rPr lang="en-US" sz="10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sz="10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server</a:t>
            </a:r>
          </a:p>
          <a:p>
            <a:pPr marL="90488" indent="-90488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altLang="zh-TW" sz="10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Static route</a:t>
            </a:r>
            <a:endParaRPr lang="en-US" sz="10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21334C4-DCBE-354A-8011-AA8100543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9589" y="3694034"/>
            <a:ext cx="200707" cy="18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圖片 7">
            <a:extLst>
              <a:ext uri="{FF2B5EF4-FFF2-40B4-BE49-F238E27FC236}">
                <a16:creationId xmlns:a16="http://schemas.microsoft.com/office/drawing/2014/main" id="{F1B88930-B45A-AB4A-B50F-43278B335D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244911" y="2044790"/>
            <a:ext cx="989407" cy="10539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Shape 721">
            <a:extLst>
              <a:ext uri="{FF2B5EF4-FFF2-40B4-BE49-F238E27FC236}">
                <a16:creationId xmlns:a16="http://schemas.microsoft.com/office/drawing/2014/main" id="{200CD91F-176A-5A45-BA2C-F2287062231F}"/>
              </a:ext>
            </a:extLst>
          </p:cNvPr>
          <p:cNvSpPr/>
          <p:nvPr/>
        </p:nvSpPr>
        <p:spPr>
          <a:xfrm>
            <a:off x="7195033" y="2530341"/>
            <a:ext cx="212002" cy="275709"/>
          </a:xfrm>
          <a:prstGeom prst="roundRect">
            <a:avLst>
              <a:gd name="adj" fmla="val 16667"/>
            </a:avLst>
          </a:prstGeom>
          <a:solidFill>
            <a:srgbClr val="4ED7FD">
              <a:alpha val="52000"/>
            </a:srgbClr>
          </a:solidFill>
          <a:ln w="1143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endParaRPr sz="1800"/>
          </a:p>
        </p:txBody>
      </p:sp>
      <p:pic>
        <p:nvPicPr>
          <p:cNvPr id="15" name="Content Placeholder 4">
            <a:extLst>
              <a:ext uri="{FF2B5EF4-FFF2-40B4-BE49-F238E27FC236}">
                <a16:creationId xmlns:a16="http://schemas.microsoft.com/office/drawing/2014/main" id="{E6BCFDC0-AC14-6047-82D6-C49FE1029B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859" y="1084869"/>
            <a:ext cx="2717325" cy="234912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圖片 40">
            <a:extLst>
              <a:ext uri="{FF2B5EF4-FFF2-40B4-BE49-F238E27FC236}">
                <a16:creationId xmlns:a16="http://schemas.microsoft.com/office/drawing/2014/main" id="{30F92492-47D3-B343-B4C8-922E53BBE4C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132789" y="2571750"/>
            <a:ext cx="1150101" cy="1368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3" descr="C:\Users\user\Desktop\21_PPT對稿QNAP AQC107 10G網卡\7-01.png">
            <a:extLst>
              <a:ext uri="{FF2B5EF4-FFF2-40B4-BE49-F238E27FC236}">
                <a16:creationId xmlns:a16="http://schemas.microsoft.com/office/drawing/2014/main" id="{49A28620-DFD3-1840-A939-8E1FC0F48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5867463" y="2557315"/>
            <a:ext cx="3079144" cy="1463391"/>
          </a:xfrm>
          <a:prstGeom prst="rect">
            <a:avLst/>
          </a:prstGeom>
          <a:noFill/>
        </p:spPr>
      </p:pic>
      <p:sp>
        <p:nvSpPr>
          <p:cNvPr id="17" name="Shape 477">
            <a:extLst>
              <a:ext uri="{FF2B5EF4-FFF2-40B4-BE49-F238E27FC236}">
                <a16:creationId xmlns:a16="http://schemas.microsoft.com/office/drawing/2014/main" id="{260044FC-3962-F14E-B346-2CCD26F628F0}"/>
              </a:ext>
            </a:extLst>
          </p:cNvPr>
          <p:cNvSpPr/>
          <p:nvPr/>
        </p:nvSpPr>
        <p:spPr>
          <a:xfrm>
            <a:off x="7163944" y="3637841"/>
            <a:ext cx="1409514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>
              <a:buClr>
                <a:srgbClr val="FFFFFF"/>
              </a:buClr>
              <a:buSzPts val="1800"/>
            </a:pPr>
            <a:r>
              <a:rPr lang="en-US" altLang="zh-TW" sz="14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Existing wiring</a:t>
            </a:r>
            <a:endParaRPr sz="1400" b="1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cxnSp>
        <p:nvCxnSpPr>
          <p:cNvPr id="18" name="肘形接點 57">
            <a:extLst>
              <a:ext uri="{FF2B5EF4-FFF2-40B4-BE49-F238E27FC236}">
                <a16:creationId xmlns:a16="http://schemas.microsoft.com/office/drawing/2014/main" id="{3B0D4FDB-0201-B24A-981E-B5FF8E308AD5}"/>
              </a:ext>
            </a:extLst>
          </p:cNvPr>
          <p:cNvCxnSpPr/>
          <p:nvPr/>
        </p:nvCxnSpPr>
        <p:spPr>
          <a:xfrm flipV="1">
            <a:off x="1617146" y="1624219"/>
            <a:ext cx="1458710" cy="306034"/>
          </a:xfrm>
          <a:prstGeom prst="bentConnector3">
            <a:avLst>
              <a:gd name="adj1" fmla="val 32448"/>
            </a:avLst>
          </a:prstGeom>
          <a:ln w="38100">
            <a:solidFill>
              <a:srgbClr val="011F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3" descr="C:\Users\user\Desktop\21_PPT對稿QNAP AQC107 10G網卡\7-01.png">
            <a:extLst>
              <a:ext uri="{FF2B5EF4-FFF2-40B4-BE49-F238E27FC236}">
                <a16:creationId xmlns:a16="http://schemas.microsoft.com/office/drawing/2014/main" id="{2F0026C1-B874-9544-9B8C-FF327160D7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1617146" y="2301699"/>
            <a:ext cx="1339754" cy="519307"/>
          </a:xfrm>
          <a:prstGeom prst="rect">
            <a:avLst/>
          </a:prstGeom>
          <a:noFill/>
        </p:spPr>
      </p:pic>
      <p:pic>
        <p:nvPicPr>
          <p:cNvPr id="20" name="Picture 3" descr="C:\Users\user\Desktop\21_PPT對稿QNAP AQC107 10G網卡\7-01.png">
            <a:extLst>
              <a:ext uri="{FF2B5EF4-FFF2-40B4-BE49-F238E27FC236}">
                <a16:creationId xmlns:a16="http://schemas.microsoft.com/office/drawing/2014/main" id="{2ACD8D09-051B-A84B-928B-5E35C1278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 flipH="1">
            <a:off x="2104771" y="1357614"/>
            <a:ext cx="3079144" cy="1463391"/>
          </a:xfrm>
          <a:prstGeom prst="rect">
            <a:avLst/>
          </a:prstGeom>
          <a:noFill/>
        </p:spPr>
      </p:pic>
      <p:pic>
        <p:nvPicPr>
          <p:cNvPr id="21" name="Shape 430">
            <a:extLst>
              <a:ext uri="{FF2B5EF4-FFF2-40B4-BE49-F238E27FC236}">
                <a16:creationId xmlns:a16="http://schemas.microsoft.com/office/drawing/2014/main" id="{FE26293C-A9CD-7A42-913C-B23E5255D85E}"/>
              </a:ext>
            </a:extLst>
          </p:cNvPr>
          <p:cNvPicPr preferRelativeResize="0"/>
          <p:nvPr/>
        </p:nvPicPr>
        <p:blipFill>
          <a:blip r:embed="rId10" cstate="print">
            <a:alphaModFix/>
          </a:blip>
          <a:stretch>
            <a:fillRect/>
          </a:stretch>
        </p:blipFill>
        <p:spPr>
          <a:xfrm>
            <a:off x="3075858" y="1158276"/>
            <a:ext cx="984871" cy="70207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Shape 443">
            <a:extLst>
              <a:ext uri="{FF2B5EF4-FFF2-40B4-BE49-F238E27FC236}">
                <a16:creationId xmlns:a16="http://schemas.microsoft.com/office/drawing/2014/main" id="{549ED49B-1DC2-3B4C-86C4-DC50EEAC8663}"/>
              </a:ext>
            </a:extLst>
          </p:cNvPr>
          <p:cNvSpPr txBox="1"/>
          <p:nvPr/>
        </p:nvSpPr>
        <p:spPr>
          <a:xfrm>
            <a:off x="2521391" y="1324599"/>
            <a:ext cx="756281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100" b="1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 5e</a:t>
            </a:r>
            <a:endParaRPr sz="1100" b="1">
              <a:solidFill>
                <a:srgbClr val="005A9E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3" name="Shape 444">
            <a:extLst>
              <a:ext uri="{FF2B5EF4-FFF2-40B4-BE49-F238E27FC236}">
                <a16:creationId xmlns:a16="http://schemas.microsoft.com/office/drawing/2014/main" id="{C63272E7-4EE7-A34C-94B9-273415CE85CC}"/>
              </a:ext>
            </a:extLst>
          </p:cNvPr>
          <p:cNvSpPr txBox="1"/>
          <p:nvPr/>
        </p:nvSpPr>
        <p:spPr>
          <a:xfrm>
            <a:off x="2089229" y="1324599"/>
            <a:ext cx="565578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1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5GbE</a:t>
            </a:r>
            <a:endParaRPr sz="1100" b="1">
              <a:solidFill>
                <a:srgbClr val="C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4" name="Shape 443">
            <a:extLst>
              <a:ext uri="{FF2B5EF4-FFF2-40B4-BE49-F238E27FC236}">
                <a16:creationId xmlns:a16="http://schemas.microsoft.com/office/drawing/2014/main" id="{5F6866E8-949E-FD4B-AD78-0EB54F63E788}"/>
              </a:ext>
            </a:extLst>
          </p:cNvPr>
          <p:cNvSpPr txBox="1"/>
          <p:nvPr/>
        </p:nvSpPr>
        <p:spPr>
          <a:xfrm>
            <a:off x="2521391" y="2085673"/>
            <a:ext cx="756281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100" b="1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 5e</a:t>
            </a:r>
            <a:endParaRPr sz="1100" b="1">
              <a:solidFill>
                <a:srgbClr val="005A9E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5" name="Shape 444">
            <a:extLst>
              <a:ext uri="{FF2B5EF4-FFF2-40B4-BE49-F238E27FC236}">
                <a16:creationId xmlns:a16="http://schemas.microsoft.com/office/drawing/2014/main" id="{351EAA35-D441-6845-B11A-7BFDF3BA84B7}"/>
              </a:ext>
            </a:extLst>
          </p:cNvPr>
          <p:cNvSpPr txBox="1"/>
          <p:nvPr/>
        </p:nvSpPr>
        <p:spPr>
          <a:xfrm>
            <a:off x="2089229" y="2085673"/>
            <a:ext cx="565578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1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5GbE</a:t>
            </a:r>
            <a:endParaRPr sz="1100" b="1">
              <a:solidFill>
                <a:srgbClr val="C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Shape 477">
            <a:extLst>
              <a:ext uri="{FF2B5EF4-FFF2-40B4-BE49-F238E27FC236}">
                <a16:creationId xmlns:a16="http://schemas.microsoft.com/office/drawing/2014/main" id="{EE36A213-51FA-454B-9F35-AA6CACE0C1C9}"/>
              </a:ext>
            </a:extLst>
          </p:cNvPr>
          <p:cNvSpPr/>
          <p:nvPr/>
        </p:nvSpPr>
        <p:spPr>
          <a:xfrm>
            <a:off x="1761161" y="2482591"/>
            <a:ext cx="1909028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>
              <a:buClr>
                <a:srgbClr val="FFFFFF"/>
              </a:buClr>
              <a:buSzPts val="1800"/>
            </a:pPr>
            <a:r>
              <a:rPr lang="en-US" sz="14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Existing wiring</a:t>
            </a:r>
            <a:endParaRPr sz="1400" b="1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cxnSp>
        <p:nvCxnSpPr>
          <p:cNvPr id="27" name="肘形接點 58">
            <a:extLst>
              <a:ext uri="{FF2B5EF4-FFF2-40B4-BE49-F238E27FC236}">
                <a16:creationId xmlns:a16="http://schemas.microsoft.com/office/drawing/2014/main" id="{DC2BAE2B-A3E6-D441-B2FC-9E1532001564}"/>
              </a:ext>
            </a:extLst>
          </p:cNvPr>
          <p:cNvCxnSpPr/>
          <p:nvPr/>
        </p:nvCxnSpPr>
        <p:spPr>
          <a:xfrm>
            <a:off x="1545139" y="2074269"/>
            <a:ext cx="1540957" cy="358701"/>
          </a:xfrm>
          <a:prstGeom prst="bentConnector3">
            <a:avLst>
              <a:gd name="adj1" fmla="val 34753"/>
            </a:avLst>
          </a:prstGeom>
          <a:ln w="38100">
            <a:solidFill>
              <a:srgbClr val="011F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Shape 431">
            <a:extLst>
              <a:ext uri="{FF2B5EF4-FFF2-40B4-BE49-F238E27FC236}">
                <a16:creationId xmlns:a16="http://schemas.microsoft.com/office/drawing/2014/main" id="{0962714F-93BD-FB46-AD2D-7BFE7468FDD4}"/>
              </a:ext>
            </a:extLst>
          </p:cNvPr>
          <p:cNvPicPr preferRelativeResize="0"/>
          <p:nvPr/>
        </p:nvPicPr>
        <p:blipFill>
          <a:blip r:embed="rId10" cstate="print">
            <a:alphaModFix/>
          </a:blip>
          <a:stretch>
            <a:fillRect/>
          </a:stretch>
        </p:blipFill>
        <p:spPr>
          <a:xfrm>
            <a:off x="3075858" y="1968366"/>
            <a:ext cx="984871" cy="70207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Shape 435">
            <a:extLst>
              <a:ext uri="{FF2B5EF4-FFF2-40B4-BE49-F238E27FC236}">
                <a16:creationId xmlns:a16="http://schemas.microsoft.com/office/drawing/2014/main" id="{DF75064C-92DD-CD44-85EB-FE4B98B56103}"/>
              </a:ext>
            </a:extLst>
          </p:cNvPr>
          <p:cNvSpPr txBox="1"/>
          <p:nvPr/>
        </p:nvSpPr>
        <p:spPr>
          <a:xfrm>
            <a:off x="189803" y="2244748"/>
            <a:ext cx="1990534" cy="288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CN" sz="1050" b="1">
                <a:solidFill>
                  <a:srgbClr val="262626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QNAP 10G 8C switch</a:t>
            </a:r>
            <a:endParaRPr lang="en-US" sz="1050" b="1">
              <a:solidFill>
                <a:srgbClr val="262626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  <a:sym typeface="Arial"/>
            </a:endParaRPr>
          </a:p>
        </p:txBody>
      </p:sp>
      <p:pic>
        <p:nvPicPr>
          <p:cNvPr id="30" name="圖片 52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123B05AD-9659-BC4B-A318-4C07DC2DD05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4288" y="1356573"/>
            <a:ext cx="704340" cy="5559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圖片 53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89C7CA80-5E85-854F-993E-44268852AF8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7960" y="2144570"/>
            <a:ext cx="704340" cy="5559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2" descr="一張含有 天空, 電子用品 的圖片&#10;&#10;描述是以高可信度產生">
            <a:extLst>
              <a:ext uri="{FF2B5EF4-FFF2-40B4-BE49-F238E27FC236}">
                <a16:creationId xmlns:a16="http://schemas.microsoft.com/office/drawing/2014/main" id="{79649E10-B261-D141-B6CA-1AD50B2F5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784" y="1775569"/>
            <a:ext cx="1797918" cy="4643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Shape 434">
            <a:extLst>
              <a:ext uri="{FF2B5EF4-FFF2-40B4-BE49-F238E27FC236}">
                <a16:creationId xmlns:a16="http://schemas.microsoft.com/office/drawing/2014/main" id="{CFD1BE6D-F43E-EE47-A648-31CADF560224}"/>
              </a:ext>
            </a:extLst>
          </p:cNvPr>
          <p:cNvSpPr txBox="1"/>
          <p:nvPr/>
        </p:nvSpPr>
        <p:spPr>
          <a:xfrm>
            <a:off x="4055671" y="1015271"/>
            <a:ext cx="1289575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000" b="1">
                <a:solidFill>
                  <a:srgbClr val="262626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QXG-10G1T</a:t>
            </a:r>
          </a:p>
          <a:p>
            <a:pPr>
              <a:buClr>
                <a:srgbClr val="262626"/>
              </a:buClr>
              <a:buSzPts val="1200"/>
            </a:pPr>
            <a:r>
              <a:rPr lang="en-US" altLang="zh-CN" sz="1000" b="1">
                <a:solidFill>
                  <a:srgbClr val="262626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or QNA-UC5G1T</a:t>
            </a:r>
            <a:endParaRPr lang="en-US" altLang="zh-TW" sz="1000" b="1">
              <a:solidFill>
                <a:srgbClr val="262626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4" name="Picture 2" descr="C:\Users\user\Desktop\21_PPT對稿QNAP AQC107 10G網卡\16.png">
            <a:extLst>
              <a:ext uri="{FF2B5EF4-FFF2-40B4-BE49-F238E27FC236}">
                <a16:creationId xmlns:a16="http://schemas.microsoft.com/office/drawing/2014/main" id="{D418FB1B-694E-014B-BE73-025E95E10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999617" y="1563127"/>
            <a:ext cx="648072" cy="6987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34" descr="A screenshot of a cell phone&#10;&#10;Description automatically generated">
            <a:extLst>
              <a:ext uri="{FF2B5EF4-FFF2-40B4-BE49-F238E27FC236}">
                <a16:creationId xmlns:a16="http://schemas.microsoft.com/office/drawing/2014/main" id="{E42FC717-7BD3-DD41-AF64-59FFB3AE894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066" y="3099990"/>
            <a:ext cx="4718001" cy="1848902"/>
          </a:xfrm>
          <a:prstGeom prst="rect">
            <a:avLst/>
          </a:prstGeom>
          <a:ln w="57150" cap="sq" cmpd="thickThin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F4FC7187-02BC-324E-B07D-B5E0D74E57C4}"/>
              </a:ext>
            </a:extLst>
          </p:cNvPr>
          <p:cNvSpPr/>
          <p:nvPr/>
        </p:nvSpPr>
        <p:spPr>
          <a:xfrm>
            <a:off x="5178441" y="1211979"/>
            <a:ext cx="164981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1">
                <a:solidFill>
                  <a:srgbClr val="262626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QNAP</a:t>
            </a:r>
          </a:p>
          <a:p>
            <a:r>
              <a:rPr lang="en-US" altLang="zh-CN" sz="1200" b="1">
                <a:solidFill>
                  <a:srgbClr val="262626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QNA-UC5G1T:</a:t>
            </a:r>
          </a:p>
          <a:p>
            <a:r>
              <a:rPr lang="en-US" altLang="zh-CN" sz="1200">
                <a:solidFill>
                  <a:srgbClr val="262626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USB 3.0 to</a:t>
            </a:r>
          </a:p>
          <a:p>
            <a:r>
              <a:rPr lang="en-US" altLang="zh-CN" sz="1200">
                <a:solidFill>
                  <a:srgbClr val="262626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5GbE/2.5GbE/1GbE </a:t>
            </a:r>
          </a:p>
          <a:p>
            <a:r>
              <a:rPr lang="en-US" altLang="zh-CN" sz="1200">
                <a:solidFill>
                  <a:srgbClr val="262626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adapter</a:t>
            </a:r>
          </a:p>
        </p:txBody>
      </p:sp>
    </p:spTree>
    <p:extLst>
      <p:ext uri="{BB962C8B-B14F-4D97-AF65-F5344CB8AC3E}">
        <p14:creationId xmlns:p14="http://schemas.microsoft.com/office/powerpoint/2010/main" val="41575186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225">
            <a:extLst>
              <a:ext uri="{FF2B5EF4-FFF2-40B4-BE49-F238E27FC236}">
                <a16:creationId xmlns:a16="http://schemas.microsoft.com/office/drawing/2014/main" id="{6BC07374-E3B6-4FB6-9C7E-CEC726456725}"/>
              </a:ext>
            </a:extLst>
          </p:cNvPr>
          <p:cNvSpPr/>
          <p:nvPr/>
        </p:nvSpPr>
        <p:spPr>
          <a:xfrm>
            <a:off x="565129" y="3706210"/>
            <a:ext cx="3272709" cy="1055472"/>
          </a:xfrm>
          <a:prstGeom prst="rect">
            <a:avLst/>
          </a:prstGeom>
          <a:solidFill>
            <a:srgbClr val="3185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91" name="Shape 226">
            <a:extLst>
              <a:ext uri="{FF2B5EF4-FFF2-40B4-BE49-F238E27FC236}">
                <a16:creationId xmlns:a16="http://schemas.microsoft.com/office/drawing/2014/main" id="{FD860111-5365-4C4C-B3C2-B4AC4429FECF}"/>
              </a:ext>
            </a:extLst>
          </p:cNvPr>
          <p:cNvSpPr txBox="1"/>
          <p:nvPr/>
        </p:nvSpPr>
        <p:spPr>
          <a:xfrm>
            <a:off x="562973" y="3154334"/>
            <a:ext cx="3276405" cy="44353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zh-TW" altLang="en-US" sz="1400" b="1" i="0" u="none" strike="noStrike" cap="none">
              <a:solidFill>
                <a:schemeClr val="lt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92" name="Shape 227">
            <a:extLst>
              <a:ext uri="{FF2B5EF4-FFF2-40B4-BE49-F238E27FC236}">
                <a16:creationId xmlns:a16="http://schemas.microsoft.com/office/drawing/2014/main" id="{6003B2C1-E993-42B0-A4BC-1F583A295956}"/>
              </a:ext>
            </a:extLst>
          </p:cNvPr>
          <p:cNvSpPr/>
          <p:nvPr/>
        </p:nvSpPr>
        <p:spPr>
          <a:xfrm>
            <a:off x="1305044" y="4191067"/>
            <a:ext cx="2487765" cy="474628"/>
          </a:xfrm>
          <a:prstGeom prst="rect">
            <a:avLst/>
          </a:prstGeom>
          <a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93" name="Shape 229">
            <a:extLst>
              <a:ext uri="{FF2B5EF4-FFF2-40B4-BE49-F238E27FC236}">
                <a16:creationId xmlns:a16="http://schemas.microsoft.com/office/drawing/2014/main" id="{4DFC8059-55B9-42F4-BF09-429EB96F36C6}"/>
              </a:ext>
            </a:extLst>
          </p:cNvPr>
          <p:cNvSpPr/>
          <p:nvPr/>
        </p:nvSpPr>
        <p:spPr>
          <a:xfrm>
            <a:off x="1355221" y="4262241"/>
            <a:ext cx="404100" cy="30780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A</a:t>
            </a:r>
            <a:endParaRPr sz="1400" b="1" i="0" u="none" strike="noStrike" cap="none">
              <a:solidFill>
                <a:schemeClr val="lt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94" name="Shape 230">
            <a:extLst>
              <a:ext uri="{FF2B5EF4-FFF2-40B4-BE49-F238E27FC236}">
                <a16:creationId xmlns:a16="http://schemas.microsoft.com/office/drawing/2014/main" id="{CF06AFEE-CFFD-4A3C-AE04-553468FB823D}"/>
              </a:ext>
            </a:extLst>
          </p:cNvPr>
          <p:cNvSpPr/>
          <p:nvPr/>
        </p:nvSpPr>
        <p:spPr>
          <a:xfrm>
            <a:off x="1835405" y="4262241"/>
            <a:ext cx="404100" cy="30780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B</a:t>
            </a:r>
            <a:endParaRPr sz="1400" b="1" i="0" u="none" strike="noStrike" cap="none">
              <a:solidFill>
                <a:schemeClr val="lt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95" name="Shape 231">
            <a:extLst>
              <a:ext uri="{FF2B5EF4-FFF2-40B4-BE49-F238E27FC236}">
                <a16:creationId xmlns:a16="http://schemas.microsoft.com/office/drawing/2014/main" id="{4E2C8AA1-A8CD-4B78-9DF3-3EEEBDA99D23}"/>
              </a:ext>
            </a:extLst>
          </p:cNvPr>
          <p:cNvSpPr/>
          <p:nvPr/>
        </p:nvSpPr>
        <p:spPr>
          <a:xfrm>
            <a:off x="2337260" y="4256376"/>
            <a:ext cx="404100" cy="30780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C</a:t>
            </a:r>
            <a:endParaRPr sz="1400" b="1" i="0" u="none" strike="noStrike" cap="none">
              <a:solidFill>
                <a:schemeClr val="lt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96" name="Shape 233">
            <a:extLst>
              <a:ext uri="{FF2B5EF4-FFF2-40B4-BE49-F238E27FC236}">
                <a16:creationId xmlns:a16="http://schemas.microsoft.com/office/drawing/2014/main" id="{121224EB-999A-4B1E-8458-F163590301A2}"/>
              </a:ext>
            </a:extLst>
          </p:cNvPr>
          <p:cNvSpPr/>
          <p:nvPr/>
        </p:nvSpPr>
        <p:spPr>
          <a:xfrm>
            <a:off x="1839651" y="3792441"/>
            <a:ext cx="404100" cy="307800"/>
          </a:xfrm>
          <a:prstGeom prst="rect">
            <a:avLst/>
          </a:prstGeom>
          <a:solidFill>
            <a:srgbClr val="E36C0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B’</a:t>
            </a:r>
            <a:endParaRPr sz="1400" b="1" i="0" u="none" strike="noStrike" cap="none">
              <a:solidFill>
                <a:schemeClr val="lt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97" name="Shape 234">
            <a:extLst>
              <a:ext uri="{FF2B5EF4-FFF2-40B4-BE49-F238E27FC236}">
                <a16:creationId xmlns:a16="http://schemas.microsoft.com/office/drawing/2014/main" id="{71313C25-B342-488A-B579-5F55318BA632}"/>
              </a:ext>
            </a:extLst>
          </p:cNvPr>
          <p:cNvSpPr/>
          <p:nvPr/>
        </p:nvSpPr>
        <p:spPr>
          <a:xfrm>
            <a:off x="2337260" y="3792441"/>
            <a:ext cx="404100" cy="307800"/>
          </a:xfrm>
          <a:prstGeom prst="rect">
            <a:avLst/>
          </a:prstGeom>
          <a:solidFill>
            <a:srgbClr val="E36C0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C’</a:t>
            </a:r>
            <a:endParaRPr sz="1400" b="1" i="0" u="none" strike="noStrike" cap="none">
              <a:solidFill>
                <a:schemeClr val="lt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98" name="Shape 235">
            <a:extLst>
              <a:ext uri="{FF2B5EF4-FFF2-40B4-BE49-F238E27FC236}">
                <a16:creationId xmlns:a16="http://schemas.microsoft.com/office/drawing/2014/main" id="{37ED613E-864D-49BF-AEBF-3650D8FCD0FD}"/>
              </a:ext>
            </a:extLst>
          </p:cNvPr>
          <p:cNvSpPr/>
          <p:nvPr/>
        </p:nvSpPr>
        <p:spPr>
          <a:xfrm>
            <a:off x="1342042" y="3792441"/>
            <a:ext cx="404100" cy="307800"/>
          </a:xfrm>
          <a:prstGeom prst="rect">
            <a:avLst/>
          </a:prstGeom>
          <a:solidFill>
            <a:srgbClr val="E36C0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A’</a:t>
            </a:r>
            <a:endParaRPr sz="1400" b="1" i="0" u="none" strike="noStrike" cap="none">
              <a:solidFill>
                <a:schemeClr val="lt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99" name="Shape 237">
            <a:extLst>
              <a:ext uri="{FF2B5EF4-FFF2-40B4-BE49-F238E27FC236}">
                <a16:creationId xmlns:a16="http://schemas.microsoft.com/office/drawing/2014/main" id="{8D90B46E-C9B2-42A4-B0FA-D96633BCBD06}"/>
              </a:ext>
            </a:extLst>
          </p:cNvPr>
          <p:cNvSpPr/>
          <p:nvPr/>
        </p:nvSpPr>
        <p:spPr>
          <a:xfrm>
            <a:off x="2834869" y="3792441"/>
            <a:ext cx="404100" cy="307800"/>
          </a:xfrm>
          <a:prstGeom prst="rect">
            <a:avLst/>
          </a:prstGeom>
          <a:solidFill>
            <a:srgbClr val="E36C0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D’</a:t>
            </a:r>
            <a:endParaRPr sz="1400" b="1" i="0" u="none" strike="noStrike" cap="none">
              <a:solidFill>
                <a:schemeClr val="lt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00" name="Shape 238">
            <a:extLst>
              <a:ext uri="{FF2B5EF4-FFF2-40B4-BE49-F238E27FC236}">
                <a16:creationId xmlns:a16="http://schemas.microsoft.com/office/drawing/2014/main" id="{37FFF7A1-081D-4E38-908A-B74E552550FD}"/>
              </a:ext>
            </a:extLst>
          </p:cNvPr>
          <p:cNvSpPr/>
          <p:nvPr/>
        </p:nvSpPr>
        <p:spPr>
          <a:xfrm>
            <a:off x="3332476" y="3792441"/>
            <a:ext cx="404100" cy="307800"/>
          </a:xfrm>
          <a:prstGeom prst="rect">
            <a:avLst/>
          </a:prstGeom>
          <a:solidFill>
            <a:srgbClr val="E36C0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E’</a:t>
            </a:r>
            <a:endParaRPr sz="1400" b="1" i="0" u="none" strike="noStrike" cap="none">
              <a:solidFill>
                <a:schemeClr val="lt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01" name="Shape 242">
            <a:extLst>
              <a:ext uri="{FF2B5EF4-FFF2-40B4-BE49-F238E27FC236}">
                <a16:creationId xmlns:a16="http://schemas.microsoft.com/office/drawing/2014/main" id="{37D5B4F2-AE21-44FA-9141-E47CE8C386BA}"/>
              </a:ext>
            </a:extLst>
          </p:cNvPr>
          <p:cNvSpPr/>
          <p:nvPr/>
        </p:nvSpPr>
        <p:spPr>
          <a:xfrm>
            <a:off x="2835878" y="4256545"/>
            <a:ext cx="404100" cy="30780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D</a:t>
            </a:r>
            <a:endParaRPr sz="1400" b="1" i="0" u="none" strike="noStrike" cap="none">
              <a:solidFill>
                <a:schemeClr val="lt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02" name="Shape 243">
            <a:extLst>
              <a:ext uri="{FF2B5EF4-FFF2-40B4-BE49-F238E27FC236}">
                <a16:creationId xmlns:a16="http://schemas.microsoft.com/office/drawing/2014/main" id="{1308B287-2A8F-4792-BEAE-9F7CBF6D2A40}"/>
              </a:ext>
            </a:extLst>
          </p:cNvPr>
          <p:cNvSpPr/>
          <p:nvPr/>
        </p:nvSpPr>
        <p:spPr>
          <a:xfrm>
            <a:off x="3336627" y="4264806"/>
            <a:ext cx="404100" cy="30780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E</a:t>
            </a:r>
            <a:endParaRPr sz="1400" b="1" i="0" u="none" strike="noStrike" cap="none">
              <a:solidFill>
                <a:schemeClr val="lt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grpSp>
        <p:nvGrpSpPr>
          <p:cNvPr id="103" name="群組 8">
            <a:extLst>
              <a:ext uri="{FF2B5EF4-FFF2-40B4-BE49-F238E27FC236}">
                <a16:creationId xmlns:a16="http://schemas.microsoft.com/office/drawing/2014/main" id="{C73CDB9B-4E64-488A-BC41-E12DACC05230}"/>
              </a:ext>
            </a:extLst>
          </p:cNvPr>
          <p:cNvGrpSpPr/>
          <p:nvPr/>
        </p:nvGrpSpPr>
        <p:grpSpPr>
          <a:xfrm>
            <a:off x="1353771" y="3048804"/>
            <a:ext cx="468863" cy="468863"/>
            <a:chOff x="889317" y="2537938"/>
            <a:chExt cx="556036" cy="556036"/>
          </a:xfrm>
        </p:grpSpPr>
        <p:sp>
          <p:nvSpPr>
            <p:cNvPr id="104" name="橢圓 7">
              <a:extLst>
                <a:ext uri="{FF2B5EF4-FFF2-40B4-BE49-F238E27FC236}">
                  <a16:creationId xmlns:a16="http://schemas.microsoft.com/office/drawing/2014/main" id="{D08B3386-540E-424D-80D0-0DB84F003985}"/>
                </a:ext>
              </a:extLst>
            </p:cNvPr>
            <p:cNvSpPr/>
            <p:nvPr/>
          </p:nvSpPr>
          <p:spPr>
            <a:xfrm>
              <a:off x="889317" y="2537938"/>
              <a:ext cx="556036" cy="556036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endParaRPr>
            </a:p>
          </p:txBody>
        </p:sp>
        <p:pic>
          <p:nvPicPr>
            <p:cNvPr id="105" name="圖片 6">
              <a:extLst>
                <a:ext uri="{FF2B5EF4-FFF2-40B4-BE49-F238E27FC236}">
                  <a16:creationId xmlns:a16="http://schemas.microsoft.com/office/drawing/2014/main" id="{C4E6C797-83E5-4F98-A119-FF6289EB11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3260" y="2663193"/>
              <a:ext cx="386386" cy="305526"/>
            </a:xfrm>
            <a:prstGeom prst="rect">
              <a:avLst/>
            </a:prstGeom>
          </p:spPr>
        </p:pic>
      </p:grpSp>
      <p:grpSp>
        <p:nvGrpSpPr>
          <p:cNvPr id="106" name="群組 105">
            <a:extLst>
              <a:ext uri="{FF2B5EF4-FFF2-40B4-BE49-F238E27FC236}">
                <a16:creationId xmlns:a16="http://schemas.microsoft.com/office/drawing/2014/main" id="{FDB682EF-91E8-416E-A48C-7BE0DD6383BC}"/>
              </a:ext>
            </a:extLst>
          </p:cNvPr>
          <p:cNvGrpSpPr/>
          <p:nvPr/>
        </p:nvGrpSpPr>
        <p:grpSpPr>
          <a:xfrm>
            <a:off x="1885039" y="3045995"/>
            <a:ext cx="1848413" cy="468863"/>
            <a:chOff x="1762903" y="3085494"/>
            <a:chExt cx="2396981" cy="608011"/>
          </a:xfrm>
        </p:grpSpPr>
        <p:pic>
          <p:nvPicPr>
            <p:cNvPr id="107" name="圖片 5">
              <a:extLst>
                <a:ext uri="{FF2B5EF4-FFF2-40B4-BE49-F238E27FC236}">
                  <a16:creationId xmlns:a16="http://schemas.microsoft.com/office/drawing/2014/main" id="{600F8E4A-F1DF-44BF-93CF-5C23A9D32E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62903" y="3085494"/>
              <a:ext cx="699186" cy="526749"/>
            </a:xfrm>
            <a:prstGeom prst="rect">
              <a:avLst/>
            </a:prstGeom>
          </p:spPr>
        </p:pic>
        <p:pic>
          <p:nvPicPr>
            <p:cNvPr id="108" name="圖片 9">
              <a:extLst>
                <a:ext uri="{FF2B5EF4-FFF2-40B4-BE49-F238E27FC236}">
                  <a16:creationId xmlns:a16="http://schemas.microsoft.com/office/drawing/2014/main" id="{AAF0D02D-5808-4312-8DB8-2B43BAF23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2416" y="3346265"/>
              <a:ext cx="250057" cy="34724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9" name="圖片 34">
              <a:extLst>
                <a:ext uri="{FF2B5EF4-FFF2-40B4-BE49-F238E27FC236}">
                  <a16:creationId xmlns:a16="http://schemas.microsoft.com/office/drawing/2014/main" id="{F54A6030-9DAA-43D7-AA1B-169A5A856E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3708" y="3085494"/>
              <a:ext cx="699186" cy="526749"/>
            </a:xfrm>
            <a:prstGeom prst="rect">
              <a:avLst/>
            </a:prstGeom>
          </p:spPr>
        </p:pic>
        <p:pic>
          <p:nvPicPr>
            <p:cNvPr id="110" name="圖片 35">
              <a:extLst>
                <a:ext uri="{FF2B5EF4-FFF2-40B4-BE49-F238E27FC236}">
                  <a16:creationId xmlns:a16="http://schemas.microsoft.com/office/drawing/2014/main" id="{5A84975B-98AC-484C-B29F-C28AF3C31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63221" y="3346265"/>
              <a:ext cx="250057" cy="34724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1" name="圖片 36">
              <a:extLst>
                <a:ext uri="{FF2B5EF4-FFF2-40B4-BE49-F238E27FC236}">
                  <a16:creationId xmlns:a16="http://schemas.microsoft.com/office/drawing/2014/main" id="{B7911636-3D48-43F4-9BE7-FCF06E5A8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60698" y="3085494"/>
              <a:ext cx="699186" cy="526749"/>
            </a:xfrm>
            <a:prstGeom prst="rect">
              <a:avLst/>
            </a:prstGeom>
          </p:spPr>
        </p:pic>
        <p:pic>
          <p:nvPicPr>
            <p:cNvPr id="112" name="圖片 37">
              <a:extLst>
                <a:ext uri="{FF2B5EF4-FFF2-40B4-BE49-F238E27FC236}">
                  <a16:creationId xmlns:a16="http://schemas.microsoft.com/office/drawing/2014/main" id="{F7374E2F-36CF-4990-B651-20D7A7D91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00211" y="3346265"/>
              <a:ext cx="250057" cy="34724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49" name="Shape 24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72000" tIns="45700" rIns="72000" bIns="45700" anchor="ctr" anchorCtr="0">
            <a:noAutofit/>
          </a:bodyPr>
          <a:lstStyle/>
          <a:p>
            <a:pPr>
              <a:buClr>
                <a:schemeClr val="lt1"/>
              </a:buClr>
              <a:buSzPts val="800"/>
            </a:pPr>
            <a:r>
              <a:rPr lang="en-US" altLang="zh-TW">
                <a:ea typeface="Microsoft JhengHei" panose="020B0604030504040204" pitchFamily="34" charset="-120"/>
                <a:sym typeface="Microsoft JhengHei"/>
              </a:rPr>
              <a:t>QNAP snapshot features for file recovery</a:t>
            </a:r>
            <a:endParaRPr lang="zh-TW" altLang="en-US"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Microsoft JhengHei"/>
            </a:endParaRPr>
          </a:p>
        </p:txBody>
      </p:sp>
      <p:sp>
        <p:nvSpPr>
          <p:cNvPr id="248" name="Shape 248"/>
          <p:cNvSpPr txBox="1">
            <a:spLocks noGrp="1"/>
          </p:cNvSpPr>
          <p:nvPr>
            <p:ph idx="4294967295"/>
          </p:nvPr>
        </p:nvSpPr>
        <p:spPr>
          <a:xfrm>
            <a:off x="562974" y="803660"/>
            <a:ext cx="5240338" cy="727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2563" lvl="0" indent="-182563">
              <a:buClr>
                <a:srgbClr val="3F3F3F"/>
              </a:buClr>
              <a:buSzPts val="1700"/>
              <a:buNone/>
            </a:pPr>
            <a:r>
              <a:rPr lang="en-US" altLang="zh-TW" sz="1200" b="1">
                <a:solidFill>
                  <a:schemeClr val="tx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Microsoft JhengHei"/>
              </a:rPr>
              <a:t>1. Fully supports all storage configurations at the storage pool level.</a:t>
            </a:r>
          </a:p>
          <a:p>
            <a:pPr marL="182563" lvl="0" indent="-182563">
              <a:buClr>
                <a:srgbClr val="3F3F3F"/>
              </a:buClr>
              <a:buSzPts val="1700"/>
              <a:buNone/>
            </a:pPr>
            <a:r>
              <a:rPr lang="en-US" altLang="zh-TW" sz="1200" b="1">
                <a:solidFill>
                  <a:schemeClr val="tx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Microsoft JhengHei"/>
              </a:rPr>
              <a:t>2. Easily take, manage and restore snapshots.</a:t>
            </a:r>
          </a:p>
          <a:p>
            <a:pPr marL="182563" lvl="0" indent="-182563">
              <a:buClr>
                <a:srgbClr val="3F3F3F"/>
              </a:buClr>
              <a:buSzPts val="1700"/>
              <a:buNone/>
            </a:pPr>
            <a:r>
              <a:rPr lang="en-US" altLang="zh-TW" sz="1200" b="1">
                <a:solidFill>
                  <a:schemeClr val="tx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Microsoft JhengHei"/>
              </a:rPr>
              <a:t>3. Using the mature Ext4 file system for “out of volume” snapshots</a:t>
            </a:r>
          </a:p>
        </p:txBody>
      </p:sp>
      <p:graphicFrame>
        <p:nvGraphicFramePr>
          <p:cNvPr id="48" name="表格 3">
            <a:extLst>
              <a:ext uri="{FF2B5EF4-FFF2-40B4-BE49-F238E27FC236}">
                <a16:creationId xmlns:a16="http://schemas.microsoft.com/office/drawing/2014/main" id="{7D4B9E87-3C31-40CF-95D7-AF7ED67B81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4721166"/>
              </p:ext>
            </p:extLst>
          </p:nvPr>
        </p:nvGraphicFramePr>
        <p:xfrm>
          <a:off x="562974" y="1597222"/>
          <a:ext cx="8156154" cy="861858"/>
        </p:xfrm>
        <a:graphic>
          <a:graphicData uri="http://schemas.openxmlformats.org/drawingml/2006/table">
            <a:tbl>
              <a:tblPr firstRow="1" bandRow="1"/>
              <a:tblGrid>
                <a:gridCol w="1257112">
                  <a:extLst>
                    <a:ext uri="{9D8B030D-6E8A-4147-A177-3AD203B41FA5}">
                      <a16:colId xmlns:a16="http://schemas.microsoft.com/office/drawing/2014/main" val="2714073669"/>
                    </a:ext>
                  </a:extLst>
                </a:gridCol>
                <a:gridCol w="1217477">
                  <a:extLst>
                    <a:ext uri="{9D8B030D-6E8A-4147-A177-3AD203B41FA5}">
                      <a16:colId xmlns:a16="http://schemas.microsoft.com/office/drawing/2014/main" val="1342336146"/>
                    </a:ext>
                  </a:extLst>
                </a:gridCol>
                <a:gridCol w="2421127">
                  <a:extLst>
                    <a:ext uri="{9D8B030D-6E8A-4147-A177-3AD203B41FA5}">
                      <a16:colId xmlns:a16="http://schemas.microsoft.com/office/drawing/2014/main" val="3829529322"/>
                    </a:ext>
                  </a:extLst>
                </a:gridCol>
                <a:gridCol w="3260438">
                  <a:extLst>
                    <a:ext uri="{9D8B030D-6E8A-4147-A177-3AD203B41FA5}">
                      <a16:colId xmlns:a16="http://schemas.microsoft.com/office/drawing/2014/main" val="3150085459"/>
                    </a:ext>
                  </a:extLst>
                </a:gridCol>
              </a:tblGrid>
              <a:tr h="213027"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1" kern="120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Microsoft JhengHei"/>
                          <a:cs typeface="Arial" pitchFamily="34" charset="0"/>
                          <a:sym typeface="Microsoft JhengHei"/>
                        </a:rPr>
                        <a:t>RAM Size</a:t>
                      </a:r>
                      <a:endParaRPr lang="zh-TW" altLang="en-US" sz="1200" b="1" kern="120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1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1" kern="120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Microsoft JhengHei"/>
                          <a:cs typeface="Arial" pitchFamily="34" charset="0"/>
                          <a:sym typeface="Microsoft JhengHei"/>
                        </a:rPr>
                        <a:t>TS-251B SKU</a:t>
                      </a:r>
                      <a:endParaRPr lang="en-US" altLang="en-US" sz="1200" b="1" kern="120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1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1" kern="1200">
                          <a:solidFill>
                            <a:schemeClr val="bg1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Microsoft JhengHei"/>
                        </a:rPr>
                        <a:t>Maximum Total Snapshot Number</a:t>
                      </a:r>
                      <a:endParaRPr lang="en-US" sz="1200" b="1" kern="1200">
                        <a:solidFill>
                          <a:schemeClr val="bg1"/>
                        </a:solidFill>
                        <a:latin typeface="+mn-lt"/>
                        <a:ea typeface="微軟正黑體" panose="020B0604030504040204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1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1" kern="1200">
                          <a:solidFill>
                            <a:schemeClr val="bg1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Microsoft JhengHei"/>
                        </a:rPr>
                        <a:t>Maximum</a:t>
                      </a:r>
                      <a:r>
                        <a:rPr lang="en-US" altLang="zh-TW" sz="1200" b="1" kern="1200" baseline="0">
                          <a:solidFill>
                            <a:schemeClr val="bg1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Microsoft JhengHei"/>
                        </a:rPr>
                        <a:t> Snapshot Number per Volume/LUN</a:t>
                      </a:r>
                      <a:endParaRPr lang="en-US" sz="1200" b="1" kern="1200">
                        <a:solidFill>
                          <a:schemeClr val="bg1"/>
                        </a:solidFill>
                        <a:latin typeface="+mn-lt"/>
                        <a:ea typeface="微軟正黑體" panose="020B0604030504040204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1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4017304"/>
                  </a:ext>
                </a:extLst>
              </a:tr>
              <a:tr h="293764"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1" kern="1200">
                          <a:solidFill>
                            <a:schemeClr val="tx1"/>
                          </a:solidFill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Microsoft JhengHei"/>
                        </a:rPr>
                        <a:t>2GB</a:t>
                      </a:r>
                      <a:endParaRPr lang="en-US" altLang="en-US" sz="1200" b="1" kern="1200">
                        <a:solidFill>
                          <a:schemeClr val="tx1"/>
                        </a:solidFill>
                        <a:latin typeface="Arial" pitchFamily="34" charset="0"/>
                        <a:ea typeface="微軟正黑體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1" kern="1200">
                          <a:solidFill>
                            <a:schemeClr val="tx1"/>
                          </a:solidFill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Microsoft JhengHei"/>
                        </a:rPr>
                        <a:t>TS-251D-2G</a:t>
                      </a:r>
                      <a:endParaRPr lang="en-US" altLang="en-US" sz="1200" b="1" kern="1200">
                        <a:solidFill>
                          <a:schemeClr val="tx1"/>
                        </a:solidFill>
                        <a:latin typeface="Arial" pitchFamily="34" charset="0"/>
                        <a:ea typeface="微軟正黑體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1" kern="1200">
                          <a:solidFill>
                            <a:schemeClr val="tx1"/>
                          </a:solidFill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Microsoft JhengHei"/>
                        </a:rPr>
                        <a:t>64</a:t>
                      </a:r>
                      <a:endParaRPr lang="zh-TW" altLang="en-US" sz="1200" b="1" kern="1200">
                        <a:solidFill>
                          <a:schemeClr val="tx1"/>
                        </a:solidFill>
                        <a:latin typeface="Arial" pitchFamily="34" charset="0"/>
                        <a:ea typeface="微軟正黑體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1" kern="1200">
                          <a:solidFill>
                            <a:schemeClr val="tx1"/>
                          </a:solidFill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Microsoft JhengHei"/>
                        </a:rPr>
                        <a:t>32</a:t>
                      </a:r>
                      <a:endParaRPr lang="zh-TW" altLang="en-US" sz="1200" b="1" kern="1200">
                        <a:solidFill>
                          <a:schemeClr val="tx1"/>
                        </a:solidFill>
                        <a:latin typeface="Arial" pitchFamily="34" charset="0"/>
                        <a:ea typeface="微軟正黑體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7663603"/>
                  </a:ext>
                </a:extLst>
              </a:tr>
              <a:tr h="293764"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200" b="1" kern="1200">
                          <a:solidFill>
                            <a:schemeClr val="tx1"/>
                          </a:solidFill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Microsoft JhengHei"/>
                        </a:rPr>
                        <a:t>4GB </a:t>
                      </a:r>
                      <a:r>
                        <a:rPr lang="en-US" altLang="zh-TW" sz="1200" b="1" kern="1200">
                          <a:solidFill>
                            <a:schemeClr val="tx1"/>
                          </a:solidFill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Microsoft JhengHei"/>
                        </a:rPr>
                        <a:t>and more</a:t>
                      </a:r>
                      <a:endParaRPr lang="zh-TW" altLang="en-US" sz="1200" b="1" kern="1200">
                        <a:solidFill>
                          <a:schemeClr val="tx1"/>
                        </a:solidFill>
                        <a:latin typeface="Arial" pitchFamily="34" charset="0"/>
                        <a:ea typeface="微軟正黑體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1" kern="1200">
                          <a:solidFill>
                            <a:schemeClr val="tx1"/>
                          </a:solidFill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Microsoft JhengHei"/>
                        </a:rPr>
                        <a:t>TS-251D-4G</a:t>
                      </a:r>
                      <a:endParaRPr lang="zh-TW" altLang="en-US" sz="1200" b="1" kern="1200">
                        <a:solidFill>
                          <a:schemeClr val="tx1"/>
                        </a:solidFill>
                        <a:latin typeface="Arial" pitchFamily="34" charset="0"/>
                        <a:ea typeface="微軟正黑體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1" kern="1200">
                          <a:solidFill>
                            <a:schemeClr val="tx1"/>
                          </a:solidFill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Microsoft JhengHei"/>
                        </a:rPr>
                        <a:t>1024</a:t>
                      </a:r>
                      <a:endParaRPr lang="zh-TW" altLang="en-US" sz="1200" b="1" kern="1200">
                        <a:solidFill>
                          <a:schemeClr val="tx1"/>
                        </a:solidFill>
                        <a:latin typeface="Arial" pitchFamily="34" charset="0"/>
                        <a:ea typeface="微軟正黑體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200" b="1" kern="1200">
                          <a:solidFill>
                            <a:schemeClr val="tx1"/>
                          </a:solidFill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Microsoft JhengHei"/>
                        </a:rPr>
                        <a:t>256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5057157"/>
                  </a:ext>
                </a:extLst>
              </a:tr>
            </a:tbl>
          </a:graphicData>
        </a:graphic>
      </p:graphicFrame>
      <p:sp>
        <p:nvSpPr>
          <p:cNvPr id="50" name="Shape 226">
            <a:extLst>
              <a:ext uri="{FF2B5EF4-FFF2-40B4-BE49-F238E27FC236}">
                <a16:creationId xmlns:a16="http://schemas.microsoft.com/office/drawing/2014/main" id="{518D41B0-938E-4266-BEEE-4510E06F0958}"/>
              </a:ext>
            </a:extLst>
          </p:cNvPr>
          <p:cNvSpPr txBox="1"/>
          <p:nvPr/>
        </p:nvSpPr>
        <p:spPr>
          <a:xfrm>
            <a:off x="574104" y="3170178"/>
            <a:ext cx="626139" cy="2418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altLang="zh-TW" sz="1200" b="1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File Level</a:t>
            </a:r>
            <a:endParaRPr lang="en-US" sz="1200" b="1" i="0" u="none" strike="noStrike" cap="none">
              <a:solidFill>
                <a:schemeClr val="lt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51" name="Shape 236">
            <a:extLst>
              <a:ext uri="{FF2B5EF4-FFF2-40B4-BE49-F238E27FC236}">
                <a16:creationId xmlns:a16="http://schemas.microsoft.com/office/drawing/2014/main" id="{113148F9-F340-4192-A131-5A76CFFC76A3}"/>
              </a:ext>
            </a:extLst>
          </p:cNvPr>
          <p:cNvSpPr txBox="1"/>
          <p:nvPr/>
        </p:nvSpPr>
        <p:spPr>
          <a:xfrm>
            <a:off x="574104" y="3739140"/>
            <a:ext cx="626139" cy="300487"/>
          </a:xfrm>
          <a:prstGeom prst="rect">
            <a:avLst/>
          </a:prstGeom>
          <a:solidFill>
            <a:srgbClr val="31859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altLang="zh-TW" sz="1200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Block Level</a:t>
            </a:r>
            <a:endParaRPr lang="en-US" sz="1200" b="1" i="0" u="none" strike="noStrike" cap="none">
              <a:solidFill>
                <a:schemeClr val="lt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pic>
        <p:nvPicPr>
          <p:cNvPr id="73" name="圖片 11">
            <a:extLst>
              <a:ext uri="{FF2B5EF4-FFF2-40B4-BE49-F238E27FC236}">
                <a16:creationId xmlns:a16="http://schemas.microsoft.com/office/drawing/2014/main" id="{A758346E-0786-4B7D-ADA5-BB1F26457C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0777" y="4074683"/>
            <a:ext cx="1245361" cy="85492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4" name="圖片 18">
            <a:extLst>
              <a:ext uri="{FF2B5EF4-FFF2-40B4-BE49-F238E27FC236}">
                <a16:creationId xmlns:a16="http://schemas.microsoft.com/office/drawing/2014/main" id="{E5D15153-9847-4AE7-8135-BB44F1A77A4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6026" y="3419275"/>
            <a:ext cx="636245" cy="79255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75" name="群組 21">
            <a:extLst>
              <a:ext uri="{FF2B5EF4-FFF2-40B4-BE49-F238E27FC236}">
                <a16:creationId xmlns:a16="http://schemas.microsoft.com/office/drawing/2014/main" id="{DF70FEF5-123C-4AC3-90FF-2F57C6D3B3A1}"/>
              </a:ext>
            </a:extLst>
          </p:cNvPr>
          <p:cNvGrpSpPr/>
          <p:nvPr/>
        </p:nvGrpSpPr>
        <p:grpSpPr>
          <a:xfrm>
            <a:off x="5217137" y="2937927"/>
            <a:ext cx="1061352" cy="709664"/>
            <a:chOff x="5296070" y="2374173"/>
            <a:chExt cx="1269091" cy="848566"/>
          </a:xfrm>
        </p:grpSpPr>
        <p:pic>
          <p:nvPicPr>
            <p:cNvPr id="76" name="圖片 20">
              <a:extLst>
                <a:ext uri="{FF2B5EF4-FFF2-40B4-BE49-F238E27FC236}">
                  <a16:creationId xmlns:a16="http://schemas.microsoft.com/office/drawing/2014/main" id="{4D3FE190-966F-4910-A88E-3EFCF41A60D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5375235" y="2295008"/>
              <a:ext cx="769402" cy="92773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7" name="圖片 16">
              <a:extLst>
                <a:ext uri="{FF2B5EF4-FFF2-40B4-BE49-F238E27FC236}">
                  <a16:creationId xmlns:a16="http://schemas.microsoft.com/office/drawing/2014/main" id="{646B55A2-69C9-4459-9209-073986A4B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03996" y="2800807"/>
              <a:ext cx="461165" cy="42193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79" name="Shape 241">
            <a:extLst>
              <a:ext uri="{FF2B5EF4-FFF2-40B4-BE49-F238E27FC236}">
                <a16:creationId xmlns:a16="http://schemas.microsoft.com/office/drawing/2014/main" id="{0B9FB86A-DEA6-4EE1-8963-8AEDB0412FA6}"/>
              </a:ext>
            </a:extLst>
          </p:cNvPr>
          <p:cNvSpPr txBox="1"/>
          <p:nvPr/>
        </p:nvSpPr>
        <p:spPr>
          <a:xfrm>
            <a:off x="599119" y="2570624"/>
            <a:ext cx="6107314" cy="300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en-US" altLang="zh-TW" sz="1200" b="1" i="0" u="none" strike="noStrike" cap="none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Ransomware cannot overwrite snapshots which are stored out of volume</a:t>
            </a:r>
            <a:endParaRPr lang="en-US" sz="1200" b="1" i="0" u="none" strike="noStrike" cap="none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80" name="群組 30">
            <a:extLst>
              <a:ext uri="{FF2B5EF4-FFF2-40B4-BE49-F238E27FC236}">
                <a16:creationId xmlns:a16="http://schemas.microsoft.com/office/drawing/2014/main" id="{4BA65DB1-28EB-4E02-81F0-F50B1B2EF914}"/>
              </a:ext>
            </a:extLst>
          </p:cNvPr>
          <p:cNvGrpSpPr/>
          <p:nvPr/>
        </p:nvGrpSpPr>
        <p:grpSpPr>
          <a:xfrm>
            <a:off x="6455169" y="3505156"/>
            <a:ext cx="1198500" cy="781333"/>
            <a:chOff x="7307786" y="3362271"/>
            <a:chExt cx="1168039" cy="761474"/>
          </a:xfrm>
        </p:grpSpPr>
        <p:grpSp>
          <p:nvGrpSpPr>
            <p:cNvPr id="81" name="群組 29">
              <a:extLst>
                <a:ext uri="{FF2B5EF4-FFF2-40B4-BE49-F238E27FC236}">
                  <a16:creationId xmlns:a16="http://schemas.microsoft.com/office/drawing/2014/main" id="{CB2C9630-68F1-4F3D-A4EC-FB8E676C5477}"/>
                </a:ext>
              </a:extLst>
            </p:cNvPr>
            <p:cNvGrpSpPr/>
            <p:nvPr/>
          </p:nvGrpSpPr>
          <p:grpSpPr>
            <a:xfrm>
              <a:off x="7307786" y="3556203"/>
              <a:ext cx="1168039" cy="567542"/>
              <a:chOff x="6990085" y="3443536"/>
              <a:chExt cx="1525161" cy="741066"/>
            </a:xfrm>
          </p:grpSpPr>
          <p:pic>
            <p:nvPicPr>
              <p:cNvPr id="83" name="圖片 26">
                <a:extLst>
                  <a:ext uri="{FF2B5EF4-FFF2-40B4-BE49-F238E27FC236}">
                    <a16:creationId xmlns:a16="http://schemas.microsoft.com/office/drawing/2014/main" id="{8341485A-CBDD-4899-AAE7-4196794F70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90085" y="3443536"/>
                <a:ext cx="962151" cy="64826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84" name="圖片 28">
                <a:extLst>
                  <a:ext uri="{FF2B5EF4-FFF2-40B4-BE49-F238E27FC236}">
                    <a16:creationId xmlns:a16="http://schemas.microsoft.com/office/drawing/2014/main" id="{E3B6A987-FE78-4347-84F2-1DC9E7D816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7571636" y="3549643"/>
                <a:ext cx="943610" cy="634959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82" name="圖片 23">
              <a:extLst>
                <a:ext uri="{FF2B5EF4-FFF2-40B4-BE49-F238E27FC236}">
                  <a16:creationId xmlns:a16="http://schemas.microsoft.com/office/drawing/2014/main" id="{CD8EDDB5-684A-4CDC-BC26-0BEA9695C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13534" y="3362271"/>
              <a:ext cx="664567" cy="66456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85" name="文字方塊 243">
            <a:extLst>
              <a:ext uri="{FF2B5EF4-FFF2-40B4-BE49-F238E27FC236}">
                <a16:creationId xmlns:a16="http://schemas.microsoft.com/office/drawing/2014/main" id="{16581C48-AF0F-4D55-9271-0DC8E5DEEFAD}"/>
              </a:ext>
            </a:extLst>
          </p:cNvPr>
          <p:cNvSpPr txBox="1"/>
          <p:nvPr/>
        </p:nvSpPr>
        <p:spPr>
          <a:xfrm>
            <a:off x="5090904" y="3654610"/>
            <a:ext cx="1315721" cy="2308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900" b="1">
                <a:latin typeface="Arial" panose="020B0604020202020204" pitchFamily="34" charset="0"/>
                <a:cs typeface="Arial" panose="020B0604020202020204" pitchFamily="34" charset="0"/>
              </a:rPr>
              <a:t>Removable Drives</a:t>
            </a:r>
            <a:endParaRPr lang="zh-TW" altLang="en-US" sz="9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文字方塊 59">
            <a:extLst>
              <a:ext uri="{FF2B5EF4-FFF2-40B4-BE49-F238E27FC236}">
                <a16:creationId xmlns:a16="http://schemas.microsoft.com/office/drawing/2014/main" id="{EC3E1F2B-C5D6-4B17-A794-7E8C969EDFEB}"/>
              </a:ext>
            </a:extLst>
          </p:cNvPr>
          <p:cNvSpPr txBox="1"/>
          <p:nvPr/>
        </p:nvSpPr>
        <p:spPr>
          <a:xfrm>
            <a:off x="4016007" y="4221125"/>
            <a:ext cx="904276" cy="2308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900" b="1">
                <a:latin typeface="Arial" panose="020B0604020202020204" pitchFamily="34" charset="0"/>
                <a:cs typeface="Arial" panose="020B0604020202020204" pitchFamily="34" charset="0"/>
              </a:rPr>
              <a:t>Local Drives</a:t>
            </a:r>
            <a:endParaRPr lang="zh-TW" altLang="en-US" sz="9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文字方塊 60">
            <a:extLst>
              <a:ext uri="{FF2B5EF4-FFF2-40B4-BE49-F238E27FC236}">
                <a16:creationId xmlns:a16="http://schemas.microsoft.com/office/drawing/2014/main" id="{8B17F812-4652-43F9-A90B-BCD7E267D5D3}"/>
              </a:ext>
            </a:extLst>
          </p:cNvPr>
          <p:cNvSpPr txBox="1"/>
          <p:nvPr/>
        </p:nvSpPr>
        <p:spPr>
          <a:xfrm>
            <a:off x="6659682" y="4276569"/>
            <a:ext cx="9042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900" b="1">
                <a:latin typeface="Arial" panose="020B0604020202020204" pitchFamily="34" charset="0"/>
                <a:cs typeface="Arial" panose="020B0604020202020204" pitchFamily="34" charset="0"/>
              </a:rPr>
              <a:t>Cloud / NAS</a:t>
            </a:r>
            <a:endParaRPr lang="zh-TW" altLang="en-US" sz="9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弧形 244">
            <a:extLst>
              <a:ext uri="{FF2B5EF4-FFF2-40B4-BE49-F238E27FC236}">
                <a16:creationId xmlns:a16="http://schemas.microsoft.com/office/drawing/2014/main" id="{773D0F5C-B12E-4106-A3F5-C1DC3501544C}"/>
              </a:ext>
            </a:extLst>
          </p:cNvPr>
          <p:cNvSpPr/>
          <p:nvPr/>
        </p:nvSpPr>
        <p:spPr>
          <a:xfrm rot="17084895">
            <a:off x="4555267" y="3135047"/>
            <a:ext cx="892675" cy="892674"/>
          </a:xfrm>
          <a:prstGeom prst="arc">
            <a:avLst>
              <a:gd name="adj1" fmla="val 17588170"/>
              <a:gd name="adj2" fmla="val 384602"/>
            </a:avLst>
          </a:prstGeom>
          <a:ln w="28575"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弧形 62">
            <a:extLst>
              <a:ext uri="{FF2B5EF4-FFF2-40B4-BE49-F238E27FC236}">
                <a16:creationId xmlns:a16="http://schemas.microsoft.com/office/drawing/2014/main" id="{3FCB0D64-EFDE-4831-A62A-ACBE7F55D504}"/>
              </a:ext>
            </a:extLst>
          </p:cNvPr>
          <p:cNvSpPr/>
          <p:nvPr/>
        </p:nvSpPr>
        <p:spPr>
          <a:xfrm rot="20575507">
            <a:off x="5925163" y="3183453"/>
            <a:ext cx="892674" cy="892675"/>
          </a:xfrm>
          <a:prstGeom prst="arc">
            <a:avLst>
              <a:gd name="adj1" fmla="val 16200000"/>
              <a:gd name="adj2" fmla="val 21582801"/>
            </a:avLst>
          </a:prstGeom>
          <a:ln w="28575"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弧形 63">
            <a:extLst>
              <a:ext uri="{FF2B5EF4-FFF2-40B4-BE49-F238E27FC236}">
                <a16:creationId xmlns:a16="http://schemas.microsoft.com/office/drawing/2014/main" id="{81CDE770-A4D5-4450-9A62-4C9E04DDFA18}"/>
              </a:ext>
            </a:extLst>
          </p:cNvPr>
          <p:cNvSpPr/>
          <p:nvPr/>
        </p:nvSpPr>
        <p:spPr>
          <a:xfrm rot="9448614">
            <a:off x="4502205" y="3809148"/>
            <a:ext cx="892674" cy="892675"/>
          </a:xfrm>
          <a:prstGeom prst="arc">
            <a:avLst>
              <a:gd name="adj1" fmla="val 16200000"/>
              <a:gd name="adj2" fmla="val 21582801"/>
            </a:avLst>
          </a:prstGeom>
          <a:ln w="28575"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4029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">
            <a:extLst>
              <a:ext uri="{FF2B5EF4-FFF2-40B4-BE49-F238E27FC236}">
                <a16:creationId xmlns:a16="http://schemas.microsoft.com/office/drawing/2014/main" id="{E8A5C41C-B499-B341-90C6-12A5A786E7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763" y="1485375"/>
            <a:ext cx="1434609" cy="1240218"/>
          </a:xfrm>
          <a:prstGeom prst="rect">
            <a:avLst/>
          </a:prstGeom>
        </p:spPr>
      </p:pic>
      <p:pic>
        <p:nvPicPr>
          <p:cNvPr id="58" name="圖片 11" descr="一張含有 電子用品, 室內 的圖片&#10;&#10;描述是以高可信度產生">
            <a:extLst>
              <a:ext uri="{FF2B5EF4-FFF2-40B4-BE49-F238E27FC236}">
                <a16:creationId xmlns:a16="http://schemas.microsoft.com/office/drawing/2014/main" id="{590B5075-9234-4BA3-A787-EB050E89D5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640" t="11937" r="10301" b="10363"/>
          <a:stretch/>
        </p:blipFill>
        <p:spPr>
          <a:xfrm>
            <a:off x="6892313" y="1561135"/>
            <a:ext cx="941661" cy="1135463"/>
          </a:xfrm>
          <a:prstGeom prst="rect">
            <a:avLst/>
          </a:prstGeom>
        </p:spPr>
      </p:pic>
      <p:pic>
        <p:nvPicPr>
          <p:cNvPr id="59" name="圖片 58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CB1C126B-2C4C-46B9-86F7-6774E741A5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367" y="1406132"/>
            <a:ext cx="1910237" cy="10746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0CD840-F979-422A-9A60-FEE44F537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1">
                <a:ea typeface="ＭＳ Ｐゴシック"/>
                <a:cs typeface="Calibri Light"/>
              </a:rPr>
              <a:t>Free Mac</a:t>
            </a:r>
            <a:r>
              <a:rPr lang="zh-TW" altLang="en-US" b="1">
                <a:ea typeface="ＭＳ Ｐゴシック"/>
                <a:cs typeface="Calibri Light"/>
              </a:rPr>
              <a:t> </a:t>
            </a:r>
            <a:r>
              <a:rPr lang="en-US" altLang="ja-JP" b="1">
                <a:ea typeface="ＭＳ Ｐゴシック"/>
                <a:cs typeface="Calibri Light"/>
              </a:rPr>
              <a:t>Time Machine </a:t>
            </a:r>
            <a:r>
              <a:rPr lang="en-US" altLang="zh-CN" b="1">
                <a:ea typeface="ＭＳ Ｐゴシック"/>
                <a:cs typeface="Calibri Light"/>
              </a:rPr>
              <a:t>backup</a:t>
            </a:r>
            <a:endParaRPr lang="ja-JP" altLang="en-US" b="1">
              <a:ea typeface="ＭＳ Ｐゴシック"/>
              <a:cs typeface="Calibri Light"/>
            </a:endParaRPr>
          </a:p>
        </p:txBody>
      </p:sp>
      <p:pic>
        <p:nvPicPr>
          <p:cNvPr id="6" name="圖片 26">
            <a:extLst>
              <a:ext uri="{FF2B5EF4-FFF2-40B4-BE49-F238E27FC236}">
                <a16:creationId xmlns:a16="http://schemas.microsoft.com/office/drawing/2014/main" id="{5DCAAC18-5BFB-46FB-82B2-B354B08AF7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7756" y="2025989"/>
            <a:ext cx="489585" cy="466249"/>
          </a:xfrm>
          <a:prstGeom prst="rect">
            <a:avLst/>
          </a:prstGeom>
        </p:spPr>
      </p:pic>
      <p:sp>
        <p:nvSpPr>
          <p:cNvPr id="11" name="Google Shape;157;p22">
            <a:extLst>
              <a:ext uri="{FF2B5EF4-FFF2-40B4-BE49-F238E27FC236}">
                <a16:creationId xmlns:a16="http://schemas.microsoft.com/office/drawing/2014/main" id="{E746D52E-C7EA-48C6-B548-AEEC9E6A6484}"/>
              </a:ext>
            </a:extLst>
          </p:cNvPr>
          <p:cNvSpPr txBox="1"/>
          <p:nvPr/>
        </p:nvSpPr>
        <p:spPr>
          <a:xfrm>
            <a:off x="1074439" y="2408158"/>
            <a:ext cx="17166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34343"/>
              </a:buClr>
              <a:buSzPts val="300"/>
            </a:pPr>
            <a:r>
              <a:rPr lang="en-US" altLang="zh-TW" sz="1050" b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Mac Time Machine</a:t>
            </a:r>
            <a:endParaRPr sz="105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" name="圖片 41" descr="一張含有 螢幕擷取畫面 的圖片&#10;&#10;描述是以高可信度產生">
            <a:extLst>
              <a:ext uri="{FF2B5EF4-FFF2-40B4-BE49-F238E27FC236}">
                <a16:creationId xmlns:a16="http://schemas.microsoft.com/office/drawing/2014/main" id="{43C317B2-95E1-4522-8461-6CC9DF460E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9015" y="1987730"/>
            <a:ext cx="119539" cy="731044"/>
          </a:xfrm>
          <a:prstGeom prst="rect">
            <a:avLst/>
          </a:prstGeom>
        </p:spPr>
      </p:pic>
      <p:pic>
        <p:nvPicPr>
          <p:cNvPr id="15" name="圖片 80">
            <a:extLst>
              <a:ext uri="{FF2B5EF4-FFF2-40B4-BE49-F238E27FC236}">
                <a16:creationId xmlns:a16="http://schemas.microsoft.com/office/drawing/2014/main" id="{D9DF6543-ADA7-45BD-9851-F806477948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933" y="1441930"/>
            <a:ext cx="331975" cy="497963"/>
          </a:xfrm>
          <a:prstGeom prst="rect">
            <a:avLst/>
          </a:prstGeom>
        </p:spPr>
      </p:pic>
      <p:pic>
        <p:nvPicPr>
          <p:cNvPr id="16" name="圖片 26">
            <a:extLst>
              <a:ext uri="{FF2B5EF4-FFF2-40B4-BE49-F238E27FC236}">
                <a16:creationId xmlns:a16="http://schemas.microsoft.com/office/drawing/2014/main" id="{D648D5E0-3689-4F8D-9DA5-4078F49E79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8599" y="2098522"/>
            <a:ext cx="489585" cy="466249"/>
          </a:xfrm>
          <a:prstGeom prst="rect">
            <a:avLst/>
          </a:prstGeom>
        </p:spPr>
      </p:pic>
      <p:sp>
        <p:nvSpPr>
          <p:cNvPr id="19" name="Google Shape;158;p22">
            <a:extLst>
              <a:ext uri="{FF2B5EF4-FFF2-40B4-BE49-F238E27FC236}">
                <a16:creationId xmlns:a16="http://schemas.microsoft.com/office/drawing/2014/main" id="{0662CB72-E79F-4565-AF26-D88AEBB13808}"/>
              </a:ext>
            </a:extLst>
          </p:cNvPr>
          <p:cNvSpPr txBox="1"/>
          <p:nvPr/>
        </p:nvSpPr>
        <p:spPr>
          <a:xfrm>
            <a:off x="6971980" y="2588788"/>
            <a:ext cx="782326" cy="315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34343"/>
              </a:buClr>
              <a:buSzPts val="300"/>
            </a:pPr>
            <a:r>
              <a:rPr lang="en-US" altLang="zh-TW" sz="1050" b="1">
                <a:solidFill>
                  <a:schemeClr val="dk1"/>
                </a:solidFill>
                <a:latin typeface="微軟正黑體"/>
                <a:ea typeface="微軟正黑體"/>
                <a:cs typeface="Arial"/>
                <a:sym typeface="Arial"/>
              </a:rPr>
              <a:t>TR-004</a:t>
            </a:r>
          </a:p>
        </p:txBody>
      </p:sp>
      <p:sp>
        <p:nvSpPr>
          <p:cNvPr id="62" name="箭號: 向右 61">
            <a:extLst>
              <a:ext uri="{FF2B5EF4-FFF2-40B4-BE49-F238E27FC236}">
                <a16:creationId xmlns:a16="http://schemas.microsoft.com/office/drawing/2014/main" id="{0CBCBC3E-99D5-473C-A6B9-E94E913C6781}"/>
              </a:ext>
            </a:extLst>
          </p:cNvPr>
          <p:cNvSpPr/>
          <p:nvPr/>
        </p:nvSpPr>
        <p:spPr>
          <a:xfrm>
            <a:off x="5937078" y="1908654"/>
            <a:ext cx="853971" cy="342173"/>
          </a:xfrm>
          <a:prstGeom prst="rightArrow">
            <a:avLst>
              <a:gd name="adj1" fmla="val 50000"/>
              <a:gd name="adj2" fmla="val 87117"/>
            </a:avLst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pic>
        <p:nvPicPr>
          <p:cNvPr id="63" name="圖片 62">
            <a:extLst>
              <a:ext uri="{FF2B5EF4-FFF2-40B4-BE49-F238E27FC236}">
                <a16:creationId xmlns:a16="http://schemas.microsoft.com/office/drawing/2014/main" id="{11CBF5F3-D55B-4F0E-8A8B-CED8F983CC1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202" y="1178266"/>
            <a:ext cx="486000" cy="486000"/>
          </a:xfrm>
          <a:prstGeom prst="rect">
            <a:avLst/>
          </a:prstGeom>
          <a:effectLst>
            <a:outerShdw blurRad="38100" dist="381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64" name="Google Shape;127;p18">
            <a:extLst>
              <a:ext uri="{FF2B5EF4-FFF2-40B4-BE49-F238E27FC236}">
                <a16:creationId xmlns:a16="http://schemas.microsoft.com/office/drawing/2014/main" id="{779DB80B-BE8F-4482-8108-1D662DC38778}"/>
              </a:ext>
            </a:extLst>
          </p:cNvPr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1006910" y="1140318"/>
            <a:ext cx="540000" cy="54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5" name="箭號: 向右 64">
            <a:extLst>
              <a:ext uri="{FF2B5EF4-FFF2-40B4-BE49-F238E27FC236}">
                <a16:creationId xmlns:a16="http://schemas.microsoft.com/office/drawing/2014/main" id="{1986CC13-1D22-45B1-A568-4E3ACAA99BBF}"/>
              </a:ext>
            </a:extLst>
          </p:cNvPr>
          <p:cNvSpPr/>
          <p:nvPr/>
        </p:nvSpPr>
        <p:spPr>
          <a:xfrm>
            <a:off x="3142889" y="1908654"/>
            <a:ext cx="853971" cy="342173"/>
          </a:xfrm>
          <a:prstGeom prst="rightArrow">
            <a:avLst>
              <a:gd name="adj1" fmla="val 50000"/>
              <a:gd name="adj2" fmla="val 87117"/>
            </a:avLst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31FAEF55-8A3F-45F2-A6DF-92C9C90DDDAD}"/>
              </a:ext>
            </a:extLst>
          </p:cNvPr>
          <p:cNvGrpSpPr/>
          <p:nvPr/>
        </p:nvGrpSpPr>
        <p:grpSpPr>
          <a:xfrm>
            <a:off x="626805" y="2994729"/>
            <a:ext cx="7716113" cy="1358700"/>
            <a:chOff x="1240737" y="4400869"/>
            <a:chExt cx="10481216" cy="1845597"/>
          </a:xfrm>
        </p:grpSpPr>
        <p:sp>
          <p:nvSpPr>
            <p:cNvPr id="56" name="文字方塊 55">
              <a:extLst>
                <a:ext uri="{FF2B5EF4-FFF2-40B4-BE49-F238E27FC236}">
                  <a16:creationId xmlns:a16="http://schemas.microsoft.com/office/drawing/2014/main" id="{61E5BB13-16DA-4C51-8780-B8EF25105C66}"/>
                </a:ext>
              </a:extLst>
            </p:cNvPr>
            <p:cNvSpPr txBox="1"/>
            <p:nvPr/>
          </p:nvSpPr>
          <p:spPr>
            <a:xfrm>
              <a:off x="1240737" y="4400869"/>
              <a:ext cx="4186394" cy="50168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zh-TW" altLang="en-US" b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Create </a:t>
              </a:r>
              <a:r>
                <a:rPr lang="en-US" altLang="zh-TW" b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the </a:t>
              </a:r>
              <a:r>
                <a:rPr lang="zh-TW" altLang="en-US" b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backup job：</a:t>
              </a:r>
            </a:p>
          </p:txBody>
        </p:sp>
        <p:sp>
          <p:nvSpPr>
            <p:cNvPr id="57" name="箭號: 向右 56">
              <a:extLst>
                <a:ext uri="{FF2B5EF4-FFF2-40B4-BE49-F238E27FC236}">
                  <a16:creationId xmlns:a16="http://schemas.microsoft.com/office/drawing/2014/main" id="{CC18A19D-E4EE-49CA-9AC7-34A0BA93AE7B}"/>
                </a:ext>
              </a:extLst>
            </p:cNvPr>
            <p:cNvSpPr/>
            <p:nvPr/>
          </p:nvSpPr>
          <p:spPr>
            <a:xfrm>
              <a:off x="4219803" y="5790236"/>
              <a:ext cx="1064080" cy="456230"/>
            </a:xfrm>
            <a:prstGeom prst="rightArrow">
              <a:avLst>
                <a:gd name="adj1" fmla="val 50000"/>
                <a:gd name="adj2" fmla="val 87117"/>
              </a:avLst>
            </a:prstGeom>
            <a:blipFill dpi="0"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箭號: 向右 59">
              <a:extLst>
                <a:ext uri="{FF2B5EF4-FFF2-40B4-BE49-F238E27FC236}">
                  <a16:creationId xmlns:a16="http://schemas.microsoft.com/office/drawing/2014/main" id="{54FAF8FD-FB2A-4E04-81B7-E26E54F96E61}"/>
                </a:ext>
              </a:extLst>
            </p:cNvPr>
            <p:cNvSpPr/>
            <p:nvPr/>
          </p:nvSpPr>
          <p:spPr>
            <a:xfrm>
              <a:off x="7701347" y="5788293"/>
              <a:ext cx="1064080" cy="456230"/>
            </a:xfrm>
            <a:prstGeom prst="rightArrow">
              <a:avLst>
                <a:gd name="adj1" fmla="val 50000"/>
                <a:gd name="adj2" fmla="val 87117"/>
              </a:avLst>
            </a:prstGeom>
            <a:blipFill dpi="0"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1" name="圖片 60">
              <a:extLst>
                <a:ext uri="{FF2B5EF4-FFF2-40B4-BE49-F238E27FC236}">
                  <a16:creationId xmlns:a16="http://schemas.microsoft.com/office/drawing/2014/main" id="{F1E71C42-A450-4CEC-BE62-0DF0463AC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7131" y="5009936"/>
              <a:ext cx="2724770" cy="1228805"/>
            </a:xfrm>
            <a:prstGeom prst="rect">
              <a:avLst/>
            </a:prstGeom>
          </p:spPr>
        </p:pic>
        <p:grpSp>
          <p:nvGrpSpPr>
            <p:cNvPr id="66" name="群組 65">
              <a:extLst>
                <a:ext uri="{FF2B5EF4-FFF2-40B4-BE49-F238E27FC236}">
                  <a16:creationId xmlns:a16="http://schemas.microsoft.com/office/drawing/2014/main" id="{26F98007-EB28-4E22-A635-8DAAEDDB8D7A}"/>
                </a:ext>
              </a:extLst>
            </p:cNvPr>
            <p:cNvGrpSpPr/>
            <p:nvPr/>
          </p:nvGrpSpPr>
          <p:grpSpPr>
            <a:xfrm>
              <a:off x="4766740" y="4746325"/>
              <a:ext cx="1013980" cy="1128788"/>
              <a:chOff x="7930695" y="3869983"/>
              <a:chExt cx="1260000" cy="1402664"/>
            </a:xfrm>
          </p:grpSpPr>
          <p:pic>
            <p:nvPicPr>
              <p:cNvPr id="67" name="圖片 66">
                <a:extLst>
                  <a:ext uri="{FF2B5EF4-FFF2-40B4-BE49-F238E27FC236}">
                    <a16:creationId xmlns:a16="http://schemas.microsoft.com/office/drawing/2014/main" id="{252D618C-24D7-4209-AD3E-494E065BCD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30695" y="3972167"/>
                <a:ext cx="1260000" cy="1260000"/>
              </a:xfrm>
              <a:prstGeom prst="rect">
                <a:avLst/>
              </a:prstGeom>
            </p:spPr>
          </p:pic>
          <p:sp>
            <p:nvSpPr>
              <p:cNvPr id="68" name="矩形 67">
                <a:extLst>
                  <a:ext uri="{FF2B5EF4-FFF2-40B4-BE49-F238E27FC236}">
                    <a16:creationId xmlns:a16="http://schemas.microsoft.com/office/drawing/2014/main" id="{CCA7D4D4-C4E6-45C7-8ECF-7DA73D936EFD}"/>
                  </a:ext>
                </a:extLst>
              </p:cNvPr>
              <p:cNvSpPr/>
              <p:nvPr/>
            </p:nvSpPr>
            <p:spPr>
              <a:xfrm>
                <a:off x="8143403" y="3869983"/>
                <a:ext cx="831661" cy="1402664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r>
                  <a:rPr lang="en-US" altLang="zh-TW" sz="48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zh-TW" altLang="en-US" sz="4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9" name="矩形 68">
              <a:extLst>
                <a:ext uri="{FF2B5EF4-FFF2-40B4-BE49-F238E27FC236}">
                  <a16:creationId xmlns:a16="http://schemas.microsoft.com/office/drawing/2014/main" id="{3718709D-3A67-423E-862D-6CB1189E3F38}"/>
                </a:ext>
              </a:extLst>
            </p:cNvPr>
            <p:cNvSpPr/>
            <p:nvPr/>
          </p:nvSpPr>
          <p:spPr>
            <a:xfrm>
              <a:off x="5758435" y="5348633"/>
              <a:ext cx="2099900" cy="652188"/>
            </a:xfrm>
            <a:prstGeom prst="rect">
              <a:avLst/>
            </a:prstGeom>
          </p:spPr>
          <p:txBody>
            <a:bodyPr wrap="square" anchor="t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zh-TW" altLang="en-US" b="1">
                  <a:solidFill>
                    <a:schemeClr val="lt1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Select TR-004 as Destination</a:t>
              </a:r>
              <a:endParaRPr lang="zh-TW" sz="110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0" name="圖片 69">
              <a:extLst>
                <a:ext uri="{FF2B5EF4-FFF2-40B4-BE49-F238E27FC236}">
                  <a16:creationId xmlns:a16="http://schemas.microsoft.com/office/drawing/2014/main" id="{F5B5E066-118E-49BC-B1F6-195EB909D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5105" y="5009936"/>
              <a:ext cx="2724770" cy="1228804"/>
            </a:xfrm>
            <a:prstGeom prst="rect">
              <a:avLst/>
            </a:prstGeom>
          </p:spPr>
        </p:pic>
        <p:grpSp>
          <p:nvGrpSpPr>
            <p:cNvPr id="71" name="群組 70">
              <a:extLst>
                <a:ext uri="{FF2B5EF4-FFF2-40B4-BE49-F238E27FC236}">
                  <a16:creationId xmlns:a16="http://schemas.microsoft.com/office/drawing/2014/main" id="{94BAE1F8-5EA2-4F5C-B931-1D4E8AAA6905}"/>
                </a:ext>
              </a:extLst>
            </p:cNvPr>
            <p:cNvGrpSpPr/>
            <p:nvPr/>
          </p:nvGrpSpPr>
          <p:grpSpPr>
            <a:xfrm>
              <a:off x="8254714" y="4746327"/>
              <a:ext cx="1013980" cy="1128789"/>
              <a:chOff x="7930695" y="3869983"/>
              <a:chExt cx="1260000" cy="1402666"/>
            </a:xfrm>
          </p:grpSpPr>
          <p:pic>
            <p:nvPicPr>
              <p:cNvPr id="72" name="圖片 71">
                <a:extLst>
                  <a:ext uri="{FF2B5EF4-FFF2-40B4-BE49-F238E27FC236}">
                    <a16:creationId xmlns:a16="http://schemas.microsoft.com/office/drawing/2014/main" id="{172B6FCD-9F65-4410-BBA6-3A7A460FBD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30695" y="3972167"/>
                <a:ext cx="1260000" cy="1260000"/>
              </a:xfrm>
              <a:prstGeom prst="rect">
                <a:avLst/>
              </a:prstGeom>
            </p:spPr>
          </p:pic>
          <p:sp>
            <p:nvSpPr>
              <p:cNvPr id="73" name="矩形 72">
                <a:extLst>
                  <a:ext uri="{FF2B5EF4-FFF2-40B4-BE49-F238E27FC236}">
                    <a16:creationId xmlns:a16="http://schemas.microsoft.com/office/drawing/2014/main" id="{3CB37127-F9FD-4862-96D2-1802A54A1FAF}"/>
                  </a:ext>
                </a:extLst>
              </p:cNvPr>
              <p:cNvSpPr/>
              <p:nvPr/>
            </p:nvSpPr>
            <p:spPr>
              <a:xfrm>
                <a:off x="8126093" y="3869983"/>
                <a:ext cx="831661" cy="1402666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r>
                  <a:rPr lang="en-US" altLang="zh-TW" sz="48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zh-TW" altLang="en-US" sz="4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4" name="矩形 73">
              <a:extLst>
                <a:ext uri="{FF2B5EF4-FFF2-40B4-BE49-F238E27FC236}">
                  <a16:creationId xmlns:a16="http://schemas.microsoft.com/office/drawing/2014/main" id="{CBD750D8-5A7C-4C71-B213-F8E50D23B90B}"/>
                </a:ext>
              </a:extLst>
            </p:cNvPr>
            <p:cNvSpPr/>
            <p:nvPr/>
          </p:nvSpPr>
          <p:spPr>
            <a:xfrm>
              <a:off x="9186617" y="5277743"/>
              <a:ext cx="2535336" cy="765067"/>
            </a:xfrm>
            <a:prstGeom prst="rect">
              <a:avLst/>
            </a:prstGeom>
          </p:spPr>
          <p:txBody>
            <a:bodyPr wrap="square" anchor="t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en-US" altLang="zh-TW" b="1">
                  <a:solidFill>
                    <a:schemeClr val="lt1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- Set up Schedule</a:t>
              </a:r>
              <a:endParaRPr lang="zh-TW" altLang="en-US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  <a:p>
              <a:pPr>
                <a:lnSpc>
                  <a:spcPct val="90000"/>
                </a:lnSpc>
              </a:pPr>
              <a:r>
                <a:rPr lang="zh-TW" altLang="en-US" b="1">
                  <a:solidFill>
                    <a:schemeClr val="lt1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- Enable QuDedup</a:t>
              </a:r>
              <a:r>
                <a:rPr lang="zh-TW" altLang="en-US" sz="2000" b="1">
                  <a:solidFill>
                    <a:schemeClr val="lt1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  <a:sym typeface="Calibri"/>
                </a:rPr>
                <a:t>  </a:t>
              </a:r>
              <a:endParaRPr lang="zh-TW" sz="2000">
                <a:solidFill>
                  <a:schemeClr val="lt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endParaRPr>
            </a:p>
          </p:txBody>
        </p:sp>
        <p:pic>
          <p:nvPicPr>
            <p:cNvPr id="75" name="圖片 74">
              <a:extLst>
                <a:ext uri="{FF2B5EF4-FFF2-40B4-BE49-F238E27FC236}">
                  <a16:creationId xmlns:a16="http://schemas.microsoft.com/office/drawing/2014/main" id="{642778C8-FF09-4A61-84E3-E3BD8A55E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9158" y="5009936"/>
              <a:ext cx="2724770" cy="1228805"/>
            </a:xfrm>
            <a:prstGeom prst="rect">
              <a:avLst/>
            </a:prstGeom>
          </p:spPr>
        </p:pic>
        <p:sp>
          <p:nvSpPr>
            <p:cNvPr id="76" name="矩形 75">
              <a:extLst>
                <a:ext uri="{FF2B5EF4-FFF2-40B4-BE49-F238E27FC236}">
                  <a16:creationId xmlns:a16="http://schemas.microsoft.com/office/drawing/2014/main" id="{745C8B48-100F-47A2-8FCE-AA124C2B1513}"/>
                </a:ext>
              </a:extLst>
            </p:cNvPr>
            <p:cNvSpPr/>
            <p:nvPr/>
          </p:nvSpPr>
          <p:spPr>
            <a:xfrm>
              <a:off x="2213619" y="5223984"/>
              <a:ext cx="2259555" cy="915573"/>
            </a:xfrm>
            <a:prstGeom prst="rect">
              <a:avLst/>
            </a:prstGeom>
          </p:spPr>
          <p:txBody>
            <a:bodyPr wrap="square" anchor="t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zh-TW" altLang="en-US" b="1">
                  <a:solidFill>
                    <a:schemeClr val="lt1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  <a:sym typeface="Calibri"/>
                </a:rPr>
                <a:t>Select Time Machine Backup as Source</a:t>
              </a:r>
              <a:endParaRPr lang="zh-TW" altLang="en-US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grpSp>
          <p:nvGrpSpPr>
            <p:cNvPr id="77" name="群組 76">
              <a:extLst>
                <a:ext uri="{FF2B5EF4-FFF2-40B4-BE49-F238E27FC236}">
                  <a16:creationId xmlns:a16="http://schemas.microsoft.com/office/drawing/2014/main" id="{02EB91F1-319F-498A-9204-25DBA3E82B82}"/>
                </a:ext>
              </a:extLst>
            </p:cNvPr>
            <p:cNvGrpSpPr/>
            <p:nvPr/>
          </p:nvGrpSpPr>
          <p:grpSpPr>
            <a:xfrm>
              <a:off x="1278767" y="4746325"/>
              <a:ext cx="1013980" cy="1128788"/>
              <a:chOff x="7930695" y="3869983"/>
              <a:chExt cx="1260000" cy="1402664"/>
            </a:xfrm>
          </p:grpSpPr>
          <p:pic>
            <p:nvPicPr>
              <p:cNvPr id="78" name="圖片 77">
                <a:extLst>
                  <a:ext uri="{FF2B5EF4-FFF2-40B4-BE49-F238E27FC236}">
                    <a16:creationId xmlns:a16="http://schemas.microsoft.com/office/drawing/2014/main" id="{B8971D3D-161A-4F86-AAE8-146A4BE646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30695" y="3972167"/>
                <a:ext cx="1260000" cy="1260000"/>
              </a:xfrm>
              <a:prstGeom prst="rect">
                <a:avLst/>
              </a:prstGeom>
            </p:spPr>
          </p:pic>
          <p:sp>
            <p:nvSpPr>
              <p:cNvPr id="79" name="矩形 78">
                <a:extLst>
                  <a:ext uri="{FF2B5EF4-FFF2-40B4-BE49-F238E27FC236}">
                    <a16:creationId xmlns:a16="http://schemas.microsoft.com/office/drawing/2014/main" id="{A92A1C53-78CE-4ED8-A095-97EFE64A0F45}"/>
                  </a:ext>
                </a:extLst>
              </p:cNvPr>
              <p:cNvSpPr/>
              <p:nvPr/>
            </p:nvSpPr>
            <p:spPr>
              <a:xfrm>
                <a:off x="8110669" y="3869983"/>
                <a:ext cx="831661" cy="1402664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r>
                  <a:rPr lang="en-US" altLang="zh-TW" sz="48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zh-TW" altLang="en-US" sz="4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000232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>
            <a:extLst>
              <a:ext uri="{FF2B5EF4-FFF2-40B4-BE49-F238E27FC236}">
                <a16:creationId xmlns:a16="http://schemas.microsoft.com/office/drawing/2014/main" id="{5CEE1CFE-05E4-46A8-A87E-9A03C02546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62" y="1250432"/>
            <a:ext cx="7523401" cy="3398676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E7A61FB-0746-4080-8E54-5CFF8D8B2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Backup data with deduplication</a:t>
            </a:r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68D2BE1F-D8A7-4C3B-9870-54027C866E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882" y="3172870"/>
            <a:ext cx="373793" cy="373793"/>
          </a:xfrm>
          <a:prstGeom prst="rect">
            <a:avLst/>
          </a:prstGeom>
        </p:spPr>
      </p:pic>
      <p:pic>
        <p:nvPicPr>
          <p:cNvPr id="2054" name="Picture 6" descr="ãwindowsãçåçæå°çµæ">
            <a:extLst>
              <a:ext uri="{FF2B5EF4-FFF2-40B4-BE49-F238E27FC236}">
                <a16:creationId xmlns:a16="http://schemas.microsoft.com/office/drawing/2014/main" id="{BA558E7D-F62B-4414-91D4-5CA703C6B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058" y="1726465"/>
            <a:ext cx="603101" cy="60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ç¸éåç">
            <a:extLst>
              <a:ext uri="{FF2B5EF4-FFF2-40B4-BE49-F238E27FC236}">
                <a16:creationId xmlns:a16="http://schemas.microsoft.com/office/drawing/2014/main" id="{57C50ABC-BBFA-4D4A-B6C8-85D7B0D04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645" y="2830638"/>
            <a:ext cx="603101" cy="450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ãubuntuãçåçæå°çµæ">
            <a:extLst>
              <a:ext uri="{FF2B5EF4-FFF2-40B4-BE49-F238E27FC236}">
                <a16:creationId xmlns:a16="http://schemas.microsoft.com/office/drawing/2014/main" id="{3559D453-2A3B-4700-9099-C854A08DC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1985" y="3758493"/>
            <a:ext cx="524854" cy="54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文字方塊 79">
            <a:extLst>
              <a:ext uri="{FF2B5EF4-FFF2-40B4-BE49-F238E27FC236}">
                <a16:creationId xmlns:a16="http://schemas.microsoft.com/office/drawing/2014/main" id="{64F0BFFA-596C-4D13-96C6-56E83E571BEA}"/>
              </a:ext>
            </a:extLst>
          </p:cNvPr>
          <p:cNvSpPr txBox="1"/>
          <p:nvPr/>
        </p:nvSpPr>
        <p:spPr>
          <a:xfrm>
            <a:off x="5560708" y="1429706"/>
            <a:ext cx="2641511" cy="2308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9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en-US" altLang="zh-TW" sz="900" b="1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QuDedup</a:t>
            </a:r>
            <a:r>
              <a:rPr lang="zh-TW" altLang="en-US" sz="9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</a:t>
            </a:r>
            <a:r>
              <a:rPr lang="en-US" altLang="zh-TW" sz="9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Extract</a:t>
            </a:r>
            <a:r>
              <a:rPr lang="zh-TW" altLang="zh-TW" sz="9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</a:t>
            </a:r>
            <a:r>
              <a:rPr lang="en-US" altLang="zh-TW" sz="9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Tool)</a:t>
            </a:r>
            <a:endParaRPr lang="en-US" altLang="zh-TW" sz="12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1" name="文字方塊 80">
            <a:extLst>
              <a:ext uri="{FF2B5EF4-FFF2-40B4-BE49-F238E27FC236}">
                <a16:creationId xmlns:a16="http://schemas.microsoft.com/office/drawing/2014/main" id="{AFE29F2C-5EC6-4712-996C-8F8F7923AC92}"/>
              </a:ext>
            </a:extLst>
          </p:cNvPr>
          <p:cNvSpPr txBox="1"/>
          <p:nvPr/>
        </p:nvSpPr>
        <p:spPr>
          <a:xfrm>
            <a:off x="1685547" y="2444493"/>
            <a:ext cx="6489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/>
              <a:t>Taipei</a:t>
            </a:r>
            <a:endParaRPr lang="zh-TW" altLang="en-US" sz="1200"/>
          </a:p>
        </p:txBody>
      </p:sp>
      <p:sp>
        <p:nvSpPr>
          <p:cNvPr id="82" name="文字方塊 81">
            <a:extLst>
              <a:ext uri="{FF2B5EF4-FFF2-40B4-BE49-F238E27FC236}">
                <a16:creationId xmlns:a16="http://schemas.microsoft.com/office/drawing/2014/main" id="{C779B49A-A1CD-4CCB-B21C-F9F8998762D6}"/>
              </a:ext>
            </a:extLst>
          </p:cNvPr>
          <p:cNvSpPr txBox="1"/>
          <p:nvPr/>
        </p:nvSpPr>
        <p:spPr>
          <a:xfrm>
            <a:off x="1553416" y="4029911"/>
            <a:ext cx="6489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/>
              <a:t>Taipei</a:t>
            </a:r>
            <a:endParaRPr lang="zh-TW" altLang="en-US" sz="1200"/>
          </a:p>
        </p:txBody>
      </p:sp>
      <p:sp>
        <p:nvSpPr>
          <p:cNvPr id="83" name="文字方塊 82">
            <a:extLst>
              <a:ext uri="{FF2B5EF4-FFF2-40B4-BE49-F238E27FC236}">
                <a16:creationId xmlns:a16="http://schemas.microsoft.com/office/drawing/2014/main" id="{02C487E5-E45C-455E-989E-4035946AFCEC}"/>
              </a:ext>
            </a:extLst>
          </p:cNvPr>
          <p:cNvSpPr txBox="1"/>
          <p:nvPr/>
        </p:nvSpPr>
        <p:spPr>
          <a:xfrm>
            <a:off x="2109830" y="1860487"/>
            <a:ext cx="12635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Backup/Restore</a:t>
            </a:r>
            <a:endParaRPr lang="zh-TW" altLang="en-US" sz="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文字方塊 84">
            <a:extLst>
              <a:ext uri="{FF2B5EF4-FFF2-40B4-BE49-F238E27FC236}">
                <a16:creationId xmlns:a16="http://schemas.microsoft.com/office/drawing/2014/main" id="{414A3945-E8E3-4376-B0FC-21CCB821AA5E}"/>
              </a:ext>
            </a:extLst>
          </p:cNvPr>
          <p:cNvSpPr txBox="1"/>
          <p:nvPr/>
        </p:nvSpPr>
        <p:spPr>
          <a:xfrm>
            <a:off x="3656677" y="2476902"/>
            <a:ext cx="515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>
                <a:solidFill>
                  <a:schemeClr val="bg1"/>
                </a:solidFill>
              </a:rPr>
              <a:t>.</a:t>
            </a:r>
            <a:r>
              <a:rPr lang="en-US" altLang="zh-TW" sz="1200" err="1">
                <a:solidFill>
                  <a:schemeClr val="bg1"/>
                </a:solidFill>
              </a:rPr>
              <a:t>qdff</a:t>
            </a:r>
            <a:endParaRPr lang="zh-TW" altLang="en-US" sz="1200">
              <a:solidFill>
                <a:schemeClr val="bg1"/>
              </a:solidFill>
            </a:endParaRPr>
          </a:p>
        </p:txBody>
      </p:sp>
      <p:sp>
        <p:nvSpPr>
          <p:cNvPr id="86" name="文字方塊 85">
            <a:extLst>
              <a:ext uri="{FF2B5EF4-FFF2-40B4-BE49-F238E27FC236}">
                <a16:creationId xmlns:a16="http://schemas.microsoft.com/office/drawing/2014/main" id="{0C8942FA-61E2-4E33-92A1-1F99B5E97196}"/>
              </a:ext>
            </a:extLst>
          </p:cNvPr>
          <p:cNvSpPr txBox="1"/>
          <p:nvPr/>
        </p:nvSpPr>
        <p:spPr>
          <a:xfrm>
            <a:off x="4231036" y="3136194"/>
            <a:ext cx="515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>
                <a:solidFill>
                  <a:schemeClr val="bg1"/>
                </a:solidFill>
              </a:rPr>
              <a:t>.</a:t>
            </a:r>
            <a:r>
              <a:rPr lang="en-US" altLang="zh-TW" sz="1200" err="1">
                <a:solidFill>
                  <a:schemeClr val="bg1"/>
                </a:solidFill>
              </a:rPr>
              <a:t>qdff</a:t>
            </a:r>
            <a:endParaRPr lang="zh-TW" altLang="en-US" sz="1200">
              <a:solidFill>
                <a:schemeClr val="bg1"/>
              </a:solidFill>
            </a:endParaRPr>
          </a:p>
        </p:txBody>
      </p:sp>
      <p:sp>
        <p:nvSpPr>
          <p:cNvPr id="87" name="文字方塊 86">
            <a:extLst>
              <a:ext uri="{FF2B5EF4-FFF2-40B4-BE49-F238E27FC236}">
                <a16:creationId xmlns:a16="http://schemas.microsoft.com/office/drawing/2014/main" id="{85FBFD68-02B3-41AE-BB6D-49951651769B}"/>
              </a:ext>
            </a:extLst>
          </p:cNvPr>
          <p:cNvSpPr txBox="1"/>
          <p:nvPr/>
        </p:nvSpPr>
        <p:spPr>
          <a:xfrm>
            <a:off x="6901339" y="1633153"/>
            <a:ext cx="515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>
                <a:solidFill>
                  <a:schemeClr val="bg1"/>
                </a:solidFill>
              </a:rPr>
              <a:t>.</a:t>
            </a:r>
            <a:r>
              <a:rPr lang="en-US" altLang="zh-TW" sz="1200" err="1">
                <a:solidFill>
                  <a:schemeClr val="bg1"/>
                </a:solidFill>
              </a:rPr>
              <a:t>qdff</a:t>
            </a:r>
            <a:endParaRPr lang="zh-TW" altLang="en-US" sz="1200">
              <a:solidFill>
                <a:schemeClr val="bg1"/>
              </a:solidFill>
            </a:endParaRPr>
          </a:p>
        </p:txBody>
      </p:sp>
      <p:sp>
        <p:nvSpPr>
          <p:cNvPr id="88" name="文字方塊 87">
            <a:extLst>
              <a:ext uri="{FF2B5EF4-FFF2-40B4-BE49-F238E27FC236}">
                <a16:creationId xmlns:a16="http://schemas.microsoft.com/office/drawing/2014/main" id="{5411CBBE-608D-48E8-96EB-6C32954721B9}"/>
              </a:ext>
            </a:extLst>
          </p:cNvPr>
          <p:cNvSpPr txBox="1"/>
          <p:nvPr/>
        </p:nvSpPr>
        <p:spPr>
          <a:xfrm>
            <a:off x="6901339" y="2691931"/>
            <a:ext cx="515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>
                <a:solidFill>
                  <a:schemeClr val="bg1"/>
                </a:solidFill>
              </a:rPr>
              <a:t>.</a:t>
            </a:r>
            <a:r>
              <a:rPr lang="en-US" altLang="zh-TW" sz="1200" err="1">
                <a:solidFill>
                  <a:schemeClr val="bg1"/>
                </a:solidFill>
              </a:rPr>
              <a:t>qdff</a:t>
            </a:r>
            <a:endParaRPr lang="zh-TW" altLang="en-US" sz="1200">
              <a:solidFill>
                <a:schemeClr val="bg1"/>
              </a:solidFill>
            </a:endParaRPr>
          </a:p>
        </p:txBody>
      </p:sp>
      <p:sp>
        <p:nvSpPr>
          <p:cNvPr id="89" name="文字方塊 88">
            <a:extLst>
              <a:ext uri="{FF2B5EF4-FFF2-40B4-BE49-F238E27FC236}">
                <a16:creationId xmlns:a16="http://schemas.microsoft.com/office/drawing/2014/main" id="{2D09F9CC-276E-4F21-8F9E-EB441CE95126}"/>
              </a:ext>
            </a:extLst>
          </p:cNvPr>
          <p:cNvSpPr txBox="1"/>
          <p:nvPr/>
        </p:nvSpPr>
        <p:spPr>
          <a:xfrm>
            <a:off x="6901339" y="3726647"/>
            <a:ext cx="515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>
                <a:solidFill>
                  <a:schemeClr val="bg1"/>
                </a:solidFill>
              </a:rPr>
              <a:t>.</a:t>
            </a:r>
            <a:r>
              <a:rPr lang="en-US" altLang="zh-TW" sz="1200" err="1">
                <a:solidFill>
                  <a:schemeClr val="bg1"/>
                </a:solidFill>
              </a:rPr>
              <a:t>qdff</a:t>
            </a:r>
            <a:endParaRPr lang="zh-TW" altLang="en-US" sz="1200">
              <a:solidFill>
                <a:schemeClr val="bg1"/>
              </a:solidFill>
            </a:endParaRPr>
          </a:p>
        </p:txBody>
      </p:sp>
      <p:sp>
        <p:nvSpPr>
          <p:cNvPr id="90" name="文字方塊 89">
            <a:extLst>
              <a:ext uri="{FF2B5EF4-FFF2-40B4-BE49-F238E27FC236}">
                <a16:creationId xmlns:a16="http://schemas.microsoft.com/office/drawing/2014/main" id="{083F2B09-8587-4AB2-A324-D1F82F47CBA3}"/>
              </a:ext>
            </a:extLst>
          </p:cNvPr>
          <p:cNvSpPr txBox="1"/>
          <p:nvPr/>
        </p:nvSpPr>
        <p:spPr>
          <a:xfrm>
            <a:off x="4942381" y="3307875"/>
            <a:ext cx="12376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>
                <a:solidFill>
                  <a:schemeClr val="bg1"/>
                </a:solidFill>
                <a:cs typeface="Calibri"/>
              </a:rPr>
              <a:t>CIFS / NFS / FTP</a:t>
            </a:r>
          </a:p>
        </p:txBody>
      </p:sp>
      <p:pic>
        <p:nvPicPr>
          <p:cNvPr id="94" name="圖片 93">
            <a:extLst>
              <a:ext uri="{FF2B5EF4-FFF2-40B4-BE49-F238E27FC236}">
                <a16:creationId xmlns:a16="http://schemas.microsoft.com/office/drawing/2014/main" id="{53FB1BE8-864C-4A8A-8A36-A8E3B1FA1D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166" y="3088754"/>
            <a:ext cx="373793" cy="373793"/>
          </a:xfrm>
          <a:prstGeom prst="rect">
            <a:avLst/>
          </a:prstGeom>
        </p:spPr>
      </p:pic>
      <p:pic>
        <p:nvPicPr>
          <p:cNvPr id="95" name="圖片 94">
            <a:extLst>
              <a:ext uri="{FF2B5EF4-FFF2-40B4-BE49-F238E27FC236}">
                <a16:creationId xmlns:a16="http://schemas.microsoft.com/office/drawing/2014/main" id="{97270FAA-0406-4A90-8E6A-E1F7BDEFDD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166" y="2042007"/>
            <a:ext cx="373793" cy="373793"/>
          </a:xfrm>
          <a:prstGeom prst="rect">
            <a:avLst/>
          </a:prstGeom>
        </p:spPr>
      </p:pic>
      <p:pic>
        <p:nvPicPr>
          <p:cNvPr id="96" name="圖片 95">
            <a:extLst>
              <a:ext uri="{FF2B5EF4-FFF2-40B4-BE49-F238E27FC236}">
                <a16:creationId xmlns:a16="http://schemas.microsoft.com/office/drawing/2014/main" id="{474F570F-DD02-486C-976D-63F459A22D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166" y="4111439"/>
            <a:ext cx="373793" cy="373793"/>
          </a:xfrm>
          <a:prstGeom prst="rect">
            <a:avLst/>
          </a:prstGeom>
        </p:spPr>
      </p:pic>
      <p:sp>
        <p:nvSpPr>
          <p:cNvPr id="32" name="文字方塊 31">
            <a:extLst>
              <a:ext uri="{FF2B5EF4-FFF2-40B4-BE49-F238E27FC236}">
                <a16:creationId xmlns:a16="http://schemas.microsoft.com/office/drawing/2014/main" id="{003D1750-0180-444D-9618-F1C7CFE8DAF6}"/>
              </a:ext>
            </a:extLst>
          </p:cNvPr>
          <p:cNvSpPr txBox="1"/>
          <p:nvPr/>
        </p:nvSpPr>
        <p:spPr>
          <a:xfrm>
            <a:off x="2470638" y="2775285"/>
            <a:ext cx="8088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00" b="1">
                <a:solidFill>
                  <a:schemeClr val="bg1"/>
                </a:solidFill>
              </a:rPr>
              <a:t>TCP BBR</a:t>
            </a:r>
            <a:endParaRPr lang="zh-TW" altLang="en-US" sz="900" b="1" spc="-113">
              <a:solidFill>
                <a:schemeClr val="bg1"/>
              </a:solidFill>
            </a:endParaRPr>
          </a:p>
        </p:txBody>
      </p:sp>
      <p:pic>
        <p:nvPicPr>
          <p:cNvPr id="31" name="圖片 8" descr="一張含有 向量圖形 的圖片&#10;&#10;描述是以非常高的可信度產生">
            <a:extLst>
              <a:ext uri="{FF2B5EF4-FFF2-40B4-BE49-F238E27FC236}">
                <a16:creationId xmlns:a16="http://schemas.microsoft.com/office/drawing/2014/main" id="{2DB16733-3463-404C-9A19-906B8CB80D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7724" y="975006"/>
            <a:ext cx="488474" cy="4846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3" name="矩形 34">
            <a:extLst>
              <a:ext uri="{FF2B5EF4-FFF2-40B4-BE49-F238E27FC236}">
                <a16:creationId xmlns:a16="http://schemas.microsoft.com/office/drawing/2014/main" id="{51DAC4DC-0256-8F4A-B6A3-5ECEAF30F51E}"/>
              </a:ext>
            </a:extLst>
          </p:cNvPr>
          <p:cNvSpPr/>
          <p:nvPr/>
        </p:nvSpPr>
        <p:spPr>
          <a:xfrm>
            <a:off x="830458" y="1016170"/>
            <a:ext cx="224914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b="1">
                <a:solidFill>
                  <a:srgbClr val="33333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HBS 3 (Hybrid Backup Sync 3)</a:t>
            </a:r>
            <a:endParaRPr lang="zh-TW" altLang="en-US" sz="1000" b="1">
              <a:solidFill>
                <a:srgbClr val="333333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8ADAA2BD-5E5B-4E7E-87C7-C3ACC51AE845}"/>
              </a:ext>
            </a:extLst>
          </p:cNvPr>
          <p:cNvSpPr txBox="1"/>
          <p:nvPr/>
        </p:nvSpPr>
        <p:spPr>
          <a:xfrm>
            <a:off x="800280" y="1229634"/>
            <a:ext cx="1926899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local NAS</a:t>
            </a:r>
          </a:p>
          <a:p>
            <a:pPr algn="ctr"/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(via HBS)</a:t>
            </a: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2315B510-2BF0-405F-81D7-242F6318A41A}"/>
              </a:ext>
            </a:extLst>
          </p:cNvPr>
          <p:cNvSpPr txBox="1"/>
          <p:nvPr/>
        </p:nvSpPr>
        <p:spPr>
          <a:xfrm>
            <a:off x="2878552" y="1248073"/>
            <a:ext cx="2588415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remote NAS </a:t>
            </a:r>
          </a:p>
          <a:p>
            <a:pPr algn="ctr"/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(via File Station)</a:t>
            </a:r>
            <a:endParaRPr lang="zh-TW" altLang="en-US" sz="1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59F29768-1170-4C88-861C-2A3DC56052CE}"/>
              </a:ext>
            </a:extLst>
          </p:cNvPr>
          <p:cNvSpPr txBox="1"/>
          <p:nvPr/>
        </p:nvSpPr>
        <p:spPr>
          <a:xfrm>
            <a:off x="6211185" y="1210571"/>
            <a:ext cx="1423277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 </a:t>
            </a:r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Carry and Use</a:t>
            </a:r>
            <a:endParaRPr lang="zh-TW" altLang="en-US" sz="1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26F2472E-7A30-4522-96A7-504C052CD76A}"/>
              </a:ext>
            </a:extLst>
          </p:cNvPr>
          <p:cNvSpPr txBox="1"/>
          <p:nvPr/>
        </p:nvSpPr>
        <p:spPr>
          <a:xfrm>
            <a:off x="7405541" y="2191913"/>
            <a:ext cx="686683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05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Tokyo</a:t>
            </a:r>
            <a:endParaRPr lang="zh-TW" altLang="en-US" sz="1050" b="1"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4638E37E-BDA0-4912-88CF-37EA015B226A}"/>
              </a:ext>
            </a:extLst>
          </p:cNvPr>
          <p:cNvSpPr txBox="1"/>
          <p:nvPr/>
        </p:nvSpPr>
        <p:spPr>
          <a:xfrm>
            <a:off x="7291921" y="3251651"/>
            <a:ext cx="993483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05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New York</a:t>
            </a: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DD13DA1E-364F-442B-AA4D-59ED65E14A11}"/>
              </a:ext>
            </a:extLst>
          </p:cNvPr>
          <p:cNvSpPr txBox="1"/>
          <p:nvPr/>
        </p:nvSpPr>
        <p:spPr>
          <a:xfrm>
            <a:off x="7417459" y="4248878"/>
            <a:ext cx="779482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05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Beijing</a:t>
            </a:r>
            <a:endParaRPr lang="zh-TW" altLang="en-US" sz="1050" b="1"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5108D7EF-5272-4CD0-A42B-FC9F4CB75B66}"/>
              </a:ext>
            </a:extLst>
          </p:cNvPr>
          <p:cNvSpPr txBox="1"/>
          <p:nvPr/>
        </p:nvSpPr>
        <p:spPr>
          <a:xfrm>
            <a:off x="3838046" y="4283136"/>
            <a:ext cx="1833081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100" b="1">
                <a:latin typeface="Arial" panose="020B0604020202020204" pitchFamily="34" charset="0"/>
                <a:cs typeface="Arial" panose="020B0604020202020204" pitchFamily="34" charset="0"/>
              </a:rPr>
              <a:t>Access from Cloud</a:t>
            </a:r>
            <a:endParaRPr lang="zh-TW" altLang="en-US" sz="11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1FED5682-C4BF-425F-B1D1-E2ECDAF88BBF}"/>
              </a:ext>
            </a:extLst>
          </p:cNvPr>
          <p:cNvSpPr txBox="1"/>
          <p:nvPr/>
        </p:nvSpPr>
        <p:spPr>
          <a:xfrm>
            <a:off x="731961" y="4346771"/>
            <a:ext cx="2078266" cy="2308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>
              <a:defRPr sz="9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defRPr>
            </a:lvl1pPr>
          </a:lstStyle>
          <a:p>
            <a:r>
              <a:rPr lang="en-US" altLang="zh-TW"/>
              <a:t>File Station with </a:t>
            </a:r>
            <a:r>
              <a:rPr lang="en-US" altLang="zh-TW" err="1"/>
              <a:t>QuDedup</a:t>
            </a:r>
            <a:r>
              <a:rPr lang="en-US" altLang="zh-TW"/>
              <a:t> (soon)</a:t>
            </a:r>
            <a:endParaRPr lang="zh-TW" altLang="en-US"/>
          </a:p>
        </p:txBody>
      </p:sp>
      <p:sp>
        <p:nvSpPr>
          <p:cNvPr id="43" name="文字方塊 41">
            <a:extLst>
              <a:ext uri="{FF2B5EF4-FFF2-40B4-BE49-F238E27FC236}">
                <a16:creationId xmlns:a16="http://schemas.microsoft.com/office/drawing/2014/main" id="{0C5E2B6D-B103-684E-AC13-4D58EF932FD0}"/>
              </a:ext>
            </a:extLst>
          </p:cNvPr>
          <p:cNvSpPr txBox="1"/>
          <p:nvPr/>
        </p:nvSpPr>
        <p:spPr>
          <a:xfrm>
            <a:off x="2985907" y="2661569"/>
            <a:ext cx="2078266" cy="2308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>
              <a:defRPr sz="9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defRPr>
            </a:lvl1pPr>
          </a:lstStyle>
          <a:p>
            <a:r>
              <a:rPr lang="en-US" altLang="zh-TW"/>
              <a:t>File Station with </a:t>
            </a:r>
            <a:r>
              <a:rPr lang="en-US" altLang="zh-TW" err="1"/>
              <a:t>QuDedup</a:t>
            </a:r>
            <a:r>
              <a:rPr lang="en-US" altLang="zh-TW"/>
              <a:t> (soon)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6641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橢圓 53">
            <a:extLst>
              <a:ext uri="{FF2B5EF4-FFF2-40B4-BE49-F238E27FC236}">
                <a16:creationId xmlns:a16="http://schemas.microsoft.com/office/drawing/2014/main" id="{F68711F2-44F3-49CA-9D4F-CFB8F02828C7}"/>
              </a:ext>
            </a:extLst>
          </p:cNvPr>
          <p:cNvSpPr/>
          <p:nvPr/>
        </p:nvSpPr>
        <p:spPr>
          <a:xfrm>
            <a:off x="3926107" y="3707822"/>
            <a:ext cx="379962" cy="37996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 b="1"/>
          </a:p>
        </p:txBody>
      </p:sp>
      <p:sp>
        <p:nvSpPr>
          <p:cNvPr id="55" name="橢圓 54">
            <a:extLst>
              <a:ext uri="{FF2B5EF4-FFF2-40B4-BE49-F238E27FC236}">
                <a16:creationId xmlns:a16="http://schemas.microsoft.com/office/drawing/2014/main" id="{7747A0FF-2FDE-472C-A6B5-F86CDAE2173D}"/>
              </a:ext>
            </a:extLst>
          </p:cNvPr>
          <p:cNvSpPr/>
          <p:nvPr/>
        </p:nvSpPr>
        <p:spPr>
          <a:xfrm>
            <a:off x="3926107" y="4181703"/>
            <a:ext cx="379962" cy="37996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 b="1"/>
          </a:p>
        </p:txBody>
      </p:sp>
      <p:sp>
        <p:nvSpPr>
          <p:cNvPr id="56" name="橢圓 55">
            <a:extLst>
              <a:ext uri="{FF2B5EF4-FFF2-40B4-BE49-F238E27FC236}">
                <a16:creationId xmlns:a16="http://schemas.microsoft.com/office/drawing/2014/main" id="{A4165DF5-3588-4A93-859E-6C033B28AA41}"/>
              </a:ext>
            </a:extLst>
          </p:cNvPr>
          <p:cNvSpPr/>
          <p:nvPr/>
        </p:nvSpPr>
        <p:spPr>
          <a:xfrm>
            <a:off x="5487494" y="4648754"/>
            <a:ext cx="379962" cy="37996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 b="1"/>
          </a:p>
        </p:txBody>
      </p:sp>
      <p:sp>
        <p:nvSpPr>
          <p:cNvPr id="57" name="橢圓 56">
            <a:extLst>
              <a:ext uri="{FF2B5EF4-FFF2-40B4-BE49-F238E27FC236}">
                <a16:creationId xmlns:a16="http://schemas.microsoft.com/office/drawing/2014/main" id="{6DED737F-6FE1-418B-813D-586D90762F92}"/>
              </a:ext>
            </a:extLst>
          </p:cNvPr>
          <p:cNvSpPr/>
          <p:nvPr/>
        </p:nvSpPr>
        <p:spPr>
          <a:xfrm>
            <a:off x="3939844" y="4648754"/>
            <a:ext cx="379962" cy="37996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 b="1"/>
          </a:p>
        </p:txBody>
      </p:sp>
      <p:sp>
        <p:nvSpPr>
          <p:cNvPr id="58" name="橢圓 57">
            <a:extLst>
              <a:ext uri="{FF2B5EF4-FFF2-40B4-BE49-F238E27FC236}">
                <a16:creationId xmlns:a16="http://schemas.microsoft.com/office/drawing/2014/main" id="{C414E5DA-3CA0-4441-8501-520E94A8840F}"/>
              </a:ext>
            </a:extLst>
          </p:cNvPr>
          <p:cNvSpPr/>
          <p:nvPr/>
        </p:nvSpPr>
        <p:spPr>
          <a:xfrm>
            <a:off x="5496014" y="3707822"/>
            <a:ext cx="379962" cy="37996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 b="1"/>
          </a:p>
        </p:txBody>
      </p:sp>
      <p:sp>
        <p:nvSpPr>
          <p:cNvPr id="59" name="橢圓 58">
            <a:extLst>
              <a:ext uri="{FF2B5EF4-FFF2-40B4-BE49-F238E27FC236}">
                <a16:creationId xmlns:a16="http://schemas.microsoft.com/office/drawing/2014/main" id="{22672F71-6911-4C38-8E43-B5C5E9B18CF9}"/>
              </a:ext>
            </a:extLst>
          </p:cNvPr>
          <p:cNvSpPr/>
          <p:nvPr/>
        </p:nvSpPr>
        <p:spPr>
          <a:xfrm>
            <a:off x="5496014" y="4181703"/>
            <a:ext cx="379962" cy="37996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 b="1"/>
          </a:p>
        </p:txBody>
      </p:sp>
      <p:sp>
        <p:nvSpPr>
          <p:cNvPr id="33" name="橢圓 32">
            <a:extLst>
              <a:ext uri="{FF2B5EF4-FFF2-40B4-BE49-F238E27FC236}">
                <a16:creationId xmlns:a16="http://schemas.microsoft.com/office/drawing/2014/main" id="{6E5D5251-755F-4B4A-A354-189DF1D95C75}"/>
              </a:ext>
            </a:extLst>
          </p:cNvPr>
          <p:cNvSpPr/>
          <p:nvPr/>
        </p:nvSpPr>
        <p:spPr>
          <a:xfrm>
            <a:off x="535786" y="3707822"/>
            <a:ext cx="379962" cy="37996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43" name="橢圓 42">
            <a:extLst>
              <a:ext uri="{FF2B5EF4-FFF2-40B4-BE49-F238E27FC236}">
                <a16:creationId xmlns:a16="http://schemas.microsoft.com/office/drawing/2014/main" id="{C41A3E17-B726-4432-A85E-DF0A9E215C0D}"/>
              </a:ext>
            </a:extLst>
          </p:cNvPr>
          <p:cNvSpPr/>
          <p:nvPr/>
        </p:nvSpPr>
        <p:spPr>
          <a:xfrm>
            <a:off x="535786" y="4181703"/>
            <a:ext cx="379962" cy="37996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 b="1"/>
          </a:p>
        </p:txBody>
      </p:sp>
      <p:sp>
        <p:nvSpPr>
          <p:cNvPr id="50" name="橢圓 49">
            <a:extLst>
              <a:ext uri="{FF2B5EF4-FFF2-40B4-BE49-F238E27FC236}">
                <a16:creationId xmlns:a16="http://schemas.microsoft.com/office/drawing/2014/main" id="{3A6C68FB-D9D0-4E1F-A7A9-AAA8A241A892}"/>
              </a:ext>
            </a:extLst>
          </p:cNvPr>
          <p:cNvSpPr/>
          <p:nvPr/>
        </p:nvSpPr>
        <p:spPr>
          <a:xfrm>
            <a:off x="2265522" y="4648754"/>
            <a:ext cx="379962" cy="37996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51" name="橢圓 50">
            <a:extLst>
              <a:ext uri="{FF2B5EF4-FFF2-40B4-BE49-F238E27FC236}">
                <a16:creationId xmlns:a16="http://schemas.microsoft.com/office/drawing/2014/main" id="{F50D8B81-FFBD-4143-B983-BAE836A230B8}"/>
              </a:ext>
            </a:extLst>
          </p:cNvPr>
          <p:cNvSpPr/>
          <p:nvPr/>
        </p:nvSpPr>
        <p:spPr>
          <a:xfrm>
            <a:off x="537273" y="4648754"/>
            <a:ext cx="379962" cy="37996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 b="1"/>
          </a:p>
        </p:txBody>
      </p:sp>
      <p:sp>
        <p:nvSpPr>
          <p:cNvPr id="52" name="橢圓 51">
            <a:extLst>
              <a:ext uri="{FF2B5EF4-FFF2-40B4-BE49-F238E27FC236}">
                <a16:creationId xmlns:a16="http://schemas.microsoft.com/office/drawing/2014/main" id="{288783FE-C2F9-4FBB-8455-A5F444973FF3}"/>
              </a:ext>
            </a:extLst>
          </p:cNvPr>
          <p:cNvSpPr/>
          <p:nvPr/>
        </p:nvSpPr>
        <p:spPr>
          <a:xfrm>
            <a:off x="2261651" y="3707822"/>
            <a:ext cx="379962" cy="37996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53" name="橢圓 52">
            <a:extLst>
              <a:ext uri="{FF2B5EF4-FFF2-40B4-BE49-F238E27FC236}">
                <a16:creationId xmlns:a16="http://schemas.microsoft.com/office/drawing/2014/main" id="{96850051-90A2-4AC0-9C4B-EC496D756001}"/>
              </a:ext>
            </a:extLst>
          </p:cNvPr>
          <p:cNvSpPr/>
          <p:nvPr/>
        </p:nvSpPr>
        <p:spPr>
          <a:xfrm>
            <a:off x="2261651" y="4181703"/>
            <a:ext cx="379962" cy="37996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 b="1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F51D42FF-F3FB-3245-AED0-0A92C6259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/>
              <a:t>Enhance efficiency with online collaboration</a:t>
            </a:r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618FFEA7-26FD-B748-B412-01D2DBBFE1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" r="616"/>
          <a:stretch/>
        </p:blipFill>
        <p:spPr>
          <a:xfrm>
            <a:off x="195705" y="994868"/>
            <a:ext cx="3651662" cy="259650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64A0762F-EC1C-1E4D-92BA-C74A64EF08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7832" y="994868"/>
            <a:ext cx="4294284" cy="25991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3E1EA1C-BA04-4CF6-9EB2-AD0EB355E5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807" y="4239255"/>
            <a:ext cx="264859" cy="264859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E468F9C3-EB99-41B4-8EFD-1F4B3B9EEF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4888" y="4703735"/>
            <a:ext cx="270000" cy="27000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7572FB60-DCB7-467F-94CC-012079E32B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646" y="3749303"/>
            <a:ext cx="297000" cy="297000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06489AE7-7B91-41DE-8804-F3147ED07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17321" y="3755386"/>
            <a:ext cx="284834" cy="284834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F1C3538D-F39F-44C1-BD30-3533912329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01391" y="4222983"/>
            <a:ext cx="297402" cy="297402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29E0CDF3-B5B9-4CC9-BDB2-6BF3270134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1167" y="4723318"/>
            <a:ext cx="230834" cy="230834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A13B38CB-F16C-40BF-BA53-FE5CC2CF217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78785" y="4128684"/>
            <a:ext cx="486000" cy="486000"/>
          </a:xfrm>
          <a:prstGeom prst="rect">
            <a:avLst/>
          </a:prstGeom>
        </p:spPr>
      </p:pic>
      <p:pic>
        <p:nvPicPr>
          <p:cNvPr id="60" name="圖片 59">
            <a:extLst>
              <a:ext uri="{FF2B5EF4-FFF2-40B4-BE49-F238E27FC236}">
                <a16:creationId xmlns:a16="http://schemas.microsoft.com/office/drawing/2014/main" id="{D2B830D2-6BB0-498D-BC6F-8F893253D2D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71528" y="4582235"/>
            <a:ext cx="513000" cy="513000"/>
          </a:xfrm>
          <a:prstGeom prst="rect">
            <a:avLst/>
          </a:prstGeom>
        </p:spPr>
      </p:pic>
      <p:pic>
        <p:nvPicPr>
          <p:cNvPr id="62" name="圖片 61">
            <a:extLst>
              <a:ext uri="{FF2B5EF4-FFF2-40B4-BE49-F238E27FC236}">
                <a16:creationId xmlns:a16="http://schemas.microsoft.com/office/drawing/2014/main" id="{D914997A-C2D3-4B57-9484-6212E91B6AD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45992" y="3654803"/>
            <a:ext cx="486000" cy="486000"/>
          </a:xfrm>
          <a:prstGeom prst="rect">
            <a:avLst/>
          </a:prstGeom>
        </p:spPr>
      </p:pic>
      <p:pic>
        <p:nvPicPr>
          <p:cNvPr id="64" name="圖片 63">
            <a:extLst>
              <a:ext uri="{FF2B5EF4-FFF2-40B4-BE49-F238E27FC236}">
                <a16:creationId xmlns:a16="http://schemas.microsoft.com/office/drawing/2014/main" id="{6FA91D0C-A92C-40D8-8D11-0A29701EF47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43676" y="4128684"/>
            <a:ext cx="486000" cy="486000"/>
          </a:xfrm>
          <a:prstGeom prst="rect">
            <a:avLst/>
          </a:prstGeom>
        </p:spPr>
      </p:pic>
      <p:pic>
        <p:nvPicPr>
          <p:cNvPr id="66" name="圖片 65">
            <a:extLst>
              <a:ext uri="{FF2B5EF4-FFF2-40B4-BE49-F238E27FC236}">
                <a16:creationId xmlns:a16="http://schemas.microsoft.com/office/drawing/2014/main" id="{A19BA671-9B90-48F9-B061-2046A7AEA12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59481" y="4622735"/>
            <a:ext cx="432000" cy="432000"/>
          </a:xfrm>
          <a:prstGeom prst="rect">
            <a:avLst/>
          </a:prstGeom>
        </p:spPr>
      </p:pic>
      <p:pic>
        <p:nvPicPr>
          <p:cNvPr id="68" name="圖片 67">
            <a:extLst>
              <a:ext uri="{FF2B5EF4-FFF2-40B4-BE49-F238E27FC236}">
                <a16:creationId xmlns:a16="http://schemas.microsoft.com/office/drawing/2014/main" id="{658BBE75-829B-437D-B3E5-B88BB4367B7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65891" y="3654803"/>
            <a:ext cx="486000" cy="486000"/>
          </a:xfrm>
          <a:prstGeom prst="rect">
            <a:avLst/>
          </a:prstGeom>
        </p:spPr>
      </p:pic>
      <p:pic>
        <p:nvPicPr>
          <p:cNvPr id="61" name="圖片 3">
            <a:extLst>
              <a:ext uri="{FF2B5EF4-FFF2-40B4-BE49-F238E27FC236}">
                <a16:creationId xmlns:a16="http://schemas.microsoft.com/office/drawing/2014/main" id="{194C9333-D1A9-6E44-A9B2-4F4C21C00C9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813129" y="816718"/>
            <a:ext cx="596146" cy="596146"/>
          </a:xfrm>
          <a:prstGeom prst="rect">
            <a:avLst/>
          </a:prstGeom>
        </p:spPr>
      </p:pic>
      <p:sp>
        <p:nvSpPr>
          <p:cNvPr id="67" name="橢圓 57">
            <a:extLst>
              <a:ext uri="{FF2B5EF4-FFF2-40B4-BE49-F238E27FC236}">
                <a16:creationId xmlns:a16="http://schemas.microsoft.com/office/drawing/2014/main" id="{7168D2A3-E999-1444-9686-4A55921F5A0E}"/>
              </a:ext>
            </a:extLst>
          </p:cNvPr>
          <p:cNvSpPr/>
          <p:nvPr/>
        </p:nvSpPr>
        <p:spPr>
          <a:xfrm>
            <a:off x="6962221" y="3707822"/>
            <a:ext cx="379962" cy="37996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 b="1"/>
          </a:p>
        </p:txBody>
      </p:sp>
      <p:sp>
        <p:nvSpPr>
          <p:cNvPr id="69" name="文字方塊 38">
            <a:extLst>
              <a:ext uri="{FF2B5EF4-FFF2-40B4-BE49-F238E27FC236}">
                <a16:creationId xmlns:a16="http://schemas.microsoft.com/office/drawing/2014/main" id="{D86F7D5A-F8AE-5341-8AD5-49BB13A03BC2}"/>
              </a:ext>
            </a:extLst>
          </p:cNvPr>
          <p:cNvSpPr txBox="1"/>
          <p:nvPr/>
        </p:nvSpPr>
        <p:spPr>
          <a:xfrm>
            <a:off x="7396768" y="3741861"/>
            <a:ext cx="16375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kumimoji="1" sz="1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/>
              <a:t>Chrome extension</a:t>
            </a:r>
            <a:endParaRPr lang="zh-TW" altLang="en-US"/>
          </a:p>
        </p:txBody>
      </p:sp>
      <p:sp>
        <p:nvSpPr>
          <p:cNvPr id="70" name="橢圓 57">
            <a:extLst>
              <a:ext uri="{FF2B5EF4-FFF2-40B4-BE49-F238E27FC236}">
                <a16:creationId xmlns:a16="http://schemas.microsoft.com/office/drawing/2014/main" id="{DA9B3153-0CC7-0540-BDA9-8195D7D5F3B0}"/>
              </a:ext>
            </a:extLst>
          </p:cNvPr>
          <p:cNvSpPr/>
          <p:nvPr/>
        </p:nvSpPr>
        <p:spPr>
          <a:xfrm>
            <a:off x="6962221" y="4180674"/>
            <a:ext cx="379962" cy="37996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 b="1"/>
          </a:p>
        </p:txBody>
      </p:sp>
      <p:sp>
        <p:nvSpPr>
          <p:cNvPr id="71" name="文字方塊 38">
            <a:extLst>
              <a:ext uri="{FF2B5EF4-FFF2-40B4-BE49-F238E27FC236}">
                <a16:creationId xmlns:a16="http://schemas.microsoft.com/office/drawing/2014/main" id="{F41C1412-DC59-FA45-BBED-3D51F6AED11F}"/>
              </a:ext>
            </a:extLst>
          </p:cNvPr>
          <p:cNvSpPr txBox="1"/>
          <p:nvPr/>
        </p:nvSpPr>
        <p:spPr>
          <a:xfrm>
            <a:off x="7396769" y="4210909"/>
            <a:ext cx="1223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kumimoji="1" sz="1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Mobile </a:t>
            </a:r>
            <a:r>
              <a:rPr lang="en-US" altLang="zh-TW"/>
              <a:t>apps</a:t>
            </a:r>
            <a:endParaRPr lang="zh-TW" altLang="en-US"/>
          </a:p>
        </p:txBody>
      </p:sp>
      <p:sp>
        <p:nvSpPr>
          <p:cNvPr id="72" name="矩形 34">
            <a:extLst>
              <a:ext uri="{FF2B5EF4-FFF2-40B4-BE49-F238E27FC236}">
                <a16:creationId xmlns:a16="http://schemas.microsoft.com/office/drawing/2014/main" id="{E969B44B-90C6-B948-8D2C-43101B974813}"/>
              </a:ext>
            </a:extLst>
          </p:cNvPr>
          <p:cNvSpPr/>
          <p:nvPr/>
        </p:nvSpPr>
        <p:spPr>
          <a:xfrm>
            <a:off x="8359886" y="1130195"/>
            <a:ext cx="7535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b="1">
                <a:solidFill>
                  <a:srgbClr val="33333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Notes Station 3</a:t>
            </a:r>
            <a:endParaRPr lang="zh-TW" altLang="en-US" sz="1000" b="1">
              <a:solidFill>
                <a:srgbClr val="333333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BCFEDD55-52D6-4558-93B6-95F9ECFD63D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biLevel thresh="25000"/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807" y="3760344"/>
            <a:ext cx="274919" cy="274919"/>
          </a:xfrm>
          <a:prstGeom prst="rect">
            <a:avLst/>
          </a:prstGeom>
        </p:spPr>
      </p:pic>
      <p:pic>
        <p:nvPicPr>
          <p:cNvPr id="63" name="圖片 62">
            <a:extLst>
              <a:ext uri="{FF2B5EF4-FFF2-40B4-BE49-F238E27FC236}">
                <a16:creationId xmlns:a16="http://schemas.microsoft.com/office/drawing/2014/main" id="{27930EF3-7DE9-48B9-9C9C-F5CA5FDC345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biLevel thresh="75000"/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807" y="4259795"/>
            <a:ext cx="311982" cy="224844"/>
          </a:xfrm>
          <a:prstGeom prst="rect">
            <a:avLst/>
          </a:prstGeom>
        </p:spPr>
      </p:pic>
      <p:sp>
        <p:nvSpPr>
          <p:cNvPr id="65" name="文字方塊 64">
            <a:extLst>
              <a:ext uri="{FF2B5EF4-FFF2-40B4-BE49-F238E27FC236}">
                <a16:creationId xmlns:a16="http://schemas.microsoft.com/office/drawing/2014/main" id="{74C873D1-8E75-4C4E-B840-C53272B76B44}"/>
              </a:ext>
            </a:extLst>
          </p:cNvPr>
          <p:cNvSpPr txBox="1"/>
          <p:nvPr/>
        </p:nvSpPr>
        <p:spPr>
          <a:xfrm>
            <a:off x="952981" y="3757250"/>
            <a:ext cx="5242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Link</a:t>
            </a:r>
            <a:endParaRPr kumimoji="1" lang="zh-TW" altLang="en-US" sz="10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3" name="文字方塊 72">
            <a:extLst>
              <a:ext uri="{FF2B5EF4-FFF2-40B4-BE49-F238E27FC236}">
                <a16:creationId xmlns:a16="http://schemas.microsoft.com/office/drawing/2014/main" id="{64C29011-B550-44B9-9744-39A2A0BAE33F}"/>
              </a:ext>
            </a:extLst>
          </p:cNvPr>
          <p:cNvSpPr txBox="1"/>
          <p:nvPr/>
        </p:nvSpPr>
        <p:spPr>
          <a:xfrm>
            <a:off x="952981" y="4248574"/>
            <a:ext cx="8762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Insert file</a:t>
            </a:r>
            <a:endParaRPr kumimoji="1" lang="zh-TW" altLang="en-US" sz="10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4" name="文字方塊 73">
            <a:extLst>
              <a:ext uri="{FF2B5EF4-FFF2-40B4-BE49-F238E27FC236}">
                <a16:creationId xmlns:a16="http://schemas.microsoft.com/office/drawing/2014/main" id="{08207D7F-A3B2-4F6C-BD12-2065AEC85880}"/>
              </a:ext>
            </a:extLst>
          </p:cNvPr>
          <p:cNvSpPr txBox="1"/>
          <p:nvPr/>
        </p:nvSpPr>
        <p:spPr>
          <a:xfrm>
            <a:off x="5865666" y="3757250"/>
            <a:ext cx="10470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Cut tool</a:t>
            </a:r>
            <a:endParaRPr kumimoji="1" lang="zh-TW" altLang="en-US" sz="10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5" name="文字方塊 74">
            <a:extLst>
              <a:ext uri="{FF2B5EF4-FFF2-40B4-BE49-F238E27FC236}">
                <a16:creationId xmlns:a16="http://schemas.microsoft.com/office/drawing/2014/main" id="{8F78F5CD-0CBC-4335-A1FC-AA256EC35336}"/>
              </a:ext>
            </a:extLst>
          </p:cNvPr>
          <p:cNvSpPr txBox="1"/>
          <p:nvPr/>
        </p:nvSpPr>
        <p:spPr>
          <a:xfrm>
            <a:off x="5865666" y="4248574"/>
            <a:ext cx="9146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Brush tool</a:t>
            </a:r>
            <a:endParaRPr kumimoji="1" lang="zh-TW" altLang="en-US" sz="10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6" name="文字方塊 75">
            <a:extLst>
              <a:ext uri="{FF2B5EF4-FFF2-40B4-BE49-F238E27FC236}">
                <a16:creationId xmlns:a16="http://schemas.microsoft.com/office/drawing/2014/main" id="{6BFBE8B2-C3E6-47EF-A8B5-428C00D634F6}"/>
              </a:ext>
            </a:extLst>
          </p:cNvPr>
          <p:cNvSpPr txBox="1"/>
          <p:nvPr/>
        </p:nvSpPr>
        <p:spPr>
          <a:xfrm>
            <a:off x="5865666" y="4715625"/>
            <a:ext cx="1100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Pixelated tool</a:t>
            </a:r>
            <a:endParaRPr kumimoji="1" lang="zh-TW" altLang="en-US" sz="10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7" name="文字方塊 76">
            <a:extLst>
              <a:ext uri="{FF2B5EF4-FFF2-40B4-BE49-F238E27FC236}">
                <a16:creationId xmlns:a16="http://schemas.microsoft.com/office/drawing/2014/main" id="{CFA89672-B21A-4C0D-9922-99B049020CE5}"/>
              </a:ext>
            </a:extLst>
          </p:cNvPr>
          <p:cNvSpPr txBox="1"/>
          <p:nvPr/>
        </p:nvSpPr>
        <p:spPr>
          <a:xfrm>
            <a:off x="4316173" y="4715625"/>
            <a:ext cx="8569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Shape tool</a:t>
            </a:r>
            <a:endParaRPr kumimoji="1" lang="zh-TW" altLang="en-US" sz="10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8" name="文字方塊 77">
            <a:extLst>
              <a:ext uri="{FF2B5EF4-FFF2-40B4-BE49-F238E27FC236}">
                <a16:creationId xmlns:a16="http://schemas.microsoft.com/office/drawing/2014/main" id="{F659C04C-E5C9-4F1C-A5FA-72C9ED8E2616}"/>
              </a:ext>
            </a:extLst>
          </p:cNvPr>
          <p:cNvSpPr txBox="1"/>
          <p:nvPr/>
        </p:nvSpPr>
        <p:spPr>
          <a:xfrm>
            <a:off x="4316173" y="3757250"/>
            <a:ext cx="9951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Rotate/Flip</a:t>
            </a:r>
            <a:endParaRPr kumimoji="1" lang="zh-TW" altLang="en-US" sz="10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9" name="文字方塊 78">
            <a:extLst>
              <a:ext uri="{FF2B5EF4-FFF2-40B4-BE49-F238E27FC236}">
                <a16:creationId xmlns:a16="http://schemas.microsoft.com/office/drawing/2014/main" id="{3F7C6E42-A66F-426F-973A-96396CDAEC5E}"/>
              </a:ext>
            </a:extLst>
          </p:cNvPr>
          <p:cNvSpPr txBox="1"/>
          <p:nvPr/>
        </p:nvSpPr>
        <p:spPr>
          <a:xfrm>
            <a:off x="4316173" y="4248574"/>
            <a:ext cx="8569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Text tool</a:t>
            </a:r>
            <a:endParaRPr kumimoji="1" lang="zh-TW" altLang="en-US" sz="10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0" name="文字方塊 79">
            <a:extLst>
              <a:ext uri="{FF2B5EF4-FFF2-40B4-BE49-F238E27FC236}">
                <a16:creationId xmlns:a16="http://schemas.microsoft.com/office/drawing/2014/main" id="{3AD72576-24CF-42D6-9F67-1E167EB6E9E3}"/>
              </a:ext>
            </a:extLst>
          </p:cNvPr>
          <p:cNvSpPr txBox="1"/>
          <p:nvPr/>
        </p:nvSpPr>
        <p:spPr>
          <a:xfrm>
            <a:off x="952981" y="4715625"/>
            <a:ext cx="11276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Insert YouTube</a:t>
            </a:r>
            <a:endParaRPr kumimoji="1" lang="zh-TW" altLang="en-US" sz="10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1" name="文字方塊 80">
            <a:extLst>
              <a:ext uri="{FF2B5EF4-FFF2-40B4-BE49-F238E27FC236}">
                <a16:creationId xmlns:a16="http://schemas.microsoft.com/office/drawing/2014/main" id="{CA63B74D-97F0-40FC-A520-6980E926D56E}"/>
              </a:ext>
            </a:extLst>
          </p:cNvPr>
          <p:cNvSpPr txBox="1"/>
          <p:nvPr/>
        </p:nvSpPr>
        <p:spPr>
          <a:xfrm>
            <a:off x="2628539" y="4715625"/>
            <a:ext cx="11011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Insert Image</a:t>
            </a:r>
          </a:p>
        </p:txBody>
      </p:sp>
      <p:sp>
        <p:nvSpPr>
          <p:cNvPr id="82" name="文字方塊 81">
            <a:extLst>
              <a:ext uri="{FF2B5EF4-FFF2-40B4-BE49-F238E27FC236}">
                <a16:creationId xmlns:a16="http://schemas.microsoft.com/office/drawing/2014/main" id="{72EF62BB-EE35-468F-93CA-9FE34326A57A}"/>
              </a:ext>
            </a:extLst>
          </p:cNvPr>
          <p:cNvSpPr txBox="1"/>
          <p:nvPr/>
        </p:nvSpPr>
        <p:spPr>
          <a:xfrm>
            <a:off x="2628539" y="4248574"/>
            <a:ext cx="10145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Check list</a:t>
            </a:r>
            <a:endParaRPr kumimoji="1" lang="zh-TW" altLang="en-US" sz="10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3" name="文字方塊 82">
            <a:extLst>
              <a:ext uri="{FF2B5EF4-FFF2-40B4-BE49-F238E27FC236}">
                <a16:creationId xmlns:a16="http://schemas.microsoft.com/office/drawing/2014/main" id="{3032371B-E2C3-4988-AE57-65AAEEC17350}"/>
              </a:ext>
            </a:extLst>
          </p:cNvPr>
          <p:cNvSpPr txBox="1"/>
          <p:nvPr/>
        </p:nvSpPr>
        <p:spPr>
          <a:xfrm>
            <a:off x="2628539" y="3757250"/>
            <a:ext cx="10718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Insert table</a:t>
            </a:r>
          </a:p>
        </p:txBody>
      </p:sp>
      <p:sp>
        <p:nvSpPr>
          <p:cNvPr id="84" name="流程圖: 換頁接點 83">
            <a:extLst>
              <a:ext uri="{FF2B5EF4-FFF2-40B4-BE49-F238E27FC236}">
                <a16:creationId xmlns:a16="http://schemas.microsoft.com/office/drawing/2014/main" id="{6C4D63F0-131A-4B28-8F58-B95C8326B157}"/>
              </a:ext>
            </a:extLst>
          </p:cNvPr>
          <p:cNvSpPr/>
          <p:nvPr/>
        </p:nvSpPr>
        <p:spPr>
          <a:xfrm>
            <a:off x="5407125" y="957354"/>
            <a:ext cx="1337226" cy="323165"/>
          </a:xfrm>
          <a:prstGeom prst="flowChartOffpageConnector">
            <a:avLst/>
          </a:prstGeom>
          <a:solidFill>
            <a:srgbClr val="2A61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5" name="流程圖: 換頁接點 84">
            <a:extLst>
              <a:ext uri="{FF2B5EF4-FFF2-40B4-BE49-F238E27FC236}">
                <a16:creationId xmlns:a16="http://schemas.microsoft.com/office/drawing/2014/main" id="{5979BCAB-EFBD-4F9B-88C6-0B8BC7AA06A8}"/>
              </a:ext>
            </a:extLst>
          </p:cNvPr>
          <p:cNvSpPr/>
          <p:nvPr/>
        </p:nvSpPr>
        <p:spPr>
          <a:xfrm>
            <a:off x="1342416" y="974372"/>
            <a:ext cx="1157689" cy="323165"/>
          </a:xfrm>
          <a:prstGeom prst="flowChartOffpageConnector">
            <a:avLst/>
          </a:prstGeom>
          <a:solidFill>
            <a:srgbClr val="2A61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91B7235-9B68-4824-8114-8D80006C3BFF}"/>
              </a:ext>
            </a:extLst>
          </p:cNvPr>
          <p:cNvSpPr/>
          <p:nvPr/>
        </p:nvSpPr>
        <p:spPr>
          <a:xfrm>
            <a:off x="1351030" y="932520"/>
            <a:ext cx="11576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 taking</a:t>
            </a:r>
            <a:endParaRPr lang="zh-TW" altLang="en-US" sz="1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510EBCB0-C650-48D0-B57D-1C5AE4C669C7}"/>
              </a:ext>
            </a:extLst>
          </p:cNvPr>
          <p:cNvSpPr/>
          <p:nvPr/>
        </p:nvSpPr>
        <p:spPr>
          <a:xfrm>
            <a:off x="5407125" y="932520"/>
            <a:ext cx="13372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editing</a:t>
            </a:r>
            <a:endParaRPr lang="zh-TW" altLang="en-US" sz="1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6" name="圖片 85">
            <a:extLst>
              <a:ext uri="{FF2B5EF4-FFF2-40B4-BE49-F238E27FC236}">
                <a16:creationId xmlns:a16="http://schemas.microsoft.com/office/drawing/2014/main" id="{24BF88D0-33E8-43CC-A48A-86C34D5E8AAF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327" b="70239"/>
          <a:stretch/>
        </p:blipFill>
        <p:spPr>
          <a:xfrm>
            <a:off x="1015" y="0"/>
            <a:ext cx="1341401" cy="153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9056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0933F-FAEA-4180-A127-0EBED3446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err="1"/>
              <a:t>Qsirch</a:t>
            </a:r>
            <a:r>
              <a:rPr lang="en-US"/>
              <a:t> 4.0</a:t>
            </a:r>
            <a:r>
              <a:rPr lang="zh-TW" altLang="en-US"/>
              <a:t> </a:t>
            </a:r>
            <a:r>
              <a:rPr lang="en-US" altLang="zh-CN"/>
              <a:t>makes it easy to search files</a:t>
            </a:r>
            <a:endParaRPr lang="en-US"/>
          </a:p>
        </p:txBody>
      </p:sp>
      <p:pic>
        <p:nvPicPr>
          <p:cNvPr id="47" name="圖片 46">
            <a:extLst>
              <a:ext uri="{FF2B5EF4-FFF2-40B4-BE49-F238E27FC236}">
                <a16:creationId xmlns:a16="http://schemas.microsoft.com/office/drawing/2014/main" id="{819FC8F7-752E-4D02-AE9F-87EC3119A2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77" y="3570620"/>
            <a:ext cx="1508578" cy="1508578"/>
          </a:xfrm>
          <a:prstGeom prst="rect">
            <a:avLst/>
          </a:prstGeom>
        </p:spPr>
      </p:pic>
      <p:pic>
        <p:nvPicPr>
          <p:cNvPr id="48" name="圖片 47">
            <a:extLst>
              <a:ext uri="{FF2B5EF4-FFF2-40B4-BE49-F238E27FC236}">
                <a16:creationId xmlns:a16="http://schemas.microsoft.com/office/drawing/2014/main" id="{F1B9DC6C-4BDA-4146-B907-777020BDC0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603" y="3570620"/>
            <a:ext cx="1508578" cy="1508578"/>
          </a:xfrm>
          <a:prstGeom prst="rect">
            <a:avLst/>
          </a:prstGeom>
        </p:spPr>
      </p:pic>
      <p:pic>
        <p:nvPicPr>
          <p:cNvPr id="49" name="圖片 48">
            <a:extLst>
              <a:ext uri="{FF2B5EF4-FFF2-40B4-BE49-F238E27FC236}">
                <a16:creationId xmlns:a16="http://schemas.microsoft.com/office/drawing/2014/main" id="{D4465FB6-6BA8-42BD-8741-44D0AEBDDF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929" y="3570620"/>
            <a:ext cx="1508578" cy="1508578"/>
          </a:xfrm>
          <a:prstGeom prst="rect">
            <a:avLst/>
          </a:prstGeom>
        </p:spPr>
      </p:pic>
      <p:pic>
        <p:nvPicPr>
          <p:cNvPr id="50" name="圖片 49">
            <a:extLst>
              <a:ext uri="{FF2B5EF4-FFF2-40B4-BE49-F238E27FC236}">
                <a16:creationId xmlns:a16="http://schemas.microsoft.com/office/drawing/2014/main" id="{A53D91E0-6A4D-4100-B0FD-6E3048C15F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801" y="3570620"/>
            <a:ext cx="1508578" cy="1508578"/>
          </a:xfrm>
          <a:prstGeom prst="rect">
            <a:avLst/>
          </a:prstGeom>
        </p:spPr>
      </p:pic>
      <p:sp>
        <p:nvSpPr>
          <p:cNvPr id="51" name="Shape 450">
            <a:extLst>
              <a:ext uri="{FF2B5EF4-FFF2-40B4-BE49-F238E27FC236}">
                <a16:creationId xmlns:a16="http://schemas.microsoft.com/office/drawing/2014/main" id="{16E298BA-780C-4E09-8FC8-2B081F72E77E}"/>
              </a:ext>
            </a:extLst>
          </p:cNvPr>
          <p:cNvSpPr/>
          <p:nvPr/>
        </p:nvSpPr>
        <p:spPr>
          <a:xfrm>
            <a:off x="3924179" y="3637724"/>
            <a:ext cx="348603" cy="349431"/>
          </a:xfrm>
          <a:prstGeom prst="ellipse">
            <a:avLst/>
          </a:prstGeom>
          <a:solidFill>
            <a:srgbClr val="333333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3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52" name="Shape 478">
            <a:extLst>
              <a:ext uri="{FF2B5EF4-FFF2-40B4-BE49-F238E27FC236}">
                <a16:creationId xmlns:a16="http://schemas.microsoft.com/office/drawing/2014/main" id="{0D84F6AD-6D11-4767-B717-4C3A13F13E0F}"/>
              </a:ext>
            </a:extLst>
          </p:cNvPr>
          <p:cNvSpPr txBox="1"/>
          <p:nvPr/>
        </p:nvSpPr>
        <p:spPr>
          <a:xfrm>
            <a:off x="4418411" y="3679209"/>
            <a:ext cx="702976" cy="343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  <a:sym typeface="Arial"/>
              </a:rPr>
              <a:t>Mac Finder</a:t>
            </a:r>
          </a:p>
        </p:txBody>
      </p:sp>
      <p:grpSp>
        <p:nvGrpSpPr>
          <p:cNvPr id="53" name="群組 42">
            <a:extLst>
              <a:ext uri="{FF2B5EF4-FFF2-40B4-BE49-F238E27FC236}">
                <a16:creationId xmlns:a16="http://schemas.microsoft.com/office/drawing/2014/main" id="{F81E0857-8449-402A-A26A-7D223754920D}"/>
              </a:ext>
            </a:extLst>
          </p:cNvPr>
          <p:cNvGrpSpPr/>
          <p:nvPr/>
        </p:nvGrpSpPr>
        <p:grpSpPr>
          <a:xfrm>
            <a:off x="4400584" y="4100060"/>
            <a:ext cx="860455" cy="632355"/>
            <a:chOff x="8300580" y="4510178"/>
            <a:chExt cx="1777171" cy="1302965"/>
          </a:xfrm>
        </p:grpSpPr>
        <p:sp>
          <p:nvSpPr>
            <p:cNvPr id="54" name="Shape 472">
              <a:extLst>
                <a:ext uri="{FF2B5EF4-FFF2-40B4-BE49-F238E27FC236}">
                  <a16:creationId xmlns:a16="http://schemas.microsoft.com/office/drawing/2014/main" id="{0CF95A3E-F977-4343-B982-07662C0FA80A}"/>
                </a:ext>
              </a:extLst>
            </p:cNvPr>
            <p:cNvSpPr/>
            <p:nvPr/>
          </p:nvSpPr>
          <p:spPr>
            <a:xfrm>
              <a:off x="8300580" y="4510178"/>
              <a:ext cx="1777171" cy="1302965"/>
            </a:xfrm>
            <a:custGeom>
              <a:avLst/>
              <a:gdLst/>
              <a:ahLst/>
              <a:cxnLst/>
              <a:rect l="0" t="0" r="0" b="0"/>
              <a:pathLst>
                <a:path w="143434" h="111665" extrusionOk="0">
                  <a:moveTo>
                    <a:pt x="71751" y="2308"/>
                  </a:moveTo>
                  <a:lnTo>
                    <a:pt x="71887" y="2376"/>
                  </a:lnTo>
                  <a:lnTo>
                    <a:pt x="72091" y="2444"/>
                  </a:lnTo>
                  <a:lnTo>
                    <a:pt x="72159" y="2647"/>
                  </a:lnTo>
                  <a:lnTo>
                    <a:pt x="72226" y="2783"/>
                  </a:lnTo>
                  <a:lnTo>
                    <a:pt x="72159" y="2987"/>
                  </a:lnTo>
                  <a:lnTo>
                    <a:pt x="72091" y="3190"/>
                  </a:lnTo>
                  <a:lnTo>
                    <a:pt x="71887" y="3258"/>
                  </a:lnTo>
                  <a:lnTo>
                    <a:pt x="71751" y="3326"/>
                  </a:lnTo>
                  <a:lnTo>
                    <a:pt x="71548" y="3258"/>
                  </a:lnTo>
                  <a:lnTo>
                    <a:pt x="71344" y="3190"/>
                  </a:lnTo>
                  <a:lnTo>
                    <a:pt x="71276" y="2987"/>
                  </a:lnTo>
                  <a:lnTo>
                    <a:pt x="71208" y="2783"/>
                  </a:lnTo>
                  <a:lnTo>
                    <a:pt x="71276" y="2647"/>
                  </a:lnTo>
                  <a:lnTo>
                    <a:pt x="71344" y="2444"/>
                  </a:lnTo>
                  <a:lnTo>
                    <a:pt x="71548" y="2376"/>
                  </a:lnTo>
                  <a:lnTo>
                    <a:pt x="71751" y="2308"/>
                  </a:lnTo>
                  <a:close/>
                  <a:moveTo>
                    <a:pt x="137528" y="5906"/>
                  </a:moveTo>
                  <a:lnTo>
                    <a:pt x="137596" y="5974"/>
                  </a:lnTo>
                  <a:lnTo>
                    <a:pt x="137596" y="89604"/>
                  </a:lnTo>
                  <a:lnTo>
                    <a:pt x="5906" y="89604"/>
                  </a:lnTo>
                  <a:lnTo>
                    <a:pt x="5906" y="5974"/>
                  </a:lnTo>
                  <a:lnTo>
                    <a:pt x="5906" y="5906"/>
                  </a:lnTo>
                  <a:close/>
                  <a:moveTo>
                    <a:pt x="3530" y="0"/>
                  </a:moveTo>
                  <a:lnTo>
                    <a:pt x="3191" y="68"/>
                  </a:lnTo>
                  <a:lnTo>
                    <a:pt x="2444" y="339"/>
                  </a:lnTo>
                  <a:lnTo>
                    <a:pt x="1766" y="679"/>
                  </a:lnTo>
                  <a:lnTo>
                    <a:pt x="1155" y="1154"/>
                  </a:lnTo>
                  <a:lnTo>
                    <a:pt x="679" y="1765"/>
                  </a:lnTo>
                  <a:lnTo>
                    <a:pt x="272" y="2444"/>
                  </a:lnTo>
                  <a:lnTo>
                    <a:pt x="69" y="3190"/>
                  </a:lnTo>
                  <a:lnTo>
                    <a:pt x="1" y="3598"/>
                  </a:lnTo>
                  <a:lnTo>
                    <a:pt x="1" y="4005"/>
                  </a:lnTo>
                  <a:lnTo>
                    <a:pt x="1" y="91572"/>
                  </a:lnTo>
                  <a:lnTo>
                    <a:pt x="1" y="91979"/>
                  </a:lnTo>
                  <a:lnTo>
                    <a:pt x="69" y="92319"/>
                  </a:lnTo>
                  <a:lnTo>
                    <a:pt x="272" y="93065"/>
                  </a:lnTo>
                  <a:lnTo>
                    <a:pt x="679" y="93744"/>
                  </a:lnTo>
                  <a:lnTo>
                    <a:pt x="1155" y="94355"/>
                  </a:lnTo>
                  <a:lnTo>
                    <a:pt x="1766" y="94830"/>
                  </a:lnTo>
                  <a:lnTo>
                    <a:pt x="2444" y="95238"/>
                  </a:lnTo>
                  <a:lnTo>
                    <a:pt x="3191" y="95441"/>
                  </a:lnTo>
                  <a:lnTo>
                    <a:pt x="3530" y="95509"/>
                  </a:lnTo>
                  <a:lnTo>
                    <a:pt x="139904" y="95509"/>
                  </a:lnTo>
                  <a:lnTo>
                    <a:pt x="140311" y="95441"/>
                  </a:lnTo>
                  <a:lnTo>
                    <a:pt x="141058" y="95238"/>
                  </a:lnTo>
                  <a:lnTo>
                    <a:pt x="141737" y="94830"/>
                  </a:lnTo>
                  <a:lnTo>
                    <a:pt x="142280" y="94355"/>
                  </a:lnTo>
                  <a:lnTo>
                    <a:pt x="142755" y="93744"/>
                  </a:lnTo>
                  <a:lnTo>
                    <a:pt x="143162" y="93065"/>
                  </a:lnTo>
                  <a:lnTo>
                    <a:pt x="143366" y="92319"/>
                  </a:lnTo>
                  <a:lnTo>
                    <a:pt x="143434" y="91979"/>
                  </a:lnTo>
                  <a:lnTo>
                    <a:pt x="143434" y="91572"/>
                  </a:lnTo>
                  <a:lnTo>
                    <a:pt x="143434" y="4005"/>
                  </a:lnTo>
                  <a:lnTo>
                    <a:pt x="143434" y="3598"/>
                  </a:lnTo>
                  <a:lnTo>
                    <a:pt x="143366" y="3190"/>
                  </a:lnTo>
                  <a:lnTo>
                    <a:pt x="143162" y="2444"/>
                  </a:lnTo>
                  <a:lnTo>
                    <a:pt x="142755" y="1765"/>
                  </a:lnTo>
                  <a:lnTo>
                    <a:pt x="142280" y="1154"/>
                  </a:lnTo>
                  <a:lnTo>
                    <a:pt x="141737" y="679"/>
                  </a:lnTo>
                  <a:lnTo>
                    <a:pt x="141058" y="339"/>
                  </a:lnTo>
                  <a:lnTo>
                    <a:pt x="140311" y="68"/>
                  </a:lnTo>
                  <a:lnTo>
                    <a:pt x="139904" y="0"/>
                  </a:lnTo>
                  <a:close/>
                  <a:moveTo>
                    <a:pt x="55324" y="95713"/>
                  </a:moveTo>
                  <a:lnTo>
                    <a:pt x="55052" y="98971"/>
                  </a:lnTo>
                  <a:lnTo>
                    <a:pt x="54713" y="102297"/>
                  </a:lnTo>
                  <a:lnTo>
                    <a:pt x="54374" y="105284"/>
                  </a:lnTo>
                  <a:lnTo>
                    <a:pt x="53966" y="107388"/>
                  </a:lnTo>
                  <a:lnTo>
                    <a:pt x="53763" y="108203"/>
                  </a:lnTo>
                  <a:lnTo>
                    <a:pt x="53627" y="108746"/>
                  </a:lnTo>
                  <a:lnTo>
                    <a:pt x="53423" y="109153"/>
                  </a:lnTo>
                  <a:lnTo>
                    <a:pt x="53220" y="109357"/>
                  </a:lnTo>
                  <a:lnTo>
                    <a:pt x="52677" y="109493"/>
                  </a:lnTo>
                  <a:lnTo>
                    <a:pt x="51794" y="109696"/>
                  </a:lnTo>
                  <a:lnTo>
                    <a:pt x="49690" y="110036"/>
                  </a:lnTo>
                  <a:lnTo>
                    <a:pt x="48061" y="110307"/>
                  </a:lnTo>
                  <a:lnTo>
                    <a:pt x="47450" y="110443"/>
                  </a:lnTo>
                  <a:lnTo>
                    <a:pt x="47110" y="110511"/>
                  </a:lnTo>
                  <a:lnTo>
                    <a:pt x="47042" y="110579"/>
                  </a:lnTo>
                  <a:lnTo>
                    <a:pt x="47042" y="110783"/>
                  </a:lnTo>
                  <a:lnTo>
                    <a:pt x="47110" y="110850"/>
                  </a:lnTo>
                  <a:lnTo>
                    <a:pt x="47585" y="110918"/>
                  </a:lnTo>
                  <a:lnTo>
                    <a:pt x="48400" y="110986"/>
                  </a:lnTo>
                  <a:lnTo>
                    <a:pt x="51387" y="111054"/>
                  </a:lnTo>
                  <a:lnTo>
                    <a:pt x="56071" y="111122"/>
                  </a:lnTo>
                  <a:lnTo>
                    <a:pt x="87092" y="111122"/>
                  </a:lnTo>
                  <a:lnTo>
                    <a:pt x="91708" y="111054"/>
                  </a:lnTo>
                  <a:lnTo>
                    <a:pt x="94695" y="110986"/>
                  </a:lnTo>
                  <a:lnTo>
                    <a:pt x="95578" y="110918"/>
                  </a:lnTo>
                  <a:lnTo>
                    <a:pt x="96053" y="110850"/>
                  </a:lnTo>
                  <a:lnTo>
                    <a:pt x="96121" y="110783"/>
                  </a:lnTo>
                  <a:lnTo>
                    <a:pt x="96121" y="110579"/>
                  </a:lnTo>
                  <a:lnTo>
                    <a:pt x="96053" y="110511"/>
                  </a:lnTo>
                  <a:lnTo>
                    <a:pt x="95713" y="110443"/>
                  </a:lnTo>
                  <a:lnTo>
                    <a:pt x="95102" y="110307"/>
                  </a:lnTo>
                  <a:lnTo>
                    <a:pt x="93473" y="110036"/>
                  </a:lnTo>
                  <a:lnTo>
                    <a:pt x="91369" y="109696"/>
                  </a:lnTo>
                  <a:lnTo>
                    <a:pt x="90487" y="109493"/>
                  </a:lnTo>
                  <a:lnTo>
                    <a:pt x="89943" y="109357"/>
                  </a:lnTo>
                  <a:lnTo>
                    <a:pt x="89740" y="109153"/>
                  </a:lnTo>
                  <a:lnTo>
                    <a:pt x="89536" y="108746"/>
                  </a:lnTo>
                  <a:lnTo>
                    <a:pt x="89333" y="108203"/>
                  </a:lnTo>
                  <a:lnTo>
                    <a:pt x="89197" y="107388"/>
                  </a:lnTo>
                  <a:lnTo>
                    <a:pt x="88789" y="105284"/>
                  </a:lnTo>
                  <a:lnTo>
                    <a:pt x="88382" y="102297"/>
                  </a:lnTo>
                  <a:lnTo>
                    <a:pt x="88043" y="98971"/>
                  </a:lnTo>
                  <a:lnTo>
                    <a:pt x="87839" y="95713"/>
                  </a:lnTo>
                  <a:close/>
                  <a:moveTo>
                    <a:pt x="47450" y="111054"/>
                  </a:moveTo>
                  <a:lnTo>
                    <a:pt x="47450" y="111122"/>
                  </a:lnTo>
                  <a:lnTo>
                    <a:pt x="47450" y="111393"/>
                  </a:lnTo>
                  <a:lnTo>
                    <a:pt x="47518" y="111461"/>
                  </a:lnTo>
                  <a:lnTo>
                    <a:pt x="48807" y="111529"/>
                  </a:lnTo>
                  <a:lnTo>
                    <a:pt x="52473" y="111597"/>
                  </a:lnTo>
                  <a:lnTo>
                    <a:pt x="62384" y="111665"/>
                  </a:lnTo>
                  <a:lnTo>
                    <a:pt x="80779" y="111665"/>
                  </a:lnTo>
                  <a:lnTo>
                    <a:pt x="90622" y="111597"/>
                  </a:lnTo>
                  <a:lnTo>
                    <a:pt x="94356" y="111529"/>
                  </a:lnTo>
                  <a:lnTo>
                    <a:pt x="95646" y="111461"/>
                  </a:lnTo>
                  <a:lnTo>
                    <a:pt x="95713" y="111393"/>
                  </a:lnTo>
                  <a:lnTo>
                    <a:pt x="95713" y="111122"/>
                  </a:lnTo>
                  <a:lnTo>
                    <a:pt x="95646" y="111054"/>
                  </a:lnTo>
                  <a:lnTo>
                    <a:pt x="94084" y="111122"/>
                  </a:lnTo>
                  <a:lnTo>
                    <a:pt x="91233" y="111190"/>
                  </a:lnTo>
                  <a:lnTo>
                    <a:pt x="80847" y="111258"/>
                  </a:lnTo>
                  <a:lnTo>
                    <a:pt x="62316" y="111258"/>
                  </a:lnTo>
                  <a:lnTo>
                    <a:pt x="51930" y="111190"/>
                  </a:lnTo>
                  <a:lnTo>
                    <a:pt x="49079" y="111122"/>
                  </a:lnTo>
                  <a:lnTo>
                    <a:pt x="47518" y="111054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DEE9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endParaRPr>
            </a:p>
          </p:txBody>
        </p:sp>
        <p:pic>
          <p:nvPicPr>
            <p:cNvPr id="55" name="Shape 464">
              <a:extLst>
                <a:ext uri="{FF2B5EF4-FFF2-40B4-BE49-F238E27FC236}">
                  <a16:creationId xmlns:a16="http://schemas.microsoft.com/office/drawing/2014/main" id="{B7537C8F-9BB2-4A59-9878-0B543CFAD03C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23929" t="22917" r="25873" b="23957"/>
            <a:stretch/>
          </p:blipFill>
          <p:spPr>
            <a:xfrm>
              <a:off x="8338568" y="4568874"/>
              <a:ext cx="1702099" cy="100801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6" name="Shape 474">
            <a:extLst>
              <a:ext uri="{FF2B5EF4-FFF2-40B4-BE49-F238E27FC236}">
                <a16:creationId xmlns:a16="http://schemas.microsoft.com/office/drawing/2014/main" id="{ED362F50-36D3-4267-8E1E-B7C2DFB9545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74426" y="4451569"/>
            <a:ext cx="470230" cy="47719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7" name="Shape 450">
            <a:extLst>
              <a:ext uri="{FF2B5EF4-FFF2-40B4-BE49-F238E27FC236}">
                <a16:creationId xmlns:a16="http://schemas.microsoft.com/office/drawing/2014/main" id="{91EC8BD6-5763-45C1-85E6-7136A864388B}"/>
              </a:ext>
            </a:extLst>
          </p:cNvPr>
          <p:cNvSpPr/>
          <p:nvPr/>
        </p:nvSpPr>
        <p:spPr>
          <a:xfrm>
            <a:off x="743653" y="3637725"/>
            <a:ext cx="348603" cy="349431"/>
          </a:xfrm>
          <a:prstGeom prst="ellipse">
            <a:avLst/>
          </a:prstGeom>
          <a:solidFill>
            <a:srgbClr val="333333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1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grpSp>
        <p:nvGrpSpPr>
          <p:cNvPr id="58" name="Shape 462">
            <a:extLst>
              <a:ext uri="{FF2B5EF4-FFF2-40B4-BE49-F238E27FC236}">
                <a16:creationId xmlns:a16="http://schemas.microsoft.com/office/drawing/2014/main" id="{A3EF9858-3F4C-4422-A17A-7EC831ADB64F}"/>
              </a:ext>
            </a:extLst>
          </p:cNvPr>
          <p:cNvGrpSpPr/>
          <p:nvPr/>
        </p:nvGrpSpPr>
        <p:grpSpPr>
          <a:xfrm>
            <a:off x="1038160" y="4090232"/>
            <a:ext cx="997183" cy="673531"/>
            <a:chOff x="492692" y="2324099"/>
            <a:chExt cx="1383594" cy="858295"/>
          </a:xfrm>
        </p:grpSpPr>
        <p:sp>
          <p:nvSpPr>
            <p:cNvPr id="59" name="Shape 463">
              <a:extLst>
                <a:ext uri="{FF2B5EF4-FFF2-40B4-BE49-F238E27FC236}">
                  <a16:creationId xmlns:a16="http://schemas.microsoft.com/office/drawing/2014/main" id="{AE42E04B-7A7C-43B1-9530-D0704809F8FF}"/>
                </a:ext>
              </a:extLst>
            </p:cNvPr>
            <p:cNvSpPr/>
            <p:nvPr/>
          </p:nvSpPr>
          <p:spPr>
            <a:xfrm>
              <a:off x="492692" y="2324099"/>
              <a:ext cx="1383594" cy="858295"/>
            </a:xfrm>
            <a:custGeom>
              <a:avLst/>
              <a:gdLst/>
              <a:ahLst/>
              <a:cxnLst/>
              <a:rect l="0" t="0" r="0" b="0"/>
              <a:pathLst>
                <a:path w="143434" h="111665" extrusionOk="0">
                  <a:moveTo>
                    <a:pt x="71751" y="2308"/>
                  </a:moveTo>
                  <a:lnTo>
                    <a:pt x="71887" y="2376"/>
                  </a:lnTo>
                  <a:lnTo>
                    <a:pt x="72091" y="2444"/>
                  </a:lnTo>
                  <a:lnTo>
                    <a:pt x="72159" y="2647"/>
                  </a:lnTo>
                  <a:lnTo>
                    <a:pt x="72226" y="2783"/>
                  </a:lnTo>
                  <a:lnTo>
                    <a:pt x="72159" y="2987"/>
                  </a:lnTo>
                  <a:lnTo>
                    <a:pt x="72091" y="3190"/>
                  </a:lnTo>
                  <a:lnTo>
                    <a:pt x="71887" y="3258"/>
                  </a:lnTo>
                  <a:lnTo>
                    <a:pt x="71751" y="3326"/>
                  </a:lnTo>
                  <a:lnTo>
                    <a:pt x="71548" y="3258"/>
                  </a:lnTo>
                  <a:lnTo>
                    <a:pt x="71344" y="3190"/>
                  </a:lnTo>
                  <a:lnTo>
                    <a:pt x="71276" y="2987"/>
                  </a:lnTo>
                  <a:lnTo>
                    <a:pt x="71208" y="2783"/>
                  </a:lnTo>
                  <a:lnTo>
                    <a:pt x="71276" y="2647"/>
                  </a:lnTo>
                  <a:lnTo>
                    <a:pt x="71344" y="2444"/>
                  </a:lnTo>
                  <a:lnTo>
                    <a:pt x="71548" y="2376"/>
                  </a:lnTo>
                  <a:lnTo>
                    <a:pt x="71751" y="2308"/>
                  </a:lnTo>
                  <a:close/>
                  <a:moveTo>
                    <a:pt x="137528" y="5906"/>
                  </a:moveTo>
                  <a:lnTo>
                    <a:pt x="137596" y="5974"/>
                  </a:lnTo>
                  <a:lnTo>
                    <a:pt x="137596" y="89604"/>
                  </a:lnTo>
                  <a:lnTo>
                    <a:pt x="5906" y="89604"/>
                  </a:lnTo>
                  <a:lnTo>
                    <a:pt x="5906" y="5974"/>
                  </a:lnTo>
                  <a:lnTo>
                    <a:pt x="5906" y="5906"/>
                  </a:lnTo>
                  <a:close/>
                  <a:moveTo>
                    <a:pt x="3530" y="0"/>
                  </a:moveTo>
                  <a:lnTo>
                    <a:pt x="3191" y="68"/>
                  </a:lnTo>
                  <a:lnTo>
                    <a:pt x="2444" y="339"/>
                  </a:lnTo>
                  <a:lnTo>
                    <a:pt x="1766" y="679"/>
                  </a:lnTo>
                  <a:lnTo>
                    <a:pt x="1155" y="1154"/>
                  </a:lnTo>
                  <a:lnTo>
                    <a:pt x="679" y="1765"/>
                  </a:lnTo>
                  <a:lnTo>
                    <a:pt x="272" y="2444"/>
                  </a:lnTo>
                  <a:lnTo>
                    <a:pt x="69" y="3190"/>
                  </a:lnTo>
                  <a:lnTo>
                    <a:pt x="1" y="3598"/>
                  </a:lnTo>
                  <a:lnTo>
                    <a:pt x="1" y="4005"/>
                  </a:lnTo>
                  <a:lnTo>
                    <a:pt x="1" y="91572"/>
                  </a:lnTo>
                  <a:lnTo>
                    <a:pt x="1" y="91979"/>
                  </a:lnTo>
                  <a:lnTo>
                    <a:pt x="69" y="92319"/>
                  </a:lnTo>
                  <a:lnTo>
                    <a:pt x="272" y="93065"/>
                  </a:lnTo>
                  <a:lnTo>
                    <a:pt x="679" y="93744"/>
                  </a:lnTo>
                  <a:lnTo>
                    <a:pt x="1155" y="94355"/>
                  </a:lnTo>
                  <a:lnTo>
                    <a:pt x="1766" y="94830"/>
                  </a:lnTo>
                  <a:lnTo>
                    <a:pt x="2444" y="95238"/>
                  </a:lnTo>
                  <a:lnTo>
                    <a:pt x="3191" y="95441"/>
                  </a:lnTo>
                  <a:lnTo>
                    <a:pt x="3530" y="95509"/>
                  </a:lnTo>
                  <a:lnTo>
                    <a:pt x="139904" y="95509"/>
                  </a:lnTo>
                  <a:lnTo>
                    <a:pt x="140311" y="95441"/>
                  </a:lnTo>
                  <a:lnTo>
                    <a:pt x="141058" y="95238"/>
                  </a:lnTo>
                  <a:lnTo>
                    <a:pt x="141737" y="94830"/>
                  </a:lnTo>
                  <a:lnTo>
                    <a:pt x="142280" y="94355"/>
                  </a:lnTo>
                  <a:lnTo>
                    <a:pt x="142755" y="93744"/>
                  </a:lnTo>
                  <a:lnTo>
                    <a:pt x="143162" y="93065"/>
                  </a:lnTo>
                  <a:lnTo>
                    <a:pt x="143366" y="92319"/>
                  </a:lnTo>
                  <a:lnTo>
                    <a:pt x="143434" y="91979"/>
                  </a:lnTo>
                  <a:lnTo>
                    <a:pt x="143434" y="91572"/>
                  </a:lnTo>
                  <a:lnTo>
                    <a:pt x="143434" y="4005"/>
                  </a:lnTo>
                  <a:lnTo>
                    <a:pt x="143434" y="3598"/>
                  </a:lnTo>
                  <a:lnTo>
                    <a:pt x="143366" y="3190"/>
                  </a:lnTo>
                  <a:lnTo>
                    <a:pt x="143162" y="2444"/>
                  </a:lnTo>
                  <a:lnTo>
                    <a:pt x="142755" y="1765"/>
                  </a:lnTo>
                  <a:lnTo>
                    <a:pt x="142280" y="1154"/>
                  </a:lnTo>
                  <a:lnTo>
                    <a:pt x="141737" y="679"/>
                  </a:lnTo>
                  <a:lnTo>
                    <a:pt x="141058" y="339"/>
                  </a:lnTo>
                  <a:lnTo>
                    <a:pt x="140311" y="68"/>
                  </a:lnTo>
                  <a:lnTo>
                    <a:pt x="139904" y="0"/>
                  </a:lnTo>
                  <a:close/>
                  <a:moveTo>
                    <a:pt x="55324" y="95713"/>
                  </a:moveTo>
                  <a:lnTo>
                    <a:pt x="55052" y="98971"/>
                  </a:lnTo>
                  <a:lnTo>
                    <a:pt x="54713" y="102297"/>
                  </a:lnTo>
                  <a:lnTo>
                    <a:pt x="54374" y="105284"/>
                  </a:lnTo>
                  <a:lnTo>
                    <a:pt x="53966" y="107388"/>
                  </a:lnTo>
                  <a:lnTo>
                    <a:pt x="53763" y="108203"/>
                  </a:lnTo>
                  <a:lnTo>
                    <a:pt x="53627" y="108746"/>
                  </a:lnTo>
                  <a:lnTo>
                    <a:pt x="53423" y="109153"/>
                  </a:lnTo>
                  <a:lnTo>
                    <a:pt x="53220" y="109357"/>
                  </a:lnTo>
                  <a:lnTo>
                    <a:pt x="52677" y="109493"/>
                  </a:lnTo>
                  <a:lnTo>
                    <a:pt x="51794" y="109696"/>
                  </a:lnTo>
                  <a:lnTo>
                    <a:pt x="49690" y="110036"/>
                  </a:lnTo>
                  <a:lnTo>
                    <a:pt x="48061" y="110307"/>
                  </a:lnTo>
                  <a:lnTo>
                    <a:pt x="47450" y="110443"/>
                  </a:lnTo>
                  <a:lnTo>
                    <a:pt x="47110" y="110511"/>
                  </a:lnTo>
                  <a:lnTo>
                    <a:pt x="47042" y="110579"/>
                  </a:lnTo>
                  <a:lnTo>
                    <a:pt x="47042" y="110783"/>
                  </a:lnTo>
                  <a:lnTo>
                    <a:pt x="47110" y="110850"/>
                  </a:lnTo>
                  <a:lnTo>
                    <a:pt x="47585" y="110918"/>
                  </a:lnTo>
                  <a:lnTo>
                    <a:pt x="48400" y="110986"/>
                  </a:lnTo>
                  <a:lnTo>
                    <a:pt x="51387" y="111054"/>
                  </a:lnTo>
                  <a:lnTo>
                    <a:pt x="56071" y="111122"/>
                  </a:lnTo>
                  <a:lnTo>
                    <a:pt x="87092" y="111122"/>
                  </a:lnTo>
                  <a:lnTo>
                    <a:pt x="91708" y="111054"/>
                  </a:lnTo>
                  <a:lnTo>
                    <a:pt x="94695" y="110986"/>
                  </a:lnTo>
                  <a:lnTo>
                    <a:pt x="95578" y="110918"/>
                  </a:lnTo>
                  <a:lnTo>
                    <a:pt x="96053" y="110850"/>
                  </a:lnTo>
                  <a:lnTo>
                    <a:pt x="96121" y="110783"/>
                  </a:lnTo>
                  <a:lnTo>
                    <a:pt x="96121" y="110579"/>
                  </a:lnTo>
                  <a:lnTo>
                    <a:pt x="96053" y="110511"/>
                  </a:lnTo>
                  <a:lnTo>
                    <a:pt x="95713" y="110443"/>
                  </a:lnTo>
                  <a:lnTo>
                    <a:pt x="95102" y="110307"/>
                  </a:lnTo>
                  <a:lnTo>
                    <a:pt x="93473" y="110036"/>
                  </a:lnTo>
                  <a:lnTo>
                    <a:pt x="91369" y="109696"/>
                  </a:lnTo>
                  <a:lnTo>
                    <a:pt x="90487" y="109493"/>
                  </a:lnTo>
                  <a:lnTo>
                    <a:pt x="89943" y="109357"/>
                  </a:lnTo>
                  <a:lnTo>
                    <a:pt x="89740" y="109153"/>
                  </a:lnTo>
                  <a:lnTo>
                    <a:pt x="89536" y="108746"/>
                  </a:lnTo>
                  <a:lnTo>
                    <a:pt x="89333" y="108203"/>
                  </a:lnTo>
                  <a:lnTo>
                    <a:pt x="89197" y="107388"/>
                  </a:lnTo>
                  <a:lnTo>
                    <a:pt x="88789" y="105284"/>
                  </a:lnTo>
                  <a:lnTo>
                    <a:pt x="88382" y="102297"/>
                  </a:lnTo>
                  <a:lnTo>
                    <a:pt x="88043" y="98971"/>
                  </a:lnTo>
                  <a:lnTo>
                    <a:pt x="87839" y="95713"/>
                  </a:lnTo>
                  <a:close/>
                  <a:moveTo>
                    <a:pt x="47450" y="111054"/>
                  </a:moveTo>
                  <a:lnTo>
                    <a:pt x="47450" y="111122"/>
                  </a:lnTo>
                  <a:lnTo>
                    <a:pt x="47450" y="111393"/>
                  </a:lnTo>
                  <a:lnTo>
                    <a:pt x="47518" y="111461"/>
                  </a:lnTo>
                  <a:lnTo>
                    <a:pt x="48807" y="111529"/>
                  </a:lnTo>
                  <a:lnTo>
                    <a:pt x="52473" y="111597"/>
                  </a:lnTo>
                  <a:lnTo>
                    <a:pt x="62384" y="111665"/>
                  </a:lnTo>
                  <a:lnTo>
                    <a:pt x="80779" y="111665"/>
                  </a:lnTo>
                  <a:lnTo>
                    <a:pt x="90622" y="111597"/>
                  </a:lnTo>
                  <a:lnTo>
                    <a:pt x="94356" y="111529"/>
                  </a:lnTo>
                  <a:lnTo>
                    <a:pt x="95646" y="111461"/>
                  </a:lnTo>
                  <a:lnTo>
                    <a:pt x="95713" y="111393"/>
                  </a:lnTo>
                  <a:lnTo>
                    <a:pt x="95713" y="111122"/>
                  </a:lnTo>
                  <a:lnTo>
                    <a:pt x="95646" y="111054"/>
                  </a:lnTo>
                  <a:lnTo>
                    <a:pt x="94084" y="111122"/>
                  </a:lnTo>
                  <a:lnTo>
                    <a:pt x="91233" y="111190"/>
                  </a:lnTo>
                  <a:lnTo>
                    <a:pt x="80847" y="111258"/>
                  </a:lnTo>
                  <a:lnTo>
                    <a:pt x="62316" y="111258"/>
                  </a:lnTo>
                  <a:lnTo>
                    <a:pt x="51930" y="111190"/>
                  </a:lnTo>
                  <a:lnTo>
                    <a:pt x="49079" y="111122"/>
                  </a:lnTo>
                  <a:lnTo>
                    <a:pt x="47518" y="111054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DEE9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 charset="0"/>
                <a:ea typeface="Microsoft JhengHei" charset="0"/>
                <a:cs typeface="Microsoft JhengHei" charset="0"/>
                <a:sym typeface="Arial"/>
              </a:endParaRPr>
            </a:p>
          </p:txBody>
        </p:sp>
        <p:pic>
          <p:nvPicPr>
            <p:cNvPr id="60" name="Shape 464">
              <a:extLst>
                <a:ext uri="{FF2B5EF4-FFF2-40B4-BE49-F238E27FC236}">
                  <a16:creationId xmlns:a16="http://schemas.microsoft.com/office/drawing/2014/main" id="{7A7F4A26-211C-4770-8B1C-85A77EF8319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19166" t="22917" r="20556" b="23957"/>
            <a:stretch/>
          </p:blipFill>
          <p:spPr>
            <a:xfrm>
              <a:off x="528134" y="2370525"/>
              <a:ext cx="1306994" cy="6477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1" name="Shape 475">
            <a:extLst>
              <a:ext uri="{FF2B5EF4-FFF2-40B4-BE49-F238E27FC236}">
                <a16:creationId xmlns:a16="http://schemas.microsoft.com/office/drawing/2014/main" id="{EE74BE0D-FD01-45C8-A37E-31C4EEA9CEF6}"/>
              </a:ext>
            </a:extLst>
          </p:cNvPr>
          <p:cNvSpPr txBox="1"/>
          <p:nvPr/>
        </p:nvSpPr>
        <p:spPr>
          <a:xfrm>
            <a:off x="1264309" y="3740063"/>
            <a:ext cx="570936" cy="221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b="1" kern="0"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  <a:sym typeface="Arial"/>
              </a:rPr>
              <a:t>Web</a:t>
            </a:r>
          </a:p>
        </p:txBody>
      </p:sp>
      <p:sp>
        <p:nvSpPr>
          <p:cNvPr id="62" name="Shape 450">
            <a:extLst>
              <a:ext uri="{FF2B5EF4-FFF2-40B4-BE49-F238E27FC236}">
                <a16:creationId xmlns:a16="http://schemas.microsoft.com/office/drawing/2014/main" id="{6FA314AD-31AA-4091-9185-FC2CE71C6E41}"/>
              </a:ext>
            </a:extLst>
          </p:cNvPr>
          <p:cNvSpPr/>
          <p:nvPr/>
        </p:nvSpPr>
        <p:spPr>
          <a:xfrm>
            <a:off x="5514442" y="3637724"/>
            <a:ext cx="348603" cy="349431"/>
          </a:xfrm>
          <a:prstGeom prst="ellipse">
            <a:avLst/>
          </a:prstGeom>
          <a:solidFill>
            <a:srgbClr val="333333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4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grpSp>
        <p:nvGrpSpPr>
          <p:cNvPr id="63" name="Shape 465">
            <a:extLst>
              <a:ext uri="{FF2B5EF4-FFF2-40B4-BE49-F238E27FC236}">
                <a16:creationId xmlns:a16="http://schemas.microsoft.com/office/drawing/2014/main" id="{295EE20D-9CA2-44CF-B6EC-6201C5CC7FE7}"/>
              </a:ext>
            </a:extLst>
          </p:cNvPr>
          <p:cNvGrpSpPr/>
          <p:nvPr/>
        </p:nvGrpSpPr>
        <p:grpSpPr>
          <a:xfrm>
            <a:off x="5836323" y="4118284"/>
            <a:ext cx="1133944" cy="633387"/>
            <a:chOff x="2825839" y="2459833"/>
            <a:chExt cx="1692636" cy="880229"/>
          </a:xfrm>
        </p:grpSpPr>
        <p:grpSp>
          <p:nvGrpSpPr>
            <p:cNvPr id="64" name="Shape 466">
              <a:extLst>
                <a:ext uri="{FF2B5EF4-FFF2-40B4-BE49-F238E27FC236}">
                  <a16:creationId xmlns:a16="http://schemas.microsoft.com/office/drawing/2014/main" id="{1C7A052E-ECB9-457C-9745-5ED9757B25AE}"/>
                </a:ext>
              </a:extLst>
            </p:cNvPr>
            <p:cNvGrpSpPr/>
            <p:nvPr/>
          </p:nvGrpSpPr>
          <p:grpSpPr>
            <a:xfrm>
              <a:off x="2825839" y="2459833"/>
              <a:ext cx="1383594" cy="858295"/>
              <a:chOff x="516649" y="2548733"/>
              <a:chExt cx="1383594" cy="858295"/>
            </a:xfrm>
          </p:grpSpPr>
          <p:sp>
            <p:nvSpPr>
              <p:cNvPr id="67" name="Shape 467">
                <a:extLst>
                  <a:ext uri="{FF2B5EF4-FFF2-40B4-BE49-F238E27FC236}">
                    <a16:creationId xmlns:a16="http://schemas.microsoft.com/office/drawing/2014/main" id="{6F48C638-55BC-45FD-9BE4-42A802ED1200}"/>
                  </a:ext>
                </a:extLst>
              </p:cNvPr>
              <p:cNvSpPr/>
              <p:nvPr/>
            </p:nvSpPr>
            <p:spPr>
              <a:xfrm>
                <a:off x="516649" y="2548733"/>
                <a:ext cx="1383594" cy="858295"/>
              </a:xfrm>
              <a:custGeom>
                <a:avLst/>
                <a:gdLst/>
                <a:ahLst/>
                <a:cxnLst/>
                <a:rect l="0" t="0" r="0" b="0"/>
                <a:pathLst>
                  <a:path w="143434" h="111665" extrusionOk="0">
                    <a:moveTo>
                      <a:pt x="71751" y="2308"/>
                    </a:moveTo>
                    <a:lnTo>
                      <a:pt x="71887" y="2376"/>
                    </a:lnTo>
                    <a:lnTo>
                      <a:pt x="72091" y="2444"/>
                    </a:lnTo>
                    <a:lnTo>
                      <a:pt x="72159" y="2647"/>
                    </a:lnTo>
                    <a:lnTo>
                      <a:pt x="72226" y="2783"/>
                    </a:lnTo>
                    <a:lnTo>
                      <a:pt x="72159" y="2987"/>
                    </a:lnTo>
                    <a:lnTo>
                      <a:pt x="72091" y="3190"/>
                    </a:lnTo>
                    <a:lnTo>
                      <a:pt x="71887" y="3258"/>
                    </a:lnTo>
                    <a:lnTo>
                      <a:pt x="71751" y="3326"/>
                    </a:lnTo>
                    <a:lnTo>
                      <a:pt x="71548" y="3258"/>
                    </a:lnTo>
                    <a:lnTo>
                      <a:pt x="71344" y="3190"/>
                    </a:lnTo>
                    <a:lnTo>
                      <a:pt x="71276" y="2987"/>
                    </a:lnTo>
                    <a:lnTo>
                      <a:pt x="71208" y="2783"/>
                    </a:lnTo>
                    <a:lnTo>
                      <a:pt x="71276" y="2647"/>
                    </a:lnTo>
                    <a:lnTo>
                      <a:pt x="71344" y="2444"/>
                    </a:lnTo>
                    <a:lnTo>
                      <a:pt x="71548" y="2376"/>
                    </a:lnTo>
                    <a:lnTo>
                      <a:pt x="71751" y="2308"/>
                    </a:lnTo>
                    <a:close/>
                    <a:moveTo>
                      <a:pt x="137528" y="5906"/>
                    </a:moveTo>
                    <a:lnTo>
                      <a:pt x="137596" y="5974"/>
                    </a:lnTo>
                    <a:lnTo>
                      <a:pt x="137596" y="89604"/>
                    </a:lnTo>
                    <a:lnTo>
                      <a:pt x="5906" y="89604"/>
                    </a:lnTo>
                    <a:lnTo>
                      <a:pt x="5906" y="5974"/>
                    </a:lnTo>
                    <a:lnTo>
                      <a:pt x="5906" y="5906"/>
                    </a:lnTo>
                    <a:close/>
                    <a:moveTo>
                      <a:pt x="3530" y="0"/>
                    </a:moveTo>
                    <a:lnTo>
                      <a:pt x="3191" y="68"/>
                    </a:lnTo>
                    <a:lnTo>
                      <a:pt x="2444" y="339"/>
                    </a:lnTo>
                    <a:lnTo>
                      <a:pt x="1766" y="679"/>
                    </a:lnTo>
                    <a:lnTo>
                      <a:pt x="1155" y="1154"/>
                    </a:lnTo>
                    <a:lnTo>
                      <a:pt x="679" y="1765"/>
                    </a:lnTo>
                    <a:lnTo>
                      <a:pt x="272" y="2444"/>
                    </a:lnTo>
                    <a:lnTo>
                      <a:pt x="69" y="3190"/>
                    </a:lnTo>
                    <a:lnTo>
                      <a:pt x="1" y="3598"/>
                    </a:lnTo>
                    <a:lnTo>
                      <a:pt x="1" y="4005"/>
                    </a:lnTo>
                    <a:lnTo>
                      <a:pt x="1" y="91572"/>
                    </a:lnTo>
                    <a:lnTo>
                      <a:pt x="1" y="91979"/>
                    </a:lnTo>
                    <a:lnTo>
                      <a:pt x="69" y="92319"/>
                    </a:lnTo>
                    <a:lnTo>
                      <a:pt x="272" y="93065"/>
                    </a:lnTo>
                    <a:lnTo>
                      <a:pt x="679" y="93744"/>
                    </a:lnTo>
                    <a:lnTo>
                      <a:pt x="1155" y="94355"/>
                    </a:lnTo>
                    <a:lnTo>
                      <a:pt x="1766" y="94830"/>
                    </a:lnTo>
                    <a:lnTo>
                      <a:pt x="2444" y="95238"/>
                    </a:lnTo>
                    <a:lnTo>
                      <a:pt x="3191" y="95441"/>
                    </a:lnTo>
                    <a:lnTo>
                      <a:pt x="3530" y="95509"/>
                    </a:lnTo>
                    <a:lnTo>
                      <a:pt x="139904" y="95509"/>
                    </a:lnTo>
                    <a:lnTo>
                      <a:pt x="140311" y="95441"/>
                    </a:lnTo>
                    <a:lnTo>
                      <a:pt x="141058" y="95238"/>
                    </a:lnTo>
                    <a:lnTo>
                      <a:pt x="141737" y="94830"/>
                    </a:lnTo>
                    <a:lnTo>
                      <a:pt x="142280" y="94355"/>
                    </a:lnTo>
                    <a:lnTo>
                      <a:pt x="142755" y="93744"/>
                    </a:lnTo>
                    <a:lnTo>
                      <a:pt x="143162" y="93065"/>
                    </a:lnTo>
                    <a:lnTo>
                      <a:pt x="143366" y="92319"/>
                    </a:lnTo>
                    <a:lnTo>
                      <a:pt x="143434" y="91979"/>
                    </a:lnTo>
                    <a:lnTo>
                      <a:pt x="143434" y="91572"/>
                    </a:lnTo>
                    <a:lnTo>
                      <a:pt x="143434" y="4005"/>
                    </a:lnTo>
                    <a:lnTo>
                      <a:pt x="143434" y="3598"/>
                    </a:lnTo>
                    <a:lnTo>
                      <a:pt x="143366" y="3190"/>
                    </a:lnTo>
                    <a:lnTo>
                      <a:pt x="143162" y="2444"/>
                    </a:lnTo>
                    <a:lnTo>
                      <a:pt x="142755" y="1765"/>
                    </a:lnTo>
                    <a:lnTo>
                      <a:pt x="142280" y="1154"/>
                    </a:lnTo>
                    <a:lnTo>
                      <a:pt x="141737" y="679"/>
                    </a:lnTo>
                    <a:lnTo>
                      <a:pt x="141058" y="339"/>
                    </a:lnTo>
                    <a:lnTo>
                      <a:pt x="140311" y="68"/>
                    </a:lnTo>
                    <a:lnTo>
                      <a:pt x="139904" y="0"/>
                    </a:lnTo>
                    <a:close/>
                    <a:moveTo>
                      <a:pt x="55324" y="95713"/>
                    </a:moveTo>
                    <a:lnTo>
                      <a:pt x="55052" y="98971"/>
                    </a:lnTo>
                    <a:lnTo>
                      <a:pt x="54713" y="102297"/>
                    </a:lnTo>
                    <a:lnTo>
                      <a:pt x="54374" y="105284"/>
                    </a:lnTo>
                    <a:lnTo>
                      <a:pt x="53966" y="107388"/>
                    </a:lnTo>
                    <a:lnTo>
                      <a:pt x="53763" y="108203"/>
                    </a:lnTo>
                    <a:lnTo>
                      <a:pt x="53627" y="108746"/>
                    </a:lnTo>
                    <a:lnTo>
                      <a:pt x="53423" y="109153"/>
                    </a:lnTo>
                    <a:lnTo>
                      <a:pt x="53220" y="109357"/>
                    </a:lnTo>
                    <a:lnTo>
                      <a:pt x="52677" y="109493"/>
                    </a:lnTo>
                    <a:lnTo>
                      <a:pt x="51794" y="109696"/>
                    </a:lnTo>
                    <a:lnTo>
                      <a:pt x="49690" y="110036"/>
                    </a:lnTo>
                    <a:lnTo>
                      <a:pt x="48061" y="110307"/>
                    </a:lnTo>
                    <a:lnTo>
                      <a:pt x="47450" y="110443"/>
                    </a:lnTo>
                    <a:lnTo>
                      <a:pt x="47110" y="110511"/>
                    </a:lnTo>
                    <a:lnTo>
                      <a:pt x="47042" y="110579"/>
                    </a:lnTo>
                    <a:lnTo>
                      <a:pt x="47042" y="110783"/>
                    </a:lnTo>
                    <a:lnTo>
                      <a:pt x="47110" y="110850"/>
                    </a:lnTo>
                    <a:lnTo>
                      <a:pt x="47585" y="110918"/>
                    </a:lnTo>
                    <a:lnTo>
                      <a:pt x="48400" y="110986"/>
                    </a:lnTo>
                    <a:lnTo>
                      <a:pt x="51387" y="111054"/>
                    </a:lnTo>
                    <a:lnTo>
                      <a:pt x="56071" y="111122"/>
                    </a:lnTo>
                    <a:lnTo>
                      <a:pt x="87092" y="111122"/>
                    </a:lnTo>
                    <a:lnTo>
                      <a:pt x="91708" y="111054"/>
                    </a:lnTo>
                    <a:lnTo>
                      <a:pt x="94695" y="110986"/>
                    </a:lnTo>
                    <a:lnTo>
                      <a:pt x="95578" y="110918"/>
                    </a:lnTo>
                    <a:lnTo>
                      <a:pt x="96053" y="110850"/>
                    </a:lnTo>
                    <a:lnTo>
                      <a:pt x="96121" y="110783"/>
                    </a:lnTo>
                    <a:lnTo>
                      <a:pt x="96121" y="110579"/>
                    </a:lnTo>
                    <a:lnTo>
                      <a:pt x="96053" y="110511"/>
                    </a:lnTo>
                    <a:lnTo>
                      <a:pt x="95713" y="110443"/>
                    </a:lnTo>
                    <a:lnTo>
                      <a:pt x="95102" y="110307"/>
                    </a:lnTo>
                    <a:lnTo>
                      <a:pt x="93473" y="110036"/>
                    </a:lnTo>
                    <a:lnTo>
                      <a:pt x="91369" y="109696"/>
                    </a:lnTo>
                    <a:lnTo>
                      <a:pt x="90487" y="109493"/>
                    </a:lnTo>
                    <a:lnTo>
                      <a:pt x="89943" y="109357"/>
                    </a:lnTo>
                    <a:lnTo>
                      <a:pt x="89740" y="109153"/>
                    </a:lnTo>
                    <a:lnTo>
                      <a:pt x="89536" y="108746"/>
                    </a:lnTo>
                    <a:lnTo>
                      <a:pt x="89333" y="108203"/>
                    </a:lnTo>
                    <a:lnTo>
                      <a:pt x="89197" y="107388"/>
                    </a:lnTo>
                    <a:lnTo>
                      <a:pt x="88789" y="105284"/>
                    </a:lnTo>
                    <a:lnTo>
                      <a:pt x="88382" y="102297"/>
                    </a:lnTo>
                    <a:lnTo>
                      <a:pt x="88043" y="98971"/>
                    </a:lnTo>
                    <a:lnTo>
                      <a:pt x="87839" y="95713"/>
                    </a:lnTo>
                    <a:close/>
                    <a:moveTo>
                      <a:pt x="47450" y="111054"/>
                    </a:moveTo>
                    <a:lnTo>
                      <a:pt x="47450" y="111122"/>
                    </a:lnTo>
                    <a:lnTo>
                      <a:pt x="47450" y="111393"/>
                    </a:lnTo>
                    <a:lnTo>
                      <a:pt x="47518" y="111461"/>
                    </a:lnTo>
                    <a:lnTo>
                      <a:pt x="48807" y="111529"/>
                    </a:lnTo>
                    <a:lnTo>
                      <a:pt x="52473" y="111597"/>
                    </a:lnTo>
                    <a:lnTo>
                      <a:pt x="62384" y="111665"/>
                    </a:lnTo>
                    <a:lnTo>
                      <a:pt x="80779" y="111665"/>
                    </a:lnTo>
                    <a:lnTo>
                      <a:pt x="90622" y="111597"/>
                    </a:lnTo>
                    <a:lnTo>
                      <a:pt x="94356" y="111529"/>
                    </a:lnTo>
                    <a:lnTo>
                      <a:pt x="95646" y="111461"/>
                    </a:lnTo>
                    <a:lnTo>
                      <a:pt x="95713" y="111393"/>
                    </a:lnTo>
                    <a:lnTo>
                      <a:pt x="95713" y="111122"/>
                    </a:lnTo>
                    <a:lnTo>
                      <a:pt x="95646" y="111054"/>
                    </a:lnTo>
                    <a:lnTo>
                      <a:pt x="94084" y="111122"/>
                    </a:lnTo>
                    <a:lnTo>
                      <a:pt x="91233" y="111190"/>
                    </a:lnTo>
                    <a:lnTo>
                      <a:pt x="80847" y="111258"/>
                    </a:lnTo>
                    <a:lnTo>
                      <a:pt x="62316" y="111258"/>
                    </a:lnTo>
                    <a:lnTo>
                      <a:pt x="51930" y="111190"/>
                    </a:lnTo>
                    <a:lnTo>
                      <a:pt x="49079" y="111122"/>
                    </a:lnTo>
                    <a:lnTo>
                      <a:pt x="47518" y="111054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rgbClr val="DEE9F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200" b="0" i="0" u="none" strike="noStrike" cap="none">
                  <a:solidFill>
                    <a:srgbClr val="000000"/>
                  </a:solidFill>
                  <a:latin typeface="Microsoft JhengHei" charset="0"/>
                  <a:ea typeface="Microsoft JhengHei" charset="0"/>
                  <a:cs typeface="Microsoft JhengHei" charset="0"/>
                  <a:sym typeface="Arial"/>
                </a:endParaRPr>
              </a:p>
            </p:txBody>
          </p:sp>
          <p:pic>
            <p:nvPicPr>
              <p:cNvPr id="68" name="Shape 468">
                <a:extLst>
                  <a:ext uri="{FF2B5EF4-FFF2-40B4-BE49-F238E27FC236}">
                    <a16:creationId xmlns:a16="http://schemas.microsoft.com/office/drawing/2014/main" id="{BED7AF01-0F0E-4B1C-BC1F-7A3AD5FD049C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 l="19166" t="22917" r="20556" b="23957"/>
              <a:stretch/>
            </p:blipFill>
            <p:spPr>
              <a:xfrm>
                <a:off x="556537" y="2595160"/>
                <a:ext cx="1306995" cy="6477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65" name="Shape 469">
              <a:extLst>
                <a:ext uri="{FF2B5EF4-FFF2-40B4-BE49-F238E27FC236}">
                  <a16:creationId xmlns:a16="http://schemas.microsoft.com/office/drawing/2014/main" id="{2C397788-7EBD-4A56-8489-FF2A31B5471E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685838" y="2919445"/>
              <a:ext cx="407050" cy="4206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" name="Shape 470">
              <a:extLst>
                <a:ext uri="{FF2B5EF4-FFF2-40B4-BE49-F238E27FC236}">
                  <a16:creationId xmlns:a16="http://schemas.microsoft.com/office/drawing/2014/main" id="{4C2C182A-ED42-4334-AB05-D8916F7A8614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121058" y="2938388"/>
              <a:ext cx="397417" cy="39741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9" name="Shape 476">
            <a:extLst>
              <a:ext uri="{FF2B5EF4-FFF2-40B4-BE49-F238E27FC236}">
                <a16:creationId xmlns:a16="http://schemas.microsoft.com/office/drawing/2014/main" id="{B75705E0-DEBF-4683-95EF-5440481EF283}"/>
              </a:ext>
            </a:extLst>
          </p:cNvPr>
          <p:cNvSpPr txBox="1"/>
          <p:nvPr/>
        </p:nvSpPr>
        <p:spPr>
          <a:xfrm>
            <a:off x="5843865" y="3688000"/>
            <a:ext cx="1045162" cy="308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sz="1200" b="1"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  <a:sym typeface="Arial"/>
              </a:rPr>
              <a:t>Browser </a:t>
            </a:r>
          </a:p>
          <a:p>
            <a:pPr lvl="0" algn="ctr"/>
            <a:r>
              <a:rPr lang="en-US" sz="1200" b="1"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  <a:sym typeface="Arial"/>
              </a:rPr>
              <a:t>Extension</a:t>
            </a:r>
            <a:endParaRPr lang="en-US" sz="1200" b="1">
              <a:latin typeface="Arial" panose="020B0604020202020204" pitchFamily="34" charset="0"/>
              <a:ea typeface="Microsoft JhengHei" charset="0"/>
              <a:cs typeface="Arial" panose="020B0604020202020204" pitchFamily="34" charset="0"/>
            </a:endParaRPr>
          </a:p>
        </p:txBody>
      </p:sp>
      <p:sp>
        <p:nvSpPr>
          <p:cNvPr id="70" name="Shape 450">
            <a:extLst>
              <a:ext uri="{FF2B5EF4-FFF2-40B4-BE49-F238E27FC236}">
                <a16:creationId xmlns:a16="http://schemas.microsoft.com/office/drawing/2014/main" id="{50FCBDD5-21BB-4310-AEFE-9A3C2879690A}"/>
              </a:ext>
            </a:extLst>
          </p:cNvPr>
          <p:cNvSpPr/>
          <p:nvPr/>
        </p:nvSpPr>
        <p:spPr>
          <a:xfrm>
            <a:off x="2333917" y="3637725"/>
            <a:ext cx="348603" cy="349431"/>
          </a:xfrm>
          <a:prstGeom prst="ellipse">
            <a:avLst/>
          </a:prstGeom>
          <a:solidFill>
            <a:srgbClr val="333333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altLang="zh-TW" sz="2400" b="1" kern="0">
                <a:solidFill>
                  <a:srgbClr val="FFFFFF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2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grpSp>
        <p:nvGrpSpPr>
          <p:cNvPr id="71" name="Shape 457">
            <a:extLst>
              <a:ext uri="{FF2B5EF4-FFF2-40B4-BE49-F238E27FC236}">
                <a16:creationId xmlns:a16="http://schemas.microsoft.com/office/drawing/2014/main" id="{870727A9-62F8-4311-9CC6-D7447B87BFFF}"/>
              </a:ext>
            </a:extLst>
          </p:cNvPr>
          <p:cNvGrpSpPr/>
          <p:nvPr/>
        </p:nvGrpSpPr>
        <p:grpSpPr>
          <a:xfrm>
            <a:off x="2609362" y="4029492"/>
            <a:ext cx="1016261" cy="773015"/>
            <a:chOff x="2193920" y="4048547"/>
            <a:chExt cx="1410427" cy="1012500"/>
          </a:xfrm>
        </p:grpSpPr>
        <p:pic>
          <p:nvPicPr>
            <p:cNvPr id="72" name="Shape 460" descr="IMG_0266.PNG">
              <a:extLst>
                <a:ext uri="{FF2B5EF4-FFF2-40B4-BE49-F238E27FC236}">
                  <a16:creationId xmlns:a16="http://schemas.microsoft.com/office/drawing/2014/main" id="{D56136F5-C0F2-4064-9747-4073BB8AA99C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l="34110" t="33492" r="34109" b="34624"/>
            <a:stretch/>
          </p:blipFill>
          <p:spPr>
            <a:xfrm>
              <a:off x="2315832" y="4367388"/>
              <a:ext cx="433202" cy="579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" name="Shape 461">
              <a:extLst>
                <a:ext uri="{FF2B5EF4-FFF2-40B4-BE49-F238E27FC236}">
                  <a16:creationId xmlns:a16="http://schemas.microsoft.com/office/drawing/2014/main" id="{43599940-4830-407B-BBD9-889C91372FE9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 l="18316" r="27490" b="9689"/>
            <a:stretch/>
          </p:blipFill>
          <p:spPr>
            <a:xfrm>
              <a:off x="2193920" y="4140262"/>
              <a:ext cx="576078" cy="9143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" name="Shape 458" descr="IMG_0266.PNG">
              <a:extLst>
                <a:ext uri="{FF2B5EF4-FFF2-40B4-BE49-F238E27FC236}">
                  <a16:creationId xmlns:a16="http://schemas.microsoft.com/office/drawing/2014/main" id="{337DE8C1-9CFD-4E3A-88C1-7DCACE2C3F65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l="34414" t="33492" r="34109" b="34624"/>
            <a:stretch/>
          </p:blipFill>
          <p:spPr>
            <a:xfrm>
              <a:off x="2829750" y="4108250"/>
              <a:ext cx="676976" cy="914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" name="Shape 459">
              <a:extLst>
                <a:ext uri="{FF2B5EF4-FFF2-40B4-BE49-F238E27FC236}">
                  <a16:creationId xmlns:a16="http://schemas.microsoft.com/office/drawing/2014/main" id="{DAAD7CCD-D5F6-40FF-ABC0-94A3954688D5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 l="13713" r="10979"/>
            <a:stretch/>
          </p:blipFill>
          <p:spPr>
            <a:xfrm>
              <a:off x="2777247" y="4048547"/>
              <a:ext cx="827100" cy="1012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6" name="Shape 477">
            <a:extLst>
              <a:ext uri="{FF2B5EF4-FFF2-40B4-BE49-F238E27FC236}">
                <a16:creationId xmlns:a16="http://schemas.microsoft.com/office/drawing/2014/main" id="{7CF162A1-0C87-40F1-9575-D8D6B95AD2CF}"/>
              </a:ext>
            </a:extLst>
          </p:cNvPr>
          <p:cNvSpPr txBox="1"/>
          <p:nvPr/>
        </p:nvSpPr>
        <p:spPr>
          <a:xfrm>
            <a:off x="2702728" y="3753893"/>
            <a:ext cx="884803" cy="194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sz="1200" b="1"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  <a:sym typeface="Arial"/>
              </a:rPr>
              <a:t>Mobile</a:t>
            </a:r>
          </a:p>
        </p:txBody>
      </p:sp>
      <p:sp>
        <p:nvSpPr>
          <p:cNvPr id="77" name="TextBox 2">
            <a:extLst>
              <a:ext uri="{FF2B5EF4-FFF2-40B4-BE49-F238E27FC236}">
                <a16:creationId xmlns:a16="http://schemas.microsoft.com/office/drawing/2014/main" id="{F75EE39B-FC12-4FE3-9129-987CDC39CB02}"/>
              </a:ext>
            </a:extLst>
          </p:cNvPr>
          <p:cNvSpPr txBox="1"/>
          <p:nvPr/>
        </p:nvSpPr>
        <p:spPr>
          <a:xfrm>
            <a:off x="4409541" y="1226168"/>
            <a:ext cx="42210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kumimoji="1" lang="en" altLang="zh-TW" sz="16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Search within NAS and on the Internet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kumimoji="1" lang="en" altLang="zh-TW" sz="16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Large file preview window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kumimoji="1" lang="en" altLang="zh-TW" sz="16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Advanced search for complex keyword search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16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35+ powerful filter conditions</a:t>
            </a:r>
            <a:endParaRPr kumimoji="1" lang="en-US" altLang="zh-TW" sz="1600" b="1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" altLang="zh-TW" sz="16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Easy steps from previewing to sharing</a:t>
            </a:r>
          </a:p>
        </p:txBody>
      </p:sp>
      <p:sp>
        <p:nvSpPr>
          <p:cNvPr id="78" name="TextBox 2">
            <a:extLst>
              <a:ext uri="{FF2B5EF4-FFF2-40B4-BE49-F238E27FC236}">
                <a16:creationId xmlns:a16="http://schemas.microsoft.com/office/drawing/2014/main" id="{BE7E1DDB-45D1-004D-B565-5B717350EC5D}"/>
              </a:ext>
            </a:extLst>
          </p:cNvPr>
          <p:cNvSpPr txBox="1"/>
          <p:nvPr/>
        </p:nvSpPr>
        <p:spPr>
          <a:xfrm>
            <a:off x="788877" y="3259498"/>
            <a:ext cx="42210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kumimoji="1" lang="en" altLang="zh-TW" sz="16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Various ways to search</a:t>
            </a:r>
          </a:p>
        </p:txBody>
      </p:sp>
      <p:pic>
        <p:nvPicPr>
          <p:cNvPr id="79" name="圖片 3">
            <a:extLst>
              <a:ext uri="{FF2B5EF4-FFF2-40B4-BE49-F238E27FC236}">
                <a16:creationId xmlns:a16="http://schemas.microsoft.com/office/drawing/2014/main" id="{68503317-68F3-C64B-8C6E-0C5879136C0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" t="7003" r="98" b="11846"/>
          <a:stretch/>
        </p:blipFill>
        <p:spPr>
          <a:xfrm>
            <a:off x="734207" y="891841"/>
            <a:ext cx="3612610" cy="2281469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03289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片 24">
            <a:extLst>
              <a:ext uri="{FF2B5EF4-FFF2-40B4-BE49-F238E27FC236}">
                <a16:creationId xmlns:a16="http://schemas.microsoft.com/office/drawing/2014/main" id="{2A8F2904-638B-4075-928C-C1EDE3A63B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55" b="36551"/>
          <a:stretch/>
        </p:blipFill>
        <p:spPr>
          <a:xfrm>
            <a:off x="4400063" y="1444853"/>
            <a:ext cx="2038911" cy="1868998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F6CD3A2F-939E-463B-B366-23B079D91D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36" b="36551"/>
          <a:stretch/>
        </p:blipFill>
        <p:spPr>
          <a:xfrm>
            <a:off x="2273313" y="1444853"/>
            <a:ext cx="2047788" cy="1868998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A398E268-F445-4282-A64E-D7F3BC27EB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67" b="36551"/>
          <a:stretch/>
        </p:blipFill>
        <p:spPr>
          <a:xfrm>
            <a:off x="136289" y="1444853"/>
            <a:ext cx="2030214" cy="1868998"/>
          </a:xfrm>
          <a:prstGeom prst="rect">
            <a:avLst/>
          </a:prstGeom>
        </p:spPr>
      </p:pic>
      <p:sp>
        <p:nvSpPr>
          <p:cNvPr id="196" name="Shape 196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altLang="zh-TW">
                <a:sym typeface="Microsoft JhengHei"/>
              </a:rPr>
              <a:t>QNAP VPN and </a:t>
            </a:r>
            <a:r>
              <a:rPr lang="en-US" altLang="zh-TW" err="1">
                <a:sym typeface="Microsoft JhengHei"/>
              </a:rPr>
              <a:t>QBelt</a:t>
            </a:r>
            <a:r>
              <a:rPr lang="en-US" altLang="zh-TW">
                <a:sym typeface="Microsoft JhengHei"/>
              </a:rPr>
              <a:t> VPN protocol</a:t>
            </a:r>
            <a:endParaRPr lang="zh-TW" altLang="en-US">
              <a:latin typeface="Arial" pitchFamily="34" charset="0"/>
              <a:ea typeface="Microsoft JhengHei" panose="020B0604030504040204" pitchFamily="34" charset="-120"/>
              <a:cs typeface="Arial" pitchFamily="34" charset="0"/>
            </a:endParaRPr>
          </a:p>
        </p:txBody>
      </p:sp>
      <p:pic>
        <p:nvPicPr>
          <p:cNvPr id="200" name="Shape 200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399822" y="1817757"/>
            <a:ext cx="1438390" cy="1108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Shape 204" descr="cross-platform.png"/>
          <p:cNvPicPr preferRelativeResize="0"/>
          <p:nvPr/>
        </p:nvPicPr>
        <p:blipFill rotWithShape="1">
          <a:blip r:embed="rId5" cstate="print">
            <a:alphaModFix/>
          </a:blip>
          <a:srcRect/>
          <a:stretch/>
        </p:blipFill>
        <p:spPr>
          <a:xfrm>
            <a:off x="4572000" y="1860514"/>
            <a:ext cx="1800732" cy="1092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Shape 212"/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2353560" y="1639544"/>
            <a:ext cx="1684186" cy="1351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Shape 214" descr="P10-1-11.png"/>
          <p:cNvPicPr preferRelativeResize="0"/>
          <p:nvPr/>
        </p:nvPicPr>
        <p:blipFill rotWithShape="1">
          <a:blip r:embed="rId7" cstate="print">
            <a:alphaModFix/>
          </a:blip>
          <a:srcRect/>
          <a:stretch/>
        </p:blipFill>
        <p:spPr>
          <a:xfrm>
            <a:off x="3577697" y="2647445"/>
            <a:ext cx="463770" cy="576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B6B98FD-0C7F-A74F-848F-F84123C537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9998" y="831707"/>
            <a:ext cx="2494944" cy="1514026"/>
          </a:xfrm>
          <a:prstGeom prst="roundRect">
            <a:avLst>
              <a:gd name="adj" fmla="val 2232"/>
            </a:avLst>
          </a:prstGeom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Shape 446">
            <a:extLst>
              <a:ext uri="{FF2B5EF4-FFF2-40B4-BE49-F238E27FC236}">
                <a16:creationId xmlns:a16="http://schemas.microsoft.com/office/drawing/2014/main" id="{1372C69A-7564-6D46-A558-F3457F4A5E22}"/>
              </a:ext>
            </a:extLst>
          </p:cNvPr>
          <p:cNvPicPr preferRelativeResize="0"/>
          <p:nvPr/>
        </p:nvPicPr>
        <p:blipFill rotWithShape="1">
          <a:blip r:embed="rId9" cstate="print">
            <a:alphaModFix/>
          </a:blip>
          <a:srcRect/>
          <a:stretch/>
        </p:blipFill>
        <p:spPr>
          <a:xfrm>
            <a:off x="6512319" y="2406817"/>
            <a:ext cx="1200418" cy="2180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hape 468">
            <a:extLst>
              <a:ext uri="{FF2B5EF4-FFF2-40B4-BE49-F238E27FC236}">
                <a16:creationId xmlns:a16="http://schemas.microsoft.com/office/drawing/2014/main" id="{371117DA-CDF6-3343-8C65-D070C6DAF26E}"/>
              </a:ext>
            </a:extLst>
          </p:cNvPr>
          <p:cNvPicPr preferRelativeResize="0"/>
          <p:nvPr/>
        </p:nvPicPr>
        <p:blipFill rotWithShape="1">
          <a:blip r:embed="rId10" cstate="print">
            <a:alphaModFix/>
          </a:blip>
          <a:srcRect/>
          <a:stretch/>
        </p:blipFill>
        <p:spPr>
          <a:xfrm>
            <a:off x="7819948" y="2406817"/>
            <a:ext cx="1154993" cy="218078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Shape 199">
            <a:extLst>
              <a:ext uri="{FF2B5EF4-FFF2-40B4-BE49-F238E27FC236}">
                <a16:creationId xmlns:a16="http://schemas.microsoft.com/office/drawing/2014/main" id="{855E004F-DBEE-4D6A-A664-A6B40C1DBA82}"/>
              </a:ext>
            </a:extLst>
          </p:cNvPr>
          <p:cNvSpPr txBox="1"/>
          <p:nvPr/>
        </p:nvSpPr>
        <p:spPr>
          <a:xfrm>
            <a:off x="136289" y="3313851"/>
            <a:ext cx="2029813" cy="125410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SzPts val="1600"/>
            </a:pPr>
            <a:r>
              <a:rPr lang="en-US" altLang="zh-TW" sz="1600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Secure Encrypted Connection:</a:t>
            </a:r>
          </a:p>
          <a:p>
            <a:pPr lvl="0" algn="ctr">
              <a:buSzPts val="1600"/>
            </a:pPr>
            <a:r>
              <a:rPr lang="en-US" altLang="zh-TW" sz="1000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br>
              <a:rPr lang="en-US" altLang="zh-TW" sz="1000">
                <a:solidFill>
                  <a:srgbClr val="F3F3F3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</a:br>
            <a:r>
              <a:rPr lang="en-US" altLang="zh-TW" sz="1400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DTLS + SSL + AES-256 encryption</a:t>
            </a:r>
            <a:endParaRPr sz="1400" i="0" u="none" strike="noStrike" cap="none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  <a:cs typeface="Microsoft JhengHei"/>
              <a:sym typeface="Microsoft JhengHei"/>
            </a:endParaRPr>
          </a:p>
        </p:txBody>
      </p:sp>
      <p:sp>
        <p:nvSpPr>
          <p:cNvPr id="18" name="Shape 213">
            <a:extLst>
              <a:ext uri="{FF2B5EF4-FFF2-40B4-BE49-F238E27FC236}">
                <a16:creationId xmlns:a16="http://schemas.microsoft.com/office/drawing/2014/main" id="{A9803FD3-368D-4DA7-9C69-3D62A85828E5}"/>
              </a:ext>
            </a:extLst>
          </p:cNvPr>
          <p:cNvSpPr txBox="1"/>
          <p:nvPr/>
        </p:nvSpPr>
        <p:spPr>
          <a:xfrm>
            <a:off x="2271882" y="3309641"/>
            <a:ext cx="2047788" cy="125410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SzPts val="1600"/>
            </a:pPr>
            <a:r>
              <a:rPr lang="en-US" altLang="zh-TW" sz="1600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New </a:t>
            </a:r>
            <a:r>
              <a:rPr lang="en-US" altLang="zh-TW" sz="1600" b="1" err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QBelt</a:t>
            </a:r>
            <a:r>
              <a:rPr lang="en-US" altLang="zh-TW" sz="1600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protocol:</a:t>
            </a:r>
          </a:p>
          <a:p>
            <a:pPr algn="ctr">
              <a:buSzPts val="1600"/>
            </a:pPr>
            <a:r>
              <a:rPr lang="en-US" altLang="zh-TW" sz="1000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</a:p>
          <a:p>
            <a:pPr lvl="0" algn="ctr">
              <a:buSzPts val="1600"/>
            </a:pPr>
            <a:r>
              <a:rPr lang="en-US" altLang="zh-TW" sz="1400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Decreases the chance of being detected</a:t>
            </a:r>
          </a:p>
        </p:txBody>
      </p:sp>
      <p:sp>
        <p:nvSpPr>
          <p:cNvPr id="22" name="Shape 213">
            <a:extLst>
              <a:ext uri="{FF2B5EF4-FFF2-40B4-BE49-F238E27FC236}">
                <a16:creationId xmlns:a16="http://schemas.microsoft.com/office/drawing/2014/main" id="{045FEEEC-F27B-4FE2-9AB0-6060873F88EE}"/>
              </a:ext>
            </a:extLst>
          </p:cNvPr>
          <p:cNvSpPr txBox="1"/>
          <p:nvPr/>
        </p:nvSpPr>
        <p:spPr>
          <a:xfrm>
            <a:off x="4400534" y="3309641"/>
            <a:ext cx="2038440" cy="125410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SzPts val="1600"/>
            </a:pPr>
            <a:r>
              <a:rPr lang="en-US" altLang="zh-TW" sz="1600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Works on many desktop and mobile devices</a:t>
            </a:r>
          </a:p>
        </p:txBody>
      </p:sp>
    </p:spTree>
    <p:extLst>
      <p:ext uri="{BB962C8B-B14F-4D97-AF65-F5344CB8AC3E}">
        <p14:creationId xmlns:p14="http://schemas.microsoft.com/office/powerpoint/2010/main" val="42660659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4B9B2E9-437B-E74B-95F3-68CBBB15D7F4}"/>
              </a:ext>
            </a:extLst>
          </p:cNvPr>
          <p:cNvSpPr txBox="1"/>
          <p:nvPr/>
        </p:nvSpPr>
        <p:spPr>
          <a:xfrm>
            <a:off x="4308268" y="945917"/>
            <a:ext cx="27896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For NAS with 4GB RAM or more</a:t>
            </a:r>
            <a:endParaRPr lang="en-US" sz="1200" b="1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2" name="圓角矩形 53">
            <a:extLst>
              <a:ext uri="{FF2B5EF4-FFF2-40B4-BE49-F238E27FC236}">
                <a16:creationId xmlns:a16="http://schemas.microsoft.com/office/drawing/2014/main" id="{45177C6C-35ED-4E86-B7AB-44CF8D35714F}"/>
              </a:ext>
            </a:extLst>
          </p:cNvPr>
          <p:cNvSpPr/>
          <p:nvPr/>
        </p:nvSpPr>
        <p:spPr>
          <a:xfrm>
            <a:off x="4012465" y="3709688"/>
            <a:ext cx="4514528" cy="933450"/>
          </a:xfrm>
          <a:prstGeom prst="roundRect">
            <a:avLst>
              <a:gd name="adj" fmla="val 10545"/>
            </a:avLst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3" name="TextBox 6">
            <a:extLst>
              <a:ext uri="{FF2B5EF4-FFF2-40B4-BE49-F238E27FC236}">
                <a16:creationId xmlns:a16="http://schemas.microsoft.com/office/drawing/2014/main" id="{773407A9-2662-4DF0-A0EA-B725862875D4}"/>
              </a:ext>
            </a:extLst>
          </p:cNvPr>
          <p:cNvSpPr txBox="1"/>
          <p:nvPr/>
        </p:nvSpPr>
        <p:spPr>
          <a:xfrm>
            <a:off x="4301857" y="3707537"/>
            <a:ext cx="41842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zh-Hant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Surveillance Station 5.1</a:t>
            </a:r>
          </a:p>
          <a:p>
            <a:pPr marL="180975" indent="-180975" fontAlgn="base">
              <a:buFont typeface="Arial" pitchFamily="34" charset="0"/>
              <a:buChar char="•"/>
            </a:pPr>
            <a:r>
              <a:rPr lang="en-US" altLang="zh-TW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 </a:t>
            </a:r>
            <a:r>
              <a:rPr lang="en-US" altLang="zh-Hant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free channels</a:t>
            </a:r>
          </a:p>
          <a:p>
            <a:pPr marL="180975" indent="-180975" fontAlgn="base">
              <a:buFont typeface="Arial" pitchFamily="34" charset="0"/>
              <a:buChar char="•"/>
            </a:pPr>
            <a:r>
              <a:rPr lang="en-US" altLang="zh-Hant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32 channels max. (optional license)</a:t>
            </a:r>
            <a:endParaRPr lang="en-US" altLang="zh-TW" b="1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6" name="圖片 25" descr="002.png">
            <a:extLst>
              <a:ext uri="{FF2B5EF4-FFF2-40B4-BE49-F238E27FC236}">
                <a16:creationId xmlns:a16="http://schemas.microsoft.com/office/drawing/2014/main" id="{25C6BB4F-DCC4-4573-A420-C2A2C8CCC8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9540" y="3777641"/>
            <a:ext cx="791433" cy="791433"/>
          </a:xfrm>
          <a:prstGeom prst="rect">
            <a:avLst/>
          </a:prstGeom>
        </p:spPr>
      </p:pic>
      <p:pic>
        <p:nvPicPr>
          <p:cNvPr id="27" name="Picture 1">
            <a:extLst>
              <a:ext uri="{FF2B5EF4-FFF2-40B4-BE49-F238E27FC236}">
                <a16:creationId xmlns:a16="http://schemas.microsoft.com/office/drawing/2014/main" id="{CF0985A6-9228-4CDE-90C5-8E08874F413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72" y="882648"/>
            <a:ext cx="3507603" cy="3164469"/>
          </a:xfrm>
          <a:prstGeom prst="rect">
            <a:avLst/>
          </a:prstGeom>
        </p:spPr>
      </p:pic>
      <p:grpSp>
        <p:nvGrpSpPr>
          <p:cNvPr id="28" name="群組 27">
            <a:extLst>
              <a:ext uri="{FF2B5EF4-FFF2-40B4-BE49-F238E27FC236}">
                <a16:creationId xmlns:a16="http://schemas.microsoft.com/office/drawing/2014/main" id="{8B251C71-A2F2-45E9-90E1-CACF8B179694}"/>
              </a:ext>
            </a:extLst>
          </p:cNvPr>
          <p:cNvGrpSpPr/>
          <p:nvPr/>
        </p:nvGrpSpPr>
        <p:grpSpPr>
          <a:xfrm>
            <a:off x="4054487" y="1279298"/>
            <a:ext cx="4643215" cy="472643"/>
            <a:chOff x="224706" y="3342380"/>
            <a:chExt cx="4643215" cy="472643"/>
          </a:xfrm>
        </p:grpSpPr>
        <p:sp>
          <p:nvSpPr>
            <p:cNvPr id="29" name="五邊形 42">
              <a:extLst>
                <a:ext uri="{FF2B5EF4-FFF2-40B4-BE49-F238E27FC236}">
                  <a16:creationId xmlns:a16="http://schemas.microsoft.com/office/drawing/2014/main" id="{17EC8C82-A103-4B1D-8D84-6819BB9A8848}"/>
                </a:ext>
              </a:extLst>
            </p:cNvPr>
            <p:cNvSpPr/>
            <p:nvPr/>
          </p:nvSpPr>
          <p:spPr>
            <a:xfrm>
              <a:off x="224706" y="3342380"/>
              <a:ext cx="4643215" cy="472643"/>
            </a:xfrm>
            <a:prstGeom prst="homePlat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9AA6DA83-9B79-4B5E-ACC9-7E1F0E7040A0}"/>
                </a:ext>
              </a:extLst>
            </p:cNvPr>
            <p:cNvSpPr/>
            <p:nvPr/>
          </p:nvSpPr>
          <p:spPr>
            <a:xfrm>
              <a:off x="499270" y="3393540"/>
              <a:ext cx="420040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/>
              <a:r>
                <a:rPr lang="en-US" altLang="zh-TW" b="1">
                  <a:solidFill>
                    <a:schemeClr val="bg1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5,000+ compatible IP cameras</a:t>
              </a:r>
            </a:p>
          </p:txBody>
        </p:sp>
      </p:grp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FF59BEC3-1DCF-4EE6-ACC2-80789C396111}"/>
              </a:ext>
            </a:extLst>
          </p:cNvPr>
          <p:cNvGrpSpPr/>
          <p:nvPr/>
        </p:nvGrpSpPr>
        <p:grpSpPr>
          <a:xfrm>
            <a:off x="4054487" y="1881465"/>
            <a:ext cx="4643215" cy="472643"/>
            <a:chOff x="224706" y="3342380"/>
            <a:chExt cx="4643215" cy="472643"/>
          </a:xfrm>
        </p:grpSpPr>
        <p:sp>
          <p:nvSpPr>
            <p:cNvPr id="32" name="五邊形 45">
              <a:extLst>
                <a:ext uri="{FF2B5EF4-FFF2-40B4-BE49-F238E27FC236}">
                  <a16:creationId xmlns:a16="http://schemas.microsoft.com/office/drawing/2014/main" id="{138DA445-1C50-466C-96A2-C9667F68571A}"/>
                </a:ext>
              </a:extLst>
            </p:cNvPr>
            <p:cNvSpPr/>
            <p:nvPr/>
          </p:nvSpPr>
          <p:spPr>
            <a:xfrm>
              <a:off x="224706" y="3342380"/>
              <a:ext cx="4643215" cy="472643"/>
            </a:xfrm>
            <a:prstGeom prst="homePlat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69F52E93-0E00-4A77-AE4A-ABC76528AD00}"/>
                </a:ext>
              </a:extLst>
            </p:cNvPr>
            <p:cNvSpPr/>
            <p:nvPr/>
          </p:nvSpPr>
          <p:spPr>
            <a:xfrm>
              <a:off x="499270" y="3393540"/>
              <a:ext cx="420040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/>
              <a:r>
                <a:rPr lang="en-US" altLang="zh-TW" b="1">
                  <a:solidFill>
                    <a:schemeClr val="bg1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8 free camera channels</a:t>
              </a:r>
            </a:p>
          </p:txBody>
        </p:sp>
      </p:grpSp>
      <p:grpSp>
        <p:nvGrpSpPr>
          <p:cNvPr id="34" name="群組 33">
            <a:extLst>
              <a:ext uri="{FF2B5EF4-FFF2-40B4-BE49-F238E27FC236}">
                <a16:creationId xmlns:a16="http://schemas.microsoft.com/office/drawing/2014/main" id="{FCADAD55-CEEC-41DF-A4A0-45A123BAFB76}"/>
              </a:ext>
            </a:extLst>
          </p:cNvPr>
          <p:cNvGrpSpPr/>
          <p:nvPr/>
        </p:nvGrpSpPr>
        <p:grpSpPr>
          <a:xfrm>
            <a:off x="4054487" y="2501642"/>
            <a:ext cx="4643215" cy="472643"/>
            <a:chOff x="224706" y="3342380"/>
            <a:chExt cx="4643215" cy="472643"/>
          </a:xfrm>
        </p:grpSpPr>
        <p:sp>
          <p:nvSpPr>
            <p:cNvPr id="35" name="五邊形 48">
              <a:extLst>
                <a:ext uri="{FF2B5EF4-FFF2-40B4-BE49-F238E27FC236}">
                  <a16:creationId xmlns:a16="http://schemas.microsoft.com/office/drawing/2014/main" id="{1D86B15D-00CC-4A9C-8E79-16A1705CDDFD}"/>
                </a:ext>
              </a:extLst>
            </p:cNvPr>
            <p:cNvSpPr/>
            <p:nvPr/>
          </p:nvSpPr>
          <p:spPr>
            <a:xfrm>
              <a:off x="224706" y="3342380"/>
              <a:ext cx="4643215" cy="472643"/>
            </a:xfrm>
            <a:prstGeom prst="homePlat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DBC8E0AB-0FF2-44C6-BEC1-8B68B646A29B}"/>
                </a:ext>
              </a:extLst>
            </p:cNvPr>
            <p:cNvSpPr/>
            <p:nvPr/>
          </p:nvSpPr>
          <p:spPr>
            <a:xfrm>
              <a:off x="499270" y="3393540"/>
              <a:ext cx="420040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/>
              <a:r>
                <a:rPr lang="en-US" altLang="zh-Hant" b="1">
                  <a:solidFill>
                    <a:schemeClr val="bg1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30 </a:t>
              </a:r>
              <a:r>
                <a:rPr lang="en-US" altLang="zh-TW" b="1">
                  <a:solidFill>
                    <a:schemeClr val="bg1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channels max. (optional license)</a:t>
              </a:r>
            </a:p>
          </p:txBody>
        </p:sp>
      </p:grpSp>
      <p:grpSp>
        <p:nvGrpSpPr>
          <p:cNvPr id="37" name="群組 36">
            <a:extLst>
              <a:ext uri="{FF2B5EF4-FFF2-40B4-BE49-F238E27FC236}">
                <a16:creationId xmlns:a16="http://schemas.microsoft.com/office/drawing/2014/main" id="{736EA7BD-A4F5-4367-9AC8-28F12D3DF72D}"/>
              </a:ext>
            </a:extLst>
          </p:cNvPr>
          <p:cNvGrpSpPr/>
          <p:nvPr/>
        </p:nvGrpSpPr>
        <p:grpSpPr>
          <a:xfrm>
            <a:off x="4054487" y="3114960"/>
            <a:ext cx="4643215" cy="472643"/>
            <a:chOff x="224706" y="3342380"/>
            <a:chExt cx="4643215" cy="472643"/>
          </a:xfrm>
          <a:solidFill>
            <a:schemeClr val="accent5">
              <a:lumMod val="75000"/>
            </a:schemeClr>
          </a:solidFill>
        </p:grpSpPr>
        <p:sp>
          <p:nvSpPr>
            <p:cNvPr id="38" name="五邊形 51">
              <a:extLst>
                <a:ext uri="{FF2B5EF4-FFF2-40B4-BE49-F238E27FC236}">
                  <a16:creationId xmlns:a16="http://schemas.microsoft.com/office/drawing/2014/main" id="{7A581CA6-A6EB-43BF-930E-133CD25238C0}"/>
                </a:ext>
              </a:extLst>
            </p:cNvPr>
            <p:cNvSpPr/>
            <p:nvPr/>
          </p:nvSpPr>
          <p:spPr>
            <a:xfrm>
              <a:off x="224706" y="3342380"/>
              <a:ext cx="4643215" cy="472643"/>
            </a:xfrm>
            <a:prstGeom prst="homePlat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A1D65F9D-1356-4C84-B9BE-581D5AACBAA6}"/>
                </a:ext>
              </a:extLst>
            </p:cNvPr>
            <p:cNvSpPr/>
            <p:nvPr/>
          </p:nvSpPr>
          <p:spPr>
            <a:xfrm>
              <a:off x="499270" y="3393540"/>
              <a:ext cx="420040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base"/>
              <a:r>
                <a:rPr lang="en-US" b="1">
                  <a:solidFill>
                    <a:schemeClr val="bg1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QUSBCam2 </a:t>
              </a:r>
              <a:r>
                <a:rPr lang="en-US" altLang="zh-TW" b="1">
                  <a:solidFill>
                    <a:schemeClr val="bg1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for webcam recording</a:t>
              </a:r>
              <a:endParaRPr lang="en-US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endParaRPr>
            </a:p>
          </p:txBody>
        </p:sp>
      </p:grpSp>
      <p:pic>
        <p:nvPicPr>
          <p:cNvPr id="40" name="圖片 39" descr="003.png">
            <a:extLst>
              <a:ext uri="{FF2B5EF4-FFF2-40B4-BE49-F238E27FC236}">
                <a16:creationId xmlns:a16="http://schemas.microsoft.com/office/drawing/2014/main" id="{7CCBCAB3-319B-4C1E-9A2E-EC6C574F340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7575" y="944603"/>
            <a:ext cx="803398" cy="8018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93E2B3B-B939-3A43-A380-56F85436AAA7}"/>
              </a:ext>
            </a:extLst>
          </p:cNvPr>
          <p:cNvSpPr txBox="1"/>
          <p:nvPr/>
        </p:nvSpPr>
        <p:spPr>
          <a:xfrm>
            <a:off x="4329052" y="4659344"/>
            <a:ext cx="2151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For NAS with 2GB RAM</a:t>
            </a:r>
            <a:endParaRPr lang="en-US" sz="1200" b="1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4329CF5B-A347-47F8-BC27-D4BA8442F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QVR Pro surveillance solution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4138403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肘形接點 22">
            <a:extLst>
              <a:ext uri="{FF2B5EF4-FFF2-40B4-BE49-F238E27FC236}">
                <a16:creationId xmlns:a16="http://schemas.microsoft.com/office/drawing/2014/main" id="{6CAA5F1F-2596-463D-BFB1-CF8C78B96D7D}"/>
              </a:ext>
            </a:extLst>
          </p:cNvPr>
          <p:cNvCxnSpPr>
            <a:cxnSpLocks/>
          </p:cNvCxnSpPr>
          <p:nvPr/>
        </p:nvCxnSpPr>
        <p:spPr>
          <a:xfrm>
            <a:off x="2409772" y="3465627"/>
            <a:ext cx="3830297" cy="420584"/>
          </a:xfrm>
          <a:prstGeom prst="bentConnector3">
            <a:avLst>
              <a:gd name="adj1" fmla="val 50000"/>
            </a:avLst>
          </a:prstGeom>
          <a:ln w="19050" cap="flat" cmpd="sng">
            <a:solidFill>
              <a:srgbClr val="00009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肘形接點 19">
            <a:extLst>
              <a:ext uri="{FF2B5EF4-FFF2-40B4-BE49-F238E27FC236}">
                <a16:creationId xmlns:a16="http://schemas.microsoft.com/office/drawing/2014/main" id="{CB2B9008-B0ED-4BA6-9A5E-1EFD956A4D6B}"/>
              </a:ext>
            </a:extLst>
          </p:cNvPr>
          <p:cNvCxnSpPr>
            <a:cxnSpLocks/>
          </p:cNvCxnSpPr>
          <p:nvPr/>
        </p:nvCxnSpPr>
        <p:spPr>
          <a:xfrm flipV="1">
            <a:off x="2450188" y="2298630"/>
            <a:ext cx="3789881" cy="663227"/>
          </a:xfrm>
          <a:prstGeom prst="bentConnector3">
            <a:avLst>
              <a:gd name="adj1" fmla="val 50000"/>
            </a:avLst>
          </a:prstGeom>
          <a:ln w="19050" cmpd="sng">
            <a:solidFill>
              <a:srgbClr val="00009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0">
            <a:extLst>
              <a:ext uri="{FF2B5EF4-FFF2-40B4-BE49-F238E27FC236}">
                <a16:creationId xmlns:a16="http://schemas.microsoft.com/office/drawing/2014/main" id="{83377D25-B18D-45C3-A8D1-E133C2300AC2}"/>
              </a:ext>
            </a:extLst>
          </p:cNvPr>
          <p:cNvSpPr txBox="1"/>
          <p:nvPr/>
        </p:nvSpPr>
        <p:spPr>
          <a:xfrm>
            <a:off x="5014488" y="2500200"/>
            <a:ext cx="2287884" cy="461657"/>
          </a:xfrm>
          <a:prstGeom prst="rect">
            <a:avLst/>
          </a:prstGeom>
          <a:noFill/>
        </p:spPr>
        <p:txBody>
          <a:bodyPr wrap="square" lIns="91431" tIns="45716" rIns="91431" bIns="45716" rtlCol="0" anchor="t">
            <a:spAutoFit/>
          </a:bodyPr>
          <a:lstStyle/>
          <a:p>
            <a:r>
              <a:rPr lang="en-US" sz="1200" b="1">
                <a:solidFill>
                  <a:srgbClr val="0070C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1GbE / 10GbE</a:t>
            </a:r>
          </a:p>
          <a:p>
            <a:r>
              <a:rPr lang="en-US" sz="1200" b="1">
                <a:solidFill>
                  <a:srgbClr val="0070C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iSCSI VJBOD </a:t>
            </a:r>
            <a:r>
              <a:rPr lang="en-US" altLang="zh-CN" sz="1200" b="1">
                <a:solidFill>
                  <a:srgbClr val="0070C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connections</a:t>
            </a:r>
            <a:endParaRPr lang="en-US" sz="1200" b="1">
              <a:solidFill>
                <a:srgbClr val="0070C0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1" name="圓角矩形 32">
            <a:extLst>
              <a:ext uri="{FF2B5EF4-FFF2-40B4-BE49-F238E27FC236}">
                <a16:creationId xmlns:a16="http://schemas.microsoft.com/office/drawing/2014/main" id="{11E401D5-6843-488B-8A19-46F502248DA8}"/>
              </a:ext>
            </a:extLst>
          </p:cNvPr>
          <p:cNvSpPr/>
          <p:nvPr/>
        </p:nvSpPr>
        <p:spPr>
          <a:xfrm>
            <a:off x="2673771" y="1257289"/>
            <a:ext cx="3158341" cy="432048"/>
          </a:xfrm>
          <a:prstGeom prst="roundRect">
            <a:avLst/>
          </a:prstGeom>
          <a:solidFill>
            <a:srgbClr val="2A61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Max 8 VJBOD connections</a:t>
            </a:r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2" name="Picture 5" descr="D:\結案\20170110_PPTNetwork Management and virtual switch\Links\46.png">
            <a:extLst>
              <a:ext uri="{FF2B5EF4-FFF2-40B4-BE49-F238E27FC236}">
                <a16:creationId xmlns:a16="http://schemas.microsoft.com/office/drawing/2014/main" id="{69E88818-96C7-4159-AC7F-E00C45900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9338" y="2688144"/>
            <a:ext cx="1552412" cy="431225"/>
          </a:xfrm>
          <a:prstGeom prst="rect">
            <a:avLst/>
          </a:prstGeom>
          <a:noFill/>
        </p:spPr>
      </p:pic>
      <p:grpSp>
        <p:nvGrpSpPr>
          <p:cNvPr id="27" name="群組 10">
            <a:extLst>
              <a:ext uri="{FF2B5EF4-FFF2-40B4-BE49-F238E27FC236}">
                <a16:creationId xmlns:a16="http://schemas.microsoft.com/office/drawing/2014/main" id="{0901F3F2-1A41-46AC-A9CA-74EC8225A509}"/>
              </a:ext>
            </a:extLst>
          </p:cNvPr>
          <p:cNvGrpSpPr/>
          <p:nvPr/>
        </p:nvGrpSpPr>
        <p:grpSpPr>
          <a:xfrm>
            <a:off x="3799320" y="1869517"/>
            <a:ext cx="879317" cy="879431"/>
            <a:chOff x="428596" y="2143809"/>
            <a:chExt cx="1613420" cy="1613420"/>
          </a:xfrm>
        </p:grpSpPr>
        <p:sp>
          <p:nvSpPr>
            <p:cNvPr id="28" name="橢圓 27">
              <a:extLst>
                <a:ext uri="{FF2B5EF4-FFF2-40B4-BE49-F238E27FC236}">
                  <a16:creationId xmlns:a16="http://schemas.microsoft.com/office/drawing/2014/main" id="{102DC7A1-330D-4A3A-8915-CC78744B7CFF}"/>
                </a:ext>
              </a:extLst>
            </p:cNvPr>
            <p:cNvSpPr/>
            <p:nvPr/>
          </p:nvSpPr>
          <p:spPr>
            <a:xfrm>
              <a:off x="428596" y="2143809"/>
              <a:ext cx="1613420" cy="1613420"/>
            </a:xfrm>
            <a:prstGeom prst="ellipse">
              <a:avLst/>
            </a:prstGeom>
            <a:solidFill>
              <a:srgbClr val="2A619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endParaRPr>
            </a:p>
          </p:txBody>
        </p:sp>
        <p:pic>
          <p:nvPicPr>
            <p:cNvPr id="30" name="圖片 29" descr="VJBOD.png">
              <a:extLst>
                <a:ext uri="{FF2B5EF4-FFF2-40B4-BE49-F238E27FC236}">
                  <a16:creationId xmlns:a16="http://schemas.microsoft.com/office/drawing/2014/main" id="{764895FB-1194-4DCB-B530-D7D8AB080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71472" y="2500306"/>
              <a:ext cx="1095943" cy="963170"/>
            </a:xfrm>
            <a:prstGeom prst="rect">
              <a:avLst/>
            </a:prstGeom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92FD433A-24A6-4932-8BDD-D0E6E90D7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ea typeface="Microsoft JhengHei" panose="020B0604030504040204" pitchFamily="34" charset="-120"/>
              </a:rPr>
              <a:t>Use Virtual JBOD to expand NAS capacity</a:t>
            </a:r>
            <a:endParaRPr lang="en-US" altLang="zh-TW">
              <a:latin typeface="Arial" pitchFamily="34" charset="0"/>
              <a:ea typeface="Microsoft JhengHei" panose="020B0604030504040204" pitchFamily="34" charset="-120"/>
              <a:cs typeface="Arial" pitchFamily="34" charset="0"/>
            </a:endParaRPr>
          </a:p>
        </p:txBody>
      </p:sp>
      <p:pic>
        <p:nvPicPr>
          <p:cNvPr id="29" name="Content Placeholder 4">
            <a:extLst>
              <a:ext uri="{FF2B5EF4-FFF2-40B4-BE49-F238E27FC236}">
                <a16:creationId xmlns:a16="http://schemas.microsoft.com/office/drawing/2014/main" id="{026AA637-41E8-5D41-A59B-033BB5438AF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1475"/>
            <a:ext cx="3243263" cy="2803525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4">
            <a:extLst>
              <a:ext uri="{FF2B5EF4-FFF2-40B4-BE49-F238E27FC236}">
                <a16:creationId xmlns:a16="http://schemas.microsoft.com/office/drawing/2014/main" id="{C0AF4139-6EC9-454C-AD98-7E5084D77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70707" y="1497212"/>
            <a:ext cx="2426645" cy="1516924"/>
          </a:xfrm>
          <a:prstGeom prst="rect">
            <a:avLst/>
          </a:prstGeom>
          <a:noFill/>
        </p:spPr>
      </p:pic>
      <p:pic>
        <p:nvPicPr>
          <p:cNvPr id="32" name="Picture 6">
            <a:extLst>
              <a:ext uri="{FF2B5EF4-FFF2-40B4-BE49-F238E27FC236}">
                <a16:creationId xmlns:a16="http://schemas.microsoft.com/office/drawing/2014/main" id="{DF42068B-B207-43B6-8CAF-B8C2920A94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707" y="3093788"/>
            <a:ext cx="2057306" cy="1286045"/>
          </a:xfrm>
          <a:prstGeom prst="rect">
            <a:avLst/>
          </a:prstGeom>
        </p:spPr>
      </p:pic>
      <p:sp>
        <p:nvSpPr>
          <p:cNvPr id="33" name="TextBox 7">
            <a:extLst>
              <a:ext uri="{FF2B5EF4-FFF2-40B4-BE49-F238E27FC236}">
                <a16:creationId xmlns:a16="http://schemas.microsoft.com/office/drawing/2014/main" id="{F7301FD5-33E7-4E59-8E63-DC7C3D8BF06A}"/>
              </a:ext>
            </a:extLst>
          </p:cNvPr>
          <p:cNvSpPr txBox="1"/>
          <p:nvPr/>
        </p:nvSpPr>
        <p:spPr>
          <a:xfrm>
            <a:off x="7095743" y="2895583"/>
            <a:ext cx="9140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TS-832X</a:t>
            </a:r>
          </a:p>
        </p:txBody>
      </p:sp>
      <p:sp>
        <p:nvSpPr>
          <p:cNvPr id="34" name="TextBox 30">
            <a:extLst>
              <a:ext uri="{FF2B5EF4-FFF2-40B4-BE49-F238E27FC236}">
                <a16:creationId xmlns:a16="http://schemas.microsoft.com/office/drawing/2014/main" id="{3D1EA000-61CD-4EC0-ACAD-C8D023040522}"/>
              </a:ext>
            </a:extLst>
          </p:cNvPr>
          <p:cNvSpPr txBox="1"/>
          <p:nvPr/>
        </p:nvSpPr>
        <p:spPr>
          <a:xfrm>
            <a:off x="7095743" y="1734138"/>
            <a:ext cx="1050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TS-832XU</a:t>
            </a:r>
          </a:p>
        </p:txBody>
      </p:sp>
    </p:spTree>
    <p:extLst>
      <p:ext uri="{BB962C8B-B14F-4D97-AF65-F5344CB8AC3E}">
        <p14:creationId xmlns:p14="http://schemas.microsoft.com/office/powerpoint/2010/main" val="4366347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圓角矩形 28">
            <a:extLst>
              <a:ext uri="{FF2B5EF4-FFF2-40B4-BE49-F238E27FC236}">
                <a16:creationId xmlns:a16="http://schemas.microsoft.com/office/drawing/2014/main" id="{089869E5-2380-4C90-A529-2B0BFE029220}"/>
              </a:ext>
            </a:extLst>
          </p:cNvPr>
          <p:cNvSpPr/>
          <p:nvPr/>
        </p:nvSpPr>
        <p:spPr>
          <a:xfrm>
            <a:off x="249838" y="2193876"/>
            <a:ext cx="4123267" cy="2136436"/>
          </a:xfrm>
          <a:prstGeom prst="roundRect">
            <a:avLst/>
          </a:prstGeom>
          <a:noFill/>
          <a:ln w="31750" cmpd="sng">
            <a:gradFill flip="none" rotWithShape="1">
              <a:gsLst>
                <a:gs pos="7000">
                  <a:schemeClr val="accent1">
                    <a:lumMod val="5000"/>
                    <a:lumOff val="95000"/>
                    <a:alpha val="0"/>
                  </a:schemeClr>
                </a:gs>
                <a:gs pos="52000">
                  <a:srgbClr val="2EAAD0">
                    <a:alpha val="64000"/>
                  </a:srgbClr>
                </a:gs>
                <a:gs pos="67000">
                  <a:srgbClr val="2EAAD0"/>
                </a:gs>
                <a:gs pos="100000">
                  <a:srgbClr val="0070C0"/>
                </a:gs>
              </a:gsLst>
              <a:lin ang="16200000" scaled="1"/>
              <a:tileRect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kumimoji="1" lang="zh-TW" altLang="en-US"/>
          </a:p>
        </p:txBody>
      </p:sp>
      <p:sp>
        <p:nvSpPr>
          <p:cNvPr id="29" name="圓角矩形 28">
            <a:extLst>
              <a:ext uri="{FF2B5EF4-FFF2-40B4-BE49-F238E27FC236}">
                <a16:creationId xmlns:a16="http://schemas.microsoft.com/office/drawing/2014/main" id="{75D6608A-98F2-43B8-BB65-4F9C70866947}"/>
              </a:ext>
            </a:extLst>
          </p:cNvPr>
          <p:cNvSpPr/>
          <p:nvPr/>
        </p:nvSpPr>
        <p:spPr>
          <a:xfrm>
            <a:off x="4547518" y="2208528"/>
            <a:ext cx="4365054" cy="1799399"/>
          </a:xfrm>
          <a:prstGeom prst="roundRect">
            <a:avLst/>
          </a:prstGeom>
          <a:noFill/>
          <a:ln w="31750" cmpd="sng">
            <a:gradFill flip="none" rotWithShape="1">
              <a:gsLst>
                <a:gs pos="7000">
                  <a:schemeClr val="accent1">
                    <a:lumMod val="5000"/>
                    <a:lumOff val="95000"/>
                    <a:alpha val="0"/>
                  </a:schemeClr>
                </a:gs>
                <a:gs pos="52000">
                  <a:srgbClr val="4E8F00"/>
                </a:gs>
                <a:gs pos="67000">
                  <a:srgbClr val="4E8F00"/>
                </a:gs>
                <a:gs pos="100000">
                  <a:srgbClr val="3C6E10"/>
                </a:gs>
              </a:gsLst>
              <a:lin ang="16200000" scaled="1"/>
              <a:tileRect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kumimoji="1" lang="zh-TW" altLang="en-US"/>
          </a:p>
        </p:txBody>
      </p:sp>
      <p:sp>
        <p:nvSpPr>
          <p:cNvPr id="35" name="Shape 465">
            <a:extLst>
              <a:ext uri="{FF2B5EF4-FFF2-40B4-BE49-F238E27FC236}">
                <a16:creationId xmlns:a16="http://schemas.microsoft.com/office/drawing/2014/main" id="{2F9D6E86-E93C-4F16-9EA8-34DEB8B68CD8}"/>
              </a:ext>
            </a:extLst>
          </p:cNvPr>
          <p:cNvSpPr txBox="1"/>
          <p:nvPr/>
        </p:nvSpPr>
        <p:spPr>
          <a:xfrm>
            <a:off x="1153969" y="2208106"/>
            <a:ext cx="2320707" cy="48803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zh-TW" b="1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Mode 1: Expanding the NAS with new volume</a:t>
            </a:r>
            <a:endParaRPr lang="zh-TW" sz="1400" b="1" i="0" u="none" strike="noStrike" cap="none">
              <a:solidFill>
                <a:schemeClr val="bg1"/>
              </a:solidFill>
              <a:latin typeface="+mj-lt"/>
              <a:ea typeface="Microsoft JhengHei"/>
              <a:cs typeface="Microsoft JhengHei"/>
            </a:endParaRPr>
          </a:p>
        </p:txBody>
      </p:sp>
      <p:sp>
        <p:nvSpPr>
          <p:cNvPr id="36" name="Shape 466">
            <a:extLst>
              <a:ext uri="{FF2B5EF4-FFF2-40B4-BE49-F238E27FC236}">
                <a16:creationId xmlns:a16="http://schemas.microsoft.com/office/drawing/2014/main" id="{CE54A409-671B-4B0E-85DB-E58553BB284B}"/>
              </a:ext>
            </a:extLst>
          </p:cNvPr>
          <p:cNvSpPr txBox="1"/>
          <p:nvPr/>
        </p:nvSpPr>
        <p:spPr>
          <a:xfrm>
            <a:off x="5422323" y="2218289"/>
            <a:ext cx="2602256" cy="473431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400" b="1" i="0" u="none" strike="noStrike" cap="none">
                <a:solidFill>
                  <a:schemeClr val="bg1"/>
                </a:solidFill>
                <a:latin typeface="+mj-lt"/>
                <a:ea typeface="Microsoft JhengHei"/>
                <a:cs typeface="Microsoft JhengHei"/>
              </a:rPr>
              <a:t>Mode 2: Work as backup destination for snapshot replica</a:t>
            </a:r>
            <a:endParaRPr lang="zh-TW" sz="1400" b="1" i="0" u="none" strike="noStrike" cap="none">
              <a:solidFill>
                <a:schemeClr val="bg1"/>
              </a:solidFill>
              <a:latin typeface="+mj-lt"/>
              <a:ea typeface="Microsoft JhengHei"/>
              <a:cs typeface="Microsoft JhengHei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369331F-2305-F14B-82D6-767A1574D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5152" y="2746168"/>
            <a:ext cx="2708187" cy="169261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873339C-A2C2-C248-9BAF-661052092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654" y="2717868"/>
            <a:ext cx="2708187" cy="16926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27F7DE-9914-8443-9E3C-D1DFCC815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400"/>
              <a:t>QNAP TR RAID enclosure supports 2 modes on NAS</a:t>
            </a:r>
            <a:endParaRPr lang="en-US" sz="2400"/>
          </a:p>
        </p:txBody>
      </p:sp>
      <p:pic>
        <p:nvPicPr>
          <p:cNvPr id="18" name="Shape 749">
            <a:extLst>
              <a:ext uri="{FF2B5EF4-FFF2-40B4-BE49-F238E27FC236}">
                <a16:creationId xmlns:a16="http://schemas.microsoft.com/office/drawing/2014/main" id="{6CEAB1C3-7F66-D648-AD71-31DA284D562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97653" y="3831353"/>
            <a:ext cx="1064095" cy="792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圖片 9">
            <a:extLst>
              <a:ext uri="{FF2B5EF4-FFF2-40B4-BE49-F238E27FC236}">
                <a16:creationId xmlns:a16="http://schemas.microsoft.com/office/drawing/2014/main" id="{C3C7D6D8-635C-6540-8B41-46EEB81D72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4886" y="2726450"/>
            <a:ext cx="983026" cy="998831"/>
          </a:xfrm>
          <a:prstGeom prst="rect">
            <a:avLst/>
          </a:prstGeom>
        </p:spPr>
      </p:pic>
      <p:pic>
        <p:nvPicPr>
          <p:cNvPr id="20" name="Shape 758" descr="ãSnapshot Iconãçåçæå°çµæ">
            <a:extLst>
              <a:ext uri="{FF2B5EF4-FFF2-40B4-BE49-F238E27FC236}">
                <a16:creationId xmlns:a16="http://schemas.microsoft.com/office/drawing/2014/main" id="{8DE6FF2C-2C5E-FC4C-ACF3-E36B3163FAF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06497" y="3197257"/>
            <a:ext cx="573773" cy="514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hape 758" descr="ãSnapshot Iconãçåçæå°çµæ">
            <a:extLst>
              <a:ext uri="{FF2B5EF4-FFF2-40B4-BE49-F238E27FC236}">
                <a16:creationId xmlns:a16="http://schemas.microsoft.com/office/drawing/2014/main" id="{9F878366-4D7D-5147-A9C8-240AE7280AE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06497" y="3585584"/>
            <a:ext cx="573773" cy="514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Shape 758" descr="ãSnapshot Iconãçåçæå°çµæ">
            <a:extLst>
              <a:ext uri="{FF2B5EF4-FFF2-40B4-BE49-F238E27FC236}">
                <a16:creationId xmlns:a16="http://schemas.microsoft.com/office/drawing/2014/main" id="{A70B3DFD-FC1B-E841-92C6-16DFFB7544C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06497" y="3959256"/>
            <a:ext cx="573773" cy="5142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" name="群組 2">
            <a:extLst>
              <a:ext uri="{FF2B5EF4-FFF2-40B4-BE49-F238E27FC236}">
                <a16:creationId xmlns:a16="http://schemas.microsoft.com/office/drawing/2014/main" id="{E46CDAC6-82D1-1449-A379-57035FA94A6B}"/>
              </a:ext>
            </a:extLst>
          </p:cNvPr>
          <p:cNvGrpSpPr/>
          <p:nvPr/>
        </p:nvGrpSpPr>
        <p:grpSpPr>
          <a:xfrm>
            <a:off x="653289" y="2842135"/>
            <a:ext cx="1096862" cy="532183"/>
            <a:chOff x="381471" y="4019218"/>
            <a:chExt cx="1320312" cy="64059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24" name="圖片 33">
              <a:extLst>
                <a:ext uri="{FF2B5EF4-FFF2-40B4-BE49-F238E27FC236}">
                  <a16:creationId xmlns:a16="http://schemas.microsoft.com/office/drawing/2014/main" id="{B786CC93-3E0F-014F-B904-51F670007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66539" y="4019218"/>
              <a:ext cx="635244" cy="635244"/>
            </a:xfrm>
            <a:prstGeom prst="rect">
              <a:avLst/>
            </a:prstGeom>
          </p:spPr>
        </p:pic>
        <p:pic>
          <p:nvPicPr>
            <p:cNvPr id="25" name="圖片 35">
              <a:extLst>
                <a:ext uri="{FF2B5EF4-FFF2-40B4-BE49-F238E27FC236}">
                  <a16:creationId xmlns:a16="http://schemas.microsoft.com/office/drawing/2014/main" id="{62BF1959-D19D-C146-9CA6-85B42A994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1471" y="4021189"/>
              <a:ext cx="635244" cy="638628"/>
            </a:xfrm>
            <a:prstGeom prst="rect">
              <a:avLst/>
            </a:prstGeom>
          </p:spPr>
        </p:pic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AFFAA16F-2D94-9F41-BD35-96ED96AC7DAB}"/>
              </a:ext>
            </a:extLst>
          </p:cNvPr>
          <p:cNvSpPr/>
          <p:nvPr/>
        </p:nvSpPr>
        <p:spPr>
          <a:xfrm>
            <a:off x="1863890" y="4410485"/>
            <a:ext cx="8819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000" b="1">
                <a:solidFill>
                  <a:srgbClr val="3C0668"/>
                </a:solidFill>
                <a:latin typeface="+mj-lt"/>
                <a:ea typeface="Microsoft JhengHei" panose="020B0604030504040204" pitchFamily="34" charset="-120"/>
              </a:rPr>
              <a:t>4-bay TR-004</a:t>
            </a:r>
          </a:p>
          <a:p>
            <a:r>
              <a:rPr lang="en-US" altLang="zh-CN" sz="1000" b="1">
                <a:solidFill>
                  <a:srgbClr val="3C0668"/>
                </a:solidFill>
                <a:latin typeface="+mj-lt"/>
                <a:ea typeface="Microsoft JhengHei" panose="020B0604030504040204" pitchFamily="34" charset="-120"/>
              </a:rPr>
              <a:t>2-bay TR-002</a:t>
            </a:r>
            <a:endParaRPr lang="en-US" sz="1000" b="1">
              <a:solidFill>
                <a:srgbClr val="3C0668"/>
              </a:solidFill>
              <a:latin typeface="+mj-lt"/>
              <a:ea typeface="Microsoft JhengHei" panose="020B0604030504040204" pitchFamily="34" charset="-12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03FAFFC-27B5-5248-96D3-2D2DBE642B47}"/>
              </a:ext>
            </a:extLst>
          </p:cNvPr>
          <p:cNvSpPr/>
          <p:nvPr/>
        </p:nvSpPr>
        <p:spPr>
          <a:xfrm>
            <a:off x="4177562" y="4330312"/>
            <a:ext cx="62549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000" b="1">
                <a:solidFill>
                  <a:srgbClr val="3C0668"/>
                </a:solidFill>
                <a:latin typeface="+mj-lt"/>
                <a:ea typeface="Microsoft JhengHei" panose="020B0604030504040204" pitchFamily="34" charset="-120"/>
              </a:rPr>
              <a:t>TS-251D</a:t>
            </a:r>
            <a:endParaRPr lang="en-US" sz="1000" b="1">
              <a:solidFill>
                <a:srgbClr val="3C0668"/>
              </a:solidFill>
              <a:latin typeface="+mj-lt"/>
              <a:ea typeface="Microsoft JhengHei" panose="020B0604030504040204" pitchFamily="34" charset="-12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A2C605E-C7E1-3A43-9E11-05F12A4603FD}"/>
              </a:ext>
            </a:extLst>
          </p:cNvPr>
          <p:cNvSpPr/>
          <p:nvPr/>
        </p:nvSpPr>
        <p:spPr>
          <a:xfrm>
            <a:off x="6723451" y="4376478"/>
            <a:ext cx="8819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000" b="1">
                <a:solidFill>
                  <a:srgbClr val="3C0668"/>
                </a:solidFill>
                <a:latin typeface="+mj-lt"/>
                <a:ea typeface="Microsoft JhengHei" panose="020B0604030504040204" pitchFamily="34" charset="-120"/>
              </a:rPr>
              <a:t>4-bay TR-004</a:t>
            </a:r>
          </a:p>
          <a:p>
            <a:r>
              <a:rPr lang="en-US" altLang="zh-CN" sz="1000" b="1">
                <a:solidFill>
                  <a:srgbClr val="3C0668"/>
                </a:solidFill>
                <a:latin typeface="+mj-lt"/>
                <a:ea typeface="Microsoft JhengHei" panose="020B0604030504040204" pitchFamily="34" charset="-120"/>
              </a:rPr>
              <a:t>2-bay TR-002</a:t>
            </a:r>
            <a:endParaRPr lang="en-US" sz="1000" b="1">
              <a:solidFill>
                <a:srgbClr val="3C0668"/>
              </a:solidFill>
              <a:latin typeface="+mj-lt"/>
              <a:ea typeface="Microsoft JhengHei" panose="020B0604030504040204" pitchFamily="34" charset="-120"/>
            </a:endParaRPr>
          </a:p>
        </p:txBody>
      </p:sp>
      <p:pic>
        <p:nvPicPr>
          <p:cNvPr id="31" name="Content Placeholder 4">
            <a:extLst>
              <a:ext uri="{FF2B5EF4-FFF2-40B4-BE49-F238E27FC236}">
                <a16:creationId xmlns:a16="http://schemas.microsoft.com/office/drawing/2014/main" id="{12C7A9EC-F449-3542-8425-10E8061148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782" y="2628576"/>
            <a:ext cx="1998005" cy="172727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7" name="Shape 758" descr="ãSnapshot Iconãçåçæå°çµæ">
            <a:extLst>
              <a:ext uri="{FF2B5EF4-FFF2-40B4-BE49-F238E27FC236}">
                <a16:creationId xmlns:a16="http://schemas.microsoft.com/office/drawing/2014/main" id="{D6F683FE-3B78-1242-9742-4A31A10C0E5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19921" y="3947165"/>
            <a:ext cx="734965" cy="660797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內容版面配置區 1">
            <a:extLst>
              <a:ext uri="{FF2B5EF4-FFF2-40B4-BE49-F238E27FC236}">
                <a16:creationId xmlns:a16="http://schemas.microsoft.com/office/drawing/2014/main" id="{67DAD0C8-2322-4F3F-82CB-F0B4F8CE899F}"/>
              </a:ext>
            </a:extLst>
          </p:cNvPr>
          <p:cNvSpPr txBox="1">
            <a:spLocks/>
          </p:cNvSpPr>
          <p:nvPr/>
        </p:nvSpPr>
        <p:spPr>
          <a:xfrm>
            <a:off x="630034" y="880286"/>
            <a:ext cx="8313153" cy="11646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lnSpc>
                <a:spcPct val="170000"/>
              </a:lnSpc>
              <a:buClr>
                <a:srgbClr val="333333"/>
              </a:buClr>
              <a:buFont typeface="Arial" panose="020B0604020202020204" pitchFamily="34" charset="0"/>
              <a:buChar char="•"/>
              <a:defRPr/>
            </a:pPr>
            <a:r>
              <a:rPr lang="en-US" altLang="zh-TW" sz="14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TS-251D supports maximum two QNAP TR-002 &amp; TR-004 RAID enclosures.</a:t>
            </a:r>
            <a:endParaRPr lang="en-US" altLang="zh-TW" sz="140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marL="285750" indent="-285750">
              <a:lnSpc>
                <a:spcPct val="170000"/>
              </a:lnSpc>
              <a:buClr>
                <a:srgbClr val="333333"/>
              </a:buClr>
              <a:buFont typeface="Arial" panose="020B0604020202020204" pitchFamily="34" charset="0"/>
              <a:buChar char="•"/>
              <a:defRPr/>
            </a:pPr>
            <a:r>
              <a:rPr lang="en-US" altLang="zh-TW" sz="14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Internal mode with storage pool support  or external mode with cross-platform compatibility with Windows/Mac computers.</a:t>
            </a:r>
            <a:endParaRPr lang="zh-TW" sz="1400" b="1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728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群組 43">
            <a:extLst>
              <a:ext uri="{FF2B5EF4-FFF2-40B4-BE49-F238E27FC236}">
                <a16:creationId xmlns:a16="http://schemas.microsoft.com/office/drawing/2014/main" id="{931F497F-04BB-4AB7-ACA6-8F29415A0C94}"/>
              </a:ext>
            </a:extLst>
          </p:cNvPr>
          <p:cNvGrpSpPr/>
          <p:nvPr/>
        </p:nvGrpSpPr>
        <p:grpSpPr>
          <a:xfrm>
            <a:off x="3185935" y="1931879"/>
            <a:ext cx="5941347" cy="2884308"/>
            <a:chOff x="3185935" y="1543050"/>
            <a:chExt cx="5941347" cy="3273137"/>
          </a:xfrm>
          <a:solidFill>
            <a:srgbClr val="2A6199"/>
          </a:solidFill>
        </p:grpSpPr>
        <p:sp>
          <p:nvSpPr>
            <p:cNvPr id="45" name="平行四邊形 44">
              <a:extLst>
                <a:ext uri="{FF2B5EF4-FFF2-40B4-BE49-F238E27FC236}">
                  <a16:creationId xmlns:a16="http://schemas.microsoft.com/office/drawing/2014/main" id="{C0C360A3-6909-47BC-999F-EAA9BDCCEF18}"/>
                </a:ext>
              </a:extLst>
            </p:cNvPr>
            <p:cNvSpPr/>
            <p:nvPr/>
          </p:nvSpPr>
          <p:spPr>
            <a:xfrm>
              <a:off x="3185935" y="1543050"/>
              <a:ext cx="5941346" cy="3273136"/>
            </a:xfrm>
            <a:prstGeom prst="parallelogram">
              <a:avLst>
                <a:gd name="adj" fmla="val 5841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CD27DA9B-2449-4F5D-ADF0-B03C2B321862}"/>
                </a:ext>
              </a:extLst>
            </p:cNvPr>
            <p:cNvSpPr/>
            <p:nvPr/>
          </p:nvSpPr>
          <p:spPr>
            <a:xfrm>
              <a:off x="5665958" y="1543051"/>
              <a:ext cx="3461324" cy="32731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圖片 1">
            <a:extLst>
              <a:ext uri="{FF2B5EF4-FFF2-40B4-BE49-F238E27FC236}">
                <a16:creationId xmlns:a16="http://schemas.microsoft.com/office/drawing/2014/main" id="{88246615-DBE2-406D-B99A-6D90BBAFE1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57"/>
          <a:stretch/>
        </p:blipFill>
        <p:spPr>
          <a:xfrm>
            <a:off x="3757214" y="3404793"/>
            <a:ext cx="5260487" cy="131205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標題 6">
            <a:extLst>
              <a:ext uri="{FF2B5EF4-FFF2-40B4-BE49-F238E27FC236}">
                <a16:creationId xmlns:a16="http://schemas.microsoft.com/office/drawing/2014/main" id="{22F14CD1-262A-4EC1-AB0E-59FEDEF23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000"/>
              <a:t>Some possible issues you should know with cloud services</a:t>
            </a:r>
            <a:endParaRPr lang="zh-TW" altLang="en-US" sz="200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310BC7F-45A9-1443-BD79-18E35C024318}"/>
              </a:ext>
            </a:extLst>
          </p:cNvPr>
          <p:cNvSpPr txBox="1"/>
          <p:nvPr/>
        </p:nvSpPr>
        <p:spPr>
          <a:xfrm>
            <a:off x="5043817" y="1613849"/>
            <a:ext cx="4969255" cy="4381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無法呈現或備份原始畫質的照片或影片</a:t>
            </a:r>
            <a:endParaRPr lang="en-US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1" name="TextBox 10">
            <a:extLst>
              <a:ext uri="{FF2B5EF4-FFF2-40B4-BE49-F238E27FC236}">
                <a16:creationId xmlns:a16="http://schemas.microsoft.com/office/drawing/2014/main" id="{8131DC18-D717-42D4-868E-9117C6C1D1A3}"/>
              </a:ext>
            </a:extLst>
          </p:cNvPr>
          <p:cNvSpPr txBox="1"/>
          <p:nvPr/>
        </p:nvSpPr>
        <p:spPr>
          <a:xfrm>
            <a:off x="473921" y="878501"/>
            <a:ext cx="4969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>
                <a:solidFill>
                  <a:srgbClr val="333333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When the service is terminated, some info is lost</a:t>
            </a:r>
            <a:endParaRPr lang="en-US" sz="1600" b="1">
              <a:solidFill>
                <a:srgbClr val="333333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8" name="TextBox 26">
            <a:extLst>
              <a:ext uri="{FF2B5EF4-FFF2-40B4-BE49-F238E27FC236}">
                <a16:creationId xmlns:a16="http://schemas.microsoft.com/office/drawing/2014/main" id="{7F6D44D8-00BF-4CAB-BA33-D06383902FE1}"/>
              </a:ext>
            </a:extLst>
          </p:cNvPr>
          <p:cNvSpPr txBox="1"/>
          <p:nvPr/>
        </p:nvSpPr>
        <p:spPr>
          <a:xfrm>
            <a:off x="5060535" y="1618300"/>
            <a:ext cx="2757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2A6199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Photo/Video quality loss</a:t>
            </a:r>
          </a:p>
        </p:txBody>
      </p:sp>
      <p:sp>
        <p:nvSpPr>
          <p:cNvPr id="51" name="Rectangle 5">
            <a:extLst>
              <a:ext uri="{FF2B5EF4-FFF2-40B4-BE49-F238E27FC236}">
                <a16:creationId xmlns:a16="http://schemas.microsoft.com/office/drawing/2014/main" id="{C6B27B42-A46F-497E-8705-4ADA42298540}"/>
              </a:ext>
            </a:extLst>
          </p:cNvPr>
          <p:cNvSpPr/>
          <p:nvPr/>
        </p:nvSpPr>
        <p:spPr>
          <a:xfrm>
            <a:off x="2733791" y="4870604"/>
            <a:ext cx="41408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600">
                <a:solidFill>
                  <a:srgbClr val="33333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資料來源</a:t>
            </a:r>
            <a:r>
              <a:rPr lang="en-US" altLang="zh-CN" sz="600">
                <a:solidFill>
                  <a:srgbClr val="33333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</a:t>
            </a:r>
            <a:r>
              <a:rPr lang="en-US" sz="600">
                <a:solidFill>
                  <a:srgbClr val="33333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https://www.irista.com/</a:t>
            </a:r>
            <a:endParaRPr lang="en-US" sz="600">
              <a:solidFill>
                <a:srgbClr val="333333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en-US" sz="600">
                <a:solidFill>
                  <a:srgbClr val="33333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https://support.google.com/photos/answer/6220791?hl=zh-Hant&amp;visit_id=637112218333680638-2163517635&amp;rd=1</a:t>
            </a:r>
            <a:endParaRPr lang="en-US" sz="600">
              <a:solidFill>
                <a:srgbClr val="333333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54" name="圖片 53">
            <a:extLst>
              <a:ext uri="{FF2B5EF4-FFF2-40B4-BE49-F238E27FC236}">
                <a16:creationId xmlns:a16="http://schemas.microsoft.com/office/drawing/2014/main" id="{EC416DEC-390D-494B-A11F-130D086006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652" y="2027660"/>
            <a:ext cx="1150283" cy="1109821"/>
          </a:xfrm>
          <a:prstGeom prst="rect">
            <a:avLst/>
          </a:prstGeom>
        </p:spPr>
      </p:pic>
      <p:sp>
        <p:nvSpPr>
          <p:cNvPr id="56" name="文字方塊 55">
            <a:extLst>
              <a:ext uri="{FF2B5EF4-FFF2-40B4-BE49-F238E27FC236}">
                <a16:creationId xmlns:a16="http://schemas.microsoft.com/office/drawing/2014/main" id="{2DBDB542-CF6A-4BA6-A70E-22B3C595E39D}"/>
              </a:ext>
            </a:extLst>
          </p:cNvPr>
          <p:cNvSpPr txBox="1"/>
          <p:nvPr/>
        </p:nvSpPr>
        <p:spPr>
          <a:xfrm>
            <a:off x="6063594" y="2302088"/>
            <a:ext cx="2538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Google </a:t>
            </a:r>
            <a:r>
              <a:rPr lang="en-US" altLang="zh-TW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Photos</a:t>
            </a:r>
            <a:endParaRPr lang="zh-TW" alt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58" name="直線單箭頭接點 55">
            <a:extLst>
              <a:ext uri="{FF2B5EF4-FFF2-40B4-BE49-F238E27FC236}">
                <a16:creationId xmlns:a16="http://schemas.microsoft.com/office/drawing/2014/main" id="{B221418F-EF64-40A1-8706-E42D7F46B8E8}"/>
              </a:ext>
            </a:extLst>
          </p:cNvPr>
          <p:cNvCxnSpPr>
            <a:cxnSpLocks/>
          </p:cNvCxnSpPr>
          <p:nvPr/>
        </p:nvCxnSpPr>
        <p:spPr>
          <a:xfrm rot="5400000">
            <a:off x="6640715" y="3042828"/>
            <a:ext cx="1049893" cy="581986"/>
          </a:xfrm>
          <a:prstGeom prst="bentConnector3">
            <a:avLst>
              <a:gd name="adj1" fmla="val 35083"/>
            </a:avLst>
          </a:prstGeom>
          <a:ln w="28575">
            <a:solidFill>
              <a:srgbClr val="FFC000"/>
            </a:solidFill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ounded Rectangle 19">
            <a:extLst>
              <a:ext uri="{FF2B5EF4-FFF2-40B4-BE49-F238E27FC236}">
                <a16:creationId xmlns:a16="http://schemas.microsoft.com/office/drawing/2014/main" id="{C7A58B5F-0F5B-495D-AD3C-0F8989C9CCD2}"/>
              </a:ext>
            </a:extLst>
          </p:cNvPr>
          <p:cNvSpPr/>
          <p:nvPr/>
        </p:nvSpPr>
        <p:spPr>
          <a:xfrm>
            <a:off x="3953158" y="3994384"/>
            <a:ext cx="4746271" cy="18967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Rounded Rectangle 20">
            <a:extLst>
              <a:ext uri="{FF2B5EF4-FFF2-40B4-BE49-F238E27FC236}">
                <a16:creationId xmlns:a16="http://schemas.microsoft.com/office/drawing/2014/main" id="{AB15585A-9083-45E0-9EAD-C35540E93ED9}"/>
              </a:ext>
            </a:extLst>
          </p:cNvPr>
          <p:cNvSpPr/>
          <p:nvPr/>
        </p:nvSpPr>
        <p:spPr>
          <a:xfrm>
            <a:off x="3953158" y="4355673"/>
            <a:ext cx="3296367" cy="18967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直線單箭頭接點 55">
            <a:extLst>
              <a:ext uri="{FF2B5EF4-FFF2-40B4-BE49-F238E27FC236}">
                <a16:creationId xmlns:a16="http://schemas.microsoft.com/office/drawing/2014/main" id="{4FBF7592-755B-455E-9949-C743E4FCDBBC}"/>
              </a:ext>
            </a:extLst>
          </p:cNvPr>
          <p:cNvCxnSpPr>
            <a:cxnSpLocks/>
          </p:cNvCxnSpPr>
          <p:nvPr/>
        </p:nvCxnSpPr>
        <p:spPr>
          <a:xfrm rot="5400000">
            <a:off x="2404647" y="2714775"/>
            <a:ext cx="1081094" cy="209076"/>
          </a:xfrm>
          <a:prstGeom prst="bentConnector3">
            <a:avLst>
              <a:gd name="adj1" fmla="val 100460"/>
            </a:avLst>
          </a:prstGeom>
          <a:ln w="28575">
            <a:solidFill>
              <a:srgbClr val="FFC000"/>
            </a:solidFill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25">
            <a:extLst>
              <a:ext uri="{FF2B5EF4-FFF2-40B4-BE49-F238E27FC236}">
                <a16:creationId xmlns:a16="http://schemas.microsoft.com/office/drawing/2014/main" id="{C244D3B7-F585-4C55-BA68-D55E7247F50B}"/>
              </a:ext>
            </a:extLst>
          </p:cNvPr>
          <p:cNvSpPr/>
          <p:nvPr/>
        </p:nvSpPr>
        <p:spPr>
          <a:xfrm>
            <a:off x="1040267" y="1357560"/>
            <a:ext cx="3367787" cy="9910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Rounded Rectangle 1">
            <a:extLst>
              <a:ext uri="{FF2B5EF4-FFF2-40B4-BE49-F238E27FC236}">
                <a16:creationId xmlns:a16="http://schemas.microsoft.com/office/drawing/2014/main" id="{B7B8CCFE-5993-4190-8257-79939C66DCAE}"/>
              </a:ext>
            </a:extLst>
          </p:cNvPr>
          <p:cNvSpPr/>
          <p:nvPr/>
        </p:nvSpPr>
        <p:spPr>
          <a:xfrm>
            <a:off x="1023406" y="1395484"/>
            <a:ext cx="3384648" cy="463097"/>
          </a:xfrm>
          <a:prstGeom prst="roundRect">
            <a:avLst>
              <a:gd name="adj" fmla="val 7541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1">
            <a:extLst>
              <a:ext uri="{FF2B5EF4-FFF2-40B4-BE49-F238E27FC236}">
                <a16:creationId xmlns:a16="http://schemas.microsoft.com/office/drawing/2014/main" id="{68DF5D23-9BA5-4F69-9DB8-0CE032F6B409}"/>
              </a:ext>
            </a:extLst>
          </p:cNvPr>
          <p:cNvSpPr/>
          <p:nvPr/>
        </p:nvSpPr>
        <p:spPr>
          <a:xfrm>
            <a:off x="1016201" y="2016612"/>
            <a:ext cx="3397497" cy="291607"/>
          </a:xfrm>
          <a:prstGeom prst="roundRect">
            <a:avLst>
              <a:gd name="adj" fmla="val 8005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29BD7947-29BA-4C4E-B156-F718EACD895D}"/>
              </a:ext>
            </a:extLst>
          </p:cNvPr>
          <p:cNvSpPr txBox="1"/>
          <p:nvPr/>
        </p:nvSpPr>
        <p:spPr>
          <a:xfrm>
            <a:off x="988835" y="1352508"/>
            <a:ext cx="33846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b="1"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What happens to all my tags, photo ratings, title and albums?</a:t>
            </a:r>
          </a:p>
          <a:p>
            <a:r>
              <a:rPr lang="en-US" altLang="zh-TW" sz="1000"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Unfortunately, this information will be lost as it cannot be exported.</a:t>
            </a:r>
            <a:endParaRPr lang="zh-TW" altLang="en-US" sz="1000">
              <a:latin typeface="+mj-lt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72B0E769-CB7B-4334-B9A1-0E3F64F1E40B}"/>
              </a:ext>
            </a:extLst>
          </p:cNvPr>
          <p:cNvSpPr txBox="1"/>
          <p:nvPr/>
        </p:nvSpPr>
        <p:spPr>
          <a:xfrm>
            <a:off x="988834" y="1819514"/>
            <a:ext cx="33029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b="1"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What happens to text I have put in my albums?</a:t>
            </a:r>
          </a:p>
          <a:p>
            <a:r>
              <a:rPr lang="en-US" altLang="zh-TW" sz="1000"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If you have added text to your albums, you will need to copy this information manually if you do not want to lost it.</a:t>
            </a:r>
            <a:endParaRPr lang="zh-TW" altLang="en-US" sz="1000">
              <a:latin typeface="+mj-lt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4063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4422A-31D1-A247-B885-CB59E561C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532" y="194608"/>
            <a:ext cx="7674014" cy="493563"/>
          </a:xfrm>
        </p:spPr>
        <p:txBody>
          <a:bodyPr/>
          <a:lstStyle/>
          <a:p>
            <a:r>
              <a:rPr lang="en-US" altLang="zh-TW">
                <a:ea typeface="Microsoft JhengHei" panose="020B0604030504040204" pitchFamily="34" charset="-120"/>
              </a:rPr>
              <a:t>Comparing TS-251D and TS-251B</a:t>
            </a:r>
            <a:endParaRPr lang="en-US">
              <a:ea typeface="Microsoft JhengHei" panose="020B0604030504040204" pitchFamily="34" charset="-12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1ADFE6E-404E-0342-B8BE-F26A99C86F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5756830"/>
              </p:ext>
            </p:extLst>
          </p:nvPr>
        </p:nvGraphicFramePr>
        <p:xfrm>
          <a:off x="359786" y="959915"/>
          <a:ext cx="7091671" cy="4093878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7894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73087">
                  <a:extLst>
                    <a:ext uri="{9D8B030D-6E8A-4147-A177-3AD203B41FA5}">
                      <a16:colId xmlns:a16="http://schemas.microsoft.com/office/drawing/2014/main" val="1993527468"/>
                    </a:ext>
                  </a:extLst>
                </a:gridCol>
                <a:gridCol w="2629166">
                  <a:extLst>
                    <a:ext uri="{9D8B030D-6E8A-4147-A177-3AD203B41FA5}">
                      <a16:colId xmlns:a16="http://schemas.microsoft.com/office/drawing/2014/main" val="1246187377"/>
                    </a:ext>
                  </a:extLst>
                </a:gridCol>
              </a:tblGrid>
              <a:tr h="230648">
                <a:tc>
                  <a:txBody>
                    <a:bodyPr/>
                    <a:lstStyle/>
                    <a:p>
                      <a:pPr algn="ctr"/>
                      <a:r>
                        <a:rPr lang="en-US" altLang="zh-Hant" sz="1200" b="1"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</a:rPr>
                        <a:t>NAS model</a:t>
                      </a:r>
                      <a:endParaRPr lang="en-US" sz="1200" b="1">
                        <a:latin typeface="Arial" pitchFamily="34" charset="0"/>
                        <a:ea typeface="Microsoft JhengHei" panose="020B0604030504040204" pitchFamily="34" charset="-12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1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QNAP TS-251D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1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</a:rPr>
                        <a:t>QNAP TS-251B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1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8179">
                <a:tc>
                  <a:txBody>
                    <a:bodyPr/>
                    <a:lstStyle/>
                    <a:p>
                      <a:pPr algn="ctr"/>
                      <a:r>
                        <a:rPr lang="en-US" altLang="zh-Hant" sz="1200" b="1"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</a:rPr>
                        <a:t>Processor</a:t>
                      </a:r>
                      <a:endParaRPr lang="en-US" sz="1200" b="1">
                        <a:latin typeface="Arial" pitchFamily="34" charset="0"/>
                        <a:ea typeface="Microsoft JhengHei" panose="020B0604030504040204" pitchFamily="34" charset="-12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</a:rPr>
                        <a:t>Intel x86 Celeron </a:t>
                      </a:r>
                      <a:r>
                        <a:rPr kumimoji="0" lang="en-US" altLang="zh-TW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</a:rPr>
                        <a:t>J4005</a:t>
                      </a:r>
                      <a:r>
                        <a:rPr kumimoji="0" lang="en-US" altLang="zh-TW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</a:rPr>
                        <a:t> </a:t>
                      </a:r>
                      <a:r>
                        <a:rPr kumimoji="0" lang="en-US" altLang="zh-CN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</a:rPr>
                        <a:t>dual-core 2.0 GHz, burst up to </a:t>
                      </a:r>
                      <a:r>
                        <a:rPr kumimoji="0" lang="en-US" altLang="zh-CN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</a:rPr>
                        <a:t>2.7 GHz</a:t>
                      </a:r>
                      <a:endParaRPr kumimoji="0" lang="en-US" altLang="zh-TW" sz="1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 pitchFamily="34" charset="0"/>
                        <a:ea typeface="Microsoft JhengHei" panose="020B0604030504040204" pitchFamily="34" charset="-12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</a:rPr>
                        <a:t>Intel x86 Celeron J3355 </a:t>
                      </a:r>
                      <a:r>
                        <a:rPr lang="en-US" altLang="zh-CN" sz="1200" b="1"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</a:rPr>
                        <a:t>dual-core 2.0 GHz, burst up to 2.5 GHz</a:t>
                      </a:r>
                      <a:endParaRPr lang="en-US" sz="1200" b="1">
                        <a:latin typeface="Arial" pitchFamily="34" charset="0"/>
                        <a:ea typeface="Microsoft JhengHei" panose="020B0604030504040204" pitchFamily="34" charset="-12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8179">
                <a:tc>
                  <a:txBody>
                    <a:bodyPr/>
                    <a:lstStyle/>
                    <a:p>
                      <a:pPr algn="ctr"/>
                      <a:r>
                        <a:rPr lang="en-US" altLang="zh-Hant" sz="1200" b="1"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</a:rPr>
                        <a:t>Memory (</a:t>
                      </a:r>
                      <a:r>
                        <a:rPr lang="en-US" altLang="zh-CN" sz="1200" b="1"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</a:rPr>
                        <a:t>expandable)</a:t>
                      </a:r>
                      <a:endParaRPr lang="en-US" sz="1200" b="1">
                        <a:latin typeface="Arial" pitchFamily="34" charset="0"/>
                        <a:ea typeface="Microsoft JhengHei" panose="020B0604030504040204" pitchFamily="34" charset="-12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b="1">
                          <a:solidFill>
                            <a:schemeClr val="tx1"/>
                          </a:solidFill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</a:rPr>
                        <a:t>TS-251D-2G: 1 x 2 GB</a:t>
                      </a:r>
                    </a:p>
                    <a:p>
                      <a:pPr algn="ctr"/>
                      <a:r>
                        <a:rPr lang="en-US" altLang="zh-TW" sz="1200" b="1">
                          <a:solidFill>
                            <a:schemeClr val="tx1"/>
                          </a:solidFill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</a:rPr>
                        <a:t>TS-251D-4G: 1 x 4 GB</a:t>
                      </a:r>
                    </a:p>
                    <a:p>
                      <a:pPr algn="ctr"/>
                      <a:r>
                        <a:rPr lang="en-US" altLang="zh-TW" sz="1200" b="1">
                          <a:solidFill>
                            <a:schemeClr val="tx1"/>
                          </a:solidFill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</a:rPr>
                        <a:t>Max. 8 GB (4 GB + 4 GB)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tx1"/>
                          </a:solidFill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</a:rPr>
                        <a:t>TS-251B-2G: 1 x 2 GB</a:t>
                      </a:r>
                    </a:p>
                    <a:p>
                      <a:pPr algn="ctr"/>
                      <a:r>
                        <a:rPr lang="en-US" sz="1200" b="1">
                          <a:solidFill>
                            <a:schemeClr val="tx1"/>
                          </a:solidFill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</a:rPr>
                        <a:t>TS-251B-4G: 1 x 4 GB</a:t>
                      </a:r>
                    </a:p>
                    <a:p>
                      <a:pPr algn="ctr"/>
                      <a:r>
                        <a:rPr lang="en-US" sz="1200" b="1">
                          <a:solidFill>
                            <a:schemeClr val="tx1"/>
                          </a:solidFill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</a:rPr>
                        <a:t>Max. 8 GB (4 GB + 4 GB)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0648"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</a:rPr>
                        <a:t>PCIe </a:t>
                      </a:r>
                      <a:r>
                        <a:rPr lang="en-US" altLang="zh-Hant" sz="1200" b="1"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</a:rPr>
                        <a:t>slot</a:t>
                      </a:r>
                      <a:endParaRPr lang="en-US" sz="1200" b="1">
                        <a:latin typeface="Arial" pitchFamily="34" charset="0"/>
                        <a:ea typeface="Microsoft JhengHei" panose="020B0604030504040204" pitchFamily="34" charset="-12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b="1">
                          <a:solidFill>
                            <a:schemeClr val="tx1"/>
                          </a:solidFill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</a:rPr>
                        <a:t>1 x Gen2 </a:t>
                      </a:r>
                      <a:r>
                        <a:rPr lang="en-US" altLang="zh-TW" sz="1200" b="1">
                          <a:solidFill>
                            <a:srgbClr val="C00000"/>
                          </a:solidFill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</a:rPr>
                        <a:t>(x4) </a:t>
                      </a:r>
                      <a:r>
                        <a:rPr lang="en-US" altLang="zh-Hant" sz="1200" b="1"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</a:rPr>
                        <a:t>slot</a:t>
                      </a:r>
                      <a:endParaRPr lang="en-US" altLang="zh-TW" sz="1200" b="1">
                        <a:solidFill>
                          <a:srgbClr val="FF0000"/>
                        </a:solidFill>
                        <a:latin typeface="Arial" pitchFamily="34" charset="0"/>
                        <a:ea typeface="Microsoft JhengHei" panose="020B0604030504040204" pitchFamily="34" charset="-12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tx1"/>
                          </a:solidFill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</a:rPr>
                        <a:t>1 x Gen2 (x2) </a:t>
                      </a:r>
                      <a:r>
                        <a:rPr lang="en-US" altLang="zh-Hant" sz="1200" b="1"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</a:rPr>
                        <a:t>slot</a:t>
                      </a:r>
                      <a:endParaRPr lang="en-US" sz="1200" b="1">
                        <a:solidFill>
                          <a:srgbClr val="FF0000"/>
                        </a:solidFill>
                        <a:latin typeface="Arial" pitchFamily="34" charset="0"/>
                        <a:ea typeface="Microsoft JhengHei" panose="020B0604030504040204" pitchFamily="34" charset="-12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6865204"/>
                  </a:ext>
                </a:extLst>
              </a:tr>
              <a:tr h="230648"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</a:rPr>
                        <a:t>10GbE/5GbE/2.5GbE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200" b="1">
                          <a:solidFill>
                            <a:schemeClr val="tx1"/>
                          </a:solidFill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</a:rPr>
                        <a:t>Expandable via a QNAP QXG PCIe adapter</a:t>
                      </a:r>
                      <a:endParaRPr lang="en-US" sz="1200" b="1">
                        <a:solidFill>
                          <a:schemeClr val="tx1"/>
                        </a:solidFill>
                        <a:latin typeface="Arial" pitchFamily="34" charset="0"/>
                        <a:ea typeface="Microsoft JhengHei" panose="020B0604030504040204" pitchFamily="34" charset="-12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Arial" pitchFamily="34" charset="0"/>
                        <a:ea typeface="Microsoft JhengHei" panose="020B0604030504040204" pitchFamily="34" charset="-12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2236103"/>
                  </a:ext>
                </a:extLst>
              </a:tr>
              <a:tr h="230648"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</a:rPr>
                        <a:t>Performance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Over 500MB/s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3905578"/>
                  </a:ext>
                </a:extLst>
              </a:tr>
              <a:tr h="230648"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</a:rPr>
                        <a:t>M.2 SSD </a:t>
                      </a:r>
                      <a:r>
                        <a:rPr lang="en-US" altLang="zh-CN" sz="1200" b="1"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</a:rPr>
                        <a:t>slots</a:t>
                      </a:r>
                      <a:endParaRPr lang="en-US" sz="1200" b="1">
                        <a:latin typeface="Arial" pitchFamily="34" charset="0"/>
                        <a:ea typeface="Microsoft JhengHei" panose="020B0604030504040204" pitchFamily="34" charset="-12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>
                          <a:solidFill>
                            <a:schemeClr val="tx1"/>
                          </a:solidFill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</a:rPr>
                        <a:t>Expandable via a QM2 PCIe adapter</a:t>
                      </a:r>
                      <a:endParaRPr lang="en-US" sz="1200" b="1">
                        <a:solidFill>
                          <a:schemeClr val="tx1"/>
                        </a:solidFill>
                        <a:latin typeface="Arial" pitchFamily="34" charset="0"/>
                        <a:ea typeface="Microsoft JhengHei" panose="020B0604030504040204" pitchFamily="34" charset="-12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>
                        <a:solidFill>
                          <a:schemeClr val="tx1"/>
                        </a:solidFill>
                        <a:latin typeface="Arial" pitchFamily="34" charset="0"/>
                        <a:ea typeface="Microsoft JhengHei" panose="020B0604030504040204" pitchFamily="34" charset="-12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1634908"/>
                  </a:ext>
                </a:extLst>
              </a:tr>
              <a:tr h="230648">
                <a:tc>
                  <a:txBody>
                    <a:bodyPr/>
                    <a:lstStyle/>
                    <a:p>
                      <a:pPr algn="ctr"/>
                      <a:r>
                        <a:rPr lang="en-US" altLang="zh-Hant" sz="1200" b="1"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</a:rPr>
                        <a:t>HW transcoding</a:t>
                      </a:r>
                      <a:endParaRPr lang="en-US" sz="1200" b="1">
                        <a:latin typeface="Arial" pitchFamily="34" charset="0"/>
                        <a:ea typeface="Microsoft JhengHei" panose="020B0604030504040204" pitchFamily="34" charset="-12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Hant" sz="1200" b="1"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</a:rPr>
                        <a:t>Yes</a:t>
                      </a:r>
                      <a:endParaRPr lang="en-US" sz="1200" b="1">
                        <a:solidFill>
                          <a:srgbClr val="FF0000"/>
                        </a:solidFill>
                        <a:latin typeface="Arial" pitchFamily="34" charset="0"/>
                        <a:ea typeface="Microsoft JhengHei" panose="020B0604030504040204" pitchFamily="34" charset="-12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rgbClr val="FF0000"/>
                        </a:solidFill>
                        <a:latin typeface="Arial" pitchFamily="34" charset="0"/>
                        <a:ea typeface="Microsoft JhengHei" panose="020B0604030504040204" pitchFamily="34" charset="-12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676778"/>
                  </a:ext>
                </a:extLst>
              </a:tr>
              <a:tr h="538179"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</a:rPr>
                        <a:t>HDMI </a:t>
                      </a:r>
                      <a:r>
                        <a:rPr lang="en-US" altLang="zh-CN" sz="1200" b="1"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</a:rPr>
                        <a:t>output</a:t>
                      </a:r>
                      <a:endParaRPr lang="en-US" sz="1200" b="1">
                        <a:latin typeface="Arial" pitchFamily="34" charset="0"/>
                        <a:ea typeface="Microsoft JhengHei" panose="020B0604030504040204" pitchFamily="34" charset="-12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tx1"/>
                          </a:solidFill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</a:rPr>
                        <a:t>4K HDMI </a:t>
                      </a:r>
                      <a:r>
                        <a:rPr lang="en-US" sz="1200" b="1">
                          <a:solidFill>
                            <a:srgbClr val="FF0000"/>
                          </a:solidFill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</a:rPr>
                        <a:t>v2.0b 60Hz</a:t>
                      </a:r>
                      <a:r>
                        <a:rPr lang="en-US" sz="1200" b="1">
                          <a:solidFill>
                            <a:schemeClr val="tx1"/>
                          </a:solidFill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</a:rPr>
                        <a:t>, </a:t>
                      </a:r>
                      <a:r>
                        <a:rPr lang="en-US" altLang="zh-CN" sz="1200" b="1">
                          <a:solidFill>
                            <a:schemeClr val="tx1"/>
                          </a:solidFill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</a:rPr>
                        <a:t>optional QNAP RM-IR-004 remote control</a:t>
                      </a:r>
                      <a:endParaRPr lang="en-US" sz="1200" b="1">
                        <a:solidFill>
                          <a:schemeClr val="tx1"/>
                        </a:solidFill>
                        <a:latin typeface="Arial" pitchFamily="34" charset="0"/>
                        <a:ea typeface="Microsoft JhengHei" panose="020B0604030504040204" pitchFamily="34" charset="-12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tx1"/>
                          </a:solidFill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</a:rPr>
                        <a:t>4K HDMI v1.4b 30Hz, </a:t>
                      </a:r>
                      <a:r>
                        <a:rPr lang="en-US" altLang="zh-CN" sz="1200" b="1">
                          <a:solidFill>
                            <a:schemeClr val="tx1"/>
                          </a:solidFill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</a:rPr>
                        <a:t>optional QNAP RM-IR-004 remote control</a:t>
                      </a:r>
                      <a:endParaRPr lang="en-US" sz="1200" b="1">
                        <a:solidFill>
                          <a:schemeClr val="tx1"/>
                        </a:solidFill>
                        <a:latin typeface="Arial" pitchFamily="34" charset="0"/>
                        <a:ea typeface="Microsoft JhengHei" panose="020B0604030504040204" pitchFamily="34" charset="-12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4414"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</a:rPr>
                        <a:t>USB 3.0 / 2.0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</a:rPr>
                        <a:t>USB 3.0: 2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</a:rPr>
                        <a:t>USB 2.0: 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</a:rPr>
                        <a:t>USB 3.0: 2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</a:rPr>
                        <a:t>USB 2.0: 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06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1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  <a:sym typeface="Arial"/>
                        </a:rPr>
                        <a:t>Camera licenses</a:t>
                      </a:r>
                      <a:endParaRPr kumimoji="0" lang="en-US" altLang="zh-TW" sz="11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itchFamily="34" charset="0"/>
                        <a:ea typeface="Microsoft JhengHei" panose="020B0604030504040204" pitchFamily="34" charset="-120"/>
                        <a:cs typeface="Arial" pitchFamily="34" charset="0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  <a:sym typeface="Arial"/>
                        </a:rPr>
                        <a:t>free: </a:t>
                      </a:r>
                      <a:r>
                        <a:rPr kumimoji="0" lang="en-US" altLang="zh-CN" sz="12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  <a:sym typeface="Arial"/>
                        </a:rPr>
                        <a:t>8</a:t>
                      </a:r>
                      <a:r>
                        <a:rPr kumimoji="0" lang="en-US" altLang="zh-CN" sz="12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  <a:sym typeface="Arial"/>
                        </a:rPr>
                        <a:t> / max: </a:t>
                      </a:r>
                      <a:r>
                        <a:rPr kumimoji="0" lang="en-US" altLang="zh-CN" sz="12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  <a:sym typeface="Arial"/>
                        </a:rPr>
                        <a:t>30</a:t>
                      </a:r>
                      <a:endParaRPr kumimoji="0" lang="en-US" altLang="zh-TW" sz="12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Microsoft JhengHei" panose="020B0604030504040204" pitchFamily="34" charset="-120"/>
                        <a:cs typeface="Arial" pitchFamily="34" charset="0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  <a:sym typeface="Arial"/>
                        </a:rPr>
                        <a:t>free: </a:t>
                      </a:r>
                      <a:r>
                        <a:rPr kumimoji="0" lang="en-US" altLang="zh-CN" sz="12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  <a:sym typeface="Arial"/>
                        </a:rPr>
                        <a:t>8</a:t>
                      </a:r>
                      <a:r>
                        <a:rPr kumimoji="0" lang="en-US" altLang="zh-CN" sz="12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  <a:sym typeface="Arial"/>
                        </a:rPr>
                        <a:t> / max: </a:t>
                      </a:r>
                      <a:r>
                        <a:rPr kumimoji="0" lang="en-US" altLang="zh-CN" sz="12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  <a:sym typeface="Arial"/>
                        </a:rPr>
                        <a:t>30</a:t>
                      </a:r>
                      <a:endParaRPr kumimoji="0" lang="en-US" altLang="zh-TW" sz="12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Microsoft JhengHei" panose="020B0604030504040204" pitchFamily="34" charset="-120"/>
                        <a:cs typeface="Arial" pitchFamily="34" charset="0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2495005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8B8BA23C-53E6-624F-BA44-2A98CB4BAB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867" y="781249"/>
            <a:ext cx="510837" cy="4416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Google Shape;97;p18">
            <a:extLst>
              <a:ext uri="{FF2B5EF4-FFF2-40B4-BE49-F238E27FC236}">
                <a16:creationId xmlns:a16="http://schemas.microsoft.com/office/drawing/2014/main" id="{AC550B1E-3A75-4149-80F9-92D3DE7A63B9}"/>
              </a:ext>
            </a:extLst>
          </p:cNvPr>
          <p:cNvSpPr txBox="1"/>
          <p:nvPr/>
        </p:nvSpPr>
        <p:spPr>
          <a:xfrm>
            <a:off x="7490409" y="959915"/>
            <a:ext cx="1505180" cy="79399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15000"/>
              </a:lnSpc>
            </a:pPr>
            <a:r>
              <a:rPr lang="en-US" altLang="zh-TW" sz="1100" b="1">
                <a:solidFill>
                  <a:schemeClr val="dk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Optional 3-year Extended Warranty available</a:t>
            </a:r>
          </a:p>
        </p:txBody>
      </p:sp>
      <p:pic>
        <p:nvPicPr>
          <p:cNvPr id="6" name="Google Shape;101;p18">
            <a:extLst>
              <a:ext uri="{FF2B5EF4-FFF2-40B4-BE49-F238E27FC236}">
                <a16:creationId xmlns:a16="http://schemas.microsoft.com/office/drawing/2014/main" id="{726C3CBD-67AC-7246-B746-43289B2CCAE4}"/>
              </a:ext>
            </a:extLst>
          </p:cNvPr>
          <p:cNvPicPr preferRelativeResize="0"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7348" y="1728518"/>
            <a:ext cx="1787567" cy="19425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97;p18">
            <a:extLst>
              <a:ext uri="{FF2B5EF4-FFF2-40B4-BE49-F238E27FC236}">
                <a16:creationId xmlns:a16="http://schemas.microsoft.com/office/drawing/2014/main" id="{8FFC0209-433B-1647-8C84-C008C57C519C}"/>
              </a:ext>
            </a:extLst>
          </p:cNvPr>
          <p:cNvSpPr txBox="1"/>
          <p:nvPr/>
        </p:nvSpPr>
        <p:spPr>
          <a:xfrm>
            <a:off x="7439210" y="3671055"/>
            <a:ext cx="1659323" cy="335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zh-TW" altLang="en-US" sz="900" b="1">
                <a:solidFill>
                  <a:srgbClr val="3BA2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</a:t>
            </a:r>
            <a:r>
              <a:rPr lang="en-US" altLang="zh-TW" sz="900" b="1" err="1">
                <a:solidFill>
                  <a:srgbClr val="3BA2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ering</a:t>
            </a:r>
            <a:r>
              <a:rPr lang="zh-TW" altLang="en-US" sz="900" b="1">
                <a:solidFill>
                  <a:srgbClr val="3BA2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Numbe</a:t>
            </a:r>
            <a:r>
              <a:rPr lang="en-US" altLang="zh-TW" sz="900" b="1">
                <a:solidFill>
                  <a:srgbClr val="3BA2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r:</a:t>
            </a:r>
            <a:endParaRPr lang="zh-CN" altLang="en-US" sz="900">
              <a:solidFill>
                <a:srgbClr val="3BA2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15000"/>
              </a:lnSpc>
            </a:pPr>
            <a:r>
              <a:rPr lang="en" altLang="zh-TW" sz="900" b="1">
                <a:solidFill>
                  <a:srgbClr val="3BA2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LIC-NAS-EXTW-GREEN-3Y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3D9F3F4E-2344-4873-A428-4C6656845EB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4182" y="756326"/>
            <a:ext cx="767894" cy="4799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58C5FFA0-906B-4C76-9947-966B425AB3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1265"/>
            <a:ext cx="719572" cy="654458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265C2543-A14A-4CF1-846D-6166F2D9B0AE}"/>
              </a:ext>
            </a:extLst>
          </p:cNvPr>
          <p:cNvSpPr txBox="1"/>
          <p:nvPr/>
        </p:nvSpPr>
        <p:spPr>
          <a:xfrm>
            <a:off x="79757" y="2399444"/>
            <a:ext cx="593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800" b="1">
                <a:solidFill>
                  <a:schemeClr val="bg1"/>
                </a:solidFill>
                <a:effectLst>
                  <a:outerShdw blurRad="38100" dist="38100" dir="2700000" algn="tl" rotWithShape="0">
                    <a:prstClr val="black">
                      <a:alpha val="85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Only on QNAP</a:t>
            </a:r>
            <a:endParaRPr lang="zh-TW" altLang="en-US" sz="800" b="1">
              <a:solidFill>
                <a:schemeClr val="bg1"/>
              </a:solidFill>
              <a:effectLst>
                <a:outerShdw blurRad="38100" dist="38100" dir="2700000" algn="tl" rotWithShape="0">
                  <a:prstClr val="black">
                    <a:alpha val="85000"/>
                  </a:prst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0840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F55F406-9623-4989-9EC1-599D322305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0841" y="1450447"/>
            <a:ext cx="6264696" cy="613890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rgbClr val="33333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</a:t>
            </a:r>
            <a:r>
              <a:rPr lang="zh-TW" altLang="en-US">
                <a:solidFill>
                  <a:srgbClr val="33333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rgbClr val="33333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is your best choice!</a:t>
            </a:r>
            <a:endParaRPr lang="zh-TW" altLang="en-US">
              <a:solidFill>
                <a:srgbClr val="333333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" name="副標題 16">
            <a:extLst>
              <a:ext uri="{FF2B5EF4-FFF2-40B4-BE49-F238E27FC236}">
                <a16:creationId xmlns:a16="http://schemas.microsoft.com/office/drawing/2014/main" id="{0242862A-D841-47D6-AF92-DF1F84F7F49A}"/>
              </a:ext>
            </a:extLst>
          </p:cNvPr>
          <p:cNvSpPr txBox="1">
            <a:spLocks/>
          </p:cNvSpPr>
          <p:nvPr/>
        </p:nvSpPr>
        <p:spPr>
          <a:xfrm>
            <a:off x="98154" y="4826613"/>
            <a:ext cx="4287866" cy="2470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5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2019 QNAP Systems, Inc. All rights reserved. QNAP® and other names of QNAP Products are proprietary marks or registered trademarks of QNAP Systems, Inc. Other products and company names mentioned herein are trademarks of their respective holders.</a:t>
            </a:r>
            <a:endParaRPr lang="zh-TW" altLang="en-US" sz="5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739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19B9CF04-DDDD-4B0E-9334-B131D711D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產品照片</a:t>
            </a:r>
            <a:r>
              <a:rPr lang="en-US" altLang="zh-TW"/>
              <a:t>-</a:t>
            </a:r>
            <a:r>
              <a:rPr lang="zh-TW" altLang="en-US"/>
              <a:t>請取用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3BAD029F-E161-4861-8D0B-B549D8C3C9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296" y="3028949"/>
            <a:ext cx="1905956" cy="1647697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2989F606-2B38-40E3-A820-12CFCF0AF9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925" y="3028949"/>
            <a:ext cx="1905956" cy="1647697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FFDB528C-367E-4D97-8265-C0F5F11910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062" y="3028949"/>
            <a:ext cx="1905956" cy="1647697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0DE9F74A-5713-4CFD-BA29-79FF8B44F0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67" y="3028949"/>
            <a:ext cx="1905956" cy="1647697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7E32C207-ECE1-4F3B-8187-671AB5F34F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316" y="3028949"/>
            <a:ext cx="1905956" cy="1647697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A60ADECD-401B-459E-825A-FEA9F3A708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881" y="914400"/>
            <a:ext cx="1905956" cy="1647697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1797DEE8-32F3-4D2D-9D53-30E6741BFDC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62" y="976312"/>
            <a:ext cx="1905956" cy="1647697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8F279524-1345-4113-9738-B6DC665DFE9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070" y="914400"/>
            <a:ext cx="1905956" cy="1647697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8C7C40CC-4969-431C-8408-F9F046EC696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076" y="976312"/>
            <a:ext cx="1905956" cy="164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706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5821DA8-82F8-F141-A452-240DA0AA0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2000" err="1"/>
              <a:t>QuMagie</a:t>
            </a:r>
            <a:r>
              <a:rPr lang="zh-TW" altLang="en-US" sz="2000"/>
              <a:t> </a:t>
            </a:r>
            <a:r>
              <a:rPr lang="en-US" altLang="zh-TW" sz="2000"/>
              <a:t>smart albums and accelerated A</a:t>
            </a:r>
            <a:r>
              <a:rPr lang="en-US" altLang="zh-CN" sz="2000"/>
              <a:t>I classification</a:t>
            </a:r>
            <a:r>
              <a:rPr lang="zh-TW" altLang="en-US" sz="2000"/>
              <a:t> </a:t>
            </a:r>
            <a:endParaRPr lang="en-US" sz="200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A1DBD32-1F25-4A9E-9667-AF97B1B37461}"/>
              </a:ext>
            </a:extLst>
          </p:cNvPr>
          <p:cNvSpPr/>
          <p:nvPr/>
        </p:nvSpPr>
        <p:spPr>
          <a:xfrm>
            <a:off x="1100531" y="668711"/>
            <a:ext cx="6234878" cy="356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en-US" altLang="zh-CN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Organize photos with similar faces using facial recognition</a:t>
            </a:r>
          </a:p>
        </p:txBody>
      </p:sp>
      <p:sp>
        <p:nvSpPr>
          <p:cNvPr id="19" name="矩形: 圓角 8">
            <a:extLst>
              <a:ext uri="{FF2B5EF4-FFF2-40B4-BE49-F238E27FC236}">
                <a16:creationId xmlns:a16="http://schemas.microsoft.com/office/drawing/2014/main" id="{4EA6A9F2-187E-6342-8CAD-100EEE6DE8D2}"/>
              </a:ext>
            </a:extLst>
          </p:cNvPr>
          <p:cNvSpPr/>
          <p:nvPr/>
        </p:nvSpPr>
        <p:spPr>
          <a:xfrm rot="5400000">
            <a:off x="1317974" y="-83784"/>
            <a:ext cx="915056" cy="355100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42657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矩形 9">
            <a:extLst>
              <a:ext uri="{FF2B5EF4-FFF2-40B4-BE49-F238E27FC236}">
                <a16:creationId xmlns:a16="http://schemas.microsoft.com/office/drawing/2014/main" id="{0AE18A20-9360-BC46-BC4C-AEA859D84A33}"/>
              </a:ext>
            </a:extLst>
          </p:cNvPr>
          <p:cNvSpPr/>
          <p:nvPr/>
        </p:nvSpPr>
        <p:spPr>
          <a:xfrm>
            <a:off x="435509" y="1194325"/>
            <a:ext cx="2928736" cy="944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</a:pP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Classify photos into 400 different themes using Subject Detection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：</a:t>
            </a:r>
            <a:endParaRPr lang="en-US" altLang="zh-CN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ts val="2300"/>
              </a:lnSpc>
            </a:pPr>
            <a:r>
              <a:rPr lang="en-US" altLang="zh-CN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People, tags, dates, events, etc.</a:t>
            </a:r>
          </a:p>
        </p:txBody>
      </p:sp>
      <p:grpSp>
        <p:nvGrpSpPr>
          <p:cNvPr id="21" name="群組 7">
            <a:extLst>
              <a:ext uri="{FF2B5EF4-FFF2-40B4-BE49-F238E27FC236}">
                <a16:creationId xmlns:a16="http://schemas.microsoft.com/office/drawing/2014/main" id="{6377B60C-A33B-7B4F-B3AF-558B2D284F44}"/>
              </a:ext>
            </a:extLst>
          </p:cNvPr>
          <p:cNvGrpSpPr/>
          <p:nvPr/>
        </p:nvGrpSpPr>
        <p:grpSpPr>
          <a:xfrm>
            <a:off x="3364244" y="1270194"/>
            <a:ext cx="790860" cy="790860"/>
            <a:chOff x="228678" y="3612186"/>
            <a:chExt cx="655970" cy="655970"/>
          </a:xfrm>
        </p:grpSpPr>
        <p:sp>
          <p:nvSpPr>
            <p:cNvPr id="22" name="橢圓 11">
              <a:extLst>
                <a:ext uri="{FF2B5EF4-FFF2-40B4-BE49-F238E27FC236}">
                  <a16:creationId xmlns:a16="http://schemas.microsoft.com/office/drawing/2014/main" id="{09F06C29-F3D8-2743-BF93-5CC1BDA657D5}"/>
                </a:ext>
              </a:extLst>
            </p:cNvPr>
            <p:cNvSpPr/>
            <p:nvPr/>
          </p:nvSpPr>
          <p:spPr>
            <a:xfrm>
              <a:off x="228678" y="3612186"/>
              <a:ext cx="655970" cy="655970"/>
            </a:xfrm>
            <a:prstGeom prst="ellipse">
              <a:avLst/>
            </a:prstGeom>
            <a:solidFill>
              <a:srgbClr val="9ABA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橢圓 12">
              <a:extLst>
                <a:ext uri="{FF2B5EF4-FFF2-40B4-BE49-F238E27FC236}">
                  <a16:creationId xmlns:a16="http://schemas.microsoft.com/office/drawing/2014/main" id="{8119A214-5E91-ED42-9F16-BF2CD8CAB172}"/>
                </a:ext>
              </a:extLst>
            </p:cNvPr>
            <p:cNvSpPr/>
            <p:nvPr/>
          </p:nvSpPr>
          <p:spPr>
            <a:xfrm>
              <a:off x="295017" y="3676657"/>
              <a:ext cx="517999" cy="517999"/>
            </a:xfrm>
            <a:prstGeom prst="ellipse">
              <a:avLst/>
            </a:prstGeom>
            <a:noFill/>
            <a:ln w="50800">
              <a:solidFill>
                <a:srgbClr val="4265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圖形 14">
            <a:extLst>
              <a:ext uri="{FF2B5EF4-FFF2-40B4-BE49-F238E27FC236}">
                <a16:creationId xmlns:a16="http://schemas.microsoft.com/office/drawing/2014/main" id="{2D0B1A82-538E-A840-AC4C-19358BCB63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55950" y="1506716"/>
            <a:ext cx="401065" cy="319837"/>
          </a:xfrm>
          <a:prstGeom prst="rect">
            <a:avLst/>
          </a:prstGeom>
        </p:spPr>
      </p:pic>
      <p:pic>
        <p:nvPicPr>
          <p:cNvPr id="28" name="圖片 8">
            <a:extLst>
              <a:ext uri="{FF2B5EF4-FFF2-40B4-BE49-F238E27FC236}">
                <a16:creationId xmlns:a16="http://schemas.microsoft.com/office/drawing/2014/main" id="{C392D120-1765-F447-90DA-27C831B989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8" y="2624317"/>
            <a:ext cx="3658448" cy="1916512"/>
          </a:xfrm>
          <a:prstGeom prst="rect">
            <a:avLst/>
          </a:prstGeom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E5AF2A77-57F8-4CF3-A540-62160781E187}"/>
              </a:ext>
            </a:extLst>
          </p:cNvPr>
          <p:cNvGrpSpPr/>
          <p:nvPr/>
        </p:nvGrpSpPr>
        <p:grpSpPr>
          <a:xfrm>
            <a:off x="357987" y="2532006"/>
            <a:ext cx="1129450" cy="333361"/>
            <a:chOff x="299300" y="2240859"/>
            <a:chExt cx="1129450" cy="333361"/>
          </a:xfrm>
        </p:grpSpPr>
        <p:sp>
          <p:nvSpPr>
            <p:cNvPr id="31" name="矩形: 圓角 22">
              <a:extLst>
                <a:ext uri="{FF2B5EF4-FFF2-40B4-BE49-F238E27FC236}">
                  <a16:creationId xmlns:a16="http://schemas.microsoft.com/office/drawing/2014/main" id="{58633AC6-144F-E74F-AA4B-E2A4A14DF067}"/>
                </a:ext>
              </a:extLst>
            </p:cNvPr>
            <p:cNvSpPr/>
            <p:nvPr/>
          </p:nvSpPr>
          <p:spPr>
            <a:xfrm>
              <a:off x="299300" y="2319025"/>
              <a:ext cx="932023" cy="252725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E55095"/>
                </a:gs>
                <a:gs pos="100000">
                  <a:srgbClr val="933ED7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00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2" name="矩形 6">
              <a:extLst>
                <a:ext uri="{FF2B5EF4-FFF2-40B4-BE49-F238E27FC236}">
                  <a16:creationId xmlns:a16="http://schemas.microsoft.com/office/drawing/2014/main" id="{9F432D76-C9FF-1240-A567-CE912C13DCCC}"/>
                </a:ext>
              </a:extLst>
            </p:cNvPr>
            <p:cNvSpPr/>
            <p:nvPr/>
          </p:nvSpPr>
          <p:spPr>
            <a:xfrm>
              <a:off x="299300" y="2240859"/>
              <a:ext cx="1129450" cy="3333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en-US" altLang="zh-CN" sz="10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Album View</a:t>
              </a:r>
            </a:p>
          </p:txBody>
        </p:sp>
      </p:grpSp>
      <p:pic>
        <p:nvPicPr>
          <p:cNvPr id="33" name="圖片 14" descr="一張含有 向量圖形 的圖片&#10;&#10;描述是以高可信度產生">
            <a:extLst>
              <a:ext uri="{FF2B5EF4-FFF2-40B4-BE49-F238E27FC236}">
                <a16:creationId xmlns:a16="http://schemas.microsoft.com/office/drawing/2014/main" id="{A747DF22-6CAF-F048-B8CB-B405876DAB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509" y="106261"/>
            <a:ext cx="617088" cy="6170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373DD17F-A40B-4338-ABA9-F64A00B4156C}"/>
              </a:ext>
            </a:extLst>
          </p:cNvPr>
          <p:cNvGrpSpPr/>
          <p:nvPr/>
        </p:nvGrpSpPr>
        <p:grpSpPr>
          <a:xfrm>
            <a:off x="2472494" y="2885331"/>
            <a:ext cx="1129450" cy="253539"/>
            <a:chOff x="1396559" y="2319025"/>
            <a:chExt cx="1129450" cy="253539"/>
          </a:xfrm>
        </p:grpSpPr>
        <p:sp>
          <p:nvSpPr>
            <p:cNvPr id="27" name="矩形: 圓角 22">
              <a:extLst>
                <a:ext uri="{FF2B5EF4-FFF2-40B4-BE49-F238E27FC236}">
                  <a16:creationId xmlns:a16="http://schemas.microsoft.com/office/drawing/2014/main" id="{705F8C38-0129-41A7-A9EE-6BC89B5E6F30}"/>
                </a:ext>
              </a:extLst>
            </p:cNvPr>
            <p:cNvSpPr/>
            <p:nvPr/>
          </p:nvSpPr>
          <p:spPr>
            <a:xfrm>
              <a:off x="1428750" y="2319025"/>
              <a:ext cx="1065068" cy="252725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E55095"/>
                </a:gs>
                <a:gs pos="100000">
                  <a:srgbClr val="933ED7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00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4" name="矩形 6">
              <a:extLst>
                <a:ext uri="{FF2B5EF4-FFF2-40B4-BE49-F238E27FC236}">
                  <a16:creationId xmlns:a16="http://schemas.microsoft.com/office/drawing/2014/main" id="{6628FD1D-E666-4815-A803-A41221B4A4EB}"/>
                </a:ext>
              </a:extLst>
            </p:cNvPr>
            <p:cNvSpPr/>
            <p:nvPr/>
          </p:nvSpPr>
          <p:spPr>
            <a:xfrm>
              <a:off x="1396559" y="2326343"/>
              <a:ext cx="1129450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0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Folder</a:t>
              </a:r>
              <a:r>
                <a:rPr lang="zh-TW" altLang="en-US" sz="10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 </a:t>
              </a:r>
              <a:r>
                <a:rPr lang="en-US" altLang="zh-TW" sz="10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View</a:t>
              </a:r>
              <a:endParaRPr lang="zh-TW" altLang="en-US" sz="1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8138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5">
            <a:extLst>
              <a:ext uri="{FF2B5EF4-FFF2-40B4-BE49-F238E27FC236}">
                <a16:creationId xmlns:a16="http://schemas.microsoft.com/office/drawing/2014/main" id="{F138C742-52C1-8E4A-ADBF-7BE01C7062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639" y="2208428"/>
            <a:ext cx="1097246" cy="94856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368DA39-B77B-FB4D-A282-81E76ACF8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05" y="194608"/>
            <a:ext cx="8184395" cy="493563"/>
          </a:xfrm>
        </p:spPr>
        <p:txBody>
          <a:bodyPr/>
          <a:lstStyle/>
          <a:p>
            <a:r>
              <a:rPr lang="en-US" altLang="zh-CN"/>
              <a:t>Use </a:t>
            </a:r>
            <a:r>
              <a:rPr lang="en-US" altLang="zh-CN" err="1"/>
              <a:t>Qsync</a:t>
            </a:r>
            <a:r>
              <a:rPr lang="en-US" altLang="zh-CN"/>
              <a:t> to organize and share daily photos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E05303-EE00-A24D-BE73-DD725E99B474}"/>
              </a:ext>
            </a:extLst>
          </p:cNvPr>
          <p:cNvSpPr/>
          <p:nvPr/>
        </p:nvSpPr>
        <p:spPr>
          <a:xfrm>
            <a:off x="4701032" y="1224582"/>
            <a:ext cx="42041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Synchronize data with NAS and devices in real-time</a:t>
            </a:r>
            <a:endParaRPr lang="en-US" sz="2000" b="1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04709835-685C-49E1-AD6C-90C7A0B6A1A6}"/>
              </a:ext>
            </a:extLst>
          </p:cNvPr>
          <p:cNvGrpSpPr/>
          <p:nvPr/>
        </p:nvGrpSpPr>
        <p:grpSpPr>
          <a:xfrm>
            <a:off x="405269" y="1060906"/>
            <a:ext cx="4166731" cy="3698098"/>
            <a:chOff x="4495761" y="801673"/>
            <a:chExt cx="4540342" cy="4029689"/>
          </a:xfrm>
        </p:grpSpPr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176DC26E-A5DF-4F4A-8DF9-F5EE44D89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37242" y="1084211"/>
              <a:ext cx="2276627" cy="918108"/>
            </a:xfrm>
            <a:prstGeom prst="rect">
              <a:avLst/>
            </a:prstGeom>
          </p:spPr>
        </p:pic>
        <p:sp>
          <p:nvSpPr>
            <p:cNvPr id="56" name="矩形: 圓角 55">
              <a:extLst>
                <a:ext uri="{FF2B5EF4-FFF2-40B4-BE49-F238E27FC236}">
                  <a16:creationId xmlns:a16="http://schemas.microsoft.com/office/drawing/2014/main" id="{A8246D1A-E4E9-4C90-A50A-7939FD98463C}"/>
                </a:ext>
              </a:extLst>
            </p:cNvPr>
            <p:cNvSpPr/>
            <p:nvPr/>
          </p:nvSpPr>
          <p:spPr>
            <a:xfrm>
              <a:off x="4495761" y="2810815"/>
              <a:ext cx="2015347" cy="1826559"/>
            </a:xfrm>
            <a:prstGeom prst="roundRect">
              <a:avLst>
                <a:gd name="adj" fmla="val 9576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矩形: 圓角 33">
              <a:extLst>
                <a:ext uri="{FF2B5EF4-FFF2-40B4-BE49-F238E27FC236}">
                  <a16:creationId xmlns:a16="http://schemas.microsoft.com/office/drawing/2014/main" id="{8BD01824-7748-488E-888B-D51459D3B04F}"/>
                </a:ext>
              </a:extLst>
            </p:cNvPr>
            <p:cNvSpPr/>
            <p:nvPr/>
          </p:nvSpPr>
          <p:spPr>
            <a:xfrm>
              <a:off x="4495761" y="937815"/>
              <a:ext cx="2015347" cy="1513036"/>
            </a:xfrm>
            <a:prstGeom prst="roundRect">
              <a:avLst>
                <a:gd name="adj" fmla="val 11216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C82CFE82-EF03-4BF7-A86B-FF2E2E011BB9}"/>
                </a:ext>
              </a:extLst>
            </p:cNvPr>
            <p:cNvSpPr/>
            <p:nvPr/>
          </p:nvSpPr>
          <p:spPr>
            <a:xfrm>
              <a:off x="5148564" y="2147018"/>
              <a:ext cx="878958" cy="326989"/>
            </a:xfrm>
            <a:prstGeom prst="rect">
              <a:avLst/>
            </a:prstGeom>
            <a:solidFill>
              <a:srgbClr val="2A6199"/>
            </a:solidFill>
          </p:spPr>
          <p:txBody>
            <a:bodyPr wrap="none" anchor="t">
              <a:spAutoFit/>
            </a:bodyPr>
            <a:lstStyle/>
            <a:p>
              <a:r>
                <a:rPr lang="en-US" altLang="zh-TW" sz="1350" b="1">
                  <a:solidFill>
                    <a:schemeClr val="bg1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Tourist</a:t>
              </a:r>
              <a:r>
                <a:rPr lang="zh-TW" altLang="en-US" sz="1350" b="1">
                  <a:solidFill>
                    <a:schemeClr val="bg1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 </a:t>
              </a:r>
              <a:endParaRPr lang="en-US" altLang="zh-TW" sz="135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endParaRPr>
            </a:p>
          </p:txBody>
        </p:sp>
        <p:grpSp>
          <p:nvGrpSpPr>
            <p:cNvPr id="41" name="群組 40">
              <a:extLst>
                <a:ext uri="{FF2B5EF4-FFF2-40B4-BE49-F238E27FC236}">
                  <a16:creationId xmlns:a16="http://schemas.microsoft.com/office/drawing/2014/main" id="{CE8BD239-E6B9-4A74-90E6-33BBFED56D5F}"/>
                </a:ext>
              </a:extLst>
            </p:cNvPr>
            <p:cNvGrpSpPr/>
            <p:nvPr/>
          </p:nvGrpSpPr>
          <p:grpSpPr>
            <a:xfrm>
              <a:off x="8317241" y="2766926"/>
              <a:ext cx="718862" cy="787366"/>
              <a:chOff x="12204695" y="3716009"/>
              <a:chExt cx="774599" cy="848415"/>
            </a:xfrm>
          </p:grpSpPr>
          <p:pic>
            <p:nvPicPr>
              <p:cNvPr id="42" name="圖片 15">
                <a:extLst>
                  <a:ext uri="{FF2B5EF4-FFF2-40B4-BE49-F238E27FC236}">
                    <a16:creationId xmlns:a16="http://schemas.microsoft.com/office/drawing/2014/main" id="{145D2C57-E065-4CE9-9D4B-06979D5907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215942" y="3808879"/>
                <a:ext cx="763352" cy="755545"/>
              </a:xfrm>
              <a:prstGeom prst="rect">
                <a:avLst/>
              </a:prstGeom>
            </p:spPr>
          </p:pic>
          <p:pic>
            <p:nvPicPr>
              <p:cNvPr id="43" name="圖片 42">
                <a:extLst>
                  <a:ext uri="{FF2B5EF4-FFF2-40B4-BE49-F238E27FC236}">
                    <a16:creationId xmlns:a16="http://schemas.microsoft.com/office/drawing/2014/main" id="{D8F8A2DB-ABA0-4486-BCFB-4BD5D054E8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0501"/>
              <a:stretch/>
            </p:blipFill>
            <p:spPr>
              <a:xfrm>
                <a:off x="12204695" y="3716009"/>
                <a:ext cx="501186" cy="283929"/>
              </a:xfrm>
              <a:prstGeom prst="rect">
                <a:avLst/>
              </a:prstGeom>
            </p:spPr>
          </p:pic>
        </p:grpSp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EEF5400E-72EC-4859-8EED-E2CD30D9107D}"/>
                </a:ext>
              </a:extLst>
            </p:cNvPr>
            <p:cNvSpPr/>
            <p:nvPr/>
          </p:nvSpPr>
          <p:spPr>
            <a:xfrm>
              <a:off x="4495761" y="4529526"/>
              <a:ext cx="2015347" cy="301836"/>
            </a:xfrm>
            <a:prstGeom prst="rect">
              <a:avLst/>
            </a:prstGeom>
            <a:solidFill>
              <a:srgbClr val="2A6199"/>
            </a:solidFill>
          </p:spPr>
          <p:txBody>
            <a:bodyPr wrap="square" anchor="t">
              <a:spAutoFit/>
            </a:bodyPr>
            <a:lstStyle/>
            <a:p>
              <a:r>
                <a:rPr lang="zh-TW" altLang="zh-TW" sz="1200"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 </a:t>
              </a:r>
              <a:r>
                <a:rPr lang="en-US" altLang="zh-TW" sz="1200" b="1">
                  <a:solidFill>
                    <a:schemeClr val="bg1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F</a:t>
              </a:r>
              <a:r>
                <a:rPr lang="zh-TW" altLang="zh-TW" sz="1200" b="1">
                  <a:solidFill>
                    <a:schemeClr val="bg1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riends and </a:t>
              </a:r>
              <a:r>
                <a:rPr lang="en-US" altLang="zh-TW" sz="1200" b="1">
                  <a:solidFill>
                    <a:schemeClr val="bg1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R</a:t>
              </a:r>
              <a:r>
                <a:rPr lang="zh-TW" altLang="zh-TW" sz="1200" b="1">
                  <a:solidFill>
                    <a:schemeClr val="bg1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elatives</a:t>
              </a:r>
              <a:endParaRPr lang="zh-TW" altLang="zh-TW" sz="12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endParaRPr>
            </a:p>
          </p:txBody>
        </p:sp>
        <p:pic>
          <p:nvPicPr>
            <p:cNvPr id="14" name="圖片 13" descr="一張含有 螢幕擷取畫面 的圖片&#10;&#10;描述是以非常高的可信度產生">
              <a:extLst>
                <a:ext uri="{FF2B5EF4-FFF2-40B4-BE49-F238E27FC236}">
                  <a16:creationId xmlns:a16="http://schemas.microsoft.com/office/drawing/2014/main" id="{C66525F2-A331-45FC-99D2-5AE4170041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117"/>
            <a:stretch/>
          </p:blipFill>
          <p:spPr>
            <a:xfrm>
              <a:off x="4539689" y="1045598"/>
              <a:ext cx="1844639" cy="1073622"/>
            </a:xfrm>
            <a:prstGeom prst="rect">
              <a:avLst/>
            </a:prstGeom>
          </p:spPr>
        </p:pic>
        <p:pic>
          <p:nvPicPr>
            <p:cNvPr id="17" name="圖片 16" descr="一張含有 螢幕擷取畫面, 監視器 的圖片&#10;&#10;描述是以非常高的可信度產生">
              <a:extLst>
                <a:ext uri="{FF2B5EF4-FFF2-40B4-BE49-F238E27FC236}">
                  <a16:creationId xmlns:a16="http://schemas.microsoft.com/office/drawing/2014/main" id="{625BA375-E7EF-46AC-B0CD-05491F005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6524" y="1382390"/>
              <a:ext cx="514584" cy="736830"/>
            </a:xfrm>
            <a:prstGeom prst="rect">
              <a:avLst/>
            </a:prstGeom>
          </p:spPr>
        </p:pic>
        <p:pic>
          <p:nvPicPr>
            <p:cNvPr id="19" name="圖片 18" descr="一張含有 螢幕擷取畫面 的圖片&#10;&#10;描述是以非常高的可信度產生">
              <a:extLst>
                <a:ext uri="{FF2B5EF4-FFF2-40B4-BE49-F238E27FC236}">
                  <a16:creationId xmlns:a16="http://schemas.microsoft.com/office/drawing/2014/main" id="{279081F7-62DB-4456-88AF-CA4734782B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997"/>
            <a:stretch/>
          </p:blipFill>
          <p:spPr>
            <a:xfrm>
              <a:off x="4665372" y="3175569"/>
              <a:ext cx="1534802" cy="1345380"/>
            </a:xfrm>
            <a:prstGeom prst="rect">
              <a:avLst/>
            </a:prstGeom>
          </p:spPr>
        </p:pic>
        <p:pic>
          <p:nvPicPr>
            <p:cNvPr id="10" name="圖片 9" descr="一張含有 螢幕擷取畫面 的圖片&#10;&#10;描述是以非常高的可信度產生">
              <a:extLst>
                <a:ext uri="{FF2B5EF4-FFF2-40B4-BE49-F238E27FC236}">
                  <a16:creationId xmlns:a16="http://schemas.microsoft.com/office/drawing/2014/main" id="{C76F8072-394B-42EF-9DEC-388069D16A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221" b="11959"/>
            <a:stretch/>
          </p:blipFill>
          <p:spPr>
            <a:xfrm>
              <a:off x="5639137" y="3588608"/>
              <a:ext cx="810986" cy="916074"/>
            </a:xfrm>
            <a:prstGeom prst="rect">
              <a:avLst/>
            </a:prstGeom>
          </p:spPr>
        </p:pic>
        <p:pic>
          <p:nvPicPr>
            <p:cNvPr id="36" name="圖片 35" descr="一張含有 螢幕擷取畫面, 監視器 的圖片&#10;&#10;描述是以非常高的可信度產生">
              <a:extLst>
                <a:ext uri="{FF2B5EF4-FFF2-40B4-BE49-F238E27FC236}">
                  <a16:creationId xmlns:a16="http://schemas.microsoft.com/office/drawing/2014/main" id="{76A757BA-15D3-48A9-94DE-933E07B974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5761" y="3819828"/>
              <a:ext cx="469307" cy="671998"/>
            </a:xfrm>
            <a:prstGeom prst="rect">
              <a:avLst/>
            </a:prstGeom>
          </p:spPr>
        </p:pic>
        <p:pic>
          <p:nvPicPr>
            <p:cNvPr id="24" name="圖片 23" descr="一張含有 向量圖形 的圖片&#10;&#10;描述是以高可信度產生">
              <a:extLst>
                <a:ext uri="{FF2B5EF4-FFF2-40B4-BE49-F238E27FC236}">
                  <a16:creationId xmlns:a16="http://schemas.microsoft.com/office/drawing/2014/main" id="{F243F58F-577F-458C-A0AA-2EFAA58F9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1906" y="2730734"/>
              <a:ext cx="643511" cy="64694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4" name="圖片 43" descr="一張含有 向量圖形 的圖片&#10;&#10;描述是以高可信度產生">
              <a:extLst>
                <a:ext uri="{FF2B5EF4-FFF2-40B4-BE49-F238E27FC236}">
                  <a16:creationId xmlns:a16="http://schemas.microsoft.com/office/drawing/2014/main" id="{54EE45F2-D5C0-4E85-ACA8-3AFB42E5E5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944" y="801673"/>
              <a:ext cx="646940" cy="64694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6" name="圖片 45" descr="一張含有 向量圖形 的圖片&#10;&#10;描述是以高可信度產生">
              <a:extLst>
                <a:ext uri="{FF2B5EF4-FFF2-40B4-BE49-F238E27FC236}">
                  <a16:creationId xmlns:a16="http://schemas.microsoft.com/office/drawing/2014/main" id="{9AE4EC9C-1ECF-44E3-8D57-094EB6102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9688" y="3089668"/>
              <a:ext cx="643511" cy="64694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211DF8CE-2B12-42F8-BE1A-CAF4A3CD3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287383" y="3467053"/>
              <a:ext cx="2255612" cy="876057"/>
            </a:xfrm>
            <a:prstGeom prst="rect">
              <a:avLst/>
            </a:prstGeom>
          </p:spPr>
        </p:pic>
        <p:pic>
          <p:nvPicPr>
            <p:cNvPr id="49" name="圖片 48" descr="一張含有 向量圖形 的圖片&#10;&#10;描述是以高可信度產生">
              <a:extLst>
                <a:ext uri="{FF2B5EF4-FFF2-40B4-BE49-F238E27FC236}">
                  <a16:creationId xmlns:a16="http://schemas.microsoft.com/office/drawing/2014/main" id="{852409B5-5E3C-4DE9-B0C3-94A71B6D9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944" y="3796009"/>
              <a:ext cx="646940" cy="64694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3586F766-CBE9-4B44-9CB5-3BFEDC460DCA}"/>
                </a:ext>
              </a:extLst>
            </p:cNvPr>
            <p:cNvSpPr/>
            <p:nvPr/>
          </p:nvSpPr>
          <p:spPr>
            <a:xfrm>
              <a:off x="4563338" y="2853113"/>
              <a:ext cx="630301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100" b="1" err="1">
                  <a:solidFill>
                    <a:srgbClr val="333333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Qsirch</a:t>
              </a:r>
              <a:endParaRPr lang="en-US" sz="1100" b="1">
                <a:solidFill>
                  <a:srgbClr val="333333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048B7982-555D-5E46-9777-FC36C4471C5D}"/>
                </a:ext>
              </a:extLst>
            </p:cNvPr>
            <p:cNvSpPr/>
            <p:nvPr/>
          </p:nvSpPr>
          <p:spPr>
            <a:xfrm>
              <a:off x="7678680" y="1181496"/>
              <a:ext cx="615874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100" b="1" err="1">
                  <a:solidFill>
                    <a:srgbClr val="333333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Qsync</a:t>
              </a:r>
              <a:endParaRPr lang="en-US" sz="1100" b="1">
                <a:solidFill>
                  <a:srgbClr val="333333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CFB6AD03-193E-934F-A8C6-C88166DD134A}"/>
                </a:ext>
              </a:extLst>
            </p:cNvPr>
            <p:cNvSpPr/>
            <p:nvPr/>
          </p:nvSpPr>
          <p:spPr>
            <a:xfrm>
              <a:off x="7695666" y="4175011"/>
              <a:ext cx="615874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100" b="1" err="1">
                  <a:solidFill>
                    <a:srgbClr val="333333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Qsync</a:t>
              </a:r>
              <a:endParaRPr lang="en-US" sz="1100" b="1">
                <a:solidFill>
                  <a:srgbClr val="333333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800A05D6-5C56-5B4B-9213-7D89A4DD8761}"/>
                </a:ext>
              </a:extLst>
            </p:cNvPr>
            <p:cNvSpPr/>
            <p:nvPr/>
          </p:nvSpPr>
          <p:spPr>
            <a:xfrm>
              <a:off x="6765005" y="3358049"/>
              <a:ext cx="630301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100" b="1" err="1">
                  <a:solidFill>
                    <a:srgbClr val="333333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Qsirch</a:t>
              </a:r>
              <a:endParaRPr lang="en-US" sz="1100" b="1">
                <a:solidFill>
                  <a:srgbClr val="333333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D3FFD4C8-F9AF-44E3-A5C6-F03F6F946C06}"/>
              </a:ext>
            </a:extLst>
          </p:cNvPr>
          <p:cNvSpPr txBox="1"/>
          <p:nvPr/>
        </p:nvSpPr>
        <p:spPr>
          <a:xfrm>
            <a:off x="4701032" y="1947466"/>
            <a:ext cx="4284503" cy="241906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15900" indent="-215900">
              <a:lnSpc>
                <a:spcPts val="2300"/>
              </a:lnSpc>
              <a:buFont typeface="Arial"/>
              <a:buChar char="•"/>
            </a:pPr>
            <a:r>
              <a:rPr lang="en-US" altLang="zh-TW" sz="1400">
                <a:latin typeface="Arial" panose="020B0604020202020204" pitchFamily="34" charset="0"/>
                <a:cs typeface="Arial" panose="020B0604020202020204" pitchFamily="34" charset="0"/>
              </a:rPr>
              <a:t>Travel photos and videos sync to NAS</a:t>
            </a:r>
            <a:r>
              <a:rPr lang="zh-TW" altLang="en-US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400">
                <a:latin typeface="Arial" panose="020B0604020202020204" pitchFamily="34" charset="0"/>
                <a:cs typeface="Arial" panose="020B0604020202020204" pitchFamily="34" charset="0"/>
              </a:rPr>
              <a:t>via</a:t>
            </a:r>
            <a:r>
              <a:rPr lang="zh-TW" altLang="en-US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400" err="1">
                <a:latin typeface="Arial" panose="020B0604020202020204" pitchFamily="34" charset="0"/>
                <a:cs typeface="Arial" panose="020B0604020202020204" pitchFamily="34" charset="0"/>
              </a:rPr>
              <a:t>Qsync</a:t>
            </a:r>
            <a:r>
              <a:rPr lang="zh-TW" altLang="en-US" sz="140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L="215900" indent="-215900">
              <a:lnSpc>
                <a:spcPts val="2300"/>
              </a:lnSpc>
              <a:buFont typeface="Arial"/>
              <a:buChar char="•"/>
            </a:pPr>
            <a:r>
              <a:rPr lang="en-US" altLang="zh-TW" sz="1400">
                <a:latin typeface="Arial" panose="020B0604020202020204" pitchFamily="34" charset="0"/>
                <a:cs typeface="Arial" panose="020B0604020202020204" pitchFamily="34" charset="0"/>
              </a:rPr>
              <a:t>Use </a:t>
            </a:r>
            <a:r>
              <a:rPr lang="en-US" altLang="zh-TW" sz="1400" err="1">
                <a:latin typeface="Arial" panose="020B0604020202020204" pitchFamily="34" charset="0"/>
                <a:cs typeface="Arial" panose="020B0604020202020204" pitchFamily="34" charset="0"/>
              </a:rPr>
              <a:t>Qfiling</a:t>
            </a:r>
            <a:r>
              <a:rPr lang="zh-TW" altLang="en-US" sz="140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n-US" altLang="zh-TW" sz="1400">
                <a:latin typeface="Arial" panose="020B0604020202020204" pitchFamily="34" charset="0"/>
                <a:cs typeface="Arial" panose="020B0604020202020204" pitchFamily="34" charset="0"/>
              </a:rPr>
              <a:t>archive files</a:t>
            </a:r>
          </a:p>
          <a:p>
            <a:pPr marL="215900" indent="-215900">
              <a:lnSpc>
                <a:spcPts val="2300"/>
              </a:lnSpc>
              <a:buFont typeface="Arial"/>
              <a:buChar char="•"/>
            </a:pPr>
            <a:r>
              <a:rPr lang="en-US" altLang="zh-TW" sz="1400">
                <a:latin typeface="Arial" panose="020B0604020202020204" pitchFamily="34" charset="0"/>
                <a:cs typeface="Arial" panose="020B0604020202020204" pitchFamily="34" charset="0"/>
              </a:rPr>
              <a:t>Cross-platform device synchronization (Editing 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photos and videos, </a:t>
            </a:r>
            <a:r>
              <a:rPr lang="en-US" altLang="zh-TW" sz="1400"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 a travel blog, </a:t>
            </a:r>
            <a:r>
              <a:rPr lang="en-US" altLang="zh-TW" sz="1400">
                <a:latin typeface="Arial" panose="020B0604020202020204" pitchFamily="34" charset="0"/>
                <a:cs typeface="Arial" panose="020B0604020202020204" pitchFamily="34" charset="0"/>
              </a:rPr>
              <a:t>displaying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 high-resolution photo movies </a:t>
            </a:r>
            <a:r>
              <a:rPr lang="en-US" altLang="zh-TW" sz="1400">
                <a:latin typeface="Arial" panose="020B0604020202020204" pitchFamily="34" charset="0"/>
                <a:cs typeface="Arial" panose="020B0604020202020204" pitchFamily="34" charset="0"/>
              </a:rPr>
              <a:t>on the 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PC</a:t>
            </a:r>
            <a:r>
              <a:rPr lang="en-US" altLang="zh-TW" sz="1400">
                <a:latin typeface="Arial" panose="020B0604020202020204" pitchFamily="34" charset="0"/>
                <a:cs typeface="Arial" panose="020B0604020202020204" pitchFamily="34" charset="0"/>
              </a:rPr>
              <a:t> platform)</a:t>
            </a:r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5900" indent="-215900">
              <a:lnSpc>
                <a:spcPts val="2300"/>
              </a:lnSpc>
              <a:buFont typeface="Arial"/>
              <a:buChar char="•"/>
            </a:pPr>
            <a:r>
              <a:rPr lang="en-US" altLang="zh-TW" sz="1400">
                <a:latin typeface="Arial" panose="020B0604020202020204" pitchFamily="34" charset="0"/>
                <a:cs typeface="Arial" panose="020B0604020202020204" pitchFamily="34" charset="0"/>
              </a:rPr>
              <a:t>Use </a:t>
            </a:r>
            <a:r>
              <a:rPr lang="en-US" sz="1400" err="1">
                <a:latin typeface="Arial" panose="020B0604020202020204" pitchFamily="34" charset="0"/>
                <a:cs typeface="Arial" panose="020B0604020202020204" pitchFamily="34" charset="0"/>
              </a:rPr>
              <a:t>Qsirch</a:t>
            </a:r>
            <a:r>
              <a:rPr lang="zh-TW" altLang="en-US" sz="140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zh-TW" sz="1400">
                <a:latin typeface="Arial" panose="020B0604020202020204" pitchFamily="34" charset="0"/>
                <a:cs typeface="Arial" panose="020B0604020202020204" pitchFamily="34" charset="0"/>
              </a:rPr>
              <a:t>earch for photos and videos</a:t>
            </a:r>
          </a:p>
          <a:p>
            <a:pPr marL="215900" indent="-215900">
              <a:lnSpc>
                <a:spcPts val="2300"/>
              </a:lnSpc>
              <a:buFont typeface="Arial"/>
              <a:buChar char="•"/>
            </a:pPr>
            <a:r>
              <a:rPr lang="en-US" altLang="zh-TW" sz="1400">
                <a:latin typeface="Arial" panose="020B0604020202020204" pitchFamily="34" charset="0"/>
                <a:cs typeface="Arial" panose="020B0604020202020204" pitchFamily="34" charset="0"/>
              </a:rPr>
              <a:t>Share with other friends</a:t>
            </a:r>
          </a:p>
        </p:txBody>
      </p:sp>
    </p:spTree>
    <p:extLst>
      <p:ext uri="{BB962C8B-B14F-4D97-AF65-F5344CB8AC3E}">
        <p14:creationId xmlns:p14="http://schemas.microsoft.com/office/powerpoint/2010/main" val="40235532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00419-1EFB-0046-963E-BD588063D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400"/>
              <a:t>Stream files to Apple TV</a:t>
            </a:r>
            <a:r>
              <a:rPr lang="zh-CN" altLang="en-US" sz="2400"/>
              <a:t>、</a:t>
            </a:r>
            <a:r>
              <a:rPr lang="en-US" altLang="zh-CN" sz="2400"/>
              <a:t>Fire TV</a:t>
            </a:r>
            <a:r>
              <a:rPr lang="zh-CN" altLang="en-US" sz="2400"/>
              <a:t>、</a:t>
            </a:r>
            <a:r>
              <a:rPr lang="en-US" altLang="zh-CN" sz="2400"/>
              <a:t>Android TV</a:t>
            </a:r>
            <a:r>
              <a:rPr lang="zh-CN" altLang="en-US" sz="2400"/>
              <a:t>、</a:t>
            </a:r>
            <a:r>
              <a:rPr lang="en-US" altLang="zh-CN" sz="2400"/>
              <a:t>Roku</a:t>
            </a:r>
            <a:endParaRPr lang="en-US" sz="2400"/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1B73D4AB-6061-4FBB-B4C7-691DDCB88DD2}"/>
              </a:ext>
            </a:extLst>
          </p:cNvPr>
          <p:cNvGrpSpPr/>
          <p:nvPr/>
        </p:nvGrpSpPr>
        <p:grpSpPr>
          <a:xfrm>
            <a:off x="386411" y="1587045"/>
            <a:ext cx="1524501" cy="1412883"/>
            <a:chOff x="1245351" y="1476007"/>
            <a:chExt cx="2597088" cy="2406940"/>
          </a:xfrm>
        </p:grpSpPr>
        <p:sp>
          <p:nvSpPr>
            <p:cNvPr id="7" name="流程圖: 人工作業 6">
              <a:extLst>
                <a:ext uri="{FF2B5EF4-FFF2-40B4-BE49-F238E27FC236}">
                  <a16:creationId xmlns:a16="http://schemas.microsoft.com/office/drawing/2014/main" id="{20977FED-DF8A-4541-8B27-172A7147F80A}"/>
                </a:ext>
              </a:extLst>
            </p:cNvPr>
            <p:cNvSpPr/>
            <p:nvPr/>
          </p:nvSpPr>
          <p:spPr>
            <a:xfrm>
              <a:off x="1245351" y="1476007"/>
              <a:ext cx="2597088" cy="2406940"/>
            </a:xfrm>
            <a:prstGeom prst="flowChartManualOperation">
              <a:avLst/>
            </a:prstGeom>
            <a:gradFill flip="none" rotWithShape="1">
              <a:gsLst>
                <a:gs pos="0">
                  <a:srgbClr val="AC8CF4">
                    <a:alpha val="70000"/>
                  </a:srgbClr>
                </a:gs>
                <a:gs pos="38000">
                  <a:srgbClr val="AC8CF4">
                    <a:alpha val="50000"/>
                  </a:srgbClr>
                </a:gs>
                <a:gs pos="78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3A22689-46C4-3241-86BB-7B3B42E2E9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96933" y="1931242"/>
              <a:ext cx="1826525" cy="1826525"/>
            </a:xfrm>
            <a:prstGeom prst="rect">
              <a:avLst/>
            </a:prstGeom>
          </p:spPr>
        </p:pic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BF9950F9-FC02-468E-A6FA-366389589981}"/>
              </a:ext>
            </a:extLst>
          </p:cNvPr>
          <p:cNvGrpSpPr/>
          <p:nvPr/>
        </p:nvGrpSpPr>
        <p:grpSpPr>
          <a:xfrm>
            <a:off x="1443829" y="1800417"/>
            <a:ext cx="1334096" cy="1415831"/>
            <a:chOff x="4317206" y="2469606"/>
            <a:chExt cx="1616864" cy="1715925"/>
          </a:xfrm>
        </p:grpSpPr>
        <p:pic>
          <p:nvPicPr>
            <p:cNvPr id="14" name="圖形 13">
              <a:extLst>
                <a:ext uri="{FF2B5EF4-FFF2-40B4-BE49-F238E27FC236}">
                  <a16:creationId xmlns:a16="http://schemas.microsoft.com/office/drawing/2014/main" id="{880B575B-31A7-438E-9A87-4224CBD6B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7206" y="2469606"/>
              <a:ext cx="1616864" cy="160983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7E940C4-EC77-9546-BEA8-945094800F9D}"/>
                </a:ext>
              </a:extLst>
            </p:cNvPr>
            <p:cNvSpPr txBox="1"/>
            <p:nvPr/>
          </p:nvSpPr>
          <p:spPr>
            <a:xfrm>
              <a:off x="4527438" y="3849820"/>
              <a:ext cx="1122050" cy="335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400" b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en-US" sz="1200" err="1">
                  <a:solidFill>
                    <a:srgbClr val="333333"/>
                  </a:solidFill>
                </a:rPr>
                <a:t>Qmedia</a:t>
              </a:r>
              <a:endParaRPr lang="en-US" sz="1200">
                <a:solidFill>
                  <a:srgbClr val="333333"/>
                </a:solidFill>
              </a:endParaRPr>
            </a:p>
          </p:txBody>
        </p:sp>
      </p:grpSp>
      <p:sp>
        <p:nvSpPr>
          <p:cNvPr id="38" name="TextBox 30">
            <a:extLst>
              <a:ext uri="{FF2B5EF4-FFF2-40B4-BE49-F238E27FC236}">
                <a16:creationId xmlns:a16="http://schemas.microsoft.com/office/drawing/2014/main" id="{EB0B1E39-D950-4FA6-B4FD-42D024AC2290}"/>
              </a:ext>
            </a:extLst>
          </p:cNvPr>
          <p:cNvSpPr txBox="1"/>
          <p:nvPr/>
        </p:nvSpPr>
        <p:spPr>
          <a:xfrm>
            <a:off x="1664739" y="3808548"/>
            <a:ext cx="918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altLang="zh-CN" sz="1200" b="1">
                <a:solidFill>
                  <a:srgbClr val="4D038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streaming​</a:t>
            </a:r>
            <a:endParaRPr lang="en-US" altLang="zh-TW" sz="1200" b="1">
              <a:solidFill>
                <a:srgbClr val="4D038E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40" name="直線單箭頭接點 39">
            <a:extLst>
              <a:ext uri="{FF2B5EF4-FFF2-40B4-BE49-F238E27FC236}">
                <a16:creationId xmlns:a16="http://schemas.microsoft.com/office/drawing/2014/main" id="{E33450F1-82B4-4526-BE05-0C87E9A3BD80}"/>
              </a:ext>
            </a:extLst>
          </p:cNvPr>
          <p:cNvCxnSpPr>
            <a:cxnSpLocks/>
          </p:cNvCxnSpPr>
          <p:nvPr/>
        </p:nvCxnSpPr>
        <p:spPr>
          <a:xfrm>
            <a:off x="1562114" y="3810392"/>
            <a:ext cx="1256213" cy="0"/>
          </a:xfrm>
          <a:prstGeom prst="straightConnector1">
            <a:avLst/>
          </a:prstGeom>
          <a:ln w="38100">
            <a:gradFill>
              <a:gsLst>
                <a:gs pos="0">
                  <a:srgbClr val="AC8CF4"/>
                </a:gs>
                <a:gs pos="36000">
                  <a:srgbClr val="AC8CF4"/>
                </a:gs>
                <a:gs pos="68000">
                  <a:srgbClr val="7030A0"/>
                </a:gs>
                <a:gs pos="100000">
                  <a:srgbClr val="4D038E"/>
                </a:gs>
              </a:gsLst>
              <a:lin ang="2700000" scaled="0"/>
            </a:gradFill>
            <a:prstDash val="sysDot"/>
            <a:headEnd type="none" w="lg" len="lg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DE4FAA71-AEF8-B648-BF99-8B4647CB14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368" y="3610772"/>
            <a:ext cx="711938" cy="711938"/>
          </a:xfrm>
          <a:prstGeom prst="rect">
            <a:avLst/>
          </a:prstGeom>
          <a:effectLst/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D08431D-EBF7-734E-90CC-2EAD534E2B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250" y="2824501"/>
            <a:ext cx="685809" cy="685809"/>
          </a:xfrm>
          <a:prstGeom prst="rect">
            <a:avLst/>
          </a:prstGeom>
          <a:effectLst/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399417E-333B-DD4E-95AE-A36BA866D4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3514" y="3627981"/>
            <a:ext cx="684000" cy="684000"/>
          </a:xfrm>
          <a:prstGeom prst="rect">
            <a:avLst/>
          </a:prstGeom>
          <a:effectLst/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997371C5-DEF7-6D4B-9114-3F73B4BBFF3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4315"/>
          <a:stretch/>
        </p:blipFill>
        <p:spPr>
          <a:xfrm>
            <a:off x="3718690" y="2774763"/>
            <a:ext cx="790099" cy="756000"/>
          </a:xfrm>
          <a:prstGeom prst="rect">
            <a:avLst/>
          </a:prstGeom>
          <a:effectLst/>
        </p:spPr>
      </p:pic>
      <p:pic>
        <p:nvPicPr>
          <p:cNvPr id="48" name="Content Placeholder 4">
            <a:extLst>
              <a:ext uri="{FF2B5EF4-FFF2-40B4-BE49-F238E27FC236}">
                <a16:creationId xmlns:a16="http://schemas.microsoft.com/office/drawing/2014/main" id="{3471C480-CB2A-AF4B-B19F-5F3C8D3011F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1" r="18372"/>
          <a:stretch/>
        </p:blipFill>
        <p:spPr>
          <a:xfrm>
            <a:off x="423765" y="2926447"/>
            <a:ext cx="1403271" cy="18701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7B39E367-9BF9-CC4A-AF19-9DBAE6858DA6}"/>
              </a:ext>
            </a:extLst>
          </p:cNvPr>
          <p:cNvSpPr txBox="1"/>
          <p:nvPr/>
        </p:nvSpPr>
        <p:spPr>
          <a:xfrm>
            <a:off x="999090" y="830603"/>
            <a:ext cx="6229297" cy="8210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1800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4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Use the remote control of your media player to navigate</a:t>
            </a:r>
          </a:p>
          <a:p>
            <a:pPr marL="285750" indent="-1800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4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Categorization and multiple sorting methods to enjoy your media content</a:t>
            </a:r>
          </a:p>
          <a:p>
            <a:pPr marL="285750" indent="-1800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4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Filters and keyword searches to locate a file quickly</a:t>
            </a:r>
            <a:endParaRPr lang="en-US" altLang="zh-TW" sz="140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21" name="Picture 1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4EA84B90-95F7-F349-9C5D-5721D649E32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25827" y="1530864"/>
            <a:ext cx="2931762" cy="1646855"/>
          </a:xfrm>
          <a:prstGeom prst="rect">
            <a:avLst/>
          </a:prstGeom>
        </p:spPr>
      </p:pic>
      <p:pic>
        <p:nvPicPr>
          <p:cNvPr id="22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EB87C655-1F96-2645-8C5F-B07DD64E3C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67638" y="2245421"/>
            <a:ext cx="2953553" cy="1664653"/>
          </a:xfrm>
          <a:prstGeom prst="rect">
            <a:avLst/>
          </a:prstGeom>
        </p:spPr>
      </p:pic>
      <p:pic>
        <p:nvPicPr>
          <p:cNvPr id="24" name="Picture 6" descr="A picture containing photo, different, wall&#10;&#10;Description generated with very high confidence">
            <a:extLst>
              <a:ext uri="{FF2B5EF4-FFF2-40B4-BE49-F238E27FC236}">
                <a16:creationId xmlns:a16="http://schemas.microsoft.com/office/drawing/2014/main" id="{5FD53F58-F099-3242-82C7-9A6EC7F22E6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22173" y="2774763"/>
            <a:ext cx="3120128" cy="175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6653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7558F8D-C213-D14E-92DE-C9EB60695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531" y="194608"/>
            <a:ext cx="7835102" cy="493563"/>
          </a:xfrm>
        </p:spPr>
        <p:txBody>
          <a:bodyPr/>
          <a:lstStyle/>
          <a:p>
            <a:r>
              <a:rPr lang="en-US" altLang="zh-CN" sz="2400"/>
              <a:t>Set content sources for all multimedia applications</a:t>
            </a:r>
            <a:endParaRPr lang="en-US" sz="2400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B3DA83EC-60EA-44E4-ABE5-7562B4F17CC4}"/>
              </a:ext>
            </a:extLst>
          </p:cNvPr>
          <p:cNvSpPr txBox="1">
            <a:spLocks/>
          </p:cNvSpPr>
          <p:nvPr/>
        </p:nvSpPr>
        <p:spPr>
          <a:xfrm>
            <a:off x="93061" y="1242615"/>
            <a:ext cx="2859655" cy="8412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400"/>
              </a:lnSpc>
              <a:buFont typeface="Arial" panose="020B0604020202020204" pitchFamily="34" charset="0"/>
              <a:buNone/>
            </a:pPr>
            <a:r>
              <a:rPr lang="en-US" altLang="zh-CN" sz="18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</a:t>
            </a:r>
            <a:r>
              <a:rPr lang="zh-TW" altLang="en-US" sz="18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</a:p>
          <a:p>
            <a:pPr marL="0" indent="0">
              <a:lnSpc>
                <a:spcPts val="1400"/>
              </a:lnSpc>
              <a:buFont typeface="Arial" panose="020B0604020202020204" pitchFamily="34" charset="0"/>
              <a:buNone/>
            </a:pPr>
            <a:r>
              <a:rPr lang="en-US" altLang="zh-CN" sz="18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Content Management in </a:t>
            </a:r>
          </a:p>
          <a:p>
            <a:pPr marL="0" indent="0">
              <a:lnSpc>
                <a:spcPts val="1400"/>
              </a:lnSpc>
              <a:buFont typeface="Arial" panose="020B0604020202020204" pitchFamily="34" charset="0"/>
              <a:buNone/>
            </a:pPr>
            <a:r>
              <a:rPr lang="en-US" altLang="zh-CN" sz="18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Multimedia Console</a:t>
            </a:r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FF967199-4FB3-4D17-A8E9-387898CAB834}"/>
              </a:ext>
            </a:extLst>
          </p:cNvPr>
          <p:cNvSpPr txBox="1">
            <a:spLocks/>
          </p:cNvSpPr>
          <p:nvPr/>
        </p:nvSpPr>
        <p:spPr>
          <a:xfrm>
            <a:off x="93061" y="2279915"/>
            <a:ext cx="2742503" cy="8412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buNone/>
              <a:defRPr/>
            </a:pPr>
            <a:r>
              <a:rPr lang="en-US" altLang="zh-CN" sz="1400">
                <a:solidFill>
                  <a:prstClr val="black"/>
                </a:solidFill>
              </a:rPr>
              <a:t>Assign folders as content sources for each application.</a:t>
            </a:r>
          </a:p>
        </p:txBody>
      </p: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67A32A8A-57DB-4875-A823-C215DF926B75}"/>
              </a:ext>
            </a:extLst>
          </p:cNvPr>
          <p:cNvCxnSpPr>
            <a:cxnSpLocks/>
          </p:cNvCxnSpPr>
          <p:nvPr/>
        </p:nvCxnSpPr>
        <p:spPr>
          <a:xfrm>
            <a:off x="64925" y="2182566"/>
            <a:ext cx="277063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群組 2">
            <a:extLst>
              <a:ext uri="{FF2B5EF4-FFF2-40B4-BE49-F238E27FC236}">
                <a16:creationId xmlns:a16="http://schemas.microsoft.com/office/drawing/2014/main" id="{8FEBE809-6609-43C9-BFAB-E1E51986F07F}"/>
              </a:ext>
            </a:extLst>
          </p:cNvPr>
          <p:cNvGrpSpPr/>
          <p:nvPr/>
        </p:nvGrpSpPr>
        <p:grpSpPr>
          <a:xfrm>
            <a:off x="2946233" y="916861"/>
            <a:ext cx="5989400" cy="3660190"/>
            <a:chOff x="2688583" y="654160"/>
            <a:chExt cx="7346191" cy="4489340"/>
          </a:xfrm>
        </p:grpSpPr>
        <p:pic>
          <p:nvPicPr>
            <p:cNvPr id="9" name="Content Placeholder 7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8E774252-C998-462E-8B1E-66604F5139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0" t="1411" r="7208" b="1502"/>
            <a:stretch/>
          </p:blipFill>
          <p:spPr>
            <a:xfrm>
              <a:off x="2688583" y="654160"/>
              <a:ext cx="7346191" cy="4489340"/>
            </a:xfrm>
            <a:prstGeom prst="roundRect">
              <a:avLst>
                <a:gd name="adj" fmla="val 1866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904BFFA4-44D2-4F1B-A5C2-1D491030545E}"/>
                </a:ext>
              </a:extLst>
            </p:cNvPr>
            <p:cNvSpPr/>
            <p:nvPr/>
          </p:nvSpPr>
          <p:spPr>
            <a:xfrm>
              <a:off x="2696534" y="1502618"/>
              <a:ext cx="1463795" cy="389661"/>
            </a:xfrm>
            <a:prstGeom prst="rect">
              <a:avLst/>
            </a:prstGeom>
            <a:noFill/>
            <a:ln w="28575">
              <a:solidFill>
                <a:srgbClr val="D038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29105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群組 43"/>
          <p:cNvGrpSpPr/>
          <p:nvPr/>
        </p:nvGrpSpPr>
        <p:grpSpPr>
          <a:xfrm>
            <a:off x="2430773" y="1660369"/>
            <a:ext cx="3014164" cy="3014164"/>
            <a:chOff x="2500298" y="1500180"/>
            <a:chExt cx="3014164" cy="3014164"/>
          </a:xfrm>
        </p:grpSpPr>
        <p:sp>
          <p:nvSpPr>
            <p:cNvPr id="41" name="橢圓 40"/>
            <p:cNvSpPr/>
            <p:nvPr/>
          </p:nvSpPr>
          <p:spPr>
            <a:xfrm>
              <a:off x="2500298" y="1500180"/>
              <a:ext cx="3014164" cy="3014164"/>
            </a:xfrm>
            <a:prstGeom prst="ellipse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43" name="橢圓 42"/>
            <p:cNvSpPr/>
            <p:nvPr/>
          </p:nvSpPr>
          <p:spPr>
            <a:xfrm>
              <a:off x="2618572" y="1714494"/>
              <a:ext cx="2739246" cy="2739246"/>
            </a:xfrm>
            <a:prstGeom prst="ellipse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  <p:grpSp>
        <p:nvGrpSpPr>
          <p:cNvPr id="49" name="群組 48"/>
          <p:cNvGrpSpPr/>
          <p:nvPr/>
        </p:nvGrpSpPr>
        <p:grpSpPr>
          <a:xfrm flipH="1">
            <a:off x="4731851" y="1588931"/>
            <a:ext cx="3767326" cy="2871577"/>
            <a:chOff x="5657331" y="1669520"/>
            <a:chExt cx="3346340" cy="2620777"/>
          </a:xfrm>
        </p:grpSpPr>
        <p:pic>
          <p:nvPicPr>
            <p:cNvPr id="6147" name="Picture 3" descr="C:\Users\Han Tsai\Desktop\TVS-951X_直播\02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57332" y="1669520"/>
              <a:ext cx="3346339" cy="617323"/>
            </a:xfrm>
            <a:prstGeom prst="rect">
              <a:avLst/>
            </a:prstGeom>
            <a:noFill/>
          </p:spPr>
        </p:pic>
        <p:pic>
          <p:nvPicPr>
            <p:cNvPr id="46" name="Picture 3" descr="C:\Users\Han Tsai\Desktop\TVS-951X_直播\02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57332" y="2328621"/>
              <a:ext cx="3346339" cy="617323"/>
            </a:xfrm>
            <a:prstGeom prst="rect">
              <a:avLst/>
            </a:prstGeom>
            <a:noFill/>
          </p:spPr>
        </p:pic>
        <p:pic>
          <p:nvPicPr>
            <p:cNvPr id="47" name="Picture 3" descr="C:\Users\Han Tsai\Desktop\TVS-951X_直播\02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57331" y="2998762"/>
              <a:ext cx="3346339" cy="617323"/>
            </a:xfrm>
            <a:prstGeom prst="rect">
              <a:avLst/>
            </a:prstGeom>
            <a:noFill/>
          </p:spPr>
        </p:pic>
        <p:pic>
          <p:nvPicPr>
            <p:cNvPr id="48" name="Picture 3" descr="C:\Users\Han Tsai\Desktop\TVS-951X_直播\02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57332" y="3672974"/>
              <a:ext cx="3346339" cy="617323"/>
            </a:xfrm>
            <a:prstGeom prst="rect">
              <a:avLst/>
            </a:prstGeom>
            <a:noFill/>
          </p:spPr>
        </p:pic>
      </p:grpSp>
      <p:sp>
        <p:nvSpPr>
          <p:cNvPr id="35" name="Shape 301"/>
          <p:cNvSpPr/>
          <p:nvPr/>
        </p:nvSpPr>
        <p:spPr>
          <a:xfrm>
            <a:off x="644823" y="1231741"/>
            <a:ext cx="1475134" cy="86771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49325" y="0"/>
                </a:moveTo>
                <a:cubicBezTo>
                  <a:pt x="57674" y="0"/>
                  <a:pt x="65058" y="7019"/>
                  <a:pt x="69179" y="18219"/>
                </a:cubicBezTo>
                <a:cubicBezTo>
                  <a:pt x="71776" y="14188"/>
                  <a:pt x="75252" y="11987"/>
                  <a:pt x="79031" y="11987"/>
                </a:cubicBezTo>
                <a:cubicBezTo>
                  <a:pt x="87238" y="11987"/>
                  <a:pt x="94019" y="22369"/>
                  <a:pt x="94791" y="35895"/>
                </a:cubicBezTo>
                <a:cubicBezTo>
                  <a:pt x="94933" y="35750"/>
                  <a:pt x="95076" y="35747"/>
                  <a:pt x="95220" y="35747"/>
                </a:cubicBezTo>
                <a:cubicBezTo>
                  <a:pt x="108905" y="35747"/>
                  <a:pt x="120000" y="54608"/>
                  <a:pt x="120000" y="77873"/>
                </a:cubicBezTo>
                <a:cubicBezTo>
                  <a:pt x="120000" y="99840"/>
                  <a:pt x="110109" y="117880"/>
                  <a:pt x="97485" y="119805"/>
                </a:cubicBezTo>
                <a:lnTo>
                  <a:pt x="97485" y="120000"/>
                </a:lnTo>
                <a:lnTo>
                  <a:pt x="95220" y="120000"/>
                </a:lnTo>
                <a:lnTo>
                  <a:pt x="27654" y="120000"/>
                </a:lnTo>
                <a:lnTo>
                  <a:pt x="27654" y="119685"/>
                </a:lnTo>
                <a:cubicBezTo>
                  <a:pt x="26712" y="119904"/>
                  <a:pt x="25752" y="120000"/>
                  <a:pt x="24779" y="120000"/>
                </a:cubicBezTo>
                <a:cubicBezTo>
                  <a:pt x="11094" y="120000"/>
                  <a:pt x="0" y="101139"/>
                  <a:pt x="0" y="77873"/>
                </a:cubicBezTo>
                <a:cubicBezTo>
                  <a:pt x="0" y="54608"/>
                  <a:pt x="11094" y="35747"/>
                  <a:pt x="24779" y="35747"/>
                </a:cubicBezTo>
                <a:lnTo>
                  <a:pt x="25282" y="35920"/>
                </a:lnTo>
                <a:cubicBezTo>
                  <a:pt x="26617" y="15537"/>
                  <a:pt x="36904" y="0"/>
                  <a:pt x="49325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  <a:effectLst/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  <a:sym typeface="Arial"/>
            </a:endParaRPr>
          </a:p>
        </p:txBody>
      </p:sp>
      <p:sp>
        <p:nvSpPr>
          <p:cNvPr id="342" name="Shape 342"/>
          <p:cNvSpPr txBox="1"/>
          <p:nvPr/>
        </p:nvSpPr>
        <p:spPr>
          <a:xfrm>
            <a:off x="859137" y="1588931"/>
            <a:ext cx="1071570" cy="250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18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Internet</a:t>
            </a:r>
          </a:p>
        </p:txBody>
      </p:sp>
      <p:sp>
        <p:nvSpPr>
          <p:cNvPr id="32" name="標題 3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Plex Media Server with transcoding support</a:t>
            </a:r>
            <a:endParaRPr lang="zh-TW" altLang="en-US"/>
          </a:p>
        </p:txBody>
      </p:sp>
      <p:sp>
        <p:nvSpPr>
          <p:cNvPr id="33" name="Shape 298"/>
          <p:cNvSpPr/>
          <p:nvPr/>
        </p:nvSpPr>
        <p:spPr>
          <a:xfrm>
            <a:off x="1031083" y="2446187"/>
            <a:ext cx="515140" cy="43061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8823" y="107034"/>
                </a:moveTo>
                <a:lnTo>
                  <a:pt x="98823" y="113520"/>
                </a:lnTo>
                <a:lnTo>
                  <a:pt x="111175" y="113520"/>
                </a:lnTo>
                <a:lnTo>
                  <a:pt x="111175" y="107034"/>
                </a:lnTo>
                <a:close/>
                <a:moveTo>
                  <a:pt x="7941" y="107034"/>
                </a:moveTo>
                <a:lnTo>
                  <a:pt x="7941" y="113520"/>
                </a:lnTo>
                <a:lnTo>
                  <a:pt x="20293" y="113520"/>
                </a:lnTo>
                <a:lnTo>
                  <a:pt x="20293" y="107034"/>
                </a:lnTo>
                <a:close/>
                <a:moveTo>
                  <a:pt x="98823" y="94383"/>
                </a:moveTo>
                <a:lnTo>
                  <a:pt x="98823" y="100870"/>
                </a:lnTo>
                <a:lnTo>
                  <a:pt x="111175" y="100870"/>
                </a:lnTo>
                <a:lnTo>
                  <a:pt x="111175" y="94383"/>
                </a:lnTo>
                <a:close/>
                <a:moveTo>
                  <a:pt x="7941" y="94383"/>
                </a:moveTo>
                <a:lnTo>
                  <a:pt x="7941" y="100870"/>
                </a:lnTo>
                <a:lnTo>
                  <a:pt x="20293" y="100870"/>
                </a:lnTo>
                <a:lnTo>
                  <a:pt x="20293" y="94383"/>
                </a:lnTo>
                <a:close/>
                <a:moveTo>
                  <a:pt x="98823" y="81733"/>
                </a:moveTo>
                <a:lnTo>
                  <a:pt x="98823" y="88219"/>
                </a:lnTo>
                <a:lnTo>
                  <a:pt x="111175" y="88219"/>
                </a:lnTo>
                <a:lnTo>
                  <a:pt x="111175" y="81733"/>
                </a:lnTo>
                <a:close/>
                <a:moveTo>
                  <a:pt x="7941" y="81733"/>
                </a:moveTo>
                <a:lnTo>
                  <a:pt x="7941" y="88219"/>
                </a:lnTo>
                <a:lnTo>
                  <a:pt x="20293" y="88219"/>
                </a:lnTo>
                <a:lnTo>
                  <a:pt x="20293" y="81733"/>
                </a:lnTo>
                <a:close/>
                <a:moveTo>
                  <a:pt x="98823" y="69082"/>
                </a:moveTo>
                <a:lnTo>
                  <a:pt x="98823" y="75569"/>
                </a:lnTo>
                <a:lnTo>
                  <a:pt x="111175" y="75569"/>
                </a:lnTo>
                <a:lnTo>
                  <a:pt x="111175" y="69082"/>
                </a:lnTo>
                <a:close/>
                <a:moveTo>
                  <a:pt x="7941" y="69082"/>
                </a:moveTo>
                <a:lnTo>
                  <a:pt x="7941" y="75569"/>
                </a:lnTo>
                <a:lnTo>
                  <a:pt x="20293" y="75569"/>
                </a:lnTo>
                <a:lnTo>
                  <a:pt x="20293" y="69082"/>
                </a:lnTo>
                <a:close/>
                <a:moveTo>
                  <a:pt x="98823" y="56432"/>
                </a:moveTo>
                <a:lnTo>
                  <a:pt x="98823" y="62919"/>
                </a:lnTo>
                <a:lnTo>
                  <a:pt x="111175" y="62919"/>
                </a:lnTo>
                <a:lnTo>
                  <a:pt x="111175" y="56432"/>
                </a:lnTo>
                <a:close/>
                <a:moveTo>
                  <a:pt x="7941" y="56432"/>
                </a:moveTo>
                <a:lnTo>
                  <a:pt x="7941" y="62919"/>
                </a:lnTo>
                <a:lnTo>
                  <a:pt x="20293" y="62919"/>
                </a:lnTo>
                <a:lnTo>
                  <a:pt x="20293" y="56432"/>
                </a:lnTo>
                <a:close/>
                <a:moveTo>
                  <a:pt x="98823" y="43781"/>
                </a:moveTo>
                <a:lnTo>
                  <a:pt x="98823" y="50268"/>
                </a:lnTo>
                <a:lnTo>
                  <a:pt x="111175" y="50268"/>
                </a:lnTo>
                <a:lnTo>
                  <a:pt x="111175" y="43781"/>
                </a:lnTo>
                <a:close/>
                <a:moveTo>
                  <a:pt x="7941" y="43781"/>
                </a:moveTo>
                <a:lnTo>
                  <a:pt x="7941" y="50268"/>
                </a:lnTo>
                <a:lnTo>
                  <a:pt x="20293" y="50268"/>
                </a:lnTo>
                <a:lnTo>
                  <a:pt x="20293" y="43781"/>
                </a:lnTo>
                <a:close/>
                <a:moveTo>
                  <a:pt x="98823" y="31131"/>
                </a:moveTo>
                <a:lnTo>
                  <a:pt x="98823" y="37618"/>
                </a:lnTo>
                <a:lnTo>
                  <a:pt x="111175" y="37618"/>
                </a:lnTo>
                <a:lnTo>
                  <a:pt x="111175" y="31131"/>
                </a:lnTo>
                <a:close/>
                <a:moveTo>
                  <a:pt x="7941" y="31131"/>
                </a:moveTo>
                <a:lnTo>
                  <a:pt x="7941" y="37618"/>
                </a:lnTo>
                <a:lnTo>
                  <a:pt x="20293" y="37618"/>
                </a:lnTo>
                <a:lnTo>
                  <a:pt x="20293" y="31131"/>
                </a:lnTo>
                <a:close/>
                <a:moveTo>
                  <a:pt x="37203" y="24881"/>
                </a:moveTo>
                <a:lnTo>
                  <a:pt x="37203" y="95118"/>
                </a:lnTo>
                <a:lnTo>
                  <a:pt x="87817" y="60000"/>
                </a:lnTo>
                <a:close/>
                <a:moveTo>
                  <a:pt x="98823" y="18481"/>
                </a:moveTo>
                <a:lnTo>
                  <a:pt x="98823" y="24967"/>
                </a:lnTo>
                <a:lnTo>
                  <a:pt x="111175" y="24967"/>
                </a:lnTo>
                <a:lnTo>
                  <a:pt x="111175" y="18481"/>
                </a:lnTo>
                <a:close/>
                <a:moveTo>
                  <a:pt x="7941" y="18481"/>
                </a:moveTo>
                <a:lnTo>
                  <a:pt x="7941" y="24967"/>
                </a:lnTo>
                <a:lnTo>
                  <a:pt x="20293" y="24967"/>
                </a:lnTo>
                <a:lnTo>
                  <a:pt x="20293" y="18481"/>
                </a:lnTo>
                <a:close/>
                <a:moveTo>
                  <a:pt x="98823" y="5830"/>
                </a:moveTo>
                <a:lnTo>
                  <a:pt x="98823" y="12317"/>
                </a:lnTo>
                <a:lnTo>
                  <a:pt x="111175" y="12317"/>
                </a:lnTo>
                <a:lnTo>
                  <a:pt x="111175" y="5830"/>
                </a:lnTo>
                <a:close/>
                <a:moveTo>
                  <a:pt x="7941" y="5830"/>
                </a:moveTo>
                <a:lnTo>
                  <a:pt x="7941" y="12317"/>
                </a:lnTo>
                <a:lnTo>
                  <a:pt x="20293" y="12317"/>
                </a:lnTo>
                <a:lnTo>
                  <a:pt x="20293" y="5830"/>
                </a:lnTo>
                <a:close/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  <a:effectLst/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  <a:sym typeface="Arial"/>
            </a:endParaRPr>
          </a:p>
        </p:txBody>
      </p:sp>
      <p:sp>
        <p:nvSpPr>
          <p:cNvPr id="34" name="Shape 299"/>
          <p:cNvSpPr/>
          <p:nvPr/>
        </p:nvSpPr>
        <p:spPr>
          <a:xfrm>
            <a:off x="994195" y="3308573"/>
            <a:ext cx="582716" cy="38296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0993" y="25616"/>
                </a:moveTo>
                <a:cubicBezTo>
                  <a:pt x="74756" y="25616"/>
                  <a:pt x="77806" y="30257"/>
                  <a:pt x="77806" y="35981"/>
                </a:cubicBezTo>
                <a:cubicBezTo>
                  <a:pt x="77806" y="41706"/>
                  <a:pt x="74756" y="46347"/>
                  <a:pt x="70993" y="46347"/>
                </a:cubicBezTo>
                <a:cubicBezTo>
                  <a:pt x="67231" y="46347"/>
                  <a:pt x="64181" y="41706"/>
                  <a:pt x="64181" y="35981"/>
                </a:cubicBezTo>
                <a:cubicBezTo>
                  <a:pt x="64181" y="30257"/>
                  <a:pt x="67231" y="25616"/>
                  <a:pt x="70993" y="25616"/>
                </a:cubicBezTo>
                <a:close/>
                <a:moveTo>
                  <a:pt x="44353" y="15369"/>
                </a:moveTo>
                <a:lnTo>
                  <a:pt x="68961" y="82195"/>
                </a:lnTo>
                <a:lnTo>
                  <a:pt x="83818" y="47833"/>
                </a:lnTo>
                <a:lnTo>
                  <a:pt x="108131" y="104068"/>
                </a:lnTo>
                <a:lnTo>
                  <a:pt x="77016" y="104068"/>
                </a:lnTo>
                <a:lnTo>
                  <a:pt x="59504" y="104068"/>
                </a:lnTo>
                <a:lnTo>
                  <a:pt x="11689" y="104068"/>
                </a:lnTo>
                <a:close/>
                <a:moveTo>
                  <a:pt x="6666" y="9280"/>
                </a:moveTo>
                <a:lnTo>
                  <a:pt x="6666" y="110719"/>
                </a:lnTo>
                <a:lnTo>
                  <a:pt x="113333" y="110719"/>
                </a:lnTo>
                <a:lnTo>
                  <a:pt x="113333" y="9280"/>
                </a:lnTo>
                <a:close/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  <a:effectLst/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  <a:sym typeface="Arial"/>
            </a:endParaRPr>
          </a:p>
        </p:txBody>
      </p:sp>
      <p:sp>
        <p:nvSpPr>
          <p:cNvPr id="36" name="Shape 417"/>
          <p:cNvSpPr/>
          <p:nvPr/>
        </p:nvSpPr>
        <p:spPr>
          <a:xfrm rot="-900000">
            <a:off x="1043382" y="4088732"/>
            <a:ext cx="515273" cy="38751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426"/>
                </a:moveTo>
                <a:lnTo>
                  <a:pt x="119341" y="3367"/>
                </a:lnTo>
                <a:lnTo>
                  <a:pt x="119546" y="3431"/>
                </a:lnTo>
                <a:lnTo>
                  <a:pt x="96423" y="104174"/>
                </a:lnTo>
                <a:lnTo>
                  <a:pt x="96051" y="104058"/>
                </a:lnTo>
                <a:cubicBezTo>
                  <a:pt x="95616" y="112947"/>
                  <a:pt x="88002" y="120000"/>
                  <a:pt x="78684" y="120000"/>
                </a:cubicBezTo>
                <a:cubicBezTo>
                  <a:pt x="69039" y="120000"/>
                  <a:pt x="61219" y="112443"/>
                  <a:pt x="61219" y="103121"/>
                </a:cubicBezTo>
                <a:cubicBezTo>
                  <a:pt x="61219" y="93799"/>
                  <a:pt x="69039" y="86242"/>
                  <a:pt x="78684" y="86242"/>
                </a:cubicBezTo>
                <a:cubicBezTo>
                  <a:pt x="83798" y="86242"/>
                  <a:pt x="88398" y="88366"/>
                  <a:pt x="91556" y="91798"/>
                </a:cubicBezTo>
                <a:lnTo>
                  <a:pt x="106992" y="24547"/>
                </a:lnTo>
                <a:lnTo>
                  <a:pt x="53077" y="24547"/>
                </a:lnTo>
                <a:lnTo>
                  <a:pt x="35073" y="102992"/>
                </a:lnTo>
                <a:lnTo>
                  <a:pt x="34816" y="102912"/>
                </a:lnTo>
                <a:cubicBezTo>
                  <a:pt x="34312" y="111733"/>
                  <a:pt x="26731" y="118708"/>
                  <a:pt x="17464" y="118708"/>
                </a:cubicBezTo>
                <a:cubicBezTo>
                  <a:pt x="7819" y="118708"/>
                  <a:pt x="0" y="111151"/>
                  <a:pt x="0" y="101829"/>
                </a:cubicBezTo>
                <a:cubicBezTo>
                  <a:pt x="0" y="92507"/>
                  <a:pt x="7819" y="84950"/>
                  <a:pt x="17464" y="84950"/>
                </a:cubicBezTo>
                <a:cubicBezTo>
                  <a:pt x="22532" y="84950"/>
                  <a:pt x="27095" y="87036"/>
                  <a:pt x="30253" y="90409"/>
                </a:cubicBezTo>
                <a:lnTo>
                  <a:pt x="51004" y="0"/>
                </a:lnTo>
                <a:lnTo>
                  <a:pt x="52367" y="426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  <a:sym typeface="Arial"/>
            </a:endParaRPr>
          </a:p>
        </p:txBody>
      </p:sp>
      <p:sp>
        <p:nvSpPr>
          <p:cNvPr id="38" name="向右箭號 37"/>
          <p:cNvSpPr/>
          <p:nvPr/>
        </p:nvSpPr>
        <p:spPr>
          <a:xfrm rot="810592">
            <a:off x="1613024" y="2602459"/>
            <a:ext cx="792088" cy="432048"/>
          </a:xfrm>
          <a:prstGeom prst="rightArrow">
            <a:avLst/>
          </a:prstGeom>
          <a:gradFill flip="none" rotWithShape="1">
            <a:gsLst>
              <a:gs pos="0">
                <a:srgbClr val="00CCFF">
                  <a:alpha val="0"/>
                </a:srgbClr>
              </a:gs>
              <a:gs pos="61000">
                <a:srgbClr val="00CCFF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9" name="向右箭號 38"/>
          <p:cNvSpPr/>
          <p:nvPr/>
        </p:nvSpPr>
        <p:spPr>
          <a:xfrm>
            <a:off x="1573517" y="3339481"/>
            <a:ext cx="792088" cy="432048"/>
          </a:xfrm>
          <a:prstGeom prst="rightArrow">
            <a:avLst/>
          </a:prstGeom>
          <a:gradFill flip="none" rotWithShape="1">
            <a:gsLst>
              <a:gs pos="0">
                <a:srgbClr val="00CCFF">
                  <a:alpha val="0"/>
                </a:srgbClr>
              </a:gs>
              <a:gs pos="61000">
                <a:srgbClr val="00CCFF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0" name="向右箭號 39"/>
          <p:cNvSpPr/>
          <p:nvPr/>
        </p:nvSpPr>
        <p:spPr>
          <a:xfrm rot="20591150">
            <a:off x="1619074" y="3989394"/>
            <a:ext cx="792088" cy="432048"/>
          </a:xfrm>
          <a:prstGeom prst="rightArrow">
            <a:avLst/>
          </a:prstGeom>
          <a:gradFill flip="none" rotWithShape="1">
            <a:gsLst>
              <a:gs pos="0">
                <a:srgbClr val="00CCFF">
                  <a:alpha val="0"/>
                </a:srgbClr>
              </a:gs>
              <a:gs pos="61000">
                <a:srgbClr val="00CCFF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grpSp>
        <p:nvGrpSpPr>
          <p:cNvPr id="29" name="群組 2">
            <a:extLst>
              <a:ext uri="{FF2B5EF4-FFF2-40B4-BE49-F238E27FC236}">
                <a16:creationId xmlns:a16="http://schemas.microsoft.com/office/drawing/2014/main" id="{CEF0ED9A-7183-3748-8BD6-2DCBF5FA8DC0}"/>
              </a:ext>
            </a:extLst>
          </p:cNvPr>
          <p:cNvGrpSpPr/>
          <p:nvPr/>
        </p:nvGrpSpPr>
        <p:grpSpPr>
          <a:xfrm>
            <a:off x="2594118" y="1489253"/>
            <a:ext cx="1878398" cy="1026662"/>
            <a:chOff x="305908" y="1768107"/>
            <a:chExt cx="4770148" cy="2853330"/>
          </a:xfrm>
        </p:grpSpPr>
        <p:pic>
          <p:nvPicPr>
            <p:cNvPr id="30" name="Shape 400">
              <a:extLst>
                <a:ext uri="{FF2B5EF4-FFF2-40B4-BE49-F238E27FC236}">
                  <a16:creationId xmlns:a16="http://schemas.microsoft.com/office/drawing/2014/main" id="{A4E4EDDC-7404-0C42-AE3D-CE7F0216EFAF}"/>
                </a:ext>
              </a:extLst>
            </p:cNvPr>
            <p:cNvPicPr preferRelativeResize="0"/>
            <p:nvPr/>
          </p:nvPicPr>
          <p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5908" y="1768107"/>
              <a:ext cx="4770148" cy="26758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" name="圓角矩形 1">
              <a:extLst>
                <a:ext uri="{FF2B5EF4-FFF2-40B4-BE49-F238E27FC236}">
                  <a16:creationId xmlns:a16="http://schemas.microsoft.com/office/drawing/2014/main" id="{B8A98EE4-93B0-8143-A1D5-20EF2315AB32}"/>
                </a:ext>
              </a:extLst>
            </p:cNvPr>
            <p:cNvSpPr/>
            <p:nvPr/>
          </p:nvSpPr>
          <p:spPr>
            <a:xfrm>
              <a:off x="2915816" y="3003798"/>
              <a:ext cx="360000" cy="288032"/>
            </a:xfrm>
            <a:prstGeom prst="roundRect">
              <a:avLst>
                <a:gd name="adj" fmla="val 14947"/>
              </a:avLst>
            </a:prstGeom>
            <a:noFill/>
            <a:ln w="12700" cmpd="sng">
              <a:solidFill>
                <a:srgbClr val="FF64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42" name="矩形 2">
              <a:extLst>
                <a:ext uri="{FF2B5EF4-FFF2-40B4-BE49-F238E27FC236}">
                  <a16:creationId xmlns:a16="http://schemas.microsoft.com/office/drawing/2014/main" id="{14004F6E-50B0-5E4A-98F1-4172EEC8D41C}"/>
                </a:ext>
              </a:extLst>
            </p:cNvPr>
            <p:cNvSpPr/>
            <p:nvPr/>
          </p:nvSpPr>
          <p:spPr>
            <a:xfrm>
              <a:off x="3291728" y="1878659"/>
              <a:ext cx="921372" cy="2742778"/>
            </a:xfrm>
            <a:custGeom>
              <a:avLst/>
              <a:gdLst>
                <a:gd name="connsiteX0" fmla="*/ 0 w 360040"/>
                <a:gd name="connsiteY0" fmla="*/ 0 h 2304256"/>
                <a:gd name="connsiteX1" fmla="*/ 360040 w 360040"/>
                <a:gd name="connsiteY1" fmla="*/ 0 h 2304256"/>
                <a:gd name="connsiteX2" fmla="*/ 360040 w 360040"/>
                <a:gd name="connsiteY2" fmla="*/ 2304256 h 2304256"/>
                <a:gd name="connsiteX3" fmla="*/ 0 w 360040"/>
                <a:gd name="connsiteY3" fmla="*/ 2304256 h 2304256"/>
                <a:gd name="connsiteX4" fmla="*/ 0 w 360040"/>
                <a:gd name="connsiteY4" fmla="*/ 0 h 2304256"/>
                <a:gd name="connsiteX0" fmla="*/ 0 w 367510"/>
                <a:gd name="connsiteY0" fmla="*/ 971176 h 2304256"/>
                <a:gd name="connsiteX1" fmla="*/ 367510 w 367510"/>
                <a:gd name="connsiteY1" fmla="*/ 0 h 2304256"/>
                <a:gd name="connsiteX2" fmla="*/ 367510 w 367510"/>
                <a:gd name="connsiteY2" fmla="*/ 2304256 h 2304256"/>
                <a:gd name="connsiteX3" fmla="*/ 7470 w 367510"/>
                <a:gd name="connsiteY3" fmla="*/ 2304256 h 2304256"/>
                <a:gd name="connsiteX4" fmla="*/ 0 w 367510"/>
                <a:gd name="connsiteY4" fmla="*/ 971176 h 2304256"/>
                <a:gd name="connsiteX0" fmla="*/ 0 w 367510"/>
                <a:gd name="connsiteY0" fmla="*/ 971176 h 2304256"/>
                <a:gd name="connsiteX1" fmla="*/ 367510 w 367510"/>
                <a:gd name="connsiteY1" fmla="*/ 0 h 2304256"/>
                <a:gd name="connsiteX2" fmla="*/ 367510 w 367510"/>
                <a:gd name="connsiteY2" fmla="*/ 2304256 h 2304256"/>
                <a:gd name="connsiteX3" fmla="*/ 0 w 367510"/>
                <a:gd name="connsiteY3" fmla="*/ 1161256 h 2304256"/>
                <a:gd name="connsiteX4" fmla="*/ 0 w 367510"/>
                <a:gd name="connsiteY4" fmla="*/ 971176 h 2304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7510" h="2304256">
                  <a:moveTo>
                    <a:pt x="0" y="971176"/>
                  </a:moveTo>
                  <a:lnTo>
                    <a:pt x="367510" y="0"/>
                  </a:lnTo>
                  <a:lnTo>
                    <a:pt x="367510" y="2304256"/>
                  </a:lnTo>
                  <a:lnTo>
                    <a:pt x="0" y="1161256"/>
                  </a:lnTo>
                  <a:lnTo>
                    <a:pt x="0" y="971176"/>
                  </a:lnTo>
                  <a:close/>
                </a:path>
              </a:pathLst>
            </a:custGeom>
            <a:gradFill>
              <a:gsLst>
                <a:gs pos="0">
                  <a:srgbClr val="FF6400"/>
                </a:gs>
                <a:gs pos="100000">
                  <a:srgbClr val="FF640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  <p:pic>
        <p:nvPicPr>
          <p:cNvPr id="45" name="Shape 401">
            <a:extLst>
              <a:ext uri="{FF2B5EF4-FFF2-40B4-BE49-F238E27FC236}">
                <a16:creationId xmlns:a16="http://schemas.microsoft.com/office/drawing/2014/main" id="{8B47DC3D-9931-C544-AAA6-A99FC9124FB0}"/>
              </a:ext>
            </a:extLst>
          </p:cNvPr>
          <p:cNvPicPr preferRelativeResize="0"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1974" y="1486964"/>
            <a:ext cx="1532624" cy="975945"/>
          </a:xfrm>
          <a:prstGeom prst="rect">
            <a:avLst/>
          </a:prstGeom>
          <a:noFill/>
          <a:ln w="19050">
            <a:solidFill>
              <a:srgbClr val="FF6400"/>
            </a:solidFill>
          </a:ln>
        </p:spPr>
      </p:pic>
      <p:pic>
        <p:nvPicPr>
          <p:cNvPr id="328" name="Shape 328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5666" y="867689"/>
            <a:ext cx="841528" cy="841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18B5A1-B0FB-2340-B570-67334E6A524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334" y="2493158"/>
            <a:ext cx="2937873" cy="25397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2" name="向右箭號 51"/>
          <p:cNvSpPr/>
          <p:nvPr/>
        </p:nvSpPr>
        <p:spPr>
          <a:xfrm rot="1704805">
            <a:off x="1765424" y="1935709"/>
            <a:ext cx="792088" cy="432048"/>
          </a:xfrm>
          <a:prstGeom prst="rightArrow">
            <a:avLst/>
          </a:prstGeom>
          <a:gradFill flip="none" rotWithShape="1">
            <a:gsLst>
              <a:gs pos="0">
                <a:srgbClr val="00CCFF">
                  <a:alpha val="0"/>
                </a:srgbClr>
              </a:gs>
              <a:gs pos="61000">
                <a:srgbClr val="00CCFF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7" name="Shape 346">
            <a:extLst>
              <a:ext uri="{FF2B5EF4-FFF2-40B4-BE49-F238E27FC236}">
                <a16:creationId xmlns:a16="http://schemas.microsoft.com/office/drawing/2014/main" id="{510BB89F-48BD-4532-A74C-523CF557707D}"/>
              </a:ext>
            </a:extLst>
          </p:cNvPr>
          <p:cNvSpPr/>
          <p:nvPr/>
        </p:nvSpPr>
        <p:spPr>
          <a:xfrm>
            <a:off x="5517744" y="1639096"/>
            <a:ext cx="2762376" cy="537347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27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US" sz="1500" b="1">
                <a:solidFill>
                  <a:srgbClr val="FFFFFF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Media management</a:t>
            </a:r>
          </a:p>
        </p:txBody>
      </p:sp>
      <p:sp>
        <p:nvSpPr>
          <p:cNvPr id="50" name="Shape 349">
            <a:extLst>
              <a:ext uri="{FF2B5EF4-FFF2-40B4-BE49-F238E27FC236}">
                <a16:creationId xmlns:a16="http://schemas.microsoft.com/office/drawing/2014/main" id="{C8BDA519-84AC-4093-9F40-902497530527}"/>
              </a:ext>
            </a:extLst>
          </p:cNvPr>
          <p:cNvSpPr/>
          <p:nvPr/>
        </p:nvSpPr>
        <p:spPr>
          <a:xfrm>
            <a:off x="5517744" y="2343986"/>
            <a:ext cx="2762376" cy="537347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lvl="0" indent="-127000" rtl="0">
              <a:spcBef>
                <a:spcPts val="0"/>
              </a:spcBef>
              <a:buClr>
                <a:schemeClr val="lt1"/>
              </a:buClr>
              <a:buSzPts val="2000"/>
              <a:buFont typeface="Arial"/>
              <a:buNone/>
            </a:pPr>
            <a:r>
              <a:rPr lang="en-US" sz="1500" b="1">
                <a:solidFill>
                  <a:srgbClr val="FFFFFF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Media information</a:t>
            </a:r>
          </a:p>
        </p:txBody>
      </p:sp>
      <p:sp>
        <p:nvSpPr>
          <p:cNvPr id="51" name="Shape 352">
            <a:extLst>
              <a:ext uri="{FF2B5EF4-FFF2-40B4-BE49-F238E27FC236}">
                <a16:creationId xmlns:a16="http://schemas.microsoft.com/office/drawing/2014/main" id="{5092ACFA-9B1E-428A-9317-E7D16A56350E}"/>
              </a:ext>
            </a:extLst>
          </p:cNvPr>
          <p:cNvSpPr/>
          <p:nvPr/>
        </p:nvSpPr>
        <p:spPr>
          <a:xfrm>
            <a:off x="5517744" y="3062369"/>
            <a:ext cx="2762376" cy="537347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lvl="0" indent="-127000" rtl="0">
              <a:spcBef>
                <a:spcPts val="0"/>
              </a:spcBef>
              <a:buClr>
                <a:schemeClr val="lt1"/>
              </a:buClr>
              <a:buSzPts val="2000"/>
              <a:buFont typeface="Arial"/>
              <a:buNone/>
            </a:pPr>
            <a:r>
              <a:rPr lang="en-US" sz="1500" b="1">
                <a:solidFill>
                  <a:srgbClr val="FFFFFF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Supports many media types</a:t>
            </a:r>
          </a:p>
        </p:txBody>
      </p:sp>
      <p:sp>
        <p:nvSpPr>
          <p:cNvPr id="53" name="Shape 355">
            <a:extLst>
              <a:ext uri="{FF2B5EF4-FFF2-40B4-BE49-F238E27FC236}">
                <a16:creationId xmlns:a16="http://schemas.microsoft.com/office/drawing/2014/main" id="{5A315E8E-D2D3-4255-A49E-81BEF55EC9B7}"/>
              </a:ext>
            </a:extLst>
          </p:cNvPr>
          <p:cNvSpPr/>
          <p:nvPr/>
        </p:nvSpPr>
        <p:spPr>
          <a:xfrm>
            <a:off x="5517744" y="3820391"/>
            <a:ext cx="2762376" cy="537347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lvl="0" indent="-127000" rtl="0">
              <a:spcBef>
                <a:spcPts val="0"/>
              </a:spcBef>
              <a:buClr>
                <a:schemeClr val="lt1"/>
              </a:buClr>
              <a:buSzPts val="2000"/>
              <a:buFont typeface="Arial"/>
              <a:buNone/>
            </a:pPr>
            <a:r>
              <a:rPr lang="en-US" sz="1500" b="1">
                <a:solidFill>
                  <a:srgbClr val="FFFFFF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Sharing management</a:t>
            </a:r>
          </a:p>
        </p:txBody>
      </p:sp>
    </p:spTree>
    <p:extLst>
      <p:ext uri="{BB962C8B-B14F-4D97-AF65-F5344CB8AC3E}">
        <p14:creationId xmlns:p14="http://schemas.microsoft.com/office/powerpoint/2010/main" val="21399687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圓角矩形 23"/>
          <p:cNvSpPr/>
          <p:nvPr/>
        </p:nvSpPr>
        <p:spPr>
          <a:xfrm>
            <a:off x="720545" y="1590802"/>
            <a:ext cx="3672408" cy="576064"/>
          </a:xfrm>
          <a:prstGeom prst="roundRect">
            <a:avLst/>
          </a:prstGeom>
          <a:solidFill>
            <a:schemeClr val="accent5">
              <a:alpha val="33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5000">
                  <a:srgbClr val="00B0F0"/>
                </a:gs>
                <a:gs pos="100000">
                  <a:srgbClr val="00206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5" name="圓角矩形 24"/>
          <p:cNvSpPr/>
          <p:nvPr/>
        </p:nvSpPr>
        <p:spPr>
          <a:xfrm>
            <a:off x="432513" y="1537266"/>
            <a:ext cx="648072" cy="64807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D39DE7E2-3B15-4CBA-9C17-20EB442ED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Full multimedia experience over competitors</a:t>
            </a:r>
            <a:endParaRPr lang="zh-TW" altLang="en-US"/>
          </a:p>
        </p:txBody>
      </p:sp>
      <p:grpSp>
        <p:nvGrpSpPr>
          <p:cNvPr id="27" name="群組 26"/>
          <p:cNvGrpSpPr/>
          <p:nvPr/>
        </p:nvGrpSpPr>
        <p:grpSpPr>
          <a:xfrm>
            <a:off x="4474679" y="1035801"/>
            <a:ext cx="4696675" cy="2859164"/>
            <a:chOff x="4450867" y="754814"/>
            <a:chExt cx="4696675" cy="2859164"/>
          </a:xfrm>
        </p:grpSpPr>
        <p:grpSp>
          <p:nvGrpSpPr>
            <p:cNvPr id="29" name="群組 28"/>
            <p:cNvGrpSpPr/>
            <p:nvPr/>
          </p:nvGrpSpPr>
          <p:grpSpPr>
            <a:xfrm>
              <a:off x="4450867" y="754814"/>
              <a:ext cx="4696675" cy="2859164"/>
              <a:chOff x="5004048" y="1857370"/>
              <a:chExt cx="3249438" cy="1978139"/>
            </a:xfrm>
          </p:grpSpPr>
          <p:pic>
            <p:nvPicPr>
              <p:cNvPr id="15" name="圖片 10" descr="Linux Station.png">
                <a:extLst>
                  <a:ext uri="{FF2B5EF4-FFF2-40B4-BE49-F238E27FC236}">
                    <a16:creationId xmlns:a16="http://schemas.microsoft.com/office/drawing/2014/main" id="{8DC9EB42-8715-CB4D-A401-A6D969B29E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23251"/>
              <a:stretch>
                <a:fillRect/>
              </a:stretch>
            </p:blipFill>
            <p:spPr>
              <a:xfrm>
                <a:off x="5004048" y="1857370"/>
                <a:ext cx="2782662" cy="1978139"/>
              </a:xfrm>
              <a:prstGeom prst="rect">
                <a:avLst/>
              </a:prstGeom>
            </p:spPr>
          </p:pic>
          <p:pic>
            <p:nvPicPr>
              <p:cNvPr id="28" name="Picture 5">
                <a:extLst>
                  <a:ext uri="{FF2B5EF4-FFF2-40B4-BE49-F238E27FC236}">
                    <a16:creationId xmlns:a16="http://schemas.microsoft.com/office/drawing/2014/main" id="{6E610433-28A8-D04B-9399-54A6154FBE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9029" y="2204313"/>
                <a:ext cx="1664457" cy="1438921"/>
              </a:xfrm>
              <a:prstGeom prst="rect">
                <a:avLst/>
              </a:prstGeom>
            </p:spPr>
          </p:pic>
        </p:grpSp>
        <p:pic>
          <p:nvPicPr>
            <p:cNvPr id="26" name="圖片 25" descr="HD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75277" y="2265037"/>
              <a:ext cx="782097" cy="793920"/>
            </a:xfrm>
            <a:prstGeom prst="rect">
              <a:avLst/>
            </a:prstGeom>
          </p:spPr>
        </p:pic>
      </p:grpSp>
      <p:pic>
        <p:nvPicPr>
          <p:cNvPr id="32" name="圖片 31" descr="HDMI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3547" y="1800271"/>
            <a:ext cx="562615" cy="131462"/>
          </a:xfrm>
          <a:prstGeom prst="rect">
            <a:avLst/>
          </a:prstGeom>
        </p:spPr>
      </p:pic>
      <p:sp>
        <p:nvSpPr>
          <p:cNvPr id="21" name="圓角矩形 34">
            <a:extLst>
              <a:ext uri="{FF2B5EF4-FFF2-40B4-BE49-F238E27FC236}">
                <a16:creationId xmlns:a16="http://schemas.microsoft.com/office/drawing/2014/main" id="{652FB5E3-56B9-4574-830F-A816FAD96A96}"/>
              </a:ext>
            </a:extLst>
          </p:cNvPr>
          <p:cNvSpPr/>
          <p:nvPr/>
        </p:nvSpPr>
        <p:spPr>
          <a:xfrm>
            <a:off x="4978400" y="3830488"/>
            <a:ext cx="3340100" cy="576064"/>
          </a:xfrm>
          <a:prstGeom prst="roundRect">
            <a:avLst/>
          </a:prstGeom>
          <a:solidFill>
            <a:schemeClr val="accent5">
              <a:alpha val="33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5000">
                  <a:srgbClr val="00B0F0"/>
                </a:gs>
                <a:gs pos="100000">
                  <a:srgbClr val="00206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3" name="圓角矩形 19">
            <a:extLst>
              <a:ext uri="{FF2B5EF4-FFF2-40B4-BE49-F238E27FC236}">
                <a16:creationId xmlns:a16="http://schemas.microsoft.com/office/drawing/2014/main" id="{EA45B15D-5EAF-4042-A4F7-34ED2C4254A9}"/>
              </a:ext>
            </a:extLst>
          </p:cNvPr>
          <p:cNvSpPr/>
          <p:nvPr/>
        </p:nvSpPr>
        <p:spPr>
          <a:xfrm>
            <a:off x="696733" y="2732808"/>
            <a:ext cx="3672408" cy="576064"/>
          </a:xfrm>
          <a:prstGeom prst="roundRect">
            <a:avLst/>
          </a:prstGeom>
          <a:solidFill>
            <a:schemeClr val="accent5">
              <a:alpha val="33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5000">
                  <a:srgbClr val="00B0F0"/>
                </a:gs>
                <a:gs pos="100000">
                  <a:srgbClr val="00206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3" name="圓角矩形 15">
            <a:extLst>
              <a:ext uri="{FF2B5EF4-FFF2-40B4-BE49-F238E27FC236}">
                <a16:creationId xmlns:a16="http://schemas.microsoft.com/office/drawing/2014/main" id="{FA9D2A99-AB41-45DD-AFE2-011C48BAE170}"/>
              </a:ext>
            </a:extLst>
          </p:cNvPr>
          <p:cNvSpPr/>
          <p:nvPr/>
        </p:nvSpPr>
        <p:spPr>
          <a:xfrm>
            <a:off x="696733" y="3830488"/>
            <a:ext cx="3672408" cy="576064"/>
          </a:xfrm>
          <a:prstGeom prst="roundRect">
            <a:avLst/>
          </a:prstGeom>
          <a:solidFill>
            <a:schemeClr val="accent5">
              <a:alpha val="33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5000">
                  <a:srgbClr val="00B0F0"/>
                </a:gs>
                <a:gs pos="100000">
                  <a:srgbClr val="00206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6" name="TextBox 38">
            <a:extLst>
              <a:ext uri="{FF2B5EF4-FFF2-40B4-BE49-F238E27FC236}">
                <a16:creationId xmlns:a16="http://schemas.microsoft.com/office/drawing/2014/main" id="{3856C48F-D518-49FC-8075-50F065AA7A7F}"/>
              </a:ext>
            </a:extLst>
          </p:cNvPr>
          <p:cNvSpPr txBox="1"/>
          <p:nvPr/>
        </p:nvSpPr>
        <p:spPr>
          <a:xfrm>
            <a:off x="5203894" y="3949341"/>
            <a:ext cx="2752677" cy="3385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Hant" sz="1600" b="1">
                <a:solidFill>
                  <a:schemeClr val="tx2"/>
                </a:solidFill>
                <a:latin typeface="Arial" panose="020B0604020202020204" pitchFamily="34" charset="0"/>
                <a:ea typeface="微軟正黑體" pitchFamily="34" charset="-120"/>
                <a:cs typeface="Arial" pitchFamily="34" charset="0"/>
              </a:rPr>
              <a:t>Optional RM-IR004 remote</a:t>
            </a:r>
            <a:endParaRPr lang="en-US" sz="1600" b="1">
              <a:solidFill>
                <a:schemeClr val="tx2"/>
              </a:solidFill>
              <a:latin typeface="Arial" panose="020B0604020202020204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37" name="TextBox 16">
            <a:extLst>
              <a:ext uri="{FF2B5EF4-FFF2-40B4-BE49-F238E27FC236}">
                <a16:creationId xmlns:a16="http://schemas.microsoft.com/office/drawing/2014/main" id="{2042B852-0DC8-478B-B36C-0EEF6EEC60B4}"/>
              </a:ext>
            </a:extLst>
          </p:cNvPr>
          <p:cNvSpPr txBox="1"/>
          <p:nvPr/>
        </p:nvSpPr>
        <p:spPr>
          <a:xfrm>
            <a:off x="1152684" y="2728452"/>
            <a:ext cx="3331852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Hant" sz="1600" b="1">
                <a:solidFill>
                  <a:schemeClr val="tx2"/>
                </a:solidFill>
                <a:latin typeface="Arial" panose="020B0604020202020204" pitchFamily="34" charset="0"/>
                <a:ea typeface="微軟正黑體" pitchFamily="34" charset="-120"/>
                <a:cs typeface="Arial" pitchFamily="34" charset="0"/>
              </a:rPr>
              <a:t>Up to 2-ch 4K real-time transcoding</a:t>
            </a:r>
            <a:endParaRPr lang="en-US" sz="1600" b="1">
              <a:solidFill>
                <a:schemeClr val="tx2"/>
              </a:solidFill>
              <a:latin typeface="Arial" panose="020B0604020202020204" pitchFamily="34" charset="0"/>
              <a:ea typeface="微軟正黑體" pitchFamily="34" charset="-120"/>
              <a:cs typeface="Arial" pitchFamily="34" charset="0"/>
            </a:endParaRPr>
          </a:p>
        </p:txBody>
      </p:sp>
      <p:pic>
        <p:nvPicPr>
          <p:cNvPr id="38" name="Picture 3">
            <a:extLst>
              <a:ext uri="{FF2B5EF4-FFF2-40B4-BE49-F238E27FC236}">
                <a16:creationId xmlns:a16="http://schemas.microsoft.com/office/drawing/2014/main" id="{AF421FA2-ED98-4A16-809B-D0B0289EF85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659" y="2693458"/>
            <a:ext cx="628246" cy="6282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" name="TextBox 21">
            <a:extLst>
              <a:ext uri="{FF2B5EF4-FFF2-40B4-BE49-F238E27FC236}">
                <a16:creationId xmlns:a16="http://schemas.microsoft.com/office/drawing/2014/main" id="{6CAAFA46-5E24-4E07-82F5-C4450CCCDEC7}"/>
              </a:ext>
            </a:extLst>
          </p:cNvPr>
          <p:cNvSpPr txBox="1"/>
          <p:nvPr/>
        </p:nvSpPr>
        <p:spPr>
          <a:xfrm>
            <a:off x="1158155" y="3838754"/>
            <a:ext cx="327571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Hant" sz="1600" b="1">
                <a:solidFill>
                  <a:schemeClr val="tx2"/>
                </a:solidFill>
                <a:latin typeface="Arial" panose="020B0604020202020204" pitchFamily="34" charset="0"/>
                <a:ea typeface="微軟正黑體" pitchFamily="34" charset="-120"/>
                <a:cs typeface="Arial" pitchFamily="34" charset="0"/>
              </a:rPr>
              <a:t>Use</a:t>
            </a:r>
            <a:r>
              <a:rPr lang="zh-Hant" altLang="en-US" sz="1600" b="1">
                <a:solidFill>
                  <a:schemeClr val="tx2"/>
                </a:solidFill>
                <a:latin typeface="Arial" panose="020B0604020202020204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600" b="1">
                <a:solidFill>
                  <a:schemeClr val="tx2"/>
                </a:solidFill>
                <a:latin typeface="Arial" panose="020B0604020202020204" pitchFamily="34" charset="0"/>
                <a:ea typeface="微軟正黑體" pitchFamily="34" charset="-120"/>
                <a:cs typeface="Arial" pitchFamily="34" charset="0"/>
              </a:rPr>
              <a:t>Cinema28 for multi-room streaming </a:t>
            </a:r>
            <a:endParaRPr lang="en-US" sz="1600" b="1">
              <a:solidFill>
                <a:schemeClr val="tx2"/>
              </a:solidFill>
              <a:latin typeface="Arial" panose="020B0604020202020204" pitchFamily="34" charset="0"/>
              <a:ea typeface="微軟正黑體" pitchFamily="34" charset="-120"/>
              <a:cs typeface="Arial" pitchFamily="34" charset="0"/>
            </a:endParaRPr>
          </a:p>
        </p:txBody>
      </p:sp>
      <p:pic>
        <p:nvPicPr>
          <p:cNvPr id="41" name="圖片 40" descr="RM-IR004_front.png">
            <a:extLst>
              <a:ext uri="{FF2B5EF4-FFF2-40B4-BE49-F238E27FC236}">
                <a16:creationId xmlns:a16="http://schemas.microsoft.com/office/drawing/2014/main" id="{A8EA792A-E65D-4C42-99AD-0CAA74706F37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499265">
            <a:off x="4826001" y="3468707"/>
            <a:ext cx="348736" cy="1038282"/>
          </a:xfrm>
          <a:prstGeom prst="rect">
            <a:avLst/>
          </a:prstGeom>
        </p:spPr>
      </p:pic>
      <p:pic>
        <p:nvPicPr>
          <p:cNvPr id="42" name="圖片 41" descr="Cinema28_512.png">
            <a:extLst>
              <a:ext uri="{FF2B5EF4-FFF2-40B4-BE49-F238E27FC236}">
                <a16:creationId xmlns:a16="http://schemas.microsoft.com/office/drawing/2014/main" id="{59EE8469-85CD-43A5-8CAD-034467D783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8150" y="3786206"/>
            <a:ext cx="635000" cy="635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3" name="TextBox 11">
            <a:extLst>
              <a:ext uri="{FF2B5EF4-FFF2-40B4-BE49-F238E27FC236}">
                <a16:creationId xmlns:a16="http://schemas.microsoft.com/office/drawing/2014/main" id="{C90CEACB-B5D5-4A89-8E6E-BED4ADB6BE72}"/>
              </a:ext>
            </a:extLst>
          </p:cNvPr>
          <p:cNvSpPr txBox="1"/>
          <p:nvPr/>
        </p:nvSpPr>
        <p:spPr>
          <a:xfrm>
            <a:off x="1236307" y="1712850"/>
            <a:ext cx="2840842" cy="3385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6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4K HDMI v2.0b 60Hz </a:t>
            </a:r>
            <a:r>
              <a:rPr lang="en-US" altLang="zh-CN" sz="16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output</a:t>
            </a:r>
            <a:endParaRPr lang="en-US" b="1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6705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1767</Words>
  <Application>Microsoft Office PowerPoint</Application>
  <PresentationFormat>如螢幕大小 (16:9)</PresentationFormat>
  <Paragraphs>388</Paragraphs>
  <Slides>32</Slides>
  <Notes>23</Notes>
  <HiddenSlides>1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32</vt:i4>
      </vt:variant>
    </vt:vector>
  </HeadingPairs>
  <TitlesOfParts>
    <vt:vector size="40" baseType="lpstr">
      <vt:lpstr>Adobe 繁黑體 Std B</vt:lpstr>
      <vt:lpstr>Arial Unicode MS</vt:lpstr>
      <vt:lpstr>Microsoft JhengHei</vt:lpstr>
      <vt:lpstr>Microsoft JhengHei</vt:lpstr>
      <vt:lpstr>Arial</vt:lpstr>
      <vt:lpstr>Calibri</vt:lpstr>
      <vt:lpstr>Verdana</vt:lpstr>
      <vt:lpstr>Office 佈景主題</vt:lpstr>
      <vt:lpstr>PowerPoint 簡報</vt:lpstr>
      <vt:lpstr>PowerPoint 簡報</vt:lpstr>
      <vt:lpstr>Some possible issues you should know with cloud services</vt:lpstr>
      <vt:lpstr>QuMagie smart albums and accelerated AI classification </vt:lpstr>
      <vt:lpstr>Use Qsync to organize and share daily photos </vt:lpstr>
      <vt:lpstr>Stream files to Apple TV、Fire TV、Android TV、Roku</vt:lpstr>
      <vt:lpstr>Set content sources for all multimedia applications</vt:lpstr>
      <vt:lpstr>Plex Media Server with transcoding support</vt:lpstr>
      <vt:lpstr>Full multimedia experience over competitors</vt:lpstr>
      <vt:lpstr>Up to 4K video real-time transcoding</vt:lpstr>
      <vt:lpstr>Intel Celeron J4005 dual-core 2.0GHz CPU</vt:lpstr>
      <vt:lpstr>TS-251D front view</vt:lpstr>
      <vt:lpstr>TS-251D rear view</vt:lpstr>
      <vt:lpstr>Easy to get started</vt:lpstr>
      <vt:lpstr>PowerPoint 簡報</vt:lpstr>
      <vt:lpstr>A versatile NAS that moves forward with you</vt:lpstr>
      <vt:lpstr>Add M.2 SSD slots to TS-251D with a QM2 card</vt:lpstr>
      <vt:lpstr>10GbE/5GbE/2.5GbE via PCIe expansion</vt:lpstr>
      <vt:lpstr>PowerPoint 簡報</vt:lpstr>
      <vt:lpstr>Use a USB to 5GbE adapter if the PCIe slot is occupied</vt:lpstr>
      <vt:lpstr>QNAP snapshot features for file recovery</vt:lpstr>
      <vt:lpstr>Free Mac Time Machine backup</vt:lpstr>
      <vt:lpstr>Backup data with deduplication</vt:lpstr>
      <vt:lpstr>Enhance efficiency with online collaboration</vt:lpstr>
      <vt:lpstr>Qsirch 4.0 makes it easy to search files</vt:lpstr>
      <vt:lpstr>QNAP VPN and QBelt VPN protocol</vt:lpstr>
      <vt:lpstr>QVR Pro surveillance solution</vt:lpstr>
      <vt:lpstr>Use Virtual JBOD to expand NAS capacity</vt:lpstr>
      <vt:lpstr>QNAP TR RAID enclosure supports 2 modes on NAS</vt:lpstr>
      <vt:lpstr>Comparing TS-251D and TS-251B</vt:lpstr>
      <vt:lpstr>QNAP is your best choice!</vt:lpstr>
      <vt:lpstr>產品照片-請取用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胡燕蓉</dc:creator>
  <cp:lastModifiedBy>QNAP_Yvonne Tsai</cp:lastModifiedBy>
  <cp:revision>1</cp:revision>
  <dcterms:modified xsi:type="dcterms:W3CDTF">2019-12-10T08:42:48Z</dcterms:modified>
</cp:coreProperties>
</file>