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533" r:id="rId3"/>
    <p:sldId id="360" r:id="rId4"/>
    <p:sldId id="535" r:id="rId5"/>
    <p:sldId id="537" r:id="rId6"/>
    <p:sldId id="536" r:id="rId7"/>
    <p:sldId id="261" r:id="rId8"/>
    <p:sldId id="269" r:id="rId9"/>
    <p:sldId id="367" r:id="rId10"/>
    <p:sldId id="291" r:id="rId11"/>
    <p:sldId id="532" r:id="rId12"/>
    <p:sldId id="361" r:id="rId13"/>
    <p:sldId id="362" r:id="rId14"/>
    <p:sldId id="363" r:id="rId15"/>
    <p:sldId id="534" r:id="rId16"/>
    <p:sldId id="364" r:id="rId17"/>
    <p:sldId id="260" r:id="rId18"/>
    <p:sldId id="366" r:id="rId19"/>
    <p:sldId id="412" r:id="rId20"/>
    <p:sldId id="539" r:id="rId21"/>
    <p:sldId id="371" r:id="rId22"/>
    <p:sldId id="295" r:id="rId23"/>
    <p:sldId id="279" r:id="rId24"/>
    <p:sldId id="288" r:id="rId25"/>
    <p:sldId id="531" r:id="rId26"/>
    <p:sldId id="306" r:id="rId27"/>
    <p:sldId id="273" r:id="rId28"/>
    <p:sldId id="368" r:id="rId29"/>
    <p:sldId id="538" r:id="rId30"/>
    <p:sldId id="408" r:id="rId31"/>
    <p:sldId id="258" r:id="rId3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199"/>
    <a:srgbClr val="333333"/>
    <a:srgbClr val="3AA133"/>
    <a:srgbClr val="426572"/>
    <a:srgbClr val="9ABAC5"/>
    <a:srgbClr val="FFCCCC"/>
    <a:srgbClr val="FFCCFF"/>
    <a:srgbClr val="FF99CC"/>
    <a:srgbClr val="FF3399"/>
    <a:srgbClr val="FFD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9FE76-AF20-414E-9B8B-06F79447795B}" v="2821" dt="2019-12-10T05:58:56.191"/>
    <p1510:client id="{D1F355CD-F388-6A4A-AB9F-3C34D37B32A5}" v="523" dt="2019-12-10T03:55:00.697"/>
    <p1510:client id="{4E47428F-CC64-B014-492B-B815E5A80C75}" v="3" dt="2019-12-10T02:24:03.999"/>
    <p1510:client id="{98FC6485-81CC-1DEC-E8E5-8695B1EBC971}" v="69" dt="2019-12-10T03:10:10.253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706" y="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1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8430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3913930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072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57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755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314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2333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on all your devices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11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40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1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節慶：聖誕節、新年、萬聖節等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活動：派對、演奏會、畢業典禮、婚禮等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場景：湖邊、碼頭、森林、草原等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動物：鼠、牛、虎、兔、蛇、馬、羊、猴、雞、狗、豬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食物：冰淇淋、麵包、各種水果等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植物：仙人掌、玫瑰、松樹等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交通工具：汽車、飛機、船等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物品：車牌、雕像、迷你裙、空拍照片、螢幕擷圖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運動：潛水、籃球、棒球等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0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Qmedia is an app on the apple tv platform!!!!!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52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152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1041"/>
            <a:ext cx="9140299" cy="51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" y="1042"/>
            <a:ext cx="9140297" cy="51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9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503BFF-7071-4ECE-A304-21615BDD7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6503BFF-7071-4ECE-A304-21615BDD7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791"/>
            <a:ext cx="9140299" cy="5141917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5499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2A1871-46BE-457C-A2EE-2189ADAA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1041"/>
            <a:ext cx="9140299" cy="514141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l">
              <a:defRPr>
                <a:solidFill>
                  <a:srgbClr val="333333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1808"/>
            <a:ext cx="9135541" cy="51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" y="2129"/>
            <a:ext cx="9135541" cy="51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15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9985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2019/12/10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8" r:id="rId4"/>
    <p:sldLayoutId id="2147483654" r:id="rId5"/>
    <p:sldLayoutId id="2147483656" r:id="rId6"/>
    <p:sldLayoutId id="2147483667" r:id="rId7"/>
    <p:sldLayoutId id="2147483666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tiff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microsoft.com/office/2007/relationships/hdphoto" Target="../media/hdphoto1.wdp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jpeg"/><Relationship Id="rId7" Type="http://schemas.openxmlformats.org/officeDocument/2006/relationships/image" Target="../media/image109.emf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emf"/><Relationship Id="rId11" Type="http://schemas.openxmlformats.org/officeDocument/2006/relationships/image" Target="../media/image113.png"/><Relationship Id="rId5" Type="http://schemas.openxmlformats.org/officeDocument/2006/relationships/image" Target="../media/image107.emf"/><Relationship Id="rId10" Type="http://schemas.openxmlformats.org/officeDocument/2006/relationships/image" Target="../media/image112.png"/><Relationship Id="rId4" Type="http://schemas.openxmlformats.org/officeDocument/2006/relationships/image" Target="../media/image106.emf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ta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support.google.com/photos/answer/6220791?hl=zh-Hant&amp;visit_id=637112218333680638-2163517635&amp;rd=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6.png"/><Relationship Id="rId4" Type="http://schemas.openxmlformats.org/officeDocument/2006/relationships/image" Target="../media/image18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emf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4"/>
          <a:srcRect t="6447"/>
          <a:stretch>
            <a:fillRect/>
          </a:stretch>
        </p:blipFill>
        <p:spPr bwMode="auto">
          <a:xfrm>
            <a:off x="1400378" y="1638485"/>
            <a:ext cx="5697417" cy="316371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41"/>
            <a:ext cx="9144000" cy="697312"/>
          </a:xfrm>
        </p:spPr>
        <p:txBody>
          <a:bodyPr/>
          <a:lstStyle/>
          <a:p>
            <a:pPr algn="ctr"/>
            <a:r>
              <a:rPr lang="en-US" altLang="zh-CN">
                <a:solidFill>
                  <a:srgbClr val="FFFFFF"/>
                </a:solidFill>
                <a:latin typeface="Arial" pitchFamily="34" charset="0"/>
                <a:ea typeface="Microsoft JhengHei"/>
                <a:sym typeface="Microsoft JhengHei"/>
              </a:rPr>
              <a:t>4K </a:t>
            </a:r>
            <a:r>
              <a:rPr lang="zh-CN" altLang="en-US">
                <a:solidFill>
                  <a:srgbClr val="FFFFFF"/>
                </a:solidFill>
                <a:latin typeface="Arial" pitchFamily="34" charset="0"/>
                <a:ea typeface="Microsoft JhengHei"/>
                <a:sym typeface="Microsoft JhengHei"/>
              </a:rPr>
              <a:t>影片即時轉檔</a:t>
            </a:r>
            <a:endParaRPr lang="en-US">
              <a:solidFill>
                <a:srgbClr val="FFFFFF"/>
              </a:solidFill>
              <a:latin typeface="Arial" pitchFamily="34" charset="0"/>
              <a:ea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2358A-863A-024B-B5B4-0E7C033A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62" y="1504950"/>
            <a:ext cx="4914900" cy="339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1444230" y="713837"/>
            <a:ext cx="670559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整合高達</a:t>
            </a:r>
            <a:r>
              <a:rPr lang="en-US" altLang="zh-CN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700MHz </a:t>
            </a: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的</a:t>
            </a:r>
            <a:r>
              <a:rPr lang="en-US" altLang="zh-CN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Intel® HD Graphics 600 </a:t>
            </a:r>
            <a:r>
              <a:rPr lang="ja-JP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繪圖晶片</a:t>
            </a:r>
            <a:r>
              <a:rPr lang="en-US" altLang="ja-JP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,</a:t>
            </a:r>
            <a:r>
              <a:rPr lang="ja-JP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提供 </a:t>
            </a:r>
            <a:r>
              <a:rPr lang="en-US" altLang="ja-JP" sz="1600" b="1">
                <a:solidFill>
                  <a:srgbClr val="FFFF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</a:t>
            </a:r>
            <a:r>
              <a:rPr lang="en-US" altLang="ja-JP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ja-JP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 </a:t>
            </a:r>
            <a:r>
              <a:rPr lang="en-US" altLang="ja-JP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4K </a:t>
            </a:r>
            <a:r>
              <a:rPr lang="ja-JP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影片硬體解碼播放與轉檔，可即時將 </a:t>
            </a:r>
            <a:r>
              <a:rPr lang="en-US" altLang="ja-JP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</a:t>
            </a:r>
            <a:r>
              <a:rPr 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K </a:t>
            </a:r>
            <a:r>
              <a:rPr lang="ja-JP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影片轉檔為在各裝置上順暢播放的格式並且也可加速</a:t>
            </a:r>
            <a:r>
              <a:rPr lang="en-US" altLang="ja-JP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ja-JP" sz="1600" b="1" err="1">
                <a:solidFill>
                  <a:srgbClr val="FFFF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QuMagie</a:t>
            </a:r>
            <a:r>
              <a:rPr lang="en-US" altLang="ja-JP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AI </a:t>
            </a:r>
            <a:r>
              <a:rPr lang="zh-CN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物件辨識</a:t>
            </a:r>
            <a:r>
              <a:rPr lang="zh-TW" altLang="en-US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。</a:t>
            </a:r>
            <a:endParaRPr lang="en-US" sz="1600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D1D94-95C5-C94C-A37C-889B10CCA3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90" y="2609850"/>
            <a:ext cx="2369447" cy="2048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3EE9D5B1-399C-2E48-8444-4499473B5A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990" y="1887969"/>
            <a:ext cx="617088" cy="617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61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7913583" cy="493563"/>
          </a:xfrm>
        </p:spPr>
        <p:txBody>
          <a:bodyPr/>
          <a:lstStyle/>
          <a:p>
            <a:r>
              <a:rPr lang="en-US" altLang="zh-TW"/>
              <a:t>搭載 Intel Celeron J4005 </a:t>
            </a:r>
            <a:r>
              <a:rPr lang="zh-CN" altLang="en-US"/>
              <a:t>雙核心</a:t>
            </a:r>
            <a:r>
              <a:rPr lang="en-US" altLang="zh-CN"/>
              <a:t> </a:t>
            </a:r>
            <a:r>
              <a:rPr lang="en-US" altLang="zh-TW"/>
              <a:t>2.0GHz 處理器</a:t>
            </a:r>
          </a:p>
        </p:txBody>
      </p:sp>
      <p:sp>
        <p:nvSpPr>
          <p:cNvPr id="68" name="TextBox 10"/>
          <p:cNvSpPr txBox="1"/>
          <p:nvPr/>
        </p:nvSpPr>
        <p:spPr>
          <a:xfrm>
            <a:off x="5330114" y="3795775"/>
            <a:ext cx="1850401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TS-251D-</a:t>
            </a: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2G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</a:t>
            </a:r>
            <a:r>
              <a:rPr lang="en-US" altLang="zh-TW" sz="1200" b="1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GB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)</a:t>
            </a:r>
          </a:p>
          <a:p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TS-251D-</a:t>
            </a:r>
            <a:r>
              <a:rPr lang="en-US" sz="2000" b="1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 GB RAM (1 x </a:t>
            </a:r>
            <a:r>
              <a:rPr lang="en-US" sz="1200" b="1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 GB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B63E5E-F563-D044-9385-B2B1788C8280}"/>
              </a:ext>
            </a:extLst>
          </p:cNvPr>
          <p:cNvSpPr txBox="1"/>
          <p:nvPr/>
        </p:nvSpPr>
        <p:spPr>
          <a:xfrm>
            <a:off x="5531084" y="2072723"/>
            <a:ext cx="968735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2.0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GHz</a:t>
            </a:r>
          </a:p>
          <a:p>
            <a:pPr eaLnBrk="1" hangingPunct="1">
              <a:defRPr/>
            </a:pPr>
            <a:r>
              <a:rPr lang="ja-JP" alt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基頻</a:t>
            </a:r>
            <a:endParaRPr lang="en-US" sz="1200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C54BCACF-62B4-CE4C-B279-E2D65C30A3C7}"/>
              </a:ext>
            </a:extLst>
          </p:cNvPr>
          <p:cNvSpPr txBox="1"/>
          <p:nvPr/>
        </p:nvSpPr>
        <p:spPr>
          <a:xfrm>
            <a:off x="6399798" y="2072723"/>
            <a:ext cx="1152981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2.7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GHz</a:t>
            </a:r>
          </a:p>
          <a:p>
            <a:pPr eaLnBrk="1" hangingPunct="1">
              <a:defRPr/>
            </a:pPr>
            <a:r>
              <a:rPr lang="zh-CN" alt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突頻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3615128" y="2072723"/>
            <a:ext cx="2033844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雙核心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2000" b="1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J4005</a:t>
            </a: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endParaRPr lang="en-US" altLang="zh-CN" sz="1200" b="1">
              <a:solidFill>
                <a:srgbClr val="000000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>
              <a:defRPr/>
            </a:pPr>
            <a:r>
              <a:rPr lang="ja-JP" altLang="en-US" sz="1200" b="1">
                <a:solidFill>
                  <a:srgbClr val="0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代號 </a:t>
            </a:r>
            <a:r>
              <a:rPr lang="en-US" altLang="ja-JP" sz="1200" b="1">
                <a:solidFill>
                  <a:srgbClr val="0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Gemini</a:t>
            </a:r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Lake </a:t>
            </a:r>
            <a:r>
              <a:rPr lang="ja-JP" alt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處理器</a:t>
            </a:r>
            <a:endParaRPr lang="en-US" altLang="zh-CN" sz="1200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569" y="2006620"/>
            <a:ext cx="689204" cy="689292"/>
          </a:xfrm>
          <a:prstGeom prst="rect">
            <a:avLst/>
          </a:prstGeom>
        </p:spPr>
      </p:pic>
      <p:sp>
        <p:nvSpPr>
          <p:cNvPr id="54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3975329" y="3044140"/>
            <a:ext cx="3220877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雙通道記憶體支援</a:t>
            </a:r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6" name="圖片 37" descr="HDMI.png">
            <a:extLst>
              <a:ext uri="{FF2B5EF4-FFF2-40B4-BE49-F238E27FC236}">
                <a16:creationId xmlns:a16="http://schemas.microsoft.com/office/drawing/2014/main" id="{61B2933B-013E-3043-9921-5992154EC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920" y="4095157"/>
            <a:ext cx="1016545" cy="236788"/>
          </a:xfrm>
          <a:prstGeom prst="rect">
            <a:avLst/>
          </a:prstGeom>
        </p:spPr>
      </p:pic>
      <p:pic>
        <p:nvPicPr>
          <p:cNvPr id="59" name="Picture 22">
            <a:extLst>
              <a:ext uri="{FF2B5EF4-FFF2-40B4-BE49-F238E27FC236}">
                <a16:creationId xmlns:a16="http://schemas.microsoft.com/office/drawing/2014/main" id="{AA66EB27-4EAD-9143-939C-D784B3B04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79" y="3908076"/>
            <a:ext cx="943470" cy="81817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272" y="3071972"/>
            <a:ext cx="1270270" cy="649680"/>
          </a:xfrm>
          <a:prstGeom prst="rect">
            <a:avLst/>
          </a:prstGeom>
          <a:noFill/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3975330" y="3358483"/>
            <a:ext cx="3086720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1200" b="1">
                <a:solidFill>
                  <a:srgbClr val="C00000"/>
                </a:solidFill>
                <a:latin typeface="Arial"/>
                <a:ea typeface="Microsoft JhengHei"/>
                <a:cs typeface="Arial"/>
              </a:rPr>
              <a:t>2 x DDR4 SO-DIMM </a:t>
            </a:r>
            <a:r>
              <a:rPr lang="en-US" altLang="zh-TW" sz="12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Microsoft JhengHei"/>
                <a:cs typeface="Arial"/>
              </a:rPr>
              <a:t>插槽</a:t>
            </a:r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Microsoft JhengHei"/>
                <a:cs typeface="Arial"/>
              </a:rPr>
              <a:t>，</a:t>
            </a:r>
            <a:r>
              <a:rPr lang="en-US" altLang="zh-TW" sz="12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Microsoft JhengHei"/>
                <a:cs typeface="Arial"/>
              </a:rPr>
              <a:t>最高總和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 b="1">
                <a:solidFill>
                  <a:srgbClr val="C00000"/>
                </a:solidFill>
                <a:latin typeface="Arial"/>
                <a:ea typeface="Microsoft JhengHei"/>
                <a:cs typeface="Arial"/>
              </a:rPr>
              <a:t>8 GB</a:t>
            </a:r>
          </a:p>
        </p:txBody>
      </p:sp>
      <p:cxnSp>
        <p:nvCxnSpPr>
          <p:cNvPr id="33" name="直線接點 32"/>
          <p:cNvCxnSpPr/>
          <p:nvPr/>
        </p:nvCxnSpPr>
        <p:spPr>
          <a:xfrm>
            <a:off x="5496544" y="2048959"/>
            <a:ext cx="0" cy="672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3C0EC3E4-C0C1-47C6-8AA1-8997DB1DCF56}"/>
              </a:ext>
            </a:extLst>
          </p:cNvPr>
          <p:cNvGrpSpPr/>
          <p:nvPr/>
        </p:nvGrpSpPr>
        <p:grpSpPr>
          <a:xfrm>
            <a:off x="2317173" y="2946236"/>
            <a:ext cx="5018918" cy="771568"/>
            <a:chOff x="2690455" y="2810860"/>
            <a:chExt cx="4645636" cy="771568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1CFF0944-5A79-4D0B-9193-5A362BD25866}"/>
                </a:ext>
              </a:extLst>
            </p:cNvPr>
            <p:cNvCxnSpPr>
              <a:cxnSpLocks/>
            </p:cNvCxnSpPr>
            <p:nvPr/>
          </p:nvCxnSpPr>
          <p:spPr>
            <a:xfrm>
              <a:off x="2690455" y="3582428"/>
              <a:ext cx="4645636" cy="0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1CFF0944-5A79-4D0B-9193-5A362BD25866}"/>
                </a:ext>
              </a:extLst>
            </p:cNvPr>
            <p:cNvCxnSpPr>
              <a:cxnSpLocks/>
            </p:cNvCxnSpPr>
            <p:nvPr/>
          </p:nvCxnSpPr>
          <p:spPr>
            <a:xfrm>
              <a:off x="2690455" y="2810860"/>
              <a:ext cx="4645636" cy="0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直線接點 20"/>
          <p:cNvCxnSpPr/>
          <p:nvPr/>
        </p:nvCxnSpPr>
        <p:spPr>
          <a:xfrm>
            <a:off x="6388999" y="2048959"/>
            <a:ext cx="0" cy="672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邊形 4">
            <a:extLst>
              <a:ext uri="{FF2B5EF4-FFF2-40B4-BE49-F238E27FC236}">
                <a16:creationId xmlns:a16="http://schemas.microsoft.com/office/drawing/2014/main" id="{E4007C2D-B499-44C5-AAE8-D4543885F9C9}"/>
              </a:ext>
            </a:extLst>
          </p:cNvPr>
          <p:cNvSpPr/>
          <p:nvPr/>
        </p:nvSpPr>
        <p:spPr>
          <a:xfrm>
            <a:off x="2721409" y="1058745"/>
            <a:ext cx="4614677" cy="689292"/>
          </a:xfrm>
          <a:prstGeom prst="parallelogram">
            <a:avLst>
              <a:gd name="adj" fmla="val 49460"/>
            </a:avLst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C0364CC-C9F5-4A62-81F6-6D23E9410E14}"/>
              </a:ext>
            </a:extLst>
          </p:cNvPr>
          <p:cNvSpPr/>
          <p:nvPr/>
        </p:nvSpPr>
        <p:spPr>
          <a:xfrm>
            <a:off x="2942920" y="1111278"/>
            <a:ext cx="4241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低功耗</a:t>
            </a:r>
            <a:r>
              <a:rPr lang="en-US" altLang="zh-CN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x86 </a:t>
            </a:r>
            <a:r>
              <a:rPr lang="zh-CN" alt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影音</a:t>
            </a:r>
            <a:r>
              <a:rPr lang="en-US" altLang="zh-CN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</a:rPr>
              <a:t> NAS </a:t>
            </a:r>
            <a:endParaRPr lang="zh-TW" alt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645C3E0-79EE-4D1B-BB16-A18C34C49C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21068"/>
          <a:stretch/>
        </p:blipFill>
        <p:spPr>
          <a:xfrm>
            <a:off x="301341" y="1780559"/>
            <a:ext cx="2231374" cy="30302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92E4F0-C066-EE45-92EF-60707AD4E218}"/>
              </a:ext>
            </a:extLst>
          </p:cNvPr>
          <p:cNvSpPr txBox="1"/>
          <p:nvPr/>
        </p:nvSpPr>
        <p:spPr>
          <a:xfrm>
            <a:off x="7180515" y="2997482"/>
            <a:ext cx="1963485" cy="300074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ja-JP" altLang="en-US" sz="1350" b="1" dirty="0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記憶體模組訂購料號：</a:t>
            </a:r>
            <a:endParaRPr lang="en-US" sz="1350" b="1" dirty="0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99E6F8-21B1-A548-8D54-C97D7E7DBCE7}"/>
              </a:ext>
            </a:extLst>
          </p:cNvPr>
          <p:cNvSpPr/>
          <p:nvPr/>
        </p:nvSpPr>
        <p:spPr>
          <a:xfrm>
            <a:off x="7196206" y="3250241"/>
            <a:ext cx="1729943" cy="25390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5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RAM-4GDR4A0-SO-2400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6B0B71-CBEE-B14B-9B17-A31B18446222}"/>
              </a:ext>
            </a:extLst>
          </p:cNvPr>
          <p:cNvSpPr/>
          <p:nvPr/>
        </p:nvSpPr>
        <p:spPr>
          <a:xfrm>
            <a:off x="7196206" y="3409139"/>
            <a:ext cx="1729943" cy="25390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5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RAM-2GDR4A0-SO-2400</a:t>
            </a: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72" y="776185"/>
            <a:ext cx="4997116" cy="432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圓角矩形 27"/>
          <p:cNvSpPr/>
          <p:nvPr/>
        </p:nvSpPr>
        <p:spPr>
          <a:xfrm>
            <a:off x="759847" y="2779603"/>
            <a:ext cx="2520100" cy="2074096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779617" y="1010762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1"/>
          <a:stretch/>
        </p:blipFill>
        <p:spPr>
          <a:xfrm>
            <a:off x="2052926" y="1108680"/>
            <a:ext cx="1212400" cy="15840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38F44AEB-6C52-B040-A9FD-B13A011DF046}"/>
              </a:ext>
            </a:extLst>
          </p:cNvPr>
          <p:cNvSpPr txBox="1"/>
          <p:nvPr/>
        </p:nvSpPr>
        <p:spPr>
          <a:xfrm>
            <a:off x="865190" y="1082201"/>
            <a:ext cx="1308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3.5”/ 2.5” </a:t>
            </a:r>
          </a:p>
          <a:p>
            <a:r>
              <a:rPr lang="en-US" sz="14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SATA 6Gb/s </a:t>
            </a:r>
          </a:p>
          <a:p>
            <a:r>
              <a:rPr lang="en-US" sz="14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HDD/SSD</a:t>
            </a:r>
          </a:p>
        </p:txBody>
      </p:sp>
      <p:pic>
        <p:nvPicPr>
          <p:cNvPr id="32" name="圖片 11">
            <a:extLst>
              <a:ext uri="{FF2B5EF4-FFF2-40B4-BE49-F238E27FC236}">
                <a16:creationId xmlns:a16="http://schemas.microsoft.com/office/drawing/2014/main" id="{33107F73-ECAD-104F-B7CF-CA4AD14C14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3"/>
          <a:stretch/>
        </p:blipFill>
        <p:spPr>
          <a:xfrm>
            <a:off x="772926" y="2768375"/>
            <a:ext cx="977871" cy="1972998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56D17950-2F57-794A-93DC-100B417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405" y="4284578"/>
            <a:ext cx="1473958" cy="30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ja-JP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可鎖式磁吸前蓋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34" name="圖片 11" descr="開鎖.png">
            <a:extLst>
              <a:ext uri="{FF2B5EF4-FFF2-40B4-BE49-F238E27FC236}">
                <a16:creationId xmlns:a16="http://schemas.microsoft.com/office/drawing/2014/main" id="{33107F73-ECAD-104F-B7CF-CA4AD14C14F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0545" t="31123" r="-133" b="19080"/>
          <a:stretch>
            <a:fillRect/>
          </a:stretch>
        </p:blipFill>
        <p:spPr>
          <a:xfrm>
            <a:off x="963899" y="3327188"/>
            <a:ext cx="977871" cy="977871"/>
          </a:xfrm>
          <a:prstGeom prst="ellipse">
            <a:avLst/>
          </a:prstGeom>
          <a:ln w="28575" cmpd="sng">
            <a:solidFill>
              <a:srgbClr val="00B0F0"/>
            </a:solidFill>
          </a:ln>
        </p:spPr>
      </p:pic>
      <p:cxnSp>
        <p:nvCxnSpPr>
          <p:cNvPr id="37" name="直線單箭頭接點 55">
            <a:extLst>
              <a:ext uri="{FF2B5EF4-FFF2-40B4-BE49-F238E27FC236}">
                <a16:creationId xmlns:a16="http://schemas.microsoft.com/office/drawing/2014/main" id="{383F60E9-7FBA-ED42-AEA1-DB4BA718C09B}"/>
              </a:ext>
            </a:extLst>
          </p:cNvPr>
          <p:cNvCxnSpPr>
            <a:cxnSpLocks/>
          </p:cNvCxnSpPr>
          <p:nvPr/>
        </p:nvCxnSpPr>
        <p:spPr>
          <a:xfrm rot="10800000">
            <a:off x="2277724" y="3784784"/>
            <a:ext cx="1282890" cy="1588"/>
          </a:xfrm>
          <a:prstGeom prst="straightConnector1">
            <a:avLst/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  <a:ea typeface="Microsoft JhengHei" panose="020B0604030504040204" pitchFamily="34" charset="-120"/>
              </a:rPr>
              <a:t>TS-251D </a:t>
            </a:r>
            <a:r>
              <a:rPr lang="ja-JP" altLang="en-US">
                <a:latin typeface="Arial" pitchFamily="34" charset="0"/>
                <a:ea typeface="Microsoft JhengHei" panose="020B0604030504040204" pitchFamily="34" charset="-120"/>
              </a:rPr>
              <a:t>前方配置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5853553" y="1961805"/>
            <a:ext cx="2198549" cy="523220"/>
            <a:chOff x="6087017" y="1779535"/>
            <a:chExt cx="2198549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3279C3-5A3A-EE48-B94E-9DAD46DDFC41}"/>
                </a:ext>
              </a:extLst>
            </p:cNvPr>
            <p:cNvSpPr txBox="1"/>
            <p:nvPr/>
          </p:nvSpPr>
          <p:spPr>
            <a:xfrm>
              <a:off x="6603695" y="1779535"/>
              <a:ext cx="1681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LED</a:t>
              </a:r>
              <a:r>
                <a:rPr lang="zh-TW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狀態燈</a:t>
              </a:r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: </a:t>
              </a:r>
            </a:p>
            <a:p>
              <a:r>
                <a:rPr lang="zh-TW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系統、網路、</a:t>
              </a:r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 USB</a:t>
              </a:r>
            </a:p>
          </p:txBody>
        </p:sp>
        <p:cxnSp>
          <p:nvCxnSpPr>
            <p:cNvPr id="38" name="直線單箭頭接點 55">
              <a:extLst>
                <a:ext uri="{FF2B5EF4-FFF2-40B4-BE49-F238E27FC236}">
                  <a16:creationId xmlns:a16="http://schemas.microsoft.com/office/drawing/2014/main" id="{E636178D-B042-4FBE-A8E4-94362A5164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017" y="2043514"/>
              <a:ext cx="551822" cy="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5853553" y="2409267"/>
            <a:ext cx="1813828" cy="523220"/>
            <a:chOff x="6087017" y="2539501"/>
            <a:chExt cx="18138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7A3A68-8868-5446-9C34-D1DF05127E39}"/>
                </a:ext>
              </a:extLst>
            </p:cNvPr>
            <p:cNvSpPr txBox="1"/>
            <p:nvPr/>
          </p:nvSpPr>
          <p:spPr>
            <a:xfrm>
              <a:off x="6603695" y="2539501"/>
              <a:ext cx="12971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LED</a:t>
              </a:r>
              <a:r>
                <a:rPr lang="zh-TW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狀態燈</a:t>
              </a:r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: </a:t>
              </a:r>
            </a:p>
            <a:p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磁碟</a:t>
              </a:r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 1, </a:t>
              </a:r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磁碟</a:t>
              </a:r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 2</a:t>
              </a:r>
            </a:p>
          </p:txBody>
        </p:sp>
        <p:cxnSp>
          <p:nvCxnSpPr>
            <p:cNvPr id="39" name="直線單箭頭接點 55">
              <a:extLst>
                <a:ext uri="{FF2B5EF4-FFF2-40B4-BE49-F238E27FC236}">
                  <a16:creationId xmlns:a16="http://schemas.microsoft.com/office/drawing/2014/main" id="{E9F48538-5BE8-4F67-8E65-3952AF9D0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017" y="2803911"/>
              <a:ext cx="551822" cy="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/>
          <p:cNvGrpSpPr/>
          <p:nvPr/>
        </p:nvGrpSpPr>
        <p:grpSpPr>
          <a:xfrm>
            <a:off x="5747013" y="3731043"/>
            <a:ext cx="2044626" cy="307777"/>
            <a:chOff x="5929957" y="3491474"/>
            <a:chExt cx="2044626" cy="3077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438C91-9F8B-7042-8A34-B3E59C01E72B}"/>
                </a:ext>
              </a:extLst>
            </p:cNvPr>
            <p:cNvSpPr txBox="1"/>
            <p:nvPr/>
          </p:nvSpPr>
          <p:spPr>
            <a:xfrm>
              <a:off x="6603695" y="3491474"/>
              <a:ext cx="1370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1 x USB 3.0 </a:t>
              </a:r>
              <a:r>
                <a:rPr lang="zh-TW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埠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endParaRPr>
            </a:p>
          </p:txBody>
        </p:sp>
        <p:cxnSp>
          <p:nvCxnSpPr>
            <p:cNvPr id="40" name="直線單箭頭接點 55">
              <a:extLst>
                <a:ext uri="{FF2B5EF4-FFF2-40B4-BE49-F238E27FC236}">
                  <a16:creationId xmlns:a16="http://schemas.microsoft.com/office/drawing/2014/main" id="{2CA9A6D7-DB11-4AC6-8684-89778CF0A41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rot="10800000" flipV="1">
              <a:off x="5929957" y="3645363"/>
              <a:ext cx="673739" cy="135064"/>
            </a:xfrm>
            <a:prstGeom prst="bentConnector3">
              <a:avLst>
                <a:gd name="adj1" fmla="val 99629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/>
          <p:cNvGrpSpPr/>
          <p:nvPr/>
        </p:nvGrpSpPr>
        <p:grpSpPr>
          <a:xfrm>
            <a:off x="5853569" y="4250970"/>
            <a:ext cx="1239937" cy="387347"/>
            <a:chOff x="6087033" y="4007778"/>
            <a:chExt cx="1239937" cy="38734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E5058C-5ECA-9E4B-BAA1-021E92CBF9C8}"/>
                </a:ext>
              </a:extLst>
            </p:cNvPr>
            <p:cNvSpPr txBox="1"/>
            <p:nvPr/>
          </p:nvSpPr>
          <p:spPr>
            <a:xfrm>
              <a:off x="6603695" y="4007778"/>
              <a:ext cx="723275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TW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備份鍵</a:t>
              </a:r>
              <a:endParaRPr lang="ja-JP" alt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endParaRPr>
            </a:p>
          </p:txBody>
        </p:sp>
        <p:cxnSp>
          <p:nvCxnSpPr>
            <p:cNvPr id="41" name="直線單箭頭接點 55">
              <a:extLst>
                <a:ext uri="{FF2B5EF4-FFF2-40B4-BE49-F238E27FC236}">
                  <a16:creationId xmlns:a16="http://schemas.microsoft.com/office/drawing/2014/main" id="{BB02E5E6-C375-4FE7-BCC2-A0345F0B9D55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0800000" flipV="1">
              <a:off x="6087033" y="4161667"/>
              <a:ext cx="516662" cy="23345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5808349" y="1508999"/>
            <a:ext cx="1285157" cy="307777"/>
            <a:chOff x="6041813" y="1265807"/>
            <a:chExt cx="1285157" cy="307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8F1FDA-0BA7-B542-825F-76C2D0450489}"/>
                </a:ext>
              </a:extLst>
            </p:cNvPr>
            <p:cNvSpPr txBox="1"/>
            <p:nvPr/>
          </p:nvSpPr>
          <p:spPr>
            <a:xfrm>
              <a:off x="6603695" y="1265807"/>
              <a:ext cx="723275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ja-JP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</a:rPr>
                <a:t>電源鍵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endParaRPr>
            </a:p>
          </p:txBody>
        </p:sp>
        <p:cxnSp>
          <p:nvCxnSpPr>
            <p:cNvPr id="42" name="直線單箭頭接點 55">
              <a:extLst>
                <a:ext uri="{FF2B5EF4-FFF2-40B4-BE49-F238E27FC236}">
                  <a16:creationId xmlns:a16="http://schemas.microsoft.com/office/drawing/2014/main" id="{366403D0-B64F-4308-A20B-E7FE75F4F9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1813" y="1422458"/>
              <a:ext cx="551822" cy="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itchFamily="34" charset="0"/>
                <a:ea typeface="Microsoft JhengHei" panose="020B0604030504040204" pitchFamily="34" charset="-120"/>
              </a:rPr>
              <a:t>TS-251D </a:t>
            </a:r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</a:rPr>
              <a:t>後方配置</a:t>
            </a:r>
            <a:endParaRPr lang="en-US" altLang="zh-TW">
              <a:latin typeface="Arial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DD120B81-123F-4149-8353-F5A54040B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50" y="776716"/>
            <a:ext cx="4997118" cy="432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群組 30"/>
          <p:cNvGrpSpPr/>
          <p:nvPr/>
        </p:nvGrpSpPr>
        <p:grpSpPr>
          <a:xfrm>
            <a:off x="852902" y="3823741"/>
            <a:ext cx="2858861" cy="719833"/>
            <a:chOff x="1158586" y="3635269"/>
            <a:chExt cx="2858861" cy="7198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25454-B2C6-1F4F-8D11-274AD85FBF97}"/>
                </a:ext>
              </a:extLst>
            </p:cNvPr>
            <p:cNvSpPr txBox="1"/>
            <p:nvPr/>
          </p:nvSpPr>
          <p:spPr>
            <a:xfrm>
              <a:off x="1158586" y="4047325"/>
              <a:ext cx="1888659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1 x RJ45 </a:t>
              </a:r>
              <a:r>
                <a:rPr lang="en-US" sz="1400" b="1" err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GbE</a:t>
              </a:r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 </a:t>
              </a:r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網路埠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22" name="直線單箭頭接點 55">
              <a:extLst>
                <a:ext uri="{FF2B5EF4-FFF2-40B4-BE49-F238E27FC236}">
                  <a16:creationId xmlns:a16="http://schemas.microsoft.com/office/drawing/2014/main" id="{DF947984-8F06-4E95-92CA-41AF72085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245" y="3635269"/>
              <a:ext cx="970202" cy="575670"/>
            </a:xfrm>
            <a:prstGeom prst="bentConnector3">
              <a:avLst>
                <a:gd name="adj1" fmla="val 10037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/>
          <p:cNvGrpSpPr/>
          <p:nvPr/>
        </p:nvGrpSpPr>
        <p:grpSpPr>
          <a:xfrm>
            <a:off x="1160680" y="4546191"/>
            <a:ext cx="2191236" cy="307777"/>
            <a:chOff x="1466364" y="4509259"/>
            <a:chExt cx="2191236" cy="307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FA812E-D0AD-FA48-9D2E-7CB0EADED7E5}"/>
                </a:ext>
              </a:extLst>
            </p:cNvPr>
            <p:cNvSpPr txBox="1"/>
            <p:nvPr/>
          </p:nvSpPr>
          <p:spPr>
            <a:xfrm>
              <a:off x="1466364" y="4509259"/>
              <a:ext cx="1580882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DC 12V </a:t>
              </a:r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電源輸入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33" name="直線單箭頭接點 55">
              <a:extLst>
                <a:ext uri="{FF2B5EF4-FFF2-40B4-BE49-F238E27FC236}">
                  <a16:creationId xmlns:a16="http://schemas.microsoft.com/office/drawing/2014/main" id="{2633642E-F67B-4C2B-8B56-E8DFE456C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245" y="4524233"/>
              <a:ext cx="610355" cy="137482"/>
            </a:xfrm>
            <a:prstGeom prst="bentConnector3">
              <a:avLst>
                <a:gd name="adj1" fmla="val 100311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1584251" y="3245431"/>
            <a:ext cx="1625095" cy="401466"/>
            <a:chOff x="1889935" y="3060776"/>
            <a:chExt cx="1625095" cy="4014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8280FA-9CD5-1640-80C4-7D1967282937}"/>
                </a:ext>
              </a:extLst>
            </p:cNvPr>
            <p:cNvSpPr txBox="1"/>
            <p:nvPr/>
          </p:nvSpPr>
          <p:spPr>
            <a:xfrm>
              <a:off x="1889935" y="3060776"/>
              <a:ext cx="114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1 x USB 3.0</a:t>
              </a:r>
            </a:p>
          </p:txBody>
        </p:sp>
        <p:cxnSp>
          <p:nvCxnSpPr>
            <p:cNvPr id="37" name="直線單箭頭接點 55">
              <a:extLst>
                <a:ext uri="{FF2B5EF4-FFF2-40B4-BE49-F238E27FC236}">
                  <a16:creationId xmlns:a16="http://schemas.microsoft.com/office/drawing/2014/main" id="{A62A55DB-91CE-4FD6-A418-043D9345F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27962" y="3213109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>
            <a:off x="591613" y="2829098"/>
            <a:ext cx="2587205" cy="307777"/>
            <a:chOff x="897297" y="2675621"/>
            <a:chExt cx="2587205" cy="307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286DF-06C9-0441-B8E7-2074C803CDFE}"/>
                </a:ext>
              </a:extLst>
            </p:cNvPr>
            <p:cNvSpPr txBox="1"/>
            <p:nvPr/>
          </p:nvSpPr>
          <p:spPr>
            <a:xfrm>
              <a:off x="897297" y="2675621"/>
              <a:ext cx="21499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1 x 4K HDMI v2.0 60Hz</a:t>
              </a:r>
            </a:p>
          </p:txBody>
        </p:sp>
        <p:cxnSp>
          <p:nvCxnSpPr>
            <p:cNvPr id="64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>
              <a:off x="3058489" y="2829182"/>
              <a:ext cx="42601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/>
          <p:cNvGrpSpPr/>
          <p:nvPr/>
        </p:nvGrpSpPr>
        <p:grpSpPr>
          <a:xfrm>
            <a:off x="4505152" y="2442541"/>
            <a:ext cx="3021787" cy="307777"/>
            <a:chOff x="4810836" y="2242932"/>
            <a:chExt cx="3021787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40EA99-680C-C44F-9306-0B0531340FB7}"/>
                </a:ext>
              </a:extLst>
            </p:cNvPr>
            <p:cNvSpPr txBox="1"/>
            <p:nvPr/>
          </p:nvSpPr>
          <p:spPr>
            <a:xfrm>
              <a:off x="6044954" y="2242932"/>
              <a:ext cx="1787669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1 x 7cm </a:t>
              </a:r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智慧型風扇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32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10836" y="2381534"/>
              <a:ext cx="1228298" cy="682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7"/>
          <p:cNvGrpSpPr/>
          <p:nvPr/>
        </p:nvGrpSpPr>
        <p:grpSpPr>
          <a:xfrm>
            <a:off x="4888435" y="1371052"/>
            <a:ext cx="3110432" cy="307777"/>
            <a:chOff x="5194119" y="1214541"/>
            <a:chExt cx="3110432" cy="3077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6FAFEF-BBDC-734E-8004-0F6D04237A40}"/>
                </a:ext>
              </a:extLst>
            </p:cNvPr>
            <p:cNvSpPr txBox="1"/>
            <p:nvPr/>
          </p:nvSpPr>
          <p:spPr>
            <a:xfrm>
              <a:off x="6044953" y="1214541"/>
              <a:ext cx="2259598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1 x PCIe 2.0 x4 </a:t>
              </a:r>
              <a:r>
                <a:rPr lang="ja-JP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插槽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35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94119" y="1371600"/>
              <a:ext cx="790424" cy="304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1463026" y="3375353"/>
            <a:ext cx="2145829" cy="943975"/>
            <a:chOff x="1768710" y="3338421"/>
            <a:chExt cx="2145829" cy="9439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DDF32-8BE4-F948-B9E4-2AAA56CE01F6}"/>
                </a:ext>
              </a:extLst>
            </p:cNvPr>
            <p:cNvSpPr txBox="1"/>
            <p:nvPr/>
          </p:nvSpPr>
          <p:spPr>
            <a:xfrm>
              <a:off x="1768710" y="3696011"/>
              <a:ext cx="1263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3 x USB 2.0</a:t>
              </a:r>
            </a:p>
          </p:txBody>
        </p:sp>
        <p:sp>
          <p:nvSpPr>
            <p:cNvPr id="89" name="L 圖案 88">
              <a:extLst>
                <a:ext uri="{FF2B5EF4-FFF2-40B4-BE49-F238E27FC236}">
                  <a16:creationId xmlns:a16="http://schemas.microsoft.com/office/drawing/2014/main" id="{8493FEC6-E1D9-499A-BDA0-D9C785EC4851}"/>
                </a:ext>
              </a:extLst>
            </p:cNvPr>
            <p:cNvSpPr/>
            <p:nvPr/>
          </p:nvSpPr>
          <p:spPr>
            <a:xfrm flipH="1">
              <a:off x="3500803" y="3338421"/>
              <a:ext cx="413736" cy="943975"/>
            </a:xfrm>
            <a:custGeom>
              <a:avLst/>
              <a:gdLst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4016 w 288032"/>
                <a:gd name="connsiteY2" fmla="*/ 597299 h 741315"/>
                <a:gd name="connsiteX3" fmla="*/ 288032 w 288032"/>
                <a:gd name="connsiteY3" fmla="*/ 597299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597299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460821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447173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32" h="741315">
                  <a:moveTo>
                    <a:pt x="0" y="0"/>
                  </a:moveTo>
                  <a:lnTo>
                    <a:pt x="144016" y="0"/>
                  </a:lnTo>
                  <a:lnTo>
                    <a:pt x="147427" y="450585"/>
                  </a:lnTo>
                  <a:lnTo>
                    <a:pt x="288032" y="447173"/>
                  </a:lnTo>
                  <a:lnTo>
                    <a:pt x="288032" y="741315"/>
                  </a:lnTo>
                  <a:lnTo>
                    <a:pt x="0" y="741315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9" name="直線單箭頭接點 55">
              <a:extLst>
                <a:ext uri="{FF2B5EF4-FFF2-40B4-BE49-F238E27FC236}">
                  <a16:creationId xmlns:a16="http://schemas.microsoft.com/office/drawing/2014/main" id="{A62A55DB-91CE-4FD6-A418-043D9345F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05122" y="3835626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27">
            <a:extLst>
              <a:ext uri="{FF2B5EF4-FFF2-40B4-BE49-F238E27FC236}">
                <a16:creationId xmlns:a16="http://schemas.microsoft.com/office/drawing/2014/main" id="{55D73B71-FF6D-5745-BE93-A2D40EB7CC3A}"/>
              </a:ext>
            </a:extLst>
          </p:cNvPr>
          <p:cNvGrpSpPr/>
          <p:nvPr/>
        </p:nvGrpSpPr>
        <p:grpSpPr>
          <a:xfrm>
            <a:off x="1527134" y="1648410"/>
            <a:ext cx="1519604" cy="307777"/>
            <a:chOff x="1964898" y="2675621"/>
            <a:chExt cx="1519604" cy="3077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739B12-0CA2-154A-8D89-28146ABD240A}"/>
                </a:ext>
              </a:extLst>
            </p:cNvPr>
            <p:cNvSpPr txBox="1"/>
            <p:nvPr/>
          </p:nvSpPr>
          <p:spPr>
            <a:xfrm>
              <a:off x="1964898" y="2675621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系統重設鍵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44" name="直線單箭頭接點 55">
              <a:extLst>
                <a:ext uri="{FF2B5EF4-FFF2-40B4-BE49-F238E27FC236}">
                  <a16:creationId xmlns:a16="http://schemas.microsoft.com/office/drawing/2014/main" id="{F9BA332F-68DA-8946-B69B-CE708E696B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489" y="2829182"/>
              <a:ext cx="42601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群組 39">
            <a:extLst>
              <a:ext uri="{FF2B5EF4-FFF2-40B4-BE49-F238E27FC236}">
                <a16:creationId xmlns:a16="http://schemas.microsoft.com/office/drawing/2014/main" id="{692BC5B8-5D82-2F42-A1ED-9DA29E852652}"/>
              </a:ext>
            </a:extLst>
          </p:cNvPr>
          <p:cNvGrpSpPr/>
          <p:nvPr/>
        </p:nvGrpSpPr>
        <p:grpSpPr>
          <a:xfrm>
            <a:off x="4753474" y="4316189"/>
            <a:ext cx="3172469" cy="307777"/>
            <a:chOff x="4810836" y="2242932"/>
            <a:chExt cx="3172469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2851C26-73DF-0948-9EAE-4D1DAB8C4D30}"/>
                </a:ext>
              </a:extLst>
            </p:cNvPr>
            <p:cNvSpPr txBox="1"/>
            <p:nvPr/>
          </p:nvSpPr>
          <p:spPr>
            <a:xfrm>
              <a:off x="6044954" y="2242932"/>
              <a:ext cx="1938351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Kensington </a:t>
              </a:r>
              <a:r>
                <a:rPr lang="zh-CN" altLang="en-US" sz="1400" b="1">
                  <a:solidFill>
                    <a:srgbClr val="333333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anose="020B0604020202020204" pitchFamily="34" charset="0"/>
                </a:rPr>
                <a:t>防盜鎖孔</a:t>
              </a:r>
              <a:endParaRPr lang="en-US" sz="14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47" name="直線單箭頭接點 55">
              <a:extLst>
                <a:ext uri="{FF2B5EF4-FFF2-40B4-BE49-F238E27FC236}">
                  <a16:creationId xmlns:a16="http://schemas.microsoft.com/office/drawing/2014/main" id="{9E346B30-6E32-1641-9199-617407DD387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10836" y="2381534"/>
              <a:ext cx="1228298" cy="682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快速上手的硬碟與</a:t>
            </a:r>
            <a:r>
              <a:rPr lang="en-US" altLang="zh-TW"/>
              <a:t> PCIe </a:t>
            </a:r>
            <a:r>
              <a:rPr lang="en-US" altLang="zh-TW" err="1"/>
              <a:t>擴充卡安裝</a:t>
            </a:r>
            <a:endParaRPr lang="en-US" altLang="zh-TW"/>
          </a:p>
        </p:txBody>
      </p:sp>
      <p:pic>
        <p:nvPicPr>
          <p:cNvPr id="24" name="Picture 7" descr="C:\Users\user\Desktop\0306_x53Be PPT\TS-x53B_UG-07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88" y="1474470"/>
            <a:ext cx="2011871" cy="1347428"/>
          </a:xfrm>
          <a:prstGeom prst="rect">
            <a:avLst/>
          </a:prstGeom>
          <a:noFill/>
        </p:spPr>
      </p:pic>
      <p:pic>
        <p:nvPicPr>
          <p:cNvPr id="25" name="Picture 9" descr="C:\Users\user\Desktop\0306_x53Be PPT\TS-x53B_UG-0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263" y="1474470"/>
            <a:ext cx="2011871" cy="1344338"/>
          </a:xfrm>
          <a:prstGeom prst="rect">
            <a:avLst/>
          </a:prstGeom>
          <a:noFill/>
        </p:spPr>
      </p:pic>
      <p:sp>
        <p:nvSpPr>
          <p:cNvPr id="26" name="矩形 69"/>
          <p:cNvSpPr/>
          <p:nvPr/>
        </p:nvSpPr>
        <p:spPr>
          <a:xfrm>
            <a:off x="420739" y="1047469"/>
            <a:ext cx="410153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3.5 吋 HDD</a:t>
            </a:r>
            <a:r>
              <a:rPr lang="zh-TW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：免工具安裝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8" name="Picture 10" descr="C:\Users\user\Desktop\0306_x53Be PPT\TS-x53B_UG-1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444" y="1411719"/>
            <a:ext cx="2011871" cy="1344338"/>
          </a:xfrm>
          <a:prstGeom prst="rect">
            <a:avLst/>
          </a:prstGeom>
          <a:noFill/>
        </p:spPr>
      </p:pic>
      <p:pic>
        <p:nvPicPr>
          <p:cNvPr id="29" name="Picture 11" descr="C:\Users\user\Desktop\0306_x53Be PPT\TS-x53B_UG-1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249" y="1335009"/>
            <a:ext cx="1609090" cy="1513930"/>
          </a:xfrm>
          <a:prstGeom prst="rect">
            <a:avLst/>
          </a:prstGeom>
          <a:noFill/>
        </p:spPr>
      </p:pic>
      <p:sp>
        <p:nvSpPr>
          <p:cNvPr id="30" name="矩形 69"/>
          <p:cNvSpPr/>
          <p:nvPr/>
        </p:nvSpPr>
        <p:spPr>
          <a:xfrm>
            <a:off x="4641362" y="1047469"/>
            <a:ext cx="412881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2.5 吋 HDD/SSD</a:t>
            </a:r>
            <a:r>
              <a:rPr lang="zh-TW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：螺絲固定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0" name="Picture 12" descr="C:\Users\user\Desktop\0306_x53Be PPT\111-20.png"/>
          <p:cNvPicPr>
            <a:picLocks noChangeAspect="1" noChangeArrowheads="1"/>
          </p:cNvPicPr>
          <p:nvPr/>
        </p:nvPicPr>
        <p:blipFill>
          <a:blip r:embed="rId7" cstate="print"/>
          <a:srcRect r="14162" b="8830"/>
          <a:stretch>
            <a:fillRect/>
          </a:stretch>
        </p:blipFill>
        <p:spPr bwMode="auto">
          <a:xfrm>
            <a:off x="6852316" y="3243911"/>
            <a:ext cx="1853773" cy="1313089"/>
          </a:xfrm>
          <a:prstGeom prst="rect">
            <a:avLst/>
          </a:prstGeom>
          <a:noFill/>
        </p:spPr>
      </p:pic>
      <p:pic>
        <p:nvPicPr>
          <p:cNvPr id="41" name="Picture 13" descr="C:\Users\user\Desktop\0306_x53Be PPT\111-0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7967" y="3233464"/>
            <a:ext cx="2118033" cy="1412544"/>
          </a:xfrm>
          <a:prstGeom prst="rect">
            <a:avLst/>
          </a:prstGeom>
          <a:noFill/>
        </p:spPr>
      </p:pic>
      <p:pic>
        <p:nvPicPr>
          <p:cNvPr id="47" name="Picture 14" descr="C:\Users\user\Desktop\0306_x53Be PPT\111-15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56262" y="3273305"/>
            <a:ext cx="2081065" cy="1386350"/>
          </a:xfrm>
          <a:prstGeom prst="rect">
            <a:avLst/>
          </a:prstGeom>
          <a:noFill/>
        </p:spPr>
      </p:pic>
      <p:pic>
        <p:nvPicPr>
          <p:cNvPr id="48" name="Picture 15" descr="C:\Users\user\Desktop\0306_x53Be PPT\111-16.png"/>
          <p:cNvPicPr>
            <a:picLocks noChangeAspect="1" noChangeArrowheads="1"/>
          </p:cNvPicPr>
          <p:nvPr/>
        </p:nvPicPr>
        <p:blipFill rotWithShape="1">
          <a:blip r:embed="rId10" cstate="print"/>
          <a:srcRect b="11806"/>
          <a:stretch/>
        </p:blipFill>
        <p:spPr bwMode="auto">
          <a:xfrm>
            <a:off x="4552910" y="3271099"/>
            <a:ext cx="2349172" cy="1381732"/>
          </a:xfrm>
          <a:prstGeom prst="rect">
            <a:avLst/>
          </a:prstGeom>
          <a:noFill/>
        </p:spPr>
      </p:pic>
      <p:sp>
        <p:nvSpPr>
          <p:cNvPr id="49" name="矩形 69"/>
          <p:cNvSpPr/>
          <p:nvPr/>
        </p:nvSpPr>
        <p:spPr>
          <a:xfrm>
            <a:off x="437972" y="2830187"/>
            <a:ext cx="833220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en-US" b="1" err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移除前蓋與後方螺絲即可移除單邊側蓋以安裝</a:t>
            </a:r>
            <a:r>
              <a:rPr lang="en-US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en-US" b="1" err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PCIe</a:t>
            </a:r>
            <a:r>
              <a:rPr lang="en-US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en-US" b="1" err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擴充卡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8189" y="1467172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20336" y="1467172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48189" y="3281605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653938" y="3281605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3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41216" y="3271835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4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520336" y="3281605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653938" y="1467172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883070" y="1467172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cxnSp>
        <p:nvCxnSpPr>
          <p:cNvPr id="38" name="直線接點 37"/>
          <p:cNvCxnSpPr/>
          <p:nvPr/>
        </p:nvCxnSpPr>
        <p:spPr>
          <a:xfrm rot="5400000">
            <a:off x="3758584" y="1872099"/>
            <a:ext cx="1643761" cy="79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1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87"/>
          <p:cNvSpPr txBox="1">
            <a:spLocks/>
          </p:cNvSpPr>
          <p:nvPr/>
        </p:nvSpPr>
        <p:spPr>
          <a:xfrm>
            <a:off x="354595" y="866114"/>
            <a:ext cx="4482111" cy="8716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lang="zh-CN" alt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輕鬆擴充記憶體</a:t>
            </a:r>
            <a:endParaRPr lang="zh-TW" altLang="en-US" sz="40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B2A34AE-91ED-4A0D-A3F4-13DFB8334309}"/>
              </a:ext>
            </a:extLst>
          </p:cNvPr>
          <p:cNvGrpSpPr/>
          <p:nvPr/>
        </p:nvGrpSpPr>
        <p:grpSpPr>
          <a:xfrm>
            <a:off x="417127" y="2610763"/>
            <a:ext cx="3362689" cy="1451788"/>
            <a:chOff x="678196" y="2231432"/>
            <a:chExt cx="1984871" cy="85693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9D1DE2B-2366-5C4E-910A-22E588214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8196" y="2231432"/>
              <a:ext cx="1270270" cy="649680"/>
            </a:xfrm>
            <a:prstGeom prst="rect">
              <a:avLst/>
            </a:prstGeom>
            <a:noFill/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151F255-E33A-3F49-BA07-DBEE50902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92797" y="2438689"/>
              <a:ext cx="1270270" cy="649680"/>
            </a:xfrm>
            <a:prstGeom prst="rect">
              <a:avLst/>
            </a:prstGeom>
            <a:noFill/>
          </p:spPr>
        </p:pic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8D863D1D-4660-084B-B618-A9A31CCD6243}"/>
              </a:ext>
            </a:extLst>
          </p:cNvPr>
          <p:cNvSpPr txBox="1"/>
          <p:nvPr/>
        </p:nvSpPr>
        <p:spPr>
          <a:xfrm>
            <a:off x="404615" y="1822049"/>
            <a:ext cx="3497172" cy="70787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000" b="1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2 x DDR4 SO-DIMM </a:t>
            </a:r>
            <a:r>
              <a:rPr lang="zh-CN" altLang="en-US" sz="2000" b="1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雙通道</a:t>
            </a:r>
            <a:r>
              <a:rPr lang="en-US" altLang="zh-TW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Arial"/>
              </a:rPr>
              <a:t>插槽，最高總和</a:t>
            </a:r>
            <a:r>
              <a:rPr lang="en-US" altLang="zh-TW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8 GB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8045-AE33-5040-B807-89A48AD8F63F}"/>
              </a:ext>
            </a:extLst>
          </p:cNvPr>
          <p:cNvSpPr txBox="1"/>
          <p:nvPr/>
        </p:nvSpPr>
        <p:spPr>
          <a:xfrm>
            <a:off x="417127" y="4169711"/>
            <a:ext cx="1915891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ja-JP" altLang="en-US" sz="1350" b="1">
                <a:solidFill>
                  <a:schemeClr val="accent5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記憶體模組訂購料號：</a:t>
            </a:r>
            <a:endParaRPr lang="en-US" sz="1350" b="1">
              <a:solidFill>
                <a:schemeClr val="accent5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96FF3D-2F99-5D48-A945-D91752AD7B4F}"/>
              </a:ext>
            </a:extLst>
          </p:cNvPr>
          <p:cNvSpPr/>
          <p:nvPr/>
        </p:nvSpPr>
        <p:spPr>
          <a:xfrm>
            <a:off x="2131627" y="4169711"/>
            <a:ext cx="1648190" cy="24621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RAM-4GDR4A0-SO-2400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6CBFA-B786-1A42-9288-993B0CBC6B28}"/>
              </a:ext>
            </a:extLst>
          </p:cNvPr>
          <p:cNvSpPr/>
          <p:nvPr/>
        </p:nvSpPr>
        <p:spPr>
          <a:xfrm>
            <a:off x="2131627" y="4384025"/>
            <a:ext cx="1648190" cy="246213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RAM-2GDR4A0-SO-2400</a:t>
            </a:r>
          </a:p>
        </p:txBody>
      </p:sp>
    </p:spTree>
    <p:extLst>
      <p:ext uri="{BB962C8B-B14F-4D97-AF65-F5344CB8AC3E}">
        <p14:creationId xmlns:p14="http://schemas.microsoft.com/office/powerpoint/2010/main" val="1948809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8E93A71E-6E65-476F-BF28-328F597955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79"/>
          <a:stretch/>
        </p:blipFill>
        <p:spPr>
          <a:xfrm>
            <a:off x="3216453" y="3270841"/>
            <a:ext cx="4436496" cy="18647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A4EAE3DD-EE1F-4882-B9EC-1B64A3916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t="1365" r="35164" b="65341"/>
          <a:stretch/>
        </p:blipFill>
        <p:spPr>
          <a:xfrm>
            <a:off x="3729084" y="3038427"/>
            <a:ext cx="1868407" cy="1868407"/>
          </a:xfrm>
          <a:prstGeom prst="ellipse">
            <a:avLst/>
          </a:prstGeom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圓角矩形 71">
            <a:extLst>
              <a:ext uri="{FF2B5EF4-FFF2-40B4-BE49-F238E27FC236}">
                <a16:creationId xmlns:a16="http://schemas.microsoft.com/office/drawing/2014/main" id="{BF33A6D3-C194-494F-B1B1-6D1B970DA085}"/>
              </a:ext>
            </a:extLst>
          </p:cNvPr>
          <p:cNvSpPr/>
          <p:nvPr/>
        </p:nvSpPr>
        <p:spPr>
          <a:xfrm>
            <a:off x="840945" y="915566"/>
            <a:ext cx="2253038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圓角矩形 71">
            <a:extLst>
              <a:ext uri="{FF2B5EF4-FFF2-40B4-BE49-F238E27FC236}">
                <a16:creationId xmlns:a16="http://schemas.microsoft.com/office/drawing/2014/main" id="{BF33A6D3-C194-494F-B1B1-6D1B970DA085}"/>
              </a:ext>
            </a:extLst>
          </p:cNvPr>
          <p:cNvSpPr/>
          <p:nvPr/>
        </p:nvSpPr>
        <p:spPr>
          <a:xfrm>
            <a:off x="6115803" y="915566"/>
            <a:ext cx="2253038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標題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可「加</a:t>
            </a:r>
            <a:r>
              <a:rPr lang="ja-JP" altLang="en-US">
                <a:latin typeface="Arial"/>
                <a:ea typeface="微軟正黑體"/>
                <a:cs typeface="Arial"/>
              </a:rPr>
              <a:t>值</a:t>
            </a:r>
            <a:r>
              <a:rPr lang="zh-TW" altLang="en-US">
                <a:latin typeface="Arial"/>
                <a:ea typeface="微軟正黑體"/>
                <a:cs typeface="Arial"/>
              </a:rPr>
              <a:t>」</a:t>
            </a:r>
            <a:r>
              <a:rPr lang="ja-JP" altLang="en-US">
                <a:latin typeface="Arial"/>
                <a:ea typeface="微軟正黑體"/>
                <a:cs typeface="Arial"/>
              </a:rPr>
              <a:t>的高 CP 高擴充性</a:t>
            </a:r>
            <a:r>
              <a:rPr lang="en-US">
                <a:latin typeface="Arial"/>
                <a:ea typeface="微軟正黑體"/>
                <a:cs typeface="Arial"/>
              </a:rPr>
              <a:t> NAS</a:t>
            </a:r>
          </a:p>
        </p:txBody>
      </p:sp>
      <p:cxnSp>
        <p:nvCxnSpPr>
          <p:cNvPr id="85" name="直線接點 84"/>
          <p:cNvCxnSpPr/>
          <p:nvPr/>
        </p:nvCxnSpPr>
        <p:spPr>
          <a:xfrm rot="10800000" flipV="1">
            <a:off x="1937983" y="3575712"/>
            <a:ext cx="5322627" cy="682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>
            <a:cxnSpLocks/>
          </p:cNvCxnSpPr>
          <p:nvPr/>
        </p:nvCxnSpPr>
        <p:spPr>
          <a:xfrm>
            <a:off x="4642506" y="3231843"/>
            <a:ext cx="0" cy="52121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圓角矩形 71">
            <a:extLst>
              <a:ext uri="{FF2B5EF4-FFF2-40B4-BE49-F238E27FC236}">
                <a16:creationId xmlns:a16="http://schemas.microsoft.com/office/drawing/2014/main" id="{BF33A6D3-C194-494F-B1B1-6D1B970DA085}"/>
              </a:ext>
            </a:extLst>
          </p:cNvPr>
          <p:cNvSpPr/>
          <p:nvPr/>
        </p:nvSpPr>
        <p:spPr>
          <a:xfrm>
            <a:off x="3481788" y="915566"/>
            <a:ext cx="2253038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TextBox 14"/>
          <p:cNvSpPr txBox="1"/>
          <p:nvPr/>
        </p:nvSpPr>
        <p:spPr>
          <a:xfrm>
            <a:off x="1133356" y="2848091"/>
            <a:ext cx="1959173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QM2 M.2 SSD / 10GbE </a:t>
            </a:r>
          </a:p>
          <a:p>
            <a:r>
              <a:rPr lang="en-US" altLang="zh-TW" sz="1200" b="1" err="1">
                <a:latin typeface="Arial"/>
                <a:ea typeface="微軟正黑體" pitchFamily="34" charset="-120"/>
                <a:cs typeface="Arial"/>
              </a:rPr>
              <a:t>網路擴充卡</a:t>
            </a:r>
            <a:endParaRPr lang="en-US" altLang="zh-TW" sz="1200" b="1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29" name="TextBox 14"/>
          <p:cNvSpPr txBox="1"/>
          <p:nvPr/>
        </p:nvSpPr>
        <p:spPr>
          <a:xfrm>
            <a:off x="3707576" y="2848091"/>
            <a:ext cx="2016902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altLang="zh-TW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2 埠 </a:t>
            </a:r>
            <a:r>
              <a:rPr lang="en-US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USB A </a:t>
            </a:r>
            <a:r>
              <a:rPr lang="zh-CN" altLang="en-US" sz="1200" b="1">
                <a:latin typeface="Arial"/>
                <a:ea typeface="微軟正黑體" pitchFamily="34" charset="-120"/>
                <a:cs typeface="Arial"/>
              </a:rPr>
              <a:t>型</a:t>
            </a:r>
            <a:r>
              <a:rPr lang="zh-CN" altLang="en-US" sz="1200" b="1">
                <a:latin typeface="微軟正黑體"/>
                <a:ea typeface="微軟正黑體"/>
                <a:cs typeface="Arial" pitchFamily="34" charset="0"/>
              </a:rPr>
              <a:t> </a:t>
            </a:r>
            <a:r>
              <a:rPr lang="en-US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3.1 Gen 2 </a:t>
            </a:r>
          </a:p>
          <a:p>
            <a:r>
              <a:rPr lang="en-US" sz="1200" b="1">
                <a:latin typeface="Arial" pitchFamily="34" charset="0"/>
                <a:ea typeface="微軟正黑體" pitchFamily="34" charset="-120"/>
                <a:cs typeface="Arial" pitchFamily="34" charset="0"/>
              </a:rPr>
              <a:t>10Gbps </a:t>
            </a:r>
            <a:r>
              <a:rPr lang="ja-JP" altLang="en-US" sz="1200" b="1">
                <a:latin typeface="Arial"/>
                <a:ea typeface="微軟正黑體" pitchFamily="34" charset="-120"/>
                <a:cs typeface="Arial"/>
              </a:rPr>
              <a:t>擴充卡</a:t>
            </a:r>
            <a:endParaRPr lang="en-US" sz="1200" b="1">
              <a:latin typeface="Arial"/>
              <a:ea typeface="微軟正黑體" pitchFamily="34" charset="-120"/>
              <a:cs typeface="Arial"/>
            </a:endParaRPr>
          </a:p>
        </p:txBody>
      </p:sp>
      <p:sp>
        <p:nvSpPr>
          <p:cNvPr id="31" name="TextBox 14"/>
          <p:cNvSpPr txBox="1"/>
          <p:nvPr/>
        </p:nvSpPr>
        <p:spPr>
          <a:xfrm>
            <a:off x="6274517" y="2848091"/>
            <a:ext cx="1944216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altLang="zh-TW" sz="1200" b="1" err="1">
                <a:latin typeface="Arial"/>
                <a:ea typeface="微軟正黑體"/>
                <a:cs typeface="Arial"/>
              </a:rPr>
              <a:t>雙頻併發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 2.4 GHz/5 GHz</a:t>
            </a:r>
          </a:p>
          <a:p>
            <a:r>
              <a:rPr lang="en-US" altLang="zh-TW" sz="1200" b="1" err="1">
                <a:latin typeface="Arial"/>
                <a:ea typeface="微軟正黑體"/>
                <a:cs typeface="Arial"/>
              </a:rPr>
              <a:t>無線擴充卡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 (AP </a:t>
            </a:r>
            <a:r>
              <a:rPr lang="en-US" altLang="zh-TW" sz="1200" b="1" err="1">
                <a:latin typeface="Arial"/>
                <a:ea typeface="微軟正黑體"/>
                <a:cs typeface="Arial"/>
              </a:rPr>
              <a:t>功能</a:t>
            </a:r>
            <a:r>
              <a:rPr lang="en-US" altLang="zh-TW" sz="1200" b="1">
                <a:latin typeface="Arial"/>
                <a:ea typeface="微軟正黑體"/>
                <a:cs typeface="Arial"/>
              </a:rPr>
              <a:t>)</a:t>
            </a:r>
          </a:p>
        </p:txBody>
      </p:sp>
      <p:pic>
        <p:nvPicPr>
          <p:cNvPr id="45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869" y="1108204"/>
            <a:ext cx="1584176" cy="619602"/>
          </a:xfrm>
          <a:prstGeom prst="rect">
            <a:avLst/>
          </a:prstGeom>
        </p:spPr>
      </p:pic>
      <p:pic>
        <p:nvPicPr>
          <p:cNvPr id="46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1160" y="1353013"/>
            <a:ext cx="746821" cy="487594"/>
          </a:xfrm>
          <a:prstGeom prst="rect">
            <a:avLst/>
          </a:prstGeom>
        </p:spPr>
      </p:pic>
      <p:grpSp>
        <p:nvGrpSpPr>
          <p:cNvPr id="74" name="群組 73"/>
          <p:cNvGrpSpPr/>
          <p:nvPr/>
        </p:nvGrpSpPr>
        <p:grpSpPr>
          <a:xfrm>
            <a:off x="3559287" y="1059599"/>
            <a:ext cx="1366134" cy="1642592"/>
            <a:chOff x="3699520" y="1419622"/>
            <a:chExt cx="1366134" cy="16425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1419622"/>
              <a:ext cx="1285742" cy="1319605"/>
            </a:xfrm>
            <a:prstGeom prst="rect">
              <a:avLst/>
            </a:prstGeom>
          </p:spPr>
        </p:pic>
        <p:sp>
          <p:nvSpPr>
            <p:cNvPr id="30" name="TextBox 14"/>
            <p:cNvSpPr txBox="1"/>
            <p:nvPr/>
          </p:nvSpPr>
          <p:spPr>
            <a:xfrm>
              <a:off x="3699520" y="1551771"/>
              <a:ext cx="862719" cy="292380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13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2X</a:t>
              </a:r>
              <a:r>
                <a:rPr lang="en-US" altLang="zh-TW" sz="6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performance</a:t>
              </a:r>
              <a:endParaRPr lang="en-US" sz="6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34" name="TextBox 14"/>
            <p:cNvSpPr txBox="1"/>
            <p:nvPr/>
          </p:nvSpPr>
          <p:spPr>
            <a:xfrm>
              <a:off x="4342068" y="2739057"/>
              <a:ext cx="558583" cy="32315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rgbClr val="00B0F0"/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USB 3.1 Gen 2</a:t>
              </a:r>
            </a:p>
          </p:txBody>
        </p:sp>
        <p:sp>
          <p:nvSpPr>
            <p:cNvPr id="36" name="TextBox 14"/>
            <p:cNvSpPr txBox="1"/>
            <p:nvPr/>
          </p:nvSpPr>
          <p:spPr>
            <a:xfrm>
              <a:off x="3821284" y="2734973"/>
              <a:ext cx="619189" cy="207741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USB 3.0</a:t>
              </a:r>
            </a:p>
          </p:txBody>
        </p:sp>
        <p:sp>
          <p:nvSpPr>
            <p:cNvPr id="40" name="TextBox 14"/>
            <p:cNvSpPr txBox="1"/>
            <p:nvPr/>
          </p:nvSpPr>
          <p:spPr>
            <a:xfrm>
              <a:off x="3883551" y="2244397"/>
              <a:ext cx="455556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5Gb/s</a:t>
              </a: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4358287" y="1753820"/>
              <a:ext cx="51166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rgbClr val="00B0F0"/>
                  </a:solidFill>
                  <a:latin typeface="Arial" pitchFamily="34" charset="0"/>
                  <a:ea typeface="Microsoft JhengHei" charset="-120"/>
                  <a:cs typeface="Arial" pitchFamily="34" charset="0"/>
                </a:rPr>
                <a:t>10Gb/s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137" y="984714"/>
            <a:ext cx="1541546" cy="1357042"/>
          </a:xfrm>
          <a:prstGeom prst="rect">
            <a:avLst/>
          </a:prstGeom>
        </p:spPr>
      </p:pic>
      <p:sp>
        <p:nvSpPr>
          <p:cNvPr id="42" name="TextBox 14"/>
          <p:cNvSpPr txBox="1"/>
          <p:nvPr/>
        </p:nvSpPr>
        <p:spPr>
          <a:xfrm>
            <a:off x="1531403" y="1683706"/>
            <a:ext cx="817834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Tiered</a:t>
            </a:r>
            <a:r>
              <a:rPr lang="zh-TW" altLang="en-US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Space</a:t>
            </a:r>
            <a:endParaRPr lang="en-US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1353467" y="1365209"/>
            <a:ext cx="381818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en-US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TextBox 14"/>
          <p:cNvSpPr txBox="1"/>
          <p:nvPr/>
        </p:nvSpPr>
        <p:spPr>
          <a:xfrm>
            <a:off x="1294115" y="1143020"/>
            <a:ext cx="486012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Cache</a:t>
            </a:r>
            <a:endParaRPr lang="en-US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TextBox 14"/>
          <p:cNvSpPr txBox="1"/>
          <p:nvPr/>
        </p:nvSpPr>
        <p:spPr>
          <a:xfrm>
            <a:off x="1877893" y="1342142"/>
            <a:ext cx="832261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Volume/LUN</a:t>
            </a:r>
            <a:endParaRPr lang="en-US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" name="TextBox 14"/>
          <p:cNvSpPr txBox="1"/>
          <p:nvPr/>
        </p:nvSpPr>
        <p:spPr>
          <a:xfrm>
            <a:off x="1528197" y="2016517"/>
            <a:ext cx="824247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Storage pool</a:t>
            </a:r>
            <a:endParaRPr lang="en-US" sz="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008" y="1502274"/>
            <a:ext cx="1159412" cy="998548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082" y="1592535"/>
            <a:ext cx="2104340" cy="1315210"/>
          </a:xfrm>
          <a:prstGeom prst="rect">
            <a:avLst/>
          </a:prstGeom>
          <a:noFill/>
        </p:spPr>
      </p:pic>
      <p:cxnSp>
        <p:nvCxnSpPr>
          <p:cNvPr id="80" name="直線接點 79"/>
          <p:cNvCxnSpPr/>
          <p:nvPr/>
        </p:nvCxnSpPr>
        <p:spPr>
          <a:xfrm flipV="1">
            <a:off x="1944568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 flipV="1">
            <a:off x="7258602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58955" y="3786176"/>
            <a:ext cx="2172650" cy="338546"/>
          </a:xfrm>
          <a:prstGeom prst="rect">
            <a:avLst/>
          </a:prstGeom>
          <a:solidFill>
            <a:srgbClr val="00B0F0"/>
          </a:solidFill>
        </p:spPr>
        <p:txBody>
          <a:bodyPr wrap="square" lIns="91431" tIns="45716" rIns="91431" bIns="45716" rtlCol="0" anchor="t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ja-JP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個</a:t>
            </a: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PCIe 2.0 x4 </a:t>
            </a:r>
            <a:r>
              <a:rPr lang="ja-JP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插槽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Picture 49">
            <a:extLst>
              <a:ext uri="{FF2B5EF4-FFF2-40B4-BE49-F238E27FC236}">
                <a16:creationId xmlns:a16="http://schemas.microsoft.com/office/drawing/2014/main" id="{0AB087E6-AD21-48E4-B3E1-DC8EEADC4B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67" y="2220606"/>
            <a:ext cx="1210158" cy="756348"/>
          </a:xfrm>
          <a:prstGeom prst="rect">
            <a:avLst/>
          </a:prstGeom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4E38DEC7-6945-47F0-8659-10D4B9A527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56"/>
          <a:stretch/>
        </p:blipFill>
        <p:spPr>
          <a:xfrm>
            <a:off x="1095280" y="2275196"/>
            <a:ext cx="324138" cy="614938"/>
          </a:xfrm>
          <a:prstGeom prst="rect">
            <a:avLst/>
          </a:prstGeom>
        </p:spPr>
      </p:pic>
      <p:sp>
        <p:nvSpPr>
          <p:cNvPr id="50" name="圓角矩形 92">
            <a:extLst>
              <a:ext uri="{FF2B5EF4-FFF2-40B4-BE49-F238E27FC236}">
                <a16:creationId xmlns:a16="http://schemas.microsoft.com/office/drawing/2014/main" id="{61B2E61A-35C5-4CC7-805D-2E0C78A39889}"/>
              </a:ext>
            </a:extLst>
          </p:cNvPr>
          <p:cNvSpPr/>
          <p:nvPr/>
        </p:nvSpPr>
        <p:spPr>
          <a:xfrm>
            <a:off x="3892840" y="3749836"/>
            <a:ext cx="1596104" cy="355421"/>
          </a:xfrm>
          <a:prstGeom prst="roundRect">
            <a:avLst>
              <a:gd name="adj" fmla="val 27709"/>
            </a:avLst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20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">
            <a:extLst>
              <a:ext uri="{FF2B5EF4-FFF2-40B4-BE49-F238E27FC236}">
                <a16:creationId xmlns:a16="http://schemas.microsoft.com/office/drawing/2014/main" id="{CF79EF38-4A15-EC4B-B618-6F25DC03C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03" y="2688181"/>
            <a:ext cx="2741886" cy="23703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ea typeface="Microsoft JhengHei" panose="020B0604030504040204" pitchFamily="34" charset="-120"/>
              </a:rPr>
              <a:t>用 </a:t>
            </a:r>
            <a:r>
              <a:rPr kumimoji="1" lang="en" altLang="zh-TW">
                <a:ea typeface="Microsoft JhengHei" panose="020B0604030504040204" pitchFamily="34" charset="-120"/>
              </a:rPr>
              <a:t>QM2 </a:t>
            </a:r>
            <a:r>
              <a:rPr kumimoji="1" lang="zh-TW" altLang="en-US">
                <a:ea typeface="Microsoft JhengHei" panose="020B0604030504040204" pitchFamily="34" charset="-120"/>
              </a:rPr>
              <a:t>卡為無 </a:t>
            </a:r>
            <a:r>
              <a:rPr kumimoji="1" lang="en" altLang="zh-TW">
                <a:ea typeface="Microsoft JhengHei" panose="020B0604030504040204" pitchFamily="34" charset="-120"/>
              </a:rPr>
              <a:t>SSD </a:t>
            </a:r>
            <a:r>
              <a:rPr kumimoji="1" lang="zh-TW" altLang="en-US">
                <a:ea typeface="Microsoft JhengHei" panose="020B0604030504040204" pitchFamily="34" charset="-120"/>
              </a:rPr>
              <a:t>專用槽的 </a:t>
            </a:r>
            <a:r>
              <a:rPr kumimoji="1" lang="en" altLang="zh-TW">
                <a:ea typeface="Microsoft JhengHei" panose="020B0604030504040204" pitchFamily="34" charset="-120"/>
              </a:rPr>
              <a:t>TS-251D </a:t>
            </a:r>
            <a:r>
              <a:rPr kumimoji="1" lang="zh-TW" altLang="en-US">
                <a:ea typeface="Microsoft JhengHei" panose="020B0604030504040204" pitchFamily="34" charset="-120"/>
              </a:rPr>
              <a:t>擴充應用</a:t>
            </a:r>
          </a:p>
        </p:txBody>
      </p:sp>
      <p:pic>
        <p:nvPicPr>
          <p:cNvPr id="9" name="Picture 33" descr="\\MARKETING\Marketing\TO 明俐\直播PPT\20171208_SATA M.2 SSD 與 NVMe M.2 SSD 有什麼不一樣\素材\P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9" b="58275"/>
          <a:stretch/>
        </p:blipFill>
        <p:spPr bwMode="auto">
          <a:xfrm>
            <a:off x="4267331" y="3422051"/>
            <a:ext cx="4445651" cy="118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31" y="3969883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834A7C6-D153-C940-AF35-71C1A1706F86}"/>
              </a:ext>
            </a:extLst>
          </p:cNvPr>
          <p:cNvSpPr/>
          <p:nvPr/>
        </p:nvSpPr>
        <p:spPr>
          <a:xfrm>
            <a:off x="4230689" y="1157243"/>
            <a:ext cx="349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rgbClr val="2A61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隨機存取</a:t>
            </a:r>
            <a:r>
              <a:rPr lang="zh-TW" altLang="zh-TW" b="1">
                <a:solidFill>
                  <a:srgbClr val="2A61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</a:t>
            </a:r>
            <a:r>
              <a:rPr lang="zh-TW" altLang="en-US" b="1">
                <a:solidFill>
                  <a:srgbClr val="2A61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大幅提升</a:t>
            </a:r>
          </a:p>
        </p:txBody>
      </p:sp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2867388" y="2508775"/>
            <a:ext cx="1028518" cy="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</a:t>
            </a:r>
            <a:r>
              <a:rPr lang="en-US" altLang="zh-TW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 </a:t>
            </a:r>
            <a:r>
              <a:rPr lang="zh-TW" altLang="en-US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卡</a:t>
            </a:r>
            <a:endParaRPr lang="zh-TW" altLang="zh-TW" sz="1400" b="1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136B7CA-374F-DF44-90F0-B9D8574AB428}"/>
              </a:ext>
            </a:extLst>
          </p:cNvPr>
          <p:cNvSpPr/>
          <p:nvPr/>
        </p:nvSpPr>
        <p:spPr>
          <a:xfrm>
            <a:off x="5221288" y="2967038"/>
            <a:ext cx="3543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效能與總儲存空間擴充雙重效益</a:t>
            </a:r>
          </a:p>
        </p:txBody>
      </p:sp>
      <p:pic>
        <p:nvPicPr>
          <p:cNvPr id="30" name="Shape 83">
            <a:extLst>
              <a:ext uri="{FF2B5EF4-FFF2-40B4-BE49-F238E27FC236}">
                <a16:creationId xmlns:a16="http://schemas.microsoft.com/office/drawing/2014/main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49948"/>
          <a:stretch/>
        </p:blipFill>
        <p:spPr bwMode="auto">
          <a:xfrm>
            <a:off x="4229507" y="1609373"/>
            <a:ext cx="4526072" cy="11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8A92147D-573B-4C47-8C36-665B9BFFC3DE}"/>
              </a:ext>
            </a:extLst>
          </p:cNvPr>
          <p:cNvGrpSpPr/>
          <p:nvPr/>
        </p:nvGrpSpPr>
        <p:grpSpPr>
          <a:xfrm>
            <a:off x="4223081" y="1115354"/>
            <a:ext cx="4543516" cy="497074"/>
            <a:chOff x="3201090" y="2357147"/>
            <a:chExt cx="6058021" cy="662765"/>
          </a:xfrm>
        </p:grpSpPr>
        <p:sp>
          <p:nvSpPr>
            <p:cNvPr id="31" name="剪去並圓角化單一角落矩形 30">
              <a:extLst>
                <a:ext uri="{FF2B5EF4-FFF2-40B4-BE49-F238E27FC236}">
                  <a16:creationId xmlns:a16="http://schemas.microsoft.com/office/drawing/2014/main" id="{89923FD1-A9EF-2B47-BCD9-CA61B6CFC05F}"/>
                </a:ext>
              </a:extLst>
            </p:cNvPr>
            <p:cNvSpPr/>
            <p:nvPr/>
          </p:nvSpPr>
          <p:spPr>
            <a:xfrm>
              <a:off x="7884834" y="2357147"/>
              <a:ext cx="1374277" cy="604434"/>
            </a:xfrm>
            <a:prstGeom prst="snipRoundRect">
              <a:avLst/>
            </a:prstGeom>
            <a:solidFill>
              <a:srgbClr val="2A61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itchFamily="34" charset="0"/>
                </a:rPr>
                <a:t>SSD</a:t>
              </a:r>
              <a:r>
                <a:rPr kumimoji="1" lang="zh-TW" altLang="en-US" sz="1400" b="1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itchFamily="34" charset="0"/>
                </a:rPr>
                <a:t> 快取</a:t>
              </a:r>
            </a:p>
          </p:txBody>
        </p:sp>
        <p:sp>
          <p:nvSpPr>
            <p:cNvPr id="34" name="五邊形 33">
              <a:extLst>
                <a:ext uri="{FF2B5EF4-FFF2-40B4-BE49-F238E27FC236}">
                  <a16:creationId xmlns:a16="http://schemas.microsoft.com/office/drawing/2014/main" id="{A77AF980-9D79-1149-9760-18E64B6E868B}"/>
                </a:ext>
              </a:extLst>
            </p:cNvPr>
            <p:cNvSpPr/>
            <p:nvPr/>
          </p:nvSpPr>
          <p:spPr>
            <a:xfrm>
              <a:off x="3201090" y="2924779"/>
              <a:ext cx="6056802" cy="95133"/>
            </a:xfrm>
            <a:prstGeom prst="homePlate">
              <a:avLst/>
            </a:prstGeom>
            <a:solidFill>
              <a:srgbClr val="2A61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D5C507FA-3770-4F4F-848D-82C3AD9166FD}"/>
              </a:ext>
            </a:extLst>
          </p:cNvPr>
          <p:cNvGrpSpPr/>
          <p:nvPr/>
        </p:nvGrpSpPr>
        <p:grpSpPr>
          <a:xfrm>
            <a:off x="4236718" y="2959236"/>
            <a:ext cx="4481318" cy="483845"/>
            <a:chOff x="4538366" y="4614884"/>
            <a:chExt cx="5975089" cy="645127"/>
          </a:xfrm>
        </p:grpSpPr>
        <p:sp>
          <p:nvSpPr>
            <p:cNvPr id="32" name="剪去並圓角化單一角落矩形 31">
              <a:extLst>
                <a:ext uri="{FF2B5EF4-FFF2-40B4-BE49-F238E27FC236}">
                  <a16:creationId xmlns:a16="http://schemas.microsoft.com/office/drawing/2014/main" id="{EE6334DE-3E46-C746-AF71-CA1DE8AA3CF0}"/>
                </a:ext>
              </a:extLst>
            </p:cNvPr>
            <p:cNvSpPr/>
            <p:nvPr/>
          </p:nvSpPr>
          <p:spPr>
            <a:xfrm>
              <a:off x="4538369" y="4614884"/>
              <a:ext cx="1324001" cy="604434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itchFamily="34" charset="0"/>
                </a:rPr>
                <a:t>SSD</a:t>
              </a:r>
              <a:r>
                <a:rPr kumimoji="1" lang="zh-TW" altLang="en-US" sz="1400" b="1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itchFamily="34" charset="0"/>
                </a:rPr>
                <a:t> </a:t>
              </a:r>
              <a:r>
                <a:rPr kumimoji="1" lang="en-US" altLang="zh-TW" sz="1400" b="1"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 pitchFamily="34" charset="0"/>
                </a:rPr>
                <a:t>tier</a:t>
              </a:r>
              <a:endParaRPr kumimoji="1"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36" name="五邊形 35">
              <a:extLst>
                <a:ext uri="{FF2B5EF4-FFF2-40B4-BE49-F238E27FC236}">
                  <a16:creationId xmlns:a16="http://schemas.microsoft.com/office/drawing/2014/main" id="{19205D8B-11EC-C14C-86B0-4740FA7F95AC}"/>
                </a:ext>
              </a:extLst>
            </p:cNvPr>
            <p:cNvSpPr/>
            <p:nvPr/>
          </p:nvSpPr>
          <p:spPr>
            <a:xfrm rot="10800000">
              <a:off x="4538366" y="5158422"/>
              <a:ext cx="5975089" cy="10158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23" name="圖片 26" descr="QM2-2S10G1T_Front_left-angle.png">
            <a:extLst>
              <a:ext uri="{FF2B5EF4-FFF2-40B4-BE49-F238E27FC236}">
                <a16:creationId xmlns:a16="http://schemas.microsoft.com/office/drawing/2014/main" id="{781A091B-3F3A-F44D-ABBA-1BC309B7A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65" y="2703544"/>
            <a:ext cx="2635250" cy="164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66CD6-6B05-4942-A410-D94DAB2C90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83" y="963508"/>
            <a:ext cx="1296144" cy="8640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34E4E-7F9E-5144-8966-03F1A7DCF3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92" y="1526575"/>
            <a:ext cx="1296144" cy="864096"/>
          </a:xfrm>
          <a:prstGeom prst="rect">
            <a:avLst/>
          </a:prstGeom>
        </p:spPr>
      </p:pic>
      <p:pic>
        <p:nvPicPr>
          <p:cNvPr id="38" name="Content Placeholder 4">
            <a:extLst>
              <a:ext uri="{FF2B5EF4-FFF2-40B4-BE49-F238E27FC236}">
                <a16:creationId xmlns:a16="http://schemas.microsoft.com/office/drawing/2014/main" id="{4FC44A24-4BC9-4DF1-9A7F-3AE6921EDF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t="1365" r="35164" b="65341"/>
          <a:stretch/>
        </p:blipFill>
        <p:spPr>
          <a:xfrm>
            <a:off x="1119741" y="2421381"/>
            <a:ext cx="1154731" cy="1154731"/>
          </a:xfrm>
          <a:prstGeom prst="ellipse">
            <a:avLst/>
          </a:prstGeom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圓角矩形 92">
            <a:extLst>
              <a:ext uri="{FF2B5EF4-FFF2-40B4-BE49-F238E27FC236}">
                <a16:creationId xmlns:a16="http://schemas.microsoft.com/office/drawing/2014/main" id="{DCCBF705-57EC-48E2-A6D9-135637E92D30}"/>
              </a:ext>
            </a:extLst>
          </p:cNvPr>
          <p:cNvSpPr/>
          <p:nvPr/>
        </p:nvSpPr>
        <p:spPr>
          <a:xfrm>
            <a:off x="1202195" y="2864400"/>
            <a:ext cx="1001637" cy="276350"/>
          </a:xfrm>
          <a:prstGeom prst="roundRect">
            <a:avLst>
              <a:gd name="adj" fmla="val 27709"/>
            </a:avLst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圖說文字 32">
            <a:extLst>
              <a:ext uri="{FF2B5EF4-FFF2-40B4-BE49-F238E27FC236}">
                <a16:creationId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2241338" y="1520151"/>
            <a:ext cx="1790303" cy="901230"/>
          </a:xfrm>
          <a:prstGeom prst="wedgeRectCallout">
            <a:avLst>
              <a:gd name="adj1" fmla="val -54733"/>
              <a:gd name="adj2" fmla="val 9021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" name="Shape 297"/>
          <p:cNvGrpSpPr>
            <a:grpSpLocks/>
          </p:cNvGrpSpPr>
          <p:nvPr/>
        </p:nvGrpSpPr>
        <p:grpSpPr bwMode="auto">
          <a:xfrm>
            <a:off x="2244903" y="874766"/>
            <a:ext cx="1781175" cy="1659731"/>
            <a:chOff x="-2024847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7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65664" y="3261497"/>
              <a:ext cx="2034248" cy="6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69" tIns="68569" rIns="68569" bIns="68569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  <a:sym typeface="Arial" charset="0"/>
                </a:rPr>
                <a:t>QM2 SSD RAID</a:t>
              </a:r>
              <a:r>
                <a:rPr lang="en-US" altLang="zh-TW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  <a:sym typeface="Arial" charset="0"/>
                </a:rPr>
                <a:t> 0/1</a:t>
              </a:r>
              <a:endParaRPr lang="zh-TW" altLang="zh-TW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15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圓角矩形 65"/>
          <p:cNvSpPr/>
          <p:nvPr/>
        </p:nvSpPr>
        <p:spPr>
          <a:xfrm>
            <a:off x="4979338" y="2571750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1" name="平行四邊形 70"/>
          <p:cNvSpPr/>
          <p:nvPr/>
        </p:nvSpPr>
        <p:spPr>
          <a:xfrm>
            <a:off x="4979338" y="2355726"/>
            <a:ext cx="1603486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圓角矩形 65">
            <a:extLst>
              <a:ext uri="{FF2B5EF4-FFF2-40B4-BE49-F238E27FC236}">
                <a16:creationId xmlns:a16="http://schemas.microsoft.com/office/drawing/2014/main" id="{F53E5C8B-2CF4-9C48-BC91-E1D0AFF61C3F}"/>
              </a:ext>
            </a:extLst>
          </p:cNvPr>
          <p:cNvSpPr/>
          <p:nvPr/>
        </p:nvSpPr>
        <p:spPr>
          <a:xfrm>
            <a:off x="6843681" y="2569384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0" name="平行四邊形 70">
            <a:extLst>
              <a:ext uri="{FF2B5EF4-FFF2-40B4-BE49-F238E27FC236}">
                <a16:creationId xmlns:a16="http://schemas.microsoft.com/office/drawing/2014/main" id="{6163046A-4B1A-5B4C-A4AA-D76229910E8B}"/>
              </a:ext>
            </a:extLst>
          </p:cNvPr>
          <p:cNvSpPr/>
          <p:nvPr/>
        </p:nvSpPr>
        <p:spPr>
          <a:xfrm>
            <a:off x="6843681" y="2353360"/>
            <a:ext cx="1603486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0208" y="2348687"/>
            <a:ext cx="162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19AC7DC-5658-9547-A503-096D2342BB4B}"/>
              </a:ext>
            </a:extLst>
          </p:cNvPr>
          <p:cNvSpPr txBox="1"/>
          <p:nvPr/>
        </p:nvSpPr>
        <p:spPr>
          <a:xfrm>
            <a:off x="6824551" y="2346321"/>
            <a:ext cx="162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5GBASE-T</a:t>
            </a:r>
          </a:p>
        </p:txBody>
      </p:sp>
      <p:sp>
        <p:nvSpPr>
          <p:cNvPr id="61" name="圓角矩形 60"/>
          <p:cNvSpPr/>
          <p:nvPr/>
        </p:nvSpPr>
        <p:spPr>
          <a:xfrm>
            <a:off x="6879700" y="1127982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2" name="平行四邊形 61"/>
          <p:cNvSpPr/>
          <p:nvPr/>
        </p:nvSpPr>
        <p:spPr>
          <a:xfrm>
            <a:off x="6879699" y="911958"/>
            <a:ext cx="1588737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" name="圓角矩形 54"/>
          <p:cNvSpPr/>
          <p:nvPr/>
        </p:nvSpPr>
        <p:spPr>
          <a:xfrm>
            <a:off x="4979338" y="1127982"/>
            <a:ext cx="1571206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5" name="圖片 64" descr="LAN-10G2SF-ML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492" y="1247696"/>
            <a:ext cx="1439813" cy="108000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0753" y="3951337"/>
            <a:ext cx="398115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Tested in QNAP lab. Results vary depending on the environment.</a:t>
            </a:r>
            <a:br>
              <a:rPr lang="zh-TW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Test Configuration: NAS: TS-251D-4G, QTS 4.4.2, Windows upload/download, MTU-9000</a:t>
            </a:r>
            <a:b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RAID Configuration: RAID 0; 2 x Samsung 850 Pro 512GB; QNAP QXG-10G1T</a:t>
            </a:r>
            <a:endParaRPr lang="zh-TW" altLang="en-US" sz="800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901363" y="3940128"/>
            <a:ext cx="3363529" cy="3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Client PC: Intel® Core TM i7-6700 3.40GHz CPU; 32GB</a:t>
            </a:r>
            <a:r>
              <a:rPr lang="zh-TW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RAM</a:t>
            </a:r>
            <a:r>
              <a:rPr lang="en-US" altLang="en-US" sz="8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; Intel X550 NIC with MTU-9000; Windows® 10 Pro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8020" y="2633565"/>
            <a:ext cx="998991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QXG-10G1T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1163" y="1195121"/>
            <a:ext cx="139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QXG-10G2SF-CX4</a:t>
            </a:r>
          </a:p>
        </p:txBody>
      </p:sp>
      <p:sp>
        <p:nvSpPr>
          <p:cNvPr id="25" name="矩形 24"/>
          <p:cNvSpPr/>
          <p:nvPr/>
        </p:nvSpPr>
        <p:spPr>
          <a:xfrm flipV="1">
            <a:off x="632033" y="3823099"/>
            <a:ext cx="7839269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6" name="群組 39"/>
          <p:cNvGrpSpPr/>
          <p:nvPr/>
        </p:nvGrpSpPr>
        <p:grpSpPr>
          <a:xfrm>
            <a:off x="837372" y="1337047"/>
            <a:ext cx="3451680" cy="300082"/>
            <a:chOff x="834119" y="1643056"/>
            <a:chExt cx="3452129" cy="300082"/>
          </a:xfrm>
        </p:grpSpPr>
        <p:sp>
          <p:nvSpPr>
            <p:cNvPr id="33" name="TextBox 20"/>
            <p:cNvSpPr txBox="1"/>
            <p:nvPr/>
          </p:nvSpPr>
          <p:spPr>
            <a:xfrm>
              <a:off x="834119" y="1643056"/>
              <a:ext cx="583225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1120</a:t>
              </a:r>
              <a:endParaRPr lang="en-US" sz="135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40"/>
          <p:cNvGrpSpPr/>
          <p:nvPr/>
        </p:nvGrpSpPr>
        <p:grpSpPr>
          <a:xfrm>
            <a:off x="927373" y="1819254"/>
            <a:ext cx="3361679" cy="300082"/>
            <a:chOff x="924132" y="1643056"/>
            <a:chExt cx="3362116" cy="300082"/>
          </a:xfrm>
        </p:grpSpPr>
        <p:sp>
          <p:nvSpPr>
            <p:cNvPr id="42" name="TextBox 20"/>
            <p:cNvSpPr txBox="1"/>
            <p:nvPr/>
          </p:nvSpPr>
          <p:spPr>
            <a:xfrm>
              <a:off x="924132" y="1643056"/>
              <a:ext cx="49321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840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43" name="直線接點 42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43"/>
          <p:cNvGrpSpPr/>
          <p:nvPr/>
        </p:nvGrpSpPr>
        <p:grpSpPr>
          <a:xfrm>
            <a:off x="931903" y="2301461"/>
            <a:ext cx="3357149" cy="300082"/>
            <a:chOff x="928662" y="1643056"/>
            <a:chExt cx="3357586" cy="300082"/>
          </a:xfrm>
        </p:grpSpPr>
        <p:sp>
          <p:nvSpPr>
            <p:cNvPr id="45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560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46" name="直線接點 45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46"/>
          <p:cNvGrpSpPr/>
          <p:nvPr/>
        </p:nvGrpSpPr>
        <p:grpSpPr>
          <a:xfrm>
            <a:off x="931903" y="2783668"/>
            <a:ext cx="3357149" cy="300082"/>
            <a:chOff x="928662" y="1643056"/>
            <a:chExt cx="3357586" cy="300082"/>
          </a:xfrm>
        </p:grpSpPr>
        <p:sp>
          <p:nvSpPr>
            <p:cNvPr id="48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280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群組 49"/>
          <p:cNvGrpSpPr/>
          <p:nvPr/>
        </p:nvGrpSpPr>
        <p:grpSpPr>
          <a:xfrm>
            <a:off x="931903" y="3265873"/>
            <a:ext cx="3357149" cy="300082"/>
            <a:chOff x="928662" y="1643056"/>
            <a:chExt cx="3357586" cy="300082"/>
          </a:xfrm>
        </p:grpSpPr>
        <p:sp>
          <p:nvSpPr>
            <p:cNvPr id="51" name="TextBox 20"/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5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0</a:t>
              </a:r>
              <a:endParaRPr 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矩形 52"/>
          <p:cNvSpPr/>
          <p:nvPr/>
        </p:nvSpPr>
        <p:spPr>
          <a:xfrm>
            <a:off x="1860476" y="1564030"/>
            <a:ext cx="571430" cy="1844715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003335" y="1819254"/>
            <a:ext cx="571430" cy="15894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8" name="TextBox 16"/>
          <p:cNvSpPr txBox="1"/>
          <p:nvPr/>
        </p:nvSpPr>
        <p:spPr>
          <a:xfrm>
            <a:off x="6960358" y="899908"/>
            <a:ext cx="14944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  <a:endParaRPr lang="en-US" sz="1350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7084821" y="1187082"/>
            <a:ext cx="1140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QM2-2S10G1T</a:t>
            </a:r>
          </a:p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QM2-2P10G1T</a:t>
            </a:r>
          </a:p>
        </p:txBody>
      </p:sp>
      <p:sp>
        <p:nvSpPr>
          <p:cNvPr id="67" name="TextBox 6"/>
          <p:cNvSpPr txBox="1"/>
          <p:nvPr/>
        </p:nvSpPr>
        <p:spPr>
          <a:xfrm>
            <a:off x="1568405" y="3443279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 eaLnBrk="1" hangingPunct="1">
              <a:defRPr/>
            </a:pPr>
            <a:r>
              <a:rPr lang="zh-CN" altLang="en-US" sz="12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下載</a:t>
            </a:r>
            <a:endParaRPr lang="en-US" sz="12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2722878" y="3443279"/>
            <a:ext cx="1142859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 eaLnBrk="1" hangingPunct="1">
              <a:defRPr/>
            </a:pPr>
            <a:r>
              <a:rPr lang="zh-CN" altLang="en-US" sz="12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上傳</a:t>
            </a:r>
            <a:endParaRPr lang="en-US" altLang="zh-TW" sz="12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7" name="TextBox 6"/>
          <p:cNvSpPr txBox="1"/>
          <p:nvPr/>
        </p:nvSpPr>
        <p:spPr>
          <a:xfrm>
            <a:off x="1081165" y="874523"/>
            <a:ext cx="3447723" cy="36932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10GbE, Windows </a:t>
            </a:r>
            <a:r>
              <a:rPr lang="zh-CN" altLang="en-US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拖拉傳輸</a:t>
            </a:r>
            <a:endParaRPr lang="en-US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36" y="1473364"/>
            <a:ext cx="1273164" cy="795726"/>
          </a:xfrm>
          <a:prstGeom prst="rect">
            <a:avLst/>
          </a:prstGeom>
        </p:spPr>
      </p:pic>
      <p:sp>
        <p:nvSpPr>
          <p:cNvPr id="57" name="平行四邊形 56"/>
          <p:cNvSpPr/>
          <p:nvPr/>
        </p:nvSpPr>
        <p:spPr>
          <a:xfrm>
            <a:off x="4979338" y="911958"/>
            <a:ext cx="1080120" cy="288032"/>
          </a:xfrm>
          <a:prstGeom prst="parallelogram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6880" y="899908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SFP+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9923" y="2859352"/>
            <a:ext cx="1302108" cy="813816"/>
          </a:xfrm>
          <a:prstGeom prst="rect">
            <a:avLst/>
          </a:prstGeom>
          <a:noFill/>
        </p:spPr>
      </p:pic>
      <p:sp>
        <p:nvSpPr>
          <p:cNvPr id="56" name="文字方塊 55"/>
          <p:cNvSpPr txBox="1"/>
          <p:nvPr/>
        </p:nvSpPr>
        <p:spPr>
          <a:xfrm rot="16200000">
            <a:off x="302828" y="2223811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200">
              <a:solidFill>
                <a:schemeClr val="tx1">
                  <a:lumMod val="50000"/>
                  <a:lumOff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1100532" y="194608"/>
            <a:ext cx="6421498" cy="493563"/>
          </a:xfrm>
        </p:spPr>
        <p:txBody>
          <a:bodyPr/>
          <a:lstStyle/>
          <a:p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透過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PCIe </a:t>
            </a:r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擴充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10G</a:t>
            </a:r>
            <a:r>
              <a:rPr lang="en-US" altLang="zh-TW">
                <a:ea typeface="Microsoft JhengHei" panose="020B0604030504040204" pitchFamily="34" charset="-120"/>
              </a:rPr>
              <a:t>/</a:t>
            </a:r>
            <a:r>
              <a:rPr lang="en-US" altLang="zh-CN">
                <a:ea typeface="Microsoft JhengHei" panose="020B0604030504040204" pitchFamily="34" charset="-120"/>
              </a:rPr>
              <a:t>5G/2.5G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網路</a:t>
            </a:r>
            <a:endParaRPr lang="en-US" altLang="zh-TW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58A411-AC59-8B44-A77F-F5D789CBA45F}"/>
              </a:ext>
            </a:extLst>
          </p:cNvPr>
          <p:cNvSpPr txBox="1"/>
          <p:nvPr/>
        </p:nvSpPr>
        <p:spPr>
          <a:xfrm>
            <a:off x="7031675" y="2636314"/>
            <a:ext cx="1281120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1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QXG-5G1T-111C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423AD-A8E2-AB44-90CD-4D3DD50C1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354" y="2869027"/>
            <a:ext cx="1290743" cy="807637"/>
          </a:xfrm>
          <a:prstGeom prst="rect">
            <a:avLst/>
          </a:prstGeom>
        </p:spPr>
      </p:pic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1899617" y="1587083"/>
            <a:ext cx="49314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982</a:t>
            </a:r>
            <a:endParaRPr lang="en-US" sz="13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3048089" y="1865641"/>
            <a:ext cx="493148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3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892</a:t>
            </a:r>
            <a:endParaRPr lang="en-US" sz="13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7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C7E2E-1406-B54E-9CC4-E5AECA10D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34" y="2071599"/>
            <a:ext cx="2326497" cy="1454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61FDE-8884-0D4F-A2ED-3D949C03F74D}"/>
              </a:ext>
            </a:extLst>
          </p:cNvPr>
          <p:cNvSpPr txBox="1"/>
          <p:nvPr/>
        </p:nvSpPr>
        <p:spPr>
          <a:xfrm>
            <a:off x="545702" y="4118085"/>
            <a:ext cx="313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</a:p>
          <a:p>
            <a:r>
              <a:rPr 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TS-251D + 2 x 2.5”</a:t>
            </a:r>
            <a:r>
              <a:rPr lang="zh-TW" alt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SATA </a:t>
            </a:r>
            <a:r>
              <a:rPr lang="en-US" sz="16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SSDs</a:t>
            </a:r>
          </a:p>
        </p:txBody>
      </p:sp>
      <p:sp>
        <p:nvSpPr>
          <p:cNvPr id="5" name="Shape 318">
            <a:extLst>
              <a:ext uri="{FF2B5EF4-FFF2-40B4-BE49-F238E27FC236}">
                <a16:creationId xmlns:a16="http://schemas.microsoft.com/office/drawing/2014/main" id="{A3D290D3-4B11-A54E-8447-7E78D81F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02" y="3717687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</a:t>
            </a:r>
            <a:r>
              <a:rPr lang="en-US" altLang="zh-TW" sz="24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XG-10G1T</a:t>
            </a:r>
            <a:endParaRPr lang="zh-TW" altLang="zh-TW" sz="2400" b="1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7" name="Shape 287"/>
          <p:cNvSpPr txBox="1">
            <a:spLocks/>
          </p:cNvSpPr>
          <p:nvPr/>
        </p:nvSpPr>
        <p:spPr>
          <a:xfrm>
            <a:off x="215982" y="822766"/>
            <a:ext cx="7914903" cy="8716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lang="zh-CN" altLang="en-US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安裝</a:t>
            </a:r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 PCIe </a:t>
            </a:r>
            <a:r>
              <a:rPr lang="zh-CN" altLang="en-US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擴充卡與</a:t>
            </a:r>
            <a:r>
              <a:rPr lang="zh-TW" altLang="en-US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10GbE </a:t>
            </a:r>
            <a:r>
              <a:rPr lang="zh-CN" altLang="en-US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網路效能</a:t>
            </a:r>
            <a:endParaRPr lang="zh-TW" altLang="en-US" sz="36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E322070-4A1F-4EB4-B7BD-43B2945331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75" y="1655747"/>
            <a:ext cx="767699" cy="19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1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384964" y="3446770"/>
            <a:ext cx="456680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身懷各項絕技讓您一路順暢、高枕無憂</a:t>
            </a:r>
            <a:r>
              <a:rPr lang="zh-TW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。</a:t>
            </a:r>
            <a:endParaRPr lang="en-US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37F7277-AF6C-45E2-BA22-7D794F7E0634}"/>
              </a:ext>
            </a:extLst>
          </p:cNvPr>
          <p:cNvSpPr/>
          <p:nvPr/>
        </p:nvSpPr>
        <p:spPr>
          <a:xfrm>
            <a:off x="5262996" y="524039"/>
            <a:ext cx="2863314" cy="821584"/>
          </a:xfrm>
          <a:prstGeom prst="roundRect">
            <a:avLst>
              <a:gd name="adj" fmla="val 50000"/>
            </a:avLst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6B56B-70B3-3744-A669-B348806D5CD8}"/>
              </a:ext>
            </a:extLst>
          </p:cNvPr>
          <p:cNvSpPr txBox="1"/>
          <p:nvPr/>
        </p:nvSpPr>
        <p:spPr>
          <a:xfrm>
            <a:off x="5611091" y="688061"/>
            <a:ext cx="321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自動整理你的人生</a:t>
            </a:r>
            <a:endParaRPr lang="en-US" sz="28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B3BE5511-ABAF-45FD-8A8B-2900DE4BA346}"/>
              </a:ext>
            </a:extLst>
          </p:cNvPr>
          <p:cNvSpPr/>
          <p:nvPr/>
        </p:nvSpPr>
        <p:spPr>
          <a:xfrm>
            <a:off x="4234296" y="2750964"/>
            <a:ext cx="181841" cy="156759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384964" y="1863864"/>
            <a:ext cx="4644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珍藏與分享人生精彩時刻就靠它：</a:t>
            </a:r>
            <a:r>
              <a:rPr lang="en-US" altLang="zh-CN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AI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加速自動照片分類與影音播放和串流神機</a:t>
            </a:r>
            <a:r>
              <a:rPr lang="zh-TW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。</a:t>
            </a:r>
            <a:endParaRPr lang="en-US" altLang="zh-CN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6102C-65CC-4C6A-9922-256DD154E6F7}"/>
              </a:ext>
            </a:extLst>
          </p:cNvPr>
          <p:cNvSpPr/>
          <p:nvPr/>
        </p:nvSpPr>
        <p:spPr>
          <a:xfrm>
            <a:off x="4416137" y="2655317"/>
            <a:ext cx="4535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TS-251D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高</a:t>
            </a:r>
            <a:r>
              <a:rPr lang="en-US" altLang="zh-CN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CP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硬體規格、</a:t>
            </a:r>
            <a:r>
              <a:rPr lang="en-US" altLang="zh-CN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PCIe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高擴充性與效能實測</a:t>
            </a:r>
            <a:r>
              <a:rPr lang="zh-TW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。</a:t>
            </a:r>
            <a:endParaRPr lang="en-US" altLang="zh-CN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E4C678FA-E5FC-41FD-B762-C61C3C47715E}"/>
              </a:ext>
            </a:extLst>
          </p:cNvPr>
          <p:cNvSpPr/>
          <p:nvPr/>
        </p:nvSpPr>
        <p:spPr>
          <a:xfrm>
            <a:off x="4234296" y="3568446"/>
            <a:ext cx="181841" cy="156759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036F8F97-8523-4E2E-BD03-C04DEC3A9F3F}"/>
              </a:ext>
            </a:extLst>
          </p:cNvPr>
          <p:cNvSpPr/>
          <p:nvPr/>
        </p:nvSpPr>
        <p:spPr>
          <a:xfrm>
            <a:off x="4234296" y="1950116"/>
            <a:ext cx="181841" cy="156759"/>
          </a:xfrm>
          <a:prstGeom prst="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PCIe </a:t>
            </a:r>
            <a:r>
              <a:rPr lang="zh-CN" altLang="en-US" sz="2400"/>
              <a:t>插槽被佔用沒關係</a:t>
            </a:r>
            <a:r>
              <a:rPr lang="en-US" altLang="zh-CN" sz="2400"/>
              <a:t>! USB 3.0 </a:t>
            </a:r>
            <a:r>
              <a:rPr lang="zh-CN" altLang="en-US" sz="2400"/>
              <a:t>轉</a:t>
            </a:r>
            <a:r>
              <a:rPr lang="en-US" altLang="zh-CN" sz="2400"/>
              <a:t> 5GbE/2.5GbE</a:t>
            </a:r>
            <a:r>
              <a:rPr lang="zh-TW" altLang="en-US" sz="2400"/>
              <a:t> 也行</a:t>
            </a:r>
            <a:endParaRPr lang="en-US" sz="2400"/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5" y="945486"/>
            <a:ext cx="2145606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5147149" y="3700088"/>
            <a:ext cx="1518535" cy="12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系列在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QTS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系統並</a:t>
            </a:r>
            <a:r>
              <a:rPr lang="en-US" sz="10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不支援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以下功能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sz="1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trunking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DHCP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</a:t>
            </a:r>
            <a:endParaRPr lang="en-US" altLang="zh-CN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RADVD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</a:t>
            </a:r>
            <a:endParaRPr lang="en-US" altLang="zh-CN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TW" alt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固定路由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1334C4-DCBE-354A-8011-AA810054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612" y="3763421"/>
            <a:ext cx="200707" cy="1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44911" y="2044790"/>
            <a:ext cx="989407" cy="1053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>
            <a:off x="7195033" y="2530341"/>
            <a:ext cx="212002" cy="275709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6BCFDC0-AC14-6047-82D6-C49FE1029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59" y="1084869"/>
            <a:ext cx="2717326" cy="23491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2789" y="2571750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867463" y="2557315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63944" y="3684496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617146" y="1624219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17146" y="2319137"/>
            <a:ext cx="1339754" cy="519307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 flipH="1">
            <a:off x="2104771" y="1378271"/>
            <a:ext cx="3079144" cy="1463391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3075858" y="115827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521391" y="1324599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89229" y="1324599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521391" y="2085673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89229" y="2085673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761161" y="2535681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545139" y="2074269"/>
            <a:ext cx="1540957" cy="358701"/>
          </a:xfrm>
          <a:prstGeom prst="bentConnector3">
            <a:avLst>
              <a:gd name="adj1" fmla="val 3475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3075858" y="1968366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189803" y="2244748"/>
            <a:ext cx="1990534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88" y="1356573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960" y="2144570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84" y="1775569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055671" y="1015271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9617" y="1563127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FC717-7BD3-DD41-AF64-59FFB3AE89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66" y="3099990"/>
            <a:ext cx="4718001" cy="1848902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247127" y="1211979"/>
            <a:ext cx="16498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2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3.0 </a:t>
            </a:r>
            <a:r>
              <a: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對</a:t>
            </a:r>
            <a:endParaRPr lang="en-US" altLang="zh-CN" sz="1200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altLang="zh-CN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網路轉換器</a:t>
            </a:r>
            <a:endParaRPr lang="en-US" altLang="zh-CN" sz="1200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51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812398" y="3732038"/>
            <a:ext cx="3429985" cy="1055472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QNAP 快照技術特色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705985" y="843694"/>
            <a:ext cx="5241925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1. 完整支援儲存池上的磁碟區 (及其檔案層級 LUN)，及區塊層級LUN。 </a:t>
            </a:r>
            <a:endParaRPr lang="zh-TW" altLang="en-US" sz="12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  <a:p>
            <a:pPr marL="0" marR="0" lvl="0" indent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2. </a:t>
            </a: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輕而易舉的快照擷取、管理與還原方式。</a:t>
            </a:r>
            <a:endParaRPr lang="zh-TW" altLang="en-US" sz="1200" b="1">
              <a:solidFill>
                <a:srgbClr val="333333"/>
              </a:solidFill>
              <a:latin typeface="Microsoft JhengHei"/>
              <a:ea typeface="Microsoft JhengHei"/>
              <a:cs typeface="Arial"/>
            </a:endParaRPr>
          </a:p>
          <a:p>
            <a:pPr marL="0" marR="0" lvl="0" indent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3. </a:t>
            </a: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以市場上穩定的 </a:t>
            </a:r>
            <a:r>
              <a:rPr lang="af-ZA" altLang="zh-TW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EXT4 </a:t>
            </a:r>
            <a:r>
              <a:rPr lang="zh-TW" altLang="en-US" sz="1200" b="1">
                <a:solidFill>
                  <a:srgbClr val="333333"/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檔案系統開發「磁碟區外」快照。</a:t>
            </a:r>
            <a:endParaRPr lang="zh-TW" altLang="en-US" sz="1200" b="1">
              <a:solidFill>
                <a:srgbClr val="333333"/>
              </a:solidFill>
              <a:latin typeface="Microsoft JhengHei"/>
              <a:ea typeface="Microsoft JhengHei"/>
              <a:cs typeface="Arial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95234"/>
              </p:ext>
            </p:extLst>
          </p:nvPr>
        </p:nvGraphicFramePr>
        <p:xfrm>
          <a:off x="714375" y="1648516"/>
          <a:ext cx="7715250" cy="842424"/>
        </p:xfrm>
        <a:graphic>
          <a:graphicData uri="http://schemas.openxmlformats.org/drawingml/2006/table">
            <a:tbl>
              <a:tblPr firstRow="1" bandRow="1"/>
              <a:tblGrid>
                <a:gridCol w="1073604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281792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24517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114675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RAM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CN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代表型號</a:t>
                      </a:r>
                      <a:endParaRPr lang="en-US" altLang="en-US" sz="1200" b="1" kern="120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每個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61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TS-251D-2G</a:t>
                      </a:r>
                      <a:endParaRPr lang="en-US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4GB 及以上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TS-251D-4G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810064" y="3180162"/>
            <a:ext cx="3433859" cy="4435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810064" y="3180162"/>
            <a:ext cx="1292652" cy="307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檔案層級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819596" y="3738998"/>
            <a:ext cx="967920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區塊層級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709589" y="4216895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1759766" y="4288069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239950" y="4288069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2741805" y="4282204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244196" y="3818269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2741805" y="3818269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1746587" y="3818269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239414" y="3818269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3737021" y="3818269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240423" y="4282373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3741172" y="4290634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1758316" y="3074632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289584" y="3071823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595" y="4046798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98" y="3331469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5607419" y="2883100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486765" y="2623568"/>
            <a:ext cx="52046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TW" sz="1200" b="1" i="0" u="none" strike="noStrike" cap="none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經由使用者電腦或外接裝置入侵的勒索軟體，無法覆蓋快照</a:t>
            </a:r>
            <a:endParaRPr sz="1200" b="1" i="0" u="none" strike="noStrike" cap="none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6905433" y="3253303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478109" y="3538062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外接儲存裝置</a:t>
            </a:r>
            <a:endParaRPr lang="zh-TW" altLang="en-US" sz="900" b="1" err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384024" y="4109764"/>
            <a:ext cx="9762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電腦或伺服器上的硬碟空間</a:t>
            </a:r>
            <a:endParaRPr lang="en-US" altLang="zh-TW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6946973" y="4054776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r>
              <a:rPr lang="en-US" altLang="zh-TW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 NAS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4957707" y="2998550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300964" y="3046293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4898471" y="3848550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140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87" y="1910707"/>
            <a:ext cx="1434609" cy="1240218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0" t="11937" r="10301" b="10363"/>
          <a:stretch/>
        </p:blipFill>
        <p:spPr>
          <a:xfrm>
            <a:off x="6855737" y="1986467"/>
            <a:ext cx="941661" cy="1135463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91" y="1831464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>
                <a:ea typeface="ＭＳ Ｐゴシック"/>
                <a:cs typeface="Calibri Light"/>
              </a:rPr>
              <a:t>Mac</a:t>
            </a:r>
            <a:r>
              <a:rPr lang="zh-TW" altLang="en-US" b="1">
                <a:ea typeface="ＭＳ Ｐゴシック"/>
                <a:cs typeface="Calibri Light"/>
              </a:rPr>
              <a:t> </a:t>
            </a:r>
            <a:r>
              <a:rPr lang="en-US" altLang="ja-JP" b="1">
                <a:ea typeface="ＭＳ Ｐゴシック"/>
                <a:cs typeface="Calibri Light"/>
              </a:rPr>
              <a:t>Time Machine </a:t>
            </a:r>
            <a:r>
              <a:rPr lang="zh-CN" altLang="en-US" b="1">
                <a:ea typeface="ＭＳ Ｐゴシック"/>
                <a:cs typeface="Calibri Light"/>
              </a:rPr>
              <a:t>備份利器</a:t>
            </a:r>
            <a:endParaRPr lang="ja-JP" altLang="en-US" b="1">
              <a:ea typeface="ＭＳ Ｐゴシック"/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180" y="2451321"/>
            <a:ext cx="489585" cy="466249"/>
          </a:xfrm>
          <a:prstGeom prst="rect">
            <a:avLst/>
          </a:prstGeom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037863" y="2833490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439" y="2413062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57" y="1867262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023" y="2523854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6917295" y="2986336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050" b="1">
                <a:solidFill>
                  <a:schemeClr val="dk1"/>
                </a:solidFill>
                <a:latin typeface="微軟正黑體"/>
                <a:ea typeface="微軟正黑體"/>
                <a:cs typeface="Arial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692935" y="3225143"/>
            <a:ext cx="312029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</a:t>
            </a:r>
            <a:r>
              <a:rPr lang="en-US" altLang="zh-TW" b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</a:t>
            </a:r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備份任務：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941577" y="849700"/>
            <a:ext cx="726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HBS 3 將 Time Machine 備份檔案複製到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NAS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，再將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NAS Time Machine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</a:t>
            </a:r>
            <a:r>
              <a:rPr lang="ja-JP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外接裝置例如 TR-004</a:t>
            </a:r>
            <a:r>
              <a:rPr lang="en-US" altLang="ja-JP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USB RAID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440B1C9-D64A-4F19-962D-060FCEF3D6EF}"/>
              </a:ext>
            </a:extLst>
          </p:cNvPr>
          <p:cNvGrpSpPr/>
          <p:nvPr/>
        </p:nvGrpSpPr>
        <p:grpSpPr>
          <a:xfrm>
            <a:off x="693253" y="3535644"/>
            <a:ext cx="7971360" cy="1065371"/>
            <a:chOff x="1349934" y="1060129"/>
            <a:chExt cx="10628479" cy="1420493"/>
          </a:xfrm>
        </p:grpSpPr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FED189A7-F1BD-464F-A4D4-46D9E75AFDDF}"/>
                </a:ext>
              </a:extLst>
            </p:cNvPr>
            <p:cNvSpPr/>
            <p:nvPr/>
          </p:nvSpPr>
          <p:spPr>
            <a:xfrm>
              <a:off x="4290970" y="2024392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D7D4F3DD-FDC0-4B52-8B66-28F3A82D797F}"/>
                </a:ext>
              </a:extLst>
            </p:cNvPr>
            <p:cNvSpPr/>
            <p:nvPr/>
          </p:nvSpPr>
          <p:spPr>
            <a:xfrm>
              <a:off x="7772514" y="2022449"/>
              <a:ext cx="1064080" cy="456230"/>
            </a:xfrm>
            <a:prstGeom prst="rightArrow">
              <a:avLst>
                <a:gd name="adj1" fmla="val 50000"/>
                <a:gd name="adj2" fmla="val 87117"/>
              </a:avLst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54FAD3C-6801-473B-AC68-64A6C702D681}"/>
                </a:ext>
              </a:extLst>
            </p:cNvPr>
            <p:cNvGrpSpPr/>
            <p:nvPr/>
          </p:nvGrpSpPr>
          <p:grpSpPr>
            <a:xfrm>
              <a:off x="4837907" y="1060129"/>
              <a:ext cx="3385161" cy="1412768"/>
              <a:chOff x="4919989" y="1388714"/>
              <a:chExt cx="2988426" cy="1247194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E7BFC4E-CDD4-4D22-855D-E2DAB0D87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2983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39" name="群組 38">
                <a:extLst>
                  <a:ext uri="{FF2B5EF4-FFF2-40B4-BE49-F238E27FC236}">
                    <a16:creationId xmlns:a16="http://schemas.microsoft.com/office/drawing/2014/main" id="{7AA2B8A1-A703-4CC0-8454-5932A16EC596}"/>
                  </a:ext>
                </a:extLst>
              </p:cNvPr>
              <p:cNvGrpSpPr/>
              <p:nvPr/>
            </p:nvGrpSpPr>
            <p:grpSpPr>
              <a:xfrm>
                <a:off x="4919989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41" name="圖片 40">
                  <a:extLst>
                    <a:ext uri="{FF2B5EF4-FFF2-40B4-BE49-F238E27FC236}">
                      <a16:creationId xmlns:a16="http://schemas.microsoft.com/office/drawing/2014/main" id="{7669237E-7C35-42A4-BC84-18463E1A7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9B0C6D1D-67B4-4C90-9881-44666D00552B}"/>
                    </a:ext>
                  </a:extLst>
                </p:cNvPr>
                <p:cNvSpPr/>
                <p:nvPr/>
              </p:nvSpPr>
              <p:spPr>
                <a:xfrm>
                  <a:off x="8179499" y="3968954"/>
                  <a:ext cx="831661" cy="12047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</a:rPr>
                    <a:t>2</a:t>
                  </a:r>
                  <a:endParaRPr lang="zh-TW" altLang="en-US" sz="4125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6FFCD79A-9ADA-4678-BB9D-9B6521F6E9AA}"/>
                  </a:ext>
                </a:extLst>
              </p:cNvPr>
              <p:cNvSpPr/>
              <p:nvPr/>
            </p:nvSpPr>
            <p:spPr>
              <a:xfrm>
                <a:off x="5795459" y="1850119"/>
                <a:ext cx="1853796" cy="548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目的端選取本地端 &gt; 選擇 TR-004</a:t>
                </a:r>
              </a:p>
            </p:txBody>
          </p:sp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C76BAC83-2D0B-4DB0-B283-25AAE55B1C21}"/>
                </a:ext>
              </a:extLst>
            </p:cNvPr>
            <p:cNvGrpSpPr/>
            <p:nvPr/>
          </p:nvGrpSpPr>
          <p:grpSpPr>
            <a:xfrm>
              <a:off x="8325887" y="1060129"/>
              <a:ext cx="3652526" cy="1412767"/>
              <a:chOff x="8301828" y="1388714"/>
              <a:chExt cx="3224455" cy="1247194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80820FE1-E80B-4616-984B-5BAB4E43F9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822" y="1551117"/>
                <a:ext cx="2405432" cy="1084791"/>
              </a:xfrm>
              <a:prstGeom prst="rect">
                <a:avLst/>
              </a:prstGeom>
            </p:spPr>
          </p:pic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68F2B4AB-E483-440B-A07C-1C6A937B0982}"/>
                  </a:ext>
                </a:extLst>
              </p:cNvPr>
              <p:cNvGrpSpPr/>
              <p:nvPr/>
            </p:nvGrpSpPr>
            <p:grpSpPr>
              <a:xfrm>
                <a:off x="8301828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47" name="圖片 46">
                  <a:extLst>
                    <a:ext uri="{FF2B5EF4-FFF2-40B4-BE49-F238E27FC236}">
                      <a16:creationId xmlns:a16="http://schemas.microsoft.com/office/drawing/2014/main" id="{8D8313CA-FB8F-4168-A6B6-D86145604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0DB27176-654F-45C5-9669-36FA21D068D3}"/>
                    </a:ext>
                  </a:extLst>
                </p:cNvPr>
                <p:cNvSpPr/>
                <p:nvPr/>
              </p:nvSpPr>
              <p:spPr>
                <a:xfrm>
                  <a:off x="8170560" y="3968954"/>
                  <a:ext cx="831661" cy="1204725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</a:rPr>
                    <a:t>3</a:t>
                  </a:r>
                  <a:endParaRPr lang="zh-TW" altLang="en-US" sz="4125" b="1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EDE6805C-1A47-4776-8C99-472AC363FC19}"/>
                  </a:ext>
                </a:extLst>
              </p:cNvPr>
              <p:cNvSpPr/>
              <p:nvPr/>
            </p:nvSpPr>
            <p:spPr>
              <a:xfrm>
                <a:off x="9288083" y="1691808"/>
                <a:ext cx="2238200" cy="874893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altLang="zh-TW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- </a:t>
                </a: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選擇排程</a:t>
                </a:r>
                <a:endParaRPr lang="en-US" altLang="zh-TW" sz="1350" b="1">
                  <a:solidFill>
                    <a:schemeClr val="l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</a:rPr>
                  <a:t>- 選擇使用QuDedup</a:t>
                </a:r>
                <a:r>
                  <a:rPr lang="zh-TW" altLang="en-US" sz="200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  </a:t>
                </a:r>
                <a:endParaRPr lang="zh-TW" altLang="en-US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D6B00A86-653D-4A28-A59A-2A055409487F}"/>
                </a:ext>
              </a:extLst>
            </p:cNvPr>
            <p:cNvGrpSpPr/>
            <p:nvPr/>
          </p:nvGrpSpPr>
          <p:grpSpPr>
            <a:xfrm>
              <a:off x="1349934" y="1060129"/>
              <a:ext cx="3385161" cy="1412768"/>
              <a:chOff x="1325879" y="1388714"/>
              <a:chExt cx="2988426" cy="1247194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2046BF80-50E8-4487-9466-DE4439E88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8873" y="1551117"/>
                <a:ext cx="2405432" cy="1084791"/>
              </a:xfrm>
              <a:prstGeom prst="rect">
                <a:avLst/>
              </a:prstGeom>
            </p:spPr>
          </p:pic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74200DA-ABAA-4C3F-A69B-C47A79610EC3}"/>
                  </a:ext>
                </a:extLst>
              </p:cNvPr>
              <p:cNvSpPr/>
              <p:nvPr/>
            </p:nvSpPr>
            <p:spPr>
              <a:xfrm>
                <a:off x="1944163" y="1817698"/>
                <a:ext cx="2370140" cy="548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來源端選取 </a:t>
                </a:r>
                <a:r>
                  <a:rPr lang="en-US" altLang="zh-TW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Time Machine </a:t>
                </a:r>
                <a:r>
                  <a:rPr lang="zh-TW" altLang="en-US" sz="1350" b="1">
                    <a:solidFill>
                      <a:schemeClr val="l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Calibri"/>
                    <a:sym typeface="Calibri"/>
                  </a:rPr>
                  <a:t>備份資料夾</a:t>
                </a:r>
              </a:p>
            </p:txBody>
          </p:sp>
          <p:grpSp>
            <p:nvGrpSpPr>
              <p:cNvPr id="52" name="群組 51">
                <a:extLst>
                  <a:ext uri="{FF2B5EF4-FFF2-40B4-BE49-F238E27FC236}">
                    <a16:creationId xmlns:a16="http://schemas.microsoft.com/office/drawing/2014/main" id="{EDE67668-8A3E-4CEF-822D-A637154CC9B5}"/>
                  </a:ext>
                </a:extLst>
              </p:cNvPr>
              <p:cNvGrpSpPr/>
              <p:nvPr/>
            </p:nvGrpSpPr>
            <p:grpSpPr>
              <a:xfrm>
                <a:off x="1325879" y="1388714"/>
                <a:ext cx="895143" cy="897426"/>
                <a:chOff x="7930695" y="3968954"/>
                <a:chExt cx="1260000" cy="1263213"/>
              </a:xfrm>
            </p:grpSpPr>
            <p:pic>
              <p:nvPicPr>
                <p:cNvPr id="53" name="圖片 52">
                  <a:extLst>
                    <a:ext uri="{FF2B5EF4-FFF2-40B4-BE49-F238E27FC236}">
                      <a16:creationId xmlns:a16="http://schemas.microsoft.com/office/drawing/2014/main" id="{C7F19669-5D28-4BDC-9ECC-D084568F7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0695" y="3972167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CA280B03-FA9D-4AFE-A74C-737A6D61029A}"/>
                    </a:ext>
                  </a:extLst>
                </p:cNvPr>
                <p:cNvSpPr/>
                <p:nvPr/>
              </p:nvSpPr>
              <p:spPr>
                <a:xfrm>
                  <a:off x="8146765" y="3968954"/>
                  <a:ext cx="831661" cy="120472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05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r>
                    <a:rPr lang="en-US" altLang="zh-TW" sz="4125" b="1">
                      <a:solidFill>
                        <a:schemeClr val="bg1"/>
                      </a:solidFill>
                    </a:rPr>
                    <a:t>1</a:t>
                  </a:r>
                  <a:endParaRPr lang="zh-TW" altLang="en-US" sz="4125" b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900502" y="233398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26" y="1603598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970334" y="1565650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106313" y="233398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200002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5CEE1CFE-05E4-46A8-A87E-9A03C025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2" y="1250432"/>
            <a:ext cx="7523401" cy="339867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備份資料異地瘦身備份與還原，隨處取用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D2BE1F-D8A7-4C3B-9870-54027C866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82" y="3172870"/>
            <a:ext cx="373793" cy="373793"/>
          </a:xfrm>
          <a:prstGeom prst="rect">
            <a:avLst/>
          </a:prstGeom>
        </p:spPr>
      </p:pic>
      <p:pic>
        <p:nvPicPr>
          <p:cNvPr id="2054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BA558E7D-F62B-4414-91D4-5CA703C6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58" y="1726465"/>
            <a:ext cx="603101" cy="6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ç¸éåç">
            <a:extLst>
              <a:ext uri="{FF2B5EF4-FFF2-40B4-BE49-F238E27FC236}">
                <a16:creationId xmlns:a16="http://schemas.microsoft.com/office/drawing/2014/main" id="{57C50ABC-BBFA-4D4A-B6C8-85D7B0D0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45" y="2830638"/>
            <a:ext cx="603101" cy="4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3559D453-2A3B-4700-9099-C854A08D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85" y="3758493"/>
            <a:ext cx="524854" cy="5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89B0311-7486-4031-A7C5-570A670823B5}"/>
              </a:ext>
            </a:extLst>
          </p:cNvPr>
          <p:cNvSpPr txBox="1"/>
          <p:nvPr/>
        </p:nvSpPr>
        <p:spPr>
          <a:xfrm>
            <a:off x="463863" y="1274350"/>
            <a:ext cx="2641511" cy="438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25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</a:t>
            </a:r>
            <a: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en-US" altLang="zh-TW" sz="1125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125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sz="1125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HBS 3)</a:t>
            </a:r>
            <a:endParaRPr lang="en-US" altLang="zh-TW" sz="1125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E09EAEEB-A350-45F1-B75E-115ACD4828CE}"/>
              </a:ext>
            </a:extLst>
          </p:cNvPr>
          <p:cNvSpPr txBox="1"/>
          <p:nvPr/>
        </p:nvSpPr>
        <p:spPr>
          <a:xfrm>
            <a:off x="2822214" y="1351134"/>
            <a:ext cx="286784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en-US" altLang="zh-TW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altLang="zh-TW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File Station)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64F0BFFA-596C-4D13-96C6-56E83E571BEA}"/>
              </a:ext>
            </a:extLst>
          </p:cNvPr>
          <p:cNvSpPr txBox="1"/>
          <p:nvPr/>
        </p:nvSpPr>
        <p:spPr>
          <a:xfrm>
            <a:off x="5560708" y="1355201"/>
            <a:ext cx="264151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r>
              <a:rPr lang="en-US" altLang="zh-TW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9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QuDedup</a:t>
            </a:r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Extract</a:t>
            </a:r>
            <a:r>
              <a:rPr lang="zh-TW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Tool</a:t>
            </a:r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還原工具</a:t>
            </a:r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AFE29F2C-5EC6-4712-996C-8F8F7923AC92}"/>
              </a:ext>
            </a:extLst>
          </p:cNvPr>
          <p:cNvSpPr txBox="1"/>
          <p:nvPr/>
        </p:nvSpPr>
        <p:spPr>
          <a:xfrm>
            <a:off x="1685547" y="2444493"/>
            <a:ext cx="648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/>
              <a:t>Taipei</a:t>
            </a:r>
            <a:endParaRPr lang="zh-TW" altLang="en-US" sz="120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C779B49A-A1CD-4CCB-B21C-F9F8998762D6}"/>
              </a:ext>
            </a:extLst>
          </p:cNvPr>
          <p:cNvSpPr txBox="1"/>
          <p:nvPr/>
        </p:nvSpPr>
        <p:spPr>
          <a:xfrm>
            <a:off x="1553416" y="4029911"/>
            <a:ext cx="648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/>
              <a:t>Taipei</a:t>
            </a:r>
            <a:endParaRPr lang="zh-TW" altLang="en-US" sz="1200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02C487E5-E45C-455E-989E-4035946AFCEC}"/>
              </a:ext>
            </a:extLst>
          </p:cNvPr>
          <p:cNvSpPr txBox="1"/>
          <p:nvPr/>
        </p:nvSpPr>
        <p:spPr>
          <a:xfrm>
            <a:off x="2109830" y="1860487"/>
            <a:ext cx="1263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Backup/Restore</a:t>
            </a:r>
            <a:endParaRPr lang="zh-TW" altLang="en-US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414A3945-E8E3-4376-B0FC-21CCB821AA5E}"/>
              </a:ext>
            </a:extLst>
          </p:cNvPr>
          <p:cNvSpPr txBox="1"/>
          <p:nvPr/>
        </p:nvSpPr>
        <p:spPr>
          <a:xfrm>
            <a:off x="3656677" y="2476902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0C8942FA-61E2-4E33-92A1-1F99B5E97196}"/>
              </a:ext>
            </a:extLst>
          </p:cNvPr>
          <p:cNvSpPr txBox="1"/>
          <p:nvPr/>
        </p:nvSpPr>
        <p:spPr>
          <a:xfrm>
            <a:off x="4231036" y="3136194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5FBFD68-02B3-41AE-BB6D-49951651769B}"/>
              </a:ext>
            </a:extLst>
          </p:cNvPr>
          <p:cNvSpPr txBox="1"/>
          <p:nvPr/>
        </p:nvSpPr>
        <p:spPr>
          <a:xfrm>
            <a:off x="6901339" y="1633153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5411CBBE-608D-48E8-96EB-6C32954721B9}"/>
              </a:ext>
            </a:extLst>
          </p:cNvPr>
          <p:cNvSpPr txBox="1"/>
          <p:nvPr/>
        </p:nvSpPr>
        <p:spPr>
          <a:xfrm>
            <a:off x="6901339" y="2691931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2D09F9CC-276E-4F21-8F9E-EB441CE95126}"/>
              </a:ext>
            </a:extLst>
          </p:cNvPr>
          <p:cNvSpPr txBox="1"/>
          <p:nvPr/>
        </p:nvSpPr>
        <p:spPr>
          <a:xfrm>
            <a:off x="6901339" y="3726647"/>
            <a:ext cx="51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.</a:t>
            </a:r>
            <a:r>
              <a:rPr lang="en-US" altLang="zh-TW" sz="1200" err="1">
                <a:solidFill>
                  <a:schemeClr val="bg1"/>
                </a:solidFill>
              </a:rPr>
              <a:t>qdff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083F2B09-8587-4AB2-A324-D1F82F47CBA3}"/>
              </a:ext>
            </a:extLst>
          </p:cNvPr>
          <p:cNvSpPr txBox="1"/>
          <p:nvPr/>
        </p:nvSpPr>
        <p:spPr>
          <a:xfrm>
            <a:off x="4942381" y="3307875"/>
            <a:ext cx="1237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942DC46-B016-4D70-B871-8F5D4F378C57}"/>
              </a:ext>
            </a:extLst>
          </p:cNvPr>
          <p:cNvSpPr txBox="1"/>
          <p:nvPr/>
        </p:nvSpPr>
        <p:spPr>
          <a:xfrm>
            <a:off x="7533343" y="2231399"/>
            <a:ext cx="515012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latin typeface="Microsoft JhengHei"/>
                <a:ea typeface="Microsoft JhengHei"/>
              </a:rPr>
              <a:t>東京</a:t>
            </a:r>
            <a:endParaRPr lang="zh-TW" altLang="en-US" sz="900" b="1" err="1">
              <a:latin typeface="Microsoft JhengHei"/>
              <a:ea typeface="Microsoft JhengHei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7E27D355-F60F-4995-B02A-334F43CC9F9E}"/>
              </a:ext>
            </a:extLst>
          </p:cNvPr>
          <p:cNvSpPr txBox="1"/>
          <p:nvPr/>
        </p:nvSpPr>
        <p:spPr>
          <a:xfrm>
            <a:off x="7372842" y="3284345"/>
            <a:ext cx="745112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latin typeface="Microsoft JhengHei"/>
                <a:ea typeface="Microsoft JhengHei"/>
                <a:cs typeface="Calibri"/>
              </a:rPr>
              <a:t>紐約</a:t>
            </a: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A57B6B7B-CEE9-44B7-9EE2-979EE8156FD9}"/>
              </a:ext>
            </a:extLst>
          </p:cNvPr>
          <p:cNvSpPr txBox="1"/>
          <p:nvPr/>
        </p:nvSpPr>
        <p:spPr>
          <a:xfrm>
            <a:off x="7483285" y="4295735"/>
            <a:ext cx="584612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latin typeface="Microsoft JhengHei"/>
                <a:ea typeface="Microsoft JhengHei"/>
              </a:rPr>
              <a:t>北京</a:t>
            </a:r>
            <a:endParaRPr lang="zh-TW" altLang="en-US" sz="900" b="1" err="1">
              <a:latin typeface="Microsoft JhengHei"/>
              <a:ea typeface="Microsoft JhengHei"/>
            </a:endParaRPr>
          </a:p>
        </p:txBody>
      </p:sp>
      <p:pic>
        <p:nvPicPr>
          <p:cNvPr id="94" name="圖片 93">
            <a:extLst>
              <a:ext uri="{FF2B5EF4-FFF2-40B4-BE49-F238E27FC236}">
                <a16:creationId xmlns:a16="http://schemas.microsoft.com/office/drawing/2014/main" id="{53FB1BE8-864C-4A8A-8A36-A8E3B1FA1D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3088754"/>
            <a:ext cx="373793" cy="373793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7270FAA-0406-4A90-8E6A-E1F7BDEFD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2042007"/>
            <a:ext cx="373793" cy="373793"/>
          </a:xfrm>
          <a:prstGeom prst="rect">
            <a:avLst/>
          </a:prstGeom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474F570F-DD02-486C-976D-63F459A22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66" y="4111439"/>
            <a:ext cx="373793" cy="373793"/>
          </a:xfrm>
          <a:prstGeom prst="rect">
            <a:avLst/>
          </a:prstGeom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4C8B884F-961F-4BD5-A27E-DBB2A2738AC9}"/>
              </a:ext>
            </a:extLst>
          </p:cNvPr>
          <p:cNvSpPr txBox="1"/>
          <p:nvPr/>
        </p:nvSpPr>
        <p:spPr>
          <a:xfrm>
            <a:off x="3914183" y="4286155"/>
            <a:ext cx="138692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latin typeface="Microsoft JhengHei"/>
                <a:ea typeface="Microsoft JhengHei"/>
              </a:rPr>
              <a:t>雲端存取</a:t>
            </a:r>
            <a:endParaRPr lang="zh-TW" altLang="en-US" sz="1200" b="1" err="1">
              <a:latin typeface="Microsoft JhengHei"/>
              <a:ea typeface="Microsoft JhengHei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29EA88-0A93-45BF-B122-9A0D69C51788}"/>
              </a:ext>
            </a:extLst>
          </p:cNvPr>
          <p:cNvSpPr txBox="1"/>
          <p:nvPr/>
        </p:nvSpPr>
        <p:spPr>
          <a:xfrm>
            <a:off x="2922966" y="2691440"/>
            <a:ext cx="2666342" cy="2077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latin typeface="Microsoft JhengHei"/>
                <a:ea typeface="Microsoft JhengHei"/>
                <a:cs typeface="Calibri"/>
              </a:rPr>
              <a:t>File Station 支援 QuDedup 還原及預覽功能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AB2F4FE-2B14-40DC-BEA8-343DAE142D47}"/>
              </a:ext>
            </a:extLst>
          </p:cNvPr>
          <p:cNvSpPr txBox="1"/>
          <p:nvPr/>
        </p:nvSpPr>
        <p:spPr>
          <a:xfrm>
            <a:off x="885144" y="4286155"/>
            <a:ext cx="1798947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900" b="1">
                <a:latin typeface="Microsoft JhengHei"/>
                <a:ea typeface="Microsoft JhengHei"/>
                <a:cs typeface="Calibri"/>
              </a:rPr>
              <a:t>File Station 即將推出</a:t>
            </a:r>
            <a:br>
              <a:rPr lang="zh-TW" altLang="en-US" sz="900" b="1">
                <a:latin typeface="Microsoft JhengHei"/>
                <a:ea typeface="Microsoft JhengHei"/>
                <a:cs typeface="Calibri"/>
              </a:rPr>
            </a:br>
            <a:r>
              <a:rPr lang="zh-TW" altLang="en-US" sz="900" b="1">
                <a:latin typeface="Microsoft JhengHei"/>
                <a:ea typeface="Microsoft JhengHei"/>
                <a:cs typeface="Calibri"/>
              </a:rPr>
              <a:t>QuDedup 還原及預覽功能</a:t>
            </a:r>
            <a:endParaRPr lang="en-US" altLang="zh-TW" sz="135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03D1750-0180-444D-9618-F1C7CFE8DAF6}"/>
              </a:ext>
            </a:extLst>
          </p:cNvPr>
          <p:cNvSpPr txBox="1"/>
          <p:nvPr/>
        </p:nvSpPr>
        <p:spPr>
          <a:xfrm>
            <a:off x="2470638" y="2775285"/>
            <a:ext cx="808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</a:rPr>
              <a:t>TCP BBR</a:t>
            </a:r>
            <a:endParaRPr lang="zh-TW" altLang="en-US" sz="900" b="1" spc="-113">
              <a:solidFill>
                <a:schemeClr val="bg1"/>
              </a:solidFill>
            </a:endParaRPr>
          </a:p>
        </p:txBody>
      </p:sp>
      <p:pic>
        <p:nvPicPr>
          <p:cNvPr id="31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2DB16733-3463-404C-9A19-906B8CB80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724" y="975006"/>
            <a:ext cx="488474" cy="4846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 34">
            <a:extLst>
              <a:ext uri="{FF2B5EF4-FFF2-40B4-BE49-F238E27FC236}">
                <a16:creationId xmlns:a16="http://schemas.microsoft.com/office/drawing/2014/main" id="{51DAC4DC-0256-8F4A-B6A3-5ECEAF30F51E}"/>
              </a:ext>
            </a:extLst>
          </p:cNvPr>
          <p:cNvSpPr/>
          <p:nvPr/>
        </p:nvSpPr>
        <p:spPr>
          <a:xfrm>
            <a:off x="830458" y="1016170"/>
            <a:ext cx="22491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</a:t>
            </a:r>
            <a:endParaRPr lang="zh-TW" altLang="en-US" sz="100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4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4A0762F-EC1C-1E4D-92BA-C74A64EF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832" y="998365"/>
            <a:ext cx="4294284" cy="25991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5" name="流程圖: 換頁接點 64">
            <a:extLst>
              <a:ext uri="{FF2B5EF4-FFF2-40B4-BE49-F238E27FC236}">
                <a16:creationId xmlns:a16="http://schemas.microsoft.com/office/drawing/2014/main" id="{3C5F6446-D57E-44AE-B046-E40FAC02B343}"/>
              </a:ext>
            </a:extLst>
          </p:cNvPr>
          <p:cNvSpPr/>
          <p:nvPr/>
        </p:nvSpPr>
        <p:spPr>
          <a:xfrm>
            <a:off x="5490017" y="957354"/>
            <a:ext cx="1077604" cy="323165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8FFEA7-26FD-B748-B412-01D2DBBFE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" r="616"/>
          <a:stretch/>
        </p:blipFill>
        <p:spPr>
          <a:xfrm>
            <a:off x="195705" y="998365"/>
            <a:ext cx="3651662" cy="2596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流程圖: 換頁接點 2">
            <a:extLst>
              <a:ext uri="{FF2B5EF4-FFF2-40B4-BE49-F238E27FC236}">
                <a16:creationId xmlns:a16="http://schemas.microsoft.com/office/drawing/2014/main" id="{6DA3681B-AC39-4741-B70E-2D64F7241E24}"/>
              </a:ext>
            </a:extLst>
          </p:cNvPr>
          <p:cNvSpPr/>
          <p:nvPr/>
        </p:nvSpPr>
        <p:spPr>
          <a:xfrm>
            <a:off x="1400146" y="974372"/>
            <a:ext cx="1034251" cy="323165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>
            <a:extLst>
              <a:ext uri="{FF2B5EF4-FFF2-40B4-BE49-F238E27FC236}">
                <a16:creationId xmlns:a16="http://schemas.microsoft.com/office/drawing/2014/main" id="{F68711F2-44F3-49CA-9D4F-CFB8F02828C7}"/>
              </a:ext>
            </a:extLst>
          </p:cNvPr>
          <p:cNvSpPr/>
          <p:nvPr/>
        </p:nvSpPr>
        <p:spPr>
          <a:xfrm>
            <a:off x="3926107" y="376231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7747A0FF-2FDE-472C-A6B5-F86CDAE2173D}"/>
              </a:ext>
            </a:extLst>
          </p:cNvPr>
          <p:cNvSpPr/>
          <p:nvPr/>
        </p:nvSpPr>
        <p:spPr>
          <a:xfrm>
            <a:off x="3926107" y="423512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A4165DF5-3588-4A93-859E-6C033B28AA41}"/>
              </a:ext>
            </a:extLst>
          </p:cNvPr>
          <p:cNvSpPr/>
          <p:nvPr/>
        </p:nvSpPr>
        <p:spPr>
          <a:xfrm>
            <a:off x="5119746" y="376231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DED737F-6FE1-418B-813D-586D90762F92}"/>
              </a:ext>
            </a:extLst>
          </p:cNvPr>
          <p:cNvSpPr/>
          <p:nvPr/>
        </p:nvSpPr>
        <p:spPr>
          <a:xfrm>
            <a:off x="5119746" y="423512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C414E5DA-3CA0-4441-8501-520E94A8840F}"/>
              </a:ext>
            </a:extLst>
          </p:cNvPr>
          <p:cNvSpPr/>
          <p:nvPr/>
        </p:nvSpPr>
        <p:spPr>
          <a:xfrm>
            <a:off x="6368262" y="376231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22672F71-6911-4C38-8E43-B5C5E9B18CF9}"/>
              </a:ext>
            </a:extLst>
          </p:cNvPr>
          <p:cNvSpPr/>
          <p:nvPr/>
        </p:nvSpPr>
        <p:spPr>
          <a:xfrm>
            <a:off x="6368262" y="423512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E5D5251-755F-4B4A-A354-189DF1D95C75}"/>
              </a:ext>
            </a:extLst>
          </p:cNvPr>
          <p:cNvSpPr/>
          <p:nvPr/>
        </p:nvSpPr>
        <p:spPr>
          <a:xfrm>
            <a:off x="254722" y="376231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C41A3E17-B726-4432-A85E-DF0A9E215C0D}"/>
              </a:ext>
            </a:extLst>
          </p:cNvPr>
          <p:cNvSpPr/>
          <p:nvPr/>
        </p:nvSpPr>
        <p:spPr>
          <a:xfrm>
            <a:off x="254722" y="423512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3A6C68FB-D9D0-4E1F-A7A9-AAA8A241A892}"/>
              </a:ext>
            </a:extLst>
          </p:cNvPr>
          <p:cNvSpPr/>
          <p:nvPr/>
        </p:nvSpPr>
        <p:spPr>
          <a:xfrm>
            <a:off x="1468329" y="376231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F50D8B81-FFBD-4143-B983-BAE836A230B8}"/>
              </a:ext>
            </a:extLst>
          </p:cNvPr>
          <p:cNvSpPr/>
          <p:nvPr/>
        </p:nvSpPr>
        <p:spPr>
          <a:xfrm>
            <a:off x="1468329" y="423512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288783FE-C2F9-4FBB-8455-A5F444973FF3}"/>
              </a:ext>
            </a:extLst>
          </p:cNvPr>
          <p:cNvSpPr/>
          <p:nvPr/>
        </p:nvSpPr>
        <p:spPr>
          <a:xfrm>
            <a:off x="2637641" y="3762314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96850051-90A2-4AC0-9C4B-EC496D756001}"/>
              </a:ext>
            </a:extLst>
          </p:cNvPr>
          <p:cNvSpPr/>
          <p:nvPr/>
        </p:nvSpPr>
        <p:spPr>
          <a:xfrm>
            <a:off x="2637641" y="4235120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1D42FF-F3FB-3245-AED0-0A92C625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多人即時線上編輯，隨心所欲記錄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DAEEE94-8CBB-5447-908B-4EED410C52A9}"/>
              </a:ext>
            </a:extLst>
          </p:cNvPr>
          <p:cNvSpPr txBox="1"/>
          <p:nvPr/>
        </p:nvSpPr>
        <p:spPr>
          <a:xfrm>
            <a:off x="675780" y="383687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插入連結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95870C9-C75D-DE46-94EF-8B56D212C6D1}"/>
              </a:ext>
            </a:extLst>
          </p:cNvPr>
          <p:cNvSpPr txBox="1"/>
          <p:nvPr/>
        </p:nvSpPr>
        <p:spPr>
          <a:xfrm>
            <a:off x="671891" y="4309685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插入檔案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55D859E-E232-4843-8AB3-E45292F28C8B}"/>
              </a:ext>
            </a:extLst>
          </p:cNvPr>
          <p:cNvSpPr txBox="1"/>
          <p:nvPr/>
        </p:nvSpPr>
        <p:spPr>
          <a:xfrm>
            <a:off x="6757030" y="383687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裁減工具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055827A-8C27-C143-AF66-C2B5E34FDB72}"/>
              </a:ext>
            </a:extLst>
          </p:cNvPr>
          <p:cNvSpPr txBox="1"/>
          <p:nvPr/>
        </p:nvSpPr>
        <p:spPr>
          <a:xfrm>
            <a:off x="6746298" y="4309685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畫筆工具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5EE95E9-3F52-534D-B91A-3F7832C40C8B}"/>
              </a:ext>
            </a:extLst>
          </p:cNvPr>
          <p:cNvSpPr txBox="1"/>
          <p:nvPr/>
        </p:nvSpPr>
        <p:spPr>
          <a:xfrm>
            <a:off x="5496709" y="3836879"/>
            <a:ext cx="8628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像素化工具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3A21A38-7A4A-FC4B-B779-8414626E8F2E}"/>
              </a:ext>
            </a:extLst>
          </p:cNvPr>
          <p:cNvSpPr txBox="1"/>
          <p:nvPr/>
        </p:nvSpPr>
        <p:spPr>
          <a:xfrm>
            <a:off x="5490016" y="4309685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形狀工具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9BF1B21-3D70-A04C-ABC8-D79C0401F85E}"/>
              </a:ext>
            </a:extLst>
          </p:cNvPr>
          <p:cNvSpPr txBox="1"/>
          <p:nvPr/>
        </p:nvSpPr>
        <p:spPr>
          <a:xfrm>
            <a:off x="4336661" y="383687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旋轉</a:t>
            </a:r>
            <a:r>
              <a:rPr kumimoji="1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翻轉</a:t>
            </a:r>
            <a:endParaRPr kumimoji="1" lang="zh-TW" altLang="en-US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8F0239B-EFEF-2B43-B1B8-6F4E7486173A}"/>
              </a:ext>
            </a:extLst>
          </p:cNvPr>
          <p:cNvSpPr txBox="1"/>
          <p:nvPr/>
        </p:nvSpPr>
        <p:spPr>
          <a:xfrm>
            <a:off x="4340320" y="4309685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文字工具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94A80B1-CFD5-7449-A424-F1876D565568}"/>
              </a:ext>
            </a:extLst>
          </p:cNvPr>
          <p:cNvSpPr txBox="1"/>
          <p:nvPr/>
        </p:nvSpPr>
        <p:spPr>
          <a:xfrm>
            <a:off x="1858182" y="4309685"/>
            <a:ext cx="1019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 </a:t>
            </a:r>
            <a:r>
              <a:rPr kumimoji="1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endParaRPr kumimoji="1" lang="zh-TW" altLang="en-US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ACB1B13-A62E-0046-823B-EE426854163C}"/>
              </a:ext>
            </a:extLst>
          </p:cNvPr>
          <p:cNvSpPr txBox="1"/>
          <p:nvPr/>
        </p:nvSpPr>
        <p:spPr>
          <a:xfrm>
            <a:off x="1854780" y="383687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zh-CN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endParaRPr kumimoji="1" lang="en-US" altLang="zh-TW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C6A6A11-E7DD-8749-A37C-BB8F6522BB4D}"/>
              </a:ext>
            </a:extLst>
          </p:cNvPr>
          <p:cNvSpPr txBox="1"/>
          <p:nvPr/>
        </p:nvSpPr>
        <p:spPr>
          <a:xfrm>
            <a:off x="3005688" y="4309685"/>
            <a:ext cx="9120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代辦任務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A053302-3B89-6C4D-81CA-DE4A6FB4B59B}"/>
              </a:ext>
            </a:extLst>
          </p:cNvPr>
          <p:cNvSpPr txBox="1"/>
          <p:nvPr/>
        </p:nvSpPr>
        <p:spPr>
          <a:xfrm>
            <a:off x="3017603" y="3836879"/>
            <a:ext cx="808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zh-CN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表格</a:t>
            </a:r>
            <a:endParaRPr kumimoji="1" lang="en-US" altLang="zh-TW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91B7235-9B68-4824-8114-8D80006C3BFF}"/>
              </a:ext>
            </a:extLst>
          </p:cNvPr>
          <p:cNvSpPr/>
          <p:nvPr/>
        </p:nvSpPr>
        <p:spPr>
          <a:xfrm>
            <a:off x="1440217" y="954164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撰寫筆記</a:t>
            </a:r>
            <a:endParaRPr lang="zh-TW" altLang="en-US" sz="1500">
              <a:solidFill>
                <a:schemeClr val="bg1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10EBCB0-C650-48D0-B57D-1C5AE4C669C7}"/>
              </a:ext>
            </a:extLst>
          </p:cNvPr>
          <p:cNvSpPr/>
          <p:nvPr/>
        </p:nvSpPr>
        <p:spPr>
          <a:xfrm>
            <a:off x="5551765" y="934383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3E1EA1C-BA04-4CF6-9EB2-AD0EB355E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43" y="4278863"/>
            <a:ext cx="264859" cy="26485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468F9C3-EB99-41B4-8EFD-1F4B3B9EE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695" y="3812086"/>
            <a:ext cx="270000" cy="27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72FB60-DCB7-467F-94CC-012079E32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82" y="3802560"/>
            <a:ext cx="297000" cy="297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6489AE7-7B91-41DE-8804-F3147ED07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311" y="3804244"/>
            <a:ext cx="284834" cy="28483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1C3538D-F39F-44C1-BD30-353391232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381" y="4273259"/>
            <a:ext cx="297402" cy="29740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9E0CDF3-B5B9-4CC9-BDB2-6BF327013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2223" y="4307284"/>
            <a:ext cx="230834" cy="23083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13B38CB-F16C-40BF-BA53-FE5CC2CF21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8785" y="4169907"/>
            <a:ext cx="486000" cy="486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2B830D2-6BB0-498D-BC6F-8F893253D2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1430" y="4154777"/>
            <a:ext cx="513000" cy="513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914997A-C2D3-4B57-9484-6212E91B6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8240" y="3716080"/>
            <a:ext cx="486000" cy="486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FA91D0C-A92C-40D8-8D11-0A29701EF4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5924" y="4177641"/>
            <a:ext cx="486000" cy="486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9BA671-9B90-48F9-B061-2046A7AEA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91733" y="3736448"/>
            <a:ext cx="432000" cy="432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58BBE75-829B-437D-B3E5-B88BB4367B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5891" y="3690251"/>
            <a:ext cx="486000" cy="486000"/>
          </a:xfrm>
          <a:prstGeom prst="rect">
            <a:avLst/>
          </a:prstGeom>
        </p:spPr>
      </p:pic>
      <p:pic>
        <p:nvPicPr>
          <p:cNvPr id="61" name="圖片 3">
            <a:extLst>
              <a:ext uri="{FF2B5EF4-FFF2-40B4-BE49-F238E27FC236}">
                <a16:creationId xmlns:a16="http://schemas.microsoft.com/office/drawing/2014/main" id="{194C9333-D1A9-6E44-A9B2-4F4C21C00C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73814" y="922031"/>
            <a:ext cx="596146" cy="596146"/>
          </a:xfrm>
          <a:prstGeom prst="rect">
            <a:avLst/>
          </a:prstGeom>
        </p:spPr>
      </p:pic>
      <p:sp>
        <p:nvSpPr>
          <p:cNvPr id="67" name="橢圓 57">
            <a:extLst>
              <a:ext uri="{FF2B5EF4-FFF2-40B4-BE49-F238E27FC236}">
                <a16:creationId xmlns:a16="http://schemas.microsoft.com/office/drawing/2014/main" id="{7168D2A3-E999-1444-9686-4A55921F5A0E}"/>
              </a:ext>
            </a:extLst>
          </p:cNvPr>
          <p:cNvSpPr/>
          <p:nvPr/>
        </p:nvSpPr>
        <p:spPr>
          <a:xfrm>
            <a:off x="7523460" y="3758796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69" name="文字方塊 38">
            <a:extLst>
              <a:ext uri="{FF2B5EF4-FFF2-40B4-BE49-F238E27FC236}">
                <a16:creationId xmlns:a16="http://schemas.microsoft.com/office/drawing/2014/main" id="{D86F7D5A-F8AE-5341-8AD5-49BB13A03BC2}"/>
              </a:ext>
            </a:extLst>
          </p:cNvPr>
          <p:cNvSpPr txBox="1"/>
          <p:nvPr/>
        </p:nvSpPr>
        <p:spPr>
          <a:xfrm>
            <a:off x="7890028" y="3739279"/>
            <a:ext cx="8088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Chrome </a:t>
            </a:r>
            <a:r>
              <a:rPr kumimoji="1" lang="zh-CN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外掛擷取</a:t>
            </a:r>
            <a:endParaRPr kumimoji="1" lang="zh-TW" altLang="en-US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橢圓 57">
            <a:extLst>
              <a:ext uri="{FF2B5EF4-FFF2-40B4-BE49-F238E27FC236}">
                <a16:creationId xmlns:a16="http://schemas.microsoft.com/office/drawing/2014/main" id="{DA9B3153-0CC7-0540-BDA9-8195D7D5F3B0}"/>
              </a:ext>
            </a:extLst>
          </p:cNvPr>
          <p:cNvSpPr/>
          <p:nvPr/>
        </p:nvSpPr>
        <p:spPr>
          <a:xfrm>
            <a:off x="7523460" y="4231111"/>
            <a:ext cx="379962" cy="3799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b="1"/>
          </a:p>
        </p:txBody>
      </p:sp>
      <p:sp>
        <p:nvSpPr>
          <p:cNvPr id="71" name="文字方塊 38">
            <a:extLst>
              <a:ext uri="{FF2B5EF4-FFF2-40B4-BE49-F238E27FC236}">
                <a16:creationId xmlns:a16="http://schemas.microsoft.com/office/drawing/2014/main" id="{F41C1412-DC59-FA45-BBED-3D51F6AED11F}"/>
              </a:ext>
            </a:extLst>
          </p:cNvPr>
          <p:cNvSpPr txBox="1"/>
          <p:nvPr/>
        </p:nvSpPr>
        <p:spPr>
          <a:xfrm>
            <a:off x="7890028" y="4293683"/>
            <a:ext cx="1058997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050" b="1">
                <a:latin typeface="微軟正黑體"/>
                <a:ea typeface="微軟正黑體"/>
              </a:rPr>
              <a:t>手機平板 A</a:t>
            </a:r>
            <a:r>
              <a:rPr kumimoji="1" lang="en-US" altLang="zh-TW" sz="1050" b="1">
                <a:latin typeface="微軟正黑體"/>
                <a:ea typeface="微軟正黑體"/>
              </a:rPr>
              <a:t>pp</a:t>
            </a:r>
            <a:endParaRPr kumimoji="1" lang="zh-TW" altLang="en-US" sz="1050" b="1">
              <a:latin typeface="微軟正黑體"/>
              <a:ea typeface="微軟正黑體"/>
            </a:endParaRPr>
          </a:p>
        </p:txBody>
      </p:sp>
      <p:sp>
        <p:nvSpPr>
          <p:cNvPr id="72" name="矩形 34">
            <a:extLst>
              <a:ext uri="{FF2B5EF4-FFF2-40B4-BE49-F238E27FC236}">
                <a16:creationId xmlns:a16="http://schemas.microsoft.com/office/drawing/2014/main" id="{E969B44B-90C6-B948-8D2C-43101B974813}"/>
              </a:ext>
            </a:extLst>
          </p:cNvPr>
          <p:cNvSpPr/>
          <p:nvPr/>
        </p:nvSpPr>
        <p:spPr>
          <a:xfrm>
            <a:off x="8206194" y="1180639"/>
            <a:ext cx="753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000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CFEDD55-52D6-4558-93B6-95F9ECFD63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46" y="3812086"/>
            <a:ext cx="274919" cy="27491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27930EF3-7DE9-48B9-9C9C-F5CA5FDC345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46" y="4310232"/>
            <a:ext cx="311982" cy="22484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99C497F-B300-4BA0-B6AA-8C2F99553F7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27" b="70239"/>
          <a:stretch/>
        </p:blipFill>
        <p:spPr>
          <a:xfrm>
            <a:off x="1015" y="0"/>
            <a:ext cx="1341401" cy="153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&#10;&#10;自動產生的描述">
            <a:extLst>
              <a:ext uri="{FF2B5EF4-FFF2-40B4-BE49-F238E27FC236}">
                <a16:creationId xmlns:a16="http://schemas.microsoft.com/office/drawing/2014/main" id="{BB818390-E42A-4944-82CE-A5C3C6097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7" t="11580" r="14157" b="10227"/>
          <a:stretch/>
        </p:blipFill>
        <p:spPr>
          <a:xfrm>
            <a:off x="826176" y="876094"/>
            <a:ext cx="3687534" cy="24367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err="1"/>
              <a:t>Qsirch</a:t>
            </a:r>
            <a:r>
              <a:rPr lang="en-US" sz="3000"/>
              <a:t> 4.0</a:t>
            </a:r>
            <a:r>
              <a:rPr lang="zh-TW" altLang="en-US" sz="3000"/>
              <a:t> </a:t>
            </a:r>
            <a:r>
              <a:rPr lang="zh-CN" altLang="en-US" sz="3000"/>
              <a:t>讓茫茫檔案海手到「尋」來</a:t>
            </a:r>
            <a:endParaRPr lang="en-US" sz="3000">
              <a:latin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ED0FFC2-462C-4F1B-95CE-207B4DA00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0" y="3500797"/>
            <a:ext cx="1508578" cy="150857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BEDA235C-BC84-452A-BFB6-410084B39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26" y="3500797"/>
            <a:ext cx="1508578" cy="150857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51BA219-49BB-402F-BB8A-4CA0EC32E0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52" y="3500797"/>
            <a:ext cx="1508578" cy="1508578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394A77A3-7DE9-4972-A0A2-56B966240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24" y="3500797"/>
            <a:ext cx="1508578" cy="1508578"/>
          </a:xfrm>
          <a:prstGeom prst="rect">
            <a:avLst/>
          </a:prstGeom>
        </p:spPr>
      </p:pic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4006702" y="3567901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4500934" y="3609386"/>
            <a:ext cx="702976" cy="34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1200" b="1" i="0" u="none" strike="noStrike" cap="none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4483107" y="4030237"/>
            <a:ext cx="860455" cy="632355"/>
            <a:chOff x="8300580" y="4510178"/>
            <a:chExt cx="1777171" cy="1302965"/>
          </a:xfrm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3929" t="22917" r="25873" b="23957"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6949" y="4381746"/>
            <a:ext cx="470230" cy="4771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826176" y="3567902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120683" y="4020409"/>
            <a:ext cx="997183" cy="673531"/>
            <a:chOff x="492692" y="2324099"/>
            <a:chExt cx="1383594" cy="858295"/>
          </a:xfrm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9166" t="22917" r="20556" b="23957"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346832" y="3670240"/>
            <a:ext cx="570936" cy="2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200" b="1" kern="0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1200" b="1" kern="0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5596965" y="3567901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5918846" y="4048461"/>
            <a:ext cx="1133944" cy="633387"/>
            <a:chOff x="2825839" y="2459833"/>
            <a:chExt cx="1692636" cy="880229"/>
          </a:xfrm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200" b="0" i="0" u="none" strike="noStrike" cap="none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19166" t="22917" r="20556" b="23957"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5972402" y="3717870"/>
            <a:ext cx="1045162" cy="30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瀏覽器套件</a:t>
            </a:r>
            <a:endParaRPr sz="1200" b="1"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2416440" y="3567902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24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2691886" y="3959671"/>
            <a:ext cx="1016262" cy="773016"/>
            <a:chOff x="2193920" y="4048547"/>
            <a:chExt cx="1410427" cy="1012500"/>
          </a:xfrm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4110" t="33492" r="34109" b="34624"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8316" r="27490" b="9689"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34414" t="33492" r="34109" b="34624"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l="13713" r="10979"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2785251" y="3684070"/>
            <a:ext cx="884803" cy="19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err="1"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行動裝置</a:t>
            </a:r>
            <a:endParaRPr sz="1200" b="1" i="0" u="none" strike="noStrike" cap="none"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4612226" y="1532366"/>
            <a:ext cx="4300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指定路徑、排除關鍵字等進階搜尋</a:t>
            </a:r>
            <a:endParaRPr lang="en-US" altLang="zh-CN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強大篩選器，缺關鍵字也能搜</a:t>
            </a:r>
            <a:endParaRPr lang="en-US" altLang="zh-CN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搜尋、預覽、與分享一氣呵成</a:t>
            </a:r>
            <a:endParaRPr lang="en-US" altLang="zh-CN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四大搜尋入口在哪都能搜</a:t>
            </a:r>
            <a:endParaRPr 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032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55" b="36551"/>
          <a:stretch/>
        </p:blipFill>
        <p:spPr>
          <a:xfrm>
            <a:off x="4400063" y="1444853"/>
            <a:ext cx="2038911" cy="186899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6" b="36551"/>
          <a:stretch/>
        </p:blipFill>
        <p:spPr>
          <a:xfrm>
            <a:off x="2273313" y="1444853"/>
            <a:ext cx="2047788" cy="1868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7" b="36551"/>
          <a:stretch/>
        </p:blipFill>
        <p:spPr>
          <a:xfrm>
            <a:off x="136289" y="1444853"/>
            <a:ext cx="2030214" cy="1868998"/>
          </a:xfrm>
          <a:prstGeom prst="rect">
            <a:avLst/>
          </a:prstGeom>
        </p:spPr>
      </p:pic>
      <p:sp>
        <p:nvSpPr>
          <p:cNvPr id="196" name="Shape 1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QNAP QVPN </a:t>
            </a:r>
            <a:r>
              <a:rPr lang="zh-CN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與</a:t>
            </a:r>
            <a:r>
              <a:rPr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專屬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VPN </a:t>
            </a:r>
            <a:r>
              <a:rPr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協定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- </a:t>
            </a:r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QBelt</a:t>
            </a:r>
            <a:endParaRPr lang="zh-TW" altLang="en-US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129989" y="3313851"/>
            <a:ext cx="2038911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安全的加密連線: </a:t>
            </a:r>
            <a:endParaRPr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None/>
            </a:pP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利用</a:t>
            </a:r>
            <a:r>
              <a:rPr lang="zh-TW" altLang="en-US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DTLS</a:t>
            </a:r>
            <a:r>
              <a:rPr lang="zh-TW" altLang="en-US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建立</a:t>
            </a:r>
            <a:r>
              <a:rPr lang="zh-TW" altLang="en-US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SSL連線,  底層採用</a:t>
            </a:r>
            <a:r>
              <a:rPr lang="zh-TW" altLang="en-US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AES-256 bit </a:t>
            </a:r>
            <a:r>
              <a:rPr lang="zh-TW" altLang="en-US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 i="0" u="none" strike="noStrike" cap="none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加密</a:t>
            </a:r>
            <a:endParaRPr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i="0" u="none" strike="noStrike" cap="none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399822" y="1817757"/>
            <a:ext cx="1438390" cy="110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572000" y="1860514"/>
            <a:ext cx="1800732" cy="109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2353560" y="1639544"/>
            <a:ext cx="1684186" cy="135175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270049" y="3313851"/>
            <a:ext cx="2047788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全新的</a:t>
            </a:r>
            <a:r>
              <a:rPr lang="zh-TW" altLang="en-US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專屬協定: </a:t>
            </a:r>
          </a:p>
          <a:p>
            <a:pPr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減少既有的</a:t>
            </a:r>
            <a:r>
              <a:rPr lang="zh-TW" altLang="en-US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特徵值, 降低被偵測的機會</a:t>
            </a:r>
          </a:p>
        </p:txBody>
      </p:sp>
      <p:pic>
        <p:nvPicPr>
          <p:cNvPr id="214" name="Shape 214" descr="P10-1-11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577697" y="2647445"/>
            <a:ext cx="463770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213"/>
          <p:cNvSpPr txBox="1"/>
          <p:nvPr/>
        </p:nvSpPr>
        <p:spPr>
          <a:xfrm>
            <a:off x="4400063" y="3313851"/>
            <a:ext cx="2038911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各種裝置上的</a:t>
            </a:r>
            <a:endParaRPr lang="en-US" altLang="zh-TW" sz="1500" b="1">
              <a:solidFill>
                <a:srgbClr val="F3F3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500" b="1">
                <a:solidFill>
                  <a:srgbClr val="F3F3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專屬連線工具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998" y="831707"/>
            <a:ext cx="2494944" cy="1514026"/>
          </a:xfrm>
          <a:prstGeom prst="roundRect">
            <a:avLst>
              <a:gd name="adj" fmla="val 2232"/>
            </a:avLst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6512319" y="2406817"/>
            <a:ext cx="1200418" cy="218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7819948" y="2406817"/>
            <a:ext cx="1154993" cy="2180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4014293" y="3769113"/>
            <a:ext cx="3518002" cy="933450"/>
          </a:xfrm>
          <a:prstGeom prst="roundRect">
            <a:avLst>
              <a:gd name="adj" fmla="val 1054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4348094" y="3779233"/>
            <a:ext cx="363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Surveillance Station 5.1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TW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</a:t>
            </a:r>
            <a:r>
              <a:rPr lang="zh-Hant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路免費頻道</a:t>
            </a:r>
            <a:endParaRPr lang="en-US" altLang="zh-Hant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32 </a:t>
            </a:r>
            <a:r>
              <a:rPr lang="zh-Hant" altLang="en-US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路最高總頻道數擴充</a:t>
            </a:r>
            <a:endParaRPr lang="en-US" altLang="zh-TW" b="1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367" y="3837066"/>
            <a:ext cx="791433" cy="7914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90" y="895349"/>
            <a:ext cx="3507603" cy="3164469"/>
          </a:xfrm>
          <a:prstGeom prst="rect">
            <a:avLst/>
          </a:prstGeom>
        </p:spPr>
      </p:pic>
      <p:grpSp>
        <p:nvGrpSpPr>
          <p:cNvPr id="42" name="群組 41"/>
          <p:cNvGrpSpPr/>
          <p:nvPr/>
        </p:nvGrpSpPr>
        <p:grpSpPr>
          <a:xfrm>
            <a:off x="4033705" y="1291999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3" name="五邊形 42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5,000+ </a:t>
              </a:r>
              <a:r>
                <a:rPr lang="zh-TW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支相容網路攝影機</a:t>
              </a:r>
              <a:endPara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4033705" y="1894166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6" name="五邊形 45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8 </a:t>
              </a:r>
              <a:r>
                <a:rPr lang="zh-TW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路免費攝影機頻道</a:t>
              </a:r>
              <a:endPara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4033705" y="2514343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49" name="五邊形 48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Hant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30</a:t>
              </a:r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 </a:t>
              </a:r>
              <a:r>
                <a:rPr lang="zh-TW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路</a:t>
              </a:r>
              <a:r>
                <a:rPr lang="zh-Hant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最高</a:t>
              </a:r>
              <a:r>
                <a:rPr lang="zh-TW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攝影機頻道支援總數</a:t>
              </a:r>
              <a:endPara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4033705" y="3127661"/>
            <a:ext cx="4643215" cy="472643"/>
            <a:chOff x="224706" y="3342380"/>
            <a:chExt cx="4643215" cy="472643"/>
          </a:xfrm>
          <a:solidFill>
            <a:srgbClr val="2A6199"/>
          </a:solidFill>
        </p:grpSpPr>
        <p:sp>
          <p:nvSpPr>
            <p:cNvPr id="52" name="五邊形 51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base"/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QUSBCam2 </a:t>
              </a:r>
              <a:r>
                <a:rPr lang="zh-TW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觀看 </a:t>
              </a: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USB </a:t>
              </a:r>
              <a:r>
                <a:rPr lang="zh-TW" altLang="en-US" b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攝影機影像</a:t>
              </a:r>
              <a:endParaRPr lang="en-US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793" y="957304"/>
            <a:ext cx="803398" cy="80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B9B2E9-437B-E74B-95F3-68CBBB15D7F4}"/>
              </a:ext>
            </a:extLst>
          </p:cNvPr>
          <p:cNvSpPr txBox="1"/>
          <p:nvPr/>
        </p:nvSpPr>
        <p:spPr>
          <a:xfrm>
            <a:off x="4308269" y="945917"/>
            <a:ext cx="292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記憶體需求為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4GB RAM </a:t>
            </a:r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或以上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7F13-44DB-F644-8A3C-E4B12FAE2D95}"/>
              </a:ext>
            </a:extLst>
          </p:cNvPr>
          <p:cNvSpPr txBox="1"/>
          <p:nvPr/>
        </p:nvSpPr>
        <p:spPr>
          <a:xfrm>
            <a:off x="4348094" y="4694831"/>
            <a:ext cx="2768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記憶體需求適合</a:t>
            </a:r>
            <a:r>
              <a:rPr lang="en-US" altLang="zh-CN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</a:t>
            </a:r>
            <a:r>
              <a:rPr 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GB RAM</a:t>
            </a:r>
            <a:r>
              <a:rPr lang="zh-TW" altLang="en-US" sz="1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機型</a:t>
            </a:r>
            <a:endParaRPr lang="en-US" sz="1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/>
          <a:p>
            <a:r>
              <a:rPr lang="en-US" altLang="zh-TW"/>
              <a:t>QVR Pro </a:t>
            </a:r>
            <a:r>
              <a:rPr lang="zh-TW" altLang="en-US"/>
              <a:t>監控應用，守護環境安全</a:t>
            </a:r>
          </a:p>
        </p:txBody>
      </p:sp>
    </p:spTree>
    <p:extLst>
      <p:ext uri="{BB962C8B-B14F-4D97-AF65-F5344CB8AC3E}">
        <p14:creationId xmlns:p14="http://schemas.microsoft.com/office/powerpoint/2010/main" val="279413840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利用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 Virtual JBOD </a:t>
            </a:r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擴充</a:t>
            </a:r>
            <a:r>
              <a:rPr lang="en-US" altLang="zh-TW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NAS </a:t>
            </a:r>
            <a:r>
              <a:rPr lang="en-US" altLang="zh-TW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容量</a:t>
            </a:r>
            <a:endParaRPr lang="en-US" altLang="zh-TW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663"/>
            <a:ext cx="3417888" cy="295433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23" name="肘形接點 22"/>
          <p:cNvCxnSpPr>
            <a:cxnSpLocks/>
          </p:cNvCxnSpPr>
          <p:nvPr/>
        </p:nvCxnSpPr>
        <p:spPr>
          <a:xfrm>
            <a:off x="2935385" y="3553806"/>
            <a:ext cx="3637628" cy="390647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2829083" y="2407114"/>
            <a:ext cx="3275808" cy="735189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00091" y="2620412"/>
            <a:ext cx="2088232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1GbE / 10GbE</a:t>
            </a:r>
          </a:p>
          <a:p>
            <a:r>
              <a:rPr lang="en-US" sz="1200" b="1" err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iSCSI</a:t>
            </a:r>
            <a:r>
              <a:rPr 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VJBOD </a:t>
            </a:r>
            <a:r>
              <a:rPr lang="zh-CN" altLang="en-US" sz="1200" b="1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連線</a:t>
            </a:r>
            <a:endParaRPr lang="en-US" sz="1200" b="1">
              <a:solidFill>
                <a:srgbClr val="0070C0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707" y="1497212"/>
            <a:ext cx="2426645" cy="1516924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3256248" y="1425001"/>
            <a:ext cx="2581275" cy="432048"/>
          </a:xfrm>
          <a:prstGeom prst="roundRect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err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最高</a:t>
            </a:r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8 個 VJBOD </a:t>
            </a:r>
            <a:r>
              <a:rPr lang="en-US" altLang="zh-TW" b="1" err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連線</a:t>
            </a:r>
            <a:endParaRPr lang="zh-TW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941" y="2808356"/>
            <a:ext cx="1552412" cy="43122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0330E-D7C2-ED48-B97D-1BDBA0CBB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07" y="3093788"/>
            <a:ext cx="2057306" cy="1286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7095743" y="2895583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TS-832X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7095743" y="173413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TS-832XU</a:t>
            </a:r>
          </a:p>
        </p:txBody>
      </p:sp>
      <p:grpSp>
        <p:nvGrpSpPr>
          <p:cNvPr id="4" name="群組 10"/>
          <p:cNvGrpSpPr/>
          <p:nvPr/>
        </p:nvGrpSpPr>
        <p:grpSpPr>
          <a:xfrm>
            <a:off x="4084923" y="1989729"/>
            <a:ext cx="879317" cy="879431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2A61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634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240633" y="2284505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A6199"/>
                </a:gs>
                <a:gs pos="67000">
                  <a:srgbClr val="2A6199"/>
                </a:gs>
                <a:gs pos="100000">
                  <a:srgbClr val="2A6199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4538313" y="2299157"/>
            <a:ext cx="4365054" cy="17993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26572"/>
                </a:gs>
                <a:gs pos="67000">
                  <a:srgbClr val="426572"/>
                </a:gs>
                <a:gs pos="100000">
                  <a:srgbClr val="426572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sp>
        <p:nvSpPr>
          <p:cNvPr id="39" name="Shape 465">
            <a:extLst>
              <a:ext uri="{FF2B5EF4-FFF2-40B4-BE49-F238E27FC236}">
                <a16:creationId xmlns:a16="http://schemas.microsoft.com/office/drawing/2014/main" id="{27D8D1D1-ED17-C045-9C1F-2DB8C423AF84}"/>
              </a:ext>
            </a:extLst>
          </p:cNvPr>
          <p:cNvSpPr txBox="1"/>
          <p:nvPr/>
        </p:nvSpPr>
        <p:spPr>
          <a:xfrm>
            <a:off x="552620" y="2298736"/>
            <a:ext cx="3559569" cy="279584"/>
          </a:xfrm>
          <a:prstGeom prst="rect">
            <a:avLst/>
          </a:prstGeom>
          <a:solidFill>
            <a:srgbClr val="2A61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模式一：</a:t>
            </a:r>
            <a:r>
              <a:rPr lang="zh-TW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作為</a:t>
            </a:r>
            <a:r>
              <a:rPr lang="zh-TW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NAS</a:t>
            </a:r>
            <a:r>
              <a:rPr lang="zh-TW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 擴充</a:t>
            </a: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儲存空間存放檔案</a:t>
            </a:r>
            <a:endParaRPr lang="zh-TW" sz="1100" b="1" i="0" u="none" strike="noStrike" cap="none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5094822" y="2283197"/>
            <a:ext cx="3270959" cy="295124"/>
          </a:xfrm>
          <a:prstGeom prst="rect">
            <a:avLst/>
          </a:prstGeom>
          <a:solidFill>
            <a:srgbClr val="4265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模式二：</a:t>
            </a:r>
            <a:r>
              <a:rPr lang="zh-TW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作為快照保</a:t>
            </a: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險庫備份本機快照</a:t>
            </a:r>
            <a:endParaRPr lang="zh-TW" sz="1100" b="1" i="0" u="none" strike="noStrike" cap="none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152" y="2746168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9" y="2753452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QNAP TR RAID </a:t>
            </a:r>
            <a:r>
              <a:rPr lang="zh-CN" altLang="en-US"/>
              <a:t>外接盒在</a:t>
            </a:r>
            <a:r>
              <a:rPr lang="en-US" altLang="zh-CN"/>
              <a:t> NAS </a:t>
            </a:r>
            <a:r>
              <a:rPr lang="zh-CN" altLang="en-US"/>
              <a:t>上支援兩種模式</a:t>
            </a:r>
            <a:endParaRPr lang="en-US"/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D82CD07C-C2A5-AB4D-AFC9-20C95E2E0EEA}"/>
              </a:ext>
            </a:extLst>
          </p:cNvPr>
          <p:cNvSpPr txBox="1">
            <a:spLocks/>
          </p:cNvSpPr>
          <p:nvPr/>
        </p:nvSpPr>
        <p:spPr>
          <a:xfrm>
            <a:off x="415423" y="867990"/>
            <a:ext cx="8313153" cy="14172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indent="-285750">
              <a:lnSpc>
                <a:spcPct val="1700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latin typeface="微軟正黑體"/>
                <a:ea typeface="微軟正黑體"/>
              </a:rPr>
              <a:t>QNAP TR </a:t>
            </a:r>
            <a:r>
              <a:rPr lang="zh-CN" altLang="en-US" b="1">
                <a:latin typeface="微軟正黑體"/>
                <a:ea typeface="微軟正黑體"/>
              </a:rPr>
              <a:t>系列</a:t>
            </a:r>
            <a:r>
              <a:rPr lang="en-US" altLang="zh-CN" b="1">
                <a:latin typeface="微軟正黑體"/>
                <a:ea typeface="微軟正黑體"/>
              </a:rPr>
              <a:t> </a:t>
            </a:r>
            <a:r>
              <a:rPr lang="en-US" altLang="zh-TW" b="1">
                <a:latin typeface="微軟正黑體"/>
                <a:ea typeface="微軟正黑體"/>
              </a:rPr>
              <a:t>RAID </a:t>
            </a:r>
            <a:r>
              <a:rPr lang="zh-CN" altLang="en-US" b="1">
                <a:latin typeface="微軟正黑體"/>
                <a:ea typeface="微軟正黑體"/>
              </a:rPr>
              <a:t>外接盒</a:t>
            </a:r>
            <a:r>
              <a:rPr lang="zh-TW" sz="1800" b="1">
                <a:latin typeface="微軟正黑體"/>
                <a:ea typeface="微軟正黑體"/>
              </a:rPr>
              <a:t>可有效作為 QNAP</a:t>
            </a:r>
            <a:r>
              <a:rPr lang="zh-TW" altLang="en-US" sz="1800" b="1">
                <a:latin typeface="微軟正黑體"/>
                <a:ea typeface="微軟正黑體"/>
              </a:rPr>
              <a:t> </a:t>
            </a:r>
            <a:r>
              <a:rPr lang="en-US" altLang="zh-TW" sz="1800" b="1">
                <a:latin typeface="微軟正黑體"/>
                <a:ea typeface="微軟正黑體"/>
              </a:rPr>
              <a:t>NAS</a:t>
            </a:r>
            <a:r>
              <a:rPr lang="zh-TW" altLang="en-US" sz="1800" b="1">
                <a:latin typeface="微軟正黑體"/>
                <a:ea typeface="微軟正黑體"/>
              </a:rPr>
              <a:t> 擴充空間。每台</a:t>
            </a:r>
            <a:r>
              <a:rPr lang="en-US" altLang="zh-TW" sz="1800" b="1">
                <a:latin typeface="微軟正黑體"/>
                <a:ea typeface="微軟正黑體"/>
              </a:rPr>
              <a:t> NAS </a:t>
            </a:r>
            <a:r>
              <a:rPr lang="zh-CN" altLang="en-US" sz="1800" b="1">
                <a:latin typeface="微軟正黑體"/>
                <a:ea typeface="微軟正黑體"/>
              </a:rPr>
              <a:t>支援最</a:t>
            </a:r>
            <a:r>
              <a:rPr lang="zh-CN" altLang="en-US" b="1">
                <a:latin typeface="微軟正黑體"/>
                <a:ea typeface="微軟正黑體"/>
              </a:rPr>
              <a:t>多</a:t>
            </a:r>
            <a:r>
              <a:rPr lang="zh-CN" altLang="en-US" sz="1800" b="1">
                <a:latin typeface="微軟正黑體"/>
                <a:ea typeface="微軟正黑體"/>
              </a:rPr>
              <a:t>兩台</a:t>
            </a:r>
            <a:r>
              <a:rPr lang="en-US" altLang="zh-CN" sz="1800" b="1">
                <a:latin typeface="微軟正黑體"/>
                <a:ea typeface="微軟正黑體"/>
              </a:rPr>
              <a:t> TR </a:t>
            </a:r>
            <a:r>
              <a:rPr lang="zh-CN" altLang="en-US" sz="1800" b="1">
                <a:latin typeface="微軟正黑體"/>
                <a:ea typeface="微軟正黑體"/>
              </a:rPr>
              <a:t>裝置</a:t>
            </a:r>
            <a:r>
              <a:rPr lang="zh-TW" altLang="en-US" sz="1800" b="1">
                <a:ea typeface="微軟正黑體"/>
              </a:rPr>
              <a:t>。</a:t>
            </a:r>
            <a:endParaRPr lang="en-US" altLang="zh-TW" sz="1800">
              <a:latin typeface="微軟正黑體"/>
              <a:ea typeface="微軟正黑體"/>
            </a:endParaRPr>
          </a:p>
          <a:p>
            <a:pPr marL="285750" indent="-285750">
              <a:lnSpc>
                <a:spcPct val="1700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800" b="1">
                <a:latin typeface="微軟正黑體"/>
                <a:ea typeface="微軟正黑體"/>
              </a:rPr>
              <a:t>支援所</a:t>
            </a:r>
            <a:r>
              <a:rPr lang="zh-TW" sz="1800" b="1">
                <a:latin typeface="微軟正黑體"/>
                <a:ea typeface="微軟正黑體"/>
              </a:rPr>
              <a:t>有一般儲存池可做的操作，例如</a:t>
            </a:r>
            <a:r>
              <a:rPr lang="zh-TW" altLang="en-US" sz="1800" b="1">
                <a:latin typeface="微軟正黑體"/>
                <a:ea typeface="微軟正黑體"/>
              </a:rPr>
              <a:t>建立磁碟區並且使用 Qfiling 進行檔案分類，或是建立</a:t>
            </a:r>
            <a:r>
              <a:rPr lang="zh-TW" sz="1800" b="1">
                <a:latin typeface="微軟正黑體"/>
                <a:ea typeface="微軟正黑體"/>
              </a:rPr>
              <a:t>快照備份任務將快照備份到 </a:t>
            </a:r>
            <a:r>
              <a:rPr lang="en-US" altLang="zh-TW" sz="1800" b="1">
                <a:latin typeface="微軟正黑體"/>
                <a:ea typeface="微軟正黑體"/>
              </a:rPr>
              <a:t>TR</a:t>
            </a:r>
            <a:r>
              <a:rPr lang="en-US" altLang="zh-TW" b="1">
                <a:latin typeface="微軟正黑體"/>
                <a:ea typeface="微軟正黑體"/>
              </a:rPr>
              <a:t> RAID </a:t>
            </a:r>
            <a:r>
              <a:rPr lang="zh-CN" altLang="en-US" b="1">
                <a:latin typeface="微軟正黑體"/>
                <a:ea typeface="微軟正黑體"/>
              </a:rPr>
              <a:t>外接盒</a:t>
            </a:r>
            <a:r>
              <a:rPr lang="zh-TW" sz="1800" b="1">
                <a:latin typeface="微軟正黑體"/>
                <a:ea typeface="微軟正黑體"/>
              </a:rPr>
              <a:t>。</a:t>
            </a: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1327" y="3943333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272" y="2711675"/>
            <a:ext cx="994830" cy="1010824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4104" y="3236844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4104" y="3617843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4104" y="3998843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571445" y="2856714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863890" y="4410485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2-bay TR-002</a:t>
            </a:r>
            <a:endParaRPr lang="en-US" sz="1000" b="1">
              <a:solidFill>
                <a:srgbClr val="3C0668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177562" y="4330312"/>
            <a:ext cx="6254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TS-251D</a:t>
            </a:r>
            <a:endParaRPr lang="en-US" sz="1000" b="1">
              <a:solidFill>
                <a:srgbClr val="3C0668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82" y="2628576"/>
            <a:ext cx="1998005" cy="17272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6723451" y="4376478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1000" b="1">
                <a:solidFill>
                  <a:srgbClr val="3C0668"/>
                </a:solidFill>
                <a:latin typeface="+mj-lt"/>
                <a:ea typeface="Microsoft JhengHei" panose="020B0604030504040204" pitchFamily="34" charset="-120"/>
              </a:rPr>
              <a:t>2-bay TR-002</a:t>
            </a:r>
            <a:endParaRPr lang="en-US" sz="1000" b="1">
              <a:solidFill>
                <a:srgbClr val="3C0668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6307" y="3925573"/>
            <a:ext cx="734965" cy="660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>
            <a:extLst>
              <a:ext uri="{FF2B5EF4-FFF2-40B4-BE49-F238E27FC236}">
                <a16:creationId xmlns:a16="http://schemas.microsoft.com/office/drawing/2014/main" id="{613672DE-F9DA-4887-A0E3-59071FFF6816}"/>
              </a:ext>
            </a:extLst>
          </p:cNvPr>
          <p:cNvGrpSpPr/>
          <p:nvPr/>
        </p:nvGrpSpPr>
        <p:grpSpPr>
          <a:xfrm>
            <a:off x="3049733" y="1931879"/>
            <a:ext cx="6077550" cy="2884308"/>
            <a:chOff x="3185935" y="1543050"/>
            <a:chExt cx="5941347" cy="3273137"/>
          </a:xfrm>
          <a:solidFill>
            <a:srgbClr val="2A6199"/>
          </a:solidFill>
        </p:grpSpPr>
        <p:sp>
          <p:nvSpPr>
            <p:cNvPr id="25" name="平行四邊形 24">
              <a:extLst>
                <a:ext uri="{FF2B5EF4-FFF2-40B4-BE49-F238E27FC236}">
                  <a16:creationId xmlns:a16="http://schemas.microsoft.com/office/drawing/2014/main" id="{62D7D977-4462-4092-819E-B4E6EA1664EE}"/>
                </a:ext>
              </a:extLst>
            </p:cNvPr>
            <p:cNvSpPr/>
            <p:nvPr/>
          </p:nvSpPr>
          <p:spPr>
            <a:xfrm>
              <a:off x="3185935" y="1543050"/>
              <a:ext cx="5941346" cy="3273136"/>
            </a:xfrm>
            <a:prstGeom prst="parallelogram">
              <a:avLst>
                <a:gd name="adj" fmla="val 584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3CD8DD8-EF55-4538-B5A9-0089182323F0}"/>
                </a:ext>
              </a:extLst>
            </p:cNvPr>
            <p:cNvSpPr/>
            <p:nvPr/>
          </p:nvSpPr>
          <p:spPr>
            <a:xfrm>
              <a:off x="5665958" y="1543051"/>
              <a:ext cx="3461324" cy="32731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/>
            </a:p>
          </p:txBody>
        </p:sp>
      </p:grpSp>
      <p:sp>
        <p:nvSpPr>
          <p:cNvPr id="28" name="TextBox 26">
            <a:extLst>
              <a:ext uri="{FF2B5EF4-FFF2-40B4-BE49-F238E27FC236}">
                <a16:creationId xmlns:a16="http://schemas.microsoft.com/office/drawing/2014/main" id="{25C51908-190C-41CF-AD2C-7AE143B023F7}"/>
              </a:ext>
            </a:extLst>
          </p:cNvPr>
          <p:cNvSpPr txBox="1"/>
          <p:nvPr/>
        </p:nvSpPr>
        <p:spPr>
          <a:xfrm>
            <a:off x="5043816" y="1582660"/>
            <a:ext cx="4083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2A61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無法呈現或備份原始畫質的照片或影片</a:t>
            </a:r>
            <a:endParaRPr lang="en-US" b="1">
              <a:solidFill>
                <a:srgbClr val="2A619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5815C-F0CF-5645-96F3-6EFCDB91A8D5}"/>
              </a:ext>
            </a:extLst>
          </p:cNvPr>
          <p:cNvSpPr txBox="1"/>
          <p:nvPr/>
        </p:nvSpPr>
        <p:spPr>
          <a:xfrm>
            <a:off x="542656" y="846983"/>
            <a:ext cx="431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停止服務後，辛苦整理的資料庫通通不見</a:t>
            </a:r>
            <a:endParaRPr lang="en-US" b="1" dirty="0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6" name="直線單箭頭接點 55">
            <a:extLst>
              <a:ext uri="{FF2B5EF4-FFF2-40B4-BE49-F238E27FC236}">
                <a16:creationId xmlns:a16="http://schemas.microsoft.com/office/drawing/2014/main" id="{5FBD72DD-0C83-4694-8CFB-EBD4E05551E8}"/>
              </a:ext>
            </a:extLst>
          </p:cNvPr>
          <p:cNvCxnSpPr>
            <a:cxnSpLocks/>
          </p:cNvCxnSpPr>
          <p:nvPr/>
        </p:nvCxnSpPr>
        <p:spPr>
          <a:xfrm rot="5400000">
            <a:off x="2404647" y="2714775"/>
            <a:ext cx="1081094" cy="209076"/>
          </a:xfrm>
          <a:prstGeom prst="bentConnector3">
            <a:avLst>
              <a:gd name="adj1" fmla="val 100460"/>
            </a:avLst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7093A6C-9615-0C4A-A023-CC39406960EF}"/>
              </a:ext>
            </a:extLst>
          </p:cNvPr>
          <p:cNvSpPr/>
          <p:nvPr/>
        </p:nvSpPr>
        <p:spPr>
          <a:xfrm>
            <a:off x="2733791" y="4870604"/>
            <a:ext cx="4448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資料來源</a:t>
            </a:r>
            <a:r>
              <a:rPr lang="en-US" altLang="zh-CN" sz="6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6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https://www.irista.com/</a:t>
            </a:r>
            <a:endParaRPr lang="en-US" sz="6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60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https://support.google.com/photos/answer/6220791?hl=zh-Hant&amp;visit_id=637112218333680638-2163517635&amp;rd=1</a:t>
            </a:r>
            <a:endParaRPr lang="en-US" sz="60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22F14CD1-262A-4EC1-AB0E-59FEDEF2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雲端相簿服務雖方便，但也可能問題重重</a:t>
            </a:r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73657387-9B85-4BEB-9EF4-59960DF833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"/>
          <a:stretch/>
        </p:blipFill>
        <p:spPr>
          <a:xfrm>
            <a:off x="3953158" y="2984919"/>
            <a:ext cx="5074648" cy="1726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35AE2568-C216-4EAF-B9B1-6A98D9DB8E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21" y="2033365"/>
            <a:ext cx="1150283" cy="1109821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4FAAF5C5-FC89-4B72-8155-05084E462192}"/>
              </a:ext>
            </a:extLst>
          </p:cNvPr>
          <p:cNvSpPr txBox="1"/>
          <p:nvPr/>
        </p:nvSpPr>
        <p:spPr>
          <a:xfrm>
            <a:off x="5955222" y="2225650"/>
            <a:ext cx="150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相簿</a:t>
            </a:r>
          </a:p>
        </p:txBody>
      </p:sp>
      <p:cxnSp>
        <p:nvCxnSpPr>
          <p:cNvPr id="55" name="直線單箭頭接點 55">
            <a:extLst>
              <a:ext uri="{FF2B5EF4-FFF2-40B4-BE49-F238E27FC236}">
                <a16:creationId xmlns:a16="http://schemas.microsoft.com/office/drawing/2014/main" id="{184B9433-B54E-4C6F-8894-009EAC8CE0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06944" y="2807604"/>
            <a:ext cx="1200183" cy="384294"/>
          </a:xfrm>
          <a:prstGeom prst="bentConnector3">
            <a:avLst>
              <a:gd name="adj1" fmla="val 1172"/>
            </a:avLst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49A612C-37FF-40E9-9922-ABEFE9E1794B}"/>
              </a:ext>
            </a:extLst>
          </p:cNvPr>
          <p:cNvSpPr txBox="1"/>
          <p:nvPr/>
        </p:nvSpPr>
        <p:spPr>
          <a:xfrm>
            <a:off x="5988813" y="2536428"/>
            <a:ext cx="2916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根據您的</a:t>
            </a:r>
            <a:r>
              <a:rPr lang="en-US" altLang="zh-TW" sz="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相簿設定，以高畫質上船的相片能夠免費儲存，但是以原始畫質上</a:t>
            </a:r>
            <a:r>
              <a:rPr lang="zh-CN" altLang="en-US" sz="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</a:t>
            </a:r>
            <a:r>
              <a:rPr lang="zh-TW" altLang="en-US" sz="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的相片將記入您的雲端硬碟儲存空間配額。</a:t>
            </a:r>
            <a:r>
              <a:rPr lang="zh-TW" altLang="en-US" sz="6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瞭解詳情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4A26B3-821C-684C-8036-21BD3E0B1209}"/>
              </a:ext>
            </a:extLst>
          </p:cNvPr>
          <p:cNvSpPr/>
          <p:nvPr/>
        </p:nvSpPr>
        <p:spPr>
          <a:xfrm>
            <a:off x="4246176" y="3912584"/>
            <a:ext cx="4352220" cy="2189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B5FA72F-18AA-584A-8D16-F7CE3585307B}"/>
              </a:ext>
            </a:extLst>
          </p:cNvPr>
          <p:cNvSpPr/>
          <p:nvPr/>
        </p:nvSpPr>
        <p:spPr>
          <a:xfrm>
            <a:off x="4246175" y="4283392"/>
            <a:ext cx="2740653" cy="2189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AB984AB-BF15-4A2B-9BB0-D85C6541E56E}"/>
              </a:ext>
            </a:extLst>
          </p:cNvPr>
          <p:cNvSpPr/>
          <p:nvPr/>
        </p:nvSpPr>
        <p:spPr>
          <a:xfrm>
            <a:off x="1040267" y="1357560"/>
            <a:ext cx="3367787" cy="991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2656752-1A74-5141-AC3C-568D79B9553C}"/>
              </a:ext>
            </a:extLst>
          </p:cNvPr>
          <p:cNvSpPr/>
          <p:nvPr/>
        </p:nvSpPr>
        <p:spPr>
          <a:xfrm>
            <a:off x="1023406" y="1395484"/>
            <a:ext cx="3384648" cy="463097"/>
          </a:xfrm>
          <a:prstGeom prst="roundRect">
            <a:avLst>
              <a:gd name="adj" fmla="val 754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97E62C4-00B0-2145-BB15-B76F4A4CB1EE}"/>
              </a:ext>
            </a:extLst>
          </p:cNvPr>
          <p:cNvSpPr/>
          <p:nvPr/>
        </p:nvSpPr>
        <p:spPr>
          <a:xfrm>
            <a:off x="1016201" y="2016612"/>
            <a:ext cx="3397497" cy="291607"/>
          </a:xfrm>
          <a:prstGeom prst="roundRect">
            <a:avLst>
              <a:gd name="adj" fmla="val 800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8A4DFCC-8C8D-4526-A316-DFA0F0B9E69E}"/>
              </a:ext>
            </a:extLst>
          </p:cNvPr>
          <p:cNvSpPr txBox="1"/>
          <p:nvPr/>
        </p:nvSpPr>
        <p:spPr>
          <a:xfrm>
            <a:off x="988835" y="1352508"/>
            <a:ext cx="3384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What happens to all my tags, photo ratings, title and albums?</a:t>
            </a:r>
          </a:p>
          <a:p>
            <a:r>
              <a:rPr lang="en-US" altLang="zh-TW" sz="10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Unfortunately, this information will be lost as it cannot be exported.</a:t>
            </a:r>
            <a:endParaRPr lang="zh-TW" altLang="en-US" sz="10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A1746FE-B4B8-492D-B263-B63AB735F8B4}"/>
              </a:ext>
            </a:extLst>
          </p:cNvPr>
          <p:cNvSpPr txBox="1"/>
          <p:nvPr/>
        </p:nvSpPr>
        <p:spPr>
          <a:xfrm>
            <a:off x="988834" y="1819514"/>
            <a:ext cx="3302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What happens to text I have put in my albums?</a:t>
            </a:r>
          </a:p>
          <a:p>
            <a:r>
              <a:rPr lang="en-US" altLang="zh-TW" sz="1000"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If you have added text to your albums, you will need to copy this information manually if you do not want to lost it.</a:t>
            </a:r>
            <a:endParaRPr lang="zh-TW" altLang="en-US" sz="1000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06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新一代萬元內超值神機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574461"/>
              </p:ext>
            </p:extLst>
          </p:nvPr>
        </p:nvGraphicFramePr>
        <p:xfrm>
          <a:off x="383948" y="1145485"/>
          <a:ext cx="6544934" cy="3728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056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2702506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299902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</a:t>
                      </a:r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QNAP TS-251D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QNAP TS-251B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02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最新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x86 Celeron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J4005</a:t>
                      </a: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雙核心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2.0 GHz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，突增頻率至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CN" sz="110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2.7 GHz</a:t>
                      </a:r>
                      <a:endParaRPr lang="en-US" sz="11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x86 Celeron J3355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雙核心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2.0 GHz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，突增頻率至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2.5 GHz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91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TS-251D-2G: 2GB (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可擴充至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8GB)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TS-251D-4G: 4GB (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可擴充至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8GB)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TS-251B-2G: 2GB (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可擴充至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8GB)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TS-251B-4G: 4GB (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可擴充至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8GB)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PCIe </a:t>
                      </a:r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插槽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x Gen2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x4</a:t>
                      </a: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插槽</a:t>
                      </a:r>
                      <a:endParaRPr lang="en-US" sz="11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x Gen2 x2 </a:t>
                      </a:r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插槽</a:t>
                      </a:r>
                      <a:endParaRPr lang="en-US" sz="11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10GbE/5GbE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可透過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PCIe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網卡擴充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C0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讀寫效能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搭配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10GbE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5GbE PCIe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網卡與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SSDs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可突破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CN" sz="110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500MB/s</a:t>
                      </a:r>
                      <a:endParaRPr lang="en-US" sz="11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M.2 SSD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加速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可透過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PCIe QM2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卡擴充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C0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34908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硬體加速轉檔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ant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  <a:endParaRPr lang="en-US" sz="11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6778"/>
                  </a:ext>
                </a:extLst>
              </a:tr>
              <a:tr h="20952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HDMI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輸出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4K HDMI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v2.0 60Hz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endParaRPr lang="en-US" altLang="zh-CN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RM-IR004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紅外線遙控器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4K HDMI v1.4b 30Hz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endParaRPr lang="en-US" altLang="zh-CN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r>
                        <a:rPr lang="en-US" altLang="zh-CN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RM-IR004 </a:t>
                      </a: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紅外線遙控器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309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 / 2.0</a:t>
                      </a:r>
                      <a:endParaRPr lang="en-US" sz="11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3.0: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2.0: 3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3.0: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2.0: 3</a:t>
                      </a:r>
                      <a:endParaRPr lang="en-US" sz="11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攝影機頻道</a:t>
                      </a:r>
                      <a:endParaRPr kumimoji="0" lang="en-US" altLang="zh-CN" sz="1100" u="none" strike="noStrike" kern="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授權數</a:t>
                      </a:r>
                      <a:endParaRPr kumimoji="0" lang="en-US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免費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: 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8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 / </a:t>
                      </a:r>
                      <a:r>
                        <a:rPr kumimoji="0" lang="zh-CN" altLang="en-US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最高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: 30</a:t>
                      </a:r>
                      <a:endParaRPr kumimoji="0" lang="en-US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免費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: 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8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 / </a:t>
                      </a:r>
                      <a:r>
                        <a:rPr kumimoji="0" lang="zh-CN" altLang="en-US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最高</a:t>
                      </a:r>
                      <a:r>
                        <a:rPr kumimoji="0" lang="en-US" altLang="zh-CN" sz="11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: 30</a:t>
                      </a:r>
                      <a:endParaRPr kumimoji="0" lang="en-US" sz="11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B8BA23C-53E6-624F-BA44-2A98CB4BAB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40" y="803183"/>
            <a:ext cx="621898" cy="537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97;p18">
            <a:extLst>
              <a:ext uri="{FF2B5EF4-FFF2-40B4-BE49-F238E27FC236}">
                <a16:creationId xmlns:a16="http://schemas.microsoft.com/office/drawing/2014/main" id="{AC550B1E-3A75-4149-80F9-92D3DE7A63B9}"/>
              </a:ext>
            </a:extLst>
          </p:cNvPr>
          <p:cNvSpPr txBox="1"/>
          <p:nvPr/>
        </p:nvSpPr>
        <p:spPr>
          <a:xfrm>
            <a:off x="7150013" y="1145485"/>
            <a:ext cx="1662086" cy="7008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可選三年延長保固、</a:t>
            </a:r>
            <a:r>
              <a:rPr lang="zh-CN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</a:t>
            </a:r>
            <a:r>
              <a:rPr lang="en-US" altLang="zh-TW"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CN" altLang="en-US" sz="20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zh-CN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</a:t>
            </a:r>
            <a:r>
              <a:rPr lang="zh-TW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沒煩惱</a:t>
            </a:r>
            <a:endParaRPr lang="en-US" sz="1400" b="1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273" y="1846341"/>
            <a:ext cx="1787567" cy="19425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7087273" y="3731863"/>
            <a:ext cx="1890013" cy="42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solidFill>
                  <a:srgbClr val="3AA1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AA1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LIC-NAS-EXTW-GREEN-3Y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24AC3B6-B302-40D0-AEB0-8848871242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6645" y="788908"/>
            <a:ext cx="903796" cy="564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8FFF0DF-C3D1-45E2-95AC-D88EDC452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967"/>
            <a:ext cx="719572" cy="65445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364264-2980-41E0-8867-29DB9BBF533B}"/>
              </a:ext>
            </a:extLst>
          </p:cNvPr>
          <p:cNvSpPr txBox="1"/>
          <p:nvPr/>
        </p:nvSpPr>
        <p:spPr>
          <a:xfrm>
            <a:off x="79757" y="2273146"/>
            <a:ext cx="593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>
                      <a:alpha val="85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獨家</a:t>
            </a:r>
          </a:p>
        </p:txBody>
      </p:sp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856722"/>
            <a:ext cx="6303003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55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©2019</a:t>
            </a:r>
            <a:r>
              <a:rPr lang="zh-TW" altLang="en-US" sz="550" b="1">
                <a:solidFill>
                  <a:srgbClr val="333333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F55F406-9623-4989-9EC1-599D32230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5568" y="1441211"/>
            <a:ext cx="4698801" cy="61389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是您最好的選擇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57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2" y="194608"/>
            <a:ext cx="6325812" cy="493563"/>
          </a:xfrm>
        </p:spPr>
        <p:txBody>
          <a:bodyPr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latin typeface="微軟正黑體" panose="020B0604030504040204" pitchFamily="34" charset="-120"/>
              </a:rPr>
              <a:t>智慧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相簿</a:t>
            </a:r>
            <a:r>
              <a:rPr lang="zh-CN" altLang="en-US">
                <a:latin typeface="微軟正黑體" panose="020B0604030504040204" pitchFamily="34" charset="-120"/>
              </a:rPr>
              <a:t>與</a:t>
            </a:r>
            <a:r>
              <a:rPr lang="zh-TW" altLang="en-US">
                <a:latin typeface="微軟正黑體" panose="020B0604030504040204" pitchFamily="34" charset="-120"/>
              </a:rPr>
              <a:t> </a:t>
            </a:r>
            <a:r>
              <a:rPr lang="en-US" altLang="zh-CN">
                <a:latin typeface="微軟正黑體" panose="020B0604030504040204" pitchFamily="34" charset="-120"/>
              </a:rPr>
              <a:t>AI</a:t>
            </a:r>
            <a:r>
              <a:rPr lang="zh-TW" altLang="en-US">
                <a:latin typeface="微軟正黑體" panose="020B0604030504040204" pitchFamily="34" charset="-120"/>
              </a:rPr>
              <a:t> 加速自動</a:t>
            </a:r>
            <a:r>
              <a:rPr lang="zh-CN" altLang="en-US">
                <a:latin typeface="微軟正黑體" panose="020B0604030504040204" pitchFamily="34" charset="-120"/>
              </a:rPr>
              <a:t>分類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1100531" y="733739"/>
            <a:ext cx="5591214" cy="36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運用人工智慧比對人臉特徵，將相似的人臉自動分群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BA0EBB7-99CB-45EF-ABAB-6FA26A6BD9BE}"/>
              </a:ext>
            </a:extLst>
          </p:cNvPr>
          <p:cNvSpPr/>
          <p:nvPr/>
        </p:nvSpPr>
        <p:spPr>
          <a:xfrm>
            <a:off x="-1066800" y="-57150"/>
            <a:ext cx="1066800" cy="52006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1317974" y="-83784"/>
            <a:ext cx="915056" cy="35510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265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77333" y="1194325"/>
            <a:ext cx="3286912" cy="9446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運用人工智慧辨識照片內容，自動依照內容分類，目前已有將近 </a:t>
            </a:r>
            <a:r>
              <a:rPr lang="en-US" altLang="zh-TW" sz="1400">
                <a:solidFill>
                  <a:schemeClr val="bg1"/>
                </a:solidFill>
                <a:latin typeface="微軟正黑體"/>
                <a:ea typeface="微軟正黑體"/>
              </a:rPr>
              <a:t>400 </a:t>
            </a:r>
            <a:r>
              <a:rPr lang="zh-TW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類不同主題：</a:t>
            </a: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依照人物、標籤、日期</a:t>
            </a:r>
            <a:r>
              <a:rPr lang="en-US" altLang="zh-CN" sz="1400">
                <a:solidFill>
                  <a:schemeClr val="bg1"/>
                </a:solidFill>
                <a:latin typeface="微軟正黑體"/>
                <a:ea typeface="微軟正黑體"/>
              </a:rPr>
              <a:t>… </a:t>
            </a:r>
            <a:r>
              <a:rPr lang="zh-CN" altLang="en-US" sz="1400">
                <a:solidFill>
                  <a:schemeClr val="bg1"/>
                </a:solidFill>
                <a:latin typeface="微軟正黑體"/>
                <a:ea typeface="微軟正黑體"/>
              </a:rPr>
              <a:t>快速搜尋</a:t>
            </a:r>
            <a:endParaRPr lang="en-US" altLang="zh-CN" sz="1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21" name="群組 7">
            <a:extLst>
              <a:ext uri="{FF2B5EF4-FFF2-40B4-BE49-F238E27FC236}">
                <a16:creationId xmlns:a16="http://schemas.microsoft.com/office/drawing/2014/main" id="{6377B60C-A33B-7B4F-B3AF-558B2D284F44}"/>
              </a:ext>
            </a:extLst>
          </p:cNvPr>
          <p:cNvGrpSpPr/>
          <p:nvPr/>
        </p:nvGrpSpPr>
        <p:grpSpPr>
          <a:xfrm>
            <a:off x="3364244" y="1270194"/>
            <a:ext cx="790860" cy="790860"/>
            <a:chOff x="228678" y="3612186"/>
            <a:chExt cx="655970" cy="655970"/>
          </a:xfrm>
        </p:grpSpPr>
        <p:sp>
          <p:nvSpPr>
            <p:cNvPr id="22" name="橢圓 11">
              <a:extLst>
                <a:ext uri="{FF2B5EF4-FFF2-40B4-BE49-F238E27FC236}">
                  <a16:creationId xmlns:a16="http://schemas.microsoft.com/office/drawing/2014/main" id="{09F06C29-F3D8-2743-BF93-5CC1BDA657D5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rgbClr val="9ABA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橢圓 12">
              <a:extLst>
                <a:ext uri="{FF2B5EF4-FFF2-40B4-BE49-F238E27FC236}">
                  <a16:creationId xmlns:a16="http://schemas.microsoft.com/office/drawing/2014/main" id="{8119A214-5E91-ED42-9F16-BF2CD8CAB172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solidFill>
                <a:srgbClr val="4265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圖形 14">
            <a:extLst>
              <a:ext uri="{FF2B5EF4-FFF2-40B4-BE49-F238E27FC236}">
                <a16:creationId xmlns:a16="http://schemas.microsoft.com/office/drawing/2014/main" id="{2D0B1A82-538E-A840-AC4C-19358BCB6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5950" y="1506716"/>
            <a:ext cx="401065" cy="319837"/>
          </a:xfrm>
          <a:prstGeom prst="rect">
            <a:avLst/>
          </a:prstGeom>
        </p:spPr>
      </p:pic>
      <p:pic>
        <p:nvPicPr>
          <p:cNvPr id="28" name="圖片 8">
            <a:extLst>
              <a:ext uri="{FF2B5EF4-FFF2-40B4-BE49-F238E27FC236}">
                <a16:creationId xmlns:a16="http://schemas.microsoft.com/office/drawing/2014/main" id="{C392D120-1765-F447-90DA-27C831B98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" y="2624317"/>
            <a:ext cx="3658448" cy="191651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5AF2A77-57F8-4CF3-A540-62160781E187}"/>
              </a:ext>
            </a:extLst>
          </p:cNvPr>
          <p:cNvGrpSpPr/>
          <p:nvPr/>
        </p:nvGrpSpPr>
        <p:grpSpPr>
          <a:xfrm>
            <a:off x="357987" y="2532006"/>
            <a:ext cx="1129450" cy="333361"/>
            <a:chOff x="299300" y="2240859"/>
            <a:chExt cx="1129450" cy="333361"/>
          </a:xfrm>
        </p:grpSpPr>
        <p:sp>
          <p:nvSpPr>
            <p:cNvPr id="31" name="矩形: 圓角 22">
              <a:extLst>
                <a:ext uri="{FF2B5EF4-FFF2-40B4-BE49-F238E27FC236}">
                  <a16:creationId xmlns:a16="http://schemas.microsoft.com/office/drawing/2014/main" id="{58633AC6-144F-E74F-AA4B-E2A4A14DF067}"/>
                </a:ext>
              </a:extLst>
            </p:cNvPr>
            <p:cNvSpPr/>
            <p:nvPr/>
          </p:nvSpPr>
          <p:spPr>
            <a:xfrm>
              <a:off x="299300" y="2319025"/>
              <a:ext cx="932023" cy="2527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 6">
              <a:extLst>
                <a:ext uri="{FF2B5EF4-FFF2-40B4-BE49-F238E27FC236}">
                  <a16:creationId xmlns:a16="http://schemas.microsoft.com/office/drawing/2014/main" id="{9F432D76-C9FF-1240-A567-CE912C13DCCC}"/>
                </a:ext>
              </a:extLst>
            </p:cNvPr>
            <p:cNvSpPr/>
            <p:nvPr/>
          </p:nvSpPr>
          <p:spPr>
            <a:xfrm>
              <a:off x="299300" y="2240859"/>
              <a:ext cx="1129450" cy="333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zh-CN" altLang="en-US" sz="1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相簿瀏覽模式</a:t>
              </a:r>
              <a:endParaRPr lang="en-US" altLang="zh-CN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09" y="106261"/>
            <a:ext cx="617088" cy="617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373DD17F-A40B-4338-ABA9-F64A00B4156C}"/>
              </a:ext>
            </a:extLst>
          </p:cNvPr>
          <p:cNvGrpSpPr/>
          <p:nvPr/>
        </p:nvGrpSpPr>
        <p:grpSpPr>
          <a:xfrm>
            <a:off x="2504685" y="2807165"/>
            <a:ext cx="1129450" cy="333361"/>
            <a:chOff x="1428750" y="2240859"/>
            <a:chExt cx="1129450" cy="333361"/>
          </a:xfrm>
        </p:grpSpPr>
        <p:sp>
          <p:nvSpPr>
            <p:cNvPr id="27" name="矩形: 圓角 22">
              <a:extLst>
                <a:ext uri="{FF2B5EF4-FFF2-40B4-BE49-F238E27FC236}">
                  <a16:creationId xmlns:a16="http://schemas.microsoft.com/office/drawing/2014/main" id="{705F8C38-0129-41A7-A9EE-6BC89B5E6F30}"/>
                </a:ext>
              </a:extLst>
            </p:cNvPr>
            <p:cNvSpPr/>
            <p:nvPr/>
          </p:nvSpPr>
          <p:spPr>
            <a:xfrm>
              <a:off x="1428750" y="2319025"/>
              <a:ext cx="1065068" cy="25272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55095"/>
                </a:gs>
                <a:gs pos="100000">
                  <a:srgbClr val="933ED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矩形 6">
              <a:extLst>
                <a:ext uri="{FF2B5EF4-FFF2-40B4-BE49-F238E27FC236}">
                  <a16:creationId xmlns:a16="http://schemas.microsoft.com/office/drawing/2014/main" id="{6628FD1D-E666-4815-A803-A41221B4A4EB}"/>
                </a:ext>
              </a:extLst>
            </p:cNvPr>
            <p:cNvSpPr/>
            <p:nvPr/>
          </p:nvSpPr>
          <p:spPr>
            <a:xfrm>
              <a:off x="1428750" y="2240859"/>
              <a:ext cx="1129450" cy="333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zh-TW" altLang="en-US" sz="1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資料夾</a:t>
              </a:r>
              <a:r>
                <a:rPr lang="zh-CN" altLang="en-US" sz="1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瀏覽模式</a:t>
              </a:r>
              <a:endParaRPr lang="en-US" altLang="zh-CN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3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F138C742-52C1-8E4A-ADBF-7BE01C706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76" y="2234984"/>
            <a:ext cx="1146361" cy="991028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B68844-37D7-4561-A24D-BA245035EF5E}"/>
              </a:ext>
            </a:extLst>
          </p:cNvPr>
          <p:cNvSpPr txBox="1"/>
          <p:nvPr/>
        </p:nvSpPr>
        <p:spPr>
          <a:xfrm>
            <a:off x="4802450" y="1901517"/>
            <a:ext cx="4210302" cy="2239972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61925" indent="-161925">
              <a:lnSpc>
                <a:spcPct val="150000"/>
              </a:lnSpc>
              <a:buFont typeface="Arial"/>
              <a:buChar char="•"/>
            </a:pPr>
            <a:r>
              <a:rPr lang="zh-TW" altLang="en-US" sz="1600" b="1" dirty="0">
                <a:latin typeface="Microsoft JhengHei"/>
                <a:ea typeface="Microsoft JhengHei"/>
              </a:rPr>
              <a:t>國外出遊照片影片透過 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Qsync</a:t>
            </a:r>
            <a:r>
              <a:rPr lang="en-US" altLang="zh-TW" sz="1600" b="1" dirty="0">
                <a:latin typeface="Microsoft JhengHei"/>
                <a:ea typeface="Microsoft JhengHei"/>
              </a:rPr>
              <a:t> </a:t>
            </a:r>
            <a:r>
              <a:rPr lang="zh-TW" altLang="en-US" sz="1600" b="1" dirty="0">
                <a:latin typeface="Microsoft JhengHei"/>
                <a:ea typeface="Microsoft JhengHei"/>
              </a:rPr>
              <a:t>同步到 </a:t>
            </a:r>
            <a:r>
              <a:rPr lang="en-US" altLang="zh-TW" sz="1600" b="1" dirty="0">
                <a:latin typeface="Microsoft JhengHei"/>
                <a:ea typeface="Microsoft JhengHei"/>
              </a:rPr>
              <a:t>NAS</a:t>
            </a:r>
            <a:r>
              <a:rPr lang="zh-TW" altLang="en-US" sz="1600" b="1" dirty="0">
                <a:latin typeface="Microsoft JhengHei"/>
                <a:ea typeface="Microsoft JhengHei"/>
              </a:rPr>
              <a:t> </a:t>
            </a:r>
            <a:endParaRPr lang="zh-TW" altLang="en-US" sz="1600" dirty="0">
              <a:latin typeface="Microsoft JhengHei"/>
              <a:ea typeface="Microsoft JhengHei"/>
            </a:endParaRPr>
          </a:p>
          <a:p>
            <a:pPr marL="161925" indent="-161925">
              <a:lnSpc>
                <a:spcPct val="150000"/>
              </a:lnSpc>
              <a:buFont typeface="Arial"/>
              <a:buChar char="•"/>
            </a:pPr>
            <a:r>
              <a:rPr lang="zh-TW" altLang="en-US" sz="1600" b="1" dirty="0">
                <a:latin typeface="Microsoft JhengHei"/>
                <a:ea typeface="Microsoft JhengHei"/>
              </a:rPr>
              <a:t>使用 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Qfiling</a:t>
            </a:r>
            <a:r>
              <a:rPr lang="en-US" altLang="zh-TW" sz="1600" b="1" dirty="0">
                <a:latin typeface="Microsoft JhengHei"/>
                <a:ea typeface="Microsoft JhengHei"/>
              </a:rPr>
              <a:t> NAS App </a:t>
            </a:r>
            <a:r>
              <a:rPr lang="zh-TW" altLang="en-US" sz="1600" b="1" dirty="0">
                <a:latin typeface="Microsoft JhengHei"/>
                <a:ea typeface="Microsoft JhengHei"/>
              </a:rPr>
              <a:t>歸檔</a:t>
            </a:r>
          </a:p>
          <a:p>
            <a:pPr marL="161925" indent="-161925">
              <a:lnSpc>
                <a:spcPct val="150000"/>
              </a:lnSpc>
              <a:buFont typeface="Arial"/>
              <a:buChar char="•"/>
            </a:pPr>
            <a:r>
              <a:rPr lang="zh-TW" altLang="en-US" sz="1600" b="1" dirty="0">
                <a:latin typeface="Microsoft JhengHei"/>
                <a:ea typeface="Microsoft JhengHei"/>
              </a:rPr>
              <a:t>跨平台裝置同步 </a:t>
            </a:r>
            <a:r>
              <a:rPr lang="en-US" altLang="zh-TW" sz="1600" b="1" dirty="0">
                <a:latin typeface="Microsoft JhengHei"/>
                <a:ea typeface="Microsoft JhengHei"/>
              </a:rPr>
              <a:t>(</a:t>
            </a:r>
            <a:r>
              <a:rPr lang="zh-TW" altLang="en-US" sz="1600" b="1" dirty="0">
                <a:latin typeface="Microsoft JhengHei"/>
                <a:ea typeface="Microsoft JhengHei"/>
              </a:rPr>
              <a:t>軟體修圖剪輯、撰寫遊記網誌顯示高解析度的照片影片在 </a:t>
            </a:r>
            <a:r>
              <a:rPr lang="en-US" altLang="zh-TW" sz="1600" b="1" dirty="0">
                <a:latin typeface="Microsoft JhengHei"/>
                <a:ea typeface="Microsoft JhengHei"/>
              </a:rPr>
              <a:t>PC </a:t>
            </a:r>
            <a:r>
              <a:rPr lang="zh-TW" altLang="en-US" sz="1600" b="1" dirty="0">
                <a:latin typeface="Microsoft JhengHei"/>
                <a:ea typeface="Microsoft JhengHei"/>
              </a:rPr>
              <a:t>平台上</a:t>
            </a:r>
            <a:r>
              <a:rPr lang="en-US" altLang="zh-TW" sz="1600" b="1" dirty="0">
                <a:latin typeface="Microsoft JhengHei"/>
                <a:ea typeface="Microsoft JhengHei"/>
              </a:rPr>
              <a:t>)</a:t>
            </a:r>
          </a:p>
          <a:p>
            <a:pPr marL="161925" indent="-161925">
              <a:lnSpc>
                <a:spcPct val="150000"/>
              </a:lnSpc>
              <a:buFont typeface="Arial"/>
              <a:buChar char="•"/>
            </a:pPr>
            <a:r>
              <a:rPr lang="en-US" altLang="zh-TW" sz="1600" b="1" dirty="0" err="1">
                <a:latin typeface="Microsoft JhengHei"/>
                <a:ea typeface="Microsoft JhengHei"/>
              </a:rPr>
              <a:t>Qsirch</a:t>
            </a:r>
            <a:r>
              <a:rPr lang="zh-TW" altLang="en-US" sz="1600" b="1" dirty="0">
                <a:latin typeface="Microsoft JhengHei"/>
                <a:ea typeface="Microsoft JhengHei"/>
              </a:rPr>
              <a:t> 搜尋照片影片</a:t>
            </a:r>
          </a:p>
          <a:p>
            <a:pPr marL="161925" indent="-161925">
              <a:lnSpc>
                <a:spcPct val="150000"/>
              </a:lnSpc>
              <a:buFont typeface="Arial"/>
              <a:buChar char="•"/>
            </a:pPr>
            <a:r>
              <a:rPr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分享給其他朋友</a:t>
            </a:r>
            <a:endParaRPr lang="zh-TW" altLang="en-US" sz="1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68DA39-B77B-FB4D-A282-81E76ACF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透過</a:t>
            </a:r>
            <a:r>
              <a:rPr lang="en-US" altLang="zh-CN"/>
              <a:t> </a:t>
            </a:r>
            <a:r>
              <a:rPr lang="en-US" err="1"/>
              <a:t>Qsync</a:t>
            </a:r>
            <a:r>
              <a:rPr lang="en-US"/>
              <a:t> </a:t>
            </a:r>
            <a:r>
              <a:rPr lang="zh-CN" altLang="en-US"/>
              <a:t>整理和分享生活照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05303-EE00-A24D-BE73-DD725E99B474}"/>
              </a:ext>
            </a:extLst>
          </p:cNvPr>
          <p:cNvSpPr/>
          <p:nvPr/>
        </p:nvSpPr>
        <p:spPr>
          <a:xfrm>
            <a:off x="4424910" y="1470073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即時與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NAS 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同步各電腦與行動裝置檔案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4709835-685C-49E1-AD6C-90C7A0B6A1A6}"/>
              </a:ext>
            </a:extLst>
          </p:cNvPr>
          <p:cNvGrpSpPr/>
          <p:nvPr/>
        </p:nvGrpSpPr>
        <p:grpSpPr>
          <a:xfrm>
            <a:off x="327010" y="1023044"/>
            <a:ext cx="4425909" cy="3925848"/>
            <a:chOff x="4495761" y="801673"/>
            <a:chExt cx="4540342" cy="4027352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76DC26E-A5DF-4F4A-8DF9-F5EE44D89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7242" y="1084211"/>
              <a:ext cx="2276627" cy="918108"/>
            </a:xfrm>
            <a:prstGeom prst="rect">
              <a:avLst/>
            </a:prstGeom>
          </p:spPr>
        </p:pic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A8246D1A-E4E9-4C90-A50A-7939FD98463C}"/>
                </a:ext>
              </a:extLst>
            </p:cNvPr>
            <p:cNvSpPr/>
            <p:nvPr/>
          </p:nvSpPr>
          <p:spPr>
            <a:xfrm>
              <a:off x="4495761" y="2810815"/>
              <a:ext cx="2015347" cy="1826559"/>
            </a:xfrm>
            <a:prstGeom prst="roundRect">
              <a:avLst>
                <a:gd name="adj" fmla="val 1922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8BD01824-7748-488E-888B-D51459D3B04F}"/>
                </a:ext>
              </a:extLst>
            </p:cNvPr>
            <p:cNvSpPr/>
            <p:nvPr/>
          </p:nvSpPr>
          <p:spPr>
            <a:xfrm>
              <a:off x="4495761" y="937815"/>
              <a:ext cx="2015347" cy="1513036"/>
            </a:xfrm>
            <a:prstGeom prst="roundRect">
              <a:avLst>
                <a:gd name="adj" fmla="val 1922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82CFE82-EF03-4BF7-A86B-FF2E2E011BB9}"/>
                </a:ext>
              </a:extLst>
            </p:cNvPr>
            <p:cNvSpPr/>
            <p:nvPr/>
          </p:nvSpPr>
          <p:spPr>
            <a:xfrm>
              <a:off x="5067155" y="2294928"/>
              <a:ext cx="877163" cy="300082"/>
            </a:xfrm>
            <a:prstGeom prst="rect">
              <a:avLst/>
            </a:prstGeom>
            <a:solidFill>
              <a:srgbClr val="2A6199"/>
            </a:solidFill>
          </p:spPr>
          <p:txBody>
            <a:bodyPr wrap="none" anchor="t">
              <a:spAutoFit/>
            </a:bodyPr>
            <a:lstStyle/>
            <a:p>
              <a:r>
                <a:rPr lang="zh-TW" altLang="en-US" sz="1350" b="1">
                  <a:solidFill>
                    <a:schemeClr val="bg1"/>
                  </a:solidFill>
                  <a:latin typeface="微軟正黑體"/>
                  <a:ea typeface="微軟正黑體"/>
                </a:rPr>
                <a:t>旅遊達人</a:t>
              </a:r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CE8BD239-E6B9-4A74-90E6-33BBFED56D5F}"/>
                </a:ext>
              </a:extLst>
            </p:cNvPr>
            <p:cNvGrpSpPr/>
            <p:nvPr/>
          </p:nvGrpSpPr>
          <p:grpSpPr>
            <a:xfrm>
              <a:off x="8317241" y="2766926"/>
              <a:ext cx="718862" cy="787366"/>
              <a:chOff x="12204695" y="3716009"/>
              <a:chExt cx="774599" cy="848415"/>
            </a:xfrm>
          </p:grpSpPr>
          <p:pic>
            <p:nvPicPr>
              <p:cNvPr id="42" name="圖片 15">
                <a:extLst>
                  <a:ext uri="{FF2B5EF4-FFF2-40B4-BE49-F238E27FC236}">
                    <a16:creationId xmlns:a16="http://schemas.microsoft.com/office/drawing/2014/main" id="{145D2C57-E065-4CE9-9D4B-06979D590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15942" y="3808879"/>
                <a:ext cx="763352" cy="755545"/>
              </a:xfrm>
              <a:prstGeom prst="rect">
                <a:avLst/>
              </a:prstGeom>
            </p:spPr>
          </p:pic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D8F8A2DB-ABA0-4486-BCFB-4BD5D054E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501"/>
              <a:stretch/>
            </p:blipFill>
            <p:spPr>
              <a:xfrm>
                <a:off x="12204695" y="3716009"/>
                <a:ext cx="501186" cy="283929"/>
              </a:xfrm>
              <a:prstGeom prst="rect">
                <a:avLst/>
              </a:prstGeom>
            </p:spPr>
          </p:pic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EF5400E-72EC-4859-8EED-E2CD30D9107D}"/>
                </a:ext>
              </a:extLst>
            </p:cNvPr>
            <p:cNvSpPr/>
            <p:nvPr/>
          </p:nvSpPr>
          <p:spPr>
            <a:xfrm>
              <a:off x="5112397" y="4528943"/>
              <a:ext cx="877163" cy="300082"/>
            </a:xfrm>
            <a:prstGeom prst="rect">
              <a:avLst/>
            </a:prstGeom>
            <a:solidFill>
              <a:srgbClr val="2A6199"/>
            </a:solidFill>
          </p:spPr>
          <p:txBody>
            <a:bodyPr wrap="none" anchor="t">
              <a:spAutoFit/>
            </a:bodyPr>
            <a:lstStyle/>
            <a:p>
              <a:r>
                <a:rPr lang="zh-TW" altLang="en-US" sz="13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眾多親友</a:t>
              </a:r>
              <a:endParaRPr lang="zh-TW" altLang="en-US" sz="1350">
                <a:solidFill>
                  <a:schemeClr val="bg1"/>
                </a:solidFill>
              </a:endParaRPr>
            </a:p>
          </p:txBody>
        </p:sp>
        <p:pic>
          <p:nvPicPr>
            <p:cNvPr id="14" name="圖片 13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C66525F2-A331-45FC-99D2-5AE417004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17"/>
            <a:stretch/>
          </p:blipFill>
          <p:spPr>
            <a:xfrm>
              <a:off x="4539689" y="1045598"/>
              <a:ext cx="1844639" cy="1073622"/>
            </a:xfrm>
            <a:prstGeom prst="rect">
              <a:avLst/>
            </a:prstGeom>
          </p:spPr>
        </p:pic>
        <p:pic>
          <p:nvPicPr>
            <p:cNvPr id="17" name="圖片 16" descr="一張含有 螢幕擷取畫面, 監視器 的圖片&#10;&#10;描述是以非常高的可信度產生">
              <a:extLst>
                <a:ext uri="{FF2B5EF4-FFF2-40B4-BE49-F238E27FC236}">
                  <a16:creationId xmlns:a16="http://schemas.microsoft.com/office/drawing/2014/main" id="{625BA375-E7EF-46AC-B0CD-05491F00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524" y="1382390"/>
              <a:ext cx="514584" cy="736830"/>
            </a:xfrm>
            <a:prstGeom prst="rect">
              <a:avLst/>
            </a:prstGeom>
          </p:spPr>
        </p:pic>
        <p:pic>
          <p:nvPicPr>
            <p:cNvPr id="19" name="圖片 18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279081F7-62DB-4456-88AF-CA4734782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7"/>
            <a:stretch/>
          </p:blipFill>
          <p:spPr>
            <a:xfrm>
              <a:off x="4665372" y="3175569"/>
              <a:ext cx="1534802" cy="1345380"/>
            </a:xfrm>
            <a:prstGeom prst="rect">
              <a:avLst/>
            </a:prstGeom>
          </p:spPr>
        </p:pic>
        <p:pic>
          <p:nvPicPr>
            <p:cNvPr id="10" name="圖片 9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C76F8072-394B-42EF-9DEC-388069D16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21" b="11959"/>
            <a:stretch/>
          </p:blipFill>
          <p:spPr>
            <a:xfrm>
              <a:off x="5639137" y="3588608"/>
              <a:ext cx="810986" cy="916074"/>
            </a:xfrm>
            <a:prstGeom prst="rect">
              <a:avLst/>
            </a:prstGeom>
          </p:spPr>
        </p:pic>
        <p:pic>
          <p:nvPicPr>
            <p:cNvPr id="36" name="圖片 35" descr="一張含有 螢幕擷取畫面, 監視器 的圖片&#10;&#10;描述是以非常高的可信度產生">
              <a:extLst>
                <a:ext uri="{FF2B5EF4-FFF2-40B4-BE49-F238E27FC236}">
                  <a16:creationId xmlns:a16="http://schemas.microsoft.com/office/drawing/2014/main" id="{76A757BA-15D3-48A9-94DE-933E07B97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761" y="3819828"/>
              <a:ext cx="469307" cy="671998"/>
            </a:xfrm>
            <a:prstGeom prst="rect">
              <a:avLst/>
            </a:prstGeom>
          </p:spPr>
        </p:pic>
        <p:pic>
          <p:nvPicPr>
            <p:cNvPr id="24" name="圖片 23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F243F58F-577F-458C-A0AA-2EFAA58F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906" y="2730734"/>
              <a:ext cx="643511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54EE45F2-D5C0-4E85-ACA8-3AFB42E5E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944" y="801673"/>
              <a:ext cx="646940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圖片 45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9AE4EC9C-1ECF-44E3-8D57-094EB6102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688" y="3089668"/>
              <a:ext cx="643511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11DF8CE-2B12-42F8-BE1A-CAF4A3CD3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87383" y="3467053"/>
              <a:ext cx="2255612" cy="876057"/>
            </a:xfrm>
            <a:prstGeom prst="rect">
              <a:avLst/>
            </a:prstGeom>
          </p:spPr>
        </p:pic>
        <p:pic>
          <p:nvPicPr>
            <p:cNvPr id="49" name="圖片 48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852409B5-5E3C-4DE9-B0C3-94A71B6D9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944" y="3796009"/>
              <a:ext cx="646940" cy="6469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586F766-CBE9-4B44-9CB5-3BFEDC460DCA}"/>
                </a:ext>
              </a:extLst>
            </p:cNvPr>
            <p:cNvSpPr/>
            <p:nvPr/>
          </p:nvSpPr>
          <p:spPr>
            <a:xfrm>
              <a:off x="4563338" y="2853113"/>
              <a:ext cx="63030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Qsirch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48B7982-555D-5E46-9777-FC36C4471C5D}"/>
                </a:ext>
              </a:extLst>
            </p:cNvPr>
            <p:cNvSpPr/>
            <p:nvPr/>
          </p:nvSpPr>
          <p:spPr>
            <a:xfrm>
              <a:off x="7678680" y="1181496"/>
              <a:ext cx="61587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Qsync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FB6AD03-193E-934F-A8C6-C88166DD134A}"/>
                </a:ext>
              </a:extLst>
            </p:cNvPr>
            <p:cNvSpPr/>
            <p:nvPr/>
          </p:nvSpPr>
          <p:spPr>
            <a:xfrm>
              <a:off x="7695666" y="4175011"/>
              <a:ext cx="61587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Qsync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00A05D6-5C56-5B4B-9213-7D89A4DD8761}"/>
                </a:ext>
              </a:extLst>
            </p:cNvPr>
            <p:cNvSpPr/>
            <p:nvPr/>
          </p:nvSpPr>
          <p:spPr>
            <a:xfrm>
              <a:off x="6765005" y="3358049"/>
              <a:ext cx="63030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b="1" err="1">
                  <a:solidFill>
                    <a:srgbClr val="333333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Qsirch</a:t>
              </a:r>
              <a:endParaRPr lang="en-US" sz="1100" b="1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55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/>
              <a:t>將檔案串流至 </a:t>
            </a:r>
            <a:r>
              <a:rPr lang="en-US" altLang="zh-CN" sz="2400"/>
              <a:t>Apple TV</a:t>
            </a:r>
            <a:r>
              <a:rPr lang="zh-CN" altLang="en-US" sz="2400"/>
              <a:t>、</a:t>
            </a:r>
            <a:r>
              <a:rPr lang="en-US" altLang="zh-CN" sz="2400"/>
              <a:t>Fire TV</a:t>
            </a:r>
            <a:r>
              <a:rPr lang="zh-CN" altLang="en-US" sz="2400"/>
              <a:t>、</a:t>
            </a:r>
            <a:r>
              <a:rPr lang="en-US" altLang="zh-CN" sz="2400"/>
              <a:t>Android TV</a:t>
            </a:r>
            <a:r>
              <a:rPr lang="zh-CN" altLang="en-US" sz="2400"/>
              <a:t>、</a:t>
            </a:r>
            <a:r>
              <a:rPr lang="en-US" altLang="zh-CN" sz="2400"/>
              <a:t>Roku</a:t>
            </a:r>
            <a:endParaRPr lang="en-US" sz="240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962262" y="1826467"/>
            <a:ext cx="1524501" cy="1412883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AC8CF4">
                    <a:alpha val="70000"/>
                  </a:srgbClr>
                </a:gs>
                <a:gs pos="38000">
                  <a:srgbClr val="AC8CF4">
                    <a:alpha val="50000"/>
                  </a:srgbClr>
                </a:gs>
                <a:gs pos="78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933" y="1931242"/>
              <a:ext cx="1826525" cy="1826525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F9950F9-FC02-468E-A6FA-366389589981}"/>
              </a:ext>
            </a:extLst>
          </p:cNvPr>
          <p:cNvGrpSpPr/>
          <p:nvPr/>
        </p:nvGrpSpPr>
        <p:grpSpPr>
          <a:xfrm>
            <a:off x="2019680" y="2039840"/>
            <a:ext cx="1334096" cy="1438914"/>
            <a:chOff x="4317206" y="2469606"/>
            <a:chExt cx="1616864" cy="1743900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880B575B-31A7-438E-9A87-4224CBD6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206" y="2469606"/>
              <a:ext cx="1616864" cy="16098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E940C4-EC77-9546-BEA8-945094800F9D}"/>
                </a:ext>
              </a:extLst>
            </p:cNvPr>
            <p:cNvSpPr txBox="1"/>
            <p:nvPr/>
          </p:nvSpPr>
          <p:spPr>
            <a:xfrm>
              <a:off x="4527438" y="3849820"/>
              <a:ext cx="1122050" cy="36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350" err="1">
                  <a:solidFill>
                    <a:srgbClr val="333333"/>
                  </a:solidFill>
                </a:rPr>
                <a:t>Qmedia</a:t>
              </a:r>
              <a:endParaRPr lang="en-US" sz="1350">
                <a:solidFill>
                  <a:srgbClr val="333333"/>
                </a:solidFill>
              </a:endParaRPr>
            </a:p>
          </p:txBody>
        </p:sp>
      </p:grp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2451417" y="3749732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>
                <a:solidFill>
                  <a:srgbClr val="4D03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串流</a:t>
            </a:r>
            <a:endParaRPr lang="en-US" sz="1500" b="1">
              <a:solidFill>
                <a:srgbClr val="4D038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>
            <a:off x="2137965" y="4049814"/>
            <a:ext cx="1256213" cy="0"/>
          </a:xfrm>
          <a:prstGeom prst="straightConnector1">
            <a:avLst/>
          </a:prstGeom>
          <a:ln w="38100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E4FAA71-AEF8-B648-BF99-8B4647CB1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19" y="3850194"/>
            <a:ext cx="711938" cy="711938"/>
          </a:xfrm>
          <a:prstGeom prst="rect">
            <a:avLst/>
          </a:prstGeom>
          <a:effectLst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08431D-EBF7-734E-90CC-2EAD534E2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01" y="3063923"/>
            <a:ext cx="685809" cy="685809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99417E-333B-DD4E-95AE-A36BA866D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9365" y="3867403"/>
            <a:ext cx="684000" cy="684000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7371C5-DEF7-6D4B-9114-3F73B4BBFF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15"/>
          <a:stretch/>
        </p:blipFill>
        <p:spPr>
          <a:xfrm>
            <a:off x="4294541" y="3014185"/>
            <a:ext cx="790099" cy="756000"/>
          </a:xfrm>
          <a:prstGeom prst="rect">
            <a:avLst/>
          </a:prstGeom>
          <a:effectLst/>
        </p:spPr>
      </p:pic>
      <p:pic>
        <p:nvPicPr>
          <p:cNvPr id="48" name="Content Placeholder 4">
            <a:extLst>
              <a:ext uri="{FF2B5EF4-FFF2-40B4-BE49-F238E27FC236}">
                <a16:creationId xmlns:a16="http://schemas.microsoft.com/office/drawing/2014/main" id="{3471C480-CB2A-AF4B-B19F-5F3C8D3011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r="18372"/>
          <a:stretch/>
        </p:blipFill>
        <p:spPr>
          <a:xfrm>
            <a:off x="999616" y="3165869"/>
            <a:ext cx="1403271" cy="18701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4866" y="918868"/>
            <a:ext cx="2851345" cy="160409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900380" y="820841"/>
            <a:ext cx="4500261" cy="1131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/>
                <a:ea typeface="微軟正黑體"/>
                <a:cs typeface="Calibri"/>
              </a:rPr>
              <a:t>使用遙控器的直覺操作</a:t>
            </a:r>
            <a:endParaRPr lang="en-US" altLang="zh-CN" sz="1600" b="1">
              <a:latin typeface="微軟正黑體"/>
              <a:ea typeface="微軟正黑體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/>
                <a:ea typeface="微軟正黑體"/>
                <a:cs typeface="Calibri"/>
              </a:rPr>
              <a:t>多種分類與排序方式例如標題、日期、評分等</a:t>
            </a:r>
            <a:endParaRPr lang="en-US" altLang="zh-CN" sz="1600" b="1">
              <a:latin typeface="微軟正黑體"/>
              <a:ea typeface="微軟正黑體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/>
                <a:ea typeface="微軟正黑體"/>
                <a:cs typeface="Calibri"/>
              </a:rPr>
              <a:t>篩選與關鍵字快速搜尋</a:t>
            </a:r>
            <a:endParaRPr lang="en-US" altLang="zh-TW" sz="1600" b="1"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9141" y="1853585"/>
            <a:ext cx="2835243" cy="159482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351" y="2923552"/>
            <a:ext cx="2913031" cy="16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6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一次</a:t>
            </a:r>
            <a:r>
              <a:rPr lang="zh-CN">
                <a:latin typeface="Arial"/>
                <a:ea typeface="微軟正黑體"/>
                <a:cs typeface="Arial"/>
              </a:rPr>
              <a:t>設定</a:t>
            </a:r>
            <a:r>
              <a:rPr lang="zh-CN" altLang="en-US">
                <a:latin typeface="Arial"/>
                <a:ea typeface="微軟正黑體"/>
                <a:cs typeface="Arial"/>
              </a:rPr>
              <a:t>各種多媒體 App 的內容來源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EB715B-8444-674F-9C07-B1F7B6BE618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49626" y="1156422"/>
            <a:ext cx="5800725" cy="3262312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96345" y="1156422"/>
            <a:ext cx="2663910" cy="9409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zh-CN" altLang="en-US" sz="1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  <a:r>
              <a:rPr lang="zh-TW" altLang="en-US" sz="1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Multimedia Console </a:t>
            </a:r>
            <a:r>
              <a:rPr lang="zh-CN" altLang="en-US" sz="1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的「</a:t>
            </a:r>
            <a:r>
              <a:rPr lang="zh-TW" altLang="en-US" sz="18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內容管理」</a:t>
            </a:r>
            <a:endParaRPr lang="en-US" altLang="zh-TW" sz="18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317447" y="2122020"/>
            <a:ext cx="2566041" cy="6514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750"/>
              </a:spcBef>
              <a:buNone/>
              <a:defRPr/>
            </a:pPr>
            <a:r>
              <a:rPr lang="zh-CN" altLang="en-US" sz="1400">
                <a:latin typeface="Arial"/>
                <a:ea typeface="微軟正黑體"/>
                <a:cs typeface="Arial"/>
              </a:rPr>
              <a:t>為各個多媒體 App 指定其內容來源資料夾</a:t>
            </a:r>
            <a:r>
              <a:rPr lang="zh-TW" altLang="en-US" sz="1400">
                <a:latin typeface="Arial"/>
                <a:ea typeface="微軟正黑體"/>
                <a:cs typeface="Arial"/>
              </a:rPr>
              <a:t>。</a:t>
            </a:r>
            <a:endParaRPr lang="en-US" sz="1400">
              <a:latin typeface="Arial"/>
              <a:ea typeface="微軟正黑體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FBAF1B-1139-4EB7-A513-661F612A14F4}"/>
              </a:ext>
            </a:extLst>
          </p:cNvPr>
          <p:cNvSpPr/>
          <p:nvPr/>
        </p:nvSpPr>
        <p:spPr>
          <a:xfrm>
            <a:off x="3065008" y="1859814"/>
            <a:ext cx="1135123" cy="237198"/>
          </a:xfrm>
          <a:prstGeom prst="rect">
            <a:avLst/>
          </a:prstGeom>
          <a:noFill/>
          <a:ln w="28575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F8C6C3-BADA-4CD7-9310-9C86BDF399C8}"/>
              </a:ext>
            </a:extLst>
          </p:cNvPr>
          <p:cNvCxnSpPr/>
          <p:nvPr/>
        </p:nvCxnSpPr>
        <p:spPr>
          <a:xfrm>
            <a:off x="296345" y="2097012"/>
            <a:ext cx="2566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10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/>
          <p:cNvGrpSpPr/>
          <p:nvPr/>
        </p:nvGrpSpPr>
        <p:grpSpPr>
          <a:xfrm>
            <a:off x="2430773" y="1660369"/>
            <a:ext cx="3014164" cy="3014164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 flipH="1">
            <a:off x="4731852" y="1588931"/>
            <a:ext cx="3643125" cy="2871578"/>
            <a:chOff x="5657331" y="1669520"/>
            <a:chExt cx="3346340" cy="2620777"/>
          </a:xfrm>
        </p:grpSpPr>
        <p:pic>
          <p:nvPicPr>
            <p:cNvPr id="61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1669520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6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2328621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1" y="2998762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8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3672974"/>
              <a:ext cx="3346339" cy="617323"/>
            </a:xfrm>
            <a:prstGeom prst="rect">
              <a:avLst/>
            </a:prstGeom>
            <a:noFill/>
          </p:spPr>
        </p:pic>
      </p:grpSp>
      <p:sp>
        <p:nvSpPr>
          <p:cNvPr id="35" name="Shape 301"/>
          <p:cNvSpPr/>
          <p:nvPr/>
        </p:nvSpPr>
        <p:spPr>
          <a:xfrm>
            <a:off x="644823" y="1231741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834941" y="1538667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8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Internet</a:t>
            </a: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Plex Media Server </a:t>
            </a:r>
            <a:r>
              <a:rPr lang="zh-CN" altLang="en-US"/>
              <a:t>媒體伺服器</a:t>
            </a:r>
            <a:endParaRPr lang="zh-TW" altLang="en-US"/>
          </a:p>
        </p:txBody>
      </p:sp>
      <p:sp>
        <p:nvSpPr>
          <p:cNvPr id="33" name="Shape 298"/>
          <p:cNvSpPr/>
          <p:nvPr/>
        </p:nvSpPr>
        <p:spPr>
          <a:xfrm>
            <a:off x="1031083" y="2446187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994195" y="3308573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043382" y="4088732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613024" y="2602459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573517" y="3339481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619074" y="3989394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9" name="群組 2">
            <a:extLst>
              <a:ext uri="{FF2B5EF4-FFF2-40B4-BE49-F238E27FC236}">
                <a16:creationId xmlns:a16="http://schemas.microsoft.com/office/drawing/2014/main" id="{CEF0ED9A-7183-3748-8BD6-2DCBF5FA8DC0}"/>
              </a:ext>
            </a:extLst>
          </p:cNvPr>
          <p:cNvGrpSpPr/>
          <p:nvPr/>
        </p:nvGrpSpPr>
        <p:grpSpPr>
          <a:xfrm>
            <a:off x="2594118" y="1489253"/>
            <a:ext cx="1878398" cy="1026662"/>
            <a:chOff x="305908" y="1768107"/>
            <a:chExt cx="4770148" cy="2853330"/>
          </a:xfrm>
        </p:grpSpPr>
        <p:pic>
          <p:nvPicPr>
            <p:cNvPr id="30" name="Shape 400">
              <a:extLst>
                <a:ext uri="{FF2B5EF4-FFF2-40B4-BE49-F238E27FC236}">
                  <a16:creationId xmlns:a16="http://schemas.microsoft.com/office/drawing/2014/main" id="{A4E4EDDC-7404-0C42-AE3D-CE7F0216EFA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08" y="1768107"/>
              <a:ext cx="4770148" cy="2675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圓角矩形 1">
              <a:extLst>
                <a:ext uri="{FF2B5EF4-FFF2-40B4-BE49-F238E27FC236}">
                  <a16:creationId xmlns:a16="http://schemas.microsoft.com/office/drawing/2014/main" id="{B8A98EE4-93B0-8143-A1D5-20EF2315AB32}"/>
                </a:ext>
              </a:extLst>
            </p:cNvPr>
            <p:cNvSpPr/>
            <p:nvPr/>
          </p:nvSpPr>
          <p:spPr>
            <a:xfrm>
              <a:off x="2915816" y="3003798"/>
              <a:ext cx="360000" cy="288032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2" name="矩形 2">
              <a:extLst>
                <a:ext uri="{FF2B5EF4-FFF2-40B4-BE49-F238E27FC236}">
                  <a16:creationId xmlns:a16="http://schemas.microsoft.com/office/drawing/2014/main" id="{14004F6E-50B0-5E4A-98F1-4172EEC8D41C}"/>
                </a:ext>
              </a:extLst>
            </p:cNvPr>
            <p:cNvSpPr/>
            <p:nvPr/>
          </p:nvSpPr>
          <p:spPr>
            <a:xfrm>
              <a:off x="3291728" y="1878659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974" y="1486964"/>
            <a:ext cx="1532624" cy="975945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66" y="867689"/>
            <a:ext cx="841528" cy="841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5789029" y="1660504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多媒體集中管理</a:t>
            </a:r>
            <a:endParaRPr lang="en-US" sz="2000" b="1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5789029" y="2365394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多媒體資訊</a:t>
            </a:r>
            <a:endParaRPr lang="en-US" sz="2000" b="1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5789029" y="3083777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支援各類格式</a:t>
            </a:r>
            <a:endParaRPr lang="en-US" sz="2000" b="1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5789029" y="3841799"/>
            <a:ext cx="2585948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共享管理</a:t>
            </a:r>
            <a:endParaRPr lang="en-US" sz="2000" b="1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34" y="2493158"/>
            <a:ext cx="2937873" cy="2539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向右箭號 51"/>
          <p:cNvSpPr/>
          <p:nvPr/>
        </p:nvSpPr>
        <p:spPr>
          <a:xfrm rot="1704805">
            <a:off x="1765424" y="1935709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996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5002212" y="3817769"/>
            <a:ext cx="3340100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720545" y="1590802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90587" y="2665289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720545" y="3817769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260119" y="1693821"/>
            <a:ext cx="248818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4K HDMI v2.0 60Hz </a:t>
            </a: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輸出</a:t>
            </a:r>
            <a:endParaRPr lang="en-US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5227706" y="3936622"/>
            <a:ext cx="2922595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選購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RM-IR004 </a:t>
            </a: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紅外線遙控器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145575" y="2788242"/>
            <a:ext cx="291681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600" b="1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最高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2 </a:t>
            </a:r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路 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4K </a:t>
            </a:r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影片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即時</a:t>
            </a:r>
            <a:r>
              <a:rPr lang="ja-JP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轉檔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8EFDD-F6B1-5145-9D5B-BD6FF00E5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13" y="2625939"/>
            <a:ext cx="628246" cy="628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181967" y="3826035"/>
            <a:ext cx="327571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使用</a:t>
            </a:r>
            <a:r>
              <a:rPr lang="en-US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Cinema28 </a:t>
            </a:r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串流多媒體至各</a:t>
            </a:r>
            <a:endParaRPr lang="en-US" altLang="zh-CN" sz="16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lang="zh-CN" altLang="en-US" sz="1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房間的影音播放裝置</a:t>
            </a:r>
            <a:endParaRPr lang="en-US" altLang="en-US" sz="1600" b="1">
              <a:solidFill>
                <a:schemeClr val="accent5">
                  <a:lumMod val="50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432513" y="1537266"/>
            <a:ext cx="648072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全方位多媒體影音專家，本地播放與串流樣樣行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4474679" y="1035801"/>
            <a:ext cx="4696675" cy="2859164"/>
            <a:chOff x="4450867" y="754814"/>
            <a:chExt cx="4696675" cy="2859164"/>
          </a:xfrm>
        </p:grpSpPr>
        <p:grpSp>
          <p:nvGrpSpPr>
            <p:cNvPr id="29" name="群組 28"/>
            <p:cNvGrpSpPr/>
            <p:nvPr/>
          </p:nvGrpSpPr>
          <p:grpSpPr>
            <a:xfrm>
              <a:off x="4450867" y="754814"/>
              <a:ext cx="4696675" cy="2859164"/>
              <a:chOff x="5004048" y="1857370"/>
              <a:chExt cx="3249438" cy="1978139"/>
            </a:xfrm>
          </p:grpSpPr>
          <p:pic>
            <p:nvPicPr>
              <p:cNvPr id="15" name="圖片 10" descr="Linux Station.png">
                <a:extLst>
                  <a:ext uri="{FF2B5EF4-FFF2-40B4-BE49-F238E27FC236}">
                    <a16:creationId xmlns:a16="http://schemas.microsoft.com/office/drawing/2014/main" id="{8DC9EB42-8715-CB4D-A401-A6D969B29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251"/>
              <a:stretch>
                <a:fillRect/>
              </a:stretch>
            </p:blipFill>
            <p:spPr>
              <a:xfrm>
                <a:off x="5004048" y="1857370"/>
                <a:ext cx="2782662" cy="1978139"/>
              </a:xfrm>
              <a:prstGeom prst="rect">
                <a:avLst/>
              </a:prstGeom>
            </p:spPr>
          </p:pic>
          <p:pic>
            <p:nvPicPr>
              <p:cNvPr id="28" name="Picture 5">
                <a:extLst>
                  <a:ext uri="{FF2B5EF4-FFF2-40B4-BE49-F238E27FC236}">
                    <a16:creationId xmlns:a16="http://schemas.microsoft.com/office/drawing/2014/main" id="{6E610433-28A8-D04B-9399-54A6154FB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9029" y="2204313"/>
                <a:ext cx="1664457" cy="1438921"/>
              </a:xfrm>
              <a:prstGeom prst="rect">
                <a:avLst/>
              </a:prstGeom>
            </p:spPr>
          </p:pic>
        </p:grpSp>
        <p:pic>
          <p:nvPicPr>
            <p:cNvPr id="26" name="圖片 25" descr="H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5277" y="2265037"/>
              <a:ext cx="782097" cy="793920"/>
            </a:xfrm>
            <a:prstGeom prst="rect">
              <a:avLst/>
            </a:prstGeom>
          </p:spPr>
        </p:pic>
      </p:grpSp>
      <p:pic>
        <p:nvPicPr>
          <p:cNvPr id="30" name="圖片 29" descr="RM-IR004_fro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99265">
            <a:off x="4849813" y="3455988"/>
            <a:ext cx="348736" cy="1038282"/>
          </a:xfrm>
          <a:prstGeom prst="rect">
            <a:avLst/>
          </a:prstGeom>
        </p:spPr>
      </p:pic>
      <p:pic>
        <p:nvPicPr>
          <p:cNvPr id="32" name="圖片 31" descr="HDM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3547" y="1800271"/>
            <a:ext cx="562615" cy="131462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62" y="3773487"/>
            <a:ext cx="6350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670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1957</Words>
  <Application>Microsoft Office PowerPoint</Application>
  <PresentationFormat>如螢幕大小 (16:9)</PresentationFormat>
  <Paragraphs>377</Paragraphs>
  <Slides>31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Adobe 繁黑體 Std B</vt:lpstr>
      <vt:lpstr>Arial Unicode MS</vt:lpstr>
      <vt:lpstr>Microsoft JhengHei</vt:lpstr>
      <vt:lpstr>Microsoft JhengHei</vt:lpstr>
      <vt:lpstr>Arial</vt:lpstr>
      <vt:lpstr>Calibri</vt:lpstr>
      <vt:lpstr>Verdana</vt:lpstr>
      <vt:lpstr>Office 佈景主題</vt:lpstr>
      <vt:lpstr>PowerPoint 簡報</vt:lpstr>
      <vt:lpstr>PowerPoint 簡報</vt:lpstr>
      <vt:lpstr>雲端相簿服務雖方便，但也可能問題重重</vt:lpstr>
      <vt:lpstr>QuMagie 智慧相簿與 AI 加速自動分類</vt:lpstr>
      <vt:lpstr>透過 Qsync 整理和分享生活照</vt:lpstr>
      <vt:lpstr>將檔案串流至 Apple TV、Fire TV、Android TV、Roku</vt:lpstr>
      <vt:lpstr>一次設定各種多媒體 App 的內容來源</vt:lpstr>
      <vt:lpstr>Plex Media Server 媒體伺服器</vt:lpstr>
      <vt:lpstr>全方位多媒體影音專家，本地播放與串流樣樣行</vt:lpstr>
      <vt:lpstr>4K 影片即時轉檔</vt:lpstr>
      <vt:lpstr>搭載 Intel Celeron J4005 雙核心 2.0GHz 處理器</vt:lpstr>
      <vt:lpstr>TS-251D 前方配置</vt:lpstr>
      <vt:lpstr>TS-251D 後方配置</vt:lpstr>
      <vt:lpstr>快速上手的硬碟與 PCIe 擴充卡安裝</vt:lpstr>
      <vt:lpstr>PowerPoint 簡報</vt:lpstr>
      <vt:lpstr>可「加值」的高 CP 高擴充性 NAS</vt:lpstr>
      <vt:lpstr>用 QM2 卡為無 SSD 專用槽的 TS-251D 擴充應用</vt:lpstr>
      <vt:lpstr>透過 PCIe 擴充 10G/5G/2.5G 網路</vt:lpstr>
      <vt:lpstr>PowerPoint 簡報</vt:lpstr>
      <vt:lpstr>PCIe 插槽被佔用沒關係! USB 3.0 轉 5GbE/2.5GbE 也行</vt:lpstr>
      <vt:lpstr>QNAP 快照技術特色</vt:lpstr>
      <vt:lpstr>Mac Time Machine 備份利器</vt:lpstr>
      <vt:lpstr>備份資料異地瘦身備份與還原，隨處取用</vt:lpstr>
      <vt:lpstr>多人即時線上編輯，隨心所欲記錄</vt:lpstr>
      <vt:lpstr>Qsirch 4.0 讓茫茫檔案海手到「尋」來</vt:lpstr>
      <vt:lpstr>QNAP QVPN 與專屬 VPN 協定 - QBelt</vt:lpstr>
      <vt:lpstr>QVR Pro 監控應用，守護環境安全</vt:lpstr>
      <vt:lpstr>利用 Virtual JBOD 擴充 NAS 容量</vt:lpstr>
      <vt:lpstr>QNAP TR RAID 外接盒在 NAS 上支援兩種模式</vt:lpstr>
      <vt:lpstr>新一代萬元內超值神機</vt:lpstr>
      <vt:lpstr>QNAP 是您最好的選擇!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QNAP_Yvonne Tsai</cp:lastModifiedBy>
  <cp:revision>1</cp:revision>
  <dcterms:modified xsi:type="dcterms:W3CDTF">2019-12-10T05:58:59Z</dcterms:modified>
</cp:coreProperties>
</file>