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1" r:id="rId1"/>
  </p:sldMasterIdLst>
  <p:notesMasterIdLst>
    <p:notesMasterId r:id="rId44"/>
  </p:notesMasterIdLst>
  <p:handoutMasterIdLst>
    <p:handoutMasterId r:id="rId45"/>
  </p:handoutMasterIdLst>
  <p:sldIdLst>
    <p:sldId id="423" r:id="rId2"/>
    <p:sldId id="543" r:id="rId3"/>
    <p:sldId id="445" r:id="rId4"/>
    <p:sldId id="527" r:id="rId5"/>
    <p:sldId id="451" r:id="rId6"/>
    <p:sldId id="506" r:id="rId7"/>
    <p:sldId id="535" r:id="rId8"/>
    <p:sldId id="534" r:id="rId9"/>
    <p:sldId id="530" r:id="rId10"/>
    <p:sldId id="462" r:id="rId11"/>
    <p:sldId id="460" r:id="rId12"/>
    <p:sldId id="508" r:id="rId13"/>
    <p:sldId id="528" r:id="rId14"/>
    <p:sldId id="494" r:id="rId15"/>
    <p:sldId id="531" r:id="rId16"/>
    <p:sldId id="532" r:id="rId17"/>
    <p:sldId id="533" r:id="rId18"/>
    <p:sldId id="467" r:id="rId19"/>
    <p:sldId id="515" r:id="rId20"/>
    <p:sldId id="446" r:id="rId21"/>
    <p:sldId id="511" r:id="rId22"/>
    <p:sldId id="509" r:id="rId23"/>
    <p:sldId id="459" r:id="rId24"/>
    <p:sldId id="256" r:id="rId25"/>
    <p:sldId id="499" r:id="rId26"/>
    <p:sldId id="512" r:id="rId27"/>
    <p:sldId id="521" r:id="rId28"/>
    <p:sldId id="522" r:id="rId29"/>
    <p:sldId id="526" r:id="rId30"/>
    <p:sldId id="525" r:id="rId31"/>
    <p:sldId id="498" r:id="rId32"/>
    <p:sldId id="539" r:id="rId33"/>
    <p:sldId id="536" r:id="rId34"/>
    <p:sldId id="504" r:id="rId35"/>
    <p:sldId id="505" r:id="rId36"/>
    <p:sldId id="537" r:id="rId37"/>
    <p:sldId id="542" r:id="rId38"/>
    <p:sldId id="473" r:id="rId39"/>
    <p:sldId id="502" r:id="rId40"/>
    <p:sldId id="503" r:id="rId41"/>
    <p:sldId id="472" r:id="rId42"/>
    <p:sldId id="260" r:id="rId43"/>
  </p:sldIdLst>
  <p:sldSz cx="9144000" cy="5143500" type="screen16x9"/>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NAP_Michael Wang" initials="QW"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336A"/>
    <a:srgbClr val="FF6600"/>
    <a:srgbClr val="DF51BA"/>
    <a:srgbClr val="372AB4"/>
    <a:srgbClr val="00E6FE"/>
    <a:srgbClr val="1E5BE2"/>
    <a:srgbClr val="EEEEEE"/>
    <a:srgbClr val="56E4E4"/>
    <a:srgbClr val="E2B218"/>
    <a:srgbClr val="BAE2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51E259-04AB-485E-89F1-B6F4B60FC9C0}" v="2" dt="2020-01-31T08:15:41.641"/>
  </p1510:revLst>
</p1510:revInfo>
</file>

<file path=ppt/tableStyles.xml><?xml version="1.0" encoding="utf-8"?>
<a:tblStyleLst xmlns:a="http://schemas.openxmlformats.org/drawingml/2006/main" def="{5C22544A-7EE6-4342-B048-85BDC9FD1C3A}">
  <a:tblStyle styleId="{8EC20E35-A176-4012-BC5E-935CFFF8708E}" styleName="中等深淺樣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中等深淺樣式 3 - 輔色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7" d="100"/>
          <a:sy n="137" d="100"/>
        </p:scale>
        <p:origin x="786" y="126"/>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27963;&#38913;&#31807;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27963;&#38913;&#31807;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zh-TW"/>
        </a:p>
      </c:txPr>
    </c:title>
    <c:autoTitleDeleted val="0"/>
    <c:plotArea>
      <c:layout/>
      <c:barChart>
        <c:barDir val="col"/>
        <c:grouping val="clustered"/>
        <c:varyColors val="0"/>
        <c:ser>
          <c:idx val="0"/>
          <c:order val="0"/>
          <c:tx>
            <c:strRef>
              <c:f>工作表1!$B$1</c:f>
              <c:strCache>
                <c:ptCount val="1"/>
                <c:pt idx="0">
                  <c:v>iSCSI Performance (MB/s)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工作表1!$A$2:$A$3</c:f>
              <c:strCache>
                <c:ptCount val="2"/>
                <c:pt idx="0">
                  <c:v>64K Sequential Read</c:v>
                </c:pt>
                <c:pt idx="1">
                  <c:v>64K Sequential Write</c:v>
                </c:pt>
              </c:strCache>
            </c:strRef>
          </c:cat>
          <c:val>
            <c:numRef>
              <c:f>工作表1!$B$2:$B$3</c:f>
              <c:numCache>
                <c:formatCode>General</c:formatCode>
                <c:ptCount val="2"/>
                <c:pt idx="0">
                  <c:v>8752</c:v>
                </c:pt>
                <c:pt idx="1">
                  <c:v>4065</c:v>
                </c:pt>
              </c:numCache>
            </c:numRef>
          </c:val>
          <c:extLst>
            <c:ext xmlns:c16="http://schemas.microsoft.com/office/drawing/2014/chart" uri="{C3380CC4-5D6E-409C-BE32-E72D297353CC}">
              <c16:uniqueId val="{00000000-E3EA-1046-B781-5E4778E45519}"/>
            </c:ext>
          </c:extLst>
        </c:ser>
        <c:dLbls>
          <c:dLblPos val="outEnd"/>
          <c:showLegendKey val="0"/>
          <c:showVal val="1"/>
          <c:showCatName val="0"/>
          <c:showSerName val="0"/>
          <c:showPercent val="0"/>
          <c:showBubbleSize val="0"/>
        </c:dLbls>
        <c:gapWidth val="219"/>
        <c:overlap val="-27"/>
        <c:axId val="359624703"/>
        <c:axId val="359626335"/>
      </c:barChart>
      <c:catAx>
        <c:axId val="3596247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zh-TW"/>
          </a:p>
        </c:txPr>
        <c:crossAx val="359626335"/>
        <c:crosses val="autoZero"/>
        <c:auto val="1"/>
        <c:lblAlgn val="ctr"/>
        <c:lblOffset val="100"/>
        <c:noMultiLvlLbl val="0"/>
      </c:catAx>
      <c:valAx>
        <c:axId val="3596263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zh-TW"/>
          </a:p>
        </c:txPr>
        <c:crossAx val="3596247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zh-TW"/>
        </a:p>
      </c:txPr>
    </c:title>
    <c:autoTitleDeleted val="0"/>
    <c:plotArea>
      <c:layout/>
      <c:barChart>
        <c:barDir val="col"/>
        <c:grouping val="clustered"/>
        <c:varyColors val="0"/>
        <c:ser>
          <c:idx val="0"/>
          <c:order val="0"/>
          <c:tx>
            <c:strRef>
              <c:f>工作表1!$E$1</c:f>
              <c:strCache>
                <c:ptCount val="1"/>
                <c:pt idx="0">
                  <c:v>iSCSI Performance (IOPS)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工作表1!$D$2:$D$3</c:f>
              <c:strCache>
                <c:ptCount val="2"/>
                <c:pt idx="0">
                  <c:v>4K Randoml Read</c:v>
                </c:pt>
                <c:pt idx="1">
                  <c:v>4K Random Write</c:v>
                </c:pt>
              </c:strCache>
            </c:strRef>
          </c:cat>
          <c:val>
            <c:numRef>
              <c:f>工作表1!$E$2:$E$3</c:f>
              <c:numCache>
                <c:formatCode>General</c:formatCode>
                <c:ptCount val="2"/>
                <c:pt idx="0">
                  <c:v>603162</c:v>
                </c:pt>
                <c:pt idx="1">
                  <c:v>200681</c:v>
                </c:pt>
              </c:numCache>
            </c:numRef>
          </c:val>
          <c:extLst>
            <c:ext xmlns:c16="http://schemas.microsoft.com/office/drawing/2014/chart" uri="{C3380CC4-5D6E-409C-BE32-E72D297353CC}">
              <c16:uniqueId val="{00000000-797D-D24E-9891-3DCEE035A96D}"/>
            </c:ext>
          </c:extLst>
        </c:ser>
        <c:dLbls>
          <c:dLblPos val="outEnd"/>
          <c:showLegendKey val="0"/>
          <c:showVal val="1"/>
          <c:showCatName val="0"/>
          <c:showSerName val="0"/>
          <c:showPercent val="0"/>
          <c:showBubbleSize val="0"/>
        </c:dLbls>
        <c:gapWidth val="219"/>
        <c:overlap val="-27"/>
        <c:axId val="359609711"/>
        <c:axId val="359271039"/>
      </c:barChart>
      <c:catAx>
        <c:axId val="359609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zh-TW"/>
          </a:p>
        </c:txPr>
        <c:crossAx val="359271039"/>
        <c:crosses val="autoZero"/>
        <c:auto val="1"/>
        <c:lblAlgn val="ctr"/>
        <c:lblOffset val="100"/>
        <c:noMultiLvlLbl val="0"/>
      </c:catAx>
      <c:valAx>
        <c:axId val="35927103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zh-TW"/>
          </a:p>
        </c:txPr>
        <c:crossAx val="3596097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9927E029-4768-437A-82F1-CF5FAA2F1C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131F67FC-4D09-4E19-A23D-6C6664B5D5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6EE21B-B1D6-4E2D-9AC7-F1F016FFBDBE}" type="datetimeFigureOut">
              <a:rPr lang="zh-TW" altLang="en-US" smtClean="0"/>
              <a:pPr/>
              <a:t>2020/2/3</a:t>
            </a:fld>
            <a:endParaRPr lang="zh-TW" altLang="en-US"/>
          </a:p>
        </p:txBody>
      </p:sp>
      <p:sp>
        <p:nvSpPr>
          <p:cNvPr id="4" name="頁尾版面配置區 3">
            <a:extLst>
              <a:ext uri="{FF2B5EF4-FFF2-40B4-BE49-F238E27FC236}">
                <a16:creationId xmlns:a16="http://schemas.microsoft.com/office/drawing/2014/main" id="{4267393A-CBB3-49E7-9DAA-4562618168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4777E32B-DF40-4103-91D6-ADF2696FDC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750EB0-BD62-496B-805E-05E17C7B2D2B}" type="slidenum">
              <a:rPr lang="zh-TW" altLang="en-US" smtClean="0"/>
              <a:pPr/>
              <a:t>‹#›</a:t>
            </a:fld>
            <a:endParaRPr lang="zh-TW" altLang="en-US"/>
          </a:p>
        </p:txBody>
      </p:sp>
    </p:spTree>
    <p:extLst>
      <p:ext uri="{BB962C8B-B14F-4D97-AF65-F5344CB8AC3E}">
        <p14:creationId xmlns:p14="http://schemas.microsoft.com/office/powerpoint/2010/main" val="3657946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15CFEF-DDA5-4A10-9F0A-1CFFD3D704C4}" type="datetimeFigureOut">
              <a:rPr lang="zh-TW" altLang="en-US" smtClean="0"/>
              <a:pPr/>
              <a:t>2020/2/3</a:t>
            </a:fld>
            <a:endParaRPr lang="zh-TW" altLang="en-US"/>
          </a:p>
        </p:txBody>
      </p:sp>
      <p:sp>
        <p:nvSpPr>
          <p:cNvPr id="4" name="投影片圖像版面配置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EEEC4F-8CEE-4429-9622-C5BE726EDDB1}" type="slidenum">
              <a:rPr lang="zh-TW" altLang="en-US" smtClean="0"/>
              <a:pPr/>
              <a:t>‹#›</a:t>
            </a:fld>
            <a:endParaRPr lang="zh-TW" altLang="en-US"/>
          </a:p>
        </p:txBody>
      </p:sp>
    </p:spTree>
    <p:extLst>
      <p:ext uri="{BB962C8B-B14F-4D97-AF65-F5344CB8AC3E}">
        <p14:creationId xmlns:p14="http://schemas.microsoft.com/office/powerpoint/2010/main" val="2456311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a:t>
            </a:fld>
            <a:endParaRPr lang="zh-TW" altLang="en-US"/>
          </a:p>
        </p:txBody>
      </p:sp>
    </p:spTree>
    <p:extLst>
      <p:ext uri="{BB962C8B-B14F-4D97-AF65-F5344CB8AC3E}">
        <p14:creationId xmlns:p14="http://schemas.microsoft.com/office/powerpoint/2010/main" val="1240048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A98F7E5-C7F0-4FB5-AC33-013975F44F1E}" type="slidenum">
              <a:rPr lang="en-US" altLang="zh-TW" smtClean="0"/>
              <a:t>33</a:t>
            </a:fld>
            <a:endParaRPr lang="zh-TW" altLang="en-US"/>
          </a:p>
        </p:txBody>
      </p:sp>
    </p:spTree>
    <p:extLst>
      <p:ext uri="{BB962C8B-B14F-4D97-AF65-F5344CB8AC3E}">
        <p14:creationId xmlns:p14="http://schemas.microsoft.com/office/powerpoint/2010/main" val="1760763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lnSpcReduction="10000"/>
          </a:bodyPr>
          <a:lstStyle/>
          <a:p>
            <a:pPr marL="228600" indent="-228600">
              <a:buAutoNum type="arabicPeriod"/>
            </a:pPr>
            <a:r>
              <a:rPr lang="en-US" altLang="zh-TW"/>
              <a:t>QES 2.1</a:t>
            </a:r>
            <a:r>
              <a:rPr lang="zh-TW" altLang="en-US"/>
              <a:t>提供</a:t>
            </a:r>
            <a:r>
              <a:rPr lang="en-US" altLang="zh-TW"/>
              <a:t>2</a:t>
            </a:r>
            <a:r>
              <a:rPr lang="zh-TW" altLang="en-US"/>
              <a:t>層過度配置，第</a:t>
            </a:r>
            <a:r>
              <a:rPr lang="en-US" altLang="zh-TW"/>
              <a:t>1</a:t>
            </a:r>
            <a:r>
              <a:rPr lang="zh-TW" altLang="en-US"/>
              <a:t>層在池級別，另一層在</a:t>
            </a:r>
            <a:r>
              <a:rPr lang="en-US" altLang="zh-TW"/>
              <a:t>SSD</a:t>
            </a:r>
            <a:r>
              <a:rPr lang="zh-TW" altLang="en-US"/>
              <a:t>級別。當池非常滿或非常分散時，會發生性能下降。如果池已經攜帶了大量數據，則很容易理解，可能會獲得大量小區域的空閒塊，而不是少量大區域。如果系統需要分配</a:t>
            </a:r>
            <a:r>
              <a:rPr lang="en-US" altLang="zh-TW"/>
              <a:t>2 MB</a:t>
            </a:r>
            <a:r>
              <a:rPr lang="zh-TW" altLang="en-US"/>
              <a:t>的空間，它將開始讀取和評估所有適合的空間，以找到合適的</a:t>
            </a:r>
            <a:r>
              <a:rPr lang="en-US" altLang="zh-TW"/>
              <a:t>block</a:t>
            </a:r>
            <a:r>
              <a:rPr lang="zh-TW" altLang="en-US"/>
              <a:t>存放數據或將</a:t>
            </a:r>
            <a:r>
              <a:rPr lang="en-US" altLang="zh-TW"/>
              <a:t>2 MB</a:t>
            </a:r>
            <a:r>
              <a:rPr lang="zh-TW" altLang="en-US"/>
              <a:t>分解為更小的塊。這當然需要一些時間並降低性能。</a:t>
            </a:r>
            <a:endParaRPr lang="en-US" altLang="zh-TW"/>
          </a:p>
          <a:p>
            <a:pPr marL="228600" indent="-228600">
              <a:buAutoNum type="arabicPeriod"/>
            </a:pPr>
            <a:endParaRPr lang="en-US" altLang="zh-TW"/>
          </a:p>
          <a:p>
            <a:pPr marL="228600" indent="-228600">
              <a:buAutoNum type="arabicPeriod"/>
            </a:pPr>
            <a:r>
              <a:rPr lang="zh-TW" altLang="en-US"/>
              <a:t>因此，通過池級過度配置，系統可以通過為文件系統保留部分空間來快速找到適當的寫入空間。</a:t>
            </a:r>
            <a:endParaRPr lang="en-US" altLang="zh-TW"/>
          </a:p>
          <a:p>
            <a:pPr marL="228600" indent="-228600">
              <a:buAutoNum type="arabicPeriod"/>
            </a:pPr>
            <a:endParaRPr lang="en-US" altLang="zh-TW"/>
          </a:p>
          <a:p>
            <a:pPr marL="228600" indent="-228600">
              <a:buAutoNum type="arabicPeriod"/>
            </a:pPr>
            <a:r>
              <a:rPr lang="zh-TW" altLang="en-US"/>
              <a:t>另一方面，所有</a:t>
            </a:r>
            <a:r>
              <a:rPr lang="en-US" altLang="zh-TW"/>
              <a:t>SSD</a:t>
            </a:r>
            <a:r>
              <a:rPr lang="zh-TW" altLang="en-US"/>
              <a:t>都為這些額外的寫入操作以及</a:t>
            </a:r>
            <a:r>
              <a:rPr lang="en-US" altLang="zh-TW"/>
              <a:t>SSD</a:t>
            </a:r>
            <a:r>
              <a:rPr lang="zh-TW" altLang="en-US"/>
              <a:t>本身的</a:t>
            </a:r>
            <a:r>
              <a:rPr lang="en-US" altLang="zh-TW"/>
              <a:t>firmware</a:t>
            </a:r>
            <a:r>
              <a:rPr lang="zh-TW" altLang="en-US"/>
              <a:t>和壞損的</a:t>
            </a:r>
            <a:r>
              <a:rPr lang="en-US" altLang="zh-TW"/>
              <a:t>block</a:t>
            </a:r>
            <a:r>
              <a:rPr lang="zh-TW" altLang="en-US"/>
              <a:t>替換保留了一定的空間。 </a:t>
            </a:r>
            <a:r>
              <a:rPr lang="en-US" altLang="zh-TW"/>
              <a:t>SSD</a:t>
            </a:r>
            <a:r>
              <a:rPr lang="zh-TW" altLang="en-US"/>
              <a:t>製造商保留</a:t>
            </a:r>
            <a:r>
              <a:rPr lang="en-US" altLang="zh-TW"/>
              <a:t>7.37</a:t>
            </a:r>
            <a:r>
              <a:rPr lang="zh-TW" altLang="en-US"/>
              <a:t>％的空間作為</a:t>
            </a:r>
            <a:r>
              <a:rPr lang="en-US" altLang="zh-TW"/>
              <a:t>GC</a:t>
            </a:r>
            <a:r>
              <a:rPr lang="zh-TW" altLang="en-US"/>
              <a:t>等後台活動的配置。因此，即使</a:t>
            </a:r>
            <a:r>
              <a:rPr lang="en-US" altLang="zh-TW"/>
              <a:t>SSD</a:t>
            </a:r>
            <a:r>
              <a:rPr lang="zh-TW" altLang="en-US"/>
              <a:t>似乎已滿，它仍將具有</a:t>
            </a:r>
            <a:r>
              <a:rPr lang="en-US" altLang="zh-TW"/>
              <a:t>7.37</a:t>
            </a:r>
            <a:r>
              <a:rPr lang="zh-TW" altLang="en-US"/>
              <a:t>％的可用空間，以便繼續運行並執行寫入。</a:t>
            </a:r>
            <a:endParaRPr lang="en-US" altLang="zh-TW"/>
          </a:p>
          <a:p>
            <a:pPr marL="228600" indent="-228600">
              <a:buAutoNum type="arabicPeriod"/>
            </a:pPr>
            <a:endParaRPr lang="en-US" altLang="zh-TW"/>
          </a:p>
          <a:p>
            <a:pPr marL="228600" indent="-228600">
              <a:buAutoNum type="arabicPeriod"/>
            </a:pPr>
            <a:r>
              <a:rPr lang="zh-TW" altLang="en-US"/>
              <a:t>事實上，</a:t>
            </a:r>
            <a:r>
              <a:rPr lang="en-US" altLang="zh-TW"/>
              <a:t>SSD</a:t>
            </a:r>
            <a:r>
              <a:rPr lang="zh-TW" altLang="en-US"/>
              <a:t>的性能在達到約</a:t>
            </a:r>
            <a:r>
              <a:rPr lang="en-US" altLang="zh-TW"/>
              <a:t>50</a:t>
            </a:r>
            <a:r>
              <a:rPr lang="zh-TW" altLang="en-US"/>
              <a:t>％滿後開始下降。不同的超額配置百分比會影響</a:t>
            </a:r>
            <a:r>
              <a:rPr lang="en-US" altLang="zh-TW"/>
              <a:t>SSD</a:t>
            </a:r>
            <a:r>
              <a:rPr lang="zh-TW" altLang="en-US"/>
              <a:t>性能和耐用性。這就是為什麼除了內置的</a:t>
            </a:r>
            <a:r>
              <a:rPr lang="en-US" altLang="zh-TW"/>
              <a:t>7.37</a:t>
            </a:r>
            <a:r>
              <a:rPr lang="zh-TW" altLang="en-US"/>
              <a:t>％之外，</a:t>
            </a:r>
            <a:r>
              <a:rPr lang="en-US" altLang="zh-TW"/>
              <a:t>QES</a:t>
            </a:r>
            <a:r>
              <a:rPr lang="zh-TW" altLang="en-US"/>
              <a:t>還提供了不同超額配置百分比的設置。借助</a:t>
            </a:r>
            <a:r>
              <a:rPr lang="en-US" altLang="zh-TW"/>
              <a:t>QES</a:t>
            </a:r>
            <a:r>
              <a:rPr lang="zh-TW" altLang="en-US"/>
              <a:t>過度配置解決方案，用戶可以使用簡單的</a:t>
            </a:r>
            <a:r>
              <a:rPr lang="en-US" altLang="zh-TW"/>
              <a:t>UI</a:t>
            </a:r>
            <a:r>
              <a:rPr lang="zh-TW" altLang="en-US"/>
              <a:t>設置評估實際工作負載並相應地配置過度配置空間。它們具有自由度和靈活性，可以優化配置</a:t>
            </a:r>
            <a:r>
              <a:rPr lang="en-US" altLang="zh-TW"/>
              <a:t>SSD</a:t>
            </a:r>
            <a:r>
              <a:rPr lang="zh-TW" altLang="en-US"/>
              <a:t>，具有</a:t>
            </a:r>
            <a:r>
              <a:rPr lang="en-US" altLang="zh-TW"/>
              <a:t>7</a:t>
            </a:r>
            <a:r>
              <a:rPr lang="zh-TW" altLang="en-US"/>
              <a:t>％，</a:t>
            </a:r>
            <a:r>
              <a:rPr lang="en-US" altLang="zh-TW"/>
              <a:t>14</a:t>
            </a:r>
            <a:r>
              <a:rPr lang="zh-TW" altLang="en-US"/>
              <a:t>％，</a:t>
            </a:r>
            <a:r>
              <a:rPr lang="en-US" altLang="zh-TW"/>
              <a:t>28</a:t>
            </a:r>
            <a:r>
              <a:rPr lang="zh-TW" altLang="en-US"/>
              <a:t>％或任何百分比的</a:t>
            </a:r>
            <a:r>
              <a:rPr lang="en-US" altLang="zh-TW"/>
              <a:t>OP</a:t>
            </a:r>
            <a:r>
              <a:rPr lang="zh-TW" altLang="en-US"/>
              <a:t>空間，以實現最佳性能和耐用性。</a:t>
            </a:r>
            <a:endParaRPr lang="en-US" altLang="zh-TW"/>
          </a:p>
          <a:p>
            <a:pPr marL="228600" indent="-228600">
              <a:buAutoNum type="arabicPeriod"/>
            </a:pPr>
            <a:endParaRPr lang="en-US" altLang="zh-TW"/>
          </a:p>
          <a:p>
            <a:pPr marL="228600" indent="-228600">
              <a:buAutoNum type="arabicPeriod"/>
            </a:pPr>
            <a:r>
              <a:rPr lang="zh-TW" altLang="en-US"/>
              <a:t>通過使用戶能夠根據實際需求配置</a:t>
            </a:r>
            <a:r>
              <a:rPr lang="en-US" altLang="zh-TW"/>
              <a:t>OP</a:t>
            </a:r>
            <a:r>
              <a:rPr lang="zh-TW" altLang="en-US"/>
              <a:t>設置，</a:t>
            </a:r>
            <a:r>
              <a:rPr lang="en-US" altLang="zh-TW"/>
              <a:t>QES</a:t>
            </a:r>
            <a:r>
              <a:rPr lang="zh-TW" altLang="en-US"/>
              <a:t>動態過度配置解決方案可最大限度地提高</a:t>
            </a:r>
            <a:r>
              <a:rPr lang="en-US" altLang="zh-TW"/>
              <a:t>SSD</a:t>
            </a:r>
            <a:r>
              <a:rPr lang="zh-TW" altLang="en-US"/>
              <a:t>的性能和使用壽命，從而提高生產力並提高運營效率。</a:t>
            </a:r>
          </a:p>
        </p:txBody>
      </p:sp>
      <p:sp>
        <p:nvSpPr>
          <p:cNvPr id="4" name="投影片編號版面配置區 3"/>
          <p:cNvSpPr>
            <a:spLocks noGrp="1"/>
          </p:cNvSpPr>
          <p:nvPr>
            <p:ph type="sldNum" sz="quarter" idx="10"/>
          </p:nvPr>
        </p:nvSpPr>
        <p:spPr/>
        <p:txBody>
          <a:bodyPr/>
          <a:lstStyle/>
          <a:p>
            <a:fld id="{F354951F-1BCE-4A51-BE80-A9D0428EF009}" type="slidenum">
              <a:rPr lang="en-US" smtClean="0"/>
              <a:pPr/>
              <a:t>38</a:t>
            </a:fld>
            <a:endParaRPr lang="en-US"/>
          </a:p>
        </p:txBody>
      </p:sp>
    </p:spTree>
    <p:extLst>
      <p:ext uri="{BB962C8B-B14F-4D97-AF65-F5344CB8AC3E}">
        <p14:creationId xmlns:p14="http://schemas.microsoft.com/office/powerpoint/2010/main" val="1330377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lnSpcReduction="10000"/>
          </a:bodyPr>
          <a:lstStyle/>
          <a:p>
            <a:pPr marL="228600" indent="-228600">
              <a:buAutoNum type="arabicPeriod"/>
            </a:pPr>
            <a:r>
              <a:rPr lang="en-US" altLang="zh-TW"/>
              <a:t>QES 2.1</a:t>
            </a:r>
            <a:r>
              <a:rPr lang="zh-TW" altLang="en-US"/>
              <a:t>提供</a:t>
            </a:r>
            <a:r>
              <a:rPr lang="en-US" altLang="zh-TW"/>
              <a:t>2</a:t>
            </a:r>
            <a:r>
              <a:rPr lang="zh-TW" altLang="en-US"/>
              <a:t>層過度配置，第</a:t>
            </a:r>
            <a:r>
              <a:rPr lang="en-US" altLang="zh-TW"/>
              <a:t>1</a:t>
            </a:r>
            <a:r>
              <a:rPr lang="zh-TW" altLang="en-US"/>
              <a:t>層在池級別，另一層在</a:t>
            </a:r>
            <a:r>
              <a:rPr lang="en-US" altLang="zh-TW"/>
              <a:t>SSD</a:t>
            </a:r>
            <a:r>
              <a:rPr lang="zh-TW" altLang="en-US"/>
              <a:t>級別。當池非常滿或非常分散時，會發生性能下降。如果池已經攜帶了大量數據，則很容易理解，可能會獲得大量小區域的空閒塊，而不是少量大區域。如果系統需要分配</a:t>
            </a:r>
            <a:r>
              <a:rPr lang="en-US" altLang="zh-TW"/>
              <a:t>2 MB</a:t>
            </a:r>
            <a:r>
              <a:rPr lang="zh-TW" altLang="en-US"/>
              <a:t>的空間，它將開始讀取和評估所有適合的空間，以找到合適的</a:t>
            </a:r>
            <a:r>
              <a:rPr lang="en-US" altLang="zh-TW"/>
              <a:t>block</a:t>
            </a:r>
            <a:r>
              <a:rPr lang="zh-TW" altLang="en-US"/>
              <a:t>存放數據或將</a:t>
            </a:r>
            <a:r>
              <a:rPr lang="en-US" altLang="zh-TW"/>
              <a:t>2 MB</a:t>
            </a:r>
            <a:r>
              <a:rPr lang="zh-TW" altLang="en-US"/>
              <a:t>分解為更小的塊。這當然需要一些時間並降低性能。</a:t>
            </a:r>
            <a:endParaRPr lang="en-US" altLang="zh-TW"/>
          </a:p>
          <a:p>
            <a:pPr marL="228600" indent="-228600">
              <a:buAutoNum type="arabicPeriod"/>
            </a:pPr>
            <a:endParaRPr lang="en-US" altLang="zh-TW"/>
          </a:p>
          <a:p>
            <a:pPr marL="228600" indent="-228600">
              <a:buAutoNum type="arabicPeriod"/>
            </a:pPr>
            <a:r>
              <a:rPr lang="zh-TW" altLang="en-US"/>
              <a:t>因此，通過池級過度配置，系統可以通過為文件系統保留部分空間來快速找到適當的寫入空間。</a:t>
            </a:r>
            <a:endParaRPr lang="en-US" altLang="zh-TW"/>
          </a:p>
          <a:p>
            <a:pPr marL="228600" indent="-228600">
              <a:buAutoNum type="arabicPeriod"/>
            </a:pPr>
            <a:endParaRPr lang="en-US" altLang="zh-TW"/>
          </a:p>
          <a:p>
            <a:pPr marL="228600" indent="-228600">
              <a:buAutoNum type="arabicPeriod"/>
            </a:pPr>
            <a:r>
              <a:rPr lang="zh-TW" altLang="en-US"/>
              <a:t>另一方面，所有</a:t>
            </a:r>
            <a:r>
              <a:rPr lang="en-US" altLang="zh-TW"/>
              <a:t>SSD</a:t>
            </a:r>
            <a:r>
              <a:rPr lang="zh-TW" altLang="en-US"/>
              <a:t>都為這些額外的寫入操作以及</a:t>
            </a:r>
            <a:r>
              <a:rPr lang="en-US" altLang="zh-TW"/>
              <a:t>SSD</a:t>
            </a:r>
            <a:r>
              <a:rPr lang="zh-TW" altLang="en-US"/>
              <a:t>本身的</a:t>
            </a:r>
            <a:r>
              <a:rPr lang="en-US" altLang="zh-TW"/>
              <a:t>firmware</a:t>
            </a:r>
            <a:r>
              <a:rPr lang="zh-TW" altLang="en-US"/>
              <a:t>和壞損的</a:t>
            </a:r>
            <a:r>
              <a:rPr lang="en-US" altLang="zh-TW"/>
              <a:t>block</a:t>
            </a:r>
            <a:r>
              <a:rPr lang="zh-TW" altLang="en-US"/>
              <a:t>替換保留了一定的空間。 </a:t>
            </a:r>
            <a:r>
              <a:rPr lang="en-US" altLang="zh-TW"/>
              <a:t>SSD</a:t>
            </a:r>
            <a:r>
              <a:rPr lang="zh-TW" altLang="en-US"/>
              <a:t>製造商保留</a:t>
            </a:r>
            <a:r>
              <a:rPr lang="en-US" altLang="zh-TW"/>
              <a:t>7.37</a:t>
            </a:r>
            <a:r>
              <a:rPr lang="zh-TW" altLang="en-US"/>
              <a:t>％的空間作為</a:t>
            </a:r>
            <a:r>
              <a:rPr lang="en-US" altLang="zh-TW"/>
              <a:t>GC</a:t>
            </a:r>
            <a:r>
              <a:rPr lang="zh-TW" altLang="en-US"/>
              <a:t>等後台活動的配置。因此，即使</a:t>
            </a:r>
            <a:r>
              <a:rPr lang="en-US" altLang="zh-TW"/>
              <a:t>SSD</a:t>
            </a:r>
            <a:r>
              <a:rPr lang="zh-TW" altLang="en-US"/>
              <a:t>似乎已滿，它仍將具有</a:t>
            </a:r>
            <a:r>
              <a:rPr lang="en-US" altLang="zh-TW"/>
              <a:t>7.37</a:t>
            </a:r>
            <a:r>
              <a:rPr lang="zh-TW" altLang="en-US"/>
              <a:t>％的可用空間，以便繼續運行並執行寫入。</a:t>
            </a:r>
            <a:endParaRPr lang="en-US" altLang="zh-TW"/>
          </a:p>
          <a:p>
            <a:pPr marL="228600" indent="-228600">
              <a:buAutoNum type="arabicPeriod"/>
            </a:pPr>
            <a:endParaRPr lang="en-US" altLang="zh-TW"/>
          </a:p>
          <a:p>
            <a:pPr marL="228600" indent="-228600">
              <a:buAutoNum type="arabicPeriod"/>
            </a:pPr>
            <a:r>
              <a:rPr lang="zh-TW" altLang="en-US"/>
              <a:t>事實上，</a:t>
            </a:r>
            <a:r>
              <a:rPr lang="en-US" altLang="zh-TW"/>
              <a:t>SSD</a:t>
            </a:r>
            <a:r>
              <a:rPr lang="zh-TW" altLang="en-US"/>
              <a:t>的性能在達到約</a:t>
            </a:r>
            <a:r>
              <a:rPr lang="en-US" altLang="zh-TW"/>
              <a:t>50</a:t>
            </a:r>
            <a:r>
              <a:rPr lang="zh-TW" altLang="en-US"/>
              <a:t>％滿後開始下降。不同的超額配置百分比會影響</a:t>
            </a:r>
            <a:r>
              <a:rPr lang="en-US" altLang="zh-TW"/>
              <a:t>SSD</a:t>
            </a:r>
            <a:r>
              <a:rPr lang="zh-TW" altLang="en-US"/>
              <a:t>性能和耐用性。這就是為什麼除了內置的</a:t>
            </a:r>
            <a:r>
              <a:rPr lang="en-US" altLang="zh-TW"/>
              <a:t>7.37</a:t>
            </a:r>
            <a:r>
              <a:rPr lang="zh-TW" altLang="en-US"/>
              <a:t>％之外，</a:t>
            </a:r>
            <a:r>
              <a:rPr lang="en-US" altLang="zh-TW"/>
              <a:t>QES</a:t>
            </a:r>
            <a:r>
              <a:rPr lang="zh-TW" altLang="en-US"/>
              <a:t>還提供了不同超額配置百分比的設置。借助</a:t>
            </a:r>
            <a:r>
              <a:rPr lang="en-US" altLang="zh-TW"/>
              <a:t>QES</a:t>
            </a:r>
            <a:r>
              <a:rPr lang="zh-TW" altLang="en-US"/>
              <a:t>過度配置解決方案，用戶可以使用簡單的</a:t>
            </a:r>
            <a:r>
              <a:rPr lang="en-US" altLang="zh-TW"/>
              <a:t>UI</a:t>
            </a:r>
            <a:r>
              <a:rPr lang="zh-TW" altLang="en-US"/>
              <a:t>設置評估實際工作負載並相應地配置過度配置空間。它們具有自由度和靈活性，可以優化配置</a:t>
            </a:r>
            <a:r>
              <a:rPr lang="en-US" altLang="zh-TW"/>
              <a:t>SSD</a:t>
            </a:r>
            <a:r>
              <a:rPr lang="zh-TW" altLang="en-US"/>
              <a:t>，具有</a:t>
            </a:r>
            <a:r>
              <a:rPr lang="en-US" altLang="zh-TW"/>
              <a:t>7</a:t>
            </a:r>
            <a:r>
              <a:rPr lang="zh-TW" altLang="en-US"/>
              <a:t>％，</a:t>
            </a:r>
            <a:r>
              <a:rPr lang="en-US" altLang="zh-TW"/>
              <a:t>14</a:t>
            </a:r>
            <a:r>
              <a:rPr lang="zh-TW" altLang="en-US"/>
              <a:t>％，</a:t>
            </a:r>
            <a:r>
              <a:rPr lang="en-US" altLang="zh-TW"/>
              <a:t>28</a:t>
            </a:r>
            <a:r>
              <a:rPr lang="zh-TW" altLang="en-US"/>
              <a:t>％或任何百分比的</a:t>
            </a:r>
            <a:r>
              <a:rPr lang="en-US" altLang="zh-TW"/>
              <a:t>OP</a:t>
            </a:r>
            <a:r>
              <a:rPr lang="zh-TW" altLang="en-US"/>
              <a:t>空間，以實現最佳性能和耐用性。</a:t>
            </a:r>
            <a:endParaRPr lang="en-US" altLang="zh-TW"/>
          </a:p>
          <a:p>
            <a:pPr marL="228600" indent="-228600">
              <a:buAutoNum type="arabicPeriod"/>
            </a:pPr>
            <a:endParaRPr lang="en-US" altLang="zh-TW"/>
          </a:p>
          <a:p>
            <a:pPr marL="228600" indent="-228600">
              <a:buAutoNum type="arabicPeriod"/>
            </a:pPr>
            <a:r>
              <a:rPr lang="zh-TW" altLang="en-US"/>
              <a:t>通過使用戶能夠根據實際需求配置</a:t>
            </a:r>
            <a:r>
              <a:rPr lang="en-US" altLang="zh-TW"/>
              <a:t>OP</a:t>
            </a:r>
            <a:r>
              <a:rPr lang="zh-TW" altLang="en-US"/>
              <a:t>設置，</a:t>
            </a:r>
            <a:r>
              <a:rPr lang="en-US" altLang="zh-TW"/>
              <a:t>QES</a:t>
            </a:r>
            <a:r>
              <a:rPr lang="zh-TW" altLang="en-US"/>
              <a:t>動態過度配置解決方案可最大限度地提高</a:t>
            </a:r>
            <a:r>
              <a:rPr lang="en-US" altLang="zh-TW"/>
              <a:t>SSD</a:t>
            </a:r>
            <a:r>
              <a:rPr lang="zh-TW" altLang="en-US"/>
              <a:t>的性能和使用壽命，從而提高生產力並提高運營效率。</a:t>
            </a:r>
          </a:p>
        </p:txBody>
      </p:sp>
      <p:sp>
        <p:nvSpPr>
          <p:cNvPr id="4" name="投影片編號版面配置區 3"/>
          <p:cNvSpPr>
            <a:spLocks noGrp="1"/>
          </p:cNvSpPr>
          <p:nvPr>
            <p:ph type="sldNum" sz="quarter" idx="10"/>
          </p:nvPr>
        </p:nvSpPr>
        <p:spPr/>
        <p:txBody>
          <a:bodyPr/>
          <a:lstStyle/>
          <a:p>
            <a:fld id="{F354951F-1BCE-4A51-BE80-A9D0428EF009}" type="slidenum">
              <a:rPr lang="en-US" smtClean="0"/>
              <a:pPr/>
              <a:t>39</a:t>
            </a:fld>
            <a:endParaRPr lang="en-US"/>
          </a:p>
        </p:txBody>
      </p:sp>
    </p:spTree>
    <p:extLst>
      <p:ext uri="{BB962C8B-B14F-4D97-AF65-F5344CB8AC3E}">
        <p14:creationId xmlns:p14="http://schemas.microsoft.com/office/powerpoint/2010/main" val="1791894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a:t>限制噪聲鄰居效應的一種方法是確保應用程序僅通過將資源移動到其他工作負載來接收必要的資源。設置限制可以控制每個工作負載接收的資源量。因此，沒有一個應用程序擁有太多資源並且阻礙了其他應用程序的性能。</a:t>
            </a:r>
          </a:p>
          <a:p>
            <a:endParaRPr lang="zh-TW" altLang="en-US"/>
          </a:p>
          <a:p>
            <a:r>
              <a:rPr lang="en-US" altLang="zh-TW"/>
              <a:t>QES</a:t>
            </a:r>
            <a:r>
              <a:rPr lang="zh-TW" altLang="en-US"/>
              <a:t>的</a:t>
            </a:r>
            <a:r>
              <a:rPr lang="en-US" altLang="zh-TW" err="1"/>
              <a:t>OoS</a:t>
            </a:r>
            <a:r>
              <a:rPr lang="zh-TW" altLang="en-US"/>
              <a:t>允許用戶設置最小和最大目標。當系統具有公平資源時，最小值可確保性能。另一方面，最大值禁止應用程序超出此級別並影響其他應用程序。</a:t>
            </a:r>
          </a:p>
          <a:p>
            <a:endParaRPr lang="zh-TW" altLang="en-US"/>
          </a:p>
          <a:p>
            <a:r>
              <a:rPr lang="zh-TW" altLang="en-US"/>
              <a:t>在此示例中，由於工作負載</a:t>
            </a:r>
            <a:r>
              <a:rPr lang="en-US" altLang="zh-TW"/>
              <a:t>2</a:t>
            </a:r>
            <a:r>
              <a:rPr lang="zh-TW" altLang="en-US"/>
              <a:t>需要太多資源甚至超過目標最大</a:t>
            </a:r>
            <a:r>
              <a:rPr lang="en-US" altLang="zh-TW"/>
              <a:t>IOPS</a:t>
            </a:r>
            <a:r>
              <a:rPr lang="zh-TW" altLang="en-US"/>
              <a:t>，因此工作負載</a:t>
            </a:r>
            <a:r>
              <a:rPr lang="en-US" altLang="zh-TW"/>
              <a:t>1</a:t>
            </a:r>
            <a:r>
              <a:rPr lang="zh-TW" altLang="en-US"/>
              <a:t>無法將其服務級別維持在最小</a:t>
            </a:r>
            <a:r>
              <a:rPr lang="en-US" altLang="zh-TW"/>
              <a:t>IOPS</a:t>
            </a:r>
            <a:r>
              <a:rPr lang="zh-TW" altLang="en-US"/>
              <a:t>之上。但是，通過</a:t>
            </a:r>
            <a:r>
              <a:rPr lang="en-US" altLang="zh-TW"/>
              <a:t>QoS</a:t>
            </a:r>
            <a:r>
              <a:rPr lang="zh-TW" altLang="en-US"/>
              <a:t>設置，系統將在最大設置下控制工作負載</a:t>
            </a:r>
            <a:r>
              <a:rPr lang="en-US" altLang="zh-TW"/>
              <a:t>2</a:t>
            </a:r>
            <a:r>
              <a:rPr lang="zh-TW" altLang="en-US"/>
              <a:t>的性能，並將資源切換到工作負載</a:t>
            </a:r>
            <a:r>
              <a:rPr lang="en-US" altLang="zh-TW"/>
              <a:t>1</a:t>
            </a:r>
            <a:r>
              <a:rPr lang="zh-TW" altLang="en-US"/>
              <a:t>，因此兩個工作負載都可以將其服務維持在預期的性能級別。</a:t>
            </a:r>
          </a:p>
          <a:p>
            <a:endParaRPr lang="zh-TW" altLang="en-US"/>
          </a:p>
          <a:p>
            <a:r>
              <a:rPr lang="zh-TW" altLang="en-US"/>
              <a:t>基於</a:t>
            </a:r>
            <a:r>
              <a:rPr lang="en-US" altLang="zh-TW"/>
              <a:t>QES</a:t>
            </a:r>
            <a:r>
              <a:rPr lang="zh-TW" altLang="en-US"/>
              <a:t>的</a:t>
            </a:r>
            <a:r>
              <a:rPr lang="en-US" altLang="zh-TW"/>
              <a:t>QoS</a:t>
            </a:r>
            <a:r>
              <a:rPr lang="zh-TW" altLang="en-US"/>
              <a:t>旨在獨立於容量控制性能，並在單個存儲系統中為多個應用程序提供可預測的性能。</a:t>
            </a:r>
            <a:endParaRPr lang="en-US"/>
          </a:p>
        </p:txBody>
      </p:sp>
      <p:sp>
        <p:nvSpPr>
          <p:cNvPr id="4" name="Slide Number Placeholder 3"/>
          <p:cNvSpPr>
            <a:spLocks noGrp="1"/>
          </p:cNvSpPr>
          <p:nvPr>
            <p:ph type="sldNum" sz="quarter" idx="5"/>
          </p:nvPr>
        </p:nvSpPr>
        <p:spPr/>
        <p:txBody>
          <a:bodyPr/>
          <a:lstStyle/>
          <a:p>
            <a:fld id="{F354951F-1BCE-4A51-BE80-A9D0428EF009}" type="slidenum">
              <a:rPr lang="en-US" smtClean="0"/>
              <a:pPr/>
              <a:t>40</a:t>
            </a:fld>
            <a:endParaRPr lang="en-US"/>
          </a:p>
        </p:txBody>
      </p:sp>
    </p:spTree>
    <p:extLst>
      <p:ext uri="{BB962C8B-B14F-4D97-AF65-F5344CB8AC3E}">
        <p14:creationId xmlns:p14="http://schemas.microsoft.com/office/powerpoint/2010/main" val="1872607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a:t>限制噪聲鄰居效應的一種方法是確保應用程序僅通過將資源移動到其他工作負載來接收必要的資源。設置限制可以控制每個工作負載接收的資源量。因此，沒有一個應用程序擁有太多資源並且阻礙了其他應用程序的性能。</a:t>
            </a:r>
          </a:p>
          <a:p>
            <a:endParaRPr lang="zh-TW" altLang="en-US"/>
          </a:p>
          <a:p>
            <a:r>
              <a:rPr lang="en-US" altLang="zh-TW"/>
              <a:t>QES</a:t>
            </a:r>
            <a:r>
              <a:rPr lang="zh-TW" altLang="en-US"/>
              <a:t>的</a:t>
            </a:r>
            <a:r>
              <a:rPr lang="en-US" altLang="zh-TW" err="1"/>
              <a:t>OoS</a:t>
            </a:r>
            <a:r>
              <a:rPr lang="zh-TW" altLang="en-US"/>
              <a:t>允許用戶設置最小和最大目標。當系統具有公平資源時，最小值可確保性能。另一方面，最大值禁止應用程序超出此級別並影響其他應用程序。</a:t>
            </a:r>
          </a:p>
          <a:p>
            <a:endParaRPr lang="zh-TW" altLang="en-US"/>
          </a:p>
          <a:p>
            <a:r>
              <a:rPr lang="zh-TW" altLang="en-US"/>
              <a:t>在此示例中，由於工作負載</a:t>
            </a:r>
            <a:r>
              <a:rPr lang="en-US" altLang="zh-TW"/>
              <a:t>2</a:t>
            </a:r>
            <a:r>
              <a:rPr lang="zh-TW" altLang="en-US"/>
              <a:t>需要太多資源甚至超過目標最大</a:t>
            </a:r>
            <a:r>
              <a:rPr lang="en-US" altLang="zh-TW"/>
              <a:t>IOPS</a:t>
            </a:r>
            <a:r>
              <a:rPr lang="zh-TW" altLang="en-US"/>
              <a:t>，因此工作負載</a:t>
            </a:r>
            <a:r>
              <a:rPr lang="en-US" altLang="zh-TW"/>
              <a:t>1</a:t>
            </a:r>
            <a:r>
              <a:rPr lang="zh-TW" altLang="en-US"/>
              <a:t>無法將其服務級別維持在最小</a:t>
            </a:r>
            <a:r>
              <a:rPr lang="en-US" altLang="zh-TW"/>
              <a:t>IOPS</a:t>
            </a:r>
            <a:r>
              <a:rPr lang="zh-TW" altLang="en-US"/>
              <a:t>之上。但是，通過</a:t>
            </a:r>
            <a:r>
              <a:rPr lang="en-US" altLang="zh-TW"/>
              <a:t>QoS</a:t>
            </a:r>
            <a:r>
              <a:rPr lang="zh-TW" altLang="en-US"/>
              <a:t>設置，系統將在最大設置下控制工作負載</a:t>
            </a:r>
            <a:r>
              <a:rPr lang="en-US" altLang="zh-TW"/>
              <a:t>2</a:t>
            </a:r>
            <a:r>
              <a:rPr lang="zh-TW" altLang="en-US"/>
              <a:t>的性能，並將資源切換到工作負載</a:t>
            </a:r>
            <a:r>
              <a:rPr lang="en-US" altLang="zh-TW"/>
              <a:t>1</a:t>
            </a:r>
            <a:r>
              <a:rPr lang="zh-TW" altLang="en-US"/>
              <a:t>，因此兩個工作負載都可以將其服務維持在預期的性能級別。</a:t>
            </a:r>
          </a:p>
          <a:p>
            <a:endParaRPr lang="zh-TW" altLang="en-US"/>
          </a:p>
          <a:p>
            <a:r>
              <a:rPr lang="zh-TW" altLang="en-US"/>
              <a:t>基於</a:t>
            </a:r>
            <a:r>
              <a:rPr lang="en-US" altLang="zh-TW"/>
              <a:t>QES</a:t>
            </a:r>
            <a:r>
              <a:rPr lang="zh-TW" altLang="en-US"/>
              <a:t>的</a:t>
            </a:r>
            <a:r>
              <a:rPr lang="en-US" altLang="zh-TW"/>
              <a:t>QoS</a:t>
            </a:r>
            <a:r>
              <a:rPr lang="zh-TW" altLang="en-US"/>
              <a:t>旨在獨立於容量控制性能，並在單個存儲系統中為多個應用程序提供可預測的性能。</a:t>
            </a:r>
            <a:endParaRPr lang="en-US"/>
          </a:p>
        </p:txBody>
      </p:sp>
      <p:sp>
        <p:nvSpPr>
          <p:cNvPr id="4" name="Slide Number Placeholder 3"/>
          <p:cNvSpPr>
            <a:spLocks noGrp="1"/>
          </p:cNvSpPr>
          <p:nvPr>
            <p:ph type="sldNum" sz="quarter" idx="5"/>
          </p:nvPr>
        </p:nvSpPr>
        <p:spPr/>
        <p:txBody>
          <a:bodyPr/>
          <a:lstStyle/>
          <a:p>
            <a:fld id="{F354951F-1BCE-4A51-BE80-A9D0428EF009}" type="slidenum">
              <a:rPr lang="en-US" smtClean="0"/>
              <a:pPr/>
              <a:t>41</a:t>
            </a:fld>
            <a:endParaRPr lang="en-US"/>
          </a:p>
        </p:txBody>
      </p:sp>
    </p:spTree>
    <p:extLst>
      <p:ext uri="{BB962C8B-B14F-4D97-AF65-F5344CB8AC3E}">
        <p14:creationId xmlns:p14="http://schemas.microsoft.com/office/powerpoint/2010/main" val="956574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3</a:t>
            </a:fld>
            <a:endParaRPr lang="zh-TW" altLang="en-US"/>
          </a:p>
        </p:txBody>
      </p:sp>
    </p:spTree>
    <p:extLst>
      <p:ext uri="{BB962C8B-B14F-4D97-AF65-F5344CB8AC3E}">
        <p14:creationId xmlns:p14="http://schemas.microsoft.com/office/powerpoint/2010/main" val="3143812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7</a:t>
            </a:fld>
            <a:endParaRPr lang="zh-TW" altLang="en-US"/>
          </a:p>
        </p:txBody>
      </p:sp>
    </p:spTree>
    <p:extLst>
      <p:ext uri="{BB962C8B-B14F-4D97-AF65-F5344CB8AC3E}">
        <p14:creationId xmlns:p14="http://schemas.microsoft.com/office/powerpoint/2010/main" val="1938012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17</a:t>
            </a:fld>
            <a:endParaRPr lang="zh-TW" altLang="en-US"/>
          </a:p>
        </p:txBody>
      </p:sp>
    </p:spTree>
    <p:extLst>
      <p:ext uri="{BB962C8B-B14F-4D97-AF65-F5344CB8AC3E}">
        <p14:creationId xmlns:p14="http://schemas.microsoft.com/office/powerpoint/2010/main" val="2493506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20</a:t>
            </a:fld>
            <a:endParaRPr lang="zh-TW" altLang="en-US"/>
          </a:p>
        </p:txBody>
      </p:sp>
    </p:spTree>
    <p:extLst>
      <p:ext uri="{BB962C8B-B14F-4D97-AF65-F5344CB8AC3E}">
        <p14:creationId xmlns:p14="http://schemas.microsoft.com/office/powerpoint/2010/main" val="862139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CN"/>
              <a:t>QNAP </a:t>
            </a:r>
            <a:r>
              <a:rPr lang="zh-CN" altLang="en-US"/>
              <a:t>雙埠</a:t>
            </a:r>
            <a:r>
              <a:rPr lang="en-US" altLang="zh-CN"/>
              <a:t>25GbE </a:t>
            </a:r>
            <a:r>
              <a:rPr lang="zh-CN" altLang="en-US"/>
              <a:t>擴充卡</a:t>
            </a:r>
            <a:endParaRPr lang="en-US" altLang="zh-CN"/>
          </a:p>
          <a:p>
            <a:r>
              <a:rPr lang="en-US" altLang="zh-CN"/>
              <a:t>QNAP Dual ports 25GbE NIC</a:t>
            </a:r>
          </a:p>
          <a:p>
            <a:endParaRPr lang="en-US" altLang="zh-TW"/>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FF"/>
                </a:solidFill>
                <a:latin typeface="微軟正黑體" panose="020B0604030504040204" pitchFamily="34" charset="-120"/>
                <a:ea typeface="微軟正黑體" panose="020B0604030504040204" pitchFamily="34" charset="-120"/>
              </a:rPr>
              <a:t>採用</a:t>
            </a:r>
            <a:r>
              <a:rPr lang="en-US">
                <a:solidFill>
                  <a:srgbClr val="FFFF00"/>
                </a:solidFill>
                <a:latin typeface="微軟正黑體" panose="020B0604030504040204" pitchFamily="34" charset="-120"/>
                <a:ea typeface="微軟正黑體" panose="020B0604030504040204" pitchFamily="34" charset="-120"/>
              </a:rPr>
              <a:t>Mellanox </a:t>
            </a:r>
            <a:r>
              <a:rPr lang="en-US" err="1">
                <a:solidFill>
                  <a:srgbClr val="FFFF00"/>
                </a:solidFill>
                <a:latin typeface="微軟正黑體" panose="020B0604030504040204" pitchFamily="34" charset="-120"/>
                <a:ea typeface="微軟正黑體" panose="020B0604030504040204" pitchFamily="34" charset="-120"/>
              </a:rPr>
              <a:t>ConnectX</a:t>
            </a:r>
            <a:r>
              <a:rPr lang="en-US">
                <a:solidFill>
                  <a:srgbClr val="FFFF00"/>
                </a:solidFill>
                <a:latin typeface="微軟正黑體" panose="020B0604030504040204" pitchFamily="34" charset="-120"/>
                <a:ea typeface="微軟正黑體" panose="020B0604030504040204" pitchFamily="34" charset="-120"/>
              </a:rPr>
              <a:t>®-4 Lx </a:t>
            </a:r>
            <a:r>
              <a:rPr lang="zh-TW" altLang="en-US">
                <a:solidFill>
                  <a:srgbClr val="FFFFFF"/>
                </a:solidFill>
                <a:latin typeface="微軟正黑體" panose="020B0604030504040204" pitchFamily="34" charset="-120"/>
                <a:ea typeface="微軟正黑體" panose="020B0604030504040204" pitchFamily="34" charset="-120"/>
              </a:rPr>
              <a:t>網路晶片</a:t>
            </a:r>
            <a:endParaRPr lang="en-US" altLang="zh-TW">
              <a:solidFill>
                <a:srgbClr val="FFFFFF"/>
              </a:solidFill>
              <a:latin typeface="微軟正黑體" panose="020B0604030504040204" pitchFamily="34" charset="-120"/>
              <a:ea typeface="微軟正黑體" panose="020B0604030504040204" pitchFamily="34" charset="-120"/>
            </a:endParaRPr>
          </a:p>
          <a:p>
            <a:r>
              <a:rPr lang="en-US">
                <a:solidFill>
                  <a:srgbClr val="FFFF00"/>
                </a:solidFill>
                <a:latin typeface="微軟正黑體" panose="020B0604030504040204" pitchFamily="34" charset="-120"/>
                <a:ea typeface="微軟正黑體" panose="020B0604030504040204" pitchFamily="34" charset="-120"/>
              </a:rPr>
              <a:t>Mellanox </a:t>
            </a:r>
            <a:r>
              <a:rPr lang="en-US" err="1">
                <a:solidFill>
                  <a:srgbClr val="FFFF00"/>
                </a:solidFill>
                <a:latin typeface="微軟正黑體" panose="020B0604030504040204" pitchFamily="34" charset="-120"/>
                <a:ea typeface="微軟正黑體" panose="020B0604030504040204" pitchFamily="34" charset="-120"/>
              </a:rPr>
              <a:t>ConnectX</a:t>
            </a:r>
            <a:r>
              <a:rPr lang="en-US">
                <a:solidFill>
                  <a:srgbClr val="FFFF00"/>
                </a:solidFill>
                <a:latin typeface="微軟正黑體" panose="020B0604030504040204" pitchFamily="34" charset="-120"/>
                <a:ea typeface="微軟正黑體" panose="020B0604030504040204" pitchFamily="34" charset="-120"/>
              </a:rPr>
              <a:t>®-4 Lx ethernet chip</a:t>
            </a:r>
          </a:p>
          <a:p>
            <a:r>
              <a:rPr lang="en-US" altLang="zh-TW">
                <a:solidFill>
                  <a:srgbClr val="FFFF00"/>
                </a:solidFill>
                <a:latin typeface="微軟正黑體" panose="020B0604030504040204" pitchFamily="34" charset="-120"/>
                <a:ea typeface="微軟正黑體" panose="020B0604030504040204" pitchFamily="34" charset="-120"/>
              </a:rPr>
              <a:t>2 x SFP28 ports </a:t>
            </a:r>
          </a:p>
          <a:p>
            <a:r>
              <a:rPr lang="en-US" altLang="zh-TW">
                <a:solidFill>
                  <a:srgbClr val="FFFF00"/>
                </a:solidFill>
                <a:latin typeface="微軟正黑體" panose="020B0604030504040204" pitchFamily="34" charset="-120"/>
                <a:ea typeface="微軟正黑體" panose="020B0604030504040204" pitchFamily="34" charset="-120"/>
              </a:rPr>
              <a:t>Supports 25GbE/10GbE </a:t>
            </a:r>
          </a:p>
          <a:p>
            <a:r>
              <a:rPr lang="en-US" altLang="zh-TW">
                <a:solidFill>
                  <a:srgbClr val="FFFF00"/>
                </a:solidFill>
                <a:latin typeface="微軟正黑體" panose="020B0604030504040204" pitchFamily="34" charset="-120"/>
                <a:ea typeface="微軟正黑體" panose="020B0604030504040204" pitchFamily="34" charset="-120"/>
              </a:rPr>
              <a:t>Supports </a:t>
            </a:r>
            <a:r>
              <a:rPr lang="en-US" altLang="zh-TW" err="1">
                <a:solidFill>
                  <a:srgbClr val="FFFF00"/>
                </a:solidFill>
                <a:latin typeface="微軟正黑體" panose="020B0604030504040204" pitchFamily="34" charset="-120"/>
                <a:ea typeface="微軟正黑體" panose="020B0604030504040204" pitchFamily="34" charset="-120"/>
              </a:rPr>
              <a:t>iSER</a:t>
            </a:r>
            <a:r>
              <a:rPr lang="en-US" altLang="zh-TW">
                <a:solidFill>
                  <a:srgbClr val="FFFF00"/>
                </a:solidFill>
                <a:latin typeface="微軟正黑體" panose="020B0604030504040204" pitchFamily="34" charset="-120"/>
                <a:ea typeface="微軟正黑體" panose="020B0604030504040204" pitchFamily="34" charset="-120"/>
              </a:rPr>
              <a:t>/</a:t>
            </a:r>
            <a:r>
              <a:rPr lang="en-US" altLang="zh-TW" err="1">
                <a:solidFill>
                  <a:srgbClr val="FFFF00"/>
                </a:solidFill>
                <a:latin typeface="微軟正黑體" panose="020B0604030504040204" pitchFamily="34" charset="-120"/>
                <a:ea typeface="微軟正黑體" panose="020B0604030504040204" pitchFamily="34" charset="-120"/>
              </a:rPr>
              <a:t>RoCE</a:t>
            </a:r>
            <a:r>
              <a:rPr lang="en-US" altLang="zh-TW">
                <a:solidFill>
                  <a:srgbClr val="FFFF00"/>
                </a:solidFill>
                <a:latin typeface="微軟正黑體" panose="020B0604030504040204" pitchFamily="34" charset="-120"/>
                <a:ea typeface="微軟正黑體" panose="020B0604030504040204" pitchFamily="34" charset="-120"/>
              </a:rPr>
              <a:t> hardware offload</a:t>
            </a:r>
          </a:p>
          <a:p>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FF"/>
                </a:solidFill>
                <a:latin typeface="微軟正黑體" panose="020B0604030504040204" pitchFamily="34" charset="-120"/>
                <a:ea typeface="微軟正黑體" panose="020B0604030504040204" pitchFamily="34" charset="-120"/>
              </a:rPr>
              <a:t>需搭配</a:t>
            </a:r>
            <a:r>
              <a:rPr lang="en-US" altLang="zh-TW">
                <a:solidFill>
                  <a:srgbClr val="FFFF00"/>
                </a:solidFill>
                <a:latin typeface="微軟正黑體" panose="020B0604030504040204" pitchFamily="34" charset="-120"/>
                <a:ea typeface="微軟正黑體" panose="020B0604030504040204" pitchFamily="34" charset="-120"/>
              </a:rPr>
              <a:t>SFP28 25/10GbE</a:t>
            </a:r>
            <a:r>
              <a:rPr lang="zh-TW" altLang="en-US">
                <a:solidFill>
                  <a:srgbClr val="FFFFFF"/>
                </a:solidFill>
                <a:latin typeface="微軟正黑體" panose="020B0604030504040204" pitchFamily="34" charset="-120"/>
                <a:ea typeface="微軟正黑體" panose="020B0604030504040204" pitchFamily="34" charset="-120"/>
              </a:rPr>
              <a:t>網路線</a:t>
            </a:r>
            <a:endParaRPr lang="en-US" altLang="zh-TW">
              <a:solidFill>
                <a:srgbClr val="FFFFFF"/>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Compatible 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SFP28 25/10GbE DAC 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2019 </a:t>
            </a:r>
            <a:r>
              <a:rPr lang="zh-CN" altLang="en-US">
                <a:solidFill>
                  <a:srgbClr val="FFFFFF"/>
                </a:solidFill>
                <a:latin typeface="微軟正黑體" panose="020B0604030504040204" pitchFamily="34" charset="-120"/>
                <a:ea typeface="微軟正黑體" panose="020B0604030504040204" pitchFamily="34" charset="-120"/>
              </a:rPr>
              <a:t>一月上市</a:t>
            </a:r>
            <a:endParaRPr lang="en-US">
              <a:solidFill>
                <a:srgbClr val="FFFFFF"/>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Soon to market on January/2019</a:t>
            </a:r>
          </a:p>
          <a:p>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00"/>
                </a:solidFill>
                <a:latin typeface="微軟正黑體" panose="020B0604030504040204" pitchFamily="34" charset="-120"/>
                <a:ea typeface="微軟正黑體" panose="020B0604030504040204" pitchFamily="34" charset="-120"/>
              </a:rPr>
              <a:t>晶片散熱模組</a:t>
            </a:r>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00"/>
                </a:solidFill>
                <a:latin typeface="微軟正黑體" panose="020B0604030504040204" pitchFamily="34" charset="-120"/>
                <a:ea typeface="微軟正黑體" panose="020B0604030504040204" pitchFamily="34" charset="-120"/>
              </a:rPr>
              <a:t>Cooling system </a:t>
            </a:r>
          </a:p>
          <a:p>
            <a:endParaRPr lang="en-US" altLang="zh-TW">
              <a:solidFill>
                <a:srgbClr val="FFFF00"/>
              </a:solidFill>
              <a:latin typeface="微軟正黑體" panose="020B0604030504040204" pitchFamily="34" charset="-120"/>
              <a:ea typeface="微軟正黑體" panose="020B0604030504040204" pitchFamily="34" charset="-120"/>
            </a:endParaRPr>
          </a:p>
          <a:p>
            <a:endParaRPr lang="en-US" altLang="zh-TW">
              <a:solidFill>
                <a:srgbClr val="FFFF00"/>
              </a:solidFill>
              <a:latin typeface="微軟正黑體" panose="020B0604030504040204" pitchFamily="34" charset="-120"/>
              <a:ea typeface="微軟正黑體" panose="020B0604030504040204" pitchFamily="34" charset="-120"/>
            </a:endParaRPr>
          </a:p>
          <a:p>
            <a:endParaRPr lang="en-US" altLang="zh-TW"/>
          </a:p>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21</a:t>
            </a:fld>
            <a:endParaRPr lang="zh-TW" altLang="en-US"/>
          </a:p>
        </p:txBody>
      </p:sp>
    </p:spTree>
    <p:extLst>
      <p:ext uri="{BB962C8B-B14F-4D97-AF65-F5344CB8AC3E}">
        <p14:creationId xmlns:p14="http://schemas.microsoft.com/office/powerpoint/2010/main" val="413881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CN"/>
              <a:t>QNAP </a:t>
            </a:r>
            <a:r>
              <a:rPr lang="zh-CN" altLang="en-US"/>
              <a:t>雙埠</a:t>
            </a:r>
            <a:r>
              <a:rPr lang="en-US" altLang="zh-CN"/>
              <a:t>25GbE </a:t>
            </a:r>
            <a:r>
              <a:rPr lang="zh-CN" altLang="en-US"/>
              <a:t>擴充卡</a:t>
            </a:r>
            <a:endParaRPr lang="en-US" altLang="zh-CN"/>
          </a:p>
          <a:p>
            <a:r>
              <a:rPr lang="en-US" altLang="zh-CN"/>
              <a:t>QNAP Dual ports 25GbE NIC</a:t>
            </a:r>
          </a:p>
          <a:p>
            <a:endParaRPr lang="en-US" altLang="zh-TW"/>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FF"/>
                </a:solidFill>
                <a:latin typeface="微軟正黑體" panose="020B0604030504040204" pitchFamily="34" charset="-120"/>
                <a:ea typeface="微軟正黑體" panose="020B0604030504040204" pitchFamily="34" charset="-120"/>
              </a:rPr>
              <a:t>採用</a:t>
            </a:r>
            <a:r>
              <a:rPr lang="en-US">
                <a:solidFill>
                  <a:srgbClr val="FFFF00"/>
                </a:solidFill>
                <a:latin typeface="微軟正黑體" panose="020B0604030504040204" pitchFamily="34" charset="-120"/>
                <a:ea typeface="微軟正黑體" panose="020B0604030504040204" pitchFamily="34" charset="-120"/>
              </a:rPr>
              <a:t>Mellanox </a:t>
            </a:r>
            <a:r>
              <a:rPr lang="en-US" err="1">
                <a:solidFill>
                  <a:srgbClr val="FFFF00"/>
                </a:solidFill>
                <a:latin typeface="微軟正黑體" panose="020B0604030504040204" pitchFamily="34" charset="-120"/>
                <a:ea typeface="微軟正黑體" panose="020B0604030504040204" pitchFamily="34" charset="-120"/>
              </a:rPr>
              <a:t>ConnectX</a:t>
            </a:r>
            <a:r>
              <a:rPr lang="en-US">
                <a:solidFill>
                  <a:srgbClr val="FFFF00"/>
                </a:solidFill>
                <a:latin typeface="微軟正黑體" panose="020B0604030504040204" pitchFamily="34" charset="-120"/>
                <a:ea typeface="微軟正黑體" panose="020B0604030504040204" pitchFamily="34" charset="-120"/>
              </a:rPr>
              <a:t>®-4 Lx </a:t>
            </a:r>
            <a:r>
              <a:rPr lang="zh-TW" altLang="en-US">
                <a:solidFill>
                  <a:srgbClr val="FFFFFF"/>
                </a:solidFill>
                <a:latin typeface="微軟正黑體" panose="020B0604030504040204" pitchFamily="34" charset="-120"/>
                <a:ea typeface="微軟正黑體" panose="020B0604030504040204" pitchFamily="34" charset="-120"/>
              </a:rPr>
              <a:t>網路晶片</a:t>
            </a:r>
            <a:endParaRPr lang="en-US" altLang="zh-TW">
              <a:solidFill>
                <a:srgbClr val="FFFFFF"/>
              </a:solidFill>
              <a:latin typeface="微軟正黑體" panose="020B0604030504040204" pitchFamily="34" charset="-120"/>
              <a:ea typeface="微軟正黑體" panose="020B0604030504040204" pitchFamily="34" charset="-120"/>
            </a:endParaRPr>
          </a:p>
          <a:p>
            <a:r>
              <a:rPr lang="en-US">
                <a:solidFill>
                  <a:srgbClr val="FFFF00"/>
                </a:solidFill>
                <a:latin typeface="微軟正黑體" panose="020B0604030504040204" pitchFamily="34" charset="-120"/>
                <a:ea typeface="微軟正黑體" panose="020B0604030504040204" pitchFamily="34" charset="-120"/>
              </a:rPr>
              <a:t>Mellanox </a:t>
            </a:r>
            <a:r>
              <a:rPr lang="en-US" err="1">
                <a:solidFill>
                  <a:srgbClr val="FFFF00"/>
                </a:solidFill>
                <a:latin typeface="微軟正黑體" panose="020B0604030504040204" pitchFamily="34" charset="-120"/>
                <a:ea typeface="微軟正黑體" panose="020B0604030504040204" pitchFamily="34" charset="-120"/>
              </a:rPr>
              <a:t>ConnectX</a:t>
            </a:r>
            <a:r>
              <a:rPr lang="en-US">
                <a:solidFill>
                  <a:srgbClr val="FFFF00"/>
                </a:solidFill>
                <a:latin typeface="微軟正黑體" panose="020B0604030504040204" pitchFamily="34" charset="-120"/>
                <a:ea typeface="微軟正黑體" panose="020B0604030504040204" pitchFamily="34" charset="-120"/>
              </a:rPr>
              <a:t>®-4 Lx ethernet chip</a:t>
            </a:r>
          </a:p>
          <a:p>
            <a:r>
              <a:rPr lang="en-US" altLang="zh-TW">
                <a:solidFill>
                  <a:srgbClr val="FFFF00"/>
                </a:solidFill>
                <a:latin typeface="微軟正黑體" panose="020B0604030504040204" pitchFamily="34" charset="-120"/>
                <a:ea typeface="微軟正黑體" panose="020B0604030504040204" pitchFamily="34" charset="-120"/>
              </a:rPr>
              <a:t>2 x SFP28 ports </a:t>
            </a:r>
          </a:p>
          <a:p>
            <a:r>
              <a:rPr lang="en-US" altLang="zh-TW">
                <a:solidFill>
                  <a:srgbClr val="FFFF00"/>
                </a:solidFill>
                <a:latin typeface="微軟正黑體" panose="020B0604030504040204" pitchFamily="34" charset="-120"/>
                <a:ea typeface="微軟正黑體" panose="020B0604030504040204" pitchFamily="34" charset="-120"/>
              </a:rPr>
              <a:t>Supports 25GbE/10GbE </a:t>
            </a:r>
          </a:p>
          <a:p>
            <a:r>
              <a:rPr lang="en-US" altLang="zh-TW">
                <a:solidFill>
                  <a:srgbClr val="FFFF00"/>
                </a:solidFill>
                <a:latin typeface="微軟正黑體" panose="020B0604030504040204" pitchFamily="34" charset="-120"/>
                <a:ea typeface="微軟正黑體" panose="020B0604030504040204" pitchFamily="34" charset="-120"/>
              </a:rPr>
              <a:t>Supports </a:t>
            </a:r>
            <a:r>
              <a:rPr lang="en-US" altLang="zh-TW" err="1">
                <a:solidFill>
                  <a:srgbClr val="FFFF00"/>
                </a:solidFill>
                <a:latin typeface="微軟正黑體" panose="020B0604030504040204" pitchFamily="34" charset="-120"/>
                <a:ea typeface="微軟正黑體" panose="020B0604030504040204" pitchFamily="34" charset="-120"/>
              </a:rPr>
              <a:t>iSER</a:t>
            </a:r>
            <a:r>
              <a:rPr lang="en-US" altLang="zh-TW">
                <a:solidFill>
                  <a:srgbClr val="FFFF00"/>
                </a:solidFill>
                <a:latin typeface="微軟正黑體" panose="020B0604030504040204" pitchFamily="34" charset="-120"/>
                <a:ea typeface="微軟正黑體" panose="020B0604030504040204" pitchFamily="34" charset="-120"/>
              </a:rPr>
              <a:t>/</a:t>
            </a:r>
            <a:r>
              <a:rPr lang="en-US" altLang="zh-TW" err="1">
                <a:solidFill>
                  <a:srgbClr val="FFFF00"/>
                </a:solidFill>
                <a:latin typeface="微軟正黑體" panose="020B0604030504040204" pitchFamily="34" charset="-120"/>
                <a:ea typeface="微軟正黑體" panose="020B0604030504040204" pitchFamily="34" charset="-120"/>
              </a:rPr>
              <a:t>RoCE</a:t>
            </a:r>
            <a:r>
              <a:rPr lang="en-US" altLang="zh-TW">
                <a:solidFill>
                  <a:srgbClr val="FFFF00"/>
                </a:solidFill>
                <a:latin typeface="微軟正黑體" panose="020B0604030504040204" pitchFamily="34" charset="-120"/>
                <a:ea typeface="微軟正黑體" panose="020B0604030504040204" pitchFamily="34" charset="-120"/>
              </a:rPr>
              <a:t> hardware offload</a:t>
            </a:r>
          </a:p>
          <a:p>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FF"/>
                </a:solidFill>
                <a:latin typeface="微軟正黑體" panose="020B0604030504040204" pitchFamily="34" charset="-120"/>
                <a:ea typeface="微軟正黑體" panose="020B0604030504040204" pitchFamily="34" charset="-120"/>
              </a:rPr>
              <a:t>需搭配</a:t>
            </a:r>
            <a:r>
              <a:rPr lang="en-US" altLang="zh-TW">
                <a:solidFill>
                  <a:srgbClr val="FFFF00"/>
                </a:solidFill>
                <a:latin typeface="微軟正黑體" panose="020B0604030504040204" pitchFamily="34" charset="-120"/>
                <a:ea typeface="微軟正黑體" panose="020B0604030504040204" pitchFamily="34" charset="-120"/>
              </a:rPr>
              <a:t>SFP28 25/10GbE</a:t>
            </a:r>
            <a:r>
              <a:rPr lang="zh-TW" altLang="en-US">
                <a:solidFill>
                  <a:srgbClr val="FFFFFF"/>
                </a:solidFill>
                <a:latin typeface="微軟正黑體" panose="020B0604030504040204" pitchFamily="34" charset="-120"/>
                <a:ea typeface="微軟正黑體" panose="020B0604030504040204" pitchFamily="34" charset="-120"/>
              </a:rPr>
              <a:t>網路線</a:t>
            </a:r>
            <a:endParaRPr lang="en-US" altLang="zh-TW">
              <a:solidFill>
                <a:srgbClr val="FFFFFF"/>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Compatible 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SFP28 25/10GbE DAC 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2019 </a:t>
            </a:r>
            <a:r>
              <a:rPr lang="zh-CN" altLang="en-US">
                <a:solidFill>
                  <a:srgbClr val="FFFFFF"/>
                </a:solidFill>
                <a:latin typeface="微軟正黑體" panose="020B0604030504040204" pitchFamily="34" charset="-120"/>
                <a:ea typeface="微軟正黑體" panose="020B0604030504040204" pitchFamily="34" charset="-120"/>
              </a:rPr>
              <a:t>一月上市</a:t>
            </a:r>
            <a:endParaRPr lang="en-US">
              <a:solidFill>
                <a:srgbClr val="FFFFFF"/>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Soon to market on January/2019</a:t>
            </a:r>
          </a:p>
          <a:p>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00"/>
                </a:solidFill>
                <a:latin typeface="微軟正黑體" panose="020B0604030504040204" pitchFamily="34" charset="-120"/>
                <a:ea typeface="微軟正黑體" panose="020B0604030504040204" pitchFamily="34" charset="-120"/>
              </a:rPr>
              <a:t>晶片散熱模組</a:t>
            </a:r>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00"/>
                </a:solidFill>
                <a:latin typeface="微軟正黑體" panose="020B0604030504040204" pitchFamily="34" charset="-120"/>
                <a:ea typeface="微軟正黑體" panose="020B0604030504040204" pitchFamily="34" charset="-120"/>
              </a:rPr>
              <a:t>Cooling system </a:t>
            </a:r>
          </a:p>
          <a:p>
            <a:endParaRPr lang="en-US" altLang="zh-TW">
              <a:solidFill>
                <a:srgbClr val="FFFF00"/>
              </a:solidFill>
              <a:latin typeface="微軟正黑體" panose="020B0604030504040204" pitchFamily="34" charset="-120"/>
              <a:ea typeface="微軟正黑體" panose="020B0604030504040204" pitchFamily="34" charset="-120"/>
            </a:endParaRPr>
          </a:p>
          <a:p>
            <a:endParaRPr lang="en-US" altLang="zh-TW">
              <a:solidFill>
                <a:srgbClr val="FFFF00"/>
              </a:solidFill>
              <a:latin typeface="微軟正黑體" panose="020B0604030504040204" pitchFamily="34" charset="-120"/>
              <a:ea typeface="微軟正黑體" panose="020B0604030504040204" pitchFamily="34" charset="-120"/>
            </a:endParaRPr>
          </a:p>
          <a:p>
            <a:endParaRPr lang="en-US" altLang="zh-TW"/>
          </a:p>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22</a:t>
            </a:fld>
            <a:endParaRPr lang="zh-TW" altLang="en-US"/>
          </a:p>
        </p:txBody>
      </p:sp>
    </p:spTree>
    <p:extLst>
      <p:ext uri="{BB962C8B-B14F-4D97-AF65-F5344CB8AC3E}">
        <p14:creationId xmlns:p14="http://schemas.microsoft.com/office/powerpoint/2010/main" val="413881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25</a:t>
            </a:fld>
            <a:endParaRPr lang="zh-TW" altLang="en-US"/>
          </a:p>
        </p:txBody>
      </p:sp>
    </p:spTree>
    <p:extLst>
      <p:ext uri="{BB962C8B-B14F-4D97-AF65-F5344CB8AC3E}">
        <p14:creationId xmlns:p14="http://schemas.microsoft.com/office/powerpoint/2010/main" val="1148078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A98F7E5-C7F0-4FB5-AC33-013975F44F1E}" type="slidenum">
              <a:rPr lang="en-US" altLang="zh-TW" smtClean="0"/>
              <a:t>31</a:t>
            </a:fld>
            <a:endParaRPr lang="zh-TW" altLang="en-US"/>
          </a:p>
        </p:txBody>
      </p:sp>
    </p:spTree>
    <p:extLst>
      <p:ext uri="{BB962C8B-B14F-4D97-AF65-F5344CB8AC3E}">
        <p14:creationId xmlns:p14="http://schemas.microsoft.com/office/powerpoint/2010/main" val="536278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Master" Target="../slideMasters/slideMaster1.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標題及內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188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59" y="9516"/>
            <a:ext cx="9127082" cy="5133984"/>
          </a:xfrm>
          <a:prstGeom prst="rect">
            <a:avLst/>
          </a:prstGeom>
        </p:spPr>
      </p:pic>
      <p:pic>
        <p:nvPicPr>
          <p:cNvPr id="2" name="圖形 1">
            <a:extLst>
              <a:ext uri="{FF2B5EF4-FFF2-40B4-BE49-F238E27FC236}">
                <a16:creationId xmlns:a16="http://schemas.microsoft.com/office/drawing/2014/main" id="{00B57A62-5686-4E21-BF21-4390ACFEDA3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2476" y="3704878"/>
            <a:ext cx="8972072" cy="605061"/>
          </a:xfrm>
          <a:prstGeom prst="rect">
            <a:avLst/>
          </a:prstGeom>
        </p:spPr>
      </p:pic>
      <p:pic>
        <p:nvPicPr>
          <p:cNvPr id="4" name="圖片 3" descr="一張含有 電子用品, 坐, 白色, 電腦 的圖片&#10;&#10;自動產生的描述">
            <a:extLst>
              <a:ext uri="{FF2B5EF4-FFF2-40B4-BE49-F238E27FC236}">
                <a16:creationId xmlns:a16="http://schemas.microsoft.com/office/drawing/2014/main" id="{7F435E06-AF9D-417A-AB3C-074A349AD29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40540" b="26413"/>
          <a:stretch/>
        </p:blipFill>
        <p:spPr>
          <a:xfrm>
            <a:off x="460786" y="2381664"/>
            <a:ext cx="8229600" cy="1699775"/>
          </a:xfrm>
          <a:prstGeom prst="rect">
            <a:avLst/>
          </a:prstGeom>
        </p:spPr>
      </p:pic>
      <p:sp>
        <p:nvSpPr>
          <p:cNvPr id="6" name="Title 1">
            <a:extLst>
              <a:ext uri="{FF2B5EF4-FFF2-40B4-BE49-F238E27FC236}">
                <a16:creationId xmlns:a16="http://schemas.microsoft.com/office/drawing/2014/main" id="{50B2DDB0-63DD-4B85-B744-71A5BC118108}"/>
              </a:ext>
            </a:extLst>
          </p:cNvPr>
          <p:cNvSpPr>
            <a:spLocks noGrp="1"/>
          </p:cNvSpPr>
          <p:nvPr>
            <p:ph type="title"/>
          </p:nvPr>
        </p:nvSpPr>
        <p:spPr>
          <a:xfrm>
            <a:off x="234363" y="126229"/>
            <a:ext cx="8820184" cy="1028369"/>
          </a:xfrm>
          <a:prstGeom prst="rect">
            <a:avLst/>
          </a:prstGeom>
        </p:spPr>
        <p:txBody>
          <a:bodyPr>
            <a:normAutofit/>
          </a:bodyPr>
          <a:lstStyle>
            <a:lvl1pPr>
              <a:defRPr sz="3800" b="0">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031600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58" y="4756"/>
            <a:ext cx="9127082" cy="5133984"/>
          </a:xfrm>
          <a:prstGeom prst="rect">
            <a:avLst/>
          </a:prstGeom>
        </p:spPr>
      </p:pic>
      <p:sp>
        <p:nvSpPr>
          <p:cNvPr id="4" name="Title 1">
            <a:extLst>
              <a:ext uri="{FF2B5EF4-FFF2-40B4-BE49-F238E27FC236}">
                <a16:creationId xmlns:a16="http://schemas.microsoft.com/office/drawing/2014/main" id="{869B0A85-C55E-4BD1-AF47-730B1083357B}"/>
              </a:ext>
            </a:extLst>
          </p:cNvPr>
          <p:cNvSpPr>
            <a:spLocks noGrp="1"/>
          </p:cNvSpPr>
          <p:nvPr>
            <p:ph type="title"/>
          </p:nvPr>
        </p:nvSpPr>
        <p:spPr>
          <a:xfrm>
            <a:off x="234363" y="126229"/>
            <a:ext cx="8820184" cy="1028369"/>
          </a:xfrm>
          <a:prstGeom prst="rect">
            <a:avLst/>
          </a:prstGeom>
        </p:spPr>
        <p:txBody>
          <a:bodyPr>
            <a:normAutofit/>
          </a:bodyPr>
          <a:lstStyle>
            <a:lvl1pPr>
              <a:defRPr sz="3800" b="0">
                <a:solidFill>
                  <a:schemeClr val="bg1"/>
                </a:solidFill>
                <a:latin typeface="微軟正黑體" panose="020B0604030504040204" pitchFamily="34" charset="-120"/>
                <a:ea typeface="微軟正黑體" panose="020B0604030504040204" pitchFamily="34" charset="-120"/>
              </a:defRPr>
            </a:lvl1pPr>
          </a:lstStyle>
          <a:p>
            <a:endParaRPr lang="en-US"/>
          </a:p>
        </p:txBody>
      </p:sp>
      <p:grpSp>
        <p:nvGrpSpPr>
          <p:cNvPr id="5" name="群組 4">
            <a:extLst>
              <a:ext uri="{FF2B5EF4-FFF2-40B4-BE49-F238E27FC236}">
                <a16:creationId xmlns:a16="http://schemas.microsoft.com/office/drawing/2014/main" id="{430DA2AA-CCAD-416E-9829-405C076547A2}"/>
              </a:ext>
            </a:extLst>
          </p:cNvPr>
          <p:cNvGrpSpPr/>
          <p:nvPr userDrawn="1"/>
        </p:nvGrpSpPr>
        <p:grpSpPr>
          <a:xfrm>
            <a:off x="376153" y="4227762"/>
            <a:ext cx="307109" cy="326265"/>
            <a:chOff x="376153" y="4227762"/>
            <a:chExt cx="307109" cy="326265"/>
          </a:xfrm>
        </p:grpSpPr>
        <p:grpSp>
          <p:nvGrpSpPr>
            <p:cNvPr id="6" name="群組 5">
              <a:extLst>
                <a:ext uri="{FF2B5EF4-FFF2-40B4-BE49-F238E27FC236}">
                  <a16:creationId xmlns:a16="http://schemas.microsoft.com/office/drawing/2014/main" id="{806E9823-F277-4D28-B04B-C183C1CDD298}"/>
                </a:ext>
              </a:extLst>
            </p:cNvPr>
            <p:cNvGrpSpPr/>
            <p:nvPr/>
          </p:nvGrpSpPr>
          <p:grpSpPr>
            <a:xfrm>
              <a:off x="376153" y="4227762"/>
              <a:ext cx="307109" cy="326265"/>
              <a:chOff x="633618" y="3446204"/>
              <a:chExt cx="364336" cy="387061"/>
            </a:xfrm>
          </p:grpSpPr>
          <p:pic>
            <p:nvPicPr>
              <p:cNvPr id="9" name="圖片 8" descr="一張含有 畫畫 的圖片&#10;&#10;自動產生的描述">
                <a:extLst>
                  <a:ext uri="{FF2B5EF4-FFF2-40B4-BE49-F238E27FC236}">
                    <a16:creationId xmlns:a16="http://schemas.microsoft.com/office/drawing/2014/main" id="{A49B879F-80E3-451C-98C1-A2BC0985CC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544" y="3446204"/>
                <a:ext cx="179410" cy="179409"/>
              </a:xfrm>
              <a:prstGeom prst="rect">
                <a:avLst/>
              </a:prstGeom>
            </p:spPr>
          </p:pic>
          <p:pic>
            <p:nvPicPr>
              <p:cNvPr id="10" name="圖片 9" descr="一張含有 物件, 標誌, 畫畫 的圖片&#10;&#10;自動產生的描述">
                <a:extLst>
                  <a:ext uri="{FF2B5EF4-FFF2-40B4-BE49-F238E27FC236}">
                    <a16:creationId xmlns:a16="http://schemas.microsoft.com/office/drawing/2014/main" id="{64109DCB-4449-44DB-8695-CAD5CC2FA0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618" y="3653856"/>
                <a:ext cx="179409" cy="179409"/>
              </a:xfrm>
              <a:prstGeom prst="rect">
                <a:avLst/>
              </a:prstGeom>
            </p:spPr>
          </p:pic>
          <p:pic>
            <p:nvPicPr>
              <p:cNvPr id="11" name="圖片 10" descr="一張含有 畫畫 的圖片&#10;&#10;自動產生的描述">
                <a:extLst>
                  <a:ext uri="{FF2B5EF4-FFF2-40B4-BE49-F238E27FC236}">
                    <a16:creationId xmlns:a16="http://schemas.microsoft.com/office/drawing/2014/main" id="{EECF93ED-1724-4B5C-B05B-1317F50F67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618" y="3446204"/>
                <a:ext cx="179409" cy="179409"/>
              </a:xfrm>
              <a:prstGeom prst="rect">
                <a:avLst/>
              </a:prstGeom>
            </p:spPr>
          </p:pic>
        </p:grpSp>
        <p:pic>
          <p:nvPicPr>
            <p:cNvPr id="7" name="圖片 6">
              <a:extLst>
                <a:ext uri="{FF2B5EF4-FFF2-40B4-BE49-F238E27FC236}">
                  <a16:creationId xmlns:a16="http://schemas.microsoft.com/office/drawing/2014/main" id="{9846B77F-AE06-48FF-AF54-1F6DCB4DD6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574" y="4417780"/>
              <a:ext cx="136246" cy="136246"/>
            </a:xfrm>
            <a:prstGeom prst="rect">
              <a:avLst/>
            </a:prstGeom>
          </p:spPr>
        </p:pic>
      </p:grpSp>
    </p:spTree>
    <p:extLst>
      <p:ext uri="{BB962C8B-B14F-4D97-AF65-F5344CB8AC3E}">
        <p14:creationId xmlns:p14="http://schemas.microsoft.com/office/powerpoint/2010/main" val="4081500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58" y="4756"/>
            <a:ext cx="9127082" cy="5133983"/>
          </a:xfrm>
          <a:prstGeom prst="rect">
            <a:avLst/>
          </a:prstGeom>
        </p:spPr>
      </p:pic>
      <p:pic>
        <p:nvPicPr>
          <p:cNvPr id="4" name="圖形 3">
            <a:extLst>
              <a:ext uri="{FF2B5EF4-FFF2-40B4-BE49-F238E27FC236}">
                <a16:creationId xmlns:a16="http://schemas.microsoft.com/office/drawing/2014/main" id="{39A88FD8-FF5B-450F-B4B8-DD26B52CB9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4310" y="4984122"/>
            <a:ext cx="439104" cy="81139"/>
          </a:xfrm>
          <a:prstGeom prst="rect">
            <a:avLst/>
          </a:prstGeom>
        </p:spPr>
      </p:pic>
      <p:sp>
        <p:nvSpPr>
          <p:cNvPr id="5" name="Title 1">
            <a:extLst>
              <a:ext uri="{FF2B5EF4-FFF2-40B4-BE49-F238E27FC236}">
                <a16:creationId xmlns:a16="http://schemas.microsoft.com/office/drawing/2014/main" id="{396733C8-9BA5-48EE-88C0-CD8F81755489}"/>
              </a:ext>
            </a:extLst>
          </p:cNvPr>
          <p:cNvSpPr>
            <a:spLocks noGrp="1"/>
          </p:cNvSpPr>
          <p:nvPr>
            <p:ph type="title"/>
          </p:nvPr>
        </p:nvSpPr>
        <p:spPr>
          <a:xfrm>
            <a:off x="234363" y="126229"/>
            <a:ext cx="8820184" cy="1028369"/>
          </a:xfrm>
          <a:prstGeom prst="rect">
            <a:avLst/>
          </a:prstGeom>
        </p:spPr>
        <p:txBody>
          <a:bodyPr>
            <a:normAutofit/>
          </a:bodyPr>
          <a:lstStyle>
            <a:lvl1pPr>
              <a:defRPr sz="3800" b="0">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1148388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58" y="4756"/>
            <a:ext cx="9127082" cy="5133984"/>
          </a:xfrm>
          <a:prstGeom prst="rect">
            <a:avLst/>
          </a:prstGeom>
        </p:spPr>
      </p:pic>
      <p:sp>
        <p:nvSpPr>
          <p:cNvPr id="4" name="Title 1">
            <a:extLst>
              <a:ext uri="{FF2B5EF4-FFF2-40B4-BE49-F238E27FC236}">
                <a16:creationId xmlns:a16="http://schemas.microsoft.com/office/drawing/2014/main" id="{C6BA3AE9-160A-4F50-9ABF-B422D1A036AA}"/>
              </a:ext>
            </a:extLst>
          </p:cNvPr>
          <p:cNvSpPr>
            <a:spLocks noGrp="1"/>
          </p:cNvSpPr>
          <p:nvPr>
            <p:ph type="title"/>
          </p:nvPr>
        </p:nvSpPr>
        <p:spPr>
          <a:xfrm>
            <a:off x="234363" y="126229"/>
            <a:ext cx="8820184" cy="1028369"/>
          </a:xfrm>
          <a:prstGeom prst="rect">
            <a:avLst/>
          </a:prstGeom>
        </p:spPr>
        <p:txBody>
          <a:bodyPr>
            <a:normAutofit/>
          </a:bodyPr>
          <a:lstStyle>
            <a:lvl1pPr>
              <a:defRPr sz="3800" b="0">
                <a:solidFill>
                  <a:schemeClr val="bg1"/>
                </a:solidFill>
                <a:latin typeface="微軟正黑體" panose="020B0604030504040204" pitchFamily="34" charset="-120"/>
                <a:ea typeface="微軟正黑體" panose="020B0604030504040204" pitchFamily="34" charset="-120"/>
              </a:defRPr>
            </a:lvl1pPr>
          </a:lstStyle>
          <a:p>
            <a:endParaRPr lang="en-US"/>
          </a:p>
        </p:txBody>
      </p:sp>
      <p:grpSp>
        <p:nvGrpSpPr>
          <p:cNvPr id="12" name="群組 11">
            <a:extLst>
              <a:ext uri="{FF2B5EF4-FFF2-40B4-BE49-F238E27FC236}">
                <a16:creationId xmlns:a16="http://schemas.microsoft.com/office/drawing/2014/main" id="{573CC873-B092-438A-BDF1-911DED1942E4}"/>
              </a:ext>
            </a:extLst>
          </p:cNvPr>
          <p:cNvGrpSpPr/>
          <p:nvPr userDrawn="1"/>
        </p:nvGrpSpPr>
        <p:grpSpPr>
          <a:xfrm>
            <a:off x="4284865" y="4222689"/>
            <a:ext cx="307109" cy="326265"/>
            <a:chOff x="376153" y="4227762"/>
            <a:chExt cx="307109" cy="326265"/>
          </a:xfrm>
        </p:grpSpPr>
        <p:grpSp>
          <p:nvGrpSpPr>
            <p:cNvPr id="13" name="群組 12">
              <a:extLst>
                <a:ext uri="{FF2B5EF4-FFF2-40B4-BE49-F238E27FC236}">
                  <a16:creationId xmlns:a16="http://schemas.microsoft.com/office/drawing/2014/main" id="{BD127781-FA3E-4CC3-96D0-40AF0F8BD545}"/>
                </a:ext>
              </a:extLst>
            </p:cNvPr>
            <p:cNvGrpSpPr/>
            <p:nvPr/>
          </p:nvGrpSpPr>
          <p:grpSpPr>
            <a:xfrm>
              <a:off x="376153" y="4227762"/>
              <a:ext cx="307109" cy="326265"/>
              <a:chOff x="633618" y="3446204"/>
              <a:chExt cx="364336" cy="387061"/>
            </a:xfrm>
          </p:grpSpPr>
          <p:pic>
            <p:nvPicPr>
              <p:cNvPr id="15" name="圖片 14" descr="一張含有 畫畫 的圖片&#10;&#10;自動產生的描述">
                <a:extLst>
                  <a:ext uri="{FF2B5EF4-FFF2-40B4-BE49-F238E27FC236}">
                    <a16:creationId xmlns:a16="http://schemas.microsoft.com/office/drawing/2014/main" id="{686B02EE-9529-4FA0-BF1C-F1EBBA049D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544" y="3446204"/>
                <a:ext cx="179410" cy="179409"/>
              </a:xfrm>
              <a:prstGeom prst="rect">
                <a:avLst/>
              </a:prstGeom>
            </p:spPr>
          </p:pic>
          <p:pic>
            <p:nvPicPr>
              <p:cNvPr id="16" name="圖片 15" descr="一張含有 物件, 標誌, 畫畫 的圖片&#10;&#10;自動產生的描述">
                <a:extLst>
                  <a:ext uri="{FF2B5EF4-FFF2-40B4-BE49-F238E27FC236}">
                    <a16:creationId xmlns:a16="http://schemas.microsoft.com/office/drawing/2014/main" id="{B3442E7C-5171-4CAE-973E-53319F2625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618" y="3653856"/>
                <a:ext cx="179409" cy="179409"/>
              </a:xfrm>
              <a:prstGeom prst="rect">
                <a:avLst/>
              </a:prstGeom>
            </p:spPr>
          </p:pic>
          <p:pic>
            <p:nvPicPr>
              <p:cNvPr id="17" name="圖片 16" descr="一張含有 畫畫 的圖片&#10;&#10;自動產生的描述">
                <a:extLst>
                  <a:ext uri="{FF2B5EF4-FFF2-40B4-BE49-F238E27FC236}">
                    <a16:creationId xmlns:a16="http://schemas.microsoft.com/office/drawing/2014/main" id="{1DAC78F8-BA73-4959-B574-D851A81F53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618" y="3446204"/>
                <a:ext cx="179409" cy="179409"/>
              </a:xfrm>
              <a:prstGeom prst="rect">
                <a:avLst/>
              </a:prstGeom>
            </p:spPr>
          </p:pic>
        </p:grpSp>
        <p:pic>
          <p:nvPicPr>
            <p:cNvPr id="14" name="圖片 13">
              <a:extLst>
                <a:ext uri="{FF2B5EF4-FFF2-40B4-BE49-F238E27FC236}">
                  <a16:creationId xmlns:a16="http://schemas.microsoft.com/office/drawing/2014/main" id="{F25DA64A-EA56-4FB9-A31E-BF84592199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574" y="4417780"/>
              <a:ext cx="136246" cy="136246"/>
            </a:xfrm>
            <a:prstGeom prst="rect">
              <a:avLst/>
            </a:prstGeom>
          </p:spPr>
        </p:pic>
      </p:grpSp>
    </p:spTree>
    <p:extLst>
      <p:ext uri="{BB962C8B-B14F-4D97-AF65-F5344CB8AC3E}">
        <p14:creationId xmlns:p14="http://schemas.microsoft.com/office/powerpoint/2010/main" val="3651963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306" y="5795"/>
            <a:ext cx="9123386" cy="5131905"/>
          </a:xfrm>
          <a:prstGeom prst="rect">
            <a:avLst/>
          </a:prstGeom>
        </p:spPr>
      </p:pic>
      <p:sp>
        <p:nvSpPr>
          <p:cNvPr id="5" name="Title 1">
            <a:extLst>
              <a:ext uri="{FF2B5EF4-FFF2-40B4-BE49-F238E27FC236}">
                <a16:creationId xmlns:a16="http://schemas.microsoft.com/office/drawing/2014/main" id="{C95BD1FD-A391-4265-9483-307C97344065}"/>
              </a:ext>
            </a:extLst>
          </p:cNvPr>
          <p:cNvSpPr>
            <a:spLocks noGrp="1"/>
          </p:cNvSpPr>
          <p:nvPr>
            <p:ph type="title"/>
          </p:nvPr>
        </p:nvSpPr>
        <p:spPr>
          <a:xfrm>
            <a:off x="234363" y="126229"/>
            <a:ext cx="8820184" cy="1028369"/>
          </a:xfrm>
          <a:prstGeom prst="rect">
            <a:avLst/>
          </a:prstGeom>
        </p:spPr>
        <p:txBody>
          <a:bodyPr>
            <a:normAutofit/>
          </a:bodyPr>
          <a:lstStyle>
            <a:lvl1pPr>
              <a:defRPr sz="3800" b="0">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622889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標題投影片">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67BB1E80-FF10-4C2B-8B45-64F962FA9EB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458" y="4756"/>
            <a:ext cx="9127082" cy="5133983"/>
          </a:xfrm>
          <a:prstGeom prst="rect">
            <a:avLst/>
          </a:prstGeom>
        </p:spPr>
      </p:pic>
      <p:sp>
        <p:nvSpPr>
          <p:cNvPr id="6" name="Title 1">
            <a:extLst>
              <a:ext uri="{FF2B5EF4-FFF2-40B4-BE49-F238E27FC236}">
                <a16:creationId xmlns:a16="http://schemas.microsoft.com/office/drawing/2014/main" id="{87ECFC86-373C-493F-9249-E541B6FE2A65}"/>
              </a:ext>
            </a:extLst>
          </p:cNvPr>
          <p:cNvSpPr>
            <a:spLocks noGrp="1"/>
          </p:cNvSpPr>
          <p:nvPr>
            <p:ph type="title"/>
          </p:nvPr>
        </p:nvSpPr>
        <p:spPr>
          <a:xfrm>
            <a:off x="234363" y="126229"/>
            <a:ext cx="8820184" cy="1028369"/>
          </a:xfrm>
          <a:prstGeom prst="rect">
            <a:avLst/>
          </a:prstGeom>
        </p:spPr>
        <p:txBody>
          <a:bodyPr>
            <a:normAutofit/>
          </a:bodyPr>
          <a:lstStyle>
            <a:lvl1pPr>
              <a:defRPr sz="3800" b="0">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667234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標題及內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8951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9_標題投影片">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0633A14-886C-4F9F-BC19-E4FC929BC1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grpSp>
        <p:nvGrpSpPr>
          <p:cNvPr id="4" name="群組 3">
            <a:extLst>
              <a:ext uri="{FF2B5EF4-FFF2-40B4-BE49-F238E27FC236}">
                <a16:creationId xmlns:a16="http://schemas.microsoft.com/office/drawing/2014/main" id="{0FBB167C-0987-4FC7-9084-064C03C22CCC}"/>
              </a:ext>
            </a:extLst>
          </p:cNvPr>
          <p:cNvGrpSpPr/>
          <p:nvPr userDrawn="1"/>
        </p:nvGrpSpPr>
        <p:grpSpPr>
          <a:xfrm>
            <a:off x="19779" y="4264540"/>
            <a:ext cx="307109" cy="326265"/>
            <a:chOff x="376153" y="4227762"/>
            <a:chExt cx="307109" cy="326265"/>
          </a:xfrm>
        </p:grpSpPr>
        <p:grpSp>
          <p:nvGrpSpPr>
            <p:cNvPr id="5" name="群組 4">
              <a:extLst>
                <a:ext uri="{FF2B5EF4-FFF2-40B4-BE49-F238E27FC236}">
                  <a16:creationId xmlns:a16="http://schemas.microsoft.com/office/drawing/2014/main" id="{087A46E8-4448-4A10-9FA2-F5246C2D8FE6}"/>
                </a:ext>
              </a:extLst>
            </p:cNvPr>
            <p:cNvGrpSpPr/>
            <p:nvPr/>
          </p:nvGrpSpPr>
          <p:grpSpPr>
            <a:xfrm>
              <a:off x="376153" y="4227762"/>
              <a:ext cx="307109" cy="326265"/>
              <a:chOff x="633618" y="3446204"/>
              <a:chExt cx="364336" cy="387061"/>
            </a:xfrm>
          </p:grpSpPr>
          <p:pic>
            <p:nvPicPr>
              <p:cNvPr id="7" name="圖片 6" descr="一張含有 畫畫 的圖片&#10;&#10;自動產生的描述">
                <a:extLst>
                  <a:ext uri="{FF2B5EF4-FFF2-40B4-BE49-F238E27FC236}">
                    <a16:creationId xmlns:a16="http://schemas.microsoft.com/office/drawing/2014/main" id="{1D18CC26-6013-4E52-90A3-B920EB92E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544" y="3446204"/>
                <a:ext cx="179410" cy="179409"/>
              </a:xfrm>
              <a:prstGeom prst="rect">
                <a:avLst/>
              </a:prstGeom>
            </p:spPr>
          </p:pic>
          <p:pic>
            <p:nvPicPr>
              <p:cNvPr id="8" name="圖片 7" descr="一張含有 物件, 標誌, 畫畫 的圖片&#10;&#10;自動產生的描述">
                <a:extLst>
                  <a:ext uri="{FF2B5EF4-FFF2-40B4-BE49-F238E27FC236}">
                    <a16:creationId xmlns:a16="http://schemas.microsoft.com/office/drawing/2014/main" id="{4E7CF4D0-69C7-4060-87C6-436973ED54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618" y="3653856"/>
                <a:ext cx="179409" cy="179409"/>
              </a:xfrm>
              <a:prstGeom prst="rect">
                <a:avLst/>
              </a:prstGeom>
            </p:spPr>
          </p:pic>
          <p:pic>
            <p:nvPicPr>
              <p:cNvPr id="9" name="圖片 8" descr="一張含有 畫畫 的圖片&#10;&#10;自動產生的描述">
                <a:extLst>
                  <a:ext uri="{FF2B5EF4-FFF2-40B4-BE49-F238E27FC236}">
                    <a16:creationId xmlns:a16="http://schemas.microsoft.com/office/drawing/2014/main" id="{4EB677E0-30AC-43D3-A19F-7E620C8079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618" y="3446204"/>
                <a:ext cx="179409" cy="179409"/>
              </a:xfrm>
              <a:prstGeom prst="rect">
                <a:avLst/>
              </a:prstGeom>
            </p:spPr>
          </p:pic>
        </p:grpSp>
        <p:pic>
          <p:nvPicPr>
            <p:cNvPr id="6" name="圖片 5">
              <a:extLst>
                <a:ext uri="{FF2B5EF4-FFF2-40B4-BE49-F238E27FC236}">
                  <a16:creationId xmlns:a16="http://schemas.microsoft.com/office/drawing/2014/main" id="{152ED1CC-86A1-487D-AED7-76231A4722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574" y="4417780"/>
              <a:ext cx="136246" cy="136246"/>
            </a:xfrm>
            <a:prstGeom prst="rect">
              <a:avLst/>
            </a:prstGeom>
          </p:spPr>
        </p:pic>
      </p:grpSp>
    </p:spTree>
    <p:extLst>
      <p:ext uri="{BB962C8B-B14F-4D97-AF65-F5344CB8AC3E}">
        <p14:creationId xmlns:p14="http://schemas.microsoft.com/office/powerpoint/2010/main" val="365192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標題及內容">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F28555FC-12F7-43BF-887D-045133C9C0B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89" y="500"/>
            <a:ext cx="9142222" cy="5142500"/>
          </a:xfrm>
          <a:prstGeom prst="rect">
            <a:avLst/>
          </a:prstGeom>
        </p:spPr>
      </p:pic>
      <p:grpSp>
        <p:nvGrpSpPr>
          <p:cNvPr id="3" name="群組 2">
            <a:extLst>
              <a:ext uri="{FF2B5EF4-FFF2-40B4-BE49-F238E27FC236}">
                <a16:creationId xmlns:a16="http://schemas.microsoft.com/office/drawing/2014/main" id="{FEA8A662-EAD0-4AF7-8A72-87EC8D04D2FA}"/>
              </a:ext>
            </a:extLst>
          </p:cNvPr>
          <p:cNvGrpSpPr/>
          <p:nvPr userDrawn="1"/>
        </p:nvGrpSpPr>
        <p:grpSpPr>
          <a:xfrm>
            <a:off x="955739" y="3698906"/>
            <a:ext cx="307109" cy="326265"/>
            <a:chOff x="376153" y="4227762"/>
            <a:chExt cx="307109" cy="326265"/>
          </a:xfrm>
        </p:grpSpPr>
        <p:grpSp>
          <p:nvGrpSpPr>
            <p:cNvPr id="5" name="群組 4">
              <a:extLst>
                <a:ext uri="{FF2B5EF4-FFF2-40B4-BE49-F238E27FC236}">
                  <a16:creationId xmlns:a16="http://schemas.microsoft.com/office/drawing/2014/main" id="{135600F7-193C-4FDC-9DD6-ED37300DCCC8}"/>
                </a:ext>
              </a:extLst>
            </p:cNvPr>
            <p:cNvGrpSpPr/>
            <p:nvPr/>
          </p:nvGrpSpPr>
          <p:grpSpPr>
            <a:xfrm>
              <a:off x="376153" y="4227762"/>
              <a:ext cx="307109" cy="326265"/>
              <a:chOff x="633618" y="3446204"/>
              <a:chExt cx="364336" cy="387061"/>
            </a:xfrm>
          </p:grpSpPr>
          <p:pic>
            <p:nvPicPr>
              <p:cNvPr id="7" name="圖片 6" descr="一張含有 畫畫 的圖片&#10;&#10;自動產生的描述">
                <a:extLst>
                  <a:ext uri="{FF2B5EF4-FFF2-40B4-BE49-F238E27FC236}">
                    <a16:creationId xmlns:a16="http://schemas.microsoft.com/office/drawing/2014/main" id="{EC535E9B-E700-48B2-998C-15A576009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544" y="3446204"/>
                <a:ext cx="179410" cy="179409"/>
              </a:xfrm>
              <a:prstGeom prst="rect">
                <a:avLst/>
              </a:prstGeom>
            </p:spPr>
          </p:pic>
          <p:pic>
            <p:nvPicPr>
              <p:cNvPr id="8" name="圖片 7" descr="一張含有 物件, 標誌, 畫畫 的圖片&#10;&#10;自動產生的描述">
                <a:extLst>
                  <a:ext uri="{FF2B5EF4-FFF2-40B4-BE49-F238E27FC236}">
                    <a16:creationId xmlns:a16="http://schemas.microsoft.com/office/drawing/2014/main" id="{72A27B7F-7338-45C8-9137-E048F770EB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618" y="3653856"/>
                <a:ext cx="179409" cy="179409"/>
              </a:xfrm>
              <a:prstGeom prst="rect">
                <a:avLst/>
              </a:prstGeom>
            </p:spPr>
          </p:pic>
          <p:pic>
            <p:nvPicPr>
              <p:cNvPr id="9" name="圖片 8" descr="一張含有 畫畫 的圖片&#10;&#10;自動產生的描述">
                <a:extLst>
                  <a:ext uri="{FF2B5EF4-FFF2-40B4-BE49-F238E27FC236}">
                    <a16:creationId xmlns:a16="http://schemas.microsoft.com/office/drawing/2014/main" id="{1B8FEB2C-4985-42B2-B768-D3C50C7618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618" y="3446204"/>
                <a:ext cx="179409" cy="179409"/>
              </a:xfrm>
              <a:prstGeom prst="rect">
                <a:avLst/>
              </a:prstGeom>
            </p:spPr>
          </p:pic>
        </p:grpSp>
        <p:pic>
          <p:nvPicPr>
            <p:cNvPr id="6" name="圖片 5">
              <a:extLst>
                <a:ext uri="{FF2B5EF4-FFF2-40B4-BE49-F238E27FC236}">
                  <a16:creationId xmlns:a16="http://schemas.microsoft.com/office/drawing/2014/main" id="{90F3C47F-4CF6-4E1B-A31C-BDF2047F56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574" y="4417780"/>
              <a:ext cx="136246" cy="136246"/>
            </a:xfrm>
            <a:prstGeom prst="rect">
              <a:avLst/>
            </a:prstGeom>
          </p:spPr>
        </p:pic>
      </p:grpSp>
    </p:spTree>
    <p:extLst>
      <p:ext uri="{BB962C8B-B14F-4D97-AF65-F5344CB8AC3E}">
        <p14:creationId xmlns:p14="http://schemas.microsoft.com/office/powerpoint/2010/main" val="2107108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58" y="4756"/>
            <a:ext cx="9127082" cy="5133983"/>
          </a:xfrm>
          <a:prstGeom prst="rect">
            <a:avLst/>
          </a:prstGeom>
        </p:spPr>
      </p:pic>
      <p:sp>
        <p:nvSpPr>
          <p:cNvPr id="4" name="Title 1">
            <a:extLst>
              <a:ext uri="{FF2B5EF4-FFF2-40B4-BE49-F238E27FC236}">
                <a16:creationId xmlns:a16="http://schemas.microsoft.com/office/drawing/2014/main" id="{4A9BCDE6-637D-4E32-B6E3-495C3C15F545}"/>
              </a:ext>
            </a:extLst>
          </p:cNvPr>
          <p:cNvSpPr>
            <a:spLocks noGrp="1"/>
          </p:cNvSpPr>
          <p:nvPr>
            <p:ph type="title"/>
          </p:nvPr>
        </p:nvSpPr>
        <p:spPr>
          <a:xfrm>
            <a:off x="234363" y="126229"/>
            <a:ext cx="8820184" cy="1028369"/>
          </a:xfrm>
          <a:prstGeom prst="rect">
            <a:avLst/>
          </a:prstGeom>
        </p:spPr>
        <p:txBody>
          <a:bodyPr>
            <a:normAutofit/>
          </a:bodyPr>
          <a:lstStyle>
            <a:lvl1pPr>
              <a:defRPr sz="3800" b="0">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2182730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58" y="4756"/>
            <a:ext cx="9127082" cy="5133984"/>
          </a:xfrm>
          <a:prstGeom prst="rect">
            <a:avLst/>
          </a:prstGeom>
        </p:spPr>
      </p:pic>
      <p:sp>
        <p:nvSpPr>
          <p:cNvPr id="4" name="Title 1">
            <a:extLst>
              <a:ext uri="{FF2B5EF4-FFF2-40B4-BE49-F238E27FC236}">
                <a16:creationId xmlns:a16="http://schemas.microsoft.com/office/drawing/2014/main" id="{754730A0-BA11-4FAB-97E8-1DC744691425}"/>
              </a:ext>
            </a:extLst>
          </p:cNvPr>
          <p:cNvSpPr>
            <a:spLocks noGrp="1"/>
          </p:cNvSpPr>
          <p:nvPr>
            <p:ph type="title"/>
          </p:nvPr>
        </p:nvSpPr>
        <p:spPr>
          <a:xfrm>
            <a:off x="234363" y="126229"/>
            <a:ext cx="8820184" cy="1028369"/>
          </a:xfrm>
          <a:prstGeom prst="rect">
            <a:avLst/>
          </a:prstGeom>
        </p:spPr>
        <p:txBody>
          <a:bodyPr>
            <a:normAutofit/>
          </a:bodyPr>
          <a:lstStyle>
            <a:lvl1pPr>
              <a:defRPr sz="3800" b="0">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2879655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59" y="9516"/>
            <a:ext cx="9127082" cy="5133984"/>
          </a:xfrm>
          <a:prstGeom prst="rect">
            <a:avLst/>
          </a:prstGeom>
        </p:spPr>
      </p:pic>
      <p:sp>
        <p:nvSpPr>
          <p:cNvPr id="6" name="Title 1">
            <a:extLst>
              <a:ext uri="{FF2B5EF4-FFF2-40B4-BE49-F238E27FC236}">
                <a16:creationId xmlns:a16="http://schemas.microsoft.com/office/drawing/2014/main" id="{DE413165-EAC0-4093-BF9F-35F5F78B19C8}"/>
              </a:ext>
            </a:extLst>
          </p:cNvPr>
          <p:cNvSpPr>
            <a:spLocks noGrp="1"/>
          </p:cNvSpPr>
          <p:nvPr>
            <p:ph type="title"/>
          </p:nvPr>
        </p:nvSpPr>
        <p:spPr>
          <a:xfrm>
            <a:off x="234363" y="126229"/>
            <a:ext cx="8820184" cy="1028369"/>
          </a:xfrm>
          <a:prstGeom prst="rect">
            <a:avLst/>
          </a:prstGeom>
        </p:spPr>
        <p:txBody>
          <a:bodyPr>
            <a:normAutofit/>
          </a:bodyPr>
          <a:lstStyle>
            <a:lvl1pPr>
              <a:defRPr sz="3800" b="0">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966924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7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59" y="9516"/>
            <a:ext cx="9127082" cy="5133983"/>
          </a:xfrm>
          <a:prstGeom prst="rect">
            <a:avLst/>
          </a:prstGeom>
        </p:spPr>
      </p:pic>
      <p:pic>
        <p:nvPicPr>
          <p:cNvPr id="4" name="圖形 3">
            <a:extLst>
              <a:ext uri="{FF2B5EF4-FFF2-40B4-BE49-F238E27FC236}">
                <a16:creationId xmlns:a16="http://schemas.microsoft.com/office/drawing/2014/main" id="{DB2712D1-C688-4040-AB2D-84323C73CAC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54310" y="4984122"/>
            <a:ext cx="439104" cy="81139"/>
          </a:xfrm>
          <a:prstGeom prst="rect">
            <a:avLst/>
          </a:prstGeom>
        </p:spPr>
      </p:pic>
      <p:sp>
        <p:nvSpPr>
          <p:cNvPr id="5" name="Title 1">
            <a:extLst>
              <a:ext uri="{FF2B5EF4-FFF2-40B4-BE49-F238E27FC236}">
                <a16:creationId xmlns:a16="http://schemas.microsoft.com/office/drawing/2014/main" id="{638CA571-753C-486F-B8D0-A0809E28AEB3}"/>
              </a:ext>
            </a:extLst>
          </p:cNvPr>
          <p:cNvSpPr>
            <a:spLocks noGrp="1"/>
          </p:cNvSpPr>
          <p:nvPr>
            <p:ph type="title"/>
          </p:nvPr>
        </p:nvSpPr>
        <p:spPr>
          <a:xfrm>
            <a:off x="234363" y="126229"/>
            <a:ext cx="8820184" cy="1028369"/>
          </a:xfrm>
          <a:prstGeom prst="rect">
            <a:avLst/>
          </a:prstGeom>
        </p:spPr>
        <p:txBody>
          <a:bodyPr>
            <a:normAutofit/>
          </a:bodyPr>
          <a:lstStyle>
            <a:lvl1pPr>
              <a:defRPr sz="3800" b="0">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295336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59" y="9516"/>
            <a:ext cx="9127082" cy="5133984"/>
          </a:xfrm>
          <a:prstGeom prst="rect">
            <a:avLst/>
          </a:prstGeom>
        </p:spPr>
      </p:pic>
      <p:pic>
        <p:nvPicPr>
          <p:cNvPr id="4" name="圖片 3" descr="一張含有 電子用品, 電路 的圖片&#10;&#10;自動產生的描述">
            <a:extLst>
              <a:ext uri="{FF2B5EF4-FFF2-40B4-BE49-F238E27FC236}">
                <a16:creationId xmlns:a16="http://schemas.microsoft.com/office/drawing/2014/main" id="{AFAA5718-EA5F-4C38-9A50-462DC8D178DB}"/>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31000"/>
                    </a14:imgEffect>
                  </a14:imgLayer>
                </a14:imgProps>
              </a:ext>
              <a:ext uri="{28A0092B-C50C-407E-A947-70E740481C1C}">
                <a14:useLocalDpi xmlns:a14="http://schemas.microsoft.com/office/drawing/2010/main" val="0"/>
              </a:ext>
            </a:extLst>
          </a:blip>
          <a:stretch>
            <a:fillRect/>
          </a:stretch>
        </p:blipFill>
        <p:spPr>
          <a:xfrm>
            <a:off x="2011680" y="1666306"/>
            <a:ext cx="4622572" cy="2889108"/>
          </a:xfrm>
          <a:prstGeom prst="rect">
            <a:avLst/>
          </a:prstGeom>
          <a:effectLst>
            <a:outerShdw blurRad="266700" dist="393700" dir="3720000" sx="99000" sy="99000" algn="l" rotWithShape="0">
              <a:prstClr val="black">
                <a:alpha val="40000"/>
              </a:prstClr>
            </a:outerShdw>
          </a:effectLst>
        </p:spPr>
      </p:pic>
      <p:sp>
        <p:nvSpPr>
          <p:cNvPr id="5" name="Title 1">
            <a:extLst>
              <a:ext uri="{FF2B5EF4-FFF2-40B4-BE49-F238E27FC236}">
                <a16:creationId xmlns:a16="http://schemas.microsoft.com/office/drawing/2014/main" id="{08423FEC-0BC5-4941-BBBB-6DC79C616B05}"/>
              </a:ext>
            </a:extLst>
          </p:cNvPr>
          <p:cNvSpPr>
            <a:spLocks noGrp="1"/>
          </p:cNvSpPr>
          <p:nvPr>
            <p:ph type="title"/>
          </p:nvPr>
        </p:nvSpPr>
        <p:spPr>
          <a:xfrm>
            <a:off x="234363" y="126229"/>
            <a:ext cx="8820184" cy="1028369"/>
          </a:xfrm>
          <a:prstGeom prst="rect">
            <a:avLst/>
          </a:prstGeom>
        </p:spPr>
        <p:txBody>
          <a:bodyPr>
            <a:normAutofit/>
          </a:bodyPr>
          <a:lstStyle>
            <a:lvl1pPr>
              <a:defRPr sz="3800" b="0">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824852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標題版面配置區 1">
            <a:extLst>
              <a:ext uri="{FF2B5EF4-FFF2-40B4-BE49-F238E27FC236}">
                <a16:creationId xmlns:a16="http://schemas.microsoft.com/office/drawing/2014/main" id="{171109A9-EF33-B243-A0CE-E38A6E96511C}"/>
              </a:ext>
            </a:extLst>
          </p:cNvPr>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TW" altLang="en-US"/>
              <a:t>按一下以編輯母片標題樣式</a:t>
            </a:r>
          </a:p>
        </p:txBody>
      </p:sp>
      <p:sp>
        <p:nvSpPr>
          <p:cNvPr id="8" name="文字版面配置區 2">
            <a:extLst>
              <a:ext uri="{FF2B5EF4-FFF2-40B4-BE49-F238E27FC236}">
                <a16:creationId xmlns:a16="http://schemas.microsoft.com/office/drawing/2014/main" id="{A9C34E32-4547-824D-94BE-B0E70A64ABD4}"/>
              </a:ext>
            </a:extLst>
          </p:cNvPr>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p:txBody>
      </p:sp>
    </p:spTree>
    <p:extLst>
      <p:ext uri="{BB962C8B-B14F-4D97-AF65-F5344CB8AC3E}">
        <p14:creationId xmlns:p14="http://schemas.microsoft.com/office/powerpoint/2010/main" val="1895462829"/>
      </p:ext>
    </p:extLst>
  </p:cSld>
  <p:clrMap bg1="lt1" tx1="dk1" bg2="lt2" tx2="dk2" accent1="accent1" accent2="accent2" accent3="accent3" accent4="accent4" accent5="accent5" accent6="accent6" hlink="hlink" folHlink="folHlink"/>
  <p:sldLayoutIdLst>
    <p:sldLayoutId id="2147483851" r:id="rId1"/>
    <p:sldLayoutId id="2147483850" r:id="rId2"/>
    <p:sldLayoutId id="2147483841" r:id="rId3"/>
    <p:sldLayoutId id="2147483849" r:id="rId4"/>
    <p:sldLayoutId id="2147483823" r:id="rId5"/>
    <p:sldLayoutId id="2147483857" r:id="rId6"/>
    <p:sldLayoutId id="2147483854" r:id="rId7"/>
    <p:sldLayoutId id="2147483859" r:id="rId8"/>
    <p:sldLayoutId id="2147483856" r:id="rId9"/>
    <p:sldLayoutId id="2147483855" r:id="rId10"/>
    <p:sldLayoutId id="2147483853" r:id="rId11"/>
    <p:sldLayoutId id="2147483858" r:id="rId12"/>
    <p:sldLayoutId id="2147483852" r:id="rId13"/>
    <p:sldLayoutId id="2147483847" r:id="rId14"/>
    <p:sldLayoutId id="214748384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2.jpe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23.jpeg"/></Relationships>
</file>

<file path=ppt/slides/_rels/slide1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4.png"/><Relationship Id="rId1" Type="http://schemas.openxmlformats.org/officeDocument/2006/relationships/slideLayout" Target="../slideLayouts/slideLayout8.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5.jpe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jpeg"/><Relationship Id="rId3" Type="http://schemas.openxmlformats.org/officeDocument/2006/relationships/image" Target="../media/image48.png"/><Relationship Id="rId7" Type="http://schemas.openxmlformats.org/officeDocument/2006/relationships/image" Target="../media/image50.png"/><Relationship Id="rId12" Type="http://schemas.microsoft.com/office/2007/relationships/hdphoto" Target="../media/hdphoto6.wdp"/><Relationship Id="rId2" Type="http://schemas.openxmlformats.org/officeDocument/2006/relationships/image" Target="../media/image34.png"/><Relationship Id="rId16" Type="http://schemas.openxmlformats.org/officeDocument/2006/relationships/image" Target="../media/image5.jpe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52.png"/><Relationship Id="rId5" Type="http://schemas.openxmlformats.org/officeDocument/2006/relationships/image" Target="../media/image49.png"/><Relationship Id="rId15" Type="http://schemas.openxmlformats.org/officeDocument/2006/relationships/image" Target="../media/image4.jpe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51.png"/><Relationship Id="rId14" Type="http://schemas.openxmlformats.org/officeDocument/2006/relationships/image" Target="../media/image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54.svg"/></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microsoft.com/office/2007/relationships/hdphoto" Target="../media/hdphoto7.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3.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7.png"/><Relationship Id="rId5" Type="http://schemas.microsoft.com/office/2007/relationships/hdphoto" Target="../media/hdphoto8.wdp"/><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sv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70.sv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78.svg"/><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0.png"/><Relationship Id="rId18" Type="http://schemas.openxmlformats.org/officeDocument/2006/relationships/image" Target="../media/image95.sv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89.svg"/><Relationship Id="rId17" Type="http://schemas.openxmlformats.org/officeDocument/2006/relationships/image" Target="../media/image94.png"/><Relationship Id="rId2" Type="http://schemas.openxmlformats.org/officeDocument/2006/relationships/notesSlide" Target="../notesSlides/notesSlide9.xml"/><Relationship Id="rId16" Type="http://schemas.openxmlformats.org/officeDocument/2006/relationships/image" Target="../media/image93.sv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8.png"/><Relationship Id="rId5" Type="http://schemas.openxmlformats.org/officeDocument/2006/relationships/image" Target="../media/image83.jpeg"/><Relationship Id="rId15" Type="http://schemas.openxmlformats.org/officeDocument/2006/relationships/image" Target="../media/image92.png"/><Relationship Id="rId10" Type="http://schemas.microsoft.com/office/2007/relationships/hdphoto" Target="../media/hdphoto9.wdp"/><Relationship Id="rId4" Type="http://schemas.openxmlformats.org/officeDocument/2006/relationships/image" Target="../media/image82.svg"/><Relationship Id="rId9" Type="http://schemas.openxmlformats.org/officeDocument/2006/relationships/image" Target="../media/image87.png"/><Relationship Id="rId14" Type="http://schemas.openxmlformats.org/officeDocument/2006/relationships/image" Target="../media/image91.svg"/></Relationships>
</file>

<file path=ppt/slides/_rels/slide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34.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03.svg"/><Relationship Id="rId4" Type="http://schemas.openxmlformats.org/officeDocument/2006/relationships/image" Target="../media/image102.png"/></Relationships>
</file>

<file path=ppt/slides/_rels/slide35.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1.svg"/><Relationship Id="rId7" Type="http://schemas.openxmlformats.org/officeDocument/2006/relationships/image" Target="../media/image107.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svg"/><Relationship Id="rId4" Type="http://schemas.openxmlformats.org/officeDocument/2006/relationships/image" Target="../media/image104.png"/></Relationships>
</file>

<file path=ppt/slides/_rels/slide3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11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31.png"/><Relationship Id="rId7" Type="http://schemas.openxmlformats.org/officeDocument/2006/relationships/image" Target="../media/image2.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5.jpeg"/><Relationship Id="rId4" Type="http://schemas.openxmlformats.org/officeDocument/2006/relationships/image" Target="../media/image32.svg"/><Relationship Id="rId9" Type="http://schemas.openxmlformats.org/officeDocument/2006/relationships/image" Target="../media/image4.jpeg"/></Relationships>
</file>

<file path=ppt/slides/_rels/slide9.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一張含有 電腦, 監視器, 鍵盤, 書桌 的圖片&#10;&#10;自動產生的描述">
            <a:extLst>
              <a:ext uri="{FF2B5EF4-FFF2-40B4-BE49-F238E27FC236}">
                <a16:creationId xmlns:a16="http://schemas.microsoft.com/office/drawing/2014/main" id="{6A56D72F-3700-45E9-AF6D-78B03FBA1C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圖片 2" descr="一張含有 監視器, 電腦, 鍵盤, 書桌 的圖片&#10;&#10;自動產生的描述">
            <a:extLst>
              <a:ext uri="{FF2B5EF4-FFF2-40B4-BE49-F238E27FC236}">
                <a16:creationId xmlns:a16="http://schemas.microsoft.com/office/drawing/2014/main" id="{BADAC878-712E-450A-938D-54A8D90CE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12" name="群組 11">
            <a:extLst>
              <a:ext uri="{FF2B5EF4-FFF2-40B4-BE49-F238E27FC236}">
                <a16:creationId xmlns:a16="http://schemas.microsoft.com/office/drawing/2014/main" id="{ECEC124F-EB14-4B5D-91AF-F78FA8477FD4}"/>
              </a:ext>
            </a:extLst>
          </p:cNvPr>
          <p:cNvGrpSpPr/>
          <p:nvPr/>
        </p:nvGrpSpPr>
        <p:grpSpPr>
          <a:xfrm>
            <a:off x="1115505" y="3753270"/>
            <a:ext cx="232066" cy="246539"/>
            <a:chOff x="376155" y="4227762"/>
            <a:chExt cx="307110" cy="326265"/>
          </a:xfrm>
        </p:grpSpPr>
        <p:grpSp>
          <p:nvGrpSpPr>
            <p:cNvPr id="13" name="群組 12">
              <a:extLst>
                <a:ext uri="{FF2B5EF4-FFF2-40B4-BE49-F238E27FC236}">
                  <a16:creationId xmlns:a16="http://schemas.microsoft.com/office/drawing/2014/main" id="{3DBABEC9-E942-485D-9875-D707C7B38D53}"/>
                </a:ext>
              </a:extLst>
            </p:cNvPr>
            <p:cNvGrpSpPr/>
            <p:nvPr/>
          </p:nvGrpSpPr>
          <p:grpSpPr>
            <a:xfrm>
              <a:off x="376155" y="4227762"/>
              <a:ext cx="307110" cy="326265"/>
              <a:chOff x="633618" y="3446204"/>
              <a:chExt cx="364336" cy="387061"/>
            </a:xfrm>
          </p:grpSpPr>
          <p:pic>
            <p:nvPicPr>
              <p:cNvPr id="15" name="圖片 14" descr="一張含有 畫畫 的圖片&#10;&#10;自動產生的描述">
                <a:extLst>
                  <a:ext uri="{FF2B5EF4-FFF2-40B4-BE49-F238E27FC236}">
                    <a16:creationId xmlns:a16="http://schemas.microsoft.com/office/drawing/2014/main" id="{C9E07845-1B8B-4C21-AFBB-466A09A714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544" y="3446204"/>
                <a:ext cx="179410" cy="179409"/>
              </a:xfrm>
              <a:prstGeom prst="rect">
                <a:avLst/>
              </a:prstGeom>
            </p:spPr>
          </p:pic>
          <p:pic>
            <p:nvPicPr>
              <p:cNvPr id="16" name="圖片 15" descr="一張含有 物件, 標誌, 畫畫 的圖片&#10;&#10;自動產生的描述">
                <a:extLst>
                  <a:ext uri="{FF2B5EF4-FFF2-40B4-BE49-F238E27FC236}">
                    <a16:creationId xmlns:a16="http://schemas.microsoft.com/office/drawing/2014/main" id="{C20BF5BC-B11D-4E4D-A2CB-EAEF7D40B8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618" y="3653856"/>
                <a:ext cx="179409" cy="179409"/>
              </a:xfrm>
              <a:prstGeom prst="rect">
                <a:avLst/>
              </a:prstGeom>
            </p:spPr>
          </p:pic>
          <p:pic>
            <p:nvPicPr>
              <p:cNvPr id="17" name="圖片 16" descr="一張含有 畫畫 的圖片&#10;&#10;自動產生的描述">
                <a:extLst>
                  <a:ext uri="{FF2B5EF4-FFF2-40B4-BE49-F238E27FC236}">
                    <a16:creationId xmlns:a16="http://schemas.microsoft.com/office/drawing/2014/main" id="{DE4261DF-0128-4BB9-9F9F-570C5C304A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618" y="3446204"/>
                <a:ext cx="179409" cy="179409"/>
              </a:xfrm>
              <a:prstGeom prst="rect">
                <a:avLst/>
              </a:prstGeom>
            </p:spPr>
          </p:pic>
        </p:grpSp>
        <p:pic>
          <p:nvPicPr>
            <p:cNvPr id="14" name="圖片 13">
              <a:extLst>
                <a:ext uri="{FF2B5EF4-FFF2-40B4-BE49-F238E27FC236}">
                  <a16:creationId xmlns:a16="http://schemas.microsoft.com/office/drawing/2014/main" id="{27F0CC2E-F48F-48D7-99F2-5082908900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574" y="4417780"/>
              <a:ext cx="136246" cy="136246"/>
            </a:xfrm>
            <a:prstGeom prst="rect">
              <a:avLst/>
            </a:prstGeom>
          </p:spPr>
        </p:pic>
      </p:grpSp>
    </p:spTree>
    <p:extLst>
      <p:ext uri="{BB962C8B-B14F-4D97-AF65-F5344CB8AC3E}">
        <p14:creationId xmlns:p14="http://schemas.microsoft.com/office/powerpoint/2010/main" val="1525807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363" y="126229"/>
            <a:ext cx="8820184" cy="1028369"/>
          </a:xfrm>
        </p:spPr>
        <p:txBody>
          <a:bodyPr>
            <a:normAutofit/>
          </a:bodyPr>
          <a:lstStyle/>
          <a:p>
            <a:r>
              <a:rPr lang="en-US"/>
              <a:t>Intel Xeon </a:t>
            </a:r>
            <a:r>
              <a:rPr lang="zh-TW" altLang="en-US"/>
              <a:t>企業級處理器</a:t>
            </a:r>
            <a:endParaRPr lang="en-US"/>
          </a:p>
        </p:txBody>
      </p:sp>
      <p:sp>
        <p:nvSpPr>
          <p:cNvPr id="5" name="TextBox 4"/>
          <p:cNvSpPr txBox="1"/>
          <p:nvPr/>
        </p:nvSpPr>
        <p:spPr>
          <a:xfrm>
            <a:off x="4237323" y="2246923"/>
            <a:ext cx="4609668" cy="1323439"/>
          </a:xfrm>
          <a:prstGeom prst="rect">
            <a:avLst/>
          </a:prstGeom>
          <a:noFill/>
        </p:spPr>
        <p:txBody>
          <a:bodyPr wrap="square" rtlCol="0">
            <a:spAutoFit/>
          </a:bodyPr>
          <a:lstStyle/>
          <a:p>
            <a:pPr>
              <a:buClr>
                <a:schemeClr val="tx1"/>
              </a:buClr>
            </a:pPr>
            <a:r>
              <a:rPr lang="en-US" sz="3000">
                <a:solidFill>
                  <a:schemeClr val="bg1"/>
                </a:solidFill>
                <a:latin typeface="Arial" panose="020B0604020202020204" pitchFamily="34" charset="0"/>
                <a:ea typeface="微軟正黑體" panose="020B0604030504040204" pitchFamily="34" charset="-120"/>
                <a:cs typeface="Arial" panose="020B0604020202020204" pitchFamily="34" charset="0"/>
              </a:rPr>
              <a:t>Intel Xeon D-2142IT</a:t>
            </a:r>
          </a:p>
          <a:p>
            <a:pPr marL="342900" indent="-342900">
              <a:buClr>
                <a:srgbClr val="E9411F"/>
              </a:buClr>
              <a:buFont typeface="Arial" panose="020B0604020202020204" pitchFamily="34" charset="0"/>
              <a:buChar char="•"/>
            </a:pPr>
            <a:r>
              <a:rPr lang="en-US" sz="2500">
                <a:solidFill>
                  <a:schemeClr val="bg1"/>
                </a:solidFill>
                <a:latin typeface="微軟正黑體" panose="020B0604030504040204" pitchFamily="34" charset="-120"/>
                <a:ea typeface="微軟正黑體" panose="020B0604030504040204" pitchFamily="34" charset="-120"/>
              </a:rPr>
              <a:t>8 </a:t>
            </a:r>
            <a:r>
              <a:rPr lang="zh-TW" altLang="en-US" sz="2500">
                <a:solidFill>
                  <a:schemeClr val="bg1"/>
                </a:solidFill>
                <a:latin typeface="微軟正黑體" panose="020B0604030504040204" pitchFamily="34" charset="-120"/>
                <a:ea typeface="微軟正黑體" panose="020B0604030504040204" pitchFamily="34" charset="-120"/>
              </a:rPr>
              <a:t>核心</a:t>
            </a:r>
            <a:r>
              <a:rPr lang="en-US" altLang="zh-TW" sz="2500">
                <a:solidFill>
                  <a:schemeClr val="bg1"/>
                </a:solidFill>
                <a:latin typeface="微軟正黑體" panose="020B0604030504040204" pitchFamily="34" charset="-120"/>
                <a:ea typeface="微軟正黑體" panose="020B0604030504040204" pitchFamily="34" charset="-120"/>
              </a:rPr>
              <a:t>/16</a:t>
            </a:r>
            <a:r>
              <a:rPr lang="zh-TW" altLang="en-US" sz="2500">
                <a:solidFill>
                  <a:schemeClr val="bg1"/>
                </a:solidFill>
                <a:latin typeface="微軟正黑體" panose="020B0604030504040204" pitchFamily="34" charset="-120"/>
                <a:ea typeface="微軟正黑體" panose="020B0604030504040204" pitchFamily="34" charset="-120"/>
              </a:rPr>
              <a:t>執行緒</a:t>
            </a:r>
          </a:p>
          <a:p>
            <a:pPr marL="342900" indent="-342900">
              <a:buClr>
                <a:srgbClr val="E9411F"/>
              </a:buClr>
              <a:buFont typeface="Arial" panose="020B0604020202020204" pitchFamily="34" charset="0"/>
              <a:buChar char="•"/>
            </a:pPr>
            <a:r>
              <a:rPr lang="en-US" sz="2500">
                <a:solidFill>
                  <a:schemeClr val="bg1"/>
                </a:solidFill>
                <a:latin typeface="微軟正黑體" panose="020B0604030504040204" pitchFamily="34" charset="-120"/>
                <a:ea typeface="微軟正黑體" panose="020B0604030504040204" pitchFamily="34" charset="-120"/>
              </a:rPr>
              <a:t>1.9 GHz (Max. 3.0GHz)</a:t>
            </a:r>
          </a:p>
        </p:txBody>
      </p:sp>
      <p:pic>
        <p:nvPicPr>
          <p:cNvPr id="7" name="圖片 6">
            <a:extLst>
              <a:ext uri="{FF2B5EF4-FFF2-40B4-BE49-F238E27FC236}">
                <a16:creationId xmlns:a16="http://schemas.microsoft.com/office/drawing/2014/main" id="{A70A4C21-AE09-4E8B-9DBE-465C0662C8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953" y="1853180"/>
            <a:ext cx="2624269" cy="2624269"/>
          </a:xfrm>
          <a:prstGeom prst="rect">
            <a:avLst/>
          </a:prstGeom>
          <a:effectLst>
            <a:outerShdw blurRad="317500" dist="254000" dir="18780000" sx="105000" sy="105000" algn="l" rotWithShape="0">
              <a:prstClr val="black">
                <a:alpha val="53000"/>
              </a:prstClr>
            </a:outerShdw>
          </a:effectLst>
        </p:spPr>
      </p:pic>
    </p:spTree>
    <p:extLst>
      <p:ext uri="{BB962C8B-B14F-4D97-AF65-F5344CB8AC3E}">
        <p14:creationId xmlns:p14="http://schemas.microsoft.com/office/powerpoint/2010/main" val="1826972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363" y="91439"/>
            <a:ext cx="8820184" cy="1028369"/>
          </a:xfrm>
        </p:spPr>
        <p:txBody>
          <a:bodyPr>
            <a:normAutofit/>
          </a:bodyPr>
          <a:lstStyle/>
          <a:p>
            <a:r>
              <a:rPr lang="zh-TW" altLang="en-US"/>
              <a:t>訂購資訊</a:t>
            </a:r>
            <a:endParaRPr lang="en-US"/>
          </a:p>
        </p:txBody>
      </p:sp>
      <p:sp>
        <p:nvSpPr>
          <p:cNvPr id="3" name="文本框 2">
            <a:extLst>
              <a:ext uri="{FF2B5EF4-FFF2-40B4-BE49-F238E27FC236}">
                <a16:creationId xmlns:a16="http://schemas.microsoft.com/office/drawing/2014/main" id="{35B80DA4-AEA7-4E21-8512-4DE89FC32D7E}"/>
              </a:ext>
            </a:extLst>
          </p:cNvPr>
          <p:cNvSpPr txBox="1"/>
          <p:nvPr/>
        </p:nvSpPr>
        <p:spPr>
          <a:xfrm>
            <a:off x="529870" y="1734789"/>
            <a:ext cx="4106040" cy="230832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200"/>
              </a:spcBef>
            </a:pPr>
            <a:r>
              <a:rPr lang="zh-CN" altLang="en-US" sz="2400" b="1">
                <a:solidFill>
                  <a:schemeClr val="bg1"/>
                </a:solidFill>
                <a:latin typeface="微軟正黑體" panose="020B0604030504040204" pitchFamily="34" charset="-120"/>
                <a:ea typeface="微軟正黑體" panose="020B0604030504040204" pitchFamily="34" charset="-120"/>
              </a:rPr>
              <a:t>ES</a:t>
            </a:r>
            <a:r>
              <a:rPr lang="en-US" altLang="zh-CN" sz="2400" b="1">
                <a:solidFill>
                  <a:schemeClr val="bg1"/>
                </a:solidFill>
                <a:latin typeface="微軟正黑體" panose="020B0604030504040204" pitchFamily="34" charset="-120"/>
                <a:ea typeface="微軟正黑體" panose="020B0604030504040204" pitchFamily="34" charset="-120"/>
              </a:rPr>
              <a:t>24</a:t>
            </a:r>
            <a:r>
              <a:rPr lang="zh-CN" altLang="en-US" sz="2400" b="1">
                <a:solidFill>
                  <a:schemeClr val="bg1"/>
                </a:solidFill>
                <a:latin typeface="微軟正黑體" panose="020B0604030504040204" pitchFamily="34" charset="-120"/>
                <a:ea typeface="微軟正黑體" panose="020B0604030504040204" pitchFamily="34" charset="-120"/>
              </a:rPr>
              <a:t>86dc-21</a:t>
            </a:r>
            <a:r>
              <a:rPr lang="en-US" altLang="zh-CN" sz="2400" b="1">
                <a:solidFill>
                  <a:schemeClr val="bg1"/>
                </a:solidFill>
                <a:latin typeface="微軟正黑體" panose="020B0604030504040204" pitchFamily="34" charset="-120"/>
                <a:ea typeface="微軟正黑體" panose="020B0604030504040204" pitchFamily="34" charset="-120"/>
              </a:rPr>
              <a:t>42</a:t>
            </a:r>
            <a:r>
              <a:rPr lang="zh-CN" altLang="en-US" sz="2400" b="1">
                <a:solidFill>
                  <a:schemeClr val="bg1"/>
                </a:solidFill>
                <a:latin typeface="微軟正黑體" panose="020B0604030504040204" pitchFamily="34" charset="-120"/>
                <a:ea typeface="微軟正黑體" panose="020B0604030504040204" pitchFamily="34" charset="-120"/>
              </a:rPr>
              <a:t>IT-</a:t>
            </a:r>
            <a:r>
              <a:rPr lang="zh-CN" altLang="en-US" sz="2400" b="1">
                <a:solidFill>
                  <a:srgbClr val="E9411F"/>
                </a:solidFill>
                <a:latin typeface="微軟正黑體" panose="020B0604030504040204" pitchFamily="34" charset="-120"/>
                <a:ea typeface="微軟正黑體" panose="020B0604030504040204" pitchFamily="34" charset="-120"/>
              </a:rPr>
              <a:t>96G</a:t>
            </a:r>
          </a:p>
          <a:p>
            <a:pPr marL="179070" indent="-179070">
              <a:spcBef>
                <a:spcPts val="1200"/>
              </a:spcBef>
              <a:buClr>
                <a:srgbClr val="E9411F"/>
              </a:buClr>
              <a:buFont typeface="Arial"/>
              <a:buChar char="•"/>
              <a:tabLst>
                <a:tab pos="179388" algn="l"/>
              </a:tabLst>
            </a:pPr>
            <a:r>
              <a:rPr lang="zh-CN" altLang="en-US" sz="1600">
                <a:solidFill>
                  <a:schemeClr val="bg1"/>
                </a:solidFill>
                <a:latin typeface="微軟正黑體"/>
                <a:ea typeface="微軟正黑體"/>
                <a:cs typeface="Calibri"/>
              </a:rPr>
              <a:t>Intel D-21</a:t>
            </a:r>
            <a:r>
              <a:rPr lang="en-US" altLang="zh-CN" sz="1600">
                <a:solidFill>
                  <a:schemeClr val="bg1"/>
                </a:solidFill>
                <a:latin typeface="微軟正黑體"/>
                <a:ea typeface="微軟正黑體"/>
                <a:cs typeface="Calibri"/>
              </a:rPr>
              <a:t>42</a:t>
            </a:r>
            <a:r>
              <a:rPr lang="zh-CN" altLang="en-US" sz="1600">
                <a:solidFill>
                  <a:schemeClr val="bg1"/>
                </a:solidFill>
                <a:latin typeface="微軟正黑體"/>
                <a:ea typeface="微軟正黑體"/>
                <a:cs typeface="Calibri"/>
              </a:rPr>
              <a:t>T 8核心/16執行緒, </a:t>
            </a:r>
            <a:br>
              <a:rPr lang="en-US" altLang="zh-CN" sz="1600">
                <a:solidFill>
                  <a:schemeClr val="bg1"/>
                </a:solidFill>
                <a:latin typeface="微軟正黑體"/>
                <a:ea typeface="微軟正黑體"/>
                <a:cs typeface="Calibri"/>
              </a:rPr>
            </a:br>
            <a:r>
              <a:rPr lang="zh-CN" altLang="en-US" sz="1600">
                <a:solidFill>
                  <a:schemeClr val="bg1"/>
                </a:solidFill>
                <a:latin typeface="微軟正黑體"/>
                <a:ea typeface="微軟正黑體"/>
                <a:cs typeface="Calibri"/>
              </a:rPr>
              <a:t>1.9 GHz (Max. 3.0GHz)</a:t>
            </a:r>
          </a:p>
          <a:p>
            <a:pPr marL="179388" indent="-179388">
              <a:lnSpc>
                <a:spcPts val="2400"/>
              </a:lnSpc>
              <a:spcBef>
                <a:spcPts val="1200"/>
              </a:spcBef>
              <a:buClr>
                <a:srgbClr val="E9411F"/>
              </a:buClr>
              <a:buFont typeface="Arial" panose="020B0604020202020204" pitchFamily="34" charset="0"/>
              <a:buChar char="•"/>
            </a:pPr>
            <a:r>
              <a:rPr lang="zh-CN" altLang="en-US" sz="1600">
                <a:solidFill>
                  <a:schemeClr val="bg1"/>
                </a:solidFill>
                <a:latin typeface="微軟正黑體" panose="020B0604030504040204" pitchFamily="34" charset="-120"/>
                <a:ea typeface="微軟正黑體" panose="020B0604030504040204" pitchFamily="34" charset="-120"/>
                <a:cs typeface="Calibri"/>
              </a:rPr>
              <a:t>96GB DDR4 </a:t>
            </a:r>
            <a:r>
              <a:rPr lang="en-US" altLang="zh-CN" sz="1600">
                <a:solidFill>
                  <a:schemeClr val="bg1"/>
                </a:solidFill>
                <a:latin typeface="微軟正黑體" panose="020B0604030504040204" pitchFamily="34" charset="-120"/>
                <a:ea typeface="微軟正黑體" panose="020B0604030504040204" pitchFamily="34" charset="-120"/>
                <a:cs typeface="Calibri"/>
              </a:rPr>
              <a:t>ECC</a:t>
            </a:r>
            <a:r>
              <a:rPr lang="zh-CN" altLang="en-US" sz="1600">
                <a:solidFill>
                  <a:schemeClr val="bg1"/>
                </a:solidFill>
                <a:latin typeface="微軟正黑體" panose="020B0604030504040204" pitchFamily="34" charset="-120"/>
                <a:ea typeface="微軟正黑體" panose="020B0604030504040204" pitchFamily="34" charset="-120"/>
                <a:cs typeface="Calibri"/>
              </a:rPr>
              <a:t>記憶體</a:t>
            </a:r>
            <a:br>
              <a:rPr lang="en-US" altLang="zh-CN" sz="1600">
                <a:solidFill>
                  <a:schemeClr val="bg1"/>
                </a:solidFill>
                <a:latin typeface="微軟正黑體" panose="020B0604030504040204" pitchFamily="34" charset="-120"/>
                <a:ea typeface="微軟正黑體" panose="020B0604030504040204" pitchFamily="34" charset="-120"/>
                <a:cs typeface="Calibri"/>
              </a:rPr>
            </a:br>
            <a:r>
              <a:rPr lang="zh-CN" altLang="en-US" sz="1600">
                <a:solidFill>
                  <a:schemeClr val="bg1"/>
                </a:solidFill>
                <a:latin typeface="微軟正黑體" panose="020B0604030504040204" pitchFamily="34" charset="-120"/>
                <a:ea typeface="微軟正黑體" panose="020B0604030504040204" pitchFamily="34" charset="-120"/>
                <a:cs typeface="Calibri"/>
              </a:rPr>
              <a:t>(每個控制器48GB)</a:t>
            </a:r>
          </a:p>
          <a:p>
            <a:pPr marL="285750" indent="-285750">
              <a:spcBef>
                <a:spcPts val="1200"/>
              </a:spcBef>
              <a:buFont typeface="Arial"/>
              <a:buChar char="•"/>
            </a:pPr>
            <a:endParaRPr lang="zh-CN" altLang="en-US">
              <a:latin typeface="微軟正黑體" panose="020B0604030504040204" pitchFamily="34" charset="-120"/>
              <a:ea typeface="微軟正黑體" panose="020B0604030504040204" pitchFamily="34" charset="-120"/>
              <a:cs typeface="Calibri"/>
            </a:endParaRPr>
          </a:p>
        </p:txBody>
      </p:sp>
      <p:sp>
        <p:nvSpPr>
          <p:cNvPr id="4" name="文本框 3">
            <a:extLst>
              <a:ext uri="{FF2B5EF4-FFF2-40B4-BE49-F238E27FC236}">
                <a16:creationId xmlns:a16="http://schemas.microsoft.com/office/drawing/2014/main" id="{752A8056-CE7B-4584-80A1-3E7FDDA915E2}"/>
              </a:ext>
            </a:extLst>
          </p:cNvPr>
          <p:cNvSpPr txBox="1"/>
          <p:nvPr/>
        </p:nvSpPr>
        <p:spPr>
          <a:xfrm>
            <a:off x="4732475" y="1738500"/>
            <a:ext cx="4411525" cy="221599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200"/>
              </a:spcBef>
            </a:pPr>
            <a:r>
              <a:rPr lang="zh-CN" altLang="en-US" sz="2400" b="1">
                <a:solidFill>
                  <a:schemeClr val="bg1"/>
                </a:solidFill>
                <a:latin typeface="微軟正黑體"/>
                <a:ea typeface="微軟正黑體"/>
              </a:rPr>
              <a:t>ES</a:t>
            </a:r>
            <a:r>
              <a:rPr lang="en-US" altLang="zh-CN" sz="2400" b="1">
                <a:solidFill>
                  <a:schemeClr val="bg1"/>
                </a:solidFill>
                <a:latin typeface="微軟正黑體"/>
                <a:ea typeface="微軟正黑體"/>
              </a:rPr>
              <a:t>24</a:t>
            </a:r>
            <a:r>
              <a:rPr lang="zh-CN" altLang="en-US" sz="2400" b="1">
                <a:solidFill>
                  <a:schemeClr val="bg1"/>
                </a:solidFill>
                <a:latin typeface="微軟正黑體"/>
                <a:ea typeface="微軟正黑體"/>
              </a:rPr>
              <a:t>86dc-214</a:t>
            </a:r>
            <a:r>
              <a:rPr lang="en-US" altLang="zh-CN" sz="2400" b="1">
                <a:solidFill>
                  <a:schemeClr val="bg1"/>
                </a:solidFill>
                <a:latin typeface="微軟正黑體"/>
                <a:ea typeface="微軟正黑體"/>
              </a:rPr>
              <a:t>2I</a:t>
            </a:r>
            <a:r>
              <a:rPr lang="zh-CN" altLang="en-US" sz="2400" b="1">
                <a:solidFill>
                  <a:schemeClr val="bg1"/>
                </a:solidFill>
                <a:latin typeface="微軟正黑體"/>
                <a:ea typeface="微軟正黑體"/>
              </a:rPr>
              <a:t>T-</a:t>
            </a:r>
            <a:r>
              <a:rPr lang="zh-CN" altLang="en-US" sz="2400" b="1">
                <a:solidFill>
                  <a:srgbClr val="E9411F"/>
                </a:solidFill>
                <a:latin typeface="微軟正黑體"/>
                <a:ea typeface="微軟正黑體"/>
              </a:rPr>
              <a:t>128G</a:t>
            </a:r>
          </a:p>
          <a:p>
            <a:pPr marL="179070" indent="-179070">
              <a:spcBef>
                <a:spcPts val="1200"/>
              </a:spcBef>
              <a:buClr>
                <a:srgbClr val="E9411F"/>
              </a:buClr>
              <a:buFont typeface="Arial"/>
              <a:buChar char="•"/>
              <a:tabLst>
                <a:tab pos="179388" algn="l"/>
              </a:tabLst>
            </a:pPr>
            <a:r>
              <a:rPr lang="zh-CN" altLang="en-US" sz="1600">
                <a:solidFill>
                  <a:schemeClr val="bg1"/>
                </a:solidFill>
                <a:latin typeface="微軟正黑體"/>
                <a:ea typeface="微軟正黑體"/>
                <a:cs typeface="Calibri"/>
              </a:rPr>
              <a:t>Intel D-21</a:t>
            </a:r>
            <a:r>
              <a:rPr lang="en-US" altLang="zh-CN" sz="1600">
                <a:solidFill>
                  <a:schemeClr val="bg1"/>
                </a:solidFill>
                <a:latin typeface="微軟正黑體"/>
                <a:ea typeface="微軟正黑體"/>
                <a:cs typeface="Calibri"/>
              </a:rPr>
              <a:t>42</a:t>
            </a:r>
            <a:r>
              <a:rPr lang="zh-CN" altLang="en-US" sz="1600">
                <a:solidFill>
                  <a:schemeClr val="bg1"/>
                </a:solidFill>
                <a:latin typeface="微軟正黑體"/>
                <a:ea typeface="微軟正黑體"/>
                <a:cs typeface="Calibri"/>
              </a:rPr>
              <a:t>T 8核心/16執行緒, </a:t>
            </a:r>
            <a:br>
              <a:rPr lang="en-US" altLang="zh-CN" sz="1600">
                <a:solidFill>
                  <a:schemeClr val="bg1"/>
                </a:solidFill>
                <a:latin typeface="微軟正黑體"/>
                <a:ea typeface="微軟正黑體"/>
                <a:cs typeface="Calibri"/>
              </a:rPr>
            </a:br>
            <a:r>
              <a:rPr lang="zh-CN" altLang="en-US" sz="1600">
                <a:solidFill>
                  <a:schemeClr val="bg1"/>
                </a:solidFill>
                <a:latin typeface="微軟正黑體"/>
                <a:ea typeface="微軟正黑體"/>
                <a:cs typeface="Calibri"/>
              </a:rPr>
              <a:t>1.9 GHz (Max. 3.0GHz)</a:t>
            </a:r>
          </a:p>
          <a:p>
            <a:pPr marL="179070" indent="-179070">
              <a:spcBef>
                <a:spcPts val="1200"/>
              </a:spcBef>
              <a:buClr>
                <a:srgbClr val="E9411F"/>
              </a:buClr>
              <a:buFont typeface="Arial"/>
              <a:buChar char="•"/>
              <a:tabLst>
                <a:tab pos="179388" algn="l"/>
              </a:tabLst>
            </a:pPr>
            <a:r>
              <a:rPr lang="zh-CN" altLang="en-US" sz="1600">
                <a:solidFill>
                  <a:schemeClr val="bg1"/>
                </a:solidFill>
                <a:latin typeface="微軟正黑體" panose="020B0604030504040204" pitchFamily="34" charset="-120"/>
                <a:ea typeface="微軟正黑體" panose="020B0604030504040204" pitchFamily="34" charset="-120"/>
                <a:cs typeface="Calibri"/>
              </a:rPr>
              <a:t>128GB DDR4 </a:t>
            </a:r>
            <a:r>
              <a:rPr lang="en-US" altLang="zh-CN" sz="1600">
                <a:solidFill>
                  <a:schemeClr val="bg1"/>
                </a:solidFill>
                <a:latin typeface="微軟正黑體" panose="020B0604030504040204" pitchFamily="34" charset="-120"/>
                <a:ea typeface="微軟正黑體" panose="020B0604030504040204" pitchFamily="34" charset="-120"/>
                <a:cs typeface="Calibri"/>
              </a:rPr>
              <a:t>ECC</a:t>
            </a:r>
            <a:r>
              <a:rPr lang="zh-CN" altLang="en-US" sz="1600">
                <a:solidFill>
                  <a:schemeClr val="bg1"/>
                </a:solidFill>
                <a:latin typeface="微軟正黑體" panose="020B0604030504040204" pitchFamily="34" charset="-120"/>
                <a:ea typeface="微軟正黑體" panose="020B0604030504040204" pitchFamily="34" charset="-120"/>
                <a:cs typeface="Calibri"/>
              </a:rPr>
              <a:t>記憶體</a:t>
            </a:r>
            <a:br>
              <a:rPr lang="en-US" altLang="zh-CN" sz="1600">
                <a:solidFill>
                  <a:schemeClr val="bg1"/>
                </a:solidFill>
                <a:latin typeface="微軟正黑體" panose="020B0604030504040204" pitchFamily="34" charset="-120"/>
                <a:ea typeface="微軟正黑體" panose="020B0604030504040204" pitchFamily="34" charset="-120"/>
                <a:cs typeface="Calibri"/>
              </a:rPr>
            </a:br>
            <a:r>
              <a:rPr lang="zh-CN" altLang="en-US" sz="1600">
                <a:solidFill>
                  <a:schemeClr val="bg1"/>
                </a:solidFill>
                <a:latin typeface="微軟正黑體" panose="020B0604030504040204" pitchFamily="34" charset="-120"/>
                <a:ea typeface="微軟正黑體" panose="020B0604030504040204" pitchFamily="34" charset="-120"/>
                <a:cs typeface="Calibri"/>
              </a:rPr>
              <a:t>(每個控制器64GB)</a:t>
            </a:r>
          </a:p>
          <a:p>
            <a:pPr marL="285750" indent="-285750">
              <a:spcBef>
                <a:spcPts val="1200"/>
              </a:spcBef>
              <a:buFont typeface="Arial"/>
              <a:buChar char="•"/>
            </a:pPr>
            <a:endParaRPr lang="zh-CN" altLang="en-US">
              <a:latin typeface="微軟正黑體" panose="020B0604030504040204" pitchFamily="34" charset="-120"/>
              <a:ea typeface="微軟正黑體" panose="020B0604030504040204" pitchFamily="34" charset="-120"/>
              <a:cs typeface="Calibri"/>
            </a:endParaRPr>
          </a:p>
        </p:txBody>
      </p:sp>
      <p:pic>
        <p:nvPicPr>
          <p:cNvPr id="8" name="圖片 7" descr="一張含有 電腦, 鍵盤, 電子用品, 室內 的圖片&#10;&#10;自動產生的描述">
            <a:extLst>
              <a:ext uri="{FF2B5EF4-FFF2-40B4-BE49-F238E27FC236}">
                <a16:creationId xmlns:a16="http://schemas.microsoft.com/office/drawing/2014/main" id="{BEC3A8D2-4C6E-4984-B366-C17A0173AE14}"/>
              </a:ext>
            </a:extLst>
          </p:cNvPr>
          <p:cNvPicPr>
            <a:picLocks noChangeAspect="1"/>
          </p:cNvPicPr>
          <p:nvPr/>
        </p:nvPicPr>
        <p:blipFill rotWithShape="1">
          <a:blip r:embed="rId2">
            <a:extLst>
              <a:ext uri="{28A0092B-C50C-407E-A947-70E740481C1C}">
                <a14:useLocalDpi xmlns:a14="http://schemas.microsoft.com/office/drawing/2010/main" val="0"/>
              </a:ext>
            </a:extLst>
          </a:blip>
          <a:srcRect b="16783"/>
          <a:stretch/>
        </p:blipFill>
        <p:spPr>
          <a:xfrm>
            <a:off x="0" y="3674893"/>
            <a:ext cx="9144000" cy="1468607"/>
          </a:xfrm>
          <a:prstGeom prst="rect">
            <a:avLst/>
          </a:prstGeom>
        </p:spPr>
      </p:pic>
      <p:grpSp>
        <p:nvGrpSpPr>
          <p:cNvPr id="6" name="群組 5">
            <a:extLst>
              <a:ext uri="{FF2B5EF4-FFF2-40B4-BE49-F238E27FC236}">
                <a16:creationId xmlns:a16="http://schemas.microsoft.com/office/drawing/2014/main" id="{B5466F94-9F0E-4D3F-9F1F-67E320D2D9BB}"/>
              </a:ext>
            </a:extLst>
          </p:cNvPr>
          <p:cNvGrpSpPr/>
          <p:nvPr/>
        </p:nvGrpSpPr>
        <p:grpSpPr>
          <a:xfrm>
            <a:off x="376616" y="4237794"/>
            <a:ext cx="274860" cy="292003"/>
            <a:chOff x="376155" y="4227762"/>
            <a:chExt cx="307110" cy="326265"/>
          </a:xfrm>
        </p:grpSpPr>
        <p:grpSp>
          <p:nvGrpSpPr>
            <p:cNvPr id="7" name="群組 6">
              <a:extLst>
                <a:ext uri="{FF2B5EF4-FFF2-40B4-BE49-F238E27FC236}">
                  <a16:creationId xmlns:a16="http://schemas.microsoft.com/office/drawing/2014/main" id="{3B841CA4-1DC5-41AF-B051-020335BD5988}"/>
                </a:ext>
              </a:extLst>
            </p:cNvPr>
            <p:cNvGrpSpPr/>
            <p:nvPr/>
          </p:nvGrpSpPr>
          <p:grpSpPr>
            <a:xfrm>
              <a:off x="376155" y="4227762"/>
              <a:ext cx="307110" cy="326265"/>
              <a:chOff x="633618" y="3446204"/>
              <a:chExt cx="364336" cy="387061"/>
            </a:xfrm>
          </p:grpSpPr>
          <p:pic>
            <p:nvPicPr>
              <p:cNvPr id="10" name="圖片 9" descr="一張含有 畫畫 的圖片&#10;&#10;自動產生的描述">
                <a:extLst>
                  <a:ext uri="{FF2B5EF4-FFF2-40B4-BE49-F238E27FC236}">
                    <a16:creationId xmlns:a16="http://schemas.microsoft.com/office/drawing/2014/main" id="{AC844368-C02E-4D64-A0AD-FB31EFF28A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544" y="3446204"/>
                <a:ext cx="179410" cy="179409"/>
              </a:xfrm>
              <a:prstGeom prst="rect">
                <a:avLst/>
              </a:prstGeom>
            </p:spPr>
          </p:pic>
          <p:pic>
            <p:nvPicPr>
              <p:cNvPr id="11" name="圖片 10" descr="一張含有 物件, 標誌, 畫畫 的圖片&#10;&#10;自動產生的描述">
                <a:extLst>
                  <a:ext uri="{FF2B5EF4-FFF2-40B4-BE49-F238E27FC236}">
                    <a16:creationId xmlns:a16="http://schemas.microsoft.com/office/drawing/2014/main" id="{79C87AE6-4B96-4231-99B5-58989FB6A6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618" y="3653856"/>
                <a:ext cx="179409" cy="179409"/>
              </a:xfrm>
              <a:prstGeom prst="rect">
                <a:avLst/>
              </a:prstGeom>
            </p:spPr>
          </p:pic>
          <p:pic>
            <p:nvPicPr>
              <p:cNvPr id="12" name="圖片 11" descr="一張含有 畫畫 的圖片&#10;&#10;自動產生的描述">
                <a:extLst>
                  <a:ext uri="{FF2B5EF4-FFF2-40B4-BE49-F238E27FC236}">
                    <a16:creationId xmlns:a16="http://schemas.microsoft.com/office/drawing/2014/main" id="{92F5621D-4B91-468D-849A-644CB07F13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618" y="3446204"/>
                <a:ext cx="179409" cy="179409"/>
              </a:xfrm>
              <a:prstGeom prst="rect">
                <a:avLst/>
              </a:prstGeom>
            </p:spPr>
          </p:pic>
        </p:grpSp>
        <p:pic>
          <p:nvPicPr>
            <p:cNvPr id="9" name="圖片 8">
              <a:extLst>
                <a:ext uri="{FF2B5EF4-FFF2-40B4-BE49-F238E27FC236}">
                  <a16:creationId xmlns:a16="http://schemas.microsoft.com/office/drawing/2014/main" id="{5D971011-FC43-4268-9D8D-67AB5B4F1A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574" y="4417780"/>
              <a:ext cx="136246" cy="136246"/>
            </a:xfrm>
            <a:prstGeom prst="rect">
              <a:avLst/>
            </a:prstGeom>
          </p:spPr>
        </p:pic>
      </p:grpSp>
    </p:spTree>
    <p:extLst>
      <p:ext uri="{BB962C8B-B14F-4D97-AF65-F5344CB8AC3E}">
        <p14:creationId xmlns:p14="http://schemas.microsoft.com/office/powerpoint/2010/main" val="2263932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363" y="91439"/>
            <a:ext cx="8820184" cy="1028369"/>
          </a:xfrm>
        </p:spPr>
        <p:txBody>
          <a:bodyPr>
            <a:normAutofit/>
          </a:bodyPr>
          <a:lstStyle/>
          <a:p>
            <a:r>
              <a:rPr lang="zh-TW">
                <a:latin typeface="微軟正黑體"/>
                <a:ea typeface="微軟正黑體"/>
              </a:rPr>
              <a:t>安心無憂</a:t>
            </a:r>
            <a:r>
              <a:rPr lang="zh-TW" altLang="en-US">
                <a:latin typeface="微軟正黑體"/>
                <a:ea typeface="微軟正黑體"/>
              </a:rPr>
              <a:t>的五年尊榮保固 </a:t>
            </a:r>
            <a:endParaRPr lang="en-US"/>
          </a:p>
        </p:txBody>
      </p:sp>
    </p:spTree>
    <p:extLst>
      <p:ext uri="{BB962C8B-B14F-4D97-AF65-F5344CB8AC3E}">
        <p14:creationId xmlns:p14="http://schemas.microsoft.com/office/powerpoint/2010/main" val="2555483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8846E78D-6164-4B75-9BE8-CFCE07272E77}"/>
              </a:ext>
            </a:extLst>
          </p:cNvPr>
          <p:cNvSpPr>
            <a:spLocks noGrp="1"/>
          </p:cNvSpPr>
          <p:nvPr>
            <p:ph type="title"/>
          </p:nvPr>
        </p:nvSpPr>
        <p:spPr>
          <a:xfrm>
            <a:off x="275953" y="91440"/>
            <a:ext cx="7886700" cy="822960"/>
          </a:xfrm>
        </p:spPr>
        <p:txBody>
          <a:bodyPr>
            <a:normAutofit/>
          </a:bodyPr>
          <a:lstStyle/>
          <a:p>
            <a:r>
              <a:rPr lang="zh-TW" altLang="en-US"/>
              <a:t>最佳化系統設計</a:t>
            </a:r>
            <a:endParaRPr lang="en-US"/>
          </a:p>
        </p:txBody>
      </p:sp>
    </p:spTree>
    <p:extLst>
      <p:ext uri="{BB962C8B-B14F-4D97-AF65-F5344CB8AC3E}">
        <p14:creationId xmlns:p14="http://schemas.microsoft.com/office/powerpoint/2010/main" val="2376281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圓角 28">
            <a:extLst>
              <a:ext uri="{FF2B5EF4-FFF2-40B4-BE49-F238E27FC236}">
                <a16:creationId xmlns:a16="http://schemas.microsoft.com/office/drawing/2014/main" id="{38B7965D-62EC-44C6-B6FC-3552E5C8DD82}"/>
              </a:ext>
            </a:extLst>
          </p:cNvPr>
          <p:cNvSpPr/>
          <p:nvPr/>
        </p:nvSpPr>
        <p:spPr>
          <a:xfrm>
            <a:off x="562494" y="2140344"/>
            <a:ext cx="7813103" cy="1747371"/>
          </a:xfrm>
          <a:prstGeom prst="roundRect">
            <a:avLst>
              <a:gd name="adj" fmla="val 7027"/>
            </a:avLst>
          </a:prstGeom>
          <a:solidFill>
            <a:schemeClr val="tx1">
              <a:alpha val="44000"/>
            </a:schemeClr>
          </a:solidFill>
          <a:ln>
            <a:gradFill>
              <a:gsLst>
                <a:gs pos="31312">
                  <a:srgbClr val="EC6A08"/>
                </a:gs>
                <a:gs pos="0">
                  <a:srgbClr val="00E6FE"/>
                </a:gs>
                <a:gs pos="76000">
                  <a:srgbClr val="EC6A08"/>
                </a:gs>
              </a:gsLst>
              <a:lin ang="2700000" scaled="0"/>
            </a:gradFill>
          </a:ln>
          <a:effectLst>
            <a:outerShdw blurRad="139700" dist="254000" dir="19020000" sx="94000" sy="9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微軟正黑體" panose="020B0604030504040204" pitchFamily="34" charset="-120"/>
              <a:ea typeface="微軟正黑體" panose="020B0604030504040204" pitchFamily="34" charset="-120"/>
            </a:endParaRPr>
          </a:p>
        </p:txBody>
      </p:sp>
      <p:pic>
        <p:nvPicPr>
          <p:cNvPr id="4" name="圖片 3" descr="一張含有 電子用品 的圖片&#10;&#10;自動產生的描述">
            <a:extLst>
              <a:ext uri="{FF2B5EF4-FFF2-40B4-BE49-F238E27FC236}">
                <a16:creationId xmlns:a16="http://schemas.microsoft.com/office/drawing/2014/main" id="{1518ECEE-CA48-437C-8C1D-FCE3CFB86D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9045" y="1335689"/>
            <a:ext cx="3624811" cy="2472121"/>
          </a:xfrm>
          <a:prstGeom prst="rect">
            <a:avLst/>
          </a:prstGeom>
        </p:spPr>
      </p:pic>
      <p:sp>
        <p:nvSpPr>
          <p:cNvPr id="2" name="Title 1"/>
          <p:cNvSpPr>
            <a:spLocks noGrp="1"/>
          </p:cNvSpPr>
          <p:nvPr>
            <p:ph type="title"/>
          </p:nvPr>
        </p:nvSpPr>
        <p:spPr>
          <a:xfrm>
            <a:off x="234363" y="126229"/>
            <a:ext cx="8820184" cy="1028369"/>
          </a:xfrm>
        </p:spPr>
        <p:txBody>
          <a:bodyPr>
            <a:normAutofit/>
          </a:bodyPr>
          <a:lstStyle/>
          <a:p>
            <a:r>
              <a:rPr lang="zh-TW" altLang="en-US">
                <a:latin typeface="微軟正黑體"/>
                <a:ea typeface="微軟正黑體"/>
              </a:rPr>
              <a:t>機身前面板</a:t>
            </a:r>
          </a:p>
        </p:txBody>
      </p:sp>
      <p:pic>
        <p:nvPicPr>
          <p:cNvPr id="30" name="圖片 29" descr="一張含有 電腦, 鍵盤, 電子用品, 室內 的圖片&#10;&#10;自動產生的描述">
            <a:extLst>
              <a:ext uri="{FF2B5EF4-FFF2-40B4-BE49-F238E27FC236}">
                <a16:creationId xmlns:a16="http://schemas.microsoft.com/office/drawing/2014/main" id="{E228BE29-D079-40C9-AA15-550A13149861}"/>
              </a:ext>
            </a:extLst>
          </p:cNvPr>
          <p:cNvPicPr>
            <a:picLocks noChangeAspect="1"/>
          </p:cNvPicPr>
          <p:nvPr/>
        </p:nvPicPr>
        <p:blipFill rotWithShape="1">
          <a:blip r:embed="rId3">
            <a:extLst>
              <a:ext uri="{28A0092B-C50C-407E-A947-70E740481C1C}">
                <a14:useLocalDpi xmlns:a14="http://schemas.microsoft.com/office/drawing/2010/main" val="0"/>
              </a:ext>
            </a:extLst>
          </a:blip>
          <a:srcRect b="16783"/>
          <a:stretch/>
        </p:blipFill>
        <p:spPr>
          <a:xfrm>
            <a:off x="0" y="3674893"/>
            <a:ext cx="9144000" cy="1468607"/>
          </a:xfrm>
          <a:prstGeom prst="rect">
            <a:avLst/>
          </a:prstGeom>
        </p:spPr>
      </p:pic>
      <p:sp>
        <p:nvSpPr>
          <p:cNvPr id="8" name="矩形 7">
            <a:extLst>
              <a:ext uri="{FF2B5EF4-FFF2-40B4-BE49-F238E27FC236}">
                <a16:creationId xmlns:a16="http://schemas.microsoft.com/office/drawing/2014/main" id="{708602BA-1D79-4CAD-8DDE-A7C93D41F0D0}"/>
              </a:ext>
            </a:extLst>
          </p:cNvPr>
          <p:cNvSpPr/>
          <p:nvPr/>
        </p:nvSpPr>
        <p:spPr>
          <a:xfrm>
            <a:off x="726490" y="2320246"/>
            <a:ext cx="4572000" cy="861774"/>
          </a:xfrm>
          <a:prstGeom prst="rect">
            <a:avLst/>
          </a:prstGeom>
        </p:spPr>
        <p:txBody>
          <a:bodyPr>
            <a:spAutoFit/>
          </a:bodyPr>
          <a:lstStyle/>
          <a:p>
            <a:r>
              <a:rPr lang="en-US" altLang="zh-TW">
                <a:solidFill>
                  <a:schemeClr val="bg1"/>
                </a:solidFill>
                <a:latin typeface="微軟正黑體" panose="020B0604030504040204" pitchFamily="34" charset="-120"/>
                <a:ea typeface="微軟正黑體" panose="020B0604030504040204" pitchFamily="34" charset="-120"/>
              </a:rPr>
              <a:t>24 x 2.5”</a:t>
            </a:r>
            <a:r>
              <a:rPr lang="zh-TW" altLang="en-US">
                <a:solidFill>
                  <a:schemeClr val="bg1"/>
                </a:solidFill>
                <a:latin typeface="微軟正黑體" panose="020B0604030504040204" pitchFamily="34" charset="-120"/>
                <a:ea typeface="微軟正黑體" panose="020B0604030504040204" pitchFamily="34" charset="-120"/>
              </a:rPr>
              <a:t>托</a:t>
            </a:r>
            <a:r>
              <a:rPr lang="zh-CN" altLang="en-US">
                <a:solidFill>
                  <a:schemeClr val="bg1"/>
                </a:solidFill>
                <a:latin typeface="微軟正黑體" panose="020B0604030504040204" pitchFamily="34" charset="-120"/>
                <a:ea typeface="微軟正黑體" panose="020B0604030504040204" pitchFamily="34" charset="-120"/>
              </a:rPr>
              <a:t>盤</a:t>
            </a:r>
            <a:endParaRPr lang="en-US" altLang="zh-CN">
              <a:solidFill>
                <a:schemeClr val="bg1"/>
              </a:solidFill>
              <a:latin typeface="微軟正黑體" panose="020B0604030504040204" pitchFamily="34" charset="-120"/>
              <a:ea typeface="微軟正黑體" panose="020B0604030504040204" pitchFamily="34" charset="-120"/>
            </a:endParaRPr>
          </a:p>
          <a:p>
            <a:pPr marL="179388" lvl="1" indent="-179388">
              <a:buClr>
                <a:srgbClr val="FF6600"/>
              </a:buClr>
              <a:buFont typeface="Arial" panose="020B0604020202020204" pitchFamily="34" charset="0"/>
              <a:buChar char="•"/>
            </a:pPr>
            <a:r>
              <a:rPr lang="zh-CN" altLang="en-US" sz="1600">
                <a:solidFill>
                  <a:schemeClr val="bg1"/>
                </a:solidFill>
                <a:latin typeface="微軟正黑體" panose="020B0604030504040204" pitchFamily="34" charset="-120"/>
                <a:ea typeface="微軟正黑體" panose="020B0604030504040204" pitchFamily="34" charset="-120"/>
              </a:rPr>
              <a:t>支援</a:t>
            </a:r>
            <a:r>
              <a:rPr lang="zh-TW" altLang="en-US" sz="1600">
                <a:solidFill>
                  <a:schemeClr val="bg1"/>
                </a:solidFill>
                <a:latin typeface="微軟正黑體" panose="020B0604030504040204" pitchFamily="34" charset="-120"/>
                <a:ea typeface="微軟正黑體" panose="020B0604030504040204" pitchFamily="34" charset="-120"/>
              </a:rPr>
              <a:t> </a:t>
            </a:r>
            <a:r>
              <a:rPr lang="en-US" altLang="zh-TW" sz="1600">
                <a:solidFill>
                  <a:schemeClr val="bg1"/>
                </a:solidFill>
                <a:latin typeface="微軟正黑體" panose="020B0604030504040204" pitchFamily="34" charset="-120"/>
                <a:ea typeface="微軟正黑體" panose="020B0604030504040204" pitchFamily="34" charset="-120"/>
              </a:rPr>
              <a:t> SAS 12Gb/s SSD</a:t>
            </a:r>
            <a:r>
              <a:rPr lang="zh-CN" altLang="en-US" sz="1600">
                <a:solidFill>
                  <a:schemeClr val="bg1"/>
                </a:solidFill>
                <a:latin typeface="微軟正黑體" panose="020B0604030504040204" pitchFamily="34" charset="-120"/>
                <a:ea typeface="微軟正黑體" panose="020B0604030504040204" pitchFamily="34" charset="-120"/>
              </a:rPr>
              <a:t>與硬碟</a:t>
            </a:r>
            <a:endParaRPr lang="en-US" altLang="zh-CN" sz="1600">
              <a:solidFill>
                <a:schemeClr val="bg1"/>
              </a:solidFill>
              <a:latin typeface="微軟正黑體" panose="020B0604030504040204" pitchFamily="34" charset="-120"/>
              <a:ea typeface="微軟正黑體" panose="020B0604030504040204" pitchFamily="34" charset="-120"/>
            </a:endParaRPr>
          </a:p>
          <a:p>
            <a:pPr marL="179388" lvl="1" indent="-179388">
              <a:buClr>
                <a:srgbClr val="FF6600"/>
              </a:buClr>
              <a:buFont typeface="Arial" panose="020B0604020202020204" pitchFamily="34" charset="0"/>
              <a:buChar char="•"/>
            </a:pPr>
            <a:r>
              <a:rPr lang="zh-TW" altLang="en-US" sz="1600">
                <a:solidFill>
                  <a:schemeClr val="bg1"/>
                </a:solidFill>
                <a:latin typeface="微軟正黑體" panose="020B0604030504040204" pitchFamily="34" charset="-120"/>
                <a:ea typeface="微軟正黑體" panose="020B0604030504040204" pitchFamily="34" charset="-120"/>
              </a:rPr>
              <a:t>可透過</a:t>
            </a:r>
            <a:r>
              <a:rPr lang="en-US" altLang="zh-TW" sz="1600">
                <a:solidFill>
                  <a:schemeClr val="bg1"/>
                </a:solidFill>
                <a:latin typeface="微軟正黑體" panose="020B0604030504040204" pitchFamily="34" charset="-120"/>
                <a:ea typeface="微軟正黑體" panose="020B0604030504040204" pitchFamily="34" charset="-120"/>
              </a:rPr>
              <a:t>QDA-SA3*</a:t>
            </a:r>
            <a:r>
              <a:rPr lang="zh-CN" altLang="en-US" sz="1600">
                <a:solidFill>
                  <a:schemeClr val="bg1"/>
                </a:solidFill>
                <a:latin typeface="微軟正黑體" panose="020B0604030504040204" pitchFamily="34" charset="-120"/>
                <a:ea typeface="微軟正黑體" panose="020B0604030504040204" pitchFamily="34" charset="-120"/>
              </a:rPr>
              <a:t>安裝</a:t>
            </a:r>
            <a:r>
              <a:rPr lang="en-US" altLang="zh-TW" sz="1600">
                <a:solidFill>
                  <a:schemeClr val="bg1"/>
                </a:solidFill>
                <a:latin typeface="微軟正黑體" panose="020B0604030504040204" pitchFamily="34" charset="-120"/>
                <a:ea typeface="微軟正黑體" panose="020B0604030504040204" pitchFamily="34" charset="-120"/>
              </a:rPr>
              <a:t>SATA SSD</a:t>
            </a:r>
            <a:endParaRPr lang="zh-TW" altLang="en-US" sz="1600">
              <a:solidFill>
                <a:schemeClr val="bg1"/>
              </a:solidFill>
              <a:latin typeface="微軟正黑體" panose="020B0604030504040204" pitchFamily="34" charset="-120"/>
              <a:ea typeface="微軟正黑體" panose="020B0604030504040204" pitchFamily="34" charset="-120"/>
            </a:endParaRPr>
          </a:p>
        </p:txBody>
      </p:sp>
      <p:sp>
        <p:nvSpPr>
          <p:cNvPr id="9" name="矩形 8">
            <a:extLst>
              <a:ext uri="{FF2B5EF4-FFF2-40B4-BE49-F238E27FC236}">
                <a16:creationId xmlns:a16="http://schemas.microsoft.com/office/drawing/2014/main" id="{C0441E5F-6C3A-0A43-8703-E1A649520FF7}"/>
              </a:ext>
            </a:extLst>
          </p:cNvPr>
          <p:cNvSpPr/>
          <p:nvPr/>
        </p:nvSpPr>
        <p:spPr>
          <a:xfrm>
            <a:off x="634592" y="3496345"/>
            <a:ext cx="2296387" cy="276999"/>
          </a:xfrm>
          <a:prstGeom prst="rect">
            <a:avLst/>
          </a:prstGeom>
        </p:spPr>
        <p:txBody>
          <a:bodyPr wrap="square">
            <a:spAutoFit/>
          </a:bodyPr>
          <a:lstStyle/>
          <a:p>
            <a:r>
              <a:rPr lang="en-US" altLang="zh-TW" sz="1200">
                <a:solidFill>
                  <a:schemeClr val="bg1"/>
                </a:solidFill>
                <a:latin typeface="微軟正黑體" panose="020B0604030504040204" pitchFamily="34" charset="-120"/>
                <a:ea typeface="微軟正黑體" panose="020B0604030504040204" pitchFamily="34" charset="-120"/>
              </a:rPr>
              <a:t>*QDA-SA3 </a:t>
            </a:r>
            <a:r>
              <a:rPr lang="zh-CN" altLang="en-US" sz="1200">
                <a:solidFill>
                  <a:schemeClr val="bg1"/>
                </a:solidFill>
                <a:latin typeface="微軟正黑體" panose="020B0604030504040204" pitchFamily="34" charset="-120"/>
                <a:ea typeface="微軟正黑體" panose="020B0604030504040204" pitchFamily="34" charset="-120"/>
              </a:rPr>
              <a:t>是選購配件</a:t>
            </a:r>
            <a:endParaRPr lang="zh-TW" altLang="en-US" sz="1200">
              <a:solidFill>
                <a:schemeClr val="bg1"/>
              </a:solidFill>
              <a:latin typeface="微軟正黑體" panose="020B0604030504040204" pitchFamily="34" charset="-120"/>
              <a:ea typeface="微軟正黑體" panose="020B0604030504040204" pitchFamily="34" charset="-120"/>
            </a:endParaRPr>
          </a:p>
        </p:txBody>
      </p:sp>
      <p:sp>
        <p:nvSpPr>
          <p:cNvPr id="10" name="矩形 9">
            <a:extLst>
              <a:ext uri="{FF2B5EF4-FFF2-40B4-BE49-F238E27FC236}">
                <a16:creationId xmlns:a16="http://schemas.microsoft.com/office/drawing/2014/main" id="{9DF7B31D-3F16-E646-9D0A-7F66311E9B42}"/>
              </a:ext>
            </a:extLst>
          </p:cNvPr>
          <p:cNvSpPr/>
          <p:nvPr/>
        </p:nvSpPr>
        <p:spPr>
          <a:xfrm>
            <a:off x="7714182" y="1384061"/>
            <a:ext cx="1097197" cy="276999"/>
          </a:xfrm>
          <a:prstGeom prst="rect">
            <a:avLst/>
          </a:prstGeom>
        </p:spPr>
        <p:txBody>
          <a:bodyPr wrap="square">
            <a:spAutoFit/>
          </a:bodyPr>
          <a:lstStyle/>
          <a:p>
            <a:r>
              <a:rPr lang="en-US" altLang="zh-TW" sz="1200">
                <a:solidFill>
                  <a:schemeClr val="bg1"/>
                </a:solidFill>
                <a:latin typeface="微軟正黑體" panose="020B0604030504040204" pitchFamily="34" charset="-120"/>
                <a:ea typeface="微軟正黑體" panose="020B0604030504040204" pitchFamily="34" charset="-120"/>
              </a:rPr>
              <a:t>QDA-SA3</a:t>
            </a:r>
            <a:endParaRPr lang="zh-TW" altLang="en-US" sz="1200">
              <a:solidFill>
                <a:schemeClr val="bg1"/>
              </a:solidFill>
              <a:latin typeface="微軟正黑體" panose="020B0604030504040204" pitchFamily="34" charset="-120"/>
              <a:ea typeface="微軟正黑體" panose="020B0604030504040204" pitchFamily="34" charset="-120"/>
            </a:endParaRPr>
          </a:p>
        </p:txBody>
      </p:sp>
      <p:cxnSp>
        <p:nvCxnSpPr>
          <p:cNvPr id="5" name="肘形接點 4">
            <a:extLst>
              <a:ext uri="{FF2B5EF4-FFF2-40B4-BE49-F238E27FC236}">
                <a16:creationId xmlns:a16="http://schemas.microsoft.com/office/drawing/2014/main" id="{6EBBEBF1-9022-814A-8BF4-07212E6F7771}"/>
              </a:ext>
            </a:extLst>
          </p:cNvPr>
          <p:cNvCxnSpPr>
            <a:cxnSpLocks/>
          </p:cNvCxnSpPr>
          <p:nvPr/>
        </p:nvCxnSpPr>
        <p:spPr>
          <a:xfrm rot="10800000" flipV="1">
            <a:off x="7468210" y="1522561"/>
            <a:ext cx="287797" cy="262521"/>
          </a:xfrm>
          <a:prstGeom prst="bentConnector3">
            <a:avLst>
              <a:gd name="adj1" fmla="val 9810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1" name="群組 10">
            <a:extLst>
              <a:ext uri="{FF2B5EF4-FFF2-40B4-BE49-F238E27FC236}">
                <a16:creationId xmlns:a16="http://schemas.microsoft.com/office/drawing/2014/main" id="{7FA74C3B-AE91-475B-B548-EFB074927361}"/>
              </a:ext>
            </a:extLst>
          </p:cNvPr>
          <p:cNvGrpSpPr/>
          <p:nvPr/>
        </p:nvGrpSpPr>
        <p:grpSpPr>
          <a:xfrm>
            <a:off x="383105" y="4233707"/>
            <a:ext cx="276515" cy="293761"/>
            <a:chOff x="376155" y="4227762"/>
            <a:chExt cx="307110" cy="326265"/>
          </a:xfrm>
        </p:grpSpPr>
        <p:grpSp>
          <p:nvGrpSpPr>
            <p:cNvPr id="12" name="群組 11">
              <a:extLst>
                <a:ext uri="{FF2B5EF4-FFF2-40B4-BE49-F238E27FC236}">
                  <a16:creationId xmlns:a16="http://schemas.microsoft.com/office/drawing/2014/main" id="{E605EA92-F8BE-4376-A539-6EF4284A1A90}"/>
                </a:ext>
              </a:extLst>
            </p:cNvPr>
            <p:cNvGrpSpPr/>
            <p:nvPr/>
          </p:nvGrpSpPr>
          <p:grpSpPr>
            <a:xfrm>
              <a:off x="376155" y="4227762"/>
              <a:ext cx="307110" cy="326265"/>
              <a:chOff x="633618" y="3446204"/>
              <a:chExt cx="364336" cy="387061"/>
            </a:xfrm>
          </p:grpSpPr>
          <p:pic>
            <p:nvPicPr>
              <p:cNvPr id="14" name="圖片 13" descr="一張含有 畫畫 的圖片&#10;&#10;自動產生的描述">
                <a:extLst>
                  <a:ext uri="{FF2B5EF4-FFF2-40B4-BE49-F238E27FC236}">
                    <a16:creationId xmlns:a16="http://schemas.microsoft.com/office/drawing/2014/main" id="{40FEED7B-E414-4706-9E69-95889B4308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544" y="3446204"/>
                <a:ext cx="179410" cy="179409"/>
              </a:xfrm>
              <a:prstGeom prst="rect">
                <a:avLst/>
              </a:prstGeom>
            </p:spPr>
          </p:pic>
          <p:pic>
            <p:nvPicPr>
              <p:cNvPr id="15" name="圖片 14" descr="一張含有 物件, 標誌, 畫畫 的圖片&#10;&#10;自動產生的描述">
                <a:extLst>
                  <a:ext uri="{FF2B5EF4-FFF2-40B4-BE49-F238E27FC236}">
                    <a16:creationId xmlns:a16="http://schemas.microsoft.com/office/drawing/2014/main" id="{9611A426-DA05-46AE-97D2-F680E45405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618" y="3653856"/>
                <a:ext cx="179409" cy="179409"/>
              </a:xfrm>
              <a:prstGeom prst="rect">
                <a:avLst/>
              </a:prstGeom>
            </p:spPr>
          </p:pic>
          <p:pic>
            <p:nvPicPr>
              <p:cNvPr id="16" name="圖片 15" descr="一張含有 畫畫 的圖片&#10;&#10;自動產生的描述">
                <a:extLst>
                  <a:ext uri="{FF2B5EF4-FFF2-40B4-BE49-F238E27FC236}">
                    <a16:creationId xmlns:a16="http://schemas.microsoft.com/office/drawing/2014/main" id="{D217D920-08C0-47D6-8C87-DAF7FA46E4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618" y="3446204"/>
                <a:ext cx="179409" cy="179409"/>
              </a:xfrm>
              <a:prstGeom prst="rect">
                <a:avLst/>
              </a:prstGeom>
            </p:spPr>
          </p:pic>
        </p:grpSp>
        <p:pic>
          <p:nvPicPr>
            <p:cNvPr id="13" name="圖片 12">
              <a:extLst>
                <a:ext uri="{FF2B5EF4-FFF2-40B4-BE49-F238E27FC236}">
                  <a16:creationId xmlns:a16="http://schemas.microsoft.com/office/drawing/2014/main" id="{5B198E69-3CCC-4B66-9BDF-46B563A7FA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574" y="4417780"/>
              <a:ext cx="136246" cy="136246"/>
            </a:xfrm>
            <a:prstGeom prst="rect">
              <a:avLst/>
            </a:prstGeom>
          </p:spPr>
        </p:pic>
      </p:grpSp>
    </p:spTree>
    <p:extLst>
      <p:ext uri="{BB962C8B-B14F-4D97-AF65-F5344CB8AC3E}">
        <p14:creationId xmlns:p14="http://schemas.microsoft.com/office/powerpoint/2010/main" val="2698997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363" y="126229"/>
            <a:ext cx="8820184" cy="1028369"/>
          </a:xfrm>
        </p:spPr>
        <p:txBody>
          <a:bodyPr>
            <a:normAutofit/>
          </a:bodyPr>
          <a:lstStyle/>
          <a:p>
            <a:r>
              <a:rPr lang="en-US"/>
              <a:t>OLED</a:t>
            </a:r>
            <a:r>
              <a:rPr lang="zh-TW" altLang="en-US"/>
              <a:t> </a:t>
            </a:r>
            <a:r>
              <a:rPr lang="zh-CN" altLang="en-US"/>
              <a:t>狀態顯示一目瞭然</a:t>
            </a:r>
            <a:endParaRPr lang="en-US"/>
          </a:p>
        </p:txBody>
      </p:sp>
      <p:sp>
        <p:nvSpPr>
          <p:cNvPr id="29" name="矩形: 圓角 28">
            <a:extLst>
              <a:ext uri="{FF2B5EF4-FFF2-40B4-BE49-F238E27FC236}">
                <a16:creationId xmlns:a16="http://schemas.microsoft.com/office/drawing/2014/main" id="{38B7965D-62EC-44C6-B6FC-3552E5C8DD82}"/>
              </a:ext>
            </a:extLst>
          </p:cNvPr>
          <p:cNvSpPr/>
          <p:nvPr/>
        </p:nvSpPr>
        <p:spPr>
          <a:xfrm>
            <a:off x="625642" y="2040111"/>
            <a:ext cx="8053474" cy="1924444"/>
          </a:xfrm>
          <a:prstGeom prst="roundRect">
            <a:avLst>
              <a:gd name="adj" fmla="val 7027"/>
            </a:avLst>
          </a:prstGeom>
          <a:solidFill>
            <a:schemeClr val="tx1">
              <a:alpha val="44000"/>
            </a:schemeClr>
          </a:solidFill>
          <a:ln>
            <a:gradFill>
              <a:gsLst>
                <a:gs pos="31312">
                  <a:srgbClr val="EC6A08"/>
                </a:gs>
                <a:gs pos="0">
                  <a:srgbClr val="E9411F"/>
                </a:gs>
                <a:gs pos="76000">
                  <a:srgbClr val="B52122"/>
                </a:gs>
              </a:gsLst>
              <a:lin ang="2700000" scaled="0"/>
            </a:gradFill>
          </a:ln>
          <a:effectLst>
            <a:outerShdw blurRad="139700" dist="254000" dir="19020000" sx="94000" sy="9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微軟正黑體" panose="020B0604030504040204" pitchFamily="34" charset="-120"/>
              <a:ea typeface="微軟正黑體" panose="020B0604030504040204" pitchFamily="34" charset="-120"/>
            </a:endParaRPr>
          </a:p>
        </p:txBody>
      </p:sp>
      <p:pic>
        <p:nvPicPr>
          <p:cNvPr id="30" name="圖片 29" descr="一張含有 電腦, 鍵盤, 電子用品, 室內 的圖片&#10;&#10;自動產生的描述">
            <a:extLst>
              <a:ext uri="{FF2B5EF4-FFF2-40B4-BE49-F238E27FC236}">
                <a16:creationId xmlns:a16="http://schemas.microsoft.com/office/drawing/2014/main" id="{E228BE29-D079-40C9-AA15-550A13149861}"/>
              </a:ext>
            </a:extLst>
          </p:cNvPr>
          <p:cNvPicPr>
            <a:picLocks noChangeAspect="1"/>
          </p:cNvPicPr>
          <p:nvPr/>
        </p:nvPicPr>
        <p:blipFill rotWithShape="1">
          <a:blip r:embed="rId2">
            <a:extLst>
              <a:ext uri="{28A0092B-C50C-407E-A947-70E740481C1C}">
                <a14:useLocalDpi xmlns:a14="http://schemas.microsoft.com/office/drawing/2010/main" val="0"/>
              </a:ext>
            </a:extLst>
          </a:blip>
          <a:srcRect b="16783"/>
          <a:stretch/>
        </p:blipFill>
        <p:spPr>
          <a:xfrm>
            <a:off x="0" y="3674893"/>
            <a:ext cx="9144000" cy="1468607"/>
          </a:xfrm>
          <a:prstGeom prst="rect">
            <a:avLst/>
          </a:prstGeom>
        </p:spPr>
      </p:pic>
      <p:sp>
        <p:nvSpPr>
          <p:cNvPr id="9" name="矩形: 圓角 8">
            <a:extLst>
              <a:ext uri="{FF2B5EF4-FFF2-40B4-BE49-F238E27FC236}">
                <a16:creationId xmlns:a16="http://schemas.microsoft.com/office/drawing/2014/main" id="{F3C98A64-A57D-4B87-A0E0-8D2DF9BF2145}"/>
              </a:ext>
            </a:extLst>
          </p:cNvPr>
          <p:cNvSpPr/>
          <p:nvPr/>
        </p:nvSpPr>
        <p:spPr>
          <a:xfrm>
            <a:off x="1406380" y="3243771"/>
            <a:ext cx="2890252" cy="463573"/>
          </a:xfrm>
          <a:prstGeom prst="roundRect">
            <a:avLst/>
          </a:prstGeom>
          <a:solidFill>
            <a:schemeClr val="tx1"/>
          </a:solidFill>
          <a:ln>
            <a:gradFill>
              <a:gsLst>
                <a:gs pos="0">
                  <a:srgbClr val="00E6FE"/>
                </a:gs>
                <a:gs pos="100000">
                  <a:srgbClr val="E9411F"/>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圓角 9">
            <a:extLst>
              <a:ext uri="{FF2B5EF4-FFF2-40B4-BE49-F238E27FC236}">
                <a16:creationId xmlns:a16="http://schemas.microsoft.com/office/drawing/2014/main" id="{3F1A7AF5-A454-4092-B9EC-19D690BA60FF}"/>
              </a:ext>
            </a:extLst>
          </p:cNvPr>
          <p:cNvSpPr/>
          <p:nvPr/>
        </p:nvSpPr>
        <p:spPr>
          <a:xfrm>
            <a:off x="5134465" y="2165183"/>
            <a:ext cx="2890252" cy="463573"/>
          </a:xfrm>
          <a:prstGeom prst="roundRect">
            <a:avLst/>
          </a:prstGeom>
          <a:solidFill>
            <a:schemeClr val="tx1"/>
          </a:solidFill>
          <a:ln>
            <a:gradFill>
              <a:gsLst>
                <a:gs pos="0">
                  <a:srgbClr val="00E6FE"/>
                </a:gs>
                <a:gs pos="100000">
                  <a:srgbClr val="E9411F"/>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圓角 10">
            <a:extLst>
              <a:ext uri="{FF2B5EF4-FFF2-40B4-BE49-F238E27FC236}">
                <a16:creationId xmlns:a16="http://schemas.microsoft.com/office/drawing/2014/main" id="{63FF04B2-0395-4A25-AA03-97968C7EAC21}"/>
              </a:ext>
            </a:extLst>
          </p:cNvPr>
          <p:cNvSpPr/>
          <p:nvPr/>
        </p:nvSpPr>
        <p:spPr>
          <a:xfrm>
            <a:off x="5134465" y="2704478"/>
            <a:ext cx="2890252" cy="463573"/>
          </a:xfrm>
          <a:prstGeom prst="roundRect">
            <a:avLst/>
          </a:prstGeom>
          <a:solidFill>
            <a:schemeClr val="tx1"/>
          </a:solidFill>
          <a:ln>
            <a:gradFill>
              <a:gsLst>
                <a:gs pos="0">
                  <a:srgbClr val="00E6FE"/>
                </a:gs>
                <a:gs pos="100000">
                  <a:srgbClr val="E9411F"/>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圓角 11">
            <a:extLst>
              <a:ext uri="{FF2B5EF4-FFF2-40B4-BE49-F238E27FC236}">
                <a16:creationId xmlns:a16="http://schemas.microsoft.com/office/drawing/2014/main" id="{4A58D22C-48EA-48F1-B95A-20F53B330351}"/>
              </a:ext>
            </a:extLst>
          </p:cNvPr>
          <p:cNvSpPr/>
          <p:nvPr/>
        </p:nvSpPr>
        <p:spPr>
          <a:xfrm>
            <a:off x="1406380" y="2704477"/>
            <a:ext cx="2890252" cy="463573"/>
          </a:xfrm>
          <a:prstGeom prst="roundRect">
            <a:avLst/>
          </a:prstGeom>
          <a:solidFill>
            <a:schemeClr val="tx1"/>
          </a:solidFill>
          <a:ln>
            <a:gradFill>
              <a:gsLst>
                <a:gs pos="0">
                  <a:srgbClr val="00E6FE"/>
                </a:gs>
                <a:gs pos="100000">
                  <a:srgbClr val="E9411F"/>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圓角 12">
            <a:extLst>
              <a:ext uri="{FF2B5EF4-FFF2-40B4-BE49-F238E27FC236}">
                <a16:creationId xmlns:a16="http://schemas.microsoft.com/office/drawing/2014/main" id="{8583BBC4-66B7-4380-94B0-D9B28A82CF10}"/>
              </a:ext>
            </a:extLst>
          </p:cNvPr>
          <p:cNvSpPr/>
          <p:nvPr/>
        </p:nvSpPr>
        <p:spPr>
          <a:xfrm>
            <a:off x="1406380" y="2165183"/>
            <a:ext cx="2890252" cy="463573"/>
          </a:xfrm>
          <a:prstGeom prst="roundRect">
            <a:avLst/>
          </a:prstGeom>
          <a:solidFill>
            <a:schemeClr val="tx1"/>
          </a:solidFill>
          <a:ln>
            <a:gradFill>
              <a:gsLst>
                <a:gs pos="0">
                  <a:srgbClr val="00E6FE"/>
                </a:gs>
                <a:gs pos="100000">
                  <a:srgbClr val="E9411F"/>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Picture 7">
            <a:extLst>
              <a:ext uri="{FF2B5EF4-FFF2-40B4-BE49-F238E27FC236}">
                <a16:creationId xmlns:a16="http://schemas.microsoft.com/office/drawing/2014/main" id="{07C9AA66-75E6-45CA-BDBB-DFF6F141D002}"/>
              </a:ext>
            </a:extLst>
          </p:cNvPr>
          <p:cNvPicPr/>
          <p:nvPr/>
        </p:nvPicPr>
        <p:blipFill>
          <a:blip r:embed="rId3">
            <a:extLst>
              <a:ext uri="{BEBA8EAE-BF5A-486C-A8C5-ECC9F3942E4B}">
                <a14:imgProps xmlns:a14="http://schemas.microsoft.com/office/drawing/2010/main">
                  <a14:imgLayer r:embed="rId4">
                    <a14:imgEffect>
                      <a14:brightnessContrast contrast="60000"/>
                    </a14:imgEffect>
                  </a14:imgLayer>
                </a14:imgProps>
              </a:ext>
              <a:ext uri="{28A0092B-C50C-407E-A947-70E740481C1C}">
                <a14:useLocalDpi xmlns:a14="http://schemas.microsoft.com/office/drawing/2010/main" val="0"/>
              </a:ext>
            </a:extLst>
          </a:blip>
          <a:srcRect/>
          <a:stretch>
            <a:fillRect/>
          </a:stretch>
        </p:blipFill>
        <p:spPr bwMode="auto">
          <a:xfrm>
            <a:off x="1655197" y="2186043"/>
            <a:ext cx="396006" cy="405593"/>
          </a:xfrm>
          <a:prstGeom prst="rect">
            <a:avLst/>
          </a:prstGeom>
          <a:noFill/>
          <a:ln>
            <a:noFill/>
          </a:ln>
        </p:spPr>
      </p:pic>
      <p:pic>
        <p:nvPicPr>
          <p:cNvPr id="15" name="Picture 8">
            <a:extLst>
              <a:ext uri="{FF2B5EF4-FFF2-40B4-BE49-F238E27FC236}">
                <a16:creationId xmlns:a16="http://schemas.microsoft.com/office/drawing/2014/main" id="{966B2CE7-CB08-4D00-8959-B77FECAC05B1}"/>
              </a:ext>
            </a:extLst>
          </p:cNvPr>
          <p:cNvPicPr/>
          <p:nvPr/>
        </p:nvPicPr>
        <p:blipFill>
          <a:blip r:embed="rId5">
            <a:extLst>
              <a:ext uri="{BEBA8EAE-BF5A-486C-A8C5-ECC9F3942E4B}">
                <a14:imgProps xmlns:a14="http://schemas.microsoft.com/office/drawing/2010/main">
                  <a14:imgLayer r:embed="rId6">
                    <a14:imgEffect>
                      <a14:brightnessContrast contrast="60000"/>
                    </a14:imgEffect>
                  </a14:imgLayer>
                </a14:imgProps>
              </a:ext>
              <a:ext uri="{28A0092B-C50C-407E-A947-70E740481C1C}">
                <a14:useLocalDpi xmlns:a14="http://schemas.microsoft.com/office/drawing/2010/main" val="0"/>
              </a:ext>
            </a:extLst>
          </a:blip>
          <a:srcRect/>
          <a:stretch>
            <a:fillRect/>
          </a:stretch>
        </p:blipFill>
        <p:spPr bwMode="auto">
          <a:xfrm>
            <a:off x="1682703" y="2784206"/>
            <a:ext cx="340995" cy="340995"/>
          </a:xfrm>
          <a:prstGeom prst="rect">
            <a:avLst/>
          </a:prstGeom>
          <a:noFill/>
          <a:ln>
            <a:noFill/>
          </a:ln>
        </p:spPr>
      </p:pic>
      <p:pic>
        <p:nvPicPr>
          <p:cNvPr id="16" name="Picture 9">
            <a:extLst>
              <a:ext uri="{FF2B5EF4-FFF2-40B4-BE49-F238E27FC236}">
                <a16:creationId xmlns:a16="http://schemas.microsoft.com/office/drawing/2014/main" id="{7EABDE6D-3569-4A70-9723-B02FD05962A8}"/>
              </a:ext>
            </a:extLst>
          </p:cNvPr>
          <p:cNvPicPr/>
          <p:nvPr/>
        </p:nvPicPr>
        <p:blipFill>
          <a:blip r:embed="rId7">
            <a:extLst>
              <a:ext uri="{BEBA8EAE-BF5A-486C-A8C5-ECC9F3942E4B}">
                <a14:imgProps xmlns:a14="http://schemas.microsoft.com/office/drawing/2010/main">
                  <a14:imgLayer r:embed="rId8">
                    <a14:imgEffect>
                      <a14:brightnessContrast contrast="60000"/>
                    </a14:imgEffect>
                  </a14:imgLayer>
                </a14:imgProps>
              </a:ext>
              <a:ext uri="{28A0092B-C50C-407E-A947-70E740481C1C}">
                <a14:useLocalDpi xmlns:a14="http://schemas.microsoft.com/office/drawing/2010/main" val="0"/>
              </a:ext>
            </a:extLst>
          </a:blip>
          <a:srcRect/>
          <a:stretch>
            <a:fillRect/>
          </a:stretch>
        </p:blipFill>
        <p:spPr bwMode="auto">
          <a:xfrm>
            <a:off x="1676988" y="3293312"/>
            <a:ext cx="352425" cy="364490"/>
          </a:xfrm>
          <a:prstGeom prst="rect">
            <a:avLst/>
          </a:prstGeom>
          <a:noFill/>
          <a:ln>
            <a:noFill/>
          </a:ln>
        </p:spPr>
      </p:pic>
      <p:pic>
        <p:nvPicPr>
          <p:cNvPr id="17" name="Picture 10">
            <a:extLst>
              <a:ext uri="{FF2B5EF4-FFF2-40B4-BE49-F238E27FC236}">
                <a16:creationId xmlns:a16="http://schemas.microsoft.com/office/drawing/2014/main" id="{C3C313CC-A5F9-4D60-ABE0-FD92C3325F4B}"/>
              </a:ext>
            </a:extLst>
          </p:cNvPr>
          <p:cNvPicPr/>
          <p:nvPr/>
        </p:nvPicPr>
        <p:blipFill>
          <a:blip r:embed="rId9">
            <a:extLst>
              <a:ext uri="{BEBA8EAE-BF5A-486C-A8C5-ECC9F3942E4B}">
                <a14:imgProps xmlns:a14="http://schemas.microsoft.com/office/drawing/2010/main">
                  <a14:imgLayer r:embed="rId10">
                    <a14:imgEffect>
                      <a14:brightnessContrast contrast="60000"/>
                    </a14:imgEffect>
                  </a14:imgLayer>
                </a14:imgProps>
              </a:ext>
              <a:ext uri="{28A0092B-C50C-407E-A947-70E740481C1C}">
                <a14:useLocalDpi xmlns:a14="http://schemas.microsoft.com/office/drawing/2010/main" val="0"/>
              </a:ext>
            </a:extLst>
          </a:blip>
          <a:srcRect/>
          <a:stretch>
            <a:fillRect/>
          </a:stretch>
        </p:blipFill>
        <p:spPr bwMode="auto">
          <a:xfrm>
            <a:off x="5409835" y="2212016"/>
            <a:ext cx="342900" cy="349885"/>
          </a:xfrm>
          <a:prstGeom prst="rect">
            <a:avLst/>
          </a:prstGeom>
          <a:noFill/>
          <a:ln>
            <a:noFill/>
          </a:ln>
        </p:spPr>
      </p:pic>
      <p:pic>
        <p:nvPicPr>
          <p:cNvPr id="18" name="Picture 11">
            <a:extLst>
              <a:ext uri="{FF2B5EF4-FFF2-40B4-BE49-F238E27FC236}">
                <a16:creationId xmlns:a16="http://schemas.microsoft.com/office/drawing/2014/main" id="{2DEA342E-2D0D-4E95-8145-C7C89CA7E458}"/>
              </a:ext>
            </a:extLst>
          </p:cNvPr>
          <p:cNvPicPr/>
          <p:nvPr/>
        </p:nvPicPr>
        <p:blipFill>
          <a:blip r:embed="rId11">
            <a:extLst>
              <a:ext uri="{BEBA8EAE-BF5A-486C-A8C5-ECC9F3942E4B}">
                <a14:imgProps xmlns:a14="http://schemas.microsoft.com/office/drawing/2010/main">
                  <a14:imgLayer r:embed="rId12">
                    <a14:imgEffect>
                      <a14:brightnessContrast contrast="60000"/>
                    </a14:imgEffect>
                  </a14:imgLayer>
                </a14:imgProps>
              </a:ext>
              <a:ext uri="{28A0092B-C50C-407E-A947-70E740481C1C}">
                <a14:useLocalDpi xmlns:a14="http://schemas.microsoft.com/office/drawing/2010/main" val="0"/>
              </a:ext>
            </a:extLst>
          </a:blip>
          <a:srcRect/>
          <a:stretch>
            <a:fillRect/>
          </a:stretch>
        </p:blipFill>
        <p:spPr bwMode="auto">
          <a:xfrm>
            <a:off x="5352685" y="2781324"/>
            <a:ext cx="457200" cy="309880"/>
          </a:xfrm>
          <a:prstGeom prst="rect">
            <a:avLst/>
          </a:prstGeom>
          <a:noFill/>
          <a:ln>
            <a:noFill/>
          </a:ln>
        </p:spPr>
      </p:pic>
      <p:sp>
        <p:nvSpPr>
          <p:cNvPr id="19" name="TextBox 12">
            <a:extLst>
              <a:ext uri="{FF2B5EF4-FFF2-40B4-BE49-F238E27FC236}">
                <a16:creationId xmlns:a16="http://schemas.microsoft.com/office/drawing/2014/main" id="{9954399F-1701-4D33-ADCC-5C70A14EB517}"/>
              </a:ext>
            </a:extLst>
          </p:cNvPr>
          <p:cNvSpPr txBox="1"/>
          <p:nvPr/>
        </p:nvSpPr>
        <p:spPr>
          <a:xfrm>
            <a:off x="2244213" y="2242648"/>
            <a:ext cx="1620957" cy="338554"/>
          </a:xfrm>
          <a:prstGeom prst="rect">
            <a:avLst/>
          </a:prstGeom>
          <a:noFill/>
        </p:spPr>
        <p:txBody>
          <a:bodyPr wrap="none" rtlCol="0">
            <a:spAutoFit/>
          </a:bodyPr>
          <a:lstStyle/>
          <a:p>
            <a:r>
              <a:rPr lang="zh-TW" altLang="en-US" sz="1600">
                <a:solidFill>
                  <a:schemeClr val="bg1">
                    <a:lumMod val="95000"/>
                  </a:schemeClr>
                </a:solidFill>
                <a:latin typeface="微軟正黑體" panose="020B0604030504040204" pitchFamily="34" charset="-120"/>
                <a:ea typeface="微軟正黑體" panose="020B0604030504040204" pitchFamily="34" charset="-120"/>
              </a:rPr>
              <a:t>電源狀態指示燈</a:t>
            </a:r>
            <a:endParaRPr lang="en-US" sz="1600">
              <a:solidFill>
                <a:schemeClr val="bg1">
                  <a:lumMod val="95000"/>
                </a:schemeClr>
              </a:solidFill>
              <a:latin typeface="微軟正黑體" panose="020B0604030504040204" pitchFamily="34" charset="-120"/>
              <a:ea typeface="微軟正黑體" panose="020B0604030504040204" pitchFamily="34" charset="-120"/>
            </a:endParaRPr>
          </a:p>
        </p:txBody>
      </p:sp>
      <p:sp>
        <p:nvSpPr>
          <p:cNvPr id="20" name="TextBox 14">
            <a:extLst>
              <a:ext uri="{FF2B5EF4-FFF2-40B4-BE49-F238E27FC236}">
                <a16:creationId xmlns:a16="http://schemas.microsoft.com/office/drawing/2014/main" id="{2AB7C81A-6292-4A33-B1BD-AEBAC10578EF}"/>
              </a:ext>
            </a:extLst>
          </p:cNvPr>
          <p:cNvSpPr txBox="1"/>
          <p:nvPr/>
        </p:nvSpPr>
        <p:spPr>
          <a:xfrm>
            <a:off x="2244213" y="2783394"/>
            <a:ext cx="1620957" cy="338554"/>
          </a:xfrm>
          <a:prstGeom prst="rect">
            <a:avLst/>
          </a:prstGeom>
          <a:noFill/>
        </p:spPr>
        <p:txBody>
          <a:bodyPr wrap="none" rtlCol="0">
            <a:spAutoFit/>
          </a:bodyPr>
          <a:lstStyle/>
          <a:p>
            <a:r>
              <a:rPr lang="zh-TW" altLang="en-US" sz="1600">
                <a:solidFill>
                  <a:schemeClr val="bg1">
                    <a:lumMod val="95000"/>
                  </a:schemeClr>
                </a:solidFill>
                <a:latin typeface="微軟正黑體" panose="020B0604030504040204" pitchFamily="34" charset="-120"/>
                <a:ea typeface="微軟正黑體" panose="020B0604030504040204" pitchFamily="34" charset="-120"/>
              </a:rPr>
              <a:t>風扇狀態指示燈</a:t>
            </a:r>
            <a:endParaRPr lang="en-US" sz="1600">
              <a:solidFill>
                <a:schemeClr val="bg1">
                  <a:lumMod val="95000"/>
                </a:schemeClr>
              </a:solidFill>
              <a:latin typeface="微軟正黑體" panose="020B0604030504040204" pitchFamily="34" charset="-120"/>
              <a:ea typeface="微軟正黑體" panose="020B0604030504040204" pitchFamily="34" charset="-120"/>
            </a:endParaRPr>
          </a:p>
        </p:txBody>
      </p:sp>
      <p:sp>
        <p:nvSpPr>
          <p:cNvPr id="21" name="TextBox 15">
            <a:extLst>
              <a:ext uri="{FF2B5EF4-FFF2-40B4-BE49-F238E27FC236}">
                <a16:creationId xmlns:a16="http://schemas.microsoft.com/office/drawing/2014/main" id="{AB576152-CA5A-4D05-8534-3DC56710AFE3}"/>
              </a:ext>
            </a:extLst>
          </p:cNvPr>
          <p:cNvSpPr txBox="1"/>
          <p:nvPr/>
        </p:nvSpPr>
        <p:spPr>
          <a:xfrm>
            <a:off x="2244213" y="3324140"/>
            <a:ext cx="1620957" cy="338554"/>
          </a:xfrm>
          <a:prstGeom prst="rect">
            <a:avLst/>
          </a:prstGeom>
          <a:noFill/>
        </p:spPr>
        <p:txBody>
          <a:bodyPr wrap="none" rtlCol="0">
            <a:spAutoFit/>
          </a:bodyPr>
          <a:lstStyle/>
          <a:p>
            <a:r>
              <a:rPr lang="zh-TW" altLang="en-US" sz="1600">
                <a:solidFill>
                  <a:schemeClr val="bg1">
                    <a:lumMod val="95000"/>
                  </a:schemeClr>
                </a:solidFill>
                <a:latin typeface="微軟正黑體" panose="020B0604030504040204" pitchFamily="34" charset="-120"/>
                <a:ea typeface="微軟正黑體" panose="020B0604030504040204" pitchFamily="34" charset="-120"/>
              </a:rPr>
              <a:t>電池狀態指示燈</a:t>
            </a:r>
            <a:endParaRPr lang="en-US" sz="1600">
              <a:solidFill>
                <a:schemeClr val="bg1">
                  <a:lumMod val="95000"/>
                </a:schemeClr>
              </a:solidFill>
              <a:latin typeface="微軟正黑體" panose="020B0604030504040204" pitchFamily="34" charset="-120"/>
              <a:ea typeface="微軟正黑體" panose="020B0604030504040204" pitchFamily="34" charset="-120"/>
            </a:endParaRPr>
          </a:p>
        </p:txBody>
      </p:sp>
      <p:sp>
        <p:nvSpPr>
          <p:cNvPr id="22" name="TextBox 16">
            <a:extLst>
              <a:ext uri="{FF2B5EF4-FFF2-40B4-BE49-F238E27FC236}">
                <a16:creationId xmlns:a16="http://schemas.microsoft.com/office/drawing/2014/main" id="{B642FFB8-7764-45E7-903E-E6F78B509B14}"/>
              </a:ext>
            </a:extLst>
          </p:cNvPr>
          <p:cNvSpPr txBox="1"/>
          <p:nvPr/>
        </p:nvSpPr>
        <p:spPr>
          <a:xfrm>
            <a:off x="5972298" y="2247004"/>
            <a:ext cx="1510350" cy="338554"/>
          </a:xfrm>
          <a:prstGeom prst="rect">
            <a:avLst/>
          </a:prstGeom>
          <a:noFill/>
        </p:spPr>
        <p:txBody>
          <a:bodyPr wrap="none" rtlCol="0">
            <a:spAutoFit/>
          </a:bodyPr>
          <a:lstStyle/>
          <a:p>
            <a:r>
              <a:rPr lang="en-US" altLang="zh-TW" sz="1600">
                <a:solidFill>
                  <a:schemeClr val="bg1">
                    <a:lumMod val="95000"/>
                  </a:schemeClr>
                </a:solidFill>
                <a:latin typeface="微軟正黑體" panose="020B0604030504040204" pitchFamily="34" charset="-120"/>
                <a:ea typeface="微軟正黑體" panose="020B0604030504040204" pitchFamily="34" charset="-120"/>
              </a:rPr>
              <a:t>HA</a:t>
            </a:r>
            <a:r>
              <a:rPr lang="zh-TW" altLang="en-US" sz="1600">
                <a:solidFill>
                  <a:schemeClr val="bg1">
                    <a:lumMod val="95000"/>
                  </a:schemeClr>
                </a:solidFill>
                <a:latin typeface="微軟正黑體" panose="020B0604030504040204" pitchFamily="34" charset="-120"/>
                <a:ea typeface="微軟正黑體" panose="020B0604030504040204" pitchFamily="34" charset="-120"/>
              </a:rPr>
              <a:t>狀態指示燈</a:t>
            </a:r>
            <a:endParaRPr lang="en-US" sz="1600">
              <a:solidFill>
                <a:schemeClr val="bg1">
                  <a:lumMod val="95000"/>
                </a:schemeClr>
              </a:solidFill>
              <a:latin typeface="微軟正黑體" panose="020B0604030504040204" pitchFamily="34" charset="-120"/>
              <a:ea typeface="微軟正黑體" panose="020B0604030504040204" pitchFamily="34" charset="-120"/>
            </a:endParaRPr>
          </a:p>
        </p:txBody>
      </p:sp>
      <p:sp>
        <p:nvSpPr>
          <p:cNvPr id="23" name="TextBox 17">
            <a:extLst>
              <a:ext uri="{FF2B5EF4-FFF2-40B4-BE49-F238E27FC236}">
                <a16:creationId xmlns:a16="http://schemas.microsoft.com/office/drawing/2014/main" id="{5F398C32-6F58-4657-A306-7E07F89800AC}"/>
              </a:ext>
            </a:extLst>
          </p:cNvPr>
          <p:cNvSpPr txBox="1"/>
          <p:nvPr/>
        </p:nvSpPr>
        <p:spPr>
          <a:xfrm>
            <a:off x="5972298" y="2787752"/>
            <a:ext cx="1826141" cy="338554"/>
          </a:xfrm>
          <a:prstGeom prst="rect">
            <a:avLst/>
          </a:prstGeom>
          <a:noFill/>
        </p:spPr>
        <p:txBody>
          <a:bodyPr wrap="none" rtlCol="0" anchor="t">
            <a:spAutoFit/>
          </a:bodyPr>
          <a:lstStyle/>
          <a:p>
            <a:r>
              <a:rPr lang="zh-TW" altLang="en-US" sz="1600">
                <a:solidFill>
                  <a:schemeClr val="bg1">
                    <a:lumMod val="95000"/>
                  </a:schemeClr>
                </a:solidFill>
                <a:latin typeface="微軟正黑體"/>
                <a:ea typeface="微軟正黑體"/>
              </a:rPr>
              <a:t>控制器狀態指示燈</a:t>
            </a:r>
            <a:endParaRPr lang="en-US" sz="1600">
              <a:solidFill>
                <a:schemeClr val="bg1">
                  <a:lumMod val="95000"/>
                </a:schemeClr>
              </a:solidFill>
              <a:latin typeface="微軟正黑體"/>
              <a:ea typeface="微軟正黑體"/>
            </a:endParaRPr>
          </a:p>
        </p:txBody>
      </p:sp>
      <p:sp>
        <p:nvSpPr>
          <p:cNvPr id="24" name="TextBox 13">
            <a:extLst>
              <a:ext uri="{FF2B5EF4-FFF2-40B4-BE49-F238E27FC236}">
                <a16:creationId xmlns:a16="http://schemas.microsoft.com/office/drawing/2014/main" id="{C9C0A692-41DF-43EE-930A-13263A78E4FB}"/>
              </a:ext>
            </a:extLst>
          </p:cNvPr>
          <p:cNvSpPr txBox="1"/>
          <p:nvPr/>
        </p:nvSpPr>
        <p:spPr>
          <a:xfrm>
            <a:off x="392329" y="1439462"/>
            <a:ext cx="8176484" cy="461665"/>
          </a:xfrm>
          <a:prstGeom prst="rect">
            <a:avLst/>
          </a:prstGeom>
          <a:noFill/>
        </p:spPr>
        <p:txBody>
          <a:bodyPr wrap="square" rtlCol="0" anchor="t">
            <a:spAutoFit/>
          </a:bodyPr>
          <a:lstStyle/>
          <a:p>
            <a:pPr algn="ctr"/>
            <a:r>
              <a:rPr lang="zh-TW" altLang="en-US" sz="2400">
                <a:solidFill>
                  <a:schemeClr val="bg1"/>
                </a:solidFill>
                <a:latin typeface="微軟正黑體"/>
                <a:ea typeface="微軟正黑體"/>
              </a:rPr>
              <a:t>提供兩個控制器電源、風扇、電池模組、</a:t>
            </a:r>
            <a:r>
              <a:rPr lang="en-US" altLang="zh-TW" sz="2400">
                <a:solidFill>
                  <a:schemeClr val="bg1"/>
                </a:solidFill>
                <a:latin typeface="微軟正黑體"/>
                <a:ea typeface="微軟正黑體"/>
              </a:rPr>
              <a:t>HA</a:t>
            </a:r>
            <a:r>
              <a:rPr lang="zh-TW" altLang="en-US" sz="2400">
                <a:solidFill>
                  <a:schemeClr val="bg1"/>
                </a:solidFill>
                <a:latin typeface="微軟正黑體"/>
                <a:ea typeface="微軟正黑體"/>
              </a:rPr>
              <a:t>狀態資訊</a:t>
            </a:r>
            <a:endParaRPr lang="en-US" sz="2400">
              <a:solidFill>
                <a:schemeClr val="bg1"/>
              </a:solidFill>
              <a:latin typeface="微軟正黑體"/>
              <a:ea typeface="微軟正黑體"/>
            </a:endParaRPr>
          </a:p>
        </p:txBody>
      </p:sp>
      <p:sp>
        <p:nvSpPr>
          <p:cNvPr id="42" name="矩形: 圓角 41">
            <a:extLst>
              <a:ext uri="{FF2B5EF4-FFF2-40B4-BE49-F238E27FC236}">
                <a16:creationId xmlns:a16="http://schemas.microsoft.com/office/drawing/2014/main" id="{953073EB-2A85-4136-A5F7-F1A9C78E1990}"/>
              </a:ext>
            </a:extLst>
          </p:cNvPr>
          <p:cNvSpPr/>
          <p:nvPr/>
        </p:nvSpPr>
        <p:spPr>
          <a:xfrm>
            <a:off x="336561" y="4037703"/>
            <a:ext cx="369593" cy="968189"/>
          </a:xfrm>
          <a:prstGeom prst="roundRect">
            <a:avLst>
              <a:gd name="adj" fmla="val 7027"/>
            </a:avLst>
          </a:prstGeom>
          <a:noFill/>
          <a:ln>
            <a:gradFill>
              <a:gsLst>
                <a:gs pos="31312">
                  <a:srgbClr val="EC6A08"/>
                </a:gs>
                <a:gs pos="0">
                  <a:srgbClr val="E9411F"/>
                </a:gs>
                <a:gs pos="76000">
                  <a:srgbClr val="B52122"/>
                </a:gs>
              </a:gsLst>
              <a:lin ang="2700000" scaled="0"/>
            </a:gradFill>
          </a:ln>
          <a:effectLst>
            <a:outerShdw blurRad="139700" dist="254000" dir="19020000" sx="94000" sy="9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微軟正黑體" panose="020B0604030504040204" pitchFamily="34" charset="-120"/>
              <a:ea typeface="微軟正黑體" panose="020B0604030504040204" pitchFamily="34" charset="-120"/>
            </a:endParaRPr>
          </a:p>
        </p:txBody>
      </p:sp>
      <p:sp>
        <p:nvSpPr>
          <p:cNvPr id="44" name="矩形: 圓角化同側角落 43">
            <a:extLst>
              <a:ext uri="{FF2B5EF4-FFF2-40B4-BE49-F238E27FC236}">
                <a16:creationId xmlns:a16="http://schemas.microsoft.com/office/drawing/2014/main" id="{816598C4-495B-43B7-9990-4DA8F77A04C8}"/>
              </a:ext>
            </a:extLst>
          </p:cNvPr>
          <p:cNvSpPr/>
          <p:nvPr/>
        </p:nvSpPr>
        <p:spPr>
          <a:xfrm rot="5400000">
            <a:off x="1040172" y="3977318"/>
            <a:ext cx="420917" cy="1088960"/>
          </a:xfrm>
          <a:prstGeom prst="round2SameRect">
            <a:avLst>
              <a:gd name="adj1" fmla="val 15909"/>
              <a:gd name="adj2" fmla="val 0"/>
            </a:avLst>
          </a:prstGeom>
          <a:gradFill>
            <a:gsLst>
              <a:gs pos="100000">
                <a:srgbClr val="EC6A08"/>
              </a:gs>
              <a:gs pos="0">
                <a:srgbClr val="E9411F"/>
              </a:gs>
            </a:gsLst>
            <a:lin ang="2700000" scaled="0"/>
          </a:gradFill>
          <a:ln>
            <a:solidFill>
              <a:srgbClr val="EC6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矩形 44">
            <a:extLst>
              <a:ext uri="{FF2B5EF4-FFF2-40B4-BE49-F238E27FC236}">
                <a16:creationId xmlns:a16="http://schemas.microsoft.com/office/drawing/2014/main" id="{03E95D09-8A40-45D4-AEE4-D4642B7AF73E}"/>
              </a:ext>
            </a:extLst>
          </p:cNvPr>
          <p:cNvSpPr/>
          <p:nvPr/>
        </p:nvSpPr>
        <p:spPr>
          <a:xfrm>
            <a:off x="521357" y="4361243"/>
            <a:ext cx="1407848" cy="338554"/>
          </a:xfrm>
          <a:prstGeom prst="rect">
            <a:avLst/>
          </a:prstGeom>
        </p:spPr>
        <p:txBody>
          <a:bodyPr wrap="square">
            <a:spAutoFit/>
          </a:bodyPr>
          <a:lstStyle/>
          <a:p>
            <a:pPr algn="ctr"/>
            <a:r>
              <a:rPr lang="en-US" altLang="zh-TW" sz="1600">
                <a:solidFill>
                  <a:schemeClr val="bg1"/>
                </a:solidFill>
                <a:latin typeface="微軟正黑體" panose="020B0604030504040204" pitchFamily="34" charset="-120"/>
                <a:ea typeface="微軟正黑體" panose="020B0604030504040204" pitchFamily="34" charset="-120"/>
              </a:rPr>
              <a:t>OLED</a:t>
            </a:r>
            <a:r>
              <a:rPr lang="zh-TW" altLang="en-US" sz="1600">
                <a:solidFill>
                  <a:schemeClr val="bg1"/>
                </a:solidFill>
                <a:latin typeface="微軟正黑體" panose="020B0604030504040204" pitchFamily="34" charset="-120"/>
                <a:ea typeface="微軟正黑體" panose="020B0604030504040204" pitchFamily="34" charset="-120"/>
              </a:rPr>
              <a:t>開關</a:t>
            </a:r>
            <a:endParaRPr lang="en-US" altLang="zh-TW" sz="1600">
              <a:solidFill>
                <a:schemeClr val="bg1"/>
              </a:solidFill>
              <a:latin typeface="微軟正黑體" panose="020B0604030504040204" pitchFamily="34" charset="-120"/>
              <a:ea typeface="微軟正黑體" panose="020B0604030504040204" pitchFamily="34" charset="-120"/>
            </a:endParaRPr>
          </a:p>
        </p:txBody>
      </p:sp>
      <p:grpSp>
        <p:nvGrpSpPr>
          <p:cNvPr id="27" name="群組 26">
            <a:extLst>
              <a:ext uri="{FF2B5EF4-FFF2-40B4-BE49-F238E27FC236}">
                <a16:creationId xmlns:a16="http://schemas.microsoft.com/office/drawing/2014/main" id="{59ABAF99-470F-4461-A304-E87F4C708774}"/>
              </a:ext>
            </a:extLst>
          </p:cNvPr>
          <p:cNvGrpSpPr/>
          <p:nvPr/>
        </p:nvGrpSpPr>
        <p:grpSpPr>
          <a:xfrm>
            <a:off x="376155" y="4227762"/>
            <a:ext cx="307110" cy="326265"/>
            <a:chOff x="376155" y="4227762"/>
            <a:chExt cx="307110" cy="326265"/>
          </a:xfrm>
        </p:grpSpPr>
        <p:grpSp>
          <p:nvGrpSpPr>
            <p:cNvPr id="26" name="群組 25">
              <a:extLst>
                <a:ext uri="{FF2B5EF4-FFF2-40B4-BE49-F238E27FC236}">
                  <a16:creationId xmlns:a16="http://schemas.microsoft.com/office/drawing/2014/main" id="{194182A9-48FD-453A-845E-07BB6EE1DF06}"/>
                </a:ext>
              </a:extLst>
            </p:cNvPr>
            <p:cNvGrpSpPr/>
            <p:nvPr/>
          </p:nvGrpSpPr>
          <p:grpSpPr>
            <a:xfrm>
              <a:off x="376155" y="4227762"/>
              <a:ext cx="307110" cy="326265"/>
              <a:chOff x="633618" y="3446204"/>
              <a:chExt cx="364336" cy="387061"/>
            </a:xfrm>
          </p:grpSpPr>
          <p:pic>
            <p:nvPicPr>
              <p:cNvPr id="4" name="圖片 3" descr="一張含有 畫畫 的圖片&#10;&#10;自動產生的描述">
                <a:extLst>
                  <a:ext uri="{FF2B5EF4-FFF2-40B4-BE49-F238E27FC236}">
                    <a16:creationId xmlns:a16="http://schemas.microsoft.com/office/drawing/2014/main" id="{635B9D3B-045A-40E4-A46D-F32E6E83E9A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8544" y="3446204"/>
                <a:ext cx="179410" cy="179409"/>
              </a:xfrm>
              <a:prstGeom prst="rect">
                <a:avLst/>
              </a:prstGeom>
            </p:spPr>
          </p:pic>
          <p:pic>
            <p:nvPicPr>
              <p:cNvPr id="6" name="圖片 5" descr="一張含有 物件, 標誌, 畫畫 的圖片&#10;&#10;自動產生的描述">
                <a:extLst>
                  <a:ext uri="{FF2B5EF4-FFF2-40B4-BE49-F238E27FC236}">
                    <a16:creationId xmlns:a16="http://schemas.microsoft.com/office/drawing/2014/main" id="{21B7826A-85BE-4558-9E2D-7E8DE577000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3618" y="3653856"/>
                <a:ext cx="179409" cy="179409"/>
              </a:xfrm>
              <a:prstGeom prst="rect">
                <a:avLst/>
              </a:prstGeom>
            </p:spPr>
          </p:pic>
          <p:pic>
            <p:nvPicPr>
              <p:cNvPr id="8" name="圖片 7" descr="一張含有 畫畫 的圖片&#10;&#10;自動產生的描述">
                <a:extLst>
                  <a:ext uri="{FF2B5EF4-FFF2-40B4-BE49-F238E27FC236}">
                    <a16:creationId xmlns:a16="http://schemas.microsoft.com/office/drawing/2014/main" id="{2C7F3D67-CFE9-4C0C-8FEB-4B2CC0C6175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33618" y="3446204"/>
                <a:ext cx="179409" cy="179409"/>
              </a:xfrm>
              <a:prstGeom prst="rect">
                <a:avLst/>
              </a:prstGeom>
            </p:spPr>
          </p:pic>
        </p:grpSp>
        <p:pic>
          <p:nvPicPr>
            <p:cNvPr id="32" name="圖片 31">
              <a:extLst>
                <a:ext uri="{FF2B5EF4-FFF2-40B4-BE49-F238E27FC236}">
                  <a16:creationId xmlns:a16="http://schemas.microsoft.com/office/drawing/2014/main" id="{2B62B15C-8095-43C7-8A7C-445EA09BE60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41574" y="4417780"/>
              <a:ext cx="136246" cy="136246"/>
            </a:xfrm>
            <a:prstGeom prst="rect">
              <a:avLst/>
            </a:prstGeom>
          </p:spPr>
        </p:pic>
      </p:grpSp>
    </p:spTree>
    <p:extLst>
      <p:ext uri="{BB962C8B-B14F-4D97-AF65-F5344CB8AC3E}">
        <p14:creationId xmlns:p14="http://schemas.microsoft.com/office/powerpoint/2010/main" val="368701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363" y="91439"/>
            <a:ext cx="8820184" cy="1028369"/>
          </a:xfrm>
        </p:spPr>
        <p:txBody>
          <a:bodyPr>
            <a:normAutofit/>
          </a:bodyPr>
          <a:lstStyle/>
          <a:p>
            <a:r>
              <a:rPr lang="en-US" altLang="zh-TW" err="1">
                <a:latin typeface="微軟正黑體"/>
                <a:ea typeface="微軟正黑體"/>
              </a:rPr>
              <a:t>機身後視圖</a:t>
            </a:r>
            <a:endParaRPr lang="en-US" err="1">
              <a:latin typeface="微軟正黑體"/>
              <a:ea typeface="微軟正黑體"/>
            </a:endParaRPr>
          </a:p>
        </p:txBody>
      </p:sp>
      <p:sp>
        <p:nvSpPr>
          <p:cNvPr id="27" name="矩形: 圓角 26">
            <a:extLst>
              <a:ext uri="{FF2B5EF4-FFF2-40B4-BE49-F238E27FC236}">
                <a16:creationId xmlns:a16="http://schemas.microsoft.com/office/drawing/2014/main" id="{0026C46D-5D1F-4FE2-A73A-1E94F4A42529}"/>
              </a:ext>
            </a:extLst>
          </p:cNvPr>
          <p:cNvSpPr/>
          <p:nvPr/>
        </p:nvSpPr>
        <p:spPr>
          <a:xfrm>
            <a:off x="7178936" y="1676568"/>
            <a:ext cx="1321399" cy="453004"/>
          </a:xfrm>
          <a:prstGeom prst="roundRect">
            <a:avLst>
              <a:gd name="adj" fmla="val 8206"/>
            </a:avLst>
          </a:prstGeom>
          <a:solidFill>
            <a:schemeClr val="tx1"/>
          </a:solidFill>
          <a:ln>
            <a:gradFill>
              <a:gsLst>
                <a:gs pos="0">
                  <a:srgbClr val="00E6FE"/>
                </a:gs>
                <a:gs pos="76000">
                  <a:srgbClr val="E9411F"/>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00">
                <a:solidFill>
                  <a:schemeClr val="bg1"/>
                </a:solidFill>
                <a:latin typeface="微軟正黑體" panose="020B0604030504040204" pitchFamily="34" charset="-120"/>
                <a:ea typeface="微軟正黑體" panose="020B0604030504040204" pitchFamily="34" charset="-120"/>
              </a:rPr>
              <a:t>770W </a:t>
            </a:r>
            <a:br>
              <a:rPr lang="en-US" altLang="zh-TW" sz="1300">
                <a:solidFill>
                  <a:schemeClr val="bg1"/>
                </a:solidFill>
                <a:latin typeface="微軟正黑體" panose="020B0604030504040204" pitchFamily="34" charset="-120"/>
                <a:ea typeface="微軟正黑體" panose="020B0604030504040204" pitchFamily="34" charset="-120"/>
              </a:rPr>
            </a:br>
            <a:r>
              <a:rPr lang="zh-TW" altLang="en-US" sz="1300">
                <a:solidFill>
                  <a:schemeClr val="bg1"/>
                </a:solidFill>
                <a:latin typeface="微軟正黑體" panose="020B0604030504040204" pitchFamily="34" charset="-120"/>
                <a:ea typeface="微軟正黑體" panose="020B0604030504040204" pitchFamily="34" charset="-120"/>
              </a:rPr>
              <a:t>雙電源供應器</a:t>
            </a:r>
          </a:p>
        </p:txBody>
      </p:sp>
      <p:sp>
        <p:nvSpPr>
          <p:cNvPr id="31" name="矩形: 圓角 30">
            <a:extLst>
              <a:ext uri="{FF2B5EF4-FFF2-40B4-BE49-F238E27FC236}">
                <a16:creationId xmlns:a16="http://schemas.microsoft.com/office/drawing/2014/main" id="{B5664968-EA4D-48CB-98BA-24CB0CE66C17}"/>
              </a:ext>
            </a:extLst>
          </p:cNvPr>
          <p:cNvSpPr/>
          <p:nvPr/>
        </p:nvSpPr>
        <p:spPr>
          <a:xfrm>
            <a:off x="643665" y="1676568"/>
            <a:ext cx="1735568" cy="453004"/>
          </a:xfrm>
          <a:prstGeom prst="roundRect">
            <a:avLst>
              <a:gd name="adj" fmla="val 8206"/>
            </a:avLst>
          </a:prstGeom>
          <a:solidFill>
            <a:schemeClr val="tx1"/>
          </a:solidFill>
          <a:ln>
            <a:gradFill>
              <a:gsLst>
                <a:gs pos="0">
                  <a:srgbClr val="00E6FE"/>
                </a:gs>
                <a:gs pos="76000">
                  <a:srgbClr val="E9411F"/>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00">
                <a:solidFill>
                  <a:schemeClr val="bg1"/>
                </a:solidFill>
                <a:latin typeface="微軟正黑體" panose="020B0604030504040204" pitchFamily="34" charset="-120"/>
                <a:ea typeface="微軟正黑體" panose="020B0604030504040204" pitchFamily="34" charset="-120"/>
              </a:rPr>
              <a:t>PCIe Gen3 x8 </a:t>
            </a:r>
            <a:r>
              <a:rPr lang="zh-TW" altLang="en-US" sz="1300">
                <a:solidFill>
                  <a:schemeClr val="bg1"/>
                </a:solidFill>
                <a:latin typeface="微軟正黑體" panose="020B0604030504040204" pitchFamily="34" charset="-120"/>
                <a:ea typeface="微軟正黑體" panose="020B0604030504040204" pitchFamily="34" charset="-120"/>
              </a:rPr>
              <a:t>插槽</a:t>
            </a:r>
          </a:p>
        </p:txBody>
      </p:sp>
      <p:sp>
        <p:nvSpPr>
          <p:cNvPr id="33" name="矩形: 圓角 32">
            <a:extLst>
              <a:ext uri="{FF2B5EF4-FFF2-40B4-BE49-F238E27FC236}">
                <a16:creationId xmlns:a16="http://schemas.microsoft.com/office/drawing/2014/main" id="{ED7692CF-BDDD-407A-B537-E08D0E1A70CD}"/>
              </a:ext>
            </a:extLst>
          </p:cNvPr>
          <p:cNvSpPr/>
          <p:nvPr/>
        </p:nvSpPr>
        <p:spPr>
          <a:xfrm>
            <a:off x="689786" y="4258249"/>
            <a:ext cx="1538345" cy="453004"/>
          </a:xfrm>
          <a:prstGeom prst="roundRect">
            <a:avLst>
              <a:gd name="adj" fmla="val 8206"/>
            </a:avLst>
          </a:prstGeom>
          <a:solidFill>
            <a:schemeClr val="tx1"/>
          </a:solidFill>
          <a:ln>
            <a:gradFill>
              <a:gsLst>
                <a:gs pos="0">
                  <a:srgbClr val="00E6FE"/>
                </a:gs>
                <a:gs pos="76000">
                  <a:srgbClr val="E9411F"/>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00">
                <a:solidFill>
                  <a:schemeClr val="bg1"/>
                </a:solidFill>
                <a:latin typeface="微軟正黑體" panose="020B0604030504040204" pitchFamily="34" charset="-120"/>
                <a:ea typeface="微軟正黑體" panose="020B0604030504040204" pitchFamily="34" charset="-120"/>
              </a:rPr>
              <a:t>4 x 10GbE SFP+ </a:t>
            </a:r>
            <a:br>
              <a:rPr lang="en-US" altLang="zh-TW" sz="1300">
                <a:solidFill>
                  <a:schemeClr val="bg1"/>
                </a:solidFill>
                <a:latin typeface="微軟正黑體" panose="020B0604030504040204" pitchFamily="34" charset="-120"/>
                <a:ea typeface="微軟正黑體" panose="020B0604030504040204" pitchFamily="34" charset="-120"/>
              </a:rPr>
            </a:br>
            <a:r>
              <a:rPr lang="zh-TW" altLang="en-US" sz="1300">
                <a:solidFill>
                  <a:schemeClr val="bg1"/>
                </a:solidFill>
                <a:latin typeface="微軟正黑體" panose="020B0604030504040204" pitchFamily="34" charset="-120"/>
                <a:ea typeface="微軟正黑體" panose="020B0604030504040204" pitchFamily="34" charset="-120"/>
              </a:rPr>
              <a:t>網路埠</a:t>
            </a:r>
          </a:p>
        </p:txBody>
      </p:sp>
      <p:sp>
        <p:nvSpPr>
          <p:cNvPr id="34" name="矩形: 圓角 33">
            <a:extLst>
              <a:ext uri="{FF2B5EF4-FFF2-40B4-BE49-F238E27FC236}">
                <a16:creationId xmlns:a16="http://schemas.microsoft.com/office/drawing/2014/main" id="{7DAD6F9F-244D-4948-A5F8-D1B722D8F07C}"/>
              </a:ext>
            </a:extLst>
          </p:cNvPr>
          <p:cNvSpPr/>
          <p:nvPr/>
        </p:nvSpPr>
        <p:spPr>
          <a:xfrm>
            <a:off x="2436917" y="4258249"/>
            <a:ext cx="1136546" cy="453004"/>
          </a:xfrm>
          <a:prstGeom prst="roundRect">
            <a:avLst>
              <a:gd name="adj" fmla="val 8206"/>
            </a:avLst>
          </a:prstGeom>
          <a:solidFill>
            <a:schemeClr val="tx1"/>
          </a:solidFill>
          <a:ln>
            <a:gradFill>
              <a:gsLst>
                <a:gs pos="0">
                  <a:srgbClr val="00E6FE"/>
                </a:gs>
                <a:gs pos="76000">
                  <a:srgbClr val="E9411F"/>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300">
                <a:solidFill>
                  <a:schemeClr val="bg1"/>
                </a:solidFill>
                <a:latin typeface="微軟正黑體" panose="020B0604030504040204" pitchFamily="34" charset="-120"/>
                <a:ea typeface="微軟正黑體" panose="020B0604030504040204" pitchFamily="34" charset="-120"/>
              </a:rPr>
              <a:t>電源開關</a:t>
            </a:r>
          </a:p>
        </p:txBody>
      </p:sp>
      <p:sp>
        <p:nvSpPr>
          <p:cNvPr id="35" name="矩形: 圓角 34">
            <a:extLst>
              <a:ext uri="{FF2B5EF4-FFF2-40B4-BE49-F238E27FC236}">
                <a16:creationId xmlns:a16="http://schemas.microsoft.com/office/drawing/2014/main" id="{3374D3D0-4087-4188-A1FE-8AD91494F267}"/>
              </a:ext>
            </a:extLst>
          </p:cNvPr>
          <p:cNvSpPr/>
          <p:nvPr/>
        </p:nvSpPr>
        <p:spPr>
          <a:xfrm>
            <a:off x="3782249" y="4258249"/>
            <a:ext cx="1538345" cy="453004"/>
          </a:xfrm>
          <a:prstGeom prst="roundRect">
            <a:avLst>
              <a:gd name="adj" fmla="val 8206"/>
            </a:avLst>
          </a:prstGeom>
          <a:solidFill>
            <a:schemeClr val="tx1"/>
          </a:solidFill>
          <a:ln>
            <a:gradFill>
              <a:gsLst>
                <a:gs pos="0">
                  <a:srgbClr val="00E6FE"/>
                </a:gs>
                <a:gs pos="76000">
                  <a:srgbClr val="E9411F"/>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00">
                <a:solidFill>
                  <a:schemeClr val="bg1"/>
                </a:solidFill>
                <a:latin typeface="微軟正黑體" panose="020B0604030504040204" pitchFamily="34" charset="-120"/>
                <a:ea typeface="微軟正黑體" panose="020B0604030504040204" pitchFamily="34" charset="-120"/>
              </a:rPr>
              <a:t>2 x 1GbE </a:t>
            </a:r>
            <a:r>
              <a:rPr lang="zh-TW" altLang="en-US" sz="1300">
                <a:solidFill>
                  <a:schemeClr val="bg1"/>
                </a:solidFill>
                <a:latin typeface="微軟正黑體" panose="020B0604030504040204" pitchFamily="34" charset="-120"/>
                <a:ea typeface="微軟正黑體" panose="020B0604030504040204" pitchFamily="34" charset="-120"/>
              </a:rPr>
              <a:t>網路埠</a:t>
            </a:r>
          </a:p>
        </p:txBody>
      </p:sp>
      <p:sp>
        <p:nvSpPr>
          <p:cNvPr id="36" name="矩形: 圓角 35">
            <a:extLst>
              <a:ext uri="{FF2B5EF4-FFF2-40B4-BE49-F238E27FC236}">
                <a16:creationId xmlns:a16="http://schemas.microsoft.com/office/drawing/2014/main" id="{066FE37D-D583-493A-8497-F57F93F98E33}"/>
              </a:ext>
            </a:extLst>
          </p:cNvPr>
          <p:cNvSpPr/>
          <p:nvPr/>
        </p:nvSpPr>
        <p:spPr>
          <a:xfrm>
            <a:off x="7074092" y="4258249"/>
            <a:ext cx="1538345" cy="453004"/>
          </a:xfrm>
          <a:prstGeom prst="roundRect">
            <a:avLst>
              <a:gd name="adj" fmla="val 8206"/>
            </a:avLst>
          </a:prstGeom>
          <a:solidFill>
            <a:schemeClr val="tx1"/>
          </a:solidFill>
          <a:ln>
            <a:gradFill>
              <a:gsLst>
                <a:gs pos="0">
                  <a:srgbClr val="00E6FE"/>
                </a:gs>
                <a:gs pos="76000">
                  <a:srgbClr val="E9411F"/>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00">
                <a:solidFill>
                  <a:schemeClr val="bg1"/>
                </a:solidFill>
                <a:latin typeface="微軟正黑體" panose="020B0604030504040204" pitchFamily="34" charset="-120"/>
                <a:ea typeface="微軟正黑體" panose="020B0604030504040204" pitchFamily="34" charset="-120"/>
              </a:rPr>
              <a:t>2 x USB 3.0</a:t>
            </a:r>
          </a:p>
        </p:txBody>
      </p:sp>
      <p:sp>
        <p:nvSpPr>
          <p:cNvPr id="37" name="矩形: 圓角 36">
            <a:extLst>
              <a:ext uri="{FF2B5EF4-FFF2-40B4-BE49-F238E27FC236}">
                <a16:creationId xmlns:a16="http://schemas.microsoft.com/office/drawing/2014/main" id="{DFB02C59-53F0-4920-9668-02178E5DE953}"/>
              </a:ext>
            </a:extLst>
          </p:cNvPr>
          <p:cNvSpPr/>
          <p:nvPr/>
        </p:nvSpPr>
        <p:spPr>
          <a:xfrm>
            <a:off x="5044529" y="1676568"/>
            <a:ext cx="1538345" cy="453004"/>
          </a:xfrm>
          <a:prstGeom prst="roundRect">
            <a:avLst>
              <a:gd name="adj" fmla="val 8206"/>
            </a:avLst>
          </a:prstGeom>
          <a:solidFill>
            <a:schemeClr val="tx1"/>
          </a:solidFill>
          <a:ln>
            <a:gradFill>
              <a:gsLst>
                <a:gs pos="0">
                  <a:srgbClr val="00E6FE"/>
                </a:gs>
                <a:gs pos="76000">
                  <a:srgbClr val="E9411F"/>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00">
                <a:solidFill>
                  <a:schemeClr val="bg1"/>
                </a:solidFill>
                <a:latin typeface="微軟正黑體" panose="020B0604030504040204" pitchFamily="34" charset="-120"/>
                <a:ea typeface="微軟正黑體" panose="020B0604030504040204" pitchFamily="34" charset="-120"/>
              </a:rPr>
              <a:t>Reset </a:t>
            </a:r>
            <a:r>
              <a:rPr lang="zh-TW" altLang="en-US" sz="1300">
                <a:solidFill>
                  <a:schemeClr val="bg1"/>
                </a:solidFill>
                <a:latin typeface="微軟正黑體" panose="020B0604030504040204" pitchFamily="34" charset="-120"/>
                <a:ea typeface="微軟正黑體" panose="020B0604030504040204" pitchFamily="34" charset="-120"/>
              </a:rPr>
              <a:t>按鈕</a:t>
            </a:r>
          </a:p>
        </p:txBody>
      </p:sp>
      <p:sp>
        <p:nvSpPr>
          <p:cNvPr id="39" name="矩形: 圓角 38">
            <a:extLst>
              <a:ext uri="{FF2B5EF4-FFF2-40B4-BE49-F238E27FC236}">
                <a16:creationId xmlns:a16="http://schemas.microsoft.com/office/drawing/2014/main" id="{06C5F98D-9B52-44CC-A7FE-AE5B6EDB8769}"/>
              </a:ext>
            </a:extLst>
          </p:cNvPr>
          <p:cNvSpPr/>
          <p:nvPr/>
        </p:nvSpPr>
        <p:spPr>
          <a:xfrm>
            <a:off x="3033655" y="1676568"/>
            <a:ext cx="1538345" cy="453004"/>
          </a:xfrm>
          <a:prstGeom prst="roundRect">
            <a:avLst>
              <a:gd name="adj" fmla="val 8206"/>
            </a:avLst>
          </a:prstGeom>
          <a:solidFill>
            <a:schemeClr val="tx1"/>
          </a:solidFill>
          <a:ln>
            <a:gradFill>
              <a:gsLst>
                <a:gs pos="0">
                  <a:srgbClr val="00E6FE"/>
                </a:gs>
                <a:gs pos="76000">
                  <a:srgbClr val="E9411F"/>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00">
                <a:solidFill>
                  <a:schemeClr val="bg1"/>
                </a:solidFill>
                <a:latin typeface="微軟正黑體" panose="020B0604030504040204" pitchFamily="34" charset="-120"/>
                <a:ea typeface="微軟正黑體" panose="020B0604030504040204" pitchFamily="34" charset="-120"/>
              </a:rPr>
              <a:t>1 x 1GbE </a:t>
            </a:r>
            <a:br>
              <a:rPr lang="en-US" altLang="zh-TW" sz="1300">
                <a:solidFill>
                  <a:schemeClr val="bg1"/>
                </a:solidFill>
                <a:latin typeface="微軟正黑體" panose="020B0604030504040204" pitchFamily="34" charset="-120"/>
                <a:ea typeface="微軟正黑體" panose="020B0604030504040204" pitchFamily="34" charset="-120"/>
              </a:rPr>
            </a:br>
            <a:r>
              <a:rPr lang="zh-TW" altLang="en-US" sz="1300">
                <a:solidFill>
                  <a:schemeClr val="bg1"/>
                </a:solidFill>
                <a:latin typeface="微軟正黑體" panose="020B0604030504040204" pitchFamily="34" charset="-120"/>
                <a:ea typeface="微軟正黑體" panose="020B0604030504040204" pitchFamily="34" charset="-120"/>
              </a:rPr>
              <a:t>管理網路埠</a:t>
            </a:r>
          </a:p>
        </p:txBody>
      </p:sp>
      <p:sp>
        <p:nvSpPr>
          <p:cNvPr id="40" name="矩形: 圓角 39">
            <a:extLst>
              <a:ext uri="{FF2B5EF4-FFF2-40B4-BE49-F238E27FC236}">
                <a16:creationId xmlns:a16="http://schemas.microsoft.com/office/drawing/2014/main" id="{7F312894-1515-4175-91DF-DFA783589074}"/>
              </a:ext>
            </a:extLst>
          </p:cNvPr>
          <p:cNvSpPr/>
          <p:nvPr/>
        </p:nvSpPr>
        <p:spPr>
          <a:xfrm>
            <a:off x="5683623" y="4258249"/>
            <a:ext cx="1000462" cy="453004"/>
          </a:xfrm>
          <a:prstGeom prst="roundRect">
            <a:avLst>
              <a:gd name="adj" fmla="val 8206"/>
            </a:avLst>
          </a:prstGeom>
          <a:solidFill>
            <a:schemeClr val="tx1"/>
          </a:solidFill>
          <a:ln>
            <a:gradFill>
              <a:gsLst>
                <a:gs pos="0">
                  <a:srgbClr val="00E6FE"/>
                </a:gs>
                <a:gs pos="76000">
                  <a:srgbClr val="E9411F"/>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300">
                <a:solidFill>
                  <a:schemeClr val="bg1"/>
                </a:solidFill>
                <a:latin typeface="微軟正黑體" panose="020B0604030504040204" pitchFamily="34" charset="-120"/>
                <a:ea typeface="微軟正黑體" panose="020B0604030504040204" pitchFamily="34" charset="-120"/>
              </a:rPr>
              <a:t>電池模組</a:t>
            </a:r>
          </a:p>
        </p:txBody>
      </p:sp>
      <p:sp>
        <p:nvSpPr>
          <p:cNvPr id="7" name="矩形 6">
            <a:extLst>
              <a:ext uri="{FF2B5EF4-FFF2-40B4-BE49-F238E27FC236}">
                <a16:creationId xmlns:a16="http://schemas.microsoft.com/office/drawing/2014/main" id="{B3714BA6-6087-44BE-A3D4-7B601D4FE1CA}"/>
              </a:ext>
            </a:extLst>
          </p:cNvPr>
          <p:cNvSpPr/>
          <p:nvPr/>
        </p:nvSpPr>
        <p:spPr>
          <a:xfrm>
            <a:off x="1642333" y="3320527"/>
            <a:ext cx="516367" cy="458993"/>
          </a:xfrm>
          <a:prstGeom prst="rect">
            <a:avLst/>
          </a:prstGeom>
          <a:noFill/>
          <a:ln w="28575">
            <a:gradFill>
              <a:gsLst>
                <a:gs pos="0">
                  <a:srgbClr val="E9411F"/>
                </a:gs>
                <a:gs pos="100000">
                  <a:srgbClr val="EC6A08"/>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41">
            <a:extLst>
              <a:ext uri="{FF2B5EF4-FFF2-40B4-BE49-F238E27FC236}">
                <a16:creationId xmlns:a16="http://schemas.microsoft.com/office/drawing/2014/main" id="{6D113117-D489-44C5-AF01-50D22345EB60}"/>
              </a:ext>
            </a:extLst>
          </p:cNvPr>
          <p:cNvSpPr/>
          <p:nvPr/>
        </p:nvSpPr>
        <p:spPr>
          <a:xfrm>
            <a:off x="6621329" y="2571750"/>
            <a:ext cx="530712" cy="1150396"/>
          </a:xfrm>
          <a:prstGeom prst="rect">
            <a:avLst/>
          </a:prstGeom>
          <a:noFill/>
          <a:ln w="28575">
            <a:gradFill>
              <a:gsLst>
                <a:gs pos="0">
                  <a:srgbClr val="E9411F"/>
                </a:gs>
                <a:gs pos="100000">
                  <a:srgbClr val="EC6A08"/>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矩形 42">
            <a:extLst>
              <a:ext uri="{FF2B5EF4-FFF2-40B4-BE49-F238E27FC236}">
                <a16:creationId xmlns:a16="http://schemas.microsoft.com/office/drawing/2014/main" id="{F8AEE375-5CB6-4516-AEB0-15FF1F26D204}"/>
              </a:ext>
            </a:extLst>
          </p:cNvPr>
          <p:cNvSpPr/>
          <p:nvPr/>
        </p:nvSpPr>
        <p:spPr>
          <a:xfrm>
            <a:off x="3358179" y="3284669"/>
            <a:ext cx="310180" cy="494852"/>
          </a:xfrm>
          <a:prstGeom prst="rect">
            <a:avLst/>
          </a:prstGeom>
          <a:noFill/>
          <a:ln w="28575">
            <a:gradFill>
              <a:gsLst>
                <a:gs pos="0">
                  <a:srgbClr val="E9411F"/>
                </a:gs>
                <a:gs pos="100000">
                  <a:srgbClr val="EC6A08"/>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矩形 43">
            <a:extLst>
              <a:ext uri="{FF2B5EF4-FFF2-40B4-BE49-F238E27FC236}">
                <a16:creationId xmlns:a16="http://schemas.microsoft.com/office/drawing/2014/main" id="{0327706B-F49A-418E-B608-2377AE5BB8CC}"/>
              </a:ext>
            </a:extLst>
          </p:cNvPr>
          <p:cNvSpPr/>
          <p:nvPr/>
        </p:nvSpPr>
        <p:spPr>
          <a:xfrm>
            <a:off x="7663030" y="3449619"/>
            <a:ext cx="355004" cy="329901"/>
          </a:xfrm>
          <a:prstGeom prst="rect">
            <a:avLst/>
          </a:prstGeom>
          <a:noFill/>
          <a:ln w="28575">
            <a:gradFill>
              <a:gsLst>
                <a:gs pos="0">
                  <a:srgbClr val="E9411F"/>
                </a:gs>
                <a:gs pos="100000">
                  <a:srgbClr val="EC6A08"/>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矩形 44">
            <a:extLst>
              <a:ext uri="{FF2B5EF4-FFF2-40B4-BE49-F238E27FC236}">
                <a16:creationId xmlns:a16="http://schemas.microsoft.com/office/drawing/2014/main" id="{C3F479E8-3BE4-442A-9C5D-2E7651569DE3}"/>
              </a:ext>
            </a:extLst>
          </p:cNvPr>
          <p:cNvSpPr/>
          <p:nvPr/>
        </p:nvSpPr>
        <p:spPr>
          <a:xfrm>
            <a:off x="3746351" y="3238652"/>
            <a:ext cx="337969" cy="246825"/>
          </a:xfrm>
          <a:prstGeom prst="rect">
            <a:avLst/>
          </a:prstGeom>
          <a:noFill/>
          <a:ln w="28575">
            <a:gradFill>
              <a:gsLst>
                <a:gs pos="0">
                  <a:srgbClr val="E9411F"/>
                </a:gs>
                <a:gs pos="100000">
                  <a:srgbClr val="EC6A08"/>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a:extLst>
              <a:ext uri="{FF2B5EF4-FFF2-40B4-BE49-F238E27FC236}">
                <a16:creationId xmlns:a16="http://schemas.microsoft.com/office/drawing/2014/main" id="{6FA077E4-0A6C-460C-B8DD-0CAC07B2B0B6}"/>
              </a:ext>
            </a:extLst>
          </p:cNvPr>
          <p:cNvSpPr/>
          <p:nvPr/>
        </p:nvSpPr>
        <p:spPr>
          <a:xfrm>
            <a:off x="2457226" y="3614569"/>
            <a:ext cx="200809" cy="200809"/>
          </a:xfrm>
          <a:prstGeom prst="ellipse">
            <a:avLst/>
          </a:prstGeom>
          <a:noFill/>
          <a:ln w="28575">
            <a:gradFill>
              <a:gsLst>
                <a:gs pos="0">
                  <a:srgbClr val="E9411F"/>
                </a:gs>
                <a:gs pos="100000">
                  <a:srgbClr val="EC6A08"/>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橢圓 45">
            <a:extLst>
              <a:ext uri="{FF2B5EF4-FFF2-40B4-BE49-F238E27FC236}">
                <a16:creationId xmlns:a16="http://schemas.microsoft.com/office/drawing/2014/main" id="{A561DE38-47E5-4C93-83F1-F625DD9F53D4}"/>
              </a:ext>
            </a:extLst>
          </p:cNvPr>
          <p:cNvSpPr/>
          <p:nvPr/>
        </p:nvSpPr>
        <p:spPr>
          <a:xfrm>
            <a:off x="4140798" y="3614569"/>
            <a:ext cx="200809" cy="200809"/>
          </a:xfrm>
          <a:prstGeom prst="ellipse">
            <a:avLst/>
          </a:prstGeom>
          <a:noFill/>
          <a:ln w="28575">
            <a:gradFill>
              <a:gsLst>
                <a:gs pos="0">
                  <a:srgbClr val="E9411F"/>
                </a:gs>
                <a:gs pos="100000">
                  <a:srgbClr val="EC6A08"/>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47">
            <a:extLst>
              <a:ext uri="{FF2B5EF4-FFF2-40B4-BE49-F238E27FC236}">
                <a16:creationId xmlns:a16="http://schemas.microsoft.com/office/drawing/2014/main" id="{8A3152A8-9D68-4BAF-9764-266355ABB18D}"/>
              </a:ext>
            </a:extLst>
          </p:cNvPr>
          <p:cNvSpPr/>
          <p:nvPr/>
        </p:nvSpPr>
        <p:spPr>
          <a:xfrm>
            <a:off x="761549" y="2571750"/>
            <a:ext cx="802792" cy="1283074"/>
          </a:xfrm>
          <a:prstGeom prst="rect">
            <a:avLst/>
          </a:prstGeom>
          <a:noFill/>
          <a:ln w="28575">
            <a:gradFill>
              <a:gsLst>
                <a:gs pos="0">
                  <a:srgbClr val="E9411F"/>
                </a:gs>
                <a:gs pos="100000">
                  <a:srgbClr val="EC6A08"/>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0" name="接點: 肘形 49">
            <a:extLst>
              <a:ext uri="{FF2B5EF4-FFF2-40B4-BE49-F238E27FC236}">
                <a16:creationId xmlns:a16="http://schemas.microsoft.com/office/drawing/2014/main" id="{109A3B65-9C26-4392-93B6-1B943B8B9416}"/>
              </a:ext>
            </a:extLst>
          </p:cNvPr>
          <p:cNvCxnSpPr>
            <a:stCxn id="31" idx="2"/>
            <a:endCxn id="48" idx="0"/>
          </p:cNvCxnSpPr>
          <p:nvPr/>
        </p:nvCxnSpPr>
        <p:spPr>
          <a:xfrm rot="5400000">
            <a:off x="1116108" y="2176409"/>
            <a:ext cx="442178" cy="348504"/>
          </a:xfrm>
          <a:prstGeom prst="bentConnector3">
            <a:avLst/>
          </a:prstGeom>
          <a:ln w="19050">
            <a:solidFill>
              <a:srgbClr val="EC6A08"/>
            </a:solidFill>
          </a:ln>
        </p:spPr>
        <p:style>
          <a:lnRef idx="1">
            <a:schemeClr val="accent1"/>
          </a:lnRef>
          <a:fillRef idx="0">
            <a:schemeClr val="accent1"/>
          </a:fillRef>
          <a:effectRef idx="0">
            <a:schemeClr val="accent1"/>
          </a:effectRef>
          <a:fontRef idx="minor">
            <a:schemeClr val="tx1"/>
          </a:fontRef>
        </p:style>
      </p:cxnSp>
      <p:cxnSp>
        <p:nvCxnSpPr>
          <p:cNvPr id="52" name="接點: 肘形 51">
            <a:extLst>
              <a:ext uri="{FF2B5EF4-FFF2-40B4-BE49-F238E27FC236}">
                <a16:creationId xmlns:a16="http://schemas.microsoft.com/office/drawing/2014/main" id="{2C484E73-342C-447E-9E3F-FCE1849E5E9E}"/>
              </a:ext>
            </a:extLst>
          </p:cNvPr>
          <p:cNvCxnSpPr>
            <a:stCxn id="7" idx="2"/>
            <a:endCxn id="33" idx="0"/>
          </p:cNvCxnSpPr>
          <p:nvPr/>
        </p:nvCxnSpPr>
        <p:spPr>
          <a:xfrm rot="5400000">
            <a:off x="1440374" y="3798105"/>
            <a:ext cx="478729" cy="441558"/>
          </a:xfrm>
          <a:prstGeom prst="bentConnector3">
            <a:avLst>
              <a:gd name="adj1" fmla="val 63483"/>
            </a:avLst>
          </a:prstGeom>
          <a:ln w="19050">
            <a:solidFill>
              <a:srgbClr val="EC6A08"/>
            </a:solidFill>
          </a:ln>
        </p:spPr>
        <p:style>
          <a:lnRef idx="1">
            <a:schemeClr val="accent1"/>
          </a:lnRef>
          <a:fillRef idx="0">
            <a:schemeClr val="accent1"/>
          </a:fillRef>
          <a:effectRef idx="0">
            <a:schemeClr val="accent1"/>
          </a:effectRef>
          <a:fontRef idx="minor">
            <a:schemeClr val="tx1"/>
          </a:fontRef>
        </p:style>
      </p:cxnSp>
      <p:cxnSp>
        <p:nvCxnSpPr>
          <p:cNvPr id="54" name="接點: 肘形 53">
            <a:extLst>
              <a:ext uri="{FF2B5EF4-FFF2-40B4-BE49-F238E27FC236}">
                <a16:creationId xmlns:a16="http://schemas.microsoft.com/office/drawing/2014/main" id="{71C82DAA-D471-45F2-B0B7-D2597CCA0F5E}"/>
              </a:ext>
            </a:extLst>
          </p:cNvPr>
          <p:cNvCxnSpPr>
            <a:cxnSpLocks/>
            <a:stCxn id="39" idx="2"/>
            <a:endCxn id="45" idx="0"/>
          </p:cNvCxnSpPr>
          <p:nvPr/>
        </p:nvCxnSpPr>
        <p:spPr>
          <a:xfrm rot="16200000" flipH="1">
            <a:off x="3304542" y="2627858"/>
            <a:ext cx="1109080" cy="112508"/>
          </a:xfrm>
          <a:prstGeom prst="bentConnector3">
            <a:avLst/>
          </a:prstGeom>
          <a:ln w="19050">
            <a:solidFill>
              <a:srgbClr val="EC6A08"/>
            </a:solidFill>
          </a:ln>
        </p:spPr>
        <p:style>
          <a:lnRef idx="1">
            <a:schemeClr val="accent1"/>
          </a:lnRef>
          <a:fillRef idx="0">
            <a:schemeClr val="accent1"/>
          </a:fillRef>
          <a:effectRef idx="0">
            <a:schemeClr val="accent1"/>
          </a:effectRef>
          <a:fontRef idx="minor">
            <a:schemeClr val="tx1"/>
          </a:fontRef>
        </p:style>
      </p:cxnSp>
      <p:cxnSp>
        <p:nvCxnSpPr>
          <p:cNvPr id="56" name="接點: 肘形 55">
            <a:extLst>
              <a:ext uri="{FF2B5EF4-FFF2-40B4-BE49-F238E27FC236}">
                <a16:creationId xmlns:a16="http://schemas.microsoft.com/office/drawing/2014/main" id="{2349857F-04F4-408A-9036-E0F2A926FC36}"/>
              </a:ext>
            </a:extLst>
          </p:cNvPr>
          <p:cNvCxnSpPr>
            <a:stCxn id="8" idx="4"/>
            <a:endCxn id="34" idx="0"/>
          </p:cNvCxnSpPr>
          <p:nvPr/>
        </p:nvCxnSpPr>
        <p:spPr>
          <a:xfrm rot="16200000" flipH="1">
            <a:off x="2559975" y="3813033"/>
            <a:ext cx="442871" cy="447559"/>
          </a:xfrm>
          <a:prstGeom prst="bentConnector3">
            <a:avLst>
              <a:gd name="adj1" fmla="val 62955"/>
            </a:avLst>
          </a:prstGeom>
          <a:ln w="19050">
            <a:solidFill>
              <a:srgbClr val="EC6A08"/>
            </a:solidFill>
          </a:ln>
        </p:spPr>
        <p:style>
          <a:lnRef idx="1">
            <a:schemeClr val="accent1"/>
          </a:lnRef>
          <a:fillRef idx="0">
            <a:schemeClr val="accent1"/>
          </a:fillRef>
          <a:effectRef idx="0">
            <a:schemeClr val="accent1"/>
          </a:effectRef>
          <a:fontRef idx="minor">
            <a:schemeClr val="tx1"/>
          </a:fontRef>
        </p:style>
      </p:cxnSp>
      <p:cxnSp>
        <p:nvCxnSpPr>
          <p:cNvPr id="58" name="接點: 肘形 57">
            <a:extLst>
              <a:ext uri="{FF2B5EF4-FFF2-40B4-BE49-F238E27FC236}">
                <a16:creationId xmlns:a16="http://schemas.microsoft.com/office/drawing/2014/main" id="{7A3221E0-A0A9-4845-82EB-E5A42905EE79}"/>
              </a:ext>
            </a:extLst>
          </p:cNvPr>
          <p:cNvCxnSpPr>
            <a:cxnSpLocks/>
            <a:stCxn id="43" idx="2"/>
            <a:endCxn id="35" idx="0"/>
          </p:cNvCxnSpPr>
          <p:nvPr/>
        </p:nvCxnSpPr>
        <p:spPr>
          <a:xfrm rot="16200000" flipH="1">
            <a:off x="3792981" y="3499808"/>
            <a:ext cx="478728" cy="1038153"/>
          </a:xfrm>
          <a:prstGeom prst="bentConnector3">
            <a:avLst>
              <a:gd name="adj1" fmla="val 50000"/>
            </a:avLst>
          </a:prstGeom>
          <a:ln w="19050">
            <a:solidFill>
              <a:srgbClr val="EC6A08"/>
            </a:solidFill>
          </a:ln>
        </p:spPr>
        <p:style>
          <a:lnRef idx="1">
            <a:schemeClr val="accent1"/>
          </a:lnRef>
          <a:fillRef idx="0">
            <a:schemeClr val="accent1"/>
          </a:fillRef>
          <a:effectRef idx="0">
            <a:schemeClr val="accent1"/>
          </a:effectRef>
          <a:fontRef idx="minor">
            <a:schemeClr val="tx1"/>
          </a:fontRef>
        </p:style>
      </p:cxnSp>
      <p:cxnSp>
        <p:nvCxnSpPr>
          <p:cNvPr id="62" name="接點: 肘形 61">
            <a:extLst>
              <a:ext uri="{FF2B5EF4-FFF2-40B4-BE49-F238E27FC236}">
                <a16:creationId xmlns:a16="http://schemas.microsoft.com/office/drawing/2014/main" id="{8786F237-07A7-4328-B312-303489A9E9F3}"/>
              </a:ext>
            </a:extLst>
          </p:cNvPr>
          <p:cNvCxnSpPr>
            <a:stCxn id="42" idx="2"/>
            <a:endCxn id="40" idx="0"/>
          </p:cNvCxnSpPr>
          <p:nvPr/>
        </p:nvCxnSpPr>
        <p:spPr>
          <a:xfrm rot="5400000">
            <a:off x="6267219" y="3638782"/>
            <a:ext cx="536103" cy="702831"/>
          </a:xfrm>
          <a:prstGeom prst="bentConnector3">
            <a:avLst/>
          </a:prstGeom>
          <a:ln w="19050">
            <a:solidFill>
              <a:srgbClr val="EC6A08"/>
            </a:solidFill>
          </a:ln>
        </p:spPr>
        <p:style>
          <a:lnRef idx="1">
            <a:schemeClr val="accent1"/>
          </a:lnRef>
          <a:fillRef idx="0">
            <a:schemeClr val="accent1"/>
          </a:fillRef>
          <a:effectRef idx="0">
            <a:schemeClr val="accent1"/>
          </a:effectRef>
          <a:fontRef idx="minor">
            <a:schemeClr val="tx1"/>
          </a:fontRef>
        </p:style>
      </p:cxnSp>
      <p:sp>
        <p:nvSpPr>
          <p:cNvPr id="63" name="矩形 62">
            <a:extLst>
              <a:ext uri="{FF2B5EF4-FFF2-40B4-BE49-F238E27FC236}">
                <a16:creationId xmlns:a16="http://schemas.microsoft.com/office/drawing/2014/main" id="{10AF3AB8-17FA-4448-9B57-1AE1D42E1D49}"/>
              </a:ext>
            </a:extLst>
          </p:cNvPr>
          <p:cNvSpPr/>
          <p:nvPr/>
        </p:nvSpPr>
        <p:spPr>
          <a:xfrm>
            <a:off x="7304079" y="2431899"/>
            <a:ext cx="1078372" cy="730849"/>
          </a:xfrm>
          <a:prstGeom prst="rect">
            <a:avLst/>
          </a:prstGeom>
          <a:noFill/>
          <a:ln w="28575">
            <a:solidFill>
              <a:srgbClr val="DF51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9" name="直線接點 68">
            <a:extLst>
              <a:ext uri="{FF2B5EF4-FFF2-40B4-BE49-F238E27FC236}">
                <a16:creationId xmlns:a16="http://schemas.microsoft.com/office/drawing/2014/main" id="{25F3E8E6-805A-4DD0-8C58-DC7C927E6F04}"/>
              </a:ext>
            </a:extLst>
          </p:cNvPr>
          <p:cNvCxnSpPr>
            <a:cxnSpLocks/>
            <a:stCxn id="63" idx="0"/>
            <a:endCxn id="27" idx="2"/>
          </p:cNvCxnSpPr>
          <p:nvPr/>
        </p:nvCxnSpPr>
        <p:spPr>
          <a:xfrm flipH="1" flipV="1">
            <a:off x="7839636" y="2129572"/>
            <a:ext cx="3629" cy="302327"/>
          </a:xfrm>
          <a:prstGeom prst="line">
            <a:avLst/>
          </a:prstGeom>
          <a:ln w="19050">
            <a:solidFill>
              <a:srgbClr val="DF51BA"/>
            </a:solidFill>
          </a:ln>
        </p:spPr>
        <p:style>
          <a:lnRef idx="1">
            <a:schemeClr val="accent1"/>
          </a:lnRef>
          <a:fillRef idx="0">
            <a:schemeClr val="accent1"/>
          </a:fillRef>
          <a:effectRef idx="0">
            <a:schemeClr val="accent1"/>
          </a:effectRef>
          <a:fontRef idx="minor">
            <a:schemeClr val="tx1"/>
          </a:fontRef>
        </p:style>
      </p:cxnSp>
      <p:cxnSp>
        <p:nvCxnSpPr>
          <p:cNvPr id="71" name="直線接點 70">
            <a:extLst>
              <a:ext uri="{FF2B5EF4-FFF2-40B4-BE49-F238E27FC236}">
                <a16:creationId xmlns:a16="http://schemas.microsoft.com/office/drawing/2014/main" id="{7F8BA773-7102-48EF-9C48-39501161EBAE}"/>
              </a:ext>
            </a:extLst>
          </p:cNvPr>
          <p:cNvCxnSpPr>
            <a:stCxn id="44" idx="2"/>
            <a:endCxn id="36" idx="0"/>
          </p:cNvCxnSpPr>
          <p:nvPr/>
        </p:nvCxnSpPr>
        <p:spPr>
          <a:xfrm>
            <a:off x="7840532" y="3779520"/>
            <a:ext cx="2733" cy="478729"/>
          </a:xfrm>
          <a:prstGeom prst="line">
            <a:avLst/>
          </a:prstGeom>
          <a:ln w="19050">
            <a:solidFill>
              <a:srgbClr val="EC6A08"/>
            </a:solidFill>
          </a:ln>
        </p:spPr>
        <p:style>
          <a:lnRef idx="1">
            <a:schemeClr val="accent1"/>
          </a:lnRef>
          <a:fillRef idx="0">
            <a:schemeClr val="accent1"/>
          </a:fillRef>
          <a:effectRef idx="0">
            <a:schemeClr val="accent1"/>
          </a:effectRef>
          <a:fontRef idx="minor">
            <a:schemeClr val="tx1"/>
          </a:fontRef>
        </p:style>
      </p:cxnSp>
      <p:cxnSp>
        <p:nvCxnSpPr>
          <p:cNvPr id="77" name="接點: 肘形 76">
            <a:extLst>
              <a:ext uri="{FF2B5EF4-FFF2-40B4-BE49-F238E27FC236}">
                <a16:creationId xmlns:a16="http://schemas.microsoft.com/office/drawing/2014/main" id="{7C676BCA-878B-49D6-92CE-09874409B31C}"/>
              </a:ext>
            </a:extLst>
          </p:cNvPr>
          <p:cNvCxnSpPr>
            <a:stCxn id="46" idx="0"/>
            <a:endCxn id="37" idx="2"/>
          </p:cNvCxnSpPr>
          <p:nvPr/>
        </p:nvCxnSpPr>
        <p:spPr>
          <a:xfrm rot="5400000" flipH="1" flipV="1">
            <a:off x="4284954" y="2085822"/>
            <a:ext cx="1484997" cy="1572499"/>
          </a:xfrm>
          <a:prstGeom prst="bentConnector3">
            <a:avLst>
              <a:gd name="adj1" fmla="val 61349"/>
            </a:avLst>
          </a:prstGeom>
          <a:ln w="19050">
            <a:solidFill>
              <a:srgbClr val="EC6A08"/>
            </a:solidFill>
          </a:ln>
        </p:spPr>
        <p:style>
          <a:lnRef idx="1">
            <a:schemeClr val="accent1"/>
          </a:lnRef>
          <a:fillRef idx="0">
            <a:schemeClr val="accent1"/>
          </a:fillRef>
          <a:effectRef idx="0">
            <a:schemeClr val="accent1"/>
          </a:effectRef>
          <a:fontRef idx="minor">
            <a:schemeClr val="tx1"/>
          </a:fontRef>
        </p:style>
      </p:cxnSp>
      <p:sp>
        <p:nvSpPr>
          <p:cNvPr id="30" name="矩形 29">
            <a:extLst>
              <a:ext uri="{FF2B5EF4-FFF2-40B4-BE49-F238E27FC236}">
                <a16:creationId xmlns:a16="http://schemas.microsoft.com/office/drawing/2014/main" id="{E1599F12-7FCD-4AD5-837B-D166EBC93A5D}"/>
              </a:ext>
            </a:extLst>
          </p:cNvPr>
          <p:cNvSpPr/>
          <p:nvPr/>
        </p:nvSpPr>
        <p:spPr>
          <a:xfrm>
            <a:off x="3378893" y="2458480"/>
            <a:ext cx="1078372" cy="730849"/>
          </a:xfrm>
          <a:prstGeom prst="rect">
            <a:avLst/>
          </a:prstGeom>
          <a:noFill/>
          <a:ln w="28575">
            <a:solidFill>
              <a:srgbClr val="DF51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2" name="接點: 肘形 76">
            <a:extLst>
              <a:ext uri="{FF2B5EF4-FFF2-40B4-BE49-F238E27FC236}">
                <a16:creationId xmlns:a16="http://schemas.microsoft.com/office/drawing/2014/main" id="{44468A31-EDF9-4B99-914E-BC42552825FB}"/>
              </a:ext>
            </a:extLst>
          </p:cNvPr>
          <p:cNvCxnSpPr>
            <a:cxnSpLocks/>
            <a:stCxn id="30" idx="0"/>
            <a:endCxn id="27" idx="2"/>
          </p:cNvCxnSpPr>
          <p:nvPr/>
        </p:nvCxnSpPr>
        <p:spPr>
          <a:xfrm rot="5400000" flipH="1" flipV="1">
            <a:off x="5714403" y="333248"/>
            <a:ext cx="328908" cy="3921557"/>
          </a:xfrm>
          <a:prstGeom prst="bentConnector3">
            <a:avLst>
              <a:gd name="adj1" fmla="val 50000"/>
            </a:avLst>
          </a:prstGeom>
          <a:ln w="19050">
            <a:solidFill>
              <a:srgbClr val="DF51B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5118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圓角 21">
            <a:extLst>
              <a:ext uri="{FF2B5EF4-FFF2-40B4-BE49-F238E27FC236}">
                <a16:creationId xmlns:a16="http://schemas.microsoft.com/office/drawing/2014/main" id="{0D128F6C-2991-473E-86DB-DCCA1CED57D8}"/>
              </a:ext>
            </a:extLst>
          </p:cNvPr>
          <p:cNvSpPr/>
          <p:nvPr/>
        </p:nvSpPr>
        <p:spPr>
          <a:xfrm>
            <a:off x="268741" y="3808706"/>
            <a:ext cx="1858450" cy="762851"/>
          </a:xfrm>
          <a:prstGeom prst="roundRect">
            <a:avLst>
              <a:gd name="adj" fmla="val 8206"/>
            </a:avLst>
          </a:prstGeom>
          <a:solidFill>
            <a:schemeClr val="tx1"/>
          </a:solidFill>
          <a:ln>
            <a:gradFill>
              <a:gsLst>
                <a:gs pos="0">
                  <a:srgbClr val="FFFF00"/>
                </a:gs>
                <a:gs pos="76000">
                  <a:srgbClr val="E9411F"/>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21" name="矩形: 圓角 20">
            <a:extLst>
              <a:ext uri="{FF2B5EF4-FFF2-40B4-BE49-F238E27FC236}">
                <a16:creationId xmlns:a16="http://schemas.microsoft.com/office/drawing/2014/main" id="{80E54B11-AAD1-4E52-9459-24308218AD03}"/>
              </a:ext>
            </a:extLst>
          </p:cNvPr>
          <p:cNvSpPr/>
          <p:nvPr/>
        </p:nvSpPr>
        <p:spPr>
          <a:xfrm>
            <a:off x="268741" y="1566708"/>
            <a:ext cx="1858450" cy="762851"/>
          </a:xfrm>
          <a:prstGeom prst="roundRect">
            <a:avLst>
              <a:gd name="adj" fmla="val 8206"/>
            </a:avLst>
          </a:prstGeom>
          <a:solidFill>
            <a:schemeClr val="tx1"/>
          </a:solidFill>
          <a:ln>
            <a:gradFill>
              <a:gsLst>
                <a:gs pos="0">
                  <a:srgbClr val="00E6FE"/>
                </a:gs>
                <a:gs pos="76000">
                  <a:srgbClr val="E9411F"/>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20" name="矩形: 圓角 19">
            <a:extLst>
              <a:ext uri="{FF2B5EF4-FFF2-40B4-BE49-F238E27FC236}">
                <a16:creationId xmlns:a16="http://schemas.microsoft.com/office/drawing/2014/main" id="{258F7C27-9FC0-400F-A80C-B369013F22F6}"/>
              </a:ext>
            </a:extLst>
          </p:cNvPr>
          <p:cNvSpPr/>
          <p:nvPr/>
        </p:nvSpPr>
        <p:spPr>
          <a:xfrm>
            <a:off x="7072253" y="2410158"/>
            <a:ext cx="1735568" cy="762851"/>
          </a:xfrm>
          <a:prstGeom prst="roundRect">
            <a:avLst>
              <a:gd name="adj" fmla="val 8206"/>
            </a:avLst>
          </a:prstGeom>
          <a:solidFill>
            <a:schemeClr val="tx1"/>
          </a:solidFill>
          <a:ln>
            <a:gradFill>
              <a:gsLst>
                <a:gs pos="0">
                  <a:srgbClr val="00E6FE"/>
                </a:gs>
                <a:gs pos="76000">
                  <a:srgbClr val="E9411F"/>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19" name="矩形: 圓角 18">
            <a:extLst>
              <a:ext uri="{FF2B5EF4-FFF2-40B4-BE49-F238E27FC236}">
                <a16:creationId xmlns:a16="http://schemas.microsoft.com/office/drawing/2014/main" id="{2A4DCF36-2DF8-492C-9EBD-17ED9AEEB668}"/>
              </a:ext>
            </a:extLst>
          </p:cNvPr>
          <p:cNvSpPr/>
          <p:nvPr/>
        </p:nvSpPr>
        <p:spPr>
          <a:xfrm>
            <a:off x="268742" y="2554948"/>
            <a:ext cx="1858450" cy="1028369"/>
          </a:xfrm>
          <a:prstGeom prst="roundRect">
            <a:avLst>
              <a:gd name="adj" fmla="val 8206"/>
            </a:avLst>
          </a:prstGeom>
          <a:solidFill>
            <a:schemeClr val="tx1"/>
          </a:solidFill>
          <a:ln>
            <a:gradFill>
              <a:gsLst>
                <a:gs pos="0">
                  <a:srgbClr val="7030A0"/>
                </a:gs>
                <a:gs pos="100000">
                  <a:srgbClr val="DF51BA"/>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2" name="Title 1"/>
          <p:cNvSpPr>
            <a:spLocks noGrp="1"/>
          </p:cNvSpPr>
          <p:nvPr>
            <p:ph type="title"/>
          </p:nvPr>
        </p:nvSpPr>
        <p:spPr>
          <a:xfrm>
            <a:off x="234363" y="91439"/>
            <a:ext cx="8820184" cy="1028369"/>
          </a:xfrm>
        </p:spPr>
        <p:txBody>
          <a:bodyPr>
            <a:normAutofit/>
          </a:bodyPr>
          <a:lstStyle/>
          <a:p>
            <a:r>
              <a:rPr lang="zh-CN" altLang="en-US"/>
              <a:t>控制器內部設計</a:t>
            </a:r>
            <a:endParaRPr lang="en-US"/>
          </a:p>
        </p:txBody>
      </p:sp>
      <p:sp>
        <p:nvSpPr>
          <p:cNvPr id="9" name="矩形 8">
            <a:extLst>
              <a:ext uri="{FF2B5EF4-FFF2-40B4-BE49-F238E27FC236}">
                <a16:creationId xmlns:a16="http://schemas.microsoft.com/office/drawing/2014/main" id="{BDA7D9F2-FAF4-4BE5-9297-18D5768B9C41}"/>
              </a:ext>
            </a:extLst>
          </p:cNvPr>
          <p:cNvSpPr/>
          <p:nvPr/>
        </p:nvSpPr>
        <p:spPr>
          <a:xfrm>
            <a:off x="7129358" y="2538373"/>
            <a:ext cx="1620958" cy="461665"/>
          </a:xfrm>
          <a:prstGeom prst="rect">
            <a:avLst/>
          </a:prstGeom>
        </p:spPr>
        <p:txBody>
          <a:bodyPr wrap="none">
            <a:spAutoFit/>
          </a:bodyPr>
          <a:lstStyle/>
          <a:p>
            <a:pPr algn="ctr"/>
            <a:r>
              <a:rPr lang="zh-TW" altLang="en-US" sz="1200">
                <a:solidFill>
                  <a:schemeClr val="bg1"/>
                </a:solidFill>
                <a:latin typeface="微軟正黑體" panose="020B0604030504040204" pitchFamily="34" charset="-120"/>
                <a:ea typeface="微軟正黑體" panose="020B0604030504040204" pitchFamily="34" charset="-120"/>
              </a:rPr>
              <a:t>風扇模組 </a:t>
            </a:r>
          </a:p>
          <a:p>
            <a:pPr algn="ctr"/>
            <a:r>
              <a:rPr lang="en-US" altLang="zh-TW" sz="1200">
                <a:solidFill>
                  <a:schemeClr val="bg1"/>
                </a:solidFill>
                <a:latin typeface="微軟正黑體" panose="020B0604030504040204" pitchFamily="34" charset="-120"/>
                <a:ea typeface="微軟正黑體" panose="020B0604030504040204" pitchFamily="34" charset="-120"/>
              </a:rPr>
              <a:t>(3 x 6cm 16000rpm)</a:t>
            </a:r>
          </a:p>
        </p:txBody>
      </p:sp>
      <p:sp>
        <p:nvSpPr>
          <p:cNvPr id="11" name="矩形 10">
            <a:extLst>
              <a:ext uri="{FF2B5EF4-FFF2-40B4-BE49-F238E27FC236}">
                <a16:creationId xmlns:a16="http://schemas.microsoft.com/office/drawing/2014/main" id="{3841E2E7-8E6A-4347-84B8-914156856556}"/>
              </a:ext>
            </a:extLst>
          </p:cNvPr>
          <p:cNvSpPr/>
          <p:nvPr/>
        </p:nvSpPr>
        <p:spPr>
          <a:xfrm>
            <a:off x="322917" y="1813466"/>
            <a:ext cx="1723549" cy="276999"/>
          </a:xfrm>
          <a:prstGeom prst="rect">
            <a:avLst/>
          </a:prstGeom>
        </p:spPr>
        <p:txBody>
          <a:bodyPr wrap="none">
            <a:spAutoFit/>
          </a:bodyPr>
          <a:lstStyle/>
          <a:p>
            <a:pPr algn="ctr"/>
            <a:r>
              <a:rPr lang="nl-NL" altLang="zh-TW" sz="1200">
                <a:solidFill>
                  <a:schemeClr val="bg1"/>
                </a:solidFill>
                <a:latin typeface="微軟正黑體" panose="020B0604030504040204" pitchFamily="34" charset="-120"/>
                <a:ea typeface="微軟正黑體" panose="020B0604030504040204" pitchFamily="34" charset="-120"/>
              </a:rPr>
              <a:t>2 x </a:t>
            </a:r>
            <a:r>
              <a:rPr lang="en-US" altLang="zh-TW" sz="1200">
                <a:solidFill>
                  <a:schemeClr val="bg1"/>
                </a:solidFill>
                <a:latin typeface="微軟正黑體" panose="020B0604030504040204" pitchFamily="34" charset="-120"/>
                <a:ea typeface="微軟正黑體" panose="020B0604030504040204" pitchFamily="34" charset="-120"/>
              </a:rPr>
              <a:t>PCIe Gen3 x8 </a:t>
            </a:r>
            <a:r>
              <a:rPr lang="zh-CN" altLang="en-US" sz="1200">
                <a:solidFill>
                  <a:schemeClr val="bg1"/>
                </a:solidFill>
                <a:latin typeface="微軟正黑體" panose="020B0604030504040204" pitchFamily="34" charset="-120"/>
                <a:ea typeface="微軟正黑體" panose="020B0604030504040204" pitchFamily="34" charset="-120"/>
              </a:rPr>
              <a:t>插槽</a:t>
            </a:r>
            <a:endParaRPr lang="nl-NL" altLang="zh-TW" sz="1200">
              <a:solidFill>
                <a:schemeClr val="bg1"/>
              </a:solidFill>
              <a:latin typeface="微軟正黑體" panose="020B0604030504040204" pitchFamily="34" charset="-120"/>
              <a:ea typeface="微軟正黑體" panose="020B0604030504040204" pitchFamily="34" charset="-120"/>
            </a:endParaRPr>
          </a:p>
        </p:txBody>
      </p:sp>
      <p:sp>
        <p:nvSpPr>
          <p:cNvPr id="13" name="矩形 12">
            <a:extLst>
              <a:ext uri="{FF2B5EF4-FFF2-40B4-BE49-F238E27FC236}">
                <a16:creationId xmlns:a16="http://schemas.microsoft.com/office/drawing/2014/main" id="{77836729-E53F-44A0-A980-C0F43E85C022}"/>
              </a:ext>
            </a:extLst>
          </p:cNvPr>
          <p:cNvSpPr/>
          <p:nvPr/>
        </p:nvSpPr>
        <p:spPr>
          <a:xfrm>
            <a:off x="512111" y="3959298"/>
            <a:ext cx="1294264" cy="461665"/>
          </a:xfrm>
          <a:prstGeom prst="rect">
            <a:avLst/>
          </a:prstGeom>
        </p:spPr>
        <p:txBody>
          <a:bodyPr wrap="none">
            <a:spAutoFit/>
          </a:bodyPr>
          <a:lstStyle/>
          <a:p>
            <a:pPr algn="ctr"/>
            <a:r>
              <a:rPr lang="nl-NL" altLang="zh-TW" sz="1200" b="1">
                <a:solidFill>
                  <a:schemeClr val="bg1"/>
                </a:solidFill>
                <a:latin typeface="微軟正黑體" panose="020B0604030504040204" pitchFamily="34" charset="-120"/>
                <a:ea typeface="微軟正黑體" panose="020B0604030504040204" pitchFamily="34" charset="-120"/>
              </a:rPr>
              <a:t>Intel Xeon CPU</a:t>
            </a:r>
            <a:br>
              <a:rPr lang="nl-NL" altLang="zh-TW" sz="1200" b="1">
                <a:solidFill>
                  <a:schemeClr val="bg1"/>
                </a:solidFill>
                <a:latin typeface="微軟正黑體" panose="020B0604030504040204" pitchFamily="34" charset="-120"/>
                <a:ea typeface="微軟正黑體" panose="020B0604030504040204" pitchFamily="34" charset="-120"/>
              </a:rPr>
            </a:br>
            <a:r>
              <a:rPr lang="zh-TW" altLang="en-US" sz="1200" b="1">
                <a:solidFill>
                  <a:schemeClr val="bg1"/>
                </a:solidFill>
                <a:latin typeface="微軟正黑體" panose="020B0604030504040204" pitchFamily="34" charset="-120"/>
                <a:ea typeface="微軟正黑體" panose="020B0604030504040204" pitchFamily="34" charset="-120"/>
              </a:rPr>
              <a:t>與散熱器</a:t>
            </a:r>
          </a:p>
        </p:txBody>
      </p:sp>
      <p:sp>
        <p:nvSpPr>
          <p:cNvPr id="14" name="矩形: 圓角 13">
            <a:extLst>
              <a:ext uri="{FF2B5EF4-FFF2-40B4-BE49-F238E27FC236}">
                <a16:creationId xmlns:a16="http://schemas.microsoft.com/office/drawing/2014/main" id="{AD8D6BCA-81C3-4E2B-84A6-64B78DC51C6E}"/>
              </a:ext>
            </a:extLst>
          </p:cNvPr>
          <p:cNvSpPr/>
          <p:nvPr/>
        </p:nvSpPr>
        <p:spPr>
          <a:xfrm>
            <a:off x="6691757" y="3349629"/>
            <a:ext cx="2147711" cy="762851"/>
          </a:xfrm>
          <a:prstGeom prst="roundRect">
            <a:avLst>
              <a:gd name="adj" fmla="val 8206"/>
            </a:avLst>
          </a:prstGeom>
          <a:solidFill>
            <a:schemeClr val="tx1"/>
          </a:solidFill>
          <a:ln>
            <a:gradFill>
              <a:gsLst>
                <a:gs pos="1000">
                  <a:srgbClr val="92D050"/>
                </a:gs>
                <a:gs pos="76000">
                  <a:srgbClr val="00B050"/>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15" name="矩形 14">
            <a:extLst>
              <a:ext uri="{FF2B5EF4-FFF2-40B4-BE49-F238E27FC236}">
                <a16:creationId xmlns:a16="http://schemas.microsoft.com/office/drawing/2014/main" id="{C0EE2657-AFBE-46C5-B95C-56032DC3D56E}"/>
              </a:ext>
            </a:extLst>
          </p:cNvPr>
          <p:cNvSpPr/>
          <p:nvPr/>
        </p:nvSpPr>
        <p:spPr>
          <a:xfrm>
            <a:off x="6715225" y="3417456"/>
            <a:ext cx="2046329" cy="646331"/>
          </a:xfrm>
          <a:prstGeom prst="rect">
            <a:avLst/>
          </a:prstGeom>
        </p:spPr>
        <p:txBody>
          <a:bodyPr wrap="none" anchor="t">
            <a:spAutoFit/>
          </a:bodyPr>
          <a:lstStyle/>
          <a:p>
            <a:pPr algn="ctr"/>
            <a:r>
              <a:rPr lang="zh-CN" altLang="en-US" sz="1200">
                <a:solidFill>
                  <a:schemeClr val="bg1"/>
                </a:solidFill>
                <a:latin typeface="微軟正黑體"/>
                <a:ea typeface="微軟正黑體"/>
              </a:rPr>
              <a:t>內建</a:t>
            </a:r>
            <a:r>
              <a:rPr lang="en-US" altLang="zh-CN" sz="1200" b="1">
                <a:solidFill>
                  <a:srgbClr val="FF0000"/>
                </a:solidFill>
                <a:latin typeface="微軟正黑體"/>
                <a:ea typeface="微軟正黑體"/>
              </a:rPr>
              <a:t>64GB</a:t>
            </a:r>
            <a:r>
              <a:rPr lang="en-US" altLang="zh-CN" sz="1200" b="1">
                <a:solidFill>
                  <a:schemeClr val="bg1"/>
                </a:solidFill>
                <a:latin typeface="微軟正黑體"/>
                <a:ea typeface="微軟正黑體"/>
              </a:rPr>
              <a:t> </a:t>
            </a:r>
            <a:r>
              <a:rPr lang="en-US" altLang="zh-TW" sz="1200">
                <a:solidFill>
                  <a:schemeClr val="bg1"/>
                </a:solidFill>
                <a:latin typeface="微軟正黑體"/>
                <a:ea typeface="微軟正黑體"/>
              </a:rPr>
              <a:t>M.2 for Battery </a:t>
            </a:r>
            <a:br>
              <a:rPr lang="en-US" altLang="zh-TW" sz="1200">
                <a:latin typeface="微軟正黑體" panose="020B0604030504040204" pitchFamily="34" charset="-120"/>
                <a:ea typeface="微軟正黑體" panose="020B0604030504040204" pitchFamily="34" charset="-120"/>
              </a:rPr>
            </a:br>
            <a:r>
              <a:rPr lang="en-US" altLang="zh-TW" sz="1200">
                <a:solidFill>
                  <a:schemeClr val="bg1"/>
                </a:solidFill>
                <a:latin typeface="微軟正黑體"/>
                <a:ea typeface="微軟正黑體"/>
              </a:rPr>
              <a:t>Backup Storage</a:t>
            </a:r>
          </a:p>
          <a:p>
            <a:pPr algn="ctr"/>
            <a:r>
              <a:rPr lang="en-US" altLang="zh-TW" sz="1200">
                <a:solidFill>
                  <a:schemeClr val="bg1"/>
                </a:solidFill>
                <a:latin typeface="微軟正黑體"/>
                <a:ea typeface="微軟正黑體"/>
              </a:rPr>
              <a:t>(</a:t>
            </a:r>
            <a:r>
              <a:rPr lang="zh-TW" altLang="en-US" sz="1200">
                <a:solidFill>
                  <a:schemeClr val="bg1"/>
                </a:solidFill>
                <a:latin typeface="微軟正黑體"/>
                <a:ea typeface="微軟正黑體"/>
              </a:rPr>
              <a:t>風扇模組下方</a:t>
            </a:r>
            <a:r>
              <a:rPr lang="en-US" altLang="zh-TW" sz="1200">
                <a:solidFill>
                  <a:schemeClr val="bg1"/>
                </a:solidFill>
                <a:latin typeface="微軟正黑體"/>
                <a:ea typeface="微軟正黑體"/>
              </a:rPr>
              <a:t>)</a:t>
            </a:r>
          </a:p>
        </p:txBody>
      </p:sp>
      <p:sp>
        <p:nvSpPr>
          <p:cNvPr id="17" name="矩形 16">
            <a:extLst>
              <a:ext uri="{FF2B5EF4-FFF2-40B4-BE49-F238E27FC236}">
                <a16:creationId xmlns:a16="http://schemas.microsoft.com/office/drawing/2014/main" id="{1671B3F0-9DD3-4E93-9CD0-7DAA4938AD44}"/>
              </a:ext>
            </a:extLst>
          </p:cNvPr>
          <p:cNvSpPr/>
          <p:nvPr/>
        </p:nvSpPr>
        <p:spPr>
          <a:xfrm>
            <a:off x="317308" y="3033384"/>
            <a:ext cx="1734770" cy="461665"/>
          </a:xfrm>
          <a:prstGeom prst="rect">
            <a:avLst/>
          </a:prstGeom>
        </p:spPr>
        <p:txBody>
          <a:bodyPr wrap="none">
            <a:spAutoFit/>
          </a:bodyPr>
          <a:lstStyle/>
          <a:p>
            <a:pPr marL="171450" indent="-171450">
              <a:buClr>
                <a:srgbClr val="FF0000"/>
              </a:buClr>
              <a:buFont typeface="Arial" panose="020B0604020202020204" pitchFamily="34" charset="0"/>
              <a:buChar char="•"/>
            </a:pPr>
            <a:r>
              <a:rPr lang="en-US" altLang="zh-TW" sz="1200">
                <a:solidFill>
                  <a:schemeClr val="bg1"/>
                </a:solidFill>
                <a:latin typeface="微軟正黑體" panose="020B0604030504040204" pitchFamily="34" charset="-120"/>
                <a:ea typeface="微軟正黑體" panose="020B0604030504040204" pitchFamily="34" charset="-120"/>
              </a:rPr>
              <a:t>8 x DDR4 RAM Slot</a:t>
            </a:r>
          </a:p>
          <a:p>
            <a:pPr marL="171450" indent="-171450">
              <a:buClr>
                <a:srgbClr val="FF0000"/>
              </a:buClr>
              <a:buFont typeface="Arial" panose="020B0604020202020204" pitchFamily="34" charset="0"/>
              <a:buChar char="•"/>
            </a:pPr>
            <a:r>
              <a:rPr lang="en-US" altLang="zh-TW" sz="1200">
                <a:solidFill>
                  <a:schemeClr val="bg1"/>
                </a:solidFill>
                <a:latin typeface="微軟正黑體" panose="020B0604030504040204" pitchFamily="34" charset="-120"/>
                <a:ea typeface="微軟正黑體" panose="020B0604030504040204" pitchFamily="34" charset="-120"/>
              </a:rPr>
              <a:t>Max. 512GB</a:t>
            </a:r>
          </a:p>
        </p:txBody>
      </p:sp>
      <p:pic>
        <p:nvPicPr>
          <p:cNvPr id="18" name="圖形 17">
            <a:extLst>
              <a:ext uri="{FF2B5EF4-FFF2-40B4-BE49-F238E27FC236}">
                <a16:creationId xmlns:a16="http://schemas.microsoft.com/office/drawing/2014/main" id="{9F951A6F-A0E0-4225-AA66-1309742388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6844" y="2191183"/>
            <a:ext cx="1041054" cy="842201"/>
          </a:xfrm>
          <a:prstGeom prst="rect">
            <a:avLst/>
          </a:prstGeom>
        </p:spPr>
      </p:pic>
      <p:sp>
        <p:nvSpPr>
          <p:cNvPr id="23" name="矩形: 圓角 22">
            <a:extLst>
              <a:ext uri="{FF2B5EF4-FFF2-40B4-BE49-F238E27FC236}">
                <a16:creationId xmlns:a16="http://schemas.microsoft.com/office/drawing/2014/main" id="{DCDE742A-4087-415D-B9FA-123913AEBB95}"/>
              </a:ext>
            </a:extLst>
          </p:cNvPr>
          <p:cNvSpPr/>
          <p:nvPr/>
        </p:nvSpPr>
        <p:spPr>
          <a:xfrm rot="5400000">
            <a:off x="5378762" y="3600171"/>
            <a:ext cx="971895" cy="261769"/>
          </a:xfrm>
          <a:prstGeom prst="roundRect">
            <a:avLst>
              <a:gd name="adj" fmla="val 0"/>
            </a:avLst>
          </a:prstGeom>
          <a:solidFill>
            <a:schemeClr val="tx1"/>
          </a:solidFill>
          <a:ln>
            <a:gradFill>
              <a:gsLst>
                <a:gs pos="0">
                  <a:srgbClr val="92D050"/>
                </a:gs>
                <a:gs pos="100000">
                  <a:srgbClr val="00B050"/>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24" name="矩形 23">
            <a:extLst>
              <a:ext uri="{FF2B5EF4-FFF2-40B4-BE49-F238E27FC236}">
                <a16:creationId xmlns:a16="http://schemas.microsoft.com/office/drawing/2014/main" id="{B22C08CB-DC0F-421C-A5A4-95CFAFE0887F}"/>
              </a:ext>
            </a:extLst>
          </p:cNvPr>
          <p:cNvSpPr/>
          <p:nvPr/>
        </p:nvSpPr>
        <p:spPr>
          <a:xfrm>
            <a:off x="5601545" y="1871830"/>
            <a:ext cx="566173" cy="2487743"/>
          </a:xfrm>
          <a:prstGeom prst="rect">
            <a:avLst/>
          </a:prstGeom>
          <a:noFill/>
          <a:ln w="28575">
            <a:gradFill>
              <a:gsLst>
                <a:gs pos="0">
                  <a:srgbClr val="E9411F"/>
                </a:gs>
                <a:gs pos="100000">
                  <a:srgbClr val="EC6A08"/>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a:extLst>
              <a:ext uri="{FF2B5EF4-FFF2-40B4-BE49-F238E27FC236}">
                <a16:creationId xmlns:a16="http://schemas.microsoft.com/office/drawing/2014/main" id="{BDD04B4C-2E24-4898-80AD-C015480EE216}"/>
              </a:ext>
            </a:extLst>
          </p:cNvPr>
          <p:cNvSpPr/>
          <p:nvPr/>
        </p:nvSpPr>
        <p:spPr>
          <a:xfrm>
            <a:off x="3216659" y="2373151"/>
            <a:ext cx="1717515" cy="373635"/>
          </a:xfrm>
          <a:prstGeom prst="rect">
            <a:avLst/>
          </a:prstGeom>
          <a:noFill/>
          <a:ln w="28575">
            <a:gradFill>
              <a:gsLst>
                <a:gs pos="0">
                  <a:srgbClr val="DF51BA"/>
                </a:gs>
                <a:gs pos="100000">
                  <a:srgbClr val="7030A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a:extLst>
              <a:ext uri="{FF2B5EF4-FFF2-40B4-BE49-F238E27FC236}">
                <a16:creationId xmlns:a16="http://schemas.microsoft.com/office/drawing/2014/main" id="{D1AE2767-6F4F-4192-B3E6-8F7892B63527}"/>
              </a:ext>
            </a:extLst>
          </p:cNvPr>
          <p:cNvSpPr/>
          <p:nvPr/>
        </p:nvSpPr>
        <p:spPr>
          <a:xfrm>
            <a:off x="3484737" y="2890581"/>
            <a:ext cx="1087264" cy="752675"/>
          </a:xfrm>
          <a:prstGeom prst="rect">
            <a:avLst/>
          </a:prstGeom>
          <a:noFill/>
          <a:ln w="28575">
            <a:gradFill>
              <a:gsLst>
                <a:gs pos="0">
                  <a:srgbClr val="FFFF00"/>
                </a:gs>
                <a:gs pos="100000">
                  <a:srgbClr val="EC6A08"/>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3" name="接點: 肘形 32">
            <a:extLst>
              <a:ext uri="{FF2B5EF4-FFF2-40B4-BE49-F238E27FC236}">
                <a16:creationId xmlns:a16="http://schemas.microsoft.com/office/drawing/2014/main" id="{061A6EB2-4F83-4EB8-AEC8-7597DEEB96B9}"/>
              </a:ext>
            </a:extLst>
          </p:cNvPr>
          <p:cNvCxnSpPr>
            <a:stCxn id="22" idx="3"/>
            <a:endCxn id="27" idx="2"/>
          </p:cNvCxnSpPr>
          <p:nvPr/>
        </p:nvCxnSpPr>
        <p:spPr>
          <a:xfrm flipV="1">
            <a:off x="2127191" y="3643256"/>
            <a:ext cx="1901178" cy="546876"/>
          </a:xfrm>
          <a:prstGeom prst="bentConnector2">
            <a:avLst/>
          </a:prstGeom>
          <a:ln w="19050">
            <a:solidFill>
              <a:srgbClr val="EC6A08"/>
            </a:solidFill>
          </a:ln>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79BEDD80-C61E-4ED0-8072-4D44A561672E}"/>
              </a:ext>
            </a:extLst>
          </p:cNvPr>
          <p:cNvCxnSpPr>
            <a:cxnSpLocks/>
            <a:stCxn id="20" idx="1"/>
          </p:cNvCxnSpPr>
          <p:nvPr/>
        </p:nvCxnSpPr>
        <p:spPr>
          <a:xfrm flipH="1" flipV="1">
            <a:off x="6167718" y="2791583"/>
            <a:ext cx="904535" cy="1"/>
          </a:xfrm>
          <a:prstGeom prst="line">
            <a:avLst/>
          </a:prstGeom>
          <a:ln w="19050">
            <a:solidFill>
              <a:srgbClr val="EC6A08"/>
            </a:solidFill>
          </a:ln>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9B84ACF3-60D6-4F57-8ACC-2EB2A23E0796}"/>
              </a:ext>
            </a:extLst>
          </p:cNvPr>
          <p:cNvCxnSpPr>
            <a:stCxn id="23" idx="0"/>
            <a:endCxn id="14" idx="1"/>
          </p:cNvCxnSpPr>
          <p:nvPr/>
        </p:nvCxnSpPr>
        <p:spPr>
          <a:xfrm flipV="1">
            <a:off x="5995594" y="3731055"/>
            <a:ext cx="696163" cy="1"/>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id="{A1C7E2B6-8647-4741-94DE-C5D9201396E8}"/>
              </a:ext>
            </a:extLst>
          </p:cNvPr>
          <p:cNvSpPr/>
          <p:nvPr/>
        </p:nvSpPr>
        <p:spPr>
          <a:xfrm>
            <a:off x="3156735" y="1871846"/>
            <a:ext cx="707633" cy="414684"/>
          </a:xfrm>
          <a:prstGeom prst="rect">
            <a:avLst/>
          </a:prstGeom>
          <a:noFill/>
          <a:ln w="28575">
            <a:gradFill>
              <a:gsLst>
                <a:gs pos="0">
                  <a:srgbClr val="E9411F"/>
                </a:gs>
                <a:gs pos="100000">
                  <a:srgbClr val="EC6A08"/>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35">
            <a:extLst>
              <a:ext uri="{FF2B5EF4-FFF2-40B4-BE49-F238E27FC236}">
                <a16:creationId xmlns:a16="http://schemas.microsoft.com/office/drawing/2014/main" id="{8EEB18BE-67CD-DE4F-8248-E6F3031625F2}"/>
              </a:ext>
            </a:extLst>
          </p:cNvPr>
          <p:cNvSpPr/>
          <p:nvPr/>
        </p:nvSpPr>
        <p:spPr>
          <a:xfrm>
            <a:off x="3255674" y="3729876"/>
            <a:ext cx="1717515" cy="373635"/>
          </a:xfrm>
          <a:prstGeom prst="rect">
            <a:avLst/>
          </a:prstGeom>
          <a:noFill/>
          <a:ln w="28575">
            <a:gradFill>
              <a:gsLst>
                <a:gs pos="0">
                  <a:srgbClr val="DF51BA"/>
                </a:gs>
                <a:gs pos="100000">
                  <a:srgbClr val="7030A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9" name="接點: 肘形 28">
            <a:extLst>
              <a:ext uri="{FF2B5EF4-FFF2-40B4-BE49-F238E27FC236}">
                <a16:creationId xmlns:a16="http://schemas.microsoft.com/office/drawing/2014/main" id="{7ED5720A-7329-8D4F-888F-522A4ADF9C59}"/>
              </a:ext>
            </a:extLst>
          </p:cNvPr>
          <p:cNvCxnSpPr>
            <a:cxnSpLocks/>
            <a:stCxn id="34" idx="1"/>
            <a:endCxn id="21" idx="3"/>
          </p:cNvCxnSpPr>
          <p:nvPr/>
        </p:nvCxnSpPr>
        <p:spPr>
          <a:xfrm rot="10800000">
            <a:off x="2127191" y="1948134"/>
            <a:ext cx="1029544" cy="131054"/>
          </a:xfrm>
          <a:prstGeom prst="bentConnector3">
            <a:avLst>
              <a:gd name="adj1" fmla="val 50000"/>
            </a:avLst>
          </a:prstGeom>
          <a:ln w="19050">
            <a:solidFill>
              <a:srgbClr val="EC6A08"/>
            </a:solidFill>
          </a:ln>
        </p:spPr>
        <p:style>
          <a:lnRef idx="1">
            <a:schemeClr val="accent1"/>
          </a:lnRef>
          <a:fillRef idx="0">
            <a:schemeClr val="accent1"/>
          </a:fillRef>
          <a:effectRef idx="0">
            <a:schemeClr val="accent1"/>
          </a:effectRef>
          <a:fontRef idx="minor">
            <a:schemeClr val="tx1"/>
          </a:fontRef>
        </p:style>
      </p:cxnSp>
      <p:cxnSp>
        <p:nvCxnSpPr>
          <p:cNvPr id="54" name="接點: 肘形 53">
            <a:extLst>
              <a:ext uri="{FF2B5EF4-FFF2-40B4-BE49-F238E27FC236}">
                <a16:creationId xmlns:a16="http://schemas.microsoft.com/office/drawing/2014/main" id="{1AB8DCF6-F534-4070-A6FE-D64B7A0D0F64}"/>
              </a:ext>
            </a:extLst>
          </p:cNvPr>
          <p:cNvCxnSpPr>
            <a:stCxn id="26" idx="1"/>
            <a:endCxn id="36" idx="1"/>
          </p:cNvCxnSpPr>
          <p:nvPr/>
        </p:nvCxnSpPr>
        <p:spPr>
          <a:xfrm rot="10800000" flipH="1" flipV="1">
            <a:off x="3216658" y="2559968"/>
            <a:ext cx="39015" cy="1356725"/>
          </a:xfrm>
          <a:prstGeom prst="bentConnector3">
            <a:avLst>
              <a:gd name="adj1" fmla="val -585928"/>
            </a:avLst>
          </a:prstGeom>
          <a:ln w="19050">
            <a:solidFill>
              <a:srgbClr val="DF51BA"/>
            </a:solidFill>
          </a:ln>
        </p:spPr>
        <p:style>
          <a:lnRef idx="1">
            <a:schemeClr val="accent1"/>
          </a:lnRef>
          <a:fillRef idx="0">
            <a:schemeClr val="accent1"/>
          </a:fillRef>
          <a:effectRef idx="0">
            <a:schemeClr val="accent1"/>
          </a:effectRef>
          <a:fontRef idx="minor">
            <a:schemeClr val="tx1"/>
          </a:fontRef>
        </p:style>
      </p:cxnSp>
      <p:cxnSp>
        <p:nvCxnSpPr>
          <p:cNvPr id="56" name="直線接點 55">
            <a:extLst>
              <a:ext uri="{FF2B5EF4-FFF2-40B4-BE49-F238E27FC236}">
                <a16:creationId xmlns:a16="http://schemas.microsoft.com/office/drawing/2014/main" id="{B37F703F-E7C6-479A-B1A1-76A1203FC0D7}"/>
              </a:ext>
            </a:extLst>
          </p:cNvPr>
          <p:cNvCxnSpPr>
            <a:stCxn id="19" idx="3"/>
          </p:cNvCxnSpPr>
          <p:nvPr/>
        </p:nvCxnSpPr>
        <p:spPr>
          <a:xfrm flipV="1">
            <a:off x="2127192" y="3059459"/>
            <a:ext cx="871751" cy="9674"/>
          </a:xfrm>
          <a:prstGeom prst="line">
            <a:avLst/>
          </a:prstGeom>
          <a:ln w="19050">
            <a:solidFill>
              <a:srgbClr val="DF51B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8299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363" y="126229"/>
            <a:ext cx="8820184" cy="1028369"/>
          </a:xfrm>
        </p:spPr>
        <p:txBody>
          <a:bodyPr>
            <a:normAutofit/>
          </a:bodyPr>
          <a:lstStyle/>
          <a:p>
            <a:r>
              <a:rPr lang="en-US"/>
              <a:t>Battery Backup Unit (BBU)</a:t>
            </a:r>
          </a:p>
        </p:txBody>
      </p:sp>
      <p:sp>
        <p:nvSpPr>
          <p:cNvPr id="4" name="TextBox 3"/>
          <p:cNvSpPr txBox="1"/>
          <p:nvPr/>
        </p:nvSpPr>
        <p:spPr>
          <a:xfrm>
            <a:off x="4318955" y="3050399"/>
            <a:ext cx="4087979" cy="1477328"/>
          </a:xfrm>
          <a:prstGeom prst="rect">
            <a:avLst/>
          </a:prstGeom>
          <a:noFill/>
        </p:spPr>
        <p:txBody>
          <a:bodyPr wrap="none" rtlCol="0" anchor="t">
            <a:spAutoFit/>
          </a:bodyPr>
          <a:lstStyle/>
          <a:p>
            <a:r>
              <a:rPr lang="zh-TW" altLang="en-US" b="1">
                <a:solidFill>
                  <a:schemeClr val="bg1"/>
                </a:solidFill>
                <a:latin typeface="微軟正黑體"/>
                <a:ea typeface="微軟正黑體"/>
              </a:rPr>
              <a:t>型號</a:t>
            </a:r>
            <a:r>
              <a:rPr lang="en-US" b="1">
                <a:solidFill>
                  <a:schemeClr val="bg1"/>
                </a:solidFill>
                <a:latin typeface="微軟正黑體"/>
                <a:ea typeface="微軟正黑體"/>
              </a:rPr>
              <a:t>: BBU-A02-2900MAH</a:t>
            </a:r>
          </a:p>
          <a:p>
            <a:r>
              <a:rPr lang="zh-TW" altLang="en-US" b="1">
                <a:solidFill>
                  <a:schemeClr val="bg1"/>
                </a:solidFill>
                <a:latin typeface="微軟正黑體"/>
                <a:ea typeface="微軟正黑體"/>
              </a:rPr>
              <a:t>電池型態: 鋰電池</a:t>
            </a:r>
          </a:p>
          <a:p>
            <a:r>
              <a:rPr lang="zh-TW" altLang="en-US" b="1">
                <a:solidFill>
                  <a:schemeClr val="bg1"/>
                </a:solidFill>
                <a:latin typeface="微軟正黑體"/>
                <a:ea typeface="微軟正黑體"/>
              </a:rPr>
              <a:t>額定電壓容量: 10.9V 2200mAh</a:t>
            </a:r>
          </a:p>
          <a:p>
            <a:r>
              <a:rPr lang="zh-TW" altLang="en-US" b="1">
                <a:solidFill>
                  <a:schemeClr val="bg1"/>
                </a:solidFill>
                <a:latin typeface="微軟正黑體"/>
                <a:ea typeface="微軟正黑體"/>
              </a:rPr>
              <a:t>尺寸</a:t>
            </a:r>
            <a:r>
              <a:rPr lang="en-US" b="1">
                <a:solidFill>
                  <a:schemeClr val="bg1"/>
                </a:solidFill>
                <a:latin typeface="微軟正黑體"/>
                <a:ea typeface="微軟正黑體"/>
              </a:rPr>
              <a:t> (</a:t>
            </a:r>
            <a:r>
              <a:rPr lang="zh-TW" altLang="en-US" b="1">
                <a:solidFill>
                  <a:schemeClr val="bg1"/>
                </a:solidFill>
                <a:latin typeface="微軟正黑體"/>
                <a:ea typeface="微軟正黑體"/>
              </a:rPr>
              <a:t>高</a:t>
            </a:r>
            <a:r>
              <a:rPr lang="en-US" b="1">
                <a:solidFill>
                  <a:schemeClr val="bg1"/>
                </a:solidFill>
                <a:latin typeface="微軟正黑體"/>
                <a:ea typeface="微軟正黑體"/>
              </a:rPr>
              <a:t> x </a:t>
            </a:r>
            <a:r>
              <a:rPr lang="zh-TW" altLang="en-US" b="1">
                <a:solidFill>
                  <a:schemeClr val="bg1"/>
                </a:solidFill>
                <a:latin typeface="微軟正黑體"/>
                <a:ea typeface="微軟正黑體"/>
              </a:rPr>
              <a:t>寬</a:t>
            </a:r>
            <a:r>
              <a:rPr lang="en-US" b="1">
                <a:solidFill>
                  <a:schemeClr val="bg1"/>
                </a:solidFill>
                <a:latin typeface="微軟正黑體"/>
                <a:ea typeface="微軟正黑體"/>
              </a:rPr>
              <a:t> x </a:t>
            </a:r>
            <a:r>
              <a:rPr lang="zh-TW" altLang="en-US" b="1">
                <a:solidFill>
                  <a:schemeClr val="bg1"/>
                </a:solidFill>
                <a:latin typeface="微軟正黑體"/>
                <a:ea typeface="微軟正黑體"/>
              </a:rPr>
              <a:t>深</a:t>
            </a:r>
            <a:r>
              <a:rPr lang="en-US" b="1">
                <a:solidFill>
                  <a:schemeClr val="bg1"/>
                </a:solidFill>
                <a:latin typeface="微軟正黑體"/>
                <a:ea typeface="微軟正黑體"/>
              </a:rPr>
              <a:t>): 118 x 79 x 32 mm</a:t>
            </a:r>
          </a:p>
          <a:p>
            <a:r>
              <a:rPr lang="zh-TW" altLang="en-US" b="1">
                <a:solidFill>
                  <a:schemeClr val="bg1"/>
                </a:solidFill>
                <a:latin typeface="微軟正黑體"/>
                <a:ea typeface="微軟正黑體"/>
              </a:rPr>
              <a:t>重量: 218 g</a:t>
            </a:r>
          </a:p>
        </p:txBody>
      </p:sp>
      <p:sp>
        <p:nvSpPr>
          <p:cNvPr id="5" name="TextBox 4"/>
          <p:cNvSpPr txBox="1"/>
          <p:nvPr/>
        </p:nvSpPr>
        <p:spPr>
          <a:xfrm>
            <a:off x="4213550" y="1564817"/>
            <a:ext cx="4570062" cy="1077218"/>
          </a:xfrm>
          <a:prstGeom prst="rect">
            <a:avLst/>
          </a:prstGeom>
          <a:noFill/>
        </p:spPr>
        <p:txBody>
          <a:bodyPr wrap="square" rtlCol="0">
            <a:spAutoFit/>
          </a:bodyPr>
          <a:lstStyle/>
          <a:p>
            <a:r>
              <a:rPr lang="zh-TW" altLang="en-US" sz="3200">
                <a:solidFill>
                  <a:schemeClr val="bg1"/>
                </a:solidFill>
                <a:latin typeface="微軟正黑體" panose="020B0604030504040204" pitchFamily="34" charset="-120"/>
                <a:ea typeface="微軟正黑體" panose="020B0604030504040204" pitchFamily="34" charset="-120"/>
              </a:rPr>
              <a:t>確保意外斷電時資料的正確與一致性</a:t>
            </a:r>
            <a:endParaRPr lang="en-US" sz="3200" b="1">
              <a:solidFill>
                <a:schemeClr val="bg1"/>
              </a:solidFill>
              <a:latin typeface="微軟正黑體" panose="020B0604030504040204" pitchFamily="34" charset="-120"/>
              <a:ea typeface="微軟正黑體" panose="020B0604030504040204" pitchFamily="34" charset="-120"/>
            </a:endParaRPr>
          </a:p>
        </p:txBody>
      </p:sp>
      <p:pic>
        <p:nvPicPr>
          <p:cNvPr id="9" name="圖片 8" descr="一張含有 電子用品 的圖片&#10;&#10;自動產生的描述">
            <a:extLst>
              <a:ext uri="{FF2B5EF4-FFF2-40B4-BE49-F238E27FC236}">
                <a16:creationId xmlns:a16="http://schemas.microsoft.com/office/drawing/2014/main" id="{4D09A009-2C8A-454F-ABC3-8076EEFDA4AE}"/>
              </a:ext>
            </a:extLst>
          </p:cNvPr>
          <p:cNvPicPr>
            <a:picLocks noChangeAspect="1"/>
          </p:cNvPicPr>
          <p:nvPr/>
        </p:nvPicPr>
        <p:blipFill rotWithShape="1">
          <a:blip r:embed="rId2">
            <a:extLst>
              <a:ext uri="{28A0092B-C50C-407E-A947-70E740481C1C}">
                <a14:useLocalDpi xmlns:a14="http://schemas.microsoft.com/office/drawing/2010/main" val="0"/>
              </a:ext>
            </a:extLst>
          </a:blip>
          <a:srcRect b="8721"/>
          <a:stretch/>
        </p:blipFill>
        <p:spPr>
          <a:xfrm>
            <a:off x="140276" y="1864979"/>
            <a:ext cx="4178679" cy="2444130"/>
          </a:xfrm>
          <a:prstGeom prst="rect">
            <a:avLst/>
          </a:prstGeom>
          <a:effectLst>
            <a:outerShdw blurRad="254000" dir="5400000" sx="90000" sy="-19000" rotWithShape="0">
              <a:prstClr val="black">
                <a:alpha val="23000"/>
              </a:prstClr>
            </a:outerShdw>
          </a:effectLst>
        </p:spPr>
      </p:pic>
    </p:spTree>
    <p:extLst>
      <p:ext uri="{BB962C8B-B14F-4D97-AF65-F5344CB8AC3E}">
        <p14:creationId xmlns:p14="http://schemas.microsoft.com/office/powerpoint/2010/main" val="1530190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363" y="91439"/>
            <a:ext cx="8820184" cy="1028369"/>
          </a:xfrm>
        </p:spPr>
        <p:txBody>
          <a:bodyPr>
            <a:normAutofit/>
          </a:bodyPr>
          <a:lstStyle/>
          <a:p>
            <a:r>
              <a:rPr lang="en-US"/>
              <a:t>BBU</a:t>
            </a:r>
            <a:r>
              <a:rPr lang="zh-TW" altLang="en-US"/>
              <a:t>工作原理</a:t>
            </a:r>
            <a:endParaRPr lang="en-US"/>
          </a:p>
        </p:txBody>
      </p:sp>
      <p:sp>
        <p:nvSpPr>
          <p:cNvPr id="122" name="矩形: 圓角 121">
            <a:extLst>
              <a:ext uri="{FF2B5EF4-FFF2-40B4-BE49-F238E27FC236}">
                <a16:creationId xmlns:a16="http://schemas.microsoft.com/office/drawing/2014/main" id="{1503EF2C-695E-47E3-AF61-F99A1F777EB7}"/>
              </a:ext>
            </a:extLst>
          </p:cNvPr>
          <p:cNvSpPr/>
          <p:nvPr/>
        </p:nvSpPr>
        <p:spPr>
          <a:xfrm>
            <a:off x="4422554" y="1600899"/>
            <a:ext cx="1383127" cy="354061"/>
          </a:xfrm>
          <a:prstGeom prst="roundRect">
            <a:avLst>
              <a:gd name="adj" fmla="val 50000"/>
            </a:avLst>
          </a:prstGeom>
          <a:solidFill>
            <a:schemeClr val="tx1"/>
          </a:solidFill>
          <a:ln>
            <a:solidFill>
              <a:srgbClr val="EC6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123" name="矩形 122">
            <a:extLst>
              <a:ext uri="{FF2B5EF4-FFF2-40B4-BE49-F238E27FC236}">
                <a16:creationId xmlns:a16="http://schemas.microsoft.com/office/drawing/2014/main" id="{21375CEE-1363-43BC-A62E-1CFB724732A5}"/>
              </a:ext>
            </a:extLst>
          </p:cNvPr>
          <p:cNvSpPr/>
          <p:nvPr/>
        </p:nvSpPr>
        <p:spPr>
          <a:xfrm>
            <a:off x="4474706" y="1608432"/>
            <a:ext cx="1107996" cy="369332"/>
          </a:xfrm>
          <a:prstGeom prst="rect">
            <a:avLst/>
          </a:prstGeom>
        </p:spPr>
        <p:txBody>
          <a:bodyPr wrap="none">
            <a:spAutoFit/>
          </a:bodyPr>
          <a:lstStyle/>
          <a:p>
            <a:pPr algn="ctr"/>
            <a:r>
              <a:rPr lang="zh-TW" altLang="en-US">
                <a:solidFill>
                  <a:srgbClr val="EC6A08"/>
                </a:solidFill>
                <a:latin typeface="微軟正黑體" panose="020B0604030504040204" pitchFamily="34" charset="-120"/>
                <a:ea typeface="微軟正黑體" panose="020B0604030504040204" pitchFamily="34" charset="-120"/>
              </a:rPr>
              <a:t>意外斷電</a:t>
            </a:r>
          </a:p>
        </p:txBody>
      </p:sp>
      <p:sp>
        <p:nvSpPr>
          <p:cNvPr id="157" name="矩形 156">
            <a:extLst>
              <a:ext uri="{FF2B5EF4-FFF2-40B4-BE49-F238E27FC236}">
                <a16:creationId xmlns:a16="http://schemas.microsoft.com/office/drawing/2014/main" id="{E78629F7-E9D0-4FDC-BFAF-F895841E607D}"/>
              </a:ext>
            </a:extLst>
          </p:cNvPr>
          <p:cNvSpPr/>
          <p:nvPr/>
        </p:nvSpPr>
        <p:spPr>
          <a:xfrm>
            <a:off x="528198" y="2528877"/>
            <a:ext cx="1082348" cy="246221"/>
          </a:xfrm>
          <a:prstGeom prst="rect">
            <a:avLst/>
          </a:prstGeom>
        </p:spPr>
        <p:txBody>
          <a:bodyPr wrap="none">
            <a:spAutoFit/>
          </a:bodyPr>
          <a:lstStyle/>
          <a:p>
            <a:pPr algn="ctr"/>
            <a:r>
              <a:rPr lang="zh-TW" altLang="en-US" sz="1000">
                <a:solidFill>
                  <a:schemeClr val="bg1"/>
                </a:solidFill>
                <a:latin typeface="微軟正黑體" panose="020B0604030504040204" pitchFamily="34" charset="-120"/>
                <a:ea typeface="微軟正黑體" panose="020B0604030504040204" pitchFamily="34" charset="-120"/>
              </a:rPr>
              <a:t>記憶體快取資料</a:t>
            </a:r>
          </a:p>
        </p:txBody>
      </p:sp>
      <p:sp>
        <p:nvSpPr>
          <p:cNvPr id="158" name="矩形 157">
            <a:extLst>
              <a:ext uri="{FF2B5EF4-FFF2-40B4-BE49-F238E27FC236}">
                <a16:creationId xmlns:a16="http://schemas.microsoft.com/office/drawing/2014/main" id="{00A87813-9DB1-46D0-B1C0-7D1B95C36344}"/>
              </a:ext>
            </a:extLst>
          </p:cNvPr>
          <p:cNvSpPr/>
          <p:nvPr/>
        </p:nvSpPr>
        <p:spPr>
          <a:xfrm>
            <a:off x="2007348" y="4189066"/>
            <a:ext cx="646331" cy="276999"/>
          </a:xfrm>
          <a:prstGeom prst="rect">
            <a:avLst/>
          </a:prstGeom>
        </p:spPr>
        <p:txBody>
          <a:bodyPr wrap="none">
            <a:spAutoFit/>
          </a:bodyPr>
          <a:lstStyle/>
          <a:p>
            <a:pPr algn="ctr"/>
            <a:r>
              <a:rPr lang="zh-TW" altLang="en-US" sz="1200">
                <a:solidFill>
                  <a:schemeClr val="bg1"/>
                </a:solidFill>
                <a:latin typeface="微軟正黑體" panose="020B0604030504040204" pitchFamily="34" charset="-120"/>
                <a:ea typeface="微軟正黑體" panose="020B0604030504040204" pitchFamily="34" charset="-120"/>
              </a:rPr>
              <a:t>儲存池</a:t>
            </a:r>
          </a:p>
        </p:txBody>
      </p:sp>
      <p:sp>
        <p:nvSpPr>
          <p:cNvPr id="159" name="矩形 158">
            <a:extLst>
              <a:ext uri="{FF2B5EF4-FFF2-40B4-BE49-F238E27FC236}">
                <a16:creationId xmlns:a16="http://schemas.microsoft.com/office/drawing/2014/main" id="{FE2B37D6-9CE9-4A97-9ADC-96A38F7E8EBC}"/>
              </a:ext>
            </a:extLst>
          </p:cNvPr>
          <p:cNvSpPr/>
          <p:nvPr/>
        </p:nvSpPr>
        <p:spPr>
          <a:xfrm>
            <a:off x="4822028" y="4189066"/>
            <a:ext cx="646331" cy="276999"/>
          </a:xfrm>
          <a:prstGeom prst="rect">
            <a:avLst/>
          </a:prstGeom>
        </p:spPr>
        <p:txBody>
          <a:bodyPr wrap="none">
            <a:spAutoFit/>
          </a:bodyPr>
          <a:lstStyle/>
          <a:p>
            <a:pPr algn="ctr"/>
            <a:r>
              <a:rPr lang="zh-TW" altLang="en-US" sz="1200">
                <a:solidFill>
                  <a:schemeClr val="bg1"/>
                </a:solidFill>
                <a:latin typeface="微軟正黑體" panose="020B0604030504040204" pitchFamily="34" charset="-120"/>
                <a:ea typeface="微軟正黑體" panose="020B0604030504040204" pitchFamily="34" charset="-120"/>
              </a:rPr>
              <a:t>儲存池</a:t>
            </a:r>
          </a:p>
        </p:txBody>
      </p:sp>
      <p:sp>
        <p:nvSpPr>
          <p:cNvPr id="160" name="矩形 159">
            <a:extLst>
              <a:ext uri="{FF2B5EF4-FFF2-40B4-BE49-F238E27FC236}">
                <a16:creationId xmlns:a16="http://schemas.microsoft.com/office/drawing/2014/main" id="{586D8ABC-30A4-4CBE-B60A-81E93253E9E9}"/>
              </a:ext>
            </a:extLst>
          </p:cNvPr>
          <p:cNvSpPr/>
          <p:nvPr/>
        </p:nvSpPr>
        <p:spPr>
          <a:xfrm>
            <a:off x="7636708" y="4189066"/>
            <a:ext cx="646331" cy="276999"/>
          </a:xfrm>
          <a:prstGeom prst="rect">
            <a:avLst/>
          </a:prstGeom>
        </p:spPr>
        <p:txBody>
          <a:bodyPr wrap="none">
            <a:spAutoFit/>
          </a:bodyPr>
          <a:lstStyle/>
          <a:p>
            <a:pPr algn="ctr"/>
            <a:r>
              <a:rPr lang="zh-TW" altLang="en-US" sz="1200">
                <a:solidFill>
                  <a:schemeClr val="bg1"/>
                </a:solidFill>
                <a:latin typeface="微軟正黑體" panose="020B0604030504040204" pitchFamily="34" charset="-120"/>
                <a:ea typeface="微軟正黑體" panose="020B0604030504040204" pitchFamily="34" charset="-120"/>
              </a:rPr>
              <a:t>儲存池</a:t>
            </a:r>
          </a:p>
        </p:txBody>
      </p:sp>
      <p:sp>
        <p:nvSpPr>
          <p:cNvPr id="7" name="矩形 6">
            <a:extLst>
              <a:ext uri="{FF2B5EF4-FFF2-40B4-BE49-F238E27FC236}">
                <a16:creationId xmlns:a16="http://schemas.microsoft.com/office/drawing/2014/main" id="{B53DC665-CBEB-4A7D-8D9E-93740ADAD3E7}"/>
              </a:ext>
            </a:extLst>
          </p:cNvPr>
          <p:cNvSpPr/>
          <p:nvPr/>
        </p:nvSpPr>
        <p:spPr>
          <a:xfrm>
            <a:off x="3236147" y="1565539"/>
            <a:ext cx="1639669" cy="461665"/>
          </a:xfrm>
          <a:prstGeom prst="rect">
            <a:avLst/>
          </a:prstGeom>
        </p:spPr>
        <p:txBody>
          <a:bodyPr wrap="square">
            <a:spAutoFit/>
          </a:bodyPr>
          <a:lstStyle/>
          <a:p>
            <a:pPr marL="88900" indent="-88900">
              <a:buFont typeface="Arial"/>
              <a:buChar char="•"/>
            </a:pPr>
            <a:r>
              <a:rPr lang="zh-TW" altLang="en-US" sz="1200">
                <a:solidFill>
                  <a:schemeClr val="bg1"/>
                </a:solidFill>
                <a:latin typeface="微軟正黑體" panose="020B0604030504040204" pitchFamily="34" charset="-120"/>
                <a:ea typeface="微軟正黑體" panose="020B0604030504040204" pitchFamily="34" charset="-120"/>
              </a:rPr>
              <a:t>快取資料備份</a:t>
            </a:r>
            <a:endParaRPr lang="en-US" altLang="zh-TW" sz="1200">
              <a:solidFill>
                <a:schemeClr val="bg1"/>
              </a:solidFill>
              <a:latin typeface="微軟正黑體" panose="020B0604030504040204" pitchFamily="34" charset="-120"/>
              <a:ea typeface="微軟正黑體" panose="020B0604030504040204" pitchFamily="34" charset="-120"/>
            </a:endParaRPr>
          </a:p>
          <a:p>
            <a:pPr marL="88900" indent="-88900">
              <a:buFont typeface="Arial"/>
              <a:buChar char="•"/>
            </a:pPr>
            <a:r>
              <a:rPr lang="en-US" altLang="zh-TW" sz="1200">
                <a:solidFill>
                  <a:schemeClr val="bg1"/>
                </a:solidFill>
                <a:latin typeface="微軟正黑體" panose="020B0604030504040204" pitchFamily="34" charset="-120"/>
                <a:ea typeface="微軟正黑體" panose="020B0604030504040204" pitchFamily="34" charset="-120"/>
              </a:rPr>
              <a:t>BBU</a:t>
            </a:r>
            <a:r>
              <a:rPr lang="zh-TW" altLang="en-US" sz="1200">
                <a:solidFill>
                  <a:schemeClr val="bg1"/>
                </a:solidFill>
                <a:latin typeface="微軟正黑體" panose="020B0604030504040204" pitchFamily="34" charset="-120"/>
                <a:ea typeface="微軟正黑體" panose="020B0604030504040204" pitchFamily="34" charset="-120"/>
              </a:rPr>
              <a:t>供電</a:t>
            </a:r>
            <a:endParaRPr lang="en-US" altLang="zh-TW" sz="1200">
              <a:solidFill>
                <a:schemeClr val="bg1"/>
              </a:solidFill>
              <a:latin typeface="微軟正黑體" panose="020B0604030504040204" pitchFamily="34" charset="-120"/>
              <a:ea typeface="微軟正黑體" panose="020B0604030504040204" pitchFamily="34" charset="-120"/>
            </a:endParaRPr>
          </a:p>
        </p:txBody>
      </p:sp>
      <p:sp>
        <p:nvSpPr>
          <p:cNvPr id="163" name="矩形 162">
            <a:extLst>
              <a:ext uri="{FF2B5EF4-FFF2-40B4-BE49-F238E27FC236}">
                <a16:creationId xmlns:a16="http://schemas.microsoft.com/office/drawing/2014/main" id="{926C6642-AB61-42AB-BCB1-B64A9780E145}"/>
              </a:ext>
            </a:extLst>
          </p:cNvPr>
          <p:cNvSpPr/>
          <p:nvPr/>
        </p:nvSpPr>
        <p:spPr>
          <a:xfrm>
            <a:off x="6017627" y="1558453"/>
            <a:ext cx="1639669" cy="461665"/>
          </a:xfrm>
          <a:prstGeom prst="rect">
            <a:avLst/>
          </a:prstGeom>
        </p:spPr>
        <p:txBody>
          <a:bodyPr wrap="square">
            <a:spAutoFit/>
          </a:bodyPr>
          <a:lstStyle/>
          <a:p>
            <a:pPr marL="180975" indent="-180975">
              <a:buFont typeface="+mj-lt"/>
              <a:buAutoNum type="arabicPeriod"/>
            </a:pPr>
            <a:r>
              <a:rPr lang="zh-TW" altLang="en-US" sz="1200">
                <a:solidFill>
                  <a:schemeClr val="bg1"/>
                </a:solidFill>
                <a:latin typeface="微軟正黑體" panose="020B0604030504040204" pitchFamily="34" charset="-120"/>
                <a:ea typeface="微軟正黑體" panose="020B0604030504040204" pitchFamily="34" charset="-120"/>
              </a:rPr>
              <a:t>資料寫回記憶體</a:t>
            </a:r>
            <a:endParaRPr lang="en-US" altLang="zh-TW" sz="1200">
              <a:solidFill>
                <a:schemeClr val="bg1"/>
              </a:solidFill>
              <a:latin typeface="微軟正黑體" panose="020B0604030504040204" pitchFamily="34" charset="-120"/>
              <a:ea typeface="微軟正黑體" panose="020B0604030504040204" pitchFamily="34" charset="-120"/>
            </a:endParaRPr>
          </a:p>
          <a:p>
            <a:pPr marL="180975" indent="-180975">
              <a:buFont typeface="+mj-lt"/>
              <a:buAutoNum type="arabicPeriod"/>
            </a:pPr>
            <a:r>
              <a:rPr lang="zh-TW" altLang="en-US" sz="1200">
                <a:solidFill>
                  <a:schemeClr val="bg1"/>
                </a:solidFill>
                <a:latin typeface="微軟正黑體" panose="020B0604030504040204" pitchFamily="34" charset="-120"/>
                <a:ea typeface="微軟正黑體" panose="020B0604030504040204" pitchFamily="34" charset="-120"/>
              </a:rPr>
              <a:t>資料寫回儲存池</a:t>
            </a:r>
          </a:p>
        </p:txBody>
      </p:sp>
      <p:sp>
        <p:nvSpPr>
          <p:cNvPr id="164" name="矩形: 圓角 163">
            <a:extLst>
              <a:ext uri="{FF2B5EF4-FFF2-40B4-BE49-F238E27FC236}">
                <a16:creationId xmlns:a16="http://schemas.microsoft.com/office/drawing/2014/main" id="{6B4D5677-30C3-4295-827D-E29752AA5650}"/>
              </a:ext>
            </a:extLst>
          </p:cNvPr>
          <p:cNvSpPr/>
          <p:nvPr/>
        </p:nvSpPr>
        <p:spPr>
          <a:xfrm>
            <a:off x="1107538" y="1592986"/>
            <a:ext cx="1217853" cy="354061"/>
          </a:xfrm>
          <a:prstGeom prst="roundRect">
            <a:avLst>
              <a:gd name="adj" fmla="val 50000"/>
            </a:avLst>
          </a:prstGeom>
          <a:solidFill>
            <a:schemeClr val="tx1"/>
          </a:solidFill>
          <a:ln>
            <a:solidFill>
              <a:srgbClr val="00E6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rgbClr val="00E6FE"/>
              </a:solidFill>
            </a:endParaRPr>
          </a:p>
        </p:txBody>
      </p:sp>
      <p:sp>
        <p:nvSpPr>
          <p:cNvPr id="165" name="矩形 164">
            <a:extLst>
              <a:ext uri="{FF2B5EF4-FFF2-40B4-BE49-F238E27FC236}">
                <a16:creationId xmlns:a16="http://schemas.microsoft.com/office/drawing/2014/main" id="{B14ECF95-1DAC-4EAC-8F84-044AB08AFCC7}"/>
              </a:ext>
            </a:extLst>
          </p:cNvPr>
          <p:cNvSpPr/>
          <p:nvPr/>
        </p:nvSpPr>
        <p:spPr>
          <a:xfrm>
            <a:off x="1070661" y="1600519"/>
            <a:ext cx="1107996" cy="369332"/>
          </a:xfrm>
          <a:prstGeom prst="rect">
            <a:avLst/>
          </a:prstGeom>
        </p:spPr>
        <p:txBody>
          <a:bodyPr wrap="none">
            <a:spAutoFit/>
          </a:bodyPr>
          <a:lstStyle/>
          <a:p>
            <a:pPr algn="ctr"/>
            <a:r>
              <a:rPr lang="zh-TW" altLang="en-US">
                <a:solidFill>
                  <a:srgbClr val="00E6FE"/>
                </a:solidFill>
                <a:latin typeface="微軟正黑體" panose="020B0604030504040204" pitchFamily="34" charset="-120"/>
                <a:ea typeface="微軟正黑體" panose="020B0604030504040204" pitchFamily="34" charset="-120"/>
              </a:rPr>
              <a:t>正常供電</a:t>
            </a:r>
          </a:p>
        </p:txBody>
      </p:sp>
      <p:sp>
        <p:nvSpPr>
          <p:cNvPr id="166" name="矩形: 圓角 165">
            <a:extLst>
              <a:ext uri="{FF2B5EF4-FFF2-40B4-BE49-F238E27FC236}">
                <a16:creationId xmlns:a16="http://schemas.microsoft.com/office/drawing/2014/main" id="{5E131BF2-8E94-4A3F-9D66-25B9C5D1D174}"/>
              </a:ext>
            </a:extLst>
          </p:cNvPr>
          <p:cNvSpPr/>
          <p:nvPr/>
        </p:nvSpPr>
        <p:spPr>
          <a:xfrm>
            <a:off x="7422435" y="1600899"/>
            <a:ext cx="1217853" cy="354061"/>
          </a:xfrm>
          <a:prstGeom prst="roundRect">
            <a:avLst>
              <a:gd name="adj" fmla="val 50000"/>
            </a:avLst>
          </a:prstGeom>
          <a:solidFill>
            <a:schemeClr val="tx1"/>
          </a:solidFill>
          <a:ln>
            <a:solidFill>
              <a:srgbClr val="00E6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rgbClr val="00E6FE"/>
              </a:solidFill>
            </a:endParaRPr>
          </a:p>
        </p:txBody>
      </p:sp>
      <p:sp>
        <p:nvSpPr>
          <p:cNvPr id="175" name="矩形 174">
            <a:extLst>
              <a:ext uri="{FF2B5EF4-FFF2-40B4-BE49-F238E27FC236}">
                <a16:creationId xmlns:a16="http://schemas.microsoft.com/office/drawing/2014/main" id="{ACAB2CD4-AF99-4F87-B317-979375E4BCEC}"/>
              </a:ext>
            </a:extLst>
          </p:cNvPr>
          <p:cNvSpPr/>
          <p:nvPr/>
        </p:nvSpPr>
        <p:spPr>
          <a:xfrm>
            <a:off x="7362389" y="1608432"/>
            <a:ext cx="1107996" cy="369332"/>
          </a:xfrm>
          <a:prstGeom prst="rect">
            <a:avLst/>
          </a:prstGeom>
        </p:spPr>
        <p:txBody>
          <a:bodyPr wrap="none">
            <a:spAutoFit/>
          </a:bodyPr>
          <a:lstStyle/>
          <a:p>
            <a:pPr algn="ctr"/>
            <a:r>
              <a:rPr lang="zh-TW" altLang="en-US">
                <a:solidFill>
                  <a:srgbClr val="00E6FE"/>
                </a:solidFill>
                <a:latin typeface="微軟正黑體" panose="020B0604030504040204" pitchFamily="34" charset="-120"/>
                <a:ea typeface="微軟正黑體" panose="020B0604030504040204" pitchFamily="34" charset="-120"/>
              </a:rPr>
              <a:t>恢復供電</a:t>
            </a:r>
          </a:p>
        </p:txBody>
      </p:sp>
    </p:spTree>
    <p:extLst>
      <p:ext uri="{BB962C8B-B14F-4D97-AF65-F5344CB8AC3E}">
        <p14:creationId xmlns:p14="http://schemas.microsoft.com/office/powerpoint/2010/main" val="842562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858B05E2-512A-2747-86B2-4007973606FD}"/>
              </a:ext>
            </a:extLst>
          </p:cNvPr>
          <p:cNvSpPr txBox="1"/>
          <p:nvPr/>
        </p:nvSpPr>
        <p:spPr>
          <a:xfrm>
            <a:off x="3402449" y="645011"/>
            <a:ext cx="2339102" cy="3051348"/>
          </a:xfrm>
          <a:prstGeom prst="rect">
            <a:avLst/>
          </a:prstGeom>
          <a:noFill/>
        </p:spPr>
        <p:txBody>
          <a:bodyPr wrap="none" rtlCol="0">
            <a:spAutoFit/>
          </a:bodyPr>
          <a:lstStyle/>
          <a:p>
            <a:pPr algn="ctr">
              <a:lnSpc>
                <a:spcPct val="200000"/>
              </a:lnSpc>
            </a:pPr>
            <a:r>
              <a:rPr kumimoji="1" lang="zh-TW" altLang="en-US" sz="2500" spc="300">
                <a:solidFill>
                  <a:schemeClr val="bg1"/>
                </a:solidFill>
                <a:latin typeface="微軟正黑體" panose="020B0604030504040204" pitchFamily="34" charset="-120"/>
                <a:ea typeface="微軟正黑體" panose="020B0604030504040204" pitchFamily="34" charset="-120"/>
              </a:rPr>
              <a:t>企業儲存需求</a:t>
            </a:r>
            <a:endParaRPr kumimoji="1" lang="en-US" altLang="zh-TW" sz="2500" spc="300">
              <a:solidFill>
                <a:schemeClr val="bg1"/>
              </a:solidFill>
              <a:latin typeface="微軟正黑體" panose="020B0604030504040204" pitchFamily="34" charset="-120"/>
              <a:ea typeface="微軟正黑體" panose="020B0604030504040204" pitchFamily="34" charset="-120"/>
            </a:endParaRPr>
          </a:p>
          <a:p>
            <a:pPr algn="ctr">
              <a:lnSpc>
                <a:spcPct val="200000"/>
              </a:lnSpc>
            </a:pPr>
            <a:r>
              <a:rPr kumimoji="1" lang="zh-TW" altLang="en-US" sz="2500" spc="300">
                <a:solidFill>
                  <a:schemeClr val="bg1"/>
                </a:solidFill>
                <a:latin typeface="微軟正黑體" panose="020B0604030504040204" pitchFamily="34" charset="-120"/>
                <a:ea typeface="微軟正黑體" panose="020B0604030504040204" pitchFamily="34" charset="-120"/>
              </a:rPr>
              <a:t>硬體介紹</a:t>
            </a:r>
            <a:endParaRPr kumimoji="1" lang="en-US" altLang="zh-TW" sz="2500" spc="300">
              <a:solidFill>
                <a:schemeClr val="bg1"/>
              </a:solidFill>
              <a:latin typeface="微軟正黑體" panose="020B0604030504040204" pitchFamily="34" charset="-120"/>
              <a:ea typeface="微軟正黑體" panose="020B0604030504040204" pitchFamily="34" charset="-120"/>
            </a:endParaRPr>
          </a:p>
          <a:p>
            <a:pPr algn="ctr">
              <a:lnSpc>
                <a:spcPct val="200000"/>
              </a:lnSpc>
            </a:pPr>
            <a:r>
              <a:rPr kumimoji="1" lang="zh-TW" altLang="en-US" sz="2500" spc="300">
                <a:solidFill>
                  <a:schemeClr val="bg1"/>
                </a:solidFill>
                <a:latin typeface="微軟正黑體" panose="020B0604030504040204" pitchFamily="34" charset="-120"/>
                <a:ea typeface="微軟正黑體" panose="020B0604030504040204" pitchFamily="34" charset="-120"/>
              </a:rPr>
              <a:t>高速擴充周邊</a:t>
            </a:r>
            <a:endParaRPr kumimoji="1" lang="en-US" altLang="zh-TW" sz="2500" spc="300">
              <a:solidFill>
                <a:schemeClr val="bg1"/>
              </a:solidFill>
              <a:latin typeface="微軟正黑體" panose="020B0604030504040204" pitchFamily="34" charset="-120"/>
              <a:ea typeface="微軟正黑體" panose="020B0604030504040204" pitchFamily="34" charset="-120"/>
            </a:endParaRPr>
          </a:p>
          <a:p>
            <a:pPr algn="ctr">
              <a:lnSpc>
                <a:spcPct val="200000"/>
              </a:lnSpc>
            </a:pPr>
            <a:r>
              <a:rPr kumimoji="1" lang="en-US" altLang="zh-TW" sz="2500" spc="300">
                <a:solidFill>
                  <a:schemeClr val="bg1"/>
                </a:solidFill>
                <a:latin typeface="微軟正黑體" panose="020B0604030504040204" pitchFamily="34" charset="-120"/>
                <a:ea typeface="微軟正黑體" panose="020B0604030504040204" pitchFamily="34" charset="-120"/>
              </a:rPr>
              <a:t>QES 2.1</a:t>
            </a:r>
            <a:endParaRPr kumimoji="1" lang="zh-TW" altLang="en-US" sz="2500" spc="300">
              <a:solidFill>
                <a:schemeClr val="bg1"/>
              </a:solidFill>
              <a:latin typeface="微軟正黑體" panose="020B0604030504040204" pitchFamily="34" charset="-120"/>
              <a:ea typeface="微軟正黑體" panose="020B0604030504040204" pitchFamily="34" charset="-120"/>
            </a:endParaRPr>
          </a:p>
        </p:txBody>
      </p:sp>
      <p:sp>
        <p:nvSpPr>
          <p:cNvPr id="5" name="矩形 4">
            <a:extLst>
              <a:ext uri="{FF2B5EF4-FFF2-40B4-BE49-F238E27FC236}">
                <a16:creationId xmlns:a16="http://schemas.microsoft.com/office/drawing/2014/main" id="{EB66B83F-A914-4F4C-8CEE-F4F0C8F5008B}"/>
              </a:ext>
            </a:extLst>
          </p:cNvPr>
          <p:cNvSpPr/>
          <p:nvPr/>
        </p:nvSpPr>
        <p:spPr>
          <a:xfrm>
            <a:off x="4379311" y="777954"/>
            <a:ext cx="367862" cy="154341"/>
          </a:xfrm>
          <a:prstGeom prst="rect">
            <a:avLst/>
          </a:prstGeom>
          <a:solidFill>
            <a:srgbClr val="01336A"/>
          </a:solidFill>
          <a:ln w="3175">
            <a:solidFill>
              <a:srgbClr val="FF660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a:solidFill>
                  <a:srgbClr val="FF6600"/>
                </a:solidFill>
                <a:latin typeface="Arial "/>
              </a:rPr>
              <a:t>01</a:t>
            </a:r>
            <a:endParaRPr lang="zh-TW" altLang="en-US" sz="1000">
              <a:solidFill>
                <a:srgbClr val="FF6600"/>
              </a:solidFill>
              <a:latin typeface="Arial "/>
            </a:endParaRPr>
          </a:p>
        </p:txBody>
      </p:sp>
      <p:sp>
        <p:nvSpPr>
          <p:cNvPr id="6" name="矩形 5">
            <a:extLst>
              <a:ext uri="{FF2B5EF4-FFF2-40B4-BE49-F238E27FC236}">
                <a16:creationId xmlns:a16="http://schemas.microsoft.com/office/drawing/2014/main" id="{45EB8EC2-1BC9-421E-85B6-410B4B4E45CE}"/>
              </a:ext>
            </a:extLst>
          </p:cNvPr>
          <p:cNvSpPr/>
          <p:nvPr/>
        </p:nvSpPr>
        <p:spPr>
          <a:xfrm>
            <a:off x="4379311" y="1543268"/>
            <a:ext cx="367862" cy="154341"/>
          </a:xfrm>
          <a:prstGeom prst="rect">
            <a:avLst/>
          </a:prstGeom>
          <a:solidFill>
            <a:srgbClr val="01336A"/>
          </a:solidFill>
          <a:ln w="3175">
            <a:solidFill>
              <a:srgbClr val="FF660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a:solidFill>
                  <a:srgbClr val="FF6600"/>
                </a:solidFill>
                <a:latin typeface="Arial "/>
              </a:rPr>
              <a:t>02</a:t>
            </a:r>
            <a:endParaRPr lang="zh-TW" altLang="en-US" sz="1000">
              <a:solidFill>
                <a:srgbClr val="FF6600"/>
              </a:solidFill>
              <a:latin typeface="Arial "/>
            </a:endParaRPr>
          </a:p>
        </p:txBody>
      </p:sp>
      <p:sp>
        <p:nvSpPr>
          <p:cNvPr id="7" name="矩形 6">
            <a:extLst>
              <a:ext uri="{FF2B5EF4-FFF2-40B4-BE49-F238E27FC236}">
                <a16:creationId xmlns:a16="http://schemas.microsoft.com/office/drawing/2014/main" id="{BAAC82EF-3092-4AEB-BB2D-DB37305608FD}"/>
              </a:ext>
            </a:extLst>
          </p:cNvPr>
          <p:cNvSpPr/>
          <p:nvPr/>
        </p:nvSpPr>
        <p:spPr>
          <a:xfrm>
            <a:off x="4379311" y="2308582"/>
            <a:ext cx="367862" cy="154341"/>
          </a:xfrm>
          <a:prstGeom prst="rect">
            <a:avLst/>
          </a:prstGeom>
          <a:solidFill>
            <a:srgbClr val="01336A"/>
          </a:solidFill>
          <a:ln w="3175">
            <a:solidFill>
              <a:srgbClr val="FF660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a:solidFill>
                  <a:srgbClr val="FF6600"/>
                </a:solidFill>
                <a:latin typeface="Arial "/>
              </a:rPr>
              <a:t>03</a:t>
            </a:r>
            <a:endParaRPr lang="zh-TW" altLang="en-US" sz="1000">
              <a:solidFill>
                <a:srgbClr val="FF6600"/>
              </a:solidFill>
              <a:latin typeface="Arial "/>
            </a:endParaRPr>
          </a:p>
        </p:txBody>
      </p:sp>
      <p:sp>
        <p:nvSpPr>
          <p:cNvPr id="8" name="矩形 7">
            <a:extLst>
              <a:ext uri="{FF2B5EF4-FFF2-40B4-BE49-F238E27FC236}">
                <a16:creationId xmlns:a16="http://schemas.microsoft.com/office/drawing/2014/main" id="{9E7ED104-EBF4-4D7F-9F8D-8C5A053A1165}"/>
              </a:ext>
            </a:extLst>
          </p:cNvPr>
          <p:cNvSpPr/>
          <p:nvPr/>
        </p:nvSpPr>
        <p:spPr>
          <a:xfrm>
            <a:off x="4379311" y="3073897"/>
            <a:ext cx="367862" cy="154341"/>
          </a:xfrm>
          <a:prstGeom prst="rect">
            <a:avLst/>
          </a:prstGeom>
          <a:solidFill>
            <a:srgbClr val="01336A"/>
          </a:solidFill>
          <a:ln w="3175">
            <a:solidFill>
              <a:srgbClr val="FF660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a:solidFill>
                  <a:srgbClr val="FF6600"/>
                </a:solidFill>
                <a:latin typeface="Arial "/>
              </a:rPr>
              <a:t>04</a:t>
            </a:r>
            <a:endParaRPr lang="zh-TW" altLang="en-US" sz="1000">
              <a:solidFill>
                <a:srgbClr val="FF6600"/>
              </a:solidFill>
              <a:latin typeface="Arial "/>
            </a:endParaRPr>
          </a:p>
        </p:txBody>
      </p:sp>
    </p:spTree>
    <p:extLst>
      <p:ext uri="{BB962C8B-B14F-4D97-AF65-F5344CB8AC3E}">
        <p14:creationId xmlns:p14="http://schemas.microsoft.com/office/powerpoint/2010/main" val="1942137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4F136F-A8D1-4B9E-B580-74B19C90BB1B}"/>
              </a:ext>
            </a:extLst>
          </p:cNvPr>
          <p:cNvSpPr txBox="1">
            <a:spLocks/>
          </p:cNvSpPr>
          <p:nvPr/>
        </p:nvSpPr>
        <p:spPr>
          <a:xfrm>
            <a:off x="1031891" y="1928311"/>
            <a:ext cx="4818642" cy="80819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4500" b="1" spc="300">
                <a:solidFill>
                  <a:schemeClr val="bg1"/>
                </a:solidFill>
                <a:latin typeface="微軟正黑體" panose="020B0604030504040204" pitchFamily="34" charset="-120"/>
                <a:ea typeface="微軟正黑體" panose="020B0604030504040204" pitchFamily="34" charset="-120"/>
              </a:rPr>
              <a:t>高速擴充周邊</a:t>
            </a:r>
            <a:endParaRPr lang="en-US" sz="4500" b="1" spc="300">
              <a:solidFill>
                <a:schemeClr val="bg1"/>
              </a:solidFill>
            </a:endParaRPr>
          </a:p>
        </p:txBody>
      </p:sp>
    </p:spTree>
    <p:extLst>
      <p:ext uri="{BB962C8B-B14F-4D97-AF65-F5344CB8AC3E}">
        <p14:creationId xmlns:p14="http://schemas.microsoft.com/office/powerpoint/2010/main" val="3276319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圓角 33">
            <a:extLst>
              <a:ext uri="{FF2B5EF4-FFF2-40B4-BE49-F238E27FC236}">
                <a16:creationId xmlns:a16="http://schemas.microsoft.com/office/drawing/2014/main" id="{25957A4D-2627-4D2A-9841-0AA8DD1322E0}"/>
              </a:ext>
            </a:extLst>
          </p:cNvPr>
          <p:cNvSpPr/>
          <p:nvPr/>
        </p:nvSpPr>
        <p:spPr>
          <a:xfrm>
            <a:off x="4312227" y="3107209"/>
            <a:ext cx="4806672" cy="2036291"/>
          </a:xfrm>
          <a:prstGeom prst="roundRect">
            <a:avLst>
              <a:gd name="adj" fmla="val 0"/>
            </a:avLst>
          </a:prstGeom>
          <a:solidFill>
            <a:schemeClr val="tx2">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圖片 22">
            <a:extLst>
              <a:ext uri="{FF2B5EF4-FFF2-40B4-BE49-F238E27FC236}">
                <a16:creationId xmlns:a16="http://schemas.microsoft.com/office/drawing/2014/main" id="{3B605C96-FAAC-420D-AA49-2C036CBF330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64645" y="2959831"/>
            <a:ext cx="982793" cy="1091112"/>
          </a:xfrm>
          <a:prstGeom prst="rect">
            <a:avLst/>
          </a:prstGeom>
          <a:effectLst>
            <a:outerShdw blurRad="50800" dist="50800" dir="2700000" algn="tl" rotWithShape="0">
              <a:prstClr val="black">
                <a:alpha val="49000"/>
              </a:prstClr>
            </a:outerShdw>
          </a:effectLst>
        </p:spPr>
      </p:pic>
      <p:sp>
        <p:nvSpPr>
          <p:cNvPr id="2" name="Title 1"/>
          <p:cNvSpPr>
            <a:spLocks noGrp="1"/>
          </p:cNvSpPr>
          <p:nvPr>
            <p:ph type="title"/>
          </p:nvPr>
        </p:nvSpPr>
        <p:spPr>
          <a:xfrm>
            <a:off x="234363" y="126229"/>
            <a:ext cx="8820184" cy="1028369"/>
          </a:xfrm>
        </p:spPr>
        <p:txBody>
          <a:bodyPr>
            <a:normAutofit/>
          </a:bodyPr>
          <a:lstStyle/>
          <a:p>
            <a:r>
              <a:rPr lang="en-US" altLang="zh-CN">
                <a:latin typeface="Arial" panose="020B0604020202020204" pitchFamily="34" charset="0"/>
                <a:cs typeface="Arial" panose="020B0604020202020204" pitchFamily="34" charset="0"/>
              </a:rPr>
              <a:t>QNAP</a:t>
            </a:r>
            <a:r>
              <a:rPr lang="en-US" altLang="zh-CN"/>
              <a:t> </a:t>
            </a:r>
            <a:r>
              <a:rPr lang="zh-CN" altLang="en-US"/>
              <a:t>雙埠 </a:t>
            </a:r>
            <a:r>
              <a:rPr lang="en-US" altLang="zh-CN">
                <a:latin typeface="Arial" panose="020B0604020202020204" pitchFamily="34" charset="0"/>
                <a:cs typeface="Arial" panose="020B0604020202020204" pitchFamily="34" charset="0"/>
              </a:rPr>
              <a:t>10GbE</a:t>
            </a:r>
            <a:r>
              <a:rPr lang="en-US" altLang="zh-CN"/>
              <a:t> </a:t>
            </a:r>
            <a:r>
              <a:rPr lang="zh-CN" altLang="en-US"/>
              <a:t>擴充卡</a:t>
            </a:r>
            <a:endParaRPr lang="en-US"/>
          </a:p>
        </p:txBody>
      </p:sp>
      <p:sp>
        <p:nvSpPr>
          <p:cNvPr id="4" name="Rectangle 3"/>
          <p:cNvSpPr/>
          <p:nvPr/>
        </p:nvSpPr>
        <p:spPr>
          <a:xfrm>
            <a:off x="166935" y="1645815"/>
            <a:ext cx="3257648" cy="523220"/>
          </a:xfrm>
          <a:prstGeom prst="rect">
            <a:avLst/>
          </a:prstGeom>
        </p:spPr>
        <p:txBody>
          <a:bodyPr wrap="none">
            <a:spAutoFit/>
          </a:bodyPr>
          <a:lstStyle/>
          <a:p>
            <a:r>
              <a:rPr lang="en-US" sz="2800" b="1">
                <a:solidFill>
                  <a:schemeClr val="bg1"/>
                </a:solidFill>
                <a:latin typeface="Arial" panose="020B0604020202020204" pitchFamily="34" charset="0"/>
                <a:ea typeface="微軟正黑體" panose="020B0604030504040204" pitchFamily="34" charset="-120"/>
                <a:cs typeface="Arial" panose="020B0604020202020204" pitchFamily="34" charset="0"/>
              </a:rPr>
              <a:t>QXG-10G2SF-CX4</a:t>
            </a:r>
          </a:p>
        </p:txBody>
      </p:sp>
      <p:sp>
        <p:nvSpPr>
          <p:cNvPr id="20" name="TextBox 19"/>
          <p:cNvSpPr txBox="1"/>
          <p:nvPr/>
        </p:nvSpPr>
        <p:spPr>
          <a:xfrm>
            <a:off x="171320" y="2188913"/>
            <a:ext cx="3625677" cy="1077218"/>
          </a:xfrm>
          <a:prstGeom prst="rect">
            <a:avLst/>
          </a:prstGeom>
          <a:noFill/>
        </p:spPr>
        <p:txBody>
          <a:bodyPr wrap="square" rtlCol="0" anchor="t">
            <a:spAutoFit/>
          </a:bodyPr>
          <a:lstStyle/>
          <a:p>
            <a:pPr marL="174625" indent="-174625">
              <a:buClr>
                <a:schemeClr val="bg1"/>
              </a:buClr>
              <a:buFont typeface="Arial"/>
              <a:buChar char="•"/>
            </a:pPr>
            <a:r>
              <a:rPr lang="zh-TW" altLang="en-US">
                <a:solidFill>
                  <a:srgbClr val="FFFFFF"/>
                </a:solidFill>
                <a:latin typeface="微軟正黑體" panose="020B0604030504040204" pitchFamily="34" charset="-120"/>
                <a:ea typeface="微軟正黑體" panose="020B0604030504040204" pitchFamily="34" charset="-120"/>
              </a:rPr>
              <a:t>採用 </a:t>
            </a:r>
            <a:r>
              <a:rPr lang="en-US">
                <a:solidFill>
                  <a:srgbClr val="FF7711"/>
                </a:solidFill>
                <a:latin typeface="Arial" panose="020B0604020202020204" pitchFamily="34" charset="0"/>
                <a:ea typeface="微軟正黑體" panose="020B0604030504040204" pitchFamily="34" charset="-120"/>
                <a:cs typeface="Arial" panose="020B0604020202020204" pitchFamily="34" charset="0"/>
              </a:rPr>
              <a:t>Mellanox </a:t>
            </a:r>
            <a:r>
              <a:rPr lang="en-US" err="1">
                <a:solidFill>
                  <a:srgbClr val="FF7711"/>
                </a:solidFill>
                <a:latin typeface="Arial" panose="020B0604020202020204" pitchFamily="34" charset="0"/>
                <a:ea typeface="微軟正黑體" panose="020B0604030504040204" pitchFamily="34" charset="-120"/>
                <a:cs typeface="Arial" panose="020B0604020202020204" pitchFamily="34" charset="0"/>
              </a:rPr>
              <a:t>ConnectX</a:t>
            </a:r>
            <a:r>
              <a:rPr lang="en-US" baseline="30000">
                <a:solidFill>
                  <a:srgbClr val="FF7711"/>
                </a:solidFill>
                <a:latin typeface="Arial" panose="020B0604020202020204" pitchFamily="34" charset="0"/>
                <a:ea typeface="微軟正黑體" panose="020B0604030504040204" pitchFamily="34" charset="-120"/>
                <a:cs typeface="Arial" panose="020B0604020202020204" pitchFamily="34" charset="0"/>
              </a:rPr>
              <a:t>®</a:t>
            </a:r>
            <a:r>
              <a:rPr lang="en-US">
                <a:solidFill>
                  <a:srgbClr val="FF7711"/>
                </a:solidFill>
                <a:latin typeface="Arial" panose="020B0604020202020204" pitchFamily="34" charset="0"/>
                <a:ea typeface="微軟正黑體" panose="020B0604030504040204" pitchFamily="34" charset="-120"/>
                <a:cs typeface="Arial" panose="020B0604020202020204" pitchFamily="34" charset="0"/>
              </a:rPr>
              <a:t>-4 Lx </a:t>
            </a:r>
            <a:r>
              <a:rPr lang="zh-TW" altLang="en-US">
                <a:solidFill>
                  <a:srgbClr val="FFFFFF"/>
                </a:solidFill>
                <a:latin typeface="微軟正黑體" panose="020B0604030504040204" pitchFamily="34" charset="-120"/>
                <a:ea typeface="微軟正黑體" panose="020B0604030504040204" pitchFamily="34" charset="-120"/>
              </a:rPr>
              <a:t>網路晶片</a:t>
            </a:r>
            <a:endParaRPr lang="en-US" altLang="zh-TW">
              <a:solidFill>
                <a:srgbClr val="FFFFFF"/>
              </a:solidFill>
              <a:latin typeface="微軟正黑體" panose="020B0604030504040204" pitchFamily="34" charset="-120"/>
              <a:ea typeface="微軟正黑體" panose="020B0604030504040204" pitchFamily="34" charset="-120"/>
            </a:endParaRPr>
          </a:p>
          <a:p>
            <a:pPr marL="174625" indent="-174625">
              <a:buClr>
                <a:schemeClr val="bg1"/>
              </a:buClr>
              <a:buFont typeface="Arial"/>
              <a:buChar char="•"/>
            </a:pPr>
            <a:endParaRPr lang="en-US" altLang="zh-TW" sz="500">
              <a:solidFill>
                <a:srgbClr val="FFFFFF"/>
              </a:solidFill>
              <a:latin typeface="微軟正黑體" panose="020B0604030504040204" pitchFamily="34" charset="-120"/>
              <a:ea typeface="微軟正黑體" panose="020B0604030504040204" pitchFamily="34" charset="-120"/>
            </a:endParaRPr>
          </a:p>
          <a:p>
            <a:pPr marL="174625" indent="-174625">
              <a:buClr>
                <a:schemeClr val="bg1"/>
              </a:buClr>
              <a:buFont typeface="Arial"/>
              <a:buChar char="•"/>
            </a:pPr>
            <a:r>
              <a:rPr lang="en-US" altLang="zh-TW">
                <a:solidFill>
                  <a:srgbClr val="FFFFFF"/>
                </a:solidFill>
                <a:latin typeface="Arial" panose="020B0604020202020204" pitchFamily="34" charset="0"/>
                <a:ea typeface="微軟正黑體" panose="020B0604030504040204" pitchFamily="34" charset="-120"/>
                <a:cs typeface="Arial" panose="020B0604020202020204" pitchFamily="34" charset="0"/>
              </a:rPr>
              <a:t>2 x 10GbE SFP+ </a:t>
            </a:r>
            <a:r>
              <a:rPr lang="zh-TW" altLang="en-US">
                <a:solidFill>
                  <a:srgbClr val="FFFFFF"/>
                </a:solidFill>
                <a:latin typeface="微軟正黑體" panose="020B0604030504040204" pitchFamily="34" charset="-120"/>
                <a:ea typeface="微軟正黑體" panose="020B0604030504040204" pitchFamily="34" charset="-120"/>
                <a:cs typeface="Arial" panose="020B0604020202020204" pitchFamily="34" charset="0"/>
              </a:rPr>
              <a:t>網路埠</a:t>
            </a:r>
            <a:endParaRPr lang="en-US" altLang="zh-TW">
              <a:solidFill>
                <a:srgbClr val="FFFFFF"/>
              </a:solidFill>
              <a:latin typeface="微軟正黑體" panose="020B0604030504040204" pitchFamily="34" charset="-120"/>
              <a:ea typeface="微軟正黑體" panose="020B0604030504040204" pitchFamily="34" charset="-120"/>
            </a:endParaRPr>
          </a:p>
          <a:p>
            <a:pPr marL="174625" indent="-174625">
              <a:buClr>
                <a:schemeClr val="bg1"/>
              </a:buClr>
              <a:buFont typeface="Arial"/>
              <a:buChar char="•"/>
            </a:pPr>
            <a:endParaRPr lang="en-US" altLang="zh-TW" sz="500">
              <a:solidFill>
                <a:srgbClr val="FF7711"/>
              </a:solidFill>
              <a:latin typeface="微軟正黑體" panose="020B0604030504040204" pitchFamily="34" charset="-120"/>
              <a:ea typeface="微軟正黑體" panose="020B0604030504040204" pitchFamily="34" charset="-120"/>
            </a:endParaRPr>
          </a:p>
        </p:txBody>
      </p:sp>
      <p:sp>
        <p:nvSpPr>
          <p:cNvPr id="35" name="TextBox 9">
            <a:extLst>
              <a:ext uri="{FF2B5EF4-FFF2-40B4-BE49-F238E27FC236}">
                <a16:creationId xmlns:a16="http://schemas.microsoft.com/office/drawing/2014/main" id="{8B92A998-BE8C-4C81-8F03-390638660E27}"/>
              </a:ext>
            </a:extLst>
          </p:cNvPr>
          <p:cNvSpPr txBox="1"/>
          <p:nvPr/>
        </p:nvSpPr>
        <p:spPr>
          <a:xfrm>
            <a:off x="4502353" y="3627802"/>
            <a:ext cx="2741846" cy="1251368"/>
          </a:xfrm>
          <a:prstGeom prst="rect">
            <a:avLst/>
          </a:prstGeom>
          <a:noFill/>
        </p:spPr>
        <p:txBody>
          <a:bodyPr wrap="square" rtlCol="0" anchor="t">
            <a:spAutoFit/>
          </a:bodyPr>
          <a:lstStyle/>
          <a:p>
            <a:pPr>
              <a:lnSpc>
                <a:spcPts val="2300"/>
              </a:lnSpc>
            </a:pPr>
            <a:r>
              <a:rPr lang="zh-TW" altLang="en-US">
                <a:solidFill>
                  <a:srgbClr val="FFFFFF"/>
                </a:solidFill>
                <a:latin typeface="微軟正黑體" panose="020B0604030504040204" pitchFamily="34" charset="-120"/>
                <a:ea typeface="微軟正黑體" panose="020B0604030504040204" pitchFamily="34" charset="-120"/>
              </a:rPr>
              <a:t>須搭配</a:t>
            </a:r>
            <a:br>
              <a:rPr lang="zh-TW" altLang="en-US">
                <a:solidFill>
                  <a:srgbClr val="FFFFFF"/>
                </a:solidFill>
                <a:latin typeface="微軟正黑體" panose="020B0604030504040204" pitchFamily="34" charset="-120"/>
                <a:ea typeface="微軟正黑體" panose="020B0604030504040204" pitchFamily="34" charset="-120"/>
              </a:rPr>
            </a:br>
            <a:r>
              <a:rPr lang="en-US" altLang="zh-TW">
                <a:solidFill>
                  <a:srgbClr val="FF7711"/>
                </a:solidFill>
                <a:latin typeface="Arial" panose="020B0604020202020204" pitchFamily="34" charset="0"/>
                <a:ea typeface="微軟正黑體" panose="020B0604030504040204" pitchFamily="34" charset="-120"/>
                <a:cs typeface="Arial" panose="020B0604020202020204" pitchFamily="34" charset="0"/>
              </a:rPr>
              <a:t>SFP+ 10GbE</a:t>
            </a:r>
            <a:r>
              <a:rPr lang="zh-TW" altLang="en-US">
                <a:solidFill>
                  <a:srgbClr val="FF7711"/>
                </a:solidFill>
                <a:latin typeface="Arial" panose="020B0604020202020204" pitchFamily="34" charset="0"/>
                <a:ea typeface="微軟正黑體" panose="020B0604030504040204" pitchFamily="34" charset="-120"/>
                <a:cs typeface="Arial" panose="020B0604020202020204" pitchFamily="34" charset="0"/>
              </a:rPr>
              <a:t> </a:t>
            </a:r>
            <a:r>
              <a:rPr lang="zh-TW" altLang="en-US">
                <a:solidFill>
                  <a:srgbClr val="FFFFFF"/>
                </a:solidFill>
                <a:latin typeface="微軟正黑體" panose="020B0604030504040204" pitchFamily="34" charset="-120"/>
                <a:ea typeface="微軟正黑體" panose="020B0604030504040204" pitchFamily="34" charset="-120"/>
              </a:rPr>
              <a:t>網路線或</a:t>
            </a:r>
            <a:r>
              <a:rPr lang="en-US" altLang="zh-TW">
                <a:solidFill>
                  <a:srgbClr val="FFFFFF"/>
                </a:solidFill>
                <a:latin typeface="微軟正黑體" panose="020B0604030504040204" pitchFamily="34" charset="-120"/>
                <a:ea typeface="微軟正黑體" panose="020B0604030504040204" pitchFamily="34" charset="-120"/>
              </a:rPr>
              <a:t> </a:t>
            </a:r>
            <a:r>
              <a:rPr lang="en-US" altLang="zh-TW">
                <a:solidFill>
                  <a:srgbClr val="FF7711"/>
                </a:solidFill>
                <a:latin typeface="Arial" panose="020B0604020202020204" pitchFamily="34" charset="0"/>
                <a:ea typeface="微軟正黑體" panose="020B0604030504040204" pitchFamily="34" charset="-120"/>
                <a:cs typeface="Arial" panose="020B0604020202020204" pitchFamily="34" charset="0"/>
              </a:rPr>
              <a:t>TRX-10GSFP-SR-MLX</a:t>
            </a:r>
            <a:r>
              <a:rPr lang="en-US" altLang="zh-TW">
                <a:solidFill>
                  <a:srgbClr val="FF7711"/>
                </a:solidFill>
                <a:latin typeface="微軟正黑體" panose="020B0604030504040204" pitchFamily="34" charset="-120"/>
                <a:ea typeface="微軟正黑體" panose="020B0604030504040204" pitchFamily="34" charset="-120"/>
              </a:rPr>
              <a:t> </a:t>
            </a:r>
            <a:r>
              <a:rPr lang="zh-TW" altLang="en-US">
                <a:solidFill>
                  <a:srgbClr val="FF7711"/>
                </a:solidFill>
                <a:latin typeface="微軟正黑體" panose="020B0604030504040204" pitchFamily="34" charset="-120"/>
                <a:ea typeface="微軟正黑體" panose="020B0604030504040204" pitchFamily="34" charset="-120"/>
              </a:rPr>
              <a:t>光纖模組</a:t>
            </a:r>
            <a:endParaRPr lang="en-US">
              <a:solidFill>
                <a:srgbClr val="FF7711"/>
              </a:solidFill>
              <a:latin typeface="微軟正黑體" panose="020B0604030504040204" pitchFamily="34" charset="-120"/>
              <a:ea typeface="微軟正黑體" panose="020B0604030504040204" pitchFamily="34" charset="-120"/>
            </a:endParaRPr>
          </a:p>
        </p:txBody>
      </p:sp>
      <p:pic>
        <p:nvPicPr>
          <p:cNvPr id="3" name="圖形 2">
            <a:extLst>
              <a:ext uri="{FF2B5EF4-FFF2-40B4-BE49-F238E27FC236}">
                <a16:creationId xmlns:a16="http://schemas.microsoft.com/office/drawing/2014/main" id="{A04C5D63-4145-4FB0-B33E-F2FB1692C72B}"/>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67922" y="3915763"/>
            <a:ext cx="3470497" cy="686344"/>
          </a:xfrm>
          <a:prstGeom prst="rect">
            <a:avLst/>
          </a:prstGeom>
        </p:spPr>
      </p:pic>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23300" b="74800" l="1100" r="99100"/>
                    </a14:imgEffect>
                  </a14:imgLayer>
                </a14:imgProps>
              </a:ext>
              <a:ext uri="{28A0092B-C50C-407E-A947-70E740481C1C}">
                <a14:useLocalDpi xmlns:a14="http://schemas.microsoft.com/office/drawing/2010/main"/>
              </a:ext>
            </a:extLst>
          </a:blip>
          <a:stretch>
            <a:fillRect/>
          </a:stretch>
        </p:blipFill>
        <p:spPr>
          <a:xfrm>
            <a:off x="7299876" y="3595330"/>
            <a:ext cx="1763346" cy="1763346"/>
          </a:xfrm>
          <a:prstGeom prst="rect">
            <a:avLst/>
          </a:prstGeom>
        </p:spPr>
      </p:pic>
      <p:grpSp>
        <p:nvGrpSpPr>
          <p:cNvPr id="5" name="群組 4">
            <a:extLst>
              <a:ext uri="{FF2B5EF4-FFF2-40B4-BE49-F238E27FC236}">
                <a16:creationId xmlns:a16="http://schemas.microsoft.com/office/drawing/2014/main" id="{2381EC1E-0D8A-4CE5-AA9A-466C6335A17E}"/>
              </a:ext>
            </a:extLst>
          </p:cNvPr>
          <p:cNvGrpSpPr/>
          <p:nvPr/>
        </p:nvGrpSpPr>
        <p:grpSpPr>
          <a:xfrm>
            <a:off x="3708176" y="1245113"/>
            <a:ext cx="4374759" cy="2670650"/>
            <a:chOff x="3708176" y="1245113"/>
            <a:chExt cx="4374759" cy="2670650"/>
          </a:xfrm>
        </p:grpSpPr>
        <p:pic>
          <p:nvPicPr>
            <p:cNvPr id="10" name="Picture 4">
              <a:extLst>
                <a:ext uri="{FF2B5EF4-FFF2-40B4-BE49-F238E27FC236}">
                  <a16:creationId xmlns:a16="http://schemas.microsoft.com/office/drawing/2014/main" id="{68397033-A437-4B1C-B0FC-65BEBA85A48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903340" y="1245113"/>
              <a:ext cx="3881066" cy="2670650"/>
            </a:xfrm>
            <a:prstGeom prst="rect">
              <a:avLst/>
            </a:prstGeom>
            <a:effectLst>
              <a:outerShdw blurRad="215900" dist="292100" dir="1380000" algn="bl" rotWithShape="0">
                <a:prstClr val="black">
                  <a:alpha val="56000"/>
                </a:prstClr>
              </a:outerShdw>
            </a:effectLst>
          </p:spPr>
        </p:pic>
        <p:sp>
          <p:nvSpPr>
            <p:cNvPr id="11" name="矩形: 圓角 29">
              <a:extLst>
                <a:ext uri="{FF2B5EF4-FFF2-40B4-BE49-F238E27FC236}">
                  <a16:creationId xmlns:a16="http://schemas.microsoft.com/office/drawing/2014/main" id="{CAD9A5F2-1541-418E-9BFE-F2732BE2820B}"/>
                </a:ext>
              </a:extLst>
            </p:cNvPr>
            <p:cNvSpPr/>
            <p:nvPr/>
          </p:nvSpPr>
          <p:spPr>
            <a:xfrm>
              <a:off x="4139120" y="1789296"/>
              <a:ext cx="1691783" cy="1303296"/>
            </a:xfrm>
            <a:prstGeom prst="roundRect">
              <a:avLst>
                <a:gd name="adj" fmla="val 7622"/>
              </a:avLst>
            </a:prstGeom>
            <a:noFill/>
            <a:ln w="28575">
              <a:solidFill>
                <a:srgbClr val="EC6A08"/>
              </a:solidFill>
            </a:ln>
            <a:effectLst>
              <a:innerShdw blurRad="38100" dist="406400" dir="8880000">
                <a:prstClr val="black">
                  <a:alpha val="5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highlight>
                  <a:srgbClr val="F70F78"/>
                </a:highlight>
              </a:endParaRPr>
            </a:p>
          </p:txBody>
        </p:sp>
        <p:sp>
          <p:nvSpPr>
            <p:cNvPr id="12" name="矩形: 圓角 31">
              <a:extLst>
                <a:ext uri="{FF2B5EF4-FFF2-40B4-BE49-F238E27FC236}">
                  <a16:creationId xmlns:a16="http://schemas.microsoft.com/office/drawing/2014/main" id="{519C6EF0-7148-4299-B62A-07C0F29E9EF0}"/>
                </a:ext>
              </a:extLst>
            </p:cNvPr>
            <p:cNvSpPr/>
            <p:nvPr/>
          </p:nvSpPr>
          <p:spPr>
            <a:xfrm>
              <a:off x="5902556" y="1549252"/>
              <a:ext cx="1753983" cy="1485186"/>
            </a:xfrm>
            <a:prstGeom prst="roundRect">
              <a:avLst>
                <a:gd name="adj" fmla="val 2412"/>
              </a:avLst>
            </a:prstGeom>
            <a:noFill/>
            <a:ln w="28575">
              <a:solidFill>
                <a:srgbClr val="EC6A08"/>
              </a:solidFill>
            </a:ln>
            <a:effectLst>
              <a:outerShdw blurRad="88900" algn="t"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箭號: 向右 21">
              <a:extLst>
                <a:ext uri="{FF2B5EF4-FFF2-40B4-BE49-F238E27FC236}">
                  <a16:creationId xmlns:a16="http://schemas.microsoft.com/office/drawing/2014/main" id="{4C31BCBA-D8C1-4E24-A5D4-F46730F8FCC3}"/>
                </a:ext>
              </a:extLst>
            </p:cNvPr>
            <p:cNvSpPr/>
            <p:nvPr/>
          </p:nvSpPr>
          <p:spPr>
            <a:xfrm>
              <a:off x="7651991" y="1985703"/>
              <a:ext cx="430944" cy="428937"/>
            </a:xfrm>
            <a:prstGeom prst="rightArrow">
              <a:avLst/>
            </a:prstGeom>
            <a:solidFill>
              <a:srgbClr val="FF7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箭號: 向右 23">
              <a:extLst>
                <a:ext uri="{FF2B5EF4-FFF2-40B4-BE49-F238E27FC236}">
                  <a16:creationId xmlns:a16="http://schemas.microsoft.com/office/drawing/2014/main" id="{9B644D30-7E52-4BD4-86CA-8956EC45AECF}"/>
                </a:ext>
              </a:extLst>
            </p:cNvPr>
            <p:cNvSpPr/>
            <p:nvPr/>
          </p:nvSpPr>
          <p:spPr>
            <a:xfrm rot="10800000">
              <a:off x="3708176" y="2273941"/>
              <a:ext cx="430944" cy="428937"/>
            </a:xfrm>
            <a:prstGeom prst="rightArrow">
              <a:avLst/>
            </a:prstGeom>
            <a:solidFill>
              <a:srgbClr val="FF7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6" name="TextBox 20">
            <a:extLst>
              <a:ext uri="{FF2B5EF4-FFF2-40B4-BE49-F238E27FC236}">
                <a16:creationId xmlns:a16="http://schemas.microsoft.com/office/drawing/2014/main" id="{23DDB792-739C-4C2C-9CA4-D42DA3B356D4}"/>
              </a:ext>
            </a:extLst>
          </p:cNvPr>
          <p:cNvSpPr txBox="1"/>
          <p:nvPr/>
        </p:nvSpPr>
        <p:spPr>
          <a:xfrm>
            <a:off x="8018583" y="2028771"/>
            <a:ext cx="1035964" cy="584775"/>
          </a:xfrm>
          <a:prstGeom prst="rect">
            <a:avLst/>
          </a:prstGeom>
          <a:noFill/>
        </p:spPr>
        <p:txBody>
          <a:bodyPr wrap="square" rtlCol="0">
            <a:spAutoFit/>
          </a:bodyPr>
          <a:lstStyle/>
          <a:p>
            <a:pPr algn="ctr">
              <a:buClr>
                <a:srgbClr val="F70F78"/>
              </a:buClr>
            </a:pPr>
            <a:r>
              <a:rPr lang="zh-TW" altLang="en-US" sz="1600">
                <a:solidFill>
                  <a:srgbClr val="FF7711"/>
                </a:solidFill>
                <a:latin typeface="微軟正黑體" panose="020B0604030504040204" pitchFamily="34" charset="-120"/>
                <a:ea typeface="微軟正黑體" panose="020B0604030504040204" pitchFamily="34" charset="-120"/>
              </a:rPr>
              <a:t>晶片</a:t>
            </a:r>
            <a:br>
              <a:rPr lang="en-US" altLang="zh-TW" sz="1600">
                <a:solidFill>
                  <a:srgbClr val="FF7711"/>
                </a:solidFill>
                <a:latin typeface="微軟正黑體" panose="020B0604030504040204" pitchFamily="34" charset="-120"/>
                <a:ea typeface="微軟正黑體" panose="020B0604030504040204" pitchFamily="34" charset="-120"/>
              </a:rPr>
            </a:br>
            <a:r>
              <a:rPr lang="zh-TW" altLang="en-US" sz="1600">
                <a:solidFill>
                  <a:srgbClr val="FF7711"/>
                </a:solidFill>
                <a:latin typeface="微軟正黑體" panose="020B0604030504040204" pitchFamily="34" charset="-120"/>
                <a:ea typeface="微軟正黑體" panose="020B0604030504040204" pitchFamily="34" charset="-120"/>
              </a:rPr>
              <a:t>散熱模組</a:t>
            </a:r>
            <a:endParaRPr lang="en-US" sz="1600">
              <a:solidFill>
                <a:srgbClr val="FF771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83527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圓角 15">
            <a:extLst>
              <a:ext uri="{FF2B5EF4-FFF2-40B4-BE49-F238E27FC236}">
                <a16:creationId xmlns:a16="http://schemas.microsoft.com/office/drawing/2014/main" id="{6FC1AA8F-2A14-4987-A714-5EEDDA73B11D}"/>
              </a:ext>
            </a:extLst>
          </p:cNvPr>
          <p:cNvSpPr/>
          <p:nvPr/>
        </p:nvSpPr>
        <p:spPr>
          <a:xfrm>
            <a:off x="4076447" y="3115301"/>
            <a:ext cx="4958312" cy="2028199"/>
          </a:xfrm>
          <a:prstGeom prst="roundRect">
            <a:avLst>
              <a:gd name="adj" fmla="val 0"/>
            </a:avLst>
          </a:prstGeom>
          <a:solidFill>
            <a:schemeClr val="tx2">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圖片 16" descr="一張含有 電子用品 的圖片&#10;&#10;描述是以高可信度產生">
            <a:extLst>
              <a:ext uri="{FF2B5EF4-FFF2-40B4-BE49-F238E27FC236}">
                <a16:creationId xmlns:a16="http://schemas.microsoft.com/office/drawing/2014/main" id="{CEFE38B4-8A10-43B0-AFA8-817AEC3C0CA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04994" y="1113455"/>
            <a:ext cx="4248208" cy="3186156"/>
          </a:xfrm>
          <a:prstGeom prst="rect">
            <a:avLst/>
          </a:prstGeom>
        </p:spPr>
      </p:pic>
      <p:sp>
        <p:nvSpPr>
          <p:cNvPr id="2" name="Title 1"/>
          <p:cNvSpPr>
            <a:spLocks noGrp="1"/>
          </p:cNvSpPr>
          <p:nvPr>
            <p:ph type="title"/>
          </p:nvPr>
        </p:nvSpPr>
        <p:spPr>
          <a:xfrm>
            <a:off x="234363" y="126229"/>
            <a:ext cx="8820184" cy="1028369"/>
          </a:xfrm>
        </p:spPr>
        <p:txBody>
          <a:bodyPr>
            <a:normAutofit/>
          </a:bodyPr>
          <a:lstStyle/>
          <a:p>
            <a:r>
              <a:rPr lang="en-US" altLang="zh-CN">
                <a:latin typeface="Arial" panose="020B0604020202020204" pitchFamily="34" charset="0"/>
                <a:cs typeface="Arial" panose="020B0604020202020204" pitchFamily="34" charset="0"/>
              </a:rPr>
              <a:t>QNAP</a:t>
            </a:r>
            <a:r>
              <a:rPr lang="en-US" altLang="zh-CN"/>
              <a:t> </a:t>
            </a:r>
            <a:r>
              <a:rPr lang="zh-CN" altLang="en-US"/>
              <a:t>雙埠</a:t>
            </a:r>
            <a:r>
              <a:rPr lang="zh-TW" altLang="en-US"/>
              <a:t> </a:t>
            </a:r>
            <a:r>
              <a:rPr lang="en-US" altLang="zh-CN">
                <a:latin typeface="Arial" panose="020B0604020202020204" pitchFamily="34" charset="0"/>
                <a:cs typeface="Arial" panose="020B0604020202020204" pitchFamily="34" charset="0"/>
              </a:rPr>
              <a:t>40GbE</a:t>
            </a:r>
            <a:r>
              <a:rPr lang="en-US" altLang="zh-CN"/>
              <a:t> </a:t>
            </a:r>
            <a:r>
              <a:rPr lang="zh-CN" altLang="en-US"/>
              <a:t>擴充卡</a:t>
            </a:r>
            <a:endParaRPr lang="en-US"/>
          </a:p>
        </p:txBody>
      </p:sp>
      <p:sp>
        <p:nvSpPr>
          <p:cNvPr id="4" name="Rectangle 3"/>
          <p:cNvSpPr/>
          <p:nvPr/>
        </p:nvSpPr>
        <p:spPr>
          <a:xfrm>
            <a:off x="197226" y="1664127"/>
            <a:ext cx="3262432" cy="523220"/>
          </a:xfrm>
          <a:prstGeom prst="rect">
            <a:avLst/>
          </a:prstGeom>
        </p:spPr>
        <p:txBody>
          <a:bodyPr wrap="none">
            <a:spAutoFit/>
          </a:bodyPr>
          <a:lstStyle/>
          <a:p>
            <a:r>
              <a:rPr lang="en-US" sz="2800" b="1">
                <a:solidFill>
                  <a:schemeClr val="bg1"/>
                </a:solidFill>
                <a:latin typeface="Arial" panose="020B0604020202020204" pitchFamily="34" charset="0"/>
                <a:ea typeface="微軟正黑體" panose="020B0604030504040204" pitchFamily="34" charset="-120"/>
                <a:cs typeface="Arial" panose="020B0604020202020204" pitchFamily="34" charset="0"/>
              </a:rPr>
              <a:t>LAN-40G2SF-MLX</a:t>
            </a:r>
          </a:p>
        </p:txBody>
      </p:sp>
      <p:sp>
        <p:nvSpPr>
          <p:cNvPr id="20" name="TextBox 19"/>
          <p:cNvSpPr txBox="1"/>
          <p:nvPr/>
        </p:nvSpPr>
        <p:spPr>
          <a:xfrm>
            <a:off x="197225" y="2194288"/>
            <a:ext cx="3709442" cy="1354217"/>
          </a:xfrm>
          <a:prstGeom prst="rect">
            <a:avLst/>
          </a:prstGeom>
          <a:noFill/>
        </p:spPr>
        <p:txBody>
          <a:bodyPr wrap="square" rtlCol="0" anchor="t">
            <a:spAutoFit/>
          </a:bodyPr>
          <a:lstStyle/>
          <a:p>
            <a:pPr marL="174625" indent="-174625">
              <a:buClr>
                <a:schemeClr val="bg1"/>
              </a:buClr>
              <a:buFont typeface="Arial"/>
              <a:buChar char="•"/>
            </a:pPr>
            <a:r>
              <a:rPr lang="zh-TW" altLang="en-US">
                <a:solidFill>
                  <a:srgbClr val="FFFFFF"/>
                </a:solidFill>
                <a:latin typeface="微軟正黑體" panose="020B0604030504040204" pitchFamily="34" charset="-120"/>
                <a:ea typeface="微軟正黑體" panose="020B0604030504040204" pitchFamily="34" charset="-120"/>
              </a:rPr>
              <a:t>採用 </a:t>
            </a:r>
            <a:r>
              <a:rPr lang="en-US">
                <a:solidFill>
                  <a:srgbClr val="FF7711"/>
                </a:solidFill>
                <a:latin typeface="Arial" panose="020B0604020202020204" pitchFamily="34" charset="0"/>
                <a:ea typeface="微軟正黑體" panose="020B0604030504040204" pitchFamily="34" charset="-120"/>
                <a:cs typeface="Arial" panose="020B0604020202020204" pitchFamily="34" charset="0"/>
              </a:rPr>
              <a:t>Mellanox </a:t>
            </a:r>
            <a:r>
              <a:rPr lang="en-US" err="1">
                <a:solidFill>
                  <a:srgbClr val="FF7711"/>
                </a:solidFill>
                <a:latin typeface="Arial" panose="020B0604020202020204" pitchFamily="34" charset="0"/>
                <a:ea typeface="微軟正黑體" panose="020B0604030504040204" pitchFamily="34" charset="-120"/>
                <a:cs typeface="Arial" panose="020B0604020202020204" pitchFamily="34" charset="0"/>
              </a:rPr>
              <a:t>ConnectX</a:t>
            </a:r>
            <a:r>
              <a:rPr lang="en-US" baseline="30000">
                <a:solidFill>
                  <a:srgbClr val="FF7711"/>
                </a:solidFill>
                <a:latin typeface="Arial" panose="020B0604020202020204" pitchFamily="34" charset="0"/>
                <a:ea typeface="微軟正黑體" panose="020B0604030504040204" pitchFamily="34" charset="-120"/>
                <a:cs typeface="Arial" panose="020B0604020202020204" pitchFamily="34" charset="0"/>
              </a:rPr>
              <a:t>®</a:t>
            </a:r>
            <a:r>
              <a:rPr lang="en-US">
                <a:solidFill>
                  <a:srgbClr val="FF7711"/>
                </a:solidFill>
                <a:latin typeface="Arial" panose="020B0604020202020204" pitchFamily="34" charset="0"/>
                <a:ea typeface="微軟正黑體" panose="020B0604030504040204" pitchFamily="34" charset="-120"/>
                <a:cs typeface="Arial" panose="020B0604020202020204" pitchFamily="34" charset="0"/>
              </a:rPr>
              <a:t>-3 Pro </a:t>
            </a:r>
            <a:r>
              <a:rPr lang="zh-TW" altLang="en-US">
                <a:solidFill>
                  <a:srgbClr val="FFFFFF"/>
                </a:solidFill>
                <a:latin typeface="微軟正黑體" panose="020B0604030504040204" pitchFamily="34" charset="-120"/>
                <a:ea typeface="微軟正黑體" panose="020B0604030504040204" pitchFamily="34" charset="-120"/>
              </a:rPr>
              <a:t>網路晶片</a:t>
            </a:r>
            <a:endParaRPr lang="en-US" altLang="zh-TW">
              <a:solidFill>
                <a:srgbClr val="FFFFFF"/>
              </a:solidFill>
              <a:latin typeface="微軟正黑體" panose="020B0604030504040204" pitchFamily="34" charset="-120"/>
              <a:ea typeface="微軟正黑體" panose="020B0604030504040204" pitchFamily="34" charset="-120"/>
            </a:endParaRPr>
          </a:p>
          <a:p>
            <a:pPr marL="174625" indent="-174625">
              <a:buClr>
                <a:schemeClr val="bg1"/>
              </a:buClr>
              <a:buFont typeface="Arial"/>
              <a:buChar char="•"/>
            </a:pPr>
            <a:endParaRPr lang="en-US" altLang="zh-TW" sz="500">
              <a:solidFill>
                <a:srgbClr val="FFFFFF"/>
              </a:solidFill>
              <a:latin typeface="微軟正黑體" panose="020B0604030504040204" pitchFamily="34" charset="-120"/>
              <a:ea typeface="微軟正黑體" panose="020B0604030504040204" pitchFamily="34" charset="-120"/>
            </a:endParaRPr>
          </a:p>
          <a:p>
            <a:pPr marL="174625" indent="-174625">
              <a:buClr>
                <a:schemeClr val="bg1"/>
              </a:buClr>
              <a:buFont typeface="Arial"/>
              <a:buChar char="•"/>
            </a:pPr>
            <a:r>
              <a:rPr lang="en-US" altLang="zh-TW">
                <a:solidFill>
                  <a:srgbClr val="FFFFFF"/>
                </a:solidFill>
                <a:latin typeface="微軟正黑體" panose="020B0604030504040204" pitchFamily="34" charset="-120"/>
                <a:ea typeface="微軟正黑體" panose="020B0604030504040204" pitchFamily="34" charset="-120"/>
              </a:rPr>
              <a:t>2 x 40GbE QFP+ </a:t>
            </a:r>
            <a:r>
              <a:rPr lang="zh-TW" altLang="en-US">
                <a:solidFill>
                  <a:srgbClr val="FFFFFF"/>
                </a:solidFill>
                <a:latin typeface="微軟正黑體" panose="020B0604030504040204" pitchFamily="34" charset="-120"/>
                <a:ea typeface="微軟正黑體" panose="020B0604030504040204" pitchFamily="34" charset="-120"/>
              </a:rPr>
              <a:t>網路埠</a:t>
            </a:r>
            <a:endParaRPr lang="en-US" altLang="zh-TW">
              <a:solidFill>
                <a:srgbClr val="FFFFFF"/>
              </a:solidFill>
              <a:latin typeface="微軟正黑體" panose="020B0604030504040204" pitchFamily="34" charset="-120"/>
              <a:ea typeface="微軟正黑體" panose="020B0604030504040204" pitchFamily="34" charset="-120"/>
            </a:endParaRPr>
          </a:p>
          <a:p>
            <a:pPr marL="174625" indent="-174625">
              <a:buClr>
                <a:schemeClr val="bg1"/>
              </a:buClr>
              <a:buFont typeface="Arial"/>
              <a:buChar char="•"/>
            </a:pPr>
            <a:endParaRPr lang="en-US" altLang="zh-TW" sz="500">
              <a:solidFill>
                <a:srgbClr val="FFFFFF"/>
              </a:solidFill>
              <a:latin typeface="微軟正黑體" panose="020B0604030504040204" pitchFamily="34" charset="-120"/>
              <a:ea typeface="微軟正黑體" panose="020B0604030504040204" pitchFamily="34" charset="-120"/>
            </a:endParaRPr>
          </a:p>
          <a:p>
            <a:pPr marL="174625" indent="-174625">
              <a:buClr>
                <a:schemeClr val="bg1"/>
              </a:buClr>
              <a:buFont typeface="Arial"/>
              <a:buChar char="•"/>
            </a:pPr>
            <a:r>
              <a:rPr lang="zh-TW" altLang="en-US">
                <a:solidFill>
                  <a:srgbClr val="FF7711"/>
                </a:solidFill>
                <a:latin typeface="微軟正黑體" panose="020B0604030504040204" pitchFamily="34" charset="-120"/>
                <a:ea typeface="微軟正黑體" panose="020B0604030504040204" pitchFamily="34" charset="-120"/>
              </a:rPr>
              <a:t>支援 </a:t>
            </a:r>
            <a:r>
              <a:rPr lang="en-US" altLang="zh-TW" err="1">
                <a:solidFill>
                  <a:srgbClr val="FF7711"/>
                </a:solidFill>
                <a:latin typeface="Arial" panose="020B0604020202020204" pitchFamily="34" charset="0"/>
                <a:ea typeface="微軟正黑體" panose="020B0604030504040204" pitchFamily="34" charset="-120"/>
                <a:cs typeface="Arial" panose="020B0604020202020204" pitchFamily="34" charset="0"/>
              </a:rPr>
              <a:t>iSER</a:t>
            </a:r>
            <a:r>
              <a:rPr lang="en-US" altLang="zh-TW">
                <a:solidFill>
                  <a:srgbClr val="FF7711"/>
                </a:solidFill>
                <a:latin typeface="Arial" panose="020B0604020202020204" pitchFamily="34" charset="0"/>
                <a:ea typeface="微軟正黑體" panose="020B0604030504040204" pitchFamily="34" charset="-120"/>
                <a:cs typeface="Arial" panose="020B0604020202020204" pitchFamily="34" charset="0"/>
              </a:rPr>
              <a:t>/</a:t>
            </a:r>
            <a:r>
              <a:rPr lang="en-US" altLang="zh-TW" err="1">
                <a:solidFill>
                  <a:srgbClr val="FF7711"/>
                </a:solidFill>
                <a:latin typeface="Arial" panose="020B0604020202020204" pitchFamily="34" charset="0"/>
                <a:ea typeface="微軟正黑體" panose="020B0604030504040204" pitchFamily="34" charset="-120"/>
                <a:cs typeface="Arial" panose="020B0604020202020204" pitchFamily="34" charset="0"/>
              </a:rPr>
              <a:t>RoCE</a:t>
            </a:r>
            <a:r>
              <a:rPr lang="zh-TW" altLang="en-US">
                <a:solidFill>
                  <a:srgbClr val="FF7711"/>
                </a:solidFill>
                <a:latin typeface="Arial" panose="020B0604020202020204" pitchFamily="34" charset="0"/>
                <a:ea typeface="微軟正黑體" panose="020B0604030504040204" pitchFamily="34" charset="-120"/>
                <a:cs typeface="Arial" panose="020B0604020202020204" pitchFamily="34" charset="0"/>
              </a:rPr>
              <a:t> </a:t>
            </a:r>
            <a:r>
              <a:rPr lang="zh-TW" altLang="en-US">
                <a:solidFill>
                  <a:srgbClr val="FF7711"/>
                </a:solidFill>
                <a:latin typeface="微軟正黑體" panose="020B0604030504040204" pitchFamily="34" charset="-120"/>
                <a:ea typeface="微軟正黑體" panose="020B0604030504040204" pitchFamily="34" charset="-120"/>
              </a:rPr>
              <a:t>卸載能力</a:t>
            </a:r>
            <a:endParaRPr lang="en-US">
              <a:solidFill>
                <a:srgbClr val="FF7711"/>
              </a:solidFill>
              <a:latin typeface="微軟正黑體" panose="020B0604030504040204" pitchFamily="34" charset="-120"/>
              <a:ea typeface="微軟正黑體" panose="020B0604030504040204" pitchFamily="34" charset="-120"/>
            </a:endParaRPr>
          </a:p>
        </p:txBody>
      </p:sp>
      <p:sp>
        <p:nvSpPr>
          <p:cNvPr id="30" name="矩形: 圓角 29">
            <a:extLst>
              <a:ext uri="{FF2B5EF4-FFF2-40B4-BE49-F238E27FC236}">
                <a16:creationId xmlns:a16="http://schemas.microsoft.com/office/drawing/2014/main" id="{20A68B48-F172-437E-8C79-67489BCAAB4C}"/>
              </a:ext>
            </a:extLst>
          </p:cNvPr>
          <p:cNvSpPr/>
          <p:nvPr/>
        </p:nvSpPr>
        <p:spPr>
          <a:xfrm>
            <a:off x="4189707" y="1903992"/>
            <a:ext cx="1416539" cy="1244912"/>
          </a:xfrm>
          <a:prstGeom prst="roundRect">
            <a:avLst>
              <a:gd name="adj" fmla="val 7622"/>
            </a:avLst>
          </a:prstGeom>
          <a:noFill/>
          <a:ln w="28575">
            <a:solidFill>
              <a:srgbClr val="FF7711"/>
            </a:solidFill>
          </a:ln>
          <a:effectLst>
            <a:innerShdw blurRad="38100" dist="406400" dir="8880000">
              <a:prstClr val="black">
                <a:alpha val="5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highlight>
                <a:srgbClr val="F70F78"/>
              </a:highlight>
            </a:endParaRPr>
          </a:p>
        </p:txBody>
      </p:sp>
      <p:sp>
        <p:nvSpPr>
          <p:cNvPr id="32" name="矩形: 圓角 31">
            <a:extLst>
              <a:ext uri="{FF2B5EF4-FFF2-40B4-BE49-F238E27FC236}">
                <a16:creationId xmlns:a16="http://schemas.microsoft.com/office/drawing/2014/main" id="{43DDAA4D-73F9-4E93-A03A-6A60B3813276}"/>
              </a:ext>
            </a:extLst>
          </p:cNvPr>
          <p:cNvSpPr/>
          <p:nvPr/>
        </p:nvSpPr>
        <p:spPr>
          <a:xfrm>
            <a:off x="5739470" y="1888673"/>
            <a:ext cx="1156314" cy="1094154"/>
          </a:xfrm>
          <a:prstGeom prst="roundRect">
            <a:avLst>
              <a:gd name="adj" fmla="val 2412"/>
            </a:avLst>
          </a:prstGeom>
          <a:noFill/>
          <a:ln w="28575">
            <a:solidFill>
              <a:srgbClr val="FF7711"/>
            </a:solidFill>
          </a:ln>
          <a:effectLst>
            <a:outerShdw blurRad="88900" algn="t"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TextBox 9">
            <a:extLst>
              <a:ext uri="{FF2B5EF4-FFF2-40B4-BE49-F238E27FC236}">
                <a16:creationId xmlns:a16="http://schemas.microsoft.com/office/drawing/2014/main" id="{8B92A998-BE8C-4C81-8F03-390638660E27}"/>
              </a:ext>
            </a:extLst>
          </p:cNvPr>
          <p:cNvSpPr txBox="1"/>
          <p:nvPr/>
        </p:nvSpPr>
        <p:spPr>
          <a:xfrm>
            <a:off x="4316605" y="3764879"/>
            <a:ext cx="2741846" cy="646331"/>
          </a:xfrm>
          <a:prstGeom prst="rect">
            <a:avLst/>
          </a:prstGeom>
          <a:noFill/>
        </p:spPr>
        <p:txBody>
          <a:bodyPr wrap="square" rtlCol="0" anchor="t">
            <a:spAutoFit/>
          </a:bodyPr>
          <a:lstStyle/>
          <a:p>
            <a:r>
              <a:rPr lang="zh-TW" altLang="en-US">
                <a:solidFill>
                  <a:srgbClr val="FFFFFF"/>
                </a:solidFill>
                <a:latin typeface="微軟正黑體" panose="020B0604030504040204" pitchFamily="34" charset="-120"/>
                <a:ea typeface="微軟正黑體" panose="020B0604030504040204" pitchFamily="34" charset="-120"/>
              </a:rPr>
              <a:t>須搭配</a:t>
            </a:r>
            <a:br>
              <a:rPr lang="zh-TW" altLang="en-US">
                <a:solidFill>
                  <a:srgbClr val="FFFFFF"/>
                </a:solidFill>
                <a:latin typeface="微軟正黑體" panose="020B0604030504040204" pitchFamily="34" charset="-120"/>
                <a:ea typeface="微軟正黑體" panose="020B0604030504040204" pitchFamily="34" charset="-120"/>
              </a:rPr>
            </a:br>
            <a:r>
              <a:rPr lang="en-US" altLang="zh-TW">
                <a:solidFill>
                  <a:srgbClr val="FF7711"/>
                </a:solidFill>
                <a:latin typeface="Arial" panose="020B0604020202020204" pitchFamily="34" charset="0"/>
                <a:ea typeface="微軟正黑體" panose="020B0604030504040204" pitchFamily="34" charset="-120"/>
                <a:cs typeface="Arial" panose="020B0604020202020204" pitchFamily="34" charset="0"/>
              </a:rPr>
              <a:t>QSFP+ 40GbE</a:t>
            </a:r>
            <a:r>
              <a:rPr lang="zh-TW" altLang="en-US">
                <a:solidFill>
                  <a:srgbClr val="FF7711"/>
                </a:solidFill>
                <a:latin typeface="Arial" panose="020B0604020202020204" pitchFamily="34" charset="0"/>
                <a:ea typeface="微軟正黑體" panose="020B0604030504040204" pitchFamily="34" charset="-120"/>
                <a:cs typeface="Arial" panose="020B0604020202020204" pitchFamily="34" charset="0"/>
              </a:rPr>
              <a:t> </a:t>
            </a:r>
            <a:r>
              <a:rPr lang="zh-TW" altLang="en-US">
                <a:solidFill>
                  <a:srgbClr val="FFFFFF"/>
                </a:solidFill>
                <a:latin typeface="微軟正黑體" panose="020B0604030504040204" pitchFamily="34" charset="-120"/>
                <a:ea typeface="微軟正黑體" panose="020B0604030504040204" pitchFamily="34" charset="-120"/>
              </a:rPr>
              <a:t>網路線</a:t>
            </a:r>
            <a:endParaRPr lang="en-US">
              <a:solidFill>
                <a:srgbClr val="FFFFFF"/>
              </a:solidFill>
              <a:latin typeface="微軟正黑體" panose="020B0604030504040204" pitchFamily="34" charset="-120"/>
              <a:ea typeface="微軟正黑體" panose="020B0604030504040204" pitchFamily="34" charset="-120"/>
            </a:endParaRPr>
          </a:p>
        </p:txBody>
      </p:sp>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3600" b="75200" l="8700" r="91500"/>
                    </a14:imgEffect>
                  </a14:imgLayer>
                </a14:imgProps>
              </a:ext>
              <a:ext uri="{28A0092B-C50C-407E-A947-70E740481C1C}">
                <a14:useLocalDpi xmlns:a14="http://schemas.microsoft.com/office/drawing/2010/main"/>
              </a:ext>
            </a:extLst>
          </a:blip>
          <a:srcRect t="22982" b="25736"/>
          <a:stretch/>
        </p:blipFill>
        <p:spPr>
          <a:xfrm>
            <a:off x="6895548" y="3304101"/>
            <a:ext cx="2158999" cy="1477409"/>
          </a:xfrm>
          <a:prstGeom prst="rect">
            <a:avLst/>
          </a:prstGeom>
        </p:spPr>
      </p:pic>
      <p:sp>
        <p:nvSpPr>
          <p:cNvPr id="19" name="箭號: 向右 18">
            <a:extLst>
              <a:ext uri="{FF2B5EF4-FFF2-40B4-BE49-F238E27FC236}">
                <a16:creationId xmlns:a16="http://schemas.microsoft.com/office/drawing/2014/main" id="{06B614AB-2EA2-4C03-A41B-955448085C7F}"/>
              </a:ext>
            </a:extLst>
          </p:cNvPr>
          <p:cNvSpPr/>
          <p:nvPr/>
        </p:nvSpPr>
        <p:spPr>
          <a:xfrm>
            <a:off x="6895784" y="2304183"/>
            <a:ext cx="430944" cy="428937"/>
          </a:xfrm>
          <a:prstGeom prst="rightArrow">
            <a:avLst/>
          </a:prstGeom>
          <a:solidFill>
            <a:srgbClr val="FF7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箭號: 向右 21">
            <a:extLst>
              <a:ext uri="{FF2B5EF4-FFF2-40B4-BE49-F238E27FC236}">
                <a16:creationId xmlns:a16="http://schemas.microsoft.com/office/drawing/2014/main" id="{4E48ABB4-03C6-44D9-B457-739ABE76D76D}"/>
              </a:ext>
            </a:extLst>
          </p:cNvPr>
          <p:cNvSpPr/>
          <p:nvPr/>
        </p:nvSpPr>
        <p:spPr>
          <a:xfrm rot="10800000">
            <a:off x="3757738" y="2311979"/>
            <a:ext cx="430944" cy="428937"/>
          </a:xfrm>
          <a:prstGeom prst="rightArrow">
            <a:avLst/>
          </a:prstGeom>
          <a:solidFill>
            <a:srgbClr val="FF7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TextBox 20">
            <a:extLst>
              <a:ext uri="{FF2B5EF4-FFF2-40B4-BE49-F238E27FC236}">
                <a16:creationId xmlns:a16="http://schemas.microsoft.com/office/drawing/2014/main" id="{36F0A3D7-5FE5-4DEB-94C8-13FD5603C5C0}"/>
              </a:ext>
            </a:extLst>
          </p:cNvPr>
          <p:cNvSpPr txBox="1"/>
          <p:nvPr/>
        </p:nvSpPr>
        <p:spPr>
          <a:xfrm>
            <a:off x="7367910" y="2121758"/>
            <a:ext cx="1035964" cy="584775"/>
          </a:xfrm>
          <a:prstGeom prst="rect">
            <a:avLst/>
          </a:prstGeom>
          <a:noFill/>
        </p:spPr>
        <p:txBody>
          <a:bodyPr wrap="square" rtlCol="0">
            <a:spAutoFit/>
          </a:bodyPr>
          <a:lstStyle/>
          <a:p>
            <a:pPr algn="ctr">
              <a:buClr>
                <a:srgbClr val="F70F78"/>
              </a:buClr>
            </a:pPr>
            <a:r>
              <a:rPr lang="zh-TW" altLang="en-US" sz="1600">
                <a:solidFill>
                  <a:srgbClr val="FF7711"/>
                </a:solidFill>
                <a:latin typeface="微軟正黑體" panose="020B0604030504040204" pitchFamily="34" charset="-120"/>
                <a:ea typeface="微軟正黑體" panose="020B0604030504040204" pitchFamily="34" charset="-120"/>
              </a:rPr>
              <a:t>晶片</a:t>
            </a:r>
            <a:br>
              <a:rPr lang="en-US" altLang="zh-TW" sz="1600">
                <a:solidFill>
                  <a:srgbClr val="FF7711"/>
                </a:solidFill>
                <a:latin typeface="微軟正黑體" panose="020B0604030504040204" pitchFamily="34" charset="-120"/>
                <a:ea typeface="微軟正黑體" panose="020B0604030504040204" pitchFamily="34" charset="-120"/>
              </a:rPr>
            </a:br>
            <a:r>
              <a:rPr lang="zh-TW" altLang="en-US" sz="1600">
                <a:solidFill>
                  <a:srgbClr val="FF7711"/>
                </a:solidFill>
                <a:latin typeface="微軟正黑體" panose="020B0604030504040204" pitchFamily="34" charset="-120"/>
                <a:ea typeface="微軟正黑體" panose="020B0604030504040204" pitchFamily="34" charset="-120"/>
              </a:rPr>
              <a:t>散熱模組</a:t>
            </a:r>
            <a:endParaRPr lang="en-US" sz="1600">
              <a:solidFill>
                <a:srgbClr val="FF7711"/>
              </a:solidFill>
              <a:latin typeface="微軟正黑體" panose="020B0604030504040204" pitchFamily="34" charset="-120"/>
              <a:ea typeface="微軟正黑體" panose="020B0604030504040204" pitchFamily="34" charset="-120"/>
            </a:endParaRPr>
          </a:p>
        </p:txBody>
      </p:sp>
      <p:pic>
        <p:nvPicPr>
          <p:cNvPr id="25" name="圖形 24">
            <a:extLst>
              <a:ext uri="{FF2B5EF4-FFF2-40B4-BE49-F238E27FC236}">
                <a16:creationId xmlns:a16="http://schemas.microsoft.com/office/drawing/2014/main" id="{0FE75B52-0660-4944-9317-5C37296EB215}"/>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7922" y="3915763"/>
            <a:ext cx="3470497" cy="686344"/>
          </a:xfrm>
          <a:prstGeom prst="rect">
            <a:avLst/>
          </a:prstGeom>
        </p:spPr>
      </p:pic>
    </p:spTree>
    <p:extLst>
      <p:ext uri="{BB962C8B-B14F-4D97-AF65-F5344CB8AC3E}">
        <p14:creationId xmlns:p14="http://schemas.microsoft.com/office/powerpoint/2010/main" val="1584108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953" y="91440"/>
            <a:ext cx="7886700" cy="822960"/>
          </a:xfrm>
        </p:spPr>
        <p:txBody>
          <a:bodyPr>
            <a:normAutofit/>
          </a:bodyPr>
          <a:lstStyle/>
          <a:p>
            <a:r>
              <a:rPr lang="zh-TW" altLang="en-US">
                <a:latin typeface="微軟正黑體"/>
                <a:ea typeface="微軟正黑體"/>
              </a:rPr>
              <a:t>高速高可靠性儲存擴充</a:t>
            </a:r>
            <a:endParaRPr lang="zh-TW" altLang="en-US"/>
          </a:p>
        </p:txBody>
      </p:sp>
      <p:sp>
        <p:nvSpPr>
          <p:cNvPr id="55" name="TextBox 3"/>
          <p:cNvSpPr txBox="1"/>
          <p:nvPr/>
        </p:nvSpPr>
        <p:spPr>
          <a:xfrm>
            <a:off x="5584334" y="1605934"/>
            <a:ext cx="4246728" cy="830997"/>
          </a:xfrm>
          <a:prstGeom prst="rect">
            <a:avLst/>
          </a:prstGeom>
          <a:noFill/>
        </p:spPr>
        <p:txBody>
          <a:bodyPr wrap="square" rtlCol="0" anchor="t">
            <a:spAutoFit/>
          </a:bodyPr>
          <a:lstStyle/>
          <a:p>
            <a:r>
              <a:rPr lang="en-US" sz="2400">
                <a:solidFill>
                  <a:srgbClr val="FF7711"/>
                </a:solidFill>
                <a:latin typeface="微軟正黑體" panose="020B0604030504040204" pitchFamily="34" charset="-120"/>
                <a:ea typeface="微軟正黑體" panose="020B0604030504040204" pitchFamily="34" charset="-120"/>
              </a:rPr>
              <a:t>SAS-12G2E</a:t>
            </a:r>
            <a:r>
              <a:rPr lang="en-US" sz="2400">
                <a:solidFill>
                  <a:schemeClr val="accent5">
                    <a:lumMod val="75000"/>
                  </a:schemeClr>
                </a:solidFill>
                <a:latin typeface="微軟正黑體" panose="020B0604030504040204" pitchFamily="34" charset="-120"/>
                <a:ea typeface="微軟正黑體" panose="020B0604030504040204" pitchFamily="34" charset="-120"/>
              </a:rPr>
              <a:t> </a:t>
            </a:r>
            <a:endParaRPr lang="en-US" altLang="zh-TW" sz="2400">
              <a:solidFill>
                <a:schemeClr val="accent5">
                  <a:lumMod val="75000"/>
                </a:schemeClr>
              </a:solidFill>
              <a:latin typeface="微軟正黑體" panose="020B0604030504040204" pitchFamily="34" charset="-120"/>
              <a:ea typeface="微軟正黑體" panose="020B0604030504040204" pitchFamily="34" charset="-120"/>
            </a:endParaRPr>
          </a:p>
          <a:p>
            <a:r>
              <a:rPr lang="en-US" sz="2400">
                <a:solidFill>
                  <a:schemeClr val="bg1"/>
                </a:solidFill>
                <a:latin typeface="微軟正黑體" panose="020B0604030504040204" pitchFamily="34" charset="-120"/>
                <a:ea typeface="微軟正黑體" panose="020B0604030504040204" pitchFamily="34" charset="-120"/>
              </a:rPr>
              <a:t>SAS 12Gb/s </a:t>
            </a:r>
            <a:r>
              <a:rPr lang="zh-TW" altLang="en-US" sz="2400">
                <a:solidFill>
                  <a:schemeClr val="bg1"/>
                </a:solidFill>
                <a:latin typeface="微軟正黑體" panose="020B0604030504040204" pitchFamily="34" charset="-120"/>
                <a:ea typeface="微軟正黑體" panose="020B0604030504040204" pitchFamily="34" charset="-120"/>
              </a:rPr>
              <a:t>擴充卡</a:t>
            </a:r>
            <a:endParaRPr lang="en-US" altLang="zh-TW" sz="2400">
              <a:solidFill>
                <a:schemeClr val="bg1"/>
              </a:solidFill>
              <a:latin typeface="微軟正黑體" panose="020B0604030504040204" pitchFamily="34" charset="-120"/>
              <a:ea typeface="微軟正黑體" panose="020B0604030504040204" pitchFamily="34" charset="-120"/>
              <a:cs typeface="Calibri"/>
            </a:endParaRPr>
          </a:p>
        </p:txBody>
      </p:sp>
      <p:sp>
        <p:nvSpPr>
          <p:cNvPr id="56" name="TextBox 6"/>
          <p:cNvSpPr txBox="1"/>
          <p:nvPr/>
        </p:nvSpPr>
        <p:spPr>
          <a:xfrm>
            <a:off x="4699979" y="3734721"/>
            <a:ext cx="3805477" cy="830997"/>
          </a:xfrm>
          <a:prstGeom prst="rect">
            <a:avLst/>
          </a:prstGeom>
          <a:noFill/>
        </p:spPr>
        <p:txBody>
          <a:bodyPr wrap="square" rtlCol="0" anchor="t">
            <a:spAutoFit/>
          </a:bodyPr>
          <a:lstStyle/>
          <a:p>
            <a:pPr marL="179070" indent="-179070">
              <a:buFont typeface="Arial"/>
              <a:buChar char="•"/>
            </a:pPr>
            <a:r>
              <a:rPr lang="zh-TW" altLang="en-US" sz="1600">
                <a:solidFill>
                  <a:srgbClr val="FFFFFF"/>
                </a:solidFill>
                <a:latin typeface="微軟正黑體"/>
                <a:ea typeface="微軟正黑體"/>
              </a:rPr>
              <a:t>雙迴路架構，避免單點失效</a:t>
            </a:r>
            <a:endParaRPr lang="en-US" altLang="zh-TW" sz="1600">
              <a:solidFill>
                <a:srgbClr val="FFFFFF"/>
              </a:solidFill>
              <a:latin typeface="微軟正黑體" panose="020B0604030504040204" pitchFamily="34" charset="-120"/>
              <a:ea typeface="微軟正黑體" panose="020B0604030504040204" pitchFamily="34" charset="-120"/>
              <a:cs typeface="Calibri"/>
            </a:endParaRPr>
          </a:p>
          <a:p>
            <a:pPr marL="179070" indent="-179070">
              <a:buFont typeface="Arial"/>
              <a:buChar char="•"/>
            </a:pPr>
            <a:r>
              <a:rPr lang="zh-TW" altLang="en-US" sz="1600">
                <a:solidFill>
                  <a:srgbClr val="FFFFFF"/>
                </a:solidFill>
                <a:latin typeface="微軟正黑體" panose="020B0604030504040204" pitchFamily="34" charset="-120"/>
                <a:ea typeface="微軟正黑體" panose="020B0604030504040204" pitchFamily="34" charset="-120"/>
                <a:cs typeface="Calibri"/>
              </a:rPr>
              <a:t>可串接7個 JBOD</a:t>
            </a:r>
          </a:p>
          <a:p>
            <a:pPr marL="179070" indent="-179070">
              <a:buFont typeface="Arial"/>
              <a:buChar char="•"/>
            </a:pPr>
            <a:r>
              <a:rPr lang="en-US" altLang="zh-TW" sz="1600">
                <a:solidFill>
                  <a:srgbClr val="FFFFFF"/>
                </a:solidFill>
                <a:latin typeface="微軟正黑體"/>
                <a:ea typeface="微軟正黑體"/>
              </a:rPr>
              <a:t>48Gb/s </a:t>
            </a:r>
            <a:r>
              <a:rPr lang="zh-TW" altLang="en-US" sz="1600">
                <a:solidFill>
                  <a:srgbClr val="FFFFFF"/>
                </a:solidFill>
                <a:latin typeface="微軟正黑體"/>
                <a:ea typeface="微軟正黑體"/>
              </a:rPr>
              <a:t>高速資料傳輸</a:t>
            </a:r>
            <a:endParaRPr lang="en-US" sz="1600">
              <a:solidFill>
                <a:srgbClr val="FFFFFF"/>
              </a:solidFill>
              <a:latin typeface="微軟正黑體"/>
              <a:ea typeface="微軟正黑體"/>
              <a:cs typeface="Calibri"/>
            </a:endParaRPr>
          </a:p>
        </p:txBody>
      </p:sp>
      <p:sp>
        <p:nvSpPr>
          <p:cNvPr id="59" name="Rectangle 14"/>
          <p:cNvSpPr/>
          <p:nvPr/>
        </p:nvSpPr>
        <p:spPr>
          <a:xfrm>
            <a:off x="4699979" y="2941538"/>
            <a:ext cx="3928220" cy="707886"/>
          </a:xfrm>
          <a:prstGeom prst="rect">
            <a:avLst/>
          </a:prstGeom>
        </p:spPr>
        <p:txBody>
          <a:bodyPr wrap="square" anchor="t">
            <a:spAutoFit/>
          </a:bodyPr>
          <a:lstStyle/>
          <a:p>
            <a:r>
              <a:rPr lang="en-US" sz="2000">
                <a:solidFill>
                  <a:srgbClr val="FF7711"/>
                </a:solidFill>
                <a:latin typeface="微軟正黑體" panose="020B0604030504040204" pitchFamily="34" charset="-120"/>
                <a:ea typeface="微軟正黑體" panose="020B0604030504040204" pitchFamily="34" charset="-120"/>
              </a:rPr>
              <a:t>EJ1600 </a:t>
            </a:r>
            <a:r>
              <a:rPr lang="en-US" altLang="zh-TW" sz="2000">
                <a:solidFill>
                  <a:srgbClr val="FF7711"/>
                </a:solidFill>
                <a:latin typeface="微軟正黑體" panose="020B0604030504040204" pitchFamily="34" charset="-120"/>
                <a:ea typeface="微軟正黑體" panose="020B0604030504040204" pitchFamily="34" charset="-120"/>
              </a:rPr>
              <a:t>v2 </a:t>
            </a:r>
            <a:endParaRPr lang="en-US" sz="2000">
              <a:solidFill>
                <a:srgbClr val="FF7711"/>
              </a:solidFill>
              <a:latin typeface="微軟正黑體" panose="020B0604030504040204" pitchFamily="34" charset="-120"/>
              <a:ea typeface="微軟正黑體" panose="020B0604030504040204" pitchFamily="34" charset="-120"/>
            </a:endParaRPr>
          </a:p>
          <a:p>
            <a:r>
              <a:rPr lang="en-US" altLang="zh-TW" sz="2000">
                <a:solidFill>
                  <a:schemeClr val="bg1"/>
                </a:solidFill>
                <a:latin typeface="微軟正黑體" panose="020B0604030504040204" pitchFamily="34" charset="-120"/>
                <a:ea typeface="微軟正黑體" panose="020B0604030504040204" pitchFamily="34" charset="-120"/>
              </a:rPr>
              <a:t>SAS 12Gb/s</a:t>
            </a:r>
            <a:r>
              <a:rPr lang="zh-TW" altLang="en-US" sz="2000">
                <a:solidFill>
                  <a:schemeClr val="bg1"/>
                </a:solidFill>
                <a:latin typeface="微軟正黑體" panose="020B0604030504040204" pitchFamily="34" charset="-120"/>
                <a:ea typeface="微軟正黑體" panose="020B0604030504040204" pitchFamily="34" charset="-120"/>
              </a:rPr>
              <a:t>雙控儲存擴充</a:t>
            </a:r>
            <a:endParaRPr lang="en-US" sz="2000">
              <a:solidFill>
                <a:schemeClr val="bg1"/>
              </a:solidFill>
              <a:latin typeface="微軟正黑體" panose="020B0604030504040204" pitchFamily="34" charset="-120"/>
              <a:ea typeface="微軟正黑體" panose="020B0604030504040204" pitchFamily="34" charset="-120"/>
              <a:cs typeface="Calibri"/>
            </a:endParaRPr>
          </a:p>
        </p:txBody>
      </p:sp>
    </p:spTree>
    <p:extLst>
      <p:ext uri="{BB962C8B-B14F-4D97-AF65-F5344CB8AC3E}">
        <p14:creationId xmlns:p14="http://schemas.microsoft.com/office/powerpoint/2010/main" val="486692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2B300D2-D677-4B4D-A162-605EF587D16C}"/>
              </a:ext>
            </a:extLst>
          </p:cNvPr>
          <p:cNvSpPr>
            <a:spLocks noGrp="1"/>
          </p:cNvSpPr>
          <p:nvPr>
            <p:ph type="title"/>
          </p:nvPr>
        </p:nvSpPr>
        <p:spPr>
          <a:xfrm>
            <a:off x="275953" y="180892"/>
            <a:ext cx="8371090" cy="822960"/>
          </a:xfrm>
        </p:spPr>
        <p:txBody>
          <a:bodyPr>
            <a:noAutofit/>
          </a:bodyPr>
          <a:lstStyle/>
          <a:p>
            <a:r>
              <a:rPr lang="en-US"/>
              <a:t>QDA-SA3 6Gbps SAS/SATA </a:t>
            </a:r>
            <a:r>
              <a:rPr lang="zh-CN" altLang="en-US"/>
              <a:t>轉接座</a:t>
            </a:r>
            <a:endParaRPr lang="zh-TW" altLang="en-US"/>
          </a:p>
        </p:txBody>
      </p:sp>
      <p:sp>
        <p:nvSpPr>
          <p:cNvPr id="5" name="TextBox 4">
            <a:extLst>
              <a:ext uri="{FF2B5EF4-FFF2-40B4-BE49-F238E27FC236}">
                <a16:creationId xmlns:a16="http://schemas.microsoft.com/office/drawing/2014/main" id="{12C50360-A60B-EE47-A67C-0B8353BD42FE}"/>
              </a:ext>
            </a:extLst>
          </p:cNvPr>
          <p:cNvSpPr txBox="1"/>
          <p:nvPr/>
        </p:nvSpPr>
        <p:spPr>
          <a:xfrm>
            <a:off x="510357" y="2675718"/>
            <a:ext cx="4093916" cy="1219116"/>
          </a:xfrm>
          <a:prstGeom prst="rect">
            <a:avLst/>
          </a:prstGeom>
          <a:noFill/>
        </p:spPr>
        <p:txBody>
          <a:bodyPr wrap="square" rtlCol="0" anchor="t">
            <a:spAutoFit/>
          </a:bodyPr>
          <a:lstStyle/>
          <a:p>
            <a:pPr>
              <a:lnSpc>
                <a:spcPct val="150000"/>
              </a:lnSpc>
            </a:pPr>
            <a:r>
              <a:rPr lang="zh-CN" altLang="en-US" sz="2600" spc="300">
                <a:latin typeface="Microsoft JhengHei"/>
                <a:ea typeface="Microsoft JhengHei"/>
              </a:rPr>
              <a:t>建置經濟的</a:t>
            </a:r>
            <a:r>
              <a:rPr lang="en-US" altLang="zh-CN" sz="2600" spc="300">
                <a:latin typeface="Microsoft JhengHei"/>
                <a:ea typeface="Microsoft JhengHei"/>
              </a:rPr>
              <a:t>SATA </a:t>
            </a:r>
          </a:p>
          <a:p>
            <a:pPr>
              <a:lnSpc>
                <a:spcPct val="150000"/>
              </a:lnSpc>
            </a:pPr>
            <a:r>
              <a:rPr lang="zh-CN" altLang="en-US" sz="2600" spc="300">
                <a:latin typeface="Microsoft JhengHei"/>
                <a:ea typeface="Microsoft JhengHei"/>
              </a:rPr>
              <a:t>全快閃儲存</a:t>
            </a:r>
            <a:endParaRPr lang="en-US" sz="2600" spc="300">
              <a:latin typeface="Microsoft JhengHei"/>
              <a:ea typeface="Microsoft JhengHei"/>
            </a:endParaRPr>
          </a:p>
        </p:txBody>
      </p:sp>
    </p:spTree>
    <p:extLst>
      <p:ext uri="{BB962C8B-B14F-4D97-AF65-F5344CB8AC3E}">
        <p14:creationId xmlns:p14="http://schemas.microsoft.com/office/powerpoint/2010/main" val="1103185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圓角 12">
            <a:extLst>
              <a:ext uri="{FF2B5EF4-FFF2-40B4-BE49-F238E27FC236}">
                <a16:creationId xmlns:a16="http://schemas.microsoft.com/office/drawing/2014/main" id="{E3C19688-0C0D-4D18-A2FC-617A7A060069}"/>
              </a:ext>
            </a:extLst>
          </p:cNvPr>
          <p:cNvSpPr/>
          <p:nvPr/>
        </p:nvSpPr>
        <p:spPr>
          <a:xfrm rot="10800000">
            <a:off x="378003" y="1041534"/>
            <a:ext cx="3067454" cy="506990"/>
          </a:xfrm>
          <a:prstGeom prst="roundRect">
            <a:avLst>
              <a:gd name="adj" fmla="val 3566"/>
            </a:avLst>
          </a:prstGeom>
          <a:gradFill>
            <a:gsLst>
              <a:gs pos="0">
                <a:schemeClr val="accent1">
                  <a:lumMod val="5000"/>
                  <a:lumOff val="95000"/>
                  <a:alpha val="62000"/>
                </a:schemeClr>
              </a:gs>
              <a:gs pos="100000">
                <a:srgbClr val="FFFF00"/>
              </a:gs>
              <a:gs pos="42000">
                <a:srgbClr val="FFFF00"/>
              </a:gs>
            </a:gsLst>
            <a:lin ang="5400000" scaled="1"/>
          </a:gradFill>
          <a:ln>
            <a:gradFill>
              <a:gsLst>
                <a:gs pos="0">
                  <a:srgbClr val="FFFF00"/>
                </a:gs>
                <a:gs pos="43900">
                  <a:srgbClr val="FAFBFD">
                    <a:alpha val="65000"/>
                  </a:srgbClr>
                </a:gs>
                <a:gs pos="90244">
                  <a:schemeClr val="bg1">
                    <a:alpha val="74000"/>
                  </a:schemeClr>
                </a:gs>
                <a:gs pos="75000">
                  <a:schemeClr val="bg1"/>
                </a:gs>
              </a:gsLst>
              <a:lin ang="5400000" scaled="1"/>
            </a:gra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p:cNvSpPr>
            <a:spLocks noGrp="1"/>
          </p:cNvSpPr>
          <p:nvPr>
            <p:ph type="title"/>
          </p:nvPr>
        </p:nvSpPr>
        <p:spPr>
          <a:xfrm>
            <a:off x="234363" y="126229"/>
            <a:ext cx="8820184" cy="1028369"/>
          </a:xfrm>
        </p:spPr>
        <p:txBody>
          <a:bodyPr>
            <a:noAutofit/>
          </a:bodyPr>
          <a:lstStyle/>
          <a:p>
            <a:r>
              <a:rPr lang="en-US" altLang="zh-CN"/>
              <a:t>SAS SSD vs SATA SSD</a:t>
            </a:r>
            <a:endParaRPr lang="en-US"/>
          </a:p>
        </p:txBody>
      </p:sp>
      <p:sp>
        <p:nvSpPr>
          <p:cNvPr id="6" name="TextBox 5">
            <a:extLst>
              <a:ext uri="{FF2B5EF4-FFF2-40B4-BE49-F238E27FC236}">
                <a16:creationId xmlns:a16="http://schemas.microsoft.com/office/drawing/2014/main" id="{D91BACE7-D477-064C-8E75-E6C2A5E6B8C4}"/>
              </a:ext>
            </a:extLst>
          </p:cNvPr>
          <p:cNvSpPr txBox="1"/>
          <p:nvPr/>
        </p:nvSpPr>
        <p:spPr>
          <a:xfrm>
            <a:off x="4933080" y="3717952"/>
            <a:ext cx="3793755" cy="1191480"/>
          </a:xfrm>
          <a:prstGeom prst="rect">
            <a:avLst/>
          </a:prstGeom>
          <a:noFill/>
        </p:spPr>
        <p:txBody>
          <a:bodyPr wrap="square" rtlCol="0">
            <a:spAutoFit/>
          </a:bodyPr>
          <a:lstStyle/>
          <a:p>
            <a:pPr>
              <a:lnSpc>
                <a:spcPts val="2200"/>
              </a:lnSpc>
            </a:pPr>
            <a:r>
              <a:rPr lang="en-US" altLang="zh-TW" sz="1400">
                <a:solidFill>
                  <a:schemeClr val="bg1"/>
                </a:solidFill>
                <a:latin typeface="微軟正黑體" panose="020B0604030504040204" pitchFamily="34" charset="-120"/>
                <a:ea typeface="微軟正黑體" panose="020B0604030504040204" pitchFamily="34" charset="-120"/>
              </a:rPr>
              <a:t>Nytro 1351 </a:t>
            </a:r>
            <a:r>
              <a:rPr lang="en-US" altLang="zh-TW" sz="1400">
                <a:solidFill>
                  <a:srgbClr val="FF0000"/>
                </a:solidFill>
                <a:latin typeface="微軟正黑體" panose="020B0604030504040204" pitchFamily="34" charset="-120"/>
                <a:ea typeface="微軟正黑體" panose="020B0604030504040204" pitchFamily="34" charset="-120"/>
              </a:rPr>
              <a:t>SATA</a:t>
            </a:r>
            <a:r>
              <a:rPr lang="en-US" altLang="zh-TW" sz="1400">
                <a:solidFill>
                  <a:schemeClr val="bg1"/>
                </a:solidFill>
                <a:latin typeface="微軟正黑體" panose="020B0604030504040204" pitchFamily="34" charset="-120"/>
                <a:ea typeface="微軟正黑體" panose="020B0604030504040204" pitchFamily="34" charset="-120"/>
              </a:rPr>
              <a:t> SSD XA3840LE10063</a:t>
            </a:r>
          </a:p>
          <a:p>
            <a:pPr>
              <a:lnSpc>
                <a:spcPts val="2200"/>
              </a:lnSpc>
            </a:pPr>
            <a:r>
              <a:rPr lang="en-US" sz="1400">
                <a:solidFill>
                  <a:schemeClr val="bg1"/>
                </a:solidFill>
                <a:latin typeface="微軟正黑體" panose="020B0604030504040204" pitchFamily="34" charset="-120"/>
                <a:ea typeface="微軟正黑體" panose="020B0604030504040204" pitchFamily="34" charset="-120"/>
              </a:rPr>
              <a:t>Capacity: 3.84TB</a:t>
            </a:r>
          </a:p>
          <a:p>
            <a:pPr>
              <a:lnSpc>
                <a:spcPts val="2200"/>
              </a:lnSpc>
            </a:pPr>
            <a:r>
              <a:rPr lang="en-US" sz="1400">
                <a:solidFill>
                  <a:schemeClr val="bg1"/>
                </a:solidFill>
                <a:latin typeface="微軟正黑體" panose="020B0604030504040204" pitchFamily="34" charset="-120"/>
                <a:ea typeface="微軟正黑體" panose="020B0604030504040204" pitchFamily="34" charset="-120"/>
              </a:rPr>
              <a:t>Random read: </a:t>
            </a:r>
            <a:r>
              <a:rPr lang="en-US" altLang="zh-TW" sz="1400">
                <a:solidFill>
                  <a:schemeClr val="bg1"/>
                </a:solidFill>
                <a:latin typeface="微軟正黑體" panose="020B0604030504040204" pitchFamily="34" charset="-120"/>
                <a:ea typeface="微軟正黑體" panose="020B0604030504040204" pitchFamily="34" charset="-120"/>
              </a:rPr>
              <a:t>94K IOPS</a:t>
            </a:r>
            <a:endParaRPr lang="en-US" sz="1400" b="1">
              <a:solidFill>
                <a:schemeClr val="bg1"/>
              </a:solidFill>
              <a:latin typeface="微軟正黑體" panose="020B0604030504040204" pitchFamily="34" charset="-120"/>
              <a:ea typeface="微軟正黑體" panose="020B0604030504040204" pitchFamily="34" charset="-120"/>
            </a:endParaRPr>
          </a:p>
          <a:p>
            <a:pPr>
              <a:lnSpc>
                <a:spcPts val="2200"/>
              </a:lnSpc>
            </a:pPr>
            <a:r>
              <a:rPr lang="en-US" sz="1400">
                <a:solidFill>
                  <a:schemeClr val="bg1"/>
                </a:solidFill>
                <a:latin typeface="微軟正黑體" panose="020B0604030504040204" pitchFamily="34" charset="-120"/>
                <a:ea typeface="微軟正黑體" panose="020B0604030504040204" pitchFamily="34" charset="-120"/>
              </a:rPr>
              <a:t>Random write: </a:t>
            </a:r>
            <a:r>
              <a:rPr lang="en-US" altLang="zh-TW" sz="1400">
                <a:solidFill>
                  <a:schemeClr val="bg1"/>
                </a:solidFill>
                <a:latin typeface="微軟正黑體" panose="020B0604030504040204" pitchFamily="34" charset="-120"/>
                <a:ea typeface="微軟正黑體" panose="020B0604030504040204" pitchFamily="34" charset="-120"/>
              </a:rPr>
              <a:t>61K IOPS</a:t>
            </a:r>
          </a:p>
        </p:txBody>
      </p:sp>
      <p:sp>
        <p:nvSpPr>
          <p:cNvPr id="10" name="TextBox 5">
            <a:extLst>
              <a:ext uri="{FF2B5EF4-FFF2-40B4-BE49-F238E27FC236}">
                <a16:creationId xmlns:a16="http://schemas.microsoft.com/office/drawing/2014/main" id="{828A9A86-3543-E64E-813E-01C43FD89535}"/>
              </a:ext>
            </a:extLst>
          </p:cNvPr>
          <p:cNvSpPr txBox="1"/>
          <p:nvPr/>
        </p:nvSpPr>
        <p:spPr>
          <a:xfrm>
            <a:off x="4933080" y="2352381"/>
            <a:ext cx="4076375" cy="1197379"/>
          </a:xfrm>
          <a:prstGeom prst="rect">
            <a:avLst/>
          </a:prstGeom>
          <a:noFill/>
        </p:spPr>
        <p:txBody>
          <a:bodyPr wrap="square" rtlCol="0">
            <a:spAutoFit/>
          </a:bodyPr>
          <a:lstStyle/>
          <a:p>
            <a:pPr>
              <a:lnSpc>
                <a:spcPts val="2200"/>
              </a:lnSpc>
            </a:pPr>
            <a:r>
              <a:rPr lang="en-US" altLang="zh-TW" sz="1600">
                <a:solidFill>
                  <a:schemeClr val="bg1"/>
                </a:solidFill>
                <a:latin typeface="微軟正黑體" panose="020B0604030504040204" pitchFamily="34" charset="-120"/>
                <a:ea typeface="微軟正黑體" panose="020B0604030504040204" pitchFamily="34" charset="-120"/>
              </a:rPr>
              <a:t>Nytro 3331 </a:t>
            </a:r>
            <a:r>
              <a:rPr lang="en-US" altLang="zh-TW" sz="1600">
                <a:solidFill>
                  <a:srgbClr val="FF0000"/>
                </a:solidFill>
                <a:latin typeface="微軟正黑體" panose="020B0604030504040204" pitchFamily="34" charset="-120"/>
                <a:ea typeface="微軟正黑體" panose="020B0604030504040204" pitchFamily="34" charset="-120"/>
              </a:rPr>
              <a:t>SAS</a:t>
            </a:r>
            <a:r>
              <a:rPr lang="en-US" altLang="zh-TW" sz="1600">
                <a:solidFill>
                  <a:schemeClr val="bg1"/>
                </a:solidFill>
                <a:latin typeface="微軟正黑體" panose="020B0604030504040204" pitchFamily="34" charset="-120"/>
                <a:ea typeface="微軟正黑體" panose="020B0604030504040204" pitchFamily="34" charset="-120"/>
              </a:rPr>
              <a:t> SSD XS3840SE70004</a:t>
            </a:r>
          </a:p>
          <a:p>
            <a:pPr>
              <a:lnSpc>
                <a:spcPts val="2200"/>
              </a:lnSpc>
            </a:pPr>
            <a:r>
              <a:rPr lang="en-US" sz="1600">
                <a:solidFill>
                  <a:schemeClr val="bg1"/>
                </a:solidFill>
                <a:latin typeface="微軟正黑體" panose="020B0604030504040204" pitchFamily="34" charset="-120"/>
                <a:ea typeface="微軟正黑體" panose="020B0604030504040204" pitchFamily="34" charset="-120"/>
              </a:rPr>
              <a:t>Capacity: 3.84TB</a:t>
            </a:r>
          </a:p>
          <a:p>
            <a:pPr>
              <a:lnSpc>
                <a:spcPts val="2200"/>
              </a:lnSpc>
            </a:pPr>
            <a:r>
              <a:rPr lang="en-US" altLang="zh-TW" sz="1600">
                <a:solidFill>
                  <a:schemeClr val="bg1"/>
                </a:solidFill>
                <a:latin typeface="微軟正黑體" panose="020B0604030504040204" pitchFamily="34" charset="-120"/>
                <a:ea typeface="微軟正黑體" panose="020B0604030504040204" pitchFamily="34" charset="-120"/>
              </a:rPr>
              <a:t>Random read: </a:t>
            </a:r>
            <a:r>
              <a:rPr lang="en-US" altLang="zh-TW" sz="1600">
                <a:latin typeface="微軟正黑體" panose="020B0604030504040204" pitchFamily="34" charset="-120"/>
                <a:ea typeface="微軟正黑體" panose="020B0604030504040204" pitchFamily="34" charset="-120"/>
              </a:rPr>
              <a:t> </a:t>
            </a:r>
            <a:r>
              <a:rPr lang="en-US" altLang="zh-TW" sz="1600">
                <a:solidFill>
                  <a:schemeClr val="bg1"/>
                </a:solidFill>
                <a:latin typeface="微軟正黑體" panose="020B0604030504040204" pitchFamily="34" charset="-120"/>
                <a:ea typeface="微軟正黑體" panose="020B0604030504040204" pitchFamily="34" charset="-120"/>
              </a:rPr>
              <a:t>230K IOPS</a:t>
            </a:r>
            <a:endParaRPr lang="en-US" altLang="zh-TW" sz="1600" b="1">
              <a:solidFill>
                <a:schemeClr val="bg1"/>
              </a:solidFill>
              <a:latin typeface="微軟正黑體" panose="020B0604030504040204" pitchFamily="34" charset="-120"/>
              <a:ea typeface="微軟正黑體" panose="020B0604030504040204" pitchFamily="34" charset="-120"/>
            </a:endParaRPr>
          </a:p>
          <a:p>
            <a:pPr>
              <a:lnSpc>
                <a:spcPts val="2200"/>
              </a:lnSpc>
            </a:pPr>
            <a:r>
              <a:rPr lang="en-US" altLang="zh-TW" sz="1600">
                <a:solidFill>
                  <a:schemeClr val="bg1"/>
                </a:solidFill>
                <a:latin typeface="微軟正黑體" panose="020B0604030504040204" pitchFamily="34" charset="-120"/>
                <a:ea typeface="微軟正黑體" panose="020B0604030504040204" pitchFamily="34" charset="-120"/>
              </a:rPr>
              <a:t>Random write: 80K IOPS</a:t>
            </a:r>
          </a:p>
        </p:txBody>
      </p:sp>
      <p:sp>
        <p:nvSpPr>
          <p:cNvPr id="11" name="文字方塊 8">
            <a:extLst>
              <a:ext uri="{FF2B5EF4-FFF2-40B4-BE49-F238E27FC236}">
                <a16:creationId xmlns:a16="http://schemas.microsoft.com/office/drawing/2014/main" id="{0C738F3F-DD88-914A-9330-F6B05BD040D6}"/>
              </a:ext>
            </a:extLst>
          </p:cNvPr>
          <p:cNvSpPr txBox="1"/>
          <p:nvPr/>
        </p:nvSpPr>
        <p:spPr>
          <a:xfrm>
            <a:off x="4933080" y="1446278"/>
            <a:ext cx="3694881" cy="892552"/>
          </a:xfrm>
          <a:prstGeom prst="rect">
            <a:avLst/>
          </a:prstGeom>
          <a:noFill/>
        </p:spPr>
        <p:txBody>
          <a:bodyPr wrap="square" rtlCol="0">
            <a:spAutoFit/>
          </a:bodyPr>
          <a:lstStyle/>
          <a:p>
            <a:r>
              <a:rPr lang="en-US" altLang="zh-CN" sz="2600" b="1">
                <a:solidFill>
                  <a:srgbClr val="FFFF00"/>
                </a:solidFill>
                <a:latin typeface="微軟正黑體" panose="020B0604030504040204" pitchFamily="34" charset="-120"/>
                <a:ea typeface="微軟正黑體" panose="020B0604030504040204" pitchFamily="34" charset="-120"/>
              </a:rPr>
              <a:t>SATA SSD </a:t>
            </a:r>
            <a:r>
              <a:rPr lang="zh-CN" altLang="en-US" sz="2600" b="1">
                <a:solidFill>
                  <a:srgbClr val="FFFF00"/>
                </a:solidFill>
                <a:latin typeface="微軟正黑體" panose="020B0604030504040204" pitchFamily="34" charset="-120"/>
                <a:ea typeface="微軟正黑體" panose="020B0604030504040204" pitchFamily="34" charset="-120"/>
              </a:rPr>
              <a:t>提供較低的全快閃儲存建置成本</a:t>
            </a:r>
            <a:r>
              <a:rPr lang="en-US" altLang="zh-CN" sz="2600" b="1">
                <a:solidFill>
                  <a:srgbClr val="FFFF00"/>
                </a:solidFill>
                <a:latin typeface="微軟正黑體" panose="020B0604030504040204" pitchFamily="34" charset="-120"/>
                <a:ea typeface="微軟正黑體" panose="020B0604030504040204" pitchFamily="34" charset="-120"/>
              </a:rPr>
              <a:t> </a:t>
            </a:r>
            <a:endParaRPr lang="zh-TW" altLang="en-US" sz="2600" b="1">
              <a:solidFill>
                <a:srgbClr val="FFFF00"/>
              </a:solidFill>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19F201AA-909C-904B-A60F-F13C52F561BD}"/>
              </a:ext>
            </a:extLst>
          </p:cNvPr>
          <p:cNvPicPr>
            <a:picLocks noChangeAspect="1"/>
          </p:cNvPicPr>
          <p:nvPr/>
        </p:nvPicPr>
        <p:blipFill rotWithShape="1">
          <a:blip r:embed="rId3"/>
          <a:srcRect r="910" b="2206"/>
          <a:stretch/>
        </p:blipFill>
        <p:spPr>
          <a:xfrm>
            <a:off x="0" y="1417193"/>
            <a:ext cx="4301495" cy="3726307"/>
          </a:xfrm>
          <a:prstGeom prst="rect">
            <a:avLst/>
          </a:prstGeom>
          <a:effectLst>
            <a:outerShdw blurRad="50800" dist="165100" algn="l" rotWithShape="0">
              <a:prstClr val="black">
                <a:alpha val="40000"/>
              </a:prstClr>
            </a:outerShdw>
          </a:effectLst>
        </p:spPr>
      </p:pic>
      <p:sp>
        <p:nvSpPr>
          <p:cNvPr id="7" name="矩形 6">
            <a:extLst>
              <a:ext uri="{FF2B5EF4-FFF2-40B4-BE49-F238E27FC236}">
                <a16:creationId xmlns:a16="http://schemas.microsoft.com/office/drawing/2014/main" id="{DEF09F93-4D5D-B64E-9F36-BE411B844CC5}"/>
              </a:ext>
            </a:extLst>
          </p:cNvPr>
          <p:cNvSpPr/>
          <p:nvPr/>
        </p:nvSpPr>
        <p:spPr>
          <a:xfrm>
            <a:off x="234362" y="2506403"/>
            <a:ext cx="3929423" cy="12641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2" name="矩形 11">
            <a:extLst>
              <a:ext uri="{FF2B5EF4-FFF2-40B4-BE49-F238E27FC236}">
                <a16:creationId xmlns:a16="http://schemas.microsoft.com/office/drawing/2014/main" id="{D9B7B702-086F-4540-BE82-06236FECBDCF}"/>
              </a:ext>
            </a:extLst>
          </p:cNvPr>
          <p:cNvSpPr/>
          <p:nvPr/>
        </p:nvSpPr>
        <p:spPr>
          <a:xfrm>
            <a:off x="234362" y="3839750"/>
            <a:ext cx="3929423" cy="12641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9" name="肘形接點 8">
            <a:extLst>
              <a:ext uri="{FF2B5EF4-FFF2-40B4-BE49-F238E27FC236}">
                <a16:creationId xmlns:a16="http://schemas.microsoft.com/office/drawing/2014/main" id="{5D6E6CC0-1468-484F-B3CB-F7CD3C5AF2C8}"/>
              </a:ext>
            </a:extLst>
          </p:cNvPr>
          <p:cNvCxnSpPr>
            <a:cxnSpLocks/>
          </p:cNvCxnSpPr>
          <p:nvPr/>
        </p:nvCxnSpPr>
        <p:spPr>
          <a:xfrm flipV="1">
            <a:off x="4163785" y="2571750"/>
            <a:ext cx="769295" cy="420098"/>
          </a:xfrm>
          <a:prstGeom prst="bent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肘形接點 15">
            <a:extLst>
              <a:ext uri="{FF2B5EF4-FFF2-40B4-BE49-F238E27FC236}">
                <a16:creationId xmlns:a16="http://schemas.microsoft.com/office/drawing/2014/main" id="{E80F97AF-02D0-A24D-AA6E-83F6658A1563}"/>
              </a:ext>
            </a:extLst>
          </p:cNvPr>
          <p:cNvCxnSpPr>
            <a:cxnSpLocks/>
            <a:stCxn id="12" idx="3"/>
          </p:cNvCxnSpPr>
          <p:nvPr/>
        </p:nvCxnSpPr>
        <p:spPr>
          <a:xfrm flipV="1">
            <a:off x="4163785" y="3900740"/>
            <a:ext cx="816432" cy="571076"/>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文字方塊 18">
            <a:extLst>
              <a:ext uri="{FF2B5EF4-FFF2-40B4-BE49-F238E27FC236}">
                <a16:creationId xmlns:a16="http://schemas.microsoft.com/office/drawing/2014/main" id="{3BBE36FB-A6D0-F74F-9044-55A1AB385A74}"/>
              </a:ext>
            </a:extLst>
          </p:cNvPr>
          <p:cNvSpPr txBox="1"/>
          <p:nvPr/>
        </p:nvSpPr>
        <p:spPr>
          <a:xfrm>
            <a:off x="434402" y="1075302"/>
            <a:ext cx="2954655" cy="338554"/>
          </a:xfrm>
          <a:prstGeom prst="rect">
            <a:avLst/>
          </a:prstGeom>
          <a:noFill/>
          <a:ln>
            <a:noFill/>
          </a:ln>
        </p:spPr>
        <p:txBody>
          <a:bodyPr wrap="none" rtlCol="0">
            <a:spAutoFit/>
          </a:bodyPr>
          <a:lstStyle/>
          <a:p>
            <a:r>
              <a:rPr kumimoji="1" lang="en-US" altLang="zh-TW" sz="1600">
                <a:latin typeface="微軟正黑體" panose="020B0604030504040204" pitchFamily="34" charset="-120"/>
                <a:ea typeface="微軟正黑體" panose="020B0604030504040204" pitchFamily="34" charset="-120"/>
              </a:rPr>
              <a:t>Price in Amazon, 12/04/2019</a:t>
            </a:r>
            <a:endParaRPr kumimoji="1" lang="zh-TW" altLang="en-US" sz="160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50695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27">
            <a:extLst>
              <a:ext uri="{FF2B5EF4-FFF2-40B4-BE49-F238E27FC236}">
                <a16:creationId xmlns:a16="http://schemas.microsoft.com/office/drawing/2014/main" id="{BB83ADB1-0EEF-4E9B-A109-E87643B349F7}"/>
              </a:ext>
            </a:extLst>
          </p:cNvPr>
          <p:cNvSpPr/>
          <p:nvPr/>
        </p:nvSpPr>
        <p:spPr>
          <a:xfrm>
            <a:off x="2732454" y="4744284"/>
            <a:ext cx="954107" cy="307777"/>
          </a:xfrm>
          <a:prstGeom prst="rect">
            <a:avLst/>
          </a:prstGeom>
        </p:spPr>
        <p:txBody>
          <a:bodyPr wrap="none">
            <a:spAutoFit/>
          </a:bodyPr>
          <a:lstStyle/>
          <a:p>
            <a:r>
              <a:rPr lang="en-US" altLang="zh-CN" sz="1400">
                <a:solidFill>
                  <a:schemeClr val="bg1"/>
                </a:solidFill>
                <a:latin typeface="Arial" panose="020B0604020202020204" pitchFamily="34" charset="0"/>
                <a:ea typeface="等线"/>
                <a:cs typeface="Arial" panose="020B0604020202020204" pitchFamily="34" charset="0"/>
              </a:rPr>
              <a:t>SAS </a:t>
            </a:r>
            <a:r>
              <a:rPr lang="zh-TW" altLang="en-US" sz="1400">
                <a:solidFill>
                  <a:schemeClr val="bg1"/>
                </a:solidFill>
                <a:latin typeface="Arial" panose="020B0604020202020204" pitchFamily="34" charset="0"/>
                <a:ea typeface="等线"/>
                <a:cs typeface="Arial" panose="020B0604020202020204" pitchFamily="34" charset="0"/>
              </a:rPr>
              <a:t>硬碟</a:t>
            </a:r>
            <a:endParaRPr lang="en-US" altLang="zh-CN" sz="1400">
              <a:solidFill>
                <a:schemeClr val="bg1"/>
              </a:solidFill>
              <a:latin typeface="Arial" panose="020B0604020202020204" pitchFamily="34" charset="0"/>
              <a:ea typeface="等线"/>
              <a:cs typeface="Arial" panose="020B0604020202020204" pitchFamily="34" charset="0"/>
            </a:endParaRPr>
          </a:p>
        </p:txBody>
      </p:sp>
      <p:sp>
        <p:nvSpPr>
          <p:cNvPr id="7" name="矩形 27">
            <a:extLst>
              <a:ext uri="{FF2B5EF4-FFF2-40B4-BE49-F238E27FC236}">
                <a16:creationId xmlns:a16="http://schemas.microsoft.com/office/drawing/2014/main" id="{BB83ADB1-0EEF-4E9B-A109-E87643B349F7}"/>
              </a:ext>
            </a:extLst>
          </p:cNvPr>
          <p:cNvSpPr/>
          <p:nvPr/>
        </p:nvSpPr>
        <p:spPr>
          <a:xfrm>
            <a:off x="5558991" y="4744284"/>
            <a:ext cx="1031051" cy="307777"/>
          </a:xfrm>
          <a:prstGeom prst="rect">
            <a:avLst/>
          </a:prstGeom>
        </p:spPr>
        <p:txBody>
          <a:bodyPr wrap="none">
            <a:spAutoFit/>
          </a:bodyPr>
          <a:lstStyle/>
          <a:p>
            <a:r>
              <a:rPr lang="en-US" altLang="zh-CN" sz="1400">
                <a:solidFill>
                  <a:schemeClr val="bg1"/>
                </a:solidFill>
                <a:latin typeface="Arial" panose="020B0604020202020204" pitchFamily="34" charset="0"/>
                <a:ea typeface="等线"/>
                <a:cs typeface="Arial" panose="020B0604020202020204" pitchFamily="34" charset="0"/>
              </a:rPr>
              <a:t>SATA </a:t>
            </a:r>
            <a:r>
              <a:rPr lang="zh-TW" altLang="en-US" sz="1400">
                <a:solidFill>
                  <a:schemeClr val="bg1"/>
                </a:solidFill>
                <a:latin typeface="Arial" panose="020B0604020202020204" pitchFamily="34" charset="0"/>
                <a:ea typeface="等线"/>
                <a:cs typeface="Arial" panose="020B0604020202020204" pitchFamily="34" charset="0"/>
              </a:rPr>
              <a:t>硬碟</a:t>
            </a:r>
            <a:endParaRPr lang="en-US" altLang="zh-CN" sz="1400">
              <a:solidFill>
                <a:schemeClr val="bg1"/>
              </a:solidFill>
              <a:latin typeface="Arial" panose="020B0604020202020204" pitchFamily="34" charset="0"/>
              <a:ea typeface="等线"/>
              <a:cs typeface="Arial" panose="020B0604020202020204" pitchFamily="34" charset="0"/>
            </a:endParaRPr>
          </a:p>
        </p:txBody>
      </p:sp>
      <p:sp>
        <p:nvSpPr>
          <p:cNvPr id="8" name="Rectangle 7"/>
          <p:cNvSpPr/>
          <p:nvPr/>
        </p:nvSpPr>
        <p:spPr>
          <a:xfrm>
            <a:off x="2730688" y="3085203"/>
            <a:ext cx="484269" cy="109631"/>
          </a:xfrm>
          <a:prstGeom prst="rect">
            <a:avLst/>
          </a:prstGeom>
          <a:solidFill>
            <a:srgbClr val="89E5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Up Arrow 14"/>
          <p:cNvSpPr/>
          <p:nvPr/>
        </p:nvSpPr>
        <p:spPr>
          <a:xfrm>
            <a:off x="2980364" y="2287922"/>
            <a:ext cx="154098" cy="688475"/>
          </a:xfrm>
          <a:prstGeom prst="upArrow">
            <a:avLst/>
          </a:prstGeom>
          <a:solidFill>
            <a:srgbClr val="89E5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Down Arrow 15"/>
          <p:cNvSpPr/>
          <p:nvPr/>
        </p:nvSpPr>
        <p:spPr>
          <a:xfrm>
            <a:off x="2751933" y="2312388"/>
            <a:ext cx="149127" cy="700552"/>
          </a:xfrm>
          <a:prstGeom prst="downArrow">
            <a:avLst/>
          </a:prstGeom>
          <a:solidFill>
            <a:srgbClr val="89E5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558991" y="3085203"/>
            <a:ext cx="950263" cy="91359"/>
          </a:xfrm>
          <a:prstGeom prst="rect">
            <a:avLst/>
          </a:prstGeom>
          <a:solidFill>
            <a:srgbClr val="89E5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Up Arrow 17"/>
          <p:cNvSpPr/>
          <p:nvPr/>
        </p:nvSpPr>
        <p:spPr>
          <a:xfrm>
            <a:off x="3580484" y="2294148"/>
            <a:ext cx="154098" cy="688475"/>
          </a:xfrm>
          <a:prstGeom prst="upArrow">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own Arrow 18"/>
          <p:cNvSpPr/>
          <p:nvPr/>
        </p:nvSpPr>
        <p:spPr>
          <a:xfrm>
            <a:off x="3352053" y="2318614"/>
            <a:ext cx="149127" cy="700552"/>
          </a:xfrm>
          <a:prstGeom prst="downArrow">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212025" y="3085203"/>
            <a:ext cx="484269" cy="109631"/>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矩形 27">
            <a:extLst>
              <a:ext uri="{FF2B5EF4-FFF2-40B4-BE49-F238E27FC236}">
                <a16:creationId xmlns:a16="http://schemas.microsoft.com/office/drawing/2014/main" id="{BB83ADB1-0EEF-4E9B-A109-E87643B349F7}"/>
              </a:ext>
            </a:extLst>
          </p:cNvPr>
          <p:cNvSpPr/>
          <p:nvPr/>
        </p:nvSpPr>
        <p:spPr>
          <a:xfrm>
            <a:off x="581342" y="2432250"/>
            <a:ext cx="2119818" cy="553998"/>
          </a:xfrm>
          <a:prstGeom prst="rect">
            <a:avLst/>
          </a:prstGeom>
        </p:spPr>
        <p:txBody>
          <a:bodyPr wrap="square" anchor="t">
            <a:spAutoFit/>
          </a:bodyPr>
          <a:lstStyle/>
          <a:p>
            <a:r>
              <a:rPr lang="en-US" altLang="zh-CN" sz="1600" b="1">
                <a:solidFill>
                  <a:schemeClr val="bg1"/>
                </a:solidFill>
                <a:latin typeface="微軟正黑體"/>
                <a:ea typeface="微軟正黑體"/>
                <a:cs typeface="Arial"/>
              </a:rPr>
              <a:t>SAS </a:t>
            </a:r>
            <a:r>
              <a:rPr lang="zh-TW" altLang="en-US" sz="1600" b="1">
                <a:solidFill>
                  <a:schemeClr val="bg1"/>
                </a:solidFill>
                <a:latin typeface="微軟正黑體"/>
                <a:ea typeface="微軟正黑體"/>
                <a:cs typeface="Arial"/>
              </a:rPr>
              <a:t>硬碟具有雙埠</a:t>
            </a:r>
            <a:endParaRPr lang="en-US" altLang="zh-TW" sz="1600" b="1">
              <a:solidFill>
                <a:schemeClr val="bg1"/>
              </a:solidFill>
              <a:latin typeface="微軟正黑體"/>
              <a:ea typeface="微軟正黑體"/>
              <a:cs typeface="Arial"/>
            </a:endParaRPr>
          </a:p>
          <a:p>
            <a:pPr marL="179070" indent="-179070">
              <a:buClr>
                <a:srgbClr val="FF6500"/>
              </a:buClr>
              <a:buFont typeface="Arial"/>
              <a:buChar char="•"/>
              <a:tabLst>
                <a:tab pos="179388" algn="l"/>
              </a:tabLst>
            </a:pPr>
            <a:r>
              <a:rPr lang="zh-TW" altLang="en-US" sz="1400">
                <a:solidFill>
                  <a:schemeClr val="bg1"/>
                </a:solidFill>
                <a:latin typeface="微軟正黑體"/>
                <a:ea typeface="微軟正黑體"/>
                <a:cs typeface="Arial"/>
              </a:rPr>
              <a:t>支援 </a:t>
            </a:r>
            <a:r>
              <a:rPr lang="en-US" altLang="zh-TW" sz="1400">
                <a:solidFill>
                  <a:schemeClr val="bg1"/>
                </a:solidFill>
                <a:latin typeface="微軟正黑體"/>
                <a:ea typeface="微軟正黑體"/>
                <a:cs typeface="Arial"/>
              </a:rPr>
              <a:t>HA </a:t>
            </a:r>
            <a:r>
              <a:rPr lang="zh-TW" altLang="en-US" sz="1400">
                <a:solidFill>
                  <a:schemeClr val="bg1"/>
                </a:solidFill>
                <a:latin typeface="微軟正黑體"/>
                <a:ea typeface="微軟正黑體"/>
                <a:cs typeface="Arial"/>
              </a:rPr>
              <a:t>架構</a:t>
            </a:r>
            <a:endParaRPr lang="en-US" altLang="zh-TW" sz="1400">
              <a:solidFill>
                <a:schemeClr val="bg1"/>
              </a:solidFill>
              <a:latin typeface="微軟正黑體"/>
              <a:ea typeface="微軟正黑體"/>
              <a:cs typeface="Arial"/>
            </a:endParaRPr>
          </a:p>
        </p:txBody>
      </p:sp>
      <p:sp>
        <p:nvSpPr>
          <p:cNvPr id="25" name="矩形 27">
            <a:extLst>
              <a:ext uri="{FF2B5EF4-FFF2-40B4-BE49-F238E27FC236}">
                <a16:creationId xmlns:a16="http://schemas.microsoft.com/office/drawing/2014/main" id="{BB83ADB1-0EEF-4E9B-A109-E87643B349F7}"/>
              </a:ext>
            </a:extLst>
          </p:cNvPr>
          <p:cNvSpPr/>
          <p:nvPr/>
        </p:nvSpPr>
        <p:spPr>
          <a:xfrm>
            <a:off x="6530122" y="2363837"/>
            <a:ext cx="1900527" cy="830997"/>
          </a:xfrm>
          <a:prstGeom prst="rect">
            <a:avLst/>
          </a:prstGeom>
        </p:spPr>
        <p:txBody>
          <a:bodyPr wrap="square">
            <a:spAutoFit/>
          </a:bodyPr>
          <a:lstStyle/>
          <a:p>
            <a:r>
              <a:rPr lang="zh-TW" altLang="en-US" sz="16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一個連接埠</a:t>
            </a:r>
            <a:endParaRPr lang="en-US" altLang="zh-TW" sz="16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p>
            <a:pPr marL="179388" indent="-179388">
              <a:buFont typeface="Arial"/>
              <a:buChar char="•"/>
              <a:tabLst>
                <a:tab pos="179388" algn="l"/>
              </a:tabLst>
            </a:pPr>
            <a:r>
              <a:rPr lang="zh-TW" altLang="en-US" sz="1400">
                <a:solidFill>
                  <a:srgbClr val="FF7711"/>
                </a:solidFill>
                <a:latin typeface="微軟正黑體"/>
                <a:ea typeface="微軟正黑體"/>
                <a:cs typeface="Arial"/>
              </a:rPr>
              <a:t>不支援 </a:t>
            </a:r>
            <a:r>
              <a:rPr lang="en-US" altLang="zh-TW" sz="1400">
                <a:solidFill>
                  <a:schemeClr val="bg1"/>
                </a:solidFill>
                <a:latin typeface="微軟正黑體"/>
                <a:ea typeface="微軟正黑體"/>
                <a:cs typeface="Arial"/>
              </a:rPr>
              <a:t>HA </a:t>
            </a:r>
            <a:r>
              <a:rPr lang="zh-TW" altLang="en-US" sz="1400">
                <a:solidFill>
                  <a:schemeClr val="bg1"/>
                </a:solidFill>
                <a:latin typeface="微軟正黑體"/>
                <a:ea typeface="微軟正黑體"/>
                <a:cs typeface="Arial"/>
              </a:rPr>
              <a:t>架構</a:t>
            </a:r>
            <a:endParaRPr lang="en-US" altLang="zh-TW" sz="1400">
              <a:solidFill>
                <a:schemeClr val="bg1"/>
              </a:solidFill>
              <a:latin typeface="微軟正黑體"/>
              <a:ea typeface="微軟正黑體"/>
              <a:cs typeface="Arial"/>
            </a:endParaRPr>
          </a:p>
          <a:p>
            <a:endParaRPr lang="en-US" altLang="zh-CN" sz="16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47" name="矩形 27">
            <a:extLst>
              <a:ext uri="{FF2B5EF4-FFF2-40B4-BE49-F238E27FC236}">
                <a16:creationId xmlns:a16="http://schemas.microsoft.com/office/drawing/2014/main" id="{BB83ADB1-0EEF-4E9B-A109-E87643B349F7}"/>
              </a:ext>
            </a:extLst>
          </p:cNvPr>
          <p:cNvSpPr/>
          <p:nvPr/>
        </p:nvSpPr>
        <p:spPr>
          <a:xfrm rot="16200000">
            <a:off x="2505231" y="2516088"/>
            <a:ext cx="861823" cy="246221"/>
          </a:xfrm>
          <a:prstGeom prst="rect">
            <a:avLst/>
          </a:prstGeom>
        </p:spPr>
        <p:txBody>
          <a:bodyPr wrap="square">
            <a:spAutoFit/>
          </a:bodyPr>
          <a:lstStyle/>
          <a:p>
            <a:r>
              <a:rPr lang="x-none" altLang="zh-CN" sz="1000">
                <a:solidFill>
                  <a:schemeClr val="bg1"/>
                </a:solidFill>
                <a:latin typeface="Arial" panose="020B0604020202020204" pitchFamily="34" charset="0"/>
                <a:ea typeface="等线"/>
                <a:cs typeface="Arial" panose="020B0604020202020204" pitchFamily="34" charset="0"/>
              </a:rPr>
              <a:t>Channel 1</a:t>
            </a:r>
            <a:endParaRPr lang="en-US" altLang="zh-TW" sz="1000">
              <a:solidFill>
                <a:schemeClr val="bg1"/>
              </a:solidFill>
              <a:latin typeface="Arial" panose="020B0604020202020204" pitchFamily="34" charset="0"/>
              <a:ea typeface="等线"/>
              <a:cs typeface="Arial" panose="020B0604020202020204" pitchFamily="34" charset="0"/>
            </a:endParaRPr>
          </a:p>
        </p:txBody>
      </p:sp>
      <p:sp>
        <p:nvSpPr>
          <p:cNvPr id="48" name="矩形 27">
            <a:extLst>
              <a:ext uri="{FF2B5EF4-FFF2-40B4-BE49-F238E27FC236}">
                <a16:creationId xmlns:a16="http://schemas.microsoft.com/office/drawing/2014/main" id="{BB83ADB1-0EEF-4E9B-A109-E87643B349F7}"/>
              </a:ext>
            </a:extLst>
          </p:cNvPr>
          <p:cNvSpPr/>
          <p:nvPr/>
        </p:nvSpPr>
        <p:spPr>
          <a:xfrm rot="16200000">
            <a:off x="3105352" y="2504043"/>
            <a:ext cx="861823" cy="246221"/>
          </a:xfrm>
          <a:prstGeom prst="rect">
            <a:avLst/>
          </a:prstGeom>
        </p:spPr>
        <p:txBody>
          <a:bodyPr wrap="square">
            <a:spAutoFit/>
          </a:bodyPr>
          <a:lstStyle/>
          <a:p>
            <a:r>
              <a:rPr lang="x-none" altLang="zh-CN" sz="1000">
                <a:solidFill>
                  <a:schemeClr val="bg1"/>
                </a:solidFill>
                <a:latin typeface="Arial" panose="020B0604020202020204" pitchFamily="34" charset="0"/>
                <a:ea typeface="等线"/>
                <a:cs typeface="Arial" panose="020B0604020202020204" pitchFamily="34" charset="0"/>
              </a:rPr>
              <a:t>Channel 2</a:t>
            </a:r>
            <a:endParaRPr lang="en-US" altLang="zh-TW" sz="1000">
              <a:solidFill>
                <a:schemeClr val="bg1"/>
              </a:solidFill>
              <a:latin typeface="Arial" panose="020B0604020202020204" pitchFamily="34" charset="0"/>
              <a:ea typeface="等线"/>
              <a:cs typeface="Arial" panose="020B0604020202020204" pitchFamily="34" charset="0"/>
            </a:endParaRPr>
          </a:p>
        </p:txBody>
      </p:sp>
      <p:pic>
        <p:nvPicPr>
          <p:cNvPr id="4" name="圖形 3">
            <a:extLst>
              <a:ext uri="{FF2B5EF4-FFF2-40B4-BE49-F238E27FC236}">
                <a16:creationId xmlns:a16="http://schemas.microsoft.com/office/drawing/2014/main" id="{945218A2-3375-4DF6-B830-6B872AB3C5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37403" y="3186932"/>
            <a:ext cx="1149244" cy="1532325"/>
          </a:xfrm>
          <a:prstGeom prst="rect">
            <a:avLst/>
          </a:prstGeom>
          <a:effectLst>
            <a:outerShdw blurRad="101600" dist="114300" algn="l" rotWithShape="0">
              <a:prstClr val="black">
                <a:alpha val="40000"/>
              </a:prstClr>
            </a:outerShdw>
          </a:effectLst>
        </p:spPr>
      </p:pic>
      <p:sp>
        <p:nvSpPr>
          <p:cNvPr id="31" name="矩形 27">
            <a:extLst>
              <a:ext uri="{FF2B5EF4-FFF2-40B4-BE49-F238E27FC236}">
                <a16:creationId xmlns:a16="http://schemas.microsoft.com/office/drawing/2014/main" id="{BB83ADB1-0EEF-4E9B-A109-E87643B349F7}"/>
              </a:ext>
            </a:extLst>
          </p:cNvPr>
          <p:cNvSpPr/>
          <p:nvPr/>
        </p:nvSpPr>
        <p:spPr>
          <a:xfrm>
            <a:off x="2085232" y="1543554"/>
            <a:ext cx="873005" cy="307777"/>
          </a:xfrm>
          <a:prstGeom prst="rect">
            <a:avLst/>
          </a:prstGeom>
          <a:solidFill>
            <a:srgbClr val="FF6600"/>
          </a:solidFill>
          <a:effectLst>
            <a:outerShdw blurRad="101600" dist="114300" algn="l" rotWithShape="0">
              <a:prstClr val="black">
                <a:alpha val="32000"/>
              </a:prstClr>
            </a:outerShdw>
          </a:effectLst>
        </p:spPr>
        <p:txBody>
          <a:bodyPr wrap="none" anchor="t">
            <a:spAutoFit/>
          </a:bodyPr>
          <a:lstStyle/>
          <a:p>
            <a:r>
              <a:rPr lang="zh-TW" altLang="en-US" sz="1400">
                <a:solidFill>
                  <a:schemeClr val="bg1"/>
                </a:solidFill>
                <a:latin typeface="微軟正黑體"/>
                <a:ea typeface="微軟正黑體"/>
                <a:cs typeface="Arial"/>
              </a:rPr>
              <a:t>控制器</a:t>
            </a:r>
            <a:r>
              <a:rPr lang="en-US" altLang="zh-CN" sz="1400">
                <a:solidFill>
                  <a:schemeClr val="bg1"/>
                </a:solidFill>
                <a:latin typeface="微軟正黑體"/>
                <a:ea typeface="微軟正黑體"/>
                <a:cs typeface="Arial"/>
              </a:rPr>
              <a:t> 1</a:t>
            </a:r>
            <a:endParaRPr lang="zh-TW" altLang="en-US">
              <a:solidFill>
                <a:schemeClr val="bg1"/>
              </a:solidFill>
              <a:cs typeface="Calibri"/>
            </a:endParaRPr>
          </a:p>
        </p:txBody>
      </p:sp>
      <p:pic>
        <p:nvPicPr>
          <p:cNvPr id="9" name="圖形 8">
            <a:extLst>
              <a:ext uri="{FF2B5EF4-FFF2-40B4-BE49-F238E27FC236}">
                <a16:creationId xmlns:a16="http://schemas.microsoft.com/office/drawing/2014/main" id="{58C4F881-45AA-4530-B2D6-F91942A61E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35446" y="1820781"/>
            <a:ext cx="1353963" cy="437477"/>
          </a:xfrm>
          <a:prstGeom prst="rect">
            <a:avLst/>
          </a:prstGeom>
          <a:effectLst>
            <a:outerShdw blurRad="101600" dist="114300" algn="l" rotWithShape="0">
              <a:prstClr val="black">
                <a:alpha val="32000"/>
              </a:prstClr>
            </a:outerShdw>
          </a:effectLst>
        </p:spPr>
      </p:pic>
      <p:sp>
        <p:nvSpPr>
          <p:cNvPr id="40" name="矩形 27">
            <a:extLst>
              <a:ext uri="{FF2B5EF4-FFF2-40B4-BE49-F238E27FC236}">
                <a16:creationId xmlns:a16="http://schemas.microsoft.com/office/drawing/2014/main" id="{D1752947-F5FC-453A-9ADE-96E792D9A4C7}"/>
              </a:ext>
            </a:extLst>
          </p:cNvPr>
          <p:cNvSpPr/>
          <p:nvPr/>
        </p:nvSpPr>
        <p:spPr>
          <a:xfrm>
            <a:off x="3563673" y="1543554"/>
            <a:ext cx="873005" cy="307777"/>
          </a:xfrm>
          <a:prstGeom prst="rect">
            <a:avLst/>
          </a:prstGeom>
          <a:solidFill>
            <a:srgbClr val="FF6600"/>
          </a:solidFill>
          <a:effectLst>
            <a:outerShdw blurRad="101600" dist="114300" algn="l" rotWithShape="0">
              <a:prstClr val="black">
                <a:alpha val="32000"/>
              </a:prstClr>
            </a:outerShdw>
          </a:effectLst>
        </p:spPr>
        <p:txBody>
          <a:bodyPr wrap="none">
            <a:spAutoFit/>
          </a:bodyPr>
          <a:lstStyle/>
          <a:p>
            <a:r>
              <a:rPr lang="zh-TW" altLang="en-US" sz="1400">
                <a:solidFill>
                  <a:schemeClr val="bg1"/>
                </a:solidFill>
                <a:latin typeface="微軟正黑體"/>
                <a:ea typeface="微軟正黑體"/>
                <a:cs typeface="Arial"/>
              </a:rPr>
              <a:t>控制器</a:t>
            </a:r>
            <a:r>
              <a:rPr lang="en-US" altLang="zh-CN" sz="1400">
                <a:solidFill>
                  <a:schemeClr val="bg1"/>
                </a:solidFill>
                <a:latin typeface="微軟正黑體"/>
                <a:ea typeface="微軟正黑體"/>
                <a:cs typeface="Arial"/>
              </a:rPr>
              <a:t> 2</a:t>
            </a:r>
          </a:p>
        </p:txBody>
      </p:sp>
      <p:pic>
        <p:nvPicPr>
          <p:cNvPr id="41" name="圖形 40">
            <a:extLst>
              <a:ext uri="{FF2B5EF4-FFF2-40B4-BE49-F238E27FC236}">
                <a16:creationId xmlns:a16="http://schemas.microsoft.com/office/drawing/2014/main" id="{91FE0EB3-BFEE-4E03-8552-7603D4F61BF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01922" y="1820781"/>
            <a:ext cx="1353963" cy="437477"/>
          </a:xfrm>
          <a:prstGeom prst="rect">
            <a:avLst/>
          </a:prstGeom>
          <a:effectLst>
            <a:outerShdw blurRad="101600" dist="114300" algn="l" rotWithShape="0">
              <a:prstClr val="black">
                <a:alpha val="32000"/>
              </a:prstClr>
            </a:outerShdw>
          </a:effectLst>
        </p:spPr>
      </p:pic>
      <p:sp>
        <p:nvSpPr>
          <p:cNvPr id="45" name="矩形 27">
            <a:extLst>
              <a:ext uri="{FF2B5EF4-FFF2-40B4-BE49-F238E27FC236}">
                <a16:creationId xmlns:a16="http://schemas.microsoft.com/office/drawing/2014/main" id="{513D1189-08F2-4C98-B709-522D6E842F17}"/>
              </a:ext>
            </a:extLst>
          </p:cNvPr>
          <p:cNvSpPr/>
          <p:nvPr/>
        </p:nvSpPr>
        <p:spPr>
          <a:xfrm>
            <a:off x="5558991" y="1528806"/>
            <a:ext cx="873005" cy="307777"/>
          </a:xfrm>
          <a:prstGeom prst="rect">
            <a:avLst/>
          </a:prstGeom>
          <a:solidFill>
            <a:srgbClr val="FF6600"/>
          </a:solidFill>
          <a:effectLst>
            <a:outerShdw blurRad="101600" dist="114300" algn="l" rotWithShape="0">
              <a:prstClr val="black">
                <a:alpha val="32000"/>
              </a:prstClr>
            </a:outerShdw>
          </a:effectLst>
        </p:spPr>
        <p:txBody>
          <a:bodyPr wrap="none" anchor="t">
            <a:spAutoFit/>
          </a:bodyPr>
          <a:lstStyle/>
          <a:p>
            <a:r>
              <a:rPr lang="zh-TW" altLang="en-US" sz="1400">
                <a:solidFill>
                  <a:schemeClr val="bg1"/>
                </a:solidFill>
                <a:latin typeface="微軟正黑體"/>
                <a:ea typeface="微軟正黑體"/>
                <a:cs typeface="Arial"/>
              </a:rPr>
              <a:t>控制器</a:t>
            </a:r>
            <a:r>
              <a:rPr lang="en-US" altLang="zh-TW" sz="1400">
                <a:solidFill>
                  <a:schemeClr val="bg1"/>
                </a:solidFill>
                <a:latin typeface="微軟正黑體"/>
                <a:ea typeface="微軟正黑體"/>
                <a:cs typeface="Arial"/>
              </a:rPr>
              <a:t> 1</a:t>
            </a:r>
            <a:endParaRPr lang="en-US" altLang="zh-CN" sz="1400">
              <a:solidFill>
                <a:schemeClr val="bg1"/>
              </a:solidFill>
              <a:latin typeface="微軟正黑體"/>
              <a:ea typeface="微軟正黑體"/>
              <a:cs typeface="Arial"/>
            </a:endParaRPr>
          </a:p>
        </p:txBody>
      </p:sp>
      <p:pic>
        <p:nvPicPr>
          <p:cNvPr id="46" name="圖形 45">
            <a:extLst>
              <a:ext uri="{FF2B5EF4-FFF2-40B4-BE49-F238E27FC236}">
                <a16:creationId xmlns:a16="http://schemas.microsoft.com/office/drawing/2014/main" id="{8C2E36D6-FD66-47AC-9C78-5C8B730ED6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26835" y="1806033"/>
            <a:ext cx="1353963" cy="437477"/>
          </a:xfrm>
          <a:prstGeom prst="rect">
            <a:avLst/>
          </a:prstGeom>
          <a:effectLst>
            <a:outerShdw blurRad="101600" dist="114300" algn="l" rotWithShape="0">
              <a:prstClr val="black">
                <a:alpha val="32000"/>
              </a:prstClr>
            </a:outerShdw>
          </a:effectLst>
        </p:spPr>
      </p:pic>
      <p:grpSp>
        <p:nvGrpSpPr>
          <p:cNvPr id="12" name="群組 11">
            <a:extLst>
              <a:ext uri="{FF2B5EF4-FFF2-40B4-BE49-F238E27FC236}">
                <a16:creationId xmlns:a16="http://schemas.microsoft.com/office/drawing/2014/main" id="{964B1758-3C73-4D3C-9D15-6676A88FEA94}"/>
              </a:ext>
            </a:extLst>
          </p:cNvPr>
          <p:cNvGrpSpPr/>
          <p:nvPr/>
        </p:nvGrpSpPr>
        <p:grpSpPr>
          <a:xfrm>
            <a:off x="5789021" y="2302776"/>
            <a:ext cx="422075" cy="727193"/>
            <a:chOff x="7336476" y="3304519"/>
            <a:chExt cx="422075" cy="700552"/>
          </a:xfrm>
        </p:grpSpPr>
        <p:sp>
          <p:nvSpPr>
            <p:cNvPr id="51" name="Up Arrow 14">
              <a:extLst>
                <a:ext uri="{FF2B5EF4-FFF2-40B4-BE49-F238E27FC236}">
                  <a16:creationId xmlns:a16="http://schemas.microsoft.com/office/drawing/2014/main" id="{21130781-1BC8-4350-8D6D-0FC976FC8224}"/>
                </a:ext>
              </a:extLst>
            </p:cNvPr>
            <p:cNvSpPr/>
            <p:nvPr/>
          </p:nvSpPr>
          <p:spPr>
            <a:xfrm>
              <a:off x="7604453" y="3304519"/>
              <a:ext cx="154098" cy="688475"/>
            </a:xfrm>
            <a:prstGeom prst="upArrow">
              <a:avLst/>
            </a:prstGeom>
            <a:solidFill>
              <a:srgbClr val="89E5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Down Arrow 15">
              <a:extLst>
                <a:ext uri="{FF2B5EF4-FFF2-40B4-BE49-F238E27FC236}">
                  <a16:creationId xmlns:a16="http://schemas.microsoft.com/office/drawing/2014/main" id="{F788B340-F6F9-4147-9DD4-01C3D6E8960D}"/>
                </a:ext>
              </a:extLst>
            </p:cNvPr>
            <p:cNvSpPr/>
            <p:nvPr/>
          </p:nvSpPr>
          <p:spPr>
            <a:xfrm>
              <a:off x="7336476" y="3304519"/>
              <a:ext cx="149127" cy="700552"/>
            </a:xfrm>
            <a:prstGeom prst="downArrow">
              <a:avLst/>
            </a:prstGeom>
            <a:solidFill>
              <a:srgbClr val="DDF7F5"/>
            </a:solidFill>
            <a:ln w="63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3" name="矩形 27">
            <a:extLst>
              <a:ext uri="{FF2B5EF4-FFF2-40B4-BE49-F238E27FC236}">
                <a16:creationId xmlns:a16="http://schemas.microsoft.com/office/drawing/2014/main" id="{71627D8B-B18C-4B96-87F8-483B0D600BA6}"/>
              </a:ext>
            </a:extLst>
          </p:cNvPr>
          <p:cNvSpPr/>
          <p:nvPr/>
        </p:nvSpPr>
        <p:spPr>
          <a:xfrm rot="16200000">
            <a:off x="5567131" y="2504043"/>
            <a:ext cx="861823" cy="246221"/>
          </a:xfrm>
          <a:prstGeom prst="rect">
            <a:avLst/>
          </a:prstGeom>
        </p:spPr>
        <p:txBody>
          <a:bodyPr wrap="square">
            <a:spAutoFit/>
          </a:bodyPr>
          <a:lstStyle/>
          <a:p>
            <a:r>
              <a:rPr lang="x-none" altLang="zh-CN" sz="1000">
                <a:solidFill>
                  <a:schemeClr val="bg1"/>
                </a:solidFill>
                <a:latin typeface="Arial" panose="020B0604020202020204" pitchFamily="34" charset="0"/>
                <a:ea typeface="等线"/>
                <a:cs typeface="Arial" panose="020B0604020202020204" pitchFamily="34" charset="0"/>
              </a:rPr>
              <a:t>Channel 1</a:t>
            </a:r>
            <a:endParaRPr lang="en-US" altLang="zh-TW" sz="1000">
              <a:solidFill>
                <a:schemeClr val="bg1"/>
              </a:solidFill>
              <a:latin typeface="Arial" panose="020B0604020202020204" pitchFamily="34" charset="0"/>
              <a:ea typeface="等线"/>
              <a:cs typeface="Arial" panose="020B0604020202020204" pitchFamily="34" charset="0"/>
            </a:endParaRPr>
          </a:p>
        </p:txBody>
      </p:sp>
      <p:sp>
        <p:nvSpPr>
          <p:cNvPr id="3" name="標題 2">
            <a:extLst>
              <a:ext uri="{FF2B5EF4-FFF2-40B4-BE49-F238E27FC236}">
                <a16:creationId xmlns:a16="http://schemas.microsoft.com/office/drawing/2014/main" id="{60032C7D-0C3B-4E7E-864E-F191D226A119}"/>
              </a:ext>
            </a:extLst>
          </p:cNvPr>
          <p:cNvSpPr>
            <a:spLocks noGrp="1"/>
          </p:cNvSpPr>
          <p:nvPr>
            <p:ph type="title"/>
          </p:nvPr>
        </p:nvSpPr>
        <p:spPr>
          <a:xfrm>
            <a:off x="234363" y="126229"/>
            <a:ext cx="8820184" cy="1028369"/>
          </a:xfrm>
        </p:spPr>
        <p:txBody>
          <a:bodyPr>
            <a:normAutofit/>
          </a:bodyPr>
          <a:lstStyle/>
          <a:p>
            <a:r>
              <a:rPr lang="zh-TW" altLang="en-US">
                <a:latin typeface="微軟正黑體"/>
                <a:ea typeface="微軟正黑體"/>
              </a:rPr>
              <a:t>全雙工資料傳輸與雙埠</a:t>
            </a:r>
            <a:endParaRPr lang="zh-TW" altLang="en-US"/>
          </a:p>
        </p:txBody>
      </p:sp>
      <p:pic>
        <p:nvPicPr>
          <p:cNvPr id="49" name="圖形 48">
            <a:extLst>
              <a:ext uri="{FF2B5EF4-FFF2-40B4-BE49-F238E27FC236}">
                <a16:creationId xmlns:a16="http://schemas.microsoft.com/office/drawing/2014/main" id="{E2395E81-16CF-4D1F-9D04-32B3EE438D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59500" y="3181778"/>
            <a:ext cx="1149244" cy="1532325"/>
          </a:xfrm>
          <a:prstGeom prst="rect">
            <a:avLst/>
          </a:prstGeom>
          <a:effectLst>
            <a:outerShdw blurRad="101600" dist="114300" algn="l" rotWithShape="0">
              <a:prstClr val="black">
                <a:alpha val="40000"/>
              </a:prstClr>
            </a:outerShdw>
          </a:effectLst>
        </p:spPr>
      </p:pic>
    </p:spTree>
    <p:extLst>
      <p:ext uri="{BB962C8B-B14F-4D97-AF65-F5344CB8AC3E}">
        <p14:creationId xmlns:p14="http://schemas.microsoft.com/office/powerpoint/2010/main" val="1198125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91" y="91439"/>
            <a:ext cx="9456154" cy="1028369"/>
          </a:xfrm>
        </p:spPr>
        <p:txBody>
          <a:bodyPr>
            <a:noAutofit/>
          </a:bodyPr>
          <a:lstStyle/>
          <a:p>
            <a:r>
              <a:rPr lang="en-US" altLang="zh-CN">
                <a:latin typeface="微軟正黑體"/>
                <a:ea typeface="微軟正黑體"/>
              </a:rPr>
              <a:t>QDA-SA3 6Gb/s SAS </a:t>
            </a:r>
            <a:r>
              <a:rPr lang="zh-CN" altLang="en-US">
                <a:latin typeface="微軟正黑體"/>
                <a:ea typeface="微軟正黑體"/>
              </a:rPr>
              <a:t>轉</a:t>
            </a:r>
            <a:r>
              <a:rPr lang="en-US" altLang="zh-CN">
                <a:latin typeface="微軟正黑體"/>
                <a:ea typeface="微軟正黑體"/>
              </a:rPr>
              <a:t>SATA</a:t>
            </a:r>
            <a:r>
              <a:rPr lang="zh-CN" altLang="en-US">
                <a:latin typeface="微軟正黑體"/>
                <a:ea typeface="微軟正黑體"/>
              </a:rPr>
              <a:t>轉接座配件</a:t>
            </a:r>
            <a:endParaRPr lang="en-US">
              <a:latin typeface="微軟正黑體"/>
              <a:ea typeface="微軟正黑體"/>
            </a:endParaRPr>
          </a:p>
        </p:txBody>
      </p:sp>
      <p:pic>
        <p:nvPicPr>
          <p:cNvPr id="3" name="圖形 2">
            <a:extLst>
              <a:ext uri="{FF2B5EF4-FFF2-40B4-BE49-F238E27FC236}">
                <a16:creationId xmlns:a16="http://schemas.microsoft.com/office/drawing/2014/main" id="{0BC501D8-8B4F-48D0-9CB8-38CAB9D1B7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98464" y="2037015"/>
            <a:ext cx="1615916" cy="2917267"/>
          </a:xfrm>
          <a:prstGeom prst="rect">
            <a:avLst/>
          </a:prstGeom>
        </p:spPr>
      </p:pic>
      <p:sp>
        <p:nvSpPr>
          <p:cNvPr id="10" name="文字方塊 8">
            <a:extLst>
              <a:ext uri="{FF2B5EF4-FFF2-40B4-BE49-F238E27FC236}">
                <a16:creationId xmlns:a16="http://schemas.microsoft.com/office/drawing/2014/main" id="{BB0B27A5-EFEB-4AFB-BCD7-1CD704ED3055}"/>
              </a:ext>
            </a:extLst>
          </p:cNvPr>
          <p:cNvSpPr txBox="1"/>
          <p:nvPr/>
        </p:nvSpPr>
        <p:spPr>
          <a:xfrm>
            <a:off x="275953" y="1428101"/>
            <a:ext cx="1622511" cy="430887"/>
          </a:xfrm>
          <a:prstGeom prst="rect">
            <a:avLst/>
          </a:prstGeom>
          <a:noFill/>
        </p:spPr>
        <p:txBody>
          <a:bodyPr wrap="square" rtlCol="0">
            <a:spAutoFit/>
          </a:bodyPr>
          <a:lstStyle/>
          <a:p>
            <a:r>
              <a:rPr lang="zh-CN" altLang="en-US" sz="2200">
                <a:solidFill>
                  <a:schemeClr val="bg1"/>
                </a:solidFill>
                <a:latin typeface="微軟正黑體" panose="020B0604030504040204" pitchFamily="34" charset="-120"/>
                <a:ea typeface="微軟正黑體" panose="020B0604030504040204" pitchFamily="34" charset="-120"/>
              </a:rPr>
              <a:t>選購配件</a:t>
            </a:r>
            <a:endParaRPr lang="zh-TW" altLang="en-US" sz="2200">
              <a:solidFill>
                <a:schemeClr val="bg1"/>
              </a:solidFill>
              <a:latin typeface="微軟正黑體" panose="020B0604030504040204" pitchFamily="34" charset="-120"/>
              <a:ea typeface="微軟正黑體" panose="020B0604030504040204" pitchFamily="34" charset="-120"/>
            </a:endParaRPr>
          </a:p>
        </p:txBody>
      </p:sp>
      <p:sp>
        <p:nvSpPr>
          <p:cNvPr id="11" name="文字方塊 8">
            <a:extLst>
              <a:ext uri="{FF2B5EF4-FFF2-40B4-BE49-F238E27FC236}">
                <a16:creationId xmlns:a16="http://schemas.microsoft.com/office/drawing/2014/main" id="{978E4524-2F28-4FA9-9C5B-E9E12C0C2DD8}"/>
              </a:ext>
            </a:extLst>
          </p:cNvPr>
          <p:cNvSpPr txBox="1"/>
          <p:nvPr/>
        </p:nvSpPr>
        <p:spPr>
          <a:xfrm>
            <a:off x="2016066" y="1447735"/>
            <a:ext cx="4246874" cy="338554"/>
          </a:xfrm>
          <a:prstGeom prst="rect">
            <a:avLst/>
          </a:prstGeom>
          <a:noFill/>
        </p:spPr>
        <p:txBody>
          <a:bodyPr wrap="square" rtlCol="0" anchor="t">
            <a:spAutoFit/>
          </a:bodyPr>
          <a:lstStyle/>
          <a:p>
            <a:r>
              <a:rPr lang="zh-CN" altLang="en-US" sz="1600">
                <a:solidFill>
                  <a:schemeClr val="bg1"/>
                </a:solidFill>
                <a:latin typeface="微軟正黑體"/>
                <a:ea typeface="微軟正黑體"/>
              </a:rPr>
              <a:t>訂購料號</a:t>
            </a:r>
            <a:r>
              <a:rPr lang="en-US" altLang="zh-CN" sz="1600">
                <a:solidFill>
                  <a:schemeClr val="bg1"/>
                </a:solidFill>
                <a:latin typeface="微軟正黑體"/>
                <a:ea typeface="微軟正黑體"/>
              </a:rPr>
              <a:t>: </a:t>
            </a:r>
            <a:r>
              <a:rPr lang="en-US" altLang="zh-TW" sz="1600" b="1">
                <a:solidFill>
                  <a:schemeClr val="bg1"/>
                </a:solidFill>
                <a:latin typeface="微軟正黑體"/>
                <a:ea typeface="微軟正黑體"/>
              </a:rPr>
              <a:t>QDA-SA3-4PCS</a:t>
            </a:r>
            <a:r>
              <a:rPr lang="en-US" altLang="zh-TW" sz="1600">
                <a:solidFill>
                  <a:schemeClr val="bg1"/>
                </a:solidFill>
                <a:latin typeface="微軟正黑體"/>
                <a:ea typeface="微軟正黑體"/>
              </a:rPr>
              <a:t> (</a:t>
            </a:r>
            <a:r>
              <a:rPr lang="zh-CN" altLang="en-US" sz="1600">
                <a:solidFill>
                  <a:schemeClr val="bg1"/>
                </a:solidFill>
                <a:latin typeface="微軟正黑體"/>
                <a:ea typeface="微軟正黑體"/>
              </a:rPr>
              <a:t>一組四個販售</a:t>
            </a:r>
            <a:r>
              <a:rPr lang="en-US" altLang="zh-CN" sz="1600">
                <a:solidFill>
                  <a:schemeClr val="bg1"/>
                </a:solidFill>
                <a:latin typeface="微軟正黑體"/>
                <a:ea typeface="微軟正黑體"/>
              </a:rPr>
              <a:t>)</a:t>
            </a:r>
            <a:r>
              <a:rPr lang="en-US" altLang="zh-TW" sz="1600">
                <a:solidFill>
                  <a:schemeClr val="bg1"/>
                </a:solidFill>
                <a:latin typeface="微軟正黑體"/>
                <a:ea typeface="微軟正黑體"/>
              </a:rPr>
              <a:t> </a:t>
            </a:r>
            <a:endParaRPr lang="zh-TW" altLang="en-US" sz="1600">
              <a:solidFill>
                <a:schemeClr val="bg1"/>
              </a:solidFill>
              <a:latin typeface="微軟正黑體" panose="020B0604030504040204" pitchFamily="34" charset="-120"/>
              <a:ea typeface="微軟正黑體" panose="020B0604030504040204" pitchFamily="34" charset="-120"/>
            </a:endParaRPr>
          </a:p>
        </p:txBody>
      </p:sp>
      <p:sp>
        <p:nvSpPr>
          <p:cNvPr id="12" name="文字方塊 6">
            <a:extLst>
              <a:ext uri="{FF2B5EF4-FFF2-40B4-BE49-F238E27FC236}">
                <a16:creationId xmlns:a16="http://schemas.microsoft.com/office/drawing/2014/main" id="{80CCDDE7-361F-45DB-A5E1-031009246A89}"/>
              </a:ext>
            </a:extLst>
          </p:cNvPr>
          <p:cNvSpPr txBox="1"/>
          <p:nvPr/>
        </p:nvSpPr>
        <p:spPr>
          <a:xfrm>
            <a:off x="340438" y="3155211"/>
            <a:ext cx="1749620" cy="300082"/>
          </a:xfrm>
          <a:prstGeom prst="rect">
            <a:avLst/>
          </a:prstGeom>
          <a:noFill/>
        </p:spPr>
        <p:txBody>
          <a:bodyPr wrap="square" rtlCol="0">
            <a:spAutoFit/>
          </a:bodyPr>
          <a:lstStyle/>
          <a:p>
            <a:r>
              <a:rPr lang="en-US" altLang="zh-TW" sz="1350">
                <a:solidFill>
                  <a:schemeClr val="bg1"/>
                </a:solidFill>
                <a:latin typeface="微軟正黑體" panose="020B0604030504040204" pitchFamily="34" charset="-120"/>
                <a:ea typeface="微軟正黑體" panose="020B0604030504040204" pitchFamily="34" charset="-120"/>
              </a:rPr>
              <a:t>SAS 6Gb/s</a:t>
            </a:r>
            <a:endParaRPr lang="zh-TW" altLang="en-US" sz="1350">
              <a:solidFill>
                <a:schemeClr val="bg1"/>
              </a:solidFill>
              <a:latin typeface="微軟正黑體" panose="020B0604030504040204" pitchFamily="34" charset="-120"/>
              <a:ea typeface="微軟正黑體" panose="020B0604030504040204" pitchFamily="34" charset="-120"/>
            </a:endParaRPr>
          </a:p>
        </p:txBody>
      </p:sp>
      <p:sp>
        <p:nvSpPr>
          <p:cNvPr id="13" name="文字方塊 8">
            <a:extLst>
              <a:ext uri="{FF2B5EF4-FFF2-40B4-BE49-F238E27FC236}">
                <a16:creationId xmlns:a16="http://schemas.microsoft.com/office/drawing/2014/main" id="{EE747B19-E2CE-4F88-9DAA-A1A2C0A619C2}"/>
              </a:ext>
            </a:extLst>
          </p:cNvPr>
          <p:cNvSpPr txBox="1"/>
          <p:nvPr/>
        </p:nvSpPr>
        <p:spPr>
          <a:xfrm>
            <a:off x="284560" y="2348429"/>
            <a:ext cx="1823261" cy="507831"/>
          </a:xfrm>
          <a:prstGeom prst="rect">
            <a:avLst/>
          </a:prstGeom>
          <a:noFill/>
        </p:spPr>
        <p:txBody>
          <a:bodyPr wrap="square" rtlCol="0">
            <a:spAutoFit/>
          </a:bodyPr>
          <a:lstStyle/>
          <a:p>
            <a:r>
              <a:rPr lang="en-US" altLang="zh-TW" sz="1350">
                <a:solidFill>
                  <a:schemeClr val="bg1"/>
                </a:solidFill>
                <a:latin typeface="微軟正黑體" panose="020B0604030504040204" pitchFamily="34" charset="-120"/>
                <a:ea typeface="微軟正黑體" panose="020B0604030504040204" pitchFamily="34" charset="-120"/>
              </a:rPr>
              <a:t>Marvell 9110 6Gb/s SAS </a:t>
            </a:r>
            <a:r>
              <a:rPr lang="zh-CN" altLang="en-US" sz="1350">
                <a:solidFill>
                  <a:schemeClr val="bg1"/>
                </a:solidFill>
                <a:latin typeface="微軟正黑體" panose="020B0604030504040204" pitchFamily="34" charset="-120"/>
                <a:ea typeface="微軟正黑體" panose="020B0604030504040204" pitchFamily="34" charset="-120"/>
              </a:rPr>
              <a:t>轉</a:t>
            </a:r>
            <a:r>
              <a:rPr lang="en-US" altLang="zh-CN" sz="1350">
                <a:solidFill>
                  <a:schemeClr val="bg1"/>
                </a:solidFill>
                <a:latin typeface="微軟正黑體" panose="020B0604030504040204" pitchFamily="34" charset="-120"/>
                <a:ea typeface="微軟正黑體" panose="020B0604030504040204" pitchFamily="34" charset="-120"/>
              </a:rPr>
              <a:t> SATA </a:t>
            </a:r>
            <a:r>
              <a:rPr lang="zh-CN" altLang="en-US" sz="1350">
                <a:solidFill>
                  <a:schemeClr val="bg1"/>
                </a:solidFill>
                <a:latin typeface="微軟正黑體" panose="020B0604030504040204" pitchFamily="34" charset="-120"/>
                <a:ea typeface="微軟正黑體" panose="020B0604030504040204" pitchFamily="34" charset="-120"/>
              </a:rPr>
              <a:t>橋接</a:t>
            </a:r>
            <a:r>
              <a:rPr lang="en-US" altLang="zh-CN" sz="1350">
                <a:solidFill>
                  <a:schemeClr val="bg1"/>
                </a:solidFill>
                <a:latin typeface="微軟正黑體" panose="020B0604030504040204" pitchFamily="34" charset="-120"/>
                <a:ea typeface="微軟正黑體" panose="020B0604030504040204" pitchFamily="34" charset="-120"/>
              </a:rPr>
              <a:t> IC</a:t>
            </a:r>
            <a:endParaRPr lang="zh-TW" altLang="en-US" sz="1350">
              <a:solidFill>
                <a:schemeClr val="bg1"/>
              </a:solidFill>
              <a:latin typeface="微軟正黑體" panose="020B0604030504040204" pitchFamily="34" charset="-120"/>
              <a:ea typeface="微軟正黑體" panose="020B0604030504040204" pitchFamily="34" charset="-120"/>
            </a:endParaRPr>
          </a:p>
        </p:txBody>
      </p:sp>
      <p:sp>
        <p:nvSpPr>
          <p:cNvPr id="14" name="文字方塊 18">
            <a:extLst>
              <a:ext uri="{FF2B5EF4-FFF2-40B4-BE49-F238E27FC236}">
                <a16:creationId xmlns:a16="http://schemas.microsoft.com/office/drawing/2014/main" id="{3E988071-6362-4022-9C9F-FFB0C4E94798}"/>
              </a:ext>
            </a:extLst>
          </p:cNvPr>
          <p:cNvSpPr txBox="1"/>
          <p:nvPr/>
        </p:nvSpPr>
        <p:spPr>
          <a:xfrm>
            <a:off x="340438" y="3804634"/>
            <a:ext cx="1134125" cy="300082"/>
          </a:xfrm>
          <a:prstGeom prst="rect">
            <a:avLst/>
          </a:prstGeom>
          <a:noFill/>
        </p:spPr>
        <p:txBody>
          <a:bodyPr wrap="square" rtlCol="0">
            <a:spAutoFit/>
          </a:bodyPr>
          <a:lstStyle/>
          <a:p>
            <a:r>
              <a:rPr lang="en-US" altLang="zh-TW" sz="1350">
                <a:solidFill>
                  <a:schemeClr val="bg1"/>
                </a:solidFill>
                <a:latin typeface="微軟正黑體" panose="020B0604030504040204" pitchFamily="34" charset="-120"/>
                <a:ea typeface="微軟正黑體" panose="020B0604030504040204" pitchFamily="34" charset="-120"/>
              </a:rPr>
              <a:t>SATA 6Gb/s</a:t>
            </a:r>
            <a:endParaRPr lang="zh-TW" altLang="en-US" sz="1350">
              <a:solidFill>
                <a:schemeClr val="bg1"/>
              </a:solidFill>
              <a:latin typeface="微軟正黑體" panose="020B0604030504040204" pitchFamily="34" charset="-120"/>
              <a:ea typeface="微軟正黑體" panose="020B0604030504040204" pitchFamily="34" charset="-120"/>
            </a:endParaRPr>
          </a:p>
        </p:txBody>
      </p:sp>
      <p:pic>
        <p:nvPicPr>
          <p:cNvPr id="7" name="圖形 6">
            <a:extLst>
              <a:ext uri="{FF2B5EF4-FFF2-40B4-BE49-F238E27FC236}">
                <a16:creationId xmlns:a16="http://schemas.microsoft.com/office/drawing/2014/main" id="{2713A3ED-7996-43DD-BADD-BDCAE8F0B9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67137" y="2973799"/>
            <a:ext cx="1501960" cy="997046"/>
          </a:xfrm>
          <a:prstGeom prst="rect">
            <a:avLst/>
          </a:prstGeom>
        </p:spPr>
      </p:pic>
      <p:cxnSp>
        <p:nvCxnSpPr>
          <p:cNvPr id="16" name="接點: 肘形 15">
            <a:extLst>
              <a:ext uri="{FF2B5EF4-FFF2-40B4-BE49-F238E27FC236}">
                <a16:creationId xmlns:a16="http://schemas.microsoft.com/office/drawing/2014/main" id="{04A1EEE2-737A-4AD2-A994-2F5687D25EAE}"/>
              </a:ext>
            </a:extLst>
          </p:cNvPr>
          <p:cNvCxnSpPr>
            <a:cxnSpLocks/>
          </p:cNvCxnSpPr>
          <p:nvPr/>
        </p:nvCxnSpPr>
        <p:spPr>
          <a:xfrm>
            <a:off x="368471" y="2856260"/>
            <a:ext cx="2225873" cy="263374"/>
          </a:xfrm>
          <a:prstGeom prst="bentConnector3">
            <a:avLst>
              <a:gd name="adj1" fmla="val 73120"/>
            </a:avLst>
          </a:prstGeom>
          <a:ln w="12700">
            <a:solidFill>
              <a:srgbClr val="66FF66"/>
            </a:solidFill>
          </a:ln>
        </p:spPr>
        <p:style>
          <a:lnRef idx="1">
            <a:schemeClr val="accent1"/>
          </a:lnRef>
          <a:fillRef idx="0">
            <a:schemeClr val="accent1"/>
          </a:fillRef>
          <a:effectRef idx="0">
            <a:schemeClr val="accent1"/>
          </a:effectRef>
          <a:fontRef idx="minor">
            <a:schemeClr val="tx1"/>
          </a:fontRef>
        </p:style>
      </p:cxnSp>
      <p:cxnSp>
        <p:nvCxnSpPr>
          <p:cNvPr id="21" name="接點: 肘形 20">
            <a:extLst>
              <a:ext uri="{FF2B5EF4-FFF2-40B4-BE49-F238E27FC236}">
                <a16:creationId xmlns:a16="http://schemas.microsoft.com/office/drawing/2014/main" id="{566CED5A-E407-42C6-892B-176CD0600B56}"/>
              </a:ext>
            </a:extLst>
          </p:cNvPr>
          <p:cNvCxnSpPr>
            <a:cxnSpLocks/>
          </p:cNvCxnSpPr>
          <p:nvPr/>
        </p:nvCxnSpPr>
        <p:spPr>
          <a:xfrm>
            <a:off x="410469" y="3492217"/>
            <a:ext cx="2010002" cy="174930"/>
          </a:xfrm>
          <a:prstGeom prst="bentConnector3">
            <a:avLst>
              <a:gd name="adj1" fmla="val 50000"/>
            </a:avLst>
          </a:prstGeom>
          <a:ln w="12700">
            <a:solidFill>
              <a:srgbClr val="00E6FE"/>
            </a:solidFill>
          </a:ln>
        </p:spPr>
        <p:style>
          <a:lnRef idx="1">
            <a:schemeClr val="accent1"/>
          </a:lnRef>
          <a:fillRef idx="0">
            <a:schemeClr val="accent1"/>
          </a:fillRef>
          <a:effectRef idx="0">
            <a:schemeClr val="accent1"/>
          </a:effectRef>
          <a:fontRef idx="minor">
            <a:schemeClr val="tx1"/>
          </a:fontRef>
        </p:style>
      </p:cxnSp>
      <p:cxnSp>
        <p:nvCxnSpPr>
          <p:cNvPr id="24" name="接點: 肘形 23">
            <a:extLst>
              <a:ext uri="{FF2B5EF4-FFF2-40B4-BE49-F238E27FC236}">
                <a16:creationId xmlns:a16="http://schemas.microsoft.com/office/drawing/2014/main" id="{C3EEB5D5-FD02-43E9-9535-69B6500D9C69}"/>
              </a:ext>
            </a:extLst>
          </p:cNvPr>
          <p:cNvCxnSpPr>
            <a:cxnSpLocks/>
          </p:cNvCxnSpPr>
          <p:nvPr/>
        </p:nvCxnSpPr>
        <p:spPr>
          <a:xfrm rot="10800000">
            <a:off x="399606" y="4104716"/>
            <a:ext cx="2229825" cy="200142"/>
          </a:xfrm>
          <a:prstGeom prst="bentConnector3">
            <a:avLst>
              <a:gd name="adj1" fmla="val 50000"/>
            </a:avLst>
          </a:prstGeom>
          <a:ln w="12700">
            <a:solidFill>
              <a:srgbClr val="DF51BA"/>
            </a:solidFill>
          </a:ln>
        </p:spPr>
        <p:style>
          <a:lnRef idx="1">
            <a:schemeClr val="accent1"/>
          </a:lnRef>
          <a:fillRef idx="0">
            <a:schemeClr val="accent1"/>
          </a:fillRef>
          <a:effectRef idx="0">
            <a:schemeClr val="accent1"/>
          </a:effectRef>
          <a:fontRef idx="minor">
            <a:schemeClr val="tx1"/>
          </a:fontRef>
        </p:style>
      </p:cxnSp>
      <p:sp>
        <p:nvSpPr>
          <p:cNvPr id="26" name="文字方塊 18">
            <a:extLst>
              <a:ext uri="{FF2B5EF4-FFF2-40B4-BE49-F238E27FC236}">
                <a16:creationId xmlns:a16="http://schemas.microsoft.com/office/drawing/2014/main" id="{31ABAC0A-0441-469A-83BF-EAD838D174F0}"/>
              </a:ext>
            </a:extLst>
          </p:cNvPr>
          <p:cNvSpPr txBox="1"/>
          <p:nvPr/>
        </p:nvSpPr>
        <p:spPr>
          <a:xfrm>
            <a:off x="4618117" y="2435713"/>
            <a:ext cx="1134125" cy="507831"/>
          </a:xfrm>
          <a:prstGeom prst="rect">
            <a:avLst/>
          </a:prstGeom>
          <a:noFill/>
        </p:spPr>
        <p:txBody>
          <a:bodyPr wrap="square" rtlCol="0">
            <a:spAutoFit/>
          </a:bodyPr>
          <a:lstStyle/>
          <a:p>
            <a:pPr algn="ctr"/>
            <a:r>
              <a:rPr lang="en-US" altLang="zh-TW" sz="1350">
                <a:solidFill>
                  <a:schemeClr val="bg1"/>
                </a:solidFill>
                <a:latin typeface="微軟正黑體" panose="020B0604030504040204" pitchFamily="34" charset="-120"/>
                <a:ea typeface="微軟正黑體" panose="020B0604030504040204" pitchFamily="34" charset="-120"/>
              </a:rPr>
              <a:t>SATA </a:t>
            </a:r>
            <a:br>
              <a:rPr lang="en-US" altLang="zh-TW" sz="1350">
                <a:solidFill>
                  <a:schemeClr val="bg1"/>
                </a:solidFill>
                <a:latin typeface="微軟正黑體" panose="020B0604030504040204" pitchFamily="34" charset="-120"/>
                <a:ea typeface="微軟正黑體" panose="020B0604030504040204" pitchFamily="34" charset="-120"/>
              </a:rPr>
            </a:br>
            <a:r>
              <a:rPr lang="en-US" altLang="zh-TW" sz="1350">
                <a:solidFill>
                  <a:schemeClr val="bg1"/>
                </a:solidFill>
                <a:latin typeface="微軟正黑體" panose="020B0604030504040204" pitchFamily="34" charset="-120"/>
                <a:ea typeface="微軟正黑體" panose="020B0604030504040204" pitchFamily="34" charset="-120"/>
              </a:rPr>
              <a:t>6Gb/s</a:t>
            </a:r>
            <a:endParaRPr lang="zh-TW" altLang="en-US" sz="1350">
              <a:solidFill>
                <a:schemeClr val="bg1"/>
              </a:solidFill>
              <a:latin typeface="微軟正黑體" panose="020B0604030504040204" pitchFamily="34" charset="-120"/>
              <a:ea typeface="微軟正黑體" panose="020B0604030504040204" pitchFamily="34" charset="-120"/>
            </a:endParaRPr>
          </a:p>
        </p:txBody>
      </p:sp>
      <p:sp>
        <p:nvSpPr>
          <p:cNvPr id="27" name="文字方塊 6">
            <a:extLst>
              <a:ext uri="{FF2B5EF4-FFF2-40B4-BE49-F238E27FC236}">
                <a16:creationId xmlns:a16="http://schemas.microsoft.com/office/drawing/2014/main" id="{57E3CCF5-C5EB-4699-9282-0CB881BADDD2}"/>
              </a:ext>
            </a:extLst>
          </p:cNvPr>
          <p:cNvSpPr txBox="1"/>
          <p:nvPr/>
        </p:nvSpPr>
        <p:spPr>
          <a:xfrm>
            <a:off x="3440148" y="2435713"/>
            <a:ext cx="1134125" cy="507831"/>
          </a:xfrm>
          <a:prstGeom prst="rect">
            <a:avLst/>
          </a:prstGeom>
          <a:noFill/>
        </p:spPr>
        <p:txBody>
          <a:bodyPr wrap="square" rtlCol="0">
            <a:spAutoFit/>
          </a:bodyPr>
          <a:lstStyle/>
          <a:p>
            <a:pPr algn="ctr"/>
            <a:r>
              <a:rPr lang="en-US" altLang="zh-TW" sz="1350">
                <a:solidFill>
                  <a:schemeClr val="bg1"/>
                </a:solidFill>
                <a:latin typeface="微軟正黑體" panose="020B0604030504040204" pitchFamily="34" charset="-120"/>
                <a:ea typeface="微軟正黑體" panose="020B0604030504040204" pitchFamily="34" charset="-120"/>
              </a:rPr>
              <a:t>SAS </a:t>
            </a:r>
            <a:br>
              <a:rPr lang="en-US" altLang="zh-TW" sz="1350">
                <a:solidFill>
                  <a:schemeClr val="bg1"/>
                </a:solidFill>
                <a:latin typeface="微軟正黑體" panose="020B0604030504040204" pitchFamily="34" charset="-120"/>
                <a:ea typeface="微軟正黑體" panose="020B0604030504040204" pitchFamily="34" charset="-120"/>
              </a:rPr>
            </a:br>
            <a:r>
              <a:rPr lang="en-US" altLang="zh-TW" sz="1350">
                <a:solidFill>
                  <a:schemeClr val="bg1"/>
                </a:solidFill>
                <a:latin typeface="微軟正黑體" panose="020B0604030504040204" pitchFamily="34" charset="-120"/>
                <a:ea typeface="微軟正黑體" panose="020B0604030504040204" pitchFamily="34" charset="-120"/>
              </a:rPr>
              <a:t>6Gb/s</a:t>
            </a:r>
            <a:endParaRPr lang="zh-TW" altLang="en-US" sz="1350">
              <a:solidFill>
                <a:schemeClr val="bg1"/>
              </a:solidFill>
              <a:latin typeface="微軟正黑體" panose="020B0604030504040204" pitchFamily="34" charset="-120"/>
              <a:ea typeface="微軟正黑體" panose="020B0604030504040204" pitchFamily="34" charset="-120"/>
            </a:endParaRPr>
          </a:p>
        </p:txBody>
      </p:sp>
      <p:sp>
        <p:nvSpPr>
          <p:cNvPr id="28" name="文字方塊 6">
            <a:extLst>
              <a:ext uri="{FF2B5EF4-FFF2-40B4-BE49-F238E27FC236}">
                <a16:creationId xmlns:a16="http://schemas.microsoft.com/office/drawing/2014/main" id="{BB7E0D51-E20E-4B48-8AB5-EB97524509FF}"/>
              </a:ext>
            </a:extLst>
          </p:cNvPr>
          <p:cNvSpPr txBox="1"/>
          <p:nvPr/>
        </p:nvSpPr>
        <p:spPr>
          <a:xfrm>
            <a:off x="3460345" y="3987136"/>
            <a:ext cx="2315544" cy="507831"/>
          </a:xfrm>
          <a:prstGeom prst="rect">
            <a:avLst/>
          </a:prstGeom>
          <a:noFill/>
        </p:spPr>
        <p:txBody>
          <a:bodyPr wrap="square" rtlCol="0">
            <a:spAutoFit/>
          </a:bodyPr>
          <a:lstStyle/>
          <a:p>
            <a:pPr algn="ctr"/>
            <a:r>
              <a:rPr lang="en-US" altLang="zh-TW" sz="1350">
                <a:solidFill>
                  <a:schemeClr val="bg1"/>
                </a:solidFill>
                <a:latin typeface="微軟正黑體" panose="020B0604030504040204" pitchFamily="34" charset="-120"/>
                <a:ea typeface="微軟正黑體" panose="020B0604030504040204" pitchFamily="34" charset="-120"/>
              </a:rPr>
              <a:t>Marvell 9110 600 MHz </a:t>
            </a:r>
          </a:p>
          <a:p>
            <a:pPr algn="ctr"/>
            <a:r>
              <a:rPr lang="zh-CN" altLang="en-US" sz="1350">
                <a:solidFill>
                  <a:schemeClr val="bg1"/>
                </a:solidFill>
                <a:latin typeface="微軟正黑體" panose="020B0604030504040204" pitchFamily="34" charset="-120"/>
                <a:ea typeface="微軟正黑體" panose="020B0604030504040204" pitchFamily="34" charset="-120"/>
              </a:rPr>
              <a:t>處理器</a:t>
            </a:r>
            <a:endParaRPr lang="zh-TW" altLang="en-US" sz="1350">
              <a:solidFill>
                <a:schemeClr val="bg1"/>
              </a:solidFill>
              <a:latin typeface="微軟正黑體" panose="020B0604030504040204" pitchFamily="34" charset="-120"/>
              <a:ea typeface="微軟正黑體" panose="020B0604030504040204" pitchFamily="34" charset="-120"/>
            </a:endParaRPr>
          </a:p>
        </p:txBody>
      </p:sp>
      <p:pic>
        <p:nvPicPr>
          <p:cNvPr id="30" name="Picture 16" descr="A screenshot of a cell phone&#10;&#10;Description automatically generated">
            <a:extLst>
              <a:ext uri="{FF2B5EF4-FFF2-40B4-BE49-F238E27FC236}">
                <a16:creationId xmlns:a16="http://schemas.microsoft.com/office/drawing/2014/main" id="{DA42339F-C402-4F63-A474-10A04CC743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5006" y="2538537"/>
            <a:ext cx="3210065" cy="1956430"/>
          </a:xfrm>
          <a:prstGeom prst="rect">
            <a:avLst/>
          </a:prstGeom>
        </p:spPr>
      </p:pic>
      <p:pic>
        <p:nvPicPr>
          <p:cNvPr id="8" name="圖片 7">
            <a:extLst>
              <a:ext uri="{FF2B5EF4-FFF2-40B4-BE49-F238E27FC236}">
                <a16:creationId xmlns:a16="http://schemas.microsoft.com/office/drawing/2014/main" id="{B5B90259-37AC-4CF4-B8CA-B956CB00B7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5006" y="1433166"/>
            <a:ext cx="1188374" cy="1207697"/>
          </a:xfrm>
          <a:prstGeom prst="rect">
            <a:avLst/>
          </a:prstGeom>
        </p:spPr>
      </p:pic>
      <p:pic>
        <p:nvPicPr>
          <p:cNvPr id="25" name="圖片 24">
            <a:extLst>
              <a:ext uri="{FF2B5EF4-FFF2-40B4-BE49-F238E27FC236}">
                <a16:creationId xmlns:a16="http://schemas.microsoft.com/office/drawing/2014/main" id="{A4D3C2C1-C699-420D-B300-4D49026E1D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3902" y="1433166"/>
            <a:ext cx="1188374" cy="1207697"/>
          </a:xfrm>
          <a:prstGeom prst="rect">
            <a:avLst/>
          </a:prstGeom>
        </p:spPr>
      </p:pic>
      <p:pic>
        <p:nvPicPr>
          <p:cNvPr id="29" name="圖片 28">
            <a:extLst>
              <a:ext uri="{FF2B5EF4-FFF2-40B4-BE49-F238E27FC236}">
                <a16:creationId xmlns:a16="http://schemas.microsoft.com/office/drawing/2014/main" id="{190FD02F-8B12-465A-9A4C-EF5C198BED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2798" y="1433166"/>
            <a:ext cx="1188374" cy="1207697"/>
          </a:xfrm>
          <a:prstGeom prst="rect">
            <a:avLst/>
          </a:prstGeom>
        </p:spPr>
      </p:pic>
      <p:pic>
        <p:nvPicPr>
          <p:cNvPr id="31" name="圖片 30">
            <a:extLst>
              <a:ext uri="{FF2B5EF4-FFF2-40B4-BE49-F238E27FC236}">
                <a16:creationId xmlns:a16="http://schemas.microsoft.com/office/drawing/2014/main" id="{A804CABD-A26D-4B20-938F-2FFB167529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41695" y="1433166"/>
            <a:ext cx="1188374" cy="1207697"/>
          </a:xfrm>
          <a:prstGeom prst="rect">
            <a:avLst/>
          </a:prstGeom>
        </p:spPr>
      </p:pic>
    </p:spTree>
    <p:extLst>
      <p:ext uri="{BB962C8B-B14F-4D97-AF65-F5344CB8AC3E}">
        <p14:creationId xmlns:p14="http://schemas.microsoft.com/office/powerpoint/2010/main" val="3367433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850" y="91439"/>
            <a:ext cx="9217750" cy="1028369"/>
          </a:xfrm>
        </p:spPr>
        <p:txBody>
          <a:bodyPr>
            <a:noAutofit/>
          </a:bodyPr>
          <a:lstStyle/>
          <a:p>
            <a:r>
              <a:rPr lang="zh-TW" altLang="en-US"/>
              <a:t>相容 </a:t>
            </a:r>
            <a:r>
              <a:rPr lang="en-US" altLang="zh-CN"/>
              <a:t>Enterprise ZFS NAS 2.5</a:t>
            </a:r>
            <a:r>
              <a:rPr lang="zh-TW" altLang="en-US"/>
              <a:t>吋硬碟托盤</a:t>
            </a:r>
            <a:endParaRPr lang="en-US"/>
          </a:p>
        </p:txBody>
      </p:sp>
      <p:pic>
        <p:nvPicPr>
          <p:cNvPr id="6" name="圖形 5">
            <a:extLst>
              <a:ext uri="{FF2B5EF4-FFF2-40B4-BE49-F238E27FC236}">
                <a16:creationId xmlns:a16="http://schemas.microsoft.com/office/drawing/2014/main" id="{2550DBBA-D3A6-4A6C-9A0A-73D5459FA6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0389" y="1691720"/>
            <a:ext cx="5068212" cy="2966415"/>
          </a:xfrm>
          <a:prstGeom prst="rect">
            <a:avLst/>
          </a:prstGeom>
        </p:spPr>
      </p:pic>
      <p:pic>
        <p:nvPicPr>
          <p:cNvPr id="7" name="圖形 6">
            <a:extLst>
              <a:ext uri="{FF2B5EF4-FFF2-40B4-BE49-F238E27FC236}">
                <a16:creationId xmlns:a16="http://schemas.microsoft.com/office/drawing/2014/main" id="{A17C7BAD-1037-4561-97DB-710978C41E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44186" y="1787026"/>
            <a:ext cx="2769460" cy="2117822"/>
          </a:xfrm>
          <a:prstGeom prst="rect">
            <a:avLst/>
          </a:prstGeom>
        </p:spPr>
      </p:pic>
    </p:spTree>
    <p:extLst>
      <p:ext uri="{BB962C8B-B14F-4D97-AF65-F5344CB8AC3E}">
        <p14:creationId xmlns:p14="http://schemas.microsoft.com/office/powerpoint/2010/main" val="1195296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363" y="126229"/>
            <a:ext cx="8820184" cy="1028369"/>
          </a:xfrm>
        </p:spPr>
        <p:txBody>
          <a:bodyPr>
            <a:noAutofit/>
          </a:bodyPr>
          <a:lstStyle/>
          <a:p>
            <a:r>
              <a:rPr lang="zh-TW" altLang="en-US"/>
              <a:t>維持雙控制器系統的高可用性</a:t>
            </a:r>
            <a:endParaRPr lang="en-US"/>
          </a:p>
        </p:txBody>
      </p:sp>
      <p:pic>
        <p:nvPicPr>
          <p:cNvPr id="5" name="圖形 4">
            <a:extLst>
              <a:ext uri="{FF2B5EF4-FFF2-40B4-BE49-F238E27FC236}">
                <a16:creationId xmlns:a16="http://schemas.microsoft.com/office/drawing/2014/main" id="{013E0689-9FCD-4933-9850-429AD88B8A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89752" y="1590780"/>
            <a:ext cx="4812974" cy="2956372"/>
          </a:xfrm>
          <a:prstGeom prst="rect">
            <a:avLst/>
          </a:prstGeom>
        </p:spPr>
      </p:pic>
    </p:spTree>
    <p:extLst>
      <p:ext uri="{BB962C8B-B14F-4D97-AF65-F5344CB8AC3E}">
        <p14:creationId xmlns:p14="http://schemas.microsoft.com/office/powerpoint/2010/main" val="556361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4F616422-FF27-4DA4-A060-0C1FE6D6EE10}"/>
              </a:ext>
            </a:extLst>
          </p:cNvPr>
          <p:cNvSpPr/>
          <p:nvPr/>
        </p:nvSpPr>
        <p:spPr>
          <a:xfrm>
            <a:off x="461368" y="1821822"/>
            <a:ext cx="4618633" cy="707886"/>
          </a:xfrm>
          <a:prstGeom prst="rect">
            <a:avLst/>
          </a:prstGeom>
        </p:spPr>
        <p:txBody>
          <a:bodyPr wrap="square">
            <a:spAutoFit/>
          </a:bodyPr>
          <a:lstStyle/>
          <a:p>
            <a:pPr algn="ctr"/>
            <a:r>
              <a:rPr lang="zh-CN" altLang="en-US" sz="4000" b="1" spc="600">
                <a:solidFill>
                  <a:schemeClr val="bg1"/>
                </a:solidFill>
                <a:latin typeface="微軟正黑體" panose="020B0604030504040204" pitchFamily="34" charset="-120"/>
                <a:ea typeface="微軟正黑體" panose="020B0604030504040204" pitchFamily="34" charset="-120"/>
              </a:rPr>
              <a:t>企業儲存需求</a:t>
            </a:r>
            <a:endParaRPr lang="zh-TW" altLang="en-US" sz="4000" b="1" spc="600">
              <a:solidFill>
                <a:schemeClr val="bg1"/>
              </a:solidFill>
            </a:endParaRPr>
          </a:p>
        </p:txBody>
      </p:sp>
    </p:spTree>
    <p:extLst>
      <p:ext uri="{BB962C8B-B14F-4D97-AF65-F5344CB8AC3E}">
        <p14:creationId xmlns:p14="http://schemas.microsoft.com/office/powerpoint/2010/main" val="38237136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a:extLst>
              <a:ext uri="{FF2B5EF4-FFF2-40B4-BE49-F238E27FC236}">
                <a16:creationId xmlns:a16="http://schemas.microsoft.com/office/drawing/2014/main" id="{F7EC8F46-91F7-4F82-B853-3EC6E38E41CE}"/>
              </a:ext>
            </a:extLst>
          </p:cNvPr>
          <p:cNvSpPr txBox="1">
            <a:spLocks/>
          </p:cNvSpPr>
          <p:nvPr/>
        </p:nvSpPr>
        <p:spPr>
          <a:xfrm>
            <a:off x="997609" y="1032108"/>
            <a:ext cx="3535401" cy="102977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b="1" i="0" kern="1200" baseline="0">
                <a:solidFill>
                  <a:schemeClr val="bg1"/>
                </a:solidFill>
                <a:latin typeface="Arial" pitchFamily="34" charset="0"/>
                <a:ea typeface="微軟正黑體" pitchFamily="34" charset="-120"/>
                <a:cs typeface="+mj-cs"/>
              </a:defRPr>
            </a:lvl1pPr>
          </a:lstStyle>
          <a:p>
            <a:pPr>
              <a:lnSpc>
                <a:spcPts val="4500"/>
              </a:lnSpc>
            </a:pPr>
            <a:r>
              <a:rPr lang="x-none" altLang="zh-TW" sz="6000" spc="300">
                <a:latin typeface="微軟正黑體"/>
              </a:rPr>
              <a:t>QES 2.1</a:t>
            </a:r>
            <a:endParaRPr lang="en-US" altLang="zh-TW" sz="6000" spc="300">
              <a:latin typeface="Arial "/>
            </a:endParaRPr>
          </a:p>
        </p:txBody>
      </p:sp>
      <p:sp>
        <p:nvSpPr>
          <p:cNvPr id="4" name="矩形 3">
            <a:extLst>
              <a:ext uri="{FF2B5EF4-FFF2-40B4-BE49-F238E27FC236}">
                <a16:creationId xmlns:a16="http://schemas.microsoft.com/office/drawing/2014/main" id="{1EFAEA69-3AA6-4427-9B98-492DB74361E5}"/>
              </a:ext>
            </a:extLst>
          </p:cNvPr>
          <p:cNvSpPr/>
          <p:nvPr/>
        </p:nvSpPr>
        <p:spPr>
          <a:xfrm>
            <a:off x="595290" y="2058969"/>
            <a:ext cx="4347765" cy="461665"/>
          </a:xfrm>
          <a:prstGeom prst="rect">
            <a:avLst/>
          </a:prstGeom>
          <a:noFill/>
        </p:spPr>
        <p:txBody>
          <a:bodyPr wrap="square">
            <a:spAutoFit/>
          </a:bodyPr>
          <a:lstStyle/>
          <a:p>
            <a:pPr algn="ctr"/>
            <a:r>
              <a:rPr lang="zh-TW" altLang="en-US" sz="2400" b="1" spc="300">
                <a:solidFill>
                  <a:schemeClr val="bg1"/>
                </a:solidFill>
                <a:latin typeface="微軟正黑體" panose="020B0604030504040204" pitchFamily="34" charset="-120"/>
                <a:ea typeface="微軟正黑體" panose="020B0604030504040204" pitchFamily="34" charset="-120"/>
              </a:rPr>
              <a:t>打造高速的全快閃儲存</a:t>
            </a:r>
          </a:p>
        </p:txBody>
      </p:sp>
    </p:spTree>
    <p:extLst>
      <p:ext uri="{BB962C8B-B14F-4D97-AF65-F5344CB8AC3E}">
        <p14:creationId xmlns:p14="http://schemas.microsoft.com/office/powerpoint/2010/main" val="3673173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圖形 37">
            <a:extLst>
              <a:ext uri="{FF2B5EF4-FFF2-40B4-BE49-F238E27FC236}">
                <a16:creationId xmlns:a16="http://schemas.microsoft.com/office/drawing/2014/main" id="{A9F1E344-0A48-417A-B603-2FE3A089E180}"/>
              </a:ext>
            </a:extLst>
          </p:cNvPr>
          <p:cNvPicPr>
            <a:picLocks noChangeAspect="1"/>
          </p:cNvPicPr>
          <p:nvPr/>
        </p:nvPicPr>
        <p:blipFill>
          <a:blip r:embed="rId3">
            <a:alphaModFix amt="0"/>
            <a:extLst>
              <a:ext uri="{96DAC541-7B7A-43D3-8B79-37D633B846F1}">
                <asvg:svgBlip xmlns:asvg="http://schemas.microsoft.com/office/drawing/2016/SVG/main" r:embed="rId4"/>
              </a:ext>
            </a:extLst>
          </a:blip>
          <a:stretch>
            <a:fillRect/>
          </a:stretch>
        </p:blipFill>
        <p:spPr>
          <a:xfrm>
            <a:off x="-860487" y="4689008"/>
            <a:ext cx="715560" cy="209819"/>
          </a:xfrm>
          <a:prstGeom prst="rect">
            <a:avLst/>
          </a:prstGeom>
        </p:spPr>
      </p:pic>
      <p:sp>
        <p:nvSpPr>
          <p:cNvPr id="2" name="標題 1">
            <a:extLst>
              <a:ext uri="{FF2B5EF4-FFF2-40B4-BE49-F238E27FC236}">
                <a16:creationId xmlns:a16="http://schemas.microsoft.com/office/drawing/2014/main" id="{282AC9CE-2BDD-440D-BE9C-FACB25E18514}"/>
              </a:ext>
            </a:extLst>
          </p:cNvPr>
          <p:cNvSpPr>
            <a:spLocks noGrp="1"/>
          </p:cNvSpPr>
          <p:nvPr>
            <p:ph type="title"/>
          </p:nvPr>
        </p:nvSpPr>
        <p:spPr/>
        <p:txBody>
          <a:bodyPr/>
          <a:lstStyle/>
          <a:p>
            <a:r>
              <a:rPr lang="en-US" altLang="zh-TW">
                <a:latin typeface="Arial" panose="020B0604020202020204" pitchFamily="34" charset="0"/>
                <a:sym typeface="Arial" panose="020B0604020202020204" pitchFamily="34" charset="0"/>
              </a:rPr>
              <a:t>ZFS</a:t>
            </a:r>
            <a:r>
              <a:rPr lang="zh-CN" altLang="en-US">
                <a:latin typeface="Arial" panose="020B0604020202020204" pitchFamily="34" charset="0"/>
                <a:sym typeface="Arial" panose="020B0604020202020204" pitchFamily="34" charset="0"/>
              </a:rPr>
              <a:t>檔案系統</a:t>
            </a:r>
            <a:endParaRPr lang="zh-TW" altLang="en-US">
              <a:latin typeface="Arial" panose="020B0604020202020204" pitchFamily="34" charset="0"/>
              <a:sym typeface="Arial" panose="020B0604020202020204" pitchFamily="34" charset="0"/>
            </a:endParaRPr>
          </a:p>
        </p:txBody>
      </p:sp>
      <p:pic>
        <p:nvPicPr>
          <p:cNvPr id="33" name="圖片 32" descr="一張含有 光, 彩色, 走路中, 傘 的圖片&#10;&#10;自動產生的描述">
            <a:extLst>
              <a:ext uri="{FF2B5EF4-FFF2-40B4-BE49-F238E27FC236}">
                <a16:creationId xmlns:a16="http://schemas.microsoft.com/office/drawing/2014/main" id="{EA7A02BA-33AC-4323-96A0-7A1107978FDE}"/>
              </a:ext>
            </a:extLst>
          </p:cNvPr>
          <p:cNvPicPr>
            <a:picLocks noChangeAspect="1"/>
          </p:cNvPicPr>
          <p:nvPr/>
        </p:nvPicPr>
        <p:blipFill>
          <a:blip r:embed="rId5">
            <a:alphaModFix amt="0"/>
            <a:extLst>
              <a:ext uri="{28A0092B-C50C-407E-A947-70E740481C1C}">
                <a14:useLocalDpi xmlns:a14="http://schemas.microsoft.com/office/drawing/2010/main" val="0"/>
              </a:ext>
            </a:extLst>
          </a:blip>
          <a:stretch>
            <a:fillRect/>
          </a:stretch>
        </p:blipFill>
        <p:spPr>
          <a:xfrm flipH="1" flipV="1">
            <a:off x="5537373" y="2783939"/>
            <a:ext cx="240127" cy="127877"/>
          </a:xfrm>
          <a:prstGeom prst="rect">
            <a:avLst/>
          </a:prstGeom>
        </p:spPr>
      </p:pic>
      <p:pic>
        <p:nvPicPr>
          <p:cNvPr id="35" name="圖片 34" descr="一張含有 電子用品, 電腦, 立體 的圖片&#10;&#10;自動產生的描述">
            <a:extLst>
              <a:ext uri="{FF2B5EF4-FFF2-40B4-BE49-F238E27FC236}">
                <a16:creationId xmlns:a16="http://schemas.microsoft.com/office/drawing/2014/main" id="{1D85241C-F6BF-4ADD-8A18-CDDE11222189}"/>
              </a:ext>
            </a:extLst>
          </p:cNvPr>
          <p:cNvPicPr>
            <a:picLocks noChangeAspect="1"/>
          </p:cNvPicPr>
          <p:nvPr/>
        </p:nvPicPr>
        <p:blipFill>
          <a:blip r:embed="rId6">
            <a:alphaModFix amt="0"/>
          </a:blip>
          <a:stretch>
            <a:fillRect/>
          </a:stretch>
        </p:blipFill>
        <p:spPr>
          <a:xfrm>
            <a:off x="5717811" y="3227245"/>
            <a:ext cx="1352816" cy="255178"/>
          </a:xfrm>
          <a:prstGeom prst="rect">
            <a:avLst/>
          </a:prstGeom>
        </p:spPr>
      </p:pic>
      <p:pic>
        <p:nvPicPr>
          <p:cNvPr id="36" name="圖片 35" descr="一張含有 電子用品, 監視器, 電腦, 相片 的圖片&#10;&#10;自動產生的描述">
            <a:extLst>
              <a:ext uri="{FF2B5EF4-FFF2-40B4-BE49-F238E27FC236}">
                <a16:creationId xmlns:a16="http://schemas.microsoft.com/office/drawing/2014/main" id="{35A10408-B65D-4E20-96EE-5DFFA666268B}"/>
              </a:ext>
            </a:extLst>
          </p:cNvPr>
          <p:cNvPicPr>
            <a:picLocks noChangeAspect="1"/>
          </p:cNvPicPr>
          <p:nvPr/>
        </p:nvPicPr>
        <p:blipFill>
          <a:blip r:embed="rId7">
            <a:alphaModFix amt="0"/>
          </a:blip>
          <a:stretch>
            <a:fillRect/>
          </a:stretch>
        </p:blipFill>
        <p:spPr>
          <a:xfrm>
            <a:off x="4326972" y="3326593"/>
            <a:ext cx="1260159" cy="143388"/>
          </a:xfrm>
          <a:prstGeom prst="rect">
            <a:avLst/>
          </a:prstGeom>
        </p:spPr>
      </p:pic>
      <p:pic>
        <p:nvPicPr>
          <p:cNvPr id="37" name="圖片 36">
            <a:extLst>
              <a:ext uri="{FF2B5EF4-FFF2-40B4-BE49-F238E27FC236}">
                <a16:creationId xmlns:a16="http://schemas.microsoft.com/office/drawing/2014/main" id="{BE2B3195-63A1-45D6-A41E-C70AE61C98A3}"/>
              </a:ext>
            </a:extLst>
          </p:cNvPr>
          <p:cNvPicPr>
            <a:picLocks noChangeAspect="1"/>
          </p:cNvPicPr>
          <p:nvPr/>
        </p:nvPicPr>
        <p:blipFill>
          <a:blip r:embed="rId8">
            <a:alphaModFix amt="0"/>
          </a:blip>
          <a:stretch>
            <a:fillRect/>
          </a:stretch>
        </p:blipFill>
        <p:spPr>
          <a:xfrm>
            <a:off x="310990" y="4725487"/>
            <a:ext cx="3009485" cy="370136"/>
          </a:xfrm>
          <a:prstGeom prst="rect">
            <a:avLst/>
          </a:prstGeom>
        </p:spPr>
      </p:pic>
      <p:pic>
        <p:nvPicPr>
          <p:cNvPr id="44" name="圖形 43">
            <a:extLst>
              <a:ext uri="{FF2B5EF4-FFF2-40B4-BE49-F238E27FC236}">
                <a16:creationId xmlns:a16="http://schemas.microsoft.com/office/drawing/2014/main" id="{6D2E5AA0-1AC1-4B3F-B439-60B3AE2F4B36}"/>
              </a:ext>
            </a:extLst>
          </p:cNvPr>
          <p:cNvPicPr>
            <a:picLocks noChangeAspect="1"/>
          </p:cNvPicPr>
          <p:nvPr/>
        </p:nvPicPr>
        <p:blipFill>
          <a:blip r:embed="rId3">
            <a:alphaModFix amt="0"/>
            <a:extLst>
              <a:ext uri="{96DAC541-7B7A-43D3-8B79-37D633B846F1}">
                <asvg:svgBlip xmlns:asvg="http://schemas.microsoft.com/office/drawing/2016/SVG/main" r:embed="rId4"/>
              </a:ext>
            </a:extLst>
          </a:blip>
          <a:stretch>
            <a:fillRect/>
          </a:stretch>
        </p:blipFill>
        <p:spPr>
          <a:xfrm>
            <a:off x="4522877" y="4795518"/>
            <a:ext cx="873787" cy="193010"/>
          </a:xfrm>
          <a:prstGeom prst="rect">
            <a:avLst/>
          </a:prstGeom>
        </p:spPr>
      </p:pic>
      <p:pic>
        <p:nvPicPr>
          <p:cNvPr id="34" name="blur" descr="一張含有 監視器, 坐, 汽車, 路面 的圖片&#10;&#10;自動產生的描述">
            <a:extLst>
              <a:ext uri="{FF2B5EF4-FFF2-40B4-BE49-F238E27FC236}">
                <a16:creationId xmlns:a16="http://schemas.microsoft.com/office/drawing/2014/main" id="{759FD3C7-2BB4-4ED4-A947-6539D330F679}"/>
              </a:ext>
            </a:extLst>
          </p:cNvPr>
          <p:cNvPicPr>
            <a:picLocks noChangeAspect="1"/>
          </p:cNvPicPr>
          <p:nvPr/>
        </p:nvPicPr>
        <p:blipFill>
          <a:blip r:embed="rId9">
            <a:alphaModFix amt="0"/>
            <a:extLst>
              <a:ext uri="{BEBA8EAE-BF5A-486C-A8C5-ECC9F3942E4B}">
                <a14:imgProps xmlns:a14="http://schemas.microsoft.com/office/drawing/2010/main">
                  <a14:imgLayer r:embed="rId10">
                    <a14:imgEffect>
                      <a14:artisticBlur radius="41"/>
                    </a14:imgEffect>
                  </a14:imgLayer>
                </a14:imgProps>
              </a:ext>
            </a:extLst>
          </a:blip>
          <a:stretch>
            <a:fillRect/>
          </a:stretch>
        </p:blipFill>
        <p:spPr>
          <a:xfrm>
            <a:off x="5037602" y="2623901"/>
            <a:ext cx="1229052" cy="520839"/>
          </a:xfrm>
          <a:prstGeom prst="rect">
            <a:avLst/>
          </a:prstGeom>
          <a:effectLst>
            <a:softEdge rad="1016000"/>
          </a:effectLst>
        </p:spPr>
      </p:pic>
      <p:sp>
        <p:nvSpPr>
          <p:cNvPr id="40" name="矩形 39">
            <a:extLst>
              <a:ext uri="{FF2B5EF4-FFF2-40B4-BE49-F238E27FC236}">
                <a16:creationId xmlns:a16="http://schemas.microsoft.com/office/drawing/2014/main" id="{E1E90F07-9CC6-4434-9CBD-34E455FEA6D2}"/>
              </a:ext>
            </a:extLst>
          </p:cNvPr>
          <p:cNvSpPr/>
          <p:nvPr/>
        </p:nvSpPr>
        <p:spPr>
          <a:xfrm>
            <a:off x="2499806" y="1448187"/>
            <a:ext cx="1914162" cy="1205641"/>
          </a:xfrm>
          <a:prstGeom prst="rect">
            <a:avLst/>
          </a:prstGeom>
          <a:gradFill>
            <a:gsLst>
              <a:gs pos="0">
                <a:srgbClr val="0070C0">
                  <a:alpha val="80000"/>
                </a:srgbClr>
              </a:gs>
              <a:gs pos="100000">
                <a:srgbClr val="031B71">
                  <a:alpha val="50000"/>
                </a:srgbClr>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a:effectLst>
            <a:outerShdw blurRad="139700" dist="190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1" name="矩形 40">
            <a:extLst>
              <a:ext uri="{FF2B5EF4-FFF2-40B4-BE49-F238E27FC236}">
                <a16:creationId xmlns:a16="http://schemas.microsoft.com/office/drawing/2014/main" id="{36A7DA14-AB3C-42E2-8E6B-912A89B30B06}"/>
              </a:ext>
            </a:extLst>
          </p:cNvPr>
          <p:cNvSpPr/>
          <p:nvPr/>
        </p:nvSpPr>
        <p:spPr>
          <a:xfrm>
            <a:off x="4628465" y="1448187"/>
            <a:ext cx="1914162" cy="1205641"/>
          </a:xfrm>
          <a:prstGeom prst="rect">
            <a:avLst/>
          </a:prstGeom>
          <a:gradFill>
            <a:gsLst>
              <a:gs pos="0">
                <a:srgbClr val="0070C0">
                  <a:alpha val="80000"/>
                </a:srgbClr>
              </a:gs>
              <a:gs pos="100000">
                <a:srgbClr val="031B71">
                  <a:alpha val="50000"/>
                </a:srgbClr>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a:effectLst>
            <a:outerShdw blurRad="139700" dist="190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2" name="矩形 41">
            <a:extLst>
              <a:ext uri="{FF2B5EF4-FFF2-40B4-BE49-F238E27FC236}">
                <a16:creationId xmlns:a16="http://schemas.microsoft.com/office/drawing/2014/main" id="{709D7340-D00B-4160-9944-58F4E1E1C621}"/>
              </a:ext>
            </a:extLst>
          </p:cNvPr>
          <p:cNvSpPr/>
          <p:nvPr/>
        </p:nvSpPr>
        <p:spPr>
          <a:xfrm>
            <a:off x="6757125" y="1448187"/>
            <a:ext cx="1914162" cy="1205641"/>
          </a:xfrm>
          <a:prstGeom prst="rect">
            <a:avLst/>
          </a:prstGeom>
          <a:gradFill>
            <a:gsLst>
              <a:gs pos="0">
                <a:srgbClr val="0070C0">
                  <a:alpha val="80000"/>
                </a:srgbClr>
              </a:gs>
              <a:gs pos="100000">
                <a:srgbClr val="031B71">
                  <a:alpha val="50000"/>
                </a:srgbClr>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a:effectLst>
            <a:outerShdw blurRad="139700" dist="190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9" name="矩形 48">
            <a:extLst>
              <a:ext uri="{FF2B5EF4-FFF2-40B4-BE49-F238E27FC236}">
                <a16:creationId xmlns:a16="http://schemas.microsoft.com/office/drawing/2014/main" id="{BF68A769-1106-47D3-A111-93CF8FDCADF1}"/>
              </a:ext>
            </a:extLst>
          </p:cNvPr>
          <p:cNvSpPr/>
          <p:nvPr/>
        </p:nvSpPr>
        <p:spPr>
          <a:xfrm>
            <a:off x="371146" y="2720422"/>
            <a:ext cx="1914162" cy="2423078"/>
          </a:xfrm>
          <a:prstGeom prst="rect">
            <a:avLst/>
          </a:prstGeom>
          <a:gradFill>
            <a:gsLst>
              <a:gs pos="40000">
                <a:srgbClr val="040F4C"/>
              </a:gs>
              <a:gs pos="100000">
                <a:srgbClr val="020538">
                  <a:alpha val="0"/>
                </a:srgbClr>
              </a:gs>
            </a:gsLst>
            <a:lin ang="5400000" scaled="1"/>
          </a:gradFill>
          <a:ln w="15875">
            <a:gradFill>
              <a:gsLst>
                <a:gs pos="9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50" name="矩形 49">
            <a:extLst>
              <a:ext uri="{FF2B5EF4-FFF2-40B4-BE49-F238E27FC236}">
                <a16:creationId xmlns:a16="http://schemas.microsoft.com/office/drawing/2014/main" id="{B2DAC304-CC2C-4C6B-A9CB-32C9E91996B3}"/>
              </a:ext>
            </a:extLst>
          </p:cNvPr>
          <p:cNvSpPr/>
          <p:nvPr/>
        </p:nvSpPr>
        <p:spPr>
          <a:xfrm>
            <a:off x="2494467" y="2720422"/>
            <a:ext cx="1914162" cy="2423078"/>
          </a:xfrm>
          <a:prstGeom prst="rect">
            <a:avLst/>
          </a:prstGeom>
          <a:gradFill>
            <a:gsLst>
              <a:gs pos="40000">
                <a:srgbClr val="040F4C"/>
              </a:gs>
              <a:gs pos="100000">
                <a:srgbClr val="020538">
                  <a:alpha val="0"/>
                </a:srgbClr>
              </a:gs>
            </a:gsLst>
            <a:lin ang="5400000" scaled="1"/>
          </a:gradFill>
          <a:ln w="15875">
            <a:gradFill>
              <a:gsLst>
                <a:gs pos="9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51" name="矩形 50">
            <a:extLst>
              <a:ext uri="{FF2B5EF4-FFF2-40B4-BE49-F238E27FC236}">
                <a16:creationId xmlns:a16="http://schemas.microsoft.com/office/drawing/2014/main" id="{0DBB7923-8B54-42C6-BB3D-D399329EC205}"/>
              </a:ext>
            </a:extLst>
          </p:cNvPr>
          <p:cNvSpPr/>
          <p:nvPr/>
        </p:nvSpPr>
        <p:spPr>
          <a:xfrm>
            <a:off x="4622759" y="2720422"/>
            <a:ext cx="1914162" cy="2423078"/>
          </a:xfrm>
          <a:prstGeom prst="rect">
            <a:avLst/>
          </a:prstGeom>
          <a:gradFill>
            <a:gsLst>
              <a:gs pos="40000">
                <a:srgbClr val="040F4C"/>
              </a:gs>
              <a:gs pos="100000">
                <a:srgbClr val="020538">
                  <a:alpha val="0"/>
                </a:srgbClr>
              </a:gs>
            </a:gsLst>
            <a:lin ang="5400000" scaled="1"/>
          </a:gradFill>
          <a:ln w="15875">
            <a:gradFill>
              <a:gsLst>
                <a:gs pos="9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52" name="矩形 51">
            <a:extLst>
              <a:ext uri="{FF2B5EF4-FFF2-40B4-BE49-F238E27FC236}">
                <a16:creationId xmlns:a16="http://schemas.microsoft.com/office/drawing/2014/main" id="{E216D344-7A96-44BA-85A0-44BA9B4C2134}"/>
              </a:ext>
            </a:extLst>
          </p:cNvPr>
          <p:cNvSpPr/>
          <p:nvPr/>
        </p:nvSpPr>
        <p:spPr>
          <a:xfrm>
            <a:off x="6765676" y="2720422"/>
            <a:ext cx="1914162" cy="2423078"/>
          </a:xfrm>
          <a:prstGeom prst="rect">
            <a:avLst/>
          </a:prstGeom>
          <a:gradFill>
            <a:gsLst>
              <a:gs pos="40000">
                <a:srgbClr val="040F4C"/>
              </a:gs>
              <a:gs pos="100000">
                <a:srgbClr val="020538">
                  <a:alpha val="0"/>
                </a:srgbClr>
              </a:gs>
            </a:gsLst>
            <a:lin ang="5400000" scaled="1"/>
          </a:gradFill>
          <a:ln w="15875">
            <a:gradFill>
              <a:gsLst>
                <a:gs pos="9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9" name="矩形 38">
            <a:extLst>
              <a:ext uri="{FF2B5EF4-FFF2-40B4-BE49-F238E27FC236}">
                <a16:creationId xmlns:a16="http://schemas.microsoft.com/office/drawing/2014/main" id="{F7A061BB-019F-47BB-AEEA-9CF74CF022AF}"/>
              </a:ext>
            </a:extLst>
          </p:cNvPr>
          <p:cNvSpPr/>
          <p:nvPr/>
        </p:nvSpPr>
        <p:spPr>
          <a:xfrm>
            <a:off x="371146" y="1448187"/>
            <a:ext cx="1914162" cy="1205641"/>
          </a:xfrm>
          <a:prstGeom prst="rect">
            <a:avLst/>
          </a:prstGeom>
          <a:gradFill>
            <a:gsLst>
              <a:gs pos="0">
                <a:srgbClr val="0070C0">
                  <a:alpha val="80000"/>
                </a:srgbClr>
              </a:gs>
              <a:gs pos="100000">
                <a:srgbClr val="031B71">
                  <a:alpha val="50000"/>
                </a:srgbClr>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a:effectLst>
            <a:outerShdw blurRad="139700" dist="190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8" name="Google Shape;298;p16">
            <a:extLst>
              <a:ext uri="{FF2B5EF4-FFF2-40B4-BE49-F238E27FC236}">
                <a16:creationId xmlns:a16="http://schemas.microsoft.com/office/drawing/2014/main" id="{C4F6083D-FA34-42A9-84BD-F59066FF5364}"/>
              </a:ext>
            </a:extLst>
          </p:cNvPr>
          <p:cNvSpPr/>
          <p:nvPr/>
        </p:nvSpPr>
        <p:spPr>
          <a:xfrm>
            <a:off x="4697466" y="2749448"/>
            <a:ext cx="1789236" cy="1733192"/>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88900" indent="-88900">
              <a:spcBef>
                <a:spcPts val="600"/>
              </a:spcBef>
              <a:buClr>
                <a:srgbClr val="F07200"/>
              </a:buClr>
              <a:buSzPct val="100000"/>
              <a:buFont typeface="Arial" panose="020B0604020202020204" pitchFamily="34" charset="0"/>
              <a:buChar char="•"/>
              <a:tabLst>
                <a:tab pos="88900" algn="l"/>
              </a:tabLst>
            </a:pPr>
            <a:r>
              <a:rPr lang="en-US" sz="1200" err="1">
                <a:solidFill>
                  <a:srgbClr val="FFFFFF"/>
                </a:solidFill>
                <a:ea typeface="微軟正黑體"/>
                <a:sym typeface="Arial" panose="020B0604020202020204" pitchFamily="34" charset="0"/>
              </a:rPr>
              <a:t>不再需要</a:t>
            </a:r>
            <a:r>
              <a:rPr lang="zh-TW" altLang="en-US" sz="1200">
                <a:solidFill>
                  <a:srgbClr val="FFFFFF"/>
                </a:solidFill>
                <a:ea typeface="微軟正黑體"/>
                <a:sym typeface="Arial" panose="020B0604020202020204" pitchFamily="34" charset="0"/>
              </a:rPr>
              <a:t>檢查檔案系統</a:t>
            </a:r>
            <a:r>
              <a:rPr lang="en-US" sz="1200">
                <a:solidFill>
                  <a:srgbClr val="FFFFFF"/>
                </a:solidFill>
                <a:ea typeface="微軟正黑體"/>
                <a:sym typeface="Arial" panose="020B0604020202020204" pitchFamily="34" charset="0"/>
              </a:rPr>
              <a:t> (FSCK) </a:t>
            </a:r>
            <a:endParaRPr lang="en-US" altLang="zh-TW" sz="1200">
              <a:solidFill>
                <a:srgbClr val="FFFFFF"/>
              </a:solidFill>
              <a:latin typeface="Arial" panose="020B0604020202020204" pitchFamily="34" charset="0"/>
              <a:ea typeface="微軟正黑體" panose="020B0604030504040204" pitchFamily="34" charset="-120"/>
              <a:sym typeface="Arial" panose="020B0604020202020204" pitchFamily="34" charset="0"/>
            </a:endParaRPr>
          </a:p>
          <a:p>
            <a:pPr marL="88900" indent="-88900">
              <a:spcBef>
                <a:spcPts val="600"/>
              </a:spcBef>
              <a:buClr>
                <a:srgbClr val="F07200"/>
              </a:buClr>
              <a:buSzPct val="100000"/>
              <a:buFont typeface="Arial" panose="020B0604020202020204" pitchFamily="34" charset="0"/>
              <a:buChar char="•"/>
              <a:tabLst>
                <a:tab pos="88900" algn="l"/>
              </a:tabLst>
            </a:pPr>
            <a:r>
              <a:rPr lang="zh-TW" altLang="en-US" sz="1200">
                <a:solidFill>
                  <a:srgbClr val="FFFFFF"/>
                </a:solidFill>
                <a:ea typeface="微軟正黑體"/>
                <a:sym typeface="Arial" panose="020B0604020202020204" pitchFamily="34" charset="0"/>
              </a:rPr>
              <a:t>透過 </a:t>
            </a:r>
            <a:r>
              <a:rPr lang="en-US" altLang="zh-TW" sz="1200">
                <a:solidFill>
                  <a:srgbClr val="FFFFFF"/>
                </a:solidFill>
                <a:ea typeface="微軟正黑體"/>
                <a:sym typeface="Arial" panose="020B0604020202020204" pitchFamily="34" charset="0"/>
              </a:rPr>
              <a:t>ZFS Mirror layer, COW (copy on Write) </a:t>
            </a:r>
            <a:r>
              <a:rPr lang="zh-TW" altLang="en-US" sz="1200">
                <a:solidFill>
                  <a:srgbClr val="FFFFFF"/>
                </a:solidFill>
                <a:ea typeface="微軟正黑體"/>
                <a:sym typeface="Arial" panose="020B0604020202020204" pitchFamily="34" charset="0"/>
              </a:rPr>
              <a:t>確保資料數據的完整性</a:t>
            </a:r>
            <a:endParaRPr lang="en-US" altLang="zh-TW" sz="1200">
              <a:solidFill>
                <a:srgbClr val="FFFFFF"/>
              </a:solidFill>
              <a:ea typeface="微軟正黑體"/>
            </a:endParaRPr>
          </a:p>
        </p:txBody>
      </p:sp>
      <p:sp>
        <p:nvSpPr>
          <p:cNvPr id="66" name="Google Shape;239;p16">
            <a:extLst>
              <a:ext uri="{FF2B5EF4-FFF2-40B4-BE49-F238E27FC236}">
                <a16:creationId xmlns:a16="http://schemas.microsoft.com/office/drawing/2014/main" id="{057F7C4E-8B59-4785-89C6-A981971E00BC}"/>
              </a:ext>
            </a:extLst>
          </p:cNvPr>
          <p:cNvSpPr txBox="1"/>
          <p:nvPr/>
        </p:nvSpPr>
        <p:spPr>
          <a:xfrm>
            <a:off x="406945" y="2323761"/>
            <a:ext cx="1954643" cy="233573"/>
          </a:xfrm>
          <a:prstGeom prst="rect">
            <a:avLst/>
          </a:prstGeom>
          <a:noFill/>
          <a:ln>
            <a:noFill/>
          </a:ln>
        </p:spPr>
        <p:txBody>
          <a:bodyPr spcFirstLastPara="1" wrap="square" lIns="68569" tIns="34275" rIns="68569" bIns="34275" anchor="t" anchorCtr="0">
            <a:noAutofit/>
          </a:bodyPr>
          <a:lstStyle/>
          <a:p>
            <a:pPr algn="ctr">
              <a:buSzPts val="1152"/>
            </a:pPr>
            <a:r>
              <a:rPr lang="zh-TW" altLang="en-US" sz="1500" b="1">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數據效率</a:t>
            </a:r>
          </a:p>
        </p:txBody>
      </p:sp>
      <p:sp>
        <p:nvSpPr>
          <p:cNvPr id="67" name="Google Shape;240;p16">
            <a:extLst>
              <a:ext uri="{FF2B5EF4-FFF2-40B4-BE49-F238E27FC236}">
                <a16:creationId xmlns:a16="http://schemas.microsoft.com/office/drawing/2014/main" id="{218953D4-3B39-4ACB-8E4D-54121528DFB6}"/>
              </a:ext>
            </a:extLst>
          </p:cNvPr>
          <p:cNvSpPr/>
          <p:nvPr/>
        </p:nvSpPr>
        <p:spPr>
          <a:xfrm>
            <a:off x="428091" y="2749448"/>
            <a:ext cx="1781372" cy="1359755"/>
          </a:xfrm>
          <a:prstGeom prst="rect">
            <a:avLst/>
          </a:prstGeom>
          <a:noFill/>
          <a:ln>
            <a:noFill/>
          </a:ln>
        </p:spPr>
        <p:txBody>
          <a:bodyPr spcFirstLastPara="1" wrap="square" lIns="68569" tIns="34275" rIns="68569" bIns="34275" anchor="t" anchorCtr="0">
            <a:noAutofit/>
          </a:bodyPr>
          <a:lstStyle/>
          <a:p>
            <a:pPr marL="88900" indent="-88900">
              <a:spcBef>
                <a:spcPts val="600"/>
              </a:spcBef>
              <a:buClr>
                <a:srgbClr val="F07200"/>
              </a:buClr>
              <a:buSzPct val="100000"/>
              <a:buFont typeface="Arial" panose="020B0604020202020204" pitchFamily="34" charset="0"/>
              <a:buChar char="•"/>
            </a:pPr>
            <a:r>
              <a:rPr lang="zh-TW" altLang="en-US" sz="1200">
                <a:solidFill>
                  <a:srgbClr val="FFFFFF"/>
                </a:solidFill>
                <a:latin typeface="Arial"/>
                <a:ea typeface="微軟正黑體"/>
                <a:cs typeface="Microsoft JhengHei"/>
                <a:sym typeface="Arial" panose="020B0604020202020204" pitchFamily="34" charset="0"/>
              </a:rPr>
              <a:t>即時線上壓縮</a:t>
            </a:r>
            <a:r>
              <a:rPr lang="en-US" sz="1200">
                <a:solidFill>
                  <a:srgbClr val="FFFFFF"/>
                </a:solidFill>
                <a:latin typeface="Arial"/>
                <a:ea typeface="微軟正黑體"/>
                <a:cs typeface="Microsoft JhengHei"/>
                <a:sym typeface="Arial" panose="020B0604020202020204" pitchFamily="34" charset="0"/>
              </a:rPr>
              <a:t> &amp; </a:t>
            </a:r>
            <a:r>
              <a:rPr lang="zh-TW" altLang="en-US" sz="1200">
                <a:solidFill>
                  <a:srgbClr val="FFFFFF"/>
                </a:solidFill>
                <a:latin typeface="Arial"/>
                <a:ea typeface="微軟正黑體"/>
                <a:cs typeface="Arial"/>
                <a:sym typeface="Arial" panose="020B0604020202020204" pitchFamily="34" charset="0"/>
              </a:rPr>
              <a:t>線上重複資料刪除利用率</a:t>
            </a:r>
            <a:endParaRPr lang="en-US" altLang="zh-TW" sz="1200">
              <a:solidFill>
                <a:srgbClr val="FFFFFF"/>
              </a:solidFill>
              <a:latin typeface="Arial"/>
              <a:ea typeface="微軟正黑體"/>
              <a:cs typeface="Arial"/>
              <a:sym typeface="Arial" panose="020B0604020202020204" pitchFamily="34" charset="0"/>
            </a:endParaRPr>
          </a:p>
          <a:p>
            <a:pPr marL="88900" indent="-88900">
              <a:spcBef>
                <a:spcPts val="600"/>
              </a:spcBef>
              <a:buClr>
                <a:srgbClr val="F07200"/>
              </a:buClr>
              <a:buSzPct val="100000"/>
              <a:buFont typeface="Arial" panose="020B0604020202020204" pitchFamily="34" charset="0"/>
              <a:buChar char="•"/>
            </a:pPr>
            <a:r>
              <a:rPr lang="en-US" altLang="zh-TW" sz="1200">
                <a:solidFill>
                  <a:srgbClr val="FFFFFF"/>
                </a:solidFill>
                <a:latin typeface="Arial"/>
                <a:ea typeface="微軟正黑體"/>
                <a:cs typeface="Arial"/>
                <a:sym typeface="Arial" panose="020B0604020202020204" pitchFamily="34" charset="0"/>
              </a:rPr>
              <a:t>ZIL / L2ARC: </a:t>
            </a:r>
            <a:r>
              <a:rPr lang="zh-TW" altLang="en-US" sz="1200">
                <a:solidFill>
                  <a:srgbClr val="FFFFFF"/>
                </a:solidFill>
                <a:latin typeface="Arial"/>
                <a:ea typeface="微軟正黑體"/>
                <a:cs typeface="Arial"/>
                <a:sym typeface="Arial" panose="020B0604020202020204" pitchFamily="34" charset="0"/>
              </a:rPr>
              <a:t>更好的快取機制</a:t>
            </a:r>
            <a:endParaRPr lang="en-US" altLang="zh-TW" sz="1200">
              <a:solidFill>
                <a:srgbClr val="FFFFFF"/>
              </a:solidFill>
              <a:latin typeface="Arial"/>
              <a:ea typeface="微軟正黑體"/>
              <a:cs typeface="Arial"/>
            </a:endParaRPr>
          </a:p>
          <a:p>
            <a:pPr marL="213995" indent="-213995">
              <a:spcBef>
                <a:spcPts val="600"/>
              </a:spcBef>
              <a:buClr>
                <a:srgbClr val="F07200"/>
              </a:buClr>
              <a:buSzPct val="100000"/>
              <a:buFont typeface="Arial" panose="020B0604020202020204" pitchFamily="34" charset="0"/>
              <a:buChar char="•"/>
            </a:pPr>
            <a:endParaRPr sz="1200">
              <a:solidFill>
                <a:srgbClr val="FFFFFF"/>
              </a:solidFill>
              <a:latin typeface="Arial" panose="020B0604020202020204" pitchFamily="34" charset="0"/>
              <a:ea typeface="微軟正黑體" panose="020B0604030504040204" pitchFamily="34" charset="-120"/>
              <a:cs typeface="Microsoft JhengHei"/>
            </a:endParaRPr>
          </a:p>
        </p:txBody>
      </p:sp>
      <p:sp>
        <p:nvSpPr>
          <p:cNvPr id="64" name="Google Shape;242;p16">
            <a:extLst>
              <a:ext uri="{FF2B5EF4-FFF2-40B4-BE49-F238E27FC236}">
                <a16:creationId xmlns:a16="http://schemas.microsoft.com/office/drawing/2014/main" id="{8D260E44-47A7-4B56-9E4F-C3885D66C1E9}"/>
              </a:ext>
            </a:extLst>
          </p:cNvPr>
          <p:cNvSpPr txBox="1"/>
          <p:nvPr/>
        </p:nvSpPr>
        <p:spPr>
          <a:xfrm>
            <a:off x="4705287" y="2323761"/>
            <a:ext cx="1781415" cy="233574"/>
          </a:xfrm>
          <a:prstGeom prst="rect">
            <a:avLst/>
          </a:prstGeom>
          <a:noFill/>
          <a:ln>
            <a:noFill/>
          </a:ln>
        </p:spPr>
        <p:txBody>
          <a:bodyPr spcFirstLastPara="1" wrap="square" lIns="68569" tIns="34275" rIns="68569" bIns="34275" anchor="t" anchorCtr="0">
            <a:noAutofit/>
          </a:bodyPr>
          <a:lstStyle/>
          <a:p>
            <a:pPr algn="ctr">
              <a:buSzPts val="1152"/>
            </a:pPr>
            <a:r>
              <a:rPr lang="zh-TW" altLang="en-US" sz="1500" b="1">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數據完整性</a:t>
            </a:r>
          </a:p>
        </p:txBody>
      </p:sp>
      <p:sp>
        <p:nvSpPr>
          <p:cNvPr id="62" name="Google Shape;245;p16">
            <a:extLst>
              <a:ext uri="{FF2B5EF4-FFF2-40B4-BE49-F238E27FC236}">
                <a16:creationId xmlns:a16="http://schemas.microsoft.com/office/drawing/2014/main" id="{151FF346-A235-48F9-AFC1-82745AD81705}"/>
              </a:ext>
            </a:extLst>
          </p:cNvPr>
          <p:cNvSpPr txBox="1"/>
          <p:nvPr/>
        </p:nvSpPr>
        <p:spPr>
          <a:xfrm>
            <a:off x="2486975" y="2323761"/>
            <a:ext cx="1895263" cy="233573"/>
          </a:xfrm>
          <a:prstGeom prst="rect">
            <a:avLst/>
          </a:prstGeom>
          <a:noFill/>
          <a:ln>
            <a:noFill/>
          </a:ln>
        </p:spPr>
        <p:txBody>
          <a:bodyPr spcFirstLastPara="1" wrap="square" lIns="68569" tIns="34275" rIns="68569" bIns="34275" anchor="t" anchorCtr="0">
            <a:noAutofit/>
          </a:bodyPr>
          <a:lstStyle/>
          <a:p>
            <a:pPr algn="ctr">
              <a:buSzPts val="1152"/>
            </a:pPr>
            <a:r>
              <a:rPr lang="zh-TW" altLang="en-US" sz="1500" b="1">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數據保護</a:t>
            </a:r>
          </a:p>
        </p:txBody>
      </p:sp>
      <p:sp>
        <p:nvSpPr>
          <p:cNvPr id="63" name="Google Shape;246;p16">
            <a:extLst>
              <a:ext uri="{FF2B5EF4-FFF2-40B4-BE49-F238E27FC236}">
                <a16:creationId xmlns:a16="http://schemas.microsoft.com/office/drawing/2014/main" id="{990370AD-4412-4E64-9527-A1557E44169E}"/>
              </a:ext>
            </a:extLst>
          </p:cNvPr>
          <p:cNvSpPr/>
          <p:nvPr/>
        </p:nvSpPr>
        <p:spPr>
          <a:xfrm>
            <a:off x="2549599" y="2749447"/>
            <a:ext cx="1853112" cy="2357030"/>
          </a:xfrm>
          <a:prstGeom prst="rect">
            <a:avLst/>
          </a:prstGeom>
          <a:noFill/>
          <a:ln>
            <a:noFill/>
          </a:ln>
        </p:spPr>
        <p:txBody>
          <a:bodyPr spcFirstLastPara="1" wrap="square" lIns="68569" tIns="34275" rIns="68569" bIns="34275" anchor="t" anchorCtr="0">
            <a:noAutofit/>
          </a:bodyPr>
          <a:lstStyle/>
          <a:p>
            <a:pPr marL="88900" indent="-88900">
              <a:spcBef>
                <a:spcPts val="600"/>
              </a:spcBef>
              <a:buClr>
                <a:srgbClr val="F07200"/>
              </a:buClr>
              <a:buSzPct val="100000"/>
              <a:buFont typeface="Arial" panose="020B0604020202020204" pitchFamily="34" charset="0"/>
              <a:buChar char="•"/>
              <a:tabLst>
                <a:tab pos="88900" algn="l"/>
              </a:tabLst>
            </a:pPr>
            <a:r>
              <a:rPr lang="en-US" sz="1200">
                <a:solidFill>
                  <a:srgbClr val="FFFFFF"/>
                </a:solidFill>
                <a:latin typeface="Arial"/>
                <a:ea typeface="微軟正黑體"/>
                <a:cs typeface="Microsoft JhengHei"/>
                <a:sym typeface="Arial" panose="020B0604020202020204" pitchFamily="34" charset="0"/>
              </a:rPr>
              <a:t>ZFS </a:t>
            </a:r>
            <a:r>
              <a:rPr lang="zh-TW" altLang="en-US" sz="1200">
                <a:solidFill>
                  <a:srgbClr val="FFFFFF"/>
                </a:solidFill>
                <a:latin typeface="Arial"/>
                <a:ea typeface="微軟正黑體"/>
                <a:cs typeface="Microsoft JhengHei"/>
                <a:sym typeface="Arial" panose="020B0604020202020204" pitchFamily="34" charset="0"/>
              </a:rPr>
              <a:t>秒拍快照</a:t>
            </a:r>
            <a:r>
              <a:rPr lang="en-US" altLang="zh-TW" sz="1200">
                <a:solidFill>
                  <a:srgbClr val="FFFFFF"/>
                </a:solidFill>
                <a:latin typeface="Arial"/>
                <a:ea typeface="微軟正黑體"/>
                <a:cs typeface="Microsoft JhengHei"/>
                <a:sym typeface="Arial" panose="020B0604020202020204" pitchFamily="34" charset="0"/>
              </a:rPr>
              <a:t>, </a:t>
            </a:r>
            <a:r>
              <a:rPr lang="zh-TW" altLang="en-US" sz="1200">
                <a:solidFill>
                  <a:srgbClr val="FFFFFF"/>
                </a:solidFill>
                <a:latin typeface="Arial"/>
                <a:ea typeface="微軟正黑體"/>
                <a:cs typeface="Microsoft JhengHei"/>
                <a:sym typeface="Arial" panose="020B0604020202020204" pitchFamily="34" charset="0"/>
              </a:rPr>
              <a:t>智慧定義保留快照數量</a:t>
            </a:r>
            <a:endParaRPr lang="en-US" altLang="zh-TW" sz="1200">
              <a:solidFill>
                <a:srgbClr val="FFFFFF"/>
              </a:solidFill>
              <a:latin typeface="Arial"/>
              <a:ea typeface="微軟正黑體"/>
              <a:cs typeface="Microsoft JhengHei"/>
            </a:endParaRPr>
          </a:p>
          <a:p>
            <a:pPr marL="88900" indent="-88900">
              <a:spcBef>
                <a:spcPts val="600"/>
              </a:spcBef>
              <a:buClr>
                <a:srgbClr val="F07200"/>
              </a:buClr>
              <a:buSzPct val="100000"/>
              <a:buFont typeface="Arial" panose="020B0604020202020204" pitchFamily="34" charset="0"/>
              <a:buChar char="•"/>
              <a:tabLst>
                <a:tab pos="88900" algn="l"/>
              </a:tabLst>
            </a:pPr>
            <a:r>
              <a:rPr lang="zh-TW" altLang="en-US" sz="1200">
                <a:solidFill>
                  <a:srgbClr val="FFFFFF"/>
                </a:solidFill>
                <a:latin typeface="Arial"/>
                <a:ea typeface="微軟正黑體"/>
                <a:cs typeface="Microsoft JhengHei"/>
                <a:sym typeface="Arial" panose="020B0604020202020204" pitchFamily="34" charset="0"/>
              </a:rPr>
              <a:t>近乎無限的 </a:t>
            </a:r>
            <a:r>
              <a:rPr lang="en-US" altLang="zh-TW" sz="1200">
                <a:solidFill>
                  <a:srgbClr val="FFFFFF"/>
                </a:solidFill>
                <a:latin typeface="Arial"/>
                <a:ea typeface="微軟正黑體"/>
                <a:cs typeface="Microsoft JhengHei"/>
                <a:sym typeface="Arial" panose="020B0604020202020204" pitchFamily="34" charset="0"/>
              </a:rPr>
              <a:t>65536 份(</a:t>
            </a:r>
            <a:r>
              <a:rPr lang="en-US" sz="1200">
                <a:solidFill>
                  <a:srgbClr val="FFFFFF"/>
                </a:solidFill>
                <a:latin typeface="Arial"/>
                <a:ea typeface="微軟正黑體"/>
                <a:cs typeface="Microsoft JhengHei"/>
                <a:sym typeface="Arial" panose="020B0604020202020204" pitchFamily="34" charset="0"/>
              </a:rPr>
              <a:t>Folder / LUN </a:t>
            </a:r>
            <a:r>
              <a:rPr lang="zh-TW" altLang="en-US" sz="1200">
                <a:solidFill>
                  <a:srgbClr val="FFFFFF"/>
                </a:solidFill>
                <a:latin typeface="Arial"/>
                <a:ea typeface="微軟正黑體"/>
                <a:cs typeface="Microsoft JhengHei"/>
                <a:sym typeface="Arial" panose="020B0604020202020204" pitchFamily="34" charset="0"/>
              </a:rPr>
              <a:t>都能拍</a:t>
            </a:r>
            <a:r>
              <a:rPr lang="en-US" altLang="zh-TW" sz="1200">
                <a:solidFill>
                  <a:srgbClr val="FFFFFF"/>
                </a:solidFill>
                <a:latin typeface="Arial"/>
                <a:ea typeface="微軟正黑體"/>
                <a:cs typeface="Microsoft JhengHei"/>
                <a:sym typeface="Arial" panose="020B0604020202020204" pitchFamily="34" charset="0"/>
              </a:rPr>
              <a:t>)</a:t>
            </a:r>
            <a:endParaRPr lang="zh-TW" altLang="en-US" sz="1200">
              <a:solidFill>
                <a:srgbClr val="FFFFFF"/>
              </a:solidFill>
              <a:latin typeface="Arial"/>
              <a:ea typeface="微軟正黑體"/>
              <a:cs typeface="Microsoft JhengHei"/>
              <a:sym typeface="Arial" panose="020B0604020202020204" pitchFamily="34" charset="0"/>
            </a:endParaRPr>
          </a:p>
          <a:p>
            <a:pPr marL="88900" indent="-88900">
              <a:spcBef>
                <a:spcPts val="600"/>
              </a:spcBef>
              <a:buClr>
                <a:srgbClr val="F07200"/>
              </a:buClr>
              <a:buSzPct val="100000"/>
              <a:buFont typeface="Arial" panose="020B0604020202020204" pitchFamily="34" charset="0"/>
              <a:buChar char="•"/>
              <a:tabLst>
                <a:tab pos="88900" algn="l"/>
              </a:tabLst>
            </a:pPr>
            <a:r>
              <a:rPr lang="en-US" altLang="zh-TW" sz="1200" err="1">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SnapSync</a:t>
            </a:r>
            <a:r>
              <a:rPr lang="zh-TW" altLang="en-US" sz="120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 區塊級差異備份同步</a:t>
            </a:r>
            <a:endParaRPr lang="en-US" altLang="zh-TW" sz="120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endParaRPr>
          </a:p>
          <a:p>
            <a:pPr marL="88900" indent="-88900">
              <a:spcBef>
                <a:spcPts val="600"/>
              </a:spcBef>
              <a:buClr>
                <a:srgbClr val="F07200"/>
              </a:buClr>
              <a:buSzPct val="100000"/>
              <a:buFont typeface="Arial" panose="020B0604020202020204" pitchFamily="34" charset="0"/>
              <a:buChar char="•"/>
              <a:tabLst>
                <a:tab pos="88900" algn="l"/>
              </a:tabLst>
            </a:pPr>
            <a:r>
              <a:rPr lang="zh-TW" altLang="en-US" sz="1200">
                <a:solidFill>
                  <a:srgbClr val="FFFFFF"/>
                </a:solidFill>
                <a:latin typeface="Arial"/>
                <a:ea typeface="微軟正黑體"/>
                <a:cs typeface="Microsoft JhengHei"/>
                <a:sym typeface="Arial" panose="020B0604020202020204" pitchFamily="34" charset="0"/>
              </a:rPr>
              <a:t>多種的 </a:t>
            </a:r>
            <a:r>
              <a:rPr lang="en-US" altLang="zh-TW" sz="1200">
                <a:solidFill>
                  <a:srgbClr val="FFFFFF"/>
                </a:solidFill>
                <a:latin typeface="Arial"/>
                <a:ea typeface="微軟正黑體"/>
                <a:cs typeface="Microsoft JhengHei"/>
                <a:sym typeface="Arial" panose="020B0604020202020204" pitchFamily="34" charset="0"/>
              </a:rPr>
              <a:t>RAID </a:t>
            </a:r>
            <a:r>
              <a:rPr lang="zh-TW" altLang="en-US" sz="1200">
                <a:solidFill>
                  <a:srgbClr val="FFFFFF"/>
                </a:solidFill>
                <a:latin typeface="Arial"/>
                <a:ea typeface="微軟正黑體"/>
                <a:cs typeface="Microsoft JhengHei"/>
                <a:sym typeface="Arial" panose="020B0604020202020204" pitchFamily="34" charset="0"/>
              </a:rPr>
              <a:t>保護方式</a:t>
            </a:r>
            <a:endParaRPr lang="zh-TW" altLang="en-US" sz="1200">
              <a:solidFill>
                <a:srgbClr val="FFFFFF"/>
              </a:solidFill>
              <a:latin typeface="Arial"/>
              <a:ea typeface="微軟正黑體"/>
              <a:cs typeface="Microsoft JhengHei"/>
            </a:endParaRPr>
          </a:p>
          <a:p>
            <a:pPr marL="88900" indent="-88900">
              <a:spcBef>
                <a:spcPts val="600"/>
              </a:spcBef>
              <a:buClr>
                <a:srgbClr val="F07200"/>
              </a:buClr>
              <a:buSzPct val="100000"/>
              <a:buFont typeface="Arial" panose="020B0604020202020204" pitchFamily="34" charset="0"/>
              <a:buChar char="•"/>
              <a:tabLst>
                <a:tab pos="88900" algn="l"/>
              </a:tabLst>
            </a:pPr>
            <a:r>
              <a:rPr lang="zh-TW" altLang="en-US" sz="120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WORM (一寫多讀) 的特殊數據防護</a:t>
            </a:r>
          </a:p>
          <a:p>
            <a:pPr marL="213995" indent="-213995">
              <a:spcBef>
                <a:spcPts val="600"/>
              </a:spcBef>
              <a:buClr>
                <a:srgbClr val="F07200"/>
              </a:buClr>
              <a:buSzPct val="100000"/>
              <a:buFont typeface="Arial" panose="020B0604020202020204" pitchFamily="34" charset="0"/>
              <a:buChar char="•"/>
              <a:tabLst>
                <a:tab pos="135731" algn="l"/>
              </a:tabLst>
            </a:pPr>
            <a:endParaRPr lang="zh-TW" altLang="en-US" sz="1200">
              <a:solidFill>
                <a:srgbClr val="FFFFFF"/>
              </a:solidFill>
              <a:latin typeface="Arial" panose="020B0604020202020204" pitchFamily="34" charset="0"/>
              <a:ea typeface="微軟正黑體" panose="020B0604030504040204" pitchFamily="34" charset="-120"/>
              <a:cs typeface="Microsoft JhengHei"/>
            </a:endParaRPr>
          </a:p>
        </p:txBody>
      </p:sp>
      <p:sp>
        <p:nvSpPr>
          <p:cNvPr id="60" name="Google Shape;248;p16">
            <a:extLst>
              <a:ext uri="{FF2B5EF4-FFF2-40B4-BE49-F238E27FC236}">
                <a16:creationId xmlns:a16="http://schemas.microsoft.com/office/drawing/2014/main" id="{253393EF-7C63-4B73-A82F-C4A315EF1243}"/>
              </a:ext>
            </a:extLst>
          </p:cNvPr>
          <p:cNvSpPr txBox="1"/>
          <p:nvPr/>
        </p:nvSpPr>
        <p:spPr>
          <a:xfrm>
            <a:off x="6751724" y="2323761"/>
            <a:ext cx="1868033" cy="233574"/>
          </a:xfrm>
          <a:prstGeom prst="rect">
            <a:avLst/>
          </a:prstGeom>
          <a:noFill/>
          <a:ln>
            <a:noFill/>
          </a:ln>
        </p:spPr>
        <p:txBody>
          <a:bodyPr spcFirstLastPara="1" wrap="square" lIns="68569" tIns="34275" rIns="68569" bIns="34275" anchor="t" anchorCtr="0">
            <a:noAutofit/>
          </a:bodyPr>
          <a:lstStyle/>
          <a:p>
            <a:pPr algn="ctr">
              <a:buSzPts val="1152"/>
            </a:pPr>
            <a:r>
              <a:rPr lang="zh-TW" altLang="en-US" sz="1500" b="1">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系統穩定性</a:t>
            </a:r>
          </a:p>
        </p:txBody>
      </p:sp>
      <p:sp>
        <p:nvSpPr>
          <p:cNvPr id="61" name="Google Shape;249;p16">
            <a:extLst>
              <a:ext uri="{FF2B5EF4-FFF2-40B4-BE49-F238E27FC236}">
                <a16:creationId xmlns:a16="http://schemas.microsoft.com/office/drawing/2014/main" id="{81200D63-0ABF-444E-A60A-C40C97DBD898}"/>
              </a:ext>
            </a:extLst>
          </p:cNvPr>
          <p:cNvSpPr/>
          <p:nvPr/>
        </p:nvSpPr>
        <p:spPr>
          <a:xfrm>
            <a:off x="6817207" y="2749447"/>
            <a:ext cx="1854080" cy="1994711"/>
          </a:xfrm>
          <a:prstGeom prst="rect">
            <a:avLst/>
          </a:prstGeom>
          <a:noFill/>
          <a:ln>
            <a:noFill/>
          </a:ln>
        </p:spPr>
        <p:txBody>
          <a:bodyPr spcFirstLastPara="1" wrap="square" lIns="68569" tIns="34275" rIns="68569" bIns="34275" anchor="t" anchorCtr="0">
            <a:noAutofit/>
          </a:bodyPr>
          <a:lstStyle/>
          <a:p>
            <a:pPr marL="88900" indent="-88900">
              <a:spcBef>
                <a:spcPts val="600"/>
              </a:spcBef>
              <a:buClr>
                <a:srgbClr val="F07200"/>
              </a:buClr>
              <a:buSzPct val="100000"/>
              <a:buFont typeface="Arial" panose="020B0604020202020204" pitchFamily="34" charset="0"/>
              <a:buChar char="•"/>
            </a:pPr>
            <a:r>
              <a:rPr lang="zh-TW" altLang="en-US" sz="1200">
                <a:solidFill>
                  <a:srgbClr val="FFFFFF"/>
                </a:solidFill>
                <a:latin typeface="Arial"/>
                <a:ea typeface="微軟正黑體"/>
                <a:cs typeface="Microsoft JhengHei"/>
                <a:sym typeface="Arial" panose="020B0604020202020204" pitchFamily="34" charset="0"/>
              </a:rPr>
              <a:t>提供 </a:t>
            </a:r>
            <a:r>
              <a:rPr lang="en-US" sz="1200">
                <a:solidFill>
                  <a:srgbClr val="FFFFFF"/>
                </a:solidFill>
                <a:latin typeface="Arial"/>
                <a:ea typeface="微軟正黑體"/>
                <a:cs typeface="Microsoft JhengHei"/>
                <a:sym typeface="Arial" panose="020B0604020202020204" pitchFamily="34" charset="0"/>
              </a:rPr>
              <a:t>ECC RAM </a:t>
            </a:r>
            <a:r>
              <a:rPr lang="en-US" sz="1200" err="1">
                <a:solidFill>
                  <a:srgbClr val="FFFFFF"/>
                </a:solidFill>
                <a:latin typeface="Arial"/>
                <a:ea typeface="微軟正黑體"/>
                <a:cs typeface="Microsoft JhengHei"/>
                <a:sym typeface="Arial" panose="020B0604020202020204" pitchFamily="34" charset="0"/>
              </a:rPr>
              <a:t>支援</a:t>
            </a:r>
            <a:br>
              <a:rPr lang="en-US" altLang="zh-TW" sz="1200">
                <a:solidFill>
                  <a:srgbClr val="FFFFFF"/>
                </a:solidFill>
                <a:latin typeface="Arial"/>
                <a:ea typeface="微軟正黑體"/>
                <a:cs typeface="Microsoft JhengHei"/>
                <a:sym typeface="Arial" panose="020B0604020202020204" pitchFamily="34" charset="0"/>
              </a:rPr>
            </a:br>
            <a:r>
              <a:rPr lang="zh-TW" altLang="en-US" sz="1200">
                <a:solidFill>
                  <a:srgbClr val="FFFFFF"/>
                </a:solidFill>
                <a:latin typeface="Arial"/>
                <a:ea typeface="微軟正黑體"/>
                <a:cs typeface="Microsoft JhengHei"/>
                <a:sym typeface="Arial" panose="020B0604020202020204" pitchFamily="34" charset="0"/>
              </a:rPr>
              <a:t>機種</a:t>
            </a:r>
            <a:endParaRPr lang="en-US" altLang="zh-TW" sz="1200">
              <a:solidFill>
                <a:srgbClr val="FFFFFF"/>
              </a:solidFill>
              <a:latin typeface="Arial"/>
              <a:ea typeface="微軟正黑體"/>
              <a:cs typeface="Microsoft JhengHei"/>
              <a:sym typeface="Arial" panose="020B0604020202020204" pitchFamily="34" charset="0"/>
            </a:endParaRPr>
          </a:p>
          <a:p>
            <a:pPr marL="88900" indent="-88900">
              <a:spcBef>
                <a:spcPts val="600"/>
              </a:spcBef>
              <a:buClr>
                <a:srgbClr val="F07200"/>
              </a:buClr>
              <a:buSzPct val="100000"/>
              <a:buFont typeface="Arial" panose="020B0604020202020204" pitchFamily="34" charset="0"/>
              <a:buChar char="•"/>
            </a:pPr>
            <a:r>
              <a:rPr lang="zh-TW" altLang="en-US" sz="1200">
                <a:solidFill>
                  <a:srgbClr val="FFFFFF"/>
                </a:solidFill>
                <a:latin typeface="Arial"/>
                <a:ea typeface="微軟正黑體"/>
                <a:cs typeface="Microsoft JhengHei"/>
                <a:sym typeface="Arial" panose="020B0604020202020204" pitchFamily="34" charset="0"/>
              </a:rPr>
              <a:t>更快的 </a:t>
            </a:r>
            <a:r>
              <a:rPr lang="en-US" altLang="zh-TW" sz="1200">
                <a:solidFill>
                  <a:srgbClr val="FFFFFF"/>
                </a:solidFill>
                <a:latin typeface="Arial"/>
                <a:ea typeface="微軟正黑體"/>
                <a:cs typeface="Microsoft JhengHei"/>
                <a:sym typeface="Arial" panose="020B0604020202020204" pitchFamily="34" charset="0"/>
              </a:rPr>
              <a:t>RAID Rebuild </a:t>
            </a:r>
            <a:br>
              <a:rPr lang="en-US" altLang="zh-TW" sz="1200">
                <a:solidFill>
                  <a:srgbClr val="FFFFFF"/>
                </a:solidFill>
                <a:latin typeface="Arial"/>
                <a:ea typeface="微軟正黑體"/>
                <a:cs typeface="Microsoft JhengHei"/>
                <a:sym typeface="Arial" panose="020B0604020202020204" pitchFamily="34" charset="0"/>
              </a:rPr>
            </a:br>
            <a:r>
              <a:rPr lang="en-US" altLang="zh-TW" sz="1200" err="1">
                <a:solidFill>
                  <a:srgbClr val="FFFFFF"/>
                </a:solidFill>
                <a:latin typeface="Arial"/>
                <a:ea typeface="微軟正黑體"/>
                <a:cs typeface="Microsoft JhengHei"/>
                <a:sym typeface="Arial" panose="020B0604020202020204" pitchFamily="34" charset="0"/>
              </a:rPr>
              <a:t>功能</a:t>
            </a:r>
            <a:r>
              <a:rPr lang="en-US" altLang="zh-TW" sz="1200">
                <a:solidFill>
                  <a:srgbClr val="FFFFFF"/>
                </a:solidFill>
                <a:latin typeface="Arial"/>
                <a:ea typeface="微軟正黑體"/>
                <a:cs typeface="Microsoft JhengHei"/>
                <a:sym typeface="Arial" panose="020B0604020202020204" pitchFamily="34" charset="0"/>
              </a:rPr>
              <a:t>: </a:t>
            </a:r>
            <a:r>
              <a:rPr lang="en-US" altLang="zh-TW" sz="1400">
                <a:solidFill>
                  <a:srgbClr val="FFFFFF"/>
                </a:solidFill>
                <a:latin typeface="Arial"/>
                <a:ea typeface="微軟正黑體"/>
                <a:cs typeface="Microsoft JhengHei"/>
                <a:sym typeface="Arial" panose="020B0604020202020204" pitchFamily="34" charset="0"/>
              </a:rPr>
              <a:t>Resilver</a:t>
            </a:r>
            <a:endParaRPr lang="zh-TW" altLang="en-US" sz="1400">
              <a:solidFill>
                <a:srgbClr val="FFFFFF"/>
              </a:solidFill>
              <a:latin typeface="Arial"/>
              <a:ea typeface="微軟正黑體"/>
              <a:cs typeface="Microsoft JhengHei"/>
              <a:sym typeface="Arial" panose="020B0604020202020204" pitchFamily="34" charset="0"/>
            </a:endParaRPr>
          </a:p>
          <a:p>
            <a:pPr marL="213995" indent="-213995">
              <a:spcBef>
                <a:spcPts val="600"/>
              </a:spcBef>
              <a:buClr>
                <a:srgbClr val="F07200"/>
              </a:buClr>
              <a:buSzPct val="100000"/>
              <a:buFont typeface="Arial" panose="020B0604020202020204" pitchFamily="34" charset="0"/>
              <a:buChar char="•"/>
            </a:pPr>
            <a:endParaRPr sz="1200">
              <a:solidFill>
                <a:srgbClr val="FFFFFF"/>
              </a:solidFill>
              <a:latin typeface="Arial" panose="020B0604020202020204" pitchFamily="34" charset="0"/>
              <a:ea typeface="微軟正黑體" panose="020B0604030504040204" pitchFamily="34" charset="-120"/>
              <a:cs typeface="Microsoft JhengHei"/>
            </a:endParaRPr>
          </a:p>
        </p:txBody>
      </p:sp>
      <p:pic>
        <p:nvPicPr>
          <p:cNvPr id="85" name="圖形 84">
            <a:extLst>
              <a:ext uri="{FF2B5EF4-FFF2-40B4-BE49-F238E27FC236}">
                <a16:creationId xmlns:a16="http://schemas.microsoft.com/office/drawing/2014/main" id="{4D78F7D8-5A90-4652-B422-D16496B37B0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29013" y="1581689"/>
            <a:ext cx="690313" cy="683545"/>
          </a:xfrm>
          <a:prstGeom prst="rect">
            <a:avLst/>
          </a:prstGeom>
        </p:spPr>
      </p:pic>
      <p:pic>
        <p:nvPicPr>
          <p:cNvPr id="86" name="圖形 85">
            <a:extLst>
              <a:ext uri="{FF2B5EF4-FFF2-40B4-BE49-F238E27FC236}">
                <a16:creationId xmlns:a16="http://schemas.microsoft.com/office/drawing/2014/main" id="{7378D3AC-2FD1-463D-BB1D-87E33D6A90F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033156" y="1517140"/>
            <a:ext cx="773324" cy="773324"/>
          </a:xfrm>
          <a:prstGeom prst="rect">
            <a:avLst/>
          </a:prstGeom>
        </p:spPr>
      </p:pic>
      <p:pic>
        <p:nvPicPr>
          <p:cNvPr id="87" name="圖形 86">
            <a:extLst>
              <a:ext uri="{FF2B5EF4-FFF2-40B4-BE49-F238E27FC236}">
                <a16:creationId xmlns:a16="http://schemas.microsoft.com/office/drawing/2014/main" id="{DE90DCBB-625B-41BF-A7A9-BE9F35FB701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326172" y="1581689"/>
            <a:ext cx="651912" cy="651912"/>
          </a:xfrm>
          <a:prstGeom prst="rect">
            <a:avLst/>
          </a:prstGeom>
        </p:spPr>
      </p:pic>
      <p:pic>
        <p:nvPicPr>
          <p:cNvPr id="88" name="圖形 87">
            <a:extLst>
              <a:ext uri="{FF2B5EF4-FFF2-40B4-BE49-F238E27FC236}">
                <a16:creationId xmlns:a16="http://schemas.microsoft.com/office/drawing/2014/main" id="{E2DD9380-551B-44E0-ADA9-D1222EE44F7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325310" y="1536307"/>
            <a:ext cx="720860" cy="720860"/>
          </a:xfrm>
          <a:prstGeom prst="rect">
            <a:avLst/>
          </a:prstGeom>
        </p:spPr>
      </p:pic>
    </p:spTree>
    <p:extLst>
      <p:ext uri="{BB962C8B-B14F-4D97-AF65-F5344CB8AC3E}">
        <p14:creationId xmlns:p14="http://schemas.microsoft.com/office/powerpoint/2010/main" val="1888711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24781AA-78F4-2844-BD40-D9E36E9E2B8D}"/>
              </a:ext>
            </a:extLst>
          </p:cNvPr>
          <p:cNvSpPr>
            <a:spLocks noGrp="1"/>
          </p:cNvSpPr>
          <p:nvPr>
            <p:ph type="title"/>
          </p:nvPr>
        </p:nvSpPr>
        <p:spPr/>
        <p:txBody>
          <a:bodyPr/>
          <a:lstStyle/>
          <a:p>
            <a:r>
              <a:rPr lang="zh-TW" altLang="en-US"/>
              <a:t>近乎無限的快照</a:t>
            </a:r>
            <a:r>
              <a:rPr lang="en-US" altLang="zh-TW"/>
              <a:t>(Snapshot)</a:t>
            </a:r>
            <a:endParaRPr kumimoji="1" lang="zh-TW" altLang="en-US"/>
          </a:p>
        </p:txBody>
      </p:sp>
      <p:sp>
        <p:nvSpPr>
          <p:cNvPr id="30" name="矩形 29">
            <a:extLst>
              <a:ext uri="{FF2B5EF4-FFF2-40B4-BE49-F238E27FC236}">
                <a16:creationId xmlns:a16="http://schemas.microsoft.com/office/drawing/2014/main" id="{4BB3F173-72A8-364F-B7AD-9C0A0972B48E}"/>
              </a:ext>
            </a:extLst>
          </p:cNvPr>
          <p:cNvSpPr/>
          <p:nvPr/>
        </p:nvSpPr>
        <p:spPr>
          <a:xfrm rot="16200000">
            <a:off x="1094200" y="2130521"/>
            <a:ext cx="2280995" cy="3191207"/>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1" name="矩形 30">
            <a:extLst>
              <a:ext uri="{FF2B5EF4-FFF2-40B4-BE49-F238E27FC236}">
                <a16:creationId xmlns:a16="http://schemas.microsoft.com/office/drawing/2014/main" id="{8271655B-9934-6D44-BDD1-0C7F10D55AC4}"/>
              </a:ext>
            </a:extLst>
          </p:cNvPr>
          <p:cNvSpPr/>
          <p:nvPr/>
        </p:nvSpPr>
        <p:spPr>
          <a:xfrm rot="16200000">
            <a:off x="2036750" y="122827"/>
            <a:ext cx="395896" cy="3191208"/>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2" name="矩形 31">
            <a:extLst>
              <a:ext uri="{FF2B5EF4-FFF2-40B4-BE49-F238E27FC236}">
                <a16:creationId xmlns:a16="http://schemas.microsoft.com/office/drawing/2014/main" id="{86F973A7-5AF6-3040-91A2-BB54A873B3D1}"/>
              </a:ext>
            </a:extLst>
          </p:cNvPr>
          <p:cNvSpPr/>
          <p:nvPr/>
        </p:nvSpPr>
        <p:spPr>
          <a:xfrm rot="16200000">
            <a:off x="2036750" y="635702"/>
            <a:ext cx="395896" cy="3191207"/>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3" name="矩形 32">
            <a:extLst>
              <a:ext uri="{FF2B5EF4-FFF2-40B4-BE49-F238E27FC236}">
                <a16:creationId xmlns:a16="http://schemas.microsoft.com/office/drawing/2014/main" id="{C16AF5BB-111E-D149-A593-9E09E0C0CCEE}"/>
              </a:ext>
            </a:extLst>
          </p:cNvPr>
          <p:cNvSpPr/>
          <p:nvPr/>
        </p:nvSpPr>
        <p:spPr>
          <a:xfrm>
            <a:off x="726928" y="3226007"/>
            <a:ext cx="1400621" cy="1529992"/>
          </a:xfrm>
          <a:prstGeom prst="rect">
            <a:avLst/>
          </a:prstGeom>
          <a:gradFill>
            <a:gsLst>
              <a:gs pos="0">
                <a:srgbClr val="0070C0">
                  <a:alpha val="80000"/>
                </a:srgbClr>
              </a:gs>
              <a:gs pos="100000">
                <a:srgbClr val="031B71">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4" name="矩形 33">
            <a:extLst>
              <a:ext uri="{FF2B5EF4-FFF2-40B4-BE49-F238E27FC236}">
                <a16:creationId xmlns:a16="http://schemas.microsoft.com/office/drawing/2014/main" id="{797EA479-535D-7846-AA73-70D4A665A04F}"/>
              </a:ext>
            </a:extLst>
          </p:cNvPr>
          <p:cNvSpPr/>
          <p:nvPr/>
        </p:nvSpPr>
        <p:spPr>
          <a:xfrm>
            <a:off x="2176183" y="3226007"/>
            <a:ext cx="1400621" cy="1529992"/>
          </a:xfrm>
          <a:prstGeom prst="rect">
            <a:avLst/>
          </a:prstGeom>
          <a:gradFill>
            <a:gsLst>
              <a:gs pos="0">
                <a:srgbClr val="0070C0">
                  <a:alpha val="80000"/>
                </a:srgbClr>
              </a:gs>
              <a:gs pos="100000">
                <a:srgbClr val="031B71">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pic>
        <p:nvPicPr>
          <p:cNvPr id="35" name="Google Shape;622;p33" descr="一張含有 螢幕擷取畫面 的圖片&#10;&#10;描述是以非常高的可信度產生">
            <a:extLst>
              <a:ext uri="{FF2B5EF4-FFF2-40B4-BE49-F238E27FC236}">
                <a16:creationId xmlns:a16="http://schemas.microsoft.com/office/drawing/2014/main" id="{6A7F51EA-3A06-514B-B3AA-860D8041C484}"/>
              </a:ext>
            </a:extLst>
          </p:cNvPr>
          <p:cNvPicPr preferRelativeResize="0"/>
          <p:nvPr/>
        </p:nvPicPr>
        <p:blipFill rotWithShape="1">
          <a:blip r:embed="rId2">
            <a:alphaModFix/>
          </a:blip>
          <a:srcRect/>
          <a:stretch/>
        </p:blipFill>
        <p:spPr>
          <a:xfrm>
            <a:off x="3835456" y="2222284"/>
            <a:ext cx="4670756" cy="2640415"/>
          </a:xfrm>
          <a:prstGeom prst="rect">
            <a:avLst/>
          </a:prstGeom>
          <a:noFill/>
          <a:ln>
            <a:noFill/>
          </a:ln>
          <a:effectLst>
            <a:outerShdw blurRad="139700" dist="50800" dir="5400000" algn="ctr" rotWithShape="0">
              <a:srgbClr val="000000">
                <a:alpha val="43137"/>
              </a:srgbClr>
            </a:outerShdw>
          </a:effectLst>
        </p:spPr>
      </p:pic>
      <p:sp>
        <p:nvSpPr>
          <p:cNvPr id="36" name="Google Shape;646;p33">
            <a:extLst>
              <a:ext uri="{FF2B5EF4-FFF2-40B4-BE49-F238E27FC236}">
                <a16:creationId xmlns:a16="http://schemas.microsoft.com/office/drawing/2014/main" id="{CF512ED7-5850-2C46-8E44-6850647CCC9D}"/>
              </a:ext>
            </a:extLst>
          </p:cNvPr>
          <p:cNvSpPr txBox="1"/>
          <p:nvPr/>
        </p:nvSpPr>
        <p:spPr>
          <a:xfrm>
            <a:off x="3871834" y="1480554"/>
            <a:ext cx="3790207" cy="969668"/>
          </a:xfrm>
          <a:prstGeom prst="rect">
            <a:avLst/>
          </a:prstGeom>
          <a:noFill/>
          <a:ln>
            <a:noFill/>
          </a:ln>
        </p:spPr>
        <p:txBody>
          <a:bodyPr spcFirstLastPara="1" wrap="square" lIns="0" tIns="0" rIns="0" bIns="0" anchor="t" anchorCtr="0">
            <a:noAutofit/>
          </a:bodyPr>
          <a:lstStyle/>
          <a:p>
            <a:pPr>
              <a:lnSpc>
                <a:spcPts val="1800"/>
              </a:lnSpc>
              <a:buClr>
                <a:srgbClr val="F2F2F2"/>
              </a:buClr>
              <a:buSzPts val="1800"/>
            </a:pPr>
            <a:r>
              <a:rPr lang="zh-TW" altLang="en-US" sz="1200" b="1">
                <a:solidFill>
                  <a:srgbClr val="FFFF00"/>
                </a:solidFill>
                <a:latin typeface="Arial"/>
                <a:ea typeface="微軟正黑體"/>
                <a:cs typeface="Microsoft JhengHei"/>
                <a:sym typeface="Arial" panose="020B0604020202020204" pitchFamily="34" charset="0"/>
              </a:rPr>
              <a:t>快照管理員</a:t>
            </a:r>
            <a:r>
              <a:rPr lang="en-US" sz="1200" b="1">
                <a:solidFill>
                  <a:srgbClr val="FFFF00"/>
                </a:solidFill>
                <a:latin typeface="Arial"/>
                <a:ea typeface="微軟正黑體"/>
                <a:cs typeface="Microsoft JhengHei"/>
                <a:sym typeface="Arial" panose="020B0604020202020204" pitchFamily="34" charset="0"/>
              </a:rPr>
              <a:t>:</a:t>
            </a:r>
            <a:r>
              <a:rPr lang="en-US" sz="1200" b="1">
                <a:solidFill>
                  <a:srgbClr val="FF0000"/>
                </a:solidFill>
                <a:latin typeface="Arial"/>
                <a:ea typeface="微軟正黑體"/>
                <a:cs typeface="Microsoft JhengHei"/>
                <a:sym typeface="Arial" panose="020B0604020202020204" pitchFamily="34" charset="0"/>
              </a:rPr>
              <a:t>  </a:t>
            </a:r>
            <a:r>
              <a:rPr lang="zh-TW" altLang="en-US" sz="1200">
                <a:solidFill>
                  <a:srgbClr val="FFFFFF"/>
                </a:solidFill>
                <a:latin typeface="Arial"/>
                <a:ea typeface="微軟正黑體"/>
                <a:cs typeface="Microsoft JhengHei"/>
                <a:sym typeface="Arial" panose="020B0604020202020204" pitchFamily="34" charset="0"/>
              </a:rPr>
              <a:t>基於共用資料夾來進行快照功能操作。</a:t>
            </a:r>
          </a:p>
          <a:p>
            <a:pPr>
              <a:lnSpc>
                <a:spcPts val="1800"/>
              </a:lnSpc>
              <a:buClr>
                <a:srgbClr val="F2F2F2"/>
              </a:buClr>
              <a:buSzPts val="1800"/>
            </a:pPr>
            <a:r>
              <a:rPr lang="zh-TW" altLang="en-US" sz="1200">
                <a:solidFill>
                  <a:srgbClr val="FFFFFF"/>
                </a:solidFill>
                <a:latin typeface="Arial"/>
                <a:ea typeface="微軟正黑體"/>
                <a:cs typeface="Microsoft JhengHei"/>
                <a:sym typeface="Arial" panose="020B0604020202020204" pitchFamily="34" charset="0"/>
              </a:rPr>
              <a:t>使用</a:t>
            </a:r>
            <a:r>
              <a:rPr lang="en-US" altLang="zh-TW" sz="1200">
                <a:solidFill>
                  <a:srgbClr val="FFFFFF"/>
                </a:solidFill>
                <a:latin typeface="Arial"/>
                <a:ea typeface="微軟正黑體"/>
                <a:cs typeface="Microsoft JhengHei"/>
                <a:sym typeface="Arial" panose="020B0604020202020204" pitchFamily="34" charset="0"/>
              </a:rPr>
              <a:t>[</a:t>
            </a:r>
            <a:r>
              <a:rPr lang="zh-TW" altLang="en-US" sz="1200">
                <a:solidFill>
                  <a:srgbClr val="FFFFFF"/>
                </a:solidFill>
                <a:latin typeface="Arial"/>
                <a:ea typeface="微軟正黑體"/>
                <a:cs typeface="Microsoft JhengHei"/>
                <a:sym typeface="Arial" panose="020B0604020202020204" pitchFamily="34" charset="0"/>
              </a:rPr>
              <a:t>還原指定的資料夾</a:t>
            </a:r>
            <a:r>
              <a:rPr lang="en-US" altLang="zh-TW" sz="1200">
                <a:solidFill>
                  <a:srgbClr val="FFFFFF"/>
                </a:solidFill>
                <a:latin typeface="Arial"/>
                <a:ea typeface="微軟正黑體"/>
                <a:cs typeface="Microsoft JhengHei"/>
                <a:sym typeface="Arial" panose="020B0604020202020204" pitchFamily="34" charset="0"/>
              </a:rPr>
              <a:t>/</a:t>
            </a:r>
            <a:r>
              <a:rPr lang="zh-TW" altLang="en-US" sz="1200">
                <a:solidFill>
                  <a:srgbClr val="FFFFFF"/>
                </a:solidFill>
                <a:latin typeface="Arial"/>
                <a:ea typeface="微軟正黑體"/>
                <a:cs typeface="Microsoft JhengHei"/>
                <a:sym typeface="Arial" panose="020B0604020202020204" pitchFamily="34" charset="0"/>
              </a:rPr>
              <a:t>指定檔案</a:t>
            </a:r>
            <a:r>
              <a:rPr lang="en-US" sz="1200">
                <a:solidFill>
                  <a:srgbClr val="FFFFFF"/>
                </a:solidFill>
                <a:latin typeface="Arial"/>
                <a:ea typeface="微軟正黑體"/>
                <a:cs typeface="Microsoft JhengHei"/>
                <a:sym typeface="Arial" panose="020B0604020202020204" pitchFamily="34" charset="0"/>
              </a:rPr>
              <a:t>]，[</a:t>
            </a:r>
            <a:r>
              <a:rPr lang="zh-TW" altLang="en-US" sz="1200">
                <a:solidFill>
                  <a:srgbClr val="FFFFFF"/>
                </a:solidFill>
                <a:latin typeface="Arial"/>
                <a:ea typeface="微軟正黑體"/>
                <a:cs typeface="Microsoft JhengHei"/>
                <a:sym typeface="Arial" panose="020B0604020202020204" pitchFamily="34" charset="0"/>
              </a:rPr>
              <a:t>複製資料夾快照</a:t>
            </a:r>
            <a:r>
              <a:rPr lang="en-US" sz="1200">
                <a:solidFill>
                  <a:srgbClr val="FFFFFF"/>
                </a:solidFill>
                <a:latin typeface="Arial"/>
                <a:ea typeface="微軟正黑體"/>
                <a:cs typeface="Microsoft JhengHei"/>
                <a:sym typeface="Arial" panose="020B0604020202020204" pitchFamily="34" charset="0"/>
              </a:rPr>
              <a:t>] 和 [</a:t>
            </a:r>
            <a:r>
              <a:rPr lang="zh-TW" altLang="en-US" sz="1200">
                <a:solidFill>
                  <a:srgbClr val="FFFFFF"/>
                </a:solidFill>
                <a:latin typeface="Arial"/>
                <a:ea typeface="微軟正黑體"/>
                <a:cs typeface="Microsoft JhengHei"/>
                <a:sym typeface="Arial" panose="020B0604020202020204" pitchFamily="34" charset="0"/>
              </a:rPr>
              <a:t>還原資料夾快照</a:t>
            </a:r>
            <a:r>
              <a:rPr lang="en-US" altLang="zh-TW" sz="1200">
                <a:solidFill>
                  <a:srgbClr val="FFFFFF"/>
                </a:solidFill>
                <a:latin typeface="Arial"/>
                <a:ea typeface="微軟正黑體"/>
                <a:cs typeface="Microsoft JhengHei"/>
                <a:sym typeface="Arial" panose="020B0604020202020204" pitchFamily="34" charset="0"/>
              </a:rPr>
              <a:t>]</a:t>
            </a:r>
            <a:r>
              <a:rPr lang="zh-TW" altLang="en-US" sz="1200">
                <a:solidFill>
                  <a:srgbClr val="FFFFFF"/>
                </a:solidFill>
                <a:latin typeface="Arial"/>
                <a:ea typeface="微軟正黑體"/>
                <a:cs typeface="Microsoft JhengHei"/>
                <a:sym typeface="Arial" panose="020B0604020202020204" pitchFamily="34" charset="0"/>
              </a:rPr>
              <a:t>。</a:t>
            </a:r>
            <a:endParaRPr lang="zh-TW" altLang="en-US" sz="1200">
              <a:solidFill>
                <a:srgbClr val="FFFFFF"/>
              </a:solidFill>
              <a:latin typeface="Arial"/>
              <a:ea typeface="微軟正黑體"/>
              <a:cs typeface="Microsoft JhengHei"/>
            </a:endParaRPr>
          </a:p>
          <a:p>
            <a:pPr>
              <a:lnSpc>
                <a:spcPct val="90000"/>
              </a:lnSpc>
              <a:buClr>
                <a:srgbClr val="F2F2F2"/>
              </a:buClr>
              <a:buSzPts val="1800"/>
            </a:pPr>
            <a:endParaRPr lang="zh-TW" altLang="en-US" sz="1200">
              <a:solidFill>
                <a:srgbClr val="FFFFFF"/>
              </a:solidFill>
              <a:latin typeface="Arial" panose="020B0604020202020204" pitchFamily="34" charset="0"/>
              <a:ea typeface="微軟正黑體" panose="020B0604030504040204" pitchFamily="34" charset="-120"/>
              <a:cs typeface="Verdana"/>
              <a:sym typeface="Arial" panose="020B0604020202020204" pitchFamily="34" charset="0"/>
            </a:endParaRPr>
          </a:p>
          <a:p>
            <a:pPr>
              <a:lnSpc>
                <a:spcPct val="90000"/>
              </a:lnSpc>
              <a:buClr>
                <a:srgbClr val="F2F2F2"/>
              </a:buClr>
              <a:buSzPts val="1800"/>
            </a:pPr>
            <a:endParaRPr lang="zh-TW" altLang="en-US" sz="1200">
              <a:solidFill>
                <a:srgbClr val="FFFFFF"/>
              </a:solidFill>
              <a:latin typeface="Arial" panose="020B0604020202020204" pitchFamily="34" charset="0"/>
              <a:ea typeface="微軟正黑體" panose="020B0604030504040204" pitchFamily="34" charset="-120"/>
              <a:cs typeface="Verdana"/>
              <a:sym typeface="Arial" panose="020B0604020202020204" pitchFamily="34" charset="0"/>
            </a:endParaRPr>
          </a:p>
        </p:txBody>
      </p:sp>
      <p:grpSp>
        <p:nvGrpSpPr>
          <p:cNvPr id="37" name="Google Shape;628;p33">
            <a:extLst>
              <a:ext uri="{FF2B5EF4-FFF2-40B4-BE49-F238E27FC236}">
                <a16:creationId xmlns:a16="http://schemas.microsoft.com/office/drawing/2014/main" id="{29B42C12-7D7D-CA42-8229-F023AD71FBEB}"/>
              </a:ext>
            </a:extLst>
          </p:cNvPr>
          <p:cNvGrpSpPr/>
          <p:nvPr/>
        </p:nvGrpSpPr>
        <p:grpSpPr>
          <a:xfrm>
            <a:off x="2523242" y="3835565"/>
            <a:ext cx="803038" cy="277995"/>
            <a:chOff x="5308956" y="3452803"/>
            <a:chExt cx="1046404" cy="343200"/>
          </a:xfrm>
        </p:grpSpPr>
        <p:sp>
          <p:nvSpPr>
            <p:cNvPr id="38" name="Google Shape;629;p33">
              <a:extLst>
                <a:ext uri="{FF2B5EF4-FFF2-40B4-BE49-F238E27FC236}">
                  <a16:creationId xmlns:a16="http://schemas.microsoft.com/office/drawing/2014/main" id="{626DF506-A8EF-0242-B8A7-2FDBE7DD9604}"/>
                </a:ext>
              </a:extLst>
            </p:cNvPr>
            <p:cNvSpPr/>
            <p:nvPr/>
          </p:nvSpPr>
          <p:spPr>
            <a:xfrm>
              <a:off x="5308956" y="3452803"/>
              <a:ext cx="343200" cy="343200"/>
            </a:xfrm>
            <a:prstGeom prst="rect">
              <a:avLst/>
            </a:prstGeom>
            <a:solidFill>
              <a:srgbClr val="CACACA"/>
            </a:solidFill>
            <a:ln w="12700" cap="flat" cmpd="sng">
              <a:solidFill>
                <a:schemeClr val="lt1"/>
              </a:solidFill>
              <a:prstDash val="solid"/>
              <a:round/>
              <a:headEnd type="none" w="sm" len="sm"/>
              <a:tailEnd type="none" w="sm" len="sm"/>
            </a:ln>
          </p:spPr>
          <p:txBody>
            <a:bodyPr spcFirstLastPara="1" wrap="square" lIns="91425" tIns="45694" rIns="91425" bIns="45694" anchor="ctr" anchorCtr="0">
              <a:noAutofit/>
            </a:bodyPr>
            <a:lstStyle/>
            <a:p>
              <a:pPr algn="ctr">
                <a:buClr>
                  <a:srgbClr val="000000"/>
                </a:buClr>
                <a:buSzPts val="1867"/>
              </a:pPr>
              <a:endParaRPr sz="1400">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39" name="Google Shape;630;p33">
              <a:extLst>
                <a:ext uri="{FF2B5EF4-FFF2-40B4-BE49-F238E27FC236}">
                  <a16:creationId xmlns:a16="http://schemas.microsoft.com/office/drawing/2014/main" id="{DC009797-9F00-1A45-B5AA-B2B4F575DF36}"/>
                </a:ext>
              </a:extLst>
            </p:cNvPr>
            <p:cNvSpPr/>
            <p:nvPr/>
          </p:nvSpPr>
          <p:spPr>
            <a:xfrm>
              <a:off x="5660558" y="3452803"/>
              <a:ext cx="343200" cy="343200"/>
            </a:xfrm>
            <a:prstGeom prst="rect">
              <a:avLst/>
            </a:prstGeom>
            <a:solidFill>
              <a:srgbClr val="CACACA"/>
            </a:solidFill>
            <a:ln w="12700" cap="flat" cmpd="sng">
              <a:solidFill>
                <a:schemeClr val="lt1"/>
              </a:solidFill>
              <a:prstDash val="solid"/>
              <a:round/>
              <a:headEnd type="none" w="sm" len="sm"/>
              <a:tailEnd type="none" w="sm" len="sm"/>
            </a:ln>
          </p:spPr>
          <p:txBody>
            <a:bodyPr spcFirstLastPara="1" wrap="square" lIns="91425" tIns="45694" rIns="91425" bIns="45694" anchor="ctr" anchorCtr="0">
              <a:noAutofit/>
            </a:bodyPr>
            <a:lstStyle/>
            <a:p>
              <a:pPr algn="ctr">
                <a:buClr>
                  <a:srgbClr val="000000"/>
                </a:buClr>
                <a:buSzPts val="1867"/>
              </a:pPr>
              <a:endParaRPr sz="1400">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40" name="Google Shape;631;p33">
              <a:extLst>
                <a:ext uri="{FF2B5EF4-FFF2-40B4-BE49-F238E27FC236}">
                  <a16:creationId xmlns:a16="http://schemas.microsoft.com/office/drawing/2014/main" id="{3F447408-EAF0-024C-8676-B9C0728E7F0D}"/>
                </a:ext>
              </a:extLst>
            </p:cNvPr>
            <p:cNvSpPr/>
            <p:nvPr/>
          </p:nvSpPr>
          <p:spPr>
            <a:xfrm>
              <a:off x="6012160" y="3452803"/>
              <a:ext cx="343200" cy="343200"/>
            </a:xfrm>
            <a:prstGeom prst="rect">
              <a:avLst/>
            </a:prstGeom>
            <a:solidFill>
              <a:srgbClr val="CACACA"/>
            </a:solidFill>
            <a:ln w="12700" cap="flat" cmpd="sng">
              <a:solidFill>
                <a:schemeClr val="lt1"/>
              </a:solidFill>
              <a:prstDash val="solid"/>
              <a:round/>
              <a:headEnd type="none" w="sm" len="sm"/>
              <a:tailEnd type="none" w="sm" len="sm"/>
            </a:ln>
          </p:spPr>
          <p:txBody>
            <a:bodyPr spcFirstLastPara="1" wrap="square" lIns="91425" tIns="45694" rIns="91425" bIns="45694" anchor="ctr" anchorCtr="0">
              <a:noAutofit/>
            </a:bodyPr>
            <a:lstStyle/>
            <a:p>
              <a:pPr algn="ctr">
                <a:buClr>
                  <a:srgbClr val="000000"/>
                </a:buClr>
                <a:buSzPts val="1867"/>
              </a:pPr>
              <a:endParaRPr sz="1400">
                <a:latin typeface="Arial" panose="020B0604020202020204" pitchFamily="34" charset="0"/>
                <a:ea typeface="微軟正黑體" panose="020B0604030504040204" pitchFamily="34" charset="-120"/>
                <a:cs typeface="Arial"/>
                <a:sym typeface="Arial" panose="020B0604020202020204" pitchFamily="34" charset="0"/>
              </a:endParaRPr>
            </a:p>
          </p:txBody>
        </p:sp>
      </p:grpSp>
      <p:grpSp>
        <p:nvGrpSpPr>
          <p:cNvPr id="41" name="Google Shape;632;p33">
            <a:extLst>
              <a:ext uri="{FF2B5EF4-FFF2-40B4-BE49-F238E27FC236}">
                <a16:creationId xmlns:a16="http://schemas.microsoft.com/office/drawing/2014/main" id="{DD024887-7055-454A-8D7A-1B83B80BE60F}"/>
              </a:ext>
            </a:extLst>
          </p:cNvPr>
          <p:cNvGrpSpPr/>
          <p:nvPr/>
        </p:nvGrpSpPr>
        <p:grpSpPr>
          <a:xfrm>
            <a:off x="2524535" y="4113531"/>
            <a:ext cx="803038" cy="277995"/>
            <a:chOff x="5308956" y="3452803"/>
            <a:chExt cx="1046404" cy="343200"/>
          </a:xfrm>
        </p:grpSpPr>
        <p:sp>
          <p:nvSpPr>
            <p:cNvPr id="42" name="Google Shape;633;p33">
              <a:extLst>
                <a:ext uri="{FF2B5EF4-FFF2-40B4-BE49-F238E27FC236}">
                  <a16:creationId xmlns:a16="http://schemas.microsoft.com/office/drawing/2014/main" id="{CCDADD9F-D182-A64E-AC8F-A36684B1E4D6}"/>
                </a:ext>
              </a:extLst>
            </p:cNvPr>
            <p:cNvSpPr/>
            <p:nvPr/>
          </p:nvSpPr>
          <p:spPr>
            <a:xfrm>
              <a:off x="5308956" y="3452803"/>
              <a:ext cx="343200" cy="343200"/>
            </a:xfrm>
            <a:prstGeom prst="rect">
              <a:avLst/>
            </a:prstGeom>
            <a:solidFill>
              <a:srgbClr val="91A000"/>
            </a:solidFill>
            <a:ln w="12700" cap="flat" cmpd="sng">
              <a:solidFill>
                <a:schemeClr val="lt1"/>
              </a:solidFill>
              <a:prstDash val="solid"/>
              <a:round/>
              <a:headEnd type="none" w="sm" len="sm"/>
              <a:tailEnd type="none" w="sm" len="sm"/>
            </a:ln>
          </p:spPr>
          <p:txBody>
            <a:bodyPr spcFirstLastPara="1" wrap="square" lIns="91425" tIns="45694" rIns="91425" bIns="45694" anchor="ctr" anchorCtr="0">
              <a:noAutofit/>
            </a:bodyPr>
            <a:lstStyle/>
            <a:p>
              <a:pPr algn="ctr">
                <a:buClr>
                  <a:srgbClr val="000000"/>
                </a:buClr>
                <a:buSzPts val="1867"/>
              </a:pPr>
              <a:endParaRPr sz="1400">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43" name="Google Shape;634;p33">
              <a:extLst>
                <a:ext uri="{FF2B5EF4-FFF2-40B4-BE49-F238E27FC236}">
                  <a16:creationId xmlns:a16="http://schemas.microsoft.com/office/drawing/2014/main" id="{310D6FB6-AA0D-A942-BA1C-706C0795DC51}"/>
                </a:ext>
              </a:extLst>
            </p:cNvPr>
            <p:cNvSpPr/>
            <p:nvPr/>
          </p:nvSpPr>
          <p:spPr>
            <a:xfrm>
              <a:off x="5660558" y="3452803"/>
              <a:ext cx="343200" cy="343200"/>
            </a:xfrm>
            <a:prstGeom prst="rect">
              <a:avLst/>
            </a:prstGeom>
            <a:solidFill>
              <a:srgbClr val="91A000"/>
            </a:solidFill>
            <a:ln w="12700" cap="flat" cmpd="sng">
              <a:solidFill>
                <a:schemeClr val="lt1"/>
              </a:solidFill>
              <a:prstDash val="solid"/>
              <a:round/>
              <a:headEnd type="none" w="sm" len="sm"/>
              <a:tailEnd type="none" w="sm" len="sm"/>
            </a:ln>
          </p:spPr>
          <p:txBody>
            <a:bodyPr spcFirstLastPara="1" wrap="square" lIns="91425" tIns="45694" rIns="91425" bIns="45694" anchor="ctr" anchorCtr="0">
              <a:noAutofit/>
            </a:bodyPr>
            <a:lstStyle/>
            <a:p>
              <a:pPr algn="ctr">
                <a:buClr>
                  <a:srgbClr val="000000"/>
                </a:buClr>
                <a:buSzPts val="1867"/>
              </a:pPr>
              <a:endParaRPr sz="1400">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44" name="Google Shape;635;p33">
              <a:extLst>
                <a:ext uri="{FF2B5EF4-FFF2-40B4-BE49-F238E27FC236}">
                  <a16:creationId xmlns:a16="http://schemas.microsoft.com/office/drawing/2014/main" id="{2A30BE1B-CDD6-3D47-90BC-962492C3C2FD}"/>
                </a:ext>
              </a:extLst>
            </p:cNvPr>
            <p:cNvSpPr/>
            <p:nvPr/>
          </p:nvSpPr>
          <p:spPr>
            <a:xfrm>
              <a:off x="6012160" y="3452803"/>
              <a:ext cx="343200" cy="343200"/>
            </a:xfrm>
            <a:prstGeom prst="rect">
              <a:avLst/>
            </a:prstGeom>
            <a:solidFill>
              <a:srgbClr val="91A000"/>
            </a:solidFill>
            <a:ln w="12700" cap="flat" cmpd="sng">
              <a:solidFill>
                <a:schemeClr val="lt1"/>
              </a:solidFill>
              <a:prstDash val="solid"/>
              <a:round/>
              <a:headEnd type="none" w="sm" len="sm"/>
              <a:tailEnd type="none" w="sm" len="sm"/>
            </a:ln>
          </p:spPr>
          <p:txBody>
            <a:bodyPr spcFirstLastPara="1" wrap="square" lIns="91425" tIns="45694" rIns="91425" bIns="45694" anchor="ctr" anchorCtr="0">
              <a:noAutofit/>
            </a:bodyPr>
            <a:lstStyle/>
            <a:p>
              <a:pPr algn="ctr">
                <a:buClr>
                  <a:srgbClr val="000000"/>
                </a:buClr>
                <a:buSzPts val="1867"/>
              </a:pPr>
              <a:endParaRPr sz="1400">
                <a:latin typeface="Arial" panose="020B0604020202020204" pitchFamily="34" charset="0"/>
                <a:ea typeface="微軟正黑體" panose="020B0604030504040204" pitchFamily="34" charset="-120"/>
                <a:cs typeface="Arial"/>
                <a:sym typeface="Arial" panose="020B0604020202020204" pitchFamily="34" charset="0"/>
              </a:endParaRPr>
            </a:p>
          </p:txBody>
        </p:sp>
      </p:grpSp>
      <p:grpSp>
        <p:nvGrpSpPr>
          <p:cNvPr id="45" name="Google Shape;636;p33">
            <a:extLst>
              <a:ext uri="{FF2B5EF4-FFF2-40B4-BE49-F238E27FC236}">
                <a16:creationId xmlns:a16="http://schemas.microsoft.com/office/drawing/2014/main" id="{4930AB0F-700D-284B-A63D-A1A7579A73A6}"/>
              </a:ext>
            </a:extLst>
          </p:cNvPr>
          <p:cNvGrpSpPr/>
          <p:nvPr/>
        </p:nvGrpSpPr>
        <p:grpSpPr>
          <a:xfrm>
            <a:off x="2523242" y="4396962"/>
            <a:ext cx="803038" cy="277995"/>
            <a:chOff x="5308956" y="3452803"/>
            <a:chExt cx="1046404" cy="343200"/>
          </a:xfrm>
        </p:grpSpPr>
        <p:sp>
          <p:nvSpPr>
            <p:cNvPr id="46" name="Google Shape;637;p33">
              <a:extLst>
                <a:ext uri="{FF2B5EF4-FFF2-40B4-BE49-F238E27FC236}">
                  <a16:creationId xmlns:a16="http://schemas.microsoft.com/office/drawing/2014/main" id="{21E95513-D0C0-0541-8A76-F812A6AC717D}"/>
                </a:ext>
              </a:extLst>
            </p:cNvPr>
            <p:cNvSpPr/>
            <p:nvPr/>
          </p:nvSpPr>
          <p:spPr>
            <a:xfrm>
              <a:off x="5308956" y="3452803"/>
              <a:ext cx="343200" cy="343200"/>
            </a:xfrm>
            <a:prstGeom prst="rect">
              <a:avLst/>
            </a:prstGeom>
            <a:solidFill>
              <a:srgbClr val="CACACA"/>
            </a:solidFill>
            <a:ln w="12700" cap="flat" cmpd="sng">
              <a:solidFill>
                <a:schemeClr val="lt1"/>
              </a:solidFill>
              <a:prstDash val="solid"/>
              <a:round/>
              <a:headEnd type="none" w="sm" len="sm"/>
              <a:tailEnd type="none" w="sm" len="sm"/>
            </a:ln>
          </p:spPr>
          <p:txBody>
            <a:bodyPr spcFirstLastPara="1" wrap="square" lIns="91425" tIns="45694" rIns="91425" bIns="45694" anchor="ctr" anchorCtr="0">
              <a:noAutofit/>
            </a:bodyPr>
            <a:lstStyle/>
            <a:p>
              <a:pPr algn="ctr">
                <a:buClr>
                  <a:srgbClr val="000000"/>
                </a:buClr>
                <a:buSzPts val="1867"/>
              </a:pPr>
              <a:endParaRPr sz="1400">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47" name="Google Shape;638;p33">
              <a:extLst>
                <a:ext uri="{FF2B5EF4-FFF2-40B4-BE49-F238E27FC236}">
                  <a16:creationId xmlns:a16="http://schemas.microsoft.com/office/drawing/2014/main" id="{FD95C5AB-B5D1-C047-ACCD-6FBA75B53FF8}"/>
                </a:ext>
              </a:extLst>
            </p:cNvPr>
            <p:cNvSpPr/>
            <p:nvPr/>
          </p:nvSpPr>
          <p:spPr>
            <a:xfrm>
              <a:off x="5660558" y="3452803"/>
              <a:ext cx="343200" cy="343200"/>
            </a:xfrm>
            <a:prstGeom prst="rect">
              <a:avLst/>
            </a:prstGeom>
            <a:solidFill>
              <a:srgbClr val="CACACA"/>
            </a:solidFill>
            <a:ln w="12700" cap="flat" cmpd="sng">
              <a:solidFill>
                <a:schemeClr val="lt1"/>
              </a:solidFill>
              <a:prstDash val="solid"/>
              <a:round/>
              <a:headEnd type="none" w="sm" len="sm"/>
              <a:tailEnd type="none" w="sm" len="sm"/>
            </a:ln>
          </p:spPr>
          <p:txBody>
            <a:bodyPr spcFirstLastPara="1" wrap="square" lIns="91425" tIns="45694" rIns="91425" bIns="45694" anchor="ctr" anchorCtr="0">
              <a:noAutofit/>
            </a:bodyPr>
            <a:lstStyle/>
            <a:p>
              <a:pPr algn="ctr">
                <a:buClr>
                  <a:srgbClr val="000000"/>
                </a:buClr>
                <a:buSzPts val="1867"/>
              </a:pPr>
              <a:endParaRPr sz="1400">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48" name="Google Shape;639;p33">
              <a:extLst>
                <a:ext uri="{FF2B5EF4-FFF2-40B4-BE49-F238E27FC236}">
                  <a16:creationId xmlns:a16="http://schemas.microsoft.com/office/drawing/2014/main" id="{2095BE5D-BA3C-0F4A-B225-DC88D7D83F5C}"/>
                </a:ext>
              </a:extLst>
            </p:cNvPr>
            <p:cNvSpPr/>
            <p:nvPr/>
          </p:nvSpPr>
          <p:spPr>
            <a:xfrm>
              <a:off x="6012160" y="3452803"/>
              <a:ext cx="343200" cy="343200"/>
            </a:xfrm>
            <a:prstGeom prst="rect">
              <a:avLst/>
            </a:prstGeom>
            <a:solidFill>
              <a:srgbClr val="CACACA"/>
            </a:solidFill>
            <a:ln w="12700" cap="flat" cmpd="sng">
              <a:solidFill>
                <a:schemeClr val="lt1"/>
              </a:solidFill>
              <a:prstDash val="solid"/>
              <a:round/>
              <a:headEnd type="none" w="sm" len="sm"/>
              <a:tailEnd type="none" w="sm" len="sm"/>
            </a:ln>
          </p:spPr>
          <p:txBody>
            <a:bodyPr spcFirstLastPara="1" wrap="square" lIns="91425" tIns="45694" rIns="91425" bIns="45694" anchor="ctr" anchorCtr="0">
              <a:noAutofit/>
            </a:bodyPr>
            <a:lstStyle/>
            <a:p>
              <a:pPr algn="ctr">
                <a:buClr>
                  <a:srgbClr val="000000"/>
                </a:buClr>
                <a:buSzPts val="1867"/>
              </a:pPr>
              <a:endParaRPr sz="1400">
                <a:latin typeface="Arial" panose="020B0604020202020204" pitchFamily="34" charset="0"/>
                <a:ea typeface="微軟正黑體" panose="020B0604030504040204" pitchFamily="34" charset="-120"/>
                <a:cs typeface="Arial"/>
                <a:sym typeface="Arial" panose="020B0604020202020204" pitchFamily="34" charset="0"/>
              </a:endParaRPr>
            </a:p>
          </p:txBody>
        </p:sp>
      </p:grpSp>
      <p:sp>
        <p:nvSpPr>
          <p:cNvPr id="49" name="Google Shape;640;p33">
            <a:extLst>
              <a:ext uri="{FF2B5EF4-FFF2-40B4-BE49-F238E27FC236}">
                <a16:creationId xmlns:a16="http://schemas.microsoft.com/office/drawing/2014/main" id="{6B3855EB-C300-B743-A081-CFF2C2F0D427}"/>
              </a:ext>
            </a:extLst>
          </p:cNvPr>
          <p:cNvSpPr/>
          <p:nvPr/>
        </p:nvSpPr>
        <p:spPr>
          <a:xfrm>
            <a:off x="2613231" y="4011424"/>
            <a:ext cx="573037" cy="464621"/>
          </a:xfrm>
          <a:custGeom>
            <a:avLst/>
            <a:gdLst/>
            <a:ahLst/>
            <a:cxnLst/>
            <a:rect l="l" t="t" r="r" b="b"/>
            <a:pathLst>
              <a:path w="120000" h="120000" extrusionOk="0">
                <a:moveTo>
                  <a:pt x="72212" y="50082"/>
                </a:moveTo>
                <a:cubicBezTo>
                  <a:pt x="82409" y="50082"/>
                  <a:pt x="90676" y="60844"/>
                  <a:pt x="90676" y="74119"/>
                </a:cubicBezTo>
                <a:cubicBezTo>
                  <a:pt x="90676" y="87395"/>
                  <a:pt x="82409" y="98157"/>
                  <a:pt x="72212" y="98157"/>
                </a:cubicBezTo>
                <a:cubicBezTo>
                  <a:pt x="62015" y="98157"/>
                  <a:pt x="53748" y="87395"/>
                  <a:pt x="53748" y="74119"/>
                </a:cubicBezTo>
                <a:cubicBezTo>
                  <a:pt x="53748" y="60844"/>
                  <a:pt x="62015" y="50082"/>
                  <a:pt x="72212" y="50082"/>
                </a:cubicBezTo>
                <a:close/>
                <a:moveTo>
                  <a:pt x="72212" y="40585"/>
                </a:moveTo>
                <a:cubicBezTo>
                  <a:pt x="57986" y="40585"/>
                  <a:pt x="46453" y="55599"/>
                  <a:pt x="46453" y="74119"/>
                </a:cubicBezTo>
                <a:cubicBezTo>
                  <a:pt x="46453" y="92640"/>
                  <a:pt x="57986" y="107654"/>
                  <a:pt x="72212" y="107654"/>
                </a:cubicBezTo>
                <a:cubicBezTo>
                  <a:pt x="86438" y="107654"/>
                  <a:pt x="97971" y="92640"/>
                  <a:pt x="97971" y="74119"/>
                </a:cubicBezTo>
                <a:cubicBezTo>
                  <a:pt x="97971" y="55599"/>
                  <a:pt x="86438" y="40585"/>
                  <a:pt x="72212" y="40585"/>
                </a:cubicBezTo>
                <a:close/>
                <a:moveTo>
                  <a:pt x="41883" y="33132"/>
                </a:moveTo>
                <a:lnTo>
                  <a:pt x="41883" y="40696"/>
                </a:lnTo>
                <a:lnTo>
                  <a:pt x="50017" y="40696"/>
                </a:lnTo>
                <a:lnTo>
                  <a:pt x="50017" y="33132"/>
                </a:lnTo>
                <a:close/>
                <a:moveTo>
                  <a:pt x="97379" y="30708"/>
                </a:moveTo>
                <a:lnTo>
                  <a:pt x="97379" y="40696"/>
                </a:lnTo>
                <a:lnTo>
                  <a:pt x="113015" y="40696"/>
                </a:lnTo>
                <a:lnTo>
                  <a:pt x="113015" y="30708"/>
                </a:lnTo>
                <a:close/>
                <a:moveTo>
                  <a:pt x="60010" y="5304"/>
                </a:moveTo>
                <a:lnTo>
                  <a:pt x="60010" y="21221"/>
                </a:lnTo>
                <a:lnTo>
                  <a:pt x="84414" y="21221"/>
                </a:lnTo>
                <a:lnTo>
                  <a:pt x="84414" y="5304"/>
                </a:lnTo>
                <a:close/>
                <a:moveTo>
                  <a:pt x="54694" y="0"/>
                </a:moveTo>
                <a:lnTo>
                  <a:pt x="89730" y="0"/>
                </a:lnTo>
                <a:cubicBezTo>
                  <a:pt x="91626" y="0"/>
                  <a:pt x="93163" y="2000"/>
                  <a:pt x="93163" y="4468"/>
                </a:cubicBezTo>
                <a:lnTo>
                  <a:pt x="93163" y="21221"/>
                </a:lnTo>
                <a:lnTo>
                  <a:pt x="110442" y="21221"/>
                </a:lnTo>
                <a:cubicBezTo>
                  <a:pt x="115721" y="21221"/>
                  <a:pt x="120000" y="26792"/>
                  <a:pt x="120000" y="33663"/>
                </a:cubicBezTo>
                <a:lnTo>
                  <a:pt x="120000" y="107557"/>
                </a:lnTo>
                <a:cubicBezTo>
                  <a:pt x="120000" y="114429"/>
                  <a:pt x="115721" y="119999"/>
                  <a:pt x="110442" y="119999"/>
                </a:cubicBezTo>
                <a:lnTo>
                  <a:pt x="9557" y="119999"/>
                </a:lnTo>
                <a:cubicBezTo>
                  <a:pt x="4278" y="119999"/>
                  <a:pt x="0" y="114429"/>
                  <a:pt x="0" y="107557"/>
                </a:cubicBezTo>
                <a:lnTo>
                  <a:pt x="0" y="33663"/>
                </a:lnTo>
                <a:cubicBezTo>
                  <a:pt x="0" y="26792"/>
                  <a:pt x="4278" y="21221"/>
                  <a:pt x="9557" y="21221"/>
                </a:cubicBezTo>
                <a:lnTo>
                  <a:pt x="11563" y="21221"/>
                </a:lnTo>
                <a:lnTo>
                  <a:pt x="11563" y="15351"/>
                </a:lnTo>
                <a:cubicBezTo>
                  <a:pt x="11563" y="14117"/>
                  <a:pt x="12331" y="13117"/>
                  <a:pt x="13279" y="13117"/>
                </a:cubicBezTo>
                <a:lnTo>
                  <a:pt x="30797" y="13117"/>
                </a:lnTo>
                <a:cubicBezTo>
                  <a:pt x="31745" y="13117"/>
                  <a:pt x="32514" y="14117"/>
                  <a:pt x="32514" y="15351"/>
                </a:cubicBezTo>
                <a:lnTo>
                  <a:pt x="32514" y="21221"/>
                </a:lnTo>
                <a:lnTo>
                  <a:pt x="51261" y="21221"/>
                </a:lnTo>
                <a:lnTo>
                  <a:pt x="51261" y="4468"/>
                </a:lnTo>
                <a:cubicBezTo>
                  <a:pt x="51261" y="2000"/>
                  <a:pt x="52798" y="0"/>
                  <a:pt x="54694" y="0"/>
                </a:cubicBezTo>
                <a:close/>
              </a:path>
            </a:pathLst>
          </a:custGeom>
          <a:solidFill>
            <a:schemeClr val="lt1">
              <a:alpha val="69019"/>
            </a:schemeClr>
          </a:solidFill>
          <a:ln>
            <a:noFill/>
          </a:ln>
        </p:spPr>
        <p:txBody>
          <a:bodyPr spcFirstLastPara="1" wrap="square" lIns="91425" tIns="45694" rIns="91425" bIns="45694" anchor="ctr" anchorCtr="0">
            <a:noAutofit/>
          </a:bodyPr>
          <a:lstStyle/>
          <a:p>
            <a:pPr algn="ctr">
              <a:buClr>
                <a:srgbClr val="000000"/>
              </a:buClr>
              <a:buSzPts val="2400"/>
            </a:pPr>
            <a:endParaRPr>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50" name="Google Shape;641;p33">
            <a:extLst>
              <a:ext uri="{FF2B5EF4-FFF2-40B4-BE49-F238E27FC236}">
                <a16:creationId xmlns:a16="http://schemas.microsoft.com/office/drawing/2014/main" id="{13ABEFF9-8870-BC43-8E3A-478A91F96FD4}"/>
              </a:ext>
            </a:extLst>
          </p:cNvPr>
          <p:cNvSpPr/>
          <p:nvPr/>
        </p:nvSpPr>
        <p:spPr>
          <a:xfrm>
            <a:off x="2206258" y="3277481"/>
            <a:ext cx="1370547" cy="523427"/>
          </a:xfrm>
          <a:prstGeom prst="rect">
            <a:avLst/>
          </a:prstGeom>
          <a:noFill/>
          <a:ln>
            <a:noFill/>
          </a:ln>
        </p:spPr>
        <p:txBody>
          <a:bodyPr spcFirstLastPara="1" wrap="square" lIns="91425" tIns="45694" rIns="91425" bIns="45694" anchor="t" anchorCtr="0">
            <a:noAutofit/>
          </a:bodyPr>
          <a:lstStyle/>
          <a:p>
            <a:pPr marL="0" lvl="1" algn="ctr">
              <a:buClr>
                <a:srgbClr val="F2F2F2"/>
              </a:buClr>
              <a:buSzPts val="550"/>
            </a:pPr>
            <a:r>
              <a:rPr lang="en-US" sz="1500" b="1">
                <a:solidFill>
                  <a:schemeClr val="bg1"/>
                </a:solidFill>
                <a:latin typeface="Arial"/>
                <a:ea typeface="微軟正黑體"/>
                <a:cs typeface="Microsoft JhengHei"/>
                <a:sym typeface="Arial" panose="020B0604020202020204" pitchFamily="34" charset="0"/>
              </a:rPr>
              <a:t>iSCSI LUN </a:t>
            </a:r>
            <a:endParaRPr lang="en-US" altLang="zh-TW" sz="1500" b="1">
              <a:solidFill>
                <a:schemeClr val="bg1"/>
              </a:solidFill>
              <a:latin typeface="Arial"/>
              <a:ea typeface="微軟正黑體"/>
              <a:cs typeface="Arial"/>
              <a:sym typeface="Arial" panose="020B0604020202020204" pitchFamily="34" charset="0"/>
            </a:endParaRPr>
          </a:p>
          <a:p>
            <a:pPr marL="0" lvl="1" algn="ctr">
              <a:buClr>
                <a:srgbClr val="F2F2F2"/>
              </a:buClr>
              <a:buSzPts val="550"/>
            </a:pPr>
            <a:r>
              <a:rPr lang="zh-TW" altLang="en-US" sz="1500" b="1">
                <a:solidFill>
                  <a:schemeClr val="bg1"/>
                </a:solidFill>
                <a:latin typeface="Arial"/>
                <a:ea typeface="微軟正黑體"/>
                <a:cs typeface="Microsoft JhengHei"/>
                <a:sym typeface="Arial" panose="020B0604020202020204" pitchFamily="34" charset="0"/>
              </a:rPr>
              <a:t>快照</a:t>
            </a:r>
            <a:endParaRPr lang="en-US" sz="1500" b="1">
              <a:solidFill>
                <a:schemeClr val="bg1"/>
              </a:solidFill>
              <a:latin typeface="Arial"/>
              <a:ea typeface="微軟正黑體"/>
              <a:cs typeface="Arial"/>
            </a:endParaRPr>
          </a:p>
        </p:txBody>
      </p:sp>
      <p:sp>
        <p:nvSpPr>
          <p:cNvPr id="51" name="Google Shape;642;p33">
            <a:extLst>
              <a:ext uri="{FF2B5EF4-FFF2-40B4-BE49-F238E27FC236}">
                <a16:creationId xmlns:a16="http://schemas.microsoft.com/office/drawing/2014/main" id="{946A6D0B-FC70-FA45-9FF5-9B2B9C5362B5}"/>
              </a:ext>
            </a:extLst>
          </p:cNvPr>
          <p:cNvSpPr/>
          <p:nvPr/>
        </p:nvSpPr>
        <p:spPr>
          <a:xfrm>
            <a:off x="643883" y="3301673"/>
            <a:ext cx="1557586" cy="417479"/>
          </a:xfrm>
          <a:prstGeom prst="rect">
            <a:avLst/>
          </a:prstGeom>
          <a:noFill/>
          <a:ln>
            <a:noFill/>
          </a:ln>
        </p:spPr>
        <p:txBody>
          <a:bodyPr spcFirstLastPara="1" wrap="square" lIns="91425" tIns="45694" rIns="91425" bIns="45694" anchor="t" anchorCtr="0">
            <a:noAutofit/>
          </a:bodyPr>
          <a:lstStyle/>
          <a:p>
            <a:pPr marL="0" lvl="1" algn="ctr">
              <a:buClr>
                <a:srgbClr val="F2F2F2"/>
              </a:buClr>
              <a:buSzPts val="550"/>
            </a:pPr>
            <a:r>
              <a:rPr lang="zh-TW" altLang="en-US" sz="1500" b="1">
                <a:solidFill>
                  <a:schemeClr val="bg1"/>
                </a:solidFill>
                <a:latin typeface="Arial"/>
                <a:ea typeface="微軟正黑體"/>
                <a:cs typeface="Microsoft JhengHei"/>
                <a:sym typeface="Arial" panose="020B0604020202020204" pitchFamily="34" charset="0"/>
              </a:rPr>
              <a:t>共享資料夾 </a:t>
            </a:r>
            <a:endParaRPr lang="en-US" altLang="zh-TW" sz="1500" b="1">
              <a:solidFill>
                <a:schemeClr val="bg1"/>
              </a:solidFill>
              <a:latin typeface="Arial"/>
              <a:ea typeface="微軟正黑體"/>
              <a:cs typeface="Microsoft JhengHei"/>
              <a:sym typeface="Arial" panose="020B0604020202020204" pitchFamily="34" charset="0"/>
            </a:endParaRPr>
          </a:p>
          <a:p>
            <a:pPr marL="0" lvl="1" algn="ctr">
              <a:buClr>
                <a:srgbClr val="F2F2F2"/>
              </a:buClr>
              <a:buSzPts val="550"/>
            </a:pPr>
            <a:r>
              <a:rPr lang="zh-TW" altLang="en-US" sz="1500" b="1">
                <a:solidFill>
                  <a:schemeClr val="bg1"/>
                </a:solidFill>
                <a:latin typeface="Arial"/>
                <a:ea typeface="微軟正黑體"/>
                <a:cs typeface="Microsoft JhengHei"/>
                <a:sym typeface="Arial" panose="020B0604020202020204" pitchFamily="34" charset="0"/>
              </a:rPr>
              <a:t>快照</a:t>
            </a:r>
            <a:endParaRPr lang="en-US" sz="1500" b="1">
              <a:solidFill>
                <a:schemeClr val="bg1"/>
              </a:solidFill>
              <a:latin typeface="Arial"/>
              <a:ea typeface="微軟正黑體"/>
              <a:cs typeface="Microsoft JhengHei"/>
            </a:endParaRPr>
          </a:p>
        </p:txBody>
      </p:sp>
      <p:pic>
        <p:nvPicPr>
          <p:cNvPr id="52" name="Google Shape;643;p33">
            <a:extLst>
              <a:ext uri="{FF2B5EF4-FFF2-40B4-BE49-F238E27FC236}">
                <a16:creationId xmlns:a16="http://schemas.microsoft.com/office/drawing/2014/main" id="{6D086DB7-16B4-D140-8653-4E188345D73A}"/>
              </a:ext>
            </a:extLst>
          </p:cNvPr>
          <p:cNvPicPr preferRelativeResize="0"/>
          <p:nvPr/>
        </p:nvPicPr>
        <p:blipFill rotWithShape="1">
          <a:blip r:embed="rId3">
            <a:alphaModFix/>
          </a:blip>
          <a:srcRect/>
          <a:stretch/>
        </p:blipFill>
        <p:spPr>
          <a:xfrm>
            <a:off x="920554" y="3793974"/>
            <a:ext cx="920567" cy="841864"/>
          </a:xfrm>
          <a:prstGeom prst="rect">
            <a:avLst/>
          </a:prstGeom>
          <a:noFill/>
          <a:ln>
            <a:noFill/>
          </a:ln>
        </p:spPr>
      </p:pic>
      <p:sp>
        <p:nvSpPr>
          <p:cNvPr id="53" name="Google Shape;644;p33">
            <a:extLst>
              <a:ext uri="{FF2B5EF4-FFF2-40B4-BE49-F238E27FC236}">
                <a16:creationId xmlns:a16="http://schemas.microsoft.com/office/drawing/2014/main" id="{624B8311-BB32-F04C-8192-E7DA0FF0DD4F}"/>
              </a:ext>
            </a:extLst>
          </p:cNvPr>
          <p:cNvSpPr/>
          <p:nvPr/>
        </p:nvSpPr>
        <p:spPr>
          <a:xfrm>
            <a:off x="1188923" y="4046362"/>
            <a:ext cx="728902" cy="590982"/>
          </a:xfrm>
          <a:custGeom>
            <a:avLst/>
            <a:gdLst/>
            <a:ahLst/>
            <a:cxnLst/>
            <a:rect l="l" t="t" r="r" b="b"/>
            <a:pathLst>
              <a:path w="120000" h="120000" extrusionOk="0">
                <a:moveTo>
                  <a:pt x="72212" y="50082"/>
                </a:moveTo>
                <a:cubicBezTo>
                  <a:pt x="82409" y="50082"/>
                  <a:pt x="90676" y="60844"/>
                  <a:pt x="90676" y="74119"/>
                </a:cubicBezTo>
                <a:cubicBezTo>
                  <a:pt x="90676" y="87395"/>
                  <a:pt x="82409" y="98157"/>
                  <a:pt x="72212" y="98157"/>
                </a:cubicBezTo>
                <a:cubicBezTo>
                  <a:pt x="62015" y="98157"/>
                  <a:pt x="53748" y="87395"/>
                  <a:pt x="53748" y="74119"/>
                </a:cubicBezTo>
                <a:cubicBezTo>
                  <a:pt x="53748" y="60844"/>
                  <a:pt x="62015" y="50082"/>
                  <a:pt x="72212" y="50082"/>
                </a:cubicBezTo>
                <a:close/>
                <a:moveTo>
                  <a:pt x="72212" y="40585"/>
                </a:moveTo>
                <a:cubicBezTo>
                  <a:pt x="57986" y="40585"/>
                  <a:pt x="46453" y="55599"/>
                  <a:pt x="46453" y="74119"/>
                </a:cubicBezTo>
                <a:cubicBezTo>
                  <a:pt x="46453" y="92640"/>
                  <a:pt x="57986" y="107654"/>
                  <a:pt x="72212" y="107654"/>
                </a:cubicBezTo>
                <a:cubicBezTo>
                  <a:pt x="86438" y="107654"/>
                  <a:pt x="97971" y="92640"/>
                  <a:pt x="97971" y="74119"/>
                </a:cubicBezTo>
                <a:cubicBezTo>
                  <a:pt x="97971" y="55599"/>
                  <a:pt x="86438" y="40585"/>
                  <a:pt x="72212" y="40585"/>
                </a:cubicBezTo>
                <a:close/>
                <a:moveTo>
                  <a:pt x="41883" y="33132"/>
                </a:moveTo>
                <a:lnTo>
                  <a:pt x="41883" y="40696"/>
                </a:lnTo>
                <a:lnTo>
                  <a:pt x="50017" y="40696"/>
                </a:lnTo>
                <a:lnTo>
                  <a:pt x="50017" y="33132"/>
                </a:lnTo>
                <a:close/>
                <a:moveTo>
                  <a:pt x="97379" y="30708"/>
                </a:moveTo>
                <a:lnTo>
                  <a:pt x="97379" y="40696"/>
                </a:lnTo>
                <a:lnTo>
                  <a:pt x="113015" y="40696"/>
                </a:lnTo>
                <a:lnTo>
                  <a:pt x="113015" y="30708"/>
                </a:lnTo>
                <a:close/>
                <a:moveTo>
                  <a:pt x="60010" y="5304"/>
                </a:moveTo>
                <a:lnTo>
                  <a:pt x="60010" y="21221"/>
                </a:lnTo>
                <a:lnTo>
                  <a:pt x="84414" y="21221"/>
                </a:lnTo>
                <a:lnTo>
                  <a:pt x="84414" y="5304"/>
                </a:lnTo>
                <a:close/>
                <a:moveTo>
                  <a:pt x="54694" y="0"/>
                </a:moveTo>
                <a:lnTo>
                  <a:pt x="89730" y="0"/>
                </a:lnTo>
                <a:cubicBezTo>
                  <a:pt x="91626" y="0"/>
                  <a:pt x="93163" y="2000"/>
                  <a:pt x="93163" y="4468"/>
                </a:cubicBezTo>
                <a:lnTo>
                  <a:pt x="93163" y="21221"/>
                </a:lnTo>
                <a:lnTo>
                  <a:pt x="110442" y="21221"/>
                </a:lnTo>
                <a:cubicBezTo>
                  <a:pt x="115721" y="21221"/>
                  <a:pt x="120000" y="26792"/>
                  <a:pt x="120000" y="33663"/>
                </a:cubicBezTo>
                <a:lnTo>
                  <a:pt x="120000" y="107557"/>
                </a:lnTo>
                <a:cubicBezTo>
                  <a:pt x="120000" y="114429"/>
                  <a:pt x="115721" y="119999"/>
                  <a:pt x="110442" y="119999"/>
                </a:cubicBezTo>
                <a:lnTo>
                  <a:pt x="9557" y="119999"/>
                </a:lnTo>
                <a:cubicBezTo>
                  <a:pt x="4278" y="119999"/>
                  <a:pt x="0" y="114429"/>
                  <a:pt x="0" y="107557"/>
                </a:cubicBezTo>
                <a:lnTo>
                  <a:pt x="0" y="33663"/>
                </a:lnTo>
                <a:cubicBezTo>
                  <a:pt x="0" y="26792"/>
                  <a:pt x="4278" y="21221"/>
                  <a:pt x="9557" y="21221"/>
                </a:cubicBezTo>
                <a:lnTo>
                  <a:pt x="11563" y="21221"/>
                </a:lnTo>
                <a:lnTo>
                  <a:pt x="11563" y="15351"/>
                </a:lnTo>
                <a:cubicBezTo>
                  <a:pt x="11563" y="14117"/>
                  <a:pt x="12331" y="13117"/>
                  <a:pt x="13279" y="13117"/>
                </a:cubicBezTo>
                <a:lnTo>
                  <a:pt x="30797" y="13117"/>
                </a:lnTo>
                <a:cubicBezTo>
                  <a:pt x="31745" y="13117"/>
                  <a:pt x="32514" y="14117"/>
                  <a:pt x="32514" y="15351"/>
                </a:cubicBezTo>
                <a:lnTo>
                  <a:pt x="32514" y="21221"/>
                </a:lnTo>
                <a:lnTo>
                  <a:pt x="51261" y="21221"/>
                </a:lnTo>
                <a:lnTo>
                  <a:pt x="51261" y="4468"/>
                </a:lnTo>
                <a:cubicBezTo>
                  <a:pt x="51261" y="2000"/>
                  <a:pt x="52798" y="0"/>
                  <a:pt x="54694" y="0"/>
                </a:cubicBezTo>
                <a:close/>
              </a:path>
            </a:pathLst>
          </a:custGeom>
          <a:solidFill>
            <a:schemeClr val="lt1">
              <a:alpha val="69019"/>
            </a:schemeClr>
          </a:solidFill>
          <a:ln>
            <a:noFill/>
          </a:ln>
        </p:spPr>
        <p:txBody>
          <a:bodyPr spcFirstLastPara="1" wrap="square" lIns="91425" tIns="45694" rIns="91425" bIns="45694" anchor="ctr" anchorCtr="0">
            <a:noAutofit/>
          </a:bodyPr>
          <a:lstStyle/>
          <a:p>
            <a:pPr algn="ctr">
              <a:buClr>
                <a:srgbClr val="000000"/>
              </a:buClr>
              <a:buSzPts val="2400"/>
            </a:pPr>
            <a:endParaRPr>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54" name="文字方塊 53">
            <a:extLst>
              <a:ext uri="{FF2B5EF4-FFF2-40B4-BE49-F238E27FC236}">
                <a16:creationId xmlns:a16="http://schemas.microsoft.com/office/drawing/2014/main" id="{A47D62DB-7892-104D-8FE3-3BFC404CA841}"/>
              </a:ext>
            </a:extLst>
          </p:cNvPr>
          <p:cNvSpPr txBox="1"/>
          <p:nvPr/>
        </p:nvSpPr>
        <p:spPr>
          <a:xfrm>
            <a:off x="688479" y="2721650"/>
            <a:ext cx="2746132" cy="584775"/>
          </a:xfrm>
          <a:prstGeom prst="rect">
            <a:avLst/>
          </a:prstGeom>
          <a:noFill/>
        </p:spPr>
        <p:txBody>
          <a:bodyPr wrap="square" rtlCol="0" anchor="t">
            <a:spAutoFit/>
          </a:bodyPr>
          <a:lstStyle/>
          <a:p>
            <a:r>
              <a:rPr lang="en-US" altLang="zh-TW" sz="1600">
                <a:solidFill>
                  <a:schemeClr val="bg1"/>
                </a:solidFill>
                <a:latin typeface="Arial"/>
                <a:ea typeface="微軟正黑體"/>
                <a:cs typeface="Arial"/>
                <a:sym typeface="Arial" panose="020B0604020202020204" pitchFamily="34" charset="0"/>
              </a:rPr>
              <a:t>NAS </a:t>
            </a:r>
            <a:r>
              <a:rPr lang="en-US" altLang="zh-TW" sz="1600" err="1">
                <a:solidFill>
                  <a:schemeClr val="bg1"/>
                </a:solidFill>
                <a:latin typeface="Arial"/>
                <a:ea typeface="微軟正黑體"/>
                <a:cs typeface="Arial"/>
                <a:sym typeface="Arial" panose="020B0604020202020204" pitchFamily="34" charset="0"/>
              </a:rPr>
              <a:t>最大快照數量</a:t>
            </a:r>
            <a:r>
              <a:rPr lang="en-US" altLang="zh-TW" sz="1600">
                <a:solidFill>
                  <a:schemeClr val="bg1"/>
                </a:solidFill>
                <a:latin typeface="Arial"/>
                <a:ea typeface="微軟正黑體"/>
                <a:cs typeface="Arial"/>
                <a:sym typeface="Arial" panose="020B0604020202020204" pitchFamily="34" charset="0"/>
              </a:rPr>
              <a:t> </a:t>
            </a:r>
            <a:r>
              <a:rPr lang="en-US" altLang="zh-TW" sz="1600" b="1">
                <a:solidFill>
                  <a:srgbClr val="FFD41D"/>
                </a:solidFill>
                <a:latin typeface="Arial"/>
                <a:ea typeface="微軟正黑體"/>
                <a:cs typeface="Arial"/>
                <a:sym typeface="Arial" panose="020B0604020202020204" pitchFamily="34" charset="0"/>
              </a:rPr>
              <a:t>65,536</a:t>
            </a:r>
          </a:p>
          <a:p>
            <a:endParaRPr lang="zh-TW" altLang="en-US" sz="1600"/>
          </a:p>
        </p:txBody>
      </p:sp>
      <p:sp>
        <p:nvSpPr>
          <p:cNvPr id="55" name="Google Shape;623;p33">
            <a:extLst>
              <a:ext uri="{FF2B5EF4-FFF2-40B4-BE49-F238E27FC236}">
                <a16:creationId xmlns:a16="http://schemas.microsoft.com/office/drawing/2014/main" id="{C4CEE6BA-D712-F14D-98F7-6C03172BDF9A}"/>
              </a:ext>
            </a:extLst>
          </p:cNvPr>
          <p:cNvSpPr txBox="1"/>
          <p:nvPr/>
        </p:nvSpPr>
        <p:spPr>
          <a:xfrm>
            <a:off x="637787" y="1338317"/>
            <a:ext cx="2985472" cy="1111905"/>
          </a:xfrm>
          <a:prstGeom prst="rect">
            <a:avLst/>
          </a:prstGeom>
          <a:noFill/>
          <a:ln>
            <a:noFill/>
          </a:ln>
        </p:spPr>
        <p:txBody>
          <a:bodyPr spcFirstLastPara="1" wrap="square" lIns="91425" tIns="91425" rIns="91425" bIns="91425" anchor="t" anchorCtr="0">
            <a:noAutofit/>
          </a:bodyPr>
          <a:lstStyle/>
          <a:p>
            <a:pPr marL="76200">
              <a:lnSpc>
                <a:spcPct val="200000"/>
              </a:lnSpc>
              <a:buClr>
                <a:srgbClr val="00B0F0"/>
              </a:buClr>
              <a:buSzPct val="50000"/>
            </a:pPr>
            <a:r>
              <a:rPr lang="en-US" sz="1600" err="1">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共</a:t>
            </a:r>
            <a:r>
              <a:rPr lang="zh-TW" altLang="en-US" sz="160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用資料夾</a:t>
            </a:r>
            <a:r>
              <a:rPr lang="en-US" sz="1600" err="1">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的快照</a:t>
            </a:r>
            <a:endParaRPr lang="zh-TW" altLang="en-US" sz="160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endParaRPr>
          </a:p>
          <a:p>
            <a:pPr marL="76200">
              <a:lnSpc>
                <a:spcPct val="200000"/>
              </a:lnSpc>
              <a:buClr>
                <a:srgbClr val="00B0F0"/>
              </a:buClr>
              <a:buSzPct val="50000"/>
            </a:pPr>
            <a:r>
              <a:rPr lang="en-US" sz="160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LUN </a:t>
            </a:r>
            <a:r>
              <a:rPr lang="en-US" sz="1600" err="1">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的快照</a:t>
            </a:r>
            <a:endParaRPr lang="zh-TW" altLang="en-US" sz="1600">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Tree>
    <p:extLst>
      <p:ext uri="{BB962C8B-B14F-4D97-AF65-F5344CB8AC3E}">
        <p14:creationId xmlns:p14="http://schemas.microsoft.com/office/powerpoint/2010/main" val="287352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8F2EB42-D369-4BCA-BF31-25200E0A6000}"/>
              </a:ext>
            </a:extLst>
          </p:cNvPr>
          <p:cNvSpPr>
            <a:spLocks noGrp="1"/>
          </p:cNvSpPr>
          <p:nvPr>
            <p:ph type="title"/>
          </p:nvPr>
        </p:nvSpPr>
        <p:spPr/>
        <p:txBody>
          <a:bodyPr/>
          <a:lstStyle/>
          <a:p>
            <a:r>
              <a:rPr lang="zh-TW" altLang="en-US">
                <a:latin typeface="Arial" panose="020B0604020202020204" pitchFamily="34" charset="0"/>
                <a:sym typeface="Arial" panose="020B0604020202020204" pitchFamily="34" charset="0"/>
              </a:rPr>
              <a:t>即時線上壓縮</a:t>
            </a:r>
          </a:p>
        </p:txBody>
      </p:sp>
      <p:grpSp>
        <p:nvGrpSpPr>
          <p:cNvPr id="7" name="群組 6">
            <a:extLst>
              <a:ext uri="{FF2B5EF4-FFF2-40B4-BE49-F238E27FC236}">
                <a16:creationId xmlns:a16="http://schemas.microsoft.com/office/drawing/2014/main" id="{C6C7D378-AC9C-4819-91A4-157DD744600D}"/>
              </a:ext>
            </a:extLst>
          </p:cNvPr>
          <p:cNvGrpSpPr/>
          <p:nvPr/>
        </p:nvGrpSpPr>
        <p:grpSpPr>
          <a:xfrm>
            <a:off x="626208" y="1473723"/>
            <a:ext cx="7963736" cy="3413744"/>
            <a:chOff x="333374" y="1450515"/>
            <a:chExt cx="8407836" cy="3604110"/>
          </a:xfrm>
        </p:grpSpPr>
        <p:grpSp>
          <p:nvGrpSpPr>
            <p:cNvPr id="6" name="群組 5">
              <a:extLst>
                <a:ext uri="{FF2B5EF4-FFF2-40B4-BE49-F238E27FC236}">
                  <a16:creationId xmlns:a16="http://schemas.microsoft.com/office/drawing/2014/main" id="{69A6A824-D9FA-4925-A8B9-1C4D0E1428F3}"/>
                </a:ext>
              </a:extLst>
            </p:cNvPr>
            <p:cNvGrpSpPr/>
            <p:nvPr/>
          </p:nvGrpSpPr>
          <p:grpSpPr>
            <a:xfrm>
              <a:off x="5845090" y="1450515"/>
              <a:ext cx="2819939" cy="3604110"/>
              <a:chOff x="7793454" y="1474149"/>
              <a:chExt cx="3759918" cy="4805480"/>
            </a:xfrm>
          </p:grpSpPr>
          <p:sp>
            <p:nvSpPr>
              <p:cNvPr id="18" name="矩形 17">
                <a:extLst>
                  <a:ext uri="{FF2B5EF4-FFF2-40B4-BE49-F238E27FC236}">
                    <a16:creationId xmlns:a16="http://schemas.microsoft.com/office/drawing/2014/main" id="{FABF7C1F-3609-4721-A47F-333ED1A1BB74}"/>
                  </a:ext>
                </a:extLst>
              </p:cNvPr>
              <p:cNvSpPr/>
              <p:nvPr/>
            </p:nvSpPr>
            <p:spPr>
              <a:xfrm>
                <a:off x="7793454" y="1474149"/>
                <a:ext cx="3759918" cy="4805480"/>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pic>
            <p:nvPicPr>
              <p:cNvPr id="25" name="圖片 24" descr="一張含有 電腦 的圖片&#10;&#10;自動產生的描述">
                <a:extLst>
                  <a:ext uri="{FF2B5EF4-FFF2-40B4-BE49-F238E27FC236}">
                    <a16:creationId xmlns:a16="http://schemas.microsoft.com/office/drawing/2014/main" id="{453D4565-A265-4577-917E-557EA17EDD70}"/>
                  </a:ext>
                </a:extLst>
              </p:cNvPr>
              <p:cNvPicPr>
                <a:picLocks noChangeAspect="1"/>
              </p:cNvPicPr>
              <p:nvPr/>
            </p:nvPicPr>
            <p:blipFill>
              <a:blip r:embed="rId3"/>
              <a:stretch>
                <a:fillRect/>
              </a:stretch>
            </p:blipFill>
            <p:spPr>
              <a:xfrm>
                <a:off x="8496835" y="1645704"/>
                <a:ext cx="2214163" cy="1882039"/>
              </a:xfrm>
              <a:prstGeom prst="rect">
                <a:avLst/>
              </a:prstGeom>
            </p:spPr>
          </p:pic>
        </p:grpSp>
        <p:sp>
          <p:nvSpPr>
            <p:cNvPr id="11" name="Right Brace 14">
              <a:extLst>
                <a:ext uri="{FF2B5EF4-FFF2-40B4-BE49-F238E27FC236}">
                  <a16:creationId xmlns:a16="http://schemas.microsoft.com/office/drawing/2014/main" id="{75729E64-E15C-4203-A8BD-3B40FFC35EF5}"/>
                </a:ext>
              </a:extLst>
            </p:cNvPr>
            <p:cNvSpPr/>
            <p:nvPr/>
          </p:nvSpPr>
          <p:spPr bwMode="gray">
            <a:xfrm>
              <a:off x="5502591" y="3053117"/>
              <a:ext cx="224913" cy="1669476"/>
            </a:xfrm>
            <a:prstGeom prst="rightBrace">
              <a:avLst>
                <a:gd name="adj1" fmla="val 52505"/>
                <a:gd name="adj2" fmla="val 50000"/>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2" name="TextBox 15">
              <a:extLst>
                <a:ext uri="{FF2B5EF4-FFF2-40B4-BE49-F238E27FC236}">
                  <a16:creationId xmlns:a16="http://schemas.microsoft.com/office/drawing/2014/main" id="{FDD9AAB4-5E3C-4083-9251-BC2C9A420DF1}"/>
                </a:ext>
              </a:extLst>
            </p:cNvPr>
            <p:cNvSpPr txBox="1"/>
            <p:nvPr/>
          </p:nvSpPr>
          <p:spPr bwMode="gray">
            <a:xfrm>
              <a:off x="6353844" y="3718312"/>
              <a:ext cx="2387366" cy="923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5400">
                  <a:solidFill>
                    <a:srgbClr val="FFD41D"/>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50%</a:t>
              </a:r>
            </a:p>
          </p:txBody>
        </p:sp>
        <p:sp>
          <p:nvSpPr>
            <p:cNvPr id="13" name="TextBox 17">
              <a:extLst>
                <a:ext uri="{FF2B5EF4-FFF2-40B4-BE49-F238E27FC236}">
                  <a16:creationId xmlns:a16="http://schemas.microsoft.com/office/drawing/2014/main" id="{231C152A-B803-41BA-9388-3218EE902A34}"/>
                </a:ext>
              </a:extLst>
            </p:cNvPr>
            <p:cNvSpPr txBox="1"/>
            <p:nvPr/>
          </p:nvSpPr>
          <p:spPr bwMode="gray">
            <a:xfrm>
              <a:off x="6041497" y="3356350"/>
              <a:ext cx="2387366" cy="56715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3800"/>
                </a:lnSpc>
                <a:defRPr/>
              </a:pPr>
              <a:r>
                <a:rPr lang="zh-TW" altLang="en-US" sz="27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空間節省</a:t>
              </a:r>
              <a:endParaRPr lang="en-US" sz="27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 name="TextBox 15">
              <a:extLst>
                <a:ext uri="{FF2B5EF4-FFF2-40B4-BE49-F238E27FC236}">
                  <a16:creationId xmlns:a16="http://schemas.microsoft.com/office/drawing/2014/main" id="{B2DD257A-C384-467B-A4B4-FF25177C9788}"/>
                </a:ext>
              </a:extLst>
            </p:cNvPr>
            <p:cNvSpPr txBox="1"/>
            <p:nvPr/>
          </p:nvSpPr>
          <p:spPr bwMode="gray">
            <a:xfrm>
              <a:off x="6061378" y="3033280"/>
              <a:ext cx="2387366" cy="461665"/>
            </a:xfrm>
            <a:prstGeom prst="rect">
              <a:avLst/>
            </a:prstGeom>
            <a:noFill/>
          </p:spPr>
          <p:txBody>
            <a:bodyPr wrap="square"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4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ES NAS</a:t>
              </a:r>
            </a:p>
          </p:txBody>
        </p:sp>
        <p:grpSp>
          <p:nvGrpSpPr>
            <p:cNvPr id="3" name="群組 2">
              <a:extLst>
                <a:ext uri="{FF2B5EF4-FFF2-40B4-BE49-F238E27FC236}">
                  <a16:creationId xmlns:a16="http://schemas.microsoft.com/office/drawing/2014/main" id="{5BA358F1-F586-49CB-BF5F-677BC97EAEAC}"/>
                </a:ext>
              </a:extLst>
            </p:cNvPr>
            <p:cNvGrpSpPr/>
            <p:nvPr/>
          </p:nvGrpSpPr>
          <p:grpSpPr>
            <a:xfrm>
              <a:off x="333374" y="1450515"/>
              <a:ext cx="5093018" cy="3604110"/>
              <a:chOff x="444499" y="1474149"/>
              <a:chExt cx="6790690" cy="4805480"/>
            </a:xfrm>
          </p:grpSpPr>
          <p:sp>
            <p:nvSpPr>
              <p:cNvPr id="16" name="矩形 15">
                <a:extLst>
                  <a:ext uri="{FF2B5EF4-FFF2-40B4-BE49-F238E27FC236}">
                    <a16:creationId xmlns:a16="http://schemas.microsoft.com/office/drawing/2014/main" id="{3958C468-D96F-467F-AF22-1A76C4F61376}"/>
                  </a:ext>
                </a:extLst>
              </p:cNvPr>
              <p:cNvSpPr/>
              <p:nvPr/>
            </p:nvSpPr>
            <p:spPr>
              <a:xfrm>
                <a:off x="444499" y="1474149"/>
                <a:ext cx="6790690" cy="4805480"/>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8" name="Flowchart: Manual Input 9">
                <a:extLst>
                  <a:ext uri="{FF2B5EF4-FFF2-40B4-BE49-F238E27FC236}">
                    <a16:creationId xmlns:a16="http://schemas.microsoft.com/office/drawing/2014/main" id="{FB81572D-CC5E-47B5-AEB5-FBC724DB18E4}"/>
                  </a:ext>
                </a:extLst>
              </p:cNvPr>
              <p:cNvSpPr/>
              <p:nvPr/>
            </p:nvSpPr>
            <p:spPr>
              <a:xfrm>
                <a:off x="3027724" y="1901127"/>
                <a:ext cx="1675417" cy="400118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2733 w 10000"/>
                  <a:gd name="connsiteY0" fmla="*/ 0 h 28520"/>
                  <a:gd name="connsiteX1" fmla="*/ 10000 w 10000"/>
                  <a:gd name="connsiteY1" fmla="*/ 18520 h 28520"/>
                  <a:gd name="connsiteX2" fmla="*/ 10000 w 10000"/>
                  <a:gd name="connsiteY2" fmla="*/ 28520 h 28520"/>
                  <a:gd name="connsiteX3" fmla="*/ 0 w 10000"/>
                  <a:gd name="connsiteY3" fmla="*/ 28520 h 28520"/>
                  <a:gd name="connsiteX4" fmla="*/ 2733 w 10000"/>
                  <a:gd name="connsiteY4" fmla="*/ 0 h 28520"/>
                  <a:gd name="connsiteX0" fmla="*/ 0 w 7267"/>
                  <a:gd name="connsiteY0" fmla="*/ 0 h 28520"/>
                  <a:gd name="connsiteX1" fmla="*/ 7267 w 7267"/>
                  <a:gd name="connsiteY1" fmla="*/ 18520 h 28520"/>
                  <a:gd name="connsiteX2" fmla="*/ 7267 w 7267"/>
                  <a:gd name="connsiteY2" fmla="*/ 28520 h 28520"/>
                  <a:gd name="connsiteX3" fmla="*/ 0 w 7267"/>
                  <a:gd name="connsiteY3" fmla="*/ 26542 h 28520"/>
                  <a:gd name="connsiteX4" fmla="*/ 0 w 7267"/>
                  <a:gd name="connsiteY4" fmla="*/ 0 h 28520"/>
                  <a:gd name="connsiteX0" fmla="*/ 179 w 10179"/>
                  <a:gd name="connsiteY0" fmla="*/ 0 h 10000"/>
                  <a:gd name="connsiteX1" fmla="*/ 10179 w 10179"/>
                  <a:gd name="connsiteY1" fmla="*/ 6494 h 10000"/>
                  <a:gd name="connsiteX2" fmla="*/ 10179 w 10179"/>
                  <a:gd name="connsiteY2" fmla="*/ 10000 h 10000"/>
                  <a:gd name="connsiteX3" fmla="*/ 0 w 10179"/>
                  <a:gd name="connsiteY3" fmla="*/ 9739 h 10000"/>
                  <a:gd name="connsiteX4" fmla="*/ 179 w 10179"/>
                  <a:gd name="connsiteY4" fmla="*/ 0 h 10000"/>
                  <a:gd name="connsiteX0" fmla="*/ 179 w 10269"/>
                  <a:gd name="connsiteY0" fmla="*/ 0 h 9740"/>
                  <a:gd name="connsiteX1" fmla="*/ 10179 w 10269"/>
                  <a:gd name="connsiteY1" fmla="*/ 6494 h 9740"/>
                  <a:gd name="connsiteX2" fmla="*/ 10269 w 10269"/>
                  <a:gd name="connsiteY2" fmla="*/ 9740 h 9740"/>
                  <a:gd name="connsiteX3" fmla="*/ 0 w 10269"/>
                  <a:gd name="connsiteY3" fmla="*/ 9739 h 9740"/>
                  <a:gd name="connsiteX4" fmla="*/ 179 w 10269"/>
                  <a:gd name="connsiteY4" fmla="*/ 0 h 9740"/>
                  <a:gd name="connsiteX0" fmla="*/ 174 w 10000"/>
                  <a:gd name="connsiteY0" fmla="*/ 0 h 10000"/>
                  <a:gd name="connsiteX1" fmla="*/ 9999 w 10000"/>
                  <a:gd name="connsiteY1" fmla="*/ 3775 h 10000"/>
                  <a:gd name="connsiteX2" fmla="*/ 10000 w 10000"/>
                  <a:gd name="connsiteY2" fmla="*/ 10000 h 10000"/>
                  <a:gd name="connsiteX3" fmla="*/ 0 w 10000"/>
                  <a:gd name="connsiteY3" fmla="*/ 9999 h 10000"/>
                  <a:gd name="connsiteX4" fmla="*/ 174 w 10000"/>
                  <a:gd name="connsiteY4" fmla="*/ 0 h 10000"/>
                  <a:gd name="connsiteX0" fmla="*/ 0 w 10007"/>
                  <a:gd name="connsiteY0" fmla="*/ 0 h 9953"/>
                  <a:gd name="connsiteX1" fmla="*/ 10006 w 10007"/>
                  <a:gd name="connsiteY1" fmla="*/ 3728 h 9953"/>
                  <a:gd name="connsiteX2" fmla="*/ 10007 w 10007"/>
                  <a:gd name="connsiteY2" fmla="*/ 9953 h 9953"/>
                  <a:gd name="connsiteX3" fmla="*/ 7 w 10007"/>
                  <a:gd name="connsiteY3" fmla="*/ 9952 h 9953"/>
                  <a:gd name="connsiteX4" fmla="*/ 0 w 10007"/>
                  <a:gd name="connsiteY4" fmla="*/ 0 h 9953"/>
                  <a:gd name="connsiteX0" fmla="*/ 0 w 10000"/>
                  <a:gd name="connsiteY0" fmla="*/ 0 h 10000"/>
                  <a:gd name="connsiteX1" fmla="*/ 9999 w 10000"/>
                  <a:gd name="connsiteY1" fmla="*/ 4000 h 10000"/>
                  <a:gd name="connsiteX2" fmla="*/ 10000 w 10000"/>
                  <a:gd name="connsiteY2" fmla="*/ 10000 h 10000"/>
                  <a:gd name="connsiteX3" fmla="*/ 7 w 10000"/>
                  <a:gd name="connsiteY3" fmla="*/ 9999 h 10000"/>
                  <a:gd name="connsiteX4" fmla="*/ 0 w 10000"/>
                  <a:gd name="connsiteY4" fmla="*/ 0 h 10000"/>
                  <a:gd name="connsiteX0" fmla="*/ 0 w 10000"/>
                  <a:gd name="connsiteY0" fmla="*/ 0 h 10000"/>
                  <a:gd name="connsiteX1" fmla="*/ 9564 w 10000"/>
                  <a:gd name="connsiteY1" fmla="*/ 3984 h 10000"/>
                  <a:gd name="connsiteX2" fmla="*/ 10000 w 10000"/>
                  <a:gd name="connsiteY2" fmla="*/ 10000 h 10000"/>
                  <a:gd name="connsiteX3" fmla="*/ 7 w 10000"/>
                  <a:gd name="connsiteY3" fmla="*/ 9999 h 10000"/>
                  <a:gd name="connsiteX4" fmla="*/ 0 w 10000"/>
                  <a:gd name="connsiteY4" fmla="*/ 0 h 10000"/>
                  <a:gd name="connsiteX0" fmla="*/ 0 w 9564"/>
                  <a:gd name="connsiteY0" fmla="*/ 0 h 10016"/>
                  <a:gd name="connsiteX1" fmla="*/ 9564 w 9564"/>
                  <a:gd name="connsiteY1" fmla="*/ 3984 h 10016"/>
                  <a:gd name="connsiteX2" fmla="*/ 9493 w 9564"/>
                  <a:gd name="connsiteY2" fmla="*/ 10016 h 10016"/>
                  <a:gd name="connsiteX3" fmla="*/ 7 w 9564"/>
                  <a:gd name="connsiteY3" fmla="*/ 9999 h 10016"/>
                  <a:gd name="connsiteX4" fmla="*/ 0 w 9564"/>
                  <a:gd name="connsiteY4" fmla="*/ 0 h 1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4" h="10016">
                    <a:moveTo>
                      <a:pt x="0" y="0"/>
                    </a:moveTo>
                    <a:cubicBezTo>
                      <a:pt x="3273" y="1264"/>
                      <a:pt x="6291" y="2720"/>
                      <a:pt x="9564" y="3984"/>
                    </a:cubicBezTo>
                    <a:cubicBezTo>
                      <a:pt x="9564" y="6068"/>
                      <a:pt x="9493" y="7931"/>
                      <a:pt x="9493" y="10016"/>
                    </a:cubicBezTo>
                    <a:lnTo>
                      <a:pt x="7" y="9999"/>
                    </a:lnTo>
                    <a:cubicBezTo>
                      <a:pt x="5" y="6666"/>
                      <a:pt x="2" y="3333"/>
                      <a:pt x="0" y="0"/>
                    </a:cubicBezTo>
                    <a:close/>
                  </a:path>
                </a:pathLst>
              </a:custGeom>
              <a:gradFill>
                <a:gsLst>
                  <a:gs pos="100000">
                    <a:srgbClr val="00B0F0">
                      <a:alpha val="70000"/>
                    </a:srgbClr>
                  </a:gs>
                  <a:gs pos="0">
                    <a:srgbClr val="00B0F0">
                      <a:alpha val="5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ltLang="zh-TW" sz="1200">
                  <a:solidFill>
                    <a:srgbClr val="FFFFFF"/>
                  </a:solidFill>
                  <a:latin typeface="Arial" panose="020B0604020202020204" pitchFamily="34" charset="0"/>
                  <a:ea typeface="微軟正黑體" panose="020B0604030504040204" pitchFamily="34" charset="-120"/>
                  <a:cs typeface="Arial" charset="0"/>
                  <a:sym typeface="Arial" panose="020B0604020202020204" pitchFamily="34" charset="0"/>
                </a:endParaRPr>
              </a:p>
            </p:txBody>
          </p:sp>
          <p:grpSp>
            <p:nvGrpSpPr>
              <p:cNvPr id="4" name="Group 27">
                <a:extLst>
                  <a:ext uri="{FF2B5EF4-FFF2-40B4-BE49-F238E27FC236}">
                    <a16:creationId xmlns:a16="http://schemas.microsoft.com/office/drawing/2014/main" id="{040EF1E8-C9EA-4BF6-946B-EB77ABD47203}"/>
                  </a:ext>
                </a:extLst>
              </p:cNvPr>
              <p:cNvGrpSpPr>
                <a:grpSpLocks/>
              </p:cNvGrpSpPr>
              <p:nvPr/>
            </p:nvGrpSpPr>
            <p:grpSpPr bwMode="auto">
              <a:xfrm>
                <a:off x="4697040" y="3482333"/>
                <a:ext cx="2351366" cy="2419350"/>
                <a:chOff x="5115248" y="3804062"/>
                <a:chExt cx="1464469" cy="1910680"/>
              </a:xfrm>
            </p:grpSpPr>
            <p:sp>
              <p:nvSpPr>
                <p:cNvPr id="14" name="Rectangle 10">
                  <a:extLst>
                    <a:ext uri="{FF2B5EF4-FFF2-40B4-BE49-F238E27FC236}">
                      <a16:creationId xmlns:a16="http://schemas.microsoft.com/office/drawing/2014/main" id="{056CB63E-1926-4B12-A76C-958163CFFB8C}"/>
                    </a:ext>
                  </a:extLst>
                </p:cNvPr>
                <p:cNvSpPr/>
                <p:nvPr/>
              </p:nvSpPr>
              <p:spPr bwMode="gray">
                <a:xfrm>
                  <a:off x="5115248" y="3804062"/>
                  <a:ext cx="1464469" cy="93586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a:noFill/>
                </a:ln>
                <a:effectLst>
                  <a:outerShdw blurRad="254000" dist="1270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zh-TW" altLang="en-US" sz="1200">
                      <a:latin typeface="Arial" panose="020B0604020202020204" pitchFamily="34" charset="0"/>
                      <a:ea typeface="微軟正黑體" panose="020B0604030504040204" pitchFamily="34" charset="-120"/>
                      <a:sym typeface="Arial" panose="020B0604020202020204" pitchFamily="34" charset="0"/>
                    </a:rPr>
                    <a:t>資料壓縮</a:t>
                  </a:r>
                  <a:endParaRPr lang="en-US" sz="1200">
                    <a:latin typeface="Arial" panose="020B0604020202020204" pitchFamily="34" charset="0"/>
                    <a:ea typeface="微軟正黑體" panose="020B0604030504040204" pitchFamily="34" charset="-120"/>
                    <a:sym typeface="Arial" panose="020B0604020202020204" pitchFamily="34" charset="0"/>
                  </a:endParaRPr>
                </a:p>
                <a:p>
                  <a:pPr algn="ctr">
                    <a:defRPr/>
                  </a:pPr>
                  <a:r>
                    <a:rPr lang="en-US" sz="1200">
                      <a:latin typeface="Arial" panose="020B0604020202020204" pitchFamily="34" charset="0"/>
                      <a:ea typeface="微軟正黑體" panose="020B0604030504040204" pitchFamily="34" charset="-120"/>
                      <a:sym typeface="Arial" panose="020B0604020202020204" pitchFamily="34" charset="0"/>
                    </a:rPr>
                    <a:t>(LZ4 </a:t>
                  </a:r>
                  <a:r>
                    <a:rPr lang="zh-TW" altLang="en-US" sz="1200">
                      <a:latin typeface="Arial" panose="020B0604020202020204" pitchFamily="34" charset="0"/>
                      <a:ea typeface="微軟正黑體" panose="020B0604030504040204" pitchFamily="34" charset="-120"/>
                      <a:sym typeface="Arial" panose="020B0604020202020204" pitchFamily="34" charset="0"/>
                    </a:rPr>
                    <a:t>演算法</a:t>
                  </a:r>
                  <a:r>
                    <a:rPr lang="en-US" sz="1200">
                      <a:latin typeface="Arial" panose="020B0604020202020204" pitchFamily="34" charset="0"/>
                      <a:ea typeface="微軟正黑體" panose="020B0604030504040204" pitchFamily="34" charset="-120"/>
                      <a:sym typeface="Arial" panose="020B0604020202020204" pitchFamily="34" charset="0"/>
                    </a:rPr>
                    <a:t>)</a:t>
                  </a:r>
                </a:p>
              </p:txBody>
            </p:sp>
            <p:sp>
              <p:nvSpPr>
                <p:cNvPr id="15" name="Rectangle 11">
                  <a:extLst>
                    <a:ext uri="{FF2B5EF4-FFF2-40B4-BE49-F238E27FC236}">
                      <a16:creationId xmlns:a16="http://schemas.microsoft.com/office/drawing/2014/main" id="{311675FD-B8DA-4CF9-AF6C-F83B4B9FA08C}"/>
                    </a:ext>
                  </a:extLst>
                </p:cNvPr>
                <p:cNvSpPr/>
                <p:nvPr/>
              </p:nvSpPr>
              <p:spPr bwMode="gray">
                <a:xfrm>
                  <a:off x="5115248" y="4709258"/>
                  <a:ext cx="1464469" cy="1005484"/>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a:ln>
                  <a:noFill/>
                </a:ln>
                <a:effectLst>
                  <a:outerShdw blurRad="254000" dist="1270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zh-TW" altLang="en-US" sz="1200">
                      <a:latin typeface="Arial" panose="020B0604020202020204" pitchFamily="34" charset="0"/>
                      <a:ea typeface="微軟正黑體" panose="020B0604030504040204" pitchFamily="34" charset="-120"/>
                      <a:sym typeface="Arial" panose="020B0604020202020204" pitchFamily="34" charset="0"/>
                    </a:rPr>
                    <a:t>可回收空間</a:t>
                  </a:r>
                  <a:endParaRPr lang="en-US" altLang="zh-TW" sz="1200">
                    <a:latin typeface="Arial" panose="020B0604020202020204" pitchFamily="34" charset="0"/>
                    <a:ea typeface="微軟正黑體" panose="020B0604030504040204" pitchFamily="34" charset="-120"/>
                    <a:sym typeface="Arial" panose="020B0604020202020204" pitchFamily="34" charset="0"/>
                  </a:endParaRPr>
                </a:p>
                <a:p>
                  <a:pPr algn="ctr">
                    <a:defRPr/>
                  </a:pPr>
                  <a:r>
                    <a:rPr lang="en-US" sz="1200">
                      <a:latin typeface="Arial" panose="020B0604020202020204" pitchFamily="34" charset="0"/>
                      <a:ea typeface="微軟正黑體" panose="020B0604030504040204" pitchFamily="34" charset="-120"/>
                      <a:sym typeface="Arial" panose="020B0604020202020204" pitchFamily="34" charset="0"/>
                    </a:rPr>
                    <a:t>Thin Provisioning</a:t>
                  </a:r>
                </a:p>
              </p:txBody>
            </p:sp>
          </p:grpSp>
          <p:sp>
            <p:nvSpPr>
              <p:cNvPr id="5" name="Rectangle 8">
                <a:extLst>
                  <a:ext uri="{FF2B5EF4-FFF2-40B4-BE49-F238E27FC236}">
                    <a16:creationId xmlns:a16="http://schemas.microsoft.com/office/drawing/2014/main" id="{BB3D8334-04CA-4D09-A2D1-A5CA5DDE8370}"/>
                  </a:ext>
                </a:extLst>
              </p:cNvPr>
              <p:cNvSpPr/>
              <p:nvPr/>
            </p:nvSpPr>
            <p:spPr bwMode="gray">
              <a:xfrm>
                <a:off x="759385" y="1888024"/>
                <a:ext cx="2273723" cy="4013659"/>
              </a:xfrm>
              <a:prstGeom prst="rect">
                <a:avLst/>
              </a:prstGeom>
              <a:gradFill flip="none" rotWithShape="1">
                <a:gsLst>
                  <a:gs pos="0">
                    <a:schemeClr val="bg2">
                      <a:shade val="67500"/>
                      <a:satMod val="115000"/>
                    </a:schemeClr>
                  </a:gs>
                  <a:gs pos="100000">
                    <a:schemeClr val="bg2">
                      <a:shade val="100000"/>
                      <a:satMod val="115000"/>
                    </a:schemeClr>
                  </a:gs>
                </a:gsLst>
                <a:lin ang="5400000" scaled="1"/>
                <a:tileRect/>
              </a:gradFill>
              <a:ln>
                <a:noFill/>
              </a:ln>
              <a:effectLst>
                <a:outerShdw blurRad="254000" dist="1270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400">
                  <a:latin typeface="Arial" panose="020B0604020202020204" pitchFamily="34" charset="0"/>
                  <a:ea typeface="微軟正黑體" panose="020B0604030504040204" pitchFamily="34" charset="-120"/>
                  <a:sym typeface="Arial" panose="020B0604020202020204" pitchFamily="34" charset="0"/>
                </a:endParaRPr>
              </a:p>
              <a:p>
                <a:pPr algn="ctr">
                  <a:defRPr/>
                </a:pPr>
                <a:r>
                  <a:rPr lang="zh-TW" altLang="en-US" sz="2400">
                    <a:solidFill>
                      <a:srgbClr val="0070C0"/>
                    </a:solidFill>
                    <a:latin typeface="Arial" panose="020B0604020202020204" pitchFamily="34" charset="0"/>
                    <a:ea typeface="微軟正黑體" panose="020B0604030504040204" pitchFamily="34" charset="-120"/>
                    <a:sym typeface="Arial" panose="020B0604020202020204" pitchFamily="34" charset="0"/>
                  </a:rPr>
                  <a:t>傳統儲存</a:t>
                </a:r>
                <a:endParaRPr lang="en-US" altLang="zh-TW" sz="2400">
                  <a:solidFill>
                    <a:srgbClr val="0070C0"/>
                  </a:solidFill>
                  <a:latin typeface="Arial" panose="020B0604020202020204" pitchFamily="34" charset="0"/>
                  <a:ea typeface="微軟正黑體" panose="020B0604030504040204" pitchFamily="34" charset="-120"/>
                  <a:sym typeface="Arial" panose="020B0604020202020204" pitchFamily="34" charset="0"/>
                </a:endParaRPr>
              </a:p>
              <a:p>
                <a:pPr algn="ctr">
                  <a:defRPr/>
                </a:pPr>
                <a:endParaRPr lang="en-US" sz="2400">
                  <a:solidFill>
                    <a:srgbClr val="0070C0"/>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7" name="圖片 16" descr="一張含有 桌, 室內, 正面, 坐 的圖片&#10;&#10;自動產生的描述">
                <a:extLst>
                  <a:ext uri="{FF2B5EF4-FFF2-40B4-BE49-F238E27FC236}">
                    <a16:creationId xmlns:a16="http://schemas.microsoft.com/office/drawing/2014/main" id="{D6A1B757-BEEE-426D-99C4-2781E058E72E}"/>
                  </a:ext>
                </a:extLst>
              </p:cNvPr>
              <p:cNvPicPr>
                <a:picLocks noChangeAspect="1"/>
              </p:cNvPicPr>
              <p:nvPr/>
            </p:nvPicPr>
            <p:blipFill>
              <a:blip r:embed="rId4"/>
              <a:stretch>
                <a:fillRect/>
              </a:stretch>
            </p:blipFill>
            <p:spPr>
              <a:xfrm>
                <a:off x="4506611" y="1546960"/>
                <a:ext cx="2623999" cy="2186665"/>
              </a:xfrm>
              <a:prstGeom prst="rect">
                <a:avLst/>
              </a:prstGeom>
            </p:spPr>
          </p:pic>
        </p:grpSp>
        <p:sp>
          <p:nvSpPr>
            <p:cNvPr id="19" name="Google Shape;451;p24">
              <a:extLst>
                <a:ext uri="{FF2B5EF4-FFF2-40B4-BE49-F238E27FC236}">
                  <a16:creationId xmlns:a16="http://schemas.microsoft.com/office/drawing/2014/main" id="{E7CAC866-ACB7-4ED8-8247-DBAB7FF18DA8}"/>
                </a:ext>
              </a:extLst>
            </p:cNvPr>
            <p:cNvSpPr/>
            <p:nvPr/>
          </p:nvSpPr>
          <p:spPr>
            <a:xfrm>
              <a:off x="5295943" y="2828501"/>
              <a:ext cx="808838" cy="763810"/>
            </a:xfrm>
            <a:prstGeom prst="rightArrow">
              <a:avLst>
                <a:gd name="adj1" fmla="val 50000"/>
                <a:gd name="adj2" fmla="val 50000"/>
              </a:avLst>
            </a:prstGeom>
            <a:noFill/>
            <a:ln w="9525" cap="flat" cmpd="sng">
              <a:no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pPr>
              <a:endParaRPr lang="en-US" sz="1050">
                <a:cs typeface="+mn-ea"/>
                <a:sym typeface="+mn-lt"/>
              </a:endParaRPr>
            </a:p>
          </p:txBody>
        </p:sp>
        <p:grpSp>
          <p:nvGrpSpPr>
            <p:cNvPr id="20" name="群組 19">
              <a:extLst>
                <a:ext uri="{FF2B5EF4-FFF2-40B4-BE49-F238E27FC236}">
                  <a16:creationId xmlns:a16="http://schemas.microsoft.com/office/drawing/2014/main" id="{E6FA0380-1FD2-4FC8-B230-FB4DD58D03A6}"/>
                </a:ext>
              </a:extLst>
            </p:cNvPr>
            <p:cNvGrpSpPr/>
            <p:nvPr/>
          </p:nvGrpSpPr>
          <p:grpSpPr>
            <a:xfrm>
              <a:off x="2247842" y="2828501"/>
              <a:ext cx="1635044" cy="763810"/>
              <a:chOff x="3394012" y="3311463"/>
              <a:chExt cx="2180058" cy="1018413"/>
            </a:xfrm>
          </p:grpSpPr>
          <p:sp>
            <p:nvSpPr>
              <p:cNvPr id="21" name="Google Shape;451;p24">
                <a:extLst>
                  <a:ext uri="{FF2B5EF4-FFF2-40B4-BE49-F238E27FC236}">
                    <a16:creationId xmlns:a16="http://schemas.microsoft.com/office/drawing/2014/main" id="{A62BB119-4522-48AE-8E8C-040127D80688}"/>
                  </a:ext>
                </a:extLst>
              </p:cNvPr>
              <p:cNvSpPr/>
              <p:nvPr/>
            </p:nvSpPr>
            <p:spPr>
              <a:xfrm>
                <a:off x="3394012" y="3311463"/>
                <a:ext cx="1900938" cy="1018413"/>
              </a:xfrm>
              <a:prstGeom prst="rightArrow">
                <a:avLst>
                  <a:gd name="adj1" fmla="val 50000"/>
                  <a:gd name="adj2" fmla="val 50000"/>
                </a:avLst>
              </a:prstGeom>
              <a:noFill/>
              <a:ln w="9525" cap="flat" cmpd="sng">
                <a:no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pPr>
                <a:endParaRPr lang="en-US" sz="1050">
                  <a:cs typeface="+mn-ea"/>
                  <a:sym typeface="+mn-lt"/>
                </a:endParaRPr>
              </a:p>
            </p:txBody>
          </p:sp>
          <p:sp>
            <p:nvSpPr>
              <p:cNvPr id="22" name="Google Shape;458;p24">
                <a:extLst>
                  <a:ext uri="{FF2B5EF4-FFF2-40B4-BE49-F238E27FC236}">
                    <a16:creationId xmlns:a16="http://schemas.microsoft.com/office/drawing/2014/main" id="{1EACE63E-A3BE-43AC-B7B6-E732461B1D50}"/>
                  </a:ext>
                </a:extLst>
              </p:cNvPr>
              <p:cNvSpPr/>
              <p:nvPr/>
            </p:nvSpPr>
            <p:spPr>
              <a:xfrm>
                <a:off x="3673132" y="3503129"/>
                <a:ext cx="1900938" cy="572563"/>
              </a:xfrm>
              <a:prstGeom prst="rect">
                <a:avLst/>
              </a:prstGeom>
              <a:noFill/>
              <a:ln>
                <a:noFill/>
              </a:ln>
            </p:spPr>
            <p:txBody>
              <a:bodyPr spcFirstLastPara="1" wrap="square" lIns="68569" tIns="68569" rIns="68569" bIns="68569" anchor="ctr" anchorCtr="0">
                <a:noAutofit/>
              </a:bodyPr>
              <a:lstStyle/>
              <a:p>
                <a:pPr>
                  <a:buClr>
                    <a:srgbClr val="D8D8D8"/>
                  </a:buClr>
                  <a:buSzPts val="1200"/>
                </a:pPr>
                <a:r>
                  <a:rPr lang="en-US" sz="1200">
                    <a:noFill/>
                    <a:latin typeface="Arial" panose="020B0604020202020204" pitchFamily="34" charset="0"/>
                    <a:cs typeface="Arial" panose="020B0604020202020204" pitchFamily="34" charset="0"/>
                    <a:sym typeface="+mn-lt"/>
                  </a:rPr>
                  <a:t>Deduplication</a:t>
                </a:r>
                <a:endParaRPr lang="en-US" sz="1350">
                  <a:noFill/>
                  <a:latin typeface="Arial" panose="020B0604020202020204" pitchFamily="34" charset="0"/>
                  <a:cs typeface="Arial" panose="020B0604020202020204" pitchFamily="34" charset="0"/>
                  <a:sym typeface="+mn-lt"/>
                </a:endParaRPr>
              </a:p>
            </p:txBody>
          </p:sp>
        </p:grpSp>
      </p:grpSp>
    </p:spTree>
    <p:extLst>
      <p:ext uri="{BB962C8B-B14F-4D97-AF65-F5344CB8AC3E}">
        <p14:creationId xmlns:p14="http://schemas.microsoft.com/office/powerpoint/2010/main" val="779607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8BCD909-4D22-4870-9900-12FD83144D89}"/>
              </a:ext>
            </a:extLst>
          </p:cNvPr>
          <p:cNvSpPr>
            <a:spLocks noGrp="1"/>
          </p:cNvSpPr>
          <p:nvPr>
            <p:ph type="title"/>
          </p:nvPr>
        </p:nvSpPr>
        <p:spPr/>
        <p:txBody>
          <a:bodyPr/>
          <a:lstStyle/>
          <a:p>
            <a:r>
              <a:rPr lang="zh-TW" altLang="en-US">
                <a:latin typeface="Arial" panose="020B0604020202020204" pitchFamily="34" charset="0"/>
                <a:sym typeface="Arial" panose="020B0604020202020204" pitchFamily="34" charset="0"/>
              </a:rPr>
              <a:t>線上重複資料刪除</a:t>
            </a:r>
          </a:p>
        </p:txBody>
      </p:sp>
      <p:sp>
        <p:nvSpPr>
          <p:cNvPr id="8" name="矩形 7">
            <a:extLst>
              <a:ext uri="{FF2B5EF4-FFF2-40B4-BE49-F238E27FC236}">
                <a16:creationId xmlns:a16="http://schemas.microsoft.com/office/drawing/2014/main" id="{370AE5AB-A342-4A1E-8692-A4E983D44D20}"/>
              </a:ext>
            </a:extLst>
          </p:cNvPr>
          <p:cNvSpPr/>
          <p:nvPr/>
        </p:nvSpPr>
        <p:spPr>
          <a:xfrm>
            <a:off x="481217" y="1628219"/>
            <a:ext cx="4088711" cy="646331"/>
          </a:xfrm>
          <a:prstGeom prst="rect">
            <a:avLst/>
          </a:prstGeom>
        </p:spPr>
        <p:txBody>
          <a:bodyPr wrap="square"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a:solidFill>
                  <a:schemeClr val="bg1">
                    <a:lumMod val="95000"/>
                  </a:schemeClr>
                </a:solidFill>
                <a:latin typeface="Arial"/>
                <a:ea typeface="微軟正黑體"/>
                <a:cs typeface="Arial"/>
                <a:sym typeface="Arial" panose="020B0604020202020204" pitchFamily="34" charset="0"/>
              </a:rPr>
              <a:t>重複資料的刪除率在 </a:t>
            </a:r>
            <a:r>
              <a:rPr lang="en-US" altLang="zh-TW">
                <a:solidFill>
                  <a:srgbClr val="00FFFF"/>
                </a:solidFill>
                <a:latin typeface="Arial"/>
                <a:ea typeface="微軟正黑體"/>
                <a:cs typeface="Arial"/>
                <a:sym typeface="Arial" panose="020B0604020202020204" pitchFamily="34" charset="0"/>
              </a:rPr>
              <a:t>VM </a:t>
            </a:r>
            <a:r>
              <a:rPr lang="zh-TW" altLang="en-US">
                <a:solidFill>
                  <a:srgbClr val="00FFFF"/>
                </a:solidFill>
                <a:latin typeface="Arial"/>
                <a:ea typeface="微軟正黑體"/>
                <a:cs typeface="Arial"/>
                <a:sym typeface="Arial" panose="020B0604020202020204" pitchFamily="34" charset="0"/>
              </a:rPr>
              <a:t>虛擬機佈署</a:t>
            </a:r>
            <a:r>
              <a:rPr lang="en-US" altLang="zh-TW">
                <a:solidFill>
                  <a:srgbClr val="00FFFF"/>
                </a:solidFill>
                <a:latin typeface="Arial"/>
                <a:ea typeface="微軟正黑體"/>
                <a:cs typeface="Arial"/>
                <a:sym typeface="Arial" panose="020B0604020202020204" pitchFamily="34" charset="0"/>
              </a:rPr>
              <a:t> </a:t>
            </a:r>
            <a:r>
              <a:rPr lang="zh-TW" altLang="en-US">
                <a:solidFill>
                  <a:schemeClr val="bg1">
                    <a:lumMod val="95000"/>
                  </a:schemeClr>
                </a:solidFill>
                <a:latin typeface="Arial"/>
                <a:ea typeface="微軟正黑體"/>
                <a:cs typeface="Arial"/>
                <a:sym typeface="Arial" panose="020B0604020202020204" pitchFamily="34" charset="0"/>
              </a:rPr>
              <a:t>的應用中甚至能高達</a:t>
            </a:r>
            <a:r>
              <a:rPr lang="en-US" altLang="zh-TW">
                <a:solidFill>
                  <a:srgbClr val="424242"/>
                </a:solidFill>
                <a:latin typeface="Arial"/>
                <a:ea typeface="微軟正黑體"/>
                <a:cs typeface="Arial"/>
                <a:sym typeface="Arial" panose="020B0604020202020204" pitchFamily="34" charset="0"/>
              </a:rPr>
              <a:t> </a:t>
            </a:r>
            <a:r>
              <a:rPr lang="en-US" altLang="zh-TW">
                <a:solidFill>
                  <a:srgbClr val="00FFFF"/>
                </a:solidFill>
                <a:latin typeface="Arial"/>
                <a:ea typeface="微軟正黑體"/>
                <a:cs typeface="Arial"/>
                <a:sym typeface="Arial" panose="020B0604020202020204" pitchFamily="34" charset="0"/>
              </a:rPr>
              <a:t>95%</a:t>
            </a:r>
            <a:endParaRPr lang="zh-TW" altLang="en-US">
              <a:solidFill>
                <a:srgbClr val="00FFFF"/>
              </a:solidFill>
              <a:latin typeface="Arial"/>
              <a:ea typeface="微軟正黑體"/>
              <a:cs typeface="Arial"/>
              <a:sym typeface="Arial" panose="020B0604020202020204" pitchFamily="34" charset="0"/>
            </a:endParaRPr>
          </a:p>
        </p:txBody>
      </p:sp>
      <p:sp>
        <p:nvSpPr>
          <p:cNvPr id="9" name="矩形 8">
            <a:extLst>
              <a:ext uri="{FF2B5EF4-FFF2-40B4-BE49-F238E27FC236}">
                <a16:creationId xmlns:a16="http://schemas.microsoft.com/office/drawing/2014/main" id="{18849C75-F2A7-409A-AF90-28F5BC804C39}"/>
              </a:ext>
            </a:extLst>
          </p:cNvPr>
          <p:cNvSpPr/>
          <p:nvPr/>
        </p:nvSpPr>
        <p:spPr>
          <a:xfrm>
            <a:off x="5606322" y="1535885"/>
            <a:ext cx="3257606" cy="830997"/>
          </a:xfrm>
          <a:prstGeom prst="rect">
            <a:avLst/>
          </a:prstGeom>
          <a:no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透過減少存取量來獲得更好的性能表現</a:t>
            </a:r>
          </a:p>
        </p:txBody>
      </p:sp>
      <p:sp>
        <p:nvSpPr>
          <p:cNvPr id="11" name="Rectangle 3">
            <a:extLst>
              <a:ext uri="{FF2B5EF4-FFF2-40B4-BE49-F238E27FC236}">
                <a16:creationId xmlns:a16="http://schemas.microsoft.com/office/drawing/2014/main" id="{2CFBE788-7FE5-4AED-BA67-1BA8F2B86B0F}"/>
              </a:ext>
            </a:extLst>
          </p:cNvPr>
          <p:cNvSpPr/>
          <p:nvPr/>
        </p:nvSpPr>
        <p:spPr>
          <a:xfrm>
            <a:off x="214536" y="4573251"/>
            <a:ext cx="2778325" cy="553998"/>
          </a:xfrm>
          <a:prstGeom prst="rect">
            <a:avLst/>
          </a:prstGeom>
        </p:spPr>
        <p:txBody>
          <a:bodyPr wrap="none"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50">
                <a:solidFill>
                  <a:schemeClr val="bg1">
                    <a:alpha val="50000"/>
                  </a:schemeClr>
                </a:solidFill>
                <a:latin typeface="Arial" panose="020B0604020202020204" pitchFamily="34" charset="0"/>
                <a:ea typeface="微軟正黑體" panose="020B0604030504040204" pitchFamily="34" charset="-120"/>
                <a:sym typeface="Arial" panose="020B0604020202020204" pitchFamily="34" charset="0"/>
              </a:rPr>
              <a:t>Note: In-</a:t>
            </a:r>
            <a:r>
              <a:rPr lang="en-US" sz="750" err="1">
                <a:solidFill>
                  <a:schemeClr val="bg1">
                    <a:alpha val="50000"/>
                  </a:schemeClr>
                </a:solidFill>
                <a:latin typeface="Arial" panose="020B0604020202020204" pitchFamily="34" charset="0"/>
                <a:ea typeface="微軟正黑體" panose="020B0604030504040204" pitchFamily="34" charset="-120"/>
                <a:sym typeface="Arial" panose="020B0604020202020204" pitchFamily="34" charset="0"/>
              </a:rPr>
              <a:t>Dedup</a:t>
            </a:r>
            <a:r>
              <a:rPr lang="en-US" sz="750">
                <a:solidFill>
                  <a:schemeClr val="bg1">
                    <a:alpha val="50000"/>
                  </a:schemeClr>
                </a:solidFill>
                <a:latin typeface="Arial" panose="020B0604020202020204" pitchFamily="34" charset="0"/>
                <a:ea typeface="微軟正黑體" panose="020B0604030504040204" pitchFamily="34" charset="-120"/>
                <a:sym typeface="Arial" panose="020B0604020202020204" pitchFamily="34" charset="0"/>
              </a:rPr>
              <a:t> will uses a LOT of RAM (deduplication table),</a:t>
            </a:r>
          </a:p>
          <a:p>
            <a:r>
              <a:rPr lang="en-US" sz="750">
                <a:solidFill>
                  <a:schemeClr val="bg1">
                    <a:alpha val="50000"/>
                  </a:schemeClr>
                </a:solidFill>
                <a:latin typeface="Arial" panose="020B0604020202020204" pitchFamily="34" charset="0"/>
                <a:ea typeface="微軟正黑體" panose="020B0604030504040204" pitchFamily="34" charset="-120"/>
                <a:sym typeface="Arial" panose="020B0604020202020204" pitchFamily="34" charset="0"/>
              </a:rPr>
              <a:t>- </a:t>
            </a:r>
            <a:r>
              <a:rPr lang="en-US" sz="750">
                <a:solidFill>
                  <a:schemeClr val="bg1">
                    <a:alpha val="50000"/>
                  </a:schemeClr>
                </a:solidFill>
                <a:latin typeface="Arial" panose="020B0604020202020204" pitchFamily="34" charset="0"/>
                <a:ea typeface="微軟正黑體" panose="020B0604030504040204" pitchFamily="34" charset="-120"/>
                <a:cs typeface="+mn-lt"/>
                <a:sym typeface="Arial" panose="020B0604020202020204" pitchFamily="34" charset="0"/>
              </a:rPr>
              <a:t>32GB RAM is highly recommended.</a:t>
            </a:r>
            <a:r>
              <a:rPr lang="en-US" sz="750">
                <a:solidFill>
                  <a:schemeClr val="bg1">
                    <a:alpha val="50000"/>
                  </a:schemeClr>
                </a:solidFill>
                <a:latin typeface="Arial" panose="020B0604020202020204" pitchFamily="34" charset="0"/>
                <a:ea typeface="微軟正黑體" panose="020B0604030504040204" pitchFamily="34" charset="-120"/>
                <a:sym typeface="Arial" panose="020B0604020202020204" pitchFamily="34" charset="0"/>
              </a:rPr>
              <a:t> </a:t>
            </a:r>
            <a:endParaRPr lang="en-US" sz="750">
              <a:solidFill>
                <a:schemeClr val="bg1">
                  <a:alpha val="50000"/>
                </a:schemeClr>
              </a:solidFill>
              <a:latin typeface="Arial" panose="020B0604020202020204" pitchFamily="34" charset="0"/>
              <a:ea typeface="微軟正黑體" panose="020B0604030504040204" pitchFamily="34" charset="-120"/>
              <a:cs typeface="Calibri"/>
              <a:sym typeface="Arial" panose="020B0604020202020204" pitchFamily="34" charset="0"/>
            </a:endParaRPr>
          </a:p>
          <a:p>
            <a:r>
              <a:rPr lang="en-US" sz="750">
                <a:solidFill>
                  <a:schemeClr val="bg1">
                    <a:alpha val="50000"/>
                  </a:schemeClr>
                </a:solidFill>
                <a:latin typeface="Arial" panose="020B0604020202020204" pitchFamily="34" charset="0"/>
                <a:ea typeface="微軟正黑體" panose="020B0604030504040204" pitchFamily="34" charset="-120"/>
                <a:sym typeface="Arial" panose="020B0604020202020204" pitchFamily="34" charset="0"/>
              </a:rPr>
              <a:t>- Add 1 GB RAM per 1 TB data of deduplicated storage.</a:t>
            </a:r>
            <a:endParaRPr lang="en-US" sz="750">
              <a:solidFill>
                <a:schemeClr val="bg1">
                  <a:alpha val="50000"/>
                </a:schemeClr>
              </a:solidFill>
              <a:latin typeface="Arial" panose="020B0604020202020204" pitchFamily="34" charset="0"/>
              <a:ea typeface="微軟正黑體" panose="020B0604030504040204" pitchFamily="34" charset="-120"/>
              <a:cs typeface="Calibri"/>
              <a:sym typeface="Arial" panose="020B0604020202020204" pitchFamily="34" charset="0"/>
            </a:endParaRPr>
          </a:p>
          <a:p>
            <a:r>
              <a:rPr lang="en-US" sz="750">
                <a:solidFill>
                  <a:schemeClr val="bg1">
                    <a:alpha val="50000"/>
                  </a:schemeClr>
                </a:solidFill>
                <a:latin typeface="Arial" panose="020B0604020202020204" pitchFamily="34" charset="0"/>
                <a:ea typeface="微軟正黑體" panose="020B0604030504040204" pitchFamily="34" charset="-120"/>
                <a:cs typeface="Calibri"/>
                <a:sym typeface="Arial" panose="020B0604020202020204" pitchFamily="34" charset="0"/>
              </a:rPr>
              <a:t>- BTRFS uses </a:t>
            </a:r>
            <a:r>
              <a:rPr lang="en-US" sz="750">
                <a:solidFill>
                  <a:schemeClr val="bg1">
                    <a:alpha val="50000"/>
                  </a:schemeClr>
                </a:solidFill>
                <a:latin typeface="Arial" panose="020B0604020202020204" pitchFamily="34" charset="0"/>
                <a:ea typeface="微軟正黑體" panose="020B0604030504040204" pitchFamily="34" charset="-120"/>
                <a:cs typeface="+mn-lt"/>
                <a:sym typeface="Arial" panose="020B0604020202020204" pitchFamily="34" charset="0"/>
              </a:rPr>
              <a:t>Out-of-band dedupe.</a:t>
            </a:r>
            <a:endParaRPr lang="en-US" sz="750">
              <a:solidFill>
                <a:schemeClr val="bg1">
                  <a:alpha val="50000"/>
                </a:schemeClr>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graphicFrame>
        <p:nvGraphicFramePr>
          <p:cNvPr id="20" name="表格 19" hidden="1">
            <a:extLst>
              <a:ext uri="{FF2B5EF4-FFF2-40B4-BE49-F238E27FC236}">
                <a16:creationId xmlns:a16="http://schemas.microsoft.com/office/drawing/2014/main" id="{51AF211F-92C9-4F39-B32B-D901FE72BB9D}"/>
              </a:ext>
            </a:extLst>
          </p:cNvPr>
          <p:cNvGraphicFramePr>
            <a:graphicFrameLocks noGrp="1"/>
          </p:cNvGraphicFramePr>
          <p:nvPr/>
        </p:nvGraphicFramePr>
        <p:xfrm>
          <a:off x="-524692" y="-1862253"/>
          <a:ext cx="1836750" cy="1554469"/>
        </p:xfrm>
        <a:graphic>
          <a:graphicData uri="http://schemas.openxmlformats.org/drawingml/2006/table">
            <a:tbl>
              <a:tblPr>
                <a:noFill/>
              </a:tblPr>
              <a:tblGrid>
                <a:gridCol w="379725">
                  <a:extLst>
                    <a:ext uri="{9D8B030D-6E8A-4147-A177-3AD203B41FA5}">
                      <a16:colId xmlns:a16="http://schemas.microsoft.com/office/drawing/2014/main" val="3688582454"/>
                    </a:ext>
                  </a:extLst>
                </a:gridCol>
                <a:gridCol w="363863">
                  <a:extLst>
                    <a:ext uri="{9D8B030D-6E8A-4147-A177-3AD203B41FA5}">
                      <a16:colId xmlns:a16="http://schemas.microsoft.com/office/drawing/2014/main" val="2398549838"/>
                    </a:ext>
                  </a:extLst>
                </a:gridCol>
                <a:gridCol w="363863">
                  <a:extLst>
                    <a:ext uri="{9D8B030D-6E8A-4147-A177-3AD203B41FA5}">
                      <a16:colId xmlns:a16="http://schemas.microsoft.com/office/drawing/2014/main" val="1792294720"/>
                    </a:ext>
                  </a:extLst>
                </a:gridCol>
                <a:gridCol w="355913">
                  <a:extLst>
                    <a:ext uri="{9D8B030D-6E8A-4147-A177-3AD203B41FA5}">
                      <a16:colId xmlns:a16="http://schemas.microsoft.com/office/drawing/2014/main" val="920111225"/>
                    </a:ext>
                  </a:extLst>
                </a:gridCol>
                <a:gridCol w="373388">
                  <a:extLst>
                    <a:ext uri="{9D8B030D-6E8A-4147-A177-3AD203B41FA5}">
                      <a16:colId xmlns:a16="http://schemas.microsoft.com/office/drawing/2014/main" val="2329959556"/>
                    </a:ext>
                  </a:extLst>
                </a:gridCol>
              </a:tblGrid>
              <a:tr h="518156">
                <a:tc>
                  <a:txBody>
                    <a:bodyPr/>
                    <a:lstStyle/>
                    <a:p>
                      <a:pPr marL="0" marR="0" lvl="0" indent="0" algn="ctr" rtl="0">
                        <a:lnSpc>
                          <a:spcPct val="100000"/>
                        </a:lnSpc>
                        <a:spcBef>
                          <a:spcPts val="0"/>
                        </a:spcBef>
                        <a:spcAft>
                          <a:spcPts val="0"/>
                        </a:spcAft>
                        <a:buClr>
                          <a:schemeClr val="dk1"/>
                        </a:buClr>
                        <a:buSzPts val="3700"/>
                        <a:buFont typeface="Arial"/>
                        <a:buNone/>
                      </a:pPr>
                      <a:r>
                        <a:rPr lang="en-US" sz="28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C</a:t>
                      </a:r>
                      <a:endParaRPr sz="28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91444" marR="91444" marT="45713" marB="45713" anchor="ctr">
                    <a:solidFill>
                      <a:srgbClr val="92D050"/>
                    </a:solidFill>
                  </a:tcPr>
                </a:tc>
                <a:tc>
                  <a:txBody>
                    <a:bodyPr/>
                    <a:lstStyle/>
                    <a:p>
                      <a:pPr marL="0" marR="0" lvl="0" indent="0" algn="ctr" rtl="0">
                        <a:lnSpc>
                          <a:spcPct val="100000"/>
                        </a:lnSpc>
                        <a:spcBef>
                          <a:spcPts val="0"/>
                        </a:spcBef>
                        <a:spcAft>
                          <a:spcPts val="0"/>
                        </a:spcAft>
                        <a:buClr>
                          <a:schemeClr val="dk1"/>
                        </a:buClr>
                        <a:buSzPts val="3700"/>
                        <a:buFont typeface="Arial"/>
                        <a:buNone/>
                      </a:pPr>
                      <a:r>
                        <a:rPr lang="en-US" sz="28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A</a:t>
                      </a:r>
                      <a:endParaRPr sz="28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91444" marR="91444" marT="45713" marB="45713" anchor="ctr">
                    <a:solidFill>
                      <a:srgbClr val="FF0000"/>
                    </a:solidFill>
                  </a:tcPr>
                </a:tc>
                <a:tc>
                  <a:txBody>
                    <a:bodyPr/>
                    <a:lstStyle/>
                    <a:p>
                      <a:pPr marL="0" marR="0" lvl="0" indent="0" algn="ctr" rtl="0">
                        <a:lnSpc>
                          <a:spcPct val="100000"/>
                        </a:lnSpc>
                        <a:spcBef>
                          <a:spcPts val="0"/>
                        </a:spcBef>
                        <a:spcAft>
                          <a:spcPts val="0"/>
                        </a:spcAft>
                        <a:buClr>
                          <a:schemeClr val="dk1"/>
                        </a:buClr>
                        <a:buSzPts val="3700"/>
                        <a:buFont typeface="Arial"/>
                        <a:buNone/>
                      </a:pPr>
                      <a:r>
                        <a:rPr lang="en-US" sz="28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B</a:t>
                      </a:r>
                      <a:endParaRPr sz="28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91444" marR="91444" marT="45713" marB="45713" anchor="ctr">
                    <a:solidFill>
                      <a:srgbClr val="FFC000"/>
                    </a:solidFill>
                  </a:tcPr>
                </a:tc>
                <a:tc>
                  <a:txBody>
                    <a:bodyPr/>
                    <a:lstStyle/>
                    <a:p>
                      <a:pPr marL="0" marR="0" lvl="0" indent="0" algn="ctr" rtl="0">
                        <a:lnSpc>
                          <a:spcPct val="100000"/>
                        </a:lnSpc>
                        <a:spcBef>
                          <a:spcPts val="0"/>
                        </a:spcBef>
                        <a:spcAft>
                          <a:spcPts val="0"/>
                        </a:spcAft>
                        <a:buClr>
                          <a:schemeClr val="dk1"/>
                        </a:buClr>
                        <a:buSzPts val="3700"/>
                        <a:buFont typeface="Arial"/>
                        <a:buNone/>
                      </a:pPr>
                      <a:r>
                        <a:rPr lang="en-US" sz="28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C</a:t>
                      </a:r>
                      <a:endParaRPr sz="28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91444" marR="91444" marT="45713" marB="45713" anchor="ctr">
                    <a:solidFill>
                      <a:srgbClr val="92D050"/>
                    </a:solidFill>
                  </a:tcPr>
                </a:tc>
                <a:tc>
                  <a:txBody>
                    <a:bodyPr/>
                    <a:lstStyle/>
                    <a:p>
                      <a:pPr marL="0" marR="0" lvl="0" indent="0" algn="ctr" rtl="0">
                        <a:lnSpc>
                          <a:spcPct val="100000"/>
                        </a:lnSpc>
                        <a:spcBef>
                          <a:spcPts val="0"/>
                        </a:spcBef>
                        <a:spcAft>
                          <a:spcPts val="0"/>
                        </a:spcAft>
                        <a:buClr>
                          <a:schemeClr val="dk1"/>
                        </a:buClr>
                        <a:buSzPts val="3700"/>
                        <a:buFont typeface="Arial"/>
                        <a:buNone/>
                      </a:pPr>
                      <a:r>
                        <a:rPr lang="en-US" sz="28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D</a:t>
                      </a:r>
                      <a:endParaRPr sz="28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91444" marR="91444" marT="45713" marB="45713" anchor="ctr">
                    <a:solidFill>
                      <a:schemeClr val="accent1"/>
                    </a:solidFill>
                  </a:tcPr>
                </a:tc>
                <a:extLst>
                  <a:ext uri="{0D108BD9-81ED-4DB2-BD59-A6C34878D82A}">
                    <a16:rowId xmlns:a16="http://schemas.microsoft.com/office/drawing/2014/main" val="538100511"/>
                  </a:ext>
                </a:extLst>
              </a:tr>
              <a:tr h="518156">
                <a:tc>
                  <a:txBody>
                    <a:bodyPr/>
                    <a:lstStyle/>
                    <a:p>
                      <a:pPr marL="0" marR="0" lvl="0" indent="0" algn="ctr" rtl="0">
                        <a:lnSpc>
                          <a:spcPct val="100000"/>
                        </a:lnSpc>
                        <a:spcBef>
                          <a:spcPts val="0"/>
                        </a:spcBef>
                        <a:spcAft>
                          <a:spcPts val="0"/>
                        </a:spcAft>
                        <a:buClr>
                          <a:schemeClr val="dk1"/>
                        </a:buClr>
                        <a:buSzPts val="3700"/>
                        <a:buFont typeface="Arial"/>
                        <a:buNone/>
                      </a:pPr>
                      <a:r>
                        <a:rPr lang="en-US" sz="28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B</a:t>
                      </a:r>
                      <a:endParaRPr sz="28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91444" marR="91444" marT="45713" marB="45713" anchor="ctr">
                    <a:solidFill>
                      <a:srgbClr val="FFC000"/>
                    </a:solidFill>
                  </a:tcPr>
                </a:tc>
                <a:tc>
                  <a:txBody>
                    <a:bodyPr/>
                    <a:lstStyle/>
                    <a:p>
                      <a:pPr marL="0" marR="0" lvl="0" indent="0" algn="ctr" rtl="0">
                        <a:lnSpc>
                          <a:spcPct val="100000"/>
                        </a:lnSpc>
                        <a:spcBef>
                          <a:spcPts val="0"/>
                        </a:spcBef>
                        <a:spcAft>
                          <a:spcPts val="0"/>
                        </a:spcAft>
                        <a:buClr>
                          <a:schemeClr val="dk1"/>
                        </a:buClr>
                        <a:buSzPts val="3700"/>
                        <a:buFont typeface="Arial"/>
                        <a:buNone/>
                      </a:pPr>
                      <a:r>
                        <a:rPr lang="en-US" sz="28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A</a:t>
                      </a:r>
                      <a:endParaRPr sz="28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91444" marR="91444" marT="45713" marB="45713" anchor="ctr">
                    <a:solidFill>
                      <a:srgbClr val="FF0000"/>
                    </a:solidFill>
                  </a:tcPr>
                </a:tc>
                <a:tc>
                  <a:txBody>
                    <a:bodyPr/>
                    <a:lstStyle/>
                    <a:p>
                      <a:pPr marL="0" marR="0" lvl="0" indent="0" algn="ctr" rtl="0">
                        <a:lnSpc>
                          <a:spcPct val="100000"/>
                        </a:lnSpc>
                        <a:spcBef>
                          <a:spcPts val="0"/>
                        </a:spcBef>
                        <a:spcAft>
                          <a:spcPts val="0"/>
                        </a:spcAft>
                        <a:buClr>
                          <a:schemeClr val="dk1"/>
                        </a:buClr>
                        <a:buSzPts val="3700"/>
                        <a:buFont typeface="Arial"/>
                        <a:buNone/>
                      </a:pPr>
                      <a:r>
                        <a:rPr lang="en-US" sz="28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B</a:t>
                      </a:r>
                      <a:endParaRPr sz="28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91444" marR="91444" marT="45713" marB="45713" anchor="ctr">
                    <a:solidFill>
                      <a:srgbClr val="FFC000"/>
                    </a:solidFill>
                  </a:tcPr>
                </a:tc>
                <a:tc>
                  <a:txBody>
                    <a:bodyPr/>
                    <a:lstStyle/>
                    <a:p>
                      <a:pPr marL="0" marR="0" lvl="0" indent="0" algn="ctr" rtl="0">
                        <a:lnSpc>
                          <a:spcPct val="100000"/>
                        </a:lnSpc>
                        <a:spcBef>
                          <a:spcPts val="0"/>
                        </a:spcBef>
                        <a:spcAft>
                          <a:spcPts val="0"/>
                        </a:spcAft>
                        <a:buClr>
                          <a:schemeClr val="dk1"/>
                        </a:buClr>
                        <a:buSzPts val="3700"/>
                        <a:buFont typeface="Arial"/>
                        <a:buNone/>
                      </a:pPr>
                      <a:r>
                        <a:rPr lang="en-US" sz="28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A</a:t>
                      </a:r>
                      <a:endParaRPr sz="28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91444" marR="91444" marT="45713" marB="45713" anchor="ctr">
                    <a:solidFill>
                      <a:srgbClr val="FF0000"/>
                    </a:solidFill>
                  </a:tcPr>
                </a:tc>
                <a:tc>
                  <a:txBody>
                    <a:bodyPr/>
                    <a:lstStyle/>
                    <a:p>
                      <a:pPr marL="0" marR="0" lvl="0" indent="0" algn="ctr" rtl="0">
                        <a:lnSpc>
                          <a:spcPct val="100000"/>
                        </a:lnSpc>
                        <a:spcBef>
                          <a:spcPts val="0"/>
                        </a:spcBef>
                        <a:spcAft>
                          <a:spcPts val="0"/>
                        </a:spcAft>
                        <a:buClr>
                          <a:schemeClr val="dk1"/>
                        </a:buClr>
                        <a:buSzPts val="3700"/>
                        <a:buFont typeface="Arial"/>
                        <a:buNone/>
                      </a:pPr>
                      <a:r>
                        <a:rPr lang="en-US" sz="28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A</a:t>
                      </a:r>
                      <a:endParaRPr sz="28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91444" marR="91444" marT="45713" marB="45713" anchor="ctr">
                    <a:solidFill>
                      <a:srgbClr val="FF0000"/>
                    </a:solidFill>
                  </a:tcPr>
                </a:tc>
                <a:extLst>
                  <a:ext uri="{0D108BD9-81ED-4DB2-BD59-A6C34878D82A}">
                    <a16:rowId xmlns:a16="http://schemas.microsoft.com/office/drawing/2014/main" val="2686080963"/>
                  </a:ext>
                </a:extLst>
              </a:tr>
              <a:tr h="518156">
                <a:tc>
                  <a:txBody>
                    <a:bodyPr/>
                    <a:lstStyle/>
                    <a:p>
                      <a:pPr marL="0" marR="0" lvl="0" indent="0" algn="ctr" rtl="0">
                        <a:lnSpc>
                          <a:spcPct val="100000"/>
                        </a:lnSpc>
                        <a:spcBef>
                          <a:spcPts val="0"/>
                        </a:spcBef>
                        <a:spcAft>
                          <a:spcPts val="0"/>
                        </a:spcAft>
                        <a:buClr>
                          <a:schemeClr val="dk1"/>
                        </a:buClr>
                        <a:buSzPts val="3700"/>
                        <a:buFont typeface="Arial"/>
                        <a:buNone/>
                      </a:pPr>
                      <a:r>
                        <a:rPr lang="en-US" sz="28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D</a:t>
                      </a:r>
                      <a:endParaRPr sz="28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91444" marR="91444" marT="45713" marB="45713" anchor="ctr">
                    <a:solidFill>
                      <a:schemeClr val="accent1"/>
                    </a:solidFill>
                  </a:tcPr>
                </a:tc>
                <a:tc>
                  <a:txBody>
                    <a:bodyPr/>
                    <a:lstStyle/>
                    <a:p>
                      <a:pPr marL="0" marR="0" lvl="0" indent="0" algn="ctr" rtl="0">
                        <a:lnSpc>
                          <a:spcPct val="100000"/>
                        </a:lnSpc>
                        <a:spcBef>
                          <a:spcPts val="0"/>
                        </a:spcBef>
                        <a:spcAft>
                          <a:spcPts val="0"/>
                        </a:spcAft>
                        <a:buClr>
                          <a:schemeClr val="dk1"/>
                        </a:buClr>
                        <a:buSzPts val="3700"/>
                        <a:buFont typeface="Arial"/>
                        <a:buNone/>
                      </a:pPr>
                      <a:r>
                        <a:rPr lang="en-US" sz="28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B</a:t>
                      </a:r>
                      <a:endParaRPr sz="28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91444" marR="91444" marT="45713" marB="45713" anchor="ctr">
                    <a:solidFill>
                      <a:srgbClr val="FFC000"/>
                    </a:solidFill>
                  </a:tcPr>
                </a:tc>
                <a:tc>
                  <a:txBody>
                    <a:bodyPr/>
                    <a:lstStyle/>
                    <a:p>
                      <a:pPr marL="0" marR="0" lvl="0" indent="0" algn="ctr" rtl="0">
                        <a:lnSpc>
                          <a:spcPct val="100000"/>
                        </a:lnSpc>
                        <a:spcBef>
                          <a:spcPts val="0"/>
                        </a:spcBef>
                        <a:spcAft>
                          <a:spcPts val="0"/>
                        </a:spcAft>
                        <a:buClr>
                          <a:schemeClr val="dk1"/>
                        </a:buClr>
                        <a:buSzPts val="3700"/>
                        <a:buFont typeface="Arial"/>
                        <a:buNone/>
                      </a:pPr>
                      <a:r>
                        <a:rPr lang="en-US" sz="28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B</a:t>
                      </a:r>
                      <a:endParaRPr sz="28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91444" marR="91444" marT="45713" marB="45713" anchor="ctr">
                    <a:solidFill>
                      <a:srgbClr val="FFC000"/>
                    </a:solidFill>
                  </a:tcPr>
                </a:tc>
                <a:tc>
                  <a:txBody>
                    <a:bodyPr/>
                    <a:lstStyle/>
                    <a:p>
                      <a:pPr marL="0" marR="0" lvl="0" indent="0" algn="ctr" rtl="0">
                        <a:lnSpc>
                          <a:spcPct val="100000"/>
                        </a:lnSpc>
                        <a:spcBef>
                          <a:spcPts val="0"/>
                        </a:spcBef>
                        <a:spcAft>
                          <a:spcPts val="0"/>
                        </a:spcAft>
                        <a:buClr>
                          <a:schemeClr val="dk1"/>
                        </a:buClr>
                        <a:buSzPts val="3700"/>
                        <a:buFont typeface="Arial"/>
                        <a:buNone/>
                      </a:pPr>
                      <a:r>
                        <a:rPr lang="en-US" sz="28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C</a:t>
                      </a:r>
                      <a:endParaRPr sz="28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91444" marR="91444" marT="45713" marB="45713" anchor="ctr">
                    <a:solidFill>
                      <a:srgbClr val="92D050"/>
                    </a:solidFill>
                  </a:tcPr>
                </a:tc>
                <a:tc>
                  <a:txBody>
                    <a:bodyPr/>
                    <a:lstStyle/>
                    <a:p>
                      <a:pPr marL="0" marR="0" lvl="0" indent="0" algn="ctr" rtl="0">
                        <a:lnSpc>
                          <a:spcPct val="100000"/>
                        </a:lnSpc>
                        <a:spcBef>
                          <a:spcPts val="0"/>
                        </a:spcBef>
                        <a:spcAft>
                          <a:spcPts val="0"/>
                        </a:spcAft>
                        <a:buClr>
                          <a:schemeClr val="dk1"/>
                        </a:buClr>
                        <a:buSzPts val="3700"/>
                        <a:buFont typeface="Arial"/>
                        <a:buNone/>
                      </a:pPr>
                      <a:r>
                        <a:rPr lang="en-US" sz="28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A</a:t>
                      </a:r>
                      <a:endParaRPr sz="28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91444" marR="91444" marT="45713" marB="45713" anchor="ctr">
                    <a:solidFill>
                      <a:srgbClr val="FF0000"/>
                    </a:solidFill>
                  </a:tcPr>
                </a:tc>
                <a:extLst>
                  <a:ext uri="{0D108BD9-81ED-4DB2-BD59-A6C34878D82A}">
                    <a16:rowId xmlns:a16="http://schemas.microsoft.com/office/drawing/2014/main" val="3849643803"/>
                  </a:ext>
                </a:extLst>
              </a:tr>
            </a:tbl>
          </a:graphicData>
        </a:graphic>
      </p:graphicFrame>
      <p:graphicFrame>
        <p:nvGraphicFramePr>
          <p:cNvPr id="21" name="表格 20" hidden="1">
            <a:extLst>
              <a:ext uri="{FF2B5EF4-FFF2-40B4-BE49-F238E27FC236}">
                <a16:creationId xmlns:a16="http://schemas.microsoft.com/office/drawing/2014/main" id="{5FE8D9DF-F64C-41AE-B063-3B04577BEECD}"/>
              </a:ext>
            </a:extLst>
          </p:cNvPr>
          <p:cNvGraphicFramePr>
            <a:graphicFrameLocks noGrp="1"/>
          </p:cNvGraphicFramePr>
          <p:nvPr/>
        </p:nvGraphicFramePr>
        <p:xfrm>
          <a:off x="3042266" y="-1749019"/>
          <a:ext cx="727725" cy="1036313"/>
        </p:xfrm>
        <a:graphic>
          <a:graphicData uri="http://schemas.openxmlformats.org/drawingml/2006/table">
            <a:tbl>
              <a:tblPr>
                <a:noFill/>
              </a:tblPr>
              <a:tblGrid>
                <a:gridCol w="363863">
                  <a:extLst>
                    <a:ext uri="{9D8B030D-6E8A-4147-A177-3AD203B41FA5}">
                      <a16:colId xmlns:a16="http://schemas.microsoft.com/office/drawing/2014/main" val="518315682"/>
                    </a:ext>
                  </a:extLst>
                </a:gridCol>
                <a:gridCol w="363863">
                  <a:extLst>
                    <a:ext uri="{9D8B030D-6E8A-4147-A177-3AD203B41FA5}">
                      <a16:colId xmlns:a16="http://schemas.microsoft.com/office/drawing/2014/main" val="277358335"/>
                    </a:ext>
                  </a:extLst>
                </a:gridCol>
              </a:tblGrid>
              <a:tr h="518156">
                <a:tc>
                  <a:txBody>
                    <a:bodyPr/>
                    <a:lstStyle/>
                    <a:p>
                      <a:pPr marL="0" marR="0" lvl="0" indent="0" algn="ctr" rtl="0">
                        <a:lnSpc>
                          <a:spcPct val="100000"/>
                        </a:lnSpc>
                        <a:spcBef>
                          <a:spcPts val="0"/>
                        </a:spcBef>
                        <a:spcAft>
                          <a:spcPts val="0"/>
                        </a:spcAft>
                        <a:buClr>
                          <a:schemeClr val="dk1"/>
                        </a:buClr>
                        <a:buSzPts val="3700"/>
                        <a:buFont typeface="Arial"/>
                        <a:buNone/>
                      </a:pPr>
                      <a:r>
                        <a:rPr lang="en-US" sz="28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A</a:t>
                      </a:r>
                      <a:endParaRPr sz="28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91444" marR="91444" marT="45713" marB="45713" anchor="ctr">
                    <a:solidFill>
                      <a:srgbClr val="FF0000"/>
                    </a:solidFill>
                  </a:tcPr>
                </a:tc>
                <a:tc>
                  <a:txBody>
                    <a:bodyPr/>
                    <a:lstStyle/>
                    <a:p>
                      <a:pPr marL="0" marR="0" lvl="0" indent="0" algn="ctr" rtl="0">
                        <a:lnSpc>
                          <a:spcPct val="100000"/>
                        </a:lnSpc>
                        <a:spcBef>
                          <a:spcPts val="0"/>
                        </a:spcBef>
                        <a:spcAft>
                          <a:spcPts val="0"/>
                        </a:spcAft>
                        <a:buClr>
                          <a:schemeClr val="dk1"/>
                        </a:buClr>
                        <a:buSzPts val="3700"/>
                        <a:buFont typeface="Arial"/>
                        <a:buNone/>
                      </a:pPr>
                      <a:r>
                        <a:rPr lang="en-US" sz="28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B</a:t>
                      </a:r>
                      <a:endParaRPr sz="28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91444" marR="91444" marT="45713" marB="45713" anchor="ctr">
                    <a:solidFill>
                      <a:srgbClr val="FFC000"/>
                    </a:solidFill>
                  </a:tcPr>
                </a:tc>
                <a:extLst>
                  <a:ext uri="{0D108BD9-81ED-4DB2-BD59-A6C34878D82A}">
                    <a16:rowId xmlns:a16="http://schemas.microsoft.com/office/drawing/2014/main" val="447110419"/>
                  </a:ext>
                </a:extLst>
              </a:tr>
              <a:tr h="518156">
                <a:tc>
                  <a:txBody>
                    <a:bodyPr/>
                    <a:lstStyle/>
                    <a:p>
                      <a:pPr marL="0" marR="0" lvl="0" indent="0" algn="ctr" rtl="0">
                        <a:lnSpc>
                          <a:spcPct val="100000"/>
                        </a:lnSpc>
                        <a:spcBef>
                          <a:spcPts val="0"/>
                        </a:spcBef>
                        <a:spcAft>
                          <a:spcPts val="0"/>
                        </a:spcAft>
                        <a:buClr>
                          <a:schemeClr val="dk1"/>
                        </a:buClr>
                        <a:buSzPts val="3700"/>
                        <a:buFont typeface="Arial"/>
                        <a:buNone/>
                      </a:pPr>
                      <a:r>
                        <a:rPr lang="en-US" sz="28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C</a:t>
                      </a:r>
                      <a:endParaRPr sz="28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91444" marR="91444" marT="45713" marB="45713" anchor="ctr">
                    <a:solidFill>
                      <a:srgbClr val="92D050"/>
                    </a:solidFill>
                  </a:tcPr>
                </a:tc>
                <a:tc>
                  <a:txBody>
                    <a:bodyPr/>
                    <a:lstStyle/>
                    <a:p>
                      <a:pPr marL="0" marR="0" lvl="0" indent="0" algn="ctr" rtl="0">
                        <a:lnSpc>
                          <a:spcPct val="100000"/>
                        </a:lnSpc>
                        <a:spcBef>
                          <a:spcPts val="0"/>
                        </a:spcBef>
                        <a:spcAft>
                          <a:spcPts val="0"/>
                        </a:spcAft>
                        <a:buClr>
                          <a:schemeClr val="dk1"/>
                        </a:buClr>
                        <a:buSzPts val="3700"/>
                        <a:buFont typeface="Arial"/>
                        <a:buNone/>
                      </a:pPr>
                      <a:r>
                        <a:rPr lang="en-US" sz="2800" b="1" u="none" strike="noStrike" cap="none">
                          <a:latin typeface="Arial" panose="020B0604020202020204" pitchFamily="34" charset="0"/>
                          <a:ea typeface="微軟正黑體" panose="020B0604030504040204" pitchFamily="34" charset="-120"/>
                          <a:cs typeface="Arial"/>
                          <a:sym typeface="Arial" panose="020B0604020202020204" pitchFamily="34" charset="0"/>
                        </a:rPr>
                        <a:t>D</a:t>
                      </a:r>
                      <a:endParaRPr sz="2800" b="1" u="none" strike="noStrike" cap="none">
                        <a:latin typeface="Arial" panose="020B0604020202020204" pitchFamily="34" charset="0"/>
                        <a:ea typeface="微軟正黑體" panose="020B0604030504040204" pitchFamily="34" charset="-120"/>
                        <a:sym typeface="Arial" panose="020B0604020202020204" pitchFamily="34" charset="0"/>
                      </a:endParaRPr>
                    </a:p>
                  </a:txBody>
                  <a:tcPr marL="91444" marR="91444" marT="45713" marB="45713" anchor="ctr">
                    <a:solidFill>
                      <a:schemeClr val="accent1"/>
                    </a:solidFill>
                  </a:tcPr>
                </a:tc>
                <a:extLst>
                  <a:ext uri="{0D108BD9-81ED-4DB2-BD59-A6C34878D82A}">
                    <a16:rowId xmlns:a16="http://schemas.microsoft.com/office/drawing/2014/main" val="2358214811"/>
                  </a:ext>
                </a:extLst>
              </a:tr>
            </a:tbl>
          </a:graphicData>
        </a:graphic>
      </p:graphicFrame>
      <p:sp>
        <p:nvSpPr>
          <p:cNvPr id="22" name="矩形 21">
            <a:extLst>
              <a:ext uri="{FF2B5EF4-FFF2-40B4-BE49-F238E27FC236}">
                <a16:creationId xmlns:a16="http://schemas.microsoft.com/office/drawing/2014/main" id="{548DA6AC-6134-4031-B29C-B90070516803}"/>
              </a:ext>
            </a:extLst>
          </p:cNvPr>
          <p:cNvSpPr/>
          <p:nvPr/>
        </p:nvSpPr>
        <p:spPr>
          <a:xfrm>
            <a:off x="628980" y="4073237"/>
            <a:ext cx="1988045" cy="300082"/>
          </a:xfrm>
          <a:prstGeom prst="rect">
            <a:avLst/>
          </a:prstGeom>
        </p:spPr>
        <p:txBody>
          <a:bodyPr wrap="none">
            <a:spAutoFit/>
          </a:bodyPr>
          <a:lstStyle/>
          <a:p>
            <a:pPr lvl="0">
              <a:buClr>
                <a:srgbClr val="D8D8D8"/>
              </a:buClr>
              <a:buSzPts val="3200"/>
            </a:pPr>
            <a:r>
              <a:rPr lang="en-US" altLang="zh-TW" sz="1350" b="1">
                <a:solidFill>
                  <a:srgbClr val="00FFFF"/>
                </a:solidFill>
                <a:latin typeface="Arial" panose="020B0604020202020204" pitchFamily="34" charset="0"/>
                <a:ea typeface="微軟正黑體" panose="020B0604030504040204" pitchFamily="34" charset="-120"/>
                <a:sym typeface="Arial" panose="020B0604020202020204" pitchFamily="34" charset="0"/>
              </a:rPr>
              <a:t>15GB (5A+5B+3C+2D)</a:t>
            </a:r>
          </a:p>
        </p:txBody>
      </p:sp>
      <p:sp>
        <p:nvSpPr>
          <p:cNvPr id="23" name="矩形 22">
            <a:extLst>
              <a:ext uri="{FF2B5EF4-FFF2-40B4-BE49-F238E27FC236}">
                <a16:creationId xmlns:a16="http://schemas.microsoft.com/office/drawing/2014/main" id="{EB796556-6D10-437E-A26A-4569327F9ABC}"/>
              </a:ext>
            </a:extLst>
          </p:cNvPr>
          <p:cNvSpPr/>
          <p:nvPr/>
        </p:nvSpPr>
        <p:spPr>
          <a:xfrm>
            <a:off x="4040026" y="4073237"/>
            <a:ext cx="1507144" cy="300082"/>
          </a:xfrm>
          <a:prstGeom prst="rect">
            <a:avLst/>
          </a:prstGeom>
        </p:spPr>
        <p:txBody>
          <a:bodyPr wrap="none">
            <a:spAutoFit/>
          </a:bodyPr>
          <a:lstStyle/>
          <a:p>
            <a:pPr lvl="0">
              <a:buClr>
                <a:srgbClr val="D8D8D8"/>
              </a:buClr>
              <a:buSzPts val="3200"/>
            </a:pPr>
            <a:r>
              <a:rPr lang="en-US" altLang="zh-TW" sz="1350" b="1">
                <a:solidFill>
                  <a:srgbClr val="00FFFF"/>
                </a:solidFill>
                <a:latin typeface="Arial" panose="020B0604020202020204" pitchFamily="34" charset="0"/>
                <a:ea typeface="微軟正黑體" panose="020B0604030504040204" pitchFamily="34" charset="-120"/>
                <a:sym typeface="Arial" panose="020B0604020202020204" pitchFamily="34" charset="0"/>
              </a:rPr>
              <a:t>4GB (A+B+C+D)</a:t>
            </a:r>
          </a:p>
        </p:txBody>
      </p:sp>
      <p:grpSp>
        <p:nvGrpSpPr>
          <p:cNvPr id="13" name="群組 12">
            <a:extLst>
              <a:ext uri="{FF2B5EF4-FFF2-40B4-BE49-F238E27FC236}">
                <a16:creationId xmlns:a16="http://schemas.microsoft.com/office/drawing/2014/main" id="{D28D6E68-CFAA-4B65-B963-D60E1A40207E}"/>
              </a:ext>
            </a:extLst>
          </p:cNvPr>
          <p:cNvGrpSpPr/>
          <p:nvPr/>
        </p:nvGrpSpPr>
        <p:grpSpPr>
          <a:xfrm>
            <a:off x="3631253" y="2575151"/>
            <a:ext cx="2279377" cy="1419497"/>
            <a:chOff x="9631249" y="3993592"/>
            <a:chExt cx="2975274" cy="1852869"/>
          </a:xfrm>
        </p:grpSpPr>
        <p:pic>
          <p:nvPicPr>
            <p:cNvPr id="14" name="圖形 48">
              <a:extLst>
                <a:ext uri="{FF2B5EF4-FFF2-40B4-BE49-F238E27FC236}">
                  <a16:creationId xmlns:a16="http://schemas.microsoft.com/office/drawing/2014/main" id="{3822D254-9B1D-4925-B35F-90FD0EAD1F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17799" y="3993592"/>
              <a:ext cx="2786007" cy="1852869"/>
            </a:xfrm>
            <a:prstGeom prst="rect">
              <a:avLst/>
            </a:prstGeom>
          </p:spPr>
        </p:pic>
        <p:grpSp>
          <p:nvGrpSpPr>
            <p:cNvPr id="15" name="群組 47">
              <a:extLst>
                <a:ext uri="{FF2B5EF4-FFF2-40B4-BE49-F238E27FC236}">
                  <a16:creationId xmlns:a16="http://schemas.microsoft.com/office/drawing/2014/main" id="{2F749596-D098-42FF-A7FC-797AC77D804B}"/>
                </a:ext>
              </a:extLst>
            </p:cNvPr>
            <p:cNvGrpSpPr/>
            <p:nvPr/>
          </p:nvGrpSpPr>
          <p:grpSpPr>
            <a:xfrm>
              <a:off x="10139802" y="4695171"/>
              <a:ext cx="1924241" cy="418891"/>
              <a:chOff x="7247110" y="5665590"/>
              <a:chExt cx="1924241" cy="418891"/>
            </a:xfrm>
          </p:grpSpPr>
          <p:sp>
            <p:nvSpPr>
              <p:cNvPr id="17" name="Google Shape;442;p24">
                <a:extLst>
                  <a:ext uri="{FF2B5EF4-FFF2-40B4-BE49-F238E27FC236}">
                    <a16:creationId xmlns:a16="http://schemas.microsoft.com/office/drawing/2014/main" id="{15903131-F5DB-4216-8A63-EF44FB682489}"/>
                  </a:ext>
                </a:extLst>
              </p:cNvPr>
              <p:cNvSpPr/>
              <p:nvPr/>
            </p:nvSpPr>
            <p:spPr>
              <a:xfrm>
                <a:off x="7247110" y="5678281"/>
                <a:ext cx="398247" cy="406200"/>
              </a:xfrm>
              <a:prstGeom prst="rect">
                <a:avLst/>
              </a:prstGeom>
              <a:solidFill>
                <a:srgbClr val="00CCFF"/>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500" b="1">
                    <a:latin typeface="Arial" panose="020B0604020202020204" pitchFamily="34" charset="0"/>
                    <a:cs typeface="Arial" panose="020B0604020202020204" pitchFamily="34" charset="0"/>
                    <a:sym typeface="+mn-lt"/>
                  </a:rPr>
                  <a:t>A</a:t>
                </a:r>
                <a:endParaRPr sz="2100" b="1">
                  <a:latin typeface="Arial" panose="020B0604020202020204" pitchFamily="34" charset="0"/>
                  <a:cs typeface="Arial" panose="020B0604020202020204" pitchFamily="34" charset="0"/>
                  <a:sym typeface="+mn-lt"/>
                </a:endParaRPr>
              </a:p>
            </p:txBody>
          </p:sp>
          <p:sp>
            <p:nvSpPr>
              <p:cNvPr id="18" name="Google Shape;443;p24">
                <a:extLst>
                  <a:ext uri="{FF2B5EF4-FFF2-40B4-BE49-F238E27FC236}">
                    <a16:creationId xmlns:a16="http://schemas.microsoft.com/office/drawing/2014/main" id="{8B27FA93-19D5-4C97-AB33-C8C07578615C}"/>
                  </a:ext>
                </a:extLst>
              </p:cNvPr>
              <p:cNvSpPr/>
              <p:nvPr/>
            </p:nvSpPr>
            <p:spPr>
              <a:xfrm>
                <a:off x="8261905" y="5665590"/>
                <a:ext cx="398247" cy="406200"/>
              </a:xfrm>
              <a:prstGeom prst="rect">
                <a:avLst/>
              </a:prstGeom>
              <a:solidFill>
                <a:srgbClr val="00FF99"/>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500" b="1">
                    <a:latin typeface="Arial" panose="020B0604020202020204" pitchFamily="34" charset="0"/>
                    <a:cs typeface="Arial" panose="020B0604020202020204" pitchFamily="34" charset="0"/>
                    <a:sym typeface="+mn-lt"/>
                  </a:rPr>
                  <a:t>C</a:t>
                </a:r>
                <a:endParaRPr sz="2100" b="1">
                  <a:latin typeface="Arial" panose="020B0604020202020204" pitchFamily="34" charset="0"/>
                  <a:cs typeface="Arial" panose="020B0604020202020204" pitchFamily="34" charset="0"/>
                  <a:sym typeface="+mn-lt"/>
                </a:endParaRPr>
              </a:p>
            </p:txBody>
          </p:sp>
          <p:sp>
            <p:nvSpPr>
              <p:cNvPr id="19" name="Google Shape;444;p24">
                <a:extLst>
                  <a:ext uri="{FF2B5EF4-FFF2-40B4-BE49-F238E27FC236}">
                    <a16:creationId xmlns:a16="http://schemas.microsoft.com/office/drawing/2014/main" id="{D76AF489-2C1D-4941-A618-446CF39FA5FE}"/>
                  </a:ext>
                </a:extLst>
              </p:cNvPr>
              <p:cNvSpPr/>
              <p:nvPr/>
            </p:nvSpPr>
            <p:spPr>
              <a:xfrm>
                <a:off x="7744310" y="5673682"/>
                <a:ext cx="398247" cy="406200"/>
              </a:xfrm>
              <a:prstGeom prst="rect">
                <a:avLst/>
              </a:prstGeom>
              <a:solidFill>
                <a:srgbClr val="FFD41D"/>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500" b="1">
                    <a:latin typeface="Arial" panose="020B0604020202020204" pitchFamily="34" charset="0"/>
                    <a:cs typeface="Arial" panose="020B0604020202020204" pitchFamily="34" charset="0"/>
                    <a:sym typeface="+mn-lt"/>
                  </a:rPr>
                  <a:t>B</a:t>
                </a:r>
                <a:endParaRPr sz="2100" b="1">
                  <a:latin typeface="Arial" panose="020B0604020202020204" pitchFamily="34" charset="0"/>
                  <a:cs typeface="Arial" panose="020B0604020202020204" pitchFamily="34" charset="0"/>
                  <a:sym typeface="+mn-lt"/>
                </a:endParaRPr>
              </a:p>
            </p:txBody>
          </p:sp>
          <p:sp>
            <p:nvSpPr>
              <p:cNvPr id="24" name="Google Shape;445;p24">
                <a:extLst>
                  <a:ext uri="{FF2B5EF4-FFF2-40B4-BE49-F238E27FC236}">
                    <a16:creationId xmlns:a16="http://schemas.microsoft.com/office/drawing/2014/main" id="{F64FE6F7-C40B-4126-BA1C-A52DDD73C7ED}"/>
                  </a:ext>
                </a:extLst>
              </p:cNvPr>
              <p:cNvSpPr/>
              <p:nvPr/>
            </p:nvSpPr>
            <p:spPr>
              <a:xfrm>
                <a:off x="8773104" y="5673682"/>
                <a:ext cx="398247" cy="406200"/>
              </a:xfrm>
              <a:prstGeom prst="rect">
                <a:avLst/>
              </a:prstGeom>
              <a:solidFill>
                <a:srgbClr val="EB6100"/>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500" b="1">
                    <a:latin typeface="Arial" panose="020B0604020202020204" pitchFamily="34" charset="0"/>
                    <a:cs typeface="Arial" panose="020B0604020202020204" pitchFamily="34" charset="0"/>
                    <a:sym typeface="+mn-lt"/>
                  </a:rPr>
                  <a:t>D</a:t>
                </a:r>
                <a:endParaRPr sz="2100" b="1">
                  <a:latin typeface="Arial" panose="020B0604020202020204" pitchFamily="34" charset="0"/>
                  <a:cs typeface="Arial" panose="020B0604020202020204" pitchFamily="34" charset="0"/>
                  <a:sym typeface="+mn-lt"/>
                </a:endParaRPr>
              </a:p>
            </p:txBody>
          </p:sp>
        </p:grpSp>
        <p:sp>
          <p:nvSpPr>
            <p:cNvPr id="16" name="Google Shape;449;p24" hidden="1">
              <a:extLst>
                <a:ext uri="{FF2B5EF4-FFF2-40B4-BE49-F238E27FC236}">
                  <a16:creationId xmlns:a16="http://schemas.microsoft.com/office/drawing/2014/main" id="{C8113922-C5A1-4F2C-996D-58650DF0C5D5}"/>
                </a:ext>
              </a:extLst>
            </p:cNvPr>
            <p:cNvSpPr/>
            <p:nvPr/>
          </p:nvSpPr>
          <p:spPr>
            <a:xfrm>
              <a:off x="9631249" y="5058132"/>
              <a:ext cx="2975274" cy="312546"/>
            </a:xfrm>
            <a:prstGeom prst="rect">
              <a:avLst/>
            </a:prstGeom>
            <a:noFill/>
            <a:ln>
              <a:noFill/>
            </a:ln>
          </p:spPr>
          <p:txBody>
            <a:bodyPr spcFirstLastPara="1" wrap="square" lIns="68569" tIns="68569" rIns="68569" bIns="68569" anchor="ctr" anchorCtr="0">
              <a:noAutofit/>
            </a:bodyPr>
            <a:lstStyle/>
            <a:p>
              <a:pPr algn="ctr">
                <a:buClr>
                  <a:srgbClr val="D8D8D8"/>
                </a:buClr>
                <a:buSzPts val="1200"/>
              </a:pPr>
              <a:r>
                <a:rPr lang="en-US" sz="900">
                  <a:solidFill>
                    <a:srgbClr val="00FFFF"/>
                  </a:solidFill>
                  <a:cs typeface="+mn-ea"/>
                  <a:sym typeface="+mn-lt"/>
                </a:rPr>
                <a:t>Compressed Data</a:t>
              </a:r>
              <a:endParaRPr lang="en-US" sz="1050">
                <a:solidFill>
                  <a:srgbClr val="00FFFF"/>
                </a:solidFill>
                <a:cs typeface="+mn-ea"/>
                <a:sym typeface="+mn-lt"/>
              </a:endParaRPr>
            </a:p>
          </p:txBody>
        </p:sp>
      </p:grpSp>
      <p:grpSp>
        <p:nvGrpSpPr>
          <p:cNvPr id="27" name="群組 26">
            <a:extLst>
              <a:ext uri="{FF2B5EF4-FFF2-40B4-BE49-F238E27FC236}">
                <a16:creationId xmlns:a16="http://schemas.microsoft.com/office/drawing/2014/main" id="{0CBA67FF-FA12-4B43-833E-41E1B27F0882}"/>
              </a:ext>
            </a:extLst>
          </p:cNvPr>
          <p:cNvGrpSpPr/>
          <p:nvPr/>
        </p:nvGrpSpPr>
        <p:grpSpPr>
          <a:xfrm>
            <a:off x="526788" y="2575151"/>
            <a:ext cx="2134378" cy="1419497"/>
            <a:chOff x="2576979" y="3935721"/>
            <a:chExt cx="2786007" cy="1852869"/>
          </a:xfrm>
        </p:grpSpPr>
        <p:pic>
          <p:nvPicPr>
            <p:cNvPr id="28" name="圖形 42">
              <a:extLst>
                <a:ext uri="{FF2B5EF4-FFF2-40B4-BE49-F238E27FC236}">
                  <a16:creationId xmlns:a16="http://schemas.microsoft.com/office/drawing/2014/main" id="{CC4C899E-F722-4213-B68E-BF79858D8E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76979" y="3935721"/>
              <a:ext cx="2786007" cy="1852869"/>
            </a:xfrm>
            <a:prstGeom prst="rect">
              <a:avLst/>
            </a:prstGeom>
          </p:spPr>
        </p:pic>
        <p:grpSp>
          <p:nvGrpSpPr>
            <p:cNvPr id="29" name="群組 43">
              <a:extLst>
                <a:ext uri="{FF2B5EF4-FFF2-40B4-BE49-F238E27FC236}">
                  <a16:creationId xmlns:a16="http://schemas.microsoft.com/office/drawing/2014/main" id="{2F9BA98A-587C-4D3A-96D9-E50F4F4288EC}"/>
                </a:ext>
              </a:extLst>
            </p:cNvPr>
            <p:cNvGrpSpPr/>
            <p:nvPr/>
          </p:nvGrpSpPr>
          <p:grpSpPr>
            <a:xfrm>
              <a:off x="2769868" y="4217202"/>
              <a:ext cx="2327028" cy="1320556"/>
              <a:chOff x="4031751" y="3583545"/>
              <a:chExt cx="2327028" cy="1320556"/>
            </a:xfrm>
          </p:grpSpPr>
          <p:sp>
            <p:nvSpPr>
              <p:cNvPr id="31" name="Google Shape;428;p24">
                <a:extLst>
                  <a:ext uri="{FF2B5EF4-FFF2-40B4-BE49-F238E27FC236}">
                    <a16:creationId xmlns:a16="http://schemas.microsoft.com/office/drawing/2014/main" id="{A5DD6A8F-FBA6-48D6-9C66-1974FBCB3F8C}"/>
                  </a:ext>
                </a:extLst>
              </p:cNvPr>
              <p:cNvSpPr/>
              <p:nvPr/>
            </p:nvSpPr>
            <p:spPr>
              <a:xfrm>
                <a:off x="4033104" y="3583545"/>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500" b="1">
                    <a:latin typeface="Arial" panose="020B0604020202020204" pitchFamily="34" charset="0"/>
                    <a:cs typeface="Arial" panose="020B0604020202020204" pitchFamily="34" charset="0"/>
                    <a:sym typeface="+mn-lt"/>
                  </a:rPr>
                  <a:t>A</a:t>
                </a:r>
                <a:endParaRPr sz="2100" b="1">
                  <a:latin typeface="Arial" panose="020B0604020202020204" pitchFamily="34" charset="0"/>
                  <a:cs typeface="Arial" panose="020B0604020202020204" pitchFamily="34" charset="0"/>
                  <a:sym typeface="+mn-lt"/>
                </a:endParaRPr>
              </a:p>
            </p:txBody>
          </p:sp>
          <p:sp>
            <p:nvSpPr>
              <p:cNvPr id="32" name="Google Shape;429;p24">
                <a:extLst>
                  <a:ext uri="{FF2B5EF4-FFF2-40B4-BE49-F238E27FC236}">
                    <a16:creationId xmlns:a16="http://schemas.microsoft.com/office/drawing/2014/main" id="{07CBC4AF-E67E-4EAE-8D2F-9C5AE1EC2086}"/>
                  </a:ext>
                </a:extLst>
              </p:cNvPr>
              <p:cNvSpPr/>
              <p:nvPr/>
            </p:nvSpPr>
            <p:spPr>
              <a:xfrm>
                <a:off x="4998465" y="3583546"/>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500" b="1">
                    <a:latin typeface="Arial" panose="020B0604020202020204" pitchFamily="34" charset="0"/>
                    <a:cs typeface="Arial" panose="020B0604020202020204" pitchFamily="34" charset="0"/>
                    <a:sym typeface="+mn-lt"/>
                  </a:rPr>
                  <a:t>C</a:t>
                </a:r>
                <a:endParaRPr sz="2100" b="1">
                  <a:latin typeface="Arial" panose="020B0604020202020204" pitchFamily="34" charset="0"/>
                  <a:cs typeface="Arial" panose="020B0604020202020204" pitchFamily="34" charset="0"/>
                  <a:sym typeface="+mn-lt"/>
                </a:endParaRPr>
              </a:p>
            </p:txBody>
          </p:sp>
          <p:sp>
            <p:nvSpPr>
              <p:cNvPr id="33" name="Google Shape;430;p24">
                <a:extLst>
                  <a:ext uri="{FF2B5EF4-FFF2-40B4-BE49-F238E27FC236}">
                    <a16:creationId xmlns:a16="http://schemas.microsoft.com/office/drawing/2014/main" id="{CCC91AC7-381A-4EC9-970C-3711A7071170}"/>
                  </a:ext>
                </a:extLst>
              </p:cNvPr>
              <p:cNvSpPr/>
              <p:nvPr/>
            </p:nvSpPr>
            <p:spPr>
              <a:xfrm>
                <a:off x="4515785" y="3583546"/>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500" b="1">
                    <a:latin typeface="Arial" panose="020B0604020202020204" pitchFamily="34" charset="0"/>
                    <a:cs typeface="Arial" panose="020B0604020202020204" pitchFamily="34" charset="0"/>
                    <a:sym typeface="+mn-lt"/>
                  </a:rPr>
                  <a:t>B</a:t>
                </a:r>
                <a:endParaRPr sz="2100" b="1">
                  <a:latin typeface="Arial" panose="020B0604020202020204" pitchFamily="34" charset="0"/>
                  <a:cs typeface="Arial" panose="020B0604020202020204" pitchFamily="34" charset="0"/>
                  <a:sym typeface="+mn-lt"/>
                </a:endParaRPr>
              </a:p>
            </p:txBody>
          </p:sp>
          <p:sp>
            <p:nvSpPr>
              <p:cNvPr id="34" name="Google Shape;431;p24">
                <a:extLst>
                  <a:ext uri="{FF2B5EF4-FFF2-40B4-BE49-F238E27FC236}">
                    <a16:creationId xmlns:a16="http://schemas.microsoft.com/office/drawing/2014/main" id="{79C86A89-A456-4683-8DE9-C00ECA13031A}"/>
                  </a:ext>
                </a:extLst>
              </p:cNvPr>
              <p:cNvSpPr/>
              <p:nvPr/>
            </p:nvSpPr>
            <p:spPr>
              <a:xfrm>
                <a:off x="5481145" y="3583546"/>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500" b="1">
                    <a:latin typeface="Arial" panose="020B0604020202020204" pitchFamily="34" charset="0"/>
                    <a:cs typeface="Arial" panose="020B0604020202020204" pitchFamily="34" charset="0"/>
                    <a:sym typeface="+mn-lt"/>
                  </a:rPr>
                  <a:t>D</a:t>
                </a:r>
                <a:endParaRPr sz="2100" b="1">
                  <a:latin typeface="Arial" panose="020B0604020202020204" pitchFamily="34" charset="0"/>
                  <a:cs typeface="Arial" panose="020B0604020202020204" pitchFamily="34" charset="0"/>
                  <a:sym typeface="+mn-lt"/>
                </a:endParaRPr>
              </a:p>
            </p:txBody>
          </p:sp>
          <p:sp>
            <p:nvSpPr>
              <p:cNvPr id="35" name="Google Shape;432;p24">
                <a:extLst>
                  <a:ext uri="{FF2B5EF4-FFF2-40B4-BE49-F238E27FC236}">
                    <a16:creationId xmlns:a16="http://schemas.microsoft.com/office/drawing/2014/main" id="{55EC5868-DD0C-4B26-A1C4-F6E600181DA0}"/>
                  </a:ext>
                </a:extLst>
              </p:cNvPr>
              <p:cNvSpPr/>
              <p:nvPr/>
            </p:nvSpPr>
            <p:spPr>
              <a:xfrm>
                <a:off x="4998465" y="4037244"/>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500" b="1">
                    <a:latin typeface="Arial" panose="020B0604020202020204" pitchFamily="34" charset="0"/>
                    <a:cs typeface="Arial" panose="020B0604020202020204" pitchFamily="34" charset="0"/>
                    <a:sym typeface="+mn-lt"/>
                  </a:rPr>
                  <a:t>A</a:t>
                </a:r>
                <a:endParaRPr sz="2100" b="1">
                  <a:latin typeface="Arial" panose="020B0604020202020204" pitchFamily="34" charset="0"/>
                  <a:cs typeface="Arial" panose="020B0604020202020204" pitchFamily="34" charset="0"/>
                  <a:sym typeface="+mn-lt"/>
                </a:endParaRPr>
              </a:p>
            </p:txBody>
          </p:sp>
          <p:sp>
            <p:nvSpPr>
              <p:cNvPr id="36" name="Google Shape;433;p24">
                <a:extLst>
                  <a:ext uri="{FF2B5EF4-FFF2-40B4-BE49-F238E27FC236}">
                    <a16:creationId xmlns:a16="http://schemas.microsoft.com/office/drawing/2014/main" id="{2DF4CC63-4805-4F3E-B1C5-2CA3F208FB18}"/>
                  </a:ext>
                </a:extLst>
              </p:cNvPr>
              <p:cNvSpPr/>
              <p:nvPr/>
            </p:nvSpPr>
            <p:spPr>
              <a:xfrm>
                <a:off x="4515785" y="4037244"/>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500" b="1">
                    <a:latin typeface="Arial" panose="020B0604020202020204" pitchFamily="34" charset="0"/>
                    <a:cs typeface="Arial" panose="020B0604020202020204" pitchFamily="34" charset="0"/>
                    <a:sym typeface="+mn-lt"/>
                  </a:rPr>
                  <a:t>C</a:t>
                </a:r>
                <a:endParaRPr sz="2100" b="1">
                  <a:latin typeface="Arial" panose="020B0604020202020204" pitchFamily="34" charset="0"/>
                  <a:cs typeface="Arial" panose="020B0604020202020204" pitchFamily="34" charset="0"/>
                  <a:sym typeface="+mn-lt"/>
                </a:endParaRPr>
              </a:p>
            </p:txBody>
          </p:sp>
          <p:sp>
            <p:nvSpPr>
              <p:cNvPr id="37" name="Google Shape;434;p24">
                <a:extLst>
                  <a:ext uri="{FF2B5EF4-FFF2-40B4-BE49-F238E27FC236}">
                    <a16:creationId xmlns:a16="http://schemas.microsoft.com/office/drawing/2014/main" id="{865E6C94-CF15-47DC-8D6C-91B820AAEC17}"/>
                  </a:ext>
                </a:extLst>
              </p:cNvPr>
              <p:cNvSpPr/>
              <p:nvPr/>
            </p:nvSpPr>
            <p:spPr>
              <a:xfrm>
                <a:off x="5481145" y="4037244"/>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500" b="1">
                    <a:latin typeface="Arial" panose="020B0604020202020204" pitchFamily="34" charset="0"/>
                    <a:cs typeface="Arial" panose="020B0604020202020204" pitchFamily="34" charset="0"/>
                    <a:sym typeface="+mn-lt"/>
                  </a:rPr>
                  <a:t>B</a:t>
                </a:r>
                <a:endParaRPr sz="2100" b="1">
                  <a:latin typeface="Arial" panose="020B0604020202020204" pitchFamily="34" charset="0"/>
                  <a:cs typeface="Arial" panose="020B0604020202020204" pitchFamily="34" charset="0"/>
                  <a:sym typeface="+mn-lt"/>
                </a:endParaRPr>
              </a:p>
            </p:txBody>
          </p:sp>
          <p:sp>
            <p:nvSpPr>
              <p:cNvPr id="38" name="Google Shape;435;p24">
                <a:extLst>
                  <a:ext uri="{FF2B5EF4-FFF2-40B4-BE49-F238E27FC236}">
                    <a16:creationId xmlns:a16="http://schemas.microsoft.com/office/drawing/2014/main" id="{CB094D17-17B0-4AC5-A265-418BF29D3B91}"/>
                  </a:ext>
                </a:extLst>
              </p:cNvPr>
              <p:cNvSpPr/>
              <p:nvPr/>
            </p:nvSpPr>
            <p:spPr>
              <a:xfrm>
                <a:off x="4033105" y="4037244"/>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500" b="1">
                    <a:latin typeface="Arial" panose="020B0604020202020204" pitchFamily="34" charset="0"/>
                    <a:cs typeface="Arial" panose="020B0604020202020204" pitchFamily="34" charset="0"/>
                    <a:sym typeface="+mn-lt"/>
                  </a:rPr>
                  <a:t>D</a:t>
                </a:r>
                <a:endParaRPr sz="2100" b="1">
                  <a:latin typeface="Arial" panose="020B0604020202020204" pitchFamily="34" charset="0"/>
                  <a:cs typeface="Arial" panose="020B0604020202020204" pitchFamily="34" charset="0"/>
                  <a:sym typeface="+mn-lt"/>
                </a:endParaRPr>
              </a:p>
            </p:txBody>
          </p:sp>
          <p:sp>
            <p:nvSpPr>
              <p:cNvPr id="40" name="Google Shape;428;p24">
                <a:extLst>
                  <a:ext uri="{FF2B5EF4-FFF2-40B4-BE49-F238E27FC236}">
                    <a16:creationId xmlns:a16="http://schemas.microsoft.com/office/drawing/2014/main" id="{1A79D4AF-F3BA-4B17-87FA-7A06E72EB565}"/>
                  </a:ext>
                </a:extLst>
              </p:cNvPr>
              <p:cNvSpPr/>
              <p:nvPr/>
            </p:nvSpPr>
            <p:spPr>
              <a:xfrm>
                <a:off x="5951756" y="3583545"/>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500" b="1">
                    <a:latin typeface="Arial" panose="020B0604020202020204" pitchFamily="34" charset="0"/>
                    <a:cs typeface="Arial" panose="020B0604020202020204" pitchFamily="34" charset="0"/>
                    <a:sym typeface="+mn-lt"/>
                  </a:rPr>
                  <a:t>A</a:t>
                </a:r>
                <a:endParaRPr sz="2100" b="1">
                  <a:latin typeface="Arial" panose="020B0604020202020204" pitchFamily="34" charset="0"/>
                  <a:cs typeface="Arial" panose="020B0604020202020204" pitchFamily="34" charset="0"/>
                  <a:sym typeface="+mn-lt"/>
                </a:endParaRPr>
              </a:p>
            </p:txBody>
          </p:sp>
          <p:sp>
            <p:nvSpPr>
              <p:cNvPr id="41" name="Google Shape;430;p24">
                <a:extLst>
                  <a:ext uri="{FF2B5EF4-FFF2-40B4-BE49-F238E27FC236}">
                    <a16:creationId xmlns:a16="http://schemas.microsoft.com/office/drawing/2014/main" id="{68C5A99D-C5EC-48DF-97AE-24FE352F9097}"/>
                  </a:ext>
                </a:extLst>
              </p:cNvPr>
              <p:cNvSpPr/>
              <p:nvPr/>
            </p:nvSpPr>
            <p:spPr>
              <a:xfrm>
                <a:off x="4031751" y="4490943"/>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500" b="1">
                    <a:latin typeface="Arial" panose="020B0604020202020204" pitchFamily="34" charset="0"/>
                    <a:cs typeface="Arial" panose="020B0604020202020204" pitchFamily="34" charset="0"/>
                    <a:sym typeface="+mn-lt"/>
                  </a:rPr>
                  <a:t>B</a:t>
                </a:r>
                <a:endParaRPr sz="2100" b="1">
                  <a:latin typeface="Arial" panose="020B0604020202020204" pitchFamily="34" charset="0"/>
                  <a:cs typeface="Arial" panose="020B0604020202020204" pitchFamily="34" charset="0"/>
                  <a:sym typeface="+mn-lt"/>
                </a:endParaRPr>
              </a:p>
            </p:txBody>
          </p:sp>
          <p:sp>
            <p:nvSpPr>
              <p:cNvPr id="42" name="Google Shape;429;p24">
                <a:extLst>
                  <a:ext uri="{FF2B5EF4-FFF2-40B4-BE49-F238E27FC236}">
                    <a16:creationId xmlns:a16="http://schemas.microsoft.com/office/drawing/2014/main" id="{CC39C5F7-5EC2-4575-9FEA-061FEA2217D1}"/>
                  </a:ext>
                </a:extLst>
              </p:cNvPr>
              <p:cNvSpPr/>
              <p:nvPr/>
            </p:nvSpPr>
            <p:spPr>
              <a:xfrm>
                <a:off x="5954079" y="4037243"/>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500" b="1">
                    <a:latin typeface="Arial" panose="020B0604020202020204" pitchFamily="34" charset="0"/>
                    <a:cs typeface="Arial" panose="020B0604020202020204" pitchFamily="34" charset="0"/>
                    <a:sym typeface="+mn-lt"/>
                  </a:rPr>
                  <a:t>C</a:t>
                </a:r>
                <a:endParaRPr sz="2100" b="1">
                  <a:latin typeface="Arial" panose="020B0604020202020204" pitchFamily="34" charset="0"/>
                  <a:cs typeface="Arial" panose="020B0604020202020204" pitchFamily="34" charset="0"/>
                  <a:sym typeface="+mn-lt"/>
                </a:endParaRPr>
              </a:p>
            </p:txBody>
          </p:sp>
          <p:sp>
            <p:nvSpPr>
              <p:cNvPr id="43" name="Google Shape;428;p24">
                <a:extLst>
                  <a:ext uri="{FF2B5EF4-FFF2-40B4-BE49-F238E27FC236}">
                    <a16:creationId xmlns:a16="http://schemas.microsoft.com/office/drawing/2014/main" id="{90E3271B-3D20-4659-AE59-77D4D10AF800}"/>
                  </a:ext>
                </a:extLst>
              </p:cNvPr>
              <p:cNvSpPr/>
              <p:nvPr/>
            </p:nvSpPr>
            <p:spPr>
              <a:xfrm>
                <a:off x="4515785" y="4490942"/>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500" b="1">
                    <a:latin typeface="Arial" panose="020B0604020202020204" pitchFamily="34" charset="0"/>
                    <a:cs typeface="Arial" panose="020B0604020202020204" pitchFamily="34" charset="0"/>
                    <a:sym typeface="+mn-lt"/>
                  </a:rPr>
                  <a:t>A</a:t>
                </a:r>
                <a:endParaRPr sz="2100" b="1">
                  <a:latin typeface="Arial" panose="020B0604020202020204" pitchFamily="34" charset="0"/>
                  <a:cs typeface="Arial" panose="020B0604020202020204" pitchFamily="34" charset="0"/>
                  <a:sym typeface="+mn-lt"/>
                </a:endParaRPr>
              </a:p>
            </p:txBody>
          </p:sp>
          <p:sp>
            <p:nvSpPr>
              <p:cNvPr id="44" name="Google Shape;428;p24">
                <a:extLst>
                  <a:ext uri="{FF2B5EF4-FFF2-40B4-BE49-F238E27FC236}">
                    <a16:creationId xmlns:a16="http://schemas.microsoft.com/office/drawing/2014/main" id="{07C160D5-9E4E-4495-9E78-3D85103B6C15}"/>
                  </a:ext>
                </a:extLst>
              </p:cNvPr>
              <p:cNvSpPr/>
              <p:nvPr/>
            </p:nvSpPr>
            <p:spPr>
              <a:xfrm>
                <a:off x="5481144" y="4490941"/>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500" b="1">
                    <a:latin typeface="Arial" panose="020B0604020202020204" pitchFamily="34" charset="0"/>
                    <a:cs typeface="Arial" panose="020B0604020202020204" pitchFamily="34" charset="0"/>
                    <a:sym typeface="+mn-lt"/>
                  </a:rPr>
                  <a:t>A</a:t>
                </a:r>
                <a:endParaRPr sz="2100" b="1">
                  <a:latin typeface="Arial" panose="020B0604020202020204" pitchFamily="34" charset="0"/>
                  <a:cs typeface="Arial" panose="020B0604020202020204" pitchFamily="34" charset="0"/>
                  <a:sym typeface="+mn-lt"/>
                </a:endParaRPr>
              </a:p>
            </p:txBody>
          </p:sp>
          <p:sp>
            <p:nvSpPr>
              <p:cNvPr id="45" name="Google Shape;430;p24">
                <a:extLst>
                  <a:ext uri="{FF2B5EF4-FFF2-40B4-BE49-F238E27FC236}">
                    <a16:creationId xmlns:a16="http://schemas.microsoft.com/office/drawing/2014/main" id="{60F4BF3A-284D-423E-9B9D-A179F0A618CF}"/>
                  </a:ext>
                </a:extLst>
              </p:cNvPr>
              <p:cNvSpPr/>
              <p:nvPr/>
            </p:nvSpPr>
            <p:spPr>
              <a:xfrm>
                <a:off x="4999023" y="4501215"/>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500" b="1">
                    <a:latin typeface="Arial" panose="020B0604020202020204" pitchFamily="34" charset="0"/>
                    <a:cs typeface="Arial" panose="020B0604020202020204" pitchFamily="34" charset="0"/>
                    <a:sym typeface="+mn-lt"/>
                  </a:rPr>
                  <a:t>B</a:t>
                </a:r>
                <a:endParaRPr sz="2100" b="1">
                  <a:latin typeface="Arial" panose="020B0604020202020204" pitchFamily="34" charset="0"/>
                  <a:cs typeface="Arial" panose="020B0604020202020204" pitchFamily="34" charset="0"/>
                  <a:sym typeface="+mn-lt"/>
                </a:endParaRPr>
              </a:p>
            </p:txBody>
          </p:sp>
          <p:sp>
            <p:nvSpPr>
              <p:cNvPr id="46" name="Google Shape;430;p24">
                <a:extLst>
                  <a:ext uri="{FF2B5EF4-FFF2-40B4-BE49-F238E27FC236}">
                    <a16:creationId xmlns:a16="http://schemas.microsoft.com/office/drawing/2014/main" id="{8CA4B23E-D0E7-4A72-BE55-45BC9B4ACF25}"/>
                  </a:ext>
                </a:extLst>
              </p:cNvPr>
              <p:cNvSpPr/>
              <p:nvPr/>
            </p:nvSpPr>
            <p:spPr>
              <a:xfrm>
                <a:off x="5954079" y="4501215"/>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500" b="1">
                    <a:latin typeface="Arial" panose="020B0604020202020204" pitchFamily="34" charset="0"/>
                    <a:cs typeface="Arial" panose="020B0604020202020204" pitchFamily="34" charset="0"/>
                    <a:sym typeface="+mn-lt"/>
                  </a:rPr>
                  <a:t>B</a:t>
                </a:r>
                <a:endParaRPr sz="2100" b="1">
                  <a:latin typeface="Arial" panose="020B0604020202020204" pitchFamily="34" charset="0"/>
                  <a:cs typeface="Arial" panose="020B0604020202020204" pitchFamily="34" charset="0"/>
                  <a:sym typeface="+mn-lt"/>
                </a:endParaRPr>
              </a:p>
            </p:txBody>
          </p:sp>
        </p:grpSp>
        <p:sp>
          <p:nvSpPr>
            <p:cNvPr id="30" name="Google Shape;447;p24" hidden="1">
              <a:extLst>
                <a:ext uri="{FF2B5EF4-FFF2-40B4-BE49-F238E27FC236}">
                  <a16:creationId xmlns:a16="http://schemas.microsoft.com/office/drawing/2014/main" id="{98519A9B-589F-474C-9D3C-4C8250E23522}"/>
                </a:ext>
              </a:extLst>
            </p:cNvPr>
            <p:cNvSpPr/>
            <p:nvPr/>
          </p:nvSpPr>
          <p:spPr>
            <a:xfrm>
              <a:off x="2750097" y="5180306"/>
              <a:ext cx="2433578" cy="409936"/>
            </a:xfrm>
            <a:prstGeom prst="rect">
              <a:avLst/>
            </a:prstGeom>
            <a:noFill/>
            <a:ln>
              <a:noFill/>
            </a:ln>
          </p:spPr>
          <p:txBody>
            <a:bodyPr spcFirstLastPara="1" wrap="square" lIns="68569" tIns="68569" rIns="68569" bIns="68569" anchor="ctr" anchorCtr="0">
              <a:noAutofit/>
            </a:bodyPr>
            <a:lstStyle/>
            <a:p>
              <a:pPr algn="ctr">
                <a:buClr>
                  <a:srgbClr val="D8D8D8"/>
                </a:buClr>
                <a:buSzPts val="1200"/>
              </a:pPr>
              <a:r>
                <a:rPr lang="en-US" sz="900">
                  <a:solidFill>
                    <a:srgbClr val="00FFFF"/>
                  </a:solidFill>
                  <a:cs typeface="+mn-ea"/>
                  <a:sym typeface="+mn-lt"/>
                </a:rPr>
                <a:t>Original Data</a:t>
              </a:r>
              <a:endParaRPr lang="en-US" sz="1050">
                <a:solidFill>
                  <a:srgbClr val="00FFFF"/>
                </a:solidFill>
                <a:cs typeface="+mn-ea"/>
                <a:sym typeface="+mn-lt"/>
              </a:endParaRPr>
            </a:p>
          </p:txBody>
        </p:sp>
      </p:grpSp>
      <p:sp>
        <p:nvSpPr>
          <p:cNvPr id="39" name="Google Shape;451;p24">
            <a:extLst>
              <a:ext uri="{FF2B5EF4-FFF2-40B4-BE49-F238E27FC236}">
                <a16:creationId xmlns:a16="http://schemas.microsoft.com/office/drawing/2014/main" id="{CB13F443-42EB-4A6F-9CF5-6EF03A06A3A6}"/>
              </a:ext>
            </a:extLst>
          </p:cNvPr>
          <p:cNvSpPr/>
          <p:nvPr/>
        </p:nvSpPr>
        <p:spPr>
          <a:xfrm>
            <a:off x="5663690" y="2920657"/>
            <a:ext cx="808838" cy="76381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pPr>
            <a:endParaRPr lang="en-US" sz="1050">
              <a:cs typeface="+mn-ea"/>
              <a:sym typeface="+mn-lt"/>
            </a:endParaRPr>
          </a:p>
        </p:txBody>
      </p:sp>
      <p:grpSp>
        <p:nvGrpSpPr>
          <p:cNvPr id="3" name="群組 2">
            <a:extLst>
              <a:ext uri="{FF2B5EF4-FFF2-40B4-BE49-F238E27FC236}">
                <a16:creationId xmlns:a16="http://schemas.microsoft.com/office/drawing/2014/main" id="{A733A472-6DA2-4C20-8B2A-A5510367CF51}"/>
              </a:ext>
            </a:extLst>
          </p:cNvPr>
          <p:cNvGrpSpPr/>
          <p:nvPr/>
        </p:nvGrpSpPr>
        <p:grpSpPr>
          <a:xfrm>
            <a:off x="2471243" y="2920657"/>
            <a:ext cx="1635044" cy="763810"/>
            <a:chOff x="3394012" y="3311463"/>
            <a:chExt cx="2180058" cy="1018413"/>
          </a:xfrm>
        </p:grpSpPr>
        <p:sp>
          <p:nvSpPr>
            <p:cNvPr id="26" name="Google Shape;451;p24">
              <a:extLst>
                <a:ext uri="{FF2B5EF4-FFF2-40B4-BE49-F238E27FC236}">
                  <a16:creationId xmlns:a16="http://schemas.microsoft.com/office/drawing/2014/main" id="{6225A271-CDB9-41D0-B3D3-8A98C8139E4C}"/>
                </a:ext>
              </a:extLst>
            </p:cNvPr>
            <p:cNvSpPr/>
            <p:nvPr/>
          </p:nvSpPr>
          <p:spPr>
            <a:xfrm>
              <a:off x="3394012" y="3311463"/>
              <a:ext cx="1900938" cy="1018413"/>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pPr>
              <a:endParaRPr lang="en-US" sz="1050">
                <a:cs typeface="+mn-ea"/>
                <a:sym typeface="+mn-lt"/>
              </a:endParaRPr>
            </a:p>
          </p:txBody>
        </p:sp>
        <p:sp>
          <p:nvSpPr>
            <p:cNvPr id="25" name="Google Shape;458;p24">
              <a:extLst>
                <a:ext uri="{FF2B5EF4-FFF2-40B4-BE49-F238E27FC236}">
                  <a16:creationId xmlns:a16="http://schemas.microsoft.com/office/drawing/2014/main" id="{0EC37F2C-C454-4C1C-820D-804FB4825DF8}"/>
                </a:ext>
              </a:extLst>
            </p:cNvPr>
            <p:cNvSpPr/>
            <p:nvPr/>
          </p:nvSpPr>
          <p:spPr>
            <a:xfrm>
              <a:off x="3673132" y="3503129"/>
              <a:ext cx="1900938" cy="572563"/>
            </a:xfrm>
            <a:prstGeom prst="rect">
              <a:avLst/>
            </a:prstGeom>
            <a:noFill/>
            <a:ln>
              <a:noFill/>
            </a:ln>
          </p:spPr>
          <p:txBody>
            <a:bodyPr spcFirstLastPara="1" wrap="square" lIns="68569" tIns="68569" rIns="68569" bIns="68569" anchor="ctr" anchorCtr="0">
              <a:noAutofit/>
            </a:bodyPr>
            <a:lstStyle/>
            <a:p>
              <a:pPr>
                <a:buClr>
                  <a:srgbClr val="D8D8D8"/>
                </a:buClr>
                <a:buSzPts val="1200"/>
              </a:pPr>
              <a:r>
                <a:rPr lang="en-US" sz="1200">
                  <a:solidFill>
                    <a:schemeClr val="bg1"/>
                  </a:solidFill>
                  <a:latin typeface="Arial" panose="020B0604020202020204" pitchFamily="34" charset="0"/>
                  <a:cs typeface="Arial" panose="020B0604020202020204" pitchFamily="34" charset="0"/>
                  <a:sym typeface="+mn-lt"/>
                </a:rPr>
                <a:t>Deduplication</a:t>
              </a:r>
              <a:endParaRPr lang="en-US" sz="1350">
                <a:solidFill>
                  <a:schemeClr val="bg1"/>
                </a:solidFill>
                <a:latin typeface="Arial" panose="020B0604020202020204" pitchFamily="34" charset="0"/>
                <a:cs typeface="Arial" panose="020B0604020202020204" pitchFamily="34" charset="0"/>
                <a:sym typeface="+mn-lt"/>
              </a:endParaRPr>
            </a:p>
          </p:txBody>
        </p:sp>
      </p:grpSp>
      <p:pic>
        <p:nvPicPr>
          <p:cNvPr id="47" name="圖形 46">
            <a:extLst>
              <a:ext uri="{FF2B5EF4-FFF2-40B4-BE49-F238E27FC236}">
                <a16:creationId xmlns:a16="http://schemas.microsoft.com/office/drawing/2014/main" id="{39CA95C0-0C1D-4A22-AF75-FEC43895C5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53116" y="2416271"/>
            <a:ext cx="1271677" cy="1836867"/>
          </a:xfrm>
          <a:prstGeom prst="rect">
            <a:avLst/>
          </a:prstGeom>
        </p:spPr>
      </p:pic>
      <p:grpSp>
        <p:nvGrpSpPr>
          <p:cNvPr id="48" name="群組 47">
            <a:extLst>
              <a:ext uri="{FF2B5EF4-FFF2-40B4-BE49-F238E27FC236}">
                <a16:creationId xmlns:a16="http://schemas.microsoft.com/office/drawing/2014/main" id="{4C438CB5-CFCB-498A-97E9-485649C4D4BD}"/>
              </a:ext>
            </a:extLst>
          </p:cNvPr>
          <p:cNvGrpSpPr/>
          <p:nvPr/>
        </p:nvGrpSpPr>
        <p:grpSpPr>
          <a:xfrm>
            <a:off x="3325512" y="4232376"/>
            <a:ext cx="3512864" cy="340875"/>
            <a:chOff x="5102577" y="5060423"/>
            <a:chExt cx="4683818" cy="454500"/>
          </a:xfrm>
        </p:grpSpPr>
        <p:sp>
          <p:nvSpPr>
            <p:cNvPr id="49" name="Google Shape;451;p24">
              <a:extLst>
                <a:ext uri="{FF2B5EF4-FFF2-40B4-BE49-F238E27FC236}">
                  <a16:creationId xmlns:a16="http://schemas.microsoft.com/office/drawing/2014/main" id="{89BF85CC-B728-49FF-AF3A-37F7E040D64D}"/>
                </a:ext>
              </a:extLst>
            </p:cNvPr>
            <p:cNvSpPr/>
            <p:nvPr/>
          </p:nvSpPr>
          <p:spPr>
            <a:xfrm>
              <a:off x="7114473" y="5060423"/>
              <a:ext cx="579791" cy="454500"/>
            </a:xfrm>
            <a:prstGeom prst="rightArrow">
              <a:avLst>
                <a:gd name="adj1" fmla="val 50000"/>
                <a:gd name="adj2" fmla="val 50000"/>
              </a:avLst>
            </a:prstGeom>
            <a:noFill/>
            <a:ln w="9525" cap="flat" cmpd="sng">
              <a:no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pPr>
              <a:endParaRPr lang="en-US" sz="1050">
                <a:cs typeface="+mn-ea"/>
                <a:sym typeface="+mn-lt"/>
              </a:endParaRPr>
            </a:p>
          </p:txBody>
        </p:sp>
        <p:sp>
          <p:nvSpPr>
            <p:cNvPr id="50" name="Google Shape;451;p24">
              <a:extLst>
                <a:ext uri="{FF2B5EF4-FFF2-40B4-BE49-F238E27FC236}">
                  <a16:creationId xmlns:a16="http://schemas.microsoft.com/office/drawing/2014/main" id="{28B474BA-3245-4C2A-ACC6-678FEC7978BF}"/>
                </a:ext>
              </a:extLst>
            </p:cNvPr>
            <p:cNvSpPr/>
            <p:nvPr/>
          </p:nvSpPr>
          <p:spPr>
            <a:xfrm>
              <a:off x="9206604" y="5060423"/>
              <a:ext cx="579791" cy="454500"/>
            </a:xfrm>
            <a:prstGeom prst="rightArrow">
              <a:avLst>
                <a:gd name="adj1" fmla="val 50000"/>
                <a:gd name="adj2" fmla="val 50000"/>
              </a:avLst>
            </a:prstGeom>
            <a:noFill/>
            <a:ln w="9525" cap="flat" cmpd="sng">
              <a:no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pPr>
              <a:endParaRPr lang="en-US" sz="1050">
                <a:cs typeface="+mn-ea"/>
                <a:sym typeface="+mn-lt"/>
              </a:endParaRPr>
            </a:p>
          </p:txBody>
        </p:sp>
        <p:sp>
          <p:nvSpPr>
            <p:cNvPr id="51" name="Google Shape;451;p24">
              <a:extLst>
                <a:ext uri="{FF2B5EF4-FFF2-40B4-BE49-F238E27FC236}">
                  <a16:creationId xmlns:a16="http://schemas.microsoft.com/office/drawing/2014/main" id="{3D1605B6-1A15-4BE3-BE04-AC37B9913655}"/>
                </a:ext>
              </a:extLst>
            </p:cNvPr>
            <p:cNvSpPr/>
            <p:nvPr/>
          </p:nvSpPr>
          <p:spPr>
            <a:xfrm>
              <a:off x="5102577" y="5060423"/>
              <a:ext cx="579791" cy="454500"/>
            </a:xfrm>
            <a:prstGeom prst="rightArrow">
              <a:avLst>
                <a:gd name="adj1" fmla="val 50000"/>
                <a:gd name="adj2" fmla="val 50000"/>
              </a:avLst>
            </a:prstGeom>
            <a:noFill/>
            <a:ln w="9525" cap="flat" cmpd="sng">
              <a:no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pPr>
              <a:endParaRPr lang="en-US" sz="1050">
                <a:cs typeface="+mn-ea"/>
                <a:sym typeface="+mn-lt"/>
              </a:endParaRPr>
            </a:p>
          </p:txBody>
        </p:sp>
      </p:grpSp>
    </p:spTree>
    <p:extLst>
      <p:ext uri="{BB962C8B-B14F-4D97-AF65-F5344CB8AC3E}">
        <p14:creationId xmlns:p14="http://schemas.microsoft.com/office/powerpoint/2010/main" val="106097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F647B48-461A-4044-85C4-5A5C42BE6107}"/>
              </a:ext>
            </a:extLst>
          </p:cNvPr>
          <p:cNvSpPr>
            <a:spLocks noGrp="1"/>
          </p:cNvSpPr>
          <p:nvPr>
            <p:ph type="title"/>
          </p:nvPr>
        </p:nvSpPr>
        <p:spPr/>
        <p:txBody>
          <a:bodyPr>
            <a:noAutofit/>
          </a:bodyPr>
          <a:lstStyle/>
          <a:p>
            <a:r>
              <a:rPr lang="zh-TW" altLang="en-US">
                <a:latin typeface="Arial" panose="020B0604020202020204" pitchFamily="34" charset="0"/>
                <a:cs typeface="Microsoft JhengHei"/>
                <a:sym typeface="Arial" panose="020B0604020202020204" pitchFamily="34" charset="0"/>
              </a:rPr>
              <a:t>減少讀寫次數等同</a:t>
            </a:r>
            <a:r>
              <a:rPr lang="zh-CN" altLang="en-US">
                <a:latin typeface="Arial" panose="020B0604020202020204" pitchFamily="34" charset="0"/>
                <a:cs typeface="Microsoft JhengHei"/>
                <a:sym typeface="Arial" panose="020B0604020202020204" pitchFamily="34" charset="0"/>
              </a:rPr>
              <a:t>增加 </a:t>
            </a:r>
            <a:r>
              <a:rPr lang="en-US" altLang="zh-CN">
                <a:latin typeface="Arial" panose="020B0604020202020204" pitchFamily="34" charset="0"/>
                <a:cs typeface="Microsoft JhengHei"/>
                <a:sym typeface="Arial" panose="020B0604020202020204" pitchFamily="34" charset="0"/>
              </a:rPr>
              <a:t>SSD </a:t>
            </a:r>
            <a:r>
              <a:rPr lang="zh-TW" altLang="en-US">
                <a:latin typeface="Arial" panose="020B0604020202020204" pitchFamily="34" charset="0"/>
                <a:cs typeface="Microsoft JhengHei"/>
                <a:sym typeface="Arial" panose="020B0604020202020204" pitchFamily="34" charset="0"/>
              </a:rPr>
              <a:t>的使用壽命</a:t>
            </a:r>
            <a:endParaRPr lang="zh-TW" altLang="en-US">
              <a:latin typeface="Arial" panose="020B0604020202020204" pitchFamily="34" charset="0"/>
              <a:sym typeface="Arial" panose="020B0604020202020204" pitchFamily="34" charset="0"/>
            </a:endParaRPr>
          </a:p>
        </p:txBody>
      </p:sp>
      <p:grpSp>
        <p:nvGrpSpPr>
          <p:cNvPr id="6" name="群組 5">
            <a:extLst>
              <a:ext uri="{FF2B5EF4-FFF2-40B4-BE49-F238E27FC236}">
                <a16:creationId xmlns:a16="http://schemas.microsoft.com/office/drawing/2014/main" id="{228683D8-2A0C-4EC5-BA06-7FD64B053890}"/>
              </a:ext>
            </a:extLst>
          </p:cNvPr>
          <p:cNvGrpSpPr/>
          <p:nvPr/>
        </p:nvGrpSpPr>
        <p:grpSpPr>
          <a:xfrm>
            <a:off x="655791" y="1517418"/>
            <a:ext cx="8126162" cy="3316548"/>
            <a:chOff x="363368" y="1341036"/>
            <a:chExt cx="8691179" cy="3547150"/>
          </a:xfrm>
        </p:grpSpPr>
        <p:sp>
          <p:nvSpPr>
            <p:cNvPr id="57" name="矩形 56">
              <a:extLst>
                <a:ext uri="{FF2B5EF4-FFF2-40B4-BE49-F238E27FC236}">
                  <a16:creationId xmlns:a16="http://schemas.microsoft.com/office/drawing/2014/main" id="{12CB8C0A-D31C-49BA-B6F2-4C83D8D46EA2}"/>
                </a:ext>
              </a:extLst>
            </p:cNvPr>
            <p:cNvSpPr/>
            <p:nvPr/>
          </p:nvSpPr>
          <p:spPr>
            <a:xfrm rot="16200000">
              <a:off x="582982" y="2616882"/>
              <a:ext cx="1816873" cy="2256099"/>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56" name="矩形 55">
              <a:extLst>
                <a:ext uri="{FF2B5EF4-FFF2-40B4-BE49-F238E27FC236}">
                  <a16:creationId xmlns:a16="http://schemas.microsoft.com/office/drawing/2014/main" id="{D49C2B3B-7DF4-47C9-8A28-C15E4CCDF5B6}"/>
                </a:ext>
              </a:extLst>
            </p:cNvPr>
            <p:cNvSpPr/>
            <p:nvPr/>
          </p:nvSpPr>
          <p:spPr>
            <a:xfrm rot="16200000">
              <a:off x="794106" y="914787"/>
              <a:ext cx="1394624" cy="2256099"/>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 name="Google Shape;426;p24">
              <a:extLst>
                <a:ext uri="{FF2B5EF4-FFF2-40B4-BE49-F238E27FC236}">
                  <a16:creationId xmlns:a16="http://schemas.microsoft.com/office/drawing/2014/main" id="{98EBE656-2B31-4AFC-BE42-144A6681956A}"/>
                </a:ext>
              </a:extLst>
            </p:cNvPr>
            <p:cNvSpPr txBox="1"/>
            <p:nvPr/>
          </p:nvSpPr>
          <p:spPr>
            <a:xfrm>
              <a:off x="404881" y="1600403"/>
              <a:ext cx="1931624" cy="987674"/>
            </a:xfrm>
            <a:prstGeom prst="rect">
              <a:avLst/>
            </a:prstGeom>
            <a:noFill/>
            <a:ln>
              <a:noFill/>
            </a:ln>
          </p:spPr>
          <p:txBody>
            <a:bodyPr spcFirstLastPara="1" wrap="square" lIns="34256" tIns="34256" rIns="34256" bIns="34256" anchor="t" anchorCtr="0">
              <a:noAutofit/>
            </a:bodyPr>
            <a:lstStyle/>
            <a:p>
              <a:pPr marL="84582">
                <a:buClr>
                  <a:schemeClr val="accent2"/>
                </a:buClr>
                <a:buSzPts val="2400"/>
              </a:pPr>
              <a:r>
                <a:rPr lang="en-US" b="1">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ZFS </a:t>
              </a:r>
              <a:r>
                <a:rPr lang="zh-TW" altLang="en-US" b="1">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rPr>
                <a:t>檔案系統的重複數據刪除與壓縮功能</a:t>
              </a:r>
              <a:endParaRPr lang="en-US" b="1">
                <a:solidFill>
                  <a:srgbClr val="FFD41D"/>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4" name="Google Shape;427;p24">
              <a:extLst>
                <a:ext uri="{FF2B5EF4-FFF2-40B4-BE49-F238E27FC236}">
                  <a16:creationId xmlns:a16="http://schemas.microsoft.com/office/drawing/2014/main" id="{97B19075-B7D2-44D0-9FFC-5CAA2F79AD86}"/>
                </a:ext>
              </a:extLst>
            </p:cNvPr>
            <p:cNvSpPr txBox="1"/>
            <p:nvPr/>
          </p:nvSpPr>
          <p:spPr>
            <a:xfrm>
              <a:off x="363368" y="2975196"/>
              <a:ext cx="1931624" cy="1514204"/>
            </a:xfrm>
            <a:prstGeom prst="rect">
              <a:avLst/>
            </a:prstGeom>
            <a:noFill/>
            <a:ln>
              <a:noFill/>
            </a:ln>
          </p:spPr>
          <p:txBody>
            <a:bodyPr spcFirstLastPara="1" wrap="square" lIns="68569" tIns="68569" rIns="68569" bIns="68569" anchor="t" anchorCtr="0">
              <a:noAutofit/>
            </a:bodyPr>
            <a:lstStyle/>
            <a:p>
              <a:pPr marL="104775">
                <a:buClr>
                  <a:srgbClr val="D8D8D8"/>
                </a:buClr>
                <a:buSzPts val="1400"/>
              </a:pPr>
              <a:r>
                <a:rPr lang="zh-TW" altLang="en-US" sz="150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透過資料減量來大幅減少 </a:t>
              </a:r>
              <a:r>
                <a:rPr lang="en-US" sz="150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SSD</a:t>
              </a:r>
              <a:r>
                <a:rPr lang="en-US" altLang="zh-TW" sz="150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 </a:t>
              </a:r>
              <a:r>
                <a:rPr lang="zh-TW" altLang="en-US" sz="150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的寫入次數</a:t>
              </a:r>
              <a:r>
                <a:rPr lang="en-US" sz="150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，ZFS</a:t>
              </a:r>
              <a:r>
                <a:rPr lang="en-US" altLang="zh-TW" sz="150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 </a:t>
              </a:r>
              <a:r>
                <a:rPr lang="zh-TW" altLang="en-US" sz="150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檔案系統也因此成為與 </a:t>
              </a:r>
              <a:r>
                <a:rPr lang="en-US" sz="150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SSD</a:t>
              </a:r>
              <a:r>
                <a:rPr lang="en-US" altLang="zh-TW" sz="150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 </a:t>
              </a:r>
              <a:r>
                <a:rPr lang="zh-TW" altLang="en-US" sz="150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搭配使用</a:t>
              </a:r>
              <a:r>
                <a:rPr lang="en-US" sz="1500" err="1">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的最佳</a:t>
              </a:r>
              <a:r>
                <a:rPr lang="zh-TW" altLang="en-US" sz="150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作業系統</a:t>
              </a:r>
              <a:r>
                <a:rPr lang="en-US" sz="150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a:t>
              </a:r>
              <a:endParaRPr lang="zh-TW" altLang="en-US" sz="1500">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grpSp>
          <p:nvGrpSpPr>
            <p:cNvPr id="55" name="群組 54">
              <a:extLst>
                <a:ext uri="{FF2B5EF4-FFF2-40B4-BE49-F238E27FC236}">
                  <a16:creationId xmlns:a16="http://schemas.microsoft.com/office/drawing/2014/main" id="{B67C6F7B-2EDE-49F0-B53C-8132E4CB5A20}"/>
                </a:ext>
              </a:extLst>
            </p:cNvPr>
            <p:cNvGrpSpPr/>
            <p:nvPr/>
          </p:nvGrpSpPr>
          <p:grpSpPr>
            <a:xfrm>
              <a:off x="5635930" y="3851346"/>
              <a:ext cx="1436802" cy="761493"/>
              <a:chOff x="9631249" y="4066229"/>
              <a:chExt cx="2975274" cy="1576868"/>
            </a:xfrm>
          </p:grpSpPr>
          <p:pic>
            <p:nvPicPr>
              <p:cNvPr id="58" name="圖形 48">
                <a:extLst>
                  <a:ext uri="{FF2B5EF4-FFF2-40B4-BE49-F238E27FC236}">
                    <a16:creationId xmlns:a16="http://schemas.microsoft.com/office/drawing/2014/main" id="{E5DC5AEF-5E45-4EEF-8854-9090464C4C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17799" y="4066229"/>
                <a:ext cx="2786007" cy="1576868"/>
              </a:xfrm>
              <a:prstGeom prst="rect">
                <a:avLst/>
              </a:prstGeom>
            </p:spPr>
          </p:pic>
          <p:grpSp>
            <p:nvGrpSpPr>
              <p:cNvPr id="59" name="群組 47">
                <a:extLst>
                  <a:ext uri="{FF2B5EF4-FFF2-40B4-BE49-F238E27FC236}">
                    <a16:creationId xmlns:a16="http://schemas.microsoft.com/office/drawing/2014/main" id="{CD35C4D0-B618-4ED1-8278-D7B88B4E3B42}"/>
                  </a:ext>
                </a:extLst>
              </p:cNvPr>
              <p:cNvGrpSpPr/>
              <p:nvPr/>
            </p:nvGrpSpPr>
            <p:grpSpPr>
              <a:xfrm>
                <a:off x="10477230" y="4528346"/>
                <a:ext cx="1362897" cy="406200"/>
                <a:chOff x="7584538" y="5498765"/>
                <a:chExt cx="1362897" cy="406200"/>
              </a:xfrm>
            </p:grpSpPr>
            <p:sp>
              <p:nvSpPr>
                <p:cNvPr id="61" name="Google Shape;442;p24">
                  <a:extLst>
                    <a:ext uri="{FF2B5EF4-FFF2-40B4-BE49-F238E27FC236}">
                      <a16:creationId xmlns:a16="http://schemas.microsoft.com/office/drawing/2014/main" id="{F859FADA-63CD-4E53-B390-DA643CE4306E}"/>
                    </a:ext>
                  </a:extLst>
                </p:cNvPr>
                <p:cNvSpPr/>
                <p:nvPr/>
              </p:nvSpPr>
              <p:spPr>
                <a:xfrm>
                  <a:off x="7584538" y="5498765"/>
                  <a:ext cx="280200" cy="406200"/>
                </a:xfrm>
                <a:prstGeom prst="rect">
                  <a:avLst/>
                </a:prstGeom>
                <a:solidFill>
                  <a:srgbClr val="00CCFF"/>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a:cs typeface="+mn-ea"/>
                      <a:sym typeface="+mn-lt"/>
                    </a:rPr>
                    <a:t>A</a:t>
                  </a:r>
                  <a:endParaRPr sz="1350">
                    <a:cs typeface="+mn-ea"/>
                    <a:sym typeface="+mn-lt"/>
                  </a:endParaRPr>
                </a:p>
              </p:txBody>
            </p:sp>
            <p:sp>
              <p:nvSpPr>
                <p:cNvPr id="62" name="Google Shape;443;p24">
                  <a:extLst>
                    <a:ext uri="{FF2B5EF4-FFF2-40B4-BE49-F238E27FC236}">
                      <a16:creationId xmlns:a16="http://schemas.microsoft.com/office/drawing/2014/main" id="{9C2C18D3-EBF2-4186-A671-B69DCCE96A10}"/>
                    </a:ext>
                  </a:extLst>
                </p:cNvPr>
                <p:cNvSpPr/>
                <p:nvPr/>
              </p:nvSpPr>
              <p:spPr>
                <a:xfrm>
                  <a:off x="8306337" y="5498765"/>
                  <a:ext cx="280200" cy="406200"/>
                </a:xfrm>
                <a:prstGeom prst="rect">
                  <a:avLst/>
                </a:prstGeom>
                <a:solidFill>
                  <a:srgbClr val="00FF99"/>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a:cs typeface="+mn-ea"/>
                      <a:sym typeface="+mn-lt"/>
                    </a:rPr>
                    <a:t>C</a:t>
                  </a:r>
                  <a:endParaRPr sz="1350">
                    <a:cs typeface="+mn-ea"/>
                    <a:sym typeface="+mn-lt"/>
                  </a:endParaRPr>
                </a:p>
              </p:txBody>
            </p:sp>
            <p:sp>
              <p:nvSpPr>
                <p:cNvPr id="63" name="Google Shape;444;p24">
                  <a:extLst>
                    <a:ext uri="{FF2B5EF4-FFF2-40B4-BE49-F238E27FC236}">
                      <a16:creationId xmlns:a16="http://schemas.microsoft.com/office/drawing/2014/main" id="{715DC585-F4EC-4811-BCC7-ECD5CC9022E3}"/>
                    </a:ext>
                  </a:extLst>
                </p:cNvPr>
                <p:cNvSpPr/>
                <p:nvPr/>
              </p:nvSpPr>
              <p:spPr>
                <a:xfrm>
                  <a:off x="7945437" y="5498765"/>
                  <a:ext cx="280200" cy="406200"/>
                </a:xfrm>
                <a:prstGeom prst="rect">
                  <a:avLst/>
                </a:prstGeom>
                <a:solidFill>
                  <a:srgbClr val="FFD41D"/>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a:cs typeface="+mn-ea"/>
                      <a:sym typeface="+mn-lt"/>
                    </a:rPr>
                    <a:t>B</a:t>
                  </a:r>
                  <a:endParaRPr sz="1350">
                    <a:cs typeface="+mn-ea"/>
                    <a:sym typeface="+mn-lt"/>
                  </a:endParaRPr>
                </a:p>
              </p:txBody>
            </p:sp>
            <p:sp>
              <p:nvSpPr>
                <p:cNvPr id="64" name="Google Shape;445;p24">
                  <a:extLst>
                    <a:ext uri="{FF2B5EF4-FFF2-40B4-BE49-F238E27FC236}">
                      <a16:creationId xmlns:a16="http://schemas.microsoft.com/office/drawing/2014/main" id="{5CD13D75-AF69-4679-9DB2-D1725DDF53E4}"/>
                    </a:ext>
                  </a:extLst>
                </p:cNvPr>
                <p:cNvSpPr/>
                <p:nvPr/>
              </p:nvSpPr>
              <p:spPr>
                <a:xfrm>
                  <a:off x="8667235" y="5498765"/>
                  <a:ext cx="280200" cy="406200"/>
                </a:xfrm>
                <a:prstGeom prst="rect">
                  <a:avLst/>
                </a:prstGeom>
                <a:solidFill>
                  <a:srgbClr val="EB6100"/>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a:cs typeface="+mn-ea"/>
                      <a:sym typeface="+mn-lt"/>
                    </a:rPr>
                    <a:t>D</a:t>
                  </a:r>
                  <a:endParaRPr sz="1350">
                    <a:cs typeface="+mn-ea"/>
                    <a:sym typeface="+mn-lt"/>
                  </a:endParaRPr>
                </a:p>
              </p:txBody>
            </p:sp>
          </p:grpSp>
          <p:sp>
            <p:nvSpPr>
              <p:cNvPr id="60" name="Google Shape;449;p24">
                <a:extLst>
                  <a:ext uri="{FF2B5EF4-FFF2-40B4-BE49-F238E27FC236}">
                    <a16:creationId xmlns:a16="http://schemas.microsoft.com/office/drawing/2014/main" id="{7A9B154C-06E3-4DF3-8922-75AF33E954FE}"/>
                  </a:ext>
                </a:extLst>
              </p:cNvPr>
              <p:cNvSpPr/>
              <p:nvPr/>
            </p:nvSpPr>
            <p:spPr>
              <a:xfrm>
                <a:off x="9631249" y="5058132"/>
                <a:ext cx="2975274" cy="312546"/>
              </a:xfrm>
              <a:prstGeom prst="rect">
                <a:avLst/>
              </a:prstGeom>
              <a:noFill/>
              <a:ln>
                <a:noFill/>
              </a:ln>
            </p:spPr>
            <p:txBody>
              <a:bodyPr spcFirstLastPara="1" wrap="square" lIns="68569" tIns="68569" rIns="68569" bIns="68569" anchor="ctr" anchorCtr="0">
                <a:noAutofit/>
              </a:bodyPr>
              <a:lstStyle/>
              <a:p>
                <a:pPr algn="ctr">
                  <a:buClr>
                    <a:srgbClr val="D8D8D8"/>
                  </a:buClr>
                  <a:buSzPts val="1200"/>
                </a:pPr>
                <a:r>
                  <a:rPr lang="en-US" sz="900">
                    <a:solidFill>
                      <a:srgbClr val="00FFFF"/>
                    </a:solidFill>
                    <a:cs typeface="+mn-ea"/>
                    <a:sym typeface="+mn-lt"/>
                  </a:rPr>
                  <a:t>Compressed Data</a:t>
                </a:r>
                <a:endParaRPr lang="en-US" sz="1050">
                  <a:solidFill>
                    <a:srgbClr val="00FFFF"/>
                  </a:solidFill>
                  <a:cs typeface="+mn-ea"/>
                  <a:sym typeface="+mn-lt"/>
                </a:endParaRPr>
              </a:p>
            </p:txBody>
          </p:sp>
        </p:grpSp>
        <p:grpSp>
          <p:nvGrpSpPr>
            <p:cNvPr id="65" name="群組 64">
              <a:extLst>
                <a:ext uri="{FF2B5EF4-FFF2-40B4-BE49-F238E27FC236}">
                  <a16:creationId xmlns:a16="http://schemas.microsoft.com/office/drawing/2014/main" id="{EC335575-408C-40B8-8844-BBB542FEA7F1}"/>
                </a:ext>
              </a:extLst>
            </p:cNvPr>
            <p:cNvGrpSpPr/>
            <p:nvPr/>
          </p:nvGrpSpPr>
          <p:grpSpPr>
            <a:xfrm>
              <a:off x="4127698" y="3851346"/>
              <a:ext cx="1345403" cy="761493"/>
              <a:chOff x="6147389" y="4066228"/>
              <a:chExt cx="2786007" cy="1576868"/>
            </a:xfrm>
          </p:grpSpPr>
          <p:pic>
            <p:nvPicPr>
              <p:cNvPr id="66" name="圖形 45">
                <a:extLst>
                  <a:ext uri="{FF2B5EF4-FFF2-40B4-BE49-F238E27FC236}">
                    <a16:creationId xmlns:a16="http://schemas.microsoft.com/office/drawing/2014/main" id="{9178DFC7-900D-4329-8F76-DA3F36EC290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47389" y="4066228"/>
                <a:ext cx="2786007" cy="1576868"/>
              </a:xfrm>
              <a:prstGeom prst="rect">
                <a:avLst/>
              </a:prstGeom>
            </p:spPr>
          </p:pic>
          <p:grpSp>
            <p:nvGrpSpPr>
              <p:cNvPr id="67" name="群組 46">
                <a:extLst>
                  <a:ext uri="{FF2B5EF4-FFF2-40B4-BE49-F238E27FC236}">
                    <a16:creationId xmlns:a16="http://schemas.microsoft.com/office/drawing/2014/main" id="{36C14B98-0EE4-4957-8690-2961602667AE}"/>
                  </a:ext>
                </a:extLst>
              </p:cNvPr>
              <p:cNvGrpSpPr/>
              <p:nvPr/>
            </p:nvGrpSpPr>
            <p:grpSpPr>
              <a:xfrm>
                <a:off x="6614023" y="4509640"/>
                <a:ext cx="1852739" cy="406200"/>
                <a:chOff x="4094069" y="5526106"/>
                <a:chExt cx="1852739" cy="406200"/>
              </a:xfrm>
            </p:grpSpPr>
            <p:sp>
              <p:nvSpPr>
                <p:cNvPr id="69" name="Google Shape;437;p24">
                  <a:extLst>
                    <a:ext uri="{FF2B5EF4-FFF2-40B4-BE49-F238E27FC236}">
                      <a16:creationId xmlns:a16="http://schemas.microsoft.com/office/drawing/2014/main" id="{F2627178-20AE-4F1B-BB0F-57E8EC050021}"/>
                    </a:ext>
                  </a:extLst>
                </p:cNvPr>
                <p:cNvSpPr/>
                <p:nvPr/>
              </p:nvSpPr>
              <p:spPr>
                <a:xfrm>
                  <a:off x="4094069" y="5526106"/>
                  <a:ext cx="404700" cy="406200"/>
                </a:xfrm>
                <a:prstGeom prst="rect">
                  <a:avLst/>
                </a:prstGeom>
                <a:solidFill>
                  <a:srgbClr val="00CCFF"/>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a:cs typeface="+mn-ea"/>
                      <a:sym typeface="+mn-lt"/>
                    </a:rPr>
                    <a:t>A</a:t>
                  </a:r>
                  <a:endParaRPr sz="1350">
                    <a:cs typeface="+mn-ea"/>
                    <a:sym typeface="+mn-lt"/>
                  </a:endParaRPr>
                </a:p>
              </p:txBody>
            </p:sp>
            <p:sp>
              <p:nvSpPr>
                <p:cNvPr id="70" name="Google Shape;438;p24">
                  <a:extLst>
                    <a:ext uri="{FF2B5EF4-FFF2-40B4-BE49-F238E27FC236}">
                      <a16:creationId xmlns:a16="http://schemas.microsoft.com/office/drawing/2014/main" id="{53A1EBBC-7E8A-4366-85C4-DF1DE15A2B3F}"/>
                    </a:ext>
                  </a:extLst>
                </p:cNvPr>
                <p:cNvSpPr/>
                <p:nvPr/>
              </p:nvSpPr>
              <p:spPr>
                <a:xfrm>
                  <a:off x="5059428" y="5526106"/>
                  <a:ext cx="404700" cy="406200"/>
                </a:xfrm>
                <a:prstGeom prst="rect">
                  <a:avLst/>
                </a:prstGeom>
                <a:solidFill>
                  <a:srgbClr val="00FF99"/>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a:cs typeface="+mn-ea"/>
                      <a:sym typeface="+mn-lt"/>
                    </a:rPr>
                    <a:t>C</a:t>
                  </a:r>
                  <a:endParaRPr sz="1350">
                    <a:cs typeface="+mn-ea"/>
                    <a:sym typeface="+mn-lt"/>
                  </a:endParaRPr>
                </a:p>
              </p:txBody>
            </p:sp>
            <p:sp>
              <p:nvSpPr>
                <p:cNvPr id="71" name="Google Shape;439;p24">
                  <a:extLst>
                    <a:ext uri="{FF2B5EF4-FFF2-40B4-BE49-F238E27FC236}">
                      <a16:creationId xmlns:a16="http://schemas.microsoft.com/office/drawing/2014/main" id="{A125771A-6961-4A07-A1FB-4120D92BDEE6}"/>
                    </a:ext>
                  </a:extLst>
                </p:cNvPr>
                <p:cNvSpPr/>
                <p:nvPr/>
              </p:nvSpPr>
              <p:spPr>
                <a:xfrm>
                  <a:off x="4576748" y="5526106"/>
                  <a:ext cx="404700" cy="406200"/>
                </a:xfrm>
                <a:prstGeom prst="rect">
                  <a:avLst/>
                </a:prstGeom>
                <a:solidFill>
                  <a:srgbClr val="FFD41D"/>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a:cs typeface="+mn-ea"/>
                      <a:sym typeface="+mn-lt"/>
                    </a:rPr>
                    <a:t>B</a:t>
                  </a:r>
                  <a:endParaRPr sz="1350">
                    <a:cs typeface="+mn-ea"/>
                    <a:sym typeface="+mn-lt"/>
                  </a:endParaRPr>
                </a:p>
              </p:txBody>
            </p:sp>
            <p:sp>
              <p:nvSpPr>
                <p:cNvPr id="72" name="Google Shape;440;p24">
                  <a:extLst>
                    <a:ext uri="{FF2B5EF4-FFF2-40B4-BE49-F238E27FC236}">
                      <a16:creationId xmlns:a16="http://schemas.microsoft.com/office/drawing/2014/main" id="{4C7C504B-5DB9-4B3D-9640-B9893301A9BA}"/>
                    </a:ext>
                  </a:extLst>
                </p:cNvPr>
                <p:cNvSpPr/>
                <p:nvPr/>
              </p:nvSpPr>
              <p:spPr>
                <a:xfrm>
                  <a:off x="5542108" y="5526106"/>
                  <a:ext cx="404700" cy="406200"/>
                </a:xfrm>
                <a:prstGeom prst="rect">
                  <a:avLst/>
                </a:prstGeom>
                <a:solidFill>
                  <a:srgbClr val="EB6100"/>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a:cs typeface="+mn-ea"/>
                      <a:sym typeface="+mn-lt"/>
                    </a:rPr>
                    <a:t>D</a:t>
                  </a:r>
                  <a:endParaRPr sz="1350">
                    <a:cs typeface="+mn-ea"/>
                    <a:sym typeface="+mn-lt"/>
                  </a:endParaRPr>
                </a:p>
              </p:txBody>
            </p:sp>
          </p:grpSp>
          <p:sp>
            <p:nvSpPr>
              <p:cNvPr id="68" name="Google Shape;448;p24">
                <a:extLst>
                  <a:ext uri="{FF2B5EF4-FFF2-40B4-BE49-F238E27FC236}">
                    <a16:creationId xmlns:a16="http://schemas.microsoft.com/office/drawing/2014/main" id="{0C214B16-7E1E-4328-829A-ABA8CF53E252}"/>
                  </a:ext>
                </a:extLst>
              </p:cNvPr>
              <p:cNvSpPr/>
              <p:nvPr/>
            </p:nvSpPr>
            <p:spPr>
              <a:xfrm>
                <a:off x="6168543" y="5044156"/>
                <a:ext cx="2743698" cy="315096"/>
              </a:xfrm>
              <a:prstGeom prst="rect">
                <a:avLst/>
              </a:prstGeom>
              <a:noFill/>
              <a:ln>
                <a:noFill/>
              </a:ln>
            </p:spPr>
            <p:txBody>
              <a:bodyPr spcFirstLastPara="1" wrap="square" lIns="68569" tIns="68569" rIns="68569" bIns="68569" anchor="ctr" anchorCtr="0">
                <a:noAutofit/>
              </a:bodyPr>
              <a:lstStyle/>
              <a:p>
                <a:pPr algn="ctr">
                  <a:buClr>
                    <a:srgbClr val="D8D8D8"/>
                  </a:buClr>
                  <a:buSzPts val="1200"/>
                </a:pPr>
                <a:r>
                  <a:rPr lang="en-US" sz="900">
                    <a:solidFill>
                      <a:srgbClr val="00FFFF"/>
                    </a:solidFill>
                    <a:cs typeface="+mn-ea"/>
                    <a:sym typeface="+mn-lt"/>
                  </a:rPr>
                  <a:t>Deduplicated Data</a:t>
                </a:r>
                <a:endParaRPr lang="en-US" sz="1050">
                  <a:solidFill>
                    <a:srgbClr val="00FFFF"/>
                  </a:solidFill>
                  <a:cs typeface="+mn-ea"/>
                  <a:sym typeface="+mn-lt"/>
                </a:endParaRPr>
              </a:p>
            </p:txBody>
          </p:sp>
        </p:grpSp>
        <p:grpSp>
          <p:nvGrpSpPr>
            <p:cNvPr id="74" name="群組 73">
              <a:extLst>
                <a:ext uri="{FF2B5EF4-FFF2-40B4-BE49-F238E27FC236}">
                  <a16:creationId xmlns:a16="http://schemas.microsoft.com/office/drawing/2014/main" id="{D272E0CA-EC1C-4617-BD9E-A4EEB407ED18}"/>
                </a:ext>
              </a:extLst>
            </p:cNvPr>
            <p:cNvGrpSpPr/>
            <p:nvPr/>
          </p:nvGrpSpPr>
          <p:grpSpPr>
            <a:xfrm>
              <a:off x="2619466" y="3851346"/>
              <a:ext cx="1345403" cy="761493"/>
              <a:chOff x="2576979" y="4066229"/>
              <a:chExt cx="2786007" cy="1576868"/>
            </a:xfrm>
          </p:grpSpPr>
          <p:pic>
            <p:nvPicPr>
              <p:cNvPr id="75" name="圖形 42">
                <a:extLst>
                  <a:ext uri="{FF2B5EF4-FFF2-40B4-BE49-F238E27FC236}">
                    <a16:creationId xmlns:a16="http://schemas.microsoft.com/office/drawing/2014/main" id="{86CE1915-C4B5-4F9C-97FC-1C07159B021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76979" y="4066229"/>
                <a:ext cx="2786007" cy="1576868"/>
              </a:xfrm>
              <a:prstGeom prst="rect">
                <a:avLst/>
              </a:prstGeom>
            </p:spPr>
          </p:pic>
          <p:grpSp>
            <p:nvGrpSpPr>
              <p:cNvPr id="76" name="群組 43">
                <a:extLst>
                  <a:ext uri="{FF2B5EF4-FFF2-40B4-BE49-F238E27FC236}">
                    <a16:creationId xmlns:a16="http://schemas.microsoft.com/office/drawing/2014/main" id="{8736594C-A5AC-4845-B6E0-D6067A308D70}"/>
                  </a:ext>
                </a:extLst>
              </p:cNvPr>
              <p:cNvGrpSpPr/>
              <p:nvPr/>
            </p:nvGrpSpPr>
            <p:grpSpPr>
              <a:xfrm>
                <a:off x="3065882" y="4256204"/>
                <a:ext cx="1852740" cy="909847"/>
                <a:chOff x="4327765" y="3622547"/>
                <a:chExt cx="1852740" cy="909847"/>
              </a:xfrm>
            </p:grpSpPr>
            <p:sp>
              <p:nvSpPr>
                <p:cNvPr id="78" name="Google Shape;428;p24">
                  <a:extLst>
                    <a:ext uri="{FF2B5EF4-FFF2-40B4-BE49-F238E27FC236}">
                      <a16:creationId xmlns:a16="http://schemas.microsoft.com/office/drawing/2014/main" id="{7A2FB2D7-B53D-4F75-9525-D766D0A76E7A}"/>
                    </a:ext>
                  </a:extLst>
                </p:cNvPr>
                <p:cNvSpPr/>
                <p:nvPr/>
              </p:nvSpPr>
              <p:spPr>
                <a:xfrm>
                  <a:off x="4327765" y="3622547"/>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a:cs typeface="+mn-ea"/>
                      <a:sym typeface="+mn-lt"/>
                    </a:rPr>
                    <a:t>A</a:t>
                  </a:r>
                  <a:endParaRPr sz="1350">
                    <a:cs typeface="+mn-ea"/>
                    <a:sym typeface="+mn-lt"/>
                  </a:endParaRPr>
                </a:p>
              </p:txBody>
            </p:sp>
            <p:sp>
              <p:nvSpPr>
                <p:cNvPr id="79" name="Google Shape;429;p24">
                  <a:extLst>
                    <a:ext uri="{FF2B5EF4-FFF2-40B4-BE49-F238E27FC236}">
                      <a16:creationId xmlns:a16="http://schemas.microsoft.com/office/drawing/2014/main" id="{022D0D0C-FD6E-4F76-9B8F-517DD43FF673}"/>
                    </a:ext>
                  </a:extLst>
                </p:cNvPr>
                <p:cNvSpPr/>
                <p:nvPr/>
              </p:nvSpPr>
              <p:spPr>
                <a:xfrm>
                  <a:off x="5293125" y="3622547"/>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a:cs typeface="+mn-ea"/>
                      <a:sym typeface="+mn-lt"/>
                    </a:rPr>
                    <a:t>C</a:t>
                  </a:r>
                  <a:endParaRPr sz="1350">
                    <a:cs typeface="+mn-ea"/>
                    <a:sym typeface="+mn-lt"/>
                  </a:endParaRPr>
                </a:p>
              </p:txBody>
            </p:sp>
            <p:sp>
              <p:nvSpPr>
                <p:cNvPr id="80" name="Google Shape;430;p24">
                  <a:extLst>
                    <a:ext uri="{FF2B5EF4-FFF2-40B4-BE49-F238E27FC236}">
                      <a16:creationId xmlns:a16="http://schemas.microsoft.com/office/drawing/2014/main" id="{5F4E9944-1869-43F9-A6BE-64E54F7C071A}"/>
                    </a:ext>
                  </a:extLst>
                </p:cNvPr>
                <p:cNvSpPr/>
                <p:nvPr/>
              </p:nvSpPr>
              <p:spPr>
                <a:xfrm>
                  <a:off x="4810445" y="3622547"/>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a:cs typeface="+mn-ea"/>
                      <a:sym typeface="+mn-lt"/>
                    </a:rPr>
                    <a:t>B</a:t>
                  </a:r>
                  <a:endParaRPr sz="1350">
                    <a:cs typeface="+mn-ea"/>
                    <a:sym typeface="+mn-lt"/>
                  </a:endParaRPr>
                </a:p>
              </p:txBody>
            </p:sp>
            <p:sp>
              <p:nvSpPr>
                <p:cNvPr id="81" name="Google Shape;431;p24">
                  <a:extLst>
                    <a:ext uri="{FF2B5EF4-FFF2-40B4-BE49-F238E27FC236}">
                      <a16:creationId xmlns:a16="http://schemas.microsoft.com/office/drawing/2014/main" id="{F4E86C1B-73DA-4B9B-9C65-B0DFFD07CA10}"/>
                    </a:ext>
                  </a:extLst>
                </p:cNvPr>
                <p:cNvSpPr/>
                <p:nvPr/>
              </p:nvSpPr>
              <p:spPr>
                <a:xfrm>
                  <a:off x="5775805" y="3622547"/>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a:cs typeface="+mn-ea"/>
                      <a:sym typeface="+mn-lt"/>
                    </a:rPr>
                    <a:t>D</a:t>
                  </a:r>
                  <a:endParaRPr sz="1350">
                    <a:cs typeface="+mn-ea"/>
                    <a:sym typeface="+mn-lt"/>
                  </a:endParaRPr>
                </a:p>
              </p:txBody>
            </p:sp>
            <p:sp>
              <p:nvSpPr>
                <p:cNvPr id="82" name="Google Shape;432;p24">
                  <a:extLst>
                    <a:ext uri="{FF2B5EF4-FFF2-40B4-BE49-F238E27FC236}">
                      <a16:creationId xmlns:a16="http://schemas.microsoft.com/office/drawing/2014/main" id="{34E0C9F1-9B58-4D26-9462-2F0266EAC6DF}"/>
                    </a:ext>
                  </a:extLst>
                </p:cNvPr>
                <p:cNvSpPr/>
                <p:nvPr/>
              </p:nvSpPr>
              <p:spPr>
                <a:xfrm>
                  <a:off x="5293125" y="4129508"/>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a:cs typeface="+mn-ea"/>
                      <a:sym typeface="+mn-lt"/>
                    </a:rPr>
                    <a:t>A</a:t>
                  </a:r>
                  <a:endParaRPr sz="1350">
                    <a:cs typeface="+mn-ea"/>
                    <a:sym typeface="+mn-lt"/>
                  </a:endParaRPr>
                </a:p>
              </p:txBody>
            </p:sp>
            <p:sp>
              <p:nvSpPr>
                <p:cNvPr id="83" name="Google Shape;433;p24">
                  <a:extLst>
                    <a:ext uri="{FF2B5EF4-FFF2-40B4-BE49-F238E27FC236}">
                      <a16:creationId xmlns:a16="http://schemas.microsoft.com/office/drawing/2014/main" id="{25112018-6539-4B0D-B536-DFBC988FD9BE}"/>
                    </a:ext>
                  </a:extLst>
                </p:cNvPr>
                <p:cNvSpPr/>
                <p:nvPr/>
              </p:nvSpPr>
              <p:spPr>
                <a:xfrm>
                  <a:off x="4810445" y="4129508"/>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a:cs typeface="+mn-ea"/>
                      <a:sym typeface="+mn-lt"/>
                    </a:rPr>
                    <a:t>C</a:t>
                  </a:r>
                  <a:endParaRPr sz="1350">
                    <a:cs typeface="+mn-ea"/>
                    <a:sym typeface="+mn-lt"/>
                  </a:endParaRPr>
                </a:p>
              </p:txBody>
            </p:sp>
            <p:sp>
              <p:nvSpPr>
                <p:cNvPr id="84" name="Google Shape;434;p24">
                  <a:extLst>
                    <a:ext uri="{FF2B5EF4-FFF2-40B4-BE49-F238E27FC236}">
                      <a16:creationId xmlns:a16="http://schemas.microsoft.com/office/drawing/2014/main" id="{88704849-EFE1-4A69-98FF-4F2B666A0CC3}"/>
                    </a:ext>
                  </a:extLst>
                </p:cNvPr>
                <p:cNvSpPr/>
                <p:nvPr/>
              </p:nvSpPr>
              <p:spPr>
                <a:xfrm>
                  <a:off x="5775805" y="4129508"/>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a:cs typeface="+mn-ea"/>
                      <a:sym typeface="+mn-lt"/>
                    </a:rPr>
                    <a:t>B</a:t>
                  </a:r>
                  <a:endParaRPr sz="1350">
                    <a:cs typeface="+mn-ea"/>
                    <a:sym typeface="+mn-lt"/>
                  </a:endParaRPr>
                </a:p>
              </p:txBody>
            </p:sp>
            <p:sp>
              <p:nvSpPr>
                <p:cNvPr id="85" name="Google Shape;435;p24">
                  <a:extLst>
                    <a:ext uri="{FF2B5EF4-FFF2-40B4-BE49-F238E27FC236}">
                      <a16:creationId xmlns:a16="http://schemas.microsoft.com/office/drawing/2014/main" id="{A1550766-7A80-4B48-8253-34CAE954C907}"/>
                    </a:ext>
                  </a:extLst>
                </p:cNvPr>
                <p:cNvSpPr/>
                <p:nvPr/>
              </p:nvSpPr>
              <p:spPr>
                <a:xfrm>
                  <a:off x="4327765" y="4129508"/>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68569" tIns="68569" rIns="68569" bIns="68569" anchor="ctr" anchorCtr="0">
                  <a:noAutofit/>
                </a:bodyPr>
                <a:lstStyle/>
                <a:p>
                  <a:pPr algn="ctr">
                    <a:buClr>
                      <a:srgbClr val="D8D8D8"/>
                    </a:buClr>
                    <a:buSzPts val="1400"/>
                  </a:pPr>
                  <a:r>
                    <a:rPr lang="en-US" sz="1050">
                      <a:cs typeface="+mn-ea"/>
                      <a:sym typeface="+mn-lt"/>
                    </a:rPr>
                    <a:t>D</a:t>
                  </a:r>
                  <a:endParaRPr sz="1350">
                    <a:cs typeface="+mn-ea"/>
                    <a:sym typeface="+mn-lt"/>
                  </a:endParaRPr>
                </a:p>
              </p:txBody>
            </p:sp>
          </p:grpSp>
          <p:sp>
            <p:nvSpPr>
              <p:cNvPr id="77" name="Google Shape;447;p24">
                <a:extLst>
                  <a:ext uri="{FF2B5EF4-FFF2-40B4-BE49-F238E27FC236}">
                    <a16:creationId xmlns:a16="http://schemas.microsoft.com/office/drawing/2014/main" id="{804DDF20-9393-48A1-B69C-F229306529AE}"/>
                  </a:ext>
                </a:extLst>
              </p:cNvPr>
              <p:cNvSpPr/>
              <p:nvPr/>
            </p:nvSpPr>
            <p:spPr>
              <a:xfrm>
                <a:off x="2750097" y="5180306"/>
                <a:ext cx="2433578" cy="409936"/>
              </a:xfrm>
              <a:prstGeom prst="rect">
                <a:avLst/>
              </a:prstGeom>
              <a:noFill/>
              <a:ln>
                <a:noFill/>
              </a:ln>
            </p:spPr>
            <p:txBody>
              <a:bodyPr spcFirstLastPara="1" wrap="square" lIns="68569" tIns="68569" rIns="68569" bIns="68569" anchor="ctr" anchorCtr="0">
                <a:noAutofit/>
              </a:bodyPr>
              <a:lstStyle/>
              <a:p>
                <a:pPr algn="ctr">
                  <a:buClr>
                    <a:srgbClr val="D8D8D8"/>
                  </a:buClr>
                  <a:buSzPts val="1200"/>
                </a:pPr>
                <a:r>
                  <a:rPr lang="en-US" sz="900">
                    <a:solidFill>
                      <a:srgbClr val="00FFFF"/>
                    </a:solidFill>
                    <a:cs typeface="+mn-ea"/>
                    <a:sym typeface="+mn-lt"/>
                  </a:rPr>
                  <a:t>Original Data</a:t>
                </a:r>
                <a:endParaRPr lang="en-US" sz="1050">
                  <a:solidFill>
                    <a:srgbClr val="00FFFF"/>
                  </a:solidFill>
                  <a:cs typeface="+mn-ea"/>
                  <a:sym typeface="+mn-lt"/>
                </a:endParaRPr>
              </a:p>
            </p:txBody>
          </p:sp>
        </p:grpSp>
        <p:grpSp>
          <p:nvGrpSpPr>
            <p:cNvPr id="86" name="群組 85">
              <a:extLst>
                <a:ext uri="{FF2B5EF4-FFF2-40B4-BE49-F238E27FC236}">
                  <a16:creationId xmlns:a16="http://schemas.microsoft.com/office/drawing/2014/main" id="{80FEC83C-A2B1-4DE2-8DC5-27F5C29CF5D1}"/>
                </a:ext>
              </a:extLst>
            </p:cNvPr>
            <p:cNvGrpSpPr/>
            <p:nvPr/>
          </p:nvGrpSpPr>
          <p:grpSpPr>
            <a:xfrm>
              <a:off x="7235562" y="3851346"/>
              <a:ext cx="1345403" cy="761493"/>
              <a:chOff x="9725980" y="1758187"/>
              <a:chExt cx="2786007" cy="1576868"/>
            </a:xfrm>
          </p:grpSpPr>
          <p:pic>
            <p:nvPicPr>
              <p:cNvPr id="87" name="圖形 44">
                <a:extLst>
                  <a:ext uri="{FF2B5EF4-FFF2-40B4-BE49-F238E27FC236}">
                    <a16:creationId xmlns:a16="http://schemas.microsoft.com/office/drawing/2014/main" id="{37D2DD02-1638-4A89-813A-6875A6A24A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25980" y="1758187"/>
                <a:ext cx="2786007" cy="1576868"/>
              </a:xfrm>
              <a:prstGeom prst="rect">
                <a:avLst/>
              </a:prstGeom>
            </p:spPr>
          </p:pic>
          <p:sp>
            <p:nvSpPr>
              <p:cNvPr id="88" name="Google Shape;453;p24">
                <a:extLst>
                  <a:ext uri="{FF2B5EF4-FFF2-40B4-BE49-F238E27FC236}">
                    <a16:creationId xmlns:a16="http://schemas.microsoft.com/office/drawing/2014/main" id="{24143202-3317-4BA4-872C-AC272512475C}"/>
                  </a:ext>
                </a:extLst>
              </p:cNvPr>
              <p:cNvSpPr/>
              <p:nvPr/>
            </p:nvSpPr>
            <p:spPr>
              <a:xfrm>
                <a:off x="10415735" y="2858884"/>
                <a:ext cx="1457100" cy="253500"/>
              </a:xfrm>
              <a:prstGeom prst="rect">
                <a:avLst/>
              </a:prstGeom>
              <a:noFill/>
              <a:ln>
                <a:noFill/>
              </a:ln>
            </p:spPr>
            <p:txBody>
              <a:bodyPr spcFirstLastPara="1" wrap="square" lIns="68569" tIns="68569" rIns="68569" bIns="68569" anchor="ctr" anchorCtr="0">
                <a:noAutofit/>
              </a:bodyPr>
              <a:lstStyle/>
              <a:p>
                <a:pPr algn="ctr">
                  <a:buClr>
                    <a:srgbClr val="D8D8D8"/>
                  </a:buClr>
                  <a:buSzPts val="1200"/>
                </a:pPr>
                <a:r>
                  <a:rPr lang="en-US" sz="900">
                    <a:solidFill>
                      <a:srgbClr val="00FFFF"/>
                    </a:solidFill>
                    <a:cs typeface="+mn-ea"/>
                    <a:sym typeface="+mn-lt"/>
                  </a:rPr>
                  <a:t>SSD Pool</a:t>
                </a:r>
                <a:endParaRPr lang="en-US" sz="1050">
                  <a:solidFill>
                    <a:srgbClr val="00FFFF"/>
                  </a:solidFill>
                  <a:cs typeface="+mn-ea"/>
                  <a:sym typeface="+mn-lt"/>
                </a:endParaRPr>
              </a:p>
            </p:txBody>
          </p:sp>
          <p:pic>
            <p:nvPicPr>
              <p:cNvPr id="89" name="圖形 88">
                <a:extLst>
                  <a:ext uri="{FF2B5EF4-FFF2-40B4-BE49-F238E27FC236}">
                    <a16:creationId xmlns:a16="http://schemas.microsoft.com/office/drawing/2014/main" id="{83626EC4-2A79-4AF8-8ECF-34524C4C5F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40036" y="2014501"/>
                <a:ext cx="617065" cy="785355"/>
              </a:xfrm>
              <a:prstGeom prst="rect">
                <a:avLst/>
              </a:prstGeom>
            </p:spPr>
          </p:pic>
          <p:pic>
            <p:nvPicPr>
              <p:cNvPr id="90" name="圖形 89">
                <a:extLst>
                  <a:ext uri="{FF2B5EF4-FFF2-40B4-BE49-F238E27FC236}">
                    <a16:creationId xmlns:a16="http://schemas.microsoft.com/office/drawing/2014/main" id="{377B5421-A1E0-403C-A55C-45A1BD82A6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17667" y="2014501"/>
                <a:ext cx="617065" cy="785355"/>
              </a:xfrm>
              <a:prstGeom prst="rect">
                <a:avLst/>
              </a:prstGeom>
            </p:spPr>
          </p:pic>
          <p:pic>
            <p:nvPicPr>
              <p:cNvPr id="91" name="圖形 90">
                <a:extLst>
                  <a:ext uri="{FF2B5EF4-FFF2-40B4-BE49-F238E27FC236}">
                    <a16:creationId xmlns:a16="http://schemas.microsoft.com/office/drawing/2014/main" id="{3B626BA3-339E-4BBA-9855-3C6FC160E7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90669" y="2014501"/>
                <a:ext cx="617065" cy="785355"/>
              </a:xfrm>
              <a:prstGeom prst="rect">
                <a:avLst/>
              </a:prstGeom>
            </p:spPr>
          </p:pic>
        </p:grpSp>
        <p:grpSp>
          <p:nvGrpSpPr>
            <p:cNvPr id="92" name="群組 49">
              <a:extLst>
                <a:ext uri="{FF2B5EF4-FFF2-40B4-BE49-F238E27FC236}">
                  <a16:creationId xmlns:a16="http://schemas.microsoft.com/office/drawing/2014/main" id="{65A068EF-92C5-4B36-B214-0C4DF289A85C}"/>
                </a:ext>
              </a:extLst>
            </p:cNvPr>
            <p:cNvGrpSpPr/>
            <p:nvPr/>
          </p:nvGrpSpPr>
          <p:grpSpPr>
            <a:xfrm rot="5400000">
              <a:off x="2859352" y="3074289"/>
              <a:ext cx="862641" cy="672188"/>
              <a:chOff x="2641159" y="3469016"/>
              <a:chExt cx="1085362" cy="896250"/>
            </a:xfrm>
          </p:grpSpPr>
          <p:sp>
            <p:nvSpPr>
              <p:cNvPr id="93" name="Google Shape;455;p24">
                <a:extLst>
                  <a:ext uri="{FF2B5EF4-FFF2-40B4-BE49-F238E27FC236}">
                    <a16:creationId xmlns:a16="http://schemas.microsoft.com/office/drawing/2014/main" id="{87862E58-CAD1-48DF-B545-4C871DD0BE25}"/>
                  </a:ext>
                </a:extLst>
              </p:cNvPr>
              <p:cNvSpPr/>
              <p:nvPr/>
            </p:nvSpPr>
            <p:spPr>
              <a:xfrm>
                <a:off x="2641159" y="3469016"/>
                <a:ext cx="1085362" cy="253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pPr>
                <a:endParaRPr sz="1050">
                  <a:cs typeface="+mn-ea"/>
                  <a:sym typeface="+mn-lt"/>
                </a:endParaRPr>
              </a:p>
            </p:txBody>
          </p:sp>
          <p:sp>
            <p:nvSpPr>
              <p:cNvPr id="94" name="Google Shape;456;p24">
                <a:extLst>
                  <a:ext uri="{FF2B5EF4-FFF2-40B4-BE49-F238E27FC236}">
                    <a16:creationId xmlns:a16="http://schemas.microsoft.com/office/drawing/2014/main" id="{C5050708-8DCB-4F9B-AA3B-1F8A1F093D2C}"/>
                  </a:ext>
                </a:extLst>
              </p:cNvPr>
              <p:cNvSpPr/>
              <p:nvPr/>
            </p:nvSpPr>
            <p:spPr>
              <a:xfrm>
                <a:off x="2641159" y="3790391"/>
                <a:ext cx="1085362" cy="253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pPr>
                <a:endParaRPr sz="1050">
                  <a:cs typeface="+mn-ea"/>
                  <a:sym typeface="+mn-lt"/>
                </a:endParaRPr>
              </a:p>
            </p:txBody>
          </p:sp>
          <p:sp>
            <p:nvSpPr>
              <p:cNvPr id="95" name="Google Shape;457;p24">
                <a:extLst>
                  <a:ext uri="{FF2B5EF4-FFF2-40B4-BE49-F238E27FC236}">
                    <a16:creationId xmlns:a16="http://schemas.microsoft.com/office/drawing/2014/main" id="{6C3941AA-316E-4C4E-B104-EA092B9C67D0}"/>
                  </a:ext>
                </a:extLst>
              </p:cNvPr>
              <p:cNvSpPr/>
              <p:nvPr/>
            </p:nvSpPr>
            <p:spPr>
              <a:xfrm>
                <a:off x="2641159" y="4111766"/>
                <a:ext cx="1085362" cy="253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pPr>
                <a:endParaRPr sz="1050">
                  <a:cs typeface="+mn-ea"/>
                  <a:sym typeface="+mn-lt"/>
                </a:endParaRPr>
              </a:p>
            </p:txBody>
          </p:sp>
        </p:grpSp>
        <p:grpSp>
          <p:nvGrpSpPr>
            <p:cNvPr id="96" name="群組 95">
              <a:extLst>
                <a:ext uri="{FF2B5EF4-FFF2-40B4-BE49-F238E27FC236}">
                  <a16:creationId xmlns:a16="http://schemas.microsoft.com/office/drawing/2014/main" id="{3D36507B-0F34-4897-8E1A-19C77A261609}"/>
                </a:ext>
              </a:extLst>
            </p:cNvPr>
            <p:cNvGrpSpPr/>
            <p:nvPr/>
          </p:nvGrpSpPr>
          <p:grpSpPr>
            <a:xfrm>
              <a:off x="2387411" y="2025974"/>
              <a:ext cx="2175152" cy="1397705"/>
              <a:chOff x="2777649" y="1648820"/>
              <a:chExt cx="2384666" cy="1532335"/>
            </a:xfrm>
          </p:grpSpPr>
          <p:pic>
            <p:nvPicPr>
              <p:cNvPr id="97" name="Google Shape;465;p24">
                <a:extLst>
                  <a:ext uri="{FF2B5EF4-FFF2-40B4-BE49-F238E27FC236}">
                    <a16:creationId xmlns:a16="http://schemas.microsoft.com/office/drawing/2014/main" id="{5A736930-C988-4642-AE91-248F17F9915B}"/>
                  </a:ext>
                </a:extLst>
              </p:cNvPr>
              <p:cNvPicPr preferRelativeResize="0"/>
              <p:nvPr/>
            </p:nvPicPr>
            <p:blipFill rotWithShape="1">
              <a:blip r:embed="rId6">
                <a:alphaModFix/>
              </a:blip>
              <a:srcRect/>
              <a:stretch/>
            </p:blipFill>
            <p:spPr>
              <a:xfrm>
                <a:off x="2777649" y="1648820"/>
                <a:ext cx="2384666" cy="1532335"/>
              </a:xfrm>
              <a:prstGeom prst="rect">
                <a:avLst/>
              </a:prstGeom>
              <a:noFill/>
              <a:ln>
                <a:noFill/>
              </a:ln>
            </p:spPr>
          </p:pic>
          <p:pic>
            <p:nvPicPr>
              <p:cNvPr id="98" name="Google Shape;419;p23">
                <a:extLst>
                  <a:ext uri="{FF2B5EF4-FFF2-40B4-BE49-F238E27FC236}">
                    <a16:creationId xmlns:a16="http://schemas.microsoft.com/office/drawing/2014/main" id="{97199485-D1B5-460F-A69F-3AF958A073A7}"/>
                  </a:ext>
                </a:extLst>
              </p:cNvPr>
              <p:cNvPicPr preferRelativeResize="0"/>
              <p:nvPr/>
            </p:nvPicPr>
            <p:blipFill rotWithShape="1">
              <a:blip r:embed="rId7">
                <a:alphaModFix/>
              </a:blip>
              <a:srcRect/>
              <a:stretch/>
            </p:blipFill>
            <p:spPr>
              <a:xfrm>
                <a:off x="3152421" y="1732568"/>
                <a:ext cx="1635125" cy="1049643"/>
              </a:xfrm>
              <a:prstGeom prst="rect">
                <a:avLst/>
              </a:prstGeom>
              <a:noFill/>
              <a:ln>
                <a:solidFill>
                  <a:schemeClr val="bg1">
                    <a:lumMod val="65000"/>
                  </a:schemeClr>
                </a:solidFill>
              </a:ln>
              <a:effectLst/>
            </p:spPr>
          </p:pic>
        </p:grpSp>
        <p:sp>
          <p:nvSpPr>
            <p:cNvPr id="99" name="手繪多邊形: 圖案 98">
              <a:extLst>
                <a:ext uri="{FF2B5EF4-FFF2-40B4-BE49-F238E27FC236}">
                  <a16:creationId xmlns:a16="http://schemas.microsoft.com/office/drawing/2014/main" id="{F0AD5FE8-ABB9-4E30-8C17-4BF06F9AC287}"/>
                </a:ext>
              </a:extLst>
            </p:cNvPr>
            <p:cNvSpPr/>
            <p:nvPr/>
          </p:nvSpPr>
          <p:spPr>
            <a:xfrm>
              <a:off x="2744539" y="1341036"/>
              <a:ext cx="5802466" cy="1619809"/>
            </a:xfrm>
            <a:custGeom>
              <a:avLst/>
              <a:gdLst>
                <a:gd name="connsiteX0" fmla="*/ 743712 w 3182112"/>
                <a:gd name="connsiteY0" fmla="*/ 621792 h 682752"/>
                <a:gd name="connsiteX1" fmla="*/ 0 w 3182112"/>
                <a:gd name="connsiteY1" fmla="*/ 0 h 682752"/>
                <a:gd name="connsiteX2" fmla="*/ 3182112 w 3182112"/>
                <a:gd name="connsiteY2" fmla="*/ 0 h 682752"/>
                <a:gd name="connsiteX3" fmla="*/ 2304288 w 3182112"/>
                <a:gd name="connsiteY3" fmla="*/ 658368 h 682752"/>
                <a:gd name="connsiteX4" fmla="*/ 804672 w 3182112"/>
                <a:gd name="connsiteY4" fmla="*/ 682752 h 682752"/>
                <a:gd name="connsiteX0" fmla="*/ 0 w 2438400"/>
                <a:gd name="connsiteY0" fmla="*/ 1626727 h 1687687"/>
                <a:gd name="connsiteX1" fmla="*/ 415131 w 2438400"/>
                <a:gd name="connsiteY1" fmla="*/ 0 h 1687687"/>
                <a:gd name="connsiteX2" fmla="*/ 2438400 w 2438400"/>
                <a:gd name="connsiteY2" fmla="*/ 1004935 h 1687687"/>
                <a:gd name="connsiteX3" fmla="*/ 1560576 w 2438400"/>
                <a:gd name="connsiteY3" fmla="*/ 1663303 h 1687687"/>
                <a:gd name="connsiteX4" fmla="*/ 60960 w 2438400"/>
                <a:gd name="connsiteY4" fmla="*/ 1687687 h 1687687"/>
                <a:gd name="connsiteX0" fmla="*/ 0 w 5389829"/>
                <a:gd name="connsiteY0" fmla="*/ 1626727 h 1687687"/>
                <a:gd name="connsiteX1" fmla="*/ 415131 w 5389829"/>
                <a:gd name="connsiteY1" fmla="*/ 0 h 1687687"/>
                <a:gd name="connsiteX2" fmla="*/ 5389829 w 5389829"/>
                <a:gd name="connsiteY2" fmla="*/ 1312753 h 1687687"/>
                <a:gd name="connsiteX3" fmla="*/ 1560576 w 5389829"/>
                <a:gd name="connsiteY3" fmla="*/ 1663303 h 1687687"/>
                <a:gd name="connsiteX4" fmla="*/ 60960 w 5389829"/>
                <a:gd name="connsiteY4" fmla="*/ 1687687 h 1687687"/>
                <a:gd name="connsiteX0" fmla="*/ 0 w 5389829"/>
                <a:gd name="connsiteY0" fmla="*/ 1626727 h 1863957"/>
                <a:gd name="connsiteX1" fmla="*/ 415131 w 5389829"/>
                <a:gd name="connsiteY1" fmla="*/ 0 h 1863957"/>
                <a:gd name="connsiteX2" fmla="*/ 5389829 w 5389829"/>
                <a:gd name="connsiteY2" fmla="*/ 1312753 h 1863957"/>
                <a:gd name="connsiteX3" fmla="*/ 1560576 w 5389829"/>
                <a:gd name="connsiteY3" fmla="*/ 1663303 h 1863957"/>
                <a:gd name="connsiteX4" fmla="*/ 512652 w 5389829"/>
                <a:gd name="connsiteY4" fmla="*/ 1863957 h 1863957"/>
                <a:gd name="connsiteX0" fmla="*/ 0 w 5389829"/>
                <a:gd name="connsiteY0" fmla="*/ 1626727 h 2114994"/>
                <a:gd name="connsiteX1" fmla="*/ 415131 w 5389829"/>
                <a:gd name="connsiteY1" fmla="*/ 0 h 2114994"/>
                <a:gd name="connsiteX2" fmla="*/ 5389829 w 5389829"/>
                <a:gd name="connsiteY2" fmla="*/ 1312753 h 2114994"/>
                <a:gd name="connsiteX3" fmla="*/ 1549559 w 5389829"/>
                <a:gd name="connsiteY3" fmla="*/ 2114994 h 2114994"/>
                <a:gd name="connsiteX4" fmla="*/ 512652 w 5389829"/>
                <a:gd name="connsiteY4" fmla="*/ 1863957 h 2114994"/>
                <a:gd name="connsiteX0" fmla="*/ 38191 w 5428020"/>
                <a:gd name="connsiteY0" fmla="*/ 1626727 h 2139379"/>
                <a:gd name="connsiteX1" fmla="*/ 453322 w 5428020"/>
                <a:gd name="connsiteY1" fmla="*/ 0 h 2139379"/>
                <a:gd name="connsiteX2" fmla="*/ 5428020 w 5428020"/>
                <a:gd name="connsiteY2" fmla="*/ 1312753 h 2139379"/>
                <a:gd name="connsiteX3" fmla="*/ 1587750 w 5428020"/>
                <a:gd name="connsiteY3" fmla="*/ 2114994 h 2139379"/>
                <a:gd name="connsiteX4" fmla="*/ 0 w 5428020"/>
                <a:gd name="connsiteY4" fmla="*/ 2139379 h 2139379"/>
                <a:gd name="connsiteX0" fmla="*/ 38191 w 5428020"/>
                <a:gd name="connsiteY0" fmla="*/ 1626727 h 2148044"/>
                <a:gd name="connsiteX1" fmla="*/ 453322 w 5428020"/>
                <a:gd name="connsiteY1" fmla="*/ 0 h 2148044"/>
                <a:gd name="connsiteX2" fmla="*/ 5428020 w 5428020"/>
                <a:gd name="connsiteY2" fmla="*/ 1312753 h 2148044"/>
                <a:gd name="connsiteX3" fmla="*/ 1565716 w 5428020"/>
                <a:gd name="connsiteY3" fmla="*/ 2148044 h 2148044"/>
                <a:gd name="connsiteX4" fmla="*/ 0 w 5428020"/>
                <a:gd name="connsiteY4" fmla="*/ 2139379 h 2148044"/>
                <a:gd name="connsiteX0" fmla="*/ 38191 w 5428020"/>
                <a:gd name="connsiteY0" fmla="*/ 1575927 h 2097244"/>
                <a:gd name="connsiteX1" fmla="*/ 491422 w 5428020"/>
                <a:gd name="connsiteY1" fmla="*/ 0 h 2097244"/>
                <a:gd name="connsiteX2" fmla="*/ 5428020 w 5428020"/>
                <a:gd name="connsiteY2" fmla="*/ 1261953 h 2097244"/>
                <a:gd name="connsiteX3" fmla="*/ 1565716 w 5428020"/>
                <a:gd name="connsiteY3" fmla="*/ 2097244 h 2097244"/>
                <a:gd name="connsiteX4" fmla="*/ 0 w 5428020"/>
                <a:gd name="connsiteY4" fmla="*/ 2088579 h 2097244"/>
                <a:gd name="connsiteX0" fmla="*/ 38191 w 6075720"/>
                <a:gd name="connsiteY0" fmla="*/ 1575927 h 2097244"/>
                <a:gd name="connsiteX1" fmla="*/ 491422 w 6075720"/>
                <a:gd name="connsiteY1" fmla="*/ 0 h 2097244"/>
                <a:gd name="connsiteX2" fmla="*/ 6075720 w 6075720"/>
                <a:gd name="connsiteY2" fmla="*/ 1490553 h 2097244"/>
                <a:gd name="connsiteX3" fmla="*/ 1565716 w 6075720"/>
                <a:gd name="connsiteY3" fmla="*/ 2097244 h 2097244"/>
                <a:gd name="connsiteX4" fmla="*/ 0 w 6075720"/>
                <a:gd name="connsiteY4" fmla="*/ 2088579 h 2097244"/>
                <a:gd name="connsiteX0" fmla="*/ 38191 w 6075720"/>
                <a:gd name="connsiteY0" fmla="*/ 1586943 h 2108260"/>
                <a:gd name="connsiteX1" fmla="*/ 2364290 w 6075720"/>
                <a:gd name="connsiteY1" fmla="*/ 0 h 2108260"/>
                <a:gd name="connsiteX2" fmla="*/ 6075720 w 6075720"/>
                <a:gd name="connsiteY2" fmla="*/ 1501569 h 2108260"/>
                <a:gd name="connsiteX3" fmla="*/ 1565716 w 6075720"/>
                <a:gd name="connsiteY3" fmla="*/ 2108260 h 2108260"/>
                <a:gd name="connsiteX4" fmla="*/ 0 w 6075720"/>
                <a:gd name="connsiteY4" fmla="*/ 2099595 h 2108260"/>
                <a:gd name="connsiteX0" fmla="*/ 38191 w 7915537"/>
                <a:gd name="connsiteY0" fmla="*/ 1586943 h 2108260"/>
                <a:gd name="connsiteX1" fmla="*/ 2364290 w 7915537"/>
                <a:gd name="connsiteY1" fmla="*/ 0 h 2108260"/>
                <a:gd name="connsiteX2" fmla="*/ 7915537 w 7915537"/>
                <a:gd name="connsiteY2" fmla="*/ 1512586 h 2108260"/>
                <a:gd name="connsiteX3" fmla="*/ 1565716 w 7915537"/>
                <a:gd name="connsiteY3" fmla="*/ 2108260 h 2108260"/>
                <a:gd name="connsiteX4" fmla="*/ 0 w 7915537"/>
                <a:gd name="connsiteY4" fmla="*/ 2099595 h 2108260"/>
                <a:gd name="connsiteX0" fmla="*/ 38191 w 7915537"/>
                <a:gd name="connsiteY0" fmla="*/ 1564910 h 2086227"/>
                <a:gd name="connsiteX1" fmla="*/ 1967683 w 7915537"/>
                <a:gd name="connsiteY1" fmla="*/ 0 h 2086227"/>
                <a:gd name="connsiteX2" fmla="*/ 7915537 w 7915537"/>
                <a:gd name="connsiteY2" fmla="*/ 1490553 h 2086227"/>
                <a:gd name="connsiteX3" fmla="*/ 1565716 w 7915537"/>
                <a:gd name="connsiteY3" fmla="*/ 2086227 h 2086227"/>
                <a:gd name="connsiteX4" fmla="*/ 0 w 7915537"/>
                <a:gd name="connsiteY4" fmla="*/ 2077562 h 2086227"/>
                <a:gd name="connsiteX0" fmla="*/ 182971 w 7915537"/>
                <a:gd name="connsiteY0" fmla="*/ 1549670 h 2086227"/>
                <a:gd name="connsiteX1" fmla="*/ 1967683 w 7915537"/>
                <a:gd name="connsiteY1" fmla="*/ 0 h 2086227"/>
                <a:gd name="connsiteX2" fmla="*/ 7915537 w 7915537"/>
                <a:gd name="connsiteY2" fmla="*/ 1490553 h 2086227"/>
                <a:gd name="connsiteX3" fmla="*/ 1565716 w 7915537"/>
                <a:gd name="connsiteY3" fmla="*/ 2086227 h 2086227"/>
                <a:gd name="connsiteX4" fmla="*/ 0 w 7915537"/>
                <a:gd name="connsiteY4" fmla="*/ 2077562 h 2086227"/>
                <a:gd name="connsiteX0" fmla="*/ 182971 w 7915537"/>
                <a:gd name="connsiteY0" fmla="*/ 1549670 h 2139567"/>
                <a:gd name="connsiteX1" fmla="*/ 1967683 w 7915537"/>
                <a:gd name="connsiteY1" fmla="*/ 0 h 2139567"/>
                <a:gd name="connsiteX2" fmla="*/ 7915537 w 7915537"/>
                <a:gd name="connsiteY2" fmla="*/ 1490553 h 2139567"/>
                <a:gd name="connsiteX3" fmla="*/ 2091496 w 7915537"/>
                <a:gd name="connsiteY3" fmla="*/ 2139567 h 2139567"/>
                <a:gd name="connsiteX4" fmla="*/ 0 w 7915537"/>
                <a:gd name="connsiteY4" fmla="*/ 2077562 h 2139567"/>
                <a:gd name="connsiteX0" fmla="*/ 0 w 7732566"/>
                <a:gd name="connsiteY0" fmla="*/ 1549670 h 2153762"/>
                <a:gd name="connsiteX1" fmla="*/ 1784712 w 7732566"/>
                <a:gd name="connsiteY1" fmla="*/ 0 h 2153762"/>
                <a:gd name="connsiteX2" fmla="*/ 7732566 w 7732566"/>
                <a:gd name="connsiteY2" fmla="*/ 1490553 h 2153762"/>
                <a:gd name="connsiteX3" fmla="*/ 1908525 w 7732566"/>
                <a:gd name="connsiteY3" fmla="*/ 2139567 h 2153762"/>
                <a:gd name="connsiteX4" fmla="*/ 7529 w 7732566"/>
                <a:gd name="connsiteY4" fmla="*/ 2153762 h 2153762"/>
                <a:gd name="connsiteX0" fmla="*/ 0 w 7782341"/>
                <a:gd name="connsiteY0" fmla="*/ 1578668 h 2182760"/>
                <a:gd name="connsiteX1" fmla="*/ 1784712 w 7782341"/>
                <a:gd name="connsiteY1" fmla="*/ 28998 h 2182760"/>
                <a:gd name="connsiteX2" fmla="*/ 7782341 w 7782341"/>
                <a:gd name="connsiteY2" fmla="*/ 47264 h 2182760"/>
                <a:gd name="connsiteX3" fmla="*/ 7732566 w 7782341"/>
                <a:gd name="connsiteY3" fmla="*/ 1519551 h 2182760"/>
                <a:gd name="connsiteX4" fmla="*/ 1908525 w 7782341"/>
                <a:gd name="connsiteY4" fmla="*/ 2168565 h 2182760"/>
                <a:gd name="connsiteX5" fmla="*/ 7529 w 7782341"/>
                <a:gd name="connsiteY5" fmla="*/ 2182760 h 2182760"/>
                <a:gd name="connsiteX0" fmla="*/ 0 w 7782341"/>
                <a:gd name="connsiteY0" fmla="*/ 1549670 h 2153762"/>
                <a:gd name="connsiteX1" fmla="*/ 1784712 w 7782341"/>
                <a:gd name="connsiteY1" fmla="*/ 0 h 2153762"/>
                <a:gd name="connsiteX2" fmla="*/ 7782341 w 7782341"/>
                <a:gd name="connsiteY2" fmla="*/ 18266 h 2153762"/>
                <a:gd name="connsiteX3" fmla="*/ 7732566 w 7782341"/>
                <a:gd name="connsiteY3" fmla="*/ 1490553 h 2153762"/>
                <a:gd name="connsiteX4" fmla="*/ 1908525 w 7782341"/>
                <a:gd name="connsiteY4" fmla="*/ 2139567 h 2153762"/>
                <a:gd name="connsiteX5" fmla="*/ 7529 w 7782341"/>
                <a:gd name="connsiteY5" fmla="*/ 2153762 h 2153762"/>
                <a:gd name="connsiteX0" fmla="*/ 0 w 7782341"/>
                <a:gd name="connsiteY0" fmla="*/ 1549670 h 2153762"/>
                <a:gd name="connsiteX1" fmla="*/ 1784712 w 7782341"/>
                <a:gd name="connsiteY1" fmla="*/ 0 h 2153762"/>
                <a:gd name="connsiteX2" fmla="*/ 7782341 w 7782341"/>
                <a:gd name="connsiteY2" fmla="*/ 18266 h 2153762"/>
                <a:gd name="connsiteX3" fmla="*/ 7732566 w 7782341"/>
                <a:gd name="connsiteY3" fmla="*/ 1490553 h 2153762"/>
                <a:gd name="connsiteX4" fmla="*/ 1908525 w 7782341"/>
                <a:gd name="connsiteY4" fmla="*/ 2139567 h 2153762"/>
                <a:gd name="connsiteX5" fmla="*/ 7529 w 7782341"/>
                <a:gd name="connsiteY5" fmla="*/ 2153762 h 2153762"/>
                <a:gd name="connsiteX0" fmla="*/ 0 w 7782341"/>
                <a:gd name="connsiteY0" fmla="*/ 1554804 h 2158896"/>
                <a:gd name="connsiteX1" fmla="*/ 1784712 w 7782341"/>
                <a:gd name="connsiteY1" fmla="*/ 5134 h 2158896"/>
                <a:gd name="connsiteX2" fmla="*/ 7782341 w 7782341"/>
                <a:gd name="connsiteY2" fmla="*/ 23400 h 2158896"/>
                <a:gd name="connsiteX3" fmla="*/ 7732566 w 7782341"/>
                <a:gd name="connsiteY3" fmla="*/ 1495687 h 2158896"/>
                <a:gd name="connsiteX4" fmla="*/ 1908525 w 7782341"/>
                <a:gd name="connsiteY4" fmla="*/ 2144701 h 2158896"/>
                <a:gd name="connsiteX5" fmla="*/ 7529 w 7782341"/>
                <a:gd name="connsiteY5" fmla="*/ 2158896 h 2158896"/>
                <a:gd name="connsiteX0" fmla="*/ 0 w 7782341"/>
                <a:gd name="connsiteY0" fmla="*/ 1554804 h 2158896"/>
                <a:gd name="connsiteX1" fmla="*/ 1784712 w 7782341"/>
                <a:gd name="connsiteY1" fmla="*/ 5134 h 2158896"/>
                <a:gd name="connsiteX2" fmla="*/ 7782341 w 7782341"/>
                <a:gd name="connsiteY2" fmla="*/ 23400 h 2158896"/>
                <a:gd name="connsiteX3" fmla="*/ 7732566 w 7782341"/>
                <a:gd name="connsiteY3" fmla="*/ 1617607 h 2158896"/>
                <a:gd name="connsiteX4" fmla="*/ 1908525 w 7782341"/>
                <a:gd name="connsiteY4" fmla="*/ 2144701 h 2158896"/>
                <a:gd name="connsiteX5" fmla="*/ 7529 w 7782341"/>
                <a:gd name="connsiteY5" fmla="*/ 2158896 h 2158896"/>
                <a:gd name="connsiteX0" fmla="*/ 0 w 7736621"/>
                <a:gd name="connsiteY0" fmla="*/ 1555653 h 2159745"/>
                <a:gd name="connsiteX1" fmla="*/ 1784712 w 7736621"/>
                <a:gd name="connsiteY1" fmla="*/ 5983 h 2159745"/>
                <a:gd name="connsiteX2" fmla="*/ 7736621 w 7736621"/>
                <a:gd name="connsiteY2" fmla="*/ 16629 h 2159745"/>
                <a:gd name="connsiteX3" fmla="*/ 7732566 w 7736621"/>
                <a:gd name="connsiteY3" fmla="*/ 1618456 h 2159745"/>
                <a:gd name="connsiteX4" fmla="*/ 1908525 w 7736621"/>
                <a:gd name="connsiteY4" fmla="*/ 2145550 h 2159745"/>
                <a:gd name="connsiteX5" fmla="*/ 7529 w 7736621"/>
                <a:gd name="connsiteY5" fmla="*/ 2159745 h 215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6621" h="2159745">
                  <a:moveTo>
                    <a:pt x="0" y="1555653"/>
                  </a:moveTo>
                  <a:lnTo>
                    <a:pt x="1784712" y="5983"/>
                  </a:lnTo>
                  <a:cubicBezTo>
                    <a:pt x="2704301" y="-13207"/>
                    <a:pt x="7455661" y="20216"/>
                    <a:pt x="7736621" y="16629"/>
                  </a:cubicBezTo>
                  <a:cubicBezTo>
                    <a:pt x="7735269" y="550571"/>
                    <a:pt x="7733918" y="1084514"/>
                    <a:pt x="7732566" y="1618456"/>
                  </a:cubicBezTo>
                  <a:lnTo>
                    <a:pt x="1908525" y="2145550"/>
                  </a:lnTo>
                  <a:lnTo>
                    <a:pt x="7529" y="2159745"/>
                  </a:lnTo>
                </a:path>
              </a:pathLst>
            </a:custGeom>
            <a:gradFill flip="none" rotWithShape="1">
              <a:gsLst>
                <a:gs pos="53000">
                  <a:srgbClr val="00B0F0">
                    <a:alpha val="69000"/>
                  </a:srgbClr>
                </a:gs>
                <a:gs pos="100000">
                  <a:srgbClr val="00B0F0">
                    <a:alpha val="0"/>
                  </a:srgb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pic>
          <p:nvPicPr>
            <p:cNvPr id="100" name="Google Shape;419;p23">
              <a:extLst>
                <a:ext uri="{FF2B5EF4-FFF2-40B4-BE49-F238E27FC236}">
                  <a16:creationId xmlns:a16="http://schemas.microsoft.com/office/drawing/2014/main" id="{955364A5-DC0E-4289-8735-95A36393029D}"/>
                </a:ext>
              </a:extLst>
            </p:cNvPr>
            <p:cNvPicPr preferRelativeResize="0"/>
            <p:nvPr/>
          </p:nvPicPr>
          <p:blipFill rotWithShape="1">
            <a:blip r:embed="rId7">
              <a:alphaModFix/>
            </a:blip>
            <a:srcRect l="1052" t="41827" r="1820" b="10966"/>
            <a:stretch/>
          </p:blipFill>
          <p:spPr>
            <a:xfrm>
              <a:off x="4096721" y="1356842"/>
              <a:ext cx="4447243" cy="1178719"/>
            </a:xfrm>
            <a:prstGeom prst="rect">
              <a:avLst/>
            </a:prstGeom>
            <a:noFill/>
            <a:ln w="28575">
              <a:solidFill>
                <a:srgbClr val="00B0F0"/>
              </a:solidFill>
            </a:ln>
            <a:effectLst/>
          </p:spPr>
        </p:pic>
        <p:sp>
          <p:nvSpPr>
            <p:cNvPr id="101" name="Google Shape;461;p24">
              <a:extLst>
                <a:ext uri="{FF2B5EF4-FFF2-40B4-BE49-F238E27FC236}">
                  <a16:creationId xmlns:a16="http://schemas.microsoft.com/office/drawing/2014/main" id="{7D81898A-85E6-4F39-A42E-90C6F32B416A}"/>
                </a:ext>
              </a:extLst>
            </p:cNvPr>
            <p:cNvSpPr/>
            <p:nvPr/>
          </p:nvSpPr>
          <p:spPr>
            <a:xfrm>
              <a:off x="3664422" y="3473891"/>
              <a:ext cx="595572" cy="194396"/>
            </a:xfrm>
            <a:prstGeom prst="rect">
              <a:avLst/>
            </a:prstGeom>
            <a:noFill/>
            <a:ln>
              <a:noFill/>
            </a:ln>
          </p:spPr>
          <p:txBody>
            <a:bodyPr spcFirstLastPara="1" wrap="square" lIns="68569" tIns="68569" rIns="68569" bIns="68569" anchor="ctr" anchorCtr="0">
              <a:noAutofit/>
            </a:bodyPr>
            <a:lstStyle/>
            <a:p>
              <a:pPr>
                <a:buClr>
                  <a:srgbClr val="D8D8D8"/>
                </a:buClr>
                <a:buSzPts val="1200"/>
              </a:pPr>
              <a:r>
                <a:rPr lang="en-US" sz="900">
                  <a:cs typeface="+mn-ea"/>
                  <a:sym typeface="+mn-lt"/>
                </a:rPr>
                <a:t>Write</a:t>
              </a:r>
              <a:endParaRPr lang="en-US" sz="1050">
                <a:cs typeface="+mn-ea"/>
                <a:sym typeface="+mn-lt"/>
              </a:endParaRPr>
            </a:p>
          </p:txBody>
        </p:sp>
        <p:sp>
          <p:nvSpPr>
            <p:cNvPr id="102" name="Google Shape;460;p24">
              <a:extLst>
                <a:ext uri="{FF2B5EF4-FFF2-40B4-BE49-F238E27FC236}">
                  <a16:creationId xmlns:a16="http://schemas.microsoft.com/office/drawing/2014/main" id="{4C51C66D-6AAE-493D-BB00-017180C918FA}"/>
                </a:ext>
              </a:extLst>
            </p:cNvPr>
            <p:cNvSpPr/>
            <p:nvPr/>
          </p:nvSpPr>
          <p:spPr>
            <a:xfrm>
              <a:off x="6315880" y="4612838"/>
              <a:ext cx="2738667" cy="275348"/>
            </a:xfrm>
            <a:prstGeom prst="rect">
              <a:avLst/>
            </a:prstGeom>
            <a:noFill/>
            <a:ln>
              <a:noFill/>
            </a:ln>
          </p:spPr>
          <p:txBody>
            <a:bodyPr spcFirstLastPara="1" wrap="square" lIns="68569" tIns="68569" rIns="68569" bIns="68569" anchor="t" anchorCtr="0">
              <a:noAutofit/>
            </a:bodyPr>
            <a:lstStyle/>
            <a:p>
              <a:pPr algn="ctr">
                <a:buClr>
                  <a:srgbClr val="D8D8D8"/>
                </a:buClr>
                <a:buSzPts val="1200"/>
              </a:pPr>
              <a:r>
                <a:rPr lang="en-US" sz="900">
                  <a:solidFill>
                    <a:schemeClr val="bg1"/>
                  </a:solidFill>
                  <a:cs typeface="+mn-ea"/>
                  <a:sym typeface="+mn-lt"/>
                </a:rPr>
                <a:t>Write to SSDs as sequential as much as possible.</a:t>
              </a:r>
              <a:endParaRPr lang="en-US" sz="1050">
                <a:solidFill>
                  <a:schemeClr val="bg1"/>
                </a:solidFill>
                <a:cs typeface="+mn-ea"/>
                <a:sym typeface="+mn-lt"/>
              </a:endParaRPr>
            </a:p>
          </p:txBody>
        </p:sp>
        <p:sp>
          <p:nvSpPr>
            <p:cNvPr id="103" name="Google Shape;459;p24">
              <a:extLst>
                <a:ext uri="{FF2B5EF4-FFF2-40B4-BE49-F238E27FC236}">
                  <a16:creationId xmlns:a16="http://schemas.microsoft.com/office/drawing/2014/main" id="{4712F3D8-CE2E-43CF-B0AA-00E512E88DF6}"/>
                </a:ext>
              </a:extLst>
            </p:cNvPr>
            <p:cNvSpPr/>
            <p:nvPr/>
          </p:nvSpPr>
          <p:spPr>
            <a:xfrm>
              <a:off x="5171348" y="4645079"/>
              <a:ext cx="1038668" cy="190125"/>
            </a:xfrm>
            <a:prstGeom prst="rect">
              <a:avLst/>
            </a:prstGeom>
            <a:noFill/>
            <a:ln>
              <a:noFill/>
            </a:ln>
          </p:spPr>
          <p:txBody>
            <a:bodyPr spcFirstLastPara="1" wrap="square" lIns="68569" tIns="68569" rIns="68569" bIns="68569" anchor="ctr" anchorCtr="0">
              <a:noAutofit/>
            </a:bodyPr>
            <a:lstStyle/>
            <a:p>
              <a:pPr>
                <a:buClr>
                  <a:srgbClr val="D8D8D8"/>
                </a:buClr>
                <a:buSzPts val="1200"/>
              </a:pPr>
              <a:r>
                <a:rPr lang="en-US" sz="900">
                  <a:solidFill>
                    <a:schemeClr val="bg1"/>
                  </a:solidFill>
                  <a:cs typeface="+mn-ea"/>
                  <a:sym typeface="+mn-lt"/>
                </a:rPr>
                <a:t>Compression</a:t>
              </a:r>
              <a:endParaRPr lang="en-US" sz="1050">
                <a:solidFill>
                  <a:schemeClr val="bg1"/>
                </a:solidFill>
                <a:cs typeface="+mn-ea"/>
                <a:sym typeface="+mn-lt"/>
              </a:endParaRPr>
            </a:p>
          </p:txBody>
        </p:sp>
        <p:sp>
          <p:nvSpPr>
            <p:cNvPr id="104" name="Google Shape;458;p24">
              <a:extLst>
                <a:ext uri="{FF2B5EF4-FFF2-40B4-BE49-F238E27FC236}">
                  <a16:creationId xmlns:a16="http://schemas.microsoft.com/office/drawing/2014/main" id="{263F0A46-51F6-4168-B7DF-9B09BF982B8B}"/>
                </a:ext>
              </a:extLst>
            </p:cNvPr>
            <p:cNvSpPr/>
            <p:nvPr/>
          </p:nvSpPr>
          <p:spPr>
            <a:xfrm>
              <a:off x="3632497" y="4653368"/>
              <a:ext cx="1099483" cy="161579"/>
            </a:xfrm>
            <a:prstGeom prst="rect">
              <a:avLst/>
            </a:prstGeom>
            <a:noFill/>
            <a:ln>
              <a:noFill/>
            </a:ln>
          </p:spPr>
          <p:txBody>
            <a:bodyPr spcFirstLastPara="1" wrap="square" lIns="68569" tIns="68569" rIns="68569" bIns="68569" anchor="ctr" anchorCtr="0">
              <a:noAutofit/>
            </a:bodyPr>
            <a:lstStyle/>
            <a:p>
              <a:pPr>
                <a:buClr>
                  <a:srgbClr val="D8D8D8"/>
                </a:buClr>
                <a:buSzPts val="1200"/>
              </a:pPr>
              <a:r>
                <a:rPr lang="en-US" sz="900">
                  <a:solidFill>
                    <a:schemeClr val="bg1"/>
                  </a:solidFill>
                  <a:cs typeface="+mn-ea"/>
                  <a:sym typeface="+mn-lt"/>
                </a:rPr>
                <a:t>Deduplication</a:t>
              </a:r>
              <a:endParaRPr lang="en-US" sz="1050">
                <a:solidFill>
                  <a:schemeClr val="bg1"/>
                </a:solidFill>
                <a:cs typeface="+mn-ea"/>
                <a:sym typeface="+mn-lt"/>
              </a:endParaRPr>
            </a:p>
          </p:txBody>
        </p:sp>
        <p:pic>
          <p:nvPicPr>
            <p:cNvPr id="105" name="Google Shape;516;p26">
              <a:extLst>
                <a:ext uri="{FF2B5EF4-FFF2-40B4-BE49-F238E27FC236}">
                  <a16:creationId xmlns:a16="http://schemas.microsoft.com/office/drawing/2014/main" id="{21FB027F-6EFC-487C-8901-A7DD49F219E2}"/>
                </a:ext>
              </a:extLst>
            </p:cNvPr>
            <p:cNvPicPr preferRelativeResize="0"/>
            <p:nvPr/>
          </p:nvPicPr>
          <p:blipFill rotWithShape="1">
            <a:blip r:embed="rId8">
              <a:alphaModFix/>
            </a:blip>
            <a:srcRect l="1085" t="2850" r="1272" b="2302"/>
            <a:stretch/>
          </p:blipFill>
          <p:spPr>
            <a:xfrm>
              <a:off x="5704065" y="2595242"/>
              <a:ext cx="2839899" cy="1203436"/>
            </a:xfrm>
            <a:prstGeom prst="rect">
              <a:avLst/>
            </a:prstGeom>
            <a:noFill/>
            <a:ln w="31750">
              <a:solidFill>
                <a:srgbClr val="00FF99"/>
              </a:solidFill>
            </a:ln>
            <a:effectLst/>
          </p:spPr>
        </p:pic>
        <p:grpSp>
          <p:nvGrpSpPr>
            <p:cNvPr id="5" name="群組 4">
              <a:extLst>
                <a:ext uri="{FF2B5EF4-FFF2-40B4-BE49-F238E27FC236}">
                  <a16:creationId xmlns:a16="http://schemas.microsoft.com/office/drawing/2014/main" id="{AAE32E41-3E65-421D-88C0-6AE97D958B68}"/>
                </a:ext>
              </a:extLst>
            </p:cNvPr>
            <p:cNvGrpSpPr/>
            <p:nvPr/>
          </p:nvGrpSpPr>
          <p:grpSpPr>
            <a:xfrm>
              <a:off x="3830285" y="4087740"/>
              <a:ext cx="3512864" cy="340875"/>
              <a:chOff x="5102577" y="5060423"/>
              <a:chExt cx="4683818" cy="454500"/>
            </a:xfrm>
          </p:grpSpPr>
          <p:sp>
            <p:nvSpPr>
              <p:cNvPr id="73" name="Google Shape;451;p24">
                <a:extLst>
                  <a:ext uri="{FF2B5EF4-FFF2-40B4-BE49-F238E27FC236}">
                    <a16:creationId xmlns:a16="http://schemas.microsoft.com/office/drawing/2014/main" id="{037BDF59-A62F-4E09-9E12-329DCE76F055}"/>
                  </a:ext>
                </a:extLst>
              </p:cNvPr>
              <p:cNvSpPr/>
              <p:nvPr/>
            </p:nvSpPr>
            <p:spPr>
              <a:xfrm>
                <a:off x="7114473"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pPr>
                <a:endParaRPr lang="en-US" sz="1050">
                  <a:cs typeface="+mn-ea"/>
                  <a:sym typeface="+mn-lt"/>
                </a:endParaRPr>
              </a:p>
            </p:txBody>
          </p:sp>
          <p:sp>
            <p:nvSpPr>
              <p:cNvPr id="106" name="Google Shape;451;p24">
                <a:extLst>
                  <a:ext uri="{FF2B5EF4-FFF2-40B4-BE49-F238E27FC236}">
                    <a16:creationId xmlns:a16="http://schemas.microsoft.com/office/drawing/2014/main" id="{3EB915D5-880A-49C9-920B-917441D8289A}"/>
                  </a:ext>
                </a:extLst>
              </p:cNvPr>
              <p:cNvSpPr/>
              <p:nvPr/>
            </p:nvSpPr>
            <p:spPr>
              <a:xfrm>
                <a:off x="9206604"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pPr>
                <a:endParaRPr lang="en-US" sz="1050">
                  <a:cs typeface="+mn-ea"/>
                  <a:sym typeface="+mn-lt"/>
                </a:endParaRPr>
              </a:p>
            </p:txBody>
          </p:sp>
          <p:sp>
            <p:nvSpPr>
              <p:cNvPr id="107" name="Google Shape;451;p24">
                <a:extLst>
                  <a:ext uri="{FF2B5EF4-FFF2-40B4-BE49-F238E27FC236}">
                    <a16:creationId xmlns:a16="http://schemas.microsoft.com/office/drawing/2014/main" id="{52DA091A-ACA2-4EDF-97C6-987085C7172F}"/>
                  </a:ext>
                </a:extLst>
              </p:cNvPr>
              <p:cNvSpPr/>
              <p:nvPr/>
            </p:nvSpPr>
            <p:spPr>
              <a:xfrm>
                <a:off x="5102577"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pPr>
                <a:endParaRPr lang="en-US" sz="1050">
                  <a:cs typeface="+mn-ea"/>
                  <a:sym typeface="+mn-lt"/>
                </a:endParaRPr>
              </a:p>
            </p:txBody>
          </p:sp>
        </p:grpSp>
      </p:grpSp>
    </p:spTree>
    <p:extLst>
      <p:ext uri="{BB962C8B-B14F-4D97-AF65-F5344CB8AC3E}">
        <p14:creationId xmlns:p14="http://schemas.microsoft.com/office/powerpoint/2010/main" val="1648296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364D03F-00B5-864D-8DA1-3C6620035BF7}"/>
              </a:ext>
            </a:extLst>
          </p:cNvPr>
          <p:cNvSpPr>
            <a:spLocks noGrp="1"/>
          </p:cNvSpPr>
          <p:nvPr>
            <p:ph type="title"/>
          </p:nvPr>
        </p:nvSpPr>
        <p:spPr/>
        <p:txBody>
          <a:bodyPr>
            <a:normAutofit/>
          </a:bodyPr>
          <a:lstStyle/>
          <a:p>
            <a:r>
              <a:rPr kumimoji="1" lang="zh-CN" altLang="en-US" sz="3600"/>
              <a:t>寫入聚合</a:t>
            </a:r>
            <a:r>
              <a:rPr kumimoji="1" lang="en-US" altLang="zh-CN" sz="3600"/>
              <a:t> (write coalescing)</a:t>
            </a:r>
            <a:r>
              <a:rPr kumimoji="1" lang="zh-CN" altLang="en-US" sz="3600"/>
              <a:t>強化寫入效能</a:t>
            </a:r>
            <a:endParaRPr kumimoji="1" lang="zh-TW" altLang="en-US" sz="3600"/>
          </a:p>
        </p:txBody>
      </p:sp>
      <p:sp>
        <p:nvSpPr>
          <p:cNvPr id="4" name="矩形 3">
            <a:extLst>
              <a:ext uri="{FF2B5EF4-FFF2-40B4-BE49-F238E27FC236}">
                <a16:creationId xmlns:a16="http://schemas.microsoft.com/office/drawing/2014/main" id="{4B96453D-D4F9-CB45-BBF8-ED6C761DB40A}"/>
              </a:ext>
            </a:extLst>
          </p:cNvPr>
          <p:cNvSpPr/>
          <p:nvPr/>
        </p:nvSpPr>
        <p:spPr>
          <a:xfrm>
            <a:off x="4758905" y="2205125"/>
            <a:ext cx="3989628" cy="1477328"/>
          </a:xfrm>
          <a:prstGeom prst="rect">
            <a:avLst/>
          </a:prstGeom>
        </p:spPr>
        <p:txBody>
          <a:bodyPr wrap="square">
            <a:spAutoFit/>
          </a:bodyPr>
          <a:lstStyle/>
          <a:p>
            <a:r>
              <a:rPr lang="en-US" altLang="zh-TW">
                <a:solidFill>
                  <a:srgbClr val="FFFFFF"/>
                </a:solidFill>
                <a:latin typeface="微軟正黑體" panose="020B0604030504040204" pitchFamily="34" charset="-120"/>
                <a:ea typeface="微軟正黑體" panose="020B0604030504040204" pitchFamily="34" charset="-120"/>
              </a:rPr>
              <a:t>QES 2.1.0 </a:t>
            </a:r>
            <a:r>
              <a:rPr lang="zh-TW" altLang="en-US">
                <a:solidFill>
                  <a:srgbClr val="FFFFFF"/>
                </a:solidFill>
                <a:latin typeface="微軟正黑體" panose="020B0604030504040204" pitchFamily="34" charset="-120"/>
                <a:ea typeface="微軟正黑體" panose="020B0604030504040204" pitchFamily="34" charset="-120"/>
              </a:rPr>
              <a:t>作業系統採用 </a:t>
            </a:r>
            <a:r>
              <a:rPr lang="en-US" altLang="zh-TW">
                <a:solidFill>
                  <a:srgbClr val="FFFFFF"/>
                </a:solidFill>
                <a:latin typeface="微軟正黑體" panose="020B0604030504040204" pitchFamily="34" charset="-120"/>
                <a:ea typeface="微軟正黑體" panose="020B0604030504040204" pitchFamily="34" charset="-120"/>
              </a:rPr>
              <a:t>QNAP </a:t>
            </a:r>
            <a:r>
              <a:rPr lang="zh-TW" altLang="en-US">
                <a:solidFill>
                  <a:srgbClr val="FFFFFF"/>
                </a:solidFill>
                <a:latin typeface="微軟正黑體" panose="020B0604030504040204" pitchFamily="34" charset="-120"/>
                <a:ea typeface="微軟正黑體" panose="020B0604030504040204" pitchFamily="34" charset="-120"/>
              </a:rPr>
              <a:t>獨家研發的 </a:t>
            </a:r>
            <a:r>
              <a:rPr lang="en-US" altLang="zh-TW">
                <a:solidFill>
                  <a:srgbClr val="FFFFFF"/>
                </a:solidFill>
                <a:latin typeface="微軟正黑體" panose="020B0604030504040204" pitchFamily="34" charset="-120"/>
                <a:ea typeface="微軟正黑體" panose="020B0604030504040204" pitchFamily="34" charset="-120"/>
              </a:rPr>
              <a:t>Write Coalescing (</a:t>
            </a:r>
            <a:r>
              <a:rPr lang="zh-TW" altLang="en-US">
                <a:solidFill>
                  <a:srgbClr val="FFFFFF"/>
                </a:solidFill>
                <a:latin typeface="微軟正黑體" panose="020B0604030504040204" pitchFamily="34" charset="-120"/>
                <a:ea typeface="微軟正黑體" panose="020B0604030504040204" pitchFamily="34" charset="-120"/>
              </a:rPr>
              <a:t>寫入聚合</a:t>
            </a:r>
            <a:r>
              <a:rPr lang="en-US" altLang="zh-TW">
                <a:solidFill>
                  <a:srgbClr val="FFFFFF"/>
                </a:solidFill>
                <a:latin typeface="微軟正黑體" panose="020B0604030504040204" pitchFamily="34" charset="-120"/>
                <a:ea typeface="微軟正黑體" panose="020B0604030504040204" pitchFamily="34" charset="-120"/>
              </a:rPr>
              <a:t>) </a:t>
            </a:r>
            <a:r>
              <a:rPr lang="zh-TW" altLang="en-US">
                <a:solidFill>
                  <a:srgbClr val="FFFFFF"/>
                </a:solidFill>
                <a:latin typeface="微軟正黑體" panose="020B0604030504040204" pitchFamily="34" charset="-120"/>
                <a:ea typeface="微軟正黑體" panose="020B0604030504040204" pitchFamily="34" charset="-120"/>
              </a:rPr>
              <a:t>演算法，可將零散而隨機寫入的數據進行循序整理，並合併寫入區塊，進而減少 </a:t>
            </a:r>
            <a:r>
              <a:rPr lang="en-US" altLang="zh-TW">
                <a:solidFill>
                  <a:srgbClr val="FFFFFF"/>
                </a:solidFill>
                <a:latin typeface="微軟正黑體" panose="020B0604030504040204" pitchFamily="34" charset="-120"/>
                <a:ea typeface="微軟正黑體" panose="020B0604030504040204" pitchFamily="34" charset="-120"/>
              </a:rPr>
              <a:t>I/O </a:t>
            </a:r>
            <a:r>
              <a:rPr lang="zh-TW" altLang="en-US">
                <a:solidFill>
                  <a:srgbClr val="FFFFFF"/>
                </a:solidFill>
                <a:latin typeface="微軟正黑體" panose="020B0604030504040204" pitchFamily="34" charset="-120"/>
                <a:ea typeface="微軟正黑體" panose="020B0604030504040204" pitchFamily="34" charset="-120"/>
              </a:rPr>
              <a:t>數量。</a:t>
            </a:r>
            <a:endParaRPr lang="zh-TW" altLang="en-US">
              <a:latin typeface="微軟正黑體" panose="020B0604030504040204" pitchFamily="34" charset="-120"/>
              <a:ea typeface="微軟正黑體" panose="020B0604030504040204" pitchFamily="34" charset="-120"/>
            </a:endParaRPr>
          </a:p>
        </p:txBody>
      </p:sp>
      <p:pic>
        <p:nvPicPr>
          <p:cNvPr id="6" name="圖片 5" descr="一張含有 螢幕擷取畫面 的圖片&#10;&#10;自動產生的描述">
            <a:extLst>
              <a:ext uri="{FF2B5EF4-FFF2-40B4-BE49-F238E27FC236}">
                <a16:creationId xmlns:a16="http://schemas.microsoft.com/office/drawing/2014/main" id="{E8C60E68-ED8C-4A14-B499-5056E9302B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6" y="1429980"/>
            <a:ext cx="4153052" cy="3713520"/>
          </a:xfrm>
          <a:prstGeom prst="rect">
            <a:avLst/>
          </a:prstGeom>
          <a:effectLst>
            <a:outerShdw blurRad="88900" dist="241300" dir="120000" sx="97000" sy="97000" algn="l" rotWithShape="0">
              <a:prstClr val="black">
                <a:alpha val="40000"/>
              </a:prstClr>
            </a:outerShdw>
          </a:effectLst>
        </p:spPr>
      </p:pic>
    </p:spTree>
    <p:extLst>
      <p:ext uri="{BB962C8B-B14F-4D97-AF65-F5344CB8AC3E}">
        <p14:creationId xmlns:p14="http://schemas.microsoft.com/office/powerpoint/2010/main" val="37736643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圓角 7">
            <a:extLst>
              <a:ext uri="{FF2B5EF4-FFF2-40B4-BE49-F238E27FC236}">
                <a16:creationId xmlns:a16="http://schemas.microsoft.com/office/drawing/2014/main" id="{1EA84429-E3F7-44EC-9BAF-593CC6AF2123}"/>
              </a:ext>
            </a:extLst>
          </p:cNvPr>
          <p:cNvSpPr/>
          <p:nvPr/>
        </p:nvSpPr>
        <p:spPr>
          <a:xfrm rot="10800000">
            <a:off x="4991246" y="1550799"/>
            <a:ext cx="3584397" cy="506990"/>
          </a:xfrm>
          <a:prstGeom prst="roundRect">
            <a:avLst>
              <a:gd name="adj" fmla="val 3566"/>
            </a:avLst>
          </a:prstGeom>
          <a:gradFill>
            <a:gsLst>
              <a:gs pos="0">
                <a:schemeClr val="accent1">
                  <a:lumMod val="5000"/>
                  <a:lumOff val="95000"/>
                  <a:alpha val="62000"/>
                </a:schemeClr>
              </a:gs>
              <a:gs pos="100000">
                <a:srgbClr val="FFFF00"/>
              </a:gs>
              <a:gs pos="42000">
                <a:srgbClr val="FFFF00"/>
              </a:gs>
            </a:gsLst>
            <a:lin ang="5400000" scaled="1"/>
          </a:gradFill>
          <a:ln>
            <a:gradFill>
              <a:gsLst>
                <a:gs pos="0">
                  <a:srgbClr val="FFFF00"/>
                </a:gs>
                <a:gs pos="43900">
                  <a:srgbClr val="FAFBFD">
                    <a:alpha val="65000"/>
                  </a:srgbClr>
                </a:gs>
                <a:gs pos="90244">
                  <a:schemeClr val="bg1">
                    <a:alpha val="74000"/>
                  </a:schemeClr>
                </a:gs>
                <a:gs pos="75000">
                  <a:schemeClr val="bg1"/>
                </a:gs>
              </a:gsLst>
              <a:lin ang="5400000" scaled="1"/>
            </a:gra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圓角 6">
            <a:extLst>
              <a:ext uri="{FF2B5EF4-FFF2-40B4-BE49-F238E27FC236}">
                <a16:creationId xmlns:a16="http://schemas.microsoft.com/office/drawing/2014/main" id="{C329FD23-C473-4073-807D-D5DD7131B980}"/>
              </a:ext>
            </a:extLst>
          </p:cNvPr>
          <p:cNvSpPr/>
          <p:nvPr/>
        </p:nvSpPr>
        <p:spPr>
          <a:xfrm rot="10800000">
            <a:off x="486609" y="1554666"/>
            <a:ext cx="3584397" cy="506990"/>
          </a:xfrm>
          <a:prstGeom prst="roundRect">
            <a:avLst>
              <a:gd name="adj" fmla="val 3566"/>
            </a:avLst>
          </a:prstGeom>
          <a:gradFill>
            <a:gsLst>
              <a:gs pos="0">
                <a:schemeClr val="accent1">
                  <a:lumMod val="5000"/>
                  <a:lumOff val="95000"/>
                  <a:alpha val="62000"/>
                </a:schemeClr>
              </a:gs>
              <a:gs pos="100000">
                <a:srgbClr val="FFFF00"/>
              </a:gs>
              <a:gs pos="42000">
                <a:srgbClr val="FFFF00"/>
              </a:gs>
            </a:gsLst>
            <a:lin ang="5400000" scaled="1"/>
          </a:gradFill>
          <a:ln>
            <a:gradFill>
              <a:gsLst>
                <a:gs pos="0">
                  <a:srgbClr val="FFFF00"/>
                </a:gs>
                <a:gs pos="43900">
                  <a:srgbClr val="FAFBFD">
                    <a:alpha val="65000"/>
                  </a:srgbClr>
                </a:gs>
                <a:gs pos="90244">
                  <a:schemeClr val="bg1">
                    <a:alpha val="74000"/>
                  </a:schemeClr>
                </a:gs>
                <a:gs pos="75000">
                  <a:schemeClr val="bg1"/>
                </a:gs>
              </a:gsLst>
              <a:lin ang="5400000" scaled="1"/>
            </a:gra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26C0BA04-278A-E74E-B791-1CDC440820E1}"/>
              </a:ext>
            </a:extLst>
          </p:cNvPr>
          <p:cNvSpPr>
            <a:spLocks noGrp="1"/>
          </p:cNvSpPr>
          <p:nvPr>
            <p:ph type="title"/>
          </p:nvPr>
        </p:nvSpPr>
        <p:spPr/>
        <p:txBody>
          <a:bodyPr/>
          <a:lstStyle/>
          <a:p>
            <a:r>
              <a:rPr kumimoji="1" lang="en-US" altLang="zh-TW"/>
              <a:t>ES2486dc iSCSI </a:t>
            </a:r>
            <a:r>
              <a:rPr kumimoji="1" lang="zh-CN" altLang="en-US"/>
              <a:t>效能</a:t>
            </a:r>
            <a:endParaRPr kumimoji="1" lang="zh-TW" altLang="en-US"/>
          </a:p>
        </p:txBody>
      </p:sp>
      <p:graphicFrame>
        <p:nvGraphicFramePr>
          <p:cNvPr id="3" name="圖表 2">
            <a:extLst>
              <a:ext uri="{FF2B5EF4-FFF2-40B4-BE49-F238E27FC236}">
                <a16:creationId xmlns:a16="http://schemas.microsoft.com/office/drawing/2014/main" id="{945B5598-3D09-A34A-81C2-9613F13B44A4}"/>
              </a:ext>
            </a:extLst>
          </p:cNvPr>
          <p:cNvGraphicFramePr>
            <a:graphicFrameLocks/>
          </p:cNvGraphicFramePr>
          <p:nvPr>
            <p:extLst>
              <p:ext uri="{D42A27DB-BD31-4B8C-83A1-F6EECF244321}">
                <p14:modId xmlns:p14="http://schemas.microsoft.com/office/powerpoint/2010/main" val="1716959241"/>
              </p:ext>
            </p:extLst>
          </p:nvPr>
        </p:nvGraphicFramePr>
        <p:xfrm>
          <a:off x="4572000" y="2187087"/>
          <a:ext cx="4256196" cy="267865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圖表 3">
            <a:extLst>
              <a:ext uri="{FF2B5EF4-FFF2-40B4-BE49-F238E27FC236}">
                <a16:creationId xmlns:a16="http://schemas.microsoft.com/office/drawing/2014/main" id="{50B77F83-0E88-FB48-B527-0DAD00E79007}"/>
              </a:ext>
            </a:extLst>
          </p:cNvPr>
          <p:cNvGraphicFramePr>
            <a:graphicFrameLocks/>
          </p:cNvGraphicFramePr>
          <p:nvPr>
            <p:extLst>
              <p:ext uri="{D42A27DB-BD31-4B8C-83A1-F6EECF244321}">
                <p14:modId xmlns:p14="http://schemas.microsoft.com/office/powerpoint/2010/main" val="1139513931"/>
              </p:ext>
            </p:extLst>
          </p:nvPr>
        </p:nvGraphicFramePr>
        <p:xfrm>
          <a:off x="234363" y="2187087"/>
          <a:ext cx="3989628" cy="2678657"/>
        </p:xfrm>
        <a:graphic>
          <a:graphicData uri="http://schemas.openxmlformats.org/drawingml/2006/chart">
            <c:chart xmlns:c="http://schemas.openxmlformats.org/drawingml/2006/chart" xmlns:r="http://schemas.openxmlformats.org/officeDocument/2006/relationships" r:id="rId3"/>
          </a:graphicData>
        </a:graphic>
      </p:graphicFrame>
      <p:sp>
        <p:nvSpPr>
          <p:cNvPr id="5" name="矩形 4">
            <a:extLst>
              <a:ext uri="{FF2B5EF4-FFF2-40B4-BE49-F238E27FC236}">
                <a16:creationId xmlns:a16="http://schemas.microsoft.com/office/drawing/2014/main" id="{8054496A-171B-A640-AE61-143C471FAA12}"/>
              </a:ext>
            </a:extLst>
          </p:cNvPr>
          <p:cNvSpPr/>
          <p:nvPr/>
        </p:nvSpPr>
        <p:spPr>
          <a:xfrm>
            <a:off x="722417" y="1561940"/>
            <a:ext cx="3989628" cy="492443"/>
          </a:xfrm>
          <a:prstGeom prst="rect">
            <a:avLst/>
          </a:prstGeom>
        </p:spPr>
        <p:txBody>
          <a:bodyPr wrap="square">
            <a:spAutoFit/>
          </a:bodyPr>
          <a:lstStyle/>
          <a:p>
            <a:r>
              <a:rPr lang="zh-TW" altLang="en-US">
                <a:latin typeface="微軟正黑體" panose="020B0604030504040204" pitchFamily="34" charset="-120"/>
                <a:ea typeface="微軟正黑體" panose="020B0604030504040204" pitchFamily="34" charset="-120"/>
              </a:rPr>
              <a:t>隨機讀取高達</a:t>
            </a:r>
            <a:r>
              <a:rPr lang="en-US" altLang="zh-TW" sz="2600" b="1">
                <a:solidFill>
                  <a:srgbClr val="FF0000"/>
                </a:solidFill>
                <a:latin typeface="微軟正黑體" panose="020B0604030504040204" pitchFamily="34" charset="-120"/>
                <a:ea typeface="微軟正黑體" panose="020B0604030504040204" pitchFamily="34" charset="-120"/>
              </a:rPr>
              <a:t>600K</a:t>
            </a:r>
            <a:r>
              <a:rPr lang="en-US" altLang="zh-TW">
                <a:latin typeface="微軟正黑體" panose="020B0604030504040204" pitchFamily="34" charset="-120"/>
                <a:ea typeface="微軟正黑體" panose="020B0604030504040204" pitchFamily="34" charset="-120"/>
              </a:rPr>
              <a:t>+ IOPS</a:t>
            </a:r>
          </a:p>
        </p:txBody>
      </p:sp>
      <p:sp>
        <p:nvSpPr>
          <p:cNvPr id="6" name="矩形 5">
            <a:extLst>
              <a:ext uri="{FF2B5EF4-FFF2-40B4-BE49-F238E27FC236}">
                <a16:creationId xmlns:a16="http://schemas.microsoft.com/office/drawing/2014/main" id="{149CEE66-555C-0E4C-8D8D-92A219E00F2D}"/>
              </a:ext>
            </a:extLst>
          </p:cNvPr>
          <p:cNvSpPr/>
          <p:nvPr/>
        </p:nvSpPr>
        <p:spPr>
          <a:xfrm>
            <a:off x="5072996" y="1536295"/>
            <a:ext cx="3429144" cy="492443"/>
          </a:xfrm>
          <a:prstGeom prst="rect">
            <a:avLst/>
          </a:prstGeom>
        </p:spPr>
        <p:txBody>
          <a:bodyPr wrap="none">
            <a:spAutoFit/>
          </a:bodyPr>
          <a:lstStyle/>
          <a:p>
            <a:r>
              <a:rPr lang="zh-CN" altLang="en-US">
                <a:latin typeface="微軟正黑體" panose="020B0604030504040204" pitchFamily="34" charset="-120"/>
                <a:ea typeface="微軟正黑體" panose="020B0604030504040204" pitchFamily="34" charset="-120"/>
              </a:rPr>
              <a:t>循序讀取高達</a:t>
            </a:r>
            <a:r>
              <a:rPr lang="zh-TW" altLang="en-US">
                <a:latin typeface="微軟正黑體" panose="020B0604030504040204" pitchFamily="34" charset="-120"/>
                <a:ea typeface="微軟正黑體" panose="020B0604030504040204" pitchFamily="34" charset="-120"/>
              </a:rPr>
              <a:t> </a:t>
            </a:r>
            <a:r>
              <a:rPr lang="en-US" altLang="zh-TW" sz="2600" b="1">
                <a:solidFill>
                  <a:srgbClr val="FF0000"/>
                </a:solidFill>
                <a:latin typeface="微軟正黑體" panose="020B0604030504040204" pitchFamily="34" charset="-120"/>
                <a:ea typeface="微軟正黑體" panose="020B0604030504040204" pitchFamily="34" charset="-120"/>
              </a:rPr>
              <a:t>8,700</a:t>
            </a:r>
            <a:r>
              <a:rPr lang="en-US" altLang="zh-TW" sz="2600" b="1">
                <a:latin typeface="微軟正黑體" panose="020B0604030504040204" pitchFamily="34" charset="-120"/>
                <a:ea typeface="微軟正黑體" panose="020B0604030504040204" pitchFamily="34" charset="-120"/>
              </a:rPr>
              <a:t>+ </a:t>
            </a:r>
            <a:r>
              <a:rPr lang="en-US" altLang="zh-TW" b="1">
                <a:latin typeface="微軟正黑體" panose="020B0604030504040204" pitchFamily="34" charset="-120"/>
                <a:ea typeface="微軟正黑體" panose="020B0604030504040204" pitchFamily="34" charset="-120"/>
              </a:rPr>
              <a:t>MB/s</a:t>
            </a:r>
            <a:endParaRPr lang="zh-TW" altLang="en-US" b="1">
              <a:latin typeface="微軟正黑體" panose="020B0604030504040204" pitchFamily="34" charset="-120"/>
              <a:ea typeface="微軟正黑體" panose="020B0604030504040204" pitchFamily="34" charset="-120"/>
            </a:endParaRPr>
          </a:p>
        </p:txBody>
      </p:sp>
      <p:sp>
        <p:nvSpPr>
          <p:cNvPr id="9" name="文字方塊 8">
            <a:extLst>
              <a:ext uri="{FF2B5EF4-FFF2-40B4-BE49-F238E27FC236}">
                <a16:creationId xmlns:a16="http://schemas.microsoft.com/office/drawing/2014/main" id="{5DE88985-B6B3-E24D-960E-F820BB1E6F1F}"/>
              </a:ext>
            </a:extLst>
          </p:cNvPr>
          <p:cNvSpPr txBox="1"/>
          <p:nvPr/>
        </p:nvSpPr>
        <p:spPr>
          <a:xfrm>
            <a:off x="6479822" y="5847644"/>
            <a:ext cx="184731" cy="369332"/>
          </a:xfrm>
          <a:prstGeom prst="rect">
            <a:avLst/>
          </a:prstGeom>
          <a:noFill/>
        </p:spPr>
        <p:txBody>
          <a:bodyPr wrap="none" rtlCol="0">
            <a:spAutoFit/>
          </a:bodyPr>
          <a:lstStyle/>
          <a:p>
            <a:endParaRPr kumimoji="1" lang="zh-TW" altLang="en-US"/>
          </a:p>
        </p:txBody>
      </p:sp>
    </p:spTree>
    <p:extLst>
      <p:ext uri="{BB962C8B-B14F-4D97-AF65-F5344CB8AC3E}">
        <p14:creationId xmlns:p14="http://schemas.microsoft.com/office/powerpoint/2010/main" val="14838607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BDA39F9-3320-44B7-9B48-B002ED04212F}"/>
              </a:ext>
            </a:extLst>
          </p:cNvPr>
          <p:cNvSpPr>
            <a:spLocks noGrp="1"/>
          </p:cNvSpPr>
          <p:nvPr>
            <p:ph type="title"/>
          </p:nvPr>
        </p:nvSpPr>
        <p:spPr>
          <a:xfrm>
            <a:off x="234363" y="126229"/>
            <a:ext cx="8820184" cy="1028369"/>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TW" altLang="en-US" sz="3800">
                <a:solidFill>
                  <a:schemeClr val="bg1"/>
                </a:solidFill>
                <a:latin typeface="Microsoft JhengHei"/>
                <a:ea typeface="Microsoft JhengHei"/>
              </a:rPr>
              <a:t>彈性化超額配置，保證效能的一致性</a:t>
            </a:r>
            <a:endParaRPr lang="zh-TW" altLang="en-US" sz="3800">
              <a:solidFill>
                <a:schemeClr val="bg1"/>
              </a:solidFill>
              <a:latin typeface="Microsoft JhengHei"/>
              <a:ea typeface="Microsoft JhengHei"/>
              <a:cs typeface="Calibri"/>
            </a:endParaRPr>
          </a:p>
        </p:txBody>
      </p:sp>
      <p:sp>
        <p:nvSpPr>
          <p:cNvPr id="7" name="文字方塊 9">
            <a:extLst>
              <a:ext uri="{FF2B5EF4-FFF2-40B4-BE49-F238E27FC236}">
                <a16:creationId xmlns:a16="http://schemas.microsoft.com/office/drawing/2014/main" id="{9FCDCB9A-5A8B-46AF-A59B-B2111BF88257}"/>
              </a:ext>
            </a:extLst>
          </p:cNvPr>
          <p:cNvSpPr txBox="1"/>
          <p:nvPr/>
        </p:nvSpPr>
        <p:spPr>
          <a:xfrm>
            <a:off x="3470834" y="1826777"/>
            <a:ext cx="2171700" cy="27699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1200" b="1">
                <a:solidFill>
                  <a:schemeClr val="bg1"/>
                </a:solidFill>
                <a:latin typeface="Arial" panose="020B0604020202020204" pitchFamily="34" charset="0"/>
                <a:cs typeface="Arial" panose="020B0604020202020204" pitchFamily="34" charset="0"/>
              </a:rPr>
              <a:t>Pool</a:t>
            </a:r>
            <a:endParaRPr lang="zh-TW" altLang="en-US" sz="1200" b="1">
              <a:solidFill>
                <a:schemeClr val="bg1"/>
              </a:solidFill>
              <a:latin typeface="Arial" panose="020B0604020202020204" pitchFamily="34" charset="0"/>
              <a:cs typeface="Arial" panose="020B0604020202020204" pitchFamily="34" charset="0"/>
            </a:endParaRPr>
          </a:p>
        </p:txBody>
      </p:sp>
      <p:sp>
        <p:nvSpPr>
          <p:cNvPr id="9" name="文字方塊 14">
            <a:extLst>
              <a:ext uri="{FF2B5EF4-FFF2-40B4-BE49-F238E27FC236}">
                <a16:creationId xmlns:a16="http://schemas.microsoft.com/office/drawing/2014/main" id="{B19EDCCD-4AAB-4361-B4EA-CE2131A6B490}"/>
              </a:ext>
            </a:extLst>
          </p:cNvPr>
          <p:cNvSpPr txBox="1"/>
          <p:nvPr/>
        </p:nvSpPr>
        <p:spPr>
          <a:xfrm>
            <a:off x="3215505" y="4173513"/>
            <a:ext cx="2723043" cy="27699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1200" b="1">
                <a:solidFill>
                  <a:schemeClr val="bg1"/>
                </a:solidFill>
                <a:latin typeface="Arial" panose="020B0604020202020204" pitchFamily="34" charset="0"/>
                <a:cs typeface="Arial" panose="020B0604020202020204" pitchFamily="34" charset="0"/>
              </a:rPr>
              <a:t>SSD 2</a:t>
            </a:r>
            <a:endParaRPr lang="zh-TW" altLang="en-US" sz="1200" b="1">
              <a:solidFill>
                <a:schemeClr val="bg1"/>
              </a:solidFill>
              <a:latin typeface="Arial" panose="020B0604020202020204" pitchFamily="34" charset="0"/>
              <a:cs typeface="Arial" panose="020B0604020202020204" pitchFamily="34" charset="0"/>
            </a:endParaRPr>
          </a:p>
        </p:txBody>
      </p:sp>
      <p:grpSp>
        <p:nvGrpSpPr>
          <p:cNvPr id="14" name="群組 13">
            <a:extLst>
              <a:ext uri="{FF2B5EF4-FFF2-40B4-BE49-F238E27FC236}">
                <a16:creationId xmlns:a16="http://schemas.microsoft.com/office/drawing/2014/main" id="{53E8B63A-D955-41DD-B3D9-B651E0F1A887}"/>
              </a:ext>
            </a:extLst>
          </p:cNvPr>
          <p:cNvGrpSpPr/>
          <p:nvPr/>
        </p:nvGrpSpPr>
        <p:grpSpPr>
          <a:xfrm>
            <a:off x="314595" y="3483371"/>
            <a:ext cx="2663501" cy="655544"/>
            <a:chOff x="314595" y="3483371"/>
            <a:chExt cx="2663501" cy="655544"/>
          </a:xfrm>
          <a:effectLst>
            <a:outerShdw blurRad="50800" dist="38100" dir="2700000" algn="tl" rotWithShape="0">
              <a:prstClr val="black">
                <a:alpha val="40000"/>
              </a:prstClr>
            </a:outerShdw>
          </a:effectLst>
        </p:grpSpPr>
        <p:sp>
          <p:nvSpPr>
            <p:cNvPr id="26" name="矩形 10">
              <a:extLst>
                <a:ext uri="{FF2B5EF4-FFF2-40B4-BE49-F238E27FC236}">
                  <a16:creationId xmlns:a16="http://schemas.microsoft.com/office/drawing/2014/main" id="{6DD5BBD8-E81A-4FD1-BA5A-602915F7BA68}"/>
                </a:ext>
              </a:extLst>
            </p:cNvPr>
            <p:cNvSpPr/>
            <p:nvPr/>
          </p:nvSpPr>
          <p:spPr>
            <a:xfrm>
              <a:off x="1502926" y="3483371"/>
              <a:ext cx="737585" cy="655544"/>
            </a:xfrm>
            <a:prstGeom prst="rect">
              <a:avLst/>
            </a:prstGeom>
            <a:gradFill>
              <a:gsLst>
                <a:gs pos="100000">
                  <a:srgbClr val="E2B218"/>
                </a:gs>
                <a:gs pos="0">
                  <a:srgbClr val="FFD966"/>
                </a:gs>
              </a:gsLst>
              <a:lin ang="0" scaled="1"/>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975" b="1">
                  <a:solidFill>
                    <a:schemeClr val="tx1"/>
                  </a:solidFill>
                  <a:latin typeface="Arial" panose="020B0604020202020204" pitchFamily="34" charset="0"/>
                  <a:cs typeface="Arial" panose="020B0604020202020204" pitchFamily="34" charset="0"/>
                </a:rPr>
                <a:t>Dynamic OP</a:t>
              </a:r>
              <a:endParaRPr lang="zh-TW" altLang="en-US" sz="975" b="1">
                <a:solidFill>
                  <a:schemeClr val="tx1"/>
                </a:solidFill>
                <a:latin typeface="Arial" panose="020B0604020202020204" pitchFamily="34" charset="0"/>
                <a:cs typeface="Arial" panose="020B0604020202020204" pitchFamily="34" charset="0"/>
              </a:endParaRPr>
            </a:p>
          </p:txBody>
        </p:sp>
        <p:sp>
          <p:nvSpPr>
            <p:cNvPr id="27" name="矩形 11">
              <a:extLst>
                <a:ext uri="{FF2B5EF4-FFF2-40B4-BE49-F238E27FC236}">
                  <a16:creationId xmlns:a16="http://schemas.microsoft.com/office/drawing/2014/main" id="{D98AC96D-5BEA-4808-A4DD-58878E9F75AE}"/>
                </a:ext>
              </a:extLst>
            </p:cNvPr>
            <p:cNvSpPr/>
            <p:nvPr/>
          </p:nvSpPr>
          <p:spPr>
            <a:xfrm>
              <a:off x="314595" y="3483371"/>
              <a:ext cx="1188331" cy="655544"/>
            </a:xfrm>
            <a:prstGeom prst="rect">
              <a:avLst/>
            </a:prstGeom>
            <a:gradFill>
              <a:gsLst>
                <a:gs pos="100000">
                  <a:srgbClr val="1E5BE2"/>
                </a:gs>
                <a:gs pos="0">
                  <a:srgbClr val="56E4E4"/>
                </a:gs>
              </a:gsLst>
              <a:lin ang="0" scaled="1"/>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975" b="1">
                  <a:solidFill>
                    <a:schemeClr val="tx1"/>
                  </a:solidFill>
                  <a:latin typeface="Arial" panose="020B0604020202020204" pitchFamily="34" charset="0"/>
                  <a:cs typeface="Arial" panose="020B0604020202020204" pitchFamily="34" charset="0"/>
                </a:rPr>
                <a:t>Usable SSD capacity</a:t>
              </a:r>
              <a:endParaRPr lang="zh-TW" altLang="en-US" sz="975" b="1">
                <a:solidFill>
                  <a:schemeClr val="tx1"/>
                </a:solidFill>
                <a:latin typeface="Arial" panose="020B0604020202020204" pitchFamily="34" charset="0"/>
                <a:cs typeface="Arial" panose="020B0604020202020204" pitchFamily="34" charset="0"/>
              </a:endParaRPr>
            </a:p>
          </p:txBody>
        </p:sp>
        <p:sp>
          <p:nvSpPr>
            <p:cNvPr id="28" name="矩形 16">
              <a:extLst>
                <a:ext uri="{FF2B5EF4-FFF2-40B4-BE49-F238E27FC236}">
                  <a16:creationId xmlns:a16="http://schemas.microsoft.com/office/drawing/2014/main" id="{D25E7A50-F98B-4016-A3B6-81253DE6C9DD}"/>
                </a:ext>
              </a:extLst>
            </p:cNvPr>
            <p:cNvSpPr/>
            <p:nvPr/>
          </p:nvSpPr>
          <p:spPr>
            <a:xfrm>
              <a:off x="2240511" y="3483371"/>
              <a:ext cx="737585" cy="655544"/>
            </a:xfrm>
            <a:prstGeom prst="rect">
              <a:avLst/>
            </a:prstGeom>
            <a:gradFill>
              <a:gsLst>
                <a:gs pos="100000">
                  <a:srgbClr val="9BE424"/>
                </a:gs>
                <a:gs pos="0">
                  <a:srgbClr val="BAE226"/>
                </a:gs>
              </a:gsLst>
              <a:lin ang="0" scaled="1"/>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975" b="1">
                  <a:solidFill>
                    <a:schemeClr val="tx1"/>
                  </a:solidFill>
                  <a:latin typeface="Arial" panose="020B0604020202020204" pitchFamily="34" charset="0"/>
                  <a:cs typeface="Arial" panose="020B0604020202020204" pitchFamily="34" charset="0"/>
                </a:rPr>
                <a:t>Factory-set OP</a:t>
              </a:r>
              <a:endParaRPr lang="zh-TW" altLang="en-US" sz="975" b="1">
                <a:solidFill>
                  <a:schemeClr val="tx1"/>
                </a:solidFill>
                <a:latin typeface="Arial" panose="020B0604020202020204" pitchFamily="34" charset="0"/>
                <a:cs typeface="Arial" panose="020B0604020202020204" pitchFamily="34" charset="0"/>
              </a:endParaRPr>
            </a:p>
          </p:txBody>
        </p:sp>
      </p:grpSp>
      <p:grpSp>
        <p:nvGrpSpPr>
          <p:cNvPr id="16" name="群組 15">
            <a:extLst>
              <a:ext uri="{FF2B5EF4-FFF2-40B4-BE49-F238E27FC236}">
                <a16:creationId xmlns:a16="http://schemas.microsoft.com/office/drawing/2014/main" id="{0A163C14-371C-4A2B-ADFD-0C82C32C3A2B}"/>
              </a:ext>
            </a:extLst>
          </p:cNvPr>
          <p:cNvGrpSpPr/>
          <p:nvPr/>
        </p:nvGrpSpPr>
        <p:grpSpPr>
          <a:xfrm>
            <a:off x="5960367" y="3483371"/>
            <a:ext cx="2663501" cy="655544"/>
            <a:chOff x="5960367" y="3483371"/>
            <a:chExt cx="2663501" cy="655544"/>
          </a:xfrm>
          <a:effectLst>
            <a:outerShdw blurRad="50800" dist="38100" dir="2700000" algn="tl" rotWithShape="0">
              <a:prstClr val="black">
                <a:alpha val="40000"/>
              </a:prstClr>
            </a:outerShdw>
          </a:effectLst>
        </p:grpSpPr>
        <p:sp>
          <p:nvSpPr>
            <p:cNvPr id="34" name="矩形 10">
              <a:extLst>
                <a:ext uri="{FF2B5EF4-FFF2-40B4-BE49-F238E27FC236}">
                  <a16:creationId xmlns:a16="http://schemas.microsoft.com/office/drawing/2014/main" id="{73BB4DF7-87DC-4317-904E-D6A6A88956E1}"/>
                </a:ext>
              </a:extLst>
            </p:cNvPr>
            <p:cNvSpPr/>
            <p:nvPr/>
          </p:nvSpPr>
          <p:spPr>
            <a:xfrm>
              <a:off x="7148698" y="3483371"/>
              <a:ext cx="737585" cy="655544"/>
            </a:xfrm>
            <a:prstGeom prst="rect">
              <a:avLst/>
            </a:prstGeom>
            <a:gradFill>
              <a:gsLst>
                <a:gs pos="100000">
                  <a:srgbClr val="E2B218"/>
                </a:gs>
                <a:gs pos="0">
                  <a:srgbClr val="FFD966"/>
                </a:gs>
              </a:gsLst>
              <a:lin ang="0" scaled="1"/>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975" b="1">
                  <a:solidFill>
                    <a:schemeClr val="tx1"/>
                  </a:solidFill>
                  <a:latin typeface="Arial" panose="020B0604020202020204" pitchFamily="34" charset="0"/>
                  <a:cs typeface="Arial" panose="020B0604020202020204" pitchFamily="34" charset="0"/>
                </a:rPr>
                <a:t>Dynamic OP</a:t>
              </a:r>
              <a:endParaRPr lang="zh-TW" altLang="en-US" sz="975" b="1">
                <a:solidFill>
                  <a:schemeClr val="tx1"/>
                </a:solidFill>
                <a:latin typeface="Arial" panose="020B0604020202020204" pitchFamily="34" charset="0"/>
                <a:cs typeface="Arial" panose="020B0604020202020204" pitchFamily="34" charset="0"/>
              </a:endParaRPr>
            </a:p>
          </p:txBody>
        </p:sp>
        <p:sp>
          <p:nvSpPr>
            <p:cNvPr id="35" name="矩形 11">
              <a:extLst>
                <a:ext uri="{FF2B5EF4-FFF2-40B4-BE49-F238E27FC236}">
                  <a16:creationId xmlns:a16="http://schemas.microsoft.com/office/drawing/2014/main" id="{8963A8D2-6337-4266-99C4-23276DB42B77}"/>
                </a:ext>
              </a:extLst>
            </p:cNvPr>
            <p:cNvSpPr/>
            <p:nvPr/>
          </p:nvSpPr>
          <p:spPr>
            <a:xfrm>
              <a:off x="5960367" y="3483371"/>
              <a:ext cx="1188331" cy="655544"/>
            </a:xfrm>
            <a:prstGeom prst="rect">
              <a:avLst/>
            </a:prstGeom>
            <a:gradFill>
              <a:gsLst>
                <a:gs pos="100000">
                  <a:srgbClr val="1E5BE2"/>
                </a:gs>
                <a:gs pos="0">
                  <a:srgbClr val="56E4E4"/>
                </a:gs>
              </a:gsLst>
              <a:lin ang="0" scaled="1"/>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975" b="1">
                  <a:solidFill>
                    <a:schemeClr val="tx1"/>
                  </a:solidFill>
                  <a:latin typeface="Arial" panose="020B0604020202020204" pitchFamily="34" charset="0"/>
                  <a:cs typeface="Arial" panose="020B0604020202020204" pitchFamily="34" charset="0"/>
                </a:rPr>
                <a:t>Usable SSD capacity</a:t>
              </a:r>
              <a:endParaRPr lang="zh-TW" altLang="en-US" sz="975" b="1">
                <a:solidFill>
                  <a:schemeClr val="tx1"/>
                </a:solidFill>
                <a:latin typeface="Arial" panose="020B0604020202020204" pitchFamily="34" charset="0"/>
                <a:cs typeface="Arial" panose="020B0604020202020204" pitchFamily="34" charset="0"/>
              </a:endParaRPr>
            </a:p>
          </p:txBody>
        </p:sp>
        <p:sp>
          <p:nvSpPr>
            <p:cNvPr id="36" name="矩形 16">
              <a:extLst>
                <a:ext uri="{FF2B5EF4-FFF2-40B4-BE49-F238E27FC236}">
                  <a16:creationId xmlns:a16="http://schemas.microsoft.com/office/drawing/2014/main" id="{20F2DA28-FF6E-4BAE-946D-B804DB7A0926}"/>
                </a:ext>
              </a:extLst>
            </p:cNvPr>
            <p:cNvSpPr/>
            <p:nvPr/>
          </p:nvSpPr>
          <p:spPr>
            <a:xfrm>
              <a:off x="7886283" y="3483371"/>
              <a:ext cx="737585" cy="655544"/>
            </a:xfrm>
            <a:prstGeom prst="rect">
              <a:avLst/>
            </a:prstGeom>
            <a:gradFill>
              <a:gsLst>
                <a:gs pos="100000">
                  <a:srgbClr val="9BE424"/>
                </a:gs>
                <a:gs pos="0">
                  <a:srgbClr val="BAE226"/>
                </a:gs>
              </a:gsLst>
              <a:lin ang="0" scaled="1"/>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975" b="1">
                  <a:solidFill>
                    <a:schemeClr val="tx1"/>
                  </a:solidFill>
                  <a:latin typeface="Arial" panose="020B0604020202020204" pitchFamily="34" charset="0"/>
                  <a:cs typeface="Arial" panose="020B0604020202020204" pitchFamily="34" charset="0"/>
                </a:rPr>
                <a:t>Factory-set OP</a:t>
              </a:r>
              <a:endParaRPr lang="zh-TW" altLang="en-US" sz="975" b="1">
                <a:solidFill>
                  <a:schemeClr val="tx1"/>
                </a:solidFill>
                <a:latin typeface="Arial" panose="020B0604020202020204" pitchFamily="34" charset="0"/>
                <a:cs typeface="Arial" panose="020B0604020202020204" pitchFamily="34" charset="0"/>
              </a:endParaRPr>
            </a:p>
          </p:txBody>
        </p:sp>
      </p:grpSp>
      <p:cxnSp>
        <p:nvCxnSpPr>
          <p:cNvPr id="39" name="Straight Connector 50">
            <a:extLst>
              <a:ext uri="{FF2B5EF4-FFF2-40B4-BE49-F238E27FC236}">
                <a16:creationId xmlns:a16="http://schemas.microsoft.com/office/drawing/2014/main" id="{923014EC-55FF-4A23-9405-A90B02505789}"/>
              </a:ext>
            </a:extLst>
          </p:cNvPr>
          <p:cNvCxnSpPr>
            <a:cxnSpLocks/>
          </p:cNvCxnSpPr>
          <p:nvPr/>
        </p:nvCxnSpPr>
        <p:spPr>
          <a:xfrm flipV="1">
            <a:off x="431564" y="2824405"/>
            <a:ext cx="1205147" cy="637264"/>
          </a:xfrm>
          <a:prstGeom prst="line">
            <a:avLst/>
          </a:prstGeom>
          <a:ln w="12700">
            <a:solidFill>
              <a:srgbClr val="00E6FE"/>
            </a:solidFill>
            <a:prstDash val="lgDash"/>
          </a:ln>
        </p:spPr>
        <p:style>
          <a:lnRef idx="1">
            <a:schemeClr val="accent1"/>
          </a:lnRef>
          <a:fillRef idx="0">
            <a:schemeClr val="accent1"/>
          </a:fillRef>
          <a:effectRef idx="0">
            <a:schemeClr val="accent1"/>
          </a:effectRef>
          <a:fontRef idx="minor">
            <a:schemeClr val="tx1"/>
          </a:fontRef>
        </p:style>
      </p:cxnSp>
      <p:cxnSp>
        <p:nvCxnSpPr>
          <p:cNvPr id="42" name="Straight Connector 54">
            <a:extLst>
              <a:ext uri="{FF2B5EF4-FFF2-40B4-BE49-F238E27FC236}">
                <a16:creationId xmlns:a16="http://schemas.microsoft.com/office/drawing/2014/main" id="{C6591E3D-7BBF-416C-A440-D4AA4EB0308C}"/>
              </a:ext>
            </a:extLst>
          </p:cNvPr>
          <p:cNvCxnSpPr>
            <a:cxnSpLocks/>
          </p:cNvCxnSpPr>
          <p:nvPr/>
        </p:nvCxnSpPr>
        <p:spPr>
          <a:xfrm flipH="1" flipV="1">
            <a:off x="2812911" y="2824403"/>
            <a:ext cx="339134" cy="671863"/>
          </a:xfrm>
          <a:prstGeom prst="line">
            <a:avLst/>
          </a:prstGeom>
          <a:ln w="12700">
            <a:solidFill>
              <a:srgbClr val="00E6FE"/>
            </a:solidFill>
            <a:prstDash val="lgDash"/>
          </a:ln>
        </p:spPr>
        <p:style>
          <a:lnRef idx="1">
            <a:schemeClr val="accent1"/>
          </a:lnRef>
          <a:fillRef idx="0">
            <a:schemeClr val="accent1"/>
          </a:fillRef>
          <a:effectRef idx="0">
            <a:schemeClr val="accent1"/>
          </a:effectRef>
          <a:fontRef idx="minor">
            <a:schemeClr val="tx1"/>
          </a:fontRef>
        </p:style>
      </p:cxnSp>
      <p:cxnSp>
        <p:nvCxnSpPr>
          <p:cNvPr id="46" name="Straight Connector 50">
            <a:extLst>
              <a:ext uri="{FF2B5EF4-FFF2-40B4-BE49-F238E27FC236}">
                <a16:creationId xmlns:a16="http://schemas.microsoft.com/office/drawing/2014/main" id="{E0CC5159-CC7A-4C0C-9F29-E6ACD9EC2E4A}"/>
              </a:ext>
            </a:extLst>
          </p:cNvPr>
          <p:cNvCxnSpPr>
            <a:cxnSpLocks/>
          </p:cNvCxnSpPr>
          <p:nvPr/>
        </p:nvCxnSpPr>
        <p:spPr>
          <a:xfrm flipV="1">
            <a:off x="1607764" y="2824404"/>
            <a:ext cx="1205147" cy="637264"/>
          </a:xfrm>
          <a:prstGeom prst="line">
            <a:avLst/>
          </a:prstGeom>
          <a:ln w="12700">
            <a:solidFill>
              <a:srgbClr val="00E6FE"/>
            </a:solidFill>
            <a:prstDash val="lgDash"/>
          </a:ln>
        </p:spPr>
        <p:style>
          <a:lnRef idx="1">
            <a:schemeClr val="accent1"/>
          </a:lnRef>
          <a:fillRef idx="0">
            <a:schemeClr val="accent1"/>
          </a:fillRef>
          <a:effectRef idx="0">
            <a:schemeClr val="accent1"/>
          </a:effectRef>
          <a:fontRef idx="minor">
            <a:schemeClr val="tx1"/>
          </a:fontRef>
        </p:style>
      </p:cxnSp>
      <p:cxnSp>
        <p:nvCxnSpPr>
          <p:cNvPr id="48" name="Straight Connector 54">
            <a:extLst>
              <a:ext uri="{FF2B5EF4-FFF2-40B4-BE49-F238E27FC236}">
                <a16:creationId xmlns:a16="http://schemas.microsoft.com/office/drawing/2014/main" id="{20F33658-763E-477E-AA62-5DE4F93F501F}"/>
              </a:ext>
            </a:extLst>
          </p:cNvPr>
          <p:cNvCxnSpPr>
            <a:cxnSpLocks/>
          </p:cNvCxnSpPr>
          <p:nvPr/>
        </p:nvCxnSpPr>
        <p:spPr>
          <a:xfrm flipH="1" flipV="1">
            <a:off x="3897999" y="2817159"/>
            <a:ext cx="418182" cy="666212"/>
          </a:xfrm>
          <a:prstGeom prst="line">
            <a:avLst/>
          </a:prstGeom>
          <a:ln w="12700">
            <a:solidFill>
              <a:srgbClr val="00E6FE"/>
            </a:solidFill>
            <a:prstDash val="lgDash"/>
          </a:ln>
        </p:spPr>
        <p:style>
          <a:lnRef idx="1">
            <a:schemeClr val="accent1"/>
          </a:lnRef>
          <a:fillRef idx="0">
            <a:schemeClr val="accent1"/>
          </a:fillRef>
          <a:effectRef idx="0">
            <a:schemeClr val="accent1"/>
          </a:effectRef>
          <a:fontRef idx="minor">
            <a:schemeClr val="tx1"/>
          </a:fontRef>
        </p:style>
      </p:cxnSp>
      <p:cxnSp>
        <p:nvCxnSpPr>
          <p:cNvPr id="50" name="Straight Connector 54">
            <a:extLst>
              <a:ext uri="{FF2B5EF4-FFF2-40B4-BE49-F238E27FC236}">
                <a16:creationId xmlns:a16="http://schemas.microsoft.com/office/drawing/2014/main" id="{951C18FB-BEB3-43E4-846C-9B01529A356C}"/>
              </a:ext>
            </a:extLst>
          </p:cNvPr>
          <p:cNvCxnSpPr>
            <a:cxnSpLocks/>
          </p:cNvCxnSpPr>
          <p:nvPr/>
        </p:nvCxnSpPr>
        <p:spPr>
          <a:xfrm flipH="1" flipV="1">
            <a:off x="3928971" y="2824403"/>
            <a:ext cx="2132674" cy="637265"/>
          </a:xfrm>
          <a:prstGeom prst="line">
            <a:avLst/>
          </a:prstGeom>
          <a:ln w="12700">
            <a:solidFill>
              <a:srgbClr val="00E6FE"/>
            </a:solidFill>
            <a:prstDash val="lgDash"/>
          </a:ln>
        </p:spPr>
        <p:style>
          <a:lnRef idx="1">
            <a:schemeClr val="accent1"/>
          </a:lnRef>
          <a:fillRef idx="0">
            <a:schemeClr val="accent1"/>
          </a:fillRef>
          <a:effectRef idx="0">
            <a:schemeClr val="accent1"/>
          </a:effectRef>
          <a:fontRef idx="minor">
            <a:schemeClr val="tx1"/>
          </a:fontRef>
        </p:style>
      </p:cxnSp>
      <p:cxnSp>
        <p:nvCxnSpPr>
          <p:cNvPr id="56" name="Straight Connector 54">
            <a:extLst>
              <a:ext uri="{FF2B5EF4-FFF2-40B4-BE49-F238E27FC236}">
                <a16:creationId xmlns:a16="http://schemas.microsoft.com/office/drawing/2014/main" id="{9E3346B2-5DDD-4DF5-8515-73AF4F0028B9}"/>
              </a:ext>
            </a:extLst>
          </p:cNvPr>
          <p:cNvCxnSpPr>
            <a:cxnSpLocks/>
          </p:cNvCxnSpPr>
          <p:nvPr/>
        </p:nvCxnSpPr>
        <p:spPr>
          <a:xfrm flipH="1" flipV="1">
            <a:off x="5319207" y="2827060"/>
            <a:ext cx="1887667" cy="624513"/>
          </a:xfrm>
          <a:prstGeom prst="line">
            <a:avLst/>
          </a:prstGeom>
          <a:ln w="12700">
            <a:solidFill>
              <a:srgbClr val="00E6FE"/>
            </a:solidFill>
            <a:prstDash val="lgDash"/>
          </a:ln>
        </p:spPr>
        <p:style>
          <a:lnRef idx="1">
            <a:schemeClr val="accent1"/>
          </a:lnRef>
          <a:fillRef idx="0">
            <a:schemeClr val="accent1"/>
          </a:fillRef>
          <a:effectRef idx="0">
            <a:schemeClr val="accent1"/>
          </a:effectRef>
          <a:fontRef idx="minor">
            <a:schemeClr val="tx1"/>
          </a:fontRef>
        </p:style>
      </p:cxnSp>
      <p:grpSp>
        <p:nvGrpSpPr>
          <p:cNvPr id="13" name="群組 12">
            <a:extLst>
              <a:ext uri="{FF2B5EF4-FFF2-40B4-BE49-F238E27FC236}">
                <a16:creationId xmlns:a16="http://schemas.microsoft.com/office/drawing/2014/main" id="{9C676957-6C4C-4F76-8093-40CAF9692EE1}"/>
              </a:ext>
            </a:extLst>
          </p:cNvPr>
          <p:cNvGrpSpPr/>
          <p:nvPr/>
        </p:nvGrpSpPr>
        <p:grpSpPr>
          <a:xfrm>
            <a:off x="1619224" y="2085078"/>
            <a:ext cx="5997019" cy="742950"/>
            <a:chOff x="1619224" y="2085078"/>
            <a:chExt cx="5997019" cy="742950"/>
          </a:xfrm>
          <a:effectLst>
            <a:outerShdw blurRad="50800" dist="38100" dir="2700000" algn="tl" rotWithShape="0">
              <a:prstClr val="black">
                <a:alpha val="40000"/>
              </a:prstClr>
            </a:outerShdw>
          </a:effectLst>
        </p:grpSpPr>
        <p:sp>
          <p:nvSpPr>
            <p:cNvPr id="23" name="矩形 3">
              <a:extLst>
                <a:ext uri="{FF2B5EF4-FFF2-40B4-BE49-F238E27FC236}">
                  <a16:creationId xmlns:a16="http://schemas.microsoft.com/office/drawing/2014/main" id="{3147E690-0893-4ADC-A06D-7D9A0F1F653B}"/>
                </a:ext>
              </a:extLst>
            </p:cNvPr>
            <p:cNvSpPr/>
            <p:nvPr/>
          </p:nvSpPr>
          <p:spPr>
            <a:xfrm>
              <a:off x="5319206" y="2090282"/>
              <a:ext cx="2297037" cy="735947"/>
            </a:xfrm>
            <a:prstGeom prst="rect">
              <a:avLst/>
            </a:prstGeom>
            <a:gradFill>
              <a:gsLst>
                <a:gs pos="100000">
                  <a:schemeClr val="bg1">
                    <a:lumMod val="95000"/>
                  </a:schemeClr>
                </a:gs>
                <a:gs pos="0">
                  <a:schemeClr val="bg2">
                    <a:lumMod val="90000"/>
                  </a:schemeClr>
                </a:gs>
              </a:gsLst>
              <a:lin ang="0" scaled="1"/>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1200" b="1">
                  <a:solidFill>
                    <a:schemeClr val="tx1"/>
                  </a:solidFill>
                  <a:latin typeface="Arial" panose="020B0604020202020204" pitchFamily="34" charset="0"/>
                  <a:cs typeface="Arial" panose="020B0604020202020204" pitchFamily="34" charset="0"/>
                </a:rPr>
                <a:t>Dynamic OP</a:t>
              </a:r>
              <a:endParaRPr lang="zh-TW" altLang="en-US" sz="1200" b="1">
                <a:solidFill>
                  <a:schemeClr val="tx1"/>
                </a:solidFill>
                <a:latin typeface="Arial" panose="020B0604020202020204" pitchFamily="34" charset="0"/>
                <a:cs typeface="Arial" panose="020B0604020202020204" pitchFamily="34" charset="0"/>
              </a:endParaRPr>
            </a:p>
          </p:txBody>
        </p:sp>
        <p:sp>
          <p:nvSpPr>
            <p:cNvPr id="24" name="矩形 6">
              <a:extLst>
                <a:ext uri="{FF2B5EF4-FFF2-40B4-BE49-F238E27FC236}">
                  <a16:creationId xmlns:a16="http://schemas.microsoft.com/office/drawing/2014/main" id="{D820E712-560E-41B1-A81C-0D3ED1C3962E}"/>
                </a:ext>
              </a:extLst>
            </p:cNvPr>
            <p:cNvSpPr/>
            <p:nvPr/>
          </p:nvSpPr>
          <p:spPr>
            <a:xfrm>
              <a:off x="1619224" y="2085078"/>
              <a:ext cx="3703220" cy="742950"/>
            </a:xfrm>
            <a:prstGeom prst="rect">
              <a:avLst/>
            </a:prstGeom>
            <a:gradFill flip="none" rotWithShape="1">
              <a:gsLst>
                <a:gs pos="100000">
                  <a:srgbClr val="1E5BE2"/>
                </a:gs>
                <a:gs pos="0">
                  <a:srgbClr val="56E4E4"/>
                </a:gs>
              </a:gsLst>
              <a:lin ang="0" scaled="1"/>
              <a:tileRect/>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1200" b="1">
                  <a:solidFill>
                    <a:schemeClr val="tx1"/>
                  </a:solidFill>
                  <a:latin typeface="Arial" panose="020B0604020202020204" pitchFamily="34" charset="0"/>
                  <a:cs typeface="Arial" panose="020B0604020202020204" pitchFamily="34" charset="0"/>
                </a:rPr>
                <a:t>Usable pool capacity</a:t>
              </a:r>
              <a:endParaRPr lang="zh-TW" altLang="en-US" sz="1200" b="1">
                <a:solidFill>
                  <a:schemeClr val="tx1"/>
                </a:solidFill>
                <a:latin typeface="Arial" panose="020B0604020202020204" pitchFamily="34" charset="0"/>
                <a:cs typeface="Arial" panose="020B0604020202020204" pitchFamily="34" charset="0"/>
              </a:endParaRPr>
            </a:p>
          </p:txBody>
        </p:sp>
      </p:grpSp>
      <p:sp>
        <p:nvSpPr>
          <p:cNvPr id="12" name="矩形 11">
            <a:extLst>
              <a:ext uri="{FF2B5EF4-FFF2-40B4-BE49-F238E27FC236}">
                <a16:creationId xmlns:a16="http://schemas.microsoft.com/office/drawing/2014/main" id="{86BC30A4-8047-4F7B-9E07-2B3C15CE7F8D}"/>
              </a:ext>
            </a:extLst>
          </p:cNvPr>
          <p:cNvSpPr/>
          <p:nvPr/>
        </p:nvSpPr>
        <p:spPr>
          <a:xfrm>
            <a:off x="3029274" y="1424386"/>
            <a:ext cx="3000492" cy="361318"/>
          </a:xfrm>
          <a:prstGeom prst="rect">
            <a:avLst/>
          </a:prstGeom>
          <a:gradFill>
            <a:gsLst>
              <a:gs pos="100000">
                <a:srgbClr val="7030A0"/>
              </a:gs>
              <a:gs pos="0">
                <a:srgbClr val="372AB4"/>
              </a:gs>
            </a:gsLst>
            <a:lin ang="0" scaled="1"/>
          </a:gradFill>
          <a:ln>
            <a:solidFill>
              <a:srgbClr val="00E6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文字方塊 4">
            <a:extLst>
              <a:ext uri="{FF2B5EF4-FFF2-40B4-BE49-F238E27FC236}">
                <a16:creationId xmlns:a16="http://schemas.microsoft.com/office/drawing/2014/main" id="{40816318-F0C8-4192-97CE-A2645DE9D3B7}"/>
              </a:ext>
            </a:extLst>
          </p:cNvPr>
          <p:cNvSpPr txBox="1"/>
          <p:nvPr/>
        </p:nvSpPr>
        <p:spPr>
          <a:xfrm>
            <a:off x="3252347" y="1464790"/>
            <a:ext cx="2639306" cy="27699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1200" b="1">
                <a:solidFill>
                  <a:schemeClr val="bg1"/>
                </a:solidFill>
                <a:latin typeface="Arial" panose="020B0604020202020204" pitchFamily="34" charset="0"/>
                <a:cs typeface="Arial" panose="020B0604020202020204" pitchFamily="34" charset="0"/>
              </a:rPr>
              <a:t>Layer 1 – pool over-provisioning</a:t>
            </a:r>
            <a:endParaRPr lang="zh-TW" altLang="en-US" sz="1200" b="1">
              <a:solidFill>
                <a:schemeClr val="bg1"/>
              </a:solidFill>
              <a:latin typeface="Arial" panose="020B0604020202020204" pitchFamily="34" charset="0"/>
              <a:cs typeface="Arial" panose="020B0604020202020204" pitchFamily="34" charset="0"/>
            </a:endParaRPr>
          </a:p>
        </p:txBody>
      </p:sp>
      <p:grpSp>
        <p:nvGrpSpPr>
          <p:cNvPr id="15" name="群組 14">
            <a:extLst>
              <a:ext uri="{FF2B5EF4-FFF2-40B4-BE49-F238E27FC236}">
                <a16:creationId xmlns:a16="http://schemas.microsoft.com/office/drawing/2014/main" id="{C60F509C-97F4-48B4-A0CC-F6C38DA07DE2}"/>
              </a:ext>
            </a:extLst>
          </p:cNvPr>
          <p:cNvGrpSpPr/>
          <p:nvPr/>
        </p:nvGrpSpPr>
        <p:grpSpPr>
          <a:xfrm>
            <a:off x="3127850" y="3482764"/>
            <a:ext cx="2663501" cy="656151"/>
            <a:chOff x="3127850" y="3482764"/>
            <a:chExt cx="2663501" cy="656151"/>
          </a:xfrm>
          <a:effectLst>
            <a:outerShdw blurRad="50800" dist="38100" dir="2700000" algn="tl" rotWithShape="0">
              <a:prstClr val="black">
                <a:alpha val="40000"/>
              </a:prstClr>
            </a:outerShdw>
          </a:effectLst>
        </p:grpSpPr>
        <p:sp>
          <p:nvSpPr>
            <p:cNvPr id="30" name="矩形 10">
              <a:extLst>
                <a:ext uri="{FF2B5EF4-FFF2-40B4-BE49-F238E27FC236}">
                  <a16:creationId xmlns:a16="http://schemas.microsoft.com/office/drawing/2014/main" id="{13888ABC-3955-419D-8E06-F27539FBDFB4}"/>
                </a:ext>
              </a:extLst>
            </p:cNvPr>
            <p:cNvSpPr/>
            <p:nvPr/>
          </p:nvSpPr>
          <p:spPr>
            <a:xfrm>
              <a:off x="4316181" y="3483371"/>
              <a:ext cx="737585" cy="655544"/>
            </a:xfrm>
            <a:prstGeom prst="rect">
              <a:avLst/>
            </a:prstGeom>
            <a:gradFill>
              <a:gsLst>
                <a:gs pos="100000">
                  <a:srgbClr val="E2B218"/>
                </a:gs>
                <a:gs pos="0">
                  <a:srgbClr val="FFD966"/>
                </a:gs>
              </a:gsLst>
              <a:lin ang="0" scaled="1"/>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975" b="1">
                  <a:solidFill>
                    <a:schemeClr val="tx1"/>
                  </a:solidFill>
                  <a:latin typeface="Arial" panose="020B0604020202020204" pitchFamily="34" charset="0"/>
                  <a:cs typeface="Arial" panose="020B0604020202020204" pitchFamily="34" charset="0"/>
                </a:rPr>
                <a:t>Dynamic OP</a:t>
              </a:r>
              <a:endParaRPr lang="zh-TW" altLang="en-US" sz="975" b="1">
                <a:solidFill>
                  <a:schemeClr val="tx1"/>
                </a:solidFill>
                <a:latin typeface="Arial" panose="020B0604020202020204" pitchFamily="34" charset="0"/>
                <a:cs typeface="Arial" panose="020B0604020202020204" pitchFamily="34" charset="0"/>
              </a:endParaRPr>
            </a:p>
          </p:txBody>
        </p:sp>
        <p:sp>
          <p:nvSpPr>
            <p:cNvPr id="32" name="矩形 16">
              <a:extLst>
                <a:ext uri="{FF2B5EF4-FFF2-40B4-BE49-F238E27FC236}">
                  <a16:creationId xmlns:a16="http://schemas.microsoft.com/office/drawing/2014/main" id="{FB9D8A69-F771-41B6-9B54-95EC0AFEE30C}"/>
                </a:ext>
              </a:extLst>
            </p:cNvPr>
            <p:cNvSpPr/>
            <p:nvPr/>
          </p:nvSpPr>
          <p:spPr>
            <a:xfrm>
              <a:off x="5053766" y="3483371"/>
              <a:ext cx="737585" cy="655544"/>
            </a:xfrm>
            <a:prstGeom prst="rect">
              <a:avLst/>
            </a:prstGeom>
            <a:gradFill>
              <a:gsLst>
                <a:gs pos="100000">
                  <a:srgbClr val="9BE424"/>
                </a:gs>
                <a:gs pos="0">
                  <a:srgbClr val="BAE226"/>
                </a:gs>
              </a:gsLst>
              <a:lin ang="0" scaled="1"/>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975" b="1">
                  <a:solidFill>
                    <a:schemeClr val="tx1"/>
                  </a:solidFill>
                  <a:latin typeface="Arial" panose="020B0604020202020204" pitchFamily="34" charset="0"/>
                  <a:cs typeface="Arial" panose="020B0604020202020204" pitchFamily="34" charset="0"/>
                </a:rPr>
                <a:t>Factory-set OP</a:t>
              </a:r>
              <a:endParaRPr lang="zh-TW" altLang="en-US" sz="975" b="1">
                <a:solidFill>
                  <a:schemeClr val="tx1"/>
                </a:solidFill>
                <a:latin typeface="Arial" panose="020B0604020202020204" pitchFamily="34" charset="0"/>
                <a:cs typeface="Arial" panose="020B0604020202020204" pitchFamily="34" charset="0"/>
              </a:endParaRPr>
            </a:p>
          </p:txBody>
        </p:sp>
        <p:sp>
          <p:nvSpPr>
            <p:cNvPr id="40" name="矩形 11">
              <a:extLst>
                <a:ext uri="{FF2B5EF4-FFF2-40B4-BE49-F238E27FC236}">
                  <a16:creationId xmlns:a16="http://schemas.microsoft.com/office/drawing/2014/main" id="{F4F552F7-CF77-4B82-B041-B0993DCDDE29}"/>
                </a:ext>
              </a:extLst>
            </p:cNvPr>
            <p:cNvSpPr/>
            <p:nvPr/>
          </p:nvSpPr>
          <p:spPr>
            <a:xfrm>
              <a:off x="3127850" y="3482764"/>
              <a:ext cx="1188331" cy="655544"/>
            </a:xfrm>
            <a:prstGeom prst="rect">
              <a:avLst/>
            </a:prstGeom>
            <a:gradFill>
              <a:gsLst>
                <a:gs pos="100000">
                  <a:srgbClr val="1E5BE2"/>
                </a:gs>
                <a:gs pos="0">
                  <a:srgbClr val="56E4E4"/>
                </a:gs>
              </a:gsLst>
              <a:lin ang="0" scaled="1"/>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975" b="1">
                  <a:solidFill>
                    <a:schemeClr val="tx1"/>
                  </a:solidFill>
                  <a:latin typeface="Arial" panose="020B0604020202020204" pitchFamily="34" charset="0"/>
                  <a:cs typeface="Arial" panose="020B0604020202020204" pitchFamily="34" charset="0"/>
                </a:rPr>
                <a:t>Usable SSD capacity</a:t>
              </a:r>
              <a:endParaRPr lang="zh-TW" altLang="en-US" sz="975" b="1">
                <a:solidFill>
                  <a:schemeClr val="tx1"/>
                </a:solidFill>
                <a:latin typeface="Arial" panose="020B0604020202020204" pitchFamily="34" charset="0"/>
                <a:cs typeface="Arial" panose="020B0604020202020204" pitchFamily="34" charset="0"/>
              </a:endParaRPr>
            </a:p>
          </p:txBody>
        </p:sp>
      </p:grpSp>
      <p:sp>
        <p:nvSpPr>
          <p:cNvPr id="43" name="矩形 42">
            <a:extLst>
              <a:ext uri="{FF2B5EF4-FFF2-40B4-BE49-F238E27FC236}">
                <a16:creationId xmlns:a16="http://schemas.microsoft.com/office/drawing/2014/main" id="{F0E445C0-6A85-4B48-BCA4-779785B78B92}"/>
              </a:ext>
            </a:extLst>
          </p:cNvPr>
          <p:cNvSpPr/>
          <p:nvPr/>
        </p:nvSpPr>
        <p:spPr>
          <a:xfrm>
            <a:off x="3029274" y="4450512"/>
            <a:ext cx="3000492" cy="361318"/>
          </a:xfrm>
          <a:prstGeom prst="rect">
            <a:avLst/>
          </a:prstGeom>
          <a:gradFill>
            <a:gsLst>
              <a:gs pos="100000">
                <a:srgbClr val="7030A0"/>
              </a:gs>
              <a:gs pos="0">
                <a:srgbClr val="372AB4"/>
              </a:gs>
            </a:gsLst>
            <a:lin ang="0" scaled="1"/>
          </a:gradFill>
          <a:ln>
            <a:solidFill>
              <a:srgbClr val="00E6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文字方塊 15">
            <a:extLst>
              <a:ext uri="{FF2B5EF4-FFF2-40B4-BE49-F238E27FC236}">
                <a16:creationId xmlns:a16="http://schemas.microsoft.com/office/drawing/2014/main" id="{D3DCAADA-2F89-47C6-8E69-1CF7B6C00DE1}"/>
              </a:ext>
            </a:extLst>
          </p:cNvPr>
          <p:cNvSpPr txBox="1"/>
          <p:nvPr/>
        </p:nvSpPr>
        <p:spPr>
          <a:xfrm>
            <a:off x="2453199" y="4492671"/>
            <a:ext cx="4206969" cy="27699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1200" b="1">
                <a:solidFill>
                  <a:schemeClr val="bg1"/>
                </a:solidFill>
                <a:latin typeface="Arial" panose="020B0604020202020204" pitchFamily="34" charset="0"/>
                <a:cs typeface="Arial" panose="020B0604020202020204" pitchFamily="34" charset="0"/>
              </a:rPr>
              <a:t>Layer 2 – SSD over-provisioning</a:t>
            </a:r>
            <a:endParaRPr lang="zh-TW" altLang="en-US" sz="12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23197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BDA39F9-3320-44B7-9B48-B002ED04212F}"/>
              </a:ext>
            </a:extLst>
          </p:cNvPr>
          <p:cNvSpPr>
            <a:spLocks noGrp="1"/>
          </p:cNvSpPr>
          <p:nvPr>
            <p:ph type="title"/>
          </p:nvPr>
        </p:nvSpPr>
        <p:spPr>
          <a:xfrm>
            <a:off x="234363" y="126229"/>
            <a:ext cx="8820184" cy="1028369"/>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TW" sz="3800">
                <a:solidFill>
                  <a:schemeClr val="bg1"/>
                </a:solidFill>
                <a:latin typeface="Microsoft JhengHei"/>
                <a:ea typeface="Microsoft JhengHei"/>
                <a:cs typeface="Calibri"/>
              </a:rPr>
              <a:t>QES </a:t>
            </a:r>
            <a:r>
              <a:rPr lang="zh-TW" sz="3800">
                <a:solidFill>
                  <a:schemeClr val="bg1"/>
                </a:solidFill>
                <a:latin typeface="Microsoft JhengHei"/>
                <a:ea typeface="Microsoft JhengHei"/>
                <a:cs typeface="Calibri"/>
              </a:rPr>
              <a:t>儲存池</a:t>
            </a:r>
            <a:r>
              <a:rPr lang="ja-JP" altLang="en-US" sz="3800">
                <a:solidFill>
                  <a:schemeClr val="bg1"/>
                </a:solidFill>
                <a:latin typeface="Microsoft JhengHei"/>
                <a:ea typeface="Microsoft JhengHei"/>
                <a:cs typeface="Calibri"/>
              </a:rPr>
              <a:t>超額配置，改善</a:t>
            </a:r>
            <a:r>
              <a:rPr lang="zh-TW" sz="3800">
                <a:solidFill>
                  <a:schemeClr val="bg1"/>
                </a:solidFill>
                <a:latin typeface="Microsoft JhengHei"/>
                <a:ea typeface="Microsoft JhengHei"/>
                <a:cs typeface="Calibri"/>
              </a:rPr>
              <a:t>空間破碎化</a:t>
            </a:r>
            <a:endParaRPr lang="en-US" altLang="zh-TW" sz="3800">
              <a:solidFill>
                <a:schemeClr val="bg1"/>
              </a:solidFill>
              <a:latin typeface="Microsoft JhengHei"/>
              <a:ea typeface="新細明體"/>
              <a:cs typeface="Calibri"/>
            </a:endParaRPr>
          </a:p>
        </p:txBody>
      </p:sp>
      <p:pic>
        <p:nvPicPr>
          <p:cNvPr id="8" name="圖片 7" descr="一張含有 螢幕擷取畫面 的圖片&#10;&#10;自動產生的描述">
            <a:extLst>
              <a:ext uri="{FF2B5EF4-FFF2-40B4-BE49-F238E27FC236}">
                <a16:creationId xmlns:a16="http://schemas.microsoft.com/office/drawing/2014/main" id="{0385F560-3BFB-4891-B6E3-DD2663C76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1149" y="1559170"/>
            <a:ext cx="5843416" cy="3213879"/>
          </a:xfrm>
          <a:prstGeom prst="rect">
            <a:avLst/>
          </a:prstGeom>
        </p:spPr>
      </p:pic>
    </p:spTree>
    <p:extLst>
      <p:ext uri="{BB962C8B-B14F-4D97-AF65-F5344CB8AC3E}">
        <p14:creationId xmlns:p14="http://schemas.microsoft.com/office/powerpoint/2010/main" val="1246076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圓角 12">
            <a:extLst>
              <a:ext uri="{FF2B5EF4-FFF2-40B4-BE49-F238E27FC236}">
                <a16:creationId xmlns:a16="http://schemas.microsoft.com/office/drawing/2014/main" id="{DC620FB6-20E5-4D50-A9BD-9E79A2D4AAC6}"/>
              </a:ext>
            </a:extLst>
          </p:cNvPr>
          <p:cNvSpPr/>
          <p:nvPr/>
        </p:nvSpPr>
        <p:spPr>
          <a:xfrm>
            <a:off x="4300374" y="2867346"/>
            <a:ext cx="1137828" cy="1113226"/>
          </a:xfrm>
          <a:prstGeom prst="roundRect">
            <a:avLst>
              <a:gd name="adj" fmla="val 11310"/>
            </a:avLst>
          </a:prstGeom>
          <a:gradFill>
            <a:gsLst>
              <a:gs pos="42000">
                <a:schemeClr val="accent1">
                  <a:lumMod val="5000"/>
                  <a:lumOff val="95000"/>
                </a:schemeClr>
              </a:gs>
              <a:gs pos="48000">
                <a:srgbClr val="EEEEEE"/>
              </a:gs>
              <a:gs pos="100000">
                <a:schemeClr val="bg1">
                  <a:lumMod val="75000"/>
                </a:schemeClr>
              </a:gs>
            </a:gsLst>
            <a:lin ang="5400000" scaled="1"/>
          </a:gradFill>
          <a:ln>
            <a:gradFill>
              <a:gsLst>
                <a:gs pos="95000">
                  <a:schemeClr val="accent1">
                    <a:lumMod val="5000"/>
                    <a:lumOff val="95000"/>
                  </a:schemeClr>
                </a:gs>
                <a:gs pos="0">
                  <a:schemeClr val="bg1">
                    <a:lumMod val="75000"/>
                    <a:alpha val="24000"/>
                  </a:schemeClr>
                </a:gs>
              </a:gsLst>
              <a:lin ang="5400000" scaled="1"/>
            </a:gradFill>
          </a:ln>
          <a:effectLst>
            <a:outerShdw blurRad="2921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圓角 11">
            <a:extLst>
              <a:ext uri="{FF2B5EF4-FFF2-40B4-BE49-F238E27FC236}">
                <a16:creationId xmlns:a16="http://schemas.microsoft.com/office/drawing/2014/main" id="{C5524B9D-B51D-4A4B-B177-95452521CEDE}"/>
              </a:ext>
            </a:extLst>
          </p:cNvPr>
          <p:cNvSpPr/>
          <p:nvPr/>
        </p:nvSpPr>
        <p:spPr>
          <a:xfrm>
            <a:off x="2370624" y="2867347"/>
            <a:ext cx="1137828" cy="1113226"/>
          </a:xfrm>
          <a:prstGeom prst="roundRect">
            <a:avLst>
              <a:gd name="adj" fmla="val 11310"/>
            </a:avLst>
          </a:prstGeom>
          <a:gradFill>
            <a:gsLst>
              <a:gs pos="42000">
                <a:schemeClr val="accent1">
                  <a:lumMod val="5000"/>
                  <a:lumOff val="95000"/>
                </a:schemeClr>
              </a:gs>
              <a:gs pos="48000">
                <a:srgbClr val="EEEEEE"/>
              </a:gs>
              <a:gs pos="100000">
                <a:schemeClr val="bg1">
                  <a:lumMod val="75000"/>
                </a:schemeClr>
              </a:gs>
            </a:gsLst>
            <a:lin ang="5400000" scaled="1"/>
          </a:gradFill>
          <a:ln>
            <a:gradFill>
              <a:gsLst>
                <a:gs pos="95000">
                  <a:schemeClr val="accent1">
                    <a:lumMod val="5000"/>
                    <a:lumOff val="95000"/>
                  </a:schemeClr>
                </a:gs>
                <a:gs pos="0">
                  <a:schemeClr val="bg1">
                    <a:lumMod val="75000"/>
                    <a:alpha val="24000"/>
                  </a:schemeClr>
                </a:gs>
              </a:gsLst>
              <a:lin ang="5400000" scaled="1"/>
            </a:gradFill>
          </a:ln>
          <a:effectLst>
            <a:outerShdw blurRad="2921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圓角 2">
            <a:extLst>
              <a:ext uri="{FF2B5EF4-FFF2-40B4-BE49-F238E27FC236}">
                <a16:creationId xmlns:a16="http://schemas.microsoft.com/office/drawing/2014/main" id="{2B8E7C40-CD5D-436C-8DA2-1C39F6FB6F06}"/>
              </a:ext>
            </a:extLst>
          </p:cNvPr>
          <p:cNvSpPr/>
          <p:nvPr/>
        </p:nvSpPr>
        <p:spPr>
          <a:xfrm>
            <a:off x="464559" y="2867347"/>
            <a:ext cx="1137828" cy="1113226"/>
          </a:xfrm>
          <a:prstGeom prst="roundRect">
            <a:avLst>
              <a:gd name="adj" fmla="val 11310"/>
            </a:avLst>
          </a:prstGeom>
          <a:gradFill>
            <a:gsLst>
              <a:gs pos="42000">
                <a:schemeClr val="accent1">
                  <a:lumMod val="5000"/>
                  <a:lumOff val="95000"/>
                </a:schemeClr>
              </a:gs>
              <a:gs pos="48000">
                <a:srgbClr val="EEEEEE"/>
              </a:gs>
              <a:gs pos="100000">
                <a:schemeClr val="bg1">
                  <a:lumMod val="75000"/>
                </a:schemeClr>
              </a:gs>
            </a:gsLst>
            <a:lin ang="5400000" scaled="1"/>
          </a:gradFill>
          <a:ln>
            <a:gradFill>
              <a:gsLst>
                <a:gs pos="95000">
                  <a:schemeClr val="accent1">
                    <a:lumMod val="5000"/>
                    <a:lumOff val="95000"/>
                  </a:schemeClr>
                </a:gs>
                <a:gs pos="0">
                  <a:schemeClr val="bg1">
                    <a:lumMod val="75000"/>
                    <a:alpha val="24000"/>
                  </a:schemeClr>
                </a:gs>
              </a:gsLst>
              <a:lin ang="5400000" scaled="1"/>
            </a:gradFill>
          </a:ln>
          <a:effectLst>
            <a:outerShdw blurRad="2921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A7C3984A-8C34-8548-B372-362461F61DD6}"/>
              </a:ext>
            </a:extLst>
          </p:cNvPr>
          <p:cNvSpPr>
            <a:spLocks noGrp="1"/>
          </p:cNvSpPr>
          <p:nvPr>
            <p:ph type="title"/>
          </p:nvPr>
        </p:nvSpPr>
        <p:spPr>
          <a:xfrm>
            <a:off x="234363" y="126229"/>
            <a:ext cx="8820184" cy="1028369"/>
          </a:xfrm>
        </p:spPr>
        <p:txBody>
          <a:bodyPr>
            <a:normAutofit/>
          </a:bodyPr>
          <a:lstStyle/>
          <a:p>
            <a:r>
              <a:rPr lang="zh-TW" altLang="en-US">
                <a:latin typeface="微軟正黑體"/>
                <a:ea typeface="微軟正黑體"/>
              </a:rPr>
              <a:t>全快閃儲存需求</a:t>
            </a:r>
            <a:r>
              <a:rPr lang="zh-CN" altLang="en-US">
                <a:latin typeface="微軟正黑體"/>
                <a:ea typeface="微軟正黑體"/>
              </a:rPr>
              <a:t>的應用</a:t>
            </a:r>
            <a:endParaRPr kumimoji="1" lang="zh-TW" altLang="en-US"/>
          </a:p>
        </p:txBody>
      </p:sp>
      <p:sp>
        <p:nvSpPr>
          <p:cNvPr id="38" name="文本框 2">
            <a:extLst>
              <a:ext uri="{FF2B5EF4-FFF2-40B4-BE49-F238E27FC236}">
                <a16:creationId xmlns:a16="http://schemas.microsoft.com/office/drawing/2014/main" id="{60002A76-0349-EE43-805A-8525B7E154F5}"/>
              </a:ext>
            </a:extLst>
          </p:cNvPr>
          <p:cNvSpPr txBox="1"/>
          <p:nvPr/>
        </p:nvSpPr>
        <p:spPr>
          <a:xfrm>
            <a:off x="300607" y="1419703"/>
            <a:ext cx="5971101" cy="161441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9070" indent="-179070">
              <a:lnSpc>
                <a:spcPct val="150000"/>
              </a:lnSpc>
              <a:buClr>
                <a:srgbClr val="FF7711"/>
              </a:buClr>
              <a:buFont typeface="Arial" panose="020B0604020202020204" pitchFamily="34" charset="0"/>
              <a:buChar char="•"/>
            </a:pPr>
            <a:r>
              <a:rPr lang="en-US" altLang="zh-CN" sz="2200">
                <a:solidFill>
                  <a:schemeClr val="bg1"/>
                </a:solidFill>
                <a:latin typeface="微軟正黑體"/>
                <a:ea typeface="微軟正黑體"/>
                <a:cs typeface="Calibri"/>
              </a:rPr>
              <a:t>SSD</a:t>
            </a:r>
            <a:r>
              <a:rPr lang="zh-CN" altLang="en-US" sz="2200">
                <a:solidFill>
                  <a:schemeClr val="bg1"/>
                </a:solidFill>
                <a:latin typeface="微軟正黑體"/>
                <a:ea typeface="微軟正黑體"/>
                <a:cs typeface="Calibri"/>
              </a:rPr>
              <a:t>具備</a:t>
            </a:r>
            <a:r>
              <a:rPr lang="zh-TW" altLang="en-US" sz="2200">
                <a:solidFill>
                  <a:schemeClr val="bg1"/>
                </a:solidFill>
                <a:latin typeface="微軟正黑體"/>
                <a:ea typeface="微軟正黑體"/>
                <a:cs typeface="Calibri"/>
              </a:rPr>
              <a:t>高速、低延遲、省電</a:t>
            </a:r>
            <a:r>
              <a:rPr lang="zh-CN" altLang="en-US" sz="2200">
                <a:solidFill>
                  <a:schemeClr val="bg1"/>
                </a:solidFill>
                <a:latin typeface="微軟正黑體"/>
                <a:ea typeface="微軟正黑體"/>
                <a:cs typeface="Calibri"/>
              </a:rPr>
              <a:t>的優異特性</a:t>
            </a:r>
            <a:endParaRPr lang="en-US" altLang="zh-CN" sz="2200">
              <a:solidFill>
                <a:schemeClr val="bg1"/>
              </a:solidFill>
              <a:latin typeface="微軟正黑體"/>
              <a:ea typeface="微軟正黑體"/>
              <a:cs typeface="Calibri"/>
            </a:endParaRPr>
          </a:p>
          <a:p>
            <a:pPr marL="179070" indent="-179070">
              <a:lnSpc>
                <a:spcPct val="150000"/>
              </a:lnSpc>
              <a:buClr>
                <a:srgbClr val="FF7711"/>
              </a:buClr>
              <a:buFont typeface="Arial" panose="020B0604020202020204" pitchFamily="34" charset="0"/>
              <a:buChar char="•"/>
            </a:pPr>
            <a:r>
              <a:rPr lang="en-US" altLang="zh-CN" sz="2200">
                <a:solidFill>
                  <a:schemeClr val="bg1"/>
                </a:solidFill>
                <a:latin typeface="微軟正黑體"/>
                <a:ea typeface="微軟正黑體"/>
                <a:cs typeface="Calibri"/>
              </a:rPr>
              <a:t>SSD</a:t>
            </a:r>
            <a:r>
              <a:rPr lang="zh-CN" altLang="en-US" sz="2200">
                <a:solidFill>
                  <a:schemeClr val="bg1"/>
                </a:solidFill>
                <a:latin typeface="微軟正黑體"/>
                <a:ea typeface="微軟正黑體"/>
                <a:cs typeface="Calibri"/>
              </a:rPr>
              <a:t>隨機存取的效能是硬碟</a:t>
            </a:r>
            <a:r>
              <a:rPr lang="en-US" altLang="zh-CN" sz="2200">
                <a:solidFill>
                  <a:schemeClr val="bg1"/>
                </a:solidFill>
                <a:latin typeface="微軟正黑體"/>
                <a:ea typeface="微軟正黑體"/>
                <a:cs typeface="Calibri"/>
              </a:rPr>
              <a:t>500</a:t>
            </a:r>
            <a:r>
              <a:rPr lang="zh-CN" altLang="en-US" sz="2200">
                <a:solidFill>
                  <a:schemeClr val="bg1"/>
                </a:solidFill>
                <a:latin typeface="微軟正黑體"/>
                <a:ea typeface="微軟正黑體"/>
                <a:cs typeface="Calibri"/>
              </a:rPr>
              <a:t>倍以上</a:t>
            </a:r>
            <a:endParaRPr lang="en-US" altLang="zh-CN" sz="2200">
              <a:solidFill>
                <a:schemeClr val="bg1"/>
              </a:solidFill>
              <a:latin typeface="微軟正黑體" panose="020B0604030504040204" pitchFamily="34" charset="-120"/>
              <a:ea typeface="微軟正黑體" panose="020B0604030504040204" pitchFamily="34" charset="-120"/>
              <a:cs typeface="Calibri"/>
            </a:endParaRPr>
          </a:p>
          <a:p>
            <a:pPr marL="342900" indent="-342900">
              <a:lnSpc>
                <a:spcPct val="150000"/>
              </a:lnSpc>
              <a:buClr>
                <a:srgbClr val="FF7711"/>
              </a:buClr>
              <a:buFont typeface="Arial" panose="020B0604020202020204" pitchFamily="34" charset="0"/>
              <a:buChar char="•"/>
            </a:pPr>
            <a:endParaRPr lang="zh-CN" altLang="en-US" sz="2500">
              <a:solidFill>
                <a:schemeClr val="bg1"/>
              </a:solidFill>
              <a:latin typeface="微軟正黑體" panose="020B0604030504040204" pitchFamily="34" charset="-120"/>
              <a:ea typeface="微軟正黑體" panose="020B0604030504040204" pitchFamily="34" charset="-120"/>
              <a:cs typeface="Calibri"/>
            </a:endParaRPr>
          </a:p>
        </p:txBody>
      </p:sp>
      <p:sp>
        <p:nvSpPr>
          <p:cNvPr id="40" name="Google Shape;572;p28">
            <a:extLst>
              <a:ext uri="{FF2B5EF4-FFF2-40B4-BE49-F238E27FC236}">
                <a16:creationId xmlns:a16="http://schemas.microsoft.com/office/drawing/2014/main" id="{23005A62-62EB-1747-918E-714A5F5FA7DF}"/>
              </a:ext>
            </a:extLst>
          </p:cNvPr>
          <p:cNvSpPr/>
          <p:nvPr/>
        </p:nvSpPr>
        <p:spPr>
          <a:xfrm>
            <a:off x="337637" y="4126258"/>
            <a:ext cx="1346843" cy="49244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Exchange Mail</a:t>
            </a:r>
            <a:endParaRPr 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Random 64K</a:t>
            </a:r>
            <a:endParaRPr lang="en-US" sz="1300" b="0"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41" name="Google Shape;573;p28">
            <a:extLst>
              <a:ext uri="{FF2B5EF4-FFF2-40B4-BE49-F238E27FC236}">
                <a16:creationId xmlns:a16="http://schemas.microsoft.com/office/drawing/2014/main" id="{985BA718-A3D6-304E-9BDF-16C41442EAE7}"/>
              </a:ext>
            </a:extLst>
          </p:cNvPr>
          <p:cNvSpPr/>
          <p:nvPr/>
        </p:nvSpPr>
        <p:spPr>
          <a:xfrm>
            <a:off x="2308596" y="4126258"/>
            <a:ext cx="1261884" cy="49244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OLTP</a:t>
            </a:r>
            <a:endParaRPr 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Random 4-8K</a:t>
            </a:r>
            <a:endParaRPr lang="en-US" sz="1300" b="0"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42" name="Google Shape;582;p28">
            <a:extLst>
              <a:ext uri="{FF2B5EF4-FFF2-40B4-BE49-F238E27FC236}">
                <a16:creationId xmlns:a16="http://schemas.microsoft.com/office/drawing/2014/main" id="{F8096319-2573-A541-9999-99F3FE97B4CC}"/>
              </a:ext>
            </a:extLst>
          </p:cNvPr>
          <p:cNvSpPr/>
          <p:nvPr/>
        </p:nvSpPr>
        <p:spPr>
          <a:xfrm>
            <a:off x="4300374" y="4126258"/>
            <a:ext cx="1261884" cy="49244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VDI</a:t>
            </a:r>
            <a:endParaRPr 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Random 4-8K</a:t>
            </a:r>
            <a:endParaRPr lang="en-US" sz="1300" b="0"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pic>
        <p:nvPicPr>
          <p:cNvPr id="43" name="圖片 42">
            <a:extLst>
              <a:ext uri="{FF2B5EF4-FFF2-40B4-BE49-F238E27FC236}">
                <a16:creationId xmlns:a16="http://schemas.microsoft.com/office/drawing/2014/main" id="{624E766B-74DA-B949-B981-47455996CF2A}"/>
              </a:ext>
            </a:extLst>
          </p:cNvPr>
          <p:cNvPicPr>
            <a:picLocks noChangeAspect="1"/>
          </p:cNvPicPr>
          <p:nvPr/>
        </p:nvPicPr>
        <p:blipFill>
          <a:blip r:embed="rId2"/>
          <a:stretch>
            <a:fillRect/>
          </a:stretch>
        </p:blipFill>
        <p:spPr>
          <a:xfrm>
            <a:off x="563100" y="2988711"/>
            <a:ext cx="940746" cy="991861"/>
          </a:xfrm>
          <a:prstGeom prst="rect">
            <a:avLst/>
          </a:prstGeom>
        </p:spPr>
      </p:pic>
      <p:pic>
        <p:nvPicPr>
          <p:cNvPr id="45" name="圖片 44">
            <a:extLst>
              <a:ext uri="{FF2B5EF4-FFF2-40B4-BE49-F238E27FC236}">
                <a16:creationId xmlns:a16="http://schemas.microsoft.com/office/drawing/2014/main" id="{4AD4954A-2290-9146-B77A-89140A543754}"/>
              </a:ext>
            </a:extLst>
          </p:cNvPr>
          <p:cNvPicPr>
            <a:picLocks noChangeAspect="1"/>
          </p:cNvPicPr>
          <p:nvPr/>
        </p:nvPicPr>
        <p:blipFill rotWithShape="1">
          <a:blip r:embed="rId3"/>
          <a:srcRect t="19144"/>
          <a:stretch/>
        </p:blipFill>
        <p:spPr>
          <a:xfrm>
            <a:off x="2418747" y="3034119"/>
            <a:ext cx="1127149" cy="1060170"/>
          </a:xfrm>
          <a:prstGeom prst="rect">
            <a:avLst/>
          </a:prstGeom>
        </p:spPr>
      </p:pic>
      <p:pic>
        <p:nvPicPr>
          <p:cNvPr id="31" name="圖片 30" descr="一張含有 電子用品, 電路 的圖片&#10;&#10;自動產生的描述">
            <a:extLst>
              <a:ext uri="{FF2B5EF4-FFF2-40B4-BE49-F238E27FC236}">
                <a16:creationId xmlns:a16="http://schemas.microsoft.com/office/drawing/2014/main" id="{B77D9F33-7AD6-4CD4-877D-AC04D535B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9152" y="1154598"/>
            <a:ext cx="2398134" cy="3464103"/>
          </a:xfrm>
          <a:prstGeom prst="rect">
            <a:avLst/>
          </a:prstGeom>
          <a:effectLst>
            <a:outerShdw blurRad="241300" dist="241300" dir="10800000" algn="r" rotWithShape="0">
              <a:prstClr val="black">
                <a:alpha val="40000"/>
              </a:prstClr>
            </a:outerShdw>
            <a:reflection blurRad="25400" stA="52000" endA="300" endPos="24000" dir="5400000" sy="-100000" algn="bl" rotWithShape="0"/>
          </a:effectLst>
        </p:spPr>
      </p:pic>
      <p:pic>
        <p:nvPicPr>
          <p:cNvPr id="5" name="圖片 4" descr="一張含有 畫畫, 標誌 的圖片&#10;&#10;自動產生的描述">
            <a:extLst>
              <a:ext uri="{FF2B5EF4-FFF2-40B4-BE49-F238E27FC236}">
                <a16:creationId xmlns:a16="http://schemas.microsoft.com/office/drawing/2014/main" id="{D3A3E33D-B736-4F62-A968-E724C74514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2069" y="3034119"/>
            <a:ext cx="914438" cy="779679"/>
          </a:xfrm>
          <a:prstGeom prst="rect">
            <a:avLst/>
          </a:prstGeom>
        </p:spPr>
      </p:pic>
    </p:spTree>
    <p:extLst>
      <p:ext uri="{BB962C8B-B14F-4D97-AF65-F5344CB8AC3E}">
        <p14:creationId xmlns:p14="http://schemas.microsoft.com/office/powerpoint/2010/main" val="32951192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FB909E0-6D95-47AD-874C-65789C74707A}"/>
              </a:ext>
            </a:extLst>
          </p:cNvPr>
          <p:cNvSpPr>
            <a:spLocks noGrp="1"/>
          </p:cNvSpPr>
          <p:nvPr>
            <p:ph type="title"/>
          </p:nvPr>
        </p:nvSpPr>
        <p:spPr>
          <a:xfrm>
            <a:off x="79911" y="126229"/>
            <a:ext cx="8984177" cy="1028369"/>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TW" altLang="en-US" sz="3800">
                <a:solidFill>
                  <a:srgbClr val="FFFFFF"/>
                </a:solidFill>
                <a:latin typeface="Microsoft JhengHei"/>
                <a:ea typeface="Microsoft JhengHei"/>
              </a:rPr>
              <a:t>同時執行多個應用容易造成吵鬧鄰居效應</a:t>
            </a:r>
          </a:p>
        </p:txBody>
      </p:sp>
      <p:cxnSp>
        <p:nvCxnSpPr>
          <p:cNvPr id="4" name="Straight Connector 47">
            <a:extLst>
              <a:ext uri="{FF2B5EF4-FFF2-40B4-BE49-F238E27FC236}">
                <a16:creationId xmlns:a16="http://schemas.microsoft.com/office/drawing/2014/main" id="{955730F1-C309-4A01-BFFB-F15514E669DD}"/>
              </a:ext>
            </a:extLst>
          </p:cNvPr>
          <p:cNvCxnSpPr>
            <a:cxnSpLocks/>
          </p:cNvCxnSpPr>
          <p:nvPr/>
        </p:nvCxnSpPr>
        <p:spPr>
          <a:xfrm>
            <a:off x="4704543" y="1504336"/>
            <a:ext cx="0" cy="2948525"/>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3">
            <a:extLst>
              <a:ext uri="{FF2B5EF4-FFF2-40B4-BE49-F238E27FC236}">
                <a16:creationId xmlns:a16="http://schemas.microsoft.com/office/drawing/2014/main" id="{D9CFF2F6-DE4E-4304-9287-A8A0819141E2}"/>
              </a:ext>
            </a:extLst>
          </p:cNvPr>
          <p:cNvCxnSpPr>
            <a:cxnSpLocks/>
          </p:cNvCxnSpPr>
          <p:nvPr/>
        </p:nvCxnSpPr>
        <p:spPr>
          <a:xfrm>
            <a:off x="762747" y="4038488"/>
            <a:ext cx="353350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85215F3-0D29-414B-85D6-EE50396896C1}"/>
              </a:ext>
            </a:extLst>
          </p:cNvPr>
          <p:cNvSpPr/>
          <p:nvPr/>
        </p:nvSpPr>
        <p:spPr>
          <a:xfrm>
            <a:off x="1338735" y="2197092"/>
            <a:ext cx="953205" cy="1817591"/>
          </a:xfrm>
          <a:prstGeom prst="rect">
            <a:avLst/>
          </a:prstGeom>
          <a:gradFill>
            <a:gsLst>
              <a:gs pos="100000">
                <a:schemeClr val="bg2">
                  <a:lumMod val="90000"/>
                </a:schemeClr>
              </a:gs>
              <a:gs pos="0">
                <a:schemeClr val="bg2">
                  <a:lumMod val="5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125" b="1">
                <a:solidFill>
                  <a:schemeClr val="tx1"/>
                </a:solidFill>
                <a:latin typeface="Arial" panose="020B0604020202020204" pitchFamily="34" charset="0"/>
                <a:cs typeface="Arial" panose="020B0604020202020204" pitchFamily="34" charset="0"/>
              </a:rPr>
              <a:t>Workload 1</a:t>
            </a:r>
          </a:p>
        </p:txBody>
      </p:sp>
      <p:sp>
        <p:nvSpPr>
          <p:cNvPr id="7" name="Rectangle 9">
            <a:extLst>
              <a:ext uri="{FF2B5EF4-FFF2-40B4-BE49-F238E27FC236}">
                <a16:creationId xmlns:a16="http://schemas.microsoft.com/office/drawing/2014/main" id="{E9E8F607-1F21-42CE-861F-0EEFD0271D31}"/>
              </a:ext>
            </a:extLst>
          </p:cNvPr>
          <p:cNvSpPr/>
          <p:nvPr/>
        </p:nvSpPr>
        <p:spPr>
          <a:xfrm>
            <a:off x="2745874" y="2473872"/>
            <a:ext cx="973376" cy="1540810"/>
          </a:xfrm>
          <a:prstGeom prst="rect">
            <a:avLst/>
          </a:prstGeom>
          <a:gradFill>
            <a:gsLst>
              <a:gs pos="100000">
                <a:schemeClr val="bg2">
                  <a:lumMod val="90000"/>
                </a:schemeClr>
              </a:gs>
              <a:gs pos="0">
                <a:schemeClr val="bg2">
                  <a:lumMod val="5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100" b="1">
                <a:latin typeface="Arial"/>
              </a:rPr>
              <a:t>Workload 2</a:t>
            </a:r>
            <a:r>
              <a:rPr lang="en-US" sz="1100">
                <a:latin typeface="Arial"/>
                <a:ea typeface="Arial"/>
                <a:cs typeface="Arial"/>
              </a:rPr>
              <a:t>​</a:t>
            </a:r>
            <a:endParaRPr lang="en-US" sz="1100">
              <a:cs typeface="Calibri"/>
            </a:endParaRPr>
          </a:p>
        </p:txBody>
      </p:sp>
      <p:sp>
        <p:nvSpPr>
          <p:cNvPr id="9" name="TextBox 13">
            <a:extLst>
              <a:ext uri="{FF2B5EF4-FFF2-40B4-BE49-F238E27FC236}">
                <a16:creationId xmlns:a16="http://schemas.microsoft.com/office/drawing/2014/main" id="{BBF03233-1713-496A-A350-709F01B449ED}"/>
              </a:ext>
            </a:extLst>
          </p:cNvPr>
          <p:cNvSpPr txBox="1"/>
          <p:nvPr/>
        </p:nvSpPr>
        <p:spPr>
          <a:xfrm>
            <a:off x="5559889" y="4120670"/>
            <a:ext cx="3126826" cy="246221"/>
          </a:xfrm>
          <a:prstGeom prst="rect">
            <a:avLst/>
          </a:prstGeom>
          <a:noFill/>
        </p:spPr>
        <p:txBody>
          <a:bodyPr wrap="square"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zh-TW" altLang="en-US" sz="1000">
                <a:solidFill>
                  <a:schemeClr val="bg1"/>
                </a:solidFill>
                <a:latin typeface="Arial"/>
                <a:ea typeface="微軟正黑體"/>
                <a:cs typeface="Arial"/>
              </a:rPr>
              <a:t>Workload 2 是吵鬧的鄰居 </a:t>
            </a:r>
            <a:r>
              <a:rPr lang="en-US" altLang="zh-TW" sz="1000">
                <a:solidFill>
                  <a:schemeClr val="bg1"/>
                </a:solidFill>
                <a:latin typeface="Arial"/>
                <a:ea typeface="微軟正黑體"/>
                <a:cs typeface="Arial"/>
              </a:rPr>
              <a:t>(</a:t>
            </a:r>
            <a:r>
              <a:rPr lang="en-US" sz="1000">
                <a:solidFill>
                  <a:schemeClr val="bg1"/>
                </a:solidFill>
                <a:latin typeface="Arial"/>
                <a:ea typeface="微軟正黑體"/>
                <a:cs typeface="Arial"/>
              </a:rPr>
              <a:t>Noisy neighbor</a:t>
            </a:r>
            <a:r>
              <a:rPr lang="en-US" altLang="zh-TW" sz="1000">
                <a:solidFill>
                  <a:schemeClr val="bg1"/>
                </a:solidFill>
                <a:latin typeface="Arial"/>
                <a:ea typeface="微軟正黑體"/>
                <a:cs typeface="Arial"/>
              </a:rPr>
              <a:t>)</a:t>
            </a:r>
            <a:endParaRPr lang="en-US" sz="1000">
              <a:solidFill>
                <a:schemeClr val="bg1"/>
              </a:solidFill>
              <a:latin typeface="Arial"/>
              <a:ea typeface="微軟正黑體"/>
              <a:cs typeface="Arial"/>
            </a:endParaRPr>
          </a:p>
        </p:txBody>
      </p:sp>
      <p:sp>
        <p:nvSpPr>
          <p:cNvPr id="10" name="TextBox 14">
            <a:extLst>
              <a:ext uri="{FF2B5EF4-FFF2-40B4-BE49-F238E27FC236}">
                <a16:creationId xmlns:a16="http://schemas.microsoft.com/office/drawing/2014/main" id="{DE2F5CC7-DBCB-483A-AEDE-D2778BCFE0DF}"/>
              </a:ext>
            </a:extLst>
          </p:cNvPr>
          <p:cNvSpPr txBox="1"/>
          <p:nvPr/>
        </p:nvSpPr>
        <p:spPr>
          <a:xfrm>
            <a:off x="172556" y="1810088"/>
            <a:ext cx="1169894" cy="25391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50" b="1">
                <a:solidFill>
                  <a:schemeClr val="bg1"/>
                </a:solidFill>
                <a:latin typeface="Arial" panose="020B0604020202020204" pitchFamily="34" charset="0"/>
                <a:cs typeface="Arial" panose="020B0604020202020204" pitchFamily="34" charset="0"/>
              </a:rPr>
              <a:t>Maximum IOPS</a:t>
            </a:r>
          </a:p>
        </p:txBody>
      </p:sp>
      <p:grpSp>
        <p:nvGrpSpPr>
          <p:cNvPr id="13" name="群組 12">
            <a:extLst>
              <a:ext uri="{FF2B5EF4-FFF2-40B4-BE49-F238E27FC236}">
                <a16:creationId xmlns:a16="http://schemas.microsoft.com/office/drawing/2014/main" id="{E888D871-BBEC-45DB-9468-57BBF12FC59B}"/>
              </a:ext>
            </a:extLst>
          </p:cNvPr>
          <p:cNvGrpSpPr/>
          <p:nvPr/>
        </p:nvGrpSpPr>
        <p:grpSpPr>
          <a:xfrm>
            <a:off x="275953" y="2061917"/>
            <a:ext cx="3925207" cy="688041"/>
            <a:chOff x="660933" y="2061917"/>
            <a:chExt cx="3540227" cy="688041"/>
          </a:xfrm>
        </p:grpSpPr>
        <p:cxnSp>
          <p:nvCxnSpPr>
            <p:cNvPr id="11" name="Straight Connector 10">
              <a:extLst>
                <a:ext uri="{FF2B5EF4-FFF2-40B4-BE49-F238E27FC236}">
                  <a16:creationId xmlns:a16="http://schemas.microsoft.com/office/drawing/2014/main" id="{641CBAC9-7758-4191-BC07-2A5EF82200A3}"/>
                </a:ext>
              </a:extLst>
            </p:cNvPr>
            <p:cNvCxnSpPr>
              <a:cxnSpLocks/>
            </p:cNvCxnSpPr>
            <p:nvPr/>
          </p:nvCxnSpPr>
          <p:spPr>
            <a:xfrm>
              <a:off x="667657" y="2061917"/>
              <a:ext cx="3533503" cy="0"/>
            </a:xfrm>
            <a:prstGeom prst="line">
              <a:avLst/>
            </a:prstGeom>
            <a:ln w="28575">
              <a:solidFill>
                <a:srgbClr val="00E6FE"/>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0">
              <a:extLst>
                <a:ext uri="{FF2B5EF4-FFF2-40B4-BE49-F238E27FC236}">
                  <a16:creationId xmlns:a16="http://schemas.microsoft.com/office/drawing/2014/main" id="{E62E4593-ABD0-4C05-9558-2192E4AECBA2}"/>
                </a:ext>
              </a:extLst>
            </p:cNvPr>
            <p:cNvCxnSpPr>
              <a:cxnSpLocks/>
            </p:cNvCxnSpPr>
            <p:nvPr/>
          </p:nvCxnSpPr>
          <p:spPr>
            <a:xfrm>
              <a:off x="660933" y="2749958"/>
              <a:ext cx="3533503" cy="0"/>
            </a:xfrm>
            <a:prstGeom prst="line">
              <a:avLst/>
            </a:prstGeom>
            <a:ln w="28575">
              <a:solidFill>
                <a:srgbClr val="00E6FE"/>
              </a:solidFill>
              <a:prstDash val="sysDash"/>
            </a:ln>
          </p:spPr>
          <p:style>
            <a:lnRef idx="1">
              <a:schemeClr val="accent1"/>
            </a:lnRef>
            <a:fillRef idx="0">
              <a:schemeClr val="accent1"/>
            </a:fillRef>
            <a:effectRef idx="0">
              <a:schemeClr val="accent1"/>
            </a:effectRef>
            <a:fontRef idx="minor">
              <a:schemeClr val="tx1"/>
            </a:fontRef>
          </p:style>
        </p:cxnSp>
      </p:grpSp>
      <p:cxnSp>
        <p:nvCxnSpPr>
          <p:cNvPr id="14" name="Straight Connector 3">
            <a:extLst>
              <a:ext uri="{FF2B5EF4-FFF2-40B4-BE49-F238E27FC236}">
                <a16:creationId xmlns:a16="http://schemas.microsoft.com/office/drawing/2014/main" id="{3E3FA94B-2439-48A8-AEA8-5B055F103E9E}"/>
              </a:ext>
            </a:extLst>
          </p:cNvPr>
          <p:cNvCxnSpPr>
            <a:cxnSpLocks/>
          </p:cNvCxnSpPr>
          <p:nvPr/>
        </p:nvCxnSpPr>
        <p:spPr>
          <a:xfrm>
            <a:off x="5354918" y="4040729"/>
            <a:ext cx="353350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Rectangle 5">
            <a:extLst>
              <a:ext uri="{FF2B5EF4-FFF2-40B4-BE49-F238E27FC236}">
                <a16:creationId xmlns:a16="http://schemas.microsoft.com/office/drawing/2014/main" id="{1633FD3B-9505-4D7B-ADE6-BD806E1AFADA}"/>
              </a:ext>
            </a:extLst>
          </p:cNvPr>
          <p:cNvSpPr/>
          <p:nvPr/>
        </p:nvSpPr>
        <p:spPr>
          <a:xfrm>
            <a:off x="5929683" y="3057819"/>
            <a:ext cx="966652" cy="950256"/>
          </a:xfrm>
          <a:prstGeom prst="rect">
            <a:avLst/>
          </a:prstGeom>
          <a:gradFill>
            <a:gsLst>
              <a:gs pos="100000">
                <a:schemeClr val="bg2">
                  <a:lumMod val="90000"/>
                </a:schemeClr>
              </a:gs>
              <a:gs pos="0">
                <a:schemeClr val="bg2">
                  <a:lumMod val="5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100" b="1">
                <a:latin typeface="Arial"/>
                <a:cs typeface="Calibri"/>
              </a:rPr>
              <a:t>Workload 1</a:t>
            </a:r>
            <a:endParaRPr lang="en-US" sz="1100">
              <a:latin typeface="Arial"/>
              <a:cs typeface="Calibri"/>
            </a:endParaRPr>
          </a:p>
        </p:txBody>
      </p:sp>
      <p:sp>
        <p:nvSpPr>
          <p:cNvPr id="16" name="Rectangle 9">
            <a:extLst>
              <a:ext uri="{FF2B5EF4-FFF2-40B4-BE49-F238E27FC236}">
                <a16:creationId xmlns:a16="http://schemas.microsoft.com/office/drawing/2014/main" id="{6875A4E3-FB38-4874-B2AB-E824D23B7DC1}"/>
              </a:ext>
            </a:extLst>
          </p:cNvPr>
          <p:cNvSpPr/>
          <p:nvPr/>
        </p:nvSpPr>
        <p:spPr>
          <a:xfrm>
            <a:off x="7350269" y="2380984"/>
            <a:ext cx="966652" cy="1627091"/>
          </a:xfrm>
          <a:prstGeom prst="rect">
            <a:avLst/>
          </a:prstGeom>
          <a:gradFill>
            <a:gsLst>
              <a:gs pos="100000">
                <a:schemeClr val="bg2">
                  <a:lumMod val="90000"/>
                </a:schemeClr>
              </a:gs>
              <a:gs pos="0">
                <a:schemeClr val="bg2">
                  <a:lumMod val="5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solidFill>
                <a:schemeClr val="tx1"/>
              </a:solidFill>
            </a:endParaRPr>
          </a:p>
        </p:txBody>
      </p:sp>
      <p:sp>
        <p:nvSpPr>
          <p:cNvPr id="17" name="Rectangle 11">
            <a:extLst>
              <a:ext uri="{FF2B5EF4-FFF2-40B4-BE49-F238E27FC236}">
                <a16:creationId xmlns:a16="http://schemas.microsoft.com/office/drawing/2014/main" id="{B0EE79BA-EC70-4960-82E5-897B6BD68D1E}"/>
              </a:ext>
            </a:extLst>
          </p:cNvPr>
          <p:cNvSpPr/>
          <p:nvPr/>
        </p:nvSpPr>
        <p:spPr>
          <a:xfrm>
            <a:off x="7352509" y="1616744"/>
            <a:ext cx="964412" cy="764240"/>
          </a:xfrm>
          <a:prstGeom prst="rect">
            <a:avLst/>
          </a:prstGeom>
          <a:gradFill>
            <a:gsLst>
              <a:gs pos="100000">
                <a:srgbClr val="FFD966"/>
              </a:gs>
              <a:gs pos="0">
                <a:srgbClr val="FFC715"/>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125" b="1">
                <a:solidFill>
                  <a:schemeClr val="tx1"/>
                </a:solidFill>
                <a:latin typeface="Arial" panose="020B0604020202020204" pitchFamily="34" charset="0"/>
                <a:cs typeface="Arial" panose="020B0604020202020204" pitchFamily="34" charset="0"/>
              </a:rPr>
              <a:t>Workload 2</a:t>
            </a:r>
          </a:p>
          <a:p>
            <a:pPr algn="ctr"/>
            <a:endParaRPr lang="en-US" sz="1125" b="1">
              <a:solidFill>
                <a:schemeClr val="tx1"/>
              </a:solidFill>
              <a:latin typeface="Arial" panose="020B0604020202020204" pitchFamily="34" charset="0"/>
              <a:cs typeface="Arial" panose="020B0604020202020204" pitchFamily="34" charset="0"/>
            </a:endParaRPr>
          </a:p>
        </p:txBody>
      </p:sp>
      <p:sp>
        <p:nvSpPr>
          <p:cNvPr id="21" name="TextBox 14">
            <a:extLst>
              <a:ext uri="{FF2B5EF4-FFF2-40B4-BE49-F238E27FC236}">
                <a16:creationId xmlns:a16="http://schemas.microsoft.com/office/drawing/2014/main" id="{FE9E2E77-30BA-4411-8CAC-36CF70A82346}"/>
              </a:ext>
            </a:extLst>
          </p:cNvPr>
          <p:cNvSpPr txBox="1"/>
          <p:nvPr/>
        </p:nvSpPr>
        <p:spPr>
          <a:xfrm>
            <a:off x="170499" y="2493647"/>
            <a:ext cx="1169894" cy="25391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50" b="1">
                <a:solidFill>
                  <a:schemeClr val="bg1"/>
                </a:solidFill>
                <a:latin typeface="Arial" panose="020B0604020202020204" pitchFamily="34" charset="0"/>
                <a:cs typeface="Arial" panose="020B0604020202020204" pitchFamily="34" charset="0"/>
              </a:rPr>
              <a:t>Minimum IOPS</a:t>
            </a:r>
          </a:p>
        </p:txBody>
      </p:sp>
      <p:sp>
        <p:nvSpPr>
          <p:cNvPr id="22" name="TextBox 14">
            <a:extLst>
              <a:ext uri="{FF2B5EF4-FFF2-40B4-BE49-F238E27FC236}">
                <a16:creationId xmlns:a16="http://schemas.microsoft.com/office/drawing/2014/main" id="{5A4ACC6A-34D8-45C3-9D00-6FE648117DA4}"/>
              </a:ext>
            </a:extLst>
          </p:cNvPr>
          <p:cNvSpPr txBox="1"/>
          <p:nvPr/>
        </p:nvSpPr>
        <p:spPr>
          <a:xfrm>
            <a:off x="4780599" y="1839222"/>
            <a:ext cx="1169894" cy="25391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50" b="1">
                <a:solidFill>
                  <a:schemeClr val="bg1"/>
                </a:solidFill>
                <a:latin typeface="Arial" panose="020B0604020202020204" pitchFamily="34" charset="0"/>
                <a:cs typeface="Arial" panose="020B0604020202020204" pitchFamily="34" charset="0"/>
              </a:rPr>
              <a:t>Maximum IOPS</a:t>
            </a:r>
          </a:p>
        </p:txBody>
      </p:sp>
      <p:sp>
        <p:nvSpPr>
          <p:cNvPr id="23" name="TextBox 14">
            <a:extLst>
              <a:ext uri="{FF2B5EF4-FFF2-40B4-BE49-F238E27FC236}">
                <a16:creationId xmlns:a16="http://schemas.microsoft.com/office/drawing/2014/main" id="{EA6D405E-6A73-432B-B9BF-F685707F924F}"/>
              </a:ext>
            </a:extLst>
          </p:cNvPr>
          <p:cNvSpPr txBox="1"/>
          <p:nvPr/>
        </p:nvSpPr>
        <p:spPr>
          <a:xfrm>
            <a:off x="4780599" y="2504853"/>
            <a:ext cx="1169894" cy="25391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50" b="1">
                <a:solidFill>
                  <a:schemeClr val="bg1"/>
                </a:solidFill>
                <a:latin typeface="Arial" panose="020B0604020202020204" pitchFamily="34" charset="0"/>
                <a:cs typeface="Arial" panose="020B0604020202020204" pitchFamily="34" charset="0"/>
              </a:rPr>
              <a:t>Minimum IOPS</a:t>
            </a:r>
          </a:p>
        </p:txBody>
      </p:sp>
      <p:sp>
        <p:nvSpPr>
          <p:cNvPr id="24" name="Rectangle 11">
            <a:extLst>
              <a:ext uri="{FF2B5EF4-FFF2-40B4-BE49-F238E27FC236}">
                <a16:creationId xmlns:a16="http://schemas.microsoft.com/office/drawing/2014/main" id="{5CAFAD2A-EF71-4BD4-A5E9-531E168EC9B5}"/>
              </a:ext>
            </a:extLst>
          </p:cNvPr>
          <p:cNvSpPr/>
          <p:nvPr/>
        </p:nvSpPr>
        <p:spPr>
          <a:xfrm>
            <a:off x="5947292" y="2210654"/>
            <a:ext cx="924341" cy="851647"/>
          </a:xfrm>
          <a:prstGeom prst="rect">
            <a:avLst/>
          </a:prstGeom>
          <a:noFill/>
          <a:ln w="28575">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125" b="1">
              <a:solidFill>
                <a:schemeClr val="bg1"/>
              </a:solidFill>
              <a:latin typeface="Arial" panose="020B0604020202020204" pitchFamily="34" charset="0"/>
              <a:cs typeface="Arial" panose="020B0604020202020204" pitchFamily="34" charset="0"/>
            </a:endParaRPr>
          </a:p>
        </p:txBody>
      </p:sp>
      <p:grpSp>
        <p:nvGrpSpPr>
          <p:cNvPr id="18" name="群組 17">
            <a:extLst>
              <a:ext uri="{FF2B5EF4-FFF2-40B4-BE49-F238E27FC236}">
                <a16:creationId xmlns:a16="http://schemas.microsoft.com/office/drawing/2014/main" id="{661E2520-CBBF-4248-9BD0-38A0A8F66C34}"/>
              </a:ext>
            </a:extLst>
          </p:cNvPr>
          <p:cNvGrpSpPr/>
          <p:nvPr/>
        </p:nvGrpSpPr>
        <p:grpSpPr>
          <a:xfrm>
            <a:off x="4878350" y="2064158"/>
            <a:ext cx="3914981" cy="688041"/>
            <a:chOff x="5253105" y="2064158"/>
            <a:chExt cx="3540226" cy="688041"/>
          </a:xfrm>
        </p:grpSpPr>
        <p:cxnSp>
          <p:nvCxnSpPr>
            <p:cNvPr id="19" name="Straight Connector 10">
              <a:extLst>
                <a:ext uri="{FF2B5EF4-FFF2-40B4-BE49-F238E27FC236}">
                  <a16:creationId xmlns:a16="http://schemas.microsoft.com/office/drawing/2014/main" id="{5600C7AB-0CA9-40FD-81B9-C7CC67EECD16}"/>
                </a:ext>
              </a:extLst>
            </p:cNvPr>
            <p:cNvCxnSpPr>
              <a:cxnSpLocks/>
            </p:cNvCxnSpPr>
            <p:nvPr/>
          </p:nvCxnSpPr>
          <p:spPr>
            <a:xfrm>
              <a:off x="5259828" y="2064158"/>
              <a:ext cx="3533503" cy="0"/>
            </a:xfrm>
            <a:prstGeom prst="line">
              <a:avLst/>
            </a:prstGeom>
            <a:ln w="28575">
              <a:solidFill>
                <a:srgbClr val="00E6FE"/>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10">
              <a:extLst>
                <a:ext uri="{FF2B5EF4-FFF2-40B4-BE49-F238E27FC236}">
                  <a16:creationId xmlns:a16="http://schemas.microsoft.com/office/drawing/2014/main" id="{93171ED0-765E-4707-B663-77F68BBD7760}"/>
                </a:ext>
              </a:extLst>
            </p:cNvPr>
            <p:cNvCxnSpPr>
              <a:cxnSpLocks/>
            </p:cNvCxnSpPr>
            <p:nvPr/>
          </p:nvCxnSpPr>
          <p:spPr>
            <a:xfrm>
              <a:off x="5253105" y="2752199"/>
              <a:ext cx="3533503" cy="0"/>
            </a:xfrm>
            <a:prstGeom prst="line">
              <a:avLst/>
            </a:prstGeom>
            <a:ln w="28575">
              <a:solidFill>
                <a:srgbClr val="00E6FE"/>
              </a:solidFill>
              <a:prstDash val="sysDash"/>
            </a:ln>
          </p:spPr>
          <p:style>
            <a:lnRef idx="1">
              <a:schemeClr val="accent1"/>
            </a:lnRef>
            <a:fillRef idx="0">
              <a:schemeClr val="accent1"/>
            </a:fillRef>
            <a:effectRef idx="0">
              <a:schemeClr val="accent1"/>
            </a:effectRef>
            <a:fontRef idx="minor">
              <a:schemeClr val="tx1"/>
            </a:fontRef>
          </p:style>
        </p:cxnSp>
      </p:grpSp>
      <p:cxnSp>
        <p:nvCxnSpPr>
          <p:cNvPr id="27" name="直線單箭頭接點 88">
            <a:extLst>
              <a:ext uri="{FF2B5EF4-FFF2-40B4-BE49-F238E27FC236}">
                <a16:creationId xmlns:a16="http://schemas.microsoft.com/office/drawing/2014/main" id="{E57BDF1D-D507-493D-B000-92DABC71C1AA}"/>
              </a:ext>
            </a:extLst>
          </p:cNvPr>
          <p:cNvCxnSpPr>
            <a:cxnSpLocks/>
          </p:cNvCxnSpPr>
          <p:nvPr/>
        </p:nvCxnSpPr>
        <p:spPr>
          <a:xfrm flipH="1" flipV="1">
            <a:off x="8505755" y="1608687"/>
            <a:ext cx="6723" cy="760991"/>
          </a:xfrm>
          <a:prstGeom prst="straightConnector1">
            <a:avLst/>
          </a:prstGeom>
          <a:ln w="57150">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0" name="Arrow: Right 17">
            <a:extLst>
              <a:ext uri="{FF2B5EF4-FFF2-40B4-BE49-F238E27FC236}">
                <a16:creationId xmlns:a16="http://schemas.microsoft.com/office/drawing/2014/main" id="{41D1DD93-4288-4303-9568-137C037EB660}"/>
              </a:ext>
            </a:extLst>
          </p:cNvPr>
          <p:cNvSpPr/>
          <p:nvPr/>
        </p:nvSpPr>
        <p:spPr>
          <a:xfrm>
            <a:off x="4267575" y="3165997"/>
            <a:ext cx="992254" cy="321566"/>
          </a:xfrm>
          <a:prstGeom prst="rightArrow">
            <a:avLst>
              <a:gd name="adj1" fmla="val 50000"/>
              <a:gd name="adj2" fmla="val 69932"/>
            </a:avLst>
          </a:prstGeom>
          <a:solidFill>
            <a:srgbClr val="FF7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cxnSp>
        <p:nvCxnSpPr>
          <p:cNvPr id="28" name="直線單箭頭接點 27">
            <a:extLst>
              <a:ext uri="{FF2B5EF4-FFF2-40B4-BE49-F238E27FC236}">
                <a16:creationId xmlns:a16="http://schemas.microsoft.com/office/drawing/2014/main" id="{CA034664-B811-4429-81C5-13F75F41B4FC}"/>
              </a:ext>
            </a:extLst>
          </p:cNvPr>
          <p:cNvCxnSpPr>
            <a:cxnSpLocks/>
          </p:cNvCxnSpPr>
          <p:nvPr/>
        </p:nvCxnSpPr>
        <p:spPr>
          <a:xfrm>
            <a:off x="7081343" y="2402160"/>
            <a:ext cx="9662" cy="658906"/>
          </a:xfrm>
          <a:prstGeom prst="straightConnector1">
            <a:avLst/>
          </a:prstGeom>
          <a:ln w="57150">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39001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FB909E0-6D95-47AD-874C-65789C74707A}"/>
              </a:ext>
            </a:extLst>
          </p:cNvPr>
          <p:cNvSpPr>
            <a:spLocks noGrp="1"/>
          </p:cNvSpPr>
          <p:nvPr>
            <p:ph type="title"/>
          </p:nvPr>
        </p:nvSpPr>
        <p:spPr>
          <a:xfrm>
            <a:off x="60423" y="126229"/>
            <a:ext cx="9073625" cy="1028369"/>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TW" sz="3800">
                <a:solidFill>
                  <a:srgbClr val="FFFFFF"/>
                </a:solidFill>
                <a:latin typeface="Microsoft JhengHei"/>
                <a:ea typeface="Microsoft JhengHei"/>
                <a:cs typeface="Arial" panose="020B0604020202020204" pitchFamily="34" charset="0"/>
              </a:rPr>
              <a:t>QoS</a:t>
            </a:r>
            <a:r>
              <a:rPr lang="en-US" altLang="zh-TW" sz="3800">
                <a:solidFill>
                  <a:srgbClr val="FFFFFF"/>
                </a:solidFill>
                <a:latin typeface="Microsoft JhengHei"/>
                <a:ea typeface="Microsoft JhengHei"/>
              </a:rPr>
              <a:t> </a:t>
            </a:r>
            <a:r>
              <a:rPr lang="zh-TW" altLang="en-US" sz="3800">
                <a:solidFill>
                  <a:srgbClr val="FFFFFF"/>
                </a:solidFill>
                <a:latin typeface="Microsoft JhengHei"/>
                <a:ea typeface="Microsoft JhengHei"/>
              </a:rPr>
              <a:t>確保系統資源適當地分配給工作負載</a:t>
            </a:r>
          </a:p>
        </p:txBody>
      </p:sp>
      <p:cxnSp>
        <p:nvCxnSpPr>
          <p:cNvPr id="4" name="Straight Connector 47">
            <a:extLst>
              <a:ext uri="{FF2B5EF4-FFF2-40B4-BE49-F238E27FC236}">
                <a16:creationId xmlns:a16="http://schemas.microsoft.com/office/drawing/2014/main" id="{955730F1-C309-4A01-BFFB-F15514E669DD}"/>
              </a:ext>
            </a:extLst>
          </p:cNvPr>
          <p:cNvCxnSpPr>
            <a:cxnSpLocks/>
          </p:cNvCxnSpPr>
          <p:nvPr/>
        </p:nvCxnSpPr>
        <p:spPr>
          <a:xfrm>
            <a:off x="4704543" y="1504336"/>
            <a:ext cx="0" cy="2948525"/>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3">
            <a:extLst>
              <a:ext uri="{FF2B5EF4-FFF2-40B4-BE49-F238E27FC236}">
                <a16:creationId xmlns:a16="http://schemas.microsoft.com/office/drawing/2014/main" id="{D9CFF2F6-DE4E-4304-9287-A8A0819141E2}"/>
              </a:ext>
            </a:extLst>
          </p:cNvPr>
          <p:cNvCxnSpPr>
            <a:cxnSpLocks/>
          </p:cNvCxnSpPr>
          <p:nvPr/>
        </p:nvCxnSpPr>
        <p:spPr>
          <a:xfrm>
            <a:off x="762747" y="4038488"/>
            <a:ext cx="353350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85215F3-0D29-414B-85D6-EE50396896C1}"/>
              </a:ext>
            </a:extLst>
          </p:cNvPr>
          <p:cNvSpPr/>
          <p:nvPr/>
        </p:nvSpPr>
        <p:spPr>
          <a:xfrm>
            <a:off x="1325288" y="3064427"/>
            <a:ext cx="966652" cy="950256"/>
          </a:xfrm>
          <a:prstGeom prst="rect">
            <a:avLst/>
          </a:prstGeom>
          <a:gradFill>
            <a:gsLst>
              <a:gs pos="100000">
                <a:schemeClr val="bg2">
                  <a:lumMod val="90000"/>
                </a:schemeClr>
              </a:gs>
              <a:gs pos="0">
                <a:schemeClr val="bg2">
                  <a:lumMod val="5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125" b="1">
                <a:solidFill>
                  <a:schemeClr val="tx1"/>
                </a:solidFill>
                <a:latin typeface="Arial" panose="020B0604020202020204" pitchFamily="34" charset="0"/>
                <a:cs typeface="Arial" panose="020B0604020202020204" pitchFamily="34" charset="0"/>
              </a:rPr>
              <a:t>Workload 1</a:t>
            </a:r>
          </a:p>
        </p:txBody>
      </p:sp>
      <p:sp>
        <p:nvSpPr>
          <p:cNvPr id="7" name="Rectangle 9">
            <a:extLst>
              <a:ext uri="{FF2B5EF4-FFF2-40B4-BE49-F238E27FC236}">
                <a16:creationId xmlns:a16="http://schemas.microsoft.com/office/drawing/2014/main" id="{E9E8F607-1F21-42CE-861F-0EEFD0271D31}"/>
              </a:ext>
            </a:extLst>
          </p:cNvPr>
          <p:cNvSpPr/>
          <p:nvPr/>
        </p:nvSpPr>
        <p:spPr>
          <a:xfrm>
            <a:off x="2745874" y="3072266"/>
            <a:ext cx="966652" cy="942416"/>
          </a:xfrm>
          <a:prstGeom prst="rect">
            <a:avLst/>
          </a:prstGeom>
          <a:gradFill>
            <a:gsLst>
              <a:gs pos="100000">
                <a:schemeClr val="bg2">
                  <a:lumMod val="90000"/>
                </a:schemeClr>
              </a:gs>
              <a:gs pos="0">
                <a:schemeClr val="bg2">
                  <a:lumMod val="5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solidFill>
                <a:schemeClr val="tx1"/>
              </a:solidFill>
            </a:endParaRPr>
          </a:p>
        </p:txBody>
      </p:sp>
      <p:sp>
        <p:nvSpPr>
          <p:cNvPr id="8" name="Rectangle 11">
            <a:extLst>
              <a:ext uri="{FF2B5EF4-FFF2-40B4-BE49-F238E27FC236}">
                <a16:creationId xmlns:a16="http://schemas.microsoft.com/office/drawing/2014/main" id="{27491F9C-6B5B-4400-8064-F27047319B92}"/>
              </a:ext>
            </a:extLst>
          </p:cNvPr>
          <p:cNvSpPr/>
          <p:nvPr/>
        </p:nvSpPr>
        <p:spPr>
          <a:xfrm>
            <a:off x="2751178" y="1769144"/>
            <a:ext cx="966652" cy="1295399"/>
          </a:xfrm>
          <a:prstGeom prst="rect">
            <a:avLst/>
          </a:prstGeom>
          <a:gradFill>
            <a:gsLst>
              <a:gs pos="100000">
                <a:srgbClr val="FFD966"/>
              </a:gs>
              <a:gs pos="0">
                <a:srgbClr val="FFC715"/>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125" b="1">
                <a:solidFill>
                  <a:schemeClr val="tx1"/>
                </a:solidFill>
                <a:latin typeface="Arial" panose="020B0604020202020204" pitchFamily="34" charset="0"/>
                <a:cs typeface="Arial" panose="020B0604020202020204" pitchFamily="34" charset="0"/>
              </a:rPr>
              <a:t>Workload 2</a:t>
            </a:r>
          </a:p>
        </p:txBody>
      </p:sp>
      <p:sp>
        <p:nvSpPr>
          <p:cNvPr id="9" name="TextBox 13">
            <a:extLst>
              <a:ext uri="{FF2B5EF4-FFF2-40B4-BE49-F238E27FC236}">
                <a16:creationId xmlns:a16="http://schemas.microsoft.com/office/drawing/2014/main" id="{BBF03233-1713-496A-A350-709F01B449ED}"/>
              </a:ext>
            </a:extLst>
          </p:cNvPr>
          <p:cNvSpPr txBox="1"/>
          <p:nvPr/>
        </p:nvSpPr>
        <p:spPr>
          <a:xfrm>
            <a:off x="1337511" y="4154288"/>
            <a:ext cx="2387239"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zh-TW" altLang="en-US" sz="1013"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吵鬧的鄰居 </a:t>
            </a:r>
            <a:r>
              <a:rPr lang="en-US" altLang="zh-TW" sz="1013" b="1">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US" sz="1013" b="1">
                <a:solidFill>
                  <a:schemeClr val="bg1"/>
                </a:solidFill>
                <a:latin typeface="Arial" panose="020B0604020202020204" pitchFamily="34" charset="0"/>
                <a:ea typeface="微軟正黑體" panose="020B0604030504040204" pitchFamily="34" charset="-120"/>
                <a:cs typeface="Arial" panose="020B0604020202020204" pitchFamily="34" charset="0"/>
              </a:rPr>
              <a:t>Noisy neighbor</a:t>
            </a:r>
            <a:r>
              <a:rPr lang="en-US" altLang="zh-TW" sz="1013" b="1">
                <a:solidFill>
                  <a:schemeClr val="bg1"/>
                </a:solidFill>
                <a:latin typeface="Arial" panose="020B0604020202020204" pitchFamily="34" charset="0"/>
                <a:ea typeface="微軟正黑體" panose="020B0604030504040204" pitchFamily="34" charset="-120"/>
                <a:cs typeface="Arial" panose="020B0604020202020204" pitchFamily="34" charset="0"/>
              </a:rPr>
              <a:t>)</a:t>
            </a:r>
            <a:endParaRPr lang="en-US" sz="1013"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 name="TextBox 14">
            <a:extLst>
              <a:ext uri="{FF2B5EF4-FFF2-40B4-BE49-F238E27FC236}">
                <a16:creationId xmlns:a16="http://schemas.microsoft.com/office/drawing/2014/main" id="{DE2F5CC7-DBCB-483A-AEDE-D2778BCFE0DF}"/>
              </a:ext>
            </a:extLst>
          </p:cNvPr>
          <p:cNvSpPr txBox="1"/>
          <p:nvPr/>
        </p:nvSpPr>
        <p:spPr>
          <a:xfrm>
            <a:off x="172556" y="1810088"/>
            <a:ext cx="1169894" cy="25391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50" b="1">
                <a:solidFill>
                  <a:schemeClr val="bg1"/>
                </a:solidFill>
                <a:latin typeface="Arial" panose="020B0604020202020204" pitchFamily="34" charset="0"/>
                <a:cs typeface="Arial" panose="020B0604020202020204" pitchFamily="34" charset="0"/>
              </a:rPr>
              <a:t>Maximum IOPS</a:t>
            </a:r>
          </a:p>
        </p:txBody>
      </p:sp>
      <p:grpSp>
        <p:nvGrpSpPr>
          <p:cNvPr id="3" name="群組 2">
            <a:extLst>
              <a:ext uri="{FF2B5EF4-FFF2-40B4-BE49-F238E27FC236}">
                <a16:creationId xmlns:a16="http://schemas.microsoft.com/office/drawing/2014/main" id="{CF4C21D8-A137-4EF7-8EB8-535A74C7475B}"/>
              </a:ext>
            </a:extLst>
          </p:cNvPr>
          <p:cNvGrpSpPr/>
          <p:nvPr/>
        </p:nvGrpSpPr>
        <p:grpSpPr>
          <a:xfrm>
            <a:off x="238543" y="2061917"/>
            <a:ext cx="3962618" cy="688041"/>
            <a:chOff x="660933" y="2061917"/>
            <a:chExt cx="3540227" cy="688041"/>
          </a:xfrm>
        </p:grpSpPr>
        <p:cxnSp>
          <p:nvCxnSpPr>
            <p:cNvPr id="11" name="Straight Connector 10">
              <a:extLst>
                <a:ext uri="{FF2B5EF4-FFF2-40B4-BE49-F238E27FC236}">
                  <a16:creationId xmlns:a16="http://schemas.microsoft.com/office/drawing/2014/main" id="{641CBAC9-7758-4191-BC07-2A5EF82200A3}"/>
                </a:ext>
              </a:extLst>
            </p:cNvPr>
            <p:cNvCxnSpPr>
              <a:cxnSpLocks/>
            </p:cNvCxnSpPr>
            <p:nvPr/>
          </p:nvCxnSpPr>
          <p:spPr>
            <a:xfrm>
              <a:off x="667657" y="2061917"/>
              <a:ext cx="3533503" cy="0"/>
            </a:xfrm>
            <a:prstGeom prst="line">
              <a:avLst/>
            </a:prstGeom>
            <a:ln w="28575">
              <a:solidFill>
                <a:srgbClr val="00E6FE"/>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0">
              <a:extLst>
                <a:ext uri="{FF2B5EF4-FFF2-40B4-BE49-F238E27FC236}">
                  <a16:creationId xmlns:a16="http://schemas.microsoft.com/office/drawing/2014/main" id="{E62E4593-ABD0-4C05-9558-2192E4AECBA2}"/>
                </a:ext>
              </a:extLst>
            </p:cNvPr>
            <p:cNvCxnSpPr>
              <a:cxnSpLocks/>
            </p:cNvCxnSpPr>
            <p:nvPr/>
          </p:nvCxnSpPr>
          <p:spPr>
            <a:xfrm>
              <a:off x="660933" y="2749958"/>
              <a:ext cx="3533503" cy="0"/>
            </a:xfrm>
            <a:prstGeom prst="line">
              <a:avLst/>
            </a:prstGeom>
            <a:ln w="28575">
              <a:solidFill>
                <a:srgbClr val="00E6FE"/>
              </a:solidFill>
              <a:prstDash val="sysDash"/>
            </a:ln>
          </p:spPr>
          <p:style>
            <a:lnRef idx="1">
              <a:schemeClr val="accent1"/>
            </a:lnRef>
            <a:fillRef idx="0">
              <a:schemeClr val="accent1"/>
            </a:fillRef>
            <a:effectRef idx="0">
              <a:schemeClr val="accent1"/>
            </a:effectRef>
            <a:fontRef idx="minor">
              <a:schemeClr val="tx1"/>
            </a:fontRef>
          </p:style>
        </p:cxnSp>
      </p:grpSp>
      <p:cxnSp>
        <p:nvCxnSpPr>
          <p:cNvPr id="14" name="Straight Connector 3">
            <a:extLst>
              <a:ext uri="{FF2B5EF4-FFF2-40B4-BE49-F238E27FC236}">
                <a16:creationId xmlns:a16="http://schemas.microsoft.com/office/drawing/2014/main" id="{3E3FA94B-2439-48A8-AEA8-5B055F103E9E}"/>
              </a:ext>
            </a:extLst>
          </p:cNvPr>
          <p:cNvCxnSpPr>
            <a:cxnSpLocks/>
          </p:cNvCxnSpPr>
          <p:nvPr/>
        </p:nvCxnSpPr>
        <p:spPr>
          <a:xfrm>
            <a:off x="5354918" y="4040729"/>
            <a:ext cx="353350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Rectangle 5">
            <a:extLst>
              <a:ext uri="{FF2B5EF4-FFF2-40B4-BE49-F238E27FC236}">
                <a16:creationId xmlns:a16="http://schemas.microsoft.com/office/drawing/2014/main" id="{1633FD3B-9505-4D7B-ADE6-BD806E1AFADA}"/>
              </a:ext>
            </a:extLst>
          </p:cNvPr>
          <p:cNvSpPr/>
          <p:nvPr/>
        </p:nvSpPr>
        <p:spPr>
          <a:xfrm>
            <a:off x="5929683" y="3057819"/>
            <a:ext cx="966652" cy="950256"/>
          </a:xfrm>
          <a:prstGeom prst="rect">
            <a:avLst/>
          </a:prstGeom>
          <a:gradFill>
            <a:gsLst>
              <a:gs pos="100000">
                <a:schemeClr val="bg2">
                  <a:lumMod val="90000"/>
                </a:schemeClr>
              </a:gs>
              <a:gs pos="0">
                <a:schemeClr val="bg2">
                  <a:lumMod val="5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solidFill>
                <a:schemeClr val="tx1"/>
              </a:solidFill>
            </a:endParaRPr>
          </a:p>
        </p:txBody>
      </p:sp>
      <p:sp>
        <p:nvSpPr>
          <p:cNvPr id="16" name="Rectangle 9">
            <a:extLst>
              <a:ext uri="{FF2B5EF4-FFF2-40B4-BE49-F238E27FC236}">
                <a16:creationId xmlns:a16="http://schemas.microsoft.com/office/drawing/2014/main" id="{6875A4E3-FB38-4874-B2AB-E824D23B7DC1}"/>
              </a:ext>
            </a:extLst>
          </p:cNvPr>
          <p:cNvSpPr/>
          <p:nvPr/>
        </p:nvSpPr>
        <p:spPr>
          <a:xfrm>
            <a:off x="7316652" y="2434773"/>
            <a:ext cx="1000269" cy="1573302"/>
          </a:xfrm>
          <a:prstGeom prst="rect">
            <a:avLst/>
          </a:prstGeom>
          <a:gradFill>
            <a:gsLst>
              <a:gs pos="100000">
                <a:schemeClr val="bg2">
                  <a:lumMod val="90000"/>
                </a:schemeClr>
              </a:gs>
              <a:gs pos="0">
                <a:schemeClr val="bg2">
                  <a:lumMod val="5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100" b="1">
                <a:latin typeface="Arial"/>
                <a:cs typeface="Calibri"/>
              </a:rPr>
              <a:t>Workload 2</a:t>
            </a:r>
            <a:endParaRPr lang="en-US" sz="1100">
              <a:latin typeface="Arial"/>
              <a:cs typeface="Calibri"/>
            </a:endParaRPr>
          </a:p>
        </p:txBody>
      </p:sp>
      <p:sp>
        <p:nvSpPr>
          <p:cNvPr id="17" name="Rectangle 11">
            <a:extLst>
              <a:ext uri="{FF2B5EF4-FFF2-40B4-BE49-F238E27FC236}">
                <a16:creationId xmlns:a16="http://schemas.microsoft.com/office/drawing/2014/main" id="{B0EE79BA-EC70-4960-82E5-897B6BD68D1E}"/>
              </a:ext>
            </a:extLst>
          </p:cNvPr>
          <p:cNvSpPr/>
          <p:nvPr/>
        </p:nvSpPr>
        <p:spPr>
          <a:xfrm>
            <a:off x="7329904" y="1643637"/>
            <a:ext cx="966652" cy="791135"/>
          </a:xfrm>
          <a:prstGeom prst="rect">
            <a:avLst/>
          </a:prstGeom>
          <a:noFill/>
          <a:ln w="28575">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125" b="1">
              <a:solidFill>
                <a:schemeClr val="tx1"/>
              </a:solidFill>
              <a:latin typeface="Arial" panose="020B0604020202020204" pitchFamily="34" charset="0"/>
              <a:cs typeface="Arial" panose="020B0604020202020204" pitchFamily="34" charset="0"/>
            </a:endParaRPr>
          </a:p>
        </p:txBody>
      </p:sp>
      <p:sp>
        <p:nvSpPr>
          <p:cNvPr id="18" name="TextBox 13">
            <a:extLst>
              <a:ext uri="{FF2B5EF4-FFF2-40B4-BE49-F238E27FC236}">
                <a16:creationId xmlns:a16="http://schemas.microsoft.com/office/drawing/2014/main" id="{C1E38A80-971A-44EC-BF8B-BCE49AF9B47B}"/>
              </a:ext>
            </a:extLst>
          </p:cNvPr>
          <p:cNvSpPr txBox="1"/>
          <p:nvPr/>
        </p:nvSpPr>
        <p:spPr>
          <a:xfrm>
            <a:off x="5929682" y="4156529"/>
            <a:ext cx="2387239"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TW" sz="1013" b="1">
                <a:solidFill>
                  <a:schemeClr val="bg1"/>
                </a:solidFill>
                <a:latin typeface="Arial" panose="020B0604020202020204" pitchFamily="34" charset="0"/>
                <a:ea typeface="微軟正黑體" panose="020B0604030504040204" pitchFamily="34" charset="-120"/>
                <a:cs typeface="Arial" panose="020B0604020202020204" pitchFamily="34" charset="0"/>
              </a:rPr>
              <a:t>QoS</a:t>
            </a:r>
            <a:r>
              <a:rPr lang="en-US" altLang="zh-TW" sz="1013"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1013"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可防止吵鬧鄰居的影響</a:t>
            </a:r>
            <a:endParaRPr lang="en-US" sz="1013"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1" name="TextBox 14">
            <a:extLst>
              <a:ext uri="{FF2B5EF4-FFF2-40B4-BE49-F238E27FC236}">
                <a16:creationId xmlns:a16="http://schemas.microsoft.com/office/drawing/2014/main" id="{FE9E2E77-30BA-4411-8CAC-36CF70A82346}"/>
              </a:ext>
            </a:extLst>
          </p:cNvPr>
          <p:cNvSpPr txBox="1"/>
          <p:nvPr/>
        </p:nvSpPr>
        <p:spPr>
          <a:xfrm>
            <a:off x="170499" y="2493647"/>
            <a:ext cx="1169894" cy="25391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50" b="1">
                <a:solidFill>
                  <a:schemeClr val="bg1"/>
                </a:solidFill>
                <a:latin typeface="Arial" panose="020B0604020202020204" pitchFamily="34" charset="0"/>
                <a:cs typeface="Arial" panose="020B0604020202020204" pitchFamily="34" charset="0"/>
              </a:rPr>
              <a:t>Minimum IOPS</a:t>
            </a:r>
          </a:p>
        </p:txBody>
      </p:sp>
      <p:sp>
        <p:nvSpPr>
          <p:cNvPr id="22" name="TextBox 14">
            <a:extLst>
              <a:ext uri="{FF2B5EF4-FFF2-40B4-BE49-F238E27FC236}">
                <a16:creationId xmlns:a16="http://schemas.microsoft.com/office/drawing/2014/main" id="{5A4ACC6A-34D8-45C3-9D00-6FE648117DA4}"/>
              </a:ext>
            </a:extLst>
          </p:cNvPr>
          <p:cNvSpPr txBox="1"/>
          <p:nvPr/>
        </p:nvSpPr>
        <p:spPr>
          <a:xfrm>
            <a:off x="4780599" y="1839222"/>
            <a:ext cx="1169894" cy="25391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50" b="1">
                <a:solidFill>
                  <a:schemeClr val="bg1"/>
                </a:solidFill>
                <a:latin typeface="Arial" panose="020B0604020202020204" pitchFamily="34" charset="0"/>
                <a:cs typeface="Arial" panose="020B0604020202020204" pitchFamily="34" charset="0"/>
              </a:rPr>
              <a:t>Maximum IOPS</a:t>
            </a:r>
          </a:p>
        </p:txBody>
      </p:sp>
      <p:sp>
        <p:nvSpPr>
          <p:cNvPr id="23" name="TextBox 14">
            <a:extLst>
              <a:ext uri="{FF2B5EF4-FFF2-40B4-BE49-F238E27FC236}">
                <a16:creationId xmlns:a16="http://schemas.microsoft.com/office/drawing/2014/main" id="{EA6D405E-6A73-432B-B9BF-F685707F924F}"/>
              </a:ext>
            </a:extLst>
          </p:cNvPr>
          <p:cNvSpPr txBox="1"/>
          <p:nvPr/>
        </p:nvSpPr>
        <p:spPr>
          <a:xfrm>
            <a:off x="4780599" y="2504853"/>
            <a:ext cx="1169894" cy="25391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50" b="1">
                <a:solidFill>
                  <a:schemeClr val="bg1"/>
                </a:solidFill>
                <a:latin typeface="Arial" panose="020B0604020202020204" pitchFamily="34" charset="0"/>
                <a:cs typeface="Arial" panose="020B0604020202020204" pitchFamily="34" charset="0"/>
              </a:rPr>
              <a:t>Minimum IOPS</a:t>
            </a:r>
          </a:p>
        </p:txBody>
      </p:sp>
      <p:sp>
        <p:nvSpPr>
          <p:cNvPr id="24" name="Rectangle 11">
            <a:extLst>
              <a:ext uri="{FF2B5EF4-FFF2-40B4-BE49-F238E27FC236}">
                <a16:creationId xmlns:a16="http://schemas.microsoft.com/office/drawing/2014/main" id="{5CAFAD2A-EF71-4BD4-A5E9-531E168EC9B5}"/>
              </a:ext>
            </a:extLst>
          </p:cNvPr>
          <p:cNvSpPr/>
          <p:nvPr/>
        </p:nvSpPr>
        <p:spPr>
          <a:xfrm>
            <a:off x="5937282" y="2338401"/>
            <a:ext cx="966652" cy="730624"/>
          </a:xfrm>
          <a:prstGeom prst="rect">
            <a:avLst/>
          </a:prstGeom>
          <a:gradFill>
            <a:gsLst>
              <a:gs pos="100000">
                <a:srgbClr val="FFD966"/>
              </a:gs>
              <a:gs pos="0">
                <a:srgbClr val="FFC715"/>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125" b="1">
                <a:solidFill>
                  <a:schemeClr val="tx1"/>
                </a:solidFill>
                <a:latin typeface="Arial" panose="020B0604020202020204" pitchFamily="34" charset="0"/>
                <a:cs typeface="Arial" panose="020B0604020202020204" pitchFamily="34" charset="0"/>
              </a:rPr>
              <a:t>Workload 1</a:t>
            </a:r>
          </a:p>
          <a:p>
            <a:pPr algn="ctr"/>
            <a:endParaRPr lang="en-US" sz="1125" b="1">
              <a:solidFill>
                <a:schemeClr val="tx1"/>
              </a:solidFill>
              <a:latin typeface="Arial" panose="020B0604020202020204" pitchFamily="34" charset="0"/>
              <a:cs typeface="Arial" panose="020B0604020202020204" pitchFamily="34" charset="0"/>
            </a:endParaRPr>
          </a:p>
        </p:txBody>
      </p:sp>
      <p:grpSp>
        <p:nvGrpSpPr>
          <p:cNvPr id="13" name="群組 12">
            <a:extLst>
              <a:ext uri="{FF2B5EF4-FFF2-40B4-BE49-F238E27FC236}">
                <a16:creationId xmlns:a16="http://schemas.microsoft.com/office/drawing/2014/main" id="{5C54BF85-B72A-4771-8A46-F33DD7E6F25A}"/>
              </a:ext>
            </a:extLst>
          </p:cNvPr>
          <p:cNvGrpSpPr/>
          <p:nvPr/>
        </p:nvGrpSpPr>
        <p:grpSpPr>
          <a:xfrm>
            <a:off x="4835388" y="2064158"/>
            <a:ext cx="3957943" cy="688041"/>
            <a:chOff x="5253105" y="2064158"/>
            <a:chExt cx="3540226" cy="688041"/>
          </a:xfrm>
        </p:grpSpPr>
        <p:cxnSp>
          <p:nvCxnSpPr>
            <p:cNvPr id="19" name="Straight Connector 10">
              <a:extLst>
                <a:ext uri="{FF2B5EF4-FFF2-40B4-BE49-F238E27FC236}">
                  <a16:creationId xmlns:a16="http://schemas.microsoft.com/office/drawing/2014/main" id="{5600C7AB-0CA9-40FD-81B9-C7CC67EECD16}"/>
                </a:ext>
              </a:extLst>
            </p:cNvPr>
            <p:cNvCxnSpPr>
              <a:cxnSpLocks/>
            </p:cNvCxnSpPr>
            <p:nvPr/>
          </p:nvCxnSpPr>
          <p:spPr>
            <a:xfrm>
              <a:off x="5259828" y="2064158"/>
              <a:ext cx="3533503" cy="0"/>
            </a:xfrm>
            <a:prstGeom prst="line">
              <a:avLst/>
            </a:prstGeom>
            <a:ln w="28575">
              <a:solidFill>
                <a:srgbClr val="00E6FE"/>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10">
              <a:extLst>
                <a:ext uri="{FF2B5EF4-FFF2-40B4-BE49-F238E27FC236}">
                  <a16:creationId xmlns:a16="http://schemas.microsoft.com/office/drawing/2014/main" id="{93171ED0-765E-4707-B663-77F68BBD7760}"/>
                </a:ext>
              </a:extLst>
            </p:cNvPr>
            <p:cNvCxnSpPr>
              <a:cxnSpLocks/>
            </p:cNvCxnSpPr>
            <p:nvPr/>
          </p:nvCxnSpPr>
          <p:spPr>
            <a:xfrm>
              <a:off x="5253105" y="2752199"/>
              <a:ext cx="3533503" cy="0"/>
            </a:xfrm>
            <a:prstGeom prst="line">
              <a:avLst/>
            </a:prstGeom>
            <a:ln w="28575">
              <a:solidFill>
                <a:srgbClr val="00E6FE"/>
              </a:solidFill>
              <a:prstDash val="sysDash"/>
            </a:ln>
          </p:spPr>
          <p:style>
            <a:lnRef idx="1">
              <a:schemeClr val="accent1"/>
            </a:lnRef>
            <a:fillRef idx="0">
              <a:schemeClr val="accent1"/>
            </a:fillRef>
            <a:effectRef idx="0">
              <a:schemeClr val="accent1"/>
            </a:effectRef>
            <a:fontRef idx="minor">
              <a:schemeClr val="tx1"/>
            </a:fontRef>
          </p:style>
        </p:cxnSp>
      </p:grpSp>
      <p:cxnSp>
        <p:nvCxnSpPr>
          <p:cNvPr id="27" name="直線單箭頭接點 88">
            <a:extLst>
              <a:ext uri="{FF2B5EF4-FFF2-40B4-BE49-F238E27FC236}">
                <a16:creationId xmlns:a16="http://schemas.microsoft.com/office/drawing/2014/main" id="{E57BDF1D-D507-493D-B000-92DABC71C1AA}"/>
              </a:ext>
            </a:extLst>
          </p:cNvPr>
          <p:cNvCxnSpPr>
            <a:cxnSpLocks/>
          </p:cNvCxnSpPr>
          <p:nvPr/>
        </p:nvCxnSpPr>
        <p:spPr>
          <a:xfrm flipV="1">
            <a:off x="7084459" y="2434772"/>
            <a:ext cx="0" cy="592903"/>
          </a:xfrm>
          <a:prstGeom prst="straightConnector1">
            <a:avLst/>
          </a:prstGeom>
          <a:ln w="57150">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0" name="Arrow: Right 17">
            <a:extLst>
              <a:ext uri="{FF2B5EF4-FFF2-40B4-BE49-F238E27FC236}">
                <a16:creationId xmlns:a16="http://schemas.microsoft.com/office/drawing/2014/main" id="{41D1DD93-4288-4303-9568-137C037EB660}"/>
              </a:ext>
            </a:extLst>
          </p:cNvPr>
          <p:cNvSpPr/>
          <p:nvPr/>
        </p:nvSpPr>
        <p:spPr>
          <a:xfrm>
            <a:off x="4267575" y="3165997"/>
            <a:ext cx="992254" cy="321566"/>
          </a:xfrm>
          <a:prstGeom prst="rightArrow">
            <a:avLst>
              <a:gd name="adj1" fmla="val 50000"/>
              <a:gd name="adj2" fmla="val 69932"/>
            </a:avLst>
          </a:prstGeom>
          <a:solidFill>
            <a:srgbClr val="FF7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cxnSp>
        <p:nvCxnSpPr>
          <p:cNvPr id="28" name="直線單箭頭接點 88">
            <a:extLst>
              <a:ext uri="{FF2B5EF4-FFF2-40B4-BE49-F238E27FC236}">
                <a16:creationId xmlns:a16="http://schemas.microsoft.com/office/drawing/2014/main" id="{68EFCB17-FE97-4F8D-A51A-613F4B24EA3A}"/>
              </a:ext>
            </a:extLst>
          </p:cNvPr>
          <p:cNvCxnSpPr>
            <a:cxnSpLocks/>
          </p:cNvCxnSpPr>
          <p:nvPr/>
        </p:nvCxnSpPr>
        <p:spPr>
          <a:xfrm>
            <a:off x="8498979" y="1667317"/>
            <a:ext cx="13447" cy="745079"/>
          </a:xfrm>
          <a:prstGeom prst="straightConnector1">
            <a:avLst/>
          </a:prstGeom>
          <a:ln w="57150">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63342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40;p56">
            <a:extLst>
              <a:ext uri="{FF2B5EF4-FFF2-40B4-BE49-F238E27FC236}">
                <a16:creationId xmlns:a16="http://schemas.microsoft.com/office/drawing/2014/main" id="{B9469883-4F9C-49F4-80B7-DBD018FB8EB4}"/>
              </a:ext>
            </a:extLst>
          </p:cNvPr>
          <p:cNvSpPr txBox="1"/>
          <p:nvPr/>
        </p:nvSpPr>
        <p:spPr>
          <a:xfrm>
            <a:off x="3115034" y="3324337"/>
            <a:ext cx="3025514" cy="301659"/>
          </a:xfrm>
          <a:prstGeom prst="rect">
            <a:avLst/>
          </a:prstGeom>
          <a:noFill/>
          <a:ln>
            <a:noFill/>
          </a:ln>
        </p:spPr>
        <p:txBody>
          <a:bodyPr spcFirstLastPara="1" wrap="square" lIns="68569" tIns="68569" rIns="68569" bIns="68569" anchor="ctr" anchorCtr="0">
            <a:noAutofit/>
          </a:bodyPr>
          <a:lstStyle/>
          <a:p>
            <a:pPr marL="47625" algn="ctr">
              <a:lnSpc>
                <a:spcPct val="150000"/>
              </a:lnSpc>
              <a:spcBef>
                <a:spcPts val="375"/>
              </a:spcBef>
              <a:buClr>
                <a:srgbClr val="3F3F3F"/>
              </a:buClr>
              <a:buSzPts val="600"/>
            </a:pPr>
            <a:r>
              <a:rPr lang="en-US" altLang="zh-TW" sz="525">
                <a:solidFill>
                  <a:schemeClr val="bg1"/>
                </a:solidFill>
                <a:latin typeface="Microsoft JhengHei"/>
                <a:ea typeface="Microsoft JhengHei"/>
                <a:cs typeface="Microsoft JhengHei"/>
                <a:sym typeface="Microsoft JhengHei"/>
              </a:rPr>
              <a:t>©2019</a:t>
            </a:r>
            <a:r>
              <a:rPr lang="zh-TW" altLang="en-US" sz="525">
                <a:solidFill>
                  <a:schemeClr val="bg1"/>
                </a:solidFill>
                <a:latin typeface="Microsoft JhengHei"/>
                <a:ea typeface="Microsoft JhengHei"/>
                <a:cs typeface="Microsoft JhengHei"/>
                <a:sym typeface="Microsoft JhengHei"/>
              </a:rPr>
              <a:t>著作權為威聯通科技股份有限公司所有。威聯通科技並保留所有權利。威聯通科技股份有限公司所使用或註冊之商標或標章。檔案中所提及之產品及公司名稱可能為其他公司所有之商標 。</a:t>
            </a:r>
            <a:endParaRPr lang="zh-TW" altLang="en-US" sz="525">
              <a:solidFill>
                <a:schemeClr val="bg1"/>
              </a:solidFill>
              <a:latin typeface="Calibri"/>
              <a:ea typeface="Calibri"/>
              <a:cs typeface="Calibri"/>
              <a:sym typeface="Calibri"/>
            </a:endParaRPr>
          </a:p>
        </p:txBody>
      </p:sp>
      <p:sp>
        <p:nvSpPr>
          <p:cNvPr id="4" name="文字方塊 3">
            <a:extLst>
              <a:ext uri="{FF2B5EF4-FFF2-40B4-BE49-F238E27FC236}">
                <a16:creationId xmlns:a16="http://schemas.microsoft.com/office/drawing/2014/main" id="{46DF5437-914B-4776-8BE1-8BA537C8ACA6}"/>
              </a:ext>
            </a:extLst>
          </p:cNvPr>
          <p:cNvSpPr txBox="1"/>
          <p:nvPr/>
        </p:nvSpPr>
        <p:spPr>
          <a:xfrm>
            <a:off x="2778092" y="680023"/>
            <a:ext cx="3587817" cy="934871"/>
          </a:xfrm>
          <a:prstGeom prst="rect">
            <a:avLst/>
          </a:prstGeom>
          <a:noFill/>
        </p:spPr>
        <p:txBody>
          <a:bodyPr wrap="square" rtlCol="0">
            <a:spAutoFit/>
          </a:bodyPr>
          <a:lstStyle/>
          <a:p>
            <a:pPr algn="ctr"/>
            <a:r>
              <a:rPr lang="en-US" altLang="zh-TW" sz="4125">
                <a:solidFill>
                  <a:schemeClr val="bg1"/>
                </a:solidFill>
                <a:latin typeface="微軟正黑體" panose="020B0604030504040204" pitchFamily="34" charset="-120"/>
                <a:ea typeface="微軟正黑體" panose="020B0604030504040204" pitchFamily="34" charset="-120"/>
              </a:rPr>
              <a:t>QNAP</a:t>
            </a:r>
            <a:r>
              <a:rPr lang="zh-TW" altLang="en-US" sz="4125">
                <a:solidFill>
                  <a:schemeClr val="bg1"/>
                </a:solidFill>
                <a:latin typeface="微軟正黑體" panose="020B0604030504040204" pitchFamily="34" charset="-120"/>
                <a:ea typeface="微軟正黑體" panose="020B0604030504040204" pitchFamily="34" charset="-120"/>
              </a:rPr>
              <a:t> </a:t>
            </a:r>
            <a:r>
              <a:rPr lang="en-US" altLang="zh-TW" sz="4125">
                <a:solidFill>
                  <a:schemeClr val="bg1"/>
                </a:solidFill>
                <a:latin typeface="微軟正黑體" panose="020B0604030504040204" pitchFamily="34" charset="-120"/>
                <a:ea typeface="微軟正黑體" panose="020B0604030504040204" pitchFamily="34" charset="-120"/>
              </a:rPr>
              <a:t>NAS</a:t>
            </a:r>
            <a:br>
              <a:rPr lang="en-US" altLang="zh-TW" sz="1350">
                <a:solidFill>
                  <a:schemeClr val="bg1"/>
                </a:solidFill>
                <a:latin typeface="微軟正黑體" panose="020B0604030504040204" pitchFamily="34" charset="-120"/>
                <a:ea typeface="微軟正黑體" panose="020B0604030504040204" pitchFamily="34" charset="-120"/>
              </a:rPr>
            </a:br>
            <a:r>
              <a:rPr lang="zh-TW" altLang="en-US" sz="1350">
                <a:solidFill>
                  <a:schemeClr val="bg1"/>
                </a:solidFill>
                <a:latin typeface="微軟正黑體" panose="020B0604030504040204" pitchFamily="34" charset="-120"/>
                <a:ea typeface="微軟正黑體" panose="020B0604030504040204" pitchFamily="34" charset="-120"/>
              </a:rPr>
              <a:t>  </a:t>
            </a:r>
            <a:r>
              <a:rPr lang="zh-TW" altLang="en-US" sz="1350" spc="750">
                <a:solidFill>
                  <a:schemeClr val="bg1"/>
                </a:solidFill>
                <a:latin typeface="微軟正黑體" panose="020B0604030504040204" pitchFamily="34" charset="-120"/>
                <a:ea typeface="微軟正黑體" panose="020B0604030504040204" pitchFamily="34" charset="-120"/>
              </a:rPr>
              <a:t>是 您 最 好 的 選 擇</a:t>
            </a:r>
          </a:p>
        </p:txBody>
      </p:sp>
      <p:sp>
        <p:nvSpPr>
          <p:cNvPr id="6" name="矩形 5">
            <a:extLst>
              <a:ext uri="{FF2B5EF4-FFF2-40B4-BE49-F238E27FC236}">
                <a16:creationId xmlns:a16="http://schemas.microsoft.com/office/drawing/2014/main" id="{8F837424-9CEE-419D-9644-F60A2C9AAB0A}"/>
              </a:ext>
            </a:extLst>
          </p:cNvPr>
          <p:cNvSpPr/>
          <p:nvPr/>
        </p:nvSpPr>
        <p:spPr>
          <a:xfrm>
            <a:off x="2887393" y="640081"/>
            <a:ext cx="3365696" cy="1055582"/>
          </a:xfrm>
          <a:prstGeom prst="rect">
            <a:avLst/>
          </a:prstGeom>
          <a:noFill/>
          <a:ln>
            <a:solidFill>
              <a:srgbClr val="C00000"/>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pic>
        <p:nvPicPr>
          <p:cNvPr id="7" name="圖形 6">
            <a:extLst>
              <a:ext uri="{FF2B5EF4-FFF2-40B4-BE49-F238E27FC236}">
                <a16:creationId xmlns:a16="http://schemas.microsoft.com/office/drawing/2014/main" id="{5A954B79-D2E9-4CE6-9866-66A3269074E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95737" y="1985962"/>
            <a:ext cx="1152525" cy="1171575"/>
          </a:xfrm>
          <a:prstGeom prst="rect">
            <a:avLst/>
          </a:prstGeom>
        </p:spPr>
      </p:pic>
    </p:spTree>
    <p:extLst>
      <p:ext uri="{BB962C8B-B14F-4D97-AF65-F5344CB8AC3E}">
        <p14:creationId xmlns:p14="http://schemas.microsoft.com/office/powerpoint/2010/main" val="2051499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582" y="91439"/>
            <a:ext cx="8931965" cy="1028369"/>
          </a:xfrm>
        </p:spPr>
        <p:txBody>
          <a:bodyPr>
            <a:normAutofit/>
          </a:bodyPr>
          <a:lstStyle/>
          <a:p>
            <a:r>
              <a:rPr lang="zh-CN" altLang="en-US">
                <a:latin typeface="微軟正黑體"/>
                <a:ea typeface="微軟正黑體"/>
              </a:rPr>
              <a:t>企業對於儲存的需求</a:t>
            </a:r>
            <a:endParaRPr lang="zh-TW" altLang="en-US">
              <a:latin typeface="微軟正黑體"/>
              <a:ea typeface="微軟正黑體"/>
            </a:endParaRPr>
          </a:p>
        </p:txBody>
      </p:sp>
      <p:sp>
        <p:nvSpPr>
          <p:cNvPr id="3" name="TextBox 2"/>
          <p:cNvSpPr txBox="1"/>
          <p:nvPr/>
        </p:nvSpPr>
        <p:spPr>
          <a:xfrm>
            <a:off x="676088" y="1551436"/>
            <a:ext cx="4031873" cy="1469441"/>
          </a:xfrm>
          <a:prstGeom prst="rect">
            <a:avLst/>
          </a:prstGeom>
          <a:noFill/>
        </p:spPr>
        <p:txBody>
          <a:bodyPr wrap="none" rtlCol="0" anchor="t">
            <a:spAutoFit/>
          </a:bodyPr>
          <a:lstStyle/>
          <a:p>
            <a:r>
              <a:rPr lang="zh-TW" altLang="en-US" sz="3000" b="1">
                <a:solidFill>
                  <a:schemeClr val="bg1"/>
                </a:solidFill>
                <a:latin typeface="微軟正黑體"/>
                <a:ea typeface="微軟正黑體"/>
              </a:rPr>
              <a:t>高可用性</a:t>
            </a:r>
            <a:br>
              <a:rPr lang="en-US" altLang="zh-TW" sz="3000">
                <a:latin typeface="微軟正黑體" panose="020B0604030504040204" pitchFamily="34" charset="-120"/>
                <a:ea typeface="微軟正黑體" panose="020B0604030504040204" pitchFamily="34" charset="-120"/>
              </a:rPr>
            </a:br>
            <a:r>
              <a:rPr lang="zh-CN" altLang="en-US" sz="2000">
                <a:solidFill>
                  <a:schemeClr val="bg1"/>
                </a:solidFill>
                <a:latin typeface="微軟正黑體"/>
                <a:ea typeface="微軟正黑體"/>
              </a:rPr>
              <a:t>系統不因硬體單點故障而停止服務</a:t>
            </a:r>
            <a:endParaRPr lang="en-US" altLang="zh-TW" sz="2000">
              <a:solidFill>
                <a:schemeClr val="bg1"/>
              </a:solidFill>
              <a:latin typeface="微軟正黑體"/>
              <a:ea typeface="微軟正黑體"/>
            </a:endParaRPr>
          </a:p>
          <a:p>
            <a:pPr marL="725170" lvl="1" indent="-267970">
              <a:lnSpc>
                <a:spcPct val="150000"/>
              </a:lnSpc>
              <a:buFont typeface="Arial"/>
              <a:buChar char="•"/>
            </a:pPr>
            <a:endParaRPr lang="en-US" altLang="zh-TW" sz="3000">
              <a:solidFill>
                <a:schemeClr val="bg1"/>
              </a:solidFill>
              <a:latin typeface="微軟正黑體" panose="020B0604030504040204" pitchFamily="34" charset="-120"/>
              <a:ea typeface="微軟正黑體" panose="020B0604030504040204" pitchFamily="34" charset="-120"/>
            </a:endParaRPr>
          </a:p>
        </p:txBody>
      </p:sp>
      <p:sp>
        <p:nvSpPr>
          <p:cNvPr id="4" name="TextBox 2">
            <a:extLst>
              <a:ext uri="{FF2B5EF4-FFF2-40B4-BE49-F238E27FC236}">
                <a16:creationId xmlns:a16="http://schemas.microsoft.com/office/drawing/2014/main" id="{B8900F0D-4973-4902-90C3-BD7499C1DCE5}"/>
              </a:ext>
            </a:extLst>
          </p:cNvPr>
          <p:cNvSpPr txBox="1"/>
          <p:nvPr/>
        </p:nvSpPr>
        <p:spPr>
          <a:xfrm>
            <a:off x="676087" y="2727333"/>
            <a:ext cx="3005951" cy="1469441"/>
          </a:xfrm>
          <a:prstGeom prst="rect">
            <a:avLst/>
          </a:prstGeom>
          <a:noFill/>
        </p:spPr>
        <p:txBody>
          <a:bodyPr wrap="none" rtlCol="0" anchor="t">
            <a:spAutoFit/>
          </a:bodyPr>
          <a:lstStyle/>
          <a:p>
            <a:r>
              <a:rPr lang="zh-TW" altLang="en-US" sz="3000" b="1">
                <a:solidFill>
                  <a:schemeClr val="bg1"/>
                </a:solidFill>
                <a:latin typeface="微軟正黑體"/>
                <a:ea typeface="微軟正黑體"/>
              </a:rPr>
              <a:t>高穩定性</a:t>
            </a:r>
            <a:br>
              <a:rPr lang="en-US" altLang="zh-TW" sz="3000">
                <a:latin typeface="微軟正黑體" panose="020B0604030504040204" pitchFamily="34" charset="-120"/>
                <a:ea typeface="微軟正黑體" panose="020B0604030504040204" pitchFamily="34" charset="-120"/>
              </a:rPr>
            </a:br>
            <a:r>
              <a:rPr lang="zh-CN" altLang="en-US" sz="2000">
                <a:solidFill>
                  <a:schemeClr val="bg1"/>
                </a:solidFill>
                <a:latin typeface="微軟正黑體"/>
                <a:ea typeface="微軟正黑體"/>
              </a:rPr>
              <a:t>系統可以穩定地提供服務</a:t>
            </a:r>
            <a:endParaRPr lang="en-US" altLang="zh-TW" sz="2000">
              <a:solidFill>
                <a:schemeClr val="bg1"/>
              </a:solidFill>
              <a:latin typeface="微軟正黑體"/>
              <a:ea typeface="微軟正黑體"/>
            </a:endParaRPr>
          </a:p>
          <a:p>
            <a:pPr marL="725170" lvl="1" indent="-267970">
              <a:lnSpc>
                <a:spcPct val="150000"/>
              </a:lnSpc>
              <a:buFont typeface="Arial"/>
              <a:buChar char="•"/>
            </a:pPr>
            <a:endParaRPr lang="en-US" altLang="zh-TW" sz="3000">
              <a:solidFill>
                <a:schemeClr val="bg1"/>
              </a:solidFill>
              <a:latin typeface="微軟正黑體" panose="020B0604030504040204" pitchFamily="34" charset="-120"/>
              <a:ea typeface="微軟正黑體" panose="020B0604030504040204" pitchFamily="34" charset="-120"/>
            </a:endParaRPr>
          </a:p>
        </p:txBody>
      </p:sp>
      <p:sp>
        <p:nvSpPr>
          <p:cNvPr id="5" name="TextBox 2">
            <a:extLst>
              <a:ext uri="{FF2B5EF4-FFF2-40B4-BE49-F238E27FC236}">
                <a16:creationId xmlns:a16="http://schemas.microsoft.com/office/drawing/2014/main" id="{08EED92C-C2E3-4821-A342-D6E3FC197C50}"/>
              </a:ext>
            </a:extLst>
          </p:cNvPr>
          <p:cNvSpPr txBox="1"/>
          <p:nvPr/>
        </p:nvSpPr>
        <p:spPr>
          <a:xfrm>
            <a:off x="676087" y="3892355"/>
            <a:ext cx="3005951" cy="1469441"/>
          </a:xfrm>
          <a:prstGeom prst="rect">
            <a:avLst/>
          </a:prstGeom>
          <a:noFill/>
        </p:spPr>
        <p:txBody>
          <a:bodyPr wrap="none" rtlCol="0" anchor="t">
            <a:spAutoFit/>
          </a:bodyPr>
          <a:lstStyle/>
          <a:p>
            <a:r>
              <a:rPr lang="zh-TW" altLang="en-US" sz="3000" b="1">
                <a:solidFill>
                  <a:schemeClr val="bg1"/>
                </a:solidFill>
                <a:latin typeface="微軟正黑體"/>
                <a:ea typeface="微軟正黑體"/>
              </a:rPr>
              <a:t>高效能</a:t>
            </a:r>
            <a:br>
              <a:rPr lang="en-US" altLang="zh-TW" sz="3000">
                <a:latin typeface="微軟正黑體" panose="020B0604030504040204" pitchFamily="34" charset="-120"/>
                <a:ea typeface="微軟正黑體" panose="020B0604030504040204" pitchFamily="34" charset="-120"/>
              </a:rPr>
            </a:br>
            <a:r>
              <a:rPr lang="zh-TW" altLang="en-US" sz="2000">
                <a:solidFill>
                  <a:schemeClr val="bg1"/>
                </a:solidFill>
                <a:latin typeface="微軟正黑體"/>
                <a:ea typeface="微軟正黑體"/>
              </a:rPr>
              <a:t>提供應用所需的儲存效能</a:t>
            </a:r>
            <a:endParaRPr lang="en-US" altLang="zh-TW" sz="2000">
              <a:solidFill>
                <a:schemeClr val="bg1"/>
              </a:solidFill>
              <a:latin typeface="微軟正黑體"/>
              <a:ea typeface="微軟正黑體"/>
            </a:endParaRPr>
          </a:p>
          <a:p>
            <a:pPr marL="725170" lvl="1" indent="-267970">
              <a:lnSpc>
                <a:spcPct val="150000"/>
              </a:lnSpc>
              <a:buFont typeface="Arial"/>
              <a:buChar char="•"/>
            </a:pPr>
            <a:endParaRPr lang="en-US" altLang="zh-TW" sz="3000">
              <a:solidFill>
                <a:schemeClr val="bg1"/>
              </a:solidFill>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A75B663C-E928-4DF3-A61E-1C32DB50B9FE}"/>
              </a:ext>
            </a:extLst>
          </p:cNvPr>
          <p:cNvSpPr/>
          <p:nvPr/>
        </p:nvSpPr>
        <p:spPr>
          <a:xfrm>
            <a:off x="616607" y="1622097"/>
            <a:ext cx="45719" cy="725213"/>
          </a:xfrm>
          <a:prstGeom prst="rect">
            <a:avLst/>
          </a:prstGeom>
          <a:solidFill>
            <a:srgbClr val="E94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3D45612F-3072-4203-B226-A6A11E5F14BF}"/>
              </a:ext>
            </a:extLst>
          </p:cNvPr>
          <p:cNvSpPr/>
          <p:nvPr/>
        </p:nvSpPr>
        <p:spPr>
          <a:xfrm>
            <a:off x="616607" y="2765141"/>
            <a:ext cx="45719" cy="725213"/>
          </a:xfrm>
          <a:prstGeom prst="rect">
            <a:avLst/>
          </a:prstGeom>
          <a:solidFill>
            <a:srgbClr val="E94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9FB0350C-A2D6-4C3F-93EA-140AC48F760F}"/>
              </a:ext>
            </a:extLst>
          </p:cNvPr>
          <p:cNvSpPr/>
          <p:nvPr/>
        </p:nvSpPr>
        <p:spPr>
          <a:xfrm>
            <a:off x="616607" y="3933600"/>
            <a:ext cx="45719" cy="725213"/>
          </a:xfrm>
          <a:prstGeom prst="rect">
            <a:avLst/>
          </a:prstGeom>
          <a:solidFill>
            <a:srgbClr val="E94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695407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C3DFA-F286-40D5-AB58-3E007FFDD3C5}"/>
              </a:ext>
            </a:extLst>
          </p:cNvPr>
          <p:cNvSpPr>
            <a:spLocks noGrp="1"/>
          </p:cNvSpPr>
          <p:nvPr>
            <p:ph type="title"/>
          </p:nvPr>
        </p:nvSpPr>
        <p:spPr>
          <a:xfrm>
            <a:off x="234363" y="126229"/>
            <a:ext cx="8820184" cy="1028369"/>
          </a:xfrm>
        </p:spPr>
        <p:txBody>
          <a:bodyPr vert="horz" lIns="91440" tIns="45720" rIns="91440" bIns="45720" rtlCol="0" anchor="ctr">
            <a:noAutofit/>
          </a:bodyPr>
          <a:lstStyle/>
          <a:p>
            <a:r>
              <a:rPr lang="ja-JP" altLang="en-US">
                <a:latin typeface="Microsoft JhengHei"/>
                <a:ea typeface="Microsoft JhengHei"/>
              </a:rPr>
              <a:t>可維持長時間營運的</a:t>
            </a:r>
            <a:r>
              <a:rPr lang="zh-TW" altLang="en-US">
                <a:latin typeface="Microsoft JhengHei"/>
                <a:ea typeface="Microsoft JhengHei"/>
              </a:rPr>
              <a:t>高可用儲存</a:t>
            </a:r>
            <a:br>
              <a:rPr lang="zh-TW" altLang="en-US" sz="2800">
                <a:latin typeface="Microsoft JhengHei"/>
                <a:ea typeface="Microsoft JhengHei"/>
              </a:rPr>
            </a:br>
            <a:r>
              <a:rPr lang="zh-TW" altLang="en-US" sz="1600">
                <a:solidFill>
                  <a:srgbClr val="FF7711"/>
                </a:solidFill>
                <a:latin typeface="Microsoft JhengHei"/>
                <a:ea typeface="Microsoft JhengHei"/>
              </a:rPr>
              <a:t> </a:t>
            </a:r>
            <a:r>
              <a:rPr lang="ja-JP" altLang="en-US" sz="1600">
                <a:solidFill>
                  <a:srgbClr val="FF7711"/>
                </a:solidFill>
                <a:latin typeface="Microsoft JhengHei"/>
                <a:ea typeface="Microsoft JhengHei"/>
              </a:rPr>
              <a:t>針對</a:t>
            </a:r>
            <a:r>
              <a:rPr lang="zh-TW" altLang="en-US" sz="1600">
                <a:solidFill>
                  <a:srgbClr val="FF7711"/>
                </a:solidFill>
                <a:latin typeface="Microsoft JhengHei"/>
                <a:ea typeface="Microsoft JhengHei"/>
              </a:rPr>
              <a:t>關鍵應用</a:t>
            </a:r>
            <a:r>
              <a:rPr lang="ja-JP" altLang="en-US" sz="1600">
                <a:solidFill>
                  <a:srgbClr val="FF7711"/>
                </a:solidFill>
                <a:latin typeface="Microsoft JhengHei"/>
                <a:ea typeface="Microsoft JhengHei"/>
              </a:rPr>
              <a:t>服務設計</a:t>
            </a:r>
            <a:endParaRPr lang="en-US" sz="1600" b="0">
              <a:solidFill>
                <a:srgbClr val="FF7711"/>
              </a:solidFill>
              <a:latin typeface="Microsoft JhengHei"/>
              <a:ea typeface="Microsoft JhengHei"/>
            </a:endParaRPr>
          </a:p>
        </p:txBody>
      </p:sp>
      <p:pic>
        <p:nvPicPr>
          <p:cNvPr id="3" name="圖形 2">
            <a:extLst>
              <a:ext uri="{FF2B5EF4-FFF2-40B4-BE49-F238E27FC236}">
                <a16:creationId xmlns:a16="http://schemas.microsoft.com/office/drawing/2014/main" id="{84606F28-2F7A-44E5-A84F-6EC6B6AE1C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58093" y="1456083"/>
            <a:ext cx="3815655" cy="3224983"/>
          </a:xfrm>
          <a:prstGeom prst="rect">
            <a:avLst/>
          </a:prstGeom>
        </p:spPr>
      </p:pic>
      <p:sp>
        <p:nvSpPr>
          <p:cNvPr id="6" name="矩形 5">
            <a:extLst>
              <a:ext uri="{FF2B5EF4-FFF2-40B4-BE49-F238E27FC236}">
                <a16:creationId xmlns:a16="http://schemas.microsoft.com/office/drawing/2014/main" id="{78AABDDA-5831-4CFA-9709-DD1472A53502}"/>
              </a:ext>
            </a:extLst>
          </p:cNvPr>
          <p:cNvSpPr/>
          <p:nvPr/>
        </p:nvSpPr>
        <p:spPr>
          <a:xfrm>
            <a:off x="301599" y="1724136"/>
            <a:ext cx="4342856" cy="2774221"/>
          </a:xfrm>
          <a:prstGeom prst="rect">
            <a:avLst/>
          </a:prstGeom>
        </p:spPr>
        <p:txBody>
          <a:bodyPr wrap="none" anchor="t">
            <a:spAutoFit/>
          </a:bodyPr>
          <a:lstStyle/>
          <a:p>
            <a:pPr marL="267970" indent="-267970">
              <a:lnSpc>
                <a:spcPct val="200000"/>
              </a:lnSpc>
              <a:buClr>
                <a:srgbClr val="FF7711"/>
              </a:buClr>
              <a:buFont typeface="Arial" panose="020B0604020202020204" pitchFamily="34" charset="0"/>
              <a:buChar char="•"/>
            </a:pPr>
            <a:r>
              <a:rPr lang="zh-TW" altLang="en-US">
                <a:solidFill>
                  <a:schemeClr val="bg1"/>
                </a:solidFill>
                <a:latin typeface="Microsoft JhengHei"/>
                <a:ea typeface="Microsoft JhengHei"/>
              </a:rPr>
              <a:t>雙主動控制器的架構</a:t>
            </a:r>
            <a:endParaRPr lang="en-US" altLang="zh-TW">
              <a:solidFill>
                <a:schemeClr val="bg1"/>
              </a:solidFill>
              <a:latin typeface="Microsoft JhengHei"/>
              <a:ea typeface="Microsoft JhengHei"/>
            </a:endParaRPr>
          </a:p>
          <a:p>
            <a:pPr marL="267970" indent="-267970">
              <a:lnSpc>
                <a:spcPct val="200000"/>
              </a:lnSpc>
              <a:buClr>
                <a:srgbClr val="FF7711"/>
              </a:buClr>
              <a:buFont typeface="Arial" panose="020B0604020202020204" pitchFamily="34" charset="0"/>
              <a:buChar char="•"/>
            </a:pPr>
            <a:r>
              <a:rPr lang="zh-TW" altLang="en-US">
                <a:solidFill>
                  <a:schemeClr val="bg1"/>
                </a:solidFill>
                <a:latin typeface="Microsoft JhengHei"/>
                <a:ea typeface="Microsoft JhengHei"/>
              </a:rPr>
              <a:t>非對稱邏輯單元訪問</a:t>
            </a:r>
            <a:endParaRPr lang="en-US" altLang="zh-TW">
              <a:solidFill>
                <a:schemeClr val="bg1"/>
              </a:solidFill>
              <a:latin typeface="Microsoft JhengHei"/>
              <a:ea typeface="Microsoft JhengHei"/>
            </a:endParaRPr>
          </a:p>
          <a:p>
            <a:pPr marL="267970" indent="-267970">
              <a:lnSpc>
                <a:spcPct val="200000"/>
              </a:lnSpc>
              <a:buClr>
                <a:srgbClr val="FF7711"/>
              </a:buClr>
              <a:buFont typeface="Arial" panose="020B0604020202020204" pitchFamily="34" charset="0"/>
              <a:buChar char="•"/>
            </a:pPr>
            <a:r>
              <a:rPr lang="zh-TW" altLang="en-US">
                <a:solidFill>
                  <a:schemeClr val="bg1"/>
                </a:solidFill>
                <a:latin typeface="Microsoft JhengHei"/>
                <a:ea typeface="Microsoft JhengHei"/>
              </a:rPr>
              <a:t>兩個控制器都可以同時處理</a:t>
            </a:r>
            <a:r>
              <a:rPr lang="en-US" altLang="zh-TW">
                <a:solidFill>
                  <a:schemeClr val="bg1"/>
                </a:solidFill>
                <a:latin typeface="Microsoft JhengHei"/>
                <a:ea typeface="Microsoft JhengHei"/>
              </a:rPr>
              <a:t>I/O</a:t>
            </a:r>
            <a:r>
              <a:rPr lang="zh-TW" altLang="en-US">
                <a:solidFill>
                  <a:schemeClr val="bg1"/>
                </a:solidFill>
                <a:latin typeface="Microsoft JhengHei"/>
                <a:ea typeface="Microsoft JhengHei"/>
              </a:rPr>
              <a:t>的需求</a:t>
            </a:r>
            <a:r>
              <a:rPr lang="en-US" altLang="zh-TW">
                <a:solidFill>
                  <a:schemeClr val="bg1"/>
                </a:solidFill>
                <a:latin typeface="Microsoft JhengHei"/>
                <a:ea typeface="Microsoft JhengHei"/>
                <a:cs typeface="Calibri"/>
              </a:rPr>
              <a:t>​</a:t>
            </a:r>
            <a:endParaRPr lang="en-US" altLang="zh-TW">
              <a:solidFill>
                <a:schemeClr val="bg1"/>
              </a:solidFill>
              <a:latin typeface="Microsoft JhengHei"/>
              <a:ea typeface="Microsoft JhengHei"/>
            </a:endParaRPr>
          </a:p>
          <a:p>
            <a:pPr marL="267970" indent="-267970">
              <a:lnSpc>
                <a:spcPct val="200000"/>
              </a:lnSpc>
              <a:buClr>
                <a:srgbClr val="FF7711"/>
              </a:buClr>
              <a:buFont typeface="Arial" panose="020B0604020202020204" pitchFamily="34" charset="0"/>
              <a:buChar char="•"/>
            </a:pPr>
            <a:r>
              <a:rPr lang="en-US" altLang="zh-TW">
                <a:solidFill>
                  <a:schemeClr val="bg1"/>
                </a:solidFill>
                <a:latin typeface="Microsoft JhengHei"/>
                <a:ea typeface="Microsoft JhengHei"/>
                <a:cs typeface="Calibri"/>
              </a:rPr>
              <a:t>​</a:t>
            </a:r>
            <a:r>
              <a:rPr lang="zh-TW" altLang="en-US">
                <a:solidFill>
                  <a:schemeClr val="bg1"/>
                </a:solidFill>
                <a:latin typeface="Microsoft JhengHei"/>
                <a:ea typeface="Microsoft JhengHei"/>
              </a:rPr>
              <a:t>接近零秒的停機時間</a:t>
            </a:r>
            <a:endParaRPr lang="en-US" altLang="zh-TW">
              <a:solidFill>
                <a:schemeClr val="bg1"/>
              </a:solidFill>
              <a:latin typeface="Microsoft JhengHei"/>
              <a:ea typeface="Microsoft JhengHei"/>
            </a:endParaRPr>
          </a:p>
          <a:p>
            <a:pPr marL="267970" indent="-267970">
              <a:lnSpc>
                <a:spcPct val="200000"/>
              </a:lnSpc>
              <a:buClr>
                <a:srgbClr val="FF7711"/>
              </a:buClr>
              <a:buFont typeface="Arial" panose="020B0604020202020204" pitchFamily="34" charset="0"/>
              <a:buChar char="•"/>
            </a:pPr>
            <a:r>
              <a:rPr lang="en-US" altLang="zh-TW">
                <a:solidFill>
                  <a:schemeClr val="bg1"/>
                </a:solidFill>
                <a:latin typeface="Microsoft JhengHei"/>
                <a:ea typeface="微軟正黑體"/>
                <a:cs typeface="Arial"/>
              </a:rPr>
              <a:t>ZFS </a:t>
            </a:r>
            <a:r>
              <a:rPr lang="zh-TW" altLang="en-US">
                <a:solidFill>
                  <a:schemeClr val="bg1"/>
                </a:solidFill>
                <a:latin typeface="Microsoft JhengHei"/>
                <a:ea typeface="Microsoft JhengHei"/>
                <a:cs typeface="Arial"/>
              </a:rPr>
              <a:t>資料一致性檔案系統</a:t>
            </a:r>
            <a:r>
              <a:rPr lang="en-US" altLang="zh-TW">
                <a:solidFill>
                  <a:schemeClr val="bg1"/>
                </a:solidFill>
                <a:latin typeface="Microsoft JhengHei"/>
                <a:ea typeface="Microsoft JhengHei"/>
                <a:cs typeface="Calibri"/>
              </a:rPr>
              <a:t>​</a:t>
            </a:r>
            <a:endParaRPr lang="en-US" altLang="zh-TW">
              <a:solidFill>
                <a:schemeClr val="bg1"/>
              </a:solidFill>
              <a:latin typeface="Microsoft JhengHei"/>
              <a:ea typeface="Microsoft JhengHei"/>
            </a:endParaRPr>
          </a:p>
        </p:txBody>
      </p:sp>
    </p:spTree>
    <p:extLst>
      <p:ext uri="{BB962C8B-B14F-4D97-AF65-F5344CB8AC3E}">
        <p14:creationId xmlns:p14="http://schemas.microsoft.com/office/powerpoint/2010/main" val="3689210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4F616422-FF27-4DA4-A060-0C1FE6D6EE10}"/>
              </a:ext>
            </a:extLst>
          </p:cNvPr>
          <p:cNvSpPr/>
          <p:nvPr/>
        </p:nvSpPr>
        <p:spPr>
          <a:xfrm>
            <a:off x="825753" y="1863864"/>
            <a:ext cx="4618633" cy="1323439"/>
          </a:xfrm>
          <a:prstGeom prst="rect">
            <a:avLst/>
          </a:prstGeom>
        </p:spPr>
        <p:txBody>
          <a:bodyPr wrap="square">
            <a:spAutoFit/>
          </a:bodyPr>
          <a:lstStyle/>
          <a:p>
            <a:r>
              <a:rPr lang="en-US" altLang="zh-TW" sz="4000" b="1" spc="600">
                <a:solidFill>
                  <a:schemeClr val="bg1"/>
                </a:solidFill>
                <a:latin typeface="微軟正黑體" panose="020B0604030504040204" pitchFamily="34" charset="-120"/>
                <a:ea typeface="微軟正黑體" panose="020B0604030504040204" pitchFamily="34" charset="-120"/>
              </a:rPr>
              <a:t>ES2486dc</a:t>
            </a:r>
          </a:p>
          <a:p>
            <a:r>
              <a:rPr lang="zh-TW" altLang="en-US" sz="4000" b="1" spc="600">
                <a:solidFill>
                  <a:schemeClr val="bg1"/>
                </a:solidFill>
                <a:latin typeface="微軟正黑體" panose="020B0604030504040204" pitchFamily="34" charset="-120"/>
                <a:ea typeface="微軟正黑體" panose="020B0604030504040204" pitchFamily="34" charset="-120"/>
              </a:rPr>
              <a:t>硬體介紹</a:t>
            </a:r>
            <a:endParaRPr lang="zh-TW" altLang="en-US" sz="4000" b="1" spc="600">
              <a:solidFill>
                <a:schemeClr val="bg1"/>
              </a:solidFill>
            </a:endParaRPr>
          </a:p>
        </p:txBody>
      </p:sp>
    </p:spTree>
    <p:extLst>
      <p:ext uri="{BB962C8B-B14F-4D97-AF65-F5344CB8AC3E}">
        <p14:creationId xmlns:p14="http://schemas.microsoft.com/office/powerpoint/2010/main" val="768551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圓角 12">
            <a:extLst>
              <a:ext uri="{FF2B5EF4-FFF2-40B4-BE49-F238E27FC236}">
                <a16:creationId xmlns:a16="http://schemas.microsoft.com/office/drawing/2014/main" id="{D026984D-D27D-4DED-AEA0-A437B72A123D}"/>
              </a:ext>
            </a:extLst>
          </p:cNvPr>
          <p:cNvSpPr/>
          <p:nvPr/>
        </p:nvSpPr>
        <p:spPr>
          <a:xfrm>
            <a:off x="566803" y="1644127"/>
            <a:ext cx="3523296" cy="2301766"/>
          </a:xfrm>
          <a:prstGeom prst="roundRect">
            <a:avLst>
              <a:gd name="adj" fmla="val 3566"/>
            </a:avLst>
          </a:prstGeom>
          <a:gradFill>
            <a:gsLst>
              <a:gs pos="0">
                <a:schemeClr val="accent1">
                  <a:lumMod val="5000"/>
                  <a:lumOff val="95000"/>
                  <a:alpha val="62000"/>
                </a:schemeClr>
              </a:gs>
              <a:gs pos="100000">
                <a:schemeClr val="bg1">
                  <a:alpha val="30000"/>
                </a:schemeClr>
              </a:gs>
              <a:gs pos="42000">
                <a:schemeClr val="bg1">
                  <a:alpha val="0"/>
                </a:schemeClr>
              </a:gs>
            </a:gsLst>
            <a:lin ang="5400000" scaled="1"/>
          </a:gradFill>
          <a:ln>
            <a:gradFill>
              <a:gsLst>
                <a:gs pos="0">
                  <a:schemeClr val="accent1">
                    <a:lumMod val="5000"/>
                    <a:lumOff val="95000"/>
                  </a:schemeClr>
                </a:gs>
                <a:gs pos="43900">
                  <a:srgbClr val="FAFBFD">
                    <a:alpha val="65000"/>
                  </a:srgbClr>
                </a:gs>
                <a:gs pos="90244">
                  <a:schemeClr val="bg1">
                    <a:alpha val="74000"/>
                  </a:schemeClr>
                </a:gs>
                <a:gs pos="75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圓角 4">
            <a:extLst>
              <a:ext uri="{FF2B5EF4-FFF2-40B4-BE49-F238E27FC236}">
                <a16:creationId xmlns:a16="http://schemas.microsoft.com/office/drawing/2014/main" id="{3467909F-FACB-4D3D-B1BD-63D7F8D956A9}"/>
              </a:ext>
            </a:extLst>
          </p:cNvPr>
          <p:cNvSpPr/>
          <p:nvPr/>
        </p:nvSpPr>
        <p:spPr>
          <a:xfrm>
            <a:off x="4790192" y="1644127"/>
            <a:ext cx="3523296" cy="2301766"/>
          </a:xfrm>
          <a:prstGeom prst="roundRect">
            <a:avLst>
              <a:gd name="adj" fmla="val 3566"/>
            </a:avLst>
          </a:prstGeom>
          <a:gradFill>
            <a:gsLst>
              <a:gs pos="0">
                <a:schemeClr val="accent1">
                  <a:lumMod val="5000"/>
                  <a:lumOff val="95000"/>
                  <a:alpha val="62000"/>
                </a:schemeClr>
              </a:gs>
              <a:gs pos="100000">
                <a:schemeClr val="bg1">
                  <a:alpha val="30000"/>
                </a:schemeClr>
              </a:gs>
              <a:gs pos="42000">
                <a:schemeClr val="bg1">
                  <a:alpha val="0"/>
                </a:schemeClr>
              </a:gs>
            </a:gsLst>
            <a:lin ang="5400000" scaled="1"/>
          </a:gradFill>
          <a:ln>
            <a:gradFill>
              <a:gsLst>
                <a:gs pos="0">
                  <a:schemeClr val="accent1">
                    <a:lumMod val="5000"/>
                    <a:lumOff val="95000"/>
                  </a:schemeClr>
                </a:gs>
                <a:gs pos="43900">
                  <a:srgbClr val="FAFBFD">
                    <a:alpha val="65000"/>
                  </a:srgbClr>
                </a:gs>
                <a:gs pos="90244">
                  <a:schemeClr val="bg1">
                    <a:alpha val="74000"/>
                  </a:schemeClr>
                </a:gs>
                <a:gs pos="75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p:cNvSpPr>
            <a:spLocks noGrp="1"/>
          </p:cNvSpPr>
          <p:nvPr>
            <p:ph type="title"/>
          </p:nvPr>
        </p:nvSpPr>
        <p:spPr>
          <a:xfrm>
            <a:off x="234363" y="126229"/>
            <a:ext cx="8820184" cy="1028369"/>
          </a:xfrm>
        </p:spPr>
        <p:txBody>
          <a:bodyPr>
            <a:normAutofit/>
          </a:bodyPr>
          <a:lstStyle/>
          <a:p>
            <a:r>
              <a:rPr lang="en-US" altLang="zh-TW">
                <a:latin typeface="微軟正黑體"/>
                <a:ea typeface="微軟正黑體"/>
              </a:rPr>
              <a:t>QNAP </a:t>
            </a:r>
            <a:r>
              <a:rPr lang="zh-CN" altLang="en-US">
                <a:latin typeface="微軟正黑體"/>
                <a:ea typeface="微軟正黑體"/>
              </a:rPr>
              <a:t>雙控家族新成員</a:t>
            </a:r>
            <a:r>
              <a:rPr lang="zh-TW" altLang="en-US">
                <a:latin typeface="微軟正黑體"/>
                <a:ea typeface="微軟正黑體"/>
              </a:rPr>
              <a:t> </a:t>
            </a:r>
            <a:r>
              <a:rPr lang="en-US" altLang="zh-TW">
                <a:latin typeface="微軟正黑體"/>
                <a:ea typeface="微軟正黑體"/>
              </a:rPr>
              <a:t>ES2486dc</a:t>
            </a:r>
            <a:endParaRPr lang="zh-TW" altLang="en-US">
              <a:latin typeface="微軟正黑體"/>
              <a:ea typeface="微軟正黑體"/>
            </a:endParaRPr>
          </a:p>
        </p:txBody>
      </p:sp>
      <p:sp>
        <p:nvSpPr>
          <p:cNvPr id="4" name="矩形 3">
            <a:extLst>
              <a:ext uri="{FF2B5EF4-FFF2-40B4-BE49-F238E27FC236}">
                <a16:creationId xmlns:a16="http://schemas.microsoft.com/office/drawing/2014/main" id="{85551D9A-3A2E-EE4B-ADED-00D18E82A6D2}"/>
              </a:ext>
            </a:extLst>
          </p:cNvPr>
          <p:cNvSpPr/>
          <p:nvPr/>
        </p:nvSpPr>
        <p:spPr>
          <a:xfrm>
            <a:off x="1335225" y="1740342"/>
            <a:ext cx="1983235" cy="553998"/>
          </a:xfrm>
          <a:prstGeom prst="rect">
            <a:avLst/>
          </a:prstGeom>
        </p:spPr>
        <p:txBody>
          <a:bodyPr wrap="none">
            <a:spAutoFit/>
          </a:bodyPr>
          <a:lstStyle/>
          <a:p>
            <a:r>
              <a:rPr lang="zh-CN" altLang="en-US" sz="3000" b="1">
                <a:solidFill>
                  <a:schemeClr val="bg1"/>
                </a:solidFill>
                <a:latin typeface="微軟正黑體" panose="020B0604030504040204" pitchFamily="34" charset="-120"/>
                <a:ea typeface="微軟正黑體" panose="020B0604030504040204" pitchFamily="34" charset="-120"/>
              </a:rPr>
              <a:t>ES1686dc</a:t>
            </a:r>
            <a:endParaRPr lang="zh-TW" altLang="en-US" sz="3000">
              <a:solidFill>
                <a:schemeClr val="bg1"/>
              </a:solidFill>
            </a:endParaRPr>
          </a:p>
        </p:txBody>
      </p:sp>
      <p:sp>
        <p:nvSpPr>
          <p:cNvPr id="8" name="矩形 7">
            <a:extLst>
              <a:ext uri="{FF2B5EF4-FFF2-40B4-BE49-F238E27FC236}">
                <a16:creationId xmlns:a16="http://schemas.microsoft.com/office/drawing/2014/main" id="{94449C43-7F4D-4C4E-8171-DA0B99AAE2B0}"/>
              </a:ext>
            </a:extLst>
          </p:cNvPr>
          <p:cNvSpPr/>
          <p:nvPr/>
        </p:nvSpPr>
        <p:spPr>
          <a:xfrm>
            <a:off x="5532742" y="1740342"/>
            <a:ext cx="1983235" cy="553998"/>
          </a:xfrm>
          <a:prstGeom prst="rect">
            <a:avLst/>
          </a:prstGeom>
        </p:spPr>
        <p:txBody>
          <a:bodyPr wrap="none">
            <a:spAutoFit/>
          </a:bodyPr>
          <a:lstStyle/>
          <a:p>
            <a:r>
              <a:rPr lang="zh-CN" altLang="en-US" sz="3000" b="1">
                <a:solidFill>
                  <a:schemeClr val="bg1"/>
                </a:solidFill>
                <a:latin typeface="微軟正黑體" panose="020B0604030504040204" pitchFamily="34" charset="-120"/>
                <a:ea typeface="微軟正黑體" panose="020B0604030504040204" pitchFamily="34" charset="-120"/>
              </a:rPr>
              <a:t>ES</a:t>
            </a:r>
            <a:r>
              <a:rPr lang="en-US" altLang="zh-CN" sz="3000" b="1">
                <a:solidFill>
                  <a:schemeClr val="bg1"/>
                </a:solidFill>
                <a:latin typeface="微軟正黑體" panose="020B0604030504040204" pitchFamily="34" charset="-120"/>
                <a:ea typeface="微軟正黑體" panose="020B0604030504040204" pitchFamily="34" charset="-120"/>
              </a:rPr>
              <a:t>24</a:t>
            </a:r>
            <a:r>
              <a:rPr lang="zh-CN" altLang="en-US" sz="3000" b="1">
                <a:solidFill>
                  <a:schemeClr val="bg1"/>
                </a:solidFill>
                <a:latin typeface="微軟正黑體" panose="020B0604030504040204" pitchFamily="34" charset="-120"/>
                <a:ea typeface="微軟正黑體" panose="020B0604030504040204" pitchFamily="34" charset="-120"/>
              </a:rPr>
              <a:t>86dc</a:t>
            </a:r>
            <a:endParaRPr lang="zh-TW" altLang="en-US" sz="3000">
              <a:solidFill>
                <a:schemeClr val="bg1"/>
              </a:solidFill>
            </a:endParaRPr>
          </a:p>
        </p:txBody>
      </p:sp>
      <p:pic>
        <p:nvPicPr>
          <p:cNvPr id="9" name="Picture 6">
            <a:extLst>
              <a:ext uri="{FF2B5EF4-FFF2-40B4-BE49-F238E27FC236}">
                <a16:creationId xmlns:a16="http://schemas.microsoft.com/office/drawing/2014/main" id="{09010CFD-27BA-E14B-AC34-E0E9C566430E}"/>
              </a:ext>
            </a:extLst>
          </p:cNvPr>
          <p:cNvPicPr>
            <a:picLocks noChangeAspect="1"/>
          </p:cNvPicPr>
          <p:nvPr/>
        </p:nvPicPr>
        <p:blipFill rotWithShape="1">
          <a:blip r:embed="rId2"/>
          <a:srcRect t="21057" b="24105"/>
          <a:stretch/>
        </p:blipFill>
        <p:spPr>
          <a:xfrm>
            <a:off x="299877" y="3326201"/>
            <a:ext cx="4053933" cy="1389685"/>
          </a:xfrm>
          <a:prstGeom prst="rect">
            <a:avLst/>
          </a:prstGeom>
        </p:spPr>
      </p:pic>
      <p:sp>
        <p:nvSpPr>
          <p:cNvPr id="11" name="矩形 10">
            <a:extLst>
              <a:ext uri="{FF2B5EF4-FFF2-40B4-BE49-F238E27FC236}">
                <a16:creationId xmlns:a16="http://schemas.microsoft.com/office/drawing/2014/main" id="{27A02555-02CE-1E48-A0E5-8EC9302C6C3F}"/>
              </a:ext>
            </a:extLst>
          </p:cNvPr>
          <p:cNvSpPr/>
          <p:nvPr/>
        </p:nvSpPr>
        <p:spPr>
          <a:xfrm>
            <a:off x="4827690" y="2581107"/>
            <a:ext cx="3716720" cy="646331"/>
          </a:xfrm>
          <a:prstGeom prst="rect">
            <a:avLst/>
          </a:prstGeom>
        </p:spPr>
        <p:txBody>
          <a:bodyPr wrap="square">
            <a:spAutoFit/>
          </a:bodyPr>
          <a:lstStyle/>
          <a:p>
            <a:pPr marL="177800" indent="-177800">
              <a:buFont typeface="Arial" panose="020B0604020202020204" pitchFamily="34" charset="0"/>
              <a:buChar char="•"/>
            </a:pPr>
            <a:r>
              <a:rPr lang="en-US" altLang="zh-CN" b="1">
                <a:solidFill>
                  <a:schemeClr val="bg1"/>
                </a:solidFill>
                <a:latin typeface="微軟正黑體" panose="020B0604030504040204" pitchFamily="34" charset="-120"/>
                <a:ea typeface="微軟正黑體" panose="020B0604030504040204" pitchFamily="34" charset="-120"/>
              </a:rPr>
              <a:t>2U 24-bay 2.5”</a:t>
            </a:r>
          </a:p>
          <a:p>
            <a:pPr marL="177800" indent="-177800">
              <a:buFont typeface="Arial" panose="020B0604020202020204" pitchFamily="34" charset="0"/>
              <a:buChar char="•"/>
            </a:pPr>
            <a:r>
              <a:rPr lang="en-US" altLang="zh-CN" b="1">
                <a:solidFill>
                  <a:schemeClr val="bg1"/>
                </a:solidFill>
                <a:latin typeface="微軟正黑體" panose="020B0604030504040204" pitchFamily="34" charset="-120"/>
                <a:ea typeface="微軟正黑體" panose="020B0604030504040204" pitchFamily="34" charset="-120"/>
              </a:rPr>
              <a:t>SAS/ SATA</a:t>
            </a:r>
            <a:r>
              <a:rPr lang="zh-CN" altLang="en-US" b="1">
                <a:solidFill>
                  <a:schemeClr val="bg1"/>
                </a:solidFill>
                <a:latin typeface="微軟正黑體" panose="020B0604030504040204" pitchFamily="34" charset="-120"/>
                <a:ea typeface="微軟正黑體" panose="020B0604030504040204" pitchFamily="34" charset="-120"/>
              </a:rPr>
              <a:t>全快閃儲存系統</a:t>
            </a:r>
            <a:endParaRPr lang="zh-TW" altLang="en-US">
              <a:solidFill>
                <a:schemeClr val="bg1"/>
              </a:solidFill>
            </a:endParaRPr>
          </a:p>
        </p:txBody>
      </p:sp>
      <p:sp>
        <p:nvSpPr>
          <p:cNvPr id="12" name="矩形 11">
            <a:extLst>
              <a:ext uri="{FF2B5EF4-FFF2-40B4-BE49-F238E27FC236}">
                <a16:creationId xmlns:a16="http://schemas.microsoft.com/office/drawing/2014/main" id="{7188FDC1-BABA-6B40-BF2B-AE507B60BDBC}"/>
              </a:ext>
            </a:extLst>
          </p:cNvPr>
          <p:cNvSpPr/>
          <p:nvPr/>
        </p:nvSpPr>
        <p:spPr>
          <a:xfrm>
            <a:off x="734161" y="2581107"/>
            <a:ext cx="3716720" cy="646331"/>
          </a:xfrm>
          <a:prstGeom prst="rect">
            <a:avLst/>
          </a:prstGeom>
        </p:spPr>
        <p:txBody>
          <a:bodyPr wrap="square">
            <a:spAutoFit/>
          </a:bodyPr>
          <a:lstStyle/>
          <a:p>
            <a:pPr marL="179388" indent="-179388">
              <a:buFont typeface="Arial" panose="020B0604020202020204" pitchFamily="34" charset="0"/>
              <a:buChar char="•"/>
            </a:pPr>
            <a:r>
              <a:rPr lang="en-US" altLang="zh-CN" b="1">
                <a:solidFill>
                  <a:schemeClr val="bg1"/>
                </a:solidFill>
                <a:latin typeface="微軟正黑體" panose="020B0604030504040204" pitchFamily="34" charset="-120"/>
                <a:ea typeface="微軟正黑體" panose="020B0604030504040204" pitchFamily="34" charset="-120"/>
              </a:rPr>
              <a:t>3U 16-bay 2.5”/3.5”</a:t>
            </a:r>
          </a:p>
          <a:p>
            <a:pPr marL="179388" indent="-179388">
              <a:buFont typeface="Arial" panose="020B0604020202020204" pitchFamily="34" charset="0"/>
              <a:buChar char="•"/>
            </a:pPr>
            <a:r>
              <a:rPr lang="en-US" altLang="zh-CN" b="1">
                <a:solidFill>
                  <a:schemeClr val="bg1"/>
                </a:solidFill>
                <a:latin typeface="微軟正黑體" panose="020B0604030504040204" pitchFamily="34" charset="-120"/>
                <a:ea typeface="微軟正黑體" panose="020B0604030504040204" pitchFamily="34" charset="-120"/>
              </a:rPr>
              <a:t>SAS/ SATA</a:t>
            </a:r>
            <a:r>
              <a:rPr lang="zh-CN" altLang="en-US" b="1">
                <a:solidFill>
                  <a:schemeClr val="bg1"/>
                </a:solidFill>
                <a:latin typeface="微軟正黑體" panose="020B0604030504040204" pitchFamily="34" charset="-120"/>
                <a:ea typeface="微軟正黑體" panose="020B0604030504040204" pitchFamily="34" charset="-120"/>
              </a:rPr>
              <a:t>高容量儲存系統</a:t>
            </a:r>
            <a:endParaRPr lang="zh-TW" altLang="en-US">
              <a:solidFill>
                <a:schemeClr val="bg1"/>
              </a:solidFill>
            </a:endParaRPr>
          </a:p>
        </p:txBody>
      </p:sp>
      <p:pic>
        <p:nvPicPr>
          <p:cNvPr id="3" name="圖形 2">
            <a:extLst>
              <a:ext uri="{FF2B5EF4-FFF2-40B4-BE49-F238E27FC236}">
                <a16:creationId xmlns:a16="http://schemas.microsoft.com/office/drawing/2014/main" id="{B9749009-CF80-449A-85F0-DCDD1F82BE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54259" y="1583824"/>
            <a:ext cx="1022793" cy="1022793"/>
          </a:xfrm>
          <a:prstGeom prst="rect">
            <a:avLst/>
          </a:prstGeom>
        </p:spPr>
      </p:pic>
      <p:grpSp>
        <p:nvGrpSpPr>
          <p:cNvPr id="14" name="群組 13">
            <a:extLst>
              <a:ext uri="{FF2B5EF4-FFF2-40B4-BE49-F238E27FC236}">
                <a16:creationId xmlns:a16="http://schemas.microsoft.com/office/drawing/2014/main" id="{A5BCFEB0-7220-42AF-8FB1-66F7904055E2}"/>
              </a:ext>
            </a:extLst>
          </p:cNvPr>
          <p:cNvGrpSpPr/>
          <p:nvPr/>
        </p:nvGrpSpPr>
        <p:grpSpPr>
          <a:xfrm>
            <a:off x="4354286" y="3596877"/>
            <a:ext cx="4572000" cy="1119009"/>
            <a:chOff x="4354286" y="3596877"/>
            <a:chExt cx="4572000" cy="1119009"/>
          </a:xfrm>
        </p:grpSpPr>
        <p:pic>
          <p:nvPicPr>
            <p:cNvPr id="7" name="圖片 6" descr="一張含有 電腦, 床 的圖片&#10;&#10;自動產生的描述">
              <a:extLst>
                <a:ext uri="{FF2B5EF4-FFF2-40B4-BE49-F238E27FC236}">
                  <a16:creationId xmlns:a16="http://schemas.microsoft.com/office/drawing/2014/main" id="{B33BAC12-69F9-4042-BD1D-C38BC22EA13C}"/>
                </a:ext>
              </a:extLst>
            </p:cNvPr>
            <p:cNvPicPr>
              <a:picLocks noChangeAspect="1"/>
            </p:cNvPicPr>
            <p:nvPr/>
          </p:nvPicPr>
          <p:blipFill rotWithShape="1">
            <a:blip r:embed="rId5">
              <a:extLst>
                <a:ext uri="{28A0092B-C50C-407E-A947-70E740481C1C}">
                  <a14:useLocalDpi xmlns:a14="http://schemas.microsoft.com/office/drawing/2010/main" val="0"/>
                </a:ext>
              </a:extLst>
            </a:blip>
            <a:srcRect t="30477" b="30370"/>
            <a:stretch/>
          </p:blipFill>
          <p:spPr>
            <a:xfrm>
              <a:off x="4354286" y="3596877"/>
              <a:ext cx="4572000" cy="1119009"/>
            </a:xfrm>
            <a:prstGeom prst="rect">
              <a:avLst/>
            </a:prstGeom>
          </p:spPr>
        </p:pic>
        <p:pic>
          <p:nvPicPr>
            <p:cNvPr id="10" name="圖片 9" descr="一張含有 電腦, 鍵盤, 電子用品, 室內 的圖片&#10;&#10;自動產生的描述">
              <a:extLst>
                <a:ext uri="{FF2B5EF4-FFF2-40B4-BE49-F238E27FC236}">
                  <a16:creationId xmlns:a16="http://schemas.microsoft.com/office/drawing/2014/main" id="{8C4F3D36-2F8E-4852-B5EB-B5015C23873E}"/>
                </a:ext>
              </a:extLst>
            </p:cNvPr>
            <p:cNvPicPr>
              <a:picLocks noChangeAspect="1"/>
            </p:cNvPicPr>
            <p:nvPr/>
          </p:nvPicPr>
          <p:blipFill rotWithShape="1">
            <a:blip r:embed="rId6">
              <a:extLst>
                <a:ext uri="{28A0092B-C50C-407E-A947-70E740481C1C}">
                  <a14:useLocalDpi xmlns:a14="http://schemas.microsoft.com/office/drawing/2010/main" val="0"/>
                </a:ext>
              </a:extLst>
            </a:blip>
            <a:srcRect l="9305" t="13045" r="9380" b="11725"/>
            <a:stretch/>
          </p:blipFill>
          <p:spPr>
            <a:xfrm>
              <a:off x="4675990" y="3945893"/>
              <a:ext cx="3926542" cy="685751"/>
            </a:xfrm>
            <a:prstGeom prst="rect">
              <a:avLst/>
            </a:prstGeom>
          </p:spPr>
        </p:pic>
      </p:grpSp>
      <p:grpSp>
        <p:nvGrpSpPr>
          <p:cNvPr id="15" name="群組 14">
            <a:extLst>
              <a:ext uri="{FF2B5EF4-FFF2-40B4-BE49-F238E27FC236}">
                <a16:creationId xmlns:a16="http://schemas.microsoft.com/office/drawing/2014/main" id="{B804C5FF-C2D3-43C3-A626-B6E8C2C1940B}"/>
              </a:ext>
            </a:extLst>
          </p:cNvPr>
          <p:cNvGrpSpPr/>
          <p:nvPr/>
        </p:nvGrpSpPr>
        <p:grpSpPr>
          <a:xfrm>
            <a:off x="4468011" y="4146354"/>
            <a:ext cx="149035" cy="158331"/>
            <a:chOff x="376155" y="4227762"/>
            <a:chExt cx="307110" cy="326265"/>
          </a:xfrm>
        </p:grpSpPr>
        <p:grpSp>
          <p:nvGrpSpPr>
            <p:cNvPr id="16" name="群組 15">
              <a:extLst>
                <a:ext uri="{FF2B5EF4-FFF2-40B4-BE49-F238E27FC236}">
                  <a16:creationId xmlns:a16="http://schemas.microsoft.com/office/drawing/2014/main" id="{8D479FA7-DD41-4773-B238-8E019C5CED91}"/>
                </a:ext>
              </a:extLst>
            </p:cNvPr>
            <p:cNvGrpSpPr/>
            <p:nvPr/>
          </p:nvGrpSpPr>
          <p:grpSpPr>
            <a:xfrm>
              <a:off x="376155" y="4227762"/>
              <a:ext cx="307110" cy="326265"/>
              <a:chOff x="633618" y="3446204"/>
              <a:chExt cx="364336" cy="387061"/>
            </a:xfrm>
          </p:grpSpPr>
          <p:pic>
            <p:nvPicPr>
              <p:cNvPr id="18" name="圖片 17" descr="一張含有 畫畫 的圖片&#10;&#10;自動產生的描述">
                <a:extLst>
                  <a:ext uri="{FF2B5EF4-FFF2-40B4-BE49-F238E27FC236}">
                    <a16:creationId xmlns:a16="http://schemas.microsoft.com/office/drawing/2014/main" id="{038DD6F4-8192-4B74-BC7A-3C29F105D3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544" y="3446204"/>
                <a:ext cx="179410" cy="179409"/>
              </a:xfrm>
              <a:prstGeom prst="rect">
                <a:avLst/>
              </a:prstGeom>
            </p:spPr>
          </p:pic>
          <p:pic>
            <p:nvPicPr>
              <p:cNvPr id="19" name="圖片 18" descr="一張含有 物件, 標誌, 畫畫 的圖片&#10;&#10;自動產生的描述">
                <a:extLst>
                  <a:ext uri="{FF2B5EF4-FFF2-40B4-BE49-F238E27FC236}">
                    <a16:creationId xmlns:a16="http://schemas.microsoft.com/office/drawing/2014/main" id="{4BAB8237-3A07-4740-9159-13BC40D701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3618" y="3653856"/>
                <a:ext cx="179409" cy="179409"/>
              </a:xfrm>
              <a:prstGeom prst="rect">
                <a:avLst/>
              </a:prstGeom>
            </p:spPr>
          </p:pic>
          <p:pic>
            <p:nvPicPr>
              <p:cNvPr id="20" name="圖片 19" descr="一張含有 畫畫 的圖片&#10;&#10;自動產生的描述">
                <a:extLst>
                  <a:ext uri="{FF2B5EF4-FFF2-40B4-BE49-F238E27FC236}">
                    <a16:creationId xmlns:a16="http://schemas.microsoft.com/office/drawing/2014/main" id="{83966BA1-3A4E-40EE-8A96-F7DB979318C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3618" y="3446204"/>
                <a:ext cx="179409" cy="179409"/>
              </a:xfrm>
              <a:prstGeom prst="rect">
                <a:avLst/>
              </a:prstGeom>
            </p:spPr>
          </p:pic>
        </p:grpSp>
        <p:pic>
          <p:nvPicPr>
            <p:cNvPr id="17" name="圖片 16">
              <a:extLst>
                <a:ext uri="{FF2B5EF4-FFF2-40B4-BE49-F238E27FC236}">
                  <a16:creationId xmlns:a16="http://schemas.microsoft.com/office/drawing/2014/main" id="{340DDD86-82B9-4072-AE04-5BD8364C71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1574" y="4417780"/>
              <a:ext cx="136246" cy="136246"/>
            </a:xfrm>
            <a:prstGeom prst="rect">
              <a:avLst/>
            </a:prstGeom>
          </p:spPr>
        </p:pic>
      </p:grpSp>
      <p:grpSp>
        <p:nvGrpSpPr>
          <p:cNvPr id="21" name="群組 20">
            <a:extLst>
              <a:ext uri="{FF2B5EF4-FFF2-40B4-BE49-F238E27FC236}">
                <a16:creationId xmlns:a16="http://schemas.microsoft.com/office/drawing/2014/main" id="{6D40965A-CC67-455B-B453-420C3D2C3C44}"/>
              </a:ext>
            </a:extLst>
          </p:cNvPr>
          <p:cNvGrpSpPr/>
          <p:nvPr/>
        </p:nvGrpSpPr>
        <p:grpSpPr>
          <a:xfrm>
            <a:off x="413307" y="4054788"/>
            <a:ext cx="137955" cy="146558"/>
            <a:chOff x="376155" y="4227762"/>
            <a:chExt cx="307110" cy="326265"/>
          </a:xfrm>
        </p:grpSpPr>
        <p:grpSp>
          <p:nvGrpSpPr>
            <p:cNvPr id="22" name="群組 21">
              <a:extLst>
                <a:ext uri="{FF2B5EF4-FFF2-40B4-BE49-F238E27FC236}">
                  <a16:creationId xmlns:a16="http://schemas.microsoft.com/office/drawing/2014/main" id="{59748AD0-E6C7-4525-8712-23577F6791FA}"/>
                </a:ext>
              </a:extLst>
            </p:cNvPr>
            <p:cNvGrpSpPr/>
            <p:nvPr/>
          </p:nvGrpSpPr>
          <p:grpSpPr>
            <a:xfrm>
              <a:off x="376155" y="4227762"/>
              <a:ext cx="307110" cy="326265"/>
              <a:chOff x="633618" y="3446204"/>
              <a:chExt cx="364336" cy="387061"/>
            </a:xfrm>
          </p:grpSpPr>
          <p:pic>
            <p:nvPicPr>
              <p:cNvPr id="24" name="圖片 23" descr="一張含有 畫畫 的圖片&#10;&#10;自動產生的描述">
                <a:extLst>
                  <a:ext uri="{FF2B5EF4-FFF2-40B4-BE49-F238E27FC236}">
                    <a16:creationId xmlns:a16="http://schemas.microsoft.com/office/drawing/2014/main" id="{886A0598-BC9A-47E8-8539-618712508F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544" y="3446204"/>
                <a:ext cx="179410" cy="179409"/>
              </a:xfrm>
              <a:prstGeom prst="rect">
                <a:avLst/>
              </a:prstGeom>
            </p:spPr>
          </p:pic>
          <p:pic>
            <p:nvPicPr>
              <p:cNvPr id="25" name="圖片 24" descr="一張含有 物件, 標誌, 畫畫 的圖片&#10;&#10;自動產生的描述">
                <a:extLst>
                  <a:ext uri="{FF2B5EF4-FFF2-40B4-BE49-F238E27FC236}">
                    <a16:creationId xmlns:a16="http://schemas.microsoft.com/office/drawing/2014/main" id="{29B718EB-6DE2-4E0D-B8B2-15BD9E3294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3618" y="3653856"/>
                <a:ext cx="179409" cy="179409"/>
              </a:xfrm>
              <a:prstGeom prst="rect">
                <a:avLst/>
              </a:prstGeom>
            </p:spPr>
          </p:pic>
          <p:pic>
            <p:nvPicPr>
              <p:cNvPr id="26" name="圖片 25" descr="一張含有 畫畫 的圖片&#10;&#10;自動產生的描述">
                <a:extLst>
                  <a:ext uri="{FF2B5EF4-FFF2-40B4-BE49-F238E27FC236}">
                    <a16:creationId xmlns:a16="http://schemas.microsoft.com/office/drawing/2014/main" id="{F45445BE-8626-43B6-A3C5-C0CE53E5C4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3618" y="3446204"/>
                <a:ext cx="179409" cy="179409"/>
              </a:xfrm>
              <a:prstGeom prst="rect">
                <a:avLst/>
              </a:prstGeom>
            </p:spPr>
          </p:pic>
        </p:grpSp>
        <p:pic>
          <p:nvPicPr>
            <p:cNvPr id="23" name="圖片 22">
              <a:extLst>
                <a:ext uri="{FF2B5EF4-FFF2-40B4-BE49-F238E27FC236}">
                  <a16:creationId xmlns:a16="http://schemas.microsoft.com/office/drawing/2014/main" id="{0E2CB229-60DE-4C22-83C3-42FF28877F2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1574" y="4417780"/>
              <a:ext cx="136246" cy="136246"/>
            </a:xfrm>
            <a:prstGeom prst="rect">
              <a:avLst/>
            </a:prstGeom>
          </p:spPr>
        </p:pic>
      </p:grpSp>
    </p:spTree>
    <p:extLst>
      <p:ext uri="{BB962C8B-B14F-4D97-AF65-F5344CB8AC3E}">
        <p14:creationId xmlns:p14="http://schemas.microsoft.com/office/powerpoint/2010/main" val="3777284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descr="一張含有 電子用品, 電路, 坐, 盒子 的圖片&#10;&#10;自動產生的描述">
            <a:extLst>
              <a:ext uri="{FF2B5EF4-FFF2-40B4-BE49-F238E27FC236}">
                <a16:creationId xmlns:a16="http://schemas.microsoft.com/office/drawing/2014/main" id="{568AC9B9-74EB-4B9B-9A55-AD94CA83E18C}"/>
              </a:ext>
            </a:extLst>
          </p:cNvPr>
          <p:cNvPicPr>
            <a:picLocks noChangeAspect="1"/>
          </p:cNvPicPr>
          <p:nvPr/>
        </p:nvPicPr>
        <p:blipFill rotWithShape="1">
          <a:blip r:embed="rId2">
            <a:extLst>
              <a:ext uri="{28A0092B-C50C-407E-A947-70E740481C1C}">
                <a14:useLocalDpi xmlns:a14="http://schemas.microsoft.com/office/drawing/2010/main" val="0"/>
              </a:ext>
            </a:extLst>
          </a:blip>
          <a:srcRect r="32707"/>
          <a:stretch/>
        </p:blipFill>
        <p:spPr>
          <a:xfrm>
            <a:off x="3994129" y="268941"/>
            <a:ext cx="5149871" cy="4783120"/>
          </a:xfrm>
          <a:prstGeom prst="rect">
            <a:avLst/>
          </a:prstGeom>
          <a:effectLst/>
        </p:spPr>
      </p:pic>
      <p:sp>
        <p:nvSpPr>
          <p:cNvPr id="2" name="Title 1"/>
          <p:cNvSpPr>
            <a:spLocks noGrp="1"/>
          </p:cNvSpPr>
          <p:nvPr>
            <p:ph type="title"/>
          </p:nvPr>
        </p:nvSpPr>
        <p:spPr>
          <a:xfrm>
            <a:off x="234363" y="91439"/>
            <a:ext cx="8820184" cy="1028369"/>
          </a:xfrm>
        </p:spPr>
        <p:txBody>
          <a:bodyPr>
            <a:normAutofit/>
          </a:bodyPr>
          <a:lstStyle/>
          <a:p>
            <a:r>
              <a:rPr lang="en-US" altLang="zh-TW">
                <a:latin typeface="微軟正黑體"/>
                <a:ea typeface="微軟正黑體"/>
              </a:rPr>
              <a:t>ES2486dc </a:t>
            </a:r>
            <a:r>
              <a:rPr lang="en-US" altLang="zh-TW" err="1">
                <a:latin typeface="微軟正黑體"/>
                <a:ea typeface="微軟正黑體"/>
              </a:rPr>
              <a:t>雙控</a:t>
            </a:r>
            <a:r>
              <a:rPr lang="zh-TW" altLang="en-US">
                <a:latin typeface="微軟正黑體"/>
                <a:ea typeface="微軟正黑體"/>
              </a:rPr>
              <a:t>高可用性企業級</a:t>
            </a:r>
            <a:r>
              <a:rPr lang="en-US" altLang="zh-TW">
                <a:latin typeface="微軟正黑體"/>
                <a:ea typeface="微軟正黑體"/>
              </a:rPr>
              <a:t>NAS</a:t>
            </a:r>
            <a:endParaRPr lang="zh-TW" altLang="en-US">
              <a:latin typeface="微軟正黑體"/>
              <a:ea typeface="微軟正黑體"/>
            </a:endParaRPr>
          </a:p>
        </p:txBody>
      </p:sp>
      <p:pic>
        <p:nvPicPr>
          <p:cNvPr id="10" name="圖形 9">
            <a:extLst>
              <a:ext uri="{FF2B5EF4-FFF2-40B4-BE49-F238E27FC236}">
                <a16:creationId xmlns:a16="http://schemas.microsoft.com/office/drawing/2014/main" id="{E52896E3-C805-4BDA-9A61-867BE6FF80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7283" y="1824905"/>
            <a:ext cx="746845" cy="746845"/>
          </a:xfrm>
          <a:prstGeom prst="rect">
            <a:avLst/>
          </a:prstGeom>
        </p:spPr>
      </p:pic>
      <p:pic>
        <p:nvPicPr>
          <p:cNvPr id="11" name="圖形 10">
            <a:extLst>
              <a:ext uri="{FF2B5EF4-FFF2-40B4-BE49-F238E27FC236}">
                <a16:creationId xmlns:a16="http://schemas.microsoft.com/office/drawing/2014/main" id="{6E218D97-0818-413F-8FD0-33C67217F3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30128" y="1824905"/>
            <a:ext cx="746845" cy="746845"/>
          </a:xfrm>
          <a:prstGeom prst="rect">
            <a:avLst/>
          </a:prstGeom>
        </p:spPr>
      </p:pic>
      <p:pic>
        <p:nvPicPr>
          <p:cNvPr id="12" name="圖形 11">
            <a:extLst>
              <a:ext uri="{FF2B5EF4-FFF2-40B4-BE49-F238E27FC236}">
                <a16:creationId xmlns:a16="http://schemas.microsoft.com/office/drawing/2014/main" id="{7A36257E-535D-4A82-A1FD-0AC66124DA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62602" y="1824905"/>
            <a:ext cx="746845" cy="746845"/>
          </a:xfrm>
          <a:prstGeom prst="rect">
            <a:avLst/>
          </a:prstGeom>
        </p:spPr>
      </p:pic>
      <p:pic>
        <p:nvPicPr>
          <p:cNvPr id="13" name="圖形 12">
            <a:extLst>
              <a:ext uri="{FF2B5EF4-FFF2-40B4-BE49-F238E27FC236}">
                <a16:creationId xmlns:a16="http://schemas.microsoft.com/office/drawing/2014/main" id="{AB0AB1AA-EDA0-410C-B5C0-0B3AE5EB69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7283" y="3256405"/>
            <a:ext cx="746845" cy="746845"/>
          </a:xfrm>
          <a:prstGeom prst="rect">
            <a:avLst/>
          </a:prstGeom>
        </p:spPr>
      </p:pic>
      <p:pic>
        <p:nvPicPr>
          <p:cNvPr id="14" name="圖形 13">
            <a:extLst>
              <a:ext uri="{FF2B5EF4-FFF2-40B4-BE49-F238E27FC236}">
                <a16:creationId xmlns:a16="http://schemas.microsoft.com/office/drawing/2014/main" id="{1B40AFB2-ABE6-4D72-B5B6-E8697E73AAE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330129" y="3256405"/>
            <a:ext cx="746845" cy="746845"/>
          </a:xfrm>
          <a:prstGeom prst="rect">
            <a:avLst/>
          </a:prstGeom>
        </p:spPr>
      </p:pic>
      <p:sp>
        <p:nvSpPr>
          <p:cNvPr id="15" name="矩形 14">
            <a:extLst>
              <a:ext uri="{FF2B5EF4-FFF2-40B4-BE49-F238E27FC236}">
                <a16:creationId xmlns:a16="http://schemas.microsoft.com/office/drawing/2014/main" id="{9A378040-A244-4FBA-9EBE-32A913D5BC8F}"/>
              </a:ext>
            </a:extLst>
          </p:cNvPr>
          <p:cNvSpPr/>
          <p:nvPr/>
        </p:nvSpPr>
        <p:spPr>
          <a:xfrm>
            <a:off x="489024" y="2646806"/>
            <a:ext cx="1005403" cy="338554"/>
          </a:xfrm>
          <a:prstGeom prst="rect">
            <a:avLst/>
          </a:prstGeom>
        </p:spPr>
        <p:txBody>
          <a:bodyPr wrap="none">
            <a:spAutoFit/>
          </a:bodyPr>
          <a:lstStyle/>
          <a:p>
            <a:pPr algn="ctr"/>
            <a:r>
              <a:rPr lang="zh-TW" altLang="en-US" sz="1600">
                <a:solidFill>
                  <a:schemeClr val="bg1"/>
                </a:solidFill>
                <a:latin typeface="微軟正黑體" panose="020B0604030504040204" pitchFamily="34" charset="-120"/>
                <a:ea typeface="微軟正黑體" panose="020B0604030504040204" pitchFamily="34" charset="-120"/>
              </a:rPr>
              <a:t>雙控制器</a:t>
            </a:r>
            <a:endParaRPr lang="en-US" altLang="zh-TW" sz="1600">
              <a:solidFill>
                <a:schemeClr val="bg1"/>
              </a:solidFill>
              <a:latin typeface="微軟正黑體" panose="020B0604030504040204" pitchFamily="34" charset="-120"/>
              <a:ea typeface="微軟正黑體" panose="020B0604030504040204" pitchFamily="34" charset="-120"/>
              <a:cs typeface="Calibri"/>
            </a:endParaRPr>
          </a:p>
        </p:txBody>
      </p:sp>
      <p:sp>
        <p:nvSpPr>
          <p:cNvPr id="16" name="矩形 15">
            <a:extLst>
              <a:ext uri="{FF2B5EF4-FFF2-40B4-BE49-F238E27FC236}">
                <a16:creationId xmlns:a16="http://schemas.microsoft.com/office/drawing/2014/main" id="{F00DC0A3-D076-4C44-8AB5-550EA1B0D420}"/>
              </a:ext>
            </a:extLst>
          </p:cNvPr>
          <p:cNvSpPr/>
          <p:nvPr/>
        </p:nvSpPr>
        <p:spPr>
          <a:xfrm>
            <a:off x="2282723" y="2646806"/>
            <a:ext cx="800219" cy="338554"/>
          </a:xfrm>
          <a:prstGeom prst="rect">
            <a:avLst/>
          </a:prstGeom>
        </p:spPr>
        <p:txBody>
          <a:bodyPr wrap="none">
            <a:spAutoFit/>
          </a:bodyPr>
          <a:lstStyle/>
          <a:p>
            <a:pPr algn="ctr"/>
            <a:r>
              <a:rPr lang="zh-TW" altLang="en-US" sz="1600">
                <a:solidFill>
                  <a:schemeClr val="bg1"/>
                </a:solidFill>
                <a:latin typeface="微軟正黑體" panose="020B0604030504040204" pitchFamily="34" charset="-120"/>
                <a:ea typeface="微軟正黑體" panose="020B0604030504040204" pitchFamily="34" charset="-120"/>
              </a:rPr>
              <a:t>多網路</a:t>
            </a:r>
            <a:endParaRPr lang="en-US" altLang="zh-TW" sz="1600">
              <a:solidFill>
                <a:schemeClr val="bg1"/>
              </a:solidFill>
              <a:latin typeface="微軟正黑體" panose="020B0604030504040204" pitchFamily="34" charset="-120"/>
              <a:ea typeface="微軟正黑體" panose="020B0604030504040204" pitchFamily="34" charset="-120"/>
              <a:cs typeface="Calibri"/>
            </a:endParaRPr>
          </a:p>
        </p:txBody>
      </p:sp>
      <p:sp>
        <p:nvSpPr>
          <p:cNvPr id="17" name="矩形 16">
            <a:extLst>
              <a:ext uri="{FF2B5EF4-FFF2-40B4-BE49-F238E27FC236}">
                <a16:creationId xmlns:a16="http://schemas.microsoft.com/office/drawing/2014/main" id="{DC95BAD9-3C30-41D2-8C65-19490E78359F}"/>
              </a:ext>
            </a:extLst>
          </p:cNvPr>
          <p:cNvSpPr/>
          <p:nvPr/>
        </p:nvSpPr>
        <p:spPr>
          <a:xfrm>
            <a:off x="3930249" y="2646806"/>
            <a:ext cx="800219" cy="338554"/>
          </a:xfrm>
          <a:prstGeom prst="rect">
            <a:avLst/>
          </a:prstGeom>
        </p:spPr>
        <p:txBody>
          <a:bodyPr wrap="none">
            <a:spAutoFit/>
          </a:bodyPr>
          <a:lstStyle/>
          <a:p>
            <a:pPr algn="ctr"/>
            <a:r>
              <a:rPr lang="zh-TW" altLang="en-US" sz="1600">
                <a:solidFill>
                  <a:schemeClr val="bg1"/>
                </a:solidFill>
                <a:latin typeface="微軟正黑體" panose="020B0604030504040204" pitchFamily="34" charset="-120"/>
                <a:ea typeface="微軟正黑體" panose="020B0604030504040204" pitchFamily="34" charset="-120"/>
              </a:rPr>
              <a:t>雙電源</a:t>
            </a:r>
            <a:endParaRPr lang="en-US" altLang="zh-TW" sz="1600">
              <a:solidFill>
                <a:schemeClr val="bg1"/>
              </a:solidFill>
              <a:latin typeface="微軟正黑體" panose="020B0604030504040204" pitchFamily="34" charset="-120"/>
              <a:ea typeface="微軟正黑體" panose="020B0604030504040204" pitchFamily="34" charset="-120"/>
              <a:cs typeface="Calibri"/>
            </a:endParaRPr>
          </a:p>
        </p:txBody>
      </p:sp>
      <p:sp>
        <p:nvSpPr>
          <p:cNvPr id="18" name="矩形 17">
            <a:extLst>
              <a:ext uri="{FF2B5EF4-FFF2-40B4-BE49-F238E27FC236}">
                <a16:creationId xmlns:a16="http://schemas.microsoft.com/office/drawing/2014/main" id="{0AFA1A47-DC9B-4291-9C9B-3337AE8FF81F}"/>
              </a:ext>
            </a:extLst>
          </p:cNvPr>
          <p:cNvSpPr/>
          <p:nvPr/>
        </p:nvSpPr>
        <p:spPr>
          <a:xfrm>
            <a:off x="494992" y="4121675"/>
            <a:ext cx="1005403" cy="584775"/>
          </a:xfrm>
          <a:prstGeom prst="rect">
            <a:avLst/>
          </a:prstGeom>
        </p:spPr>
        <p:txBody>
          <a:bodyPr wrap="none">
            <a:spAutoFit/>
          </a:bodyPr>
          <a:lstStyle/>
          <a:p>
            <a:pPr algn="ctr"/>
            <a:r>
              <a:rPr lang="en-US" altLang="zh-TW" sz="1600">
                <a:solidFill>
                  <a:schemeClr val="bg1"/>
                </a:solidFill>
                <a:latin typeface="微軟正黑體" panose="020B0604030504040204" pitchFamily="34" charset="-120"/>
                <a:ea typeface="微軟正黑體" panose="020B0604030504040204" pitchFamily="34" charset="-120"/>
              </a:rPr>
              <a:t>QES </a:t>
            </a:r>
            <a:br>
              <a:rPr lang="en-US" altLang="zh-TW" sz="1600">
                <a:solidFill>
                  <a:schemeClr val="bg1"/>
                </a:solidFill>
                <a:latin typeface="微軟正黑體" panose="020B0604030504040204" pitchFamily="34" charset="-120"/>
                <a:ea typeface="微軟正黑體" panose="020B0604030504040204" pitchFamily="34" charset="-120"/>
              </a:rPr>
            </a:br>
            <a:r>
              <a:rPr lang="zh-TW" altLang="en-US" sz="1600">
                <a:solidFill>
                  <a:schemeClr val="bg1"/>
                </a:solidFill>
                <a:latin typeface="微軟正黑體" panose="020B0604030504040204" pitchFamily="34" charset="-120"/>
                <a:ea typeface="微軟正黑體" panose="020B0604030504040204" pitchFamily="34" charset="-120"/>
              </a:rPr>
              <a:t>作業系統</a:t>
            </a:r>
            <a:endParaRPr lang="en-US" altLang="zh-TW" sz="1600">
              <a:solidFill>
                <a:schemeClr val="bg1"/>
              </a:solidFill>
              <a:latin typeface="微軟正黑體" panose="020B0604030504040204" pitchFamily="34" charset="-120"/>
              <a:ea typeface="微軟正黑體" panose="020B0604030504040204" pitchFamily="34" charset="-120"/>
              <a:cs typeface="Calibri"/>
            </a:endParaRPr>
          </a:p>
        </p:txBody>
      </p:sp>
      <p:sp>
        <p:nvSpPr>
          <p:cNvPr id="19" name="矩形 18">
            <a:extLst>
              <a:ext uri="{FF2B5EF4-FFF2-40B4-BE49-F238E27FC236}">
                <a16:creationId xmlns:a16="http://schemas.microsoft.com/office/drawing/2014/main" id="{8531C5B1-E6D0-4BDE-9F48-2A6887EE6132}"/>
              </a:ext>
            </a:extLst>
          </p:cNvPr>
          <p:cNvSpPr/>
          <p:nvPr/>
        </p:nvSpPr>
        <p:spPr>
          <a:xfrm>
            <a:off x="1933534" y="4127355"/>
            <a:ext cx="1620957" cy="553998"/>
          </a:xfrm>
          <a:prstGeom prst="rect">
            <a:avLst/>
          </a:prstGeom>
        </p:spPr>
        <p:txBody>
          <a:bodyPr wrap="none">
            <a:spAutoFit/>
          </a:bodyPr>
          <a:lstStyle/>
          <a:p>
            <a:pPr algn="ctr"/>
            <a:r>
              <a:rPr lang="zh-TW" altLang="en-US" sz="1600">
                <a:solidFill>
                  <a:schemeClr val="bg1"/>
                </a:solidFill>
                <a:latin typeface="微軟正黑體" panose="020B0604030504040204" pitchFamily="34" charset="-120"/>
                <a:ea typeface="微軟正黑體" panose="020B0604030504040204" pitchFamily="34" charset="-120"/>
              </a:rPr>
              <a:t>韌體滾動式更新</a:t>
            </a:r>
            <a:br>
              <a:rPr lang="en-US" altLang="zh-TW" sz="1600">
                <a:solidFill>
                  <a:schemeClr val="bg1"/>
                </a:solidFill>
                <a:latin typeface="微軟正黑體" panose="020B0604030504040204" pitchFamily="34" charset="-120"/>
                <a:ea typeface="微軟正黑體" panose="020B0604030504040204" pitchFamily="34" charset="-120"/>
              </a:rPr>
            </a:br>
            <a:r>
              <a:rPr lang="en-US" altLang="zh-TW" sz="1400">
                <a:solidFill>
                  <a:schemeClr val="bg1"/>
                </a:solidFill>
                <a:latin typeface="微軟正黑體" panose="020B0604030504040204" pitchFamily="34" charset="-120"/>
                <a:ea typeface="微軟正黑體" panose="020B0604030504040204" pitchFamily="34" charset="-120"/>
              </a:rPr>
              <a:t>(Rolling Update)</a:t>
            </a:r>
            <a:endParaRPr lang="en-US" altLang="zh-TW" sz="1400">
              <a:solidFill>
                <a:schemeClr val="bg1"/>
              </a:solidFill>
              <a:latin typeface="微軟正黑體" panose="020B0604030504040204" pitchFamily="34" charset="-120"/>
              <a:ea typeface="微軟正黑體" panose="020B0604030504040204" pitchFamily="34" charset="-120"/>
              <a:cs typeface="Calibri"/>
            </a:endParaRPr>
          </a:p>
        </p:txBody>
      </p:sp>
    </p:spTree>
    <p:extLst>
      <p:ext uri="{BB962C8B-B14F-4D97-AF65-F5344CB8AC3E}">
        <p14:creationId xmlns:p14="http://schemas.microsoft.com/office/powerpoint/2010/main" val="3075634995"/>
      </p:ext>
    </p:extLst>
  </p:cSld>
  <p:clrMapOvr>
    <a:masterClrMapping/>
  </p:clrMapOvr>
</p:sld>
</file>

<file path=ppt/theme/theme1.xml><?xml version="1.0" encoding="utf-8"?>
<a:theme xmlns:a="http://schemas.openxmlformats.org/drawingml/2006/main" name="1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2587</Words>
  <Application>Microsoft Office PowerPoint</Application>
  <PresentationFormat>如螢幕大小 (16:9)</PresentationFormat>
  <Paragraphs>419</Paragraphs>
  <Slides>42</Slides>
  <Notes>14</Notes>
  <HiddenSlides>0</HiddenSlides>
  <MMClips>0</MMClips>
  <ScaleCrop>false</ScaleCrop>
  <HeadingPairs>
    <vt:vector size="4" baseType="variant">
      <vt:variant>
        <vt:lpstr>佈景主題</vt:lpstr>
      </vt:variant>
      <vt:variant>
        <vt:i4>1</vt:i4>
      </vt:variant>
      <vt:variant>
        <vt:lpstr>投影片標題</vt:lpstr>
      </vt:variant>
      <vt:variant>
        <vt:i4>42</vt:i4>
      </vt:variant>
    </vt:vector>
  </HeadingPairs>
  <TitlesOfParts>
    <vt:vector size="43" baseType="lpstr">
      <vt:lpstr>14_Custom Design</vt:lpstr>
      <vt:lpstr>PowerPoint 簡報</vt:lpstr>
      <vt:lpstr>PowerPoint 簡報</vt:lpstr>
      <vt:lpstr>PowerPoint 簡報</vt:lpstr>
      <vt:lpstr>全快閃儲存需求的應用</vt:lpstr>
      <vt:lpstr>企業對於儲存的需求</vt:lpstr>
      <vt:lpstr>可維持長時間營運的高可用儲存  針對關鍵應用服務設計</vt:lpstr>
      <vt:lpstr>PowerPoint 簡報</vt:lpstr>
      <vt:lpstr>QNAP 雙控家族新成員 ES2486dc</vt:lpstr>
      <vt:lpstr>ES2486dc 雙控高可用性企業級NAS</vt:lpstr>
      <vt:lpstr>Intel Xeon 企業級處理器</vt:lpstr>
      <vt:lpstr>訂購資訊</vt:lpstr>
      <vt:lpstr>安心無憂的五年尊榮保固 </vt:lpstr>
      <vt:lpstr>最佳化系統設計</vt:lpstr>
      <vt:lpstr>機身前面板</vt:lpstr>
      <vt:lpstr>OLED 狀態顯示一目瞭然</vt:lpstr>
      <vt:lpstr>機身後視圖</vt:lpstr>
      <vt:lpstr>控制器內部設計</vt:lpstr>
      <vt:lpstr>Battery Backup Unit (BBU)</vt:lpstr>
      <vt:lpstr>BBU工作原理</vt:lpstr>
      <vt:lpstr>PowerPoint 簡報</vt:lpstr>
      <vt:lpstr>QNAP 雙埠 10GbE 擴充卡</vt:lpstr>
      <vt:lpstr>QNAP 雙埠 40GbE 擴充卡</vt:lpstr>
      <vt:lpstr>高速高可靠性儲存擴充</vt:lpstr>
      <vt:lpstr>QDA-SA3 6Gbps SAS/SATA 轉接座</vt:lpstr>
      <vt:lpstr>SAS SSD vs SATA SSD</vt:lpstr>
      <vt:lpstr>全雙工資料傳輸與雙埠</vt:lpstr>
      <vt:lpstr>QDA-SA3 6Gb/s SAS 轉SATA轉接座配件</vt:lpstr>
      <vt:lpstr>相容 Enterprise ZFS NAS 2.5吋硬碟托盤</vt:lpstr>
      <vt:lpstr>維持雙控制器系統的高可用性</vt:lpstr>
      <vt:lpstr>PowerPoint 簡報</vt:lpstr>
      <vt:lpstr>ZFS檔案系統</vt:lpstr>
      <vt:lpstr>近乎無限的快照(Snapshot)</vt:lpstr>
      <vt:lpstr>即時線上壓縮</vt:lpstr>
      <vt:lpstr>線上重複資料刪除</vt:lpstr>
      <vt:lpstr>減少讀寫次數等同增加 SSD 的使用壽命</vt:lpstr>
      <vt:lpstr>寫入聚合 (write coalescing)強化寫入效能</vt:lpstr>
      <vt:lpstr>ES2486dc iSCSI 效能</vt:lpstr>
      <vt:lpstr>彈性化超額配置，保證效能的一致性</vt:lpstr>
      <vt:lpstr>QES 儲存池超額配置，改善空間破碎化</vt:lpstr>
      <vt:lpstr>同時執行多個應用容易造成吵鬧鄰居效應</vt:lpstr>
      <vt:lpstr>QoS 確保系統資源適當地分配給工作負載</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user</dc:creator>
  <cp:lastModifiedBy>QNAP_Coco Chiang</cp:lastModifiedBy>
  <cp:revision>7</cp:revision>
  <dcterms:modified xsi:type="dcterms:W3CDTF">2020-02-04T05:09:55Z</dcterms:modified>
</cp:coreProperties>
</file>