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43"/>
  </p:notesMasterIdLst>
  <p:handoutMasterIdLst>
    <p:handoutMasterId r:id="rId44"/>
  </p:handoutMasterIdLst>
  <p:sldIdLst>
    <p:sldId id="529" r:id="rId2"/>
    <p:sldId id="544" r:id="rId3"/>
    <p:sldId id="445" r:id="rId4"/>
    <p:sldId id="527" r:id="rId5"/>
    <p:sldId id="451" r:id="rId6"/>
    <p:sldId id="506" r:id="rId7"/>
    <p:sldId id="535" r:id="rId8"/>
    <p:sldId id="534" r:id="rId9"/>
    <p:sldId id="530" r:id="rId10"/>
    <p:sldId id="462" r:id="rId11"/>
    <p:sldId id="460" r:id="rId12"/>
    <p:sldId id="508" r:id="rId13"/>
    <p:sldId id="528" r:id="rId14"/>
    <p:sldId id="494" r:id="rId15"/>
    <p:sldId id="531" r:id="rId16"/>
    <p:sldId id="532" r:id="rId17"/>
    <p:sldId id="533" r:id="rId18"/>
    <p:sldId id="467" r:id="rId19"/>
    <p:sldId id="515" r:id="rId20"/>
    <p:sldId id="446" r:id="rId21"/>
    <p:sldId id="511" r:id="rId22"/>
    <p:sldId id="509" r:id="rId23"/>
    <p:sldId id="459" r:id="rId24"/>
    <p:sldId id="256" r:id="rId25"/>
    <p:sldId id="499" r:id="rId26"/>
    <p:sldId id="512" r:id="rId27"/>
    <p:sldId id="521" r:id="rId28"/>
    <p:sldId id="522" r:id="rId29"/>
    <p:sldId id="526" r:id="rId30"/>
    <p:sldId id="525" r:id="rId31"/>
    <p:sldId id="498" r:id="rId32"/>
    <p:sldId id="539" r:id="rId33"/>
    <p:sldId id="536" r:id="rId34"/>
    <p:sldId id="504" r:id="rId35"/>
    <p:sldId id="505" r:id="rId36"/>
    <p:sldId id="537" r:id="rId37"/>
    <p:sldId id="542" r:id="rId38"/>
    <p:sldId id="473" r:id="rId39"/>
    <p:sldId id="502" r:id="rId40"/>
    <p:sldId id="472" r:id="rId41"/>
    <p:sldId id="261" r:id="rId42"/>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11"/>
    <a:srgbClr val="DF51BA"/>
    <a:srgbClr val="372AB4"/>
    <a:srgbClr val="00E6FE"/>
    <a:srgbClr val="1E5BE2"/>
    <a:srgbClr val="EEEEEE"/>
    <a:srgbClr val="56E4E4"/>
    <a:srgbClr val="E2B218"/>
    <a:srgbClr val="BAE226"/>
    <a:srgbClr val="9BE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E82B0-64C9-4684-8783-EB412A935796}" v="2" dt="2020-01-31T08:16:32.262"/>
    <p1510:client id="{B7104F30-AB66-4B46-91B5-7377F9A800AD}" v="2" dt="2020-01-31T07:11:49.495"/>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2"/>
    <p:restoredTop sz="94663"/>
  </p:normalViewPr>
  <p:slideViewPr>
    <p:cSldViewPr snapToGrid="0">
      <p:cViewPr varScale="1">
        <p:scale>
          <a:sx n="137" d="100"/>
          <a:sy n="137" d="100"/>
        </p:scale>
        <p:origin x="798"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zh-TW"/>
        </a:p>
      </c:txPr>
    </c:title>
    <c:autoTitleDeleted val="0"/>
    <c:plotArea>
      <c:layout/>
      <c:barChart>
        <c:barDir val="col"/>
        <c:grouping val="clustered"/>
        <c:varyColors val="0"/>
        <c:ser>
          <c:idx val="0"/>
          <c:order val="0"/>
          <c:tx>
            <c:strRef>
              <c:f>工作表1!$B$1</c:f>
              <c:strCache>
                <c:ptCount val="1"/>
                <c:pt idx="0">
                  <c:v>iSCSI Performance (MB/s)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64K Sequential Read</c:v>
                </c:pt>
                <c:pt idx="1">
                  <c:v>64K Sequential Write</c:v>
                </c:pt>
              </c:strCache>
            </c:strRef>
          </c:cat>
          <c:val>
            <c:numRef>
              <c:f>工作表1!$B$2:$B$3</c:f>
              <c:numCache>
                <c:formatCode>General</c:formatCode>
                <c:ptCount val="2"/>
                <c:pt idx="0">
                  <c:v>8752</c:v>
                </c:pt>
                <c:pt idx="1">
                  <c:v>4065</c:v>
                </c:pt>
              </c:numCache>
            </c:numRef>
          </c:val>
          <c:extLst>
            <c:ext xmlns:c16="http://schemas.microsoft.com/office/drawing/2014/chart" uri="{C3380CC4-5D6E-409C-BE32-E72D297353CC}">
              <c16:uniqueId val="{00000000-E3EA-1046-B781-5E4778E45519}"/>
            </c:ext>
          </c:extLst>
        </c:ser>
        <c:dLbls>
          <c:dLblPos val="outEnd"/>
          <c:showLegendKey val="0"/>
          <c:showVal val="1"/>
          <c:showCatName val="0"/>
          <c:showSerName val="0"/>
          <c:showPercent val="0"/>
          <c:showBubbleSize val="0"/>
        </c:dLbls>
        <c:gapWidth val="219"/>
        <c:overlap val="-27"/>
        <c:axId val="359624703"/>
        <c:axId val="359626335"/>
      </c:barChart>
      <c:catAx>
        <c:axId val="35962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26335"/>
        <c:crosses val="autoZero"/>
        <c:auto val="1"/>
        <c:lblAlgn val="ctr"/>
        <c:lblOffset val="100"/>
        <c:noMultiLvlLbl val="0"/>
      </c:catAx>
      <c:valAx>
        <c:axId val="359626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24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zh-TW"/>
        </a:p>
      </c:txPr>
    </c:title>
    <c:autoTitleDeleted val="0"/>
    <c:plotArea>
      <c:layout/>
      <c:barChart>
        <c:barDir val="col"/>
        <c:grouping val="clustered"/>
        <c:varyColors val="0"/>
        <c:ser>
          <c:idx val="0"/>
          <c:order val="0"/>
          <c:tx>
            <c:strRef>
              <c:f>工作表1!$E$1</c:f>
              <c:strCache>
                <c:ptCount val="1"/>
                <c:pt idx="0">
                  <c:v>iSCSI Performance (IOPS)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工作表1!$D$2:$D$3</c:f>
              <c:strCache>
                <c:ptCount val="2"/>
                <c:pt idx="0">
                  <c:v>4K Randoml Read</c:v>
                </c:pt>
                <c:pt idx="1">
                  <c:v>4K Random Write</c:v>
                </c:pt>
              </c:strCache>
            </c:strRef>
          </c:cat>
          <c:val>
            <c:numRef>
              <c:f>工作表1!$E$2:$E$3</c:f>
              <c:numCache>
                <c:formatCode>General</c:formatCode>
                <c:ptCount val="2"/>
                <c:pt idx="0">
                  <c:v>603162</c:v>
                </c:pt>
                <c:pt idx="1">
                  <c:v>200681</c:v>
                </c:pt>
              </c:numCache>
            </c:numRef>
          </c:val>
          <c:extLst>
            <c:ext xmlns:c16="http://schemas.microsoft.com/office/drawing/2014/chart" uri="{C3380CC4-5D6E-409C-BE32-E72D297353CC}">
              <c16:uniqueId val="{00000000-797D-D24E-9891-3DCEE035A96D}"/>
            </c:ext>
          </c:extLst>
        </c:ser>
        <c:dLbls>
          <c:dLblPos val="outEnd"/>
          <c:showLegendKey val="0"/>
          <c:showVal val="1"/>
          <c:showCatName val="0"/>
          <c:showSerName val="0"/>
          <c:showPercent val="0"/>
          <c:showBubbleSize val="0"/>
        </c:dLbls>
        <c:gapWidth val="219"/>
        <c:overlap val="-27"/>
        <c:axId val="359609711"/>
        <c:axId val="359271039"/>
      </c:barChart>
      <c:catAx>
        <c:axId val="35960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271039"/>
        <c:crosses val="autoZero"/>
        <c:auto val="1"/>
        <c:lblAlgn val="ctr"/>
        <c:lblOffset val="100"/>
        <c:noMultiLvlLbl val="0"/>
      </c:catAx>
      <c:valAx>
        <c:axId val="359271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09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2020/2/3</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2020/2/3</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knews.cc/tech/gbnjpv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324076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31</a:t>
            </a:fld>
            <a:endParaRPr lang="zh-TW" altLang="en-US"/>
          </a:p>
        </p:txBody>
      </p:sp>
    </p:spTree>
    <p:extLst>
      <p:ext uri="{BB962C8B-B14F-4D97-AF65-F5344CB8AC3E}">
        <p14:creationId xmlns:p14="http://schemas.microsoft.com/office/powerpoint/2010/main" val="53627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33</a:t>
            </a:fld>
            <a:endParaRPr lang="zh-TW" altLang="en-US"/>
          </a:p>
        </p:txBody>
      </p:sp>
    </p:spTree>
    <p:extLst>
      <p:ext uri="{BB962C8B-B14F-4D97-AF65-F5344CB8AC3E}">
        <p14:creationId xmlns:p14="http://schemas.microsoft.com/office/powerpoint/2010/main" val="176076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38</a:t>
            </a:fld>
            <a:endParaRPr lang="en-US"/>
          </a:p>
        </p:txBody>
      </p:sp>
    </p:spTree>
    <p:extLst>
      <p:ext uri="{BB962C8B-B14F-4D97-AF65-F5344CB8AC3E}">
        <p14:creationId xmlns:p14="http://schemas.microsoft.com/office/powerpoint/2010/main" val="133037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39</a:t>
            </a:fld>
            <a:endParaRPr lang="en-US"/>
          </a:p>
        </p:txBody>
      </p:sp>
    </p:spTree>
    <p:extLst>
      <p:ext uri="{BB962C8B-B14F-4D97-AF65-F5344CB8AC3E}">
        <p14:creationId xmlns:p14="http://schemas.microsoft.com/office/powerpoint/2010/main" val="179189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限制噪聲鄰居效應的一種方法是確保應用程序僅通過將資源移動到其他工作負載來接收必要的資源。設置限制可以控制每個工作負載接收的資源量。因此，沒有一個應用程序擁有太多資源並且阻礙了其他應用程序的性能。</a:t>
            </a:r>
          </a:p>
          <a:p>
            <a:endParaRPr lang="zh-TW" altLang="en-US"/>
          </a:p>
          <a:p>
            <a:r>
              <a:rPr lang="en-US" altLang="zh-TW"/>
              <a:t>QES</a:t>
            </a:r>
            <a:r>
              <a:rPr lang="zh-TW" altLang="en-US"/>
              <a:t>的</a:t>
            </a:r>
            <a:r>
              <a:rPr lang="en-US" altLang="zh-TW" err="1"/>
              <a:t>OoS</a:t>
            </a:r>
            <a:r>
              <a:rPr lang="zh-TW" altLang="en-US"/>
              <a:t>允許用戶設置最小和最大目標。當系統具有公平資源時，最小值可確保性能。另一方面，最大值禁止應用程序超出此級別並影響其他應用程序。</a:t>
            </a:r>
          </a:p>
          <a:p>
            <a:endParaRPr lang="zh-TW" altLang="en-US"/>
          </a:p>
          <a:p>
            <a:r>
              <a:rPr lang="zh-TW" altLang="en-US"/>
              <a:t>在此示例中，由於工作負載</a:t>
            </a:r>
            <a:r>
              <a:rPr lang="en-US" altLang="zh-TW"/>
              <a:t>2</a:t>
            </a:r>
            <a:r>
              <a:rPr lang="zh-TW" altLang="en-US"/>
              <a:t>需要太多資源甚至超過目標最大</a:t>
            </a:r>
            <a:r>
              <a:rPr lang="en-US" altLang="zh-TW"/>
              <a:t>IOPS</a:t>
            </a:r>
            <a:r>
              <a:rPr lang="zh-TW" altLang="en-US"/>
              <a:t>，因此工作負載</a:t>
            </a:r>
            <a:r>
              <a:rPr lang="en-US" altLang="zh-TW"/>
              <a:t>1</a:t>
            </a:r>
            <a:r>
              <a:rPr lang="zh-TW" altLang="en-US"/>
              <a:t>無法將其服務級別維持在最小</a:t>
            </a:r>
            <a:r>
              <a:rPr lang="en-US" altLang="zh-TW"/>
              <a:t>IOPS</a:t>
            </a:r>
            <a:r>
              <a:rPr lang="zh-TW" altLang="en-US"/>
              <a:t>之上。但是，通過</a:t>
            </a:r>
            <a:r>
              <a:rPr lang="en-US" altLang="zh-TW"/>
              <a:t>QoS</a:t>
            </a:r>
            <a:r>
              <a:rPr lang="zh-TW" altLang="en-US"/>
              <a:t>設置，系統將在最大設置下控制工作負載</a:t>
            </a:r>
            <a:r>
              <a:rPr lang="en-US" altLang="zh-TW"/>
              <a:t>2</a:t>
            </a:r>
            <a:r>
              <a:rPr lang="zh-TW" altLang="en-US"/>
              <a:t>的性能，並將資源切換到工作負載</a:t>
            </a:r>
            <a:r>
              <a:rPr lang="en-US" altLang="zh-TW"/>
              <a:t>1</a:t>
            </a:r>
            <a:r>
              <a:rPr lang="zh-TW" altLang="en-US"/>
              <a:t>，因此兩個工作負載都可以將其服務維持在預期的性能級別。</a:t>
            </a:r>
          </a:p>
          <a:p>
            <a:endParaRPr lang="zh-TW" altLang="en-US"/>
          </a:p>
          <a:p>
            <a:r>
              <a:rPr lang="zh-TW" altLang="en-US"/>
              <a:t>基於</a:t>
            </a:r>
            <a:r>
              <a:rPr lang="en-US" altLang="zh-TW"/>
              <a:t>QES</a:t>
            </a:r>
            <a:r>
              <a:rPr lang="zh-TW" altLang="en-US"/>
              <a:t>的</a:t>
            </a:r>
            <a:r>
              <a:rPr lang="en-US" altLang="zh-TW"/>
              <a:t>QoS</a:t>
            </a:r>
            <a:r>
              <a:rPr lang="zh-TW" altLang="en-US"/>
              <a:t>旨在獨立於容量控制性能，並在單個存儲系統中為多個應用程序提供可預測的性能。</a:t>
            </a:r>
            <a:endParaRPr lang="en-US"/>
          </a:p>
        </p:txBody>
      </p:sp>
      <p:sp>
        <p:nvSpPr>
          <p:cNvPr id="4" name="Slide Number Placeholder 3"/>
          <p:cNvSpPr>
            <a:spLocks noGrp="1"/>
          </p:cNvSpPr>
          <p:nvPr>
            <p:ph type="sldNum" sz="quarter" idx="5"/>
          </p:nvPr>
        </p:nvSpPr>
        <p:spPr/>
        <p:txBody>
          <a:bodyPr/>
          <a:lstStyle/>
          <a:p>
            <a:fld id="{F354951F-1BCE-4A51-BE80-A9D0428EF009}" type="slidenum">
              <a:rPr lang="en-US" smtClean="0"/>
              <a:pPr/>
              <a:t>40</a:t>
            </a:fld>
            <a:endParaRPr lang="en-US"/>
          </a:p>
        </p:txBody>
      </p:sp>
    </p:spTree>
    <p:extLst>
      <p:ext uri="{BB962C8B-B14F-4D97-AF65-F5344CB8AC3E}">
        <p14:creationId xmlns:p14="http://schemas.microsoft.com/office/powerpoint/2010/main" val="95657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314381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a:solidFill>
                  <a:schemeClr val="tx1"/>
                </a:solidFill>
                <a:effectLst/>
                <a:latin typeface="+mn-lt"/>
                <a:ea typeface="+mn-ea"/>
                <a:cs typeface="+mn-cs"/>
              </a:rPr>
              <a:t>Asymmetric Logical Unit Access</a:t>
            </a:r>
            <a:br>
              <a:rPr lang="en-US" altLang="zh-TW"/>
            </a:br>
            <a:br>
              <a:rPr lang="en-US" altLang="zh-TW"/>
            </a:br>
            <a:r>
              <a:rPr lang="zh-TW" altLang="en-US" sz="1200" b="0" i="0" kern="1200">
                <a:solidFill>
                  <a:schemeClr val="tx1"/>
                </a:solidFill>
                <a:effectLst/>
                <a:latin typeface="+mn-lt"/>
                <a:ea typeface="+mn-ea"/>
                <a:cs typeface="+mn-cs"/>
              </a:rPr>
              <a:t>原文網址：</a:t>
            </a:r>
            <a:r>
              <a:rPr lang="en-US" altLang="zh-TW" sz="1200" b="0" i="0" u="none" strike="noStrike" kern="1200">
                <a:solidFill>
                  <a:schemeClr val="tx1"/>
                </a:solidFill>
                <a:effectLst/>
                <a:latin typeface="+mn-lt"/>
                <a:ea typeface="+mn-ea"/>
                <a:cs typeface="+mn-cs"/>
                <a:hlinkClick r:id="rId3"/>
              </a:rPr>
              <a:t>https://kknews.cc/tech/gbnjpv9.html</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251154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193801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17</a:t>
            </a:fld>
            <a:endParaRPr lang="zh-TW" altLang="en-US"/>
          </a:p>
        </p:txBody>
      </p:sp>
    </p:spTree>
    <p:extLst>
      <p:ext uri="{BB962C8B-B14F-4D97-AF65-F5344CB8AC3E}">
        <p14:creationId xmlns:p14="http://schemas.microsoft.com/office/powerpoint/2010/main" val="249350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25</a:t>
            </a:fld>
            <a:endParaRPr lang="zh-TW" altLang="en-US"/>
          </a:p>
        </p:txBody>
      </p:sp>
    </p:spTree>
    <p:extLst>
      <p:ext uri="{BB962C8B-B14F-4D97-AF65-F5344CB8AC3E}">
        <p14:creationId xmlns:p14="http://schemas.microsoft.com/office/powerpoint/2010/main" val="114807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8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pic>
        <p:nvPicPr>
          <p:cNvPr id="2" name="圖形 1">
            <a:extLst>
              <a:ext uri="{FF2B5EF4-FFF2-40B4-BE49-F238E27FC236}">
                <a16:creationId xmlns:a16="http://schemas.microsoft.com/office/drawing/2014/main" id="{00B57A62-5686-4E21-BF21-4390ACFED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76" y="3704878"/>
            <a:ext cx="8972072" cy="605061"/>
          </a:xfrm>
          <a:prstGeom prst="rect">
            <a:avLst/>
          </a:prstGeom>
        </p:spPr>
      </p:pic>
      <p:pic>
        <p:nvPicPr>
          <p:cNvPr id="4" name="圖片 3" descr="一張含有 電子用品, 坐, 白色, 電腦 的圖片&#10;&#10;自動產生的描述">
            <a:extLst>
              <a:ext uri="{FF2B5EF4-FFF2-40B4-BE49-F238E27FC236}">
                <a16:creationId xmlns:a16="http://schemas.microsoft.com/office/drawing/2014/main" id="{7F435E06-AF9D-417A-AB3C-074A349AD29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0540" b="26413"/>
          <a:stretch/>
        </p:blipFill>
        <p:spPr>
          <a:xfrm>
            <a:off x="460786" y="2381664"/>
            <a:ext cx="8229600" cy="1699775"/>
          </a:xfrm>
          <a:prstGeom prst="rect">
            <a:avLst/>
          </a:prstGeom>
        </p:spPr>
      </p:pic>
      <p:sp>
        <p:nvSpPr>
          <p:cNvPr id="6" name="Title 1">
            <a:extLst>
              <a:ext uri="{FF2B5EF4-FFF2-40B4-BE49-F238E27FC236}">
                <a16:creationId xmlns:a16="http://schemas.microsoft.com/office/drawing/2014/main" id="{50B2DDB0-63DD-4B85-B744-71A5BC118108}"/>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03160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869B0A85-C55E-4BD1-AF47-730B1083357B}"/>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grpSp>
        <p:nvGrpSpPr>
          <p:cNvPr id="5" name="群組 4">
            <a:extLst>
              <a:ext uri="{FF2B5EF4-FFF2-40B4-BE49-F238E27FC236}">
                <a16:creationId xmlns:a16="http://schemas.microsoft.com/office/drawing/2014/main" id="{533AE430-0405-4792-A53E-6D68990B1A4F}"/>
              </a:ext>
            </a:extLst>
          </p:cNvPr>
          <p:cNvGrpSpPr/>
          <p:nvPr userDrawn="1"/>
        </p:nvGrpSpPr>
        <p:grpSpPr>
          <a:xfrm>
            <a:off x="376153" y="4227762"/>
            <a:ext cx="307109" cy="326265"/>
            <a:chOff x="376153" y="4227762"/>
            <a:chExt cx="307109" cy="326265"/>
          </a:xfrm>
        </p:grpSpPr>
        <p:grpSp>
          <p:nvGrpSpPr>
            <p:cNvPr id="6" name="群組 5">
              <a:extLst>
                <a:ext uri="{FF2B5EF4-FFF2-40B4-BE49-F238E27FC236}">
                  <a16:creationId xmlns:a16="http://schemas.microsoft.com/office/drawing/2014/main" id="{8D466FF2-DFE9-4601-957C-20A303848726}"/>
                </a:ext>
              </a:extLst>
            </p:cNvPr>
            <p:cNvGrpSpPr/>
            <p:nvPr/>
          </p:nvGrpSpPr>
          <p:grpSpPr>
            <a:xfrm>
              <a:off x="376153" y="4227762"/>
              <a:ext cx="307109" cy="326265"/>
              <a:chOff x="633618" y="3446204"/>
              <a:chExt cx="364336" cy="387061"/>
            </a:xfrm>
          </p:grpSpPr>
          <p:pic>
            <p:nvPicPr>
              <p:cNvPr id="9" name="圖片 8" descr="一張含有 畫畫 的圖片&#10;&#10;自動產生的描述">
                <a:extLst>
                  <a:ext uri="{FF2B5EF4-FFF2-40B4-BE49-F238E27FC236}">
                    <a16:creationId xmlns:a16="http://schemas.microsoft.com/office/drawing/2014/main" id="{C6AEC1BE-E727-415C-9FE6-6E9D7597D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0" name="圖片 9" descr="一張含有 物件, 標誌, 畫畫 的圖片&#10;&#10;自動產生的描述">
                <a:extLst>
                  <a:ext uri="{FF2B5EF4-FFF2-40B4-BE49-F238E27FC236}">
                    <a16:creationId xmlns:a16="http://schemas.microsoft.com/office/drawing/2014/main" id="{89CEEA1D-1769-4984-B47D-2A88D53ED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1" name="圖片 10" descr="一張含有 畫畫 的圖片&#10;&#10;自動產生的描述">
                <a:extLst>
                  <a:ext uri="{FF2B5EF4-FFF2-40B4-BE49-F238E27FC236}">
                    <a16:creationId xmlns:a16="http://schemas.microsoft.com/office/drawing/2014/main" id="{4C431662-3221-4FB1-9D7C-69B3897F2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7" name="圖片 6">
              <a:extLst>
                <a:ext uri="{FF2B5EF4-FFF2-40B4-BE49-F238E27FC236}">
                  <a16:creationId xmlns:a16="http://schemas.microsoft.com/office/drawing/2014/main" id="{F9B67A2B-339B-4B00-91C9-B328FA82E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408150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pic>
        <p:nvPicPr>
          <p:cNvPr id="4" name="圖形 3">
            <a:extLst>
              <a:ext uri="{FF2B5EF4-FFF2-40B4-BE49-F238E27FC236}">
                <a16:creationId xmlns:a16="http://schemas.microsoft.com/office/drawing/2014/main" id="{39A88FD8-FF5B-450F-B4B8-DD26B52CB9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310" y="4984122"/>
            <a:ext cx="439104" cy="81139"/>
          </a:xfrm>
          <a:prstGeom prst="rect">
            <a:avLst/>
          </a:prstGeom>
        </p:spPr>
      </p:pic>
      <p:sp>
        <p:nvSpPr>
          <p:cNvPr id="5" name="Title 1">
            <a:extLst>
              <a:ext uri="{FF2B5EF4-FFF2-40B4-BE49-F238E27FC236}">
                <a16:creationId xmlns:a16="http://schemas.microsoft.com/office/drawing/2014/main" id="{396733C8-9BA5-48EE-88C0-CD8F81755489}"/>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148388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C6BA3AE9-160A-4F50-9ABF-B422D1A036AA}"/>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grpSp>
        <p:nvGrpSpPr>
          <p:cNvPr id="5" name="群組 4">
            <a:extLst>
              <a:ext uri="{FF2B5EF4-FFF2-40B4-BE49-F238E27FC236}">
                <a16:creationId xmlns:a16="http://schemas.microsoft.com/office/drawing/2014/main" id="{1976D4FF-6DE6-4D48-8C87-318FA79FF5DE}"/>
              </a:ext>
            </a:extLst>
          </p:cNvPr>
          <p:cNvGrpSpPr/>
          <p:nvPr userDrawn="1"/>
        </p:nvGrpSpPr>
        <p:grpSpPr>
          <a:xfrm>
            <a:off x="4284865" y="4222689"/>
            <a:ext cx="307109" cy="326265"/>
            <a:chOff x="376153" y="4227762"/>
            <a:chExt cx="307109" cy="326265"/>
          </a:xfrm>
        </p:grpSpPr>
        <p:grpSp>
          <p:nvGrpSpPr>
            <p:cNvPr id="6" name="群組 5">
              <a:extLst>
                <a:ext uri="{FF2B5EF4-FFF2-40B4-BE49-F238E27FC236}">
                  <a16:creationId xmlns:a16="http://schemas.microsoft.com/office/drawing/2014/main" id="{BE2C2A2C-24D4-4755-A9BE-676FCC3C1CA4}"/>
                </a:ext>
              </a:extLst>
            </p:cNvPr>
            <p:cNvGrpSpPr/>
            <p:nvPr/>
          </p:nvGrpSpPr>
          <p:grpSpPr>
            <a:xfrm>
              <a:off x="376153" y="4227762"/>
              <a:ext cx="307109" cy="326265"/>
              <a:chOff x="633618" y="3446204"/>
              <a:chExt cx="364336" cy="387061"/>
            </a:xfrm>
          </p:grpSpPr>
          <p:pic>
            <p:nvPicPr>
              <p:cNvPr id="9" name="圖片 8" descr="一張含有 畫畫 的圖片&#10;&#10;自動產生的描述">
                <a:extLst>
                  <a:ext uri="{FF2B5EF4-FFF2-40B4-BE49-F238E27FC236}">
                    <a16:creationId xmlns:a16="http://schemas.microsoft.com/office/drawing/2014/main" id="{E0392ECF-735A-435A-914C-44A0071E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0" name="圖片 9" descr="一張含有 物件, 標誌, 畫畫 的圖片&#10;&#10;自動產生的描述">
                <a:extLst>
                  <a:ext uri="{FF2B5EF4-FFF2-40B4-BE49-F238E27FC236}">
                    <a16:creationId xmlns:a16="http://schemas.microsoft.com/office/drawing/2014/main" id="{A645A6C9-D1EA-494B-80AA-CA5F1BDD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1" name="圖片 10" descr="一張含有 畫畫 的圖片&#10;&#10;自動產生的描述">
                <a:extLst>
                  <a:ext uri="{FF2B5EF4-FFF2-40B4-BE49-F238E27FC236}">
                    <a16:creationId xmlns:a16="http://schemas.microsoft.com/office/drawing/2014/main" id="{68FC47A9-C977-403E-B792-DAA0B2BAF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7" name="圖片 6">
              <a:extLst>
                <a:ext uri="{FF2B5EF4-FFF2-40B4-BE49-F238E27FC236}">
                  <a16:creationId xmlns:a16="http://schemas.microsoft.com/office/drawing/2014/main" id="{BDB72C7C-71F7-47FB-9972-41F56F417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65196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06" y="5795"/>
            <a:ext cx="9123386" cy="5131905"/>
          </a:xfrm>
          <a:prstGeom prst="rect">
            <a:avLst/>
          </a:prstGeom>
        </p:spPr>
      </p:pic>
      <p:sp>
        <p:nvSpPr>
          <p:cNvPr id="5" name="Title 1">
            <a:extLst>
              <a:ext uri="{FF2B5EF4-FFF2-40B4-BE49-F238E27FC236}">
                <a16:creationId xmlns:a16="http://schemas.microsoft.com/office/drawing/2014/main" id="{C95BD1FD-A391-4265-9483-307C9734406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2288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7BB1E80-FF10-4C2B-8B45-64F962FA9E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sp>
        <p:nvSpPr>
          <p:cNvPr id="6" name="Title 1">
            <a:extLst>
              <a:ext uri="{FF2B5EF4-FFF2-40B4-BE49-F238E27FC236}">
                <a16:creationId xmlns:a16="http://schemas.microsoft.com/office/drawing/2014/main" id="{87ECFC86-373C-493F-9249-E541B6FE2A6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66723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內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95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grpSp>
        <p:nvGrpSpPr>
          <p:cNvPr id="4" name="群組 3">
            <a:extLst>
              <a:ext uri="{FF2B5EF4-FFF2-40B4-BE49-F238E27FC236}">
                <a16:creationId xmlns:a16="http://schemas.microsoft.com/office/drawing/2014/main" id="{AD699B1A-5DC9-4C25-9D01-A6EC67F7C409}"/>
              </a:ext>
            </a:extLst>
          </p:cNvPr>
          <p:cNvGrpSpPr/>
          <p:nvPr userDrawn="1"/>
        </p:nvGrpSpPr>
        <p:grpSpPr>
          <a:xfrm>
            <a:off x="19779" y="4264540"/>
            <a:ext cx="307109" cy="326265"/>
            <a:chOff x="376153" y="4227762"/>
            <a:chExt cx="307109" cy="326265"/>
          </a:xfrm>
        </p:grpSpPr>
        <p:grpSp>
          <p:nvGrpSpPr>
            <p:cNvPr id="5" name="群組 4">
              <a:extLst>
                <a:ext uri="{FF2B5EF4-FFF2-40B4-BE49-F238E27FC236}">
                  <a16:creationId xmlns:a16="http://schemas.microsoft.com/office/drawing/2014/main" id="{4A98E138-F806-4C59-A6CE-44F2B644EB14}"/>
                </a:ext>
              </a:extLst>
            </p:cNvPr>
            <p:cNvGrpSpPr/>
            <p:nvPr/>
          </p:nvGrpSpPr>
          <p:grpSpPr>
            <a:xfrm>
              <a:off x="376153" y="4227762"/>
              <a:ext cx="307109" cy="326265"/>
              <a:chOff x="633618" y="3446204"/>
              <a:chExt cx="364336" cy="387061"/>
            </a:xfrm>
          </p:grpSpPr>
          <p:pic>
            <p:nvPicPr>
              <p:cNvPr id="7" name="圖片 6" descr="一張含有 畫畫 的圖片&#10;&#10;自動產生的描述">
                <a:extLst>
                  <a:ext uri="{FF2B5EF4-FFF2-40B4-BE49-F238E27FC236}">
                    <a16:creationId xmlns:a16="http://schemas.microsoft.com/office/drawing/2014/main" id="{F2E0CDEC-7DA1-4997-A9C2-B23D8861A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8" name="圖片 7" descr="一張含有 物件, 標誌, 畫畫 的圖片&#10;&#10;自動產生的描述">
                <a:extLst>
                  <a:ext uri="{FF2B5EF4-FFF2-40B4-BE49-F238E27FC236}">
                    <a16:creationId xmlns:a16="http://schemas.microsoft.com/office/drawing/2014/main" id="{3A77F23E-184F-4E56-A5F0-E0655664F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9" name="圖片 8" descr="一張含有 畫畫 的圖片&#10;&#10;自動產生的描述">
                <a:extLst>
                  <a:ext uri="{FF2B5EF4-FFF2-40B4-BE49-F238E27FC236}">
                    <a16:creationId xmlns:a16="http://schemas.microsoft.com/office/drawing/2014/main" id="{2D55F108-7324-4CBB-83F9-CA80E4EC1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6" name="圖片 5">
              <a:extLst>
                <a:ext uri="{FF2B5EF4-FFF2-40B4-BE49-F238E27FC236}">
                  <a16:creationId xmlns:a16="http://schemas.microsoft.com/office/drawing/2014/main" id="{0A1A7241-2BFA-4B6F-B6B8-FAC17A4C4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6519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28555FC-12F7-43BF-887D-045133C9C0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9" y="500"/>
            <a:ext cx="9142222" cy="5142500"/>
          </a:xfrm>
          <a:prstGeom prst="rect">
            <a:avLst/>
          </a:prstGeom>
        </p:spPr>
      </p:pic>
      <p:grpSp>
        <p:nvGrpSpPr>
          <p:cNvPr id="3" name="群組 2">
            <a:extLst>
              <a:ext uri="{FF2B5EF4-FFF2-40B4-BE49-F238E27FC236}">
                <a16:creationId xmlns:a16="http://schemas.microsoft.com/office/drawing/2014/main" id="{BF38F0F3-2107-4F60-B743-97E9E4515062}"/>
              </a:ext>
            </a:extLst>
          </p:cNvPr>
          <p:cNvGrpSpPr/>
          <p:nvPr userDrawn="1"/>
        </p:nvGrpSpPr>
        <p:grpSpPr>
          <a:xfrm>
            <a:off x="955739" y="3698906"/>
            <a:ext cx="307109" cy="326265"/>
            <a:chOff x="376153" y="4227762"/>
            <a:chExt cx="307109" cy="326265"/>
          </a:xfrm>
        </p:grpSpPr>
        <p:grpSp>
          <p:nvGrpSpPr>
            <p:cNvPr id="5" name="群組 4">
              <a:extLst>
                <a:ext uri="{FF2B5EF4-FFF2-40B4-BE49-F238E27FC236}">
                  <a16:creationId xmlns:a16="http://schemas.microsoft.com/office/drawing/2014/main" id="{D9348EC5-C1EF-41D4-BBD4-A05A404A2D37}"/>
                </a:ext>
              </a:extLst>
            </p:cNvPr>
            <p:cNvGrpSpPr/>
            <p:nvPr/>
          </p:nvGrpSpPr>
          <p:grpSpPr>
            <a:xfrm>
              <a:off x="376153" y="4227762"/>
              <a:ext cx="307109" cy="326265"/>
              <a:chOff x="633618" y="3446204"/>
              <a:chExt cx="364336" cy="387061"/>
            </a:xfrm>
          </p:grpSpPr>
          <p:pic>
            <p:nvPicPr>
              <p:cNvPr id="7" name="圖片 6" descr="一張含有 畫畫 的圖片&#10;&#10;自動產生的描述">
                <a:extLst>
                  <a:ext uri="{FF2B5EF4-FFF2-40B4-BE49-F238E27FC236}">
                    <a16:creationId xmlns:a16="http://schemas.microsoft.com/office/drawing/2014/main" id="{72324BF3-AD49-4BAD-8937-9F31C0025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8" name="圖片 7" descr="一張含有 物件, 標誌, 畫畫 的圖片&#10;&#10;自動產生的描述">
                <a:extLst>
                  <a:ext uri="{FF2B5EF4-FFF2-40B4-BE49-F238E27FC236}">
                    <a16:creationId xmlns:a16="http://schemas.microsoft.com/office/drawing/2014/main" id="{F08B2D18-C8FE-4365-AA08-BA9B255BB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9" name="圖片 8" descr="一張含有 畫畫 的圖片&#10;&#10;自動產生的描述">
                <a:extLst>
                  <a:ext uri="{FF2B5EF4-FFF2-40B4-BE49-F238E27FC236}">
                    <a16:creationId xmlns:a16="http://schemas.microsoft.com/office/drawing/2014/main" id="{6CC4C0A6-5914-467E-A7A0-D392A0F7B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6" name="圖片 5">
              <a:extLst>
                <a:ext uri="{FF2B5EF4-FFF2-40B4-BE49-F238E27FC236}">
                  <a16:creationId xmlns:a16="http://schemas.microsoft.com/office/drawing/2014/main" id="{7EFA1165-593C-4B97-BEFC-B727533B8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210710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sp>
        <p:nvSpPr>
          <p:cNvPr id="4" name="Title 1">
            <a:extLst>
              <a:ext uri="{FF2B5EF4-FFF2-40B4-BE49-F238E27FC236}">
                <a16:creationId xmlns:a16="http://schemas.microsoft.com/office/drawing/2014/main" id="{4A9BCDE6-637D-4E32-B6E3-495C3C15F54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754730A0-BA11-4FAB-97E8-1DC74469142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87965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sp>
        <p:nvSpPr>
          <p:cNvPr id="6" name="Title 1">
            <a:extLst>
              <a:ext uri="{FF2B5EF4-FFF2-40B4-BE49-F238E27FC236}">
                <a16:creationId xmlns:a16="http://schemas.microsoft.com/office/drawing/2014/main" id="{DE413165-EAC0-4093-BF9F-35F5F78B19C8}"/>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96692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3"/>
          </a:xfrm>
          <a:prstGeom prst="rect">
            <a:avLst/>
          </a:prstGeom>
        </p:spPr>
      </p:pic>
      <p:pic>
        <p:nvPicPr>
          <p:cNvPr id="4" name="圖形 3">
            <a:extLst>
              <a:ext uri="{FF2B5EF4-FFF2-40B4-BE49-F238E27FC236}">
                <a16:creationId xmlns:a16="http://schemas.microsoft.com/office/drawing/2014/main" id="{DB2712D1-C688-4040-AB2D-84323C73C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310" y="4984122"/>
            <a:ext cx="439104" cy="81139"/>
          </a:xfrm>
          <a:prstGeom prst="rect">
            <a:avLst/>
          </a:prstGeom>
        </p:spPr>
      </p:pic>
      <p:sp>
        <p:nvSpPr>
          <p:cNvPr id="5" name="Title 1">
            <a:extLst>
              <a:ext uri="{FF2B5EF4-FFF2-40B4-BE49-F238E27FC236}">
                <a16:creationId xmlns:a16="http://schemas.microsoft.com/office/drawing/2014/main" id="{638CA571-753C-486F-B8D0-A0809E28AEB3}"/>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9533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pic>
        <p:nvPicPr>
          <p:cNvPr id="4" name="圖片 3" descr="一張含有 電子用品, 電路 的圖片&#10;&#10;自動產生的描述">
            <a:extLst>
              <a:ext uri="{FF2B5EF4-FFF2-40B4-BE49-F238E27FC236}">
                <a16:creationId xmlns:a16="http://schemas.microsoft.com/office/drawing/2014/main" id="{AFAA5718-EA5F-4C38-9A50-462DC8D178D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31000"/>
                    </a14:imgEffect>
                  </a14:imgLayer>
                </a14:imgProps>
              </a:ext>
              <a:ext uri="{28A0092B-C50C-407E-A947-70E740481C1C}">
                <a14:useLocalDpi xmlns:a14="http://schemas.microsoft.com/office/drawing/2010/main" val="0"/>
              </a:ext>
            </a:extLst>
          </a:blip>
          <a:stretch>
            <a:fillRect/>
          </a:stretch>
        </p:blipFill>
        <p:spPr>
          <a:xfrm>
            <a:off x="2011680" y="1666306"/>
            <a:ext cx="4622572" cy="2889108"/>
          </a:xfrm>
          <a:prstGeom prst="rect">
            <a:avLst/>
          </a:prstGeom>
          <a:effectLst>
            <a:outerShdw blurRad="266700" dist="393700" dir="3720000" sx="99000" sy="99000" algn="l" rotWithShape="0">
              <a:prstClr val="black">
                <a:alpha val="40000"/>
              </a:prstClr>
            </a:outerShdw>
          </a:effectLst>
        </p:spPr>
      </p:pic>
      <p:sp>
        <p:nvSpPr>
          <p:cNvPr id="5" name="Title 1">
            <a:extLst>
              <a:ext uri="{FF2B5EF4-FFF2-40B4-BE49-F238E27FC236}">
                <a16:creationId xmlns:a16="http://schemas.microsoft.com/office/drawing/2014/main" id="{08423FEC-0BC5-4941-BBBB-6DC79C616B0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82485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51" r:id="rId1"/>
    <p:sldLayoutId id="2147483850" r:id="rId2"/>
    <p:sldLayoutId id="2147483841" r:id="rId3"/>
    <p:sldLayoutId id="2147483849" r:id="rId4"/>
    <p:sldLayoutId id="2147483823" r:id="rId5"/>
    <p:sldLayoutId id="2147483857" r:id="rId6"/>
    <p:sldLayoutId id="2147483854" r:id="rId7"/>
    <p:sldLayoutId id="2147483859" r:id="rId8"/>
    <p:sldLayoutId id="2147483856" r:id="rId9"/>
    <p:sldLayoutId id="2147483855" r:id="rId10"/>
    <p:sldLayoutId id="2147483853" r:id="rId11"/>
    <p:sldLayoutId id="2147483858" r:id="rId12"/>
    <p:sldLayoutId id="2147483852" r:id="rId13"/>
    <p:sldLayoutId id="2147483847" r:id="rId14"/>
    <p:sldLayoutId id="214748384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23.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jpeg"/><Relationship Id="rId3" Type="http://schemas.openxmlformats.org/officeDocument/2006/relationships/image" Target="../media/image49.png"/><Relationship Id="rId7" Type="http://schemas.openxmlformats.org/officeDocument/2006/relationships/image" Target="../media/image51.png"/><Relationship Id="rId12"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52.png"/><Relationship Id="rId5" Type="http://schemas.openxmlformats.org/officeDocument/2006/relationships/image" Target="../media/image50.png"/><Relationship Id="rId15" Type="http://schemas.openxmlformats.org/officeDocument/2006/relationships/image" Target="../media/image4.jpeg"/><Relationship Id="rId10" Type="http://schemas.microsoft.com/office/2007/relationships/hdphoto" Target="../media/hdphoto2.wdp"/><Relationship Id="rId4" Type="http://schemas.microsoft.com/office/2007/relationships/hdphoto" Target="../media/hdphoto3.wdp"/><Relationship Id="rId9" Type="http://schemas.openxmlformats.org/officeDocument/2006/relationships/image" Target="../media/image24.png"/><Relationship Id="rId14"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8.wdp"/><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5.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notesSlide" Target="../notesSlides/notesSlide10.xml"/><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jpeg"/><Relationship Id="rId15" Type="http://schemas.openxmlformats.org/officeDocument/2006/relationships/image" Target="../media/image92.png"/><Relationship Id="rId10" Type="http://schemas.microsoft.com/office/2007/relationships/hdphoto" Target="../media/hdphoto9.wdp"/><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1.svg"/><Relationship Id="rId7" Type="http://schemas.openxmlformats.org/officeDocument/2006/relationships/image" Target="../media/image107.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2.png"/><Relationship Id="rId7"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33.svg"/><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腦, 監視器, 鍵盤, 書桌 的圖片&#10;&#10;自動產生的描述">
            <a:extLst>
              <a:ext uri="{FF2B5EF4-FFF2-40B4-BE49-F238E27FC236}">
                <a16:creationId xmlns:a16="http://schemas.microsoft.com/office/drawing/2014/main" id="{A9C201F1-DE12-4675-A7DB-4B3FA4D43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圖片 2" descr="一張含有 監視器, 電腦, 鍵盤, 書桌 的圖片&#10;&#10;自動產生的描述">
            <a:extLst>
              <a:ext uri="{FF2B5EF4-FFF2-40B4-BE49-F238E27FC236}">
                <a16:creationId xmlns:a16="http://schemas.microsoft.com/office/drawing/2014/main" id="{DE5DE274-8AEE-4DB4-9389-AF7FFF12C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群組 3">
            <a:extLst>
              <a:ext uri="{FF2B5EF4-FFF2-40B4-BE49-F238E27FC236}">
                <a16:creationId xmlns:a16="http://schemas.microsoft.com/office/drawing/2014/main" id="{E199B589-D439-4C3A-B98F-11600DEFD5EB}"/>
              </a:ext>
            </a:extLst>
          </p:cNvPr>
          <p:cNvGrpSpPr/>
          <p:nvPr/>
        </p:nvGrpSpPr>
        <p:grpSpPr>
          <a:xfrm>
            <a:off x="1098151" y="3731384"/>
            <a:ext cx="261683" cy="277788"/>
            <a:chOff x="1090530" y="3722937"/>
            <a:chExt cx="311909" cy="331106"/>
          </a:xfrm>
        </p:grpSpPr>
        <p:grpSp>
          <p:nvGrpSpPr>
            <p:cNvPr id="2" name="群組 24">
              <a:extLst>
                <a:ext uri="{FF2B5EF4-FFF2-40B4-BE49-F238E27FC236}">
                  <a16:creationId xmlns:a16="http://schemas.microsoft.com/office/drawing/2014/main" id="{4985424B-93F8-4397-ACD4-CD5E2E43C032}"/>
                </a:ext>
              </a:extLst>
            </p:cNvPr>
            <p:cNvGrpSpPr/>
            <p:nvPr/>
          </p:nvGrpSpPr>
          <p:grpSpPr>
            <a:xfrm>
              <a:off x="1090530" y="3722937"/>
              <a:ext cx="307110" cy="326265"/>
              <a:chOff x="633618" y="3446204"/>
              <a:chExt cx="364336" cy="387061"/>
            </a:xfrm>
          </p:grpSpPr>
          <p:pic>
            <p:nvPicPr>
              <p:cNvPr id="6" name="圖片 25" descr="一張含有 畫畫 的圖片&#10;&#10;自動產生的描述">
                <a:extLst>
                  <a:ext uri="{FF2B5EF4-FFF2-40B4-BE49-F238E27FC236}">
                    <a16:creationId xmlns:a16="http://schemas.microsoft.com/office/drawing/2014/main" id="{AED12A5C-5143-4EA1-9A8E-901BBCC12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7" name="圖片 26" descr="一張含有 物件, 標誌, 畫畫 的圖片&#10;&#10;自動產生的描述">
                <a:extLst>
                  <a:ext uri="{FF2B5EF4-FFF2-40B4-BE49-F238E27FC236}">
                    <a16:creationId xmlns:a16="http://schemas.microsoft.com/office/drawing/2014/main" id="{104671F5-1AA8-4859-B795-5E3867152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8" name="圖片 27" descr="一張含有 畫畫 的圖片&#10;&#10;自動產生的描述">
                <a:extLst>
                  <a:ext uri="{FF2B5EF4-FFF2-40B4-BE49-F238E27FC236}">
                    <a16:creationId xmlns:a16="http://schemas.microsoft.com/office/drawing/2014/main" id="{4C7278AB-F429-4488-87CB-66BA1C3C44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0" name="Picture 10" descr="图片包含 游戏机, 画, 标志&#10;&#10;已生成极高可信度的说明">
              <a:extLst>
                <a:ext uri="{FF2B5EF4-FFF2-40B4-BE49-F238E27FC236}">
                  <a16:creationId xmlns:a16="http://schemas.microsoft.com/office/drawing/2014/main" id="{0A34E010-1913-43C1-8A1F-46520013A533}"/>
                </a:ext>
              </a:extLst>
            </p:cNvPr>
            <p:cNvPicPr/>
            <p:nvPr/>
          </p:nvPicPr>
          <p:blipFill>
            <a:blip r:embed="rId8">
              <a:extLst>
                <a:ext uri="{BEBA8EAE-BF5A-486C-A8C5-ECC9F3942E4B}">
                  <a14:imgProps xmlns:a14="http://schemas.microsoft.com/office/drawing/2010/main">
                    <a14:imgLayer r:embed="rId9">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236900" y="3888088"/>
              <a:ext cx="165539" cy="165955"/>
            </a:xfrm>
            <a:prstGeom prst="rect">
              <a:avLst/>
            </a:prstGeom>
            <a:noFill/>
            <a:ln>
              <a:noFill/>
            </a:ln>
          </p:spPr>
        </p:pic>
      </p:grpSp>
    </p:spTree>
    <p:extLst>
      <p:ext uri="{BB962C8B-B14F-4D97-AF65-F5344CB8AC3E}">
        <p14:creationId xmlns:p14="http://schemas.microsoft.com/office/powerpoint/2010/main" val="4152845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a:bodyPr>
          <a:lstStyle/>
          <a:p>
            <a:r>
              <a:rPr lang="en-US"/>
              <a:t>Intel Xeon </a:t>
            </a:r>
            <a:r>
              <a:rPr lang="en-US" altLang="zh-TW"/>
              <a:t>Enterprise Processor</a:t>
            </a:r>
            <a:endParaRPr lang="en-US"/>
          </a:p>
        </p:txBody>
      </p:sp>
      <p:sp>
        <p:nvSpPr>
          <p:cNvPr id="5" name="TextBox 4"/>
          <p:cNvSpPr txBox="1"/>
          <p:nvPr/>
        </p:nvSpPr>
        <p:spPr>
          <a:xfrm>
            <a:off x="4237323" y="2246923"/>
            <a:ext cx="4609668" cy="1323439"/>
          </a:xfrm>
          <a:prstGeom prst="rect">
            <a:avLst/>
          </a:prstGeom>
          <a:noFill/>
        </p:spPr>
        <p:txBody>
          <a:bodyPr wrap="square" rtlCol="0">
            <a:spAutoFit/>
          </a:bodyPr>
          <a:lstStyle/>
          <a:p>
            <a:pPr>
              <a:buClr>
                <a:schemeClr val="tx1"/>
              </a:buClr>
            </a:pPr>
            <a:r>
              <a:rPr lang="en-US" sz="3000">
                <a:solidFill>
                  <a:schemeClr val="bg1"/>
                </a:solidFill>
                <a:latin typeface="Arial" panose="020B0604020202020204" pitchFamily="34" charset="0"/>
                <a:ea typeface="微軟正黑體" panose="020B0604030504040204" pitchFamily="34" charset="-120"/>
                <a:cs typeface="Arial" panose="020B0604020202020204" pitchFamily="34" charset="0"/>
              </a:rPr>
              <a:t>Intel Xeon D-2142IT</a:t>
            </a:r>
          </a:p>
          <a:p>
            <a:pPr marL="177800" indent="-177800">
              <a:buClr>
                <a:srgbClr val="E9411F"/>
              </a:buClr>
              <a:buFont typeface="Arial" panose="020B0604020202020204" pitchFamily="34" charset="0"/>
              <a:buChar char="•"/>
            </a:pPr>
            <a:r>
              <a:rPr lang="en-US" sz="2500">
                <a:solidFill>
                  <a:schemeClr val="bg1"/>
                </a:solidFill>
                <a:latin typeface="微軟正黑體" panose="020B0604030504040204" pitchFamily="34" charset="-120"/>
                <a:ea typeface="微軟正黑體" panose="020B0604030504040204" pitchFamily="34" charset="-120"/>
              </a:rPr>
              <a:t>8-core</a:t>
            </a:r>
            <a:r>
              <a:rPr lang="en-US" altLang="zh-TW" sz="2500">
                <a:solidFill>
                  <a:schemeClr val="bg1"/>
                </a:solidFill>
                <a:latin typeface="微軟正黑體" panose="020B0604030504040204" pitchFamily="34" charset="-120"/>
                <a:ea typeface="微軟正黑體" panose="020B0604030504040204" pitchFamily="34" charset="-120"/>
              </a:rPr>
              <a:t>/ 16-thread</a:t>
            </a:r>
            <a:endParaRPr lang="zh-TW" altLang="en-US" sz="2500">
              <a:solidFill>
                <a:schemeClr val="bg1"/>
              </a:solidFill>
              <a:latin typeface="微軟正黑體" panose="020B0604030504040204" pitchFamily="34" charset="-120"/>
              <a:ea typeface="微軟正黑體" panose="020B0604030504040204" pitchFamily="34" charset="-120"/>
            </a:endParaRPr>
          </a:p>
          <a:p>
            <a:pPr marL="177800" indent="-177800">
              <a:buClr>
                <a:srgbClr val="E9411F"/>
              </a:buClr>
              <a:buFont typeface="Arial" panose="020B0604020202020204" pitchFamily="34" charset="0"/>
              <a:buChar char="•"/>
            </a:pPr>
            <a:r>
              <a:rPr lang="en-US" sz="2500">
                <a:solidFill>
                  <a:schemeClr val="bg1"/>
                </a:solidFill>
                <a:latin typeface="微軟正黑體" panose="020B0604030504040204" pitchFamily="34" charset="-120"/>
                <a:ea typeface="微軟正黑體" panose="020B0604030504040204" pitchFamily="34" charset="-120"/>
              </a:rPr>
              <a:t>1.9 GHz (Max. 3.0GHz)</a:t>
            </a:r>
          </a:p>
        </p:txBody>
      </p:sp>
      <p:pic>
        <p:nvPicPr>
          <p:cNvPr id="7" name="圖片 6">
            <a:extLst>
              <a:ext uri="{FF2B5EF4-FFF2-40B4-BE49-F238E27FC236}">
                <a16:creationId xmlns:a16="http://schemas.microsoft.com/office/drawing/2014/main" id="{A70A4C21-AE09-4E8B-9DBE-465C0662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53" y="1853180"/>
            <a:ext cx="2624269" cy="2624269"/>
          </a:xfrm>
          <a:prstGeom prst="rect">
            <a:avLst/>
          </a:prstGeom>
          <a:effectLst>
            <a:outerShdw blurRad="317500" dist="254000" dir="18780000" sx="105000" sy="105000" algn="l" rotWithShape="0">
              <a:prstClr val="black">
                <a:alpha val="53000"/>
              </a:prstClr>
            </a:outerShdw>
          </a:effectLst>
        </p:spPr>
      </p:pic>
    </p:spTree>
    <p:extLst>
      <p:ext uri="{BB962C8B-B14F-4D97-AF65-F5344CB8AC3E}">
        <p14:creationId xmlns:p14="http://schemas.microsoft.com/office/powerpoint/2010/main" val="182697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ltLang="zh-TW"/>
              <a:t>Ordering Information</a:t>
            </a:r>
            <a:endParaRPr lang="en-US"/>
          </a:p>
        </p:txBody>
      </p:sp>
      <p:sp>
        <p:nvSpPr>
          <p:cNvPr id="3" name="文本框 2">
            <a:extLst>
              <a:ext uri="{FF2B5EF4-FFF2-40B4-BE49-F238E27FC236}">
                <a16:creationId xmlns:a16="http://schemas.microsoft.com/office/drawing/2014/main" id="{35B80DA4-AEA7-4E21-8512-4DE89FC32D7E}"/>
              </a:ext>
            </a:extLst>
          </p:cNvPr>
          <p:cNvSpPr txBox="1"/>
          <p:nvPr/>
        </p:nvSpPr>
        <p:spPr>
          <a:xfrm>
            <a:off x="529870" y="1734789"/>
            <a:ext cx="410604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CN" altLang="en-US" sz="2400" b="1">
                <a:solidFill>
                  <a:schemeClr val="bg1"/>
                </a:solidFill>
                <a:latin typeface="微軟正黑體" panose="020B0604030504040204" pitchFamily="34" charset="-120"/>
                <a:ea typeface="微軟正黑體" panose="020B0604030504040204" pitchFamily="34" charset="-120"/>
              </a:rPr>
              <a:t>ES</a:t>
            </a:r>
            <a:r>
              <a:rPr lang="en-US" altLang="zh-CN" sz="2400" b="1">
                <a:solidFill>
                  <a:schemeClr val="bg1"/>
                </a:solidFill>
                <a:latin typeface="微軟正黑體" panose="020B0604030504040204" pitchFamily="34" charset="-120"/>
                <a:ea typeface="微軟正黑體" panose="020B0604030504040204" pitchFamily="34" charset="-120"/>
              </a:rPr>
              <a:t>24</a:t>
            </a:r>
            <a:r>
              <a:rPr lang="zh-CN" altLang="en-US" sz="2400" b="1">
                <a:solidFill>
                  <a:schemeClr val="bg1"/>
                </a:solidFill>
                <a:latin typeface="微軟正黑體" panose="020B0604030504040204" pitchFamily="34" charset="-120"/>
                <a:ea typeface="微軟正黑體" panose="020B0604030504040204" pitchFamily="34" charset="-120"/>
              </a:rPr>
              <a:t>86dc-21</a:t>
            </a:r>
            <a:r>
              <a:rPr lang="en-US" altLang="zh-CN" sz="2400" b="1">
                <a:solidFill>
                  <a:schemeClr val="bg1"/>
                </a:solidFill>
                <a:latin typeface="微軟正黑體" panose="020B0604030504040204" pitchFamily="34" charset="-120"/>
                <a:ea typeface="微軟正黑體" panose="020B0604030504040204" pitchFamily="34" charset="-120"/>
              </a:rPr>
              <a:t>42</a:t>
            </a:r>
            <a:r>
              <a:rPr lang="zh-CN" altLang="en-US" sz="2400" b="1">
                <a:solidFill>
                  <a:schemeClr val="bg1"/>
                </a:solidFill>
                <a:latin typeface="微軟正黑體" panose="020B0604030504040204" pitchFamily="34" charset="-120"/>
                <a:ea typeface="微軟正黑體" panose="020B0604030504040204" pitchFamily="34" charset="-120"/>
              </a:rPr>
              <a:t>IT-</a:t>
            </a:r>
            <a:r>
              <a:rPr lang="zh-CN" altLang="en-US" sz="2400" b="1">
                <a:solidFill>
                  <a:srgbClr val="E9411F"/>
                </a:solidFill>
                <a:latin typeface="微軟正黑體" panose="020B0604030504040204" pitchFamily="34" charset="-120"/>
                <a:ea typeface="微軟正黑體" panose="020B0604030504040204" pitchFamily="34" charset="-120"/>
              </a:rPr>
              <a:t>96G</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a:ea typeface="微軟正黑體"/>
                <a:cs typeface="Calibri"/>
              </a:rPr>
              <a:t>Intel D-21</a:t>
            </a:r>
            <a:r>
              <a:rPr lang="en-US" altLang="zh-CN" sz="1600">
                <a:solidFill>
                  <a:schemeClr val="bg1"/>
                </a:solidFill>
                <a:latin typeface="微軟正黑體"/>
                <a:ea typeface="微軟正黑體"/>
                <a:cs typeface="Calibri"/>
              </a:rPr>
              <a:t>42</a:t>
            </a:r>
            <a:r>
              <a:rPr lang="zh-CN" altLang="en-US" sz="1600">
                <a:solidFill>
                  <a:schemeClr val="bg1"/>
                </a:solidFill>
                <a:latin typeface="微軟正黑體"/>
                <a:ea typeface="微軟正黑體"/>
                <a:cs typeface="Calibri"/>
              </a:rPr>
              <a:t>T 8</a:t>
            </a:r>
            <a:r>
              <a:rPr lang="en-US" altLang="zh-CN" sz="1600">
                <a:solidFill>
                  <a:schemeClr val="bg1"/>
                </a:solidFill>
                <a:latin typeface="微軟正黑體"/>
                <a:ea typeface="微軟正黑體"/>
                <a:cs typeface="Calibri"/>
              </a:rPr>
              <a:t>-core</a:t>
            </a:r>
            <a:r>
              <a:rPr lang="zh-CN" altLang="en-US" sz="1600">
                <a:solidFill>
                  <a:schemeClr val="bg1"/>
                </a:solidFill>
                <a:latin typeface="微軟正黑體"/>
                <a:ea typeface="微軟正黑體"/>
                <a:cs typeface="Calibri"/>
              </a:rPr>
              <a:t>/16</a:t>
            </a:r>
            <a:r>
              <a:rPr lang="en-US" altLang="zh-CN" sz="1600">
                <a:solidFill>
                  <a:schemeClr val="bg1"/>
                </a:solidFill>
                <a:latin typeface="微軟正黑體"/>
                <a:ea typeface="微軟正黑體"/>
                <a:cs typeface="Calibri"/>
              </a:rPr>
              <a:t>-thread</a:t>
            </a:r>
            <a:r>
              <a:rPr lang="zh-CN" altLang="en-US" sz="1600">
                <a:solidFill>
                  <a:schemeClr val="bg1"/>
                </a:solidFill>
                <a:latin typeface="微軟正黑體"/>
                <a:ea typeface="微軟正黑體"/>
                <a:cs typeface="Calibri"/>
              </a:rPr>
              <a:t>, </a:t>
            </a:r>
            <a:br>
              <a:rPr lang="en-US" altLang="zh-CN" sz="1600">
                <a:solidFill>
                  <a:schemeClr val="bg1"/>
                </a:solidFill>
                <a:latin typeface="微軟正黑體"/>
                <a:ea typeface="微軟正黑體"/>
                <a:cs typeface="Calibri"/>
              </a:rPr>
            </a:br>
            <a:r>
              <a:rPr lang="zh-CN" altLang="en-US" sz="1600">
                <a:solidFill>
                  <a:schemeClr val="bg1"/>
                </a:solidFill>
                <a:latin typeface="微軟正黑體"/>
                <a:ea typeface="微軟正黑體"/>
                <a:cs typeface="Calibri"/>
              </a:rPr>
              <a:t>1.9 GHz (Max. 3.0GHz)</a:t>
            </a:r>
          </a:p>
          <a:p>
            <a:pPr marL="179388" indent="-179388">
              <a:lnSpc>
                <a:spcPts val="2400"/>
              </a:lnSpc>
              <a:spcBef>
                <a:spcPts val="1200"/>
              </a:spcBef>
              <a:buClr>
                <a:srgbClr val="E9411F"/>
              </a:buClr>
              <a:buFont typeface="Arial" panose="020B0604020202020204" pitchFamily="34" charset="0"/>
              <a:buChar char="•"/>
            </a:pPr>
            <a:r>
              <a:rPr lang="zh-CN" altLang="en-US" sz="1600">
                <a:solidFill>
                  <a:schemeClr val="bg1"/>
                </a:solidFill>
                <a:latin typeface="微軟正黑體" panose="020B0604030504040204" pitchFamily="34" charset="-120"/>
                <a:ea typeface="微軟正黑體" panose="020B0604030504040204" pitchFamily="34" charset="-120"/>
                <a:cs typeface="Calibri"/>
              </a:rPr>
              <a:t>96GB DDR4 </a:t>
            </a:r>
            <a:r>
              <a:rPr lang="en-US" altLang="zh-CN" sz="1600">
                <a:solidFill>
                  <a:schemeClr val="bg1"/>
                </a:solidFill>
                <a:latin typeface="微軟正黑體" panose="020B0604030504040204" pitchFamily="34" charset="-120"/>
                <a:ea typeface="微軟正黑體" panose="020B0604030504040204" pitchFamily="34" charset="-120"/>
                <a:cs typeface="Calibri"/>
              </a:rPr>
              <a:t>ECC memory</a:t>
            </a:r>
            <a:br>
              <a:rPr lang="en-US" altLang="zh-CN" sz="1600">
                <a:solidFill>
                  <a:schemeClr val="bg1"/>
                </a:solidFill>
                <a:latin typeface="微軟正黑體" panose="020B0604030504040204" pitchFamily="34" charset="-120"/>
                <a:ea typeface="微軟正黑體" panose="020B0604030504040204" pitchFamily="34" charset="-120"/>
                <a:cs typeface="Calibri"/>
              </a:rPr>
            </a:br>
            <a:r>
              <a:rPr lang="zh-CN" altLang="en-US" sz="1600">
                <a:solidFill>
                  <a:schemeClr val="bg1"/>
                </a:solidFill>
                <a:latin typeface="微軟正黑體" panose="020B0604030504040204" pitchFamily="34" charset="-120"/>
                <a:ea typeface="微軟正黑體" panose="020B0604030504040204" pitchFamily="34" charset="-120"/>
                <a:cs typeface="Calibri"/>
              </a:rPr>
              <a:t>(48GB</a:t>
            </a:r>
            <a:r>
              <a:rPr lang="en-US" altLang="zh-CN" sz="1600">
                <a:solidFill>
                  <a:schemeClr val="bg1"/>
                </a:solidFill>
                <a:latin typeface="微軟正黑體" panose="020B0604030504040204" pitchFamily="34" charset="-120"/>
                <a:ea typeface="微軟正黑體" panose="020B0604030504040204" pitchFamily="34" charset="-120"/>
                <a:cs typeface="Calibri"/>
              </a:rPr>
              <a:t> per controller</a:t>
            </a:r>
            <a:r>
              <a:rPr lang="zh-CN" altLang="en-US" sz="1600">
                <a:solidFill>
                  <a:schemeClr val="bg1"/>
                </a:solidFill>
                <a:latin typeface="微軟正黑體" panose="020B0604030504040204" pitchFamily="34" charset="-120"/>
                <a:ea typeface="微軟正黑體" panose="020B0604030504040204" pitchFamily="34" charset="-120"/>
                <a:cs typeface="Calibri"/>
              </a:rPr>
              <a:t>)</a:t>
            </a:r>
          </a:p>
          <a:p>
            <a:pPr marL="285750" indent="-285750">
              <a:spcBef>
                <a:spcPts val="1200"/>
              </a:spcBef>
              <a:buFont typeface="Arial"/>
              <a:buChar char="•"/>
            </a:pPr>
            <a:endParaRPr lang="zh-CN" altLang="en-US">
              <a:latin typeface="微軟正黑體" panose="020B0604030504040204" pitchFamily="34" charset="-120"/>
              <a:ea typeface="微軟正黑體" panose="020B0604030504040204" pitchFamily="34" charset="-120"/>
              <a:cs typeface="Calibri"/>
            </a:endParaRPr>
          </a:p>
        </p:txBody>
      </p:sp>
      <p:sp>
        <p:nvSpPr>
          <p:cNvPr id="4" name="文本框 3">
            <a:extLst>
              <a:ext uri="{FF2B5EF4-FFF2-40B4-BE49-F238E27FC236}">
                <a16:creationId xmlns:a16="http://schemas.microsoft.com/office/drawing/2014/main" id="{752A8056-CE7B-4584-80A1-3E7FDDA915E2}"/>
              </a:ext>
            </a:extLst>
          </p:cNvPr>
          <p:cNvSpPr txBox="1"/>
          <p:nvPr/>
        </p:nvSpPr>
        <p:spPr>
          <a:xfrm>
            <a:off x="4732475" y="1734788"/>
            <a:ext cx="4411525" cy="22159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CN" altLang="en-US" sz="2400" b="1">
                <a:solidFill>
                  <a:schemeClr val="bg1"/>
                </a:solidFill>
                <a:latin typeface="微軟正黑體"/>
                <a:ea typeface="微軟正黑體"/>
              </a:rPr>
              <a:t>ES</a:t>
            </a:r>
            <a:r>
              <a:rPr lang="en-US" altLang="zh-CN" sz="2400" b="1">
                <a:solidFill>
                  <a:schemeClr val="bg1"/>
                </a:solidFill>
                <a:latin typeface="微軟正黑體"/>
                <a:ea typeface="微軟正黑體"/>
              </a:rPr>
              <a:t>24</a:t>
            </a:r>
            <a:r>
              <a:rPr lang="zh-CN" altLang="en-US" sz="2400" b="1">
                <a:solidFill>
                  <a:schemeClr val="bg1"/>
                </a:solidFill>
                <a:latin typeface="微軟正黑體"/>
                <a:ea typeface="微軟正黑體"/>
              </a:rPr>
              <a:t>86dc-214</a:t>
            </a:r>
            <a:r>
              <a:rPr lang="en-US" altLang="zh-CN" sz="2400" b="1">
                <a:solidFill>
                  <a:schemeClr val="bg1"/>
                </a:solidFill>
                <a:latin typeface="微軟正黑體"/>
                <a:ea typeface="微軟正黑體"/>
              </a:rPr>
              <a:t>2I</a:t>
            </a:r>
            <a:r>
              <a:rPr lang="zh-CN" altLang="en-US" sz="2400" b="1">
                <a:solidFill>
                  <a:schemeClr val="bg1"/>
                </a:solidFill>
                <a:latin typeface="微軟正黑體"/>
                <a:ea typeface="微軟正黑體"/>
              </a:rPr>
              <a:t>T-</a:t>
            </a:r>
            <a:r>
              <a:rPr lang="zh-CN" altLang="en-US" sz="2400" b="1">
                <a:solidFill>
                  <a:srgbClr val="E9411F"/>
                </a:solidFill>
                <a:latin typeface="微軟正黑體"/>
                <a:ea typeface="微軟正黑體"/>
              </a:rPr>
              <a:t>128G</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a:ea typeface="微軟正黑體"/>
                <a:cs typeface="Calibri"/>
              </a:rPr>
              <a:t>Intel D-21</a:t>
            </a:r>
            <a:r>
              <a:rPr lang="en-US" altLang="zh-CN" sz="1600">
                <a:solidFill>
                  <a:schemeClr val="bg1"/>
                </a:solidFill>
                <a:latin typeface="微軟正黑體"/>
                <a:ea typeface="微軟正黑體"/>
                <a:cs typeface="Calibri"/>
              </a:rPr>
              <a:t>42</a:t>
            </a:r>
            <a:r>
              <a:rPr lang="zh-CN" altLang="en-US" sz="1600">
                <a:solidFill>
                  <a:schemeClr val="bg1"/>
                </a:solidFill>
                <a:latin typeface="微軟正黑體"/>
                <a:ea typeface="微軟正黑體"/>
                <a:cs typeface="Calibri"/>
              </a:rPr>
              <a:t>T 8</a:t>
            </a:r>
            <a:r>
              <a:rPr lang="en-US" altLang="zh-CN" sz="1600">
                <a:solidFill>
                  <a:schemeClr val="bg1"/>
                </a:solidFill>
                <a:latin typeface="微軟正黑體"/>
                <a:ea typeface="微軟正黑體"/>
                <a:cs typeface="Calibri"/>
              </a:rPr>
              <a:t>-core</a:t>
            </a:r>
            <a:r>
              <a:rPr lang="zh-CN" altLang="en-US" sz="1600">
                <a:solidFill>
                  <a:schemeClr val="bg1"/>
                </a:solidFill>
                <a:latin typeface="微軟正黑體"/>
                <a:ea typeface="微軟正黑體"/>
                <a:cs typeface="Calibri"/>
              </a:rPr>
              <a:t>/16</a:t>
            </a:r>
            <a:r>
              <a:rPr lang="en-US" altLang="zh-CN" sz="1600">
                <a:solidFill>
                  <a:schemeClr val="bg1"/>
                </a:solidFill>
                <a:latin typeface="微軟正黑體"/>
                <a:ea typeface="微軟正黑體"/>
                <a:cs typeface="Calibri"/>
              </a:rPr>
              <a:t>-thread</a:t>
            </a:r>
            <a:r>
              <a:rPr lang="zh-CN" altLang="en-US" sz="1600">
                <a:solidFill>
                  <a:schemeClr val="bg1"/>
                </a:solidFill>
                <a:latin typeface="微軟正黑體"/>
                <a:ea typeface="微軟正黑體"/>
                <a:cs typeface="Calibri"/>
              </a:rPr>
              <a:t>, </a:t>
            </a:r>
            <a:br>
              <a:rPr lang="en-US" altLang="zh-CN" sz="1600">
                <a:solidFill>
                  <a:schemeClr val="bg1"/>
                </a:solidFill>
                <a:latin typeface="微軟正黑體"/>
                <a:ea typeface="微軟正黑體"/>
                <a:cs typeface="Calibri"/>
              </a:rPr>
            </a:br>
            <a:r>
              <a:rPr lang="zh-CN" altLang="en-US" sz="1600">
                <a:solidFill>
                  <a:schemeClr val="bg1"/>
                </a:solidFill>
                <a:latin typeface="微軟正黑體"/>
                <a:ea typeface="微軟正黑體"/>
                <a:cs typeface="Calibri"/>
              </a:rPr>
              <a:t>1.9 GHz (Max. 3.0GHz)</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panose="020B0604030504040204" pitchFamily="34" charset="-120"/>
                <a:ea typeface="微軟正黑體" panose="020B0604030504040204" pitchFamily="34" charset="-120"/>
                <a:cs typeface="Calibri"/>
              </a:rPr>
              <a:t>128GB DDR4 </a:t>
            </a:r>
            <a:r>
              <a:rPr lang="en-US" altLang="zh-CN" sz="1600">
                <a:solidFill>
                  <a:schemeClr val="bg1"/>
                </a:solidFill>
                <a:latin typeface="微軟正黑體" panose="020B0604030504040204" pitchFamily="34" charset="-120"/>
                <a:ea typeface="微軟正黑體" panose="020B0604030504040204" pitchFamily="34" charset="-120"/>
                <a:cs typeface="Calibri"/>
              </a:rPr>
              <a:t>ECC memory</a:t>
            </a:r>
            <a:br>
              <a:rPr lang="en-US" altLang="zh-CN" sz="1600">
                <a:solidFill>
                  <a:schemeClr val="bg1"/>
                </a:solidFill>
                <a:latin typeface="微軟正黑體" panose="020B0604030504040204" pitchFamily="34" charset="-120"/>
                <a:ea typeface="微軟正黑體" panose="020B0604030504040204" pitchFamily="34" charset="-120"/>
                <a:cs typeface="Calibri"/>
              </a:rPr>
            </a:br>
            <a:r>
              <a:rPr lang="zh-CN" altLang="en-US" sz="1600">
                <a:solidFill>
                  <a:schemeClr val="bg1"/>
                </a:solidFill>
                <a:latin typeface="微軟正黑體" panose="020B0604030504040204" pitchFamily="34" charset="-120"/>
                <a:ea typeface="微軟正黑體" panose="020B0604030504040204" pitchFamily="34" charset="-120"/>
                <a:cs typeface="Calibri"/>
              </a:rPr>
              <a:t>(64GB</a:t>
            </a:r>
            <a:r>
              <a:rPr lang="en-US" altLang="zh-CN" sz="1600">
                <a:solidFill>
                  <a:schemeClr val="bg1"/>
                </a:solidFill>
                <a:latin typeface="微軟正黑體" panose="020B0604030504040204" pitchFamily="34" charset="-120"/>
                <a:ea typeface="微軟正黑體" panose="020B0604030504040204" pitchFamily="34" charset="-120"/>
                <a:cs typeface="Calibri"/>
              </a:rPr>
              <a:t> per controller</a:t>
            </a:r>
            <a:r>
              <a:rPr lang="zh-CN" altLang="en-US" sz="1600">
                <a:solidFill>
                  <a:schemeClr val="bg1"/>
                </a:solidFill>
                <a:latin typeface="微軟正黑體" panose="020B0604030504040204" pitchFamily="34" charset="-120"/>
                <a:ea typeface="微軟正黑體" panose="020B0604030504040204" pitchFamily="34" charset="-120"/>
                <a:cs typeface="Calibri"/>
              </a:rPr>
              <a:t>)</a:t>
            </a:r>
          </a:p>
          <a:p>
            <a:pPr marL="285750" indent="-285750">
              <a:spcBef>
                <a:spcPts val="1200"/>
              </a:spcBef>
              <a:buFont typeface="Arial"/>
              <a:buChar char="•"/>
            </a:pPr>
            <a:endParaRPr lang="zh-CN" altLang="en-US">
              <a:latin typeface="微軟正黑體" panose="020B0604030504040204" pitchFamily="34" charset="-120"/>
              <a:ea typeface="微軟正黑體" panose="020B0604030504040204" pitchFamily="34" charset="-120"/>
              <a:cs typeface="Calibri"/>
            </a:endParaRPr>
          </a:p>
        </p:txBody>
      </p:sp>
      <p:pic>
        <p:nvPicPr>
          <p:cNvPr id="8" name="圖片 7" descr="一張含有 電腦, 鍵盤, 電子用品, 室內 的圖片&#10;&#10;自動產生的描述">
            <a:extLst>
              <a:ext uri="{FF2B5EF4-FFF2-40B4-BE49-F238E27FC236}">
                <a16:creationId xmlns:a16="http://schemas.microsoft.com/office/drawing/2014/main" id="{BEC3A8D2-4C6E-4984-B366-C17A0173AE14}"/>
              </a:ext>
            </a:extLst>
          </p:cNvPr>
          <p:cNvPicPr>
            <a:picLocks noChangeAspect="1"/>
          </p:cNvPicPr>
          <p:nvPr/>
        </p:nvPicPr>
        <p:blipFill rotWithShape="1">
          <a:blip r:embed="rId2">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grpSp>
        <p:nvGrpSpPr>
          <p:cNvPr id="6" name="群組 5">
            <a:extLst>
              <a:ext uri="{FF2B5EF4-FFF2-40B4-BE49-F238E27FC236}">
                <a16:creationId xmlns:a16="http://schemas.microsoft.com/office/drawing/2014/main" id="{CED3436E-41F9-4075-AD6C-08A4D7310D0C}"/>
              </a:ext>
            </a:extLst>
          </p:cNvPr>
          <p:cNvGrpSpPr/>
          <p:nvPr/>
        </p:nvGrpSpPr>
        <p:grpSpPr>
          <a:xfrm>
            <a:off x="386338" y="4222812"/>
            <a:ext cx="288279" cy="306021"/>
            <a:chOff x="1090530" y="3722937"/>
            <a:chExt cx="311909" cy="331106"/>
          </a:xfrm>
        </p:grpSpPr>
        <p:grpSp>
          <p:nvGrpSpPr>
            <p:cNvPr id="7" name="群組 24">
              <a:extLst>
                <a:ext uri="{FF2B5EF4-FFF2-40B4-BE49-F238E27FC236}">
                  <a16:creationId xmlns:a16="http://schemas.microsoft.com/office/drawing/2014/main" id="{ADA96C9F-A429-4595-9D6C-24CA2C38D877}"/>
                </a:ext>
              </a:extLst>
            </p:cNvPr>
            <p:cNvGrpSpPr/>
            <p:nvPr/>
          </p:nvGrpSpPr>
          <p:grpSpPr>
            <a:xfrm>
              <a:off x="1090530" y="3722937"/>
              <a:ext cx="307110" cy="326265"/>
              <a:chOff x="633618" y="3446204"/>
              <a:chExt cx="364336" cy="387061"/>
            </a:xfrm>
          </p:grpSpPr>
          <p:pic>
            <p:nvPicPr>
              <p:cNvPr id="10" name="圖片 25" descr="一張含有 畫畫 的圖片&#10;&#10;自動產生的描述">
                <a:extLst>
                  <a:ext uri="{FF2B5EF4-FFF2-40B4-BE49-F238E27FC236}">
                    <a16:creationId xmlns:a16="http://schemas.microsoft.com/office/drawing/2014/main" id="{BA3BA860-72F0-4FD4-BE5C-6846E7418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1" name="圖片 26" descr="一張含有 物件, 標誌, 畫畫 的圖片&#10;&#10;自動產生的描述">
                <a:extLst>
                  <a:ext uri="{FF2B5EF4-FFF2-40B4-BE49-F238E27FC236}">
                    <a16:creationId xmlns:a16="http://schemas.microsoft.com/office/drawing/2014/main" id="{7D07286A-13C1-409F-A142-4CF108535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2" name="圖片 27" descr="一張含有 畫畫 的圖片&#10;&#10;自動產生的描述">
                <a:extLst>
                  <a:ext uri="{FF2B5EF4-FFF2-40B4-BE49-F238E27FC236}">
                    <a16:creationId xmlns:a16="http://schemas.microsoft.com/office/drawing/2014/main" id="{36505DF5-75F5-47F9-B75A-149C2F52A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9" name="Picture 10" descr="图片包含 游戏机, 画, 标志&#10;&#10;已生成极高可信度的说明">
              <a:extLst>
                <a:ext uri="{FF2B5EF4-FFF2-40B4-BE49-F238E27FC236}">
                  <a16:creationId xmlns:a16="http://schemas.microsoft.com/office/drawing/2014/main" id="{D3D0E7D6-4487-4D70-AA90-A20D8C5E7145}"/>
                </a:ext>
              </a:extLst>
            </p:cNvPr>
            <p:cNvPicPr/>
            <p:nvPr/>
          </p:nvPicPr>
          <p:blipFill>
            <a:blip r:embed="rId6">
              <a:extLst>
                <a:ext uri="{BEBA8EAE-BF5A-486C-A8C5-ECC9F3942E4B}">
                  <a14:imgProps xmlns:a14="http://schemas.microsoft.com/office/drawing/2010/main">
                    <a14:imgLayer r:embed="rId7">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236900" y="3888088"/>
              <a:ext cx="165539" cy="165955"/>
            </a:xfrm>
            <a:prstGeom prst="rect">
              <a:avLst/>
            </a:prstGeom>
            <a:noFill/>
            <a:ln>
              <a:noFill/>
            </a:ln>
          </p:spPr>
        </p:pic>
      </p:grpSp>
    </p:spTree>
    <p:extLst>
      <p:ext uri="{BB962C8B-B14F-4D97-AF65-F5344CB8AC3E}">
        <p14:creationId xmlns:p14="http://schemas.microsoft.com/office/powerpoint/2010/main" val="226393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latin typeface="微軟正黑體"/>
                <a:ea typeface="微軟正黑體"/>
              </a:rPr>
              <a:t>5-Year Standard Warranty</a:t>
            </a:r>
            <a:endParaRPr lang="en-US"/>
          </a:p>
        </p:txBody>
      </p:sp>
    </p:spTree>
    <p:extLst>
      <p:ext uri="{BB962C8B-B14F-4D97-AF65-F5344CB8AC3E}">
        <p14:creationId xmlns:p14="http://schemas.microsoft.com/office/powerpoint/2010/main" val="255548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8846E78D-6164-4B75-9BE8-CFCE07272E77}"/>
              </a:ext>
            </a:extLst>
          </p:cNvPr>
          <p:cNvSpPr>
            <a:spLocks noGrp="1"/>
          </p:cNvSpPr>
          <p:nvPr>
            <p:ph type="title"/>
          </p:nvPr>
        </p:nvSpPr>
        <p:spPr>
          <a:xfrm>
            <a:off x="275953" y="202130"/>
            <a:ext cx="7886700" cy="822960"/>
          </a:xfrm>
        </p:spPr>
        <p:txBody>
          <a:bodyPr>
            <a:normAutofit/>
          </a:bodyPr>
          <a:lstStyle/>
          <a:p>
            <a:r>
              <a:rPr lang="en-US" altLang="zh-TW" sz="4000">
                <a:latin typeface="微軟正黑體"/>
                <a:ea typeface="微軟正黑體"/>
              </a:rPr>
              <a:t>Optimize System Design</a:t>
            </a:r>
            <a:endParaRPr lang="en-US"/>
          </a:p>
        </p:txBody>
      </p:sp>
    </p:spTree>
    <p:extLst>
      <p:ext uri="{BB962C8B-B14F-4D97-AF65-F5344CB8AC3E}">
        <p14:creationId xmlns:p14="http://schemas.microsoft.com/office/powerpoint/2010/main" val="237628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圓角 28">
            <a:extLst>
              <a:ext uri="{FF2B5EF4-FFF2-40B4-BE49-F238E27FC236}">
                <a16:creationId xmlns:a16="http://schemas.microsoft.com/office/drawing/2014/main" id="{38B7965D-62EC-44C6-B6FC-3552E5C8DD82}"/>
              </a:ext>
            </a:extLst>
          </p:cNvPr>
          <p:cNvSpPr/>
          <p:nvPr/>
        </p:nvSpPr>
        <p:spPr>
          <a:xfrm>
            <a:off x="562494" y="2140344"/>
            <a:ext cx="7813103" cy="1747371"/>
          </a:xfrm>
          <a:prstGeom prst="roundRect">
            <a:avLst>
              <a:gd name="adj" fmla="val 7027"/>
            </a:avLst>
          </a:prstGeom>
          <a:solidFill>
            <a:schemeClr val="tx1">
              <a:alpha val="44000"/>
            </a:schemeClr>
          </a:solidFill>
          <a:ln>
            <a:gradFill>
              <a:gsLst>
                <a:gs pos="31312">
                  <a:srgbClr val="EC6A08"/>
                </a:gs>
                <a:gs pos="0">
                  <a:srgbClr val="00E6FE"/>
                </a:gs>
                <a:gs pos="76000">
                  <a:srgbClr val="EC6A08"/>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4" name="圖片 3" descr="一張含有 電子用品 的圖片&#10;&#10;自動產生的描述">
            <a:extLst>
              <a:ext uri="{FF2B5EF4-FFF2-40B4-BE49-F238E27FC236}">
                <a16:creationId xmlns:a16="http://schemas.microsoft.com/office/drawing/2014/main" id="{1518ECEE-CA48-437C-8C1D-FCE3CFB86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597" y="1335689"/>
            <a:ext cx="3624811" cy="2472121"/>
          </a:xfrm>
          <a:prstGeom prst="rect">
            <a:avLst/>
          </a:prstGeom>
        </p:spPr>
      </p:pic>
      <p:sp>
        <p:nvSpPr>
          <p:cNvPr id="2" name="Title 1"/>
          <p:cNvSpPr>
            <a:spLocks noGrp="1"/>
          </p:cNvSpPr>
          <p:nvPr>
            <p:ph type="title"/>
          </p:nvPr>
        </p:nvSpPr>
        <p:spPr>
          <a:xfrm>
            <a:off x="234363" y="126229"/>
            <a:ext cx="8820184" cy="1028369"/>
          </a:xfrm>
        </p:spPr>
        <p:txBody>
          <a:bodyPr>
            <a:normAutofit/>
          </a:bodyPr>
          <a:lstStyle/>
          <a:p>
            <a:r>
              <a:rPr lang="en-US"/>
              <a:t>Front View</a:t>
            </a:r>
          </a:p>
        </p:txBody>
      </p:sp>
      <p:pic>
        <p:nvPicPr>
          <p:cNvPr id="30" name="圖片 29" descr="一張含有 電腦, 鍵盤, 電子用品, 室內 的圖片&#10;&#10;自動產生的描述">
            <a:extLst>
              <a:ext uri="{FF2B5EF4-FFF2-40B4-BE49-F238E27FC236}">
                <a16:creationId xmlns:a16="http://schemas.microsoft.com/office/drawing/2014/main" id="{E228BE29-D079-40C9-AA15-550A13149861}"/>
              </a:ext>
            </a:extLst>
          </p:cNvPr>
          <p:cNvPicPr>
            <a:picLocks noChangeAspect="1"/>
          </p:cNvPicPr>
          <p:nvPr/>
        </p:nvPicPr>
        <p:blipFill rotWithShape="1">
          <a:blip r:embed="rId3">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sp>
        <p:nvSpPr>
          <p:cNvPr id="8" name="矩形 7">
            <a:extLst>
              <a:ext uri="{FF2B5EF4-FFF2-40B4-BE49-F238E27FC236}">
                <a16:creationId xmlns:a16="http://schemas.microsoft.com/office/drawing/2014/main" id="{708602BA-1D79-4CAD-8DDE-A7C93D41F0D0}"/>
              </a:ext>
            </a:extLst>
          </p:cNvPr>
          <p:cNvSpPr/>
          <p:nvPr/>
        </p:nvSpPr>
        <p:spPr>
          <a:xfrm>
            <a:off x="726490" y="2320246"/>
            <a:ext cx="4572000" cy="861774"/>
          </a:xfrm>
          <a:prstGeom prst="rect">
            <a:avLst/>
          </a:prstGeom>
        </p:spPr>
        <p:txBody>
          <a:bodyPr>
            <a:spAutoFit/>
          </a:bodyPr>
          <a:lstStyle/>
          <a:p>
            <a:r>
              <a:rPr lang="en-US" altLang="zh-TW">
                <a:solidFill>
                  <a:schemeClr val="bg1"/>
                </a:solidFill>
                <a:latin typeface="微軟正黑體" panose="020B0604030504040204" pitchFamily="34" charset="-120"/>
                <a:ea typeface="微軟正黑體" panose="020B0604030504040204" pitchFamily="34" charset="-120"/>
              </a:rPr>
              <a:t>24 x 2.5”HDD/ SSD Tray</a:t>
            </a:r>
            <a:endParaRPr lang="en-US" altLang="zh-CN">
              <a:solidFill>
                <a:schemeClr val="bg1"/>
              </a:solidFill>
              <a:latin typeface="微軟正黑體" panose="020B0604030504040204" pitchFamily="34" charset="-120"/>
              <a:ea typeface="微軟正黑體" panose="020B0604030504040204" pitchFamily="34" charset="-120"/>
            </a:endParaRPr>
          </a:p>
          <a:p>
            <a:pPr marL="179388" lvl="1" indent="-179388">
              <a:buClr>
                <a:srgbClr val="FF6600"/>
              </a:buClr>
              <a:buFont typeface="Arial" panose="020B0604020202020204" pitchFamily="34" charset="0"/>
              <a:buChar char="•"/>
            </a:pPr>
            <a:r>
              <a:rPr lang="en-US" altLang="zh-TW" sz="1600">
                <a:solidFill>
                  <a:schemeClr val="bg1"/>
                </a:solidFill>
                <a:latin typeface="微軟正黑體" panose="020B0604030504040204" pitchFamily="34" charset="-120"/>
                <a:ea typeface="微軟正黑體" panose="020B0604030504040204" pitchFamily="34" charset="-120"/>
              </a:rPr>
              <a:t>Supports SAS 12Gb/s SSD and HDD</a:t>
            </a:r>
            <a:endParaRPr lang="en-US" altLang="zh-CN" sz="1600">
              <a:solidFill>
                <a:schemeClr val="bg1"/>
              </a:solidFill>
              <a:latin typeface="微軟正黑體" panose="020B0604030504040204" pitchFamily="34" charset="-120"/>
              <a:ea typeface="微軟正黑體" panose="020B0604030504040204" pitchFamily="34" charset="-120"/>
            </a:endParaRPr>
          </a:p>
          <a:p>
            <a:pPr marL="179388" lvl="1" indent="-179388">
              <a:buClr>
                <a:srgbClr val="FF6600"/>
              </a:buClr>
              <a:buFont typeface="Arial" panose="020B0604020202020204" pitchFamily="34" charset="0"/>
              <a:buChar char="•"/>
            </a:pPr>
            <a:r>
              <a:rPr lang="en-US" altLang="zh-TW" sz="1600">
                <a:solidFill>
                  <a:schemeClr val="bg1"/>
                </a:solidFill>
                <a:latin typeface="微軟正黑體" panose="020B0604030504040204" pitchFamily="34" charset="-120"/>
                <a:ea typeface="微軟正黑體" panose="020B0604030504040204" pitchFamily="34" charset="-120"/>
              </a:rPr>
              <a:t>Supports SATA SSD via QDA-SA3* adapter</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C0441E5F-6C3A-0A43-8703-E1A649520FF7}"/>
              </a:ext>
            </a:extLst>
          </p:cNvPr>
          <p:cNvSpPr/>
          <p:nvPr/>
        </p:nvSpPr>
        <p:spPr>
          <a:xfrm>
            <a:off x="634592" y="3496345"/>
            <a:ext cx="2726675"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*QDA-SA3 </a:t>
            </a:r>
            <a:r>
              <a:rPr lang="en-US" altLang="zh-CN" sz="1200">
                <a:solidFill>
                  <a:schemeClr val="bg1"/>
                </a:solidFill>
                <a:latin typeface="微軟正黑體" panose="020B0604030504040204" pitchFamily="34" charset="-120"/>
                <a:ea typeface="微軟正黑體" panose="020B0604030504040204" pitchFamily="34" charset="-120"/>
              </a:rPr>
              <a:t>is optional purchased</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9DF7B31D-3F16-E646-9D0A-7F66311E9B42}"/>
              </a:ext>
            </a:extLst>
          </p:cNvPr>
          <p:cNvSpPr/>
          <p:nvPr/>
        </p:nvSpPr>
        <p:spPr>
          <a:xfrm>
            <a:off x="8046803" y="1370472"/>
            <a:ext cx="1097197"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QDA-SA3</a:t>
            </a:r>
            <a:endParaRPr lang="zh-TW" altLang="en-US" sz="1200">
              <a:solidFill>
                <a:schemeClr val="bg1"/>
              </a:solidFill>
              <a:latin typeface="微軟正黑體" panose="020B0604030504040204" pitchFamily="34" charset="-120"/>
              <a:ea typeface="微軟正黑體" panose="020B0604030504040204" pitchFamily="34" charset="-120"/>
            </a:endParaRPr>
          </a:p>
        </p:txBody>
      </p:sp>
      <p:cxnSp>
        <p:nvCxnSpPr>
          <p:cNvPr id="5" name="肘形接點 4">
            <a:extLst>
              <a:ext uri="{FF2B5EF4-FFF2-40B4-BE49-F238E27FC236}">
                <a16:creationId xmlns:a16="http://schemas.microsoft.com/office/drawing/2014/main" id="{6EBBEBF1-9022-814A-8BF4-07212E6F7771}"/>
              </a:ext>
            </a:extLst>
          </p:cNvPr>
          <p:cNvCxnSpPr>
            <a:cxnSpLocks/>
          </p:cNvCxnSpPr>
          <p:nvPr/>
        </p:nvCxnSpPr>
        <p:spPr>
          <a:xfrm rot="10800000" flipV="1">
            <a:off x="7800831" y="1508972"/>
            <a:ext cx="287797" cy="262521"/>
          </a:xfrm>
          <a:prstGeom prst="bentConnector3">
            <a:avLst>
              <a:gd name="adj1" fmla="val 9810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DFB16FC2-3116-48C7-A5BC-8DF484FFB3DA}"/>
              </a:ext>
            </a:extLst>
          </p:cNvPr>
          <p:cNvGrpSpPr/>
          <p:nvPr/>
        </p:nvGrpSpPr>
        <p:grpSpPr>
          <a:xfrm>
            <a:off x="378940" y="4227577"/>
            <a:ext cx="288279" cy="306021"/>
            <a:chOff x="1090530" y="3722937"/>
            <a:chExt cx="311909" cy="331106"/>
          </a:xfrm>
        </p:grpSpPr>
        <p:grpSp>
          <p:nvGrpSpPr>
            <p:cNvPr id="12" name="群組 24">
              <a:extLst>
                <a:ext uri="{FF2B5EF4-FFF2-40B4-BE49-F238E27FC236}">
                  <a16:creationId xmlns:a16="http://schemas.microsoft.com/office/drawing/2014/main" id="{5312A993-7209-42E0-8DB5-52F7B8054A08}"/>
                </a:ext>
              </a:extLst>
            </p:cNvPr>
            <p:cNvGrpSpPr/>
            <p:nvPr/>
          </p:nvGrpSpPr>
          <p:grpSpPr>
            <a:xfrm>
              <a:off x="1090530" y="3722937"/>
              <a:ext cx="307110" cy="326265"/>
              <a:chOff x="633618" y="3446204"/>
              <a:chExt cx="364336" cy="387061"/>
            </a:xfrm>
          </p:grpSpPr>
          <p:pic>
            <p:nvPicPr>
              <p:cNvPr id="14" name="圖片 25" descr="一張含有 畫畫 的圖片&#10;&#10;自動產生的描述">
                <a:extLst>
                  <a:ext uri="{FF2B5EF4-FFF2-40B4-BE49-F238E27FC236}">
                    <a16:creationId xmlns:a16="http://schemas.microsoft.com/office/drawing/2014/main" id="{DE437405-5E4E-497B-A615-6BAB9CFAB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5" name="圖片 26" descr="一張含有 物件, 標誌, 畫畫 的圖片&#10;&#10;自動產生的描述">
                <a:extLst>
                  <a:ext uri="{FF2B5EF4-FFF2-40B4-BE49-F238E27FC236}">
                    <a16:creationId xmlns:a16="http://schemas.microsoft.com/office/drawing/2014/main" id="{4EDE0B01-B640-4460-97DA-87F45AA64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6" name="圖片 27" descr="一張含有 畫畫 的圖片&#10;&#10;自動產生的描述">
                <a:extLst>
                  <a:ext uri="{FF2B5EF4-FFF2-40B4-BE49-F238E27FC236}">
                    <a16:creationId xmlns:a16="http://schemas.microsoft.com/office/drawing/2014/main" id="{33525A09-7819-45D0-BAC2-A58CC1477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3" name="Picture 10" descr="图片包含 游戏机, 画, 标志&#10;&#10;已生成极高可信度的说明">
              <a:extLst>
                <a:ext uri="{FF2B5EF4-FFF2-40B4-BE49-F238E27FC236}">
                  <a16:creationId xmlns:a16="http://schemas.microsoft.com/office/drawing/2014/main" id="{5EF727A9-252B-4DB1-A408-79FE9A1EE8FB}"/>
                </a:ext>
              </a:extLst>
            </p:cNvPr>
            <p:cNvPicPr/>
            <p:nvPr/>
          </p:nvPicPr>
          <p:blipFill>
            <a:blip r:embed="rId7">
              <a:extLst>
                <a:ext uri="{BEBA8EAE-BF5A-486C-A8C5-ECC9F3942E4B}">
                  <a14:imgProps xmlns:a14="http://schemas.microsoft.com/office/drawing/2010/main">
                    <a14:imgLayer r:embed="rId8">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236900" y="3888088"/>
              <a:ext cx="165539" cy="165955"/>
            </a:xfrm>
            <a:prstGeom prst="rect">
              <a:avLst/>
            </a:prstGeom>
            <a:noFill/>
            <a:ln>
              <a:noFill/>
            </a:ln>
          </p:spPr>
        </p:pic>
      </p:grpSp>
    </p:spTree>
    <p:extLst>
      <p:ext uri="{BB962C8B-B14F-4D97-AF65-F5344CB8AC3E}">
        <p14:creationId xmlns:p14="http://schemas.microsoft.com/office/powerpoint/2010/main" val="2698997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fontScale="90000"/>
          </a:bodyPr>
          <a:lstStyle/>
          <a:p>
            <a:r>
              <a:rPr lang="en-US" altLang="zh-TW" sz="4000"/>
              <a:t>Clear Information with OLED Indicator</a:t>
            </a:r>
            <a:endParaRPr lang="en-US"/>
          </a:p>
        </p:txBody>
      </p:sp>
      <p:sp>
        <p:nvSpPr>
          <p:cNvPr id="29" name="矩形: 圓角 28">
            <a:extLst>
              <a:ext uri="{FF2B5EF4-FFF2-40B4-BE49-F238E27FC236}">
                <a16:creationId xmlns:a16="http://schemas.microsoft.com/office/drawing/2014/main" id="{38B7965D-62EC-44C6-B6FC-3552E5C8DD82}"/>
              </a:ext>
            </a:extLst>
          </p:cNvPr>
          <p:cNvSpPr/>
          <p:nvPr/>
        </p:nvSpPr>
        <p:spPr>
          <a:xfrm>
            <a:off x="625642" y="2040111"/>
            <a:ext cx="8053474" cy="1924444"/>
          </a:xfrm>
          <a:prstGeom prst="roundRect">
            <a:avLst>
              <a:gd name="adj" fmla="val 7027"/>
            </a:avLst>
          </a:prstGeom>
          <a:solidFill>
            <a:schemeClr val="tx1">
              <a:alpha val="44000"/>
            </a:schemeClr>
          </a:solidFill>
          <a:ln>
            <a:gradFill>
              <a:gsLst>
                <a:gs pos="31312">
                  <a:srgbClr val="EC6A08"/>
                </a:gs>
                <a:gs pos="0">
                  <a:srgbClr val="E9411F"/>
                </a:gs>
                <a:gs pos="76000">
                  <a:srgbClr val="B52122"/>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30" name="圖片 29" descr="一張含有 電腦, 鍵盤, 電子用品, 室內 的圖片&#10;&#10;自動產生的描述">
            <a:extLst>
              <a:ext uri="{FF2B5EF4-FFF2-40B4-BE49-F238E27FC236}">
                <a16:creationId xmlns:a16="http://schemas.microsoft.com/office/drawing/2014/main" id="{E228BE29-D079-40C9-AA15-550A13149861}"/>
              </a:ext>
            </a:extLst>
          </p:cNvPr>
          <p:cNvPicPr>
            <a:picLocks noChangeAspect="1"/>
          </p:cNvPicPr>
          <p:nvPr/>
        </p:nvPicPr>
        <p:blipFill rotWithShape="1">
          <a:blip r:embed="rId2">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sp>
        <p:nvSpPr>
          <p:cNvPr id="9" name="矩形: 圓角 8">
            <a:extLst>
              <a:ext uri="{FF2B5EF4-FFF2-40B4-BE49-F238E27FC236}">
                <a16:creationId xmlns:a16="http://schemas.microsoft.com/office/drawing/2014/main" id="{F3C98A64-A57D-4B87-A0E0-8D2DF9BF2145}"/>
              </a:ext>
            </a:extLst>
          </p:cNvPr>
          <p:cNvSpPr/>
          <p:nvPr/>
        </p:nvSpPr>
        <p:spPr>
          <a:xfrm>
            <a:off x="1406380" y="3243771"/>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3F1A7AF5-A454-4092-B9EC-19D690BA60FF}"/>
              </a:ext>
            </a:extLst>
          </p:cNvPr>
          <p:cNvSpPr/>
          <p:nvPr/>
        </p:nvSpPr>
        <p:spPr>
          <a:xfrm>
            <a:off x="5134465" y="2165183"/>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63FF04B2-0395-4A25-AA03-97968C7EAC21}"/>
              </a:ext>
            </a:extLst>
          </p:cNvPr>
          <p:cNvSpPr/>
          <p:nvPr/>
        </p:nvSpPr>
        <p:spPr>
          <a:xfrm>
            <a:off x="5134465" y="2704478"/>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4A58D22C-48EA-48F1-B95A-20F53B330351}"/>
              </a:ext>
            </a:extLst>
          </p:cNvPr>
          <p:cNvSpPr/>
          <p:nvPr/>
        </p:nvSpPr>
        <p:spPr>
          <a:xfrm>
            <a:off x="1406380" y="2704477"/>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8583BBC4-66B7-4380-94B0-D9B28A82CF10}"/>
              </a:ext>
            </a:extLst>
          </p:cNvPr>
          <p:cNvSpPr/>
          <p:nvPr/>
        </p:nvSpPr>
        <p:spPr>
          <a:xfrm>
            <a:off x="1406380" y="2165183"/>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7">
            <a:extLst>
              <a:ext uri="{FF2B5EF4-FFF2-40B4-BE49-F238E27FC236}">
                <a16:creationId xmlns:a16="http://schemas.microsoft.com/office/drawing/2014/main" id="{07C9AA66-75E6-45CA-BDBB-DFF6F141D002}"/>
              </a:ext>
            </a:extLst>
          </p:cNvPr>
          <p:cNvPicPr/>
          <p:nvPr/>
        </p:nvPicPr>
        <p:blipFill>
          <a:blip r:embed="rId3">
            <a:extLst>
              <a:ext uri="{BEBA8EAE-BF5A-486C-A8C5-ECC9F3942E4B}">
                <a14:imgProps xmlns:a14="http://schemas.microsoft.com/office/drawing/2010/main">
                  <a14:imgLayer r:embed="rId4">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55197" y="2186043"/>
            <a:ext cx="396006" cy="405593"/>
          </a:xfrm>
          <a:prstGeom prst="rect">
            <a:avLst/>
          </a:prstGeom>
          <a:noFill/>
          <a:ln>
            <a:noFill/>
          </a:ln>
        </p:spPr>
      </p:pic>
      <p:pic>
        <p:nvPicPr>
          <p:cNvPr id="15" name="Picture 8">
            <a:extLst>
              <a:ext uri="{FF2B5EF4-FFF2-40B4-BE49-F238E27FC236}">
                <a16:creationId xmlns:a16="http://schemas.microsoft.com/office/drawing/2014/main" id="{966B2CE7-CB08-4D00-8959-B77FECAC05B1}"/>
              </a:ext>
            </a:extLst>
          </p:cNvPr>
          <p:cNvPicPr/>
          <p:nvPr/>
        </p:nvPicPr>
        <p:blipFill>
          <a:blip r:embed="rId5">
            <a:extLst>
              <a:ext uri="{BEBA8EAE-BF5A-486C-A8C5-ECC9F3942E4B}">
                <a14:imgProps xmlns:a14="http://schemas.microsoft.com/office/drawing/2010/main">
                  <a14:imgLayer r:embed="rId6">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82703" y="2784206"/>
            <a:ext cx="340995" cy="340995"/>
          </a:xfrm>
          <a:prstGeom prst="rect">
            <a:avLst/>
          </a:prstGeom>
          <a:noFill/>
          <a:ln>
            <a:noFill/>
          </a:ln>
        </p:spPr>
      </p:pic>
      <p:pic>
        <p:nvPicPr>
          <p:cNvPr id="16" name="Picture 9">
            <a:extLst>
              <a:ext uri="{FF2B5EF4-FFF2-40B4-BE49-F238E27FC236}">
                <a16:creationId xmlns:a16="http://schemas.microsoft.com/office/drawing/2014/main" id="{7EABDE6D-3569-4A70-9723-B02FD05962A8}"/>
              </a:ext>
            </a:extLst>
          </p:cNvPr>
          <p:cNvPicPr/>
          <p:nvPr/>
        </p:nvPicPr>
        <p:blipFill>
          <a:blip r:embed="rId7">
            <a:extLst>
              <a:ext uri="{BEBA8EAE-BF5A-486C-A8C5-ECC9F3942E4B}">
                <a14:imgProps xmlns:a14="http://schemas.microsoft.com/office/drawing/2010/main">
                  <a14:imgLayer r:embed="rId8">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76988" y="3293312"/>
            <a:ext cx="352425" cy="364490"/>
          </a:xfrm>
          <a:prstGeom prst="rect">
            <a:avLst/>
          </a:prstGeom>
          <a:noFill/>
          <a:ln>
            <a:noFill/>
          </a:ln>
        </p:spPr>
      </p:pic>
      <p:pic>
        <p:nvPicPr>
          <p:cNvPr id="17" name="Picture 10">
            <a:extLst>
              <a:ext uri="{FF2B5EF4-FFF2-40B4-BE49-F238E27FC236}">
                <a16:creationId xmlns:a16="http://schemas.microsoft.com/office/drawing/2014/main" id="{C3C313CC-A5F9-4D60-ABE0-FD92C3325F4B}"/>
              </a:ext>
            </a:extLst>
          </p:cNvPr>
          <p:cNvPicPr/>
          <p:nvPr/>
        </p:nvPicPr>
        <p:blipFill>
          <a:blip r:embed="rId9">
            <a:extLst>
              <a:ext uri="{BEBA8EAE-BF5A-486C-A8C5-ECC9F3942E4B}">
                <a14:imgProps xmlns:a14="http://schemas.microsoft.com/office/drawing/2010/main">
                  <a14:imgLayer r:embed="rId10">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5409835" y="2212016"/>
            <a:ext cx="342900" cy="349885"/>
          </a:xfrm>
          <a:prstGeom prst="rect">
            <a:avLst/>
          </a:prstGeom>
          <a:noFill/>
          <a:ln>
            <a:noFill/>
          </a:ln>
        </p:spPr>
      </p:pic>
      <p:pic>
        <p:nvPicPr>
          <p:cNvPr id="18" name="Picture 11">
            <a:extLst>
              <a:ext uri="{FF2B5EF4-FFF2-40B4-BE49-F238E27FC236}">
                <a16:creationId xmlns:a16="http://schemas.microsoft.com/office/drawing/2014/main" id="{2DEA342E-2D0D-4E95-8145-C7C89CA7E458}"/>
              </a:ext>
            </a:extLst>
          </p:cNvPr>
          <p:cNvPicPr/>
          <p:nvPr/>
        </p:nvPicPr>
        <p:blipFill>
          <a:blip r:embed="rId11">
            <a:extLst>
              <a:ext uri="{BEBA8EAE-BF5A-486C-A8C5-ECC9F3942E4B}">
                <a14:imgProps xmlns:a14="http://schemas.microsoft.com/office/drawing/2010/main">
                  <a14:imgLayer r:embed="rId12">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5352685" y="2781324"/>
            <a:ext cx="457200" cy="309880"/>
          </a:xfrm>
          <a:prstGeom prst="rect">
            <a:avLst/>
          </a:prstGeom>
          <a:noFill/>
          <a:ln>
            <a:noFill/>
          </a:ln>
        </p:spPr>
      </p:pic>
      <p:sp>
        <p:nvSpPr>
          <p:cNvPr id="19" name="TextBox 12">
            <a:extLst>
              <a:ext uri="{FF2B5EF4-FFF2-40B4-BE49-F238E27FC236}">
                <a16:creationId xmlns:a16="http://schemas.microsoft.com/office/drawing/2014/main" id="{9954399F-1701-4D33-ADCC-5C70A14EB517}"/>
              </a:ext>
            </a:extLst>
          </p:cNvPr>
          <p:cNvSpPr txBox="1"/>
          <p:nvPr/>
        </p:nvSpPr>
        <p:spPr>
          <a:xfrm>
            <a:off x="2244213" y="2242648"/>
            <a:ext cx="1401666"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Power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0" name="TextBox 14">
            <a:extLst>
              <a:ext uri="{FF2B5EF4-FFF2-40B4-BE49-F238E27FC236}">
                <a16:creationId xmlns:a16="http://schemas.microsoft.com/office/drawing/2014/main" id="{2AB7C81A-6292-4A33-B1BD-AEBAC10578EF}"/>
              </a:ext>
            </a:extLst>
          </p:cNvPr>
          <p:cNvSpPr txBox="1"/>
          <p:nvPr/>
        </p:nvSpPr>
        <p:spPr>
          <a:xfrm>
            <a:off x="2244213" y="2783394"/>
            <a:ext cx="1143070"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Fan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1" name="TextBox 15">
            <a:extLst>
              <a:ext uri="{FF2B5EF4-FFF2-40B4-BE49-F238E27FC236}">
                <a16:creationId xmlns:a16="http://schemas.microsoft.com/office/drawing/2014/main" id="{AB576152-CA5A-4D05-8534-3DC56710AFE3}"/>
              </a:ext>
            </a:extLst>
          </p:cNvPr>
          <p:cNvSpPr txBox="1"/>
          <p:nvPr/>
        </p:nvSpPr>
        <p:spPr>
          <a:xfrm>
            <a:off x="2244213" y="3324140"/>
            <a:ext cx="1498295"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Battery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2" name="TextBox 16">
            <a:extLst>
              <a:ext uri="{FF2B5EF4-FFF2-40B4-BE49-F238E27FC236}">
                <a16:creationId xmlns:a16="http://schemas.microsoft.com/office/drawing/2014/main" id="{B642FFB8-7764-45E7-903E-E6F78B509B14}"/>
              </a:ext>
            </a:extLst>
          </p:cNvPr>
          <p:cNvSpPr txBox="1"/>
          <p:nvPr/>
        </p:nvSpPr>
        <p:spPr>
          <a:xfrm>
            <a:off x="5972298" y="2247004"/>
            <a:ext cx="1106393"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HA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3" name="TextBox 17">
            <a:extLst>
              <a:ext uri="{FF2B5EF4-FFF2-40B4-BE49-F238E27FC236}">
                <a16:creationId xmlns:a16="http://schemas.microsoft.com/office/drawing/2014/main" id="{5F398C32-6F58-4657-A306-7E07F89800AC}"/>
              </a:ext>
            </a:extLst>
          </p:cNvPr>
          <p:cNvSpPr txBox="1"/>
          <p:nvPr/>
        </p:nvSpPr>
        <p:spPr>
          <a:xfrm>
            <a:off x="5972298" y="2787752"/>
            <a:ext cx="1775166" cy="338554"/>
          </a:xfrm>
          <a:prstGeom prst="rect">
            <a:avLst/>
          </a:prstGeom>
          <a:noFill/>
        </p:spPr>
        <p:txBody>
          <a:bodyPr wrap="none" rtlCol="0">
            <a:spAutoFit/>
          </a:bodyPr>
          <a:lstStyle/>
          <a:p>
            <a:r>
              <a:rPr lang="en-US" sz="1600">
                <a:solidFill>
                  <a:schemeClr val="bg1">
                    <a:lumMod val="95000"/>
                  </a:schemeClr>
                </a:solidFill>
                <a:latin typeface="微軟正黑體" panose="020B0604030504040204" pitchFamily="34" charset="-120"/>
                <a:ea typeface="微軟正黑體" panose="020B0604030504040204" pitchFamily="34" charset="-120"/>
              </a:rPr>
              <a:t>Controller status</a:t>
            </a:r>
          </a:p>
        </p:txBody>
      </p:sp>
      <p:sp>
        <p:nvSpPr>
          <p:cNvPr id="24" name="TextBox 13">
            <a:extLst>
              <a:ext uri="{FF2B5EF4-FFF2-40B4-BE49-F238E27FC236}">
                <a16:creationId xmlns:a16="http://schemas.microsoft.com/office/drawing/2014/main" id="{C9C0A692-41DF-43EE-930A-13263A78E4FB}"/>
              </a:ext>
            </a:extLst>
          </p:cNvPr>
          <p:cNvSpPr txBox="1"/>
          <p:nvPr/>
        </p:nvSpPr>
        <p:spPr>
          <a:xfrm>
            <a:off x="392329" y="1439462"/>
            <a:ext cx="8176484" cy="461665"/>
          </a:xfrm>
          <a:prstGeom prst="rect">
            <a:avLst/>
          </a:prstGeom>
          <a:noFill/>
        </p:spPr>
        <p:txBody>
          <a:bodyPr wrap="square" rtlCol="0" anchor="t">
            <a:spAutoFit/>
          </a:bodyPr>
          <a:lstStyle/>
          <a:p>
            <a:r>
              <a:rPr lang="en-US" altLang="zh-TW" sz="2400">
                <a:solidFill>
                  <a:schemeClr val="bg1"/>
                </a:solidFill>
                <a:latin typeface="微軟正黑體"/>
                <a:ea typeface="微軟正黑體"/>
              </a:rPr>
              <a:t>Provides system status for each controller</a:t>
            </a:r>
          </a:p>
        </p:txBody>
      </p:sp>
      <p:sp>
        <p:nvSpPr>
          <p:cNvPr id="42" name="矩形: 圓角 41">
            <a:extLst>
              <a:ext uri="{FF2B5EF4-FFF2-40B4-BE49-F238E27FC236}">
                <a16:creationId xmlns:a16="http://schemas.microsoft.com/office/drawing/2014/main" id="{953073EB-2A85-4136-A5F7-F1A9C78E1990}"/>
              </a:ext>
            </a:extLst>
          </p:cNvPr>
          <p:cNvSpPr/>
          <p:nvPr/>
        </p:nvSpPr>
        <p:spPr>
          <a:xfrm>
            <a:off x="336561" y="4037703"/>
            <a:ext cx="369593" cy="968189"/>
          </a:xfrm>
          <a:prstGeom prst="roundRect">
            <a:avLst>
              <a:gd name="adj" fmla="val 7027"/>
            </a:avLst>
          </a:prstGeom>
          <a:noFill/>
          <a:ln>
            <a:gradFill>
              <a:gsLst>
                <a:gs pos="31312">
                  <a:srgbClr val="EC6A08"/>
                </a:gs>
                <a:gs pos="0">
                  <a:srgbClr val="E9411F"/>
                </a:gs>
                <a:gs pos="76000">
                  <a:srgbClr val="B52122"/>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44" name="矩形: 圓角化同側角落 43">
            <a:extLst>
              <a:ext uri="{FF2B5EF4-FFF2-40B4-BE49-F238E27FC236}">
                <a16:creationId xmlns:a16="http://schemas.microsoft.com/office/drawing/2014/main" id="{816598C4-495B-43B7-9990-4DA8F77A04C8}"/>
              </a:ext>
            </a:extLst>
          </p:cNvPr>
          <p:cNvSpPr/>
          <p:nvPr/>
        </p:nvSpPr>
        <p:spPr>
          <a:xfrm rot="5400000">
            <a:off x="1615816" y="3401674"/>
            <a:ext cx="420917" cy="2240249"/>
          </a:xfrm>
          <a:prstGeom prst="round2SameRect">
            <a:avLst>
              <a:gd name="adj1" fmla="val 15909"/>
              <a:gd name="adj2" fmla="val 0"/>
            </a:avLst>
          </a:prstGeom>
          <a:gradFill>
            <a:gsLst>
              <a:gs pos="100000">
                <a:srgbClr val="EC6A08"/>
              </a:gs>
              <a:gs pos="0">
                <a:srgbClr val="E9411F"/>
              </a:gs>
            </a:gsLst>
            <a:lin ang="2700000" scaled="0"/>
          </a:gradFill>
          <a:ln>
            <a:solidFill>
              <a:srgbClr val="EC6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03E95D09-8A40-45D4-AEE4-D4642B7AF73E}"/>
              </a:ext>
            </a:extLst>
          </p:cNvPr>
          <p:cNvSpPr/>
          <p:nvPr/>
        </p:nvSpPr>
        <p:spPr>
          <a:xfrm>
            <a:off x="521357" y="4361243"/>
            <a:ext cx="2645176" cy="338554"/>
          </a:xfrm>
          <a:prstGeom prst="rect">
            <a:avLst/>
          </a:prstGeom>
        </p:spPr>
        <p:txBody>
          <a:bodyPr wrap="squar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OLED ON/OFF button</a:t>
            </a:r>
          </a:p>
        </p:txBody>
      </p:sp>
      <p:grpSp>
        <p:nvGrpSpPr>
          <p:cNvPr id="25" name="群組 24">
            <a:extLst>
              <a:ext uri="{FF2B5EF4-FFF2-40B4-BE49-F238E27FC236}">
                <a16:creationId xmlns:a16="http://schemas.microsoft.com/office/drawing/2014/main" id="{933E7540-BD62-473E-B1B6-210B4610BBFA}"/>
              </a:ext>
            </a:extLst>
          </p:cNvPr>
          <p:cNvGrpSpPr/>
          <p:nvPr/>
        </p:nvGrpSpPr>
        <p:grpSpPr>
          <a:xfrm>
            <a:off x="376153" y="4227762"/>
            <a:ext cx="307109" cy="326265"/>
            <a:chOff x="633618" y="3446204"/>
            <a:chExt cx="364336" cy="387061"/>
          </a:xfrm>
        </p:grpSpPr>
        <p:pic>
          <p:nvPicPr>
            <p:cNvPr id="26" name="圖片 25" descr="一張含有 畫畫 的圖片&#10;&#10;自動產生的描述">
              <a:extLst>
                <a:ext uri="{FF2B5EF4-FFF2-40B4-BE49-F238E27FC236}">
                  <a16:creationId xmlns:a16="http://schemas.microsoft.com/office/drawing/2014/main" id="{D6074E39-046D-459E-9A8E-E382F810FE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27" name="圖片 26" descr="一張含有 物件, 標誌, 畫畫 的圖片&#10;&#10;自動產生的描述">
              <a:extLst>
                <a:ext uri="{FF2B5EF4-FFF2-40B4-BE49-F238E27FC236}">
                  <a16:creationId xmlns:a16="http://schemas.microsoft.com/office/drawing/2014/main" id="{5EB12BC8-199D-49BE-81AF-B0A5E36147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28" name="圖片 27" descr="一張含有 畫畫 的圖片&#10;&#10;自動產生的描述">
              <a:extLst>
                <a:ext uri="{FF2B5EF4-FFF2-40B4-BE49-F238E27FC236}">
                  <a16:creationId xmlns:a16="http://schemas.microsoft.com/office/drawing/2014/main" id="{5B0CC4E2-A1FF-49D7-91E4-5C41C6C0BD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34" name="Picture 10" descr="图片包含 游戏机, 画, 标志&#10;&#10;已生成极高可信度的说明">
            <a:extLst>
              <a:ext uri="{FF2B5EF4-FFF2-40B4-BE49-F238E27FC236}">
                <a16:creationId xmlns:a16="http://schemas.microsoft.com/office/drawing/2014/main" id="{6A39361B-F9B6-484D-9EF4-1B0AC8B8ABF0}"/>
              </a:ext>
            </a:extLst>
          </p:cNvPr>
          <p:cNvPicPr/>
          <p:nvPr/>
        </p:nvPicPr>
        <p:blipFill>
          <a:blip r:embed="rId9">
            <a:extLst>
              <a:ext uri="{BEBA8EAE-BF5A-486C-A8C5-ECC9F3942E4B}">
                <a14:imgProps xmlns:a14="http://schemas.microsoft.com/office/drawing/2010/main">
                  <a14:imgLayer r:embed="rId10">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522525" y="4392913"/>
            <a:ext cx="165539" cy="165955"/>
          </a:xfrm>
          <a:prstGeom prst="rect">
            <a:avLst/>
          </a:prstGeom>
          <a:noFill/>
          <a:ln>
            <a:noFill/>
          </a:ln>
        </p:spPr>
      </p:pic>
    </p:spTree>
    <p:extLst>
      <p:ext uri="{BB962C8B-B14F-4D97-AF65-F5344CB8AC3E}">
        <p14:creationId xmlns:p14="http://schemas.microsoft.com/office/powerpoint/2010/main" val="36870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ltLang="zh-TW"/>
              <a:t>Rear View</a:t>
            </a:r>
            <a:endParaRPr lang="en-US"/>
          </a:p>
        </p:txBody>
      </p:sp>
      <p:sp>
        <p:nvSpPr>
          <p:cNvPr id="27" name="矩形: 圓角 26">
            <a:extLst>
              <a:ext uri="{FF2B5EF4-FFF2-40B4-BE49-F238E27FC236}">
                <a16:creationId xmlns:a16="http://schemas.microsoft.com/office/drawing/2014/main" id="{0026C46D-5D1F-4FE2-A73A-1E94F4A42529}"/>
              </a:ext>
            </a:extLst>
          </p:cNvPr>
          <p:cNvSpPr/>
          <p:nvPr/>
        </p:nvSpPr>
        <p:spPr>
          <a:xfrm>
            <a:off x="7178936" y="1676568"/>
            <a:ext cx="1321399"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chemeClr val="bg1"/>
                </a:solidFill>
                <a:latin typeface="微軟正黑體" panose="020B0604030504040204" pitchFamily="34" charset="-120"/>
                <a:ea typeface="微軟正黑體" panose="020B0604030504040204" pitchFamily="34" charset="-120"/>
              </a:rPr>
              <a:t>770W </a:t>
            </a:r>
            <a:br>
              <a:rPr lang="en-US" altLang="zh-TW" sz="1200">
                <a:solidFill>
                  <a:schemeClr val="bg1"/>
                </a:solidFill>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panose="020B0604030504040204" pitchFamily="34" charset="-120"/>
                <a:ea typeface="微軟正黑體" panose="020B0604030504040204" pitchFamily="34" charset="-120"/>
              </a:rPr>
              <a:t>redundant PSU</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31" name="矩形: 圓角 30">
            <a:extLst>
              <a:ext uri="{FF2B5EF4-FFF2-40B4-BE49-F238E27FC236}">
                <a16:creationId xmlns:a16="http://schemas.microsoft.com/office/drawing/2014/main" id="{B5664968-EA4D-48CB-98BA-24CB0CE66C17}"/>
              </a:ext>
            </a:extLst>
          </p:cNvPr>
          <p:cNvSpPr/>
          <p:nvPr/>
        </p:nvSpPr>
        <p:spPr>
          <a:xfrm>
            <a:off x="643665" y="1676568"/>
            <a:ext cx="1735568"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PCIe Gen3 x8 slot</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ED7692CF-BDDD-407A-B537-E08D0E1A70CD}"/>
              </a:ext>
            </a:extLst>
          </p:cNvPr>
          <p:cNvSpPr/>
          <p:nvPr/>
        </p:nvSpPr>
        <p:spPr>
          <a:xfrm>
            <a:off x="689786"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4 x 10GbE SFP+ </a:t>
            </a:r>
            <a:br>
              <a:rPr lang="en-US" altLang="zh-TW" sz="1300">
                <a:solidFill>
                  <a:schemeClr val="bg1"/>
                </a:solidFill>
                <a:latin typeface="微軟正黑體" panose="020B0604030504040204" pitchFamily="34" charset="-120"/>
                <a:ea typeface="微軟正黑體" panose="020B0604030504040204" pitchFamily="34" charset="-120"/>
              </a:rPr>
            </a:br>
            <a:r>
              <a:rPr lang="en-US" altLang="zh-TW" sz="1300">
                <a:solidFill>
                  <a:schemeClr val="bg1"/>
                </a:solidFill>
                <a:latin typeface="微軟正黑體" panose="020B0604030504040204" pitchFamily="34" charset="-120"/>
                <a:ea typeface="微軟正黑體" panose="020B0604030504040204" pitchFamily="34" charset="-120"/>
              </a:rPr>
              <a:t>LAN port</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34" name="矩形: 圓角 33">
            <a:extLst>
              <a:ext uri="{FF2B5EF4-FFF2-40B4-BE49-F238E27FC236}">
                <a16:creationId xmlns:a16="http://schemas.microsoft.com/office/drawing/2014/main" id="{7DAD6F9F-244D-4948-A5F8-D1B722D8F07C}"/>
              </a:ext>
            </a:extLst>
          </p:cNvPr>
          <p:cNvSpPr/>
          <p:nvPr/>
        </p:nvSpPr>
        <p:spPr>
          <a:xfrm>
            <a:off x="2436917" y="4258249"/>
            <a:ext cx="1136546"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Power button</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35" name="矩形: 圓角 34">
            <a:extLst>
              <a:ext uri="{FF2B5EF4-FFF2-40B4-BE49-F238E27FC236}">
                <a16:creationId xmlns:a16="http://schemas.microsoft.com/office/drawing/2014/main" id="{3374D3D0-4087-4188-A1FE-8AD91494F267}"/>
              </a:ext>
            </a:extLst>
          </p:cNvPr>
          <p:cNvSpPr/>
          <p:nvPr/>
        </p:nvSpPr>
        <p:spPr>
          <a:xfrm>
            <a:off x="3782249"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2 x 1GbE LAN port</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36" name="矩形: 圓角 35">
            <a:extLst>
              <a:ext uri="{FF2B5EF4-FFF2-40B4-BE49-F238E27FC236}">
                <a16:creationId xmlns:a16="http://schemas.microsoft.com/office/drawing/2014/main" id="{066FE37D-D583-493A-8497-F57F93F98E33}"/>
              </a:ext>
            </a:extLst>
          </p:cNvPr>
          <p:cNvSpPr/>
          <p:nvPr/>
        </p:nvSpPr>
        <p:spPr>
          <a:xfrm>
            <a:off x="7074092"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2 x USB 3.0</a:t>
            </a:r>
          </a:p>
        </p:txBody>
      </p:sp>
      <p:sp>
        <p:nvSpPr>
          <p:cNvPr id="37" name="矩形: 圓角 36">
            <a:extLst>
              <a:ext uri="{FF2B5EF4-FFF2-40B4-BE49-F238E27FC236}">
                <a16:creationId xmlns:a16="http://schemas.microsoft.com/office/drawing/2014/main" id="{DFB02C59-53F0-4920-9668-02178E5DE953}"/>
              </a:ext>
            </a:extLst>
          </p:cNvPr>
          <p:cNvSpPr/>
          <p:nvPr/>
        </p:nvSpPr>
        <p:spPr>
          <a:xfrm>
            <a:off x="5044529" y="1676568"/>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Reset button</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39" name="矩形: 圓角 38">
            <a:extLst>
              <a:ext uri="{FF2B5EF4-FFF2-40B4-BE49-F238E27FC236}">
                <a16:creationId xmlns:a16="http://schemas.microsoft.com/office/drawing/2014/main" id="{06C5F98D-9B52-44CC-A7FE-AE5B6EDB8769}"/>
              </a:ext>
            </a:extLst>
          </p:cNvPr>
          <p:cNvSpPr/>
          <p:nvPr/>
        </p:nvSpPr>
        <p:spPr>
          <a:xfrm>
            <a:off x="3033655" y="1676566"/>
            <a:ext cx="1538345" cy="453005"/>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chemeClr val="bg1"/>
                </a:solidFill>
                <a:latin typeface="微軟正黑體" panose="020B0604030504040204" pitchFamily="34" charset="-120"/>
                <a:ea typeface="微軟正黑體" panose="020B0604030504040204" pitchFamily="34" charset="-120"/>
              </a:rPr>
              <a:t>1 x 1GbE </a:t>
            </a:r>
            <a:br>
              <a:rPr lang="en-US" altLang="zh-TW" sz="1200">
                <a:solidFill>
                  <a:schemeClr val="bg1"/>
                </a:solidFill>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panose="020B0604030504040204" pitchFamily="34" charset="-120"/>
                <a:ea typeface="微軟正黑體" panose="020B0604030504040204" pitchFamily="34" charset="-120"/>
              </a:rPr>
              <a:t>management port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40" name="矩形: 圓角 39">
            <a:extLst>
              <a:ext uri="{FF2B5EF4-FFF2-40B4-BE49-F238E27FC236}">
                <a16:creationId xmlns:a16="http://schemas.microsoft.com/office/drawing/2014/main" id="{7F312894-1515-4175-91DF-DFA783589074}"/>
              </a:ext>
            </a:extLst>
          </p:cNvPr>
          <p:cNvSpPr/>
          <p:nvPr/>
        </p:nvSpPr>
        <p:spPr>
          <a:xfrm>
            <a:off x="5683623" y="4258249"/>
            <a:ext cx="1000462"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BBU</a:t>
            </a:r>
            <a:endParaRPr lang="zh-TW" altLang="en-US" sz="1300">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B3714BA6-6087-44BE-A3D4-7B601D4FE1CA}"/>
              </a:ext>
            </a:extLst>
          </p:cNvPr>
          <p:cNvSpPr/>
          <p:nvPr/>
        </p:nvSpPr>
        <p:spPr>
          <a:xfrm>
            <a:off x="1642333" y="3320527"/>
            <a:ext cx="516367" cy="458993"/>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6D113117-D489-44C5-AF01-50D22345EB60}"/>
              </a:ext>
            </a:extLst>
          </p:cNvPr>
          <p:cNvSpPr/>
          <p:nvPr/>
        </p:nvSpPr>
        <p:spPr>
          <a:xfrm>
            <a:off x="6621329" y="2571750"/>
            <a:ext cx="530712" cy="1150396"/>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F8AEE375-5CB6-4516-AEB0-15FF1F26D204}"/>
              </a:ext>
            </a:extLst>
          </p:cNvPr>
          <p:cNvSpPr/>
          <p:nvPr/>
        </p:nvSpPr>
        <p:spPr>
          <a:xfrm>
            <a:off x="3358179" y="3284669"/>
            <a:ext cx="310180" cy="494852"/>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0327706B-F49A-418E-B608-2377AE5BB8CC}"/>
              </a:ext>
            </a:extLst>
          </p:cNvPr>
          <p:cNvSpPr/>
          <p:nvPr/>
        </p:nvSpPr>
        <p:spPr>
          <a:xfrm>
            <a:off x="7663030" y="3449619"/>
            <a:ext cx="355004" cy="329901"/>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C3F479E8-3BE4-442A-9C5D-2E7651569DE3}"/>
              </a:ext>
            </a:extLst>
          </p:cNvPr>
          <p:cNvSpPr/>
          <p:nvPr/>
        </p:nvSpPr>
        <p:spPr>
          <a:xfrm>
            <a:off x="3746351" y="3238652"/>
            <a:ext cx="337969" cy="246825"/>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6FA077E4-0A6C-460C-B8DD-0CAC07B2B0B6}"/>
              </a:ext>
            </a:extLst>
          </p:cNvPr>
          <p:cNvSpPr/>
          <p:nvPr/>
        </p:nvSpPr>
        <p:spPr>
          <a:xfrm>
            <a:off x="2457226" y="3614569"/>
            <a:ext cx="200809" cy="200809"/>
          </a:xfrm>
          <a:prstGeom prst="ellipse">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橢圓 45">
            <a:extLst>
              <a:ext uri="{FF2B5EF4-FFF2-40B4-BE49-F238E27FC236}">
                <a16:creationId xmlns:a16="http://schemas.microsoft.com/office/drawing/2014/main" id="{A561DE38-47E5-4C93-83F1-F625DD9F53D4}"/>
              </a:ext>
            </a:extLst>
          </p:cNvPr>
          <p:cNvSpPr/>
          <p:nvPr/>
        </p:nvSpPr>
        <p:spPr>
          <a:xfrm>
            <a:off x="4140798" y="3614569"/>
            <a:ext cx="200809" cy="200809"/>
          </a:xfrm>
          <a:prstGeom prst="ellipse">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A3152A8-9D68-4BAF-9764-266355ABB18D}"/>
              </a:ext>
            </a:extLst>
          </p:cNvPr>
          <p:cNvSpPr/>
          <p:nvPr/>
        </p:nvSpPr>
        <p:spPr>
          <a:xfrm>
            <a:off x="761549" y="2571750"/>
            <a:ext cx="802792" cy="1283074"/>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接點: 肘形 49">
            <a:extLst>
              <a:ext uri="{FF2B5EF4-FFF2-40B4-BE49-F238E27FC236}">
                <a16:creationId xmlns:a16="http://schemas.microsoft.com/office/drawing/2014/main" id="{109A3B65-9C26-4392-93B6-1B943B8B9416}"/>
              </a:ext>
            </a:extLst>
          </p:cNvPr>
          <p:cNvCxnSpPr>
            <a:stCxn id="31" idx="2"/>
            <a:endCxn id="48" idx="0"/>
          </p:cNvCxnSpPr>
          <p:nvPr/>
        </p:nvCxnSpPr>
        <p:spPr>
          <a:xfrm rot="5400000">
            <a:off x="1116108" y="2176409"/>
            <a:ext cx="442178" cy="348504"/>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C484E73-342C-447E-9E3F-FCE1849E5E9E}"/>
              </a:ext>
            </a:extLst>
          </p:cNvPr>
          <p:cNvCxnSpPr>
            <a:stCxn id="7" idx="2"/>
            <a:endCxn id="33" idx="0"/>
          </p:cNvCxnSpPr>
          <p:nvPr/>
        </p:nvCxnSpPr>
        <p:spPr>
          <a:xfrm rot="5400000">
            <a:off x="1440374" y="3798105"/>
            <a:ext cx="478729" cy="441558"/>
          </a:xfrm>
          <a:prstGeom prst="bentConnector3">
            <a:avLst>
              <a:gd name="adj1" fmla="val 6348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4" name="接點: 肘形 53">
            <a:extLst>
              <a:ext uri="{FF2B5EF4-FFF2-40B4-BE49-F238E27FC236}">
                <a16:creationId xmlns:a16="http://schemas.microsoft.com/office/drawing/2014/main" id="{71C82DAA-D471-45F2-B0B7-D2597CCA0F5E}"/>
              </a:ext>
            </a:extLst>
          </p:cNvPr>
          <p:cNvCxnSpPr>
            <a:cxnSpLocks/>
            <a:stCxn id="39" idx="2"/>
            <a:endCxn id="45" idx="0"/>
          </p:cNvCxnSpPr>
          <p:nvPr/>
        </p:nvCxnSpPr>
        <p:spPr>
          <a:xfrm rot="16200000" flipH="1">
            <a:off x="3304542" y="2627857"/>
            <a:ext cx="1109081" cy="112508"/>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6" name="接點: 肘形 55">
            <a:extLst>
              <a:ext uri="{FF2B5EF4-FFF2-40B4-BE49-F238E27FC236}">
                <a16:creationId xmlns:a16="http://schemas.microsoft.com/office/drawing/2014/main" id="{2349857F-04F4-408A-9036-E0F2A926FC36}"/>
              </a:ext>
            </a:extLst>
          </p:cNvPr>
          <p:cNvCxnSpPr>
            <a:stCxn id="8" idx="4"/>
            <a:endCxn id="34" idx="0"/>
          </p:cNvCxnSpPr>
          <p:nvPr/>
        </p:nvCxnSpPr>
        <p:spPr>
          <a:xfrm rot="16200000" flipH="1">
            <a:off x="2559975" y="3813033"/>
            <a:ext cx="442871" cy="447559"/>
          </a:xfrm>
          <a:prstGeom prst="bentConnector3">
            <a:avLst>
              <a:gd name="adj1" fmla="val 62955"/>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8" name="接點: 肘形 57">
            <a:extLst>
              <a:ext uri="{FF2B5EF4-FFF2-40B4-BE49-F238E27FC236}">
                <a16:creationId xmlns:a16="http://schemas.microsoft.com/office/drawing/2014/main" id="{7A3221E0-A0A9-4845-82EB-E5A42905EE79}"/>
              </a:ext>
            </a:extLst>
          </p:cNvPr>
          <p:cNvCxnSpPr>
            <a:cxnSpLocks/>
            <a:stCxn id="43" idx="2"/>
            <a:endCxn id="35" idx="0"/>
          </p:cNvCxnSpPr>
          <p:nvPr/>
        </p:nvCxnSpPr>
        <p:spPr>
          <a:xfrm rot="16200000" flipH="1">
            <a:off x="3792981" y="3499808"/>
            <a:ext cx="478728" cy="1038153"/>
          </a:xfrm>
          <a:prstGeom prst="bentConnector3">
            <a:avLst>
              <a:gd name="adj1" fmla="val 50000"/>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62" name="接點: 肘形 61">
            <a:extLst>
              <a:ext uri="{FF2B5EF4-FFF2-40B4-BE49-F238E27FC236}">
                <a16:creationId xmlns:a16="http://schemas.microsoft.com/office/drawing/2014/main" id="{8786F237-07A7-4328-B312-303489A9E9F3}"/>
              </a:ext>
            </a:extLst>
          </p:cNvPr>
          <p:cNvCxnSpPr>
            <a:stCxn id="42" idx="2"/>
            <a:endCxn id="40" idx="0"/>
          </p:cNvCxnSpPr>
          <p:nvPr/>
        </p:nvCxnSpPr>
        <p:spPr>
          <a:xfrm rot="5400000">
            <a:off x="6267219" y="3638782"/>
            <a:ext cx="536103" cy="702831"/>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10AF3AB8-17FA-4448-9B57-1AE1D42E1D49}"/>
              </a:ext>
            </a:extLst>
          </p:cNvPr>
          <p:cNvSpPr/>
          <p:nvPr/>
        </p:nvSpPr>
        <p:spPr>
          <a:xfrm>
            <a:off x="7304079" y="2431899"/>
            <a:ext cx="1078372" cy="730849"/>
          </a:xfrm>
          <a:prstGeom prst="rect">
            <a:avLst/>
          </a:prstGeom>
          <a:noFill/>
          <a:ln w="28575">
            <a:solidFill>
              <a:srgbClr val="DF5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9" name="直線接點 68">
            <a:extLst>
              <a:ext uri="{FF2B5EF4-FFF2-40B4-BE49-F238E27FC236}">
                <a16:creationId xmlns:a16="http://schemas.microsoft.com/office/drawing/2014/main" id="{25F3E8E6-805A-4DD0-8C58-DC7C927E6F04}"/>
              </a:ext>
            </a:extLst>
          </p:cNvPr>
          <p:cNvCxnSpPr>
            <a:cxnSpLocks/>
            <a:stCxn id="63" idx="0"/>
            <a:endCxn id="27" idx="2"/>
          </p:cNvCxnSpPr>
          <p:nvPr/>
        </p:nvCxnSpPr>
        <p:spPr>
          <a:xfrm flipH="1" flipV="1">
            <a:off x="7839636" y="2129572"/>
            <a:ext cx="3629" cy="302327"/>
          </a:xfrm>
          <a:prstGeom prst="line">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7F8BA773-7102-48EF-9C48-39501161EBAE}"/>
              </a:ext>
            </a:extLst>
          </p:cNvPr>
          <p:cNvCxnSpPr>
            <a:stCxn id="44" idx="2"/>
            <a:endCxn id="36" idx="0"/>
          </p:cNvCxnSpPr>
          <p:nvPr/>
        </p:nvCxnSpPr>
        <p:spPr>
          <a:xfrm>
            <a:off x="7840532" y="3779520"/>
            <a:ext cx="2733" cy="478729"/>
          </a:xfrm>
          <a:prstGeom prst="line">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77" name="接點: 肘形 76">
            <a:extLst>
              <a:ext uri="{FF2B5EF4-FFF2-40B4-BE49-F238E27FC236}">
                <a16:creationId xmlns:a16="http://schemas.microsoft.com/office/drawing/2014/main" id="{7C676BCA-878B-49D6-92CE-09874409B31C}"/>
              </a:ext>
            </a:extLst>
          </p:cNvPr>
          <p:cNvCxnSpPr>
            <a:stCxn id="46" idx="0"/>
            <a:endCxn id="37" idx="2"/>
          </p:cNvCxnSpPr>
          <p:nvPr/>
        </p:nvCxnSpPr>
        <p:spPr>
          <a:xfrm rot="5400000" flipH="1" flipV="1">
            <a:off x="4284954" y="2085822"/>
            <a:ext cx="1484997" cy="1572499"/>
          </a:xfrm>
          <a:prstGeom prst="bentConnector3">
            <a:avLst>
              <a:gd name="adj1" fmla="val 61349"/>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E1599F12-7FCD-4AD5-837B-D166EBC93A5D}"/>
              </a:ext>
            </a:extLst>
          </p:cNvPr>
          <p:cNvSpPr/>
          <p:nvPr/>
        </p:nvSpPr>
        <p:spPr>
          <a:xfrm>
            <a:off x="3378893" y="2458480"/>
            <a:ext cx="1078372" cy="730849"/>
          </a:xfrm>
          <a:prstGeom prst="rect">
            <a:avLst/>
          </a:prstGeom>
          <a:noFill/>
          <a:ln w="28575">
            <a:solidFill>
              <a:srgbClr val="DF5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接點: 肘形 76">
            <a:extLst>
              <a:ext uri="{FF2B5EF4-FFF2-40B4-BE49-F238E27FC236}">
                <a16:creationId xmlns:a16="http://schemas.microsoft.com/office/drawing/2014/main" id="{44468A31-EDF9-4B99-914E-BC42552825FB}"/>
              </a:ext>
            </a:extLst>
          </p:cNvPr>
          <p:cNvCxnSpPr>
            <a:cxnSpLocks/>
            <a:stCxn id="30" idx="0"/>
            <a:endCxn id="27" idx="2"/>
          </p:cNvCxnSpPr>
          <p:nvPr/>
        </p:nvCxnSpPr>
        <p:spPr>
          <a:xfrm rot="5400000" flipH="1" flipV="1">
            <a:off x="5714403" y="333248"/>
            <a:ext cx="328908" cy="3921557"/>
          </a:xfrm>
          <a:prstGeom prst="bentConnector3">
            <a:avLst>
              <a:gd name="adj1" fmla="val 50000"/>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11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D128F6C-2991-473E-86DB-DCCA1CED57D8}"/>
              </a:ext>
            </a:extLst>
          </p:cNvPr>
          <p:cNvSpPr/>
          <p:nvPr/>
        </p:nvSpPr>
        <p:spPr>
          <a:xfrm>
            <a:off x="268741" y="3808706"/>
            <a:ext cx="1858450" cy="762851"/>
          </a:xfrm>
          <a:prstGeom prst="roundRect">
            <a:avLst>
              <a:gd name="adj" fmla="val 8206"/>
            </a:avLst>
          </a:prstGeom>
          <a:solidFill>
            <a:schemeClr val="tx1"/>
          </a:solidFill>
          <a:ln>
            <a:gradFill>
              <a:gsLst>
                <a:gs pos="0">
                  <a:srgbClr val="FFFF00"/>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1" name="矩形: 圓角 20">
            <a:extLst>
              <a:ext uri="{FF2B5EF4-FFF2-40B4-BE49-F238E27FC236}">
                <a16:creationId xmlns:a16="http://schemas.microsoft.com/office/drawing/2014/main" id="{80E54B11-AAD1-4E52-9459-24308218AD03}"/>
              </a:ext>
            </a:extLst>
          </p:cNvPr>
          <p:cNvSpPr/>
          <p:nvPr/>
        </p:nvSpPr>
        <p:spPr>
          <a:xfrm>
            <a:off x="268741" y="1566708"/>
            <a:ext cx="1858450" cy="762851"/>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0" name="矩形: 圓角 19">
            <a:extLst>
              <a:ext uri="{FF2B5EF4-FFF2-40B4-BE49-F238E27FC236}">
                <a16:creationId xmlns:a16="http://schemas.microsoft.com/office/drawing/2014/main" id="{258F7C27-9FC0-400F-A80C-B369013F22F6}"/>
              </a:ext>
            </a:extLst>
          </p:cNvPr>
          <p:cNvSpPr/>
          <p:nvPr/>
        </p:nvSpPr>
        <p:spPr>
          <a:xfrm>
            <a:off x="7072253" y="2410158"/>
            <a:ext cx="1735568" cy="762851"/>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9" name="矩形: 圓角 18">
            <a:extLst>
              <a:ext uri="{FF2B5EF4-FFF2-40B4-BE49-F238E27FC236}">
                <a16:creationId xmlns:a16="http://schemas.microsoft.com/office/drawing/2014/main" id="{2A4DCF36-2DF8-492C-9EBD-17ED9AEEB668}"/>
              </a:ext>
            </a:extLst>
          </p:cNvPr>
          <p:cNvSpPr/>
          <p:nvPr/>
        </p:nvSpPr>
        <p:spPr>
          <a:xfrm>
            <a:off x="268742" y="2554948"/>
            <a:ext cx="1858450" cy="1028369"/>
          </a:xfrm>
          <a:prstGeom prst="roundRect">
            <a:avLst>
              <a:gd name="adj" fmla="val 8206"/>
            </a:avLst>
          </a:prstGeom>
          <a:solidFill>
            <a:schemeClr val="tx1"/>
          </a:solidFill>
          <a:ln>
            <a:gradFill>
              <a:gsLst>
                <a:gs pos="0">
                  <a:srgbClr val="7030A0"/>
                </a:gs>
                <a:gs pos="100000">
                  <a:srgbClr val="DF51BA"/>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 name="Title 1"/>
          <p:cNvSpPr>
            <a:spLocks noGrp="1"/>
          </p:cNvSpPr>
          <p:nvPr>
            <p:ph type="title"/>
          </p:nvPr>
        </p:nvSpPr>
        <p:spPr>
          <a:xfrm>
            <a:off x="234363" y="91439"/>
            <a:ext cx="8820184" cy="1028369"/>
          </a:xfrm>
        </p:spPr>
        <p:txBody>
          <a:bodyPr>
            <a:normAutofit/>
          </a:bodyPr>
          <a:lstStyle/>
          <a:p>
            <a:r>
              <a:rPr lang="en-US" altLang="zh-CN"/>
              <a:t>Inside the Controller</a:t>
            </a:r>
            <a:endParaRPr lang="en-US"/>
          </a:p>
        </p:txBody>
      </p:sp>
      <p:sp>
        <p:nvSpPr>
          <p:cNvPr id="9" name="矩形 8">
            <a:extLst>
              <a:ext uri="{FF2B5EF4-FFF2-40B4-BE49-F238E27FC236}">
                <a16:creationId xmlns:a16="http://schemas.microsoft.com/office/drawing/2014/main" id="{BDA7D9F2-FAF4-4BE5-9297-18D5768B9C41}"/>
              </a:ext>
            </a:extLst>
          </p:cNvPr>
          <p:cNvSpPr/>
          <p:nvPr/>
        </p:nvSpPr>
        <p:spPr>
          <a:xfrm>
            <a:off x="7129358" y="2538373"/>
            <a:ext cx="1620958"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Fan module</a:t>
            </a:r>
            <a:r>
              <a:rPr lang="zh-TW" altLang="en-US" sz="1200">
                <a:solidFill>
                  <a:schemeClr val="bg1"/>
                </a:solidFill>
                <a:latin typeface="微軟正黑體" panose="020B0604030504040204" pitchFamily="34" charset="-120"/>
                <a:ea typeface="微軟正黑體" panose="020B0604030504040204" pitchFamily="34" charset="-120"/>
              </a:rPr>
              <a:t> </a:t>
            </a:r>
          </a:p>
          <a:p>
            <a:pPr algn="ctr"/>
            <a:r>
              <a:rPr lang="en-US" altLang="zh-TW" sz="1200">
                <a:solidFill>
                  <a:schemeClr val="bg1"/>
                </a:solidFill>
                <a:latin typeface="微軟正黑體" panose="020B0604030504040204" pitchFamily="34" charset="-120"/>
                <a:ea typeface="微軟正黑體" panose="020B0604030504040204" pitchFamily="34" charset="-120"/>
              </a:rPr>
              <a:t>(3 x 6cm 16000rpm)</a:t>
            </a:r>
          </a:p>
        </p:txBody>
      </p:sp>
      <p:sp>
        <p:nvSpPr>
          <p:cNvPr id="11" name="矩形 10">
            <a:extLst>
              <a:ext uri="{FF2B5EF4-FFF2-40B4-BE49-F238E27FC236}">
                <a16:creationId xmlns:a16="http://schemas.microsoft.com/office/drawing/2014/main" id="{3841E2E7-8E6A-4347-84B8-914156856556}"/>
              </a:ext>
            </a:extLst>
          </p:cNvPr>
          <p:cNvSpPr/>
          <p:nvPr/>
        </p:nvSpPr>
        <p:spPr>
          <a:xfrm>
            <a:off x="344558" y="1813466"/>
            <a:ext cx="1680268" cy="276999"/>
          </a:xfrm>
          <a:prstGeom prst="rect">
            <a:avLst/>
          </a:prstGeom>
        </p:spPr>
        <p:txBody>
          <a:bodyPr wrap="none">
            <a:spAutoFit/>
          </a:bodyPr>
          <a:lstStyle/>
          <a:p>
            <a:pPr algn="ctr"/>
            <a:r>
              <a:rPr lang="nl-NL" altLang="zh-TW" sz="1200">
                <a:solidFill>
                  <a:schemeClr val="bg1"/>
                </a:solidFill>
                <a:latin typeface="微軟正黑體" panose="020B0604030504040204" pitchFamily="34" charset="-120"/>
                <a:ea typeface="微軟正黑體" panose="020B0604030504040204" pitchFamily="34" charset="-120"/>
              </a:rPr>
              <a:t>2 x </a:t>
            </a:r>
            <a:r>
              <a:rPr lang="en-US" altLang="zh-TW" sz="1200">
                <a:solidFill>
                  <a:schemeClr val="bg1"/>
                </a:solidFill>
                <a:latin typeface="微軟正黑體" panose="020B0604030504040204" pitchFamily="34" charset="-120"/>
                <a:ea typeface="微軟正黑體" panose="020B0604030504040204" pitchFamily="34" charset="-120"/>
              </a:rPr>
              <a:t>PCIe Gen3 x8 slot</a:t>
            </a:r>
            <a:endParaRPr lang="nl-NL" altLang="zh-TW" sz="1200">
              <a:solidFill>
                <a:schemeClr val="bg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77836729-E53F-44A0-A980-C0F43E85C022}"/>
              </a:ext>
            </a:extLst>
          </p:cNvPr>
          <p:cNvSpPr/>
          <p:nvPr/>
        </p:nvSpPr>
        <p:spPr>
          <a:xfrm>
            <a:off x="512111" y="3959298"/>
            <a:ext cx="1294264" cy="461665"/>
          </a:xfrm>
          <a:prstGeom prst="rect">
            <a:avLst/>
          </a:prstGeom>
        </p:spPr>
        <p:txBody>
          <a:bodyPr wrap="none">
            <a:spAutoFit/>
          </a:bodyPr>
          <a:lstStyle/>
          <a:p>
            <a:pPr algn="ctr"/>
            <a:r>
              <a:rPr lang="nl-NL" altLang="zh-TW" sz="1200" b="1">
                <a:solidFill>
                  <a:schemeClr val="bg1"/>
                </a:solidFill>
                <a:latin typeface="微軟正黑體" panose="020B0604030504040204" pitchFamily="34" charset="-120"/>
                <a:ea typeface="微軟正黑體" panose="020B0604030504040204" pitchFamily="34" charset="-120"/>
              </a:rPr>
              <a:t>Intel </a:t>
            </a:r>
            <a:r>
              <a:rPr lang="nl-NL" altLang="zh-TW" sz="1200" b="1" err="1">
                <a:solidFill>
                  <a:schemeClr val="bg1"/>
                </a:solidFill>
                <a:latin typeface="微軟正黑體" panose="020B0604030504040204" pitchFamily="34" charset="-120"/>
                <a:ea typeface="微軟正黑體" panose="020B0604030504040204" pitchFamily="34" charset="-120"/>
              </a:rPr>
              <a:t>Xeon</a:t>
            </a:r>
            <a:r>
              <a:rPr lang="nl-NL" altLang="zh-TW" sz="1200" b="1">
                <a:solidFill>
                  <a:schemeClr val="bg1"/>
                </a:solidFill>
                <a:latin typeface="微軟正黑體" panose="020B0604030504040204" pitchFamily="34" charset="-120"/>
                <a:ea typeface="微軟正黑體" panose="020B0604030504040204" pitchFamily="34" charset="-120"/>
              </a:rPr>
              <a:t> CPU</a:t>
            </a:r>
            <a:br>
              <a:rPr lang="nl-NL" altLang="zh-TW" sz="1200" b="1">
                <a:solidFill>
                  <a:schemeClr val="bg1"/>
                </a:solidFill>
                <a:latin typeface="微軟正黑體" panose="020B0604030504040204" pitchFamily="34" charset="-120"/>
                <a:ea typeface="微軟正黑體" panose="020B0604030504040204" pitchFamily="34" charset="-120"/>
              </a:rPr>
            </a:br>
            <a:r>
              <a:rPr lang="en-US" altLang="zh-TW" sz="1200" b="1">
                <a:solidFill>
                  <a:schemeClr val="bg1"/>
                </a:solidFill>
                <a:latin typeface="微軟正黑體" panose="020B0604030504040204" pitchFamily="34" charset="-120"/>
                <a:ea typeface="微軟正黑體" panose="020B0604030504040204" pitchFamily="34" charset="-120"/>
              </a:rPr>
              <a:t>and heat sink</a:t>
            </a:r>
            <a:endParaRPr lang="zh-TW" altLang="en-US" sz="1200" b="1">
              <a:solidFill>
                <a:schemeClr val="bg1"/>
              </a:solidFill>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AD8D6BCA-81C3-4E2B-84A6-64B78DC51C6E}"/>
              </a:ext>
            </a:extLst>
          </p:cNvPr>
          <p:cNvSpPr/>
          <p:nvPr/>
        </p:nvSpPr>
        <p:spPr>
          <a:xfrm>
            <a:off x="6691757" y="3349629"/>
            <a:ext cx="2147711" cy="762851"/>
          </a:xfrm>
          <a:prstGeom prst="roundRect">
            <a:avLst>
              <a:gd name="adj" fmla="val 8206"/>
            </a:avLst>
          </a:prstGeom>
          <a:solidFill>
            <a:schemeClr val="tx1"/>
          </a:solidFill>
          <a:ln>
            <a:gradFill>
              <a:gsLst>
                <a:gs pos="1000">
                  <a:srgbClr val="92D050"/>
                </a:gs>
                <a:gs pos="76000">
                  <a:srgbClr val="00B05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0EE2657-AFBE-46C5-B95C-56032DC3D56E}"/>
              </a:ext>
            </a:extLst>
          </p:cNvPr>
          <p:cNvSpPr/>
          <p:nvPr/>
        </p:nvSpPr>
        <p:spPr>
          <a:xfrm>
            <a:off x="6597983" y="3417456"/>
            <a:ext cx="2280817" cy="646331"/>
          </a:xfrm>
          <a:prstGeom prst="rect">
            <a:avLst/>
          </a:prstGeom>
        </p:spPr>
        <p:txBody>
          <a:bodyPr wrap="none" anchor="t">
            <a:spAutoFit/>
          </a:bodyPr>
          <a:lstStyle/>
          <a:p>
            <a:pPr algn="ctr"/>
            <a:r>
              <a:rPr lang="en-US" altLang="zh-CN" sz="1200">
                <a:solidFill>
                  <a:schemeClr val="bg1"/>
                </a:solidFill>
                <a:latin typeface="微軟正黑體"/>
                <a:ea typeface="微軟正黑體"/>
              </a:rPr>
              <a:t>Built-in </a:t>
            </a:r>
            <a:r>
              <a:rPr lang="en-US" altLang="zh-CN" sz="1200">
                <a:solidFill>
                  <a:srgbClr val="FF0000"/>
                </a:solidFill>
                <a:latin typeface="微軟正黑體"/>
                <a:ea typeface="微軟正黑體"/>
              </a:rPr>
              <a:t>64GB</a:t>
            </a:r>
            <a:r>
              <a:rPr lang="en-US" altLang="zh-CN" sz="1200">
                <a:solidFill>
                  <a:schemeClr val="bg1"/>
                </a:solidFill>
                <a:latin typeface="微軟正黑體"/>
                <a:ea typeface="微軟正黑體"/>
              </a:rPr>
              <a:t> </a:t>
            </a:r>
            <a:r>
              <a:rPr lang="en-US" altLang="zh-TW" sz="1200">
                <a:solidFill>
                  <a:schemeClr val="bg1"/>
                </a:solidFill>
                <a:latin typeface="微軟正黑體"/>
                <a:ea typeface="微軟正黑體"/>
              </a:rPr>
              <a:t>M.2 for Battery </a:t>
            </a:r>
            <a:br>
              <a:rPr lang="en-US" altLang="zh-TW" sz="1200">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a:ea typeface="微軟正黑體"/>
              </a:rPr>
              <a:t>Backup Storage</a:t>
            </a:r>
          </a:p>
          <a:p>
            <a:pPr algn="ctr"/>
            <a:r>
              <a:rPr lang="en-US" altLang="zh-TW" sz="1200">
                <a:solidFill>
                  <a:schemeClr val="bg1"/>
                </a:solidFill>
                <a:latin typeface="微軟正黑體"/>
                <a:ea typeface="微軟正黑體"/>
              </a:rPr>
              <a:t>(under the fan module)</a:t>
            </a:r>
          </a:p>
        </p:txBody>
      </p:sp>
      <p:sp>
        <p:nvSpPr>
          <p:cNvPr id="17" name="矩形 16">
            <a:extLst>
              <a:ext uri="{FF2B5EF4-FFF2-40B4-BE49-F238E27FC236}">
                <a16:creationId xmlns:a16="http://schemas.microsoft.com/office/drawing/2014/main" id="{1671B3F0-9DD3-4E93-9CD0-7DAA4938AD44}"/>
              </a:ext>
            </a:extLst>
          </p:cNvPr>
          <p:cNvSpPr/>
          <p:nvPr/>
        </p:nvSpPr>
        <p:spPr>
          <a:xfrm>
            <a:off x="317308" y="3033384"/>
            <a:ext cx="1734770" cy="461665"/>
          </a:xfrm>
          <a:prstGeom prst="rect">
            <a:avLst/>
          </a:prstGeom>
        </p:spPr>
        <p:txBody>
          <a:bodyPr wrap="none">
            <a:spAutoFit/>
          </a:bodyPr>
          <a:lstStyle/>
          <a:p>
            <a:pPr marL="171450" indent="-171450">
              <a:buClr>
                <a:srgbClr val="FF0000"/>
              </a:buClr>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F0000"/>
              </a:buClr>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pic>
        <p:nvPicPr>
          <p:cNvPr id="18" name="圖形 17">
            <a:extLst>
              <a:ext uri="{FF2B5EF4-FFF2-40B4-BE49-F238E27FC236}">
                <a16:creationId xmlns:a16="http://schemas.microsoft.com/office/drawing/2014/main" id="{9F951A6F-A0E0-4225-AA66-130974238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844" y="2191183"/>
            <a:ext cx="1041054" cy="842201"/>
          </a:xfrm>
          <a:prstGeom prst="rect">
            <a:avLst/>
          </a:prstGeom>
        </p:spPr>
      </p:pic>
      <p:sp>
        <p:nvSpPr>
          <p:cNvPr id="23" name="矩形: 圓角 22">
            <a:extLst>
              <a:ext uri="{FF2B5EF4-FFF2-40B4-BE49-F238E27FC236}">
                <a16:creationId xmlns:a16="http://schemas.microsoft.com/office/drawing/2014/main" id="{DCDE742A-4087-415D-B9FA-123913AEBB95}"/>
              </a:ext>
            </a:extLst>
          </p:cNvPr>
          <p:cNvSpPr/>
          <p:nvPr/>
        </p:nvSpPr>
        <p:spPr>
          <a:xfrm rot="5400000">
            <a:off x="5378762" y="3600171"/>
            <a:ext cx="971895" cy="261769"/>
          </a:xfrm>
          <a:prstGeom prst="roundRect">
            <a:avLst>
              <a:gd name="adj" fmla="val 0"/>
            </a:avLst>
          </a:prstGeom>
          <a:solidFill>
            <a:schemeClr val="tx1"/>
          </a:solidFill>
          <a:ln>
            <a:gradFill>
              <a:gsLst>
                <a:gs pos="0">
                  <a:srgbClr val="92D050"/>
                </a:gs>
                <a:gs pos="100000">
                  <a:srgbClr val="00B05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4" name="矩形 23">
            <a:extLst>
              <a:ext uri="{FF2B5EF4-FFF2-40B4-BE49-F238E27FC236}">
                <a16:creationId xmlns:a16="http://schemas.microsoft.com/office/drawing/2014/main" id="{B22C08CB-DC0F-421C-A5A4-95CFAFE0887F}"/>
              </a:ext>
            </a:extLst>
          </p:cNvPr>
          <p:cNvSpPr/>
          <p:nvPr/>
        </p:nvSpPr>
        <p:spPr>
          <a:xfrm>
            <a:off x="5601545" y="1871830"/>
            <a:ext cx="566173" cy="2487743"/>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DD04B4C-2E24-4898-80AD-C015480EE216}"/>
              </a:ext>
            </a:extLst>
          </p:cNvPr>
          <p:cNvSpPr/>
          <p:nvPr/>
        </p:nvSpPr>
        <p:spPr>
          <a:xfrm>
            <a:off x="3216659" y="2373151"/>
            <a:ext cx="1717515" cy="373635"/>
          </a:xfrm>
          <a:prstGeom prst="rect">
            <a:avLst/>
          </a:prstGeom>
          <a:noFill/>
          <a:ln w="28575">
            <a:gradFill>
              <a:gsLst>
                <a:gs pos="0">
                  <a:srgbClr val="DF51BA"/>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D1AE2767-6F4F-4192-B3E6-8F7892B63527}"/>
              </a:ext>
            </a:extLst>
          </p:cNvPr>
          <p:cNvSpPr/>
          <p:nvPr/>
        </p:nvSpPr>
        <p:spPr>
          <a:xfrm>
            <a:off x="3484737" y="2890581"/>
            <a:ext cx="1087264" cy="752675"/>
          </a:xfrm>
          <a:prstGeom prst="rect">
            <a:avLst/>
          </a:prstGeom>
          <a:noFill/>
          <a:ln w="28575">
            <a:gradFill>
              <a:gsLst>
                <a:gs pos="0">
                  <a:srgbClr val="FFFF00"/>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接點: 肘形 32">
            <a:extLst>
              <a:ext uri="{FF2B5EF4-FFF2-40B4-BE49-F238E27FC236}">
                <a16:creationId xmlns:a16="http://schemas.microsoft.com/office/drawing/2014/main" id="{061A6EB2-4F83-4EB8-AEC8-7597DEEB96B9}"/>
              </a:ext>
            </a:extLst>
          </p:cNvPr>
          <p:cNvCxnSpPr>
            <a:stCxn id="22" idx="3"/>
            <a:endCxn id="27" idx="2"/>
          </p:cNvCxnSpPr>
          <p:nvPr/>
        </p:nvCxnSpPr>
        <p:spPr>
          <a:xfrm flipV="1">
            <a:off x="2127191" y="3643256"/>
            <a:ext cx="1901178" cy="546876"/>
          </a:xfrm>
          <a:prstGeom prst="bentConnector2">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9BEDD80-C61E-4ED0-8072-4D44A561672E}"/>
              </a:ext>
            </a:extLst>
          </p:cNvPr>
          <p:cNvCxnSpPr>
            <a:cxnSpLocks/>
            <a:stCxn id="20" idx="1"/>
          </p:cNvCxnSpPr>
          <p:nvPr/>
        </p:nvCxnSpPr>
        <p:spPr>
          <a:xfrm flipH="1" flipV="1">
            <a:off x="6167718" y="2791583"/>
            <a:ext cx="904535" cy="1"/>
          </a:xfrm>
          <a:prstGeom prst="line">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9B84ACF3-60D6-4F57-8ACC-2EB2A23E0796}"/>
              </a:ext>
            </a:extLst>
          </p:cNvPr>
          <p:cNvCxnSpPr>
            <a:stCxn id="23" idx="0"/>
            <a:endCxn id="14" idx="1"/>
          </p:cNvCxnSpPr>
          <p:nvPr/>
        </p:nvCxnSpPr>
        <p:spPr>
          <a:xfrm flipV="1">
            <a:off x="5995594" y="3731055"/>
            <a:ext cx="696163" cy="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1C7E2B6-8647-4741-94DE-C5D9201396E8}"/>
              </a:ext>
            </a:extLst>
          </p:cNvPr>
          <p:cNvSpPr/>
          <p:nvPr/>
        </p:nvSpPr>
        <p:spPr>
          <a:xfrm>
            <a:off x="3156735" y="1871846"/>
            <a:ext cx="707633" cy="414684"/>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8EEB18BE-67CD-DE4F-8248-E6F3031625F2}"/>
              </a:ext>
            </a:extLst>
          </p:cNvPr>
          <p:cNvSpPr/>
          <p:nvPr/>
        </p:nvSpPr>
        <p:spPr>
          <a:xfrm>
            <a:off x="3255674" y="3729876"/>
            <a:ext cx="1717515" cy="373635"/>
          </a:xfrm>
          <a:prstGeom prst="rect">
            <a:avLst/>
          </a:prstGeom>
          <a:noFill/>
          <a:ln w="28575">
            <a:gradFill>
              <a:gsLst>
                <a:gs pos="0">
                  <a:srgbClr val="DF51BA"/>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9" name="接點: 肘形 28">
            <a:extLst>
              <a:ext uri="{FF2B5EF4-FFF2-40B4-BE49-F238E27FC236}">
                <a16:creationId xmlns:a16="http://schemas.microsoft.com/office/drawing/2014/main" id="{7ED5720A-7329-8D4F-888F-522A4ADF9C59}"/>
              </a:ext>
            </a:extLst>
          </p:cNvPr>
          <p:cNvCxnSpPr>
            <a:cxnSpLocks/>
            <a:stCxn id="34" idx="1"/>
            <a:endCxn id="21" idx="3"/>
          </p:cNvCxnSpPr>
          <p:nvPr/>
        </p:nvCxnSpPr>
        <p:spPr>
          <a:xfrm rot="10800000">
            <a:off x="2127191" y="1948134"/>
            <a:ext cx="1029544" cy="131054"/>
          </a:xfrm>
          <a:prstGeom prst="bentConnector3">
            <a:avLst>
              <a:gd name="adj1" fmla="val 50000"/>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4" name="接點: 肘形 53">
            <a:extLst>
              <a:ext uri="{FF2B5EF4-FFF2-40B4-BE49-F238E27FC236}">
                <a16:creationId xmlns:a16="http://schemas.microsoft.com/office/drawing/2014/main" id="{1AB8DCF6-F534-4070-A6FE-D64B7A0D0F64}"/>
              </a:ext>
            </a:extLst>
          </p:cNvPr>
          <p:cNvCxnSpPr>
            <a:stCxn id="26" idx="1"/>
            <a:endCxn id="36" idx="1"/>
          </p:cNvCxnSpPr>
          <p:nvPr/>
        </p:nvCxnSpPr>
        <p:spPr>
          <a:xfrm rot="10800000" flipH="1" flipV="1">
            <a:off x="3216658" y="2559968"/>
            <a:ext cx="39015" cy="1356725"/>
          </a:xfrm>
          <a:prstGeom prst="bentConnector3">
            <a:avLst>
              <a:gd name="adj1" fmla="val -585928"/>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B37F703F-E7C6-479A-B1A1-76A1203FC0D7}"/>
              </a:ext>
            </a:extLst>
          </p:cNvPr>
          <p:cNvCxnSpPr>
            <a:stCxn id="19" idx="3"/>
          </p:cNvCxnSpPr>
          <p:nvPr/>
        </p:nvCxnSpPr>
        <p:spPr>
          <a:xfrm flipV="1">
            <a:off x="2127192" y="3059459"/>
            <a:ext cx="871751" cy="9674"/>
          </a:xfrm>
          <a:prstGeom prst="line">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29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a:bodyPr>
          <a:lstStyle/>
          <a:p>
            <a:r>
              <a:rPr lang="en-US"/>
              <a:t>Battery Backup Unit (BBU)</a:t>
            </a:r>
          </a:p>
        </p:txBody>
      </p:sp>
      <p:sp>
        <p:nvSpPr>
          <p:cNvPr id="4" name="TextBox 3"/>
          <p:cNvSpPr txBox="1"/>
          <p:nvPr/>
        </p:nvSpPr>
        <p:spPr>
          <a:xfrm>
            <a:off x="4112974" y="3278999"/>
            <a:ext cx="4227439" cy="1323439"/>
          </a:xfrm>
          <a:prstGeom prst="rect">
            <a:avLst/>
          </a:prstGeom>
          <a:noFill/>
        </p:spPr>
        <p:txBody>
          <a:bodyPr wrap="none" rtlCol="0">
            <a:spAutoFit/>
          </a:bodyPr>
          <a:lstStyle/>
          <a:p>
            <a:r>
              <a:rPr lang="en-US" sz="1600">
                <a:solidFill>
                  <a:schemeClr val="bg1"/>
                </a:solidFill>
                <a:latin typeface="微軟正黑體" panose="020B0604030504040204" pitchFamily="34" charset="-120"/>
                <a:ea typeface="微軟正黑體" panose="020B0604030504040204" pitchFamily="34" charset="-120"/>
              </a:rPr>
              <a:t>Model: BBU-A02-2900MAH</a:t>
            </a:r>
          </a:p>
          <a:p>
            <a:r>
              <a:rPr lang="en-US" sz="1600">
                <a:solidFill>
                  <a:schemeClr val="bg1"/>
                </a:solidFill>
                <a:latin typeface="微軟正黑體" panose="020B0604030504040204" pitchFamily="34" charset="-120"/>
                <a:ea typeface="微軟正黑體" panose="020B0604030504040204" pitchFamily="34" charset="-120"/>
              </a:rPr>
              <a:t>Battery type: LI-ion</a:t>
            </a:r>
          </a:p>
          <a:p>
            <a:r>
              <a:rPr lang="en-US" sz="1600">
                <a:solidFill>
                  <a:schemeClr val="bg1"/>
                </a:solidFill>
                <a:latin typeface="微軟正黑體" panose="020B0604030504040204" pitchFamily="34" charset="-120"/>
                <a:ea typeface="微軟正黑體" panose="020B0604030504040204" pitchFamily="34" charset="-120"/>
              </a:rPr>
              <a:t>Rating: 10.9V 2200mAh</a:t>
            </a:r>
          </a:p>
          <a:p>
            <a:r>
              <a:rPr lang="en-US" sz="1600" b="1">
                <a:solidFill>
                  <a:schemeClr val="bg1"/>
                </a:solidFill>
                <a:latin typeface="微軟正黑體" panose="020B0604030504040204" pitchFamily="34" charset="-120"/>
                <a:ea typeface="微軟正黑體" panose="020B0604030504040204" pitchFamily="34" charset="-120"/>
              </a:rPr>
              <a:t>Dimension (H x W x D): 118 x 79 x 32 mm</a:t>
            </a:r>
          </a:p>
          <a:p>
            <a:r>
              <a:rPr lang="en-US" sz="1600" b="1">
                <a:solidFill>
                  <a:schemeClr val="bg1"/>
                </a:solidFill>
                <a:latin typeface="微軟正黑體" panose="020B0604030504040204" pitchFamily="34" charset="-120"/>
                <a:ea typeface="微軟正黑體" panose="020B0604030504040204" pitchFamily="34" charset="-120"/>
              </a:rPr>
              <a:t>Weight: 218 g</a:t>
            </a:r>
          </a:p>
        </p:txBody>
      </p:sp>
      <p:sp>
        <p:nvSpPr>
          <p:cNvPr id="5" name="TextBox 4"/>
          <p:cNvSpPr txBox="1"/>
          <p:nvPr/>
        </p:nvSpPr>
        <p:spPr>
          <a:xfrm>
            <a:off x="4073274" y="1564817"/>
            <a:ext cx="4930450" cy="1569660"/>
          </a:xfrm>
          <a:prstGeom prst="rect">
            <a:avLst/>
          </a:prstGeom>
          <a:noFill/>
        </p:spPr>
        <p:txBody>
          <a:bodyPr wrap="square" rtlCol="0">
            <a:spAutoFit/>
          </a:bodyPr>
          <a:lstStyle/>
          <a:p>
            <a:r>
              <a:rPr lang="en-US" altLang="zh-TW" sz="3200">
                <a:solidFill>
                  <a:schemeClr val="bg1"/>
                </a:solidFill>
                <a:latin typeface="微軟正黑體" panose="020B0604030504040204" pitchFamily="34" charset="-120"/>
                <a:ea typeface="微軟正黑體" panose="020B0604030504040204" pitchFamily="34" charset="-120"/>
              </a:rPr>
              <a:t>Ensuring data consistency when encounter power outage</a:t>
            </a:r>
            <a:endParaRPr lang="en-US" sz="3200" b="1">
              <a:solidFill>
                <a:schemeClr val="bg1"/>
              </a:solidFill>
              <a:latin typeface="微軟正黑體" panose="020B0604030504040204" pitchFamily="34" charset="-120"/>
              <a:ea typeface="微軟正黑體" panose="020B0604030504040204" pitchFamily="34" charset="-120"/>
            </a:endParaRPr>
          </a:p>
        </p:txBody>
      </p:sp>
      <p:pic>
        <p:nvPicPr>
          <p:cNvPr id="9" name="圖片 8" descr="一張含有 電子用品 的圖片&#10;&#10;自動產生的描述">
            <a:extLst>
              <a:ext uri="{FF2B5EF4-FFF2-40B4-BE49-F238E27FC236}">
                <a16:creationId xmlns:a16="http://schemas.microsoft.com/office/drawing/2014/main" id="{4D09A009-2C8A-454F-ABC3-8076EEFDA4AE}"/>
              </a:ext>
            </a:extLst>
          </p:cNvPr>
          <p:cNvPicPr>
            <a:picLocks noChangeAspect="1"/>
          </p:cNvPicPr>
          <p:nvPr/>
        </p:nvPicPr>
        <p:blipFill rotWithShape="1">
          <a:blip r:embed="rId2">
            <a:extLst>
              <a:ext uri="{28A0092B-C50C-407E-A947-70E740481C1C}">
                <a14:useLocalDpi xmlns:a14="http://schemas.microsoft.com/office/drawing/2010/main" val="0"/>
              </a:ext>
            </a:extLst>
          </a:blip>
          <a:srcRect b="8721"/>
          <a:stretch/>
        </p:blipFill>
        <p:spPr>
          <a:xfrm>
            <a:off x="140276" y="2072461"/>
            <a:ext cx="3823949" cy="2236647"/>
          </a:xfrm>
          <a:prstGeom prst="rect">
            <a:avLst/>
          </a:prstGeom>
          <a:effectLst>
            <a:outerShdw blurRad="254000" dir="5400000" sx="90000" sy="-19000" rotWithShape="0">
              <a:prstClr val="black">
                <a:alpha val="23000"/>
              </a:prstClr>
            </a:outerShdw>
          </a:effectLst>
        </p:spPr>
      </p:pic>
    </p:spTree>
    <p:extLst>
      <p:ext uri="{BB962C8B-B14F-4D97-AF65-F5344CB8AC3E}">
        <p14:creationId xmlns:p14="http://schemas.microsoft.com/office/powerpoint/2010/main" val="153019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t>How BBU Protect Your Data</a:t>
            </a:r>
          </a:p>
        </p:txBody>
      </p:sp>
      <p:sp>
        <p:nvSpPr>
          <p:cNvPr id="122" name="矩形: 圓角 121">
            <a:extLst>
              <a:ext uri="{FF2B5EF4-FFF2-40B4-BE49-F238E27FC236}">
                <a16:creationId xmlns:a16="http://schemas.microsoft.com/office/drawing/2014/main" id="{1503EF2C-695E-47E3-AF61-F99A1F777EB7}"/>
              </a:ext>
            </a:extLst>
          </p:cNvPr>
          <p:cNvSpPr/>
          <p:nvPr/>
        </p:nvSpPr>
        <p:spPr>
          <a:xfrm>
            <a:off x="4499784" y="1600899"/>
            <a:ext cx="1383127" cy="354061"/>
          </a:xfrm>
          <a:prstGeom prst="roundRect">
            <a:avLst>
              <a:gd name="adj" fmla="val 50000"/>
            </a:avLst>
          </a:prstGeom>
          <a:solidFill>
            <a:schemeClr val="tx1"/>
          </a:solidFill>
          <a:ln>
            <a:solidFill>
              <a:srgbClr val="EC6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23" name="矩形 122">
            <a:extLst>
              <a:ext uri="{FF2B5EF4-FFF2-40B4-BE49-F238E27FC236}">
                <a16:creationId xmlns:a16="http://schemas.microsoft.com/office/drawing/2014/main" id="{21375CEE-1363-43BC-A62E-1CFB724732A5}"/>
              </a:ext>
            </a:extLst>
          </p:cNvPr>
          <p:cNvSpPr/>
          <p:nvPr/>
        </p:nvSpPr>
        <p:spPr>
          <a:xfrm>
            <a:off x="4556792" y="1592986"/>
            <a:ext cx="1329980" cy="369332"/>
          </a:xfrm>
          <a:prstGeom prst="rect">
            <a:avLst/>
          </a:prstGeom>
        </p:spPr>
        <p:txBody>
          <a:bodyPr wrap="none">
            <a:spAutoFit/>
          </a:bodyPr>
          <a:lstStyle/>
          <a:p>
            <a:pPr algn="ctr"/>
            <a:r>
              <a:rPr lang="en-US" altLang="zh-TW">
                <a:solidFill>
                  <a:srgbClr val="EC6A08"/>
                </a:solidFill>
                <a:latin typeface="微軟正黑體" panose="020B0604030504040204" pitchFamily="34" charset="-120"/>
                <a:ea typeface="微軟正黑體" panose="020B0604030504040204" pitchFamily="34" charset="-120"/>
              </a:rPr>
              <a:t>Power loss</a:t>
            </a:r>
            <a:endParaRPr lang="zh-TW" altLang="en-US">
              <a:solidFill>
                <a:srgbClr val="EC6A08"/>
              </a:solidFill>
              <a:latin typeface="微軟正黑體" panose="020B0604030504040204" pitchFamily="34" charset="-120"/>
              <a:ea typeface="微軟正黑體" panose="020B0604030504040204" pitchFamily="34" charset="-120"/>
            </a:endParaRPr>
          </a:p>
        </p:txBody>
      </p:sp>
      <p:sp>
        <p:nvSpPr>
          <p:cNvPr id="157" name="矩形 156">
            <a:extLst>
              <a:ext uri="{FF2B5EF4-FFF2-40B4-BE49-F238E27FC236}">
                <a16:creationId xmlns:a16="http://schemas.microsoft.com/office/drawing/2014/main" id="{E78629F7-E9D0-4FDC-BFAF-F895841E607D}"/>
              </a:ext>
            </a:extLst>
          </p:cNvPr>
          <p:cNvSpPr/>
          <p:nvPr/>
        </p:nvSpPr>
        <p:spPr>
          <a:xfrm>
            <a:off x="452058" y="2528877"/>
            <a:ext cx="1234633" cy="246221"/>
          </a:xfrm>
          <a:prstGeom prst="rect">
            <a:avLst/>
          </a:prstGeom>
        </p:spPr>
        <p:txBody>
          <a:bodyPr wrap="none">
            <a:spAutoFit/>
          </a:bodyPr>
          <a:lstStyle/>
          <a:p>
            <a:pPr algn="ctr"/>
            <a:r>
              <a:rPr lang="en-US" altLang="zh-TW" sz="1000">
                <a:solidFill>
                  <a:schemeClr val="bg1"/>
                </a:solidFill>
                <a:latin typeface="微軟正黑體" panose="020B0604030504040204" pitchFamily="34" charset="-120"/>
                <a:ea typeface="微軟正黑體" panose="020B0604030504040204" pitchFamily="34" charset="-120"/>
              </a:rPr>
              <a:t>Cache in memory</a:t>
            </a:r>
            <a:endParaRPr lang="zh-TW" altLang="en-US" sz="1000">
              <a:solidFill>
                <a:schemeClr val="bg1"/>
              </a:solidFill>
              <a:latin typeface="微軟正黑體" panose="020B0604030504040204" pitchFamily="34" charset="-120"/>
              <a:ea typeface="微軟正黑體" panose="020B0604030504040204" pitchFamily="34" charset="-120"/>
            </a:endParaRPr>
          </a:p>
        </p:txBody>
      </p:sp>
      <p:sp>
        <p:nvSpPr>
          <p:cNvPr id="158" name="矩形 157">
            <a:extLst>
              <a:ext uri="{FF2B5EF4-FFF2-40B4-BE49-F238E27FC236}">
                <a16:creationId xmlns:a16="http://schemas.microsoft.com/office/drawing/2014/main" id="{00A87813-9DB1-46D0-B1C0-7D1B95C36344}"/>
              </a:ext>
            </a:extLst>
          </p:cNvPr>
          <p:cNvSpPr/>
          <p:nvPr/>
        </p:nvSpPr>
        <p:spPr>
          <a:xfrm>
            <a:off x="2076950" y="4189066"/>
            <a:ext cx="507127"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Pool</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59" name="矩形 158">
            <a:extLst>
              <a:ext uri="{FF2B5EF4-FFF2-40B4-BE49-F238E27FC236}">
                <a16:creationId xmlns:a16="http://schemas.microsoft.com/office/drawing/2014/main" id="{FE2B37D6-9CE9-4A97-9ADC-96A38F7E8EBC}"/>
              </a:ext>
            </a:extLst>
          </p:cNvPr>
          <p:cNvSpPr/>
          <p:nvPr/>
        </p:nvSpPr>
        <p:spPr>
          <a:xfrm>
            <a:off x="4891630" y="4189066"/>
            <a:ext cx="507127"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Pool</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60" name="矩形 159">
            <a:extLst>
              <a:ext uri="{FF2B5EF4-FFF2-40B4-BE49-F238E27FC236}">
                <a16:creationId xmlns:a16="http://schemas.microsoft.com/office/drawing/2014/main" id="{586D8ABC-30A4-4CBE-B60A-81E93253E9E9}"/>
              </a:ext>
            </a:extLst>
          </p:cNvPr>
          <p:cNvSpPr/>
          <p:nvPr/>
        </p:nvSpPr>
        <p:spPr>
          <a:xfrm>
            <a:off x="7706310" y="4189066"/>
            <a:ext cx="507127"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Pool</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B53DC665-CBEB-4A7D-8D9E-93740ADAD3E7}"/>
              </a:ext>
            </a:extLst>
          </p:cNvPr>
          <p:cNvSpPr/>
          <p:nvPr/>
        </p:nvSpPr>
        <p:spPr>
          <a:xfrm>
            <a:off x="3236147" y="1565539"/>
            <a:ext cx="1217853" cy="461665"/>
          </a:xfrm>
          <a:prstGeom prst="rect">
            <a:avLst/>
          </a:prstGeom>
        </p:spPr>
        <p:txBody>
          <a:bodyPr wrap="square">
            <a:spAutoFit/>
          </a:bodyPr>
          <a:lstStyle/>
          <a:p>
            <a:pPr marL="88900" indent="-88900">
              <a:buFont typeface="Arial"/>
              <a:buChar char="•"/>
            </a:pPr>
            <a:r>
              <a:rPr lang="en-US" altLang="zh-TW" sz="1200">
                <a:solidFill>
                  <a:schemeClr val="bg1"/>
                </a:solidFill>
                <a:latin typeface="微軟正黑體" panose="020B0604030504040204" pitchFamily="34" charset="-120"/>
                <a:ea typeface="微軟正黑體" panose="020B0604030504040204" pitchFamily="34" charset="-120"/>
              </a:rPr>
              <a:t>Copy data to M.2 cache</a:t>
            </a:r>
          </a:p>
        </p:txBody>
      </p:sp>
      <p:sp>
        <p:nvSpPr>
          <p:cNvPr id="163" name="矩形 162">
            <a:extLst>
              <a:ext uri="{FF2B5EF4-FFF2-40B4-BE49-F238E27FC236}">
                <a16:creationId xmlns:a16="http://schemas.microsoft.com/office/drawing/2014/main" id="{926C6642-AB61-42AB-BCB1-B64A9780E145}"/>
              </a:ext>
            </a:extLst>
          </p:cNvPr>
          <p:cNvSpPr/>
          <p:nvPr/>
        </p:nvSpPr>
        <p:spPr>
          <a:xfrm>
            <a:off x="6017627" y="1558453"/>
            <a:ext cx="1639669" cy="461665"/>
          </a:xfrm>
          <a:prstGeom prst="rect">
            <a:avLst/>
          </a:prstGeom>
        </p:spPr>
        <p:txBody>
          <a:bodyPr wrap="square">
            <a:spAutoFit/>
          </a:bodyPr>
          <a:lstStyle/>
          <a:p>
            <a:pPr marL="87313" indent="-87313">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Copy data back</a:t>
            </a:r>
          </a:p>
          <a:p>
            <a:pPr marL="87313" indent="-87313">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Write to pool</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64" name="矩形: 圓角 163">
            <a:extLst>
              <a:ext uri="{FF2B5EF4-FFF2-40B4-BE49-F238E27FC236}">
                <a16:creationId xmlns:a16="http://schemas.microsoft.com/office/drawing/2014/main" id="{6B4D5677-30C3-4295-827D-E29752AA5650}"/>
              </a:ext>
            </a:extLst>
          </p:cNvPr>
          <p:cNvSpPr/>
          <p:nvPr/>
        </p:nvSpPr>
        <p:spPr>
          <a:xfrm>
            <a:off x="1107538" y="1592986"/>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65" name="矩形 164">
            <a:extLst>
              <a:ext uri="{FF2B5EF4-FFF2-40B4-BE49-F238E27FC236}">
                <a16:creationId xmlns:a16="http://schemas.microsoft.com/office/drawing/2014/main" id="{B14ECF95-1DAC-4EAC-8F84-044AB08AFCC7}"/>
              </a:ext>
            </a:extLst>
          </p:cNvPr>
          <p:cNvSpPr/>
          <p:nvPr/>
        </p:nvSpPr>
        <p:spPr>
          <a:xfrm>
            <a:off x="1201016" y="1585073"/>
            <a:ext cx="1001749" cy="369332"/>
          </a:xfrm>
          <a:prstGeom prst="rect">
            <a:avLst/>
          </a:prstGeom>
        </p:spPr>
        <p:txBody>
          <a:bodyPr wrap="none">
            <a:spAutoFit/>
          </a:bodyPr>
          <a:lstStyle/>
          <a:p>
            <a:pPr algn="ctr"/>
            <a:r>
              <a:rPr lang="en-US" altLang="zh-TW">
                <a:solidFill>
                  <a:srgbClr val="00E6FE"/>
                </a:solidFill>
                <a:latin typeface="微軟正黑體" panose="020B0604030504040204" pitchFamily="34" charset="-120"/>
                <a:ea typeface="微軟正黑體" panose="020B0604030504040204" pitchFamily="34" charset="-120"/>
              </a:rPr>
              <a:t>Normal</a:t>
            </a:r>
            <a:endParaRPr lang="zh-TW" altLang="en-US">
              <a:solidFill>
                <a:srgbClr val="00E6FE"/>
              </a:solidFill>
              <a:latin typeface="微軟正黑體" panose="020B0604030504040204" pitchFamily="34" charset="-120"/>
              <a:ea typeface="微軟正黑體" panose="020B0604030504040204" pitchFamily="34" charset="-120"/>
            </a:endParaRPr>
          </a:p>
        </p:txBody>
      </p:sp>
      <p:sp>
        <p:nvSpPr>
          <p:cNvPr id="166" name="矩形: 圓角 165">
            <a:extLst>
              <a:ext uri="{FF2B5EF4-FFF2-40B4-BE49-F238E27FC236}">
                <a16:creationId xmlns:a16="http://schemas.microsoft.com/office/drawing/2014/main" id="{5E131BF2-8E94-4A3F-9D66-25B9C5D1D174}"/>
              </a:ext>
            </a:extLst>
          </p:cNvPr>
          <p:cNvSpPr/>
          <p:nvPr/>
        </p:nvSpPr>
        <p:spPr>
          <a:xfrm>
            <a:off x="7581103" y="1477162"/>
            <a:ext cx="1393158" cy="638418"/>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75" name="矩形 174">
            <a:extLst>
              <a:ext uri="{FF2B5EF4-FFF2-40B4-BE49-F238E27FC236}">
                <a16:creationId xmlns:a16="http://schemas.microsoft.com/office/drawing/2014/main" id="{ACAB2CD4-AF99-4F87-B317-979375E4BCEC}"/>
              </a:ext>
            </a:extLst>
          </p:cNvPr>
          <p:cNvSpPr/>
          <p:nvPr/>
        </p:nvSpPr>
        <p:spPr>
          <a:xfrm>
            <a:off x="7643575" y="1477162"/>
            <a:ext cx="1344407" cy="646331"/>
          </a:xfrm>
          <a:prstGeom prst="rect">
            <a:avLst/>
          </a:prstGeom>
        </p:spPr>
        <p:txBody>
          <a:bodyPr wrap="none">
            <a:spAutoFit/>
          </a:bodyPr>
          <a:lstStyle/>
          <a:p>
            <a:pPr algn="ctr"/>
            <a:r>
              <a:rPr lang="en-US" altLang="zh-TW">
                <a:solidFill>
                  <a:srgbClr val="00E6FE"/>
                </a:solidFill>
                <a:latin typeface="微軟正黑體" panose="020B0604030504040204" pitchFamily="34" charset="-120"/>
                <a:ea typeface="微軟正黑體" panose="020B0604030504040204" pitchFamily="34" charset="-120"/>
              </a:rPr>
              <a:t>Power has </a:t>
            </a:r>
            <a:br>
              <a:rPr lang="en-US" altLang="zh-TW">
                <a:solidFill>
                  <a:srgbClr val="00E6FE"/>
                </a:solidFill>
                <a:latin typeface="微軟正黑體" panose="020B0604030504040204" pitchFamily="34" charset="-120"/>
                <a:ea typeface="微軟正黑體" panose="020B0604030504040204" pitchFamily="34" charset="-120"/>
              </a:rPr>
            </a:br>
            <a:r>
              <a:rPr lang="en-US" altLang="zh-TW">
                <a:solidFill>
                  <a:srgbClr val="00E6FE"/>
                </a:solidFill>
                <a:latin typeface="微軟正黑體" panose="020B0604030504040204" pitchFamily="34" charset="-120"/>
                <a:ea typeface="微軟正黑體" panose="020B0604030504040204" pitchFamily="34" charset="-120"/>
              </a:rPr>
              <a:t>returned</a:t>
            </a:r>
            <a:endParaRPr lang="zh-TW" altLang="en-US">
              <a:solidFill>
                <a:srgbClr val="00E6F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256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58B05E2-512A-2747-86B2-4007973606FD}"/>
              </a:ext>
            </a:extLst>
          </p:cNvPr>
          <p:cNvSpPr txBox="1"/>
          <p:nvPr/>
        </p:nvSpPr>
        <p:spPr>
          <a:xfrm>
            <a:off x="1621801" y="645011"/>
            <a:ext cx="5900398" cy="3051348"/>
          </a:xfrm>
          <a:prstGeom prst="rect">
            <a:avLst/>
          </a:prstGeom>
          <a:noFill/>
        </p:spPr>
        <p:txBody>
          <a:bodyPr wrap="none" rtlCol="0">
            <a:spAutoFit/>
          </a:bodyPr>
          <a:lstStyle/>
          <a:p>
            <a:pPr algn="ctr">
              <a:lnSpc>
                <a:spcPct val="200000"/>
              </a:lnSpc>
            </a:pPr>
            <a:r>
              <a:rPr kumimoji="1" lang="en-US" altLang="zh-TW" sz="2500" spc="300">
                <a:solidFill>
                  <a:schemeClr val="bg1"/>
                </a:solidFill>
                <a:latin typeface="微軟正黑體" panose="020B0604030504040204" pitchFamily="34" charset="-120"/>
                <a:ea typeface="微軟正黑體" panose="020B0604030504040204" pitchFamily="34" charset="-120"/>
              </a:rPr>
              <a:t>Business storage requirements</a:t>
            </a:r>
          </a:p>
          <a:p>
            <a:pPr algn="ctr">
              <a:lnSpc>
                <a:spcPct val="200000"/>
              </a:lnSpc>
            </a:pPr>
            <a:r>
              <a:rPr kumimoji="1" lang="en-US" altLang="zh-TW" sz="2500" spc="300">
                <a:solidFill>
                  <a:schemeClr val="bg1"/>
                </a:solidFill>
                <a:latin typeface="微軟正黑體" panose="020B0604030504040204" pitchFamily="34" charset="-120"/>
                <a:ea typeface="微軟正黑體" panose="020B0604030504040204" pitchFamily="34" charset="-120"/>
              </a:rPr>
              <a:t>Hardware introduction</a:t>
            </a:r>
          </a:p>
          <a:p>
            <a:pPr algn="ctr">
              <a:lnSpc>
                <a:spcPct val="200000"/>
              </a:lnSpc>
            </a:pPr>
            <a:r>
              <a:rPr kumimoji="1" lang="en-US" altLang="zh-TW" sz="2500" spc="300">
                <a:solidFill>
                  <a:schemeClr val="bg1"/>
                </a:solidFill>
                <a:latin typeface="微軟正黑體" panose="020B0604030504040204" pitchFamily="34" charset="-120"/>
                <a:ea typeface="微軟正黑體" panose="020B0604030504040204" pitchFamily="34" charset="-120"/>
              </a:rPr>
              <a:t>Accessories</a:t>
            </a:r>
          </a:p>
          <a:p>
            <a:pPr algn="ctr">
              <a:lnSpc>
                <a:spcPct val="200000"/>
              </a:lnSpc>
            </a:pPr>
            <a:r>
              <a:rPr kumimoji="1" lang="en-US" altLang="zh-TW" sz="2500" spc="300">
                <a:solidFill>
                  <a:schemeClr val="bg1"/>
                </a:solidFill>
                <a:latin typeface="微軟正黑體" panose="020B0604030504040204" pitchFamily="34" charset="-120"/>
                <a:ea typeface="微軟正黑體" panose="020B0604030504040204" pitchFamily="34" charset="-120"/>
              </a:rPr>
              <a:t>QES 2.1</a:t>
            </a:r>
          </a:p>
        </p:txBody>
      </p:sp>
      <p:sp>
        <p:nvSpPr>
          <p:cNvPr id="5" name="矩形 4">
            <a:extLst>
              <a:ext uri="{FF2B5EF4-FFF2-40B4-BE49-F238E27FC236}">
                <a16:creationId xmlns:a16="http://schemas.microsoft.com/office/drawing/2014/main" id="{EB66B83F-A914-4F4C-8CEE-F4F0C8F5008B}"/>
              </a:ext>
            </a:extLst>
          </p:cNvPr>
          <p:cNvSpPr/>
          <p:nvPr/>
        </p:nvSpPr>
        <p:spPr>
          <a:xfrm>
            <a:off x="4379311" y="777954"/>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01</a:t>
            </a:r>
            <a:endParaRPr lang="zh-TW" altLang="en-US" sz="1000">
              <a:solidFill>
                <a:srgbClr val="FF6600"/>
              </a:solidFill>
              <a:latin typeface="Arial "/>
            </a:endParaRPr>
          </a:p>
        </p:txBody>
      </p:sp>
      <p:sp>
        <p:nvSpPr>
          <p:cNvPr id="6" name="矩形 5">
            <a:extLst>
              <a:ext uri="{FF2B5EF4-FFF2-40B4-BE49-F238E27FC236}">
                <a16:creationId xmlns:a16="http://schemas.microsoft.com/office/drawing/2014/main" id="{45EB8EC2-1BC9-421E-85B6-410B4B4E45CE}"/>
              </a:ext>
            </a:extLst>
          </p:cNvPr>
          <p:cNvSpPr/>
          <p:nvPr/>
        </p:nvSpPr>
        <p:spPr>
          <a:xfrm>
            <a:off x="4379311" y="1543268"/>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02</a:t>
            </a:r>
            <a:endParaRPr lang="zh-TW" altLang="en-US" sz="1000">
              <a:solidFill>
                <a:srgbClr val="FF6600"/>
              </a:solidFill>
              <a:latin typeface="Arial "/>
            </a:endParaRPr>
          </a:p>
        </p:txBody>
      </p:sp>
      <p:sp>
        <p:nvSpPr>
          <p:cNvPr id="7" name="矩形 6">
            <a:extLst>
              <a:ext uri="{FF2B5EF4-FFF2-40B4-BE49-F238E27FC236}">
                <a16:creationId xmlns:a16="http://schemas.microsoft.com/office/drawing/2014/main" id="{BAAC82EF-3092-4AEB-BB2D-DB37305608FD}"/>
              </a:ext>
            </a:extLst>
          </p:cNvPr>
          <p:cNvSpPr/>
          <p:nvPr/>
        </p:nvSpPr>
        <p:spPr>
          <a:xfrm>
            <a:off x="4379311" y="2308582"/>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03</a:t>
            </a:r>
            <a:endParaRPr lang="zh-TW" altLang="en-US" sz="1000">
              <a:solidFill>
                <a:srgbClr val="FF6600"/>
              </a:solidFill>
              <a:latin typeface="Arial "/>
            </a:endParaRPr>
          </a:p>
        </p:txBody>
      </p:sp>
      <p:sp>
        <p:nvSpPr>
          <p:cNvPr id="8" name="矩形 7">
            <a:extLst>
              <a:ext uri="{FF2B5EF4-FFF2-40B4-BE49-F238E27FC236}">
                <a16:creationId xmlns:a16="http://schemas.microsoft.com/office/drawing/2014/main" id="{9E7ED104-EBF4-4D7F-9F8D-8C5A053A1165}"/>
              </a:ext>
            </a:extLst>
          </p:cNvPr>
          <p:cNvSpPr/>
          <p:nvPr/>
        </p:nvSpPr>
        <p:spPr>
          <a:xfrm>
            <a:off x="4379311" y="3073897"/>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04</a:t>
            </a:r>
            <a:endParaRPr lang="zh-TW" altLang="en-US" sz="1000">
              <a:solidFill>
                <a:srgbClr val="FF6600"/>
              </a:solidFill>
              <a:latin typeface="Arial "/>
            </a:endParaRPr>
          </a:p>
        </p:txBody>
      </p:sp>
    </p:spTree>
    <p:extLst>
      <p:ext uri="{BB962C8B-B14F-4D97-AF65-F5344CB8AC3E}">
        <p14:creationId xmlns:p14="http://schemas.microsoft.com/office/powerpoint/2010/main" val="194213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857079" y="2076228"/>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500" spc="300">
                <a:solidFill>
                  <a:schemeClr val="bg1"/>
                </a:solidFill>
                <a:latin typeface="微軟正黑體" panose="020B0604030504040204" pitchFamily="34" charset="-120"/>
                <a:ea typeface="微軟正黑體" panose="020B0604030504040204" pitchFamily="34" charset="-120"/>
              </a:rPr>
              <a:t>Accessories</a:t>
            </a:r>
            <a:endParaRPr lang="en-US" sz="4500" spc="300">
              <a:solidFill>
                <a:schemeClr val="bg1"/>
              </a:solidFill>
            </a:endParaRPr>
          </a:p>
        </p:txBody>
      </p:sp>
    </p:spTree>
    <p:extLst>
      <p:ext uri="{BB962C8B-B14F-4D97-AF65-F5344CB8AC3E}">
        <p14:creationId xmlns:p14="http://schemas.microsoft.com/office/powerpoint/2010/main" val="3276319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312227" y="3107209"/>
            <a:ext cx="4806672" cy="2036291"/>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4645" y="2959831"/>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a:xfrm>
            <a:off x="234363" y="126229"/>
            <a:ext cx="8820184" cy="1028369"/>
          </a:xfrm>
        </p:spPr>
        <p:txBody>
          <a:bodyPr>
            <a:normAutofit/>
          </a:bodyPr>
          <a:lstStyle/>
          <a:p>
            <a:r>
              <a:rPr lang="en-US" altLang="zh-CN" sz="4000">
                <a:latin typeface="Arial"/>
                <a:ea typeface="微軟正黑體"/>
                <a:cs typeface="Arial"/>
              </a:rPr>
              <a:t>QNAP</a:t>
            </a:r>
            <a:r>
              <a:rPr lang="en-US" altLang="zh-CN" sz="4000">
                <a:latin typeface="微軟正黑體"/>
                <a:ea typeface="微軟正黑體"/>
              </a:rPr>
              <a:t> </a:t>
            </a:r>
            <a:r>
              <a:rPr lang="zh-CN" altLang="en-US" sz="4000">
                <a:latin typeface="微軟正黑體"/>
                <a:ea typeface="微軟正黑體"/>
              </a:rPr>
              <a:t>Dual-port </a:t>
            </a:r>
            <a:r>
              <a:rPr lang="en-US" altLang="zh-CN" sz="4000">
                <a:latin typeface="Arial"/>
                <a:ea typeface="微軟正黑體"/>
                <a:cs typeface="Arial"/>
              </a:rPr>
              <a:t>10GbE</a:t>
            </a:r>
            <a:r>
              <a:rPr lang="en-US" altLang="zh-CN" sz="4000">
                <a:latin typeface="微軟正黑體"/>
                <a:ea typeface="微軟正黑體"/>
              </a:rPr>
              <a:t> NIC</a:t>
            </a:r>
            <a:endParaRPr lang="en-US"/>
          </a:p>
        </p:txBody>
      </p:sp>
      <p:sp>
        <p:nvSpPr>
          <p:cNvPr id="4" name="Rectangle 3"/>
          <p:cNvSpPr/>
          <p:nvPr/>
        </p:nvSpPr>
        <p:spPr>
          <a:xfrm>
            <a:off x="166935" y="1645815"/>
            <a:ext cx="3257648"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171320" y="2188913"/>
            <a:ext cx="3625677" cy="800219"/>
          </a:xfrm>
          <a:prstGeom prst="rect">
            <a:avLst/>
          </a:prstGeom>
          <a:noFill/>
        </p:spPr>
        <p:txBody>
          <a:bodyPr wrap="square" rtlCol="0" anchor="t">
            <a:spAutoFit/>
          </a:bodyPr>
          <a:lstStyle/>
          <a:p>
            <a:pPr marL="174625" indent="-174625">
              <a:buClr>
                <a:schemeClr val="bg1"/>
              </a:buClr>
              <a:buFont typeface="Arial"/>
              <a:buChar char="•"/>
            </a:pP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F7711"/>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F7711"/>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-4 Lx </a:t>
            </a:r>
            <a:r>
              <a:rPr lang="en-US" altLang="zh-TW">
                <a:solidFill>
                  <a:srgbClr val="FFFFFF"/>
                </a:solidFill>
                <a:latin typeface="微軟正黑體" panose="020B0604030504040204" pitchFamily="34" charset="-120"/>
                <a:ea typeface="微軟正黑體" panose="020B0604030504040204" pitchFamily="34" charset="-120"/>
              </a:rPr>
              <a:t>NIC</a:t>
            </a: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10GbE SFP+ </a:t>
            </a:r>
            <a:r>
              <a:rPr lang="en-US" altLang="zh-TW">
                <a:solidFill>
                  <a:srgbClr val="FFFFFF"/>
                </a:solidFill>
                <a:latin typeface="Arial"/>
                <a:ea typeface="微軟正黑體"/>
                <a:cs typeface="Arial"/>
              </a:rPr>
              <a:t>port</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7711"/>
              </a:solidFill>
              <a:latin typeface="微軟正黑體" panose="020B0604030504040204" pitchFamily="34" charset="-120"/>
              <a:ea typeface="微軟正黑體" panose="020B0604030504040204" pitchFamily="34" charset="-12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4502353" y="3627802"/>
            <a:ext cx="2741846" cy="1251368"/>
          </a:xfrm>
          <a:prstGeom prst="rect">
            <a:avLst/>
          </a:prstGeom>
          <a:noFill/>
        </p:spPr>
        <p:txBody>
          <a:bodyPr wrap="square" rtlCol="0" anchor="t">
            <a:spAutoFit/>
          </a:bodyPr>
          <a:lstStyle/>
          <a:p>
            <a:pPr>
              <a:lnSpc>
                <a:spcPts val="2300"/>
              </a:lnSpc>
            </a:pPr>
            <a:r>
              <a:rPr lang="en-US" altLang="zh-TW">
                <a:solidFill>
                  <a:srgbClr val="FFFFFF"/>
                </a:solidFill>
                <a:latin typeface="微軟正黑體" panose="020B0604030504040204" pitchFamily="34" charset="-120"/>
                <a:ea typeface="微軟正黑體" panose="020B0604030504040204" pitchFamily="34" charset="-120"/>
              </a:rPr>
              <a:t>Accessory</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SFP+ 10GbE</a:t>
            </a:r>
            <a:r>
              <a:rPr lang="zh-TW" altLang="en-US">
                <a:solidFill>
                  <a:srgbClr val="FF7711"/>
                </a:solidFill>
                <a:latin typeface="Arial" panose="020B0604020202020204" pitchFamily="34" charset="0"/>
                <a:ea typeface="微軟正黑體" panose="020B0604030504040204" pitchFamily="34" charset="-120"/>
                <a:cs typeface="Arial" panose="020B0604020202020204" pitchFamily="34" charset="0"/>
              </a:rPr>
              <a:t> </a:t>
            </a: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DAC cable </a:t>
            </a:r>
            <a:r>
              <a:rPr lang="en-US" altLang="zh-TW">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or</a:t>
            </a:r>
            <a:r>
              <a:rPr lang="en-US" altLang="zh-TW">
                <a:solidFill>
                  <a:srgbClr val="FFFFFF"/>
                </a:solidFill>
                <a:latin typeface="微軟正黑體" panose="020B0604030504040204" pitchFamily="34" charset="-120"/>
                <a:ea typeface="微軟正黑體" panose="020B0604030504040204" pitchFamily="34" charset="-120"/>
              </a:rPr>
              <a:t> </a:t>
            </a: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TRX-10GSFP-SR-MLX</a:t>
            </a:r>
            <a:r>
              <a:rPr lang="en-US" altLang="zh-TW">
                <a:solidFill>
                  <a:srgbClr val="FF7711"/>
                </a:solidFill>
                <a:latin typeface="微軟正黑體" panose="020B0604030504040204" pitchFamily="34" charset="-120"/>
                <a:ea typeface="微軟正黑體" panose="020B0604030504040204" pitchFamily="34" charset="-120"/>
              </a:rPr>
              <a:t> optical transceiver</a:t>
            </a:r>
            <a:endParaRPr lang="en-US">
              <a:solidFill>
                <a:srgbClr val="FF7711"/>
              </a:solidFill>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922" y="3915763"/>
            <a:ext cx="3470497" cy="686344"/>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299876" y="3595330"/>
            <a:ext cx="1763346" cy="1763346"/>
          </a:xfrm>
          <a:prstGeom prst="rect">
            <a:avLst/>
          </a:prstGeom>
        </p:spPr>
      </p:pic>
      <p:grpSp>
        <p:nvGrpSpPr>
          <p:cNvPr id="5" name="群組 4">
            <a:extLst>
              <a:ext uri="{FF2B5EF4-FFF2-40B4-BE49-F238E27FC236}">
                <a16:creationId xmlns:a16="http://schemas.microsoft.com/office/drawing/2014/main" id="{2381EC1E-0D8A-4CE5-AA9A-466C6335A17E}"/>
              </a:ext>
            </a:extLst>
          </p:cNvPr>
          <p:cNvGrpSpPr/>
          <p:nvPr/>
        </p:nvGrpSpPr>
        <p:grpSpPr>
          <a:xfrm>
            <a:off x="3708176" y="1245113"/>
            <a:ext cx="4374759" cy="2670650"/>
            <a:chOff x="3708176" y="1245113"/>
            <a:chExt cx="4374759" cy="2670650"/>
          </a:xfrm>
        </p:grpSpPr>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3340" y="1245113"/>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4139120" y="1789296"/>
              <a:ext cx="1691783" cy="1303296"/>
            </a:xfrm>
            <a:prstGeom prst="roundRect">
              <a:avLst>
                <a:gd name="adj" fmla="val 7622"/>
              </a:avLst>
            </a:prstGeom>
            <a:noFill/>
            <a:ln w="28575">
              <a:solidFill>
                <a:srgbClr val="EC6A08"/>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902556" y="1549252"/>
              <a:ext cx="1753983" cy="1485186"/>
            </a:xfrm>
            <a:prstGeom prst="roundRect">
              <a:avLst>
                <a:gd name="adj" fmla="val 2412"/>
              </a:avLst>
            </a:prstGeom>
            <a:noFill/>
            <a:ln w="28575">
              <a:solidFill>
                <a:srgbClr val="EC6A08"/>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21">
              <a:extLst>
                <a:ext uri="{FF2B5EF4-FFF2-40B4-BE49-F238E27FC236}">
                  <a16:creationId xmlns:a16="http://schemas.microsoft.com/office/drawing/2014/main" id="{4C31BCBA-D8C1-4E24-A5D4-F46730F8FCC3}"/>
                </a:ext>
              </a:extLst>
            </p:cNvPr>
            <p:cNvSpPr/>
            <p:nvPr/>
          </p:nvSpPr>
          <p:spPr>
            <a:xfrm>
              <a:off x="7651991" y="198570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708176" y="2273941"/>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TextBox 20">
            <a:extLst>
              <a:ext uri="{FF2B5EF4-FFF2-40B4-BE49-F238E27FC236}">
                <a16:creationId xmlns:a16="http://schemas.microsoft.com/office/drawing/2014/main" id="{23DDB792-739C-4C2C-9CA4-D42DA3B356D4}"/>
              </a:ext>
            </a:extLst>
          </p:cNvPr>
          <p:cNvSpPr txBox="1"/>
          <p:nvPr/>
        </p:nvSpPr>
        <p:spPr>
          <a:xfrm>
            <a:off x="8018583" y="2028771"/>
            <a:ext cx="1035964" cy="584775"/>
          </a:xfrm>
          <a:prstGeom prst="rect">
            <a:avLst/>
          </a:prstGeom>
          <a:noFill/>
        </p:spPr>
        <p:txBody>
          <a:bodyPr wrap="square" rtlCol="0">
            <a:spAutoFit/>
          </a:bodyPr>
          <a:lstStyle/>
          <a:p>
            <a:pPr algn="ctr">
              <a:buClr>
                <a:srgbClr val="F70F78"/>
              </a:buClr>
            </a:pPr>
            <a:r>
              <a:rPr lang="en-US" altLang="zh-TW" sz="1600">
                <a:solidFill>
                  <a:srgbClr val="FF7711"/>
                </a:solidFill>
                <a:latin typeface="微軟正黑體" panose="020B0604030504040204" pitchFamily="34" charset="-120"/>
                <a:ea typeface="微軟正黑體" panose="020B0604030504040204" pitchFamily="34" charset="-120"/>
              </a:rPr>
              <a:t>Cooling system</a:t>
            </a:r>
            <a:endParaRPr lang="en-US" sz="1600">
              <a:solidFill>
                <a:srgbClr val="FF771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352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C1AA8F-2A14-4987-A714-5EEDDA73B11D}"/>
              </a:ext>
            </a:extLst>
          </p:cNvPr>
          <p:cNvSpPr/>
          <p:nvPr/>
        </p:nvSpPr>
        <p:spPr>
          <a:xfrm>
            <a:off x="4076447" y="3115301"/>
            <a:ext cx="4958312" cy="202819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4994" y="1113455"/>
            <a:ext cx="4248208" cy="3186156"/>
          </a:xfrm>
          <a:prstGeom prst="rect">
            <a:avLst/>
          </a:prstGeom>
        </p:spPr>
      </p:pic>
      <p:sp>
        <p:nvSpPr>
          <p:cNvPr id="2" name="Title 1"/>
          <p:cNvSpPr>
            <a:spLocks noGrp="1"/>
          </p:cNvSpPr>
          <p:nvPr>
            <p:ph type="title"/>
          </p:nvPr>
        </p:nvSpPr>
        <p:spPr>
          <a:xfrm>
            <a:off x="234363" y="126229"/>
            <a:ext cx="8820184" cy="1028369"/>
          </a:xfrm>
        </p:spPr>
        <p:txBody>
          <a:bodyPr>
            <a:normAutofit/>
          </a:bodyPr>
          <a:lstStyle/>
          <a:p>
            <a:r>
              <a:rPr lang="en-US" altLang="zh-TW" sz="4000">
                <a:latin typeface="微軟正黑體"/>
                <a:ea typeface="微軟正黑體"/>
                <a:cs typeface="Arial"/>
              </a:rPr>
              <a:t>QNAP</a:t>
            </a:r>
            <a:r>
              <a:rPr lang="en-US" altLang="zh-TW" sz="4000">
                <a:latin typeface="微軟正黑體"/>
                <a:ea typeface="微軟正黑體"/>
              </a:rPr>
              <a:t> Dual-port</a:t>
            </a:r>
            <a:r>
              <a:rPr lang="en-US" altLang="zh-CN" sz="4000">
                <a:latin typeface="微軟正黑體"/>
                <a:ea typeface="微軟正黑體"/>
              </a:rPr>
              <a:t> </a:t>
            </a:r>
            <a:r>
              <a:rPr lang="en-US" altLang="zh-TW" sz="4000">
                <a:latin typeface="微軟正黑體"/>
                <a:ea typeface="微軟正黑體"/>
                <a:cs typeface="Arial"/>
              </a:rPr>
              <a:t>40GbE</a:t>
            </a:r>
            <a:r>
              <a:rPr lang="en-US" altLang="zh-TW" sz="4000">
                <a:latin typeface="微軟正黑體"/>
                <a:ea typeface="微軟正黑體"/>
              </a:rPr>
              <a:t> NIC</a:t>
            </a:r>
            <a:endParaRPr lang="en-US"/>
          </a:p>
        </p:txBody>
      </p:sp>
      <p:sp>
        <p:nvSpPr>
          <p:cNvPr id="4" name="Rectangle 3"/>
          <p:cNvSpPr/>
          <p:nvPr/>
        </p:nvSpPr>
        <p:spPr>
          <a:xfrm>
            <a:off x="197226" y="1664127"/>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197225" y="2194288"/>
            <a:ext cx="3709442" cy="1354217"/>
          </a:xfrm>
          <a:prstGeom prst="rect">
            <a:avLst/>
          </a:prstGeom>
          <a:noFill/>
        </p:spPr>
        <p:txBody>
          <a:bodyPr wrap="square" rtlCol="0" anchor="t">
            <a:spAutoFit/>
          </a:bodyPr>
          <a:lstStyle/>
          <a:p>
            <a:pPr marL="174625" indent="-174625">
              <a:buClr>
                <a:schemeClr val="bg1"/>
              </a:buClr>
              <a:buFont typeface="Arial"/>
              <a:buChar char="•"/>
            </a:pPr>
            <a:r>
              <a:rPr lang="en-US" altLang="zh-TW">
                <a:solidFill>
                  <a:srgbClr val="FF7711"/>
                </a:solidFill>
                <a:latin typeface="Arial"/>
                <a:ea typeface="微軟正黑體"/>
                <a:cs typeface="Arial"/>
              </a:rPr>
              <a:t>Mellanox </a:t>
            </a:r>
            <a:r>
              <a:rPr lang="en-US" altLang="zh-TW" err="1">
                <a:solidFill>
                  <a:srgbClr val="FF7711"/>
                </a:solidFill>
                <a:latin typeface="Arial"/>
                <a:ea typeface="微軟正黑體"/>
                <a:cs typeface="Arial"/>
              </a:rPr>
              <a:t>ConnectX</a:t>
            </a:r>
            <a:r>
              <a:rPr lang="en-US" altLang="zh-TW" baseline="30000">
                <a:solidFill>
                  <a:srgbClr val="FF7711"/>
                </a:solidFill>
                <a:latin typeface="Arial"/>
                <a:ea typeface="微軟正黑體"/>
                <a:cs typeface="Arial"/>
              </a:rPr>
              <a:t>®</a:t>
            </a:r>
            <a:r>
              <a:rPr lang="en-US" altLang="zh-TW">
                <a:solidFill>
                  <a:srgbClr val="FF7711"/>
                </a:solidFill>
                <a:latin typeface="Arial"/>
                <a:ea typeface="微軟正黑體"/>
                <a:cs typeface="Arial"/>
              </a:rPr>
              <a:t>-3 Pro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40GbE QFP+ port</a:t>
            </a:r>
            <a:endParaRPr lang="zh-TW" altLang="en-US">
              <a:solidFill>
                <a:srgbClr val="FFFFFF"/>
              </a:solidFill>
              <a:latin typeface="Arial"/>
              <a:ea typeface="微軟正黑體"/>
              <a:cs typeface="Arial"/>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7711"/>
                </a:solidFill>
                <a:latin typeface="Arial"/>
                <a:ea typeface="微軟正黑體"/>
                <a:cs typeface="Arial"/>
              </a:rPr>
              <a:t>Supports </a:t>
            </a:r>
            <a:r>
              <a:rPr lang="en-US" altLang="zh-TW" err="1">
                <a:solidFill>
                  <a:srgbClr val="FF7711"/>
                </a:solidFill>
                <a:latin typeface="Arial"/>
                <a:ea typeface="微軟正黑體"/>
                <a:cs typeface="Arial"/>
              </a:rPr>
              <a:t>iSER</a:t>
            </a:r>
            <a:r>
              <a:rPr lang="en-US" altLang="zh-TW">
                <a:solidFill>
                  <a:srgbClr val="FF7711"/>
                </a:solidFill>
                <a:latin typeface="Arial"/>
                <a:ea typeface="微軟正黑體"/>
                <a:cs typeface="Arial"/>
              </a:rPr>
              <a:t>/</a:t>
            </a:r>
            <a:r>
              <a:rPr lang="en-US" altLang="zh-TW" err="1">
                <a:solidFill>
                  <a:srgbClr val="FF7711"/>
                </a:solidFill>
                <a:latin typeface="Arial"/>
                <a:ea typeface="微軟正黑體"/>
                <a:cs typeface="Arial"/>
              </a:rPr>
              <a:t>RoCE</a:t>
            </a:r>
            <a:r>
              <a:rPr lang="en-US" altLang="zh-TW">
                <a:solidFill>
                  <a:srgbClr val="FF7711"/>
                </a:solidFill>
                <a:latin typeface="Arial"/>
                <a:ea typeface="微軟正黑體"/>
                <a:cs typeface="Arial"/>
              </a:rPr>
              <a:t> </a:t>
            </a:r>
            <a:br>
              <a:rPr lang="en-US" altLang="zh-TW">
                <a:solidFill>
                  <a:srgbClr val="FF7711"/>
                </a:solidFill>
                <a:latin typeface="Arial"/>
                <a:ea typeface="微軟正黑體"/>
                <a:cs typeface="Arial"/>
              </a:rPr>
            </a:br>
            <a:r>
              <a:rPr lang="en-US" altLang="zh-TW">
                <a:solidFill>
                  <a:srgbClr val="FF7711"/>
                </a:solidFill>
                <a:latin typeface="Arial"/>
                <a:ea typeface="微軟正黑體"/>
                <a:cs typeface="Arial"/>
              </a:rPr>
              <a:t>Hardware Offload</a:t>
            </a:r>
          </a:p>
        </p:txBody>
      </p:sp>
      <p:sp>
        <p:nvSpPr>
          <p:cNvPr id="30" name="矩形: 圓角 29">
            <a:extLst>
              <a:ext uri="{FF2B5EF4-FFF2-40B4-BE49-F238E27FC236}">
                <a16:creationId xmlns:a16="http://schemas.microsoft.com/office/drawing/2014/main" id="{20A68B48-F172-437E-8C79-67489BCAAB4C}"/>
              </a:ext>
            </a:extLst>
          </p:cNvPr>
          <p:cNvSpPr/>
          <p:nvPr/>
        </p:nvSpPr>
        <p:spPr>
          <a:xfrm>
            <a:off x="4189707" y="1903992"/>
            <a:ext cx="1416539" cy="1244912"/>
          </a:xfrm>
          <a:prstGeom prst="roundRect">
            <a:avLst>
              <a:gd name="adj" fmla="val 7622"/>
            </a:avLst>
          </a:prstGeom>
          <a:noFill/>
          <a:ln w="28575">
            <a:solidFill>
              <a:srgbClr val="FF7711"/>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739470" y="1888673"/>
            <a:ext cx="1156314" cy="1094154"/>
          </a:xfrm>
          <a:prstGeom prst="roundRect">
            <a:avLst>
              <a:gd name="adj" fmla="val 2412"/>
            </a:avLst>
          </a:prstGeom>
          <a:noFill/>
          <a:ln w="28575">
            <a:solidFill>
              <a:srgbClr val="FF7711"/>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316605" y="3764879"/>
            <a:ext cx="2741846" cy="661015"/>
          </a:xfrm>
          <a:prstGeom prst="rect">
            <a:avLst/>
          </a:prstGeom>
          <a:noFill/>
        </p:spPr>
        <p:txBody>
          <a:bodyPr wrap="square" rtlCol="0" anchor="t">
            <a:spAutoFit/>
          </a:bodyPr>
          <a:lstStyle/>
          <a:p>
            <a:pPr>
              <a:lnSpc>
                <a:spcPts val="2300"/>
              </a:lnSpc>
            </a:pPr>
            <a:r>
              <a:rPr lang="en-US" altLang="zh-TW">
                <a:solidFill>
                  <a:srgbClr val="FF7711"/>
                </a:solidFill>
                <a:latin typeface="Arial" panose="020B0604020202020204" pitchFamily="34" charset="0"/>
                <a:ea typeface="微軟正黑體"/>
                <a:cs typeface="Arial" panose="020B0604020202020204" pitchFamily="34" charset="0"/>
              </a:rPr>
              <a:t>QSFP+ 40GbE DAC cable</a:t>
            </a:r>
            <a:endParaRPr lang="zh-TW" altLang="en-US">
              <a:solidFill>
                <a:srgbClr val="FF7711"/>
              </a:solidFill>
              <a:latin typeface="Arial" panose="020B0604020202020204" pitchFamily="34" charset="0"/>
              <a:ea typeface="微軟正黑體"/>
              <a:cs typeface="Arial" panose="020B0604020202020204" pitchFamily="34"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6895548" y="3304101"/>
            <a:ext cx="2158999" cy="1477409"/>
          </a:xfrm>
          <a:prstGeom prst="rect">
            <a:avLst/>
          </a:prstGeom>
        </p:spPr>
      </p:pic>
      <p:sp>
        <p:nvSpPr>
          <p:cNvPr id="19" name="箭號: 向右 18">
            <a:extLst>
              <a:ext uri="{FF2B5EF4-FFF2-40B4-BE49-F238E27FC236}">
                <a16:creationId xmlns:a16="http://schemas.microsoft.com/office/drawing/2014/main" id="{06B614AB-2EA2-4C03-A41B-955448085C7F}"/>
              </a:ext>
            </a:extLst>
          </p:cNvPr>
          <p:cNvSpPr/>
          <p:nvPr/>
        </p:nvSpPr>
        <p:spPr>
          <a:xfrm>
            <a:off x="6895784" y="230418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757738" y="2311979"/>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形 24">
            <a:extLst>
              <a:ext uri="{FF2B5EF4-FFF2-40B4-BE49-F238E27FC236}">
                <a16:creationId xmlns:a16="http://schemas.microsoft.com/office/drawing/2014/main" id="{0FE75B52-0660-4944-9317-5C37296EB21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922" y="3915763"/>
            <a:ext cx="3470497" cy="686344"/>
          </a:xfrm>
          <a:prstGeom prst="rect">
            <a:avLst/>
          </a:prstGeom>
        </p:spPr>
      </p:pic>
      <p:sp>
        <p:nvSpPr>
          <p:cNvPr id="15" name="TextBox 20">
            <a:extLst>
              <a:ext uri="{FF2B5EF4-FFF2-40B4-BE49-F238E27FC236}">
                <a16:creationId xmlns:a16="http://schemas.microsoft.com/office/drawing/2014/main" id="{52EA8467-0B05-4EA9-8DA1-886018BCE264}"/>
              </a:ext>
            </a:extLst>
          </p:cNvPr>
          <p:cNvSpPr txBox="1"/>
          <p:nvPr/>
        </p:nvSpPr>
        <p:spPr>
          <a:xfrm>
            <a:off x="7401951" y="2228030"/>
            <a:ext cx="1035964" cy="584775"/>
          </a:xfrm>
          <a:prstGeom prst="rect">
            <a:avLst/>
          </a:prstGeom>
          <a:noFill/>
        </p:spPr>
        <p:txBody>
          <a:bodyPr wrap="square" rtlCol="0">
            <a:spAutoFit/>
          </a:bodyPr>
          <a:lstStyle/>
          <a:p>
            <a:pPr algn="ctr">
              <a:buClr>
                <a:srgbClr val="F70F78"/>
              </a:buClr>
            </a:pPr>
            <a:r>
              <a:rPr lang="en-US" altLang="zh-TW" sz="1600">
                <a:solidFill>
                  <a:srgbClr val="FF7711"/>
                </a:solidFill>
                <a:latin typeface="微軟正黑體" panose="020B0604030504040204" pitchFamily="34" charset="-120"/>
                <a:ea typeface="微軟正黑體" panose="020B0604030504040204" pitchFamily="34" charset="-120"/>
              </a:rPr>
              <a:t>Cooling system</a:t>
            </a:r>
            <a:endParaRPr lang="en-US" sz="1600">
              <a:solidFill>
                <a:srgbClr val="FF771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8410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236327"/>
            <a:ext cx="7886700" cy="822960"/>
          </a:xfrm>
        </p:spPr>
        <p:txBody>
          <a:bodyPr>
            <a:normAutofit/>
          </a:bodyPr>
          <a:lstStyle/>
          <a:p>
            <a:r>
              <a:rPr lang="en-US" altLang="zh-TW" sz="3600">
                <a:latin typeface="微軟正黑體"/>
                <a:ea typeface="微軟正黑體"/>
              </a:rPr>
              <a:t>Dual-Path</a:t>
            </a:r>
            <a:r>
              <a:rPr lang="en-US" altLang="zh-TW" sz="4000">
                <a:latin typeface="微軟正黑體"/>
                <a:ea typeface="微軟正黑體"/>
              </a:rPr>
              <a:t> Mini-SAS Expansion</a:t>
            </a:r>
            <a:endParaRPr lang="zh-TW" altLang="en-US"/>
          </a:p>
        </p:txBody>
      </p:sp>
      <p:sp>
        <p:nvSpPr>
          <p:cNvPr id="55" name="TextBox 3"/>
          <p:cNvSpPr txBox="1"/>
          <p:nvPr/>
        </p:nvSpPr>
        <p:spPr>
          <a:xfrm>
            <a:off x="5611228" y="1780746"/>
            <a:ext cx="3401663" cy="738664"/>
          </a:xfrm>
          <a:prstGeom prst="rect">
            <a:avLst/>
          </a:prstGeom>
          <a:noFill/>
        </p:spPr>
        <p:txBody>
          <a:bodyPr wrap="square" rtlCol="0" anchor="t">
            <a:spAutoFit/>
          </a:bodyPr>
          <a:lstStyle/>
          <a:p>
            <a:r>
              <a:rPr lang="en-US" sz="2400">
                <a:solidFill>
                  <a:srgbClr val="FF7711"/>
                </a:solidFill>
                <a:latin typeface="微軟正黑體" panose="020B0604030504040204" pitchFamily="34" charset="-120"/>
                <a:ea typeface="微軟正黑體" panose="020B0604030504040204" pitchFamily="34" charset="-120"/>
              </a:rPr>
              <a:t>SAS-12G2E</a:t>
            </a:r>
            <a:r>
              <a:rPr lang="en-US" sz="2400">
                <a:solidFill>
                  <a:schemeClr val="accent5">
                    <a:lumMod val="75000"/>
                  </a:schemeClr>
                </a:solidFill>
                <a:latin typeface="微軟正黑體" panose="020B0604030504040204" pitchFamily="34" charset="-120"/>
                <a:ea typeface="微軟正黑體" panose="020B0604030504040204" pitchFamily="34" charset="-120"/>
              </a:rPr>
              <a:t> </a:t>
            </a:r>
            <a:endParaRPr lang="en-US" altLang="zh-TW" sz="2400">
              <a:solidFill>
                <a:schemeClr val="accent5">
                  <a:lumMod val="75000"/>
                </a:schemeClr>
              </a:solidFill>
              <a:latin typeface="微軟正黑體" panose="020B0604030504040204" pitchFamily="34" charset="-120"/>
              <a:ea typeface="微軟正黑體" panose="020B0604030504040204" pitchFamily="34" charset="-120"/>
            </a:endParaRPr>
          </a:p>
          <a:p>
            <a:r>
              <a:rPr lang="en-US">
                <a:solidFill>
                  <a:schemeClr val="bg1"/>
                </a:solidFill>
                <a:latin typeface="微軟正黑體" panose="020B0604030504040204" pitchFamily="34" charset="-120"/>
                <a:ea typeface="微軟正黑體" panose="020B0604030504040204" pitchFamily="34" charset="-120"/>
              </a:rPr>
              <a:t>SAS 12Gb/s expansion card</a:t>
            </a:r>
            <a:endParaRPr lang="en-US" altLang="zh-TW">
              <a:solidFill>
                <a:schemeClr val="bg1"/>
              </a:solidFill>
              <a:latin typeface="微軟正黑體" panose="020B0604030504040204" pitchFamily="34" charset="-120"/>
              <a:ea typeface="微軟正黑體" panose="020B0604030504040204" pitchFamily="34" charset="-120"/>
              <a:cs typeface="Calibri"/>
            </a:endParaRPr>
          </a:p>
        </p:txBody>
      </p:sp>
      <p:sp>
        <p:nvSpPr>
          <p:cNvPr id="56" name="TextBox 6"/>
          <p:cNvSpPr txBox="1"/>
          <p:nvPr/>
        </p:nvSpPr>
        <p:spPr>
          <a:xfrm>
            <a:off x="4726872" y="3561496"/>
            <a:ext cx="3805477" cy="1022203"/>
          </a:xfrm>
          <a:prstGeom prst="rect">
            <a:avLst/>
          </a:prstGeom>
          <a:noFill/>
        </p:spPr>
        <p:txBody>
          <a:bodyPr wrap="square" rtlCol="0" anchor="t">
            <a:spAutoFit/>
          </a:bodyPr>
          <a:lstStyle/>
          <a:p>
            <a:pPr marL="179070" indent="-179070">
              <a:lnSpc>
                <a:spcPct val="150000"/>
              </a:lnSpc>
              <a:buClr>
                <a:srgbClr val="FF7711"/>
              </a:buClr>
              <a:buFont typeface="Arial"/>
              <a:buChar char="•"/>
            </a:pPr>
            <a:r>
              <a:rPr lang="zh-TW" altLang="en-US" sz="1400">
                <a:solidFill>
                  <a:srgbClr val="FFFFFF"/>
                </a:solidFill>
                <a:latin typeface="Microsoft JhengHei"/>
                <a:ea typeface="Microsoft JhengHei"/>
              </a:rPr>
              <a:t>Avoid single point of failure</a:t>
            </a:r>
            <a:endParaRPr lang="en-US" altLang="zh-TW" sz="1400">
              <a:solidFill>
                <a:srgbClr val="FFFFFF"/>
              </a:solidFill>
              <a:latin typeface="Microsoft JhengHei"/>
              <a:ea typeface="Microsoft JhengHei"/>
              <a:cs typeface="Calibri"/>
            </a:endParaRPr>
          </a:p>
          <a:p>
            <a:pPr marL="179070" indent="-179070">
              <a:lnSpc>
                <a:spcPct val="150000"/>
              </a:lnSpc>
              <a:buClr>
                <a:srgbClr val="FF7711"/>
              </a:buClr>
              <a:buFont typeface="Arial"/>
              <a:buChar char="•"/>
            </a:pPr>
            <a:r>
              <a:rPr lang="zh-TW" altLang="en-US" sz="1400">
                <a:solidFill>
                  <a:srgbClr val="FFFFFF"/>
                </a:solidFill>
                <a:latin typeface="Microsoft JhengHei"/>
                <a:ea typeface="Microsoft JhengHei"/>
                <a:cs typeface="Calibri"/>
              </a:rPr>
              <a:t>Cascade up to 7 JBODs</a:t>
            </a:r>
          </a:p>
          <a:p>
            <a:pPr marL="179070" indent="-179070">
              <a:lnSpc>
                <a:spcPct val="150000"/>
              </a:lnSpc>
              <a:buClr>
                <a:srgbClr val="FF7711"/>
              </a:buClr>
              <a:buFont typeface="Arial"/>
              <a:buChar char="•"/>
            </a:pPr>
            <a:r>
              <a:rPr lang="en-US" altLang="zh-TW" sz="1400">
                <a:solidFill>
                  <a:srgbClr val="FFFFFF"/>
                </a:solidFill>
                <a:latin typeface="Microsoft JhengHei"/>
                <a:ea typeface="Microsoft JhengHei"/>
              </a:rPr>
              <a:t>48Gb/s </a:t>
            </a:r>
            <a:r>
              <a:rPr lang="zh-TW" altLang="en-US" sz="1400">
                <a:solidFill>
                  <a:srgbClr val="FFFFFF"/>
                </a:solidFill>
                <a:latin typeface="Microsoft JhengHei"/>
                <a:ea typeface="Microsoft JhengHei"/>
              </a:rPr>
              <a:t>high-speed transmission</a:t>
            </a:r>
            <a:endParaRPr lang="en-US" altLang="zh-TW" sz="1400">
              <a:solidFill>
                <a:srgbClr val="FFFFFF"/>
              </a:solidFill>
              <a:latin typeface="Microsoft JhengHei"/>
              <a:ea typeface="Microsoft JhengHei"/>
              <a:cs typeface="Calibri"/>
            </a:endParaRPr>
          </a:p>
        </p:txBody>
      </p:sp>
      <p:sp>
        <p:nvSpPr>
          <p:cNvPr id="59" name="Rectangle 14"/>
          <p:cNvSpPr/>
          <p:nvPr/>
        </p:nvSpPr>
        <p:spPr>
          <a:xfrm>
            <a:off x="4699978" y="2941538"/>
            <a:ext cx="4444021" cy="738664"/>
          </a:xfrm>
          <a:prstGeom prst="rect">
            <a:avLst/>
          </a:prstGeom>
        </p:spPr>
        <p:txBody>
          <a:bodyPr wrap="square" anchor="t">
            <a:spAutoFit/>
          </a:bodyPr>
          <a:lstStyle/>
          <a:p>
            <a:r>
              <a:rPr lang="en-US" sz="2400">
                <a:solidFill>
                  <a:srgbClr val="FF7711"/>
                </a:solidFill>
                <a:latin typeface="微軟正黑體" panose="020B0604030504040204" pitchFamily="34" charset="-120"/>
                <a:ea typeface="微軟正黑體" panose="020B0604030504040204" pitchFamily="34" charset="-120"/>
              </a:rPr>
              <a:t>EJ1600 </a:t>
            </a:r>
            <a:r>
              <a:rPr lang="en-US" altLang="zh-TW" sz="2400">
                <a:solidFill>
                  <a:srgbClr val="FF7711"/>
                </a:solidFill>
                <a:latin typeface="微軟正黑體" panose="020B0604030504040204" pitchFamily="34" charset="-120"/>
                <a:ea typeface="微軟正黑體" panose="020B0604030504040204" pitchFamily="34" charset="-120"/>
              </a:rPr>
              <a:t>v2 </a:t>
            </a:r>
            <a:endParaRPr lang="en-US" sz="2400">
              <a:solidFill>
                <a:srgbClr val="FF7711"/>
              </a:solidFill>
              <a:latin typeface="微軟正黑體" panose="020B0604030504040204" pitchFamily="34" charset="-120"/>
              <a:ea typeface="微軟正黑體" panose="020B0604030504040204" pitchFamily="34" charset="-120"/>
            </a:endParaRPr>
          </a:p>
          <a:p>
            <a:r>
              <a:rPr lang="en-US" altLang="zh-TW">
                <a:solidFill>
                  <a:schemeClr val="bg1"/>
                </a:solidFill>
                <a:latin typeface="微軟正黑體" panose="020B0604030504040204" pitchFamily="34" charset="-120"/>
                <a:ea typeface="微軟正黑體" panose="020B0604030504040204" pitchFamily="34" charset="-120"/>
              </a:rPr>
              <a:t>SAS 12Gb/s Dual-controller expansion</a:t>
            </a:r>
            <a:endParaRPr lang="en-US">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4866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B300D2-D677-4B4D-A162-605EF587D16C}"/>
              </a:ext>
            </a:extLst>
          </p:cNvPr>
          <p:cNvSpPr>
            <a:spLocks noGrp="1"/>
          </p:cNvSpPr>
          <p:nvPr>
            <p:ph type="title"/>
          </p:nvPr>
        </p:nvSpPr>
        <p:spPr>
          <a:xfrm>
            <a:off x="275952" y="180892"/>
            <a:ext cx="9079803" cy="822960"/>
          </a:xfrm>
        </p:spPr>
        <p:txBody>
          <a:bodyPr>
            <a:noAutofit/>
          </a:bodyPr>
          <a:lstStyle/>
          <a:p>
            <a:r>
              <a:rPr lang="en-US" altLang="zh-TW" sz="4000"/>
              <a:t>QDA-SA3 6Gbps SAS/SATA </a:t>
            </a:r>
            <a:r>
              <a:rPr lang="en-US" altLang="zh-CN" sz="4000"/>
              <a:t>adapter</a:t>
            </a:r>
            <a:endParaRPr lang="zh-TW" altLang="en-US"/>
          </a:p>
        </p:txBody>
      </p:sp>
      <p:sp>
        <p:nvSpPr>
          <p:cNvPr id="5" name="TextBox 4">
            <a:extLst>
              <a:ext uri="{FF2B5EF4-FFF2-40B4-BE49-F238E27FC236}">
                <a16:creationId xmlns:a16="http://schemas.microsoft.com/office/drawing/2014/main" id="{12C50360-A60B-EE47-A67C-0B8353BD42FE}"/>
              </a:ext>
            </a:extLst>
          </p:cNvPr>
          <p:cNvSpPr txBox="1"/>
          <p:nvPr/>
        </p:nvSpPr>
        <p:spPr>
          <a:xfrm>
            <a:off x="427284" y="2411952"/>
            <a:ext cx="4881316" cy="1815882"/>
          </a:xfrm>
          <a:prstGeom prst="rect">
            <a:avLst/>
          </a:prstGeom>
          <a:noFill/>
        </p:spPr>
        <p:txBody>
          <a:bodyPr wrap="square" rtlCol="0" anchor="t">
            <a:spAutoFit/>
          </a:bodyPr>
          <a:lstStyle/>
          <a:p>
            <a:r>
              <a:rPr lang="en-US" altLang="zh-TW" sz="2800">
                <a:latin typeface="Microsoft JhengHei" panose="020B0604030504040204" pitchFamily="34" charset="-120"/>
                <a:ea typeface="Microsoft JhengHei" panose="020B0604030504040204" pitchFamily="34" charset="-120"/>
              </a:rPr>
              <a:t>Enterprise dual-controller ZFS NAS </a:t>
            </a:r>
            <a:r>
              <a:rPr lang="en-US" altLang="zh-CN" sz="2800">
                <a:latin typeface="Microsoft JhengHei" panose="020B0604030504040204" pitchFamily="34" charset="-120"/>
                <a:ea typeface="Microsoft JhengHei" panose="020B0604030504040204" pitchFamily="34" charset="-120"/>
              </a:rPr>
              <a:t>Series can flexibly install SATA 6Gbps </a:t>
            </a:r>
            <a:r>
              <a:rPr lang="en-US" altLang="zh-TW" sz="2800">
                <a:latin typeface="Microsoft JhengHei" panose="020B0604030504040204" pitchFamily="34" charset="-120"/>
                <a:ea typeface="Microsoft JhengHei" panose="020B0604030504040204" pitchFamily="34" charset="-120"/>
              </a:rPr>
              <a:t> SSD </a:t>
            </a:r>
            <a:r>
              <a:rPr lang="en-US" altLang="zh-CN" sz="2800">
                <a:latin typeface="Microsoft JhengHei" panose="020B0604030504040204" pitchFamily="34" charset="-120"/>
                <a:ea typeface="Microsoft JhengHei" panose="020B0604030504040204" pitchFamily="34" charset="-120"/>
              </a:rPr>
              <a:t>or HDD to save costs.</a:t>
            </a:r>
            <a:endParaRPr lang="en-US" altLang="zh-TW" sz="280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10318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E3C19688-0C0D-4D18-A2FC-617A7A060069}"/>
              </a:ext>
            </a:extLst>
          </p:cNvPr>
          <p:cNvSpPr/>
          <p:nvPr/>
        </p:nvSpPr>
        <p:spPr>
          <a:xfrm rot="10800000">
            <a:off x="378003" y="1041534"/>
            <a:ext cx="3067454"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34363" y="126229"/>
            <a:ext cx="8820184" cy="1028369"/>
          </a:xfrm>
        </p:spPr>
        <p:txBody>
          <a:bodyPr>
            <a:noAutofit/>
          </a:bodyPr>
          <a:lstStyle/>
          <a:p>
            <a:r>
              <a:rPr lang="en-US" altLang="zh-CN"/>
              <a:t>SAS SSD vs SATA SSD</a:t>
            </a:r>
            <a:endParaRPr lang="en-US"/>
          </a:p>
        </p:txBody>
      </p:sp>
      <p:sp>
        <p:nvSpPr>
          <p:cNvPr id="6" name="TextBox 5">
            <a:extLst>
              <a:ext uri="{FF2B5EF4-FFF2-40B4-BE49-F238E27FC236}">
                <a16:creationId xmlns:a16="http://schemas.microsoft.com/office/drawing/2014/main" id="{D91BACE7-D477-064C-8E75-E6C2A5E6B8C4}"/>
              </a:ext>
            </a:extLst>
          </p:cNvPr>
          <p:cNvSpPr txBox="1"/>
          <p:nvPr/>
        </p:nvSpPr>
        <p:spPr>
          <a:xfrm>
            <a:off x="4933080" y="3717952"/>
            <a:ext cx="3793755" cy="1191480"/>
          </a:xfrm>
          <a:prstGeom prst="rect">
            <a:avLst/>
          </a:prstGeom>
          <a:noFill/>
        </p:spPr>
        <p:txBody>
          <a:bodyPr wrap="square" rtlCol="0">
            <a:spAutoFit/>
          </a:bodyPr>
          <a:lstStyle/>
          <a:p>
            <a:pPr>
              <a:lnSpc>
                <a:spcPts val="2200"/>
              </a:lnSpc>
            </a:pPr>
            <a:r>
              <a:rPr lang="en-US" altLang="zh-TW" sz="1400">
                <a:solidFill>
                  <a:schemeClr val="bg1"/>
                </a:solidFill>
                <a:latin typeface="微軟正黑體" panose="020B0604030504040204" pitchFamily="34" charset="-120"/>
                <a:ea typeface="微軟正黑體" panose="020B0604030504040204" pitchFamily="34" charset="-120"/>
              </a:rPr>
              <a:t>Nytro 1351 </a:t>
            </a:r>
            <a:r>
              <a:rPr lang="en-US" altLang="zh-TW" sz="1400">
                <a:solidFill>
                  <a:srgbClr val="FF0000"/>
                </a:solidFill>
                <a:latin typeface="微軟正黑體" panose="020B0604030504040204" pitchFamily="34" charset="-120"/>
                <a:ea typeface="微軟正黑體" panose="020B0604030504040204" pitchFamily="34" charset="-120"/>
              </a:rPr>
              <a:t>SATA</a:t>
            </a:r>
            <a:r>
              <a:rPr lang="en-US" altLang="zh-TW" sz="1400">
                <a:solidFill>
                  <a:schemeClr val="bg1"/>
                </a:solidFill>
                <a:latin typeface="微軟正黑體" panose="020B0604030504040204" pitchFamily="34" charset="-120"/>
                <a:ea typeface="微軟正黑體" panose="020B0604030504040204" pitchFamily="34" charset="-120"/>
              </a:rPr>
              <a:t> SSD XA3840LE10063</a:t>
            </a: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Capacity: 3.84TB</a:t>
            </a: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Random read: </a:t>
            </a:r>
            <a:r>
              <a:rPr lang="en-US" altLang="zh-TW" sz="1400">
                <a:solidFill>
                  <a:schemeClr val="bg1"/>
                </a:solidFill>
                <a:latin typeface="微軟正黑體" panose="020B0604030504040204" pitchFamily="34" charset="-120"/>
                <a:ea typeface="微軟正黑體" panose="020B0604030504040204" pitchFamily="34" charset="-120"/>
              </a:rPr>
              <a:t>94K IOPS</a:t>
            </a:r>
            <a:endParaRPr lang="en-US" sz="1400" b="1">
              <a:solidFill>
                <a:schemeClr val="bg1"/>
              </a:solidFill>
              <a:latin typeface="微軟正黑體" panose="020B0604030504040204" pitchFamily="34" charset="-120"/>
              <a:ea typeface="微軟正黑體" panose="020B0604030504040204" pitchFamily="34" charset="-120"/>
            </a:endParaRP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Random write: </a:t>
            </a:r>
            <a:r>
              <a:rPr lang="en-US" altLang="zh-TW" sz="1400">
                <a:solidFill>
                  <a:schemeClr val="bg1"/>
                </a:solidFill>
                <a:latin typeface="微軟正黑體" panose="020B0604030504040204" pitchFamily="34" charset="-120"/>
                <a:ea typeface="微軟正黑體" panose="020B0604030504040204" pitchFamily="34" charset="-120"/>
              </a:rPr>
              <a:t>61K IOPS</a:t>
            </a:r>
          </a:p>
        </p:txBody>
      </p:sp>
      <p:sp>
        <p:nvSpPr>
          <p:cNvPr id="10" name="TextBox 5">
            <a:extLst>
              <a:ext uri="{FF2B5EF4-FFF2-40B4-BE49-F238E27FC236}">
                <a16:creationId xmlns:a16="http://schemas.microsoft.com/office/drawing/2014/main" id="{828A9A86-3543-E64E-813E-01C43FD89535}"/>
              </a:ext>
            </a:extLst>
          </p:cNvPr>
          <p:cNvSpPr txBox="1"/>
          <p:nvPr/>
        </p:nvSpPr>
        <p:spPr>
          <a:xfrm>
            <a:off x="4933080" y="2352381"/>
            <a:ext cx="4076375" cy="1197379"/>
          </a:xfrm>
          <a:prstGeom prst="rect">
            <a:avLst/>
          </a:prstGeom>
          <a:noFill/>
        </p:spPr>
        <p:txBody>
          <a:bodyPr wrap="square" rtlCol="0">
            <a:spAutoFit/>
          </a:bodyPr>
          <a:lstStyle/>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Nytro 3331 </a:t>
            </a:r>
            <a:r>
              <a:rPr lang="en-US" altLang="zh-TW" sz="1600">
                <a:solidFill>
                  <a:srgbClr val="FF0000"/>
                </a:solidFill>
                <a:latin typeface="微軟正黑體" panose="020B0604030504040204" pitchFamily="34" charset="-120"/>
                <a:ea typeface="微軟正黑體" panose="020B0604030504040204" pitchFamily="34" charset="-120"/>
              </a:rPr>
              <a:t>SAS</a:t>
            </a:r>
            <a:r>
              <a:rPr lang="en-US" altLang="zh-TW" sz="1600">
                <a:solidFill>
                  <a:schemeClr val="bg1"/>
                </a:solidFill>
                <a:latin typeface="微軟正黑體" panose="020B0604030504040204" pitchFamily="34" charset="-120"/>
                <a:ea typeface="微軟正黑體" panose="020B0604030504040204" pitchFamily="34" charset="-120"/>
              </a:rPr>
              <a:t> SSD XS3840SE70004</a:t>
            </a:r>
          </a:p>
          <a:p>
            <a:pPr>
              <a:lnSpc>
                <a:spcPts val="2200"/>
              </a:lnSpc>
            </a:pPr>
            <a:r>
              <a:rPr lang="en-US" sz="1600">
                <a:solidFill>
                  <a:schemeClr val="bg1"/>
                </a:solidFill>
                <a:latin typeface="微軟正黑體" panose="020B0604030504040204" pitchFamily="34" charset="-120"/>
                <a:ea typeface="微軟正黑體" panose="020B0604030504040204" pitchFamily="34" charset="-120"/>
              </a:rPr>
              <a:t>Capacity: 3.84TB</a:t>
            </a:r>
          </a:p>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Random read: </a:t>
            </a:r>
            <a:r>
              <a:rPr lang="en-US" altLang="zh-TW" sz="1600">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230K IOPS</a:t>
            </a:r>
            <a:endParaRPr lang="en-US" altLang="zh-TW" sz="1600" b="1">
              <a:solidFill>
                <a:schemeClr val="bg1"/>
              </a:solidFill>
              <a:latin typeface="微軟正黑體" panose="020B0604030504040204" pitchFamily="34" charset="-120"/>
              <a:ea typeface="微軟正黑體" panose="020B0604030504040204" pitchFamily="34" charset="-120"/>
            </a:endParaRPr>
          </a:p>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Random write: 80K IOPS</a:t>
            </a:r>
          </a:p>
        </p:txBody>
      </p:sp>
      <p:sp>
        <p:nvSpPr>
          <p:cNvPr id="11" name="文字方塊 8">
            <a:extLst>
              <a:ext uri="{FF2B5EF4-FFF2-40B4-BE49-F238E27FC236}">
                <a16:creationId xmlns:a16="http://schemas.microsoft.com/office/drawing/2014/main" id="{0C738F3F-DD88-914A-9330-F6B05BD040D6}"/>
              </a:ext>
            </a:extLst>
          </p:cNvPr>
          <p:cNvSpPr txBox="1"/>
          <p:nvPr/>
        </p:nvSpPr>
        <p:spPr>
          <a:xfrm>
            <a:off x="4933080" y="1446278"/>
            <a:ext cx="3694881" cy="892552"/>
          </a:xfrm>
          <a:prstGeom prst="rect">
            <a:avLst/>
          </a:prstGeom>
          <a:noFill/>
        </p:spPr>
        <p:txBody>
          <a:bodyPr wrap="square" rtlCol="0">
            <a:spAutoFit/>
          </a:bodyPr>
          <a:lstStyle/>
          <a:p>
            <a:r>
              <a:rPr lang="en-US" altLang="zh-CN" sz="2600" b="1">
                <a:solidFill>
                  <a:srgbClr val="FFFF00"/>
                </a:solidFill>
                <a:latin typeface="微軟正黑體" panose="020B0604030504040204" pitchFamily="34" charset="-120"/>
                <a:ea typeface="微軟正黑體" panose="020B0604030504040204" pitchFamily="34" charset="-120"/>
              </a:rPr>
              <a:t>SATA SSD provides lower TCO </a:t>
            </a:r>
            <a:endParaRPr lang="zh-TW" altLang="en-US" sz="2600" b="1">
              <a:solidFill>
                <a:srgbClr val="FFFF0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19F201AA-909C-904B-A60F-F13C52F561BD}"/>
              </a:ext>
            </a:extLst>
          </p:cNvPr>
          <p:cNvPicPr>
            <a:picLocks noChangeAspect="1"/>
          </p:cNvPicPr>
          <p:nvPr/>
        </p:nvPicPr>
        <p:blipFill rotWithShape="1">
          <a:blip r:embed="rId3"/>
          <a:srcRect r="910" b="2206"/>
          <a:stretch/>
        </p:blipFill>
        <p:spPr>
          <a:xfrm>
            <a:off x="0" y="1417193"/>
            <a:ext cx="4301495" cy="3726307"/>
          </a:xfrm>
          <a:prstGeom prst="rect">
            <a:avLst/>
          </a:prstGeom>
          <a:effectLst>
            <a:outerShdw blurRad="50800" dist="165100" algn="l" rotWithShape="0">
              <a:prstClr val="black">
                <a:alpha val="40000"/>
              </a:prstClr>
            </a:outerShdw>
          </a:effectLst>
        </p:spPr>
      </p:pic>
      <p:sp>
        <p:nvSpPr>
          <p:cNvPr id="7" name="矩形 6">
            <a:extLst>
              <a:ext uri="{FF2B5EF4-FFF2-40B4-BE49-F238E27FC236}">
                <a16:creationId xmlns:a16="http://schemas.microsoft.com/office/drawing/2014/main" id="{DEF09F93-4D5D-B64E-9F36-BE411B844CC5}"/>
              </a:ext>
            </a:extLst>
          </p:cNvPr>
          <p:cNvSpPr/>
          <p:nvPr/>
        </p:nvSpPr>
        <p:spPr>
          <a:xfrm>
            <a:off x="234362" y="2506403"/>
            <a:ext cx="3929423" cy="1264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D9B7B702-086F-4540-BE82-06236FECBDCF}"/>
              </a:ext>
            </a:extLst>
          </p:cNvPr>
          <p:cNvSpPr/>
          <p:nvPr/>
        </p:nvSpPr>
        <p:spPr>
          <a:xfrm>
            <a:off x="234362" y="3839750"/>
            <a:ext cx="3929423" cy="1264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9" name="肘形接點 8">
            <a:extLst>
              <a:ext uri="{FF2B5EF4-FFF2-40B4-BE49-F238E27FC236}">
                <a16:creationId xmlns:a16="http://schemas.microsoft.com/office/drawing/2014/main" id="{5D6E6CC0-1468-484F-B3CB-F7CD3C5AF2C8}"/>
              </a:ext>
            </a:extLst>
          </p:cNvPr>
          <p:cNvCxnSpPr>
            <a:cxnSpLocks/>
          </p:cNvCxnSpPr>
          <p:nvPr/>
        </p:nvCxnSpPr>
        <p:spPr>
          <a:xfrm flipV="1">
            <a:off x="4163785" y="2571750"/>
            <a:ext cx="769295" cy="42009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肘形接點 15">
            <a:extLst>
              <a:ext uri="{FF2B5EF4-FFF2-40B4-BE49-F238E27FC236}">
                <a16:creationId xmlns:a16="http://schemas.microsoft.com/office/drawing/2014/main" id="{E80F97AF-02D0-A24D-AA6E-83F6658A1563}"/>
              </a:ext>
            </a:extLst>
          </p:cNvPr>
          <p:cNvCxnSpPr>
            <a:cxnSpLocks/>
            <a:stCxn id="12" idx="3"/>
          </p:cNvCxnSpPr>
          <p:nvPr/>
        </p:nvCxnSpPr>
        <p:spPr>
          <a:xfrm flipV="1">
            <a:off x="4163785" y="3900740"/>
            <a:ext cx="816432" cy="57107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3BBE36FB-A6D0-F74F-9044-55A1AB385A74}"/>
              </a:ext>
            </a:extLst>
          </p:cNvPr>
          <p:cNvSpPr txBox="1"/>
          <p:nvPr/>
        </p:nvSpPr>
        <p:spPr>
          <a:xfrm>
            <a:off x="434402" y="1075302"/>
            <a:ext cx="2954655" cy="338554"/>
          </a:xfrm>
          <a:prstGeom prst="rect">
            <a:avLst/>
          </a:prstGeom>
          <a:noFill/>
          <a:ln>
            <a:noFill/>
          </a:ln>
        </p:spPr>
        <p:txBody>
          <a:bodyPr wrap="none" rtlCol="0">
            <a:spAutoFit/>
          </a:bodyPr>
          <a:lstStyle/>
          <a:p>
            <a:r>
              <a:rPr kumimoji="1" lang="en-US" altLang="zh-TW" sz="1600">
                <a:latin typeface="微軟正黑體" panose="020B0604030504040204" pitchFamily="34" charset="-120"/>
                <a:ea typeface="微軟正黑體" panose="020B0604030504040204" pitchFamily="34" charset="-120"/>
              </a:rPr>
              <a:t>Price in Amazon, 12/04/2019</a:t>
            </a:r>
            <a:endParaRPr kumimoji="1" lang="zh-TW" altLang="en-US" sz="16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5069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7">
            <a:extLst>
              <a:ext uri="{FF2B5EF4-FFF2-40B4-BE49-F238E27FC236}">
                <a16:creationId xmlns:a16="http://schemas.microsoft.com/office/drawing/2014/main" id="{BB83ADB1-0EEF-4E9B-A109-E87643B349F7}"/>
              </a:ext>
            </a:extLst>
          </p:cNvPr>
          <p:cNvSpPr/>
          <p:nvPr/>
        </p:nvSpPr>
        <p:spPr>
          <a:xfrm>
            <a:off x="2732454" y="4744284"/>
            <a:ext cx="1072730" cy="307777"/>
          </a:xfrm>
          <a:prstGeom prst="rect">
            <a:avLst/>
          </a:prstGeom>
        </p:spPr>
        <p:txBody>
          <a:bodyPr wrap="none">
            <a:spAutoFit/>
          </a:bodyPr>
          <a:lstStyle/>
          <a:p>
            <a:r>
              <a:rPr lang="en-US" altLang="zh-CN" sz="1400">
                <a:solidFill>
                  <a:schemeClr val="bg1"/>
                </a:solidFill>
                <a:latin typeface="Arial" panose="020B0604020202020204" pitchFamily="34" charset="0"/>
                <a:ea typeface="等线"/>
                <a:cs typeface="Arial" panose="020B0604020202020204" pitchFamily="34" charset="0"/>
              </a:rPr>
              <a:t>SAS drives</a:t>
            </a:r>
          </a:p>
        </p:txBody>
      </p:sp>
      <p:sp>
        <p:nvSpPr>
          <p:cNvPr id="7" name="矩形 27">
            <a:extLst>
              <a:ext uri="{FF2B5EF4-FFF2-40B4-BE49-F238E27FC236}">
                <a16:creationId xmlns:a16="http://schemas.microsoft.com/office/drawing/2014/main" id="{BB83ADB1-0EEF-4E9B-A109-E87643B349F7}"/>
              </a:ext>
            </a:extLst>
          </p:cNvPr>
          <p:cNvSpPr/>
          <p:nvPr/>
        </p:nvSpPr>
        <p:spPr>
          <a:xfrm>
            <a:off x="5558991" y="4744284"/>
            <a:ext cx="1145185" cy="307777"/>
          </a:xfrm>
          <a:prstGeom prst="rect">
            <a:avLst/>
          </a:prstGeom>
        </p:spPr>
        <p:txBody>
          <a:bodyPr wrap="none">
            <a:spAutoFit/>
          </a:bodyPr>
          <a:lstStyle/>
          <a:p>
            <a:r>
              <a:rPr lang="en-US" altLang="zh-CN" sz="1400">
                <a:solidFill>
                  <a:schemeClr val="bg1"/>
                </a:solidFill>
                <a:latin typeface="Arial" panose="020B0604020202020204" pitchFamily="34" charset="0"/>
                <a:ea typeface="等线"/>
                <a:cs typeface="Arial" panose="020B0604020202020204" pitchFamily="34" charset="0"/>
              </a:rPr>
              <a:t>SATA drives</a:t>
            </a:r>
          </a:p>
        </p:txBody>
      </p:sp>
      <p:sp>
        <p:nvSpPr>
          <p:cNvPr id="8" name="Rectangle 7"/>
          <p:cNvSpPr/>
          <p:nvPr/>
        </p:nvSpPr>
        <p:spPr>
          <a:xfrm>
            <a:off x="2730688" y="3085203"/>
            <a:ext cx="484269" cy="109631"/>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2980364" y="2287922"/>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751933" y="2312388"/>
            <a:ext cx="149127" cy="700552"/>
          </a:xfrm>
          <a:prstGeom prst="down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58991" y="3085203"/>
            <a:ext cx="950263" cy="91359"/>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3580484" y="2294148"/>
            <a:ext cx="154098" cy="688475"/>
          </a:xfrm>
          <a:prstGeom prst="up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3352053" y="2318614"/>
            <a:ext cx="149127" cy="70055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12025" y="3085203"/>
            <a:ext cx="484269" cy="1096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矩形 27">
            <a:extLst>
              <a:ext uri="{FF2B5EF4-FFF2-40B4-BE49-F238E27FC236}">
                <a16:creationId xmlns:a16="http://schemas.microsoft.com/office/drawing/2014/main" id="{BB83ADB1-0EEF-4E9B-A109-E87643B349F7}"/>
              </a:ext>
            </a:extLst>
          </p:cNvPr>
          <p:cNvSpPr/>
          <p:nvPr/>
        </p:nvSpPr>
        <p:spPr>
          <a:xfrm>
            <a:off x="581342" y="2432250"/>
            <a:ext cx="2119818" cy="1631216"/>
          </a:xfrm>
          <a:prstGeom prst="rect">
            <a:avLst/>
          </a:prstGeom>
        </p:spPr>
        <p:txBody>
          <a:bodyPr wrap="square" anchor="t">
            <a:spAutoFit/>
          </a:bodyPr>
          <a:lstStyle/>
          <a:p>
            <a:r>
              <a:rPr lang="en-US" altLang="zh-CN" b="1">
                <a:solidFill>
                  <a:schemeClr val="bg1"/>
                </a:solidFill>
                <a:latin typeface="微軟正黑體" panose="020B0604030504040204" pitchFamily="34" charset="-120"/>
                <a:ea typeface="微軟正黑體" panose="020B0604030504040204" pitchFamily="34" charset="-120"/>
                <a:cs typeface="Arial"/>
              </a:rPr>
              <a:t>SAS </a:t>
            </a:r>
            <a:r>
              <a:rPr lang="en-US" altLang="zh-TW" b="1">
                <a:solidFill>
                  <a:schemeClr val="bg1"/>
                </a:solidFill>
                <a:latin typeface="微軟正黑體" panose="020B0604030504040204" pitchFamily="34" charset="-120"/>
                <a:ea typeface="微軟正黑體" panose="020B0604030504040204" pitchFamily="34" charset="-120"/>
                <a:cs typeface="Arial"/>
              </a:rPr>
              <a:t>drives are dual-port</a:t>
            </a:r>
          </a:p>
          <a:p>
            <a:pPr marL="179070" indent="-179070">
              <a:buClr>
                <a:srgbClr val="FF6500"/>
              </a:buClr>
              <a:buFont typeface="Arial"/>
              <a:buChar char="•"/>
              <a:tabLst>
                <a:tab pos="179388" algn="l"/>
              </a:tabLst>
            </a:pPr>
            <a:r>
              <a:rPr lang="en-US" altLang="zh-TW" sz="1600">
                <a:solidFill>
                  <a:schemeClr val="bg1"/>
                </a:solidFill>
                <a:latin typeface="微軟正黑體" panose="020B0604030504040204" pitchFamily="34" charset="-120"/>
                <a:ea typeface="微軟正黑體" panose="020B0604030504040204" pitchFamily="34" charset="-120"/>
                <a:cs typeface="Arial"/>
              </a:rPr>
              <a:t>Designed for high-availability(HA) architecture</a:t>
            </a:r>
          </a:p>
        </p:txBody>
      </p:sp>
      <p:sp>
        <p:nvSpPr>
          <p:cNvPr id="25" name="矩形 27">
            <a:extLst>
              <a:ext uri="{FF2B5EF4-FFF2-40B4-BE49-F238E27FC236}">
                <a16:creationId xmlns:a16="http://schemas.microsoft.com/office/drawing/2014/main" id="{BB83ADB1-0EEF-4E9B-A109-E87643B349F7}"/>
              </a:ext>
            </a:extLst>
          </p:cNvPr>
          <p:cNvSpPr/>
          <p:nvPr/>
        </p:nvSpPr>
        <p:spPr>
          <a:xfrm>
            <a:off x="6530122" y="2363837"/>
            <a:ext cx="1900527" cy="1631216"/>
          </a:xfrm>
          <a:prstGeom prst="rect">
            <a:avLst/>
          </a:prstGeom>
        </p:spPr>
        <p:txBody>
          <a:bodyPr wrap="square">
            <a:spAutoFit/>
          </a:bodyPr>
          <a:lstStyle/>
          <a:p>
            <a:r>
              <a:rPr lang="en-US" altLang="zh-TW"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 drives are single-port</a:t>
            </a:r>
          </a:p>
          <a:p>
            <a:pPr marL="179388" indent="-179388">
              <a:buFont typeface="Arial"/>
              <a:buChar char="•"/>
              <a:tabLst>
                <a:tab pos="179388" algn="l"/>
              </a:tabLst>
            </a:pPr>
            <a:r>
              <a:rPr lang="en-US" altLang="zh-TW" sz="1600">
                <a:solidFill>
                  <a:srgbClr val="FF7711"/>
                </a:solidFill>
                <a:latin typeface="微軟正黑體" panose="020B0604030504040204" pitchFamily="34" charset="-120"/>
                <a:ea typeface="微軟正黑體" panose="020B0604030504040204" pitchFamily="34" charset="-120"/>
                <a:cs typeface="Arial"/>
              </a:rPr>
              <a:t>Not for</a:t>
            </a:r>
            <a:r>
              <a:rPr lang="zh-TW" altLang="en-US" sz="1600">
                <a:solidFill>
                  <a:srgbClr val="FF7711"/>
                </a:solidFill>
                <a:latin typeface="微軟正黑體" panose="020B0604030504040204" pitchFamily="34" charset="-120"/>
                <a:ea typeface="微軟正黑體" panose="020B0604030504040204" pitchFamily="34" charset="-120"/>
                <a:cs typeface="Arial"/>
              </a:rPr>
              <a:t> </a:t>
            </a:r>
            <a:r>
              <a:rPr lang="en-US" altLang="zh-TW" sz="1600">
                <a:solidFill>
                  <a:schemeClr val="bg1"/>
                </a:solidFill>
                <a:latin typeface="微軟正黑體" panose="020B0604030504040204" pitchFamily="34" charset="-120"/>
                <a:ea typeface="微軟正黑體" panose="020B0604030504040204" pitchFamily="34" charset="-120"/>
                <a:cs typeface="Arial"/>
              </a:rPr>
              <a:t>high-availability (HA) architecture</a:t>
            </a:r>
          </a:p>
          <a:p>
            <a:endParaRPr lang="en-US" altLang="zh-CN"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矩形 27">
            <a:extLst>
              <a:ext uri="{FF2B5EF4-FFF2-40B4-BE49-F238E27FC236}">
                <a16:creationId xmlns:a16="http://schemas.microsoft.com/office/drawing/2014/main" id="{BB83ADB1-0EEF-4E9B-A109-E87643B349F7}"/>
              </a:ext>
            </a:extLst>
          </p:cNvPr>
          <p:cNvSpPr/>
          <p:nvPr/>
        </p:nvSpPr>
        <p:spPr>
          <a:xfrm rot="16200000">
            <a:off x="2505231" y="2516088"/>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48" name="矩形 27">
            <a:extLst>
              <a:ext uri="{FF2B5EF4-FFF2-40B4-BE49-F238E27FC236}">
                <a16:creationId xmlns:a16="http://schemas.microsoft.com/office/drawing/2014/main" id="{BB83ADB1-0EEF-4E9B-A109-E87643B349F7}"/>
              </a:ext>
            </a:extLst>
          </p:cNvPr>
          <p:cNvSpPr/>
          <p:nvPr/>
        </p:nvSpPr>
        <p:spPr>
          <a:xfrm rot="16200000">
            <a:off x="3105352" y="250404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2</a:t>
            </a:r>
            <a:endParaRPr lang="en-US" altLang="zh-TW" sz="1000">
              <a:solidFill>
                <a:schemeClr val="bg1"/>
              </a:solidFill>
              <a:latin typeface="Arial" panose="020B0604020202020204" pitchFamily="34" charset="0"/>
              <a:ea typeface="等线"/>
              <a:cs typeface="Arial" panose="020B0604020202020204" pitchFamily="34" charset="0"/>
            </a:endParaRPr>
          </a:p>
        </p:txBody>
      </p:sp>
      <p:pic>
        <p:nvPicPr>
          <p:cNvPr id="4" name="圖形 3">
            <a:extLst>
              <a:ext uri="{FF2B5EF4-FFF2-40B4-BE49-F238E27FC236}">
                <a16:creationId xmlns:a16="http://schemas.microsoft.com/office/drawing/2014/main" id="{945218A2-3375-4DF6-B830-6B872AB3C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7403" y="3186932"/>
            <a:ext cx="1149244" cy="1532325"/>
          </a:xfrm>
          <a:prstGeom prst="rect">
            <a:avLst/>
          </a:prstGeom>
          <a:effectLst>
            <a:outerShdw blurRad="101600" dist="114300" algn="l" rotWithShape="0">
              <a:prstClr val="black">
                <a:alpha val="40000"/>
              </a:prstClr>
            </a:outerShdw>
          </a:effectLst>
        </p:spPr>
      </p:pic>
      <p:sp>
        <p:nvSpPr>
          <p:cNvPr id="31" name="矩形 27">
            <a:extLst>
              <a:ext uri="{FF2B5EF4-FFF2-40B4-BE49-F238E27FC236}">
                <a16:creationId xmlns:a16="http://schemas.microsoft.com/office/drawing/2014/main" id="{BB83ADB1-0EEF-4E9B-A109-E87643B349F7}"/>
              </a:ext>
            </a:extLst>
          </p:cNvPr>
          <p:cNvSpPr/>
          <p:nvPr/>
        </p:nvSpPr>
        <p:spPr>
          <a:xfrm>
            <a:off x="2085232" y="1543554"/>
            <a:ext cx="1182375" cy="307777"/>
          </a:xfrm>
          <a:prstGeom prst="rect">
            <a:avLst/>
          </a:prstGeom>
          <a:solidFill>
            <a:srgbClr val="FF6600"/>
          </a:solidFill>
          <a:effectLst>
            <a:outerShdw blurRad="101600" dist="114300" algn="l" rotWithShape="0">
              <a:prstClr val="black">
                <a:alpha val="32000"/>
              </a:prstClr>
            </a:outerShdw>
          </a:effectLst>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a:t>
            </a:r>
            <a:r>
              <a:rPr lang="en-US" altLang="zh-CN" sz="1400">
                <a:latin typeface="Arial" panose="020B0604020202020204" pitchFamily="34" charset="0"/>
                <a:ea typeface="等线"/>
                <a:cs typeface="Arial" panose="020B0604020202020204" pitchFamily="34" charset="0"/>
              </a:rPr>
              <a:t> 1</a:t>
            </a:r>
          </a:p>
        </p:txBody>
      </p:sp>
      <p:pic>
        <p:nvPicPr>
          <p:cNvPr id="9" name="圖形 8">
            <a:extLst>
              <a:ext uri="{FF2B5EF4-FFF2-40B4-BE49-F238E27FC236}">
                <a16:creationId xmlns:a16="http://schemas.microsoft.com/office/drawing/2014/main" id="{58C4F881-45AA-4530-B2D6-F91942A61E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446" y="1820781"/>
            <a:ext cx="1353963" cy="437477"/>
          </a:xfrm>
          <a:prstGeom prst="rect">
            <a:avLst/>
          </a:prstGeom>
          <a:effectLst>
            <a:outerShdw blurRad="101600" dist="114300" algn="l" rotWithShape="0">
              <a:prstClr val="black">
                <a:alpha val="32000"/>
              </a:prstClr>
            </a:outerShdw>
          </a:effectLst>
        </p:spPr>
      </p:pic>
      <p:sp>
        <p:nvSpPr>
          <p:cNvPr id="40" name="矩形 27">
            <a:extLst>
              <a:ext uri="{FF2B5EF4-FFF2-40B4-BE49-F238E27FC236}">
                <a16:creationId xmlns:a16="http://schemas.microsoft.com/office/drawing/2014/main" id="{D1752947-F5FC-453A-9ADE-96E792D9A4C7}"/>
              </a:ext>
            </a:extLst>
          </p:cNvPr>
          <p:cNvSpPr/>
          <p:nvPr/>
        </p:nvSpPr>
        <p:spPr>
          <a:xfrm>
            <a:off x="3563673" y="1543554"/>
            <a:ext cx="1182375" cy="307777"/>
          </a:xfrm>
          <a:prstGeom prst="rect">
            <a:avLst/>
          </a:prstGeom>
          <a:solidFill>
            <a:srgbClr val="FF6600"/>
          </a:solidFill>
          <a:effectLst>
            <a:outerShdw blurRad="101600" dist="114300" algn="l" rotWithShape="0">
              <a:prstClr val="black">
                <a:alpha val="32000"/>
              </a:prstClr>
            </a:outerShdw>
          </a:effectLst>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a:t>
            </a:r>
            <a:r>
              <a:rPr lang="en-US" altLang="zh-CN" sz="1400">
                <a:latin typeface="Arial" panose="020B0604020202020204" pitchFamily="34" charset="0"/>
                <a:ea typeface="等线"/>
                <a:cs typeface="Arial" panose="020B0604020202020204" pitchFamily="34" charset="0"/>
              </a:rPr>
              <a:t> 2</a:t>
            </a:r>
          </a:p>
        </p:txBody>
      </p:sp>
      <p:pic>
        <p:nvPicPr>
          <p:cNvPr id="41" name="圖形 40">
            <a:extLst>
              <a:ext uri="{FF2B5EF4-FFF2-40B4-BE49-F238E27FC236}">
                <a16:creationId xmlns:a16="http://schemas.microsoft.com/office/drawing/2014/main" id="{91FE0EB3-BFEE-4E03-8552-7603D4F61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1922" y="1820781"/>
            <a:ext cx="1353963" cy="437477"/>
          </a:xfrm>
          <a:prstGeom prst="rect">
            <a:avLst/>
          </a:prstGeom>
          <a:effectLst>
            <a:outerShdw blurRad="101600" dist="114300" algn="l" rotWithShape="0">
              <a:prstClr val="black">
                <a:alpha val="32000"/>
              </a:prstClr>
            </a:outerShdw>
          </a:effectLst>
        </p:spPr>
      </p:pic>
      <p:sp>
        <p:nvSpPr>
          <p:cNvPr id="45" name="矩形 27">
            <a:extLst>
              <a:ext uri="{FF2B5EF4-FFF2-40B4-BE49-F238E27FC236}">
                <a16:creationId xmlns:a16="http://schemas.microsoft.com/office/drawing/2014/main" id="{513D1189-08F2-4C98-B709-522D6E842F17}"/>
              </a:ext>
            </a:extLst>
          </p:cNvPr>
          <p:cNvSpPr/>
          <p:nvPr/>
        </p:nvSpPr>
        <p:spPr>
          <a:xfrm>
            <a:off x="5558991" y="1528806"/>
            <a:ext cx="1182375" cy="307777"/>
          </a:xfrm>
          <a:prstGeom prst="rect">
            <a:avLst/>
          </a:prstGeom>
          <a:solidFill>
            <a:srgbClr val="FF6600"/>
          </a:solidFill>
          <a:effectLst>
            <a:outerShdw blurRad="101600" dist="114300" algn="l" rotWithShape="0">
              <a:prstClr val="black">
                <a:alpha val="32000"/>
              </a:prstClr>
            </a:outerShdw>
          </a:effectLst>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a:t>
            </a:r>
            <a:r>
              <a:rPr lang="en-US" altLang="zh-TW" sz="1400">
                <a:latin typeface="Arial" panose="020B0604020202020204" pitchFamily="34" charset="0"/>
                <a:ea typeface="等线"/>
                <a:cs typeface="Arial" panose="020B0604020202020204" pitchFamily="34" charset="0"/>
              </a:rPr>
              <a:t> 1</a:t>
            </a:r>
            <a:endParaRPr lang="en-US" altLang="zh-CN" sz="1400">
              <a:latin typeface="Arial" panose="020B0604020202020204" pitchFamily="34" charset="0"/>
              <a:ea typeface="等线"/>
              <a:cs typeface="Arial" panose="020B0604020202020204" pitchFamily="34" charset="0"/>
            </a:endParaRPr>
          </a:p>
        </p:txBody>
      </p:sp>
      <p:pic>
        <p:nvPicPr>
          <p:cNvPr id="46" name="圖形 45">
            <a:extLst>
              <a:ext uri="{FF2B5EF4-FFF2-40B4-BE49-F238E27FC236}">
                <a16:creationId xmlns:a16="http://schemas.microsoft.com/office/drawing/2014/main" id="{8C2E36D6-FD66-47AC-9C78-5C8B730ED6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835" y="1806033"/>
            <a:ext cx="1353963" cy="437477"/>
          </a:xfrm>
          <a:prstGeom prst="rect">
            <a:avLst/>
          </a:prstGeom>
          <a:effectLst>
            <a:outerShdw blurRad="101600" dist="114300" algn="l" rotWithShape="0">
              <a:prstClr val="black">
                <a:alpha val="32000"/>
              </a:prstClr>
            </a:outerShdw>
          </a:effectLst>
        </p:spPr>
      </p:pic>
      <p:grpSp>
        <p:nvGrpSpPr>
          <p:cNvPr id="12" name="群組 11">
            <a:extLst>
              <a:ext uri="{FF2B5EF4-FFF2-40B4-BE49-F238E27FC236}">
                <a16:creationId xmlns:a16="http://schemas.microsoft.com/office/drawing/2014/main" id="{964B1758-3C73-4D3C-9D15-6676A88FEA94}"/>
              </a:ext>
            </a:extLst>
          </p:cNvPr>
          <p:cNvGrpSpPr/>
          <p:nvPr/>
        </p:nvGrpSpPr>
        <p:grpSpPr>
          <a:xfrm>
            <a:off x="5789021" y="2302776"/>
            <a:ext cx="422075" cy="727193"/>
            <a:chOff x="7336476" y="3304519"/>
            <a:chExt cx="422075" cy="700552"/>
          </a:xfrm>
        </p:grpSpPr>
        <p:sp>
          <p:nvSpPr>
            <p:cNvPr id="51" name="Up Arrow 14">
              <a:extLst>
                <a:ext uri="{FF2B5EF4-FFF2-40B4-BE49-F238E27FC236}">
                  <a16:creationId xmlns:a16="http://schemas.microsoft.com/office/drawing/2014/main" id="{21130781-1BC8-4350-8D6D-0FC976FC8224}"/>
                </a:ext>
              </a:extLst>
            </p:cNvPr>
            <p:cNvSpPr/>
            <p:nvPr/>
          </p:nvSpPr>
          <p:spPr>
            <a:xfrm>
              <a:off x="7604453" y="3304519"/>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wn Arrow 15">
              <a:extLst>
                <a:ext uri="{FF2B5EF4-FFF2-40B4-BE49-F238E27FC236}">
                  <a16:creationId xmlns:a16="http://schemas.microsoft.com/office/drawing/2014/main" id="{F788B340-F6F9-4147-9DD4-01C3D6E8960D}"/>
                </a:ext>
              </a:extLst>
            </p:cNvPr>
            <p:cNvSpPr/>
            <p:nvPr/>
          </p:nvSpPr>
          <p:spPr>
            <a:xfrm>
              <a:off x="7336476" y="3304519"/>
              <a:ext cx="149127" cy="700552"/>
            </a:xfrm>
            <a:prstGeom prst="downArrow">
              <a:avLst/>
            </a:prstGeom>
            <a:solidFill>
              <a:srgbClr val="DDF7F5"/>
            </a:solid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矩形 27">
            <a:extLst>
              <a:ext uri="{FF2B5EF4-FFF2-40B4-BE49-F238E27FC236}">
                <a16:creationId xmlns:a16="http://schemas.microsoft.com/office/drawing/2014/main" id="{71627D8B-B18C-4B96-87F8-483B0D600BA6}"/>
              </a:ext>
            </a:extLst>
          </p:cNvPr>
          <p:cNvSpPr/>
          <p:nvPr/>
        </p:nvSpPr>
        <p:spPr>
          <a:xfrm rot="16200000">
            <a:off x="5567131" y="250404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60032C7D-0C3B-4E7E-864E-F191D226A119}"/>
              </a:ext>
            </a:extLst>
          </p:cNvPr>
          <p:cNvSpPr>
            <a:spLocks noGrp="1"/>
          </p:cNvSpPr>
          <p:nvPr>
            <p:ph type="title"/>
          </p:nvPr>
        </p:nvSpPr>
        <p:spPr>
          <a:xfrm>
            <a:off x="234363" y="126229"/>
            <a:ext cx="8820184" cy="1028369"/>
          </a:xfrm>
        </p:spPr>
        <p:txBody>
          <a:bodyPr>
            <a:normAutofit fontScale="90000"/>
          </a:bodyPr>
          <a:lstStyle/>
          <a:p>
            <a:r>
              <a:rPr lang="en-US" altLang="zh-TW" sz="4000">
                <a:latin typeface="微軟正黑體"/>
                <a:ea typeface="微軟正黑體"/>
              </a:rPr>
              <a:t>Full-duplex data transfer and dual-port</a:t>
            </a:r>
            <a:endParaRPr lang="zh-TW" altLang="en-US"/>
          </a:p>
        </p:txBody>
      </p:sp>
      <p:pic>
        <p:nvPicPr>
          <p:cNvPr id="49" name="圖形 48">
            <a:extLst>
              <a:ext uri="{FF2B5EF4-FFF2-40B4-BE49-F238E27FC236}">
                <a16:creationId xmlns:a16="http://schemas.microsoft.com/office/drawing/2014/main" id="{E2395E81-16CF-4D1F-9D04-32B3EE438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9500" y="3181778"/>
            <a:ext cx="1149244" cy="1532325"/>
          </a:xfrm>
          <a:prstGeom prst="rect">
            <a:avLst/>
          </a:prstGeom>
          <a:effectLst>
            <a:outerShdw blurRad="101600" dist="114300" algn="l" rotWithShape="0">
              <a:prstClr val="black">
                <a:alpha val="40000"/>
              </a:prstClr>
            </a:outerShdw>
          </a:effectLst>
        </p:spPr>
      </p:pic>
    </p:spTree>
    <p:extLst>
      <p:ext uri="{BB962C8B-B14F-4D97-AF65-F5344CB8AC3E}">
        <p14:creationId xmlns:p14="http://schemas.microsoft.com/office/powerpoint/2010/main" val="1198125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07" y="91439"/>
            <a:ext cx="9317141" cy="1028369"/>
          </a:xfrm>
        </p:spPr>
        <p:txBody>
          <a:bodyPr>
            <a:noAutofit/>
          </a:bodyPr>
          <a:lstStyle/>
          <a:p>
            <a:r>
              <a:rPr lang="en-US" altLang="zh-CN" sz="4000">
                <a:latin typeface="微軟正黑體"/>
                <a:ea typeface="微軟正黑體"/>
              </a:rPr>
              <a:t>QDA-SA3 6Gb/s SAS to</a:t>
            </a:r>
            <a:r>
              <a:rPr lang="zh-CN" altLang="en-US" sz="4000">
                <a:latin typeface="微軟正黑體"/>
                <a:ea typeface="微軟正黑體"/>
              </a:rPr>
              <a:t> </a:t>
            </a:r>
            <a:r>
              <a:rPr lang="en-US" altLang="zh-CN" sz="4000">
                <a:latin typeface="微軟正黑體"/>
                <a:ea typeface="微軟正黑體"/>
              </a:rPr>
              <a:t>SATA adapter</a:t>
            </a:r>
            <a:endParaRPr lang="en-US"/>
          </a:p>
        </p:txBody>
      </p:sp>
      <p:pic>
        <p:nvPicPr>
          <p:cNvPr id="3" name="圖形 2">
            <a:extLst>
              <a:ext uri="{FF2B5EF4-FFF2-40B4-BE49-F238E27FC236}">
                <a16:creationId xmlns:a16="http://schemas.microsoft.com/office/drawing/2014/main" id="{0BC501D8-8B4F-48D0-9CB8-38CAB9D1B7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8464" y="2037015"/>
            <a:ext cx="1615916" cy="2917267"/>
          </a:xfrm>
          <a:prstGeom prst="rect">
            <a:avLst/>
          </a:prstGeom>
        </p:spPr>
      </p:pic>
      <p:sp>
        <p:nvSpPr>
          <p:cNvPr id="10" name="文字方塊 8">
            <a:extLst>
              <a:ext uri="{FF2B5EF4-FFF2-40B4-BE49-F238E27FC236}">
                <a16:creationId xmlns:a16="http://schemas.microsoft.com/office/drawing/2014/main" id="{BB0B27A5-EFEB-4AFB-BCD7-1CD704ED3055}"/>
              </a:ext>
            </a:extLst>
          </p:cNvPr>
          <p:cNvSpPr txBox="1"/>
          <p:nvPr/>
        </p:nvSpPr>
        <p:spPr>
          <a:xfrm>
            <a:off x="275953" y="1428101"/>
            <a:ext cx="1622511" cy="769441"/>
          </a:xfrm>
          <a:prstGeom prst="rect">
            <a:avLst/>
          </a:prstGeom>
          <a:noFill/>
        </p:spPr>
        <p:txBody>
          <a:bodyPr wrap="square" rtlCol="0">
            <a:spAutoFit/>
          </a:bodyPr>
          <a:lstStyle/>
          <a:p>
            <a:r>
              <a:rPr lang="en-US" altLang="zh-CN" sz="2200">
                <a:solidFill>
                  <a:schemeClr val="bg1"/>
                </a:solidFill>
                <a:latin typeface="微軟正黑體" panose="020B0604030504040204" pitchFamily="34" charset="-120"/>
                <a:ea typeface="微軟正黑體" panose="020B0604030504040204" pitchFamily="34" charset="-120"/>
              </a:rPr>
              <a:t>Optional Accessory</a:t>
            </a:r>
            <a:endParaRPr lang="zh-TW" altLang="en-US" sz="2200">
              <a:solidFill>
                <a:schemeClr val="bg1"/>
              </a:solidFill>
              <a:latin typeface="微軟正黑體" panose="020B0604030504040204" pitchFamily="34" charset="-120"/>
              <a:ea typeface="微軟正黑體" panose="020B0604030504040204" pitchFamily="34" charset="-120"/>
            </a:endParaRPr>
          </a:p>
        </p:txBody>
      </p:sp>
      <p:sp>
        <p:nvSpPr>
          <p:cNvPr id="11" name="文字方塊 8">
            <a:extLst>
              <a:ext uri="{FF2B5EF4-FFF2-40B4-BE49-F238E27FC236}">
                <a16:creationId xmlns:a16="http://schemas.microsoft.com/office/drawing/2014/main" id="{978E4524-2F28-4FA9-9C5B-E9E12C0C2DD8}"/>
              </a:ext>
            </a:extLst>
          </p:cNvPr>
          <p:cNvSpPr txBox="1"/>
          <p:nvPr/>
        </p:nvSpPr>
        <p:spPr>
          <a:xfrm>
            <a:off x="2125485" y="1511133"/>
            <a:ext cx="4967313" cy="307777"/>
          </a:xfrm>
          <a:prstGeom prst="rect">
            <a:avLst/>
          </a:prstGeom>
          <a:noFill/>
        </p:spPr>
        <p:txBody>
          <a:bodyPr wrap="square" rtlCol="0" anchor="t">
            <a:spAutoFit/>
          </a:bodyPr>
          <a:lstStyle/>
          <a:p>
            <a:r>
              <a:rPr lang="en-US" altLang="zh-CN" sz="1400">
                <a:solidFill>
                  <a:schemeClr val="bg1"/>
                </a:solidFill>
                <a:latin typeface="微軟正黑體" panose="020B0604030504040204" pitchFamily="34" charset="-120"/>
                <a:ea typeface="微軟正黑體" panose="020B0604030504040204" pitchFamily="34" charset="-120"/>
              </a:rPr>
              <a:t>Ordering information: </a:t>
            </a:r>
            <a:r>
              <a:rPr lang="en-US" altLang="zh-TW" sz="1400" b="1">
                <a:solidFill>
                  <a:schemeClr val="bg1"/>
                </a:solidFill>
                <a:latin typeface="微軟正黑體" panose="020B0604030504040204" pitchFamily="34" charset="-120"/>
                <a:ea typeface="微軟正黑體" panose="020B0604030504040204" pitchFamily="34" charset="-120"/>
              </a:rPr>
              <a:t>QDA-SA3-4PCS</a:t>
            </a:r>
            <a:r>
              <a:rPr lang="en-US" altLang="zh-TW" sz="1400">
                <a:solidFill>
                  <a:schemeClr val="bg1"/>
                </a:solidFill>
                <a:latin typeface="微軟正黑體" panose="020B0604030504040204" pitchFamily="34" charset="-120"/>
                <a:ea typeface="微軟正黑體" panose="020B0604030504040204" pitchFamily="34" charset="-120"/>
              </a:rPr>
              <a:t> (4 units</a:t>
            </a:r>
            <a:r>
              <a:rPr lang="en-US" altLang="zh-CN" sz="1400">
                <a:solidFill>
                  <a:schemeClr val="bg1"/>
                </a:solidFill>
                <a:latin typeface="微軟正黑體" panose="020B0604030504040204" pitchFamily="34" charset="-120"/>
                <a:ea typeface="微軟正黑體" panose="020B0604030504040204" pitchFamily="34" charset="-120"/>
              </a:rPr>
              <a:t>)</a:t>
            </a:r>
            <a:r>
              <a:rPr lang="en-US" altLang="zh-TW" sz="1400">
                <a:solidFill>
                  <a:schemeClr val="bg1"/>
                </a:solidFill>
                <a:latin typeface="微軟正黑體" panose="020B0604030504040204" pitchFamily="34" charset="-120"/>
                <a:ea typeface="微軟正黑體" panose="020B0604030504040204" pitchFamily="34" charset="-120"/>
              </a:rPr>
              <a:t> </a:t>
            </a:r>
            <a:endParaRPr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12" name="文字方塊 6">
            <a:extLst>
              <a:ext uri="{FF2B5EF4-FFF2-40B4-BE49-F238E27FC236}">
                <a16:creationId xmlns:a16="http://schemas.microsoft.com/office/drawing/2014/main" id="{80CCDDE7-361F-45DB-A5E1-031009246A89}"/>
              </a:ext>
            </a:extLst>
          </p:cNvPr>
          <p:cNvSpPr txBox="1"/>
          <p:nvPr/>
        </p:nvSpPr>
        <p:spPr>
          <a:xfrm>
            <a:off x="340438" y="3155211"/>
            <a:ext cx="1749620"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SAS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3" name="文字方塊 8">
            <a:extLst>
              <a:ext uri="{FF2B5EF4-FFF2-40B4-BE49-F238E27FC236}">
                <a16:creationId xmlns:a16="http://schemas.microsoft.com/office/drawing/2014/main" id="{EE747B19-E2CE-4F88-9DAA-A1A2C0A619C2}"/>
              </a:ext>
            </a:extLst>
          </p:cNvPr>
          <p:cNvSpPr txBox="1"/>
          <p:nvPr/>
        </p:nvSpPr>
        <p:spPr>
          <a:xfrm>
            <a:off x="335374" y="2348429"/>
            <a:ext cx="1964461" cy="507831"/>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Marvell 9110 6Gb/s SAS to </a:t>
            </a:r>
            <a:r>
              <a:rPr lang="en-US" altLang="zh-CN" sz="1350">
                <a:solidFill>
                  <a:schemeClr val="bg1"/>
                </a:solidFill>
                <a:latin typeface="微軟正黑體" panose="020B0604030504040204" pitchFamily="34" charset="-120"/>
                <a:ea typeface="微軟正黑體" panose="020B0604030504040204" pitchFamily="34" charset="-120"/>
              </a:rPr>
              <a:t>SATA bridge IC</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4" name="文字方塊 18">
            <a:extLst>
              <a:ext uri="{FF2B5EF4-FFF2-40B4-BE49-F238E27FC236}">
                <a16:creationId xmlns:a16="http://schemas.microsoft.com/office/drawing/2014/main" id="{3E988071-6362-4022-9C9F-FFB0C4E94798}"/>
              </a:ext>
            </a:extLst>
          </p:cNvPr>
          <p:cNvSpPr txBox="1"/>
          <p:nvPr/>
        </p:nvSpPr>
        <p:spPr>
          <a:xfrm>
            <a:off x="340438" y="3804634"/>
            <a:ext cx="1134125"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SATA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2713A3ED-7996-43DD-BADD-BDCAE8F0B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7137" y="2973799"/>
            <a:ext cx="1501960" cy="997046"/>
          </a:xfrm>
          <a:prstGeom prst="rect">
            <a:avLst/>
          </a:prstGeom>
        </p:spPr>
      </p:pic>
      <p:cxnSp>
        <p:nvCxnSpPr>
          <p:cNvPr id="16" name="接點: 肘形 15">
            <a:extLst>
              <a:ext uri="{FF2B5EF4-FFF2-40B4-BE49-F238E27FC236}">
                <a16:creationId xmlns:a16="http://schemas.microsoft.com/office/drawing/2014/main" id="{04A1EEE2-737A-4AD2-A994-2F5687D25EAE}"/>
              </a:ext>
            </a:extLst>
          </p:cNvPr>
          <p:cNvCxnSpPr>
            <a:cxnSpLocks/>
          </p:cNvCxnSpPr>
          <p:nvPr/>
        </p:nvCxnSpPr>
        <p:spPr>
          <a:xfrm>
            <a:off x="410469" y="2856260"/>
            <a:ext cx="2183875" cy="263374"/>
          </a:xfrm>
          <a:prstGeom prst="bentConnector3">
            <a:avLst>
              <a:gd name="adj1" fmla="val 50000"/>
            </a:avLst>
          </a:prstGeom>
          <a:ln w="127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566CED5A-E407-42C6-892B-176CD0600B56}"/>
              </a:ext>
            </a:extLst>
          </p:cNvPr>
          <p:cNvCxnSpPr>
            <a:cxnSpLocks/>
          </p:cNvCxnSpPr>
          <p:nvPr/>
        </p:nvCxnSpPr>
        <p:spPr>
          <a:xfrm>
            <a:off x="410469" y="3492217"/>
            <a:ext cx="2010002" cy="174930"/>
          </a:xfrm>
          <a:prstGeom prst="bentConnector3">
            <a:avLst>
              <a:gd name="adj1" fmla="val 50000"/>
            </a:avLst>
          </a:prstGeom>
          <a:ln w="12700">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C3EEB5D5-FD02-43E9-9535-69B6500D9C69}"/>
              </a:ext>
            </a:extLst>
          </p:cNvPr>
          <p:cNvCxnSpPr>
            <a:cxnSpLocks/>
          </p:cNvCxnSpPr>
          <p:nvPr/>
        </p:nvCxnSpPr>
        <p:spPr>
          <a:xfrm rot="10800000">
            <a:off x="399606" y="4104716"/>
            <a:ext cx="2229825" cy="200142"/>
          </a:xfrm>
          <a:prstGeom prst="bentConnector3">
            <a:avLst>
              <a:gd name="adj1" fmla="val 50000"/>
            </a:avLst>
          </a:prstGeom>
          <a:ln w="12700">
            <a:solidFill>
              <a:srgbClr val="DF51BA"/>
            </a:solidFill>
          </a:ln>
        </p:spPr>
        <p:style>
          <a:lnRef idx="1">
            <a:schemeClr val="accent1"/>
          </a:lnRef>
          <a:fillRef idx="0">
            <a:schemeClr val="accent1"/>
          </a:fillRef>
          <a:effectRef idx="0">
            <a:schemeClr val="accent1"/>
          </a:effectRef>
          <a:fontRef idx="minor">
            <a:schemeClr val="tx1"/>
          </a:fontRef>
        </p:style>
      </p:cxnSp>
      <p:sp>
        <p:nvSpPr>
          <p:cNvPr id="26" name="文字方塊 18">
            <a:extLst>
              <a:ext uri="{FF2B5EF4-FFF2-40B4-BE49-F238E27FC236}">
                <a16:creationId xmlns:a16="http://schemas.microsoft.com/office/drawing/2014/main" id="{31ABAC0A-0441-469A-83BF-EAD838D174F0}"/>
              </a:ext>
            </a:extLst>
          </p:cNvPr>
          <p:cNvSpPr txBox="1"/>
          <p:nvPr/>
        </p:nvSpPr>
        <p:spPr>
          <a:xfrm>
            <a:off x="4618117" y="243571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SATA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7" name="文字方塊 6">
            <a:extLst>
              <a:ext uri="{FF2B5EF4-FFF2-40B4-BE49-F238E27FC236}">
                <a16:creationId xmlns:a16="http://schemas.microsoft.com/office/drawing/2014/main" id="{57E3CCF5-C5EB-4699-9282-0CB881BADDD2}"/>
              </a:ext>
            </a:extLst>
          </p:cNvPr>
          <p:cNvSpPr txBox="1"/>
          <p:nvPr/>
        </p:nvSpPr>
        <p:spPr>
          <a:xfrm>
            <a:off x="3440148" y="243571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SAS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8" name="文字方塊 6">
            <a:extLst>
              <a:ext uri="{FF2B5EF4-FFF2-40B4-BE49-F238E27FC236}">
                <a16:creationId xmlns:a16="http://schemas.microsoft.com/office/drawing/2014/main" id="{BB7E0D51-E20E-4B48-8AB5-EB97524509FF}"/>
              </a:ext>
            </a:extLst>
          </p:cNvPr>
          <p:cNvSpPr txBox="1"/>
          <p:nvPr/>
        </p:nvSpPr>
        <p:spPr>
          <a:xfrm>
            <a:off x="3460345" y="3987136"/>
            <a:ext cx="2315544"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Marvell 9110 600 MHz </a:t>
            </a:r>
          </a:p>
          <a:p>
            <a:pPr algn="ctr"/>
            <a:r>
              <a:rPr lang="en-US" altLang="zh-CN" sz="1350">
                <a:solidFill>
                  <a:schemeClr val="bg1"/>
                </a:solidFill>
                <a:latin typeface="微軟正黑體" panose="020B0604030504040204" pitchFamily="34" charset="-120"/>
                <a:ea typeface="微軟正黑體" panose="020B0604030504040204" pitchFamily="34" charset="-120"/>
              </a:rPr>
              <a:t>processor</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30" name="Picture 16" descr="A screenshot of a cell phone&#10;&#10;Description automatically generated">
            <a:extLst>
              <a:ext uri="{FF2B5EF4-FFF2-40B4-BE49-F238E27FC236}">
                <a16:creationId xmlns:a16="http://schemas.microsoft.com/office/drawing/2014/main" id="{DA42339F-C402-4F63-A474-10A04CC74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006" y="2538537"/>
            <a:ext cx="3210065" cy="1956430"/>
          </a:xfrm>
          <a:prstGeom prst="rect">
            <a:avLst/>
          </a:prstGeom>
        </p:spPr>
      </p:pic>
      <p:grpSp>
        <p:nvGrpSpPr>
          <p:cNvPr id="4" name="群組 3">
            <a:extLst>
              <a:ext uri="{FF2B5EF4-FFF2-40B4-BE49-F238E27FC236}">
                <a16:creationId xmlns:a16="http://schemas.microsoft.com/office/drawing/2014/main" id="{B6C2B0ED-90A9-4F01-8103-7E4A16F5FB00}"/>
              </a:ext>
            </a:extLst>
          </p:cNvPr>
          <p:cNvGrpSpPr/>
          <p:nvPr/>
        </p:nvGrpSpPr>
        <p:grpSpPr>
          <a:xfrm>
            <a:off x="5870008" y="1433166"/>
            <a:ext cx="3135063" cy="1207697"/>
            <a:chOff x="5795006" y="1433166"/>
            <a:chExt cx="3135063" cy="1207697"/>
          </a:xfrm>
        </p:grpSpPr>
        <p:pic>
          <p:nvPicPr>
            <p:cNvPr id="8" name="圖片 7">
              <a:extLst>
                <a:ext uri="{FF2B5EF4-FFF2-40B4-BE49-F238E27FC236}">
                  <a16:creationId xmlns:a16="http://schemas.microsoft.com/office/drawing/2014/main" id="{B5B90259-37AC-4CF4-B8CA-B956CB00B7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06" y="1433166"/>
              <a:ext cx="1188374" cy="1207697"/>
            </a:xfrm>
            <a:prstGeom prst="rect">
              <a:avLst/>
            </a:prstGeom>
          </p:spPr>
        </p:pic>
        <p:pic>
          <p:nvPicPr>
            <p:cNvPr id="25" name="圖片 24">
              <a:extLst>
                <a:ext uri="{FF2B5EF4-FFF2-40B4-BE49-F238E27FC236}">
                  <a16:creationId xmlns:a16="http://schemas.microsoft.com/office/drawing/2014/main" id="{A4D3C2C1-C699-420D-B300-4D49026E1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3902" y="1433166"/>
              <a:ext cx="1188374" cy="1207697"/>
            </a:xfrm>
            <a:prstGeom prst="rect">
              <a:avLst/>
            </a:prstGeom>
          </p:spPr>
        </p:pic>
        <p:pic>
          <p:nvPicPr>
            <p:cNvPr id="29" name="圖片 28">
              <a:extLst>
                <a:ext uri="{FF2B5EF4-FFF2-40B4-BE49-F238E27FC236}">
                  <a16:creationId xmlns:a16="http://schemas.microsoft.com/office/drawing/2014/main" id="{190FD02F-8B12-465A-9A4C-EF5C198BED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798" y="1433166"/>
              <a:ext cx="1188374" cy="1207697"/>
            </a:xfrm>
            <a:prstGeom prst="rect">
              <a:avLst/>
            </a:prstGeom>
          </p:spPr>
        </p:pic>
        <p:pic>
          <p:nvPicPr>
            <p:cNvPr id="31" name="圖片 30">
              <a:extLst>
                <a:ext uri="{FF2B5EF4-FFF2-40B4-BE49-F238E27FC236}">
                  <a16:creationId xmlns:a16="http://schemas.microsoft.com/office/drawing/2014/main" id="{A804CABD-A26D-4B20-938F-2FFB16752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1695" y="1433166"/>
              <a:ext cx="1188374" cy="1207697"/>
            </a:xfrm>
            <a:prstGeom prst="rect">
              <a:avLst/>
            </a:prstGeom>
          </p:spPr>
        </p:pic>
      </p:grpSp>
    </p:spTree>
    <p:extLst>
      <p:ext uri="{BB962C8B-B14F-4D97-AF65-F5344CB8AC3E}">
        <p14:creationId xmlns:p14="http://schemas.microsoft.com/office/powerpoint/2010/main" val="336743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50" y="129940"/>
            <a:ext cx="9217750" cy="1028369"/>
          </a:xfrm>
        </p:spPr>
        <p:txBody>
          <a:bodyPr>
            <a:noAutofit/>
          </a:bodyPr>
          <a:lstStyle/>
          <a:p>
            <a:r>
              <a:rPr lang="en-US" altLang="zh-TW" sz="4000"/>
              <a:t>Compatible with</a:t>
            </a:r>
            <a:r>
              <a:rPr lang="zh-TW" altLang="en-US" sz="4000"/>
              <a:t> </a:t>
            </a:r>
            <a:r>
              <a:rPr lang="en-US" altLang="zh-CN" sz="4000"/>
              <a:t>Enterprise ZFS NAS 2.5”drive trays</a:t>
            </a:r>
            <a:endParaRPr lang="en-US"/>
          </a:p>
        </p:txBody>
      </p:sp>
      <p:pic>
        <p:nvPicPr>
          <p:cNvPr id="6" name="圖形 5">
            <a:extLst>
              <a:ext uri="{FF2B5EF4-FFF2-40B4-BE49-F238E27FC236}">
                <a16:creationId xmlns:a16="http://schemas.microsoft.com/office/drawing/2014/main" id="{2550DBBA-D3A6-4A6C-9A0A-73D5459FA6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389" y="1691720"/>
            <a:ext cx="5068212" cy="2966415"/>
          </a:xfrm>
          <a:prstGeom prst="rect">
            <a:avLst/>
          </a:prstGeom>
        </p:spPr>
      </p:pic>
      <p:pic>
        <p:nvPicPr>
          <p:cNvPr id="7" name="圖形 6">
            <a:extLst>
              <a:ext uri="{FF2B5EF4-FFF2-40B4-BE49-F238E27FC236}">
                <a16:creationId xmlns:a16="http://schemas.microsoft.com/office/drawing/2014/main" id="{A17C7BAD-1037-4561-97DB-710978C41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4186" y="1787026"/>
            <a:ext cx="2769460" cy="2117822"/>
          </a:xfrm>
          <a:prstGeom prst="rect">
            <a:avLst/>
          </a:prstGeom>
        </p:spPr>
      </p:pic>
    </p:spTree>
    <p:extLst>
      <p:ext uri="{BB962C8B-B14F-4D97-AF65-F5344CB8AC3E}">
        <p14:creationId xmlns:p14="http://schemas.microsoft.com/office/powerpoint/2010/main" val="1195296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Autofit/>
          </a:bodyPr>
          <a:lstStyle/>
          <a:p>
            <a:r>
              <a:rPr lang="en-US" altLang="zh-TW" sz="4000">
                <a:latin typeface="微軟正黑體"/>
                <a:ea typeface="微軟正黑體"/>
              </a:rPr>
              <a:t>Support HA in dual-controller</a:t>
            </a:r>
            <a:endParaRPr lang="en-US"/>
          </a:p>
        </p:txBody>
      </p:sp>
      <p:pic>
        <p:nvPicPr>
          <p:cNvPr id="5" name="圖形 4">
            <a:extLst>
              <a:ext uri="{FF2B5EF4-FFF2-40B4-BE49-F238E27FC236}">
                <a16:creationId xmlns:a16="http://schemas.microsoft.com/office/drawing/2014/main" id="{013E0689-9FCD-4933-9850-429AD88B8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752" y="1590780"/>
            <a:ext cx="4812974" cy="2956372"/>
          </a:xfrm>
          <a:prstGeom prst="rect">
            <a:avLst/>
          </a:prstGeom>
        </p:spPr>
      </p:pic>
    </p:spTree>
    <p:extLst>
      <p:ext uri="{BB962C8B-B14F-4D97-AF65-F5344CB8AC3E}">
        <p14:creationId xmlns:p14="http://schemas.microsoft.com/office/powerpoint/2010/main" val="55636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616422-FF27-4DA4-A060-0C1FE6D6EE10}"/>
              </a:ext>
            </a:extLst>
          </p:cNvPr>
          <p:cNvSpPr/>
          <p:nvPr/>
        </p:nvSpPr>
        <p:spPr>
          <a:xfrm>
            <a:off x="839741" y="1706208"/>
            <a:ext cx="6586777" cy="1323439"/>
          </a:xfrm>
          <a:prstGeom prst="rect">
            <a:avLst/>
          </a:prstGeom>
        </p:spPr>
        <p:txBody>
          <a:bodyPr wrap="square" anchor="t">
            <a:spAutoFit/>
          </a:bodyPr>
          <a:lstStyle/>
          <a:p>
            <a:r>
              <a:rPr lang="en-US" altLang="zh-TW" sz="4000" spc="300">
                <a:solidFill>
                  <a:schemeClr val="bg1"/>
                </a:solidFill>
                <a:latin typeface="微軟正黑體"/>
                <a:ea typeface="微軟正黑體"/>
              </a:rPr>
              <a:t>Business Storage Requirements</a:t>
            </a:r>
            <a:endParaRPr lang="zh-CN" altLang="en-US" spc="300">
              <a:solidFill>
                <a:schemeClr val="bg1"/>
              </a:solidFill>
            </a:endParaRPr>
          </a:p>
        </p:txBody>
      </p:sp>
    </p:spTree>
    <p:extLst>
      <p:ext uri="{BB962C8B-B14F-4D97-AF65-F5344CB8AC3E}">
        <p14:creationId xmlns:p14="http://schemas.microsoft.com/office/powerpoint/2010/main" val="3823713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654533" y="1541972"/>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x-none" altLang="zh-TW" sz="5500" b="0" spc="300">
                <a:latin typeface="微軟正黑體"/>
              </a:rPr>
              <a:t>QES 2.1</a:t>
            </a:r>
            <a:endParaRPr lang="en-US" altLang="zh-TW" sz="5500" b="0" spc="300">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604722" y="2453275"/>
            <a:ext cx="3831156" cy="369332"/>
          </a:xfrm>
          <a:prstGeom prst="rect">
            <a:avLst/>
          </a:prstGeom>
          <a:noFill/>
        </p:spPr>
        <p:txBody>
          <a:bodyPr wrap="square">
            <a:spAutoFit/>
          </a:bodyPr>
          <a:lstStyle/>
          <a:p>
            <a:pPr algn="ctr"/>
            <a:r>
              <a:rPr lang="en-US" altLang="zh-TW" b="1" spc="300">
                <a:solidFill>
                  <a:schemeClr val="bg1"/>
                </a:solidFill>
                <a:latin typeface="微軟正黑體" panose="020B0604030504040204" pitchFamily="34" charset="-120"/>
                <a:ea typeface="微軟正黑體" panose="020B0604030504040204" pitchFamily="34" charset="-120"/>
              </a:rPr>
              <a:t>For All Flash Storage</a:t>
            </a:r>
            <a:endParaRPr lang="zh-TW" altLang="en-US" b="1" spc="3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73173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3">
            <a:alphaModFix amt="0"/>
            <a:extLst>
              <a:ext uri="{96DAC541-7B7A-43D3-8B79-37D633B846F1}">
                <asvg:svgBlip xmlns:asvg="http://schemas.microsoft.com/office/drawing/2016/SVG/main" r:embed="rId4"/>
              </a:ext>
            </a:extLst>
          </a:blip>
          <a:stretch>
            <a:fillRect/>
          </a:stretch>
        </p:blipFill>
        <p:spPr>
          <a:xfrm>
            <a:off x="-860487" y="4689008"/>
            <a:ext cx="715560" cy="209819"/>
          </a:xfrm>
          <a:prstGeom prst="rect">
            <a:avLst/>
          </a:prstGeom>
        </p:spPr>
      </p:pic>
      <p:sp>
        <p:nvSpPr>
          <p:cNvPr id="2" name="標題 1">
            <a:extLst>
              <a:ext uri="{FF2B5EF4-FFF2-40B4-BE49-F238E27FC236}">
                <a16:creationId xmlns:a16="http://schemas.microsoft.com/office/drawing/2014/main" id="{282AC9CE-2BDD-440D-BE9C-FACB25E18514}"/>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ZFS File System Highlights</a:t>
            </a:r>
            <a:endParaRPr lang="zh-TW" altLang="en-US">
              <a:latin typeface="Arial" panose="020B0604020202020204" pitchFamily="34" charset="0"/>
              <a:sym typeface="Arial" panose="020B0604020202020204" pitchFamily="34" charset="0"/>
            </a:endParaRPr>
          </a:p>
        </p:txBody>
      </p:sp>
      <p:pic>
        <p:nvPicPr>
          <p:cNvPr id="33" name="圖片 32" descr="一張含有 光, 彩色, 走路中, 傘 的圖片&#10;&#10;自動產生的描述">
            <a:extLst>
              <a:ext uri="{FF2B5EF4-FFF2-40B4-BE49-F238E27FC236}">
                <a16:creationId xmlns:a16="http://schemas.microsoft.com/office/drawing/2014/main" id="{EA7A02BA-33AC-4323-96A0-7A1107978FDE}"/>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flipH="1" flipV="1">
            <a:off x="5537373" y="2783939"/>
            <a:ext cx="240127" cy="127877"/>
          </a:xfrm>
          <a:prstGeom prst="rect">
            <a:avLst/>
          </a:prstGeom>
        </p:spPr>
      </p:pic>
      <p:pic>
        <p:nvPicPr>
          <p:cNvPr id="35" name="圖片 34" descr="一張含有 電子用品, 電腦, 立體 的圖片&#10;&#10;自動產生的描述">
            <a:extLst>
              <a:ext uri="{FF2B5EF4-FFF2-40B4-BE49-F238E27FC236}">
                <a16:creationId xmlns:a16="http://schemas.microsoft.com/office/drawing/2014/main" id="{1D85241C-F6BF-4ADD-8A18-CDDE11222189}"/>
              </a:ext>
            </a:extLst>
          </p:cNvPr>
          <p:cNvPicPr>
            <a:picLocks noChangeAspect="1"/>
          </p:cNvPicPr>
          <p:nvPr/>
        </p:nvPicPr>
        <p:blipFill>
          <a:blip r:embed="rId6">
            <a:alphaModFix amt="0"/>
          </a:blip>
          <a:stretch>
            <a:fillRect/>
          </a:stretch>
        </p:blipFill>
        <p:spPr>
          <a:xfrm>
            <a:off x="5717811" y="3227245"/>
            <a:ext cx="1352816" cy="255178"/>
          </a:xfrm>
          <a:prstGeom prst="rect">
            <a:avLst/>
          </a:prstGeom>
        </p:spPr>
      </p:pic>
      <p:pic>
        <p:nvPicPr>
          <p:cNvPr id="36" name="圖片 35" descr="一張含有 電子用品, 監視器, 電腦, 相片 的圖片&#10;&#10;自動產生的描述">
            <a:extLst>
              <a:ext uri="{FF2B5EF4-FFF2-40B4-BE49-F238E27FC236}">
                <a16:creationId xmlns:a16="http://schemas.microsoft.com/office/drawing/2014/main" id="{35A10408-B65D-4E20-96EE-5DFFA666268B}"/>
              </a:ext>
            </a:extLst>
          </p:cNvPr>
          <p:cNvPicPr>
            <a:picLocks noChangeAspect="1"/>
          </p:cNvPicPr>
          <p:nvPr/>
        </p:nvPicPr>
        <p:blipFill>
          <a:blip r:embed="rId7">
            <a:alphaModFix amt="0"/>
          </a:blip>
          <a:stretch>
            <a:fillRect/>
          </a:stretch>
        </p:blipFill>
        <p:spPr>
          <a:xfrm>
            <a:off x="4326972" y="3326593"/>
            <a:ext cx="1260159" cy="143388"/>
          </a:xfrm>
          <a:prstGeom prst="rect">
            <a:avLst/>
          </a:prstGeom>
        </p:spPr>
      </p:pic>
      <p:pic>
        <p:nvPicPr>
          <p:cNvPr id="37" name="圖片 36">
            <a:extLst>
              <a:ext uri="{FF2B5EF4-FFF2-40B4-BE49-F238E27FC236}">
                <a16:creationId xmlns:a16="http://schemas.microsoft.com/office/drawing/2014/main" id="{BE2B3195-63A1-45D6-A41E-C70AE61C98A3}"/>
              </a:ext>
            </a:extLst>
          </p:cNvPr>
          <p:cNvPicPr>
            <a:picLocks noChangeAspect="1"/>
          </p:cNvPicPr>
          <p:nvPr/>
        </p:nvPicPr>
        <p:blipFill>
          <a:blip r:embed="rId8">
            <a:alphaModFix amt="0"/>
          </a:blip>
          <a:stretch>
            <a:fillRect/>
          </a:stretch>
        </p:blipFill>
        <p:spPr>
          <a:xfrm>
            <a:off x="310990" y="4725487"/>
            <a:ext cx="3009485" cy="370136"/>
          </a:xfrm>
          <a:prstGeom prst="rect">
            <a:avLst/>
          </a:prstGeom>
        </p:spPr>
      </p:pic>
      <p:pic>
        <p:nvPicPr>
          <p:cNvPr id="44" name="圖形 43">
            <a:extLst>
              <a:ext uri="{FF2B5EF4-FFF2-40B4-BE49-F238E27FC236}">
                <a16:creationId xmlns:a16="http://schemas.microsoft.com/office/drawing/2014/main" id="{6D2E5AA0-1AC1-4B3F-B439-60B3AE2F4B36}"/>
              </a:ext>
            </a:extLst>
          </p:cNvPr>
          <p:cNvPicPr>
            <a:picLocks noChangeAspect="1"/>
          </p:cNvPicPr>
          <p:nvPr/>
        </p:nvPicPr>
        <p:blipFill>
          <a:blip r:embed="rId3">
            <a:alphaModFix amt="0"/>
            <a:extLst>
              <a:ext uri="{96DAC541-7B7A-43D3-8B79-37D633B846F1}">
                <asvg:svgBlip xmlns:asvg="http://schemas.microsoft.com/office/drawing/2016/SVG/main" r:embed="rId4"/>
              </a:ext>
            </a:extLst>
          </a:blip>
          <a:stretch>
            <a:fillRect/>
          </a:stretch>
        </p:blipFill>
        <p:spPr>
          <a:xfrm>
            <a:off x="4522877" y="4795518"/>
            <a:ext cx="873787" cy="193010"/>
          </a:xfrm>
          <a:prstGeom prst="rect">
            <a:avLst/>
          </a:prstGeom>
        </p:spPr>
      </p:pic>
      <p:pic>
        <p:nvPicPr>
          <p:cNvPr id="34" name="blur" descr="一張含有 監視器, 坐, 汽車, 路面 的圖片&#10;&#10;自動產生的描述">
            <a:extLst>
              <a:ext uri="{FF2B5EF4-FFF2-40B4-BE49-F238E27FC236}">
                <a16:creationId xmlns:a16="http://schemas.microsoft.com/office/drawing/2014/main" id="{759FD3C7-2BB4-4ED4-A947-6539D330F679}"/>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037602" y="2623901"/>
            <a:ext cx="1229052" cy="520839"/>
          </a:xfrm>
          <a:prstGeom prst="rect">
            <a:avLst/>
          </a:prstGeom>
          <a:effectLst>
            <a:softEdge rad="1016000"/>
          </a:effectLst>
        </p:spPr>
      </p:pic>
      <p:sp>
        <p:nvSpPr>
          <p:cNvPr id="40" name="矩形 39">
            <a:extLst>
              <a:ext uri="{FF2B5EF4-FFF2-40B4-BE49-F238E27FC236}">
                <a16:creationId xmlns:a16="http://schemas.microsoft.com/office/drawing/2014/main" id="{E1E90F07-9CC6-4434-9CBD-34E455FEA6D2}"/>
              </a:ext>
            </a:extLst>
          </p:cNvPr>
          <p:cNvSpPr/>
          <p:nvPr/>
        </p:nvSpPr>
        <p:spPr>
          <a:xfrm>
            <a:off x="2499806"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矩形 40">
            <a:extLst>
              <a:ext uri="{FF2B5EF4-FFF2-40B4-BE49-F238E27FC236}">
                <a16:creationId xmlns:a16="http://schemas.microsoft.com/office/drawing/2014/main" id="{36A7DA14-AB3C-42E2-8E6B-912A89B30B06}"/>
              </a:ext>
            </a:extLst>
          </p:cNvPr>
          <p:cNvSpPr/>
          <p:nvPr/>
        </p:nvSpPr>
        <p:spPr>
          <a:xfrm>
            <a:off x="4628465"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矩形 41">
            <a:extLst>
              <a:ext uri="{FF2B5EF4-FFF2-40B4-BE49-F238E27FC236}">
                <a16:creationId xmlns:a16="http://schemas.microsoft.com/office/drawing/2014/main" id="{709D7340-D00B-4160-9944-58F4E1E1C621}"/>
              </a:ext>
            </a:extLst>
          </p:cNvPr>
          <p:cNvSpPr/>
          <p:nvPr/>
        </p:nvSpPr>
        <p:spPr>
          <a:xfrm>
            <a:off x="6757125"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9" name="矩形 48">
            <a:extLst>
              <a:ext uri="{FF2B5EF4-FFF2-40B4-BE49-F238E27FC236}">
                <a16:creationId xmlns:a16="http://schemas.microsoft.com/office/drawing/2014/main" id="{BF68A769-1106-47D3-A111-93CF8FDCADF1}"/>
              </a:ext>
            </a:extLst>
          </p:cNvPr>
          <p:cNvSpPr/>
          <p:nvPr/>
        </p:nvSpPr>
        <p:spPr>
          <a:xfrm>
            <a:off x="371146"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0" name="矩形 49">
            <a:extLst>
              <a:ext uri="{FF2B5EF4-FFF2-40B4-BE49-F238E27FC236}">
                <a16:creationId xmlns:a16="http://schemas.microsoft.com/office/drawing/2014/main" id="{B2DAC304-CC2C-4C6B-A9CB-32C9E91996B3}"/>
              </a:ext>
            </a:extLst>
          </p:cNvPr>
          <p:cNvSpPr/>
          <p:nvPr/>
        </p:nvSpPr>
        <p:spPr>
          <a:xfrm>
            <a:off x="2494467"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矩形 50">
            <a:extLst>
              <a:ext uri="{FF2B5EF4-FFF2-40B4-BE49-F238E27FC236}">
                <a16:creationId xmlns:a16="http://schemas.microsoft.com/office/drawing/2014/main" id="{0DBB7923-8B54-42C6-BB3D-D399329EC205}"/>
              </a:ext>
            </a:extLst>
          </p:cNvPr>
          <p:cNvSpPr/>
          <p:nvPr/>
        </p:nvSpPr>
        <p:spPr>
          <a:xfrm>
            <a:off x="4622759"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2" name="矩形 51">
            <a:extLst>
              <a:ext uri="{FF2B5EF4-FFF2-40B4-BE49-F238E27FC236}">
                <a16:creationId xmlns:a16="http://schemas.microsoft.com/office/drawing/2014/main" id="{E216D344-7A96-44BA-85A0-44BA9B4C2134}"/>
              </a:ext>
            </a:extLst>
          </p:cNvPr>
          <p:cNvSpPr/>
          <p:nvPr/>
        </p:nvSpPr>
        <p:spPr>
          <a:xfrm>
            <a:off x="6765676"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矩形 38">
            <a:extLst>
              <a:ext uri="{FF2B5EF4-FFF2-40B4-BE49-F238E27FC236}">
                <a16:creationId xmlns:a16="http://schemas.microsoft.com/office/drawing/2014/main" id="{F7A061BB-019F-47BB-AEEA-9CF74CF022AF}"/>
              </a:ext>
            </a:extLst>
          </p:cNvPr>
          <p:cNvSpPr/>
          <p:nvPr/>
        </p:nvSpPr>
        <p:spPr>
          <a:xfrm>
            <a:off x="371146"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6" name="Google Shape;239;p16">
            <a:extLst>
              <a:ext uri="{FF2B5EF4-FFF2-40B4-BE49-F238E27FC236}">
                <a16:creationId xmlns:a16="http://schemas.microsoft.com/office/drawing/2014/main" id="{057F7C4E-8B59-4785-89C6-A981971E00BC}"/>
              </a:ext>
            </a:extLst>
          </p:cNvPr>
          <p:cNvSpPr txBox="1"/>
          <p:nvPr/>
        </p:nvSpPr>
        <p:spPr>
          <a:xfrm>
            <a:off x="406945" y="2323761"/>
            <a:ext cx="1954643" cy="233573"/>
          </a:xfrm>
          <a:prstGeom prst="rect">
            <a:avLst/>
          </a:prstGeom>
          <a:noFill/>
          <a:ln>
            <a:noFill/>
          </a:ln>
        </p:spPr>
        <p:txBody>
          <a:bodyPr spcFirstLastPara="1" wrap="square" lIns="68569" tIns="34275" rIns="68569" bIns="34275" anchor="t" anchorCtr="0">
            <a:noAutofit/>
          </a:bodyPr>
          <a:lstStyle/>
          <a:p>
            <a:pPr algn="ctr">
              <a:buSzPts val="1152"/>
            </a:pPr>
            <a:r>
              <a:rPr lang="en-US" altLang="zh-TW"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Efficiency</a:t>
            </a:r>
            <a:endPar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64" name="Google Shape;242;p16">
            <a:extLst>
              <a:ext uri="{FF2B5EF4-FFF2-40B4-BE49-F238E27FC236}">
                <a16:creationId xmlns:a16="http://schemas.microsoft.com/office/drawing/2014/main" id="{8D260E44-47A7-4B56-9E4F-C3885D66C1E9}"/>
              </a:ext>
            </a:extLst>
          </p:cNvPr>
          <p:cNvSpPr txBox="1"/>
          <p:nvPr/>
        </p:nvSpPr>
        <p:spPr>
          <a:xfrm>
            <a:off x="4705287" y="2323761"/>
            <a:ext cx="1781415" cy="233574"/>
          </a:xfrm>
          <a:prstGeom prst="rect">
            <a:avLst/>
          </a:prstGeom>
          <a:noFill/>
          <a:ln>
            <a:noFill/>
          </a:ln>
        </p:spPr>
        <p:txBody>
          <a:bodyPr spcFirstLastPara="1" wrap="square" lIns="68569" tIns="34275" rIns="68569" bIns="34275" anchor="t" anchorCtr="0">
            <a:noAutofit/>
          </a:bodyPr>
          <a:lstStyle/>
          <a:p>
            <a:pPr algn="ctr">
              <a:buSzPts val="1152"/>
            </a:pPr>
            <a:r>
              <a:rPr lang="en-US" altLang="zh-TW"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Integrity</a:t>
            </a:r>
            <a:endPar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62" name="Google Shape;245;p16">
            <a:extLst>
              <a:ext uri="{FF2B5EF4-FFF2-40B4-BE49-F238E27FC236}">
                <a16:creationId xmlns:a16="http://schemas.microsoft.com/office/drawing/2014/main" id="{151FF346-A235-48F9-AFC1-82745AD81705}"/>
              </a:ext>
            </a:extLst>
          </p:cNvPr>
          <p:cNvSpPr txBox="1"/>
          <p:nvPr/>
        </p:nvSpPr>
        <p:spPr>
          <a:xfrm>
            <a:off x="2486975" y="2323761"/>
            <a:ext cx="1895263" cy="233573"/>
          </a:xfrm>
          <a:prstGeom prst="rect">
            <a:avLst/>
          </a:prstGeom>
          <a:noFill/>
          <a:ln>
            <a:noFill/>
          </a:ln>
        </p:spPr>
        <p:txBody>
          <a:bodyPr spcFirstLastPara="1" wrap="square" lIns="68569" tIns="34275" rIns="68569" bIns="34275" anchor="t" anchorCtr="0">
            <a:noAutofit/>
          </a:bodyPr>
          <a:lstStyle/>
          <a:p>
            <a:pPr algn="ctr">
              <a:buSzPts val="1152"/>
            </a:pPr>
            <a:r>
              <a:rPr lang="en-US" altLang="zh-TW"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Protection</a:t>
            </a:r>
            <a:endPar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60" name="Google Shape;248;p16">
            <a:extLst>
              <a:ext uri="{FF2B5EF4-FFF2-40B4-BE49-F238E27FC236}">
                <a16:creationId xmlns:a16="http://schemas.microsoft.com/office/drawing/2014/main" id="{253393EF-7C63-4B73-A82F-C4A315EF1243}"/>
              </a:ext>
            </a:extLst>
          </p:cNvPr>
          <p:cNvSpPr txBox="1"/>
          <p:nvPr/>
        </p:nvSpPr>
        <p:spPr>
          <a:xfrm>
            <a:off x="6751724" y="2323761"/>
            <a:ext cx="1868033" cy="233574"/>
          </a:xfrm>
          <a:prstGeom prst="rect">
            <a:avLst/>
          </a:prstGeom>
          <a:noFill/>
          <a:ln>
            <a:noFill/>
          </a:ln>
        </p:spPr>
        <p:txBody>
          <a:bodyPr spcFirstLastPara="1" wrap="square" lIns="68569" tIns="34275" rIns="68569" bIns="34275" anchor="t" anchorCtr="0">
            <a:noAutofit/>
          </a:bodyPr>
          <a:lstStyle/>
          <a:p>
            <a:pPr algn="ctr">
              <a:buSzPts val="1152"/>
            </a:pPr>
            <a:r>
              <a:rPr lang="en-US" altLang="zh-TW"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System Stability</a:t>
            </a:r>
            <a:endPar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85" name="圖形 84">
            <a:extLst>
              <a:ext uri="{FF2B5EF4-FFF2-40B4-BE49-F238E27FC236}">
                <a16:creationId xmlns:a16="http://schemas.microsoft.com/office/drawing/2014/main" id="{4D78F7D8-5A90-4652-B422-D16496B37B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9013" y="1581689"/>
            <a:ext cx="690313" cy="683545"/>
          </a:xfrm>
          <a:prstGeom prst="rect">
            <a:avLst/>
          </a:prstGeom>
        </p:spPr>
      </p:pic>
      <p:pic>
        <p:nvPicPr>
          <p:cNvPr id="86" name="圖形 85">
            <a:extLst>
              <a:ext uri="{FF2B5EF4-FFF2-40B4-BE49-F238E27FC236}">
                <a16:creationId xmlns:a16="http://schemas.microsoft.com/office/drawing/2014/main" id="{7378D3AC-2FD1-463D-BB1D-87E33D6A90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33156" y="1517140"/>
            <a:ext cx="773324" cy="773324"/>
          </a:xfrm>
          <a:prstGeom prst="rect">
            <a:avLst/>
          </a:prstGeom>
        </p:spPr>
      </p:pic>
      <p:pic>
        <p:nvPicPr>
          <p:cNvPr id="87" name="圖形 86">
            <a:extLst>
              <a:ext uri="{FF2B5EF4-FFF2-40B4-BE49-F238E27FC236}">
                <a16:creationId xmlns:a16="http://schemas.microsoft.com/office/drawing/2014/main" id="{DE90DCBB-625B-41BF-A7A9-BE9F35FB70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26172" y="1581689"/>
            <a:ext cx="651912" cy="651912"/>
          </a:xfrm>
          <a:prstGeom prst="rect">
            <a:avLst/>
          </a:prstGeom>
        </p:spPr>
      </p:pic>
      <p:pic>
        <p:nvPicPr>
          <p:cNvPr id="88" name="圖形 87">
            <a:extLst>
              <a:ext uri="{FF2B5EF4-FFF2-40B4-BE49-F238E27FC236}">
                <a16:creationId xmlns:a16="http://schemas.microsoft.com/office/drawing/2014/main" id="{E2DD9380-551B-44E0-ADA9-D1222EE44F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25310" y="1536307"/>
            <a:ext cx="720860" cy="720860"/>
          </a:xfrm>
          <a:prstGeom prst="rect">
            <a:avLst/>
          </a:prstGeom>
        </p:spPr>
      </p:pic>
      <p:sp>
        <p:nvSpPr>
          <p:cNvPr id="31" name="Google Shape;249;p16">
            <a:extLst>
              <a:ext uri="{FF2B5EF4-FFF2-40B4-BE49-F238E27FC236}">
                <a16:creationId xmlns:a16="http://schemas.microsoft.com/office/drawing/2014/main" id="{71868EAC-C590-7140-B5A1-BBB0899CD06F}"/>
              </a:ext>
            </a:extLst>
          </p:cNvPr>
          <p:cNvSpPr/>
          <p:nvPr/>
        </p:nvSpPr>
        <p:spPr>
          <a:xfrm>
            <a:off x="6797846" y="2739982"/>
            <a:ext cx="1784740" cy="2235243"/>
          </a:xfrm>
          <a:prstGeom prst="rect">
            <a:avLst/>
          </a:prstGeom>
          <a:noFill/>
          <a:ln>
            <a:noFill/>
          </a:ln>
        </p:spPr>
        <p:txBody>
          <a:bodyPr spcFirstLastPara="1" wrap="square" lIns="91425" tIns="45700" rIns="91425" bIns="45700" anchor="t" anchorCtr="0">
            <a:noAutofit/>
          </a:bodyPr>
          <a:lstStyle/>
          <a:p>
            <a:pPr marL="177800" indent="-177800">
              <a:spcBef>
                <a:spcPts val="800"/>
              </a:spcBef>
              <a:buClr>
                <a:schemeClr val="accent2"/>
              </a:buClr>
              <a:buSzPct val="50000"/>
              <a:buFont typeface="Wingdings" panose="05000000000000000000" pitchFamily="2" charset="2"/>
              <a:buChar char="l"/>
            </a:pPr>
            <a:r>
              <a:rPr lang="en-US" altLang="zh-TW" sz="900">
                <a:solidFill>
                  <a:srgbClr val="FFFFFF"/>
                </a:solidFill>
                <a:latin typeface="微軟正黑體" panose="020B0604030504040204" pitchFamily="34" charset="-120"/>
                <a:ea typeface="微軟正黑體" panose="020B0604030504040204" pitchFamily="34" charset="-120"/>
                <a:cs typeface="Calibri"/>
                <a:sym typeface="Arial" panose="020B0604020202020204" pitchFamily="34" charset="0"/>
              </a:rPr>
              <a:t>Provide ECC RAM supported model to reach the enterprise level stability​</a:t>
            </a:r>
          </a:p>
          <a:p>
            <a:pPr marL="177800" indent="-177800">
              <a:spcBef>
                <a:spcPts val="800"/>
              </a:spcBef>
              <a:buClr>
                <a:schemeClr val="accent2"/>
              </a:buClr>
              <a:buSzPct val="50000"/>
              <a:buFont typeface="Wingdings" panose="05000000000000000000" pitchFamily="2" charset="2"/>
              <a:buChar char="l"/>
            </a:pPr>
            <a:r>
              <a:rPr lang="en-US" altLang="zh-TW" sz="900">
                <a:solidFill>
                  <a:srgbClr val="FFFFFF"/>
                </a:solidFill>
                <a:latin typeface="微軟正黑體" panose="020B0604030504040204" pitchFamily="34" charset="-120"/>
                <a:ea typeface="微軟正黑體" panose="020B0604030504040204" pitchFamily="34" charset="-120"/>
                <a:cs typeface="Calibri"/>
                <a:sym typeface="Arial" panose="020B0604020202020204" pitchFamily="34" charset="0"/>
              </a:rPr>
              <a:t>Provide the faster RAID Rebuild function: Resilver</a:t>
            </a:r>
          </a:p>
        </p:txBody>
      </p:sp>
      <p:sp>
        <p:nvSpPr>
          <p:cNvPr id="32" name="Google Shape;246;p16">
            <a:extLst>
              <a:ext uri="{FF2B5EF4-FFF2-40B4-BE49-F238E27FC236}">
                <a16:creationId xmlns:a16="http://schemas.microsoft.com/office/drawing/2014/main" id="{5AAE2BC8-B3AC-524B-8BC4-550A7E303C1F}"/>
              </a:ext>
            </a:extLst>
          </p:cNvPr>
          <p:cNvSpPr/>
          <p:nvPr/>
        </p:nvSpPr>
        <p:spPr>
          <a:xfrm>
            <a:off x="4644455" y="2739982"/>
            <a:ext cx="1750983" cy="3416402"/>
          </a:xfrm>
          <a:prstGeom prst="rect">
            <a:avLst/>
          </a:prstGeom>
          <a:noFill/>
          <a:ln>
            <a:noFill/>
          </a:ln>
        </p:spPr>
        <p:txBody>
          <a:bodyPr spcFirstLastPara="1" wrap="square" lIns="91425" tIns="45700" rIns="91425" bIns="45700" anchor="t" anchorCtr="0">
            <a:noAutofit/>
          </a:bodyPr>
          <a:lstStyle/>
          <a:p>
            <a:pPr marL="177800" lvl="0" indent="-177800">
              <a:spcBef>
                <a:spcPts val="800"/>
              </a:spcBef>
              <a:buClr>
                <a:schemeClr val="accent2"/>
              </a:buClr>
              <a:buSzPct val="50000"/>
              <a:buFont typeface="Wingdings" panose="05000000000000000000" pitchFamily="2" charset="2"/>
              <a:buChar char="l"/>
              <a:tabLst>
                <a:tab pos="88900" algn="l"/>
              </a:tabLst>
            </a:pPr>
            <a:r>
              <a:rPr lang="en-US" sz="900">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QES longer needs file system checks (FSCK), with ZFS Mirror layer, COW (copy on Write) could keep the data integrity</a:t>
            </a:r>
            <a:endParaRPr lang="zh-TW" altLang="en-US" sz="900">
              <a:solidFill>
                <a:srgbClr val="FFFFFF"/>
              </a:solidFill>
              <a:latin typeface="微軟正黑體" panose="020B0604030504040204" pitchFamily="34" charset="-120"/>
              <a:ea typeface="微軟正黑體" panose="020B0604030504040204" pitchFamily="34" charset="-120"/>
              <a:cs typeface="Microsoft JhengHei"/>
            </a:endParaRPr>
          </a:p>
        </p:txBody>
      </p:sp>
      <p:sp>
        <p:nvSpPr>
          <p:cNvPr id="45" name="Google Shape;240;p16">
            <a:extLst>
              <a:ext uri="{FF2B5EF4-FFF2-40B4-BE49-F238E27FC236}">
                <a16:creationId xmlns:a16="http://schemas.microsoft.com/office/drawing/2014/main" id="{051312A9-6BE4-2F41-A716-977774BCB4F6}"/>
              </a:ext>
            </a:extLst>
          </p:cNvPr>
          <p:cNvSpPr/>
          <p:nvPr/>
        </p:nvSpPr>
        <p:spPr>
          <a:xfrm>
            <a:off x="371146" y="2739982"/>
            <a:ext cx="1810639" cy="2746471"/>
          </a:xfrm>
          <a:prstGeom prst="rect">
            <a:avLst/>
          </a:prstGeom>
          <a:noFill/>
          <a:ln>
            <a:noFill/>
          </a:ln>
        </p:spPr>
        <p:txBody>
          <a:bodyPr spcFirstLastPara="1" wrap="square" lIns="91425" tIns="45700" rIns="91425" bIns="45700" anchor="t" anchorCtr="0">
            <a:noAutofit/>
          </a:bodyPr>
          <a:lstStyle/>
          <a:p>
            <a:pPr marL="177800" lvl="0" indent="-177800">
              <a:spcBef>
                <a:spcPts val="800"/>
              </a:spcBef>
              <a:buClr>
                <a:schemeClr val="accent2"/>
              </a:buClr>
              <a:buSzPct val="50000"/>
              <a:buFont typeface="Wingdings" panose="05000000000000000000" pitchFamily="2" charset="2"/>
              <a:buChar char="l"/>
            </a:pPr>
            <a:r>
              <a:rPr lang="en-US" altLang="zh-TW" sz="900">
                <a:solidFill>
                  <a:srgbClr val="FFFFFF"/>
                </a:solidFill>
                <a:latin typeface="微軟正黑體" panose="020B0604030504040204" pitchFamily="34" charset="-120"/>
                <a:ea typeface="微軟正黑體" panose="020B0604030504040204" pitchFamily="34" charset="-120"/>
                <a:cs typeface="Calibri"/>
                <a:sym typeface="Arial" panose="020B0604020202020204" pitchFamily="34" charset="0"/>
              </a:rPr>
              <a:t>Offers inline compression &amp; inline deduplication for better storage utilization​</a:t>
            </a:r>
          </a:p>
          <a:p>
            <a:pPr marL="177800" indent="-177800">
              <a:spcBef>
                <a:spcPts val="800"/>
              </a:spcBef>
              <a:buClr>
                <a:schemeClr val="accent2"/>
              </a:buClr>
              <a:buSzPct val="50000"/>
              <a:buFont typeface="Wingdings" panose="05000000000000000000" pitchFamily="2" charset="2"/>
              <a:buChar char="l"/>
            </a:pPr>
            <a:r>
              <a:rPr lang="en-US" altLang="zh-TW" sz="900">
                <a:solidFill>
                  <a:srgbClr val="FFFFFF"/>
                </a:solidFill>
                <a:latin typeface="微軟正黑體" panose="020B0604030504040204" pitchFamily="34" charset="-120"/>
                <a:ea typeface="微軟正黑體" panose="020B0604030504040204" pitchFamily="34" charset="-120"/>
                <a:cs typeface="Calibri"/>
                <a:sym typeface="Arial" panose="020B0604020202020204" pitchFamily="34" charset="0"/>
              </a:rPr>
              <a:t>ZIL / L2ARC: provides a better cache mechanism</a:t>
            </a:r>
            <a:endParaRPr lang="en-US" sz="900" i="0" u="none" strike="noStrike" cap="none">
              <a:solidFill>
                <a:srgbClr val="FFFFFF"/>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46" name="Google Shape;246;p16">
            <a:extLst>
              <a:ext uri="{FF2B5EF4-FFF2-40B4-BE49-F238E27FC236}">
                <a16:creationId xmlns:a16="http://schemas.microsoft.com/office/drawing/2014/main" id="{FE7FC2CC-6334-4C3A-BC84-076F01E8931D}"/>
              </a:ext>
            </a:extLst>
          </p:cNvPr>
          <p:cNvSpPr/>
          <p:nvPr/>
        </p:nvSpPr>
        <p:spPr>
          <a:xfrm>
            <a:off x="2531295" y="2739982"/>
            <a:ext cx="1821197" cy="2483832"/>
          </a:xfrm>
          <a:prstGeom prst="rect">
            <a:avLst/>
          </a:prstGeom>
          <a:noFill/>
          <a:ln>
            <a:noFill/>
          </a:ln>
        </p:spPr>
        <p:txBody>
          <a:bodyPr spcFirstLastPara="1" wrap="square" lIns="91425" tIns="45700" rIns="91425" bIns="45700" anchor="t" anchorCtr="0">
            <a:noAutofit/>
          </a:bodyPr>
          <a:lstStyle/>
          <a:p>
            <a:pPr marL="177800" lvl="0" indent="-177800">
              <a:spcBef>
                <a:spcPts val="800"/>
              </a:spcBef>
              <a:buClr>
                <a:schemeClr val="accent2"/>
              </a:buClr>
              <a:buSzPct val="50000"/>
              <a:buFont typeface="Wingdings" panose="05000000000000000000" pitchFamily="2" charset="2"/>
              <a:buChar char="l"/>
              <a:tabLst>
                <a:tab pos="88900" algn="l"/>
              </a:tabLst>
            </a:pPr>
            <a:r>
              <a:rPr lang="en-US" sz="900">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The native ZFS snapshot feature allows smart definitions of guaranteed snapshots​</a:t>
            </a:r>
            <a:endParaRPr lang="en-US" sz="900">
              <a:solidFill>
                <a:srgbClr val="FFFFFF"/>
              </a:solidFill>
              <a:latin typeface="微軟正黑體" panose="020B0604030504040204" pitchFamily="34" charset="-120"/>
              <a:ea typeface="微軟正黑體" panose="020B0604030504040204" pitchFamily="34" charset="-120"/>
              <a:cs typeface="Microsoft JhengHei"/>
            </a:endParaRPr>
          </a:p>
          <a:p>
            <a:pPr marL="177800" lvl="0" indent="-177800">
              <a:spcBef>
                <a:spcPts val="800"/>
              </a:spcBef>
              <a:buClr>
                <a:schemeClr val="accent2"/>
              </a:buClr>
              <a:buSzPct val="50000"/>
              <a:buFont typeface="Wingdings" panose="05000000000000000000" pitchFamily="2" charset="2"/>
              <a:buChar char="l"/>
              <a:tabLst>
                <a:tab pos="88900" algn="l"/>
              </a:tabLst>
            </a:pPr>
            <a:r>
              <a:rPr lang="en-US" altLang="zh-TW" sz="900">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A nearly unlimited number of 65,536 snapshots​ (supports folder/LUN)​</a:t>
            </a:r>
            <a:endParaRPr lang="en-US" altLang="zh-TW" sz="900">
              <a:solidFill>
                <a:srgbClr val="FFFFFF"/>
              </a:solidFill>
              <a:latin typeface="微軟正黑體" panose="020B0604030504040204" pitchFamily="34" charset="-120"/>
              <a:ea typeface="微軟正黑體" panose="020B0604030504040204" pitchFamily="34" charset="-120"/>
              <a:cs typeface="Microsoft JhengHei"/>
            </a:endParaRPr>
          </a:p>
          <a:p>
            <a:pPr marL="177800" lvl="0" indent="-177800">
              <a:spcBef>
                <a:spcPts val="800"/>
              </a:spcBef>
              <a:buClr>
                <a:schemeClr val="accent2"/>
              </a:buClr>
              <a:buSzPct val="50000"/>
              <a:buFont typeface="Wingdings" panose="05000000000000000000" pitchFamily="2" charset="2"/>
              <a:buChar char="l"/>
              <a:tabLst>
                <a:tab pos="88900" algn="l"/>
              </a:tabLst>
            </a:pPr>
            <a:r>
              <a:rPr lang="en-US" altLang="zh-TW" sz="900" err="1">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SnapSync</a:t>
            </a:r>
            <a:endParaRPr lang="en-US" altLang="zh-TW" sz="900">
              <a:solidFill>
                <a:srgbClr val="FFFFFF"/>
              </a:solidFill>
              <a:latin typeface="微軟正黑體" panose="020B0604030504040204" pitchFamily="34" charset="-120"/>
              <a:ea typeface="微軟正黑體" panose="020B0604030504040204" pitchFamily="34" charset="-120"/>
              <a:cs typeface="Microsoft JhengHei"/>
            </a:endParaRPr>
          </a:p>
          <a:p>
            <a:pPr marL="177800" indent="-177800">
              <a:spcBef>
                <a:spcPts val="800"/>
              </a:spcBef>
              <a:buClr>
                <a:schemeClr val="accent2"/>
              </a:buClr>
              <a:buSzPct val="50000"/>
              <a:buFont typeface="Wingdings" panose="05000000000000000000" pitchFamily="2" charset="2"/>
              <a:buChar char="l"/>
              <a:tabLst>
                <a:tab pos="88900" algn="l"/>
              </a:tabLst>
            </a:pPr>
            <a:r>
              <a:rPr lang="en-US" altLang="zh-TW" sz="900">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More RAID types available</a:t>
            </a:r>
            <a:endParaRPr lang="en-US" altLang="zh-TW" sz="900">
              <a:solidFill>
                <a:srgbClr val="FFFFFF"/>
              </a:solidFill>
              <a:latin typeface="微軟正黑體" panose="020B0604030504040204" pitchFamily="34" charset="-120"/>
              <a:ea typeface="微軟正黑體" panose="020B0604030504040204" pitchFamily="34" charset="-120"/>
              <a:cs typeface="Microsoft JhengHei"/>
            </a:endParaRPr>
          </a:p>
          <a:p>
            <a:pPr marL="177800" indent="-177800">
              <a:spcBef>
                <a:spcPts val="800"/>
              </a:spcBef>
              <a:buClr>
                <a:schemeClr val="accent2"/>
              </a:buClr>
              <a:buSzPct val="50000"/>
              <a:buFont typeface="Wingdings" panose="05000000000000000000" pitchFamily="2" charset="2"/>
              <a:buChar char="l"/>
              <a:tabLst>
                <a:tab pos="88900" algn="l"/>
              </a:tabLst>
            </a:pPr>
            <a:r>
              <a:rPr lang="en-US" altLang="zh-TW" sz="900">
                <a:solidFill>
                  <a:srgbClr val="FFFFFF"/>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WORM (write once read many)​</a:t>
            </a:r>
            <a:endParaRPr lang="zh-TW" altLang="en-US" sz="900">
              <a:solidFill>
                <a:srgbClr val="FFFFFF"/>
              </a:solidFill>
              <a:latin typeface="微軟正黑體" panose="020B0604030504040204" pitchFamily="34" charset="-120"/>
              <a:ea typeface="微軟正黑體" panose="020B0604030504040204" pitchFamily="34" charset="-120"/>
              <a:cs typeface="Microsoft JhengHei"/>
            </a:endParaRPr>
          </a:p>
        </p:txBody>
      </p:sp>
    </p:spTree>
    <p:extLst>
      <p:ext uri="{BB962C8B-B14F-4D97-AF65-F5344CB8AC3E}">
        <p14:creationId xmlns:p14="http://schemas.microsoft.com/office/powerpoint/2010/main" val="188871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4781AA-78F4-2844-BD40-D9E36E9E2B8D}"/>
              </a:ext>
            </a:extLst>
          </p:cNvPr>
          <p:cNvSpPr>
            <a:spLocks noGrp="1"/>
          </p:cNvSpPr>
          <p:nvPr>
            <p:ph type="title"/>
          </p:nvPr>
        </p:nvSpPr>
        <p:spPr/>
        <p:txBody>
          <a:bodyPr/>
          <a:lstStyle/>
          <a:p>
            <a:r>
              <a:rPr kumimoji="1" lang="en-US" altLang="zh-TW"/>
              <a:t>Near-unlimited Snapshots</a:t>
            </a:r>
            <a:endParaRPr kumimoji="1" lang="zh-TW" altLang="en-US"/>
          </a:p>
        </p:txBody>
      </p:sp>
      <p:sp>
        <p:nvSpPr>
          <p:cNvPr id="30" name="矩形 29">
            <a:extLst>
              <a:ext uri="{FF2B5EF4-FFF2-40B4-BE49-F238E27FC236}">
                <a16:creationId xmlns:a16="http://schemas.microsoft.com/office/drawing/2014/main" id="{4BB3F173-72A8-364F-B7AD-9C0A0972B48E}"/>
              </a:ext>
            </a:extLst>
          </p:cNvPr>
          <p:cNvSpPr/>
          <p:nvPr/>
        </p:nvSpPr>
        <p:spPr>
          <a:xfrm rot="16200000">
            <a:off x="1094200" y="2130521"/>
            <a:ext cx="2280995" cy="3191207"/>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矩形 30">
            <a:extLst>
              <a:ext uri="{FF2B5EF4-FFF2-40B4-BE49-F238E27FC236}">
                <a16:creationId xmlns:a16="http://schemas.microsoft.com/office/drawing/2014/main" id="{8271655B-9934-6D44-BDD1-0C7F10D55AC4}"/>
              </a:ext>
            </a:extLst>
          </p:cNvPr>
          <p:cNvSpPr/>
          <p:nvPr/>
        </p:nvSpPr>
        <p:spPr>
          <a:xfrm rot="16200000">
            <a:off x="2036750" y="122827"/>
            <a:ext cx="395896" cy="3191208"/>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矩形 31">
            <a:extLst>
              <a:ext uri="{FF2B5EF4-FFF2-40B4-BE49-F238E27FC236}">
                <a16:creationId xmlns:a16="http://schemas.microsoft.com/office/drawing/2014/main" id="{86F973A7-5AF6-3040-91A2-BB54A873B3D1}"/>
              </a:ext>
            </a:extLst>
          </p:cNvPr>
          <p:cNvSpPr/>
          <p:nvPr/>
        </p:nvSpPr>
        <p:spPr>
          <a:xfrm rot="16200000">
            <a:off x="2036750" y="635702"/>
            <a:ext cx="395896" cy="3191207"/>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矩形 32">
            <a:extLst>
              <a:ext uri="{FF2B5EF4-FFF2-40B4-BE49-F238E27FC236}">
                <a16:creationId xmlns:a16="http://schemas.microsoft.com/office/drawing/2014/main" id="{C16AF5BB-111E-D149-A593-9E09E0C0CCEE}"/>
              </a:ext>
            </a:extLst>
          </p:cNvPr>
          <p:cNvSpPr/>
          <p:nvPr/>
        </p:nvSpPr>
        <p:spPr>
          <a:xfrm>
            <a:off x="726928" y="3226007"/>
            <a:ext cx="1400621" cy="15299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矩形 33">
            <a:extLst>
              <a:ext uri="{FF2B5EF4-FFF2-40B4-BE49-F238E27FC236}">
                <a16:creationId xmlns:a16="http://schemas.microsoft.com/office/drawing/2014/main" id="{797EA479-535D-7846-AA73-70D4A665A04F}"/>
              </a:ext>
            </a:extLst>
          </p:cNvPr>
          <p:cNvSpPr/>
          <p:nvPr/>
        </p:nvSpPr>
        <p:spPr>
          <a:xfrm>
            <a:off x="2176183" y="3226007"/>
            <a:ext cx="1400621" cy="15299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35" name="Google Shape;622;p33" descr="一張含有 螢幕擷取畫面 的圖片&#10;&#10;描述是以非常高的可信度產生">
            <a:extLst>
              <a:ext uri="{FF2B5EF4-FFF2-40B4-BE49-F238E27FC236}">
                <a16:creationId xmlns:a16="http://schemas.microsoft.com/office/drawing/2014/main" id="{6A7F51EA-3A06-514B-B3AA-860D8041C484}"/>
              </a:ext>
            </a:extLst>
          </p:cNvPr>
          <p:cNvPicPr preferRelativeResize="0"/>
          <p:nvPr/>
        </p:nvPicPr>
        <p:blipFill rotWithShape="1">
          <a:blip r:embed="rId2">
            <a:alphaModFix/>
          </a:blip>
          <a:srcRect/>
          <a:stretch/>
        </p:blipFill>
        <p:spPr>
          <a:xfrm>
            <a:off x="3835456" y="2222284"/>
            <a:ext cx="4670756" cy="2640415"/>
          </a:xfrm>
          <a:prstGeom prst="rect">
            <a:avLst/>
          </a:prstGeom>
          <a:noFill/>
          <a:ln>
            <a:noFill/>
          </a:ln>
          <a:effectLst>
            <a:outerShdw blurRad="139700" dist="50800" dir="5400000" algn="ctr" rotWithShape="0">
              <a:srgbClr val="000000">
                <a:alpha val="43137"/>
              </a:srgbClr>
            </a:outerShdw>
          </a:effectLst>
        </p:spPr>
      </p:pic>
      <p:sp>
        <p:nvSpPr>
          <p:cNvPr id="36" name="Google Shape;646;p33">
            <a:extLst>
              <a:ext uri="{FF2B5EF4-FFF2-40B4-BE49-F238E27FC236}">
                <a16:creationId xmlns:a16="http://schemas.microsoft.com/office/drawing/2014/main" id="{CF512ED7-5850-2C46-8E44-6850647CCC9D}"/>
              </a:ext>
            </a:extLst>
          </p:cNvPr>
          <p:cNvSpPr txBox="1"/>
          <p:nvPr/>
        </p:nvSpPr>
        <p:spPr>
          <a:xfrm>
            <a:off x="3871834" y="1480554"/>
            <a:ext cx="4633072" cy="969668"/>
          </a:xfrm>
          <a:prstGeom prst="rect">
            <a:avLst/>
          </a:prstGeom>
          <a:noFill/>
          <a:ln>
            <a:noFill/>
          </a:ln>
        </p:spPr>
        <p:txBody>
          <a:bodyPr spcFirstLastPara="1" wrap="square" lIns="0" tIns="0" rIns="0" bIns="0" anchor="t" anchorCtr="0">
            <a:noAutofit/>
          </a:bodyPr>
          <a:lstStyle/>
          <a:p>
            <a:pPr lvl="0">
              <a:lnSpc>
                <a:spcPts val="2400"/>
              </a:lnSpc>
              <a:buClr>
                <a:srgbClr val="F2F2F2"/>
              </a:buClr>
              <a:buSzPts val="1800"/>
            </a:pPr>
            <a:r>
              <a:rPr lang="en-US" altLang="zh-TW" sz="1400" b="1">
                <a:solidFill>
                  <a:srgbClr val="00B0F0"/>
                </a:solidFill>
                <a:latin typeface="Arial" panose="020B0604020202020204" pitchFamily="34" charset="0"/>
                <a:ea typeface="微軟正黑體" panose="020B0604030504040204" pitchFamily="34" charset="-120"/>
                <a:cs typeface="Microsoft JhengHei"/>
                <a:sym typeface="Arial" panose="020B0604020202020204" pitchFamily="34" charset="0"/>
              </a:rPr>
              <a:t>Snapshot Manager </a:t>
            </a:r>
            <a:r>
              <a:rPr lang="en-US" altLang="zh-TW" sz="12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is operated based on shared folder.​ With [Clone], [Restore] &amp; [Folder Revert] support.​​</a:t>
            </a:r>
            <a:endParaRPr lang="zh-TW" altLang="en-US" sz="12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lvl="0">
              <a:lnSpc>
                <a:spcPct val="90000"/>
              </a:lnSpc>
              <a:buClr>
                <a:srgbClr val="F2F2F2"/>
              </a:buClr>
              <a:buSzPts val="1800"/>
            </a:pPr>
            <a:endParaRPr lang="zh-TW" altLang="en-US" sz="11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a:p>
            <a:pPr lvl="0">
              <a:lnSpc>
                <a:spcPct val="90000"/>
              </a:lnSpc>
              <a:buClr>
                <a:srgbClr val="F2F2F2"/>
              </a:buClr>
              <a:buSzPts val="1800"/>
            </a:pPr>
            <a:endParaRPr lang="zh-TW" altLang="en-US" sz="11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37" name="Google Shape;628;p33">
            <a:extLst>
              <a:ext uri="{FF2B5EF4-FFF2-40B4-BE49-F238E27FC236}">
                <a16:creationId xmlns:a16="http://schemas.microsoft.com/office/drawing/2014/main" id="{29B42C12-7D7D-CA42-8229-F023AD71FBEB}"/>
              </a:ext>
            </a:extLst>
          </p:cNvPr>
          <p:cNvGrpSpPr/>
          <p:nvPr/>
        </p:nvGrpSpPr>
        <p:grpSpPr>
          <a:xfrm>
            <a:off x="2523242" y="3835565"/>
            <a:ext cx="803038" cy="277995"/>
            <a:chOff x="5308956" y="3452803"/>
            <a:chExt cx="1046404" cy="343200"/>
          </a:xfrm>
        </p:grpSpPr>
        <p:sp>
          <p:nvSpPr>
            <p:cNvPr id="38" name="Google Shape;629;p33">
              <a:extLst>
                <a:ext uri="{FF2B5EF4-FFF2-40B4-BE49-F238E27FC236}">
                  <a16:creationId xmlns:a16="http://schemas.microsoft.com/office/drawing/2014/main" id="{626DF506-A8EF-0242-B8A7-2FDBE7DD960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Google Shape;630;p33">
              <a:extLst>
                <a:ext uri="{FF2B5EF4-FFF2-40B4-BE49-F238E27FC236}">
                  <a16:creationId xmlns:a16="http://schemas.microsoft.com/office/drawing/2014/main" id="{DC009797-9F00-1A45-B5AA-B2B4F575DF36}"/>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0" name="Google Shape;631;p33">
              <a:extLst>
                <a:ext uri="{FF2B5EF4-FFF2-40B4-BE49-F238E27FC236}">
                  <a16:creationId xmlns:a16="http://schemas.microsoft.com/office/drawing/2014/main" id="{3F447408-EAF0-024C-8676-B9C0728E7F0D}"/>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1" name="Google Shape;632;p33">
            <a:extLst>
              <a:ext uri="{FF2B5EF4-FFF2-40B4-BE49-F238E27FC236}">
                <a16:creationId xmlns:a16="http://schemas.microsoft.com/office/drawing/2014/main" id="{DD024887-7055-454A-8D7A-1B83B80BE60F}"/>
              </a:ext>
            </a:extLst>
          </p:cNvPr>
          <p:cNvGrpSpPr/>
          <p:nvPr/>
        </p:nvGrpSpPr>
        <p:grpSpPr>
          <a:xfrm>
            <a:off x="2524535" y="4113531"/>
            <a:ext cx="803038" cy="277995"/>
            <a:chOff x="5308956" y="3452803"/>
            <a:chExt cx="1046404" cy="343200"/>
          </a:xfrm>
        </p:grpSpPr>
        <p:sp>
          <p:nvSpPr>
            <p:cNvPr id="42" name="Google Shape;633;p33">
              <a:extLst>
                <a:ext uri="{FF2B5EF4-FFF2-40B4-BE49-F238E27FC236}">
                  <a16:creationId xmlns:a16="http://schemas.microsoft.com/office/drawing/2014/main" id="{CCDADD9F-D182-A64E-AC8F-A36684B1E4D6}"/>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3" name="Google Shape;634;p33">
              <a:extLst>
                <a:ext uri="{FF2B5EF4-FFF2-40B4-BE49-F238E27FC236}">
                  <a16:creationId xmlns:a16="http://schemas.microsoft.com/office/drawing/2014/main" id="{310D6FB6-AA0D-A942-BA1C-706C0795DC5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Google Shape;635;p33">
              <a:extLst>
                <a:ext uri="{FF2B5EF4-FFF2-40B4-BE49-F238E27FC236}">
                  <a16:creationId xmlns:a16="http://schemas.microsoft.com/office/drawing/2014/main" id="{2A30BE1B-CDD6-3D47-90BC-962492C3C2FD}"/>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5" name="Google Shape;636;p33">
            <a:extLst>
              <a:ext uri="{FF2B5EF4-FFF2-40B4-BE49-F238E27FC236}">
                <a16:creationId xmlns:a16="http://schemas.microsoft.com/office/drawing/2014/main" id="{4930AB0F-700D-284B-A63D-A1A7579A73A6}"/>
              </a:ext>
            </a:extLst>
          </p:cNvPr>
          <p:cNvGrpSpPr/>
          <p:nvPr/>
        </p:nvGrpSpPr>
        <p:grpSpPr>
          <a:xfrm>
            <a:off x="2523242" y="4396962"/>
            <a:ext cx="803038" cy="277995"/>
            <a:chOff x="5308956" y="3452803"/>
            <a:chExt cx="1046404" cy="343200"/>
          </a:xfrm>
        </p:grpSpPr>
        <p:sp>
          <p:nvSpPr>
            <p:cNvPr id="46" name="Google Shape;637;p33">
              <a:extLst>
                <a:ext uri="{FF2B5EF4-FFF2-40B4-BE49-F238E27FC236}">
                  <a16:creationId xmlns:a16="http://schemas.microsoft.com/office/drawing/2014/main" id="{21E95513-D0C0-0541-8A76-F812A6AC717D}"/>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7" name="Google Shape;638;p33">
              <a:extLst>
                <a:ext uri="{FF2B5EF4-FFF2-40B4-BE49-F238E27FC236}">
                  <a16:creationId xmlns:a16="http://schemas.microsoft.com/office/drawing/2014/main" id="{FD95C5AB-B5D1-C047-ACCD-6FBA75B53FF8}"/>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8" name="Google Shape;639;p33">
              <a:extLst>
                <a:ext uri="{FF2B5EF4-FFF2-40B4-BE49-F238E27FC236}">
                  <a16:creationId xmlns:a16="http://schemas.microsoft.com/office/drawing/2014/main" id="{2095BE5D-BA3C-0F4A-B225-DC88D7D83F5C}"/>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49" name="Google Shape;640;p33">
            <a:extLst>
              <a:ext uri="{FF2B5EF4-FFF2-40B4-BE49-F238E27FC236}">
                <a16:creationId xmlns:a16="http://schemas.microsoft.com/office/drawing/2014/main" id="{6B3855EB-C300-B743-A081-CFF2C2F0D427}"/>
              </a:ext>
            </a:extLst>
          </p:cNvPr>
          <p:cNvSpPr/>
          <p:nvPr/>
        </p:nvSpPr>
        <p:spPr>
          <a:xfrm>
            <a:off x="2613231" y="4011424"/>
            <a:ext cx="573037" cy="46462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91425" tIns="45694" rIns="91425" bIns="45694" anchor="ctr" anchorCtr="0">
            <a:noAutofit/>
          </a:bodyPr>
          <a:lstStyle/>
          <a:p>
            <a:pPr algn="ctr">
              <a:buClr>
                <a:srgbClr val="000000"/>
              </a:buClr>
              <a:buSzPts val="2400"/>
            </a:pPr>
            <a:endParaRPr>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641;p33">
            <a:extLst>
              <a:ext uri="{FF2B5EF4-FFF2-40B4-BE49-F238E27FC236}">
                <a16:creationId xmlns:a16="http://schemas.microsoft.com/office/drawing/2014/main" id="{13ABEFF9-8870-BC43-8E3A-478A91F96FD4}"/>
              </a:ext>
            </a:extLst>
          </p:cNvPr>
          <p:cNvSpPr/>
          <p:nvPr/>
        </p:nvSpPr>
        <p:spPr>
          <a:xfrm>
            <a:off x="2206258" y="3277481"/>
            <a:ext cx="1370547" cy="523427"/>
          </a:xfrm>
          <a:prstGeom prst="rect">
            <a:avLst/>
          </a:prstGeom>
          <a:noFill/>
          <a:ln>
            <a:noFill/>
          </a:ln>
        </p:spPr>
        <p:txBody>
          <a:bodyPr spcFirstLastPara="1" wrap="square" lIns="91425" tIns="45694" rIns="91425" bIns="45694" anchor="t" anchorCtr="0">
            <a:noAutofit/>
          </a:bodyPr>
          <a:lstStyle/>
          <a:p>
            <a:pPr marL="0" lvl="1" algn="ctr">
              <a:buClr>
                <a:srgbClr val="F2F2F2"/>
              </a:buClr>
              <a:buSzPts val="550"/>
            </a:pPr>
            <a:r>
              <a:rPr lang="en-US" sz="15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iSCSI LUN Snapshot</a:t>
            </a:r>
            <a:endParaRPr sz="1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Google Shape;642;p33">
            <a:extLst>
              <a:ext uri="{FF2B5EF4-FFF2-40B4-BE49-F238E27FC236}">
                <a16:creationId xmlns:a16="http://schemas.microsoft.com/office/drawing/2014/main" id="{946A6D0B-FC70-FA45-9FF5-9B2B9C5362B5}"/>
              </a:ext>
            </a:extLst>
          </p:cNvPr>
          <p:cNvSpPr/>
          <p:nvPr/>
        </p:nvSpPr>
        <p:spPr>
          <a:xfrm>
            <a:off x="643883" y="3293950"/>
            <a:ext cx="1557586" cy="417479"/>
          </a:xfrm>
          <a:prstGeom prst="rect">
            <a:avLst/>
          </a:prstGeom>
          <a:noFill/>
          <a:ln>
            <a:noFill/>
          </a:ln>
        </p:spPr>
        <p:txBody>
          <a:bodyPr spcFirstLastPara="1" wrap="square" lIns="91425" tIns="45694" rIns="91425" bIns="45694" anchor="t" anchorCtr="0">
            <a:noAutofit/>
          </a:bodyPr>
          <a:lstStyle/>
          <a:p>
            <a:pPr marL="0" lvl="1" algn="ctr">
              <a:buClr>
                <a:srgbClr val="F2F2F2"/>
              </a:buClr>
              <a:buSzPts val="550"/>
            </a:pPr>
            <a:r>
              <a:rPr lang="en-US" sz="15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endParaRPr sz="15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52" name="Google Shape;643;p33">
            <a:extLst>
              <a:ext uri="{FF2B5EF4-FFF2-40B4-BE49-F238E27FC236}">
                <a16:creationId xmlns:a16="http://schemas.microsoft.com/office/drawing/2014/main" id="{6D086DB7-16B4-D140-8653-4E188345D73A}"/>
              </a:ext>
            </a:extLst>
          </p:cNvPr>
          <p:cNvPicPr preferRelativeResize="0"/>
          <p:nvPr/>
        </p:nvPicPr>
        <p:blipFill rotWithShape="1">
          <a:blip r:embed="rId3">
            <a:alphaModFix/>
          </a:blip>
          <a:srcRect/>
          <a:stretch/>
        </p:blipFill>
        <p:spPr>
          <a:xfrm>
            <a:off x="920554" y="3793974"/>
            <a:ext cx="920567" cy="841864"/>
          </a:xfrm>
          <a:prstGeom prst="rect">
            <a:avLst/>
          </a:prstGeom>
          <a:noFill/>
          <a:ln>
            <a:noFill/>
          </a:ln>
        </p:spPr>
      </p:pic>
      <p:sp>
        <p:nvSpPr>
          <p:cNvPr id="53" name="Google Shape;644;p33">
            <a:extLst>
              <a:ext uri="{FF2B5EF4-FFF2-40B4-BE49-F238E27FC236}">
                <a16:creationId xmlns:a16="http://schemas.microsoft.com/office/drawing/2014/main" id="{624B8311-BB32-F04C-8192-E7DA0FF0DD4F}"/>
              </a:ext>
            </a:extLst>
          </p:cNvPr>
          <p:cNvSpPr/>
          <p:nvPr/>
        </p:nvSpPr>
        <p:spPr>
          <a:xfrm>
            <a:off x="1188923" y="4046362"/>
            <a:ext cx="728902" cy="590982"/>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91425" tIns="45694" rIns="91425" bIns="45694" anchor="ctr" anchorCtr="0">
            <a:noAutofit/>
          </a:bodyPr>
          <a:lstStyle/>
          <a:p>
            <a:pPr algn="ctr">
              <a:buClr>
                <a:srgbClr val="000000"/>
              </a:buClr>
              <a:buSzPts val="2400"/>
            </a:pPr>
            <a:endParaRPr>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4" name="文字方塊 53">
            <a:extLst>
              <a:ext uri="{FF2B5EF4-FFF2-40B4-BE49-F238E27FC236}">
                <a16:creationId xmlns:a16="http://schemas.microsoft.com/office/drawing/2014/main" id="{A47D62DB-7892-104D-8FE3-3BFC404CA841}"/>
              </a:ext>
            </a:extLst>
          </p:cNvPr>
          <p:cNvSpPr txBox="1"/>
          <p:nvPr/>
        </p:nvSpPr>
        <p:spPr>
          <a:xfrm>
            <a:off x="688479" y="2636697"/>
            <a:ext cx="2746132" cy="852994"/>
          </a:xfrm>
          <a:prstGeom prst="rect">
            <a:avLst/>
          </a:prstGeom>
          <a:noFill/>
        </p:spPr>
        <p:txBody>
          <a:bodyPr wrap="square" rtlCol="0">
            <a:spAutoFit/>
          </a:bodyPr>
          <a:lstStyle/>
          <a:p>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NAS Maximum Snapshot </a:t>
            </a:r>
            <a:r>
              <a:rPr lang="en-US" altLang="zh-TW" sz="1600" b="1">
                <a:solidFill>
                  <a:srgbClr val="FFD41D"/>
                </a:solidFill>
                <a:latin typeface="Arial" panose="020B0604020202020204" pitchFamily="34" charset="0"/>
                <a:ea typeface="微軟正黑體" panose="020B0604030504040204" pitchFamily="34" charset="-120"/>
                <a:cs typeface="Arial"/>
                <a:sym typeface="Arial" panose="020B0604020202020204" pitchFamily="34" charset="0"/>
              </a:rPr>
              <a:t>65,536</a:t>
            </a:r>
          </a:p>
          <a:p>
            <a:endParaRPr lang="zh-TW" altLang="en-US" sz="1600"/>
          </a:p>
        </p:txBody>
      </p:sp>
      <p:sp>
        <p:nvSpPr>
          <p:cNvPr id="55" name="Google Shape;623;p33">
            <a:extLst>
              <a:ext uri="{FF2B5EF4-FFF2-40B4-BE49-F238E27FC236}">
                <a16:creationId xmlns:a16="http://schemas.microsoft.com/office/drawing/2014/main" id="{C4CEE6BA-D712-F14D-98F7-6C03172BDF9A}"/>
              </a:ext>
            </a:extLst>
          </p:cNvPr>
          <p:cNvSpPr txBox="1"/>
          <p:nvPr/>
        </p:nvSpPr>
        <p:spPr>
          <a:xfrm>
            <a:off x="637787" y="1338317"/>
            <a:ext cx="2985472" cy="1111905"/>
          </a:xfrm>
          <a:prstGeom prst="rect">
            <a:avLst/>
          </a:prstGeom>
          <a:noFill/>
          <a:ln>
            <a:noFill/>
          </a:ln>
        </p:spPr>
        <p:txBody>
          <a:bodyPr spcFirstLastPara="1" wrap="square" lIns="91425" tIns="91425" rIns="91425" bIns="91425" anchor="t" anchorCtr="0">
            <a:noAutofit/>
          </a:bodyPr>
          <a:lstStyle/>
          <a:p>
            <a:pPr marL="76200">
              <a:lnSpc>
                <a:spcPct val="200000"/>
              </a:lnSpc>
              <a:buClr>
                <a:srgbClr val="00B0F0"/>
              </a:buClr>
              <a:buSzPct val="50000"/>
            </a:pPr>
            <a:r>
              <a:rPr 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endParaRPr lang="zh-TW" alt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76200">
              <a:lnSpc>
                <a:spcPct val="200000"/>
              </a:lnSpc>
              <a:buClr>
                <a:srgbClr val="00B0F0"/>
              </a:buClr>
              <a:buSzPct val="50000"/>
            </a:pPr>
            <a:r>
              <a:rPr 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LUN snapshot</a:t>
            </a:r>
            <a:endParaRPr lang="zh-TW" alt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28735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F2EB42-D369-4BCA-BF31-25200E0A6000}"/>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In-line Compression</a:t>
            </a:r>
            <a:endParaRPr lang="zh-TW" altLang="en-US">
              <a:latin typeface="Arial" panose="020B0604020202020204" pitchFamily="34" charset="0"/>
              <a:sym typeface="Arial" panose="020B0604020202020204" pitchFamily="34" charset="0"/>
            </a:endParaRPr>
          </a:p>
        </p:txBody>
      </p:sp>
      <p:grpSp>
        <p:nvGrpSpPr>
          <p:cNvPr id="7" name="群組 6">
            <a:extLst>
              <a:ext uri="{FF2B5EF4-FFF2-40B4-BE49-F238E27FC236}">
                <a16:creationId xmlns:a16="http://schemas.microsoft.com/office/drawing/2014/main" id="{C6C7D378-AC9C-4819-91A4-157DD744600D}"/>
              </a:ext>
            </a:extLst>
          </p:cNvPr>
          <p:cNvGrpSpPr/>
          <p:nvPr/>
        </p:nvGrpSpPr>
        <p:grpSpPr>
          <a:xfrm>
            <a:off x="626208" y="1473723"/>
            <a:ext cx="7891584" cy="3413744"/>
            <a:chOff x="333374" y="1450515"/>
            <a:chExt cx="8331655" cy="3604110"/>
          </a:xfrm>
        </p:grpSpPr>
        <p:grpSp>
          <p:nvGrpSpPr>
            <p:cNvPr id="6" name="群組 5">
              <a:extLst>
                <a:ext uri="{FF2B5EF4-FFF2-40B4-BE49-F238E27FC236}">
                  <a16:creationId xmlns:a16="http://schemas.microsoft.com/office/drawing/2014/main" id="{69A6A824-D9FA-4925-A8B9-1C4D0E1428F3}"/>
                </a:ext>
              </a:extLst>
            </p:cNvPr>
            <p:cNvGrpSpPr/>
            <p:nvPr/>
          </p:nvGrpSpPr>
          <p:grpSpPr>
            <a:xfrm>
              <a:off x="5845090" y="1450515"/>
              <a:ext cx="2819939" cy="3604110"/>
              <a:chOff x="7793454" y="1474149"/>
              <a:chExt cx="3759918" cy="4805480"/>
            </a:xfrm>
          </p:grpSpPr>
          <p:sp>
            <p:nvSpPr>
              <p:cNvPr id="18" name="矩形 17">
                <a:extLst>
                  <a:ext uri="{FF2B5EF4-FFF2-40B4-BE49-F238E27FC236}">
                    <a16:creationId xmlns:a16="http://schemas.microsoft.com/office/drawing/2014/main" id="{FABF7C1F-3609-4721-A47F-333ED1A1BB74}"/>
                  </a:ext>
                </a:extLst>
              </p:cNvPr>
              <p:cNvSpPr/>
              <p:nvPr/>
            </p:nvSpPr>
            <p:spPr>
              <a:xfrm>
                <a:off x="7793454" y="1474149"/>
                <a:ext cx="3759918"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25" name="圖片 24" descr="一張含有 電腦 的圖片&#10;&#10;自動產生的描述">
                <a:extLst>
                  <a:ext uri="{FF2B5EF4-FFF2-40B4-BE49-F238E27FC236}">
                    <a16:creationId xmlns:a16="http://schemas.microsoft.com/office/drawing/2014/main" id="{453D4565-A265-4577-917E-557EA17EDD70}"/>
                  </a:ext>
                </a:extLst>
              </p:cNvPr>
              <p:cNvPicPr>
                <a:picLocks noChangeAspect="1"/>
              </p:cNvPicPr>
              <p:nvPr/>
            </p:nvPicPr>
            <p:blipFill>
              <a:blip r:embed="rId3"/>
              <a:stretch>
                <a:fillRect/>
              </a:stretch>
            </p:blipFill>
            <p:spPr>
              <a:xfrm>
                <a:off x="8496835" y="1645704"/>
                <a:ext cx="2214163" cy="1882039"/>
              </a:xfrm>
              <a:prstGeom prst="rect">
                <a:avLst/>
              </a:prstGeom>
            </p:spPr>
          </p:pic>
        </p:grpSp>
        <p:sp>
          <p:nvSpPr>
            <p:cNvPr id="11" name="Right Brace 14">
              <a:extLst>
                <a:ext uri="{FF2B5EF4-FFF2-40B4-BE49-F238E27FC236}">
                  <a16:creationId xmlns:a16="http://schemas.microsoft.com/office/drawing/2014/main" id="{75729E64-E15C-4203-A8BD-3B40FFC35EF5}"/>
                </a:ext>
              </a:extLst>
            </p:cNvPr>
            <p:cNvSpPr/>
            <p:nvPr/>
          </p:nvSpPr>
          <p:spPr bwMode="gray">
            <a:xfrm>
              <a:off x="5502591" y="3053117"/>
              <a:ext cx="224913" cy="1669476"/>
            </a:xfrm>
            <a:prstGeom prst="rightBrace">
              <a:avLst>
                <a:gd name="adj1" fmla="val 52505"/>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TextBox 15">
              <a:extLst>
                <a:ext uri="{FF2B5EF4-FFF2-40B4-BE49-F238E27FC236}">
                  <a16:creationId xmlns:a16="http://schemas.microsoft.com/office/drawing/2014/main" id="{FDD9AAB4-5E3C-4083-9251-BC2C9A420DF1}"/>
                </a:ext>
              </a:extLst>
            </p:cNvPr>
            <p:cNvSpPr txBox="1"/>
            <p:nvPr/>
          </p:nvSpPr>
          <p:spPr bwMode="gray">
            <a:xfrm>
              <a:off x="6061377" y="3381487"/>
              <a:ext cx="2387366"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540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50%</a:t>
              </a:r>
            </a:p>
          </p:txBody>
        </p:sp>
        <p:sp>
          <p:nvSpPr>
            <p:cNvPr id="13" name="TextBox 17">
              <a:extLst>
                <a:ext uri="{FF2B5EF4-FFF2-40B4-BE49-F238E27FC236}">
                  <a16:creationId xmlns:a16="http://schemas.microsoft.com/office/drawing/2014/main" id="{231C152A-B803-41BA-9388-3218EE902A34}"/>
                </a:ext>
              </a:extLst>
            </p:cNvPr>
            <p:cNvSpPr txBox="1"/>
            <p:nvPr/>
          </p:nvSpPr>
          <p:spPr bwMode="gray">
            <a:xfrm>
              <a:off x="6061378" y="4137992"/>
              <a:ext cx="2387366" cy="5366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800"/>
                </a:lnSpc>
                <a:defRPr/>
              </a:pPr>
              <a:r>
                <a:rPr lang="en-US" sz="27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Less capacity</a:t>
              </a:r>
            </a:p>
          </p:txBody>
        </p:sp>
        <p:sp>
          <p:nvSpPr>
            <p:cNvPr id="9" name="TextBox 15">
              <a:extLst>
                <a:ext uri="{FF2B5EF4-FFF2-40B4-BE49-F238E27FC236}">
                  <a16:creationId xmlns:a16="http://schemas.microsoft.com/office/drawing/2014/main" id="{B2DD257A-C384-467B-A4B4-FF25177C9788}"/>
                </a:ext>
              </a:extLst>
            </p:cNvPr>
            <p:cNvSpPr txBox="1"/>
            <p:nvPr/>
          </p:nvSpPr>
          <p:spPr bwMode="gray">
            <a:xfrm>
              <a:off x="6061378" y="3033280"/>
              <a:ext cx="2387366" cy="461665"/>
            </a:xfrm>
            <a:prstGeom prst="rect">
              <a:avLst/>
            </a:prstGeom>
            <a:no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ES NAS</a:t>
              </a:r>
            </a:p>
          </p:txBody>
        </p:sp>
        <p:grpSp>
          <p:nvGrpSpPr>
            <p:cNvPr id="3" name="群組 2">
              <a:extLst>
                <a:ext uri="{FF2B5EF4-FFF2-40B4-BE49-F238E27FC236}">
                  <a16:creationId xmlns:a16="http://schemas.microsoft.com/office/drawing/2014/main" id="{5BA358F1-F586-49CB-BF5F-677BC97EAEAC}"/>
                </a:ext>
              </a:extLst>
            </p:cNvPr>
            <p:cNvGrpSpPr/>
            <p:nvPr/>
          </p:nvGrpSpPr>
          <p:grpSpPr>
            <a:xfrm>
              <a:off x="333374" y="1450515"/>
              <a:ext cx="5093018" cy="3604110"/>
              <a:chOff x="444499" y="1474149"/>
              <a:chExt cx="6790690" cy="4805480"/>
            </a:xfrm>
          </p:grpSpPr>
          <p:sp>
            <p:nvSpPr>
              <p:cNvPr id="16" name="矩形 15">
                <a:extLst>
                  <a:ext uri="{FF2B5EF4-FFF2-40B4-BE49-F238E27FC236}">
                    <a16:creationId xmlns:a16="http://schemas.microsoft.com/office/drawing/2014/main" id="{3958C468-D96F-467F-AF22-1A76C4F61376}"/>
                  </a:ext>
                </a:extLst>
              </p:cNvPr>
              <p:cNvSpPr/>
              <p:nvPr/>
            </p:nvSpPr>
            <p:spPr>
              <a:xfrm>
                <a:off x="444499" y="1474149"/>
                <a:ext cx="6790690"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Flowchart: Manual Input 9">
                <a:extLst>
                  <a:ext uri="{FF2B5EF4-FFF2-40B4-BE49-F238E27FC236}">
                    <a16:creationId xmlns:a16="http://schemas.microsoft.com/office/drawing/2014/main" id="{FB81572D-CC5E-47B5-AEB5-FBC724DB18E4}"/>
                  </a:ext>
                </a:extLst>
              </p:cNvPr>
              <p:cNvSpPr/>
              <p:nvPr/>
            </p:nvSpPr>
            <p:spPr>
              <a:xfrm>
                <a:off x="3027724" y="1901127"/>
                <a:ext cx="1675417" cy="400118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733 w 10000"/>
                  <a:gd name="connsiteY0" fmla="*/ 0 h 28520"/>
                  <a:gd name="connsiteX1" fmla="*/ 10000 w 10000"/>
                  <a:gd name="connsiteY1" fmla="*/ 18520 h 28520"/>
                  <a:gd name="connsiteX2" fmla="*/ 10000 w 10000"/>
                  <a:gd name="connsiteY2" fmla="*/ 28520 h 28520"/>
                  <a:gd name="connsiteX3" fmla="*/ 0 w 10000"/>
                  <a:gd name="connsiteY3" fmla="*/ 28520 h 28520"/>
                  <a:gd name="connsiteX4" fmla="*/ 2733 w 10000"/>
                  <a:gd name="connsiteY4" fmla="*/ 0 h 28520"/>
                  <a:gd name="connsiteX0" fmla="*/ 0 w 7267"/>
                  <a:gd name="connsiteY0" fmla="*/ 0 h 28520"/>
                  <a:gd name="connsiteX1" fmla="*/ 7267 w 7267"/>
                  <a:gd name="connsiteY1" fmla="*/ 18520 h 28520"/>
                  <a:gd name="connsiteX2" fmla="*/ 7267 w 7267"/>
                  <a:gd name="connsiteY2" fmla="*/ 28520 h 28520"/>
                  <a:gd name="connsiteX3" fmla="*/ 0 w 7267"/>
                  <a:gd name="connsiteY3" fmla="*/ 26542 h 28520"/>
                  <a:gd name="connsiteX4" fmla="*/ 0 w 7267"/>
                  <a:gd name="connsiteY4" fmla="*/ 0 h 28520"/>
                  <a:gd name="connsiteX0" fmla="*/ 179 w 10179"/>
                  <a:gd name="connsiteY0" fmla="*/ 0 h 10000"/>
                  <a:gd name="connsiteX1" fmla="*/ 10179 w 10179"/>
                  <a:gd name="connsiteY1" fmla="*/ 6494 h 10000"/>
                  <a:gd name="connsiteX2" fmla="*/ 10179 w 10179"/>
                  <a:gd name="connsiteY2" fmla="*/ 10000 h 10000"/>
                  <a:gd name="connsiteX3" fmla="*/ 0 w 10179"/>
                  <a:gd name="connsiteY3" fmla="*/ 9739 h 10000"/>
                  <a:gd name="connsiteX4" fmla="*/ 179 w 10179"/>
                  <a:gd name="connsiteY4" fmla="*/ 0 h 10000"/>
                  <a:gd name="connsiteX0" fmla="*/ 179 w 10269"/>
                  <a:gd name="connsiteY0" fmla="*/ 0 h 9740"/>
                  <a:gd name="connsiteX1" fmla="*/ 10179 w 10269"/>
                  <a:gd name="connsiteY1" fmla="*/ 6494 h 9740"/>
                  <a:gd name="connsiteX2" fmla="*/ 10269 w 10269"/>
                  <a:gd name="connsiteY2" fmla="*/ 9740 h 9740"/>
                  <a:gd name="connsiteX3" fmla="*/ 0 w 10269"/>
                  <a:gd name="connsiteY3" fmla="*/ 9739 h 9740"/>
                  <a:gd name="connsiteX4" fmla="*/ 179 w 10269"/>
                  <a:gd name="connsiteY4" fmla="*/ 0 h 9740"/>
                  <a:gd name="connsiteX0" fmla="*/ 174 w 10000"/>
                  <a:gd name="connsiteY0" fmla="*/ 0 h 10000"/>
                  <a:gd name="connsiteX1" fmla="*/ 9999 w 10000"/>
                  <a:gd name="connsiteY1" fmla="*/ 3775 h 10000"/>
                  <a:gd name="connsiteX2" fmla="*/ 10000 w 10000"/>
                  <a:gd name="connsiteY2" fmla="*/ 10000 h 10000"/>
                  <a:gd name="connsiteX3" fmla="*/ 0 w 10000"/>
                  <a:gd name="connsiteY3" fmla="*/ 9999 h 10000"/>
                  <a:gd name="connsiteX4" fmla="*/ 174 w 10000"/>
                  <a:gd name="connsiteY4" fmla="*/ 0 h 10000"/>
                  <a:gd name="connsiteX0" fmla="*/ 0 w 10007"/>
                  <a:gd name="connsiteY0" fmla="*/ 0 h 9953"/>
                  <a:gd name="connsiteX1" fmla="*/ 10006 w 10007"/>
                  <a:gd name="connsiteY1" fmla="*/ 3728 h 9953"/>
                  <a:gd name="connsiteX2" fmla="*/ 10007 w 10007"/>
                  <a:gd name="connsiteY2" fmla="*/ 9953 h 9953"/>
                  <a:gd name="connsiteX3" fmla="*/ 7 w 10007"/>
                  <a:gd name="connsiteY3" fmla="*/ 9952 h 9953"/>
                  <a:gd name="connsiteX4" fmla="*/ 0 w 10007"/>
                  <a:gd name="connsiteY4" fmla="*/ 0 h 9953"/>
                  <a:gd name="connsiteX0" fmla="*/ 0 w 10000"/>
                  <a:gd name="connsiteY0" fmla="*/ 0 h 10000"/>
                  <a:gd name="connsiteX1" fmla="*/ 9999 w 10000"/>
                  <a:gd name="connsiteY1" fmla="*/ 4000 h 10000"/>
                  <a:gd name="connsiteX2" fmla="*/ 10000 w 10000"/>
                  <a:gd name="connsiteY2" fmla="*/ 10000 h 10000"/>
                  <a:gd name="connsiteX3" fmla="*/ 7 w 10000"/>
                  <a:gd name="connsiteY3" fmla="*/ 9999 h 10000"/>
                  <a:gd name="connsiteX4" fmla="*/ 0 w 10000"/>
                  <a:gd name="connsiteY4" fmla="*/ 0 h 10000"/>
                  <a:gd name="connsiteX0" fmla="*/ 0 w 10000"/>
                  <a:gd name="connsiteY0" fmla="*/ 0 h 10000"/>
                  <a:gd name="connsiteX1" fmla="*/ 9564 w 10000"/>
                  <a:gd name="connsiteY1" fmla="*/ 3984 h 10000"/>
                  <a:gd name="connsiteX2" fmla="*/ 10000 w 10000"/>
                  <a:gd name="connsiteY2" fmla="*/ 10000 h 10000"/>
                  <a:gd name="connsiteX3" fmla="*/ 7 w 10000"/>
                  <a:gd name="connsiteY3" fmla="*/ 9999 h 10000"/>
                  <a:gd name="connsiteX4" fmla="*/ 0 w 10000"/>
                  <a:gd name="connsiteY4" fmla="*/ 0 h 10000"/>
                  <a:gd name="connsiteX0" fmla="*/ 0 w 9564"/>
                  <a:gd name="connsiteY0" fmla="*/ 0 h 10016"/>
                  <a:gd name="connsiteX1" fmla="*/ 9564 w 9564"/>
                  <a:gd name="connsiteY1" fmla="*/ 3984 h 10016"/>
                  <a:gd name="connsiteX2" fmla="*/ 9493 w 9564"/>
                  <a:gd name="connsiteY2" fmla="*/ 10016 h 10016"/>
                  <a:gd name="connsiteX3" fmla="*/ 7 w 9564"/>
                  <a:gd name="connsiteY3" fmla="*/ 9999 h 10016"/>
                  <a:gd name="connsiteX4" fmla="*/ 0 w 9564"/>
                  <a:gd name="connsiteY4" fmla="*/ 0 h 1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4" h="10016">
                    <a:moveTo>
                      <a:pt x="0" y="0"/>
                    </a:moveTo>
                    <a:cubicBezTo>
                      <a:pt x="3273" y="1264"/>
                      <a:pt x="6291" y="2720"/>
                      <a:pt x="9564" y="3984"/>
                    </a:cubicBezTo>
                    <a:cubicBezTo>
                      <a:pt x="9564" y="6068"/>
                      <a:pt x="9493" y="7931"/>
                      <a:pt x="9493" y="10016"/>
                    </a:cubicBezTo>
                    <a:lnTo>
                      <a:pt x="7" y="9999"/>
                    </a:lnTo>
                    <a:cubicBezTo>
                      <a:pt x="5" y="6666"/>
                      <a:pt x="2" y="3333"/>
                      <a:pt x="0" y="0"/>
                    </a:cubicBezTo>
                    <a:close/>
                  </a:path>
                </a:pathLst>
              </a:custGeom>
              <a:gradFill>
                <a:gsLst>
                  <a:gs pos="100000">
                    <a:srgbClr val="00B0F0">
                      <a:alpha val="70000"/>
                    </a:srgbClr>
                  </a:gs>
                  <a:gs pos="0">
                    <a:srgbClr val="00B0F0">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200">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nvGrpSpPr>
              <p:cNvPr id="4" name="Group 27">
                <a:extLst>
                  <a:ext uri="{FF2B5EF4-FFF2-40B4-BE49-F238E27FC236}">
                    <a16:creationId xmlns:a16="http://schemas.microsoft.com/office/drawing/2014/main" id="{040EF1E8-C9EA-4BF6-946B-EB77ABD47203}"/>
                  </a:ext>
                </a:extLst>
              </p:cNvPr>
              <p:cNvGrpSpPr>
                <a:grpSpLocks/>
              </p:cNvGrpSpPr>
              <p:nvPr/>
            </p:nvGrpSpPr>
            <p:grpSpPr bwMode="auto">
              <a:xfrm>
                <a:off x="4697040" y="3482333"/>
                <a:ext cx="2351366" cy="2419350"/>
                <a:chOff x="5115248" y="3804062"/>
                <a:chExt cx="1464469" cy="1910680"/>
              </a:xfrm>
            </p:grpSpPr>
            <p:sp>
              <p:nvSpPr>
                <p:cNvPr id="14" name="Rectangle 10">
                  <a:extLst>
                    <a:ext uri="{FF2B5EF4-FFF2-40B4-BE49-F238E27FC236}">
                      <a16:creationId xmlns:a16="http://schemas.microsoft.com/office/drawing/2014/main" id="{056CB63E-1926-4B12-A76C-958163CFFB8C}"/>
                    </a:ext>
                  </a:extLst>
                </p:cNvPr>
                <p:cNvSpPr/>
                <p:nvPr/>
              </p:nvSpPr>
              <p:spPr bwMode="gray">
                <a:xfrm>
                  <a:off x="5115248" y="3804062"/>
                  <a:ext cx="1464469" cy="9358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Data Compression</a:t>
                  </a:r>
                </a:p>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(LZ4 algorithm)</a:t>
                  </a:r>
                </a:p>
              </p:txBody>
            </p:sp>
            <p:sp>
              <p:nvSpPr>
                <p:cNvPr id="15" name="Rectangle 11">
                  <a:extLst>
                    <a:ext uri="{FF2B5EF4-FFF2-40B4-BE49-F238E27FC236}">
                      <a16:creationId xmlns:a16="http://schemas.microsoft.com/office/drawing/2014/main" id="{311675FD-B8DA-4CF9-AF6C-F83B4B9FA08C}"/>
                    </a:ext>
                  </a:extLst>
                </p:cNvPr>
                <p:cNvSpPr/>
                <p:nvPr/>
              </p:nvSpPr>
              <p:spPr bwMode="gray">
                <a:xfrm>
                  <a:off x="5115248" y="4709258"/>
                  <a:ext cx="1464469" cy="100548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Thin Provisioning</a:t>
                  </a:r>
                </a:p>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with Space Reclaim</a:t>
                  </a:r>
                </a:p>
              </p:txBody>
            </p:sp>
          </p:grpSp>
          <p:sp>
            <p:nvSpPr>
              <p:cNvPr id="5" name="Rectangle 8">
                <a:extLst>
                  <a:ext uri="{FF2B5EF4-FFF2-40B4-BE49-F238E27FC236}">
                    <a16:creationId xmlns:a16="http://schemas.microsoft.com/office/drawing/2014/main" id="{BB3D8334-04CA-4D09-A2D1-A5CA5DDE8370}"/>
                  </a:ext>
                </a:extLst>
              </p:cNvPr>
              <p:cNvSpPr/>
              <p:nvPr/>
            </p:nvSpPr>
            <p:spPr bwMode="gray">
              <a:xfrm>
                <a:off x="759385" y="1888024"/>
                <a:ext cx="2273723" cy="4013659"/>
              </a:xfrm>
              <a:prstGeom prst="rect">
                <a:avLst/>
              </a:prstGeom>
              <a:gradFill flip="none" rotWithShape="1">
                <a:gsLst>
                  <a:gs pos="0">
                    <a:schemeClr val="bg2">
                      <a:shade val="67500"/>
                      <a:satMod val="115000"/>
                    </a:schemeClr>
                  </a:gs>
                  <a:gs pos="100000">
                    <a:schemeClr val="bg2">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latin typeface="Arial" panose="020B0604020202020204" pitchFamily="34" charset="0"/>
                  <a:ea typeface="微軟正黑體" panose="020B0604030504040204" pitchFamily="34" charset="-120"/>
                  <a:sym typeface="Arial" panose="020B0604020202020204" pitchFamily="34" charset="0"/>
                </a:endParaRPr>
              </a:p>
              <a:p>
                <a:pPr algn="ctr">
                  <a:defRPr/>
                </a:pPr>
                <a:endParaRPr lang="en-US" sz="2400">
                  <a:latin typeface="Arial" panose="020B0604020202020204" pitchFamily="34" charset="0"/>
                  <a:ea typeface="微軟正黑體" panose="020B0604030504040204" pitchFamily="34" charset="-120"/>
                  <a:sym typeface="Arial" panose="020B0604020202020204" pitchFamily="34" charset="0"/>
                </a:endParaRPr>
              </a:p>
              <a:p>
                <a:pPr algn="ctr">
                  <a:defRPr/>
                </a:pPr>
                <a:r>
                  <a:rPr lang="en-US" sz="2400">
                    <a:solidFill>
                      <a:srgbClr val="0070C0"/>
                    </a:solidFill>
                    <a:latin typeface="Arial" panose="020B0604020202020204" pitchFamily="34" charset="0"/>
                    <a:ea typeface="微軟正黑體" panose="020B0604030504040204" pitchFamily="34" charset="-120"/>
                    <a:sym typeface="Arial" panose="020B0604020202020204" pitchFamily="34" charset="0"/>
                  </a:rPr>
                  <a:t>Traditional storage</a:t>
                </a:r>
              </a:p>
              <a:p>
                <a:pPr algn="ctr">
                  <a:defRPr/>
                </a:pPr>
                <a:endParaRPr lang="en-US" sz="2400">
                  <a:latin typeface="Arial" panose="020B0604020202020204" pitchFamily="34" charset="0"/>
                  <a:ea typeface="微軟正黑體" panose="020B0604030504040204" pitchFamily="34" charset="-120"/>
                  <a:sym typeface="Arial" panose="020B0604020202020204" pitchFamily="34" charset="0"/>
                </a:endParaRPr>
              </a:p>
              <a:p>
                <a:pPr algn="ctr">
                  <a:defRPr/>
                </a:pPr>
                <a:endParaRPr 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descr="一張含有 桌, 室內, 正面, 坐 的圖片&#10;&#10;自動產生的描述">
                <a:extLst>
                  <a:ext uri="{FF2B5EF4-FFF2-40B4-BE49-F238E27FC236}">
                    <a16:creationId xmlns:a16="http://schemas.microsoft.com/office/drawing/2014/main" id="{D6A1B757-BEEE-426D-99C4-2781E058E72E}"/>
                  </a:ext>
                </a:extLst>
              </p:cNvPr>
              <p:cNvPicPr>
                <a:picLocks noChangeAspect="1"/>
              </p:cNvPicPr>
              <p:nvPr/>
            </p:nvPicPr>
            <p:blipFill>
              <a:blip r:embed="rId4"/>
              <a:stretch>
                <a:fillRect/>
              </a:stretch>
            </p:blipFill>
            <p:spPr>
              <a:xfrm>
                <a:off x="4506611" y="1546960"/>
                <a:ext cx="2623999" cy="2186665"/>
              </a:xfrm>
              <a:prstGeom prst="rect">
                <a:avLst/>
              </a:prstGeom>
            </p:spPr>
          </p:pic>
        </p:grpSp>
        <p:sp>
          <p:nvSpPr>
            <p:cNvPr id="19" name="Google Shape;451;p24">
              <a:extLst>
                <a:ext uri="{FF2B5EF4-FFF2-40B4-BE49-F238E27FC236}">
                  <a16:creationId xmlns:a16="http://schemas.microsoft.com/office/drawing/2014/main" id="{E7CAC866-ACB7-4ED8-8247-DBAB7FF18DA8}"/>
                </a:ext>
              </a:extLst>
            </p:cNvPr>
            <p:cNvSpPr/>
            <p:nvPr/>
          </p:nvSpPr>
          <p:spPr>
            <a:xfrm>
              <a:off x="5295943" y="2828501"/>
              <a:ext cx="808838" cy="76381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nvGrpSpPr>
            <p:cNvPr id="20" name="群組 19">
              <a:extLst>
                <a:ext uri="{FF2B5EF4-FFF2-40B4-BE49-F238E27FC236}">
                  <a16:creationId xmlns:a16="http://schemas.microsoft.com/office/drawing/2014/main" id="{E6FA0380-1FD2-4FC8-B230-FB4DD58D03A6}"/>
                </a:ext>
              </a:extLst>
            </p:cNvPr>
            <p:cNvGrpSpPr/>
            <p:nvPr/>
          </p:nvGrpSpPr>
          <p:grpSpPr>
            <a:xfrm>
              <a:off x="2247842" y="2828501"/>
              <a:ext cx="1635044" cy="763810"/>
              <a:chOff x="3394012" y="3311463"/>
              <a:chExt cx="2180058" cy="1018413"/>
            </a:xfrm>
          </p:grpSpPr>
          <p:sp>
            <p:nvSpPr>
              <p:cNvPr id="21" name="Google Shape;451;p24">
                <a:extLst>
                  <a:ext uri="{FF2B5EF4-FFF2-40B4-BE49-F238E27FC236}">
                    <a16:creationId xmlns:a16="http://schemas.microsoft.com/office/drawing/2014/main" id="{A62BB119-4522-48AE-8E8C-040127D80688}"/>
                  </a:ext>
                </a:extLst>
              </p:cNvPr>
              <p:cNvSpPr/>
              <p:nvPr/>
            </p:nvSpPr>
            <p:spPr>
              <a:xfrm>
                <a:off x="3394012" y="3311463"/>
                <a:ext cx="1900938" cy="1018413"/>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22" name="Google Shape;458;p24">
                <a:extLst>
                  <a:ext uri="{FF2B5EF4-FFF2-40B4-BE49-F238E27FC236}">
                    <a16:creationId xmlns:a16="http://schemas.microsoft.com/office/drawing/2014/main" id="{1EACE63E-A3BE-43AC-B7B6-E732461B1D50}"/>
                  </a:ext>
                </a:extLst>
              </p:cNvPr>
              <p:cNvSpPr/>
              <p:nvPr/>
            </p:nvSpPr>
            <p:spPr>
              <a:xfrm>
                <a:off x="3673132" y="3503129"/>
                <a:ext cx="1900938" cy="572563"/>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200">
                    <a:noFill/>
                    <a:latin typeface="Arial" panose="020B0604020202020204" pitchFamily="34" charset="0"/>
                    <a:cs typeface="Arial" panose="020B0604020202020204" pitchFamily="34" charset="0"/>
                    <a:sym typeface="+mn-lt"/>
                  </a:rPr>
                  <a:t>Deduplication</a:t>
                </a:r>
                <a:endParaRPr lang="en-US" sz="1350">
                  <a:noFill/>
                  <a:latin typeface="Arial" panose="020B0604020202020204" pitchFamily="34" charset="0"/>
                  <a:cs typeface="Arial" panose="020B0604020202020204" pitchFamily="34" charset="0"/>
                  <a:sym typeface="+mn-lt"/>
                </a:endParaRPr>
              </a:p>
            </p:txBody>
          </p:sp>
        </p:grpSp>
      </p:grpSp>
    </p:spTree>
    <p:extLst>
      <p:ext uri="{BB962C8B-B14F-4D97-AF65-F5344CB8AC3E}">
        <p14:creationId xmlns:p14="http://schemas.microsoft.com/office/powerpoint/2010/main" val="779607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BCD909-4D22-4870-9900-12FD83144D89}"/>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In-line Deduplication</a:t>
            </a:r>
            <a:endParaRPr lang="zh-TW" altLang="en-US">
              <a:latin typeface="Arial" panose="020B0604020202020204" pitchFamily="34" charset="0"/>
              <a:sym typeface="Arial" panose="020B0604020202020204" pitchFamily="34" charset="0"/>
            </a:endParaRPr>
          </a:p>
        </p:txBody>
      </p:sp>
      <p:sp>
        <p:nvSpPr>
          <p:cNvPr id="11" name="Rectangle 3">
            <a:extLst>
              <a:ext uri="{FF2B5EF4-FFF2-40B4-BE49-F238E27FC236}">
                <a16:creationId xmlns:a16="http://schemas.microsoft.com/office/drawing/2014/main" id="{2CFBE788-7FE5-4AED-BA67-1BA8F2B86B0F}"/>
              </a:ext>
            </a:extLst>
          </p:cNvPr>
          <p:cNvSpPr/>
          <p:nvPr/>
        </p:nvSpPr>
        <p:spPr>
          <a:xfrm>
            <a:off x="214536" y="4573251"/>
            <a:ext cx="2778325" cy="553998"/>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Note: In-</a:t>
            </a:r>
            <a:r>
              <a:rPr lang="en-US" sz="750" err="1">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Dedup</a:t>
            </a:r>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will uses a LOT of RAM (deduplication table),</a:t>
            </a:r>
          </a:p>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r>
              <a:rPr lang="en-US" sz="75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32GB RAM is highly recommended.</a:t>
            </a:r>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Add 1 GB RAM per 1 TB data of deduplicated storage.</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BTRFS uses </a:t>
            </a:r>
            <a:r>
              <a:rPr lang="en-US" sz="75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Out-of-band dedupe.</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20" name="表格 19" hidden="1">
            <a:extLst>
              <a:ext uri="{FF2B5EF4-FFF2-40B4-BE49-F238E27FC236}">
                <a16:creationId xmlns:a16="http://schemas.microsoft.com/office/drawing/2014/main" id="{51AF211F-92C9-4F39-B32B-D901FE72BB9D}"/>
              </a:ext>
            </a:extLst>
          </p:cNvPr>
          <p:cNvGraphicFramePr>
            <a:graphicFrameLocks noGrp="1"/>
          </p:cNvGraphicFramePr>
          <p:nvPr/>
        </p:nvGraphicFramePr>
        <p:xfrm>
          <a:off x="-524692" y="-1862253"/>
          <a:ext cx="1836750" cy="1554469"/>
        </p:xfrm>
        <a:graphic>
          <a:graphicData uri="http://schemas.openxmlformats.org/drawingml/2006/table">
            <a:tbl>
              <a:tblPr>
                <a:noFill/>
              </a:tblPr>
              <a:tblGrid>
                <a:gridCol w="379725">
                  <a:extLst>
                    <a:ext uri="{9D8B030D-6E8A-4147-A177-3AD203B41FA5}">
                      <a16:colId xmlns:a16="http://schemas.microsoft.com/office/drawing/2014/main" val="3688582454"/>
                    </a:ext>
                  </a:extLst>
                </a:gridCol>
                <a:gridCol w="363863">
                  <a:extLst>
                    <a:ext uri="{9D8B030D-6E8A-4147-A177-3AD203B41FA5}">
                      <a16:colId xmlns:a16="http://schemas.microsoft.com/office/drawing/2014/main" val="2398549838"/>
                    </a:ext>
                  </a:extLst>
                </a:gridCol>
                <a:gridCol w="363863">
                  <a:extLst>
                    <a:ext uri="{9D8B030D-6E8A-4147-A177-3AD203B41FA5}">
                      <a16:colId xmlns:a16="http://schemas.microsoft.com/office/drawing/2014/main" val="1792294720"/>
                    </a:ext>
                  </a:extLst>
                </a:gridCol>
                <a:gridCol w="355913">
                  <a:extLst>
                    <a:ext uri="{9D8B030D-6E8A-4147-A177-3AD203B41FA5}">
                      <a16:colId xmlns:a16="http://schemas.microsoft.com/office/drawing/2014/main" val="920111225"/>
                    </a:ext>
                  </a:extLst>
                </a:gridCol>
                <a:gridCol w="373388">
                  <a:extLst>
                    <a:ext uri="{9D8B030D-6E8A-4147-A177-3AD203B41FA5}">
                      <a16:colId xmlns:a16="http://schemas.microsoft.com/office/drawing/2014/main" val="2329959556"/>
                    </a:ext>
                  </a:extLst>
                </a:gridCol>
              </a:tblGrid>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extLst>
                  <a:ext uri="{0D108BD9-81ED-4DB2-BD59-A6C34878D82A}">
                    <a16:rowId xmlns:a16="http://schemas.microsoft.com/office/drawing/2014/main" val="538100511"/>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extLst>
                  <a:ext uri="{0D108BD9-81ED-4DB2-BD59-A6C34878D82A}">
                    <a16:rowId xmlns:a16="http://schemas.microsoft.com/office/drawing/2014/main" val="2686080963"/>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extLst>
                  <a:ext uri="{0D108BD9-81ED-4DB2-BD59-A6C34878D82A}">
                    <a16:rowId xmlns:a16="http://schemas.microsoft.com/office/drawing/2014/main" val="3849643803"/>
                  </a:ext>
                </a:extLst>
              </a:tr>
            </a:tbl>
          </a:graphicData>
        </a:graphic>
      </p:graphicFrame>
      <p:graphicFrame>
        <p:nvGraphicFramePr>
          <p:cNvPr id="21" name="表格 20" hidden="1">
            <a:extLst>
              <a:ext uri="{FF2B5EF4-FFF2-40B4-BE49-F238E27FC236}">
                <a16:creationId xmlns:a16="http://schemas.microsoft.com/office/drawing/2014/main" id="{5FE8D9DF-F64C-41AE-B063-3B04577BEECD}"/>
              </a:ext>
            </a:extLst>
          </p:cNvPr>
          <p:cNvGraphicFramePr>
            <a:graphicFrameLocks noGrp="1"/>
          </p:cNvGraphicFramePr>
          <p:nvPr/>
        </p:nvGraphicFramePr>
        <p:xfrm>
          <a:off x="3042266" y="-1749019"/>
          <a:ext cx="727725" cy="1036313"/>
        </p:xfrm>
        <a:graphic>
          <a:graphicData uri="http://schemas.openxmlformats.org/drawingml/2006/table">
            <a:tbl>
              <a:tblPr>
                <a:noFill/>
              </a:tblPr>
              <a:tblGrid>
                <a:gridCol w="363863">
                  <a:extLst>
                    <a:ext uri="{9D8B030D-6E8A-4147-A177-3AD203B41FA5}">
                      <a16:colId xmlns:a16="http://schemas.microsoft.com/office/drawing/2014/main" val="518315682"/>
                    </a:ext>
                  </a:extLst>
                </a:gridCol>
                <a:gridCol w="363863">
                  <a:extLst>
                    <a:ext uri="{9D8B030D-6E8A-4147-A177-3AD203B41FA5}">
                      <a16:colId xmlns:a16="http://schemas.microsoft.com/office/drawing/2014/main" val="277358335"/>
                    </a:ext>
                  </a:extLst>
                </a:gridCol>
              </a:tblGrid>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extLst>
                  <a:ext uri="{0D108BD9-81ED-4DB2-BD59-A6C34878D82A}">
                    <a16:rowId xmlns:a16="http://schemas.microsoft.com/office/drawing/2014/main" val="447110419"/>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extLst>
                  <a:ext uri="{0D108BD9-81ED-4DB2-BD59-A6C34878D82A}">
                    <a16:rowId xmlns:a16="http://schemas.microsoft.com/office/drawing/2014/main" val="2358214811"/>
                  </a:ext>
                </a:extLst>
              </a:tr>
            </a:tbl>
          </a:graphicData>
        </a:graphic>
      </p:graphicFrame>
      <p:sp>
        <p:nvSpPr>
          <p:cNvPr id="22" name="矩形 21">
            <a:extLst>
              <a:ext uri="{FF2B5EF4-FFF2-40B4-BE49-F238E27FC236}">
                <a16:creationId xmlns:a16="http://schemas.microsoft.com/office/drawing/2014/main" id="{548DA6AC-6134-4031-B29C-B90070516803}"/>
              </a:ext>
            </a:extLst>
          </p:cNvPr>
          <p:cNvSpPr/>
          <p:nvPr/>
        </p:nvSpPr>
        <p:spPr>
          <a:xfrm>
            <a:off x="376773" y="4073237"/>
            <a:ext cx="1988045" cy="300082"/>
          </a:xfrm>
          <a:prstGeom prst="rect">
            <a:avLst/>
          </a:prstGeom>
        </p:spPr>
        <p:txBody>
          <a:bodyPr wrap="none">
            <a:spAutoFit/>
          </a:bodyPr>
          <a:lstStyle/>
          <a:p>
            <a:pPr lvl="0">
              <a:buClr>
                <a:srgbClr val="D8D8D8"/>
              </a:buClr>
              <a:buSzPts val="3200"/>
            </a:pPr>
            <a:r>
              <a:rPr lang="en-US" altLang="zh-TW" sz="1350" b="1">
                <a:solidFill>
                  <a:srgbClr val="00FFFF"/>
                </a:solidFill>
                <a:latin typeface="Arial" panose="020B0604020202020204" pitchFamily="34" charset="0"/>
                <a:ea typeface="微軟正黑體" panose="020B0604030504040204" pitchFamily="34" charset="-120"/>
                <a:sym typeface="Arial" panose="020B0604020202020204" pitchFamily="34" charset="0"/>
              </a:rPr>
              <a:t>15GB (5A+5B+3C+2D)</a:t>
            </a:r>
          </a:p>
        </p:txBody>
      </p:sp>
      <p:sp>
        <p:nvSpPr>
          <p:cNvPr id="23" name="矩形 22">
            <a:extLst>
              <a:ext uri="{FF2B5EF4-FFF2-40B4-BE49-F238E27FC236}">
                <a16:creationId xmlns:a16="http://schemas.microsoft.com/office/drawing/2014/main" id="{EB796556-6D10-437E-A26A-4569327F9ABC}"/>
              </a:ext>
            </a:extLst>
          </p:cNvPr>
          <p:cNvSpPr/>
          <p:nvPr/>
        </p:nvSpPr>
        <p:spPr>
          <a:xfrm>
            <a:off x="4040026" y="4073237"/>
            <a:ext cx="1507144" cy="300082"/>
          </a:xfrm>
          <a:prstGeom prst="rect">
            <a:avLst/>
          </a:prstGeom>
        </p:spPr>
        <p:txBody>
          <a:bodyPr wrap="none">
            <a:spAutoFit/>
          </a:bodyPr>
          <a:lstStyle/>
          <a:p>
            <a:pPr lvl="0">
              <a:buClr>
                <a:srgbClr val="D8D8D8"/>
              </a:buClr>
              <a:buSzPts val="3200"/>
            </a:pPr>
            <a:r>
              <a:rPr lang="en-US" altLang="zh-TW" sz="1350" b="1">
                <a:solidFill>
                  <a:srgbClr val="00FFFF"/>
                </a:solidFill>
                <a:latin typeface="Arial" panose="020B0604020202020204" pitchFamily="34" charset="0"/>
                <a:ea typeface="微軟正黑體" panose="020B0604030504040204" pitchFamily="34" charset="-120"/>
                <a:sym typeface="Arial" panose="020B0604020202020204" pitchFamily="34" charset="0"/>
              </a:rPr>
              <a:t>4GB (A+B+C+D)</a:t>
            </a:r>
          </a:p>
        </p:txBody>
      </p:sp>
      <p:grpSp>
        <p:nvGrpSpPr>
          <p:cNvPr id="13" name="群組 12">
            <a:extLst>
              <a:ext uri="{FF2B5EF4-FFF2-40B4-BE49-F238E27FC236}">
                <a16:creationId xmlns:a16="http://schemas.microsoft.com/office/drawing/2014/main" id="{D28D6E68-CFAA-4B65-B963-D60E1A40207E}"/>
              </a:ext>
            </a:extLst>
          </p:cNvPr>
          <p:cNvGrpSpPr/>
          <p:nvPr/>
        </p:nvGrpSpPr>
        <p:grpSpPr>
          <a:xfrm>
            <a:off x="3631253" y="2575151"/>
            <a:ext cx="2279377" cy="1419497"/>
            <a:chOff x="9631249" y="3993592"/>
            <a:chExt cx="2975274" cy="1852869"/>
          </a:xfrm>
        </p:grpSpPr>
        <p:pic>
          <p:nvPicPr>
            <p:cNvPr id="14" name="圖形 48">
              <a:extLst>
                <a:ext uri="{FF2B5EF4-FFF2-40B4-BE49-F238E27FC236}">
                  <a16:creationId xmlns:a16="http://schemas.microsoft.com/office/drawing/2014/main" id="{3822D254-9B1D-4925-B35F-90FD0EAD1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7799" y="3993592"/>
              <a:ext cx="2786007" cy="1852869"/>
            </a:xfrm>
            <a:prstGeom prst="rect">
              <a:avLst/>
            </a:prstGeom>
          </p:spPr>
        </p:pic>
        <p:grpSp>
          <p:nvGrpSpPr>
            <p:cNvPr id="15" name="群組 47">
              <a:extLst>
                <a:ext uri="{FF2B5EF4-FFF2-40B4-BE49-F238E27FC236}">
                  <a16:creationId xmlns:a16="http://schemas.microsoft.com/office/drawing/2014/main" id="{2F749596-D098-42FF-A7FC-797AC77D804B}"/>
                </a:ext>
              </a:extLst>
            </p:cNvPr>
            <p:cNvGrpSpPr/>
            <p:nvPr/>
          </p:nvGrpSpPr>
          <p:grpSpPr>
            <a:xfrm>
              <a:off x="10139802" y="4695171"/>
              <a:ext cx="1924241" cy="418891"/>
              <a:chOff x="7247110" y="5665590"/>
              <a:chExt cx="1924241" cy="418891"/>
            </a:xfrm>
          </p:grpSpPr>
          <p:sp>
            <p:nvSpPr>
              <p:cNvPr id="17" name="Google Shape;442;p24">
                <a:extLst>
                  <a:ext uri="{FF2B5EF4-FFF2-40B4-BE49-F238E27FC236}">
                    <a16:creationId xmlns:a16="http://schemas.microsoft.com/office/drawing/2014/main" id="{15903131-F5DB-4216-8A63-EF44FB682489}"/>
                  </a:ext>
                </a:extLst>
              </p:cNvPr>
              <p:cNvSpPr/>
              <p:nvPr/>
            </p:nvSpPr>
            <p:spPr>
              <a:xfrm>
                <a:off x="7247110" y="5678281"/>
                <a:ext cx="398247"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18" name="Google Shape;443;p24">
                <a:extLst>
                  <a:ext uri="{FF2B5EF4-FFF2-40B4-BE49-F238E27FC236}">
                    <a16:creationId xmlns:a16="http://schemas.microsoft.com/office/drawing/2014/main" id="{8B27FA93-19D5-4C97-AB33-C8C07578615C}"/>
                  </a:ext>
                </a:extLst>
              </p:cNvPr>
              <p:cNvSpPr/>
              <p:nvPr/>
            </p:nvSpPr>
            <p:spPr>
              <a:xfrm>
                <a:off x="8261905" y="5665590"/>
                <a:ext cx="398247"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19" name="Google Shape;444;p24">
                <a:extLst>
                  <a:ext uri="{FF2B5EF4-FFF2-40B4-BE49-F238E27FC236}">
                    <a16:creationId xmlns:a16="http://schemas.microsoft.com/office/drawing/2014/main" id="{D76AF489-2C1D-4941-A618-446CF39FA5FE}"/>
                  </a:ext>
                </a:extLst>
              </p:cNvPr>
              <p:cNvSpPr/>
              <p:nvPr/>
            </p:nvSpPr>
            <p:spPr>
              <a:xfrm>
                <a:off x="7744310" y="5673682"/>
                <a:ext cx="398247"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24" name="Google Shape;445;p24">
                <a:extLst>
                  <a:ext uri="{FF2B5EF4-FFF2-40B4-BE49-F238E27FC236}">
                    <a16:creationId xmlns:a16="http://schemas.microsoft.com/office/drawing/2014/main" id="{F64FE6F7-C40B-4126-BA1C-A52DDD73C7ED}"/>
                  </a:ext>
                </a:extLst>
              </p:cNvPr>
              <p:cNvSpPr/>
              <p:nvPr/>
            </p:nvSpPr>
            <p:spPr>
              <a:xfrm>
                <a:off x="8773104" y="5673682"/>
                <a:ext cx="398247"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grpSp>
        <p:sp>
          <p:nvSpPr>
            <p:cNvPr id="16" name="Google Shape;449;p24" hidden="1">
              <a:extLst>
                <a:ext uri="{FF2B5EF4-FFF2-40B4-BE49-F238E27FC236}">
                  <a16:creationId xmlns:a16="http://schemas.microsoft.com/office/drawing/2014/main" id="{C8113922-C5A1-4F2C-996D-58650DF0C5D5}"/>
                </a:ext>
              </a:extLst>
            </p:cNvPr>
            <p:cNvSpPr/>
            <p:nvPr/>
          </p:nvSpPr>
          <p:spPr>
            <a:xfrm>
              <a:off x="9631249" y="5058132"/>
              <a:ext cx="2975274" cy="31254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Compressed Data</a:t>
              </a:r>
              <a:endParaRPr lang="en-US" sz="1050">
                <a:solidFill>
                  <a:srgbClr val="00FFFF"/>
                </a:solidFill>
                <a:cs typeface="+mn-ea"/>
                <a:sym typeface="+mn-lt"/>
              </a:endParaRPr>
            </a:p>
          </p:txBody>
        </p:sp>
      </p:grpSp>
      <p:grpSp>
        <p:nvGrpSpPr>
          <p:cNvPr id="27" name="群組 26">
            <a:extLst>
              <a:ext uri="{FF2B5EF4-FFF2-40B4-BE49-F238E27FC236}">
                <a16:creationId xmlns:a16="http://schemas.microsoft.com/office/drawing/2014/main" id="{0CBA67FF-FA12-4B43-833E-41E1B27F0882}"/>
              </a:ext>
            </a:extLst>
          </p:cNvPr>
          <p:cNvGrpSpPr/>
          <p:nvPr/>
        </p:nvGrpSpPr>
        <p:grpSpPr>
          <a:xfrm>
            <a:off x="274581" y="2575151"/>
            <a:ext cx="2134378" cy="1419497"/>
            <a:chOff x="2576979" y="3935721"/>
            <a:chExt cx="2786007" cy="1852869"/>
          </a:xfrm>
        </p:grpSpPr>
        <p:pic>
          <p:nvPicPr>
            <p:cNvPr id="28" name="圖形 42">
              <a:extLst>
                <a:ext uri="{FF2B5EF4-FFF2-40B4-BE49-F238E27FC236}">
                  <a16:creationId xmlns:a16="http://schemas.microsoft.com/office/drawing/2014/main" id="{CC4C899E-F722-4213-B68E-BF79858D8E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6979" y="3935721"/>
              <a:ext cx="2786007" cy="1852869"/>
            </a:xfrm>
            <a:prstGeom prst="rect">
              <a:avLst/>
            </a:prstGeom>
          </p:spPr>
        </p:pic>
        <p:grpSp>
          <p:nvGrpSpPr>
            <p:cNvPr id="29" name="群組 43">
              <a:extLst>
                <a:ext uri="{FF2B5EF4-FFF2-40B4-BE49-F238E27FC236}">
                  <a16:creationId xmlns:a16="http://schemas.microsoft.com/office/drawing/2014/main" id="{2F9BA98A-587C-4D3A-96D9-E50F4F4288EC}"/>
                </a:ext>
              </a:extLst>
            </p:cNvPr>
            <p:cNvGrpSpPr/>
            <p:nvPr/>
          </p:nvGrpSpPr>
          <p:grpSpPr>
            <a:xfrm>
              <a:off x="2769868" y="4217202"/>
              <a:ext cx="2327028" cy="1320556"/>
              <a:chOff x="4031751" y="3583545"/>
              <a:chExt cx="2327028" cy="1320556"/>
            </a:xfrm>
          </p:grpSpPr>
          <p:sp>
            <p:nvSpPr>
              <p:cNvPr id="31" name="Google Shape;428;p24">
                <a:extLst>
                  <a:ext uri="{FF2B5EF4-FFF2-40B4-BE49-F238E27FC236}">
                    <a16:creationId xmlns:a16="http://schemas.microsoft.com/office/drawing/2014/main" id="{A5DD6A8F-FBA6-48D6-9C66-1974FBCB3F8C}"/>
                  </a:ext>
                </a:extLst>
              </p:cNvPr>
              <p:cNvSpPr/>
              <p:nvPr/>
            </p:nvSpPr>
            <p:spPr>
              <a:xfrm>
                <a:off x="4033104"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32" name="Google Shape;429;p24">
                <a:extLst>
                  <a:ext uri="{FF2B5EF4-FFF2-40B4-BE49-F238E27FC236}">
                    <a16:creationId xmlns:a16="http://schemas.microsoft.com/office/drawing/2014/main" id="{07CBC4AF-E67E-4EAE-8D2F-9C5AE1EC2086}"/>
                  </a:ext>
                </a:extLst>
              </p:cNvPr>
              <p:cNvSpPr/>
              <p:nvPr/>
            </p:nvSpPr>
            <p:spPr>
              <a:xfrm>
                <a:off x="4998465" y="3583546"/>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33" name="Google Shape;430;p24">
                <a:extLst>
                  <a:ext uri="{FF2B5EF4-FFF2-40B4-BE49-F238E27FC236}">
                    <a16:creationId xmlns:a16="http://schemas.microsoft.com/office/drawing/2014/main" id="{CCC91AC7-381A-4EC9-970C-3711A7071170}"/>
                  </a:ext>
                </a:extLst>
              </p:cNvPr>
              <p:cNvSpPr/>
              <p:nvPr/>
            </p:nvSpPr>
            <p:spPr>
              <a:xfrm>
                <a:off x="4515785" y="3583546"/>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34" name="Google Shape;431;p24">
                <a:extLst>
                  <a:ext uri="{FF2B5EF4-FFF2-40B4-BE49-F238E27FC236}">
                    <a16:creationId xmlns:a16="http://schemas.microsoft.com/office/drawing/2014/main" id="{79C86A89-A456-4683-8DE9-C00ECA13031A}"/>
                  </a:ext>
                </a:extLst>
              </p:cNvPr>
              <p:cNvSpPr/>
              <p:nvPr/>
            </p:nvSpPr>
            <p:spPr>
              <a:xfrm>
                <a:off x="5481145" y="3583546"/>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sp>
            <p:nvSpPr>
              <p:cNvPr id="35" name="Google Shape;432;p24">
                <a:extLst>
                  <a:ext uri="{FF2B5EF4-FFF2-40B4-BE49-F238E27FC236}">
                    <a16:creationId xmlns:a16="http://schemas.microsoft.com/office/drawing/2014/main" id="{55EC5868-DD0C-4B26-A1C4-F6E600181DA0}"/>
                  </a:ext>
                </a:extLst>
              </p:cNvPr>
              <p:cNvSpPr/>
              <p:nvPr/>
            </p:nvSpPr>
            <p:spPr>
              <a:xfrm>
                <a:off x="4998465" y="4037244"/>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36" name="Google Shape;433;p24">
                <a:extLst>
                  <a:ext uri="{FF2B5EF4-FFF2-40B4-BE49-F238E27FC236}">
                    <a16:creationId xmlns:a16="http://schemas.microsoft.com/office/drawing/2014/main" id="{2DF4CC63-4805-4F3E-B1C5-2CA3F208FB18}"/>
                  </a:ext>
                </a:extLst>
              </p:cNvPr>
              <p:cNvSpPr/>
              <p:nvPr/>
            </p:nvSpPr>
            <p:spPr>
              <a:xfrm>
                <a:off x="4515785" y="4037244"/>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37" name="Google Shape;434;p24">
                <a:extLst>
                  <a:ext uri="{FF2B5EF4-FFF2-40B4-BE49-F238E27FC236}">
                    <a16:creationId xmlns:a16="http://schemas.microsoft.com/office/drawing/2014/main" id="{865E6C94-CF15-47DC-8D6C-91B820AAEC17}"/>
                  </a:ext>
                </a:extLst>
              </p:cNvPr>
              <p:cNvSpPr/>
              <p:nvPr/>
            </p:nvSpPr>
            <p:spPr>
              <a:xfrm>
                <a:off x="5481145" y="4037244"/>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38" name="Google Shape;435;p24">
                <a:extLst>
                  <a:ext uri="{FF2B5EF4-FFF2-40B4-BE49-F238E27FC236}">
                    <a16:creationId xmlns:a16="http://schemas.microsoft.com/office/drawing/2014/main" id="{CB094D17-17B0-4AC5-A265-418BF29D3B91}"/>
                  </a:ext>
                </a:extLst>
              </p:cNvPr>
              <p:cNvSpPr/>
              <p:nvPr/>
            </p:nvSpPr>
            <p:spPr>
              <a:xfrm>
                <a:off x="4033105" y="4037244"/>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sp>
            <p:nvSpPr>
              <p:cNvPr id="40" name="Google Shape;428;p24">
                <a:extLst>
                  <a:ext uri="{FF2B5EF4-FFF2-40B4-BE49-F238E27FC236}">
                    <a16:creationId xmlns:a16="http://schemas.microsoft.com/office/drawing/2014/main" id="{1A79D4AF-F3BA-4B17-87FA-7A06E72EB565}"/>
                  </a:ext>
                </a:extLst>
              </p:cNvPr>
              <p:cNvSpPr/>
              <p:nvPr/>
            </p:nvSpPr>
            <p:spPr>
              <a:xfrm>
                <a:off x="5951756"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1" name="Google Shape;430;p24">
                <a:extLst>
                  <a:ext uri="{FF2B5EF4-FFF2-40B4-BE49-F238E27FC236}">
                    <a16:creationId xmlns:a16="http://schemas.microsoft.com/office/drawing/2014/main" id="{68C5A99D-C5EC-48DF-97AE-24FE352F9097}"/>
                  </a:ext>
                </a:extLst>
              </p:cNvPr>
              <p:cNvSpPr/>
              <p:nvPr/>
            </p:nvSpPr>
            <p:spPr>
              <a:xfrm>
                <a:off x="4031751" y="4490943"/>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42" name="Google Shape;429;p24">
                <a:extLst>
                  <a:ext uri="{FF2B5EF4-FFF2-40B4-BE49-F238E27FC236}">
                    <a16:creationId xmlns:a16="http://schemas.microsoft.com/office/drawing/2014/main" id="{CC39C5F7-5EC2-4575-9FEA-061FEA2217D1}"/>
                  </a:ext>
                </a:extLst>
              </p:cNvPr>
              <p:cNvSpPr/>
              <p:nvPr/>
            </p:nvSpPr>
            <p:spPr>
              <a:xfrm>
                <a:off x="5954079" y="4037243"/>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43" name="Google Shape;428;p24">
                <a:extLst>
                  <a:ext uri="{FF2B5EF4-FFF2-40B4-BE49-F238E27FC236}">
                    <a16:creationId xmlns:a16="http://schemas.microsoft.com/office/drawing/2014/main" id="{90E3271B-3D20-4659-AE59-77D4D10AF800}"/>
                  </a:ext>
                </a:extLst>
              </p:cNvPr>
              <p:cNvSpPr/>
              <p:nvPr/>
            </p:nvSpPr>
            <p:spPr>
              <a:xfrm>
                <a:off x="4515785" y="4490942"/>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4" name="Google Shape;428;p24">
                <a:extLst>
                  <a:ext uri="{FF2B5EF4-FFF2-40B4-BE49-F238E27FC236}">
                    <a16:creationId xmlns:a16="http://schemas.microsoft.com/office/drawing/2014/main" id="{07C160D5-9E4E-4495-9E78-3D85103B6C15}"/>
                  </a:ext>
                </a:extLst>
              </p:cNvPr>
              <p:cNvSpPr/>
              <p:nvPr/>
            </p:nvSpPr>
            <p:spPr>
              <a:xfrm>
                <a:off x="5481144" y="4490941"/>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5" name="Google Shape;430;p24">
                <a:extLst>
                  <a:ext uri="{FF2B5EF4-FFF2-40B4-BE49-F238E27FC236}">
                    <a16:creationId xmlns:a16="http://schemas.microsoft.com/office/drawing/2014/main" id="{60F4BF3A-284D-423E-9B9D-A179F0A618CF}"/>
                  </a:ext>
                </a:extLst>
              </p:cNvPr>
              <p:cNvSpPr/>
              <p:nvPr/>
            </p:nvSpPr>
            <p:spPr>
              <a:xfrm>
                <a:off x="4999023"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46" name="Google Shape;430;p24">
                <a:extLst>
                  <a:ext uri="{FF2B5EF4-FFF2-40B4-BE49-F238E27FC236}">
                    <a16:creationId xmlns:a16="http://schemas.microsoft.com/office/drawing/2014/main" id="{8CA4B23E-D0E7-4A72-BE55-45BC9B4ACF25}"/>
                  </a:ext>
                </a:extLst>
              </p:cNvPr>
              <p:cNvSpPr/>
              <p:nvPr/>
            </p:nvSpPr>
            <p:spPr>
              <a:xfrm>
                <a:off x="5954079"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grpSp>
        <p:sp>
          <p:nvSpPr>
            <p:cNvPr id="30" name="Google Shape;447;p24" hidden="1">
              <a:extLst>
                <a:ext uri="{FF2B5EF4-FFF2-40B4-BE49-F238E27FC236}">
                  <a16:creationId xmlns:a16="http://schemas.microsoft.com/office/drawing/2014/main" id="{98519A9B-589F-474C-9D3C-4C8250E23522}"/>
                </a:ext>
              </a:extLst>
            </p:cNvPr>
            <p:cNvSpPr/>
            <p:nvPr/>
          </p:nvSpPr>
          <p:spPr>
            <a:xfrm>
              <a:off x="2750097" y="5180306"/>
              <a:ext cx="2433578" cy="40993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Original Data</a:t>
              </a:r>
              <a:endParaRPr lang="en-US" sz="1050">
                <a:solidFill>
                  <a:srgbClr val="00FFFF"/>
                </a:solidFill>
                <a:cs typeface="+mn-ea"/>
                <a:sym typeface="+mn-lt"/>
              </a:endParaRPr>
            </a:p>
          </p:txBody>
        </p:sp>
      </p:grpSp>
      <p:sp>
        <p:nvSpPr>
          <p:cNvPr id="39" name="Google Shape;451;p24">
            <a:extLst>
              <a:ext uri="{FF2B5EF4-FFF2-40B4-BE49-F238E27FC236}">
                <a16:creationId xmlns:a16="http://schemas.microsoft.com/office/drawing/2014/main" id="{CB13F443-42EB-4A6F-9CF5-6EF03A06A3A6}"/>
              </a:ext>
            </a:extLst>
          </p:cNvPr>
          <p:cNvSpPr/>
          <p:nvPr/>
        </p:nvSpPr>
        <p:spPr>
          <a:xfrm>
            <a:off x="5663690" y="2920657"/>
            <a:ext cx="808838" cy="76381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nvGrpSpPr>
          <p:cNvPr id="3" name="群組 2">
            <a:extLst>
              <a:ext uri="{FF2B5EF4-FFF2-40B4-BE49-F238E27FC236}">
                <a16:creationId xmlns:a16="http://schemas.microsoft.com/office/drawing/2014/main" id="{A733A472-6DA2-4C20-8B2A-A5510367CF51}"/>
              </a:ext>
            </a:extLst>
          </p:cNvPr>
          <p:cNvGrpSpPr/>
          <p:nvPr/>
        </p:nvGrpSpPr>
        <p:grpSpPr>
          <a:xfrm>
            <a:off x="2315128" y="2920657"/>
            <a:ext cx="1869556" cy="763810"/>
            <a:chOff x="3298867" y="3311463"/>
            <a:chExt cx="2275203" cy="1018413"/>
          </a:xfrm>
        </p:grpSpPr>
        <p:sp>
          <p:nvSpPr>
            <p:cNvPr id="26" name="Google Shape;451;p24">
              <a:extLst>
                <a:ext uri="{FF2B5EF4-FFF2-40B4-BE49-F238E27FC236}">
                  <a16:creationId xmlns:a16="http://schemas.microsoft.com/office/drawing/2014/main" id="{6225A271-CDB9-41D0-B3D3-8A98C8139E4C}"/>
                </a:ext>
              </a:extLst>
            </p:cNvPr>
            <p:cNvSpPr/>
            <p:nvPr/>
          </p:nvSpPr>
          <p:spPr>
            <a:xfrm>
              <a:off x="3298867" y="3311463"/>
              <a:ext cx="1900938" cy="1018413"/>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25" name="Google Shape;458;p24">
              <a:extLst>
                <a:ext uri="{FF2B5EF4-FFF2-40B4-BE49-F238E27FC236}">
                  <a16:creationId xmlns:a16="http://schemas.microsoft.com/office/drawing/2014/main" id="{0EC37F2C-C454-4C1C-820D-804FB4825DF8}"/>
                </a:ext>
              </a:extLst>
            </p:cNvPr>
            <p:cNvSpPr/>
            <p:nvPr/>
          </p:nvSpPr>
          <p:spPr>
            <a:xfrm>
              <a:off x="3673132" y="3503129"/>
              <a:ext cx="1900938" cy="572563"/>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200">
                  <a:solidFill>
                    <a:schemeClr val="bg1"/>
                  </a:solidFill>
                  <a:latin typeface="Arial" panose="020B0604020202020204" pitchFamily="34" charset="0"/>
                  <a:cs typeface="Arial" panose="020B0604020202020204" pitchFamily="34" charset="0"/>
                  <a:sym typeface="+mn-lt"/>
                </a:rPr>
                <a:t>Deduplication</a:t>
              </a:r>
              <a:endParaRPr lang="en-US" sz="1350">
                <a:solidFill>
                  <a:schemeClr val="bg1"/>
                </a:solidFill>
                <a:latin typeface="Arial" panose="020B0604020202020204" pitchFamily="34" charset="0"/>
                <a:cs typeface="Arial" panose="020B0604020202020204" pitchFamily="34" charset="0"/>
                <a:sym typeface="+mn-lt"/>
              </a:endParaRPr>
            </a:p>
          </p:txBody>
        </p:sp>
      </p:grpSp>
      <p:pic>
        <p:nvPicPr>
          <p:cNvPr id="47" name="圖形 46">
            <a:extLst>
              <a:ext uri="{FF2B5EF4-FFF2-40B4-BE49-F238E27FC236}">
                <a16:creationId xmlns:a16="http://schemas.microsoft.com/office/drawing/2014/main" id="{39CA95C0-0C1D-4A22-AF75-FEC43895C5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3116" y="2416271"/>
            <a:ext cx="1271677" cy="1836867"/>
          </a:xfrm>
          <a:prstGeom prst="rect">
            <a:avLst/>
          </a:prstGeom>
        </p:spPr>
      </p:pic>
      <p:grpSp>
        <p:nvGrpSpPr>
          <p:cNvPr id="48" name="群組 47">
            <a:extLst>
              <a:ext uri="{FF2B5EF4-FFF2-40B4-BE49-F238E27FC236}">
                <a16:creationId xmlns:a16="http://schemas.microsoft.com/office/drawing/2014/main" id="{4C438CB5-CFCB-498A-97E9-485649C4D4BD}"/>
              </a:ext>
            </a:extLst>
          </p:cNvPr>
          <p:cNvGrpSpPr/>
          <p:nvPr/>
        </p:nvGrpSpPr>
        <p:grpSpPr>
          <a:xfrm>
            <a:off x="3325512" y="4232376"/>
            <a:ext cx="3512864" cy="340875"/>
            <a:chOff x="5102577" y="5060423"/>
            <a:chExt cx="4683818" cy="454500"/>
          </a:xfrm>
        </p:grpSpPr>
        <p:sp>
          <p:nvSpPr>
            <p:cNvPr id="49" name="Google Shape;451;p24">
              <a:extLst>
                <a:ext uri="{FF2B5EF4-FFF2-40B4-BE49-F238E27FC236}">
                  <a16:creationId xmlns:a16="http://schemas.microsoft.com/office/drawing/2014/main" id="{89BF85CC-B728-49FF-AF3A-37F7E040D64D}"/>
                </a:ext>
              </a:extLst>
            </p:cNvPr>
            <p:cNvSpPr/>
            <p:nvPr/>
          </p:nvSpPr>
          <p:spPr>
            <a:xfrm>
              <a:off x="7114473"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50" name="Google Shape;451;p24">
              <a:extLst>
                <a:ext uri="{FF2B5EF4-FFF2-40B4-BE49-F238E27FC236}">
                  <a16:creationId xmlns:a16="http://schemas.microsoft.com/office/drawing/2014/main" id="{28B474BA-3245-4C2A-ACC6-678FEC7978BF}"/>
                </a:ext>
              </a:extLst>
            </p:cNvPr>
            <p:cNvSpPr/>
            <p:nvPr/>
          </p:nvSpPr>
          <p:spPr>
            <a:xfrm>
              <a:off x="9206604"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51" name="Google Shape;451;p24">
              <a:extLst>
                <a:ext uri="{FF2B5EF4-FFF2-40B4-BE49-F238E27FC236}">
                  <a16:creationId xmlns:a16="http://schemas.microsoft.com/office/drawing/2014/main" id="{3D1605B6-1A15-4BE3-BE04-AC37B9913655}"/>
                </a:ext>
              </a:extLst>
            </p:cNvPr>
            <p:cNvSpPr/>
            <p:nvPr/>
          </p:nvSpPr>
          <p:spPr>
            <a:xfrm>
              <a:off x="5102577"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sp>
        <p:nvSpPr>
          <p:cNvPr id="52" name="矩形 51">
            <a:extLst>
              <a:ext uri="{FF2B5EF4-FFF2-40B4-BE49-F238E27FC236}">
                <a16:creationId xmlns:a16="http://schemas.microsoft.com/office/drawing/2014/main" id="{F51AB901-9C5B-0240-BFBD-A66C099F42ED}"/>
              </a:ext>
            </a:extLst>
          </p:cNvPr>
          <p:cNvSpPr/>
          <p:nvPr/>
        </p:nvSpPr>
        <p:spPr>
          <a:xfrm>
            <a:off x="176924" y="1505787"/>
            <a:ext cx="5655014" cy="769441"/>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Deduplication rates for </a:t>
            </a:r>
            <a:r>
              <a:rPr lang="en-US" altLang="zh-TW" sz="220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VM deployments </a:t>
            </a:r>
            <a:r>
              <a:rPr lang="en-US" altLang="zh-TW" sz="2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range as high as </a:t>
            </a:r>
            <a:r>
              <a:rPr lang="en-US" altLang="zh-TW" sz="220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95% savings.</a:t>
            </a:r>
            <a:endParaRPr lang="zh-TW" altLang="en-US" sz="220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B5280B3A-75A5-5549-A1DF-BEAA7D87D0F5}"/>
              </a:ext>
            </a:extLst>
          </p:cNvPr>
          <p:cNvSpPr/>
          <p:nvPr/>
        </p:nvSpPr>
        <p:spPr>
          <a:xfrm>
            <a:off x="5720561" y="1414093"/>
            <a:ext cx="3198202" cy="830997"/>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Deduplicated data is cached for much better performance by reducing disk access!​​</a:t>
            </a:r>
            <a:endParaRPr lang="zh-TW" altLang="en-US" sz="1600" b="1">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097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647B48-461A-4044-85C4-5A5C42BE6107}"/>
              </a:ext>
            </a:extLst>
          </p:cNvPr>
          <p:cNvSpPr>
            <a:spLocks noGrp="1"/>
          </p:cNvSpPr>
          <p:nvPr>
            <p:ph type="title"/>
          </p:nvPr>
        </p:nvSpPr>
        <p:spPr/>
        <p:txBody>
          <a:bodyPr>
            <a:noAutofit/>
          </a:bodyPr>
          <a:lstStyle/>
          <a:p>
            <a:r>
              <a:rPr lang="en-US" altLang="zh-TW">
                <a:latin typeface="Arial" panose="020B0604020202020204" pitchFamily="34" charset="0"/>
                <a:cs typeface="Microsoft JhengHei"/>
                <a:sym typeface="Arial" panose="020B0604020202020204" pitchFamily="34" charset="0"/>
              </a:rPr>
              <a:t>Extend SSD Endurance by Data Reduction</a:t>
            </a:r>
            <a:endParaRPr lang="zh-TW" altLang="en-US">
              <a:latin typeface="Arial" panose="020B0604020202020204" pitchFamily="34" charset="0"/>
              <a:sym typeface="Arial" panose="020B0604020202020204" pitchFamily="34" charset="0"/>
            </a:endParaRPr>
          </a:p>
        </p:txBody>
      </p:sp>
      <p:grpSp>
        <p:nvGrpSpPr>
          <p:cNvPr id="6" name="群組 5">
            <a:extLst>
              <a:ext uri="{FF2B5EF4-FFF2-40B4-BE49-F238E27FC236}">
                <a16:creationId xmlns:a16="http://schemas.microsoft.com/office/drawing/2014/main" id="{228683D8-2A0C-4EC5-BA06-7FD64B053890}"/>
              </a:ext>
            </a:extLst>
          </p:cNvPr>
          <p:cNvGrpSpPr/>
          <p:nvPr/>
        </p:nvGrpSpPr>
        <p:grpSpPr>
          <a:xfrm>
            <a:off x="655791" y="1517418"/>
            <a:ext cx="8126161" cy="3316547"/>
            <a:chOff x="363368" y="1341036"/>
            <a:chExt cx="8691179" cy="3547150"/>
          </a:xfrm>
        </p:grpSpPr>
        <p:sp>
          <p:nvSpPr>
            <p:cNvPr id="57" name="矩形 56">
              <a:extLst>
                <a:ext uri="{FF2B5EF4-FFF2-40B4-BE49-F238E27FC236}">
                  <a16:creationId xmlns:a16="http://schemas.microsoft.com/office/drawing/2014/main" id="{12CB8C0A-D31C-49BA-B6F2-4C83D8D46EA2}"/>
                </a:ext>
              </a:extLst>
            </p:cNvPr>
            <p:cNvSpPr/>
            <p:nvPr/>
          </p:nvSpPr>
          <p:spPr>
            <a:xfrm rot="16200000">
              <a:off x="582982" y="2616882"/>
              <a:ext cx="1816873" cy="2256099"/>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6" name="矩形 55">
              <a:extLst>
                <a:ext uri="{FF2B5EF4-FFF2-40B4-BE49-F238E27FC236}">
                  <a16:creationId xmlns:a16="http://schemas.microsoft.com/office/drawing/2014/main" id="{D49C2B3B-7DF4-47C9-8A28-C15E4CCDF5B6}"/>
                </a:ext>
              </a:extLst>
            </p:cNvPr>
            <p:cNvSpPr/>
            <p:nvPr/>
          </p:nvSpPr>
          <p:spPr>
            <a:xfrm rot="16200000">
              <a:off x="794106" y="914787"/>
              <a:ext cx="1394624" cy="2256099"/>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 name="Google Shape;426;p24">
              <a:extLst>
                <a:ext uri="{FF2B5EF4-FFF2-40B4-BE49-F238E27FC236}">
                  <a16:creationId xmlns:a16="http://schemas.microsoft.com/office/drawing/2014/main" id="{98EBE656-2B31-4AFC-BE42-144A6681956A}"/>
                </a:ext>
              </a:extLst>
            </p:cNvPr>
            <p:cNvSpPr txBox="1"/>
            <p:nvPr/>
          </p:nvSpPr>
          <p:spPr>
            <a:xfrm>
              <a:off x="404881" y="1600403"/>
              <a:ext cx="2214585" cy="987674"/>
            </a:xfrm>
            <a:prstGeom prst="rect">
              <a:avLst/>
            </a:prstGeom>
            <a:noFill/>
            <a:ln>
              <a:noFill/>
            </a:ln>
          </p:spPr>
          <p:txBody>
            <a:bodyPr spcFirstLastPara="1" wrap="square" lIns="34256" tIns="34256" rIns="34256" bIns="34256" anchor="t" anchorCtr="0">
              <a:noAutofit/>
            </a:bodyPr>
            <a:lstStyle/>
            <a:p>
              <a:pPr marL="112776" lvl="0">
                <a:buClr>
                  <a:schemeClr val="accent2"/>
                </a:buClr>
                <a:buSzPts val="2400"/>
              </a:pPr>
              <a:r>
                <a:rPr lang="en-US" altLang="zh-TW" sz="1400" b="1">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File System With Deduplication &amp; Compression Features.​​</a:t>
              </a:r>
            </a:p>
          </p:txBody>
        </p:sp>
        <p:sp>
          <p:nvSpPr>
            <p:cNvPr id="4" name="Google Shape;427;p24">
              <a:extLst>
                <a:ext uri="{FF2B5EF4-FFF2-40B4-BE49-F238E27FC236}">
                  <a16:creationId xmlns:a16="http://schemas.microsoft.com/office/drawing/2014/main" id="{97B19075-B7D2-44D0-9FFC-5CAA2F79AD86}"/>
                </a:ext>
              </a:extLst>
            </p:cNvPr>
            <p:cNvSpPr txBox="1"/>
            <p:nvPr/>
          </p:nvSpPr>
          <p:spPr>
            <a:xfrm>
              <a:off x="363368" y="2975196"/>
              <a:ext cx="2203060" cy="1514204"/>
            </a:xfrm>
            <a:prstGeom prst="rect">
              <a:avLst/>
            </a:prstGeom>
            <a:noFill/>
            <a:ln>
              <a:noFill/>
            </a:ln>
          </p:spPr>
          <p:txBody>
            <a:bodyPr spcFirstLastPara="1" wrap="square" lIns="68569" tIns="68569" rIns="68569" bIns="68569" anchor="t" anchorCtr="0">
              <a:noAutofit/>
            </a:bodyPr>
            <a:lstStyle/>
            <a:p>
              <a:pPr marL="139700">
                <a:buClr>
                  <a:srgbClr val="D8D8D8"/>
                </a:buClr>
                <a:buSzPts val="1400"/>
              </a:pP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ZFS File System can be the best choice to pair with the SSD with its Deduplication and Compression functions by reducing the data size and pattern that need to be written to the SSD directly. ​​</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5" name="群組 54">
              <a:extLst>
                <a:ext uri="{FF2B5EF4-FFF2-40B4-BE49-F238E27FC236}">
                  <a16:creationId xmlns:a16="http://schemas.microsoft.com/office/drawing/2014/main" id="{B67C6F7B-2EDE-49F0-B53C-8132E4CB5A20}"/>
                </a:ext>
              </a:extLst>
            </p:cNvPr>
            <p:cNvGrpSpPr/>
            <p:nvPr/>
          </p:nvGrpSpPr>
          <p:grpSpPr>
            <a:xfrm>
              <a:off x="5635930" y="3851346"/>
              <a:ext cx="1436802" cy="761493"/>
              <a:chOff x="9631249" y="4066229"/>
              <a:chExt cx="2975274" cy="1576868"/>
            </a:xfrm>
          </p:grpSpPr>
          <p:pic>
            <p:nvPicPr>
              <p:cNvPr id="58" name="圖形 48">
                <a:extLst>
                  <a:ext uri="{FF2B5EF4-FFF2-40B4-BE49-F238E27FC236}">
                    <a16:creationId xmlns:a16="http://schemas.microsoft.com/office/drawing/2014/main" id="{E5DC5AEF-5E45-4EEF-8854-9090464C4C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7799" y="4066229"/>
                <a:ext cx="2786007" cy="1576868"/>
              </a:xfrm>
              <a:prstGeom prst="rect">
                <a:avLst/>
              </a:prstGeom>
            </p:spPr>
          </p:pic>
          <p:grpSp>
            <p:nvGrpSpPr>
              <p:cNvPr id="59" name="群組 47">
                <a:extLst>
                  <a:ext uri="{FF2B5EF4-FFF2-40B4-BE49-F238E27FC236}">
                    <a16:creationId xmlns:a16="http://schemas.microsoft.com/office/drawing/2014/main" id="{CD35C4D0-B618-4ED1-8278-D7B88B4E3B42}"/>
                  </a:ext>
                </a:extLst>
              </p:cNvPr>
              <p:cNvGrpSpPr/>
              <p:nvPr/>
            </p:nvGrpSpPr>
            <p:grpSpPr>
              <a:xfrm>
                <a:off x="10477230" y="4528346"/>
                <a:ext cx="1362897" cy="406200"/>
                <a:chOff x="7584538" y="5498765"/>
                <a:chExt cx="1362897" cy="406200"/>
              </a:xfrm>
            </p:grpSpPr>
            <p:sp>
              <p:nvSpPr>
                <p:cNvPr id="61" name="Google Shape;442;p24">
                  <a:extLst>
                    <a:ext uri="{FF2B5EF4-FFF2-40B4-BE49-F238E27FC236}">
                      <a16:creationId xmlns:a16="http://schemas.microsoft.com/office/drawing/2014/main" id="{F859FADA-63CD-4E53-B390-DA643CE4306E}"/>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62" name="Google Shape;443;p24">
                  <a:extLst>
                    <a:ext uri="{FF2B5EF4-FFF2-40B4-BE49-F238E27FC236}">
                      <a16:creationId xmlns:a16="http://schemas.microsoft.com/office/drawing/2014/main" id="{9C2C18D3-EBF2-4186-A671-B69DCCE96A10}"/>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63" name="Google Shape;444;p24">
                  <a:extLst>
                    <a:ext uri="{FF2B5EF4-FFF2-40B4-BE49-F238E27FC236}">
                      <a16:creationId xmlns:a16="http://schemas.microsoft.com/office/drawing/2014/main" id="{715DC585-F4EC-4811-BCC7-ECD5CC9022E3}"/>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64" name="Google Shape;445;p24">
                  <a:extLst>
                    <a:ext uri="{FF2B5EF4-FFF2-40B4-BE49-F238E27FC236}">
                      <a16:creationId xmlns:a16="http://schemas.microsoft.com/office/drawing/2014/main" id="{5CD13D75-AF69-4679-9DB2-D1725DDF53E4}"/>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60" name="Google Shape;449;p24">
                <a:extLst>
                  <a:ext uri="{FF2B5EF4-FFF2-40B4-BE49-F238E27FC236}">
                    <a16:creationId xmlns:a16="http://schemas.microsoft.com/office/drawing/2014/main" id="{7A9B154C-06E3-4DF3-8922-75AF33E954FE}"/>
                  </a:ext>
                </a:extLst>
              </p:cNvPr>
              <p:cNvSpPr/>
              <p:nvPr/>
            </p:nvSpPr>
            <p:spPr>
              <a:xfrm>
                <a:off x="9631249" y="5058132"/>
                <a:ext cx="2975274" cy="31254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Compressed Data</a:t>
                </a:r>
                <a:endParaRPr lang="en-US" sz="1050">
                  <a:solidFill>
                    <a:srgbClr val="00FFFF"/>
                  </a:solidFill>
                  <a:cs typeface="+mn-ea"/>
                  <a:sym typeface="+mn-lt"/>
                </a:endParaRPr>
              </a:p>
            </p:txBody>
          </p:sp>
        </p:grpSp>
        <p:grpSp>
          <p:nvGrpSpPr>
            <p:cNvPr id="65" name="群組 64">
              <a:extLst>
                <a:ext uri="{FF2B5EF4-FFF2-40B4-BE49-F238E27FC236}">
                  <a16:creationId xmlns:a16="http://schemas.microsoft.com/office/drawing/2014/main" id="{EC335575-408C-40B8-8844-BBB542FEA7F1}"/>
                </a:ext>
              </a:extLst>
            </p:cNvPr>
            <p:cNvGrpSpPr/>
            <p:nvPr/>
          </p:nvGrpSpPr>
          <p:grpSpPr>
            <a:xfrm>
              <a:off x="4127698" y="3851346"/>
              <a:ext cx="1345403" cy="761493"/>
              <a:chOff x="6147389" y="4066228"/>
              <a:chExt cx="2786007" cy="1576868"/>
            </a:xfrm>
          </p:grpSpPr>
          <p:pic>
            <p:nvPicPr>
              <p:cNvPr id="66" name="圖形 45">
                <a:extLst>
                  <a:ext uri="{FF2B5EF4-FFF2-40B4-BE49-F238E27FC236}">
                    <a16:creationId xmlns:a16="http://schemas.microsoft.com/office/drawing/2014/main" id="{9178DFC7-900D-4329-8F76-DA3F36EC29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7389" y="4066228"/>
                <a:ext cx="2786007" cy="1576868"/>
              </a:xfrm>
              <a:prstGeom prst="rect">
                <a:avLst/>
              </a:prstGeom>
            </p:spPr>
          </p:pic>
          <p:grpSp>
            <p:nvGrpSpPr>
              <p:cNvPr id="67" name="群組 46">
                <a:extLst>
                  <a:ext uri="{FF2B5EF4-FFF2-40B4-BE49-F238E27FC236}">
                    <a16:creationId xmlns:a16="http://schemas.microsoft.com/office/drawing/2014/main" id="{36C14B98-0EE4-4957-8690-2961602667AE}"/>
                  </a:ext>
                </a:extLst>
              </p:cNvPr>
              <p:cNvGrpSpPr/>
              <p:nvPr/>
            </p:nvGrpSpPr>
            <p:grpSpPr>
              <a:xfrm>
                <a:off x="6614023" y="4509640"/>
                <a:ext cx="1852739" cy="406200"/>
                <a:chOff x="4094069" y="5526106"/>
                <a:chExt cx="1852739" cy="406200"/>
              </a:xfrm>
            </p:grpSpPr>
            <p:sp>
              <p:nvSpPr>
                <p:cNvPr id="69" name="Google Shape;437;p24">
                  <a:extLst>
                    <a:ext uri="{FF2B5EF4-FFF2-40B4-BE49-F238E27FC236}">
                      <a16:creationId xmlns:a16="http://schemas.microsoft.com/office/drawing/2014/main" id="{F2627178-20AE-4F1B-BB0F-57E8EC050021}"/>
                    </a:ext>
                  </a:extLst>
                </p:cNvPr>
                <p:cNvSpPr/>
                <p:nvPr/>
              </p:nvSpPr>
              <p:spPr>
                <a:xfrm>
                  <a:off x="4094069" y="5526106"/>
                  <a:ext cx="4047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70" name="Google Shape;438;p24">
                  <a:extLst>
                    <a:ext uri="{FF2B5EF4-FFF2-40B4-BE49-F238E27FC236}">
                      <a16:creationId xmlns:a16="http://schemas.microsoft.com/office/drawing/2014/main" id="{53A1EBBC-7E8A-4366-85C4-DF1DE15A2B3F}"/>
                    </a:ext>
                  </a:extLst>
                </p:cNvPr>
                <p:cNvSpPr/>
                <p:nvPr/>
              </p:nvSpPr>
              <p:spPr>
                <a:xfrm>
                  <a:off x="5059428" y="5526106"/>
                  <a:ext cx="4047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71" name="Google Shape;439;p24">
                  <a:extLst>
                    <a:ext uri="{FF2B5EF4-FFF2-40B4-BE49-F238E27FC236}">
                      <a16:creationId xmlns:a16="http://schemas.microsoft.com/office/drawing/2014/main" id="{A125771A-6961-4A07-A1FB-4120D92BDEE6}"/>
                    </a:ext>
                  </a:extLst>
                </p:cNvPr>
                <p:cNvSpPr/>
                <p:nvPr/>
              </p:nvSpPr>
              <p:spPr>
                <a:xfrm>
                  <a:off x="4576748" y="5526106"/>
                  <a:ext cx="4047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72" name="Google Shape;440;p24">
                  <a:extLst>
                    <a:ext uri="{FF2B5EF4-FFF2-40B4-BE49-F238E27FC236}">
                      <a16:creationId xmlns:a16="http://schemas.microsoft.com/office/drawing/2014/main" id="{4C7C504B-5DB9-4B3D-9640-B9893301A9BA}"/>
                    </a:ext>
                  </a:extLst>
                </p:cNvPr>
                <p:cNvSpPr/>
                <p:nvPr/>
              </p:nvSpPr>
              <p:spPr>
                <a:xfrm>
                  <a:off x="5542108" y="5526106"/>
                  <a:ext cx="4047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68" name="Google Shape;448;p24">
                <a:extLst>
                  <a:ext uri="{FF2B5EF4-FFF2-40B4-BE49-F238E27FC236}">
                    <a16:creationId xmlns:a16="http://schemas.microsoft.com/office/drawing/2014/main" id="{0C214B16-7E1E-4328-829A-ABA8CF53E252}"/>
                  </a:ext>
                </a:extLst>
              </p:cNvPr>
              <p:cNvSpPr/>
              <p:nvPr/>
            </p:nvSpPr>
            <p:spPr>
              <a:xfrm>
                <a:off x="6168543" y="5044156"/>
                <a:ext cx="2743698" cy="31509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Deduplicated Data</a:t>
                </a:r>
                <a:endParaRPr lang="en-US" sz="1050">
                  <a:solidFill>
                    <a:srgbClr val="00FFFF"/>
                  </a:solidFill>
                  <a:cs typeface="+mn-ea"/>
                  <a:sym typeface="+mn-lt"/>
                </a:endParaRPr>
              </a:p>
            </p:txBody>
          </p:sp>
        </p:grpSp>
        <p:grpSp>
          <p:nvGrpSpPr>
            <p:cNvPr id="74" name="群組 73">
              <a:extLst>
                <a:ext uri="{FF2B5EF4-FFF2-40B4-BE49-F238E27FC236}">
                  <a16:creationId xmlns:a16="http://schemas.microsoft.com/office/drawing/2014/main" id="{D272E0CA-EC1C-4617-BD9E-A4EEB407ED18}"/>
                </a:ext>
              </a:extLst>
            </p:cNvPr>
            <p:cNvGrpSpPr/>
            <p:nvPr/>
          </p:nvGrpSpPr>
          <p:grpSpPr>
            <a:xfrm>
              <a:off x="2619466" y="3851346"/>
              <a:ext cx="1345403" cy="761493"/>
              <a:chOff x="2576979" y="4066229"/>
              <a:chExt cx="2786007" cy="1576868"/>
            </a:xfrm>
          </p:grpSpPr>
          <p:pic>
            <p:nvPicPr>
              <p:cNvPr id="75" name="圖形 42">
                <a:extLst>
                  <a:ext uri="{FF2B5EF4-FFF2-40B4-BE49-F238E27FC236}">
                    <a16:creationId xmlns:a16="http://schemas.microsoft.com/office/drawing/2014/main" id="{86CE1915-C4B5-4F9C-97FC-1C07159B02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6979" y="4066229"/>
                <a:ext cx="2786007" cy="1576868"/>
              </a:xfrm>
              <a:prstGeom prst="rect">
                <a:avLst/>
              </a:prstGeom>
            </p:spPr>
          </p:pic>
          <p:grpSp>
            <p:nvGrpSpPr>
              <p:cNvPr id="76" name="群組 43">
                <a:extLst>
                  <a:ext uri="{FF2B5EF4-FFF2-40B4-BE49-F238E27FC236}">
                    <a16:creationId xmlns:a16="http://schemas.microsoft.com/office/drawing/2014/main" id="{8736594C-A5AC-4845-B6E0-D6067A308D70}"/>
                  </a:ext>
                </a:extLst>
              </p:cNvPr>
              <p:cNvGrpSpPr/>
              <p:nvPr/>
            </p:nvGrpSpPr>
            <p:grpSpPr>
              <a:xfrm>
                <a:off x="3065882" y="4256204"/>
                <a:ext cx="1852740" cy="909847"/>
                <a:chOff x="4327765" y="3622547"/>
                <a:chExt cx="1852740" cy="909847"/>
              </a:xfrm>
            </p:grpSpPr>
            <p:sp>
              <p:nvSpPr>
                <p:cNvPr id="78" name="Google Shape;428;p24">
                  <a:extLst>
                    <a:ext uri="{FF2B5EF4-FFF2-40B4-BE49-F238E27FC236}">
                      <a16:creationId xmlns:a16="http://schemas.microsoft.com/office/drawing/2014/main" id="{7A2FB2D7-B53D-4F75-9525-D766D0A76E7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79" name="Google Shape;429;p24">
                  <a:extLst>
                    <a:ext uri="{FF2B5EF4-FFF2-40B4-BE49-F238E27FC236}">
                      <a16:creationId xmlns:a16="http://schemas.microsoft.com/office/drawing/2014/main" id="{022D0D0C-FD6E-4F76-9B8F-517DD43FF673}"/>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80" name="Google Shape;430;p24">
                  <a:extLst>
                    <a:ext uri="{FF2B5EF4-FFF2-40B4-BE49-F238E27FC236}">
                      <a16:creationId xmlns:a16="http://schemas.microsoft.com/office/drawing/2014/main" id="{5F4E9944-1869-43F9-A6BE-64E54F7C071A}"/>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81" name="Google Shape;431;p24">
                  <a:extLst>
                    <a:ext uri="{FF2B5EF4-FFF2-40B4-BE49-F238E27FC236}">
                      <a16:creationId xmlns:a16="http://schemas.microsoft.com/office/drawing/2014/main" id="{F4E86C1B-73DA-4B9B-9C65-B0DFFD07CA10}"/>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sp>
              <p:nvSpPr>
                <p:cNvPr id="82" name="Google Shape;432;p24">
                  <a:extLst>
                    <a:ext uri="{FF2B5EF4-FFF2-40B4-BE49-F238E27FC236}">
                      <a16:creationId xmlns:a16="http://schemas.microsoft.com/office/drawing/2014/main" id="{34E0C9F1-9B58-4D26-9462-2F0266EAC6DF}"/>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83" name="Google Shape;433;p24">
                  <a:extLst>
                    <a:ext uri="{FF2B5EF4-FFF2-40B4-BE49-F238E27FC236}">
                      <a16:creationId xmlns:a16="http://schemas.microsoft.com/office/drawing/2014/main" id="{25112018-6539-4B0D-B536-DFBC988FD9BE}"/>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84" name="Google Shape;434;p24">
                  <a:extLst>
                    <a:ext uri="{FF2B5EF4-FFF2-40B4-BE49-F238E27FC236}">
                      <a16:creationId xmlns:a16="http://schemas.microsoft.com/office/drawing/2014/main" id="{88704849-EFE1-4A69-98FF-4F2B666A0CC3}"/>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85" name="Google Shape;435;p24">
                  <a:extLst>
                    <a:ext uri="{FF2B5EF4-FFF2-40B4-BE49-F238E27FC236}">
                      <a16:creationId xmlns:a16="http://schemas.microsoft.com/office/drawing/2014/main" id="{A1550766-7A80-4B48-8253-34CAE954C907}"/>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77" name="Google Shape;447;p24">
                <a:extLst>
                  <a:ext uri="{FF2B5EF4-FFF2-40B4-BE49-F238E27FC236}">
                    <a16:creationId xmlns:a16="http://schemas.microsoft.com/office/drawing/2014/main" id="{804DDF20-9393-48A1-B69C-F229306529AE}"/>
                  </a:ext>
                </a:extLst>
              </p:cNvPr>
              <p:cNvSpPr/>
              <p:nvPr/>
            </p:nvSpPr>
            <p:spPr>
              <a:xfrm>
                <a:off x="2750097" y="5180306"/>
                <a:ext cx="2433578" cy="40993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Original Data</a:t>
                </a:r>
                <a:endParaRPr lang="en-US" sz="1050">
                  <a:solidFill>
                    <a:srgbClr val="00FFFF"/>
                  </a:solidFill>
                  <a:cs typeface="+mn-ea"/>
                  <a:sym typeface="+mn-lt"/>
                </a:endParaRPr>
              </a:p>
            </p:txBody>
          </p:sp>
        </p:grpSp>
        <p:grpSp>
          <p:nvGrpSpPr>
            <p:cNvPr id="86" name="群組 85">
              <a:extLst>
                <a:ext uri="{FF2B5EF4-FFF2-40B4-BE49-F238E27FC236}">
                  <a16:creationId xmlns:a16="http://schemas.microsoft.com/office/drawing/2014/main" id="{80FEC83C-A2B1-4DE2-8DC5-27F5C29CF5D1}"/>
                </a:ext>
              </a:extLst>
            </p:cNvPr>
            <p:cNvGrpSpPr/>
            <p:nvPr/>
          </p:nvGrpSpPr>
          <p:grpSpPr>
            <a:xfrm>
              <a:off x="7235562" y="3851346"/>
              <a:ext cx="1345403" cy="761493"/>
              <a:chOff x="9725980" y="1758187"/>
              <a:chExt cx="2786007" cy="1576868"/>
            </a:xfrm>
          </p:grpSpPr>
          <p:pic>
            <p:nvPicPr>
              <p:cNvPr id="87" name="圖形 44">
                <a:extLst>
                  <a:ext uri="{FF2B5EF4-FFF2-40B4-BE49-F238E27FC236}">
                    <a16:creationId xmlns:a16="http://schemas.microsoft.com/office/drawing/2014/main" id="{37D2DD02-1638-4A89-813A-6875A6A24A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5980" y="1758187"/>
                <a:ext cx="2786007" cy="1576868"/>
              </a:xfrm>
              <a:prstGeom prst="rect">
                <a:avLst/>
              </a:prstGeom>
            </p:spPr>
          </p:pic>
          <p:sp>
            <p:nvSpPr>
              <p:cNvPr id="88" name="Google Shape;453;p24">
                <a:extLst>
                  <a:ext uri="{FF2B5EF4-FFF2-40B4-BE49-F238E27FC236}">
                    <a16:creationId xmlns:a16="http://schemas.microsoft.com/office/drawing/2014/main" id="{24143202-3317-4BA4-872C-AC272512475C}"/>
                  </a:ext>
                </a:extLst>
              </p:cNvPr>
              <p:cNvSpPr/>
              <p:nvPr/>
            </p:nvSpPr>
            <p:spPr>
              <a:xfrm>
                <a:off x="10415735" y="2858884"/>
                <a:ext cx="1457100" cy="253500"/>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SSD Pool</a:t>
                </a:r>
                <a:endParaRPr lang="en-US" sz="1050">
                  <a:solidFill>
                    <a:srgbClr val="00FFFF"/>
                  </a:solidFill>
                  <a:cs typeface="+mn-ea"/>
                  <a:sym typeface="+mn-lt"/>
                </a:endParaRPr>
              </a:p>
            </p:txBody>
          </p:sp>
          <p:pic>
            <p:nvPicPr>
              <p:cNvPr id="89" name="圖形 88">
                <a:extLst>
                  <a:ext uri="{FF2B5EF4-FFF2-40B4-BE49-F238E27FC236}">
                    <a16:creationId xmlns:a16="http://schemas.microsoft.com/office/drawing/2014/main" id="{83626EC4-2A79-4AF8-8ECF-34524C4C5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0036" y="2014501"/>
                <a:ext cx="617065" cy="785355"/>
              </a:xfrm>
              <a:prstGeom prst="rect">
                <a:avLst/>
              </a:prstGeom>
            </p:spPr>
          </p:pic>
          <p:pic>
            <p:nvPicPr>
              <p:cNvPr id="90" name="圖形 89">
                <a:extLst>
                  <a:ext uri="{FF2B5EF4-FFF2-40B4-BE49-F238E27FC236}">
                    <a16:creationId xmlns:a16="http://schemas.microsoft.com/office/drawing/2014/main" id="{377B5421-A1E0-403C-A55C-45A1BD82A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7667" y="2014501"/>
                <a:ext cx="617065" cy="785355"/>
              </a:xfrm>
              <a:prstGeom prst="rect">
                <a:avLst/>
              </a:prstGeom>
            </p:spPr>
          </p:pic>
          <p:pic>
            <p:nvPicPr>
              <p:cNvPr id="91" name="圖形 90">
                <a:extLst>
                  <a:ext uri="{FF2B5EF4-FFF2-40B4-BE49-F238E27FC236}">
                    <a16:creationId xmlns:a16="http://schemas.microsoft.com/office/drawing/2014/main" id="{3B626BA3-339E-4BBA-9855-3C6FC160E7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0669" y="2014501"/>
                <a:ext cx="617065" cy="785355"/>
              </a:xfrm>
              <a:prstGeom prst="rect">
                <a:avLst/>
              </a:prstGeom>
            </p:spPr>
          </p:pic>
        </p:grpSp>
        <p:grpSp>
          <p:nvGrpSpPr>
            <p:cNvPr id="92" name="群組 49">
              <a:extLst>
                <a:ext uri="{FF2B5EF4-FFF2-40B4-BE49-F238E27FC236}">
                  <a16:creationId xmlns:a16="http://schemas.microsoft.com/office/drawing/2014/main" id="{65A068EF-92C5-4B36-B214-0C4DF289A85C}"/>
                </a:ext>
              </a:extLst>
            </p:cNvPr>
            <p:cNvGrpSpPr/>
            <p:nvPr/>
          </p:nvGrpSpPr>
          <p:grpSpPr>
            <a:xfrm rot="5400000">
              <a:off x="2859356" y="3074291"/>
              <a:ext cx="862641" cy="672187"/>
              <a:chOff x="2641159" y="3469016"/>
              <a:chExt cx="1085362" cy="896250"/>
            </a:xfrm>
          </p:grpSpPr>
          <p:sp>
            <p:nvSpPr>
              <p:cNvPr id="93" name="Google Shape;455;p24">
                <a:extLst>
                  <a:ext uri="{FF2B5EF4-FFF2-40B4-BE49-F238E27FC236}">
                    <a16:creationId xmlns:a16="http://schemas.microsoft.com/office/drawing/2014/main" id="{87862E58-CAD1-48DF-B545-4C871DD0BE2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sp>
            <p:nvSpPr>
              <p:cNvPr id="94" name="Google Shape;456;p24">
                <a:extLst>
                  <a:ext uri="{FF2B5EF4-FFF2-40B4-BE49-F238E27FC236}">
                    <a16:creationId xmlns:a16="http://schemas.microsoft.com/office/drawing/2014/main" id="{C5050708-8DCB-4F9B-AA3B-1F8A1F093D2C}"/>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sp>
            <p:nvSpPr>
              <p:cNvPr id="95" name="Google Shape;457;p24">
                <a:extLst>
                  <a:ext uri="{FF2B5EF4-FFF2-40B4-BE49-F238E27FC236}">
                    <a16:creationId xmlns:a16="http://schemas.microsoft.com/office/drawing/2014/main" id="{6C3941AA-316E-4C4E-B104-EA092B9C67D0}"/>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grpSp>
        <p:grpSp>
          <p:nvGrpSpPr>
            <p:cNvPr id="96" name="群組 95">
              <a:extLst>
                <a:ext uri="{FF2B5EF4-FFF2-40B4-BE49-F238E27FC236}">
                  <a16:creationId xmlns:a16="http://schemas.microsoft.com/office/drawing/2014/main" id="{3D36507B-0F34-4897-8E1A-19C77A261609}"/>
                </a:ext>
              </a:extLst>
            </p:cNvPr>
            <p:cNvGrpSpPr/>
            <p:nvPr/>
          </p:nvGrpSpPr>
          <p:grpSpPr>
            <a:xfrm>
              <a:off x="2387411" y="2025974"/>
              <a:ext cx="2175152" cy="1397705"/>
              <a:chOff x="2777649" y="1648820"/>
              <a:chExt cx="2384666" cy="1532335"/>
            </a:xfrm>
          </p:grpSpPr>
          <p:pic>
            <p:nvPicPr>
              <p:cNvPr id="97" name="Google Shape;465;p24">
                <a:extLst>
                  <a:ext uri="{FF2B5EF4-FFF2-40B4-BE49-F238E27FC236}">
                    <a16:creationId xmlns:a16="http://schemas.microsoft.com/office/drawing/2014/main" id="{5A736930-C988-4642-AE91-248F17F9915B}"/>
                  </a:ext>
                </a:extLst>
              </p:cNvPr>
              <p:cNvPicPr preferRelativeResize="0"/>
              <p:nvPr/>
            </p:nvPicPr>
            <p:blipFill rotWithShape="1">
              <a:blip r:embed="rId6">
                <a:alphaModFix/>
              </a:blip>
              <a:srcRect/>
              <a:stretch/>
            </p:blipFill>
            <p:spPr>
              <a:xfrm>
                <a:off x="2777649" y="1648820"/>
                <a:ext cx="2384666" cy="1532335"/>
              </a:xfrm>
              <a:prstGeom prst="rect">
                <a:avLst/>
              </a:prstGeom>
              <a:noFill/>
              <a:ln>
                <a:noFill/>
              </a:ln>
            </p:spPr>
          </p:pic>
          <p:pic>
            <p:nvPicPr>
              <p:cNvPr id="98" name="Google Shape;419;p23">
                <a:extLst>
                  <a:ext uri="{FF2B5EF4-FFF2-40B4-BE49-F238E27FC236}">
                    <a16:creationId xmlns:a16="http://schemas.microsoft.com/office/drawing/2014/main" id="{97199485-D1B5-460F-A69F-3AF958A073A7}"/>
                  </a:ext>
                </a:extLst>
              </p:cNvPr>
              <p:cNvPicPr preferRelativeResize="0"/>
              <p:nvPr/>
            </p:nvPicPr>
            <p:blipFill rotWithShape="1">
              <a:blip r:embed="rId7">
                <a:alphaModFix/>
              </a:blip>
              <a:srcRect/>
              <a:stretch/>
            </p:blipFill>
            <p:spPr>
              <a:xfrm>
                <a:off x="3152421" y="1732568"/>
                <a:ext cx="1635125" cy="1049643"/>
              </a:xfrm>
              <a:prstGeom prst="rect">
                <a:avLst/>
              </a:prstGeom>
              <a:noFill/>
              <a:ln>
                <a:solidFill>
                  <a:schemeClr val="bg1">
                    <a:lumMod val="65000"/>
                  </a:schemeClr>
                </a:solidFill>
              </a:ln>
              <a:effectLst/>
            </p:spPr>
          </p:pic>
        </p:grpSp>
        <p:sp>
          <p:nvSpPr>
            <p:cNvPr id="99" name="手繪多邊形: 圖案 98">
              <a:extLst>
                <a:ext uri="{FF2B5EF4-FFF2-40B4-BE49-F238E27FC236}">
                  <a16:creationId xmlns:a16="http://schemas.microsoft.com/office/drawing/2014/main" id="{F0AD5FE8-ABB9-4E30-8C17-4BF06F9AC287}"/>
                </a:ext>
              </a:extLst>
            </p:cNvPr>
            <p:cNvSpPr/>
            <p:nvPr/>
          </p:nvSpPr>
          <p:spPr>
            <a:xfrm>
              <a:off x="2744539" y="1341036"/>
              <a:ext cx="5802466" cy="1619809"/>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00" name="Google Shape;419;p23">
              <a:extLst>
                <a:ext uri="{FF2B5EF4-FFF2-40B4-BE49-F238E27FC236}">
                  <a16:creationId xmlns:a16="http://schemas.microsoft.com/office/drawing/2014/main" id="{955364A5-DC0E-4289-8735-95A36393029D}"/>
                </a:ext>
              </a:extLst>
            </p:cNvPr>
            <p:cNvPicPr preferRelativeResize="0"/>
            <p:nvPr/>
          </p:nvPicPr>
          <p:blipFill rotWithShape="1">
            <a:blip r:embed="rId7">
              <a:alphaModFix/>
            </a:blip>
            <a:srcRect l="1052" t="41827" r="1820" b="10966"/>
            <a:stretch/>
          </p:blipFill>
          <p:spPr>
            <a:xfrm>
              <a:off x="4096721" y="1356842"/>
              <a:ext cx="4447243" cy="1178719"/>
            </a:xfrm>
            <a:prstGeom prst="rect">
              <a:avLst/>
            </a:prstGeom>
            <a:noFill/>
            <a:ln w="28575">
              <a:solidFill>
                <a:srgbClr val="00B0F0"/>
              </a:solidFill>
            </a:ln>
            <a:effectLst/>
          </p:spPr>
        </p:pic>
        <p:sp>
          <p:nvSpPr>
            <p:cNvPr id="101" name="Google Shape;461;p24">
              <a:extLst>
                <a:ext uri="{FF2B5EF4-FFF2-40B4-BE49-F238E27FC236}">
                  <a16:creationId xmlns:a16="http://schemas.microsoft.com/office/drawing/2014/main" id="{7D81898A-85E6-4F39-A42E-90C6F32B416A}"/>
                </a:ext>
              </a:extLst>
            </p:cNvPr>
            <p:cNvSpPr/>
            <p:nvPr/>
          </p:nvSpPr>
          <p:spPr>
            <a:xfrm>
              <a:off x="3664422" y="3473891"/>
              <a:ext cx="595572" cy="194396"/>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cs typeface="+mn-ea"/>
                  <a:sym typeface="+mn-lt"/>
                </a:rPr>
                <a:t>Write</a:t>
              </a:r>
              <a:endParaRPr lang="en-US" sz="1050">
                <a:cs typeface="+mn-ea"/>
                <a:sym typeface="+mn-lt"/>
              </a:endParaRPr>
            </a:p>
          </p:txBody>
        </p:sp>
        <p:sp>
          <p:nvSpPr>
            <p:cNvPr id="102" name="Google Shape;460;p24">
              <a:extLst>
                <a:ext uri="{FF2B5EF4-FFF2-40B4-BE49-F238E27FC236}">
                  <a16:creationId xmlns:a16="http://schemas.microsoft.com/office/drawing/2014/main" id="{4C51C66D-6AAE-493D-BB00-017180C918FA}"/>
                </a:ext>
              </a:extLst>
            </p:cNvPr>
            <p:cNvSpPr/>
            <p:nvPr/>
          </p:nvSpPr>
          <p:spPr>
            <a:xfrm>
              <a:off x="6315880" y="4612838"/>
              <a:ext cx="2738667" cy="275348"/>
            </a:xfrm>
            <a:prstGeom prst="rect">
              <a:avLst/>
            </a:prstGeom>
            <a:noFill/>
            <a:ln>
              <a:noFill/>
            </a:ln>
          </p:spPr>
          <p:txBody>
            <a:bodyPr spcFirstLastPara="1" wrap="square" lIns="68569" tIns="68569" rIns="68569" bIns="68569" anchor="t" anchorCtr="0">
              <a:noAutofit/>
            </a:bodyPr>
            <a:lstStyle/>
            <a:p>
              <a:pPr algn="ctr">
                <a:buClr>
                  <a:srgbClr val="D8D8D8"/>
                </a:buClr>
                <a:buSzPts val="1200"/>
              </a:pPr>
              <a:r>
                <a:rPr lang="en-US" sz="900">
                  <a:solidFill>
                    <a:schemeClr val="bg1"/>
                  </a:solidFill>
                  <a:cs typeface="+mn-ea"/>
                  <a:sym typeface="+mn-lt"/>
                </a:rPr>
                <a:t>Write to SSDs as sequential as much as possible.</a:t>
              </a:r>
              <a:endParaRPr lang="en-US" sz="1050">
                <a:solidFill>
                  <a:schemeClr val="bg1"/>
                </a:solidFill>
                <a:cs typeface="+mn-ea"/>
                <a:sym typeface="+mn-lt"/>
              </a:endParaRPr>
            </a:p>
          </p:txBody>
        </p:sp>
        <p:sp>
          <p:nvSpPr>
            <p:cNvPr id="103" name="Google Shape;459;p24">
              <a:extLst>
                <a:ext uri="{FF2B5EF4-FFF2-40B4-BE49-F238E27FC236}">
                  <a16:creationId xmlns:a16="http://schemas.microsoft.com/office/drawing/2014/main" id="{4712F3D8-CE2E-43CF-B0AA-00E512E88DF6}"/>
                </a:ext>
              </a:extLst>
            </p:cNvPr>
            <p:cNvSpPr/>
            <p:nvPr/>
          </p:nvSpPr>
          <p:spPr>
            <a:xfrm>
              <a:off x="5171348" y="4645079"/>
              <a:ext cx="1038668" cy="190125"/>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solidFill>
                    <a:schemeClr val="bg1"/>
                  </a:solidFill>
                  <a:cs typeface="+mn-ea"/>
                  <a:sym typeface="+mn-lt"/>
                </a:rPr>
                <a:t>Compression</a:t>
              </a:r>
              <a:endParaRPr lang="en-US" sz="1050">
                <a:solidFill>
                  <a:schemeClr val="bg1"/>
                </a:solidFill>
                <a:cs typeface="+mn-ea"/>
                <a:sym typeface="+mn-lt"/>
              </a:endParaRPr>
            </a:p>
          </p:txBody>
        </p:sp>
        <p:sp>
          <p:nvSpPr>
            <p:cNvPr id="104" name="Google Shape;458;p24">
              <a:extLst>
                <a:ext uri="{FF2B5EF4-FFF2-40B4-BE49-F238E27FC236}">
                  <a16:creationId xmlns:a16="http://schemas.microsoft.com/office/drawing/2014/main" id="{263F0A46-51F6-4168-B7DF-9B09BF982B8B}"/>
                </a:ext>
              </a:extLst>
            </p:cNvPr>
            <p:cNvSpPr/>
            <p:nvPr/>
          </p:nvSpPr>
          <p:spPr>
            <a:xfrm>
              <a:off x="3632497" y="4653368"/>
              <a:ext cx="1099483" cy="161579"/>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solidFill>
                    <a:schemeClr val="bg1"/>
                  </a:solidFill>
                  <a:cs typeface="+mn-ea"/>
                  <a:sym typeface="+mn-lt"/>
                </a:rPr>
                <a:t>Deduplication</a:t>
              </a:r>
              <a:endParaRPr lang="en-US" sz="1050">
                <a:solidFill>
                  <a:schemeClr val="bg1"/>
                </a:solidFill>
                <a:cs typeface="+mn-ea"/>
                <a:sym typeface="+mn-lt"/>
              </a:endParaRPr>
            </a:p>
          </p:txBody>
        </p:sp>
        <p:pic>
          <p:nvPicPr>
            <p:cNvPr id="105" name="Google Shape;516;p26">
              <a:extLst>
                <a:ext uri="{FF2B5EF4-FFF2-40B4-BE49-F238E27FC236}">
                  <a16:creationId xmlns:a16="http://schemas.microsoft.com/office/drawing/2014/main" id="{21FB027F-6EFC-487C-8901-A7DD49F219E2}"/>
                </a:ext>
              </a:extLst>
            </p:cNvPr>
            <p:cNvPicPr preferRelativeResize="0"/>
            <p:nvPr/>
          </p:nvPicPr>
          <p:blipFill rotWithShape="1">
            <a:blip r:embed="rId8">
              <a:alphaModFix/>
            </a:blip>
            <a:srcRect l="1085" t="2850" r="1272" b="2302"/>
            <a:stretch/>
          </p:blipFill>
          <p:spPr>
            <a:xfrm>
              <a:off x="5704065" y="2595242"/>
              <a:ext cx="2839899" cy="1203436"/>
            </a:xfrm>
            <a:prstGeom prst="rect">
              <a:avLst/>
            </a:prstGeom>
            <a:noFill/>
            <a:ln w="31750">
              <a:solidFill>
                <a:srgbClr val="00FF99"/>
              </a:solidFill>
            </a:ln>
            <a:effectLst/>
          </p:spPr>
        </p:pic>
        <p:grpSp>
          <p:nvGrpSpPr>
            <p:cNvPr id="5" name="群組 4">
              <a:extLst>
                <a:ext uri="{FF2B5EF4-FFF2-40B4-BE49-F238E27FC236}">
                  <a16:creationId xmlns:a16="http://schemas.microsoft.com/office/drawing/2014/main" id="{AAE32E41-3E65-421D-88C0-6AE97D958B68}"/>
                </a:ext>
              </a:extLst>
            </p:cNvPr>
            <p:cNvGrpSpPr/>
            <p:nvPr/>
          </p:nvGrpSpPr>
          <p:grpSpPr>
            <a:xfrm>
              <a:off x="3830281" y="4087740"/>
              <a:ext cx="3512861" cy="340875"/>
              <a:chOff x="5102577" y="5060423"/>
              <a:chExt cx="4683818" cy="454500"/>
            </a:xfrm>
          </p:grpSpPr>
          <p:sp>
            <p:nvSpPr>
              <p:cNvPr id="73" name="Google Shape;451;p24">
                <a:extLst>
                  <a:ext uri="{FF2B5EF4-FFF2-40B4-BE49-F238E27FC236}">
                    <a16:creationId xmlns:a16="http://schemas.microsoft.com/office/drawing/2014/main" id="{037BDF59-A62F-4E09-9E12-329DCE76F055}"/>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106" name="Google Shape;451;p24">
                <a:extLst>
                  <a:ext uri="{FF2B5EF4-FFF2-40B4-BE49-F238E27FC236}">
                    <a16:creationId xmlns:a16="http://schemas.microsoft.com/office/drawing/2014/main" id="{3EB915D5-880A-49C9-920B-917441D8289A}"/>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107" name="Google Shape;451;p24">
                <a:extLst>
                  <a:ext uri="{FF2B5EF4-FFF2-40B4-BE49-F238E27FC236}">
                    <a16:creationId xmlns:a16="http://schemas.microsoft.com/office/drawing/2014/main" id="{52DA091A-ACA2-4EDF-97C6-987085C7172F}"/>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grpSp>
    </p:spTree>
    <p:extLst>
      <p:ext uri="{BB962C8B-B14F-4D97-AF65-F5344CB8AC3E}">
        <p14:creationId xmlns:p14="http://schemas.microsoft.com/office/powerpoint/2010/main" val="164829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64D03F-00B5-864D-8DA1-3C6620035BF7}"/>
              </a:ext>
            </a:extLst>
          </p:cNvPr>
          <p:cNvSpPr>
            <a:spLocks noGrp="1"/>
          </p:cNvSpPr>
          <p:nvPr>
            <p:ph type="title"/>
          </p:nvPr>
        </p:nvSpPr>
        <p:spPr/>
        <p:txBody>
          <a:bodyPr>
            <a:normAutofit/>
          </a:bodyPr>
          <a:lstStyle/>
          <a:p>
            <a:r>
              <a:rPr lang="zh-TW" altLang="en-US">
                <a:latin typeface="微軟正黑體"/>
                <a:ea typeface="微軟正黑體"/>
              </a:rPr>
              <a:t>Write Coalescing</a:t>
            </a:r>
            <a:endParaRPr lang="zh-TW" altLang="en-US"/>
          </a:p>
        </p:txBody>
      </p:sp>
      <p:sp>
        <p:nvSpPr>
          <p:cNvPr id="4" name="矩形 3">
            <a:extLst>
              <a:ext uri="{FF2B5EF4-FFF2-40B4-BE49-F238E27FC236}">
                <a16:creationId xmlns:a16="http://schemas.microsoft.com/office/drawing/2014/main" id="{4B96453D-D4F9-CB45-BBF8-ED6C761DB40A}"/>
              </a:ext>
            </a:extLst>
          </p:cNvPr>
          <p:cNvSpPr/>
          <p:nvPr/>
        </p:nvSpPr>
        <p:spPr>
          <a:xfrm>
            <a:off x="4572000" y="1791657"/>
            <a:ext cx="4365266" cy="2585323"/>
          </a:xfrm>
          <a:prstGeom prst="rect">
            <a:avLst/>
          </a:prstGeom>
        </p:spPr>
        <p:txBody>
          <a:bodyPr wrap="square">
            <a:spAutoFit/>
          </a:bodyPr>
          <a:lstStyle/>
          <a:p>
            <a:r>
              <a:rPr lang="en-US" altLang="zh-TW">
                <a:solidFill>
                  <a:schemeClr val="bg1"/>
                </a:solidFill>
                <a:latin typeface="微軟正黑體" panose="020B0604030504040204" pitchFamily="34" charset="-120"/>
                <a:ea typeface="微軟正黑體" panose="020B0604030504040204" pitchFamily="34" charset="-120"/>
              </a:rPr>
              <a:t>QES 2.1.0 features QNAP’s exclusive Write Coalescing algorithm that is engineered for flash optimization by transforming all random writes to sequential writes along with reduced I/O. It not only effectively increases random write performance for all-flash environments, but also can </a:t>
            </a:r>
            <a:r>
              <a:rPr lang="en-US" altLang="zh-TW">
                <a:solidFill>
                  <a:srgbClr val="FF7711"/>
                </a:solidFill>
                <a:latin typeface="微軟正黑體" panose="020B0604030504040204" pitchFamily="34" charset="-120"/>
                <a:ea typeface="微軟正黑體" panose="020B0604030504040204" pitchFamily="34" charset="-120"/>
              </a:rPr>
              <a:t>improve SSD lifespan.</a:t>
            </a:r>
            <a:endParaRPr lang="zh-TW" altLang="en-US">
              <a:solidFill>
                <a:srgbClr val="FF7711"/>
              </a:solidFill>
              <a:latin typeface="微軟正黑體" panose="020B0604030504040204" pitchFamily="34" charset="-120"/>
              <a:ea typeface="微軟正黑體" panose="020B0604030504040204" pitchFamily="34" charset="-120"/>
            </a:endParaRPr>
          </a:p>
        </p:txBody>
      </p:sp>
      <p:pic>
        <p:nvPicPr>
          <p:cNvPr id="6" name="圖片 5" descr="一張含有 螢幕擷取畫面 的圖片&#10;&#10;自動產生的描述">
            <a:extLst>
              <a:ext uri="{FF2B5EF4-FFF2-40B4-BE49-F238E27FC236}">
                <a16:creationId xmlns:a16="http://schemas.microsoft.com/office/drawing/2014/main" id="{E8C60E68-ED8C-4A14-B499-5056E9302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 y="1429980"/>
            <a:ext cx="4153052" cy="3713520"/>
          </a:xfrm>
          <a:prstGeom prst="rect">
            <a:avLst/>
          </a:prstGeom>
          <a:effectLst>
            <a:outerShdw blurRad="88900" dist="241300" dir="120000" sx="97000" sy="97000" algn="l" rotWithShape="0">
              <a:prstClr val="black">
                <a:alpha val="40000"/>
              </a:prstClr>
            </a:outerShdw>
          </a:effectLst>
        </p:spPr>
      </p:pic>
    </p:spTree>
    <p:extLst>
      <p:ext uri="{BB962C8B-B14F-4D97-AF65-F5344CB8AC3E}">
        <p14:creationId xmlns:p14="http://schemas.microsoft.com/office/powerpoint/2010/main" val="3773664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1EA84429-E3F7-44EC-9BAF-593CC6AF2123}"/>
              </a:ext>
            </a:extLst>
          </p:cNvPr>
          <p:cNvSpPr/>
          <p:nvPr/>
        </p:nvSpPr>
        <p:spPr>
          <a:xfrm rot="10800000">
            <a:off x="4991246" y="1550799"/>
            <a:ext cx="3584397"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C329FD23-C473-4073-807D-D5DD7131B980}"/>
              </a:ext>
            </a:extLst>
          </p:cNvPr>
          <p:cNvSpPr/>
          <p:nvPr/>
        </p:nvSpPr>
        <p:spPr>
          <a:xfrm rot="10800000">
            <a:off x="486609" y="1554666"/>
            <a:ext cx="3584397"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26C0BA04-278A-E74E-B791-1CDC440820E1}"/>
              </a:ext>
            </a:extLst>
          </p:cNvPr>
          <p:cNvSpPr>
            <a:spLocks noGrp="1"/>
          </p:cNvSpPr>
          <p:nvPr>
            <p:ph type="title"/>
          </p:nvPr>
        </p:nvSpPr>
        <p:spPr/>
        <p:txBody>
          <a:bodyPr/>
          <a:lstStyle/>
          <a:p>
            <a:r>
              <a:rPr kumimoji="1" lang="en-US" altLang="zh-TW"/>
              <a:t>ES2486dc iSCSI </a:t>
            </a:r>
            <a:r>
              <a:rPr kumimoji="1" lang="en-US" altLang="zh-CN"/>
              <a:t>Performance</a:t>
            </a:r>
            <a:endParaRPr kumimoji="1" lang="zh-TW" altLang="en-US"/>
          </a:p>
        </p:txBody>
      </p:sp>
      <p:graphicFrame>
        <p:nvGraphicFramePr>
          <p:cNvPr id="3" name="圖表 2">
            <a:extLst>
              <a:ext uri="{FF2B5EF4-FFF2-40B4-BE49-F238E27FC236}">
                <a16:creationId xmlns:a16="http://schemas.microsoft.com/office/drawing/2014/main" id="{945B5598-3D09-A34A-81C2-9613F13B44A4}"/>
              </a:ext>
            </a:extLst>
          </p:cNvPr>
          <p:cNvGraphicFramePr>
            <a:graphicFrameLocks/>
          </p:cNvGraphicFramePr>
          <p:nvPr>
            <p:extLst>
              <p:ext uri="{D42A27DB-BD31-4B8C-83A1-F6EECF244321}">
                <p14:modId xmlns:p14="http://schemas.microsoft.com/office/powerpoint/2010/main" val="1896129724"/>
              </p:ext>
            </p:extLst>
          </p:nvPr>
        </p:nvGraphicFramePr>
        <p:xfrm>
          <a:off x="4572000" y="2187087"/>
          <a:ext cx="4256196" cy="2678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圖表 3">
            <a:extLst>
              <a:ext uri="{FF2B5EF4-FFF2-40B4-BE49-F238E27FC236}">
                <a16:creationId xmlns:a16="http://schemas.microsoft.com/office/drawing/2014/main" id="{50B77F83-0E88-FB48-B527-0DAD00E79007}"/>
              </a:ext>
            </a:extLst>
          </p:cNvPr>
          <p:cNvGraphicFramePr>
            <a:graphicFrameLocks/>
          </p:cNvGraphicFramePr>
          <p:nvPr>
            <p:extLst>
              <p:ext uri="{D42A27DB-BD31-4B8C-83A1-F6EECF244321}">
                <p14:modId xmlns:p14="http://schemas.microsoft.com/office/powerpoint/2010/main" val="4040410474"/>
              </p:ext>
            </p:extLst>
          </p:nvPr>
        </p:nvGraphicFramePr>
        <p:xfrm>
          <a:off x="234363" y="2187087"/>
          <a:ext cx="3989628" cy="2678657"/>
        </p:xfrm>
        <a:graphic>
          <a:graphicData uri="http://schemas.openxmlformats.org/drawingml/2006/chart">
            <c:chart xmlns:c="http://schemas.openxmlformats.org/drawingml/2006/chart" xmlns:r="http://schemas.openxmlformats.org/officeDocument/2006/relationships" r:id="rId3"/>
          </a:graphicData>
        </a:graphic>
      </p:graphicFrame>
      <p:sp>
        <p:nvSpPr>
          <p:cNvPr id="5" name="矩形 4">
            <a:extLst>
              <a:ext uri="{FF2B5EF4-FFF2-40B4-BE49-F238E27FC236}">
                <a16:creationId xmlns:a16="http://schemas.microsoft.com/office/drawing/2014/main" id="{8054496A-171B-A640-AE61-143C471FAA12}"/>
              </a:ext>
            </a:extLst>
          </p:cNvPr>
          <p:cNvSpPr/>
          <p:nvPr/>
        </p:nvSpPr>
        <p:spPr>
          <a:xfrm>
            <a:off x="641860" y="1565347"/>
            <a:ext cx="3989628" cy="492443"/>
          </a:xfrm>
          <a:prstGeom prst="rect">
            <a:avLst/>
          </a:prstGeom>
        </p:spPr>
        <p:txBody>
          <a:bodyPr wrap="square">
            <a:spAutoFit/>
          </a:bodyPr>
          <a:lstStyle/>
          <a:p>
            <a:r>
              <a:rPr lang="en-US" altLang="zh-TW">
                <a:latin typeface="微軟正黑體" panose="020B0604030504040204" pitchFamily="34" charset="-120"/>
                <a:ea typeface="微軟正黑體" panose="020B0604030504040204" pitchFamily="34" charset="-120"/>
              </a:rPr>
              <a:t>Random read </a:t>
            </a:r>
            <a:r>
              <a:rPr lang="en-US" altLang="zh-TW" sz="2600" b="1">
                <a:solidFill>
                  <a:srgbClr val="FF0000"/>
                </a:solidFill>
                <a:latin typeface="微軟正黑體" panose="020B0604030504040204" pitchFamily="34" charset="-120"/>
                <a:ea typeface="微軟正黑體" panose="020B0604030504040204" pitchFamily="34" charset="-120"/>
              </a:rPr>
              <a:t>600K</a:t>
            </a:r>
            <a:r>
              <a:rPr lang="en-US" altLang="zh-TW">
                <a:latin typeface="微軟正黑體" panose="020B0604030504040204" pitchFamily="34" charset="-120"/>
                <a:ea typeface="微軟正黑體" panose="020B0604030504040204" pitchFamily="34" charset="-120"/>
              </a:rPr>
              <a:t>+ IOPS</a:t>
            </a:r>
          </a:p>
        </p:txBody>
      </p:sp>
      <p:sp>
        <p:nvSpPr>
          <p:cNvPr id="6" name="矩形 5">
            <a:extLst>
              <a:ext uri="{FF2B5EF4-FFF2-40B4-BE49-F238E27FC236}">
                <a16:creationId xmlns:a16="http://schemas.microsoft.com/office/drawing/2014/main" id="{149CEE66-555C-0E4C-8D8D-92A219E00F2D}"/>
              </a:ext>
            </a:extLst>
          </p:cNvPr>
          <p:cNvSpPr/>
          <p:nvPr/>
        </p:nvSpPr>
        <p:spPr>
          <a:xfrm>
            <a:off x="4911267" y="1550798"/>
            <a:ext cx="3735253" cy="492443"/>
          </a:xfrm>
          <a:prstGeom prst="rect">
            <a:avLst/>
          </a:prstGeom>
        </p:spPr>
        <p:txBody>
          <a:bodyPr wrap="none">
            <a:spAutoFit/>
          </a:bodyPr>
          <a:lstStyle/>
          <a:p>
            <a:r>
              <a:rPr lang="en-US" altLang="zh-CN">
                <a:latin typeface="微軟正黑體" panose="020B0604030504040204" pitchFamily="34" charset="-120"/>
                <a:ea typeface="微軟正黑體" panose="020B0604030504040204" pitchFamily="34" charset="-120"/>
              </a:rPr>
              <a:t>Sequential read </a:t>
            </a:r>
            <a:r>
              <a:rPr lang="en-US" altLang="zh-TW" sz="2600" b="1">
                <a:solidFill>
                  <a:srgbClr val="FF0000"/>
                </a:solidFill>
                <a:latin typeface="微軟正黑體" panose="020B0604030504040204" pitchFamily="34" charset="-120"/>
                <a:ea typeface="微軟正黑體" panose="020B0604030504040204" pitchFamily="34" charset="-120"/>
              </a:rPr>
              <a:t>8,700</a:t>
            </a:r>
            <a:r>
              <a:rPr lang="en-US" altLang="zh-TW" sz="2600"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MB/s</a:t>
            </a:r>
            <a:endParaRPr lang="zh-TW" altLang="en-US" b="1">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5DE88985-B6B3-E24D-960E-F820BB1E6F1F}"/>
              </a:ext>
            </a:extLst>
          </p:cNvPr>
          <p:cNvSpPr txBox="1"/>
          <p:nvPr/>
        </p:nvSpPr>
        <p:spPr>
          <a:xfrm>
            <a:off x="6479822" y="5847644"/>
            <a:ext cx="184731" cy="369332"/>
          </a:xfrm>
          <a:prstGeom prst="rect">
            <a:avLst/>
          </a:prstGeom>
          <a:noFill/>
        </p:spPr>
        <p:txBody>
          <a:bodyPr wrap="none" rtlCol="0">
            <a:spAutoFit/>
          </a:bodyPr>
          <a:lstStyle/>
          <a:p>
            <a:endParaRPr kumimoji="1" lang="zh-TW" altLang="en-US"/>
          </a:p>
        </p:txBody>
      </p:sp>
    </p:spTree>
    <p:extLst>
      <p:ext uri="{BB962C8B-B14F-4D97-AF65-F5344CB8AC3E}">
        <p14:creationId xmlns:p14="http://schemas.microsoft.com/office/powerpoint/2010/main" val="1483860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a:xfrm>
            <a:off x="234363" y="126229"/>
            <a:ext cx="8820184" cy="1028369"/>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800">
                <a:solidFill>
                  <a:schemeClr val="bg1"/>
                </a:solidFill>
                <a:latin typeface="Microsoft JhengHei"/>
                <a:ea typeface="Microsoft JhengHei"/>
              </a:rPr>
              <a:t>Over-Provisioning Ensures Consistently Performance </a:t>
            </a:r>
            <a:endParaRPr lang="zh-TW" altLang="en-US" sz="3800">
              <a:solidFill>
                <a:schemeClr val="bg1"/>
              </a:solidFill>
              <a:latin typeface="Microsoft JhengHei"/>
              <a:ea typeface="Microsoft JhengHei"/>
              <a:cs typeface="Calibri"/>
            </a:endParaRPr>
          </a:p>
        </p:txBody>
      </p:sp>
      <p:sp>
        <p:nvSpPr>
          <p:cNvPr id="7" name="文字方塊 9">
            <a:extLst>
              <a:ext uri="{FF2B5EF4-FFF2-40B4-BE49-F238E27FC236}">
                <a16:creationId xmlns:a16="http://schemas.microsoft.com/office/drawing/2014/main" id="{9FCDCB9A-5A8B-46AF-A59B-B2111BF88257}"/>
              </a:ext>
            </a:extLst>
          </p:cNvPr>
          <p:cNvSpPr txBox="1"/>
          <p:nvPr/>
        </p:nvSpPr>
        <p:spPr>
          <a:xfrm>
            <a:off x="3470834" y="1826777"/>
            <a:ext cx="2171700"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Pool</a:t>
            </a:r>
            <a:endParaRPr lang="zh-TW" altLang="en-US" sz="1200" b="1">
              <a:solidFill>
                <a:schemeClr val="bg1"/>
              </a:solidFill>
              <a:latin typeface="Arial" panose="020B0604020202020204" pitchFamily="34" charset="0"/>
              <a:cs typeface="Arial" panose="020B0604020202020204" pitchFamily="34" charset="0"/>
            </a:endParaRPr>
          </a:p>
        </p:txBody>
      </p:sp>
      <p:sp>
        <p:nvSpPr>
          <p:cNvPr id="9" name="文字方塊 14">
            <a:extLst>
              <a:ext uri="{FF2B5EF4-FFF2-40B4-BE49-F238E27FC236}">
                <a16:creationId xmlns:a16="http://schemas.microsoft.com/office/drawing/2014/main" id="{B19EDCCD-4AAB-4361-B4EA-CE2131A6B490}"/>
              </a:ext>
            </a:extLst>
          </p:cNvPr>
          <p:cNvSpPr txBox="1"/>
          <p:nvPr/>
        </p:nvSpPr>
        <p:spPr>
          <a:xfrm>
            <a:off x="3215505" y="4173513"/>
            <a:ext cx="2723043"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SSD 2</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14" name="群組 13">
            <a:extLst>
              <a:ext uri="{FF2B5EF4-FFF2-40B4-BE49-F238E27FC236}">
                <a16:creationId xmlns:a16="http://schemas.microsoft.com/office/drawing/2014/main" id="{53E8B63A-D955-41DD-B3D9-B651E0F1A887}"/>
              </a:ext>
            </a:extLst>
          </p:cNvPr>
          <p:cNvGrpSpPr/>
          <p:nvPr/>
        </p:nvGrpSpPr>
        <p:grpSpPr>
          <a:xfrm>
            <a:off x="314595" y="3483371"/>
            <a:ext cx="2663501" cy="655544"/>
            <a:chOff x="314595" y="3483371"/>
            <a:chExt cx="2663501" cy="655544"/>
          </a:xfrm>
          <a:effectLst>
            <a:outerShdw blurRad="50800" dist="38100" dir="2700000" algn="tl" rotWithShape="0">
              <a:prstClr val="black">
                <a:alpha val="40000"/>
              </a:prstClr>
            </a:outerShdw>
          </a:effectLst>
        </p:grpSpPr>
        <p:sp>
          <p:nvSpPr>
            <p:cNvPr id="26" name="矩形 10">
              <a:extLst>
                <a:ext uri="{FF2B5EF4-FFF2-40B4-BE49-F238E27FC236}">
                  <a16:creationId xmlns:a16="http://schemas.microsoft.com/office/drawing/2014/main" id="{6DD5BBD8-E81A-4FD1-BA5A-602915F7BA68}"/>
                </a:ext>
              </a:extLst>
            </p:cNvPr>
            <p:cNvSpPr/>
            <p:nvPr/>
          </p:nvSpPr>
          <p:spPr>
            <a:xfrm>
              <a:off x="1502926"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27" name="矩形 11">
              <a:extLst>
                <a:ext uri="{FF2B5EF4-FFF2-40B4-BE49-F238E27FC236}">
                  <a16:creationId xmlns:a16="http://schemas.microsoft.com/office/drawing/2014/main" id="{D98AC96D-5BEA-4808-A4DD-58878E9F75AE}"/>
                </a:ext>
              </a:extLst>
            </p:cNvPr>
            <p:cNvSpPr/>
            <p:nvPr/>
          </p:nvSpPr>
          <p:spPr>
            <a:xfrm>
              <a:off x="314595" y="3483371"/>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sp>
          <p:nvSpPr>
            <p:cNvPr id="28" name="矩形 16">
              <a:extLst>
                <a:ext uri="{FF2B5EF4-FFF2-40B4-BE49-F238E27FC236}">
                  <a16:creationId xmlns:a16="http://schemas.microsoft.com/office/drawing/2014/main" id="{D25E7A50-F98B-4016-A3B6-81253DE6C9DD}"/>
                </a:ext>
              </a:extLst>
            </p:cNvPr>
            <p:cNvSpPr/>
            <p:nvPr/>
          </p:nvSpPr>
          <p:spPr>
            <a:xfrm>
              <a:off x="2240511"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grpSp>
      <p:grpSp>
        <p:nvGrpSpPr>
          <p:cNvPr id="16" name="群組 15">
            <a:extLst>
              <a:ext uri="{FF2B5EF4-FFF2-40B4-BE49-F238E27FC236}">
                <a16:creationId xmlns:a16="http://schemas.microsoft.com/office/drawing/2014/main" id="{0A163C14-371C-4A2B-ADFD-0C82C32C3A2B}"/>
              </a:ext>
            </a:extLst>
          </p:cNvPr>
          <p:cNvGrpSpPr/>
          <p:nvPr/>
        </p:nvGrpSpPr>
        <p:grpSpPr>
          <a:xfrm>
            <a:off x="5960367" y="3483371"/>
            <a:ext cx="2663501" cy="655544"/>
            <a:chOff x="5960367" y="3483371"/>
            <a:chExt cx="2663501" cy="655544"/>
          </a:xfrm>
          <a:effectLst>
            <a:outerShdw blurRad="50800" dist="38100" dir="2700000" algn="tl" rotWithShape="0">
              <a:prstClr val="black">
                <a:alpha val="40000"/>
              </a:prstClr>
            </a:outerShdw>
          </a:effectLst>
        </p:grpSpPr>
        <p:sp>
          <p:nvSpPr>
            <p:cNvPr id="34" name="矩形 10">
              <a:extLst>
                <a:ext uri="{FF2B5EF4-FFF2-40B4-BE49-F238E27FC236}">
                  <a16:creationId xmlns:a16="http://schemas.microsoft.com/office/drawing/2014/main" id="{73BB4DF7-87DC-4317-904E-D6A6A88956E1}"/>
                </a:ext>
              </a:extLst>
            </p:cNvPr>
            <p:cNvSpPr/>
            <p:nvPr/>
          </p:nvSpPr>
          <p:spPr>
            <a:xfrm>
              <a:off x="7148698"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35" name="矩形 11">
              <a:extLst>
                <a:ext uri="{FF2B5EF4-FFF2-40B4-BE49-F238E27FC236}">
                  <a16:creationId xmlns:a16="http://schemas.microsoft.com/office/drawing/2014/main" id="{8963A8D2-6337-4266-99C4-23276DB42B77}"/>
                </a:ext>
              </a:extLst>
            </p:cNvPr>
            <p:cNvSpPr/>
            <p:nvPr/>
          </p:nvSpPr>
          <p:spPr>
            <a:xfrm>
              <a:off x="5960367" y="3483371"/>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sp>
          <p:nvSpPr>
            <p:cNvPr id="36" name="矩形 16">
              <a:extLst>
                <a:ext uri="{FF2B5EF4-FFF2-40B4-BE49-F238E27FC236}">
                  <a16:creationId xmlns:a16="http://schemas.microsoft.com/office/drawing/2014/main" id="{20F2DA28-FF6E-4BAE-946D-B804DB7A0926}"/>
                </a:ext>
              </a:extLst>
            </p:cNvPr>
            <p:cNvSpPr/>
            <p:nvPr/>
          </p:nvSpPr>
          <p:spPr>
            <a:xfrm>
              <a:off x="7886283"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grpSp>
      <p:cxnSp>
        <p:nvCxnSpPr>
          <p:cNvPr id="39" name="Straight Connector 50">
            <a:extLst>
              <a:ext uri="{FF2B5EF4-FFF2-40B4-BE49-F238E27FC236}">
                <a16:creationId xmlns:a16="http://schemas.microsoft.com/office/drawing/2014/main" id="{923014EC-55FF-4A23-9405-A90B02505789}"/>
              </a:ext>
            </a:extLst>
          </p:cNvPr>
          <p:cNvCxnSpPr>
            <a:cxnSpLocks/>
          </p:cNvCxnSpPr>
          <p:nvPr/>
        </p:nvCxnSpPr>
        <p:spPr>
          <a:xfrm flipV="1">
            <a:off x="431564" y="2824405"/>
            <a:ext cx="1205147" cy="637264"/>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54">
            <a:extLst>
              <a:ext uri="{FF2B5EF4-FFF2-40B4-BE49-F238E27FC236}">
                <a16:creationId xmlns:a16="http://schemas.microsoft.com/office/drawing/2014/main" id="{C6591E3D-7BBF-416C-A440-D4AA4EB0308C}"/>
              </a:ext>
            </a:extLst>
          </p:cNvPr>
          <p:cNvCxnSpPr>
            <a:cxnSpLocks/>
          </p:cNvCxnSpPr>
          <p:nvPr/>
        </p:nvCxnSpPr>
        <p:spPr>
          <a:xfrm flipH="1" flipV="1">
            <a:off x="2812911" y="2824403"/>
            <a:ext cx="339134" cy="671863"/>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E0CC5159-CC7A-4C0C-9F29-E6ACD9EC2E4A}"/>
              </a:ext>
            </a:extLst>
          </p:cNvPr>
          <p:cNvCxnSpPr>
            <a:cxnSpLocks/>
          </p:cNvCxnSpPr>
          <p:nvPr/>
        </p:nvCxnSpPr>
        <p:spPr>
          <a:xfrm flipV="1">
            <a:off x="1607764" y="2824404"/>
            <a:ext cx="1205147" cy="637264"/>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20F33658-763E-477E-AA62-5DE4F93F501F}"/>
              </a:ext>
            </a:extLst>
          </p:cNvPr>
          <p:cNvCxnSpPr>
            <a:cxnSpLocks/>
          </p:cNvCxnSpPr>
          <p:nvPr/>
        </p:nvCxnSpPr>
        <p:spPr>
          <a:xfrm flipH="1" flipV="1">
            <a:off x="3897999" y="2817159"/>
            <a:ext cx="418182" cy="666212"/>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54">
            <a:extLst>
              <a:ext uri="{FF2B5EF4-FFF2-40B4-BE49-F238E27FC236}">
                <a16:creationId xmlns:a16="http://schemas.microsoft.com/office/drawing/2014/main" id="{951C18FB-BEB3-43E4-846C-9B01529A356C}"/>
              </a:ext>
            </a:extLst>
          </p:cNvPr>
          <p:cNvCxnSpPr>
            <a:cxnSpLocks/>
          </p:cNvCxnSpPr>
          <p:nvPr/>
        </p:nvCxnSpPr>
        <p:spPr>
          <a:xfrm flipH="1" flipV="1">
            <a:off x="3928971" y="2824403"/>
            <a:ext cx="2132674" cy="637265"/>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4">
            <a:extLst>
              <a:ext uri="{FF2B5EF4-FFF2-40B4-BE49-F238E27FC236}">
                <a16:creationId xmlns:a16="http://schemas.microsoft.com/office/drawing/2014/main" id="{9E3346B2-5DDD-4DF5-8515-73AF4F0028B9}"/>
              </a:ext>
            </a:extLst>
          </p:cNvPr>
          <p:cNvCxnSpPr>
            <a:cxnSpLocks/>
          </p:cNvCxnSpPr>
          <p:nvPr/>
        </p:nvCxnSpPr>
        <p:spPr>
          <a:xfrm flipH="1" flipV="1">
            <a:off x="5319207" y="2827060"/>
            <a:ext cx="1887667" cy="624513"/>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grpSp>
        <p:nvGrpSpPr>
          <p:cNvPr id="13" name="群組 12">
            <a:extLst>
              <a:ext uri="{FF2B5EF4-FFF2-40B4-BE49-F238E27FC236}">
                <a16:creationId xmlns:a16="http://schemas.microsoft.com/office/drawing/2014/main" id="{9C676957-6C4C-4F76-8093-40CAF9692EE1}"/>
              </a:ext>
            </a:extLst>
          </p:cNvPr>
          <p:cNvGrpSpPr/>
          <p:nvPr/>
        </p:nvGrpSpPr>
        <p:grpSpPr>
          <a:xfrm>
            <a:off x="1619224" y="2085078"/>
            <a:ext cx="5997019" cy="742950"/>
            <a:chOff x="1619224" y="2085078"/>
            <a:chExt cx="5997019" cy="742950"/>
          </a:xfrm>
          <a:effectLst>
            <a:outerShdw blurRad="50800" dist="38100" dir="2700000" algn="tl" rotWithShape="0">
              <a:prstClr val="black">
                <a:alpha val="40000"/>
              </a:prstClr>
            </a:outerShdw>
          </a:effectLst>
        </p:grpSpPr>
        <p:sp>
          <p:nvSpPr>
            <p:cNvPr id="23" name="矩形 3">
              <a:extLst>
                <a:ext uri="{FF2B5EF4-FFF2-40B4-BE49-F238E27FC236}">
                  <a16:creationId xmlns:a16="http://schemas.microsoft.com/office/drawing/2014/main" id="{3147E690-0893-4ADC-A06D-7D9A0F1F653B}"/>
                </a:ext>
              </a:extLst>
            </p:cNvPr>
            <p:cNvSpPr/>
            <p:nvPr/>
          </p:nvSpPr>
          <p:spPr>
            <a:xfrm>
              <a:off x="5319206" y="2090282"/>
              <a:ext cx="2297037" cy="735947"/>
            </a:xfrm>
            <a:prstGeom prst="rect">
              <a:avLst/>
            </a:prstGeom>
            <a:gradFill>
              <a:gsLst>
                <a:gs pos="100000">
                  <a:schemeClr val="bg1">
                    <a:lumMod val="95000"/>
                  </a:schemeClr>
                </a:gs>
                <a:gs pos="0">
                  <a:schemeClr val="bg2">
                    <a:lumMod val="90000"/>
                  </a:schemeClr>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tx1"/>
                  </a:solidFill>
                  <a:latin typeface="Arial" panose="020B0604020202020204" pitchFamily="34" charset="0"/>
                  <a:cs typeface="Arial" panose="020B0604020202020204" pitchFamily="34" charset="0"/>
                </a:rPr>
                <a:t>Dynamic OP</a:t>
              </a:r>
              <a:endParaRPr lang="zh-TW" altLang="en-US" sz="1200" b="1">
                <a:solidFill>
                  <a:schemeClr val="tx1"/>
                </a:solidFill>
                <a:latin typeface="Arial" panose="020B0604020202020204" pitchFamily="34" charset="0"/>
                <a:cs typeface="Arial" panose="020B0604020202020204" pitchFamily="34" charset="0"/>
              </a:endParaRPr>
            </a:p>
          </p:txBody>
        </p:sp>
        <p:sp>
          <p:nvSpPr>
            <p:cNvPr id="24" name="矩形 6">
              <a:extLst>
                <a:ext uri="{FF2B5EF4-FFF2-40B4-BE49-F238E27FC236}">
                  <a16:creationId xmlns:a16="http://schemas.microsoft.com/office/drawing/2014/main" id="{D820E712-560E-41B1-A81C-0D3ED1C3962E}"/>
                </a:ext>
              </a:extLst>
            </p:cNvPr>
            <p:cNvSpPr/>
            <p:nvPr/>
          </p:nvSpPr>
          <p:spPr>
            <a:xfrm>
              <a:off x="1619224" y="2085078"/>
              <a:ext cx="3703220" cy="742950"/>
            </a:xfrm>
            <a:prstGeom prst="rect">
              <a:avLst/>
            </a:prstGeom>
            <a:gradFill flip="none" rotWithShape="1">
              <a:gsLst>
                <a:gs pos="100000">
                  <a:srgbClr val="1E5BE2"/>
                </a:gs>
                <a:gs pos="0">
                  <a:srgbClr val="56E4E4"/>
                </a:gs>
              </a:gsLst>
              <a:lin ang="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tx1"/>
                  </a:solidFill>
                  <a:latin typeface="Arial" panose="020B0604020202020204" pitchFamily="34" charset="0"/>
                  <a:cs typeface="Arial" panose="020B0604020202020204" pitchFamily="34" charset="0"/>
                </a:rPr>
                <a:t>Usable pool capacity</a:t>
              </a:r>
              <a:endParaRPr lang="zh-TW" altLang="en-US" sz="1200" b="1">
                <a:solidFill>
                  <a:schemeClr val="tx1"/>
                </a:solidFill>
                <a:latin typeface="Arial" panose="020B0604020202020204" pitchFamily="34" charset="0"/>
                <a:cs typeface="Arial" panose="020B0604020202020204" pitchFamily="34" charset="0"/>
              </a:endParaRPr>
            </a:p>
          </p:txBody>
        </p:sp>
      </p:grpSp>
      <p:sp>
        <p:nvSpPr>
          <p:cNvPr id="12" name="矩形 11">
            <a:extLst>
              <a:ext uri="{FF2B5EF4-FFF2-40B4-BE49-F238E27FC236}">
                <a16:creationId xmlns:a16="http://schemas.microsoft.com/office/drawing/2014/main" id="{86BC30A4-8047-4F7B-9E07-2B3C15CE7F8D}"/>
              </a:ext>
            </a:extLst>
          </p:cNvPr>
          <p:cNvSpPr/>
          <p:nvPr/>
        </p:nvSpPr>
        <p:spPr>
          <a:xfrm>
            <a:off x="3029274" y="1424386"/>
            <a:ext cx="3000492" cy="361318"/>
          </a:xfrm>
          <a:prstGeom prst="rect">
            <a:avLst/>
          </a:prstGeom>
          <a:gradFill>
            <a:gsLst>
              <a:gs pos="100000">
                <a:srgbClr val="7030A0"/>
              </a:gs>
              <a:gs pos="0">
                <a:srgbClr val="372AB4"/>
              </a:gs>
            </a:gsLst>
            <a:lin ang="0" scaled="1"/>
          </a:gra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4">
            <a:extLst>
              <a:ext uri="{FF2B5EF4-FFF2-40B4-BE49-F238E27FC236}">
                <a16:creationId xmlns:a16="http://schemas.microsoft.com/office/drawing/2014/main" id="{40816318-F0C8-4192-97CE-A2645DE9D3B7}"/>
              </a:ext>
            </a:extLst>
          </p:cNvPr>
          <p:cNvSpPr txBox="1"/>
          <p:nvPr/>
        </p:nvSpPr>
        <p:spPr>
          <a:xfrm>
            <a:off x="3252347" y="1464790"/>
            <a:ext cx="2639306"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Layer 1 – pool over-provisioning</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15" name="群組 14">
            <a:extLst>
              <a:ext uri="{FF2B5EF4-FFF2-40B4-BE49-F238E27FC236}">
                <a16:creationId xmlns:a16="http://schemas.microsoft.com/office/drawing/2014/main" id="{C60F509C-97F4-48B4-A0CC-F6C38DA07DE2}"/>
              </a:ext>
            </a:extLst>
          </p:cNvPr>
          <p:cNvGrpSpPr/>
          <p:nvPr/>
        </p:nvGrpSpPr>
        <p:grpSpPr>
          <a:xfrm>
            <a:off x="3127850" y="3482764"/>
            <a:ext cx="2663501" cy="656151"/>
            <a:chOff x="3127850" y="3482764"/>
            <a:chExt cx="2663501" cy="656151"/>
          </a:xfrm>
          <a:effectLst>
            <a:outerShdw blurRad="50800" dist="38100" dir="2700000" algn="tl" rotWithShape="0">
              <a:prstClr val="black">
                <a:alpha val="40000"/>
              </a:prstClr>
            </a:outerShdw>
          </a:effectLst>
        </p:grpSpPr>
        <p:sp>
          <p:nvSpPr>
            <p:cNvPr id="30" name="矩形 10">
              <a:extLst>
                <a:ext uri="{FF2B5EF4-FFF2-40B4-BE49-F238E27FC236}">
                  <a16:creationId xmlns:a16="http://schemas.microsoft.com/office/drawing/2014/main" id="{13888ABC-3955-419D-8E06-F27539FBDFB4}"/>
                </a:ext>
              </a:extLst>
            </p:cNvPr>
            <p:cNvSpPr/>
            <p:nvPr/>
          </p:nvSpPr>
          <p:spPr>
            <a:xfrm>
              <a:off x="4316181"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32" name="矩形 16">
              <a:extLst>
                <a:ext uri="{FF2B5EF4-FFF2-40B4-BE49-F238E27FC236}">
                  <a16:creationId xmlns:a16="http://schemas.microsoft.com/office/drawing/2014/main" id="{FB9D8A69-F771-41B6-9B54-95EC0AFEE30C}"/>
                </a:ext>
              </a:extLst>
            </p:cNvPr>
            <p:cNvSpPr/>
            <p:nvPr/>
          </p:nvSpPr>
          <p:spPr>
            <a:xfrm>
              <a:off x="5053766"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sp>
          <p:nvSpPr>
            <p:cNvPr id="40" name="矩形 11">
              <a:extLst>
                <a:ext uri="{FF2B5EF4-FFF2-40B4-BE49-F238E27FC236}">
                  <a16:creationId xmlns:a16="http://schemas.microsoft.com/office/drawing/2014/main" id="{F4F552F7-CF77-4B82-B041-B0993DCDDE29}"/>
                </a:ext>
              </a:extLst>
            </p:cNvPr>
            <p:cNvSpPr/>
            <p:nvPr/>
          </p:nvSpPr>
          <p:spPr>
            <a:xfrm>
              <a:off x="3127850" y="3482764"/>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grpSp>
      <p:sp>
        <p:nvSpPr>
          <p:cNvPr id="43" name="矩形 42">
            <a:extLst>
              <a:ext uri="{FF2B5EF4-FFF2-40B4-BE49-F238E27FC236}">
                <a16:creationId xmlns:a16="http://schemas.microsoft.com/office/drawing/2014/main" id="{F0E445C0-6A85-4B48-BCA4-779785B78B92}"/>
              </a:ext>
            </a:extLst>
          </p:cNvPr>
          <p:cNvSpPr/>
          <p:nvPr/>
        </p:nvSpPr>
        <p:spPr>
          <a:xfrm>
            <a:off x="3029274" y="4450512"/>
            <a:ext cx="3000492" cy="361318"/>
          </a:xfrm>
          <a:prstGeom prst="rect">
            <a:avLst/>
          </a:prstGeom>
          <a:gradFill>
            <a:gsLst>
              <a:gs pos="100000">
                <a:srgbClr val="7030A0"/>
              </a:gs>
              <a:gs pos="0">
                <a:srgbClr val="372AB4"/>
              </a:gs>
            </a:gsLst>
            <a:lin ang="0" scaled="1"/>
          </a:gra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15">
            <a:extLst>
              <a:ext uri="{FF2B5EF4-FFF2-40B4-BE49-F238E27FC236}">
                <a16:creationId xmlns:a16="http://schemas.microsoft.com/office/drawing/2014/main" id="{D3DCAADA-2F89-47C6-8E69-1CF7B6C00DE1}"/>
              </a:ext>
            </a:extLst>
          </p:cNvPr>
          <p:cNvSpPr txBox="1"/>
          <p:nvPr/>
        </p:nvSpPr>
        <p:spPr>
          <a:xfrm>
            <a:off x="2453199" y="4492671"/>
            <a:ext cx="4206969"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Layer 2 – SSD over-provisioning</a:t>
            </a:r>
            <a:endParaRPr lang="zh-TW" altLang="en-US"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319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a:xfrm>
            <a:off x="234363" y="126229"/>
            <a:ext cx="8820184" cy="1028369"/>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4000">
                <a:solidFill>
                  <a:schemeClr val="bg1"/>
                </a:solidFill>
                <a:latin typeface="Microsoft JhengHei"/>
                <a:ea typeface="Microsoft JhengHei"/>
                <a:cs typeface="Calibri"/>
              </a:rPr>
              <a:t>QES Pool Over Provisioning </a:t>
            </a:r>
            <a:br>
              <a:rPr lang="en-US" altLang="zh-TW" sz="4000">
                <a:solidFill>
                  <a:schemeClr val="bg1"/>
                </a:solidFill>
                <a:latin typeface="Microsoft JhengHei"/>
                <a:ea typeface="Microsoft JhengHei"/>
                <a:cs typeface="Calibri"/>
              </a:rPr>
            </a:br>
            <a:r>
              <a:rPr lang="en-US" altLang="zh-TW" sz="4000">
                <a:solidFill>
                  <a:schemeClr val="bg1"/>
                </a:solidFill>
                <a:latin typeface="Microsoft JhengHei"/>
                <a:ea typeface="Microsoft JhengHei"/>
                <a:cs typeface="Calibri"/>
              </a:rPr>
              <a:t>Provides More Stable Performance </a:t>
            </a:r>
            <a:endParaRPr lang="en-US" altLang="zh-TW" sz="3800">
              <a:solidFill>
                <a:schemeClr val="bg1"/>
              </a:solidFill>
              <a:latin typeface="Microsoft JhengHei"/>
              <a:ea typeface="新細明體"/>
              <a:cs typeface="Calibri"/>
            </a:endParaRPr>
          </a:p>
        </p:txBody>
      </p:sp>
      <p:pic>
        <p:nvPicPr>
          <p:cNvPr id="8" name="圖片 7" descr="一張含有 螢幕擷取畫面 的圖片&#10;&#10;自動產生的描述">
            <a:extLst>
              <a:ext uri="{FF2B5EF4-FFF2-40B4-BE49-F238E27FC236}">
                <a16:creationId xmlns:a16="http://schemas.microsoft.com/office/drawing/2014/main" id="{0385F560-3BFB-4891-B6E3-DD2663C76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149" y="1559170"/>
            <a:ext cx="5843416" cy="3213879"/>
          </a:xfrm>
          <a:prstGeom prst="rect">
            <a:avLst/>
          </a:prstGeom>
        </p:spPr>
      </p:pic>
    </p:spTree>
    <p:extLst>
      <p:ext uri="{BB962C8B-B14F-4D97-AF65-F5344CB8AC3E}">
        <p14:creationId xmlns:p14="http://schemas.microsoft.com/office/powerpoint/2010/main" val="124607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DC620FB6-20E5-4D50-A9BD-9E79A2D4AAC6}"/>
              </a:ext>
            </a:extLst>
          </p:cNvPr>
          <p:cNvSpPr/>
          <p:nvPr/>
        </p:nvSpPr>
        <p:spPr>
          <a:xfrm>
            <a:off x="4399451" y="3113837"/>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C5524B9D-B51D-4A4B-B177-95452521CEDE}"/>
              </a:ext>
            </a:extLst>
          </p:cNvPr>
          <p:cNvSpPr/>
          <p:nvPr/>
        </p:nvSpPr>
        <p:spPr>
          <a:xfrm>
            <a:off x="2469701" y="3113838"/>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2B8E7C40-CD5D-436C-8DA2-1C39F6FB6F06}"/>
              </a:ext>
            </a:extLst>
          </p:cNvPr>
          <p:cNvSpPr/>
          <p:nvPr/>
        </p:nvSpPr>
        <p:spPr>
          <a:xfrm>
            <a:off x="563636" y="3113838"/>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A7C3984A-8C34-8548-B372-362461F61DD6}"/>
              </a:ext>
            </a:extLst>
          </p:cNvPr>
          <p:cNvSpPr>
            <a:spLocks noGrp="1"/>
          </p:cNvSpPr>
          <p:nvPr>
            <p:ph type="title"/>
          </p:nvPr>
        </p:nvSpPr>
        <p:spPr>
          <a:xfrm>
            <a:off x="234363" y="126229"/>
            <a:ext cx="8820184" cy="1028369"/>
          </a:xfrm>
        </p:spPr>
        <p:txBody>
          <a:bodyPr>
            <a:normAutofit/>
          </a:bodyPr>
          <a:lstStyle/>
          <a:p>
            <a:r>
              <a:rPr lang="en-US" altLang="zh-TW">
                <a:latin typeface="微軟正黑體"/>
                <a:ea typeface="微軟正黑體"/>
              </a:rPr>
              <a:t>All Flash Storage Applications</a:t>
            </a:r>
            <a:endParaRPr kumimoji="1" lang="zh-TW" altLang="en-US"/>
          </a:p>
        </p:txBody>
      </p:sp>
      <p:sp>
        <p:nvSpPr>
          <p:cNvPr id="38" name="文本框 2">
            <a:extLst>
              <a:ext uri="{FF2B5EF4-FFF2-40B4-BE49-F238E27FC236}">
                <a16:creationId xmlns:a16="http://schemas.microsoft.com/office/drawing/2014/main" id="{60002A76-0349-EE43-805A-8525B7E154F5}"/>
              </a:ext>
            </a:extLst>
          </p:cNvPr>
          <p:cNvSpPr txBox="1"/>
          <p:nvPr/>
        </p:nvSpPr>
        <p:spPr>
          <a:xfrm>
            <a:off x="436714" y="1526062"/>
            <a:ext cx="5853703" cy="18726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9388" indent="-179388">
              <a:spcAft>
                <a:spcPts val="1200"/>
              </a:spcAft>
              <a:buClr>
                <a:srgbClr val="FF7711"/>
              </a:buClr>
              <a:buFont typeface="Arial" panose="020B0604020202020204" pitchFamily="34" charset="0"/>
              <a:buChar char="•"/>
            </a:pPr>
            <a:r>
              <a:rPr lang="en-US" altLang="zh-CN">
                <a:solidFill>
                  <a:schemeClr val="bg1"/>
                </a:solidFill>
                <a:latin typeface="微軟正黑體" panose="020B0604030504040204" pitchFamily="34" charset="-120"/>
                <a:ea typeface="微軟正黑體" panose="020B0604030504040204" pitchFamily="34" charset="-120"/>
                <a:cs typeface="Calibri"/>
              </a:rPr>
              <a:t>SSD is high speed, low latency and low power consumption</a:t>
            </a:r>
          </a:p>
          <a:p>
            <a:pPr marL="179388" indent="-179388">
              <a:spcAft>
                <a:spcPts val="1200"/>
              </a:spcAft>
              <a:buClr>
                <a:srgbClr val="FF7711"/>
              </a:buClr>
              <a:buFont typeface="Arial" panose="020B0604020202020204" pitchFamily="34" charset="0"/>
              <a:buChar char="•"/>
            </a:pPr>
            <a:r>
              <a:rPr lang="en-US" altLang="zh-CN">
                <a:solidFill>
                  <a:schemeClr val="bg1"/>
                </a:solidFill>
                <a:latin typeface="微軟正黑體" panose="020B0604030504040204" pitchFamily="34" charset="-120"/>
                <a:ea typeface="微軟正黑體" panose="020B0604030504040204" pitchFamily="34" charset="-120"/>
                <a:cs typeface="Calibri"/>
              </a:rPr>
              <a:t>SSD random access performance is 500X better than hard drive</a:t>
            </a:r>
          </a:p>
          <a:p>
            <a:pPr marL="342900" indent="-342900">
              <a:lnSpc>
                <a:spcPct val="150000"/>
              </a:lnSpc>
              <a:buClr>
                <a:srgbClr val="FF7711"/>
              </a:buClr>
              <a:buFont typeface="Arial" panose="020B0604020202020204" pitchFamily="34" charset="0"/>
              <a:buChar char="•"/>
            </a:pPr>
            <a:endParaRPr lang="zh-CN" altLang="en-US">
              <a:solidFill>
                <a:schemeClr val="bg1"/>
              </a:solidFill>
              <a:latin typeface="微軟正黑體" panose="020B0604030504040204" pitchFamily="34" charset="-120"/>
              <a:ea typeface="微軟正黑體" panose="020B0604030504040204" pitchFamily="34" charset="-120"/>
              <a:cs typeface="Calibri"/>
            </a:endParaRPr>
          </a:p>
        </p:txBody>
      </p:sp>
      <p:sp>
        <p:nvSpPr>
          <p:cNvPr id="40" name="Google Shape;572;p28">
            <a:extLst>
              <a:ext uri="{FF2B5EF4-FFF2-40B4-BE49-F238E27FC236}">
                <a16:creationId xmlns:a16="http://schemas.microsoft.com/office/drawing/2014/main" id="{23005A62-62EB-1747-918E-714A5F5FA7DF}"/>
              </a:ext>
            </a:extLst>
          </p:cNvPr>
          <p:cNvSpPr/>
          <p:nvPr/>
        </p:nvSpPr>
        <p:spPr>
          <a:xfrm>
            <a:off x="436714" y="4292490"/>
            <a:ext cx="134684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Exchange Mail</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64K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1" name="Google Shape;573;p28">
            <a:extLst>
              <a:ext uri="{FF2B5EF4-FFF2-40B4-BE49-F238E27FC236}">
                <a16:creationId xmlns:a16="http://schemas.microsoft.com/office/drawing/2014/main" id="{985BA718-A3D6-304E-9BDF-16C41442EAE7}"/>
              </a:ext>
            </a:extLst>
          </p:cNvPr>
          <p:cNvSpPr/>
          <p:nvPr/>
        </p:nvSpPr>
        <p:spPr>
          <a:xfrm>
            <a:off x="2407673" y="4292490"/>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OLTP</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2" name="Google Shape;582;p28">
            <a:extLst>
              <a:ext uri="{FF2B5EF4-FFF2-40B4-BE49-F238E27FC236}">
                <a16:creationId xmlns:a16="http://schemas.microsoft.com/office/drawing/2014/main" id="{F8096319-2573-A541-9999-99F3FE97B4CC}"/>
              </a:ext>
            </a:extLst>
          </p:cNvPr>
          <p:cNvSpPr/>
          <p:nvPr/>
        </p:nvSpPr>
        <p:spPr>
          <a:xfrm>
            <a:off x="4399451" y="4292490"/>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VDI</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43" name="圖片 42">
            <a:extLst>
              <a:ext uri="{FF2B5EF4-FFF2-40B4-BE49-F238E27FC236}">
                <a16:creationId xmlns:a16="http://schemas.microsoft.com/office/drawing/2014/main" id="{624E766B-74DA-B949-B981-47455996CF2A}"/>
              </a:ext>
            </a:extLst>
          </p:cNvPr>
          <p:cNvPicPr>
            <a:picLocks noChangeAspect="1"/>
          </p:cNvPicPr>
          <p:nvPr/>
        </p:nvPicPr>
        <p:blipFill>
          <a:blip r:embed="rId2"/>
          <a:stretch>
            <a:fillRect/>
          </a:stretch>
        </p:blipFill>
        <p:spPr>
          <a:xfrm>
            <a:off x="662177" y="3235202"/>
            <a:ext cx="940746" cy="991861"/>
          </a:xfrm>
          <a:prstGeom prst="rect">
            <a:avLst/>
          </a:prstGeom>
        </p:spPr>
      </p:pic>
      <p:pic>
        <p:nvPicPr>
          <p:cNvPr id="45" name="圖片 44">
            <a:extLst>
              <a:ext uri="{FF2B5EF4-FFF2-40B4-BE49-F238E27FC236}">
                <a16:creationId xmlns:a16="http://schemas.microsoft.com/office/drawing/2014/main" id="{4AD4954A-2290-9146-B77A-89140A543754}"/>
              </a:ext>
            </a:extLst>
          </p:cNvPr>
          <p:cNvPicPr>
            <a:picLocks noChangeAspect="1"/>
          </p:cNvPicPr>
          <p:nvPr/>
        </p:nvPicPr>
        <p:blipFill rotWithShape="1">
          <a:blip r:embed="rId3"/>
          <a:srcRect t="19144"/>
          <a:stretch/>
        </p:blipFill>
        <p:spPr>
          <a:xfrm>
            <a:off x="2517824" y="3280610"/>
            <a:ext cx="1127149" cy="1060170"/>
          </a:xfrm>
          <a:prstGeom prst="rect">
            <a:avLst/>
          </a:prstGeom>
        </p:spPr>
      </p:pic>
      <p:pic>
        <p:nvPicPr>
          <p:cNvPr id="31" name="圖片 30" descr="一張含有 電子用品, 電路 的圖片&#10;&#10;自動產生的描述">
            <a:extLst>
              <a:ext uri="{FF2B5EF4-FFF2-40B4-BE49-F238E27FC236}">
                <a16:creationId xmlns:a16="http://schemas.microsoft.com/office/drawing/2014/main" id="{B77D9F33-7AD6-4CD4-877D-AC04D535B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152" y="1154598"/>
            <a:ext cx="2398134" cy="3464103"/>
          </a:xfrm>
          <a:prstGeom prst="rect">
            <a:avLst/>
          </a:prstGeom>
          <a:effectLst>
            <a:outerShdw blurRad="241300" dist="241300" dir="10800000" algn="r" rotWithShape="0">
              <a:prstClr val="black">
                <a:alpha val="40000"/>
              </a:prstClr>
            </a:outerShdw>
            <a:reflection blurRad="25400" stA="52000" endA="300" endPos="24000" dir="5400000" sy="-100000" algn="bl" rotWithShape="0"/>
          </a:effectLst>
        </p:spPr>
      </p:pic>
      <p:pic>
        <p:nvPicPr>
          <p:cNvPr id="5" name="圖片 4" descr="一張含有 畫畫, 標誌 的圖片&#10;&#10;自動產生的描述">
            <a:extLst>
              <a:ext uri="{FF2B5EF4-FFF2-40B4-BE49-F238E27FC236}">
                <a16:creationId xmlns:a16="http://schemas.microsoft.com/office/drawing/2014/main" id="{D3A3E33D-B736-4F62-A968-E724C7451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146" y="3280610"/>
            <a:ext cx="914438" cy="779679"/>
          </a:xfrm>
          <a:prstGeom prst="rect">
            <a:avLst/>
          </a:prstGeom>
        </p:spPr>
      </p:pic>
    </p:spTree>
    <p:extLst>
      <p:ext uri="{BB962C8B-B14F-4D97-AF65-F5344CB8AC3E}">
        <p14:creationId xmlns:p14="http://schemas.microsoft.com/office/powerpoint/2010/main" val="3295119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909E0-6D95-47AD-874C-65789C74707A}"/>
              </a:ext>
            </a:extLst>
          </p:cNvPr>
          <p:cNvSpPr>
            <a:spLocks noGrp="1"/>
          </p:cNvSpPr>
          <p:nvPr>
            <p:ph type="title"/>
          </p:nvPr>
        </p:nvSpPr>
        <p:spPr>
          <a:xfrm>
            <a:off x="60423" y="126229"/>
            <a:ext cx="9073625" cy="102836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r>
              <a:rPr lang="en-US" altLang="zh-TW" sz="3600">
                <a:solidFill>
                  <a:schemeClr val="bg1"/>
                </a:solidFill>
                <a:latin typeface="Microsoft JhengHei"/>
                <a:ea typeface="Microsoft JhengHei"/>
                <a:cs typeface="Calibri"/>
              </a:rPr>
              <a:t>QoS ensures consistent primary storage performance</a:t>
            </a:r>
          </a:p>
        </p:txBody>
      </p:sp>
      <p:cxnSp>
        <p:nvCxnSpPr>
          <p:cNvPr id="4" name="Straight Connector 47">
            <a:extLst>
              <a:ext uri="{FF2B5EF4-FFF2-40B4-BE49-F238E27FC236}">
                <a16:creationId xmlns:a16="http://schemas.microsoft.com/office/drawing/2014/main" id="{955730F1-C309-4A01-BFFB-F15514E669DD}"/>
              </a:ext>
            </a:extLst>
          </p:cNvPr>
          <p:cNvCxnSpPr>
            <a:cxnSpLocks/>
          </p:cNvCxnSpPr>
          <p:nvPr/>
        </p:nvCxnSpPr>
        <p:spPr>
          <a:xfrm>
            <a:off x="4704543" y="1504336"/>
            <a:ext cx="0" cy="29485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D9CFF2F6-DE4E-4304-9287-A8A0819141E2}"/>
              </a:ext>
            </a:extLst>
          </p:cNvPr>
          <p:cNvCxnSpPr>
            <a:cxnSpLocks/>
          </p:cNvCxnSpPr>
          <p:nvPr/>
        </p:nvCxnSpPr>
        <p:spPr>
          <a:xfrm>
            <a:off x="762747" y="4038488"/>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5215F3-0D29-414B-85D6-EE50396896C1}"/>
              </a:ext>
            </a:extLst>
          </p:cNvPr>
          <p:cNvSpPr/>
          <p:nvPr/>
        </p:nvSpPr>
        <p:spPr>
          <a:xfrm>
            <a:off x="1325288" y="3064427"/>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p:txBody>
      </p:sp>
      <p:sp>
        <p:nvSpPr>
          <p:cNvPr id="7" name="Rectangle 9">
            <a:extLst>
              <a:ext uri="{FF2B5EF4-FFF2-40B4-BE49-F238E27FC236}">
                <a16:creationId xmlns:a16="http://schemas.microsoft.com/office/drawing/2014/main" id="{E9E8F607-1F21-42CE-861F-0EEFD0271D31}"/>
              </a:ext>
            </a:extLst>
          </p:cNvPr>
          <p:cNvSpPr/>
          <p:nvPr/>
        </p:nvSpPr>
        <p:spPr>
          <a:xfrm>
            <a:off x="2745874" y="3072266"/>
            <a:ext cx="966652" cy="94241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8" name="Rectangle 11">
            <a:extLst>
              <a:ext uri="{FF2B5EF4-FFF2-40B4-BE49-F238E27FC236}">
                <a16:creationId xmlns:a16="http://schemas.microsoft.com/office/drawing/2014/main" id="{27491F9C-6B5B-4400-8064-F27047319B92}"/>
              </a:ext>
            </a:extLst>
          </p:cNvPr>
          <p:cNvSpPr/>
          <p:nvPr/>
        </p:nvSpPr>
        <p:spPr>
          <a:xfrm>
            <a:off x="2743455" y="1769144"/>
            <a:ext cx="966652" cy="1295399"/>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2</a:t>
            </a:r>
          </a:p>
        </p:txBody>
      </p:sp>
      <p:sp>
        <p:nvSpPr>
          <p:cNvPr id="9" name="TextBox 13">
            <a:extLst>
              <a:ext uri="{FF2B5EF4-FFF2-40B4-BE49-F238E27FC236}">
                <a16:creationId xmlns:a16="http://schemas.microsoft.com/office/drawing/2014/main" id="{BBF03233-1713-496A-A350-709F01B449ED}"/>
              </a:ext>
            </a:extLst>
          </p:cNvPr>
          <p:cNvSpPr txBox="1"/>
          <p:nvPr/>
        </p:nvSpPr>
        <p:spPr>
          <a:xfrm>
            <a:off x="1337511" y="4154288"/>
            <a:ext cx="23872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rPr>
              <a:t>Noisy neighbor</a:t>
            </a:r>
          </a:p>
        </p:txBody>
      </p:sp>
      <p:sp>
        <p:nvSpPr>
          <p:cNvPr id="10" name="TextBox 14">
            <a:extLst>
              <a:ext uri="{FF2B5EF4-FFF2-40B4-BE49-F238E27FC236}">
                <a16:creationId xmlns:a16="http://schemas.microsoft.com/office/drawing/2014/main" id="{DE2F5CC7-DBCB-483A-AEDE-D2778BCFE0DF}"/>
              </a:ext>
            </a:extLst>
          </p:cNvPr>
          <p:cNvSpPr txBox="1"/>
          <p:nvPr/>
        </p:nvSpPr>
        <p:spPr>
          <a:xfrm>
            <a:off x="172556" y="1810088"/>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grpSp>
        <p:nvGrpSpPr>
          <p:cNvPr id="3" name="群組 2">
            <a:extLst>
              <a:ext uri="{FF2B5EF4-FFF2-40B4-BE49-F238E27FC236}">
                <a16:creationId xmlns:a16="http://schemas.microsoft.com/office/drawing/2014/main" id="{CF4C21D8-A137-4EF7-8EB8-535A74C7475B}"/>
              </a:ext>
            </a:extLst>
          </p:cNvPr>
          <p:cNvGrpSpPr/>
          <p:nvPr/>
        </p:nvGrpSpPr>
        <p:grpSpPr>
          <a:xfrm>
            <a:off x="238543" y="2061917"/>
            <a:ext cx="3962618" cy="688041"/>
            <a:chOff x="660933" y="2061917"/>
            <a:chExt cx="3540227" cy="688041"/>
          </a:xfrm>
        </p:grpSpPr>
        <p:cxnSp>
          <p:nvCxnSpPr>
            <p:cNvPr id="11" name="Straight Connector 10">
              <a:extLst>
                <a:ext uri="{FF2B5EF4-FFF2-40B4-BE49-F238E27FC236}">
                  <a16:creationId xmlns:a16="http://schemas.microsoft.com/office/drawing/2014/main" id="{641CBAC9-7758-4191-BC07-2A5EF82200A3}"/>
                </a:ext>
              </a:extLst>
            </p:cNvPr>
            <p:cNvCxnSpPr>
              <a:cxnSpLocks/>
            </p:cNvCxnSpPr>
            <p:nvPr/>
          </p:nvCxnSpPr>
          <p:spPr>
            <a:xfrm>
              <a:off x="667657" y="2061917"/>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0">
              <a:extLst>
                <a:ext uri="{FF2B5EF4-FFF2-40B4-BE49-F238E27FC236}">
                  <a16:creationId xmlns:a16="http://schemas.microsoft.com/office/drawing/2014/main" id="{E62E4593-ABD0-4C05-9558-2192E4AECBA2}"/>
                </a:ext>
              </a:extLst>
            </p:cNvPr>
            <p:cNvCxnSpPr>
              <a:cxnSpLocks/>
            </p:cNvCxnSpPr>
            <p:nvPr/>
          </p:nvCxnSpPr>
          <p:spPr>
            <a:xfrm>
              <a:off x="660933" y="27499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3">
            <a:extLst>
              <a:ext uri="{FF2B5EF4-FFF2-40B4-BE49-F238E27FC236}">
                <a16:creationId xmlns:a16="http://schemas.microsoft.com/office/drawing/2014/main" id="{3E3FA94B-2439-48A8-AEA8-5B055F103E9E}"/>
              </a:ext>
            </a:extLst>
          </p:cNvPr>
          <p:cNvCxnSpPr>
            <a:cxnSpLocks/>
          </p:cNvCxnSpPr>
          <p:nvPr/>
        </p:nvCxnSpPr>
        <p:spPr>
          <a:xfrm>
            <a:off x="5354918" y="4040729"/>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1633FD3B-9505-4D7B-ADE6-BD806E1AFADA}"/>
              </a:ext>
            </a:extLst>
          </p:cNvPr>
          <p:cNvSpPr/>
          <p:nvPr/>
        </p:nvSpPr>
        <p:spPr>
          <a:xfrm>
            <a:off x="5929683" y="3057819"/>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16" name="Rectangle 9">
            <a:extLst>
              <a:ext uri="{FF2B5EF4-FFF2-40B4-BE49-F238E27FC236}">
                <a16:creationId xmlns:a16="http://schemas.microsoft.com/office/drawing/2014/main" id="{6875A4E3-FB38-4874-B2AB-E824D23B7DC1}"/>
              </a:ext>
            </a:extLst>
          </p:cNvPr>
          <p:cNvSpPr/>
          <p:nvPr/>
        </p:nvSpPr>
        <p:spPr>
          <a:xfrm>
            <a:off x="7316652" y="2434773"/>
            <a:ext cx="1000269" cy="1573302"/>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cs typeface="Calibri"/>
              </a:rPr>
              <a:t>Workload 2</a:t>
            </a:r>
            <a:endParaRPr lang="en-US" sz="1100">
              <a:latin typeface="Arial"/>
              <a:cs typeface="Calibri"/>
            </a:endParaRPr>
          </a:p>
        </p:txBody>
      </p:sp>
      <p:sp>
        <p:nvSpPr>
          <p:cNvPr id="17" name="Rectangle 11">
            <a:extLst>
              <a:ext uri="{FF2B5EF4-FFF2-40B4-BE49-F238E27FC236}">
                <a16:creationId xmlns:a16="http://schemas.microsoft.com/office/drawing/2014/main" id="{B0EE79BA-EC70-4960-82E5-897B6BD68D1E}"/>
              </a:ext>
            </a:extLst>
          </p:cNvPr>
          <p:cNvSpPr/>
          <p:nvPr/>
        </p:nvSpPr>
        <p:spPr>
          <a:xfrm>
            <a:off x="7329904" y="1643637"/>
            <a:ext cx="966652" cy="791135"/>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125" b="1">
              <a:solidFill>
                <a:schemeClr val="tx1"/>
              </a:solidFill>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C1E38A80-971A-44EC-BF8B-BCE49AF9B47B}"/>
              </a:ext>
            </a:extLst>
          </p:cNvPr>
          <p:cNvSpPr txBox="1"/>
          <p:nvPr/>
        </p:nvSpPr>
        <p:spPr>
          <a:xfrm>
            <a:off x="5929682" y="4156529"/>
            <a:ext cx="2387239"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50" b="1">
                <a:solidFill>
                  <a:schemeClr val="bg1"/>
                </a:solidFill>
                <a:latin typeface="Arial"/>
                <a:ea typeface="微軟正黑體"/>
                <a:cs typeface="Arial"/>
              </a:rPr>
              <a:t>QoS</a:t>
            </a:r>
            <a:r>
              <a:rPr lang="en-US" altLang="zh-TW" sz="1050" b="1">
                <a:solidFill>
                  <a:schemeClr val="bg1"/>
                </a:solidFill>
                <a:latin typeface="微軟正黑體"/>
                <a:ea typeface="微軟正黑體"/>
                <a:cs typeface="Arial"/>
              </a:rPr>
              <a:t> protects against noisy neighbor</a:t>
            </a:r>
            <a:endParaRPr lang="zh-TW" altLang="en-US" sz="1050" b="1" err="1">
              <a:solidFill>
                <a:schemeClr val="bg1"/>
              </a:solidFill>
              <a:latin typeface="微軟正黑體"/>
              <a:ea typeface="微軟正黑體"/>
              <a:cs typeface="Arial"/>
            </a:endParaRPr>
          </a:p>
        </p:txBody>
      </p:sp>
      <p:sp>
        <p:nvSpPr>
          <p:cNvPr id="21" name="TextBox 14">
            <a:extLst>
              <a:ext uri="{FF2B5EF4-FFF2-40B4-BE49-F238E27FC236}">
                <a16:creationId xmlns:a16="http://schemas.microsoft.com/office/drawing/2014/main" id="{FE9E2E77-30BA-4411-8CAC-36CF70A82346}"/>
              </a:ext>
            </a:extLst>
          </p:cNvPr>
          <p:cNvSpPr txBox="1"/>
          <p:nvPr/>
        </p:nvSpPr>
        <p:spPr>
          <a:xfrm>
            <a:off x="170499" y="2493647"/>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2" name="TextBox 14">
            <a:extLst>
              <a:ext uri="{FF2B5EF4-FFF2-40B4-BE49-F238E27FC236}">
                <a16:creationId xmlns:a16="http://schemas.microsoft.com/office/drawing/2014/main" id="{5A4ACC6A-34D8-45C3-9D00-6FE648117DA4}"/>
              </a:ext>
            </a:extLst>
          </p:cNvPr>
          <p:cNvSpPr txBox="1"/>
          <p:nvPr/>
        </p:nvSpPr>
        <p:spPr>
          <a:xfrm>
            <a:off x="4780599" y="1839222"/>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sp>
        <p:nvSpPr>
          <p:cNvPr id="23" name="TextBox 14">
            <a:extLst>
              <a:ext uri="{FF2B5EF4-FFF2-40B4-BE49-F238E27FC236}">
                <a16:creationId xmlns:a16="http://schemas.microsoft.com/office/drawing/2014/main" id="{EA6D405E-6A73-432B-B9BF-F685707F924F}"/>
              </a:ext>
            </a:extLst>
          </p:cNvPr>
          <p:cNvSpPr txBox="1"/>
          <p:nvPr/>
        </p:nvSpPr>
        <p:spPr>
          <a:xfrm>
            <a:off x="4780599" y="2504853"/>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4" name="Rectangle 11">
            <a:extLst>
              <a:ext uri="{FF2B5EF4-FFF2-40B4-BE49-F238E27FC236}">
                <a16:creationId xmlns:a16="http://schemas.microsoft.com/office/drawing/2014/main" id="{5CAFAD2A-EF71-4BD4-A5E9-531E168EC9B5}"/>
              </a:ext>
            </a:extLst>
          </p:cNvPr>
          <p:cNvSpPr/>
          <p:nvPr/>
        </p:nvSpPr>
        <p:spPr>
          <a:xfrm>
            <a:off x="5928815" y="2338401"/>
            <a:ext cx="966652" cy="730624"/>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a:p>
            <a:pPr algn="ctr"/>
            <a:endParaRPr lang="en-US" sz="1125" b="1">
              <a:solidFill>
                <a:schemeClr val="tx1"/>
              </a:solidFill>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5C54BF85-B72A-4771-8A46-F33DD7E6F25A}"/>
              </a:ext>
            </a:extLst>
          </p:cNvPr>
          <p:cNvGrpSpPr/>
          <p:nvPr/>
        </p:nvGrpSpPr>
        <p:grpSpPr>
          <a:xfrm>
            <a:off x="4835388" y="2064158"/>
            <a:ext cx="3957943" cy="688041"/>
            <a:chOff x="5253105" y="2064158"/>
            <a:chExt cx="3540226" cy="688041"/>
          </a:xfrm>
        </p:grpSpPr>
        <p:cxnSp>
          <p:nvCxnSpPr>
            <p:cNvPr id="19" name="Straight Connector 10">
              <a:extLst>
                <a:ext uri="{FF2B5EF4-FFF2-40B4-BE49-F238E27FC236}">
                  <a16:creationId xmlns:a16="http://schemas.microsoft.com/office/drawing/2014/main" id="{5600C7AB-0CA9-40FD-81B9-C7CC67EECD16}"/>
                </a:ext>
              </a:extLst>
            </p:cNvPr>
            <p:cNvCxnSpPr>
              <a:cxnSpLocks/>
            </p:cNvCxnSpPr>
            <p:nvPr/>
          </p:nvCxnSpPr>
          <p:spPr>
            <a:xfrm>
              <a:off x="5259828" y="20641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10">
              <a:extLst>
                <a:ext uri="{FF2B5EF4-FFF2-40B4-BE49-F238E27FC236}">
                  <a16:creationId xmlns:a16="http://schemas.microsoft.com/office/drawing/2014/main" id="{93171ED0-765E-4707-B663-77F68BBD7760}"/>
                </a:ext>
              </a:extLst>
            </p:cNvPr>
            <p:cNvCxnSpPr>
              <a:cxnSpLocks/>
            </p:cNvCxnSpPr>
            <p:nvPr/>
          </p:nvCxnSpPr>
          <p:spPr>
            <a:xfrm>
              <a:off x="5253105" y="2752199"/>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線單箭頭接點 88">
            <a:extLst>
              <a:ext uri="{FF2B5EF4-FFF2-40B4-BE49-F238E27FC236}">
                <a16:creationId xmlns:a16="http://schemas.microsoft.com/office/drawing/2014/main" id="{E57BDF1D-D507-493D-B000-92DABC71C1AA}"/>
              </a:ext>
            </a:extLst>
          </p:cNvPr>
          <p:cNvCxnSpPr>
            <a:cxnSpLocks/>
          </p:cNvCxnSpPr>
          <p:nvPr/>
        </p:nvCxnSpPr>
        <p:spPr>
          <a:xfrm flipV="1">
            <a:off x="7084459" y="2434772"/>
            <a:ext cx="0" cy="592903"/>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Arrow: Right 17">
            <a:extLst>
              <a:ext uri="{FF2B5EF4-FFF2-40B4-BE49-F238E27FC236}">
                <a16:creationId xmlns:a16="http://schemas.microsoft.com/office/drawing/2014/main" id="{41D1DD93-4288-4303-9568-137C037EB660}"/>
              </a:ext>
            </a:extLst>
          </p:cNvPr>
          <p:cNvSpPr/>
          <p:nvPr/>
        </p:nvSpPr>
        <p:spPr>
          <a:xfrm>
            <a:off x="4267575" y="3165997"/>
            <a:ext cx="992254" cy="321566"/>
          </a:xfrm>
          <a:prstGeom prst="rightArrow">
            <a:avLst>
              <a:gd name="adj1" fmla="val 50000"/>
              <a:gd name="adj2" fmla="val 69932"/>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8" name="直線單箭頭接點 88">
            <a:extLst>
              <a:ext uri="{FF2B5EF4-FFF2-40B4-BE49-F238E27FC236}">
                <a16:creationId xmlns:a16="http://schemas.microsoft.com/office/drawing/2014/main" id="{68EFCB17-FE97-4F8D-A51A-613F4B24EA3A}"/>
              </a:ext>
            </a:extLst>
          </p:cNvPr>
          <p:cNvCxnSpPr>
            <a:cxnSpLocks/>
          </p:cNvCxnSpPr>
          <p:nvPr/>
        </p:nvCxnSpPr>
        <p:spPr>
          <a:xfrm>
            <a:off x="8498979" y="1667317"/>
            <a:ext cx="13447" cy="745079"/>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334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40;p56">
            <a:extLst>
              <a:ext uri="{FF2B5EF4-FFF2-40B4-BE49-F238E27FC236}">
                <a16:creationId xmlns:a16="http://schemas.microsoft.com/office/drawing/2014/main" id="{B9469883-4F9C-49F4-80B7-DBD018FB8EB4}"/>
              </a:ext>
            </a:extLst>
          </p:cNvPr>
          <p:cNvSpPr txBox="1"/>
          <p:nvPr/>
        </p:nvSpPr>
        <p:spPr>
          <a:xfrm>
            <a:off x="2092569" y="3324337"/>
            <a:ext cx="4733779" cy="301659"/>
          </a:xfrm>
          <a:prstGeom prst="rect">
            <a:avLst/>
          </a:prstGeom>
          <a:noFill/>
          <a:ln>
            <a:noFill/>
          </a:ln>
        </p:spPr>
        <p:txBody>
          <a:bodyPr spcFirstLastPara="1" wrap="square" lIns="68569" tIns="68569" rIns="68569" bIns="68569" anchor="ctr" anchorCtr="0">
            <a:noAutofit/>
          </a:bodyPr>
          <a:lstStyle/>
          <a:p>
            <a:pPr marL="47625" algn="ctr">
              <a:lnSpc>
                <a:spcPct val="150000"/>
              </a:lnSpc>
              <a:spcBef>
                <a:spcPts val="375"/>
              </a:spcBef>
              <a:buClr>
                <a:srgbClr val="3F3F3F"/>
              </a:buClr>
              <a:buSzPts val="600"/>
            </a:pPr>
            <a:r>
              <a:rPr lang="en-US" altLang="zh-TW" sz="525">
                <a:solidFill>
                  <a:schemeClr val="bg1"/>
                </a:solidFill>
                <a:latin typeface="Microsoft JhengHei"/>
                <a:ea typeface="Microsoft JhengHei"/>
                <a:cs typeface="Microsoft JhengHei"/>
                <a:sym typeface="Microsoft JhengHei"/>
              </a:rPr>
              <a:t>Copyright©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525">
              <a:solidFill>
                <a:schemeClr val="bg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46DF5437-914B-4776-8BE1-8BA537C8ACA6}"/>
              </a:ext>
            </a:extLst>
          </p:cNvPr>
          <p:cNvSpPr txBox="1"/>
          <p:nvPr/>
        </p:nvSpPr>
        <p:spPr>
          <a:xfrm>
            <a:off x="2778092" y="680023"/>
            <a:ext cx="3587817" cy="957955"/>
          </a:xfrm>
          <a:prstGeom prst="rect">
            <a:avLst/>
          </a:prstGeom>
          <a:noFill/>
        </p:spPr>
        <p:txBody>
          <a:bodyPr wrap="square" rtlCol="0">
            <a:spAutoFit/>
          </a:bodyPr>
          <a:lstStyle/>
          <a:p>
            <a:pPr algn="ctr"/>
            <a:r>
              <a:rPr lang="en-US" altLang="zh-TW" sz="4275">
                <a:solidFill>
                  <a:schemeClr val="bg1"/>
                </a:solidFill>
                <a:latin typeface="微軟正黑體" panose="020B0604030504040204" pitchFamily="34" charset="-120"/>
                <a:ea typeface="微軟正黑體" panose="020B0604030504040204" pitchFamily="34" charset="-120"/>
              </a:rPr>
              <a:t>QNAP</a:t>
            </a:r>
            <a:r>
              <a:rPr lang="zh-TW" altLang="en-US" sz="4275">
                <a:solidFill>
                  <a:schemeClr val="bg1"/>
                </a:solidFill>
                <a:latin typeface="微軟正黑體" panose="020B0604030504040204" pitchFamily="34" charset="-120"/>
                <a:ea typeface="微軟正黑體" panose="020B0604030504040204" pitchFamily="34" charset="-120"/>
              </a:rPr>
              <a:t> </a:t>
            </a:r>
            <a:r>
              <a:rPr lang="en-US" altLang="zh-TW" sz="4275">
                <a:solidFill>
                  <a:schemeClr val="bg1"/>
                </a:solidFill>
                <a:latin typeface="微軟正黑體" panose="020B0604030504040204" pitchFamily="34" charset="-120"/>
                <a:ea typeface="微軟正黑體" panose="020B0604030504040204" pitchFamily="34" charset="-120"/>
              </a:rPr>
              <a:t>NAS</a:t>
            </a:r>
            <a:br>
              <a:rPr lang="en-US" altLang="zh-TW" sz="1350">
                <a:solidFill>
                  <a:schemeClr val="bg1"/>
                </a:solidFill>
                <a:latin typeface="微軟正黑體" panose="020B0604030504040204" pitchFamily="34" charset="-120"/>
                <a:ea typeface="微軟正黑體" panose="020B0604030504040204" pitchFamily="34" charset="-120"/>
              </a:rPr>
            </a:br>
            <a:r>
              <a:rPr lang="zh-TW" altLang="en-US" sz="1350" spc="450">
                <a:solidFill>
                  <a:schemeClr val="bg1"/>
                </a:solidFill>
                <a:latin typeface="微軟正黑體" panose="020B0604030504040204" pitchFamily="34" charset="-120"/>
                <a:ea typeface="微軟正黑體" panose="020B0604030504040204" pitchFamily="34" charset="-120"/>
              </a:rPr>
              <a:t>  </a:t>
            </a:r>
            <a:r>
              <a:rPr lang="en-US" altLang="zh-TW" sz="1350" spc="450">
                <a:solidFill>
                  <a:schemeClr val="bg1"/>
                </a:solidFill>
                <a:latin typeface="微軟正黑體" panose="020B0604030504040204" pitchFamily="34" charset="-120"/>
                <a:ea typeface="微軟正黑體" panose="020B0604030504040204" pitchFamily="34" charset="-120"/>
              </a:rPr>
              <a:t>is ​Your ​Best Choice</a:t>
            </a:r>
            <a:r>
              <a:rPr lang="en-US" altLang="zh-TW" sz="1350" spc="750">
                <a:solidFill>
                  <a:schemeClr val="bg1"/>
                </a:solidFill>
                <a:latin typeface="微軟正黑體" panose="020B0604030504040204" pitchFamily="34" charset="-120"/>
                <a:ea typeface="微軟正黑體" panose="020B0604030504040204" pitchFamily="34" charset="-120"/>
              </a:rPr>
              <a:t>​​</a:t>
            </a:r>
            <a:endParaRPr lang="zh-TW" altLang="en-US" sz="1350" spc="750">
              <a:solidFill>
                <a:schemeClr val="bg1"/>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BA8F045A-C047-4168-8158-8924424CA2AE}"/>
              </a:ext>
            </a:extLst>
          </p:cNvPr>
          <p:cNvSpPr/>
          <p:nvPr/>
        </p:nvSpPr>
        <p:spPr>
          <a:xfrm>
            <a:off x="2887393" y="640081"/>
            <a:ext cx="3365696" cy="1055582"/>
          </a:xfrm>
          <a:prstGeom prst="rect">
            <a:avLst/>
          </a:prstGeom>
          <a:noFill/>
          <a:ln>
            <a:solidFill>
              <a:srgbClr val="C00000"/>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6" name="圖形 5">
            <a:extLst>
              <a:ext uri="{FF2B5EF4-FFF2-40B4-BE49-F238E27FC236}">
                <a16:creationId xmlns:a16="http://schemas.microsoft.com/office/drawing/2014/main" id="{CA9A7574-3FFF-4477-971B-366781AD13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737" y="1985962"/>
            <a:ext cx="1152525" cy="1171575"/>
          </a:xfrm>
          <a:prstGeom prst="rect">
            <a:avLst/>
          </a:prstGeom>
        </p:spPr>
      </p:pic>
    </p:spTree>
    <p:extLst>
      <p:ext uri="{BB962C8B-B14F-4D97-AF65-F5344CB8AC3E}">
        <p14:creationId xmlns:p14="http://schemas.microsoft.com/office/powerpoint/2010/main" val="2419829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2" y="91439"/>
            <a:ext cx="8931965" cy="1028369"/>
          </a:xfrm>
        </p:spPr>
        <p:txBody>
          <a:bodyPr>
            <a:normAutofit/>
          </a:bodyPr>
          <a:lstStyle/>
          <a:p>
            <a:r>
              <a:rPr lang="en-US" altLang="zh-CN">
                <a:latin typeface="微軟正黑體"/>
                <a:ea typeface="微軟正黑體"/>
              </a:rPr>
              <a:t>Enterprise Storage Requirements</a:t>
            </a:r>
            <a:endParaRPr lang="zh-TW" altLang="en-US">
              <a:latin typeface="微軟正黑體"/>
              <a:ea typeface="微軟正黑體"/>
            </a:endParaRPr>
          </a:p>
        </p:txBody>
      </p:sp>
      <p:sp>
        <p:nvSpPr>
          <p:cNvPr id="3" name="TextBox 2"/>
          <p:cNvSpPr txBox="1"/>
          <p:nvPr/>
        </p:nvSpPr>
        <p:spPr>
          <a:xfrm>
            <a:off x="676088" y="1551436"/>
            <a:ext cx="6108788" cy="800219"/>
          </a:xfrm>
          <a:prstGeom prst="rect">
            <a:avLst/>
          </a:prstGeom>
          <a:noFill/>
        </p:spPr>
        <p:txBody>
          <a:bodyPr wrap="none" rtlCol="0">
            <a:spAutoFit/>
          </a:bodyPr>
          <a:lstStyle/>
          <a:p>
            <a:r>
              <a:rPr lang="en-US" altLang="zh-TW" sz="3000">
                <a:solidFill>
                  <a:schemeClr val="bg1"/>
                </a:solidFill>
                <a:latin typeface="微軟正黑體" panose="020B0604030504040204" pitchFamily="34" charset="-120"/>
                <a:ea typeface="微軟正黑體" panose="020B0604030504040204" pitchFamily="34" charset="-120"/>
              </a:rPr>
              <a:t>High availability</a:t>
            </a:r>
            <a:br>
              <a:rPr lang="en-US" altLang="zh-TW" sz="3000">
                <a:solidFill>
                  <a:schemeClr val="bg1"/>
                </a:solidFill>
                <a:latin typeface="微軟正黑體" panose="020B0604030504040204" pitchFamily="34" charset="-120"/>
                <a:ea typeface="微軟正黑體" panose="020B0604030504040204" pitchFamily="34" charset="-120"/>
              </a:rPr>
            </a:br>
            <a:r>
              <a:rPr lang="en-US" altLang="zh-CN" sz="1600">
                <a:solidFill>
                  <a:schemeClr val="bg1"/>
                </a:solidFill>
                <a:latin typeface="微軟正黑體" panose="020B0604030504040204" pitchFamily="34" charset="-120"/>
                <a:ea typeface="微軟正黑體" panose="020B0604030504040204" pitchFamily="34" charset="-120"/>
              </a:rPr>
              <a:t>System can prevent single point of failure and remain working</a:t>
            </a:r>
            <a:endParaRPr lang="en-US" altLang="zh-TW" sz="1600">
              <a:solidFill>
                <a:schemeClr val="bg1"/>
              </a:solidFill>
              <a:latin typeface="微軟正黑體" panose="020B0604030504040204" pitchFamily="34" charset="-120"/>
              <a:ea typeface="微軟正黑體" panose="020B0604030504040204" pitchFamily="34" charset="-120"/>
            </a:endParaRPr>
          </a:p>
        </p:txBody>
      </p:sp>
      <p:sp>
        <p:nvSpPr>
          <p:cNvPr id="4" name="TextBox 2">
            <a:extLst>
              <a:ext uri="{FF2B5EF4-FFF2-40B4-BE49-F238E27FC236}">
                <a16:creationId xmlns:a16="http://schemas.microsoft.com/office/drawing/2014/main" id="{B8900F0D-4973-4902-90C3-BD7499C1DCE5}"/>
              </a:ext>
            </a:extLst>
          </p:cNvPr>
          <p:cNvSpPr txBox="1"/>
          <p:nvPr/>
        </p:nvSpPr>
        <p:spPr>
          <a:xfrm>
            <a:off x="676087" y="2727333"/>
            <a:ext cx="3497239" cy="1407886"/>
          </a:xfrm>
          <a:prstGeom prst="rect">
            <a:avLst/>
          </a:prstGeom>
          <a:noFill/>
        </p:spPr>
        <p:txBody>
          <a:bodyPr wrap="none" rtlCol="0">
            <a:spAutoFit/>
          </a:bodyPr>
          <a:lstStyle/>
          <a:p>
            <a:r>
              <a:rPr lang="en-US" altLang="zh-TW" sz="3000">
                <a:solidFill>
                  <a:schemeClr val="bg1"/>
                </a:solidFill>
                <a:latin typeface="微軟正黑體" panose="020B0604030504040204" pitchFamily="34" charset="-120"/>
                <a:ea typeface="微軟正黑體" panose="020B0604030504040204" pitchFamily="34" charset="-120"/>
              </a:rPr>
              <a:t>High reliability</a:t>
            </a:r>
            <a:br>
              <a:rPr lang="en-US" altLang="zh-TW" sz="3000">
                <a:solidFill>
                  <a:schemeClr val="bg1"/>
                </a:solidFill>
                <a:latin typeface="微軟正黑體" panose="020B0604030504040204" pitchFamily="34" charset="-120"/>
                <a:ea typeface="微軟正黑體" panose="020B0604030504040204" pitchFamily="34" charset="-120"/>
              </a:rPr>
            </a:br>
            <a:r>
              <a:rPr lang="en-US" altLang="zh-TW" sz="1600">
                <a:solidFill>
                  <a:schemeClr val="bg1"/>
                </a:solidFill>
                <a:latin typeface="微軟正黑體" panose="020B0604030504040204" pitchFamily="34" charset="-120"/>
                <a:ea typeface="微軟正黑體" panose="020B0604030504040204" pitchFamily="34" charset="-120"/>
              </a:rPr>
              <a:t>System can provide stable services</a:t>
            </a:r>
          </a:p>
          <a:p>
            <a:pPr marL="725488" lvl="1" indent="-268288">
              <a:lnSpc>
                <a:spcPct val="150000"/>
              </a:lnSpc>
              <a:buFont typeface="Arial"/>
              <a:buChar char="•"/>
            </a:pPr>
            <a:endParaRPr lang="en-US" altLang="zh-TW" sz="3000">
              <a:solidFill>
                <a:schemeClr val="bg1"/>
              </a:solidFill>
              <a:latin typeface="微軟正黑體" panose="020B0604030504040204" pitchFamily="34" charset="-120"/>
              <a:ea typeface="微軟正黑體" panose="020B0604030504040204" pitchFamily="34" charset="-120"/>
            </a:endParaRPr>
          </a:p>
        </p:txBody>
      </p:sp>
      <p:sp>
        <p:nvSpPr>
          <p:cNvPr id="5" name="TextBox 2">
            <a:extLst>
              <a:ext uri="{FF2B5EF4-FFF2-40B4-BE49-F238E27FC236}">
                <a16:creationId xmlns:a16="http://schemas.microsoft.com/office/drawing/2014/main" id="{08EED92C-C2E3-4821-A342-D6E3FC197C50}"/>
              </a:ext>
            </a:extLst>
          </p:cNvPr>
          <p:cNvSpPr txBox="1"/>
          <p:nvPr/>
        </p:nvSpPr>
        <p:spPr>
          <a:xfrm>
            <a:off x="676087" y="3892355"/>
            <a:ext cx="3587801" cy="1654107"/>
          </a:xfrm>
          <a:prstGeom prst="rect">
            <a:avLst/>
          </a:prstGeom>
          <a:noFill/>
        </p:spPr>
        <p:txBody>
          <a:bodyPr wrap="square" rtlCol="0">
            <a:spAutoFit/>
          </a:bodyPr>
          <a:lstStyle/>
          <a:p>
            <a:r>
              <a:rPr lang="en-US" altLang="zh-TW" sz="3000">
                <a:solidFill>
                  <a:schemeClr val="bg1"/>
                </a:solidFill>
                <a:latin typeface="微軟正黑體" panose="020B0604030504040204" pitchFamily="34" charset="-120"/>
                <a:ea typeface="微軟正黑體" panose="020B0604030504040204" pitchFamily="34" charset="-120"/>
              </a:rPr>
              <a:t>High performance</a:t>
            </a:r>
            <a:br>
              <a:rPr lang="en-US" altLang="zh-TW" sz="3000">
                <a:solidFill>
                  <a:schemeClr val="bg1"/>
                </a:solidFill>
                <a:latin typeface="微軟正黑體" panose="020B0604030504040204" pitchFamily="34" charset="-120"/>
                <a:ea typeface="微軟正黑體" panose="020B0604030504040204" pitchFamily="34" charset="-120"/>
              </a:rPr>
            </a:br>
            <a:r>
              <a:rPr lang="en-US" altLang="zh-TW" sz="1600">
                <a:solidFill>
                  <a:schemeClr val="bg1"/>
                </a:solidFill>
                <a:latin typeface="微軟正黑體" panose="020B0604030504040204" pitchFamily="34" charset="-120"/>
                <a:ea typeface="微軟正黑體" panose="020B0604030504040204" pitchFamily="34" charset="-120"/>
              </a:rPr>
              <a:t>System can provide enough performance for applications</a:t>
            </a:r>
          </a:p>
          <a:p>
            <a:pPr marL="725488" lvl="1" indent="-268288">
              <a:lnSpc>
                <a:spcPct val="150000"/>
              </a:lnSpc>
              <a:buFont typeface="Arial"/>
              <a:buChar char="•"/>
            </a:pPr>
            <a:endParaRPr lang="en-US" altLang="zh-TW" sz="30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A75B663C-E928-4DF3-A61E-1C32DB50B9FE}"/>
              </a:ext>
            </a:extLst>
          </p:cNvPr>
          <p:cNvSpPr/>
          <p:nvPr/>
        </p:nvSpPr>
        <p:spPr>
          <a:xfrm>
            <a:off x="616607" y="1622097"/>
            <a:ext cx="45719" cy="725213"/>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3D45612F-3072-4203-B226-A6A11E5F14BF}"/>
              </a:ext>
            </a:extLst>
          </p:cNvPr>
          <p:cNvSpPr/>
          <p:nvPr/>
        </p:nvSpPr>
        <p:spPr>
          <a:xfrm>
            <a:off x="616607" y="2765141"/>
            <a:ext cx="45719" cy="725213"/>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FB0350C-A2D6-4C3F-93EA-140AC48F760F}"/>
              </a:ext>
            </a:extLst>
          </p:cNvPr>
          <p:cNvSpPr/>
          <p:nvPr/>
        </p:nvSpPr>
        <p:spPr>
          <a:xfrm>
            <a:off x="616607" y="3998914"/>
            <a:ext cx="45719" cy="957055"/>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540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C3DFA-F286-40D5-AB58-3E007FFDD3C5}"/>
              </a:ext>
            </a:extLst>
          </p:cNvPr>
          <p:cNvSpPr>
            <a:spLocks noGrp="1"/>
          </p:cNvSpPr>
          <p:nvPr>
            <p:ph type="title"/>
          </p:nvPr>
        </p:nvSpPr>
        <p:spPr>
          <a:xfrm>
            <a:off x="234363" y="126229"/>
            <a:ext cx="8820184" cy="1028369"/>
          </a:xfrm>
        </p:spPr>
        <p:txBody>
          <a:bodyPr vert="horz" lIns="91440" tIns="45720" rIns="91440" bIns="45720" rtlCol="0" anchor="ctr">
            <a:noAutofit/>
          </a:bodyPr>
          <a:lstStyle/>
          <a:p>
            <a:r>
              <a:rPr lang="en-US" altLang="ja-JP">
                <a:latin typeface="Microsoft JhengHei"/>
                <a:ea typeface="Microsoft JhengHei"/>
              </a:rPr>
              <a:t>Solutions for Business Storage</a:t>
            </a:r>
            <a:br>
              <a:rPr lang="zh-TW" altLang="en-US" sz="2800">
                <a:latin typeface="Microsoft JhengHei"/>
                <a:ea typeface="Microsoft JhengHei"/>
              </a:rPr>
            </a:br>
            <a:r>
              <a:rPr lang="zh-TW" altLang="en-US" sz="1600">
                <a:solidFill>
                  <a:srgbClr val="FF7711"/>
                </a:solidFill>
                <a:latin typeface="Microsoft JhengHei"/>
                <a:ea typeface="Microsoft JhengHei"/>
              </a:rPr>
              <a:t> </a:t>
            </a:r>
            <a:r>
              <a:rPr lang="en-US" altLang="zh-TW" sz="1600">
                <a:solidFill>
                  <a:srgbClr val="FF7711"/>
                </a:solidFill>
                <a:latin typeface="Microsoft JhengHei"/>
                <a:ea typeface="Microsoft JhengHei"/>
              </a:rPr>
              <a:t>Designed for mission critical applications</a:t>
            </a:r>
            <a:endParaRPr lang="en-US" sz="1600" b="0">
              <a:solidFill>
                <a:srgbClr val="FF7711"/>
              </a:solidFill>
              <a:latin typeface="Microsoft JhengHei"/>
              <a:ea typeface="Microsoft JhengHei"/>
            </a:endParaRPr>
          </a:p>
        </p:txBody>
      </p:sp>
      <p:pic>
        <p:nvPicPr>
          <p:cNvPr id="3" name="圖形 2">
            <a:extLst>
              <a:ext uri="{FF2B5EF4-FFF2-40B4-BE49-F238E27FC236}">
                <a16:creationId xmlns:a16="http://schemas.microsoft.com/office/drawing/2014/main" id="{84606F28-2F7A-44E5-A84F-6EC6B6AE1C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093" y="1456083"/>
            <a:ext cx="3815655" cy="3224983"/>
          </a:xfrm>
          <a:prstGeom prst="rect">
            <a:avLst/>
          </a:prstGeom>
        </p:spPr>
      </p:pic>
      <p:sp>
        <p:nvSpPr>
          <p:cNvPr id="6" name="矩形 5">
            <a:extLst>
              <a:ext uri="{FF2B5EF4-FFF2-40B4-BE49-F238E27FC236}">
                <a16:creationId xmlns:a16="http://schemas.microsoft.com/office/drawing/2014/main" id="{78AABDDA-5831-4CFA-9709-DD1472A53502}"/>
              </a:ext>
            </a:extLst>
          </p:cNvPr>
          <p:cNvSpPr/>
          <p:nvPr/>
        </p:nvSpPr>
        <p:spPr>
          <a:xfrm>
            <a:off x="301599" y="1724136"/>
            <a:ext cx="5054204" cy="2776722"/>
          </a:xfrm>
          <a:prstGeom prst="rect">
            <a:avLst/>
          </a:prstGeom>
        </p:spPr>
        <p:txBody>
          <a:bodyPr wrap="none" anchor="t">
            <a:spAutoFit/>
          </a:bodyPr>
          <a:lstStyle/>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Microsoft JhengHei"/>
              </a:rPr>
              <a:t>Dual controller storage for high availability</a:t>
            </a: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Microsoft JhengHei"/>
                <a:cs typeface="Calibri"/>
              </a:rPr>
              <a:t>Active-active architecture​</a:t>
            </a:r>
            <a:endParaRPr lang="en-US" altLang="zh-TW">
              <a:solidFill>
                <a:schemeClr val="bg1"/>
              </a:solidFill>
              <a:latin typeface="Microsoft JhengHei"/>
              <a:ea typeface="Microsoft JhengHei"/>
            </a:endParaRP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Microsoft JhengHei"/>
              </a:rPr>
              <a:t>Asymmetric Logical Unit Access</a:t>
            </a: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Microsoft JhengHei"/>
                <a:cs typeface="Calibri"/>
              </a:rPr>
              <a:t>Near zero down time</a:t>
            </a: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微軟正黑體"/>
                <a:cs typeface="Arial"/>
              </a:rPr>
              <a:t>ZFS </a:t>
            </a:r>
            <a:r>
              <a:rPr lang="en-US" altLang="zh-TW">
                <a:solidFill>
                  <a:schemeClr val="bg1"/>
                </a:solidFill>
                <a:latin typeface="Microsoft JhengHei"/>
                <a:ea typeface="Microsoft JhengHei"/>
                <a:cs typeface="Arial"/>
              </a:rPr>
              <a:t>for data consistency</a:t>
            </a:r>
            <a:endParaRPr lang="en-US" altLang="zh-TW">
              <a:solidFill>
                <a:schemeClr val="bg1"/>
              </a:solidFill>
              <a:latin typeface="Microsoft JhengHei"/>
              <a:ea typeface="Microsoft JhengHei"/>
            </a:endParaRPr>
          </a:p>
        </p:txBody>
      </p:sp>
    </p:spTree>
    <p:extLst>
      <p:ext uri="{BB962C8B-B14F-4D97-AF65-F5344CB8AC3E}">
        <p14:creationId xmlns:p14="http://schemas.microsoft.com/office/powerpoint/2010/main" val="368921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616422-FF27-4DA4-A060-0C1FE6D6EE10}"/>
              </a:ext>
            </a:extLst>
          </p:cNvPr>
          <p:cNvSpPr/>
          <p:nvPr/>
        </p:nvSpPr>
        <p:spPr>
          <a:xfrm>
            <a:off x="825753" y="1736864"/>
            <a:ext cx="7690094" cy="1261884"/>
          </a:xfrm>
          <a:prstGeom prst="rect">
            <a:avLst/>
          </a:prstGeom>
        </p:spPr>
        <p:txBody>
          <a:bodyPr wrap="square">
            <a:spAutoFit/>
          </a:bodyPr>
          <a:lstStyle/>
          <a:p>
            <a:r>
              <a:rPr lang="en-US" altLang="zh-TW" sz="4000">
                <a:solidFill>
                  <a:schemeClr val="bg1"/>
                </a:solidFill>
                <a:latin typeface="微軟正黑體" panose="020B0604030504040204" pitchFamily="34" charset="-120"/>
                <a:ea typeface="微軟正黑體" panose="020B0604030504040204" pitchFamily="34" charset="-120"/>
              </a:rPr>
              <a:t>ES2486dc </a:t>
            </a:r>
          </a:p>
          <a:p>
            <a:r>
              <a:rPr lang="en-US" altLang="zh-TW" sz="3600">
                <a:solidFill>
                  <a:schemeClr val="bg1"/>
                </a:solidFill>
                <a:latin typeface="微軟正黑體" panose="020B0604030504040204" pitchFamily="34" charset="-120"/>
                <a:ea typeface="微軟正黑體" panose="020B0604030504040204" pitchFamily="34" charset="-120"/>
              </a:rPr>
              <a:t>Hardware Introduction</a:t>
            </a:r>
            <a:endParaRPr lang="zh-TW" altLang="en-US" sz="3600">
              <a:solidFill>
                <a:schemeClr val="bg1"/>
              </a:solidFill>
            </a:endParaRPr>
          </a:p>
        </p:txBody>
      </p:sp>
    </p:spTree>
    <p:extLst>
      <p:ext uri="{BB962C8B-B14F-4D97-AF65-F5344CB8AC3E}">
        <p14:creationId xmlns:p14="http://schemas.microsoft.com/office/powerpoint/2010/main" val="768551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D026984D-D27D-4DED-AEA0-A437B72A123D}"/>
              </a:ext>
            </a:extLst>
          </p:cNvPr>
          <p:cNvSpPr/>
          <p:nvPr/>
        </p:nvSpPr>
        <p:spPr>
          <a:xfrm>
            <a:off x="566803" y="1644127"/>
            <a:ext cx="3523296" cy="2301766"/>
          </a:xfrm>
          <a:prstGeom prst="roundRect">
            <a:avLst>
              <a:gd name="adj" fmla="val 3566"/>
            </a:avLst>
          </a:prstGeom>
          <a:gradFill>
            <a:gsLst>
              <a:gs pos="0">
                <a:schemeClr val="accent1">
                  <a:lumMod val="5000"/>
                  <a:lumOff val="95000"/>
                  <a:alpha val="62000"/>
                </a:schemeClr>
              </a:gs>
              <a:gs pos="100000">
                <a:schemeClr val="bg1">
                  <a:alpha val="30000"/>
                </a:schemeClr>
              </a:gs>
              <a:gs pos="42000">
                <a:schemeClr val="bg1">
                  <a:alpha val="0"/>
                </a:schemeClr>
              </a:gs>
            </a:gsLst>
            <a:lin ang="5400000" scaled="1"/>
          </a:gradFill>
          <a:ln>
            <a:gradFill>
              <a:gsLst>
                <a:gs pos="0">
                  <a:schemeClr val="accent1">
                    <a:lumMod val="5000"/>
                    <a:lumOff val="95000"/>
                  </a:schemeClr>
                </a:gs>
                <a:gs pos="43900">
                  <a:srgbClr val="FAFBFD">
                    <a:alpha val="65000"/>
                  </a:srgbClr>
                </a:gs>
                <a:gs pos="90244">
                  <a:schemeClr val="bg1">
                    <a:alpha val="74000"/>
                  </a:schemeClr>
                </a:gs>
                <a:gs pos="7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3467909F-FACB-4D3D-B1BD-63D7F8D956A9}"/>
              </a:ext>
            </a:extLst>
          </p:cNvPr>
          <p:cNvSpPr/>
          <p:nvPr/>
        </p:nvSpPr>
        <p:spPr>
          <a:xfrm>
            <a:off x="4790192" y="1644127"/>
            <a:ext cx="3523296" cy="2301766"/>
          </a:xfrm>
          <a:prstGeom prst="roundRect">
            <a:avLst>
              <a:gd name="adj" fmla="val 3566"/>
            </a:avLst>
          </a:prstGeom>
          <a:gradFill>
            <a:gsLst>
              <a:gs pos="0">
                <a:schemeClr val="accent1">
                  <a:lumMod val="5000"/>
                  <a:lumOff val="95000"/>
                  <a:alpha val="62000"/>
                </a:schemeClr>
              </a:gs>
              <a:gs pos="100000">
                <a:schemeClr val="bg1">
                  <a:alpha val="30000"/>
                </a:schemeClr>
              </a:gs>
              <a:gs pos="42000">
                <a:schemeClr val="bg1">
                  <a:alpha val="0"/>
                </a:schemeClr>
              </a:gs>
            </a:gsLst>
            <a:lin ang="5400000" scaled="1"/>
          </a:gradFill>
          <a:ln>
            <a:gradFill>
              <a:gsLst>
                <a:gs pos="0">
                  <a:schemeClr val="accent1">
                    <a:lumMod val="5000"/>
                    <a:lumOff val="95000"/>
                  </a:schemeClr>
                </a:gs>
                <a:gs pos="43900">
                  <a:srgbClr val="FAFBFD">
                    <a:alpha val="65000"/>
                  </a:srgbClr>
                </a:gs>
                <a:gs pos="90244">
                  <a:schemeClr val="bg1">
                    <a:alpha val="74000"/>
                  </a:schemeClr>
                </a:gs>
                <a:gs pos="7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34363" y="126229"/>
            <a:ext cx="8820184" cy="1028369"/>
          </a:xfrm>
        </p:spPr>
        <p:txBody>
          <a:bodyPr>
            <a:normAutofit fontScale="90000"/>
          </a:bodyPr>
          <a:lstStyle/>
          <a:p>
            <a:r>
              <a:rPr lang="en-US" altLang="zh-TW">
                <a:latin typeface="微軟正黑體"/>
                <a:ea typeface="微軟正黑體"/>
              </a:rPr>
              <a:t>New Member in QNAP Dual-controller NAS Family</a:t>
            </a:r>
            <a:endParaRPr lang="zh-TW" altLang="en-US">
              <a:latin typeface="微軟正黑體"/>
              <a:ea typeface="微軟正黑體"/>
            </a:endParaRPr>
          </a:p>
        </p:txBody>
      </p:sp>
      <p:sp>
        <p:nvSpPr>
          <p:cNvPr id="4" name="矩形 3">
            <a:extLst>
              <a:ext uri="{FF2B5EF4-FFF2-40B4-BE49-F238E27FC236}">
                <a16:creationId xmlns:a16="http://schemas.microsoft.com/office/drawing/2014/main" id="{85551D9A-3A2E-EE4B-ADED-00D18E82A6D2}"/>
              </a:ext>
            </a:extLst>
          </p:cNvPr>
          <p:cNvSpPr/>
          <p:nvPr/>
        </p:nvSpPr>
        <p:spPr>
          <a:xfrm>
            <a:off x="1335225" y="1740342"/>
            <a:ext cx="1983235" cy="553998"/>
          </a:xfrm>
          <a:prstGeom prst="rect">
            <a:avLst/>
          </a:prstGeom>
        </p:spPr>
        <p:txBody>
          <a:bodyPr wrap="none">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ES1686dc</a:t>
            </a:r>
            <a:endParaRPr lang="zh-TW" altLang="en-US" sz="3000">
              <a:solidFill>
                <a:schemeClr val="bg1"/>
              </a:solidFill>
            </a:endParaRPr>
          </a:p>
        </p:txBody>
      </p:sp>
      <p:sp>
        <p:nvSpPr>
          <p:cNvPr id="8" name="矩形 7">
            <a:extLst>
              <a:ext uri="{FF2B5EF4-FFF2-40B4-BE49-F238E27FC236}">
                <a16:creationId xmlns:a16="http://schemas.microsoft.com/office/drawing/2014/main" id="{94449C43-7F4D-4C4E-8171-DA0B99AAE2B0}"/>
              </a:ext>
            </a:extLst>
          </p:cNvPr>
          <p:cNvSpPr/>
          <p:nvPr/>
        </p:nvSpPr>
        <p:spPr>
          <a:xfrm>
            <a:off x="5532742" y="1740342"/>
            <a:ext cx="1983235" cy="553998"/>
          </a:xfrm>
          <a:prstGeom prst="rect">
            <a:avLst/>
          </a:prstGeom>
        </p:spPr>
        <p:txBody>
          <a:bodyPr wrap="none">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ES</a:t>
            </a:r>
            <a:r>
              <a:rPr lang="en-US" altLang="zh-CN" sz="3000" b="1">
                <a:solidFill>
                  <a:schemeClr val="bg1"/>
                </a:solidFill>
                <a:latin typeface="微軟正黑體" panose="020B0604030504040204" pitchFamily="34" charset="-120"/>
                <a:ea typeface="微軟正黑體" panose="020B0604030504040204" pitchFamily="34" charset="-120"/>
              </a:rPr>
              <a:t>24</a:t>
            </a:r>
            <a:r>
              <a:rPr lang="zh-CN" altLang="en-US" sz="3000" b="1">
                <a:solidFill>
                  <a:schemeClr val="bg1"/>
                </a:solidFill>
                <a:latin typeface="微軟正黑體" panose="020B0604030504040204" pitchFamily="34" charset="-120"/>
                <a:ea typeface="微軟正黑體" panose="020B0604030504040204" pitchFamily="34" charset="-120"/>
              </a:rPr>
              <a:t>86dc</a:t>
            </a:r>
            <a:endParaRPr lang="zh-TW" altLang="en-US" sz="3000">
              <a:solidFill>
                <a:schemeClr val="bg1"/>
              </a:solidFill>
            </a:endParaRPr>
          </a:p>
        </p:txBody>
      </p:sp>
      <p:pic>
        <p:nvPicPr>
          <p:cNvPr id="9" name="Picture 6">
            <a:extLst>
              <a:ext uri="{FF2B5EF4-FFF2-40B4-BE49-F238E27FC236}">
                <a16:creationId xmlns:a16="http://schemas.microsoft.com/office/drawing/2014/main" id="{09010CFD-27BA-E14B-AC34-E0E9C566430E}"/>
              </a:ext>
            </a:extLst>
          </p:cNvPr>
          <p:cNvPicPr>
            <a:picLocks noChangeAspect="1"/>
          </p:cNvPicPr>
          <p:nvPr/>
        </p:nvPicPr>
        <p:blipFill rotWithShape="1">
          <a:blip r:embed="rId2"/>
          <a:srcRect t="21057" b="24105"/>
          <a:stretch/>
        </p:blipFill>
        <p:spPr>
          <a:xfrm>
            <a:off x="299877" y="3326201"/>
            <a:ext cx="4053933" cy="1389685"/>
          </a:xfrm>
          <a:prstGeom prst="rect">
            <a:avLst/>
          </a:prstGeom>
        </p:spPr>
      </p:pic>
      <p:sp>
        <p:nvSpPr>
          <p:cNvPr id="11" name="矩形 10">
            <a:extLst>
              <a:ext uri="{FF2B5EF4-FFF2-40B4-BE49-F238E27FC236}">
                <a16:creationId xmlns:a16="http://schemas.microsoft.com/office/drawing/2014/main" id="{27A02555-02CE-1E48-A0E5-8EC9302C6C3F}"/>
              </a:ext>
            </a:extLst>
          </p:cNvPr>
          <p:cNvSpPr/>
          <p:nvPr/>
        </p:nvSpPr>
        <p:spPr>
          <a:xfrm>
            <a:off x="4903167" y="2581107"/>
            <a:ext cx="3716720" cy="584775"/>
          </a:xfrm>
          <a:prstGeom prst="rect">
            <a:avLst/>
          </a:prstGeom>
        </p:spPr>
        <p:txBody>
          <a:bodyPr wrap="square">
            <a:spAutoFit/>
          </a:bodyPr>
          <a:lstStyle/>
          <a:p>
            <a:pPr marL="177800" indent="-177800">
              <a:buFont typeface="Arial" panose="020B0604020202020204" pitchFamily="34" charset="0"/>
              <a:buChar char="•"/>
            </a:pPr>
            <a:r>
              <a:rPr lang="en-US" altLang="zh-CN" sz="1600" b="1">
                <a:solidFill>
                  <a:schemeClr val="bg1"/>
                </a:solidFill>
                <a:latin typeface="微軟正黑體" panose="020B0604030504040204" pitchFamily="34" charset="-120"/>
                <a:ea typeface="微軟正黑體" panose="020B0604030504040204" pitchFamily="34" charset="-120"/>
              </a:rPr>
              <a:t>2U 24-bay 2.5”</a:t>
            </a:r>
          </a:p>
          <a:p>
            <a:pPr marL="177800" indent="-177800">
              <a:buFont typeface="Arial" panose="020B0604020202020204" pitchFamily="34" charset="0"/>
              <a:buChar char="•"/>
            </a:pPr>
            <a:r>
              <a:rPr lang="en-US" altLang="zh-CN" sz="1600" b="1">
                <a:solidFill>
                  <a:schemeClr val="bg1"/>
                </a:solidFill>
                <a:latin typeface="微軟正黑體" panose="020B0604030504040204" pitchFamily="34" charset="-120"/>
                <a:ea typeface="微軟正黑體" panose="020B0604030504040204" pitchFamily="34" charset="-120"/>
              </a:rPr>
              <a:t>SAS/ SATA all flash NAS</a:t>
            </a:r>
            <a:endParaRPr lang="zh-TW" altLang="en-US" sz="1600">
              <a:solidFill>
                <a:schemeClr val="bg1"/>
              </a:solidFill>
            </a:endParaRPr>
          </a:p>
        </p:txBody>
      </p:sp>
      <p:sp>
        <p:nvSpPr>
          <p:cNvPr id="12" name="矩形 11">
            <a:extLst>
              <a:ext uri="{FF2B5EF4-FFF2-40B4-BE49-F238E27FC236}">
                <a16:creationId xmlns:a16="http://schemas.microsoft.com/office/drawing/2014/main" id="{7188FDC1-BABA-6B40-BF2B-AE507B60BDBC}"/>
              </a:ext>
            </a:extLst>
          </p:cNvPr>
          <p:cNvSpPr/>
          <p:nvPr/>
        </p:nvSpPr>
        <p:spPr>
          <a:xfrm>
            <a:off x="734161" y="2581107"/>
            <a:ext cx="3716720" cy="584775"/>
          </a:xfrm>
          <a:prstGeom prst="rect">
            <a:avLst/>
          </a:prstGeom>
        </p:spPr>
        <p:txBody>
          <a:bodyPr wrap="square">
            <a:spAutoFit/>
          </a:bodyPr>
          <a:lstStyle/>
          <a:p>
            <a:pPr marL="179388" indent="-179388">
              <a:buFont typeface="Arial" panose="020B0604020202020204" pitchFamily="34" charset="0"/>
              <a:buChar char="•"/>
            </a:pPr>
            <a:r>
              <a:rPr lang="en-US" altLang="zh-CN" sz="1600" b="1">
                <a:solidFill>
                  <a:schemeClr val="bg1"/>
                </a:solidFill>
                <a:latin typeface="微軟正黑體" panose="020B0604030504040204" pitchFamily="34" charset="-120"/>
                <a:ea typeface="微軟正黑體" panose="020B0604030504040204" pitchFamily="34" charset="-120"/>
              </a:rPr>
              <a:t>3U 16-bay 2.5”/3.5”</a:t>
            </a:r>
          </a:p>
          <a:p>
            <a:pPr marL="179388" indent="-179388">
              <a:buFont typeface="Arial" panose="020B0604020202020204" pitchFamily="34" charset="0"/>
              <a:buChar char="•"/>
            </a:pPr>
            <a:r>
              <a:rPr lang="en-US" altLang="zh-CN" sz="1600" b="1">
                <a:solidFill>
                  <a:schemeClr val="bg1"/>
                </a:solidFill>
                <a:latin typeface="微軟正黑體" panose="020B0604030504040204" pitchFamily="34" charset="-120"/>
                <a:ea typeface="微軟正黑體" panose="020B0604030504040204" pitchFamily="34" charset="-120"/>
              </a:rPr>
              <a:t>SAS/ SATA high capacity NAS</a:t>
            </a:r>
            <a:endParaRPr lang="zh-TW" altLang="en-US" sz="1600">
              <a:solidFill>
                <a:schemeClr val="bg1"/>
              </a:solidFill>
            </a:endParaRPr>
          </a:p>
        </p:txBody>
      </p:sp>
      <p:pic>
        <p:nvPicPr>
          <p:cNvPr id="3" name="圖形 2">
            <a:extLst>
              <a:ext uri="{FF2B5EF4-FFF2-40B4-BE49-F238E27FC236}">
                <a16:creationId xmlns:a16="http://schemas.microsoft.com/office/drawing/2014/main" id="{B9749009-CF80-449A-85F0-DCDD1F82B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4259" y="1583824"/>
            <a:ext cx="1022793" cy="1022793"/>
          </a:xfrm>
          <a:prstGeom prst="rect">
            <a:avLst/>
          </a:prstGeom>
        </p:spPr>
      </p:pic>
      <p:grpSp>
        <p:nvGrpSpPr>
          <p:cNvPr id="14" name="群組 13">
            <a:extLst>
              <a:ext uri="{FF2B5EF4-FFF2-40B4-BE49-F238E27FC236}">
                <a16:creationId xmlns:a16="http://schemas.microsoft.com/office/drawing/2014/main" id="{785EDD04-4E37-4212-8903-F6ABCB5732D9}"/>
              </a:ext>
            </a:extLst>
          </p:cNvPr>
          <p:cNvGrpSpPr/>
          <p:nvPr/>
        </p:nvGrpSpPr>
        <p:grpSpPr>
          <a:xfrm>
            <a:off x="4354286" y="3596877"/>
            <a:ext cx="4572000" cy="1119009"/>
            <a:chOff x="4354286" y="3596877"/>
            <a:chExt cx="4572000" cy="1119009"/>
          </a:xfrm>
        </p:grpSpPr>
        <p:pic>
          <p:nvPicPr>
            <p:cNvPr id="15" name="圖片 14" descr="一張含有 電腦, 床 的圖片&#10;&#10;自動產生的描述">
              <a:extLst>
                <a:ext uri="{FF2B5EF4-FFF2-40B4-BE49-F238E27FC236}">
                  <a16:creationId xmlns:a16="http://schemas.microsoft.com/office/drawing/2014/main" id="{08C3316F-73AC-4BFC-92A4-139B89856ED2}"/>
                </a:ext>
              </a:extLst>
            </p:cNvPr>
            <p:cNvPicPr>
              <a:picLocks noChangeAspect="1"/>
            </p:cNvPicPr>
            <p:nvPr/>
          </p:nvPicPr>
          <p:blipFill rotWithShape="1">
            <a:blip r:embed="rId5">
              <a:extLst>
                <a:ext uri="{28A0092B-C50C-407E-A947-70E740481C1C}">
                  <a14:useLocalDpi xmlns:a14="http://schemas.microsoft.com/office/drawing/2010/main" val="0"/>
                </a:ext>
              </a:extLst>
            </a:blip>
            <a:srcRect t="30477" b="30370"/>
            <a:stretch/>
          </p:blipFill>
          <p:spPr>
            <a:xfrm>
              <a:off x="4354286" y="3596877"/>
              <a:ext cx="4572000" cy="1119009"/>
            </a:xfrm>
            <a:prstGeom prst="rect">
              <a:avLst/>
            </a:prstGeom>
          </p:spPr>
        </p:pic>
        <p:pic>
          <p:nvPicPr>
            <p:cNvPr id="16" name="圖片 15" descr="一張含有 電腦, 鍵盤, 電子用品, 室內 的圖片&#10;&#10;自動產生的描述">
              <a:extLst>
                <a:ext uri="{FF2B5EF4-FFF2-40B4-BE49-F238E27FC236}">
                  <a16:creationId xmlns:a16="http://schemas.microsoft.com/office/drawing/2014/main" id="{B34C1B51-6E00-47B5-BA88-A89B226E205D}"/>
                </a:ext>
              </a:extLst>
            </p:cNvPr>
            <p:cNvPicPr>
              <a:picLocks noChangeAspect="1"/>
            </p:cNvPicPr>
            <p:nvPr/>
          </p:nvPicPr>
          <p:blipFill rotWithShape="1">
            <a:blip r:embed="rId6">
              <a:extLst>
                <a:ext uri="{28A0092B-C50C-407E-A947-70E740481C1C}">
                  <a14:useLocalDpi xmlns:a14="http://schemas.microsoft.com/office/drawing/2010/main" val="0"/>
                </a:ext>
              </a:extLst>
            </a:blip>
            <a:srcRect l="9305" t="13045" r="9380" b="11725"/>
            <a:stretch/>
          </p:blipFill>
          <p:spPr>
            <a:xfrm>
              <a:off x="4675990" y="3945893"/>
              <a:ext cx="3926542" cy="685751"/>
            </a:xfrm>
            <a:prstGeom prst="rect">
              <a:avLst/>
            </a:prstGeom>
          </p:spPr>
        </p:pic>
      </p:grpSp>
      <p:grpSp>
        <p:nvGrpSpPr>
          <p:cNvPr id="17" name="群組 16">
            <a:extLst>
              <a:ext uri="{FF2B5EF4-FFF2-40B4-BE49-F238E27FC236}">
                <a16:creationId xmlns:a16="http://schemas.microsoft.com/office/drawing/2014/main" id="{CA84B6D5-32CE-489A-802F-A1EC439B735C}"/>
              </a:ext>
            </a:extLst>
          </p:cNvPr>
          <p:cNvGrpSpPr/>
          <p:nvPr/>
        </p:nvGrpSpPr>
        <p:grpSpPr>
          <a:xfrm>
            <a:off x="4468011" y="4135675"/>
            <a:ext cx="155368" cy="164930"/>
            <a:chOff x="1090530" y="3722937"/>
            <a:chExt cx="311909" cy="331106"/>
          </a:xfrm>
        </p:grpSpPr>
        <p:grpSp>
          <p:nvGrpSpPr>
            <p:cNvPr id="18" name="群組 24">
              <a:extLst>
                <a:ext uri="{FF2B5EF4-FFF2-40B4-BE49-F238E27FC236}">
                  <a16:creationId xmlns:a16="http://schemas.microsoft.com/office/drawing/2014/main" id="{70E8BB0C-6589-485F-9739-E3CD59A1D4C2}"/>
                </a:ext>
              </a:extLst>
            </p:cNvPr>
            <p:cNvGrpSpPr/>
            <p:nvPr/>
          </p:nvGrpSpPr>
          <p:grpSpPr>
            <a:xfrm>
              <a:off x="1090530" y="3722937"/>
              <a:ext cx="307110" cy="326265"/>
              <a:chOff x="633618" y="3446204"/>
              <a:chExt cx="364336" cy="387061"/>
            </a:xfrm>
          </p:grpSpPr>
          <p:pic>
            <p:nvPicPr>
              <p:cNvPr id="20" name="圖片 25" descr="一張含有 畫畫 的圖片&#10;&#10;自動產生的描述">
                <a:extLst>
                  <a:ext uri="{FF2B5EF4-FFF2-40B4-BE49-F238E27FC236}">
                    <a16:creationId xmlns:a16="http://schemas.microsoft.com/office/drawing/2014/main" id="{D577250A-4E2E-4F3D-92CA-4E6AA1C85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21" name="圖片 26" descr="一張含有 物件, 標誌, 畫畫 的圖片&#10;&#10;自動產生的描述">
                <a:extLst>
                  <a:ext uri="{FF2B5EF4-FFF2-40B4-BE49-F238E27FC236}">
                    <a16:creationId xmlns:a16="http://schemas.microsoft.com/office/drawing/2014/main" id="{5475284C-1803-416F-A199-B8236C4A3A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22" name="圖片 27" descr="一張含有 畫畫 的圖片&#10;&#10;自動產生的描述">
                <a:extLst>
                  <a:ext uri="{FF2B5EF4-FFF2-40B4-BE49-F238E27FC236}">
                    <a16:creationId xmlns:a16="http://schemas.microsoft.com/office/drawing/2014/main" id="{640DDB09-DE33-4EA4-9B42-F870A311FA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9" name="Picture 10" descr="图片包含 游戏机, 画, 标志&#10;&#10;已生成极高可信度的说明">
              <a:extLst>
                <a:ext uri="{FF2B5EF4-FFF2-40B4-BE49-F238E27FC236}">
                  <a16:creationId xmlns:a16="http://schemas.microsoft.com/office/drawing/2014/main" id="{1EE889C9-67EE-4068-A888-86923ED83CE6}"/>
                </a:ext>
              </a:extLst>
            </p:cNvPr>
            <p:cNvPicPr/>
            <p:nvPr/>
          </p:nvPicPr>
          <p:blipFill>
            <a:blip r:embed="rId10">
              <a:extLst>
                <a:ext uri="{BEBA8EAE-BF5A-486C-A8C5-ECC9F3942E4B}">
                  <a14:imgProps xmlns:a14="http://schemas.microsoft.com/office/drawing/2010/main">
                    <a14:imgLayer r:embed="rId11">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236900" y="3888088"/>
              <a:ext cx="165539" cy="165955"/>
            </a:xfrm>
            <a:prstGeom prst="rect">
              <a:avLst/>
            </a:prstGeom>
            <a:noFill/>
            <a:ln>
              <a:noFill/>
            </a:ln>
          </p:spPr>
        </p:pic>
      </p:grpSp>
      <p:grpSp>
        <p:nvGrpSpPr>
          <p:cNvPr id="23" name="群組 22">
            <a:extLst>
              <a:ext uri="{FF2B5EF4-FFF2-40B4-BE49-F238E27FC236}">
                <a16:creationId xmlns:a16="http://schemas.microsoft.com/office/drawing/2014/main" id="{6DDAD82E-A605-409F-A7AD-543CD7DDD068}"/>
              </a:ext>
            </a:extLst>
          </p:cNvPr>
          <p:cNvGrpSpPr/>
          <p:nvPr/>
        </p:nvGrpSpPr>
        <p:grpSpPr>
          <a:xfrm>
            <a:off x="411435" y="4043249"/>
            <a:ext cx="141940" cy="150676"/>
            <a:chOff x="1090530" y="3722937"/>
            <a:chExt cx="311909" cy="331106"/>
          </a:xfrm>
        </p:grpSpPr>
        <p:grpSp>
          <p:nvGrpSpPr>
            <p:cNvPr id="24" name="群組 24">
              <a:extLst>
                <a:ext uri="{FF2B5EF4-FFF2-40B4-BE49-F238E27FC236}">
                  <a16:creationId xmlns:a16="http://schemas.microsoft.com/office/drawing/2014/main" id="{8D842B57-BAF1-4110-98A8-345884CDC046}"/>
                </a:ext>
              </a:extLst>
            </p:cNvPr>
            <p:cNvGrpSpPr/>
            <p:nvPr/>
          </p:nvGrpSpPr>
          <p:grpSpPr>
            <a:xfrm>
              <a:off x="1090530" y="3722937"/>
              <a:ext cx="307110" cy="326265"/>
              <a:chOff x="633618" y="3446204"/>
              <a:chExt cx="364336" cy="387061"/>
            </a:xfrm>
          </p:grpSpPr>
          <p:pic>
            <p:nvPicPr>
              <p:cNvPr id="26" name="圖片 25" descr="一張含有 畫畫 的圖片&#10;&#10;自動產生的描述">
                <a:extLst>
                  <a:ext uri="{FF2B5EF4-FFF2-40B4-BE49-F238E27FC236}">
                    <a16:creationId xmlns:a16="http://schemas.microsoft.com/office/drawing/2014/main" id="{00C8884D-7DA0-4698-BB5E-F656BF00E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27" name="圖片 26" descr="一張含有 物件, 標誌, 畫畫 的圖片&#10;&#10;自動產生的描述">
                <a:extLst>
                  <a:ext uri="{FF2B5EF4-FFF2-40B4-BE49-F238E27FC236}">
                    <a16:creationId xmlns:a16="http://schemas.microsoft.com/office/drawing/2014/main" id="{EEABAD74-1E65-4A0F-8953-56B9EC41F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28" name="圖片 27" descr="一張含有 畫畫 的圖片&#10;&#10;自動產生的描述">
                <a:extLst>
                  <a:ext uri="{FF2B5EF4-FFF2-40B4-BE49-F238E27FC236}">
                    <a16:creationId xmlns:a16="http://schemas.microsoft.com/office/drawing/2014/main" id="{DD4E9C6A-DDD5-4BDE-AAD7-04073A7333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25" name="Picture 10" descr="图片包含 游戏机, 画, 标志&#10;&#10;已生成极高可信度的说明">
              <a:extLst>
                <a:ext uri="{FF2B5EF4-FFF2-40B4-BE49-F238E27FC236}">
                  <a16:creationId xmlns:a16="http://schemas.microsoft.com/office/drawing/2014/main" id="{548158B4-EB37-4FB7-B868-EA85B3D55830}"/>
                </a:ext>
              </a:extLst>
            </p:cNvPr>
            <p:cNvPicPr/>
            <p:nvPr/>
          </p:nvPicPr>
          <p:blipFill>
            <a:blip r:embed="rId10">
              <a:extLst>
                <a:ext uri="{BEBA8EAE-BF5A-486C-A8C5-ECC9F3942E4B}">
                  <a14:imgProps xmlns:a14="http://schemas.microsoft.com/office/drawing/2010/main">
                    <a14:imgLayer r:embed="rId11">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236900" y="3888088"/>
              <a:ext cx="165539" cy="165955"/>
            </a:xfrm>
            <a:prstGeom prst="rect">
              <a:avLst/>
            </a:prstGeom>
            <a:noFill/>
            <a:ln>
              <a:noFill/>
            </a:ln>
          </p:spPr>
        </p:pic>
      </p:grpSp>
    </p:spTree>
    <p:extLst>
      <p:ext uri="{BB962C8B-B14F-4D97-AF65-F5344CB8AC3E}">
        <p14:creationId xmlns:p14="http://schemas.microsoft.com/office/powerpoint/2010/main" val="377728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電子用品, 電路, 坐, 盒子 的圖片&#10;&#10;自動產生的描述">
            <a:extLst>
              <a:ext uri="{FF2B5EF4-FFF2-40B4-BE49-F238E27FC236}">
                <a16:creationId xmlns:a16="http://schemas.microsoft.com/office/drawing/2014/main" id="{568AC9B9-74EB-4B9B-9A55-AD94CA83E18C}"/>
              </a:ext>
            </a:extLst>
          </p:cNvPr>
          <p:cNvPicPr>
            <a:picLocks noChangeAspect="1"/>
          </p:cNvPicPr>
          <p:nvPr/>
        </p:nvPicPr>
        <p:blipFill rotWithShape="1">
          <a:blip r:embed="rId2">
            <a:extLst>
              <a:ext uri="{28A0092B-C50C-407E-A947-70E740481C1C}">
                <a14:useLocalDpi xmlns:a14="http://schemas.microsoft.com/office/drawing/2010/main" val="0"/>
              </a:ext>
            </a:extLst>
          </a:blip>
          <a:srcRect r="32707"/>
          <a:stretch/>
        </p:blipFill>
        <p:spPr>
          <a:xfrm>
            <a:off x="3994129" y="268941"/>
            <a:ext cx="5149871" cy="4783120"/>
          </a:xfrm>
          <a:prstGeom prst="rect">
            <a:avLst/>
          </a:prstGeom>
          <a:effectLst/>
        </p:spPr>
      </p:pic>
      <p:sp>
        <p:nvSpPr>
          <p:cNvPr id="2" name="Title 1"/>
          <p:cNvSpPr>
            <a:spLocks noGrp="1"/>
          </p:cNvSpPr>
          <p:nvPr>
            <p:ph type="title"/>
          </p:nvPr>
        </p:nvSpPr>
        <p:spPr>
          <a:xfrm>
            <a:off x="234363" y="91439"/>
            <a:ext cx="8820184" cy="1028369"/>
          </a:xfrm>
        </p:spPr>
        <p:txBody>
          <a:bodyPr>
            <a:normAutofit/>
          </a:bodyPr>
          <a:lstStyle/>
          <a:p>
            <a:r>
              <a:rPr lang="en-US" altLang="zh-TW">
                <a:latin typeface="微軟正黑體"/>
                <a:ea typeface="微軟正黑體"/>
              </a:rPr>
              <a:t>ES2486dc Dual-controller NAS</a:t>
            </a:r>
            <a:endParaRPr lang="zh-TW" altLang="en-US">
              <a:latin typeface="微軟正黑體"/>
              <a:ea typeface="微軟正黑體"/>
            </a:endParaRPr>
          </a:p>
        </p:txBody>
      </p:sp>
      <p:pic>
        <p:nvPicPr>
          <p:cNvPr id="10" name="圖形 9">
            <a:extLst>
              <a:ext uri="{FF2B5EF4-FFF2-40B4-BE49-F238E27FC236}">
                <a16:creationId xmlns:a16="http://schemas.microsoft.com/office/drawing/2014/main" id="{E52896E3-C805-4BDA-9A61-867BE6FF80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283" y="1824905"/>
            <a:ext cx="746845" cy="746845"/>
          </a:xfrm>
          <a:prstGeom prst="rect">
            <a:avLst/>
          </a:prstGeom>
        </p:spPr>
      </p:pic>
      <p:pic>
        <p:nvPicPr>
          <p:cNvPr id="11" name="圖形 10">
            <a:extLst>
              <a:ext uri="{FF2B5EF4-FFF2-40B4-BE49-F238E27FC236}">
                <a16:creationId xmlns:a16="http://schemas.microsoft.com/office/drawing/2014/main" id="{6E218D97-0818-413F-8FD0-33C67217F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128" y="1824905"/>
            <a:ext cx="746845" cy="746845"/>
          </a:xfrm>
          <a:prstGeom prst="rect">
            <a:avLst/>
          </a:prstGeom>
        </p:spPr>
      </p:pic>
      <p:pic>
        <p:nvPicPr>
          <p:cNvPr id="12" name="圖形 11">
            <a:extLst>
              <a:ext uri="{FF2B5EF4-FFF2-40B4-BE49-F238E27FC236}">
                <a16:creationId xmlns:a16="http://schemas.microsoft.com/office/drawing/2014/main" id="{7A36257E-535D-4A82-A1FD-0AC66124DA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2602" y="1824905"/>
            <a:ext cx="746845" cy="746845"/>
          </a:xfrm>
          <a:prstGeom prst="rect">
            <a:avLst/>
          </a:prstGeom>
        </p:spPr>
      </p:pic>
      <p:pic>
        <p:nvPicPr>
          <p:cNvPr id="13" name="圖形 12">
            <a:extLst>
              <a:ext uri="{FF2B5EF4-FFF2-40B4-BE49-F238E27FC236}">
                <a16:creationId xmlns:a16="http://schemas.microsoft.com/office/drawing/2014/main" id="{AB0AB1AA-EDA0-410C-B5C0-0B3AE5EB69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283" y="3256405"/>
            <a:ext cx="746845" cy="746845"/>
          </a:xfrm>
          <a:prstGeom prst="rect">
            <a:avLst/>
          </a:prstGeom>
        </p:spPr>
      </p:pic>
      <p:pic>
        <p:nvPicPr>
          <p:cNvPr id="14" name="圖形 13">
            <a:extLst>
              <a:ext uri="{FF2B5EF4-FFF2-40B4-BE49-F238E27FC236}">
                <a16:creationId xmlns:a16="http://schemas.microsoft.com/office/drawing/2014/main" id="{1B40AFB2-ABE6-4D72-B5B6-E8697E73AA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30129" y="3256405"/>
            <a:ext cx="746845" cy="746845"/>
          </a:xfrm>
          <a:prstGeom prst="rect">
            <a:avLst/>
          </a:prstGeom>
        </p:spPr>
      </p:pic>
      <p:sp>
        <p:nvSpPr>
          <p:cNvPr id="15" name="矩形 14">
            <a:extLst>
              <a:ext uri="{FF2B5EF4-FFF2-40B4-BE49-F238E27FC236}">
                <a16:creationId xmlns:a16="http://schemas.microsoft.com/office/drawing/2014/main" id="{9A378040-A244-4FBA-9EBE-32A913D5BC8F}"/>
              </a:ext>
            </a:extLst>
          </p:cNvPr>
          <p:cNvSpPr/>
          <p:nvPr/>
        </p:nvSpPr>
        <p:spPr>
          <a:xfrm>
            <a:off x="184292" y="2646806"/>
            <a:ext cx="1614866" cy="338554"/>
          </a:xfrm>
          <a:prstGeom prst="rect">
            <a:avLst/>
          </a:prstGeom>
        </p:spPr>
        <p:txBody>
          <a:bodyPr wrap="non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Dual controller</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6" name="矩形 15">
            <a:extLst>
              <a:ext uri="{FF2B5EF4-FFF2-40B4-BE49-F238E27FC236}">
                <a16:creationId xmlns:a16="http://schemas.microsoft.com/office/drawing/2014/main" id="{F00DC0A3-D076-4C44-8AB5-550EA1B0D420}"/>
              </a:ext>
            </a:extLst>
          </p:cNvPr>
          <p:cNvSpPr/>
          <p:nvPr/>
        </p:nvSpPr>
        <p:spPr>
          <a:xfrm>
            <a:off x="1954910" y="2646806"/>
            <a:ext cx="1455848" cy="338554"/>
          </a:xfrm>
          <a:prstGeom prst="rect">
            <a:avLst/>
          </a:prstGeom>
        </p:spPr>
        <p:txBody>
          <a:bodyPr wrap="non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Multiple LAN</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7" name="矩形 16">
            <a:extLst>
              <a:ext uri="{FF2B5EF4-FFF2-40B4-BE49-F238E27FC236}">
                <a16:creationId xmlns:a16="http://schemas.microsoft.com/office/drawing/2014/main" id="{DC95BAD9-3C30-41D2-8C65-19490E78359F}"/>
              </a:ext>
            </a:extLst>
          </p:cNvPr>
          <p:cNvSpPr/>
          <p:nvPr/>
        </p:nvSpPr>
        <p:spPr>
          <a:xfrm>
            <a:off x="3793193" y="2646806"/>
            <a:ext cx="1074333" cy="338554"/>
          </a:xfrm>
          <a:prstGeom prst="rect">
            <a:avLst/>
          </a:prstGeom>
        </p:spPr>
        <p:txBody>
          <a:bodyPr wrap="non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Dual PSU</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8" name="矩形 17">
            <a:extLst>
              <a:ext uri="{FF2B5EF4-FFF2-40B4-BE49-F238E27FC236}">
                <a16:creationId xmlns:a16="http://schemas.microsoft.com/office/drawing/2014/main" id="{0AFA1A47-DC9B-4291-9C9B-3337AE8FF81F}"/>
              </a:ext>
            </a:extLst>
          </p:cNvPr>
          <p:cNvSpPr/>
          <p:nvPr/>
        </p:nvSpPr>
        <p:spPr>
          <a:xfrm>
            <a:off x="374208" y="4122556"/>
            <a:ext cx="1109598" cy="338554"/>
          </a:xfrm>
          <a:prstGeom prst="rect">
            <a:avLst/>
          </a:prstGeom>
        </p:spPr>
        <p:txBody>
          <a:bodyPr wrap="squar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QES OS</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9" name="矩形 18">
            <a:extLst>
              <a:ext uri="{FF2B5EF4-FFF2-40B4-BE49-F238E27FC236}">
                <a16:creationId xmlns:a16="http://schemas.microsoft.com/office/drawing/2014/main" id="{8531C5B1-E6D0-4BDE-9F48-2A6887EE6132}"/>
              </a:ext>
            </a:extLst>
          </p:cNvPr>
          <p:cNvSpPr/>
          <p:nvPr/>
        </p:nvSpPr>
        <p:spPr>
          <a:xfrm>
            <a:off x="1881528" y="4122556"/>
            <a:ext cx="1714879" cy="584775"/>
          </a:xfrm>
          <a:prstGeom prst="rect">
            <a:avLst/>
          </a:prstGeom>
        </p:spPr>
        <p:txBody>
          <a:bodyPr wrap="squar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Firmware Rolling Update</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3075634995"/>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2251</Words>
  <Application>Microsoft Office PowerPoint</Application>
  <PresentationFormat>如螢幕大小 (16:9)</PresentationFormat>
  <Paragraphs>398</Paragraphs>
  <Slides>41</Slides>
  <Notes>14</Notes>
  <HiddenSlides>0</HiddenSlides>
  <MMClips>0</MMClips>
  <ScaleCrop>false</ScaleCrop>
  <HeadingPairs>
    <vt:vector size="4" baseType="variant">
      <vt:variant>
        <vt:lpstr>佈景主題</vt:lpstr>
      </vt:variant>
      <vt:variant>
        <vt:i4>1</vt:i4>
      </vt:variant>
      <vt:variant>
        <vt:lpstr>投影片標題</vt:lpstr>
      </vt:variant>
      <vt:variant>
        <vt:i4>41</vt:i4>
      </vt:variant>
    </vt:vector>
  </HeadingPairs>
  <TitlesOfParts>
    <vt:vector size="42" baseType="lpstr">
      <vt:lpstr>14_Custom Design</vt:lpstr>
      <vt:lpstr>PowerPoint 簡報</vt:lpstr>
      <vt:lpstr>PowerPoint 簡報</vt:lpstr>
      <vt:lpstr>PowerPoint 簡報</vt:lpstr>
      <vt:lpstr>All Flash Storage Applications</vt:lpstr>
      <vt:lpstr>Enterprise Storage Requirements</vt:lpstr>
      <vt:lpstr>Solutions for Business Storage  Designed for mission critical applications</vt:lpstr>
      <vt:lpstr>PowerPoint 簡報</vt:lpstr>
      <vt:lpstr>New Member in QNAP Dual-controller NAS Family</vt:lpstr>
      <vt:lpstr>ES2486dc Dual-controller NAS</vt:lpstr>
      <vt:lpstr>Intel Xeon Enterprise Processor</vt:lpstr>
      <vt:lpstr>Ordering Information</vt:lpstr>
      <vt:lpstr>5-Year Standard Warranty</vt:lpstr>
      <vt:lpstr>Optimize System Design</vt:lpstr>
      <vt:lpstr>Front View</vt:lpstr>
      <vt:lpstr>Clear Information with OLED Indicator</vt:lpstr>
      <vt:lpstr>Rear View</vt:lpstr>
      <vt:lpstr>Inside the Controller</vt:lpstr>
      <vt:lpstr>Battery Backup Unit (BBU)</vt:lpstr>
      <vt:lpstr>How BBU Protect Your Data</vt:lpstr>
      <vt:lpstr>PowerPoint 簡報</vt:lpstr>
      <vt:lpstr>QNAP Dual-port 10GbE NIC</vt:lpstr>
      <vt:lpstr>QNAP Dual-port 40GbE NIC</vt:lpstr>
      <vt:lpstr>Dual-Path Mini-SAS Expansion</vt:lpstr>
      <vt:lpstr>QDA-SA3 6Gbps SAS/SATA adapter</vt:lpstr>
      <vt:lpstr>SAS SSD vs SATA SSD</vt:lpstr>
      <vt:lpstr>Full-duplex data transfer and dual-port</vt:lpstr>
      <vt:lpstr>QDA-SA3 6Gb/s SAS to SATA adapter</vt:lpstr>
      <vt:lpstr>Compatible with Enterprise ZFS NAS 2.5”drive trays</vt:lpstr>
      <vt:lpstr>Support HA in dual-controller</vt:lpstr>
      <vt:lpstr>PowerPoint 簡報</vt:lpstr>
      <vt:lpstr>ZFS File System Highlights</vt:lpstr>
      <vt:lpstr>Near-unlimited Snapshots</vt:lpstr>
      <vt:lpstr>In-line Compression</vt:lpstr>
      <vt:lpstr>In-line Deduplication</vt:lpstr>
      <vt:lpstr>Extend SSD Endurance by Data Reduction</vt:lpstr>
      <vt:lpstr>Write Coalescing</vt:lpstr>
      <vt:lpstr>ES2486dc iSCSI Performance</vt:lpstr>
      <vt:lpstr>Over-Provisioning Ensures Consistently Performance </vt:lpstr>
      <vt:lpstr>QES Pool Over Provisioning  Provides More Stable Performance </vt:lpstr>
      <vt:lpstr>QoS ensures consistent primary storage performance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QNAP_Coco Chiang</cp:lastModifiedBy>
  <cp:revision>2</cp:revision>
  <dcterms:modified xsi:type="dcterms:W3CDTF">2020-02-04T05:10:02Z</dcterms:modified>
</cp:coreProperties>
</file>