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6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272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FFE05-A82D-CD47-ACD5-F536D17CBD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7797-E99B-6D46-B826-EB31C9BB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0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請合成三種風格居家角落</a:t>
            </a:r>
            <a:endParaRPr lang="en-US" altLang="zh-CN"/>
          </a:p>
          <a:p>
            <a:r>
              <a:rPr lang="zh-CN" altLang="en-US"/>
              <a:t>北歐</a:t>
            </a:r>
            <a:r>
              <a:rPr lang="en-US" altLang="zh-CN"/>
              <a:t>—</a:t>
            </a:r>
            <a:r>
              <a:rPr lang="zh-TW" altLang="en-US"/>
              <a:t>俐落</a:t>
            </a:r>
            <a:endParaRPr lang="en-US" altLang="zh-TW"/>
          </a:p>
          <a:p>
            <a:r>
              <a:rPr lang="zh-TW" altLang="en-US"/>
              <a:t>鄉村</a:t>
            </a:r>
            <a:r>
              <a:rPr lang="en-US" altLang="zh-TW"/>
              <a:t>--</a:t>
            </a:r>
            <a:r>
              <a:rPr lang="zh-TW" altLang="en-US"/>
              <a:t>木頭</a:t>
            </a:r>
            <a:endParaRPr lang="en-US" altLang="zh-TW"/>
          </a:p>
          <a:p>
            <a:r>
              <a:rPr lang="zh-CN" altLang="en-US"/>
              <a:t>日式</a:t>
            </a:r>
            <a:r>
              <a:rPr lang="en-US" altLang="zh-CN"/>
              <a:t>—</a:t>
            </a:r>
            <a:r>
              <a:rPr lang="zh-CN" altLang="en-US"/>
              <a:t>空空沒東西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7797-E99B-6D46-B826-EB31C9BB16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35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8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014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82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43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08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5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5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462" y="1138406"/>
            <a:ext cx="6725653" cy="102727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462" y="2310063"/>
            <a:ext cx="4543927" cy="34095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2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4" y="368490"/>
            <a:ext cx="4626591" cy="15694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185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142" y="1836453"/>
            <a:ext cx="6318915" cy="1120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62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692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142" y="1391284"/>
            <a:ext cx="6318915" cy="1120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457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742A-6D55-BE41-9572-EBA8CFF6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A4F3-31AE-1646-8D23-9C265FB49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B38BE-1443-2145-9AC0-C8A2A7AD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7C30-A855-9B48-9467-3990013F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88B55-43E2-A24C-A562-2BE4A259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88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1D51-3F61-404A-8E37-1B8F7306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16651-E595-1E48-8968-A38A7DA95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00581-73D6-6E4C-9FE6-ED77B7824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517EA-456B-A14E-A738-BA08F4064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F660A-2284-6D48-86E2-D1E54840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AEABA-DF96-7D49-8599-8A0E0D78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56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1CAD-92DC-EB4B-94B7-41E17AFF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9466F-2F11-C248-92B9-10FAA81D6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393C1-669F-4E4A-8CD4-3444268BB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B1A27-5732-DA42-A3F9-B86BC6078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323E7-A2F0-3A4A-B7F9-23C9B7E74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27F713-9610-924D-926F-F4C4ECEF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F8F57C-8634-424B-9600-24D9857E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8ED09-59EC-9C44-B70F-FBA5C321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88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DCB0-6A10-3741-AFC2-BD3A7C35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0EF7F-0E8D-E84D-8BED-DAB597E4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9F6A3-190C-C64C-ABBF-15F6C3EC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7D3EA-915E-8345-8AFF-5D6D9B61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E70FB-0631-F749-9F5D-88E8BD4F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E615-7B20-E541-A90C-681ECDFA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505BD-A593-9F4B-BE80-0BD3E4F5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5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501943"/>
            <a:ext cx="8377991" cy="72707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547" y="2345571"/>
            <a:ext cx="8377991" cy="3010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10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D976-ED8A-7641-941F-61ACA8E1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1143C-41CA-CF43-AB98-385130F5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F9D04-2EF1-4A4C-B2A6-DFC9133ED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DEA6A-F5F8-494F-B077-0E2CD99E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1AC9A-FF13-B545-BD1B-981BBF55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1568E-B6F5-6249-8FDA-690CE0FD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26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3472-E1DB-7D4F-BEF0-9E1E983F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CF185-75B4-1446-A639-DBB09A9A4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5F091-FD27-D24A-9755-5B0A80959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AB33-6B1B-5449-9A4B-3F253C90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D7835-980D-744E-A604-4C97F4F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E29F4-1BC1-3A40-91EB-0C1367B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25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9C19-4400-6246-BD4E-A058A33E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F078D-20C1-6642-988B-12ABF916B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FBE6E-9341-F242-BCEE-B5A669F8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0CB0E-4803-E54A-93B5-7F0255FA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093A2-4299-784B-AC55-1ACF1F5F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57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0B9D2-DD4F-C144-8178-FB0D46730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8CB85-9C07-E446-B13C-234AB8EF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7FE95-5EB3-FA4A-9606-F5B40C5F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A81C3-F88E-8340-9669-DBBD41A7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146AC-02E4-254A-8232-47CFEC5F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Shape 19" descr="C:\Users\user\Desktop\TS-x28A_PPT\QNAP-01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3" y="3140968"/>
            <a:ext cx="1597295" cy="3840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431372" y="87707"/>
            <a:ext cx="9553945" cy="92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5333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2295897"/>
            <a:ext cx="3515096" cy="2976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1178942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31372" y="164637"/>
            <a:ext cx="9553945" cy="880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533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altLang="zh-TW" sz="1867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zh-TW" altLang="en-US"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36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501943"/>
            <a:ext cx="8377991" cy="72707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547" y="2345571"/>
            <a:ext cx="8377991" cy="3010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7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501943"/>
            <a:ext cx="8377991" cy="72707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547" y="2345571"/>
            <a:ext cx="8377991" cy="3010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501943"/>
            <a:ext cx="8377991" cy="72707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547" y="2345571"/>
            <a:ext cx="8377991" cy="3010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2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2D93B93-0105-4390-B9D4-2AAF1BE44662}"/>
              </a:ext>
            </a:extLst>
          </p:cNvPr>
          <p:cNvSpPr txBox="1"/>
          <p:nvPr userDrawn="1"/>
        </p:nvSpPr>
        <p:spPr>
          <a:xfrm>
            <a:off x="3733800" y="4103986"/>
            <a:ext cx="473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00"/>
              </a:buClr>
              <a:buFont typeface="Arial"/>
            </a:pPr>
            <a:r>
              <a:rPr lang="en-US" altLang="zh-TW" sz="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/>
                <a:sym typeface="Arial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8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17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8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8F06-2D92-1346-B07A-58B358D5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" y="1146412"/>
            <a:ext cx="11709779" cy="507341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1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7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木製的, 板, 桌 的圖片&#10;&#10;自動產生的描述">
            <a:extLst>
              <a:ext uri="{FF2B5EF4-FFF2-40B4-BE49-F238E27FC236}">
                <a16:creationId xmlns:a16="http://schemas.microsoft.com/office/drawing/2014/main" id="{5E133DE0-2793-45FF-A21F-BB0C3DA5CF6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3100D-BC1F-1842-AC37-F6029D55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42D67-C3E1-C74A-8BF7-133D79F41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011" y="1146412"/>
            <a:ext cx="11709779" cy="507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EC229-2346-4C45-A5C7-7F519D36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653D4-F5F3-B540-A52E-7A73DC012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BF7DC-179B-A049-88F1-6F16EC664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4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8" r:id="rId3"/>
    <p:sldLayoutId id="2147483669" r:id="rId4"/>
    <p:sldLayoutId id="2147483670" r:id="rId5"/>
    <p:sldLayoutId id="2147483662" r:id="rId6"/>
    <p:sldLayoutId id="2147483649" r:id="rId7"/>
    <p:sldLayoutId id="2147483650" r:id="rId8"/>
    <p:sldLayoutId id="2147483665" r:id="rId9"/>
    <p:sldLayoutId id="2147483666" r:id="rId10"/>
    <p:sldLayoutId id="2147483667" r:id="rId11"/>
    <p:sldLayoutId id="2147483671" r:id="rId12"/>
    <p:sldLayoutId id="2147483673" r:id="rId13"/>
    <p:sldLayoutId id="2147483672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60" r:id="rId24"/>
    <p:sldLayoutId id="2147483661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76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5F06-6F13-4945-A0FE-2F3A3387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Tool-less drive installation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5ADFE-1D5A-7C4C-B369-4A0E2BC682E7}"/>
              </a:ext>
            </a:extLst>
          </p:cNvPr>
          <p:cNvSpPr txBox="1"/>
          <p:nvPr/>
        </p:nvSpPr>
        <p:spPr>
          <a:xfrm>
            <a:off x="554873" y="1146412"/>
            <a:ext cx="790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Supports 3.5”6Gb/s HDD and</a:t>
            </a:r>
            <a:r>
              <a:rPr kumimoji="1"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2.5” 6Gb/s SSD/HDD</a:t>
            </a:r>
          </a:p>
        </p:txBody>
      </p:sp>
      <p:pic>
        <p:nvPicPr>
          <p:cNvPr id="4" name="圖片 3" descr="一張含有 文字, 書 的圖片&#10;&#10;自動產生的描述">
            <a:extLst>
              <a:ext uri="{FF2B5EF4-FFF2-40B4-BE49-F238E27FC236}">
                <a16:creationId xmlns:a16="http://schemas.microsoft.com/office/drawing/2014/main" id="{D1C76B35-AA3E-4C1B-B1F8-462A18C278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74" y="1881134"/>
            <a:ext cx="4950576" cy="4192120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E9D0D17-5083-41C5-805D-F2BCF169C2DF}"/>
              </a:ext>
            </a:extLst>
          </p:cNvPr>
          <p:cNvCxnSpPr>
            <a:cxnSpLocks/>
          </p:cNvCxnSpPr>
          <p:nvPr/>
        </p:nvCxnSpPr>
        <p:spPr>
          <a:xfrm>
            <a:off x="6041407" y="1881134"/>
            <a:ext cx="0" cy="41921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6F928171-D0FA-4DCE-A69D-484AB06A32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4" y="2926082"/>
            <a:ext cx="4705202" cy="2944754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2D7C4196-B087-4256-B3AC-5155845DAC33}"/>
              </a:ext>
            </a:extLst>
          </p:cNvPr>
          <p:cNvSpPr txBox="1"/>
          <p:nvPr/>
        </p:nvSpPr>
        <p:spPr>
          <a:xfrm>
            <a:off x="3952607" y="3883050"/>
            <a:ext cx="1717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3018854D-481A-4C25-85D6-A3234A9256E9}"/>
              </a:ext>
            </a:extLst>
          </p:cNvPr>
          <p:cNvSpPr txBox="1"/>
          <p:nvPr/>
        </p:nvSpPr>
        <p:spPr>
          <a:xfrm>
            <a:off x="554874" y="1851581"/>
            <a:ext cx="2161030" cy="830997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kumimoji="1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3.5-inch HDD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30D4BBCB-1A17-4168-B69E-C38EB1CBC2E9}"/>
              </a:ext>
            </a:extLst>
          </p:cNvPr>
          <p:cNvSpPr txBox="1"/>
          <p:nvPr/>
        </p:nvSpPr>
        <p:spPr>
          <a:xfrm>
            <a:off x="6278240" y="1851581"/>
            <a:ext cx="4025807" cy="830997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kumimoji="1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2.5-inch HDD/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cake, sitting, front, table&#10;&#10;Description automatically generated">
            <a:extLst>
              <a:ext uri="{FF2B5EF4-FFF2-40B4-BE49-F238E27FC236}">
                <a16:creationId xmlns:a16="http://schemas.microsoft.com/office/drawing/2014/main" id="{1831DAA9-795A-AA43-AFA6-8D728AC704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950" y="754863"/>
            <a:ext cx="3083039" cy="19277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66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8743-ACB5-CB47-8FBB-FD3414DA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691" y="1746073"/>
            <a:ext cx="6664421" cy="2972793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/>
              <a:t>RAID1 Protection</a:t>
            </a:r>
            <a:br>
              <a:rPr kumimoji="1" lang="en-US" altLang="zh-TW"/>
            </a:br>
            <a:r>
              <a:rPr kumimoji="1" lang="en-US" altLang="zh-TW"/>
              <a:t>Support</a:t>
            </a:r>
            <a:br>
              <a:rPr kumimoji="1" lang="en-US" altLang="zh-TW"/>
            </a:br>
            <a:r>
              <a:rPr kumimoji="1" lang="en-US" altLang="zh-TW"/>
              <a:t>Hot-Swapping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486A8-3528-DA45-8922-FB62F20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3737" y="863610"/>
            <a:ext cx="6382603" cy="5130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C:\Users\user\Desktop\TS-x28A_PPT\警示.png">
            <a:extLst>
              <a:ext uri="{FF2B5EF4-FFF2-40B4-BE49-F238E27FC236}">
                <a16:creationId xmlns:a16="http://schemas.microsoft.com/office/drawing/2014/main" id="{F73DDE10-CF08-254C-B876-7DE234958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83" y="2716057"/>
            <a:ext cx="1198178" cy="1032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18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3">
            <a:extLst>
              <a:ext uri="{FF2B5EF4-FFF2-40B4-BE49-F238E27FC236}">
                <a16:creationId xmlns:a16="http://schemas.microsoft.com/office/drawing/2014/main" id="{0DEF5087-5556-48A7-A242-A5E9920201C6}"/>
              </a:ext>
            </a:extLst>
          </p:cNvPr>
          <p:cNvSpPr txBox="1">
            <a:spLocks/>
          </p:cNvSpPr>
          <p:nvPr/>
        </p:nvSpPr>
        <p:spPr>
          <a:xfrm>
            <a:off x="3566160" y="1897729"/>
            <a:ext cx="8068378" cy="266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4800">
                <a:latin typeface="Arial"/>
                <a:ea typeface="微軟正黑體"/>
                <a:cs typeface="Arial"/>
              </a:rPr>
              <a:t>Open Box</a:t>
            </a:r>
          </a:p>
        </p:txBody>
      </p:sp>
    </p:spTree>
    <p:extLst>
      <p:ext uri="{BB962C8B-B14F-4D97-AF65-F5344CB8AC3E}">
        <p14:creationId xmlns:p14="http://schemas.microsoft.com/office/powerpoint/2010/main" val="4118427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7AA55C88-EBA8-40E3-A56E-2897D5936220}"/>
              </a:ext>
            </a:extLst>
          </p:cNvPr>
          <p:cNvSpPr txBox="1">
            <a:spLocks/>
          </p:cNvSpPr>
          <p:nvPr/>
        </p:nvSpPr>
        <p:spPr>
          <a:xfrm>
            <a:off x="3550920" y="1897729"/>
            <a:ext cx="8083618" cy="266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CN" sz="4800">
                <a:latin typeface="Arial"/>
                <a:ea typeface="微軟正黑體"/>
                <a:cs typeface="Arial"/>
              </a:rPr>
              <a:t>Data security and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3751219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08CBE57A-9A8A-4CA8-B2FC-B40C3BE46A76}"/>
              </a:ext>
            </a:extLst>
          </p:cNvPr>
          <p:cNvSpPr/>
          <p:nvPr/>
        </p:nvSpPr>
        <p:spPr>
          <a:xfrm>
            <a:off x="4244454" y="3962772"/>
            <a:ext cx="7947547" cy="1992701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632368-40C8-405B-A25A-42999BAEA425}"/>
              </a:ext>
            </a:extLst>
          </p:cNvPr>
          <p:cNvSpPr/>
          <p:nvPr/>
        </p:nvSpPr>
        <p:spPr>
          <a:xfrm>
            <a:off x="4244454" y="1833752"/>
            <a:ext cx="7947547" cy="1992701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5621464" cy="2082172"/>
          </a:xfrm>
        </p:spPr>
        <p:txBody>
          <a:bodyPr>
            <a:normAutofit/>
          </a:bodyPr>
          <a:lstStyle/>
          <a:p>
            <a:pPr algn="r"/>
            <a:r>
              <a:rPr lang="en-US" altLang="zh-TW"/>
              <a:t>Public cloud risks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2A795-155A-4B43-9816-67D503DE9E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452" y="3962772"/>
            <a:ext cx="2744009" cy="1992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2685D-F700-B248-8649-5AE3A6FCFD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683" y="1939980"/>
            <a:ext cx="3128778" cy="1780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40CAA-A224-4B48-BFFD-24EC421D8658}"/>
              </a:ext>
            </a:extLst>
          </p:cNvPr>
          <p:cNvSpPr txBox="1"/>
          <p:nvPr/>
        </p:nvSpPr>
        <p:spPr>
          <a:xfrm>
            <a:off x="5150413" y="2595055"/>
            <a:ext cx="3537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Flickr replaced the 1TB of storage offered to free accounts with 1,000 photos or videos regardless of their size. If you need more than that, Flickr Pro is </a:t>
            </a:r>
            <a:r>
              <a:rPr lang="en-US" altLang="zh-TW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$49.99 a year</a:t>
            </a:r>
            <a:endParaRPr lang="en-US" altLang="zh-TW" sz="1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714361-69E0-EC40-A67B-5029F7BDB9B0}"/>
              </a:ext>
            </a:extLst>
          </p:cNvPr>
          <p:cNvSpPr txBox="1"/>
          <p:nvPr/>
        </p:nvSpPr>
        <p:spPr>
          <a:xfrm>
            <a:off x="5150413" y="2120233"/>
            <a:ext cx="3326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Service discontinued</a:t>
            </a:r>
            <a:endParaRPr lang="en-US" altLang="zh-TW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CAD35C-31ED-B341-B0FD-CC16F534A3F1}"/>
              </a:ext>
            </a:extLst>
          </p:cNvPr>
          <p:cNvSpPr txBox="1"/>
          <p:nvPr/>
        </p:nvSpPr>
        <p:spPr>
          <a:xfrm>
            <a:off x="7152509" y="4678414"/>
            <a:ext cx="213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leak</a:t>
            </a:r>
            <a:endParaRPr lang="en-US" altLang="zh-TW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8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E99B4F58-1454-4D4A-8155-064FFA3A6AAD}"/>
              </a:ext>
            </a:extLst>
          </p:cNvPr>
          <p:cNvSpPr/>
          <p:nvPr/>
        </p:nvSpPr>
        <p:spPr>
          <a:xfrm>
            <a:off x="6151370" y="4647524"/>
            <a:ext cx="2783169" cy="85477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Windows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22751AE-CC12-4CA3-BB46-84E5811B8A0A}"/>
              </a:ext>
            </a:extLst>
          </p:cNvPr>
          <p:cNvSpPr/>
          <p:nvPr/>
        </p:nvSpPr>
        <p:spPr>
          <a:xfrm>
            <a:off x="6151370" y="2229029"/>
            <a:ext cx="2783169" cy="85477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Mac O.S.</a:t>
            </a: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253" y="1403829"/>
            <a:ext cx="3840427" cy="24644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Shape 308"/>
          <p:cNvSpPr txBox="1">
            <a:spLocks/>
          </p:cNvSpPr>
          <p:nvPr/>
        </p:nvSpPr>
        <p:spPr>
          <a:xfrm>
            <a:off x="578279" y="1087445"/>
            <a:ext cx="6820048" cy="6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Clr>
                <a:schemeClr val="dk2"/>
              </a:buClr>
              <a:buSzPts val="1800"/>
              <a:defRPr/>
            </a:pPr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Data backup is the most effective way against ransomware!</a:t>
            </a:r>
            <a:endParaRPr lang="zh-TW" altLang="en-US" sz="28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Verdana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8EF8D82-7425-4C8E-AB35-B0B70A18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/>
              <a:t>A complete backup solution</a:t>
            </a:r>
            <a:endParaRPr lang="zh-TW" altLang="en-US">
              <a:sym typeface="Arial"/>
            </a:endParaRP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539" y="1817229"/>
            <a:ext cx="1838949" cy="12112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32A582E-8514-4A03-9B3C-51B6C05BE7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355" y="4297087"/>
            <a:ext cx="3853952" cy="970270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D3B75139-2EF5-45F0-BA94-002CBD0372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808" y="2112651"/>
            <a:ext cx="6585801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4" name="Shape 314"/>
          <p:cNvSpPr/>
          <p:nvPr/>
        </p:nvSpPr>
        <p:spPr>
          <a:xfrm>
            <a:off x="6139864" y="2603510"/>
            <a:ext cx="1872736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2000">
                <a:solidFill>
                  <a:srgbClr val="FFE69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Time Machine</a:t>
            </a:r>
            <a:endParaRPr sz="2000">
              <a:solidFill>
                <a:srgbClr val="FFE69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6139864" y="5049942"/>
            <a:ext cx="24540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2000" err="1">
                <a:solidFill>
                  <a:srgbClr val="FFE6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NetBak</a:t>
            </a:r>
            <a:r>
              <a:rPr lang="en-US" sz="2000">
                <a:solidFill>
                  <a:srgbClr val="FFE6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Replicator </a:t>
            </a:r>
            <a:endParaRPr sz="2000">
              <a:solidFill>
                <a:srgbClr val="FFE69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253" y="3903994"/>
            <a:ext cx="3840427" cy="24644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7" name="Shape 317"/>
          <p:cNvSpPr/>
          <p:nvPr/>
        </p:nvSpPr>
        <p:spPr>
          <a:xfrm>
            <a:off x="660817" y="2296584"/>
            <a:ext cx="2223367" cy="17180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or scheduled back up to the NAS easily.</a:t>
            </a:r>
          </a:p>
        </p:txBody>
      </p:sp>
    </p:spTree>
    <p:extLst>
      <p:ext uri="{BB962C8B-B14F-4D97-AF65-F5344CB8AC3E}">
        <p14:creationId xmlns:p14="http://schemas.microsoft.com/office/powerpoint/2010/main" val="3161327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5FA7A6F3-F26D-4190-BB3F-3D4B9AC0CD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636" y="3270340"/>
            <a:ext cx="4733284" cy="29588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Shape 317">
            <a:extLst>
              <a:ext uri="{FF2B5EF4-FFF2-40B4-BE49-F238E27FC236}">
                <a16:creationId xmlns:a16="http://schemas.microsoft.com/office/drawing/2014/main" id="{6B131A5B-1CF8-468F-BBD4-19A2B620DA45}"/>
              </a:ext>
            </a:extLst>
          </p:cNvPr>
          <p:cNvSpPr/>
          <p:nvPr/>
        </p:nvSpPr>
        <p:spPr>
          <a:xfrm>
            <a:off x="645961" y="1079903"/>
            <a:ext cx="3249743" cy="2209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kumimoji="1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altLang="zh-TW">
                <a:ea typeface="Microsoft JhengHei" panose="020B0604030504040204" pitchFamily="34" charset="-120"/>
              </a:rPr>
              <a:t>Protect your backup with snapshots</a:t>
            </a:r>
            <a:endParaRPr>
              <a:sym typeface="Arial"/>
            </a:endParaRP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752" y="1645205"/>
            <a:ext cx="7283268" cy="3690299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327" name="Shape 327"/>
          <p:cNvSpPr txBox="1"/>
          <p:nvPr/>
        </p:nvSpPr>
        <p:spPr>
          <a:xfrm>
            <a:off x="756680" y="2333557"/>
            <a:ext cx="2112235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lt1"/>
              </a:buClr>
              <a:buSzPts val="1600"/>
            </a:pP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a single volume/LUN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556288" y="1898311"/>
            <a:ext cx="3456384" cy="45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</a:t>
            </a:r>
            <a:endParaRPr sz="2133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9" name="Shape 329"/>
          <p:cNvSpPr txBox="1"/>
          <p:nvPr/>
        </p:nvSpPr>
        <p:spPr>
          <a:xfrm rot="5400000">
            <a:off x="1691516" y="2028225"/>
            <a:ext cx="2472855" cy="45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</a:t>
            </a:r>
            <a:endParaRPr sz="2133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2339401" y="1278831"/>
            <a:ext cx="2112235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64</a:t>
            </a:r>
            <a:endParaRPr sz="4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2339403" y="2361668"/>
            <a:ext cx="2112235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32</a:t>
            </a:r>
            <a:endParaRPr sz="4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756680" y="1288500"/>
            <a:ext cx="2112235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lt1"/>
              </a:buClr>
              <a:buSzPts val="1600"/>
            </a:pP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the</a:t>
            </a:r>
          </a:p>
          <a:p>
            <a:pPr lvl="0" algn="ctr">
              <a:buClr>
                <a:schemeClr val="lt1"/>
              </a:buClr>
              <a:buSzPts val="1600"/>
            </a:pP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whole NAS</a:t>
            </a:r>
            <a:endParaRPr lang="en-US" altLang="zh-TW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algn="ctr">
              <a:buClr>
                <a:schemeClr val="lt1"/>
              </a:buClr>
              <a:buSzPts val="1600"/>
            </a:pPr>
            <a:endParaRPr lang="en-US" altLang="zh-TW" sz="200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401" y="4570258"/>
            <a:ext cx="1701849" cy="170184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345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0C4E8D8E-F98D-49CC-AFAB-E3C265129495}"/>
              </a:ext>
            </a:extLst>
          </p:cNvPr>
          <p:cNvGrpSpPr/>
          <p:nvPr/>
        </p:nvGrpSpPr>
        <p:grpSpPr>
          <a:xfrm>
            <a:off x="431546" y="1146412"/>
            <a:ext cx="7125461" cy="2814149"/>
            <a:chOff x="397557" y="1009706"/>
            <a:chExt cx="8307295" cy="3668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135D9A-1F7D-DF44-B78B-9EBECC4D3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557" y="1467475"/>
              <a:ext cx="8307295" cy="3211145"/>
            </a:xfrm>
            <a:prstGeom prst="roundRect">
              <a:avLst>
                <a:gd name="adj" fmla="val 4805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sp>
          <p:nvSpPr>
            <p:cNvPr id="8" name="梯形 7">
              <a:extLst>
                <a:ext uri="{FF2B5EF4-FFF2-40B4-BE49-F238E27FC236}">
                  <a16:creationId xmlns:a16="http://schemas.microsoft.com/office/drawing/2014/main" id="{C789DEC8-B2DE-44CA-B7ED-AEFF44DC7CBD}"/>
                </a:ext>
              </a:extLst>
            </p:cNvPr>
            <p:cNvSpPr/>
            <p:nvPr/>
          </p:nvSpPr>
          <p:spPr>
            <a:xfrm>
              <a:off x="493293" y="1009706"/>
              <a:ext cx="8109285" cy="457769"/>
            </a:xfrm>
            <a:prstGeom prst="trapezoid">
              <a:avLst>
                <a:gd name="adj" fmla="val 164300"/>
              </a:avLst>
            </a:prstGeom>
            <a:gradFill>
              <a:gsLst>
                <a:gs pos="100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587800-AC17-774C-9FDE-8D5C8E49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HBS 3 Hybrid Backup Sync</a:t>
            </a:r>
            <a:endParaRPr lang="en-US"/>
          </a:p>
        </p:txBody>
      </p:sp>
      <p:pic>
        <p:nvPicPr>
          <p:cNvPr id="7" name="圖片 6" descr="一張含有 傘, 房間 的圖片&#10;&#10;自動產生的描述">
            <a:extLst>
              <a:ext uri="{FF2B5EF4-FFF2-40B4-BE49-F238E27FC236}">
                <a16:creationId xmlns:a16="http://schemas.microsoft.com/office/drawing/2014/main" id="{69DBF2C7-603A-401C-9646-6C8A4B121D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73" y="4411924"/>
            <a:ext cx="1299664" cy="1299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FD40C3-EA98-DC44-9DD2-1EFF0E6C48AD}"/>
              </a:ext>
            </a:extLst>
          </p:cNvPr>
          <p:cNvSpPr/>
          <p:nvPr/>
        </p:nvSpPr>
        <p:spPr>
          <a:xfrm>
            <a:off x="1919439" y="4300286"/>
            <a:ext cx="48351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QTS app for you to easily transfer your data to local, remote and cloud storage spaces as a comprehensive data storage and disaster recovery plan.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CFAE2B-ED4D-144D-85B6-64491A39E2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679" y="2998477"/>
            <a:ext cx="4835137" cy="2937627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C001EED0-5D75-4EBD-AA9E-E2697B4FBC79}"/>
              </a:ext>
            </a:extLst>
          </p:cNvPr>
          <p:cNvSpPr/>
          <p:nvPr/>
        </p:nvSpPr>
        <p:spPr>
          <a:xfrm>
            <a:off x="5775158" y="3594102"/>
            <a:ext cx="1263046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33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779FB-D310-C441-83F3-6B8A4E3E8C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939" y="1530235"/>
            <a:ext cx="2683921" cy="4773800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7D0CD-1182-0442-9B94-EEE842ECB4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450" y="1530235"/>
            <a:ext cx="2683921" cy="4773800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735292-D53C-9B45-98E0-6F5ED95F51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991" y="1530235"/>
            <a:ext cx="2685263" cy="4773800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2FE82C-77F2-884A-AF4F-3D7A3B895042}"/>
              </a:ext>
            </a:extLst>
          </p:cNvPr>
          <p:cNvSpPr/>
          <p:nvPr/>
        </p:nvSpPr>
        <p:spPr>
          <a:xfrm>
            <a:off x="1389882" y="1692322"/>
            <a:ext cx="591291" cy="434725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標題 13">
            <a:extLst>
              <a:ext uri="{FF2B5EF4-FFF2-40B4-BE49-F238E27FC236}">
                <a16:creationId xmlns:a16="http://schemas.microsoft.com/office/drawing/2014/main" id="{C10E64EB-43E7-4D3C-9EB9-51749589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1400"/>
            </a:pPr>
            <a:r>
              <a:rPr lang="en-US" altLang="zh-CN"/>
              <a:t>Set </a:t>
            </a:r>
            <a:r>
              <a:rPr lang="en-US" altLang="zh-CN" err="1"/>
              <a:t>Qfile</a:t>
            </a:r>
            <a:r>
              <a:rPr lang="en-US" altLang="zh-CN"/>
              <a:t> Auto upload </a:t>
            </a:r>
            <a:endParaRPr lang="zh-TW" altLang="en-US"/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5721BCE1-9FCE-40A2-AFFE-8C7F0D7454E8}"/>
              </a:ext>
            </a:extLst>
          </p:cNvPr>
          <p:cNvSpPr/>
          <p:nvPr/>
        </p:nvSpPr>
        <p:spPr>
          <a:xfrm>
            <a:off x="4164254" y="3429000"/>
            <a:ext cx="513538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5D0A1059-FB58-4AED-A67E-87BEA0EA25DF}"/>
              </a:ext>
            </a:extLst>
          </p:cNvPr>
          <p:cNvSpPr/>
          <p:nvPr/>
        </p:nvSpPr>
        <p:spPr>
          <a:xfrm>
            <a:off x="7428860" y="3429000"/>
            <a:ext cx="513538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308">
            <a:extLst>
              <a:ext uri="{FF2B5EF4-FFF2-40B4-BE49-F238E27FC236}">
                <a16:creationId xmlns:a16="http://schemas.microsoft.com/office/drawing/2014/main" id="{2CB32294-11D5-4A2E-8E11-593600B7585E}"/>
              </a:ext>
            </a:extLst>
          </p:cNvPr>
          <p:cNvSpPr txBox="1">
            <a:spLocks/>
          </p:cNvSpPr>
          <p:nvPr/>
        </p:nvSpPr>
        <p:spPr>
          <a:xfrm>
            <a:off x="1228298" y="832004"/>
            <a:ext cx="9771797" cy="6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Background uploading</a:t>
            </a:r>
            <a:endParaRPr lang="en-US" altLang="zh-TW" sz="2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E4F92313-B038-47AD-A1CB-55BE346B8117}"/>
              </a:ext>
            </a:extLst>
          </p:cNvPr>
          <p:cNvSpPr/>
          <p:nvPr/>
        </p:nvSpPr>
        <p:spPr>
          <a:xfrm>
            <a:off x="4648331" y="4836868"/>
            <a:ext cx="2780529" cy="349282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64290B8C-17E0-491A-9A07-F296C8E1D283}"/>
              </a:ext>
            </a:extLst>
          </p:cNvPr>
          <p:cNvSpPr/>
          <p:nvPr/>
        </p:nvSpPr>
        <p:spPr>
          <a:xfrm>
            <a:off x="7998145" y="2026703"/>
            <a:ext cx="2780529" cy="349282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7094E31A-7159-4E13-9C4D-6A773622BCDD}"/>
              </a:ext>
            </a:extLst>
          </p:cNvPr>
          <p:cNvSpPr/>
          <p:nvPr/>
        </p:nvSpPr>
        <p:spPr>
          <a:xfrm>
            <a:off x="7998145" y="3813208"/>
            <a:ext cx="2780529" cy="349282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44427943-7370-4941-BB3C-58DA8A4673CC}"/>
              </a:ext>
            </a:extLst>
          </p:cNvPr>
          <p:cNvSpPr/>
          <p:nvPr/>
        </p:nvSpPr>
        <p:spPr>
          <a:xfrm>
            <a:off x="7998145" y="5805670"/>
            <a:ext cx="2780529" cy="349282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11507E84-9265-4675-8F57-0D8879E63B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688" y="1978416"/>
            <a:ext cx="458270" cy="560108"/>
          </a:xfrm>
          <a:prstGeom prst="rect">
            <a:avLst/>
          </a:prstGeom>
        </p:spPr>
      </p:pic>
      <p:pic>
        <p:nvPicPr>
          <p:cNvPr id="23" name="圖片 22" descr="一張含有 畫畫 的圖片&#10;&#10;自動產生的描述">
            <a:extLst>
              <a:ext uri="{FF2B5EF4-FFF2-40B4-BE49-F238E27FC236}">
                <a16:creationId xmlns:a16="http://schemas.microsoft.com/office/drawing/2014/main" id="{24FDFAA7-460C-42ED-91E6-F3132A4B58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460" y="4954406"/>
            <a:ext cx="458270" cy="560108"/>
          </a:xfrm>
          <a:prstGeom prst="rect">
            <a:avLst/>
          </a:prstGeom>
        </p:spPr>
      </p:pic>
      <p:pic>
        <p:nvPicPr>
          <p:cNvPr id="25" name="圖片 24" descr="一張含有 畫畫 的圖片&#10;&#10;自動產生的描述">
            <a:extLst>
              <a:ext uri="{FF2B5EF4-FFF2-40B4-BE49-F238E27FC236}">
                <a16:creationId xmlns:a16="http://schemas.microsoft.com/office/drawing/2014/main" id="{74C98CEE-AE64-4EB9-AC03-019F1E529B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556" y="2228108"/>
            <a:ext cx="458270" cy="560108"/>
          </a:xfrm>
          <a:prstGeom prst="rect">
            <a:avLst/>
          </a:prstGeom>
        </p:spPr>
      </p:pic>
      <p:pic>
        <p:nvPicPr>
          <p:cNvPr id="27" name="圖片 26" descr="一張含有 畫畫 的圖片&#10;&#10;自動產生的描述">
            <a:extLst>
              <a:ext uri="{FF2B5EF4-FFF2-40B4-BE49-F238E27FC236}">
                <a16:creationId xmlns:a16="http://schemas.microsoft.com/office/drawing/2014/main" id="{14F93B99-52DC-481A-8D32-45A695477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556" y="3987849"/>
            <a:ext cx="458270" cy="560108"/>
          </a:xfrm>
          <a:prstGeom prst="rect">
            <a:avLst/>
          </a:prstGeom>
        </p:spPr>
      </p:pic>
      <p:pic>
        <p:nvPicPr>
          <p:cNvPr id="29" name="圖片 28" descr="一張含有 畫畫 的圖片&#10;&#10;自動產生的描述">
            <a:extLst>
              <a:ext uri="{FF2B5EF4-FFF2-40B4-BE49-F238E27FC236}">
                <a16:creationId xmlns:a16="http://schemas.microsoft.com/office/drawing/2014/main" id="{0962F54D-CF22-4FD1-AD17-A203D6870F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556" y="5976369"/>
            <a:ext cx="458270" cy="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0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2CB78-C2BD-CC42-9888-E343575880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70" y="1485928"/>
            <a:ext cx="2738596" cy="4868615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266CE5-816A-AE4A-AF91-3901A6B152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02" y="1485928"/>
            <a:ext cx="2738596" cy="4868615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46A2-C1BA-1140-A744-F7593263A4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134" y="1485928"/>
            <a:ext cx="2738596" cy="4868615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1" name="標題 10">
            <a:extLst>
              <a:ext uri="{FF2B5EF4-FFF2-40B4-BE49-F238E27FC236}">
                <a16:creationId xmlns:a16="http://schemas.microsoft.com/office/drawing/2014/main" id="{23454998-CCD6-4969-BD27-4D89F39E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1400"/>
            </a:pPr>
            <a:r>
              <a:rPr lang="en-US" altLang="zh-TW"/>
              <a:t>Upload status overview</a:t>
            </a:r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F8E65-6DBB-C64C-AA5A-A5FF570E5406}"/>
              </a:ext>
            </a:extLst>
          </p:cNvPr>
          <p:cNvSpPr txBox="1"/>
          <p:nvPr/>
        </p:nvSpPr>
        <p:spPr>
          <a:xfrm>
            <a:off x="4620708" y="1035588"/>
            <a:ext cx="295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Uploading status</a:t>
            </a:r>
            <a:endParaRPr kumimoji="1" lang="en-US" altLang="zh-TW" sz="20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B201858B-E9EC-41A6-B068-413D0A2B3A1F}"/>
              </a:ext>
            </a:extLst>
          </p:cNvPr>
          <p:cNvSpPr txBox="1"/>
          <p:nvPr/>
        </p:nvSpPr>
        <p:spPr>
          <a:xfrm>
            <a:off x="8004036" y="1035588"/>
            <a:ext cx="353479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Pause , Delete and Info</a:t>
            </a:r>
            <a:endParaRPr kumimoji="1" lang="en-US" altLang="zh-TW" sz="20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92593C59-061D-45B0-9540-4A68E22A41FE}"/>
              </a:ext>
            </a:extLst>
          </p:cNvPr>
          <p:cNvSpPr/>
          <p:nvPr/>
        </p:nvSpPr>
        <p:spPr>
          <a:xfrm>
            <a:off x="3789866" y="3551830"/>
            <a:ext cx="887926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0EB8C313-AC70-4038-AD54-334186A7FC72}"/>
              </a:ext>
            </a:extLst>
          </p:cNvPr>
          <p:cNvSpPr/>
          <p:nvPr/>
        </p:nvSpPr>
        <p:spPr>
          <a:xfrm>
            <a:off x="7465298" y="3551830"/>
            <a:ext cx="887926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2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B44B-7E17-244F-A6CA-9B0CF454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749" y="1459539"/>
            <a:ext cx="6231066" cy="39389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4795" indent="-26479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Arial"/>
                <a:ea typeface="微軟正黑體"/>
                <a:cs typeface="Arial"/>
              </a:rPr>
              <a:t>An easy to use personal backup solution </a:t>
            </a:r>
            <a:endParaRPr lang="en-US" altLang="zh-CN" sz="3200" b="1">
              <a:latin typeface="Arial"/>
              <a:cs typeface="Arial"/>
            </a:endParaRPr>
          </a:p>
          <a:p>
            <a:pPr marL="264795" indent="-26479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ea typeface="微軟正黑體"/>
              </a:rPr>
              <a:t>Secure your memories</a:t>
            </a:r>
          </a:p>
          <a:p>
            <a:pPr marL="264795" indent="-26479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ea typeface="微軟正黑體"/>
              </a:rPr>
              <a:t>Media streaming</a:t>
            </a:r>
          </a:p>
          <a:p>
            <a:pPr marL="264795" indent="-26479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3200" b="1">
                <a:latin typeface="Arial"/>
                <a:ea typeface="微軟正黑體"/>
                <a:cs typeface="Arial"/>
              </a:rPr>
              <a:t>Mobile photography enthusiast</a:t>
            </a:r>
          </a:p>
        </p:txBody>
      </p:sp>
    </p:spTree>
    <p:extLst>
      <p:ext uri="{BB962C8B-B14F-4D97-AF65-F5344CB8AC3E}">
        <p14:creationId xmlns:p14="http://schemas.microsoft.com/office/powerpoint/2010/main" val="312909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F733-4459-5B41-979F-959F0188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>
            <a:normAutofit fontScale="90000"/>
          </a:bodyPr>
          <a:lstStyle/>
          <a:p>
            <a:pPr>
              <a:buSzPts val="1400"/>
            </a:pPr>
            <a:r>
              <a:rPr lang="en-US" altLang="zh-TW" err="1"/>
              <a:t>Qsync</a:t>
            </a:r>
            <a:r>
              <a:rPr lang="en-US" altLang="zh-TW"/>
              <a:t> Pro synchronizes data and folders between mobile and NAS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27EBB-18C9-2845-9C40-1F28654D01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24" y="1667987"/>
            <a:ext cx="2137654" cy="4394067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EA82B-567D-A641-8D71-93BEF218A8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111" y="1667985"/>
            <a:ext cx="2137654" cy="4394070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F44EA8-C0D0-FC4D-A869-B484237AF955}"/>
              </a:ext>
            </a:extLst>
          </p:cNvPr>
          <p:cNvSpPr/>
          <p:nvPr/>
        </p:nvSpPr>
        <p:spPr>
          <a:xfrm>
            <a:off x="3686305" y="1120370"/>
            <a:ext cx="3584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Upload Photos to Your NAS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7C579-CCE4-B541-BBA3-68FF9B9FAA64}"/>
              </a:ext>
            </a:extLst>
          </p:cNvPr>
          <p:cNvSpPr/>
          <p:nvPr/>
        </p:nvSpPr>
        <p:spPr>
          <a:xfrm>
            <a:off x="826012" y="6055672"/>
            <a:ext cx="10843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with NAS running on QTS versions earlier than QTS 4.3.4, or devices running on Android 5.0 (or earlier) can download the </a:t>
            </a:r>
            <a:r>
              <a:rPr lang="en-US" altLang="zh-TW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Qsync</a:t>
            </a:r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application.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with devices running on iOS 10 (or later) can download </a:t>
            </a:r>
            <a:r>
              <a:rPr lang="en-US" altLang="zh-TW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Qsync</a:t>
            </a:r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Lite.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6E5A12-419B-4F08-8226-4A8A3DC22E71}"/>
              </a:ext>
            </a:extLst>
          </p:cNvPr>
          <p:cNvSpPr/>
          <p:nvPr/>
        </p:nvSpPr>
        <p:spPr>
          <a:xfrm>
            <a:off x="7411309" y="980130"/>
            <a:ext cx="43899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Only Auto-Sync Charging Devices </a:t>
            </a:r>
          </a:p>
          <a:p>
            <a:pPr algn="ctr" fontAlgn="base"/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or Those with Wi-Fi Connection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422E7A-42DA-D448-9F09-CED55C45C1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65" y="1657743"/>
            <a:ext cx="2137654" cy="4394068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C9C14A-6834-4F47-91CB-8969E1F9274B}"/>
              </a:ext>
            </a:extLst>
          </p:cNvPr>
          <p:cNvSpPr/>
          <p:nvPr/>
        </p:nvSpPr>
        <p:spPr>
          <a:xfrm>
            <a:off x="826012" y="1120370"/>
            <a:ext cx="2690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Flexibly Pair Folders</a:t>
            </a:r>
          </a:p>
        </p:txBody>
      </p:sp>
    </p:spTree>
    <p:extLst>
      <p:ext uri="{BB962C8B-B14F-4D97-AF65-F5344CB8AC3E}">
        <p14:creationId xmlns:p14="http://schemas.microsoft.com/office/powerpoint/2010/main" val="847632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10818EFC-E468-4649-BC6D-B2DCCCCCA0C9}"/>
              </a:ext>
            </a:extLst>
          </p:cNvPr>
          <p:cNvSpPr txBox="1">
            <a:spLocks/>
          </p:cNvSpPr>
          <p:nvPr/>
        </p:nvSpPr>
        <p:spPr>
          <a:xfrm>
            <a:off x="3507971" y="1897729"/>
            <a:ext cx="8126567" cy="266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CN" sz="4800">
                <a:latin typeface="Arial"/>
                <a:ea typeface="微軟正黑體"/>
                <a:cs typeface="Arial"/>
              </a:rPr>
              <a:t>Media streaming</a:t>
            </a:r>
          </a:p>
        </p:txBody>
      </p:sp>
    </p:spTree>
    <p:extLst>
      <p:ext uri="{BB962C8B-B14F-4D97-AF65-F5344CB8AC3E}">
        <p14:creationId xmlns:p14="http://schemas.microsoft.com/office/powerpoint/2010/main" val="483913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438A9E81-05E7-41D3-B93C-A67631ACADFF}"/>
              </a:ext>
            </a:extLst>
          </p:cNvPr>
          <p:cNvSpPr/>
          <p:nvPr/>
        </p:nvSpPr>
        <p:spPr>
          <a:xfrm rot="10800000">
            <a:off x="7042244" y="1022267"/>
            <a:ext cx="4903111" cy="75708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F3F6C70-CE89-4545-9A9C-DD826B1BF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47" y="3630313"/>
            <a:ext cx="3853952" cy="97027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5D7B9A28-6D5D-4133-B7D5-B602092A3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5877"/>
            <a:ext cx="6585801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D:\工作進行中\20170911直播母版16比9\各場PPT元素\20180103\plex-logo_W120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1342" y="1149758"/>
            <a:ext cx="1553939" cy="503736"/>
          </a:xfrm>
          <a:prstGeom prst="rect">
            <a:avLst/>
          </a:prstGeom>
          <a:noFill/>
        </p:spPr>
      </p:pic>
      <p:sp>
        <p:nvSpPr>
          <p:cNvPr id="12" name="Shape 229">
            <a:extLst>
              <a:ext uri="{FF2B5EF4-FFF2-40B4-BE49-F238E27FC236}">
                <a16:creationId xmlns:a16="http://schemas.microsoft.com/office/drawing/2014/main" id="{09E6E524-6084-3C48-B68C-5F5E9F2CD9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637" y="0"/>
            <a:ext cx="10396287" cy="11608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zh-TW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</a:t>
            </a:r>
            <a:r>
              <a:rPr lang="en-US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endParaRPr lang="zh-TW" alt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3081A-A018-0D46-932E-09A688B35A03}"/>
              </a:ext>
            </a:extLst>
          </p:cNvPr>
          <p:cNvSpPr txBox="1"/>
          <p:nvPr/>
        </p:nvSpPr>
        <p:spPr>
          <a:xfrm>
            <a:off x="403606" y="5912379"/>
            <a:ext cx="4906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experience the best performance of Plex please select x86 NAS.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A411B1C-8915-426C-9DE9-CDE61CCFA818}"/>
              </a:ext>
            </a:extLst>
          </p:cNvPr>
          <p:cNvSpPr/>
          <p:nvPr/>
        </p:nvSpPr>
        <p:spPr>
          <a:xfrm>
            <a:off x="5310482" y="1867296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Easy to use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E0EB62A-721E-4A88-A9E9-1F4BE67D2030}"/>
              </a:ext>
            </a:extLst>
          </p:cNvPr>
          <p:cNvSpPr/>
          <p:nvPr/>
        </p:nvSpPr>
        <p:spPr>
          <a:xfrm>
            <a:off x="5310482" y="2605392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-118530"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Rich media information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918EFC7-487E-4679-BF57-6C50CEBBC790}"/>
              </a:ext>
            </a:extLst>
          </p:cNvPr>
          <p:cNvSpPr/>
          <p:nvPr/>
        </p:nvSpPr>
        <p:spPr>
          <a:xfrm>
            <a:off x="5310482" y="3343488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Supports various devices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1D3290D-14BF-4C0C-877A-A8633231808C}"/>
              </a:ext>
            </a:extLst>
          </p:cNvPr>
          <p:cNvSpPr/>
          <p:nvPr/>
        </p:nvSpPr>
        <p:spPr>
          <a:xfrm>
            <a:off x="5310482" y="4081584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-118530"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Available anywhere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BA5B6FE-0FE2-4FF8-AB29-66BEB0D48660}"/>
              </a:ext>
            </a:extLst>
          </p:cNvPr>
          <p:cNvSpPr/>
          <p:nvPr/>
        </p:nvSpPr>
        <p:spPr>
          <a:xfrm>
            <a:off x="5310482" y="4819680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Supports most formats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6AE1EEC-5AE6-4BF6-AA13-4A20567AB7F4}"/>
              </a:ext>
            </a:extLst>
          </p:cNvPr>
          <p:cNvSpPr/>
          <p:nvPr/>
        </p:nvSpPr>
        <p:spPr>
          <a:xfrm>
            <a:off x="5310482" y="5557776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-118530"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2027871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82C393F-2106-449F-904B-DA53BE0E7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3" name="Shape 443"/>
          <p:cNvSpPr txBox="1"/>
          <p:nvPr/>
        </p:nvSpPr>
        <p:spPr>
          <a:xfrm>
            <a:off x="6419459" y="2665455"/>
            <a:ext cx="2211443" cy="581276"/>
          </a:xfrm>
          <a:prstGeom prst="rect">
            <a:avLst/>
          </a:prstGeom>
          <a:noFill/>
          <a:ln>
            <a:noFill/>
            <a:headEnd type="none" w="sm" len="sm"/>
            <a:tailEnd type="none" w="sm" len="sm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A1EC21-2D44-4439-AE0C-B3887579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78"/>
            <a:ext cx="12192000" cy="1159510"/>
          </a:xfrm>
        </p:spPr>
        <p:txBody>
          <a:bodyPr anchor="ctr">
            <a:normAutofit/>
          </a:bodyPr>
          <a:lstStyle/>
          <a:p>
            <a:pPr>
              <a:buSzPts val="1400"/>
            </a:pPr>
            <a:r>
              <a:rPr lang="en-US" altLang="zh-TW"/>
              <a:t>Support</a:t>
            </a:r>
            <a:r>
              <a:rPr lang="zh-TW" altLang="en-US"/>
              <a:t> </a:t>
            </a:r>
            <a:r>
              <a:rPr lang="en-US" altLang="zh-TW"/>
              <a:t>4K H.264 Hardware transcoding</a:t>
            </a:r>
            <a:endParaRPr lang="zh-TW" altLang="en-US" sz="4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D2589A0-5183-4286-B6F2-5C037405AD34}"/>
              </a:ext>
            </a:extLst>
          </p:cNvPr>
          <p:cNvSpPr/>
          <p:nvPr/>
        </p:nvSpPr>
        <p:spPr>
          <a:xfrm rot="5400000">
            <a:off x="8855815" y="4272077"/>
            <a:ext cx="985477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443"/>
          <p:cNvSpPr txBox="1"/>
          <p:nvPr/>
        </p:nvSpPr>
        <p:spPr>
          <a:xfrm>
            <a:off x="7034948" y="2374990"/>
            <a:ext cx="4627212" cy="123628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n-US" altLang="zh-TW"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4K video source format</a:t>
            </a:r>
          </a:p>
          <a:p>
            <a:pPr lvl="0" algn="ctr"/>
            <a:r>
              <a:rPr lang="en-US" sz="2133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MP4 / AVI / MOV / MKV / MPEG / FLV……..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7156733" y="4848340"/>
            <a:ext cx="4383641" cy="1087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kumimoji="1" 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FHD H264 30fps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5606715" y="1239748"/>
            <a:ext cx="6585285" cy="891180"/>
          </a:xfrm>
          <a:prstGeom prst="rect">
            <a:avLst/>
          </a:prstGeom>
          <a:gradFill>
            <a:gsLst>
              <a:gs pos="0">
                <a:srgbClr val="FFFF00">
                  <a:alpha val="0"/>
                </a:srgbClr>
              </a:gs>
              <a:gs pos="55000">
                <a:srgbClr val="FFC000"/>
              </a:gs>
              <a:gs pos="100000">
                <a:srgbClr val="FFFF00">
                  <a:alpha val="0"/>
                </a:srgbClr>
              </a:gs>
            </a:gsLst>
            <a:lin ang="24600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support</a:t>
            </a:r>
            <a:r>
              <a:rPr kumimoji="1" lang="zh-TW" altLang="en-US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10-bit</a:t>
            </a:r>
            <a:r>
              <a:rPr kumimoji="1" lang="zh-TW" altLang="en-US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H.264</a:t>
            </a:r>
          </a:p>
        </p:txBody>
      </p:sp>
    </p:spTree>
    <p:extLst>
      <p:ext uri="{BB962C8B-B14F-4D97-AF65-F5344CB8AC3E}">
        <p14:creationId xmlns:p14="http://schemas.microsoft.com/office/powerpoint/2010/main" val="2651378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233707" y="0"/>
            <a:ext cx="11708544" cy="11069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altLang="zh-TW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or background transcoding</a:t>
            </a:r>
            <a:endParaRPr lang="zh-TW" alt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62" name="Shape 462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013" y="2757754"/>
            <a:ext cx="4685170" cy="2483248"/>
          </a:xfrm>
          <a:prstGeom prst="roundRect">
            <a:avLst>
              <a:gd name="adj" fmla="val 5469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819B4D1-1984-4674-937E-6751AFDF3156}"/>
              </a:ext>
            </a:extLst>
          </p:cNvPr>
          <p:cNvSpPr/>
          <p:nvPr/>
        </p:nvSpPr>
        <p:spPr>
          <a:xfrm>
            <a:off x="665344" y="1654256"/>
            <a:ext cx="5627546" cy="973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On the fly transcoding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636605" y="2104450"/>
            <a:ext cx="4995279" cy="40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SzPts val="1400"/>
            </a:pPr>
            <a:r>
              <a:rPr lang="en-US" altLang="zh-TW" sz="20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Play on different devices with high quality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17056C7-A2F2-41C7-AD8E-3E2E3449CA52}"/>
              </a:ext>
            </a:extLst>
          </p:cNvPr>
          <p:cNvSpPr/>
          <p:nvPr/>
        </p:nvSpPr>
        <p:spPr>
          <a:xfrm>
            <a:off x="6660707" y="1654256"/>
            <a:ext cx="5627546" cy="973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Background transcoding</a:t>
            </a:r>
          </a:p>
        </p:txBody>
      </p:sp>
      <p:sp>
        <p:nvSpPr>
          <p:cNvPr id="26" name="Shape 452">
            <a:extLst>
              <a:ext uri="{FF2B5EF4-FFF2-40B4-BE49-F238E27FC236}">
                <a16:creationId xmlns:a16="http://schemas.microsoft.com/office/drawing/2014/main" id="{6CB11CAC-C386-497B-BD7C-369D8C174E32}"/>
              </a:ext>
            </a:extLst>
          </p:cNvPr>
          <p:cNvSpPr txBox="1"/>
          <p:nvPr/>
        </p:nvSpPr>
        <p:spPr>
          <a:xfrm>
            <a:off x="6631968" y="2104450"/>
            <a:ext cx="4995279" cy="40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SzPts val="1400"/>
            </a:pPr>
            <a:r>
              <a:rPr lang="en-US" altLang="zh-TW" sz="20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 the auto transcoding folder</a:t>
            </a:r>
            <a:endParaRPr lang="zh-TW" altLang="en-US" sz="200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2D407218-6006-457F-9D1C-B6C345419E09}"/>
              </a:ext>
            </a:extLst>
          </p:cNvPr>
          <p:cNvCxnSpPr>
            <a:cxnSpLocks/>
          </p:cNvCxnSpPr>
          <p:nvPr/>
        </p:nvCxnSpPr>
        <p:spPr>
          <a:xfrm>
            <a:off x="6314762" y="1106905"/>
            <a:ext cx="13734" cy="508935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45BA0600-AE4D-472F-9CEC-E4A566B55562}"/>
              </a:ext>
            </a:extLst>
          </p:cNvPr>
          <p:cNvGrpSpPr/>
          <p:nvPr/>
        </p:nvGrpSpPr>
        <p:grpSpPr>
          <a:xfrm>
            <a:off x="665344" y="2762582"/>
            <a:ext cx="5234339" cy="2483248"/>
            <a:chOff x="665344" y="2762582"/>
            <a:chExt cx="5234339" cy="2483248"/>
          </a:xfrm>
        </p:grpSpPr>
        <p:pic>
          <p:nvPicPr>
            <p:cNvPr id="13" name="Shape 462"/>
            <p:cNvPicPr preferRelativeResize="0"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5344" y="2762582"/>
              <a:ext cx="5234339" cy="2483248"/>
            </a:xfrm>
            <a:prstGeom prst="roundRect">
              <a:avLst>
                <a:gd name="adj" fmla="val 5469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78107BA-50E0-4917-AD24-75D600B0B53B}"/>
                </a:ext>
              </a:extLst>
            </p:cNvPr>
            <p:cNvSpPr/>
            <p:nvPr/>
          </p:nvSpPr>
          <p:spPr>
            <a:xfrm>
              <a:off x="2374710" y="3429000"/>
              <a:ext cx="928048" cy="201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DBC4BF-9C13-8B40-8D21-F1F6E8566E4F}"/>
              </a:ext>
            </a:extLst>
          </p:cNvPr>
          <p:cNvSpPr txBox="1"/>
          <p:nvPr/>
        </p:nvSpPr>
        <p:spPr>
          <a:xfrm>
            <a:off x="636605" y="5912248"/>
            <a:ext cx="5223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TS-230 </a:t>
            </a: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reserves some RAM for use as shared graphics memory.</a:t>
            </a:r>
            <a:endParaRPr lang="en-US" altLang="zh-TW" sz="12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1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668BC430-E583-4E82-8233-1352D7506A6E}"/>
              </a:ext>
            </a:extLst>
          </p:cNvPr>
          <p:cNvSpPr txBox="1">
            <a:spLocks/>
          </p:cNvSpPr>
          <p:nvPr/>
        </p:nvSpPr>
        <p:spPr>
          <a:xfrm>
            <a:off x="4993105" y="1897729"/>
            <a:ext cx="6641433" cy="266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CN" sz="4800">
                <a:latin typeface="Arial"/>
                <a:ea typeface="微軟正黑體"/>
                <a:cs typeface="Arial"/>
              </a:rPr>
              <a:t>Mobile photography enthusiast</a:t>
            </a:r>
          </a:p>
        </p:txBody>
      </p:sp>
    </p:spTree>
    <p:extLst>
      <p:ext uri="{BB962C8B-B14F-4D97-AF65-F5344CB8AC3E}">
        <p14:creationId xmlns:p14="http://schemas.microsoft.com/office/powerpoint/2010/main" val="42275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11706726" cy="1045373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altLang="zh-TW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and manage your personal album</a:t>
            </a:r>
            <a:endParaRPr 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9426" y="2062295"/>
            <a:ext cx="7313148" cy="3750332"/>
          </a:xfrm>
          <a:prstGeom prst="roundRect">
            <a:avLst>
              <a:gd name="adj" fmla="val 33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EEB465-114B-A147-9115-CF9CF2A1F5F5}"/>
              </a:ext>
            </a:extLst>
          </p:cNvPr>
          <p:cNvSpPr/>
          <p:nvPr/>
        </p:nvSpPr>
        <p:spPr>
          <a:xfrm>
            <a:off x="721895" y="1045373"/>
            <a:ext cx="10780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By </a:t>
            </a:r>
            <a:r>
              <a:rPr kumimoji="1" lang="en-US" altLang="zh-TW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QuMagie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 I can return to that wonderful day by using the timeline scroll and I can make every journey to be a personalized album.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589" y="4512963"/>
            <a:ext cx="1299664" cy="1299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6412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橢圓 30">
            <a:extLst>
              <a:ext uri="{FF2B5EF4-FFF2-40B4-BE49-F238E27FC236}">
                <a16:creationId xmlns:a16="http://schemas.microsoft.com/office/drawing/2014/main" id="{4EEEE102-0C4B-4D21-8C67-FBC71DDB28BE}"/>
              </a:ext>
            </a:extLst>
          </p:cNvPr>
          <p:cNvSpPr/>
          <p:nvPr/>
        </p:nvSpPr>
        <p:spPr>
          <a:xfrm>
            <a:off x="10096750" y="2068343"/>
            <a:ext cx="1710555" cy="171055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一張含有 男人, 個人, 握住, 坐 的圖片&#10;&#10;自動產生的描述">
            <a:extLst>
              <a:ext uri="{FF2B5EF4-FFF2-40B4-BE49-F238E27FC236}">
                <a16:creationId xmlns:a16="http://schemas.microsoft.com/office/drawing/2014/main" id="{46E44E25-3D32-47F3-B163-067622D49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1725"/>
            <a:ext cx="5394492" cy="5412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73764-9C28-6C4A-A64F-1C30179E6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3" y="0"/>
            <a:ext cx="11682663" cy="1045373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altLang="zh-TW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your photos faster</a:t>
            </a:r>
            <a:endParaRPr 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F4E02-99E5-8745-A358-0B91C41FF4D3}"/>
              </a:ext>
            </a:extLst>
          </p:cNvPr>
          <p:cNvSpPr/>
          <p:nvPr/>
        </p:nvSpPr>
        <p:spPr>
          <a:xfrm>
            <a:off x="7256462" y="4013339"/>
            <a:ext cx="43440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kumimoji="1"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QuMagie</a:t>
            </a:r>
            <a:r>
              <a:rPr kumimoji="1"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provides comprehensive search filters, allowing you to quickly find photos using tags, people, date and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8C585-2C06-FF4F-9426-BE6FC28F6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75862" y="1088622"/>
            <a:ext cx="4251759" cy="4701464"/>
          </a:xfrm>
          <a:prstGeom prst="roundRect">
            <a:avLst>
              <a:gd name="adj" fmla="val 1692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圓角 43">
            <a:extLst>
              <a:ext uri="{FF2B5EF4-FFF2-40B4-BE49-F238E27FC236}">
                <a16:creationId xmlns:a16="http://schemas.microsoft.com/office/drawing/2014/main" id="{8FDA2393-E1DC-BB48-8056-E8C365CA48D2}"/>
              </a:ext>
            </a:extLst>
          </p:cNvPr>
          <p:cNvSpPr/>
          <p:nvPr/>
        </p:nvSpPr>
        <p:spPr>
          <a:xfrm>
            <a:off x="2933672" y="2092121"/>
            <a:ext cx="852393" cy="32097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44">
            <a:extLst>
              <a:ext uri="{FF2B5EF4-FFF2-40B4-BE49-F238E27FC236}">
                <a16:creationId xmlns:a16="http://schemas.microsoft.com/office/drawing/2014/main" id="{AC1AB739-2C91-6843-BC9D-4D81775E952B}"/>
              </a:ext>
            </a:extLst>
          </p:cNvPr>
          <p:cNvSpPr/>
          <p:nvPr/>
        </p:nvSpPr>
        <p:spPr>
          <a:xfrm>
            <a:off x="2933672" y="3851042"/>
            <a:ext cx="852393" cy="32097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45">
            <a:extLst>
              <a:ext uri="{FF2B5EF4-FFF2-40B4-BE49-F238E27FC236}">
                <a16:creationId xmlns:a16="http://schemas.microsoft.com/office/drawing/2014/main" id="{4E713DB5-5BA7-D848-AA5B-BF1986AC2968}"/>
              </a:ext>
            </a:extLst>
          </p:cNvPr>
          <p:cNvSpPr/>
          <p:nvPr/>
        </p:nvSpPr>
        <p:spPr>
          <a:xfrm>
            <a:off x="2933671" y="1451435"/>
            <a:ext cx="852393" cy="32097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60">
            <a:extLst>
              <a:ext uri="{FF2B5EF4-FFF2-40B4-BE49-F238E27FC236}">
                <a16:creationId xmlns:a16="http://schemas.microsoft.com/office/drawing/2014/main" id="{8E4E65B8-9591-1143-B760-AAC37B2637D5}"/>
              </a:ext>
            </a:extLst>
          </p:cNvPr>
          <p:cNvGrpSpPr/>
          <p:nvPr/>
        </p:nvGrpSpPr>
        <p:grpSpPr>
          <a:xfrm>
            <a:off x="3537589" y="2025769"/>
            <a:ext cx="453678" cy="453678"/>
            <a:chOff x="3555912" y="5295267"/>
            <a:chExt cx="655970" cy="655970"/>
          </a:xfrm>
          <a:solidFill>
            <a:srgbClr val="FFC000"/>
          </a:solidFill>
        </p:grpSpPr>
        <p:sp>
          <p:nvSpPr>
            <p:cNvPr id="16" name="橢圓 57">
              <a:extLst>
                <a:ext uri="{FF2B5EF4-FFF2-40B4-BE49-F238E27FC236}">
                  <a16:creationId xmlns:a16="http://schemas.microsoft.com/office/drawing/2014/main" id="{9B60C9F5-719A-B84E-A532-4ACB63E039EF}"/>
                </a:ext>
              </a:extLst>
            </p:cNvPr>
            <p:cNvSpPr/>
            <p:nvPr/>
          </p:nvSpPr>
          <p:spPr>
            <a:xfrm>
              <a:off x="3555912" y="5295267"/>
              <a:ext cx="655970" cy="655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58">
              <a:extLst>
                <a:ext uri="{FF2B5EF4-FFF2-40B4-BE49-F238E27FC236}">
                  <a16:creationId xmlns:a16="http://schemas.microsoft.com/office/drawing/2014/main" id="{8F7B47B6-4685-A645-925B-A5F271836380}"/>
                </a:ext>
              </a:extLst>
            </p:cNvPr>
            <p:cNvSpPr/>
            <p:nvPr/>
          </p:nvSpPr>
          <p:spPr>
            <a:xfrm>
              <a:off x="3646784" y="5334514"/>
              <a:ext cx="473290" cy="5785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橢圓 21">
            <a:extLst>
              <a:ext uri="{FF2B5EF4-FFF2-40B4-BE49-F238E27FC236}">
                <a16:creationId xmlns:a16="http://schemas.microsoft.com/office/drawing/2014/main" id="{644AD924-8A83-2D45-8448-B4887A0EA5CB}"/>
              </a:ext>
            </a:extLst>
          </p:cNvPr>
          <p:cNvSpPr/>
          <p:nvPr/>
        </p:nvSpPr>
        <p:spPr>
          <a:xfrm>
            <a:off x="6553079" y="2068343"/>
            <a:ext cx="1710555" cy="171055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30">
            <a:extLst>
              <a:ext uri="{FF2B5EF4-FFF2-40B4-BE49-F238E27FC236}">
                <a16:creationId xmlns:a16="http://schemas.microsoft.com/office/drawing/2014/main" id="{B19DCEE3-EC3E-0142-9C11-D9456964FD69}"/>
              </a:ext>
            </a:extLst>
          </p:cNvPr>
          <p:cNvSpPr/>
          <p:nvPr/>
        </p:nvSpPr>
        <p:spPr>
          <a:xfrm>
            <a:off x="8325335" y="2068343"/>
            <a:ext cx="1710555" cy="171055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矩形 35">
            <a:extLst>
              <a:ext uri="{FF2B5EF4-FFF2-40B4-BE49-F238E27FC236}">
                <a16:creationId xmlns:a16="http://schemas.microsoft.com/office/drawing/2014/main" id="{63645EBA-9471-9641-998F-C0B42C653F0B}"/>
              </a:ext>
            </a:extLst>
          </p:cNvPr>
          <p:cNvSpPr/>
          <p:nvPr/>
        </p:nvSpPr>
        <p:spPr>
          <a:xfrm>
            <a:off x="6895714" y="2451609"/>
            <a:ext cx="1028808" cy="497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33" name="矩形 36">
            <a:extLst>
              <a:ext uri="{FF2B5EF4-FFF2-40B4-BE49-F238E27FC236}">
                <a16:creationId xmlns:a16="http://schemas.microsoft.com/office/drawing/2014/main" id="{63073779-DBAE-DC43-BA00-4E6B0C02C225}"/>
              </a:ext>
            </a:extLst>
          </p:cNvPr>
          <p:cNvSpPr/>
          <p:nvPr/>
        </p:nvSpPr>
        <p:spPr>
          <a:xfrm>
            <a:off x="8468447" y="2448675"/>
            <a:ext cx="1410964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Keywords</a:t>
            </a:r>
          </a:p>
        </p:txBody>
      </p:sp>
      <p:sp>
        <p:nvSpPr>
          <p:cNvPr id="34" name="矩形 37">
            <a:extLst>
              <a:ext uri="{FF2B5EF4-FFF2-40B4-BE49-F238E27FC236}">
                <a16:creationId xmlns:a16="http://schemas.microsoft.com/office/drawing/2014/main" id="{CFAAC720-3EA1-5B46-A655-6C0DCC63F7CB}"/>
              </a:ext>
            </a:extLst>
          </p:cNvPr>
          <p:cNvSpPr/>
          <p:nvPr/>
        </p:nvSpPr>
        <p:spPr>
          <a:xfrm>
            <a:off x="10218108" y="2442392"/>
            <a:ext cx="1534587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Date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Taken</a:t>
            </a:r>
          </a:p>
        </p:txBody>
      </p:sp>
      <p:sp>
        <p:nvSpPr>
          <p:cNvPr id="35" name="矩形 38">
            <a:extLst>
              <a:ext uri="{FF2B5EF4-FFF2-40B4-BE49-F238E27FC236}">
                <a16:creationId xmlns:a16="http://schemas.microsoft.com/office/drawing/2014/main" id="{07A9190F-4512-5E48-BBCF-D1104FA81FC6}"/>
              </a:ext>
            </a:extLst>
          </p:cNvPr>
          <p:cNvSpPr/>
          <p:nvPr/>
        </p:nvSpPr>
        <p:spPr>
          <a:xfrm>
            <a:off x="6225800" y="2910001"/>
            <a:ext cx="2124694" cy="53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Include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this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</a:t>
            </a:r>
          </a:p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Exclude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that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</a:t>
            </a:r>
          </a:p>
        </p:txBody>
      </p:sp>
      <p:sp>
        <p:nvSpPr>
          <p:cNvPr id="36" name="矩形 39">
            <a:extLst>
              <a:ext uri="{FF2B5EF4-FFF2-40B4-BE49-F238E27FC236}">
                <a16:creationId xmlns:a16="http://schemas.microsoft.com/office/drawing/2014/main" id="{07B080D8-6F46-D74C-BA01-E78FD9213E48}"/>
              </a:ext>
            </a:extLst>
          </p:cNvPr>
          <p:cNvSpPr/>
          <p:nvPr/>
        </p:nvSpPr>
        <p:spPr>
          <a:xfrm>
            <a:off x="7997493" y="2902949"/>
            <a:ext cx="2137555" cy="53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Satisfy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keywords</a:t>
            </a:r>
          </a:p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Satisfy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any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keywords</a:t>
            </a:r>
          </a:p>
        </p:txBody>
      </p:sp>
      <p:sp>
        <p:nvSpPr>
          <p:cNvPr id="37" name="矩形 40">
            <a:extLst>
              <a:ext uri="{FF2B5EF4-FFF2-40B4-BE49-F238E27FC236}">
                <a16:creationId xmlns:a16="http://schemas.microsoft.com/office/drawing/2014/main" id="{C74FDC9E-29C1-5541-B676-3B5B4A56ADC7}"/>
              </a:ext>
            </a:extLst>
          </p:cNvPr>
          <p:cNvSpPr/>
          <p:nvPr/>
        </p:nvSpPr>
        <p:spPr>
          <a:xfrm>
            <a:off x="9955487" y="2913245"/>
            <a:ext cx="1645002" cy="300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Specific</a:t>
            </a:r>
            <a:r>
              <a:rPr lang="zh-TW" altLang="en-US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8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period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21A8BF5-0B04-474B-9596-7C3A1DE679A2}"/>
              </a:ext>
            </a:extLst>
          </p:cNvPr>
          <p:cNvGrpSpPr/>
          <p:nvPr/>
        </p:nvGrpSpPr>
        <p:grpSpPr>
          <a:xfrm>
            <a:off x="7244096" y="2199776"/>
            <a:ext cx="312906" cy="369332"/>
            <a:chOff x="7467061" y="2199776"/>
            <a:chExt cx="312906" cy="369332"/>
          </a:xfrm>
        </p:grpSpPr>
        <p:sp>
          <p:nvSpPr>
            <p:cNvPr id="38" name="矩形 47">
              <a:extLst>
                <a:ext uri="{FF2B5EF4-FFF2-40B4-BE49-F238E27FC236}">
                  <a16:creationId xmlns:a16="http://schemas.microsoft.com/office/drawing/2014/main" id="{AF69C71E-3A8D-1148-9170-24EFF2805667}"/>
                </a:ext>
              </a:extLst>
            </p:cNvPr>
            <p:cNvSpPr/>
            <p:nvPr/>
          </p:nvSpPr>
          <p:spPr>
            <a:xfrm>
              <a:off x="7467061" y="219977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橢圓 52">
              <a:extLst>
                <a:ext uri="{FF2B5EF4-FFF2-40B4-BE49-F238E27FC236}">
                  <a16:creationId xmlns:a16="http://schemas.microsoft.com/office/drawing/2014/main" id="{2137319E-910D-9C44-A3B9-512F5E7826D0}"/>
                </a:ext>
              </a:extLst>
            </p:cNvPr>
            <p:cNvSpPr/>
            <p:nvPr/>
          </p:nvSpPr>
          <p:spPr>
            <a:xfrm>
              <a:off x="7479427" y="2250568"/>
              <a:ext cx="276848" cy="2768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B2A7AF5C-00B3-49BD-8E14-9D02BF292FB6}"/>
              </a:ext>
            </a:extLst>
          </p:cNvPr>
          <p:cNvGrpSpPr/>
          <p:nvPr/>
        </p:nvGrpSpPr>
        <p:grpSpPr>
          <a:xfrm>
            <a:off x="9024159" y="2199776"/>
            <a:ext cx="312906" cy="369332"/>
            <a:chOff x="7467061" y="2199776"/>
            <a:chExt cx="312906" cy="369332"/>
          </a:xfrm>
        </p:grpSpPr>
        <p:sp>
          <p:nvSpPr>
            <p:cNvPr id="46" name="矩形 47">
              <a:extLst>
                <a:ext uri="{FF2B5EF4-FFF2-40B4-BE49-F238E27FC236}">
                  <a16:creationId xmlns:a16="http://schemas.microsoft.com/office/drawing/2014/main" id="{3C8B83F4-C43E-4EDB-BCD6-661C6BDF5384}"/>
                </a:ext>
              </a:extLst>
            </p:cNvPr>
            <p:cNvSpPr/>
            <p:nvPr/>
          </p:nvSpPr>
          <p:spPr>
            <a:xfrm>
              <a:off x="7467061" y="219977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橢圓 52">
              <a:extLst>
                <a:ext uri="{FF2B5EF4-FFF2-40B4-BE49-F238E27FC236}">
                  <a16:creationId xmlns:a16="http://schemas.microsoft.com/office/drawing/2014/main" id="{C99337C2-B4F8-468B-9704-39E478927713}"/>
                </a:ext>
              </a:extLst>
            </p:cNvPr>
            <p:cNvSpPr/>
            <p:nvPr/>
          </p:nvSpPr>
          <p:spPr>
            <a:xfrm>
              <a:off x="7479427" y="2250568"/>
              <a:ext cx="276848" cy="2768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F2C451D3-8689-4086-A1B7-6FBD39C9591D}"/>
              </a:ext>
            </a:extLst>
          </p:cNvPr>
          <p:cNvGrpSpPr/>
          <p:nvPr/>
        </p:nvGrpSpPr>
        <p:grpSpPr>
          <a:xfrm>
            <a:off x="10817447" y="2199776"/>
            <a:ext cx="312906" cy="369332"/>
            <a:chOff x="7467061" y="2199776"/>
            <a:chExt cx="312906" cy="369332"/>
          </a:xfrm>
        </p:grpSpPr>
        <p:sp>
          <p:nvSpPr>
            <p:cNvPr id="49" name="矩形 47">
              <a:extLst>
                <a:ext uri="{FF2B5EF4-FFF2-40B4-BE49-F238E27FC236}">
                  <a16:creationId xmlns:a16="http://schemas.microsoft.com/office/drawing/2014/main" id="{2AE1D181-113E-4DAC-A0BF-C992155A7756}"/>
                </a:ext>
              </a:extLst>
            </p:cNvPr>
            <p:cNvSpPr/>
            <p:nvPr/>
          </p:nvSpPr>
          <p:spPr>
            <a:xfrm>
              <a:off x="7467061" y="219977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橢圓 52">
              <a:extLst>
                <a:ext uri="{FF2B5EF4-FFF2-40B4-BE49-F238E27FC236}">
                  <a16:creationId xmlns:a16="http://schemas.microsoft.com/office/drawing/2014/main" id="{59AEBDCB-DB99-4FD5-9A59-B9E7DFBACF8C}"/>
                </a:ext>
              </a:extLst>
            </p:cNvPr>
            <p:cNvSpPr/>
            <p:nvPr/>
          </p:nvSpPr>
          <p:spPr>
            <a:xfrm>
              <a:off x="7479427" y="2250568"/>
              <a:ext cx="276848" cy="2768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1" name="群組 60">
            <a:extLst>
              <a:ext uri="{FF2B5EF4-FFF2-40B4-BE49-F238E27FC236}">
                <a16:creationId xmlns:a16="http://schemas.microsoft.com/office/drawing/2014/main" id="{2011698E-DCD7-478A-842D-6120FBD13859}"/>
              </a:ext>
            </a:extLst>
          </p:cNvPr>
          <p:cNvGrpSpPr/>
          <p:nvPr/>
        </p:nvGrpSpPr>
        <p:grpSpPr>
          <a:xfrm>
            <a:off x="3537589" y="1388697"/>
            <a:ext cx="453678" cy="453678"/>
            <a:chOff x="3555912" y="5295267"/>
            <a:chExt cx="655970" cy="655970"/>
          </a:xfrm>
          <a:solidFill>
            <a:srgbClr val="FFC000"/>
          </a:solidFill>
        </p:grpSpPr>
        <p:sp>
          <p:nvSpPr>
            <p:cNvPr id="52" name="橢圓 57">
              <a:extLst>
                <a:ext uri="{FF2B5EF4-FFF2-40B4-BE49-F238E27FC236}">
                  <a16:creationId xmlns:a16="http://schemas.microsoft.com/office/drawing/2014/main" id="{AE8776BD-6379-409E-A53D-32969F7A8846}"/>
                </a:ext>
              </a:extLst>
            </p:cNvPr>
            <p:cNvSpPr/>
            <p:nvPr/>
          </p:nvSpPr>
          <p:spPr>
            <a:xfrm>
              <a:off x="3555912" y="5295267"/>
              <a:ext cx="655970" cy="655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矩形 58">
              <a:extLst>
                <a:ext uri="{FF2B5EF4-FFF2-40B4-BE49-F238E27FC236}">
                  <a16:creationId xmlns:a16="http://schemas.microsoft.com/office/drawing/2014/main" id="{A9B3D3B6-7A0E-432D-9421-EE90E4201E89}"/>
                </a:ext>
              </a:extLst>
            </p:cNvPr>
            <p:cNvSpPr/>
            <p:nvPr/>
          </p:nvSpPr>
          <p:spPr>
            <a:xfrm>
              <a:off x="3646784" y="5334514"/>
              <a:ext cx="473290" cy="5785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群組 60">
            <a:extLst>
              <a:ext uri="{FF2B5EF4-FFF2-40B4-BE49-F238E27FC236}">
                <a16:creationId xmlns:a16="http://schemas.microsoft.com/office/drawing/2014/main" id="{82B3022D-754C-4150-8187-99FF3B4FAE10}"/>
              </a:ext>
            </a:extLst>
          </p:cNvPr>
          <p:cNvGrpSpPr/>
          <p:nvPr/>
        </p:nvGrpSpPr>
        <p:grpSpPr>
          <a:xfrm>
            <a:off x="3537589" y="3778898"/>
            <a:ext cx="453678" cy="453678"/>
            <a:chOff x="3555912" y="5295267"/>
            <a:chExt cx="655970" cy="655970"/>
          </a:xfrm>
          <a:solidFill>
            <a:srgbClr val="FFC000"/>
          </a:solidFill>
        </p:grpSpPr>
        <p:sp>
          <p:nvSpPr>
            <p:cNvPr id="55" name="橢圓 57">
              <a:extLst>
                <a:ext uri="{FF2B5EF4-FFF2-40B4-BE49-F238E27FC236}">
                  <a16:creationId xmlns:a16="http://schemas.microsoft.com/office/drawing/2014/main" id="{79664EAC-D8DF-49C0-8394-279E0D9BD5FD}"/>
                </a:ext>
              </a:extLst>
            </p:cNvPr>
            <p:cNvSpPr/>
            <p:nvPr/>
          </p:nvSpPr>
          <p:spPr>
            <a:xfrm>
              <a:off x="3555912" y="5295267"/>
              <a:ext cx="655970" cy="655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矩形 58">
              <a:extLst>
                <a:ext uri="{FF2B5EF4-FFF2-40B4-BE49-F238E27FC236}">
                  <a16:creationId xmlns:a16="http://schemas.microsoft.com/office/drawing/2014/main" id="{CC75B284-6D65-4624-8259-776A5E2E80E4}"/>
                </a:ext>
              </a:extLst>
            </p:cNvPr>
            <p:cNvSpPr/>
            <p:nvPr/>
          </p:nvSpPr>
          <p:spPr>
            <a:xfrm>
              <a:off x="3646784" y="5334514"/>
              <a:ext cx="473290" cy="5785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109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相片, 差異, 許多, 螢幕 的圖片&#10;&#10;自動產生的描述">
            <a:extLst>
              <a:ext uri="{FF2B5EF4-FFF2-40B4-BE49-F238E27FC236}">
                <a16:creationId xmlns:a16="http://schemas.microsoft.com/office/drawing/2014/main" id="{A7459D9E-86A2-4653-A34C-EE026D7EF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B715D-CD4C-4345-B454-D6EF68F2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0992" cy="1024467"/>
          </a:xfrm>
        </p:spPr>
        <p:txBody>
          <a:bodyPr anchor="ctr">
            <a:no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en-US" altLang="zh-TW" sz="4400"/>
              <a:t>Scroll</a:t>
            </a:r>
            <a:r>
              <a:rPr lang="zh-TW" altLang="en-US" sz="4400"/>
              <a:t> </a:t>
            </a:r>
            <a:r>
              <a:rPr lang="en-US" altLang="zh-TW" sz="4400"/>
              <a:t>back</a:t>
            </a:r>
            <a:r>
              <a:rPr lang="zh-TW" altLang="en-US" sz="4400"/>
              <a:t> </a:t>
            </a:r>
            <a:r>
              <a:rPr lang="en-US" altLang="zh-TW" sz="4400"/>
              <a:t>to</a:t>
            </a:r>
            <a:r>
              <a:rPr lang="zh-TW" altLang="en-US" sz="4400"/>
              <a:t> </a:t>
            </a:r>
            <a:r>
              <a:rPr lang="en-US" altLang="zh-TW" sz="4400"/>
              <a:t>the</a:t>
            </a:r>
            <a:r>
              <a:rPr lang="zh-TW" altLang="en-US" sz="4400"/>
              <a:t> </a:t>
            </a:r>
            <a:r>
              <a:rPr lang="en-US" altLang="zh-TW" sz="4400"/>
              <a:t>day</a:t>
            </a:r>
            <a:r>
              <a:rPr lang="zh-TW" altLang="en-US" sz="4400"/>
              <a:t> </a:t>
            </a:r>
            <a:r>
              <a:rPr lang="en-US" altLang="zh-TW" sz="4400"/>
              <a:t>in</a:t>
            </a:r>
            <a:r>
              <a:rPr lang="zh-TW" altLang="en-US" sz="4400"/>
              <a:t> </a:t>
            </a:r>
            <a:r>
              <a:rPr lang="en-US" altLang="zh-TW" sz="4400"/>
              <a:t>your</a:t>
            </a:r>
            <a:r>
              <a:rPr lang="zh-TW" altLang="en-US" sz="4400"/>
              <a:t> </a:t>
            </a:r>
            <a:r>
              <a:rPr lang="en-US" altLang="zh-TW" sz="4400"/>
              <a:t>history</a:t>
            </a:r>
            <a:endParaRPr lang="en-US" sz="4400">
              <a:sym typeface="Verdan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FDB6A-E336-2049-9DF4-F9201D4F1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189" y="1172858"/>
            <a:ext cx="10539664" cy="515575"/>
          </a:xfrm>
          <a:gradFill>
            <a:gsLst>
              <a:gs pos="0">
                <a:srgbClr val="00B0F0">
                  <a:alpha val="0"/>
                </a:srgbClr>
              </a:gs>
              <a:gs pos="50000">
                <a:srgbClr val="0070C0"/>
              </a:gs>
              <a:gs pos="100000">
                <a:srgbClr val="00B0F0">
                  <a:alpha val="0"/>
                </a:srgbClr>
              </a:gs>
            </a:gsLst>
            <a:lin ang="0" scaled="0"/>
          </a:gradFill>
        </p:spPr>
        <p:txBody>
          <a:bodyPr anchor="ctr">
            <a:noAutofit/>
          </a:bodyPr>
          <a:lstStyle/>
          <a:p>
            <a:pPr algn="ctr"/>
            <a:r>
              <a:rPr lang="en-US" altLang="zh-TW" sz="2800">
                <a:solidFill>
                  <a:schemeClr val="bg1"/>
                </a:solidFill>
              </a:rPr>
              <a:t>Timeline</a:t>
            </a:r>
            <a:r>
              <a:rPr lang="zh-TW" altLang="en-US" sz="2800">
                <a:solidFill>
                  <a:schemeClr val="bg1"/>
                </a:solidFill>
              </a:rPr>
              <a:t> </a:t>
            </a:r>
            <a:r>
              <a:rPr lang="en-US" altLang="zh-TW" sz="2800">
                <a:solidFill>
                  <a:schemeClr val="bg1"/>
                </a:solidFill>
              </a:rPr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1953479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7B7F343-2AFB-4C2E-BB28-084F92C7FE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66B00-C9F4-4546-B854-50302BCC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6"/>
            <a:ext cx="10515600" cy="1061846"/>
          </a:xfrm>
        </p:spPr>
        <p:txBody>
          <a:bodyPr>
            <a:normAutofit/>
          </a:bodyPr>
          <a:lstStyle/>
          <a:p>
            <a:r>
              <a:rPr lang="en-US" altLang="zh-TW"/>
              <a:t>Organize</a:t>
            </a:r>
            <a:r>
              <a:rPr lang="zh-TW" altLang="en-US"/>
              <a:t> </a:t>
            </a:r>
            <a:r>
              <a:rPr lang="en-US" altLang="zh-TW"/>
              <a:t>with</a:t>
            </a:r>
            <a:r>
              <a:rPr lang="zh-TW" altLang="en-US"/>
              <a:t> </a:t>
            </a:r>
            <a:r>
              <a:rPr lang="en-US" altLang="zh-TW"/>
              <a:t>Albums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Folders</a:t>
            </a:r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F1F6E06-29C7-4E4D-AB80-B13F669D0750}"/>
              </a:ext>
            </a:extLst>
          </p:cNvPr>
          <p:cNvSpPr/>
          <p:nvPr/>
        </p:nvSpPr>
        <p:spPr>
          <a:xfrm>
            <a:off x="5414211" y="1100675"/>
            <a:ext cx="6460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Folder</a:t>
            </a:r>
            <a:r>
              <a:rPr kumimoji="1"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View</a:t>
            </a:r>
            <a:endParaRPr kumimoji="1" lang="zh-TW" altLang="en-US" sz="28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B9F239-7FD0-44C9-852F-68C139571581}"/>
              </a:ext>
            </a:extLst>
          </p:cNvPr>
          <p:cNvSpPr/>
          <p:nvPr/>
        </p:nvSpPr>
        <p:spPr>
          <a:xfrm>
            <a:off x="1036722" y="1223112"/>
            <a:ext cx="3340767" cy="80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kumimoji="1"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Album</a:t>
            </a:r>
            <a:r>
              <a:rPr kumimoji="1"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View</a:t>
            </a:r>
            <a:r>
              <a:rPr kumimoji="1" lang="zh-CN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：</a:t>
            </a: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Albums</a:t>
            </a: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</a:t>
            </a: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Albums</a:t>
            </a:r>
            <a:endParaRPr lang="en-US" altLang="zh-CN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0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349" y="1897729"/>
            <a:ext cx="8010189" cy="2660624"/>
          </a:xfrm>
        </p:spPr>
        <p:txBody>
          <a:bodyPr anchor="ctr">
            <a:normAutofit/>
          </a:bodyPr>
          <a:lstStyle/>
          <a:p>
            <a:r>
              <a:rPr lang="zh-CN" altLang="en-US" sz="4800">
                <a:latin typeface="Arial"/>
                <a:ea typeface="微軟正黑體"/>
                <a:cs typeface="Arial"/>
              </a:rPr>
              <a:t>An easy to use personal backup solution </a:t>
            </a:r>
            <a:endParaRPr lang="en-US" altLang="zh-TW" sz="48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7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個人, 行動電話, 手機, 男人 的圖片&#10;&#10;自動產生的描述">
            <a:extLst>
              <a:ext uri="{FF2B5EF4-FFF2-40B4-BE49-F238E27FC236}">
                <a16:creationId xmlns:a16="http://schemas.microsoft.com/office/drawing/2014/main" id="{EBB3E2C6-2F4F-42F9-8D4F-3D94F32A6F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66"/>
            <a:ext cx="12191999" cy="6858000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C99A7D4-020D-448A-91B7-4BE0D75AA573}"/>
              </a:ext>
            </a:extLst>
          </p:cNvPr>
          <p:cNvSpPr/>
          <p:nvPr/>
        </p:nvSpPr>
        <p:spPr>
          <a:xfrm>
            <a:off x="813931" y="1200692"/>
            <a:ext cx="1443790" cy="144379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618236-EDAC-6644-9713-07BA6A96EDFF}"/>
              </a:ext>
            </a:extLst>
          </p:cNvPr>
          <p:cNvSpPr/>
          <p:nvPr/>
        </p:nvSpPr>
        <p:spPr>
          <a:xfrm>
            <a:off x="4700337" y="1135900"/>
            <a:ext cx="6653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</a:t>
            </a:r>
            <a:r>
              <a:rPr lang="en-US" altLang="zh-TW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for your </a:t>
            </a:r>
            <a:r>
              <a:rPr lang="en-US" altLang="zh-TW" sz="2400" b="1" err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Iphone</a:t>
            </a:r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or Android devices, auto upload function is coming soon!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E2DCD0-C428-4514-9A4F-1D9DD96F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6"/>
            <a:ext cx="10515600" cy="106184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features of </a:t>
            </a:r>
            <a:r>
              <a:rPr lang="en-US" altLang="zh-TW" sz="4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endParaRPr 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 descr="一張含有 畫畫, 標誌, 時鐘 的圖片&#10;&#10;自動產生的描述">
            <a:extLst>
              <a:ext uri="{FF2B5EF4-FFF2-40B4-BE49-F238E27FC236}">
                <a16:creationId xmlns:a16="http://schemas.microsoft.com/office/drawing/2014/main" id="{70D3C28A-5D6B-4BFD-9B06-DC3064E5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84" y="1217145"/>
            <a:ext cx="1410884" cy="1410884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615B98E-70B6-4050-B8B9-49EF09416657}"/>
              </a:ext>
            </a:extLst>
          </p:cNvPr>
          <p:cNvSpPr/>
          <p:nvPr/>
        </p:nvSpPr>
        <p:spPr>
          <a:xfrm>
            <a:off x="2848241" y="1200692"/>
            <a:ext cx="1443790" cy="144379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 descr="一張含有 物件, 時鐘, 標誌, 男人 的圖片&#10;&#10;自動產生的描述">
            <a:extLst>
              <a:ext uri="{FF2B5EF4-FFF2-40B4-BE49-F238E27FC236}">
                <a16:creationId xmlns:a16="http://schemas.microsoft.com/office/drawing/2014/main" id="{DBC822AB-6815-4100-AA40-F3058DC2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147" y="1241825"/>
            <a:ext cx="1410884" cy="1410884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622A034-119B-4060-972C-3801AF824A6F}"/>
              </a:ext>
            </a:extLst>
          </p:cNvPr>
          <p:cNvSpPr/>
          <p:nvPr/>
        </p:nvSpPr>
        <p:spPr>
          <a:xfrm>
            <a:off x="821747" y="3742190"/>
            <a:ext cx="1443790" cy="144379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035BAAD-36EB-4614-B2F8-04BB4AF46C1E}"/>
              </a:ext>
            </a:extLst>
          </p:cNvPr>
          <p:cNvSpPr/>
          <p:nvPr/>
        </p:nvSpPr>
        <p:spPr>
          <a:xfrm>
            <a:off x="2848241" y="3759054"/>
            <a:ext cx="1443790" cy="144379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15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3DA23264-3C42-4F3B-B1B2-052E820F0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58643"/>
            <a:ext cx="1410884" cy="141088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13FD7BD-373E-4872-A47A-D52585BE4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147" y="3775096"/>
            <a:ext cx="1410884" cy="1410884"/>
          </a:xfrm>
          <a:prstGeom prst="rect">
            <a:avLst/>
          </a:prstGeom>
        </p:spPr>
      </p:pic>
      <p:sp>
        <p:nvSpPr>
          <p:cNvPr id="25" name="Shape 452">
            <a:extLst>
              <a:ext uri="{FF2B5EF4-FFF2-40B4-BE49-F238E27FC236}">
                <a16:creationId xmlns:a16="http://schemas.microsoft.com/office/drawing/2014/main" id="{8E888BF7-2056-4294-9053-DC59D7E5706C}"/>
              </a:ext>
            </a:extLst>
          </p:cNvPr>
          <p:cNvSpPr txBox="1"/>
          <p:nvPr/>
        </p:nvSpPr>
        <p:spPr>
          <a:xfrm>
            <a:off x="439360" y="2667635"/>
            <a:ext cx="2172576" cy="88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 photos from all your devices</a:t>
            </a:r>
            <a:endParaRPr lang="en-US" altLang="zh-TW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52">
            <a:extLst>
              <a:ext uri="{FF2B5EF4-FFF2-40B4-BE49-F238E27FC236}">
                <a16:creationId xmlns:a16="http://schemas.microsoft.com/office/drawing/2014/main" id="{7AE87DFA-8F4B-4C6D-96AE-335324AB2AA3}"/>
              </a:ext>
            </a:extLst>
          </p:cNvPr>
          <p:cNvSpPr txBox="1"/>
          <p:nvPr/>
        </p:nvSpPr>
        <p:spPr>
          <a:xfrm>
            <a:off x="2644020" y="2667635"/>
            <a:ext cx="1871373" cy="88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fontAlgn="base">
              <a:buClr>
                <a:srgbClr val="000000"/>
              </a:buClr>
              <a:buSzPts val="1400"/>
            </a:pP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Private collection</a:t>
            </a:r>
          </a:p>
          <a:p>
            <a:br>
              <a:rPr lang="en-US" altLang="zh-TW" sz="2400"/>
            </a:br>
            <a:endParaRPr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7" name="Shape 452">
            <a:extLst>
              <a:ext uri="{FF2B5EF4-FFF2-40B4-BE49-F238E27FC236}">
                <a16:creationId xmlns:a16="http://schemas.microsoft.com/office/drawing/2014/main" id="{CDFAECF7-B2B6-4277-AA24-577D6973804E}"/>
              </a:ext>
            </a:extLst>
          </p:cNvPr>
          <p:cNvSpPr txBox="1"/>
          <p:nvPr/>
        </p:nvSpPr>
        <p:spPr>
          <a:xfrm>
            <a:off x="589962" y="5199061"/>
            <a:ext cx="1871373" cy="88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fontAlgn="base">
              <a:buClr>
                <a:srgbClr val="000000"/>
              </a:buClr>
              <a:buSzPts val="1400"/>
            </a:pP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Easily share your photos</a:t>
            </a:r>
          </a:p>
        </p:txBody>
      </p:sp>
      <p:sp>
        <p:nvSpPr>
          <p:cNvPr id="28" name="Shape 452">
            <a:extLst>
              <a:ext uri="{FF2B5EF4-FFF2-40B4-BE49-F238E27FC236}">
                <a16:creationId xmlns:a16="http://schemas.microsoft.com/office/drawing/2014/main" id="{C6F8B2F2-E3CD-400F-AFC2-9551BFED5B42}"/>
              </a:ext>
            </a:extLst>
          </p:cNvPr>
          <p:cNvSpPr txBox="1"/>
          <p:nvPr/>
        </p:nvSpPr>
        <p:spPr>
          <a:xfrm>
            <a:off x="2463697" y="5199061"/>
            <a:ext cx="2236640" cy="88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fontAlgn="base"/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iOS® Live Photo display</a:t>
            </a:r>
          </a:p>
        </p:txBody>
      </p:sp>
    </p:spTree>
    <p:extLst>
      <p:ext uri="{BB962C8B-B14F-4D97-AF65-F5344CB8AC3E}">
        <p14:creationId xmlns:p14="http://schemas.microsoft.com/office/powerpoint/2010/main" val="4180576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47FA-6BBE-0740-BA7D-C3D5DE278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/>
              <a:t>Meet all you need</a:t>
            </a:r>
            <a:endParaRPr lang="en-US" sz="4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22D2562-5DD4-44D9-B157-D2105A725D87}"/>
              </a:ext>
            </a:extLst>
          </p:cNvPr>
          <p:cNvSpPr txBox="1"/>
          <p:nvPr/>
        </p:nvSpPr>
        <p:spPr>
          <a:xfrm>
            <a:off x="69800" y="1146412"/>
            <a:ext cx="390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Enjoy with parants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0771B7C-BFDB-4D67-8B58-8A6DC367D5C4}"/>
              </a:ext>
            </a:extLst>
          </p:cNvPr>
          <p:cNvSpPr txBox="1"/>
          <p:nvPr/>
        </p:nvSpPr>
        <p:spPr>
          <a:xfrm>
            <a:off x="4134885" y="1146412"/>
            <a:ext cx="3902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Secure</a:t>
            </a:r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store every moment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C03EEC7-A22A-4C74-B329-6791C6FF6F49}"/>
              </a:ext>
            </a:extLst>
          </p:cNvPr>
          <p:cNvSpPr txBox="1"/>
          <p:nvPr/>
        </p:nvSpPr>
        <p:spPr>
          <a:xfrm>
            <a:off x="8132830" y="1146412"/>
            <a:ext cx="390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 precious memory</a:t>
            </a:r>
            <a:endParaRPr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02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259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CA85-DC73-7240-A776-006FF1DA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15" y="348153"/>
            <a:ext cx="4640240" cy="1917375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Dedicated for HOME users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文字方塊 24">
            <a:extLst>
              <a:ext uri="{FF2B5EF4-FFF2-40B4-BE49-F238E27FC236}">
                <a16:creationId xmlns:a16="http://schemas.microsoft.com/office/drawing/2014/main" id="{1033B218-9D77-9B4E-A301-7469D4A2F0EE}"/>
              </a:ext>
            </a:extLst>
          </p:cNvPr>
          <p:cNvSpPr txBox="1"/>
          <p:nvPr/>
        </p:nvSpPr>
        <p:spPr>
          <a:xfrm>
            <a:off x="5834756" y="3127059"/>
            <a:ext cx="48191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Affordable price</a:t>
            </a: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Elegant style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Data security</a:t>
            </a:r>
            <a:endParaRPr lang="zh-TW" altLang="en-US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Media streaming</a:t>
            </a:r>
            <a:endParaRPr lang="zh-TW" altLang="en-US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Backup photos from phone</a:t>
            </a:r>
            <a:endParaRPr kumimoji="1" lang="zh-TW" altLang="en-US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38">
            <a:extLst>
              <a:ext uri="{FF2B5EF4-FFF2-40B4-BE49-F238E27FC236}">
                <a16:creationId xmlns:a16="http://schemas.microsoft.com/office/drawing/2014/main" id="{6BE0601E-4AF3-A949-9663-FA6231AC4A76}"/>
              </a:ext>
            </a:extLst>
          </p:cNvPr>
          <p:cNvSpPr txBox="1"/>
          <p:nvPr/>
        </p:nvSpPr>
        <p:spPr>
          <a:xfrm>
            <a:off x="5174719" y="2003918"/>
            <a:ext cx="616384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I’d like to buy a home NAS and I want it to be…</a:t>
            </a:r>
            <a:endParaRPr lang="zh-TW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73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53C3D3C-4CCA-45C5-8BF3-809D27365F3B}"/>
              </a:ext>
            </a:extLst>
          </p:cNvPr>
          <p:cNvSpPr/>
          <p:nvPr/>
        </p:nvSpPr>
        <p:spPr>
          <a:xfrm>
            <a:off x="4431706" y="1447962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Baby blue fits your home style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94DFB-BA3B-CA43-BA0C-1DCDABC3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Friendly design for entry users</a:t>
            </a:r>
            <a:endParaRPr 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911F3F-5955-4C57-B26B-85C3529DC799}"/>
              </a:ext>
            </a:extLst>
          </p:cNvPr>
          <p:cNvSpPr/>
          <p:nvPr/>
        </p:nvSpPr>
        <p:spPr>
          <a:xfrm>
            <a:off x="4431706" y="2186058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Quiet cooling fan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B42AC69-8CF5-4126-BFC2-A0D2642E0D3A}"/>
              </a:ext>
            </a:extLst>
          </p:cNvPr>
          <p:cNvSpPr/>
          <p:nvPr/>
        </p:nvSpPr>
        <p:spPr>
          <a:xfrm>
            <a:off x="4431706" y="2924154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Snapshot secure your data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6E4B2C7-5EEE-4631-9288-210646B8D624}"/>
              </a:ext>
            </a:extLst>
          </p:cNvPr>
          <p:cNvSpPr/>
          <p:nvPr/>
        </p:nvSpPr>
        <p:spPr>
          <a:xfrm>
            <a:off x="4431706" y="3662250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4K H.264 video transcoding</a:t>
            </a:r>
            <a:endParaRPr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D1B2EC-917A-4AA6-988F-1D41F133A6AB}"/>
              </a:ext>
            </a:extLst>
          </p:cNvPr>
          <p:cNvSpPr/>
          <p:nvPr/>
        </p:nvSpPr>
        <p:spPr>
          <a:xfrm>
            <a:off x="4431706" y="4400346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Plex media server 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7ABF99-A288-4FEF-929C-3BC92135BEBA}"/>
              </a:ext>
            </a:extLst>
          </p:cNvPr>
          <p:cNvSpPr/>
          <p:nvPr/>
        </p:nvSpPr>
        <p:spPr>
          <a:xfrm>
            <a:off x="4431706" y="5138442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Easily backup/sync photos from phone to NAS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7E57DC83-5B92-40A5-A80E-2B96EB93DB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16" y="3903994"/>
            <a:ext cx="3853952" cy="97027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F89CF02D-1CF0-4BB8-A161-235C93F84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4431" y="1719558"/>
            <a:ext cx="6585801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78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4394-6560-0546-8545-0B6A5DD0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Baby Blue suites varied home style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69A44-8BB7-D74B-ACBC-DF76F3FBA900}"/>
              </a:ext>
            </a:extLst>
          </p:cNvPr>
          <p:cNvSpPr txBox="1"/>
          <p:nvPr/>
        </p:nvSpPr>
        <p:spPr>
          <a:xfrm>
            <a:off x="123694" y="1146412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Nordic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AAEE717-FA20-4065-A3CE-BF58E9C24B2D}"/>
              </a:ext>
            </a:extLst>
          </p:cNvPr>
          <p:cNvSpPr txBox="1"/>
          <p:nvPr/>
        </p:nvSpPr>
        <p:spPr>
          <a:xfrm>
            <a:off x="4171603" y="1146412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Country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6AB853F-3872-42C5-B091-BB007A2EF18F}"/>
              </a:ext>
            </a:extLst>
          </p:cNvPr>
          <p:cNvSpPr txBox="1"/>
          <p:nvPr/>
        </p:nvSpPr>
        <p:spPr>
          <a:xfrm>
            <a:off x="8225484" y="1146412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Jananese</a:t>
            </a:r>
            <a:endParaRPr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42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5588-5113-364F-9194-E4C4116C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Energy saving ARM</a:t>
            </a:r>
            <a:r>
              <a:rPr lang="zh-TW" altLang="en-US"/>
              <a:t> </a:t>
            </a:r>
            <a:r>
              <a:rPr lang="en-US" altLang="zh-TW"/>
              <a:t>64-bit processor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58502-7351-C24E-BD09-B5DC12F7B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103" y="1227803"/>
            <a:ext cx="2039551" cy="40791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ED716C-5282-1B4C-8AB4-F8F7A0BACD76}"/>
              </a:ext>
            </a:extLst>
          </p:cNvPr>
          <p:cNvSpPr/>
          <p:nvPr/>
        </p:nvSpPr>
        <p:spPr>
          <a:xfrm>
            <a:off x="4431706" y="3802886"/>
            <a:ext cx="6455062" cy="1332993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Energy saving ARM® Cortex-A53 architecture</a:t>
            </a:r>
            <a:endParaRPr kumimoji="1"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HDD standby</a:t>
            </a: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：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4.5W</a:t>
            </a:r>
          </a:p>
          <a:p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HDD operating</a:t>
            </a: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：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12.3W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B44FFD-56B3-4253-8493-363070DFF8C0}"/>
              </a:ext>
            </a:extLst>
          </p:cNvPr>
          <p:cNvSpPr/>
          <p:nvPr/>
        </p:nvSpPr>
        <p:spPr>
          <a:xfrm>
            <a:off x="4431706" y="1750354"/>
            <a:ext cx="6701051" cy="878581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Realtek RTD1296 Quad-core 64-bit 1.4G Processor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1E3F29E-D0F6-4713-85D2-C0C637BCB4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16" y="3903994"/>
            <a:ext cx="3853952" cy="97027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47A3614-B56C-4CCC-BC88-13633EE4F4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4431" y="1719558"/>
            <a:ext cx="6585801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F3A1BEB-D633-49A2-9FAA-0EE481C69388}"/>
              </a:ext>
            </a:extLst>
          </p:cNvPr>
          <p:cNvSpPr/>
          <p:nvPr/>
        </p:nvSpPr>
        <p:spPr>
          <a:xfrm>
            <a:off x="4431706" y="2900110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DDR4 2GB 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Built-in memory (not expandable)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964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BAC9-4976-1A46-B920-10D6866B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Effective heat dissipation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5B300-7037-D64C-AA05-7E987D45BD9A}"/>
              </a:ext>
            </a:extLst>
          </p:cNvPr>
          <p:cNvSpPr txBox="1"/>
          <p:nvPr/>
        </p:nvSpPr>
        <p:spPr>
          <a:xfrm>
            <a:off x="5547601" y="2178060"/>
            <a:ext cx="5165891" cy="20005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Smart cooling fan</a:t>
            </a:r>
            <a:endParaRPr lang="en-US" altLang="zh-CN" sz="2800">
              <a:solidFill>
                <a:srgbClr val="0070C0"/>
              </a:solidFill>
              <a:latin typeface="Arial"/>
              <a:ea typeface="微軟正黑體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Produce only 18dB while working at room temperature (25</a:t>
            </a:r>
            <a:r>
              <a:rPr kumimoji="1"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℃ 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)</a:t>
            </a:r>
            <a:endParaRPr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Working stable even at 40℃ </a:t>
            </a:r>
            <a:endParaRPr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16TB HDD supported</a:t>
            </a:r>
            <a:endParaRPr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62779-ADDD-CB49-9170-0EB027BB6F93}"/>
              </a:ext>
            </a:extLst>
          </p:cNvPr>
          <p:cNvSpPr/>
          <p:nvPr/>
        </p:nvSpPr>
        <p:spPr>
          <a:xfrm>
            <a:off x="5547601" y="5711588"/>
            <a:ext cx="5588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Sound Level Test Environment: Refer to ISO 7779; Maximum HDD loaded; Bystander Position; Average data from 1 meter in front of operating NAS.</a:t>
            </a:r>
          </a:p>
        </p:txBody>
      </p:sp>
      <p:pic>
        <p:nvPicPr>
          <p:cNvPr id="5" name="圖片 4" descr="一張含有 杯子, 桌, 坐, 粉紅色 的圖片&#10;&#10;自動產生的描述">
            <a:extLst>
              <a:ext uri="{FF2B5EF4-FFF2-40B4-BE49-F238E27FC236}">
                <a16:creationId xmlns:a16="http://schemas.microsoft.com/office/drawing/2014/main" id="{0AF8128B-478E-4675-9460-E58056E430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250" y="483357"/>
            <a:ext cx="7146878" cy="57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0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C3B6-7F16-AB41-9CBB-08908406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Minimal Design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E4002-4D0D-1D4F-B2EB-99638AA2975E}"/>
              </a:ext>
            </a:extLst>
          </p:cNvPr>
          <p:cNvSpPr txBox="1"/>
          <p:nvPr/>
        </p:nvSpPr>
        <p:spPr>
          <a:xfrm>
            <a:off x="10397416" y="2052731"/>
            <a:ext cx="1717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8cm 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SINTETICO Bearing-HDB fan</a:t>
            </a:r>
          </a:p>
          <a:p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DF26B-D512-2D47-AD40-D5007D68CAAB}"/>
              </a:ext>
            </a:extLst>
          </p:cNvPr>
          <p:cNvSpPr txBox="1"/>
          <p:nvPr/>
        </p:nvSpPr>
        <p:spPr>
          <a:xfrm>
            <a:off x="10397416" y="3525644"/>
            <a:ext cx="154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7206D-B02E-4048-B0EF-62B7C92F69D0}"/>
              </a:ext>
            </a:extLst>
          </p:cNvPr>
          <p:cNvSpPr txBox="1"/>
          <p:nvPr/>
        </p:nvSpPr>
        <p:spPr>
          <a:xfrm>
            <a:off x="10397416" y="4045477"/>
            <a:ext cx="157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FE3A0F-6591-8F40-8D99-4C3D77BDE92E}"/>
              </a:ext>
            </a:extLst>
          </p:cNvPr>
          <p:cNvSpPr txBox="1"/>
          <p:nvPr/>
        </p:nvSpPr>
        <p:spPr>
          <a:xfrm>
            <a:off x="10427350" y="4492272"/>
            <a:ext cx="148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USB2.0/</a:t>
            </a:r>
          </a:p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USB3.0 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4DECE-D250-FE47-8185-AF15AE7D8D69}"/>
              </a:ext>
            </a:extLst>
          </p:cNvPr>
          <p:cNvSpPr txBox="1"/>
          <p:nvPr/>
        </p:nvSpPr>
        <p:spPr>
          <a:xfrm>
            <a:off x="10457284" y="5185288"/>
            <a:ext cx="131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 input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13C85-F1FB-2B4B-9FB1-6B5351932594}"/>
              </a:ext>
            </a:extLst>
          </p:cNvPr>
          <p:cNvSpPr txBox="1"/>
          <p:nvPr/>
        </p:nvSpPr>
        <p:spPr>
          <a:xfrm>
            <a:off x="1955404" y="2288120"/>
            <a:ext cx="901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90mm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978939-6205-B941-80E3-8A8764E8282C}"/>
              </a:ext>
            </a:extLst>
          </p:cNvPr>
          <p:cNvSpPr txBox="1"/>
          <p:nvPr/>
        </p:nvSpPr>
        <p:spPr>
          <a:xfrm>
            <a:off x="291784" y="3691526"/>
            <a:ext cx="917206" cy="34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188mm</a:t>
            </a: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EED875B6-B6E3-4F29-8ED2-DDC4BA9B488B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9077325" y="2468230"/>
            <a:ext cx="1320091" cy="260064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997B99B2-BB62-49A4-B43E-DD6D2D3E22FA}"/>
              </a:ext>
            </a:extLst>
          </p:cNvPr>
          <p:cNvCxnSpPr/>
          <p:nvPr/>
        </p:nvCxnSpPr>
        <p:spPr>
          <a:xfrm>
            <a:off x="9769619" y="3682644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945F48C1-DD4E-4AB0-9A71-3FFD4104CEA8}"/>
              </a:ext>
            </a:extLst>
          </p:cNvPr>
          <p:cNvCxnSpPr/>
          <p:nvPr/>
        </p:nvCxnSpPr>
        <p:spPr>
          <a:xfrm>
            <a:off x="9769619" y="4242202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F0E9DC7A-BD08-40A2-A83A-2A18EA2226F4}"/>
              </a:ext>
            </a:extLst>
          </p:cNvPr>
          <p:cNvCxnSpPr/>
          <p:nvPr/>
        </p:nvCxnSpPr>
        <p:spPr>
          <a:xfrm>
            <a:off x="9769619" y="4661549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接點: 肘形 30">
            <a:extLst>
              <a:ext uri="{FF2B5EF4-FFF2-40B4-BE49-F238E27FC236}">
                <a16:creationId xmlns:a16="http://schemas.microsoft.com/office/drawing/2014/main" id="{33D510C4-F453-4B11-AB18-A6237E0DA1D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9673217" y="4985804"/>
            <a:ext cx="784067" cy="368761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5">
            <a:extLst>
              <a:ext uri="{FF2B5EF4-FFF2-40B4-BE49-F238E27FC236}">
                <a16:creationId xmlns:a16="http://schemas.microsoft.com/office/drawing/2014/main" id="{321B870F-E7F9-468E-A8C7-313AFB693ECF}"/>
              </a:ext>
            </a:extLst>
          </p:cNvPr>
          <p:cNvSpPr txBox="1"/>
          <p:nvPr/>
        </p:nvSpPr>
        <p:spPr>
          <a:xfrm>
            <a:off x="3451731" y="1862565"/>
            <a:ext cx="1717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LED indicator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Power/Status</a:t>
            </a:r>
          </a:p>
          <a:p>
            <a:pPr algn="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</a:t>
            </a:r>
          </a:p>
          <a:p>
            <a:pPr algn="r"/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copy</a:t>
            </a:r>
          </a:p>
          <a:p>
            <a:pPr algn="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1~2</a:t>
            </a: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B6377091-FB4F-4581-96D2-80B1882511C9}"/>
              </a:ext>
            </a:extLst>
          </p:cNvPr>
          <p:cNvSpPr txBox="1"/>
          <p:nvPr/>
        </p:nvSpPr>
        <p:spPr>
          <a:xfrm>
            <a:off x="3624709" y="3595108"/>
            <a:ext cx="154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Power button</a:t>
            </a: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2BA752F0-5ABE-4C9D-92A7-C735FFCD906C}"/>
              </a:ext>
            </a:extLst>
          </p:cNvPr>
          <p:cNvCxnSpPr>
            <a:cxnSpLocks/>
          </p:cNvCxnSpPr>
          <p:nvPr/>
        </p:nvCxnSpPr>
        <p:spPr>
          <a:xfrm>
            <a:off x="5169083" y="3762698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8F77A560-1B91-4040-8DDF-2A32411B0EAD}"/>
              </a:ext>
            </a:extLst>
          </p:cNvPr>
          <p:cNvCxnSpPr>
            <a:cxnSpLocks/>
          </p:cNvCxnSpPr>
          <p:nvPr/>
        </p:nvCxnSpPr>
        <p:spPr>
          <a:xfrm>
            <a:off x="5169083" y="2508306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6">
            <a:extLst>
              <a:ext uri="{FF2B5EF4-FFF2-40B4-BE49-F238E27FC236}">
                <a16:creationId xmlns:a16="http://schemas.microsoft.com/office/drawing/2014/main" id="{0839A027-C55E-4FC6-B140-F74D53204FAC}"/>
              </a:ext>
            </a:extLst>
          </p:cNvPr>
          <p:cNvSpPr txBox="1"/>
          <p:nvPr/>
        </p:nvSpPr>
        <p:spPr>
          <a:xfrm>
            <a:off x="3857105" y="4661549"/>
            <a:ext cx="131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 copy port</a:t>
            </a:r>
          </a:p>
        </p:txBody>
      </p: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811229CA-DF55-4A85-9268-56A919F9605B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5169083" y="4582693"/>
            <a:ext cx="627797" cy="371244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1">
            <a:extLst>
              <a:ext uri="{FF2B5EF4-FFF2-40B4-BE49-F238E27FC236}">
                <a16:creationId xmlns:a16="http://schemas.microsoft.com/office/drawing/2014/main" id="{EC782300-8DC6-4966-80CD-4FED20294E77}"/>
              </a:ext>
            </a:extLst>
          </p:cNvPr>
          <p:cNvSpPr txBox="1"/>
          <p:nvPr/>
        </p:nvSpPr>
        <p:spPr>
          <a:xfrm>
            <a:off x="2546026" y="4800029"/>
            <a:ext cx="1078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156mm</a:t>
            </a: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A43956D2-BBF7-40EC-8121-315F3F97256C}"/>
              </a:ext>
            </a:extLst>
          </p:cNvPr>
          <p:cNvSpPr/>
          <p:nvPr/>
        </p:nvSpPr>
        <p:spPr>
          <a:xfrm>
            <a:off x="2282464" y="2585969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2F2C95F8-9FAB-4FEC-9AB4-9F2AAD8ADD2B}"/>
              </a:ext>
            </a:extLst>
          </p:cNvPr>
          <p:cNvSpPr/>
          <p:nvPr/>
        </p:nvSpPr>
        <p:spPr>
          <a:xfrm>
            <a:off x="2571065" y="4738116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F7722ED5-F1AC-466E-B6BF-BEF2019F3B2C}"/>
              </a:ext>
            </a:extLst>
          </p:cNvPr>
          <p:cNvSpPr/>
          <p:nvPr/>
        </p:nvSpPr>
        <p:spPr>
          <a:xfrm>
            <a:off x="1208990" y="3821016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8F8B22C1-099B-4BD9-86EB-F817C2556EE3}"/>
              </a:ext>
            </a:extLst>
          </p:cNvPr>
          <p:cNvSpPr txBox="1"/>
          <p:nvPr/>
        </p:nvSpPr>
        <p:spPr>
          <a:xfrm>
            <a:off x="3624709" y="3975945"/>
            <a:ext cx="154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copy</a:t>
            </a: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65D15E2B-1107-49D4-894C-4CF53CC834AD}"/>
              </a:ext>
            </a:extLst>
          </p:cNvPr>
          <p:cNvCxnSpPr>
            <a:cxnSpLocks/>
          </p:cNvCxnSpPr>
          <p:nvPr/>
        </p:nvCxnSpPr>
        <p:spPr>
          <a:xfrm>
            <a:off x="5169083" y="4145222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760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757</Words>
  <Application>Microsoft Office PowerPoint</Application>
  <PresentationFormat>寬螢幕</PresentationFormat>
  <Paragraphs>155</Paragraphs>
  <Slides>32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8" baseType="lpstr">
      <vt:lpstr>Microsoft JhengHei</vt:lpstr>
      <vt:lpstr>Microsoft JhengHei</vt:lpstr>
      <vt:lpstr>Arial</vt:lpstr>
      <vt:lpstr>Calibri</vt:lpstr>
      <vt:lpstr>Verdana</vt:lpstr>
      <vt:lpstr>Office Theme</vt:lpstr>
      <vt:lpstr>PowerPoint 簡報</vt:lpstr>
      <vt:lpstr>PowerPoint 簡報</vt:lpstr>
      <vt:lpstr>An easy to use personal backup solution </vt:lpstr>
      <vt:lpstr>Dedicated for HOME users</vt:lpstr>
      <vt:lpstr>Friendly design for entry users</vt:lpstr>
      <vt:lpstr>Baby Blue suites varied home style</vt:lpstr>
      <vt:lpstr>Energy saving ARM 64-bit processor</vt:lpstr>
      <vt:lpstr>Effective heat dissipation</vt:lpstr>
      <vt:lpstr>Minimal Design</vt:lpstr>
      <vt:lpstr>Tool-less drive installation</vt:lpstr>
      <vt:lpstr>RAID1 Protection Support Hot-Swapping</vt:lpstr>
      <vt:lpstr>PowerPoint 簡報</vt:lpstr>
      <vt:lpstr>PowerPoint 簡報</vt:lpstr>
      <vt:lpstr>Public cloud risks</vt:lpstr>
      <vt:lpstr>A complete backup solution</vt:lpstr>
      <vt:lpstr>Protect your backup with snapshots</vt:lpstr>
      <vt:lpstr>HBS 3 Hybrid Backup Sync</vt:lpstr>
      <vt:lpstr>Set Qfile Auto upload </vt:lpstr>
      <vt:lpstr>Upload status overview</vt:lpstr>
      <vt:lpstr>Qsync Pro synchronizes data and folders between mobile and NAS</vt:lpstr>
      <vt:lpstr>PowerPoint 簡報</vt:lpstr>
      <vt:lpstr>Plex Supported</vt:lpstr>
      <vt:lpstr>Support 4K H.264 Hardware transcoding</vt:lpstr>
      <vt:lpstr>Real-time or background transcoding</vt:lpstr>
      <vt:lpstr>PowerPoint 簡報</vt:lpstr>
      <vt:lpstr>Create and manage your personal album</vt:lpstr>
      <vt:lpstr>Find your photos faster</vt:lpstr>
      <vt:lpstr>Scroll back to the day in your history</vt:lpstr>
      <vt:lpstr>Organize with Albums and Folders</vt:lpstr>
      <vt:lpstr>More features of QuMagie</vt:lpstr>
      <vt:lpstr>Meet all you need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TS-230</dc:title>
  <dc:creator>Danlin</dc:creator>
  <cp:lastModifiedBy>QNAP_Mili Wang</cp:lastModifiedBy>
  <cp:revision>2</cp:revision>
  <dcterms:created xsi:type="dcterms:W3CDTF">2019-11-28T03:39:17Z</dcterms:created>
  <dcterms:modified xsi:type="dcterms:W3CDTF">2019-12-09T10:04:18Z</dcterms:modified>
</cp:coreProperties>
</file>