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365" r:id="rId13"/>
    <p:sldId id="267" r:id="rId14"/>
    <p:sldId id="268" r:id="rId15"/>
    <p:sldId id="270" r:id="rId16"/>
    <p:sldId id="271" r:id="rId17"/>
    <p:sldId id="272" r:id="rId18"/>
    <p:sldId id="356" r:id="rId19"/>
    <p:sldId id="357" r:id="rId20"/>
    <p:sldId id="283" r:id="rId21"/>
    <p:sldId id="273" r:id="rId22"/>
    <p:sldId id="275" r:id="rId23"/>
    <p:sldId id="281" r:id="rId24"/>
    <p:sldId id="282" r:id="rId25"/>
    <p:sldId id="274" r:id="rId26"/>
    <p:sldId id="363" r:id="rId27"/>
    <p:sldId id="368" r:id="rId28"/>
    <p:sldId id="317" r:id="rId29"/>
    <p:sldId id="322" r:id="rId30"/>
    <p:sldId id="367" r:id="rId31"/>
    <p:sldId id="291" r:id="rId32"/>
    <p:sldId id="36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46D0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674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FFE05-A82D-CD47-ACD5-F536D17CBD0E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7797-E99B-6D46-B826-EB31C9BB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0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請合成三種風格居家角落</a:t>
            </a:r>
            <a:endParaRPr lang="en-US" altLang="zh-CN"/>
          </a:p>
          <a:p>
            <a:r>
              <a:rPr lang="zh-CN" altLang="en-US"/>
              <a:t>北歐</a:t>
            </a:r>
            <a:r>
              <a:rPr lang="en-US" altLang="zh-CN"/>
              <a:t>—</a:t>
            </a:r>
            <a:r>
              <a:rPr lang="zh-TW" altLang="en-US"/>
              <a:t>俐落</a:t>
            </a:r>
            <a:endParaRPr lang="en-US" altLang="zh-TW"/>
          </a:p>
          <a:p>
            <a:r>
              <a:rPr lang="zh-TW" altLang="en-US"/>
              <a:t>鄉村</a:t>
            </a:r>
            <a:r>
              <a:rPr lang="en-US" altLang="zh-TW"/>
              <a:t>--</a:t>
            </a:r>
            <a:r>
              <a:rPr lang="zh-TW" altLang="en-US"/>
              <a:t>木頭</a:t>
            </a:r>
            <a:endParaRPr lang="en-US" altLang="zh-TW"/>
          </a:p>
          <a:p>
            <a:r>
              <a:rPr lang="zh-CN" altLang="en-US"/>
              <a:t>日式</a:t>
            </a:r>
            <a:r>
              <a:rPr lang="en-US" altLang="zh-CN"/>
              <a:t>—</a:t>
            </a:r>
            <a:r>
              <a:rPr lang="zh-CN" altLang="en-US"/>
              <a:t>空空沒東西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7797-E99B-6D46-B826-EB31C9BB16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35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385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0142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-88899" algn="l" rtl="0">
              <a:spcBef>
                <a:spcPts val="0"/>
              </a:spcBef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82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43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6082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3BABB4-2F7B-A842-9FE8-86BE52C4CC4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52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5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462" y="1138406"/>
            <a:ext cx="6725653" cy="1027278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462" y="2310063"/>
            <a:ext cx="4543927" cy="34095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23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38868-8203-F44F-8A11-87E7B49B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64" y="368490"/>
            <a:ext cx="4626591" cy="1569492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9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BD5AE-C90A-464E-8930-9A5C5F41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1857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BD5AE-C90A-464E-8930-9A5C5F41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142" y="1836453"/>
            <a:ext cx="6318915" cy="1120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29620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BD5AE-C90A-464E-8930-9A5C5F41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692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EBD5AE-C90A-464E-8930-9A5C5F414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142" y="1391284"/>
            <a:ext cx="6318915" cy="1120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457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6742A-6D55-BE41-9572-EBA8CFF6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7A4F3-31AE-1646-8D23-9C265FB49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B38BE-1443-2145-9AC0-C8A2A7AD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57C30-A855-9B48-9467-3990013F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88B55-43E2-A24C-A562-2BE4A259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88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1D51-3F61-404A-8E37-1B8F7306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16651-E595-1E48-8968-A38A7DA95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00581-73D6-6E4C-9FE6-ED77B7824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1517EA-456B-A14E-A738-BA08F4064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1F660A-2284-6D48-86E2-D1E54840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AEABA-DF96-7D49-8599-8A0E0D78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56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1CAD-92DC-EB4B-94B7-41E17AFF7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9466F-2F11-C248-92B9-10FAA81D6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2393C1-669F-4E4A-8CD4-3444268BB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2B1A27-5732-DA42-A3F9-B86BC6078D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7323E7-A2F0-3A4A-B7F9-23C9B7E74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27F713-9610-924D-926F-F4C4ECEF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F8F57C-8634-424B-9600-24D9857E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8ED09-59EC-9C44-B70F-FBA5C321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88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DCB0-6A10-3741-AFC2-BD3A7C359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0EF7F-0E8D-E84D-8BED-DAB597E4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A9F6A3-190C-C64C-ABBF-15F6C3EC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7D3EA-915E-8345-8AFF-5D6D9B616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34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E70FB-0631-F749-9F5D-88E8BD4F0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76E615-7B20-E541-A90C-681ECDFA1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505BD-A593-9F4B-BE80-0BD3E4F5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58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6547" y="1501943"/>
            <a:ext cx="8377991" cy="727072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6547" y="2345571"/>
            <a:ext cx="8377991" cy="30104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10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ED976-ED8A-7641-941F-61ACA8E11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1143C-41CA-CF43-AB98-385130F5C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F9D04-2EF1-4A4C-B2A6-DFC9133ED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CDEA6A-F5F8-494F-B077-0E2CD99EF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1AC9A-FF13-B545-BD1B-981BBF553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31568E-B6F5-6249-8FDA-690CE0FD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626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3472-E1DB-7D4F-BEF0-9E1E983FD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4CF185-75B4-1446-A639-DBB09A9A4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D5F091-FD27-D24A-9755-5B0A80959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AAB33-6B1B-5449-9A4B-3F253C90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D7835-980D-744E-A604-4C97F4F1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E29F4-1BC1-3A40-91EB-0C1367BA7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25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9C19-4400-6246-BD4E-A058A33E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F078D-20C1-6642-988B-12ABF916B1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FBE6E-9341-F242-BCEE-B5A669F8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0CB0E-4803-E54A-93B5-7F0255FA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093A2-4299-784B-AC55-1ACF1F5F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657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30B9D2-DD4F-C144-8178-FB0D467301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A8CB85-9C07-E446-B13C-234AB8EF6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7FE95-5EB3-FA4A-9606-F5B40C5F9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A81C3-F88E-8340-9669-DBBD41A7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146AC-02E4-254A-8232-47CFEC5FD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Shape 19" descr="C:\Users\user\Desktop\TS-x28A_PPT\QNAP-01.png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393" y="3140968"/>
            <a:ext cx="1597295" cy="3840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183"/>
          <p:cNvSpPr txBox="1">
            <a:spLocks noGrp="1"/>
          </p:cNvSpPr>
          <p:nvPr userDrawn="1">
            <p:ph type="title"/>
          </p:nvPr>
        </p:nvSpPr>
        <p:spPr>
          <a:xfrm>
            <a:off x="431372" y="87707"/>
            <a:ext cx="9553945" cy="929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defRPr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5333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2295897"/>
            <a:ext cx="3515096" cy="2976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</p:spTree>
    <p:extLst>
      <p:ext uri="{BB962C8B-B14F-4D97-AF65-F5344CB8AC3E}">
        <p14:creationId xmlns:p14="http://schemas.microsoft.com/office/powerpoint/2010/main" val="1178942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31372" y="164637"/>
            <a:ext cx="9553945" cy="880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533" b="1" i="0" u="none" strike="noStrike" cap="none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-US" altLang="zh-TW" sz="1867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‹#›</a:t>
            </a:fld>
            <a:endParaRPr lang="zh-TW" altLang="en-US"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36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6547" y="1501943"/>
            <a:ext cx="8377991" cy="727072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6547" y="2345571"/>
            <a:ext cx="8377991" cy="30104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71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6547" y="1501943"/>
            <a:ext cx="8377991" cy="727072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6547" y="2345571"/>
            <a:ext cx="8377991" cy="30104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4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6547" y="1501943"/>
            <a:ext cx="8377991" cy="727072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6547" y="2345571"/>
            <a:ext cx="8377991" cy="301048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2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42D93B93-0105-4390-B9D4-2AAF1BE44662}"/>
              </a:ext>
            </a:extLst>
          </p:cNvPr>
          <p:cNvSpPr txBox="1"/>
          <p:nvPr userDrawn="1"/>
        </p:nvSpPr>
        <p:spPr>
          <a:xfrm>
            <a:off x="3733800" y="4103986"/>
            <a:ext cx="4733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©2019</a:t>
            </a:r>
            <a:r>
              <a:rPr lang="zh-TW" altLang="en-US" sz="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zh-TW" sz="80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zh-TW" altLang="en-US" sz="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73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4B7E-CFC9-0E46-B574-7C36BFEA3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26075-DF77-C046-8582-CF55BAB13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5C16-B51F-2C4E-A1F6-7CA27F6F5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489CC-0A37-3A4E-B97B-D1703B794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9D883-F96C-074F-80C2-74BBFFA0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DADE3EB6-EF96-4E72-AB1B-CAD47B831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81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8868-8203-F44F-8A11-87E7B49B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78F06-2D92-1346-B07A-58B358D5D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011" y="1146412"/>
            <a:ext cx="11709779" cy="507341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313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12EFE7B-FC48-4B67-B785-79AF5F16FD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D38868-8203-F44F-8A11-87E7B49BA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519A0-003C-3A4C-BB8C-EECD844CA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7EA65-D3CA-BA49-80AA-6C84CC49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CAD09-B06E-B645-ACA3-97BA413A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703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木製的, 板, 桌 的圖片&#10;&#10;自動產生的描述">
            <a:extLst>
              <a:ext uri="{FF2B5EF4-FFF2-40B4-BE49-F238E27FC236}">
                <a16:creationId xmlns:a16="http://schemas.microsoft.com/office/drawing/2014/main" id="{5E133DE0-2793-45FF-A21F-BB0C3DA5CF6B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3100D-BC1F-1842-AC37-F6029D552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42D67-C3E1-C74A-8BF7-133D79F41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2011" y="1146412"/>
            <a:ext cx="11709779" cy="507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EC229-2346-4C45-A5C7-7F519D36B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68C1A-DC06-8849-B27A-D356C4B7A41C}" type="datetimeFigureOut">
              <a:rPr lang="en-US" smtClean="0"/>
              <a:t>12/9/2019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653D4-F5F3-B540-A52E-7A73DC012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BF7DC-179B-A049-88F1-6F16EC664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A5B17-41F0-3745-805F-7002FCD03D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4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8" r:id="rId3"/>
    <p:sldLayoutId id="2147483669" r:id="rId4"/>
    <p:sldLayoutId id="2147483670" r:id="rId5"/>
    <p:sldLayoutId id="2147483662" r:id="rId6"/>
    <p:sldLayoutId id="2147483649" r:id="rId7"/>
    <p:sldLayoutId id="2147483650" r:id="rId8"/>
    <p:sldLayoutId id="2147483665" r:id="rId9"/>
    <p:sldLayoutId id="2147483666" r:id="rId10"/>
    <p:sldLayoutId id="2147483667" r:id="rId11"/>
    <p:sldLayoutId id="2147483671" r:id="rId12"/>
    <p:sldLayoutId id="2147483673" r:id="rId13"/>
    <p:sldLayoutId id="2147483672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  <p:sldLayoutId id="2147483660" r:id="rId24"/>
    <p:sldLayoutId id="2147483661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5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76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75F06-6F13-4945-A0FE-2F3A3387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免工具安裝硬碟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5ADFE-1D5A-7C4C-B369-4A0E2BC682E7}"/>
              </a:ext>
            </a:extLst>
          </p:cNvPr>
          <p:cNvSpPr txBox="1"/>
          <p:nvPr/>
        </p:nvSpPr>
        <p:spPr>
          <a:xfrm>
            <a:off x="554873" y="1146412"/>
            <a:ext cx="7906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3.5</a:t>
            </a:r>
            <a:r>
              <a:rPr kumimoji="1" lang="en-US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”</a:t>
            </a:r>
            <a:r>
              <a:rPr kumimoji="1"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HDD </a:t>
            </a:r>
            <a:r>
              <a:rPr kumimoji="1" lang="zh-CN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與</a:t>
            </a:r>
            <a:r>
              <a:rPr kumimoji="1" lang="zh-TW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2.5” SSD/HDD </a:t>
            </a:r>
            <a:r>
              <a:rPr kumimoji="1" lang="zh-CN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皆適用</a:t>
            </a:r>
            <a:r>
              <a:rPr kumimoji="1" 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圖片 3" descr="一張含有 文字, 書 的圖片&#10;&#10;自動產生的描述">
            <a:extLst>
              <a:ext uri="{FF2B5EF4-FFF2-40B4-BE49-F238E27FC236}">
                <a16:creationId xmlns:a16="http://schemas.microsoft.com/office/drawing/2014/main" id="{D1C76B35-AA3E-4C1B-B1F8-462A18C278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874" y="1881134"/>
            <a:ext cx="4950576" cy="4192120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3E9D0D17-5083-41C5-805D-F2BCF169C2DF}"/>
              </a:ext>
            </a:extLst>
          </p:cNvPr>
          <p:cNvCxnSpPr>
            <a:cxnSpLocks/>
          </p:cNvCxnSpPr>
          <p:nvPr/>
        </p:nvCxnSpPr>
        <p:spPr>
          <a:xfrm>
            <a:off x="6041407" y="1881134"/>
            <a:ext cx="0" cy="41921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6F928171-D0FA-4DCE-A69D-484AB06A32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634" y="2926082"/>
            <a:ext cx="4705202" cy="2944754"/>
          </a:xfrm>
          <a:prstGeom prst="rect">
            <a:avLst/>
          </a:prstGeom>
        </p:spPr>
      </p:pic>
      <p:sp>
        <p:nvSpPr>
          <p:cNvPr id="12" name="TextBox 15">
            <a:extLst>
              <a:ext uri="{FF2B5EF4-FFF2-40B4-BE49-F238E27FC236}">
                <a16:creationId xmlns:a16="http://schemas.microsoft.com/office/drawing/2014/main" id="{2D7C4196-B087-4256-B3AC-5155845DAC33}"/>
              </a:ext>
            </a:extLst>
          </p:cNvPr>
          <p:cNvSpPr txBox="1"/>
          <p:nvPr/>
        </p:nvSpPr>
        <p:spPr>
          <a:xfrm>
            <a:off x="3952607" y="3883050"/>
            <a:ext cx="1717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Optional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3018854D-481A-4C25-85D6-A3234A9256E9}"/>
              </a:ext>
            </a:extLst>
          </p:cNvPr>
          <p:cNvSpPr txBox="1"/>
          <p:nvPr/>
        </p:nvSpPr>
        <p:spPr>
          <a:xfrm>
            <a:off x="554874" y="1851581"/>
            <a:ext cx="2161030" cy="830997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kumimoji="1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3.5-inch HDD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30D4BBCB-1A17-4168-B69E-C38EB1CBC2E9}"/>
              </a:ext>
            </a:extLst>
          </p:cNvPr>
          <p:cNvSpPr txBox="1"/>
          <p:nvPr/>
        </p:nvSpPr>
        <p:spPr>
          <a:xfrm>
            <a:off x="6278240" y="1851581"/>
            <a:ext cx="4025807" cy="830997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defRPr kumimoji="1" sz="24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2.5-inch HDD/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cake, sitting, front, table&#10;&#10;Description automatically generated">
            <a:extLst>
              <a:ext uri="{FF2B5EF4-FFF2-40B4-BE49-F238E27FC236}">
                <a16:creationId xmlns:a16="http://schemas.microsoft.com/office/drawing/2014/main" id="{1831DAA9-795A-AA43-AFA6-8D728AC704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6950" y="754863"/>
            <a:ext cx="3083039" cy="19277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052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8743-ACB5-CB47-8FBB-FD3414DAB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0692" y="2214349"/>
            <a:ext cx="4670359" cy="2429301"/>
          </a:xfrm>
        </p:spPr>
        <p:txBody>
          <a:bodyPr>
            <a:normAutofit/>
          </a:bodyPr>
          <a:lstStyle/>
          <a:p>
            <a:pPr algn="l"/>
            <a:r>
              <a:rPr kumimoji="1" lang="en-US" altLang="zh-TW"/>
              <a:t>RAID1 </a:t>
            </a:r>
            <a:r>
              <a:rPr kumimoji="1" lang="zh-TW" altLang="en-US"/>
              <a:t>保護</a:t>
            </a:r>
            <a:br>
              <a:rPr kumimoji="1" lang="en-US" altLang="zh-TW"/>
            </a:br>
            <a:r>
              <a:rPr kumimoji="1" lang="zh-TW" altLang="en-US"/>
              <a:t>支援熱插拔設計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486A8-3528-DA45-8922-FB62F209F9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63737" y="863610"/>
            <a:ext cx="6382603" cy="5130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5" descr="C:\Users\user\Desktop\TS-x28A_PPT\警示.png">
            <a:extLst>
              <a:ext uri="{FF2B5EF4-FFF2-40B4-BE49-F238E27FC236}">
                <a16:creationId xmlns:a16="http://schemas.microsoft.com/office/drawing/2014/main" id="{F73DDE10-CF08-254C-B876-7DE234958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683" y="2898937"/>
            <a:ext cx="1198178" cy="1032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458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3">
            <a:extLst>
              <a:ext uri="{FF2B5EF4-FFF2-40B4-BE49-F238E27FC236}">
                <a16:creationId xmlns:a16="http://schemas.microsoft.com/office/drawing/2014/main" id="{0DEF5087-5556-48A7-A242-A5E9920201C6}"/>
              </a:ext>
            </a:extLst>
          </p:cNvPr>
          <p:cNvSpPr txBox="1">
            <a:spLocks/>
          </p:cNvSpPr>
          <p:nvPr/>
        </p:nvSpPr>
        <p:spPr>
          <a:xfrm>
            <a:off x="3767959" y="1897729"/>
            <a:ext cx="7866579" cy="266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CN" altLang="en-US" sz="5400">
                <a:latin typeface="Arial"/>
                <a:ea typeface="微軟正黑體"/>
                <a:cs typeface="Arial"/>
              </a:rPr>
              <a:t>開箱</a:t>
            </a:r>
            <a:r>
              <a:rPr lang="zh-TW" altLang="en-US" sz="5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5400">
                <a:latin typeface="Arial"/>
                <a:ea typeface="微軟正黑體"/>
                <a:cs typeface="Arial"/>
              </a:rPr>
              <a:t>D</a:t>
            </a:r>
            <a:r>
              <a:rPr lang="en-US" altLang="zh-CN" sz="5400">
                <a:latin typeface="Arial"/>
                <a:ea typeface="微軟正黑體"/>
                <a:cs typeface="Arial"/>
              </a:rPr>
              <a:t>emo</a:t>
            </a:r>
            <a:endParaRPr lang="en-US" altLang="zh-TW" sz="54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07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>
            <a:extLst>
              <a:ext uri="{FF2B5EF4-FFF2-40B4-BE49-F238E27FC236}">
                <a16:creationId xmlns:a16="http://schemas.microsoft.com/office/drawing/2014/main" id="{7AA55C88-EBA8-40E3-A56E-2897D5936220}"/>
              </a:ext>
            </a:extLst>
          </p:cNvPr>
          <p:cNvSpPr txBox="1">
            <a:spLocks/>
          </p:cNvSpPr>
          <p:nvPr/>
        </p:nvSpPr>
        <p:spPr>
          <a:xfrm>
            <a:off x="3256547" y="1897729"/>
            <a:ext cx="8377991" cy="266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CN" altLang="en-US" sz="5400">
                <a:latin typeface="Arial" panose="020B0604020202020204" pitchFamily="34" charset="0"/>
              </a:rPr>
              <a:t>資料保護與同步</a:t>
            </a:r>
            <a:endParaRPr lang="en-US" altLang="zh-CN" sz="5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01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08CBE57A-9A8A-4CA8-B2FC-B40C3BE46A76}"/>
              </a:ext>
            </a:extLst>
          </p:cNvPr>
          <p:cNvSpPr/>
          <p:nvPr/>
        </p:nvSpPr>
        <p:spPr>
          <a:xfrm>
            <a:off x="4244454" y="3962772"/>
            <a:ext cx="7947547" cy="1992701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1632368-40C8-405B-A25A-42999BAEA425}"/>
              </a:ext>
            </a:extLst>
          </p:cNvPr>
          <p:cNvSpPr/>
          <p:nvPr/>
        </p:nvSpPr>
        <p:spPr>
          <a:xfrm>
            <a:off x="4244454" y="1833752"/>
            <a:ext cx="7947547" cy="1992701"/>
          </a:xfrm>
          <a:prstGeom prst="rect">
            <a:avLst/>
          </a:prstGeom>
          <a:gradFill>
            <a:gsLst>
              <a:gs pos="5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7D5F1A-6D2A-C446-8855-84A6DFCE6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642" y="0"/>
            <a:ext cx="4961822" cy="2082172"/>
          </a:xfrm>
        </p:spPr>
        <p:txBody>
          <a:bodyPr>
            <a:normAutofit/>
          </a:bodyPr>
          <a:lstStyle/>
          <a:p>
            <a:pPr algn="r"/>
            <a:r>
              <a:rPr lang="zh-CN" altLang="en-US"/>
              <a:t>我就用公有雲空間就好了</a:t>
            </a:r>
            <a:r>
              <a:rPr lang="en-US" altLang="zh-TW"/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2A795-155A-4B43-9816-67D503DE9E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3455" y="3962772"/>
            <a:ext cx="2744009" cy="1992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62685D-F700-B248-8649-5AE3A6FCFD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549" y="1939980"/>
            <a:ext cx="3128778" cy="1780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740CAA-A224-4B48-BFFD-24EC421D8658}"/>
              </a:ext>
            </a:extLst>
          </p:cNvPr>
          <p:cNvSpPr txBox="1"/>
          <p:nvPr/>
        </p:nvSpPr>
        <p:spPr>
          <a:xfrm>
            <a:off x="5700578" y="2748064"/>
            <a:ext cx="2408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Flickr</a:t>
            </a:r>
            <a:r>
              <a:rPr lang="zh-TW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取消</a:t>
            </a:r>
            <a:r>
              <a:rPr lang="en-US" altLang="zh-TW"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1TB</a:t>
            </a:r>
            <a:r>
              <a:rPr lang="zh-TW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免費空間</a:t>
            </a:r>
            <a:r>
              <a:rPr lang="en-US" altLang="zh-TW"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相片超過千張限制系統</a:t>
            </a:r>
            <a:r>
              <a:rPr lang="zh-CN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將</a:t>
            </a:r>
            <a:r>
              <a:rPr lang="zh-TW" altLang="en-US"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直接刪除</a:t>
            </a:r>
            <a:r>
              <a:rPr lang="en-US" altLang="zh-TW"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CN" altLang="en-US" sz="140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無限容量會員將收年費約</a:t>
            </a:r>
            <a:r>
              <a:rPr lang="zh-TW" altLang="en-US" sz="140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1400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USD50</a:t>
            </a:r>
            <a:endParaRPr lang="en-US" sz="1400">
              <a:solidFill>
                <a:srgbClr val="C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714361-69E0-EC40-A67B-5029F7BDB9B0}"/>
              </a:ext>
            </a:extLst>
          </p:cNvPr>
          <p:cNvSpPr txBox="1"/>
          <p:nvPr/>
        </p:nvSpPr>
        <p:spPr>
          <a:xfrm>
            <a:off x="5701660" y="1939980"/>
            <a:ext cx="25335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服務條約隨時被中斷或修改</a:t>
            </a:r>
            <a:endParaRPr lang="en-US" sz="24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CAD35C-31ED-B341-B0FD-CC16F534A3F1}"/>
              </a:ext>
            </a:extLst>
          </p:cNvPr>
          <p:cNvSpPr txBox="1"/>
          <p:nvPr/>
        </p:nvSpPr>
        <p:spPr>
          <a:xfrm>
            <a:off x="6842019" y="4634537"/>
            <a:ext cx="2131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資料外流疑慮</a:t>
            </a:r>
            <a:endParaRPr lang="en-US" sz="2400" b="1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202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E99B4F58-1454-4D4A-8155-064FFA3A6AAD}"/>
              </a:ext>
            </a:extLst>
          </p:cNvPr>
          <p:cNvSpPr/>
          <p:nvPr/>
        </p:nvSpPr>
        <p:spPr>
          <a:xfrm>
            <a:off x="6151370" y="4647524"/>
            <a:ext cx="2783169" cy="85477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Windows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22751AE-CC12-4CA3-BB46-84E5811B8A0A}"/>
              </a:ext>
            </a:extLst>
          </p:cNvPr>
          <p:cNvSpPr/>
          <p:nvPr/>
        </p:nvSpPr>
        <p:spPr>
          <a:xfrm>
            <a:off x="6151370" y="2229029"/>
            <a:ext cx="2783169" cy="854775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kumimoji="1"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Mac O.S.</a:t>
            </a:r>
          </a:p>
        </p:txBody>
      </p:sp>
      <p:pic>
        <p:nvPicPr>
          <p:cNvPr id="309" name="Shape 309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3253" y="1403829"/>
            <a:ext cx="3840427" cy="24644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Shape 308"/>
          <p:cNvSpPr txBox="1">
            <a:spLocks/>
          </p:cNvSpPr>
          <p:nvPr/>
        </p:nvSpPr>
        <p:spPr>
          <a:xfrm>
            <a:off x="578279" y="1087445"/>
            <a:ext cx="8015676" cy="64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indent="-380990">
              <a:lnSpc>
                <a:spcPct val="115000"/>
              </a:lnSpc>
              <a:buClr>
                <a:schemeClr val="dk2"/>
              </a:buClr>
              <a:buSzPts val="1800"/>
              <a:defRPr/>
            </a:pPr>
            <a:r>
              <a:rPr kumimoji="1"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建立備份才是對抗勒索軟體最好的辦法 </a:t>
            </a:r>
            <a:r>
              <a:rPr kumimoji="1"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!</a:t>
            </a:r>
            <a:endParaRPr lang="zh-TW" altLang="en-US" sz="2800" b="1" kern="0">
              <a:solidFill>
                <a:schemeClr val="dk2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8EF8D82-7425-4C8E-AB35-B0B70A180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err="1"/>
              <a:t>完整備份方案對抗勒索病毒</a:t>
            </a:r>
            <a:endParaRPr lang="zh-TW" altLang="en-US">
              <a:sym typeface="Arial"/>
            </a:endParaRP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4539" y="1817229"/>
            <a:ext cx="1838949" cy="12112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32A582E-8514-4A03-9B3C-51B6C05BE7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355" y="4181768"/>
            <a:ext cx="3853952" cy="970270"/>
          </a:xfrm>
          <a:prstGeom prst="rect">
            <a:avLst/>
          </a:prstGeom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D3B75139-2EF5-45F0-BA94-002CBD0372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808" y="1997332"/>
            <a:ext cx="6585801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4" name="Shape 314"/>
          <p:cNvSpPr/>
          <p:nvPr/>
        </p:nvSpPr>
        <p:spPr>
          <a:xfrm>
            <a:off x="6139864" y="2603510"/>
            <a:ext cx="1872736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2000">
                <a:solidFill>
                  <a:srgbClr val="FFE69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Time Machine</a:t>
            </a:r>
            <a:endParaRPr sz="2000">
              <a:solidFill>
                <a:srgbClr val="FFE699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10" name="Shape 310"/>
          <p:cNvSpPr/>
          <p:nvPr/>
        </p:nvSpPr>
        <p:spPr>
          <a:xfrm>
            <a:off x="6139864" y="5049942"/>
            <a:ext cx="24540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en-US" sz="2000" err="1">
                <a:solidFill>
                  <a:srgbClr val="FFE69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NetBak</a:t>
            </a:r>
            <a:r>
              <a:rPr lang="en-US" sz="2000">
                <a:solidFill>
                  <a:srgbClr val="FFE699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Replicator </a:t>
            </a:r>
            <a:endParaRPr sz="2000">
              <a:solidFill>
                <a:srgbClr val="FFE699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3253" y="3903994"/>
            <a:ext cx="3840427" cy="24644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17" name="Shape 317"/>
          <p:cNvSpPr/>
          <p:nvPr/>
        </p:nvSpPr>
        <p:spPr>
          <a:xfrm>
            <a:off x="660817" y="1817229"/>
            <a:ext cx="2223367" cy="17180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kumimoji="1" lang="en-US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馬上建立排程或同步備份計畫來備份您的資料</a:t>
            </a: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!</a:t>
            </a:r>
            <a:r>
              <a:rPr kumimoji="1"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endParaRPr kumimoji="1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9034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>
            <a:extLst>
              <a:ext uri="{FF2B5EF4-FFF2-40B4-BE49-F238E27FC236}">
                <a16:creationId xmlns:a16="http://schemas.microsoft.com/office/drawing/2014/main" id="{5FA7A6F3-F26D-4190-BB3F-3D4B9AC0CD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4636" y="3270340"/>
            <a:ext cx="4733284" cy="295882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Shape 317">
            <a:extLst>
              <a:ext uri="{FF2B5EF4-FFF2-40B4-BE49-F238E27FC236}">
                <a16:creationId xmlns:a16="http://schemas.microsoft.com/office/drawing/2014/main" id="{6B131A5B-1CF8-468F-BBD4-19A2B620DA45}"/>
              </a:ext>
            </a:extLst>
          </p:cNvPr>
          <p:cNvSpPr/>
          <p:nvPr/>
        </p:nvSpPr>
        <p:spPr>
          <a:xfrm>
            <a:off x="645961" y="1079903"/>
            <a:ext cx="3249743" cy="22090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endParaRPr kumimoji="1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err="1">
                <a:sym typeface="Arial"/>
              </a:rPr>
              <a:t>最實惠的企業級快照防護</a:t>
            </a:r>
            <a:endParaRPr>
              <a:sym typeface="Arial"/>
            </a:endParaRP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9752" y="1645205"/>
            <a:ext cx="7283268" cy="3690299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327" name="Shape 327"/>
          <p:cNvSpPr txBox="1"/>
          <p:nvPr/>
        </p:nvSpPr>
        <p:spPr>
          <a:xfrm>
            <a:off x="756680" y="2333557"/>
            <a:ext cx="2112235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1600"/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單磁碟區</a:t>
            </a:r>
            <a:r>
              <a:rPr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/</a:t>
            </a:r>
            <a:r>
              <a:rPr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LUN最大快照數量</a:t>
            </a:r>
            <a:endParaRPr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28" name="Shape 328"/>
          <p:cNvSpPr txBox="1"/>
          <p:nvPr/>
        </p:nvSpPr>
        <p:spPr>
          <a:xfrm>
            <a:off x="556288" y="1898311"/>
            <a:ext cx="3456384" cy="45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-----------------------------------</a:t>
            </a:r>
            <a:endParaRPr sz="2133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29" name="Shape 329"/>
          <p:cNvSpPr txBox="1"/>
          <p:nvPr/>
        </p:nvSpPr>
        <p:spPr>
          <a:xfrm rot="5400000">
            <a:off x="1691516" y="2028225"/>
            <a:ext cx="2472855" cy="451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2133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-----------------------</a:t>
            </a:r>
            <a:endParaRPr sz="2133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0" name="Shape 330"/>
          <p:cNvSpPr txBox="1"/>
          <p:nvPr/>
        </p:nvSpPr>
        <p:spPr>
          <a:xfrm>
            <a:off x="2339401" y="1278831"/>
            <a:ext cx="2112235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64</a:t>
            </a:r>
            <a:endParaRPr sz="4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1" name="Shape 331"/>
          <p:cNvSpPr txBox="1"/>
          <p:nvPr/>
        </p:nvSpPr>
        <p:spPr>
          <a:xfrm>
            <a:off x="2339403" y="2361668"/>
            <a:ext cx="2112235" cy="69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2800"/>
            </a:pPr>
            <a:r>
              <a:rPr lang="en-US" sz="4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32</a:t>
            </a:r>
            <a:endParaRPr sz="4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32" name="Shape 332"/>
          <p:cNvSpPr txBox="1"/>
          <p:nvPr/>
        </p:nvSpPr>
        <p:spPr>
          <a:xfrm>
            <a:off x="756680" y="1288500"/>
            <a:ext cx="2112235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chemeClr val="lt1"/>
              </a:buClr>
              <a:buSzPts val="1600"/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整機最大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  <a:p>
            <a:pPr algn="ctr">
              <a:buClr>
                <a:schemeClr val="lt1"/>
              </a:buClr>
              <a:buSzPts val="1600"/>
            </a:pPr>
            <a:r>
              <a:rPr lang="en-US" sz="20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快照數量</a:t>
            </a:r>
            <a:endParaRPr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401" y="4570258"/>
            <a:ext cx="1701849" cy="170184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315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0C4E8D8E-F98D-49CC-AFAB-E3C265129495}"/>
              </a:ext>
            </a:extLst>
          </p:cNvPr>
          <p:cNvGrpSpPr/>
          <p:nvPr/>
        </p:nvGrpSpPr>
        <p:grpSpPr>
          <a:xfrm>
            <a:off x="431546" y="1146412"/>
            <a:ext cx="7125461" cy="2814149"/>
            <a:chOff x="397557" y="1009706"/>
            <a:chExt cx="8307295" cy="36689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135D9A-1F7D-DF44-B78B-9EBECC4D3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7557" y="1467475"/>
              <a:ext cx="8307295" cy="3211145"/>
            </a:xfrm>
            <a:prstGeom prst="roundRect">
              <a:avLst>
                <a:gd name="adj" fmla="val 4805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sp>
          <p:nvSpPr>
            <p:cNvPr id="8" name="梯形 7">
              <a:extLst>
                <a:ext uri="{FF2B5EF4-FFF2-40B4-BE49-F238E27FC236}">
                  <a16:creationId xmlns:a16="http://schemas.microsoft.com/office/drawing/2014/main" id="{C789DEC8-B2DE-44CA-B7ED-AEFF44DC7CBD}"/>
                </a:ext>
              </a:extLst>
            </p:cNvPr>
            <p:cNvSpPr/>
            <p:nvPr/>
          </p:nvSpPr>
          <p:spPr>
            <a:xfrm>
              <a:off x="493293" y="1009706"/>
              <a:ext cx="8109285" cy="457769"/>
            </a:xfrm>
            <a:prstGeom prst="trapezoid">
              <a:avLst>
                <a:gd name="adj" fmla="val 164300"/>
              </a:avLst>
            </a:prstGeom>
            <a:gradFill>
              <a:gsLst>
                <a:gs pos="1000">
                  <a:srgbClr val="FFC000">
                    <a:alpha val="0"/>
                  </a:srgbClr>
                </a:gs>
                <a:gs pos="100000">
                  <a:srgbClr val="FFC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7587800-AC17-774C-9FDE-8D5C8E491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HBS 3 </a:t>
            </a:r>
            <a:r>
              <a:rPr lang="zh-TW" altLang="en-US"/>
              <a:t>混合型備份與同步中心</a:t>
            </a:r>
            <a:endParaRPr lang="en-US"/>
          </a:p>
        </p:txBody>
      </p:sp>
      <p:pic>
        <p:nvPicPr>
          <p:cNvPr id="7" name="圖片 6" descr="一張含有 傘, 房間 的圖片&#10;&#10;自動產生的描述">
            <a:extLst>
              <a:ext uri="{FF2B5EF4-FFF2-40B4-BE49-F238E27FC236}">
                <a16:creationId xmlns:a16="http://schemas.microsoft.com/office/drawing/2014/main" id="{69DBF2C7-603A-401C-9646-6C8A4B121D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73" y="4411924"/>
            <a:ext cx="1299664" cy="1299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AFD40C3-EA98-DC44-9DD2-1EFF0E6C48AD}"/>
              </a:ext>
            </a:extLst>
          </p:cNvPr>
          <p:cNvSpPr/>
          <p:nvPr/>
        </p:nvSpPr>
        <p:spPr>
          <a:xfrm>
            <a:off x="1919439" y="4400036"/>
            <a:ext cx="48351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kumimoji="1"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資料備份、復原、同步等功能整合到單一 </a:t>
            </a:r>
            <a:r>
              <a:rPr kumimoji="1"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QTS </a:t>
            </a:r>
            <a:r>
              <a:rPr kumimoji="1"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應用中，讓您可輕鬆將 </a:t>
            </a:r>
            <a:r>
              <a:rPr kumimoji="1"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NAS </a:t>
            </a:r>
            <a:r>
              <a:rPr kumimoji="1"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中的資料備份或同步到另一台 </a:t>
            </a:r>
            <a:r>
              <a:rPr kumimoji="1" 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QNAP NAS、</a:t>
            </a:r>
            <a:r>
              <a:rPr kumimoji="1"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遠端伺服器或雲端備份空間中。</a:t>
            </a:r>
            <a:endParaRPr kumimoji="1" lang="en-US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CFAE2B-ED4D-144D-85B6-64491A39E27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679" y="2998477"/>
            <a:ext cx="4835137" cy="2937627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C001EED0-5D75-4EBD-AA9E-E2697B4FBC79}"/>
              </a:ext>
            </a:extLst>
          </p:cNvPr>
          <p:cNvSpPr/>
          <p:nvPr/>
        </p:nvSpPr>
        <p:spPr>
          <a:xfrm>
            <a:off x="5775158" y="3594102"/>
            <a:ext cx="1263046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94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779FB-D310-C441-83F3-6B8A4E3E8C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4939" y="1530235"/>
            <a:ext cx="2683921" cy="4773800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7D0CD-1182-0442-9B94-EEE842ECB4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450" y="1530235"/>
            <a:ext cx="2683921" cy="4773800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735292-D53C-9B45-98E0-6F5ED95F51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991" y="1530235"/>
            <a:ext cx="2685263" cy="4773800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C2FE82C-77F2-884A-AF4F-3D7A3B895042}"/>
              </a:ext>
            </a:extLst>
          </p:cNvPr>
          <p:cNvSpPr/>
          <p:nvPr/>
        </p:nvSpPr>
        <p:spPr>
          <a:xfrm>
            <a:off x="1389882" y="1692322"/>
            <a:ext cx="591291" cy="434725"/>
          </a:xfrm>
          <a:prstGeom prst="rect">
            <a:avLst/>
          </a:prstGeom>
          <a:solidFill>
            <a:srgbClr val="00B0F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標題 13">
            <a:extLst>
              <a:ext uri="{FF2B5EF4-FFF2-40B4-BE49-F238E27FC236}">
                <a16:creationId xmlns:a16="http://schemas.microsoft.com/office/drawing/2014/main" id="{C10E64EB-43E7-4D3C-9EB9-517495892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SzPts val="1400"/>
            </a:pPr>
            <a:r>
              <a:rPr lang="zh-CN" altLang="en-US"/>
              <a:t>設定 </a:t>
            </a:r>
            <a:r>
              <a:rPr lang="en-US" altLang="zh-CN" err="1"/>
              <a:t>Qfile</a:t>
            </a:r>
            <a:r>
              <a:rPr lang="en-US" altLang="zh-CN"/>
              <a:t> </a:t>
            </a:r>
            <a:r>
              <a:rPr lang="zh-CN" altLang="en-US"/>
              <a:t>自動上傳手機影音檔案</a:t>
            </a:r>
            <a:endParaRPr lang="zh-TW" altLang="en-US"/>
          </a:p>
        </p:txBody>
      </p:sp>
      <p:sp>
        <p:nvSpPr>
          <p:cNvPr id="5" name="箭號: 向右 4">
            <a:extLst>
              <a:ext uri="{FF2B5EF4-FFF2-40B4-BE49-F238E27FC236}">
                <a16:creationId xmlns:a16="http://schemas.microsoft.com/office/drawing/2014/main" id="{5721BCE1-9FCE-40A2-AFFE-8C7F0D7454E8}"/>
              </a:ext>
            </a:extLst>
          </p:cNvPr>
          <p:cNvSpPr/>
          <p:nvPr/>
        </p:nvSpPr>
        <p:spPr>
          <a:xfrm>
            <a:off x="4164254" y="3429000"/>
            <a:ext cx="513538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5D0A1059-FB58-4AED-A67E-87BEA0EA25DF}"/>
              </a:ext>
            </a:extLst>
          </p:cNvPr>
          <p:cNvSpPr/>
          <p:nvPr/>
        </p:nvSpPr>
        <p:spPr>
          <a:xfrm>
            <a:off x="7428860" y="3429000"/>
            <a:ext cx="513538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Shape 308">
            <a:extLst>
              <a:ext uri="{FF2B5EF4-FFF2-40B4-BE49-F238E27FC236}">
                <a16:creationId xmlns:a16="http://schemas.microsoft.com/office/drawing/2014/main" id="{2CB32294-11D5-4A2E-8E11-593600B7585E}"/>
              </a:ext>
            </a:extLst>
          </p:cNvPr>
          <p:cNvSpPr txBox="1">
            <a:spLocks/>
          </p:cNvSpPr>
          <p:nvPr/>
        </p:nvSpPr>
        <p:spPr>
          <a:xfrm>
            <a:off x="1228298" y="832004"/>
            <a:ext cx="9771797" cy="64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kumimoji="1" lang="zh-CN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背景執行上傳</a:t>
            </a:r>
            <a:r>
              <a:rPr kumimoji="1"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，</a:t>
            </a:r>
            <a:r>
              <a:rPr kumimoji="1" lang="zh-CN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手機可進行其他動作</a:t>
            </a:r>
            <a:endParaRPr kumimoji="1" lang="en-US" altLang="zh-TW" sz="2800" b="1">
              <a:solidFill>
                <a:srgbClr val="0070C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6" name="Rectangle 11">
            <a:extLst>
              <a:ext uri="{FF2B5EF4-FFF2-40B4-BE49-F238E27FC236}">
                <a16:creationId xmlns:a16="http://schemas.microsoft.com/office/drawing/2014/main" id="{E4F92313-B038-47AD-A1CB-55BE346B8117}"/>
              </a:ext>
            </a:extLst>
          </p:cNvPr>
          <p:cNvSpPr/>
          <p:nvPr/>
        </p:nvSpPr>
        <p:spPr>
          <a:xfrm>
            <a:off x="4648331" y="4836868"/>
            <a:ext cx="2780529" cy="349282"/>
          </a:xfrm>
          <a:prstGeom prst="rect">
            <a:avLst/>
          </a:prstGeom>
          <a:solidFill>
            <a:srgbClr val="00B0F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64290B8C-17E0-491A-9A07-F296C8E1D283}"/>
              </a:ext>
            </a:extLst>
          </p:cNvPr>
          <p:cNvSpPr/>
          <p:nvPr/>
        </p:nvSpPr>
        <p:spPr>
          <a:xfrm>
            <a:off x="7998145" y="2026703"/>
            <a:ext cx="2780529" cy="349282"/>
          </a:xfrm>
          <a:prstGeom prst="rect">
            <a:avLst/>
          </a:prstGeom>
          <a:solidFill>
            <a:srgbClr val="00B0F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11">
            <a:extLst>
              <a:ext uri="{FF2B5EF4-FFF2-40B4-BE49-F238E27FC236}">
                <a16:creationId xmlns:a16="http://schemas.microsoft.com/office/drawing/2014/main" id="{7094E31A-7159-4E13-9C4D-6A773622BCDD}"/>
              </a:ext>
            </a:extLst>
          </p:cNvPr>
          <p:cNvSpPr/>
          <p:nvPr/>
        </p:nvSpPr>
        <p:spPr>
          <a:xfrm>
            <a:off x="7998145" y="3813208"/>
            <a:ext cx="2780529" cy="349282"/>
          </a:xfrm>
          <a:prstGeom prst="rect">
            <a:avLst/>
          </a:prstGeom>
          <a:solidFill>
            <a:srgbClr val="00B0F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11">
            <a:extLst>
              <a:ext uri="{FF2B5EF4-FFF2-40B4-BE49-F238E27FC236}">
                <a16:creationId xmlns:a16="http://schemas.microsoft.com/office/drawing/2014/main" id="{44427943-7370-4941-BB3C-58DA8A4673CC}"/>
              </a:ext>
            </a:extLst>
          </p:cNvPr>
          <p:cNvSpPr/>
          <p:nvPr/>
        </p:nvSpPr>
        <p:spPr>
          <a:xfrm>
            <a:off x="7998145" y="5805670"/>
            <a:ext cx="2780529" cy="349282"/>
          </a:xfrm>
          <a:prstGeom prst="rect">
            <a:avLst/>
          </a:prstGeom>
          <a:solidFill>
            <a:srgbClr val="00B0F0">
              <a:alpha val="50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11507E84-9265-4675-8F57-0D8879E63B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0688" y="1978416"/>
            <a:ext cx="458270" cy="560108"/>
          </a:xfrm>
          <a:prstGeom prst="rect">
            <a:avLst/>
          </a:prstGeom>
        </p:spPr>
      </p:pic>
      <p:pic>
        <p:nvPicPr>
          <p:cNvPr id="23" name="圖片 22" descr="一張含有 畫畫 的圖片&#10;&#10;自動產生的描述">
            <a:extLst>
              <a:ext uri="{FF2B5EF4-FFF2-40B4-BE49-F238E27FC236}">
                <a16:creationId xmlns:a16="http://schemas.microsoft.com/office/drawing/2014/main" id="{24FDFAA7-460C-42ED-91E6-F3132A4B58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460" y="4954406"/>
            <a:ext cx="458270" cy="560108"/>
          </a:xfrm>
          <a:prstGeom prst="rect">
            <a:avLst/>
          </a:prstGeom>
        </p:spPr>
      </p:pic>
      <p:pic>
        <p:nvPicPr>
          <p:cNvPr id="25" name="圖片 24" descr="一張含有 畫畫 的圖片&#10;&#10;自動產生的描述">
            <a:extLst>
              <a:ext uri="{FF2B5EF4-FFF2-40B4-BE49-F238E27FC236}">
                <a16:creationId xmlns:a16="http://schemas.microsoft.com/office/drawing/2014/main" id="{74C98CEE-AE64-4EB9-AC03-019F1E529B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556" y="2228108"/>
            <a:ext cx="458270" cy="560108"/>
          </a:xfrm>
          <a:prstGeom prst="rect">
            <a:avLst/>
          </a:prstGeom>
        </p:spPr>
      </p:pic>
      <p:pic>
        <p:nvPicPr>
          <p:cNvPr id="27" name="圖片 26" descr="一張含有 畫畫 的圖片&#10;&#10;自動產生的描述">
            <a:extLst>
              <a:ext uri="{FF2B5EF4-FFF2-40B4-BE49-F238E27FC236}">
                <a16:creationId xmlns:a16="http://schemas.microsoft.com/office/drawing/2014/main" id="{14F93B99-52DC-481A-8D32-45A6954778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556" y="3987849"/>
            <a:ext cx="458270" cy="560108"/>
          </a:xfrm>
          <a:prstGeom prst="rect">
            <a:avLst/>
          </a:prstGeom>
        </p:spPr>
      </p:pic>
      <p:pic>
        <p:nvPicPr>
          <p:cNvPr id="29" name="圖片 28" descr="一張含有 畫畫 的圖片&#10;&#10;自動產生的描述">
            <a:extLst>
              <a:ext uri="{FF2B5EF4-FFF2-40B4-BE49-F238E27FC236}">
                <a16:creationId xmlns:a16="http://schemas.microsoft.com/office/drawing/2014/main" id="{0962F54D-CF22-4FD1-AD17-A203D6870F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4556" y="5976369"/>
            <a:ext cx="458270" cy="5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777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52CB78-C2BD-CC42-9888-E343575880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70" y="1485928"/>
            <a:ext cx="2738596" cy="4868615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266CE5-816A-AE4A-AF91-3901A6B152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702" y="1485928"/>
            <a:ext cx="2738596" cy="4868615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46A2-C1BA-1140-A744-F7593263A4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134" y="1485928"/>
            <a:ext cx="2738596" cy="4868615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1" name="標題 10">
            <a:extLst>
              <a:ext uri="{FF2B5EF4-FFF2-40B4-BE49-F238E27FC236}">
                <a16:creationId xmlns:a16="http://schemas.microsoft.com/office/drawing/2014/main" id="{23454998-CCD6-4969-BD27-4D89F39E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SzPts val="1400"/>
            </a:pPr>
            <a:r>
              <a:rPr lang="zh-CN" altLang="en-US"/>
              <a:t>設定僅 </a:t>
            </a:r>
            <a:r>
              <a:rPr lang="en-US" altLang="zh-CN"/>
              <a:t>Wi-Fi </a:t>
            </a:r>
            <a:r>
              <a:rPr lang="zh-CN" altLang="en-US"/>
              <a:t>可上傳</a:t>
            </a:r>
            <a:r>
              <a:rPr lang="zh-TW" altLang="en-US"/>
              <a:t>，</a:t>
            </a:r>
            <a:r>
              <a:rPr lang="zh-CN" altLang="en-US"/>
              <a:t>網路不用吃到飽</a:t>
            </a:r>
            <a:endParaRPr lang="zh-TW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2F8E65-6DBB-C64C-AA5A-A5FF570E5406}"/>
              </a:ext>
            </a:extLst>
          </p:cNvPr>
          <p:cNvSpPr txBox="1"/>
          <p:nvPr/>
        </p:nvSpPr>
        <p:spPr>
          <a:xfrm>
            <a:off x="4620708" y="1035588"/>
            <a:ext cx="2950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上傳狀態一目了然</a:t>
            </a:r>
            <a:endParaRPr kumimoji="1" lang="en-US" sz="2000" b="1">
              <a:solidFill>
                <a:srgbClr val="0070C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B201858B-E9EC-41A6-B068-413D0A2B3A1F}"/>
              </a:ext>
            </a:extLst>
          </p:cNvPr>
          <p:cNvSpPr txBox="1"/>
          <p:nvPr/>
        </p:nvSpPr>
        <p:spPr>
          <a:xfrm>
            <a:off x="8004036" y="1035588"/>
            <a:ext cx="353479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CN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隨時可終止</a:t>
            </a:r>
            <a:r>
              <a:rPr kumimoji="1"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、暫停或查看資訊</a:t>
            </a:r>
            <a:endParaRPr kumimoji="1" lang="en-US" altLang="zh-TW" sz="2000" b="1">
              <a:solidFill>
                <a:srgbClr val="0070C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92593C59-061D-45B0-9540-4A68E22A41FE}"/>
              </a:ext>
            </a:extLst>
          </p:cNvPr>
          <p:cNvSpPr/>
          <p:nvPr/>
        </p:nvSpPr>
        <p:spPr>
          <a:xfrm>
            <a:off x="3789866" y="3551830"/>
            <a:ext cx="887926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0EB8C313-AC70-4038-AD54-334186A7FC72}"/>
              </a:ext>
            </a:extLst>
          </p:cNvPr>
          <p:cNvSpPr/>
          <p:nvPr/>
        </p:nvSpPr>
        <p:spPr>
          <a:xfrm>
            <a:off x="7465298" y="3551830"/>
            <a:ext cx="887926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209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2B44B-7E17-244F-A6CA-9B0CF454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749" y="1780673"/>
            <a:ext cx="4961114" cy="3938921"/>
          </a:xfrm>
        </p:spPr>
        <p:txBody>
          <a:bodyPr>
            <a:normAutofit/>
          </a:bodyPr>
          <a:lstStyle/>
          <a:p>
            <a:pPr marL="265113" indent="-2651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3200" b="1">
                <a:latin typeface="Arial" panose="020B0604020202020204" pitchFamily="34" charset="0"/>
              </a:rPr>
              <a:t>快速上手的家用備份機</a:t>
            </a:r>
            <a:endParaRPr lang="en-US" altLang="zh-CN" sz="3200" b="1">
              <a:latin typeface="Arial" panose="020B0604020202020204" pitchFamily="34" charset="0"/>
            </a:endParaRPr>
          </a:p>
          <a:p>
            <a:pPr marL="265113" indent="-2651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3200" b="1">
                <a:latin typeface="Arial" panose="020B0604020202020204" pitchFamily="34" charset="0"/>
              </a:rPr>
              <a:t>資料保護</a:t>
            </a:r>
            <a:endParaRPr lang="en-US" altLang="zh-CN" sz="3200" b="1">
              <a:latin typeface="Arial" panose="020B0604020202020204" pitchFamily="34" charset="0"/>
            </a:endParaRPr>
          </a:p>
          <a:p>
            <a:pPr marL="265113" indent="-2651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3200" b="1">
                <a:latin typeface="Arial" panose="020B0604020202020204" pitchFamily="34" charset="0"/>
              </a:rPr>
              <a:t>影音多媒體串流</a:t>
            </a:r>
            <a:endParaRPr lang="en-US" altLang="zh-CN" sz="3200" b="1">
              <a:latin typeface="Arial" panose="020B0604020202020204" pitchFamily="34" charset="0"/>
            </a:endParaRPr>
          </a:p>
          <a:p>
            <a:pPr marL="265113" indent="-2651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3200" b="1"/>
              <a:t>手機攝影愛好者</a:t>
            </a:r>
            <a:endParaRPr lang="en-US" altLang="zh-CN" sz="32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615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F733-4459-5B41-979F-959F0188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1" y="0"/>
            <a:ext cx="11709779" cy="1146412"/>
          </a:xfrm>
        </p:spPr>
        <p:txBody>
          <a:bodyPr>
            <a:normAutofit/>
          </a:bodyPr>
          <a:lstStyle/>
          <a:p>
            <a:pPr>
              <a:buSzPts val="1400"/>
            </a:pPr>
            <a:r>
              <a:rPr lang="en-US" err="1"/>
              <a:t>Qsync</a:t>
            </a:r>
            <a:r>
              <a:rPr lang="en-US"/>
              <a:t> </a:t>
            </a:r>
            <a:r>
              <a:rPr lang="zh-CN" altLang="en-US"/>
              <a:t>將手機檔案與</a:t>
            </a:r>
            <a:r>
              <a:rPr lang="zh-TW" altLang="en-US"/>
              <a:t> </a:t>
            </a:r>
            <a:r>
              <a:rPr lang="en-US" altLang="zh-CN"/>
              <a:t>NAS</a:t>
            </a:r>
            <a:r>
              <a:rPr lang="zh-TW" altLang="en-US"/>
              <a:t> </a:t>
            </a:r>
            <a:r>
              <a:rPr lang="zh-CN" altLang="en-US"/>
              <a:t>自動同步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27EBB-18C9-2845-9C40-1F28654D01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4915" y="1400900"/>
            <a:ext cx="2197309" cy="4516691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5EA82B-567D-A641-8D71-93BEF218A8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343" y="1400898"/>
            <a:ext cx="2197309" cy="4516694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F44EA8-C0D0-FC4D-A869-B484237AF955}"/>
              </a:ext>
            </a:extLst>
          </p:cNvPr>
          <p:cNvSpPr/>
          <p:nvPr/>
        </p:nvSpPr>
        <p:spPr>
          <a:xfrm>
            <a:off x="4487657" y="966482"/>
            <a:ext cx="31518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kumimoji="1"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傳送手機照片至 </a:t>
            </a:r>
            <a:r>
              <a:rPr kumimoji="1" 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NAS </a:t>
            </a:r>
            <a:r>
              <a:rPr kumimoji="1"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保存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77C579-CCE4-B541-BBA3-68FF9B9FAA64}"/>
              </a:ext>
            </a:extLst>
          </p:cNvPr>
          <p:cNvSpPr/>
          <p:nvPr/>
        </p:nvSpPr>
        <p:spPr>
          <a:xfrm>
            <a:off x="1205668" y="5989784"/>
            <a:ext cx="43806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indent="-95250" fontAlgn="base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QTS 4.3.4 </a:t>
            </a:r>
            <a:r>
              <a:rPr lang="zh-TW" alt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以下或 </a:t>
            </a:r>
            <a:r>
              <a:rPr 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Android 5 </a:t>
            </a:r>
            <a:r>
              <a:rPr lang="zh-TW" alt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以下的用戶可下載舊版 </a:t>
            </a:r>
            <a:r>
              <a:rPr lang="en-US" sz="1200" err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  <a:p>
            <a:pPr marL="95250" indent="-95250" fontAlgn="base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iOS 10 (</a:t>
            </a:r>
            <a:r>
              <a:rPr lang="zh-TW" alt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或以上</a:t>
            </a:r>
            <a:r>
              <a:rPr lang="en-US" altLang="zh-TW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</a:t>
            </a:r>
            <a:r>
              <a:rPr lang="zh-TW" alt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版本用戶可下載 </a:t>
            </a:r>
            <a:r>
              <a:rPr lang="en-US" sz="1200" err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r>
              <a:rPr 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Lite。</a:t>
            </a:r>
            <a:endParaRPr lang="en-US" sz="1200" b="0" i="0">
              <a:solidFill>
                <a:srgbClr val="333333"/>
              </a:solidFill>
              <a:effectLst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6E5A12-419B-4F08-8226-4A8A3DC22E71}"/>
              </a:ext>
            </a:extLst>
          </p:cNvPr>
          <p:cNvSpPr/>
          <p:nvPr/>
        </p:nvSpPr>
        <p:spPr>
          <a:xfrm>
            <a:off x="7835747" y="966482"/>
            <a:ext cx="35125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kumimoji="1"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充電或使用 </a:t>
            </a:r>
            <a:r>
              <a:rPr kumimoji="1" lang="en-US" altLang="zh-TW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Wi-Fi </a:t>
            </a:r>
            <a:r>
              <a:rPr kumimoji="1"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時自動同步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422E7A-42DA-D448-9F09-CED55C45C1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509" y="1390656"/>
            <a:ext cx="2197309" cy="4516692"/>
          </a:xfrm>
          <a:prstGeom prst="roundRect">
            <a:avLst>
              <a:gd name="adj" fmla="val 4805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BC9C14A-6834-4F47-91CB-8969E1F9274B}"/>
              </a:ext>
            </a:extLst>
          </p:cNvPr>
          <p:cNvSpPr/>
          <p:nvPr/>
        </p:nvSpPr>
        <p:spPr>
          <a:xfrm>
            <a:off x="1205668" y="966482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kumimoji="1" lang="zh-TW" altLang="en-US" sz="20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靈活配對同步資料夾</a:t>
            </a:r>
          </a:p>
        </p:txBody>
      </p:sp>
    </p:spTree>
    <p:extLst>
      <p:ext uri="{BB962C8B-B14F-4D97-AF65-F5344CB8AC3E}">
        <p14:creationId xmlns:p14="http://schemas.microsoft.com/office/powerpoint/2010/main" val="3896880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>
            <a:extLst>
              <a:ext uri="{FF2B5EF4-FFF2-40B4-BE49-F238E27FC236}">
                <a16:creationId xmlns:a16="http://schemas.microsoft.com/office/drawing/2014/main" id="{10818EFC-E468-4649-BC6D-B2DCCCCCA0C9}"/>
              </a:ext>
            </a:extLst>
          </p:cNvPr>
          <p:cNvSpPr txBox="1">
            <a:spLocks/>
          </p:cNvSpPr>
          <p:nvPr/>
        </p:nvSpPr>
        <p:spPr>
          <a:xfrm>
            <a:off x="3256547" y="1897729"/>
            <a:ext cx="8377991" cy="266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CN" altLang="en-US" sz="5400">
                <a:latin typeface="Arial" panose="020B0604020202020204" pitchFamily="34" charset="0"/>
              </a:rPr>
              <a:t>影音多媒體串流</a:t>
            </a:r>
            <a:endParaRPr lang="en-US" altLang="zh-CN" sz="5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388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438A9E81-05E7-41D3-B93C-A67631ACADFF}"/>
              </a:ext>
            </a:extLst>
          </p:cNvPr>
          <p:cNvSpPr/>
          <p:nvPr/>
        </p:nvSpPr>
        <p:spPr>
          <a:xfrm rot="10800000">
            <a:off x="7042244" y="1022267"/>
            <a:ext cx="4903111" cy="75708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8F3F6C70-CE89-4545-9A9C-DD826B1BF9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47" y="3630313"/>
            <a:ext cx="3853952" cy="970270"/>
          </a:xfrm>
          <a:prstGeom prst="rect">
            <a:avLst/>
          </a:prstGeom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5D7B9A28-6D5D-4133-B7D5-B602092A34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5877"/>
            <a:ext cx="6585801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D:\工作進行中\20170911直播母版16比9\各場PPT元素\20180103\plex-logo_W1200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1342" y="1149758"/>
            <a:ext cx="1553939" cy="503736"/>
          </a:xfrm>
          <a:prstGeom prst="rect">
            <a:avLst/>
          </a:prstGeom>
          <a:noFill/>
        </p:spPr>
      </p:pic>
      <p:sp>
        <p:nvSpPr>
          <p:cNvPr id="12" name="Shape 229">
            <a:extLst>
              <a:ext uri="{FF2B5EF4-FFF2-40B4-BE49-F238E27FC236}">
                <a16:creationId xmlns:a16="http://schemas.microsoft.com/office/drawing/2014/main" id="{09E6E524-6084-3C48-B68C-5F5E9F2CD9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6637" y="0"/>
            <a:ext cx="10396287" cy="116083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zh-TW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</a:t>
            </a:r>
            <a:r>
              <a:rPr lang="en-US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zh-TW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zh-CN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個人媒體收藏中心</a:t>
            </a:r>
            <a:endParaRPr lang="zh-TW" altLang="en-US" sz="4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E3081A-A018-0D46-932E-09A688B35A03}"/>
              </a:ext>
            </a:extLst>
          </p:cNvPr>
          <p:cNvSpPr txBox="1"/>
          <p:nvPr/>
        </p:nvSpPr>
        <p:spPr>
          <a:xfrm>
            <a:off x="675777" y="5912379"/>
            <a:ext cx="42394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95250" fontAlgn="base"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欲發揮最佳</a:t>
            </a:r>
            <a:r>
              <a:rPr lang="en-US" altLang="zh-CN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Plex</a:t>
            </a:r>
            <a:r>
              <a:rPr lang="zh-CN" alt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效能請選擇</a:t>
            </a:r>
            <a:r>
              <a:rPr lang="en-US" altLang="zh-CN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x86 </a:t>
            </a:r>
            <a:r>
              <a:rPr lang="zh-CN" alt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機種</a:t>
            </a:r>
            <a:r>
              <a:rPr lang="zh-TW" alt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US" sz="12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A411B1C-8915-426C-9DE9-CDE61CCFA818}"/>
              </a:ext>
            </a:extLst>
          </p:cNvPr>
          <p:cNvSpPr/>
          <p:nvPr/>
        </p:nvSpPr>
        <p:spPr>
          <a:xfrm>
            <a:off x="5310482" y="1867296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8530">
              <a:buClr>
                <a:srgbClr val="000000"/>
              </a:buClr>
              <a:buSzPts val="1400"/>
            </a:pPr>
            <a:r>
              <a:rPr kumimoji="1" lang="en-US" altLang="zh-TW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介面簡單易用</a:t>
            </a: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E0EB62A-721E-4A88-A9E9-1F4BE67D2030}"/>
              </a:ext>
            </a:extLst>
          </p:cNvPr>
          <p:cNvSpPr/>
          <p:nvPr/>
        </p:nvSpPr>
        <p:spPr>
          <a:xfrm>
            <a:off x="5310482" y="2605392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8530">
              <a:buClr>
                <a:srgbClr val="000000"/>
              </a:buClr>
              <a:buSzPts val="1400"/>
            </a:pPr>
            <a:r>
              <a:rPr kumimoji="1" lang="en-US" altLang="zh-TW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豐富多媒體資訊</a:t>
            </a: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918EFC7-487E-4679-BF57-6C50CEBBC790}"/>
              </a:ext>
            </a:extLst>
          </p:cNvPr>
          <p:cNvSpPr/>
          <p:nvPr/>
        </p:nvSpPr>
        <p:spPr>
          <a:xfrm>
            <a:off x="5310482" y="3343488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8530">
              <a:buClr>
                <a:srgbClr val="000000"/>
              </a:buClr>
              <a:buSzPts val="1400"/>
            </a:pPr>
            <a:r>
              <a:rPr kumimoji="1" lang="en-US" altLang="zh-TW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支援各類裝置</a:t>
            </a: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1D3290D-14BF-4C0C-877A-A8633231808C}"/>
              </a:ext>
            </a:extLst>
          </p:cNvPr>
          <p:cNvSpPr/>
          <p:nvPr/>
        </p:nvSpPr>
        <p:spPr>
          <a:xfrm>
            <a:off x="5310482" y="4081584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8530">
              <a:buClr>
                <a:srgbClr val="000000"/>
              </a:buClr>
              <a:buSzPts val="1400"/>
            </a:pPr>
            <a:r>
              <a:rPr kumimoji="1" lang="en-US" altLang="zh-TW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隨時隨地存取播放</a:t>
            </a: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BA5B6FE-0FE2-4FF8-AB29-66BEB0D48660}"/>
              </a:ext>
            </a:extLst>
          </p:cNvPr>
          <p:cNvSpPr/>
          <p:nvPr/>
        </p:nvSpPr>
        <p:spPr>
          <a:xfrm>
            <a:off x="5310482" y="4819680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8530">
              <a:buClr>
                <a:srgbClr val="000000"/>
              </a:buClr>
              <a:buSzPts val="1400"/>
            </a:pPr>
            <a:r>
              <a:rPr kumimoji="1" lang="en-US" altLang="zh-TW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支援各類影音格式</a:t>
            </a: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6AE1EEC-5AE6-4BF6-AA13-4A20567AB7F4}"/>
              </a:ext>
            </a:extLst>
          </p:cNvPr>
          <p:cNvSpPr/>
          <p:nvPr/>
        </p:nvSpPr>
        <p:spPr>
          <a:xfrm>
            <a:off x="5310482" y="5557776"/>
            <a:ext cx="573542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118530">
              <a:buClr>
                <a:srgbClr val="000000"/>
              </a:buClr>
              <a:buSzPts val="1400"/>
            </a:pPr>
            <a:r>
              <a:rPr kumimoji="1" lang="en-US" altLang="zh-TW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共享</a:t>
            </a: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82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82C393F-2106-449F-904B-DA53BE0E7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3" name="Shape 443"/>
          <p:cNvSpPr txBox="1"/>
          <p:nvPr/>
        </p:nvSpPr>
        <p:spPr>
          <a:xfrm>
            <a:off x="6419459" y="2665455"/>
            <a:ext cx="2211443" cy="581276"/>
          </a:xfrm>
          <a:prstGeom prst="rect">
            <a:avLst/>
          </a:prstGeom>
          <a:noFill/>
          <a:ln>
            <a:noFill/>
            <a:headEnd type="none" w="sm" len="sm"/>
            <a:tailEnd type="none" w="sm" len="sm"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dk1"/>
              </a:buClr>
              <a:buSzPts val="1100"/>
            </a:pP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7A1EC21-2D44-4439-AE0C-B38875793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478"/>
            <a:ext cx="12192000" cy="1159510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zh-TW" altLang="en-US" sz="4400">
                <a:solidFill>
                  <a:schemeClr val="tx1">
                    <a:lumMod val="65000"/>
                    <a:lumOff val="35000"/>
                  </a:schemeClr>
                </a:solidFill>
              </a:rPr>
              <a:t>支援 </a:t>
            </a:r>
            <a:r>
              <a:rPr lang="en-US" altLang="zh-TW" sz="4400">
                <a:solidFill>
                  <a:schemeClr val="tx1">
                    <a:lumMod val="65000"/>
                    <a:lumOff val="35000"/>
                  </a:schemeClr>
                </a:solidFill>
              </a:rPr>
              <a:t>4K H.264 </a:t>
            </a:r>
            <a:r>
              <a:rPr lang="zh-TW" altLang="en-US" sz="4400">
                <a:solidFill>
                  <a:schemeClr val="tx1">
                    <a:lumMod val="65000"/>
                    <a:lumOff val="35000"/>
                  </a:schemeClr>
                </a:solidFill>
              </a:rPr>
              <a:t>硬體轉檔</a:t>
            </a: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D2589A0-5183-4286-B6F2-5C037405AD34}"/>
              </a:ext>
            </a:extLst>
          </p:cNvPr>
          <p:cNvSpPr/>
          <p:nvPr/>
        </p:nvSpPr>
        <p:spPr>
          <a:xfrm rot="5400000">
            <a:off x="8855815" y="3888190"/>
            <a:ext cx="985477" cy="732917"/>
          </a:xfrm>
          <a:prstGeom prst="rightArrow">
            <a:avLst/>
          </a:prstGeom>
          <a:gradFill>
            <a:gsLst>
              <a:gs pos="0">
                <a:srgbClr val="FFC000">
                  <a:alpha val="0"/>
                </a:srgbClr>
              </a:gs>
              <a:gs pos="100000">
                <a:srgbClr val="FFC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443"/>
          <p:cNvSpPr txBox="1"/>
          <p:nvPr/>
        </p:nvSpPr>
        <p:spPr>
          <a:xfrm>
            <a:off x="7034948" y="2426855"/>
            <a:ext cx="4627212" cy="123628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zh-TW" alt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各種</a:t>
            </a:r>
            <a:r>
              <a:rPr lang="en-US" altLang="zh-TW"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4K</a:t>
            </a:r>
            <a:r>
              <a:rPr lang="zh-TW" alt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影片格式</a:t>
            </a:r>
          </a:p>
          <a:p>
            <a:pPr lvl="0" algn="ctr"/>
            <a:r>
              <a:rPr lang="en-US" sz="2133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MP4 / AVI / MOV / MKV / MPEG / FLV……..</a:t>
            </a:r>
            <a:endParaRPr lang="en-US" sz="24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" name="Shape 446"/>
          <p:cNvSpPr txBox="1"/>
          <p:nvPr/>
        </p:nvSpPr>
        <p:spPr>
          <a:xfrm>
            <a:off x="7156733" y="4480495"/>
            <a:ext cx="4383641" cy="10876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kumimoji="1" 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FHD H264 30fps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5606715" y="1239748"/>
            <a:ext cx="6585285" cy="891180"/>
          </a:xfrm>
          <a:prstGeom prst="rect">
            <a:avLst/>
          </a:prstGeom>
          <a:gradFill>
            <a:gsLst>
              <a:gs pos="0">
                <a:srgbClr val="FFFF00">
                  <a:alpha val="0"/>
                </a:srgbClr>
              </a:gs>
              <a:gs pos="55000">
                <a:srgbClr val="FFC000"/>
              </a:gs>
              <a:gs pos="100000">
                <a:srgbClr val="FFFF00">
                  <a:alpha val="0"/>
                </a:srgbClr>
              </a:gs>
            </a:gsLst>
            <a:lin ang="2460000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kumimoji="1" lang="zh-TW" altLang="en-US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支援 </a:t>
            </a:r>
            <a:r>
              <a:rPr kumimoji="1" lang="en-US" altLang="zh-TW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10-bit</a:t>
            </a:r>
            <a:r>
              <a:rPr kumimoji="1" lang="zh-TW" altLang="en-US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en-US" sz="3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H.264</a:t>
            </a:r>
          </a:p>
        </p:txBody>
      </p:sp>
    </p:spTree>
    <p:extLst>
      <p:ext uri="{BB962C8B-B14F-4D97-AF65-F5344CB8AC3E}">
        <p14:creationId xmlns:p14="http://schemas.microsoft.com/office/powerpoint/2010/main" val="3310883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xfrm>
            <a:off x="1405930" y="0"/>
            <a:ext cx="9553945" cy="11069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4K 10-bit </a:t>
            </a:r>
            <a:r>
              <a:rPr lang="zh-TW" altLang="en-US" sz="4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影片</a:t>
            </a:r>
            <a:r>
              <a:rPr lang="zh-TW" altLang="en-US" sz="4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即時或背景轉檔</a:t>
            </a:r>
            <a:endParaRPr lang="zh-TW" altLang="en-US" sz="4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62" name="Shape 462"/>
          <p:cNvPicPr preferRelativeResize="0"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3013" y="2757754"/>
            <a:ext cx="4685170" cy="2483248"/>
          </a:xfrm>
          <a:prstGeom prst="roundRect">
            <a:avLst>
              <a:gd name="adj" fmla="val 5469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/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2819B4D1-1984-4674-937E-6751AFDF3156}"/>
              </a:ext>
            </a:extLst>
          </p:cNvPr>
          <p:cNvSpPr/>
          <p:nvPr/>
        </p:nvSpPr>
        <p:spPr>
          <a:xfrm>
            <a:off x="665344" y="1654256"/>
            <a:ext cx="5627546" cy="973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即時轉檔立即欣賞</a:t>
            </a:r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52" name="Shape 452"/>
          <p:cNvSpPr txBox="1"/>
          <p:nvPr/>
        </p:nvSpPr>
        <p:spPr>
          <a:xfrm>
            <a:off x="636605" y="2104450"/>
            <a:ext cx="4995279" cy="40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r>
              <a:rPr lang="zh-TW" altLang="en-US" sz="20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在不同裝置間順暢播放，畫質清晰不破圖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17056C7-A2F2-41C7-AD8E-3E2E3449CA52}"/>
              </a:ext>
            </a:extLst>
          </p:cNvPr>
          <p:cNvSpPr/>
          <p:nvPr/>
        </p:nvSpPr>
        <p:spPr>
          <a:xfrm>
            <a:off x="6660707" y="1654256"/>
            <a:ext cx="5627546" cy="973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buClr>
                <a:schemeClr val="dk1"/>
              </a:buClr>
              <a:buSzPts val="2000"/>
            </a:pP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背景自動轉檔</a:t>
            </a:r>
          </a:p>
        </p:txBody>
      </p:sp>
      <p:sp>
        <p:nvSpPr>
          <p:cNvPr id="26" name="Shape 452">
            <a:extLst>
              <a:ext uri="{FF2B5EF4-FFF2-40B4-BE49-F238E27FC236}">
                <a16:creationId xmlns:a16="http://schemas.microsoft.com/office/drawing/2014/main" id="{6CB11CAC-C386-497B-BD7C-369D8C174E32}"/>
              </a:ext>
            </a:extLst>
          </p:cNvPr>
          <p:cNvSpPr txBox="1"/>
          <p:nvPr/>
        </p:nvSpPr>
        <p:spPr>
          <a:xfrm>
            <a:off x="6631968" y="2104450"/>
            <a:ext cx="4995279" cy="406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SzPts val="1400"/>
            </a:pPr>
            <a:r>
              <a:rPr lang="zh-TW" altLang="en-US" sz="2000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設定自動轉檔資料夾</a:t>
            </a:r>
            <a:endParaRPr lang="zh-TW" altLang="en-US" sz="200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2D407218-6006-457F-9D1C-B6C345419E09}"/>
              </a:ext>
            </a:extLst>
          </p:cNvPr>
          <p:cNvCxnSpPr>
            <a:cxnSpLocks/>
          </p:cNvCxnSpPr>
          <p:nvPr/>
        </p:nvCxnSpPr>
        <p:spPr>
          <a:xfrm>
            <a:off x="6314762" y="1106905"/>
            <a:ext cx="13734" cy="508935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群組 2">
            <a:extLst>
              <a:ext uri="{FF2B5EF4-FFF2-40B4-BE49-F238E27FC236}">
                <a16:creationId xmlns:a16="http://schemas.microsoft.com/office/drawing/2014/main" id="{45BA0600-AE4D-472F-9CEC-E4A566B55562}"/>
              </a:ext>
            </a:extLst>
          </p:cNvPr>
          <p:cNvGrpSpPr/>
          <p:nvPr/>
        </p:nvGrpSpPr>
        <p:grpSpPr>
          <a:xfrm>
            <a:off x="665344" y="2762582"/>
            <a:ext cx="5234339" cy="2483248"/>
            <a:chOff x="665344" y="2762582"/>
            <a:chExt cx="5234339" cy="2483248"/>
          </a:xfrm>
        </p:grpSpPr>
        <p:pic>
          <p:nvPicPr>
            <p:cNvPr id="13" name="Shape 462"/>
            <p:cNvPicPr preferRelativeResize="0"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65344" y="2762582"/>
              <a:ext cx="5234339" cy="2483248"/>
            </a:xfrm>
            <a:prstGeom prst="roundRect">
              <a:avLst>
                <a:gd name="adj" fmla="val 5469"/>
              </a:avLst>
            </a:prstGeom>
            <a:solidFill>
              <a:srgbClr val="FFFFFF">
                <a:shade val="85000"/>
              </a:srgbClr>
            </a:solidFill>
            <a:ln w="19050">
              <a:solidFill>
                <a:schemeClr val="accent4"/>
              </a:solidFill>
            </a:ln>
            <a:effectLst/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378107BA-50E0-4917-AD24-75D600B0B53B}"/>
                </a:ext>
              </a:extLst>
            </p:cNvPr>
            <p:cNvSpPr/>
            <p:nvPr/>
          </p:nvSpPr>
          <p:spPr>
            <a:xfrm>
              <a:off x="2374710" y="3429000"/>
              <a:ext cx="928048" cy="201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ADBC4BF-9C13-8B40-8D21-F1F6E8566E4F}"/>
              </a:ext>
            </a:extLst>
          </p:cNvPr>
          <p:cNvSpPr txBox="1"/>
          <p:nvPr/>
        </p:nvSpPr>
        <p:spPr>
          <a:xfrm>
            <a:off x="636605" y="5912248"/>
            <a:ext cx="31015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</a:t>
            </a:r>
            <a:r>
              <a:rPr lang="zh-CN" alt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系統將預留記憶體空間予轉檔應用</a:t>
            </a:r>
            <a:r>
              <a:rPr lang="zh-TW" alt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endParaRPr lang="en-US" sz="1200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62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>
            <a:extLst>
              <a:ext uri="{FF2B5EF4-FFF2-40B4-BE49-F238E27FC236}">
                <a16:creationId xmlns:a16="http://schemas.microsoft.com/office/drawing/2014/main" id="{668BC430-E583-4E82-8233-1352D7506A6E}"/>
              </a:ext>
            </a:extLst>
          </p:cNvPr>
          <p:cNvSpPr txBox="1">
            <a:spLocks/>
          </p:cNvSpPr>
          <p:nvPr/>
        </p:nvSpPr>
        <p:spPr>
          <a:xfrm>
            <a:off x="4993105" y="1897729"/>
            <a:ext cx="6641433" cy="2660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CN" altLang="en-US" sz="5400">
                <a:latin typeface="Arial" panose="020B0604020202020204" pitchFamily="34" charset="0"/>
              </a:rPr>
              <a:t>手機攝影愛好者</a:t>
            </a:r>
            <a:endParaRPr lang="en-US" altLang="zh-CN" sz="5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068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F480B-DB01-D649-A24D-F1522D0DA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11706726" cy="1045373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zh-CN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建立並管理您的個人相簿</a:t>
            </a:r>
            <a:endParaRPr lang="en-US" sz="4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16750-5FFF-5D42-87CE-EB6EB404E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9426" y="2062295"/>
            <a:ext cx="7313148" cy="3750332"/>
          </a:xfrm>
          <a:prstGeom prst="roundRect">
            <a:avLst>
              <a:gd name="adj" fmla="val 331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EEB465-114B-A147-9115-CF9CF2A1F5F5}"/>
              </a:ext>
            </a:extLst>
          </p:cNvPr>
          <p:cNvSpPr/>
          <p:nvPr/>
        </p:nvSpPr>
        <p:spPr>
          <a:xfrm>
            <a:off x="1189019" y="1045373"/>
            <a:ext cx="9785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在 </a:t>
            </a:r>
            <a:r>
              <a:rPr kumimoji="1" lang="en-US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QuMagie</a:t>
            </a:r>
            <a:r>
              <a:rPr kumimoji="1"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裡，我可以透過時間軸快速回到精彩的那一天，也能把每一次的旅行整理成一本本精美的相簿。</a:t>
            </a:r>
            <a:endParaRPr kumimoji="1"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9248CE-E112-314A-93CB-DE6176A46A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589" y="4512963"/>
            <a:ext cx="1299664" cy="12996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79470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橢圓 30">
            <a:extLst>
              <a:ext uri="{FF2B5EF4-FFF2-40B4-BE49-F238E27FC236}">
                <a16:creationId xmlns:a16="http://schemas.microsoft.com/office/drawing/2014/main" id="{4EEEE102-0C4B-4D21-8C67-FBC71DDB28BE}"/>
              </a:ext>
            </a:extLst>
          </p:cNvPr>
          <p:cNvSpPr/>
          <p:nvPr/>
        </p:nvSpPr>
        <p:spPr>
          <a:xfrm>
            <a:off x="10096750" y="2068343"/>
            <a:ext cx="1710555" cy="171055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 descr="一張含有 男人, 個人, 握住, 坐 的圖片&#10;&#10;自動產生的描述">
            <a:extLst>
              <a:ext uri="{FF2B5EF4-FFF2-40B4-BE49-F238E27FC236}">
                <a16:creationId xmlns:a16="http://schemas.microsoft.com/office/drawing/2014/main" id="{46E44E25-3D32-47F3-B163-067622D49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31725"/>
            <a:ext cx="5394492" cy="5412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73764-9C28-6C4A-A64F-1C30179E6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63" y="0"/>
            <a:ext cx="11682663" cy="1045373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buSzPts val="1400"/>
            </a:pPr>
            <a:r>
              <a:rPr lang="zh-CN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更快找到您要的照片</a:t>
            </a:r>
            <a:endParaRPr lang="en-US" sz="4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4F4E02-99E5-8745-A358-0B91C41FF4D3}"/>
              </a:ext>
            </a:extLst>
          </p:cNvPr>
          <p:cNvSpPr/>
          <p:nvPr/>
        </p:nvSpPr>
        <p:spPr>
          <a:xfrm>
            <a:off x="7256462" y="4013339"/>
            <a:ext cx="4455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2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QuMagie</a:t>
            </a:r>
            <a:r>
              <a:rPr kumimoji="1"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提供各式篩選器，讓您利用標籤、人物、日期、照片名稱</a:t>
            </a: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, </a:t>
            </a:r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輕易地找到想找的照片。</a:t>
            </a:r>
            <a:endParaRPr kumimoji="1"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C8C585-2C06-FF4F-9426-BE6FC28F6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75862" y="1088622"/>
            <a:ext cx="4251759" cy="4701464"/>
          </a:xfrm>
          <a:prstGeom prst="roundRect">
            <a:avLst>
              <a:gd name="adj" fmla="val 1692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: 圓角 43">
            <a:extLst>
              <a:ext uri="{FF2B5EF4-FFF2-40B4-BE49-F238E27FC236}">
                <a16:creationId xmlns:a16="http://schemas.microsoft.com/office/drawing/2014/main" id="{8FDA2393-E1DC-BB48-8056-E8C365CA48D2}"/>
              </a:ext>
            </a:extLst>
          </p:cNvPr>
          <p:cNvSpPr/>
          <p:nvPr/>
        </p:nvSpPr>
        <p:spPr>
          <a:xfrm>
            <a:off x="2933672" y="2092121"/>
            <a:ext cx="852393" cy="32097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44">
            <a:extLst>
              <a:ext uri="{FF2B5EF4-FFF2-40B4-BE49-F238E27FC236}">
                <a16:creationId xmlns:a16="http://schemas.microsoft.com/office/drawing/2014/main" id="{AC1AB739-2C91-6843-BC9D-4D81775E952B}"/>
              </a:ext>
            </a:extLst>
          </p:cNvPr>
          <p:cNvSpPr/>
          <p:nvPr/>
        </p:nvSpPr>
        <p:spPr>
          <a:xfrm>
            <a:off x="2933672" y="3851042"/>
            <a:ext cx="852393" cy="32097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45">
            <a:extLst>
              <a:ext uri="{FF2B5EF4-FFF2-40B4-BE49-F238E27FC236}">
                <a16:creationId xmlns:a16="http://schemas.microsoft.com/office/drawing/2014/main" id="{4E713DB5-5BA7-D848-AA5B-BF1986AC2968}"/>
              </a:ext>
            </a:extLst>
          </p:cNvPr>
          <p:cNvSpPr/>
          <p:nvPr/>
        </p:nvSpPr>
        <p:spPr>
          <a:xfrm>
            <a:off x="2933671" y="1451435"/>
            <a:ext cx="852393" cy="320975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5" name="群組 60">
            <a:extLst>
              <a:ext uri="{FF2B5EF4-FFF2-40B4-BE49-F238E27FC236}">
                <a16:creationId xmlns:a16="http://schemas.microsoft.com/office/drawing/2014/main" id="{8E4E65B8-9591-1143-B760-AAC37B2637D5}"/>
              </a:ext>
            </a:extLst>
          </p:cNvPr>
          <p:cNvGrpSpPr/>
          <p:nvPr/>
        </p:nvGrpSpPr>
        <p:grpSpPr>
          <a:xfrm>
            <a:off x="3537589" y="2025769"/>
            <a:ext cx="453678" cy="453678"/>
            <a:chOff x="3555912" y="5295267"/>
            <a:chExt cx="655970" cy="655970"/>
          </a:xfrm>
          <a:solidFill>
            <a:srgbClr val="FFC000"/>
          </a:solidFill>
        </p:grpSpPr>
        <p:sp>
          <p:nvSpPr>
            <p:cNvPr id="16" name="橢圓 57">
              <a:extLst>
                <a:ext uri="{FF2B5EF4-FFF2-40B4-BE49-F238E27FC236}">
                  <a16:creationId xmlns:a16="http://schemas.microsoft.com/office/drawing/2014/main" id="{9B60C9F5-719A-B84E-A532-4ACB63E039EF}"/>
                </a:ext>
              </a:extLst>
            </p:cNvPr>
            <p:cNvSpPr/>
            <p:nvPr/>
          </p:nvSpPr>
          <p:spPr>
            <a:xfrm>
              <a:off x="3555912" y="5295267"/>
              <a:ext cx="655970" cy="655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矩形 58">
              <a:extLst>
                <a:ext uri="{FF2B5EF4-FFF2-40B4-BE49-F238E27FC236}">
                  <a16:creationId xmlns:a16="http://schemas.microsoft.com/office/drawing/2014/main" id="{8F7B47B6-4685-A645-925B-A5F271836380}"/>
                </a:ext>
              </a:extLst>
            </p:cNvPr>
            <p:cNvSpPr/>
            <p:nvPr/>
          </p:nvSpPr>
          <p:spPr>
            <a:xfrm>
              <a:off x="3646784" y="5334514"/>
              <a:ext cx="473290" cy="5785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橢圓 21">
            <a:extLst>
              <a:ext uri="{FF2B5EF4-FFF2-40B4-BE49-F238E27FC236}">
                <a16:creationId xmlns:a16="http://schemas.microsoft.com/office/drawing/2014/main" id="{644AD924-8A83-2D45-8448-B4887A0EA5CB}"/>
              </a:ext>
            </a:extLst>
          </p:cNvPr>
          <p:cNvSpPr/>
          <p:nvPr/>
        </p:nvSpPr>
        <p:spPr>
          <a:xfrm>
            <a:off x="6553079" y="2068343"/>
            <a:ext cx="1710555" cy="171055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橢圓 30">
            <a:extLst>
              <a:ext uri="{FF2B5EF4-FFF2-40B4-BE49-F238E27FC236}">
                <a16:creationId xmlns:a16="http://schemas.microsoft.com/office/drawing/2014/main" id="{B19DCEE3-EC3E-0142-9C11-D9456964FD69}"/>
              </a:ext>
            </a:extLst>
          </p:cNvPr>
          <p:cNvSpPr/>
          <p:nvPr/>
        </p:nvSpPr>
        <p:spPr>
          <a:xfrm>
            <a:off x="8325335" y="2068343"/>
            <a:ext cx="1710555" cy="1710555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2" name="矩形 35">
            <a:extLst>
              <a:ext uri="{FF2B5EF4-FFF2-40B4-BE49-F238E27FC236}">
                <a16:creationId xmlns:a16="http://schemas.microsoft.com/office/drawing/2014/main" id="{63645EBA-9471-9641-998F-C0B42C653F0B}"/>
              </a:ext>
            </a:extLst>
          </p:cNvPr>
          <p:cNvSpPr/>
          <p:nvPr/>
        </p:nvSpPr>
        <p:spPr>
          <a:xfrm>
            <a:off x="7028180" y="2451609"/>
            <a:ext cx="697627" cy="497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人物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矩形 36">
            <a:extLst>
              <a:ext uri="{FF2B5EF4-FFF2-40B4-BE49-F238E27FC236}">
                <a16:creationId xmlns:a16="http://schemas.microsoft.com/office/drawing/2014/main" id="{63073779-DBAE-DC43-BA00-4E6B0C02C225}"/>
              </a:ext>
            </a:extLst>
          </p:cNvPr>
          <p:cNvSpPr/>
          <p:nvPr/>
        </p:nvSpPr>
        <p:spPr>
          <a:xfrm>
            <a:off x="8577215" y="2448675"/>
            <a:ext cx="1210588" cy="497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文字標籤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7">
            <a:extLst>
              <a:ext uri="{FF2B5EF4-FFF2-40B4-BE49-F238E27FC236}">
                <a16:creationId xmlns:a16="http://schemas.microsoft.com/office/drawing/2014/main" id="{CFAAC720-3EA1-5B46-A655-6C0DCC63F7CB}"/>
              </a:ext>
            </a:extLst>
          </p:cNvPr>
          <p:cNvSpPr/>
          <p:nvPr/>
        </p:nvSpPr>
        <p:spPr>
          <a:xfrm>
            <a:off x="10368606" y="2442392"/>
            <a:ext cx="1210588" cy="497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拍攝日期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 38">
            <a:extLst>
              <a:ext uri="{FF2B5EF4-FFF2-40B4-BE49-F238E27FC236}">
                <a16:creationId xmlns:a16="http://schemas.microsoft.com/office/drawing/2014/main" id="{07A9190F-4512-5E48-BBCF-D1104FA81FC6}"/>
              </a:ext>
            </a:extLst>
          </p:cNvPr>
          <p:cNvSpPr/>
          <p:nvPr/>
        </p:nvSpPr>
        <p:spPr>
          <a:xfrm>
            <a:off x="6439154" y="2910001"/>
            <a:ext cx="1770822" cy="53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TW" altLang="en-US" sz="1180">
                <a:latin typeface="微軟正黑體" panose="020B0604030504040204" pitchFamily="34" charset="-120"/>
                <a:ea typeface="微軟正黑體" panose="020B0604030504040204" pitchFamily="34" charset="-120"/>
              </a:rPr>
              <a:t>包含指定人物</a:t>
            </a:r>
            <a:endParaRPr lang="en-US" altLang="zh-TW" sz="118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TW" altLang="en-US" sz="1180">
                <a:latin typeface="微軟正黑體" panose="020B0604030504040204" pitchFamily="34" charset="-120"/>
                <a:ea typeface="微軟正黑體" panose="020B0604030504040204" pitchFamily="34" charset="-120"/>
              </a:rPr>
              <a:t>排除指定人物</a:t>
            </a:r>
            <a:endParaRPr lang="en-US" altLang="zh-TW" sz="118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矩形 39">
            <a:extLst>
              <a:ext uri="{FF2B5EF4-FFF2-40B4-BE49-F238E27FC236}">
                <a16:creationId xmlns:a16="http://schemas.microsoft.com/office/drawing/2014/main" id="{07B080D8-6F46-D74C-BA01-E78FD9213E48}"/>
              </a:ext>
            </a:extLst>
          </p:cNvPr>
          <p:cNvSpPr/>
          <p:nvPr/>
        </p:nvSpPr>
        <p:spPr>
          <a:xfrm>
            <a:off x="8080553" y="2902949"/>
            <a:ext cx="1941970" cy="530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TW" altLang="en-US" sz="118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滿足所有指定標籤</a:t>
            </a:r>
            <a:endParaRPr lang="en-US" altLang="zh-TW" sz="118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0850" lvl="1" indent="-1079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zh-TW" altLang="en-US" sz="1180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滿足任一指定標籤</a:t>
            </a:r>
            <a:endParaRPr lang="en-US" altLang="zh-TW" sz="118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 40">
            <a:extLst>
              <a:ext uri="{FF2B5EF4-FFF2-40B4-BE49-F238E27FC236}">
                <a16:creationId xmlns:a16="http://schemas.microsoft.com/office/drawing/2014/main" id="{C74FDC9E-29C1-5541-B676-3B5B4A56ADC7}"/>
              </a:ext>
            </a:extLst>
          </p:cNvPr>
          <p:cNvSpPr/>
          <p:nvPr/>
        </p:nvSpPr>
        <p:spPr>
          <a:xfrm>
            <a:off x="10022523" y="2868356"/>
            <a:ext cx="1544012" cy="3313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0850" lvl="1" indent="-1079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180">
                <a:latin typeface="微軟正黑體" panose="020B0604030504040204" pitchFamily="34" charset="-120"/>
                <a:ea typeface="微軟正黑體" panose="020B0604030504040204" pitchFamily="34" charset="-120"/>
              </a:rPr>
              <a:t>指定日期區間</a:t>
            </a:r>
            <a:endParaRPr lang="en-US" altLang="zh-TW" sz="118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21A8BF5-0B04-474B-9596-7C3A1DE679A2}"/>
              </a:ext>
            </a:extLst>
          </p:cNvPr>
          <p:cNvGrpSpPr/>
          <p:nvPr/>
        </p:nvGrpSpPr>
        <p:grpSpPr>
          <a:xfrm>
            <a:off x="7244096" y="2199776"/>
            <a:ext cx="312906" cy="369332"/>
            <a:chOff x="7467061" y="2199776"/>
            <a:chExt cx="312906" cy="369332"/>
          </a:xfrm>
        </p:grpSpPr>
        <p:sp>
          <p:nvSpPr>
            <p:cNvPr id="38" name="矩形 47">
              <a:extLst>
                <a:ext uri="{FF2B5EF4-FFF2-40B4-BE49-F238E27FC236}">
                  <a16:creationId xmlns:a16="http://schemas.microsoft.com/office/drawing/2014/main" id="{AF69C71E-3A8D-1148-9170-24EFF2805667}"/>
                </a:ext>
              </a:extLst>
            </p:cNvPr>
            <p:cNvSpPr/>
            <p:nvPr/>
          </p:nvSpPr>
          <p:spPr>
            <a:xfrm>
              <a:off x="7467061" y="2199776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橢圓 52">
              <a:extLst>
                <a:ext uri="{FF2B5EF4-FFF2-40B4-BE49-F238E27FC236}">
                  <a16:creationId xmlns:a16="http://schemas.microsoft.com/office/drawing/2014/main" id="{2137319E-910D-9C44-A3B9-512F5E7826D0}"/>
                </a:ext>
              </a:extLst>
            </p:cNvPr>
            <p:cNvSpPr/>
            <p:nvPr/>
          </p:nvSpPr>
          <p:spPr>
            <a:xfrm>
              <a:off x="7479427" y="2250568"/>
              <a:ext cx="276848" cy="27684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B2A7AF5C-00B3-49BD-8E14-9D02BF292FB6}"/>
              </a:ext>
            </a:extLst>
          </p:cNvPr>
          <p:cNvGrpSpPr/>
          <p:nvPr/>
        </p:nvGrpSpPr>
        <p:grpSpPr>
          <a:xfrm>
            <a:off x="9024159" y="2199776"/>
            <a:ext cx="312906" cy="369332"/>
            <a:chOff x="7467061" y="2199776"/>
            <a:chExt cx="312906" cy="369332"/>
          </a:xfrm>
        </p:grpSpPr>
        <p:sp>
          <p:nvSpPr>
            <p:cNvPr id="46" name="矩形 47">
              <a:extLst>
                <a:ext uri="{FF2B5EF4-FFF2-40B4-BE49-F238E27FC236}">
                  <a16:creationId xmlns:a16="http://schemas.microsoft.com/office/drawing/2014/main" id="{3C8B83F4-C43E-4EDB-BCD6-661C6BDF5384}"/>
                </a:ext>
              </a:extLst>
            </p:cNvPr>
            <p:cNvSpPr/>
            <p:nvPr/>
          </p:nvSpPr>
          <p:spPr>
            <a:xfrm>
              <a:off x="7467061" y="2199776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橢圓 52">
              <a:extLst>
                <a:ext uri="{FF2B5EF4-FFF2-40B4-BE49-F238E27FC236}">
                  <a16:creationId xmlns:a16="http://schemas.microsoft.com/office/drawing/2014/main" id="{C99337C2-B4F8-468B-9704-39E478927713}"/>
                </a:ext>
              </a:extLst>
            </p:cNvPr>
            <p:cNvSpPr/>
            <p:nvPr/>
          </p:nvSpPr>
          <p:spPr>
            <a:xfrm>
              <a:off x="7479427" y="2250568"/>
              <a:ext cx="276848" cy="27684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F2C451D3-8689-4086-A1B7-6FBD39C9591D}"/>
              </a:ext>
            </a:extLst>
          </p:cNvPr>
          <p:cNvGrpSpPr/>
          <p:nvPr/>
        </p:nvGrpSpPr>
        <p:grpSpPr>
          <a:xfrm>
            <a:off x="10817447" y="2199776"/>
            <a:ext cx="312906" cy="369332"/>
            <a:chOff x="7467061" y="2199776"/>
            <a:chExt cx="312906" cy="369332"/>
          </a:xfrm>
        </p:grpSpPr>
        <p:sp>
          <p:nvSpPr>
            <p:cNvPr id="49" name="矩形 47">
              <a:extLst>
                <a:ext uri="{FF2B5EF4-FFF2-40B4-BE49-F238E27FC236}">
                  <a16:creationId xmlns:a16="http://schemas.microsoft.com/office/drawing/2014/main" id="{2AE1D181-113E-4DAC-A0BF-C992155A7756}"/>
                </a:ext>
              </a:extLst>
            </p:cNvPr>
            <p:cNvSpPr/>
            <p:nvPr/>
          </p:nvSpPr>
          <p:spPr>
            <a:xfrm>
              <a:off x="7467061" y="2199776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橢圓 52">
              <a:extLst>
                <a:ext uri="{FF2B5EF4-FFF2-40B4-BE49-F238E27FC236}">
                  <a16:creationId xmlns:a16="http://schemas.microsoft.com/office/drawing/2014/main" id="{59AEBDCB-DB99-4FD5-9A59-B9E7DFBACF8C}"/>
                </a:ext>
              </a:extLst>
            </p:cNvPr>
            <p:cNvSpPr/>
            <p:nvPr/>
          </p:nvSpPr>
          <p:spPr>
            <a:xfrm>
              <a:off x="7479427" y="2250568"/>
              <a:ext cx="276848" cy="27684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1" name="群組 60">
            <a:extLst>
              <a:ext uri="{FF2B5EF4-FFF2-40B4-BE49-F238E27FC236}">
                <a16:creationId xmlns:a16="http://schemas.microsoft.com/office/drawing/2014/main" id="{2011698E-DCD7-478A-842D-6120FBD13859}"/>
              </a:ext>
            </a:extLst>
          </p:cNvPr>
          <p:cNvGrpSpPr/>
          <p:nvPr/>
        </p:nvGrpSpPr>
        <p:grpSpPr>
          <a:xfrm>
            <a:off x="3537589" y="1388697"/>
            <a:ext cx="453678" cy="453678"/>
            <a:chOff x="3555912" y="5295267"/>
            <a:chExt cx="655970" cy="655970"/>
          </a:xfrm>
          <a:solidFill>
            <a:srgbClr val="FFC000"/>
          </a:solidFill>
        </p:grpSpPr>
        <p:sp>
          <p:nvSpPr>
            <p:cNvPr id="52" name="橢圓 57">
              <a:extLst>
                <a:ext uri="{FF2B5EF4-FFF2-40B4-BE49-F238E27FC236}">
                  <a16:creationId xmlns:a16="http://schemas.microsoft.com/office/drawing/2014/main" id="{AE8776BD-6379-409E-A53D-32969F7A8846}"/>
                </a:ext>
              </a:extLst>
            </p:cNvPr>
            <p:cNvSpPr/>
            <p:nvPr/>
          </p:nvSpPr>
          <p:spPr>
            <a:xfrm>
              <a:off x="3555912" y="5295267"/>
              <a:ext cx="655970" cy="655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矩形 58">
              <a:extLst>
                <a:ext uri="{FF2B5EF4-FFF2-40B4-BE49-F238E27FC236}">
                  <a16:creationId xmlns:a16="http://schemas.microsoft.com/office/drawing/2014/main" id="{A9B3D3B6-7A0E-432D-9421-EE90E4201E89}"/>
                </a:ext>
              </a:extLst>
            </p:cNvPr>
            <p:cNvSpPr/>
            <p:nvPr/>
          </p:nvSpPr>
          <p:spPr>
            <a:xfrm>
              <a:off x="3646784" y="5334514"/>
              <a:ext cx="473290" cy="5785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2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群組 60">
            <a:extLst>
              <a:ext uri="{FF2B5EF4-FFF2-40B4-BE49-F238E27FC236}">
                <a16:creationId xmlns:a16="http://schemas.microsoft.com/office/drawing/2014/main" id="{82B3022D-754C-4150-8187-99FF3B4FAE10}"/>
              </a:ext>
            </a:extLst>
          </p:cNvPr>
          <p:cNvGrpSpPr/>
          <p:nvPr/>
        </p:nvGrpSpPr>
        <p:grpSpPr>
          <a:xfrm>
            <a:off x="3537589" y="3778898"/>
            <a:ext cx="453678" cy="453678"/>
            <a:chOff x="3555912" y="5295267"/>
            <a:chExt cx="655970" cy="655970"/>
          </a:xfrm>
          <a:solidFill>
            <a:srgbClr val="FFC000"/>
          </a:solidFill>
        </p:grpSpPr>
        <p:sp>
          <p:nvSpPr>
            <p:cNvPr id="55" name="橢圓 57">
              <a:extLst>
                <a:ext uri="{FF2B5EF4-FFF2-40B4-BE49-F238E27FC236}">
                  <a16:creationId xmlns:a16="http://schemas.microsoft.com/office/drawing/2014/main" id="{79664EAC-D8DF-49C0-8394-279E0D9BD5FD}"/>
                </a:ext>
              </a:extLst>
            </p:cNvPr>
            <p:cNvSpPr/>
            <p:nvPr/>
          </p:nvSpPr>
          <p:spPr>
            <a:xfrm>
              <a:off x="3555912" y="5295267"/>
              <a:ext cx="655970" cy="65597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矩形 58">
              <a:extLst>
                <a:ext uri="{FF2B5EF4-FFF2-40B4-BE49-F238E27FC236}">
                  <a16:creationId xmlns:a16="http://schemas.microsoft.com/office/drawing/2014/main" id="{CC75B284-6D65-4624-8259-776A5E2E80E4}"/>
                </a:ext>
              </a:extLst>
            </p:cNvPr>
            <p:cNvSpPr/>
            <p:nvPr/>
          </p:nvSpPr>
          <p:spPr>
            <a:xfrm>
              <a:off x="3646784" y="5334514"/>
              <a:ext cx="473290" cy="57851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441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相片, 差異, 許多, 螢幕 的圖片&#10;&#10;自動產生的描述">
            <a:extLst>
              <a:ext uri="{FF2B5EF4-FFF2-40B4-BE49-F238E27FC236}">
                <a16:creationId xmlns:a16="http://schemas.microsoft.com/office/drawing/2014/main" id="{A7459D9E-86A2-4653-A34C-EE026D7EF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EB715D-CD4C-4345-B454-D6EF68F2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0992" cy="1024467"/>
          </a:xfrm>
        </p:spPr>
        <p:txBody>
          <a:bodyPr anchor="ctr">
            <a:no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zh-CN" altLang="en-US" sz="4400">
                <a:sym typeface="Verdana"/>
              </a:rPr>
              <a:t>滑動至指定日期，快速回到歷史上的那一天</a:t>
            </a:r>
            <a:endParaRPr lang="en-US" sz="4400">
              <a:sym typeface="Verdan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FDB6A-E336-2049-9DF4-F9201D4F1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4189" y="1172858"/>
            <a:ext cx="10539664" cy="515575"/>
          </a:xfrm>
          <a:gradFill>
            <a:gsLst>
              <a:gs pos="0">
                <a:srgbClr val="00B0F0">
                  <a:alpha val="0"/>
                </a:srgbClr>
              </a:gs>
              <a:gs pos="50000">
                <a:srgbClr val="0070C0"/>
              </a:gs>
              <a:gs pos="100000">
                <a:srgbClr val="00B0F0">
                  <a:alpha val="0"/>
                </a:srgbClr>
              </a:gs>
            </a:gsLst>
            <a:lin ang="0" scaled="0"/>
          </a:gradFill>
        </p:spPr>
        <p:txBody>
          <a:bodyPr anchor="ctr">
            <a:noAutofit/>
          </a:bodyPr>
          <a:lstStyle/>
          <a:p>
            <a:pPr algn="ctr"/>
            <a:r>
              <a:rPr kumimoji="1" lang="zh-CN" altLang="en-US" sz="2800">
                <a:solidFill>
                  <a:schemeClr val="bg1"/>
                </a:solidFill>
              </a:rPr>
              <a:t>時間軸瀏覽模式</a:t>
            </a:r>
            <a:endParaRPr kumimoji="1"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59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7B7F343-2AFB-4C2E-BB28-084F92C7FE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E66B00-C9F4-4546-B854-50302BCCB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6"/>
            <a:ext cx="10515600" cy="1061846"/>
          </a:xfrm>
        </p:spPr>
        <p:txBody>
          <a:bodyPr>
            <a:normAutofit/>
          </a:bodyPr>
          <a:lstStyle/>
          <a:p>
            <a:r>
              <a:rPr lang="zh-CN" altLang="en-US"/>
              <a:t>用相簿或資料夾整理照片</a:t>
            </a:r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F1F6E06-29C7-4E4D-AB80-B13F669D0750}"/>
              </a:ext>
            </a:extLst>
          </p:cNvPr>
          <p:cNvSpPr/>
          <p:nvPr/>
        </p:nvSpPr>
        <p:spPr>
          <a:xfrm>
            <a:off x="5414211" y="1223112"/>
            <a:ext cx="6460957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933"/>
              </a:lnSpc>
            </a:pPr>
            <a:r>
              <a:rPr kumimoji="1"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資料夾瀏覽模式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2B9F239-7FD0-44C9-852F-68C139571581}"/>
              </a:ext>
            </a:extLst>
          </p:cNvPr>
          <p:cNvSpPr/>
          <p:nvPr/>
        </p:nvSpPr>
        <p:spPr>
          <a:xfrm>
            <a:off x="1407696" y="1223112"/>
            <a:ext cx="2747210" cy="797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2933"/>
              </a:lnSpc>
            </a:pPr>
            <a:r>
              <a:rPr kumimoji="1" lang="zh-CN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相簿瀏覽模式：</a:t>
            </a:r>
            <a:r>
              <a:rPr kumimoji="1" lang="zh-CN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一般相簿與智慧相簿</a:t>
            </a:r>
            <a:endParaRPr kumimoji="1" lang="en-US" altLang="zh-CN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74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66231B3-F979-4C2F-9E77-97FE3DF7A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56547" y="1897729"/>
            <a:ext cx="8377991" cy="2660624"/>
          </a:xfrm>
        </p:spPr>
        <p:txBody>
          <a:bodyPr anchor="ctr">
            <a:normAutofit/>
          </a:bodyPr>
          <a:lstStyle/>
          <a:p>
            <a:r>
              <a:rPr lang="zh-CN" altLang="en-US" sz="5400" b="1">
                <a:latin typeface="Arial" panose="020B0604020202020204" pitchFamily="34" charset="0"/>
              </a:rPr>
              <a:t>快速上手的家用備份機</a:t>
            </a:r>
            <a:endParaRPr lang="en-US" altLang="zh-TW" sz="5400" b="1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947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個人, 行動電話, 手機, 男人 的圖片&#10;&#10;自動產生的描述">
            <a:extLst>
              <a:ext uri="{FF2B5EF4-FFF2-40B4-BE49-F238E27FC236}">
                <a16:creationId xmlns:a16="http://schemas.microsoft.com/office/drawing/2014/main" id="{EBB3E2C6-2F4F-42F9-8D4F-3D94F32A6F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966"/>
            <a:ext cx="12191999" cy="6858000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C99A7D4-020D-448A-91B7-4BE0D75AA573}"/>
              </a:ext>
            </a:extLst>
          </p:cNvPr>
          <p:cNvSpPr/>
          <p:nvPr/>
        </p:nvSpPr>
        <p:spPr>
          <a:xfrm>
            <a:off x="813931" y="1200692"/>
            <a:ext cx="1443790" cy="144379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618236-EDAC-6644-9713-07BA6A96EDFF}"/>
              </a:ext>
            </a:extLst>
          </p:cNvPr>
          <p:cNvSpPr/>
          <p:nvPr/>
        </p:nvSpPr>
        <p:spPr>
          <a:xfrm>
            <a:off x="4915458" y="1217145"/>
            <a:ext cx="69075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err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QuMagie</a:t>
            </a:r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Mobile</a:t>
            </a:r>
            <a:r>
              <a:rPr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CN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已上架</a:t>
            </a:r>
            <a:r>
              <a:rPr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，</a:t>
            </a:r>
            <a:r>
              <a:rPr lang="en-US" altLang="zh-CN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</a:p>
          <a:p>
            <a:r>
              <a:rPr lang="en-US" sz="2800" b="1" err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即將推出「自動上傳」功能</a:t>
            </a:r>
            <a:r>
              <a:rPr lang="en-US" altLang="zh-TW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!</a:t>
            </a:r>
            <a:endParaRPr lang="en-US" sz="2800" b="1">
              <a:solidFill>
                <a:srgbClr val="0070C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E2DCD0-C428-4514-9A4F-1D9DD96F5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66"/>
            <a:ext cx="10515600" cy="1061846"/>
          </a:xfrm>
        </p:spPr>
        <p:txBody>
          <a:bodyPr anchor="ctr">
            <a:normAutofit/>
          </a:bodyPr>
          <a:lstStyle/>
          <a:p>
            <a:pPr algn="ctr"/>
            <a:r>
              <a:rPr lang="zh-TW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更多 </a:t>
            </a:r>
            <a:r>
              <a:rPr lang="en-US" altLang="zh-TW" sz="44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QuMagic</a:t>
            </a:r>
            <a:r>
              <a:rPr lang="zh-TW" altLang="en-US" sz="4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實用功能</a:t>
            </a:r>
            <a:endParaRPr lang="en-US" sz="4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 descr="一張含有 畫畫, 標誌, 時鐘 的圖片&#10;&#10;自動產生的描述">
            <a:extLst>
              <a:ext uri="{FF2B5EF4-FFF2-40B4-BE49-F238E27FC236}">
                <a16:creationId xmlns:a16="http://schemas.microsoft.com/office/drawing/2014/main" id="{70D3C28A-5D6B-4BFD-9B06-DC3064E5D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84" y="1217145"/>
            <a:ext cx="1410884" cy="1410884"/>
          </a:xfrm>
          <a:prstGeom prst="rect">
            <a:avLst/>
          </a:prstGeom>
        </p:spPr>
      </p:pic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615B98E-70B6-4050-B8B9-49EF09416657}"/>
              </a:ext>
            </a:extLst>
          </p:cNvPr>
          <p:cNvSpPr/>
          <p:nvPr/>
        </p:nvSpPr>
        <p:spPr>
          <a:xfrm>
            <a:off x="2848241" y="1200692"/>
            <a:ext cx="1443790" cy="144379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 descr="一張含有 物件, 時鐘, 標誌, 男人 的圖片&#10;&#10;自動產生的描述">
            <a:extLst>
              <a:ext uri="{FF2B5EF4-FFF2-40B4-BE49-F238E27FC236}">
                <a16:creationId xmlns:a16="http://schemas.microsoft.com/office/drawing/2014/main" id="{DBC822AB-6815-4100-AA40-F3058DC25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147" y="1241825"/>
            <a:ext cx="1410884" cy="1410884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622A034-119B-4060-972C-3801AF824A6F}"/>
              </a:ext>
            </a:extLst>
          </p:cNvPr>
          <p:cNvSpPr/>
          <p:nvPr/>
        </p:nvSpPr>
        <p:spPr>
          <a:xfrm>
            <a:off x="821747" y="3742190"/>
            <a:ext cx="1443790" cy="144379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6035BAAD-36EB-4614-B2F8-04BB4AF46C1E}"/>
              </a:ext>
            </a:extLst>
          </p:cNvPr>
          <p:cNvSpPr/>
          <p:nvPr/>
        </p:nvSpPr>
        <p:spPr>
          <a:xfrm>
            <a:off x="2848241" y="3759054"/>
            <a:ext cx="1443790" cy="144379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圖片 15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3DA23264-3C42-4F3B-B1B2-052E820F0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758643"/>
            <a:ext cx="1410884" cy="141088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13FD7BD-373E-4872-A47A-D52585BE4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1147" y="3775096"/>
            <a:ext cx="1410884" cy="1410884"/>
          </a:xfrm>
          <a:prstGeom prst="rect">
            <a:avLst/>
          </a:prstGeom>
        </p:spPr>
      </p:pic>
      <p:sp>
        <p:nvSpPr>
          <p:cNvPr id="25" name="Shape 452">
            <a:extLst>
              <a:ext uri="{FF2B5EF4-FFF2-40B4-BE49-F238E27FC236}">
                <a16:creationId xmlns:a16="http://schemas.microsoft.com/office/drawing/2014/main" id="{8E888BF7-2056-4294-9053-DC59D7E5706C}"/>
              </a:ext>
            </a:extLst>
          </p:cNvPr>
          <p:cNvSpPr txBox="1"/>
          <p:nvPr/>
        </p:nvSpPr>
        <p:spPr>
          <a:xfrm>
            <a:off x="589962" y="2787323"/>
            <a:ext cx="1871373" cy="88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備份來自各個裝置的檔案</a:t>
            </a:r>
          </a:p>
        </p:txBody>
      </p:sp>
      <p:sp>
        <p:nvSpPr>
          <p:cNvPr id="26" name="Shape 452">
            <a:extLst>
              <a:ext uri="{FF2B5EF4-FFF2-40B4-BE49-F238E27FC236}">
                <a16:creationId xmlns:a16="http://schemas.microsoft.com/office/drawing/2014/main" id="{7AE87DFA-8F4B-4C6D-96AE-335324AB2AA3}"/>
              </a:ext>
            </a:extLst>
          </p:cNvPr>
          <p:cNvSpPr txBox="1"/>
          <p:nvPr/>
        </p:nvSpPr>
        <p:spPr>
          <a:xfrm>
            <a:off x="2646331" y="2787323"/>
            <a:ext cx="1871373" cy="88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專屬於您的私人典藏相簿</a:t>
            </a:r>
          </a:p>
        </p:txBody>
      </p:sp>
      <p:sp>
        <p:nvSpPr>
          <p:cNvPr id="27" name="Shape 452">
            <a:extLst>
              <a:ext uri="{FF2B5EF4-FFF2-40B4-BE49-F238E27FC236}">
                <a16:creationId xmlns:a16="http://schemas.microsoft.com/office/drawing/2014/main" id="{CDFAECF7-B2B6-4277-AA24-577D6973804E}"/>
              </a:ext>
            </a:extLst>
          </p:cNvPr>
          <p:cNvSpPr txBox="1"/>
          <p:nvPr/>
        </p:nvSpPr>
        <p:spPr>
          <a:xfrm>
            <a:off x="589962" y="5328821"/>
            <a:ext cx="1871373" cy="88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輕鬆分享您的照片</a:t>
            </a:r>
          </a:p>
        </p:txBody>
      </p:sp>
      <p:sp>
        <p:nvSpPr>
          <p:cNvPr id="28" name="Shape 452">
            <a:extLst>
              <a:ext uri="{FF2B5EF4-FFF2-40B4-BE49-F238E27FC236}">
                <a16:creationId xmlns:a16="http://schemas.microsoft.com/office/drawing/2014/main" id="{C6F8B2F2-E3CD-400F-AFC2-9551BFED5B42}"/>
              </a:ext>
            </a:extLst>
          </p:cNvPr>
          <p:cNvSpPr txBox="1"/>
          <p:nvPr/>
        </p:nvSpPr>
        <p:spPr>
          <a:xfrm>
            <a:off x="2463697" y="5328821"/>
            <a:ext cx="2236640" cy="883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iOS® Live Photo (</a:t>
            </a:r>
            <a:r>
              <a:rPr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原況照片</a:t>
            </a:r>
            <a:r>
              <a:rPr lang="en-US" altLang="zh-TW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 </a:t>
            </a:r>
            <a:r>
              <a:rPr lang="zh-TW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動態播放</a:t>
            </a:r>
            <a:endParaRPr lang="zh-TW" altLang="en-US" sz="20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5563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47FA-6BBE-0740-BA7D-C3D5DE278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4400">
                <a:solidFill>
                  <a:schemeClr val="tx1">
                    <a:lumMod val="65000"/>
                    <a:lumOff val="35000"/>
                  </a:schemeClr>
                </a:solidFill>
              </a:rPr>
              <a:t>滿足您各種需求</a:t>
            </a:r>
            <a:endParaRPr lang="en-US" sz="4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22D2562-5DD4-44D9-B157-D2105A725D87}"/>
              </a:ext>
            </a:extLst>
          </p:cNvPr>
          <p:cNvSpPr txBox="1"/>
          <p:nvPr/>
        </p:nvSpPr>
        <p:spPr>
          <a:xfrm>
            <a:off x="69800" y="1146412"/>
            <a:ext cx="3902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長輩也可一起參與生活點滴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70771B7C-BFDB-4D67-8B58-8A6DC367D5C4}"/>
              </a:ext>
            </a:extLst>
          </p:cNvPr>
          <p:cNvSpPr txBox="1"/>
          <p:nvPr/>
        </p:nvSpPr>
        <p:spPr>
          <a:xfrm>
            <a:off x="4134885" y="1146412"/>
            <a:ext cx="3902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網紅愛自拍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C03EEC7-A22A-4C74-B329-6791C6FF6F49}"/>
              </a:ext>
            </a:extLst>
          </p:cNvPr>
          <p:cNvSpPr txBox="1"/>
          <p:nvPr/>
        </p:nvSpPr>
        <p:spPr>
          <a:xfrm>
            <a:off x="8132830" y="1146412"/>
            <a:ext cx="3902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小家庭珍藏回憶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94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259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8CA85-DC73-7240-A776-006FF1DA5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15" y="348153"/>
            <a:ext cx="4640240" cy="1917375"/>
          </a:xfrm>
        </p:spPr>
        <p:txBody>
          <a:bodyPr>
            <a:normAutofit/>
          </a:bodyPr>
          <a:lstStyle/>
          <a:p>
            <a:r>
              <a:rPr lang="zh-CN" altLang="en-US">
                <a:latin typeface="Arial" panose="020B0604020202020204" pitchFamily="34" charset="0"/>
              </a:rPr>
              <a:t>專注家用功能的個人備份機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文字方塊 24">
            <a:extLst>
              <a:ext uri="{FF2B5EF4-FFF2-40B4-BE49-F238E27FC236}">
                <a16:creationId xmlns:a16="http://schemas.microsoft.com/office/drawing/2014/main" id="{1033B218-9D77-9B4E-A301-7469D4A2F0EE}"/>
              </a:ext>
            </a:extLst>
          </p:cNvPr>
          <p:cNvSpPr txBox="1"/>
          <p:nvPr/>
        </p:nvSpPr>
        <p:spPr>
          <a:xfrm>
            <a:off x="6269980" y="3035619"/>
            <a:ext cx="39487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3050" indent="-273050">
              <a:buFont typeface="Arial" panose="020B0604020202020204" pitchFamily="34" charset="0"/>
              <a:buChar char="•"/>
            </a:pP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合理</a:t>
            </a: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的價錢</a:t>
            </a:r>
            <a:endParaRPr lang="en-US" altLang="zh-TW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時尚外型</a:t>
            </a:r>
            <a:endParaRPr lang="en-US" altLang="zh-TW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資料安全性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TW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影音功能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lang="zh-CN" alt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備份我的手機照片</a:t>
            </a:r>
            <a:endParaRPr kumimoji="1" lang="zh-TW" altLang="en-US" sz="28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5" name="文字方塊 38">
            <a:extLst>
              <a:ext uri="{FF2B5EF4-FFF2-40B4-BE49-F238E27FC236}">
                <a16:creationId xmlns:a16="http://schemas.microsoft.com/office/drawing/2014/main" id="{6BE0601E-4AF3-A949-9663-FA6231AC4A76}"/>
              </a:ext>
            </a:extLst>
          </p:cNvPr>
          <p:cNvSpPr txBox="1"/>
          <p:nvPr/>
        </p:nvSpPr>
        <p:spPr>
          <a:xfrm>
            <a:off x="5174719" y="2003918"/>
            <a:ext cx="613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我想購買家用個人</a:t>
            </a:r>
            <a:r>
              <a:rPr lang="en-US" altLang="zh-TW"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NAS, </a:t>
            </a: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我的需求是</a:t>
            </a: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…</a:t>
            </a:r>
            <a:endParaRPr lang="zh-TW" altLang="en-US" sz="2800" b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12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B53C3D3C-4CCA-45C5-8BF3-809D27365F3B}"/>
              </a:ext>
            </a:extLst>
          </p:cNvPr>
          <p:cNvSpPr/>
          <p:nvPr/>
        </p:nvSpPr>
        <p:spPr>
          <a:xfrm>
            <a:off x="4431706" y="1447962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柔合配色</a:t>
            </a:r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輕易搭配居家擺設</a:t>
            </a: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94DFB-BA3B-CA43-BA0C-1DCDABC35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專為初階用戶設計的個人備份機</a:t>
            </a:r>
            <a:endParaRPr 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7911F3F-5955-4C57-B26B-85C3529DC799}"/>
              </a:ext>
            </a:extLst>
          </p:cNvPr>
          <p:cNvSpPr/>
          <p:nvPr/>
        </p:nvSpPr>
        <p:spPr>
          <a:xfrm>
            <a:off x="4431706" y="2186058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靜音風扇高效散熱</a:t>
            </a:r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B42AC69-8CF5-4126-BFC2-A0D2642E0D3A}"/>
              </a:ext>
            </a:extLst>
          </p:cNvPr>
          <p:cNvSpPr/>
          <p:nvPr/>
        </p:nvSpPr>
        <p:spPr>
          <a:xfrm>
            <a:off x="4431706" y="2924154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快照保護資料安全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6E4B2C7-5EEE-4631-9288-210646B8D624}"/>
              </a:ext>
            </a:extLst>
          </p:cNvPr>
          <p:cNvSpPr/>
          <p:nvPr/>
        </p:nvSpPr>
        <p:spPr>
          <a:xfrm>
            <a:off x="4431706" y="3662250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4K H.264</a:t>
            </a:r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影片轉檔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0D1B2EC-917A-4AA6-988F-1D41F133A6AB}"/>
              </a:ext>
            </a:extLst>
          </p:cNvPr>
          <p:cNvSpPr/>
          <p:nvPr/>
        </p:nvSpPr>
        <p:spPr>
          <a:xfrm>
            <a:off x="4431706" y="4400346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支援 </a:t>
            </a: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Plex</a:t>
            </a:r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 媒體中心</a:t>
            </a: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微軟正黑體"/>
                <a:cs typeface="Arial"/>
              </a:rPr>
              <a:t> </a:t>
            </a:r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F7ABF99-A288-4FEF-929C-3BC92135BEBA}"/>
              </a:ext>
            </a:extLst>
          </p:cNvPr>
          <p:cNvSpPr/>
          <p:nvPr/>
        </p:nvSpPr>
        <p:spPr>
          <a:xfrm>
            <a:off x="4431706" y="5138442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手機照片輕鬆備份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7E57DC83-5B92-40A5-A80E-2B96EB93DB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16" y="3903994"/>
            <a:ext cx="3853952" cy="970270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F89CF02D-1CF0-4BB8-A161-235C93F84C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4431" y="1719558"/>
            <a:ext cx="6585801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5333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4394-6560-0546-8545-0B6A5DD0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智趣藍完美搭配不同居家風格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F69A44-8BB7-D74B-ACBC-DF76F3FBA900}"/>
              </a:ext>
            </a:extLst>
          </p:cNvPr>
          <p:cNvSpPr txBox="1"/>
          <p:nvPr/>
        </p:nvSpPr>
        <p:spPr>
          <a:xfrm>
            <a:off x="123694" y="1146412"/>
            <a:ext cx="383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北歐風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AAEE717-FA20-4065-A3CE-BF58E9C24B2D}"/>
              </a:ext>
            </a:extLst>
          </p:cNvPr>
          <p:cNvSpPr txBox="1"/>
          <p:nvPr/>
        </p:nvSpPr>
        <p:spPr>
          <a:xfrm>
            <a:off x="4171603" y="1146412"/>
            <a:ext cx="383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鄉村</a:t>
            </a: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風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6AB853F-3872-42C5-B091-BB007A2EF18F}"/>
              </a:ext>
            </a:extLst>
          </p:cNvPr>
          <p:cNvSpPr txBox="1"/>
          <p:nvPr/>
        </p:nvSpPr>
        <p:spPr>
          <a:xfrm>
            <a:off x="8225484" y="1146412"/>
            <a:ext cx="383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日式</a:t>
            </a:r>
            <a:r>
              <a: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風</a:t>
            </a:r>
            <a:endParaRPr 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74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95588-5113-364F-9194-E4C4116C7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ARM</a:t>
            </a:r>
            <a:r>
              <a:rPr lang="zh-TW" altLang="en-US"/>
              <a:t> </a:t>
            </a:r>
            <a:r>
              <a:rPr lang="en-US" altLang="zh-TW"/>
              <a:t>64</a:t>
            </a:r>
            <a:r>
              <a:rPr lang="zh-CN" altLang="en-US"/>
              <a:t>位元四核心低功耗處理器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158502-7351-C24E-BD09-B5DC12F7B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103" y="1453143"/>
            <a:ext cx="2039551" cy="407910"/>
          </a:xfrm>
          <a:prstGeom prst="rect">
            <a:avLst/>
          </a:prstGeom>
        </p:spPr>
      </p:pic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5ED716C-5282-1B4C-8AB4-F8F7A0BACD76}"/>
              </a:ext>
            </a:extLst>
          </p:cNvPr>
          <p:cNvSpPr/>
          <p:nvPr/>
        </p:nvSpPr>
        <p:spPr>
          <a:xfrm>
            <a:off x="4411112" y="3782293"/>
            <a:ext cx="6475656" cy="1440159"/>
          </a:xfrm>
          <a:prstGeom prst="roundRect">
            <a:avLst>
              <a:gd name="adj" fmla="val 0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節能低功耗</a:t>
            </a:r>
            <a:r>
              <a:rPr kumimoji="1"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ARM® Cortex-A53</a:t>
            </a:r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架構</a:t>
            </a:r>
            <a:endParaRPr kumimoji="1" lang="en-US" altLang="zh-CN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硬碟待命中：</a:t>
            </a: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4.5W</a:t>
            </a:r>
          </a:p>
          <a:p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硬碟運轉中：</a:t>
            </a: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12.3W</a:t>
            </a:r>
            <a:r>
              <a:rPr kumimoji="1"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8B44FFD-56B3-4253-8493-363070DFF8C0}"/>
              </a:ext>
            </a:extLst>
          </p:cNvPr>
          <p:cNvSpPr/>
          <p:nvPr/>
        </p:nvSpPr>
        <p:spPr>
          <a:xfrm>
            <a:off x="4431706" y="1997333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Realtek RTD1296 </a:t>
            </a:r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四核心</a:t>
            </a: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-64-bit 1.4G </a:t>
            </a:r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處理器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1E3F29E-D0F6-4713-85D2-C0C637BCB4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16" y="3903994"/>
            <a:ext cx="3853952" cy="97027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D47A3614-B56C-4CCC-BC88-13633EE4F4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4431" y="1719558"/>
            <a:ext cx="6585801" cy="41168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F3A1BEB-D633-49A2-9FAA-0EE481C69388}"/>
              </a:ext>
            </a:extLst>
          </p:cNvPr>
          <p:cNvSpPr/>
          <p:nvPr/>
        </p:nvSpPr>
        <p:spPr>
          <a:xfrm>
            <a:off x="4431706" y="2900110"/>
            <a:ext cx="6701051" cy="631602"/>
          </a:xfrm>
          <a:prstGeom prst="rect">
            <a:avLst/>
          </a:prstGeom>
          <a:gradFill>
            <a:gsLst>
              <a:gs pos="5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DDR4 2GB </a:t>
            </a:r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內建記憶體</a:t>
            </a: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(</a:t>
            </a:r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無法擴充</a:t>
            </a: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)</a:t>
            </a:r>
            <a:endParaRPr kumimoji="1" lang="zh-TW" altLang="en-US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6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6BAC9-4976-1A46-B920-10D6866B6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高效散熱</a:t>
            </a:r>
            <a:r>
              <a:rPr lang="zh-TW" altLang="en-US"/>
              <a:t> 大容量硬碟也不怕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95B300-7037-D64C-AA05-7E987D45BD9A}"/>
              </a:ext>
            </a:extLst>
          </p:cNvPr>
          <p:cNvSpPr txBox="1"/>
          <p:nvPr/>
        </p:nvSpPr>
        <p:spPr>
          <a:xfrm>
            <a:off x="5547601" y="2613392"/>
            <a:ext cx="58019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智慧</a:t>
            </a:r>
            <a:r>
              <a:rPr lang="zh-CN" altLang="en-US" sz="2800" b="1">
                <a:solidFill>
                  <a:srgbClr val="0070C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靜音風扇</a:t>
            </a:r>
            <a:endParaRPr lang="en-US" altLang="zh-CN" sz="2800" b="1">
              <a:solidFill>
                <a:srgbClr val="0070C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室溫攝氏</a:t>
            </a: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25</a:t>
            </a:r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度時維持靜音運轉</a:t>
            </a: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18dB</a:t>
            </a: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環溫攝氏</a:t>
            </a:r>
            <a:r>
              <a:rPr kumimoji="1" lang="en-US" altLang="zh-CN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40</a:t>
            </a:r>
            <a:r>
              <a:rPr kumimoji="1" lang="zh-TW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度下亦可維持穩定運作</a:t>
            </a: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273050" indent="-273050">
              <a:buFont typeface="Arial" panose="020B0604020202020204" pitchFamily="34" charset="0"/>
              <a:buChar char="•"/>
            </a:pPr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大容量</a:t>
            </a:r>
            <a:r>
              <a:rPr kumimoji="1" lang="en-US" altLang="zh-TW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16TB</a:t>
            </a:r>
            <a:r>
              <a:rPr kumimoji="1" lang="zh-CN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硬碟也安心</a:t>
            </a:r>
            <a:endParaRPr kumimoji="1" lang="en-US" altLang="zh-TW" sz="24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62779-ADDD-CB49-9170-0EB027BB6F93}"/>
              </a:ext>
            </a:extLst>
          </p:cNvPr>
          <p:cNvSpPr/>
          <p:nvPr/>
        </p:nvSpPr>
        <p:spPr>
          <a:xfrm>
            <a:off x="5547601" y="5711588"/>
            <a:ext cx="5588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 indent="-95250" fontAlgn="base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Sound Level Test Environment: Refer to ISO 7779; Maximum HDD loaded; Bystander Position; Average data from 1 meter in front of operating NAS.</a:t>
            </a:r>
          </a:p>
        </p:txBody>
      </p:sp>
      <p:pic>
        <p:nvPicPr>
          <p:cNvPr id="5" name="圖片 4" descr="一張含有 杯子, 桌, 坐, 粉紅色 的圖片&#10;&#10;自動產生的描述">
            <a:extLst>
              <a:ext uri="{FF2B5EF4-FFF2-40B4-BE49-F238E27FC236}">
                <a16:creationId xmlns:a16="http://schemas.microsoft.com/office/drawing/2014/main" id="{0AF8128B-478E-4675-9460-E58056E430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0250" y="483357"/>
            <a:ext cx="7146878" cy="571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52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C3B6-7F16-AB41-9CBB-08908406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簡潔外型</a:t>
            </a:r>
            <a:r>
              <a:rPr lang="zh-TW" altLang="en-US"/>
              <a:t> 減法做設計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E4002-4D0D-1D4F-B2EB-99638AA2975E}"/>
              </a:ext>
            </a:extLst>
          </p:cNvPr>
          <p:cNvSpPr txBox="1"/>
          <p:nvPr/>
        </p:nvSpPr>
        <p:spPr>
          <a:xfrm>
            <a:off x="10397416" y="2052731"/>
            <a:ext cx="1484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8cm 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長效型液態軸承風扇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ADF26B-D512-2D47-AD40-D5007D68CAAB}"/>
              </a:ext>
            </a:extLst>
          </p:cNvPr>
          <p:cNvSpPr txBox="1"/>
          <p:nvPr/>
        </p:nvSpPr>
        <p:spPr>
          <a:xfrm>
            <a:off x="10457285" y="3511741"/>
            <a:ext cx="154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系統重置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A7206D-B02E-4048-B0EF-62B7C92F69D0}"/>
              </a:ext>
            </a:extLst>
          </p:cNvPr>
          <p:cNvSpPr txBox="1"/>
          <p:nvPr/>
        </p:nvSpPr>
        <p:spPr>
          <a:xfrm>
            <a:off x="10457285" y="4045477"/>
            <a:ext cx="1575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網路埠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FE3A0F-6591-8F40-8D99-4C3D77BDE92E}"/>
              </a:ext>
            </a:extLst>
          </p:cNvPr>
          <p:cNvSpPr txBox="1"/>
          <p:nvPr/>
        </p:nvSpPr>
        <p:spPr>
          <a:xfrm>
            <a:off x="10457285" y="4492272"/>
            <a:ext cx="1484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2.0/</a:t>
            </a:r>
          </a:p>
          <a:p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埠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C4DECE-D250-FE47-8185-AF15AE7D8D69}"/>
              </a:ext>
            </a:extLst>
          </p:cNvPr>
          <p:cNvSpPr txBox="1"/>
          <p:nvPr/>
        </p:nvSpPr>
        <p:spPr>
          <a:xfrm>
            <a:off x="10457285" y="5185288"/>
            <a:ext cx="1231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電源輸入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813C85-F1FB-2B4B-9FB1-6B5351932594}"/>
              </a:ext>
            </a:extLst>
          </p:cNvPr>
          <p:cNvSpPr txBox="1"/>
          <p:nvPr/>
        </p:nvSpPr>
        <p:spPr>
          <a:xfrm>
            <a:off x="1955404" y="2288120"/>
            <a:ext cx="9017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90mm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978939-6205-B941-80E3-8A8764E8282C}"/>
              </a:ext>
            </a:extLst>
          </p:cNvPr>
          <p:cNvSpPr txBox="1"/>
          <p:nvPr/>
        </p:nvSpPr>
        <p:spPr>
          <a:xfrm>
            <a:off x="291784" y="3691526"/>
            <a:ext cx="917206" cy="341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188mm</a:t>
            </a:r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EED875B6-B6E3-4F29-8ED2-DDC4BA9B488B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9077325" y="2345119"/>
            <a:ext cx="1320091" cy="383174"/>
          </a:xfrm>
          <a:prstGeom prst="bentConnector3">
            <a:avLst>
              <a:gd name="adj1" fmla="val 50000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997B99B2-BB62-49A4-B43E-DD6D2D3E22FA}"/>
              </a:ext>
            </a:extLst>
          </p:cNvPr>
          <p:cNvCxnSpPr/>
          <p:nvPr/>
        </p:nvCxnSpPr>
        <p:spPr>
          <a:xfrm>
            <a:off x="9769619" y="3682644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945F48C1-DD4E-4AB0-9A71-3FFD4104CEA8}"/>
              </a:ext>
            </a:extLst>
          </p:cNvPr>
          <p:cNvCxnSpPr/>
          <p:nvPr/>
        </p:nvCxnSpPr>
        <p:spPr>
          <a:xfrm>
            <a:off x="9769619" y="4242202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F0E9DC7A-BD08-40A2-A83A-2A18EA2226F4}"/>
              </a:ext>
            </a:extLst>
          </p:cNvPr>
          <p:cNvCxnSpPr/>
          <p:nvPr/>
        </p:nvCxnSpPr>
        <p:spPr>
          <a:xfrm>
            <a:off x="9769619" y="4661549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接點: 肘形 30">
            <a:extLst>
              <a:ext uri="{FF2B5EF4-FFF2-40B4-BE49-F238E27FC236}">
                <a16:creationId xmlns:a16="http://schemas.microsoft.com/office/drawing/2014/main" id="{33D510C4-F453-4B11-AB18-A6237E0DA1D8}"/>
              </a:ext>
            </a:extLst>
          </p:cNvPr>
          <p:cNvCxnSpPr>
            <a:cxnSpLocks/>
            <a:endCxn id="20" idx="1"/>
          </p:cNvCxnSpPr>
          <p:nvPr/>
        </p:nvCxnSpPr>
        <p:spPr>
          <a:xfrm>
            <a:off x="9673217" y="4985804"/>
            <a:ext cx="784068" cy="368761"/>
          </a:xfrm>
          <a:prstGeom prst="bentConnector3">
            <a:avLst>
              <a:gd name="adj1" fmla="val 60933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5">
            <a:extLst>
              <a:ext uri="{FF2B5EF4-FFF2-40B4-BE49-F238E27FC236}">
                <a16:creationId xmlns:a16="http://schemas.microsoft.com/office/drawing/2014/main" id="{321B870F-E7F9-468E-A8C7-313AFB693ECF}"/>
              </a:ext>
            </a:extLst>
          </p:cNvPr>
          <p:cNvSpPr txBox="1"/>
          <p:nvPr/>
        </p:nvSpPr>
        <p:spPr>
          <a:xfrm>
            <a:off x="3451731" y="1862565"/>
            <a:ext cx="1717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LED 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指示燈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:</a:t>
            </a:r>
          </a:p>
          <a:p>
            <a:pPr algn="r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電源</a:t>
            </a:r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狀態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copy</a:t>
            </a:r>
          </a:p>
          <a:p>
            <a:pPr algn="r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硬碟</a:t>
            </a:r>
            <a:r>
              <a:rPr lang="zh-TW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1~2</a:t>
            </a:r>
          </a:p>
        </p:txBody>
      </p:sp>
      <p:sp>
        <p:nvSpPr>
          <p:cNvPr id="36" name="TextBox 16">
            <a:extLst>
              <a:ext uri="{FF2B5EF4-FFF2-40B4-BE49-F238E27FC236}">
                <a16:creationId xmlns:a16="http://schemas.microsoft.com/office/drawing/2014/main" id="{B6377091-FB4F-4581-96D2-80B1882511C9}"/>
              </a:ext>
            </a:extLst>
          </p:cNvPr>
          <p:cNvSpPr txBox="1"/>
          <p:nvPr/>
        </p:nvSpPr>
        <p:spPr>
          <a:xfrm>
            <a:off x="3624709" y="3595108"/>
            <a:ext cx="154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電源鍵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2BA752F0-5ABE-4C9D-92A7-C735FFCD906C}"/>
              </a:ext>
            </a:extLst>
          </p:cNvPr>
          <p:cNvCxnSpPr>
            <a:cxnSpLocks/>
          </p:cNvCxnSpPr>
          <p:nvPr/>
        </p:nvCxnSpPr>
        <p:spPr>
          <a:xfrm>
            <a:off x="5169083" y="3762698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8F77A560-1B91-4040-8DDF-2A32411B0EAD}"/>
              </a:ext>
            </a:extLst>
          </p:cNvPr>
          <p:cNvCxnSpPr>
            <a:cxnSpLocks/>
          </p:cNvCxnSpPr>
          <p:nvPr/>
        </p:nvCxnSpPr>
        <p:spPr>
          <a:xfrm>
            <a:off x="5169083" y="2508306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16">
            <a:extLst>
              <a:ext uri="{FF2B5EF4-FFF2-40B4-BE49-F238E27FC236}">
                <a16:creationId xmlns:a16="http://schemas.microsoft.com/office/drawing/2014/main" id="{0839A027-C55E-4FC6-B140-F74D53204FAC}"/>
              </a:ext>
            </a:extLst>
          </p:cNvPr>
          <p:cNvSpPr txBox="1"/>
          <p:nvPr/>
        </p:nvSpPr>
        <p:spPr>
          <a:xfrm>
            <a:off x="3624709" y="4661549"/>
            <a:ext cx="1544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 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一鍵備份埠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811229CA-DF55-4A85-9268-56A919F9605B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5169083" y="4582691"/>
            <a:ext cx="627797" cy="371246"/>
          </a:xfrm>
          <a:prstGeom prst="bentConnector3">
            <a:avLst>
              <a:gd name="adj1" fmla="val 38723"/>
            </a:avLst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21">
            <a:extLst>
              <a:ext uri="{FF2B5EF4-FFF2-40B4-BE49-F238E27FC236}">
                <a16:creationId xmlns:a16="http://schemas.microsoft.com/office/drawing/2014/main" id="{EC782300-8DC6-4966-80CD-4FED20294E77}"/>
              </a:ext>
            </a:extLst>
          </p:cNvPr>
          <p:cNvSpPr txBox="1"/>
          <p:nvPr/>
        </p:nvSpPr>
        <p:spPr>
          <a:xfrm>
            <a:off x="2546026" y="4800029"/>
            <a:ext cx="1078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156mm</a:t>
            </a:r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A43956D2-BBF7-40EC-8121-315F3F97256C}"/>
              </a:ext>
            </a:extLst>
          </p:cNvPr>
          <p:cNvSpPr/>
          <p:nvPr/>
        </p:nvSpPr>
        <p:spPr>
          <a:xfrm>
            <a:off x="2282464" y="2585969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2F2C95F8-9FAB-4FEC-9AB4-9F2AAD8ADD2B}"/>
              </a:ext>
            </a:extLst>
          </p:cNvPr>
          <p:cNvSpPr/>
          <p:nvPr/>
        </p:nvSpPr>
        <p:spPr>
          <a:xfrm>
            <a:off x="2571065" y="4738116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F7722ED5-F1AC-466E-B6BF-BEF2019F3B2C}"/>
              </a:ext>
            </a:extLst>
          </p:cNvPr>
          <p:cNvSpPr/>
          <p:nvPr/>
        </p:nvSpPr>
        <p:spPr>
          <a:xfrm>
            <a:off x="1208990" y="3821016"/>
            <a:ext cx="123825" cy="123825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16">
            <a:extLst>
              <a:ext uri="{FF2B5EF4-FFF2-40B4-BE49-F238E27FC236}">
                <a16:creationId xmlns:a16="http://schemas.microsoft.com/office/drawing/2014/main" id="{8F8B22C1-099B-4BD9-86EB-F817C2556EE3}"/>
              </a:ext>
            </a:extLst>
          </p:cNvPr>
          <p:cNvSpPr txBox="1"/>
          <p:nvPr/>
        </p:nvSpPr>
        <p:spPr>
          <a:xfrm>
            <a:off x="3624709" y="3975945"/>
            <a:ext cx="15443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copy</a:t>
            </a:r>
            <a:r>
              <a:rPr lang="zh-CN" altLang="en-US"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鍵</a:t>
            </a:r>
            <a:endParaRPr lang="en-US" altLang="zh-CN" sz="16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65D15E2B-1107-49D4-894C-4CF53CC834AD}"/>
              </a:ext>
            </a:extLst>
          </p:cNvPr>
          <p:cNvCxnSpPr>
            <a:cxnSpLocks/>
          </p:cNvCxnSpPr>
          <p:nvPr/>
        </p:nvCxnSpPr>
        <p:spPr>
          <a:xfrm>
            <a:off x="5169083" y="4145222"/>
            <a:ext cx="62779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4641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866</Words>
  <Application>Microsoft Office PowerPoint</Application>
  <PresentationFormat>寬螢幕</PresentationFormat>
  <Paragraphs>154</Paragraphs>
  <Slides>32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8" baseType="lpstr">
      <vt:lpstr>Microsoft JhengHei</vt:lpstr>
      <vt:lpstr>Microsoft JhengHei</vt:lpstr>
      <vt:lpstr>Arial</vt:lpstr>
      <vt:lpstr>Calibri</vt:lpstr>
      <vt:lpstr>Verdana</vt:lpstr>
      <vt:lpstr>Office Theme</vt:lpstr>
      <vt:lpstr>PowerPoint 簡報</vt:lpstr>
      <vt:lpstr>PowerPoint 簡報</vt:lpstr>
      <vt:lpstr>快速上手的家用備份機</vt:lpstr>
      <vt:lpstr>專注家用功能的個人備份機</vt:lpstr>
      <vt:lpstr>專為初階用戶設計的個人備份機</vt:lpstr>
      <vt:lpstr>智趣藍完美搭配不同居家風格</vt:lpstr>
      <vt:lpstr>ARM 64位元四核心低功耗處理器</vt:lpstr>
      <vt:lpstr>高效散熱 大容量硬碟也不怕</vt:lpstr>
      <vt:lpstr>簡潔外型 減法做設計</vt:lpstr>
      <vt:lpstr>免工具安裝硬碟</vt:lpstr>
      <vt:lpstr>RAID1 保護 支援熱插拔設計</vt:lpstr>
      <vt:lpstr>PowerPoint 簡報</vt:lpstr>
      <vt:lpstr>PowerPoint 簡報</vt:lpstr>
      <vt:lpstr>我就用公有雲空間就好了!</vt:lpstr>
      <vt:lpstr>完整備份方案對抗勒索病毒</vt:lpstr>
      <vt:lpstr>最實惠的企業級快照防護</vt:lpstr>
      <vt:lpstr>HBS 3 混合型備份與同步中心</vt:lpstr>
      <vt:lpstr>設定 Qfile 自動上傳手機影音檔案</vt:lpstr>
      <vt:lpstr>設定僅 Wi-Fi 可上傳，網路不用吃到飽</vt:lpstr>
      <vt:lpstr>Qsync 將手機檔案與 NAS 自動同步</vt:lpstr>
      <vt:lpstr>PowerPoint 簡報</vt:lpstr>
      <vt:lpstr>Plex 個人媒體收藏中心</vt:lpstr>
      <vt:lpstr>支援 4K H.264 硬體轉檔</vt:lpstr>
      <vt:lpstr>4K 10-bit 影片即時或背景轉檔</vt:lpstr>
      <vt:lpstr>PowerPoint 簡報</vt:lpstr>
      <vt:lpstr>建立並管理您的個人相簿</vt:lpstr>
      <vt:lpstr>更快找到您要的照片</vt:lpstr>
      <vt:lpstr>滑動至指定日期，快速回到歷史上的那一天</vt:lpstr>
      <vt:lpstr>用相簿或資料夾整理照片</vt:lpstr>
      <vt:lpstr>更多 QuMagic 實用功能</vt:lpstr>
      <vt:lpstr>滿足您各種需求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TS-230</dc:title>
  <dc:creator>Danlin</dc:creator>
  <cp:lastModifiedBy>QNAP_Mili Wang</cp:lastModifiedBy>
  <cp:revision>2</cp:revision>
  <dcterms:created xsi:type="dcterms:W3CDTF">2019-11-28T03:39:17Z</dcterms:created>
  <dcterms:modified xsi:type="dcterms:W3CDTF">2019-12-09T09:58:55Z</dcterms:modified>
</cp:coreProperties>
</file>