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9" r:id="rId5"/>
    <p:sldId id="261" r:id="rId6"/>
    <p:sldId id="258" r:id="rId7"/>
    <p:sldId id="262" r:id="rId8"/>
    <p:sldId id="264" r:id="rId9"/>
    <p:sldId id="266" r:id="rId10"/>
    <p:sldId id="267" r:id="rId11"/>
    <p:sldId id="268" r:id="rId12"/>
    <p:sldId id="273" r:id="rId13"/>
    <p:sldId id="271" r:id="rId14"/>
    <p:sldId id="274" r:id="rId15"/>
    <p:sldId id="1309" r:id="rId16"/>
    <p:sldId id="1310" r:id="rId17"/>
    <p:sldId id="1311" r:id="rId18"/>
    <p:sldId id="278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731BF5"/>
    <a:srgbClr val="C8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F342D-03B6-E046-A185-EB6E017B62B1}" v="43" dt="2019-11-25T11:08:02.794"/>
    <p1510:client id="{385F8F8F-D155-F523-4910-B154E8CB1ED5}" v="283" dt="2019-11-25T08:35:06.099"/>
    <p1510:client id="{9A4975D4-E079-44EC-B8E9-EF09A5D14A50}" v="975" dt="2019-11-26T07:41:3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gabyte.com/tw/Motherboard/TRX40-AORUS-MASTER-rev-10#k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sus.com/Motherboards/ROG-Crosshair-VIII-Formula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Gigabyte: </a:t>
            </a:r>
            <a:r>
              <a:rPr lang="en-US">
                <a:hlinkClick r:id="rId3"/>
              </a:rPr>
              <a:t>https://www.gigabyte.com/tw/Motherboard/TRX40-AORUS-MASTER-rev-10#kf</a:t>
            </a:r>
            <a:endParaRPr lang="en-US"/>
          </a:p>
          <a:p>
            <a:r>
              <a:rPr lang="en-US"/>
              <a:t>ASUS: </a:t>
            </a:r>
            <a:r>
              <a:rPr lang="en-US">
                <a:hlinkClick r:id="rId4"/>
              </a:rPr>
              <a:t>https://www.asus.com/Motherboards/ROG-Crosshair-VIII-Formula/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5087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52401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62" r:id="rId5"/>
    <p:sldLayoutId id="2147483651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3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30.tiff"/><Relationship Id="rId5" Type="http://schemas.openxmlformats.org/officeDocument/2006/relationships/image" Target="../media/image65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jpeg"/><Relationship Id="rId18" Type="http://schemas.openxmlformats.org/officeDocument/2006/relationships/image" Target="../media/image8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4.png"/><Relationship Id="rId12" Type="http://schemas.openxmlformats.org/officeDocument/2006/relationships/image" Target="../media/image71.wmf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2.png"/><Relationship Id="rId15" Type="http://schemas.openxmlformats.org/officeDocument/2006/relationships/image" Target="../media/image80.tiff"/><Relationship Id="rId10" Type="http://schemas.openxmlformats.org/officeDocument/2006/relationships/image" Target="../media/image77.png"/><Relationship Id="rId4" Type="http://schemas.openxmlformats.org/officeDocument/2006/relationships/image" Target="../media/image13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29.png"/><Relationship Id="rId5" Type="http://schemas.openxmlformats.org/officeDocument/2006/relationships/image" Target="../media/image85.tiff"/><Relationship Id="rId10" Type="http://schemas.openxmlformats.org/officeDocument/2006/relationships/image" Target="../media/image59.png"/><Relationship Id="rId4" Type="http://schemas.openxmlformats.org/officeDocument/2006/relationships/image" Target="../media/image84.tiff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F2213049-2C6A-46BF-A7DE-3196E618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86400" y="3036888"/>
            <a:ext cx="6705600" cy="2030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>
              <a:buNone/>
            </a:pPr>
            <a:r>
              <a:rPr lang="en-US" altLang="zh-CN" sz="5000" b="1">
                <a:solidFill>
                  <a:schemeClr val="bg1"/>
                </a:solidFill>
                <a:ea typeface="微軟正黑體"/>
              </a:rPr>
              <a:t>Performance </a:t>
            </a:r>
            <a:r>
              <a:rPr lang="zh-CN" altLang="en-US" sz="5000" b="1">
                <a:solidFill>
                  <a:schemeClr val="bg1"/>
                </a:solidFill>
                <a:ea typeface="微軟正黑體"/>
              </a:rPr>
              <a:t>D</a:t>
            </a:r>
            <a:r>
              <a:rPr lang="en-US" altLang="zh-CN" sz="5000" b="1">
                <a:solidFill>
                  <a:schemeClr val="bg1"/>
                </a:solidFill>
                <a:ea typeface="微軟正黑體"/>
              </a:rPr>
              <a:t>emo</a:t>
            </a:r>
            <a:endParaRPr lang="en-US" sz="5400">
              <a:solidFill>
                <a:schemeClr val="bg1"/>
              </a:solidFill>
              <a:ea typeface="微軟正黑體"/>
            </a:endParaRPr>
          </a:p>
          <a:p>
            <a:pPr marL="71755"/>
            <a:r>
              <a:rPr lang="en-US">
                <a:solidFill>
                  <a:schemeClr val="bg1"/>
                </a:solidFill>
                <a:ea typeface="微軟正黑體"/>
              </a:rPr>
              <a:t>10GB file</a:t>
            </a:r>
            <a:r>
              <a:rPr lang="en-US" altLang="zh-CN">
                <a:solidFill>
                  <a:schemeClr val="bg1"/>
                </a:solidFill>
                <a:ea typeface="微軟正黑體"/>
              </a:rPr>
              <a:t> drag-and-drop via 1Gbps and 5Gbps</a:t>
            </a: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AAAC04F-CEBF-4375-931F-A25B24DC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54" y="2808288"/>
            <a:ext cx="6248985" cy="1500187"/>
          </a:xfrm>
        </p:spPr>
        <p:txBody>
          <a:bodyPr>
            <a:normAutofit fontScale="90000"/>
          </a:bodyPr>
          <a:lstStyle/>
          <a:p>
            <a:pPr>
              <a:lnSpc>
                <a:spcPts val="3900"/>
              </a:lnSpc>
            </a:pPr>
            <a:r>
              <a:rPr lang="en-US" altLang="zh-CN" sz="5000" b="1">
                <a:ea typeface="微軟正黑體"/>
              </a:rPr>
              <a:t>QNAP Multi-Gig </a:t>
            </a:r>
            <a:r>
              <a:rPr lang="zh-CN" altLang="en-US" sz="5000" b="1">
                <a:ea typeface="微軟正黑體"/>
              </a:rPr>
              <a:t>NICs and accessory product line</a:t>
            </a:r>
            <a:endParaRPr lang="en-US" altLang="zh-CN" sz="5000" b="1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479438" y="2475763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640331" y="332140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65A689F4-C8E8-492E-A5E8-07B19320DB6F}"/>
              </a:ext>
            </a:extLst>
          </p:cNvPr>
          <p:cNvSpPr/>
          <p:nvPr/>
        </p:nvSpPr>
        <p:spPr>
          <a:xfrm>
            <a:off x="6302212" y="2190567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522172" y="2214840"/>
            <a:ext cx="2102844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speed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168884" y="2475763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329777" y="332140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en-US" altLang="zh-CN"/>
              <a:t>Multi Gig NICs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Aquantia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31AB85-F69A-9C49-8CFC-4D67ADC8D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506" y="904029"/>
            <a:ext cx="2115482" cy="3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572" y="2782138"/>
            <a:ext cx="2279798" cy="14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649505" y="4125615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485856" y="4125615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435765" y="4579286"/>
            <a:ext cx="21719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AQC107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Single port 10GbE </a:t>
            </a: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NBase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593225" y="4592698"/>
            <a:ext cx="19141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AQC107S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Dual port 10GbE </a:t>
            </a: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NBase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Low Profile</a:t>
            </a:r>
          </a:p>
        </p:txBody>
      </p:sp>
      <p:pic>
        <p:nvPicPr>
          <p:cNvPr id="38" name="圖片 37" descr="一張含有 電子用品 的圖片&#10;&#10;自動產生的描述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41" y="2772377"/>
            <a:ext cx="2173357" cy="135859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820960" y="3515094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820960" y="4633629"/>
            <a:ext cx="3631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AQC111C</a:t>
            </a:r>
          </a:p>
          <a:p>
            <a:pPr marL="36000" indent="-360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Single/Dual/Quad port 5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lang="en-US" sz="1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NBase</a:t>
            </a: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-T</a:t>
            </a:r>
          </a:p>
          <a:p>
            <a:pPr marL="36000" indent="-360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Gen2 x1, Gen3 x2, Gen3 x4</a:t>
            </a:r>
          </a:p>
          <a:p>
            <a:pPr marL="36000" indent="-360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Low Profile</a:t>
            </a: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55071DC8-7200-40B3-9BEB-1456913A3B5A}"/>
              </a:ext>
            </a:extLst>
          </p:cNvPr>
          <p:cNvSpPr/>
          <p:nvPr/>
        </p:nvSpPr>
        <p:spPr>
          <a:xfrm>
            <a:off x="991658" y="2190567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211618" y="2214840"/>
            <a:ext cx="2069488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speed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458313" y="4561061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580189" y="4561061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74374" y="4561061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電子用品 的圖片&#10;&#10;自動產生的描述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676" y="2690788"/>
            <a:ext cx="2590730" cy="1619494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28351" y="4940652"/>
            <a:ext cx="1049131" cy="1049131"/>
          </a:xfrm>
          <a:prstGeom prst="rtTriangl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4964325" y="5379888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10038905" y="4940652"/>
            <a:ext cx="1049131" cy="1049131"/>
          </a:xfrm>
          <a:prstGeom prst="rtTriangl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329639" y="5330906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5GbE</a:t>
            </a:r>
          </a:p>
        </p:txBody>
      </p: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277A16A5-E5E8-4500-88D3-249D5390CA10}"/>
              </a:ext>
            </a:extLst>
          </p:cNvPr>
          <p:cNvSpPr/>
          <p:nvPr/>
        </p:nvSpPr>
        <p:spPr>
          <a:xfrm>
            <a:off x="1056790" y="1805043"/>
            <a:ext cx="3522439" cy="19889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AD037D9-2318-406C-AB5F-F5758A30E71D}"/>
              </a:ext>
            </a:extLst>
          </p:cNvPr>
          <p:cNvSpPr/>
          <p:nvPr/>
        </p:nvSpPr>
        <p:spPr>
          <a:xfrm>
            <a:off x="1217683" y="2627235"/>
            <a:ext cx="3246644" cy="10072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平行四邊形 30">
            <a:extLst>
              <a:ext uri="{FF2B5EF4-FFF2-40B4-BE49-F238E27FC236}">
                <a16:creationId xmlns:a16="http://schemas.microsoft.com/office/drawing/2014/main" id="{A6D74A17-3D48-4FDF-89AB-9E593579BDEB}"/>
              </a:ext>
            </a:extLst>
          </p:cNvPr>
          <p:cNvSpPr/>
          <p:nvPr/>
        </p:nvSpPr>
        <p:spPr>
          <a:xfrm>
            <a:off x="879564" y="1519846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382CECE0-827F-4569-8B43-6E6DBB2A376A}"/>
              </a:ext>
            </a:extLst>
          </p:cNvPr>
          <p:cNvSpPr txBox="1"/>
          <p:nvPr/>
        </p:nvSpPr>
        <p:spPr>
          <a:xfrm>
            <a:off x="1099524" y="1508950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4E808BD-6161-4EED-BE84-7960EECB2A5A}"/>
              </a:ext>
            </a:extLst>
          </p:cNvPr>
          <p:cNvSpPr/>
          <p:nvPr/>
        </p:nvSpPr>
        <p:spPr>
          <a:xfrm>
            <a:off x="6298022" y="236140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948C8D-2D53-4F8F-9DE2-5F12E07EF578}"/>
              </a:ext>
            </a:extLst>
          </p:cNvPr>
          <p:cNvSpPr/>
          <p:nvPr/>
        </p:nvSpPr>
        <p:spPr>
          <a:xfrm>
            <a:off x="6458915" y="320704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平行四邊形 23">
            <a:extLst>
              <a:ext uri="{FF2B5EF4-FFF2-40B4-BE49-F238E27FC236}">
                <a16:creationId xmlns:a16="http://schemas.microsoft.com/office/drawing/2014/main" id="{282533F7-B331-4E66-B616-F511E6AB33A3}"/>
              </a:ext>
            </a:extLst>
          </p:cNvPr>
          <p:cNvSpPr/>
          <p:nvPr/>
        </p:nvSpPr>
        <p:spPr>
          <a:xfrm>
            <a:off x="6120796" y="207620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D67E5949-424A-454A-99CB-61FFCD80954E}"/>
              </a:ext>
            </a:extLst>
          </p:cNvPr>
          <p:cNvSpPr txBox="1"/>
          <p:nvPr/>
        </p:nvSpPr>
        <p:spPr>
          <a:xfrm>
            <a:off x="6340756" y="2065312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QSW 10GbE </a:t>
            </a:r>
            <a:r>
              <a:rPr lang="en-US" b="0"/>
              <a:t>NBASE-T</a:t>
            </a:r>
            <a:r>
              <a:rPr lang="en-US"/>
              <a:t> </a:t>
            </a:r>
            <a:r>
              <a:rPr lang="en-US" altLang="zh-CN"/>
              <a:t>Switch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CC2866-458F-7C4E-BA1E-382C3FE70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63" y="2145239"/>
            <a:ext cx="3189518" cy="838902"/>
          </a:xfrm>
          <a:prstGeom prst="rect">
            <a:avLst/>
          </a:prstGeom>
        </p:spPr>
      </p:pic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1555534" y="3016528"/>
            <a:ext cx="257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Provides 12 ports of 10Gbps transfer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841DFF2-4A08-6347-9F85-EBD596DB95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445" y="2615386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DA2E0C32-87CE-764F-BF73-D017ECF77729}"/>
              </a:ext>
            </a:extLst>
          </p:cNvPr>
          <p:cNvSpPr txBox="1"/>
          <p:nvPr/>
        </p:nvSpPr>
        <p:spPr>
          <a:xfrm>
            <a:off x="6810324" y="4583520"/>
            <a:ext cx="3826142" cy="900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 x SFP+ 10GbE port </a:t>
            </a:r>
          </a:p>
          <a:p>
            <a:pPr>
              <a:lnSpc>
                <a:spcPts val="1300"/>
              </a:lnSpc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</a:t>
            </a:r>
            <a:r>
              <a:rPr lang="en-US" sz="1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(built-in 1 x 10GbE NBASE-T Combo port)</a:t>
            </a:r>
          </a:p>
          <a:p>
            <a:pPr>
              <a:lnSpc>
                <a:spcPts val="1400"/>
              </a:lnSpc>
            </a:pPr>
            <a:r>
              <a:rPr lang="en-US" sz="1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Support: </a:t>
            </a:r>
            <a:r>
              <a:rPr lang="en-US" sz="1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10Gbps/5Gbps/2.5Gbps/1Gbps/100Mbps</a:t>
            </a:r>
          </a:p>
          <a:p>
            <a:pPr marL="177800" indent="-1778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 x 1GbE RJ45 port</a:t>
            </a:r>
          </a:p>
        </p:txBody>
      </p:sp>
      <p:pic>
        <p:nvPicPr>
          <p:cNvPr id="19" name="圖片 47">
            <a:extLst>
              <a:ext uri="{FF2B5EF4-FFF2-40B4-BE49-F238E27FC236}">
                <a16:creationId xmlns:a16="http://schemas.microsoft.com/office/drawing/2014/main" id="{B9339BCF-7D00-B74B-AF7F-F5A50288DC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9822950" y="3122298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49">
            <a:extLst>
              <a:ext uri="{FF2B5EF4-FFF2-40B4-BE49-F238E27FC236}">
                <a16:creationId xmlns:a16="http://schemas.microsoft.com/office/drawing/2014/main" id="{295F4CD1-6737-CA45-9BA1-9158CCF2F0C9}"/>
              </a:ext>
            </a:extLst>
          </p:cNvPr>
          <p:cNvSpPr/>
          <p:nvPr/>
        </p:nvSpPr>
        <p:spPr>
          <a:xfrm>
            <a:off x="6951332" y="3992138"/>
            <a:ext cx="2863397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10G-SFP-T copper transceiver module </a:t>
            </a:r>
          </a:p>
          <a:p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link up copper cable</a:t>
            </a:r>
          </a:p>
        </p:txBody>
      </p:sp>
      <p:cxnSp>
        <p:nvCxnSpPr>
          <p:cNvPr id="27" name="直線接點 24">
            <a:extLst>
              <a:ext uri="{FF2B5EF4-FFF2-40B4-BE49-F238E27FC236}">
                <a16:creationId xmlns:a16="http://schemas.microsoft.com/office/drawing/2014/main" id="{B68A284F-5CB0-A543-BB20-A3970E303276}"/>
              </a:ext>
            </a:extLst>
          </p:cNvPr>
          <p:cNvCxnSpPr>
            <a:cxnSpLocks/>
          </p:cNvCxnSpPr>
          <p:nvPr/>
        </p:nvCxnSpPr>
        <p:spPr>
          <a:xfrm>
            <a:off x="6866182" y="4460175"/>
            <a:ext cx="3076952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0074038C-F9B5-42D8-BE0B-4922F7215152}"/>
              </a:ext>
            </a:extLst>
          </p:cNvPr>
          <p:cNvSpPr/>
          <p:nvPr/>
        </p:nvSpPr>
        <p:spPr>
          <a:xfrm>
            <a:off x="1069728" y="4151184"/>
            <a:ext cx="3522439" cy="19889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15FECE9-C3B5-4E83-8585-782D43EC94D8}"/>
              </a:ext>
            </a:extLst>
          </p:cNvPr>
          <p:cNvSpPr/>
          <p:nvPr/>
        </p:nvSpPr>
        <p:spPr>
          <a:xfrm>
            <a:off x="1230621" y="4973376"/>
            <a:ext cx="3246644" cy="10072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BCEC849-EC07-5246-804E-9AD710A450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406" y="4460175"/>
            <a:ext cx="3071515" cy="807807"/>
          </a:xfrm>
          <a:prstGeom prst="rect">
            <a:avLst/>
          </a:prstGeom>
        </p:spPr>
      </p:pic>
      <p:sp>
        <p:nvSpPr>
          <p:cNvPr id="9" name="文字方塊 25">
            <a:extLst>
              <a:ext uri="{FF2B5EF4-FFF2-40B4-BE49-F238E27FC236}">
                <a16:creationId xmlns:a16="http://schemas.microsoft.com/office/drawing/2014/main" id="{164089AE-B1EB-8245-9533-0FA08FF66A8C}"/>
              </a:ext>
            </a:extLst>
          </p:cNvPr>
          <p:cNvSpPr txBox="1"/>
          <p:nvPr/>
        </p:nvSpPr>
        <p:spPr>
          <a:xfrm>
            <a:off x="1645919" y="5349050"/>
            <a:ext cx="257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Provides 8 ports of 10Gbps transfer</a:t>
            </a:r>
          </a:p>
        </p:txBody>
      </p:sp>
      <p:sp>
        <p:nvSpPr>
          <p:cNvPr id="34" name="平行四邊形 33">
            <a:extLst>
              <a:ext uri="{FF2B5EF4-FFF2-40B4-BE49-F238E27FC236}">
                <a16:creationId xmlns:a16="http://schemas.microsoft.com/office/drawing/2014/main" id="{51778DE2-6288-4498-8B86-13FD7D3A75D4}"/>
              </a:ext>
            </a:extLst>
          </p:cNvPr>
          <p:cNvSpPr/>
          <p:nvPr/>
        </p:nvSpPr>
        <p:spPr>
          <a:xfrm>
            <a:off x="876969" y="3921899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FA137484-295D-4ED5-88ED-4F0FE79A2130}"/>
              </a:ext>
            </a:extLst>
          </p:cNvPr>
          <p:cNvSpPr txBox="1"/>
          <p:nvPr/>
        </p:nvSpPr>
        <p:spPr>
          <a:xfrm>
            <a:off x="1096929" y="3911003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QSW-808-4C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B2FD037-BD04-48E0-B5C0-B737CF952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134" y="3207042"/>
            <a:ext cx="1498228" cy="1498228"/>
          </a:xfrm>
          <a:prstGeom prst="rect">
            <a:avLst/>
          </a:prstGeom>
        </p:spPr>
      </p:pic>
      <p:sp>
        <p:nvSpPr>
          <p:cNvPr id="42" name="TextBox 9">
            <a:extLst>
              <a:ext uri="{FF2B5EF4-FFF2-40B4-BE49-F238E27FC236}">
                <a16:creationId xmlns:a16="http://schemas.microsoft.com/office/drawing/2014/main" id="{B1226D6E-672A-45DF-84F5-51991B1BAD9C}"/>
              </a:ext>
            </a:extLst>
          </p:cNvPr>
          <p:cNvSpPr txBox="1"/>
          <p:nvPr/>
        </p:nvSpPr>
        <p:spPr>
          <a:xfrm>
            <a:off x="3990953" y="3654390"/>
            <a:ext cx="145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002060"/>
                </a:solidFill>
              </a:rPr>
              <a:t>Small office or Workshop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27939CF5-4589-4841-A102-7BB2933AF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8245" y="4412622"/>
            <a:ext cx="1498228" cy="1498228"/>
          </a:xfrm>
          <a:prstGeom prst="rect">
            <a:avLst/>
          </a:prstGeom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07FA368C-5639-426F-B822-E6FBC14049E7}"/>
              </a:ext>
            </a:extLst>
          </p:cNvPr>
          <p:cNvSpPr txBox="1"/>
          <p:nvPr/>
        </p:nvSpPr>
        <p:spPr>
          <a:xfrm>
            <a:off x="10216898" y="4877911"/>
            <a:ext cx="116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002060"/>
                </a:solidFill>
              </a:rPr>
              <a:t>Home users</a:t>
            </a:r>
            <a:endParaRPr lang="en-US" altLang="zh-TW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3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8279D6B-2180-49C9-A23D-1CE70B7B5E02}"/>
              </a:ext>
            </a:extLst>
          </p:cNvPr>
          <p:cNvSpPr/>
          <p:nvPr/>
        </p:nvSpPr>
        <p:spPr>
          <a:xfrm>
            <a:off x="6262148" y="234692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E2CC9D-377F-490A-A6DA-8593033414F2}"/>
              </a:ext>
            </a:extLst>
          </p:cNvPr>
          <p:cNvSpPr/>
          <p:nvPr/>
        </p:nvSpPr>
        <p:spPr>
          <a:xfrm>
            <a:off x="642304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平行四邊形 33">
            <a:extLst>
              <a:ext uri="{FF2B5EF4-FFF2-40B4-BE49-F238E27FC236}">
                <a16:creationId xmlns:a16="http://schemas.microsoft.com/office/drawing/2014/main" id="{C42A232F-767E-4F51-9E26-9B245FE8492D}"/>
              </a:ext>
            </a:extLst>
          </p:cNvPr>
          <p:cNvSpPr/>
          <p:nvPr/>
        </p:nvSpPr>
        <p:spPr>
          <a:xfrm>
            <a:off x="6084922" y="206172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64">
            <a:extLst>
              <a:ext uri="{FF2B5EF4-FFF2-40B4-BE49-F238E27FC236}">
                <a16:creationId xmlns:a16="http://schemas.microsoft.com/office/drawing/2014/main" id="{91D9E482-8EBB-4045-8CFF-2B665E3B8FD5}"/>
              </a:ext>
            </a:extLst>
          </p:cNvPr>
          <p:cNvSpPr/>
          <p:nvPr/>
        </p:nvSpPr>
        <p:spPr>
          <a:xfrm>
            <a:off x="594994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ED0BD3-8255-4A6E-859E-88F9719C1BA1}"/>
              </a:ext>
            </a:extLst>
          </p:cNvPr>
          <p:cNvSpPr/>
          <p:nvPr/>
        </p:nvSpPr>
        <p:spPr>
          <a:xfrm>
            <a:off x="824878" y="234692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97685A-EFEB-4BC9-83B1-E6AF89F00EBB}"/>
              </a:ext>
            </a:extLst>
          </p:cNvPr>
          <p:cNvSpPr/>
          <p:nvPr/>
        </p:nvSpPr>
        <p:spPr>
          <a:xfrm>
            <a:off x="98577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平行四邊形 22">
            <a:extLst>
              <a:ext uri="{FF2B5EF4-FFF2-40B4-BE49-F238E27FC236}">
                <a16:creationId xmlns:a16="http://schemas.microsoft.com/office/drawing/2014/main" id="{9FEA3A73-456F-400C-8BEA-6F921821491E}"/>
              </a:ext>
            </a:extLst>
          </p:cNvPr>
          <p:cNvSpPr/>
          <p:nvPr/>
        </p:nvSpPr>
        <p:spPr>
          <a:xfrm>
            <a:off x="647652" y="206172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series for 10GbE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169476" y="4673071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speed: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51267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6629491" y="4673071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 speed: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</a:t>
            </a:r>
          </a:p>
        </p:txBody>
      </p:sp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90" y="2392790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766" y="2451784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556" y="3292603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69476" y="4076389"/>
            <a:ext cx="254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6629491" y="4076389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169476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6629491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1388A56E-9762-46C5-83C2-A23D0A94D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9705" y="4147756"/>
            <a:ext cx="1657972" cy="165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46282" y="4439958"/>
            <a:ext cx="16510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Update your network to 5Gbps by USB ports on your PC and laptop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8E83851C-297B-4DAB-932E-9F2A23F61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5686" y="4147756"/>
            <a:ext cx="1657972" cy="16579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10103945" y="4291686"/>
            <a:ext cx="1493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Update your network to 10Gbps by Thunderbolt3 ports on your PC and laptop</a:t>
            </a:r>
          </a:p>
        </p:txBody>
      </p:sp>
    </p:spTree>
    <p:extLst>
      <p:ext uri="{BB962C8B-B14F-4D97-AF65-F5344CB8AC3E}">
        <p14:creationId xmlns:p14="http://schemas.microsoft.com/office/powerpoint/2010/main" val="366768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3953277"/>
            <a:ext cx="11631621" cy="2249247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4390544D-5B07-4746-A9E3-98A7356555AE}"/>
              </a:ext>
            </a:extLst>
          </p:cNvPr>
          <p:cNvSpPr/>
          <p:nvPr/>
        </p:nvSpPr>
        <p:spPr>
          <a:xfrm>
            <a:off x="422032" y="4056460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6B5E3C-8697-47B7-8C95-E2F5BE26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1514877"/>
            <a:ext cx="11631621" cy="22492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22032" y="1618060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/>
          <p:nvPr/>
        </p:nvCxnSpPr>
        <p:spPr>
          <a:xfrm>
            <a:off x="3142906" y="5213076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6960097" y="4637015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723296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6960097" y="2147232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747299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983" y="2260638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653835" y="4753912"/>
            <a:ext cx="2037747" cy="1502264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809" y="4753356"/>
            <a:ext cx="1979716" cy="1514017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Update to 5 times speed </a:t>
            </a:r>
            <a:endParaRPr lang="zh-TW" altLang="en-US"/>
          </a:p>
        </p:txBody>
      </p:sp>
      <p:pic>
        <p:nvPicPr>
          <p:cNvPr id="430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157116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265128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367809" y="1960924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10G/5G/2.5G/1G/100M</a:t>
            </a:r>
            <a:r>
              <a:rPr lang="en-US" altLang="zh-TW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Switch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719119" y="279530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219240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75483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75483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22735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22735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401575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72227" y="524282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719117" y="476054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65758" y="428441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7589541" y="428441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200927" y="535779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624710" y="535779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325125" y="499669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chemeClr val="bg1"/>
                </a:solidFill>
              </a:rPr>
              <a:t>5Gb</a:t>
            </a:r>
            <a:endParaRPr sz="16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4980517" y="2885783"/>
            <a:ext cx="281115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378" y="413837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67106" y="2862950"/>
            <a:ext cx="4585567" cy="2240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68220" y="4188924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333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or </a:t>
            </a:r>
            <a:r>
              <a:rPr lang="en-US" altLang="zh-CN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肘形接點 58"/>
          <p:cNvCxnSpPr>
            <a:cxnSpLocks/>
          </p:cNvCxnSpPr>
          <p:nvPr/>
        </p:nvCxnSpPr>
        <p:spPr>
          <a:xfrm>
            <a:off x="6864089" y="5208730"/>
            <a:ext cx="2186844" cy="483255"/>
          </a:xfrm>
          <a:prstGeom prst="bentConnector3">
            <a:avLst>
              <a:gd name="adj1" fmla="val 33894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91692" y="506201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331" y="5026098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C8CA4-96D6-6349-B7AD-4B8A06863E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90" r="12918"/>
          <a:stretch/>
        </p:blipFill>
        <p:spPr>
          <a:xfrm>
            <a:off x="1179667" y="1884567"/>
            <a:ext cx="1729119" cy="1496985"/>
          </a:xfrm>
          <a:prstGeom prst="rect">
            <a:avLst/>
          </a:prstGeom>
        </p:spPr>
      </p:pic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286038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66BCA2D-6BC1-1846-A382-E76A9CCB8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90" r="12918"/>
          <a:stretch/>
        </p:blipFill>
        <p:spPr>
          <a:xfrm>
            <a:off x="1149777" y="4201550"/>
            <a:ext cx="1748793" cy="151401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CE865E4-86CE-4E9C-8171-EFAC4CC42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76"/>
          <a:stretch/>
        </p:blipFill>
        <p:spPr>
          <a:xfrm rot="5400000">
            <a:off x="5571203" y="2178653"/>
            <a:ext cx="778957" cy="2993727"/>
          </a:xfrm>
          <a:prstGeom prst="rect">
            <a:avLst/>
          </a:prstGeom>
        </p:spPr>
      </p:pic>
      <p:sp>
        <p:nvSpPr>
          <p:cNvPr id="474" name="Shape 474"/>
          <p:cNvSpPr txBox="1"/>
          <p:nvPr/>
        </p:nvSpPr>
        <p:spPr>
          <a:xfrm>
            <a:off x="4148490" y="3363440"/>
            <a:ext cx="3582369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QXG-5G1T-111C</a:t>
            </a:r>
          </a:p>
          <a:p>
            <a:pPr algn="ctr">
              <a:lnSpc>
                <a:spcPts val="2267"/>
              </a:lnSpc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or QNA-UC5G1T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69" name="圖片 68" descr="一張含有 鏡, 物件 的圖片&#10;&#10;自動產生的描述">
            <a:extLst>
              <a:ext uri="{FF2B5EF4-FFF2-40B4-BE49-F238E27FC236}">
                <a16:creationId xmlns:a16="http://schemas.microsoft.com/office/drawing/2014/main" id="{C6BBC7B8-B22C-4A3F-A749-13C453C4B4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4841" y="4453340"/>
            <a:ext cx="1167991" cy="1167991"/>
          </a:xfrm>
          <a:prstGeom prst="rect">
            <a:avLst/>
          </a:prstGeom>
        </p:spPr>
      </p:pic>
      <p:pic>
        <p:nvPicPr>
          <p:cNvPr id="72" name="Picture 18">
            <a:extLst>
              <a:ext uri="{FF2B5EF4-FFF2-40B4-BE49-F238E27FC236}">
                <a16:creationId xmlns:a16="http://schemas.microsoft.com/office/drawing/2014/main" id="{7073A404-56FA-46FA-9853-B66FDF069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604" y="4637015"/>
            <a:ext cx="1494396" cy="934164"/>
          </a:xfrm>
          <a:prstGeom prst="rect">
            <a:avLst/>
          </a:prstGeom>
        </p:spPr>
      </p:pic>
      <p:pic>
        <p:nvPicPr>
          <p:cNvPr id="73" name="圖片 72" descr="一張含有 鏡, 物件 的圖片&#10;&#10;自動產生的描述">
            <a:extLst>
              <a:ext uri="{FF2B5EF4-FFF2-40B4-BE49-F238E27FC236}">
                <a16:creationId xmlns:a16="http://schemas.microsoft.com/office/drawing/2014/main" id="{A0FFFFB5-B3A5-4BE9-B9AE-1C6E7E55F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7456" y="4553713"/>
            <a:ext cx="806011" cy="806011"/>
          </a:xfrm>
          <a:prstGeom prst="rect">
            <a:avLst/>
          </a:prstGeom>
        </p:spPr>
      </p:pic>
      <p:pic>
        <p:nvPicPr>
          <p:cNvPr id="78" name="Picture 18">
            <a:extLst>
              <a:ext uri="{FF2B5EF4-FFF2-40B4-BE49-F238E27FC236}">
                <a16:creationId xmlns:a16="http://schemas.microsoft.com/office/drawing/2014/main" id="{BB1D7C60-29ED-4CC2-BBF6-DB61C0DCD5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5919" y="4629118"/>
            <a:ext cx="1215748" cy="759978"/>
          </a:xfrm>
          <a:prstGeom prst="rect">
            <a:avLst/>
          </a:prstGeom>
        </p:spPr>
      </p:pic>
      <p:sp>
        <p:nvSpPr>
          <p:cNvPr id="79" name="平行四邊形 78">
            <a:extLst>
              <a:ext uri="{FF2B5EF4-FFF2-40B4-BE49-F238E27FC236}">
                <a16:creationId xmlns:a16="http://schemas.microsoft.com/office/drawing/2014/main" id="{AD8581AB-D602-4098-835B-9EE111F319BB}"/>
              </a:ext>
            </a:extLst>
          </p:cNvPr>
          <p:cNvSpPr/>
          <p:nvPr/>
        </p:nvSpPr>
        <p:spPr>
          <a:xfrm>
            <a:off x="1013090" y="5775396"/>
            <a:ext cx="2459575" cy="427357"/>
          </a:xfrm>
          <a:prstGeom prst="parallelogram">
            <a:avLst>
              <a:gd name="adj" fmla="val 5806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7" name="Shape 477"/>
          <p:cNvSpPr/>
          <p:nvPr/>
        </p:nvSpPr>
        <p:spPr>
          <a:xfrm>
            <a:off x="1349703" y="5731588"/>
            <a:ext cx="203387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Update to 5Gbps by existed Cat 5e</a:t>
            </a:r>
            <a:endParaRPr sz="14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4389298" y="4580212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10G/5G/2.5G/1G/100M </a:t>
            </a:r>
            <a:r>
              <a:rPr lang="en-US" altLang="zh-TW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Switch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714" y="5496661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683" y="4864216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平行四邊形 79">
            <a:extLst>
              <a:ext uri="{FF2B5EF4-FFF2-40B4-BE49-F238E27FC236}">
                <a16:creationId xmlns:a16="http://schemas.microsoft.com/office/drawing/2014/main" id="{17256E83-1547-4AB6-AD55-20D57C6A4757}"/>
              </a:ext>
            </a:extLst>
          </p:cNvPr>
          <p:cNvSpPr/>
          <p:nvPr/>
        </p:nvSpPr>
        <p:spPr>
          <a:xfrm>
            <a:off x="8584779" y="5775396"/>
            <a:ext cx="2459575" cy="427357"/>
          </a:xfrm>
          <a:prstGeom prst="parallelogram">
            <a:avLst>
              <a:gd name="adj" fmla="val 5806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477"/>
          <p:cNvSpPr/>
          <p:nvPr/>
        </p:nvSpPr>
        <p:spPr>
          <a:xfrm>
            <a:off x="8883870" y="5731588"/>
            <a:ext cx="203774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Update to 5Gbps by existed Cat 5e</a:t>
            </a:r>
            <a:endParaRPr lang="en-US" sz="14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天空 的圖片&#10;&#10;自動產生的描述">
            <a:extLst>
              <a:ext uri="{FF2B5EF4-FFF2-40B4-BE49-F238E27FC236}">
                <a16:creationId xmlns:a16="http://schemas.microsoft.com/office/drawing/2014/main" id="{96CDBAE0-25BA-422B-9FD1-C1323F1B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0E0CDB-FFAB-41BB-AD2A-D69F2456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61" y="2584768"/>
            <a:ext cx="6387319" cy="1500187"/>
          </a:xfrm>
        </p:spPr>
        <p:txBody>
          <a:bodyPr>
            <a:normAutofit fontScale="90000"/>
          </a:bodyPr>
          <a:lstStyle/>
          <a:p>
            <a:pPr>
              <a:lnSpc>
                <a:spcPts val="4100"/>
              </a:lnSpc>
            </a:pPr>
            <a:r>
              <a:rPr lang="en-US" altLang="zh-CN" sz="4500" b="1">
                <a:ea typeface="微軟正黑體"/>
              </a:rPr>
              <a:t>Build a flexible networking environment by QNAP NAS and networking product line</a:t>
            </a:r>
            <a:endParaRPr lang="zh-CN" altLang="en-US" sz="4500" b="1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8910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平行四邊形 51">
            <a:extLst>
              <a:ext uri="{FF2B5EF4-FFF2-40B4-BE49-F238E27FC236}">
                <a16:creationId xmlns:a16="http://schemas.microsoft.com/office/drawing/2014/main" id="{A24DEF7B-E528-4B5D-ADA9-501091D7BA00}"/>
              </a:ext>
            </a:extLst>
          </p:cNvPr>
          <p:cNvSpPr/>
          <p:nvPr/>
        </p:nvSpPr>
        <p:spPr>
          <a:xfrm>
            <a:off x="6591447" y="3857720"/>
            <a:ext cx="2789364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6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High speed </a:t>
            </a:r>
            <a:r>
              <a:rPr lang="en-US" altLang="zh-CN" b="1"/>
              <a:t>environment</a:t>
            </a:r>
            <a:endParaRPr lang="en-US"/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7099614" y="3889230"/>
            <a:ext cx="21144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QSW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10G Switch</a:t>
            </a:r>
            <a:endParaRPr lang="zh-TW" altLang="en-US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6513589" y="4604897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75">
            <a:extLst>
              <a:ext uri="{FF2B5EF4-FFF2-40B4-BE49-F238E27FC236}">
                <a16:creationId xmlns:a16="http://schemas.microsoft.com/office/drawing/2014/main" id="{80F472A5-152D-F948-9C9E-ECA76E11429C}"/>
              </a:ext>
            </a:extLst>
          </p:cNvPr>
          <p:cNvSpPr txBox="1"/>
          <p:nvPr/>
        </p:nvSpPr>
        <p:spPr>
          <a:xfrm>
            <a:off x="5007872" y="1692309"/>
            <a:ext cx="2111891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kumimoji="1" lang="en-US" altLang="zh-TW" sz="11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kumimoji="1"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 AP</a:t>
            </a:r>
          </a:p>
          <a:p>
            <a:pPr algn="ctr"/>
            <a:r>
              <a:rPr lang="en-US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Netgear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Nighthawk AX12</a:t>
            </a:r>
            <a:r>
              <a:rPr kumimoji="1" lang="en-US" altLang="zh-TW" sz="11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3079" y="4602150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127233" y="3762990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100" b="1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US" altLang="zh-TW" sz="11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 wireless devices</a:t>
            </a:r>
            <a:endParaRPr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6310681" y="3033260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3885390" y="2804395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537701" y="3038725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05" y="2538708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496577" y="5897822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</a:t>
            </a:r>
          </a:p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210613" y="5897822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Notebook + QNA-UC5G1T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5917595" y="5897822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9" y="5021858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  <a:endCxn id="26" idx="0"/>
          </p:cNvCxnSpPr>
          <p:nvPr/>
        </p:nvCxnSpPr>
        <p:spPr>
          <a:xfrm rot="10800000" flipV="1">
            <a:off x="4732199" y="4602150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CE839682-6FAA-9945-8132-19C20FFB378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229" y="5462152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536" y="5071420"/>
            <a:ext cx="1410582" cy="876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080426" y="4944132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Image" r:id="rId11" imgW="3631680" imgH="2052000" progId="Photoshop.Image.18">
                    <p:embed/>
                  </p:oleObj>
                </mc:Choice>
                <mc:Fallback>
                  <p:oleObj name="Image" r:id="rId11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Shape 503">
            <a:extLst>
              <a:ext uri="{FF2B5EF4-FFF2-40B4-BE49-F238E27FC236}">
                <a16:creationId xmlns:a16="http://schemas.microsoft.com/office/drawing/2014/main" id="{D055BE2A-DC5E-8946-9E15-5A97535176E6}"/>
              </a:ext>
            </a:extLst>
          </p:cNvPr>
          <p:cNvSpPr txBox="1"/>
          <p:nvPr/>
        </p:nvSpPr>
        <p:spPr>
          <a:xfrm>
            <a:off x="7266176" y="5897822"/>
            <a:ext cx="1410582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NAS+ </a:t>
            </a:r>
          </a:p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28" name="Shape 503">
            <a:extLst>
              <a:ext uri="{FF2B5EF4-FFF2-40B4-BE49-F238E27FC236}">
                <a16:creationId xmlns:a16="http://schemas.microsoft.com/office/drawing/2014/main" id="{CE365E28-5EB0-6B45-8B2F-E59D26F916B3}"/>
              </a:ext>
            </a:extLst>
          </p:cNvPr>
          <p:cNvSpPr txBox="1"/>
          <p:nvPr/>
        </p:nvSpPr>
        <p:spPr>
          <a:xfrm>
            <a:off x="8860433" y="5897822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29" name="肘形接點 59">
            <a:extLst>
              <a:ext uri="{FF2B5EF4-FFF2-40B4-BE49-F238E27FC236}">
                <a16:creationId xmlns:a16="http://schemas.microsoft.com/office/drawing/2014/main" id="{E8B59010-FBEB-5244-B0CB-6313158F818E}"/>
              </a:ext>
            </a:extLst>
          </p:cNvPr>
          <p:cNvCxnSpPr>
            <a:cxnSpLocks/>
          </p:cNvCxnSpPr>
          <p:nvPr/>
        </p:nvCxnSpPr>
        <p:spPr>
          <a:xfrm>
            <a:off x="8091987" y="4602150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84" y="5135616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肘形接點 59">
            <a:extLst>
              <a:ext uri="{FF2B5EF4-FFF2-40B4-BE49-F238E27FC236}">
                <a16:creationId xmlns:a16="http://schemas.microsoft.com/office/drawing/2014/main" id="{C1BEE809-2B4B-5E47-BECD-A049B90F6D3E}"/>
              </a:ext>
            </a:extLst>
          </p:cNvPr>
          <p:cNvCxnSpPr>
            <a:cxnSpLocks/>
          </p:cNvCxnSpPr>
          <p:nvPr/>
        </p:nvCxnSpPr>
        <p:spPr>
          <a:xfrm>
            <a:off x="9380817" y="4602150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07D9789-5CBE-604D-AA80-5342B2C7D2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633" y="5071420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>
            <a:off x="5915906" y="3091435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76">
            <a:extLst>
              <a:ext uri="{FF2B5EF4-FFF2-40B4-BE49-F238E27FC236}">
                <a16:creationId xmlns:a16="http://schemas.microsoft.com/office/drawing/2014/main" id="{B478B986-ED67-0140-852F-673806CCD25C}"/>
              </a:ext>
            </a:extLst>
          </p:cNvPr>
          <p:cNvSpPr/>
          <p:nvPr/>
        </p:nvSpPr>
        <p:spPr>
          <a:xfrm>
            <a:off x="8849054" y="4710071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7513765" y="4710071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6112789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13318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368951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6170439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7528870" y="4703750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5Gbps RJ 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94">
            <a:extLst>
              <a:ext uri="{FF2B5EF4-FFF2-40B4-BE49-F238E27FC236}">
                <a16:creationId xmlns:a16="http://schemas.microsoft.com/office/drawing/2014/main" id="{67DBC2D7-894D-9C44-BAD8-0EED141B5395}"/>
              </a:ext>
            </a:extLst>
          </p:cNvPr>
          <p:cNvSpPr/>
          <p:nvPr/>
        </p:nvSpPr>
        <p:spPr>
          <a:xfrm>
            <a:off x="8796874" y="4703750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  <p:pic>
        <p:nvPicPr>
          <p:cNvPr id="46" name="圖片 12">
            <a:extLst>
              <a:ext uri="{FF2B5EF4-FFF2-40B4-BE49-F238E27FC236}">
                <a16:creationId xmlns:a16="http://schemas.microsoft.com/office/drawing/2014/main" id="{F360C1A5-AEED-1A49-936F-152755C68A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072" t="18982" r="5019" b="4450"/>
          <a:stretch/>
        </p:blipFill>
        <p:spPr>
          <a:xfrm>
            <a:off x="5166847" y="2227117"/>
            <a:ext cx="1730744" cy="1245913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5E08EBDE-5223-D944-8EBE-E019D1E320F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35" y="3670925"/>
            <a:ext cx="2477141" cy="651535"/>
          </a:xfrm>
          <a:prstGeom prst="rect">
            <a:avLst/>
          </a:prstGeom>
        </p:spPr>
      </p:pic>
      <p:sp>
        <p:nvSpPr>
          <p:cNvPr id="48" name="矩形: 圓角 90">
            <a:extLst>
              <a:ext uri="{FF2B5EF4-FFF2-40B4-BE49-F238E27FC236}">
                <a16:creationId xmlns:a16="http://schemas.microsoft.com/office/drawing/2014/main" id="{968FEDD4-D21A-654D-87D1-D3B7822D23DC}"/>
              </a:ext>
            </a:extLst>
          </p:cNvPr>
          <p:cNvSpPr/>
          <p:nvPr/>
        </p:nvSpPr>
        <p:spPr>
          <a:xfrm>
            <a:off x="6210519" y="3426774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91">
            <a:extLst>
              <a:ext uri="{FF2B5EF4-FFF2-40B4-BE49-F238E27FC236}">
                <a16:creationId xmlns:a16="http://schemas.microsoft.com/office/drawing/2014/main" id="{74657113-FFFE-5948-897B-54EDC862C64F}"/>
              </a:ext>
            </a:extLst>
          </p:cNvPr>
          <p:cNvSpPr/>
          <p:nvPr/>
        </p:nvSpPr>
        <p:spPr>
          <a:xfrm>
            <a:off x="6292650" y="3414819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CEAFD04-451A-804D-98E8-CF81A13D081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970" y="4992759"/>
            <a:ext cx="728999" cy="575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: 圓角 90">
            <a:extLst>
              <a:ext uri="{FF2B5EF4-FFF2-40B4-BE49-F238E27FC236}">
                <a16:creationId xmlns:a16="http://schemas.microsoft.com/office/drawing/2014/main" id="{141828BF-E8E8-4A4F-A5A4-08DFA312C3CE}"/>
              </a:ext>
            </a:extLst>
          </p:cNvPr>
          <p:cNvSpPr/>
          <p:nvPr/>
        </p:nvSpPr>
        <p:spPr>
          <a:xfrm>
            <a:off x="2344495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91">
            <a:extLst>
              <a:ext uri="{FF2B5EF4-FFF2-40B4-BE49-F238E27FC236}">
                <a16:creationId xmlns:a16="http://schemas.microsoft.com/office/drawing/2014/main" id="{90D3BC2C-68EE-4FD7-9417-ECF1609CCDF9}"/>
              </a:ext>
            </a:extLst>
          </p:cNvPr>
          <p:cNvSpPr/>
          <p:nvPr/>
        </p:nvSpPr>
        <p:spPr>
          <a:xfrm>
            <a:off x="2400128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F11497F-5D1C-40F8-BF12-962004FC39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5788" y="2511616"/>
            <a:ext cx="1216797" cy="745942"/>
          </a:xfrm>
          <a:prstGeom prst="rect">
            <a:avLst/>
          </a:prstGeom>
        </p:spPr>
      </p:pic>
      <p:sp>
        <p:nvSpPr>
          <p:cNvPr id="23" name="文字方塊 135">
            <a:extLst>
              <a:ext uri="{FF2B5EF4-FFF2-40B4-BE49-F238E27FC236}">
                <a16:creationId xmlns:a16="http://schemas.microsoft.com/office/drawing/2014/main" id="{F25D8CC2-04C6-5A46-9EE0-99ECB93D16D7}"/>
              </a:ext>
            </a:extLst>
          </p:cNvPr>
          <p:cNvSpPr txBox="1"/>
          <p:nvPr/>
        </p:nvSpPr>
        <p:spPr>
          <a:xfrm>
            <a:off x="8393559" y="2846870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3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天空 的圖片&#10;&#10;自動產生的描述">
            <a:extLst>
              <a:ext uri="{FF2B5EF4-FFF2-40B4-BE49-F238E27FC236}">
                <a16:creationId xmlns:a16="http://schemas.microsoft.com/office/drawing/2014/main" id="{DB0064C4-2097-434B-BBBB-B07BD942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4" b="14944"/>
          <a:stretch/>
        </p:blipFill>
        <p:spPr>
          <a:xfrm>
            <a:off x="-1" y="1250095"/>
            <a:ext cx="12224175" cy="5103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B3BC5-24FE-7A46-86F4-561F19A6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PC/ </a:t>
            </a:r>
            <a:r>
              <a:rPr lang="en-US" altLang="zh-CN"/>
              <a:t>workstation</a:t>
            </a:r>
            <a:r>
              <a:rPr lang="en-US"/>
              <a:t> 10GbE ft. </a:t>
            </a:r>
            <a:r>
              <a:rPr lang="en-US" altLang="zh-CN"/>
              <a:t>Cache solution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A7C6E-CB65-274B-974E-0EE5BF76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895" y="2859128"/>
            <a:ext cx="1753644" cy="1543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30D4E-8D08-F248-AFAA-A2A9E63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009" r="4128" b="13107"/>
          <a:stretch/>
        </p:blipFill>
        <p:spPr>
          <a:xfrm>
            <a:off x="3266909" y="4448596"/>
            <a:ext cx="1507446" cy="374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68D5A-29A5-0645-AC69-45A00F6531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585" y="2129367"/>
            <a:ext cx="1578808" cy="1626764"/>
          </a:xfrm>
          <a:prstGeom prst="rect">
            <a:avLst/>
          </a:prstGeom>
        </p:spPr>
      </p:pic>
      <p:pic>
        <p:nvPicPr>
          <p:cNvPr id="14" name="圖片 1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4E71A590-693F-425E-B209-9674C61902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84" y="2938945"/>
            <a:ext cx="1360105" cy="2301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3F710-672F-A348-A7BC-566F71D31BE4}"/>
              </a:ext>
            </a:extLst>
          </p:cNvPr>
          <p:cNvSpPr txBox="1"/>
          <p:nvPr/>
        </p:nvSpPr>
        <p:spPr>
          <a:xfrm>
            <a:off x="812800" y="5618565"/>
            <a:ext cx="5408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M.2 SSD to improve the system cache and enjoy the 5Gbps transfer.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553E0-ED07-DC46-A187-6B9E20B7BBEF}"/>
              </a:ext>
            </a:extLst>
          </p:cNvPr>
          <p:cNvSpPr txBox="1"/>
          <p:nvPr/>
        </p:nvSpPr>
        <p:spPr>
          <a:xfrm>
            <a:off x="2427107" y="2517123"/>
            <a:ext cx="175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en-US" sz="16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444">
            <a:extLst>
              <a:ext uri="{FF2B5EF4-FFF2-40B4-BE49-F238E27FC236}">
                <a16:creationId xmlns:a16="http://schemas.microsoft.com/office/drawing/2014/main" id="{5A3CB990-F122-D042-900C-BD5B5BC1BCD9}"/>
              </a:ext>
            </a:extLst>
          </p:cNvPr>
          <p:cNvSpPr txBox="1"/>
          <p:nvPr/>
        </p:nvSpPr>
        <p:spPr>
          <a:xfrm>
            <a:off x="9425243" y="3674233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89C4-9D5D-E546-A9A3-531AFE2DE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806" y="4205249"/>
            <a:ext cx="2354456" cy="14715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4F9EEA-8CA9-3C4B-BDC1-3D3CD60C652D}"/>
              </a:ext>
            </a:extLst>
          </p:cNvPr>
          <p:cNvSpPr txBox="1"/>
          <p:nvPr/>
        </p:nvSpPr>
        <p:spPr>
          <a:xfrm>
            <a:off x="9453468" y="5603441"/>
            <a:ext cx="1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TVS-x72N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 5GbE </a:t>
            </a:r>
            <a:endParaRPr lang="en-US" sz="16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408A4363-2F12-4B3E-A062-7421C281AB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82" t="-14005" b="-1"/>
          <a:stretch/>
        </p:blipFill>
        <p:spPr>
          <a:xfrm>
            <a:off x="7419655" y="3931513"/>
            <a:ext cx="1753645" cy="28704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D1CCA0D-03A4-334B-8C27-6155D07257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37" y="3681875"/>
            <a:ext cx="2421859" cy="636994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75BCF71C-3FC6-405A-8132-F5B1DECA89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82" t="-14005" b="-1"/>
          <a:stretch/>
        </p:blipFill>
        <p:spPr>
          <a:xfrm>
            <a:off x="3552734" y="3931513"/>
            <a:ext cx="1753645" cy="287040"/>
          </a:xfrm>
          <a:prstGeom prst="rect">
            <a:avLst/>
          </a:prstGeom>
        </p:spPr>
      </p:pic>
      <p:pic>
        <p:nvPicPr>
          <p:cNvPr id="15" name="圖片 14" descr="一張含有 鏡, 物件 的圖片&#10;&#10;自動產生的描述">
            <a:extLst>
              <a:ext uri="{FF2B5EF4-FFF2-40B4-BE49-F238E27FC236}">
                <a16:creationId xmlns:a16="http://schemas.microsoft.com/office/drawing/2014/main" id="{C9CC6538-2707-42B5-B46C-FB5D87CC9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3810" y="1552802"/>
            <a:ext cx="1573148" cy="1573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429F0-06D7-8B47-8B1D-3E17C28A7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6477" y="1806477"/>
            <a:ext cx="2012778" cy="125821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83444A8A-0C98-457D-B671-B7180C50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009" r="4128" b="13107"/>
          <a:stretch/>
        </p:blipFill>
        <p:spPr>
          <a:xfrm>
            <a:off x="2763287" y="4733835"/>
            <a:ext cx="1507446" cy="3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3F0B-4330-4901-A745-13BB0B51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80" y="2962423"/>
            <a:ext cx="5861050" cy="1500187"/>
          </a:xfrm>
        </p:spPr>
        <p:txBody>
          <a:bodyPr>
            <a:normAutofit/>
          </a:bodyPr>
          <a:lstStyle/>
          <a:p>
            <a:r>
              <a:rPr lang="en-US" altLang="zh-TW" b="1"/>
              <a:t>QXG-5G1T/2T/4T</a:t>
            </a:r>
            <a:br>
              <a:rPr lang="zh-TW" altLang="en-US"/>
            </a:br>
            <a:r>
              <a:rPr lang="en-US" altLang="zh-TW" b="1"/>
              <a:t>Your Best Choice!</a:t>
            </a:r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5854700" y="6252270"/>
            <a:ext cx="5822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B98D45D-9655-4996-911A-2D883B3A7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81"/>
          <a:stretch/>
        </p:blipFill>
        <p:spPr>
          <a:xfrm>
            <a:off x="8652605" y="704992"/>
            <a:ext cx="3539395" cy="26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5816600" y="2101779"/>
            <a:ext cx="5669908" cy="33716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CN" altLang="en-US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Sing</a:t>
            </a:r>
            <a:r>
              <a:rPr lang="en-US" altLang="zh-CN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le/Dual/Quad port</a:t>
            </a:r>
            <a:r>
              <a:rPr lang="zh-TW" altLang="en-US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 5GbE expansion card</a:t>
            </a:r>
            <a:endParaRPr lang="zh-CN" altLang="en-US" sz="2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CN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Multi-Gig </a:t>
            </a:r>
            <a:r>
              <a:rPr lang="zh-CN" altLang="en-US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 and accessory product line</a:t>
            </a:r>
            <a:endParaRPr lang="en-US" altLang="zh-CN" sz="2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CN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a flexible networking environment by QNAP NAS and networking product line</a:t>
            </a:r>
            <a:endParaRPr lang="zh-CN" altLang="en-US" sz="2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2"/>
          <a:stretch/>
        </p:blipFill>
        <p:spPr>
          <a:xfrm>
            <a:off x="5208483" y="1169013"/>
            <a:ext cx="5452425" cy="50810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34AF4E58-CC36-4986-ACF9-465D3596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150" y="3216690"/>
            <a:ext cx="1875006" cy="1649572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B9F2F61E-7F76-4407-8CD3-9ECF4A1F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150" y="1436658"/>
            <a:ext cx="1875006" cy="1649572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85188136-0C0C-4C40-85BE-39E131F0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29" y="5285232"/>
            <a:ext cx="4787634" cy="923329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CA426D61-56F1-4A8D-9CE1-E65C7CD32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877" y="5334379"/>
            <a:ext cx="4676826" cy="82541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9D4418C-174C-4458-B20A-10990541A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1" y="5285232"/>
            <a:ext cx="4787634" cy="92332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12"/>
          <a:stretch/>
        </p:blipFill>
        <p:spPr>
          <a:xfrm>
            <a:off x="169516" y="1057309"/>
            <a:ext cx="5341268" cy="49774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E191E38F-B608-4922-AC4D-E832FB6DD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69" y="5334379"/>
            <a:ext cx="4676826" cy="8254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5931549" y="4572438"/>
            <a:ext cx="373864" cy="158713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Flexible options between 1 to 10Gbps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609D8-A19F-7C41-808B-8F3E1D8B41A9}"/>
              </a:ext>
            </a:extLst>
          </p:cNvPr>
          <p:cNvSpPr/>
          <p:nvPr/>
        </p:nvSpPr>
        <p:spPr>
          <a:xfrm>
            <a:off x="3854986" y="1912779"/>
            <a:ext cx="515143" cy="283064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BFC4D-2FBA-654A-9F8B-DA4EA1ECB4A3}"/>
              </a:ext>
            </a:extLst>
          </p:cNvPr>
          <p:cNvSpPr txBox="1"/>
          <p:nvPr/>
        </p:nvSpPr>
        <p:spPr>
          <a:xfrm>
            <a:off x="664474" y="4808957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068B8-B7A2-8B48-ABC3-8DB864E32F1F}"/>
              </a:ext>
            </a:extLst>
          </p:cNvPr>
          <p:cNvSpPr txBox="1"/>
          <p:nvPr/>
        </p:nvSpPr>
        <p:spPr>
          <a:xfrm>
            <a:off x="3696066" y="4808957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10Gbps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812837" y="5417546"/>
            <a:ext cx="35777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 above cable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switch investment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6633934" y="4357491"/>
            <a:ext cx="452808" cy="3693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7427130" y="4020467"/>
            <a:ext cx="452807" cy="72571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8208457" y="3360868"/>
            <a:ext cx="468596" cy="138255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9044922" y="1913421"/>
            <a:ext cx="515143" cy="281773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5614060" y="4777089"/>
            <a:ext cx="105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6509235" y="4796198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7270850" y="4808957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8103440" y="4801142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8860009" y="4747997"/>
            <a:ext cx="1012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5910173" y="5280288"/>
            <a:ext cx="451149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Original CAT 5e can reach to 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 above cable reaches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Affordable 10GbE NBASE-T switch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BDA936A-D8B0-44C0-B5D5-9A6A46281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6819" y="4588315"/>
            <a:ext cx="4476731" cy="327913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63A168A0-EB78-4FDF-9DB2-45647AC62CB4}"/>
              </a:ext>
            </a:extLst>
          </p:cNvPr>
          <p:cNvSpPr/>
          <p:nvPr/>
        </p:nvSpPr>
        <p:spPr>
          <a:xfrm>
            <a:off x="789016" y="4357491"/>
            <a:ext cx="464677" cy="3693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1B7B14-BC11-4059-80D2-6642A1BA2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607" y="4588315"/>
            <a:ext cx="4476731" cy="327913"/>
          </a:xfrm>
          <a:prstGeom prst="rect">
            <a:avLst/>
          </a:prstGeom>
        </p:spPr>
      </p:pic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7048" y="1525984"/>
            <a:ext cx="1402785" cy="1306690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BAA97A-19C2-BE44-8A9B-EBF859821B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807" y="3305747"/>
            <a:ext cx="1459182" cy="1336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10596955" y="2691097"/>
            <a:ext cx="1195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  <a:endParaRPr lang="en-US" sz="1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FA8C14-9A01-D64F-BF38-AFE7736A5D3D}"/>
              </a:ext>
            </a:extLst>
          </p:cNvPr>
          <p:cNvSpPr/>
          <p:nvPr/>
        </p:nvSpPr>
        <p:spPr>
          <a:xfrm>
            <a:off x="10386961" y="4504928"/>
            <a:ext cx="1584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115911D-C774-44D0-B506-99CD43E34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675"/>
          <a:stretch/>
        </p:blipFill>
        <p:spPr>
          <a:xfrm>
            <a:off x="4237245" y="2186026"/>
            <a:ext cx="2307605" cy="425628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844C914-D7E0-466A-8B3B-F27A5948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03768" y="3137674"/>
            <a:ext cx="4256288" cy="235037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2C4182F-E925-426F-AF46-A884DF711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51502" y="3096256"/>
            <a:ext cx="4256286" cy="2433212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AF24935A-0DF0-42AC-8C3B-F75E341853E8}"/>
              </a:ext>
            </a:extLst>
          </p:cNvPr>
          <p:cNvGrpSpPr/>
          <p:nvPr/>
        </p:nvGrpSpPr>
        <p:grpSpPr>
          <a:xfrm>
            <a:off x="6544850" y="1644434"/>
            <a:ext cx="4851402" cy="528720"/>
            <a:chOff x="1720036" y="1746739"/>
            <a:chExt cx="9801996" cy="1359876"/>
          </a:xfrm>
        </p:grpSpPr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E1CCFB5A-E9EF-4E40-A86C-88F214C098EC}"/>
                </a:ext>
              </a:extLst>
            </p:cNvPr>
            <p:cNvSpPr/>
            <p:nvPr/>
          </p:nvSpPr>
          <p:spPr>
            <a:xfrm>
              <a:off x="1720036" y="1746739"/>
              <a:ext cx="4772798" cy="1359876"/>
            </a:xfrm>
            <a:prstGeom prst="round2Same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: 圓角化同側角落 86">
              <a:extLst>
                <a:ext uri="{FF2B5EF4-FFF2-40B4-BE49-F238E27FC236}">
                  <a16:creationId xmlns:a16="http://schemas.microsoft.com/office/drawing/2014/main" id="{FA89A6E6-4FB6-4DC3-A7BF-E0EF9F40C5DF}"/>
                </a:ext>
              </a:extLst>
            </p:cNvPr>
            <p:cNvSpPr/>
            <p:nvPr/>
          </p:nvSpPr>
          <p:spPr>
            <a:xfrm>
              <a:off x="6543931" y="1746739"/>
              <a:ext cx="4978101" cy="1359876"/>
            </a:xfrm>
            <a:prstGeom prst="round2Same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287AF2-C14E-894B-8A0D-89003884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Multi-Gig</a:t>
            </a:r>
            <a:r>
              <a:rPr lang="zh-TW" altLang="en-US"/>
              <a:t> </a:t>
            </a:r>
            <a:r>
              <a:rPr lang="en-US" altLang="zh-TW"/>
              <a:t>leader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29" y="1675146"/>
            <a:ext cx="3130876" cy="1539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868059" y="5712634"/>
            <a:ext cx="329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 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leading provider</a:t>
            </a:r>
          </a:p>
          <a:p>
            <a:pPr algn="ctr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Aquantia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27">
            <a:extLst>
              <a:ext uri="{FF2B5EF4-FFF2-40B4-BE49-F238E27FC236}">
                <a16:creationId xmlns:a16="http://schemas.microsoft.com/office/drawing/2014/main" id="{4DB53418-A89B-7043-BB30-AED0393FE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6" y="3389383"/>
            <a:ext cx="3962440" cy="2233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4938892" y="3586568"/>
            <a:ext cx="18059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5Gbps</a:t>
            </a:r>
          </a:p>
          <a:p>
            <a:r>
              <a:rPr lang="en-US">
                <a:solidFill>
                  <a:schemeClr val="bg1"/>
                </a:solidFill>
              </a:rPr>
              <a:t>2.5Gbps</a:t>
            </a:r>
          </a:p>
          <a:p>
            <a:r>
              <a:rPr lang="en-US">
                <a:solidFill>
                  <a:schemeClr val="bg1"/>
                </a:solidFill>
              </a:rPr>
              <a:t>1Gbps</a:t>
            </a:r>
          </a:p>
          <a:p>
            <a:r>
              <a:rPr lang="en-US">
                <a:solidFill>
                  <a:schemeClr val="bg1"/>
                </a:solidFill>
              </a:rPr>
              <a:t>100Mbps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A59A7-92E5-6946-B766-1B7B16E1742C}"/>
              </a:ext>
            </a:extLst>
          </p:cNvPr>
          <p:cNvSpPr txBox="1"/>
          <p:nvPr/>
        </p:nvSpPr>
        <p:spPr>
          <a:xfrm>
            <a:off x="6718723" y="4007405"/>
            <a:ext cx="216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ASUS ROG Formula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AA4D2-38FE-254F-94F4-0F8962FC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125" y="4169887"/>
            <a:ext cx="1905867" cy="1905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6904472" y="5979126"/>
            <a:ext cx="178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Gigabyte TRX40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F60EC3-D86D-024B-A3D6-108482287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5308" y="2444820"/>
            <a:ext cx="1587500" cy="158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7154769" y="1734733"/>
            <a:ext cx="134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Gaming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F66824-B0C3-4446-A781-4572170D5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6254" y="3089719"/>
            <a:ext cx="2857500" cy="2476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C6D676-EFCD-D14F-A3C7-2F013F4E896F}"/>
              </a:ext>
            </a:extLst>
          </p:cNvPr>
          <p:cNvSpPr txBox="1"/>
          <p:nvPr/>
        </p:nvSpPr>
        <p:spPr>
          <a:xfrm>
            <a:off x="9320488" y="5083994"/>
            <a:ext cx="178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QNAP TVS-x72N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9034001" y="1619263"/>
            <a:ext cx="23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Built-in Multi-gig 5GbE NAS</a:t>
            </a:r>
          </a:p>
        </p:txBody>
      </p:sp>
    </p:spTree>
    <p:extLst>
      <p:ext uri="{BB962C8B-B14F-4D97-AF65-F5344CB8AC3E}">
        <p14:creationId xmlns:p14="http://schemas.microsoft.com/office/powerpoint/2010/main" val="240998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3" y="1830656"/>
            <a:ext cx="6410862" cy="405182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07" y="5250736"/>
            <a:ext cx="638119" cy="23659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07" y="4295756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Take advantages of existing infrastructure</a:t>
            </a:r>
            <a:endParaRPr 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1" y="2054984"/>
            <a:ext cx="5706775" cy="866432"/>
          </a:xfrm>
        </p:spPr>
        <p:txBody>
          <a:bodyPr>
            <a:normAutofit/>
          </a:bodyPr>
          <a:lstStyle/>
          <a:p>
            <a:pPr marL="179705" indent="0">
              <a:buClr>
                <a:srgbClr val="000000"/>
              </a:buClr>
              <a:buSzPts val="1700"/>
              <a:buNone/>
            </a:pPr>
            <a:r>
              <a:rPr lang="en-US" altLang="zh-TW" sz="2400" b="1">
                <a:solidFill>
                  <a:schemeClr val="tx2">
                    <a:lumMod val="50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Current LAN cables may already be capable for </a:t>
            </a:r>
            <a:r>
              <a:rPr lang="en-US" altLang="zh-TW" sz="2400" b="1">
                <a:solidFill>
                  <a:srgbClr val="C00000"/>
                </a:solidFill>
                <a:latin typeface="Arial"/>
                <a:ea typeface="Microsoft JhengHei"/>
                <a:cs typeface="Arial"/>
                <a:sym typeface="Microsoft JhengHei"/>
              </a:rPr>
              <a:t>&gt; 1Gbps</a:t>
            </a:r>
            <a:r>
              <a:rPr lang="en-US" altLang="zh-TW" sz="2400" b="1">
                <a:solidFill>
                  <a:schemeClr val="tx2">
                    <a:lumMod val="50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 speeds!</a:t>
            </a:r>
            <a:endParaRPr lang="en-US" sz="2400" b="1">
              <a:solidFill>
                <a:schemeClr val="tx2">
                  <a:lumMod val="50000"/>
                </a:schemeClr>
              </a:solidFill>
              <a:latin typeface="Arial"/>
              <a:ea typeface="Microsoft JhengHei"/>
              <a:cs typeface="Arial"/>
            </a:endParaRP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810882"/>
              </p:ext>
            </p:extLst>
          </p:nvPr>
        </p:nvGraphicFramePr>
        <p:xfrm>
          <a:off x="602033" y="3061389"/>
          <a:ext cx="5544616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55" y="1446742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409374" y="2692057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409374" y="2201551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67" y="4072762"/>
            <a:ext cx="1195371" cy="2022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471719" y="4543282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8201534" y="5082076"/>
            <a:ext cx="135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5 Gbps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10016226" y="3269730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4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76ADE-0A2B-4DAF-8DB5-C8B945927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407" y="3658530"/>
            <a:ext cx="1131167" cy="1131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2B8B5C-7B3D-8D48-B34C-965BBBCDA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302" y="3791551"/>
            <a:ext cx="1654277" cy="1034107"/>
          </a:xfrm>
          <a:prstGeom prst="rect">
            <a:avLst/>
          </a:prstGeom>
        </p:spPr>
      </p:pic>
      <p:pic>
        <p:nvPicPr>
          <p:cNvPr id="11" name="圖片 10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9295B66-89ED-4256-A62B-3A93729EC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165" y="2590861"/>
            <a:ext cx="1603254" cy="117436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1F77F434-12F0-41E2-B931-12F66AE31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165" y="4895149"/>
            <a:ext cx="1603254" cy="11743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114" y="3908058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784" y="4586963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590" y="5147795"/>
            <a:ext cx="1179971" cy="437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F602E-00D9-804C-A7C1-F1269A2DD0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94" r="17069"/>
          <a:stretch/>
        </p:blipFill>
        <p:spPr>
          <a:xfrm>
            <a:off x="9697166" y="1745194"/>
            <a:ext cx="1697833" cy="1599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10035897" y="5726438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681107-31B9-604A-B640-BDBC0FB3BD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94" r="17069"/>
          <a:stretch/>
        </p:blipFill>
        <p:spPr>
          <a:xfrm>
            <a:off x="9716837" y="4201902"/>
            <a:ext cx="1697833" cy="1599665"/>
          </a:xfrm>
          <a:prstGeom prst="rect">
            <a:avLst/>
          </a:prstGeom>
        </p:spPr>
      </p:pic>
      <p:pic>
        <p:nvPicPr>
          <p:cNvPr id="35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E4727-81A5-BB48-A662-5EF279D98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107" y="3662680"/>
            <a:ext cx="1131167" cy="11311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F8BB6C-CC58-2F48-AADE-5FAF83C40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002" y="3795701"/>
            <a:ext cx="1654277" cy="10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03" y="2494331"/>
            <a:ext cx="3107244" cy="31072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4308" y="2660585"/>
            <a:ext cx="4476621" cy="260912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EA977F1-2E9F-4B95-8ADC-9ADAEFC02936}"/>
              </a:ext>
            </a:extLst>
          </p:cNvPr>
          <p:cNvSpPr/>
          <p:nvPr/>
        </p:nvSpPr>
        <p:spPr>
          <a:xfrm>
            <a:off x="7214814" y="2087061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AE37D92-9057-4F95-B64A-EAA8360A5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35787" y="2660586"/>
            <a:ext cx="4476621" cy="260912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0466C79-684E-4107-9175-9635D5B89431}"/>
              </a:ext>
            </a:extLst>
          </p:cNvPr>
          <p:cNvSpPr/>
          <p:nvPr/>
        </p:nvSpPr>
        <p:spPr>
          <a:xfrm>
            <a:off x="9093538" y="1828802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6362059" y="1828801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1DB0D8-19CD-48FF-9D23-380F87B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53126" y="2660584"/>
            <a:ext cx="4476621" cy="26091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E7E12E-3837-4020-94D3-FFE65600FD5D}"/>
              </a:ext>
            </a:extLst>
          </p:cNvPr>
          <p:cNvSpPr/>
          <p:nvPr/>
        </p:nvSpPr>
        <p:spPr>
          <a:xfrm>
            <a:off x="3610877" y="1828800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590D71E-71FA-411C-AAE8-45F75911CE88}"/>
              </a:ext>
            </a:extLst>
          </p:cNvPr>
          <p:cNvGrpSpPr/>
          <p:nvPr/>
        </p:nvGrpSpPr>
        <p:grpSpPr>
          <a:xfrm>
            <a:off x="3400868" y="1994485"/>
            <a:ext cx="1419362" cy="610658"/>
            <a:chOff x="341571" y="2184257"/>
            <a:chExt cx="5537500" cy="4522948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EE3CA77-DDC7-408B-8F8E-609EB3412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3DC3F035-FDAC-4626-8FE0-AED0C944B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B3184EB-DECB-4362-9BE0-68581CDADACC}"/>
              </a:ext>
            </a:extLst>
          </p:cNvPr>
          <p:cNvGrpSpPr/>
          <p:nvPr/>
        </p:nvGrpSpPr>
        <p:grpSpPr>
          <a:xfrm>
            <a:off x="6132345" y="1994485"/>
            <a:ext cx="1214856" cy="610658"/>
            <a:chOff x="341571" y="2184257"/>
            <a:chExt cx="5537500" cy="4522948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EDC2AFED-9A56-432D-BAEB-FF113829E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8BFA784A-8E6D-4C3B-A913-87F5284CB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83" y="342866"/>
            <a:ext cx="10541000" cy="1231900"/>
          </a:xfrm>
        </p:spPr>
        <p:txBody>
          <a:bodyPr>
            <a:normAutofit/>
          </a:bodyPr>
          <a:lstStyle/>
          <a:p>
            <a:r>
              <a:rPr lang="en-US" altLang="zh-CN"/>
              <a:t>QNAP Multi-Gig 5GbE Expansion card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3732290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6488497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QXG-5G2T-111C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68680-89C1-E742-817C-93D0D8669C3D}"/>
              </a:ext>
            </a:extLst>
          </p:cNvPr>
          <p:cNvSpPr txBox="1"/>
          <p:nvPr/>
        </p:nvSpPr>
        <p:spPr>
          <a:xfrm>
            <a:off x="9208476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QXG-5G4T-111C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AA00C-DBCC-3040-930D-68DB1DF8BD4A}"/>
              </a:ext>
            </a:extLst>
          </p:cNvPr>
          <p:cNvSpPr txBox="1"/>
          <p:nvPr/>
        </p:nvSpPr>
        <p:spPr>
          <a:xfrm>
            <a:off x="3231329" y="2062737"/>
            <a:ext cx="170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Single port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D7722-E1BA-E145-B382-A06FDA8A3EDD}"/>
              </a:ext>
            </a:extLst>
          </p:cNvPr>
          <p:cNvSpPr txBox="1"/>
          <p:nvPr/>
        </p:nvSpPr>
        <p:spPr>
          <a:xfrm>
            <a:off x="6093444" y="2062737"/>
            <a:ext cx="12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 port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D7692-F356-5942-A46C-1D9577F14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446" y="2938294"/>
            <a:ext cx="3209978" cy="2006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A6C347-EF80-4C4A-951F-2FFF2B0D1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2962679"/>
            <a:ext cx="2853595" cy="1783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6DCD5F-D562-9F45-AB6E-9CE0AEEBCA92}"/>
              </a:ext>
            </a:extLst>
          </p:cNvPr>
          <p:cNvSpPr txBox="1"/>
          <p:nvPr/>
        </p:nvSpPr>
        <p:spPr>
          <a:xfrm>
            <a:off x="7297535" y="2100574"/>
            <a:ext cx="1568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Coming soon</a:t>
            </a:r>
            <a:endParaRPr lang="en-US" sz="15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7">
            <a:extLst>
              <a:ext uri="{FF2B5EF4-FFF2-40B4-BE49-F238E27FC236}">
                <a16:creationId xmlns:a16="http://schemas.microsoft.com/office/drawing/2014/main" id="{149F67AF-F6FE-9447-AA47-B4C42A34B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29" y="3066831"/>
            <a:ext cx="2813503" cy="1585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45230" y="4712552"/>
            <a:ext cx="240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Marvell AQC-111C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3732290" y="5583367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Gen2 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6488497" y="5596235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73AC3-654D-2147-BF59-6D0253C3F497}"/>
              </a:ext>
            </a:extLst>
          </p:cNvPr>
          <p:cNvSpPr txBox="1"/>
          <p:nvPr/>
        </p:nvSpPr>
        <p:spPr>
          <a:xfrm>
            <a:off x="9208476" y="5596235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x4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17C88B2-148B-48E8-9C07-AFEC40DC2FEF}"/>
              </a:ext>
            </a:extLst>
          </p:cNvPr>
          <p:cNvSpPr/>
          <p:nvPr/>
        </p:nvSpPr>
        <p:spPr>
          <a:xfrm>
            <a:off x="9981460" y="2087061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0DDFB4-1E14-459B-A8F1-691EAFBD004C}"/>
              </a:ext>
            </a:extLst>
          </p:cNvPr>
          <p:cNvSpPr txBox="1"/>
          <p:nvPr/>
        </p:nvSpPr>
        <p:spPr>
          <a:xfrm>
            <a:off x="10041928" y="2100574"/>
            <a:ext cx="15353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Coming soon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A6A576AD-711B-4A1D-81E6-CF7634877136}"/>
              </a:ext>
            </a:extLst>
          </p:cNvPr>
          <p:cNvGrpSpPr/>
          <p:nvPr/>
        </p:nvGrpSpPr>
        <p:grpSpPr>
          <a:xfrm>
            <a:off x="8898991" y="1994485"/>
            <a:ext cx="1214855" cy="610658"/>
            <a:chOff x="341571" y="2184257"/>
            <a:chExt cx="5537500" cy="4522948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8184EC4D-C1E3-4495-B8D4-228A78DD7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576047FB-58A2-4D6C-B296-13B645357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9F4064-1F9F-7B4D-A0E6-CB38FACD19A3}"/>
              </a:ext>
            </a:extLst>
          </p:cNvPr>
          <p:cNvSpPr txBox="1"/>
          <p:nvPr/>
        </p:nvSpPr>
        <p:spPr>
          <a:xfrm>
            <a:off x="8815705" y="2062737"/>
            <a:ext cx="13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 port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A1A246-26EF-4E92-A8ED-F6998968F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8141" y="3189281"/>
            <a:ext cx="2040597" cy="13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ED85EBF-4F96-8C4B-A740-A9A3D4FF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889" y="2476775"/>
            <a:ext cx="5387400" cy="3367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Low profile form factor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022753" y="1895481"/>
            <a:ext cx="1152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101.5 mm</a:t>
            </a:r>
            <a:endParaRPr lang="zh-CN" altLang="en-US">
              <a:ea typeface="等线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068912" y="3773259"/>
            <a:ext cx="114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68.9</a:t>
            </a:r>
            <a:r>
              <a:rPr lang="zh-TW" altLang="en-US"/>
              <a:t> </a:t>
            </a:r>
            <a:r>
              <a:rPr lang="en-US" altLang="zh-TW"/>
              <a:t>mm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5396387" y="5788486"/>
            <a:ext cx="198290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Low profile bracket is pre-installed</a:t>
            </a:r>
            <a:endParaRPr lang="en-US" sz="1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2689311" y="5546145"/>
            <a:ext cx="227874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 height and QNAP flat bracket is bundled</a:t>
            </a:r>
            <a:endParaRPr 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7143347" y="5388114"/>
            <a:ext cx="48045525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PCIe  </a:t>
            </a:r>
            <a:r>
              <a:rPr lang="en-US" altLang="zh-TW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 2 x1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TW" altLang="en-US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05986F-1923-9141-A391-4792274F42D4}"/>
              </a:ext>
            </a:extLst>
          </p:cNvPr>
          <p:cNvSpPr txBox="1"/>
          <p:nvPr/>
        </p:nvSpPr>
        <p:spPr>
          <a:xfrm>
            <a:off x="9084315" y="5788486"/>
            <a:ext cx="1821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Cooling heatsink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2">
            <a:extLst>
              <a:ext uri="{FF2B5EF4-FFF2-40B4-BE49-F238E27FC236}">
                <a16:creationId xmlns:a16="http://schemas.microsoft.com/office/drawing/2014/main" id="{FB78279F-E0A4-E249-95CE-50C4FB533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20734" y="3749660"/>
            <a:ext cx="2835843" cy="821880"/>
          </a:xfrm>
          <a:prstGeom prst="rect">
            <a:avLst/>
          </a:prstGeom>
        </p:spPr>
      </p:pic>
      <p:pic>
        <p:nvPicPr>
          <p:cNvPr id="28" name="圖片 26">
            <a:extLst>
              <a:ext uri="{FF2B5EF4-FFF2-40B4-BE49-F238E27FC236}">
                <a16:creationId xmlns:a16="http://schemas.microsoft.com/office/drawing/2014/main" id="{3C523735-C131-9B45-B219-BC3FC2F70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28" y="3785194"/>
            <a:ext cx="1357552" cy="1921345"/>
          </a:xfrm>
          <a:prstGeom prst="rect">
            <a:avLst/>
          </a:prstGeom>
        </p:spPr>
      </p:pic>
      <p:pic>
        <p:nvPicPr>
          <p:cNvPr id="29" name="圖片 27">
            <a:extLst>
              <a:ext uri="{FF2B5EF4-FFF2-40B4-BE49-F238E27FC236}">
                <a16:creationId xmlns:a16="http://schemas.microsoft.com/office/drawing/2014/main" id="{BBB66EC1-7455-384B-AE51-8A461A52D4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96" y="4915018"/>
            <a:ext cx="1417920" cy="38420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6F74290-B67C-2C4E-9225-3FFB4412D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98"/>
          <a:stretch/>
        </p:blipFill>
        <p:spPr>
          <a:xfrm>
            <a:off x="3068099" y="1789408"/>
            <a:ext cx="1870430" cy="39575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885279-8D68-47C2-9ACF-DDE43A01B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960" y="2209533"/>
            <a:ext cx="3858414" cy="187420"/>
          </a:xfrm>
          <a:prstGeom prst="rect">
            <a:avLst/>
          </a:prstGeom>
        </p:spPr>
      </p:pic>
      <p:pic>
        <p:nvPicPr>
          <p:cNvPr id="7" name="圖片 6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A37BF71-7AA6-45EF-ADE2-2791FD1FC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591049" y="3823847"/>
            <a:ext cx="2717594" cy="1874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8DF7B5D-29E7-44DF-86DC-F2CE416860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38"/>
          <a:stretch/>
        </p:blipFill>
        <p:spPr>
          <a:xfrm>
            <a:off x="314715" y="2053837"/>
            <a:ext cx="2587120" cy="688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293124" y="2171116"/>
            <a:ext cx="2608711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D30D8-8F2F-8947-BFF1-F1007B39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8" y="1499443"/>
            <a:ext cx="4217277" cy="1929557"/>
          </a:xfrm>
          <a:prstGeom prst="rect">
            <a:avLst/>
          </a:prstGeom>
        </p:spPr>
      </p:pic>
      <p:pic>
        <p:nvPicPr>
          <p:cNvPr id="15" name="圖片 14" descr="一張含有 物件 的圖片&#10;&#10;自動產生的描述">
            <a:extLst>
              <a:ext uri="{FF2B5EF4-FFF2-40B4-BE49-F238E27FC236}">
                <a16:creationId xmlns:a16="http://schemas.microsoft.com/office/drawing/2014/main" id="{C3774645-BF5D-4DA2-93F5-AAB4B61F5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25" y="1529743"/>
            <a:ext cx="8541423" cy="4766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</a:t>
            </a:r>
            <a:r>
              <a:rPr lang="en-US">
                <a:ea typeface="微軟正黑體"/>
              </a:rPr>
              <a:t> Supports </a:t>
            </a:r>
            <a:r>
              <a:rPr lang="en-US" altLang="zh-CN">
                <a:ea typeface="微軟正黑體"/>
              </a:rPr>
              <a:t>QTS, </a:t>
            </a:r>
            <a:r>
              <a:rPr lang="en-US" altLang="zh-TW">
                <a:ea typeface="微軟正黑體"/>
              </a:rPr>
              <a:t>Windows and </a:t>
            </a:r>
            <a:r>
              <a:rPr lang="en-US" altLang="zh-CN">
                <a:ea typeface="微軟正黑體"/>
              </a:rPr>
              <a:t>Linux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568" y="2048958"/>
            <a:ext cx="2982236" cy="18638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8077199" y="2292268"/>
            <a:ext cx="1282170" cy="371086"/>
          </a:xfrm>
          <a:prstGeom prst="rect">
            <a:avLst/>
          </a:prstGeom>
          <a:solidFill>
            <a:srgbClr val="731BF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5628195" y="2775688"/>
            <a:ext cx="271493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driver is featured in QTS, Please update to latest QTS version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3996679" y="3579347"/>
            <a:ext cx="2727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7030A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Driver</a:t>
            </a: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is required to download and install to your PC from QNAP Download Center</a:t>
            </a:r>
            <a:endParaRPr lang="en-US" sz="150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8304230" y="5866691"/>
            <a:ext cx="388784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*the compatible QNAP NAS can be found in QNAP compatibility list</a:t>
            </a:r>
            <a:endParaRPr 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974723" y="3977623"/>
            <a:ext cx="250021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supported</a:t>
            </a:r>
            <a:r>
              <a:rPr lang="zh-CN" altLang="en-US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224217" y="4783107"/>
            <a:ext cx="355869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supported </a:t>
            </a:r>
            <a:r>
              <a:rPr lang="zh-CN" altLang="en-US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PC/Workstation</a:t>
            </a:r>
            <a:endParaRPr lang="zh-TW" altLang="en-US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28" y="2069133"/>
            <a:ext cx="1552013" cy="26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89F28A-03E3-4322-9DC0-BAF49E8C8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44" b="20740"/>
          <a:stretch/>
        </p:blipFill>
        <p:spPr>
          <a:xfrm>
            <a:off x="0" y="0"/>
            <a:ext cx="12247609" cy="6358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Multi-speed on different infrastructure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539416" y="3125598"/>
            <a:ext cx="2652584" cy="32328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FD53FF-E688-43C1-87F4-DA7E74186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168D622-196C-40F5-8599-027208545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288" y="1505097"/>
            <a:ext cx="5663082" cy="4123730"/>
          </a:xfrm>
          <a:prstGeom prst="rect">
            <a:avLst/>
          </a:prstGeom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2CFF08A5-4A4E-4337-AF6F-4EA0D8AAB4F6}"/>
              </a:ext>
            </a:extLst>
          </p:cNvPr>
          <p:cNvSpPr txBox="1"/>
          <p:nvPr/>
        </p:nvSpPr>
        <p:spPr>
          <a:xfrm>
            <a:off x="6417102" y="5635295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182B541-2C0B-4F74-85D0-DF7C06A1F26F}"/>
              </a:ext>
            </a:extLst>
          </p:cNvPr>
          <p:cNvSpPr txBox="1"/>
          <p:nvPr/>
        </p:nvSpPr>
        <p:spPr>
          <a:xfrm>
            <a:off x="955856" y="2995528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FC41815-7160-4356-BC8F-EE1C581942C5}"/>
              </a:ext>
            </a:extLst>
          </p:cNvPr>
          <p:cNvSpPr txBox="1"/>
          <p:nvPr/>
        </p:nvSpPr>
        <p:spPr>
          <a:xfrm>
            <a:off x="955856" y="4283697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1342FB9-C0E9-48A5-A775-1FC65FB54005}"/>
              </a:ext>
            </a:extLst>
          </p:cNvPr>
          <p:cNvSpPr txBox="1"/>
          <p:nvPr/>
        </p:nvSpPr>
        <p:spPr>
          <a:xfrm>
            <a:off x="2762059" y="2810900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5D776D4-A549-41FD-BDC4-50382815E8D2}"/>
              </a:ext>
            </a:extLst>
          </p:cNvPr>
          <p:cNvSpPr txBox="1"/>
          <p:nvPr/>
        </p:nvSpPr>
        <p:spPr>
          <a:xfrm>
            <a:off x="2762059" y="33296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11489ADF-D73A-40B5-A787-C75ED762E337}"/>
              </a:ext>
            </a:extLst>
          </p:cNvPr>
          <p:cNvSpPr txBox="1"/>
          <p:nvPr/>
        </p:nvSpPr>
        <p:spPr>
          <a:xfrm>
            <a:off x="5837315" y="4105445"/>
            <a:ext cx="20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</a:t>
            </a:r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590MB/s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D80A01F4-A02C-4428-97FE-CEE74A1237F0}"/>
              </a:ext>
            </a:extLst>
          </p:cNvPr>
          <p:cNvSpPr txBox="1"/>
          <p:nvPr/>
        </p:nvSpPr>
        <p:spPr>
          <a:xfrm>
            <a:off x="5837315" y="4624154"/>
            <a:ext cx="20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</a:t>
            </a:r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586MB/s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C48A6762-72C7-450A-8B61-45BFF52F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154" y="4027423"/>
            <a:ext cx="997716" cy="48577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5937BD5-3D59-4D30-BC89-634ED176B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643" y="4551471"/>
            <a:ext cx="997716" cy="48577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820CB3E-2ABA-421B-9E11-0E17D8159A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90"/>
          <a:stretch/>
        </p:blipFill>
        <p:spPr>
          <a:xfrm rot="10800000" flipV="1">
            <a:off x="8087359" y="1487488"/>
            <a:ext cx="4160248" cy="1357438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FAFDE3D1-B899-4122-8F85-0C7EA72B7776}"/>
              </a:ext>
            </a:extLst>
          </p:cNvPr>
          <p:cNvSpPr txBox="1"/>
          <p:nvPr/>
        </p:nvSpPr>
        <p:spPr>
          <a:xfrm>
            <a:off x="8556431" y="1583850"/>
            <a:ext cx="3691177" cy="114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QXG-5G1T-111C on PC and drag and drop 10GB file to TVS-672N, </a:t>
            </a:r>
          </a:p>
          <a:p>
            <a:pPr>
              <a:lnSpc>
                <a:spcPts val="500"/>
              </a:lnSpc>
            </a:pP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PC spec:</a:t>
            </a:r>
          </a:p>
          <a:p>
            <a:pPr>
              <a:lnSpc>
                <a:spcPts val="500"/>
              </a:lnSpc>
            </a:pP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1. CPU: Intel (R) Core(TM) i7-6700U @ 3.40GHz.</a:t>
            </a:r>
            <a:b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 Pro</a:t>
            </a:r>
            <a:b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32 GB.</a:t>
            </a:r>
            <a:b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QXG-5G1T-111C</a:t>
            </a:r>
          </a:p>
        </p:txBody>
      </p:sp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Microsoft Office PowerPoint</Application>
  <PresentationFormat>寬螢幕</PresentationFormat>
  <Paragraphs>230</Paragraphs>
  <Slides>19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Microsoft JhengHei</vt:lpstr>
      <vt:lpstr>Microsoft JhengHei</vt:lpstr>
      <vt:lpstr>Arial</vt:lpstr>
      <vt:lpstr>Calibri</vt:lpstr>
      <vt:lpstr>Corbel</vt:lpstr>
      <vt:lpstr>Wingdings</vt:lpstr>
      <vt:lpstr>Office Theme</vt:lpstr>
      <vt:lpstr>Image</vt:lpstr>
      <vt:lpstr>PowerPoint 簡報</vt:lpstr>
      <vt:lpstr>PowerPoint 簡報</vt:lpstr>
      <vt:lpstr>Flexible options between 1 to 10Gbps </vt:lpstr>
      <vt:lpstr>Multi-Gig leader</vt:lpstr>
      <vt:lpstr>Take advantages of existing infrastructure</vt:lpstr>
      <vt:lpstr>QNAP Multi-Gig 5GbE Expansion card</vt:lpstr>
      <vt:lpstr>Low profile form factor</vt:lpstr>
      <vt:lpstr>  Supports QTS, Windows and Linux</vt:lpstr>
      <vt:lpstr>Multi-speed on different infrastructure</vt:lpstr>
      <vt:lpstr>PowerPoint 簡報</vt:lpstr>
      <vt:lpstr>QNAP Multi-Gig NICs and accessory product line</vt:lpstr>
      <vt:lpstr>QNAP Multi Gig NICs</vt:lpstr>
      <vt:lpstr>QSW 10GbE NBASE-T Switch</vt:lpstr>
      <vt:lpstr>QNA series for 10GbE</vt:lpstr>
      <vt:lpstr>Update to 5 times speed </vt:lpstr>
      <vt:lpstr>Build a flexible networking environment by QNAP NAS and networking product line</vt:lpstr>
      <vt:lpstr>Wifi 6 High speed environment</vt:lpstr>
      <vt:lpstr>PC/ workstation 10GbE ft. Cache solution</vt:lpstr>
      <vt:lpstr>QXG-5G1T/2T/4T Your Best Choice!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QNAP_Hsuan Chang</cp:lastModifiedBy>
  <cp:revision>1</cp:revision>
  <dcterms:created xsi:type="dcterms:W3CDTF">2019-11-18T10:52:19Z</dcterms:created>
  <dcterms:modified xsi:type="dcterms:W3CDTF">2019-11-26T07:41:35Z</dcterms:modified>
</cp:coreProperties>
</file>