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59" r:id="rId5"/>
    <p:sldId id="261" r:id="rId6"/>
    <p:sldId id="258" r:id="rId7"/>
    <p:sldId id="262" r:id="rId8"/>
    <p:sldId id="264" r:id="rId9"/>
    <p:sldId id="266" r:id="rId10"/>
    <p:sldId id="267" r:id="rId11"/>
    <p:sldId id="268" r:id="rId12"/>
    <p:sldId id="273" r:id="rId13"/>
    <p:sldId id="271" r:id="rId14"/>
    <p:sldId id="274" r:id="rId15"/>
    <p:sldId id="1309" r:id="rId16"/>
    <p:sldId id="1310" r:id="rId17"/>
    <p:sldId id="1311" r:id="rId18"/>
    <p:sldId id="278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Hsuan Chang" initials="QC" lastIdx="0" clrIdx="0">
    <p:extLst>
      <p:ext uri="{19B8F6BF-5375-455C-9EA6-DF929625EA0E}">
        <p15:presenceInfo xmlns:p15="http://schemas.microsoft.com/office/powerpoint/2012/main" userId="QNAP_Hsuan Chang" providerId="None"/>
      </p:ext>
    </p:extLst>
  </p:cmAuthor>
  <p:cmAuthor id="2" name="禮涵 林" initials="禮涵" lastIdx="1" clrIdx="1">
    <p:extLst>
      <p:ext uri="{19B8F6BF-5375-455C-9EA6-DF929625EA0E}">
        <p15:presenceInfo xmlns:p15="http://schemas.microsoft.com/office/powerpoint/2012/main" userId="S::danlin@ieinet.onmicrosoft.com::286c0e04-aa83-4b27-8da0-f77299de42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731BF5"/>
    <a:srgbClr val="C8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749188-CB7D-F942-B66F-6C0C27B17872}" v="524" dt="2019-11-25T10:48:22.184"/>
    <p1510:client id="{DF9F29DA-A96D-F766-EAE2-906235C79371}" v="34" dt="2019-11-26T03:20:47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A2CE1-7E0A-DB43-9459-E660086EEC36}" type="datetimeFigureOut">
              <a:rPr lang="en-US" smtClean="0"/>
              <a:t>11/26/2019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834F0-5F5E-CD48-82DE-8E5989F8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0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gabyte.com/tw/Motherboard/TRX40-AORUS-MASTER-rev-10#k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sus.com/Motherboards/ROG-Crosshair-VIII-Formula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3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00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  <a:r>
              <a:rPr lang="zh-CN" altLang="en-US"/>
              <a:t>簡報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43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3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Gigabyte: </a:t>
            </a:r>
            <a:r>
              <a:rPr lang="en-US">
                <a:hlinkClick r:id="rId3"/>
              </a:rPr>
              <a:t>https://www.gigabyte.com/tw/Motherboard/TRX40-AORUS-MASTER-rev-10#kf</a:t>
            </a:r>
            <a:endParaRPr lang="en-US"/>
          </a:p>
          <a:p>
            <a:r>
              <a:rPr lang="en-US"/>
              <a:t>ASUS: </a:t>
            </a:r>
            <a:r>
              <a:rPr lang="en-US">
                <a:hlinkClick r:id="rId4"/>
              </a:rPr>
              <a:t>https://www.asus.com/Motherboards/ROG-Crosshair-VIII-Formula/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9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2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2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檔案至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TVS-672N, </a:t>
            </a:r>
          </a:p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CPU: Intel (R) Core(TM) i7-6700 CPU@ 3.40GHz.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64 GB.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5. 10GbE NIC: QXG-10G2T-AQC107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57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5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9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6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3B2EF0-CBBB-4FD5-8065-E71FF2B2F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34" b="15866"/>
          <a:stretch/>
        </p:blipFill>
        <p:spPr>
          <a:xfrm>
            <a:off x="0" y="0"/>
            <a:ext cx="12192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3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AA4F72C-190A-439E-B0E2-E2BD866D6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43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5087"/>
            <a:ext cx="10541000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16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ED48FDD-A0BA-4615-BC40-D6713EA8C8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96864"/>
            <a:ext cx="10541000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75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1B29660-79A7-451B-8D28-C318CD3340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96864"/>
            <a:ext cx="10541000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07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C14DE9-EFE2-4A9C-ABA6-BCCDF2C0B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4E22E-BC3B-EC43-8BE4-708C2D2C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00" y="2859088"/>
            <a:ext cx="5861050" cy="150018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57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" y="1462"/>
            <a:ext cx="12173165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8839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E604902-D242-4F02-9257-7E567DB7086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2D697-377E-6042-80AD-026D13BD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52401"/>
            <a:ext cx="105410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B6D3E-C5BE-084C-B38F-850340137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11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1" r:id="rId4"/>
    <p:sldLayoutId id="2147483662" r:id="rId5"/>
    <p:sldLayoutId id="2147483651" r:id="rId6"/>
    <p:sldLayoutId id="21474836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08000" indent="10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3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.png"/><Relationship Id="rId7" Type="http://schemas.openxmlformats.org/officeDocument/2006/relationships/image" Target="../media/image6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30.tiff"/><Relationship Id="rId5" Type="http://schemas.openxmlformats.org/officeDocument/2006/relationships/image" Target="../media/image65.png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jpeg"/><Relationship Id="rId18" Type="http://schemas.openxmlformats.org/officeDocument/2006/relationships/image" Target="../media/image8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4.png"/><Relationship Id="rId12" Type="http://schemas.openxmlformats.org/officeDocument/2006/relationships/image" Target="../media/image71.wmf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72.png"/><Relationship Id="rId15" Type="http://schemas.openxmlformats.org/officeDocument/2006/relationships/image" Target="../media/image80.tiff"/><Relationship Id="rId10" Type="http://schemas.openxmlformats.org/officeDocument/2006/relationships/image" Target="../media/image77.png"/><Relationship Id="rId4" Type="http://schemas.openxmlformats.org/officeDocument/2006/relationships/image" Target="../media/image13.png"/><Relationship Id="rId9" Type="http://schemas.openxmlformats.org/officeDocument/2006/relationships/image" Target="../media/image76.png"/><Relationship Id="rId1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3.tiff"/><Relationship Id="rId7" Type="http://schemas.openxmlformats.org/officeDocument/2006/relationships/image" Target="../media/image87.tif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29.png"/><Relationship Id="rId5" Type="http://schemas.openxmlformats.org/officeDocument/2006/relationships/image" Target="../media/image85.tiff"/><Relationship Id="rId10" Type="http://schemas.openxmlformats.org/officeDocument/2006/relationships/image" Target="../media/image59.png"/><Relationship Id="rId4" Type="http://schemas.openxmlformats.org/officeDocument/2006/relationships/image" Target="../media/image84.tiff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18.png"/><Relationship Id="rId7" Type="http://schemas.openxmlformats.org/officeDocument/2006/relationships/image" Target="../media/image2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Relationship Id="rId9" Type="http://schemas.openxmlformats.org/officeDocument/2006/relationships/image" Target="../media/image24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30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tiff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quantia.com/support/driver-download/" TargetMode="External"/><Relationship Id="rId5" Type="http://schemas.openxmlformats.org/officeDocument/2006/relationships/image" Target="../media/image45.tiff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1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個人, 男人, 室內 的圖片&#10;&#10;自動產生的描述">
            <a:extLst>
              <a:ext uri="{FF2B5EF4-FFF2-40B4-BE49-F238E27FC236}">
                <a16:creationId xmlns:a16="http://schemas.microsoft.com/office/drawing/2014/main" id="{F2213049-2C6A-46BF-A7DE-3196E618D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86450" y="3036888"/>
            <a:ext cx="6305550" cy="20304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 indent="107950">
              <a:buNone/>
            </a:pPr>
            <a:r>
              <a:rPr lang="zh-CN" altLang="en-US" sz="5000" b="1" dirty="0">
                <a:solidFill>
                  <a:schemeClr val="bg1"/>
                </a:solidFill>
                <a:latin typeface="微軟正黑體"/>
                <a:ea typeface="微軟正黑體"/>
              </a:rPr>
              <a:t>效能展示 D</a:t>
            </a:r>
            <a:r>
              <a:rPr lang="en-US" altLang="zh-CN" sz="5000" b="1" dirty="0">
                <a:solidFill>
                  <a:schemeClr val="bg1"/>
                </a:solidFill>
                <a:latin typeface="微軟正黑體"/>
                <a:ea typeface="微軟正黑體"/>
              </a:rPr>
              <a:t>emo</a:t>
            </a:r>
            <a:endParaRPr lang="en-US" dirty="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71755" indent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軟正黑體"/>
                <a:ea typeface="微軟正黑體"/>
              </a:rPr>
              <a:t>  1</a:t>
            </a:r>
            <a:r>
              <a:rPr lang="en-US" sz="2400" dirty="0">
                <a:solidFill>
                  <a:schemeClr val="bg1"/>
                </a:solidFill>
                <a:latin typeface="微軟正黑體"/>
                <a:ea typeface="微軟正黑體"/>
              </a:rPr>
              <a:t>0GB</a:t>
            </a:r>
            <a:r>
              <a:rPr lang="en-US" altLang="zh-CN" sz="2400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2400" dirty="0">
                <a:solidFill>
                  <a:schemeClr val="bg1"/>
                </a:solidFill>
                <a:latin typeface="微軟正黑體"/>
                <a:ea typeface="微軟正黑體"/>
              </a:rPr>
              <a:t>大檔 </a:t>
            </a:r>
            <a:r>
              <a:rPr lang="en-US" altLang="zh-CN" sz="2400" dirty="0">
                <a:solidFill>
                  <a:schemeClr val="bg1"/>
                </a:solidFill>
                <a:latin typeface="微軟正黑體"/>
                <a:ea typeface="微軟正黑體"/>
              </a:rPr>
              <a:t>1Gbps/5Gbps </a:t>
            </a:r>
            <a:r>
              <a:rPr lang="zh-CN" altLang="en-US" sz="2400" dirty="0">
                <a:solidFill>
                  <a:schemeClr val="bg1"/>
                </a:solidFill>
                <a:latin typeface="微軟正黑體"/>
                <a:ea typeface="微軟正黑體"/>
              </a:rPr>
              <a:t>傳輸</a:t>
            </a:r>
            <a:endParaRPr lang="en-US" altLang="zh-CN" sz="2400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859572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AAAC04F-CEBF-4375-931F-A25B24DC8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C14DBFB3-80AC-4705-865B-EE8E86BB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55" y="2859088"/>
            <a:ext cx="5861050" cy="1500187"/>
          </a:xfrm>
        </p:spPr>
        <p:txBody>
          <a:bodyPr>
            <a:normAutofit/>
          </a:bodyPr>
          <a:lstStyle/>
          <a:p>
            <a:r>
              <a:rPr lang="en-US" altLang="zh-CN">
                <a:latin typeface="微軟正黑體"/>
                <a:ea typeface="微軟正黑體"/>
              </a:rPr>
              <a:t>QNAP Multi-Gig</a:t>
            </a:r>
            <a:r>
              <a:rPr lang="zh-CN" altLang="en-US">
                <a:latin typeface="微軟正黑體"/>
                <a:ea typeface="微軟正黑體"/>
              </a:rPr>
              <a:t>網卡</a:t>
            </a:r>
            <a:br>
              <a:rPr lang="zh-CN" altLang="en-US">
                <a:latin typeface="微軟正黑體"/>
                <a:ea typeface="微軟正黑體"/>
              </a:rPr>
            </a:br>
            <a:r>
              <a:rPr lang="zh-CN" altLang="en-US">
                <a:latin typeface="微軟正黑體"/>
                <a:ea typeface="微軟正黑體"/>
              </a:rPr>
              <a:t>交換器與配件產品線</a:t>
            </a:r>
            <a:endParaRPr lang="zh-TW" altLang="en-US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633952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301E8553-D853-49E8-81F7-66DE58C19AAF}"/>
              </a:ext>
            </a:extLst>
          </p:cNvPr>
          <p:cNvSpPr/>
          <p:nvPr/>
        </p:nvSpPr>
        <p:spPr>
          <a:xfrm>
            <a:off x="6479438" y="2475763"/>
            <a:ext cx="4499338" cy="34414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7E30E0B-7278-469B-880D-E50A149EEF1A}"/>
              </a:ext>
            </a:extLst>
          </p:cNvPr>
          <p:cNvSpPr/>
          <p:nvPr/>
        </p:nvSpPr>
        <p:spPr>
          <a:xfrm>
            <a:off x="6640331" y="3321401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平行四邊形 39">
            <a:extLst>
              <a:ext uri="{FF2B5EF4-FFF2-40B4-BE49-F238E27FC236}">
                <a16:creationId xmlns:a16="http://schemas.microsoft.com/office/drawing/2014/main" id="{65A689F4-C8E8-492E-A5E8-07B19320DB6F}"/>
              </a:ext>
            </a:extLst>
          </p:cNvPr>
          <p:cNvSpPr/>
          <p:nvPr/>
        </p:nvSpPr>
        <p:spPr>
          <a:xfrm>
            <a:off x="6302212" y="2190567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9E73286F-0453-4E51-B62B-DDA2554681C0}"/>
              </a:ext>
            </a:extLst>
          </p:cNvPr>
          <p:cNvSpPr txBox="1"/>
          <p:nvPr/>
        </p:nvSpPr>
        <p:spPr>
          <a:xfrm>
            <a:off x="6522172" y="2214840"/>
            <a:ext cx="1934183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Multi-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ig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CCC8B3B-3ADE-4AED-A1CD-ADD53B862903}"/>
              </a:ext>
            </a:extLst>
          </p:cNvPr>
          <p:cNvSpPr/>
          <p:nvPr/>
        </p:nvSpPr>
        <p:spPr>
          <a:xfrm>
            <a:off x="1168884" y="2475763"/>
            <a:ext cx="4499338" cy="34414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1329777" y="3321401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 </a:t>
            </a:r>
            <a:r>
              <a:rPr lang="en-US" altLang="zh-CN"/>
              <a:t>Multi Gig</a:t>
            </a:r>
            <a:r>
              <a:rPr lang="zh-CN" altLang="en-US"/>
              <a:t>網卡產品線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5D6C1-A85A-F249-B57C-5DDB4644BB50}"/>
              </a:ext>
            </a:extLst>
          </p:cNvPr>
          <p:cNvSpPr txBox="1"/>
          <p:nvPr/>
        </p:nvSpPr>
        <p:spPr>
          <a:xfrm>
            <a:off x="309347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F143F-A2BD-2148-B5C8-8CABDC4EB647}"/>
              </a:ext>
            </a:extLst>
          </p:cNvPr>
          <p:cNvSpPr txBox="1"/>
          <p:nvPr/>
        </p:nvSpPr>
        <p:spPr>
          <a:xfrm>
            <a:off x="2939607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Mellanox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57ACDE-8E5B-FF42-AFB1-A04405241EF2}"/>
              </a:ext>
            </a:extLst>
          </p:cNvPr>
          <p:cNvSpPr txBox="1"/>
          <p:nvPr/>
        </p:nvSpPr>
        <p:spPr>
          <a:xfrm>
            <a:off x="7525731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Aquantia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31AB85-F69A-9C49-8CFC-4D67ADC8D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506" y="904029"/>
            <a:ext cx="2115482" cy="391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247982A-5920-1F48-89A3-9254E284F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572" y="2782138"/>
            <a:ext cx="2279798" cy="14286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6E595A-04BA-8845-A475-22FC48FD4393}"/>
              </a:ext>
            </a:extLst>
          </p:cNvPr>
          <p:cNvSpPr txBox="1"/>
          <p:nvPr/>
        </p:nvSpPr>
        <p:spPr>
          <a:xfrm>
            <a:off x="1649505" y="4125615"/>
            <a:ext cx="172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QXG-10G1T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3485856" y="4125615"/>
            <a:ext cx="227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1458313" y="4633629"/>
            <a:ext cx="245957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Aqtion AQC107</a:t>
            </a:r>
            <a:endParaRPr lang="zh-TW" altLang="en-US">
              <a:latin typeface="微軟正黑體"/>
              <a:ea typeface="微軟正黑體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zh-CN" altLang="en-US" sz="1400">
                <a:latin typeface="微軟正黑體"/>
                <a:ea typeface="微軟正黑體"/>
              </a:rPr>
              <a:t> 單埠</a:t>
            </a:r>
            <a:r>
              <a:rPr lang="en-US" sz="1400">
                <a:latin typeface="微軟正黑體"/>
                <a:ea typeface="微軟正黑體"/>
              </a:rPr>
              <a:t>10GbE </a:t>
            </a:r>
            <a:r>
              <a:rPr lang="en-US" sz="1400" err="1">
                <a:latin typeface="微軟正黑體"/>
                <a:ea typeface="微軟正黑體"/>
              </a:rPr>
              <a:t>NBase</a:t>
            </a:r>
            <a:r>
              <a:rPr lang="en-US" sz="1400">
                <a:latin typeface="微軟正黑體"/>
                <a:ea typeface="微軟正黑體"/>
              </a:rPr>
              <a:t>-T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PCIe Gen3 x8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Low Profile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86BA7A-B77C-B94D-9A23-9AB515E00AF2}"/>
              </a:ext>
            </a:extLst>
          </p:cNvPr>
          <p:cNvSpPr txBox="1"/>
          <p:nvPr/>
        </p:nvSpPr>
        <p:spPr>
          <a:xfrm>
            <a:off x="3503600" y="4633629"/>
            <a:ext cx="206660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Aqtion AQC107S</a:t>
            </a:r>
            <a:endParaRPr lang="zh-TW" altLang="en-US">
              <a:latin typeface="微軟正黑體"/>
              <a:ea typeface="微軟正黑體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zh-CN" altLang="en-US" sz="1400">
                <a:latin typeface="微軟正黑體"/>
                <a:ea typeface="微軟正黑體"/>
              </a:rPr>
              <a:t> 雙埠</a:t>
            </a:r>
            <a:r>
              <a:rPr lang="en-US" sz="1400">
                <a:latin typeface="微軟正黑體"/>
                <a:ea typeface="微軟正黑體"/>
              </a:rPr>
              <a:t>10GbE </a:t>
            </a:r>
            <a:r>
              <a:rPr lang="en-US" sz="1400" err="1">
                <a:latin typeface="微軟正黑體"/>
                <a:ea typeface="微軟正黑體"/>
              </a:rPr>
              <a:t>NBase</a:t>
            </a:r>
            <a:r>
              <a:rPr lang="en-US" sz="1400">
                <a:latin typeface="微軟正黑體"/>
                <a:ea typeface="微軟正黑體"/>
              </a:rPr>
              <a:t>-T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PCIe Gen3 x8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Low Profile</a:t>
            </a:r>
          </a:p>
        </p:txBody>
      </p:sp>
      <p:pic>
        <p:nvPicPr>
          <p:cNvPr id="38" name="圖片 37" descr="一張含有 電子用品 的圖片&#10;&#10;自動產生的描述">
            <a:extLst>
              <a:ext uri="{FF2B5EF4-FFF2-40B4-BE49-F238E27FC236}">
                <a16:creationId xmlns:a16="http://schemas.microsoft.com/office/drawing/2014/main" id="{FC9B688D-30C3-44EB-AB56-B138B8C643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241" y="2772377"/>
            <a:ext cx="2173357" cy="135859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2847BA8-5DA1-0844-A0CB-D62375A02633}"/>
              </a:ext>
            </a:extLst>
          </p:cNvPr>
          <p:cNvSpPr txBox="1"/>
          <p:nvPr/>
        </p:nvSpPr>
        <p:spPr>
          <a:xfrm>
            <a:off x="6820960" y="3515094"/>
            <a:ext cx="2109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QXG-5G1T-111C</a:t>
            </a:r>
          </a:p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QXG-5G2T-111C</a:t>
            </a:r>
          </a:p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QXG-5G4T-111C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71017D-DFB7-554F-B8CE-0FEB5CD06760}"/>
              </a:ext>
            </a:extLst>
          </p:cNvPr>
          <p:cNvSpPr txBox="1"/>
          <p:nvPr/>
        </p:nvSpPr>
        <p:spPr>
          <a:xfrm>
            <a:off x="6820960" y="4618833"/>
            <a:ext cx="3221575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Aqtion AQC111C</a:t>
            </a:r>
            <a:endParaRPr lang="zh-TW" altLang="en-US">
              <a:latin typeface="微軟正黑體"/>
              <a:ea typeface="微軟正黑體"/>
            </a:endParaRP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latin typeface="微軟正黑體"/>
                <a:ea typeface="微軟正黑體"/>
              </a:rPr>
              <a:t> 單</a:t>
            </a:r>
            <a:r>
              <a:rPr lang="en-US" altLang="zh-CN" sz="1400">
                <a:latin typeface="微軟正黑體"/>
                <a:ea typeface="微軟正黑體"/>
              </a:rPr>
              <a:t>/</a:t>
            </a:r>
            <a:r>
              <a:rPr lang="zh-CN" altLang="en-US" sz="1400">
                <a:latin typeface="微軟正黑體"/>
                <a:ea typeface="微軟正黑體"/>
              </a:rPr>
              <a:t>雙</a:t>
            </a:r>
            <a:r>
              <a:rPr lang="en-US" altLang="zh-CN" sz="1400">
                <a:latin typeface="微軟正黑體"/>
                <a:ea typeface="微軟正黑體"/>
              </a:rPr>
              <a:t>/</a:t>
            </a:r>
            <a:r>
              <a:rPr lang="zh-CN" altLang="en-US" sz="1400">
                <a:latin typeface="微軟正黑體"/>
                <a:ea typeface="微軟正黑體"/>
              </a:rPr>
              <a:t>四埠</a:t>
            </a:r>
            <a:r>
              <a:rPr lang="en-US" altLang="zh-CN" sz="1400">
                <a:latin typeface="微軟正黑體"/>
                <a:ea typeface="微軟正黑體"/>
              </a:rPr>
              <a:t>5</a:t>
            </a:r>
            <a:r>
              <a:rPr lang="en-US" sz="1400">
                <a:latin typeface="微軟正黑體"/>
                <a:ea typeface="微軟正黑體"/>
              </a:rPr>
              <a:t>GbE </a:t>
            </a:r>
            <a:r>
              <a:rPr lang="en-US" sz="1400" err="1">
                <a:latin typeface="微軟正黑體"/>
                <a:ea typeface="微軟正黑體"/>
              </a:rPr>
              <a:t>NBase</a:t>
            </a:r>
            <a:r>
              <a:rPr lang="en-US" sz="1400">
                <a:latin typeface="微軟正黑體"/>
                <a:ea typeface="微軟正黑體"/>
              </a:rPr>
              <a:t>-T</a:t>
            </a: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PCIe Gen2 x1, Gen3 x2, Gen3 x4</a:t>
            </a: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Low Profile</a:t>
            </a:r>
          </a:p>
        </p:txBody>
      </p:sp>
      <p:sp>
        <p:nvSpPr>
          <p:cNvPr id="4" name="平行四邊形 3">
            <a:extLst>
              <a:ext uri="{FF2B5EF4-FFF2-40B4-BE49-F238E27FC236}">
                <a16:creationId xmlns:a16="http://schemas.microsoft.com/office/drawing/2014/main" id="{55071DC8-7200-40B3-9BEB-1456913A3B5A}"/>
              </a:ext>
            </a:extLst>
          </p:cNvPr>
          <p:cNvSpPr/>
          <p:nvPr/>
        </p:nvSpPr>
        <p:spPr>
          <a:xfrm>
            <a:off x="991658" y="2190567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C4288162-5A7D-42DA-BE4D-A7A81D248C93}"/>
              </a:ext>
            </a:extLst>
          </p:cNvPr>
          <p:cNvSpPr txBox="1"/>
          <p:nvPr/>
        </p:nvSpPr>
        <p:spPr>
          <a:xfrm>
            <a:off x="1211618" y="2214840"/>
            <a:ext cx="1934183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Multi-</a:t>
            </a:r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ig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1458313" y="4561061"/>
            <a:ext cx="177223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4060A1EB-6725-4F21-9543-C3D4385A71A5}"/>
              </a:ext>
            </a:extLst>
          </p:cNvPr>
          <p:cNvCxnSpPr>
            <a:cxnSpLocks/>
          </p:cNvCxnSpPr>
          <p:nvPr/>
        </p:nvCxnSpPr>
        <p:spPr>
          <a:xfrm>
            <a:off x="3580189" y="4561061"/>
            <a:ext cx="182414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4EE5D16-D055-4820-A48C-2D31D792A08B}"/>
              </a:ext>
            </a:extLst>
          </p:cNvPr>
          <p:cNvCxnSpPr>
            <a:cxnSpLocks/>
          </p:cNvCxnSpPr>
          <p:nvPr/>
        </p:nvCxnSpPr>
        <p:spPr>
          <a:xfrm>
            <a:off x="6874374" y="4561061"/>
            <a:ext cx="214067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 descr="一張含有 電子用品 的圖片&#10;&#10;自動產生的描述">
            <a:extLst>
              <a:ext uri="{FF2B5EF4-FFF2-40B4-BE49-F238E27FC236}">
                <a16:creationId xmlns:a16="http://schemas.microsoft.com/office/drawing/2014/main" id="{47B99B47-0BC3-4EAE-92EF-148ECB75A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2676" y="2690788"/>
            <a:ext cx="2590730" cy="1619494"/>
          </a:xfrm>
          <a:prstGeom prst="rect">
            <a:avLst/>
          </a:prstGeom>
        </p:spPr>
      </p:pic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A999CC06-F3D2-4609-86CF-4AE9DE23C6E0}"/>
              </a:ext>
            </a:extLst>
          </p:cNvPr>
          <p:cNvSpPr/>
          <p:nvPr/>
        </p:nvSpPr>
        <p:spPr>
          <a:xfrm rot="16200000">
            <a:off x="4728351" y="4940652"/>
            <a:ext cx="1049131" cy="1049131"/>
          </a:xfrm>
          <a:prstGeom prst="rtTriangl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3BB04-0536-D24D-ABD7-315A9EDF1459}"/>
              </a:ext>
            </a:extLst>
          </p:cNvPr>
          <p:cNvSpPr txBox="1"/>
          <p:nvPr/>
        </p:nvSpPr>
        <p:spPr>
          <a:xfrm rot="18900000">
            <a:off x="4964325" y="5379888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10GbE</a:t>
            </a:r>
          </a:p>
        </p:txBody>
      </p:sp>
      <p:sp>
        <p:nvSpPr>
          <p:cNvPr id="50" name="直角三角形 49">
            <a:extLst>
              <a:ext uri="{FF2B5EF4-FFF2-40B4-BE49-F238E27FC236}">
                <a16:creationId xmlns:a16="http://schemas.microsoft.com/office/drawing/2014/main" id="{9DD662BA-071E-40E6-B1D2-EE563E7E22F8}"/>
              </a:ext>
            </a:extLst>
          </p:cNvPr>
          <p:cNvSpPr/>
          <p:nvPr/>
        </p:nvSpPr>
        <p:spPr>
          <a:xfrm rot="16200000">
            <a:off x="10038905" y="4940652"/>
            <a:ext cx="1049131" cy="1049131"/>
          </a:xfrm>
          <a:prstGeom prst="rtTriangl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D62DC375-A90C-4D65-81CE-D3DC6DCA4BA8}"/>
              </a:ext>
            </a:extLst>
          </p:cNvPr>
          <p:cNvSpPr txBox="1"/>
          <p:nvPr/>
        </p:nvSpPr>
        <p:spPr>
          <a:xfrm rot="18900000">
            <a:off x="10329639" y="5330906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5GbE</a:t>
            </a:r>
          </a:p>
        </p:txBody>
      </p:sp>
    </p:spTree>
    <p:extLst>
      <p:ext uri="{BB962C8B-B14F-4D97-AF65-F5344CB8AC3E}">
        <p14:creationId xmlns:p14="http://schemas.microsoft.com/office/powerpoint/2010/main" val="4125905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277A16A5-E5E8-4500-88D3-249D5390CA10}"/>
              </a:ext>
            </a:extLst>
          </p:cNvPr>
          <p:cNvSpPr/>
          <p:nvPr/>
        </p:nvSpPr>
        <p:spPr>
          <a:xfrm>
            <a:off x="1056790" y="1805043"/>
            <a:ext cx="3522439" cy="19889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AD037D9-2318-406C-AB5F-F5758A30E71D}"/>
              </a:ext>
            </a:extLst>
          </p:cNvPr>
          <p:cNvSpPr/>
          <p:nvPr/>
        </p:nvSpPr>
        <p:spPr>
          <a:xfrm>
            <a:off x="1217683" y="2627235"/>
            <a:ext cx="3246644" cy="10072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平行四邊形 30">
            <a:extLst>
              <a:ext uri="{FF2B5EF4-FFF2-40B4-BE49-F238E27FC236}">
                <a16:creationId xmlns:a16="http://schemas.microsoft.com/office/drawing/2014/main" id="{A6D74A17-3D48-4FDF-89AB-9E593579BDEB}"/>
              </a:ext>
            </a:extLst>
          </p:cNvPr>
          <p:cNvSpPr/>
          <p:nvPr/>
        </p:nvSpPr>
        <p:spPr>
          <a:xfrm>
            <a:off x="879564" y="1519846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382CECE0-827F-4569-8B43-6E6DBB2A376A}"/>
              </a:ext>
            </a:extLst>
          </p:cNvPr>
          <p:cNvSpPr txBox="1"/>
          <p:nvPr/>
        </p:nvSpPr>
        <p:spPr>
          <a:xfrm>
            <a:off x="1099524" y="1508950"/>
            <a:ext cx="1934183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QSW-1208-8C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4E808BD-6161-4EED-BE84-7960EECB2A5A}"/>
              </a:ext>
            </a:extLst>
          </p:cNvPr>
          <p:cNvSpPr/>
          <p:nvPr/>
        </p:nvSpPr>
        <p:spPr>
          <a:xfrm>
            <a:off x="6298022" y="2361404"/>
            <a:ext cx="4499338" cy="34414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8948C8D-2D53-4F8F-9DE2-5F12E07EF578}"/>
              </a:ext>
            </a:extLst>
          </p:cNvPr>
          <p:cNvSpPr/>
          <p:nvPr/>
        </p:nvSpPr>
        <p:spPr>
          <a:xfrm>
            <a:off x="6458915" y="3207042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平行四邊形 23">
            <a:extLst>
              <a:ext uri="{FF2B5EF4-FFF2-40B4-BE49-F238E27FC236}">
                <a16:creationId xmlns:a16="http://schemas.microsoft.com/office/drawing/2014/main" id="{282533F7-B331-4E66-B616-F511E6AB33A3}"/>
              </a:ext>
            </a:extLst>
          </p:cNvPr>
          <p:cNvSpPr/>
          <p:nvPr/>
        </p:nvSpPr>
        <p:spPr>
          <a:xfrm>
            <a:off x="6120796" y="2076208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D67E5949-424A-454A-99CB-61FFCD80954E}"/>
              </a:ext>
            </a:extLst>
          </p:cNvPr>
          <p:cNvSpPr txBox="1"/>
          <p:nvPr/>
        </p:nvSpPr>
        <p:spPr>
          <a:xfrm>
            <a:off x="6340756" y="2065312"/>
            <a:ext cx="1934183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QSW-308-1C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661BE-26D2-C348-B283-FC013054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QSW 10GbE </a:t>
            </a:r>
            <a:r>
              <a:rPr lang="en-US" b="0"/>
              <a:t>NBASE-T</a:t>
            </a:r>
            <a:r>
              <a:rPr lang="en-US"/>
              <a:t> </a:t>
            </a:r>
            <a:r>
              <a:rPr lang="zh-CN" altLang="en-US"/>
              <a:t>交換器</a:t>
            </a:r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ECC2866-458F-7C4E-BA1E-382C3FE70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563" y="2145239"/>
            <a:ext cx="3189518" cy="838902"/>
          </a:xfrm>
          <a:prstGeom prst="rect">
            <a:avLst/>
          </a:prstGeom>
        </p:spPr>
      </p:pic>
      <p:sp>
        <p:nvSpPr>
          <p:cNvPr id="8" name="文字方塊 17">
            <a:extLst>
              <a:ext uri="{FF2B5EF4-FFF2-40B4-BE49-F238E27FC236}">
                <a16:creationId xmlns:a16="http://schemas.microsoft.com/office/drawing/2014/main" id="{DE9D032F-A17F-8345-874D-1DF57FA19FBE}"/>
              </a:ext>
            </a:extLst>
          </p:cNvPr>
          <p:cNvSpPr txBox="1"/>
          <p:nvPr/>
        </p:nvSpPr>
        <p:spPr>
          <a:xfrm>
            <a:off x="1555534" y="3115449"/>
            <a:ext cx="2570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>
                <a:latin typeface="微軟正黑體"/>
                <a:ea typeface="微軟正黑體"/>
                <a:cs typeface="Arial"/>
              </a:rPr>
              <a:t>同時高達 </a:t>
            </a:r>
            <a:r>
              <a:rPr lang="en-US" altLang="zh-TW" sz="1400" b="1">
                <a:latin typeface="微軟正黑體"/>
                <a:ea typeface="微軟正黑體"/>
                <a:cs typeface="Arial"/>
              </a:rPr>
              <a:t>12 </a:t>
            </a:r>
            <a:r>
              <a:rPr lang="zh-TW" altLang="en-US" sz="1400" b="1">
                <a:latin typeface="微軟正黑體"/>
                <a:ea typeface="微軟正黑體"/>
                <a:cs typeface="Arial"/>
              </a:rPr>
              <a:t>埠  </a:t>
            </a:r>
            <a:r>
              <a:rPr lang="en-US" altLang="zh-TW" sz="1400" b="1">
                <a:latin typeface="微軟正黑體"/>
                <a:ea typeface="微軟正黑體"/>
                <a:cs typeface="Arial"/>
              </a:rPr>
              <a:t>10Gbps </a:t>
            </a:r>
            <a:r>
              <a:rPr lang="zh-TW" altLang="en-US" sz="1400" b="1">
                <a:latin typeface="微軟正黑體"/>
                <a:ea typeface="微軟正黑體"/>
                <a:cs typeface="Arial"/>
              </a:rPr>
              <a:t>傳輸 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841DFF2-4A08-6347-9F85-EBD596DB95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445" y="2615386"/>
            <a:ext cx="3164621" cy="1303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DA2E0C32-87CE-764F-BF73-D017ECF77729}"/>
              </a:ext>
            </a:extLst>
          </p:cNvPr>
          <p:cNvSpPr txBox="1"/>
          <p:nvPr/>
        </p:nvSpPr>
        <p:spPr>
          <a:xfrm>
            <a:off x="6810325" y="4583520"/>
            <a:ext cx="3218176" cy="913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400" b="1">
                <a:latin typeface="Arial"/>
                <a:ea typeface="+mn-lt"/>
                <a:cs typeface="Arial"/>
              </a:rPr>
              <a:t>3</a:t>
            </a:r>
            <a:r>
              <a:rPr lang="zh-TW" sz="1400" b="1">
                <a:latin typeface="Arial"/>
                <a:ea typeface="Microsoft JhengHei"/>
                <a:cs typeface="Arial"/>
              </a:rPr>
              <a:t> </a:t>
            </a:r>
            <a:r>
              <a:rPr lang="en-US" sz="1400" b="1">
                <a:latin typeface="Arial"/>
                <a:ea typeface="+mn-lt"/>
                <a:cs typeface="Arial"/>
              </a:rPr>
              <a:t>x</a:t>
            </a:r>
            <a:r>
              <a:rPr lang="zh-TW" sz="1400" b="1">
                <a:latin typeface="Arial"/>
                <a:ea typeface="Microsoft JhengHei"/>
                <a:cs typeface="Arial"/>
              </a:rPr>
              <a:t> </a:t>
            </a:r>
            <a:r>
              <a:rPr lang="en-US" sz="1400" b="1">
                <a:latin typeface="Arial"/>
                <a:ea typeface="+mn-lt"/>
                <a:cs typeface="Arial"/>
              </a:rPr>
              <a:t>SFP+</a:t>
            </a:r>
            <a:r>
              <a:rPr lang="zh-TW" sz="1400" b="1">
                <a:latin typeface="Arial"/>
                <a:ea typeface="Microsoft JhengHei"/>
                <a:cs typeface="Arial"/>
              </a:rPr>
              <a:t> </a:t>
            </a:r>
            <a:r>
              <a:rPr lang="en-US" sz="1400" b="1">
                <a:latin typeface="Arial"/>
                <a:ea typeface="+mn-lt"/>
                <a:cs typeface="Arial"/>
              </a:rPr>
              <a:t>10GbE</a:t>
            </a:r>
            <a:r>
              <a:rPr lang="zh-TW" sz="1400" b="1">
                <a:latin typeface="Arial"/>
                <a:ea typeface="Microsoft JhengHei"/>
                <a:cs typeface="Arial"/>
              </a:rPr>
              <a:t> </a:t>
            </a:r>
            <a:r>
              <a:rPr lang="zh-TW" sz="1400" b="1">
                <a:latin typeface="微軟正黑體"/>
                <a:ea typeface="微軟正黑體"/>
                <a:cs typeface="Arial"/>
              </a:rPr>
              <a:t>傳輸</a:t>
            </a:r>
            <a:r>
              <a:rPr lang="zh-TW" sz="1400" b="1">
                <a:latin typeface="Microsoft JhengHei"/>
                <a:ea typeface="Microsoft JhengHei"/>
                <a:cs typeface="Arial"/>
              </a:rPr>
              <a:t>埠</a:t>
            </a:r>
            <a:r>
              <a:rPr lang="zh-TW" sz="1400" b="1">
                <a:latin typeface="微軟正黑體"/>
                <a:ea typeface="微軟正黑體"/>
                <a:cs typeface="Arial"/>
              </a:rPr>
              <a:t> </a:t>
            </a:r>
            <a:endParaRPr lang="en-US" sz="1400" b="1">
              <a:latin typeface="微軟正黑體"/>
              <a:ea typeface="微軟正黑體"/>
              <a:cs typeface="Arial"/>
            </a:endParaRPr>
          </a:p>
          <a:p>
            <a:pPr marL="177800">
              <a:lnSpc>
                <a:spcPts val="1600"/>
              </a:lnSpc>
            </a:pPr>
            <a:r>
              <a:rPr lang="en-US" sz="900">
                <a:latin typeface="Arial"/>
                <a:ea typeface="+mn-lt"/>
                <a:cs typeface="Arial"/>
              </a:rPr>
              <a:t>(</a:t>
            </a:r>
            <a:r>
              <a:rPr lang="zh-TW" sz="900">
                <a:latin typeface="Arial"/>
                <a:ea typeface="Microsoft JhengHei"/>
                <a:cs typeface="Arial"/>
              </a:rPr>
              <a:t>內含 </a:t>
            </a:r>
            <a:r>
              <a:rPr lang="en-US" sz="900">
                <a:latin typeface="Arial"/>
                <a:ea typeface="+mn-lt"/>
                <a:cs typeface="Arial"/>
              </a:rPr>
              <a:t>1</a:t>
            </a:r>
            <a:r>
              <a:rPr lang="zh-TW" sz="900">
                <a:latin typeface="Arial"/>
                <a:ea typeface="Microsoft JhengHei"/>
                <a:cs typeface="Arial"/>
              </a:rPr>
              <a:t> </a:t>
            </a:r>
            <a:r>
              <a:rPr lang="en-US" sz="900">
                <a:latin typeface="Arial"/>
                <a:ea typeface="+mn-lt"/>
                <a:cs typeface="Arial"/>
              </a:rPr>
              <a:t>x</a:t>
            </a:r>
            <a:r>
              <a:rPr lang="zh-TW" sz="900">
                <a:latin typeface="Arial"/>
                <a:ea typeface="Microsoft JhengHei"/>
                <a:cs typeface="Arial"/>
              </a:rPr>
              <a:t> </a:t>
            </a:r>
            <a:r>
              <a:rPr lang="en-US" sz="900">
                <a:latin typeface="Arial"/>
                <a:ea typeface="+mn-lt"/>
                <a:cs typeface="Arial"/>
              </a:rPr>
              <a:t>10GbE NBASE-T Combo</a:t>
            </a:r>
            <a:r>
              <a:rPr lang="zh-TW" sz="900">
                <a:latin typeface="Arial"/>
                <a:ea typeface="Microsoft JhengHei"/>
                <a:cs typeface="Arial"/>
              </a:rPr>
              <a:t> </a:t>
            </a:r>
            <a:r>
              <a:rPr lang="zh-TW" sz="900">
                <a:latin typeface="微軟正黑體"/>
                <a:ea typeface="微軟正黑體"/>
                <a:cs typeface="Arial"/>
              </a:rPr>
              <a:t>傳輸埠</a:t>
            </a:r>
            <a:r>
              <a:rPr lang="en-US" sz="900">
                <a:latin typeface="微軟正黑體"/>
                <a:ea typeface="微軟正黑體"/>
                <a:cs typeface="Arial"/>
              </a:rPr>
              <a:t>)</a:t>
            </a:r>
          </a:p>
          <a:p>
            <a:pPr marL="177800">
              <a:lnSpc>
                <a:spcPts val="1600"/>
              </a:lnSpc>
            </a:pPr>
            <a:r>
              <a:rPr lang="zh-CN" sz="9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支援：</a:t>
            </a:r>
            <a:r>
              <a:rPr lang="en-US" sz="9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10Gbps/5Gbps/2.5Gbps/1Gbps/100Mbps</a:t>
            </a:r>
          </a:p>
          <a:p>
            <a:pPr marL="177800" indent="-1778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500" b="1">
                <a:latin typeface="Arial"/>
                <a:ea typeface="+mn-lt"/>
                <a:cs typeface="Arial"/>
              </a:rPr>
              <a:t>8</a:t>
            </a:r>
            <a:r>
              <a:rPr lang="zh-TW" sz="1500" b="1">
                <a:latin typeface="Arial"/>
                <a:ea typeface="Microsoft JhengHei"/>
                <a:cs typeface="Arial"/>
              </a:rPr>
              <a:t> </a:t>
            </a:r>
            <a:r>
              <a:rPr lang="en-US" sz="1500" b="1">
                <a:latin typeface="Arial"/>
                <a:ea typeface="+mn-lt"/>
                <a:cs typeface="Arial"/>
              </a:rPr>
              <a:t>x</a:t>
            </a:r>
            <a:r>
              <a:rPr lang="zh-TW" sz="1500" b="1">
                <a:latin typeface="Arial"/>
                <a:ea typeface="Microsoft JhengHei"/>
                <a:cs typeface="Arial"/>
              </a:rPr>
              <a:t> </a:t>
            </a:r>
            <a:r>
              <a:rPr lang="en-US" sz="1500" b="1">
                <a:latin typeface="Arial"/>
                <a:ea typeface="+mn-lt"/>
                <a:cs typeface="Arial"/>
              </a:rPr>
              <a:t>1GbE</a:t>
            </a:r>
            <a:r>
              <a:rPr lang="zh-TW" sz="1500" b="1">
                <a:latin typeface="Arial"/>
                <a:ea typeface="Microsoft JhengHei"/>
                <a:cs typeface="Arial"/>
              </a:rPr>
              <a:t> </a:t>
            </a:r>
            <a:r>
              <a:rPr lang="en-US" sz="1500" b="1">
                <a:latin typeface="Arial"/>
                <a:ea typeface="+mn-lt"/>
                <a:cs typeface="Arial"/>
              </a:rPr>
              <a:t>RJ45</a:t>
            </a:r>
            <a:r>
              <a:rPr lang="zh-TW" sz="1500" b="1">
                <a:latin typeface="Arial"/>
                <a:ea typeface="Microsoft JhengHei"/>
                <a:cs typeface="Arial"/>
              </a:rPr>
              <a:t> </a:t>
            </a:r>
            <a:r>
              <a:rPr lang="zh-CN" sz="1500" b="1">
                <a:latin typeface="Arial"/>
                <a:ea typeface="Microsoft JhengHei"/>
                <a:cs typeface="Arial"/>
              </a:rPr>
              <a:t>傳輸</a:t>
            </a:r>
            <a:r>
              <a:rPr lang="zh-TW" altLang="en-US" sz="1500" b="1">
                <a:latin typeface="Microsoft JhengHei"/>
                <a:ea typeface="Microsoft JhengHei"/>
                <a:cs typeface="Arial"/>
              </a:rPr>
              <a:t>埠</a:t>
            </a:r>
            <a:endParaRPr lang="en-US" sz="1500" b="1">
              <a:latin typeface="Arial" panose="020B0604020202020204" pitchFamily="34" charset="0"/>
              <a:ea typeface="Microsoft JhengHei"/>
              <a:cs typeface="Arial"/>
            </a:endParaRPr>
          </a:p>
        </p:txBody>
      </p:sp>
      <p:pic>
        <p:nvPicPr>
          <p:cNvPr id="19" name="圖片 47">
            <a:extLst>
              <a:ext uri="{FF2B5EF4-FFF2-40B4-BE49-F238E27FC236}">
                <a16:creationId xmlns:a16="http://schemas.microsoft.com/office/drawing/2014/main" id="{B9339BCF-7D00-B74B-AF7F-F5A50288DC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0">
            <a:off x="9822950" y="3122298"/>
            <a:ext cx="303723" cy="907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 49">
            <a:extLst>
              <a:ext uri="{FF2B5EF4-FFF2-40B4-BE49-F238E27FC236}">
                <a16:creationId xmlns:a16="http://schemas.microsoft.com/office/drawing/2014/main" id="{295F4CD1-6737-CA45-9BA1-9158CCF2F0C9}"/>
              </a:ext>
            </a:extLst>
          </p:cNvPr>
          <p:cNvSpPr/>
          <p:nvPr/>
        </p:nvSpPr>
        <p:spPr>
          <a:xfrm>
            <a:off x="6971689" y="4065543"/>
            <a:ext cx="2863397" cy="230832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900">
                <a:latin typeface="微軟正黑體"/>
                <a:ea typeface="微軟正黑體"/>
              </a:rPr>
              <a:t>可透過 </a:t>
            </a:r>
            <a:r>
              <a:rPr lang="en-US" altLang="zh-TW" sz="900">
                <a:latin typeface="Arial"/>
                <a:ea typeface="微軟正黑體"/>
                <a:cs typeface="Arial"/>
              </a:rPr>
              <a:t>10G</a:t>
            </a:r>
            <a:r>
              <a:rPr lang="zh-TW" altLang="en-US" sz="900">
                <a:latin typeface="Arial"/>
                <a:ea typeface="微軟正黑體"/>
                <a:cs typeface="Arial"/>
              </a:rPr>
              <a:t> </a:t>
            </a:r>
            <a:r>
              <a:rPr lang="en-US" sz="900">
                <a:latin typeface="Arial"/>
                <a:ea typeface="微軟正黑體"/>
                <a:cs typeface="Arial"/>
              </a:rPr>
              <a:t>SFP+</a:t>
            </a:r>
            <a:r>
              <a:rPr lang="en-US" sz="900">
                <a:latin typeface="微軟正黑體"/>
                <a:ea typeface="微軟正黑體"/>
              </a:rPr>
              <a:t> </a:t>
            </a:r>
            <a:r>
              <a:rPr lang="zh-TW" sz="900">
                <a:latin typeface="微軟正黑體"/>
                <a:ea typeface="微軟正黑體"/>
              </a:rPr>
              <a:t>模組轉換 </a:t>
            </a:r>
            <a:r>
              <a:rPr lang="en-US" altLang="zh-TW" sz="900">
                <a:latin typeface="Arial"/>
                <a:ea typeface="微軟正黑體"/>
                <a:cs typeface="Arial"/>
              </a:rPr>
              <a:t>10GBASE-T</a:t>
            </a:r>
            <a:r>
              <a:rPr lang="zh-TW" altLang="en-US" sz="900">
                <a:latin typeface="Arial"/>
                <a:ea typeface="微軟正黑體"/>
                <a:cs typeface="Arial"/>
              </a:rPr>
              <a:t> </a:t>
            </a:r>
            <a:r>
              <a:rPr lang="en-US" sz="900">
                <a:latin typeface="Arial"/>
                <a:ea typeface="微軟正黑體"/>
                <a:cs typeface="Arial"/>
              </a:rPr>
              <a:t>RJ45</a:t>
            </a:r>
            <a:r>
              <a:rPr lang="en-US" altLang="zh-TW" sz="900">
                <a:latin typeface="Arial"/>
                <a:ea typeface="微軟正黑體"/>
                <a:cs typeface="Arial"/>
              </a:rPr>
              <a:t> 埠</a:t>
            </a:r>
            <a:endParaRPr lang="zh-TW" sz="900">
              <a:latin typeface="微軟正黑體"/>
              <a:ea typeface="微軟正黑體"/>
              <a:cs typeface="+mn-lt"/>
            </a:endParaRPr>
          </a:p>
        </p:txBody>
      </p:sp>
      <p:sp>
        <p:nvSpPr>
          <p:cNvPr id="22" name="矩形 17">
            <a:extLst>
              <a:ext uri="{FF2B5EF4-FFF2-40B4-BE49-F238E27FC236}">
                <a16:creationId xmlns:a16="http://schemas.microsoft.com/office/drawing/2014/main" id="{E7A6BA27-E4C6-E349-98F0-77EA601DE2A9}"/>
              </a:ext>
            </a:extLst>
          </p:cNvPr>
          <p:cNvSpPr/>
          <p:nvPr/>
        </p:nvSpPr>
        <p:spPr>
          <a:xfrm>
            <a:off x="6971689" y="4281528"/>
            <a:ext cx="1733167" cy="230832"/>
          </a:xfrm>
          <a:prstGeom prst="rect">
            <a:avLst/>
          </a:prstGeom>
        </p:spPr>
        <p:txBody>
          <a:bodyPr wrap="non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詳細相容性請參考 </a:t>
            </a:r>
            <a:r>
              <a:rPr lang="en-US" altLang="zh-TW" sz="90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9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官網</a:t>
            </a:r>
            <a:endParaRPr lang="zh-TW" sz="9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</p:txBody>
      </p:sp>
      <p:cxnSp>
        <p:nvCxnSpPr>
          <p:cNvPr id="27" name="直線接點 24">
            <a:extLst>
              <a:ext uri="{FF2B5EF4-FFF2-40B4-BE49-F238E27FC236}">
                <a16:creationId xmlns:a16="http://schemas.microsoft.com/office/drawing/2014/main" id="{B68A284F-5CB0-A543-BB20-A3970E303276}"/>
              </a:ext>
            </a:extLst>
          </p:cNvPr>
          <p:cNvCxnSpPr>
            <a:cxnSpLocks/>
          </p:cNvCxnSpPr>
          <p:nvPr/>
        </p:nvCxnSpPr>
        <p:spPr>
          <a:xfrm>
            <a:off x="6866182" y="4515968"/>
            <a:ext cx="3076952" cy="0"/>
          </a:xfrm>
          <a:prstGeom prst="line">
            <a:avLst/>
          </a:prstGeom>
          <a:ln w="9525">
            <a:gradFill>
              <a:gsLst>
                <a:gs pos="2538">
                  <a:schemeClr val="tx1">
                    <a:lumMod val="95000"/>
                    <a:alpha val="80000"/>
                  </a:schemeClr>
                </a:gs>
                <a:gs pos="55000">
                  <a:schemeClr val="tx1">
                    <a:lumMod val="50000"/>
                  </a:schemeClr>
                </a:gs>
                <a:gs pos="100000">
                  <a:schemeClr val="tx1">
                    <a:lumMod val="95000"/>
                    <a:alpha val="80000"/>
                  </a:schemeClr>
                </a:gs>
              </a:gsLst>
              <a:lin ang="540000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0074038C-F9B5-42D8-BE0B-4922F7215152}"/>
              </a:ext>
            </a:extLst>
          </p:cNvPr>
          <p:cNvSpPr/>
          <p:nvPr/>
        </p:nvSpPr>
        <p:spPr>
          <a:xfrm>
            <a:off x="1069728" y="4151184"/>
            <a:ext cx="3522439" cy="198891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15FECE9-C3B5-4E83-8585-782D43EC94D8}"/>
              </a:ext>
            </a:extLst>
          </p:cNvPr>
          <p:cNvSpPr/>
          <p:nvPr/>
        </p:nvSpPr>
        <p:spPr>
          <a:xfrm>
            <a:off x="1230621" y="4973376"/>
            <a:ext cx="3246644" cy="10072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BCEC849-EC07-5246-804E-9AD710A450B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406" y="4460175"/>
            <a:ext cx="3071515" cy="807807"/>
          </a:xfrm>
          <a:prstGeom prst="rect">
            <a:avLst/>
          </a:prstGeom>
        </p:spPr>
      </p:pic>
      <p:sp>
        <p:nvSpPr>
          <p:cNvPr id="9" name="文字方塊 25">
            <a:extLst>
              <a:ext uri="{FF2B5EF4-FFF2-40B4-BE49-F238E27FC236}">
                <a16:creationId xmlns:a16="http://schemas.microsoft.com/office/drawing/2014/main" id="{164089AE-B1EB-8245-9533-0FA08FF66A8C}"/>
              </a:ext>
            </a:extLst>
          </p:cNvPr>
          <p:cNvSpPr txBox="1"/>
          <p:nvPr/>
        </p:nvSpPr>
        <p:spPr>
          <a:xfrm>
            <a:off x="1645919" y="5291428"/>
            <a:ext cx="2570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1400" b="1">
                <a:latin typeface="微軟正黑體"/>
                <a:ea typeface="微軟正黑體"/>
                <a:cs typeface="Arial"/>
              </a:rPr>
              <a:t>同時高達 </a:t>
            </a:r>
            <a:r>
              <a:rPr lang="en-US" altLang="zh-TW" sz="1400" b="1">
                <a:latin typeface="微軟正黑體"/>
                <a:ea typeface="微軟正黑體"/>
                <a:cs typeface="Arial"/>
              </a:rPr>
              <a:t>8</a:t>
            </a:r>
            <a:r>
              <a:rPr lang="zh-TW" altLang="en-US" sz="1400" b="1">
                <a:latin typeface="微軟正黑體"/>
                <a:ea typeface="微軟正黑體"/>
                <a:cs typeface="Arial"/>
              </a:rPr>
              <a:t> 埠  </a:t>
            </a:r>
            <a:r>
              <a:rPr lang="en-US" altLang="zh-TW" sz="1400" b="1">
                <a:latin typeface="微軟正黑體"/>
                <a:ea typeface="微軟正黑體"/>
                <a:cs typeface="Arial"/>
              </a:rPr>
              <a:t>10Gbps </a:t>
            </a:r>
            <a:r>
              <a:rPr lang="zh-TW" altLang="en-US" sz="1400" b="1">
                <a:latin typeface="微軟正黑體"/>
                <a:ea typeface="微軟正黑體"/>
                <a:cs typeface="Arial"/>
              </a:rPr>
              <a:t>傳輸 </a:t>
            </a:r>
          </a:p>
        </p:txBody>
      </p:sp>
      <p:sp>
        <p:nvSpPr>
          <p:cNvPr id="34" name="平行四邊形 33">
            <a:extLst>
              <a:ext uri="{FF2B5EF4-FFF2-40B4-BE49-F238E27FC236}">
                <a16:creationId xmlns:a16="http://schemas.microsoft.com/office/drawing/2014/main" id="{51778DE2-6288-4498-8B86-13FD7D3A75D4}"/>
              </a:ext>
            </a:extLst>
          </p:cNvPr>
          <p:cNvSpPr/>
          <p:nvPr/>
        </p:nvSpPr>
        <p:spPr>
          <a:xfrm>
            <a:off x="876969" y="3921899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FA137484-295D-4ED5-88ED-4F0FE79A2130}"/>
              </a:ext>
            </a:extLst>
          </p:cNvPr>
          <p:cNvSpPr txBox="1"/>
          <p:nvPr/>
        </p:nvSpPr>
        <p:spPr>
          <a:xfrm>
            <a:off x="1096929" y="3911003"/>
            <a:ext cx="1934183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QSW-808-4C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3B2FD037-BD04-48E0-B5C0-B737CF9521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134" y="3207042"/>
            <a:ext cx="1498228" cy="1498228"/>
          </a:xfrm>
          <a:prstGeom prst="rect">
            <a:avLst/>
          </a:prstGeom>
        </p:spPr>
      </p:pic>
      <p:sp>
        <p:nvSpPr>
          <p:cNvPr id="42" name="TextBox 9">
            <a:extLst>
              <a:ext uri="{FF2B5EF4-FFF2-40B4-BE49-F238E27FC236}">
                <a16:creationId xmlns:a16="http://schemas.microsoft.com/office/drawing/2014/main" id="{B1226D6E-672A-45DF-84F5-51991B1BAD9C}"/>
              </a:ext>
            </a:extLst>
          </p:cNvPr>
          <p:cNvSpPr txBox="1"/>
          <p:nvPr/>
        </p:nvSpPr>
        <p:spPr>
          <a:xfrm>
            <a:off x="4224742" y="3641011"/>
            <a:ext cx="94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002060"/>
                </a:solidFill>
              </a:rPr>
              <a:t>小型</a:t>
            </a:r>
            <a:endParaRPr lang="en-US" altLang="zh-CN" b="1">
              <a:solidFill>
                <a:srgbClr val="002060"/>
              </a:solidFill>
            </a:endParaRPr>
          </a:p>
          <a:p>
            <a:pPr algn="ctr"/>
            <a:r>
              <a:rPr lang="zh-CN" altLang="en-US" b="1">
                <a:solidFill>
                  <a:srgbClr val="002060"/>
                </a:solidFill>
              </a:rPr>
              <a:t>辦公室</a:t>
            </a:r>
            <a:endParaRPr lang="en-US" b="1">
              <a:solidFill>
                <a:srgbClr val="002060"/>
              </a:solidFill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27939CF5-4589-4841-A102-7BB2933AF5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8271" y="4495622"/>
            <a:ext cx="1498228" cy="1498228"/>
          </a:xfrm>
          <a:prstGeom prst="rect">
            <a:avLst/>
          </a:prstGeom>
        </p:spPr>
      </p:pic>
      <p:sp>
        <p:nvSpPr>
          <p:cNvPr id="44" name="TextBox 9">
            <a:extLst>
              <a:ext uri="{FF2B5EF4-FFF2-40B4-BE49-F238E27FC236}">
                <a16:creationId xmlns:a16="http://schemas.microsoft.com/office/drawing/2014/main" id="{07FA368C-5639-426F-B822-E6FBC14049E7}"/>
              </a:ext>
            </a:extLst>
          </p:cNvPr>
          <p:cNvSpPr txBox="1"/>
          <p:nvPr/>
        </p:nvSpPr>
        <p:spPr>
          <a:xfrm>
            <a:off x="10092842" y="5083316"/>
            <a:ext cx="116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002060"/>
                </a:solidFill>
              </a:rPr>
              <a:t>個人家用</a:t>
            </a:r>
            <a:endParaRPr lang="en-US" altLang="zh-TW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3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8279D6B-2180-49C9-A23D-1CE70B7B5E02}"/>
              </a:ext>
            </a:extLst>
          </p:cNvPr>
          <p:cNvSpPr/>
          <p:nvPr/>
        </p:nvSpPr>
        <p:spPr>
          <a:xfrm>
            <a:off x="6262148" y="2346924"/>
            <a:ext cx="4499338" cy="34414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5E2CC9D-377F-490A-A6DA-8593033414F2}"/>
              </a:ext>
            </a:extLst>
          </p:cNvPr>
          <p:cNvSpPr/>
          <p:nvPr/>
        </p:nvSpPr>
        <p:spPr>
          <a:xfrm>
            <a:off x="6423041" y="3192562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平行四邊形 33">
            <a:extLst>
              <a:ext uri="{FF2B5EF4-FFF2-40B4-BE49-F238E27FC236}">
                <a16:creationId xmlns:a16="http://schemas.microsoft.com/office/drawing/2014/main" id="{C42A232F-767E-4F51-9E26-9B245FE8492D}"/>
              </a:ext>
            </a:extLst>
          </p:cNvPr>
          <p:cNvSpPr/>
          <p:nvPr/>
        </p:nvSpPr>
        <p:spPr>
          <a:xfrm>
            <a:off x="6084922" y="2061728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64">
            <a:extLst>
              <a:ext uri="{FF2B5EF4-FFF2-40B4-BE49-F238E27FC236}">
                <a16:creationId xmlns:a16="http://schemas.microsoft.com/office/drawing/2014/main" id="{91D9E482-8EBB-4045-8CFF-2B665E3B8FD5}"/>
              </a:ext>
            </a:extLst>
          </p:cNvPr>
          <p:cNvSpPr/>
          <p:nvPr/>
        </p:nvSpPr>
        <p:spPr>
          <a:xfrm>
            <a:off x="5949944" y="2037953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QNA-T310G1T</a:t>
            </a:r>
            <a:endParaRPr lang="en-US" altLang="zh-TW" sz="23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6ED0BD3-8255-4A6E-859E-88F9719C1BA1}"/>
              </a:ext>
            </a:extLst>
          </p:cNvPr>
          <p:cNvSpPr/>
          <p:nvPr/>
        </p:nvSpPr>
        <p:spPr>
          <a:xfrm>
            <a:off x="824878" y="2346924"/>
            <a:ext cx="4499338" cy="344145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897685A-EFEB-4BC9-83B1-E6AF89F00EBB}"/>
              </a:ext>
            </a:extLst>
          </p:cNvPr>
          <p:cNvSpPr/>
          <p:nvPr/>
        </p:nvSpPr>
        <p:spPr>
          <a:xfrm>
            <a:off x="985771" y="3192562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平行四邊形 22">
            <a:extLst>
              <a:ext uri="{FF2B5EF4-FFF2-40B4-BE49-F238E27FC236}">
                <a16:creationId xmlns:a16="http://schemas.microsoft.com/office/drawing/2014/main" id="{9FEA3A73-456F-400C-8BEA-6F921821491E}"/>
              </a:ext>
            </a:extLst>
          </p:cNvPr>
          <p:cNvSpPr/>
          <p:nvPr/>
        </p:nvSpPr>
        <p:spPr>
          <a:xfrm>
            <a:off x="647652" y="2061728"/>
            <a:ext cx="2459575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</a:t>
            </a:r>
            <a:r>
              <a:rPr lang="zh-TW" altLang="en-US"/>
              <a:t> </a:t>
            </a:r>
            <a:r>
              <a:rPr lang="en-US" altLang="zh-TW"/>
              <a:t>Multi Gig</a:t>
            </a:r>
            <a:r>
              <a:rPr lang="zh-CN" altLang="en-US"/>
              <a:t>網路配件產品線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169476" y="4673071"/>
            <a:ext cx="289895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5G/2.5G/1G/100M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四速網速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網路接口</a:t>
            </a: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512674" y="2037953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191AD18-39C2-B44B-86D3-6C916F9618CC}"/>
              </a:ext>
            </a:extLst>
          </p:cNvPr>
          <p:cNvSpPr txBox="1"/>
          <p:nvPr/>
        </p:nvSpPr>
        <p:spPr>
          <a:xfrm>
            <a:off x="6629491" y="4673071"/>
            <a:ext cx="353418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10G/5G/2.5G/1G/100M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五速網速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網路接口</a:t>
            </a:r>
          </a:p>
        </p:txBody>
      </p:sp>
      <p:pic>
        <p:nvPicPr>
          <p:cNvPr id="17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ADBB70DA-F823-6941-8A66-F5A476A943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390" y="2392790"/>
            <a:ext cx="2878350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766" y="2451784"/>
            <a:ext cx="2328490" cy="1847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515938B-CEA5-3B4D-9445-51149564C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1556" y="3292603"/>
            <a:ext cx="610471" cy="732565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169476" y="4076389"/>
            <a:ext cx="2543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11CC9AB3-5666-374B-A93D-6FD259F0A807}"/>
              </a:ext>
            </a:extLst>
          </p:cNvPr>
          <p:cNvSpPr txBox="1"/>
          <p:nvPr/>
        </p:nvSpPr>
        <p:spPr>
          <a:xfrm>
            <a:off x="6629491" y="4076389"/>
            <a:ext cx="3089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Thunderbolt 3</a:t>
            </a:r>
            <a:endParaRPr 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169476" y="4570628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2447FA41-8F8F-4E93-8CAE-ADEBE7A8CA96}"/>
              </a:ext>
            </a:extLst>
          </p:cNvPr>
          <p:cNvCxnSpPr>
            <a:cxnSpLocks/>
          </p:cNvCxnSpPr>
          <p:nvPr/>
        </p:nvCxnSpPr>
        <p:spPr>
          <a:xfrm>
            <a:off x="6629491" y="4570628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1388A56E-9762-46C5-83C2-A23D0A94D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9705" y="4147756"/>
            <a:ext cx="1657972" cy="1657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4346282" y="4439958"/>
            <a:ext cx="1651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適用一般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與筆電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USB3.0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快速升級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5Gbps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8E83851C-297B-4DAB-932E-9F2A23F61A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5686" y="4147756"/>
            <a:ext cx="1657972" cy="16579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482828-697C-8644-8F87-65CC4F0952D9}"/>
              </a:ext>
            </a:extLst>
          </p:cNvPr>
          <p:cNvSpPr txBox="1"/>
          <p:nvPr/>
        </p:nvSpPr>
        <p:spPr>
          <a:xfrm>
            <a:off x="10103945" y="4291686"/>
            <a:ext cx="1493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Thunderbolt3PC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與筆電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快速升級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10Gbps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7680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圖片 66">
            <a:extLst>
              <a:ext uri="{FF2B5EF4-FFF2-40B4-BE49-F238E27FC236}">
                <a16:creationId xmlns:a16="http://schemas.microsoft.com/office/drawing/2014/main" id="{2D43B4B1-F303-4154-BF6C-CDA8B043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77" y="3953277"/>
            <a:ext cx="11631621" cy="2249247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4390544D-5B07-4746-A9E3-98A7356555AE}"/>
              </a:ext>
            </a:extLst>
          </p:cNvPr>
          <p:cNvSpPr/>
          <p:nvPr/>
        </p:nvSpPr>
        <p:spPr>
          <a:xfrm>
            <a:off x="422032" y="4056460"/>
            <a:ext cx="11371384" cy="2054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6B5E3C-8697-47B7-8C95-E2F5BE262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77" y="1514877"/>
            <a:ext cx="11631621" cy="224924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55D2B03-7A07-4E8E-8ED3-84B964637608}"/>
              </a:ext>
            </a:extLst>
          </p:cNvPr>
          <p:cNvSpPr/>
          <p:nvPr/>
        </p:nvSpPr>
        <p:spPr>
          <a:xfrm>
            <a:off x="422032" y="1618060"/>
            <a:ext cx="11371384" cy="2054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7" name="直線接點 56"/>
          <p:cNvCxnSpPr/>
          <p:nvPr/>
        </p:nvCxnSpPr>
        <p:spPr>
          <a:xfrm>
            <a:off x="3142906" y="5213076"/>
            <a:ext cx="2281023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接點 57"/>
          <p:cNvCxnSpPr/>
          <p:nvPr/>
        </p:nvCxnSpPr>
        <p:spPr>
          <a:xfrm flipV="1">
            <a:off x="6960097" y="4637015"/>
            <a:ext cx="1944947" cy="408045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>
            <a:cxnSpLocks/>
          </p:cNvCxnSpPr>
          <p:nvPr/>
        </p:nvCxnSpPr>
        <p:spPr>
          <a:xfrm>
            <a:off x="2470314" y="2723296"/>
            <a:ext cx="2953615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/>
          <p:nvPr/>
        </p:nvCxnSpPr>
        <p:spPr>
          <a:xfrm flipV="1">
            <a:off x="6960097" y="2147232"/>
            <a:ext cx="1944947" cy="408045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6864089" y="2747299"/>
            <a:ext cx="2054609" cy="478268"/>
          </a:xfrm>
          <a:prstGeom prst="bentConnector3">
            <a:avLst>
              <a:gd name="adj1" fmla="val 35165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一張含有 天空, 電子用品 的圖片&#10;&#10;描述是以高可信度產生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0983" y="2260638"/>
            <a:ext cx="2397224" cy="6191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653835" y="4753912"/>
            <a:ext cx="2037747" cy="1502264"/>
          </a:xfrm>
          <a:prstGeom prst="rect">
            <a:avLst/>
          </a:prstGeom>
          <a:noFill/>
        </p:spPr>
      </p:pic>
      <p:pic>
        <p:nvPicPr>
          <p:cNvPr id="7171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809" y="4753356"/>
            <a:ext cx="1979716" cy="1514017"/>
          </a:xfrm>
          <a:prstGeom prst="rect">
            <a:avLst/>
          </a:prstGeom>
          <a:noFill/>
        </p:spPr>
      </p:pic>
      <p:sp>
        <p:nvSpPr>
          <p:cNvPr id="429" name="Shape 42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以最少花費升級五倍速</a:t>
            </a:r>
            <a:endParaRPr lang="zh-TW" altLang="en-US"/>
          </a:p>
        </p:txBody>
      </p:sp>
      <p:pic>
        <p:nvPicPr>
          <p:cNvPr id="430" name="Shape 430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8905048" y="1571168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8905048" y="2651288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5" name="Shape 435"/>
          <p:cNvSpPr txBox="1"/>
          <p:nvPr/>
        </p:nvSpPr>
        <p:spPr>
          <a:xfrm>
            <a:off x="4367809" y="1960924"/>
            <a:ext cx="326436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400" b="1">
                <a:solidFill>
                  <a:srgbClr val="262626"/>
                </a:solidFill>
                <a:latin typeface="微軟正黑體"/>
                <a:ea typeface="微軟正黑體"/>
              </a:rPr>
              <a:t>支援</a:t>
            </a:r>
            <a:r>
              <a:rPr lang="en-US" altLang="zh-TW" sz="1400" b="1">
                <a:solidFill>
                  <a:srgbClr val="262626"/>
                </a:solidFill>
                <a:ea typeface="微軟正黑體"/>
              </a:rPr>
              <a:t>10G/5G/2.5G/1G/100M</a:t>
            </a:r>
            <a:r>
              <a:rPr lang="zh-CN" altLang="en-US" sz="1400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交換機</a:t>
            </a:r>
            <a:endParaRPr lang="zh-TW" altLang="en-US" sz="1400" b="1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719119" y="2795304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6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3719117" y="2219240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6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8" name="Shape 443"/>
          <p:cNvSpPr txBox="1"/>
          <p:nvPr/>
        </p:nvSpPr>
        <p:spPr>
          <a:xfrm>
            <a:off x="8112751" y="1754832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7536535" y="1754832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467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8112751" y="3227352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7536535" y="3227352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467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1" name="Shape 430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8905048" y="4015758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Shape 443"/>
          <p:cNvSpPr txBox="1"/>
          <p:nvPr/>
        </p:nvSpPr>
        <p:spPr>
          <a:xfrm>
            <a:off x="3672227" y="5242825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6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3719117" y="4760545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6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0" name="Shape 443"/>
          <p:cNvSpPr txBox="1"/>
          <p:nvPr/>
        </p:nvSpPr>
        <p:spPr>
          <a:xfrm>
            <a:off x="8165758" y="4284414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1" name="Shape 444"/>
          <p:cNvSpPr txBox="1"/>
          <p:nvPr/>
        </p:nvSpPr>
        <p:spPr>
          <a:xfrm>
            <a:off x="7589541" y="4284414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467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8200927" y="5357794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7624710" y="5357794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467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5" name="Shape 444"/>
          <p:cNvSpPr txBox="1"/>
          <p:nvPr/>
        </p:nvSpPr>
        <p:spPr>
          <a:xfrm>
            <a:off x="325125" y="4996696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chemeClr val="bg1"/>
                </a:solidFill>
              </a:rPr>
              <a:t>5Gb</a:t>
            </a:r>
            <a:endParaRPr sz="16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35">
            <a:extLst>
              <a:ext uri="{FF2B5EF4-FFF2-40B4-BE49-F238E27FC236}">
                <a16:creationId xmlns:a16="http://schemas.microsoft.com/office/drawing/2014/main" id="{47A57F0C-7565-EF41-8B30-8E31BDDBA34E}"/>
              </a:ext>
            </a:extLst>
          </p:cNvPr>
          <p:cNvSpPr txBox="1"/>
          <p:nvPr/>
        </p:nvSpPr>
        <p:spPr>
          <a:xfrm>
            <a:off x="4980517" y="2885783"/>
            <a:ext cx="2811159" cy="40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rgbClr val="262626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40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443CAD46-5A16-4841-BEA9-D500EAC188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378" y="4138374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2" name="Picture 4" descr="C:\Users\user\Desktop\21_PPT對稿QNAP AQC107 10G網卡\8-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67106" y="2862950"/>
            <a:ext cx="4585567" cy="22406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Shape 434">
            <a:extLst>
              <a:ext uri="{FF2B5EF4-FFF2-40B4-BE49-F238E27FC236}">
                <a16:creationId xmlns:a16="http://schemas.microsoft.com/office/drawing/2014/main" id="{8F906A71-8561-7544-8973-F08B79437B6E}"/>
              </a:ext>
            </a:extLst>
          </p:cNvPr>
          <p:cNvSpPr txBox="1"/>
          <p:nvPr/>
        </p:nvSpPr>
        <p:spPr>
          <a:xfrm>
            <a:off x="10268220" y="4188924"/>
            <a:ext cx="171943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333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333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333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QNA-UC5G1T</a:t>
            </a:r>
            <a:endParaRPr lang="en-US" altLang="zh-TW" sz="1333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9" name="肘形接點 58"/>
          <p:cNvCxnSpPr>
            <a:cxnSpLocks/>
          </p:cNvCxnSpPr>
          <p:nvPr/>
        </p:nvCxnSpPr>
        <p:spPr>
          <a:xfrm>
            <a:off x="6864089" y="5208730"/>
            <a:ext cx="2186844" cy="483255"/>
          </a:xfrm>
          <a:prstGeom prst="bentConnector3">
            <a:avLst>
              <a:gd name="adj1" fmla="val 33894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Shape 431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8991692" y="5062011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4DFA7C6-8D37-4A93-B840-739938C0F3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331" y="5026098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8C8CA4-96D6-6349-B7AD-4B8A06863E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890" r="12918"/>
          <a:stretch/>
        </p:blipFill>
        <p:spPr>
          <a:xfrm>
            <a:off x="1179667" y="1884567"/>
            <a:ext cx="1729119" cy="1496985"/>
          </a:xfrm>
          <a:prstGeom prst="rect">
            <a:avLst/>
          </a:prstGeom>
        </p:spPr>
      </p:pic>
      <p:sp>
        <p:nvSpPr>
          <p:cNvPr id="56" name="Shape 444">
            <a:extLst>
              <a:ext uri="{FF2B5EF4-FFF2-40B4-BE49-F238E27FC236}">
                <a16:creationId xmlns:a16="http://schemas.microsoft.com/office/drawing/2014/main" id="{B9C570DB-5941-E347-89DD-9153C1266F7E}"/>
              </a:ext>
            </a:extLst>
          </p:cNvPr>
          <p:cNvSpPr txBox="1"/>
          <p:nvPr/>
        </p:nvSpPr>
        <p:spPr>
          <a:xfrm>
            <a:off x="1427559" y="3286038"/>
            <a:ext cx="111772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600" b="1">
                <a:solidFill>
                  <a:srgbClr val="26262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TS-453Be</a:t>
            </a:r>
            <a:endParaRPr sz="16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66BCA2D-6BC1-1846-A382-E76A9CCB8B2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890" r="12918"/>
          <a:stretch/>
        </p:blipFill>
        <p:spPr>
          <a:xfrm>
            <a:off x="1149777" y="4201550"/>
            <a:ext cx="1748793" cy="151401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CE865E4-86CE-4E9C-8171-EFAC4CC42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276"/>
          <a:stretch/>
        </p:blipFill>
        <p:spPr>
          <a:xfrm rot="5400000">
            <a:off x="5571203" y="2178653"/>
            <a:ext cx="778957" cy="2993727"/>
          </a:xfrm>
          <a:prstGeom prst="rect">
            <a:avLst/>
          </a:prstGeom>
        </p:spPr>
      </p:pic>
      <p:sp>
        <p:nvSpPr>
          <p:cNvPr id="474" name="Shape 474"/>
          <p:cNvSpPr txBox="1"/>
          <p:nvPr/>
        </p:nvSpPr>
        <p:spPr>
          <a:xfrm>
            <a:off x="4148490" y="3363440"/>
            <a:ext cx="3582369" cy="65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t" anchorCtr="0">
            <a:noAutofit/>
          </a:bodyPr>
          <a:lstStyle/>
          <a:p>
            <a:pPr algn="ctr">
              <a:lnSpc>
                <a:spcPts val="2267"/>
              </a:lnSpc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 + QXG-5G1T-111C</a:t>
            </a:r>
          </a:p>
          <a:p>
            <a:pPr algn="ctr">
              <a:lnSpc>
                <a:spcPts val="2267"/>
              </a:lnSpc>
            </a:pP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or QNA-UC5G1T</a:t>
            </a:r>
            <a:endParaRPr sz="20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69" name="圖片 68" descr="一張含有 鏡, 物件 的圖片&#10;&#10;自動產生的描述">
            <a:extLst>
              <a:ext uri="{FF2B5EF4-FFF2-40B4-BE49-F238E27FC236}">
                <a16:creationId xmlns:a16="http://schemas.microsoft.com/office/drawing/2014/main" id="{C6BBC7B8-B22C-4A3F-A749-13C453C4B4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4841" y="4453340"/>
            <a:ext cx="1167991" cy="1167991"/>
          </a:xfrm>
          <a:prstGeom prst="rect">
            <a:avLst/>
          </a:prstGeom>
        </p:spPr>
      </p:pic>
      <p:pic>
        <p:nvPicPr>
          <p:cNvPr id="72" name="Picture 18">
            <a:extLst>
              <a:ext uri="{FF2B5EF4-FFF2-40B4-BE49-F238E27FC236}">
                <a16:creationId xmlns:a16="http://schemas.microsoft.com/office/drawing/2014/main" id="{7073A404-56FA-46FA-9853-B66FDF0692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0604" y="4637015"/>
            <a:ext cx="1494396" cy="934164"/>
          </a:xfrm>
          <a:prstGeom prst="rect">
            <a:avLst/>
          </a:prstGeom>
        </p:spPr>
      </p:pic>
      <p:pic>
        <p:nvPicPr>
          <p:cNvPr id="73" name="圖片 72" descr="一張含有 鏡, 物件 的圖片&#10;&#10;自動產生的描述">
            <a:extLst>
              <a:ext uri="{FF2B5EF4-FFF2-40B4-BE49-F238E27FC236}">
                <a16:creationId xmlns:a16="http://schemas.microsoft.com/office/drawing/2014/main" id="{A0FFFFB5-B3A5-4BE9-B9AE-1C6E7E55FB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7456" y="4553713"/>
            <a:ext cx="806011" cy="806011"/>
          </a:xfrm>
          <a:prstGeom prst="rect">
            <a:avLst/>
          </a:prstGeom>
        </p:spPr>
      </p:pic>
      <p:pic>
        <p:nvPicPr>
          <p:cNvPr id="78" name="Picture 18">
            <a:extLst>
              <a:ext uri="{FF2B5EF4-FFF2-40B4-BE49-F238E27FC236}">
                <a16:creationId xmlns:a16="http://schemas.microsoft.com/office/drawing/2014/main" id="{BB1D7C60-29ED-4CC2-BBF6-DB61C0DCD5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5919" y="4629118"/>
            <a:ext cx="1215748" cy="759978"/>
          </a:xfrm>
          <a:prstGeom prst="rect">
            <a:avLst/>
          </a:prstGeom>
        </p:spPr>
      </p:pic>
      <p:sp>
        <p:nvSpPr>
          <p:cNvPr id="79" name="平行四邊形 78">
            <a:extLst>
              <a:ext uri="{FF2B5EF4-FFF2-40B4-BE49-F238E27FC236}">
                <a16:creationId xmlns:a16="http://schemas.microsoft.com/office/drawing/2014/main" id="{AD8581AB-D602-4098-835B-9EE111F319BB}"/>
              </a:ext>
            </a:extLst>
          </p:cNvPr>
          <p:cNvSpPr/>
          <p:nvPr/>
        </p:nvSpPr>
        <p:spPr>
          <a:xfrm>
            <a:off x="1013090" y="5775396"/>
            <a:ext cx="2459575" cy="427357"/>
          </a:xfrm>
          <a:prstGeom prst="parallelogram">
            <a:avLst>
              <a:gd name="adj" fmla="val 58060"/>
            </a:avLst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7" name="Shape 477"/>
          <p:cNvSpPr/>
          <p:nvPr/>
        </p:nvSpPr>
        <p:spPr>
          <a:xfrm>
            <a:off x="1197629" y="5819066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867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867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" name="Shape 435"/>
          <p:cNvSpPr txBox="1"/>
          <p:nvPr/>
        </p:nvSpPr>
        <p:spPr>
          <a:xfrm>
            <a:off x="4389298" y="4580212"/>
            <a:ext cx="326436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400" b="1">
                <a:solidFill>
                  <a:srgbClr val="262626"/>
                </a:solidFill>
                <a:latin typeface="微軟正黑體"/>
                <a:ea typeface="微軟正黑體"/>
              </a:rPr>
              <a:t>支援</a:t>
            </a:r>
            <a:r>
              <a:rPr lang="en-US" altLang="zh-TW" sz="1400" b="1">
                <a:solidFill>
                  <a:srgbClr val="262626"/>
                </a:solidFill>
                <a:ea typeface="微軟正黑體"/>
              </a:rPr>
              <a:t>10G/5G/2.5G/1G/100M</a:t>
            </a:r>
            <a:r>
              <a:rPr lang="zh-CN" altLang="en-US" sz="1400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交換機</a:t>
            </a:r>
            <a:endParaRPr lang="zh-TW" altLang="en-US" sz="1400" b="1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Shape 435">
            <a:extLst>
              <a:ext uri="{FF2B5EF4-FFF2-40B4-BE49-F238E27FC236}">
                <a16:creationId xmlns:a16="http://schemas.microsoft.com/office/drawing/2014/main" id="{45732653-3B6A-D34A-99D8-FED59A52EC3F}"/>
              </a:ext>
            </a:extLst>
          </p:cNvPr>
          <p:cNvSpPr txBox="1"/>
          <p:nvPr/>
        </p:nvSpPr>
        <p:spPr>
          <a:xfrm>
            <a:off x="4886714" y="5496661"/>
            <a:ext cx="2654045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40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55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8DE1691C-2499-459D-B640-27F3C865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683" y="4864216"/>
            <a:ext cx="2397224" cy="6191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0" name="平行四邊形 79">
            <a:extLst>
              <a:ext uri="{FF2B5EF4-FFF2-40B4-BE49-F238E27FC236}">
                <a16:creationId xmlns:a16="http://schemas.microsoft.com/office/drawing/2014/main" id="{17256E83-1547-4AB6-AD55-20D57C6A4757}"/>
              </a:ext>
            </a:extLst>
          </p:cNvPr>
          <p:cNvSpPr/>
          <p:nvPr/>
        </p:nvSpPr>
        <p:spPr>
          <a:xfrm>
            <a:off x="8584779" y="5775396"/>
            <a:ext cx="2459575" cy="427357"/>
          </a:xfrm>
          <a:prstGeom prst="parallelogram">
            <a:avLst>
              <a:gd name="adj" fmla="val 58060"/>
            </a:avLst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Shape 477"/>
          <p:cNvSpPr/>
          <p:nvPr/>
        </p:nvSpPr>
        <p:spPr>
          <a:xfrm>
            <a:off x="8810010" y="5798215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85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85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" name="Shape 444">
            <a:extLst>
              <a:ext uri="{FF2B5EF4-FFF2-40B4-BE49-F238E27FC236}">
                <a16:creationId xmlns:a16="http://schemas.microsoft.com/office/drawing/2014/main" id="{1681CAD9-1794-4751-8A47-628219233A37}"/>
              </a:ext>
            </a:extLst>
          </p:cNvPr>
          <p:cNvSpPr txBox="1"/>
          <p:nvPr/>
        </p:nvSpPr>
        <p:spPr>
          <a:xfrm>
            <a:off x="11126290" y="5041084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chemeClr val="bg1"/>
                </a:solidFill>
              </a:rPr>
              <a:t>5Gb</a:t>
            </a:r>
            <a:endParaRPr sz="16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996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天空 的圖片&#10;&#10;自動產生的描述">
            <a:extLst>
              <a:ext uri="{FF2B5EF4-FFF2-40B4-BE49-F238E27FC236}">
                <a16:creationId xmlns:a16="http://schemas.microsoft.com/office/drawing/2014/main" id="{96CDBAE0-25BA-422B-9FD1-C1323F1B5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0E0CDB-FFAB-41BB-AD2A-D69F2456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62" y="2859088"/>
            <a:ext cx="5861050" cy="1500187"/>
          </a:xfrm>
        </p:spPr>
        <p:txBody>
          <a:bodyPr>
            <a:normAutofit/>
          </a:bodyPr>
          <a:lstStyle/>
          <a:p>
            <a:r>
              <a:rPr lang="zh-CN" altLang="en-US"/>
              <a:t>以</a:t>
            </a:r>
            <a:r>
              <a:rPr lang="en-US" altLang="zh-CN"/>
              <a:t>QNAP NAS</a:t>
            </a:r>
            <a:r>
              <a:rPr lang="zh-CN" altLang="en-US"/>
              <a:t>與網通產品建構彈性高速環境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109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平行四邊形 51">
            <a:extLst>
              <a:ext uri="{FF2B5EF4-FFF2-40B4-BE49-F238E27FC236}">
                <a16:creationId xmlns:a16="http://schemas.microsoft.com/office/drawing/2014/main" id="{A24DEF7B-E528-4B5D-ADA9-501091D7BA00}"/>
              </a:ext>
            </a:extLst>
          </p:cNvPr>
          <p:cNvSpPr/>
          <p:nvPr/>
        </p:nvSpPr>
        <p:spPr>
          <a:xfrm>
            <a:off x="6591447" y="3857720"/>
            <a:ext cx="2789364" cy="390056"/>
          </a:xfrm>
          <a:prstGeom prst="parallelogram">
            <a:avLst>
              <a:gd name="adj" fmla="val 580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8572A-ADF1-4B42-864B-455BD109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6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高速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網路配置</a:t>
            </a:r>
            <a:endParaRPr lang="en-US"/>
          </a:p>
        </p:txBody>
      </p:sp>
      <p:sp>
        <p:nvSpPr>
          <p:cNvPr id="5" name="矩形 37">
            <a:extLst>
              <a:ext uri="{FF2B5EF4-FFF2-40B4-BE49-F238E27FC236}">
                <a16:creationId xmlns:a16="http://schemas.microsoft.com/office/drawing/2014/main" id="{B180C613-1517-0248-8F98-262C83DB2923}"/>
              </a:ext>
            </a:extLst>
          </p:cNvPr>
          <p:cNvSpPr/>
          <p:nvPr/>
        </p:nvSpPr>
        <p:spPr>
          <a:xfrm>
            <a:off x="7099614" y="3889230"/>
            <a:ext cx="211440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QSW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 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10G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交換器</a:t>
            </a:r>
          </a:p>
        </p:txBody>
      </p:sp>
      <p:cxnSp>
        <p:nvCxnSpPr>
          <p:cNvPr id="6" name="肘形接點 59">
            <a:extLst>
              <a:ext uri="{FF2B5EF4-FFF2-40B4-BE49-F238E27FC236}">
                <a16:creationId xmlns:a16="http://schemas.microsoft.com/office/drawing/2014/main" id="{94BF3FAD-8D8A-3E44-94FD-39BE83B01383}"/>
              </a:ext>
            </a:extLst>
          </p:cNvPr>
          <p:cNvCxnSpPr>
            <a:cxnSpLocks/>
          </p:cNvCxnSpPr>
          <p:nvPr/>
        </p:nvCxnSpPr>
        <p:spPr>
          <a:xfrm>
            <a:off x="6513589" y="4604897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hape 475">
            <a:extLst>
              <a:ext uri="{FF2B5EF4-FFF2-40B4-BE49-F238E27FC236}">
                <a16:creationId xmlns:a16="http://schemas.microsoft.com/office/drawing/2014/main" id="{80F472A5-152D-F948-9C9E-ECA76E11429C}"/>
              </a:ext>
            </a:extLst>
          </p:cNvPr>
          <p:cNvSpPr txBox="1"/>
          <p:nvPr/>
        </p:nvSpPr>
        <p:spPr>
          <a:xfrm>
            <a:off x="5007872" y="1692309"/>
            <a:ext cx="2111891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kumimoji="1" lang="en-US" altLang="zh-TW" sz="1100" b="1" err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kumimoji="1" lang="en-US" altLang="zh-TW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6 AP</a:t>
            </a:r>
          </a:p>
          <a:p>
            <a:pPr algn="ctr"/>
            <a:r>
              <a:rPr lang="en-US" sz="12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Netgear</a:t>
            </a: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Nighthawk AX12</a:t>
            </a:r>
            <a:r>
              <a:rPr kumimoji="1" lang="en-US" altLang="zh-TW" sz="11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cxnSp>
        <p:nvCxnSpPr>
          <p:cNvPr id="8" name="Shape 477">
            <a:extLst>
              <a:ext uri="{FF2B5EF4-FFF2-40B4-BE49-F238E27FC236}">
                <a16:creationId xmlns:a16="http://schemas.microsoft.com/office/drawing/2014/main" id="{3D7AA021-4039-6049-B039-FB27FA870B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03079" y="4602150"/>
            <a:ext cx="2034499" cy="530772"/>
          </a:xfrm>
          <a:prstGeom prst="bentConnector3">
            <a:avLst>
              <a:gd name="adj1" fmla="val 102750"/>
            </a:avLst>
          </a:prstGeom>
          <a:noFill/>
          <a:ln w="19050" cap="flat" cmpd="sng">
            <a:solidFill>
              <a:srgbClr val="1A418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hape 479">
            <a:extLst>
              <a:ext uri="{FF2B5EF4-FFF2-40B4-BE49-F238E27FC236}">
                <a16:creationId xmlns:a16="http://schemas.microsoft.com/office/drawing/2014/main" id="{C1FE8DD8-25B8-0941-AC91-5AB6CE4C4E3A}"/>
              </a:ext>
            </a:extLst>
          </p:cNvPr>
          <p:cNvSpPr txBox="1"/>
          <p:nvPr/>
        </p:nvSpPr>
        <p:spPr>
          <a:xfrm>
            <a:off x="2127233" y="3762990"/>
            <a:ext cx="1571636" cy="3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100" b="1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en-US" altLang="zh-TW" sz="11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6 </a:t>
            </a:r>
            <a:r>
              <a:rPr lang="zh-TW" altLang="en-US" sz="11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無線設備</a:t>
            </a:r>
            <a:endParaRPr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Shape 481">
            <a:extLst>
              <a:ext uri="{FF2B5EF4-FFF2-40B4-BE49-F238E27FC236}">
                <a16:creationId xmlns:a16="http://schemas.microsoft.com/office/drawing/2014/main" id="{4F322C46-D5A4-D140-BFEC-9BCD13142DAB}"/>
              </a:ext>
            </a:extLst>
          </p:cNvPr>
          <p:cNvCxnSpPr/>
          <p:nvPr/>
        </p:nvCxnSpPr>
        <p:spPr>
          <a:xfrm>
            <a:off x="6310681" y="3033260"/>
            <a:ext cx="2143140" cy="1588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Shape 483" descr="「wireless icon png」的圖片搜尋結果">
            <a:extLst>
              <a:ext uri="{FF2B5EF4-FFF2-40B4-BE49-F238E27FC236}">
                <a16:creationId xmlns:a16="http://schemas.microsoft.com/office/drawing/2014/main" id="{81FBEEC1-041C-6849-8F09-6C45DBDC7BE1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99991">
            <a:off x="3885390" y="2804395"/>
            <a:ext cx="686282" cy="4695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484">
            <a:extLst>
              <a:ext uri="{FF2B5EF4-FFF2-40B4-BE49-F238E27FC236}">
                <a16:creationId xmlns:a16="http://schemas.microsoft.com/office/drawing/2014/main" id="{556A2907-2E38-FC4C-A902-6E29694FB99E}"/>
              </a:ext>
            </a:extLst>
          </p:cNvPr>
          <p:cNvCxnSpPr>
            <a:cxnSpLocks/>
          </p:cNvCxnSpPr>
          <p:nvPr/>
        </p:nvCxnSpPr>
        <p:spPr>
          <a:xfrm>
            <a:off x="4537701" y="3038725"/>
            <a:ext cx="1168880" cy="0"/>
          </a:xfrm>
          <a:prstGeom prst="straightConnector1">
            <a:avLst/>
          </a:prstGeom>
          <a:noFill/>
          <a:ln w="19050" cap="flat" cmpd="sng">
            <a:solidFill>
              <a:srgbClr val="4D93D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3" name="Shape 486" descr="「notebook icon png」的圖片搜尋結果">
            <a:extLst>
              <a:ext uri="{FF2B5EF4-FFF2-40B4-BE49-F238E27FC236}">
                <a16:creationId xmlns:a16="http://schemas.microsoft.com/office/drawing/2014/main" id="{AC714170-1B9D-8445-A371-5B692FD10832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505" y="2538708"/>
            <a:ext cx="1769092" cy="125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501">
            <a:extLst>
              <a:ext uri="{FF2B5EF4-FFF2-40B4-BE49-F238E27FC236}">
                <a16:creationId xmlns:a16="http://schemas.microsoft.com/office/drawing/2014/main" id="{CE8900A6-DECD-DA47-91B1-41F304AA3186}"/>
              </a:ext>
            </a:extLst>
          </p:cNvPr>
          <p:cNvSpPr txBox="1"/>
          <p:nvPr/>
        </p:nvSpPr>
        <p:spPr>
          <a:xfrm>
            <a:off x="1496577" y="5897822"/>
            <a:ext cx="2786082" cy="36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 +</a:t>
            </a:r>
          </a:p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QXG-5G1T-111C</a:t>
            </a:r>
          </a:p>
        </p:txBody>
      </p:sp>
      <p:sp>
        <p:nvSpPr>
          <p:cNvPr id="16" name="Shape 502">
            <a:extLst>
              <a:ext uri="{FF2B5EF4-FFF2-40B4-BE49-F238E27FC236}">
                <a16:creationId xmlns:a16="http://schemas.microsoft.com/office/drawing/2014/main" id="{B71220AD-E542-4442-86BE-D9A58BCABB8C}"/>
              </a:ext>
            </a:extLst>
          </p:cNvPr>
          <p:cNvSpPr txBox="1"/>
          <p:nvPr/>
        </p:nvSpPr>
        <p:spPr>
          <a:xfrm>
            <a:off x="4210613" y="5897822"/>
            <a:ext cx="120365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Notebook + QNA-UC5G1T</a:t>
            </a:r>
          </a:p>
        </p:txBody>
      </p:sp>
      <p:sp>
        <p:nvSpPr>
          <p:cNvPr id="17" name="Shape 503">
            <a:extLst>
              <a:ext uri="{FF2B5EF4-FFF2-40B4-BE49-F238E27FC236}">
                <a16:creationId xmlns:a16="http://schemas.microsoft.com/office/drawing/2014/main" id="{DC19DA72-A32B-224C-8AEB-2B37EDFC7245}"/>
              </a:ext>
            </a:extLst>
          </p:cNvPr>
          <p:cNvSpPr txBox="1"/>
          <p:nvPr/>
        </p:nvSpPr>
        <p:spPr>
          <a:xfrm>
            <a:off x="5917595" y="5897822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TV</a:t>
            </a:r>
          </a:p>
        </p:txBody>
      </p:sp>
      <p:pic>
        <p:nvPicPr>
          <p:cNvPr id="18" name="Shape 529">
            <a:extLst>
              <a:ext uri="{FF2B5EF4-FFF2-40B4-BE49-F238E27FC236}">
                <a16:creationId xmlns:a16="http://schemas.microsoft.com/office/drawing/2014/main" id="{B2FCF50F-8FF8-774F-B353-025F68975452}"/>
              </a:ext>
            </a:extLst>
          </p:cNvPr>
          <p:cNvPicPr preferRelativeResize="0"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659" y="5021858"/>
            <a:ext cx="1517564" cy="9368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肘形接點 59">
            <a:extLst>
              <a:ext uri="{FF2B5EF4-FFF2-40B4-BE49-F238E27FC236}">
                <a16:creationId xmlns:a16="http://schemas.microsoft.com/office/drawing/2014/main" id="{97F784BC-54E0-1A4E-B7AB-8F289FE21170}"/>
              </a:ext>
            </a:extLst>
          </p:cNvPr>
          <p:cNvCxnSpPr>
            <a:cxnSpLocks/>
            <a:endCxn id="26" idx="0"/>
          </p:cNvCxnSpPr>
          <p:nvPr/>
        </p:nvCxnSpPr>
        <p:spPr>
          <a:xfrm rot="10800000" flipV="1">
            <a:off x="4732199" y="4602150"/>
            <a:ext cx="4648618" cy="519152"/>
          </a:xfrm>
          <a:prstGeom prst="bentConnector2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Shape 478" descr="C:\Users\user\Desktop\21_PPT對稿QNAP AQC107 10G網卡\_DSC1587.png">
            <a:extLst>
              <a:ext uri="{FF2B5EF4-FFF2-40B4-BE49-F238E27FC236}">
                <a16:creationId xmlns:a16="http://schemas.microsoft.com/office/drawing/2014/main" id="{CE839682-6FAA-9945-8132-19C20FFB3785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7229" y="5462152"/>
            <a:ext cx="745250" cy="465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hape 492" descr="「smart tv」的圖片搜尋結果">
            <a:extLst>
              <a:ext uri="{FF2B5EF4-FFF2-40B4-BE49-F238E27FC236}">
                <a16:creationId xmlns:a16="http://schemas.microsoft.com/office/drawing/2014/main" id="{88AF0EFB-DE0F-6348-A04F-3B55B5834754}"/>
              </a:ext>
            </a:extLst>
          </p:cNvPr>
          <p:cNvPicPr preferRelativeResize="0"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536" y="5071420"/>
            <a:ext cx="1410582" cy="876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群組 4">
            <a:extLst>
              <a:ext uri="{FF2B5EF4-FFF2-40B4-BE49-F238E27FC236}">
                <a16:creationId xmlns:a16="http://schemas.microsoft.com/office/drawing/2014/main" id="{327134B0-758B-E74C-9E3B-F7A1E78AF7E4}"/>
              </a:ext>
            </a:extLst>
          </p:cNvPr>
          <p:cNvGrpSpPr/>
          <p:nvPr/>
        </p:nvGrpSpPr>
        <p:grpSpPr>
          <a:xfrm>
            <a:off x="4080426" y="4944132"/>
            <a:ext cx="1303546" cy="1085300"/>
            <a:chOff x="2556566" y="5139024"/>
            <a:chExt cx="1303546" cy="1085300"/>
          </a:xfrm>
        </p:grpSpPr>
        <p:pic>
          <p:nvPicPr>
            <p:cNvPr id="25" name="圖片 6">
              <a:extLst>
                <a:ext uri="{FF2B5EF4-FFF2-40B4-BE49-F238E27FC236}">
                  <a16:creationId xmlns:a16="http://schemas.microsoft.com/office/drawing/2014/main" id="{5E4E871C-64ED-DF47-B6FB-3E6FF2A6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566" y="5139024"/>
              <a:ext cx="1303546" cy="1085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aphicFrame>
          <p:nvGraphicFramePr>
            <p:cNvPr id="26" name="物件 81">
              <a:extLst>
                <a:ext uri="{FF2B5EF4-FFF2-40B4-BE49-F238E27FC236}">
                  <a16:creationId xmlns:a16="http://schemas.microsoft.com/office/drawing/2014/main" id="{A3021A81-6575-B24C-A843-712A5FB8B0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58253" y="5316194"/>
            <a:ext cx="900172" cy="56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Image" r:id="rId11" imgW="3631680" imgH="2052000" progId="Photoshop.Image.18">
                    <p:embed/>
                  </p:oleObj>
                </mc:Choice>
                <mc:Fallback>
                  <p:oleObj name="Image" r:id="rId11" imgW="3631680" imgH="2052000" progId="Photoshop.Image.18">
                    <p:embed/>
                    <p:pic>
                      <p:nvPicPr>
                        <p:cNvPr id="26" name="物件 81">
                          <a:extLst>
                            <a:ext uri="{FF2B5EF4-FFF2-40B4-BE49-F238E27FC236}">
                              <a16:creationId xmlns:a16="http://schemas.microsoft.com/office/drawing/2014/main" id="{A3021A81-6575-B24C-A843-712A5FB8B0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758253" y="5316194"/>
                          <a:ext cx="900172" cy="5655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Shape 503">
            <a:extLst>
              <a:ext uri="{FF2B5EF4-FFF2-40B4-BE49-F238E27FC236}">
                <a16:creationId xmlns:a16="http://schemas.microsoft.com/office/drawing/2014/main" id="{D055BE2A-DC5E-8946-9E15-5A97535176E6}"/>
              </a:ext>
            </a:extLst>
          </p:cNvPr>
          <p:cNvSpPr txBox="1"/>
          <p:nvPr/>
        </p:nvSpPr>
        <p:spPr>
          <a:xfrm>
            <a:off x="7266176" y="5897822"/>
            <a:ext cx="1410582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NAS+ </a:t>
            </a:r>
          </a:p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QXG-5G1T-111C</a:t>
            </a:r>
          </a:p>
        </p:txBody>
      </p:sp>
      <p:sp>
        <p:nvSpPr>
          <p:cNvPr id="28" name="Shape 503">
            <a:extLst>
              <a:ext uri="{FF2B5EF4-FFF2-40B4-BE49-F238E27FC236}">
                <a16:creationId xmlns:a16="http://schemas.microsoft.com/office/drawing/2014/main" id="{CE365E28-5EB0-6B45-8B2F-E59D26F916B3}"/>
              </a:ext>
            </a:extLst>
          </p:cNvPr>
          <p:cNvSpPr txBox="1"/>
          <p:nvPr/>
        </p:nvSpPr>
        <p:spPr>
          <a:xfrm>
            <a:off x="8860433" y="5897822"/>
            <a:ext cx="1121848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100" b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cxnSp>
        <p:nvCxnSpPr>
          <p:cNvPr id="29" name="肘形接點 59">
            <a:extLst>
              <a:ext uri="{FF2B5EF4-FFF2-40B4-BE49-F238E27FC236}">
                <a16:creationId xmlns:a16="http://schemas.microsoft.com/office/drawing/2014/main" id="{E8B59010-FBEB-5244-B0CB-6313158F818E}"/>
              </a:ext>
            </a:extLst>
          </p:cNvPr>
          <p:cNvCxnSpPr>
            <a:cxnSpLocks/>
          </p:cNvCxnSpPr>
          <p:nvPr/>
        </p:nvCxnSpPr>
        <p:spPr>
          <a:xfrm>
            <a:off x="8091987" y="4602150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Shape 488" descr="「TS-253B」的圖片搜尋結果">
            <a:extLst>
              <a:ext uri="{FF2B5EF4-FFF2-40B4-BE49-F238E27FC236}">
                <a16:creationId xmlns:a16="http://schemas.microsoft.com/office/drawing/2014/main" id="{1D288F5D-4F73-B74B-B893-580897E26F67}"/>
              </a:ext>
            </a:extLst>
          </p:cNvPr>
          <p:cNvPicPr preferRelativeResize="0"/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384" y="5135616"/>
            <a:ext cx="553206" cy="7196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肘形接點 59">
            <a:extLst>
              <a:ext uri="{FF2B5EF4-FFF2-40B4-BE49-F238E27FC236}">
                <a16:creationId xmlns:a16="http://schemas.microsoft.com/office/drawing/2014/main" id="{C1BEE809-2B4B-5E47-BECD-A049B90F6D3E}"/>
              </a:ext>
            </a:extLst>
          </p:cNvPr>
          <p:cNvCxnSpPr>
            <a:cxnSpLocks/>
          </p:cNvCxnSpPr>
          <p:nvPr/>
        </p:nvCxnSpPr>
        <p:spPr>
          <a:xfrm>
            <a:off x="9380817" y="4602150"/>
            <a:ext cx="0" cy="72999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07D9789-5CBE-604D-AA80-5342B2C7D27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633" y="5071420"/>
            <a:ext cx="688369" cy="788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3" name="肘形接點 59">
            <a:extLst>
              <a:ext uri="{FF2B5EF4-FFF2-40B4-BE49-F238E27FC236}">
                <a16:creationId xmlns:a16="http://schemas.microsoft.com/office/drawing/2014/main" id="{B1B8C0B7-0358-DB4E-9938-B46F977F6D7F}"/>
              </a:ext>
            </a:extLst>
          </p:cNvPr>
          <p:cNvCxnSpPr>
            <a:cxnSpLocks/>
          </p:cNvCxnSpPr>
          <p:nvPr/>
        </p:nvCxnSpPr>
        <p:spPr>
          <a:xfrm>
            <a:off x="5915906" y="3091435"/>
            <a:ext cx="0" cy="1515761"/>
          </a:xfrm>
          <a:prstGeom prst="straightConnector1">
            <a:avLst/>
          </a:prstGeom>
          <a:ln w="19050">
            <a:solidFill>
              <a:srgbClr val="1A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: 圓角 76">
            <a:extLst>
              <a:ext uri="{FF2B5EF4-FFF2-40B4-BE49-F238E27FC236}">
                <a16:creationId xmlns:a16="http://schemas.microsoft.com/office/drawing/2014/main" id="{B478B986-ED67-0140-852F-673806CCD25C}"/>
              </a:ext>
            </a:extLst>
          </p:cNvPr>
          <p:cNvSpPr/>
          <p:nvPr/>
        </p:nvSpPr>
        <p:spPr>
          <a:xfrm>
            <a:off x="8849054" y="4710071"/>
            <a:ext cx="110230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88">
            <a:extLst>
              <a:ext uri="{FF2B5EF4-FFF2-40B4-BE49-F238E27FC236}">
                <a16:creationId xmlns:a16="http://schemas.microsoft.com/office/drawing/2014/main" id="{A858FE10-D40D-DF4F-8CC4-16EE3192AEDA}"/>
              </a:ext>
            </a:extLst>
          </p:cNvPr>
          <p:cNvSpPr/>
          <p:nvPr/>
        </p:nvSpPr>
        <p:spPr>
          <a:xfrm>
            <a:off x="7513765" y="4710071"/>
            <a:ext cx="1123011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89">
            <a:extLst>
              <a:ext uri="{FF2B5EF4-FFF2-40B4-BE49-F238E27FC236}">
                <a16:creationId xmlns:a16="http://schemas.microsoft.com/office/drawing/2014/main" id="{ED4EF890-B3FA-A34E-BEF8-1CD59D43416F}"/>
              </a:ext>
            </a:extLst>
          </p:cNvPr>
          <p:cNvSpPr/>
          <p:nvPr/>
        </p:nvSpPr>
        <p:spPr>
          <a:xfrm>
            <a:off x="6112789" y="4710071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90">
            <a:extLst>
              <a:ext uri="{FF2B5EF4-FFF2-40B4-BE49-F238E27FC236}">
                <a16:creationId xmlns:a16="http://schemas.microsoft.com/office/drawing/2014/main" id="{D54120DE-D043-264E-8677-322A3156EE8B}"/>
              </a:ext>
            </a:extLst>
          </p:cNvPr>
          <p:cNvSpPr/>
          <p:nvPr/>
        </p:nvSpPr>
        <p:spPr>
          <a:xfrm>
            <a:off x="4313318" y="4710071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91">
            <a:extLst>
              <a:ext uri="{FF2B5EF4-FFF2-40B4-BE49-F238E27FC236}">
                <a16:creationId xmlns:a16="http://schemas.microsoft.com/office/drawing/2014/main" id="{2FFA6795-E606-4E4C-9B58-4310F806AAF1}"/>
              </a:ext>
            </a:extLst>
          </p:cNvPr>
          <p:cNvSpPr/>
          <p:nvPr/>
        </p:nvSpPr>
        <p:spPr>
          <a:xfrm>
            <a:off x="4368951" y="4703750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92">
            <a:extLst>
              <a:ext uri="{FF2B5EF4-FFF2-40B4-BE49-F238E27FC236}">
                <a16:creationId xmlns:a16="http://schemas.microsoft.com/office/drawing/2014/main" id="{B5E141DA-DCBD-A247-83DB-52AABDCCEDE0}"/>
              </a:ext>
            </a:extLst>
          </p:cNvPr>
          <p:cNvSpPr/>
          <p:nvPr/>
        </p:nvSpPr>
        <p:spPr>
          <a:xfrm>
            <a:off x="6170439" y="4703750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93">
            <a:extLst>
              <a:ext uri="{FF2B5EF4-FFF2-40B4-BE49-F238E27FC236}">
                <a16:creationId xmlns:a16="http://schemas.microsoft.com/office/drawing/2014/main" id="{9017CF09-8C79-AF4B-91D9-5D255D753746}"/>
              </a:ext>
            </a:extLst>
          </p:cNvPr>
          <p:cNvSpPr/>
          <p:nvPr/>
        </p:nvSpPr>
        <p:spPr>
          <a:xfrm>
            <a:off x="7528870" y="4703750"/>
            <a:ext cx="1080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5Gbps RJ 45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 94">
            <a:extLst>
              <a:ext uri="{FF2B5EF4-FFF2-40B4-BE49-F238E27FC236}">
                <a16:creationId xmlns:a16="http://schemas.microsoft.com/office/drawing/2014/main" id="{67DBC2D7-894D-9C44-BAD8-0EED141B5395}"/>
              </a:ext>
            </a:extLst>
          </p:cNvPr>
          <p:cNvSpPr/>
          <p:nvPr/>
        </p:nvSpPr>
        <p:spPr>
          <a:xfrm>
            <a:off x="8796874" y="4703750"/>
            <a:ext cx="1154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10Gbps SFP+</a:t>
            </a:r>
          </a:p>
        </p:txBody>
      </p:sp>
      <p:pic>
        <p:nvPicPr>
          <p:cNvPr id="46" name="圖片 12">
            <a:extLst>
              <a:ext uri="{FF2B5EF4-FFF2-40B4-BE49-F238E27FC236}">
                <a16:creationId xmlns:a16="http://schemas.microsoft.com/office/drawing/2014/main" id="{F360C1A5-AEED-1A49-936F-152755C68A6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072" t="18982" r="5019" b="4450"/>
          <a:stretch/>
        </p:blipFill>
        <p:spPr>
          <a:xfrm>
            <a:off x="5166847" y="2227117"/>
            <a:ext cx="1730744" cy="1245913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5E08EBDE-5223-D944-8EBE-E019D1E320F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335" y="3670925"/>
            <a:ext cx="2477141" cy="651535"/>
          </a:xfrm>
          <a:prstGeom prst="rect">
            <a:avLst/>
          </a:prstGeom>
        </p:spPr>
      </p:pic>
      <p:sp>
        <p:nvSpPr>
          <p:cNvPr id="48" name="矩形: 圓角 90">
            <a:extLst>
              <a:ext uri="{FF2B5EF4-FFF2-40B4-BE49-F238E27FC236}">
                <a16:creationId xmlns:a16="http://schemas.microsoft.com/office/drawing/2014/main" id="{968FEDD4-D21A-654D-87D1-D3B7822D23DC}"/>
              </a:ext>
            </a:extLst>
          </p:cNvPr>
          <p:cNvSpPr/>
          <p:nvPr/>
        </p:nvSpPr>
        <p:spPr>
          <a:xfrm>
            <a:off x="6210519" y="3426774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91">
            <a:extLst>
              <a:ext uri="{FF2B5EF4-FFF2-40B4-BE49-F238E27FC236}">
                <a16:creationId xmlns:a16="http://schemas.microsoft.com/office/drawing/2014/main" id="{74657113-FFFE-5948-897B-54EDC862C64F}"/>
              </a:ext>
            </a:extLst>
          </p:cNvPr>
          <p:cNvSpPr/>
          <p:nvPr/>
        </p:nvSpPr>
        <p:spPr>
          <a:xfrm>
            <a:off x="6292650" y="3414819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ECEAFD04-451A-804D-98E8-CF81A13D081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970" y="4992759"/>
            <a:ext cx="728999" cy="575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: 圓角 90">
            <a:extLst>
              <a:ext uri="{FF2B5EF4-FFF2-40B4-BE49-F238E27FC236}">
                <a16:creationId xmlns:a16="http://schemas.microsoft.com/office/drawing/2014/main" id="{141828BF-E8E8-4A4F-A5A4-08DFA312C3CE}"/>
              </a:ext>
            </a:extLst>
          </p:cNvPr>
          <p:cNvSpPr/>
          <p:nvPr/>
        </p:nvSpPr>
        <p:spPr>
          <a:xfrm>
            <a:off x="2344495" y="4710071"/>
            <a:ext cx="818473" cy="26435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A4182"/>
              </a:gs>
              <a:gs pos="0">
                <a:srgbClr val="132F6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91">
            <a:extLst>
              <a:ext uri="{FF2B5EF4-FFF2-40B4-BE49-F238E27FC236}">
                <a16:creationId xmlns:a16="http://schemas.microsoft.com/office/drawing/2014/main" id="{90D3BC2C-68EE-4FD7-9417-ECF1609CCDF9}"/>
              </a:ext>
            </a:extLst>
          </p:cNvPr>
          <p:cNvSpPr/>
          <p:nvPr/>
        </p:nvSpPr>
        <p:spPr>
          <a:xfrm>
            <a:off x="2400128" y="4703750"/>
            <a:ext cx="679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Gbps</a:t>
            </a:r>
            <a:endParaRPr kumimoji="1" lang="zh-TW" altLang="en-US" sz="1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F11497F-5D1C-40F8-BF12-962004FC39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25788" y="2511616"/>
            <a:ext cx="1216797" cy="745942"/>
          </a:xfrm>
          <a:prstGeom prst="rect">
            <a:avLst/>
          </a:prstGeom>
        </p:spPr>
      </p:pic>
      <p:sp>
        <p:nvSpPr>
          <p:cNvPr id="23" name="文字方塊 135">
            <a:extLst>
              <a:ext uri="{FF2B5EF4-FFF2-40B4-BE49-F238E27FC236}">
                <a16:creationId xmlns:a16="http://schemas.microsoft.com/office/drawing/2014/main" id="{F25D8CC2-04C6-5A46-9EE0-99ECB93D16D7}"/>
              </a:ext>
            </a:extLst>
          </p:cNvPr>
          <p:cNvSpPr txBox="1"/>
          <p:nvPr/>
        </p:nvSpPr>
        <p:spPr>
          <a:xfrm>
            <a:off x="8393559" y="2846870"/>
            <a:ext cx="10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31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一張含有 天空 的圖片&#10;&#10;自動產生的描述">
            <a:extLst>
              <a:ext uri="{FF2B5EF4-FFF2-40B4-BE49-F238E27FC236}">
                <a16:creationId xmlns:a16="http://schemas.microsoft.com/office/drawing/2014/main" id="{DB0064C4-2097-434B-BBBB-B07BD9427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64" b="14944"/>
          <a:stretch/>
        </p:blipFill>
        <p:spPr>
          <a:xfrm>
            <a:off x="-1" y="1250095"/>
            <a:ext cx="12224175" cy="5103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DB3BC5-24FE-7A46-86F4-561F19A65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PC/ </a:t>
            </a:r>
            <a:r>
              <a:rPr lang="zh-CN" altLang="en-US"/>
              <a:t>工作站</a:t>
            </a:r>
            <a:r>
              <a:rPr lang="en-US"/>
              <a:t> 10GbE ft. </a:t>
            </a:r>
            <a:r>
              <a:rPr lang="zh-CN" altLang="en-US"/>
              <a:t>快取方案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A7C6E-CB65-274B-974E-0EE5BF7624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895" y="2859128"/>
            <a:ext cx="1753644" cy="15434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930D4E-8D08-F248-AFAA-A2A9E6374F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8" t="16009" r="4128" b="13107"/>
          <a:stretch/>
        </p:blipFill>
        <p:spPr>
          <a:xfrm>
            <a:off x="3266909" y="4448596"/>
            <a:ext cx="1507446" cy="374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F68D5A-29A5-0645-AC69-45A00F6531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7585" y="2129367"/>
            <a:ext cx="1578808" cy="1626764"/>
          </a:xfrm>
          <a:prstGeom prst="rect">
            <a:avLst/>
          </a:prstGeom>
        </p:spPr>
      </p:pic>
      <p:pic>
        <p:nvPicPr>
          <p:cNvPr id="14" name="圖片 13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4E71A590-693F-425E-B209-9674C61902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84" y="2938945"/>
            <a:ext cx="1360105" cy="23010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93F710-672F-A348-A7BC-566F71D31BE4}"/>
              </a:ext>
            </a:extLst>
          </p:cNvPr>
          <p:cNvSpPr txBox="1"/>
          <p:nvPr/>
        </p:nvSpPr>
        <p:spPr>
          <a:xfrm>
            <a:off x="812800" y="5618565"/>
            <a:ext cx="5408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CN" altLang="en-US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安裝</a:t>
            </a:r>
            <a:r>
              <a:rPr lang="zh-TW" altLang="en-US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M.2 SSD</a:t>
            </a:r>
            <a:r>
              <a:rPr lang="zh-CN" altLang="en-US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增加快取效能同時支援</a:t>
            </a:r>
            <a:r>
              <a:rPr lang="en-US" altLang="zh-CN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r>
              <a:rPr lang="zh-CN" altLang="en-US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傳輸</a:t>
            </a:r>
            <a:endParaRPr lang="en-US" sz="160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C553E0-ED07-DC46-A187-6B9E20B7BBEF}"/>
              </a:ext>
            </a:extLst>
          </p:cNvPr>
          <p:cNvSpPr txBox="1"/>
          <p:nvPr/>
        </p:nvSpPr>
        <p:spPr>
          <a:xfrm>
            <a:off x="2427107" y="2517123"/>
            <a:ext cx="175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QM2-2P10G1TA</a:t>
            </a:r>
            <a:endParaRPr lang="en-US" sz="160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444">
            <a:extLst>
              <a:ext uri="{FF2B5EF4-FFF2-40B4-BE49-F238E27FC236}">
                <a16:creationId xmlns:a16="http://schemas.microsoft.com/office/drawing/2014/main" id="{5A3CB990-F122-D042-900C-BD5B5BC1BCD9}"/>
              </a:ext>
            </a:extLst>
          </p:cNvPr>
          <p:cNvSpPr txBox="1"/>
          <p:nvPr/>
        </p:nvSpPr>
        <p:spPr>
          <a:xfrm>
            <a:off x="9425243" y="3674233"/>
            <a:ext cx="111772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600">
                <a:solidFill>
                  <a:srgbClr val="26262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TS-453Be</a:t>
            </a:r>
            <a:endParaRPr sz="1600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A189C4-9D5D-E546-A9A3-531AFE2DEC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806" y="4205249"/>
            <a:ext cx="2354456" cy="14715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4F9EEA-8CA9-3C4B-BDC1-3D3CD60C652D}"/>
              </a:ext>
            </a:extLst>
          </p:cNvPr>
          <p:cNvSpPr txBox="1"/>
          <p:nvPr/>
        </p:nvSpPr>
        <p:spPr>
          <a:xfrm>
            <a:off x="9453468" y="5603441"/>
            <a:ext cx="1195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TVS-x72N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內建</a:t>
            </a:r>
            <a:r>
              <a:rPr lang="en-US" altLang="zh-CN" sz="16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 </a:t>
            </a:r>
            <a:endParaRPr lang="en-US" sz="160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408A4363-2F12-4B3E-A062-7421C281AB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982" t="-14005" b="-1"/>
          <a:stretch/>
        </p:blipFill>
        <p:spPr>
          <a:xfrm>
            <a:off x="7419655" y="3931513"/>
            <a:ext cx="1753645" cy="28704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8D1CCA0D-03A4-334B-8C27-6155D072577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737" y="3681875"/>
            <a:ext cx="2421859" cy="636994"/>
          </a:xfrm>
          <a:prstGeom prst="rect">
            <a:avLst/>
          </a:prstGeom>
        </p:spPr>
      </p:pic>
      <p:pic>
        <p:nvPicPr>
          <p:cNvPr id="23" name="圖片 22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75BCF71C-3FC6-405A-8132-F5B1DECA89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982" t="-14005" b="-1"/>
          <a:stretch/>
        </p:blipFill>
        <p:spPr>
          <a:xfrm>
            <a:off x="3552734" y="3931513"/>
            <a:ext cx="1753645" cy="287040"/>
          </a:xfrm>
          <a:prstGeom prst="rect">
            <a:avLst/>
          </a:prstGeom>
        </p:spPr>
      </p:pic>
      <p:pic>
        <p:nvPicPr>
          <p:cNvPr id="15" name="圖片 14" descr="一張含有 鏡, 物件 的圖片&#10;&#10;自動產生的描述">
            <a:extLst>
              <a:ext uri="{FF2B5EF4-FFF2-40B4-BE49-F238E27FC236}">
                <a16:creationId xmlns:a16="http://schemas.microsoft.com/office/drawing/2014/main" id="{C9CC6538-2707-42B5-B46C-FB5D87CC92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3810" y="1552802"/>
            <a:ext cx="1573148" cy="15731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3429F0-06D7-8B47-8B1D-3E17C28A7C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6477" y="1806477"/>
            <a:ext cx="2012778" cy="1258210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83444A8A-0C98-457D-B671-B7180C504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8" t="16009" r="4128" b="13107"/>
          <a:stretch/>
        </p:blipFill>
        <p:spPr>
          <a:xfrm>
            <a:off x="2763287" y="4733835"/>
            <a:ext cx="1507446" cy="37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7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53F0B-4330-4901-A745-13BB0B51D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700" y="2850663"/>
            <a:ext cx="5861050" cy="1500187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</a:pPr>
            <a:r>
              <a:rPr lang="en-US" altLang="zh-TW"/>
              <a:t>QNAP 5G</a:t>
            </a:r>
            <a:r>
              <a:rPr lang="zh-CN" altLang="en-US"/>
              <a:t>網卡</a:t>
            </a:r>
            <a:br>
              <a:rPr lang="en-US" altLang="zh-TW"/>
            </a:br>
            <a:r>
              <a:rPr lang="zh-TW" altLang="en-US"/>
              <a:t>是您最好的選擇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BF66165-BDC3-47DC-B4AF-DEEDBB70962B}"/>
              </a:ext>
            </a:extLst>
          </p:cNvPr>
          <p:cNvSpPr txBox="1"/>
          <p:nvPr/>
        </p:nvSpPr>
        <p:spPr>
          <a:xfrm>
            <a:off x="5854700" y="6252270"/>
            <a:ext cx="5822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  <a:endParaRPr lang="zh-TW" altLang="en-US" sz="7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電子用品, 電路 的圖片&#10;&#10;自動產生的描述">
            <a:extLst>
              <a:ext uri="{FF2B5EF4-FFF2-40B4-BE49-F238E27FC236}">
                <a16:creationId xmlns:a16="http://schemas.microsoft.com/office/drawing/2014/main" id="{2B98D45D-9655-4996-911A-2D883B3A7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881"/>
          <a:stretch/>
        </p:blipFill>
        <p:spPr>
          <a:xfrm>
            <a:off x="8652605" y="704992"/>
            <a:ext cx="3539395" cy="263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7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5816600" y="2451100"/>
            <a:ext cx="5803900" cy="2422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CN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單埠</a:t>
            </a:r>
            <a:r>
              <a:rPr lang="en-US" altLang="zh-CN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CN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雙埠</a:t>
            </a:r>
            <a:r>
              <a:rPr lang="en-US" altLang="zh-CN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CN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四埠</a:t>
            </a: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Multi-Gig 5GbE</a:t>
            </a:r>
            <a:r>
              <a:rPr lang="zh-CN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</a:t>
            </a:r>
            <a:endParaRPr lang="en-US" altLang="zh-CN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en-US" altLang="zh-CN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Multi-Gig</a:t>
            </a:r>
            <a:r>
              <a:rPr lang="zh-CN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網卡與配件產品線</a:t>
            </a:r>
            <a:endParaRPr lang="en-US" altLang="zh-CN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zh-CN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altLang="zh-CN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</a:t>
            </a:r>
            <a:r>
              <a:rPr lang="zh-CN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與網通產品建構彈性高速環境</a:t>
            </a:r>
            <a:endParaRPr lang="zh-TW" altLang="en-US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657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16922FCD-2727-4389-9D86-EAA522B3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12"/>
          <a:stretch/>
        </p:blipFill>
        <p:spPr>
          <a:xfrm>
            <a:off x="5208483" y="1169013"/>
            <a:ext cx="5452425" cy="508104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1" name="圖片 80">
            <a:extLst>
              <a:ext uri="{FF2B5EF4-FFF2-40B4-BE49-F238E27FC236}">
                <a16:creationId xmlns:a16="http://schemas.microsoft.com/office/drawing/2014/main" id="{34AF4E58-CC36-4986-ACF9-465D35963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150" y="3216690"/>
            <a:ext cx="1875006" cy="1649572"/>
          </a:xfrm>
          <a:prstGeom prst="rect">
            <a:avLst/>
          </a:prstGeom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B9F2F61E-7F76-4407-8CD3-9ECF4A1FB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150" y="1436658"/>
            <a:ext cx="1875006" cy="1649572"/>
          </a:xfrm>
          <a:prstGeom prst="rect">
            <a:avLst/>
          </a:prstGeom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85188136-0C0C-4C40-85BE-39E131F0B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29" y="5285232"/>
            <a:ext cx="4787634" cy="923329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CA426D61-56F1-4A8D-9CE1-E65C7CD32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877" y="5334379"/>
            <a:ext cx="4676826" cy="825414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79D4418C-174C-4458-B20A-10990541A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21" y="5285232"/>
            <a:ext cx="4787634" cy="92332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2BC937D-F2DA-4971-91B1-EAAF482C76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12"/>
          <a:stretch/>
        </p:blipFill>
        <p:spPr>
          <a:xfrm>
            <a:off x="169516" y="1057309"/>
            <a:ext cx="5341268" cy="497746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E191E38F-B608-4922-AC4D-E832FB6DD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69" y="5334379"/>
            <a:ext cx="4676826" cy="82541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6E63827-C20F-294A-B469-6F580FFB29B3}"/>
              </a:ext>
            </a:extLst>
          </p:cNvPr>
          <p:cNvSpPr/>
          <p:nvPr/>
        </p:nvSpPr>
        <p:spPr>
          <a:xfrm>
            <a:off x="5931549" y="4572438"/>
            <a:ext cx="373864" cy="158713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1Gbps </a:t>
            </a:r>
            <a:r>
              <a:rPr lang="zh-CN" altLang="en-US"/>
              <a:t>與</a:t>
            </a:r>
            <a:r>
              <a:rPr lang="zh-TW" altLang="en-US"/>
              <a:t> </a:t>
            </a:r>
            <a:r>
              <a:rPr lang="en-US" altLang="zh-TW"/>
              <a:t>10Gbps  </a:t>
            </a:r>
            <a:r>
              <a:rPr lang="zh-CN" altLang="en-US"/>
              <a:t>之間您有其他選擇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9609D8-A19F-7C41-808B-8F3E1D8B41A9}"/>
              </a:ext>
            </a:extLst>
          </p:cNvPr>
          <p:cNvSpPr/>
          <p:nvPr/>
        </p:nvSpPr>
        <p:spPr>
          <a:xfrm>
            <a:off x="3854986" y="1912779"/>
            <a:ext cx="515143" cy="283064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BFC4D-2FBA-654A-9F8B-DA4EA1ECB4A3}"/>
              </a:ext>
            </a:extLst>
          </p:cNvPr>
          <p:cNvSpPr txBox="1"/>
          <p:nvPr/>
        </p:nvSpPr>
        <p:spPr>
          <a:xfrm>
            <a:off x="664474" y="4808957"/>
            <a:ext cx="943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068B8-B7A2-8B48-ABC3-8DB864E32F1F}"/>
              </a:ext>
            </a:extLst>
          </p:cNvPr>
          <p:cNvSpPr txBox="1"/>
          <p:nvPr/>
        </p:nvSpPr>
        <p:spPr>
          <a:xfrm>
            <a:off x="3696066" y="4808957"/>
            <a:ext cx="943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10Gbps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6B7406-5C3D-7F4B-906E-815DC1DD98AD}"/>
              </a:ext>
            </a:extLst>
          </p:cNvPr>
          <p:cNvSpPr txBox="1"/>
          <p:nvPr/>
        </p:nvSpPr>
        <p:spPr>
          <a:xfrm>
            <a:off x="1021354" y="5386724"/>
            <a:ext cx="357771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/>
                <a:ea typeface="微軟正黑體"/>
              </a:rPr>
              <a:t>線材需更新至 </a:t>
            </a:r>
            <a:r>
              <a:rPr lang="en-US" altLang="zh-CN">
                <a:latin typeface="微軟正黑體"/>
                <a:ea typeface="微軟正黑體"/>
              </a:rPr>
              <a:t>CAT 6 </a:t>
            </a:r>
            <a:r>
              <a:rPr lang="zh-CN" altLang="en-US">
                <a:latin typeface="微軟正黑體"/>
                <a:ea typeface="微軟正黑體"/>
              </a:rPr>
              <a:t>以上</a:t>
            </a:r>
            <a:endParaRPr lang="en-US" altLang="zh-CN">
              <a:latin typeface="微軟正黑體"/>
              <a:ea typeface="微軟正黑體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交換器昂貴</a:t>
            </a:r>
            <a:endParaRPr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CA0634-D191-674E-B5C0-BD8691846E0F}"/>
              </a:ext>
            </a:extLst>
          </p:cNvPr>
          <p:cNvSpPr/>
          <p:nvPr/>
        </p:nvSpPr>
        <p:spPr>
          <a:xfrm>
            <a:off x="6633934" y="4357491"/>
            <a:ext cx="452808" cy="369332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9C3A8-6520-BE4B-AD91-92E789E47946}"/>
              </a:ext>
            </a:extLst>
          </p:cNvPr>
          <p:cNvSpPr/>
          <p:nvPr/>
        </p:nvSpPr>
        <p:spPr>
          <a:xfrm>
            <a:off x="7427130" y="4020467"/>
            <a:ext cx="452807" cy="725715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8353C-01AA-1F49-B13E-815B16E82D3F}"/>
              </a:ext>
            </a:extLst>
          </p:cNvPr>
          <p:cNvSpPr/>
          <p:nvPr/>
        </p:nvSpPr>
        <p:spPr>
          <a:xfrm>
            <a:off x="8208457" y="3360868"/>
            <a:ext cx="468596" cy="138255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85C38C-8A28-F94E-81DA-0285E24A7481}"/>
              </a:ext>
            </a:extLst>
          </p:cNvPr>
          <p:cNvSpPr/>
          <p:nvPr/>
        </p:nvSpPr>
        <p:spPr>
          <a:xfrm>
            <a:off x="9044922" y="1913421"/>
            <a:ext cx="515143" cy="281773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D51C5-0F2F-6147-915C-45D47FCC9E09}"/>
              </a:ext>
            </a:extLst>
          </p:cNvPr>
          <p:cNvSpPr txBox="1"/>
          <p:nvPr/>
        </p:nvSpPr>
        <p:spPr>
          <a:xfrm>
            <a:off x="5614060" y="4777089"/>
            <a:ext cx="105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100Mbps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0B9BC8-F368-A848-8832-6207FD6A48F1}"/>
              </a:ext>
            </a:extLst>
          </p:cNvPr>
          <p:cNvSpPr txBox="1"/>
          <p:nvPr/>
        </p:nvSpPr>
        <p:spPr>
          <a:xfrm>
            <a:off x="6509235" y="4796198"/>
            <a:ext cx="943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1Gbps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F6800C-5ADE-1E40-8C35-8C32BB55C372}"/>
              </a:ext>
            </a:extLst>
          </p:cNvPr>
          <p:cNvSpPr txBox="1"/>
          <p:nvPr/>
        </p:nvSpPr>
        <p:spPr>
          <a:xfrm>
            <a:off x="7270850" y="4808957"/>
            <a:ext cx="1012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2.5Gbps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1B7C2D-C7A7-0648-94E9-5E993626AEC2}"/>
              </a:ext>
            </a:extLst>
          </p:cNvPr>
          <p:cNvSpPr txBox="1"/>
          <p:nvPr/>
        </p:nvSpPr>
        <p:spPr>
          <a:xfrm>
            <a:off x="8103440" y="4801142"/>
            <a:ext cx="1012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5Gbps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BE327F-E669-7049-B6AE-A373502C9049}"/>
              </a:ext>
            </a:extLst>
          </p:cNvPr>
          <p:cNvSpPr txBox="1"/>
          <p:nvPr/>
        </p:nvSpPr>
        <p:spPr>
          <a:xfrm>
            <a:off x="8860009" y="4747997"/>
            <a:ext cx="1012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</a:rPr>
              <a:t>10Gbps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4AAAD4-92DE-C94C-9B7F-FF75F2A513D0}"/>
              </a:ext>
            </a:extLst>
          </p:cNvPr>
          <p:cNvSpPr txBox="1"/>
          <p:nvPr/>
        </p:nvSpPr>
        <p:spPr>
          <a:xfrm>
            <a:off x="5980317" y="5360350"/>
            <a:ext cx="4065456" cy="8233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/>
                <a:ea typeface="微軟正黑體"/>
              </a:rPr>
              <a:t>原有線材 </a:t>
            </a:r>
            <a:r>
              <a:rPr lang="en-US" altLang="zh-CN">
                <a:latin typeface="微軟正黑體"/>
                <a:ea typeface="微軟正黑體"/>
              </a:rPr>
              <a:t>CAT 5e </a:t>
            </a:r>
            <a:r>
              <a:rPr lang="zh-CN" altLang="en-US">
                <a:latin typeface="微軟正黑體"/>
                <a:ea typeface="微軟正黑體"/>
              </a:rPr>
              <a:t>即可支援 </a:t>
            </a:r>
            <a:r>
              <a:rPr lang="en-US" altLang="zh-CN">
                <a:latin typeface="微軟正黑體"/>
                <a:ea typeface="微軟正黑體"/>
              </a:rPr>
              <a:t>5Gbps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軟正黑體"/>
                <a:ea typeface="微軟正黑體"/>
              </a:rPr>
              <a:t>CAT 6 </a:t>
            </a:r>
            <a:r>
              <a:rPr lang="zh-CN" altLang="en-US">
                <a:latin typeface="微軟正黑體"/>
                <a:ea typeface="微軟正黑體"/>
              </a:rPr>
              <a:t>以上線材可達 </a:t>
            </a:r>
            <a:r>
              <a:rPr lang="en-US" altLang="zh-CN">
                <a:latin typeface="微軟正黑體"/>
                <a:ea typeface="微軟正黑體"/>
              </a:rPr>
              <a:t>10Gbps</a:t>
            </a:r>
          </a:p>
          <a:p>
            <a:pPr marL="285750" indent="-28575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軟正黑體"/>
                <a:ea typeface="微軟正黑體"/>
              </a:rPr>
              <a:t>10GbE NBASE-T </a:t>
            </a:r>
            <a:r>
              <a:rPr lang="zh-CN" altLang="en-US">
                <a:latin typeface="微軟正黑體"/>
                <a:ea typeface="微軟正黑體"/>
              </a:rPr>
              <a:t>交換器</a:t>
            </a:r>
            <a:endParaRPr lang="en-US" altLang="zh-CN">
              <a:latin typeface="微軟正黑體"/>
              <a:ea typeface="微軟正黑體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EBDA936A-D8B0-44C0-B5D5-9A6A46281E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6819" y="4588315"/>
            <a:ext cx="4476731" cy="327913"/>
          </a:xfrm>
          <a:prstGeom prst="rect">
            <a:avLst/>
          </a:prstGeom>
        </p:spPr>
      </p:pic>
      <p:sp>
        <p:nvSpPr>
          <p:cNvPr id="32" name="Rectangle 16">
            <a:extLst>
              <a:ext uri="{FF2B5EF4-FFF2-40B4-BE49-F238E27FC236}">
                <a16:creationId xmlns:a16="http://schemas.microsoft.com/office/drawing/2014/main" id="{63A168A0-EB78-4FDF-9DB2-45647AC62CB4}"/>
              </a:ext>
            </a:extLst>
          </p:cNvPr>
          <p:cNvSpPr/>
          <p:nvPr/>
        </p:nvSpPr>
        <p:spPr>
          <a:xfrm>
            <a:off x="789016" y="4357491"/>
            <a:ext cx="464677" cy="369332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1B7B14-BC11-4059-80D2-6642A1BA22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607" y="4588315"/>
            <a:ext cx="4476731" cy="327913"/>
          </a:xfrm>
          <a:prstGeom prst="rect">
            <a:avLst/>
          </a:prstGeom>
        </p:spPr>
      </p:pic>
      <p:pic>
        <p:nvPicPr>
          <p:cNvPr id="24" name="Picture 5" descr="C:\Users\user\Desktop\21_PPT對稿QNAP AQC107 10G網卡\_DSC1587.png">
            <a:extLst>
              <a:ext uri="{FF2B5EF4-FFF2-40B4-BE49-F238E27FC236}">
                <a16:creationId xmlns:a16="http://schemas.microsoft.com/office/drawing/2014/main" id="{219D0CA0-ABB8-754A-AE85-C25BA7EAB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7048" y="1525984"/>
            <a:ext cx="1402785" cy="1306690"/>
          </a:xfrm>
          <a:prstGeom prst="rect">
            <a:avLst/>
          </a:prstGeom>
          <a:noFill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BAA97A-19C2-BE44-8A9B-EBF859821B3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1807" y="3305747"/>
            <a:ext cx="1459182" cy="1336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1EC092-28DC-1349-9B60-2D077CA5C4C9}"/>
              </a:ext>
            </a:extLst>
          </p:cNvPr>
          <p:cNvSpPr/>
          <p:nvPr/>
        </p:nvSpPr>
        <p:spPr>
          <a:xfrm>
            <a:off x="10596955" y="2691097"/>
            <a:ext cx="1195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QXG-10G1T</a:t>
            </a:r>
            <a:endParaRPr lang="en-US" sz="14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FA8C14-9A01-D64F-BF38-AFE7736A5D3D}"/>
              </a:ext>
            </a:extLst>
          </p:cNvPr>
          <p:cNvSpPr/>
          <p:nvPr/>
        </p:nvSpPr>
        <p:spPr>
          <a:xfrm>
            <a:off x="10386961" y="4504928"/>
            <a:ext cx="15847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24921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115911D-C774-44D0-B506-99CD43E34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675"/>
          <a:stretch/>
        </p:blipFill>
        <p:spPr>
          <a:xfrm>
            <a:off x="4237245" y="2186026"/>
            <a:ext cx="2307605" cy="425628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844C914-D7E0-466A-8B3B-F27A5948C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03768" y="3137674"/>
            <a:ext cx="4256288" cy="235037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2C4182F-E925-426F-AF46-A884DF711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51502" y="3096256"/>
            <a:ext cx="4256286" cy="2433212"/>
          </a:xfrm>
          <a:prstGeom prst="rect">
            <a:avLst/>
          </a:prstGeom>
        </p:spPr>
      </p:pic>
      <p:grpSp>
        <p:nvGrpSpPr>
          <p:cNvPr id="85" name="群組 84">
            <a:extLst>
              <a:ext uri="{FF2B5EF4-FFF2-40B4-BE49-F238E27FC236}">
                <a16:creationId xmlns:a16="http://schemas.microsoft.com/office/drawing/2014/main" id="{AF24935A-0DF0-42AC-8C3B-F75E341853E8}"/>
              </a:ext>
            </a:extLst>
          </p:cNvPr>
          <p:cNvGrpSpPr/>
          <p:nvPr/>
        </p:nvGrpSpPr>
        <p:grpSpPr>
          <a:xfrm>
            <a:off x="6544850" y="1644434"/>
            <a:ext cx="4851402" cy="528720"/>
            <a:chOff x="1720036" y="1746739"/>
            <a:chExt cx="9801996" cy="1359876"/>
          </a:xfrm>
        </p:grpSpPr>
        <p:sp>
          <p:nvSpPr>
            <p:cNvPr id="86" name="矩形: 圓角化同側角落 85">
              <a:extLst>
                <a:ext uri="{FF2B5EF4-FFF2-40B4-BE49-F238E27FC236}">
                  <a16:creationId xmlns:a16="http://schemas.microsoft.com/office/drawing/2014/main" id="{E1CCFB5A-E9EF-4E40-A86C-88F214C098EC}"/>
                </a:ext>
              </a:extLst>
            </p:cNvPr>
            <p:cNvSpPr/>
            <p:nvPr/>
          </p:nvSpPr>
          <p:spPr>
            <a:xfrm>
              <a:off x="1720036" y="1746739"/>
              <a:ext cx="4772798" cy="1359876"/>
            </a:xfrm>
            <a:prstGeom prst="round2Same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矩形: 圓角化同側角落 86">
              <a:extLst>
                <a:ext uri="{FF2B5EF4-FFF2-40B4-BE49-F238E27FC236}">
                  <a16:creationId xmlns:a16="http://schemas.microsoft.com/office/drawing/2014/main" id="{FA89A6E6-4FB6-4DC3-A7BF-E0EF9F40C5DF}"/>
                </a:ext>
              </a:extLst>
            </p:cNvPr>
            <p:cNvSpPr/>
            <p:nvPr/>
          </p:nvSpPr>
          <p:spPr>
            <a:xfrm>
              <a:off x="6543931" y="1746739"/>
              <a:ext cx="4978101" cy="1359876"/>
            </a:xfrm>
            <a:prstGeom prst="round2SameRect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287AF2-C14E-894B-8A0D-89003884D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Multi-Gig</a:t>
            </a:r>
            <a:r>
              <a:rPr lang="zh-TW" altLang="en-US"/>
              <a:t> 技術領先者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5517E-9EB5-1E46-B74F-2E0B8E919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29" y="1803138"/>
            <a:ext cx="3130876" cy="15393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3ECD86-8C24-E84F-A973-1F1FF995317E}"/>
              </a:ext>
            </a:extLst>
          </p:cNvPr>
          <p:cNvSpPr/>
          <p:nvPr/>
        </p:nvSpPr>
        <p:spPr>
          <a:xfrm>
            <a:off x="466337" y="5831458"/>
            <a:ext cx="4258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Multi-Gig 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領導廠牌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Marvell 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Aquantia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27">
            <a:extLst>
              <a:ext uri="{FF2B5EF4-FFF2-40B4-BE49-F238E27FC236}">
                <a16:creationId xmlns:a16="http://schemas.microsoft.com/office/drawing/2014/main" id="{4DB53418-A89B-7043-BB30-AED0393FE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46" y="3517375"/>
            <a:ext cx="3962440" cy="2233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7C7D2B-0E99-AE4E-B259-DB2CF048737D}"/>
              </a:ext>
            </a:extLst>
          </p:cNvPr>
          <p:cNvSpPr txBox="1"/>
          <p:nvPr/>
        </p:nvSpPr>
        <p:spPr>
          <a:xfrm>
            <a:off x="4938892" y="3586568"/>
            <a:ext cx="18059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</a:rPr>
              <a:t>5Gbps</a:t>
            </a:r>
          </a:p>
          <a:p>
            <a:r>
              <a:rPr lang="en-US">
                <a:solidFill>
                  <a:schemeClr val="bg1"/>
                </a:solidFill>
              </a:rPr>
              <a:t>2.5Gbps</a:t>
            </a:r>
          </a:p>
          <a:p>
            <a:r>
              <a:rPr lang="en-US">
                <a:solidFill>
                  <a:schemeClr val="bg1"/>
                </a:solidFill>
              </a:rPr>
              <a:t>1Gbps</a:t>
            </a:r>
          </a:p>
          <a:p>
            <a:r>
              <a:rPr lang="en-US">
                <a:solidFill>
                  <a:schemeClr val="bg1"/>
                </a:solidFill>
              </a:rPr>
              <a:t>100Mbps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A59A7-92E5-6946-B766-1B7B16E1742C}"/>
              </a:ext>
            </a:extLst>
          </p:cNvPr>
          <p:cNvSpPr txBox="1"/>
          <p:nvPr/>
        </p:nvSpPr>
        <p:spPr>
          <a:xfrm>
            <a:off x="6809880" y="4007405"/>
            <a:ext cx="216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ASUS ROG Formula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2AA4D2-38FE-254F-94F4-0F8962FC1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283" y="4303986"/>
            <a:ext cx="1905867" cy="1905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8E0337-9F59-0742-9719-DD81C81D433F}"/>
              </a:ext>
            </a:extLst>
          </p:cNvPr>
          <p:cNvSpPr txBox="1"/>
          <p:nvPr/>
        </p:nvSpPr>
        <p:spPr>
          <a:xfrm>
            <a:off x="7056786" y="5979126"/>
            <a:ext cx="178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Gigabyte TRX40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F60EC3-D86D-024B-A3D6-108482287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2591" y="2444820"/>
            <a:ext cx="1587500" cy="1587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7DBB2B-16C7-7649-8CE6-31C78A11A1B9}"/>
              </a:ext>
            </a:extLst>
          </p:cNvPr>
          <p:cNvSpPr txBox="1"/>
          <p:nvPr/>
        </p:nvSpPr>
        <p:spPr>
          <a:xfrm>
            <a:off x="7154769" y="1787821"/>
            <a:ext cx="134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電競玩家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F66824-B0C3-4446-A781-4572170D5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6254" y="3089719"/>
            <a:ext cx="2857500" cy="2476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C6D676-EFCD-D14F-A3C7-2F013F4E896F}"/>
              </a:ext>
            </a:extLst>
          </p:cNvPr>
          <p:cNvSpPr txBox="1"/>
          <p:nvPr/>
        </p:nvSpPr>
        <p:spPr>
          <a:xfrm>
            <a:off x="9320488" y="5083994"/>
            <a:ext cx="178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QNAP TVS-x72N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373EF-71B7-154C-A782-B955BB6D6982}"/>
              </a:ext>
            </a:extLst>
          </p:cNvPr>
          <p:cNvSpPr txBox="1"/>
          <p:nvPr/>
        </p:nvSpPr>
        <p:spPr>
          <a:xfrm>
            <a:off x="9083985" y="1787821"/>
            <a:ext cx="2160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內建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5GbE NAS</a:t>
            </a:r>
          </a:p>
        </p:txBody>
      </p:sp>
    </p:spTree>
    <p:extLst>
      <p:ext uri="{BB962C8B-B14F-4D97-AF65-F5344CB8AC3E}">
        <p14:creationId xmlns:p14="http://schemas.microsoft.com/office/powerpoint/2010/main" val="240998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56FF9CA5-7577-4050-9F19-DC1147790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3" y="1830656"/>
            <a:ext cx="6410862" cy="4051822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7857CCC5-22D9-4606-BC80-D2271A55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107" y="5250736"/>
            <a:ext cx="638119" cy="236597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CEF3940-7E97-472C-BE4A-730BF4BE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107" y="4295756"/>
            <a:ext cx="747566" cy="277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04F7F-5305-F44A-9C6B-8D0BAB1A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原有</a:t>
            </a:r>
            <a:r>
              <a:rPr lang="en-US" altLang="zh-CN"/>
              <a:t>CAT 5e</a:t>
            </a:r>
            <a:r>
              <a:rPr lang="zh-CN" altLang="en-US"/>
              <a:t>線材即可提升至</a:t>
            </a:r>
            <a:r>
              <a:rPr lang="en-US" altLang="zh-CN"/>
              <a:t>5Gbps</a:t>
            </a:r>
            <a:endParaRPr 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47DB862-7CFF-D345-832A-F4CE48955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351" y="2054984"/>
            <a:ext cx="5706775" cy="866432"/>
          </a:xfrm>
        </p:spPr>
        <p:txBody>
          <a:bodyPr>
            <a:normAutofit fontScale="85000" lnSpcReduction="10000"/>
          </a:bodyPr>
          <a:lstStyle/>
          <a:p>
            <a:pPr lvl="0" indent="0">
              <a:lnSpc>
                <a:spcPts val="2600"/>
              </a:lnSpc>
              <a:buNone/>
            </a:pPr>
            <a:r>
              <a:rPr lang="zh-TW" altLang="en-US" sz="24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原有網路線環境升級！ </a:t>
            </a:r>
            <a:endParaRPr lang="en-US" altLang="zh-TW" sz="240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0">
              <a:lnSpc>
                <a:spcPts val="2600"/>
              </a:lnSpc>
              <a:buNone/>
            </a:pPr>
            <a:r>
              <a:rPr lang="zh-TW" altLang="en-US" sz="24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sz="24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Multi-Gigabit </a:t>
            </a:r>
            <a:r>
              <a:rPr lang="en-US" altLang="zh-TW" sz="240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sz="2400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業界標準</a:t>
            </a:r>
          </a:p>
        </p:txBody>
      </p:sp>
      <p:graphicFrame>
        <p:nvGraphicFramePr>
          <p:cNvPr id="6" name="Shape 253">
            <a:extLst>
              <a:ext uri="{FF2B5EF4-FFF2-40B4-BE49-F238E27FC236}">
                <a16:creationId xmlns:a16="http://schemas.microsoft.com/office/drawing/2014/main" id="{878CBB9B-DF19-194B-9515-8902C37D3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3810882"/>
              </p:ext>
            </p:extLst>
          </p:nvPr>
        </p:nvGraphicFramePr>
        <p:xfrm>
          <a:off x="602033" y="3061389"/>
          <a:ext cx="5544616" cy="22479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95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6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 &amp; CAT 7</a:t>
                      </a:r>
                      <a:endParaRPr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BC233062-EC10-2342-9C95-DF4E600BE2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555" y="1446742"/>
            <a:ext cx="1195371" cy="2022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279C20-D30C-0941-9EC0-C4A96AD4EA00}"/>
              </a:ext>
            </a:extLst>
          </p:cNvPr>
          <p:cNvSpPr txBox="1"/>
          <p:nvPr/>
        </p:nvSpPr>
        <p:spPr>
          <a:xfrm>
            <a:off x="8409374" y="2692057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 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A74BF2-3816-F24A-896C-FF29B0AC2997}"/>
              </a:ext>
            </a:extLst>
          </p:cNvPr>
          <p:cNvSpPr txBox="1"/>
          <p:nvPr/>
        </p:nvSpPr>
        <p:spPr>
          <a:xfrm>
            <a:off x="8409374" y="2201551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 5e</a:t>
            </a:r>
          </a:p>
        </p:txBody>
      </p:sp>
      <p:pic>
        <p:nvPicPr>
          <p:cNvPr id="13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1BE853CD-5D90-104B-9C19-A69290CC1E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67" y="4072762"/>
            <a:ext cx="1195371" cy="20223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33519F-BCB8-C745-95B2-E05304D8CDB1}"/>
              </a:ext>
            </a:extLst>
          </p:cNvPr>
          <p:cNvSpPr txBox="1"/>
          <p:nvPr/>
        </p:nvSpPr>
        <p:spPr>
          <a:xfrm>
            <a:off x="8471719" y="4543282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 5e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99F52D-B8D0-5D4D-B949-A7BF0968F605}"/>
              </a:ext>
            </a:extLst>
          </p:cNvPr>
          <p:cNvSpPr txBox="1"/>
          <p:nvPr/>
        </p:nvSpPr>
        <p:spPr>
          <a:xfrm>
            <a:off x="8201534" y="5082076"/>
            <a:ext cx="1351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</a:rPr>
              <a:t>5 Gbps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14B1DD-1001-674B-9A02-2347E336CF88}"/>
              </a:ext>
            </a:extLst>
          </p:cNvPr>
          <p:cNvSpPr txBox="1"/>
          <p:nvPr/>
        </p:nvSpPr>
        <p:spPr>
          <a:xfrm>
            <a:off x="10016226" y="3269730"/>
            <a:ext cx="119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TS-453Be</a:t>
            </a:r>
          </a:p>
        </p:txBody>
      </p:sp>
      <p:pic>
        <p:nvPicPr>
          <p:cNvPr id="4" name="圖片 3" descr="一張含有 物件 的圖片&#10;&#10;自動產生的描述">
            <a:extLst>
              <a:ext uri="{FF2B5EF4-FFF2-40B4-BE49-F238E27FC236}">
                <a16:creationId xmlns:a16="http://schemas.microsoft.com/office/drawing/2014/main" id="{DEB76ADE-0A2B-4DAF-8DB5-C8B945927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407" y="3658530"/>
            <a:ext cx="1131167" cy="11311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2B8B5C-7B3D-8D48-B34C-965BBBCDA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302" y="3791551"/>
            <a:ext cx="1654277" cy="1034107"/>
          </a:xfrm>
          <a:prstGeom prst="rect">
            <a:avLst/>
          </a:prstGeom>
        </p:spPr>
      </p:pic>
      <p:pic>
        <p:nvPicPr>
          <p:cNvPr id="11" name="圖片 10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99295B66-89ED-4256-A62B-3A93729EC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4165" y="2590861"/>
            <a:ext cx="1603254" cy="117436"/>
          </a:xfrm>
          <a:prstGeom prst="rect">
            <a:avLst/>
          </a:prstGeom>
        </p:spPr>
      </p:pic>
      <p:pic>
        <p:nvPicPr>
          <p:cNvPr id="23" name="圖片 22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1F77F434-12F0-41E2-B931-12F66AE31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4165" y="4895149"/>
            <a:ext cx="1603254" cy="11743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268F4A64-A377-4947-A377-04A4A86B8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6114" y="3908058"/>
            <a:ext cx="1195371" cy="44321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E5196BB-5EDF-4E13-A23B-C04AB49EB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784" y="4586963"/>
            <a:ext cx="747566" cy="27717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8CA703E-6344-4F53-AF91-148BE4304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590" y="5147795"/>
            <a:ext cx="1179971" cy="437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F602E-00D9-804C-A7C1-F1269A2DD0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594" r="17069"/>
          <a:stretch/>
        </p:blipFill>
        <p:spPr>
          <a:xfrm>
            <a:off x="9697166" y="1745194"/>
            <a:ext cx="1697833" cy="15996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880E983-E85E-7C4F-AF4C-CCF7327BF160}"/>
              </a:ext>
            </a:extLst>
          </p:cNvPr>
          <p:cNvSpPr txBox="1"/>
          <p:nvPr/>
        </p:nvSpPr>
        <p:spPr>
          <a:xfrm>
            <a:off x="10035897" y="5726438"/>
            <a:ext cx="119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TS-453Be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7681107-31B9-604A-B640-BDBC0FB3BD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594" r="17069"/>
          <a:stretch/>
        </p:blipFill>
        <p:spPr>
          <a:xfrm>
            <a:off x="9716837" y="4201902"/>
            <a:ext cx="1697833" cy="1599665"/>
          </a:xfrm>
          <a:prstGeom prst="rect">
            <a:avLst/>
          </a:prstGeom>
        </p:spPr>
      </p:pic>
      <p:pic>
        <p:nvPicPr>
          <p:cNvPr id="35" name="圖片 3" descr="一張含有 物件 的圖片&#10;&#10;自動產生的描述">
            <a:extLst>
              <a:ext uri="{FF2B5EF4-FFF2-40B4-BE49-F238E27FC236}">
                <a16:creationId xmlns:a16="http://schemas.microsoft.com/office/drawing/2014/main" id="{DEBE4727-81A5-BB48-A662-5EF279D98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6107" y="3662680"/>
            <a:ext cx="1131167" cy="11311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1F8BB6C-CC58-2F48-AADE-5FAF83C40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002" y="3795701"/>
            <a:ext cx="1654277" cy="10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0FA18428-6F19-4693-834D-7A53A7DAF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03" y="2494331"/>
            <a:ext cx="3107244" cy="310724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304308" y="2660585"/>
            <a:ext cx="4476621" cy="260912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EA977F1-2E9F-4B95-8ADC-9ADAEFC02936}"/>
              </a:ext>
            </a:extLst>
          </p:cNvPr>
          <p:cNvSpPr/>
          <p:nvPr/>
        </p:nvSpPr>
        <p:spPr>
          <a:xfrm>
            <a:off x="7214814" y="2087061"/>
            <a:ext cx="1419006" cy="3235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CAE37D92-9057-4F95-B64A-EAA8360A5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35787" y="2660586"/>
            <a:ext cx="4476621" cy="2609124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C0466C79-684E-4107-9175-9635D5B89431}"/>
              </a:ext>
            </a:extLst>
          </p:cNvPr>
          <p:cNvSpPr/>
          <p:nvPr/>
        </p:nvSpPr>
        <p:spPr>
          <a:xfrm>
            <a:off x="9093538" y="1828802"/>
            <a:ext cx="2361119" cy="4255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6362059" y="1828801"/>
            <a:ext cx="2361119" cy="4255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1DB0D8-19CD-48FF-9D23-380F87BEC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53126" y="2660584"/>
            <a:ext cx="4476621" cy="26091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7E7E12E-3837-4020-94D3-FFE65600FD5D}"/>
              </a:ext>
            </a:extLst>
          </p:cNvPr>
          <p:cNvSpPr/>
          <p:nvPr/>
        </p:nvSpPr>
        <p:spPr>
          <a:xfrm>
            <a:off x="3610877" y="1828800"/>
            <a:ext cx="2361119" cy="4255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590D71E-71FA-411C-AAE8-45F75911CE88}"/>
              </a:ext>
            </a:extLst>
          </p:cNvPr>
          <p:cNvGrpSpPr/>
          <p:nvPr/>
        </p:nvGrpSpPr>
        <p:grpSpPr>
          <a:xfrm>
            <a:off x="3400868" y="1994485"/>
            <a:ext cx="1189360" cy="610658"/>
            <a:chOff x="341571" y="2184257"/>
            <a:chExt cx="5537500" cy="4522948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2EE3CA77-DDC7-408B-8F8E-609EB3412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194"/>
            <a:stretch/>
          </p:blipFill>
          <p:spPr>
            <a:xfrm>
              <a:off x="341571" y="6152314"/>
              <a:ext cx="5537499" cy="554891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3DC3F035-FDAC-4626-8FE0-AED0C944B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925"/>
            <a:stretch/>
          </p:blipFill>
          <p:spPr>
            <a:xfrm>
              <a:off x="341572" y="2184257"/>
              <a:ext cx="5537499" cy="3976096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B3184EB-DECB-4362-9BE0-68581CDADACC}"/>
              </a:ext>
            </a:extLst>
          </p:cNvPr>
          <p:cNvGrpSpPr/>
          <p:nvPr/>
        </p:nvGrpSpPr>
        <p:grpSpPr>
          <a:xfrm>
            <a:off x="6132345" y="1994485"/>
            <a:ext cx="1189360" cy="610658"/>
            <a:chOff x="341571" y="2184257"/>
            <a:chExt cx="5537500" cy="4522948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EDC2AFED-9A56-432D-BAEB-FF113829E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194"/>
            <a:stretch/>
          </p:blipFill>
          <p:spPr>
            <a:xfrm>
              <a:off x="341571" y="6152314"/>
              <a:ext cx="5537499" cy="554891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8BFA784A-8E6D-4C3B-A913-87F5284CB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925"/>
            <a:stretch/>
          </p:blipFill>
          <p:spPr>
            <a:xfrm>
              <a:off x="341572" y="2184257"/>
              <a:ext cx="5537499" cy="397609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83" y="342866"/>
            <a:ext cx="10541000" cy="1231900"/>
          </a:xfrm>
        </p:spPr>
        <p:txBody>
          <a:bodyPr>
            <a:normAutofit fontScale="90000"/>
          </a:bodyPr>
          <a:lstStyle/>
          <a:p>
            <a:r>
              <a:rPr lang="en-US"/>
              <a:t>QNAP </a:t>
            </a:r>
            <a:r>
              <a:rPr lang="zh-CN" altLang="en-US"/>
              <a:t>單埠</a:t>
            </a:r>
            <a:r>
              <a:rPr lang="en-US" altLang="zh-CN"/>
              <a:t>,</a:t>
            </a:r>
            <a:r>
              <a:rPr lang="zh-CN" altLang="en-US"/>
              <a:t>雙埠</a:t>
            </a:r>
            <a:r>
              <a:rPr lang="en-US" altLang="zh-CN"/>
              <a:t>,</a:t>
            </a:r>
            <a:r>
              <a:rPr lang="zh-CN" altLang="en-US"/>
              <a:t>四埠</a:t>
            </a:r>
            <a:r>
              <a:rPr lang="zh-TW" altLang="en-US"/>
              <a:t> </a:t>
            </a:r>
            <a:r>
              <a:rPr lang="en-US" altLang="zh-TW"/>
              <a:t>Multi-Gig 5GbE</a:t>
            </a:r>
            <a:r>
              <a:rPr lang="zh-CN" altLang="en-US"/>
              <a:t>擴充卡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58FA4-75BB-364E-BFFC-30E134C8083E}"/>
              </a:ext>
            </a:extLst>
          </p:cNvPr>
          <p:cNvSpPr txBox="1"/>
          <p:nvPr/>
        </p:nvSpPr>
        <p:spPr>
          <a:xfrm>
            <a:off x="3732290" y="5194240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QXG-5G1T-111C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6488497" y="5194240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QXG-5G2T-111C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68680-89C1-E742-817C-93D0D8669C3D}"/>
              </a:ext>
            </a:extLst>
          </p:cNvPr>
          <p:cNvSpPr txBox="1"/>
          <p:nvPr/>
        </p:nvSpPr>
        <p:spPr>
          <a:xfrm>
            <a:off x="9208476" y="5194240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QXG-5G4T-111C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AA00C-DBCC-3040-930D-68DB1DF8BD4A}"/>
              </a:ext>
            </a:extLst>
          </p:cNvPr>
          <p:cNvSpPr txBox="1"/>
          <p:nvPr/>
        </p:nvSpPr>
        <p:spPr>
          <a:xfrm>
            <a:off x="3450529" y="2087061"/>
            <a:ext cx="99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單埠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9D7722-E1BA-E145-B382-A06FDA8A3EDD}"/>
              </a:ext>
            </a:extLst>
          </p:cNvPr>
          <p:cNvSpPr txBox="1"/>
          <p:nvPr/>
        </p:nvSpPr>
        <p:spPr>
          <a:xfrm>
            <a:off x="6218353" y="2087061"/>
            <a:ext cx="99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雙埠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FD7692-F356-5942-A46C-1D9577F14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446" y="2938294"/>
            <a:ext cx="3209978" cy="20065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A6C347-EF80-4C4A-951F-2FFF2B0D12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2962679"/>
            <a:ext cx="2853595" cy="17838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6DCD5F-D562-9F45-AB6E-9CE0AEEBCA92}"/>
              </a:ext>
            </a:extLst>
          </p:cNvPr>
          <p:cNvSpPr txBox="1"/>
          <p:nvPr/>
        </p:nvSpPr>
        <p:spPr>
          <a:xfrm>
            <a:off x="7347200" y="2100574"/>
            <a:ext cx="1332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即將上市</a:t>
            </a:r>
            <a:endParaRPr lang="en-US" sz="16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7">
            <a:extLst>
              <a:ext uri="{FF2B5EF4-FFF2-40B4-BE49-F238E27FC236}">
                <a16:creationId xmlns:a16="http://schemas.microsoft.com/office/drawing/2014/main" id="{149F67AF-F6FE-9447-AA47-B4C42A34B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29" y="3066831"/>
            <a:ext cx="2813503" cy="15856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645230" y="4712552"/>
            <a:ext cx="2404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Marvell AQC-111C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1B65A-887A-894D-BB0F-2379A5BB1AA4}"/>
              </a:ext>
            </a:extLst>
          </p:cNvPr>
          <p:cNvSpPr txBox="1"/>
          <p:nvPr/>
        </p:nvSpPr>
        <p:spPr>
          <a:xfrm>
            <a:off x="3732290" y="5583367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Gen2 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6488497" y="5596235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Gen3 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C73AC3-654D-2147-BF59-6D0253C3F497}"/>
              </a:ext>
            </a:extLst>
          </p:cNvPr>
          <p:cNvSpPr txBox="1"/>
          <p:nvPr/>
        </p:nvSpPr>
        <p:spPr>
          <a:xfrm>
            <a:off x="9208476" y="5596235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Gen3 x4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17C88B2-148B-48E8-9C07-AFEC40DC2FEF}"/>
              </a:ext>
            </a:extLst>
          </p:cNvPr>
          <p:cNvSpPr/>
          <p:nvPr/>
        </p:nvSpPr>
        <p:spPr>
          <a:xfrm>
            <a:off x="9981460" y="2087061"/>
            <a:ext cx="1419006" cy="3235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430DDFB4-1E14-459B-A8F1-691EAFBD004C}"/>
              </a:ext>
            </a:extLst>
          </p:cNvPr>
          <p:cNvSpPr txBox="1"/>
          <p:nvPr/>
        </p:nvSpPr>
        <p:spPr>
          <a:xfrm>
            <a:off x="10113846" y="2100574"/>
            <a:ext cx="1332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即將上市</a:t>
            </a:r>
            <a:endParaRPr lang="en-US" sz="1600" b="1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A6A576AD-711B-4A1D-81E6-CF7634877136}"/>
              </a:ext>
            </a:extLst>
          </p:cNvPr>
          <p:cNvGrpSpPr/>
          <p:nvPr/>
        </p:nvGrpSpPr>
        <p:grpSpPr>
          <a:xfrm>
            <a:off x="8898991" y="1994485"/>
            <a:ext cx="1189360" cy="610658"/>
            <a:chOff x="341571" y="2184257"/>
            <a:chExt cx="5537500" cy="4522948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8184EC4D-C1E3-4495-B8D4-228A78DD79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194"/>
            <a:stretch/>
          </p:blipFill>
          <p:spPr>
            <a:xfrm>
              <a:off x="341571" y="6152314"/>
              <a:ext cx="5537499" cy="554891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576047FB-58A2-4D6C-B296-13B645357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925"/>
            <a:stretch/>
          </p:blipFill>
          <p:spPr>
            <a:xfrm>
              <a:off x="341572" y="2184257"/>
              <a:ext cx="5537499" cy="397609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99F4064-1F9F-7B4D-A0E6-CB38FACD19A3}"/>
              </a:ext>
            </a:extLst>
          </p:cNvPr>
          <p:cNvSpPr txBox="1"/>
          <p:nvPr/>
        </p:nvSpPr>
        <p:spPr>
          <a:xfrm>
            <a:off x="8969535" y="2087061"/>
            <a:ext cx="99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四埠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FA1A246-26EF-4E92-A8ED-F6998968F7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8141" y="3189281"/>
            <a:ext cx="2040597" cy="13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0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ED85EBF-4F96-8C4B-A740-A9A3D4FFE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889" y="2476775"/>
            <a:ext cx="5387400" cy="3367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半高式設計</a:t>
            </a:r>
            <a:r>
              <a:rPr lang="en-US" altLang="zh-CN"/>
              <a:t> </a:t>
            </a:r>
            <a:r>
              <a:rPr lang="zh-CN" altLang="en-US"/>
              <a:t>適用各式機箱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7022753" y="1895481"/>
            <a:ext cx="115282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101.5 mm</a:t>
            </a:r>
            <a:endParaRPr lang="zh-CN" altLang="en-US">
              <a:ea typeface="等线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>
            <a:off x="10068912" y="3773259"/>
            <a:ext cx="114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68.9</a:t>
            </a:r>
            <a:r>
              <a:rPr lang="zh-TW" altLang="en-US"/>
              <a:t> </a:t>
            </a:r>
            <a:r>
              <a:rPr lang="en-US" altLang="zh-TW"/>
              <a:t>mm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5396387" y="5788486"/>
            <a:ext cx="1982909" cy="3321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500">
                <a:latin typeface="微軟正黑體"/>
                <a:ea typeface="微軟正黑體"/>
              </a:rPr>
              <a:t>預裝半高擋板</a:t>
            </a:r>
            <a:endParaRPr lang="en-US" sz="1500">
              <a:latin typeface="微軟正黑體"/>
              <a:ea typeface="微軟正黑體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2792518" y="5335785"/>
            <a:ext cx="2278744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附贈</a:t>
            </a:r>
            <a:endParaRPr lang="en-US" altLang="zh-CN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CN" sz="1500" err="1">
                <a:latin typeface="微軟正黑體"/>
                <a:ea typeface="微軟正黑體"/>
              </a:rPr>
              <a:t>全高</a:t>
            </a:r>
            <a:r>
              <a:rPr lang="zh-CN" altLang="en-US" sz="1500">
                <a:latin typeface="微軟正黑體"/>
                <a:ea typeface="微軟正黑體"/>
              </a:rPr>
              <a:t>擋板</a:t>
            </a:r>
            <a:endParaRPr lang="en-US" altLang="zh-CN" sz="1500">
              <a:latin typeface="微軟正黑體"/>
              <a:ea typeface="微軟正黑體"/>
            </a:endParaRPr>
          </a:p>
          <a:p>
            <a:r>
              <a:rPr 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專用平面擋板</a:t>
            </a:r>
            <a:endParaRPr lang="en-US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6915131" y="5448907"/>
            <a:ext cx="2282997" cy="38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b="1">
                <a:latin typeface="Microsoft JhengHei"/>
                <a:ea typeface="Microsoft JhengHei"/>
                <a:cs typeface="Microsoft JhengHei"/>
                <a:sym typeface="Microsoft JhengHei"/>
              </a:rPr>
              <a:t>PCIe  </a:t>
            </a:r>
            <a:r>
              <a:rPr lang="en-US" altLang="zh-TW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Gen 2 x1 </a:t>
            </a:r>
            <a:r>
              <a:rPr lang="zh-TW" altLang="en-US" b="1">
                <a:latin typeface="Microsoft JhengHei"/>
                <a:ea typeface="Microsoft JhengHei"/>
                <a:cs typeface="Microsoft JhengHei"/>
                <a:sym typeface="Microsoft JhengHei"/>
              </a:rPr>
              <a:t>介面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05986F-1923-9141-A391-4792274F42D4}"/>
              </a:ext>
            </a:extLst>
          </p:cNvPr>
          <p:cNvSpPr txBox="1"/>
          <p:nvPr/>
        </p:nvSpPr>
        <p:spPr>
          <a:xfrm>
            <a:off x="9084315" y="5788486"/>
            <a:ext cx="9845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散熱鰭片</a:t>
            </a:r>
            <a:endParaRPr lang="en-US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2">
            <a:extLst>
              <a:ext uri="{FF2B5EF4-FFF2-40B4-BE49-F238E27FC236}">
                <a16:creationId xmlns:a16="http://schemas.microsoft.com/office/drawing/2014/main" id="{FB78279F-E0A4-E249-95CE-50C4FB533C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20734" y="3749660"/>
            <a:ext cx="2835843" cy="821880"/>
          </a:xfrm>
          <a:prstGeom prst="rect">
            <a:avLst/>
          </a:prstGeom>
        </p:spPr>
      </p:pic>
      <p:pic>
        <p:nvPicPr>
          <p:cNvPr id="28" name="圖片 26">
            <a:extLst>
              <a:ext uri="{FF2B5EF4-FFF2-40B4-BE49-F238E27FC236}">
                <a16:creationId xmlns:a16="http://schemas.microsoft.com/office/drawing/2014/main" id="{3C523735-C131-9B45-B219-BC3FC2F70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28" y="3785194"/>
            <a:ext cx="1357552" cy="1921345"/>
          </a:xfrm>
          <a:prstGeom prst="rect">
            <a:avLst/>
          </a:prstGeom>
        </p:spPr>
      </p:pic>
      <p:pic>
        <p:nvPicPr>
          <p:cNvPr id="29" name="圖片 27">
            <a:extLst>
              <a:ext uri="{FF2B5EF4-FFF2-40B4-BE49-F238E27FC236}">
                <a16:creationId xmlns:a16="http://schemas.microsoft.com/office/drawing/2014/main" id="{BBB66EC1-7455-384B-AE51-8A461A52D4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296" y="4915018"/>
            <a:ext cx="1417920" cy="384208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46F74290-B67C-2C4E-9225-3FFB4412D8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598"/>
          <a:stretch/>
        </p:blipFill>
        <p:spPr>
          <a:xfrm>
            <a:off x="3068099" y="1789408"/>
            <a:ext cx="1870430" cy="395755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3885279-8D68-47C2-9ACF-DDE43A01B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960" y="2209533"/>
            <a:ext cx="3858414" cy="187420"/>
          </a:xfrm>
          <a:prstGeom prst="rect">
            <a:avLst/>
          </a:prstGeom>
        </p:spPr>
      </p:pic>
      <p:pic>
        <p:nvPicPr>
          <p:cNvPr id="7" name="圖片 6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9A37BF71-7AA6-45EF-ADE2-2791FD1FC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591049" y="3823847"/>
            <a:ext cx="2717594" cy="1874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8DF7B5D-29E7-44DF-86DC-F2CE416860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938"/>
          <a:stretch/>
        </p:blipFill>
        <p:spPr>
          <a:xfrm>
            <a:off x="314715" y="2053837"/>
            <a:ext cx="2587120" cy="688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293124" y="2171116"/>
            <a:ext cx="2608711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QXG-5G1T-111C</a:t>
            </a:r>
          </a:p>
        </p:txBody>
      </p:sp>
    </p:spTree>
    <p:extLst>
      <p:ext uri="{BB962C8B-B14F-4D97-AF65-F5344CB8AC3E}">
        <p14:creationId xmlns:p14="http://schemas.microsoft.com/office/powerpoint/2010/main" val="2547438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9D581-06CA-C34D-B7D1-8BDC51373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29" y="1330682"/>
            <a:ext cx="4384432" cy="1923171"/>
          </a:xfrm>
          <a:prstGeom prst="rect">
            <a:avLst/>
          </a:prstGeom>
        </p:spPr>
      </p:pic>
      <p:pic>
        <p:nvPicPr>
          <p:cNvPr id="15" name="圖片 14" descr="一張含有 物件 的圖片&#10;&#10;自動產生的描述">
            <a:extLst>
              <a:ext uri="{FF2B5EF4-FFF2-40B4-BE49-F238E27FC236}">
                <a16:creationId xmlns:a16="http://schemas.microsoft.com/office/drawing/2014/main" id="{C3774645-BF5D-4DA2-93F5-AAB4B61F5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525" y="1529743"/>
            <a:ext cx="8541423" cy="4766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 </a:t>
            </a:r>
            <a:r>
              <a:rPr lang="en-US" altLang="zh-CN"/>
              <a:t>QTS, </a:t>
            </a:r>
            <a:r>
              <a:rPr lang="en-US" altLang="zh-TW"/>
              <a:t>Windows </a:t>
            </a:r>
            <a:r>
              <a:rPr lang="zh-CN" altLang="en-US"/>
              <a:t>與 </a:t>
            </a:r>
            <a:r>
              <a:rPr lang="en-US" altLang="zh-CN"/>
              <a:t>Linux</a:t>
            </a:r>
            <a:r>
              <a:rPr lang="en-US" altLang="zh-TW"/>
              <a:t> </a:t>
            </a:r>
            <a:r>
              <a:rPr lang="zh-CN" altLang="en-US"/>
              <a:t>全力支援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2425B-59D3-3A4F-BAA5-8C44373B98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568" y="2048958"/>
            <a:ext cx="2982236" cy="18638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0405D8-1E96-3B40-B12B-9AB11F0A7D88}"/>
              </a:ext>
            </a:extLst>
          </p:cNvPr>
          <p:cNvSpPr/>
          <p:nvPr/>
        </p:nvSpPr>
        <p:spPr>
          <a:xfrm>
            <a:off x="8077199" y="2292268"/>
            <a:ext cx="1282170" cy="371086"/>
          </a:xfrm>
          <a:prstGeom prst="rect">
            <a:avLst/>
          </a:prstGeom>
          <a:solidFill>
            <a:srgbClr val="731BF5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A7B3E0-0159-C847-96D8-DB2F765A8CA8}"/>
              </a:ext>
            </a:extLst>
          </p:cNvPr>
          <p:cNvSpPr txBox="1"/>
          <p:nvPr/>
        </p:nvSpPr>
        <p:spPr>
          <a:xfrm>
            <a:off x="5746671" y="3011106"/>
            <a:ext cx="2714939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500">
                <a:latin typeface="微軟正黑體"/>
                <a:ea typeface="微軟正黑體"/>
              </a:rPr>
              <a:t>請更新至最新版 QTS，</a:t>
            </a:r>
          </a:p>
          <a:p>
            <a:pPr algn="ctr"/>
            <a:r>
              <a:rPr lang="zh-CN" sz="1500">
                <a:latin typeface="Microsoft JhengHei"/>
                <a:ea typeface="Microsoft JhengHei"/>
              </a:rPr>
              <a:t>不需安裝驅動程式</a:t>
            </a:r>
            <a:endParaRPr lang="en-US" altLang="zh-CN" sz="1500">
              <a:latin typeface="Microsoft JhengHei"/>
              <a:ea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4048575" y="4042402"/>
            <a:ext cx="27278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需安裝</a:t>
            </a:r>
            <a:r>
              <a:rPr lang="zh-CN" altLang="en-US" sz="15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驅動程式</a:t>
            </a:r>
            <a:r>
              <a:rPr lang="en-US" altLang="zh-CN" sz="15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請至</a:t>
            </a:r>
            <a:r>
              <a:rPr lang="en-US" altLang="zh-CN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CN" altLang="en-US" sz="1500">
                <a:latin typeface="微軟正黑體" panose="020B0604030504040204" pitchFamily="34" charset="-120"/>
                <a:ea typeface="微軟正黑體" panose="020B0604030504040204" pitchFamily="34" charset="-120"/>
              </a:rPr>
              <a:t>下載中心下載</a:t>
            </a:r>
            <a:endParaRPr lang="en-US" altLang="zh-CN" sz="15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8304230" y="5866691"/>
            <a:ext cx="388784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400">
                <a:latin typeface="微軟正黑體"/>
                <a:ea typeface="微軟正黑體"/>
              </a:rPr>
              <a:t>*</a:t>
            </a:r>
            <a:r>
              <a:rPr lang="zh-CN" altLang="en-US" sz="1400">
                <a:latin typeface="微軟正黑體"/>
                <a:ea typeface="微軟正黑體"/>
              </a:rPr>
              <a:t>相容 </a:t>
            </a:r>
            <a:r>
              <a:rPr lang="en-US" altLang="zh-CN" sz="1400">
                <a:latin typeface="微軟正黑體"/>
                <a:ea typeface="微軟正黑體"/>
              </a:rPr>
              <a:t>QNAP NAS </a:t>
            </a:r>
            <a:r>
              <a:rPr lang="zh-CN" altLang="en-US" sz="1400">
                <a:latin typeface="微軟正黑體"/>
                <a:ea typeface="微軟正黑體"/>
              </a:rPr>
              <a:t>請參考 </a:t>
            </a:r>
            <a:r>
              <a:rPr lang="en-US" altLang="zh-CN" sz="1400">
                <a:latin typeface="微軟正黑體"/>
                <a:ea typeface="微軟正黑體"/>
              </a:rPr>
              <a:t>QNAP </a:t>
            </a:r>
            <a:r>
              <a:rPr lang="zh-CN" altLang="en-US" sz="1400">
                <a:latin typeface="微軟正黑體"/>
                <a:ea typeface="微軟正黑體"/>
              </a:rPr>
              <a:t>相容性列表</a:t>
            </a:r>
            <a:endParaRPr lang="en-US" sz="1400">
              <a:latin typeface="微軟正黑體"/>
              <a:ea typeface="微軟正黑體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C7AB9B-0446-4132-9907-C997FC4CA340}"/>
              </a:ext>
            </a:extLst>
          </p:cNvPr>
          <p:cNvSpPr/>
          <p:nvPr/>
        </p:nvSpPr>
        <p:spPr>
          <a:xfrm>
            <a:off x="7974723" y="3977623"/>
            <a:ext cx="250021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 </a:t>
            </a:r>
            <a:r>
              <a:rPr lang="en-US" altLang="zh-TW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 </a:t>
            </a:r>
            <a:r>
              <a:rPr lang="en-US" altLang="zh-CN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>
              <a:solidFill>
                <a:srgbClr val="7030A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82DCA42-C91B-4E94-9BE6-2E8BDFA5E6F5}"/>
              </a:ext>
            </a:extLst>
          </p:cNvPr>
          <p:cNvSpPr/>
          <p:nvPr/>
        </p:nvSpPr>
        <p:spPr>
          <a:xfrm>
            <a:off x="2314245" y="4783107"/>
            <a:ext cx="3468661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 </a:t>
            </a:r>
            <a:r>
              <a:rPr lang="en-US" altLang="zh-TW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 </a:t>
            </a:r>
            <a:r>
              <a:rPr lang="en-US" altLang="zh-CN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PC/Workstation</a:t>
            </a:r>
            <a:endParaRPr lang="zh-TW" altLang="en-US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DB659B07-8BA7-4D2B-9473-1CB7608873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028" y="2069133"/>
            <a:ext cx="1552013" cy="26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65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289F28A-03E3-4322-9DC0-BAF49E8C8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44" b="20740"/>
          <a:stretch/>
        </p:blipFill>
        <p:spPr>
          <a:xfrm>
            <a:off x="0" y="0"/>
            <a:ext cx="12247609" cy="635846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80B26B7-2BFA-40D4-AC10-28620D7688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90"/>
          <a:stretch/>
        </p:blipFill>
        <p:spPr>
          <a:xfrm rot="10800000" flipV="1">
            <a:off x="8087359" y="1487488"/>
            <a:ext cx="4160248" cy="13574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5B41E5F-75D5-44EE-B86B-7881F7956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288" y="1505097"/>
            <a:ext cx="5663082" cy="4123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依據網路設備提供不同連線速度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67CE07-2862-B049-B753-22974B4CFABA}"/>
              </a:ext>
            </a:extLst>
          </p:cNvPr>
          <p:cNvSpPr txBox="1"/>
          <p:nvPr/>
        </p:nvSpPr>
        <p:spPr>
          <a:xfrm>
            <a:off x="6417102" y="5635295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MB/s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1B53A444-C06F-49CC-900E-EBB4EF7E9ED3}"/>
              </a:ext>
            </a:extLst>
          </p:cNvPr>
          <p:cNvSpPr txBox="1"/>
          <p:nvPr/>
        </p:nvSpPr>
        <p:spPr>
          <a:xfrm>
            <a:off x="955856" y="2995528"/>
            <a:ext cx="85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en-US" sz="20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C36062AD-852D-42D9-B9D9-678EBFBC9440}"/>
              </a:ext>
            </a:extLst>
          </p:cNvPr>
          <p:cNvSpPr txBox="1"/>
          <p:nvPr/>
        </p:nvSpPr>
        <p:spPr>
          <a:xfrm>
            <a:off x="955856" y="4283697"/>
            <a:ext cx="85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lang="en-US" sz="20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67EA733D-0EDF-4C88-91B7-067FBC6ACAFC}"/>
              </a:ext>
            </a:extLst>
          </p:cNvPr>
          <p:cNvSpPr txBox="1"/>
          <p:nvPr/>
        </p:nvSpPr>
        <p:spPr>
          <a:xfrm>
            <a:off x="2762059" y="2810900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118MB/s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35365C8A-CAFA-44AE-BB49-335F03593EBB}"/>
              </a:ext>
            </a:extLst>
          </p:cNvPr>
          <p:cNvSpPr txBox="1"/>
          <p:nvPr/>
        </p:nvSpPr>
        <p:spPr>
          <a:xfrm>
            <a:off x="2762059" y="3329609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118MB/s</a:t>
            </a: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5E07D979-E335-480F-B1EE-703AE02D48E4}"/>
              </a:ext>
            </a:extLst>
          </p:cNvPr>
          <p:cNvSpPr txBox="1"/>
          <p:nvPr/>
        </p:nvSpPr>
        <p:spPr>
          <a:xfrm>
            <a:off x="5837315" y="4105445"/>
            <a:ext cx="20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</a:t>
            </a:r>
            <a:r>
              <a:rPr lang="en-US" altLang="zh-TW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590MB/s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BF623EBA-4D99-4EED-AC81-77F41EB056F1}"/>
              </a:ext>
            </a:extLst>
          </p:cNvPr>
          <p:cNvSpPr txBox="1"/>
          <p:nvPr/>
        </p:nvSpPr>
        <p:spPr>
          <a:xfrm>
            <a:off x="5837315" y="4624154"/>
            <a:ext cx="207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</a:t>
            </a:r>
            <a:r>
              <a:rPr lang="en-US" altLang="zh-TW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586MB/s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47" b="13683"/>
          <a:stretch/>
        </p:blipFill>
        <p:spPr>
          <a:xfrm>
            <a:off x="9407470" y="2964789"/>
            <a:ext cx="2784529" cy="339367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BFD53FF-E688-43C1-87F4-DA7E74186D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334" b="15866"/>
          <a:stretch/>
        </p:blipFill>
        <p:spPr>
          <a:xfrm>
            <a:off x="0" y="0"/>
            <a:ext cx="12192000" cy="45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52BDE-7CF8-884F-8086-526B70E72FC8}"/>
              </a:ext>
            </a:extLst>
          </p:cNvPr>
          <p:cNvSpPr txBox="1"/>
          <p:nvPr/>
        </p:nvSpPr>
        <p:spPr>
          <a:xfrm>
            <a:off x="8556431" y="1511932"/>
            <a:ext cx="3691177" cy="122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800"/>
              </a:lnSpc>
            </a:pPr>
            <a:r>
              <a:rPr 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QXG-5G1T-111C 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10GB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檔案至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TVS-672N, </a:t>
            </a: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800"/>
              </a:lnSpc>
            </a:pP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800"/>
              </a:lnSpc>
            </a:pP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PC spec:</a:t>
            </a:r>
          </a:p>
          <a:p>
            <a:pPr>
              <a:lnSpc>
                <a:spcPts val="500"/>
              </a:lnSpc>
            </a:pP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CPU: Intel (R) Core(TM) i7-6700U @ 3.40GHz.</a:t>
            </a:r>
            <a:br>
              <a:rPr 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 Pro</a:t>
            </a:r>
            <a:br>
              <a:rPr 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32 GB.</a:t>
            </a:r>
            <a:br>
              <a:rPr 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 10GbE NIC: QXG-5G1T-111C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5E61D60-D586-40AD-9502-F30175C679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3154" y="4027423"/>
            <a:ext cx="997716" cy="48577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FB17712-FC1C-4119-B4CF-2D1A4CC1C0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9643" y="4551471"/>
            <a:ext cx="997716" cy="48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4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774</Words>
  <Application>Microsoft Office PowerPoint</Application>
  <PresentationFormat>寬螢幕</PresentationFormat>
  <Paragraphs>238</Paragraphs>
  <Slides>19</Slides>
  <Notes>13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7" baseType="lpstr">
      <vt:lpstr>Microsoft JhengHei</vt:lpstr>
      <vt:lpstr>Microsoft JhengHei</vt:lpstr>
      <vt:lpstr>Arial</vt:lpstr>
      <vt:lpstr>Calibri</vt:lpstr>
      <vt:lpstr>Corbel</vt:lpstr>
      <vt:lpstr>Wingdings</vt:lpstr>
      <vt:lpstr>Office Theme</vt:lpstr>
      <vt:lpstr>Image</vt:lpstr>
      <vt:lpstr>PowerPoint 簡報</vt:lpstr>
      <vt:lpstr>PowerPoint 簡報</vt:lpstr>
      <vt:lpstr>1Gbps 與 10Gbps  之間您有其他選擇</vt:lpstr>
      <vt:lpstr>Multi-Gig 技術領先者</vt:lpstr>
      <vt:lpstr>原有CAT 5e線材即可提升至5Gbps</vt:lpstr>
      <vt:lpstr>QNAP 單埠,雙埠,四埠 Multi-Gig 5GbE擴充卡</vt:lpstr>
      <vt:lpstr>半高式設計 適用各式機箱</vt:lpstr>
      <vt:lpstr> QTS, Windows 與 Linux 全力支援</vt:lpstr>
      <vt:lpstr>依據網路設備提供不同連線速度</vt:lpstr>
      <vt:lpstr>PowerPoint 簡報</vt:lpstr>
      <vt:lpstr>QNAP Multi-Gig網卡 交換器與配件產品線</vt:lpstr>
      <vt:lpstr>QNAP Multi Gig網卡產品線</vt:lpstr>
      <vt:lpstr>QSW 10GbE NBASE-T 交換器</vt:lpstr>
      <vt:lpstr>QNAP Multi Gig網路配件產品線</vt:lpstr>
      <vt:lpstr>以最少花費升級五倍速</vt:lpstr>
      <vt:lpstr>以QNAP NAS與網通產品建構彈性高速環境</vt:lpstr>
      <vt:lpstr>Wifi 6 高速網路配置</vt:lpstr>
      <vt:lpstr>PC/ 工作站 10GbE ft. 快取方案</vt:lpstr>
      <vt:lpstr>QNAP 5G網卡 是您最好的選擇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QXG-5G1T/2T/4T-111C</dc:title>
  <dc:creator>Danlin</dc:creator>
  <cp:lastModifiedBy>QNAP_Hsuan Chang</cp:lastModifiedBy>
  <cp:revision>2</cp:revision>
  <dcterms:created xsi:type="dcterms:W3CDTF">2019-11-18T10:52:19Z</dcterms:created>
  <dcterms:modified xsi:type="dcterms:W3CDTF">2019-11-26T06:23:22Z</dcterms:modified>
</cp:coreProperties>
</file>