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4"/>
  </p:sldMasterIdLst>
  <p:notesMasterIdLst>
    <p:notesMasterId r:id="rId55"/>
  </p:notesMasterIdLst>
  <p:handoutMasterIdLst>
    <p:handoutMasterId r:id="rId56"/>
  </p:handoutMasterIdLst>
  <p:sldIdLst>
    <p:sldId id="570" r:id="rId5"/>
    <p:sldId id="571" r:id="rId6"/>
    <p:sldId id="267" r:id="rId7"/>
    <p:sldId id="496" r:id="rId8"/>
    <p:sldId id="497" r:id="rId9"/>
    <p:sldId id="498" r:id="rId10"/>
    <p:sldId id="499" r:id="rId11"/>
    <p:sldId id="500" r:id="rId12"/>
    <p:sldId id="503" r:id="rId13"/>
    <p:sldId id="504" r:id="rId14"/>
    <p:sldId id="505" r:id="rId15"/>
    <p:sldId id="510" r:id="rId16"/>
    <p:sldId id="509" r:id="rId17"/>
    <p:sldId id="511" r:id="rId18"/>
    <p:sldId id="545" r:id="rId19"/>
    <p:sldId id="567" r:id="rId20"/>
    <p:sldId id="575" r:id="rId21"/>
    <p:sldId id="516" r:id="rId22"/>
    <p:sldId id="560" r:id="rId23"/>
    <p:sldId id="563" r:id="rId24"/>
    <p:sldId id="564" r:id="rId25"/>
    <p:sldId id="513" r:id="rId26"/>
    <p:sldId id="514" r:id="rId27"/>
    <p:sldId id="519" r:id="rId28"/>
    <p:sldId id="576" r:id="rId29"/>
    <p:sldId id="522" r:id="rId30"/>
    <p:sldId id="543" r:id="rId31"/>
    <p:sldId id="518" r:id="rId32"/>
    <p:sldId id="577" r:id="rId33"/>
    <p:sldId id="517" r:id="rId34"/>
    <p:sldId id="526" r:id="rId35"/>
    <p:sldId id="527" r:id="rId36"/>
    <p:sldId id="578" r:id="rId37"/>
    <p:sldId id="525" r:id="rId38"/>
    <p:sldId id="529" r:id="rId39"/>
    <p:sldId id="528" r:id="rId40"/>
    <p:sldId id="566" r:id="rId41"/>
    <p:sldId id="532" r:id="rId42"/>
    <p:sldId id="533" r:id="rId43"/>
    <p:sldId id="535" r:id="rId44"/>
    <p:sldId id="537" r:id="rId45"/>
    <p:sldId id="534" r:id="rId46"/>
    <p:sldId id="541" r:id="rId47"/>
    <p:sldId id="538" r:id="rId48"/>
    <p:sldId id="546" r:id="rId49"/>
    <p:sldId id="573" r:id="rId50"/>
    <p:sldId id="562" r:id="rId51"/>
    <p:sldId id="568" r:id="rId52"/>
    <p:sldId id="540" r:id="rId53"/>
    <p:sldId id="559" r:id="rId5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1D"/>
    <a:srgbClr val="000115"/>
    <a:srgbClr val="33CCCC"/>
    <a:srgbClr val="00FFCC"/>
    <a:srgbClr val="00FFFF"/>
    <a:srgbClr val="0066FF"/>
    <a:srgbClr val="0099FF"/>
    <a:srgbClr val="FF9999"/>
    <a:srgbClr val="FF66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" v="386" dt="2019-11-19T07:05:17.982"/>
    <p1510:client id="{20F15EAD-9064-64D1-CA0B-E5E61430B5D8}" v="80" dt="2019-11-18T10:48:18.227"/>
    <p1510:client id="{3313873E-973B-E823-2BCD-C60860DC407F}" v="11" dt="2019-11-18T07:09:38.515"/>
    <p1510:client id="{33750C97-7F40-CFD6-CB33-CBC77EEC2ECC}" v="3" dt="2019-11-19T02:19:54.425"/>
    <p1510:client id="{34F90377-16E1-48DF-B7CE-D8FECB96645F}" v="8973" dt="2019-11-19T05:57:14.788"/>
    <p1510:client id="{3EE64987-40CC-44A8-9839-2D556D252FCF}" v="319" dt="2019-11-19T04:00:05.744"/>
    <p1510:client id="{8C7FDB28-6A5E-EC50-C069-A5272DDF100A}" v="8" dt="2019-11-18T11:04:52.085"/>
    <p1510:client id="{BF81FE95-0900-8BF0-9F91-8F86F8BD39B2}" v="2" dt="2019-11-19T05:55:56.723"/>
    <p1510:client id="{D1F95AF4-A299-F3D6-6C78-C30DEAF6CB4A}" v="41" dt="2019-11-18T12:50:37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540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C8FA81D3-534A-4FE9-B2FE-98AAEAC106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F2FCF8F-3FFD-4D03-9CE6-7F285C8D72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97F83-4D39-466F-B1DC-BE85538683AA}" type="datetimeFigureOut">
              <a:rPr lang="zh-TW" altLang="en-US" smtClean="0"/>
              <a:t>2019/11/21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062A20E-4BAB-4AC4-8356-96FE38330E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115960C-7661-45EB-8981-DB6356F1AE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87110-1705-4E64-9EA0-D5AEB15515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181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594FA-BE6C-438A-8707-AD4B69ADF3A7}" type="datetimeFigureOut">
              <a:rPr lang="en-US" altLang="zh-TW"/>
              <a:t>11/21/2019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8F7E5-C7F0-4FB5-AC33-013975F44F1E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091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誤刪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93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06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826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02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7410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795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15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3781BC72-BA2D-4887-B1C8-1A77FCCA9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pic>
        <p:nvPicPr>
          <p:cNvPr id="7" name="圖片 6" descr="一張含有 路面, 藍色, 坐, 黑暗 的圖片&#10;&#10;自動產生的描述" hidden="1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D2C9D98B-F424-40C5-AC5F-A1A3977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93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路面, 藍色, 坐, 黑暗 的圖片&#10;&#10;自動產生的描述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8262D5A4-2B18-40AA-A759-8C449DCA21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圖片 7" descr="一張含有 火車, 室外 的圖片&#10;&#10;自動產生的描述" hidden="1">
              <a:extLst>
                <a:ext uri="{FF2B5EF4-FFF2-40B4-BE49-F238E27FC236}">
                  <a16:creationId xmlns:a16="http://schemas.microsoft.com/office/drawing/2014/main" id="{C42597AD-9E70-4F22-9FE2-EA6DCCEEB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3"/>
              <a:ext cx="12192000" cy="6856654"/>
            </a:xfrm>
            <a:prstGeom prst="rect">
              <a:avLst/>
            </a:prstGeom>
          </p:spPr>
        </p:pic>
        <p:sp>
          <p:nvSpPr>
            <p:cNvPr id="9" name="矩形 8" hidden="1">
              <a:extLst>
                <a:ext uri="{FF2B5EF4-FFF2-40B4-BE49-F238E27FC236}">
                  <a16:creationId xmlns:a16="http://schemas.microsoft.com/office/drawing/2014/main" id="{66B7DF2C-610E-4A91-8761-776FBCD872E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40000">
                  <a:srgbClr val="000510">
                    <a:alpha val="0"/>
                  </a:srgbClr>
                </a:gs>
                <a:gs pos="100000">
                  <a:srgbClr val="00051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4" name="矩形 3" hidden="1">
            <a:extLst>
              <a:ext uri="{FF2B5EF4-FFF2-40B4-BE49-F238E27FC236}">
                <a16:creationId xmlns:a16="http://schemas.microsoft.com/office/drawing/2014/main" id="{C3C177E1-7746-40AE-84AF-1D742D1F8963}"/>
              </a:ext>
            </a:extLst>
          </p:cNvPr>
          <p:cNvSpPr/>
          <p:nvPr userDrawn="1"/>
        </p:nvSpPr>
        <p:spPr>
          <a:xfrm>
            <a:off x="366945" y="1325563"/>
            <a:ext cx="11448008" cy="4975751"/>
          </a:xfrm>
          <a:prstGeom prst="rect">
            <a:avLst/>
          </a:prstGeom>
          <a:gradFill>
            <a:gsLst>
              <a:gs pos="24000">
                <a:srgbClr val="082577">
                  <a:alpha val="20000"/>
                </a:srgbClr>
              </a:gs>
              <a:gs pos="100000">
                <a:srgbClr val="092676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化同側角落 11" hidden="1">
            <a:extLst>
              <a:ext uri="{FF2B5EF4-FFF2-40B4-BE49-F238E27FC236}">
                <a16:creationId xmlns:a16="http://schemas.microsoft.com/office/drawing/2014/main" id="{E796E2F9-1FCA-4BF0-8DE7-F6D31B7A04E0}"/>
              </a:ext>
            </a:extLst>
          </p:cNvPr>
          <p:cNvSpPr/>
          <p:nvPr userDrawn="1"/>
        </p:nvSpPr>
        <p:spPr>
          <a:xfrm flipV="1">
            <a:off x="249704" y="1243436"/>
            <a:ext cx="11727402" cy="5069149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形 12" hidden="1">
            <a:extLst>
              <a:ext uri="{FF2B5EF4-FFF2-40B4-BE49-F238E27FC236}">
                <a16:creationId xmlns:a16="http://schemas.microsoft.com/office/drawing/2014/main" id="{26E69D0E-EF24-4738-95CA-CA8A0E385BA2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223537" y="1229279"/>
            <a:ext cx="11772000" cy="45719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D1CC522-A3E1-4188-8C76-8E363366D2A5}"/>
              </a:ext>
            </a:extLst>
          </p:cNvPr>
          <p:cNvSpPr/>
          <p:nvPr userDrawn="1"/>
        </p:nvSpPr>
        <p:spPr>
          <a:xfrm>
            <a:off x="0" y="1457134"/>
            <a:ext cx="12192000" cy="5419418"/>
          </a:xfrm>
          <a:prstGeom prst="rect">
            <a:avLst/>
          </a:prstGeom>
          <a:gradFill>
            <a:gsLst>
              <a:gs pos="70000">
                <a:srgbClr val="01011F">
                  <a:alpha val="90000"/>
                </a:srgbClr>
              </a:gs>
              <a:gs pos="32000">
                <a:srgbClr val="000328">
                  <a:alpha val="90000"/>
                </a:srgbClr>
              </a:gs>
              <a:gs pos="0">
                <a:srgbClr val="082577">
                  <a:alpha val="0"/>
                </a:srgbClr>
              </a:gs>
              <a:gs pos="100000">
                <a:srgbClr val="0103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 descr="一張含有 監視器, 坐, 汽車, 路面 的圖片&#10;&#10;自動產生的描述" hidden="1">
            <a:extLst>
              <a:ext uri="{FF2B5EF4-FFF2-40B4-BE49-F238E27FC236}">
                <a16:creationId xmlns:a16="http://schemas.microsoft.com/office/drawing/2014/main" id="{4D1D3CB7-3BCC-4F78-9328-8473CF7DAF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D2C9D98B-F424-40C5-AC5F-A1A3977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74B4DE7-E68F-4584-827F-2F863002183C}"/>
              </a:ext>
            </a:extLst>
          </p:cNvPr>
          <p:cNvGrpSpPr/>
          <p:nvPr userDrawn="1"/>
        </p:nvGrpSpPr>
        <p:grpSpPr>
          <a:xfrm>
            <a:off x="9940746" y="6334454"/>
            <a:ext cx="2180424" cy="542098"/>
            <a:chOff x="4013476" y="5509567"/>
            <a:chExt cx="2180424" cy="542098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094D9151-E07C-4D83-A4ED-FCDDC30885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78838" t="-6874" r="6542" b="60917"/>
            <a:stretch/>
          </p:blipFill>
          <p:spPr>
            <a:xfrm>
              <a:off x="4013476" y="5509567"/>
              <a:ext cx="1467452" cy="542098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DDF46154-DD57-46F9-8C6E-04835F462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</p:spPr>
        </p:pic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B59B9151-5F2E-4B46-BEFE-5E821ED50D0D}"/>
                </a:ext>
              </a:extLst>
            </p:cNvPr>
            <p:cNvSpPr/>
            <p:nvPr/>
          </p:nvSpPr>
          <p:spPr>
            <a:xfrm>
              <a:off x="5741515" y="5794072"/>
              <a:ext cx="1892" cy="175931"/>
            </a:xfrm>
            <a:custGeom>
              <a:avLst/>
              <a:gdLst>
                <a:gd name="connsiteX0" fmla="*/ 0 w 0"/>
                <a:gd name="connsiteY0" fmla="*/ 0 h 175931"/>
                <a:gd name="connsiteX1" fmla="*/ 0 w 0"/>
                <a:gd name="connsiteY1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5931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AE4F8587-B0B5-4280-8BC7-76EA9D89C883}"/>
                </a:ext>
              </a:extLst>
            </p:cNvPr>
            <p:cNvSpPr/>
            <p:nvPr/>
          </p:nvSpPr>
          <p:spPr>
            <a:xfrm>
              <a:off x="5703623" y="5790994"/>
              <a:ext cx="1892" cy="175931"/>
            </a:xfrm>
            <a:custGeom>
              <a:avLst/>
              <a:gdLst>
                <a:gd name="connsiteX0" fmla="*/ 0 w 1891"/>
                <a:gd name="connsiteY0" fmla="*/ 0 h 175931"/>
                <a:gd name="connsiteX1" fmla="*/ 1892 w 1891"/>
                <a:gd name="connsiteY1" fmla="*/ 0 h 175931"/>
                <a:gd name="connsiteX2" fmla="*/ 1892 w 1891"/>
                <a:gd name="connsiteY2" fmla="*/ 177123 h 175931"/>
                <a:gd name="connsiteX3" fmla="*/ 0 w 1891"/>
                <a:gd name="connsiteY3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1" h="175931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8862EFD-2E94-413D-8DBA-E8396BCDCD54}"/>
                </a:ext>
              </a:extLst>
            </p:cNvPr>
            <p:cNvSpPr/>
            <p:nvPr/>
          </p:nvSpPr>
          <p:spPr>
            <a:xfrm>
              <a:off x="5501595" y="5793845"/>
              <a:ext cx="87020" cy="130530"/>
            </a:xfrm>
            <a:custGeom>
              <a:avLst/>
              <a:gdLst>
                <a:gd name="connsiteX0" fmla="*/ 87815 w 87020"/>
                <a:gd name="connsiteY0" fmla="*/ 131116 h 130529"/>
                <a:gd name="connsiteX1" fmla="*/ 18993 w 87020"/>
                <a:gd name="connsiteY1" fmla="*/ 131116 h 130529"/>
                <a:gd name="connsiteX2" fmla="*/ 4767 w 87020"/>
                <a:gd name="connsiteY2" fmla="*/ 126841 h 130529"/>
                <a:gd name="connsiteX3" fmla="*/ 0 w 87020"/>
                <a:gd name="connsiteY3" fmla="*/ 114185 h 130529"/>
                <a:gd name="connsiteX4" fmla="*/ 2573 w 87020"/>
                <a:gd name="connsiteY4" fmla="*/ 103648 h 130529"/>
                <a:gd name="connsiteX5" fmla="*/ 10537 w 87020"/>
                <a:gd name="connsiteY5" fmla="*/ 92563 h 130529"/>
                <a:gd name="connsiteX6" fmla="*/ 49450 w 87020"/>
                <a:gd name="connsiteY6" fmla="*/ 51058 h 130529"/>
                <a:gd name="connsiteX7" fmla="*/ 53423 w 87020"/>
                <a:gd name="connsiteY7" fmla="*/ 45421 h 130529"/>
                <a:gd name="connsiteX8" fmla="*/ 54766 w 87020"/>
                <a:gd name="connsiteY8" fmla="*/ 39802 h 130529"/>
                <a:gd name="connsiteX9" fmla="*/ 51304 w 87020"/>
                <a:gd name="connsiteY9" fmla="*/ 31611 h 130529"/>
                <a:gd name="connsiteX10" fmla="*/ 42432 w 87020"/>
                <a:gd name="connsiteY10" fmla="*/ 28357 h 130529"/>
                <a:gd name="connsiteX11" fmla="*/ 34184 w 87020"/>
                <a:gd name="connsiteY11" fmla="*/ 31743 h 130529"/>
                <a:gd name="connsiteX12" fmla="*/ 30798 w 87020"/>
                <a:gd name="connsiteY12" fmla="*/ 39991 h 130529"/>
                <a:gd name="connsiteX13" fmla="*/ 32595 w 87020"/>
                <a:gd name="connsiteY13" fmla="*/ 46518 h 130529"/>
                <a:gd name="connsiteX14" fmla="*/ 37986 w 87020"/>
                <a:gd name="connsiteY14" fmla="*/ 52420 h 130529"/>
                <a:gd name="connsiteX15" fmla="*/ 18104 w 87020"/>
                <a:gd name="connsiteY15" fmla="*/ 73570 h 130529"/>
                <a:gd name="connsiteX16" fmla="*/ 4900 w 87020"/>
                <a:gd name="connsiteY16" fmla="*/ 58795 h 130529"/>
                <a:gd name="connsiteX17" fmla="*/ 719 w 87020"/>
                <a:gd name="connsiteY17" fmla="*/ 40691 h 130529"/>
                <a:gd name="connsiteX18" fmla="*/ 12883 w 87020"/>
                <a:gd name="connsiteY18" fmla="*/ 11521 h 130529"/>
                <a:gd name="connsiteX19" fmla="*/ 43680 w 87020"/>
                <a:gd name="connsiteY19" fmla="*/ 0 h 130529"/>
                <a:gd name="connsiteX20" fmla="*/ 73816 w 87020"/>
                <a:gd name="connsiteY20" fmla="*/ 11218 h 130529"/>
                <a:gd name="connsiteX21" fmla="*/ 85563 w 87020"/>
                <a:gd name="connsiteY21" fmla="*/ 39632 h 130529"/>
                <a:gd name="connsiteX22" fmla="*/ 62787 w 87020"/>
                <a:gd name="connsiteY22" fmla="*/ 80247 h 130529"/>
                <a:gd name="connsiteX23" fmla="*/ 61444 w 87020"/>
                <a:gd name="connsiteY23" fmla="*/ 81515 h 130529"/>
                <a:gd name="connsiteX24" fmla="*/ 40975 w 87020"/>
                <a:gd name="connsiteY24" fmla="*/ 101208 h 130529"/>
                <a:gd name="connsiteX25" fmla="*/ 87815 w 87020"/>
                <a:gd name="connsiteY25" fmla="*/ 101208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7020" h="130529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3AF679C7-4778-44B3-AABE-F285E442A0E4}"/>
                </a:ext>
              </a:extLst>
            </p:cNvPr>
            <p:cNvSpPr/>
            <p:nvPr/>
          </p:nvSpPr>
          <p:spPr>
            <a:xfrm>
              <a:off x="5589258" y="5839909"/>
              <a:ext cx="90804" cy="130530"/>
            </a:xfrm>
            <a:custGeom>
              <a:avLst/>
              <a:gdLst>
                <a:gd name="connsiteX0" fmla="*/ 0 w 90803"/>
                <a:gd name="connsiteY0" fmla="*/ 42110 h 130529"/>
                <a:gd name="connsiteX1" fmla="*/ 12940 w 90803"/>
                <a:gd name="connsiteY1" fmla="*/ 12050 h 130529"/>
                <a:gd name="connsiteX2" fmla="*/ 45383 w 90803"/>
                <a:gd name="connsiteY2" fmla="*/ 0 h 130529"/>
                <a:gd name="connsiteX3" fmla="*/ 77769 w 90803"/>
                <a:gd name="connsiteY3" fmla="*/ 12088 h 130529"/>
                <a:gd name="connsiteX4" fmla="*/ 90936 w 90803"/>
                <a:gd name="connsiteY4" fmla="*/ 42091 h 130529"/>
                <a:gd name="connsiteX5" fmla="*/ 90936 w 90803"/>
                <a:gd name="connsiteY5" fmla="*/ 89063 h 130529"/>
                <a:gd name="connsiteX6" fmla="*/ 77864 w 90803"/>
                <a:gd name="connsiteY6" fmla="*/ 119160 h 130529"/>
                <a:gd name="connsiteX7" fmla="*/ 45383 w 90803"/>
                <a:gd name="connsiteY7" fmla="*/ 131267 h 130529"/>
                <a:gd name="connsiteX8" fmla="*/ 12902 w 90803"/>
                <a:gd name="connsiteY8" fmla="*/ 119217 h 130529"/>
                <a:gd name="connsiteX9" fmla="*/ 0 w 90803"/>
                <a:gd name="connsiteY9" fmla="*/ 89082 h 130529"/>
                <a:gd name="connsiteX10" fmla="*/ 0 w 90803"/>
                <a:gd name="connsiteY10" fmla="*/ 42110 h 130529"/>
                <a:gd name="connsiteX11" fmla="*/ 60611 w 90803"/>
                <a:gd name="connsiteY11" fmla="*/ 86244 h 130529"/>
                <a:gd name="connsiteX12" fmla="*/ 60611 w 90803"/>
                <a:gd name="connsiteY12" fmla="*/ 44323 h 130529"/>
                <a:gd name="connsiteX13" fmla="*/ 56223 w 90803"/>
                <a:gd name="connsiteY13" fmla="*/ 32311 h 130529"/>
                <a:gd name="connsiteX14" fmla="*/ 45364 w 90803"/>
                <a:gd name="connsiteY14" fmla="*/ 27563 h 130529"/>
                <a:gd name="connsiteX15" fmla="*/ 34600 w 90803"/>
                <a:gd name="connsiteY15" fmla="*/ 32349 h 130529"/>
                <a:gd name="connsiteX16" fmla="*/ 30306 w 90803"/>
                <a:gd name="connsiteY16" fmla="*/ 44304 h 130529"/>
                <a:gd name="connsiteX17" fmla="*/ 30306 w 90803"/>
                <a:gd name="connsiteY17" fmla="*/ 86225 h 130529"/>
                <a:gd name="connsiteX18" fmla="*/ 34562 w 90803"/>
                <a:gd name="connsiteY18" fmla="*/ 98143 h 130529"/>
                <a:gd name="connsiteX19" fmla="*/ 45383 w 90803"/>
                <a:gd name="connsiteY19" fmla="*/ 102873 h 130529"/>
                <a:gd name="connsiteX20" fmla="*/ 56204 w 90803"/>
                <a:gd name="connsiteY20" fmla="*/ 98086 h 130529"/>
                <a:gd name="connsiteX21" fmla="*/ 60611 w 90803"/>
                <a:gd name="connsiteY21" fmla="*/ 86244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803" h="130529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D1E7092-33C1-42B1-85FE-6F03A155B626}"/>
                </a:ext>
              </a:extLst>
            </p:cNvPr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>
                <a:gd name="connsiteX0" fmla="*/ 3897 w 18917"/>
                <a:gd name="connsiteY0" fmla="*/ 28925 h 28376"/>
                <a:gd name="connsiteX1" fmla="*/ 946 w 18917"/>
                <a:gd name="connsiteY1" fmla="*/ 28054 h 28376"/>
                <a:gd name="connsiteX2" fmla="*/ 0 w 18917"/>
                <a:gd name="connsiteY2" fmla="*/ 25501 h 28376"/>
                <a:gd name="connsiteX3" fmla="*/ 549 w 18917"/>
                <a:gd name="connsiteY3" fmla="*/ 23287 h 28376"/>
                <a:gd name="connsiteX4" fmla="*/ 2289 w 18917"/>
                <a:gd name="connsiteY4" fmla="*/ 20885 h 28376"/>
                <a:gd name="connsiteX5" fmla="*/ 11105 w 18917"/>
                <a:gd name="connsiteY5" fmla="*/ 11464 h 28376"/>
                <a:gd name="connsiteX6" fmla="*/ 12069 w 18917"/>
                <a:gd name="connsiteY6" fmla="*/ 10083 h 28376"/>
                <a:gd name="connsiteX7" fmla="*/ 12410 w 18917"/>
                <a:gd name="connsiteY7" fmla="*/ 8626 h 28376"/>
                <a:gd name="connsiteX8" fmla="*/ 11483 w 18917"/>
                <a:gd name="connsiteY8" fmla="*/ 6470 h 28376"/>
                <a:gd name="connsiteX9" fmla="*/ 9194 w 18917"/>
                <a:gd name="connsiteY9" fmla="*/ 5618 h 28376"/>
                <a:gd name="connsiteX10" fmla="*/ 7037 w 18917"/>
                <a:gd name="connsiteY10" fmla="*/ 6508 h 28376"/>
                <a:gd name="connsiteX11" fmla="*/ 6148 w 18917"/>
                <a:gd name="connsiteY11" fmla="*/ 8664 h 28376"/>
                <a:gd name="connsiteX12" fmla="*/ 6621 w 18917"/>
                <a:gd name="connsiteY12" fmla="*/ 10348 h 28376"/>
                <a:gd name="connsiteX13" fmla="*/ 7605 w 18917"/>
                <a:gd name="connsiteY13" fmla="*/ 11502 h 28376"/>
                <a:gd name="connsiteX14" fmla="*/ 3651 w 18917"/>
                <a:gd name="connsiteY14" fmla="*/ 15701 h 28376"/>
                <a:gd name="connsiteX15" fmla="*/ 1078 w 18917"/>
                <a:gd name="connsiteY15" fmla="*/ 12731 h 28376"/>
                <a:gd name="connsiteX16" fmla="*/ 170 w 18917"/>
                <a:gd name="connsiteY16" fmla="*/ 8815 h 28376"/>
                <a:gd name="connsiteX17" fmla="*/ 2800 w 18917"/>
                <a:gd name="connsiteY17" fmla="*/ 2497 h 28376"/>
                <a:gd name="connsiteX18" fmla="*/ 9497 w 18917"/>
                <a:gd name="connsiteY18" fmla="*/ 0 h 28376"/>
                <a:gd name="connsiteX19" fmla="*/ 16042 w 18917"/>
                <a:gd name="connsiteY19" fmla="*/ 2421 h 28376"/>
                <a:gd name="connsiteX20" fmla="*/ 18577 w 18917"/>
                <a:gd name="connsiteY20" fmla="*/ 8570 h 28376"/>
                <a:gd name="connsiteX21" fmla="*/ 13545 w 18917"/>
                <a:gd name="connsiteY21" fmla="*/ 17480 h 28376"/>
                <a:gd name="connsiteX22" fmla="*/ 13242 w 18917"/>
                <a:gd name="connsiteY22" fmla="*/ 17763 h 28376"/>
                <a:gd name="connsiteX23" fmla="*/ 7851 w 18917"/>
                <a:gd name="connsiteY23" fmla="*/ 22966 h 28376"/>
                <a:gd name="connsiteX24" fmla="*/ 19088 w 18917"/>
                <a:gd name="connsiteY24" fmla="*/ 22966 h 28376"/>
                <a:gd name="connsiteX25" fmla="*/ 19088 w 18917"/>
                <a:gd name="connsiteY25" fmla="*/ 28906 h 28376"/>
                <a:gd name="connsiteX26" fmla="*/ 3897 w 18917"/>
                <a:gd name="connsiteY26" fmla="*/ 28906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917" h="28376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3CC296BC-5C24-4F9F-A2EB-C7423B29C5C5}"/>
                </a:ext>
              </a:extLst>
            </p:cNvPr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>
                <a:gd name="connsiteX0" fmla="*/ 10026 w 18917"/>
                <a:gd name="connsiteY0" fmla="*/ 29416 h 28376"/>
                <a:gd name="connsiteX1" fmla="*/ 2838 w 18917"/>
                <a:gd name="connsiteY1" fmla="*/ 26749 h 28376"/>
                <a:gd name="connsiteX2" fmla="*/ 0 w 18917"/>
                <a:gd name="connsiteY2" fmla="*/ 20109 h 28376"/>
                <a:gd name="connsiteX3" fmla="*/ 0 w 18917"/>
                <a:gd name="connsiteY3" fmla="*/ 9288 h 28376"/>
                <a:gd name="connsiteX4" fmla="*/ 2857 w 18917"/>
                <a:gd name="connsiteY4" fmla="*/ 2667 h 28376"/>
                <a:gd name="connsiteX5" fmla="*/ 10045 w 18917"/>
                <a:gd name="connsiteY5" fmla="*/ 0 h 28376"/>
                <a:gd name="connsiteX6" fmla="*/ 17234 w 18917"/>
                <a:gd name="connsiteY6" fmla="*/ 2686 h 28376"/>
                <a:gd name="connsiteX7" fmla="*/ 20128 w 18917"/>
                <a:gd name="connsiteY7" fmla="*/ 9288 h 28376"/>
                <a:gd name="connsiteX8" fmla="*/ 20128 w 18917"/>
                <a:gd name="connsiteY8" fmla="*/ 20109 h 28376"/>
                <a:gd name="connsiteX9" fmla="*/ 17253 w 18917"/>
                <a:gd name="connsiteY9" fmla="*/ 26730 h 28376"/>
                <a:gd name="connsiteX10" fmla="*/ 10026 w 18917"/>
                <a:gd name="connsiteY10" fmla="*/ 29416 h 28376"/>
                <a:gd name="connsiteX11" fmla="*/ 10026 w 18917"/>
                <a:gd name="connsiteY11" fmla="*/ 5524 h 28376"/>
                <a:gd name="connsiteX12" fmla="*/ 7226 w 18917"/>
                <a:gd name="connsiteY12" fmla="*/ 6772 h 28376"/>
                <a:gd name="connsiteX13" fmla="*/ 6129 w 18917"/>
                <a:gd name="connsiteY13" fmla="*/ 9799 h 28376"/>
                <a:gd name="connsiteX14" fmla="*/ 6129 w 18917"/>
                <a:gd name="connsiteY14" fmla="*/ 19466 h 28376"/>
                <a:gd name="connsiteX15" fmla="*/ 7208 w 18917"/>
                <a:gd name="connsiteY15" fmla="*/ 22493 h 28376"/>
                <a:gd name="connsiteX16" fmla="*/ 10007 w 18917"/>
                <a:gd name="connsiteY16" fmla="*/ 23722 h 28376"/>
                <a:gd name="connsiteX17" fmla="*/ 12807 w 18917"/>
                <a:gd name="connsiteY17" fmla="*/ 22493 h 28376"/>
                <a:gd name="connsiteX18" fmla="*/ 13942 w 18917"/>
                <a:gd name="connsiteY18" fmla="*/ 19466 h 28376"/>
                <a:gd name="connsiteX19" fmla="*/ 13942 w 18917"/>
                <a:gd name="connsiteY19" fmla="*/ 9799 h 28376"/>
                <a:gd name="connsiteX20" fmla="*/ 12826 w 18917"/>
                <a:gd name="connsiteY20" fmla="*/ 6753 h 28376"/>
                <a:gd name="connsiteX21" fmla="*/ 10026 w 18917"/>
                <a:gd name="connsiteY21" fmla="*/ 5524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17" h="28376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7BA35438-C917-4CC9-8026-03B7599A2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36191" y="5809870"/>
              <a:ext cx="457709" cy="126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62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群組 43">
            <a:extLst>
              <a:ext uri="{FF2B5EF4-FFF2-40B4-BE49-F238E27FC236}">
                <a16:creationId xmlns:a16="http://schemas.microsoft.com/office/drawing/2014/main" id="{41285D6F-659D-40AF-893F-5DE6341F52C1}"/>
              </a:ext>
            </a:extLst>
          </p:cNvPr>
          <p:cNvGrpSpPr/>
          <p:nvPr userDrawn="1"/>
        </p:nvGrpSpPr>
        <p:grpSpPr>
          <a:xfrm>
            <a:off x="9940746" y="6334454"/>
            <a:ext cx="2180424" cy="542098"/>
            <a:chOff x="4013476" y="5509567"/>
            <a:chExt cx="2180424" cy="542098"/>
          </a:xfrm>
        </p:grpSpPr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DED2CE16-16CE-4397-A117-054357F67C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8838" t="-6874" r="6542" b="60917"/>
            <a:stretch/>
          </p:blipFill>
          <p:spPr>
            <a:xfrm>
              <a:off x="4013476" y="5509567"/>
              <a:ext cx="1467452" cy="542098"/>
            </a:xfrm>
            <a:prstGeom prst="rect">
              <a:avLst/>
            </a:prstGeom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1B78C875-04B7-4F10-B789-091867C73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</p:spPr>
        </p:pic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A17F350D-5C73-496A-907B-2CCA25C8A85F}"/>
                </a:ext>
              </a:extLst>
            </p:cNvPr>
            <p:cNvSpPr/>
            <p:nvPr/>
          </p:nvSpPr>
          <p:spPr>
            <a:xfrm>
              <a:off x="5741515" y="5794072"/>
              <a:ext cx="1892" cy="175931"/>
            </a:xfrm>
            <a:custGeom>
              <a:avLst/>
              <a:gdLst>
                <a:gd name="connsiteX0" fmla="*/ 0 w 0"/>
                <a:gd name="connsiteY0" fmla="*/ 0 h 175931"/>
                <a:gd name="connsiteX1" fmla="*/ 0 w 0"/>
                <a:gd name="connsiteY1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5931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BC9BF33C-915A-4900-9FA1-34CF8C682B84}"/>
                </a:ext>
              </a:extLst>
            </p:cNvPr>
            <p:cNvSpPr/>
            <p:nvPr/>
          </p:nvSpPr>
          <p:spPr>
            <a:xfrm>
              <a:off x="5703623" y="5790994"/>
              <a:ext cx="1892" cy="175931"/>
            </a:xfrm>
            <a:custGeom>
              <a:avLst/>
              <a:gdLst>
                <a:gd name="connsiteX0" fmla="*/ 0 w 1891"/>
                <a:gd name="connsiteY0" fmla="*/ 0 h 175931"/>
                <a:gd name="connsiteX1" fmla="*/ 1892 w 1891"/>
                <a:gd name="connsiteY1" fmla="*/ 0 h 175931"/>
                <a:gd name="connsiteX2" fmla="*/ 1892 w 1891"/>
                <a:gd name="connsiteY2" fmla="*/ 177123 h 175931"/>
                <a:gd name="connsiteX3" fmla="*/ 0 w 1891"/>
                <a:gd name="connsiteY3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1" h="175931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4D3C120B-D966-42C7-92BC-C538513E2D15}"/>
                </a:ext>
              </a:extLst>
            </p:cNvPr>
            <p:cNvSpPr/>
            <p:nvPr/>
          </p:nvSpPr>
          <p:spPr>
            <a:xfrm>
              <a:off x="5501595" y="5793845"/>
              <a:ext cx="87020" cy="130530"/>
            </a:xfrm>
            <a:custGeom>
              <a:avLst/>
              <a:gdLst>
                <a:gd name="connsiteX0" fmla="*/ 87815 w 87020"/>
                <a:gd name="connsiteY0" fmla="*/ 131116 h 130529"/>
                <a:gd name="connsiteX1" fmla="*/ 18993 w 87020"/>
                <a:gd name="connsiteY1" fmla="*/ 131116 h 130529"/>
                <a:gd name="connsiteX2" fmla="*/ 4767 w 87020"/>
                <a:gd name="connsiteY2" fmla="*/ 126841 h 130529"/>
                <a:gd name="connsiteX3" fmla="*/ 0 w 87020"/>
                <a:gd name="connsiteY3" fmla="*/ 114185 h 130529"/>
                <a:gd name="connsiteX4" fmla="*/ 2573 w 87020"/>
                <a:gd name="connsiteY4" fmla="*/ 103648 h 130529"/>
                <a:gd name="connsiteX5" fmla="*/ 10537 w 87020"/>
                <a:gd name="connsiteY5" fmla="*/ 92563 h 130529"/>
                <a:gd name="connsiteX6" fmla="*/ 49450 w 87020"/>
                <a:gd name="connsiteY6" fmla="*/ 51058 h 130529"/>
                <a:gd name="connsiteX7" fmla="*/ 53423 w 87020"/>
                <a:gd name="connsiteY7" fmla="*/ 45421 h 130529"/>
                <a:gd name="connsiteX8" fmla="*/ 54766 w 87020"/>
                <a:gd name="connsiteY8" fmla="*/ 39802 h 130529"/>
                <a:gd name="connsiteX9" fmla="*/ 51304 w 87020"/>
                <a:gd name="connsiteY9" fmla="*/ 31611 h 130529"/>
                <a:gd name="connsiteX10" fmla="*/ 42432 w 87020"/>
                <a:gd name="connsiteY10" fmla="*/ 28357 h 130529"/>
                <a:gd name="connsiteX11" fmla="*/ 34184 w 87020"/>
                <a:gd name="connsiteY11" fmla="*/ 31743 h 130529"/>
                <a:gd name="connsiteX12" fmla="*/ 30798 w 87020"/>
                <a:gd name="connsiteY12" fmla="*/ 39991 h 130529"/>
                <a:gd name="connsiteX13" fmla="*/ 32595 w 87020"/>
                <a:gd name="connsiteY13" fmla="*/ 46518 h 130529"/>
                <a:gd name="connsiteX14" fmla="*/ 37986 w 87020"/>
                <a:gd name="connsiteY14" fmla="*/ 52420 h 130529"/>
                <a:gd name="connsiteX15" fmla="*/ 18104 w 87020"/>
                <a:gd name="connsiteY15" fmla="*/ 73570 h 130529"/>
                <a:gd name="connsiteX16" fmla="*/ 4900 w 87020"/>
                <a:gd name="connsiteY16" fmla="*/ 58795 h 130529"/>
                <a:gd name="connsiteX17" fmla="*/ 719 w 87020"/>
                <a:gd name="connsiteY17" fmla="*/ 40691 h 130529"/>
                <a:gd name="connsiteX18" fmla="*/ 12883 w 87020"/>
                <a:gd name="connsiteY18" fmla="*/ 11521 h 130529"/>
                <a:gd name="connsiteX19" fmla="*/ 43680 w 87020"/>
                <a:gd name="connsiteY19" fmla="*/ 0 h 130529"/>
                <a:gd name="connsiteX20" fmla="*/ 73816 w 87020"/>
                <a:gd name="connsiteY20" fmla="*/ 11218 h 130529"/>
                <a:gd name="connsiteX21" fmla="*/ 85563 w 87020"/>
                <a:gd name="connsiteY21" fmla="*/ 39632 h 130529"/>
                <a:gd name="connsiteX22" fmla="*/ 62787 w 87020"/>
                <a:gd name="connsiteY22" fmla="*/ 80247 h 130529"/>
                <a:gd name="connsiteX23" fmla="*/ 61444 w 87020"/>
                <a:gd name="connsiteY23" fmla="*/ 81515 h 130529"/>
                <a:gd name="connsiteX24" fmla="*/ 40975 w 87020"/>
                <a:gd name="connsiteY24" fmla="*/ 101208 h 130529"/>
                <a:gd name="connsiteX25" fmla="*/ 87815 w 87020"/>
                <a:gd name="connsiteY25" fmla="*/ 101208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7020" h="130529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5E487EA3-572C-4033-816E-91A86AA8120A}"/>
                </a:ext>
              </a:extLst>
            </p:cNvPr>
            <p:cNvSpPr/>
            <p:nvPr/>
          </p:nvSpPr>
          <p:spPr>
            <a:xfrm>
              <a:off x="5589258" y="5839909"/>
              <a:ext cx="90804" cy="130530"/>
            </a:xfrm>
            <a:custGeom>
              <a:avLst/>
              <a:gdLst>
                <a:gd name="connsiteX0" fmla="*/ 0 w 90803"/>
                <a:gd name="connsiteY0" fmla="*/ 42110 h 130529"/>
                <a:gd name="connsiteX1" fmla="*/ 12940 w 90803"/>
                <a:gd name="connsiteY1" fmla="*/ 12050 h 130529"/>
                <a:gd name="connsiteX2" fmla="*/ 45383 w 90803"/>
                <a:gd name="connsiteY2" fmla="*/ 0 h 130529"/>
                <a:gd name="connsiteX3" fmla="*/ 77769 w 90803"/>
                <a:gd name="connsiteY3" fmla="*/ 12088 h 130529"/>
                <a:gd name="connsiteX4" fmla="*/ 90936 w 90803"/>
                <a:gd name="connsiteY4" fmla="*/ 42091 h 130529"/>
                <a:gd name="connsiteX5" fmla="*/ 90936 w 90803"/>
                <a:gd name="connsiteY5" fmla="*/ 89063 h 130529"/>
                <a:gd name="connsiteX6" fmla="*/ 77864 w 90803"/>
                <a:gd name="connsiteY6" fmla="*/ 119160 h 130529"/>
                <a:gd name="connsiteX7" fmla="*/ 45383 w 90803"/>
                <a:gd name="connsiteY7" fmla="*/ 131267 h 130529"/>
                <a:gd name="connsiteX8" fmla="*/ 12902 w 90803"/>
                <a:gd name="connsiteY8" fmla="*/ 119217 h 130529"/>
                <a:gd name="connsiteX9" fmla="*/ 0 w 90803"/>
                <a:gd name="connsiteY9" fmla="*/ 89082 h 130529"/>
                <a:gd name="connsiteX10" fmla="*/ 0 w 90803"/>
                <a:gd name="connsiteY10" fmla="*/ 42110 h 130529"/>
                <a:gd name="connsiteX11" fmla="*/ 60611 w 90803"/>
                <a:gd name="connsiteY11" fmla="*/ 86244 h 130529"/>
                <a:gd name="connsiteX12" fmla="*/ 60611 w 90803"/>
                <a:gd name="connsiteY12" fmla="*/ 44323 h 130529"/>
                <a:gd name="connsiteX13" fmla="*/ 56223 w 90803"/>
                <a:gd name="connsiteY13" fmla="*/ 32311 h 130529"/>
                <a:gd name="connsiteX14" fmla="*/ 45364 w 90803"/>
                <a:gd name="connsiteY14" fmla="*/ 27563 h 130529"/>
                <a:gd name="connsiteX15" fmla="*/ 34600 w 90803"/>
                <a:gd name="connsiteY15" fmla="*/ 32349 h 130529"/>
                <a:gd name="connsiteX16" fmla="*/ 30306 w 90803"/>
                <a:gd name="connsiteY16" fmla="*/ 44304 h 130529"/>
                <a:gd name="connsiteX17" fmla="*/ 30306 w 90803"/>
                <a:gd name="connsiteY17" fmla="*/ 86225 h 130529"/>
                <a:gd name="connsiteX18" fmla="*/ 34562 w 90803"/>
                <a:gd name="connsiteY18" fmla="*/ 98143 h 130529"/>
                <a:gd name="connsiteX19" fmla="*/ 45383 w 90803"/>
                <a:gd name="connsiteY19" fmla="*/ 102873 h 130529"/>
                <a:gd name="connsiteX20" fmla="*/ 56204 w 90803"/>
                <a:gd name="connsiteY20" fmla="*/ 98086 h 130529"/>
                <a:gd name="connsiteX21" fmla="*/ 60611 w 90803"/>
                <a:gd name="connsiteY21" fmla="*/ 86244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803" h="130529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436D4D88-395D-45DD-AEC4-3D35BEE5E3E5}"/>
                </a:ext>
              </a:extLst>
            </p:cNvPr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>
                <a:gd name="connsiteX0" fmla="*/ 3897 w 18917"/>
                <a:gd name="connsiteY0" fmla="*/ 28925 h 28376"/>
                <a:gd name="connsiteX1" fmla="*/ 946 w 18917"/>
                <a:gd name="connsiteY1" fmla="*/ 28054 h 28376"/>
                <a:gd name="connsiteX2" fmla="*/ 0 w 18917"/>
                <a:gd name="connsiteY2" fmla="*/ 25501 h 28376"/>
                <a:gd name="connsiteX3" fmla="*/ 549 w 18917"/>
                <a:gd name="connsiteY3" fmla="*/ 23287 h 28376"/>
                <a:gd name="connsiteX4" fmla="*/ 2289 w 18917"/>
                <a:gd name="connsiteY4" fmla="*/ 20885 h 28376"/>
                <a:gd name="connsiteX5" fmla="*/ 11105 w 18917"/>
                <a:gd name="connsiteY5" fmla="*/ 11464 h 28376"/>
                <a:gd name="connsiteX6" fmla="*/ 12069 w 18917"/>
                <a:gd name="connsiteY6" fmla="*/ 10083 h 28376"/>
                <a:gd name="connsiteX7" fmla="*/ 12410 w 18917"/>
                <a:gd name="connsiteY7" fmla="*/ 8626 h 28376"/>
                <a:gd name="connsiteX8" fmla="*/ 11483 w 18917"/>
                <a:gd name="connsiteY8" fmla="*/ 6470 h 28376"/>
                <a:gd name="connsiteX9" fmla="*/ 9194 w 18917"/>
                <a:gd name="connsiteY9" fmla="*/ 5618 h 28376"/>
                <a:gd name="connsiteX10" fmla="*/ 7037 w 18917"/>
                <a:gd name="connsiteY10" fmla="*/ 6508 h 28376"/>
                <a:gd name="connsiteX11" fmla="*/ 6148 w 18917"/>
                <a:gd name="connsiteY11" fmla="*/ 8664 h 28376"/>
                <a:gd name="connsiteX12" fmla="*/ 6621 w 18917"/>
                <a:gd name="connsiteY12" fmla="*/ 10348 h 28376"/>
                <a:gd name="connsiteX13" fmla="*/ 7605 w 18917"/>
                <a:gd name="connsiteY13" fmla="*/ 11502 h 28376"/>
                <a:gd name="connsiteX14" fmla="*/ 3651 w 18917"/>
                <a:gd name="connsiteY14" fmla="*/ 15701 h 28376"/>
                <a:gd name="connsiteX15" fmla="*/ 1078 w 18917"/>
                <a:gd name="connsiteY15" fmla="*/ 12731 h 28376"/>
                <a:gd name="connsiteX16" fmla="*/ 170 w 18917"/>
                <a:gd name="connsiteY16" fmla="*/ 8815 h 28376"/>
                <a:gd name="connsiteX17" fmla="*/ 2800 w 18917"/>
                <a:gd name="connsiteY17" fmla="*/ 2497 h 28376"/>
                <a:gd name="connsiteX18" fmla="*/ 9497 w 18917"/>
                <a:gd name="connsiteY18" fmla="*/ 0 h 28376"/>
                <a:gd name="connsiteX19" fmla="*/ 16042 w 18917"/>
                <a:gd name="connsiteY19" fmla="*/ 2421 h 28376"/>
                <a:gd name="connsiteX20" fmla="*/ 18577 w 18917"/>
                <a:gd name="connsiteY20" fmla="*/ 8570 h 28376"/>
                <a:gd name="connsiteX21" fmla="*/ 13545 w 18917"/>
                <a:gd name="connsiteY21" fmla="*/ 17480 h 28376"/>
                <a:gd name="connsiteX22" fmla="*/ 13242 w 18917"/>
                <a:gd name="connsiteY22" fmla="*/ 17763 h 28376"/>
                <a:gd name="connsiteX23" fmla="*/ 7851 w 18917"/>
                <a:gd name="connsiteY23" fmla="*/ 22966 h 28376"/>
                <a:gd name="connsiteX24" fmla="*/ 19088 w 18917"/>
                <a:gd name="connsiteY24" fmla="*/ 22966 h 28376"/>
                <a:gd name="connsiteX25" fmla="*/ 19088 w 18917"/>
                <a:gd name="connsiteY25" fmla="*/ 28906 h 28376"/>
                <a:gd name="connsiteX26" fmla="*/ 3897 w 18917"/>
                <a:gd name="connsiteY26" fmla="*/ 28906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917" h="28376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A84BE8ED-C8B6-4295-8E60-E36E197FD844}"/>
                </a:ext>
              </a:extLst>
            </p:cNvPr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>
                <a:gd name="connsiteX0" fmla="*/ 10026 w 18917"/>
                <a:gd name="connsiteY0" fmla="*/ 29416 h 28376"/>
                <a:gd name="connsiteX1" fmla="*/ 2838 w 18917"/>
                <a:gd name="connsiteY1" fmla="*/ 26749 h 28376"/>
                <a:gd name="connsiteX2" fmla="*/ 0 w 18917"/>
                <a:gd name="connsiteY2" fmla="*/ 20109 h 28376"/>
                <a:gd name="connsiteX3" fmla="*/ 0 w 18917"/>
                <a:gd name="connsiteY3" fmla="*/ 9288 h 28376"/>
                <a:gd name="connsiteX4" fmla="*/ 2857 w 18917"/>
                <a:gd name="connsiteY4" fmla="*/ 2667 h 28376"/>
                <a:gd name="connsiteX5" fmla="*/ 10045 w 18917"/>
                <a:gd name="connsiteY5" fmla="*/ 0 h 28376"/>
                <a:gd name="connsiteX6" fmla="*/ 17234 w 18917"/>
                <a:gd name="connsiteY6" fmla="*/ 2686 h 28376"/>
                <a:gd name="connsiteX7" fmla="*/ 20128 w 18917"/>
                <a:gd name="connsiteY7" fmla="*/ 9288 h 28376"/>
                <a:gd name="connsiteX8" fmla="*/ 20128 w 18917"/>
                <a:gd name="connsiteY8" fmla="*/ 20109 h 28376"/>
                <a:gd name="connsiteX9" fmla="*/ 17253 w 18917"/>
                <a:gd name="connsiteY9" fmla="*/ 26730 h 28376"/>
                <a:gd name="connsiteX10" fmla="*/ 10026 w 18917"/>
                <a:gd name="connsiteY10" fmla="*/ 29416 h 28376"/>
                <a:gd name="connsiteX11" fmla="*/ 10026 w 18917"/>
                <a:gd name="connsiteY11" fmla="*/ 5524 h 28376"/>
                <a:gd name="connsiteX12" fmla="*/ 7226 w 18917"/>
                <a:gd name="connsiteY12" fmla="*/ 6772 h 28376"/>
                <a:gd name="connsiteX13" fmla="*/ 6129 w 18917"/>
                <a:gd name="connsiteY13" fmla="*/ 9799 h 28376"/>
                <a:gd name="connsiteX14" fmla="*/ 6129 w 18917"/>
                <a:gd name="connsiteY14" fmla="*/ 19466 h 28376"/>
                <a:gd name="connsiteX15" fmla="*/ 7208 w 18917"/>
                <a:gd name="connsiteY15" fmla="*/ 22493 h 28376"/>
                <a:gd name="connsiteX16" fmla="*/ 10007 w 18917"/>
                <a:gd name="connsiteY16" fmla="*/ 23722 h 28376"/>
                <a:gd name="connsiteX17" fmla="*/ 12807 w 18917"/>
                <a:gd name="connsiteY17" fmla="*/ 22493 h 28376"/>
                <a:gd name="connsiteX18" fmla="*/ 13942 w 18917"/>
                <a:gd name="connsiteY18" fmla="*/ 19466 h 28376"/>
                <a:gd name="connsiteX19" fmla="*/ 13942 w 18917"/>
                <a:gd name="connsiteY19" fmla="*/ 9799 h 28376"/>
                <a:gd name="connsiteX20" fmla="*/ 12826 w 18917"/>
                <a:gd name="connsiteY20" fmla="*/ 6753 h 28376"/>
                <a:gd name="connsiteX21" fmla="*/ 10026 w 18917"/>
                <a:gd name="connsiteY21" fmla="*/ 5524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17" h="28376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1EA8AEBC-CA3B-4DDE-8B50-908EC2280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36191" y="5809870"/>
              <a:ext cx="457709" cy="126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30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8332B95-DEEF-4FD4-A6C3-56220904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511A3A5-E7F6-404C-B4D7-0D77E8EBB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2EA856-FA3E-4A60-A055-9EEA95AFD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A7FB5-E15A-4732-9B75-E22E1E002FC5}" type="datetimeFigureOut">
              <a:rPr lang="zh-TW" altLang="en-US" smtClean="0"/>
              <a:t>2019/11/21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1F840E-AA54-4DF1-9CBC-457C397EB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38CD38-802F-416F-8F1F-B784E757D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FA9BB-BD83-4C3D-B08F-F76BF9F4F64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 descr="一張含有 路面, 藍色, 坐, 黑暗 的圖片&#10;&#10;自動產生的描述">
            <a:extLst>
              <a:ext uri="{FF2B5EF4-FFF2-40B4-BE49-F238E27FC236}">
                <a16:creationId xmlns:a16="http://schemas.microsoft.com/office/drawing/2014/main" id="{D2CF9AD1-9644-4CAA-AAF0-2D3552D51F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EF76209-A237-4898-904B-4FDAD80E3587}"/>
              </a:ext>
            </a:extLst>
          </p:cNvPr>
          <p:cNvSpPr/>
          <p:nvPr userDrawn="1"/>
        </p:nvSpPr>
        <p:spPr>
          <a:xfrm>
            <a:off x="0" y="1457134"/>
            <a:ext cx="12192000" cy="5419418"/>
          </a:xfrm>
          <a:prstGeom prst="rect">
            <a:avLst/>
          </a:prstGeom>
          <a:gradFill>
            <a:gsLst>
              <a:gs pos="70000">
                <a:srgbClr val="01011F">
                  <a:alpha val="90000"/>
                </a:srgbClr>
              </a:gs>
              <a:gs pos="32000">
                <a:srgbClr val="000328">
                  <a:alpha val="90000"/>
                </a:srgbClr>
              </a:gs>
              <a:gs pos="0">
                <a:srgbClr val="082577">
                  <a:alpha val="0"/>
                </a:srgbClr>
              </a:gs>
              <a:gs pos="100000">
                <a:srgbClr val="0103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322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07" r:id="rId2"/>
    <p:sldLayoutId id="21474837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svg"/><Relationship Id="rId10" Type="http://schemas.openxmlformats.org/officeDocument/2006/relationships/image" Target="../media/image18.svg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svg"/><Relationship Id="rId7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sv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0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svg"/><Relationship Id="rId11" Type="http://schemas.openxmlformats.org/officeDocument/2006/relationships/image" Target="../media/image110.svg"/><Relationship Id="rId5" Type="http://schemas.openxmlformats.org/officeDocument/2006/relationships/image" Target="../media/image22.png"/><Relationship Id="rId10" Type="http://schemas.openxmlformats.org/officeDocument/2006/relationships/image" Target="../media/image109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2" Type="http://schemas.openxmlformats.org/officeDocument/2006/relationships/image" Target="../media/image108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20.png"/><Relationship Id="rId5" Type="http://schemas.openxmlformats.org/officeDocument/2006/relationships/image" Target="../media/image24.jpeg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6.jpeg"/><Relationship Id="rId9" Type="http://schemas.openxmlformats.org/officeDocument/2006/relationships/image" Target="../media/image15.png"/><Relationship Id="rId1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image" Target="../media/image23.svg"/><Relationship Id="rId2" Type="http://schemas.openxmlformats.org/officeDocument/2006/relationships/image" Target="../media/image6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21.png"/><Relationship Id="rId10" Type="http://schemas.openxmlformats.org/officeDocument/2006/relationships/image" Target="../media/image18.svg"/><Relationship Id="rId19" Type="http://schemas.openxmlformats.org/officeDocument/2006/relationships/image" Target="../media/image29.png"/><Relationship Id="rId4" Type="http://schemas.openxmlformats.org/officeDocument/2006/relationships/image" Target="../media/image25.jpe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4.png"/><Relationship Id="rId7" Type="http://schemas.openxmlformats.org/officeDocument/2006/relationships/image" Target="../media/image98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16.png"/><Relationship Id="rId10" Type="http://schemas.openxmlformats.org/officeDocument/2006/relationships/image" Target="../media/image84.svg"/><Relationship Id="rId4" Type="http://schemas.openxmlformats.org/officeDocument/2006/relationships/image" Target="../media/image115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2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96.sv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95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2" Type="http://schemas.openxmlformats.org/officeDocument/2006/relationships/image" Target="../media/image67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20.png"/><Relationship Id="rId5" Type="http://schemas.openxmlformats.org/officeDocument/2006/relationships/image" Target="../media/image24.jpeg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6.jpeg"/><Relationship Id="rId9" Type="http://schemas.openxmlformats.org/officeDocument/2006/relationships/image" Target="../media/image15.png"/><Relationship Id="rId14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37.sv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8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36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17" Type="http://schemas.openxmlformats.org/officeDocument/2006/relationships/image" Target="../media/image139.png"/><Relationship Id="rId2" Type="http://schemas.openxmlformats.org/officeDocument/2006/relationships/image" Target="../media/image108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20.png"/><Relationship Id="rId5" Type="http://schemas.openxmlformats.org/officeDocument/2006/relationships/image" Target="../media/image24.jpeg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6.jpeg"/><Relationship Id="rId9" Type="http://schemas.openxmlformats.org/officeDocument/2006/relationships/image" Target="../media/image15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4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23.svg"/><Relationship Id="rId12" Type="http://schemas.openxmlformats.org/officeDocument/2006/relationships/image" Target="../media/image8.svg"/><Relationship Id="rId17" Type="http://schemas.openxmlformats.org/officeDocument/2006/relationships/image" Target="../media/image20.png"/><Relationship Id="rId2" Type="http://schemas.openxmlformats.org/officeDocument/2006/relationships/image" Target="../media/image67.jpe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5" Type="http://schemas.openxmlformats.org/officeDocument/2006/relationships/image" Target="../media/image11.png"/><Relationship Id="rId10" Type="http://schemas.openxmlformats.org/officeDocument/2006/relationships/image" Target="../media/image145.png"/><Relationship Id="rId4" Type="http://schemas.openxmlformats.org/officeDocument/2006/relationships/image" Target="../media/image16.png"/><Relationship Id="rId9" Type="http://schemas.microsoft.com/office/2007/relationships/hdphoto" Target="../media/hdphoto1.wdp"/><Relationship Id="rId1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17" Type="http://schemas.openxmlformats.org/officeDocument/2006/relationships/image" Target="../media/image18.svg"/><Relationship Id="rId2" Type="http://schemas.openxmlformats.org/officeDocument/2006/relationships/image" Target="../media/image67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16.png"/><Relationship Id="rId5" Type="http://schemas.openxmlformats.org/officeDocument/2006/relationships/image" Target="../media/image24.jpeg"/><Relationship Id="rId15" Type="http://schemas.openxmlformats.org/officeDocument/2006/relationships/image" Target="../media/image23.svg"/><Relationship Id="rId10" Type="http://schemas.openxmlformats.org/officeDocument/2006/relationships/image" Target="../media/image15.png"/><Relationship Id="rId4" Type="http://schemas.openxmlformats.org/officeDocument/2006/relationships/image" Target="../media/image6.jpeg"/><Relationship Id="rId9" Type="http://schemas.openxmlformats.org/officeDocument/2006/relationships/image" Target="../media/image146.png"/><Relationship Id="rId1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svg"/><Relationship Id="rId4" Type="http://schemas.openxmlformats.org/officeDocument/2006/relationships/image" Target="../media/image149.png"/><Relationship Id="rId9" Type="http://schemas.openxmlformats.org/officeDocument/2006/relationships/image" Target="../media/image1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7.png"/><Relationship Id="rId7" Type="http://schemas.openxmlformats.org/officeDocument/2006/relationships/image" Target="../media/image15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1.png"/><Relationship Id="rId2" Type="http://schemas.openxmlformats.org/officeDocument/2006/relationships/image" Target="../media/image157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6.svg"/><Relationship Id="rId5" Type="http://schemas.openxmlformats.org/officeDocument/2006/relationships/image" Target="../media/image160.png"/><Relationship Id="rId15" Type="http://schemas.openxmlformats.org/officeDocument/2006/relationships/image" Target="../media/image170.sv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sv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180.sv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2.png"/><Relationship Id="rId7" Type="http://schemas.openxmlformats.org/officeDocument/2006/relationships/image" Target="../media/image167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184.png"/><Relationship Id="rId10" Type="http://schemas.openxmlformats.org/officeDocument/2006/relationships/image" Target="../media/image187.png"/><Relationship Id="rId4" Type="http://schemas.openxmlformats.org/officeDocument/2006/relationships/image" Target="../media/image183.png"/><Relationship Id="rId9" Type="http://schemas.openxmlformats.org/officeDocument/2006/relationships/image" Target="../media/image1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0.png"/><Relationship Id="rId3" Type="http://schemas.openxmlformats.org/officeDocument/2006/relationships/image" Target="../media/image15.png"/><Relationship Id="rId7" Type="http://schemas.openxmlformats.org/officeDocument/2006/relationships/image" Target="../media/image23.svg"/><Relationship Id="rId12" Type="http://schemas.openxmlformats.org/officeDocument/2006/relationships/image" Target="../media/image18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2.svg"/><Relationship Id="rId5" Type="http://schemas.openxmlformats.org/officeDocument/2006/relationships/image" Target="../media/image21.png"/><Relationship Id="rId10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18" Type="http://schemas.openxmlformats.org/officeDocument/2006/relationships/image" Target="../media/image18.sv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7.png"/><Relationship Id="rId2" Type="http://schemas.openxmlformats.org/officeDocument/2006/relationships/image" Target="../media/image67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15.png"/><Relationship Id="rId5" Type="http://schemas.openxmlformats.org/officeDocument/2006/relationships/image" Target="../media/image24.jpeg"/><Relationship Id="rId15" Type="http://schemas.openxmlformats.org/officeDocument/2006/relationships/image" Target="../media/image22.png"/><Relationship Id="rId10" Type="http://schemas.openxmlformats.org/officeDocument/2006/relationships/image" Target="../media/image190.png"/><Relationship Id="rId4" Type="http://schemas.openxmlformats.org/officeDocument/2006/relationships/image" Target="../media/image6.jpeg"/><Relationship Id="rId9" Type="http://schemas.openxmlformats.org/officeDocument/2006/relationships/image" Target="../media/image189.png"/><Relationship Id="rId1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192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1.tiff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tiff"/><Relationship Id="rId2" Type="http://schemas.openxmlformats.org/officeDocument/2006/relationships/image" Target="../media/image19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6.png"/><Relationship Id="rId7" Type="http://schemas.openxmlformats.org/officeDocument/2006/relationships/image" Target="../media/image22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98.jpeg"/><Relationship Id="rId4" Type="http://schemas.openxmlformats.org/officeDocument/2006/relationships/image" Target="../media/image19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200.png"/><Relationship Id="rId7" Type="http://schemas.openxmlformats.org/officeDocument/2006/relationships/image" Target="../media/image23.sv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1.png"/><Relationship Id="rId4" Type="http://schemas.openxmlformats.org/officeDocument/2006/relationships/image" Target="../media/image17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22.png"/><Relationship Id="rId7" Type="http://schemas.openxmlformats.org/officeDocument/2006/relationships/image" Target="../media/image20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107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6.png"/><Relationship Id="rId12" Type="http://schemas.openxmlformats.org/officeDocument/2006/relationships/image" Target="../media/image2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5" Type="http://schemas.openxmlformats.org/officeDocument/2006/relationships/image" Target="../media/image107.svg"/><Relationship Id="rId10" Type="http://schemas.openxmlformats.org/officeDocument/2006/relationships/image" Target="../media/image209.png"/><Relationship Id="rId4" Type="http://schemas.openxmlformats.org/officeDocument/2006/relationships/image" Target="../media/image16.png"/><Relationship Id="rId9" Type="http://schemas.openxmlformats.org/officeDocument/2006/relationships/image" Target="../media/image20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18" Type="http://schemas.openxmlformats.org/officeDocument/2006/relationships/image" Target="../media/image211.png"/><Relationship Id="rId3" Type="http://schemas.openxmlformats.org/officeDocument/2006/relationships/image" Target="../media/image67.jpeg"/><Relationship Id="rId21" Type="http://schemas.openxmlformats.org/officeDocument/2006/relationships/image" Target="../media/image213.pn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0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20.png"/><Relationship Id="rId5" Type="http://schemas.openxmlformats.org/officeDocument/2006/relationships/image" Target="../media/image24.jpeg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19" Type="http://schemas.openxmlformats.org/officeDocument/2006/relationships/image" Target="../media/image212.svg"/><Relationship Id="rId4" Type="http://schemas.openxmlformats.org/officeDocument/2006/relationships/image" Target="../media/image6.jpeg"/><Relationship Id="rId9" Type="http://schemas.openxmlformats.org/officeDocument/2006/relationships/image" Target="../media/image15.png"/><Relationship Id="rId14" Type="http://schemas.openxmlformats.org/officeDocument/2006/relationships/image" Target="../media/image107.svg"/><Relationship Id="rId22" Type="http://schemas.openxmlformats.org/officeDocument/2006/relationships/image" Target="../media/image2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70.png"/><Relationship Id="rId18" Type="http://schemas.openxmlformats.org/officeDocument/2006/relationships/image" Target="../media/image75.svg"/><Relationship Id="rId3" Type="http://schemas.openxmlformats.org/officeDocument/2006/relationships/image" Target="../media/image67.jpeg"/><Relationship Id="rId7" Type="http://schemas.openxmlformats.org/officeDocument/2006/relationships/image" Target="../media/image22.png"/><Relationship Id="rId12" Type="http://schemas.openxmlformats.org/officeDocument/2006/relationships/image" Target="../media/image69.sv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3.svg"/><Relationship Id="rId20" Type="http://schemas.openxmlformats.org/officeDocument/2006/relationships/image" Target="../media/image7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68.png"/><Relationship Id="rId5" Type="http://schemas.openxmlformats.org/officeDocument/2006/relationships/image" Target="../media/image16.png"/><Relationship Id="rId15" Type="http://schemas.openxmlformats.org/officeDocument/2006/relationships/image" Target="../media/image72.png"/><Relationship Id="rId10" Type="http://schemas.microsoft.com/office/2007/relationships/hdphoto" Target="../media/hdphoto1.wdp"/><Relationship Id="rId19" Type="http://schemas.openxmlformats.org/officeDocument/2006/relationships/image" Target="../media/image76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Relationship Id="rId14" Type="http://schemas.openxmlformats.org/officeDocument/2006/relationships/image" Target="../media/image71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2" Type="http://schemas.openxmlformats.org/officeDocument/2006/relationships/image" Target="../media/image67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20.png"/><Relationship Id="rId5" Type="http://schemas.openxmlformats.org/officeDocument/2006/relationships/image" Target="../media/image24.jpeg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6.jpeg"/><Relationship Id="rId9" Type="http://schemas.openxmlformats.org/officeDocument/2006/relationships/image" Target="../media/image15.pn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04FC2D62-8253-48C5-9ACF-FE7701704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  <a:effectLst>
            <a:softEdge rad="1016000"/>
          </a:effectLst>
        </p:spPr>
      </p:pic>
      <p:pic>
        <p:nvPicPr>
          <p:cNvPr id="14" name="圖片 13" descr="一張含有 文字, 標誌 的圖片&#10;&#10;自動產生的描述">
            <a:extLst>
              <a:ext uri="{FF2B5EF4-FFF2-40B4-BE49-F238E27FC236}">
                <a16:creationId xmlns:a16="http://schemas.microsoft.com/office/drawing/2014/main" id="{FE67B1A0-5653-461B-ABC4-E581F31B7A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4174" y="924482"/>
            <a:ext cx="3798982" cy="3054392"/>
          </a:xfrm>
          <a:prstGeom prst="rect">
            <a:avLst/>
          </a:prstGeom>
          <a:effectLst>
            <a:softEdge rad="685800"/>
          </a:effectLst>
        </p:spPr>
      </p:pic>
      <p:pic>
        <p:nvPicPr>
          <p:cNvPr id="16" name="圖片 15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AB2883F3-ED99-4200-8F99-4A798885DDA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6161922" y="3978874"/>
            <a:ext cx="1477128" cy="369868"/>
          </a:xfrm>
          <a:prstGeom prst="rect">
            <a:avLst/>
          </a:prstGeom>
        </p:spPr>
      </p:pic>
      <p:pic>
        <p:nvPicPr>
          <p:cNvPr id="17" name="圖片 16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EE4FBC9D-F70E-498C-898D-3F2B2C74C75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4643279" y="4122874"/>
            <a:ext cx="1375956" cy="207835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39304F7F-B2E1-491A-8070-52A9BFF6BE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41069" y="500063"/>
            <a:ext cx="1143100" cy="20783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C879D0C0-4061-4DD2-AED9-5D8E8189EA55}"/>
              </a:ext>
            </a:extLst>
          </p:cNvPr>
          <p:cNvSpPr txBox="1"/>
          <p:nvPr/>
        </p:nvSpPr>
        <p:spPr>
          <a:xfrm>
            <a:off x="-10317492" y="4477319"/>
            <a:ext cx="9897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20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應用優勢進階整合強大 </a:t>
            </a:r>
            <a:r>
              <a:rPr lang="en-US" altLang="zh-TW" sz="20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ZFS </a:t>
            </a:r>
            <a:r>
              <a:rPr lang="zh-TW" altLang="en-US" sz="20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檔案系統的全新機種</a:t>
            </a:r>
          </a:p>
        </p:txBody>
      </p:sp>
      <p:pic>
        <p:nvPicPr>
          <p:cNvPr id="18" name="圖片 17" descr="一張含有 畫畫, 時鐘, 光 的圖片&#10;&#10;自動產生的描述">
            <a:extLst>
              <a:ext uri="{FF2B5EF4-FFF2-40B4-BE49-F238E27FC236}">
                <a16:creationId xmlns:a16="http://schemas.microsoft.com/office/drawing/2014/main" id="{AD8D9709-B878-4919-9BD8-4D464F2FF1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47040" y="3726390"/>
            <a:ext cx="4443921" cy="64185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01BAC37-393B-4BAB-9046-AF071557F7B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-5761955" y="6150506"/>
            <a:ext cx="1828959" cy="53649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C0643C8-9D48-42C5-B90A-C4B104E6F88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258264" y="6150506"/>
            <a:ext cx="3286029" cy="536494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301D227D-3850-4BC0-AB99-65E3949BC8A4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147316" y="6252011"/>
            <a:ext cx="954080" cy="279758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E9B1F328-15A7-4814-B442-89B4C74595A6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57185" y="6252011"/>
            <a:ext cx="954080" cy="279758"/>
          </a:xfrm>
          <a:prstGeom prst="rect">
            <a:avLst/>
          </a:prstGeom>
        </p:spPr>
      </p:pic>
      <p:sp>
        <p:nvSpPr>
          <p:cNvPr id="3" name="標題 2" hidden="1">
            <a:extLst>
              <a:ext uri="{FF2B5EF4-FFF2-40B4-BE49-F238E27FC236}">
                <a16:creationId xmlns:a16="http://schemas.microsoft.com/office/drawing/2014/main" id="{3265CFBB-BB8D-4D6F-BD8D-39E1CF95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3525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BCD909-4D22-4870-9900-12FD83144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線上重複資料刪除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70AE5AB-A342-4A1E-8692-A4E983D44D20}"/>
              </a:ext>
            </a:extLst>
          </p:cNvPr>
          <p:cNvSpPr/>
          <p:nvPr/>
        </p:nvSpPr>
        <p:spPr>
          <a:xfrm>
            <a:off x="740644" y="1588212"/>
            <a:ext cx="5451614" cy="83099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重複資料的刪除率在 </a:t>
            </a:r>
            <a:r>
              <a:rPr lang="en-US" altLang="zh-TW" sz="240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VM </a:t>
            </a:r>
            <a:r>
              <a:rPr lang="zh-TW" altLang="en-US" sz="240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虛擬機佈署</a:t>
            </a:r>
            <a:r>
              <a:rPr lang="en-US" altLang="zh-TW" sz="240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2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的應用中甚至能高達</a:t>
            </a:r>
            <a:r>
              <a:rPr lang="en-US" altLang="zh-TW" sz="2400">
                <a:solidFill>
                  <a:srgbClr val="424242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95%.</a:t>
            </a:r>
            <a:endParaRPr lang="zh-TW" altLang="en-US" sz="2400">
              <a:solidFill>
                <a:srgbClr val="00FFFF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8849C75-F2A7-409A-AF90-28F5BC804C39}"/>
              </a:ext>
            </a:extLst>
          </p:cNvPr>
          <p:cNvSpPr/>
          <p:nvPr/>
        </p:nvSpPr>
        <p:spPr>
          <a:xfrm>
            <a:off x="7574117" y="1595121"/>
            <a:ext cx="434347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透過減少存取量來獲得更好的性能表現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CFBE788-7FE5-4AED-BA67-1BA8F2B86B0F}"/>
              </a:ext>
            </a:extLst>
          </p:cNvPr>
          <p:cNvSpPr/>
          <p:nvPr/>
        </p:nvSpPr>
        <p:spPr>
          <a:xfrm>
            <a:off x="286048" y="5894469"/>
            <a:ext cx="3637534" cy="707886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Note: In-</a:t>
            </a:r>
            <a:r>
              <a:rPr lang="en-US" sz="1000" err="1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Dedup</a:t>
            </a:r>
            <a:r>
              <a:rPr lang="en-US" sz="10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will uses a LOT of RAM (deduplication table),</a:t>
            </a:r>
          </a:p>
          <a:p>
            <a:r>
              <a:rPr lang="en-US" sz="10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 </a:t>
            </a:r>
            <a:r>
              <a:rPr lang="en-US" sz="10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32GB RAM is highly recommended.</a:t>
            </a:r>
            <a:r>
              <a:rPr lang="en-US" sz="10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endParaRPr lang="en-US" sz="100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r>
              <a:rPr lang="en-US" sz="10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 Add 1 GB RAM per 1 TB data of deduplicated storage.</a:t>
            </a:r>
            <a:endParaRPr lang="en-US" sz="100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r>
              <a:rPr lang="en-US" sz="10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- BTRFS uses </a:t>
            </a:r>
            <a:r>
              <a:rPr lang="en-US" sz="10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Out-of-band dedupe.</a:t>
            </a:r>
            <a:endParaRPr lang="en-US" sz="100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graphicFrame>
        <p:nvGraphicFramePr>
          <p:cNvPr id="20" name="表格 19" hidden="1">
            <a:extLst>
              <a:ext uri="{FF2B5EF4-FFF2-40B4-BE49-F238E27FC236}">
                <a16:creationId xmlns:a16="http://schemas.microsoft.com/office/drawing/2014/main" id="{51AF211F-92C9-4F39-B32B-D901FE72B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731960"/>
              </p:ext>
            </p:extLst>
          </p:nvPr>
        </p:nvGraphicFramePr>
        <p:xfrm>
          <a:off x="-699589" y="-2483003"/>
          <a:ext cx="2449000" cy="20726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6300">
                  <a:extLst>
                    <a:ext uri="{9D8B030D-6E8A-4147-A177-3AD203B41FA5}">
                      <a16:colId xmlns:a16="http://schemas.microsoft.com/office/drawing/2014/main" val="3688582454"/>
                    </a:ext>
                  </a:extLst>
                </a:gridCol>
                <a:gridCol w="485150">
                  <a:extLst>
                    <a:ext uri="{9D8B030D-6E8A-4147-A177-3AD203B41FA5}">
                      <a16:colId xmlns:a16="http://schemas.microsoft.com/office/drawing/2014/main" val="2398549838"/>
                    </a:ext>
                  </a:extLst>
                </a:gridCol>
                <a:gridCol w="485150">
                  <a:extLst>
                    <a:ext uri="{9D8B030D-6E8A-4147-A177-3AD203B41FA5}">
                      <a16:colId xmlns:a16="http://schemas.microsoft.com/office/drawing/2014/main" val="1792294720"/>
                    </a:ext>
                  </a:extLst>
                </a:gridCol>
                <a:gridCol w="474550">
                  <a:extLst>
                    <a:ext uri="{9D8B030D-6E8A-4147-A177-3AD203B41FA5}">
                      <a16:colId xmlns:a16="http://schemas.microsoft.com/office/drawing/2014/main" val="920111225"/>
                    </a:ext>
                  </a:extLst>
                </a:gridCol>
                <a:gridCol w="497850">
                  <a:extLst>
                    <a:ext uri="{9D8B030D-6E8A-4147-A177-3AD203B41FA5}">
                      <a16:colId xmlns:a16="http://schemas.microsoft.com/office/drawing/2014/main" val="2329959556"/>
                    </a:ext>
                  </a:extLst>
                </a:gridCol>
              </a:tblGrid>
              <a:tr h="69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C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A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B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C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D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100511"/>
                  </a:ext>
                </a:extLst>
              </a:tr>
              <a:tr h="69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B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A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B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A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A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080963"/>
                  </a:ext>
                </a:extLst>
              </a:tr>
              <a:tr h="69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D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B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B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C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A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643803"/>
                  </a:ext>
                </a:extLst>
              </a:tr>
            </a:tbl>
          </a:graphicData>
        </a:graphic>
      </p:graphicFrame>
      <p:graphicFrame>
        <p:nvGraphicFramePr>
          <p:cNvPr id="21" name="表格 20" hidden="1">
            <a:extLst>
              <a:ext uri="{FF2B5EF4-FFF2-40B4-BE49-F238E27FC236}">
                <a16:creationId xmlns:a16="http://schemas.microsoft.com/office/drawing/2014/main" id="{5FE8D9DF-F64C-41AE-B063-3B04577BE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298790"/>
              </p:ext>
            </p:extLst>
          </p:nvPr>
        </p:nvGraphicFramePr>
        <p:xfrm>
          <a:off x="4056354" y="-2332024"/>
          <a:ext cx="970300" cy="13817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85150">
                  <a:extLst>
                    <a:ext uri="{9D8B030D-6E8A-4147-A177-3AD203B41FA5}">
                      <a16:colId xmlns:a16="http://schemas.microsoft.com/office/drawing/2014/main" val="518315682"/>
                    </a:ext>
                  </a:extLst>
                </a:gridCol>
                <a:gridCol w="485150">
                  <a:extLst>
                    <a:ext uri="{9D8B030D-6E8A-4147-A177-3AD203B41FA5}">
                      <a16:colId xmlns:a16="http://schemas.microsoft.com/office/drawing/2014/main" val="277358335"/>
                    </a:ext>
                  </a:extLst>
                </a:gridCol>
              </a:tblGrid>
              <a:tr h="69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A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B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10419"/>
                  </a:ext>
                </a:extLst>
              </a:tr>
              <a:tr h="69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C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700"/>
                        <a:buFont typeface="Arial"/>
                        <a:buNone/>
                      </a:pPr>
                      <a:r>
                        <a:rPr lang="en-US" sz="3700" b="1" u="none" strike="noStrike" cap="none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D</a:t>
                      </a:r>
                      <a:endParaRPr sz="3700" b="1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214811"/>
                  </a:ext>
                </a:extLst>
              </a:tr>
            </a:tbl>
          </a:graphicData>
        </a:graphic>
      </p:graphicFrame>
      <p:sp>
        <p:nvSpPr>
          <p:cNvPr id="22" name="矩形 21">
            <a:extLst>
              <a:ext uri="{FF2B5EF4-FFF2-40B4-BE49-F238E27FC236}">
                <a16:creationId xmlns:a16="http://schemas.microsoft.com/office/drawing/2014/main" id="{548DA6AC-6134-4031-B29C-B90070516803}"/>
              </a:ext>
            </a:extLst>
          </p:cNvPr>
          <p:cNvSpPr/>
          <p:nvPr/>
        </p:nvSpPr>
        <p:spPr>
          <a:xfrm>
            <a:off x="937661" y="4848238"/>
            <a:ext cx="2589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D8D8D8"/>
              </a:buClr>
              <a:buSzPts val="3200"/>
            </a:pPr>
            <a:r>
              <a:rPr lang="en-US" altLang="zh-TW" b="1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15GB (5A+5B+3C+2D)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B796556-6D10-437E-A26A-4569327F9ABC}"/>
              </a:ext>
            </a:extLst>
          </p:cNvPr>
          <p:cNvSpPr/>
          <p:nvPr/>
        </p:nvSpPr>
        <p:spPr>
          <a:xfrm>
            <a:off x="5485723" y="4848238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D8D8D8"/>
              </a:buClr>
              <a:buSzPts val="3200"/>
            </a:pPr>
            <a:r>
              <a:rPr lang="en-US" altLang="zh-TW" b="1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4GB (A+B+C+D)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28D6E68-CFAA-4B65-B963-D60E1A40207E}"/>
              </a:ext>
            </a:extLst>
          </p:cNvPr>
          <p:cNvGrpSpPr/>
          <p:nvPr/>
        </p:nvGrpSpPr>
        <p:grpSpPr>
          <a:xfrm>
            <a:off x="4940692" y="2850788"/>
            <a:ext cx="3039169" cy="1892663"/>
            <a:chOff x="9631249" y="3993592"/>
            <a:chExt cx="2975274" cy="1852869"/>
          </a:xfrm>
        </p:grpSpPr>
        <p:pic>
          <p:nvPicPr>
            <p:cNvPr id="14" name="圖形 48">
              <a:extLst>
                <a:ext uri="{FF2B5EF4-FFF2-40B4-BE49-F238E27FC236}">
                  <a16:creationId xmlns:a16="http://schemas.microsoft.com/office/drawing/2014/main" id="{3822D254-9B1D-4925-B35F-90FD0EAD1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17799" y="3993592"/>
              <a:ext cx="2786007" cy="1852869"/>
            </a:xfrm>
            <a:prstGeom prst="rect">
              <a:avLst/>
            </a:prstGeom>
          </p:spPr>
        </p:pic>
        <p:grpSp>
          <p:nvGrpSpPr>
            <p:cNvPr id="15" name="群組 47">
              <a:extLst>
                <a:ext uri="{FF2B5EF4-FFF2-40B4-BE49-F238E27FC236}">
                  <a16:creationId xmlns:a16="http://schemas.microsoft.com/office/drawing/2014/main" id="{2F749596-D098-42FF-A7FC-797AC77D804B}"/>
                </a:ext>
              </a:extLst>
            </p:cNvPr>
            <p:cNvGrpSpPr/>
            <p:nvPr/>
          </p:nvGrpSpPr>
          <p:grpSpPr>
            <a:xfrm>
              <a:off x="10139802" y="4695171"/>
              <a:ext cx="1924241" cy="418891"/>
              <a:chOff x="7247110" y="5665590"/>
              <a:chExt cx="1924241" cy="418891"/>
            </a:xfrm>
          </p:grpSpPr>
          <p:sp>
            <p:nvSpPr>
              <p:cNvPr id="17" name="Google Shape;442;p24">
                <a:extLst>
                  <a:ext uri="{FF2B5EF4-FFF2-40B4-BE49-F238E27FC236}">
                    <a16:creationId xmlns:a16="http://schemas.microsoft.com/office/drawing/2014/main" id="{15903131-F5DB-4216-8A63-EF44FB682489}"/>
                  </a:ext>
                </a:extLst>
              </p:cNvPr>
              <p:cNvSpPr/>
              <p:nvPr/>
            </p:nvSpPr>
            <p:spPr>
              <a:xfrm>
                <a:off x="7247110" y="5678281"/>
                <a:ext cx="398247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8" name="Google Shape;443;p24">
                <a:extLst>
                  <a:ext uri="{FF2B5EF4-FFF2-40B4-BE49-F238E27FC236}">
                    <a16:creationId xmlns:a16="http://schemas.microsoft.com/office/drawing/2014/main" id="{8B27FA93-19D5-4C97-AB33-C8C07578615C}"/>
                  </a:ext>
                </a:extLst>
              </p:cNvPr>
              <p:cNvSpPr/>
              <p:nvPr/>
            </p:nvSpPr>
            <p:spPr>
              <a:xfrm>
                <a:off x="8261905" y="5665590"/>
                <a:ext cx="398247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9" name="Google Shape;444;p24">
                <a:extLst>
                  <a:ext uri="{FF2B5EF4-FFF2-40B4-BE49-F238E27FC236}">
                    <a16:creationId xmlns:a16="http://schemas.microsoft.com/office/drawing/2014/main" id="{D76AF489-2C1D-4941-A618-446CF39FA5FE}"/>
                  </a:ext>
                </a:extLst>
              </p:cNvPr>
              <p:cNvSpPr/>
              <p:nvPr/>
            </p:nvSpPr>
            <p:spPr>
              <a:xfrm>
                <a:off x="7744310" y="5673682"/>
                <a:ext cx="398247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4" name="Google Shape;445;p24">
                <a:extLst>
                  <a:ext uri="{FF2B5EF4-FFF2-40B4-BE49-F238E27FC236}">
                    <a16:creationId xmlns:a16="http://schemas.microsoft.com/office/drawing/2014/main" id="{F64FE6F7-C40B-4126-BA1C-A52DDD73C7ED}"/>
                  </a:ext>
                </a:extLst>
              </p:cNvPr>
              <p:cNvSpPr/>
              <p:nvPr/>
            </p:nvSpPr>
            <p:spPr>
              <a:xfrm>
                <a:off x="8773104" y="5673682"/>
                <a:ext cx="398247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16" name="Google Shape;449;p24" hidden="1">
              <a:extLst>
                <a:ext uri="{FF2B5EF4-FFF2-40B4-BE49-F238E27FC236}">
                  <a16:creationId xmlns:a16="http://schemas.microsoft.com/office/drawing/2014/main" id="{C8113922-C5A1-4F2C-996D-58650DF0C5D5}"/>
                </a:ext>
              </a:extLst>
            </p:cNvPr>
            <p:cNvSpPr/>
            <p:nvPr/>
          </p:nvSpPr>
          <p:spPr>
            <a:xfrm>
              <a:off x="9631249" y="5058132"/>
              <a:ext cx="2975274" cy="31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cs typeface="+mn-ea"/>
                  <a:sym typeface="+mn-lt"/>
                </a:rPr>
                <a:t>Compressed Data</a:t>
              </a:r>
              <a:endParaRPr lang="en-US" sz="1400">
                <a:solidFill>
                  <a:srgbClr val="00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0CBA67FF-FA12-4B43-833E-41E1B27F0882}"/>
              </a:ext>
            </a:extLst>
          </p:cNvPr>
          <p:cNvGrpSpPr/>
          <p:nvPr/>
        </p:nvGrpSpPr>
        <p:grpSpPr>
          <a:xfrm>
            <a:off x="801405" y="2850788"/>
            <a:ext cx="2845837" cy="1892663"/>
            <a:chOff x="2576979" y="3935721"/>
            <a:chExt cx="2786007" cy="1852869"/>
          </a:xfrm>
        </p:grpSpPr>
        <p:pic>
          <p:nvPicPr>
            <p:cNvPr id="28" name="圖形 42">
              <a:extLst>
                <a:ext uri="{FF2B5EF4-FFF2-40B4-BE49-F238E27FC236}">
                  <a16:creationId xmlns:a16="http://schemas.microsoft.com/office/drawing/2014/main" id="{CC4C899E-F722-4213-B68E-BF79858D8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76979" y="3935721"/>
              <a:ext cx="2786007" cy="1852869"/>
            </a:xfrm>
            <a:prstGeom prst="rect">
              <a:avLst/>
            </a:prstGeom>
          </p:spPr>
        </p:pic>
        <p:grpSp>
          <p:nvGrpSpPr>
            <p:cNvPr id="29" name="群組 43">
              <a:extLst>
                <a:ext uri="{FF2B5EF4-FFF2-40B4-BE49-F238E27FC236}">
                  <a16:creationId xmlns:a16="http://schemas.microsoft.com/office/drawing/2014/main" id="{2F9BA98A-587C-4D3A-96D9-E50F4F4288EC}"/>
                </a:ext>
              </a:extLst>
            </p:cNvPr>
            <p:cNvGrpSpPr/>
            <p:nvPr/>
          </p:nvGrpSpPr>
          <p:grpSpPr>
            <a:xfrm>
              <a:off x="2769868" y="4217202"/>
              <a:ext cx="2327028" cy="1320556"/>
              <a:chOff x="4031751" y="3583545"/>
              <a:chExt cx="2327028" cy="1320556"/>
            </a:xfrm>
          </p:grpSpPr>
          <p:sp>
            <p:nvSpPr>
              <p:cNvPr id="31" name="Google Shape;428;p24">
                <a:extLst>
                  <a:ext uri="{FF2B5EF4-FFF2-40B4-BE49-F238E27FC236}">
                    <a16:creationId xmlns:a16="http://schemas.microsoft.com/office/drawing/2014/main" id="{A5DD6A8F-FBA6-48D6-9C66-1974FBCB3F8C}"/>
                  </a:ext>
                </a:extLst>
              </p:cNvPr>
              <p:cNvSpPr/>
              <p:nvPr/>
            </p:nvSpPr>
            <p:spPr>
              <a:xfrm>
                <a:off x="4033104" y="3583545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2" name="Google Shape;429;p24">
                <a:extLst>
                  <a:ext uri="{FF2B5EF4-FFF2-40B4-BE49-F238E27FC236}">
                    <a16:creationId xmlns:a16="http://schemas.microsoft.com/office/drawing/2014/main" id="{07CBC4AF-E67E-4EAE-8D2F-9C5AE1EC2086}"/>
                  </a:ext>
                </a:extLst>
              </p:cNvPr>
              <p:cNvSpPr/>
              <p:nvPr/>
            </p:nvSpPr>
            <p:spPr>
              <a:xfrm>
                <a:off x="4998465" y="3583546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3" name="Google Shape;430;p24">
                <a:extLst>
                  <a:ext uri="{FF2B5EF4-FFF2-40B4-BE49-F238E27FC236}">
                    <a16:creationId xmlns:a16="http://schemas.microsoft.com/office/drawing/2014/main" id="{CCC91AC7-381A-4EC9-970C-3711A7071170}"/>
                  </a:ext>
                </a:extLst>
              </p:cNvPr>
              <p:cNvSpPr/>
              <p:nvPr/>
            </p:nvSpPr>
            <p:spPr>
              <a:xfrm>
                <a:off x="4515785" y="3583546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4" name="Google Shape;431;p24">
                <a:extLst>
                  <a:ext uri="{FF2B5EF4-FFF2-40B4-BE49-F238E27FC236}">
                    <a16:creationId xmlns:a16="http://schemas.microsoft.com/office/drawing/2014/main" id="{79C86A89-A456-4683-8DE9-C00ECA13031A}"/>
                  </a:ext>
                </a:extLst>
              </p:cNvPr>
              <p:cNvSpPr/>
              <p:nvPr/>
            </p:nvSpPr>
            <p:spPr>
              <a:xfrm>
                <a:off x="5481145" y="3583546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5" name="Google Shape;432;p24">
                <a:extLst>
                  <a:ext uri="{FF2B5EF4-FFF2-40B4-BE49-F238E27FC236}">
                    <a16:creationId xmlns:a16="http://schemas.microsoft.com/office/drawing/2014/main" id="{55EC5868-DD0C-4B26-A1C4-F6E600181DA0}"/>
                  </a:ext>
                </a:extLst>
              </p:cNvPr>
              <p:cNvSpPr/>
              <p:nvPr/>
            </p:nvSpPr>
            <p:spPr>
              <a:xfrm>
                <a:off x="4998465" y="4037244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6" name="Google Shape;433;p24">
                <a:extLst>
                  <a:ext uri="{FF2B5EF4-FFF2-40B4-BE49-F238E27FC236}">
                    <a16:creationId xmlns:a16="http://schemas.microsoft.com/office/drawing/2014/main" id="{2DF4CC63-4805-4F3E-B1C5-2CA3F208FB18}"/>
                  </a:ext>
                </a:extLst>
              </p:cNvPr>
              <p:cNvSpPr/>
              <p:nvPr/>
            </p:nvSpPr>
            <p:spPr>
              <a:xfrm>
                <a:off x="4515785" y="4037244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7" name="Google Shape;434;p24">
                <a:extLst>
                  <a:ext uri="{FF2B5EF4-FFF2-40B4-BE49-F238E27FC236}">
                    <a16:creationId xmlns:a16="http://schemas.microsoft.com/office/drawing/2014/main" id="{865E6C94-CF15-47DC-8D6C-91B820AAEC17}"/>
                  </a:ext>
                </a:extLst>
              </p:cNvPr>
              <p:cNvSpPr/>
              <p:nvPr/>
            </p:nvSpPr>
            <p:spPr>
              <a:xfrm>
                <a:off x="5481145" y="4037244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8" name="Google Shape;435;p24">
                <a:extLst>
                  <a:ext uri="{FF2B5EF4-FFF2-40B4-BE49-F238E27FC236}">
                    <a16:creationId xmlns:a16="http://schemas.microsoft.com/office/drawing/2014/main" id="{CB094D17-17B0-4AC5-A265-418BF29D3B91}"/>
                  </a:ext>
                </a:extLst>
              </p:cNvPr>
              <p:cNvSpPr/>
              <p:nvPr/>
            </p:nvSpPr>
            <p:spPr>
              <a:xfrm>
                <a:off x="4033105" y="4037244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0" name="Google Shape;428;p24">
                <a:extLst>
                  <a:ext uri="{FF2B5EF4-FFF2-40B4-BE49-F238E27FC236}">
                    <a16:creationId xmlns:a16="http://schemas.microsoft.com/office/drawing/2014/main" id="{1A79D4AF-F3BA-4B17-87FA-7A06E72EB565}"/>
                  </a:ext>
                </a:extLst>
              </p:cNvPr>
              <p:cNvSpPr/>
              <p:nvPr/>
            </p:nvSpPr>
            <p:spPr>
              <a:xfrm>
                <a:off x="5951756" y="3583545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1" name="Google Shape;430;p24">
                <a:extLst>
                  <a:ext uri="{FF2B5EF4-FFF2-40B4-BE49-F238E27FC236}">
                    <a16:creationId xmlns:a16="http://schemas.microsoft.com/office/drawing/2014/main" id="{68C5A99D-C5EC-48DF-97AE-24FE352F9097}"/>
                  </a:ext>
                </a:extLst>
              </p:cNvPr>
              <p:cNvSpPr/>
              <p:nvPr/>
            </p:nvSpPr>
            <p:spPr>
              <a:xfrm>
                <a:off x="4031751" y="4490943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2" name="Google Shape;429;p24">
                <a:extLst>
                  <a:ext uri="{FF2B5EF4-FFF2-40B4-BE49-F238E27FC236}">
                    <a16:creationId xmlns:a16="http://schemas.microsoft.com/office/drawing/2014/main" id="{CC39C5F7-5EC2-4575-9FEA-061FEA2217D1}"/>
                  </a:ext>
                </a:extLst>
              </p:cNvPr>
              <p:cNvSpPr/>
              <p:nvPr/>
            </p:nvSpPr>
            <p:spPr>
              <a:xfrm>
                <a:off x="5954079" y="4037243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3" name="Google Shape;428;p24">
                <a:extLst>
                  <a:ext uri="{FF2B5EF4-FFF2-40B4-BE49-F238E27FC236}">
                    <a16:creationId xmlns:a16="http://schemas.microsoft.com/office/drawing/2014/main" id="{90E3271B-3D20-4659-AE59-77D4D10AF800}"/>
                  </a:ext>
                </a:extLst>
              </p:cNvPr>
              <p:cNvSpPr/>
              <p:nvPr/>
            </p:nvSpPr>
            <p:spPr>
              <a:xfrm>
                <a:off x="4515785" y="4490942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4" name="Google Shape;428;p24">
                <a:extLst>
                  <a:ext uri="{FF2B5EF4-FFF2-40B4-BE49-F238E27FC236}">
                    <a16:creationId xmlns:a16="http://schemas.microsoft.com/office/drawing/2014/main" id="{07C160D5-9E4E-4495-9E78-3D85103B6C15}"/>
                  </a:ext>
                </a:extLst>
              </p:cNvPr>
              <p:cNvSpPr/>
              <p:nvPr/>
            </p:nvSpPr>
            <p:spPr>
              <a:xfrm>
                <a:off x="5481144" y="4490941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5" name="Google Shape;430;p24">
                <a:extLst>
                  <a:ext uri="{FF2B5EF4-FFF2-40B4-BE49-F238E27FC236}">
                    <a16:creationId xmlns:a16="http://schemas.microsoft.com/office/drawing/2014/main" id="{60F4BF3A-284D-423E-9B9D-A179F0A618CF}"/>
                  </a:ext>
                </a:extLst>
              </p:cNvPr>
              <p:cNvSpPr/>
              <p:nvPr/>
            </p:nvSpPr>
            <p:spPr>
              <a:xfrm>
                <a:off x="4999023" y="4501215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6" name="Google Shape;430;p24">
                <a:extLst>
                  <a:ext uri="{FF2B5EF4-FFF2-40B4-BE49-F238E27FC236}">
                    <a16:creationId xmlns:a16="http://schemas.microsoft.com/office/drawing/2014/main" id="{8CA4B23E-D0E7-4A72-BE55-45BC9B4ACF25}"/>
                  </a:ext>
                </a:extLst>
              </p:cNvPr>
              <p:cNvSpPr/>
              <p:nvPr/>
            </p:nvSpPr>
            <p:spPr>
              <a:xfrm>
                <a:off x="5954079" y="4501215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2000" b="1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2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0" name="Google Shape;447;p24" hidden="1">
              <a:extLst>
                <a:ext uri="{FF2B5EF4-FFF2-40B4-BE49-F238E27FC236}">
                  <a16:creationId xmlns:a16="http://schemas.microsoft.com/office/drawing/2014/main" id="{98519A9B-589F-474C-9D3C-4C8250E23522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cs typeface="+mn-ea"/>
                  <a:sym typeface="+mn-lt"/>
                </a:rPr>
                <a:t>Original Data</a:t>
              </a:r>
              <a:endParaRPr lang="en-US" sz="1400">
                <a:solidFill>
                  <a:srgbClr val="00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9" name="Google Shape;451;p24">
            <a:extLst>
              <a:ext uri="{FF2B5EF4-FFF2-40B4-BE49-F238E27FC236}">
                <a16:creationId xmlns:a16="http://schemas.microsoft.com/office/drawing/2014/main" id="{CB13F443-42EB-4A6F-9CF5-6EF03A06A3A6}"/>
              </a:ext>
            </a:extLst>
          </p:cNvPr>
          <p:cNvSpPr/>
          <p:nvPr/>
        </p:nvSpPr>
        <p:spPr>
          <a:xfrm>
            <a:off x="7458146" y="3311463"/>
            <a:ext cx="1078450" cy="1018413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rgbClr val="737373"/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733A472-6DA2-4C20-8B2A-A5510367CF51}"/>
              </a:ext>
            </a:extLst>
          </p:cNvPr>
          <p:cNvGrpSpPr/>
          <p:nvPr/>
        </p:nvGrpSpPr>
        <p:grpSpPr>
          <a:xfrm>
            <a:off x="3394012" y="3311463"/>
            <a:ext cx="2180058" cy="1018413"/>
            <a:chOff x="3394012" y="3311463"/>
            <a:chExt cx="2180058" cy="1018413"/>
          </a:xfrm>
        </p:grpSpPr>
        <p:sp>
          <p:nvSpPr>
            <p:cNvPr id="26" name="Google Shape;451;p24">
              <a:extLst>
                <a:ext uri="{FF2B5EF4-FFF2-40B4-BE49-F238E27FC236}">
                  <a16:creationId xmlns:a16="http://schemas.microsoft.com/office/drawing/2014/main" id="{6225A271-CDB9-41D0-B3D3-8A98C8139E4C}"/>
                </a:ext>
              </a:extLst>
            </p:cNvPr>
            <p:cNvSpPr/>
            <p:nvPr/>
          </p:nvSpPr>
          <p:spPr>
            <a:xfrm>
              <a:off x="3394012" y="3311463"/>
              <a:ext cx="1900938" cy="1018413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25" name="Google Shape;458;p24">
              <a:extLst>
                <a:ext uri="{FF2B5EF4-FFF2-40B4-BE49-F238E27FC236}">
                  <a16:creationId xmlns:a16="http://schemas.microsoft.com/office/drawing/2014/main" id="{0EC37F2C-C454-4C1C-820D-804FB4825DF8}"/>
                </a:ext>
              </a:extLst>
            </p:cNvPr>
            <p:cNvSpPr/>
            <p:nvPr/>
          </p:nvSpPr>
          <p:spPr>
            <a:xfrm>
              <a:off x="3673132" y="3503129"/>
              <a:ext cx="1900938" cy="572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Deduplication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7" name="圖形 46">
            <a:extLst>
              <a:ext uri="{FF2B5EF4-FFF2-40B4-BE49-F238E27FC236}">
                <a16:creationId xmlns:a16="http://schemas.microsoft.com/office/drawing/2014/main" id="{39CA95C0-0C1D-4A22-AF75-FEC43895C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45" y="2708768"/>
            <a:ext cx="1755738" cy="2536067"/>
          </a:xfrm>
          <a:prstGeom prst="rect">
            <a:avLst/>
          </a:prstGeom>
        </p:spPr>
      </p:pic>
      <p:grpSp>
        <p:nvGrpSpPr>
          <p:cNvPr id="48" name="群組 47">
            <a:extLst>
              <a:ext uri="{FF2B5EF4-FFF2-40B4-BE49-F238E27FC236}">
                <a16:creationId xmlns:a16="http://schemas.microsoft.com/office/drawing/2014/main" id="{4C438CB5-CFCB-498A-97E9-485649C4D4BD}"/>
              </a:ext>
            </a:extLst>
          </p:cNvPr>
          <p:cNvGrpSpPr/>
          <p:nvPr/>
        </p:nvGrpSpPr>
        <p:grpSpPr>
          <a:xfrm>
            <a:off x="4533038" y="5060423"/>
            <a:ext cx="4683818" cy="454500"/>
            <a:chOff x="5102577" y="5060423"/>
            <a:chExt cx="4683818" cy="454500"/>
          </a:xfrm>
        </p:grpSpPr>
        <p:sp>
          <p:nvSpPr>
            <p:cNvPr id="49" name="Google Shape;451;p24">
              <a:extLst>
                <a:ext uri="{FF2B5EF4-FFF2-40B4-BE49-F238E27FC236}">
                  <a16:creationId xmlns:a16="http://schemas.microsoft.com/office/drawing/2014/main" id="{89BF85CC-B728-49FF-AF3A-37F7E040D64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50" name="Google Shape;451;p24">
              <a:extLst>
                <a:ext uri="{FF2B5EF4-FFF2-40B4-BE49-F238E27FC236}">
                  <a16:creationId xmlns:a16="http://schemas.microsoft.com/office/drawing/2014/main" id="{28B474BA-3245-4C2A-ACC6-678FEC7978BF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51" name="Google Shape;451;p24">
              <a:extLst>
                <a:ext uri="{FF2B5EF4-FFF2-40B4-BE49-F238E27FC236}">
                  <a16:creationId xmlns:a16="http://schemas.microsoft.com/office/drawing/2014/main" id="{3D1605B6-1A15-4BE3-BE04-AC37B9913655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22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12CB8C0A-D31C-49BA-B6F2-4C83D8D46EA2}"/>
              </a:ext>
            </a:extLst>
          </p:cNvPr>
          <p:cNvSpPr/>
          <p:nvPr/>
        </p:nvSpPr>
        <p:spPr>
          <a:xfrm rot="16200000">
            <a:off x="772839" y="3099279"/>
            <a:ext cx="2422497" cy="3008132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D49C2B3B-7DF4-47C9-8A28-C15E4CCDF5B6}"/>
              </a:ext>
            </a:extLst>
          </p:cNvPr>
          <p:cNvSpPr/>
          <p:nvPr/>
        </p:nvSpPr>
        <p:spPr>
          <a:xfrm rot="16200000">
            <a:off x="1054338" y="829818"/>
            <a:ext cx="1859499" cy="3008132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F647B48-461A-4044-85C4-5A5C42BE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減少讀寫次數等同</a:t>
            </a:r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增加 </a:t>
            </a:r>
            <a:r>
              <a:rPr lang="en-US" altLang="zh-CN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SSD 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的使用壽命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426;p24">
            <a:extLst>
              <a:ext uri="{FF2B5EF4-FFF2-40B4-BE49-F238E27FC236}">
                <a16:creationId xmlns:a16="http://schemas.microsoft.com/office/drawing/2014/main" id="{98EBE656-2B31-4AFC-BE42-144A6681956A}"/>
              </a:ext>
            </a:extLst>
          </p:cNvPr>
          <p:cNvSpPr txBox="1"/>
          <p:nvPr/>
        </p:nvSpPr>
        <p:spPr>
          <a:xfrm>
            <a:off x="535372" y="1743974"/>
            <a:ext cx="2575498" cy="1316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112776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</a:pPr>
            <a:r>
              <a:rPr lang="en-US" sz="2400" b="1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sz="2400" b="1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檔案系統的重複數據刪除與壓縮功能</a:t>
            </a:r>
            <a:endParaRPr lang="en-US" sz="2400" b="1" i="0" u="none" strike="noStrike" cap="none">
              <a:solidFill>
                <a:srgbClr val="FFD41D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4" name="Google Shape;427;p24">
            <a:extLst>
              <a:ext uri="{FF2B5EF4-FFF2-40B4-BE49-F238E27FC236}">
                <a16:creationId xmlns:a16="http://schemas.microsoft.com/office/drawing/2014/main" id="{97B19075-B7D2-44D0-9FFC-5CAA2F79AD86}"/>
              </a:ext>
            </a:extLst>
          </p:cNvPr>
          <p:cNvSpPr txBox="1"/>
          <p:nvPr/>
        </p:nvSpPr>
        <p:spPr>
          <a:xfrm>
            <a:off x="480021" y="3577030"/>
            <a:ext cx="2575498" cy="201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>
              <a:buClr>
                <a:srgbClr val="D8D8D8"/>
              </a:buClr>
              <a:buSzPts val="1400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透過資料減量來大幅減少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的寫入次數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，ZFS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檔案系統也因此成為與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搭配使用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的最佳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作業系統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B67C6F7B-2EDE-49F0-B53C-8132E4CB5A20}"/>
              </a:ext>
            </a:extLst>
          </p:cNvPr>
          <p:cNvGrpSpPr/>
          <p:nvPr/>
        </p:nvGrpSpPr>
        <p:grpSpPr>
          <a:xfrm>
            <a:off x="7510104" y="4745230"/>
            <a:ext cx="1915736" cy="1015324"/>
            <a:chOff x="9631249" y="4066229"/>
            <a:chExt cx="2975274" cy="1576868"/>
          </a:xfrm>
        </p:grpSpPr>
        <p:pic>
          <p:nvPicPr>
            <p:cNvPr id="58" name="圖形 48">
              <a:extLst>
                <a:ext uri="{FF2B5EF4-FFF2-40B4-BE49-F238E27FC236}">
                  <a16:creationId xmlns:a16="http://schemas.microsoft.com/office/drawing/2014/main" id="{E5DC5AEF-5E45-4EEF-8854-9090464C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59" name="群組 47">
              <a:extLst>
                <a:ext uri="{FF2B5EF4-FFF2-40B4-BE49-F238E27FC236}">
                  <a16:creationId xmlns:a16="http://schemas.microsoft.com/office/drawing/2014/main" id="{CD35C4D0-B618-4ED1-8278-D7B88B4E3B42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61" name="Google Shape;442;p24">
                <a:extLst>
                  <a:ext uri="{FF2B5EF4-FFF2-40B4-BE49-F238E27FC236}">
                    <a16:creationId xmlns:a16="http://schemas.microsoft.com/office/drawing/2014/main" id="{F859FADA-63CD-4E53-B390-DA643CE4306E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A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2" name="Google Shape;443;p24">
                <a:extLst>
                  <a:ext uri="{FF2B5EF4-FFF2-40B4-BE49-F238E27FC236}">
                    <a16:creationId xmlns:a16="http://schemas.microsoft.com/office/drawing/2014/main" id="{9C2C18D3-EBF2-4186-A671-B69DCCE96A10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C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3" name="Google Shape;444;p24">
                <a:extLst>
                  <a:ext uri="{FF2B5EF4-FFF2-40B4-BE49-F238E27FC236}">
                    <a16:creationId xmlns:a16="http://schemas.microsoft.com/office/drawing/2014/main" id="{715DC585-F4EC-4811-BCC7-ECD5CC9022E3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B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4" name="Google Shape;445;p24">
                <a:extLst>
                  <a:ext uri="{FF2B5EF4-FFF2-40B4-BE49-F238E27FC236}">
                    <a16:creationId xmlns:a16="http://schemas.microsoft.com/office/drawing/2014/main" id="{5CD13D75-AF69-4679-9DB2-D1725DDF53E4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D</a:t>
                </a: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60" name="Google Shape;449;p24">
              <a:extLst>
                <a:ext uri="{FF2B5EF4-FFF2-40B4-BE49-F238E27FC236}">
                  <a16:creationId xmlns:a16="http://schemas.microsoft.com/office/drawing/2014/main" id="{7A9B154C-06E3-4DF3-8922-75AF33E954FE}"/>
                </a:ext>
              </a:extLst>
            </p:cNvPr>
            <p:cNvSpPr/>
            <p:nvPr/>
          </p:nvSpPr>
          <p:spPr>
            <a:xfrm>
              <a:off x="9631249" y="5058132"/>
              <a:ext cx="2975274" cy="31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cs typeface="+mn-ea"/>
                  <a:sym typeface="+mn-lt"/>
                </a:rPr>
                <a:t>Compressed Data</a:t>
              </a:r>
              <a:endParaRPr lang="en-US" sz="1400">
                <a:solidFill>
                  <a:srgbClr val="00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EC335575-408C-40B8-8844-BBB542FEA7F1}"/>
              </a:ext>
            </a:extLst>
          </p:cNvPr>
          <p:cNvGrpSpPr/>
          <p:nvPr/>
        </p:nvGrpSpPr>
        <p:grpSpPr>
          <a:xfrm>
            <a:off x="5499128" y="4745230"/>
            <a:ext cx="1793870" cy="1015324"/>
            <a:chOff x="6147389" y="4066228"/>
            <a:chExt cx="2786007" cy="1576868"/>
          </a:xfrm>
        </p:grpSpPr>
        <p:pic>
          <p:nvPicPr>
            <p:cNvPr id="66" name="圖形 45">
              <a:extLst>
                <a:ext uri="{FF2B5EF4-FFF2-40B4-BE49-F238E27FC236}">
                  <a16:creationId xmlns:a16="http://schemas.microsoft.com/office/drawing/2014/main" id="{9178DFC7-900D-4329-8F76-DA3F36EC2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grpSp>
          <p:nvGrpSpPr>
            <p:cNvPr id="67" name="群組 46">
              <a:extLst>
                <a:ext uri="{FF2B5EF4-FFF2-40B4-BE49-F238E27FC236}">
                  <a16:creationId xmlns:a16="http://schemas.microsoft.com/office/drawing/2014/main" id="{36C14B98-0EE4-4957-8690-2961602667AE}"/>
                </a:ext>
              </a:extLst>
            </p:cNvPr>
            <p:cNvGrpSpPr/>
            <p:nvPr/>
          </p:nvGrpSpPr>
          <p:grpSpPr>
            <a:xfrm>
              <a:off x="6614023" y="4509640"/>
              <a:ext cx="1852739" cy="406200"/>
              <a:chOff x="4094069" y="5526106"/>
              <a:chExt cx="1852739" cy="406200"/>
            </a:xfrm>
          </p:grpSpPr>
          <p:sp>
            <p:nvSpPr>
              <p:cNvPr id="69" name="Google Shape;437;p24">
                <a:extLst>
                  <a:ext uri="{FF2B5EF4-FFF2-40B4-BE49-F238E27FC236}">
                    <a16:creationId xmlns:a16="http://schemas.microsoft.com/office/drawing/2014/main" id="{F2627178-20AE-4F1B-BB0F-57E8EC050021}"/>
                  </a:ext>
                </a:extLst>
              </p:cNvPr>
              <p:cNvSpPr/>
              <p:nvPr/>
            </p:nvSpPr>
            <p:spPr>
              <a:xfrm>
                <a:off x="4094069" y="5526106"/>
                <a:ext cx="4047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A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0" name="Google Shape;438;p24">
                <a:extLst>
                  <a:ext uri="{FF2B5EF4-FFF2-40B4-BE49-F238E27FC236}">
                    <a16:creationId xmlns:a16="http://schemas.microsoft.com/office/drawing/2014/main" id="{53A1EBBC-7E8A-4366-85C4-DF1DE15A2B3F}"/>
                  </a:ext>
                </a:extLst>
              </p:cNvPr>
              <p:cNvSpPr/>
              <p:nvPr/>
            </p:nvSpPr>
            <p:spPr>
              <a:xfrm>
                <a:off x="5059428" y="5526106"/>
                <a:ext cx="4047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C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1" name="Google Shape;439;p24">
                <a:extLst>
                  <a:ext uri="{FF2B5EF4-FFF2-40B4-BE49-F238E27FC236}">
                    <a16:creationId xmlns:a16="http://schemas.microsoft.com/office/drawing/2014/main" id="{A125771A-6961-4A07-A1FB-4120D92BDEE6}"/>
                  </a:ext>
                </a:extLst>
              </p:cNvPr>
              <p:cNvSpPr/>
              <p:nvPr/>
            </p:nvSpPr>
            <p:spPr>
              <a:xfrm>
                <a:off x="4576748" y="5526106"/>
                <a:ext cx="4047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B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2" name="Google Shape;440;p24">
                <a:extLst>
                  <a:ext uri="{FF2B5EF4-FFF2-40B4-BE49-F238E27FC236}">
                    <a16:creationId xmlns:a16="http://schemas.microsoft.com/office/drawing/2014/main" id="{4C7C504B-5DB9-4B3D-9640-B9893301A9BA}"/>
                  </a:ext>
                </a:extLst>
              </p:cNvPr>
              <p:cNvSpPr/>
              <p:nvPr/>
            </p:nvSpPr>
            <p:spPr>
              <a:xfrm>
                <a:off x="5542108" y="5526106"/>
                <a:ext cx="4047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D</a:t>
                </a: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68" name="Google Shape;448;p24">
              <a:extLst>
                <a:ext uri="{FF2B5EF4-FFF2-40B4-BE49-F238E27FC236}">
                  <a16:creationId xmlns:a16="http://schemas.microsoft.com/office/drawing/2014/main" id="{0C214B16-7E1E-4328-829A-ABA8CF53E252}"/>
                </a:ext>
              </a:extLst>
            </p:cNvPr>
            <p:cNvSpPr/>
            <p:nvPr/>
          </p:nvSpPr>
          <p:spPr>
            <a:xfrm>
              <a:off x="6168543" y="5044156"/>
              <a:ext cx="2743698" cy="315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cs typeface="+mn-ea"/>
                  <a:sym typeface="+mn-lt"/>
                </a:rPr>
                <a:t>Deduplicated Data</a:t>
              </a:r>
              <a:endParaRPr lang="en-US" sz="1400">
                <a:solidFill>
                  <a:srgbClr val="00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D272E0CA-EC1C-4617-BD9E-A4EEB407ED18}"/>
              </a:ext>
            </a:extLst>
          </p:cNvPr>
          <p:cNvGrpSpPr/>
          <p:nvPr/>
        </p:nvGrpSpPr>
        <p:grpSpPr>
          <a:xfrm>
            <a:off x="3488152" y="4745230"/>
            <a:ext cx="1793870" cy="1015324"/>
            <a:chOff x="2576979" y="4066229"/>
            <a:chExt cx="2786007" cy="1576868"/>
          </a:xfrm>
        </p:grpSpPr>
        <p:pic>
          <p:nvPicPr>
            <p:cNvPr id="75" name="圖形 42">
              <a:extLst>
                <a:ext uri="{FF2B5EF4-FFF2-40B4-BE49-F238E27FC236}">
                  <a16:creationId xmlns:a16="http://schemas.microsoft.com/office/drawing/2014/main" id="{86CE1915-C4B5-4F9C-97FC-1C07159B0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76" name="群組 43">
              <a:extLst>
                <a:ext uri="{FF2B5EF4-FFF2-40B4-BE49-F238E27FC236}">
                  <a16:creationId xmlns:a16="http://schemas.microsoft.com/office/drawing/2014/main" id="{8736594C-A5AC-4845-B6E0-D6067A308D70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78" name="Google Shape;428;p24">
                <a:extLst>
                  <a:ext uri="{FF2B5EF4-FFF2-40B4-BE49-F238E27FC236}">
                    <a16:creationId xmlns:a16="http://schemas.microsoft.com/office/drawing/2014/main" id="{7A2FB2D7-B53D-4F75-9525-D766D0A76E7A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A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9" name="Google Shape;429;p24">
                <a:extLst>
                  <a:ext uri="{FF2B5EF4-FFF2-40B4-BE49-F238E27FC236}">
                    <a16:creationId xmlns:a16="http://schemas.microsoft.com/office/drawing/2014/main" id="{022D0D0C-FD6E-4F76-9B8F-517DD43FF673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C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0" name="Google Shape;430;p24">
                <a:extLst>
                  <a:ext uri="{FF2B5EF4-FFF2-40B4-BE49-F238E27FC236}">
                    <a16:creationId xmlns:a16="http://schemas.microsoft.com/office/drawing/2014/main" id="{5F4E9944-1869-43F9-A6BE-64E54F7C071A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B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1" name="Google Shape;431;p24">
                <a:extLst>
                  <a:ext uri="{FF2B5EF4-FFF2-40B4-BE49-F238E27FC236}">
                    <a16:creationId xmlns:a16="http://schemas.microsoft.com/office/drawing/2014/main" id="{F4E86C1B-73DA-4B9B-9C65-B0DFFD07CA10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D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2" name="Google Shape;432;p24">
                <a:extLst>
                  <a:ext uri="{FF2B5EF4-FFF2-40B4-BE49-F238E27FC236}">
                    <a16:creationId xmlns:a16="http://schemas.microsoft.com/office/drawing/2014/main" id="{34E0C9F1-9B58-4D26-9462-2F0266EAC6DF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A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3" name="Google Shape;433;p24">
                <a:extLst>
                  <a:ext uri="{FF2B5EF4-FFF2-40B4-BE49-F238E27FC236}">
                    <a16:creationId xmlns:a16="http://schemas.microsoft.com/office/drawing/2014/main" id="{25112018-6539-4B0D-B536-DFBC988FD9BE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C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4" name="Google Shape;434;p24">
                <a:extLst>
                  <a:ext uri="{FF2B5EF4-FFF2-40B4-BE49-F238E27FC236}">
                    <a16:creationId xmlns:a16="http://schemas.microsoft.com/office/drawing/2014/main" id="{88704849-EFE1-4A69-98FF-4F2B666A0CC3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B</a:t>
                </a: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5" name="Google Shape;435;p24">
                <a:extLst>
                  <a:ext uri="{FF2B5EF4-FFF2-40B4-BE49-F238E27FC236}">
                    <a16:creationId xmlns:a16="http://schemas.microsoft.com/office/drawing/2014/main" id="{A1550766-7A80-4B48-8253-34CAE954C907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cs typeface="+mn-ea"/>
                    <a:sym typeface="+mn-lt"/>
                  </a:rPr>
                  <a:t>D</a:t>
                </a:r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77" name="Google Shape;447;p24">
              <a:extLst>
                <a:ext uri="{FF2B5EF4-FFF2-40B4-BE49-F238E27FC236}">
                  <a16:creationId xmlns:a16="http://schemas.microsoft.com/office/drawing/2014/main" id="{804DDF20-9393-48A1-B69C-F229306529AE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cs typeface="+mn-ea"/>
                  <a:sym typeface="+mn-lt"/>
                </a:rPr>
                <a:t>Original Data</a:t>
              </a:r>
              <a:endParaRPr lang="en-US" sz="1400">
                <a:solidFill>
                  <a:srgbClr val="00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80FEC83C-A2B1-4DE2-8DC5-27F5C29CF5D1}"/>
              </a:ext>
            </a:extLst>
          </p:cNvPr>
          <p:cNvGrpSpPr/>
          <p:nvPr/>
        </p:nvGrpSpPr>
        <p:grpSpPr>
          <a:xfrm>
            <a:off x="9642947" y="4745230"/>
            <a:ext cx="1793870" cy="1015324"/>
            <a:chOff x="9725980" y="1758187"/>
            <a:chExt cx="2786007" cy="1576868"/>
          </a:xfrm>
        </p:grpSpPr>
        <p:pic>
          <p:nvPicPr>
            <p:cNvPr id="87" name="圖形 44">
              <a:extLst>
                <a:ext uri="{FF2B5EF4-FFF2-40B4-BE49-F238E27FC236}">
                  <a16:creationId xmlns:a16="http://schemas.microsoft.com/office/drawing/2014/main" id="{37D2DD02-1638-4A89-813A-6875A6A24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25980" y="1758187"/>
              <a:ext cx="2786007" cy="1576868"/>
            </a:xfrm>
            <a:prstGeom prst="rect">
              <a:avLst/>
            </a:prstGeom>
          </p:spPr>
        </p:pic>
        <p:sp>
          <p:nvSpPr>
            <p:cNvPr id="88" name="Google Shape;453;p24">
              <a:extLst>
                <a:ext uri="{FF2B5EF4-FFF2-40B4-BE49-F238E27FC236}">
                  <a16:creationId xmlns:a16="http://schemas.microsoft.com/office/drawing/2014/main" id="{24143202-3317-4BA4-872C-AC272512475C}"/>
                </a:ext>
              </a:extLst>
            </p:cNvPr>
            <p:cNvSpPr/>
            <p:nvPr/>
          </p:nvSpPr>
          <p:spPr>
            <a:xfrm>
              <a:off x="10415735" y="2858884"/>
              <a:ext cx="14571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cs typeface="+mn-ea"/>
                  <a:sym typeface="+mn-lt"/>
                </a:rPr>
                <a:t>SSD Pool</a:t>
              </a:r>
              <a:endParaRPr lang="en-US" sz="1400">
                <a:solidFill>
                  <a:srgbClr val="00FFFF"/>
                </a:solidFill>
                <a:cs typeface="+mn-ea"/>
                <a:sym typeface="+mn-lt"/>
              </a:endParaRPr>
            </a:p>
          </p:txBody>
        </p:sp>
        <p:pic>
          <p:nvPicPr>
            <p:cNvPr id="89" name="圖形 88">
              <a:extLst>
                <a:ext uri="{FF2B5EF4-FFF2-40B4-BE49-F238E27FC236}">
                  <a16:creationId xmlns:a16="http://schemas.microsoft.com/office/drawing/2014/main" id="{83626EC4-2A79-4AF8-8ECF-34524C4C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40036" y="2014501"/>
              <a:ext cx="617065" cy="785355"/>
            </a:xfrm>
            <a:prstGeom prst="rect">
              <a:avLst/>
            </a:prstGeom>
          </p:spPr>
        </p:pic>
        <p:pic>
          <p:nvPicPr>
            <p:cNvPr id="90" name="圖形 89">
              <a:extLst>
                <a:ext uri="{FF2B5EF4-FFF2-40B4-BE49-F238E27FC236}">
                  <a16:creationId xmlns:a16="http://schemas.microsoft.com/office/drawing/2014/main" id="{377B5421-A1E0-403C-A55C-45A1BD82A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17667" y="2014501"/>
              <a:ext cx="617065" cy="785355"/>
            </a:xfrm>
            <a:prstGeom prst="rect">
              <a:avLst/>
            </a:prstGeom>
          </p:spPr>
        </p:pic>
        <p:pic>
          <p:nvPicPr>
            <p:cNvPr id="91" name="圖形 90">
              <a:extLst>
                <a:ext uri="{FF2B5EF4-FFF2-40B4-BE49-F238E27FC236}">
                  <a16:creationId xmlns:a16="http://schemas.microsoft.com/office/drawing/2014/main" id="{3B626BA3-339E-4BBA-9855-3C6FC160E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90669" y="2014501"/>
              <a:ext cx="617065" cy="785355"/>
            </a:xfrm>
            <a:prstGeom prst="rect">
              <a:avLst/>
            </a:prstGeom>
          </p:spPr>
        </p:pic>
      </p:grpSp>
      <p:grpSp>
        <p:nvGrpSpPr>
          <p:cNvPr id="92" name="群組 49">
            <a:extLst>
              <a:ext uri="{FF2B5EF4-FFF2-40B4-BE49-F238E27FC236}">
                <a16:creationId xmlns:a16="http://schemas.microsoft.com/office/drawing/2014/main" id="{65A068EF-92C5-4B36-B214-0C4DF289A85C}"/>
              </a:ext>
            </a:extLst>
          </p:cNvPr>
          <p:cNvGrpSpPr/>
          <p:nvPr/>
        </p:nvGrpSpPr>
        <p:grpSpPr>
          <a:xfrm rot="5400000">
            <a:off x="3808000" y="3709155"/>
            <a:ext cx="1150188" cy="896250"/>
            <a:chOff x="2641159" y="3469016"/>
            <a:chExt cx="1085362" cy="896250"/>
          </a:xfrm>
        </p:grpSpPr>
        <p:sp>
          <p:nvSpPr>
            <p:cNvPr id="93" name="Google Shape;455;p24">
              <a:extLst>
                <a:ext uri="{FF2B5EF4-FFF2-40B4-BE49-F238E27FC236}">
                  <a16:creationId xmlns:a16="http://schemas.microsoft.com/office/drawing/2014/main" id="{87862E58-CAD1-48DF-B545-4C871DD0BE2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94" name="Google Shape;456;p24">
              <a:extLst>
                <a:ext uri="{FF2B5EF4-FFF2-40B4-BE49-F238E27FC236}">
                  <a16:creationId xmlns:a16="http://schemas.microsoft.com/office/drawing/2014/main" id="{C5050708-8DCB-4F9B-AA3B-1F8A1F093D2C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95" name="Google Shape;457;p24">
              <a:extLst>
                <a:ext uri="{FF2B5EF4-FFF2-40B4-BE49-F238E27FC236}">
                  <a16:creationId xmlns:a16="http://schemas.microsoft.com/office/drawing/2014/main" id="{6C3941AA-316E-4C4E-B104-EA092B9C67D0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</p:grpSp>
      <p:grpSp>
        <p:nvGrpSpPr>
          <p:cNvPr id="96" name="群組 95">
            <a:extLst>
              <a:ext uri="{FF2B5EF4-FFF2-40B4-BE49-F238E27FC236}">
                <a16:creationId xmlns:a16="http://schemas.microsoft.com/office/drawing/2014/main" id="{3D36507B-0F34-4897-8E1A-19C77A261609}"/>
              </a:ext>
            </a:extLst>
          </p:cNvPr>
          <p:cNvGrpSpPr/>
          <p:nvPr/>
        </p:nvGrpSpPr>
        <p:grpSpPr>
          <a:xfrm>
            <a:off x="3178745" y="2311401"/>
            <a:ext cx="2900202" cy="1863606"/>
            <a:chOff x="2777649" y="1648820"/>
            <a:chExt cx="2384666" cy="1532335"/>
          </a:xfrm>
        </p:grpSpPr>
        <p:pic>
          <p:nvPicPr>
            <p:cNvPr id="97" name="Google Shape;465;p24">
              <a:extLst>
                <a:ext uri="{FF2B5EF4-FFF2-40B4-BE49-F238E27FC236}">
                  <a16:creationId xmlns:a16="http://schemas.microsoft.com/office/drawing/2014/main" id="{5A736930-C988-4642-AE91-248F17F9915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419;p23">
              <a:extLst>
                <a:ext uri="{FF2B5EF4-FFF2-40B4-BE49-F238E27FC236}">
                  <a16:creationId xmlns:a16="http://schemas.microsoft.com/office/drawing/2014/main" id="{97199485-D1B5-460F-A69F-3AF958A073A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99" name="手繪多邊形: 圖案 98">
            <a:extLst>
              <a:ext uri="{FF2B5EF4-FFF2-40B4-BE49-F238E27FC236}">
                <a16:creationId xmlns:a16="http://schemas.microsoft.com/office/drawing/2014/main" id="{F0AD5FE8-ABB9-4E30-8C17-4BF06F9AC287}"/>
              </a:ext>
            </a:extLst>
          </p:cNvPr>
          <p:cNvSpPr/>
          <p:nvPr/>
        </p:nvSpPr>
        <p:spPr>
          <a:xfrm>
            <a:off x="3654916" y="1398150"/>
            <a:ext cx="7736621" cy="2159745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0" name="Google Shape;419;p23">
            <a:extLst>
              <a:ext uri="{FF2B5EF4-FFF2-40B4-BE49-F238E27FC236}">
                <a16:creationId xmlns:a16="http://schemas.microsoft.com/office/drawing/2014/main" id="{955364A5-DC0E-4289-8735-95A36393029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052" t="41827" r="1820" b="10966"/>
          <a:stretch/>
        </p:blipFill>
        <p:spPr>
          <a:xfrm>
            <a:off x="5457825" y="1419225"/>
            <a:ext cx="5929657" cy="157162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  <p:sp>
        <p:nvSpPr>
          <p:cNvPr id="101" name="Google Shape;461;p24">
            <a:extLst>
              <a:ext uri="{FF2B5EF4-FFF2-40B4-BE49-F238E27FC236}">
                <a16:creationId xmlns:a16="http://schemas.microsoft.com/office/drawing/2014/main" id="{7D81898A-85E6-4F39-A42E-90C6F32B416A}"/>
              </a:ext>
            </a:extLst>
          </p:cNvPr>
          <p:cNvSpPr/>
          <p:nvPr/>
        </p:nvSpPr>
        <p:spPr>
          <a:xfrm>
            <a:off x="4881427" y="4241957"/>
            <a:ext cx="794096" cy="25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cs typeface="+mn-ea"/>
                <a:sym typeface="+mn-lt"/>
              </a:rPr>
              <a:t>Write</a:t>
            </a:r>
            <a:endParaRPr lang="en-US" sz="1400">
              <a:cs typeface="+mn-ea"/>
              <a:sym typeface="+mn-lt"/>
            </a:endParaRPr>
          </a:p>
        </p:txBody>
      </p:sp>
      <p:sp>
        <p:nvSpPr>
          <p:cNvPr id="102" name="Google Shape;460;p24">
            <a:extLst>
              <a:ext uri="{FF2B5EF4-FFF2-40B4-BE49-F238E27FC236}">
                <a16:creationId xmlns:a16="http://schemas.microsoft.com/office/drawing/2014/main" id="{4C51C66D-6AAE-493D-BB00-017180C918FA}"/>
              </a:ext>
            </a:extLst>
          </p:cNvPr>
          <p:cNvSpPr/>
          <p:nvPr/>
        </p:nvSpPr>
        <p:spPr>
          <a:xfrm>
            <a:off x="8416704" y="5760554"/>
            <a:ext cx="3651556" cy="36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cs typeface="+mn-ea"/>
                <a:sym typeface="+mn-lt"/>
              </a:rPr>
              <a:t>Write to SSDs as sequential as much </a:t>
            </a:r>
            <a:r>
              <a:rPr lang="en-US" sz="1200">
                <a:solidFill>
                  <a:schemeClr val="bg1"/>
                </a:solidFill>
                <a:cs typeface="+mn-ea"/>
                <a:sym typeface="+mn-lt"/>
              </a:rPr>
              <a:t>as </a:t>
            </a:r>
            <a:r>
              <a:rPr lang="en-US" sz="1200" b="0" i="0" u="none" strike="noStrike" cap="none">
                <a:solidFill>
                  <a:schemeClr val="bg1"/>
                </a:solidFill>
                <a:cs typeface="+mn-ea"/>
                <a:sym typeface="+mn-lt"/>
              </a:rPr>
              <a:t>possible.</a:t>
            </a:r>
            <a:endParaRPr 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3" name="Google Shape;459;p24">
            <a:extLst>
              <a:ext uri="{FF2B5EF4-FFF2-40B4-BE49-F238E27FC236}">
                <a16:creationId xmlns:a16="http://schemas.microsoft.com/office/drawing/2014/main" id="{4712F3D8-CE2E-43CF-B0AA-00E512E88DF6}"/>
              </a:ext>
            </a:extLst>
          </p:cNvPr>
          <p:cNvSpPr/>
          <p:nvPr/>
        </p:nvSpPr>
        <p:spPr>
          <a:xfrm>
            <a:off x="6890661" y="5803541"/>
            <a:ext cx="138489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cs typeface="+mn-ea"/>
                <a:sym typeface="+mn-lt"/>
              </a:rPr>
              <a:t>Compression</a:t>
            </a:r>
            <a:endParaRPr 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4" name="Google Shape;458;p24">
            <a:extLst>
              <a:ext uri="{FF2B5EF4-FFF2-40B4-BE49-F238E27FC236}">
                <a16:creationId xmlns:a16="http://schemas.microsoft.com/office/drawing/2014/main" id="{263F0A46-51F6-4168-B7DF-9B09BF982B8B}"/>
              </a:ext>
            </a:extLst>
          </p:cNvPr>
          <p:cNvSpPr/>
          <p:nvPr/>
        </p:nvSpPr>
        <p:spPr>
          <a:xfrm>
            <a:off x="4838859" y="5814594"/>
            <a:ext cx="1465977" cy="21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bg1"/>
                </a:solidFill>
                <a:cs typeface="+mn-ea"/>
                <a:sym typeface="+mn-lt"/>
              </a:rPr>
              <a:t>Deduplication</a:t>
            </a:r>
            <a:endParaRPr 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5" name="Google Shape;516;p26">
            <a:extLst>
              <a:ext uri="{FF2B5EF4-FFF2-40B4-BE49-F238E27FC236}">
                <a16:creationId xmlns:a16="http://schemas.microsoft.com/office/drawing/2014/main" id="{21FB027F-6EFC-487C-8901-A7DD49F219E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085" t="2850" r="1272" b="2302"/>
          <a:stretch/>
        </p:blipFill>
        <p:spPr>
          <a:xfrm>
            <a:off x="7600950" y="3070425"/>
            <a:ext cx="3786532" cy="1604581"/>
          </a:xfrm>
          <a:prstGeom prst="rect">
            <a:avLst/>
          </a:prstGeom>
          <a:noFill/>
          <a:ln w="31750">
            <a:solidFill>
              <a:srgbClr val="00FF99"/>
            </a:solidFill>
          </a:ln>
          <a:effectLst/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AAE32E41-3E65-421D-88C0-6AE97D958B68}"/>
              </a:ext>
            </a:extLst>
          </p:cNvPr>
          <p:cNvGrpSpPr/>
          <p:nvPr/>
        </p:nvGrpSpPr>
        <p:grpSpPr>
          <a:xfrm>
            <a:off x="5102577" y="5060423"/>
            <a:ext cx="4683818" cy="454500"/>
            <a:chOff x="5102577" y="5060423"/>
            <a:chExt cx="4683818" cy="454500"/>
          </a:xfrm>
        </p:grpSpPr>
        <p:sp>
          <p:nvSpPr>
            <p:cNvPr id="73" name="Google Shape;451;p24">
              <a:extLst>
                <a:ext uri="{FF2B5EF4-FFF2-40B4-BE49-F238E27FC236}">
                  <a16:creationId xmlns:a16="http://schemas.microsoft.com/office/drawing/2014/main" id="{037BDF59-A62F-4E09-9E12-329DCE76F055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106" name="Google Shape;451;p24">
              <a:extLst>
                <a:ext uri="{FF2B5EF4-FFF2-40B4-BE49-F238E27FC236}">
                  <a16:creationId xmlns:a16="http://schemas.microsoft.com/office/drawing/2014/main" id="{3EB915D5-880A-49C9-920B-917441D8289A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107" name="Google Shape;451;p24">
              <a:extLst>
                <a:ext uri="{FF2B5EF4-FFF2-40B4-BE49-F238E27FC236}">
                  <a16:creationId xmlns:a16="http://schemas.microsoft.com/office/drawing/2014/main" id="{52DA091A-ACA2-4EDF-97C6-987085C7172F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273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CFABB6-BB28-4569-A6FA-DB86119D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檢視數據減量成效</a:t>
            </a:r>
          </a:p>
        </p:txBody>
      </p:sp>
      <p:pic>
        <p:nvPicPr>
          <p:cNvPr id="3" name="Google Shape;515;p26">
            <a:extLst>
              <a:ext uri="{FF2B5EF4-FFF2-40B4-BE49-F238E27FC236}">
                <a16:creationId xmlns:a16="http://schemas.microsoft.com/office/drawing/2014/main" id="{7305CF39-9051-430F-AEEA-8690B73EDF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32" t="3091" r="973" b="1684"/>
          <a:stretch/>
        </p:blipFill>
        <p:spPr>
          <a:xfrm>
            <a:off x="1623060" y="1403350"/>
            <a:ext cx="5273040" cy="2970530"/>
          </a:xfrm>
          <a:prstGeom prst="rect">
            <a:avLst/>
          </a:prstGeom>
          <a:noFill/>
          <a:ln>
            <a:noFill/>
          </a:ln>
          <a:effectLst>
            <a:outerShdw blurRad="190500" dist="38100" dir="16200000" rotWithShape="0">
              <a:prstClr val="black">
                <a:alpha val="23000"/>
              </a:prstClr>
            </a:outerShdw>
          </a:effectLst>
        </p:spPr>
      </p:pic>
      <p:pic>
        <p:nvPicPr>
          <p:cNvPr id="4" name="Google Shape;516;p26">
            <a:extLst>
              <a:ext uri="{FF2B5EF4-FFF2-40B4-BE49-F238E27FC236}">
                <a16:creationId xmlns:a16="http://schemas.microsoft.com/office/drawing/2014/main" id="{0AD781EE-DBD7-441B-A949-C2D514AB3E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41" t="2734" r="2281" b="2386"/>
          <a:stretch/>
        </p:blipFill>
        <p:spPr>
          <a:xfrm>
            <a:off x="5303519" y="3592877"/>
            <a:ext cx="5951221" cy="2487883"/>
          </a:xfrm>
          <a:prstGeom prst="rect">
            <a:avLst/>
          </a:prstGeom>
          <a:noFill/>
          <a:ln>
            <a:noFill/>
          </a:ln>
          <a:effectLst>
            <a:outerShdw blurRad="190500" dist="38100" dir="16200000" rotWithShape="0">
              <a:prstClr val="black">
                <a:alpha val="23000"/>
              </a:prstClr>
            </a:outerShdw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FD9B45E2-2B17-4CA7-A29A-A5D85E1482BF}"/>
              </a:ext>
            </a:extLst>
          </p:cNvPr>
          <p:cNvGrpSpPr/>
          <p:nvPr/>
        </p:nvGrpSpPr>
        <p:grpSpPr>
          <a:xfrm>
            <a:off x="7052831" y="1427162"/>
            <a:ext cx="4340885" cy="1939560"/>
            <a:chOff x="7052831" y="1427162"/>
            <a:chExt cx="4340885" cy="193956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C18CB09-DA1A-484B-B1EF-B20652C4CB04}"/>
                </a:ext>
              </a:extLst>
            </p:cNvPr>
            <p:cNvSpPr/>
            <p:nvPr/>
          </p:nvSpPr>
          <p:spPr>
            <a:xfrm rot="16200000">
              <a:off x="8810003" y="783009"/>
              <a:ext cx="826541" cy="4340885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28575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4269C91-5488-4E07-BFCF-22578E840EDC}"/>
                </a:ext>
              </a:extLst>
            </p:cNvPr>
            <p:cNvSpPr/>
            <p:nvPr/>
          </p:nvSpPr>
          <p:spPr>
            <a:xfrm rot="16200000">
              <a:off x="8713998" y="-234005"/>
              <a:ext cx="1018551" cy="4340885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28575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C3F45C0-2E8A-470B-A588-C5A2575D1921}"/>
                </a:ext>
              </a:extLst>
            </p:cNvPr>
            <p:cNvSpPr/>
            <p:nvPr/>
          </p:nvSpPr>
          <p:spPr>
            <a:xfrm>
              <a:off x="7200901" y="1504950"/>
              <a:ext cx="39116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  <a:buClr>
                  <a:srgbClr val="00B0F0"/>
                </a:buClr>
                <a:buSzPct val="70000"/>
              </a:pP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透過儲存與快照總管</a:t>
              </a:r>
              <a:r>
                <a:rPr lang="en-US" altLang="zh-TW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, </a:t>
              </a:r>
              <a:r>
                <a:rPr lang="zh-CN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在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儲存池</a:t>
              </a:r>
              <a:r>
                <a:rPr lang="zh-CN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管理中的“ 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資料縮減</a:t>
              </a:r>
              <a:r>
                <a:rPr lang="zh-CN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”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頁面上</a:t>
              </a:r>
              <a:r>
                <a:rPr lang="zh-CN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查看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壓縮與重複資料刪除的結果</a:t>
              </a:r>
              <a:r>
                <a:rPr lang="zh-CN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。</a:t>
              </a:r>
              <a:endPara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>
                <a:lnSpc>
                  <a:spcPct val="90000"/>
                </a:lnSpc>
                <a:buClr>
                  <a:srgbClr val="00B0F0"/>
                </a:buClr>
                <a:buSzPct val="70000"/>
              </a:pPr>
              <a:endPara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>
                <a:lnSpc>
                  <a:spcPct val="90000"/>
                </a:lnSpc>
                <a:buClr>
                  <a:srgbClr val="00B0F0"/>
                </a:buClr>
                <a:buSzPct val="70000"/>
              </a:pP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搭配統計結果合理的修改儲存配置方式</a:t>
              </a:r>
              <a:r>
                <a:rPr lang="zh-CN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。</a:t>
              </a:r>
            </a:p>
          </p:txBody>
        </p:sp>
      </p:grpSp>
      <p:pic>
        <p:nvPicPr>
          <p:cNvPr id="7" name="圖片 6" descr="一張含有 時鐘 的圖片&#10;&#10;自動產生的描述">
            <a:extLst>
              <a:ext uri="{FF2B5EF4-FFF2-40B4-BE49-F238E27FC236}">
                <a16:creationId xmlns:a16="http://schemas.microsoft.com/office/drawing/2014/main" id="{220A1DD3-728D-4E80-A3D4-2BC82F7E04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0"/>
          <a:stretch/>
        </p:blipFill>
        <p:spPr>
          <a:xfrm>
            <a:off x="138157" y="1994823"/>
            <a:ext cx="2538412" cy="48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1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34B27866-B31F-483A-948C-5A2C67E746A8}"/>
              </a:ext>
            </a:extLst>
          </p:cNvPr>
          <p:cNvSpPr/>
          <p:nvPr/>
        </p:nvSpPr>
        <p:spPr>
          <a:xfrm rot="16200000">
            <a:off x="6805483" y="1466766"/>
            <a:ext cx="1278013" cy="366753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14130C-78CF-4CC1-8105-347217029105}"/>
              </a:ext>
            </a:extLst>
          </p:cNvPr>
          <p:cNvSpPr/>
          <p:nvPr/>
        </p:nvSpPr>
        <p:spPr>
          <a:xfrm rot="16200000">
            <a:off x="6854220" y="82064"/>
            <a:ext cx="1180538" cy="366753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C2643AE-7D43-49A5-99BF-EDF0F71B53E4}"/>
              </a:ext>
            </a:extLst>
          </p:cNvPr>
          <p:cNvSpPr/>
          <p:nvPr/>
        </p:nvSpPr>
        <p:spPr>
          <a:xfrm rot="5400000">
            <a:off x="8700727" y="798784"/>
            <a:ext cx="2613978" cy="366753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07A5EE12-1EC8-4E9A-B8E8-93243A9CD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8292" y="1120920"/>
            <a:ext cx="4396866" cy="3810616"/>
          </a:xfrm>
          <a:prstGeom prst="rect">
            <a:avLst/>
          </a:prstGeom>
        </p:spPr>
      </p:pic>
      <p:pic>
        <p:nvPicPr>
          <p:cNvPr id="4" name="Google Shape;525;p27">
            <a:extLst>
              <a:ext uri="{FF2B5EF4-FFF2-40B4-BE49-F238E27FC236}">
                <a16:creationId xmlns:a16="http://schemas.microsoft.com/office/drawing/2014/main" id="{054DFED7-019D-4244-8B35-AA021E67C8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6246"/>
          <a:stretch/>
        </p:blipFill>
        <p:spPr>
          <a:xfrm>
            <a:off x="6577184" y="4166545"/>
            <a:ext cx="4331732" cy="19967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E5B7EA0-C6C3-4DB1-8782-6BC7A5D7BEF5}"/>
              </a:ext>
            </a:extLst>
          </p:cNvPr>
          <p:cNvSpPr/>
          <p:nvPr/>
        </p:nvSpPr>
        <p:spPr>
          <a:xfrm rot="16200000">
            <a:off x="2228612" y="2399137"/>
            <a:ext cx="1978792" cy="5513610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A9DA022-A71C-42FC-9B44-C5FFD6421D1A}"/>
              </a:ext>
            </a:extLst>
          </p:cNvPr>
          <p:cNvSpPr/>
          <p:nvPr/>
        </p:nvSpPr>
        <p:spPr>
          <a:xfrm rot="16200000">
            <a:off x="1861489" y="-74724"/>
            <a:ext cx="2713037" cy="5513610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E862BEB-0B98-46DC-9ADE-BE2B76259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新的快取架構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: L2ARC &amp; ZIL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DEF6D01-23AF-4374-A7A2-895226659B35}"/>
              </a:ext>
            </a:extLst>
          </p:cNvPr>
          <p:cNvSpPr/>
          <p:nvPr/>
        </p:nvSpPr>
        <p:spPr>
          <a:xfrm>
            <a:off x="5974813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39DB4C6-CEE1-4253-8E40-4973D2F75C37}"/>
              </a:ext>
            </a:extLst>
          </p:cNvPr>
          <p:cNvSpPr/>
          <p:nvPr/>
        </p:nvSpPr>
        <p:spPr>
          <a:xfrm>
            <a:off x="672210" y="1372546"/>
            <a:ext cx="5183198" cy="46118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>
              <a:lnSpc>
                <a:spcPct val="150000"/>
              </a:lnSpc>
              <a:buClr>
                <a:srgbClr val="EB6100"/>
              </a:buClr>
            </a:pPr>
            <a:r>
              <a:rPr lang="en-US" altLang="zh-TW" sz="24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Layer-2 Adaptive Replacement Cache: (L2ARC)</a:t>
            </a:r>
            <a:r>
              <a:rPr lang="en-US" altLang="zh-TW" sz="2000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marL="552450" indent="-285750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適用於  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類型的讀取快取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marL="552450" indent="-285750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大型態的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“</a:t>
            </a: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混合型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” </a:t>
            </a: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快取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marL="552450" indent="-285750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提高整體讀取性能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fontAlgn="base">
              <a:lnSpc>
                <a:spcPct val="150000"/>
              </a:lnSpc>
            </a:pPr>
            <a:endParaRPr lang="en-US" altLang="zh-TW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Clr>
                <a:srgbClr val="EB6100"/>
              </a:buClr>
            </a:pPr>
            <a:r>
              <a:rPr lang="en-US" altLang="zh-TW" sz="24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ZFS Intent Log:  (ZIL) ​</a:t>
            </a:r>
          </a:p>
          <a:p>
            <a:pPr marL="552450" indent="-285750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適用於 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 </a:t>
            </a: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類型的寫入存取用的日誌系統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​</a:t>
            </a:r>
          </a:p>
          <a:p>
            <a:pPr marL="552450" indent="-285750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強化數據寫入完整性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 (COW)</a:t>
            </a:r>
          </a:p>
          <a:p>
            <a:pPr marL="552450" indent="-285750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提高整體寫入性能</a:t>
            </a:r>
            <a:endParaRPr lang="en-US" altLang="zh-TW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166447FC-EE3F-4360-8399-E8C9DF906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767" y="3946777"/>
            <a:ext cx="6099584" cy="5623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A5006E1A-74CC-4DC3-A623-9828C815D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2868" y="2026587"/>
            <a:ext cx="977231" cy="721506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C8173BB2-F6E3-4358-88BE-61BBECC2E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2868" y="2892160"/>
            <a:ext cx="977231" cy="721506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74776991-FB08-4A29-9943-1554430BA2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12791" y="3089170"/>
            <a:ext cx="977231" cy="72150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29D459AD-122C-43BB-8331-FDB79A72E269}"/>
              </a:ext>
            </a:extLst>
          </p:cNvPr>
          <p:cNvSpPr txBox="1"/>
          <p:nvPr/>
        </p:nvSpPr>
        <p:spPr>
          <a:xfrm>
            <a:off x="5693709" y="2664058"/>
            <a:ext cx="187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 Narrow" panose="020B0606020202030204" pitchFamily="34" charset="0"/>
              </a:rPr>
              <a:t>SSD Read Cache</a:t>
            </a:r>
            <a:endParaRPr lang="zh-TW" altLang="en-US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CBE3BCD-7431-4C49-A79E-C9219FE908A4}"/>
              </a:ext>
            </a:extLst>
          </p:cNvPr>
          <p:cNvSpPr txBox="1"/>
          <p:nvPr/>
        </p:nvSpPr>
        <p:spPr>
          <a:xfrm>
            <a:off x="9962591" y="1491409"/>
            <a:ext cx="187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 Narrow" panose="020B0606020202030204" pitchFamily="34" charset="0"/>
              </a:rPr>
              <a:t>SSD Read Cache</a:t>
            </a:r>
            <a:endParaRPr lang="zh-TW" altLang="en-US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B3EA936-25E8-40D9-B89B-E9903272C340}"/>
              </a:ext>
            </a:extLst>
          </p:cNvPr>
          <p:cNvSpPr txBox="1"/>
          <p:nvPr/>
        </p:nvSpPr>
        <p:spPr>
          <a:xfrm>
            <a:off x="9572240" y="1859769"/>
            <a:ext cx="80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rgbClr val="FFD41D"/>
                </a:solidFill>
                <a:latin typeface="Arial Narrow" panose="020B0606020202030204" pitchFamily="34" charset="0"/>
              </a:rPr>
              <a:t>RAID 1</a:t>
            </a:r>
          </a:p>
          <a:p>
            <a:r>
              <a:rPr lang="en-US" altLang="zh-TW">
                <a:solidFill>
                  <a:srgbClr val="FFD41D"/>
                </a:solidFill>
                <a:latin typeface="Arial Narrow" panose="020B0606020202030204" pitchFamily="34" charset="0"/>
              </a:rPr>
              <a:t>Mirror</a:t>
            </a:r>
            <a:endParaRPr lang="zh-TW" altLang="en-US">
              <a:solidFill>
                <a:srgbClr val="FFD41D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459AEF63-C2EC-4253-8E2B-DE856FCF32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4813" y="1693473"/>
            <a:ext cx="1100415" cy="85270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79170282-779E-4CC4-8CC5-31E011AA9266}"/>
              </a:ext>
            </a:extLst>
          </p:cNvPr>
          <p:cNvSpPr txBox="1"/>
          <p:nvPr/>
        </p:nvSpPr>
        <p:spPr>
          <a:xfrm>
            <a:off x="5693709" y="1349299"/>
            <a:ext cx="187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 Narrow" panose="020B0606020202030204" pitchFamily="34" charset="0"/>
              </a:rPr>
              <a:t>RAM Read Cache</a:t>
            </a:r>
            <a:endParaRPr lang="zh-TW" altLang="en-US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E7D134B4-6F4C-4577-AB57-00EBE4E9FC91}"/>
              </a:ext>
            </a:extLst>
          </p:cNvPr>
          <p:cNvCxnSpPr>
            <a:cxnSpLocks/>
          </p:cNvCxnSpPr>
          <p:nvPr/>
        </p:nvCxnSpPr>
        <p:spPr>
          <a:xfrm>
            <a:off x="7277100" y="2185337"/>
            <a:ext cx="9620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D0D0EE61-7B3C-41A4-8A25-17D8BD817E6B}"/>
              </a:ext>
            </a:extLst>
          </p:cNvPr>
          <p:cNvCxnSpPr>
            <a:cxnSpLocks/>
          </p:cNvCxnSpPr>
          <p:nvPr/>
        </p:nvCxnSpPr>
        <p:spPr>
          <a:xfrm>
            <a:off x="7277100" y="3118787"/>
            <a:ext cx="425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9558CEDD-8F58-4D69-9B28-0189D79AA3AA}"/>
              </a:ext>
            </a:extLst>
          </p:cNvPr>
          <p:cNvCxnSpPr>
            <a:cxnSpLocks/>
          </p:cNvCxnSpPr>
          <p:nvPr/>
        </p:nvCxnSpPr>
        <p:spPr>
          <a:xfrm>
            <a:off x="9702241" y="3118787"/>
            <a:ext cx="710627" cy="0"/>
          </a:xfrm>
          <a:prstGeom prst="line">
            <a:avLst/>
          </a:prstGeom>
          <a:ln w="12700">
            <a:solidFill>
              <a:srgbClr val="FFD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59CE3873-2AB8-4A93-9611-2044D670EBF0}"/>
              </a:ext>
            </a:extLst>
          </p:cNvPr>
          <p:cNvCxnSpPr>
            <a:cxnSpLocks/>
          </p:cNvCxnSpPr>
          <p:nvPr/>
        </p:nvCxnSpPr>
        <p:spPr>
          <a:xfrm rot="5400000">
            <a:off x="9995455" y="2701374"/>
            <a:ext cx="504174" cy="330653"/>
          </a:xfrm>
          <a:prstGeom prst="bentConnector3">
            <a:avLst>
              <a:gd name="adj1" fmla="val 880"/>
            </a:avLst>
          </a:prstGeom>
          <a:ln w="12700">
            <a:solidFill>
              <a:srgbClr val="FFD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640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 hidden="1">
            <a:extLst>
              <a:ext uri="{FF2B5EF4-FFF2-40B4-BE49-F238E27FC236}">
                <a16:creationId xmlns:a16="http://schemas.microsoft.com/office/drawing/2014/main" id="{A19E1E10-A20E-4812-839B-7784572B71EB}"/>
              </a:ext>
            </a:extLst>
          </p:cNvPr>
          <p:cNvSpPr/>
          <p:nvPr/>
        </p:nvSpPr>
        <p:spPr>
          <a:xfrm>
            <a:off x="6478215" y="1493508"/>
            <a:ext cx="3630030" cy="1693991"/>
          </a:xfrm>
          <a:prstGeom prst="roundRect">
            <a:avLst>
              <a:gd name="adj" fmla="val 554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D25CB9-B02A-42D2-815A-E22889BC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24" y="0"/>
            <a:ext cx="12000872" cy="1298022"/>
          </a:xfrm>
        </p:spPr>
        <p:txBody>
          <a:bodyPr>
            <a:normAutofit/>
          </a:bodyPr>
          <a:lstStyle/>
          <a:p>
            <a:r>
              <a:rPr lang="zh-TW" altLang="en-US" sz="4200">
                <a:latin typeface="Arial" panose="020B0604020202020204" pitchFamily="34" charset="0"/>
                <a:sym typeface="Arial" panose="020B0604020202020204" pitchFamily="34" charset="0"/>
              </a:rPr>
              <a:t>透過 </a:t>
            </a:r>
            <a:r>
              <a:rPr lang="zh-TW" sz="4200">
                <a:latin typeface="Arial" panose="020B0604020202020204" pitchFamily="34" charset="0"/>
                <a:sym typeface="Arial" panose="020B0604020202020204" pitchFamily="34" charset="0"/>
              </a:rPr>
              <a:t>Write Coalescing </a:t>
            </a:r>
            <a:r>
              <a:rPr lang="zh-TW" altLang="en-US" sz="4200">
                <a:latin typeface="Arial" panose="020B0604020202020204" pitchFamily="34" charset="0"/>
                <a:sym typeface="Arial" panose="020B0604020202020204" pitchFamily="34" charset="0"/>
              </a:rPr>
              <a:t>大幅</a:t>
            </a:r>
            <a:r>
              <a:rPr lang="zh-TW" sz="4200">
                <a:latin typeface="Arial" panose="020B0604020202020204" pitchFamily="34" charset="0"/>
                <a:sym typeface="Arial" panose="020B0604020202020204" pitchFamily="34" charset="0"/>
              </a:rPr>
              <a:t>改善</a:t>
            </a:r>
            <a:r>
              <a:rPr lang="zh-TW" altLang="en-US" sz="4200">
                <a:latin typeface="Arial" panose="020B0604020202020204" pitchFamily="34" charset="0"/>
                <a:sym typeface="Arial" panose="020B0604020202020204" pitchFamily="34" charset="0"/>
              </a:rPr>
              <a:t>隨機存取的應用</a:t>
            </a:r>
          </a:p>
        </p:txBody>
      </p:sp>
      <p:pic>
        <p:nvPicPr>
          <p:cNvPr id="7" name="Google Shape;531;p28" hidden="1">
            <a:extLst>
              <a:ext uri="{FF2B5EF4-FFF2-40B4-BE49-F238E27FC236}">
                <a16:creationId xmlns:a16="http://schemas.microsoft.com/office/drawing/2014/main" id="{6F100AB4-9D25-47EE-A6B1-F2E6D36967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0438" y="1297156"/>
            <a:ext cx="1137447" cy="662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A1EC7D4D-2309-42F5-B0DF-A6F37AB8F926}"/>
              </a:ext>
            </a:extLst>
          </p:cNvPr>
          <p:cNvGrpSpPr/>
          <p:nvPr/>
        </p:nvGrpSpPr>
        <p:grpSpPr>
          <a:xfrm>
            <a:off x="3268538" y="1458124"/>
            <a:ext cx="6913901" cy="3550818"/>
            <a:chOff x="3268538" y="1458124"/>
            <a:chExt cx="6913901" cy="3550818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EDFB9452-7C52-4219-A882-596BA650B30B}"/>
                </a:ext>
              </a:extLst>
            </p:cNvPr>
            <p:cNvSpPr/>
            <p:nvPr/>
          </p:nvSpPr>
          <p:spPr>
            <a:xfrm>
              <a:off x="6463165" y="1458124"/>
              <a:ext cx="3719274" cy="1777496"/>
            </a:xfrm>
            <a:prstGeom prst="roundRect">
              <a:avLst>
                <a:gd name="adj" fmla="val 7190"/>
              </a:avLst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6BCE86A7-DFBE-466C-BDD8-2082670BDB08}"/>
                </a:ext>
              </a:extLst>
            </p:cNvPr>
            <p:cNvSpPr/>
            <p:nvPr/>
          </p:nvSpPr>
          <p:spPr>
            <a:xfrm>
              <a:off x="3272858" y="2955957"/>
              <a:ext cx="1694193" cy="626619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C237BF77-CEF0-4177-933F-C9B5C1CFCB74}"/>
                </a:ext>
              </a:extLst>
            </p:cNvPr>
            <p:cNvSpPr/>
            <p:nvPr/>
          </p:nvSpPr>
          <p:spPr>
            <a:xfrm>
              <a:off x="3272810" y="3656269"/>
              <a:ext cx="1694193" cy="626619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57411964-7414-4DF5-BF02-8E1FCFF93F5B}"/>
                </a:ext>
              </a:extLst>
            </p:cNvPr>
            <p:cNvSpPr/>
            <p:nvPr/>
          </p:nvSpPr>
          <p:spPr>
            <a:xfrm>
              <a:off x="3268538" y="4382323"/>
              <a:ext cx="1694193" cy="626619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7F11ABEB-A7E9-4E4E-A73B-5545390ABF54}"/>
                </a:ext>
              </a:extLst>
            </p:cNvPr>
            <p:cNvSpPr/>
            <p:nvPr/>
          </p:nvSpPr>
          <p:spPr>
            <a:xfrm>
              <a:off x="5102580" y="2659338"/>
              <a:ext cx="1694193" cy="626619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03A213C8-3D36-45FF-94DC-3C968B8BF91C}"/>
                </a:ext>
              </a:extLst>
            </p:cNvPr>
            <p:cNvSpPr/>
            <p:nvPr/>
          </p:nvSpPr>
          <p:spPr>
            <a:xfrm>
              <a:off x="5102532" y="3662637"/>
              <a:ext cx="1694193" cy="626619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2A89F31C-01CF-4ACA-A507-9476B813C1B3}"/>
                </a:ext>
              </a:extLst>
            </p:cNvPr>
            <p:cNvSpPr/>
            <p:nvPr/>
          </p:nvSpPr>
          <p:spPr>
            <a:xfrm>
              <a:off x="6950535" y="3050821"/>
              <a:ext cx="1252930" cy="626619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2CA8F12C-038E-44BC-8C54-F08A5E172EB8}"/>
                </a:ext>
              </a:extLst>
            </p:cNvPr>
            <p:cNvSpPr/>
            <p:nvPr/>
          </p:nvSpPr>
          <p:spPr>
            <a:xfrm>
              <a:off x="8398969" y="3631660"/>
              <a:ext cx="1510592" cy="626619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F5F3825-C346-40D6-BBF8-F8C0C02CD2F7}"/>
                </a:ext>
              </a:extLst>
            </p:cNvPr>
            <p:cNvSpPr/>
            <p:nvPr/>
          </p:nvSpPr>
          <p:spPr>
            <a:xfrm>
              <a:off x="8347854" y="2370879"/>
              <a:ext cx="1561706" cy="626619"/>
            </a:xfrm>
            <a:prstGeom prst="rect">
              <a:avLst/>
            </a:prstGeom>
            <a:solidFill>
              <a:srgbClr val="FFD41D"/>
            </a:solidFill>
            <a:ln>
              <a:noFill/>
            </a:ln>
            <a:effectLst>
              <a:outerShdw dist="381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6790BC78-47D3-48B6-B945-125C4D317A54}"/>
                </a:ext>
              </a:extLst>
            </p:cNvPr>
            <p:cNvSpPr/>
            <p:nvPr/>
          </p:nvSpPr>
          <p:spPr>
            <a:xfrm>
              <a:off x="8347854" y="1675083"/>
              <a:ext cx="1561706" cy="626619"/>
            </a:xfrm>
            <a:prstGeom prst="rect">
              <a:avLst/>
            </a:prstGeom>
            <a:solidFill>
              <a:srgbClr val="FFD41D"/>
            </a:solidFill>
            <a:ln>
              <a:noFill/>
            </a:ln>
            <a:effectLst>
              <a:outerShdw dist="381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D96FCCED-FD44-4A37-B38A-6B64F3384F09}"/>
                </a:ext>
              </a:extLst>
            </p:cNvPr>
            <p:cNvSpPr/>
            <p:nvPr/>
          </p:nvSpPr>
          <p:spPr>
            <a:xfrm>
              <a:off x="6693685" y="1675083"/>
              <a:ext cx="1561706" cy="626619"/>
            </a:xfrm>
            <a:prstGeom prst="rect">
              <a:avLst/>
            </a:prstGeom>
            <a:solidFill>
              <a:srgbClr val="FFD41D"/>
            </a:solidFill>
            <a:ln>
              <a:noFill/>
            </a:ln>
            <a:effectLst>
              <a:outerShdw dist="381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6BB2228-0793-4E6E-A93F-641298925186}"/>
                </a:ext>
              </a:extLst>
            </p:cNvPr>
            <p:cNvSpPr/>
            <p:nvPr/>
          </p:nvSpPr>
          <p:spPr>
            <a:xfrm>
              <a:off x="3272858" y="2139044"/>
              <a:ext cx="1694193" cy="626619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" name="Google Shape;572;p28">
              <a:extLst>
                <a:ext uri="{FF2B5EF4-FFF2-40B4-BE49-F238E27FC236}">
                  <a16:creationId xmlns:a16="http://schemas.microsoft.com/office/drawing/2014/main" id="{2664F80F-3E1D-4D9E-869D-86B591EDFF65}"/>
                </a:ext>
              </a:extLst>
            </p:cNvPr>
            <p:cNvSpPr/>
            <p:nvPr/>
          </p:nvSpPr>
          <p:spPr>
            <a:xfrm>
              <a:off x="6817762" y="1765857"/>
              <a:ext cx="1346843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Exchange Mail</a:t>
              </a:r>
              <a:endPara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Random 64K</a:t>
              </a:r>
              <a:endParaRPr lang="en-US" sz="1300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49" name="Google Shape;573;p28">
              <a:extLst>
                <a:ext uri="{FF2B5EF4-FFF2-40B4-BE49-F238E27FC236}">
                  <a16:creationId xmlns:a16="http://schemas.microsoft.com/office/drawing/2014/main" id="{7CFD4B69-2A9E-4F89-BBDA-7B71673C656E}"/>
                </a:ext>
              </a:extLst>
            </p:cNvPr>
            <p:cNvSpPr/>
            <p:nvPr/>
          </p:nvSpPr>
          <p:spPr>
            <a:xfrm>
              <a:off x="8521937" y="1756574"/>
              <a:ext cx="1261884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OLTP</a:t>
              </a:r>
              <a:endPara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Random 4-8K</a:t>
              </a:r>
              <a:endParaRPr lang="en-US" sz="1300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0" name="Google Shape;574;p28">
              <a:extLst>
                <a:ext uri="{FF2B5EF4-FFF2-40B4-BE49-F238E27FC236}">
                  <a16:creationId xmlns:a16="http://schemas.microsoft.com/office/drawing/2014/main" id="{D9AFF9FA-3397-4EBE-BFFD-9E2952C0C049}"/>
                </a:ext>
              </a:extLst>
            </p:cNvPr>
            <p:cNvSpPr/>
            <p:nvPr/>
          </p:nvSpPr>
          <p:spPr>
            <a:xfrm>
              <a:off x="3400859" y="2226340"/>
              <a:ext cx="15215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Media Streaming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Mixed 128K-1M</a:t>
              </a:r>
              <a:endParaRPr lang="en-US" sz="13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1" name="Google Shape;575;p28">
              <a:extLst>
                <a:ext uri="{FF2B5EF4-FFF2-40B4-BE49-F238E27FC236}">
                  <a16:creationId xmlns:a16="http://schemas.microsoft.com/office/drawing/2014/main" id="{F06D4DC4-8015-4868-9F53-F83B17543B36}"/>
                </a:ext>
              </a:extLst>
            </p:cNvPr>
            <p:cNvSpPr/>
            <p:nvPr/>
          </p:nvSpPr>
          <p:spPr>
            <a:xfrm>
              <a:off x="3411133" y="3037813"/>
              <a:ext cx="1459053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Video Editing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Sequential 1-2M</a:t>
              </a:r>
              <a:endParaRPr lang="en-US" sz="13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2" name="Google Shape;576;p28">
              <a:extLst>
                <a:ext uri="{FF2B5EF4-FFF2-40B4-BE49-F238E27FC236}">
                  <a16:creationId xmlns:a16="http://schemas.microsoft.com/office/drawing/2014/main" id="{1D3D9301-03B9-4685-A4D8-7D17DD39CE60}"/>
                </a:ext>
              </a:extLst>
            </p:cNvPr>
            <p:cNvSpPr/>
            <p:nvPr/>
          </p:nvSpPr>
          <p:spPr>
            <a:xfrm>
              <a:off x="3400859" y="3736147"/>
              <a:ext cx="1459053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Archive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Sequential 1-2M</a:t>
              </a:r>
              <a:endParaRPr lang="en-US" sz="13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3" name="Google Shape;577;p28">
              <a:extLst>
                <a:ext uri="{FF2B5EF4-FFF2-40B4-BE49-F238E27FC236}">
                  <a16:creationId xmlns:a16="http://schemas.microsoft.com/office/drawing/2014/main" id="{681168AA-74AE-4C22-BD0E-D9E18F109961}"/>
                </a:ext>
              </a:extLst>
            </p:cNvPr>
            <p:cNvSpPr/>
            <p:nvPr/>
          </p:nvSpPr>
          <p:spPr>
            <a:xfrm>
              <a:off x="3349046" y="4444978"/>
              <a:ext cx="1486304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Medical imaging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Sequential 1-2M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" name="Google Shape;578;p28">
              <a:extLst>
                <a:ext uri="{FF2B5EF4-FFF2-40B4-BE49-F238E27FC236}">
                  <a16:creationId xmlns:a16="http://schemas.microsoft.com/office/drawing/2014/main" id="{6231723E-3795-4755-8E66-A98E65EDF235}"/>
                </a:ext>
              </a:extLst>
            </p:cNvPr>
            <p:cNvSpPr/>
            <p:nvPr/>
          </p:nvSpPr>
          <p:spPr>
            <a:xfrm>
              <a:off x="5085986" y="4382323"/>
              <a:ext cx="1718739" cy="606847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QLAP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Sequential 64-512K</a:t>
              </a:r>
              <a:endParaRPr lang="en-US" sz="13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5" name="Google Shape;579;p28">
              <a:extLst>
                <a:ext uri="{FF2B5EF4-FFF2-40B4-BE49-F238E27FC236}">
                  <a16:creationId xmlns:a16="http://schemas.microsoft.com/office/drawing/2014/main" id="{90835960-FA3B-4BD9-B57E-A4C250E8648C}"/>
                </a:ext>
              </a:extLst>
            </p:cNvPr>
            <p:cNvSpPr/>
            <p:nvPr/>
          </p:nvSpPr>
          <p:spPr>
            <a:xfrm>
              <a:off x="5098260" y="3736147"/>
              <a:ext cx="1672253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Backup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Sequential 64K-1M</a:t>
              </a:r>
              <a:endParaRPr lang="en-US" sz="13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6" name="Google Shape;580;p28">
              <a:extLst>
                <a:ext uri="{FF2B5EF4-FFF2-40B4-BE49-F238E27FC236}">
                  <a16:creationId xmlns:a16="http://schemas.microsoft.com/office/drawing/2014/main" id="{1F11D42B-0B46-4EE7-993C-14927F0354AE}"/>
                </a:ext>
              </a:extLst>
            </p:cNvPr>
            <p:cNvSpPr/>
            <p:nvPr/>
          </p:nvSpPr>
          <p:spPr>
            <a:xfrm>
              <a:off x="5254378" y="2697645"/>
              <a:ext cx="1346843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File Server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Mixed 64-256K</a:t>
              </a:r>
              <a:endParaRPr lang="en-US" sz="13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7" name="Google Shape;581;p28">
              <a:extLst>
                <a:ext uri="{FF2B5EF4-FFF2-40B4-BE49-F238E27FC236}">
                  <a16:creationId xmlns:a16="http://schemas.microsoft.com/office/drawing/2014/main" id="{E11F941C-8E63-4792-84AA-1C167611279F}"/>
                </a:ext>
              </a:extLst>
            </p:cNvPr>
            <p:cNvSpPr/>
            <p:nvPr/>
          </p:nvSpPr>
          <p:spPr>
            <a:xfrm>
              <a:off x="7042571" y="3121116"/>
              <a:ext cx="1160894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Web Server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Mixed 8-64K</a:t>
              </a:r>
              <a:endParaRPr lang="en-US" sz="13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8" name="Google Shape;582;p28">
              <a:extLst>
                <a:ext uri="{FF2B5EF4-FFF2-40B4-BE49-F238E27FC236}">
                  <a16:creationId xmlns:a16="http://schemas.microsoft.com/office/drawing/2014/main" id="{1B56627A-C565-4DCC-97D4-8CC38801F4EA}"/>
                </a:ext>
              </a:extLst>
            </p:cNvPr>
            <p:cNvSpPr/>
            <p:nvPr/>
          </p:nvSpPr>
          <p:spPr>
            <a:xfrm>
              <a:off x="8497765" y="2427376"/>
              <a:ext cx="1261884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VDI</a:t>
              </a:r>
              <a:endPara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Random 4-8K</a:t>
              </a:r>
              <a:endParaRPr lang="en-US" sz="1300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9" name="Google Shape;583;p28">
              <a:extLst>
                <a:ext uri="{FF2B5EF4-FFF2-40B4-BE49-F238E27FC236}">
                  <a16:creationId xmlns:a16="http://schemas.microsoft.com/office/drawing/2014/main" id="{96AB71F5-C0D7-4BC1-AF40-CB0DBAB13C15}"/>
                </a:ext>
              </a:extLst>
            </p:cNvPr>
            <p:cNvSpPr/>
            <p:nvPr/>
          </p:nvSpPr>
          <p:spPr>
            <a:xfrm>
              <a:off x="8493083" y="3714858"/>
              <a:ext cx="1290738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SQL Log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Sequential 8K</a:t>
              </a:r>
              <a:endParaRPr lang="en-US" sz="13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pic>
        <p:nvPicPr>
          <p:cNvPr id="60" name="Google Shape;584;p28">
            <a:extLst>
              <a:ext uri="{FF2B5EF4-FFF2-40B4-BE49-F238E27FC236}">
                <a16:creationId xmlns:a16="http://schemas.microsoft.com/office/drawing/2014/main" id="{279D9650-4D80-4613-9E57-EF01649BFC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284"/>
          <a:stretch/>
        </p:blipFill>
        <p:spPr>
          <a:xfrm>
            <a:off x="3053320" y="5011638"/>
            <a:ext cx="6518189" cy="6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585;p28">
            <a:extLst>
              <a:ext uri="{FF2B5EF4-FFF2-40B4-BE49-F238E27FC236}">
                <a16:creationId xmlns:a16="http://schemas.microsoft.com/office/drawing/2014/main" id="{A2BED527-A9FC-481C-B6BF-D9FFDA7F2A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243"/>
          <a:stretch/>
        </p:blipFill>
        <p:spPr>
          <a:xfrm rot="-5400000">
            <a:off x="1129981" y="3501117"/>
            <a:ext cx="2830463" cy="68298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586;p28">
            <a:extLst>
              <a:ext uri="{FF2B5EF4-FFF2-40B4-BE49-F238E27FC236}">
                <a16:creationId xmlns:a16="http://schemas.microsoft.com/office/drawing/2014/main" id="{0DB42512-8AC3-4D90-9194-8DAC205EFC4F}"/>
              </a:ext>
            </a:extLst>
          </p:cNvPr>
          <p:cNvSpPr/>
          <p:nvPr/>
        </p:nvSpPr>
        <p:spPr>
          <a:xfrm>
            <a:off x="3400859" y="5193842"/>
            <a:ext cx="5340087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Small Block Application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Google Shape;587;p28">
            <a:extLst>
              <a:ext uri="{FF2B5EF4-FFF2-40B4-BE49-F238E27FC236}">
                <a16:creationId xmlns:a16="http://schemas.microsoft.com/office/drawing/2014/main" id="{C731B46A-58F1-435F-92FC-0600172598E7}"/>
              </a:ext>
            </a:extLst>
          </p:cNvPr>
          <p:cNvSpPr/>
          <p:nvPr/>
        </p:nvSpPr>
        <p:spPr>
          <a:xfrm rot="-5400000">
            <a:off x="1119606" y="3644241"/>
            <a:ext cx="2839113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Random Access Application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6" name="Google Shape;590;p28" hidden="1">
            <a:extLst>
              <a:ext uri="{FF2B5EF4-FFF2-40B4-BE49-F238E27FC236}">
                <a16:creationId xmlns:a16="http://schemas.microsoft.com/office/drawing/2014/main" id="{8837C406-C5AA-4B3E-88FE-7EE4279ECE4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12283" y="4258279"/>
            <a:ext cx="2031833" cy="118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一張含有 玩具, 小, 影片, 螢幕 的圖片&#10;&#10;自動產生的描述">
            <a:extLst>
              <a:ext uri="{FF2B5EF4-FFF2-40B4-BE49-F238E27FC236}">
                <a16:creationId xmlns:a16="http://schemas.microsoft.com/office/drawing/2014/main" id="{0E8B0141-6B3F-4B70-B30A-B85EB35EB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95"/>
          <a:stretch/>
        </p:blipFill>
        <p:spPr>
          <a:xfrm>
            <a:off x="192556" y="4311724"/>
            <a:ext cx="4147200" cy="2562006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58632439-B942-4E48-8DF0-6B9F8E79E62D}"/>
              </a:ext>
            </a:extLst>
          </p:cNvPr>
          <p:cNvGrpSpPr/>
          <p:nvPr/>
        </p:nvGrpSpPr>
        <p:grpSpPr>
          <a:xfrm>
            <a:off x="9541392" y="4805713"/>
            <a:ext cx="2650607" cy="1184584"/>
            <a:chOff x="9541392" y="4805713"/>
            <a:chExt cx="2650607" cy="1184584"/>
          </a:xfrm>
        </p:grpSpPr>
        <p:sp>
          <p:nvSpPr>
            <p:cNvPr id="65" name="Google Shape;589;p28">
              <a:extLst>
                <a:ext uri="{FF2B5EF4-FFF2-40B4-BE49-F238E27FC236}">
                  <a16:creationId xmlns:a16="http://schemas.microsoft.com/office/drawing/2014/main" id="{8C9010EB-12B2-4277-BB93-279CBD2AD0A5}"/>
                </a:ext>
              </a:extLst>
            </p:cNvPr>
            <p:cNvSpPr/>
            <p:nvPr/>
          </p:nvSpPr>
          <p:spPr>
            <a:xfrm>
              <a:off x="9541392" y="5559410"/>
              <a:ext cx="2650607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(More benefiting From SSD cache)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EB121F5F-3C08-4F6B-8AB5-2ADE1070E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99134" y="4805713"/>
              <a:ext cx="953484" cy="703972"/>
            </a:xfrm>
            <a:prstGeom prst="rect">
              <a:avLst/>
            </a:prstGeom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0B1596BB-3E97-4810-A529-372F0AEDB2A5}"/>
              </a:ext>
            </a:extLst>
          </p:cNvPr>
          <p:cNvGrpSpPr/>
          <p:nvPr/>
        </p:nvGrpSpPr>
        <p:grpSpPr>
          <a:xfrm>
            <a:off x="1863571" y="1265086"/>
            <a:ext cx="1642632" cy="1193636"/>
            <a:chOff x="1863571" y="1265086"/>
            <a:chExt cx="1642632" cy="1193636"/>
          </a:xfrm>
        </p:grpSpPr>
        <p:sp>
          <p:nvSpPr>
            <p:cNvPr id="64" name="Google Shape;588;p28">
              <a:extLst>
                <a:ext uri="{FF2B5EF4-FFF2-40B4-BE49-F238E27FC236}">
                  <a16:creationId xmlns:a16="http://schemas.microsoft.com/office/drawing/2014/main" id="{E044013E-05FE-40A1-B30A-9E9FCDEFD55A}"/>
                </a:ext>
              </a:extLst>
            </p:cNvPr>
            <p:cNvSpPr/>
            <p:nvPr/>
          </p:nvSpPr>
          <p:spPr>
            <a:xfrm>
              <a:off x="1863571" y="2027835"/>
              <a:ext cx="1642632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(More benefiting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From SSD cache)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7CB0493D-A46C-4506-908F-D493AAD1A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9836" y="1265086"/>
              <a:ext cx="953484" cy="703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138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CC926224-2BAC-4E72-8BFC-C55DA4B2F9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67" y="-304800"/>
            <a:ext cx="12187065" cy="6857999"/>
          </a:xfrm>
          <a:prstGeom prst="rect">
            <a:avLst/>
          </a:prstGeom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41E35504-0BB6-45F8-A5A6-1A2CA109C660}"/>
              </a:ext>
            </a:extLst>
          </p:cNvPr>
          <p:cNvSpPr/>
          <p:nvPr/>
        </p:nvSpPr>
        <p:spPr>
          <a:xfrm>
            <a:off x="116259" y="5862558"/>
            <a:ext cx="3012053" cy="553998"/>
          </a:xfrm>
          <a:prstGeom prst="roundRect">
            <a:avLst>
              <a:gd name="adj" fmla="val 10139"/>
            </a:avLst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D25CB9-B02A-42D2-815A-E22889BC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支援更多影像編輯者同時線上編輯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63BAE2BF-A593-4D53-84F3-A8614A703C76}"/>
              </a:ext>
            </a:extLst>
          </p:cNvPr>
          <p:cNvSpPr txBox="1"/>
          <p:nvPr/>
        </p:nvSpPr>
        <p:spPr>
          <a:xfrm>
            <a:off x="9574078" y="1558098"/>
            <a:ext cx="166982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Raw Material from TR002 (DAS)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TextBox 27">
            <a:extLst>
              <a:ext uri="{FF2B5EF4-FFF2-40B4-BE49-F238E27FC236}">
                <a16:creationId xmlns:a16="http://schemas.microsoft.com/office/drawing/2014/main" id="{A8577C49-ACF9-4515-B879-9DA5BDF3DDED}"/>
              </a:ext>
            </a:extLst>
          </p:cNvPr>
          <p:cNvSpPr txBox="1"/>
          <p:nvPr/>
        </p:nvSpPr>
        <p:spPr>
          <a:xfrm>
            <a:off x="9756337" y="3098021"/>
            <a:ext cx="130530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Backup (with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Dedup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&amp; BBR)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AA19AD78-3683-4F45-84CA-E879BE62CF4C}"/>
              </a:ext>
            </a:extLst>
          </p:cNvPr>
          <p:cNvSpPr txBox="1"/>
          <p:nvPr/>
        </p:nvSpPr>
        <p:spPr>
          <a:xfrm>
            <a:off x="3320709" y="1597551"/>
            <a:ext cx="189797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 10G switch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B7C58FA1-8E84-437A-A7CA-6E48029D3217}"/>
              </a:ext>
            </a:extLst>
          </p:cNvPr>
          <p:cNvSpPr txBox="1"/>
          <p:nvPr/>
        </p:nvSpPr>
        <p:spPr>
          <a:xfrm>
            <a:off x="408741" y="4649936"/>
            <a:ext cx="1945814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Multi-user collaborative editing </a:t>
            </a:r>
          </a:p>
          <a:p>
            <a:pPr algn="ctr"/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with DaVinci Resolve + PostgreSQL</a:t>
            </a:r>
            <a:endParaRPr 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TextBox 27">
            <a:extLst>
              <a:ext uri="{FF2B5EF4-FFF2-40B4-BE49-F238E27FC236}">
                <a16:creationId xmlns:a16="http://schemas.microsoft.com/office/drawing/2014/main" id="{A4728F87-175F-4AA7-92E8-D48BB3C32571}"/>
              </a:ext>
            </a:extLst>
          </p:cNvPr>
          <p:cNvSpPr txBox="1"/>
          <p:nvPr/>
        </p:nvSpPr>
        <p:spPr>
          <a:xfrm>
            <a:off x="2702263" y="5616338"/>
            <a:ext cx="239668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Libraries for FCPX &amp; Motion editors</a:t>
            </a:r>
          </a:p>
        </p:txBody>
      </p:sp>
      <p:sp>
        <p:nvSpPr>
          <p:cNvPr id="44" name="TextBox 27">
            <a:extLst>
              <a:ext uri="{FF2B5EF4-FFF2-40B4-BE49-F238E27FC236}">
                <a16:creationId xmlns:a16="http://schemas.microsoft.com/office/drawing/2014/main" id="{45D0AA55-06D9-4F76-8293-4D3A20BDB56D}"/>
              </a:ext>
            </a:extLst>
          </p:cNvPr>
          <p:cNvSpPr txBox="1"/>
          <p:nvPr/>
        </p:nvSpPr>
        <p:spPr>
          <a:xfrm>
            <a:off x="6245031" y="5616337"/>
            <a:ext cx="27432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Project for Adobe Creative Suite 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036D640-7F87-4CC9-A068-109FD7B79AA9}"/>
              </a:ext>
            </a:extLst>
          </p:cNvPr>
          <p:cNvGrpSpPr/>
          <p:nvPr/>
        </p:nvGrpSpPr>
        <p:grpSpPr>
          <a:xfrm>
            <a:off x="370282" y="5953173"/>
            <a:ext cx="2510987" cy="325404"/>
            <a:chOff x="344412" y="6268734"/>
            <a:chExt cx="2510987" cy="325404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2FFF7CE9-F2B0-4F34-8187-CEFB060E1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344412" y="6545733"/>
              <a:ext cx="2510987" cy="48405"/>
            </a:xfrm>
            <a:prstGeom prst="rect">
              <a:avLst/>
            </a:prstGeom>
          </p:spPr>
        </p:pic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7CF6500C-DF90-4ABD-99A7-63FB85A9AA16}"/>
                </a:ext>
              </a:extLst>
            </p:cNvPr>
            <p:cNvSpPr txBox="1"/>
            <p:nvPr/>
          </p:nvSpPr>
          <p:spPr>
            <a:xfrm>
              <a:off x="344412" y="6268734"/>
              <a:ext cx="687563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</a:t>
              </a:r>
            </a:p>
          </p:txBody>
        </p:sp>
        <p:sp>
          <p:nvSpPr>
            <p:cNvPr id="47" name="TextBox 27">
              <a:extLst>
                <a:ext uri="{FF2B5EF4-FFF2-40B4-BE49-F238E27FC236}">
                  <a16:creationId xmlns:a16="http://schemas.microsoft.com/office/drawing/2014/main" id="{CB2DA9F9-7B3D-438C-8168-3400FDAC7EB9}"/>
                </a:ext>
              </a:extLst>
            </p:cNvPr>
            <p:cNvSpPr txBox="1"/>
            <p:nvPr/>
          </p:nvSpPr>
          <p:spPr>
            <a:xfrm>
              <a:off x="1216178" y="6268734"/>
              <a:ext cx="687563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1G</a:t>
              </a:r>
            </a:p>
          </p:txBody>
        </p:sp>
        <p:sp>
          <p:nvSpPr>
            <p:cNvPr id="68" name="TextBox 27">
              <a:extLst>
                <a:ext uri="{FF2B5EF4-FFF2-40B4-BE49-F238E27FC236}">
                  <a16:creationId xmlns:a16="http://schemas.microsoft.com/office/drawing/2014/main" id="{84424B1F-AC16-42CA-8085-0DB1B2BE1D48}"/>
                </a:ext>
              </a:extLst>
            </p:cNvPr>
            <p:cNvSpPr txBox="1"/>
            <p:nvPr/>
          </p:nvSpPr>
          <p:spPr>
            <a:xfrm>
              <a:off x="2148472" y="6268734"/>
              <a:ext cx="687563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USB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08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C1A145C3-61A9-4F9F-86CF-1676A815AC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6161922" y="3978874"/>
            <a:ext cx="1477128" cy="369868"/>
          </a:xfrm>
          <a:prstGeom prst="rect">
            <a:avLst/>
          </a:prstGeom>
        </p:spPr>
      </p:pic>
      <p:pic>
        <p:nvPicPr>
          <p:cNvPr id="9" name="圖片 8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5E025231-9897-4823-AD54-581F08AB05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4643279" y="4122874"/>
            <a:ext cx="1375956" cy="20783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E8B34B5-7717-4DB2-8004-578D65A885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258264" y="6150506"/>
            <a:ext cx="3286029" cy="536494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400A195B-C234-46F4-9324-333FE9FF97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147316" y="6252011"/>
            <a:ext cx="954080" cy="279758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5AB55B91-BCFE-481D-B949-1148A312EA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7185" y="6252011"/>
            <a:ext cx="954080" cy="279758"/>
          </a:xfrm>
          <a:prstGeom prst="rect">
            <a:avLst/>
          </a:prstGeom>
        </p:spPr>
      </p:pic>
      <p:pic>
        <p:nvPicPr>
          <p:cNvPr id="6" name="圖片 5" descr="一張含有 手機 的圖片&#10;&#10;自動產生的描述">
            <a:extLst>
              <a:ext uri="{FF2B5EF4-FFF2-40B4-BE49-F238E27FC236}">
                <a16:creationId xmlns:a16="http://schemas.microsoft.com/office/drawing/2014/main" id="{254646EF-97AE-439F-9628-FCF2283A2E6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43" y="-101703"/>
            <a:ext cx="4992914" cy="7061406"/>
          </a:xfrm>
          <a:prstGeom prst="rect">
            <a:avLst/>
          </a:prstGeom>
        </p:spPr>
      </p:pic>
      <p:pic>
        <p:nvPicPr>
          <p:cNvPr id="8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9918CC23-0486-43F4-836A-8957F1B757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209" y="3104356"/>
            <a:ext cx="1341990" cy="754930"/>
          </a:xfrm>
          <a:prstGeom prst="rect">
            <a:avLst/>
          </a:prstGeom>
          <a:effectLst>
            <a:softEdge rad="1016000"/>
          </a:effectLst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AC30875E-8FCA-4CC3-9D9F-CB4361F1B0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916" y="466725"/>
            <a:ext cx="10129157" cy="5924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92382A-1407-4E6B-8D72-AE930E1B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也可以安裝多張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10G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網卡採取網路直連編輯</a:t>
            </a:r>
          </a:p>
        </p:txBody>
      </p:sp>
    </p:spTree>
    <p:extLst>
      <p:ext uri="{BB962C8B-B14F-4D97-AF65-F5344CB8AC3E}">
        <p14:creationId xmlns:p14="http://schemas.microsoft.com/office/powerpoint/2010/main" val="1866825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 descr="一張含有 手機 的圖片&#10;&#10;自動產生的描述">
            <a:extLst>
              <a:ext uri="{FF2B5EF4-FFF2-40B4-BE49-F238E27FC236}">
                <a16:creationId xmlns:a16="http://schemas.microsoft.com/office/drawing/2014/main" id="{ADF23D36-4A01-4B97-9D8B-676120236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83801" y="-55388186"/>
            <a:ext cx="83159602" cy="117634370"/>
          </a:xfrm>
          <a:prstGeom prst="rect">
            <a:avLst/>
          </a:prstGeom>
        </p:spPr>
      </p:pic>
      <p:pic>
        <p:nvPicPr>
          <p:cNvPr id="32" name="圖片 31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E0F68261-BBBC-4AC2-9BF4-E33AD9969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5" y="9923"/>
            <a:ext cx="12191015" cy="6858000"/>
          </a:xfrm>
          <a:prstGeom prst="rect">
            <a:avLst/>
          </a:prstGeom>
        </p:spPr>
      </p:pic>
      <p:pic>
        <p:nvPicPr>
          <p:cNvPr id="7" name="圖片 6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9AF9962E-71E5-4E41-8175-A69447403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pic>
        <p:nvPicPr>
          <p:cNvPr id="8" name="圖片 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D3582A6-AD0A-496C-923F-1455D272A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1"/>
            <a:ext cx="6096000" cy="6856337"/>
          </a:xfrm>
          <a:prstGeom prst="rect">
            <a:avLst/>
          </a:prstGeom>
        </p:spPr>
      </p:pic>
      <p:pic>
        <p:nvPicPr>
          <p:cNvPr id="9" name="圖片 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672E9659-F592-48C7-A89A-8CB4525E5E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663"/>
            <a:ext cx="6095507" cy="6856337"/>
          </a:xfrm>
          <a:prstGeom prst="rect">
            <a:avLst/>
          </a:prstGeom>
        </p:spPr>
      </p:pic>
      <p:pic>
        <p:nvPicPr>
          <p:cNvPr id="10" name="圖片 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37E801B-F7C7-405C-A5EE-56C623BA69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1" name="圖片 1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6CF33390-33ED-478D-A36E-B544CEEC20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2" name="圖片 11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B4A09F3-68D3-417C-978F-67DAD3F75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3" name="圖片 12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F649F82-16D8-4F42-BB2F-5014CF4649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4" name="圖片 13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A1DB92BB-8271-429B-8F09-643233FAC0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5" name="圖片 14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C8175CAE-7E81-40AD-A5F2-CB64C56D71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6" name="圖片 15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9E2C0B1F-4B13-4D57-9BC2-648629A60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7" name="圖片 16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2AC6234-5BD0-4B84-AF6B-F9F9940FBF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8" name="圖片 1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990C624-6F2E-418D-B8D5-4F2B5318B3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4" y="1663"/>
            <a:ext cx="6096000" cy="6856337"/>
          </a:xfrm>
          <a:prstGeom prst="rect">
            <a:avLst/>
          </a:prstGeom>
        </p:spPr>
      </p:pic>
      <p:pic>
        <p:nvPicPr>
          <p:cNvPr id="19" name="圖片 1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EA926E1D-8B3E-4D74-B832-559EC7CD78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505" y="2495"/>
            <a:ext cx="6095507" cy="6856337"/>
          </a:xfrm>
          <a:prstGeom prst="rect">
            <a:avLst/>
          </a:prstGeom>
        </p:spPr>
      </p:pic>
      <p:pic>
        <p:nvPicPr>
          <p:cNvPr id="20" name="圖片 1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58A34E71-E54B-4729-86B0-539459AE0F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21" name="圖片 2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DBF116EC-473C-4383-8B29-BD095D474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30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5C46F4DF-1642-4C02-B757-D3880E4C2C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4" y="52821"/>
            <a:ext cx="12191015" cy="685800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87" y="3280203"/>
            <a:ext cx="11523476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5500" kern="6000" spc="2500">
                <a:latin typeface="Arial" panose="020B0604020202020204" pitchFamily="34" charset="0"/>
                <a:sym typeface="Arial" panose="020B0604020202020204" pitchFamily="34" charset="0"/>
              </a:rPr>
              <a:t>數據保護性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119DF11-2B4C-4C6F-B3D4-82219261951F}"/>
              </a:ext>
            </a:extLst>
          </p:cNvPr>
          <p:cNvGrpSpPr/>
          <p:nvPr/>
        </p:nvGrpSpPr>
        <p:grpSpPr>
          <a:xfrm>
            <a:off x="3949441" y="2315870"/>
            <a:ext cx="4290152" cy="905056"/>
            <a:chOff x="1595870" y="1601495"/>
            <a:chExt cx="4290152" cy="905056"/>
          </a:xfrm>
        </p:grpSpPr>
        <p:sp>
          <p:nvSpPr>
            <p:cNvPr id="3" name="副標題 2">
              <a:extLst>
                <a:ext uri="{FF2B5EF4-FFF2-40B4-BE49-F238E27FC236}">
                  <a16:creationId xmlns:a16="http://schemas.microsoft.com/office/drawing/2014/main" id="{BEA5985F-49DF-441E-B050-FB1B42D07E23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93BB590-DEF1-4BEA-A7FF-D8E5CA727D29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72F4288-66B9-47EC-A2E4-5D19EE4E7BDC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  <p:pic>
        <p:nvPicPr>
          <p:cNvPr id="23" name="圖片 22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ABB22CE4-C368-4E79-871F-7DC891BED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1922" y="4787900"/>
            <a:ext cx="5579146" cy="1397000"/>
          </a:xfrm>
          <a:prstGeom prst="rect">
            <a:avLst/>
          </a:prstGeom>
        </p:spPr>
      </p:pic>
      <p:pic>
        <p:nvPicPr>
          <p:cNvPr id="24" name="圖片 23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F1116AD4-3C1C-48FA-93D4-A5BF874770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720" y="5244209"/>
            <a:ext cx="5602515" cy="84624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DDBBCBF-8AC5-4013-9CF6-2277938AE9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6989" y="6150506"/>
            <a:ext cx="1828959" cy="53649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F8D9957-1215-41C4-89CF-F3EC70D83C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7208" y="6150506"/>
            <a:ext cx="3286029" cy="536494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A34D19F5-3742-46A1-B2E8-6EDF352CC5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6720" y="6252011"/>
            <a:ext cx="954080" cy="279758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01957C1C-A49B-4814-AEF3-D8766D1E45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21221" y="6252011"/>
            <a:ext cx="954080" cy="279758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209E7030-C61A-405E-96E0-958BF6FD0A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41069" y="500063"/>
            <a:ext cx="1143100" cy="2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D87EE95-586B-4735-AB8B-8FE65A768418}"/>
              </a:ext>
            </a:extLst>
          </p:cNvPr>
          <p:cNvSpPr/>
          <p:nvPr/>
        </p:nvSpPr>
        <p:spPr>
          <a:xfrm rot="16200000">
            <a:off x="9225794" y="-83312"/>
            <a:ext cx="825500" cy="470052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35C497C-0812-433F-AC75-F86AA03E0A26}"/>
              </a:ext>
            </a:extLst>
          </p:cNvPr>
          <p:cNvSpPr/>
          <p:nvPr/>
        </p:nvSpPr>
        <p:spPr>
          <a:xfrm rot="16200000">
            <a:off x="9177936" y="919303"/>
            <a:ext cx="921211" cy="470052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CF306A0-39EE-4DE8-A699-B79A56A3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使用新的 </a:t>
            </a:r>
            <a:r>
              <a:rPr lang="en-US" altLang="zh-CN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RAID 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類型來創建儲存池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Google Shape;608;p3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6F885C2-AE83-4DCA-B7C0-E2FA418FCC4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4876" y="1473200"/>
            <a:ext cx="6699250" cy="4254499"/>
          </a:xfrm>
          <a:prstGeom prst="rect">
            <a:avLst/>
          </a:prstGeom>
          <a:noFill/>
          <a:ln>
            <a:noFill/>
          </a:ln>
          <a:effectLst>
            <a:reflection blurRad="38100" stA="33000" endPos="19000" dist="50800" dir="5400000" sy="-100000" algn="bl" rotWithShape="0"/>
          </a:effectLst>
        </p:spPr>
      </p:pic>
      <p:sp>
        <p:nvSpPr>
          <p:cNvPr id="4" name="Google Shape;609;p31">
            <a:extLst>
              <a:ext uri="{FF2B5EF4-FFF2-40B4-BE49-F238E27FC236}">
                <a16:creationId xmlns:a16="http://schemas.microsoft.com/office/drawing/2014/main" id="{245DAFD8-5C2C-4C44-9220-DB52D4BE961B}"/>
              </a:ext>
            </a:extLst>
          </p:cNvPr>
          <p:cNvSpPr txBox="1"/>
          <p:nvPr/>
        </p:nvSpPr>
        <p:spPr>
          <a:xfrm>
            <a:off x="7383200" y="1974037"/>
            <a:ext cx="4257600" cy="26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QTS hero </a:t>
            </a:r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不支援靜態磁碟類型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一定得要建立儲存池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endParaRPr sz="2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F2F2F2"/>
              </a:buClr>
              <a:buSzPts val="2400"/>
            </a:pPr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支持更多種進階的 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RAID </a:t>
            </a:r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類型讓 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IT </a:t>
            </a:r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用戶選用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.</a:t>
            </a:r>
            <a:endParaRPr lang="zh-TW" altLang="en-US" sz="2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8" name="圖片 7" descr="一張含有 坐, 小, 相片, 電腦 的圖片&#10;&#10;自動產生的描述">
            <a:extLst>
              <a:ext uri="{FF2B5EF4-FFF2-40B4-BE49-F238E27FC236}">
                <a16:creationId xmlns:a16="http://schemas.microsoft.com/office/drawing/2014/main" id="{BA991392-62AA-4171-AA34-487A6312D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018" y="3600450"/>
            <a:ext cx="4500782" cy="283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26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BF61-B1E8-4F64-A802-A9D9EDAD1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比原來還多出的新選擇 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Triple Parity &amp; Triple Mirror</a:t>
            </a:r>
            <a:endParaRPr lang="zh-TW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E4D60E2-7FC2-4885-BBA5-B9ADF8C519AA}"/>
              </a:ext>
            </a:extLst>
          </p:cNvPr>
          <p:cNvSpPr txBox="1"/>
          <p:nvPr/>
        </p:nvSpPr>
        <p:spPr>
          <a:xfrm>
            <a:off x="795562" y="1325563"/>
            <a:ext cx="5545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即使遇到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顆硬碟同時損壞的異常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也能維持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正常運作 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(3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組奇偶校驗資訊的冗餘容錯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0A7A38DC-2A03-4557-ABAD-60010E0B1050}"/>
              </a:ext>
            </a:extLst>
          </p:cNvPr>
          <p:cNvSpPr txBox="1"/>
          <p:nvPr/>
        </p:nvSpPr>
        <p:spPr>
          <a:xfrm>
            <a:off x="7492251" y="1325563"/>
            <a:ext cx="3423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份完全相同內容的鏡射容錯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提供給您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倍的保護能力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endParaRPr lang="zh-TW" altLang="en-US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手繪多邊形: 圖案 11">
            <a:extLst>
              <a:ext uri="{FF2B5EF4-FFF2-40B4-BE49-F238E27FC236}">
                <a16:creationId xmlns:a16="http://schemas.microsoft.com/office/drawing/2014/main" id="{88A84A3E-8ACD-4F2E-817C-35DE928EDE9B}"/>
              </a:ext>
            </a:extLst>
          </p:cNvPr>
          <p:cNvSpPr/>
          <p:nvPr/>
        </p:nvSpPr>
        <p:spPr>
          <a:xfrm>
            <a:off x="406357" y="4903034"/>
            <a:ext cx="1185036" cy="926459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092578">
                  <a:alpha val="72000"/>
                </a:srgbClr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5E121FC-C93F-49BB-98D1-E45B2FC39BDD}"/>
              </a:ext>
            </a:extLst>
          </p:cNvPr>
          <p:cNvGrpSpPr/>
          <p:nvPr/>
        </p:nvGrpSpPr>
        <p:grpSpPr>
          <a:xfrm>
            <a:off x="404830" y="4357964"/>
            <a:ext cx="1189675" cy="734415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EB3FE2F5-55C1-43EC-9631-E81188E5FA6F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Er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DBB2E9AF-2B17-462E-8D01-B405227A6C76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89A8E8C-F639-4B90-AB03-6A475A4FDF46}"/>
              </a:ext>
            </a:extLst>
          </p:cNvPr>
          <p:cNvGrpSpPr/>
          <p:nvPr/>
        </p:nvGrpSpPr>
        <p:grpSpPr>
          <a:xfrm>
            <a:off x="404830" y="3982418"/>
            <a:ext cx="1189675" cy="734415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100D2568-CAF8-4EFF-8319-28D39694EAD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Dq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3F4C1A55-EBDA-4B4B-B1DD-0D039A16C96E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DC1A87F-C964-41F0-B173-E86A182C9F0A}"/>
              </a:ext>
            </a:extLst>
          </p:cNvPr>
          <p:cNvGrpSpPr/>
          <p:nvPr/>
        </p:nvGrpSpPr>
        <p:grpSpPr>
          <a:xfrm>
            <a:off x="404830" y="3612630"/>
            <a:ext cx="1189675" cy="734415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1D389BEE-56AC-422B-9A5E-7C693FA50998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Cp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D16F67BA-BC48-4436-9197-6AFE76B2155A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6818F16-8B60-42B2-A590-D082A7B6D5EE}"/>
              </a:ext>
            </a:extLst>
          </p:cNvPr>
          <p:cNvGrpSpPr/>
          <p:nvPr/>
        </p:nvGrpSpPr>
        <p:grpSpPr>
          <a:xfrm>
            <a:off x="404830" y="3252763"/>
            <a:ext cx="1189675" cy="734415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205393B1-CD06-4F62-972E-FD7C433B825C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4F6F30C3-6CFD-4750-A23E-79F3D7A4F7DA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895777E8-5276-4CE3-947F-3B2C483846A2}"/>
              </a:ext>
            </a:extLst>
          </p:cNvPr>
          <p:cNvGrpSpPr/>
          <p:nvPr/>
        </p:nvGrpSpPr>
        <p:grpSpPr>
          <a:xfrm>
            <a:off x="404830" y="2881420"/>
            <a:ext cx="1189675" cy="734415"/>
            <a:chOff x="-623618" y="2709825"/>
            <a:chExt cx="1189675" cy="734415"/>
          </a:xfrm>
        </p:grpSpPr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3E80D77D-8585-48F3-AF2C-608DCD0723F8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6DE3997F-621A-4B88-AD07-6F7441A8036A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45B23532-4C71-4826-838B-7E0A47093ADE}"/>
              </a:ext>
            </a:extLst>
          </p:cNvPr>
          <p:cNvSpPr/>
          <p:nvPr/>
        </p:nvSpPr>
        <p:spPr>
          <a:xfrm>
            <a:off x="596279" y="584335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1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手繪多邊形: 圖案 28">
            <a:extLst>
              <a:ext uri="{FF2B5EF4-FFF2-40B4-BE49-F238E27FC236}">
                <a16:creationId xmlns:a16="http://schemas.microsoft.com/office/drawing/2014/main" id="{CE2A9B6A-C5EB-4EF8-B6AF-2717042ABA91}"/>
              </a:ext>
            </a:extLst>
          </p:cNvPr>
          <p:cNvSpPr/>
          <p:nvPr/>
        </p:nvSpPr>
        <p:spPr>
          <a:xfrm>
            <a:off x="1678664" y="4903034"/>
            <a:ext cx="1185036" cy="926459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092578">
                  <a:alpha val="72000"/>
                </a:srgbClr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561046B-C2AD-4809-A1A6-DDBE13CF4464}"/>
              </a:ext>
            </a:extLst>
          </p:cNvPr>
          <p:cNvGrpSpPr/>
          <p:nvPr/>
        </p:nvGrpSpPr>
        <p:grpSpPr>
          <a:xfrm>
            <a:off x="1677137" y="4357964"/>
            <a:ext cx="1189675" cy="734415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753779D1-6502-4C1C-8F87-649472F0C52B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036826EE-747B-4EA8-8318-75986329524C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6B88CB8D-6064-4EC9-AD58-1C0A63E5DF3F}"/>
              </a:ext>
            </a:extLst>
          </p:cNvPr>
          <p:cNvGrpSpPr/>
          <p:nvPr/>
        </p:nvGrpSpPr>
        <p:grpSpPr>
          <a:xfrm>
            <a:off x="1677137" y="3982418"/>
            <a:ext cx="1189675" cy="734415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120C6685-43AF-4EC5-B50F-27B7AAEE8105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Dr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9E1FB6A6-13A2-461F-9BE1-DF4DFF2341B8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AB1DCDE8-412E-4D95-8BBB-7790B903FEDD}"/>
              </a:ext>
            </a:extLst>
          </p:cNvPr>
          <p:cNvGrpSpPr/>
          <p:nvPr/>
        </p:nvGrpSpPr>
        <p:grpSpPr>
          <a:xfrm>
            <a:off x="1677137" y="3612630"/>
            <a:ext cx="1189675" cy="734415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70454B04-1A15-40A5-A63A-69AFDD4E024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Cq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5F8BBE98-4891-4F1B-BAAB-84C6CD9DF373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BD33B504-D9D0-414C-9525-8EB8C77C1815}"/>
              </a:ext>
            </a:extLst>
          </p:cNvPr>
          <p:cNvGrpSpPr/>
          <p:nvPr/>
        </p:nvGrpSpPr>
        <p:grpSpPr>
          <a:xfrm>
            <a:off x="1677137" y="3252763"/>
            <a:ext cx="1189675" cy="734415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A5EDB9D9-FC0E-4E7C-9068-9695A410FA3F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Bp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5D7C7E12-1028-4230-BC0B-830BD43CBECE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1EC57865-9E2B-47D1-938F-6E63755051B7}"/>
              </a:ext>
            </a:extLst>
          </p:cNvPr>
          <p:cNvGrpSpPr/>
          <p:nvPr/>
        </p:nvGrpSpPr>
        <p:grpSpPr>
          <a:xfrm>
            <a:off x="1677137" y="2881420"/>
            <a:ext cx="1189675" cy="734415"/>
            <a:chOff x="-623618" y="2709825"/>
            <a:chExt cx="1189675" cy="734415"/>
          </a:xfrm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6E92A207-33F2-4714-98C4-D2490DEACF5E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758DCFC7-B122-4307-8F7B-FEDD171CBD56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24992800-7C34-4C55-AEEA-6AC85AEDE0F8}"/>
              </a:ext>
            </a:extLst>
          </p:cNvPr>
          <p:cNvSpPr/>
          <p:nvPr/>
        </p:nvSpPr>
        <p:spPr>
          <a:xfrm>
            <a:off x="1868586" y="584335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2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手繪多邊形: 圖案 45">
            <a:extLst>
              <a:ext uri="{FF2B5EF4-FFF2-40B4-BE49-F238E27FC236}">
                <a16:creationId xmlns:a16="http://schemas.microsoft.com/office/drawing/2014/main" id="{C757D2E3-A2FB-481E-942F-2C154E03A3F8}"/>
              </a:ext>
            </a:extLst>
          </p:cNvPr>
          <p:cNvSpPr/>
          <p:nvPr/>
        </p:nvSpPr>
        <p:spPr>
          <a:xfrm>
            <a:off x="2974959" y="4903034"/>
            <a:ext cx="1185036" cy="926459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092578">
                  <a:alpha val="72000"/>
                </a:srgbClr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F2B028E3-0325-4736-88DB-FEF7F2A522F8}"/>
              </a:ext>
            </a:extLst>
          </p:cNvPr>
          <p:cNvGrpSpPr/>
          <p:nvPr/>
        </p:nvGrpSpPr>
        <p:grpSpPr>
          <a:xfrm>
            <a:off x="2973432" y="4357964"/>
            <a:ext cx="1189675" cy="734415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8AD36C3E-8C76-440F-83F5-8C687F60AE6F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E6C22011-1CE7-401B-8B9F-35115EACF43A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596E33ED-2739-43D6-AB6E-EA59159AFE08}"/>
              </a:ext>
            </a:extLst>
          </p:cNvPr>
          <p:cNvGrpSpPr/>
          <p:nvPr/>
        </p:nvGrpSpPr>
        <p:grpSpPr>
          <a:xfrm>
            <a:off x="2973432" y="3982418"/>
            <a:ext cx="1189675" cy="734415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2A9DC01F-1356-4A87-884E-0BBABEF47861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FA06CEB6-6403-47B6-B15F-BF15BA26B6C2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E95DE0D0-AE38-4142-BAEE-7517BCE1E9FA}"/>
              </a:ext>
            </a:extLst>
          </p:cNvPr>
          <p:cNvGrpSpPr/>
          <p:nvPr/>
        </p:nvGrpSpPr>
        <p:grpSpPr>
          <a:xfrm>
            <a:off x="2973432" y="3612630"/>
            <a:ext cx="1189675" cy="734415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9A5DDF5B-8BCB-41DC-8FD0-62C286C78C73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Cr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3C9E8F34-0712-4D57-A3C7-F4CED9EC3D2E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A04A4D29-B776-466D-B53A-2C76F478A6D4}"/>
              </a:ext>
            </a:extLst>
          </p:cNvPr>
          <p:cNvGrpSpPr/>
          <p:nvPr/>
        </p:nvGrpSpPr>
        <p:grpSpPr>
          <a:xfrm>
            <a:off x="2973432" y="3252763"/>
            <a:ext cx="1189675" cy="734415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885CC5A0-8367-448B-B569-1AECBDD4E250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Bq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2EF2167E-9686-4D4C-A698-FA928BEA6926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6E8FC258-C615-4E80-BBB8-02A6D23FD767}"/>
              </a:ext>
            </a:extLst>
          </p:cNvPr>
          <p:cNvGrpSpPr/>
          <p:nvPr/>
        </p:nvGrpSpPr>
        <p:grpSpPr>
          <a:xfrm>
            <a:off x="2973432" y="2881420"/>
            <a:ext cx="1189675" cy="734415"/>
            <a:chOff x="-623618" y="2709825"/>
            <a:chExt cx="1189675" cy="734415"/>
          </a:xfrm>
        </p:grpSpPr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8084D9D6-E417-4F23-AA06-F931472401CE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Ap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0ADB6F7E-AC43-44EA-931A-F4ACB6C0E43C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62" name="矩形 61">
            <a:extLst>
              <a:ext uri="{FF2B5EF4-FFF2-40B4-BE49-F238E27FC236}">
                <a16:creationId xmlns:a16="http://schemas.microsoft.com/office/drawing/2014/main" id="{FF3A0822-E58A-4807-B9DA-CB450FE997FF}"/>
              </a:ext>
            </a:extLst>
          </p:cNvPr>
          <p:cNvSpPr/>
          <p:nvPr/>
        </p:nvSpPr>
        <p:spPr>
          <a:xfrm>
            <a:off x="3164881" y="584335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3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手繪多邊形: 圖案 62">
            <a:extLst>
              <a:ext uri="{FF2B5EF4-FFF2-40B4-BE49-F238E27FC236}">
                <a16:creationId xmlns:a16="http://schemas.microsoft.com/office/drawing/2014/main" id="{04FE2050-5B74-4982-B4E2-B43942CC2DF6}"/>
              </a:ext>
            </a:extLst>
          </p:cNvPr>
          <p:cNvSpPr/>
          <p:nvPr/>
        </p:nvSpPr>
        <p:spPr>
          <a:xfrm>
            <a:off x="4270359" y="4903034"/>
            <a:ext cx="1185036" cy="926459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092578">
                  <a:alpha val="72000"/>
                </a:srgbClr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F63E2477-CF3C-48BC-A387-73881594B7F8}"/>
              </a:ext>
            </a:extLst>
          </p:cNvPr>
          <p:cNvGrpSpPr/>
          <p:nvPr/>
        </p:nvGrpSpPr>
        <p:grpSpPr>
          <a:xfrm>
            <a:off x="4268832" y="4357964"/>
            <a:ext cx="1189675" cy="734415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C143C927-E9A4-4CD0-8741-2794614783D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Ep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8CEB4A41-97D7-44E4-B9F6-20FA7808A04A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9B9DFAA3-431B-4419-81CA-D1BBD72408F0}"/>
              </a:ext>
            </a:extLst>
          </p:cNvPr>
          <p:cNvGrpSpPr/>
          <p:nvPr/>
        </p:nvGrpSpPr>
        <p:grpSpPr>
          <a:xfrm>
            <a:off x="4268832" y="3982418"/>
            <a:ext cx="1189675" cy="734415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D5547DC0-FD72-44C0-A18D-BC192680B675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F41B3B8A-354C-4A3B-A277-F56CC2569082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99FB2754-4A7D-40F9-B0C3-E09789B2A146}"/>
              </a:ext>
            </a:extLst>
          </p:cNvPr>
          <p:cNvGrpSpPr/>
          <p:nvPr/>
        </p:nvGrpSpPr>
        <p:grpSpPr>
          <a:xfrm>
            <a:off x="4268832" y="3612630"/>
            <a:ext cx="1189675" cy="734415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A2114607-67B0-4417-A76C-9BE8E2017F6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2" name="橢圓 71">
              <a:extLst>
                <a:ext uri="{FF2B5EF4-FFF2-40B4-BE49-F238E27FC236}">
                  <a16:creationId xmlns:a16="http://schemas.microsoft.com/office/drawing/2014/main" id="{EB6569FD-32A6-4595-AF93-A355046EFABC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25153A25-9872-425B-AEB6-E1DFD7876AEA}"/>
              </a:ext>
            </a:extLst>
          </p:cNvPr>
          <p:cNvGrpSpPr/>
          <p:nvPr/>
        </p:nvGrpSpPr>
        <p:grpSpPr>
          <a:xfrm>
            <a:off x="4268832" y="3252763"/>
            <a:ext cx="1189675" cy="734415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E497D207-2661-47D5-BC78-77B2164887E3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Br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5" name="橢圓 74">
              <a:extLst>
                <a:ext uri="{FF2B5EF4-FFF2-40B4-BE49-F238E27FC236}">
                  <a16:creationId xmlns:a16="http://schemas.microsoft.com/office/drawing/2014/main" id="{63572633-987F-40CD-B48B-DC91DFFB54C5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64650578-D628-4C1C-880D-166E57DCB4F1}"/>
              </a:ext>
            </a:extLst>
          </p:cNvPr>
          <p:cNvGrpSpPr/>
          <p:nvPr/>
        </p:nvGrpSpPr>
        <p:grpSpPr>
          <a:xfrm>
            <a:off x="4268832" y="2881420"/>
            <a:ext cx="1189675" cy="734415"/>
            <a:chOff x="-623618" y="2709825"/>
            <a:chExt cx="1189675" cy="734415"/>
          </a:xfrm>
        </p:grpSpPr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F8B141BC-D280-4FA8-A84B-FDD5EBF7EDDF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Aq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8" name="橢圓 77">
              <a:extLst>
                <a:ext uri="{FF2B5EF4-FFF2-40B4-BE49-F238E27FC236}">
                  <a16:creationId xmlns:a16="http://schemas.microsoft.com/office/drawing/2014/main" id="{3C7CA1F0-E74C-4CFC-A449-2D486729ADBE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79" name="矩形 78">
            <a:extLst>
              <a:ext uri="{FF2B5EF4-FFF2-40B4-BE49-F238E27FC236}">
                <a16:creationId xmlns:a16="http://schemas.microsoft.com/office/drawing/2014/main" id="{50C34A7B-A892-42FC-8468-305D6A5E0C0E}"/>
              </a:ext>
            </a:extLst>
          </p:cNvPr>
          <p:cNvSpPr/>
          <p:nvPr/>
        </p:nvSpPr>
        <p:spPr>
          <a:xfrm>
            <a:off x="4460281" y="584335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4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0" name="手繪多邊形: 圖案 79">
            <a:extLst>
              <a:ext uri="{FF2B5EF4-FFF2-40B4-BE49-F238E27FC236}">
                <a16:creationId xmlns:a16="http://schemas.microsoft.com/office/drawing/2014/main" id="{C0423302-A895-4B5B-B888-6B1916E02918}"/>
              </a:ext>
            </a:extLst>
          </p:cNvPr>
          <p:cNvSpPr/>
          <p:nvPr/>
        </p:nvSpPr>
        <p:spPr>
          <a:xfrm>
            <a:off x="5565759" y="4903034"/>
            <a:ext cx="1185036" cy="926459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092578">
                  <a:alpha val="72000"/>
                </a:srgbClr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98496BC6-8C4C-4E81-ADEF-A3A16FE33210}"/>
              </a:ext>
            </a:extLst>
          </p:cNvPr>
          <p:cNvGrpSpPr/>
          <p:nvPr/>
        </p:nvGrpSpPr>
        <p:grpSpPr>
          <a:xfrm>
            <a:off x="5564232" y="4357964"/>
            <a:ext cx="1189675" cy="734415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4809B33C-79DE-4180-9739-413EB3229294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Eq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D675C6BB-B893-4522-8A1B-2935874FD3F9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B201951E-2F6D-41C2-9236-5AA1CE118D4F}"/>
              </a:ext>
            </a:extLst>
          </p:cNvPr>
          <p:cNvGrpSpPr/>
          <p:nvPr/>
        </p:nvGrpSpPr>
        <p:grpSpPr>
          <a:xfrm>
            <a:off x="5564232" y="3982418"/>
            <a:ext cx="1189675" cy="734415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2AD541D2-F78D-4D57-95C7-A44AB20CE64F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Dq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E52C4256-0C4D-40B3-BD10-F8F0C7274AE1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E7E6713B-F580-43BA-BF3E-616630A1AA72}"/>
              </a:ext>
            </a:extLst>
          </p:cNvPr>
          <p:cNvGrpSpPr/>
          <p:nvPr/>
        </p:nvGrpSpPr>
        <p:grpSpPr>
          <a:xfrm>
            <a:off x="5564232" y="3612630"/>
            <a:ext cx="1189675" cy="734415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B2067C05-C22C-403B-9626-7A7D7798007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9" name="橢圓 88">
              <a:extLst>
                <a:ext uri="{FF2B5EF4-FFF2-40B4-BE49-F238E27FC236}">
                  <a16:creationId xmlns:a16="http://schemas.microsoft.com/office/drawing/2014/main" id="{789A40C9-865F-4C50-92B0-241F06F9B4E0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DB965622-35F0-447E-B099-1AACEF530776}"/>
              </a:ext>
            </a:extLst>
          </p:cNvPr>
          <p:cNvGrpSpPr/>
          <p:nvPr/>
        </p:nvGrpSpPr>
        <p:grpSpPr>
          <a:xfrm>
            <a:off x="5564232" y="3252763"/>
            <a:ext cx="1189675" cy="734415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EC313764-AD76-48E0-B441-A151EBA18323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2" name="橢圓 91">
              <a:extLst>
                <a:ext uri="{FF2B5EF4-FFF2-40B4-BE49-F238E27FC236}">
                  <a16:creationId xmlns:a16="http://schemas.microsoft.com/office/drawing/2014/main" id="{D89E8941-A73D-40CA-8957-7DF08BCBAE7A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35108676-D5A2-43FC-8DA8-67C9998AB169}"/>
              </a:ext>
            </a:extLst>
          </p:cNvPr>
          <p:cNvGrpSpPr/>
          <p:nvPr/>
        </p:nvGrpSpPr>
        <p:grpSpPr>
          <a:xfrm>
            <a:off x="5564232" y="2881420"/>
            <a:ext cx="1189675" cy="734415"/>
            <a:chOff x="-623618" y="2709825"/>
            <a:chExt cx="1189675" cy="734415"/>
          </a:xfrm>
        </p:grpSpPr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3FDA0600-CB8F-4EF4-8A0B-1EA4F5957366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Ar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5" name="橢圓 94">
              <a:extLst>
                <a:ext uri="{FF2B5EF4-FFF2-40B4-BE49-F238E27FC236}">
                  <a16:creationId xmlns:a16="http://schemas.microsoft.com/office/drawing/2014/main" id="{FB90AFF5-68E9-4250-BB64-B08CADA73DAF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2F92304F-B1E0-4060-A023-2568C84A3122}"/>
              </a:ext>
            </a:extLst>
          </p:cNvPr>
          <p:cNvSpPr/>
          <p:nvPr/>
        </p:nvSpPr>
        <p:spPr>
          <a:xfrm>
            <a:off x="5755681" y="584335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5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485B3A9A-7287-4A4D-B787-5B1EB80B8F90}"/>
              </a:ext>
            </a:extLst>
          </p:cNvPr>
          <p:cNvSpPr/>
          <p:nvPr/>
        </p:nvSpPr>
        <p:spPr>
          <a:xfrm>
            <a:off x="2251999" y="2126073"/>
            <a:ext cx="2240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Triple Parity</a:t>
            </a:r>
            <a:endParaRPr lang="zh-TW" altLang="en-US" sz="2800" b="1">
              <a:solidFill>
                <a:srgbClr val="FFD41D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8" name="接點: 肘形 97">
            <a:extLst>
              <a:ext uri="{FF2B5EF4-FFF2-40B4-BE49-F238E27FC236}">
                <a16:creationId xmlns:a16="http://schemas.microsoft.com/office/drawing/2014/main" id="{F188A70C-6A1C-45F4-A074-6B16D0D40F2C}"/>
              </a:ext>
            </a:extLst>
          </p:cNvPr>
          <p:cNvCxnSpPr/>
          <p:nvPr/>
        </p:nvCxnSpPr>
        <p:spPr>
          <a:xfrm>
            <a:off x="3792188" y="2670086"/>
            <a:ext cx="2485292" cy="422030"/>
          </a:xfrm>
          <a:prstGeom prst="bentConnector3">
            <a:avLst>
              <a:gd name="adj1" fmla="val 94340"/>
            </a:avLst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>
            <a:extLst>
              <a:ext uri="{FF2B5EF4-FFF2-40B4-BE49-F238E27FC236}">
                <a16:creationId xmlns:a16="http://schemas.microsoft.com/office/drawing/2014/main" id="{F0C8E18C-0AE3-478E-B64D-DF628A0CC4EE}"/>
              </a:ext>
            </a:extLst>
          </p:cNvPr>
          <p:cNvCxnSpPr>
            <a:cxnSpLocks/>
          </p:cNvCxnSpPr>
          <p:nvPr/>
        </p:nvCxnSpPr>
        <p:spPr>
          <a:xfrm>
            <a:off x="4823819" y="2681808"/>
            <a:ext cx="0" cy="351693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接點: 肘形 99">
            <a:extLst>
              <a:ext uri="{FF2B5EF4-FFF2-40B4-BE49-F238E27FC236}">
                <a16:creationId xmlns:a16="http://schemas.microsoft.com/office/drawing/2014/main" id="{939F25A4-8D94-45FA-8BF7-EAA74B2CC77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13820" y="2670085"/>
            <a:ext cx="2836985" cy="398586"/>
          </a:xfrm>
          <a:prstGeom prst="bentConnector3">
            <a:avLst>
              <a:gd name="adj1" fmla="val 100413"/>
            </a:avLst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id="{9EA6229E-A572-41B9-A9B8-C494E8570D59}"/>
              </a:ext>
            </a:extLst>
          </p:cNvPr>
          <p:cNvCxnSpPr>
            <a:cxnSpLocks/>
          </p:cNvCxnSpPr>
          <p:nvPr/>
        </p:nvCxnSpPr>
        <p:spPr>
          <a:xfrm flipH="1">
            <a:off x="2252040" y="2681808"/>
            <a:ext cx="0" cy="351693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3C0707C8-D50C-4B2C-904D-D3A51322DD07}"/>
              </a:ext>
            </a:extLst>
          </p:cNvPr>
          <p:cNvCxnSpPr>
            <a:cxnSpLocks/>
          </p:cNvCxnSpPr>
          <p:nvPr/>
        </p:nvCxnSpPr>
        <p:spPr>
          <a:xfrm flipH="1">
            <a:off x="3592896" y="2681808"/>
            <a:ext cx="0" cy="351693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手繪多邊形: 圖案 102">
            <a:extLst>
              <a:ext uri="{FF2B5EF4-FFF2-40B4-BE49-F238E27FC236}">
                <a16:creationId xmlns:a16="http://schemas.microsoft.com/office/drawing/2014/main" id="{3CE9FDD9-8CC5-48F1-A339-47F002D74765}"/>
              </a:ext>
            </a:extLst>
          </p:cNvPr>
          <p:cNvSpPr/>
          <p:nvPr/>
        </p:nvSpPr>
        <p:spPr>
          <a:xfrm>
            <a:off x="7493778" y="4511001"/>
            <a:ext cx="1185036" cy="1317595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377689 h 1304148"/>
              <a:gd name="connsiteX1" fmla="*/ 1164708 w 1185036"/>
              <a:gd name="connsiteY1" fmla="*/ 0 h 1304148"/>
              <a:gd name="connsiteX2" fmla="*/ 1181686 w 1185036"/>
              <a:gd name="connsiteY2" fmla="*/ 1111011 h 1304148"/>
              <a:gd name="connsiteX3" fmla="*/ 1185036 w 1185036"/>
              <a:gd name="connsiteY3" fmla="*/ 1121268 h 1304148"/>
              <a:gd name="connsiteX4" fmla="*/ 592518 w 1185036"/>
              <a:gd name="connsiteY4" fmla="*/ 1304148 h 1304148"/>
              <a:gd name="connsiteX5" fmla="*/ 0 w 1185036"/>
              <a:gd name="connsiteY5" fmla="*/ 1121268 h 1304148"/>
              <a:gd name="connsiteX6" fmla="*/ 1 w 1185036"/>
              <a:gd name="connsiteY6" fmla="*/ 1121265 h 1304148"/>
              <a:gd name="connsiteX7" fmla="*/ 0 w 1185036"/>
              <a:gd name="connsiteY7" fmla="*/ 1121265 h 1304148"/>
              <a:gd name="connsiteX8" fmla="*/ 6220 w 1185036"/>
              <a:gd name="connsiteY8" fmla="*/ 377689 h 1304148"/>
              <a:gd name="connsiteX0" fmla="*/ 6220 w 1185036"/>
              <a:gd name="connsiteY0" fmla="*/ 0 h 1313734"/>
              <a:gd name="connsiteX1" fmla="*/ 1164708 w 1185036"/>
              <a:gd name="connsiteY1" fmla="*/ 9586 h 1313734"/>
              <a:gd name="connsiteX2" fmla="*/ 1181686 w 1185036"/>
              <a:gd name="connsiteY2" fmla="*/ 1120597 h 1313734"/>
              <a:gd name="connsiteX3" fmla="*/ 1185036 w 1185036"/>
              <a:gd name="connsiteY3" fmla="*/ 1130854 h 1313734"/>
              <a:gd name="connsiteX4" fmla="*/ 592518 w 1185036"/>
              <a:gd name="connsiteY4" fmla="*/ 1313734 h 1313734"/>
              <a:gd name="connsiteX5" fmla="*/ 0 w 1185036"/>
              <a:gd name="connsiteY5" fmla="*/ 1130854 h 1313734"/>
              <a:gd name="connsiteX6" fmla="*/ 1 w 1185036"/>
              <a:gd name="connsiteY6" fmla="*/ 1130851 h 1313734"/>
              <a:gd name="connsiteX7" fmla="*/ 0 w 1185036"/>
              <a:gd name="connsiteY7" fmla="*/ 1130851 h 1313734"/>
              <a:gd name="connsiteX8" fmla="*/ 6220 w 1185036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07840"/>
              <a:gd name="connsiteY0" fmla="*/ 0 h 1313734"/>
              <a:gd name="connsiteX1" fmla="*/ 1207738 w 1207840"/>
              <a:gd name="connsiteY1" fmla="*/ 9586 h 1313734"/>
              <a:gd name="connsiteX2" fmla="*/ 1181686 w 1207840"/>
              <a:gd name="connsiteY2" fmla="*/ 1120597 h 1313734"/>
              <a:gd name="connsiteX3" fmla="*/ 1185036 w 1207840"/>
              <a:gd name="connsiteY3" fmla="*/ 1130854 h 1313734"/>
              <a:gd name="connsiteX4" fmla="*/ 592518 w 1207840"/>
              <a:gd name="connsiteY4" fmla="*/ 1313734 h 1313734"/>
              <a:gd name="connsiteX5" fmla="*/ 0 w 1207840"/>
              <a:gd name="connsiteY5" fmla="*/ 1130854 h 1313734"/>
              <a:gd name="connsiteX6" fmla="*/ 1 w 1207840"/>
              <a:gd name="connsiteY6" fmla="*/ 1130851 h 1313734"/>
              <a:gd name="connsiteX7" fmla="*/ 0 w 1207840"/>
              <a:gd name="connsiteY7" fmla="*/ 1130851 h 1313734"/>
              <a:gd name="connsiteX8" fmla="*/ 6220 w 1207840"/>
              <a:gd name="connsiteY8" fmla="*/ 0 h 1313734"/>
              <a:gd name="connsiteX0" fmla="*/ 6220 w 1197136"/>
              <a:gd name="connsiteY0" fmla="*/ 0 h 1313734"/>
              <a:gd name="connsiteX1" fmla="*/ 1196981 w 1197136"/>
              <a:gd name="connsiteY1" fmla="*/ 9586 h 1313734"/>
              <a:gd name="connsiteX2" fmla="*/ 1181686 w 1197136"/>
              <a:gd name="connsiteY2" fmla="*/ 1120597 h 1313734"/>
              <a:gd name="connsiteX3" fmla="*/ 1185036 w 1197136"/>
              <a:gd name="connsiteY3" fmla="*/ 1130854 h 1313734"/>
              <a:gd name="connsiteX4" fmla="*/ 592518 w 1197136"/>
              <a:gd name="connsiteY4" fmla="*/ 1313734 h 1313734"/>
              <a:gd name="connsiteX5" fmla="*/ 0 w 1197136"/>
              <a:gd name="connsiteY5" fmla="*/ 1130854 h 1313734"/>
              <a:gd name="connsiteX6" fmla="*/ 1 w 1197136"/>
              <a:gd name="connsiteY6" fmla="*/ 1130851 h 1313734"/>
              <a:gd name="connsiteX7" fmla="*/ 0 w 1197136"/>
              <a:gd name="connsiteY7" fmla="*/ 1130851 h 1313734"/>
              <a:gd name="connsiteX8" fmla="*/ 6220 w 1197136"/>
              <a:gd name="connsiteY8" fmla="*/ 0 h 1313734"/>
              <a:gd name="connsiteX0" fmla="*/ 6220 w 1185036"/>
              <a:gd name="connsiteY0" fmla="*/ 3861 h 1317595"/>
              <a:gd name="connsiteX1" fmla="*/ 1183534 w 1185036"/>
              <a:gd name="connsiteY1" fmla="*/ 0 h 1317595"/>
              <a:gd name="connsiteX2" fmla="*/ 1181686 w 1185036"/>
              <a:gd name="connsiteY2" fmla="*/ 1124458 h 1317595"/>
              <a:gd name="connsiteX3" fmla="*/ 1185036 w 1185036"/>
              <a:gd name="connsiteY3" fmla="*/ 1134715 h 1317595"/>
              <a:gd name="connsiteX4" fmla="*/ 592518 w 1185036"/>
              <a:gd name="connsiteY4" fmla="*/ 1317595 h 1317595"/>
              <a:gd name="connsiteX5" fmla="*/ 0 w 1185036"/>
              <a:gd name="connsiteY5" fmla="*/ 1134715 h 1317595"/>
              <a:gd name="connsiteX6" fmla="*/ 1 w 1185036"/>
              <a:gd name="connsiteY6" fmla="*/ 1134712 h 1317595"/>
              <a:gd name="connsiteX7" fmla="*/ 0 w 1185036"/>
              <a:gd name="connsiteY7" fmla="*/ 1134712 h 1317595"/>
              <a:gd name="connsiteX8" fmla="*/ 6220 w 1185036"/>
              <a:gd name="connsiteY8" fmla="*/ 3861 h 13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1317595">
                <a:moveTo>
                  <a:pt x="6220" y="3861"/>
                </a:moveTo>
                <a:lnTo>
                  <a:pt x="1183534" y="0"/>
                </a:lnTo>
                <a:cubicBezTo>
                  <a:pt x="1185607" y="234073"/>
                  <a:pt x="1179613" y="890385"/>
                  <a:pt x="1181686" y="1124458"/>
                </a:cubicBezTo>
                <a:lnTo>
                  <a:pt x="1185036" y="1134715"/>
                </a:lnTo>
                <a:cubicBezTo>
                  <a:pt x="1185036" y="1235717"/>
                  <a:pt x="919757" y="1317595"/>
                  <a:pt x="592518" y="1317595"/>
                </a:cubicBezTo>
                <a:cubicBezTo>
                  <a:pt x="265279" y="1317595"/>
                  <a:pt x="0" y="1235717"/>
                  <a:pt x="0" y="1134715"/>
                </a:cubicBezTo>
                <a:cubicBezTo>
                  <a:pt x="0" y="1134714"/>
                  <a:pt x="1" y="1134713"/>
                  <a:pt x="1" y="1134712"/>
                </a:cubicBezTo>
                <a:lnTo>
                  <a:pt x="0" y="1134712"/>
                </a:lnTo>
                <a:cubicBezTo>
                  <a:pt x="2073" y="886853"/>
                  <a:pt x="4147" y="251720"/>
                  <a:pt x="6220" y="3861"/>
                </a:cubicBezTo>
                <a:close/>
              </a:path>
            </a:pathLst>
          </a:custGeom>
          <a:gradFill>
            <a:gsLst>
              <a:gs pos="100000">
                <a:srgbClr val="092578">
                  <a:alpha val="72000"/>
                </a:srgbClr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4" name="橢圓 103">
            <a:extLst>
              <a:ext uri="{FF2B5EF4-FFF2-40B4-BE49-F238E27FC236}">
                <a16:creationId xmlns:a16="http://schemas.microsoft.com/office/drawing/2014/main" id="{031A9B3B-0C16-414A-A958-E33366D03761}"/>
              </a:ext>
            </a:extLst>
          </p:cNvPr>
          <p:cNvSpPr/>
          <p:nvPr/>
        </p:nvSpPr>
        <p:spPr>
          <a:xfrm>
            <a:off x="7492251" y="4357068"/>
            <a:ext cx="1185035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337F2D74-D8BB-4FFC-A2E0-4AD2B0D9B2B1}"/>
              </a:ext>
            </a:extLst>
          </p:cNvPr>
          <p:cNvGrpSpPr/>
          <p:nvPr/>
        </p:nvGrpSpPr>
        <p:grpSpPr>
          <a:xfrm>
            <a:off x="7492251" y="3981522"/>
            <a:ext cx="1189675" cy="734415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E1C84CAD-338D-4725-9393-29245F32961B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A4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7" name="橢圓 106" hidden="1">
              <a:extLst>
                <a:ext uri="{FF2B5EF4-FFF2-40B4-BE49-F238E27FC236}">
                  <a16:creationId xmlns:a16="http://schemas.microsoft.com/office/drawing/2014/main" id="{8A1DBD80-324D-48AE-BC85-1C38D47D98D7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2A0B6903-88E1-42D5-9B50-62F25A065D61}"/>
              </a:ext>
            </a:extLst>
          </p:cNvPr>
          <p:cNvGrpSpPr/>
          <p:nvPr/>
        </p:nvGrpSpPr>
        <p:grpSpPr>
          <a:xfrm>
            <a:off x="7492251" y="3611734"/>
            <a:ext cx="1189675" cy="734415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C3FBBEB8-1020-422D-ADDD-15BEB1F13947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A3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0" name="橢圓 109">
              <a:extLst>
                <a:ext uri="{FF2B5EF4-FFF2-40B4-BE49-F238E27FC236}">
                  <a16:creationId xmlns:a16="http://schemas.microsoft.com/office/drawing/2014/main" id="{4BD3AE5C-D90C-45F3-83F8-2FE1A61D1FA8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C57B5197-F7B8-4CB9-AE76-9B907198FC1E}"/>
              </a:ext>
            </a:extLst>
          </p:cNvPr>
          <p:cNvGrpSpPr/>
          <p:nvPr/>
        </p:nvGrpSpPr>
        <p:grpSpPr>
          <a:xfrm>
            <a:off x="7492251" y="3251867"/>
            <a:ext cx="1189675" cy="734415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112" name="手繪多邊形: 圖案 111">
              <a:extLst>
                <a:ext uri="{FF2B5EF4-FFF2-40B4-BE49-F238E27FC236}">
                  <a16:creationId xmlns:a16="http://schemas.microsoft.com/office/drawing/2014/main" id="{6824829F-021B-4454-BA71-507DEC998B47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3" name="橢圓 112">
              <a:extLst>
                <a:ext uri="{FF2B5EF4-FFF2-40B4-BE49-F238E27FC236}">
                  <a16:creationId xmlns:a16="http://schemas.microsoft.com/office/drawing/2014/main" id="{5C0955E4-147A-49E4-9664-B6AC6FF96996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485D654E-BC95-4218-BD4C-2FAAC3CBDB74}"/>
              </a:ext>
            </a:extLst>
          </p:cNvPr>
          <p:cNvGrpSpPr/>
          <p:nvPr/>
        </p:nvGrpSpPr>
        <p:grpSpPr>
          <a:xfrm>
            <a:off x="7492251" y="2880524"/>
            <a:ext cx="1189675" cy="734415"/>
            <a:chOff x="-623618" y="2709825"/>
            <a:chExt cx="1189675" cy="734415"/>
          </a:xfrm>
          <a:solidFill>
            <a:srgbClr val="00FFFF"/>
          </a:solidFill>
        </p:grpSpPr>
        <p:sp>
          <p:nvSpPr>
            <p:cNvPr id="115" name="手繪多邊形: 圖案 114">
              <a:extLst>
                <a:ext uri="{FF2B5EF4-FFF2-40B4-BE49-F238E27FC236}">
                  <a16:creationId xmlns:a16="http://schemas.microsoft.com/office/drawing/2014/main" id="{9262D71D-F836-4272-B6DE-9F7B28E01B93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6" name="橢圓 115">
              <a:extLst>
                <a:ext uri="{FF2B5EF4-FFF2-40B4-BE49-F238E27FC236}">
                  <a16:creationId xmlns:a16="http://schemas.microsoft.com/office/drawing/2014/main" id="{0B9A20B9-890D-43C1-9805-B635AB6E9564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17" name="矩形 116">
            <a:extLst>
              <a:ext uri="{FF2B5EF4-FFF2-40B4-BE49-F238E27FC236}">
                <a16:creationId xmlns:a16="http://schemas.microsoft.com/office/drawing/2014/main" id="{CB1170FB-DD06-47A5-A5C3-877C7C67551B}"/>
              </a:ext>
            </a:extLst>
          </p:cNvPr>
          <p:cNvSpPr/>
          <p:nvPr/>
        </p:nvSpPr>
        <p:spPr>
          <a:xfrm>
            <a:off x="7683699" y="584335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1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8" name="手繪多邊形: 圖案 117">
            <a:extLst>
              <a:ext uri="{FF2B5EF4-FFF2-40B4-BE49-F238E27FC236}">
                <a16:creationId xmlns:a16="http://schemas.microsoft.com/office/drawing/2014/main" id="{BB80AB41-90F0-4031-907A-1DD8BEEB7C2B}"/>
              </a:ext>
            </a:extLst>
          </p:cNvPr>
          <p:cNvSpPr/>
          <p:nvPr/>
        </p:nvSpPr>
        <p:spPr>
          <a:xfrm>
            <a:off x="8775731" y="4549101"/>
            <a:ext cx="1185036" cy="1317595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377689 h 1304148"/>
              <a:gd name="connsiteX1" fmla="*/ 1164708 w 1185036"/>
              <a:gd name="connsiteY1" fmla="*/ 0 h 1304148"/>
              <a:gd name="connsiteX2" fmla="*/ 1181686 w 1185036"/>
              <a:gd name="connsiteY2" fmla="*/ 1111011 h 1304148"/>
              <a:gd name="connsiteX3" fmla="*/ 1185036 w 1185036"/>
              <a:gd name="connsiteY3" fmla="*/ 1121268 h 1304148"/>
              <a:gd name="connsiteX4" fmla="*/ 592518 w 1185036"/>
              <a:gd name="connsiteY4" fmla="*/ 1304148 h 1304148"/>
              <a:gd name="connsiteX5" fmla="*/ 0 w 1185036"/>
              <a:gd name="connsiteY5" fmla="*/ 1121268 h 1304148"/>
              <a:gd name="connsiteX6" fmla="*/ 1 w 1185036"/>
              <a:gd name="connsiteY6" fmla="*/ 1121265 h 1304148"/>
              <a:gd name="connsiteX7" fmla="*/ 0 w 1185036"/>
              <a:gd name="connsiteY7" fmla="*/ 1121265 h 1304148"/>
              <a:gd name="connsiteX8" fmla="*/ 6220 w 1185036"/>
              <a:gd name="connsiteY8" fmla="*/ 377689 h 1304148"/>
              <a:gd name="connsiteX0" fmla="*/ 6220 w 1185036"/>
              <a:gd name="connsiteY0" fmla="*/ 0 h 1313734"/>
              <a:gd name="connsiteX1" fmla="*/ 1164708 w 1185036"/>
              <a:gd name="connsiteY1" fmla="*/ 9586 h 1313734"/>
              <a:gd name="connsiteX2" fmla="*/ 1181686 w 1185036"/>
              <a:gd name="connsiteY2" fmla="*/ 1120597 h 1313734"/>
              <a:gd name="connsiteX3" fmla="*/ 1185036 w 1185036"/>
              <a:gd name="connsiteY3" fmla="*/ 1130854 h 1313734"/>
              <a:gd name="connsiteX4" fmla="*/ 592518 w 1185036"/>
              <a:gd name="connsiteY4" fmla="*/ 1313734 h 1313734"/>
              <a:gd name="connsiteX5" fmla="*/ 0 w 1185036"/>
              <a:gd name="connsiteY5" fmla="*/ 1130854 h 1313734"/>
              <a:gd name="connsiteX6" fmla="*/ 1 w 1185036"/>
              <a:gd name="connsiteY6" fmla="*/ 1130851 h 1313734"/>
              <a:gd name="connsiteX7" fmla="*/ 0 w 1185036"/>
              <a:gd name="connsiteY7" fmla="*/ 1130851 h 1313734"/>
              <a:gd name="connsiteX8" fmla="*/ 6220 w 1185036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07840"/>
              <a:gd name="connsiteY0" fmla="*/ 0 h 1313734"/>
              <a:gd name="connsiteX1" fmla="*/ 1207738 w 1207840"/>
              <a:gd name="connsiteY1" fmla="*/ 9586 h 1313734"/>
              <a:gd name="connsiteX2" fmla="*/ 1181686 w 1207840"/>
              <a:gd name="connsiteY2" fmla="*/ 1120597 h 1313734"/>
              <a:gd name="connsiteX3" fmla="*/ 1185036 w 1207840"/>
              <a:gd name="connsiteY3" fmla="*/ 1130854 h 1313734"/>
              <a:gd name="connsiteX4" fmla="*/ 592518 w 1207840"/>
              <a:gd name="connsiteY4" fmla="*/ 1313734 h 1313734"/>
              <a:gd name="connsiteX5" fmla="*/ 0 w 1207840"/>
              <a:gd name="connsiteY5" fmla="*/ 1130854 h 1313734"/>
              <a:gd name="connsiteX6" fmla="*/ 1 w 1207840"/>
              <a:gd name="connsiteY6" fmla="*/ 1130851 h 1313734"/>
              <a:gd name="connsiteX7" fmla="*/ 0 w 1207840"/>
              <a:gd name="connsiteY7" fmla="*/ 1130851 h 1313734"/>
              <a:gd name="connsiteX8" fmla="*/ 6220 w 1207840"/>
              <a:gd name="connsiteY8" fmla="*/ 0 h 1313734"/>
              <a:gd name="connsiteX0" fmla="*/ 6220 w 1197136"/>
              <a:gd name="connsiteY0" fmla="*/ 0 h 1313734"/>
              <a:gd name="connsiteX1" fmla="*/ 1196981 w 1197136"/>
              <a:gd name="connsiteY1" fmla="*/ 9586 h 1313734"/>
              <a:gd name="connsiteX2" fmla="*/ 1181686 w 1197136"/>
              <a:gd name="connsiteY2" fmla="*/ 1120597 h 1313734"/>
              <a:gd name="connsiteX3" fmla="*/ 1185036 w 1197136"/>
              <a:gd name="connsiteY3" fmla="*/ 1130854 h 1313734"/>
              <a:gd name="connsiteX4" fmla="*/ 592518 w 1197136"/>
              <a:gd name="connsiteY4" fmla="*/ 1313734 h 1313734"/>
              <a:gd name="connsiteX5" fmla="*/ 0 w 1197136"/>
              <a:gd name="connsiteY5" fmla="*/ 1130854 h 1313734"/>
              <a:gd name="connsiteX6" fmla="*/ 1 w 1197136"/>
              <a:gd name="connsiteY6" fmla="*/ 1130851 h 1313734"/>
              <a:gd name="connsiteX7" fmla="*/ 0 w 1197136"/>
              <a:gd name="connsiteY7" fmla="*/ 1130851 h 1313734"/>
              <a:gd name="connsiteX8" fmla="*/ 6220 w 1197136"/>
              <a:gd name="connsiteY8" fmla="*/ 0 h 1313734"/>
              <a:gd name="connsiteX0" fmla="*/ 6220 w 1185036"/>
              <a:gd name="connsiteY0" fmla="*/ 3861 h 1317595"/>
              <a:gd name="connsiteX1" fmla="*/ 1183534 w 1185036"/>
              <a:gd name="connsiteY1" fmla="*/ 0 h 1317595"/>
              <a:gd name="connsiteX2" fmla="*/ 1181686 w 1185036"/>
              <a:gd name="connsiteY2" fmla="*/ 1124458 h 1317595"/>
              <a:gd name="connsiteX3" fmla="*/ 1185036 w 1185036"/>
              <a:gd name="connsiteY3" fmla="*/ 1134715 h 1317595"/>
              <a:gd name="connsiteX4" fmla="*/ 592518 w 1185036"/>
              <a:gd name="connsiteY4" fmla="*/ 1317595 h 1317595"/>
              <a:gd name="connsiteX5" fmla="*/ 0 w 1185036"/>
              <a:gd name="connsiteY5" fmla="*/ 1134715 h 1317595"/>
              <a:gd name="connsiteX6" fmla="*/ 1 w 1185036"/>
              <a:gd name="connsiteY6" fmla="*/ 1134712 h 1317595"/>
              <a:gd name="connsiteX7" fmla="*/ 0 w 1185036"/>
              <a:gd name="connsiteY7" fmla="*/ 1134712 h 1317595"/>
              <a:gd name="connsiteX8" fmla="*/ 6220 w 1185036"/>
              <a:gd name="connsiteY8" fmla="*/ 3861 h 13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1317595">
                <a:moveTo>
                  <a:pt x="6220" y="3861"/>
                </a:moveTo>
                <a:lnTo>
                  <a:pt x="1183534" y="0"/>
                </a:lnTo>
                <a:cubicBezTo>
                  <a:pt x="1185607" y="234073"/>
                  <a:pt x="1179613" y="890385"/>
                  <a:pt x="1181686" y="1124458"/>
                </a:cubicBezTo>
                <a:lnTo>
                  <a:pt x="1185036" y="1134715"/>
                </a:lnTo>
                <a:cubicBezTo>
                  <a:pt x="1185036" y="1235717"/>
                  <a:pt x="919757" y="1317595"/>
                  <a:pt x="592518" y="1317595"/>
                </a:cubicBezTo>
                <a:cubicBezTo>
                  <a:pt x="265279" y="1317595"/>
                  <a:pt x="0" y="1235717"/>
                  <a:pt x="0" y="1134715"/>
                </a:cubicBezTo>
                <a:cubicBezTo>
                  <a:pt x="0" y="1134714"/>
                  <a:pt x="1" y="1134713"/>
                  <a:pt x="1" y="1134712"/>
                </a:cubicBezTo>
                <a:lnTo>
                  <a:pt x="0" y="1134712"/>
                </a:lnTo>
                <a:cubicBezTo>
                  <a:pt x="2073" y="886853"/>
                  <a:pt x="4147" y="251720"/>
                  <a:pt x="6220" y="3861"/>
                </a:cubicBezTo>
                <a:close/>
              </a:path>
            </a:pathLst>
          </a:custGeom>
          <a:gradFill>
            <a:gsLst>
              <a:gs pos="100000">
                <a:srgbClr val="092578">
                  <a:alpha val="72000"/>
                </a:srgbClr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9" name="橢圓 118">
            <a:extLst>
              <a:ext uri="{FF2B5EF4-FFF2-40B4-BE49-F238E27FC236}">
                <a16:creationId xmlns:a16="http://schemas.microsoft.com/office/drawing/2014/main" id="{C7D419BF-11EF-4A84-9F59-33448510FD70}"/>
              </a:ext>
            </a:extLst>
          </p:cNvPr>
          <p:cNvSpPr/>
          <p:nvPr/>
        </p:nvSpPr>
        <p:spPr>
          <a:xfrm>
            <a:off x="8774204" y="4395168"/>
            <a:ext cx="1185035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85765CA5-75DA-49AE-8C33-3CD51CC98DA9}"/>
              </a:ext>
            </a:extLst>
          </p:cNvPr>
          <p:cNvGrpSpPr/>
          <p:nvPr/>
        </p:nvGrpSpPr>
        <p:grpSpPr>
          <a:xfrm>
            <a:off x="8774204" y="4019622"/>
            <a:ext cx="1189675" cy="734415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EB0DDD41-36F1-4B65-AC6F-3EA8042AFA24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A4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2" name="橢圓 121">
              <a:extLst>
                <a:ext uri="{FF2B5EF4-FFF2-40B4-BE49-F238E27FC236}">
                  <a16:creationId xmlns:a16="http://schemas.microsoft.com/office/drawing/2014/main" id="{3622275C-9BDD-4E0D-A367-57216A147E75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DC993824-F36A-4425-B86E-B45750281415}"/>
              </a:ext>
            </a:extLst>
          </p:cNvPr>
          <p:cNvGrpSpPr/>
          <p:nvPr/>
        </p:nvGrpSpPr>
        <p:grpSpPr>
          <a:xfrm>
            <a:off x="8774204" y="3649834"/>
            <a:ext cx="1189675" cy="734415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5574FADD-4964-4850-A170-921E686BA097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A3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5" name="橢圓 124">
              <a:extLst>
                <a:ext uri="{FF2B5EF4-FFF2-40B4-BE49-F238E27FC236}">
                  <a16:creationId xmlns:a16="http://schemas.microsoft.com/office/drawing/2014/main" id="{ACAC9C10-0254-4B17-AD20-4F588420DE13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10A19E90-A015-4770-98D0-B6B894095276}"/>
              </a:ext>
            </a:extLst>
          </p:cNvPr>
          <p:cNvGrpSpPr/>
          <p:nvPr/>
        </p:nvGrpSpPr>
        <p:grpSpPr>
          <a:xfrm>
            <a:off x="8774204" y="3289967"/>
            <a:ext cx="1189675" cy="734415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8D75AD59-8411-49E5-A9FD-2ABD0B467C87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8" name="橢圓 127">
              <a:extLst>
                <a:ext uri="{FF2B5EF4-FFF2-40B4-BE49-F238E27FC236}">
                  <a16:creationId xmlns:a16="http://schemas.microsoft.com/office/drawing/2014/main" id="{840D1844-00FA-4278-B644-C782E4ED1B5B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8ECBB968-566D-4310-A77E-7F6B910A5EA3}"/>
              </a:ext>
            </a:extLst>
          </p:cNvPr>
          <p:cNvGrpSpPr/>
          <p:nvPr/>
        </p:nvGrpSpPr>
        <p:grpSpPr>
          <a:xfrm>
            <a:off x="8774204" y="2918624"/>
            <a:ext cx="1189675" cy="734415"/>
            <a:chOff x="-623618" y="2709825"/>
            <a:chExt cx="1189675" cy="734415"/>
          </a:xfrm>
          <a:solidFill>
            <a:srgbClr val="00FFFF"/>
          </a:solidFill>
        </p:grpSpPr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C8610287-2FB0-4567-806E-399A867555C9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1" name="橢圓 130">
              <a:extLst>
                <a:ext uri="{FF2B5EF4-FFF2-40B4-BE49-F238E27FC236}">
                  <a16:creationId xmlns:a16="http://schemas.microsoft.com/office/drawing/2014/main" id="{E62D1F77-0539-4417-B817-B794B47B1B02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32" name="矩形 131">
            <a:extLst>
              <a:ext uri="{FF2B5EF4-FFF2-40B4-BE49-F238E27FC236}">
                <a16:creationId xmlns:a16="http://schemas.microsoft.com/office/drawing/2014/main" id="{D18D8E9D-01B1-4EA1-9839-3EF8FF478647}"/>
              </a:ext>
            </a:extLst>
          </p:cNvPr>
          <p:cNvSpPr/>
          <p:nvPr/>
        </p:nvSpPr>
        <p:spPr>
          <a:xfrm>
            <a:off x="8965652" y="584335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2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3" name="手繪多邊形: 圖案 132">
            <a:extLst>
              <a:ext uri="{FF2B5EF4-FFF2-40B4-BE49-F238E27FC236}">
                <a16:creationId xmlns:a16="http://schemas.microsoft.com/office/drawing/2014/main" id="{6610793C-6871-4EB9-9899-3C5DB64EA041}"/>
              </a:ext>
            </a:extLst>
          </p:cNvPr>
          <p:cNvSpPr/>
          <p:nvPr/>
        </p:nvSpPr>
        <p:spPr>
          <a:xfrm>
            <a:off x="10059927" y="4549101"/>
            <a:ext cx="1185036" cy="1317595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377689 h 1304148"/>
              <a:gd name="connsiteX1" fmla="*/ 1164708 w 1185036"/>
              <a:gd name="connsiteY1" fmla="*/ 0 h 1304148"/>
              <a:gd name="connsiteX2" fmla="*/ 1181686 w 1185036"/>
              <a:gd name="connsiteY2" fmla="*/ 1111011 h 1304148"/>
              <a:gd name="connsiteX3" fmla="*/ 1185036 w 1185036"/>
              <a:gd name="connsiteY3" fmla="*/ 1121268 h 1304148"/>
              <a:gd name="connsiteX4" fmla="*/ 592518 w 1185036"/>
              <a:gd name="connsiteY4" fmla="*/ 1304148 h 1304148"/>
              <a:gd name="connsiteX5" fmla="*/ 0 w 1185036"/>
              <a:gd name="connsiteY5" fmla="*/ 1121268 h 1304148"/>
              <a:gd name="connsiteX6" fmla="*/ 1 w 1185036"/>
              <a:gd name="connsiteY6" fmla="*/ 1121265 h 1304148"/>
              <a:gd name="connsiteX7" fmla="*/ 0 w 1185036"/>
              <a:gd name="connsiteY7" fmla="*/ 1121265 h 1304148"/>
              <a:gd name="connsiteX8" fmla="*/ 6220 w 1185036"/>
              <a:gd name="connsiteY8" fmla="*/ 377689 h 1304148"/>
              <a:gd name="connsiteX0" fmla="*/ 6220 w 1185036"/>
              <a:gd name="connsiteY0" fmla="*/ 0 h 1313734"/>
              <a:gd name="connsiteX1" fmla="*/ 1164708 w 1185036"/>
              <a:gd name="connsiteY1" fmla="*/ 9586 h 1313734"/>
              <a:gd name="connsiteX2" fmla="*/ 1181686 w 1185036"/>
              <a:gd name="connsiteY2" fmla="*/ 1120597 h 1313734"/>
              <a:gd name="connsiteX3" fmla="*/ 1185036 w 1185036"/>
              <a:gd name="connsiteY3" fmla="*/ 1130854 h 1313734"/>
              <a:gd name="connsiteX4" fmla="*/ 592518 w 1185036"/>
              <a:gd name="connsiteY4" fmla="*/ 1313734 h 1313734"/>
              <a:gd name="connsiteX5" fmla="*/ 0 w 1185036"/>
              <a:gd name="connsiteY5" fmla="*/ 1130854 h 1313734"/>
              <a:gd name="connsiteX6" fmla="*/ 1 w 1185036"/>
              <a:gd name="connsiteY6" fmla="*/ 1130851 h 1313734"/>
              <a:gd name="connsiteX7" fmla="*/ 0 w 1185036"/>
              <a:gd name="connsiteY7" fmla="*/ 1130851 h 1313734"/>
              <a:gd name="connsiteX8" fmla="*/ 6220 w 1185036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07840"/>
              <a:gd name="connsiteY0" fmla="*/ 0 h 1313734"/>
              <a:gd name="connsiteX1" fmla="*/ 1207738 w 1207840"/>
              <a:gd name="connsiteY1" fmla="*/ 9586 h 1313734"/>
              <a:gd name="connsiteX2" fmla="*/ 1181686 w 1207840"/>
              <a:gd name="connsiteY2" fmla="*/ 1120597 h 1313734"/>
              <a:gd name="connsiteX3" fmla="*/ 1185036 w 1207840"/>
              <a:gd name="connsiteY3" fmla="*/ 1130854 h 1313734"/>
              <a:gd name="connsiteX4" fmla="*/ 592518 w 1207840"/>
              <a:gd name="connsiteY4" fmla="*/ 1313734 h 1313734"/>
              <a:gd name="connsiteX5" fmla="*/ 0 w 1207840"/>
              <a:gd name="connsiteY5" fmla="*/ 1130854 h 1313734"/>
              <a:gd name="connsiteX6" fmla="*/ 1 w 1207840"/>
              <a:gd name="connsiteY6" fmla="*/ 1130851 h 1313734"/>
              <a:gd name="connsiteX7" fmla="*/ 0 w 1207840"/>
              <a:gd name="connsiteY7" fmla="*/ 1130851 h 1313734"/>
              <a:gd name="connsiteX8" fmla="*/ 6220 w 1207840"/>
              <a:gd name="connsiteY8" fmla="*/ 0 h 1313734"/>
              <a:gd name="connsiteX0" fmla="*/ 6220 w 1197136"/>
              <a:gd name="connsiteY0" fmla="*/ 0 h 1313734"/>
              <a:gd name="connsiteX1" fmla="*/ 1196981 w 1197136"/>
              <a:gd name="connsiteY1" fmla="*/ 9586 h 1313734"/>
              <a:gd name="connsiteX2" fmla="*/ 1181686 w 1197136"/>
              <a:gd name="connsiteY2" fmla="*/ 1120597 h 1313734"/>
              <a:gd name="connsiteX3" fmla="*/ 1185036 w 1197136"/>
              <a:gd name="connsiteY3" fmla="*/ 1130854 h 1313734"/>
              <a:gd name="connsiteX4" fmla="*/ 592518 w 1197136"/>
              <a:gd name="connsiteY4" fmla="*/ 1313734 h 1313734"/>
              <a:gd name="connsiteX5" fmla="*/ 0 w 1197136"/>
              <a:gd name="connsiteY5" fmla="*/ 1130854 h 1313734"/>
              <a:gd name="connsiteX6" fmla="*/ 1 w 1197136"/>
              <a:gd name="connsiteY6" fmla="*/ 1130851 h 1313734"/>
              <a:gd name="connsiteX7" fmla="*/ 0 w 1197136"/>
              <a:gd name="connsiteY7" fmla="*/ 1130851 h 1313734"/>
              <a:gd name="connsiteX8" fmla="*/ 6220 w 1197136"/>
              <a:gd name="connsiteY8" fmla="*/ 0 h 1313734"/>
              <a:gd name="connsiteX0" fmla="*/ 6220 w 1185036"/>
              <a:gd name="connsiteY0" fmla="*/ 3861 h 1317595"/>
              <a:gd name="connsiteX1" fmla="*/ 1183534 w 1185036"/>
              <a:gd name="connsiteY1" fmla="*/ 0 h 1317595"/>
              <a:gd name="connsiteX2" fmla="*/ 1181686 w 1185036"/>
              <a:gd name="connsiteY2" fmla="*/ 1124458 h 1317595"/>
              <a:gd name="connsiteX3" fmla="*/ 1185036 w 1185036"/>
              <a:gd name="connsiteY3" fmla="*/ 1134715 h 1317595"/>
              <a:gd name="connsiteX4" fmla="*/ 592518 w 1185036"/>
              <a:gd name="connsiteY4" fmla="*/ 1317595 h 1317595"/>
              <a:gd name="connsiteX5" fmla="*/ 0 w 1185036"/>
              <a:gd name="connsiteY5" fmla="*/ 1134715 h 1317595"/>
              <a:gd name="connsiteX6" fmla="*/ 1 w 1185036"/>
              <a:gd name="connsiteY6" fmla="*/ 1134712 h 1317595"/>
              <a:gd name="connsiteX7" fmla="*/ 0 w 1185036"/>
              <a:gd name="connsiteY7" fmla="*/ 1134712 h 1317595"/>
              <a:gd name="connsiteX8" fmla="*/ 6220 w 1185036"/>
              <a:gd name="connsiteY8" fmla="*/ 3861 h 13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1317595">
                <a:moveTo>
                  <a:pt x="6220" y="3861"/>
                </a:moveTo>
                <a:lnTo>
                  <a:pt x="1183534" y="0"/>
                </a:lnTo>
                <a:cubicBezTo>
                  <a:pt x="1185607" y="234073"/>
                  <a:pt x="1179613" y="890385"/>
                  <a:pt x="1181686" y="1124458"/>
                </a:cubicBezTo>
                <a:lnTo>
                  <a:pt x="1185036" y="1134715"/>
                </a:lnTo>
                <a:cubicBezTo>
                  <a:pt x="1185036" y="1235717"/>
                  <a:pt x="919757" y="1317595"/>
                  <a:pt x="592518" y="1317595"/>
                </a:cubicBezTo>
                <a:cubicBezTo>
                  <a:pt x="265279" y="1317595"/>
                  <a:pt x="0" y="1235717"/>
                  <a:pt x="0" y="1134715"/>
                </a:cubicBezTo>
                <a:cubicBezTo>
                  <a:pt x="0" y="1134714"/>
                  <a:pt x="1" y="1134713"/>
                  <a:pt x="1" y="1134712"/>
                </a:cubicBezTo>
                <a:lnTo>
                  <a:pt x="0" y="1134712"/>
                </a:lnTo>
                <a:cubicBezTo>
                  <a:pt x="2073" y="886853"/>
                  <a:pt x="4147" y="251720"/>
                  <a:pt x="6220" y="3861"/>
                </a:cubicBezTo>
                <a:close/>
              </a:path>
            </a:pathLst>
          </a:custGeom>
          <a:gradFill>
            <a:gsLst>
              <a:gs pos="100000">
                <a:srgbClr val="092578">
                  <a:alpha val="72000"/>
                </a:srgbClr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4" name="橢圓 133">
            <a:extLst>
              <a:ext uri="{FF2B5EF4-FFF2-40B4-BE49-F238E27FC236}">
                <a16:creationId xmlns:a16="http://schemas.microsoft.com/office/drawing/2014/main" id="{59629EE0-C7DB-4D56-8A61-43680E6E0FD2}"/>
              </a:ext>
            </a:extLst>
          </p:cNvPr>
          <p:cNvSpPr/>
          <p:nvPr/>
        </p:nvSpPr>
        <p:spPr>
          <a:xfrm>
            <a:off x="10058400" y="4395168"/>
            <a:ext cx="1185035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B9AA5FE3-6603-494E-A8A6-5BFB7730B98D}"/>
              </a:ext>
            </a:extLst>
          </p:cNvPr>
          <p:cNvGrpSpPr/>
          <p:nvPr/>
        </p:nvGrpSpPr>
        <p:grpSpPr>
          <a:xfrm>
            <a:off x="10058400" y="4019622"/>
            <a:ext cx="1189675" cy="734415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F37F90C4-99EF-4088-8827-38FE9083A39B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A4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7" name="橢圓 136">
              <a:extLst>
                <a:ext uri="{FF2B5EF4-FFF2-40B4-BE49-F238E27FC236}">
                  <a16:creationId xmlns:a16="http://schemas.microsoft.com/office/drawing/2014/main" id="{EEC572CA-06E0-4034-93CF-8ACF8F4FB6BB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CF00F8E8-AEBD-447B-9A49-0FD24CDF5FB9}"/>
              </a:ext>
            </a:extLst>
          </p:cNvPr>
          <p:cNvGrpSpPr/>
          <p:nvPr/>
        </p:nvGrpSpPr>
        <p:grpSpPr>
          <a:xfrm>
            <a:off x="10058400" y="3649834"/>
            <a:ext cx="1189675" cy="734415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5D19F360-25A6-4FB2-B7DC-633840EF5B9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A3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0" name="橢圓 139">
              <a:extLst>
                <a:ext uri="{FF2B5EF4-FFF2-40B4-BE49-F238E27FC236}">
                  <a16:creationId xmlns:a16="http://schemas.microsoft.com/office/drawing/2014/main" id="{6AECFFC8-4AA7-4200-8913-8D03F77F88F8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E691124E-8C8A-4AD0-853F-606BE1F53DD0}"/>
              </a:ext>
            </a:extLst>
          </p:cNvPr>
          <p:cNvGrpSpPr/>
          <p:nvPr/>
        </p:nvGrpSpPr>
        <p:grpSpPr>
          <a:xfrm>
            <a:off x="10058400" y="3289967"/>
            <a:ext cx="1189675" cy="734415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35E4F1D5-6DD9-4DBD-8EF0-CB49EBEB916F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3" name="橢圓 142">
              <a:extLst>
                <a:ext uri="{FF2B5EF4-FFF2-40B4-BE49-F238E27FC236}">
                  <a16:creationId xmlns:a16="http://schemas.microsoft.com/office/drawing/2014/main" id="{AF16C71B-3627-4680-AF23-C37C7393E42E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44" name="群組 143">
            <a:extLst>
              <a:ext uri="{FF2B5EF4-FFF2-40B4-BE49-F238E27FC236}">
                <a16:creationId xmlns:a16="http://schemas.microsoft.com/office/drawing/2014/main" id="{3CE8A497-E6A9-4894-9ACE-7F90DEF75556}"/>
              </a:ext>
            </a:extLst>
          </p:cNvPr>
          <p:cNvGrpSpPr/>
          <p:nvPr/>
        </p:nvGrpSpPr>
        <p:grpSpPr>
          <a:xfrm>
            <a:off x="10058400" y="2918624"/>
            <a:ext cx="1189675" cy="734415"/>
            <a:chOff x="-623618" y="2709825"/>
            <a:chExt cx="1189675" cy="734415"/>
          </a:xfrm>
        </p:grpSpPr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7FB13264-C37C-49C0-8606-F0437EAF816C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6" name="橢圓 145">
              <a:extLst>
                <a:ext uri="{FF2B5EF4-FFF2-40B4-BE49-F238E27FC236}">
                  <a16:creationId xmlns:a16="http://schemas.microsoft.com/office/drawing/2014/main" id="{EFF86C60-9A8F-4E74-ABB0-7AD32E23F321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47" name="矩形 146">
            <a:extLst>
              <a:ext uri="{FF2B5EF4-FFF2-40B4-BE49-F238E27FC236}">
                <a16:creationId xmlns:a16="http://schemas.microsoft.com/office/drawing/2014/main" id="{F2DE9E63-EFF2-4EDB-9A18-919893A5FA3D}"/>
              </a:ext>
            </a:extLst>
          </p:cNvPr>
          <p:cNvSpPr/>
          <p:nvPr/>
        </p:nvSpPr>
        <p:spPr>
          <a:xfrm>
            <a:off x="10249848" y="584335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3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95E1A34B-E3A5-4291-AC44-D6FA79F68AE6}"/>
              </a:ext>
            </a:extLst>
          </p:cNvPr>
          <p:cNvSpPr/>
          <p:nvPr/>
        </p:nvSpPr>
        <p:spPr>
          <a:xfrm>
            <a:off x="8107829" y="2149519"/>
            <a:ext cx="2279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Triple Mirror</a:t>
            </a:r>
            <a:endParaRPr lang="zh-TW" altLang="en-US" sz="2800" b="1">
              <a:solidFill>
                <a:srgbClr val="FFD41D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49" name="直線接點 148">
            <a:extLst>
              <a:ext uri="{FF2B5EF4-FFF2-40B4-BE49-F238E27FC236}">
                <a16:creationId xmlns:a16="http://schemas.microsoft.com/office/drawing/2014/main" id="{DF938F8C-CC16-4EDC-A9C8-735A526077D4}"/>
              </a:ext>
            </a:extLst>
          </p:cNvPr>
          <p:cNvCxnSpPr>
            <a:cxnSpLocks/>
          </p:cNvCxnSpPr>
          <p:nvPr/>
        </p:nvCxnSpPr>
        <p:spPr>
          <a:xfrm>
            <a:off x="8088923" y="2705254"/>
            <a:ext cx="0" cy="351693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接點: 肘形 149">
            <a:extLst>
              <a:ext uri="{FF2B5EF4-FFF2-40B4-BE49-F238E27FC236}">
                <a16:creationId xmlns:a16="http://schemas.microsoft.com/office/drawing/2014/main" id="{BFDBEC5D-08F3-4A51-A9DF-0732E5ED2AAE}"/>
              </a:ext>
            </a:extLst>
          </p:cNvPr>
          <p:cNvCxnSpPr/>
          <p:nvPr/>
        </p:nvCxnSpPr>
        <p:spPr>
          <a:xfrm>
            <a:off x="8077200" y="2693532"/>
            <a:ext cx="2485292" cy="422030"/>
          </a:xfrm>
          <a:prstGeom prst="bentConnector3">
            <a:avLst>
              <a:gd name="adj1" fmla="val 100472"/>
            </a:avLst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接點 150">
            <a:extLst>
              <a:ext uri="{FF2B5EF4-FFF2-40B4-BE49-F238E27FC236}">
                <a16:creationId xmlns:a16="http://schemas.microsoft.com/office/drawing/2014/main" id="{5CB861BF-BD49-40CF-8DE7-D8613C016053}"/>
              </a:ext>
            </a:extLst>
          </p:cNvPr>
          <p:cNvCxnSpPr>
            <a:cxnSpLocks/>
          </p:cNvCxnSpPr>
          <p:nvPr/>
        </p:nvCxnSpPr>
        <p:spPr>
          <a:xfrm>
            <a:off x="9308123" y="2705254"/>
            <a:ext cx="0" cy="351693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橢圓 151">
            <a:extLst>
              <a:ext uri="{FF2B5EF4-FFF2-40B4-BE49-F238E27FC236}">
                <a16:creationId xmlns:a16="http://schemas.microsoft.com/office/drawing/2014/main" id="{2E66F440-89CF-49F9-8686-1E722C153355}"/>
              </a:ext>
            </a:extLst>
          </p:cNvPr>
          <p:cNvSpPr/>
          <p:nvPr/>
        </p:nvSpPr>
        <p:spPr>
          <a:xfrm>
            <a:off x="409518" y="5457710"/>
            <a:ext cx="1185035" cy="36576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3" name="橢圓 152">
            <a:extLst>
              <a:ext uri="{FF2B5EF4-FFF2-40B4-BE49-F238E27FC236}">
                <a16:creationId xmlns:a16="http://schemas.microsoft.com/office/drawing/2014/main" id="{2FCDD59F-B05D-419B-AEC8-58800CB7A722}"/>
              </a:ext>
            </a:extLst>
          </p:cNvPr>
          <p:cNvSpPr/>
          <p:nvPr/>
        </p:nvSpPr>
        <p:spPr>
          <a:xfrm>
            <a:off x="1677136" y="5457710"/>
            <a:ext cx="1185035" cy="36576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4" name="橢圓 153">
            <a:extLst>
              <a:ext uri="{FF2B5EF4-FFF2-40B4-BE49-F238E27FC236}">
                <a16:creationId xmlns:a16="http://schemas.microsoft.com/office/drawing/2014/main" id="{2E48AD1F-C7B0-49E6-A982-8D0644E811B9}"/>
              </a:ext>
            </a:extLst>
          </p:cNvPr>
          <p:cNvSpPr/>
          <p:nvPr/>
        </p:nvSpPr>
        <p:spPr>
          <a:xfrm>
            <a:off x="2967181" y="5457710"/>
            <a:ext cx="1185035" cy="36576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5" name="橢圓 154">
            <a:extLst>
              <a:ext uri="{FF2B5EF4-FFF2-40B4-BE49-F238E27FC236}">
                <a16:creationId xmlns:a16="http://schemas.microsoft.com/office/drawing/2014/main" id="{1248BFE8-8A5F-404C-8586-CB36B57694B9}"/>
              </a:ext>
            </a:extLst>
          </p:cNvPr>
          <p:cNvSpPr/>
          <p:nvPr/>
        </p:nvSpPr>
        <p:spPr>
          <a:xfrm>
            <a:off x="4263782" y="5457710"/>
            <a:ext cx="1185035" cy="36576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6" name="橢圓 155">
            <a:extLst>
              <a:ext uri="{FF2B5EF4-FFF2-40B4-BE49-F238E27FC236}">
                <a16:creationId xmlns:a16="http://schemas.microsoft.com/office/drawing/2014/main" id="{60EF66BE-A93E-4F35-AA02-B923FC414471}"/>
              </a:ext>
            </a:extLst>
          </p:cNvPr>
          <p:cNvSpPr/>
          <p:nvPr/>
        </p:nvSpPr>
        <p:spPr>
          <a:xfrm>
            <a:off x="5564231" y="5457710"/>
            <a:ext cx="1185035" cy="36576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7" name="橢圓 156">
            <a:extLst>
              <a:ext uri="{FF2B5EF4-FFF2-40B4-BE49-F238E27FC236}">
                <a16:creationId xmlns:a16="http://schemas.microsoft.com/office/drawing/2014/main" id="{64E41073-B6A2-465A-B2B5-C24CC0932563}"/>
              </a:ext>
            </a:extLst>
          </p:cNvPr>
          <p:cNvSpPr/>
          <p:nvPr/>
        </p:nvSpPr>
        <p:spPr>
          <a:xfrm>
            <a:off x="7484682" y="5477599"/>
            <a:ext cx="1185035" cy="36576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8" name="橢圓 157">
            <a:extLst>
              <a:ext uri="{FF2B5EF4-FFF2-40B4-BE49-F238E27FC236}">
                <a16:creationId xmlns:a16="http://schemas.microsoft.com/office/drawing/2014/main" id="{21BF6329-B165-4BB4-BD53-F545420F5950}"/>
              </a:ext>
            </a:extLst>
          </p:cNvPr>
          <p:cNvSpPr/>
          <p:nvPr/>
        </p:nvSpPr>
        <p:spPr>
          <a:xfrm>
            <a:off x="8781283" y="5477599"/>
            <a:ext cx="1185035" cy="36576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9" name="橢圓 158">
            <a:extLst>
              <a:ext uri="{FF2B5EF4-FFF2-40B4-BE49-F238E27FC236}">
                <a16:creationId xmlns:a16="http://schemas.microsoft.com/office/drawing/2014/main" id="{B9822CE5-0840-48C8-8FF7-48F54136D87A}"/>
              </a:ext>
            </a:extLst>
          </p:cNvPr>
          <p:cNvSpPr/>
          <p:nvPr/>
        </p:nvSpPr>
        <p:spPr>
          <a:xfrm>
            <a:off x="10054376" y="5477599"/>
            <a:ext cx="1185035" cy="365760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8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圖形 19">
            <a:extLst>
              <a:ext uri="{FF2B5EF4-FFF2-40B4-BE49-F238E27FC236}">
                <a16:creationId xmlns:a16="http://schemas.microsoft.com/office/drawing/2014/main" id="{1E011E51-FDA5-4BFD-A255-25918D2BB858}"/>
              </a:ext>
            </a:extLst>
          </p:cNvPr>
          <p:cNvSpPr/>
          <p:nvPr/>
        </p:nvSpPr>
        <p:spPr>
          <a:xfrm>
            <a:off x="574459" y="2817661"/>
            <a:ext cx="49525" cy="45719"/>
          </a:xfrm>
          <a:custGeom>
            <a:avLst/>
            <a:gdLst>
              <a:gd name="connsiteX0" fmla="*/ 0 w 5556922"/>
              <a:gd name="connsiteY0" fmla="*/ 0 h 46113"/>
              <a:gd name="connsiteX1" fmla="*/ 5556923 w 5556922"/>
              <a:gd name="connsiteY1" fmla="*/ 0 h 46113"/>
              <a:gd name="connsiteX2" fmla="*/ 5556923 w 5556922"/>
              <a:gd name="connsiteY2" fmla="*/ 46114 h 46113"/>
              <a:gd name="connsiteX3" fmla="*/ 0 w 5556922"/>
              <a:gd name="connsiteY3" fmla="*/ 46114 h 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6922" h="46113">
                <a:moveTo>
                  <a:pt x="0" y="0"/>
                </a:moveTo>
                <a:lnTo>
                  <a:pt x="5556923" y="0"/>
                </a:lnTo>
                <a:lnTo>
                  <a:pt x="5556923" y="46114"/>
                </a:lnTo>
                <a:lnTo>
                  <a:pt x="0" y="46114"/>
                </a:lnTo>
                <a:close/>
              </a:path>
            </a:pathLst>
          </a:custGeom>
          <a:noFill/>
          <a:ln w="381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40" name="圖形 19">
            <a:extLst>
              <a:ext uri="{FF2B5EF4-FFF2-40B4-BE49-F238E27FC236}">
                <a16:creationId xmlns:a16="http://schemas.microsoft.com/office/drawing/2014/main" id="{8E43A36C-3176-4BAB-BCF6-BC7E7F4ABF20}"/>
              </a:ext>
            </a:extLst>
          </p:cNvPr>
          <p:cNvSpPr/>
          <p:nvPr/>
        </p:nvSpPr>
        <p:spPr>
          <a:xfrm>
            <a:off x="574459" y="4237851"/>
            <a:ext cx="49525" cy="45719"/>
          </a:xfrm>
          <a:custGeom>
            <a:avLst/>
            <a:gdLst>
              <a:gd name="connsiteX0" fmla="*/ 0 w 5556922"/>
              <a:gd name="connsiteY0" fmla="*/ 0 h 46113"/>
              <a:gd name="connsiteX1" fmla="*/ 5556923 w 5556922"/>
              <a:gd name="connsiteY1" fmla="*/ 0 h 46113"/>
              <a:gd name="connsiteX2" fmla="*/ 5556923 w 5556922"/>
              <a:gd name="connsiteY2" fmla="*/ 46114 h 46113"/>
              <a:gd name="connsiteX3" fmla="*/ 0 w 5556922"/>
              <a:gd name="connsiteY3" fmla="*/ 46114 h 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6922" h="46113">
                <a:moveTo>
                  <a:pt x="0" y="0"/>
                </a:moveTo>
                <a:lnTo>
                  <a:pt x="5556923" y="0"/>
                </a:lnTo>
                <a:lnTo>
                  <a:pt x="5556923" y="46114"/>
                </a:lnTo>
                <a:lnTo>
                  <a:pt x="0" y="46114"/>
                </a:lnTo>
                <a:close/>
              </a:path>
            </a:pathLst>
          </a:custGeom>
          <a:noFill/>
          <a:ln w="381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42" name="圖形 19">
            <a:extLst>
              <a:ext uri="{FF2B5EF4-FFF2-40B4-BE49-F238E27FC236}">
                <a16:creationId xmlns:a16="http://schemas.microsoft.com/office/drawing/2014/main" id="{0AC3470C-0E34-40EF-A2F1-C8B984561730}"/>
              </a:ext>
            </a:extLst>
          </p:cNvPr>
          <p:cNvSpPr/>
          <p:nvPr/>
        </p:nvSpPr>
        <p:spPr>
          <a:xfrm>
            <a:off x="574459" y="5595097"/>
            <a:ext cx="49525" cy="45719"/>
          </a:xfrm>
          <a:custGeom>
            <a:avLst/>
            <a:gdLst>
              <a:gd name="connsiteX0" fmla="*/ 0 w 5556922"/>
              <a:gd name="connsiteY0" fmla="*/ 0 h 46113"/>
              <a:gd name="connsiteX1" fmla="*/ 5556923 w 5556922"/>
              <a:gd name="connsiteY1" fmla="*/ 0 h 46113"/>
              <a:gd name="connsiteX2" fmla="*/ 5556923 w 5556922"/>
              <a:gd name="connsiteY2" fmla="*/ 46114 h 46113"/>
              <a:gd name="connsiteX3" fmla="*/ 0 w 5556922"/>
              <a:gd name="connsiteY3" fmla="*/ 46114 h 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6922" h="46113">
                <a:moveTo>
                  <a:pt x="0" y="0"/>
                </a:moveTo>
                <a:lnTo>
                  <a:pt x="5556923" y="0"/>
                </a:lnTo>
                <a:lnTo>
                  <a:pt x="5556923" y="46114"/>
                </a:lnTo>
                <a:lnTo>
                  <a:pt x="0" y="46114"/>
                </a:lnTo>
                <a:close/>
              </a:path>
            </a:pathLst>
          </a:custGeom>
          <a:noFill/>
          <a:ln w="381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3" name="圖片 2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0FBBC781-8A84-4EF2-BCAA-6272D123B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pic>
        <p:nvPicPr>
          <p:cNvPr id="5" name="圖片 4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CB114B5A-7004-45DD-BC7C-BDA08E10B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1"/>
            <a:ext cx="6096000" cy="6856337"/>
          </a:xfrm>
          <a:prstGeom prst="rect">
            <a:avLst/>
          </a:prstGeom>
        </p:spPr>
      </p:pic>
      <p:pic>
        <p:nvPicPr>
          <p:cNvPr id="11" name="圖片 1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E9A53A7A-DA11-4145-B44C-D7A250E0F8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663"/>
            <a:ext cx="6095507" cy="6856337"/>
          </a:xfrm>
          <a:prstGeom prst="rect">
            <a:avLst/>
          </a:prstGeom>
        </p:spPr>
      </p:pic>
      <p:pic>
        <p:nvPicPr>
          <p:cNvPr id="12" name="圖片 11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80DDFCC4-BC57-4858-A846-F563854D2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3" name="圖片 12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D2AE9EC-4FDF-41DD-92FF-A36A9EEFED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4" name="圖片 13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D0F2529-ADBA-46C0-B5C5-DB6FAD07D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5" name="圖片 14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79988B9-4B8A-4574-A040-8C104C9AC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6" name="圖片 15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A6C57508-4B98-4911-B54A-6DD65DAAD4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7" name="圖片 16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DDB78A3-1542-4EA5-B656-AF54B18693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8" name="圖片 1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E41D421-0546-4521-99F0-F99045A179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9" name="圖片 1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E9525D69-F6DF-4989-BF5B-992E8D1F78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20" name="圖片 1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2D366A24-8B30-43CB-B1F8-AFB400D07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4" y="1663"/>
            <a:ext cx="6096000" cy="6856337"/>
          </a:xfrm>
          <a:prstGeom prst="rect">
            <a:avLst/>
          </a:prstGeom>
        </p:spPr>
      </p:pic>
      <p:pic>
        <p:nvPicPr>
          <p:cNvPr id="21" name="圖片 2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73479350-7D1C-4CD0-A353-E0798FE150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505" y="2495"/>
            <a:ext cx="6095507" cy="6856337"/>
          </a:xfrm>
          <a:prstGeom prst="rect">
            <a:avLst/>
          </a:prstGeom>
        </p:spPr>
      </p:pic>
      <p:pic>
        <p:nvPicPr>
          <p:cNvPr id="22" name="圖片 21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F969125B-BB3C-481D-BED4-664A1AD2EF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23" name="圖片 22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9368B728-BFE2-422C-8D85-3CB9931610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26" name="圖片 25" hidden="1">
            <a:extLst>
              <a:ext uri="{FF2B5EF4-FFF2-40B4-BE49-F238E27FC236}">
                <a16:creationId xmlns:a16="http://schemas.microsoft.com/office/drawing/2014/main" id="{45476900-F864-4ACF-AA96-BBA3097C4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8" y="15197"/>
            <a:ext cx="12192000" cy="6842803"/>
          </a:xfrm>
          <a:prstGeom prst="rect">
            <a:avLst/>
          </a:prstGeom>
        </p:spPr>
      </p:pic>
      <p:pic>
        <p:nvPicPr>
          <p:cNvPr id="54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22805B7D-3065-4C0B-8645-EEE08693A8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8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  <a:effectLst>
            <a:softEdge rad="1016000"/>
          </a:effectLst>
        </p:spPr>
      </p:pic>
      <p:pic>
        <p:nvPicPr>
          <p:cNvPr id="36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9127DA48-FDC5-4842-BA5D-4A0CB5081E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" y="-2495"/>
            <a:ext cx="12191015" cy="6858000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25D08C86-9E90-45C5-9818-D8AEEC136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41069" y="500063"/>
            <a:ext cx="1143100" cy="207834"/>
          </a:xfrm>
          <a:prstGeom prst="rect">
            <a:avLst/>
          </a:prstGeom>
        </p:spPr>
      </p:pic>
      <p:pic>
        <p:nvPicPr>
          <p:cNvPr id="39" name="圖片 38" descr="一張含有 文字, 標誌 的圖片&#10;&#10;自動產生的描述">
            <a:extLst>
              <a:ext uri="{FF2B5EF4-FFF2-40B4-BE49-F238E27FC236}">
                <a16:creationId xmlns:a16="http://schemas.microsoft.com/office/drawing/2014/main" id="{A1E98B4F-9E47-405D-B4E1-8BC3B1BDA0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5325" y="948160"/>
            <a:ext cx="3196679" cy="2570139"/>
          </a:xfrm>
          <a:prstGeom prst="rect">
            <a:avLst/>
          </a:prstGeom>
        </p:spPr>
      </p:pic>
      <p:pic>
        <p:nvPicPr>
          <p:cNvPr id="41" name="圖片 40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4B112975-753F-4A6E-89F8-193BEE59FA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1922" y="4787900"/>
            <a:ext cx="5579146" cy="1397000"/>
          </a:xfrm>
          <a:prstGeom prst="rect">
            <a:avLst/>
          </a:prstGeom>
        </p:spPr>
      </p:pic>
      <p:pic>
        <p:nvPicPr>
          <p:cNvPr id="43" name="圖片 42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C62C1976-E245-44A6-AE45-81A7F6BF61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720" y="5244209"/>
            <a:ext cx="5602515" cy="846247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410989D8-87EC-4034-AD47-2D0600BDF7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6989" y="6150506"/>
            <a:ext cx="1828959" cy="536494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9EB30527-7D9E-4772-B971-32953E11D4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77208" y="6150506"/>
            <a:ext cx="3286029" cy="536494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418D2009-23C3-4849-AB40-9CA3E7A517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6720" y="6252011"/>
            <a:ext cx="954080" cy="279758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97F65CF7-816D-4729-BD81-2C74851D54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21221" y="6252011"/>
            <a:ext cx="954080" cy="279758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4A9755F7-5B9F-4830-8BDB-18AB2CBCEE33}"/>
              </a:ext>
            </a:extLst>
          </p:cNvPr>
          <p:cNvSpPr txBox="1"/>
          <p:nvPr/>
        </p:nvSpPr>
        <p:spPr>
          <a:xfrm>
            <a:off x="1186250" y="4477319"/>
            <a:ext cx="9897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20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應用優勢進階整合強大 </a:t>
            </a:r>
            <a:r>
              <a:rPr lang="en-US" altLang="zh-TW" sz="20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ZFS </a:t>
            </a:r>
            <a:r>
              <a:rPr lang="zh-TW" altLang="en-US" sz="2000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檔案系統的全新機種</a:t>
            </a:r>
          </a:p>
        </p:txBody>
      </p:sp>
      <p:pic>
        <p:nvPicPr>
          <p:cNvPr id="48" name="圖片 47" descr="一張含有 畫畫, 時鐘, 光 的圖片&#10;&#10;自動產生的描述">
            <a:extLst>
              <a:ext uri="{FF2B5EF4-FFF2-40B4-BE49-F238E27FC236}">
                <a16:creationId xmlns:a16="http://schemas.microsoft.com/office/drawing/2014/main" id="{3EE0F7AF-02D7-49A8-A996-0CF7606D4A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08072" y="3726390"/>
            <a:ext cx="4443921" cy="641850"/>
          </a:xfrm>
          <a:prstGeom prst="rect">
            <a:avLst/>
          </a:prstGeom>
        </p:spPr>
      </p:pic>
      <p:sp>
        <p:nvSpPr>
          <p:cNvPr id="49" name="文字方塊 48" hidden="1">
            <a:extLst>
              <a:ext uri="{FF2B5EF4-FFF2-40B4-BE49-F238E27FC236}">
                <a16:creationId xmlns:a16="http://schemas.microsoft.com/office/drawing/2014/main" id="{0330C4A0-07E8-4591-A183-A365C3AD31C7}"/>
              </a:ext>
            </a:extLst>
          </p:cNvPr>
          <p:cNvSpPr txBox="1"/>
          <p:nvPr/>
        </p:nvSpPr>
        <p:spPr>
          <a:xfrm>
            <a:off x="1370800" y="6169628"/>
            <a:ext cx="1760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D-DIN Condensed" panose="020B0506030202030204" pitchFamily="34" charset="0"/>
              </a:rPr>
              <a:t>TS-h977XU-RP</a:t>
            </a:r>
            <a:endParaRPr lang="zh-TW" altLang="en-US" sz="2000">
              <a:solidFill>
                <a:schemeClr val="bg1"/>
              </a:solidFill>
              <a:latin typeface="D-DIN Condensed" panose="020B0506030202030204" pitchFamily="34" charset="0"/>
            </a:endParaRPr>
          </a:p>
        </p:txBody>
      </p:sp>
      <p:sp>
        <p:nvSpPr>
          <p:cNvPr id="50" name="文字方塊 49" hidden="1">
            <a:extLst>
              <a:ext uri="{FF2B5EF4-FFF2-40B4-BE49-F238E27FC236}">
                <a16:creationId xmlns:a16="http://schemas.microsoft.com/office/drawing/2014/main" id="{00510F8A-D312-4C66-B43E-5CF14EDA0317}"/>
              </a:ext>
            </a:extLst>
          </p:cNvPr>
          <p:cNvSpPr txBox="1"/>
          <p:nvPr/>
        </p:nvSpPr>
        <p:spPr>
          <a:xfrm>
            <a:off x="7440728" y="6169628"/>
            <a:ext cx="322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D-DIN Condensed" panose="020B0506030202030204" pitchFamily="34" charset="0"/>
              </a:rPr>
              <a:t>TS-h1277XU-RP / TS-h1283XU-RP</a:t>
            </a:r>
            <a:endParaRPr lang="zh-TW" altLang="en-US" sz="2000">
              <a:solidFill>
                <a:schemeClr val="bg1"/>
              </a:solidFill>
              <a:latin typeface="D-DIN Condensed" panose="020B0506030202030204" pitchFamily="34" charset="0"/>
            </a:endParaRPr>
          </a:p>
        </p:txBody>
      </p:sp>
      <p:sp>
        <p:nvSpPr>
          <p:cNvPr id="55" name="標題 54" hidden="1">
            <a:extLst>
              <a:ext uri="{FF2B5EF4-FFF2-40B4-BE49-F238E27FC236}">
                <a16:creationId xmlns:a16="http://schemas.microsoft.com/office/drawing/2014/main" id="{4FD375A8-5F5D-44F0-AD6C-98942B74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7" name="圖片 56" descr="一張含有 室內, 桌, 電腦, 書 的圖片&#10;&#10;自動產生的描述">
            <a:extLst>
              <a:ext uri="{FF2B5EF4-FFF2-40B4-BE49-F238E27FC236}">
                <a16:creationId xmlns:a16="http://schemas.microsoft.com/office/drawing/2014/main" id="{8BC9CAB4-63B8-4F8E-A2AD-B7FDB321184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9664"/>
          <a:stretch/>
        </p:blipFill>
        <p:spPr>
          <a:xfrm>
            <a:off x="11636081" y="-218868"/>
            <a:ext cx="6994507" cy="652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6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xit" presetSubtype="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群組 66" hidden="1">
            <a:extLst>
              <a:ext uri="{FF2B5EF4-FFF2-40B4-BE49-F238E27FC236}">
                <a16:creationId xmlns:a16="http://schemas.microsoft.com/office/drawing/2014/main" id="{07690929-3C77-47F2-AD2D-4A66D7951212}"/>
              </a:ext>
            </a:extLst>
          </p:cNvPr>
          <p:cNvGrpSpPr/>
          <p:nvPr/>
        </p:nvGrpSpPr>
        <p:grpSpPr>
          <a:xfrm>
            <a:off x="606169" y="6869730"/>
            <a:ext cx="11119699" cy="2088510"/>
            <a:chOff x="606169" y="6869730"/>
            <a:chExt cx="11119699" cy="208851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F89324-6F9D-46B5-A0F7-4E0D78BFB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9450" y="6869730"/>
              <a:ext cx="3676418" cy="136460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463888-2BF6-402A-BF7D-1CE79AB7DE31}"/>
                </a:ext>
              </a:extLst>
            </p:cNvPr>
            <p:cNvSpPr/>
            <p:nvPr/>
          </p:nvSpPr>
          <p:spPr>
            <a:xfrm>
              <a:off x="3432369" y="6942133"/>
              <a:ext cx="4719949" cy="72092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PM</a:t>
              </a:r>
              <a:r>
                <a:rPr lang="zh-TW" altLang="en-US" sz="2000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手繪草圖說明</a:t>
              </a:r>
              <a:r>
                <a:rPr lang="en-US" altLang="zh-TW" sz="2000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, </a:t>
              </a:r>
              <a:r>
                <a:rPr lang="zh-TW" altLang="en-US" sz="2000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再協助微調圖示</a:t>
              </a:r>
            </a:p>
          </p:txBody>
        </p:sp>
        <p:pic>
          <p:nvPicPr>
            <p:cNvPr id="3" name="Picture 3" descr="A picture containing truck, microwave, standing&#10;&#10;Description generated with very high confidence">
              <a:extLst>
                <a:ext uri="{FF2B5EF4-FFF2-40B4-BE49-F238E27FC236}">
                  <a16:creationId xmlns:a16="http://schemas.microsoft.com/office/drawing/2014/main" id="{D9A599FB-7B82-4544-A1B7-018A00720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169" y="7361045"/>
              <a:ext cx="3440935" cy="1597195"/>
            </a:xfrm>
            <a:prstGeom prst="rect">
              <a:avLst/>
            </a:prstGeom>
          </p:spPr>
        </p:pic>
        <p:pic>
          <p:nvPicPr>
            <p:cNvPr id="5" name="Picture 5" descr="A picture containing green, table, computer, man&#10;&#10;Description generated with very high confidence">
              <a:extLst>
                <a:ext uri="{FF2B5EF4-FFF2-40B4-BE49-F238E27FC236}">
                  <a16:creationId xmlns:a16="http://schemas.microsoft.com/office/drawing/2014/main" id="{0D1C2CF9-0F83-4AF9-9127-2500E3657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8316" y="7288126"/>
              <a:ext cx="3615368" cy="16420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C966FB-60B6-42DA-B1C5-EAAC966AC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D-DIN Condensed" panose="020B0506030202030204" pitchFamily="34" charset="0"/>
                <a:sym typeface="Arial" panose="020B0604020202020204" pitchFamily="34" charset="0"/>
              </a:rPr>
              <a:t>Storage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組態建議與限制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54298A82-5F0B-4B50-9B89-B4EAF1AD0BA8}"/>
              </a:ext>
            </a:extLst>
          </p:cNvPr>
          <p:cNvGrpSpPr/>
          <p:nvPr/>
        </p:nvGrpSpPr>
        <p:grpSpPr>
          <a:xfrm>
            <a:off x="466132" y="1435509"/>
            <a:ext cx="11248444" cy="5434221"/>
            <a:chOff x="473961" y="1435509"/>
            <a:chExt cx="11248444" cy="5434221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9DB3119-7656-4D56-9532-7CD0B90C91E3}"/>
                </a:ext>
              </a:extLst>
            </p:cNvPr>
            <p:cNvSpPr/>
            <p:nvPr/>
          </p:nvSpPr>
          <p:spPr>
            <a:xfrm>
              <a:off x="473961" y="1435509"/>
              <a:ext cx="3676420" cy="5434221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8D19A10-2D51-4667-92AB-4F0D557C14CA}"/>
                </a:ext>
              </a:extLst>
            </p:cNvPr>
            <p:cNvSpPr/>
            <p:nvPr/>
          </p:nvSpPr>
          <p:spPr>
            <a:xfrm>
              <a:off x="4259973" y="1435509"/>
              <a:ext cx="3676420" cy="5434221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1F0385-3627-46A8-8018-B7F5DC51AD0A}"/>
                </a:ext>
              </a:extLst>
            </p:cNvPr>
            <p:cNvSpPr/>
            <p:nvPr/>
          </p:nvSpPr>
          <p:spPr>
            <a:xfrm>
              <a:off x="8045985" y="1435509"/>
              <a:ext cx="3676420" cy="5434221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111AC3-02A3-41BA-B70F-63359C235E34}"/>
                </a:ext>
              </a:extLst>
            </p:cNvPr>
            <p:cNvSpPr txBox="1"/>
            <p:nvPr/>
          </p:nvSpPr>
          <p:spPr>
            <a:xfrm>
              <a:off x="574501" y="1737337"/>
              <a:ext cx="3569677" cy="16004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TW" sz="2400" b="1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Step 1</a:t>
              </a:r>
              <a:r>
                <a:rPr lang="zh-TW" altLang="en-US" sz="2400" b="1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：系統碟 </a:t>
              </a:r>
              <a:endParaRPr lang="en-US" altLang="zh-TW" sz="24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endParaRPr lang="en-US" altLang="zh-TW" sz="1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r>
                <a:rPr lang="zh-TW" altLang="en-US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第一個建立的 </a:t>
              </a:r>
              <a:r>
                <a:rPr lang="en-US" altLang="zh-TW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Storage Pool </a:t>
              </a:r>
              <a:r>
                <a:rPr lang="zh-TW" altLang="en-US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即是您的系統碟。您必須先分配至少兩顆以上 </a:t>
              </a:r>
              <a:r>
                <a:rPr lang="en-US" altLang="zh-TW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SSD </a:t>
              </a:r>
              <a:r>
                <a:rPr lang="zh-TW" altLang="en-US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設定 </a:t>
              </a:r>
              <a:r>
                <a:rPr lang="en-US" altLang="zh-TW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 </a:t>
              </a:r>
              <a:r>
                <a:rPr lang="zh-TW" altLang="en-US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組態，做為系統碟。</a:t>
              </a:r>
            </a:p>
            <a:p>
              <a:endPara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36F00C-7C03-4BFA-B85F-A82D4704DAA0}"/>
                </a:ext>
              </a:extLst>
            </p:cNvPr>
            <p:cNvSpPr txBox="1"/>
            <p:nvPr/>
          </p:nvSpPr>
          <p:spPr>
            <a:xfrm>
              <a:off x="4369874" y="1737337"/>
              <a:ext cx="3481480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Step 2</a:t>
              </a:r>
              <a:r>
                <a:rPr lang="zh-TW" altLang="en-US" sz="2400" b="1" dirty="0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：讀</a:t>
              </a:r>
              <a:r>
                <a:rPr lang="en-US" altLang="zh-TW" sz="2400" b="1" dirty="0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</a:t>
              </a:r>
              <a:r>
                <a:rPr lang="zh-TW" altLang="en-US" sz="2400" b="1" dirty="0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寫快取</a:t>
              </a:r>
            </a:p>
            <a:p>
              <a:endParaRPr lang="en-US" altLang="zh-TW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r>
                <a:rPr lang="zh-TW" altLang="en-US" sz="1400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配置更多 </a:t>
              </a:r>
              <a:r>
                <a:rPr lang="en-US" altLang="zh-TW" sz="1400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SSD</a:t>
              </a:r>
              <a:r>
                <a:rPr lang="zh-TW" altLang="en-US" sz="1400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，執行讀</a:t>
              </a:r>
              <a:r>
                <a:rPr lang="en-US" altLang="zh-TW" sz="1400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</a:t>
              </a:r>
              <a:r>
                <a:rPr lang="zh-TW" altLang="en-US" sz="1400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寫快取。也可以安裝 </a:t>
              </a:r>
              <a:r>
                <a:rPr lang="en-US" altLang="zh-TW" sz="1400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QM2 </a:t>
              </a:r>
              <a:r>
                <a:rPr lang="zh-TW" altLang="en-US" sz="1400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擴充卡增添 </a:t>
              </a:r>
              <a:r>
                <a:rPr lang="en-US" altLang="zh-TW" sz="1400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M.2 SSD</a:t>
              </a:r>
              <a:r>
                <a:rPr lang="zh-TW" altLang="en-US" sz="1400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，擴充讀取快取空間</a:t>
              </a:r>
            </a:p>
            <a:p>
              <a:endParaRPr lang="zh-TW" altLang="en-US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9BC7E5-0ED1-40E2-BAA5-AB9A8EFBD362}"/>
                </a:ext>
              </a:extLst>
            </p:cNvPr>
            <p:cNvSpPr txBox="1"/>
            <p:nvPr/>
          </p:nvSpPr>
          <p:spPr>
            <a:xfrm>
              <a:off x="8258854" y="1737337"/>
              <a:ext cx="345351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Step 3</a:t>
              </a:r>
              <a:r>
                <a:rPr lang="zh-TW" altLang="en-US" sz="2400" b="1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：資料儲存區</a:t>
              </a:r>
            </a:p>
            <a:p>
              <a:endParaRPr lang="en-US" altLang="zh-TW" sz="1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r>
                <a:rPr lang="zh-TW" altLang="en-US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分配 </a:t>
              </a:r>
              <a:r>
                <a:rPr lang="en-US" altLang="zh-TW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HDD</a:t>
              </a:r>
              <a:r>
                <a:rPr lang="zh-TW" altLang="en-US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設定 </a:t>
              </a:r>
              <a:r>
                <a:rPr lang="en-US" altLang="zh-TW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 </a:t>
              </a:r>
              <a:r>
                <a:rPr lang="zh-TW" altLang="en-US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組態，做為資料儲存區。或是全部</a:t>
              </a:r>
              <a:r>
                <a:rPr lang="en-US" altLang="zh-TW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SSD</a:t>
              </a:r>
              <a:r>
                <a:rPr lang="zh-TW" altLang="en-US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組成</a:t>
              </a:r>
              <a:r>
                <a:rPr lang="en-US" altLang="zh-TW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All flash</a:t>
              </a:r>
              <a:r>
                <a:rPr lang="zh-TW" altLang="en-US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來對應高速商務應用</a:t>
              </a:r>
              <a:r>
                <a:rPr lang="en-US" altLang="zh-TW" sz="1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endParaRPr lang="zh-TW" altLang="en-US" sz="1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endPara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D6849FBE-6B7D-47C6-A89E-71A90678A35A}"/>
              </a:ext>
            </a:extLst>
          </p:cNvPr>
          <p:cNvGrpSpPr/>
          <p:nvPr/>
        </p:nvGrpSpPr>
        <p:grpSpPr>
          <a:xfrm>
            <a:off x="348143" y="2756404"/>
            <a:ext cx="3871052" cy="2420124"/>
            <a:chOff x="348143" y="2756404"/>
            <a:chExt cx="3871052" cy="2420124"/>
          </a:xfrm>
        </p:grpSpPr>
        <p:pic>
          <p:nvPicPr>
            <p:cNvPr id="7" name="圖片 6" descr="一張含有 坐, 桌, 正面, 書 的圖片&#10;&#10;自動產生的描述">
              <a:extLst>
                <a:ext uri="{FF2B5EF4-FFF2-40B4-BE49-F238E27FC236}">
                  <a16:creationId xmlns:a16="http://schemas.microsoft.com/office/drawing/2014/main" id="{DA54C1D4-DA8D-4DC1-8043-69038BB44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8143" y="2756404"/>
              <a:ext cx="3871052" cy="2420124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7A0106F-1CC9-41C6-A408-A0B4A2C0F5F2}"/>
                </a:ext>
              </a:extLst>
            </p:cNvPr>
            <p:cNvSpPr/>
            <p:nvPr/>
          </p:nvSpPr>
          <p:spPr>
            <a:xfrm>
              <a:off x="698500" y="3793491"/>
              <a:ext cx="3200400" cy="638809"/>
            </a:xfrm>
            <a:prstGeom prst="rect">
              <a:avLst/>
            </a:prstGeom>
            <a:solidFill>
              <a:srgbClr val="FF33C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7C7119CB-FC01-41E6-A28D-F3A3D0BE255C}"/>
              </a:ext>
            </a:extLst>
          </p:cNvPr>
          <p:cNvGrpSpPr/>
          <p:nvPr/>
        </p:nvGrpSpPr>
        <p:grpSpPr>
          <a:xfrm>
            <a:off x="4160474" y="2756404"/>
            <a:ext cx="3871052" cy="2420124"/>
            <a:chOff x="4160474" y="2756404"/>
            <a:chExt cx="3871052" cy="2420124"/>
          </a:xfrm>
        </p:grpSpPr>
        <p:pic>
          <p:nvPicPr>
            <p:cNvPr id="17" name="圖片 16" descr="一張含有 坐, 桌, 正面, 書 的圖片&#10;&#10;自動產生的描述">
              <a:extLst>
                <a:ext uri="{FF2B5EF4-FFF2-40B4-BE49-F238E27FC236}">
                  <a16:creationId xmlns:a16="http://schemas.microsoft.com/office/drawing/2014/main" id="{6BDB044C-019B-445E-910B-6AEC66BF7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0474" y="2756404"/>
              <a:ext cx="3871052" cy="2420124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C0B58C9-9206-406F-B27C-8979070F2A0F}"/>
                </a:ext>
              </a:extLst>
            </p:cNvPr>
            <p:cNvSpPr/>
            <p:nvPr/>
          </p:nvSpPr>
          <p:spPr>
            <a:xfrm>
              <a:off x="4463118" y="4007846"/>
              <a:ext cx="3200400" cy="210100"/>
            </a:xfrm>
            <a:prstGeom prst="rect">
              <a:avLst/>
            </a:prstGeom>
            <a:solidFill>
              <a:srgbClr val="00FF9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F6F1DC6-DAB4-4EF0-8EC1-281E87D8340E}"/>
                </a:ext>
              </a:extLst>
            </p:cNvPr>
            <p:cNvSpPr/>
            <p:nvPr/>
          </p:nvSpPr>
          <p:spPr>
            <a:xfrm>
              <a:off x="6096000" y="4217946"/>
              <a:ext cx="1567518" cy="210100"/>
            </a:xfrm>
            <a:prstGeom prst="rect">
              <a:avLst/>
            </a:prstGeom>
            <a:solidFill>
              <a:srgbClr val="00FF9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AC9C58DF-B748-4A06-9FD8-D540CDE2C6C5}"/>
              </a:ext>
            </a:extLst>
          </p:cNvPr>
          <p:cNvGrpSpPr/>
          <p:nvPr/>
        </p:nvGrpSpPr>
        <p:grpSpPr>
          <a:xfrm>
            <a:off x="7954004" y="2756404"/>
            <a:ext cx="3871052" cy="2420124"/>
            <a:chOff x="7954004" y="2756404"/>
            <a:chExt cx="3871052" cy="2420124"/>
          </a:xfrm>
        </p:grpSpPr>
        <p:pic>
          <p:nvPicPr>
            <p:cNvPr id="18" name="圖片 17" descr="一張含有 坐, 桌, 正面, 書 的圖片&#10;&#10;自動產生的描述">
              <a:extLst>
                <a:ext uri="{FF2B5EF4-FFF2-40B4-BE49-F238E27FC236}">
                  <a16:creationId xmlns:a16="http://schemas.microsoft.com/office/drawing/2014/main" id="{19ABB459-F193-4E35-B266-12C44D381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4004" y="2756404"/>
              <a:ext cx="3871052" cy="2420124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E7BB77A-D0E5-4989-85E4-19F6D24B0E68}"/>
                </a:ext>
              </a:extLst>
            </p:cNvPr>
            <p:cNvSpPr/>
            <p:nvPr/>
          </p:nvSpPr>
          <p:spPr>
            <a:xfrm>
              <a:off x="8267353" y="3793491"/>
              <a:ext cx="3200400" cy="42445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C5A985ED-2D6E-45BB-A1C0-D931D161FDE1}"/>
              </a:ext>
            </a:extLst>
          </p:cNvPr>
          <p:cNvGrpSpPr/>
          <p:nvPr/>
        </p:nvGrpSpPr>
        <p:grpSpPr>
          <a:xfrm>
            <a:off x="761445" y="4453497"/>
            <a:ext cx="2875402" cy="1337515"/>
            <a:chOff x="761445" y="4453497"/>
            <a:chExt cx="2875402" cy="1337515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D1C32817-C787-4A8A-8EB6-B8C2A9A40A25}"/>
                </a:ext>
              </a:extLst>
            </p:cNvPr>
            <p:cNvGrpSpPr/>
            <p:nvPr/>
          </p:nvGrpSpPr>
          <p:grpSpPr>
            <a:xfrm>
              <a:off x="761445" y="5118983"/>
              <a:ext cx="2875402" cy="672029"/>
              <a:chOff x="1916935" y="2820317"/>
              <a:chExt cx="2875402" cy="672029"/>
            </a:xfrm>
          </p:grpSpPr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15682A99-78A5-40AE-8AA0-5870E751798A}"/>
                  </a:ext>
                </a:extLst>
              </p:cNvPr>
              <p:cNvSpPr/>
              <p:nvPr/>
            </p:nvSpPr>
            <p:spPr>
              <a:xfrm>
                <a:off x="1916935" y="2820317"/>
                <a:ext cx="2875402" cy="672029"/>
              </a:xfrm>
              <a:prstGeom prst="roundRect">
                <a:avLst/>
              </a:prstGeom>
              <a:noFill/>
              <a:ln w="19050">
                <a:solidFill>
                  <a:srgbClr val="FF09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TW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BAC62C1E-D602-4240-A908-D2C1C76575B5}"/>
                  </a:ext>
                </a:extLst>
              </p:cNvPr>
              <p:cNvGrpSpPr/>
              <p:nvPr/>
            </p:nvGrpSpPr>
            <p:grpSpPr>
              <a:xfrm>
                <a:off x="2125825" y="2940856"/>
                <a:ext cx="2476419" cy="476470"/>
                <a:chOff x="1090648" y="3395562"/>
                <a:chExt cx="1902239" cy="365996"/>
              </a:xfrm>
            </p:grpSpPr>
            <p:grpSp>
              <p:nvGrpSpPr>
                <p:cNvPr id="28" name="群組 27">
                  <a:extLst>
                    <a:ext uri="{FF2B5EF4-FFF2-40B4-BE49-F238E27FC236}">
                      <a16:creationId xmlns:a16="http://schemas.microsoft.com/office/drawing/2014/main" id="{2FC71777-782F-43B7-8A89-05CEF37064FE}"/>
                    </a:ext>
                  </a:extLst>
                </p:cNvPr>
                <p:cNvGrpSpPr/>
                <p:nvPr/>
              </p:nvGrpSpPr>
              <p:grpSpPr>
                <a:xfrm>
                  <a:off x="1090648" y="3395562"/>
                  <a:ext cx="1902239" cy="365996"/>
                  <a:chOff x="1090648" y="3395562"/>
                  <a:chExt cx="1902239" cy="365996"/>
                </a:xfrm>
              </p:grpSpPr>
              <p:grpSp>
                <p:nvGrpSpPr>
                  <p:cNvPr id="36" name="群組 35">
                    <a:extLst>
                      <a:ext uri="{FF2B5EF4-FFF2-40B4-BE49-F238E27FC236}">
                        <a16:creationId xmlns:a16="http://schemas.microsoft.com/office/drawing/2014/main" id="{820971D6-816D-422C-8C14-73629A661150}"/>
                      </a:ext>
                    </a:extLst>
                  </p:cNvPr>
                  <p:cNvGrpSpPr/>
                  <p:nvPr/>
                </p:nvGrpSpPr>
                <p:grpSpPr>
                  <a:xfrm>
                    <a:off x="1090648" y="3400818"/>
                    <a:ext cx="1011422" cy="360740"/>
                    <a:chOff x="470537" y="5324210"/>
                    <a:chExt cx="1011422" cy="360740"/>
                  </a:xfrm>
                </p:grpSpPr>
                <p:pic>
                  <p:nvPicPr>
                    <p:cNvPr id="38" name="圖形 37">
                      <a:extLst>
                        <a:ext uri="{FF2B5EF4-FFF2-40B4-BE49-F238E27FC236}">
                          <a16:creationId xmlns:a16="http://schemas.microsoft.com/office/drawing/2014/main" id="{3B853135-7D1C-4C64-91F1-06A9788E6B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70537" y="5324210"/>
                      <a:ext cx="488598" cy="36074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圖形 38">
                      <a:extLst>
                        <a:ext uri="{FF2B5EF4-FFF2-40B4-BE49-F238E27FC236}">
                          <a16:creationId xmlns:a16="http://schemas.microsoft.com/office/drawing/2014/main" id="{A161CDA1-8488-457C-8D60-585DC44F7F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93361" y="5324210"/>
                      <a:ext cx="488598" cy="36074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7" name="圖形 36">
                    <a:extLst>
                      <a:ext uri="{FF2B5EF4-FFF2-40B4-BE49-F238E27FC236}">
                        <a16:creationId xmlns:a16="http://schemas.microsoft.com/office/drawing/2014/main" id="{361300F6-1432-4AF1-9E6C-33F66AB0D9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04289" y="3395562"/>
                    <a:ext cx="488598" cy="36074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9" name="群組 28">
                  <a:extLst>
                    <a:ext uri="{FF2B5EF4-FFF2-40B4-BE49-F238E27FC236}">
                      <a16:creationId xmlns:a16="http://schemas.microsoft.com/office/drawing/2014/main" id="{037004A6-CD5E-450E-80C6-F96B02A70A9B}"/>
                    </a:ext>
                  </a:extLst>
                </p:cNvPr>
                <p:cNvGrpSpPr/>
                <p:nvPr/>
              </p:nvGrpSpPr>
              <p:grpSpPr>
                <a:xfrm>
                  <a:off x="2165131" y="3581755"/>
                  <a:ext cx="250966" cy="36000"/>
                  <a:chOff x="2165131" y="3581755"/>
                  <a:chExt cx="250966" cy="36000"/>
                </a:xfrm>
              </p:grpSpPr>
              <p:grpSp>
                <p:nvGrpSpPr>
                  <p:cNvPr id="30" name="群組 29">
                    <a:extLst>
                      <a:ext uri="{FF2B5EF4-FFF2-40B4-BE49-F238E27FC236}">
                        <a16:creationId xmlns:a16="http://schemas.microsoft.com/office/drawing/2014/main" id="{2C74F073-B9DE-4DBE-B219-687650EDD906}"/>
                      </a:ext>
                    </a:extLst>
                  </p:cNvPr>
                  <p:cNvGrpSpPr/>
                  <p:nvPr/>
                </p:nvGrpSpPr>
                <p:grpSpPr>
                  <a:xfrm>
                    <a:off x="2165131" y="3581755"/>
                    <a:ext cx="105383" cy="36000"/>
                    <a:chOff x="2140417" y="3581755"/>
                    <a:chExt cx="105383" cy="36000"/>
                  </a:xfrm>
                </p:grpSpPr>
                <p:sp>
                  <p:nvSpPr>
                    <p:cNvPr id="34" name="橢圓 33">
                      <a:extLst>
                        <a:ext uri="{FF2B5EF4-FFF2-40B4-BE49-F238E27FC236}">
                          <a16:creationId xmlns:a16="http://schemas.microsoft.com/office/drawing/2014/main" id="{FB3B1694-5EB2-48E7-9EC4-58BCFF61A2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0417" y="3581755"/>
                      <a:ext cx="36000" cy="36000"/>
                    </a:xfrm>
                    <a:prstGeom prst="ellipse">
                      <a:avLst/>
                    </a:prstGeom>
                    <a:solidFill>
                      <a:srgbClr val="FF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35" name="橢圓 34">
                      <a:extLst>
                        <a:ext uri="{FF2B5EF4-FFF2-40B4-BE49-F238E27FC236}">
                          <a16:creationId xmlns:a16="http://schemas.microsoft.com/office/drawing/2014/main" id="{75361A80-0B69-4BDE-8B64-118977C77C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9800" y="3581755"/>
                      <a:ext cx="36000" cy="36000"/>
                    </a:xfrm>
                    <a:prstGeom prst="ellipse">
                      <a:avLst/>
                    </a:prstGeom>
                    <a:solidFill>
                      <a:srgbClr val="FF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grpSp>
                <p:nvGrpSpPr>
                  <p:cNvPr id="31" name="群組 30">
                    <a:extLst>
                      <a:ext uri="{FF2B5EF4-FFF2-40B4-BE49-F238E27FC236}">
                        <a16:creationId xmlns:a16="http://schemas.microsoft.com/office/drawing/2014/main" id="{9EADD3B7-1C54-406E-A8E0-0638837D3AE4}"/>
                      </a:ext>
                    </a:extLst>
                  </p:cNvPr>
                  <p:cNvGrpSpPr/>
                  <p:nvPr/>
                </p:nvGrpSpPr>
                <p:grpSpPr>
                  <a:xfrm>
                    <a:off x="2310714" y="3581755"/>
                    <a:ext cx="105383" cy="36000"/>
                    <a:chOff x="2140417" y="3581755"/>
                    <a:chExt cx="105383" cy="36000"/>
                  </a:xfrm>
                </p:grpSpPr>
                <p:sp>
                  <p:nvSpPr>
                    <p:cNvPr id="32" name="橢圓 31">
                      <a:extLst>
                        <a:ext uri="{FF2B5EF4-FFF2-40B4-BE49-F238E27FC236}">
                          <a16:creationId xmlns:a16="http://schemas.microsoft.com/office/drawing/2014/main" id="{A991AF25-FB68-4646-9585-0E615D6E08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0417" y="3581755"/>
                      <a:ext cx="36000" cy="36000"/>
                    </a:xfrm>
                    <a:prstGeom prst="ellipse">
                      <a:avLst/>
                    </a:prstGeom>
                    <a:solidFill>
                      <a:srgbClr val="FF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33" name="橢圓 32">
                      <a:extLst>
                        <a:ext uri="{FF2B5EF4-FFF2-40B4-BE49-F238E27FC236}">
                          <a16:creationId xmlns:a16="http://schemas.microsoft.com/office/drawing/2014/main" id="{28352617-ACEB-4478-B428-17747CC6AE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9800" y="3581755"/>
                      <a:ext cx="36000" cy="36000"/>
                    </a:xfrm>
                    <a:prstGeom prst="ellipse">
                      <a:avLst/>
                    </a:prstGeom>
                    <a:solidFill>
                      <a:srgbClr val="FF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</p:grpSp>
          </p:grpSp>
        </p:grpSp>
        <p:cxnSp>
          <p:nvCxnSpPr>
            <p:cNvPr id="62" name="直線單箭頭接點 61">
              <a:extLst>
                <a:ext uri="{FF2B5EF4-FFF2-40B4-BE49-F238E27FC236}">
                  <a16:creationId xmlns:a16="http://schemas.microsoft.com/office/drawing/2014/main" id="{EF084746-36D1-4A76-8099-5BFF2304DE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3669" y="4453497"/>
              <a:ext cx="0" cy="665486"/>
            </a:xfrm>
            <a:prstGeom prst="straightConnector1">
              <a:avLst/>
            </a:prstGeom>
            <a:ln w="5715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0A40775A-3627-439C-B008-BDFB2042C373}"/>
              </a:ext>
            </a:extLst>
          </p:cNvPr>
          <p:cNvGrpSpPr/>
          <p:nvPr/>
        </p:nvGrpSpPr>
        <p:grpSpPr>
          <a:xfrm>
            <a:off x="5060991" y="4448734"/>
            <a:ext cx="2875402" cy="1330525"/>
            <a:chOff x="5060991" y="4448734"/>
            <a:chExt cx="2875402" cy="1330525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DBE201E4-7DE5-48AA-97AA-F408618F4CB7}"/>
                </a:ext>
              </a:extLst>
            </p:cNvPr>
            <p:cNvGrpSpPr/>
            <p:nvPr/>
          </p:nvGrpSpPr>
          <p:grpSpPr>
            <a:xfrm>
              <a:off x="5060991" y="5107230"/>
              <a:ext cx="2875402" cy="672029"/>
              <a:chOff x="5374690" y="4677495"/>
              <a:chExt cx="2875402" cy="672029"/>
            </a:xfrm>
          </p:grpSpPr>
          <p:grpSp>
            <p:nvGrpSpPr>
              <p:cNvPr id="41" name="群組 40">
                <a:extLst>
                  <a:ext uri="{FF2B5EF4-FFF2-40B4-BE49-F238E27FC236}">
                    <a16:creationId xmlns:a16="http://schemas.microsoft.com/office/drawing/2014/main" id="{0FA3F20F-11B4-4BEC-995B-3BE6BEEC253E}"/>
                  </a:ext>
                </a:extLst>
              </p:cNvPr>
              <p:cNvGrpSpPr/>
              <p:nvPr/>
            </p:nvGrpSpPr>
            <p:grpSpPr>
              <a:xfrm>
                <a:off x="5625058" y="4790862"/>
                <a:ext cx="2476418" cy="476470"/>
                <a:chOff x="1090648" y="3395562"/>
                <a:chExt cx="1902239" cy="365996"/>
              </a:xfrm>
            </p:grpSpPr>
            <p:grpSp>
              <p:nvGrpSpPr>
                <p:cNvPr id="43" name="群組 42">
                  <a:extLst>
                    <a:ext uri="{FF2B5EF4-FFF2-40B4-BE49-F238E27FC236}">
                      <a16:creationId xmlns:a16="http://schemas.microsoft.com/office/drawing/2014/main" id="{A65A2C50-6AE0-4FDC-8977-185C3DBE0A98}"/>
                    </a:ext>
                  </a:extLst>
                </p:cNvPr>
                <p:cNvGrpSpPr/>
                <p:nvPr/>
              </p:nvGrpSpPr>
              <p:grpSpPr>
                <a:xfrm>
                  <a:off x="1090648" y="3395562"/>
                  <a:ext cx="1902239" cy="365996"/>
                  <a:chOff x="1090648" y="3395562"/>
                  <a:chExt cx="1902239" cy="365996"/>
                </a:xfrm>
              </p:grpSpPr>
              <p:grpSp>
                <p:nvGrpSpPr>
                  <p:cNvPr id="51" name="群組 50">
                    <a:extLst>
                      <a:ext uri="{FF2B5EF4-FFF2-40B4-BE49-F238E27FC236}">
                        <a16:creationId xmlns:a16="http://schemas.microsoft.com/office/drawing/2014/main" id="{47CBB704-5492-4BF0-95C5-BF0872E83E06}"/>
                      </a:ext>
                    </a:extLst>
                  </p:cNvPr>
                  <p:cNvGrpSpPr/>
                  <p:nvPr/>
                </p:nvGrpSpPr>
                <p:grpSpPr>
                  <a:xfrm>
                    <a:off x="1090648" y="3400817"/>
                    <a:ext cx="1011422" cy="360741"/>
                    <a:chOff x="470537" y="5324209"/>
                    <a:chExt cx="1011422" cy="360741"/>
                  </a:xfrm>
                </p:grpSpPr>
                <p:pic>
                  <p:nvPicPr>
                    <p:cNvPr id="53" name="圖形 52">
                      <a:extLst>
                        <a:ext uri="{FF2B5EF4-FFF2-40B4-BE49-F238E27FC236}">
                          <a16:creationId xmlns:a16="http://schemas.microsoft.com/office/drawing/2014/main" id="{BF7E047F-CFAB-4038-B339-66F63BF272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70537" y="5324209"/>
                      <a:ext cx="488598" cy="36074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圖形 53">
                      <a:extLst>
                        <a:ext uri="{FF2B5EF4-FFF2-40B4-BE49-F238E27FC236}">
                          <a16:creationId xmlns:a16="http://schemas.microsoft.com/office/drawing/2014/main" id="{EF81D57C-B21E-4281-8804-7E6DE534AF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93361" y="5324210"/>
                      <a:ext cx="488598" cy="36074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2" name="圖形 51">
                    <a:extLst>
                      <a:ext uri="{FF2B5EF4-FFF2-40B4-BE49-F238E27FC236}">
                        <a16:creationId xmlns:a16="http://schemas.microsoft.com/office/drawing/2014/main" id="{7BF4A6D7-A921-48BD-9057-04B9A32260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04289" y="3395562"/>
                    <a:ext cx="488598" cy="36074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4" name="群組 43">
                  <a:extLst>
                    <a:ext uri="{FF2B5EF4-FFF2-40B4-BE49-F238E27FC236}">
                      <a16:creationId xmlns:a16="http://schemas.microsoft.com/office/drawing/2014/main" id="{F561DE56-8ADD-49D4-9C65-6807A701BB66}"/>
                    </a:ext>
                  </a:extLst>
                </p:cNvPr>
                <p:cNvGrpSpPr/>
                <p:nvPr/>
              </p:nvGrpSpPr>
              <p:grpSpPr>
                <a:xfrm>
                  <a:off x="2165131" y="3581755"/>
                  <a:ext cx="250966" cy="36000"/>
                  <a:chOff x="2165131" y="3581755"/>
                  <a:chExt cx="250966" cy="36000"/>
                </a:xfrm>
              </p:grpSpPr>
              <p:grpSp>
                <p:nvGrpSpPr>
                  <p:cNvPr id="45" name="群組 44">
                    <a:extLst>
                      <a:ext uri="{FF2B5EF4-FFF2-40B4-BE49-F238E27FC236}">
                        <a16:creationId xmlns:a16="http://schemas.microsoft.com/office/drawing/2014/main" id="{D6609408-4E2C-4A43-AD9F-CBD5622F0086}"/>
                      </a:ext>
                    </a:extLst>
                  </p:cNvPr>
                  <p:cNvGrpSpPr/>
                  <p:nvPr/>
                </p:nvGrpSpPr>
                <p:grpSpPr>
                  <a:xfrm>
                    <a:off x="2165131" y="3581755"/>
                    <a:ext cx="105383" cy="36000"/>
                    <a:chOff x="2140417" y="3581755"/>
                    <a:chExt cx="105383" cy="36000"/>
                  </a:xfrm>
                </p:grpSpPr>
                <p:sp>
                  <p:nvSpPr>
                    <p:cNvPr id="49" name="橢圓 48">
                      <a:extLst>
                        <a:ext uri="{FF2B5EF4-FFF2-40B4-BE49-F238E27FC236}">
                          <a16:creationId xmlns:a16="http://schemas.microsoft.com/office/drawing/2014/main" id="{114FD7A0-C4C0-42A0-A86C-3A46D0B861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0417" y="3581755"/>
                      <a:ext cx="36000" cy="36000"/>
                    </a:xfrm>
                    <a:prstGeom prst="ellipse">
                      <a:avLst/>
                    </a:prstGeom>
                    <a:solidFill>
                      <a:srgbClr val="00FF9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50" name="橢圓 49">
                      <a:extLst>
                        <a:ext uri="{FF2B5EF4-FFF2-40B4-BE49-F238E27FC236}">
                          <a16:creationId xmlns:a16="http://schemas.microsoft.com/office/drawing/2014/main" id="{CBA4B1AD-40A9-4FC4-9EF7-BC457A00FD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9800" y="3581755"/>
                      <a:ext cx="36000" cy="36000"/>
                    </a:xfrm>
                    <a:prstGeom prst="ellipse">
                      <a:avLst/>
                    </a:prstGeom>
                    <a:solidFill>
                      <a:srgbClr val="00FF9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  <p:grpSp>
                <p:nvGrpSpPr>
                  <p:cNvPr id="46" name="群組 45">
                    <a:extLst>
                      <a:ext uri="{FF2B5EF4-FFF2-40B4-BE49-F238E27FC236}">
                        <a16:creationId xmlns:a16="http://schemas.microsoft.com/office/drawing/2014/main" id="{5CA864FD-86B9-4969-8446-EC2D7AE83987}"/>
                      </a:ext>
                    </a:extLst>
                  </p:cNvPr>
                  <p:cNvGrpSpPr/>
                  <p:nvPr/>
                </p:nvGrpSpPr>
                <p:grpSpPr>
                  <a:xfrm>
                    <a:off x="2310714" y="3581755"/>
                    <a:ext cx="105383" cy="36000"/>
                    <a:chOff x="2140417" y="3581755"/>
                    <a:chExt cx="105383" cy="36000"/>
                  </a:xfrm>
                </p:grpSpPr>
                <p:sp>
                  <p:nvSpPr>
                    <p:cNvPr id="47" name="橢圓 46">
                      <a:extLst>
                        <a:ext uri="{FF2B5EF4-FFF2-40B4-BE49-F238E27FC236}">
                          <a16:creationId xmlns:a16="http://schemas.microsoft.com/office/drawing/2014/main" id="{7F0C77ED-C574-485A-B823-4A66235ECF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0417" y="3581755"/>
                      <a:ext cx="36000" cy="36000"/>
                    </a:xfrm>
                    <a:prstGeom prst="ellipse">
                      <a:avLst/>
                    </a:prstGeom>
                    <a:solidFill>
                      <a:srgbClr val="00FF9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  <p:sp>
                  <p:nvSpPr>
                    <p:cNvPr id="48" name="橢圓 47">
                      <a:extLst>
                        <a:ext uri="{FF2B5EF4-FFF2-40B4-BE49-F238E27FC236}">
                          <a16:creationId xmlns:a16="http://schemas.microsoft.com/office/drawing/2014/main" id="{23E4CC25-354B-4EF2-A4E1-29885F89C5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9800" y="3581755"/>
                      <a:ext cx="36000" cy="36000"/>
                    </a:xfrm>
                    <a:prstGeom prst="ellipse">
                      <a:avLst/>
                    </a:prstGeom>
                    <a:solidFill>
                      <a:srgbClr val="00FF9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/>
                    </a:p>
                  </p:txBody>
                </p:sp>
              </p:grpSp>
            </p:grpSp>
          </p:grpSp>
          <p:sp>
            <p:nvSpPr>
              <p:cNvPr id="55" name="矩形: 圓角 54">
                <a:extLst>
                  <a:ext uri="{FF2B5EF4-FFF2-40B4-BE49-F238E27FC236}">
                    <a16:creationId xmlns:a16="http://schemas.microsoft.com/office/drawing/2014/main" id="{1486C605-FFA4-4D0B-9A82-DF564F68E942}"/>
                  </a:ext>
                </a:extLst>
              </p:cNvPr>
              <p:cNvSpPr/>
              <p:nvPr/>
            </p:nvSpPr>
            <p:spPr>
              <a:xfrm>
                <a:off x="5374690" y="4677495"/>
                <a:ext cx="2875402" cy="672029"/>
              </a:xfrm>
              <a:prstGeom prst="roundRect">
                <a:avLst/>
              </a:prstGeom>
              <a:noFill/>
              <a:ln w="19050">
                <a:solidFill>
                  <a:srgbClr val="00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TW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</p:grpSp>
        <p:cxnSp>
          <p:nvCxnSpPr>
            <p:cNvPr id="64" name="直線單箭頭接點 63">
              <a:extLst>
                <a:ext uri="{FF2B5EF4-FFF2-40B4-BE49-F238E27FC236}">
                  <a16:creationId xmlns:a16="http://schemas.microsoft.com/office/drawing/2014/main" id="{EC9926FB-ED2D-4265-B99E-EAAE013612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2323" y="4448734"/>
              <a:ext cx="0" cy="665486"/>
            </a:xfrm>
            <a:prstGeom prst="straightConnector1">
              <a:avLst/>
            </a:prstGeom>
            <a:ln w="57150">
              <a:solidFill>
                <a:srgbClr val="00FF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圖片 41" descr="一張含有 電子用品 的圖片&#10;&#10;自動產生的描述">
            <a:extLst>
              <a:ext uri="{FF2B5EF4-FFF2-40B4-BE49-F238E27FC236}">
                <a16:creationId xmlns:a16="http://schemas.microsoft.com/office/drawing/2014/main" id="{400FC5BB-0732-45B9-A2C0-5EE76EFCA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3355" y="5097785"/>
            <a:ext cx="1329048" cy="830656"/>
          </a:xfrm>
          <a:prstGeom prst="rect">
            <a:avLst/>
          </a:prstGeom>
        </p:spPr>
      </p:pic>
      <p:grpSp>
        <p:nvGrpSpPr>
          <p:cNvPr id="59" name="群組 58">
            <a:extLst>
              <a:ext uri="{FF2B5EF4-FFF2-40B4-BE49-F238E27FC236}">
                <a16:creationId xmlns:a16="http://schemas.microsoft.com/office/drawing/2014/main" id="{0763F644-89AB-4BC3-9386-FBC25857393F}"/>
              </a:ext>
            </a:extLst>
          </p:cNvPr>
          <p:cNvGrpSpPr/>
          <p:nvPr/>
        </p:nvGrpSpPr>
        <p:grpSpPr>
          <a:xfrm>
            <a:off x="8832544" y="4217946"/>
            <a:ext cx="2143618" cy="1693202"/>
            <a:chOff x="8832544" y="4217946"/>
            <a:chExt cx="2143618" cy="1693202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19D9ABA4-F003-48D9-8B19-35A58BB1C3CC}"/>
                </a:ext>
              </a:extLst>
            </p:cNvPr>
            <p:cNvGrpSpPr/>
            <p:nvPr/>
          </p:nvGrpSpPr>
          <p:grpSpPr>
            <a:xfrm>
              <a:off x="8832544" y="5020463"/>
              <a:ext cx="2143618" cy="890685"/>
              <a:chOff x="8992039" y="4615880"/>
              <a:chExt cx="2143618" cy="890685"/>
            </a:xfrm>
          </p:grpSpPr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6915C02E-9337-4994-B20A-B998AC049F1D}"/>
                  </a:ext>
                </a:extLst>
              </p:cNvPr>
              <p:cNvGrpSpPr/>
              <p:nvPr/>
            </p:nvGrpSpPr>
            <p:grpSpPr>
              <a:xfrm>
                <a:off x="9220619" y="4733442"/>
                <a:ext cx="1710152" cy="646874"/>
                <a:chOff x="8312260" y="5261105"/>
                <a:chExt cx="1313638" cy="496891"/>
              </a:xfrm>
            </p:grpSpPr>
            <p:pic>
              <p:nvPicPr>
                <p:cNvPr id="23" name="圖形 22">
                  <a:extLst>
                    <a:ext uri="{FF2B5EF4-FFF2-40B4-BE49-F238E27FC236}">
                      <a16:creationId xmlns:a16="http://schemas.microsoft.com/office/drawing/2014/main" id="{91CB52B0-FD64-4F3A-AB62-CA0A1AC60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422680" y="5150685"/>
                  <a:ext cx="496891" cy="717731"/>
                </a:xfrm>
                <a:prstGeom prst="rect">
                  <a:avLst/>
                </a:prstGeom>
              </p:spPr>
            </p:pic>
            <p:pic>
              <p:nvPicPr>
                <p:cNvPr id="24" name="圖形 23">
                  <a:extLst>
                    <a:ext uri="{FF2B5EF4-FFF2-40B4-BE49-F238E27FC236}">
                      <a16:creationId xmlns:a16="http://schemas.microsoft.com/office/drawing/2014/main" id="{FE30EC90-2768-4B42-8D07-7842175845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37300" y="5328074"/>
                  <a:ext cx="488598" cy="360740"/>
                </a:xfrm>
                <a:prstGeom prst="rect">
                  <a:avLst/>
                </a:prstGeom>
              </p:spPr>
            </p:pic>
          </p:grpSp>
          <p:sp>
            <p:nvSpPr>
              <p:cNvPr id="56" name="矩形: 圓角 55">
                <a:extLst>
                  <a:ext uri="{FF2B5EF4-FFF2-40B4-BE49-F238E27FC236}">
                    <a16:creationId xmlns:a16="http://schemas.microsoft.com/office/drawing/2014/main" id="{7E250677-3EA0-444D-B06F-7E4871B30B7A}"/>
                  </a:ext>
                </a:extLst>
              </p:cNvPr>
              <p:cNvSpPr/>
              <p:nvPr/>
            </p:nvSpPr>
            <p:spPr>
              <a:xfrm>
                <a:off x="8992039" y="4615880"/>
                <a:ext cx="2143618" cy="890685"/>
              </a:xfrm>
              <a:prstGeom prst="roundRect">
                <a:avLst>
                  <a:gd name="adj" fmla="val 11042"/>
                </a:avLst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TW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</p:grpSp>
        <p:cxnSp>
          <p:nvCxnSpPr>
            <p:cNvPr id="65" name="直線單箭頭接點 64">
              <a:extLst>
                <a:ext uri="{FF2B5EF4-FFF2-40B4-BE49-F238E27FC236}">
                  <a16:creationId xmlns:a16="http://schemas.microsoft.com/office/drawing/2014/main" id="{AF2AF499-CDC3-4FDA-948A-B44DE2365D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4353" y="4217946"/>
              <a:ext cx="0" cy="802517"/>
            </a:xfrm>
            <a:prstGeom prst="straightConnector1">
              <a:avLst/>
            </a:prstGeom>
            <a:ln w="5715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8577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652;p34">
            <a:extLst>
              <a:ext uri="{FF2B5EF4-FFF2-40B4-BE49-F238E27FC236}">
                <a16:creationId xmlns:a16="http://schemas.microsoft.com/office/drawing/2014/main" id="{9AA002D0-599E-4019-9FD1-079335896061}"/>
              </a:ext>
            </a:extLst>
          </p:cNvPr>
          <p:cNvPicPr preferRelativeResize="0"/>
          <p:nvPr/>
        </p:nvPicPr>
        <p:blipFill rotWithShape="1">
          <a:blip r:embed="rId2">
            <a:alphaModFix amt="0"/>
          </a:blip>
          <a:srcRect/>
          <a:stretch/>
        </p:blipFill>
        <p:spPr>
          <a:xfrm>
            <a:off x="2620120" y="1406412"/>
            <a:ext cx="7009069" cy="28358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  <a:reflection blurRad="101600" stA="38000" endPos="33000" dist="50800" dir="5400000" sy="-100000" algn="bl" rotWithShape="0"/>
          </a:effectLst>
        </p:spPr>
      </p:pic>
      <p:pic>
        <p:nvPicPr>
          <p:cNvPr id="48" name="Google Shape;660;p34">
            <a:extLst>
              <a:ext uri="{FF2B5EF4-FFF2-40B4-BE49-F238E27FC236}">
                <a16:creationId xmlns:a16="http://schemas.microsoft.com/office/drawing/2014/main" id="{52563A9A-C9E7-449A-93D0-909F55F0A4A2}"/>
              </a:ext>
            </a:extLst>
          </p:cNvPr>
          <p:cNvPicPr preferRelativeResize="0"/>
          <p:nvPr/>
        </p:nvPicPr>
        <p:blipFill rotWithShape="1">
          <a:blip r:embed="rId3">
            <a:alphaModFix amt="0"/>
          </a:blip>
          <a:srcRect/>
          <a:stretch/>
        </p:blipFill>
        <p:spPr>
          <a:xfrm>
            <a:off x="8094092" y="3096333"/>
            <a:ext cx="5318365" cy="30882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  <a:reflection blurRad="50800" stA="74000" endPos="9000" dist="50800" dir="5400000" sy="-100000" algn="bl" rotWithShape="0"/>
          </a:effectLst>
        </p:spPr>
      </p:pic>
      <p:sp>
        <p:nvSpPr>
          <p:cNvPr id="49" name="Google Shape;653;p34">
            <a:extLst>
              <a:ext uri="{FF2B5EF4-FFF2-40B4-BE49-F238E27FC236}">
                <a16:creationId xmlns:a16="http://schemas.microsoft.com/office/drawing/2014/main" id="{302507A3-EFD9-4623-9E70-6F7DFC6079E8}"/>
              </a:ext>
            </a:extLst>
          </p:cNvPr>
          <p:cNvSpPr/>
          <p:nvPr/>
        </p:nvSpPr>
        <p:spPr>
          <a:xfrm>
            <a:off x="2670213" y="3774927"/>
            <a:ext cx="2536270" cy="2536270"/>
          </a:xfrm>
          <a:prstGeom prst="chevron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0" name="Google Shape;661;p34">
            <a:extLst>
              <a:ext uri="{FF2B5EF4-FFF2-40B4-BE49-F238E27FC236}">
                <a16:creationId xmlns:a16="http://schemas.microsoft.com/office/drawing/2014/main" id="{7EE756DC-B17D-487B-9033-D6203A96AAF1}"/>
              </a:ext>
            </a:extLst>
          </p:cNvPr>
          <p:cNvSpPr/>
          <p:nvPr/>
        </p:nvSpPr>
        <p:spPr>
          <a:xfrm>
            <a:off x="3026303" y="5665297"/>
            <a:ext cx="645900" cy="645900"/>
          </a:xfrm>
          <a:prstGeom prst="chevron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08B93-3CC9-4B24-9740-73D92458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擴充方式的改變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D8B6ADE-108E-4F01-8DB3-FC1B9B168483}"/>
              </a:ext>
            </a:extLst>
          </p:cNvPr>
          <p:cNvGrpSpPr/>
          <p:nvPr/>
        </p:nvGrpSpPr>
        <p:grpSpPr>
          <a:xfrm>
            <a:off x="461203" y="974114"/>
            <a:ext cx="11523474" cy="1843903"/>
            <a:chOff x="461203" y="974114"/>
            <a:chExt cx="11523474" cy="184390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DBB1955-DDA8-493D-83EE-78A338E971A5}"/>
                </a:ext>
              </a:extLst>
            </p:cNvPr>
            <p:cNvSpPr/>
            <p:nvPr/>
          </p:nvSpPr>
          <p:spPr>
            <a:xfrm rot="16200000">
              <a:off x="5924851" y="-4294748"/>
              <a:ext cx="436560" cy="11363855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28575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0810889-9F26-4DDD-8234-B72449F852A2}"/>
                </a:ext>
              </a:extLst>
            </p:cNvPr>
            <p:cNvSpPr/>
            <p:nvPr/>
          </p:nvSpPr>
          <p:spPr>
            <a:xfrm rot="16200000">
              <a:off x="5924851" y="-3694333"/>
              <a:ext cx="436560" cy="11363855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28575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153E919-0865-4BE0-AF85-39F7BDDE20CA}"/>
                </a:ext>
              </a:extLst>
            </p:cNvPr>
            <p:cNvSpPr/>
            <p:nvPr/>
          </p:nvSpPr>
          <p:spPr>
            <a:xfrm rot="16200000">
              <a:off x="5924851" y="-3089057"/>
              <a:ext cx="436560" cy="11363855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28575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027D6A-70BF-4095-8B18-D236020EC19C}"/>
                </a:ext>
              </a:extLst>
            </p:cNvPr>
            <p:cNvSpPr txBox="1"/>
            <p:nvPr/>
          </p:nvSpPr>
          <p:spPr>
            <a:xfrm>
              <a:off x="595457" y="974114"/>
              <a:ext cx="11389220" cy="184390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200000"/>
                </a:lnSpc>
                <a:buClr>
                  <a:srgbClr val="3BCCD0"/>
                </a:buClr>
                <a:buSzPct val="70000"/>
              </a:pPr>
              <a:r>
                <a:rPr lang="en-US" altLang="zh-TW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QTS hero </a:t>
              </a:r>
              <a:r>
                <a:rPr lang="en-US" altLang="zh-TW" sz="2000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的ZFS</a:t>
              </a:r>
              <a:r>
                <a:rPr lang="en-US" altLang="zh-TW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RAID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擴充方式與QTS EXT4不同</a:t>
              </a:r>
              <a:r>
                <a:rPr lang="en-US" altLang="zh-TW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, 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建完後無法再單顆硬碟追加去做線上擴充</a:t>
              </a:r>
              <a:endPara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>
                <a:lnSpc>
                  <a:spcPct val="200000"/>
                </a:lnSpc>
                <a:buClr>
                  <a:srgbClr val="3BCCD0"/>
                </a:buClr>
                <a:buSzPct val="70000"/>
              </a:pP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多出的</a:t>
              </a:r>
              <a:r>
                <a:rPr lang="en-US" altLang="zh-TW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1~2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個空槽可當</a:t>
              </a:r>
              <a:r>
                <a:rPr lang="en-US" altLang="zh-TW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hot spare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使用</a:t>
              </a:r>
              <a:endPara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>
                <a:lnSpc>
                  <a:spcPct val="200000"/>
                </a:lnSpc>
                <a:buClr>
                  <a:srgbClr val="3BCCD0"/>
                </a:buClr>
                <a:buSzPct val="70000"/>
              </a:pP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預留多個空槽則可一次追加整組</a:t>
              </a:r>
              <a:r>
                <a:rPr lang="en-US" altLang="zh-TW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RAID, 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組成</a:t>
              </a:r>
              <a:r>
                <a:rPr lang="en-US" altLang="zh-TW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Striped RAID 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的方式擴充整體容量</a:t>
              </a:r>
            </a:p>
          </p:txBody>
        </p:sp>
      </p:grpSp>
      <p:sp>
        <p:nvSpPr>
          <p:cNvPr id="6" name="Google Shape;1015;p59">
            <a:extLst>
              <a:ext uri="{FF2B5EF4-FFF2-40B4-BE49-F238E27FC236}">
                <a16:creationId xmlns:a16="http://schemas.microsoft.com/office/drawing/2014/main" id="{EB659194-BC15-4C10-BCF4-2641A9FD3A55}"/>
              </a:ext>
            </a:extLst>
          </p:cNvPr>
          <p:cNvSpPr/>
          <p:nvPr/>
        </p:nvSpPr>
        <p:spPr>
          <a:xfrm>
            <a:off x="-436376" y="5674987"/>
            <a:ext cx="13049290" cy="473027"/>
          </a:xfrm>
          <a:prstGeom prst="chevron">
            <a:avLst>
              <a:gd name="adj" fmla="val 69585"/>
            </a:avLst>
          </a:prstGeom>
          <a:noFill/>
          <a:ln>
            <a:noFill/>
          </a:ln>
          <a:effectLst>
            <a:outerShdw blurRad="381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1600"/>
            </a:pPr>
            <a:r>
              <a:rPr lang="zh-TW" altLang="en-US" sz="1500" b="1" spc="300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您如果因預算規劃而打算做分階段的磁碟擴充配置時，必須先預留足夠的硬碟空槽以利未來的容量擴充需求。</a:t>
            </a:r>
            <a:endParaRPr sz="1500" b="0" i="0" u="none" strike="noStrike" cap="none" spc="300">
              <a:solidFill>
                <a:srgbClr val="FFD41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FDBCF8A-C074-457A-A563-D11A5E9B37FE}"/>
              </a:ext>
            </a:extLst>
          </p:cNvPr>
          <p:cNvGrpSpPr/>
          <p:nvPr/>
        </p:nvGrpSpPr>
        <p:grpSpPr>
          <a:xfrm>
            <a:off x="574698" y="4182533"/>
            <a:ext cx="5888393" cy="1174369"/>
            <a:chOff x="574698" y="4182533"/>
            <a:chExt cx="5888393" cy="1174369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E65A117-1945-4628-BC38-F0B9CB0824A5}"/>
                </a:ext>
              </a:extLst>
            </p:cNvPr>
            <p:cNvSpPr/>
            <p:nvPr/>
          </p:nvSpPr>
          <p:spPr>
            <a:xfrm>
              <a:off x="574698" y="4182533"/>
              <a:ext cx="2756042" cy="117436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A194D6A-E6D4-41AA-B45B-F7C3954F5763}"/>
                </a:ext>
              </a:extLst>
            </p:cNvPr>
            <p:cNvSpPr/>
            <p:nvPr/>
          </p:nvSpPr>
          <p:spPr>
            <a:xfrm>
              <a:off x="3707049" y="4182533"/>
              <a:ext cx="2756042" cy="117436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ACE79D39-8090-4771-A5AC-DDE8CB0BDD39}"/>
                </a:ext>
              </a:extLst>
            </p:cNvPr>
            <p:cNvSpPr/>
            <p:nvPr/>
          </p:nvSpPr>
          <p:spPr>
            <a:xfrm>
              <a:off x="1374241" y="4794371"/>
              <a:ext cx="10118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 5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3C86E3E-04DC-49EE-8589-5542288C3A53}"/>
                </a:ext>
              </a:extLst>
            </p:cNvPr>
            <p:cNvSpPr/>
            <p:nvPr/>
          </p:nvSpPr>
          <p:spPr>
            <a:xfrm>
              <a:off x="3979391" y="4794371"/>
              <a:ext cx="212910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 5 + RAID 5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6CA727A4-F1EA-462B-9934-94523302BF75}"/>
              </a:ext>
            </a:extLst>
          </p:cNvPr>
          <p:cNvSpPr/>
          <p:nvPr/>
        </p:nvSpPr>
        <p:spPr>
          <a:xfrm>
            <a:off x="6657985" y="2914285"/>
            <a:ext cx="5167071" cy="277481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C94323-6EC9-4B10-A4C2-E23AC929B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595885"/>
              </p:ext>
            </p:extLst>
          </p:nvPr>
        </p:nvGraphicFramePr>
        <p:xfrm>
          <a:off x="6829721" y="2933298"/>
          <a:ext cx="4860150" cy="2631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165">
                  <a:extLst>
                    <a:ext uri="{9D8B030D-6E8A-4147-A177-3AD203B41FA5}">
                      <a16:colId xmlns:a16="http://schemas.microsoft.com/office/drawing/2014/main" val="2948340622"/>
                    </a:ext>
                  </a:extLst>
                </a:gridCol>
                <a:gridCol w="2496457">
                  <a:extLst>
                    <a:ext uri="{9D8B030D-6E8A-4147-A177-3AD203B41FA5}">
                      <a16:colId xmlns:a16="http://schemas.microsoft.com/office/drawing/2014/main" val="2667742991"/>
                    </a:ext>
                  </a:extLst>
                </a:gridCol>
                <a:gridCol w="1098764">
                  <a:extLst>
                    <a:ext uri="{9D8B030D-6E8A-4147-A177-3AD203B41FA5}">
                      <a16:colId xmlns:a16="http://schemas.microsoft.com/office/drawing/2014/main" val="121359013"/>
                    </a:ext>
                  </a:extLst>
                </a:gridCol>
                <a:gridCol w="1098764">
                  <a:extLst>
                    <a:ext uri="{9D8B030D-6E8A-4147-A177-3AD203B41FA5}">
                      <a16:colId xmlns:a16="http://schemas.microsoft.com/office/drawing/2014/main" val="724315791"/>
                    </a:ext>
                  </a:extLst>
                </a:gridCol>
              </a:tblGrid>
              <a:tr h="6501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u="none" kern="1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儲存容量擴充方式</a:t>
                      </a:r>
                      <a:endParaRPr lang="zh-TW" sz="1800" b="1" u="none" kern="10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b="1" u="none" kern="10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u="none" kern="1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 hero</a:t>
                      </a:r>
                      <a:endParaRPr lang="zh-TW" sz="1800" b="1" u="none" kern="10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u="none" kern="1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</a:t>
                      </a:r>
                      <a:endParaRPr lang="zh-TW" sz="1800" b="1" u="none" kern="10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29477"/>
                  </a:ext>
                </a:extLst>
              </a:tr>
              <a:tr h="4952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既有 </a:t>
                      </a:r>
                      <a:r>
                        <a:rPr lang="en-US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</a:t>
                      </a: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增加單顆硬碟擴充</a:t>
                      </a: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u="none" kern="100">
                          <a:solidFill>
                            <a:srgbClr val="FFD41D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X</a:t>
                      </a:r>
                      <a:endParaRPr lang="zh-TW" sz="1400" u="none" kern="100">
                        <a:solidFill>
                          <a:srgbClr val="FFD41D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52038"/>
                  </a:ext>
                </a:extLst>
              </a:tr>
              <a:tr h="4952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新增</a:t>
                      </a:r>
                      <a:r>
                        <a:rPr lang="en-US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RAID </a:t>
                      </a: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加入 </a:t>
                      </a:r>
                      <a:r>
                        <a:rPr lang="en-US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Storage Pool </a:t>
                      </a: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擴充</a:t>
                      </a: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41708"/>
                  </a:ext>
                </a:extLst>
              </a:tr>
              <a:tr h="4952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既有</a:t>
                      </a:r>
                      <a:r>
                        <a:rPr lang="en-US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RAID </a:t>
                      </a: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換成較大容量硬碟擴充</a:t>
                      </a: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alt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72526"/>
                  </a:ext>
                </a:extLst>
              </a:tr>
              <a:tr h="4952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連接</a:t>
                      </a:r>
                      <a:r>
                        <a:rPr lang="en-US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JBOD </a:t>
                      </a: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擴充</a:t>
                      </a: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4420778"/>
                  </a:ext>
                </a:extLst>
              </a:tr>
            </a:tbl>
          </a:graphicData>
        </a:graphic>
      </p:graphicFrame>
      <p:pic>
        <p:nvPicPr>
          <p:cNvPr id="19" name="圖片 18" descr="一張含有 監視器, 螢幕, 坐, 電腦 的圖片&#10;&#10;自動產生的描述">
            <a:extLst>
              <a:ext uri="{FF2B5EF4-FFF2-40B4-BE49-F238E27FC236}">
                <a16:creationId xmlns:a16="http://schemas.microsoft.com/office/drawing/2014/main" id="{98DF01EB-4E24-4C0D-9904-347FDF55AE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8" t="16859" r="4508" b="10353"/>
          <a:stretch/>
        </p:blipFill>
        <p:spPr>
          <a:xfrm>
            <a:off x="3645220" y="2996047"/>
            <a:ext cx="2879701" cy="1729397"/>
          </a:xfrm>
          <a:prstGeom prst="rect">
            <a:avLst/>
          </a:prstGeom>
        </p:spPr>
      </p:pic>
      <p:sp>
        <p:nvSpPr>
          <p:cNvPr id="30" name="圖形 73">
            <a:extLst>
              <a:ext uri="{FF2B5EF4-FFF2-40B4-BE49-F238E27FC236}">
                <a16:creationId xmlns:a16="http://schemas.microsoft.com/office/drawing/2014/main" id="{AC5B280E-C04A-4C26-897D-BAEBE0BDC513}"/>
              </a:ext>
            </a:extLst>
          </p:cNvPr>
          <p:cNvSpPr/>
          <p:nvPr/>
        </p:nvSpPr>
        <p:spPr>
          <a:xfrm rot="16200000">
            <a:off x="3081237" y="3635152"/>
            <a:ext cx="906626" cy="535273"/>
          </a:xfrm>
          <a:custGeom>
            <a:avLst/>
            <a:gdLst>
              <a:gd name="connsiteX0" fmla="*/ 591323 w 822535"/>
              <a:gd name="connsiteY0" fmla="*/ 357104 h 768353"/>
              <a:gd name="connsiteX1" fmla="*/ 591323 w 822535"/>
              <a:gd name="connsiteY1" fmla="*/ 0 h 768353"/>
              <a:gd name="connsiteX2" fmla="*/ 231212 w 822535"/>
              <a:gd name="connsiteY2" fmla="*/ 0 h 768353"/>
              <a:gd name="connsiteX3" fmla="*/ 231212 w 822535"/>
              <a:gd name="connsiteY3" fmla="*/ 357104 h 768353"/>
              <a:gd name="connsiteX4" fmla="*/ 0 w 822535"/>
              <a:gd name="connsiteY4" fmla="*/ 357104 h 768353"/>
              <a:gd name="connsiteX5" fmla="*/ 411268 w 822535"/>
              <a:gd name="connsiteY5" fmla="*/ 768354 h 768353"/>
              <a:gd name="connsiteX6" fmla="*/ 822536 w 822535"/>
              <a:gd name="connsiteY6" fmla="*/ 357104 h 76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535" h="768353">
                <a:moveTo>
                  <a:pt x="591323" y="357104"/>
                </a:moveTo>
                <a:lnTo>
                  <a:pt x="591323" y="0"/>
                </a:lnTo>
                <a:lnTo>
                  <a:pt x="231212" y="0"/>
                </a:lnTo>
                <a:lnTo>
                  <a:pt x="231212" y="357104"/>
                </a:lnTo>
                <a:lnTo>
                  <a:pt x="0" y="357104"/>
                </a:lnTo>
                <a:lnTo>
                  <a:pt x="411268" y="768354"/>
                </a:lnTo>
                <a:lnTo>
                  <a:pt x="822536" y="357104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31B71">
                  <a:alpha val="20000"/>
                </a:srgbClr>
              </a:gs>
            </a:gsLst>
            <a:lin ang="5400000" scaled="0"/>
          </a:gradFill>
          <a:ln w="1773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5" name="圖片 4" descr="一張含有 監視器, 螢幕, 坐, 電腦 的圖片&#10;&#10;自動產生的描述">
            <a:extLst>
              <a:ext uri="{FF2B5EF4-FFF2-40B4-BE49-F238E27FC236}">
                <a16:creationId xmlns:a16="http://schemas.microsoft.com/office/drawing/2014/main" id="{13231412-F8AF-4857-B332-C339561CE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8" t="16859" r="4508" b="10353"/>
          <a:stretch/>
        </p:blipFill>
        <p:spPr>
          <a:xfrm>
            <a:off x="502128" y="2996047"/>
            <a:ext cx="2879701" cy="1729397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B1DB463D-F219-4669-ADF6-CEA95383C9F5}"/>
              </a:ext>
            </a:extLst>
          </p:cNvPr>
          <p:cNvGrpSpPr/>
          <p:nvPr/>
        </p:nvGrpSpPr>
        <p:grpSpPr>
          <a:xfrm>
            <a:off x="1777999" y="3533889"/>
            <a:ext cx="1144584" cy="1019875"/>
            <a:chOff x="1777999" y="3533889"/>
            <a:chExt cx="1144584" cy="1019875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5C65627-9EA1-4BCB-A0FA-91B5DDA79005}"/>
                </a:ext>
              </a:extLst>
            </p:cNvPr>
            <p:cNvSpPr/>
            <p:nvPr/>
          </p:nvSpPr>
          <p:spPr>
            <a:xfrm>
              <a:off x="1777999" y="3537043"/>
              <a:ext cx="283815" cy="1009556"/>
            </a:xfrm>
            <a:prstGeom prst="rect">
              <a:avLst/>
            </a:prstGeom>
            <a:solidFill>
              <a:srgbClr val="FF33C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ED05B54-C4E9-459C-A416-E8B8FEC455ED}"/>
                </a:ext>
              </a:extLst>
            </p:cNvPr>
            <p:cNvSpPr/>
            <p:nvPr/>
          </p:nvSpPr>
          <p:spPr>
            <a:xfrm>
              <a:off x="2061814" y="3537043"/>
              <a:ext cx="283815" cy="1009555"/>
            </a:xfrm>
            <a:prstGeom prst="rect">
              <a:avLst/>
            </a:prstGeom>
            <a:solidFill>
              <a:srgbClr val="00FF9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9E82E3EC-18E3-4756-9C98-678C915D3494}"/>
                </a:ext>
              </a:extLst>
            </p:cNvPr>
            <p:cNvSpPr/>
            <p:nvPr/>
          </p:nvSpPr>
          <p:spPr>
            <a:xfrm>
              <a:off x="2336305" y="3533889"/>
              <a:ext cx="293139" cy="100955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A7F6020-B995-41E2-88E0-2F9C02C77F55}"/>
                </a:ext>
              </a:extLst>
            </p:cNvPr>
            <p:cNvSpPr/>
            <p:nvPr/>
          </p:nvSpPr>
          <p:spPr>
            <a:xfrm>
              <a:off x="2629444" y="3544209"/>
              <a:ext cx="293139" cy="1009555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0A87E8F9-2874-452B-BC73-79C69DF4BC8C}"/>
              </a:ext>
            </a:extLst>
          </p:cNvPr>
          <p:cNvGrpSpPr/>
          <p:nvPr/>
        </p:nvGrpSpPr>
        <p:grpSpPr>
          <a:xfrm>
            <a:off x="3787898" y="3533889"/>
            <a:ext cx="1144584" cy="1019875"/>
            <a:chOff x="1777999" y="3533889"/>
            <a:chExt cx="1144584" cy="1019875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1F10FFC7-7F7E-4DC7-BBFF-BC6DA91D4379}"/>
                </a:ext>
              </a:extLst>
            </p:cNvPr>
            <p:cNvSpPr/>
            <p:nvPr/>
          </p:nvSpPr>
          <p:spPr>
            <a:xfrm>
              <a:off x="1777999" y="3537043"/>
              <a:ext cx="283815" cy="1009556"/>
            </a:xfrm>
            <a:prstGeom prst="rect">
              <a:avLst/>
            </a:prstGeom>
            <a:solidFill>
              <a:srgbClr val="FF33C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9EE0F72D-D66B-45F4-BBEF-F68964161A78}"/>
                </a:ext>
              </a:extLst>
            </p:cNvPr>
            <p:cNvSpPr/>
            <p:nvPr/>
          </p:nvSpPr>
          <p:spPr>
            <a:xfrm>
              <a:off x="2061814" y="3537043"/>
              <a:ext cx="283815" cy="1009555"/>
            </a:xfrm>
            <a:prstGeom prst="rect">
              <a:avLst/>
            </a:prstGeom>
            <a:solidFill>
              <a:srgbClr val="00FF9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A00B748-81E9-4748-B0CE-E7075C9BB88C}"/>
                </a:ext>
              </a:extLst>
            </p:cNvPr>
            <p:cNvSpPr/>
            <p:nvPr/>
          </p:nvSpPr>
          <p:spPr>
            <a:xfrm>
              <a:off x="2336305" y="3533889"/>
              <a:ext cx="293139" cy="100955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8E18BAA1-D3CF-412B-9900-5A4A261169B8}"/>
                </a:ext>
              </a:extLst>
            </p:cNvPr>
            <p:cNvSpPr/>
            <p:nvPr/>
          </p:nvSpPr>
          <p:spPr>
            <a:xfrm>
              <a:off x="2629444" y="3544209"/>
              <a:ext cx="293139" cy="1009555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81A6EBF9-2BF9-4375-A702-DAE4055000E7}"/>
              </a:ext>
            </a:extLst>
          </p:cNvPr>
          <p:cNvGrpSpPr/>
          <p:nvPr/>
        </p:nvGrpSpPr>
        <p:grpSpPr>
          <a:xfrm>
            <a:off x="4927719" y="3533889"/>
            <a:ext cx="1130464" cy="1019875"/>
            <a:chOff x="1777999" y="3533889"/>
            <a:chExt cx="1144584" cy="1019875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9530EAD-79C8-4D05-A8B2-CDEB9009B494}"/>
                </a:ext>
              </a:extLst>
            </p:cNvPr>
            <p:cNvSpPr/>
            <p:nvPr/>
          </p:nvSpPr>
          <p:spPr>
            <a:xfrm>
              <a:off x="1777999" y="3537043"/>
              <a:ext cx="283815" cy="1009556"/>
            </a:xfrm>
            <a:prstGeom prst="rect">
              <a:avLst/>
            </a:prstGeom>
            <a:solidFill>
              <a:srgbClr val="FF33C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EAA9810-1A74-48D6-92AC-C3DFDD8D72CC}"/>
                </a:ext>
              </a:extLst>
            </p:cNvPr>
            <p:cNvSpPr/>
            <p:nvPr/>
          </p:nvSpPr>
          <p:spPr>
            <a:xfrm>
              <a:off x="2061814" y="3537043"/>
              <a:ext cx="283815" cy="1009555"/>
            </a:xfrm>
            <a:prstGeom prst="rect">
              <a:avLst/>
            </a:prstGeom>
            <a:solidFill>
              <a:srgbClr val="00FF9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6AB787FB-35DD-4512-8D73-D6B88D80691F}"/>
                </a:ext>
              </a:extLst>
            </p:cNvPr>
            <p:cNvSpPr/>
            <p:nvPr/>
          </p:nvSpPr>
          <p:spPr>
            <a:xfrm>
              <a:off x="2336305" y="3533889"/>
              <a:ext cx="293139" cy="100955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3EB49502-D85C-4B82-8A08-2D599A9398C6}"/>
                </a:ext>
              </a:extLst>
            </p:cNvPr>
            <p:cNvSpPr/>
            <p:nvPr/>
          </p:nvSpPr>
          <p:spPr>
            <a:xfrm>
              <a:off x="2629444" y="3544209"/>
              <a:ext cx="293139" cy="1009555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766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622;p3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79910CD-D084-4828-99F7-D2C51F1FE04C}"/>
              </a:ext>
            </a:extLst>
          </p:cNvPr>
          <p:cNvPicPr preferRelativeResize="0"/>
          <p:nvPr/>
        </p:nvPicPr>
        <p:blipFill rotWithShape="1">
          <a:blip r:embed="rId2">
            <a:alphaModFix amt="0"/>
          </a:blip>
          <a:srcRect/>
          <a:stretch/>
        </p:blipFill>
        <p:spPr>
          <a:xfrm>
            <a:off x="7294574" y="2468176"/>
            <a:ext cx="6690824" cy="3810850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Google Shape;652;p34">
            <a:extLst>
              <a:ext uri="{FF2B5EF4-FFF2-40B4-BE49-F238E27FC236}">
                <a16:creationId xmlns:a16="http://schemas.microsoft.com/office/drawing/2014/main" id="{0093E360-3373-4D93-AFA3-686D910117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0506" y="1406412"/>
            <a:ext cx="7009069" cy="28358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  <a:reflection blurRad="101600" stA="38000" endPos="33000" dist="50800" dir="5400000" sy="-100000" algn="bl" rotWithShape="0"/>
          </a:effectLst>
        </p:spPr>
      </p:pic>
      <p:pic>
        <p:nvPicPr>
          <p:cNvPr id="11" name="Google Shape;660;p34">
            <a:extLst>
              <a:ext uri="{FF2B5EF4-FFF2-40B4-BE49-F238E27FC236}">
                <a16:creationId xmlns:a16="http://schemas.microsoft.com/office/drawing/2014/main" id="{629970D7-675C-45C5-A64A-23EE1010AD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8043" y="3096333"/>
            <a:ext cx="5318365" cy="30882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  <a:reflection blurRad="50800" stA="74000" endPos="9000" dist="50800" dir="5400000" sy="-100000" algn="bl" rotWithShape="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16F0AD9-C47A-4E2F-BA57-700EA826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能更加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簡易直觀</a:t>
            </a:r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管理所有快照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653;p34">
            <a:extLst>
              <a:ext uri="{FF2B5EF4-FFF2-40B4-BE49-F238E27FC236}">
                <a16:creationId xmlns:a16="http://schemas.microsoft.com/office/drawing/2014/main" id="{8254A1C5-8D01-4F8C-AF42-ADF283029B81}"/>
              </a:ext>
            </a:extLst>
          </p:cNvPr>
          <p:cNvSpPr/>
          <p:nvPr/>
        </p:nvSpPr>
        <p:spPr>
          <a:xfrm>
            <a:off x="3494087" y="3774927"/>
            <a:ext cx="2536270" cy="2536270"/>
          </a:xfrm>
          <a:prstGeom prst="chevron">
            <a:avLst>
              <a:gd name="adj" fmla="val 50000"/>
            </a:avLst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F58614A-DB5A-45D3-80C4-EA63D7748184}"/>
              </a:ext>
            </a:extLst>
          </p:cNvPr>
          <p:cNvGrpSpPr/>
          <p:nvPr/>
        </p:nvGrpSpPr>
        <p:grpSpPr>
          <a:xfrm>
            <a:off x="480022" y="3756704"/>
            <a:ext cx="3800486" cy="2199596"/>
            <a:chOff x="480022" y="3756704"/>
            <a:chExt cx="3800486" cy="219959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BA54809-2473-4CB3-84D9-37E9206E712B}"/>
                </a:ext>
              </a:extLst>
            </p:cNvPr>
            <p:cNvSpPr/>
            <p:nvPr/>
          </p:nvSpPr>
          <p:spPr>
            <a:xfrm rot="16200000">
              <a:off x="1280467" y="2956259"/>
              <a:ext cx="2199596" cy="3800486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28575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Google Shape;655;p34">
              <a:extLst>
                <a:ext uri="{FF2B5EF4-FFF2-40B4-BE49-F238E27FC236}">
                  <a16:creationId xmlns:a16="http://schemas.microsoft.com/office/drawing/2014/main" id="{790DC9AD-7F18-492F-AC66-BA2842DE0318}"/>
                </a:ext>
              </a:extLst>
            </p:cNvPr>
            <p:cNvSpPr txBox="1"/>
            <p:nvPr/>
          </p:nvSpPr>
          <p:spPr>
            <a:xfrm>
              <a:off x="612297" y="4592504"/>
              <a:ext cx="2994729" cy="1009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400"/>
                <a:buFont typeface="Microsoft JhengHei"/>
                <a:buNone/>
              </a:pP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可以在檔案總管直接建立快照並查看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,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並使用直觀的檔案管理介面來進行資料回復。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" name="Google Shape;656;p34">
              <a:extLst>
                <a:ext uri="{FF2B5EF4-FFF2-40B4-BE49-F238E27FC236}">
                  <a16:creationId xmlns:a16="http://schemas.microsoft.com/office/drawing/2014/main" id="{EBD2CC2D-5765-4FE6-80F3-CA079AB0E614}"/>
                </a:ext>
              </a:extLst>
            </p:cNvPr>
            <p:cNvSpPr txBox="1"/>
            <p:nvPr/>
          </p:nvSpPr>
          <p:spPr>
            <a:xfrm>
              <a:off x="612297" y="4056532"/>
              <a:ext cx="2994730" cy="719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667"/>
                <a:buFont typeface="Microsoft JhengHei"/>
                <a:buNone/>
              </a:pPr>
              <a:r>
                <a:rPr lang="zh-TW" altLang="en-US" sz="2667" b="1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檔案總管</a:t>
              </a:r>
              <a:endParaRPr lang="zh-TW" altLang="en-US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A4C658DF-6BA3-44BF-BCF4-14AEAE3FBD8A}"/>
              </a:ext>
            </a:extLst>
          </p:cNvPr>
          <p:cNvGrpSpPr/>
          <p:nvPr/>
        </p:nvGrpSpPr>
        <p:grpSpPr>
          <a:xfrm>
            <a:off x="480022" y="1536700"/>
            <a:ext cx="3800486" cy="1892299"/>
            <a:chOff x="480022" y="1536700"/>
            <a:chExt cx="3800486" cy="1892299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1062DD9-6C8F-4A15-A060-E90CD9FD0612}"/>
                </a:ext>
              </a:extLst>
            </p:cNvPr>
            <p:cNvSpPr/>
            <p:nvPr/>
          </p:nvSpPr>
          <p:spPr>
            <a:xfrm rot="16200000">
              <a:off x="1434115" y="582607"/>
              <a:ext cx="1892299" cy="3800486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28575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Google Shape;658;p34">
              <a:extLst>
                <a:ext uri="{FF2B5EF4-FFF2-40B4-BE49-F238E27FC236}">
                  <a16:creationId xmlns:a16="http://schemas.microsoft.com/office/drawing/2014/main" id="{4BB86FCD-D0D6-4ABA-9315-A661357DAA27}"/>
                </a:ext>
              </a:extLst>
            </p:cNvPr>
            <p:cNvSpPr txBox="1"/>
            <p:nvPr/>
          </p:nvSpPr>
          <p:spPr>
            <a:xfrm>
              <a:off x="612297" y="2417913"/>
              <a:ext cx="3436043" cy="936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400"/>
                <a:buFont typeface="Microsoft JhengHei"/>
                <a:buNone/>
              </a:pP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能快速確認那些共用資料夾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/LUN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有受到或沒受到快照保護。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" name="Google Shape;659;p34">
              <a:extLst>
                <a:ext uri="{FF2B5EF4-FFF2-40B4-BE49-F238E27FC236}">
                  <a16:creationId xmlns:a16="http://schemas.microsoft.com/office/drawing/2014/main" id="{F4DE1B0A-5FBA-4124-86E5-9CC791F13296}"/>
                </a:ext>
              </a:extLst>
            </p:cNvPr>
            <p:cNvSpPr txBox="1"/>
            <p:nvPr/>
          </p:nvSpPr>
          <p:spPr>
            <a:xfrm>
              <a:off x="612297" y="1861535"/>
              <a:ext cx="3436043" cy="556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2"/>
                </a:buClr>
                <a:buSzPts val="667"/>
                <a:buFont typeface="Microsoft JhengHei"/>
                <a:buNone/>
              </a:pPr>
              <a:r>
                <a:rPr lang="zh-TW" altLang="en-US" sz="2667" b="1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快照總覽</a:t>
              </a:r>
              <a:endParaRPr lang="zh-TW" altLang="en-US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2" name="Google Shape;661;p34">
            <a:extLst>
              <a:ext uri="{FF2B5EF4-FFF2-40B4-BE49-F238E27FC236}">
                <a16:creationId xmlns:a16="http://schemas.microsoft.com/office/drawing/2014/main" id="{86ED2C57-4D4E-45E0-8AC7-E515EDBA3B71}"/>
              </a:ext>
            </a:extLst>
          </p:cNvPr>
          <p:cNvSpPr/>
          <p:nvPr/>
        </p:nvSpPr>
        <p:spPr>
          <a:xfrm>
            <a:off x="5121325" y="5665297"/>
            <a:ext cx="645900" cy="645900"/>
          </a:xfrm>
          <a:prstGeom prst="chevron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799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C74F4504-722C-47A2-8919-D40F95891055}"/>
              </a:ext>
            </a:extLst>
          </p:cNvPr>
          <p:cNvSpPr/>
          <p:nvPr/>
        </p:nvSpPr>
        <p:spPr>
          <a:xfrm rot="16200000">
            <a:off x="1100843" y="2352944"/>
            <a:ext cx="3292108" cy="4571381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90EDA79-DB53-400F-A6EA-759D8A447DE9}"/>
              </a:ext>
            </a:extLst>
          </p:cNvPr>
          <p:cNvSpPr/>
          <p:nvPr/>
        </p:nvSpPr>
        <p:spPr>
          <a:xfrm rot="16200000">
            <a:off x="2461203" y="-544715"/>
            <a:ext cx="571388" cy="457138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74ED54B-1A2E-427F-AD90-79CCAC8B3A3C}"/>
              </a:ext>
            </a:extLst>
          </p:cNvPr>
          <p:cNvSpPr/>
          <p:nvPr/>
        </p:nvSpPr>
        <p:spPr>
          <a:xfrm rot="16200000">
            <a:off x="2461202" y="195506"/>
            <a:ext cx="571388" cy="4571381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C9C1433-648F-48C6-8C20-AF7DD8EB97FB}"/>
              </a:ext>
            </a:extLst>
          </p:cNvPr>
          <p:cNvSpPr/>
          <p:nvPr/>
        </p:nvSpPr>
        <p:spPr>
          <a:xfrm>
            <a:off x="587027" y="3916827"/>
            <a:ext cx="2006380" cy="2208202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A1AE704-C2D2-464F-B971-AE26BD32FC94}"/>
              </a:ext>
            </a:extLst>
          </p:cNvPr>
          <p:cNvSpPr/>
          <p:nvPr/>
        </p:nvSpPr>
        <p:spPr>
          <a:xfrm>
            <a:off x="2663074" y="3916827"/>
            <a:ext cx="2006380" cy="2208202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3B85588-2E03-4C38-AC4B-C56459CC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提供共用層級快照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保護功能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Google Shape;622;p3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B869F99-6767-4F25-A5D2-581F22F976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39970" y="2468176"/>
            <a:ext cx="6690824" cy="3810850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Google Shape;623;p33">
            <a:extLst>
              <a:ext uri="{FF2B5EF4-FFF2-40B4-BE49-F238E27FC236}">
                <a16:creationId xmlns:a16="http://schemas.microsoft.com/office/drawing/2014/main" id="{D9084D8D-88AA-4A98-BC11-4F639EADB44D}"/>
              </a:ext>
            </a:extLst>
          </p:cNvPr>
          <p:cNvSpPr txBox="1"/>
          <p:nvPr/>
        </p:nvSpPr>
        <p:spPr>
          <a:xfrm>
            <a:off x="371920" y="1178499"/>
            <a:ext cx="4276667" cy="1690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600"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50000"/>
            </a:pPr>
            <a:r>
              <a: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共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用資料夾</a:t>
            </a:r>
            <a:r>
              <a:rPr lang="en-US" sz="24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的快照</a:t>
            </a:r>
            <a:endParaRPr lang="zh-TW" altLang="en-US" sz="240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01600"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50000"/>
            </a:pPr>
            <a:r>
              <a:rPr lang="en-US" sz="240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LUN </a:t>
            </a:r>
            <a:r>
              <a:rPr lang="en-US" sz="24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的快照</a:t>
            </a:r>
            <a:endParaRPr lang="zh-TW" altLang="en-US" sz="240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8" name="Google Shape;646;p33">
            <a:extLst>
              <a:ext uri="{FF2B5EF4-FFF2-40B4-BE49-F238E27FC236}">
                <a16:creationId xmlns:a16="http://schemas.microsoft.com/office/drawing/2014/main" id="{F4711CB6-62D1-46F0-A8AC-A6219FF208F5}"/>
              </a:ext>
            </a:extLst>
          </p:cNvPr>
          <p:cNvSpPr txBox="1"/>
          <p:nvPr/>
        </p:nvSpPr>
        <p:spPr>
          <a:xfrm>
            <a:off x="5092081" y="1397655"/>
            <a:ext cx="6282632" cy="13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r>
              <a:rPr lang="zh-TW" alt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快照管理員</a:t>
            </a:r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  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基於共用資料夾來進行快照功能操作。</a:t>
            </a:r>
          </a:p>
          <a:p>
            <a:pPr marL="0" marR="0" lvl="0" indent="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[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還原指定的資料夾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指定檔案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]，[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複製資料夾快照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] 和 [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還原資料夾快照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]</a:t>
            </a:r>
            <a:r>
              <a: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endParaRPr lang="zh-TW" altLang="en-US" sz="18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Verdana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endParaRPr lang="zh-TW" altLang="en-US" sz="18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Verdana"/>
              <a:sym typeface="Arial" panose="020B0604020202020204" pitchFamily="34" charset="0"/>
            </a:endParaRPr>
          </a:p>
        </p:txBody>
      </p:sp>
      <p:sp>
        <p:nvSpPr>
          <p:cNvPr id="29" name="Google Shape;625;p33" hidden="1">
            <a:extLst>
              <a:ext uri="{FF2B5EF4-FFF2-40B4-BE49-F238E27FC236}">
                <a16:creationId xmlns:a16="http://schemas.microsoft.com/office/drawing/2014/main" id="{4B254245-347A-49C1-B908-1F71189477D8}"/>
              </a:ext>
            </a:extLst>
          </p:cNvPr>
          <p:cNvSpPr/>
          <p:nvPr/>
        </p:nvSpPr>
        <p:spPr>
          <a:xfrm>
            <a:off x="423930" y="3021164"/>
            <a:ext cx="4797941" cy="332688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BFBFBF"/>
              </a:gs>
              <a:gs pos="100000">
                <a:srgbClr val="737373"/>
              </a:gs>
            </a:gsLst>
            <a:path path="circle">
              <a:fillToRect l="50000" t="50000" r="50000" b="50000"/>
            </a:path>
          </a:gradFill>
          <a:ln w="25400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0" name="Google Shape;628;p33">
            <a:extLst>
              <a:ext uri="{FF2B5EF4-FFF2-40B4-BE49-F238E27FC236}">
                <a16:creationId xmlns:a16="http://schemas.microsoft.com/office/drawing/2014/main" id="{696D66C4-51B0-4009-83AB-BFA7D8EF88FC}"/>
              </a:ext>
            </a:extLst>
          </p:cNvPr>
          <p:cNvGrpSpPr/>
          <p:nvPr/>
        </p:nvGrpSpPr>
        <p:grpSpPr>
          <a:xfrm>
            <a:off x="3160232" y="4796587"/>
            <a:ext cx="1150347" cy="401224"/>
            <a:chOff x="5308956" y="3452803"/>
            <a:chExt cx="1046404" cy="343200"/>
          </a:xfrm>
        </p:grpSpPr>
        <p:sp>
          <p:nvSpPr>
            <p:cNvPr id="25" name="Google Shape;629;p33">
              <a:extLst>
                <a:ext uri="{FF2B5EF4-FFF2-40B4-BE49-F238E27FC236}">
                  <a16:creationId xmlns:a16="http://schemas.microsoft.com/office/drawing/2014/main" id="{19FB3E55-6490-4865-B112-179CC593580E}"/>
                </a:ext>
              </a:extLst>
            </p:cNvPr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6" name="Google Shape;630;p33">
              <a:extLst>
                <a:ext uri="{FF2B5EF4-FFF2-40B4-BE49-F238E27FC236}">
                  <a16:creationId xmlns:a16="http://schemas.microsoft.com/office/drawing/2014/main" id="{1540901D-C4C1-4548-AB3E-E23775C230BE}"/>
                </a:ext>
              </a:extLst>
            </p:cNvPr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7" name="Google Shape;631;p33">
              <a:extLst>
                <a:ext uri="{FF2B5EF4-FFF2-40B4-BE49-F238E27FC236}">
                  <a16:creationId xmlns:a16="http://schemas.microsoft.com/office/drawing/2014/main" id="{989F3349-B8F8-49A2-8065-BB51EF84E929}"/>
                </a:ext>
              </a:extLst>
            </p:cNvPr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oogle Shape;632;p33">
            <a:extLst>
              <a:ext uri="{FF2B5EF4-FFF2-40B4-BE49-F238E27FC236}">
                <a16:creationId xmlns:a16="http://schemas.microsoft.com/office/drawing/2014/main" id="{1A8BAAA9-35B1-4746-8108-330330ECD68A}"/>
              </a:ext>
            </a:extLst>
          </p:cNvPr>
          <p:cNvGrpSpPr/>
          <p:nvPr/>
        </p:nvGrpSpPr>
        <p:grpSpPr>
          <a:xfrm>
            <a:off x="3162086" y="5197769"/>
            <a:ext cx="1150347" cy="401224"/>
            <a:chOff x="5308956" y="3452803"/>
            <a:chExt cx="1046404" cy="343200"/>
          </a:xfrm>
        </p:grpSpPr>
        <p:sp>
          <p:nvSpPr>
            <p:cNvPr id="22" name="Google Shape;633;p33">
              <a:extLst>
                <a:ext uri="{FF2B5EF4-FFF2-40B4-BE49-F238E27FC236}">
                  <a16:creationId xmlns:a16="http://schemas.microsoft.com/office/drawing/2014/main" id="{000EC3B4-DD9E-43A4-8A16-12B22C0FE96A}"/>
                </a:ext>
              </a:extLst>
            </p:cNvPr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3" name="Google Shape;634;p33">
              <a:extLst>
                <a:ext uri="{FF2B5EF4-FFF2-40B4-BE49-F238E27FC236}">
                  <a16:creationId xmlns:a16="http://schemas.microsoft.com/office/drawing/2014/main" id="{54EA438E-037F-4479-8A81-D95C02F5F4C1}"/>
                </a:ext>
              </a:extLst>
            </p:cNvPr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4" name="Google Shape;635;p33">
              <a:extLst>
                <a:ext uri="{FF2B5EF4-FFF2-40B4-BE49-F238E27FC236}">
                  <a16:creationId xmlns:a16="http://schemas.microsoft.com/office/drawing/2014/main" id="{B06AECD4-8B73-43FE-BB5A-825D48D7EDB0}"/>
                </a:ext>
              </a:extLst>
            </p:cNvPr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Google Shape;636;p33">
            <a:extLst>
              <a:ext uri="{FF2B5EF4-FFF2-40B4-BE49-F238E27FC236}">
                <a16:creationId xmlns:a16="http://schemas.microsoft.com/office/drawing/2014/main" id="{38B6BC86-950F-417E-A1AD-D3B0C3A73AF0}"/>
              </a:ext>
            </a:extLst>
          </p:cNvPr>
          <p:cNvGrpSpPr/>
          <p:nvPr/>
        </p:nvGrpSpPr>
        <p:grpSpPr>
          <a:xfrm>
            <a:off x="3160232" y="5606838"/>
            <a:ext cx="1150347" cy="401224"/>
            <a:chOff x="5308956" y="3452803"/>
            <a:chExt cx="1046404" cy="343200"/>
          </a:xfrm>
        </p:grpSpPr>
        <p:sp>
          <p:nvSpPr>
            <p:cNvPr id="19" name="Google Shape;637;p33">
              <a:extLst>
                <a:ext uri="{FF2B5EF4-FFF2-40B4-BE49-F238E27FC236}">
                  <a16:creationId xmlns:a16="http://schemas.microsoft.com/office/drawing/2014/main" id="{703CCD54-7350-4D18-8C76-EFA03D9DE334}"/>
                </a:ext>
              </a:extLst>
            </p:cNvPr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0" name="Google Shape;638;p33">
              <a:extLst>
                <a:ext uri="{FF2B5EF4-FFF2-40B4-BE49-F238E27FC236}">
                  <a16:creationId xmlns:a16="http://schemas.microsoft.com/office/drawing/2014/main" id="{D1CD6617-6CCD-4D13-B002-5FEFBBF4DF52}"/>
                </a:ext>
              </a:extLst>
            </p:cNvPr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1" name="Google Shape;639;p33">
              <a:extLst>
                <a:ext uri="{FF2B5EF4-FFF2-40B4-BE49-F238E27FC236}">
                  <a16:creationId xmlns:a16="http://schemas.microsoft.com/office/drawing/2014/main" id="{8C63B4A6-8740-4242-BE93-70FD497BD132}"/>
                </a:ext>
              </a:extLst>
            </p:cNvPr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pic>
        <p:nvPicPr>
          <p:cNvPr id="3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280FBFB-DAE7-47B4-BE68-FA9C8AC5F5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6787515" y="1325561"/>
            <a:ext cx="7156553" cy="3357907"/>
          </a:xfrm>
          <a:prstGeom prst="rect">
            <a:avLst/>
          </a:prstGeom>
          <a:effectLst>
            <a:reflection blurRad="25400" stA="52000" endA="300" endPos="66000" dir="5400000" sy="-100000" algn="bl" rotWithShape="0"/>
          </a:effectLst>
        </p:spPr>
      </p:pic>
      <p:sp>
        <p:nvSpPr>
          <p:cNvPr id="13" name="Google Shape;640;p33">
            <a:extLst>
              <a:ext uri="{FF2B5EF4-FFF2-40B4-BE49-F238E27FC236}">
                <a16:creationId xmlns:a16="http://schemas.microsoft.com/office/drawing/2014/main" id="{AE6B0B03-7678-4FD5-B035-8323E64DE02D}"/>
              </a:ext>
            </a:extLst>
          </p:cNvPr>
          <p:cNvSpPr/>
          <p:nvPr/>
        </p:nvSpPr>
        <p:spPr>
          <a:xfrm>
            <a:off x="3289143" y="5050400"/>
            <a:ext cx="820872" cy="67057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4" name="Google Shape;641;p33">
            <a:extLst>
              <a:ext uri="{FF2B5EF4-FFF2-40B4-BE49-F238E27FC236}">
                <a16:creationId xmlns:a16="http://schemas.microsoft.com/office/drawing/2014/main" id="{7C1A22B3-43F3-47ED-9BC6-FD60D5816102}"/>
              </a:ext>
            </a:extLst>
          </p:cNvPr>
          <p:cNvSpPr/>
          <p:nvPr/>
        </p:nvSpPr>
        <p:spPr>
          <a:xfrm>
            <a:off x="2706155" y="3991117"/>
            <a:ext cx="1963299" cy="755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550"/>
              <a:buFont typeface="Microsoft JhengHei"/>
              <a:buNone/>
            </a:pPr>
            <a:r>
              <a:rPr lang="en-US" sz="2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iSCSI LUN Snapshot</a:t>
            </a:r>
            <a:endParaRPr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Google Shape;642;p33">
            <a:extLst>
              <a:ext uri="{FF2B5EF4-FFF2-40B4-BE49-F238E27FC236}">
                <a16:creationId xmlns:a16="http://schemas.microsoft.com/office/drawing/2014/main" id="{799DB947-B503-4693-97DF-A8FAE3B92609}"/>
              </a:ext>
            </a:extLst>
          </p:cNvPr>
          <p:cNvSpPr/>
          <p:nvPr/>
        </p:nvSpPr>
        <p:spPr>
          <a:xfrm>
            <a:off x="468065" y="4014886"/>
            <a:ext cx="2231231" cy="602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550"/>
              <a:buFont typeface="Microsoft JhengHei"/>
              <a:buNone/>
            </a:pPr>
            <a:r>
              <a:rPr lang="en-US" sz="2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Shared Folder Snapshot</a:t>
            </a:r>
            <a:endParaRPr sz="20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16" name="Google Shape;643;p33">
            <a:extLst>
              <a:ext uri="{FF2B5EF4-FFF2-40B4-BE49-F238E27FC236}">
                <a16:creationId xmlns:a16="http://schemas.microsoft.com/office/drawing/2014/main" id="{618566F9-7632-4B41-8CB6-65A684109E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4394" y="4736560"/>
            <a:ext cx="1318705" cy="121504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44;p33">
            <a:extLst>
              <a:ext uri="{FF2B5EF4-FFF2-40B4-BE49-F238E27FC236}">
                <a16:creationId xmlns:a16="http://schemas.microsoft.com/office/drawing/2014/main" id="{FD623670-3081-4E8F-A25E-C73B3349942D}"/>
              </a:ext>
            </a:extLst>
          </p:cNvPr>
          <p:cNvSpPr/>
          <p:nvPr/>
        </p:nvSpPr>
        <p:spPr>
          <a:xfrm>
            <a:off x="1248831" y="5100824"/>
            <a:ext cx="1044147" cy="8529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0" name="Google Shape;625;p33" hidden="1">
            <a:extLst>
              <a:ext uri="{FF2B5EF4-FFF2-40B4-BE49-F238E27FC236}">
                <a16:creationId xmlns:a16="http://schemas.microsoft.com/office/drawing/2014/main" id="{B10F2476-F243-4284-9B66-A52A80D20D15}"/>
              </a:ext>
            </a:extLst>
          </p:cNvPr>
          <p:cNvSpPr/>
          <p:nvPr/>
        </p:nvSpPr>
        <p:spPr>
          <a:xfrm>
            <a:off x="423929" y="3021164"/>
            <a:ext cx="4797941" cy="3326883"/>
          </a:xfrm>
          <a:prstGeom prst="roundRect">
            <a:avLst>
              <a:gd name="adj" fmla="val 0"/>
            </a:avLst>
          </a:prstGeom>
          <a:noFill/>
          <a:ln w="25400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C45A35-2731-4035-A630-B63315ABAD8C}"/>
              </a:ext>
            </a:extLst>
          </p:cNvPr>
          <p:cNvSpPr txBox="1"/>
          <p:nvPr/>
        </p:nvSpPr>
        <p:spPr>
          <a:xfrm>
            <a:off x="531949" y="3066287"/>
            <a:ext cx="3933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Maximum Snapshot </a:t>
            </a:r>
            <a:r>
              <a:rPr lang="en-US" altLang="zh-TW" sz="24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65,536</a:t>
            </a:r>
          </a:p>
          <a:p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4139089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1EC2CEE9-883E-487C-B2D8-AAE5E5CBEB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117304" y="3488724"/>
            <a:ext cx="262192" cy="185352"/>
          </a:xfrm>
          <a:prstGeom prst="rect">
            <a:avLst/>
          </a:prstGeom>
        </p:spPr>
      </p:pic>
      <p:pic>
        <p:nvPicPr>
          <p:cNvPr id="15" name="圖片 14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CD2A8251-3D1A-4125-B5AB-BD624CB62E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6314322" y="4131274"/>
            <a:ext cx="1477128" cy="369868"/>
          </a:xfrm>
          <a:prstGeom prst="rect">
            <a:avLst/>
          </a:prstGeom>
        </p:spPr>
      </p:pic>
      <p:pic>
        <p:nvPicPr>
          <p:cNvPr id="16" name="圖片 15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486BC31F-19A2-4C4A-BE45-2DC35F9BC0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795679" y="4275274"/>
            <a:ext cx="1375956" cy="20783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826CA12-0ADA-41CC-AAED-9812A67C53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410664" y="6302906"/>
            <a:ext cx="3286029" cy="53649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CF044E7-BC9C-4027-A668-EE5B1A17AC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-1671425" y="6150506"/>
            <a:ext cx="1828959" cy="536494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A98B3D2D-26F2-4C95-B19A-1C3A1087F2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94916" y="6404411"/>
            <a:ext cx="954080" cy="279758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714CDFC1-9B37-4FEA-8D99-EA293D0089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9585" y="6404411"/>
            <a:ext cx="954080" cy="279758"/>
          </a:xfrm>
          <a:prstGeom prst="rect">
            <a:avLst/>
          </a:prstGeom>
        </p:spPr>
      </p:pic>
      <p:pic>
        <p:nvPicPr>
          <p:cNvPr id="13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4D785549-D58F-4484-BD4F-81BB316FD25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209" y="3104356"/>
            <a:ext cx="1341990" cy="75493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00D04F3-7202-4FF7-BF67-793956EA2ACD}"/>
              </a:ext>
            </a:extLst>
          </p:cNvPr>
          <p:cNvSpPr/>
          <p:nvPr/>
        </p:nvSpPr>
        <p:spPr>
          <a:xfrm rot="16200000">
            <a:off x="2149426" y="3157814"/>
            <a:ext cx="1227931" cy="5207240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2836FA7-E528-48DC-A44A-FBBFA49DC37D}"/>
              </a:ext>
            </a:extLst>
          </p:cNvPr>
          <p:cNvSpPr/>
          <p:nvPr/>
        </p:nvSpPr>
        <p:spPr>
          <a:xfrm rot="16200000">
            <a:off x="2308177" y="2008465"/>
            <a:ext cx="910430" cy="5207240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AF46260-76CF-4279-8658-E388CC15ED14}"/>
              </a:ext>
            </a:extLst>
          </p:cNvPr>
          <p:cNvSpPr/>
          <p:nvPr/>
        </p:nvSpPr>
        <p:spPr>
          <a:xfrm rot="16200000">
            <a:off x="1387823" y="97511"/>
            <a:ext cx="2751138" cy="5207240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DE6CA7B3-D1E5-4026-A2E6-0C84D2F1C4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8498" y="3854402"/>
            <a:ext cx="6099584" cy="562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16F0AD9-C47A-4E2F-BA57-700EA826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WORM (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一寫多讀</a:t>
            </a:r>
            <a:r>
              <a:rPr lang="en-US" altLang="zh-TW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)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667;p35">
            <a:extLst>
              <a:ext uri="{FF2B5EF4-FFF2-40B4-BE49-F238E27FC236}">
                <a16:creationId xmlns:a16="http://schemas.microsoft.com/office/drawing/2014/main" id="{10D41615-C241-4CF2-8D62-2C8682453D42}"/>
              </a:ext>
            </a:extLst>
          </p:cNvPr>
          <p:cNvSpPr txBox="1"/>
          <p:nvPr/>
        </p:nvSpPr>
        <p:spPr>
          <a:xfrm>
            <a:off x="383284" y="1541463"/>
            <a:ext cx="4412396" cy="46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F2F2F2"/>
              </a:buClr>
              <a:buSzPts val="2400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WORM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適用於特殊機關應用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於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避免修改已保存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資料的需求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啟用此功能後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，共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用資料夾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數據只允許寫入並讀取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使用者不能再進行修改或刪除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，以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確保資料的唯一性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en-US" sz="240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>
              <a:buClr>
                <a:srgbClr val="F2F2F2"/>
              </a:buClr>
              <a:buSzPts val="2400"/>
            </a:pPr>
            <a:endParaRPr lang="zh-TW" altLang="en-US" sz="240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5400" lvl="1"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2000" b="1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Enterprise</a:t>
            </a:r>
            <a:r>
              <a:rPr 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Mode</a:t>
            </a:r>
            <a:r>
              <a:rPr lang="en-US" sz="2000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</a:t>
            </a:r>
            <a:r>
              <a:rPr lang="en-US" sz="2000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sz="2000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只能透過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QTS hero UI 或 CLI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指令來刪除共享資料夾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</a:b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5400" lvl="1"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2000" b="1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Compliance</a:t>
            </a:r>
            <a:r>
              <a:rPr 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Mode</a:t>
            </a:r>
            <a:r>
              <a:rPr lang="en-US" sz="2000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 </a:t>
            </a:r>
            <a:r>
              <a:rPr lang="zh-TW" altLang="en-US" sz="20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完全不能刪除資料夾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只能卸載儲存池並刪除後才能移除資料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457200" marR="0" lvl="0" indent="-19177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E3D2D"/>
              </a:buClr>
              <a:buSzPts val="2400"/>
              <a:buFont typeface="Helvetica Neue"/>
              <a:buNone/>
            </a:pPr>
            <a:endParaRPr lang="zh-TW" altLang="en-US" sz="240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D037AF3-6625-43C3-88DA-4BA679B58B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0015" y="1325561"/>
            <a:ext cx="7156553" cy="3357907"/>
          </a:xfrm>
          <a:prstGeom prst="rect">
            <a:avLst/>
          </a:prstGeom>
          <a:effectLst>
            <a:reflection blurRad="25400" stA="52000" endA="300" endPos="66000" dir="5400000" sy="-100000" algn="bl" rotWithShape="0"/>
          </a:effectLst>
        </p:spPr>
      </p:pic>
      <p:cxnSp>
        <p:nvCxnSpPr>
          <p:cNvPr id="7" name="Straight Connector 11" hidden="1">
            <a:extLst>
              <a:ext uri="{FF2B5EF4-FFF2-40B4-BE49-F238E27FC236}">
                <a16:creationId xmlns:a16="http://schemas.microsoft.com/office/drawing/2014/main" id="{FC69A5DE-B67E-4242-8345-FB880C821E85}"/>
              </a:ext>
            </a:extLst>
          </p:cNvPr>
          <p:cNvCxnSpPr>
            <a:cxnSpLocks/>
          </p:cNvCxnSpPr>
          <p:nvPr/>
        </p:nvCxnSpPr>
        <p:spPr>
          <a:xfrm>
            <a:off x="472183" y="4070078"/>
            <a:ext cx="4582417" cy="0"/>
          </a:xfrm>
          <a:prstGeom prst="line">
            <a:avLst/>
          </a:prstGeom>
          <a:ln w="19050">
            <a:solidFill>
              <a:schemeClr val="bg1">
                <a:lumMod val="65000"/>
                <a:alpha val="67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823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F12BCED8-501E-4433-A042-451AC173F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4574400" y="-53599510"/>
            <a:ext cx="161340800" cy="114057020"/>
          </a:xfrm>
          <a:prstGeom prst="rect">
            <a:avLst/>
          </a:prstGeom>
        </p:spPr>
      </p:pic>
      <p:pic>
        <p:nvPicPr>
          <p:cNvPr id="31" name="圖片 30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E8A79128-2033-45B0-9BEE-F16C47806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5" y="9923"/>
            <a:ext cx="12191015" cy="6858000"/>
          </a:xfrm>
          <a:prstGeom prst="rect">
            <a:avLst/>
          </a:prstGeom>
        </p:spPr>
      </p:pic>
      <p:pic>
        <p:nvPicPr>
          <p:cNvPr id="7" name="圖片 6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9AF9962E-71E5-4E41-8175-A69447403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pic>
        <p:nvPicPr>
          <p:cNvPr id="8" name="圖片 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D3582A6-AD0A-496C-923F-1455D272A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1"/>
            <a:ext cx="6096000" cy="6856337"/>
          </a:xfrm>
          <a:prstGeom prst="rect">
            <a:avLst/>
          </a:prstGeom>
        </p:spPr>
      </p:pic>
      <p:pic>
        <p:nvPicPr>
          <p:cNvPr id="9" name="圖片 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672E9659-F592-48C7-A89A-8CB4525E5E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663"/>
            <a:ext cx="6095507" cy="6856337"/>
          </a:xfrm>
          <a:prstGeom prst="rect">
            <a:avLst/>
          </a:prstGeom>
        </p:spPr>
      </p:pic>
      <p:pic>
        <p:nvPicPr>
          <p:cNvPr id="10" name="圖片 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37E801B-F7C7-405C-A5EE-56C623BA69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1" name="圖片 1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6CF33390-33ED-478D-A36E-B544CEEC20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2" name="圖片 11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B4A09F3-68D3-417C-978F-67DAD3F75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3" name="圖片 12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F649F82-16D8-4F42-BB2F-5014CF4649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4" name="圖片 13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A1DB92BB-8271-429B-8F09-643233FAC0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5" name="圖片 14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C8175CAE-7E81-40AD-A5F2-CB64C56D71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6" name="圖片 15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9E2C0B1F-4B13-4D57-9BC2-648629A60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7" name="圖片 16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2AC6234-5BD0-4B84-AF6B-F9F9940FBF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8" name="圖片 1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990C624-6F2E-418D-B8D5-4F2B5318B3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4" y="1663"/>
            <a:ext cx="6096000" cy="6856337"/>
          </a:xfrm>
          <a:prstGeom prst="rect">
            <a:avLst/>
          </a:prstGeom>
        </p:spPr>
      </p:pic>
      <p:pic>
        <p:nvPicPr>
          <p:cNvPr id="19" name="圖片 1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EA926E1D-8B3E-4D74-B832-559EC7CD78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505" y="2495"/>
            <a:ext cx="6095507" cy="6856337"/>
          </a:xfrm>
          <a:prstGeom prst="rect">
            <a:avLst/>
          </a:prstGeom>
        </p:spPr>
      </p:pic>
      <p:pic>
        <p:nvPicPr>
          <p:cNvPr id="20" name="圖片 1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58A34E71-E54B-4729-86B0-539459AE0F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21" name="圖片 2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DBF116EC-473C-4383-8B29-BD095D474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30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5C46F4DF-1642-4C02-B757-D3880E4C2C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4" y="52821"/>
            <a:ext cx="12191015" cy="685800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87" y="3280203"/>
            <a:ext cx="11523476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5500" kern="6000" spc="2500">
                <a:latin typeface="Arial" panose="020B0604020202020204" pitchFamily="34" charset="0"/>
                <a:sym typeface="Arial" panose="020B0604020202020204" pitchFamily="34" charset="0"/>
              </a:rPr>
              <a:t>數據完整性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119DF11-2B4C-4C6F-B3D4-82219261951F}"/>
              </a:ext>
            </a:extLst>
          </p:cNvPr>
          <p:cNvGrpSpPr/>
          <p:nvPr/>
        </p:nvGrpSpPr>
        <p:grpSpPr>
          <a:xfrm>
            <a:off x="3949441" y="2315870"/>
            <a:ext cx="4290152" cy="905056"/>
            <a:chOff x="1595870" y="1601495"/>
            <a:chExt cx="4290152" cy="905056"/>
          </a:xfrm>
        </p:grpSpPr>
        <p:sp>
          <p:nvSpPr>
            <p:cNvPr id="3" name="副標題 2">
              <a:extLst>
                <a:ext uri="{FF2B5EF4-FFF2-40B4-BE49-F238E27FC236}">
                  <a16:creationId xmlns:a16="http://schemas.microsoft.com/office/drawing/2014/main" id="{BEA5985F-49DF-441E-B050-FB1B42D07E23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93BB590-DEF1-4BEA-A7FF-D8E5CA727D29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72F4288-66B9-47EC-A2E4-5D19EE4E7BDC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  <p:pic>
        <p:nvPicPr>
          <p:cNvPr id="23" name="圖片 22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ABB22CE4-C368-4E79-871F-7DC891BED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1922" y="4787900"/>
            <a:ext cx="5579146" cy="1397000"/>
          </a:xfrm>
          <a:prstGeom prst="rect">
            <a:avLst/>
          </a:prstGeom>
        </p:spPr>
      </p:pic>
      <p:pic>
        <p:nvPicPr>
          <p:cNvPr id="24" name="圖片 23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F1116AD4-3C1C-48FA-93D4-A5BF874770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720" y="5244209"/>
            <a:ext cx="5602515" cy="84624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DDBBCBF-8AC5-4013-9CF6-2277938AE9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6989" y="6150506"/>
            <a:ext cx="1828959" cy="53649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F8D9957-1215-41C4-89CF-F3EC70D83C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7208" y="6150506"/>
            <a:ext cx="3286029" cy="536494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A34D19F5-3742-46A1-B2E8-6EDF352CC5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6720" y="6252011"/>
            <a:ext cx="954080" cy="279758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01957C1C-A49B-4814-AEF3-D8766D1E45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21221" y="6252011"/>
            <a:ext cx="954080" cy="279758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209E7030-C61A-405E-96E0-958BF6FD0A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41069" y="500063"/>
            <a:ext cx="1143100" cy="2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6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83E7F1-4280-44F2-8E82-C6259CF5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儲存的檔案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比您想像中的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還要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脆弱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681;p37">
            <a:extLst>
              <a:ext uri="{FF2B5EF4-FFF2-40B4-BE49-F238E27FC236}">
                <a16:creationId xmlns:a16="http://schemas.microsoft.com/office/drawing/2014/main" id="{E01FE7C1-3338-48DD-B497-78173BE9C336}"/>
              </a:ext>
            </a:extLst>
          </p:cNvPr>
          <p:cNvSpPr txBox="1"/>
          <p:nvPr/>
        </p:nvSpPr>
        <p:spPr>
          <a:xfrm>
            <a:off x="380937" y="983849"/>
            <a:ext cx="6362034" cy="142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entury Gothic"/>
                <a:sym typeface="Arial" panose="020B0604020202020204" pitchFamily="34" charset="0"/>
              </a:rPr>
              <a:t>Everything looks good but…</a:t>
            </a:r>
          </a:p>
        </p:txBody>
      </p:sp>
      <p:pic>
        <p:nvPicPr>
          <p:cNvPr id="6" name="Google Shape;683;p37">
            <a:extLst>
              <a:ext uri="{FF2B5EF4-FFF2-40B4-BE49-F238E27FC236}">
                <a16:creationId xmlns:a16="http://schemas.microsoft.com/office/drawing/2014/main" id="{B444959B-8C01-4F09-8A63-9FFF539C87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13905" y="1536700"/>
            <a:ext cx="7764190" cy="5067844"/>
          </a:xfrm>
          <a:prstGeom prst="rect">
            <a:avLst/>
          </a:prstGeom>
          <a:noFill/>
          <a:ln>
            <a:noFill/>
          </a:ln>
          <a:effectLst>
            <a:outerShdw blurRad="520700" dist="330200" dir="10800000" algn="r" rotWithShape="0">
              <a:prstClr val="black">
                <a:alpha val="19000"/>
              </a:prstClr>
            </a:outerShdw>
          </a:effectLst>
        </p:spPr>
      </p:pic>
      <p:pic>
        <p:nvPicPr>
          <p:cNvPr id="11" name="Google Shape;688;p37" descr="http://windowsitpro.com/site-files/windowsitpro.com/files/archive/windowsitpro.com/content/content/99686/savillfaqs_070908_hypervvhderror.jpg">
            <a:extLst>
              <a:ext uri="{FF2B5EF4-FFF2-40B4-BE49-F238E27FC236}">
                <a16:creationId xmlns:a16="http://schemas.microsoft.com/office/drawing/2014/main" id="{E634D998-BA38-47E9-9F87-D6CB7A1E83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0" t="3198" r="2023" b="67398"/>
          <a:stretch/>
        </p:blipFill>
        <p:spPr>
          <a:xfrm>
            <a:off x="3664918" y="4663660"/>
            <a:ext cx="8334415" cy="1493604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pic>
        <p:nvPicPr>
          <p:cNvPr id="14" name="Google Shape;682;p37">
            <a:extLst>
              <a:ext uri="{FF2B5EF4-FFF2-40B4-BE49-F238E27FC236}">
                <a16:creationId xmlns:a16="http://schemas.microsoft.com/office/drawing/2014/main" id="{818D2829-6672-449E-97D5-E68DB0EB9D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1876" y="2346691"/>
            <a:ext cx="5560782" cy="200525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pic>
        <p:nvPicPr>
          <p:cNvPr id="15" name="Google Shape;687;p37">
            <a:extLst>
              <a:ext uri="{FF2B5EF4-FFF2-40B4-BE49-F238E27FC236}">
                <a16:creationId xmlns:a16="http://schemas.microsoft.com/office/drawing/2014/main" id="{33E21DA6-AA7E-40D1-9EAF-634262B3BA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0207" y="2906728"/>
            <a:ext cx="6516004" cy="213341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E0FAEA02-FA42-440F-90F6-ECF79186B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585" y="3446624"/>
            <a:ext cx="3274825" cy="31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75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>
            <a:extLst>
              <a:ext uri="{FF2B5EF4-FFF2-40B4-BE49-F238E27FC236}">
                <a16:creationId xmlns:a16="http://schemas.microsoft.com/office/drawing/2014/main" id="{79F93A18-A0E8-4835-88A2-0A0BA1E3E8A0}"/>
              </a:ext>
            </a:extLst>
          </p:cNvPr>
          <p:cNvSpPr/>
          <p:nvPr/>
        </p:nvSpPr>
        <p:spPr>
          <a:xfrm>
            <a:off x="6006959" y="1817457"/>
            <a:ext cx="2913880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3F0796FF-AE15-4522-AD3B-4A65716124FD}"/>
              </a:ext>
            </a:extLst>
          </p:cNvPr>
          <p:cNvSpPr/>
          <p:nvPr/>
        </p:nvSpPr>
        <p:spPr>
          <a:xfrm>
            <a:off x="9042440" y="1817457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A9E1FF8-2A2C-45D8-A0B3-B46D249F78AB}"/>
              </a:ext>
            </a:extLst>
          </p:cNvPr>
          <p:cNvSpPr/>
          <p:nvPr/>
        </p:nvSpPr>
        <p:spPr>
          <a:xfrm>
            <a:off x="3075175" y="1817457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A0A66-3BA6-4B49-841F-9C817DF4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43" y="128649"/>
            <a:ext cx="11711501" cy="1325563"/>
          </a:xfrm>
        </p:spPr>
        <p:txBody>
          <a:bodyPr>
            <a:normAutofit/>
          </a:bodyPr>
          <a:lstStyle/>
          <a:p>
            <a:r>
              <a:rPr lang="en-US" altLang="ja-JP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Silent Data Corruption &amp; </a:t>
            </a:r>
            <a:r>
              <a:rPr lang="ja-JP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資料自我修復 (Checksum)</a:t>
            </a:r>
            <a:endParaRPr lang="ja-JP" sz="3600">
              <a:latin typeface="Arial"/>
              <a:ea typeface="微軟正黑體"/>
              <a:cs typeface="Arial"/>
            </a:endParaRPr>
          </a:p>
        </p:txBody>
      </p:sp>
      <p:pic>
        <p:nvPicPr>
          <p:cNvPr id="3" name="Picture 3" hidden="1">
            <a:extLst>
              <a:ext uri="{FF2B5EF4-FFF2-40B4-BE49-F238E27FC236}">
                <a16:creationId xmlns:a16="http://schemas.microsoft.com/office/drawing/2014/main" id="{48ECA95E-BD63-49E3-B995-92E86C08F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210" y="1817457"/>
            <a:ext cx="9103749" cy="3620808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E231B-486B-44E8-9674-C8AC3F59E576}"/>
              </a:ext>
            </a:extLst>
          </p:cNvPr>
          <p:cNvSpPr txBox="1"/>
          <p:nvPr/>
        </p:nvSpPr>
        <p:spPr>
          <a:xfrm>
            <a:off x="3958457" y="5341064"/>
            <a:ext cx="70773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3600" spc="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避免原始數據損壞</a:t>
            </a:r>
          </a:p>
        </p:txBody>
      </p:sp>
      <p:pic>
        <p:nvPicPr>
          <p:cNvPr id="6" name="圖片 5" descr="一張含有 火車, 電腦 的圖片&#10;&#10;自動產生的描述">
            <a:extLst>
              <a:ext uri="{FF2B5EF4-FFF2-40B4-BE49-F238E27FC236}">
                <a16:creationId xmlns:a16="http://schemas.microsoft.com/office/drawing/2014/main" id="{38ECCC95-0BF2-48DA-B919-152A7BC5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10" y="1817457"/>
            <a:ext cx="3086386" cy="4170479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6CFC2550-04F2-473B-B3ED-EEEA4E10FCF1}"/>
              </a:ext>
            </a:extLst>
          </p:cNvPr>
          <p:cNvGrpSpPr/>
          <p:nvPr/>
        </p:nvGrpSpPr>
        <p:grpSpPr>
          <a:xfrm>
            <a:off x="3081253" y="2141740"/>
            <a:ext cx="8633985" cy="2591650"/>
            <a:chOff x="239037" y="2072004"/>
            <a:chExt cx="8633985" cy="2591650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BA3DEBA-B871-46A1-B717-FD941B216A3E}"/>
                </a:ext>
              </a:extLst>
            </p:cNvPr>
            <p:cNvGrpSpPr/>
            <p:nvPr/>
          </p:nvGrpSpPr>
          <p:grpSpPr>
            <a:xfrm>
              <a:off x="6759929" y="3428240"/>
              <a:ext cx="1847268" cy="683987"/>
              <a:chOff x="756833" y="3456247"/>
              <a:chExt cx="1847268" cy="683987"/>
            </a:xfrm>
          </p:grpSpPr>
          <p:cxnSp>
            <p:nvCxnSpPr>
              <p:cNvPr id="64" name="Straight Connector 8">
                <a:extLst>
                  <a:ext uri="{FF2B5EF4-FFF2-40B4-BE49-F238E27FC236}">
                    <a16:creationId xmlns:a16="http://schemas.microsoft.com/office/drawing/2014/main" id="{AE811065-271A-4DFF-86E8-1402DE7F26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10">
                <a:extLst>
                  <a:ext uri="{FF2B5EF4-FFF2-40B4-BE49-F238E27FC236}">
                    <a16:creationId xmlns:a16="http://schemas.microsoft.com/office/drawing/2014/main" id="{A978525B-A5E5-40F5-BC44-AA7FD67E9C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1170566F-9941-4967-847D-E84CB7F9A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06662" y="3954538"/>
              <a:ext cx="666360" cy="671486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F1B9359E-0615-4050-A608-55C636D2A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15363" y="3964161"/>
              <a:ext cx="666360" cy="671486"/>
            </a:xfrm>
            <a:prstGeom prst="rect">
              <a:avLst/>
            </a:prstGeom>
          </p:spPr>
        </p:pic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997BA8EE-D5ED-41AB-9851-B93F7B71BED7}"/>
                </a:ext>
              </a:extLst>
            </p:cNvPr>
            <p:cNvSpPr/>
            <p:nvPr/>
          </p:nvSpPr>
          <p:spPr>
            <a:xfrm>
              <a:off x="8114155" y="44009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47C532D0-5AAD-4A83-981D-BE24A4BBA27B}"/>
                </a:ext>
              </a:extLst>
            </p:cNvPr>
            <p:cNvGrpSpPr/>
            <p:nvPr/>
          </p:nvGrpSpPr>
          <p:grpSpPr>
            <a:xfrm>
              <a:off x="3302139" y="3437863"/>
              <a:ext cx="2523443" cy="1207407"/>
              <a:chOff x="346483" y="3456247"/>
              <a:chExt cx="2523443" cy="1207407"/>
            </a:xfrm>
          </p:grpSpPr>
          <p:grpSp>
            <p:nvGrpSpPr>
              <p:cNvPr id="54" name="群組 53">
                <a:extLst>
                  <a:ext uri="{FF2B5EF4-FFF2-40B4-BE49-F238E27FC236}">
                    <a16:creationId xmlns:a16="http://schemas.microsoft.com/office/drawing/2014/main" id="{C5DBBF5E-9D3F-4587-8981-9E1105FBD122}"/>
                  </a:ext>
                </a:extLst>
              </p:cNvPr>
              <p:cNvGrpSpPr/>
              <p:nvPr/>
            </p:nvGrpSpPr>
            <p:grpSpPr>
              <a:xfrm>
                <a:off x="756833" y="3456247"/>
                <a:ext cx="1847268" cy="683987"/>
                <a:chOff x="756833" y="3456247"/>
                <a:chExt cx="1847268" cy="683987"/>
              </a:xfrm>
            </p:grpSpPr>
            <p:cxnSp>
              <p:nvCxnSpPr>
                <p:cNvPr id="61" name="Straight Connector 8">
                  <a:extLst>
                    <a:ext uri="{FF2B5EF4-FFF2-40B4-BE49-F238E27FC236}">
                      <a16:creationId xmlns:a16="http://schemas.microsoft.com/office/drawing/2014/main" id="{0758E718-3722-4C5D-A450-7CBF01EDA0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6833" y="3456902"/>
                  <a:ext cx="894878" cy="562769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10">
                  <a:extLst>
                    <a:ext uri="{FF2B5EF4-FFF2-40B4-BE49-F238E27FC236}">
                      <a16:creationId xmlns:a16="http://schemas.microsoft.com/office/drawing/2014/main" id="{4B9DFA8A-A875-4E8C-83A4-7059F7B02A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68084" y="3456247"/>
                  <a:ext cx="936017" cy="683987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6" name="圖形 55">
                <a:extLst>
                  <a:ext uri="{FF2B5EF4-FFF2-40B4-BE49-F238E27FC236}">
                    <a16:creationId xmlns:a16="http://schemas.microsoft.com/office/drawing/2014/main" id="{FDF1C9E0-85B1-4DA3-B7B4-B857D1A9E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03566" y="3982545"/>
                <a:ext cx="666360" cy="671486"/>
              </a:xfrm>
              <a:prstGeom prst="rect">
                <a:avLst/>
              </a:prstGeom>
            </p:spPr>
          </p:pic>
          <p:pic>
            <p:nvPicPr>
              <p:cNvPr id="57" name="圖形 56">
                <a:extLst>
                  <a:ext uri="{FF2B5EF4-FFF2-40B4-BE49-F238E27FC236}">
                    <a16:creationId xmlns:a16="http://schemas.microsoft.com/office/drawing/2014/main" id="{48870A07-0113-4D07-8AB8-9E074FBD8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2267" y="3992168"/>
                <a:ext cx="666360" cy="671486"/>
              </a:xfrm>
              <a:prstGeom prst="rect">
                <a:avLst/>
              </a:prstGeom>
            </p:spPr>
          </p:pic>
          <p:sp>
            <p:nvSpPr>
              <p:cNvPr id="58" name="Rectangle 18">
                <a:extLst>
                  <a:ext uri="{FF2B5EF4-FFF2-40B4-BE49-F238E27FC236}">
                    <a16:creationId xmlns:a16="http://schemas.microsoft.com/office/drawing/2014/main" id="{450E947A-5FAC-408A-A027-6CAD54ABF20F}"/>
                  </a:ext>
                </a:extLst>
              </p:cNvPr>
              <p:cNvSpPr/>
              <p:nvPr/>
            </p:nvSpPr>
            <p:spPr>
              <a:xfrm>
                <a:off x="346483" y="4455144"/>
                <a:ext cx="158897" cy="175632"/>
              </a:xfrm>
              <a:prstGeom prst="rect">
                <a:avLst/>
              </a:prstGeom>
              <a:solidFill>
                <a:srgbClr val="FF0066"/>
              </a:solidFill>
              <a:ln>
                <a:solidFill>
                  <a:srgbClr val="99003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60" name="Rectangle 20">
                <a:extLst>
                  <a:ext uri="{FF2B5EF4-FFF2-40B4-BE49-F238E27FC236}">
                    <a16:creationId xmlns:a16="http://schemas.microsoft.com/office/drawing/2014/main" id="{4B37CAE8-ECBB-4F1E-ABB0-E15BCF3FD05F}"/>
                  </a:ext>
                </a:extLst>
              </p:cNvPr>
              <p:cNvSpPr/>
              <p:nvPr/>
            </p:nvSpPr>
            <p:spPr>
              <a:xfrm>
                <a:off x="2077030" y="4434236"/>
                <a:ext cx="158897" cy="175632"/>
              </a:xfrm>
              <a:prstGeom prst="rect">
                <a:avLst/>
              </a:prstGeom>
              <a:solidFill>
                <a:srgbClr val="00FF99"/>
              </a:solidFill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EF04BE64-1B6C-4815-B49C-B1E5D61498C6}"/>
                </a:ext>
              </a:extLst>
            </p:cNvPr>
            <p:cNvGrpSpPr/>
            <p:nvPr/>
          </p:nvGrpSpPr>
          <p:grpSpPr>
            <a:xfrm>
              <a:off x="355636" y="3456247"/>
              <a:ext cx="2514290" cy="1207407"/>
              <a:chOff x="355636" y="3456247"/>
              <a:chExt cx="2514290" cy="1207407"/>
            </a:xfrm>
          </p:grpSpPr>
          <p:grpSp>
            <p:nvGrpSpPr>
              <p:cNvPr id="44" name="群組 43">
                <a:extLst>
                  <a:ext uri="{FF2B5EF4-FFF2-40B4-BE49-F238E27FC236}">
                    <a16:creationId xmlns:a16="http://schemas.microsoft.com/office/drawing/2014/main" id="{712C6FE1-9CBE-4C00-B8E7-D8F8232C3DFF}"/>
                  </a:ext>
                </a:extLst>
              </p:cNvPr>
              <p:cNvGrpSpPr/>
              <p:nvPr/>
            </p:nvGrpSpPr>
            <p:grpSpPr>
              <a:xfrm>
                <a:off x="756833" y="3456247"/>
                <a:ext cx="1847268" cy="683987"/>
                <a:chOff x="756833" y="3456247"/>
                <a:chExt cx="1847268" cy="683987"/>
              </a:xfrm>
            </p:grpSpPr>
            <p:cxnSp>
              <p:nvCxnSpPr>
                <p:cNvPr id="51" name="Straight Connector 8">
                  <a:extLst>
                    <a:ext uri="{FF2B5EF4-FFF2-40B4-BE49-F238E27FC236}">
                      <a16:creationId xmlns:a16="http://schemas.microsoft.com/office/drawing/2014/main" id="{8E2B6EA7-1EE8-48D4-91D8-10D5651558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6833" y="3456902"/>
                  <a:ext cx="894878" cy="562769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10">
                  <a:extLst>
                    <a:ext uri="{FF2B5EF4-FFF2-40B4-BE49-F238E27FC236}">
                      <a16:creationId xmlns:a16="http://schemas.microsoft.com/office/drawing/2014/main" id="{9877181D-DBD9-4326-A774-748E3E4A9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68084" y="3456247"/>
                  <a:ext cx="936017" cy="683987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" name="圖形 45">
                <a:extLst>
                  <a:ext uri="{FF2B5EF4-FFF2-40B4-BE49-F238E27FC236}">
                    <a16:creationId xmlns:a16="http://schemas.microsoft.com/office/drawing/2014/main" id="{A4BCAF82-F219-4A32-8DF5-20E80A480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03566" y="3982545"/>
                <a:ext cx="666360" cy="671486"/>
              </a:xfrm>
              <a:prstGeom prst="rect">
                <a:avLst/>
              </a:prstGeom>
            </p:spPr>
          </p:pic>
          <p:pic>
            <p:nvPicPr>
              <p:cNvPr id="47" name="圖形 46">
                <a:extLst>
                  <a:ext uri="{FF2B5EF4-FFF2-40B4-BE49-F238E27FC236}">
                    <a16:creationId xmlns:a16="http://schemas.microsoft.com/office/drawing/2014/main" id="{06B7F5A6-135F-4707-BFF4-2FFCFFF7D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2267" y="3992168"/>
                <a:ext cx="666360" cy="671486"/>
              </a:xfrm>
              <a:prstGeom prst="rect">
                <a:avLst/>
              </a:prstGeom>
            </p:spPr>
          </p:pic>
          <p:sp>
            <p:nvSpPr>
              <p:cNvPr id="48" name="Rectangle 18">
                <a:extLst>
                  <a:ext uri="{FF2B5EF4-FFF2-40B4-BE49-F238E27FC236}">
                    <a16:creationId xmlns:a16="http://schemas.microsoft.com/office/drawing/2014/main" id="{1BC05735-987E-4FC9-9078-44E3F047376D}"/>
                  </a:ext>
                </a:extLst>
              </p:cNvPr>
              <p:cNvSpPr/>
              <p:nvPr/>
            </p:nvSpPr>
            <p:spPr>
              <a:xfrm>
                <a:off x="355636" y="4455899"/>
                <a:ext cx="158897" cy="175632"/>
              </a:xfrm>
              <a:prstGeom prst="rect">
                <a:avLst/>
              </a:prstGeom>
              <a:solidFill>
                <a:srgbClr val="FF0066"/>
              </a:solidFill>
              <a:ln>
                <a:solidFill>
                  <a:srgbClr val="99003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50" name="Rectangle 20">
                <a:extLst>
                  <a:ext uri="{FF2B5EF4-FFF2-40B4-BE49-F238E27FC236}">
                    <a16:creationId xmlns:a16="http://schemas.microsoft.com/office/drawing/2014/main" id="{602A61B5-D12C-4637-97AE-C536DB81A604}"/>
                  </a:ext>
                </a:extLst>
              </p:cNvPr>
              <p:cNvSpPr/>
              <p:nvPr/>
            </p:nvSpPr>
            <p:spPr>
              <a:xfrm>
                <a:off x="2086183" y="4434991"/>
                <a:ext cx="158897" cy="175632"/>
              </a:xfrm>
              <a:prstGeom prst="rect">
                <a:avLst/>
              </a:prstGeom>
              <a:solidFill>
                <a:srgbClr val="00FF99"/>
              </a:solidFill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7F6D5036-3E17-4BD1-A8DC-B1B54AD5B946}"/>
                </a:ext>
              </a:extLst>
            </p:cNvPr>
            <p:cNvSpPr/>
            <p:nvPr/>
          </p:nvSpPr>
          <p:spPr>
            <a:xfrm>
              <a:off x="656472" y="2982927"/>
              <a:ext cx="1990475" cy="487227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ZFS mirror</a:t>
              </a: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5F71F1D5-0513-477E-80B7-35A2108ACC0D}"/>
                </a:ext>
              </a:extLst>
            </p:cNvPr>
            <p:cNvSpPr/>
            <p:nvPr/>
          </p:nvSpPr>
          <p:spPr>
            <a:xfrm>
              <a:off x="656472" y="2072004"/>
              <a:ext cx="1990475" cy="487979"/>
            </a:xfrm>
            <a:prstGeom prst="rect">
              <a:avLst/>
            </a:prstGeom>
            <a:gradFill>
              <a:gsLst>
                <a:gs pos="100000">
                  <a:srgbClr val="F10140"/>
                </a:gs>
                <a:gs pos="0">
                  <a:srgbClr val="E5013D"/>
                </a:gs>
              </a:gsLst>
              <a:lin ang="108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</a:p>
          </p:txBody>
        </p:sp>
        <p:cxnSp>
          <p:nvCxnSpPr>
            <p:cNvPr id="19" name="Straight Connector 17">
              <a:extLst>
                <a:ext uri="{FF2B5EF4-FFF2-40B4-BE49-F238E27FC236}">
                  <a16:creationId xmlns:a16="http://schemas.microsoft.com/office/drawing/2014/main" id="{AF1E04AC-262E-48B9-81EB-96748A3D38A7}"/>
                </a:ext>
              </a:extLst>
            </p:cNvPr>
            <p:cNvCxnSpPr>
              <a:cxnSpLocks/>
              <a:stCxn id="18" idx="2"/>
              <a:endCxn id="17" idx="0"/>
            </p:cNvCxnSpPr>
            <p:nvPr/>
          </p:nvCxnSpPr>
          <p:spPr>
            <a:xfrm>
              <a:off x="1651710" y="2559983"/>
              <a:ext cx="0" cy="422944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37493F10-3285-443C-9C35-7B02202B09CF}"/>
                </a:ext>
              </a:extLst>
            </p:cNvPr>
            <p:cNvSpPr/>
            <p:nvPr/>
          </p:nvSpPr>
          <p:spPr>
            <a:xfrm>
              <a:off x="835636" y="3357681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pic>
          <p:nvPicPr>
            <p:cNvPr id="23" name="Graphic 33" descr="Warning">
              <a:extLst>
                <a:ext uri="{FF2B5EF4-FFF2-40B4-BE49-F238E27FC236}">
                  <a16:creationId xmlns:a16="http://schemas.microsoft.com/office/drawing/2014/main" id="{52205941-D5B9-4BB0-BA12-72FCA9F83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9037" y="3417424"/>
              <a:ext cx="595164" cy="595164"/>
            </a:xfrm>
            <a:prstGeom prst="rect">
              <a:avLst/>
            </a:prstGeom>
          </p:spPr>
        </p:pic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3FD3B5A8-3C89-466A-9384-AFCD964AA969}"/>
                </a:ext>
              </a:extLst>
            </p:cNvPr>
            <p:cNvSpPr/>
            <p:nvPr/>
          </p:nvSpPr>
          <p:spPr>
            <a:xfrm>
              <a:off x="3619896" y="2982927"/>
              <a:ext cx="1990475" cy="487227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ZFS </a:t>
              </a:r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mirror</a:t>
              </a:r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05CDBDA1-9CC1-44A0-BDF2-186B388879A2}"/>
                </a:ext>
              </a:extLst>
            </p:cNvPr>
            <p:cNvSpPr/>
            <p:nvPr/>
          </p:nvSpPr>
          <p:spPr>
            <a:xfrm>
              <a:off x="3619896" y="2072004"/>
              <a:ext cx="1990475" cy="487979"/>
            </a:xfrm>
            <a:prstGeom prst="rect">
              <a:avLst/>
            </a:prstGeom>
            <a:gradFill>
              <a:gsLst>
                <a:gs pos="100000">
                  <a:srgbClr val="F90142"/>
                </a:gs>
                <a:gs pos="0">
                  <a:srgbClr val="E5013D"/>
                </a:gs>
              </a:gsLst>
              <a:lin ang="108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</a:p>
          </p:txBody>
        </p:sp>
        <p:cxnSp>
          <p:nvCxnSpPr>
            <p:cNvPr id="26" name="Straight Connector 30">
              <a:extLst>
                <a:ext uri="{FF2B5EF4-FFF2-40B4-BE49-F238E27FC236}">
                  <a16:creationId xmlns:a16="http://schemas.microsoft.com/office/drawing/2014/main" id="{C92D6715-F98B-42A3-982B-5DADD7616B23}"/>
                </a:ext>
              </a:extLst>
            </p:cNvPr>
            <p:cNvCxnSpPr>
              <a:cxnSpLocks/>
              <a:stCxn id="25" idx="2"/>
              <a:endCxn id="24" idx="0"/>
            </p:cNvCxnSpPr>
            <p:nvPr/>
          </p:nvCxnSpPr>
          <p:spPr>
            <a:xfrm>
              <a:off x="4615134" y="2559983"/>
              <a:ext cx="0" cy="422944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36">
              <a:extLst>
                <a:ext uri="{FF2B5EF4-FFF2-40B4-BE49-F238E27FC236}">
                  <a16:creationId xmlns:a16="http://schemas.microsoft.com/office/drawing/2014/main" id="{936D0798-FC13-46BE-B930-8C2401F15677}"/>
                </a:ext>
              </a:extLst>
            </p:cNvPr>
            <p:cNvSpPr/>
            <p:nvPr/>
          </p:nvSpPr>
          <p:spPr>
            <a:xfrm>
              <a:off x="3824376" y="335768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cxnSp>
          <p:nvCxnSpPr>
            <p:cNvPr id="32" name="Straight Connector 39">
              <a:extLst>
                <a:ext uri="{FF2B5EF4-FFF2-40B4-BE49-F238E27FC236}">
                  <a16:creationId xmlns:a16="http://schemas.microsoft.com/office/drawing/2014/main" id="{40700AF8-A0B8-4E5A-8A08-D2643A242DE6}"/>
                </a:ext>
              </a:extLst>
            </p:cNvPr>
            <p:cNvCxnSpPr>
              <a:cxnSpLocks/>
              <a:endCxn id="60" idx="1"/>
            </p:cNvCxnSpPr>
            <p:nvPr/>
          </p:nvCxnSpPr>
          <p:spPr>
            <a:xfrm>
              <a:off x="4023770" y="3571598"/>
              <a:ext cx="1008916" cy="932070"/>
            </a:xfrm>
            <a:prstGeom prst="line">
              <a:avLst/>
            </a:prstGeom>
            <a:ln w="22860">
              <a:solidFill>
                <a:srgbClr val="00FF99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40">
              <a:extLst>
                <a:ext uri="{FF2B5EF4-FFF2-40B4-BE49-F238E27FC236}">
                  <a16:creationId xmlns:a16="http://schemas.microsoft.com/office/drawing/2014/main" id="{C7ADC24C-E850-446E-AD02-2ABB35B5D75C}"/>
                </a:ext>
              </a:extLst>
            </p:cNvPr>
            <p:cNvSpPr/>
            <p:nvPr/>
          </p:nvSpPr>
          <p:spPr>
            <a:xfrm>
              <a:off x="6660893" y="2982927"/>
              <a:ext cx="1990475" cy="487227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ZFS </a:t>
              </a:r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mirror</a:t>
              </a:r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41">
              <a:extLst>
                <a:ext uri="{FF2B5EF4-FFF2-40B4-BE49-F238E27FC236}">
                  <a16:creationId xmlns:a16="http://schemas.microsoft.com/office/drawing/2014/main" id="{ED1FEE47-76B7-4E73-B7F1-9CD765B86F8A}"/>
                </a:ext>
              </a:extLst>
            </p:cNvPr>
            <p:cNvSpPr/>
            <p:nvPr/>
          </p:nvSpPr>
          <p:spPr>
            <a:xfrm>
              <a:off x="6660893" y="2072004"/>
              <a:ext cx="1990475" cy="487979"/>
            </a:xfrm>
            <a:prstGeom prst="rect">
              <a:avLst/>
            </a:prstGeom>
            <a:gradFill>
              <a:gsLst>
                <a:gs pos="100000">
                  <a:srgbClr val="ED013F"/>
                </a:gs>
                <a:gs pos="0">
                  <a:srgbClr val="E5013D"/>
                </a:gs>
              </a:gsLst>
              <a:lin ang="108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</a:p>
          </p:txBody>
        </p:sp>
        <p:cxnSp>
          <p:nvCxnSpPr>
            <p:cNvPr id="35" name="Straight Connector 45">
              <a:extLst>
                <a:ext uri="{FF2B5EF4-FFF2-40B4-BE49-F238E27FC236}">
                  <a16:creationId xmlns:a16="http://schemas.microsoft.com/office/drawing/2014/main" id="{45DBF88C-1A64-45E0-9F75-124E6C816014}"/>
                </a:ext>
              </a:extLst>
            </p:cNvPr>
            <p:cNvCxnSpPr>
              <a:cxnSpLocks/>
              <a:stCxn id="34" idx="2"/>
              <a:endCxn id="33" idx="0"/>
            </p:cNvCxnSpPr>
            <p:nvPr/>
          </p:nvCxnSpPr>
          <p:spPr>
            <a:xfrm>
              <a:off x="7656131" y="2559983"/>
              <a:ext cx="0" cy="422944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46">
              <a:extLst>
                <a:ext uri="{FF2B5EF4-FFF2-40B4-BE49-F238E27FC236}">
                  <a16:creationId xmlns:a16="http://schemas.microsoft.com/office/drawing/2014/main" id="{6CE9B946-56B0-4210-B0C3-F55DF1851634}"/>
                </a:ext>
              </a:extLst>
            </p:cNvPr>
            <p:cNvSpPr/>
            <p:nvPr/>
          </p:nvSpPr>
          <p:spPr>
            <a:xfrm>
              <a:off x="6388283" y="4423500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cxnSp>
          <p:nvCxnSpPr>
            <p:cNvPr id="37" name="Straight Connector 49">
              <a:extLst>
                <a:ext uri="{FF2B5EF4-FFF2-40B4-BE49-F238E27FC236}">
                  <a16:creationId xmlns:a16="http://schemas.microsoft.com/office/drawing/2014/main" id="{2F1EA549-8BAE-487D-B1CC-AD755A7D0916}"/>
                </a:ext>
              </a:extLst>
            </p:cNvPr>
            <p:cNvCxnSpPr>
              <a:cxnSpLocks/>
              <a:stCxn id="36" idx="0"/>
              <a:endCxn id="67" idx="2"/>
            </p:cNvCxnSpPr>
            <p:nvPr/>
          </p:nvCxnSpPr>
          <p:spPr>
            <a:xfrm flipV="1">
              <a:off x="6467732" y="3544063"/>
              <a:ext cx="427645" cy="879437"/>
            </a:xfrm>
            <a:prstGeom prst="line">
              <a:avLst/>
            </a:prstGeom>
            <a:ln w="22860">
              <a:solidFill>
                <a:srgbClr val="00FF99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52">
              <a:extLst>
                <a:ext uri="{FF2B5EF4-FFF2-40B4-BE49-F238E27FC236}">
                  <a16:creationId xmlns:a16="http://schemas.microsoft.com/office/drawing/2014/main" id="{789119A1-92A1-4386-9DB6-34B3C8DE96B1}"/>
                </a:ext>
              </a:extLst>
            </p:cNvPr>
            <p:cNvSpPr/>
            <p:nvPr/>
          </p:nvSpPr>
          <p:spPr>
            <a:xfrm>
              <a:off x="6815928" y="247586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cxnSp>
          <p:nvCxnSpPr>
            <p:cNvPr id="41" name="Straight Connector 53">
              <a:extLst>
                <a:ext uri="{FF2B5EF4-FFF2-40B4-BE49-F238E27FC236}">
                  <a16:creationId xmlns:a16="http://schemas.microsoft.com/office/drawing/2014/main" id="{F893E2A7-4F88-4563-A627-B4E3FD4653C7}"/>
                </a:ext>
              </a:extLst>
            </p:cNvPr>
            <p:cNvCxnSpPr>
              <a:cxnSpLocks/>
              <a:endCxn id="67" idx="0"/>
            </p:cNvCxnSpPr>
            <p:nvPr/>
          </p:nvCxnSpPr>
          <p:spPr>
            <a:xfrm>
              <a:off x="6895376" y="2651498"/>
              <a:ext cx="1" cy="716933"/>
            </a:xfrm>
            <a:prstGeom prst="line">
              <a:avLst/>
            </a:prstGeom>
            <a:ln w="22860">
              <a:solidFill>
                <a:srgbClr val="00FF99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52">
              <a:extLst>
                <a:ext uri="{FF2B5EF4-FFF2-40B4-BE49-F238E27FC236}">
                  <a16:creationId xmlns:a16="http://schemas.microsoft.com/office/drawing/2014/main" id="{A9D12525-277B-4B2B-8D75-35CEDF2E3C73}"/>
                </a:ext>
              </a:extLst>
            </p:cNvPr>
            <p:cNvSpPr/>
            <p:nvPr/>
          </p:nvSpPr>
          <p:spPr>
            <a:xfrm>
              <a:off x="6815928" y="336843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4158371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手機 的圖片&#10;&#10;自動產生的描述">
            <a:extLst>
              <a:ext uri="{FF2B5EF4-FFF2-40B4-BE49-F238E27FC236}">
                <a16:creationId xmlns:a16="http://schemas.microsoft.com/office/drawing/2014/main" id="{8DD0AD9F-8850-454A-9D5B-9CB4408353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43" y="-101703"/>
            <a:ext cx="4992914" cy="7061406"/>
          </a:xfrm>
          <a:prstGeom prst="rect">
            <a:avLst/>
          </a:prstGeom>
        </p:spPr>
      </p:pic>
      <p:pic>
        <p:nvPicPr>
          <p:cNvPr id="16" name="圖片 15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3966F305-A3F7-45A3-9817-998197B197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6161922" y="3978874"/>
            <a:ext cx="1477128" cy="369868"/>
          </a:xfrm>
          <a:prstGeom prst="rect">
            <a:avLst/>
          </a:prstGeom>
        </p:spPr>
      </p:pic>
      <p:pic>
        <p:nvPicPr>
          <p:cNvPr id="17" name="圖片 16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F64BCF89-6E26-4AD6-96A7-0F0E05B32C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643279" y="4122874"/>
            <a:ext cx="1375956" cy="20783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BD27154-B6AC-4084-93EB-AA74080F99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258264" y="6150506"/>
            <a:ext cx="3286029" cy="53649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25F3AB8-575B-45F3-AC9F-5CD6119A76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-1671425" y="6150506"/>
            <a:ext cx="1828959" cy="536494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A0EC815B-3C85-49F1-B234-9B3FC55184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147316" y="6252011"/>
            <a:ext cx="954080" cy="279758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47FD84B3-9B24-426D-84AA-52BF1CC63A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7185" y="6252011"/>
            <a:ext cx="954080" cy="279758"/>
          </a:xfrm>
          <a:prstGeom prst="rect">
            <a:avLst/>
          </a:prstGeom>
        </p:spPr>
      </p:pic>
      <p:pic>
        <p:nvPicPr>
          <p:cNvPr id="21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396023BE-6F1A-4194-8D6D-44EE9016D4E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209" y="3104356"/>
            <a:ext cx="1341990" cy="754930"/>
          </a:xfrm>
          <a:prstGeom prst="rect">
            <a:avLst/>
          </a:prstGeom>
          <a:effectLst>
            <a:softEdge rad="1016000"/>
          </a:effectLst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96ABD89A-E0C5-4302-B090-4C4B492478FD}"/>
              </a:ext>
            </a:extLst>
          </p:cNvPr>
          <p:cNvGrpSpPr/>
          <p:nvPr/>
        </p:nvGrpSpPr>
        <p:grpSpPr>
          <a:xfrm>
            <a:off x="7365493" y="4662134"/>
            <a:ext cx="4546098" cy="1573566"/>
            <a:chOff x="7365493" y="4662134"/>
            <a:chExt cx="4546098" cy="1573566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F1ECB01-B744-4FC2-B481-EC398F1E0351}"/>
                </a:ext>
              </a:extLst>
            </p:cNvPr>
            <p:cNvSpPr/>
            <p:nvPr/>
          </p:nvSpPr>
          <p:spPr>
            <a:xfrm>
              <a:off x="7365493" y="4662134"/>
              <a:ext cx="4546098" cy="1573566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Google Shape;697;p38">
              <a:extLst>
                <a:ext uri="{FF2B5EF4-FFF2-40B4-BE49-F238E27FC236}">
                  <a16:creationId xmlns:a16="http://schemas.microsoft.com/office/drawing/2014/main" id="{2E5B0FFA-9207-4217-832C-393C214DFC92}"/>
                </a:ext>
              </a:extLst>
            </p:cNvPr>
            <p:cNvSpPr/>
            <p:nvPr/>
          </p:nvSpPr>
          <p:spPr>
            <a:xfrm>
              <a:off x="7636381" y="5485589"/>
              <a:ext cx="398901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D8D8D8"/>
                </a:buClr>
                <a:buSzPts val="1400"/>
              </a:pPr>
              <a:r>
                <a:rPr lang="en-US" sz="2000" b="1" spc="300" err="1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不再需要</a:t>
              </a:r>
              <a:r>
                <a:rPr lang="en-US" sz="2000" b="1" i="0" u="none" strike="noStrike" cap="none" spc="300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“</a:t>
              </a:r>
              <a:r>
                <a:rPr lang="zh-TW" altLang="en-US" sz="2000" b="1" spc="300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檢查檔案系統</a:t>
              </a:r>
              <a:r>
                <a:rPr lang="en-US" sz="2000" b="1" i="0" u="none" strike="noStrike" cap="none" spc="300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”</a:t>
              </a:r>
              <a:endParaRPr lang="zh-TW" altLang="en-US" sz="2000" b="1" spc="300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9698926C-D3EF-4AF7-8DD5-E18D880134C2}"/>
              </a:ext>
            </a:extLst>
          </p:cNvPr>
          <p:cNvGrpSpPr/>
          <p:nvPr/>
        </p:nvGrpSpPr>
        <p:grpSpPr>
          <a:xfrm>
            <a:off x="461200" y="1136417"/>
            <a:ext cx="11363858" cy="1092600"/>
            <a:chOff x="461200" y="1136417"/>
            <a:chExt cx="11363858" cy="109260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631F196-2993-46CC-9278-CDC22AE2CC65}"/>
                </a:ext>
              </a:extLst>
            </p:cNvPr>
            <p:cNvSpPr/>
            <p:nvPr/>
          </p:nvSpPr>
          <p:spPr>
            <a:xfrm rot="16200000">
              <a:off x="5924851" y="-4294748"/>
              <a:ext cx="436560" cy="11363855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28575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C08A36-90D9-416C-8BB1-A99191ECF40C}"/>
                </a:ext>
              </a:extLst>
            </p:cNvPr>
            <p:cNvSpPr/>
            <p:nvPr/>
          </p:nvSpPr>
          <p:spPr>
            <a:xfrm rot="16200000">
              <a:off x="5924851" y="-3694333"/>
              <a:ext cx="436560" cy="11363855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28575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Google Shape;694;p38">
              <a:extLst>
                <a:ext uri="{FF2B5EF4-FFF2-40B4-BE49-F238E27FC236}">
                  <a16:creationId xmlns:a16="http://schemas.microsoft.com/office/drawing/2014/main" id="{F7D2C3AF-8782-4A3E-AD6B-9714A7AC9743}"/>
                </a:ext>
              </a:extLst>
            </p:cNvPr>
            <p:cNvSpPr txBox="1"/>
            <p:nvPr/>
          </p:nvSpPr>
          <p:spPr>
            <a:xfrm>
              <a:off x="461200" y="1136417"/>
              <a:ext cx="10016300" cy="10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t" anchorCtr="0">
              <a:noAutofit/>
            </a:bodyPr>
            <a:lstStyle/>
            <a:p>
              <a:pPr marL="112395">
                <a:lnSpc>
                  <a:spcPct val="150000"/>
                </a:lnSpc>
                <a:buClr>
                  <a:srgbClr val="EB6100"/>
                </a:buClr>
                <a:buSzPts val="2400"/>
              </a:pPr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 ZFS </a:t>
              </a:r>
              <a:r>
                <a: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並不是</a:t>
              </a:r>
              <a:r>
                <a:rPr lang="en-US" sz="20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使用</a:t>
              </a:r>
              <a:r>
                <a: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傳統的日誌系統來保護中繼資料</a:t>
              </a:r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，</a:t>
              </a:r>
              <a:r>
                <a: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因為它並不需要就地檔案更新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marL="112395">
                <a:lnSpc>
                  <a:spcPct val="150000"/>
                </a:lnSpc>
                <a:spcBef>
                  <a:spcPts val="400"/>
                </a:spcBef>
                <a:buClr>
                  <a:srgbClr val="EB6100"/>
                </a:buClr>
                <a:buSzPts val="2400"/>
              </a:pPr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 ZFS </a:t>
              </a:r>
              <a:r>
                <a:rPr lang="zh-TW" alt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不再需要</a:t>
              </a:r>
              <a:r>
                <a:rPr lang="en-US" sz="2000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FSCK</a:t>
              </a:r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(file system check)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07FB930-5032-4416-989C-E120052D6599}"/>
              </a:ext>
            </a:extLst>
          </p:cNvPr>
          <p:cNvGrpSpPr/>
          <p:nvPr/>
        </p:nvGrpSpPr>
        <p:grpSpPr>
          <a:xfrm>
            <a:off x="433388" y="2552069"/>
            <a:ext cx="6808875" cy="3683631"/>
            <a:chOff x="433388" y="2552069"/>
            <a:chExt cx="6808875" cy="368363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210BE8E-8EA6-4DD5-A282-265B0D38EFA3}"/>
                </a:ext>
              </a:extLst>
            </p:cNvPr>
            <p:cNvSpPr/>
            <p:nvPr/>
          </p:nvSpPr>
          <p:spPr>
            <a:xfrm>
              <a:off x="433388" y="2552069"/>
              <a:ext cx="6808875" cy="3683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" name="Google Shape;695;p38">
              <a:extLst>
                <a:ext uri="{FF2B5EF4-FFF2-40B4-BE49-F238E27FC236}">
                  <a16:creationId xmlns:a16="http://schemas.microsoft.com/office/drawing/2014/main" id="{EACD0D4D-F7FE-4906-B9F0-EF849A69A8C9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35682" y="2694418"/>
              <a:ext cx="6512207" cy="33468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F27F620B-8E8D-45A0-BCCC-F67D76AB75CF}"/>
              </a:ext>
            </a:extLst>
          </p:cNvPr>
          <p:cNvGrpSpPr/>
          <p:nvPr/>
        </p:nvGrpSpPr>
        <p:grpSpPr>
          <a:xfrm>
            <a:off x="7365494" y="2566200"/>
            <a:ext cx="4546098" cy="2573072"/>
            <a:chOff x="7500938" y="2456128"/>
            <a:chExt cx="4546098" cy="2573072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5C1DE229-66DE-4F83-8D06-720CD2008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500938" y="2456128"/>
              <a:ext cx="4546098" cy="2573072"/>
            </a:xfrm>
            <a:prstGeom prst="rect">
              <a:avLst/>
            </a:prstGeom>
          </p:spPr>
        </p:pic>
        <p:pic>
          <p:nvPicPr>
            <p:cNvPr id="5" name="Google Shape;696;p38">
              <a:extLst>
                <a:ext uri="{FF2B5EF4-FFF2-40B4-BE49-F238E27FC236}">
                  <a16:creationId xmlns:a16="http://schemas.microsoft.com/office/drawing/2014/main" id="{748ED423-D2A6-458D-8A55-2EBDBB92D61D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771825" y="2773774"/>
              <a:ext cx="4004323" cy="1778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816F0AD9-C47A-4E2F-BA57-700EA826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還需要檢查檔案系統</a:t>
            </a:r>
            <a:r>
              <a:rPr lang="en-US" altLang="zh-CN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?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03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 descr="一張含有 手機 的圖片&#10;&#10;自動產生的描述">
            <a:extLst>
              <a:ext uri="{FF2B5EF4-FFF2-40B4-BE49-F238E27FC236}">
                <a16:creationId xmlns:a16="http://schemas.microsoft.com/office/drawing/2014/main" id="{DC977667-0152-4BE7-ADC5-7C6CDB60C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83801" y="-55388186"/>
            <a:ext cx="83159602" cy="117634370"/>
          </a:xfrm>
          <a:prstGeom prst="rect">
            <a:avLst/>
          </a:prstGeom>
        </p:spPr>
      </p:pic>
      <p:pic>
        <p:nvPicPr>
          <p:cNvPr id="38" name="圖片 37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9007F7A1-AAF5-49DD-8A58-8C0C7F85C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5" y="9923"/>
            <a:ext cx="12191015" cy="6858000"/>
          </a:xfrm>
          <a:prstGeom prst="rect">
            <a:avLst/>
          </a:prstGeom>
        </p:spPr>
      </p:pic>
      <p:pic>
        <p:nvPicPr>
          <p:cNvPr id="7" name="圖片 6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9AF9962E-71E5-4E41-8175-A69447403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pic>
        <p:nvPicPr>
          <p:cNvPr id="8" name="圖片 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D3582A6-AD0A-496C-923F-1455D272A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1"/>
            <a:ext cx="6096000" cy="6856337"/>
          </a:xfrm>
          <a:prstGeom prst="rect">
            <a:avLst/>
          </a:prstGeom>
        </p:spPr>
      </p:pic>
      <p:pic>
        <p:nvPicPr>
          <p:cNvPr id="9" name="圖片 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672E9659-F592-48C7-A89A-8CB4525E5E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663"/>
            <a:ext cx="6095507" cy="6856337"/>
          </a:xfrm>
          <a:prstGeom prst="rect">
            <a:avLst/>
          </a:prstGeom>
        </p:spPr>
      </p:pic>
      <p:pic>
        <p:nvPicPr>
          <p:cNvPr id="10" name="圖片 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37E801B-F7C7-405C-A5EE-56C623BA69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1" name="圖片 1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6CF33390-33ED-478D-A36E-B544CEEC20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2" name="圖片 11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B4A09F3-68D3-417C-978F-67DAD3F75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3" name="圖片 12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F649F82-16D8-4F42-BB2F-5014CF4649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4" name="圖片 13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A1DB92BB-8271-429B-8F09-643233FAC0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5" name="圖片 14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C8175CAE-7E81-40AD-A5F2-CB64C56D71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6" name="圖片 15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9E2C0B1F-4B13-4D57-9BC2-648629A60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7" name="圖片 16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2AC6234-5BD0-4B84-AF6B-F9F9940FBF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8" name="圖片 1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990C624-6F2E-418D-B8D5-4F2B5318B3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4" y="1663"/>
            <a:ext cx="6096000" cy="6856337"/>
          </a:xfrm>
          <a:prstGeom prst="rect">
            <a:avLst/>
          </a:prstGeom>
        </p:spPr>
      </p:pic>
      <p:pic>
        <p:nvPicPr>
          <p:cNvPr id="19" name="圖片 1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EA926E1D-8B3E-4D74-B832-559EC7CD78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505" y="2495"/>
            <a:ext cx="6095507" cy="6856337"/>
          </a:xfrm>
          <a:prstGeom prst="rect">
            <a:avLst/>
          </a:prstGeom>
        </p:spPr>
      </p:pic>
      <p:pic>
        <p:nvPicPr>
          <p:cNvPr id="20" name="圖片 1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58A34E71-E54B-4729-86B0-539459AE0F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21" name="圖片 2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DBF116EC-473C-4383-8B29-BD095D474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30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5C46F4DF-1642-4C02-B757-D3880E4C2C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4" y="52821"/>
            <a:ext cx="12191015" cy="685800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87" y="3280203"/>
            <a:ext cx="11523476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5500" kern="6000" spc="2500">
                <a:latin typeface="Arial" panose="020B0604020202020204" pitchFamily="34" charset="0"/>
                <a:sym typeface="Arial" panose="020B0604020202020204" pitchFamily="34" charset="0"/>
              </a:rPr>
              <a:t>系統穩定性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119DF11-2B4C-4C6F-B3D4-82219261951F}"/>
              </a:ext>
            </a:extLst>
          </p:cNvPr>
          <p:cNvGrpSpPr/>
          <p:nvPr/>
        </p:nvGrpSpPr>
        <p:grpSpPr>
          <a:xfrm>
            <a:off x="3949441" y="2315870"/>
            <a:ext cx="4290152" cy="905056"/>
            <a:chOff x="1595870" y="1601495"/>
            <a:chExt cx="4290152" cy="905056"/>
          </a:xfrm>
        </p:grpSpPr>
        <p:sp>
          <p:nvSpPr>
            <p:cNvPr id="3" name="副標題 2">
              <a:extLst>
                <a:ext uri="{FF2B5EF4-FFF2-40B4-BE49-F238E27FC236}">
                  <a16:creationId xmlns:a16="http://schemas.microsoft.com/office/drawing/2014/main" id="{BEA5985F-49DF-441E-B050-FB1B42D07E23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04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93BB590-DEF1-4BEA-A7FF-D8E5CA727D29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72F4288-66B9-47EC-A2E4-5D19EE4E7BDC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  <p:pic>
        <p:nvPicPr>
          <p:cNvPr id="23" name="圖片 22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ABB22CE4-C368-4E79-871F-7DC891BED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1922" y="4787900"/>
            <a:ext cx="5579146" cy="1397000"/>
          </a:xfrm>
          <a:prstGeom prst="rect">
            <a:avLst/>
          </a:prstGeom>
        </p:spPr>
      </p:pic>
      <p:pic>
        <p:nvPicPr>
          <p:cNvPr id="24" name="圖片 23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F1116AD4-3C1C-48FA-93D4-A5BF874770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720" y="5244209"/>
            <a:ext cx="5602515" cy="84624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DDBBCBF-8AC5-4013-9CF6-2277938AE9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6989" y="6150506"/>
            <a:ext cx="1828959" cy="53649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F8D9957-1215-41C4-89CF-F3EC70D83C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7208" y="6150506"/>
            <a:ext cx="3286029" cy="536494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A34D19F5-3742-46A1-B2E8-6EDF352CC5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6720" y="6252011"/>
            <a:ext cx="954080" cy="279758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01957C1C-A49B-4814-AEF3-D8766D1E45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21221" y="6252011"/>
            <a:ext cx="954080" cy="279758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209E7030-C61A-405E-96E0-958BF6FD0A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41069" y="500063"/>
            <a:ext cx="1143100" cy="207834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D5EA9664-5AAF-4AAC-9F87-D8EE3B86AA57}"/>
              </a:ext>
            </a:extLst>
          </p:cNvPr>
          <p:cNvGrpSpPr/>
          <p:nvPr/>
        </p:nvGrpSpPr>
        <p:grpSpPr>
          <a:xfrm>
            <a:off x="9872853" y="2151369"/>
            <a:ext cx="5233405" cy="3880798"/>
            <a:chOff x="6680609" y="2151369"/>
            <a:chExt cx="5233405" cy="3880798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C494FFD1-D5EE-4E4E-8DE5-E53CD0362C82}"/>
                </a:ext>
              </a:extLst>
            </p:cNvPr>
            <p:cNvSpPr/>
            <p:nvPr/>
          </p:nvSpPr>
          <p:spPr>
            <a:xfrm>
              <a:off x="6683032" y="4458601"/>
              <a:ext cx="5228559" cy="15735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Google Shape;697;p38">
              <a:extLst>
                <a:ext uri="{FF2B5EF4-FFF2-40B4-BE49-F238E27FC236}">
                  <a16:creationId xmlns:a16="http://schemas.microsoft.com/office/drawing/2014/main" id="{83C0A956-101D-47DD-A10C-BAA9927592E0}"/>
                </a:ext>
              </a:extLst>
            </p:cNvPr>
            <p:cNvSpPr/>
            <p:nvPr/>
          </p:nvSpPr>
          <p:spPr>
            <a:xfrm>
              <a:off x="6680609" y="5391398"/>
              <a:ext cx="5230981" cy="539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zh-TW" altLang="en-US" sz="2000" b="1" spc="300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可在官網配件區採購加大 </a:t>
              </a:r>
              <a:r>
                <a:rPr lang="en-US" altLang="zh-TW" sz="2000" b="1" spc="300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RAM</a:t>
              </a:r>
              <a:endParaRPr lang="zh-TW" altLang="en-US" sz="2000" b="1" spc="300">
                <a:noFill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7" name="Google Shape;789;p41">
              <a:extLst>
                <a:ext uri="{FF2B5EF4-FFF2-40B4-BE49-F238E27FC236}">
                  <a16:creationId xmlns:a16="http://schemas.microsoft.com/office/drawing/2014/main" id="{5AC6BAF0-A0CC-4EBF-8BF0-F92BFECB181A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 amt="0"/>
            </a:blip>
            <a:srcRect/>
            <a:stretch/>
          </p:blipFill>
          <p:spPr>
            <a:xfrm>
              <a:off x="6685455" y="2151369"/>
              <a:ext cx="5228559" cy="3075014"/>
            </a:xfrm>
            <a:prstGeom prst="rect">
              <a:avLst/>
            </a:prstGeom>
            <a:noFill/>
            <a:ln>
              <a:noFill/>
            </a:ln>
            <a:effectLst>
              <a:outerShdw blurRad="533400" dir="10800000" algn="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10979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6D576A10-021A-4A11-A2F5-7DE74D8156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4831" y="-10922001"/>
            <a:ext cx="51021662" cy="2870200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3" name="圖片 42" descr="一張含有 路面, 藍色, 坐, 黑暗 的圖片&#10;&#10;自動產生的描述">
            <a:extLst>
              <a:ext uri="{FF2B5EF4-FFF2-40B4-BE49-F238E27FC236}">
                <a16:creationId xmlns:a16="http://schemas.microsoft.com/office/drawing/2014/main" id="{0CEF9B77-53FC-4DB1-8087-06F63B046B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FE9F6D16-6D5A-4DD1-8252-13CB31E3E2F9}"/>
              </a:ext>
            </a:extLst>
          </p:cNvPr>
          <p:cNvSpPr/>
          <p:nvPr/>
        </p:nvSpPr>
        <p:spPr>
          <a:xfrm>
            <a:off x="0" y="1457134"/>
            <a:ext cx="12192000" cy="5419418"/>
          </a:xfrm>
          <a:prstGeom prst="rect">
            <a:avLst/>
          </a:prstGeom>
          <a:gradFill>
            <a:gsLst>
              <a:gs pos="70000">
                <a:srgbClr val="01011F">
                  <a:alpha val="80000"/>
                </a:srgbClr>
              </a:gs>
              <a:gs pos="32000">
                <a:srgbClr val="000328">
                  <a:alpha val="80000"/>
                </a:srgbClr>
              </a:gs>
              <a:gs pos="0">
                <a:srgbClr val="082577">
                  <a:alpha val="0"/>
                </a:srgbClr>
              </a:gs>
              <a:gs pos="100000">
                <a:srgbClr val="0103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Title 1" hidden="1">
            <a:extLst>
              <a:ext uri="{FF2B5EF4-FFF2-40B4-BE49-F238E27FC236}">
                <a16:creationId xmlns:a16="http://schemas.microsoft.com/office/drawing/2014/main" id="{695C1D0E-C482-486B-81D0-F20C7D82C48C}"/>
              </a:ext>
            </a:extLst>
          </p:cNvPr>
          <p:cNvSpPr txBox="1">
            <a:spLocks/>
          </p:cNvSpPr>
          <p:nvPr/>
        </p:nvSpPr>
        <p:spPr>
          <a:xfrm>
            <a:off x="324259" y="352065"/>
            <a:ext cx="5981700" cy="92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800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sym typeface="Arial" panose="020B0604020202020204" pitchFamily="34" charset="0"/>
              </a:rPr>
              <a:t>Agenda</a:t>
            </a:r>
            <a:endParaRPr lang="zh-TW" sz="4800">
              <a:gradFill>
                <a:gsLst>
                  <a:gs pos="17000">
                    <a:srgbClr val="E8EDF7"/>
                  </a:gs>
                  <a:gs pos="56000">
                    <a:schemeClr val="accent1">
                      <a:lumMod val="5000"/>
                      <a:lumOff val="95000"/>
                    </a:schemeClr>
                  </a:gs>
                  <a:gs pos="76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E52A1E0-646C-463D-82C7-9E5A6641F559}"/>
              </a:ext>
            </a:extLst>
          </p:cNvPr>
          <p:cNvGrpSpPr/>
          <p:nvPr/>
        </p:nvGrpSpPr>
        <p:grpSpPr>
          <a:xfrm>
            <a:off x="744279" y="1897635"/>
            <a:ext cx="5085022" cy="817530"/>
            <a:chOff x="558209" y="1931285"/>
            <a:chExt cx="5085022" cy="81753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0CD9C91-CEB4-440C-BC05-896C118778B2}"/>
                </a:ext>
              </a:extLst>
            </p:cNvPr>
            <p:cNvSpPr/>
            <p:nvPr/>
          </p:nvSpPr>
          <p:spPr>
            <a:xfrm>
              <a:off x="1653943" y="2033781"/>
              <a:ext cx="3989288" cy="58477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TW" sz="3200" b="1" kern="0" spc="3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QTS Hero </a:t>
              </a:r>
              <a:r>
                <a:rPr lang="en-US" altLang="zh-TW" sz="3200" b="1" kern="0" spc="3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介紹</a:t>
              </a:r>
              <a:endParaRPr lang="zh-TW" sz="3200" kern="0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3F4818B3-D273-4669-ADB0-D58330E78046}"/>
                </a:ext>
              </a:extLst>
            </p:cNvPr>
            <p:cNvGrpSpPr/>
            <p:nvPr/>
          </p:nvGrpSpPr>
          <p:grpSpPr>
            <a:xfrm>
              <a:off x="558209" y="1931285"/>
              <a:ext cx="1143000" cy="817530"/>
              <a:chOff x="0" y="-817529"/>
              <a:chExt cx="1143000" cy="817530"/>
            </a:xfrm>
          </p:grpSpPr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FD191317-3079-40EC-B3AE-EC6DE9D7B0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-817529"/>
                <a:ext cx="1143000" cy="81753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j-cs"/>
                  </a:defRPr>
                </a:lvl1pPr>
              </a:lstStyle>
              <a:p>
                <a:r>
                  <a:rPr lang="en-US" altLang="zh-TW" sz="4800" b="1">
                    <a:solidFill>
                      <a:schemeClr val="bg1"/>
                    </a:solidFill>
                    <a:latin typeface="Arial" panose="020B0604020202020204" pitchFamily="34" charset="0"/>
                    <a:sym typeface="Arial" panose="020B0604020202020204" pitchFamily="34" charset="0"/>
                  </a:rPr>
                  <a:t>01</a:t>
                </a:r>
                <a:endParaRPr lang="zh-TW" sz="4800" b="1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id="{A8D81DFA-174D-45B2-81CF-83FE6B4570E6}"/>
                  </a:ext>
                </a:extLst>
              </p:cNvPr>
              <p:cNvCxnSpPr/>
              <p:nvPr/>
            </p:nvCxnSpPr>
            <p:spPr>
              <a:xfrm>
                <a:off x="925033" y="-738963"/>
                <a:ext cx="0" cy="63263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4EC5B283-03A6-4BF1-9C64-400C4C4299D3}"/>
              </a:ext>
            </a:extLst>
          </p:cNvPr>
          <p:cNvGrpSpPr/>
          <p:nvPr/>
        </p:nvGrpSpPr>
        <p:grpSpPr>
          <a:xfrm>
            <a:off x="744279" y="3189925"/>
            <a:ext cx="5351722" cy="817530"/>
            <a:chOff x="558209" y="1931285"/>
            <a:chExt cx="5351722" cy="81753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B910E13-8D32-405A-9566-078B9C4AE484}"/>
                </a:ext>
              </a:extLst>
            </p:cNvPr>
            <p:cNvSpPr/>
            <p:nvPr/>
          </p:nvSpPr>
          <p:spPr>
            <a:xfrm>
              <a:off x="1653943" y="2033781"/>
              <a:ext cx="4255988" cy="58477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3200" b="1" kern="0" spc="3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實際展示</a:t>
              </a: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4A01D34B-4FA2-4A2A-AB08-2AE894F980D8}"/>
                </a:ext>
              </a:extLst>
            </p:cNvPr>
            <p:cNvGrpSpPr/>
            <p:nvPr/>
          </p:nvGrpSpPr>
          <p:grpSpPr>
            <a:xfrm>
              <a:off x="558209" y="1931285"/>
              <a:ext cx="1143000" cy="817530"/>
              <a:chOff x="0" y="-817529"/>
              <a:chExt cx="1143000" cy="817530"/>
            </a:xfrm>
          </p:grpSpPr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8F41F911-6A10-4CF6-972B-EEB2A0BC25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-817529"/>
                <a:ext cx="1143000" cy="81753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j-cs"/>
                  </a:defRPr>
                </a:lvl1pPr>
              </a:lstStyle>
              <a:p>
                <a:r>
                  <a:rPr lang="en-US" altLang="zh-TW" sz="4800" b="1">
                    <a:solidFill>
                      <a:schemeClr val="bg1"/>
                    </a:solidFill>
                    <a:latin typeface="Arial" panose="020B0604020202020204" pitchFamily="34" charset="0"/>
                    <a:sym typeface="Arial" panose="020B0604020202020204" pitchFamily="34" charset="0"/>
                  </a:rPr>
                  <a:t>02</a:t>
                </a:r>
                <a:endParaRPr lang="zh-TW" sz="4800" b="1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F4BCF3D5-343B-4F89-A57E-7D7D87FD8E89}"/>
                  </a:ext>
                </a:extLst>
              </p:cNvPr>
              <p:cNvCxnSpPr/>
              <p:nvPr/>
            </p:nvCxnSpPr>
            <p:spPr>
              <a:xfrm>
                <a:off x="925033" y="-738963"/>
                <a:ext cx="0" cy="63263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409224EE-5AE9-439F-8568-B493AD3692CF}"/>
              </a:ext>
            </a:extLst>
          </p:cNvPr>
          <p:cNvGrpSpPr/>
          <p:nvPr/>
        </p:nvGrpSpPr>
        <p:grpSpPr>
          <a:xfrm>
            <a:off x="744279" y="4659574"/>
            <a:ext cx="5387102" cy="817530"/>
            <a:chOff x="558209" y="1931285"/>
            <a:chExt cx="5387102" cy="817530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CA8E9CCC-5ED3-4F1F-8622-044B82911ECC}"/>
                </a:ext>
              </a:extLst>
            </p:cNvPr>
            <p:cNvSpPr/>
            <p:nvPr/>
          </p:nvSpPr>
          <p:spPr>
            <a:xfrm>
              <a:off x="1653943" y="2033781"/>
              <a:ext cx="4291368" cy="58477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3200" b="1" kern="0" spc="3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專用機種</a:t>
              </a:r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8D803F09-C311-4D63-92BE-128A52F99656}"/>
                </a:ext>
              </a:extLst>
            </p:cNvPr>
            <p:cNvGrpSpPr/>
            <p:nvPr/>
          </p:nvGrpSpPr>
          <p:grpSpPr>
            <a:xfrm>
              <a:off x="558209" y="1931285"/>
              <a:ext cx="1143000" cy="817530"/>
              <a:chOff x="0" y="-817529"/>
              <a:chExt cx="1143000" cy="817530"/>
            </a:xfrm>
          </p:grpSpPr>
          <p:sp>
            <p:nvSpPr>
              <p:cNvPr id="38" name="Title 1">
                <a:extLst>
                  <a:ext uri="{FF2B5EF4-FFF2-40B4-BE49-F238E27FC236}">
                    <a16:creationId xmlns:a16="http://schemas.microsoft.com/office/drawing/2014/main" id="{6659A3F1-A702-462E-88D9-F6CAB3C949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-817529"/>
                <a:ext cx="1143000" cy="81753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j-cs"/>
                  </a:defRPr>
                </a:lvl1pPr>
              </a:lstStyle>
              <a:p>
                <a:r>
                  <a:rPr lang="en-US" altLang="zh-TW" sz="4800" b="1">
                    <a:solidFill>
                      <a:schemeClr val="bg1"/>
                    </a:solidFill>
                    <a:latin typeface="Arial" panose="020B0604020202020204" pitchFamily="34" charset="0"/>
                    <a:sym typeface="Arial" panose="020B0604020202020204" pitchFamily="34" charset="0"/>
                  </a:rPr>
                  <a:t>03</a:t>
                </a:r>
                <a:endParaRPr lang="zh-TW" sz="4800" b="1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F2A26B0E-F24A-4CBF-8217-FFC3FE8E1BA1}"/>
                  </a:ext>
                </a:extLst>
              </p:cNvPr>
              <p:cNvCxnSpPr/>
              <p:nvPr/>
            </p:nvCxnSpPr>
            <p:spPr>
              <a:xfrm>
                <a:off x="925033" y="-738963"/>
                <a:ext cx="0" cy="63263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圖片 46" descr="一張含有 室內, 桌, 書, 坐 的圖片&#10;&#10;自動產生的描述" hidden="1">
            <a:extLst>
              <a:ext uri="{FF2B5EF4-FFF2-40B4-BE49-F238E27FC236}">
                <a16:creationId xmlns:a16="http://schemas.microsoft.com/office/drawing/2014/main" id="{B2850E19-3C09-4D0D-89C4-05D5B20748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85" t="-2692" r="37521" b="-8635"/>
          <a:stretch/>
        </p:blipFill>
        <p:spPr>
          <a:xfrm>
            <a:off x="4497520" y="-425451"/>
            <a:ext cx="7694480" cy="7655591"/>
          </a:xfrm>
          <a:prstGeom prst="rect">
            <a:avLst/>
          </a:prstGeom>
        </p:spPr>
      </p:pic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CF89F607-6EDD-458F-B49B-C1BA9B70ED89}"/>
              </a:ext>
            </a:extLst>
          </p:cNvPr>
          <p:cNvSpPr/>
          <p:nvPr/>
        </p:nvSpPr>
        <p:spPr>
          <a:xfrm>
            <a:off x="3773238" y="7000213"/>
            <a:ext cx="4719949" cy="10233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配合</a:t>
            </a:r>
            <a:r>
              <a:rPr lang="en-US" altLang="zh-TW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David</a:t>
            </a:r>
            <a:r>
              <a:rPr lang="zh-TW" altLang="en-US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H/W</a:t>
            </a:r>
            <a:r>
              <a:rPr lang="zh-TW" altLang="en-US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章節後再重調</a:t>
            </a:r>
            <a:r>
              <a:rPr lang="en-US" altLang="zh-TW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agenda</a:t>
            </a:r>
            <a:endParaRPr lang="zh-TW" altLang="en-US" sz="20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Title 1" hidden="1">
            <a:extLst>
              <a:ext uri="{FF2B5EF4-FFF2-40B4-BE49-F238E27FC236}">
                <a16:creationId xmlns:a16="http://schemas.microsoft.com/office/drawing/2014/main" id="{563F86D5-B371-46F2-829F-6A03073E24D9}"/>
              </a:ext>
            </a:extLst>
          </p:cNvPr>
          <p:cNvSpPr txBox="1">
            <a:spLocks/>
          </p:cNvSpPr>
          <p:nvPr/>
        </p:nvSpPr>
        <p:spPr>
          <a:xfrm>
            <a:off x="476659" y="403145"/>
            <a:ext cx="5981700" cy="92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800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Bebas Neue" panose="020B0606020202050201" pitchFamily="34" charset="0"/>
                <a:ea typeface="微軟正黑體"/>
              </a:rPr>
              <a:t>Agenda</a:t>
            </a:r>
            <a:endParaRPr lang="zh-TW" sz="4800">
              <a:gradFill>
                <a:gsLst>
                  <a:gs pos="17000">
                    <a:srgbClr val="E8EDF7"/>
                  </a:gs>
                  <a:gs pos="56000">
                    <a:schemeClr val="accent1">
                      <a:lumMod val="5000"/>
                      <a:lumOff val="95000"/>
                    </a:schemeClr>
                  </a:gs>
                  <a:gs pos="76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Bebas Neue" panose="020B0606020202050201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0B8D0AC-6267-4479-B6B5-BB0D1765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Agenda</a:t>
            </a:r>
            <a:endParaRPr lang="zh-TW" altLang="en-US"/>
          </a:p>
        </p:txBody>
      </p:sp>
      <p:pic>
        <p:nvPicPr>
          <p:cNvPr id="28" name="圖片 27" descr="一張含有 室內, 桌, 電腦, 書 的圖片&#10;&#10;自動產生的描述">
            <a:extLst>
              <a:ext uri="{FF2B5EF4-FFF2-40B4-BE49-F238E27FC236}">
                <a16:creationId xmlns:a16="http://schemas.microsoft.com/office/drawing/2014/main" id="{838E82C9-071C-440F-AC3C-B440A8D340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664"/>
          <a:stretch/>
        </p:blipFill>
        <p:spPr>
          <a:xfrm>
            <a:off x="5197493" y="-218868"/>
            <a:ext cx="6994507" cy="6526830"/>
          </a:xfrm>
          <a:prstGeom prst="rect">
            <a:avLst/>
          </a:prstGeom>
        </p:spPr>
      </p:pic>
      <p:sp>
        <p:nvSpPr>
          <p:cNvPr id="2" name="圖形 19">
            <a:extLst>
              <a:ext uri="{FF2B5EF4-FFF2-40B4-BE49-F238E27FC236}">
                <a16:creationId xmlns:a16="http://schemas.microsoft.com/office/drawing/2014/main" id="{2BBD8D47-0257-448D-9B92-9F93474BB282}"/>
              </a:ext>
            </a:extLst>
          </p:cNvPr>
          <p:cNvSpPr/>
          <p:nvPr/>
        </p:nvSpPr>
        <p:spPr>
          <a:xfrm>
            <a:off x="574459" y="2817661"/>
            <a:ext cx="5556922" cy="46113"/>
          </a:xfrm>
          <a:custGeom>
            <a:avLst/>
            <a:gdLst>
              <a:gd name="connsiteX0" fmla="*/ 0 w 5556922"/>
              <a:gd name="connsiteY0" fmla="*/ 0 h 46113"/>
              <a:gd name="connsiteX1" fmla="*/ 5556923 w 5556922"/>
              <a:gd name="connsiteY1" fmla="*/ 0 h 46113"/>
              <a:gd name="connsiteX2" fmla="*/ 5556923 w 5556922"/>
              <a:gd name="connsiteY2" fmla="*/ 46114 h 46113"/>
              <a:gd name="connsiteX3" fmla="*/ 0 w 5556922"/>
              <a:gd name="connsiteY3" fmla="*/ 46114 h 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6922" h="46113">
                <a:moveTo>
                  <a:pt x="0" y="0"/>
                </a:moveTo>
                <a:lnTo>
                  <a:pt x="5556923" y="0"/>
                </a:lnTo>
                <a:lnTo>
                  <a:pt x="5556923" y="46114"/>
                </a:lnTo>
                <a:lnTo>
                  <a:pt x="0" y="46114"/>
                </a:lnTo>
                <a:close/>
              </a:path>
            </a:pathLst>
          </a:custGeom>
          <a:gradFill>
            <a:gsLst>
              <a:gs pos="0">
                <a:srgbClr val="3DD66A"/>
              </a:gs>
              <a:gs pos="100000">
                <a:srgbClr val="3BCCD0"/>
              </a:gs>
            </a:gsLst>
            <a:lin ang="0" scaled="0"/>
          </a:gradFill>
          <a:ln w="381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40" name="圖形 19">
            <a:extLst>
              <a:ext uri="{FF2B5EF4-FFF2-40B4-BE49-F238E27FC236}">
                <a16:creationId xmlns:a16="http://schemas.microsoft.com/office/drawing/2014/main" id="{2B4C1E8F-5AC2-430B-B6FC-87DBB472F636}"/>
              </a:ext>
            </a:extLst>
          </p:cNvPr>
          <p:cNvSpPr/>
          <p:nvPr/>
        </p:nvSpPr>
        <p:spPr>
          <a:xfrm>
            <a:off x="574459" y="4237851"/>
            <a:ext cx="5556922" cy="46113"/>
          </a:xfrm>
          <a:custGeom>
            <a:avLst/>
            <a:gdLst>
              <a:gd name="connsiteX0" fmla="*/ 0 w 5556922"/>
              <a:gd name="connsiteY0" fmla="*/ 0 h 46113"/>
              <a:gd name="connsiteX1" fmla="*/ 5556923 w 5556922"/>
              <a:gd name="connsiteY1" fmla="*/ 0 h 46113"/>
              <a:gd name="connsiteX2" fmla="*/ 5556923 w 5556922"/>
              <a:gd name="connsiteY2" fmla="*/ 46114 h 46113"/>
              <a:gd name="connsiteX3" fmla="*/ 0 w 5556922"/>
              <a:gd name="connsiteY3" fmla="*/ 46114 h 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6922" h="46113">
                <a:moveTo>
                  <a:pt x="0" y="0"/>
                </a:moveTo>
                <a:lnTo>
                  <a:pt x="5556923" y="0"/>
                </a:lnTo>
                <a:lnTo>
                  <a:pt x="5556923" y="46114"/>
                </a:lnTo>
                <a:lnTo>
                  <a:pt x="0" y="46114"/>
                </a:lnTo>
                <a:close/>
              </a:path>
            </a:pathLst>
          </a:custGeom>
          <a:gradFill>
            <a:gsLst>
              <a:gs pos="0">
                <a:srgbClr val="3DD66A"/>
              </a:gs>
              <a:gs pos="100000">
                <a:srgbClr val="3BCCD0"/>
              </a:gs>
            </a:gsLst>
            <a:lin ang="0" scaled="0"/>
          </a:gradFill>
          <a:ln w="381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41" name="圖形 19">
            <a:extLst>
              <a:ext uri="{FF2B5EF4-FFF2-40B4-BE49-F238E27FC236}">
                <a16:creationId xmlns:a16="http://schemas.microsoft.com/office/drawing/2014/main" id="{B7669308-D91D-4E25-B8A6-693C41E304DA}"/>
              </a:ext>
            </a:extLst>
          </p:cNvPr>
          <p:cNvSpPr/>
          <p:nvPr/>
        </p:nvSpPr>
        <p:spPr>
          <a:xfrm>
            <a:off x="574459" y="5595097"/>
            <a:ext cx="5556922" cy="46113"/>
          </a:xfrm>
          <a:custGeom>
            <a:avLst/>
            <a:gdLst>
              <a:gd name="connsiteX0" fmla="*/ 0 w 5556922"/>
              <a:gd name="connsiteY0" fmla="*/ 0 h 46113"/>
              <a:gd name="connsiteX1" fmla="*/ 5556923 w 5556922"/>
              <a:gd name="connsiteY1" fmla="*/ 0 h 46113"/>
              <a:gd name="connsiteX2" fmla="*/ 5556923 w 5556922"/>
              <a:gd name="connsiteY2" fmla="*/ 46114 h 46113"/>
              <a:gd name="connsiteX3" fmla="*/ 0 w 5556922"/>
              <a:gd name="connsiteY3" fmla="*/ 46114 h 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6922" h="46113">
                <a:moveTo>
                  <a:pt x="0" y="0"/>
                </a:moveTo>
                <a:lnTo>
                  <a:pt x="5556923" y="0"/>
                </a:lnTo>
                <a:lnTo>
                  <a:pt x="5556923" y="46114"/>
                </a:lnTo>
                <a:lnTo>
                  <a:pt x="0" y="46114"/>
                </a:lnTo>
                <a:close/>
              </a:path>
            </a:pathLst>
          </a:custGeom>
          <a:gradFill>
            <a:gsLst>
              <a:gs pos="0">
                <a:srgbClr val="3DD66A"/>
              </a:gs>
              <a:gs pos="100000">
                <a:srgbClr val="3BCCD0"/>
              </a:gs>
            </a:gsLst>
            <a:lin ang="0" scaled="0"/>
          </a:gradFill>
          <a:ln w="381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734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90;p41">
            <a:extLst>
              <a:ext uri="{FF2B5EF4-FFF2-40B4-BE49-F238E27FC236}">
                <a16:creationId xmlns:a16="http://schemas.microsoft.com/office/drawing/2014/main" id="{7026A52D-4451-4E3A-A36E-C3A3FF64E5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1666" y="1466602"/>
            <a:ext cx="6498722" cy="539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形 10" hidden="1">
            <a:extLst>
              <a:ext uri="{FF2B5EF4-FFF2-40B4-BE49-F238E27FC236}">
                <a16:creationId xmlns:a16="http://schemas.microsoft.com/office/drawing/2014/main" id="{55142B8F-DCFF-4DAA-8C57-5EFB1DD6B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593"/>
          <a:stretch/>
        </p:blipFill>
        <p:spPr>
          <a:xfrm>
            <a:off x="7089862" y="1466602"/>
            <a:ext cx="351135" cy="53905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16F0AD9-C47A-4E2F-BA57-700EA826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1"/>
            <a:ext cx="11523476" cy="1224268"/>
          </a:xfrm>
        </p:spPr>
        <p:txBody>
          <a:bodyPr>
            <a:noAutofit/>
          </a:bodyPr>
          <a:lstStyle/>
          <a:p>
            <a:pPr algn="ctr"/>
            <a:r>
              <a:rPr lang="zh-CN" altLang="en-US" sz="3800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支</a:t>
            </a:r>
            <a:r>
              <a:rPr lang="zh-TW" altLang="en-US" sz="3800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援 </a:t>
            </a:r>
            <a:r>
              <a:rPr lang="en-US" altLang="zh-CN" sz="3800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ECC</a:t>
            </a:r>
            <a:r>
              <a:rPr lang="zh-CN" altLang="en-US" sz="3800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CN" sz="3800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RAM </a:t>
            </a:r>
            <a:r>
              <a:rPr lang="zh-TW" altLang="en-US" sz="3800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的機種</a:t>
            </a:r>
            <a:r>
              <a:rPr lang="zh-CN" altLang="en-US" sz="3800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sz="3800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符合企業標準的穩定度規格</a:t>
            </a:r>
            <a:endParaRPr lang="zh-TW" altLang="en-US" sz="3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1E8A469-FA05-4E34-9808-E4EED5ED64E5}"/>
              </a:ext>
            </a:extLst>
          </p:cNvPr>
          <p:cNvGrpSpPr/>
          <p:nvPr/>
        </p:nvGrpSpPr>
        <p:grpSpPr>
          <a:xfrm>
            <a:off x="6680609" y="2151369"/>
            <a:ext cx="5233405" cy="3880798"/>
            <a:chOff x="6680609" y="2151369"/>
            <a:chExt cx="5233405" cy="388079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CB4018E-66F1-43C0-AF80-5ED20468952A}"/>
                </a:ext>
              </a:extLst>
            </p:cNvPr>
            <p:cNvSpPr/>
            <p:nvPr/>
          </p:nvSpPr>
          <p:spPr>
            <a:xfrm>
              <a:off x="6683032" y="4458601"/>
              <a:ext cx="5228559" cy="1573566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Google Shape;697;p38">
              <a:extLst>
                <a:ext uri="{FF2B5EF4-FFF2-40B4-BE49-F238E27FC236}">
                  <a16:creationId xmlns:a16="http://schemas.microsoft.com/office/drawing/2014/main" id="{8DC60412-2861-4362-9AC2-F79BE64630B7}"/>
                </a:ext>
              </a:extLst>
            </p:cNvPr>
            <p:cNvSpPr/>
            <p:nvPr/>
          </p:nvSpPr>
          <p:spPr>
            <a:xfrm>
              <a:off x="6680609" y="5391398"/>
              <a:ext cx="5230981" cy="539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zh-TW" altLang="en-US" sz="2000" b="1" spc="300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可在官網配件區採購加大 </a:t>
              </a:r>
              <a:r>
                <a:rPr lang="en-US" altLang="zh-TW" sz="2000" b="1" spc="300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RAM</a:t>
              </a:r>
              <a:endParaRPr lang="zh-TW" altLang="en-US" sz="2000" b="1" spc="300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" name="Google Shape;789;p41">
              <a:extLst>
                <a:ext uri="{FF2B5EF4-FFF2-40B4-BE49-F238E27FC236}">
                  <a16:creationId xmlns:a16="http://schemas.microsoft.com/office/drawing/2014/main" id="{0234DE6E-D7FA-418B-8487-D08D48E9B69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85455" y="2151369"/>
              <a:ext cx="5228559" cy="3075014"/>
            </a:xfrm>
            <a:prstGeom prst="rect">
              <a:avLst/>
            </a:prstGeom>
            <a:noFill/>
            <a:ln>
              <a:noFill/>
            </a:ln>
            <a:effectLst>
              <a:outerShdw blurRad="533400" dir="10800000" algn="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55547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1AFC32-91E5-43DF-BB7C-7AF126E1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提供更快速的 </a:t>
            </a:r>
            <a:r>
              <a:rPr lang="en-US" altLang="zh-TW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RAID Rebuild / Resilver</a:t>
            </a:r>
            <a:r>
              <a:rPr lang="zh-TW" altLang="en-US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功能</a:t>
            </a:r>
            <a:endParaRPr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796;p42">
            <a:extLst>
              <a:ext uri="{FF2B5EF4-FFF2-40B4-BE49-F238E27FC236}">
                <a16:creationId xmlns:a16="http://schemas.microsoft.com/office/drawing/2014/main" id="{FCA326CB-FFA5-4493-853D-BA64D75AD7FC}"/>
              </a:ext>
            </a:extLst>
          </p:cNvPr>
          <p:cNvSpPr txBox="1"/>
          <p:nvPr/>
        </p:nvSpPr>
        <p:spPr>
          <a:xfrm>
            <a:off x="487411" y="1717119"/>
            <a:ext cx="11070233" cy="133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更加快速</a:t>
            </a:r>
            <a:r>
              <a: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 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只需要構建數據塊的部分，不再需要整顆</a:t>
            </a:r>
            <a:r>
              <a: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16TB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的硬碟全部同步。</a:t>
            </a:r>
          </a:p>
          <a:p>
            <a:pPr marL="444500" marR="0" lvl="0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新的硬碟可以在短時間內重建完成。</a:t>
            </a:r>
            <a:endParaRPr lang="zh-TW" altLang="en-US" sz="240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endParaRPr lang="zh-TW" altLang="en-US" sz="240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D161857-6263-4332-A11F-A876F55EE298}"/>
              </a:ext>
            </a:extLst>
          </p:cNvPr>
          <p:cNvGrpSpPr/>
          <p:nvPr/>
        </p:nvGrpSpPr>
        <p:grpSpPr>
          <a:xfrm>
            <a:off x="948764" y="3429000"/>
            <a:ext cx="10147526" cy="2195991"/>
            <a:chOff x="528992" y="3329335"/>
            <a:chExt cx="10147526" cy="2195991"/>
          </a:xfrm>
        </p:grpSpPr>
        <p:sp>
          <p:nvSpPr>
            <p:cNvPr id="4" name="Google Shape;797;p42">
              <a:extLst>
                <a:ext uri="{FF2B5EF4-FFF2-40B4-BE49-F238E27FC236}">
                  <a16:creationId xmlns:a16="http://schemas.microsoft.com/office/drawing/2014/main" id="{61115332-D869-4134-A277-9271CBA90497}"/>
                </a:ext>
              </a:extLst>
            </p:cNvPr>
            <p:cNvSpPr/>
            <p:nvPr/>
          </p:nvSpPr>
          <p:spPr>
            <a:xfrm rot="-5400000">
              <a:off x="7692972" y="3482506"/>
              <a:ext cx="646176" cy="198918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B4F6F70E-2B10-45FE-8C56-83628CCA55DE}"/>
                </a:ext>
              </a:extLst>
            </p:cNvPr>
            <p:cNvGrpSpPr/>
            <p:nvPr/>
          </p:nvGrpSpPr>
          <p:grpSpPr>
            <a:xfrm>
              <a:off x="528992" y="3343275"/>
              <a:ext cx="6565971" cy="2139175"/>
              <a:chOff x="700442" y="3808142"/>
              <a:chExt cx="5548415" cy="1807658"/>
            </a:xfrm>
            <a:effectLst>
              <a:reflection blurRad="76200" stA="24000" endPos="65000" dist="12700" dir="5400000" sy="-100000" algn="bl" rotWithShape="0"/>
            </a:effectLst>
          </p:grpSpPr>
          <p:pic>
            <p:nvPicPr>
              <p:cNvPr id="12" name="圖片 11" descr="一張含有 電子用品, 相片, 桌, 監視器 的圖片&#10;&#10;自動產生的描述">
                <a:extLst>
                  <a:ext uri="{FF2B5EF4-FFF2-40B4-BE49-F238E27FC236}">
                    <a16:creationId xmlns:a16="http://schemas.microsoft.com/office/drawing/2014/main" id="{EDEBAE81-2F03-4EC5-B11E-6E7F27ED2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0442" y="3808142"/>
                <a:ext cx="1290740" cy="1807658"/>
              </a:xfrm>
              <a:prstGeom prst="rect">
                <a:avLst/>
              </a:prstGeom>
            </p:spPr>
          </p:pic>
          <p:pic>
            <p:nvPicPr>
              <p:cNvPr id="13" name="圖片 12" descr="一張含有 電子用品, 相片, 桌, 監視器 的圖片&#10;&#10;自動產生的描述">
                <a:extLst>
                  <a:ext uri="{FF2B5EF4-FFF2-40B4-BE49-F238E27FC236}">
                    <a16:creationId xmlns:a16="http://schemas.microsoft.com/office/drawing/2014/main" id="{F3EC5983-7DA4-464F-8639-2FFDCF139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19667" y="3808142"/>
                <a:ext cx="1290740" cy="1807658"/>
              </a:xfrm>
              <a:prstGeom prst="rect">
                <a:avLst/>
              </a:prstGeom>
            </p:spPr>
          </p:pic>
          <p:pic>
            <p:nvPicPr>
              <p:cNvPr id="14" name="圖片 13" descr="一張含有 電子用品, 相片, 桌, 監視器 的圖片&#10;&#10;自動產生的描述">
                <a:extLst>
                  <a:ext uri="{FF2B5EF4-FFF2-40B4-BE49-F238E27FC236}">
                    <a16:creationId xmlns:a16="http://schemas.microsoft.com/office/drawing/2014/main" id="{7740B1E6-22E3-4597-AF6A-B694BCCE3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38892" y="3808142"/>
                <a:ext cx="1290740" cy="1807658"/>
              </a:xfrm>
              <a:prstGeom prst="rect">
                <a:avLst/>
              </a:prstGeom>
            </p:spPr>
          </p:pic>
          <p:pic>
            <p:nvPicPr>
              <p:cNvPr id="15" name="圖片 14" descr="一張含有 電子用品, 相片, 桌, 監視器 的圖片&#10;&#10;自動產生的描述">
                <a:extLst>
                  <a:ext uri="{FF2B5EF4-FFF2-40B4-BE49-F238E27FC236}">
                    <a16:creationId xmlns:a16="http://schemas.microsoft.com/office/drawing/2014/main" id="{D468B661-14FF-4225-89D7-77FA49B92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58117" y="3808142"/>
                <a:ext cx="1290740" cy="1807658"/>
              </a:xfrm>
              <a:prstGeom prst="rect">
                <a:avLst/>
              </a:prstGeom>
            </p:spPr>
          </p:pic>
        </p:grpSp>
        <p:pic>
          <p:nvPicPr>
            <p:cNvPr id="17" name="圖片 16" descr="一張含有 電子用品, 相片, 桌, 監視器 的圖片&#10;&#10;自動產生的描述">
              <a:extLst>
                <a:ext uri="{FF2B5EF4-FFF2-40B4-BE49-F238E27FC236}">
                  <a16:creationId xmlns:a16="http://schemas.microsoft.com/office/drawing/2014/main" id="{A786535D-8B13-465D-BC4D-07290DBF2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8493" y="3329335"/>
              <a:ext cx="1568025" cy="2195991"/>
            </a:xfrm>
            <a:prstGeom prst="rect">
              <a:avLst/>
            </a:prstGeom>
            <a:effectLst>
              <a:reflection blurRad="76200" stA="24000" endPos="65000" dist="12700" dir="5400000" sy="-100000" algn="bl" rotWithShape="0"/>
            </a:effectLst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888EDB39-452B-414F-96A8-B52CD005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76404" y="4163767"/>
              <a:ext cx="1109662" cy="11096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68762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180AD962-2087-412D-930D-8A9C3700A2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964904" y="3336324"/>
            <a:ext cx="262192" cy="185352"/>
          </a:xfrm>
          <a:prstGeom prst="rect">
            <a:avLst/>
          </a:prstGeom>
        </p:spPr>
      </p:pic>
      <p:pic>
        <p:nvPicPr>
          <p:cNvPr id="19" name="圖片 18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67A5CE8D-35BC-492D-9519-3ACB16F571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6161922" y="3978874"/>
            <a:ext cx="1477128" cy="369868"/>
          </a:xfrm>
          <a:prstGeom prst="rect">
            <a:avLst/>
          </a:prstGeom>
        </p:spPr>
      </p:pic>
      <p:pic>
        <p:nvPicPr>
          <p:cNvPr id="20" name="圖片 19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52DED5BA-0680-46AC-9C97-3A54343B4C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643279" y="4122874"/>
            <a:ext cx="1375956" cy="20783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54116F3-45F4-450B-B58A-4259EF644E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258264" y="6150506"/>
            <a:ext cx="3286029" cy="536494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1AA4089A-E310-4D9D-BC07-1629192B10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147316" y="6252011"/>
            <a:ext cx="954080" cy="279758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79C913EE-163D-4197-A2AB-E44868051D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57185" y="6252011"/>
            <a:ext cx="954080" cy="279758"/>
          </a:xfrm>
          <a:prstGeom prst="rect">
            <a:avLst/>
          </a:prstGeom>
        </p:spPr>
      </p:pic>
      <p:pic>
        <p:nvPicPr>
          <p:cNvPr id="24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76203C08-D0B0-45BE-A5A7-6C706AF9840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209" y="3104356"/>
            <a:ext cx="1341990" cy="75493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6F44A37-4042-4E23-A5F1-D5C658EA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SSD / HDD 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壽命預測</a:t>
            </a:r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提前保護系統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00735C53-01F1-4F0C-B9C7-2335F3AAD385}"/>
              </a:ext>
            </a:extLst>
          </p:cNvPr>
          <p:cNvGrpSpPr/>
          <p:nvPr/>
        </p:nvGrpSpPr>
        <p:grpSpPr>
          <a:xfrm>
            <a:off x="0" y="1477250"/>
            <a:ext cx="12191999" cy="5706917"/>
            <a:chOff x="0" y="1163783"/>
            <a:chExt cx="12191999" cy="570691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2A856CF-6433-46C7-9F24-9BE04AF96C93}"/>
                </a:ext>
              </a:extLst>
            </p:cNvPr>
            <p:cNvSpPr/>
            <p:nvPr/>
          </p:nvSpPr>
          <p:spPr>
            <a:xfrm>
              <a:off x="9553574" y="1163783"/>
              <a:ext cx="2638425" cy="56942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" name="Google Shape;809;p43">
              <a:extLst>
                <a:ext uri="{FF2B5EF4-FFF2-40B4-BE49-F238E27FC236}">
                  <a16:creationId xmlns:a16="http://schemas.microsoft.com/office/drawing/2014/main" id="{C2228870-A731-4348-86FE-1D39DB1C5DCB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0" y="1163783"/>
              <a:ext cx="10909300" cy="57069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808;p43">
            <a:extLst>
              <a:ext uri="{FF2B5EF4-FFF2-40B4-BE49-F238E27FC236}">
                <a16:creationId xmlns:a16="http://schemas.microsoft.com/office/drawing/2014/main" id="{F6A08990-156D-44E4-9119-BB6C9C381B0B}"/>
              </a:ext>
            </a:extLst>
          </p:cNvPr>
          <p:cNvSpPr txBox="1"/>
          <p:nvPr/>
        </p:nvSpPr>
        <p:spPr>
          <a:xfrm>
            <a:off x="3802120" y="2243383"/>
            <a:ext cx="7489993" cy="113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ts val="4000"/>
            </a:pPr>
            <a:r>
              <a:rPr lang="en-US" sz="24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QNAP </a:t>
            </a:r>
            <a:r>
              <a:rPr lang="zh-TW" altLang="en-US" sz="24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攜手</a:t>
            </a:r>
            <a:r>
              <a:rPr lang="en-US" sz="24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ULINK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推出創新整合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AI </a:t>
            </a:r>
            <a:r>
              <a:rPr lang="ja-JP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學習推論的磁碟健康分析及故障預測服務, 提前預警讓您預先保護系統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090725A4-AD35-41E4-9C91-8C23B470A52C}"/>
              </a:ext>
            </a:extLst>
          </p:cNvPr>
          <p:cNvGrpSpPr/>
          <p:nvPr/>
        </p:nvGrpSpPr>
        <p:grpSpPr>
          <a:xfrm>
            <a:off x="9940746" y="6334454"/>
            <a:ext cx="2180424" cy="542098"/>
            <a:chOff x="4013476" y="5509567"/>
            <a:chExt cx="2180424" cy="542098"/>
          </a:xfrm>
        </p:grpSpPr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9B5DE88E-78F6-49FD-ABCF-E0BFEEE261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78838" t="-6874" r="6542" b="60917"/>
            <a:stretch/>
          </p:blipFill>
          <p:spPr>
            <a:xfrm>
              <a:off x="4013476" y="5509567"/>
              <a:ext cx="1467452" cy="542098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58E0D03B-C2A8-4E1F-A9D7-897CE91FDE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</p:spPr>
        </p:pic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2EF39626-B454-4E4D-821A-E3DB9ED1138E}"/>
                </a:ext>
              </a:extLst>
            </p:cNvPr>
            <p:cNvSpPr/>
            <p:nvPr/>
          </p:nvSpPr>
          <p:spPr>
            <a:xfrm>
              <a:off x="5741515" y="5794072"/>
              <a:ext cx="1892" cy="175931"/>
            </a:xfrm>
            <a:custGeom>
              <a:avLst/>
              <a:gdLst>
                <a:gd name="connsiteX0" fmla="*/ 0 w 0"/>
                <a:gd name="connsiteY0" fmla="*/ 0 h 175931"/>
                <a:gd name="connsiteX1" fmla="*/ 0 w 0"/>
                <a:gd name="connsiteY1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5931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2FA5DB35-9290-41D3-9ADF-ABE61AA1B1EA}"/>
                </a:ext>
              </a:extLst>
            </p:cNvPr>
            <p:cNvSpPr/>
            <p:nvPr/>
          </p:nvSpPr>
          <p:spPr>
            <a:xfrm>
              <a:off x="5703623" y="5790994"/>
              <a:ext cx="1892" cy="175931"/>
            </a:xfrm>
            <a:custGeom>
              <a:avLst/>
              <a:gdLst>
                <a:gd name="connsiteX0" fmla="*/ 0 w 1891"/>
                <a:gd name="connsiteY0" fmla="*/ 0 h 175931"/>
                <a:gd name="connsiteX1" fmla="*/ 1892 w 1891"/>
                <a:gd name="connsiteY1" fmla="*/ 0 h 175931"/>
                <a:gd name="connsiteX2" fmla="*/ 1892 w 1891"/>
                <a:gd name="connsiteY2" fmla="*/ 177123 h 175931"/>
                <a:gd name="connsiteX3" fmla="*/ 0 w 1891"/>
                <a:gd name="connsiteY3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1" h="175931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27F7C1AC-7022-49CF-AE64-668CFC080741}"/>
                </a:ext>
              </a:extLst>
            </p:cNvPr>
            <p:cNvSpPr/>
            <p:nvPr/>
          </p:nvSpPr>
          <p:spPr>
            <a:xfrm>
              <a:off x="5501595" y="5793845"/>
              <a:ext cx="87020" cy="130530"/>
            </a:xfrm>
            <a:custGeom>
              <a:avLst/>
              <a:gdLst>
                <a:gd name="connsiteX0" fmla="*/ 87815 w 87020"/>
                <a:gd name="connsiteY0" fmla="*/ 131116 h 130529"/>
                <a:gd name="connsiteX1" fmla="*/ 18993 w 87020"/>
                <a:gd name="connsiteY1" fmla="*/ 131116 h 130529"/>
                <a:gd name="connsiteX2" fmla="*/ 4767 w 87020"/>
                <a:gd name="connsiteY2" fmla="*/ 126841 h 130529"/>
                <a:gd name="connsiteX3" fmla="*/ 0 w 87020"/>
                <a:gd name="connsiteY3" fmla="*/ 114185 h 130529"/>
                <a:gd name="connsiteX4" fmla="*/ 2573 w 87020"/>
                <a:gd name="connsiteY4" fmla="*/ 103648 h 130529"/>
                <a:gd name="connsiteX5" fmla="*/ 10537 w 87020"/>
                <a:gd name="connsiteY5" fmla="*/ 92563 h 130529"/>
                <a:gd name="connsiteX6" fmla="*/ 49450 w 87020"/>
                <a:gd name="connsiteY6" fmla="*/ 51058 h 130529"/>
                <a:gd name="connsiteX7" fmla="*/ 53423 w 87020"/>
                <a:gd name="connsiteY7" fmla="*/ 45421 h 130529"/>
                <a:gd name="connsiteX8" fmla="*/ 54766 w 87020"/>
                <a:gd name="connsiteY8" fmla="*/ 39802 h 130529"/>
                <a:gd name="connsiteX9" fmla="*/ 51304 w 87020"/>
                <a:gd name="connsiteY9" fmla="*/ 31611 h 130529"/>
                <a:gd name="connsiteX10" fmla="*/ 42432 w 87020"/>
                <a:gd name="connsiteY10" fmla="*/ 28357 h 130529"/>
                <a:gd name="connsiteX11" fmla="*/ 34184 w 87020"/>
                <a:gd name="connsiteY11" fmla="*/ 31743 h 130529"/>
                <a:gd name="connsiteX12" fmla="*/ 30798 w 87020"/>
                <a:gd name="connsiteY12" fmla="*/ 39991 h 130529"/>
                <a:gd name="connsiteX13" fmla="*/ 32595 w 87020"/>
                <a:gd name="connsiteY13" fmla="*/ 46518 h 130529"/>
                <a:gd name="connsiteX14" fmla="*/ 37986 w 87020"/>
                <a:gd name="connsiteY14" fmla="*/ 52420 h 130529"/>
                <a:gd name="connsiteX15" fmla="*/ 18104 w 87020"/>
                <a:gd name="connsiteY15" fmla="*/ 73570 h 130529"/>
                <a:gd name="connsiteX16" fmla="*/ 4900 w 87020"/>
                <a:gd name="connsiteY16" fmla="*/ 58795 h 130529"/>
                <a:gd name="connsiteX17" fmla="*/ 719 w 87020"/>
                <a:gd name="connsiteY17" fmla="*/ 40691 h 130529"/>
                <a:gd name="connsiteX18" fmla="*/ 12883 w 87020"/>
                <a:gd name="connsiteY18" fmla="*/ 11521 h 130529"/>
                <a:gd name="connsiteX19" fmla="*/ 43680 w 87020"/>
                <a:gd name="connsiteY19" fmla="*/ 0 h 130529"/>
                <a:gd name="connsiteX20" fmla="*/ 73816 w 87020"/>
                <a:gd name="connsiteY20" fmla="*/ 11218 h 130529"/>
                <a:gd name="connsiteX21" fmla="*/ 85563 w 87020"/>
                <a:gd name="connsiteY21" fmla="*/ 39632 h 130529"/>
                <a:gd name="connsiteX22" fmla="*/ 62787 w 87020"/>
                <a:gd name="connsiteY22" fmla="*/ 80247 h 130529"/>
                <a:gd name="connsiteX23" fmla="*/ 61444 w 87020"/>
                <a:gd name="connsiteY23" fmla="*/ 81515 h 130529"/>
                <a:gd name="connsiteX24" fmla="*/ 40975 w 87020"/>
                <a:gd name="connsiteY24" fmla="*/ 101208 h 130529"/>
                <a:gd name="connsiteX25" fmla="*/ 87815 w 87020"/>
                <a:gd name="connsiteY25" fmla="*/ 101208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7020" h="130529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92CB5617-1CF5-48CB-B578-358548C554C2}"/>
                </a:ext>
              </a:extLst>
            </p:cNvPr>
            <p:cNvSpPr/>
            <p:nvPr/>
          </p:nvSpPr>
          <p:spPr>
            <a:xfrm>
              <a:off x="5589258" y="5839909"/>
              <a:ext cx="90804" cy="130530"/>
            </a:xfrm>
            <a:custGeom>
              <a:avLst/>
              <a:gdLst>
                <a:gd name="connsiteX0" fmla="*/ 0 w 90803"/>
                <a:gd name="connsiteY0" fmla="*/ 42110 h 130529"/>
                <a:gd name="connsiteX1" fmla="*/ 12940 w 90803"/>
                <a:gd name="connsiteY1" fmla="*/ 12050 h 130529"/>
                <a:gd name="connsiteX2" fmla="*/ 45383 w 90803"/>
                <a:gd name="connsiteY2" fmla="*/ 0 h 130529"/>
                <a:gd name="connsiteX3" fmla="*/ 77769 w 90803"/>
                <a:gd name="connsiteY3" fmla="*/ 12088 h 130529"/>
                <a:gd name="connsiteX4" fmla="*/ 90936 w 90803"/>
                <a:gd name="connsiteY4" fmla="*/ 42091 h 130529"/>
                <a:gd name="connsiteX5" fmla="*/ 90936 w 90803"/>
                <a:gd name="connsiteY5" fmla="*/ 89063 h 130529"/>
                <a:gd name="connsiteX6" fmla="*/ 77864 w 90803"/>
                <a:gd name="connsiteY6" fmla="*/ 119160 h 130529"/>
                <a:gd name="connsiteX7" fmla="*/ 45383 w 90803"/>
                <a:gd name="connsiteY7" fmla="*/ 131267 h 130529"/>
                <a:gd name="connsiteX8" fmla="*/ 12902 w 90803"/>
                <a:gd name="connsiteY8" fmla="*/ 119217 h 130529"/>
                <a:gd name="connsiteX9" fmla="*/ 0 w 90803"/>
                <a:gd name="connsiteY9" fmla="*/ 89082 h 130529"/>
                <a:gd name="connsiteX10" fmla="*/ 0 w 90803"/>
                <a:gd name="connsiteY10" fmla="*/ 42110 h 130529"/>
                <a:gd name="connsiteX11" fmla="*/ 60611 w 90803"/>
                <a:gd name="connsiteY11" fmla="*/ 86244 h 130529"/>
                <a:gd name="connsiteX12" fmla="*/ 60611 w 90803"/>
                <a:gd name="connsiteY12" fmla="*/ 44323 h 130529"/>
                <a:gd name="connsiteX13" fmla="*/ 56223 w 90803"/>
                <a:gd name="connsiteY13" fmla="*/ 32311 h 130529"/>
                <a:gd name="connsiteX14" fmla="*/ 45364 w 90803"/>
                <a:gd name="connsiteY14" fmla="*/ 27563 h 130529"/>
                <a:gd name="connsiteX15" fmla="*/ 34600 w 90803"/>
                <a:gd name="connsiteY15" fmla="*/ 32349 h 130529"/>
                <a:gd name="connsiteX16" fmla="*/ 30306 w 90803"/>
                <a:gd name="connsiteY16" fmla="*/ 44304 h 130529"/>
                <a:gd name="connsiteX17" fmla="*/ 30306 w 90803"/>
                <a:gd name="connsiteY17" fmla="*/ 86225 h 130529"/>
                <a:gd name="connsiteX18" fmla="*/ 34562 w 90803"/>
                <a:gd name="connsiteY18" fmla="*/ 98143 h 130529"/>
                <a:gd name="connsiteX19" fmla="*/ 45383 w 90803"/>
                <a:gd name="connsiteY19" fmla="*/ 102873 h 130529"/>
                <a:gd name="connsiteX20" fmla="*/ 56204 w 90803"/>
                <a:gd name="connsiteY20" fmla="*/ 98086 h 130529"/>
                <a:gd name="connsiteX21" fmla="*/ 60611 w 90803"/>
                <a:gd name="connsiteY21" fmla="*/ 86244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803" h="130529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FE57F24C-4716-44F0-845A-F8A55EF4E3B0}"/>
                </a:ext>
              </a:extLst>
            </p:cNvPr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>
                <a:gd name="connsiteX0" fmla="*/ 3897 w 18917"/>
                <a:gd name="connsiteY0" fmla="*/ 28925 h 28376"/>
                <a:gd name="connsiteX1" fmla="*/ 946 w 18917"/>
                <a:gd name="connsiteY1" fmla="*/ 28054 h 28376"/>
                <a:gd name="connsiteX2" fmla="*/ 0 w 18917"/>
                <a:gd name="connsiteY2" fmla="*/ 25501 h 28376"/>
                <a:gd name="connsiteX3" fmla="*/ 549 w 18917"/>
                <a:gd name="connsiteY3" fmla="*/ 23287 h 28376"/>
                <a:gd name="connsiteX4" fmla="*/ 2289 w 18917"/>
                <a:gd name="connsiteY4" fmla="*/ 20885 h 28376"/>
                <a:gd name="connsiteX5" fmla="*/ 11105 w 18917"/>
                <a:gd name="connsiteY5" fmla="*/ 11464 h 28376"/>
                <a:gd name="connsiteX6" fmla="*/ 12069 w 18917"/>
                <a:gd name="connsiteY6" fmla="*/ 10083 h 28376"/>
                <a:gd name="connsiteX7" fmla="*/ 12410 w 18917"/>
                <a:gd name="connsiteY7" fmla="*/ 8626 h 28376"/>
                <a:gd name="connsiteX8" fmla="*/ 11483 w 18917"/>
                <a:gd name="connsiteY8" fmla="*/ 6470 h 28376"/>
                <a:gd name="connsiteX9" fmla="*/ 9194 w 18917"/>
                <a:gd name="connsiteY9" fmla="*/ 5618 h 28376"/>
                <a:gd name="connsiteX10" fmla="*/ 7037 w 18917"/>
                <a:gd name="connsiteY10" fmla="*/ 6508 h 28376"/>
                <a:gd name="connsiteX11" fmla="*/ 6148 w 18917"/>
                <a:gd name="connsiteY11" fmla="*/ 8664 h 28376"/>
                <a:gd name="connsiteX12" fmla="*/ 6621 w 18917"/>
                <a:gd name="connsiteY12" fmla="*/ 10348 h 28376"/>
                <a:gd name="connsiteX13" fmla="*/ 7605 w 18917"/>
                <a:gd name="connsiteY13" fmla="*/ 11502 h 28376"/>
                <a:gd name="connsiteX14" fmla="*/ 3651 w 18917"/>
                <a:gd name="connsiteY14" fmla="*/ 15701 h 28376"/>
                <a:gd name="connsiteX15" fmla="*/ 1078 w 18917"/>
                <a:gd name="connsiteY15" fmla="*/ 12731 h 28376"/>
                <a:gd name="connsiteX16" fmla="*/ 170 w 18917"/>
                <a:gd name="connsiteY16" fmla="*/ 8815 h 28376"/>
                <a:gd name="connsiteX17" fmla="*/ 2800 w 18917"/>
                <a:gd name="connsiteY17" fmla="*/ 2497 h 28376"/>
                <a:gd name="connsiteX18" fmla="*/ 9497 w 18917"/>
                <a:gd name="connsiteY18" fmla="*/ 0 h 28376"/>
                <a:gd name="connsiteX19" fmla="*/ 16042 w 18917"/>
                <a:gd name="connsiteY19" fmla="*/ 2421 h 28376"/>
                <a:gd name="connsiteX20" fmla="*/ 18577 w 18917"/>
                <a:gd name="connsiteY20" fmla="*/ 8570 h 28376"/>
                <a:gd name="connsiteX21" fmla="*/ 13545 w 18917"/>
                <a:gd name="connsiteY21" fmla="*/ 17480 h 28376"/>
                <a:gd name="connsiteX22" fmla="*/ 13242 w 18917"/>
                <a:gd name="connsiteY22" fmla="*/ 17763 h 28376"/>
                <a:gd name="connsiteX23" fmla="*/ 7851 w 18917"/>
                <a:gd name="connsiteY23" fmla="*/ 22966 h 28376"/>
                <a:gd name="connsiteX24" fmla="*/ 19088 w 18917"/>
                <a:gd name="connsiteY24" fmla="*/ 22966 h 28376"/>
                <a:gd name="connsiteX25" fmla="*/ 19088 w 18917"/>
                <a:gd name="connsiteY25" fmla="*/ 28906 h 28376"/>
                <a:gd name="connsiteX26" fmla="*/ 3897 w 18917"/>
                <a:gd name="connsiteY26" fmla="*/ 28906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917" h="28376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7C15F5AB-3254-498B-A282-DADC95DFC0D7}"/>
                </a:ext>
              </a:extLst>
            </p:cNvPr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>
                <a:gd name="connsiteX0" fmla="*/ 10026 w 18917"/>
                <a:gd name="connsiteY0" fmla="*/ 29416 h 28376"/>
                <a:gd name="connsiteX1" fmla="*/ 2838 w 18917"/>
                <a:gd name="connsiteY1" fmla="*/ 26749 h 28376"/>
                <a:gd name="connsiteX2" fmla="*/ 0 w 18917"/>
                <a:gd name="connsiteY2" fmla="*/ 20109 h 28376"/>
                <a:gd name="connsiteX3" fmla="*/ 0 w 18917"/>
                <a:gd name="connsiteY3" fmla="*/ 9288 h 28376"/>
                <a:gd name="connsiteX4" fmla="*/ 2857 w 18917"/>
                <a:gd name="connsiteY4" fmla="*/ 2667 h 28376"/>
                <a:gd name="connsiteX5" fmla="*/ 10045 w 18917"/>
                <a:gd name="connsiteY5" fmla="*/ 0 h 28376"/>
                <a:gd name="connsiteX6" fmla="*/ 17234 w 18917"/>
                <a:gd name="connsiteY6" fmla="*/ 2686 h 28376"/>
                <a:gd name="connsiteX7" fmla="*/ 20128 w 18917"/>
                <a:gd name="connsiteY7" fmla="*/ 9288 h 28376"/>
                <a:gd name="connsiteX8" fmla="*/ 20128 w 18917"/>
                <a:gd name="connsiteY8" fmla="*/ 20109 h 28376"/>
                <a:gd name="connsiteX9" fmla="*/ 17253 w 18917"/>
                <a:gd name="connsiteY9" fmla="*/ 26730 h 28376"/>
                <a:gd name="connsiteX10" fmla="*/ 10026 w 18917"/>
                <a:gd name="connsiteY10" fmla="*/ 29416 h 28376"/>
                <a:gd name="connsiteX11" fmla="*/ 10026 w 18917"/>
                <a:gd name="connsiteY11" fmla="*/ 5524 h 28376"/>
                <a:gd name="connsiteX12" fmla="*/ 7226 w 18917"/>
                <a:gd name="connsiteY12" fmla="*/ 6772 h 28376"/>
                <a:gd name="connsiteX13" fmla="*/ 6129 w 18917"/>
                <a:gd name="connsiteY13" fmla="*/ 9799 h 28376"/>
                <a:gd name="connsiteX14" fmla="*/ 6129 w 18917"/>
                <a:gd name="connsiteY14" fmla="*/ 19466 h 28376"/>
                <a:gd name="connsiteX15" fmla="*/ 7208 w 18917"/>
                <a:gd name="connsiteY15" fmla="*/ 22493 h 28376"/>
                <a:gd name="connsiteX16" fmla="*/ 10007 w 18917"/>
                <a:gd name="connsiteY16" fmla="*/ 23722 h 28376"/>
                <a:gd name="connsiteX17" fmla="*/ 12807 w 18917"/>
                <a:gd name="connsiteY17" fmla="*/ 22493 h 28376"/>
                <a:gd name="connsiteX18" fmla="*/ 13942 w 18917"/>
                <a:gd name="connsiteY18" fmla="*/ 19466 h 28376"/>
                <a:gd name="connsiteX19" fmla="*/ 13942 w 18917"/>
                <a:gd name="connsiteY19" fmla="*/ 9799 h 28376"/>
                <a:gd name="connsiteX20" fmla="*/ 12826 w 18917"/>
                <a:gd name="connsiteY20" fmla="*/ 6753 h 28376"/>
                <a:gd name="connsiteX21" fmla="*/ 10026 w 18917"/>
                <a:gd name="connsiteY21" fmla="*/ 5524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17" h="28376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80705563-BDD0-448F-91AD-5A7B096D3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736191" y="5809870"/>
              <a:ext cx="457709" cy="126993"/>
            </a:xfrm>
            <a:prstGeom prst="rect">
              <a:avLst/>
            </a:prstGeom>
          </p:spPr>
        </p:pic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A5AF98BC-59E6-4C5E-9C63-D12689E75F6D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0"/>
          </a:blip>
          <a:stretch>
            <a:fillRect/>
          </a:stretch>
        </p:blipFill>
        <p:spPr>
          <a:xfrm>
            <a:off x="-1671425" y="6150506"/>
            <a:ext cx="182895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8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F12BCED8-501E-4433-A042-451AC173F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4574400" y="-53599510"/>
            <a:ext cx="161340800" cy="114057020"/>
          </a:xfrm>
          <a:prstGeom prst="rect">
            <a:avLst/>
          </a:prstGeom>
        </p:spPr>
      </p:pic>
      <p:pic>
        <p:nvPicPr>
          <p:cNvPr id="32" name="圖片 31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B87B2B37-3034-4AF0-87BD-EB4FA0B7C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5" y="9923"/>
            <a:ext cx="12191015" cy="6858000"/>
          </a:xfrm>
          <a:prstGeom prst="rect">
            <a:avLst/>
          </a:prstGeom>
        </p:spPr>
      </p:pic>
      <p:pic>
        <p:nvPicPr>
          <p:cNvPr id="7" name="圖片 6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9AF9962E-71E5-4E41-8175-A69447403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pic>
        <p:nvPicPr>
          <p:cNvPr id="8" name="圖片 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D3582A6-AD0A-496C-923F-1455D272A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1"/>
            <a:ext cx="6096000" cy="6856337"/>
          </a:xfrm>
          <a:prstGeom prst="rect">
            <a:avLst/>
          </a:prstGeom>
        </p:spPr>
      </p:pic>
      <p:pic>
        <p:nvPicPr>
          <p:cNvPr id="9" name="圖片 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672E9659-F592-48C7-A89A-8CB4525E5E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663"/>
            <a:ext cx="6095507" cy="6856337"/>
          </a:xfrm>
          <a:prstGeom prst="rect">
            <a:avLst/>
          </a:prstGeom>
        </p:spPr>
      </p:pic>
      <p:pic>
        <p:nvPicPr>
          <p:cNvPr id="10" name="圖片 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37E801B-F7C7-405C-A5EE-56C623BA69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1" name="圖片 1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6CF33390-33ED-478D-A36E-B544CEEC20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2" name="圖片 11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B4A09F3-68D3-417C-978F-67DAD3F75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3" name="圖片 12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F649F82-16D8-4F42-BB2F-5014CF4649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4" name="圖片 13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A1DB92BB-8271-429B-8F09-643233FAC0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5" name="圖片 14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C8175CAE-7E81-40AD-A5F2-CB64C56D71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6" name="圖片 15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9E2C0B1F-4B13-4D57-9BC2-648629A60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7" name="圖片 16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2AC6234-5BD0-4B84-AF6B-F9F9940FBF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8" name="圖片 1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990C624-6F2E-418D-B8D5-4F2B5318B3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4" y="1663"/>
            <a:ext cx="6096000" cy="6856337"/>
          </a:xfrm>
          <a:prstGeom prst="rect">
            <a:avLst/>
          </a:prstGeom>
        </p:spPr>
      </p:pic>
      <p:pic>
        <p:nvPicPr>
          <p:cNvPr id="19" name="圖片 1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EA926E1D-8B3E-4D74-B832-559EC7CD78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505" y="2495"/>
            <a:ext cx="6095507" cy="6856337"/>
          </a:xfrm>
          <a:prstGeom prst="rect">
            <a:avLst/>
          </a:prstGeom>
        </p:spPr>
      </p:pic>
      <p:pic>
        <p:nvPicPr>
          <p:cNvPr id="20" name="圖片 1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58A34E71-E54B-4729-86B0-539459AE0F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21" name="圖片 2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DBF116EC-473C-4383-8B29-BD095D474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30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5C46F4DF-1642-4C02-B757-D3880E4C2C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4" y="52821"/>
            <a:ext cx="12191015" cy="6858000"/>
          </a:xfrm>
          <a:prstGeom prst="rect">
            <a:avLst/>
          </a:prstGeom>
          <a:effectLst>
            <a:softEdge rad="1016000"/>
          </a:effectLst>
        </p:spPr>
      </p:pic>
      <p:pic>
        <p:nvPicPr>
          <p:cNvPr id="31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AD86E1C-1288-430F-8C43-F7429BE0D55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5124199" y="1847619"/>
            <a:ext cx="5736191" cy="3752810"/>
          </a:xfrm>
          <a:prstGeom prst="rect">
            <a:avLst/>
          </a:prstGeom>
          <a:effectLst>
            <a:outerShdw blurRad="292100" dist="127000" dir="10800000" algn="r" rotWithShape="0">
              <a:prstClr val="black">
                <a:alpha val="62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87" y="3280203"/>
            <a:ext cx="11523476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5500" kern="6000" spc="2500">
                <a:latin typeface="Arial" panose="020B0604020202020204" pitchFamily="34" charset="0"/>
                <a:sym typeface="Arial" panose="020B0604020202020204" pitchFamily="34" charset="0"/>
              </a:rPr>
              <a:t>應用程序整合與調整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119DF11-2B4C-4C6F-B3D4-82219261951F}"/>
              </a:ext>
            </a:extLst>
          </p:cNvPr>
          <p:cNvGrpSpPr/>
          <p:nvPr/>
        </p:nvGrpSpPr>
        <p:grpSpPr>
          <a:xfrm>
            <a:off x="3949441" y="2315870"/>
            <a:ext cx="4290152" cy="905056"/>
            <a:chOff x="1595870" y="1601495"/>
            <a:chExt cx="4290152" cy="905056"/>
          </a:xfrm>
        </p:grpSpPr>
        <p:sp>
          <p:nvSpPr>
            <p:cNvPr id="3" name="副標題 2">
              <a:extLst>
                <a:ext uri="{FF2B5EF4-FFF2-40B4-BE49-F238E27FC236}">
                  <a16:creationId xmlns:a16="http://schemas.microsoft.com/office/drawing/2014/main" id="{BEA5985F-49DF-441E-B050-FB1B42D07E23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05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93BB590-DEF1-4BEA-A7FF-D8E5CA727D29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72F4288-66B9-47EC-A2E4-5D19EE4E7BDC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  <p:pic>
        <p:nvPicPr>
          <p:cNvPr id="23" name="圖片 22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ABB22CE4-C368-4E79-871F-7DC891BED4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1922" y="4787900"/>
            <a:ext cx="5579146" cy="1397000"/>
          </a:xfrm>
          <a:prstGeom prst="rect">
            <a:avLst/>
          </a:prstGeom>
        </p:spPr>
      </p:pic>
      <p:pic>
        <p:nvPicPr>
          <p:cNvPr id="24" name="圖片 23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F1116AD4-3C1C-48FA-93D4-A5BF874770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720" y="5244209"/>
            <a:ext cx="5602515" cy="84624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DDBBCBF-8AC5-4013-9CF6-2277938AE9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6989" y="6150506"/>
            <a:ext cx="1828959" cy="53649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F8D9957-1215-41C4-89CF-F3EC70D83C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7208" y="6150506"/>
            <a:ext cx="3286029" cy="536494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A34D19F5-3742-46A1-B2E8-6EDF352CC5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6720" y="6252011"/>
            <a:ext cx="954080" cy="279758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01957C1C-A49B-4814-AEF3-D8766D1E45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21221" y="6252011"/>
            <a:ext cx="954080" cy="279758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209E7030-C61A-405E-96E0-958BF6FD0A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41069" y="500063"/>
            <a:ext cx="1143100" cy="2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5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6F0AD9-C47A-4E2F-BA57-700EA826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QTS hero </a:t>
            </a:r>
            <a:r>
              <a:rPr lang="zh-TW" altLang="en-US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新桌面 及 AppCenter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8" name="圖片 17" descr="一張含有 監視器, 電子用品, 室內, 黑色 的圖片&#10;&#10;自動產生的描述">
            <a:extLst>
              <a:ext uri="{FF2B5EF4-FFF2-40B4-BE49-F238E27FC236}">
                <a16:creationId xmlns:a16="http://schemas.microsoft.com/office/drawing/2014/main" id="{143FCBBB-3B43-4EA4-A9C5-CFE26E216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0864" y="1847619"/>
            <a:ext cx="7902557" cy="4305531"/>
          </a:xfrm>
          <a:prstGeom prst="rect">
            <a:avLst/>
          </a:prstGeom>
          <a:effectLst>
            <a:reflection blurRad="38100" stA="20000" endPos="90000" dir="5400000" sy="-100000" algn="bl" rotWithShape="0"/>
          </a:effectLst>
        </p:spPr>
      </p:pic>
      <p:pic>
        <p:nvPicPr>
          <p:cNvPr id="22" name="Google Shape;822;p45" descr="一張含有 天空 的圖片&#10;&#10;描述是以高可信度產生">
            <a:extLst>
              <a:ext uri="{FF2B5EF4-FFF2-40B4-BE49-F238E27FC236}">
                <a16:creationId xmlns:a16="http://schemas.microsoft.com/office/drawing/2014/main" id="{2F001190-3D2D-437E-965E-60A54E5A25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8896" y="3635686"/>
            <a:ext cx="4227538" cy="1969755"/>
          </a:xfrm>
          <a:prstGeom prst="rect">
            <a:avLst/>
          </a:prstGeom>
          <a:noFill/>
          <a:ln>
            <a:noFill/>
          </a:ln>
          <a:effectLst>
            <a:outerShdw blurRad="152400" dist="635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45D8A6BA-358A-4ADE-8375-247161A1D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710636" y="3657730"/>
            <a:ext cx="1630266" cy="1969756"/>
          </a:xfrm>
          <a:prstGeom prst="rect">
            <a:avLst/>
          </a:prstGeom>
        </p:spPr>
      </p:pic>
      <p:pic>
        <p:nvPicPr>
          <p:cNvPr id="28" name="Google Shape;824;p45" descr="一張含有 天空 的圖片&#10;&#10;描述是以非常高的可信度產生">
            <a:extLst>
              <a:ext uri="{FF2B5EF4-FFF2-40B4-BE49-F238E27FC236}">
                <a16:creationId xmlns:a16="http://schemas.microsoft.com/office/drawing/2014/main" id="{839B18EE-915A-48D4-9BDC-D159CB811F8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41639" y="3099069"/>
            <a:ext cx="5318182" cy="2506372"/>
          </a:xfrm>
          <a:prstGeom prst="rect">
            <a:avLst/>
          </a:prstGeom>
          <a:noFill/>
          <a:ln>
            <a:noFill/>
          </a:ln>
          <a:effectLst>
            <a:outerShdw blurRad="152400" dist="635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1C33C30D-B481-469E-8E9F-2DF3FBBBD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066053" y="3121114"/>
            <a:ext cx="1630266" cy="2506373"/>
          </a:xfrm>
          <a:prstGeom prst="rect">
            <a:avLst/>
          </a:prstGeom>
        </p:spPr>
      </p:pic>
      <p:pic>
        <p:nvPicPr>
          <p:cNvPr id="30" name="Google Shape;825;p45">
            <a:extLst>
              <a:ext uri="{FF2B5EF4-FFF2-40B4-BE49-F238E27FC236}">
                <a16:creationId xmlns:a16="http://schemas.microsoft.com/office/drawing/2014/main" id="{C2E27116-C973-42BD-BE3B-76E3D920BC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89083" y="2654358"/>
            <a:ext cx="6139810" cy="2954768"/>
          </a:xfrm>
          <a:prstGeom prst="rect">
            <a:avLst/>
          </a:prstGeom>
          <a:noFill/>
          <a:ln>
            <a:noFill/>
          </a:ln>
          <a:effectLst>
            <a:outerShdw blurRad="152400" dist="635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833;p46">
            <a:extLst>
              <a:ext uri="{FF2B5EF4-FFF2-40B4-BE49-F238E27FC236}">
                <a16:creationId xmlns:a16="http://schemas.microsoft.com/office/drawing/2014/main" id="{AC2A7995-32E6-4380-A5CB-255B6201D7D1}"/>
              </a:ext>
            </a:extLst>
          </p:cNvPr>
          <p:cNvPicPr preferRelativeResize="0"/>
          <p:nvPr/>
        </p:nvPicPr>
        <p:blipFill>
          <a:blip r:embed="rId8">
            <a:alphaModFix amt="0"/>
          </a:blip>
          <a:srcRect/>
          <a:stretch/>
        </p:blipFill>
        <p:spPr>
          <a:xfrm>
            <a:off x="527538" y="2111771"/>
            <a:ext cx="5730388" cy="285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D1BF093-AA9F-4B76-8BE1-ABAFBBCD3A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2765" y="1847619"/>
            <a:ext cx="5736191" cy="3752810"/>
          </a:xfrm>
          <a:prstGeom prst="rect">
            <a:avLst/>
          </a:prstGeom>
          <a:effectLst>
            <a:outerShdw blurRad="292100" dist="127000" dir="10800000" algn="r" rotWithShape="0">
              <a:prstClr val="black">
                <a:alpha val="6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45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監視器, 電子用品, 室內, 黑色 的圖片&#10;&#10;自動產生的描述">
            <a:extLst>
              <a:ext uri="{FF2B5EF4-FFF2-40B4-BE49-F238E27FC236}">
                <a16:creationId xmlns:a16="http://schemas.microsoft.com/office/drawing/2014/main" id="{2E400F8A-F0DD-47FE-9728-719ABB3B4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2182" y="1522719"/>
            <a:ext cx="8498895" cy="4630432"/>
          </a:xfrm>
          <a:prstGeom prst="rect">
            <a:avLst/>
          </a:prstGeom>
          <a:effectLst>
            <a:reflection blurRad="38100" stA="20000" endPos="90000" dir="5400000" sy="-100000" algn="bl" rotWithShape="0"/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501D4B5-F6F8-4B76-9649-B23257CFB3E9}"/>
              </a:ext>
            </a:extLst>
          </p:cNvPr>
          <p:cNvSpPr/>
          <p:nvPr/>
        </p:nvSpPr>
        <p:spPr>
          <a:xfrm>
            <a:off x="646113" y="1765300"/>
            <a:ext cx="6155220" cy="3822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Google Shape;833;p46">
            <a:extLst>
              <a:ext uri="{FF2B5EF4-FFF2-40B4-BE49-F238E27FC236}">
                <a16:creationId xmlns:a16="http://schemas.microsoft.com/office/drawing/2014/main" id="{59F364D9-2876-4005-B696-F84460B7AD32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710743" y="2111771"/>
            <a:ext cx="6102737" cy="31297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C671462-40F4-48BF-BFC6-F0B12588C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不變</a:t>
            </a:r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的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使用者介面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831;p46">
            <a:extLst>
              <a:ext uri="{FF2B5EF4-FFF2-40B4-BE49-F238E27FC236}">
                <a16:creationId xmlns:a16="http://schemas.microsoft.com/office/drawing/2014/main" id="{37C583AF-67AC-4210-8901-E2EE2AED59C2}"/>
              </a:ext>
            </a:extLst>
          </p:cNvPr>
          <p:cNvSpPr txBox="1"/>
          <p:nvPr/>
        </p:nvSpPr>
        <p:spPr>
          <a:xfrm>
            <a:off x="7515226" y="2358410"/>
            <a:ext cx="3814280" cy="13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algn="ctr">
              <a:buClr>
                <a:srgbClr val="D8D8D8"/>
              </a:buClr>
              <a:buSzPts val="3200"/>
            </a:pPr>
            <a:r>
              <a:rPr lang="en-US" sz="32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15</a:t>
            </a:r>
            <a:r>
              <a:rPr lang="en-US" altLang="zh-CN" sz="32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CN" altLang="en-US" sz="32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分鐘內可以</a:t>
            </a:r>
            <a:br>
              <a:rPr lang="en-US" altLang="zh-CN" sz="32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</a:br>
            <a:r>
              <a:rPr lang="zh-CN" altLang="en-US" sz="32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快速完成 </a:t>
            </a:r>
            <a:r>
              <a:rPr lang="en-US" sz="3200" b="1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NAS</a:t>
            </a:r>
            <a:r>
              <a:rPr lang="en-US" altLang="zh-CN" sz="32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CN" altLang="en-US" sz="32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設定</a:t>
            </a:r>
            <a:endParaRPr lang="en-US" sz="3200" b="1">
              <a:solidFill>
                <a:srgbClr val="FFD41D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4" name="Google Shape;832;p46">
            <a:extLst>
              <a:ext uri="{FF2B5EF4-FFF2-40B4-BE49-F238E27FC236}">
                <a16:creationId xmlns:a16="http://schemas.microsoft.com/office/drawing/2014/main" id="{B7C9E6E4-EB9F-4F75-80CC-F7F635078062}"/>
              </a:ext>
            </a:extLst>
          </p:cNvPr>
          <p:cNvSpPr txBox="1"/>
          <p:nvPr/>
        </p:nvSpPr>
        <p:spPr>
          <a:xfrm>
            <a:off x="7647063" y="3590925"/>
            <a:ext cx="3706738" cy="314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D8D8D8"/>
              </a:buClr>
              <a:buSzPts val="1800"/>
            </a:pPr>
            <a:r>
              <a:rPr lang="en-US" sz="2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使用相同的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UI</a:t>
            </a:r>
            <a:r>
              <a:rPr lang="en-US" altLang="ja-JP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ja-JP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布局和面板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ja-JP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僅有必要的調整以顯示共用與數據縮減的統計訊息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en-US" sz="220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12" name="Google Shape;840;p47">
            <a:extLst>
              <a:ext uri="{FF2B5EF4-FFF2-40B4-BE49-F238E27FC236}">
                <a16:creationId xmlns:a16="http://schemas.microsoft.com/office/drawing/2014/main" id="{3A3C261B-943A-451D-BFD6-934CB0554DEC}"/>
              </a:ext>
            </a:extLst>
          </p:cNvPr>
          <p:cNvPicPr preferRelativeResize="0"/>
          <p:nvPr/>
        </p:nvPicPr>
        <p:blipFill rotWithShape="1">
          <a:blip r:embed="rId4">
            <a:alphaModFix amt="0"/>
          </a:blip>
          <a:srcRect l="400" t="1182" r="870" b="1962"/>
          <a:stretch/>
        </p:blipFill>
        <p:spPr>
          <a:xfrm>
            <a:off x="3265798" y="2329310"/>
            <a:ext cx="6657355" cy="3985574"/>
          </a:xfrm>
          <a:prstGeom prst="rect">
            <a:avLst/>
          </a:prstGeom>
          <a:noFill/>
          <a:ln>
            <a:noFill/>
          </a:ln>
          <a:effectLst>
            <a:outerShdw blurRad="152400" dist="1397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69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FB71B564-AF08-408A-B104-C9DAFD3AE416}"/>
              </a:ext>
            </a:extLst>
          </p:cNvPr>
          <p:cNvGrpSpPr/>
          <p:nvPr/>
        </p:nvGrpSpPr>
        <p:grpSpPr>
          <a:xfrm>
            <a:off x="3868795" y="2472554"/>
            <a:ext cx="548869" cy="2730356"/>
            <a:chOff x="3868795" y="2472554"/>
            <a:chExt cx="4383665" cy="2730356"/>
          </a:xfrm>
          <a:noFill/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A1B1C811-75BF-409E-83D1-8CF39DFFE48A}"/>
                </a:ext>
              </a:extLst>
            </p:cNvPr>
            <p:cNvSpPr/>
            <p:nvPr/>
          </p:nvSpPr>
          <p:spPr>
            <a:xfrm>
              <a:off x="3868795" y="2472554"/>
              <a:ext cx="4383665" cy="219456"/>
            </a:xfrm>
            <a:prstGeom prst="roundRect">
              <a:avLst>
                <a:gd name="adj" fmla="val 50000"/>
              </a:avLst>
            </a:prstGeom>
            <a:grpFill/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784D3C93-373B-4E4D-AD1A-42EB0129E852}"/>
                </a:ext>
              </a:extLst>
            </p:cNvPr>
            <p:cNvSpPr/>
            <p:nvPr/>
          </p:nvSpPr>
          <p:spPr>
            <a:xfrm>
              <a:off x="3890962" y="2494283"/>
              <a:ext cx="1647101" cy="17599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7E410BE1-3572-4A06-8748-1507F07054E2}"/>
                </a:ext>
              </a:extLst>
            </p:cNvPr>
            <p:cNvSpPr/>
            <p:nvPr/>
          </p:nvSpPr>
          <p:spPr>
            <a:xfrm>
              <a:off x="3868795" y="4983454"/>
              <a:ext cx="4383665" cy="219456"/>
            </a:xfrm>
            <a:prstGeom prst="roundRect">
              <a:avLst>
                <a:gd name="adj" fmla="val 50000"/>
              </a:avLst>
            </a:prstGeom>
            <a:grpFill/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A5400242-A3A1-4FF1-A4C4-059FB9031ABB}"/>
                </a:ext>
              </a:extLst>
            </p:cNvPr>
            <p:cNvSpPr/>
            <p:nvPr/>
          </p:nvSpPr>
          <p:spPr>
            <a:xfrm>
              <a:off x="3890961" y="5005183"/>
              <a:ext cx="4345421" cy="17599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 descr="一張含有 監視器, 電子用品, 室內, 黑色 的圖片&#10;&#10;自動產生的描述">
            <a:extLst>
              <a:ext uri="{FF2B5EF4-FFF2-40B4-BE49-F238E27FC236}">
                <a16:creationId xmlns:a16="http://schemas.microsoft.com/office/drawing/2014/main" id="{847AEFB8-10C3-4747-B23F-580522936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2182" y="2086729"/>
            <a:ext cx="8498895" cy="4630432"/>
          </a:xfrm>
          <a:prstGeom prst="rect">
            <a:avLst/>
          </a:prstGeom>
          <a:effectLst>
            <a:reflection blurRad="38100" stA="20000" endPos="90000" dir="5400000" sy="-100000" algn="bl" rotWithShape="0"/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CE88C0D-23E2-48A6-85FB-6CBD734966B2}"/>
              </a:ext>
            </a:extLst>
          </p:cNvPr>
          <p:cNvSpPr/>
          <p:nvPr/>
        </p:nvSpPr>
        <p:spPr>
          <a:xfrm>
            <a:off x="646113" y="2329310"/>
            <a:ext cx="6155220" cy="3822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" name="群組 6" hidden="1">
            <a:extLst>
              <a:ext uri="{FF2B5EF4-FFF2-40B4-BE49-F238E27FC236}">
                <a16:creationId xmlns:a16="http://schemas.microsoft.com/office/drawing/2014/main" id="{365B4246-0B58-4FA7-8E4C-CFF73A9544FB}"/>
              </a:ext>
            </a:extLst>
          </p:cNvPr>
          <p:cNvGrpSpPr/>
          <p:nvPr/>
        </p:nvGrpSpPr>
        <p:grpSpPr>
          <a:xfrm>
            <a:off x="0" y="2542845"/>
            <a:ext cx="7781889" cy="4673911"/>
            <a:chOff x="847725" y="1319179"/>
            <a:chExt cx="7986713" cy="479693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201F7FB-7BD9-476C-B5D8-C0FD7B223117}"/>
                </a:ext>
              </a:extLst>
            </p:cNvPr>
            <p:cNvSpPr/>
            <p:nvPr/>
          </p:nvSpPr>
          <p:spPr>
            <a:xfrm>
              <a:off x="1481138" y="1771650"/>
              <a:ext cx="6248400" cy="3943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E2A71F60-0A4E-4C3C-83D3-D7BF58559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80"/>
            <a:stretch/>
          </p:blipFill>
          <p:spPr>
            <a:xfrm>
              <a:off x="847725" y="1319179"/>
              <a:ext cx="7986713" cy="4796931"/>
            </a:xfrm>
            <a:prstGeom prst="rect">
              <a:avLst/>
            </a:prstGeom>
            <a:effectLst>
              <a:reflection blurRad="50800" stA="53000" endPos="7000" dist="50800" dir="5400000" sy="-100000" algn="bl" rotWithShape="0"/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53C1DE6-1A32-4D30-8E59-21347154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更完整的權限控制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Google Shape;839;p47">
            <a:extLst>
              <a:ext uri="{FF2B5EF4-FFF2-40B4-BE49-F238E27FC236}">
                <a16:creationId xmlns:a16="http://schemas.microsoft.com/office/drawing/2014/main" id="{549437DB-A8D1-48C9-9526-27829801D4E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259" r="5520"/>
          <a:stretch/>
        </p:blipFill>
        <p:spPr>
          <a:xfrm>
            <a:off x="791182" y="2586188"/>
            <a:ext cx="5914143" cy="32982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1AACB86-1944-4F10-9994-D7646158707B}"/>
              </a:ext>
            </a:extLst>
          </p:cNvPr>
          <p:cNvSpPr txBox="1"/>
          <p:nvPr/>
        </p:nvSpPr>
        <p:spPr>
          <a:xfrm>
            <a:off x="303423" y="1293008"/>
            <a:ext cx="1152163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完整的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altLang="zh-TW" sz="44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14 項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 Windows ACL </a:t>
            </a:r>
            <a:r>
              <a:rPr lang="en-US" altLang="zh-TW" sz="2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存取權限控制功能</a:t>
            </a:r>
            <a:endParaRPr lang="zh-TW" altLang="en-US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8EA27688-756D-4D4D-B9DE-28593618A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603045" y="2669594"/>
            <a:ext cx="1520265" cy="2938845"/>
          </a:xfrm>
          <a:prstGeom prst="rect">
            <a:avLst/>
          </a:prstGeom>
        </p:spPr>
      </p:pic>
      <p:pic>
        <p:nvPicPr>
          <p:cNvPr id="13" name="Google Shape;840;p47">
            <a:extLst>
              <a:ext uri="{FF2B5EF4-FFF2-40B4-BE49-F238E27FC236}">
                <a16:creationId xmlns:a16="http://schemas.microsoft.com/office/drawing/2014/main" id="{3FF4B27C-051F-40CF-B6DF-B898111661F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00" t="1182" r="870" b="1962"/>
          <a:stretch/>
        </p:blipFill>
        <p:spPr>
          <a:xfrm>
            <a:off x="5304148" y="2329310"/>
            <a:ext cx="6657355" cy="3985574"/>
          </a:xfrm>
          <a:prstGeom prst="rect">
            <a:avLst/>
          </a:prstGeom>
          <a:noFill/>
          <a:ln>
            <a:noFill/>
          </a:ln>
          <a:effectLst>
            <a:outerShdw blurRad="152400" dist="1397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297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EB55-079D-4E87-9CB4-FE889C0DA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SMB </a:t>
            </a:r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傳輸時</a:t>
            </a:r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簽章與加密均支援 </a:t>
            </a:r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AES-NI </a:t>
            </a:r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硬體加速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6A3BFC-FD34-45CE-9218-0BAACF33F161}"/>
              </a:ext>
            </a:extLst>
          </p:cNvPr>
          <p:cNvSpPr txBox="1">
            <a:spLocks/>
          </p:cNvSpPr>
          <p:nvPr/>
        </p:nvSpPr>
        <p:spPr>
          <a:xfrm>
            <a:off x="0" y="5745077"/>
            <a:ext cx="12191999" cy="482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sz="2000" b="0" spc="300">
                <a:solidFill>
                  <a:srgbClr val="FFD41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AES-NI accelerated for SMB3 Signing and Encryption</a:t>
            </a:r>
            <a:endParaRPr lang="zh-TW" altLang="en-US" sz="2000" b="0" spc="300">
              <a:solidFill>
                <a:srgbClr val="FFD41D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圖片 16" descr="01.png">
            <a:extLst>
              <a:ext uri="{FF2B5EF4-FFF2-40B4-BE49-F238E27FC236}">
                <a16:creationId xmlns:a16="http://schemas.microsoft.com/office/drawing/2014/main" id="{4D6588FA-F02D-4101-8639-A975DED39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31" y="1822044"/>
            <a:ext cx="1425718" cy="1311768"/>
          </a:xfrm>
          <a:prstGeom prst="rect">
            <a:avLst/>
          </a:prstGeom>
        </p:spPr>
      </p:pic>
      <p:pic>
        <p:nvPicPr>
          <p:cNvPr id="6" name="Picture 2" descr="\\MARKETING\Marketing\MarketingMaterials\Misc\PPT美化\線上直播PPT\20180130_File Station_PPT直播\image\File station icon.png">
            <a:extLst>
              <a:ext uri="{FF2B5EF4-FFF2-40B4-BE49-F238E27FC236}">
                <a16:creationId xmlns:a16="http://schemas.microsoft.com/office/drawing/2014/main" id="{37400798-72EA-45E5-AECE-AC58E1002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0387" y="2236233"/>
            <a:ext cx="569480" cy="569480"/>
          </a:xfrm>
          <a:prstGeom prst="rect">
            <a:avLst/>
          </a:prstGeom>
          <a:noFill/>
        </p:spPr>
      </p:pic>
      <p:pic>
        <p:nvPicPr>
          <p:cNvPr id="7" name="Shape 234" descr="C:\Users\user\Desktop\0110\17.png" hidden="1">
            <a:extLst>
              <a:ext uri="{FF2B5EF4-FFF2-40B4-BE49-F238E27FC236}">
                <a16:creationId xmlns:a16="http://schemas.microsoft.com/office/drawing/2014/main" id="{889A04F8-7BA5-42D5-9B18-150C7F4786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419" y="2957197"/>
            <a:ext cx="1448662" cy="112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35" descr="p38-01.png" hidden="1">
            <a:extLst>
              <a:ext uri="{FF2B5EF4-FFF2-40B4-BE49-F238E27FC236}">
                <a16:creationId xmlns:a16="http://schemas.microsoft.com/office/drawing/2014/main" id="{1D257111-C77E-455B-BAC0-91A964420E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0642" y="2815197"/>
            <a:ext cx="5000625" cy="43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235" descr="p38-01.png" hidden="1">
            <a:extLst>
              <a:ext uri="{FF2B5EF4-FFF2-40B4-BE49-F238E27FC236}">
                <a16:creationId xmlns:a16="http://schemas.microsoft.com/office/drawing/2014/main" id="{4156105B-FFA6-40B2-A83E-340BB24A99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0642" y="5219614"/>
            <a:ext cx="5000625" cy="431956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圖片 17" descr="01.png">
            <a:extLst>
              <a:ext uri="{FF2B5EF4-FFF2-40B4-BE49-F238E27FC236}">
                <a16:creationId xmlns:a16="http://schemas.microsoft.com/office/drawing/2014/main" id="{0063C490-3116-4D8E-81F7-F5E29AE23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182" y="1699063"/>
            <a:ext cx="1425718" cy="1311768"/>
          </a:xfrm>
          <a:prstGeom prst="rect">
            <a:avLst/>
          </a:prstGeom>
        </p:spPr>
      </p:pic>
      <p:pic>
        <p:nvPicPr>
          <p:cNvPr id="14" name="Picture 2" descr="\\MARKETING\Marketing\MarketingMaterials\Misc\PPT美化\線上直播PPT\20180130_File Station_PPT直播\image\File station icon.png">
            <a:extLst>
              <a:ext uri="{FF2B5EF4-FFF2-40B4-BE49-F238E27FC236}">
                <a16:creationId xmlns:a16="http://schemas.microsoft.com/office/drawing/2014/main" id="{CD651E12-193E-4DA9-8D78-C2CC8D89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0387" y="4719198"/>
            <a:ext cx="569480" cy="569480"/>
          </a:xfrm>
          <a:prstGeom prst="rect">
            <a:avLst/>
          </a:prstGeom>
          <a:noFill/>
        </p:spPr>
      </p:pic>
      <p:pic>
        <p:nvPicPr>
          <p:cNvPr id="3" name="Picture 2" hidden="1">
            <a:extLst>
              <a:ext uri="{FF2B5EF4-FFF2-40B4-BE49-F238E27FC236}">
                <a16:creationId xmlns:a16="http://schemas.microsoft.com/office/drawing/2014/main" id="{E45598C9-39E6-43E0-A634-CF1E68A3B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649" y="4459036"/>
            <a:ext cx="879493" cy="891459"/>
          </a:xfrm>
          <a:prstGeom prst="rect">
            <a:avLst/>
          </a:prstGeom>
        </p:spPr>
      </p:pic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521405C2-5EB9-4A05-AD41-D4AB75B24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6779" y="4448269"/>
            <a:ext cx="879493" cy="891459"/>
          </a:xfrm>
          <a:prstGeom prst="rect">
            <a:avLst/>
          </a:prstGeom>
        </p:spPr>
      </p:pic>
      <p:pic>
        <p:nvPicPr>
          <p:cNvPr id="5124" name="Picture 4" descr="「AES encryption icon」的圖片搜尋結果" hidden="1">
            <a:extLst>
              <a:ext uri="{FF2B5EF4-FFF2-40B4-BE49-F238E27FC236}">
                <a16:creationId xmlns:a16="http://schemas.microsoft.com/office/drawing/2014/main" id="{5A98DE8C-4281-4776-A47A-C2FE22D9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10" y="2006591"/>
            <a:ext cx="996972" cy="9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「AES encryption icon」的圖片搜尋結果" hidden="1">
            <a:extLst>
              <a:ext uri="{FF2B5EF4-FFF2-40B4-BE49-F238E27FC236}">
                <a16:creationId xmlns:a16="http://schemas.microsoft.com/office/drawing/2014/main" id="{1175CAD3-D23E-484D-88BB-4513939E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74" y="2006591"/>
            <a:ext cx="996972" cy="9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C296BBD9-EE0E-4AD1-8D46-C9CA40EBEED0}"/>
              </a:ext>
            </a:extLst>
          </p:cNvPr>
          <p:cNvSpPr/>
          <p:nvPr/>
        </p:nvSpPr>
        <p:spPr>
          <a:xfrm>
            <a:off x="2936144" y="2969895"/>
            <a:ext cx="910964" cy="1524094"/>
          </a:xfrm>
          <a:prstGeom prst="downArrow">
            <a:avLst/>
          </a:prstGeom>
          <a:gradFill>
            <a:gsLst>
              <a:gs pos="100000">
                <a:srgbClr val="33CCCC">
                  <a:alpha val="90000"/>
                </a:srgbClr>
              </a:gs>
              <a:gs pos="10000">
                <a:srgbClr val="00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29BFC-B6AC-4F89-81AB-25A466611900}"/>
              </a:ext>
            </a:extLst>
          </p:cNvPr>
          <p:cNvSpPr txBox="1"/>
          <p:nvPr/>
        </p:nvSpPr>
        <p:spPr>
          <a:xfrm>
            <a:off x="2994483" y="3391260"/>
            <a:ext cx="89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spc="600">
                <a:solidFill>
                  <a:srgbClr val="00FFCC"/>
                </a:solidFill>
                <a:effectLst>
                  <a:outerShdw blurRad="241300" sx="109000" sy="109000" algn="ctr" rotWithShape="0">
                    <a:prstClr val="black">
                      <a:alpha val="87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硬體</a:t>
            </a:r>
            <a:endParaRPr lang="en-US" altLang="zh-TW" b="1" spc="600">
              <a:solidFill>
                <a:srgbClr val="00FFCC"/>
              </a:solidFill>
              <a:effectLst>
                <a:outerShdw blurRad="241300" sx="109000" sy="109000" algn="ctr" rotWithShape="0">
                  <a:prstClr val="black">
                    <a:alpha val="87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 spc="600">
                <a:solidFill>
                  <a:srgbClr val="00FFCC"/>
                </a:solidFill>
                <a:effectLst>
                  <a:outerShdw blurRad="241300" sx="109000" sy="109000" algn="ctr" rotWithShape="0">
                    <a:prstClr val="black">
                      <a:alpha val="87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加速</a:t>
            </a:r>
          </a:p>
        </p:txBody>
      </p:sp>
      <p:pic>
        <p:nvPicPr>
          <p:cNvPr id="30" name="Shape 505" descr="C:\Users\user\Desktop\0110\15.png" hidden="1">
            <a:extLst>
              <a:ext uri="{FF2B5EF4-FFF2-40B4-BE49-F238E27FC236}">
                <a16:creationId xmlns:a16="http://schemas.microsoft.com/office/drawing/2014/main" id="{1444E6DF-DC66-4D97-BEC5-73BBF6ADE88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77355" y="4779118"/>
            <a:ext cx="1745252" cy="111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61" hidden="1">
            <a:extLst>
              <a:ext uri="{FF2B5EF4-FFF2-40B4-BE49-F238E27FC236}">
                <a16:creationId xmlns:a16="http://schemas.microsoft.com/office/drawing/2014/main" id="{76335597-9E15-473C-8CA3-CF5C54E31A7B}"/>
              </a:ext>
            </a:extLst>
          </p:cNvPr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12572251" y="4875148"/>
            <a:ext cx="1296144" cy="9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3F7AF219-CF4C-492E-8B7F-E3CE1212BEA9}"/>
              </a:ext>
            </a:extLst>
          </p:cNvPr>
          <p:cNvSpPr/>
          <p:nvPr/>
        </p:nvSpPr>
        <p:spPr>
          <a:xfrm>
            <a:off x="5726360" y="7050758"/>
            <a:ext cx="2237209" cy="19644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PM</a:t>
            </a:r>
            <a:r>
              <a:rPr lang="zh-TW" altLang="en-US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手繪草圖說明</a:t>
            </a:r>
            <a:r>
              <a:rPr lang="en-US" altLang="zh-TW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再協助微調圖示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4D629D91-276E-4F76-B672-BE5A1F727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65987" y="2729337"/>
            <a:ext cx="4838700" cy="1657350"/>
          </a:xfrm>
          <a:prstGeom prst="rect">
            <a:avLst/>
          </a:prstGeom>
        </p:spPr>
      </p:pic>
      <p:pic>
        <p:nvPicPr>
          <p:cNvPr id="28" name="圖片 17" hidden="1">
            <a:extLst>
              <a:ext uri="{FF2B5EF4-FFF2-40B4-BE49-F238E27FC236}">
                <a16:creationId xmlns:a16="http://schemas.microsoft.com/office/drawing/2014/main" id="{8F58864D-0F09-4900-9869-6C5DAA7C64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182" y="4750282"/>
            <a:ext cx="1646645" cy="164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13" hidden="1">
            <a:extLst>
              <a:ext uri="{FF2B5EF4-FFF2-40B4-BE49-F238E27FC236}">
                <a16:creationId xmlns:a16="http://schemas.microsoft.com/office/drawing/2014/main" id="{BFF41324-A38B-4D05-B452-6D59A76E1A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020" y="3909718"/>
            <a:ext cx="2067435" cy="206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07219F0F-DB31-4CAE-828E-4CF573F13E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75118" y="4109997"/>
            <a:ext cx="1952625" cy="1666875"/>
          </a:xfrm>
          <a:prstGeom prst="rect">
            <a:avLst/>
          </a:prstGeom>
        </p:spPr>
      </p:pic>
      <p:sp>
        <p:nvSpPr>
          <p:cNvPr id="17" name="圖形 15">
            <a:extLst>
              <a:ext uri="{FF2B5EF4-FFF2-40B4-BE49-F238E27FC236}">
                <a16:creationId xmlns:a16="http://schemas.microsoft.com/office/drawing/2014/main" id="{42BDC119-43B4-453F-AA71-3996342C1E63}"/>
              </a:ext>
            </a:extLst>
          </p:cNvPr>
          <p:cNvSpPr/>
          <p:nvPr/>
        </p:nvSpPr>
        <p:spPr>
          <a:xfrm>
            <a:off x="3270681" y="2077464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787E65C-4513-4F9D-8138-3E794B7938F4}"/>
              </a:ext>
            </a:extLst>
          </p:cNvPr>
          <p:cNvSpPr txBox="1"/>
          <p:nvPr/>
        </p:nvSpPr>
        <p:spPr>
          <a:xfrm>
            <a:off x="3251330" y="2638577"/>
            <a:ext cx="56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D-DIN Condensed" panose="020B0506030202030204" pitchFamily="34" charset="0"/>
              </a:rPr>
              <a:t>AES</a:t>
            </a:r>
            <a:endParaRPr lang="zh-TW" altLang="en-US">
              <a:solidFill>
                <a:schemeClr val="bg1"/>
              </a:solidFill>
              <a:latin typeface="D-DIN Condensed" panose="020B0506030202030204" pitchFamily="34" charset="0"/>
            </a:endParaRPr>
          </a:p>
        </p:txBody>
      </p:sp>
      <p:sp>
        <p:nvSpPr>
          <p:cNvPr id="33" name="圖形 15">
            <a:extLst>
              <a:ext uri="{FF2B5EF4-FFF2-40B4-BE49-F238E27FC236}">
                <a16:creationId xmlns:a16="http://schemas.microsoft.com/office/drawing/2014/main" id="{7DBA83DA-4421-464B-87B9-5149751A8559}"/>
              </a:ext>
            </a:extLst>
          </p:cNvPr>
          <p:cNvSpPr/>
          <p:nvPr/>
        </p:nvSpPr>
        <p:spPr>
          <a:xfrm>
            <a:off x="3270681" y="4612036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rgbClr val="FFD41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rgbClr val="FFD41D"/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0FC4AF6-5108-4B62-A509-BC62FD9A405B}"/>
              </a:ext>
            </a:extLst>
          </p:cNvPr>
          <p:cNvSpPr txBox="1"/>
          <p:nvPr/>
        </p:nvSpPr>
        <p:spPr>
          <a:xfrm>
            <a:off x="3138876" y="5173149"/>
            <a:ext cx="76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rgbClr val="FFD41D"/>
                </a:solidFill>
                <a:latin typeface="D-DIN Condensed" panose="020B0506030202030204" pitchFamily="34" charset="0"/>
              </a:rPr>
              <a:t>AES-NI</a:t>
            </a:r>
            <a:endParaRPr lang="zh-TW" altLang="en-US">
              <a:solidFill>
                <a:srgbClr val="FFD41D"/>
              </a:solidFill>
              <a:latin typeface="D-DIN Condensed" panose="020B0506030202030204" pitchFamily="34" charset="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C1B0B20-F7EF-47EE-85F5-6CA27DC0A8B5}"/>
              </a:ext>
            </a:extLst>
          </p:cNvPr>
          <p:cNvGrpSpPr/>
          <p:nvPr/>
        </p:nvGrpSpPr>
        <p:grpSpPr>
          <a:xfrm>
            <a:off x="3868795" y="2472554"/>
            <a:ext cx="4383665" cy="2730356"/>
            <a:chOff x="3868795" y="2472554"/>
            <a:chExt cx="4383665" cy="2730356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C82E0F2C-91D8-4963-884B-F6DA1A0F3AE5}"/>
                </a:ext>
              </a:extLst>
            </p:cNvPr>
            <p:cNvSpPr/>
            <p:nvPr/>
          </p:nvSpPr>
          <p:spPr>
            <a:xfrm>
              <a:off x="3868795" y="2472554"/>
              <a:ext cx="4383665" cy="219456"/>
            </a:xfrm>
            <a:prstGeom prst="roundRect">
              <a:avLst>
                <a:gd name="adj" fmla="val 50000"/>
              </a:avLst>
            </a:prstGeom>
            <a:solidFill>
              <a:srgbClr val="000115">
                <a:alpha val="82000"/>
              </a:srgbClr>
            </a:solidFill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2C9579B6-C42D-4C8D-B2CC-589AD932A3DB}"/>
                </a:ext>
              </a:extLst>
            </p:cNvPr>
            <p:cNvSpPr/>
            <p:nvPr/>
          </p:nvSpPr>
          <p:spPr>
            <a:xfrm>
              <a:off x="3890962" y="2494283"/>
              <a:ext cx="1647101" cy="175998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3CCCC"/>
                </a:gs>
                <a:gs pos="0">
                  <a:srgbClr val="0070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923100D1-A484-4080-8CC5-35FC95497830}"/>
                </a:ext>
              </a:extLst>
            </p:cNvPr>
            <p:cNvSpPr/>
            <p:nvPr/>
          </p:nvSpPr>
          <p:spPr>
            <a:xfrm>
              <a:off x="3868795" y="4983454"/>
              <a:ext cx="4383665" cy="219456"/>
            </a:xfrm>
            <a:prstGeom prst="roundRect">
              <a:avLst>
                <a:gd name="adj" fmla="val 50000"/>
              </a:avLst>
            </a:prstGeom>
            <a:solidFill>
              <a:srgbClr val="000115"/>
            </a:solidFill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25B14180-99AC-4D28-AA60-F9B47381B0F8}"/>
                </a:ext>
              </a:extLst>
            </p:cNvPr>
            <p:cNvSpPr/>
            <p:nvPr/>
          </p:nvSpPr>
          <p:spPr>
            <a:xfrm>
              <a:off x="3890961" y="5005183"/>
              <a:ext cx="4345421" cy="175998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D41D"/>
                </a:gs>
                <a:gs pos="0">
                  <a:schemeClr val="accent4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E6A008-E7F8-41AE-8D18-D6D2DABC3148}"/>
              </a:ext>
            </a:extLst>
          </p:cNvPr>
          <p:cNvSpPr txBox="1"/>
          <p:nvPr/>
        </p:nvSpPr>
        <p:spPr>
          <a:xfrm>
            <a:off x="4928658" y="1959379"/>
            <a:ext cx="2293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150 MB/s</a:t>
            </a:r>
            <a:endParaRPr lang="zh-TW" altLang="en-US" sz="2800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51A0A0-7ECC-4204-9359-A520905B91B9}"/>
              </a:ext>
            </a:extLst>
          </p:cNvPr>
          <p:cNvSpPr txBox="1"/>
          <p:nvPr/>
        </p:nvSpPr>
        <p:spPr>
          <a:xfrm>
            <a:off x="4928658" y="4340568"/>
            <a:ext cx="241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450 MB/s</a:t>
            </a:r>
            <a:endParaRPr lang="zh-TW" altLang="en-US" sz="2800">
              <a:solidFill>
                <a:srgbClr val="FFDA2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圖形 15">
            <a:extLst>
              <a:ext uri="{FF2B5EF4-FFF2-40B4-BE49-F238E27FC236}">
                <a16:creationId xmlns:a16="http://schemas.microsoft.com/office/drawing/2014/main" id="{59CC52C7-ACC7-43B3-9CD4-7C9FB4D6ACBC}"/>
              </a:ext>
            </a:extLst>
          </p:cNvPr>
          <p:cNvSpPr/>
          <p:nvPr/>
        </p:nvSpPr>
        <p:spPr>
          <a:xfrm>
            <a:off x="8445963" y="2077464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43" name="Arrow: Down 19">
            <a:extLst>
              <a:ext uri="{FF2B5EF4-FFF2-40B4-BE49-F238E27FC236}">
                <a16:creationId xmlns:a16="http://schemas.microsoft.com/office/drawing/2014/main" id="{C8422FBD-AA0A-4312-8CBD-F0705ABE63EE}"/>
              </a:ext>
            </a:extLst>
          </p:cNvPr>
          <p:cNvSpPr/>
          <p:nvPr/>
        </p:nvSpPr>
        <p:spPr>
          <a:xfrm>
            <a:off x="8192648" y="2969895"/>
            <a:ext cx="910964" cy="1524094"/>
          </a:xfrm>
          <a:prstGeom prst="downArrow">
            <a:avLst/>
          </a:prstGeom>
          <a:gradFill>
            <a:gsLst>
              <a:gs pos="100000">
                <a:srgbClr val="33CCCC">
                  <a:alpha val="90000"/>
                </a:srgbClr>
              </a:gs>
              <a:gs pos="10000">
                <a:srgbClr val="00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99BDCED-EA5F-4A8A-9414-E975ABE497A4}"/>
              </a:ext>
            </a:extLst>
          </p:cNvPr>
          <p:cNvSpPr txBox="1"/>
          <p:nvPr/>
        </p:nvSpPr>
        <p:spPr>
          <a:xfrm>
            <a:off x="8426612" y="2638577"/>
            <a:ext cx="56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D-DIN Condensed" panose="020B0506030202030204" pitchFamily="34" charset="0"/>
              </a:rPr>
              <a:t>AES</a:t>
            </a:r>
            <a:endParaRPr lang="zh-TW" altLang="en-US">
              <a:solidFill>
                <a:schemeClr val="bg1"/>
              </a:solidFill>
              <a:latin typeface="D-DIN Condensed" panose="020B0506030202030204" pitchFamily="34" charset="0"/>
            </a:endParaRPr>
          </a:p>
        </p:txBody>
      </p:sp>
      <p:sp>
        <p:nvSpPr>
          <p:cNvPr id="41" name="圖形 15">
            <a:extLst>
              <a:ext uri="{FF2B5EF4-FFF2-40B4-BE49-F238E27FC236}">
                <a16:creationId xmlns:a16="http://schemas.microsoft.com/office/drawing/2014/main" id="{60E7273D-027F-4B54-B358-426DF9153493}"/>
              </a:ext>
            </a:extLst>
          </p:cNvPr>
          <p:cNvSpPr/>
          <p:nvPr/>
        </p:nvSpPr>
        <p:spPr>
          <a:xfrm>
            <a:off x="8445963" y="4612036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rgbClr val="FFD41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rgbClr val="FFD41D"/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E3E34AD8-D351-4449-B674-DDE3014A759C}"/>
              </a:ext>
            </a:extLst>
          </p:cNvPr>
          <p:cNvSpPr txBox="1"/>
          <p:nvPr/>
        </p:nvSpPr>
        <p:spPr>
          <a:xfrm>
            <a:off x="8314158" y="5173149"/>
            <a:ext cx="76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rgbClr val="FFD41D"/>
                </a:solidFill>
                <a:latin typeface="D-DIN Condensed" panose="020B0506030202030204" pitchFamily="34" charset="0"/>
              </a:rPr>
              <a:t>AES-NI</a:t>
            </a:r>
            <a:endParaRPr lang="zh-TW" altLang="en-US">
              <a:solidFill>
                <a:srgbClr val="FFD41D"/>
              </a:solidFill>
              <a:latin typeface="D-DIN Condensed" panose="020B0506030202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FDF3DD-B0E1-4EC2-AC5C-D49D37E39E9E}"/>
              </a:ext>
            </a:extLst>
          </p:cNvPr>
          <p:cNvSpPr txBox="1"/>
          <p:nvPr/>
        </p:nvSpPr>
        <p:spPr>
          <a:xfrm>
            <a:off x="8247927" y="3304595"/>
            <a:ext cx="89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spc="600">
                <a:solidFill>
                  <a:srgbClr val="00FFCC"/>
                </a:solidFill>
                <a:effectLst>
                  <a:outerShdw blurRad="241300" sx="109000" sy="109000" algn="ctr" rotWithShape="0">
                    <a:prstClr val="black">
                      <a:alpha val="87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硬體</a:t>
            </a:r>
            <a:endParaRPr lang="en-US" altLang="zh-TW" b="1" spc="600">
              <a:solidFill>
                <a:srgbClr val="00FFCC"/>
              </a:solidFill>
              <a:effectLst>
                <a:outerShdw blurRad="241300" sx="109000" sy="109000" algn="ctr" rotWithShape="0">
                  <a:prstClr val="black">
                    <a:alpha val="87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 spc="600">
                <a:solidFill>
                  <a:srgbClr val="00FFCC"/>
                </a:solidFill>
                <a:effectLst>
                  <a:outerShdw blurRad="241300" sx="109000" sy="109000" algn="ctr" rotWithShape="0">
                    <a:prstClr val="black">
                      <a:alpha val="87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加速</a:t>
            </a:r>
          </a:p>
        </p:txBody>
      </p:sp>
      <p:pic>
        <p:nvPicPr>
          <p:cNvPr id="45" name="圖片 44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3B7EC177-48D8-4435-BE5E-E1DFC8BBF35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5087" b="24988"/>
          <a:stretch/>
        </p:blipFill>
        <p:spPr>
          <a:xfrm>
            <a:off x="-139868" y="3716383"/>
            <a:ext cx="3212842" cy="1002815"/>
          </a:xfrm>
          <a:prstGeom prst="rect">
            <a:avLst/>
          </a:prstGeom>
        </p:spPr>
      </p:pic>
      <p:pic>
        <p:nvPicPr>
          <p:cNvPr id="47" name="圖片 46" descr="一張含有 坐, 螢幕, 膝上型電腦, 電腦 的圖片&#10;&#10;自動產生的描述">
            <a:extLst>
              <a:ext uri="{FF2B5EF4-FFF2-40B4-BE49-F238E27FC236}">
                <a16:creationId xmlns:a16="http://schemas.microsoft.com/office/drawing/2014/main" id="{5DBB8295-DFA9-4FA7-8CB4-D9FA22D934F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0737" b="27466"/>
          <a:stretch/>
        </p:blipFill>
        <p:spPr>
          <a:xfrm>
            <a:off x="-151039" y="3262112"/>
            <a:ext cx="3244775" cy="847886"/>
          </a:xfrm>
          <a:prstGeom prst="rect">
            <a:avLst/>
          </a:prstGeom>
          <a:effectLst>
            <a:outerShdw blurRad="127000" dist="88900" dir="5400000" algn="t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729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463B8561-C8E3-4BA4-A84C-C127B2218CFD}"/>
              </a:ext>
            </a:extLst>
          </p:cNvPr>
          <p:cNvSpPr/>
          <p:nvPr/>
        </p:nvSpPr>
        <p:spPr>
          <a:xfrm rot="16200000">
            <a:off x="5924851" y="-3962579"/>
            <a:ext cx="436560" cy="11363855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88A2DA9-44B8-4ADA-B81F-4E1644B54ECA}"/>
              </a:ext>
            </a:extLst>
          </p:cNvPr>
          <p:cNvSpPr/>
          <p:nvPr/>
        </p:nvSpPr>
        <p:spPr>
          <a:xfrm rot="16200000">
            <a:off x="5924851" y="-3362164"/>
            <a:ext cx="436560" cy="11363855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1C3D9A-2958-45DA-857B-70D856C7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HybridMount</a:t>
            </a:r>
            <a:r>
              <a:rPr lang="en-US" altLang="zh-TW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檔案型雲網關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859;p50">
            <a:extLst>
              <a:ext uri="{FF2B5EF4-FFF2-40B4-BE49-F238E27FC236}">
                <a16:creationId xmlns:a16="http://schemas.microsoft.com/office/drawing/2014/main" id="{70F24829-533E-4755-AE70-C5E96C657C98}"/>
              </a:ext>
            </a:extLst>
          </p:cNvPr>
          <p:cNvSpPr txBox="1"/>
          <p:nvPr/>
        </p:nvSpPr>
        <p:spPr>
          <a:xfrm>
            <a:off x="453969" y="1399676"/>
            <a:ext cx="9140619" cy="1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508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70000"/>
            </a:pP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支援多家雲端空間掛載</a:t>
            </a:r>
            <a:r>
              <a: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集中管理</a:t>
            </a:r>
          </a:p>
          <a:p>
            <a:pPr marL="508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70000"/>
            </a:pP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雲端檔案多點同步</a:t>
            </a:r>
          </a:p>
        </p:txBody>
      </p:sp>
      <p:pic>
        <p:nvPicPr>
          <p:cNvPr id="4" name="Google Shape;860;p50" hidden="1">
            <a:extLst>
              <a:ext uri="{FF2B5EF4-FFF2-40B4-BE49-F238E27FC236}">
                <a16:creationId xmlns:a16="http://schemas.microsoft.com/office/drawing/2014/main" id="{21998B95-07A6-4233-B2FF-824913B05F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3889" y="2862503"/>
            <a:ext cx="11524200" cy="3280200"/>
          </a:xfrm>
          <a:prstGeom prst="roundRect">
            <a:avLst>
              <a:gd name="adj" fmla="val 7129"/>
            </a:avLst>
          </a:prstGeom>
          <a:solidFill>
            <a:srgbClr val="00FFFF"/>
          </a:solidFill>
          <a:ln>
            <a:noFill/>
          </a:ln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684FBB47-1396-4E80-AC89-8DC5D46ECF87}"/>
              </a:ext>
            </a:extLst>
          </p:cNvPr>
          <p:cNvSpPr/>
          <p:nvPr/>
        </p:nvSpPr>
        <p:spPr>
          <a:xfrm>
            <a:off x="5213131" y="2799998"/>
            <a:ext cx="3026979" cy="2322786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F9A3563-556F-4149-9812-A450FAA8C12D}"/>
              </a:ext>
            </a:extLst>
          </p:cNvPr>
          <p:cNvGrpSpPr/>
          <p:nvPr/>
        </p:nvGrpSpPr>
        <p:grpSpPr>
          <a:xfrm>
            <a:off x="453970" y="2432128"/>
            <a:ext cx="11413028" cy="3353657"/>
            <a:chOff x="1385566" y="3615849"/>
            <a:chExt cx="8311287" cy="2442232"/>
          </a:xfrm>
        </p:grpSpPr>
        <p:sp>
          <p:nvSpPr>
            <p:cNvPr id="7" name="矩形: 圓角 6" hidden="1">
              <a:extLst>
                <a:ext uri="{FF2B5EF4-FFF2-40B4-BE49-F238E27FC236}">
                  <a16:creationId xmlns:a16="http://schemas.microsoft.com/office/drawing/2014/main" id="{720394D6-9973-415F-A073-897CEC29E64B}"/>
                </a:ext>
              </a:extLst>
            </p:cNvPr>
            <p:cNvSpPr/>
            <p:nvPr/>
          </p:nvSpPr>
          <p:spPr>
            <a:xfrm>
              <a:off x="3580157" y="5041463"/>
              <a:ext cx="1194897" cy="347497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矩形: 圓角 7" hidden="1">
              <a:extLst>
                <a:ext uri="{FF2B5EF4-FFF2-40B4-BE49-F238E27FC236}">
                  <a16:creationId xmlns:a16="http://schemas.microsoft.com/office/drawing/2014/main" id="{0661A468-BB6C-44C7-810A-171860915415}"/>
                </a:ext>
              </a:extLst>
            </p:cNvPr>
            <p:cNvSpPr/>
            <p:nvPr/>
          </p:nvSpPr>
          <p:spPr>
            <a:xfrm>
              <a:off x="7050197" y="5056770"/>
              <a:ext cx="1194897" cy="347497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9" name="Picture 3" descr="https://lh3.googleusercontent.com/sKcvTrNGNgGX4oKe4F6jFRMvr0LOJjF7t1rRtVb7J1vKEC0qGZhtl_gfEnDYaPnBvbqRouvayN7ZYTzU-rUvSmt27SzhXhGaDqt7f4H9dHMJvJdjhk5C1HwnAiRx3ZUabNn8eyMlfuo">
              <a:extLst>
                <a:ext uri="{FF2B5EF4-FFF2-40B4-BE49-F238E27FC236}">
                  <a16:creationId xmlns:a16="http://schemas.microsoft.com/office/drawing/2014/main" id="{ACAFAD29-02E7-4603-BAC5-8696B1779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66" y="3791059"/>
              <a:ext cx="2162673" cy="2005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E286240-BB39-4264-B8E7-45A8FB4A57CE}"/>
                </a:ext>
              </a:extLst>
            </p:cNvPr>
            <p:cNvSpPr/>
            <p:nvPr/>
          </p:nvSpPr>
          <p:spPr>
            <a:xfrm rot="20942708">
              <a:off x="1827290" y="4558930"/>
              <a:ext cx="420295" cy="4202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/>
                <a:t>/a</a:t>
              </a:r>
              <a:endParaRPr lang="en-GB" sz="1100" b="1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C732153-74B8-4913-91D5-2336F55D16FB}"/>
                </a:ext>
              </a:extLst>
            </p:cNvPr>
            <p:cNvSpPr/>
            <p:nvPr/>
          </p:nvSpPr>
          <p:spPr>
            <a:xfrm rot="907194">
              <a:off x="2331650" y="4383963"/>
              <a:ext cx="420295" cy="4202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/>
                <a:t>/a/b</a:t>
              </a:r>
              <a:endParaRPr lang="en-GB" sz="1100" b="1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144BF02-5F47-4E13-ACCF-5BE47B68507F}"/>
                </a:ext>
              </a:extLst>
            </p:cNvPr>
            <p:cNvSpPr/>
            <p:nvPr/>
          </p:nvSpPr>
          <p:spPr>
            <a:xfrm rot="19197893">
              <a:off x="2262490" y="4884752"/>
              <a:ext cx="420295" cy="4202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/>
                <a:t>/a/c</a:t>
              </a:r>
              <a:endParaRPr lang="en-GB" sz="1100" b="1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7A0016C-8D1A-44E5-915E-B307E6D1FA96}"/>
                </a:ext>
              </a:extLst>
            </p:cNvPr>
            <p:cNvSpPr/>
            <p:nvPr/>
          </p:nvSpPr>
          <p:spPr>
            <a:xfrm rot="828242">
              <a:off x="2811862" y="4700983"/>
              <a:ext cx="420295" cy="4202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/>
                <a:t>/</a:t>
              </a:r>
              <a:r>
                <a:rPr lang="en-US" sz="1100" b="1" err="1"/>
                <a:t>a/d</a:t>
              </a:r>
              <a:endParaRPr lang="en-GB" sz="1100" b="1"/>
            </a:p>
          </p:txBody>
        </p:sp>
        <p:pic>
          <p:nvPicPr>
            <p:cNvPr id="14" name="Picture 2" descr="Image result for folder icon">
              <a:extLst>
                <a:ext uri="{FF2B5EF4-FFF2-40B4-BE49-F238E27FC236}">
                  <a16:creationId xmlns:a16="http://schemas.microsoft.com/office/drawing/2014/main" id="{12E5A18E-1021-4443-A5AF-5C1D9ABD2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081" y="4082236"/>
              <a:ext cx="825752" cy="82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A4FD054E-5A7E-4936-BC71-CFC2370F4177}"/>
                </a:ext>
              </a:extLst>
            </p:cNvPr>
            <p:cNvGrpSpPr/>
            <p:nvPr/>
          </p:nvGrpSpPr>
          <p:grpSpPr>
            <a:xfrm>
              <a:off x="5362172" y="4453986"/>
              <a:ext cx="825752" cy="825752"/>
              <a:chOff x="-4070444" y="1724263"/>
              <a:chExt cx="4876800" cy="4876800"/>
            </a:xfrm>
          </p:grpSpPr>
          <p:sp>
            <p:nvSpPr>
              <p:cNvPr id="37" name="矩形: 剪去單一角落 36">
                <a:extLst>
                  <a:ext uri="{FF2B5EF4-FFF2-40B4-BE49-F238E27FC236}">
                    <a16:creationId xmlns:a16="http://schemas.microsoft.com/office/drawing/2014/main" id="{C299DF68-6C03-46E2-9528-0B166F9DA1AF}"/>
                  </a:ext>
                </a:extLst>
              </p:cNvPr>
              <p:cNvSpPr/>
              <p:nvPr/>
            </p:nvSpPr>
            <p:spPr>
              <a:xfrm>
                <a:off x="-2779789" y="2581116"/>
                <a:ext cx="2293658" cy="3208009"/>
              </a:xfrm>
              <a:prstGeom prst="snip1Rect">
                <a:avLst>
                  <a:gd name="adj" fmla="val 34538"/>
                </a:avLst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pic>
            <p:nvPicPr>
              <p:cNvPr id="38" name="Picture 6" descr="Image result for file icon">
                <a:extLst>
                  <a:ext uri="{FF2B5EF4-FFF2-40B4-BE49-F238E27FC236}">
                    <a16:creationId xmlns:a16="http://schemas.microsoft.com/office/drawing/2014/main" id="{612F6ACC-CE59-41FB-BBAB-B8154D5944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070444" y="1724263"/>
                <a:ext cx="487680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E939B3B0-DCF0-4798-9E00-51E18FB8BF8D}"/>
                </a:ext>
              </a:extLst>
            </p:cNvPr>
            <p:cNvGrpSpPr/>
            <p:nvPr/>
          </p:nvGrpSpPr>
          <p:grpSpPr>
            <a:xfrm>
              <a:off x="5700883" y="4453986"/>
              <a:ext cx="825752" cy="825752"/>
              <a:chOff x="-4070444" y="1724263"/>
              <a:chExt cx="4876800" cy="4876800"/>
            </a:xfrm>
          </p:grpSpPr>
          <p:sp>
            <p:nvSpPr>
              <p:cNvPr id="35" name="矩形: 剪去單一角落 34">
                <a:extLst>
                  <a:ext uri="{FF2B5EF4-FFF2-40B4-BE49-F238E27FC236}">
                    <a16:creationId xmlns:a16="http://schemas.microsoft.com/office/drawing/2014/main" id="{629EEAAB-04E8-4E30-8244-F18882AE5B79}"/>
                  </a:ext>
                </a:extLst>
              </p:cNvPr>
              <p:cNvSpPr/>
              <p:nvPr/>
            </p:nvSpPr>
            <p:spPr>
              <a:xfrm>
                <a:off x="-2779789" y="2581116"/>
                <a:ext cx="2293658" cy="3208009"/>
              </a:xfrm>
              <a:prstGeom prst="snip1Rect">
                <a:avLst>
                  <a:gd name="adj" fmla="val 34538"/>
                </a:avLst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pic>
            <p:nvPicPr>
              <p:cNvPr id="36" name="Picture 6" descr="Image result for file icon">
                <a:extLst>
                  <a:ext uri="{FF2B5EF4-FFF2-40B4-BE49-F238E27FC236}">
                    <a16:creationId xmlns:a16="http://schemas.microsoft.com/office/drawing/2014/main" id="{807639DA-CF32-4F5B-9E8E-F647F02DC7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070444" y="1724263"/>
                <a:ext cx="487680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AADA5DA8-379D-4DB6-8EEF-DF50A90F02A7}"/>
                </a:ext>
              </a:extLst>
            </p:cNvPr>
            <p:cNvGrpSpPr/>
            <p:nvPr/>
          </p:nvGrpSpPr>
          <p:grpSpPr>
            <a:xfrm>
              <a:off x="6021590" y="4453986"/>
              <a:ext cx="825752" cy="825752"/>
              <a:chOff x="-4070444" y="1724263"/>
              <a:chExt cx="4876800" cy="4876800"/>
            </a:xfrm>
          </p:grpSpPr>
          <p:sp>
            <p:nvSpPr>
              <p:cNvPr id="33" name="矩形: 剪去單一角落 32">
                <a:extLst>
                  <a:ext uri="{FF2B5EF4-FFF2-40B4-BE49-F238E27FC236}">
                    <a16:creationId xmlns:a16="http://schemas.microsoft.com/office/drawing/2014/main" id="{A9761CF4-6824-42C1-8EF7-0C1C7ECA27A4}"/>
                  </a:ext>
                </a:extLst>
              </p:cNvPr>
              <p:cNvSpPr/>
              <p:nvPr/>
            </p:nvSpPr>
            <p:spPr>
              <a:xfrm>
                <a:off x="-2779789" y="2581116"/>
                <a:ext cx="2293658" cy="3208009"/>
              </a:xfrm>
              <a:prstGeom prst="snip1Rect">
                <a:avLst>
                  <a:gd name="adj" fmla="val 34538"/>
                </a:avLst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pic>
            <p:nvPicPr>
              <p:cNvPr id="34" name="Picture 6" descr="Image result for file icon">
                <a:extLst>
                  <a:ext uri="{FF2B5EF4-FFF2-40B4-BE49-F238E27FC236}">
                    <a16:creationId xmlns:a16="http://schemas.microsoft.com/office/drawing/2014/main" id="{FEE48A4D-9036-4911-9B53-24576665DF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070444" y="1724263"/>
                <a:ext cx="487680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0B72BDE0-AB9A-494C-AD72-0B3EF95C2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660084" y="4430591"/>
              <a:ext cx="1015712" cy="194085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D29DB9AB-8963-4B05-8A2E-D4863E7195DB}"/>
                </a:ext>
              </a:extLst>
            </p:cNvPr>
            <p:cNvSpPr txBox="1"/>
            <p:nvPr/>
          </p:nvSpPr>
          <p:spPr>
            <a:xfrm>
              <a:off x="5231268" y="4401634"/>
              <a:ext cx="302671" cy="291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/a</a:t>
              </a:r>
              <a:endParaRPr lang="en-GB" sz="2000" b="1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0FC282F-D8A8-4804-899D-426CF3158AEE}"/>
                </a:ext>
              </a:extLst>
            </p:cNvPr>
            <p:cNvSpPr txBox="1"/>
            <p:nvPr/>
          </p:nvSpPr>
          <p:spPr>
            <a:xfrm>
              <a:off x="5637343" y="5110791"/>
              <a:ext cx="234871" cy="291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b</a:t>
              </a:r>
              <a:endParaRPr lang="en-GB" sz="2000" b="1"/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FE9672CE-553A-4708-B70D-F866F191F910}"/>
                </a:ext>
              </a:extLst>
            </p:cNvPr>
            <p:cNvSpPr txBox="1"/>
            <p:nvPr/>
          </p:nvSpPr>
          <p:spPr>
            <a:xfrm>
              <a:off x="5971638" y="5110791"/>
              <a:ext cx="212692" cy="291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c</a:t>
              </a:r>
              <a:endParaRPr lang="en-GB" sz="2000" b="1"/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A1C06281-7F6B-48FD-85F4-906005A2FF54}"/>
                </a:ext>
              </a:extLst>
            </p:cNvPr>
            <p:cNvSpPr txBox="1"/>
            <p:nvPr/>
          </p:nvSpPr>
          <p:spPr>
            <a:xfrm>
              <a:off x="6329456" y="5110791"/>
              <a:ext cx="234871" cy="291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d</a:t>
              </a:r>
              <a:endParaRPr lang="en-GB" sz="2000" b="1"/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7CBA8E1F-78E6-419A-8341-A19D28D55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3644776" y="4718686"/>
              <a:ext cx="1015712" cy="194085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AE6E4EE3-32B1-42AF-908C-426637D79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146057" y="4480359"/>
              <a:ext cx="1015712" cy="194085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9DFA1E48-18BF-4908-BC21-A33F451CD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7138403" y="4722530"/>
              <a:ext cx="1015712" cy="194085"/>
            </a:xfrm>
            <a:prstGeom prst="rect">
              <a:avLst/>
            </a:prstGeom>
          </p:spPr>
        </p:pic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203C44AA-F8D1-4236-AD6E-439FB645A7D4}"/>
                </a:ext>
              </a:extLst>
            </p:cNvPr>
            <p:cNvSpPr txBox="1"/>
            <p:nvPr/>
          </p:nvSpPr>
          <p:spPr>
            <a:xfrm>
              <a:off x="1502139" y="5452925"/>
              <a:ext cx="1929529" cy="605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TW" sz="24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 cloud storage spaces</a:t>
              </a:r>
              <a:endParaRPr lang="en-GB" sz="24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CA34ABB-E3F7-44E0-B95C-F5B8DE507756}"/>
                </a:ext>
              </a:extLst>
            </p:cNvPr>
            <p:cNvSpPr txBox="1"/>
            <p:nvPr/>
          </p:nvSpPr>
          <p:spPr>
            <a:xfrm>
              <a:off x="5517322" y="5610816"/>
              <a:ext cx="890377" cy="336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NAS</a:t>
              </a:r>
              <a:endParaRPr lang="en-GB" sz="24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BAC1E01-7067-42AC-A31C-A4C5CBB46B41}"/>
                </a:ext>
              </a:extLst>
            </p:cNvPr>
            <p:cNvSpPr txBox="1"/>
            <p:nvPr/>
          </p:nvSpPr>
          <p:spPr>
            <a:xfrm>
              <a:off x="8475305" y="5123253"/>
              <a:ext cx="1139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5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Devices</a:t>
              </a:r>
              <a:endParaRPr lang="en-GB" sz="13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A7552E4-7596-4719-AC1E-0FAD24877CFE}"/>
                </a:ext>
              </a:extLst>
            </p:cNvPr>
            <p:cNvSpPr/>
            <p:nvPr/>
          </p:nvSpPr>
          <p:spPr>
            <a:xfrm>
              <a:off x="7159689" y="5039996"/>
              <a:ext cx="965976" cy="2166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GB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SMB/AFP</a:t>
              </a:r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9DB679A7-C768-4904-93FC-A0C671559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66245" y="4297931"/>
              <a:ext cx="1530608" cy="929990"/>
            </a:xfrm>
            <a:prstGeom prst="rect">
              <a:avLst/>
            </a:prstGeom>
          </p:spPr>
        </p:pic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D32816A7-1DFA-4809-9E14-C1B79297E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97402" y="3615849"/>
              <a:ext cx="789105" cy="789104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3C7E37D-F45C-4969-991D-B560946F714B}"/>
                </a:ext>
              </a:extLst>
            </p:cNvPr>
            <p:cNvSpPr/>
            <p:nvPr/>
          </p:nvSpPr>
          <p:spPr>
            <a:xfrm>
              <a:off x="3721476" y="5039996"/>
              <a:ext cx="965976" cy="4706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Structure Transform</a:t>
              </a:r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499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3020B905-9D3C-487C-9ADA-1D96A4010CD3}"/>
              </a:ext>
            </a:extLst>
          </p:cNvPr>
          <p:cNvSpPr/>
          <p:nvPr/>
        </p:nvSpPr>
        <p:spPr>
          <a:xfrm rot="16200000">
            <a:off x="5924851" y="-4294748"/>
            <a:ext cx="436560" cy="11363855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C988FB6-B6D7-497A-A45C-1FEE0FFFACB1}"/>
              </a:ext>
            </a:extLst>
          </p:cNvPr>
          <p:cNvSpPr/>
          <p:nvPr/>
        </p:nvSpPr>
        <p:spPr>
          <a:xfrm rot="16200000">
            <a:off x="5924851" y="-3694333"/>
            <a:ext cx="436560" cy="11363855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903B1B0-95BE-4A1F-B325-0E1B1E85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VJBOD Cloud 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區塊型雲網關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869;p51">
            <a:extLst>
              <a:ext uri="{FF2B5EF4-FFF2-40B4-BE49-F238E27FC236}">
                <a16:creationId xmlns:a16="http://schemas.microsoft.com/office/drawing/2014/main" id="{41D9FFC8-9BE5-4129-96A3-25082E2CB0E5}"/>
              </a:ext>
            </a:extLst>
          </p:cNvPr>
          <p:cNvSpPr txBox="1"/>
          <p:nvPr/>
        </p:nvSpPr>
        <p:spPr>
          <a:xfrm>
            <a:off x="461202" y="1083321"/>
            <a:ext cx="11343239" cy="105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76200" lvl="0">
              <a:lnSpc>
                <a:spcPct val="150000"/>
              </a:lnSpc>
              <a:buClr>
                <a:srgbClr val="EB6100"/>
              </a:buClr>
              <a:buSzPts val="2400"/>
            </a:pP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上傳雲端的資料去識別化</a:t>
            </a:r>
            <a:r>
              <a: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連雲端業者都無法辨識</a:t>
            </a:r>
            <a:r>
              <a: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達到最佳的資料安全防護</a:t>
            </a:r>
          </a:p>
          <a:p>
            <a:pPr marL="762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B6100"/>
              </a:buClr>
              <a:buSzPts val="2400"/>
            </a:pP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資料上傳雲端時</a:t>
            </a:r>
            <a:r>
              <a: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只上傳變動量</a:t>
            </a:r>
            <a:r>
              <a: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減少傳輸量與備份時間</a:t>
            </a:r>
          </a:p>
        </p:txBody>
      </p:sp>
      <p:pic>
        <p:nvPicPr>
          <p:cNvPr id="26" name="Google Shape;889;p51" hidden="1">
            <a:extLst>
              <a:ext uri="{FF2B5EF4-FFF2-40B4-BE49-F238E27FC236}">
                <a16:creationId xmlns:a16="http://schemas.microsoft.com/office/drawing/2014/main" id="{E99C9B51-5866-47A3-9883-00A22E1A45E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29" y="2761023"/>
            <a:ext cx="1402480" cy="1402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875;p51" hidden="1">
            <a:extLst>
              <a:ext uri="{FF2B5EF4-FFF2-40B4-BE49-F238E27FC236}">
                <a16:creationId xmlns:a16="http://schemas.microsoft.com/office/drawing/2014/main" id="{1EA4BE2E-90FC-4E90-A72F-EBAA920717F5}"/>
              </a:ext>
            </a:extLst>
          </p:cNvPr>
          <p:cNvSpPr txBox="1"/>
          <p:nvPr/>
        </p:nvSpPr>
        <p:spPr>
          <a:xfrm>
            <a:off x="4103043" y="2643478"/>
            <a:ext cx="33078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Helvetica Neue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Helvetica Neue"/>
                <a:sym typeface="Arial" panose="020B0604020202020204" pitchFamily="34" charset="0"/>
              </a:rPr>
              <a:t>Local Cache</a:t>
            </a:r>
            <a:endParaRPr lang="zh-TW" altLang="en-US" sz="2800" b="1" i="0" u="none" strike="noStrike" cap="none" dirty="0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Helvetica Neue"/>
              <a:sym typeface="Arial" panose="020B0604020202020204" pitchFamily="34" charset="0"/>
            </a:endParaRPr>
          </a:p>
        </p:txBody>
      </p:sp>
      <p:sp>
        <p:nvSpPr>
          <p:cNvPr id="13" name="Google Shape;876;p51" hidden="1">
            <a:extLst>
              <a:ext uri="{FF2B5EF4-FFF2-40B4-BE49-F238E27FC236}">
                <a16:creationId xmlns:a16="http://schemas.microsoft.com/office/drawing/2014/main" id="{880D9493-5E8B-4DF0-AB0D-9AF37F3C3445}"/>
              </a:ext>
            </a:extLst>
          </p:cNvPr>
          <p:cNvSpPr txBox="1"/>
          <p:nvPr/>
        </p:nvSpPr>
        <p:spPr>
          <a:xfrm>
            <a:off x="8646385" y="5833562"/>
            <a:ext cx="26404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Helvetica Neue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D-DIN Condensed" panose="020B0506030202030204" pitchFamily="34" charset="0"/>
                <a:ea typeface="微軟正黑體"/>
                <a:cs typeface="Helvetica Neue"/>
                <a:sym typeface="Arial" panose="020B0604020202020204" pitchFamily="34" charset="0"/>
              </a:rPr>
              <a:t>Cloud Storage</a:t>
            </a:r>
            <a:endParaRPr lang="zh-TW" altLang="en-US" sz="2800" b="1" i="0" u="none" strike="noStrike" cap="none" dirty="0">
              <a:solidFill>
                <a:schemeClr val="bg1"/>
              </a:solidFill>
              <a:latin typeface="D-DIN Condensed" panose="020B0506030202030204" pitchFamily="34" charset="0"/>
              <a:ea typeface="微軟正黑體"/>
              <a:cs typeface="Helvetica Neue"/>
            </a:endParaRPr>
          </a:p>
        </p:txBody>
      </p:sp>
      <p:sp>
        <p:nvSpPr>
          <p:cNvPr id="24" name="Google Shape;887;p51" hidden="1">
            <a:extLst>
              <a:ext uri="{FF2B5EF4-FFF2-40B4-BE49-F238E27FC236}">
                <a16:creationId xmlns:a16="http://schemas.microsoft.com/office/drawing/2014/main" id="{9FABD867-E2C7-4012-8F38-A1E58C731B83}"/>
              </a:ext>
            </a:extLst>
          </p:cNvPr>
          <p:cNvSpPr txBox="1"/>
          <p:nvPr/>
        </p:nvSpPr>
        <p:spPr>
          <a:xfrm>
            <a:off x="1406481" y="4230474"/>
            <a:ext cx="19019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800"/>
              <a:buFont typeface="Helvetica Neue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Helvetica Neue"/>
                <a:sym typeface="Arial" panose="020B0604020202020204" pitchFamily="34" charset="0"/>
              </a:rPr>
              <a:t>Local Clients</a:t>
            </a: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F536D2F8-6AFB-456C-9B3B-D329201939B1}"/>
              </a:ext>
            </a:extLst>
          </p:cNvPr>
          <p:cNvGrpSpPr/>
          <p:nvPr/>
        </p:nvGrpSpPr>
        <p:grpSpPr>
          <a:xfrm>
            <a:off x="74432" y="2408884"/>
            <a:ext cx="11750624" cy="4445626"/>
            <a:chOff x="74432" y="2582399"/>
            <a:chExt cx="11750624" cy="4445626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88CF4E28-733D-4EA4-B311-29B93AB03ADE}"/>
                </a:ext>
              </a:extLst>
            </p:cNvPr>
            <p:cNvSpPr/>
            <p:nvPr/>
          </p:nvSpPr>
          <p:spPr>
            <a:xfrm>
              <a:off x="3986093" y="3835606"/>
              <a:ext cx="3525159" cy="586193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A2187D9E-148F-4DBF-8C77-3824767FABDC}"/>
                </a:ext>
              </a:extLst>
            </p:cNvPr>
            <p:cNvSpPr/>
            <p:nvPr/>
          </p:nvSpPr>
          <p:spPr>
            <a:xfrm>
              <a:off x="3986093" y="3225505"/>
              <a:ext cx="3525159" cy="586193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E4ED8266-F747-4D4F-852D-C14F8EAA01B0}"/>
                </a:ext>
              </a:extLst>
            </p:cNvPr>
            <p:cNvSpPr/>
            <p:nvPr/>
          </p:nvSpPr>
          <p:spPr>
            <a:xfrm>
              <a:off x="8184939" y="4485465"/>
              <a:ext cx="3422106" cy="1332318"/>
            </a:xfrm>
            <a:prstGeom prst="rect">
              <a:avLst/>
            </a:prstGeom>
            <a:gradFill>
              <a:gsLst>
                <a:gs pos="0">
                  <a:srgbClr val="0070C0">
                    <a:lumMod val="20000"/>
                    <a:lumOff val="80000"/>
                    <a:alpha val="34000"/>
                  </a:srgbClr>
                </a:gs>
                <a:gs pos="100000">
                  <a:srgbClr val="031B71">
                    <a:lumMod val="39000"/>
                    <a:lumOff val="61000"/>
                    <a:alpha val="23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FCBAFF22-297D-4310-BA6D-08B3A4F2AF6E}"/>
                </a:ext>
              </a:extLst>
            </p:cNvPr>
            <p:cNvSpPr/>
            <p:nvPr/>
          </p:nvSpPr>
          <p:spPr>
            <a:xfrm>
              <a:off x="3348609" y="5927019"/>
              <a:ext cx="4162644" cy="596305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  <a:lumMod val="65000"/>
                    <a:lumOff val="35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1AD993AF-31D8-42FE-87C3-1801556F253B}"/>
                </a:ext>
              </a:extLst>
            </p:cNvPr>
            <p:cNvSpPr/>
            <p:nvPr/>
          </p:nvSpPr>
          <p:spPr>
            <a:xfrm>
              <a:off x="8184939" y="2893680"/>
              <a:ext cx="2793050" cy="596305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1FF09512-2C3E-49F7-B50D-4D0E17A5F812}"/>
                </a:ext>
              </a:extLst>
            </p:cNvPr>
            <p:cNvSpPr/>
            <p:nvPr/>
          </p:nvSpPr>
          <p:spPr>
            <a:xfrm>
              <a:off x="8184939" y="3578855"/>
              <a:ext cx="2793050" cy="596305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B506699-4A49-47DB-B842-2F304B5D9E25}"/>
                </a:ext>
              </a:extLst>
            </p:cNvPr>
            <p:cNvSpPr/>
            <p:nvPr/>
          </p:nvSpPr>
          <p:spPr>
            <a:xfrm>
              <a:off x="1268362" y="2893680"/>
              <a:ext cx="2080246" cy="596305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68886AC-9940-47A7-A006-B5B30D89A55E}"/>
                </a:ext>
              </a:extLst>
            </p:cNvPr>
            <p:cNvSpPr/>
            <p:nvPr/>
          </p:nvSpPr>
          <p:spPr>
            <a:xfrm>
              <a:off x="1268362" y="3578855"/>
              <a:ext cx="2080246" cy="596305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Google Shape;867;p51">
              <a:extLst>
                <a:ext uri="{FF2B5EF4-FFF2-40B4-BE49-F238E27FC236}">
                  <a16:creationId xmlns:a16="http://schemas.microsoft.com/office/drawing/2014/main" id="{3FE8D83C-56FE-4E19-B115-C8E4980DC6FA}"/>
                </a:ext>
              </a:extLst>
            </p:cNvPr>
            <p:cNvSpPr/>
            <p:nvPr/>
          </p:nvSpPr>
          <p:spPr>
            <a:xfrm>
              <a:off x="4026697" y="4497288"/>
              <a:ext cx="3489315" cy="1181959"/>
            </a:xfrm>
            <a:prstGeom prst="roundRect">
              <a:avLst>
                <a:gd name="adj" fmla="val 11248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600"/>
                <a:buFont typeface="Helvetica Neue"/>
                <a:buNone/>
              </a:pPr>
              <a:r>
                <a:rPr lang="en-US" sz="16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Helvetica Neue"/>
                  <a:sym typeface="Arial" panose="020B0604020202020204" pitchFamily="34" charset="0"/>
                </a:rPr>
                <a:t>RAID</a:t>
              </a:r>
              <a:endPara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Google Shape;868;p51">
              <a:extLst>
                <a:ext uri="{FF2B5EF4-FFF2-40B4-BE49-F238E27FC236}">
                  <a16:creationId xmlns:a16="http://schemas.microsoft.com/office/drawing/2014/main" id="{89240580-C125-4DAE-BD13-43D0D88F666B}"/>
                </a:ext>
              </a:extLst>
            </p:cNvPr>
            <p:cNvSpPr/>
            <p:nvPr/>
          </p:nvSpPr>
          <p:spPr>
            <a:xfrm>
              <a:off x="8233447" y="4469686"/>
              <a:ext cx="3232623" cy="538268"/>
            </a:xfrm>
            <a:prstGeom prst="roundRect">
              <a:avLst>
                <a:gd name="adj" fmla="val 11248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600"/>
                <a:buFont typeface="Helvetica Neue"/>
                <a:buNone/>
              </a:pPr>
              <a:r>
                <a:rPr lang="en-US" sz="16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Helvetica Neue"/>
                  <a:sym typeface="Arial" panose="020B0604020202020204" pitchFamily="34" charset="0"/>
                </a:rPr>
                <a:t>Cloud Object Storage</a:t>
              </a:r>
              <a:endParaRPr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" name="Google Shape;870;p51" descr="ãDisk iconãçåçæå°çµæ">
              <a:extLst>
                <a:ext uri="{FF2B5EF4-FFF2-40B4-BE49-F238E27FC236}">
                  <a16:creationId xmlns:a16="http://schemas.microsoft.com/office/drawing/2014/main" id="{2AD4FFDE-9BD5-4C74-8D44-660C249CA36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03043" y="4916772"/>
              <a:ext cx="782964" cy="683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871;p51" descr="ãDisk iconãçåçæå°çµæ">
              <a:extLst>
                <a:ext uri="{FF2B5EF4-FFF2-40B4-BE49-F238E27FC236}">
                  <a16:creationId xmlns:a16="http://schemas.microsoft.com/office/drawing/2014/main" id="{F34BDE67-37FC-4F2B-9F05-61069DB46FD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0906" y="4918561"/>
              <a:ext cx="782964" cy="6835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872;p51">
              <a:extLst>
                <a:ext uri="{FF2B5EF4-FFF2-40B4-BE49-F238E27FC236}">
                  <a16:creationId xmlns:a16="http://schemas.microsoft.com/office/drawing/2014/main" id="{C1E4361A-9DC9-4231-9151-D9CB7A6E3841}"/>
                </a:ext>
              </a:extLst>
            </p:cNvPr>
            <p:cNvSpPr/>
            <p:nvPr/>
          </p:nvSpPr>
          <p:spPr>
            <a:xfrm>
              <a:off x="4022116" y="3877008"/>
              <a:ext cx="3489315" cy="520263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600"/>
                <a:buFont typeface="Helvetica Neue"/>
                <a:buNone/>
              </a:pPr>
              <a:r>
                <a:rPr lang="en-US" sz="16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Helvetica Neue"/>
                  <a:sym typeface="Arial" panose="020B0604020202020204" pitchFamily="34" charset="0"/>
                </a:rPr>
                <a:t>Storage Pool</a:t>
              </a:r>
              <a:endParaRPr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0" name="Google Shape;873;p51" descr="ãObject icon pngãçåçæå°çµæ">
              <a:extLst>
                <a:ext uri="{FF2B5EF4-FFF2-40B4-BE49-F238E27FC236}">
                  <a16:creationId xmlns:a16="http://schemas.microsoft.com/office/drawing/2014/main" id="{430F6ECA-2B33-431F-AF36-0959988B7C8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282359" y="4824819"/>
              <a:ext cx="906967" cy="9069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874;p51">
              <a:extLst>
                <a:ext uri="{FF2B5EF4-FFF2-40B4-BE49-F238E27FC236}">
                  <a16:creationId xmlns:a16="http://schemas.microsoft.com/office/drawing/2014/main" id="{A1877181-6E77-44C8-8C4E-2112D64E6C17}"/>
                </a:ext>
              </a:extLst>
            </p:cNvPr>
            <p:cNvSpPr/>
            <p:nvPr/>
          </p:nvSpPr>
          <p:spPr>
            <a:xfrm>
              <a:off x="4271844" y="6003094"/>
              <a:ext cx="3015740" cy="412719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351"/>
                <a:buFont typeface="Helvetica Neue"/>
                <a:buNone/>
              </a:pPr>
              <a:r>
                <a:rPr lang="en-US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Helvetica Neue"/>
                  <a:sym typeface="Arial" panose="020B0604020202020204" pitchFamily="34" charset="0"/>
                </a:rPr>
                <a:t>QNAP NAS</a:t>
              </a:r>
              <a:endParaRPr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" name="Google Shape;877;p51">
              <a:extLst>
                <a:ext uri="{FF2B5EF4-FFF2-40B4-BE49-F238E27FC236}">
                  <a16:creationId xmlns:a16="http://schemas.microsoft.com/office/drawing/2014/main" id="{A4974608-5A91-41BA-83CC-CE682B624F67}"/>
                </a:ext>
              </a:extLst>
            </p:cNvPr>
            <p:cNvSpPr/>
            <p:nvPr/>
          </p:nvSpPr>
          <p:spPr>
            <a:xfrm>
              <a:off x="7973094" y="2988717"/>
              <a:ext cx="2967579" cy="49112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600"/>
                <a:buFont typeface="Helvetica Neue"/>
                <a:buNone/>
              </a:pPr>
              <a:r>
                <a:rPr lang="en-US" sz="16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Helvetica Neue"/>
                  <a:sym typeface="Arial" panose="020B0604020202020204" pitchFamily="34" charset="0"/>
                </a:rPr>
                <a:t>Cloud Volume</a:t>
              </a:r>
              <a:endParaRPr sz="16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15" name="Google Shape;878;p51">
              <a:extLst>
                <a:ext uri="{FF2B5EF4-FFF2-40B4-BE49-F238E27FC236}">
                  <a16:creationId xmlns:a16="http://schemas.microsoft.com/office/drawing/2014/main" id="{7187F959-BF9C-4564-8B94-8661ACCC2961}"/>
                </a:ext>
              </a:extLst>
            </p:cNvPr>
            <p:cNvSpPr/>
            <p:nvPr/>
          </p:nvSpPr>
          <p:spPr>
            <a:xfrm>
              <a:off x="7978349" y="3578788"/>
              <a:ext cx="2992427" cy="526583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600"/>
                <a:buFont typeface="Helvetica Neue"/>
                <a:buNone/>
              </a:pPr>
              <a:r>
                <a:rPr lang="en-US" sz="16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Helvetica Neue"/>
                  <a:sym typeface="Arial" panose="020B0604020202020204" pitchFamily="34" charset="0"/>
                </a:rPr>
                <a:t>Cloud LUN</a:t>
              </a:r>
              <a:endPara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" name="Google Shape;879;p51">
              <a:extLst>
                <a:ext uri="{FF2B5EF4-FFF2-40B4-BE49-F238E27FC236}">
                  <a16:creationId xmlns:a16="http://schemas.microsoft.com/office/drawing/2014/main" id="{CC742E20-BEC2-4EA0-8A9B-CD2A20151B6E}"/>
                </a:ext>
              </a:extLst>
            </p:cNvPr>
            <p:cNvSpPr/>
            <p:nvPr/>
          </p:nvSpPr>
          <p:spPr>
            <a:xfrm>
              <a:off x="4064149" y="3252779"/>
              <a:ext cx="3447103" cy="520263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867"/>
                <a:buFont typeface="Helvetica Neue"/>
                <a:buNone/>
              </a:pPr>
              <a:r>
                <a:rPr lang="en-US" sz="16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Helvetica Neue"/>
                  <a:sym typeface="Arial" panose="020B0604020202020204" pitchFamily="34" charset="0"/>
                </a:rPr>
                <a:t>Cache Space</a:t>
              </a:r>
              <a:endParaRPr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" name="Google Shape;880;p51">
              <a:extLst>
                <a:ext uri="{FF2B5EF4-FFF2-40B4-BE49-F238E27FC236}">
                  <a16:creationId xmlns:a16="http://schemas.microsoft.com/office/drawing/2014/main" id="{1CA9693F-52AE-44D9-8EAA-4AF828351973}"/>
                </a:ext>
              </a:extLst>
            </p:cNvPr>
            <p:cNvSpPr/>
            <p:nvPr/>
          </p:nvSpPr>
          <p:spPr>
            <a:xfrm>
              <a:off x="989928" y="2949729"/>
              <a:ext cx="2525665" cy="499403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600"/>
                <a:buFont typeface="Helvetica Neue"/>
                <a:buNone/>
              </a:pPr>
              <a:r>
                <a:rPr lang="en-US" sz="16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Helvetica Neue"/>
                  <a:sym typeface="Arial" panose="020B0604020202020204" pitchFamily="34" charset="0"/>
                </a:rPr>
                <a:t>Application</a:t>
              </a:r>
              <a:endParaRPr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" name="Google Shape;881;p51">
              <a:extLst>
                <a:ext uri="{FF2B5EF4-FFF2-40B4-BE49-F238E27FC236}">
                  <a16:creationId xmlns:a16="http://schemas.microsoft.com/office/drawing/2014/main" id="{7EC63F99-DA3B-4FC4-9CD5-85978F3738FA}"/>
                </a:ext>
              </a:extLst>
            </p:cNvPr>
            <p:cNvSpPr/>
            <p:nvPr/>
          </p:nvSpPr>
          <p:spPr>
            <a:xfrm>
              <a:off x="993513" y="3582689"/>
              <a:ext cx="2525663" cy="520263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600"/>
                <a:buFont typeface="Helvetica Neue"/>
                <a:buNone/>
              </a:pPr>
              <a:r>
                <a:rPr lang="en-US" sz="16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Helvetica Neue"/>
                  <a:sym typeface="Arial" panose="020B0604020202020204" pitchFamily="34" charset="0"/>
                </a:rPr>
                <a:t>iSCSI Initiator</a:t>
              </a:r>
              <a:endPara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9" name="Google Shape;882;p51" descr="ãDisk iconãçåçæå°çµæ">
              <a:extLst>
                <a:ext uri="{FF2B5EF4-FFF2-40B4-BE49-F238E27FC236}">
                  <a16:creationId xmlns:a16="http://schemas.microsoft.com/office/drawing/2014/main" id="{48B17561-DC48-41B7-96C4-4F22818D8E5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05290" y="4916769"/>
              <a:ext cx="782964" cy="683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83;p51" descr="ãObject icon pngãçåçæå°çµæ">
              <a:extLst>
                <a:ext uri="{FF2B5EF4-FFF2-40B4-BE49-F238E27FC236}">
                  <a16:creationId xmlns:a16="http://schemas.microsoft.com/office/drawing/2014/main" id="{7D1C0E9C-5C95-48EC-8C04-8DAD9337016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43407" y="4869830"/>
              <a:ext cx="906967" cy="906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884;p51" descr="ãObject icon pngãçåçæå°çµæ">
              <a:extLst>
                <a:ext uri="{FF2B5EF4-FFF2-40B4-BE49-F238E27FC236}">
                  <a16:creationId xmlns:a16="http://schemas.microsoft.com/office/drawing/2014/main" id="{0E3B74D3-334F-4289-8218-72329A45EA1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422342" y="4828415"/>
              <a:ext cx="906967" cy="906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885;p51" descr="ãStorage pngãçåçæå°çµæ">
              <a:extLst>
                <a:ext uri="{FF2B5EF4-FFF2-40B4-BE49-F238E27FC236}">
                  <a16:creationId xmlns:a16="http://schemas.microsoft.com/office/drawing/2014/main" id="{A2A31976-9B97-473B-9BCB-56E4F71BCA6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341290" y="2774359"/>
              <a:ext cx="1483766" cy="1483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886;p51" descr="ãDisk iconãçåçæå°çµæ">
              <a:extLst>
                <a:ext uri="{FF2B5EF4-FFF2-40B4-BE49-F238E27FC236}">
                  <a16:creationId xmlns:a16="http://schemas.microsoft.com/office/drawing/2014/main" id="{603F750E-F4BD-4EC3-9095-81869A6F1FD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54691" y="4920573"/>
              <a:ext cx="782964" cy="68357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" name="Google Shape;888;p51">
              <a:extLst>
                <a:ext uri="{FF2B5EF4-FFF2-40B4-BE49-F238E27FC236}">
                  <a16:creationId xmlns:a16="http://schemas.microsoft.com/office/drawing/2014/main" id="{9D2F719E-230D-4FCE-8BD5-572750F15521}"/>
                </a:ext>
              </a:extLst>
            </p:cNvPr>
            <p:cNvCxnSpPr/>
            <p:nvPr/>
          </p:nvCxnSpPr>
          <p:spPr>
            <a:xfrm rot="10800000" flipH="1">
              <a:off x="3519178" y="3757021"/>
              <a:ext cx="4521073" cy="8984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7" name="Google Shape;890;p51">
              <a:extLst>
                <a:ext uri="{FF2B5EF4-FFF2-40B4-BE49-F238E27FC236}">
                  <a16:creationId xmlns:a16="http://schemas.microsoft.com/office/drawing/2014/main" id="{9A814582-0B6C-4C5A-836D-CE7F27B498DC}"/>
                </a:ext>
              </a:extLst>
            </p:cNvPr>
            <p:cNvSpPr/>
            <p:nvPr/>
          </p:nvSpPr>
          <p:spPr>
            <a:xfrm>
              <a:off x="3514342" y="3363574"/>
              <a:ext cx="1100196" cy="310699"/>
            </a:xfrm>
            <a:prstGeom prst="left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FFA401"/>
                </a:gs>
                <a:gs pos="100000">
                  <a:srgbClr val="FFD41D"/>
                </a:gs>
              </a:gsLst>
              <a:lin ang="0" scaled="0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</a:pPr>
              <a:endParaRPr sz="1351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28" name="Google Shape;891;p51">
              <a:extLst>
                <a:ext uri="{FF2B5EF4-FFF2-40B4-BE49-F238E27FC236}">
                  <a16:creationId xmlns:a16="http://schemas.microsoft.com/office/drawing/2014/main" id="{CB562CE6-931A-4135-9B53-F5402421D84C}"/>
                </a:ext>
              </a:extLst>
            </p:cNvPr>
            <p:cNvSpPr/>
            <p:nvPr/>
          </p:nvSpPr>
          <p:spPr>
            <a:xfrm>
              <a:off x="6860518" y="3338725"/>
              <a:ext cx="1116761" cy="335547"/>
            </a:xfrm>
            <a:prstGeom prst="left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FFA401"/>
                </a:gs>
                <a:gs pos="100000">
                  <a:srgbClr val="FFD41D"/>
                </a:gs>
              </a:gsLst>
              <a:lin ang="0" scaled="0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</a:pPr>
              <a:endParaRPr sz="1351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Helvetica Neue"/>
                <a:sym typeface="Arial" panose="020B0604020202020204" pitchFamily="34" charset="0"/>
              </a:endParaRPr>
            </a:p>
          </p:txBody>
        </p:sp>
        <p:pic>
          <p:nvPicPr>
            <p:cNvPr id="31" name="Google Shape;525;p27" descr="A screen shot of a computer&#10;&#10;Description generated with high confidence">
              <a:extLst>
                <a:ext uri="{FF2B5EF4-FFF2-40B4-BE49-F238E27FC236}">
                  <a16:creationId xmlns:a16="http://schemas.microsoft.com/office/drawing/2014/main" id="{5FCC63B3-2B95-4880-8989-3C61EADCF1A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41780" y="5237483"/>
              <a:ext cx="2864866" cy="17905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圖片 17">
              <a:extLst>
                <a:ext uri="{FF2B5EF4-FFF2-40B4-BE49-F238E27FC236}">
                  <a16:creationId xmlns:a16="http://schemas.microsoft.com/office/drawing/2014/main" id="{AD42FF85-E5C4-40F6-A286-30371676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2" y="2767981"/>
              <a:ext cx="1646645" cy="1646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0BB9006-F64C-4498-8B79-8ADD029A543E}"/>
                </a:ext>
              </a:extLst>
            </p:cNvPr>
            <p:cNvSpPr/>
            <p:nvPr/>
          </p:nvSpPr>
          <p:spPr>
            <a:xfrm>
              <a:off x="3982160" y="4485465"/>
              <a:ext cx="3529092" cy="1332318"/>
            </a:xfrm>
            <a:prstGeom prst="rect">
              <a:avLst/>
            </a:prstGeom>
            <a:gradFill>
              <a:gsLst>
                <a:gs pos="0">
                  <a:srgbClr val="0070C0">
                    <a:lumMod val="20000"/>
                    <a:lumOff val="80000"/>
                    <a:alpha val="34000"/>
                  </a:srgbClr>
                </a:gs>
                <a:gs pos="100000">
                  <a:srgbClr val="031B71">
                    <a:lumMod val="39000"/>
                    <a:lumOff val="61000"/>
                    <a:alpha val="23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AE862785-B40F-4E75-93FA-13F4D87CA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3446" y="4183662"/>
              <a:ext cx="2011854" cy="755970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9B18D3DC-6906-4398-9A95-A7E305AF9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00492" y="2582399"/>
              <a:ext cx="3310415" cy="755970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4FC97171-5B7D-4AD4-8A7A-3C0251E2E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75813" y="5767354"/>
              <a:ext cx="2645893" cy="755970"/>
            </a:xfrm>
            <a:prstGeom prst="rect">
              <a:avLst/>
            </a:prstGeom>
          </p:spPr>
        </p:pic>
        <p:cxnSp>
          <p:nvCxnSpPr>
            <p:cNvPr id="46" name="Google Shape;888;p51">
              <a:extLst>
                <a:ext uri="{FF2B5EF4-FFF2-40B4-BE49-F238E27FC236}">
                  <a16:creationId xmlns:a16="http://schemas.microsoft.com/office/drawing/2014/main" id="{40307EEA-1CC7-4D50-8B23-87611ADF8453}"/>
                </a:ext>
              </a:extLst>
            </p:cNvPr>
            <p:cNvCxnSpPr/>
            <p:nvPr/>
          </p:nvCxnSpPr>
          <p:spPr>
            <a:xfrm rot="10800000" flipH="1">
              <a:off x="3519178" y="3216054"/>
              <a:ext cx="4521073" cy="8984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276691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5CA73F34-80D2-41E2-9829-F5C5341B47AC}"/>
              </a:ext>
            </a:extLst>
          </p:cNvPr>
          <p:cNvGrpSpPr/>
          <p:nvPr/>
        </p:nvGrpSpPr>
        <p:grpSpPr>
          <a:xfrm>
            <a:off x="8258104" y="1710212"/>
            <a:ext cx="3431349" cy="4515547"/>
            <a:chOff x="272088" y="1547562"/>
            <a:chExt cx="3680787" cy="4515547"/>
          </a:xfrm>
        </p:grpSpPr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57669234-97A1-4962-ACAF-98950F51B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1547562"/>
              <a:ext cx="3680787" cy="1337027"/>
            </a:xfrm>
            <a:prstGeom prst="rect">
              <a:avLst/>
            </a:prstGeom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B37A1C89-74B7-4BF4-86B4-45C2D81A7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3109108"/>
              <a:ext cx="3680787" cy="1337027"/>
            </a:xfrm>
            <a:prstGeom prst="rect">
              <a:avLst/>
            </a:prstGeom>
          </p:spPr>
        </p:pic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1C459C32-D1EB-4F60-8339-C9607FDEE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4726082"/>
              <a:ext cx="3680787" cy="1337027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E6C7A30-665D-4B10-B96B-3366F1B4E26D}"/>
              </a:ext>
            </a:extLst>
          </p:cNvPr>
          <p:cNvGrpSpPr/>
          <p:nvPr/>
        </p:nvGrpSpPr>
        <p:grpSpPr>
          <a:xfrm>
            <a:off x="502547" y="1710212"/>
            <a:ext cx="3501385" cy="4515547"/>
            <a:chOff x="272088" y="1547562"/>
            <a:chExt cx="3680787" cy="4515547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FBA60C4-BE6E-4F27-A50E-4EE9BB46D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1547562"/>
              <a:ext cx="3680787" cy="1337027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C27A1228-83C9-4100-B707-FE076DF97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3109108"/>
              <a:ext cx="3680787" cy="1337027"/>
            </a:xfrm>
            <a:prstGeom prst="rect">
              <a:avLst/>
            </a:prstGeom>
          </p:spPr>
        </p:pic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C4D36908-EAB0-4CBB-8B78-976F14A53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4726082"/>
              <a:ext cx="3680787" cy="1337027"/>
            </a:xfrm>
            <a:prstGeom prst="rect">
              <a:avLst/>
            </a:prstGeom>
          </p:spPr>
        </p:pic>
      </p:grpSp>
      <p:sp>
        <p:nvSpPr>
          <p:cNvPr id="23" name="Title 1" hidden="1">
            <a:extLst>
              <a:ext uri="{FF2B5EF4-FFF2-40B4-BE49-F238E27FC236}">
                <a16:creationId xmlns:a16="http://schemas.microsoft.com/office/drawing/2014/main" id="{EFD7B864-23D3-4102-9407-E5BD1601EDCF}"/>
              </a:ext>
            </a:extLst>
          </p:cNvPr>
          <p:cNvSpPr txBox="1">
            <a:spLocks/>
          </p:cNvSpPr>
          <p:nvPr/>
        </p:nvSpPr>
        <p:spPr>
          <a:xfrm>
            <a:off x="282633" y="182881"/>
            <a:ext cx="11554691" cy="980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QTS hero: </a:t>
            </a:r>
            <a:r>
              <a:rPr lang="en-US" altLang="zh-TW" b="1">
                <a:solidFill>
                  <a:srgbClr val="FFDA2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Unified Hybrid Storage</a:t>
            </a:r>
            <a:endParaRPr lang="zh-TW" altLang="en-US" b="1">
              <a:solidFill>
                <a:srgbClr val="FFDA2A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1C51000-EB27-47E3-AA3B-977F4FE8136F}"/>
              </a:ext>
            </a:extLst>
          </p:cNvPr>
          <p:cNvSpPr txBox="1"/>
          <p:nvPr/>
        </p:nvSpPr>
        <p:spPr>
          <a:xfrm>
            <a:off x="1084544" y="3657028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雲服務就緒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6ED0F45-A135-4573-BF54-4F7C7E874ABC}"/>
              </a:ext>
            </a:extLst>
          </p:cNvPr>
          <p:cNvSpPr txBox="1"/>
          <p:nvPr/>
        </p:nvSpPr>
        <p:spPr>
          <a:xfrm>
            <a:off x="1084544" y="2089216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資料自我修復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086C373-1C00-4026-B4D2-821EA7052902}"/>
              </a:ext>
            </a:extLst>
          </p:cNvPr>
          <p:cNvSpPr txBox="1"/>
          <p:nvPr/>
        </p:nvSpPr>
        <p:spPr>
          <a:xfrm>
            <a:off x="1084544" y="5282975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虛擬化就緒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427CCA0-54EC-471D-BC8E-D79D830BA272}"/>
              </a:ext>
            </a:extLst>
          </p:cNvPr>
          <p:cNvSpPr txBox="1"/>
          <p:nvPr/>
        </p:nvSpPr>
        <p:spPr>
          <a:xfrm>
            <a:off x="8413704" y="3665334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快閃優化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A8B92F35-1027-4894-BF58-BED06ABB390F}"/>
              </a:ext>
            </a:extLst>
          </p:cNvPr>
          <p:cNvSpPr txBox="1"/>
          <p:nvPr/>
        </p:nvSpPr>
        <p:spPr>
          <a:xfrm>
            <a:off x="8413704" y="2097522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整合型儲存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54AF36D-CB32-4280-9477-AFAFA29E86E4}"/>
              </a:ext>
            </a:extLst>
          </p:cNvPr>
          <p:cNvSpPr txBox="1"/>
          <p:nvPr/>
        </p:nvSpPr>
        <p:spPr>
          <a:xfrm>
            <a:off x="8413704" y="5291281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65536</a:t>
            </a:r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快照</a:t>
            </a:r>
          </a:p>
        </p:txBody>
      </p:sp>
      <p:pic>
        <p:nvPicPr>
          <p:cNvPr id="39" name="圖片 27">
            <a:extLst>
              <a:ext uri="{FF2B5EF4-FFF2-40B4-BE49-F238E27FC236}">
                <a16:creationId xmlns:a16="http://schemas.microsoft.com/office/drawing/2014/main" id="{8CA977B9-8D04-42B4-BC7F-1C7FD4A85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04" r="2830" b="20539"/>
          <a:stretch/>
        </p:blipFill>
        <p:spPr>
          <a:xfrm>
            <a:off x="3316859" y="2468232"/>
            <a:ext cx="5419039" cy="1877739"/>
          </a:xfrm>
          <a:prstGeom prst="rect">
            <a:avLst/>
          </a:prstGeom>
        </p:spPr>
      </p:pic>
      <p:sp>
        <p:nvSpPr>
          <p:cNvPr id="40" name="Rectangle 24">
            <a:extLst>
              <a:ext uri="{FF2B5EF4-FFF2-40B4-BE49-F238E27FC236}">
                <a16:creationId xmlns:a16="http://schemas.microsoft.com/office/drawing/2014/main" id="{9C7E0B85-C2D3-4DBE-8079-774CFAED85AD}"/>
              </a:ext>
            </a:extLst>
          </p:cNvPr>
          <p:cNvSpPr/>
          <p:nvPr/>
        </p:nvSpPr>
        <p:spPr>
          <a:xfrm>
            <a:off x="4336629" y="1291929"/>
            <a:ext cx="3673990" cy="120032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3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最經濟實惠的</a:t>
            </a:r>
            <a:endParaRPr lang="en-US" altLang="zh-CN">
              <a:solidFill>
                <a:schemeClr val="bg1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zh-CN" altLang="en-US" sz="3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混合型儲存系統</a:t>
            </a:r>
            <a:endParaRPr lang="zh-CN">
              <a:solidFill>
                <a:schemeClr val="bg1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1" name="Group 18">
            <a:extLst>
              <a:ext uri="{FF2B5EF4-FFF2-40B4-BE49-F238E27FC236}">
                <a16:creationId xmlns:a16="http://schemas.microsoft.com/office/drawing/2014/main" id="{A1FAE9E1-C14E-44C6-BE7A-FD6B7290460C}"/>
              </a:ext>
            </a:extLst>
          </p:cNvPr>
          <p:cNvGrpSpPr>
            <a:grpSpLocks/>
          </p:cNvGrpSpPr>
          <p:nvPr/>
        </p:nvGrpSpPr>
        <p:grpSpPr bwMode="auto">
          <a:xfrm>
            <a:off x="5701874" y="3976749"/>
            <a:ext cx="1178982" cy="1030817"/>
            <a:chOff x="5650814" y="4210674"/>
            <a:chExt cx="952138" cy="832068"/>
          </a:xfrm>
        </p:grpSpPr>
        <p:grpSp>
          <p:nvGrpSpPr>
            <p:cNvPr id="42" name="Group 105">
              <a:extLst>
                <a:ext uri="{FF2B5EF4-FFF2-40B4-BE49-F238E27FC236}">
                  <a16:creationId xmlns:a16="http://schemas.microsoft.com/office/drawing/2014/main" id="{2253CA48-734B-4470-9695-61DDC45B9A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0814" y="4210674"/>
              <a:ext cx="823935" cy="832068"/>
              <a:chOff x="5650812" y="4210674"/>
              <a:chExt cx="921468" cy="771075"/>
            </a:xfrm>
          </p:grpSpPr>
          <p:sp>
            <p:nvSpPr>
              <p:cNvPr id="44" name="Rounded Rectangle 67">
                <a:extLst>
                  <a:ext uri="{FF2B5EF4-FFF2-40B4-BE49-F238E27FC236}">
                    <a16:creationId xmlns:a16="http://schemas.microsoft.com/office/drawing/2014/main" id="{15DE1E63-13FC-4F5A-AA2A-CEFC6CC38D5C}"/>
                  </a:ext>
                </a:extLst>
              </p:cNvPr>
              <p:cNvSpPr/>
              <p:nvPr/>
            </p:nvSpPr>
            <p:spPr bwMode="gray">
              <a:xfrm>
                <a:off x="5650812" y="4210674"/>
                <a:ext cx="921468" cy="77107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 w="12700"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90000"/>
                  </a:lnSpc>
                  <a:defRPr/>
                </a:pPr>
                <a:endParaRPr lang="zh-TW" altLang="en-US" sz="1867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Rounded Rectangle 64">
                <a:extLst>
                  <a:ext uri="{FF2B5EF4-FFF2-40B4-BE49-F238E27FC236}">
                    <a16:creationId xmlns:a16="http://schemas.microsoft.com/office/drawing/2014/main" id="{98C62FDB-A052-4544-A921-EE6C6D3D3371}"/>
                  </a:ext>
                </a:extLst>
              </p:cNvPr>
              <p:cNvSpPr/>
              <p:nvPr/>
            </p:nvSpPr>
            <p:spPr bwMode="gray">
              <a:xfrm>
                <a:off x="5700518" y="4251840"/>
                <a:ext cx="829703" cy="6950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/>
                  </a:gs>
                </a:gsLst>
                <a:lin ang="16200000" scaled="1"/>
                <a:tileRect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tabLst>
                    <a:tab pos="154505" algn="l"/>
                  </a:tabLst>
                  <a:defRPr/>
                </a:pPr>
                <a:r>
                  <a:rPr lang="en-US" altLang="zh-TW" sz="2133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新細明體" charset="0"/>
                    <a:sym typeface="Arial" panose="020B0604020202020204" pitchFamily="34" charset="0"/>
                  </a:rPr>
                  <a:t>Unified</a:t>
                </a:r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新細明體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id="{A1682E75-C17B-44B4-9311-256E4CE2F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8142" y="4578683"/>
              <a:ext cx="384810" cy="433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5FE84C67-525C-44D0-81B7-CA4F0A8792C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QTS hero: </a:t>
            </a:r>
            <a:r>
              <a:rPr lang="en-US" altLang="zh-TW">
                <a:solidFill>
                  <a:srgbClr val="FFD41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Unified Hybrid Storage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A0DDA8A-67CD-4FF0-A556-A6BD3F318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820" y="5143759"/>
            <a:ext cx="780699" cy="472169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0DA5BC24-CC85-4907-9C4B-8CE1E7DBA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7405" y="5943919"/>
            <a:ext cx="1773380" cy="28184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659DED9-FC6A-4A6B-B62B-A37EEDD96A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36913" y="5909553"/>
            <a:ext cx="1685297" cy="35744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FB11FB5-DF65-4A15-A27F-DABE6BB2CB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50155" y="5198648"/>
            <a:ext cx="970578" cy="307011"/>
          </a:xfrm>
          <a:prstGeom prst="rect">
            <a:avLst/>
          </a:prstGeom>
        </p:spPr>
      </p:pic>
      <p:pic>
        <p:nvPicPr>
          <p:cNvPr id="9" name="圖片 8" descr="一張含有 畫畫, 時鐘, 標誌 的圖片&#10;&#10;自動產生的描述">
            <a:extLst>
              <a:ext uri="{FF2B5EF4-FFF2-40B4-BE49-F238E27FC236}">
                <a16:creationId xmlns:a16="http://schemas.microsoft.com/office/drawing/2014/main" id="{137ACCBF-AA65-4F3E-8831-82C8A9C92C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7689" y="5220113"/>
            <a:ext cx="1137178" cy="25418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ACF26C54-D13C-4670-BD41-232CA23C12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20510" y="5086538"/>
            <a:ext cx="722165" cy="5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60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>
            <a:extLst>
              <a:ext uri="{FF2B5EF4-FFF2-40B4-BE49-F238E27FC236}">
                <a16:creationId xmlns:a16="http://schemas.microsoft.com/office/drawing/2014/main" id="{FEA60DBD-972C-40F9-836C-EC158EC04D34}"/>
              </a:ext>
            </a:extLst>
          </p:cNvPr>
          <p:cNvSpPr/>
          <p:nvPr/>
        </p:nvSpPr>
        <p:spPr>
          <a:xfrm rot="16200000">
            <a:off x="1527924" y="2442552"/>
            <a:ext cx="2007270" cy="4414648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25191B5-0E0F-4340-9F40-A61F13178A0D}"/>
              </a:ext>
            </a:extLst>
          </p:cNvPr>
          <p:cNvSpPr/>
          <p:nvPr/>
        </p:nvSpPr>
        <p:spPr>
          <a:xfrm rot="16200000">
            <a:off x="1699329" y="383124"/>
            <a:ext cx="1664460" cy="4414648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69B39D0-2F5F-4CDD-A589-317C20F8D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在 </a:t>
            </a:r>
            <a:r>
              <a:rPr lang="en-US" altLang="zh-CN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QTS</a:t>
            </a:r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hero </a:t>
            </a:r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上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運行虛擬機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898;p52">
            <a:extLst>
              <a:ext uri="{FF2B5EF4-FFF2-40B4-BE49-F238E27FC236}">
                <a16:creationId xmlns:a16="http://schemas.microsoft.com/office/drawing/2014/main" id="{A76F1C68-5A26-4F3A-AB86-E20707771FFC}"/>
              </a:ext>
            </a:extLst>
          </p:cNvPr>
          <p:cNvSpPr txBox="1"/>
          <p:nvPr/>
        </p:nvSpPr>
        <p:spPr>
          <a:xfrm>
            <a:off x="324234" y="1877400"/>
            <a:ext cx="3491419" cy="146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96520">
              <a:buClr>
                <a:srgbClr val="00B0F0"/>
              </a:buClr>
              <a:buSzPct val="70000"/>
            </a:pPr>
            <a:r>
              <a:rPr lang="en-US" sz="240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NAS </a:t>
            </a:r>
            <a:r>
              <a:rPr 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可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輕鬆安裝 </a:t>
            </a:r>
            <a:r>
              <a:rPr lang="en-US" sz="24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Windows、Linux、UNIX</a:t>
            </a:r>
            <a:r>
              <a: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等虛擬機器</a:t>
            </a:r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pSp>
        <p:nvGrpSpPr>
          <p:cNvPr id="4" name="Google Shape;899;p52">
            <a:extLst>
              <a:ext uri="{FF2B5EF4-FFF2-40B4-BE49-F238E27FC236}">
                <a16:creationId xmlns:a16="http://schemas.microsoft.com/office/drawing/2014/main" id="{3983031A-804C-4062-BD70-3E9363220200}"/>
              </a:ext>
            </a:extLst>
          </p:cNvPr>
          <p:cNvGrpSpPr/>
          <p:nvPr/>
        </p:nvGrpSpPr>
        <p:grpSpPr>
          <a:xfrm>
            <a:off x="7322550" y="2288382"/>
            <a:ext cx="1406833" cy="1357860"/>
            <a:chOff x="7009222" y="1575412"/>
            <a:chExt cx="1055125" cy="1018394"/>
          </a:xfrm>
        </p:grpSpPr>
        <p:sp>
          <p:nvSpPr>
            <p:cNvPr id="5" name="Google Shape;900;p52">
              <a:extLst>
                <a:ext uri="{FF2B5EF4-FFF2-40B4-BE49-F238E27FC236}">
                  <a16:creationId xmlns:a16="http://schemas.microsoft.com/office/drawing/2014/main" id="{76738F70-D5D3-4EF1-B9DB-DB8C7D3E847A}"/>
                </a:ext>
              </a:extLst>
            </p:cNvPr>
            <p:cNvSpPr/>
            <p:nvPr/>
          </p:nvSpPr>
          <p:spPr>
            <a:xfrm>
              <a:off x="7009222" y="1575412"/>
              <a:ext cx="1055125" cy="307808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ts val="1467"/>
                <a:buFont typeface="Microsoft JhengHei"/>
                <a:buNone/>
              </a:pPr>
              <a:r>
                <a:rPr lang="en-US" sz="1467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Application</a:t>
              </a:r>
              <a:endParaRPr sz="1467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6" name="Google Shape;901;p52">
              <a:extLst>
                <a:ext uri="{FF2B5EF4-FFF2-40B4-BE49-F238E27FC236}">
                  <a16:creationId xmlns:a16="http://schemas.microsoft.com/office/drawing/2014/main" id="{08363E09-B71C-4B4E-AAB2-16614A47D63E}"/>
                </a:ext>
              </a:extLst>
            </p:cNvPr>
            <p:cNvSpPr/>
            <p:nvPr/>
          </p:nvSpPr>
          <p:spPr>
            <a:xfrm>
              <a:off x="7009222" y="1928808"/>
              <a:ext cx="1055125" cy="3078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ts val="1467"/>
                <a:buFont typeface="Microsoft JhengHei"/>
                <a:buNone/>
              </a:pPr>
              <a:r>
                <a:rPr lang="en-US" sz="1467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File System</a:t>
              </a:r>
              <a:endParaRPr sz="1467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7" name="Google Shape;902;p52">
              <a:extLst>
                <a:ext uri="{FF2B5EF4-FFF2-40B4-BE49-F238E27FC236}">
                  <a16:creationId xmlns:a16="http://schemas.microsoft.com/office/drawing/2014/main" id="{C56F0FA8-AB05-47C3-975D-E7D4F4FEAF96}"/>
                </a:ext>
              </a:extLst>
            </p:cNvPr>
            <p:cNvSpPr/>
            <p:nvPr/>
          </p:nvSpPr>
          <p:spPr>
            <a:xfrm>
              <a:off x="7009222" y="2285998"/>
              <a:ext cx="1055125" cy="307808"/>
            </a:xfrm>
            <a:prstGeom prst="rect">
              <a:avLst/>
            </a:prstGeom>
            <a:solidFill>
              <a:srgbClr val="00FF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ts val="1467"/>
                <a:buFont typeface="Microsoft JhengHei"/>
                <a:buNone/>
              </a:pPr>
              <a:r>
                <a:rPr lang="en-US" sz="1467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Guest OS</a:t>
              </a:r>
              <a:endParaRPr sz="1467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</p:grpSp>
      <p:sp>
        <p:nvSpPr>
          <p:cNvPr id="8" name="Google Shape;903;p52">
            <a:extLst>
              <a:ext uri="{FF2B5EF4-FFF2-40B4-BE49-F238E27FC236}">
                <a16:creationId xmlns:a16="http://schemas.microsoft.com/office/drawing/2014/main" id="{6E5C73A7-6DD3-485D-B78F-A22A89B07D31}"/>
              </a:ext>
            </a:extLst>
          </p:cNvPr>
          <p:cNvSpPr/>
          <p:nvPr/>
        </p:nvSpPr>
        <p:spPr>
          <a:xfrm>
            <a:off x="7322550" y="3880616"/>
            <a:ext cx="4567870" cy="32438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rosoft JhengHei"/>
              <a:buNone/>
            </a:pPr>
            <a:r>
              <a:rPr lang="en-US" sz="16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QVS</a:t>
            </a:r>
            <a:endParaRPr sz="1600" b="1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9" name="Google Shape;904;p52">
            <a:extLst>
              <a:ext uri="{FF2B5EF4-FFF2-40B4-BE49-F238E27FC236}">
                <a16:creationId xmlns:a16="http://schemas.microsoft.com/office/drawing/2014/main" id="{41E39309-A6C8-41AD-BD7A-8D5EE854D4F0}"/>
              </a:ext>
            </a:extLst>
          </p:cNvPr>
          <p:cNvSpPr/>
          <p:nvPr/>
        </p:nvSpPr>
        <p:spPr>
          <a:xfrm>
            <a:off x="7322550" y="4349918"/>
            <a:ext cx="4567870" cy="324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rosoft JhengHei"/>
              <a:buNone/>
            </a:pPr>
            <a:r>
              <a:rPr lang="en-US" sz="16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QTS Hero</a:t>
            </a:r>
            <a:endParaRPr sz="1600" b="1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10" name="Google Shape;905;p52">
            <a:extLst>
              <a:ext uri="{FF2B5EF4-FFF2-40B4-BE49-F238E27FC236}">
                <a16:creationId xmlns:a16="http://schemas.microsoft.com/office/drawing/2014/main" id="{45735222-32C3-4716-9866-E7C8AB2EA2AE}"/>
              </a:ext>
            </a:extLst>
          </p:cNvPr>
          <p:cNvSpPr/>
          <p:nvPr/>
        </p:nvSpPr>
        <p:spPr>
          <a:xfrm>
            <a:off x="7322550" y="4826172"/>
            <a:ext cx="4567870" cy="32438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icrosoft JhengHei"/>
              <a:buNone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Hardware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Google Shape;914;p52">
            <a:extLst>
              <a:ext uri="{FF2B5EF4-FFF2-40B4-BE49-F238E27FC236}">
                <a16:creationId xmlns:a16="http://schemas.microsoft.com/office/drawing/2014/main" id="{D53184D1-F494-4566-B86D-E7BBB9D8954C}"/>
              </a:ext>
            </a:extLst>
          </p:cNvPr>
          <p:cNvSpPr/>
          <p:nvPr/>
        </p:nvSpPr>
        <p:spPr>
          <a:xfrm>
            <a:off x="7112452" y="2157051"/>
            <a:ext cx="4777968" cy="1603096"/>
          </a:xfrm>
          <a:prstGeom prst="rect">
            <a:avLst/>
          </a:prstGeom>
          <a:noFill/>
          <a:ln w="25400" cap="flat" cmpd="sng">
            <a:solidFill>
              <a:srgbClr val="FFD4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B2A37D1-D97B-48D6-BB76-B1D18C14D0F4}"/>
              </a:ext>
            </a:extLst>
          </p:cNvPr>
          <p:cNvGrpSpPr/>
          <p:nvPr/>
        </p:nvGrpSpPr>
        <p:grpSpPr>
          <a:xfrm>
            <a:off x="2791166" y="1417479"/>
            <a:ext cx="6609633" cy="4486183"/>
            <a:chOff x="3301125" y="1992866"/>
            <a:chExt cx="5626953" cy="3819205"/>
          </a:xfrm>
        </p:grpSpPr>
        <p:pic>
          <p:nvPicPr>
            <p:cNvPr id="21" name="Google Shape;916;p52" descr="C:\Users\user\Desktop\20170928_Virtualization Station 直播\p3.png">
              <a:extLst>
                <a:ext uri="{FF2B5EF4-FFF2-40B4-BE49-F238E27FC236}">
                  <a16:creationId xmlns:a16="http://schemas.microsoft.com/office/drawing/2014/main" id="{87E467E0-BFBB-4444-97A4-B4E96B74CF4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301125" y="1992866"/>
              <a:ext cx="5092531" cy="38192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917;p52">
              <a:extLst>
                <a:ext uri="{FF2B5EF4-FFF2-40B4-BE49-F238E27FC236}">
                  <a16:creationId xmlns:a16="http://schemas.microsoft.com/office/drawing/2014/main" id="{F8B894F1-A205-4BAF-B244-973DD3F5DEB5}"/>
                </a:ext>
              </a:extLst>
            </p:cNvPr>
            <p:cNvSpPr/>
            <p:nvPr/>
          </p:nvSpPr>
          <p:spPr>
            <a:xfrm>
              <a:off x="4707719" y="3308401"/>
              <a:ext cx="969485" cy="380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lang="en-US" sz="1400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VM</a:t>
              </a:r>
              <a:endParaRPr sz="14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23" name="Google Shape;918;p52">
              <a:extLst>
                <a:ext uri="{FF2B5EF4-FFF2-40B4-BE49-F238E27FC236}">
                  <a16:creationId xmlns:a16="http://schemas.microsoft.com/office/drawing/2014/main" id="{EEAB311B-AA25-429D-BFF0-6E2D52580F92}"/>
                </a:ext>
              </a:extLst>
            </p:cNvPr>
            <p:cNvSpPr/>
            <p:nvPr/>
          </p:nvSpPr>
          <p:spPr>
            <a:xfrm>
              <a:off x="5403396" y="3308401"/>
              <a:ext cx="969485" cy="380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lang="en-US" sz="1400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VM</a:t>
              </a:r>
              <a:endParaRPr sz="14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24" name="Google Shape;919;p52">
              <a:extLst>
                <a:ext uri="{FF2B5EF4-FFF2-40B4-BE49-F238E27FC236}">
                  <a16:creationId xmlns:a16="http://schemas.microsoft.com/office/drawing/2014/main" id="{ADF47F34-D82C-4FD5-9238-A3E53112B2A2}"/>
                </a:ext>
              </a:extLst>
            </p:cNvPr>
            <p:cNvSpPr/>
            <p:nvPr/>
          </p:nvSpPr>
          <p:spPr>
            <a:xfrm>
              <a:off x="6121334" y="3308401"/>
              <a:ext cx="969485" cy="380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lang="en-US" sz="1400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VM</a:t>
              </a:r>
              <a:endParaRPr sz="14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25" name="Google Shape;920;p52">
              <a:extLst>
                <a:ext uri="{FF2B5EF4-FFF2-40B4-BE49-F238E27FC236}">
                  <a16:creationId xmlns:a16="http://schemas.microsoft.com/office/drawing/2014/main" id="{6006AD57-CDFE-498C-899D-999FDB8B3C50}"/>
                </a:ext>
              </a:extLst>
            </p:cNvPr>
            <p:cNvSpPr/>
            <p:nvPr/>
          </p:nvSpPr>
          <p:spPr>
            <a:xfrm>
              <a:off x="4725735" y="3784479"/>
              <a:ext cx="2126603" cy="380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lang="en-US" sz="1400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QVS</a:t>
              </a:r>
              <a:endParaRPr sz="14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26" name="Google Shape;921;p52">
              <a:extLst>
                <a:ext uri="{FF2B5EF4-FFF2-40B4-BE49-F238E27FC236}">
                  <a16:creationId xmlns:a16="http://schemas.microsoft.com/office/drawing/2014/main" id="{D6D240F6-5B1D-448F-8F43-EE846C3328DE}"/>
                </a:ext>
              </a:extLst>
            </p:cNvPr>
            <p:cNvSpPr/>
            <p:nvPr/>
          </p:nvSpPr>
          <p:spPr>
            <a:xfrm>
              <a:off x="7158811" y="5207568"/>
              <a:ext cx="176926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QNAP NAS</a:t>
              </a:r>
              <a:endParaRPr sz="24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sp>
        <p:nvSpPr>
          <p:cNvPr id="20" name="Google Shape;915;p52">
            <a:extLst>
              <a:ext uri="{FF2B5EF4-FFF2-40B4-BE49-F238E27FC236}">
                <a16:creationId xmlns:a16="http://schemas.microsoft.com/office/drawing/2014/main" id="{46FE7504-FB2D-4E59-8B69-96B49DB99284}"/>
              </a:ext>
            </a:extLst>
          </p:cNvPr>
          <p:cNvSpPr/>
          <p:nvPr/>
        </p:nvSpPr>
        <p:spPr>
          <a:xfrm>
            <a:off x="8929663" y="1684483"/>
            <a:ext cx="1192211" cy="38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Microsoft JhengHei"/>
              <a:buNone/>
            </a:pPr>
            <a:r>
              <a:rPr lang="en-US" sz="2400" b="1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VM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91BACFC-B7C0-4AC4-A743-E48A09153265}"/>
              </a:ext>
            </a:extLst>
          </p:cNvPr>
          <p:cNvSpPr/>
          <p:nvPr/>
        </p:nvSpPr>
        <p:spPr>
          <a:xfrm>
            <a:off x="335511" y="3821477"/>
            <a:ext cx="35862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520">
              <a:spcBef>
                <a:spcPts val="1333"/>
              </a:spcBef>
              <a:buClr>
                <a:srgbClr val="00B0F0"/>
              </a:buClr>
              <a:buSzPct val="70000"/>
            </a:pP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透過 </a:t>
            </a:r>
            <a:r>
              <a: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GPU Passthrough 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功能</a:t>
            </a:r>
            <a:r>
              <a: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讓 </a:t>
            </a:r>
            <a:r>
              <a: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NAS </a:t>
            </a:r>
            <a:r>
              <a:rPr lang="en-US" altLang="zh-TW" sz="24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中的</a:t>
            </a:r>
            <a:r>
              <a: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VM </a:t>
            </a:r>
            <a:r>
              <a:rPr lang="en-US" altLang="zh-TW" sz="24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可以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支援各種</a:t>
            </a:r>
            <a:r>
              <a:rPr lang="en-US" altLang="zh-TW" sz="24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</a:t>
            </a:r>
            <a:r>
              <a:rPr lang="zh-TW" altLang="en-US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需求</a:t>
            </a:r>
            <a:r>
              <a: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en-US" altLang="zh-TW" sz="24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例如Machine</a:t>
            </a:r>
            <a:r>
              <a: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Learning</a:t>
            </a:r>
            <a:endParaRPr lang="zh-TW" alt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pSp>
        <p:nvGrpSpPr>
          <p:cNvPr id="44" name="Google Shape;899;p52">
            <a:extLst>
              <a:ext uri="{FF2B5EF4-FFF2-40B4-BE49-F238E27FC236}">
                <a16:creationId xmlns:a16="http://schemas.microsoft.com/office/drawing/2014/main" id="{A79AB2A2-ECEB-4718-9B59-ED3FBADAAEE2}"/>
              </a:ext>
            </a:extLst>
          </p:cNvPr>
          <p:cNvGrpSpPr/>
          <p:nvPr/>
        </p:nvGrpSpPr>
        <p:grpSpPr>
          <a:xfrm>
            <a:off x="8800520" y="2288382"/>
            <a:ext cx="1406833" cy="1357860"/>
            <a:chOff x="7009222" y="1575412"/>
            <a:chExt cx="1055125" cy="1018394"/>
          </a:xfrm>
        </p:grpSpPr>
        <p:sp>
          <p:nvSpPr>
            <p:cNvPr id="45" name="Google Shape;900;p52">
              <a:extLst>
                <a:ext uri="{FF2B5EF4-FFF2-40B4-BE49-F238E27FC236}">
                  <a16:creationId xmlns:a16="http://schemas.microsoft.com/office/drawing/2014/main" id="{229CD112-1F81-4E95-8908-74F4D797F470}"/>
                </a:ext>
              </a:extLst>
            </p:cNvPr>
            <p:cNvSpPr/>
            <p:nvPr/>
          </p:nvSpPr>
          <p:spPr>
            <a:xfrm>
              <a:off x="7009222" y="1575412"/>
              <a:ext cx="1055125" cy="307808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ts val="1467"/>
                <a:buFont typeface="Microsoft JhengHei"/>
                <a:buNone/>
              </a:pPr>
              <a:r>
                <a:rPr lang="en-US" sz="1467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Application</a:t>
              </a:r>
              <a:endParaRPr sz="1467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46" name="Google Shape;901;p52">
              <a:extLst>
                <a:ext uri="{FF2B5EF4-FFF2-40B4-BE49-F238E27FC236}">
                  <a16:creationId xmlns:a16="http://schemas.microsoft.com/office/drawing/2014/main" id="{FDAF7D7F-665C-45B5-A624-041177F974FD}"/>
                </a:ext>
              </a:extLst>
            </p:cNvPr>
            <p:cNvSpPr/>
            <p:nvPr/>
          </p:nvSpPr>
          <p:spPr>
            <a:xfrm>
              <a:off x="7009222" y="1928808"/>
              <a:ext cx="1055125" cy="3078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ts val="1467"/>
                <a:buFont typeface="Microsoft JhengHei"/>
                <a:buNone/>
              </a:pPr>
              <a:r>
                <a:rPr lang="en-US" sz="1467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File System</a:t>
              </a:r>
              <a:endParaRPr sz="1467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47" name="Google Shape;902;p52">
              <a:extLst>
                <a:ext uri="{FF2B5EF4-FFF2-40B4-BE49-F238E27FC236}">
                  <a16:creationId xmlns:a16="http://schemas.microsoft.com/office/drawing/2014/main" id="{EEE7BD09-1150-4A0A-93D4-6DA4443F36DA}"/>
                </a:ext>
              </a:extLst>
            </p:cNvPr>
            <p:cNvSpPr/>
            <p:nvPr/>
          </p:nvSpPr>
          <p:spPr>
            <a:xfrm>
              <a:off x="7009222" y="2285998"/>
              <a:ext cx="1055125" cy="307808"/>
            </a:xfrm>
            <a:prstGeom prst="rect">
              <a:avLst/>
            </a:prstGeom>
            <a:solidFill>
              <a:srgbClr val="00FF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ts val="1467"/>
                <a:buFont typeface="Microsoft JhengHei"/>
                <a:buNone/>
              </a:pPr>
              <a:r>
                <a:rPr lang="en-US" sz="1467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Guest OS</a:t>
              </a:r>
              <a:endParaRPr sz="1467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Google Shape;899;p52">
            <a:extLst>
              <a:ext uri="{FF2B5EF4-FFF2-40B4-BE49-F238E27FC236}">
                <a16:creationId xmlns:a16="http://schemas.microsoft.com/office/drawing/2014/main" id="{93595EC8-48A7-4849-94A9-EC3317A13C60}"/>
              </a:ext>
            </a:extLst>
          </p:cNvPr>
          <p:cNvGrpSpPr/>
          <p:nvPr/>
        </p:nvGrpSpPr>
        <p:grpSpPr>
          <a:xfrm>
            <a:off x="10278491" y="2288382"/>
            <a:ext cx="1406833" cy="1357860"/>
            <a:chOff x="7009222" y="1575412"/>
            <a:chExt cx="1055125" cy="1018394"/>
          </a:xfrm>
        </p:grpSpPr>
        <p:sp>
          <p:nvSpPr>
            <p:cNvPr id="49" name="Google Shape;900;p52">
              <a:extLst>
                <a:ext uri="{FF2B5EF4-FFF2-40B4-BE49-F238E27FC236}">
                  <a16:creationId xmlns:a16="http://schemas.microsoft.com/office/drawing/2014/main" id="{4A96C205-44E7-4F44-8C3E-24C2A5A064DC}"/>
                </a:ext>
              </a:extLst>
            </p:cNvPr>
            <p:cNvSpPr/>
            <p:nvPr/>
          </p:nvSpPr>
          <p:spPr>
            <a:xfrm>
              <a:off x="7009222" y="1575412"/>
              <a:ext cx="1055125" cy="307808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ts val="1467"/>
                <a:buFont typeface="Microsoft JhengHei"/>
                <a:buNone/>
              </a:pPr>
              <a:r>
                <a:rPr lang="en-US" sz="1467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Application</a:t>
              </a:r>
              <a:endParaRPr sz="1467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50" name="Google Shape;901;p52">
              <a:extLst>
                <a:ext uri="{FF2B5EF4-FFF2-40B4-BE49-F238E27FC236}">
                  <a16:creationId xmlns:a16="http://schemas.microsoft.com/office/drawing/2014/main" id="{708960E0-6923-4910-AB14-40CC06810559}"/>
                </a:ext>
              </a:extLst>
            </p:cNvPr>
            <p:cNvSpPr/>
            <p:nvPr/>
          </p:nvSpPr>
          <p:spPr>
            <a:xfrm>
              <a:off x="7009222" y="1928808"/>
              <a:ext cx="1055125" cy="3078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ts val="1467"/>
                <a:buFont typeface="Microsoft JhengHei"/>
                <a:buNone/>
              </a:pPr>
              <a:r>
                <a:rPr lang="en-US" sz="1467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File System</a:t>
              </a:r>
              <a:endParaRPr sz="1467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51" name="Google Shape;902;p52">
              <a:extLst>
                <a:ext uri="{FF2B5EF4-FFF2-40B4-BE49-F238E27FC236}">
                  <a16:creationId xmlns:a16="http://schemas.microsoft.com/office/drawing/2014/main" id="{E8494E06-CE5A-4C7C-BCAE-A9B6F4978605}"/>
                </a:ext>
              </a:extLst>
            </p:cNvPr>
            <p:cNvSpPr/>
            <p:nvPr/>
          </p:nvSpPr>
          <p:spPr>
            <a:xfrm>
              <a:off x="7009222" y="2285998"/>
              <a:ext cx="1055125" cy="307808"/>
            </a:xfrm>
            <a:prstGeom prst="rect">
              <a:avLst/>
            </a:prstGeom>
            <a:solidFill>
              <a:srgbClr val="00FF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ts val="1467"/>
                <a:buFont typeface="Microsoft JhengHei"/>
                <a:buNone/>
              </a:pPr>
              <a:r>
                <a:rPr lang="en-US" sz="1467" b="1" i="0" u="none" strike="noStrike" cap="none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Guest OS</a:t>
              </a:r>
              <a:endParaRPr sz="1467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289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oogle Shape;965;p56">
            <a:extLst>
              <a:ext uri="{FF2B5EF4-FFF2-40B4-BE49-F238E27FC236}">
                <a16:creationId xmlns:a16="http://schemas.microsoft.com/office/drawing/2014/main" id="{45339C64-F991-46F2-B07C-380D0DC6AC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2816221"/>
              </p:ext>
            </p:extLst>
          </p:nvPr>
        </p:nvGraphicFramePr>
        <p:xfrm>
          <a:off x="5544306" y="1625601"/>
          <a:ext cx="1142245" cy="3149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960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endParaRPr lang="en-US" sz="2000" b="1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endParaRPr lang="en-US" sz="2000" b="1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endParaRPr lang="en-US" sz="2000" b="1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 anchor="ctr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Google Shape;937;p54" hidden="1">
            <a:extLst>
              <a:ext uri="{FF2B5EF4-FFF2-40B4-BE49-F238E27FC236}">
                <a16:creationId xmlns:a16="http://schemas.microsoft.com/office/drawing/2014/main" id="{92415F73-7BE2-42EB-80FA-471978B6C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475214"/>
              </p:ext>
            </p:extLst>
          </p:nvPr>
        </p:nvGraphicFramePr>
        <p:xfrm>
          <a:off x="238125" y="7096676"/>
          <a:ext cx="11737266" cy="347193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38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9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9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1936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1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VAAI</a:t>
                      </a:r>
                      <a:endParaRPr lang="en-US" sz="22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1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vSphere Plug-In</a:t>
                      </a:r>
                      <a:endParaRPr lang="en-US" sz="22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1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Snap Agent</a:t>
                      </a:r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A2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Array Integration</a:t>
                      </a:r>
                      <a:br>
                        <a:rPr lang="en-US" sz="2200" b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</a:br>
                      <a:r>
                        <a:rPr lang="en-US" sz="2200" b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APIs for Storage Awareness</a:t>
                      </a:r>
                      <a:endParaRPr lang="en-US" sz="2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Storage Analytics</a:t>
                      </a:r>
                      <a:endParaRPr lang="en-US" sz="2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Manage Storage by vSphere Client</a:t>
                      </a:r>
                      <a:endParaRPr lang="en-US" sz="2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Snap Agent For vSphere</a:t>
                      </a:r>
                    </a:p>
                  </a:txBody>
                  <a:tcPr marL="121925" marR="121925" marT="60950" marB="60950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Higher VM Performance</a:t>
                      </a:r>
                      <a:endParaRPr lang="en-US" sz="2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Profile-Driven Storage</a:t>
                      </a:r>
                      <a:endParaRPr lang="en-US" sz="2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Comprehensive Analytics</a:t>
                      </a:r>
                      <a:endParaRPr lang="en-US" sz="2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Integrated Management</a:t>
                      </a:r>
                      <a:endParaRPr lang="en-US" sz="2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SzPts val="2400"/>
                        <a:buFont typeface="Wingdings" panose="05000000000000000000" pitchFamily="2" charset="2"/>
                        <a:buChar char="p"/>
                      </a:pPr>
                      <a:r>
                        <a:rPr lang="en-US" sz="2200" b="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Worry-Free Snapshot</a:t>
                      </a:r>
                    </a:p>
                  </a:txBody>
                  <a:tcPr marL="121925" marR="121925" marT="60950" marB="60950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86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oogle Shape;939;p54" hidden="1">
            <a:extLst>
              <a:ext uri="{FF2B5EF4-FFF2-40B4-BE49-F238E27FC236}">
                <a16:creationId xmlns:a16="http://schemas.microsoft.com/office/drawing/2014/main" id="{C3A1162A-5A25-40BE-AFA2-E601166475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881670"/>
              </p:ext>
            </p:extLst>
          </p:nvPr>
        </p:nvGraphicFramePr>
        <p:xfrm>
          <a:off x="1498030" y="9731587"/>
          <a:ext cx="9130575" cy="1674050"/>
        </p:xfrm>
        <a:graphic>
          <a:graphicData uri="http://schemas.openxmlformats.org/drawingml/2006/table">
            <a:tbl>
              <a:tblPr>
                <a:noFill/>
                <a:effectLst>
                  <a:outerShdw blurRad="304800" dist="38100" algn="l" rotWithShape="0">
                    <a:prstClr val="black">
                      <a:alpha val="18000"/>
                    </a:prstClr>
                  </a:outerShdw>
                </a:effectLst>
              </a:tblPr>
              <a:tblGrid>
                <a:gridCol w="461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8D8D8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Virtualization Management</a:t>
                      </a:r>
                      <a:endParaRPr sz="2000" b="1" u="none" strike="noStrike" cap="non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8D8D8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vCenter</a:t>
                      </a:r>
                      <a:endParaRPr sz="2000" u="none" strike="noStrike" cap="non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8D8D8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VMware Software-Defined Storage </a:t>
                      </a:r>
                      <a:endParaRPr sz="2000" b="1" u="none" strike="noStrike" cap="non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8D8D8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vSphere Web Client Plug-In</a:t>
                      </a:r>
                      <a:endParaRPr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8D8D8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VMware VDI on IP-SAN</a:t>
                      </a:r>
                      <a:endParaRPr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8D8D8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VMware VDI on NAS</a:t>
                      </a:r>
                      <a:endParaRPr sz="2000" b="1" u="none" strike="noStrike" cap="non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8D8D8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iSCSI + Deduplication +VAAI</a:t>
                      </a:r>
                      <a:endParaRPr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8D8D8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NFS + File Clone + VAAI-NAS</a:t>
                      </a:r>
                      <a:endParaRPr sz="2000" u="none" strike="noStrike" cap="non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5" marR="121925" marT="60950" marB="6095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0D5EFE79-5796-4A4B-8C4A-FEAD6E0A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支援企業級虛擬化應用</a:t>
            </a:r>
            <a:r>
              <a:rPr lang="en-US" altLang="zh-TW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: VMware vSphere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7D597241-8C27-4A07-8F17-8AEC37F1A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4291" y="5907314"/>
            <a:ext cx="3282269" cy="521645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1E70AD4C-D795-440A-B8EE-CFE4060EC3CB}"/>
              </a:ext>
            </a:extLst>
          </p:cNvPr>
          <p:cNvGrpSpPr/>
          <p:nvPr/>
        </p:nvGrpSpPr>
        <p:grpSpPr>
          <a:xfrm>
            <a:off x="241539" y="1164863"/>
            <a:ext cx="11747776" cy="4559743"/>
            <a:chOff x="241539" y="1164863"/>
            <a:chExt cx="11747776" cy="4559743"/>
          </a:xfrm>
        </p:grpSpPr>
        <p:graphicFrame>
          <p:nvGraphicFramePr>
            <p:cNvPr id="11" name="Google Shape;965;p56">
              <a:extLst>
                <a:ext uri="{FF2B5EF4-FFF2-40B4-BE49-F238E27FC236}">
                  <a16:creationId xmlns:a16="http://schemas.microsoft.com/office/drawing/2014/main" id="{94FB8787-08A7-45E5-BD45-E393E6A9A14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59711694"/>
                </p:ext>
              </p:extLst>
            </p:nvPr>
          </p:nvGraphicFramePr>
          <p:xfrm>
            <a:off x="241540" y="1164863"/>
            <a:ext cx="11747775" cy="28690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274840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90582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093544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2869066">
                  <a:tc>
                    <a:txBody>
                      <a:bodyPr/>
                      <a:lstStyle/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VAAI</a:t>
                        </a: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vSphere Plug-In</a:t>
                        </a: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Snap Agent</a:t>
                        </a:r>
                      </a:p>
                    </a:txBody>
                    <a:tcPr marL="121925" marR="121925" marT="60950" marB="60950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mpd="sng">
                        <a:noFill/>
                        <a:prstDash val="soli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66FF">
                          <a:alpha val="50196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Array Integration</a:t>
                        </a:r>
                        <a:b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</a:b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APIs for Storage Awareness</a:t>
                        </a: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Storage Analytics</a:t>
                        </a: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Manage Storage by vSphere Client</a:t>
                        </a: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Snap Agent For vSphere</a:t>
                        </a:r>
                      </a:p>
                    </a:txBody>
                    <a:tcPr marL="121925" marR="121925" marT="60950" marB="60950" anchor="ctr">
                      <a:lnL w="12700" cmpd="sng">
                        <a:noFill/>
                        <a:prstDash val="solid"/>
                      </a:lnL>
                      <a:lnR w="12700" cmpd="sng">
                        <a:noFill/>
                        <a:prstDash val="soli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66FF">
                          <a:alpha val="30196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Higher VM Performance</a:t>
                        </a: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Profile-Driven Storage</a:t>
                        </a: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Comprehensive Analytics</a:t>
                        </a: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Integrated Management</a:t>
                        </a:r>
                      </a:p>
                      <a:p>
                        <a:pPr marL="342900" marR="0" lvl="0" indent="-34290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 typeface="Wingdings" panose="05000000000000000000" pitchFamily="2" charset="2"/>
                          <a:buChar char="u"/>
                        </a:pPr>
                        <a:r>
                          <a:rPr lang="en-US" sz="2000" b="1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Worry-Free Snapshot</a:t>
                        </a:r>
                      </a:p>
                    </a:txBody>
                    <a:tcPr marL="121925" marR="121925" marT="60950" marB="60950" anchor="ctr">
                      <a:lnL w="12700" cmpd="sng">
                        <a:noFill/>
                        <a:prstDash val="solid"/>
                      </a:lnL>
                      <a:lnR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66FF">
                          <a:alpha val="10196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2" name="Google Shape;965;p56">
              <a:extLst>
                <a:ext uri="{FF2B5EF4-FFF2-40B4-BE49-F238E27FC236}">
                  <a16:creationId xmlns:a16="http://schemas.microsoft.com/office/drawing/2014/main" id="{DAFA2A3F-324D-466C-B351-D41613ADD23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3564185"/>
                </p:ext>
              </p:extLst>
            </p:nvPr>
          </p:nvGraphicFramePr>
          <p:xfrm>
            <a:off x="241539" y="4184878"/>
            <a:ext cx="11747775" cy="1539728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565654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6091235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1401036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Tx/>
                          <a:buNone/>
                        </a:pPr>
                        <a:r>
                          <a:rPr lang="en-US" sz="1600" b="0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Virtualization Management</a:t>
                        </a:r>
                      </a:p>
                      <a:p>
                        <a:pPr marL="0" marR="0" lvl="0" indent="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Tx/>
                          <a:buNone/>
                        </a:pPr>
                        <a:r>
                          <a:rPr lang="en-US" sz="1600" b="0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VMware Software-Defined Storage</a:t>
                        </a:r>
                      </a:p>
                      <a:p>
                        <a:pPr marL="0" marR="0" lvl="0" indent="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Tx/>
                          <a:buNone/>
                        </a:pPr>
                        <a:r>
                          <a:rPr lang="en-US" sz="1600" b="0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VMware VDI on IP-SAN</a:t>
                        </a:r>
                      </a:p>
                      <a:p>
                        <a:pPr marL="0" marR="0" lvl="0" indent="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Tx/>
                          <a:buNone/>
                        </a:pPr>
                        <a:r>
                          <a:rPr lang="en-US" sz="1600" b="0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VMware VDI on NAS </a:t>
                        </a:r>
                      </a:p>
                    </a:txBody>
                    <a:tcPr marL="121925" marR="121925" marT="60950" marB="60950" anchor="ctr">
                      <a:lnL w="12700" cmpd="sng">
                        <a:noFill/>
                        <a:prstDash val="solid"/>
                      </a:lnL>
                      <a:lnR w="12700" cmpd="sng">
                        <a:noFill/>
                        <a:prstDash val="solid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66FF">
                          <a:alpha val="30196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Tx/>
                          <a:buNone/>
                        </a:pPr>
                        <a:r>
                          <a:rPr lang="en-US" sz="1600" b="0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vCenter</a:t>
                        </a:r>
                      </a:p>
                      <a:p>
                        <a:pPr marL="0" marR="0" lvl="0" indent="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Tx/>
                          <a:buNone/>
                        </a:pPr>
                        <a:r>
                          <a:rPr lang="en-US" sz="1600" b="0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vSphere Web Client Plug-In</a:t>
                        </a:r>
                      </a:p>
                      <a:p>
                        <a:pPr marL="0" marR="0" lvl="0" indent="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Tx/>
                          <a:buNone/>
                        </a:pPr>
                        <a:r>
                          <a:rPr lang="en-US" sz="1600" b="0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iSCSI + Deduplication +VAAI</a:t>
                        </a:r>
                      </a:p>
                      <a:p>
                        <a:pPr marL="0" marR="0" lvl="0" indent="0" algn="l" rtl="0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B0F0"/>
                          </a:buClr>
                          <a:buSzPct val="70000"/>
                          <a:buFontTx/>
                          <a:buNone/>
                        </a:pPr>
                        <a:r>
                          <a:rPr lang="en-US" sz="1600" b="0" u="none" strike="noStrike" cap="none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Arial"/>
                            <a:sym typeface="Arial" panose="020B0604020202020204" pitchFamily="34" charset="0"/>
                          </a:rPr>
                          <a:t>NFS + File Clone + VAAI-NAS</a:t>
                        </a:r>
                      </a:p>
                    </a:txBody>
                    <a:tcPr marL="121925" marR="121925" marT="60950" marB="60950" anchor="ctr">
                      <a:lnL w="12700" cmpd="sng">
                        <a:noFill/>
                        <a:prstDash val="solid"/>
                      </a:lnL>
                      <a:lnR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66FF">
                          <a:alpha val="10196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0E6F749D-FFF2-446B-BA9C-0DDB29ADD1DF}"/>
                </a:ext>
              </a:extLst>
            </p:cNvPr>
            <p:cNvCxnSpPr/>
            <p:nvPr/>
          </p:nvCxnSpPr>
          <p:spPr>
            <a:xfrm>
              <a:off x="241539" y="4630057"/>
              <a:ext cx="11648881" cy="0"/>
            </a:xfrm>
            <a:prstGeom prst="line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DA8E72D3-9E8B-4114-9FD7-66B9F604D4ED}"/>
                </a:ext>
              </a:extLst>
            </p:cNvPr>
            <p:cNvCxnSpPr/>
            <p:nvPr/>
          </p:nvCxnSpPr>
          <p:spPr>
            <a:xfrm>
              <a:off x="241539" y="5007429"/>
              <a:ext cx="11648881" cy="0"/>
            </a:xfrm>
            <a:prstGeom prst="line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1ADADC05-D7ED-43E5-8822-D566A8A894DF}"/>
                </a:ext>
              </a:extLst>
            </p:cNvPr>
            <p:cNvCxnSpPr/>
            <p:nvPr/>
          </p:nvCxnSpPr>
          <p:spPr>
            <a:xfrm>
              <a:off x="241539" y="5370286"/>
              <a:ext cx="11648881" cy="0"/>
            </a:xfrm>
            <a:prstGeom prst="line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4650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F549F42C-46C8-452F-B93D-D2AD281165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964904" y="3336324"/>
            <a:ext cx="262192" cy="185352"/>
          </a:xfrm>
          <a:prstGeom prst="rect">
            <a:avLst/>
          </a:prstGeom>
        </p:spPr>
      </p:pic>
      <p:pic>
        <p:nvPicPr>
          <p:cNvPr id="7" name="圖片 6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A8A0C98C-BDFC-4D7D-925B-E9E36269AD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6161922" y="3978874"/>
            <a:ext cx="1477128" cy="369868"/>
          </a:xfrm>
          <a:prstGeom prst="rect">
            <a:avLst/>
          </a:prstGeom>
        </p:spPr>
      </p:pic>
      <p:pic>
        <p:nvPicPr>
          <p:cNvPr id="8" name="圖片 7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16089C35-12CB-448D-AABD-F6AED633A1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643279" y="4122874"/>
            <a:ext cx="1375956" cy="2078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17244A0-8004-4587-B561-B8658CD899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258264" y="6150506"/>
            <a:ext cx="3286029" cy="536494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3F6D088-BF57-4472-9B7F-F81B97DCD7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147316" y="6252011"/>
            <a:ext cx="954080" cy="279758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B95D2EE2-6A01-4ABD-9463-031A13AB05D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57185" y="6252011"/>
            <a:ext cx="954080" cy="279758"/>
          </a:xfrm>
          <a:prstGeom prst="rect">
            <a:avLst/>
          </a:prstGeom>
        </p:spPr>
      </p:pic>
      <p:pic>
        <p:nvPicPr>
          <p:cNvPr id="12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D1E5CB8F-D4B0-46DF-92E8-5DF4B374402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4" y="52821"/>
            <a:ext cx="12191015" cy="6858000"/>
          </a:xfrm>
          <a:prstGeom prst="rect">
            <a:avLst/>
          </a:prstGeom>
          <a:effectLst>
            <a:softEdge rad="1016000"/>
          </a:effectLst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42AC916F-021B-44B0-90A1-BA8EBEE517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88904" y="5528627"/>
            <a:ext cx="3748828" cy="7951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856CBAD-ECCD-4940-8DCD-D7338B409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支援企業級虛擬化應用</a:t>
            </a:r>
            <a:r>
              <a:rPr lang="en-US" altLang="zh-TW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:</a:t>
            </a:r>
            <a:r>
              <a:rPr lang="zh-TW" altLang="en-US" sz="5400" b="1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Microsoft </a:t>
            </a:r>
            <a:r>
              <a:rPr lang="en-US" altLang="zh-TW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Hyper-V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3" name="Google Shape;965;p56">
            <a:extLst>
              <a:ext uri="{FF2B5EF4-FFF2-40B4-BE49-F238E27FC236}">
                <a16:creationId xmlns:a16="http://schemas.microsoft.com/office/drawing/2014/main" id="{4FAC411D-F8AD-44FC-AEC3-17475D2900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8004696"/>
              </p:ext>
            </p:extLst>
          </p:nvPr>
        </p:nvGraphicFramePr>
        <p:xfrm>
          <a:off x="241540" y="1625601"/>
          <a:ext cx="11747775" cy="3149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8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9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3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960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ODX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ESI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NPIV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Snapshot Agent</a:t>
                      </a:r>
                    </a:p>
                  </a:txBody>
                  <a:tcPr marL="121925" marR="121925" marT="60950" marB="6095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Offloaded Data Transfer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Storage Integrator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N Port ID Virtualization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Snapshot Agent For Windows</a:t>
                      </a:r>
                    </a:p>
                  </a:txBody>
                  <a:tcPr marL="121925" marR="121925" marT="60950" marB="6095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Flexible VM Deployment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Better ISCSI Performance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Integrated Management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FC SAN Virtualization</a:t>
                      </a:r>
                      <a:endPara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342900" marR="0" lvl="0" indent="-3429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Pct val="70000"/>
                        <a:buFont typeface="Wingdings" panose="05000000000000000000" pitchFamily="2" charset="2"/>
                        <a:buChar char="u"/>
                      </a:pPr>
                      <a:r>
                        <a:rPr lang="en-US" sz="2000" b="1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Worry-Free Snapshot</a:t>
                      </a:r>
                    </a:p>
                  </a:txBody>
                  <a:tcPr marL="121925" marR="121925" marT="60950" marB="60950" anchor="ctr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8AD1AC76-AE2B-4A04-8AE8-9D218A634ADC}"/>
              </a:ext>
            </a:extLst>
          </p:cNvPr>
          <p:cNvSpPr/>
          <p:nvPr/>
        </p:nvSpPr>
        <p:spPr>
          <a:xfrm>
            <a:off x="3676100" y="457522"/>
            <a:ext cx="5001294" cy="3293999"/>
          </a:xfrm>
          <a:custGeom>
            <a:avLst/>
            <a:gdLst>
              <a:gd name="connsiteX0" fmla="*/ 4742090 w 5001294"/>
              <a:gd name="connsiteY0" fmla="*/ 259458 h 3293999"/>
              <a:gd name="connsiteX1" fmla="*/ 4742090 w 5001294"/>
              <a:gd name="connsiteY1" fmla="*/ 3035811 h 3293999"/>
              <a:gd name="connsiteX2" fmla="*/ 259458 w 5001294"/>
              <a:gd name="connsiteY2" fmla="*/ 3035811 h 3293999"/>
              <a:gd name="connsiteX3" fmla="*/ 259458 w 5001294"/>
              <a:gd name="connsiteY3" fmla="*/ 259458 h 3293999"/>
              <a:gd name="connsiteX4" fmla="*/ 4742090 w 5001294"/>
              <a:gd name="connsiteY4" fmla="*/ 259458 h 3293999"/>
              <a:gd name="connsiteX5" fmla="*/ 5001548 w 5001294"/>
              <a:gd name="connsiteY5" fmla="*/ 0 h 3293999"/>
              <a:gd name="connsiteX6" fmla="*/ 0 w 5001294"/>
              <a:gd name="connsiteY6" fmla="*/ 0 h 3293999"/>
              <a:gd name="connsiteX7" fmla="*/ 0 w 5001294"/>
              <a:gd name="connsiteY7" fmla="*/ 3295269 h 3293999"/>
              <a:gd name="connsiteX8" fmla="*/ 5001548 w 5001294"/>
              <a:gd name="connsiteY8" fmla="*/ 3295269 h 3293999"/>
              <a:gd name="connsiteX9" fmla="*/ 5001548 w 5001294"/>
              <a:gd name="connsiteY9" fmla="*/ 0 h 3293999"/>
              <a:gd name="connsiteX10" fmla="*/ 5001548 w 5001294"/>
              <a:gd name="connsiteY10" fmla="*/ 0 h 329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01294" h="3293999">
                <a:moveTo>
                  <a:pt x="4742090" y="259458"/>
                </a:moveTo>
                <a:lnTo>
                  <a:pt x="4742090" y="3035811"/>
                </a:lnTo>
                <a:lnTo>
                  <a:pt x="259458" y="3035811"/>
                </a:lnTo>
                <a:lnTo>
                  <a:pt x="259458" y="259458"/>
                </a:lnTo>
                <a:lnTo>
                  <a:pt x="4742090" y="259458"/>
                </a:lnTo>
                <a:moveTo>
                  <a:pt x="5001548" y="0"/>
                </a:moveTo>
                <a:lnTo>
                  <a:pt x="0" y="0"/>
                </a:lnTo>
                <a:lnTo>
                  <a:pt x="0" y="3295269"/>
                </a:lnTo>
                <a:lnTo>
                  <a:pt x="5001548" y="3295269"/>
                </a:lnTo>
                <a:lnTo>
                  <a:pt x="5001548" y="0"/>
                </a:lnTo>
                <a:lnTo>
                  <a:pt x="5001548" y="0"/>
                </a:lnTo>
                <a:close/>
              </a:path>
            </a:pathLst>
          </a:custGeom>
          <a:noFill/>
          <a:ln w="6346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6320532-3831-41B0-A978-45486B12E5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870" r="-135289"/>
          <a:stretch/>
        </p:blipFill>
        <p:spPr>
          <a:xfrm>
            <a:off x="3961060" y="2240223"/>
            <a:ext cx="3261643" cy="78645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0A5D9F9-C2E5-428F-AAA4-C8A8754F6AC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120020" r="103436"/>
          <a:stretch/>
        </p:blipFill>
        <p:spPr>
          <a:xfrm>
            <a:off x="4601196" y="3255634"/>
            <a:ext cx="3802575" cy="81693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7E064C5-40F7-4745-BA6A-14FC1D0041C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0"/>
          </a:blip>
          <a:stretch>
            <a:fillRect/>
          </a:stretch>
        </p:blipFill>
        <p:spPr>
          <a:xfrm>
            <a:off x="-1671425" y="6150506"/>
            <a:ext cx="182895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97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D6EB8727-C851-4E08-9DAF-48582747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4574400" y="-53599510"/>
            <a:ext cx="161340800" cy="114057020"/>
          </a:xfrm>
          <a:prstGeom prst="rect">
            <a:avLst/>
          </a:prstGeom>
        </p:spPr>
      </p:pic>
      <p:pic>
        <p:nvPicPr>
          <p:cNvPr id="45" name="圖片 44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D3794DCE-C903-4062-9B10-B349D8EB3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5" y="9923"/>
            <a:ext cx="12191015" cy="6858000"/>
          </a:xfrm>
          <a:prstGeom prst="rect">
            <a:avLst/>
          </a:prstGeom>
        </p:spPr>
      </p:pic>
      <p:pic>
        <p:nvPicPr>
          <p:cNvPr id="40" name="圖片 39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17AA4E9C-6214-479A-88FA-D902AFDF0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pic>
        <p:nvPicPr>
          <p:cNvPr id="23" name="圖片 22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9564D5FB-B6B9-4B2F-8A8C-8E69813B07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1"/>
            <a:ext cx="6096000" cy="6856337"/>
          </a:xfrm>
          <a:prstGeom prst="rect">
            <a:avLst/>
          </a:prstGeom>
        </p:spPr>
      </p:pic>
      <p:pic>
        <p:nvPicPr>
          <p:cNvPr id="24" name="圖片 23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A799F0B4-450F-4240-9943-8C37D56380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663"/>
            <a:ext cx="6095507" cy="6856337"/>
          </a:xfrm>
          <a:prstGeom prst="rect">
            <a:avLst/>
          </a:prstGeom>
        </p:spPr>
      </p:pic>
      <p:pic>
        <p:nvPicPr>
          <p:cNvPr id="25" name="圖片 24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E4E6CD20-4B70-435F-A3AA-0188F6B6D6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26" name="圖片 25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146F8B4-25F5-4ED1-AB6A-EFA8495206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27" name="圖片 26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ED5CCEC-4246-4978-A144-EC66E3E4D0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28" name="圖片 2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FCB3AF0-3595-488B-B4DA-A842F184EA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29" name="圖片 2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0ED1EA2-835C-49C4-8BAD-7732099C8B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30" name="圖片 2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E710F23A-7ED8-4621-A370-4605DAA772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31" name="圖片 3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B746C5AD-C283-479C-A98C-69981D482C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32" name="圖片 31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F6B2307-5F7C-4B09-A843-DFA8781199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33" name="圖片 32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3F9E5AC8-890F-454B-A824-A5080647E9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4" y="1663"/>
            <a:ext cx="6096000" cy="6856337"/>
          </a:xfrm>
          <a:prstGeom prst="rect">
            <a:avLst/>
          </a:prstGeom>
        </p:spPr>
      </p:pic>
      <p:pic>
        <p:nvPicPr>
          <p:cNvPr id="34" name="圖片 33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91A3C8BC-BF05-4C28-A4EC-AA1CFE8DD0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505" y="2495"/>
            <a:ext cx="6095507" cy="6856337"/>
          </a:xfrm>
          <a:prstGeom prst="rect">
            <a:avLst/>
          </a:prstGeom>
        </p:spPr>
      </p:pic>
      <p:pic>
        <p:nvPicPr>
          <p:cNvPr id="35" name="圖片 34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608D3721-5EEF-4B47-A43F-326477072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36" name="圖片 35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3A80B10-BB81-47B0-8D0A-AEED7579D6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37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0AD2A9EE-80D0-439D-A99B-785A657EB1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4" y="52821"/>
            <a:ext cx="12191015" cy="685800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EFF12AAA-655F-466D-84BC-E3CE7EBD3AC3}"/>
              </a:ext>
            </a:extLst>
          </p:cNvPr>
          <p:cNvSpPr/>
          <p:nvPr/>
        </p:nvSpPr>
        <p:spPr>
          <a:xfrm>
            <a:off x="3676100" y="1493901"/>
            <a:ext cx="5001294" cy="3293999"/>
          </a:xfrm>
          <a:custGeom>
            <a:avLst/>
            <a:gdLst>
              <a:gd name="connsiteX0" fmla="*/ 4742090 w 5001294"/>
              <a:gd name="connsiteY0" fmla="*/ 259458 h 3293999"/>
              <a:gd name="connsiteX1" fmla="*/ 4742090 w 5001294"/>
              <a:gd name="connsiteY1" fmla="*/ 3035811 h 3293999"/>
              <a:gd name="connsiteX2" fmla="*/ 259458 w 5001294"/>
              <a:gd name="connsiteY2" fmla="*/ 3035811 h 3293999"/>
              <a:gd name="connsiteX3" fmla="*/ 259458 w 5001294"/>
              <a:gd name="connsiteY3" fmla="*/ 259458 h 3293999"/>
              <a:gd name="connsiteX4" fmla="*/ 4742090 w 5001294"/>
              <a:gd name="connsiteY4" fmla="*/ 259458 h 3293999"/>
              <a:gd name="connsiteX5" fmla="*/ 5001548 w 5001294"/>
              <a:gd name="connsiteY5" fmla="*/ 0 h 3293999"/>
              <a:gd name="connsiteX6" fmla="*/ 0 w 5001294"/>
              <a:gd name="connsiteY6" fmla="*/ 0 h 3293999"/>
              <a:gd name="connsiteX7" fmla="*/ 0 w 5001294"/>
              <a:gd name="connsiteY7" fmla="*/ 3295269 h 3293999"/>
              <a:gd name="connsiteX8" fmla="*/ 5001548 w 5001294"/>
              <a:gd name="connsiteY8" fmla="*/ 3295269 h 3293999"/>
              <a:gd name="connsiteX9" fmla="*/ 5001548 w 5001294"/>
              <a:gd name="connsiteY9" fmla="*/ 0 h 3293999"/>
              <a:gd name="connsiteX10" fmla="*/ 5001548 w 5001294"/>
              <a:gd name="connsiteY10" fmla="*/ 0 h 329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01294" h="3293999">
                <a:moveTo>
                  <a:pt x="4742090" y="259458"/>
                </a:moveTo>
                <a:lnTo>
                  <a:pt x="4742090" y="3035811"/>
                </a:lnTo>
                <a:lnTo>
                  <a:pt x="259458" y="3035811"/>
                </a:lnTo>
                <a:lnTo>
                  <a:pt x="259458" y="259458"/>
                </a:lnTo>
                <a:lnTo>
                  <a:pt x="4742090" y="259458"/>
                </a:lnTo>
                <a:moveTo>
                  <a:pt x="5001548" y="0"/>
                </a:moveTo>
                <a:lnTo>
                  <a:pt x="0" y="0"/>
                </a:lnTo>
                <a:lnTo>
                  <a:pt x="0" y="3295269"/>
                </a:lnTo>
                <a:lnTo>
                  <a:pt x="5001548" y="3295269"/>
                </a:lnTo>
                <a:lnTo>
                  <a:pt x="5001548" y="0"/>
                </a:lnTo>
                <a:lnTo>
                  <a:pt x="5001548" y="0"/>
                </a:lnTo>
                <a:close/>
              </a:path>
            </a:pathLst>
          </a:custGeom>
          <a:solidFill>
            <a:srgbClr val="FFDA2A"/>
          </a:solidFill>
          <a:ln w="6346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178FB50E-8410-41B3-AAB3-A52565302EC5}"/>
              </a:ext>
            </a:extLst>
          </p:cNvPr>
          <p:cNvGrpSpPr/>
          <p:nvPr/>
        </p:nvGrpSpPr>
        <p:grpSpPr>
          <a:xfrm>
            <a:off x="4608638" y="2237304"/>
            <a:ext cx="2614065" cy="780722"/>
            <a:chOff x="4608638" y="2749885"/>
            <a:chExt cx="2614065" cy="780722"/>
          </a:xfrm>
        </p:grpSpPr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93A272D9-976C-462D-9ED4-AC86E292FAE3}"/>
                </a:ext>
              </a:extLst>
            </p:cNvPr>
            <p:cNvSpPr/>
            <p:nvPr/>
          </p:nvSpPr>
          <p:spPr>
            <a:xfrm>
              <a:off x="4608638" y="2756295"/>
              <a:ext cx="552173" cy="774312"/>
            </a:xfrm>
            <a:custGeom>
              <a:avLst/>
              <a:gdLst>
                <a:gd name="connsiteX0" fmla="*/ 0 w 552173"/>
                <a:gd name="connsiteY0" fmla="*/ 778437 h 774311"/>
                <a:gd name="connsiteX1" fmla="*/ 0 w 552173"/>
                <a:gd name="connsiteY1" fmla="*/ 0 h 774311"/>
                <a:gd name="connsiteX2" fmla="*/ 158480 w 552173"/>
                <a:gd name="connsiteY2" fmla="*/ 0 h 774311"/>
                <a:gd name="connsiteX3" fmla="*/ 158480 w 552173"/>
                <a:gd name="connsiteY3" fmla="*/ 646170 h 774311"/>
                <a:gd name="connsiteX4" fmla="*/ 552491 w 552173"/>
                <a:gd name="connsiteY4" fmla="*/ 646170 h 774311"/>
                <a:gd name="connsiteX5" fmla="*/ 552491 w 552173"/>
                <a:gd name="connsiteY5" fmla="*/ 778374 h 774311"/>
                <a:gd name="connsiteX6" fmla="*/ 0 w 552173"/>
                <a:gd name="connsiteY6" fmla="*/ 778374 h 77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173" h="774311">
                  <a:moveTo>
                    <a:pt x="0" y="778437"/>
                  </a:moveTo>
                  <a:lnTo>
                    <a:pt x="0" y="0"/>
                  </a:lnTo>
                  <a:lnTo>
                    <a:pt x="158480" y="0"/>
                  </a:lnTo>
                  <a:lnTo>
                    <a:pt x="158480" y="646170"/>
                  </a:lnTo>
                  <a:lnTo>
                    <a:pt x="552491" y="646170"/>
                  </a:lnTo>
                  <a:lnTo>
                    <a:pt x="552491" y="778374"/>
                  </a:lnTo>
                  <a:lnTo>
                    <a:pt x="0" y="7783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9B3E70C2-08C7-4843-98E1-3D6A8C0A3C7B}"/>
                </a:ext>
              </a:extLst>
            </p:cNvPr>
            <p:cNvSpPr/>
            <p:nvPr/>
          </p:nvSpPr>
          <p:spPr>
            <a:xfrm>
              <a:off x="5362417" y="2749885"/>
              <a:ext cx="152324" cy="780659"/>
            </a:xfrm>
            <a:custGeom>
              <a:avLst/>
              <a:gdLst>
                <a:gd name="connsiteX0" fmla="*/ 0 w 152323"/>
                <a:gd name="connsiteY0" fmla="*/ 784848 h 780658"/>
                <a:gd name="connsiteX1" fmla="*/ 0 w 152323"/>
                <a:gd name="connsiteY1" fmla="*/ 0 h 780658"/>
                <a:gd name="connsiteX2" fmla="*/ 158480 w 152323"/>
                <a:gd name="connsiteY2" fmla="*/ 0 h 780658"/>
                <a:gd name="connsiteX3" fmla="*/ 158480 w 152323"/>
                <a:gd name="connsiteY3" fmla="*/ 784848 h 780658"/>
                <a:gd name="connsiteX4" fmla="*/ 0 w 152323"/>
                <a:gd name="connsiteY4" fmla="*/ 784848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23" h="780658">
                  <a:moveTo>
                    <a:pt x="0" y="784848"/>
                  </a:moveTo>
                  <a:lnTo>
                    <a:pt x="0" y="0"/>
                  </a:lnTo>
                  <a:lnTo>
                    <a:pt x="158480" y="0"/>
                  </a:lnTo>
                  <a:lnTo>
                    <a:pt x="158480" y="784848"/>
                  </a:lnTo>
                  <a:lnTo>
                    <a:pt x="0" y="7848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4E61D59C-69EC-46A5-AC61-C3D32B93B79F}"/>
                </a:ext>
              </a:extLst>
            </p:cNvPr>
            <p:cNvSpPr/>
            <p:nvPr/>
          </p:nvSpPr>
          <p:spPr>
            <a:xfrm>
              <a:off x="5716348" y="2749885"/>
              <a:ext cx="729884" cy="780659"/>
            </a:xfrm>
            <a:custGeom>
              <a:avLst/>
              <a:gdLst>
                <a:gd name="connsiteX0" fmla="*/ 280530 w 729884"/>
                <a:gd name="connsiteY0" fmla="*/ 784848 h 780658"/>
                <a:gd name="connsiteX1" fmla="*/ 0 w 729884"/>
                <a:gd name="connsiteY1" fmla="*/ 0 h 780658"/>
                <a:gd name="connsiteX2" fmla="*/ 171872 w 729884"/>
                <a:gd name="connsiteY2" fmla="*/ 0 h 780658"/>
                <a:gd name="connsiteX3" fmla="*/ 370464 w 729884"/>
                <a:gd name="connsiteY3" fmla="*/ 580861 h 780658"/>
                <a:gd name="connsiteX4" fmla="*/ 562646 w 729884"/>
                <a:gd name="connsiteY4" fmla="*/ 0 h 780658"/>
                <a:gd name="connsiteX5" fmla="*/ 730773 w 729884"/>
                <a:gd name="connsiteY5" fmla="*/ 0 h 780658"/>
                <a:gd name="connsiteX6" fmla="*/ 449736 w 729884"/>
                <a:gd name="connsiteY6" fmla="*/ 784848 h 780658"/>
                <a:gd name="connsiteX7" fmla="*/ 280530 w 729884"/>
                <a:gd name="connsiteY7" fmla="*/ 784848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9884" h="780658">
                  <a:moveTo>
                    <a:pt x="280530" y="784848"/>
                  </a:moveTo>
                  <a:lnTo>
                    <a:pt x="0" y="0"/>
                  </a:lnTo>
                  <a:lnTo>
                    <a:pt x="171872" y="0"/>
                  </a:lnTo>
                  <a:lnTo>
                    <a:pt x="370464" y="580861"/>
                  </a:lnTo>
                  <a:lnTo>
                    <a:pt x="562646" y="0"/>
                  </a:lnTo>
                  <a:lnTo>
                    <a:pt x="730773" y="0"/>
                  </a:lnTo>
                  <a:lnTo>
                    <a:pt x="449736" y="784848"/>
                  </a:lnTo>
                  <a:lnTo>
                    <a:pt x="280530" y="7848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" name="手繪多邊形: 圖案 8">
              <a:extLst>
                <a:ext uri="{FF2B5EF4-FFF2-40B4-BE49-F238E27FC236}">
                  <a16:creationId xmlns:a16="http://schemas.microsoft.com/office/drawing/2014/main" id="{DA6DD0FD-802E-4453-AEA9-3181A004546B}"/>
                </a:ext>
              </a:extLst>
            </p:cNvPr>
            <p:cNvSpPr/>
            <p:nvPr/>
          </p:nvSpPr>
          <p:spPr>
            <a:xfrm>
              <a:off x="6626102" y="2749885"/>
              <a:ext cx="596601" cy="780659"/>
            </a:xfrm>
            <a:custGeom>
              <a:avLst/>
              <a:gdLst>
                <a:gd name="connsiteX0" fmla="*/ 0 w 596601"/>
                <a:gd name="connsiteY0" fmla="*/ 784848 h 780658"/>
                <a:gd name="connsiteX1" fmla="*/ 0 w 596601"/>
                <a:gd name="connsiteY1" fmla="*/ 0 h 780658"/>
                <a:gd name="connsiteX2" fmla="*/ 581940 w 596601"/>
                <a:gd name="connsiteY2" fmla="*/ 0 h 780658"/>
                <a:gd name="connsiteX3" fmla="*/ 581940 w 596601"/>
                <a:gd name="connsiteY3" fmla="*/ 132775 h 780658"/>
                <a:gd name="connsiteX4" fmla="*/ 158480 w 596601"/>
                <a:gd name="connsiteY4" fmla="*/ 132775 h 780658"/>
                <a:gd name="connsiteX5" fmla="*/ 158480 w 596601"/>
                <a:gd name="connsiteY5" fmla="*/ 306742 h 780658"/>
                <a:gd name="connsiteX6" fmla="*/ 552491 w 596601"/>
                <a:gd name="connsiteY6" fmla="*/ 306742 h 780658"/>
                <a:gd name="connsiteX7" fmla="*/ 552491 w 596601"/>
                <a:gd name="connsiteY7" fmla="*/ 438946 h 780658"/>
                <a:gd name="connsiteX8" fmla="*/ 158480 w 596601"/>
                <a:gd name="connsiteY8" fmla="*/ 438946 h 780658"/>
                <a:gd name="connsiteX9" fmla="*/ 158480 w 596601"/>
                <a:gd name="connsiteY9" fmla="*/ 652580 h 780658"/>
                <a:gd name="connsiteX10" fmla="*/ 596918 w 596601"/>
                <a:gd name="connsiteY10" fmla="*/ 652580 h 780658"/>
                <a:gd name="connsiteX11" fmla="*/ 596918 w 596601"/>
                <a:gd name="connsiteY11" fmla="*/ 784784 h 780658"/>
                <a:gd name="connsiteX12" fmla="*/ 0 w 596601"/>
                <a:gd name="connsiteY12" fmla="*/ 784784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6601" h="780658">
                  <a:moveTo>
                    <a:pt x="0" y="784848"/>
                  </a:moveTo>
                  <a:lnTo>
                    <a:pt x="0" y="0"/>
                  </a:lnTo>
                  <a:lnTo>
                    <a:pt x="581940" y="0"/>
                  </a:lnTo>
                  <a:lnTo>
                    <a:pt x="581940" y="132775"/>
                  </a:lnTo>
                  <a:lnTo>
                    <a:pt x="158480" y="132775"/>
                  </a:lnTo>
                  <a:lnTo>
                    <a:pt x="158480" y="306742"/>
                  </a:lnTo>
                  <a:lnTo>
                    <a:pt x="552491" y="306742"/>
                  </a:lnTo>
                  <a:lnTo>
                    <a:pt x="552491" y="438946"/>
                  </a:lnTo>
                  <a:lnTo>
                    <a:pt x="158480" y="438946"/>
                  </a:lnTo>
                  <a:lnTo>
                    <a:pt x="158480" y="652580"/>
                  </a:lnTo>
                  <a:lnTo>
                    <a:pt x="596918" y="652580"/>
                  </a:lnTo>
                  <a:lnTo>
                    <a:pt x="596918" y="784784"/>
                  </a:lnTo>
                  <a:lnTo>
                    <a:pt x="0" y="78478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E58C79A7-6B4E-4894-A2C3-3A185F06605D}"/>
              </a:ext>
            </a:extLst>
          </p:cNvPr>
          <p:cNvGrpSpPr/>
          <p:nvPr/>
        </p:nvGrpSpPr>
        <p:grpSpPr>
          <a:xfrm>
            <a:off x="4603815" y="3264346"/>
            <a:ext cx="3252008" cy="806046"/>
            <a:chOff x="4603815" y="3776927"/>
            <a:chExt cx="3252008" cy="806046"/>
          </a:xfrm>
        </p:grpSpPr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1CB991CF-FF6B-46B6-82E6-A7983150CC7B}"/>
                </a:ext>
              </a:extLst>
            </p:cNvPr>
            <p:cNvSpPr/>
            <p:nvPr/>
          </p:nvSpPr>
          <p:spPr>
            <a:xfrm>
              <a:off x="4603815" y="3790255"/>
              <a:ext cx="653722" cy="780659"/>
            </a:xfrm>
            <a:custGeom>
              <a:avLst/>
              <a:gdLst>
                <a:gd name="connsiteX0" fmla="*/ 0 w 653722"/>
                <a:gd name="connsiteY0" fmla="*/ 0 h 780658"/>
                <a:gd name="connsiteX1" fmla="*/ 289605 w 653722"/>
                <a:gd name="connsiteY1" fmla="*/ 0 h 780658"/>
                <a:gd name="connsiteX2" fmla="*/ 438946 w 653722"/>
                <a:gd name="connsiteY2" fmla="*/ 14979 h 780658"/>
                <a:gd name="connsiteX3" fmla="*/ 557251 w 653722"/>
                <a:gd name="connsiteY3" fmla="*/ 87269 h 780658"/>
                <a:gd name="connsiteX4" fmla="*/ 632207 w 653722"/>
                <a:gd name="connsiteY4" fmla="*/ 214396 h 780658"/>
                <a:gd name="connsiteX5" fmla="*/ 657911 w 653722"/>
                <a:gd name="connsiteY5" fmla="*/ 399913 h 780658"/>
                <a:gd name="connsiteX6" fmla="*/ 633793 w 653722"/>
                <a:gd name="connsiteY6" fmla="*/ 566961 h 780658"/>
                <a:gd name="connsiteX7" fmla="*/ 549762 w 653722"/>
                <a:gd name="connsiteY7" fmla="*/ 705640 h 780658"/>
                <a:gd name="connsiteX8" fmla="*/ 438438 w 653722"/>
                <a:gd name="connsiteY8" fmla="*/ 768283 h 780658"/>
                <a:gd name="connsiteX9" fmla="*/ 298174 w 653722"/>
                <a:gd name="connsiteY9" fmla="*/ 784848 h 780658"/>
                <a:gd name="connsiteX10" fmla="*/ 0 w 653722"/>
                <a:gd name="connsiteY10" fmla="*/ 784848 h 780658"/>
                <a:gd name="connsiteX11" fmla="*/ 0 w 653722"/>
                <a:gd name="connsiteY11" fmla="*/ 0 h 780658"/>
                <a:gd name="connsiteX12" fmla="*/ 158480 w 653722"/>
                <a:gd name="connsiteY12" fmla="*/ 132776 h 780658"/>
                <a:gd name="connsiteX13" fmla="*/ 158480 w 653722"/>
                <a:gd name="connsiteY13" fmla="*/ 652580 h 780658"/>
                <a:gd name="connsiteX14" fmla="*/ 276785 w 653722"/>
                <a:gd name="connsiteY14" fmla="*/ 652580 h 780658"/>
                <a:gd name="connsiteX15" fmla="*/ 372622 w 653722"/>
                <a:gd name="connsiteY15" fmla="*/ 645091 h 780658"/>
                <a:gd name="connsiteX16" fmla="*/ 436598 w 653722"/>
                <a:gd name="connsiteY16" fmla="*/ 612405 h 780658"/>
                <a:gd name="connsiteX17" fmla="*/ 478106 w 653722"/>
                <a:gd name="connsiteY17" fmla="*/ 536624 h 780658"/>
                <a:gd name="connsiteX18" fmla="*/ 494163 w 653722"/>
                <a:gd name="connsiteY18" fmla="*/ 392868 h 780658"/>
                <a:gd name="connsiteX19" fmla="*/ 478106 w 653722"/>
                <a:gd name="connsiteY19" fmla="*/ 253111 h 780658"/>
                <a:gd name="connsiteX20" fmla="*/ 433107 w 653722"/>
                <a:gd name="connsiteY20" fmla="*/ 177076 h 780658"/>
                <a:gd name="connsiteX21" fmla="*/ 359738 w 653722"/>
                <a:gd name="connsiteY21" fmla="*/ 140138 h 780658"/>
                <a:gd name="connsiteX22" fmla="*/ 229628 w 653722"/>
                <a:gd name="connsiteY22" fmla="*/ 132649 h 780658"/>
                <a:gd name="connsiteX23" fmla="*/ 158480 w 653722"/>
                <a:gd name="connsiteY23" fmla="*/ 132649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53722" h="780658">
                  <a:moveTo>
                    <a:pt x="0" y="0"/>
                  </a:moveTo>
                  <a:lnTo>
                    <a:pt x="289605" y="0"/>
                  </a:lnTo>
                  <a:cubicBezTo>
                    <a:pt x="354914" y="0"/>
                    <a:pt x="404737" y="5014"/>
                    <a:pt x="438946" y="14979"/>
                  </a:cubicBezTo>
                  <a:cubicBezTo>
                    <a:pt x="484961" y="28561"/>
                    <a:pt x="524438" y="52615"/>
                    <a:pt x="557251" y="87269"/>
                  </a:cubicBezTo>
                  <a:cubicBezTo>
                    <a:pt x="590064" y="121923"/>
                    <a:pt x="615070" y="164256"/>
                    <a:pt x="632207" y="214396"/>
                  </a:cubicBezTo>
                  <a:cubicBezTo>
                    <a:pt x="649343" y="264536"/>
                    <a:pt x="657911" y="326354"/>
                    <a:pt x="657911" y="399913"/>
                  </a:cubicBezTo>
                  <a:cubicBezTo>
                    <a:pt x="657911" y="464524"/>
                    <a:pt x="649851" y="520185"/>
                    <a:pt x="633793" y="566961"/>
                  </a:cubicBezTo>
                  <a:cubicBezTo>
                    <a:pt x="614182" y="624083"/>
                    <a:pt x="586129" y="670288"/>
                    <a:pt x="549762" y="705640"/>
                  </a:cubicBezTo>
                  <a:cubicBezTo>
                    <a:pt x="522280" y="732423"/>
                    <a:pt x="485151" y="753304"/>
                    <a:pt x="438438" y="768283"/>
                  </a:cubicBezTo>
                  <a:cubicBezTo>
                    <a:pt x="403467" y="779326"/>
                    <a:pt x="356691" y="784848"/>
                    <a:pt x="298174" y="784848"/>
                  </a:cubicBezTo>
                  <a:lnTo>
                    <a:pt x="0" y="784848"/>
                  </a:lnTo>
                  <a:lnTo>
                    <a:pt x="0" y="0"/>
                  </a:lnTo>
                  <a:close/>
                  <a:moveTo>
                    <a:pt x="158480" y="132776"/>
                  </a:moveTo>
                  <a:lnTo>
                    <a:pt x="158480" y="652580"/>
                  </a:lnTo>
                  <a:lnTo>
                    <a:pt x="276785" y="652580"/>
                  </a:lnTo>
                  <a:cubicBezTo>
                    <a:pt x="321022" y="652580"/>
                    <a:pt x="353010" y="650105"/>
                    <a:pt x="372622" y="645091"/>
                  </a:cubicBezTo>
                  <a:cubicBezTo>
                    <a:pt x="398326" y="638680"/>
                    <a:pt x="419652" y="627764"/>
                    <a:pt x="436598" y="612405"/>
                  </a:cubicBezTo>
                  <a:cubicBezTo>
                    <a:pt x="453544" y="597045"/>
                    <a:pt x="467380" y="571785"/>
                    <a:pt x="478106" y="536624"/>
                  </a:cubicBezTo>
                  <a:cubicBezTo>
                    <a:pt x="488832" y="501462"/>
                    <a:pt x="494163" y="453544"/>
                    <a:pt x="494163" y="392868"/>
                  </a:cubicBezTo>
                  <a:cubicBezTo>
                    <a:pt x="494163" y="332193"/>
                    <a:pt x="488832" y="285607"/>
                    <a:pt x="478106" y="253111"/>
                  </a:cubicBezTo>
                  <a:cubicBezTo>
                    <a:pt x="467380" y="220615"/>
                    <a:pt x="452401" y="195292"/>
                    <a:pt x="433107" y="177076"/>
                  </a:cubicBezTo>
                  <a:cubicBezTo>
                    <a:pt x="413813" y="158861"/>
                    <a:pt x="389377" y="146548"/>
                    <a:pt x="359738" y="140138"/>
                  </a:cubicBezTo>
                  <a:cubicBezTo>
                    <a:pt x="337587" y="135124"/>
                    <a:pt x="294239" y="132649"/>
                    <a:pt x="229628" y="132649"/>
                  </a:cubicBezTo>
                  <a:lnTo>
                    <a:pt x="158480" y="13264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92224B8D-762B-49F3-B096-3CBB0E2BB2C8}"/>
                </a:ext>
              </a:extLst>
            </p:cNvPr>
            <p:cNvSpPr/>
            <p:nvPr/>
          </p:nvSpPr>
          <p:spPr>
            <a:xfrm>
              <a:off x="5455307" y="3790255"/>
              <a:ext cx="596601" cy="780659"/>
            </a:xfrm>
            <a:custGeom>
              <a:avLst/>
              <a:gdLst>
                <a:gd name="connsiteX0" fmla="*/ 0 w 596601"/>
                <a:gd name="connsiteY0" fmla="*/ 784848 h 780658"/>
                <a:gd name="connsiteX1" fmla="*/ 0 w 596601"/>
                <a:gd name="connsiteY1" fmla="*/ 0 h 780658"/>
                <a:gd name="connsiteX2" fmla="*/ 581940 w 596601"/>
                <a:gd name="connsiteY2" fmla="*/ 0 h 780658"/>
                <a:gd name="connsiteX3" fmla="*/ 581940 w 596601"/>
                <a:gd name="connsiteY3" fmla="*/ 132776 h 780658"/>
                <a:gd name="connsiteX4" fmla="*/ 158480 w 596601"/>
                <a:gd name="connsiteY4" fmla="*/ 132776 h 780658"/>
                <a:gd name="connsiteX5" fmla="*/ 158480 w 596601"/>
                <a:gd name="connsiteY5" fmla="*/ 306742 h 780658"/>
                <a:gd name="connsiteX6" fmla="*/ 552491 w 596601"/>
                <a:gd name="connsiteY6" fmla="*/ 306742 h 780658"/>
                <a:gd name="connsiteX7" fmla="*/ 552491 w 596601"/>
                <a:gd name="connsiteY7" fmla="*/ 438946 h 780658"/>
                <a:gd name="connsiteX8" fmla="*/ 158480 w 596601"/>
                <a:gd name="connsiteY8" fmla="*/ 438946 h 780658"/>
                <a:gd name="connsiteX9" fmla="*/ 158480 w 596601"/>
                <a:gd name="connsiteY9" fmla="*/ 652580 h 780658"/>
                <a:gd name="connsiteX10" fmla="*/ 596919 w 596601"/>
                <a:gd name="connsiteY10" fmla="*/ 652580 h 780658"/>
                <a:gd name="connsiteX11" fmla="*/ 596919 w 596601"/>
                <a:gd name="connsiteY11" fmla="*/ 784784 h 780658"/>
                <a:gd name="connsiteX12" fmla="*/ 0 w 596601"/>
                <a:gd name="connsiteY12" fmla="*/ 784784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6601" h="780658">
                  <a:moveTo>
                    <a:pt x="0" y="784848"/>
                  </a:moveTo>
                  <a:lnTo>
                    <a:pt x="0" y="0"/>
                  </a:lnTo>
                  <a:lnTo>
                    <a:pt x="581940" y="0"/>
                  </a:lnTo>
                  <a:lnTo>
                    <a:pt x="581940" y="132776"/>
                  </a:lnTo>
                  <a:lnTo>
                    <a:pt x="158480" y="132776"/>
                  </a:lnTo>
                  <a:lnTo>
                    <a:pt x="158480" y="306742"/>
                  </a:lnTo>
                  <a:lnTo>
                    <a:pt x="552491" y="306742"/>
                  </a:lnTo>
                  <a:lnTo>
                    <a:pt x="552491" y="438946"/>
                  </a:lnTo>
                  <a:lnTo>
                    <a:pt x="158480" y="438946"/>
                  </a:lnTo>
                  <a:lnTo>
                    <a:pt x="158480" y="652580"/>
                  </a:lnTo>
                  <a:lnTo>
                    <a:pt x="596919" y="652580"/>
                  </a:lnTo>
                  <a:lnTo>
                    <a:pt x="596919" y="784784"/>
                  </a:lnTo>
                  <a:lnTo>
                    <a:pt x="0" y="78478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01AB4180-4297-41CB-8C9F-752D8D4F33BC}"/>
                </a:ext>
              </a:extLst>
            </p:cNvPr>
            <p:cNvSpPr/>
            <p:nvPr/>
          </p:nvSpPr>
          <p:spPr>
            <a:xfrm>
              <a:off x="6203670" y="3781762"/>
              <a:ext cx="755272" cy="780659"/>
            </a:xfrm>
            <a:custGeom>
              <a:avLst/>
              <a:gdLst>
                <a:gd name="connsiteX0" fmla="*/ 0 w 755271"/>
                <a:gd name="connsiteY0" fmla="*/ 784848 h 780658"/>
                <a:gd name="connsiteX1" fmla="*/ 0 w 755271"/>
                <a:gd name="connsiteY1" fmla="*/ 0 h 780658"/>
                <a:gd name="connsiteX2" fmla="*/ 237181 w 755271"/>
                <a:gd name="connsiteY2" fmla="*/ 0 h 780658"/>
                <a:gd name="connsiteX3" fmla="*/ 379603 w 755271"/>
                <a:gd name="connsiteY3" fmla="*/ 535354 h 780658"/>
                <a:gd name="connsiteX4" fmla="*/ 520376 w 755271"/>
                <a:gd name="connsiteY4" fmla="*/ 0 h 780658"/>
                <a:gd name="connsiteX5" fmla="*/ 758064 w 755271"/>
                <a:gd name="connsiteY5" fmla="*/ 0 h 780658"/>
                <a:gd name="connsiteX6" fmla="*/ 758064 w 755271"/>
                <a:gd name="connsiteY6" fmla="*/ 784848 h 780658"/>
                <a:gd name="connsiteX7" fmla="*/ 610818 w 755271"/>
                <a:gd name="connsiteY7" fmla="*/ 784848 h 780658"/>
                <a:gd name="connsiteX8" fmla="*/ 610818 w 755271"/>
                <a:gd name="connsiteY8" fmla="*/ 167048 h 780658"/>
                <a:gd name="connsiteX9" fmla="*/ 455004 w 755271"/>
                <a:gd name="connsiteY9" fmla="*/ 784848 h 780658"/>
                <a:gd name="connsiteX10" fmla="*/ 302426 w 755271"/>
                <a:gd name="connsiteY10" fmla="*/ 784848 h 780658"/>
                <a:gd name="connsiteX11" fmla="*/ 147246 w 755271"/>
                <a:gd name="connsiteY11" fmla="*/ 167048 h 780658"/>
                <a:gd name="connsiteX12" fmla="*/ 147246 w 755271"/>
                <a:gd name="connsiteY12" fmla="*/ 784848 h 780658"/>
                <a:gd name="connsiteX13" fmla="*/ 0 w 755271"/>
                <a:gd name="connsiteY13" fmla="*/ 784848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5271" h="780658">
                  <a:moveTo>
                    <a:pt x="0" y="784848"/>
                  </a:moveTo>
                  <a:lnTo>
                    <a:pt x="0" y="0"/>
                  </a:lnTo>
                  <a:lnTo>
                    <a:pt x="237181" y="0"/>
                  </a:lnTo>
                  <a:lnTo>
                    <a:pt x="379603" y="535354"/>
                  </a:lnTo>
                  <a:lnTo>
                    <a:pt x="520376" y="0"/>
                  </a:lnTo>
                  <a:lnTo>
                    <a:pt x="758064" y="0"/>
                  </a:lnTo>
                  <a:lnTo>
                    <a:pt x="758064" y="784848"/>
                  </a:lnTo>
                  <a:lnTo>
                    <a:pt x="610818" y="784848"/>
                  </a:lnTo>
                  <a:lnTo>
                    <a:pt x="610818" y="167048"/>
                  </a:lnTo>
                  <a:lnTo>
                    <a:pt x="455004" y="784848"/>
                  </a:lnTo>
                  <a:lnTo>
                    <a:pt x="302426" y="784848"/>
                  </a:lnTo>
                  <a:lnTo>
                    <a:pt x="147246" y="167048"/>
                  </a:lnTo>
                  <a:lnTo>
                    <a:pt x="147246" y="784848"/>
                  </a:lnTo>
                  <a:lnTo>
                    <a:pt x="0" y="7848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C1097749-5D30-4112-BE9B-A5F23A03F846}"/>
                </a:ext>
              </a:extLst>
            </p:cNvPr>
            <p:cNvSpPr/>
            <p:nvPr/>
          </p:nvSpPr>
          <p:spPr>
            <a:xfrm>
              <a:off x="7100551" y="3776927"/>
              <a:ext cx="755272" cy="806046"/>
            </a:xfrm>
            <a:custGeom>
              <a:avLst/>
              <a:gdLst>
                <a:gd name="connsiteX0" fmla="*/ 0 w 755271"/>
                <a:gd name="connsiteY0" fmla="*/ 410576 h 806045"/>
                <a:gd name="connsiteX1" fmla="*/ 35860 w 755271"/>
                <a:gd name="connsiteY1" fmla="*/ 209255 h 806045"/>
                <a:gd name="connsiteX2" fmla="*/ 108912 w 755271"/>
                <a:gd name="connsiteY2" fmla="*/ 101676 h 806045"/>
                <a:gd name="connsiteX3" fmla="*/ 210334 w 755271"/>
                <a:gd name="connsiteY3" fmla="*/ 31036 h 806045"/>
                <a:gd name="connsiteX4" fmla="*/ 379476 w 755271"/>
                <a:gd name="connsiteY4" fmla="*/ 0 h 806045"/>
                <a:gd name="connsiteX5" fmla="*/ 657023 w 755271"/>
                <a:gd name="connsiteY5" fmla="*/ 107578 h 806045"/>
                <a:gd name="connsiteX6" fmla="*/ 761174 w 755271"/>
                <a:gd name="connsiteY6" fmla="*/ 406831 h 806045"/>
                <a:gd name="connsiteX7" fmla="*/ 657848 w 755271"/>
                <a:gd name="connsiteY7" fmla="*/ 704243 h 806045"/>
                <a:gd name="connsiteX8" fmla="*/ 381634 w 755271"/>
                <a:gd name="connsiteY8" fmla="*/ 811568 h 806045"/>
                <a:gd name="connsiteX9" fmla="*/ 103263 w 755271"/>
                <a:gd name="connsiteY9" fmla="*/ 704751 h 806045"/>
                <a:gd name="connsiteX10" fmla="*/ 0 w 755271"/>
                <a:gd name="connsiteY10" fmla="*/ 410576 h 806045"/>
                <a:gd name="connsiteX11" fmla="*/ 163304 w 755271"/>
                <a:gd name="connsiteY11" fmla="*/ 405244 h 806045"/>
                <a:gd name="connsiteX12" fmla="*/ 224868 w 755271"/>
                <a:gd name="connsiteY12" fmla="*/ 607327 h 806045"/>
                <a:gd name="connsiteX13" fmla="*/ 381190 w 755271"/>
                <a:gd name="connsiteY13" fmla="*/ 676127 h 806045"/>
                <a:gd name="connsiteX14" fmla="*/ 536687 w 755271"/>
                <a:gd name="connsiteY14" fmla="*/ 607898 h 806045"/>
                <a:gd name="connsiteX15" fmla="*/ 597426 w 755271"/>
                <a:gd name="connsiteY15" fmla="*/ 403150 h 806045"/>
                <a:gd name="connsiteX16" fmla="*/ 538274 w 755271"/>
                <a:gd name="connsiteY16" fmla="*/ 201829 h 806045"/>
                <a:gd name="connsiteX17" fmla="*/ 381126 w 755271"/>
                <a:gd name="connsiteY17" fmla="*/ 135441 h 806045"/>
                <a:gd name="connsiteX18" fmla="*/ 223218 w 755271"/>
                <a:gd name="connsiteY18" fmla="*/ 202654 h 806045"/>
                <a:gd name="connsiteX19" fmla="*/ 163304 w 755271"/>
                <a:gd name="connsiteY19" fmla="*/ 405244 h 80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5271" h="806045">
                  <a:moveTo>
                    <a:pt x="0" y="410576"/>
                  </a:moveTo>
                  <a:cubicBezTo>
                    <a:pt x="0" y="330606"/>
                    <a:pt x="11932" y="263520"/>
                    <a:pt x="35860" y="209255"/>
                  </a:cubicBezTo>
                  <a:cubicBezTo>
                    <a:pt x="53694" y="169270"/>
                    <a:pt x="78066" y="133410"/>
                    <a:pt x="108912" y="101676"/>
                  </a:cubicBezTo>
                  <a:cubicBezTo>
                    <a:pt x="139757" y="69942"/>
                    <a:pt x="173586" y="46332"/>
                    <a:pt x="210334" y="31036"/>
                  </a:cubicBezTo>
                  <a:cubicBezTo>
                    <a:pt x="259204" y="10345"/>
                    <a:pt x="315627" y="0"/>
                    <a:pt x="379476" y="0"/>
                  </a:cubicBezTo>
                  <a:cubicBezTo>
                    <a:pt x="495115" y="0"/>
                    <a:pt x="587652" y="35859"/>
                    <a:pt x="657023" y="107578"/>
                  </a:cubicBezTo>
                  <a:cubicBezTo>
                    <a:pt x="726457" y="179298"/>
                    <a:pt x="761174" y="279070"/>
                    <a:pt x="761174" y="406831"/>
                  </a:cubicBezTo>
                  <a:cubicBezTo>
                    <a:pt x="761174" y="533514"/>
                    <a:pt x="726711" y="632651"/>
                    <a:pt x="657848" y="704243"/>
                  </a:cubicBezTo>
                  <a:cubicBezTo>
                    <a:pt x="588985" y="775772"/>
                    <a:pt x="496892" y="811568"/>
                    <a:pt x="381634" y="811568"/>
                  </a:cubicBezTo>
                  <a:cubicBezTo>
                    <a:pt x="264916" y="811568"/>
                    <a:pt x="172126" y="775962"/>
                    <a:pt x="103263" y="704751"/>
                  </a:cubicBezTo>
                  <a:cubicBezTo>
                    <a:pt x="34463" y="633539"/>
                    <a:pt x="0" y="535481"/>
                    <a:pt x="0" y="410576"/>
                  </a:cubicBezTo>
                  <a:close/>
                  <a:moveTo>
                    <a:pt x="163304" y="405244"/>
                  </a:moveTo>
                  <a:cubicBezTo>
                    <a:pt x="163304" y="494100"/>
                    <a:pt x="183804" y="561503"/>
                    <a:pt x="224868" y="607327"/>
                  </a:cubicBezTo>
                  <a:cubicBezTo>
                    <a:pt x="265932" y="653215"/>
                    <a:pt x="318039" y="676127"/>
                    <a:pt x="381190" y="676127"/>
                  </a:cubicBezTo>
                  <a:cubicBezTo>
                    <a:pt x="444341" y="676127"/>
                    <a:pt x="496194" y="653405"/>
                    <a:pt x="536687" y="607898"/>
                  </a:cubicBezTo>
                  <a:cubicBezTo>
                    <a:pt x="577180" y="562392"/>
                    <a:pt x="597426" y="494163"/>
                    <a:pt x="597426" y="403150"/>
                  </a:cubicBezTo>
                  <a:cubicBezTo>
                    <a:pt x="597426" y="313215"/>
                    <a:pt x="577688" y="246130"/>
                    <a:pt x="538274" y="201829"/>
                  </a:cubicBezTo>
                  <a:cubicBezTo>
                    <a:pt x="498860" y="157591"/>
                    <a:pt x="446435" y="135441"/>
                    <a:pt x="381126" y="135441"/>
                  </a:cubicBezTo>
                  <a:cubicBezTo>
                    <a:pt x="315818" y="135441"/>
                    <a:pt x="263139" y="157845"/>
                    <a:pt x="223218" y="202654"/>
                  </a:cubicBezTo>
                  <a:cubicBezTo>
                    <a:pt x="183296" y="247399"/>
                    <a:pt x="163304" y="314929"/>
                    <a:pt x="163304" y="40524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id="{21E7AB95-401A-40BF-B020-5820630076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4418"/>
          <a:stretch/>
        </p:blipFill>
        <p:spPr>
          <a:xfrm>
            <a:off x="3961060" y="2240223"/>
            <a:ext cx="3261643" cy="786452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197D1E9C-3F5F-4F7D-8AA8-BF8B4A6320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-17030"/>
          <a:stretch/>
        </p:blipFill>
        <p:spPr>
          <a:xfrm>
            <a:off x="4601196" y="3255634"/>
            <a:ext cx="3817090" cy="816935"/>
          </a:xfrm>
          <a:prstGeom prst="rect">
            <a:avLst/>
          </a:prstGeom>
        </p:spPr>
      </p:pic>
      <p:pic>
        <p:nvPicPr>
          <p:cNvPr id="16" name="圖片 15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1F5CDAD2-421B-492F-BA25-57D343ABE5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1922" y="4787900"/>
            <a:ext cx="5579146" cy="1397000"/>
          </a:xfrm>
          <a:prstGeom prst="rect">
            <a:avLst/>
          </a:prstGeom>
        </p:spPr>
      </p:pic>
      <p:pic>
        <p:nvPicPr>
          <p:cNvPr id="17" name="圖片 16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723F3CB8-55DB-4770-967A-B71D12C6D2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720" y="5244209"/>
            <a:ext cx="5602515" cy="84624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AC24E3C-EA1C-4215-98E2-DB5BA6D357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6989" y="6150506"/>
            <a:ext cx="1828959" cy="53649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BAF7C5E-CEB5-4729-A324-86E7C7E105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7208" y="6150506"/>
            <a:ext cx="3286029" cy="536494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50BBA318-543F-46F0-B3C8-E84497899E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6720" y="6252011"/>
            <a:ext cx="954080" cy="279758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AE7ED31C-AA19-46D8-A193-6D80095D1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21221" y="6252011"/>
            <a:ext cx="954080" cy="279758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D193BC47-6AB4-4AEA-AE95-BA7C1447BA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24450" y="647908"/>
            <a:ext cx="1143100" cy="207834"/>
          </a:xfrm>
          <a:prstGeom prst="rect">
            <a:avLst/>
          </a:prstGeom>
        </p:spPr>
      </p:pic>
      <p:sp>
        <p:nvSpPr>
          <p:cNvPr id="44" name="標題 43" hidden="1">
            <a:extLst>
              <a:ext uri="{FF2B5EF4-FFF2-40B4-BE49-F238E27FC236}">
                <a16:creationId xmlns:a16="http://schemas.microsoft.com/office/drawing/2014/main" id="{432B0CC4-32B9-4DDB-8B64-1AE1ADFD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423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 hidden="1">
            <a:extLst>
              <a:ext uri="{FF2B5EF4-FFF2-40B4-BE49-F238E27FC236}">
                <a16:creationId xmlns:a16="http://schemas.microsoft.com/office/drawing/2014/main" id="{52462839-749C-49E9-B0FE-3FC935EC1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 descr="一張含有 文字, 標誌 的圖片&#10;&#10;自動產生的描述">
            <a:extLst>
              <a:ext uri="{FF2B5EF4-FFF2-40B4-BE49-F238E27FC236}">
                <a16:creationId xmlns:a16="http://schemas.microsoft.com/office/drawing/2014/main" id="{AE29EDE1-8613-4F5D-BFCE-8031CA0B3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353" y="1160866"/>
            <a:ext cx="3391582" cy="2726841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F0F53FCE-7BDB-4E69-851C-A4196F1DE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4450" y="647908"/>
            <a:ext cx="1143100" cy="207834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CB450754-CFCC-4900-9C1D-311E8948981A}"/>
              </a:ext>
            </a:extLst>
          </p:cNvPr>
          <p:cNvSpPr txBox="1">
            <a:spLocks/>
          </p:cNvSpPr>
          <p:nvPr/>
        </p:nvSpPr>
        <p:spPr>
          <a:xfrm>
            <a:off x="3315383" y="4046688"/>
            <a:ext cx="6200882" cy="1018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5500" kern="6000" spc="2500">
                <a:latin typeface="Arial" panose="020B0604020202020204" pitchFamily="34" charset="0"/>
                <a:sym typeface="Arial" panose="020B0604020202020204" pitchFamily="34" charset="0"/>
              </a:rPr>
              <a:t>專用機種</a:t>
            </a:r>
          </a:p>
          <a:p>
            <a:pPr algn="ctr"/>
            <a:endParaRPr lang="zh-TW" sz="5500" kern="6000" spc="25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矩形 11" hidden="1">
            <a:extLst>
              <a:ext uri="{FF2B5EF4-FFF2-40B4-BE49-F238E27FC236}">
                <a16:creationId xmlns:a16="http://schemas.microsoft.com/office/drawing/2014/main" id="{FDB33850-99EF-4084-88B4-C9EFEB64522D}"/>
              </a:ext>
            </a:extLst>
          </p:cNvPr>
          <p:cNvSpPr/>
          <p:nvPr/>
        </p:nvSpPr>
        <p:spPr>
          <a:xfrm>
            <a:off x="1048520" y="3059459"/>
            <a:ext cx="4902338" cy="101804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5" name="圖片 14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48FFEAE0-9708-4502-B339-45931432C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922" y="4787900"/>
            <a:ext cx="5579146" cy="1397000"/>
          </a:xfrm>
          <a:prstGeom prst="rect">
            <a:avLst/>
          </a:prstGeom>
        </p:spPr>
      </p:pic>
      <p:pic>
        <p:nvPicPr>
          <p:cNvPr id="16" name="圖片 15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74574CE4-57FC-4954-A6A0-A563D0DB0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20" y="5244209"/>
            <a:ext cx="5602515" cy="846247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1F8FDBE0-1B32-456B-A1BB-45A63040630D}"/>
              </a:ext>
            </a:extLst>
          </p:cNvPr>
          <p:cNvGrpSpPr/>
          <p:nvPr/>
        </p:nvGrpSpPr>
        <p:grpSpPr>
          <a:xfrm>
            <a:off x="416720" y="6150506"/>
            <a:ext cx="2769228" cy="536494"/>
            <a:chOff x="416720" y="6150506"/>
            <a:chExt cx="2769228" cy="536494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856B5C4B-7EA0-4594-8E09-9231AEA14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56989" y="6150506"/>
              <a:ext cx="1828959" cy="536494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08F08305-4B5E-4227-8009-1856DD1D9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6720" y="6252011"/>
              <a:ext cx="954080" cy="279758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230A384-523A-42AA-BF88-9D845887A645}"/>
              </a:ext>
            </a:extLst>
          </p:cNvPr>
          <p:cNvGrpSpPr/>
          <p:nvPr/>
        </p:nvGrpSpPr>
        <p:grpSpPr>
          <a:xfrm>
            <a:off x="6421221" y="6150506"/>
            <a:ext cx="4242016" cy="536494"/>
            <a:chOff x="6421221" y="6150506"/>
            <a:chExt cx="4242016" cy="536494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E8237055-987D-4220-BF01-04A0A4D10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77208" y="6150506"/>
              <a:ext cx="3286029" cy="536494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C7567A75-E733-4D96-9DA3-3D874D7C7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21221" y="6252011"/>
              <a:ext cx="954080" cy="279758"/>
            </a:xfrm>
            <a:prstGeom prst="rect">
              <a:avLst/>
            </a:prstGeom>
          </p:spPr>
        </p:pic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11139DCF-09CB-4485-89A3-CF3AEFC883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69011" y="3533358"/>
            <a:ext cx="11240920" cy="299658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353A802-E3BF-433B-AB73-A58C25A9293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5062" y="2033449"/>
            <a:ext cx="11523476" cy="1994003"/>
          </a:xfrm>
          <a:prstGeom prst="rect">
            <a:avLst/>
          </a:prstGeom>
          <a:effectLst>
            <a:outerShdw blurRad="203200" dist="317500" dir="5400000" algn="t" rotWithShape="0">
              <a:prstClr val="black">
                <a:alpha val="77000"/>
              </a:prstClr>
            </a:outerShdw>
          </a:effectLst>
        </p:spPr>
      </p:pic>
      <p:grpSp>
        <p:nvGrpSpPr>
          <p:cNvPr id="2" name="圖形 22">
            <a:extLst>
              <a:ext uri="{FF2B5EF4-FFF2-40B4-BE49-F238E27FC236}">
                <a16:creationId xmlns:a16="http://schemas.microsoft.com/office/drawing/2014/main" id="{B462659E-7AD8-4337-83A5-D44106F88783}"/>
              </a:ext>
            </a:extLst>
          </p:cNvPr>
          <p:cNvGrpSpPr/>
          <p:nvPr/>
        </p:nvGrpSpPr>
        <p:grpSpPr>
          <a:xfrm>
            <a:off x="12804489" y="2222561"/>
            <a:ext cx="1200237" cy="353057"/>
            <a:chOff x="12804489" y="2222561"/>
            <a:chExt cx="1200237" cy="353057"/>
          </a:xfrm>
        </p:grpSpPr>
        <p:sp>
          <p:nvSpPr>
            <p:cNvPr id="4" name="手繪多邊形: 圖案 3">
              <a:extLst>
                <a:ext uri="{FF2B5EF4-FFF2-40B4-BE49-F238E27FC236}">
                  <a16:creationId xmlns:a16="http://schemas.microsoft.com/office/drawing/2014/main" id="{C95E84D4-DE78-407C-AD2A-390718325CC2}"/>
                </a:ext>
              </a:extLst>
            </p:cNvPr>
            <p:cNvSpPr/>
            <p:nvPr/>
          </p:nvSpPr>
          <p:spPr>
            <a:xfrm>
              <a:off x="12811533" y="2229607"/>
              <a:ext cx="1185137" cy="339794"/>
            </a:xfrm>
            <a:custGeom>
              <a:avLst/>
              <a:gdLst>
                <a:gd name="connsiteX0" fmla="*/ 1243 w 1185136"/>
                <a:gd name="connsiteY0" fmla="*/ 1243 h 339794"/>
                <a:gd name="connsiteX1" fmla="*/ 1185485 w 1185136"/>
                <a:gd name="connsiteY1" fmla="*/ 1243 h 339794"/>
                <a:gd name="connsiteX2" fmla="*/ 1185485 w 1185136"/>
                <a:gd name="connsiteY2" fmla="*/ 338717 h 339794"/>
                <a:gd name="connsiteX3" fmla="*/ 1243 w 1185136"/>
                <a:gd name="connsiteY3" fmla="*/ 338717 h 33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136" h="339794">
                  <a:moveTo>
                    <a:pt x="1243" y="1243"/>
                  </a:moveTo>
                  <a:lnTo>
                    <a:pt x="1185485" y="1243"/>
                  </a:lnTo>
                  <a:lnTo>
                    <a:pt x="1185485" y="338717"/>
                  </a:lnTo>
                  <a:lnTo>
                    <a:pt x="1243" y="33871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" name="手繪多邊形: 圖案 4">
              <a:extLst>
                <a:ext uri="{FF2B5EF4-FFF2-40B4-BE49-F238E27FC236}">
                  <a16:creationId xmlns:a16="http://schemas.microsoft.com/office/drawing/2014/main" id="{E3E239B0-55FD-41A4-933E-45B69E46A48E}"/>
                </a:ext>
              </a:extLst>
            </p:cNvPr>
            <p:cNvSpPr/>
            <p:nvPr/>
          </p:nvSpPr>
          <p:spPr>
            <a:xfrm>
              <a:off x="12804489" y="2222563"/>
              <a:ext cx="1200055" cy="353055"/>
            </a:xfrm>
            <a:custGeom>
              <a:avLst/>
              <a:gdLst>
                <a:gd name="connsiteX0" fmla="*/ 1185485 w 1200054"/>
                <a:gd name="connsiteY0" fmla="*/ 15316 h 353054"/>
                <a:gd name="connsiteX1" fmla="*/ 1185485 w 1200054"/>
                <a:gd name="connsiteY1" fmla="*/ 338717 h 353054"/>
                <a:gd name="connsiteX2" fmla="*/ 15316 w 1200054"/>
                <a:gd name="connsiteY2" fmla="*/ 338717 h 353054"/>
                <a:gd name="connsiteX3" fmla="*/ 15316 w 1200054"/>
                <a:gd name="connsiteY3" fmla="*/ 15316 h 353054"/>
                <a:gd name="connsiteX4" fmla="*/ 1185485 w 1200054"/>
                <a:gd name="connsiteY4" fmla="*/ 15316 h 353054"/>
                <a:gd name="connsiteX5" fmla="*/ 1199557 w 1200054"/>
                <a:gd name="connsiteY5" fmla="*/ 1243 h 353054"/>
                <a:gd name="connsiteX6" fmla="*/ 1243 w 1200054"/>
                <a:gd name="connsiteY6" fmla="*/ 1243 h 353054"/>
                <a:gd name="connsiteX7" fmla="*/ 1243 w 1200054"/>
                <a:gd name="connsiteY7" fmla="*/ 352789 h 353054"/>
                <a:gd name="connsiteX8" fmla="*/ 1199557 w 1200054"/>
                <a:gd name="connsiteY8" fmla="*/ 352789 h 353054"/>
                <a:gd name="connsiteX9" fmla="*/ 1199557 w 1200054"/>
                <a:gd name="connsiteY9" fmla="*/ 1243 h 353054"/>
                <a:gd name="connsiteX10" fmla="*/ 1199557 w 1200054"/>
                <a:gd name="connsiteY10" fmla="*/ 1243 h 3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0054" h="353054">
                  <a:moveTo>
                    <a:pt x="1185485" y="15316"/>
                  </a:moveTo>
                  <a:lnTo>
                    <a:pt x="1185485" y="338717"/>
                  </a:lnTo>
                  <a:lnTo>
                    <a:pt x="15316" y="338717"/>
                  </a:lnTo>
                  <a:lnTo>
                    <a:pt x="15316" y="15316"/>
                  </a:lnTo>
                  <a:lnTo>
                    <a:pt x="1185485" y="15316"/>
                  </a:lnTo>
                  <a:moveTo>
                    <a:pt x="1199557" y="1243"/>
                  </a:moveTo>
                  <a:lnTo>
                    <a:pt x="1243" y="1243"/>
                  </a:lnTo>
                  <a:lnTo>
                    <a:pt x="1243" y="352789"/>
                  </a:lnTo>
                  <a:lnTo>
                    <a:pt x="1199557" y="352789"/>
                  </a:lnTo>
                  <a:lnTo>
                    <a:pt x="1199557" y="1243"/>
                  </a:lnTo>
                  <a:lnTo>
                    <a:pt x="1199557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B62F68EE-3676-4E74-A2BC-8D87DFB65250}"/>
                </a:ext>
              </a:extLst>
            </p:cNvPr>
            <p:cNvSpPr/>
            <p:nvPr/>
          </p:nvSpPr>
          <p:spPr>
            <a:xfrm>
              <a:off x="13442822" y="2222561"/>
              <a:ext cx="561904" cy="353055"/>
            </a:xfrm>
            <a:custGeom>
              <a:avLst/>
              <a:gdLst>
                <a:gd name="connsiteX0" fmla="*/ 561224 w 561903"/>
                <a:gd name="connsiteY0" fmla="*/ 352789 h 353054"/>
                <a:gd name="connsiteX1" fmla="*/ 1243 w 561903"/>
                <a:gd name="connsiteY1" fmla="*/ 352789 h 353054"/>
                <a:gd name="connsiteX2" fmla="*/ 1243 w 561903"/>
                <a:gd name="connsiteY2" fmla="*/ 1243 h 353054"/>
                <a:gd name="connsiteX3" fmla="*/ 561224 w 561903"/>
                <a:gd name="connsiteY3" fmla="*/ 1243 h 3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03" h="353054">
                  <a:moveTo>
                    <a:pt x="561224" y="352789"/>
                  </a:moveTo>
                  <a:lnTo>
                    <a:pt x="1243" y="352789"/>
                  </a:lnTo>
                  <a:lnTo>
                    <a:pt x="1243" y="1243"/>
                  </a:lnTo>
                  <a:lnTo>
                    <a:pt x="561224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AEE70281-921D-4F66-993E-AC4BF4F9E97D}"/>
                </a:ext>
              </a:extLst>
            </p:cNvPr>
            <p:cNvSpPr/>
            <p:nvPr/>
          </p:nvSpPr>
          <p:spPr>
            <a:xfrm>
              <a:off x="13089552" y="2284571"/>
              <a:ext cx="150836" cy="230397"/>
            </a:xfrm>
            <a:custGeom>
              <a:avLst/>
              <a:gdLst>
                <a:gd name="connsiteX0" fmla="*/ 1243 w 150835"/>
                <a:gd name="connsiteY0" fmla="*/ 39267 h 230397"/>
                <a:gd name="connsiteX1" fmla="*/ 53969 w 150835"/>
                <a:gd name="connsiteY1" fmla="*/ 39267 h 230397"/>
                <a:gd name="connsiteX2" fmla="*/ 53969 w 150835"/>
                <a:gd name="connsiteY2" fmla="*/ 229320 h 230397"/>
                <a:gd name="connsiteX3" fmla="*/ 97115 w 150835"/>
                <a:gd name="connsiteY3" fmla="*/ 229320 h 230397"/>
                <a:gd name="connsiteX4" fmla="*/ 97115 w 150835"/>
                <a:gd name="connsiteY4" fmla="*/ 39267 h 230397"/>
                <a:gd name="connsiteX5" fmla="*/ 149824 w 150835"/>
                <a:gd name="connsiteY5" fmla="*/ 39267 h 230397"/>
                <a:gd name="connsiteX6" fmla="*/ 149824 w 150835"/>
                <a:gd name="connsiteY6" fmla="*/ 1243 h 230397"/>
                <a:gd name="connsiteX7" fmla="*/ 1243 w 150835"/>
                <a:gd name="connsiteY7" fmla="*/ 1243 h 2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835" h="230397">
                  <a:moveTo>
                    <a:pt x="1243" y="39267"/>
                  </a:moveTo>
                  <a:lnTo>
                    <a:pt x="53969" y="39267"/>
                  </a:lnTo>
                  <a:lnTo>
                    <a:pt x="53969" y="229320"/>
                  </a:lnTo>
                  <a:lnTo>
                    <a:pt x="97115" y="229320"/>
                  </a:lnTo>
                  <a:lnTo>
                    <a:pt x="97115" y="39267"/>
                  </a:lnTo>
                  <a:lnTo>
                    <a:pt x="149824" y="39267"/>
                  </a:lnTo>
                  <a:lnTo>
                    <a:pt x="149824" y="1243"/>
                  </a:lnTo>
                  <a:lnTo>
                    <a:pt x="1243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99D42A5A-3385-4D93-B1A6-D30607745773}"/>
                </a:ext>
              </a:extLst>
            </p:cNvPr>
            <p:cNvSpPr/>
            <p:nvPr/>
          </p:nvSpPr>
          <p:spPr>
            <a:xfrm>
              <a:off x="13262316" y="2281157"/>
              <a:ext cx="152493" cy="237027"/>
            </a:xfrm>
            <a:custGeom>
              <a:avLst/>
              <a:gdLst>
                <a:gd name="connsiteX0" fmla="*/ 88214 w 152493"/>
                <a:gd name="connsiteY0" fmla="*/ 100546 h 237027"/>
                <a:gd name="connsiteX1" fmla="*/ 48151 w 152493"/>
                <a:gd name="connsiteY1" fmla="*/ 64246 h 237027"/>
                <a:gd name="connsiteX2" fmla="*/ 82396 w 152493"/>
                <a:gd name="connsiteY2" fmla="*/ 38223 h 237027"/>
                <a:gd name="connsiteX3" fmla="*/ 131227 w 152493"/>
                <a:gd name="connsiteY3" fmla="*/ 42715 h 237027"/>
                <a:gd name="connsiteX4" fmla="*/ 148068 w 152493"/>
                <a:gd name="connsiteY4" fmla="*/ 8752 h 237027"/>
                <a:gd name="connsiteX5" fmla="*/ 81716 w 152493"/>
                <a:gd name="connsiteY5" fmla="*/ 1243 h 237027"/>
                <a:gd name="connsiteX6" fmla="*/ 5006 w 152493"/>
                <a:gd name="connsiteY6" fmla="*/ 63218 h 237027"/>
                <a:gd name="connsiteX7" fmla="*/ 67677 w 152493"/>
                <a:gd name="connsiteY7" fmla="*/ 134443 h 237027"/>
                <a:gd name="connsiteX8" fmla="*/ 109447 w 152493"/>
                <a:gd name="connsiteY8" fmla="*/ 170742 h 237027"/>
                <a:gd name="connsiteX9" fmla="*/ 73147 w 152493"/>
                <a:gd name="connsiteY9" fmla="*/ 199169 h 237027"/>
                <a:gd name="connsiteX10" fmla="*/ 16874 w 152493"/>
                <a:gd name="connsiteY10" fmla="*/ 190915 h 237027"/>
                <a:gd name="connsiteX11" fmla="*/ 1243 w 152493"/>
                <a:gd name="connsiteY11" fmla="*/ 222458 h 237027"/>
                <a:gd name="connsiteX12" fmla="*/ 72467 w 152493"/>
                <a:gd name="connsiteY12" fmla="*/ 236149 h 237027"/>
                <a:gd name="connsiteX13" fmla="*/ 152593 w 152493"/>
                <a:gd name="connsiteY13" fmla="*/ 170742 h 237027"/>
                <a:gd name="connsiteX14" fmla="*/ 88214 w 152493"/>
                <a:gd name="connsiteY14" fmla="*/ 100546 h 23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93" h="237027">
                  <a:moveTo>
                    <a:pt x="88214" y="100546"/>
                  </a:moveTo>
                  <a:cubicBezTo>
                    <a:pt x="48831" y="90965"/>
                    <a:pt x="48151" y="90269"/>
                    <a:pt x="48151" y="64246"/>
                  </a:cubicBezTo>
                  <a:cubicBezTo>
                    <a:pt x="48151" y="44389"/>
                    <a:pt x="53290" y="38223"/>
                    <a:pt x="82396" y="38223"/>
                  </a:cubicBezTo>
                  <a:cubicBezTo>
                    <a:pt x="98143" y="38223"/>
                    <a:pt x="115364" y="39963"/>
                    <a:pt x="131227" y="42715"/>
                  </a:cubicBezTo>
                  <a:lnTo>
                    <a:pt x="148068" y="8752"/>
                  </a:lnTo>
                  <a:cubicBezTo>
                    <a:pt x="125492" y="3630"/>
                    <a:pt x="101557" y="1243"/>
                    <a:pt x="81716" y="1243"/>
                  </a:cubicBezTo>
                  <a:cubicBezTo>
                    <a:pt x="23835" y="1243"/>
                    <a:pt x="5006" y="21797"/>
                    <a:pt x="5006" y="63218"/>
                  </a:cubicBezTo>
                  <a:cubicBezTo>
                    <a:pt x="5006" y="111502"/>
                    <a:pt x="12531" y="122110"/>
                    <a:pt x="67677" y="134443"/>
                  </a:cubicBezTo>
                  <a:cubicBezTo>
                    <a:pt x="108767" y="143343"/>
                    <a:pt x="109447" y="145399"/>
                    <a:pt x="109447" y="170742"/>
                  </a:cubicBezTo>
                  <a:cubicBezTo>
                    <a:pt x="109447" y="192655"/>
                    <a:pt x="104309" y="199169"/>
                    <a:pt x="73147" y="199169"/>
                  </a:cubicBezTo>
                  <a:cubicBezTo>
                    <a:pt x="53439" y="199169"/>
                    <a:pt x="35272" y="196036"/>
                    <a:pt x="16874" y="190915"/>
                  </a:cubicBezTo>
                  <a:lnTo>
                    <a:pt x="1243" y="222458"/>
                  </a:lnTo>
                  <a:cubicBezTo>
                    <a:pt x="16310" y="229651"/>
                    <a:pt x="46444" y="236149"/>
                    <a:pt x="72467" y="236149"/>
                  </a:cubicBezTo>
                  <a:cubicBezTo>
                    <a:pt x="139929" y="236149"/>
                    <a:pt x="152593" y="213888"/>
                    <a:pt x="152593" y="170742"/>
                  </a:cubicBezTo>
                  <a:cubicBezTo>
                    <a:pt x="152593" y="125210"/>
                    <a:pt x="149510" y="115265"/>
                    <a:pt x="88214" y="100546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648CD60D-D87D-470F-AFB5-1629BDA1C18A}"/>
                </a:ext>
              </a:extLst>
            </p:cNvPr>
            <p:cNvSpPr/>
            <p:nvPr/>
          </p:nvSpPr>
          <p:spPr>
            <a:xfrm>
              <a:off x="12863083" y="2281157"/>
              <a:ext cx="228740" cy="237027"/>
            </a:xfrm>
            <a:custGeom>
              <a:avLst/>
              <a:gdLst>
                <a:gd name="connsiteX0" fmla="*/ 200777 w 228739"/>
                <a:gd name="connsiteY0" fmla="*/ 165952 h 237027"/>
                <a:gd name="connsiteX1" fmla="*/ 200777 w 228739"/>
                <a:gd name="connsiteY1" fmla="*/ 71440 h 237027"/>
                <a:gd name="connsiteX2" fmla="*/ 114486 w 228739"/>
                <a:gd name="connsiteY2" fmla="*/ 1243 h 237027"/>
                <a:gd name="connsiteX3" fmla="*/ 114486 w 228739"/>
                <a:gd name="connsiteY3" fmla="*/ 1243 h 237027"/>
                <a:gd name="connsiteX4" fmla="*/ 87534 w 228739"/>
                <a:gd name="connsiteY4" fmla="*/ 1243 h 237027"/>
                <a:gd name="connsiteX5" fmla="*/ 1243 w 228739"/>
                <a:gd name="connsiteY5" fmla="*/ 71440 h 237027"/>
                <a:gd name="connsiteX6" fmla="*/ 1243 w 228739"/>
                <a:gd name="connsiteY6" fmla="*/ 165952 h 237027"/>
                <a:gd name="connsiteX7" fmla="*/ 87534 w 228739"/>
                <a:gd name="connsiteY7" fmla="*/ 236149 h 237027"/>
                <a:gd name="connsiteX8" fmla="*/ 114469 w 228739"/>
                <a:gd name="connsiteY8" fmla="*/ 236149 h 237027"/>
                <a:gd name="connsiteX9" fmla="*/ 114469 w 228739"/>
                <a:gd name="connsiteY9" fmla="*/ 236149 h 237027"/>
                <a:gd name="connsiteX10" fmla="*/ 172135 w 228739"/>
                <a:gd name="connsiteY10" fmla="*/ 222690 h 237027"/>
                <a:gd name="connsiteX11" fmla="*/ 182113 w 228739"/>
                <a:gd name="connsiteY11" fmla="*/ 232734 h 237027"/>
                <a:gd name="connsiteX12" fmla="*/ 227712 w 228739"/>
                <a:gd name="connsiteY12" fmla="*/ 232734 h 237027"/>
                <a:gd name="connsiteX13" fmla="*/ 193931 w 228739"/>
                <a:gd name="connsiteY13" fmla="*/ 198639 h 237027"/>
                <a:gd name="connsiteX14" fmla="*/ 200777 w 228739"/>
                <a:gd name="connsiteY14" fmla="*/ 165952 h 237027"/>
                <a:gd name="connsiteX15" fmla="*/ 157631 w 228739"/>
                <a:gd name="connsiteY15" fmla="*/ 161974 h 237027"/>
                <a:gd name="connsiteX16" fmla="*/ 131509 w 228739"/>
                <a:gd name="connsiteY16" fmla="*/ 135603 h 237027"/>
                <a:gd name="connsiteX17" fmla="*/ 85645 w 228739"/>
                <a:gd name="connsiteY17" fmla="*/ 135603 h 237027"/>
                <a:gd name="connsiteX18" fmla="*/ 142448 w 228739"/>
                <a:gd name="connsiteY18" fmla="*/ 192788 h 237027"/>
                <a:gd name="connsiteX19" fmla="*/ 114486 w 228739"/>
                <a:gd name="connsiteY19" fmla="*/ 198142 h 237027"/>
                <a:gd name="connsiteX20" fmla="*/ 114486 w 228739"/>
                <a:gd name="connsiteY20" fmla="*/ 198142 h 237027"/>
                <a:gd name="connsiteX21" fmla="*/ 87534 w 228739"/>
                <a:gd name="connsiteY21" fmla="*/ 198142 h 237027"/>
                <a:gd name="connsiteX22" fmla="*/ 44389 w 228739"/>
                <a:gd name="connsiteY22" fmla="*/ 163549 h 237027"/>
                <a:gd name="connsiteX23" fmla="*/ 44389 w 228739"/>
                <a:gd name="connsiteY23" fmla="*/ 73843 h 237027"/>
                <a:gd name="connsiteX24" fmla="*/ 87534 w 228739"/>
                <a:gd name="connsiteY24" fmla="*/ 39250 h 237027"/>
                <a:gd name="connsiteX25" fmla="*/ 114469 w 228739"/>
                <a:gd name="connsiteY25" fmla="*/ 39250 h 237027"/>
                <a:gd name="connsiteX26" fmla="*/ 114469 w 228739"/>
                <a:gd name="connsiteY26" fmla="*/ 39250 h 237027"/>
                <a:gd name="connsiteX27" fmla="*/ 157615 w 228739"/>
                <a:gd name="connsiteY27" fmla="*/ 73843 h 237027"/>
                <a:gd name="connsiteX28" fmla="*/ 157615 w 228739"/>
                <a:gd name="connsiteY28" fmla="*/ 161974 h 23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8739" h="237027">
                  <a:moveTo>
                    <a:pt x="200777" y="165952"/>
                  </a:moveTo>
                  <a:lnTo>
                    <a:pt x="200777" y="71440"/>
                  </a:lnTo>
                  <a:cubicBezTo>
                    <a:pt x="200777" y="33432"/>
                    <a:pt x="178864" y="1243"/>
                    <a:pt x="114486" y="1243"/>
                  </a:cubicBezTo>
                  <a:lnTo>
                    <a:pt x="114486" y="1243"/>
                  </a:lnTo>
                  <a:lnTo>
                    <a:pt x="87534" y="1243"/>
                  </a:lnTo>
                  <a:cubicBezTo>
                    <a:pt x="23156" y="1243"/>
                    <a:pt x="1243" y="33432"/>
                    <a:pt x="1243" y="71440"/>
                  </a:cubicBezTo>
                  <a:lnTo>
                    <a:pt x="1243" y="165952"/>
                  </a:lnTo>
                  <a:cubicBezTo>
                    <a:pt x="1243" y="203959"/>
                    <a:pt x="23156" y="236149"/>
                    <a:pt x="87534" y="236149"/>
                  </a:cubicBezTo>
                  <a:lnTo>
                    <a:pt x="114469" y="236149"/>
                  </a:lnTo>
                  <a:lnTo>
                    <a:pt x="114469" y="236149"/>
                  </a:lnTo>
                  <a:cubicBezTo>
                    <a:pt x="139912" y="236149"/>
                    <a:pt x="158692" y="231110"/>
                    <a:pt x="172135" y="222690"/>
                  </a:cubicBezTo>
                  <a:lnTo>
                    <a:pt x="182113" y="232734"/>
                  </a:lnTo>
                  <a:lnTo>
                    <a:pt x="227712" y="232734"/>
                  </a:lnTo>
                  <a:lnTo>
                    <a:pt x="193931" y="198639"/>
                  </a:lnTo>
                  <a:cubicBezTo>
                    <a:pt x="198689" y="188793"/>
                    <a:pt x="200777" y="177654"/>
                    <a:pt x="200777" y="165952"/>
                  </a:cubicBezTo>
                  <a:close/>
                  <a:moveTo>
                    <a:pt x="157631" y="161974"/>
                  </a:moveTo>
                  <a:lnTo>
                    <a:pt x="131509" y="135603"/>
                  </a:lnTo>
                  <a:lnTo>
                    <a:pt x="85645" y="135603"/>
                  </a:lnTo>
                  <a:lnTo>
                    <a:pt x="142448" y="192788"/>
                  </a:lnTo>
                  <a:cubicBezTo>
                    <a:pt x="135785" y="196268"/>
                    <a:pt x="126669" y="198142"/>
                    <a:pt x="114486" y="198142"/>
                  </a:cubicBezTo>
                  <a:lnTo>
                    <a:pt x="114486" y="198142"/>
                  </a:lnTo>
                  <a:lnTo>
                    <a:pt x="87534" y="198142"/>
                  </a:lnTo>
                  <a:cubicBezTo>
                    <a:pt x="55345" y="198142"/>
                    <a:pt x="44389" y="185130"/>
                    <a:pt x="44389" y="163549"/>
                  </a:cubicBezTo>
                  <a:lnTo>
                    <a:pt x="44389" y="73843"/>
                  </a:lnTo>
                  <a:cubicBezTo>
                    <a:pt x="44389" y="52262"/>
                    <a:pt x="55345" y="39250"/>
                    <a:pt x="87534" y="39250"/>
                  </a:cubicBezTo>
                  <a:lnTo>
                    <a:pt x="114469" y="39250"/>
                  </a:lnTo>
                  <a:lnTo>
                    <a:pt x="114469" y="39250"/>
                  </a:lnTo>
                  <a:cubicBezTo>
                    <a:pt x="146659" y="39250"/>
                    <a:pt x="157615" y="52262"/>
                    <a:pt x="157615" y="73843"/>
                  </a:cubicBezTo>
                  <a:lnTo>
                    <a:pt x="157615" y="161974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096DFFB6-60B6-4E54-8280-B8C5AE025236}"/>
                </a:ext>
              </a:extLst>
            </p:cNvPr>
            <p:cNvSpPr/>
            <p:nvPr/>
          </p:nvSpPr>
          <p:spPr>
            <a:xfrm>
              <a:off x="13459099" y="2396670"/>
              <a:ext cx="487315" cy="135918"/>
            </a:xfrm>
            <a:custGeom>
              <a:avLst/>
              <a:gdLst>
                <a:gd name="connsiteX0" fmla="*/ 303030 w 487314"/>
                <a:gd name="connsiteY0" fmla="*/ 17437 h 135917"/>
                <a:gd name="connsiteX1" fmla="*/ 303030 w 487314"/>
                <a:gd name="connsiteY1" fmla="*/ 36217 h 135917"/>
                <a:gd name="connsiteX2" fmla="*/ 281035 w 487314"/>
                <a:gd name="connsiteY2" fmla="*/ 36217 h 135917"/>
                <a:gd name="connsiteX3" fmla="*/ 281035 w 487314"/>
                <a:gd name="connsiteY3" fmla="*/ 17437 h 135917"/>
                <a:gd name="connsiteX4" fmla="*/ 303030 w 487314"/>
                <a:gd name="connsiteY4" fmla="*/ 17437 h 135917"/>
                <a:gd name="connsiteX5" fmla="*/ 201042 w 487314"/>
                <a:gd name="connsiteY5" fmla="*/ 17437 h 135917"/>
                <a:gd name="connsiteX6" fmla="*/ 201042 w 487314"/>
                <a:gd name="connsiteY6" fmla="*/ 36217 h 135917"/>
                <a:gd name="connsiteX7" fmla="*/ 179047 w 487314"/>
                <a:gd name="connsiteY7" fmla="*/ 36217 h 135917"/>
                <a:gd name="connsiteX8" fmla="*/ 179047 w 487314"/>
                <a:gd name="connsiteY8" fmla="*/ 17437 h 135917"/>
                <a:gd name="connsiteX9" fmla="*/ 201042 w 487314"/>
                <a:gd name="connsiteY9" fmla="*/ 17437 h 135917"/>
                <a:gd name="connsiteX10" fmla="*/ 162936 w 487314"/>
                <a:gd name="connsiteY10" fmla="*/ 17437 h 135917"/>
                <a:gd name="connsiteX11" fmla="*/ 162936 w 487314"/>
                <a:gd name="connsiteY11" fmla="*/ 115513 h 135917"/>
                <a:gd name="connsiteX12" fmla="*/ 146128 w 487314"/>
                <a:gd name="connsiteY12" fmla="*/ 115513 h 135917"/>
                <a:gd name="connsiteX13" fmla="*/ 144868 w 487314"/>
                <a:gd name="connsiteY13" fmla="*/ 104441 h 135917"/>
                <a:gd name="connsiteX14" fmla="*/ 120486 w 487314"/>
                <a:gd name="connsiteY14" fmla="*/ 117884 h 135917"/>
                <a:gd name="connsiteX15" fmla="*/ 92888 w 487314"/>
                <a:gd name="connsiteY15" fmla="*/ 78932 h 135917"/>
                <a:gd name="connsiteX16" fmla="*/ 120486 w 487314"/>
                <a:gd name="connsiteY16" fmla="*/ 43063 h 135917"/>
                <a:gd name="connsiteX17" fmla="*/ 142349 w 487314"/>
                <a:gd name="connsiteY17" fmla="*/ 49229 h 135917"/>
                <a:gd name="connsiteX18" fmla="*/ 142349 w 487314"/>
                <a:gd name="connsiteY18" fmla="*/ 17421 h 135917"/>
                <a:gd name="connsiteX19" fmla="*/ 162936 w 487314"/>
                <a:gd name="connsiteY19" fmla="*/ 17421 h 135917"/>
                <a:gd name="connsiteX20" fmla="*/ 128044 w 487314"/>
                <a:gd name="connsiteY20" fmla="*/ 100960 h 135917"/>
                <a:gd name="connsiteX21" fmla="*/ 142332 w 487314"/>
                <a:gd name="connsiteY21" fmla="*/ 92407 h 135917"/>
                <a:gd name="connsiteX22" fmla="*/ 142332 w 487314"/>
                <a:gd name="connsiteY22" fmla="*/ 62008 h 135917"/>
                <a:gd name="connsiteX23" fmla="*/ 128044 w 487314"/>
                <a:gd name="connsiteY23" fmla="*/ 57666 h 135917"/>
                <a:gd name="connsiteX24" fmla="*/ 113757 w 487314"/>
                <a:gd name="connsiteY24" fmla="*/ 78269 h 135917"/>
                <a:gd name="connsiteX25" fmla="*/ 128044 w 487314"/>
                <a:gd name="connsiteY25" fmla="*/ 100960 h 135917"/>
                <a:gd name="connsiteX26" fmla="*/ 245315 w 487314"/>
                <a:gd name="connsiteY26" fmla="*/ 30333 h 135917"/>
                <a:gd name="connsiteX27" fmla="*/ 245315 w 487314"/>
                <a:gd name="connsiteY27" fmla="*/ 45466 h 135917"/>
                <a:gd name="connsiteX28" fmla="*/ 263813 w 487314"/>
                <a:gd name="connsiteY28" fmla="*/ 45466 h 135917"/>
                <a:gd name="connsiteX29" fmla="*/ 263813 w 487314"/>
                <a:gd name="connsiteY29" fmla="*/ 60881 h 135917"/>
                <a:gd name="connsiteX30" fmla="*/ 245315 w 487314"/>
                <a:gd name="connsiteY30" fmla="*/ 60881 h 135917"/>
                <a:gd name="connsiteX31" fmla="*/ 245315 w 487314"/>
                <a:gd name="connsiteY31" fmla="*/ 92971 h 135917"/>
                <a:gd name="connsiteX32" fmla="*/ 255260 w 487314"/>
                <a:gd name="connsiteY32" fmla="*/ 103612 h 135917"/>
                <a:gd name="connsiteX33" fmla="*/ 266614 w 487314"/>
                <a:gd name="connsiteY33" fmla="*/ 103198 h 135917"/>
                <a:gd name="connsiteX34" fmla="*/ 267874 w 487314"/>
                <a:gd name="connsiteY34" fmla="*/ 116094 h 135917"/>
                <a:gd name="connsiteX35" fmla="*/ 249940 w 487314"/>
                <a:gd name="connsiteY35" fmla="*/ 117917 h 135917"/>
                <a:gd name="connsiteX36" fmla="*/ 224579 w 487314"/>
                <a:gd name="connsiteY36" fmla="*/ 94944 h 135917"/>
                <a:gd name="connsiteX37" fmla="*/ 224579 w 487314"/>
                <a:gd name="connsiteY37" fmla="*/ 60898 h 135917"/>
                <a:gd name="connsiteX38" fmla="*/ 212396 w 487314"/>
                <a:gd name="connsiteY38" fmla="*/ 60898 h 135917"/>
                <a:gd name="connsiteX39" fmla="*/ 212396 w 487314"/>
                <a:gd name="connsiteY39" fmla="*/ 46742 h 135917"/>
                <a:gd name="connsiteX40" fmla="*/ 224579 w 487314"/>
                <a:gd name="connsiteY40" fmla="*/ 46046 h 135917"/>
                <a:gd name="connsiteX41" fmla="*/ 224579 w 487314"/>
                <a:gd name="connsiteY41" fmla="*/ 30349 h 135917"/>
                <a:gd name="connsiteX42" fmla="*/ 245315 w 487314"/>
                <a:gd name="connsiteY42" fmla="*/ 30349 h 135917"/>
                <a:gd name="connsiteX43" fmla="*/ 49925 w 487314"/>
                <a:gd name="connsiteY43" fmla="*/ 38521 h 135917"/>
                <a:gd name="connsiteX44" fmla="*/ 80656 w 487314"/>
                <a:gd name="connsiteY44" fmla="*/ 70047 h 135917"/>
                <a:gd name="connsiteX45" fmla="*/ 80656 w 487314"/>
                <a:gd name="connsiteY45" fmla="*/ 86788 h 135917"/>
                <a:gd name="connsiteX46" fmla="*/ 37062 w 487314"/>
                <a:gd name="connsiteY46" fmla="*/ 86788 h 135917"/>
                <a:gd name="connsiteX47" fmla="*/ 37062 w 487314"/>
                <a:gd name="connsiteY47" fmla="*/ 90816 h 135917"/>
                <a:gd name="connsiteX48" fmla="*/ 52345 w 487314"/>
                <a:gd name="connsiteY48" fmla="*/ 104010 h 135917"/>
                <a:gd name="connsiteX49" fmla="*/ 79214 w 487314"/>
                <a:gd name="connsiteY49" fmla="*/ 99568 h 135917"/>
                <a:gd name="connsiteX50" fmla="*/ 79379 w 487314"/>
                <a:gd name="connsiteY50" fmla="*/ 115116 h 135917"/>
                <a:gd name="connsiteX51" fmla="*/ 50588 w 487314"/>
                <a:gd name="connsiteY51" fmla="*/ 120105 h 135917"/>
                <a:gd name="connsiteX52" fmla="*/ 17437 w 487314"/>
                <a:gd name="connsiteY52" fmla="*/ 89855 h 135917"/>
                <a:gd name="connsiteX53" fmla="*/ 17437 w 487314"/>
                <a:gd name="connsiteY53" fmla="*/ 69103 h 135917"/>
                <a:gd name="connsiteX54" fmla="*/ 49925 w 487314"/>
                <a:gd name="connsiteY54" fmla="*/ 38521 h 135917"/>
                <a:gd name="connsiteX55" fmla="*/ 37046 w 487314"/>
                <a:gd name="connsiteY55" fmla="*/ 71025 h 135917"/>
                <a:gd name="connsiteX56" fmla="*/ 61975 w 487314"/>
                <a:gd name="connsiteY56" fmla="*/ 71025 h 135917"/>
                <a:gd name="connsiteX57" fmla="*/ 61975 w 487314"/>
                <a:gd name="connsiteY57" fmla="*/ 67163 h 135917"/>
                <a:gd name="connsiteX58" fmla="*/ 50074 w 487314"/>
                <a:gd name="connsiteY58" fmla="*/ 54616 h 135917"/>
                <a:gd name="connsiteX59" fmla="*/ 37046 w 487314"/>
                <a:gd name="connsiteY59" fmla="*/ 67163 h 135917"/>
                <a:gd name="connsiteX60" fmla="*/ 37046 w 487314"/>
                <a:gd name="connsiteY60" fmla="*/ 71025 h 135917"/>
                <a:gd name="connsiteX61" fmla="*/ 357033 w 487314"/>
                <a:gd name="connsiteY61" fmla="*/ 39615 h 135917"/>
                <a:gd name="connsiteX62" fmla="*/ 386189 w 487314"/>
                <a:gd name="connsiteY62" fmla="*/ 63334 h 135917"/>
                <a:gd name="connsiteX63" fmla="*/ 386189 w 487314"/>
                <a:gd name="connsiteY63" fmla="*/ 95275 h 135917"/>
                <a:gd name="connsiteX64" fmla="*/ 357033 w 487314"/>
                <a:gd name="connsiteY64" fmla="*/ 118994 h 135917"/>
                <a:gd name="connsiteX65" fmla="*/ 347933 w 487314"/>
                <a:gd name="connsiteY65" fmla="*/ 118994 h 135917"/>
                <a:gd name="connsiteX66" fmla="*/ 318777 w 487314"/>
                <a:gd name="connsiteY66" fmla="*/ 95275 h 135917"/>
                <a:gd name="connsiteX67" fmla="*/ 318777 w 487314"/>
                <a:gd name="connsiteY67" fmla="*/ 63334 h 135917"/>
                <a:gd name="connsiteX68" fmla="*/ 347933 w 487314"/>
                <a:gd name="connsiteY68" fmla="*/ 39615 h 135917"/>
                <a:gd name="connsiteX69" fmla="*/ 357033 w 487314"/>
                <a:gd name="connsiteY69" fmla="*/ 39615 h 135917"/>
                <a:gd name="connsiteX70" fmla="*/ 348795 w 487314"/>
                <a:gd name="connsiteY70" fmla="*/ 101060 h 135917"/>
                <a:gd name="connsiteX71" fmla="*/ 356171 w 487314"/>
                <a:gd name="connsiteY71" fmla="*/ 101060 h 135917"/>
                <a:gd name="connsiteX72" fmla="*/ 367989 w 487314"/>
                <a:gd name="connsiteY72" fmla="*/ 91579 h 135917"/>
                <a:gd name="connsiteX73" fmla="*/ 367989 w 487314"/>
                <a:gd name="connsiteY73" fmla="*/ 66997 h 135917"/>
                <a:gd name="connsiteX74" fmla="*/ 356171 w 487314"/>
                <a:gd name="connsiteY74" fmla="*/ 57516 h 135917"/>
                <a:gd name="connsiteX75" fmla="*/ 348795 w 487314"/>
                <a:gd name="connsiteY75" fmla="*/ 57516 h 135917"/>
                <a:gd name="connsiteX76" fmla="*/ 336977 w 487314"/>
                <a:gd name="connsiteY76" fmla="*/ 66997 h 135917"/>
                <a:gd name="connsiteX77" fmla="*/ 336977 w 487314"/>
                <a:gd name="connsiteY77" fmla="*/ 91579 h 135917"/>
                <a:gd name="connsiteX78" fmla="*/ 348795 w 487314"/>
                <a:gd name="connsiteY78" fmla="*/ 101060 h 135917"/>
                <a:gd name="connsiteX79" fmla="*/ 450269 w 487314"/>
                <a:gd name="connsiteY79" fmla="*/ 43079 h 135917"/>
                <a:gd name="connsiteX80" fmla="*/ 470160 w 487314"/>
                <a:gd name="connsiteY80" fmla="*/ 62970 h 135917"/>
                <a:gd name="connsiteX81" fmla="*/ 470160 w 487314"/>
                <a:gd name="connsiteY81" fmla="*/ 115513 h 135917"/>
                <a:gd name="connsiteX82" fmla="*/ 449556 w 487314"/>
                <a:gd name="connsiteY82" fmla="*/ 115513 h 135917"/>
                <a:gd name="connsiteX83" fmla="*/ 449556 w 487314"/>
                <a:gd name="connsiteY83" fmla="*/ 68307 h 135917"/>
                <a:gd name="connsiteX84" fmla="*/ 441003 w 487314"/>
                <a:gd name="connsiteY84" fmla="*/ 59340 h 135917"/>
                <a:gd name="connsiteX85" fmla="*/ 422224 w 487314"/>
                <a:gd name="connsiteY85" fmla="*/ 66898 h 135917"/>
                <a:gd name="connsiteX86" fmla="*/ 422224 w 487314"/>
                <a:gd name="connsiteY86" fmla="*/ 115513 h 135917"/>
                <a:gd name="connsiteX87" fmla="*/ 401654 w 487314"/>
                <a:gd name="connsiteY87" fmla="*/ 115513 h 135917"/>
                <a:gd name="connsiteX88" fmla="*/ 401654 w 487314"/>
                <a:gd name="connsiteY88" fmla="*/ 45450 h 135917"/>
                <a:gd name="connsiteX89" fmla="*/ 418461 w 487314"/>
                <a:gd name="connsiteY89" fmla="*/ 45450 h 135917"/>
                <a:gd name="connsiteX90" fmla="*/ 419588 w 487314"/>
                <a:gd name="connsiteY90" fmla="*/ 55113 h 135917"/>
                <a:gd name="connsiteX91" fmla="*/ 450269 w 487314"/>
                <a:gd name="connsiteY91" fmla="*/ 43079 h 135917"/>
                <a:gd name="connsiteX92" fmla="*/ 302318 w 487314"/>
                <a:gd name="connsiteY92" fmla="*/ 45466 h 135917"/>
                <a:gd name="connsiteX93" fmla="*/ 302318 w 487314"/>
                <a:gd name="connsiteY93" fmla="*/ 115530 h 135917"/>
                <a:gd name="connsiteX94" fmla="*/ 281715 w 487314"/>
                <a:gd name="connsiteY94" fmla="*/ 115530 h 135917"/>
                <a:gd name="connsiteX95" fmla="*/ 281715 w 487314"/>
                <a:gd name="connsiteY95" fmla="*/ 45466 h 135917"/>
                <a:gd name="connsiteX96" fmla="*/ 302318 w 487314"/>
                <a:gd name="connsiteY96" fmla="*/ 45466 h 135917"/>
                <a:gd name="connsiteX97" fmla="*/ 200330 w 487314"/>
                <a:gd name="connsiteY97" fmla="*/ 45466 h 135917"/>
                <a:gd name="connsiteX98" fmla="*/ 200330 w 487314"/>
                <a:gd name="connsiteY98" fmla="*/ 115530 h 135917"/>
                <a:gd name="connsiteX99" fmla="*/ 179726 w 487314"/>
                <a:gd name="connsiteY99" fmla="*/ 115530 h 135917"/>
                <a:gd name="connsiteX100" fmla="*/ 179726 w 487314"/>
                <a:gd name="connsiteY100" fmla="*/ 45466 h 135917"/>
                <a:gd name="connsiteX101" fmla="*/ 200330 w 487314"/>
                <a:gd name="connsiteY101" fmla="*/ 45466 h 135917"/>
                <a:gd name="connsiteX102" fmla="*/ 303030 w 487314"/>
                <a:gd name="connsiteY102" fmla="*/ 1260 h 135917"/>
                <a:gd name="connsiteX103" fmla="*/ 281035 w 487314"/>
                <a:gd name="connsiteY103" fmla="*/ 1260 h 135917"/>
                <a:gd name="connsiteX104" fmla="*/ 264857 w 487314"/>
                <a:gd name="connsiteY104" fmla="*/ 17437 h 135917"/>
                <a:gd name="connsiteX105" fmla="*/ 264857 w 487314"/>
                <a:gd name="connsiteY105" fmla="*/ 29305 h 135917"/>
                <a:gd name="connsiteX106" fmla="*/ 263813 w 487314"/>
                <a:gd name="connsiteY106" fmla="*/ 29272 h 135917"/>
                <a:gd name="connsiteX107" fmla="*/ 261459 w 487314"/>
                <a:gd name="connsiteY107" fmla="*/ 29272 h 135917"/>
                <a:gd name="connsiteX108" fmla="*/ 245315 w 487314"/>
                <a:gd name="connsiteY108" fmla="*/ 14139 h 135917"/>
                <a:gd name="connsiteX109" fmla="*/ 224579 w 487314"/>
                <a:gd name="connsiteY109" fmla="*/ 14139 h 135917"/>
                <a:gd name="connsiteX110" fmla="*/ 217154 w 487314"/>
                <a:gd name="connsiteY110" fmla="*/ 15929 h 135917"/>
                <a:gd name="connsiteX111" fmla="*/ 201042 w 487314"/>
                <a:gd name="connsiteY111" fmla="*/ 1243 h 135917"/>
                <a:gd name="connsiteX112" fmla="*/ 179047 w 487314"/>
                <a:gd name="connsiteY112" fmla="*/ 1243 h 135917"/>
                <a:gd name="connsiteX113" fmla="*/ 170991 w 487314"/>
                <a:gd name="connsiteY113" fmla="*/ 3381 h 135917"/>
                <a:gd name="connsiteX114" fmla="*/ 162936 w 487314"/>
                <a:gd name="connsiteY114" fmla="*/ 1243 h 135917"/>
                <a:gd name="connsiteX115" fmla="*/ 142332 w 487314"/>
                <a:gd name="connsiteY115" fmla="*/ 1243 h 135917"/>
                <a:gd name="connsiteX116" fmla="*/ 126155 w 487314"/>
                <a:gd name="connsiteY116" fmla="*/ 17421 h 135917"/>
                <a:gd name="connsiteX117" fmla="*/ 126155 w 487314"/>
                <a:gd name="connsiteY117" fmla="*/ 27200 h 135917"/>
                <a:gd name="connsiteX118" fmla="*/ 120486 w 487314"/>
                <a:gd name="connsiteY118" fmla="*/ 26869 h 135917"/>
                <a:gd name="connsiteX119" fmla="*/ 88297 w 487314"/>
                <a:gd name="connsiteY119" fmla="*/ 39234 h 135917"/>
                <a:gd name="connsiteX120" fmla="*/ 49925 w 487314"/>
                <a:gd name="connsiteY120" fmla="*/ 22294 h 135917"/>
                <a:gd name="connsiteX121" fmla="*/ 1243 w 487314"/>
                <a:gd name="connsiteY121" fmla="*/ 69053 h 135917"/>
                <a:gd name="connsiteX122" fmla="*/ 1243 w 487314"/>
                <a:gd name="connsiteY122" fmla="*/ 89805 h 135917"/>
                <a:gd name="connsiteX123" fmla="*/ 50571 w 487314"/>
                <a:gd name="connsiteY123" fmla="*/ 136233 h 135917"/>
                <a:gd name="connsiteX124" fmla="*/ 85148 w 487314"/>
                <a:gd name="connsiteY124" fmla="*/ 130183 h 135917"/>
                <a:gd name="connsiteX125" fmla="*/ 91728 w 487314"/>
                <a:gd name="connsiteY125" fmla="*/ 125525 h 135917"/>
                <a:gd name="connsiteX126" fmla="*/ 120486 w 487314"/>
                <a:gd name="connsiteY126" fmla="*/ 134045 h 135917"/>
                <a:gd name="connsiteX127" fmla="*/ 138354 w 487314"/>
                <a:gd name="connsiteY127" fmla="*/ 129685 h 135917"/>
                <a:gd name="connsiteX128" fmla="*/ 146128 w 487314"/>
                <a:gd name="connsiteY128" fmla="*/ 131674 h 135917"/>
                <a:gd name="connsiteX129" fmla="*/ 162936 w 487314"/>
                <a:gd name="connsiteY129" fmla="*/ 131674 h 135917"/>
                <a:gd name="connsiteX130" fmla="*/ 171339 w 487314"/>
                <a:gd name="connsiteY130" fmla="*/ 129321 h 135917"/>
                <a:gd name="connsiteX131" fmla="*/ 179743 w 487314"/>
                <a:gd name="connsiteY131" fmla="*/ 131674 h 135917"/>
                <a:gd name="connsiteX132" fmla="*/ 200346 w 487314"/>
                <a:gd name="connsiteY132" fmla="*/ 131674 h 135917"/>
                <a:gd name="connsiteX133" fmla="*/ 215944 w 487314"/>
                <a:gd name="connsiteY133" fmla="*/ 119823 h 135917"/>
                <a:gd name="connsiteX134" fmla="*/ 249940 w 487314"/>
                <a:gd name="connsiteY134" fmla="*/ 134061 h 135917"/>
                <a:gd name="connsiteX135" fmla="*/ 270460 w 487314"/>
                <a:gd name="connsiteY135" fmla="*/ 132023 h 135917"/>
                <a:gd name="connsiteX136" fmla="*/ 275383 w 487314"/>
                <a:gd name="connsiteY136" fmla="*/ 130382 h 135917"/>
                <a:gd name="connsiteX137" fmla="*/ 281731 w 487314"/>
                <a:gd name="connsiteY137" fmla="*/ 131674 h 135917"/>
                <a:gd name="connsiteX138" fmla="*/ 302334 w 487314"/>
                <a:gd name="connsiteY138" fmla="*/ 131674 h 135917"/>
                <a:gd name="connsiteX139" fmla="*/ 315429 w 487314"/>
                <a:gd name="connsiteY139" fmla="*/ 124995 h 135917"/>
                <a:gd name="connsiteX140" fmla="*/ 347933 w 487314"/>
                <a:gd name="connsiteY140" fmla="*/ 135139 h 135917"/>
                <a:gd name="connsiteX141" fmla="*/ 357033 w 487314"/>
                <a:gd name="connsiteY141" fmla="*/ 135139 h 135917"/>
                <a:gd name="connsiteX142" fmla="*/ 388940 w 487314"/>
                <a:gd name="connsiteY142" fmla="*/ 125492 h 135917"/>
                <a:gd name="connsiteX143" fmla="*/ 401654 w 487314"/>
                <a:gd name="connsiteY143" fmla="*/ 131658 h 135917"/>
                <a:gd name="connsiteX144" fmla="*/ 422257 w 487314"/>
                <a:gd name="connsiteY144" fmla="*/ 131658 h 135917"/>
                <a:gd name="connsiteX145" fmla="*/ 435915 w 487314"/>
                <a:gd name="connsiteY145" fmla="*/ 124149 h 135917"/>
                <a:gd name="connsiteX146" fmla="*/ 449573 w 487314"/>
                <a:gd name="connsiteY146" fmla="*/ 131658 h 135917"/>
                <a:gd name="connsiteX147" fmla="*/ 470176 w 487314"/>
                <a:gd name="connsiteY147" fmla="*/ 131658 h 135917"/>
                <a:gd name="connsiteX148" fmla="*/ 486354 w 487314"/>
                <a:gd name="connsiteY148" fmla="*/ 115480 h 135917"/>
                <a:gd name="connsiteX149" fmla="*/ 486354 w 487314"/>
                <a:gd name="connsiteY149" fmla="*/ 62937 h 135917"/>
                <a:gd name="connsiteX150" fmla="*/ 450269 w 487314"/>
                <a:gd name="connsiteY150" fmla="*/ 26852 h 135917"/>
                <a:gd name="connsiteX151" fmla="*/ 427229 w 487314"/>
                <a:gd name="connsiteY151" fmla="*/ 31808 h 135917"/>
                <a:gd name="connsiteX152" fmla="*/ 418478 w 487314"/>
                <a:gd name="connsiteY152" fmla="*/ 29239 h 135917"/>
                <a:gd name="connsiteX153" fmla="*/ 401654 w 487314"/>
                <a:gd name="connsiteY153" fmla="*/ 29239 h 135917"/>
                <a:gd name="connsiteX154" fmla="*/ 390134 w 487314"/>
                <a:gd name="connsiteY154" fmla="*/ 34046 h 135917"/>
                <a:gd name="connsiteX155" fmla="*/ 357033 w 487314"/>
                <a:gd name="connsiteY155" fmla="*/ 23371 h 135917"/>
                <a:gd name="connsiteX156" fmla="*/ 347933 w 487314"/>
                <a:gd name="connsiteY156" fmla="*/ 23371 h 135917"/>
                <a:gd name="connsiteX157" fmla="*/ 319208 w 487314"/>
                <a:gd name="connsiteY157" fmla="*/ 30698 h 135917"/>
                <a:gd name="connsiteX158" fmla="*/ 319208 w 487314"/>
                <a:gd name="connsiteY158" fmla="*/ 17388 h 135917"/>
                <a:gd name="connsiteX159" fmla="*/ 303030 w 487314"/>
                <a:gd name="connsiteY159" fmla="*/ 1260 h 135917"/>
                <a:gd name="connsiteX160" fmla="*/ 303030 w 487314"/>
                <a:gd name="connsiteY160" fmla="*/ 1260 h 135917"/>
                <a:gd name="connsiteX161" fmla="*/ 347485 w 487314"/>
                <a:gd name="connsiteY161" fmla="*/ 73810 h 135917"/>
                <a:gd name="connsiteX162" fmla="*/ 347485 w 487314"/>
                <a:gd name="connsiteY162" fmla="*/ 73810 h 135917"/>
                <a:gd name="connsiteX163" fmla="*/ 347485 w 487314"/>
                <a:gd name="connsiteY163" fmla="*/ 73810 h 135917"/>
                <a:gd name="connsiteX164" fmla="*/ 347485 w 487314"/>
                <a:gd name="connsiteY164" fmla="*/ 73810 h 135917"/>
                <a:gd name="connsiteX165" fmla="*/ 357480 w 487314"/>
                <a:gd name="connsiteY165" fmla="*/ 73810 h 135917"/>
                <a:gd name="connsiteX166" fmla="*/ 357480 w 487314"/>
                <a:gd name="connsiteY166" fmla="*/ 73810 h 135917"/>
                <a:gd name="connsiteX167" fmla="*/ 357480 w 487314"/>
                <a:gd name="connsiteY167" fmla="*/ 73810 h 135917"/>
                <a:gd name="connsiteX168" fmla="*/ 261493 w 487314"/>
                <a:gd name="connsiteY168" fmla="*/ 77059 h 135917"/>
                <a:gd name="connsiteX169" fmla="*/ 263797 w 487314"/>
                <a:gd name="connsiteY169" fmla="*/ 77059 h 135917"/>
                <a:gd name="connsiteX170" fmla="*/ 265537 w 487314"/>
                <a:gd name="connsiteY170" fmla="*/ 76959 h 135917"/>
                <a:gd name="connsiteX171" fmla="*/ 265537 w 487314"/>
                <a:gd name="connsiteY171" fmla="*/ 87037 h 135917"/>
                <a:gd name="connsiteX172" fmla="*/ 265438 w 487314"/>
                <a:gd name="connsiteY172" fmla="*/ 87037 h 135917"/>
                <a:gd name="connsiteX173" fmla="*/ 261476 w 487314"/>
                <a:gd name="connsiteY173" fmla="*/ 87269 h 135917"/>
                <a:gd name="connsiteX174" fmla="*/ 261476 w 487314"/>
                <a:gd name="connsiteY174" fmla="*/ 77059 h 135917"/>
                <a:gd name="connsiteX175" fmla="*/ 261493 w 487314"/>
                <a:gd name="connsiteY175" fmla="*/ 77059 h 13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87314" h="135917">
                  <a:moveTo>
                    <a:pt x="303030" y="17437"/>
                  </a:moveTo>
                  <a:lnTo>
                    <a:pt x="303030" y="36217"/>
                  </a:lnTo>
                  <a:lnTo>
                    <a:pt x="281035" y="36217"/>
                  </a:lnTo>
                  <a:lnTo>
                    <a:pt x="281035" y="17437"/>
                  </a:lnTo>
                  <a:lnTo>
                    <a:pt x="303030" y="17437"/>
                  </a:lnTo>
                  <a:moveTo>
                    <a:pt x="201042" y="17437"/>
                  </a:moveTo>
                  <a:lnTo>
                    <a:pt x="201042" y="36217"/>
                  </a:lnTo>
                  <a:lnTo>
                    <a:pt x="179047" y="36217"/>
                  </a:lnTo>
                  <a:lnTo>
                    <a:pt x="179047" y="17437"/>
                  </a:lnTo>
                  <a:lnTo>
                    <a:pt x="201042" y="17437"/>
                  </a:lnTo>
                  <a:moveTo>
                    <a:pt x="162936" y="17437"/>
                  </a:moveTo>
                  <a:lnTo>
                    <a:pt x="162936" y="115513"/>
                  </a:lnTo>
                  <a:lnTo>
                    <a:pt x="146128" y="115513"/>
                  </a:lnTo>
                  <a:lnTo>
                    <a:pt x="144868" y="104441"/>
                  </a:lnTo>
                  <a:cubicBezTo>
                    <a:pt x="134492" y="114386"/>
                    <a:pt x="128326" y="117884"/>
                    <a:pt x="120486" y="117884"/>
                  </a:cubicBezTo>
                  <a:cubicBezTo>
                    <a:pt x="98772" y="117884"/>
                    <a:pt x="92888" y="107939"/>
                    <a:pt x="92888" y="78932"/>
                  </a:cubicBezTo>
                  <a:cubicBezTo>
                    <a:pt x="92888" y="52163"/>
                    <a:pt x="101441" y="43063"/>
                    <a:pt x="120486" y="43063"/>
                  </a:cubicBezTo>
                  <a:cubicBezTo>
                    <a:pt x="127348" y="43063"/>
                    <a:pt x="133945" y="45168"/>
                    <a:pt x="142349" y="49229"/>
                  </a:cubicBezTo>
                  <a:lnTo>
                    <a:pt x="142349" y="17421"/>
                  </a:lnTo>
                  <a:lnTo>
                    <a:pt x="162936" y="17421"/>
                  </a:lnTo>
                  <a:moveTo>
                    <a:pt x="128044" y="100960"/>
                  </a:moveTo>
                  <a:cubicBezTo>
                    <a:pt x="132387" y="100960"/>
                    <a:pt x="135885" y="99004"/>
                    <a:pt x="142332" y="92407"/>
                  </a:cubicBezTo>
                  <a:lnTo>
                    <a:pt x="142332" y="62008"/>
                  </a:lnTo>
                  <a:cubicBezTo>
                    <a:pt x="135752" y="58644"/>
                    <a:pt x="132105" y="57666"/>
                    <a:pt x="128044" y="57666"/>
                  </a:cubicBezTo>
                  <a:cubicBezTo>
                    <a:pt x="117950" y="57666"/>
                    <a:pt x="113607" y="62572"/>
                    <a:pt x="113757" y="78269"/>
                  </a:cubicBezTo>
                  <a:cubicBezTo>
                    <a:pt x="113607" y="95772"/>
                    <a:pt x="116690" y="100960"/>
                    <a:pt x="128044" y="100960"/>
                  </a:cubicBezTo>
                  <a:moveTo>
                    <a:pt x="245315" y="30333"/>
                  </a:moveTo>
                  <a:lnTo>
                    <a:pt x="245315" y="45466"/>
                  </a:lnTo>
                  <a:lnTo>
                    <a:pt x="263813" y="45466"/>
                  </a:lnTo>
                  <a:lnTo>
                    <a:pt x="263813" y="60881"/>
                  </a:lnTo>
                  <a:lnTo>
                    <a:pt x="245315" y="60881"/>
                  </a:lnTo>
                  <a:lnTo>
                    <a:pt x="245315" y="92971"/>
                  </a:lnTo>
                  <a:cubicBezTo>
                    <a:pt x="245315" y="101524"/>
                    <a:pt x="249525" y="103612"/>
                    <a:pt x="255260" y="103612"/>
                  </a:cubicBezTo>
                  <a:cubicBezTo>
                    <a:pt x="258476" y="103612"/>
                    <a:pt x="262686" y="103463"/>
                    <a:pt x="266614" y="103198"/>
                  </a:cubicBezTo>
                  <a:lnTo>
                    <a:pt x="267874" y="116094"/>
                  </a:lnTo>
                  <a:cubicBezTo>
                    <a:pt x="262686" y="116939"/>
                    <a:pt x="256106" y="117917"/>
                    <a:pt x="249940" y="117917"/>
                  </a:cubicBezTo>
                  <a:cubicBezTo>
                    <a:pt x="236762" y="117917"/>
                    <a:pt x="224579" y="113442"/>
                    <a:pt x="224579" y="94944"/>
                  </a:cubicBezTo>
                  <a:lnTo>
                    <a:pt x="224579" y="60898"/>
                  </a:lnTo>
                  <a:lnTo>
                    <a:pt x="212396" y="60898"/>
                  </a:lnTo>
                  <a:lnTo>
                    <a:pt x="212396" y="46742"/>
                  </a:lnTo>
                  <a:lnTo>
                    <a:pt x="224579" y="46046"/>
                  </a:lnTo>
                  <a:lnTo>
                    <a:pt x="224579" y="30349"/>
                  </a:lnTo>
                  <a:lnTo>
                    <a:pt x="245315" y="30349"/>
                  </a:lnTo>
                  <a:moveTo>
                    <a:pt x="49925" y="38521"/>
                  </a:moveTo>
                  <a:cubicBezTo>
                    <a:pt x="75020" y="38521"/>
                    <a:pt x="80656" y="53157"/>
                    <a:pt x="80656" y="70047"/>
                  </a:cubicBezTo>
                  <a:lnTo>
                    <a:pt x="80656" y="86788"/>
                  </a:lnTo>
                  <a:lnTo>
                    <a:pt x="37062" y="86788"/>
                  </a:lnTo>
                  <a:lnTo>
                    <a:pt x="37062" y="90816"/>
                  </a:lnTo>
                  <a:cubicBezTo>
                    <a:pt x="37062" y="100314"/>
                    <a:pt x="40444" y="104010"/>
                    <a:pt x="52345" y="104010"/>
                  </a:cubicBezTo>
                  <a:cubicBezTo>
                    <a:pt x="59903" y="104010"/>
                    <a:pt x="70677" y="102137"/>
                    <a:pt x="79214" y="99568"/>
                  </a:cubicBezTo>
                  <a:lnTo>
                    <a:pt x="79379" y="115116"/>
                  </a:lnTo>
                  <a:cubicBezTo>
                    <a:pt x="70528" y="118497"/>
                    <a:pt x="59920" y="120105"/>
                    <a:pt x="50588" y="120105"/>
                  </a:cubicBezTo>
                  <a:cubicBezTo>
                    <a:pt x="25974" y="120105"/>
                    <a:pt x="17437" y="108684"/>
                    <a:pt x="17437" y="89855"/>
                  </a:cubicBezTo>
                  <a:lnTo>
                    <a:pt x="17437" y="69103"/>
                  </a:lnTo>
                  <a:cubicBezTo>
                    <a:pt x="17421" y="52511"/>
                    <a:pt x="24830" y="38521"/>
                    <a:pt x="49925" y="38521"/>
                  </a:cubicBezTo>
                  <a:moveTo>
                    <a:pt x="37046" y="71025"/>
                  </a:moveTo>
                  <a:lnTo>
                    <a:pt x="61975" y="71025"/>
                  </a:lnTo>
                  <a:lnTo>
                    <a:pt x="61975" y="67163"/>
                  </a:lnTo>
                  <a:cubicBezTo>
                    <a:pt x="61975" y="59754"/>
                    <a:pt x="59721" y="54616"/>
                    <a:pt x="50074" y="54616"/>
                  </a:cubicBezTo>
                  <a:cubicBezTo>
                    <a:pt x="40427" y="54616"/>
                    <a:pt x="37046" y="59771"/>
                    <a:pt x="37046" y="67163"/>
                  </a:cubicBezTo>
                  <a:lnTo>
                    <a:pt x="37046" y="71025"/>
                  </a:lnTo>
                  <a:moveTo>
                    <a:pt x="357033" y="39615"/>
                  </a:moveTo>
                  <a:cubicBezTo>
                    <a:pt x="378796" y="39615"/>
                    <a:pt x="386189" y="50488"/>
                    <a:pt x="386189" y="63334"/>
                  </a:cubicBezTo>
                  <a:lnTo>
                    <a:pt x="386189" y="95275"/>
                  </a:lnTo>
                  <a:cubicBezTo>
                    <a:pt x="386189" y="108121"/>
                    <a:pt x="378780" y="118994"/>
                    <a:pt x="357033" y="118994"/>
                  </a:cubicBezTo>
                  <a:lnTo>
                    <a:pt x="347933" y="118994"/>
                  </a:lnTo>
                  <a:cubicBezTo>
                    <a:pt x="326170" y="118994"/>
                    <a:pt x="318777" y="108121"/>
                    <a:pt x="318777" y="95275"/>
                  </a:cubicBezTo>
                  <a:lnTo>
                    <a:pt x="318777" y="63334"/>
                  </a:lnTo>
                  <a:cubicBezTo>
                    <a:pt x="318777" y="50488"/>
                    <a:pt x="326186" y="39615"/>
                    <a:pt x="347933" y="39615"/>
                  </a:cubicBezTo>
                  <a:lnTo>
                    <a:pt x="357033" y="39615"/>
                  </a:lnTo>
                  <a:moveTo>
                    <a:pt x="348795" y="101060"/>
                  </a:moveTo>
                  <a:lnTo>
                    <a:pt x="356171" y="101060"/>
                  </a:lnTo>
                  <a:cubicBezTo>
                    <a:pt x="364989" y="101060"/>
                    <a:pt x="367989" y="97496"/>
                    <a:pt x="367989" y="91579"/>
                  </a:cubicBezTo>
                  <a:lnTo>
                    <a:pt x="367989" y="66997"/>
                  </a:lnTo>
                  <a:cubicBezTo>
                    <a:pt x="367989" y="61080"/>
                    <a:pt x="364989" y="57516"/>
                    <a:pt x="356171" y="57516"/>
                  </a:cubicBezTo>
                  <a:lnTo>
                    <a:pt x="348795" y="57516"/>
                  </a:lnTo>
                  <a:cubicBezTo>
                    <a:pt x="339977" y="57516"/>
                    <a:pt x="336977" y="61080"/>
                    <a:pt x="336977" y="66997"/>
                  </a:cubicBezTo>
                  <a:lnTo>
                    <a:pt x="336977" y="91579"/>
                  </a:lnTo>
                  <a:cubicBezTo>
                    <a:pt x="336977" y="97496"/>
                    <a:pt x="339977" y="101060"/>
                    <a:pt x="348795" y="101060"/>
                  </a:cubicBezTo>
                  <a:moveTo>
                    <a:pt x="450269" y="43079"/>
                  </a:moveTo>
                  <a:cubicBezTo>
                    <a:pt x="462038" y="43079"/>
                    <a:pt x="470160" y="49245"/>
                    <a:pt x="470160" y="62970"/>
                  </a:cubicBezTo>
                  <a:lnTo>
                    <a:pt x="470160" y="115513"/>
                  </a:lnTo>
                  <a:lnTo>
                    <a:pt x="449556" y="115513"/>
                  </a:lnTo>
                  <a:lnTo>
                    <a:pt x="449556" y="68307"/>
                  </a:lnTo>
                  <a:cubicBezTo>
                    <a:pt x="449556" y="62274"/>
                    <a:pt x="446755" y="59340"/>
                    <a:pt x="441003" y="59340"/>
                  </a:cubicBezTo>
                  <a:cubicBezTo>
                    <a:pt x="434970" y="59340"/>
                    <a:pt x="428953" y="61859"/>
                    <a:pt x="422224" y="66898"/>
                  </a:cubicBezTo>
                  <a:lnTo>
                    <a:pt x="422224" y="115513"/>
                  </a:lnTo>
                  <a:lnTo>
                    <a:pt x="401654" y="115513"/>
                  </a:lnTo>
                  <a:lnTo>
                    <a:pt x="401654" y="45450"/>
                  </a:lnTo>
                  <a:lnTo>
                    <a:pt x="418461" y="45450"/>
                  </a:lnTo>
                  <a:lnTo>
                    <a:pt x="419588" y="55113"/>
                  </a:lnTo>
                  <a:cubicBezTo>
                    <a:pt x="429682" y="47289"/>
                    <a:pt x="440456" y="43079"/>
                    <a:pt x="450269" y="43079"/>
                  </a:cubicBezTo>
                  <a:moveTo>
                    <a:pt x="302318" y="45466"/>
                  </a:moveTo>
                  <a:lnTo>
                    <a:pt x="302318" y="115530"/>
                  </a:lnTo>
                  <a:lnTo>
                    <a:pt x="281715" y="115530"/>
                  </a:lnTo>
                  <a:lnTo>
                    <a:pt x="281715" y="45466"/>
                  </a:lnTo>
                  <a:lnTo>
                    <a:pt x="302318" y="45466"/>
                  </a:lnTo>
                  <a:moveTo>
                    <a:pt x="200330" y="45466"/>
                  </a:moveTo>
                  <a:lnTo>
                    <a:pt x="200330" y="115530"/>
                  </a:lnTo>
                  <a:lnTo>
                    <a:pt x="179726" y="115530"/>
                  </a:lnTo>
                  <a:lnTo>
                    <a:pt x="179726" y="45466"/>
                  </a:lnTo>
                  <a:lnTo>
                    <a:pt x="200330" y="45466"/>
                  </a:lnTo>
                  <a:moveTo>
                    <a:pt x="303030" y="1260"/>
                  </a:moveTo>
                  <a:lnTo>
                    <a:pt x="281035" y="1260"/>
                  </a:lnTo>
                  <a:cubicBezTo>
                    <a:pt x="272101" y="1260"/>
                    <a:pt x="264857" y="8503"/>
                    <a:pt x="264857" y="17437"/>
                  </a:cubicBezTo>
                  <a:lnTo>
                    <a:pt x="264857" y="29305"/>
                  </a:lnTo>
                  <a:cubicBezTo>
                    <a:pt x="264509" y="29289"/>
                    <a:pt x="264161" y="29272"/>
                    <a:pt x="263813" y="29272"/>
                  </a:cubicBezTo>
                  <a:lnTo>
                    <a:pt x="261459" y="29272"/>
                  </a:lnTo>
                  <a:cubicBezTo>
                    <a:pt x="260912" y="20819"/>
                    <a:pt x="253901" y="14139"/>
                    <a:pt x="245315" y="14139"/>
                  </a:cubicBezTo>
                  <a:lnTo>
                    <a:pt x="224579" y="14139"/>
                  </a:lnTo>
                  <a:cubicBezTo>
                    <a:pt x="221911" y="14139"/>
                    <a:pt x="219375" y="14785"/>
                    <a:pt x="217154" y="15929"/>
                  </a:cubicBezTo>
                  <a:cubicBezTo>
                    <a:pt x="216391" y="7691"/>
                    <a:pt x="209479" y="1243"/>
                    <a:pt x="201042" y="1243"/>
                  </a:cubicBezTo>
                  <a:lnTo>
                    <a:pt x="179047" y="1243"/>
                  </a:lnTo>
                  <a:cubicBezTo>
                    <a:pt x="176113" y="1243"/>
                    <a:pt x="173361" y="2022"/>
                    <a:pt x="170991" y="3381"/>
                  </a:cubicBezTo>
                  <a:cubicBezTo>
                    <a:pt x="168621" y="2022"/>
                    <a:pt x="165869" y="1243"/>
                    <a:pt x="162936" y="1243"/>
                  </a:cubicBezTo>
                  <a:lnTo>
                    <a:pt x="142332" y="1243"/>
                  </a:lnTo>
                  <a:cubicBezTo>
                    <a:pt x="133398" y="1243"/>
                    <a:pt x="126155" y="8487"/>
                    <a:pt x="126155" y="17421"/>
                  </a:cubicBezTo>
                  <a:lnTo>
                    <a:pt x="126155" y="27200"/>
                  </a:lnTo>
                  <a:cubicBezTo>
                    <a:pt x="124315" y="26985"/>
                    <a:pt x="122425" y="26869"/>
                    <a:pt x="120486" y="26869"/>
                  </a:cubicBezTo>
                  <a:cubicBezTo>
                    <a:pt x="106347" y="26869"/>
                    <a:pt x="95607" y="31012"/>
                    <a:pt x="88297" y="39234"/>
                  </a:cubicBezTo>
                  <a:cubicBezTo>
                    <a:pt x="80440" y="28244"/>
                    <a:pt x="67346" y="22294"/>
                    <a:pt x="49925" y="22294"/>
                  </a:cubicBezTo>
                  <a:cubicBezTo>
                    <a:pt x="19443" y="22294"/>
                    <a:pt x="1243" y="39764"/>
                    <a:pt x="1243" y="69053"/>
                  </a:cubicBezTo>
                  <a:lnTo>
                    <a:pt x="1243" y="89805"/>
                  </a:lnTo>
                  <a:cubicBezTo>
                    <a:pt x="1243" y="119309"/>
                    <a:pt x="19227" y="136233"/>
                    <a:pt x="50571" y="136233"/>
                  </a:cubicBezTo>
                  <a:cubicBezTo>
                    <a:pt x="62638" y="136233"/>
                    <a:pt x="74921" y="134078"/>
                    <a:pt x="85148" y="130183"/>
                  </a:cubicBezTo>
                  <a:cubicBezTo>
                    <a:pt x="87750" y="129188"/>
                    <a:pt x="90004" y="127564"/>
                    <a:pt x="91728" y="125525"/>
                  </a:cubicBezTo>
                  <a:cubicBezTo>
                    <a:pt x="98159" y="130696"/>
                    <a:pt x="107359" y="134045"/>
                    <a:pt x="120486" y="134045"/>
                  </a:cubicBezTo>
                  <a:cubicBezTo>
                    <a:pt x="127166" y="134045"/>
                    <a:pt x="132918" y="132487"/>
                    <a:pt x="138354" y="129685"/>
                  </a:cubicBezTo>
                  <a:cubicBezTo>
                    <a:pt x="140675" y="130962"/>
                    <a:pt x="143327" y="131674"/>
                    <a:pt x="146128" y="131674"/>
                  </a:cubicBezTo>
                  <a:lnTo>
                    <a:pt x="162936" y="131674"/>
                  </a:lnTo>
                  <a:cubicBezTo>
                    <a:pt x="166019" y="131674"/>
                    <a:pt x="168886" y="130813"/>
                    <a:pt x="171339" y="129321"/>
                  </a:cubicBezTo>
                  <a:cubicBezTo>
                    <a:pt x="173792" y="130813"/>
                    <a:pt x="176660" y="131674"/>
                    <a:pt x="179743" y="131674"/>
                  </a:cubicBezTo>
                  <a:lnTo>
                    <a:pt x="200346" y="131674"/>
                  </a:lnTo>
                  <a:cubicBezTo>
                    <a:pt x="207788" y="131674"/>
                    <a:pt x="214054" y="126652"/>
                    <a:pt x="215944" y="119823"/>
                  </a:cubicBezTo>
                  <a:cubicBezTo>
                    <a:pt x="222971" y="128989"/>
                    <a:pt x="234641" y="134061"/>
                    <a:pt x="249940" y="134061"/>
                  </a:cubicBezTo>
                  <a:cubicBezTo>
                    <a:pt x="256984" y="134061"/>
                    <a:pt x="263979" y="133083"/>
                    <a:pt x="270460" y="132023"/>
                  </a:cubicBezTo>
                  <a:cubicBezTo>
                    <a:pt x="272233" y="131741"/>
                    <a:pt x="273874" y="131177"/>
                    <a:pt x="275383" y="130382"/>
                  </a:cubicBezTo>
                  <a:cubicBezTo>
                    <a:pt x="277339" y="131210"/>
                    <a:pt x="279477" y="131674"/>
                    <a:pt x="281731" y="131674"/>
                  </a:cubicBezTo>
                  <a:lnTo>
                    <a:pt x="302334" y="131674"/>
                  </a:lnTo>
                  <a:cubicBezTo>
                    <a:pt x="307721" y="131674"/>
                    <a:pt x="312495" y="129039"/>
                    <a:pt x="315429" y="124995"/>
                  </a:cubicBezTo>
                  <a:cubicBezTo>
                    <a:pt x="322622" y="131127"/>
                    <a:pt x="333181" y="135139"/>
                    <a:pt x="347933" y="135139"/>
                  </a:cubicBezTo>
                  <a:lnTo>
                    <a:pt x="357033" y="135139"/>
                  </a:lnTo>
                  <a:cubicBezTo>
                    <a:pt x="371370" y="135139"/>
                    <a:pt x="381747" y="131343"/>
                    <a:pt x="388940" y="125492"/>
                  </a:cubicBezTo>
                  <a:cubicBezTo>
                    <a:pt x="391907" y="129254"/>
                    <a:pt x="396499" y="131658"/>
                    <a:pt x="401654" y="131658"/>
                  </a:cubicBezTo>
                  <a:lnTo>
                    <a:pt x="422257" y="131658"/>
                  </a:lnTo>
                  <a:cubicBezTo>
                    <a:pt x="428008" y="131658"/>
                    <a:pt x="433047" y="128658"/>
                    <a:pt x="435915" y="124149"/>
                  </a:cubicBezTo>
                  <a:cubicBezTo>
                    <a:pt x="438782" y="128658"/>
                    <a:pt x="443838" y="131658"/>
                    <a:pt x="449573" y="131658"/>
                  </a:cubicBezTo>
                  <a:lnTo>
                    <a:pt x="470176" y="131658"/>
                  </a:lnTo>
                  <a:cubicBezTo>
                    <a:pt x="479110" y="131658"/>
                    <a:pt x="486354" y="124414"/>
                    <a:pt x="486354" y="115480"/>
                  </a:cubicBezTo>
                  <a:lnTo>
                    <a:pt x="486354" y="62937"/>
                  </a:lnTo>
                  <a:cubicBezTo>
                    <a:pt x="486354" y="41355"/>
                    <a:pt x="471850" y="26852"/>
                    <a:pt x="450269" y="26852"/>
                  </a:cubicBezTo>
                  <a:cubicBezTo>
                    <a:pt x="442644" y="26852"/>
                    <a:pt x="434871" y="28543"/>
                    <a:pt x="427229" y="31808"/>
                  </a:cubicBezTo>
                  <a:cubicBezTo>
                    <a:pt x="424693" y="30167"/>
                    <a:pt x="421677" y="29239"/>
                    <a:pt x="418478" y="29239"/>
                  </a:cubicBezTo>
                  <a:lnTo>
                    <a:pt x="401654" y="29239"/>
                  </a:lnTo>
                  <a:cubicBezTo>
                    <a:pt x="397145" y="29239"/>
                    <a:pt x="393068" y="31079"/>
                    <a:pt x="390134" y="34046"/>
                  </a:cubicBezTo>
                  <a:cubicBezTo>
                    <a:pt x="382924" y="27614"/>
                    <a:pt x="372199" y="23371"/>
                    <a:pt x="357033" y="23371"/>
                  </a:cubicBezTo>
                  <a:lnTo>
                    <a:pt x="347933" y="23371"/>
                  </a:lnTo>
                  <a:cubicBezTo>
                    <a:pt x="335584" y="23371"/>
                    <a:pt x="326170" y="26189"/>
                    <a:pt x="319208" y="30698"/>
                  </a:cubicBezTo>
                  <a:lnTo>
                    <a:pt x="319208" y="17388"/>
                  </a:lnTo>
                  <a:cubicBezTo>
                    <a:pt x="319208" y="8503"/>
                    <a:pt x="311965" y="1260"/>
                    <a:pt x="303030" y="1260"/>
                  </a:cubicBezTo>
                  <a:lnTo>
                    <a:pt x="303030" y="1260"/>
                  </a:lnTo>
                  <a:close/>
                  <a:moveTo>
                    <a:pt x="347485" y="73810"/>
                  </a:moveTo>
                  <a:lnTo>
                    <a:pt x="347485" y="73810"/>
                  </a:lnTo>
                  <a:lnTo>
                    <a:pt x="347485" y="73810"/>
                  </a:lnTo>
                  <a:lnTo>
                    <a:pt x="347485" y="73810"/>
                  </a:lnTo>
                  <a:close/>
                  <a:moveTo>
                    <a:pt x="357480" y="73810"/>
                  </a:moveTo>
                  <a:lnTo>
                    <a:pt x="357480" y="73810"/>
                  </a:lnTo>
                  <a:lnTo>
                    <a:pt x="357480" y="73810"/>
                  </a:lnTo>
                  <a:close/>
                  <a:moveTo>
                    <a:pt x="261493" y="77059"/>
                  </a:moveTo>
                  <a:lnTo>
                    <a:pt x="263797" y="77059"/>
                  </a:lnTo>
                  <a:cubicBezTo>
                    <a:pt x="264393" y="77059"/>
                    <a:pt x="264973" y="77026"/>
                    <a:pt x="265537" y="76959"/>
                  </a:cubicBezTo>
                  <a:lnTo>
                    <a:pt x="265537" y="87037"/>
                  </a:lnTo>
                  <a:cubicBezTo>
                    <a:pt x="265504" y="87037"/>
                    <a:pt x="265471" y="87037"/>
                    <a:pt x="265438" y="87037"/>
                  </a:cubicBezTo>
                  <a:cubicBezTo>
                    <a:pt x="264161" y="87120"/>
                    <a:pt x="262819" y="87203"/>
                    <a:pt x="261476" y="87269"/>
                  </a:cubicBezTo>
                  <a:lnTo>
                    <a:pt x="261476" y="77059"/>
                  </a:lnTo>
                  <a:lnTo>
                    <a:pt x="261493" y="77059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93C4A739-109A-499E-A429-9F7BF694C63C}"/>
                </a:ext>
              </a:extLst>
            </p:cNvPr>
            <p:cNvSpPr/>
            <p:nvPr/>
          </p:nvSpPr>
          <p:spPr>
            <a:xfrm>
              <a:off x="13711425" y="2334513"/>
              <a:ext cx="33151" cy="46411"/>
            </a:xfrm>
            <a:custGeom>
              <a:avLst/>
              <a:gdLst>
                <a:gd name="connsiteX0" fmla="*/ 20902 w 33150"/>
                <a:gd name="connsiteY0" fmla="*/ 1243 h 46410"/>
                <a:gd name="connsiteX1" fmla="*/ 13343 w 33150"/>
                <a:gd name="connsiteY1" fmla="*/ 1243 h 46410"/>
                <a:gd name="connsiteX2" fmla="*/ 1243 w 33150"/>
                <a:gd name="connsiteY2" fmla="*/ 10940 h 46410"/>
                <a:gd name="connsiteX3" fmla="*/ 1243 w 33150"/>
                <a:gd name="connsiteY3" fmla="*/ 36084 h 46410"/>
                <a:gd name="connsiteX4" fmla="*/ 13343 w 33150"/>
                <a:gd name="connsiteY4" fmla="*/ 45781 h 46410"/>
                <a:gd name="connsiteX5" fmla="*/ 20902 w 33150"/>
                <a:gd name="connsiteY5" fmla="*/ 45781 h 46410"/>
                <a:gd name="connsiteX6" fmla="*/ 33002 w 33150"/>
                <a:gd name="connsiteY6" fmla="*/ 36084 h 46410"/>
                <a:gd name="connsiteX7" fmla="*/ 33002 w 33150"/>
                <a:gd name="connsiteY7" fmla="*/ 10940 h 46410"/>
                <a:gd name="connsiteX8" fmla="*/ 20902 w 33150"/>
                <a:gd name="connsiteY8" fmla="*/ 1243 h 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50" h="46410">
                  <a:moveTo>
                    <a:pt x="20902" y="1243"/>
                  </a:moveTo>
                  <a:lnTo>
                    <a:pt x="13343" y="1243"/>
                  </a:lnTo>
                  <a:cubicBezTo>
                    <a:pt x="4326" y="1243"/>
                    <a:pt x="1243" y="4890"/>
                    <a:pt x="1243" y="10940"/>
                  </a:cubicBezTo>
                  <a:lnTo>
                    <a:pt x="1243" y="36084"/>
                  </a:lnTo>
                  <a:cubicBezTo>
                    <a:pt x="1243" y="42134"/>
                    <a:pt x="4310" y="45781"/>
                    <a:pt x="13343" y="45781"/>
                  </a:cubicBezTo>
                  <a:lnTo>
                    <a:pt x="20902" y="45781"/>
                  </a:lnTo>
                  <a:cubicBezTo>
                    <a:pt x="29919" y="45781"/>
                    <a:pt x="33002" y="42134"/>
                    <a:pt x="33002" y="36084"/>
                  </a:cubicBezTo>
                  <a:lnTo>
                    <a:pt x="33002" y="10940"/>
                  </a:lnTo>
                  <a:cubicBezTo>
                    <a:pt x="32985" y="4890"/>
                    <a:pt x="29919" y="1243"/>
                    <a:pt x="20902" y="1243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7BC91965-3366-41AC-B597-16529605EB13}"/>
                </a:ext>
              </a:extLst>
            </p:cNvPr>
            <p:cNvSpPr/>
            <p:nvPr/>
          </p:nvSpPr>
          <p:spPr>
            <a:xfrm>
              <a:off x="13464370" y="2266504"/>
              <a:ext cx="314931" cy="149178"/>
            </a:xfrm>
            <a:custGeom>
              <a:avLst/>
              <a:gdLst>
                <a:gd name="connsiteX0" fmla="*/ 268835 w 314931"/>
                <a:gd name="connsiteY0" fmla="*/ 35736 h 149177"/>
                <a:gd name="connsiteX1" fmla="*/ 259520 w 314931"/>
                <a:gd name="connsiteY1" fmla="*/ 35736 h 149177"/>
                <a:gd name="connsiteX2" fmla="*/ 232767 w 314931"/>
                <a:gd name="connsiteY2" fmla="*/ 41985 h 149177"/>
                <a:gd name="connsiteX3" fmla="*/ 228707 w 314931"/>
                <a:gd name="connsiteY3" fmla="*/ 37261 h 149177"/>
                <a:gd name="connsiteX4" fmla="*/ 219540 w 314931"/>
                <a:gd name="connsiteY4" fmla="*/ 34178 h 149177"/>
                <a:gd name="connsiteX5" fmla="*/ 215463 w 314931"/>
                <a:gd name="connsiteY5" fmla="*/ 34742 h 149177"/>
                <a:gd name="connsiteX6" fmla="*/ 203694 w 314931"/>
                <a:gd name="connsiteY6" fmla="*/ 39433 h 149177"/>
                <a:gd name="connsiteX7" fmla="*/ 195175 w 314931"/>
                <a:gd name="connsiteY7" fmla="*/ 36814 h 149177"/>
                <a:gd name="connsiteX8" fmla="*/ 178218 w 314931"/>
                <a:gd name="connsiteY8" fmla="*/ 36814 h 149177"/>
                <a:gd name="connsiteX9" fmla="*/ 164560 w 314931"/>
                <a:gd name="connsiteY9" fmla="*/ 45416 h 149177"/>
                <a:gd name="connsiteX10" fmla="*/ 132172 w 314931"/>
                <a:gd name="connsiteY10" fmla="*/ 35156 h 149177"/>
                <a:gd name="connsiteX11" fmla="*/ 93800 w 314931"/>
                <a:gd name="connsiteY11" fmla="*/ 50488 h 149177"/>
                <a:gd name="connsiteX12" fmla="*/ 65804 w 314931"/>
                <a:gd name="connsiteY12" fmla="*/ 35156 h 149177"/>
                <a:gd name="connsiteX13" fmla="*/ 51665 w 314931"/>
                <a:gd name="connsiteY13" fmla="*/ 36781 h 149177"/>
                <a:gd name="connsiteX14" fmla="*/ 51665 w 314931"/>
                <a:gd name="connsiteY14" fmla="*/ 16410 h 149177"/>
                <a:gd name="connsiteX15" fmla="*/ 36499 w 314931"/>
                <a:gd name="connsiteY15" fmla="*/ 1243 h 149177"/>
                <a:gd name="connsiteX16" fmla="*/ 16410 w 314931"/>
                <a:gd name="connsiteY16" fmla="*/ 1243 h 149177"/>
                <a:gd name="connsiteX17" fmla="*/ 1243 w 314931"/>
                <a:gd name="connsiteY17" fmla="*/ 16410 h 149177"/>
                <a:gd name="connsiteX18" fmla="*/ 1243 w 314931"/>
                <a:gd name="connsiteY18" fmla="*/ 132139 h 149177"/>
                <a:gd name="connsiteX19" fmla="*/ 16410 w 314931"/>
                <a:gd name="connsiteY19" fmla="*/ 147305 h 149177"/>
                <a:gd name="connsiteX20" fmla="*/ 36499 w 314931"/>
                <a:gd name="connsiteY20" fmla="*/ 147305 h 149177"/>
                <a:gd name="connsiteX21" fmla="*/ 50157 w 314931"/>
                <a:gd name="connsiteY21" fmla="*/ 138736 h 149177"/>
                <a:gd name="connsiteX22" fmla="*/ 63815 w 314931"/>
                <a:gd name="connsiteY22" fmla="*/ 147305 h 149177"/>
                <a:gd name="connsiteX23" fmla="*/ 83904 w 314931"/>
                <a:gd name="connsiteY23" fmla="*/ 147305 h 149177"/>
                <a:gd name="connsiteX24" fmla="*/ 97795 w 314931"/>
                <a:gd name="connsiteY24" fmla="*/ 138205 h 149177"/>
                <a:gd name="connsiteX25" fmla="*/ 132818 w 314931"/>
                <a:gd name="connsiteY25" fmla="*/ 148962 h 149177"/>
                <a:gd name="connsiteX26" fmla="*/ 167544 w 314931"/>
                <a:gd name="connsiteY26" fmla="*/ 142913 h 149177"/>
                <a:gd name="connsiteX27" fmla="*/ 178218 w 314931"/>
                <a:gd name="connsiteY27" fmla="*/ 147305 h 149177"/>
                <a:gd name="connsiteX28" fmla="*/ 198307 w 314931"/>
                <a:gd name="connsiteY28" fmla="*/ 147305 h 149177"/>
                <a:gd name="connsiteX29" fmla="*/ 213474 w 314931"/>
                <a:gd name="connsiteY29" fmla="*/ 132139 h 149177"/>
                <a:gd name="connsiteX30" fmla="*/ 213474 w 314931"/>
                <a:gd name="connsiteY30" fmla="*/ 108469 h 149177"/>
                <a:gd name="connsiteX31" fmla="*/ 214535 w 314931"/>
                <a:gd name="connsiteY31" fmla="*/ 107872 h 149177"/>
                <a:gd name="connsiteX32" fmla="*/ 259537 w 314931"/>
                <a:gd name="connsiteY32" fmla="*/ 147322 h 149177"/>
                <a:gd name="connsiteX33" fmla="*/ 268852 w 314931"/>
                <a:gd name="connsiteY33" fmla="*/ 147322 h 149177"/>
                <a:gd name="connsiteX34" fmla="*/ 313854 w 314931"/>
                <a:gd name="connsiteY34" fmla="*/ 107872 h 149177"/>
                <a:gd name="connsiteX35" fmla="*/ 313854 w 314931"/>
                <a:gd name="connsiteY35" fmla="*/ 75186 h 149177"/>
                <a:gd name="connsiteX36" fmla="*/ 268835 w 314931"/>
                <a:gd name="connsiteY36" fmla="*/ 35736 h 149177"/>
                <a:gd name="connsiteX37" fmla="*/ 83888 w 314931"/>
                <a:gd name="connsiteY37" fmla="*/ 132139 h 149177"/>
                <a:gd name="connsiteX38" fmla="*/ 63799 w 314931"/>
                <a:gd name="connsiteY38" fmla="*/ 132139 h 149177"/>
                <a:gd name="connsiteX39" fmla="*/ 63799 w 314931"/>
                <a:gd name="connsiteY39" fmla="*/ 76164 h 149177"/>
                <a:gd name="connsiteX40" fmla="*/ 57384 w 314931"/>
                <a:gd name="connsiteY40" fmla="*/ 69749 h 149177"/>
                <a:gd name="connsiteX41" fmla="*/ 36482 w 314931"/>
                <a:gd name="connsiteY41" fmla="*/ 76495 h 149177"/>
                <a:gd name="connsiteX42" fmla="*/ 36482 w 314931"/>
                <a:gd name="connsiteY42" fmla="*/ 132139 h 149177"/>
                <a:gd name="connsiteX43" fmla="*/ 16393 w 314931"/>
                <a:gd name="connsiteY43" fmla="*/ 132139 h 149177"/>
                <a:gd name="connsiteX44" fmla="*/ 16393 w 314931"/>
                <a:gd name="connsiteY44" fmla="*/ 16410 h 149177"/>
                <a:gd name="connsiteX45" fmla="*/ 36482 w 314931"/>
                <a:gd name="connsiteY45" fmla="*/ 16410 h 149177"/>
                <a:gd name="connsiteX46" fmla="*/ 36482 w 314931"/>
                <a:gd name="connsiteY46" fmla="*/ 58063 h 149177"/>
                <a:gd name="connsiteX47" fmla="*/ 65788 w 314931"/>
                <a:gd name="connsiteY47" fmla="*/ 50323 h 149177"/>
                <a:gd name="connsiteX48" fmla="*/ 83888 w 314931"/>
                <a:gd name="connsiteY48" fmla="*/ 74025 h 149177"/>
                <a:gd name="connsiteX49" fmla="*/ 83888 w 314931"/>
                <a:gd name="connsiteY49" fmla="*/ 132139 h 149177"/>
                <a:gd name="connsiteX50" fmla="*/ 163582 w 314931"/>
                <a:gd name="connsiteY50" fmla="*/ 99717 h 149177"/>
                <a:gd name="connsiteX51" fmla="*/ 118978 w 314931"/>
                <a:gd name="connsiteY51" fmla="*/ 99717 h 149177"/>
                <a:gd name="connsiteX52" fmla="*/ 118978 w 314931"/>
                <a:gd name="connsiteY52" fmla="*/ 103828 h 149177"/>
                <a:gd name="connsiteX53" fmla="*/ 134608 w 314931"/>
                <a:gd name="connsiteY53" fmla="*/ 117320 h 149177"/>
                <a:gd name="connsiteX54" fmla="*/ 162107 w 314931"/>
                <a:gd name="connsiteY54" fmla="*/ 112779 h 149177"/>
                <a:gd name="connsiteX55" fmla="*/ 162273 w 314931"/>
                <a:gd name="connsiteY55" fmla="*/ 128691 h 149177"/>
                <a:gd name="connsiteX56" fmla="*/ 132802 w 314931"/>
                <a:gd name="connsiteY56" fmla="*/ 133796 h 149177"/>
                <a:gd name="connsiteX57" fmla="*/ 98888 w 314931"/>
                <a:gd name="connsiteY57" fmla="*/ 102850 h 149177"/>
                <a:gd name="connsiteX58" fmla="*/ 98888 w 314931"/>
                <a:gd name="connsiteY58" fmla="*/ 81600 h 149177"/>
                <a:gd name="connsiteX59" fmla="*/ 132139 w 314931"/>
                <a:gd name="connsiteY59" fmla="*/ 50323 h 149177"/>
                <a:gd name="connsiteX60" fmla="*/ 163582 w 314931"/>
                <a:gd name="connsiteY60" fmla="*/ 82578 h 149177"/>
                <a:gd name="connsiteX61" fmla="*/ 163582 w 314931"/>
                <a:gd name="connsiteY61" fmla="*/ 99717 h 149177"/>
                <a:gd name="connsiteX62" fmla="*/ 219524 w 314931"/>
                <a:gd name="connsiteY62" fmla="*/ 68771 h 149177"/>
                <a:gd name="connsiteX63" fmla="*/ 198291 w 314931"/>
                <a:gd name="connsiteY63" fmla="*/ 80457 h 149177"/>
                <a:gd name="connsiteX64" fmla="*/ 198291 w 314931"/>
                <a:gd name="connsiteY64" fmla="*/ 132139 h 149177"/>
                <a:gd name="connsiteX65" fmla="*/ 178201 w 314931"/>
                <a:gd name="connsiteY65" fmla="*/ 132139 h 149177"/>
                <a:gd name="connsiteX66" fmla="*/ 178201 w 314931"/>
                <a:gd name="connsiteY66" fmla="*/ 51980 h 149177"/>
                <a:gd name="connsiteX67" fmla="*/ 195158 w 314931"/>
                <a:gd name="connsiteY67" fmla="*/ 51980 h 149177"/>
                <a:gd name="connsiteX68" fmla="*/ 196468 w 314931"/>
                <a:gd name="connsiteY68" fmla="*/ 60865 h 149177"/>
                <a:gd name="connsiteX69" fmla="*/ 219507 w 314931"/>
                <a:gd name="connsiteY69" fmla="*/ 49345 h 149177"/>
                <a:gd name="connsiteX70" fmla="*/ 219507 w 314931"/>
                <a:gd name="connsiteY70" fmla="*/ 68771 h 149177"/>
                <a:gd name="connsiteX71" fmla="*/ 298671 w 314931"/>
                <a:gd name="connsiteY71" fmla="*/ 107872 h 149177"/>
                <a:gd name="connsiteX72" fmla="*/ 268835 w 314931"/>
                <a:gd name="connsiteY72" fmla="*/ 132139 h 149177"/>
                <a:gd name="connsiteX73" fmla="*/ 259520 w 314931"/>
                <a:gd name="connsiteY73" fmla="*/ 132139 h 149177"/>
                <a:gd name="connsiteX74" fmla="*/ 229684 w 314931"/>
                <a:gd name="connsiteY74" fmla="*/ 107872 h 149177"/>
                <a:gd name="connsiteX75" fmla="*/ 229684 w 314931"/>
                <a:gd name="connsiteY75" fmla="*/ 75186 h 149177"/>
                <a:gd name="connsiteX76" fmla="*/ 259520 w 314931"/>
                <a:gd name="connsiteY76" fmla="*/ 50919 h 149177"/>
                <a:gd name="connsiteX77" fmla="*/ 268835 w 314931"/>
                <a:gd name="connsiteY77" fmla="*/ 50919 h 149177"/>
                <a:gd name="connsiteX78" fmla="*/ 298671 w 314931"/>
                <a:gd name="connsiteY78" fmla="*/ 75186 h 149177"/>
                <a:gd name="connsiteX79" fmla="*/ 298671 w 314931"/>
                <a:gd name="connsiteY79" fmla="*/ 107872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14931" h="149177">
                  <a:moveTo>
                    <a:pt x="268835" y="35736"/>
                  </a:moveTo>
                  <a:lnTo>
                    <a:pt x="259520" y="35736"/>
                  </a:lnTo>
                  <a:cubicBezTo>
                    <a:pt x="248249" y="35736"/>
                    <a:pt x="239481" y="38123"/>
                    <a:pt x="232767" y="41985"/>
                  </a:cubicBezTo>
                  <a:cubicBezTo>
                    <a:pt x="231756" y="40162"/>
                    <a:pt x="230397" y="38538"/>
                    <a:pt x="228707" y="37261"/>
                  </a:cubicBezTo>
                  <a:cubicBezTo>
                    <a:pt x="226038" y="35239"/>
                    <a:pt x="222806" y="34178"/>
                    <a:pt x="219540" y="34178"/>
                  </a:cubicBezTo>
                  <a:cubicBezTo>
                    <a:pt x="218181" y="34178"/>
                    <a:pt x="216805" y="34361"/>
                    <a:pt x="215463" y="34742"/>
                  </a:cubicBezTo>
                  <a:cubicBezTo>
                    <a:pt x="211800" y="35770"/>
                    <a:pt x="207656" y="37510"/>
                    <a:pt x="203694" y="39433"/>
                  </a:cubicBezTo>
                  <a:cubicBezTo>
                    <a:pt x="201258" y="37775"/>
                    <a:pt x="198324" y="36814"/>
                    <a:pt x="195175" y="36814"/>
                  </a:cubicBezTo>
                  <a:lnTo>
                    <a:pt x="178218" y="36814"/>
                  </a:lnTo>
                  <a:cubicBezTo>
                    <a:pt x="172201" y="36814"/>
                    <a:pt x="167013" y="40328"/>
                    <a:pt x="164560" y="45416"/>
                  </a:cubicBezTo>
                  <a:cubicBezTo>
                    <a:pt x="154698" y="37013"/>
                    <a:pt x="141669" y="35156"/>
                    <a:pt x="132172" y="35156"/>
                  </a:cubicBezTo>
                  <a:cubicBezTo>
                    <a:pt x="115215" y="35156"/>
                    <a:pt x="102071" y="40593"/>
                    <a:pt x="93800" y="50488"/>
                  </a:cubicBezTo>
                  <a:cubicBezTo>
                    <a:pt x="85910" y="36598"/>
                    <a:pt x="71373" y="35156"/>
                    <a:pt x="65804" y="35156"/>
                  </a:cubicBezTo>
                  <a:cubicBezTo>
                    <a:pt x="61461" y="35156"/>
                    <a:pt x="56621" y="35736"/>
                    <a:pt x="51665" y="36781"/>
                  </a:cubicBezTo>
                  <a:lnTo>
                    <a:pt x="51665" y="16410"/>
                  </a:lnTo>
                  <a:cubicBezTo>
                    <a:pt x="51665" y="8039"/>
                    <a:pt x="44869" y="1243"/>
                    <a:pt x="36499" y="1243"/>
                  </a:cubicBezTo>
                  <a:lnTo>
                    <a:pt x="16410" y="1243"/>
                  </a:lnTo>
                  <a:cubicBezTo>
                    <a:pt x="8039" y="1243"/>
                    <a:pt x="1243" y="8039"/>
                    <a:pt x="1243" y="16410"/>
                  </a:cubicBezTo>
                  <a:lnTo>
                    <a:pt x="1243" y="132139"/>
                  </a:lnTo>
                  <a:cubicBezTo>
                    <a:pt x="1243" y="140509"/>
                    <a:pt x="8039" y="147305"/>
                    <a:pt x="16410" y="147305"/>
                  </a:cubicBezTo>
                  <a:lnTo>
                    <a:pt x="36499" y="147305"/>
                  </a:lnTo>
                  <a:cubicBezTo>
                    <a:pt x="42516" y="147305"/>
                    <a:pt x="47704" y="143808"/>
                    <a:pt x="50157" y="138736"/>
                  </a:cubicBezTo>
                  <a:cubicBezTo>
                    <a:pt x="52610" y="143808"/>
                    <a:pt x="57798" y="147305"/>
                    <a:pt x="63815" y="147305"/>
                  </a:cubicBezTo>
                  <a:lnTo>
                    <a:pt x="83904" y="147305"/>
                  </a:lnTo>
                  <a:cubicBezTo>
                    <a:pt x="90120" y="147305"/>
                    <a:pt x="95457" y="143559"/>
                    <a:pt x="97795" y="138205"/>
                  </a:cubicBezTo>
                  <a:cubicBezTo>
                    <a:pt x="106066" y="145233"/>
                    <a:pt x="117818" y="148962"/>
                    <a:pt x="132818" y="148962"/>
                  </a:cubicBezTo>
                  <a:cubicBezTo>
                    <a:pt x="144769" y="148962"/>
                    <a:pt x="157416" y="146758"/>
                    <a:pt x="167544" y="142913"/>
                  </a:cubicBezTo>
                  <a:cubicBezTo>
                    <a:pt x="170278" y="145631"/>
                    <a:pt x="174058" y="147305"/>
                    <a:pt x="178218" y="147305"/>
                  </a:cubicBezTo>
                  <a:lnTo>
                    <a:pt x="198307" y="147305"/>
                  </a:lnTo>
                  <a:cubicBezTo>
                    <a:pt x="206678" y="147305"/>
                    <a:pt x="213474" y="140509"/>
                    <a:pt x="213474" y="132139"/>
                  </a:cubicBezTo>
                  <a:lnTo>
                    <a:pt x="213474" y="108469"/>
                  </a:lnTo>
                  <a:cubicBezTo>
                    <a:pt x="213822" y="108270"/>
                    <a:pt x="214535" y="107872"/>
                    <a:pt x="214535" y="107872"/>
                  </a:cubicBezTo>
                  <a:cubicBezTo>
                    <a:pt x="214535" y="126934"/>
                    <a:pt x="226353" y="147322"/>
                    <a:pt x="259537" y="147322"/>
                  </a:cubicBezTo>
                  <a:lnTo>
                    <a:pt x="268852" y="147322"/>
                  </a:lnTo>
                  <a:cubicBezTo>
                    <a:pt x="302036" y="147322"/>
                    <a:pt x="313854" y="126950"/>
                    <a:pt x="313854" y="107872"/>
                  </a:cubicBezTo>
                  <a:lnTo>
                    <a:pt x="313854" y="75186"/>
                  </a:lnTo>
                  <a:cubicBezTo>
                    <a:pt x="313838" y="56124"/>
                    <a:pt x="302019" y="35736"/>
                    <a:pt x="268835" y="35736"/>
                  </a:cubicBezTo>
                  <a:close/>
                  <a:moveTo>
                    <a:pt x="83888" y="132139"/>
                  </a:moveTo>
                  <a:lnTo>
                    <a:pt x="63799" y="132139"/>
                  </a:lnTo>
                  <a:lnTo>
                    <a:pt x="63799" y="76164"/>
                  </a:lnTo>
                  <a:cubicBezTo>
                    <a:pt x="63799" y="71887"/>
                    <a:pt x="61992" y="69749"/>
                    <a:pt x="57384" y="69749"/>
                  </a:cubicBezTo>
                  <a:cubicBezTo>
                    <a:pt x="52444" y="69749"/>
                    <a:pt x="43726" y="72716"/>
                    <a:pt x="36482" y="76495"/>
                  </a:cubicBezTo>
                  <a:lnTo>
                    <a:pt x="36482" y="132139"/>
                  </a:lnTo>
                  <a:lnTo>
                    <a:pt x="16393" y="132139"/>
                  </a:lnTo>
                  <a:lnTo>
                    <a:pt x="16393" y="16410"/>
                  </a:lnTo>
                  <a:lnTo>
                    <a:pt x="36482" y="16410"/>
                  </a:lnTo>
                  <a:lnTo>
                    <a:pt x="36482" y="58063"/>
                  </a:lnTo>
                  <a:cubicBezTo>
                    <a:pt x="45367" y="53455"/>
                    <a:pt x="57218" y="50323"/>
                    <a:pt x="65788" y="50323"/>
                  </a:cubicBezTo>
                  <a:cubicBezTo>
                    <a:pt x="79114" y="50323"/>
                    <a:pt x="83888" y="59704"/>
                    <a:pt x="83888" y="74025"/>
                  </a:cubicBezTo>
                  <a:lnTo>
                    <a:pt x="83888" y="132139"/>
                  </a:lnTo>
                  <a:close/>
                  <a:moveTo>
                    <a:pt x="163582" y="99717"/>
                  </a:moveTo>
                  <a:lnTo>
                    <a:pt x="118978" y="99717"/>
                  </a:lnTo>
                  <a:lnTo>
                    <a:pt x="118978" y="103828"/>
                  </a:lnTo>
                  <a:cubicBezTo>
                    <a:pt x="118978" y="113541"/>
                    <a:pt x="122442" y="117320"/>
                    <a:pt x="134608" y="117320"/>
                  </a:cubicBezTo>
                  <a:cubicBezTo>
                    <a:pt x="142349" y="117320"/>
                    <a:pt x="153372" y="115397"/>
                    <a:pt x="162107" y="112779"/>
                  </a:cubicBezTo>
                  <a:lnTo>
                    <a:pt x="162273" y="128691"/>
                  </a:lnTo>
                  <a:cubicBezTo>
                    <a:pt x="153222" y="132155"/>
                    <a:pt x="142349" y="133796"/>
                    <a:pt x="132802" y="133796"/>
                  </a:cubicBezTo>
                  <a:cubicBezTo>
                    <a:pt x="107607" y="133796"/>
                    <a:pt x="98888" y="122110"/>
                    <a:pt x="98888" y="102850"/>
                  </a:cubicBezTo>
                  <a:lnTo>
                    <a:pt x="98888" y="81600"/>
                  </a:lnTo>
                  <a:cubicBezTo>
                    <a:pt x="98888" y="64644"/>
                    <a:pt x="106463" y="50323"/>
                    <a:pt x="132139" y="50323"/>
                  </a:cubicBezTo>
                  <a:cubicBezTo>
                    <a:pt x="157814" y="50323"/>
                    <a:pt x="163582" y="65307"/>
                    <a:pt x="163582" y="82578"/>
                  </a:cubicBezTo>
                  <a:lnTo>
                    <a:pt x="163582" y="99717"/>
                  </a:lnTo>
                  <a:close/>
                  <a:moveTo>
                    <a:pt x="219524" y="68771"/>
                  </a:moveTo>
                  <a:cubicBezTo>
                    <a:pt x="211783" y="72235"/>
                    <a:pt x="205534" y="75849"/>
                    <a:pt x="198291" y="80457"/>
                  </a:cubicBezTo>
                  <a:lnTo>
                    <a:pt x="198291" y="132139"/>
                  </a:lnTo>
                  <a:lnTo>
                    <a:pt x="178201" y="132139"/>
                  </a:lnTo>
                  <a:lnTo>
                    <a:pt x="178201" y="51980"/>
                  </a:lnTo>
                  <a:lnTo>
                    <a:pt x="195158" y="51980"/>
                  </a:lnTo>
                  <a:lnTo>
                    <a:pt x="196468" y="60865"/>
                  </a:lnTo>
                  <a:cubicBezTo>
                    <a:pt x="200910" y="57898"/>
                    <a:pt x="212430" y="51317"/>
                    <a:pt x="219507" y="49345"/>
                  </a:cubicBezTo>
                  <a:lnTo>
                    <a:pt x="219507" y="68771"/>
                  </a:lnTo>
                  <a:close/>
                  <a:moveTo>
                    <a:pt x="298671" y="107872"/>
                  </a:moveTo>
                  <a:cubicBezTo>
                    <a:pt x="298671" y="121016"/>
                    <a:pt x="291096" y="132139"/>
                    <a:pt x="268835" y="132139"/>
                  </a:cubicBezTo>
                  <a:lnTo>
                    <a:pt x="259520" y="132139"/>
                  </a:lnTo>
                  <a:cubicBezTo>
                    <a:pt x="237259" y="132139"/>
                    <a:pt x="229684" y="121000"/>
                    <a:pt x="229684" y="107872"/>
                  </a:cubicBezTo>
                  <a:lnTo>
                    <a:pt x="229684" y="75186"/>
                  </a:lnTo>
                  <a:cubicBezTo>
                    <a:pt x="229684" y="62041"/>
                    <a:pt x="237259" y="50919"/>
                    <a:pt x="259520" y="50919"/>
                  </a:cubicBezTo>
                  <a:lnTo>
                    <a:pt x="268835" y="50919"/>
                  </a:lnTo>
                  <a:cubicBezTo>
                    <a:pt x="291096" y="50919"/>
                    <a:pt x="298671" y="62058"/>
                    <a:pt x="298671" y="75186"/>
                  </a:cubicBezTo>
                  <a:lnTo>
                    <a:pt x="298671" y="107872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EA29EE94-832B-401E-9AFE-6640DAA832F3}"/>
                </a:ext>
              </a:extLst>
            </p:cNvPr>
            <p:cNvSpPr/>
            <p:nvPr/>
          </p:nvSpPr>
          <p:spPr>
            <a:xfrm>
              <a:off x="13582121" y="2332043"/>
              <a:ext cx="26521" cy="18233"/>
            </a:xfrm>
            <a:custGeom>
              <a:avLst/>
              <a:gdLst>
                <a:gd name="connsiteX0" fmla="*/ 14570 w 26520"/>
                <a:gd name="connsiteY0" fmla="*/ 1243 h 18232"/>
                <a:gd name="connsiteX1" fmla="*/ 1243 w 26520"/>
                <a:gd name="connsiteY1" fmla="*/ 14089 h 18232"/>
                <a:gd name="connsiteX2" fmla="*/ 1243 w 26520"/>
                <a:gd name="connsiteY2" fmla="*/ 18034 h 18232"/>
                <a:gd name="connsiteX3" fmla="*/ 26753 w 26520"/>
                <a:gd name="connsiteY3" fmla="*/ 18034 h 18232"/>
                <a:gd name="connsiteX4" fmla="*/ 26753 w 26520"/>
                <a:gd name="connsiteY4" fmla="*/ 14089 h 18232"/>
                <a:gd name="connsiteX5" fmla="*/ 14570 w 26520"/>
                <a:gd name="connsiteY5" fmla="*/ 1243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20" h="18232">
                  <a:moveTo>
                    <a:pt x="14570" y="1243"/>
                  </a:moveTo>
                  <a:cubicBezTo>
                    <a:pt x="4691" y="1243"/>
                    <a:pt x="1243" y="6514"/>
                    <a:pt x="1243" y="14089"/>
                  </a:cubicBezTo>
                  <a:lnTo>
                    <a:pt x="1243" y="18034"/>
                  </a:lnTo>
                  <a:lnTo>
                    <a:pt x="26753" y="18034"/>
                  </a:lnTo>
                  <a:lnTo>
                    <a:pt x="26753" y="14089"/>
                  </a:lnTo>
                  <a:cubicBezTo>
                    <a:pt x="26736" y="6514"/>
                    <a:pt x="24432" y="1243"/>
                    <a:pt x="14570" y="1243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CD676B25-CA49-4747-B554-7F478A55520A}"/>
                </a:ext>
              </a:extLst>
            </p:cNvPr>
            <p:cNvSpPr/>
            <p:nvPr/>
          </p:nvSpPr>
          <p:spPr>
            <a:xfrm>
              <a:off x="13550744" y="2412881"/>
              <a:ext cx="71274" cy="102767"/>
            </a:xfrm>
            <a:custGeom>
              <a:avLst/>
              <a:gdLst>
                <a:gd name="connsiteX0" fmla="*/ 71291 w 71273"/>
                <a:gd name="connsiteY0" fmla="*/ 99319 h 102767"/>
                <a:gd name="connsiteX1" fmla="*/ 54483 w 71273"/>
                <a:gd name="connsiteY1" fmla="*/ 99319 h 102767"/>
                <a:gd name="connsiteX2" fmla="*/ 53223 w 71273"/>
                <a:gd name="connsiteY2" fmla="*/ 88247 h 102767"/>
                <a:gd name="connsiteX3" fmla="*/ 28841 w 71273"/>
                <a:gd name="connsiteY3" fmla="*/ 101706 h 102767"/>
                <a:gd name="connsiteX4" fmla="*/ 1243 w 71273"/>
                <a:gd name="connsiteY4" fmla="*/ 62754 h 102767"/>
                <a:gd name="connsiteX5" fmla="*/ 28841 w 71273"/>
                <a:gd name="connsiteY5" fmla="*/ 26885 h 102767"/>
                <a:gd name="connsiteX6" fmla="*/ 50704 w 71273"/>
                <a:gd name="connsiteY6" fmla="*/ 33051 h 102767"/>
                <a:gd name="connsiteX7" fmla="*/ 50704 w 71273"/>
                <a:gd name="connsiteY7" fmla="*/ 1243 h 102767"/>
                <a:gd name="connsiteX8" fmla="*/ 71307 w 71273"/>
                <a:gd name="connsiteY8" fmla="*/ 1243 h 102767"/>
                <a:gd name="connsiteX9" fmla="*/ 71307 w 71273"/>
                <a:gd name="connsiteY9" fmla="*/ 99319 h 102767"/>
                <a:gd name="connsiteX10" fmla="*/ 22111 w 71273"/>
                <a:gd name="connsiteY10" fmla="*/ 62041 h 102767"/>
                <a:gd name="connsiteX11" fmla="*/ 36399 w 71273"/>
                <a:gd name="connsiteY11" fmla="*/ 84733 h 102767"/>
                <a:gd name="connsiteX12" fmla="*/ 50687 w 71273"/>
                <a:gd name="connsiteY12" fmla="*/ 76180 h 102767"/>
                <a:gd name="connsiteX13" fmla="*/ 50687 w 71273"/>
                <a:gd name="connsiteY13" fmla="*/ 45798 h 102767"/>
                <a:gd name="connsiteX14" fmla="*/ 36399 w 71273"/>
                <a:gd name="connsiteY14" fmla="*/ 41455 h 102767"/>
                <a:gd name="connsiteX15" fmla="*/ 22111 w 71273"/>
                <a:gd name="connsiteY15" fmla="*/ 62041 h 10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273" h="102767">
                  <a:moveTo>
                    <a:pt x="71291" y="99319"/>
                  </a:moveTo>
                  <a:lnTo>
                    <a:pt x="54483" y="99319"/>
                  </a:lnTo>
                  <a:lnTo>
                    <a:pt x="53223" y="88247"/>
                  </a:lnTo>
                  <a:cubicBezTo>
                    <a:pt x="42847" y="98192"/>
                    <a:pt x="36698" y="101706"/>
                    <a:pt x="28841" y="101706"/>
                  </a:cubicBezTo>
                  <a:cubicBezTo>
                    <a:pt x="7127" y="101706"/>
                    <a:pt x="1243" y="91761"/>
                    <a:pt x="1243" y="62754"/>
                  </a:cubicBezTo>
                  <a:cubicBezTo>
                    <a:pt x="1243" y="35985"/>
                    <a:pt x="9796" y="26885"/>
                    <a:pt x="28841" y="26885"/>
                  </a:cubicBezTo>
                  <a:cubicBezTo>
                    <a:pt x="35703" y="26885"/>
                    <a:pt x="42300" y="28990"/>
                    <a:pt x="50704" y="33051"/>
                  </a:cubicBezTo>
                  <a:lnTo>
                    <a:pt x="50704" y="1243"/>
                  </a:lnTo>
                  <a:lnTo>
                    <a:pt x="71307" y="1243"/>
                  </a:lnTo>
                  <a:lnTo>
                    <a:pt x="71307" y="99319"/>
                  </a:lnTo>
                  <a:close/>
                  <a:moveTo>
                    <a:pt x="22111" y="62041"/>
                  </a:moveTo>
                  <a:cubicBezTo>
                    <a:pt x="21979" y="79562"/>
                    <a:pt x="25062" y="84733"/>
                    <a:pt x="36399" y="84733"/>
                  </a:cubicBezTo>
                  <a:cubicBezTo>
                    <a:pt x="40742" y="84733"/>
                    <a:pt x="44240" y="82777"/>
                    <a:pt x="50687" y="76180"/>
                  </a:cubicBezTo>
                  <a:lnTo>
                    <a:pt x="50687" y="45798"/>
                  </a:lnTo>
                  <a:cubicBezTo>
                    <a:pt x="44107" y="42433"/>
                    <a:pt x="40460" y="41455"/>
                    <a:pt x="36399" y="41455"/>
                  </a:cubicBezTo>
                  <a:cubicBezTo>
                    <a:pt x="26305" y="41455"/>
                    <a:pt x="21962" y="46345"/>
                    <a:pt x="22111" y="6204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6F08A493-C503-4650-BA12-3A4F4C69B56C}"/>
                </a:ext>
              </a:extLst>
            </p:cNvPr>
            <p:cNvSpPr/>
            <p:nvPr/>
          </p:nvSpPr>
          <p:spPr>
            <a:xfrm>
              <a:off x="13636902" y="2412864"/>
              <a:ext cx="23205" cy="99452"/>
            </a:xfrm>
            <a:custGeom>
              <a:avLst/>
              <a:gdLst>
                <a:gd name="connsiteX0" fmla="*/ 23239 w 23205"/>
                <a:gd name="connsiteY0" fmla="*/ 20023 h 99451"/>
                <a:gd name="connsiteX1" fmla="*/ 1243 w 23205"/>
                <a:gd name="connsiteY1" fmla="*/ 20023 h 99451"/>
                <a:gd name="connsiteX2" fmla="*/ 1243 w 23205"/>
                <a:gd name="connsiteY2" fmla="*/ 1243 h 99451"/>
                <a:gd name="connsiteX3" fmla="*/ 23239 w 23205"/>
                <a:gd name="connsiteY3" fmla="*/ 1243 h 99451"/>
                <a:gd name="connsiteX4" fmla="*/ 23239 w 23205"/>
                <a:gd name="connsiteY4" fmla="*/ 20023 h 99451"/>
                <a:gd name="connsiteX5" fmla="*/ 22526 w 23205"/>
                <a:gd name="connsiteY5" fmla="*/ 99336 h 99451"/>
                <a:gd name="connsiteX6" fmla="*/ 1923 w 23205"/>
                <a:gd name="connsiteY6" fmla="*/ 99336 h 99451"/>
                <a:gd name="connsiteX7" fmla="*/ 1923 w 23205"/>
                <a:gd name="connsiteY7" fmla="*/ 29272 h 99451"/>
                <a:gd name="connsiteX8" fmla="*/ 22526 w 23205"/>
                <a:gd name="connsiteY8" fmla="*/ 29272 h 99451"/>
                <a:gd name="connsiteX9" fmla="*/ 22526 w 23205"/>
                <a:gd name="connsiteY9" fmla="*/ 99336 h 9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05" h="99451">
                  <a:moveTo>
                    <a:pt x="23239" y="20023"/>
                  </a:moveTo>
                  <a:lnTo>
                    <a:pt x="1243" y="20023"/>
                  </a:lnTo>
                  <a:lnTo>
                    <a:pt x="1243" y="1243"/>
                  </a:lnTo>
                  <a:lnTo>
                    <a:pt x="23239" y="1243"/>
                  </a:lnTo>
                  <a:lnTo>
                    <a:pt x="23239" y="20023"/>
                  </a:lnTo>
                  <a:close/>
                  <a:moveTo>
                    <a:pt x="22526" y="99336"/>
                  </a:moveTo>
                  <a:lnTo>
                    <a:pt x="1923" y="99336"/>
                  </a:lnTo>
                  <a:lnTo>
                    <a:pt x="1923" y="29272"/>
                  </a:lnTo>
                  <a:lnTo>
                    <a:pt x="22526" y="29272"/>
                  </a:lnTo>
                  <a:lnTo>
                    <a:pt x="22526" y="9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55E8BC92-BD0A-4D1F-8544-DA8FF24595D5}"/>
                </a:ext>
              </a:extLst>
            </p:cNvPr>
            <p:cNvSpPr/>
            <p:nvPr/>
          </p:nvSpPr>
          <p:spPr>
            <a:xfrm>
              <a:off x="13670252" y="2425776"/>
              <a:ext cx="56356" cy="89507"/>
            </a:xfrm>
            <a:custGeom>
              <a:avLst/>
              <a:gdLst>
                <a:gd name="connsiteX0" fmla="*/ 34162 w 56356"/>
                <a:gd name="connsiteY0" fmla="*/ 16360 h 89506"/>
                <a:gd name="connsiteX1" fmla="*/ 52660 w 56356"/>
                <a:gd name="connsiteY1" fmla="*/ 16360 h 89506"/>
                <a:gd name="connsiteX2" fmla="*/ 52660 w 56356"/>
                <a:gd name="connsiteY2" fmla="*/ 31775 h 89506"/>
                <a:gd name="connsiteX3" fmla="*/ 34162 w 56356"/>
                <a:gd name="connsiteY3" fmla="*/ 31775 h 89506"/>
                <a:gd name="connsiteX4" fmla="*/ 34162 w 56356"/>
                <a:gd name="connsiteY4" fmla="*/ 63865 h 89506"/>
                <a:gd name="connsiteX5" fmla="*/ 44107 w 56356"/>
                <a:gd name="connsiteY5" fmla="*/ 74506 h 89506"/>
                <a:gd name="connsiteX6" fmla="*/ 55461 w 56356"/>
                <a:gd name="connsiteY6" fmla="*/ 74092 h 89506"/>
                <a:gd name="connsiteX7" fmla="*/ 56721 w 56356"/>
                <a:gd name="connsiteY7" fmla="*/ 86987 h 89506"/>
                <a:gd name="connsiteX8" fmla="*/ 38786 w 56356"/>
                <a:gd name="connsiteY8" fmla="*/ 88811 h 89506"/>
                <a:gd name="connsiteX9" fmla="*/ 13426 w 56356"/>
                <a:gd name="connsiteY9" fmla="*/ 65837 h 89506"/>
                <a:gd name="connsiteX10" fmla="*/ 13426 w 56356"/>
                <a:gd name="connsiteY10" fmla="*/ 31791 h 89506"/>
                <a:gd name="connsiteX11" fmla="*/ 1243 w 56356"/>
                <a:gd name="connsiteY11" fmla="*/ 31791 h 89506"/>
                <a:gd name="connsiteX12" fmla="*/ 1243 w 56356"/>
                <a:gd name="connsiteY12" fmla="*/ 17636 h 89506"/>
                <a:gd name="connsiteX13" fmla="*/ 13426 w 56356"/>
                <a:gd name="connsiteY13" fmla="*/ 16940 h 89506"/>
                <a:gd name="connsiteX14" fmla="*/ 13426 w 56356"/>
                <a:gd name="connsiteY14" fmla="*/ 1243 h 89506"/>
                <a:gd name="connsiteX15" fmla="*/ 34162 w 56356"/>
                <a:gd name="connsiteY15" fmla="*/ 1243 h 89506"/>
                <a:gd name="connsiteX16" fmla="*/ 34162 w 56356"/>
                <a:gd name="connsiteY16" fmla="*/ 16360 h 8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356" h="89506">
                  <a:moveTo>
                    <a:pt x="34162" y="16360"/>
                  </a:moveTo>
                  <a:lnTo>
                    <a:pt x="52660" y="16360"/>
                  </a:lnTo>
                  <a:lnTo>
                    <a:pt x="52660" y="31775"/>
                  </a:lnTo>
                  <a:lnTo>
                    <a:pt x="34162" y="31775"/>
                  </a:lnTo>
                  <a:lnTo>
                    <a:pt x="34162" y="63865"/>
                  </a:lnTo>
                  <a:cubicBezTo>
                    <a:pt x="34162" y="72418"/>
                    <a:pt x="38372" y="74506"/>
                    <a:pt x="44107" y="74506"/>
                  </a:cubicBezTo>
                  <a:cubicBezTo>
                    <a:pt x="47323" y="74506"/>
                    <a:pt x="51533" y="74374"/>
                    <a:pt x="55461" y="74092"/>
                  </a:cubicBezTo>
                  <a:lnTo>
                    <a:pt x="56721" y="86987"/>
                  </a:lnTo>
                  <a:cubicBezTo>
                    <a:pt x="51533" y="87833"/>
                    <a:pt x="44952" y="88811"/>
                    <a:pt x="38786" y="88811"/>
                  </a:cubicBezTo>
                  <a:cubicBezTo>
                    <a:pt x="25609" y="88811"/>
                    <a:pt x="13426" y="84319"/>
                    <a:pt x="13426" y="65837"/>
                  </a:cubicBezTo>
                  <a:lnTo>
                    <a:pt x="13426" y="31791"/>
                  </a:lnTo>
                  <a:lnTo>
                    <a:pt x="1243" y="31791"/>
                  </a:lnTo>
                  <a:lnTo>
                    <a:pt x="1243" y="17636"/>
                  </a:lnTo>
                  <a:lnTo>
                    <a:pt x="13426" y="16940"/>
                  </a:lnTo>
                  <a:lnTo>
                    <a:pt x="13426" y="1243"/>
                  </a:lnTo>
                  <a:lnTo>
                    <a:pt x="34162" y="1243"/>
                  </a:lnTo>
                  <a:lnTo>
                    <a:pt x="34162" y="1636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3E41B69B-D8C4-49AF-8D59-B28BB1D96477}"/>
                </a:ext>
              </a:extLst>
            </p:cNvPr>
            <p:cNvSpPr/>
            <p:nvPr/>
          </p:nvSpPr>
          <p:spPr>
            <a:xfrm>
              <a:off x="13738890" y="2412864"/>
              <a:ext cx="23205" cy="99452"/>
            </a:xfrm>
            <a:custGeom>
              <a:avLst/>
              <a:gdLst>
                <a:gd name="connsiteX0" fmla="*/ 23239 w 23205"/>
                <a:gd name="connsiteY0" fmla="*/ 20023 h 99451"/>
                <a:gd name="connsiteX1" fmla="*/ 1243 w 23205"/>
                <a:gd name="connsiteY1" fmla="*/ 20023 h 99451"/>
                <a:gd name="connsiteX2" fmla="*/ 1243 w 23205"/>
                <a:gd name="connsiteY2" fmla="*/ 1243 h 99451"/>
                <a:gd name="connsiteX3" fmla="*/ 23239 w 23205"/>
                <a:gd name="connsiteY3" fmla="*/ 1243 h 99451"/>
                <a:gd name="connsiteX4" fmla="*/ 23239 w 23205"/>
                <a:gd name="connsiteY4" fmla="*/ 20023 h 99451"/>
                <a:gd name="connsiteX5" fmla="*/ 22526 w 23205"/>
                <a:gd name="connsiteY5" fmla="*/ 99336 h 99451"/>
                <a:gd name="connsiteX6" fmla="*/ 1923 w 23205"/>
                <a:gd name="connsiteY6" fmla="*/ 99336 h 99451"/>
                <a:gd name="connsiteX7" fmla="*/ 1923 w 23205"/>
                <a:gd name="connsiteY7" fmla="*/ 29272 h 99451"/>
                <a:gd name="connsiteX8" fmla="*/ 22526 w 23205"/>
                <a:gd name="connsiteY8" fmla="*/ 29272 h 99451"/>
                <a:gd name="connsiteX9" fmla="*/ 22526 w 23205"/>
                <a:gd name="connsiteY9" fmla="*/ 99336 h 9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05" h="99451">
                  <a:moveTo>
                    <a:pt x="23239" y="20023"/>
                  </a:moveTo>
                  <a:lnTo>
                    <a:pt x="1243" y="20023"/>
                  </a:lnTo>
                  <a:lnTo>
                    <a:pt x="1243" y="1243"/>
                  </a:lnTo>
                  <a:lnTo>
                    <a:pt x="23239" y="1243"/>
                  </a:lnTo>
                  <a:lnTo>
                    <a:pt x="23239" y="20023"/>
                  </a:lnTo>
                  <a:close/>
                  <a:moveTo>
                    <a:pt x="22526" y="99336"/>
                  </a:moveTo>
                  <a:lnTo>
                    <a:pt x="1923" y="99336"/>
                  </a:lnTo>
                  <a:lnTo>
                    <a:pt x="1923" y="29272"/>
                  </a:lnTo>
                  <a:lnTo>
                    <a:pt x="22526" y="29272"/>
                  </a:lnTo>
                  <a:lnTo>
                    <a:pt x="22526" y="9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F74755A9-22E0-43ED-8F71-B0A5E0931966}"/>
                </a:ext>
              </a:extLst>
            </p:cNvPr>
            <p:cNvSpPr/>
            <p:nvPr/>
          </p:nvSpPr>
          <p:spPr>
            <a:xfrm>
              <a:off x="13859509" y="2438490"/>
              <a:ext cx="69616" cy="74589"/>
            </a:xfrm>
            <a:custGeom>
              <a:avLst/>
              <a:gdLst>
                <a:gd name="connsiteX0" fmla="*/ 69766 w 69616"/>
                <a:gd name="connsiteY0" fmla="*/ 21167 h 74588"/>
                <a:gd name="connsiteX1" fmla="*/ 69766 w 69616"/>
                <a:gd name="connsiteY1" fmla="*/ 73710 h 74588"/>
                <a:gd name="connsiteX2" fmla="*/ 49162 w 69616"/>
                <a:gd name="connsiteY2" fmla="*/ 73710 h 74588"/>
                <a:gd name="connsiteX3" fmla="*/ 49162 w 69616"/>
                <a:gd name="connsiteY3" fmla="*/ 26487 h 74588"/>
                <a:gd name="connsiteX4" fmla="*/ 40610 w 69616"/>
                <a:gd name="connsiteY4" fmla="*/ 17520 h 74588"/>
                <a:gd name="connsiteX5" fmla="*/ 21830 w 69616"/>
                <a:gd name="connsiteY5" fmla="*/ 25078 h 74588"/>
                <a:gd name="connsiteX6" fmla="*/ 21830 w 69616"/>
                <a:gd name="connsiteY6" fmla="*/ 73694 h 74588"/>
                <a:gd name="connsiteX7" fmla="*/ 1243 w 69616"/>
                <a:gd name="connsiteY7" fmla="*/ 73694 h 74588"/>
                <a:gd name="connsiteX8" fmla="*/ 1243 w 69616"/>
                <a:gd name="connsiteY8" fmla="*/ 3630 h 74588"/>
                <a:gd name="connsiteX9" fmla="*/ 18051 w 69616"/>
                <a:gd name="connsiteY9" fmla="*/ 3630 h 74588"/>
                <a:gd name="connsiteX10" fmla="*/ 19178 w 69616"/>
                <a:gd name="connsiteY10" fmla="*/ 13293 h 74588"/>
                <a:gd name="connsiteX11" fmla="*/ 49859 w 69616"/>
                <a:gd name="connsiteY11" fmla="*/ 1243 h 74588"/>
                <a:gd name="connsiteX12" fmla="*/ 69766 w 69616"/>
                <a:gd name="connsiteY12" fmla="*/ 21167 h 7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616" h="74588">
                  <a:moveTo>
                    <a:pt x="69766" y="21167"/>
                  </a:moveTo>
                  <a:lnTo>
                    <a:pt x="69766" y="73710"/>
                  </a:lnTo>
                  <a:lnTo>
                    <a:pt x="49162" y="73710"/>
                  </a:lnTo>
                  <a:lnTo>
                    <a:pt x="49162" y="26487"/>
                  </a:lnTo>
                  <a:cubicBezTo>
                    <a:pt x="49162" y="20471"/>
                    <a:pt x="46361" y="17520"/>
                    <a:pt x="40610" y="17520"/>
                  </a:cubicBezTo>
                  <a:cubicBezTo>
                    <a:pt x="34593" y="17520"/>
                    <a:pt x="28559" y="20040"/>
                    <a:pt x="21830" y="25078"/>
                  </a:cubicBezTo>
                  <a:lnTo>
                    <a:pt x="21830" y="73694"/>
                  </a:lnTo>
                  <a:lnTo>
                    <a:pt x="1243" y="73694"/>
                  </a:lnTo>
                  <a:lnTo>
                    <a:pt x="1243" y="3630"/>
                  </a:lnTo>
                  <a:lnTo>
                    <a:pt x="18051" y="3630"/>
                  </a:lnTo>
                  <a:lnTo>
                    <a:pt x="19178" y="13293"/>
                  </a:lnTo>
                  <a:cubicBezTo>
                    <a:pt x="29272" y="5453"/>
                    <a:pt x="40063" y="1243"/>
                    <a:pt x="49859" y="1243"/>
                  </a:cubicBezTo>
                  <a:cubicBezTo>
                    <a:pt x="61627" y="1260"/>
                    <a:pt x="69766" y="7426"/>
                    <a:pt x="69766" y="211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9DDDCDD7-0BBA-4A63-8BD6-D73F0451B543}"/>
                </a:ext>
              </a:extLst>
            </p:cNvPr>
            <p:cNvSpPr/>
            <p:nvPr/>
          </p:nvSpPr>
          <p:spPr>
            <a:xfrm>
              <a:off x="13776616" y="2435042"/>
              <a:ext cx="69616" cy="81219"/>
            </a:xfrm>
            <a:custGeom>
              <a:avLst/>
              <a:gdLst>
                <a:gd name="connsiteX0" fmla="*/ 39516 w 69616"/>
                <a:gd name="connsiteY0" fmla="*/ 1243 h 81219"/>
                <a:gd name="connsiteX1" fmla="*/ 30416 w 69616"/>
                <a:gd name="connsiteY1" fmla="*/ 1243 h 81219"/>
                <a:gd name="connsiteX2" fmla="*/ 1243 w 69616"/>
                <a:gd name="connsiteY2" fmla="*/ 24962 h 81219"/>
                <a:gd name="connsiteX3" fmla="*/ 1243 w 69616"/>
                <a:gd name="connsiteY3" fmla="*/ 56903 h 81219"/>
                <a:gd name="connsiteX4" fmla="*/ 30416 w 69616"/>
                <a:gd name="connsiteY4" fmla="*/ 80622 h 81219"/>
                <a:gd name="connsiteX5" fmla="*/ 39516 w 69616"/>
                <a:gd name="connsiteY5" fmla="*/ 80622 h 81219"/>
                <a:gd name="connsiteX6" fmla="*/ 68688 w 69616"/>
                <a:gd name="connsiteY6" fmla="*/ 56903 h 81219"/>
                <a:gd name="connsiteX7" fmla="*/ 68688 w 69616"/>
                <a:gd name="connsiteY7" fmla="*/ 24962 h 81219"/>
                <a:gd name="connsiteX8" fmla="*/ 39516 w 69616"/>
                <a:gd name="connsiteY8" fmla="*/ 1243 h 81219"/>
                <a:gd name="connsiteX9" fmla="*/ 50472 w 69616"/>
                <a:gd name="connsiteY9" fmla="*/ 53223 h 81219"/>
                <a:gd name="connsiteX10" fmla="*/ 38654 w 69616"/>
                <a:gd name="connsiteY10" fmla="*/ 62704 h 81219"/>
                <a:gd name="connsiteX11" fmla="*/ 31278 w 69616"/>
                <a:gd name="connsiteY11" fmla="*/ 62704 h 81219"/>
                <a:gd name="connsiteX12" fmla="*/ 19459 w 69616"/>
                <a:gd name="connsiteY12" fmla="*/ 53223 h 81219"/>
                <a:gd name="connsiteX13" fmla="*/ 19459 w 69616"/>
                <a:gd name="connsiteY13" fmla="*/ 28642 h 81219"/>
                <a:gd name="connsiteX14" fmla="*/ 31278 w 69616"/>
                <a:gd name="connsiteY14" fmla="*/ 19161 h 81219"/>
                <a:gd name="connsiteX15" fmla="*/ 38654 w 69616"/>
                <a:gd name="connsiteY15" fmla="*/ 19161 h 81219"/>
                <a:gd name="connsiteX16" fmla="*/ 50472 w 69616"/>
                <a:gd name="connsiteY16" fmla="*/ 28642 h 81219"/>
                <a:gd name="connsiteX17" fmla="*/ 50472 w 69616"/>
                <a:gd name="connsiteY17" fmla="*/ 53223 h 8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616" h="81219">
                  <a:moveTo>
                    <a:pt x="39516" y="1243"/>
                  </a:moveTo>
                  <a:lnTo>
                    <a:pt x="30416" y="1243"/>
                  </a:lnTo>
                  <a:cubicBezTo>
                    <a:pt x="8652" y="1243"/>
                    <a:pt x="1243" y="12117"/>
                    <a:pt x="1243" y="24962"/>
                  </a:cubicBezTo>
                  <a:lnTo>
                    <a:pt x="1243" y="56903"/>
                  </a:lnTo>
                  <a:cubicBezTo>
                    <a:pt x="1243" y="69749"/>
                    <a:pt x="8652" y="80622"/>
                    <a:pt x="30416" y="80622"/>
                  </a:cubicBezTo>
                  <a:lnTo>
                    <a:pt x="39516" y="80622"/>
                  </a:lnTo>
                  <a:cubicBezTo>
                    <a:pt x="61279" y="80622"/>
                    <a:pt x="68688" y="69749"/>
                    <a:pt x="68688" y="56903"/>
                  </a:cubicBezTo>
                  <a:lnTo>
                    <a:pt x="68688" y="24962"/>
                  </a:lnTo>
                  <a:cubicBezTo>
                    <a:pt x="68688" y="12117"/>
                    <a:pt x="61279" y="1243"/>
                    <a:pt x="39516" y="1243"/>
                  </a:cubicBezTo>
                  <a:close/>
                  <a:moveTo>
                    <a:pt x="50472" y="53223"/>
                  </a:moveTo>
                  <a:cubicBezTo>
                    <a:pt x="50472" y="59141"/>
                    <a:pt x="47472" y="62704"/>
                    <a:pt x="38654" y="62704"/>
                  </a:cubicBezTo>
                  <a:lnTo>
                    <a:pt x="31278" y="62704"/>
                  </a:lnTo>
                  <a:cubicBezTo>
                    <a:pt x="22460" y="62704"/>
                    <a:pt x="19459" y="59141"/>
                    <a:pt x="19459" y="53223"/>
                  </a:cubicBezTo>
                  <a:lnTo>
                    <a:pt x="19459" y="28642"/>
                  </a:lnTo>
                  <a:cubicBezTo>
                    <a:pt x="19459" y="22725"/>
                    <a:pt x="22460" y="19161"/>
                    <a:pt x="31278" y="19161"/>
                  </a:cubicBezTo>
                  <a:lnTo>
                    <a:pt x="38654" y="19161"/>
                  </a:lnTo>
                  <a:cubicBezTo>
                    <a:pt x="47472" y="19161"/>
                    <a:pt x="50472" y="22725"/>
                    <a:pt x="50472" y="28642"/>
                  </a:cubicBezTo>
                  <a:lnTo>
                    <a:pt x="50472" y="532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DACA7C41-A67F-46D0-B81C-7F518AA0C22B}"/>
                </a:ext>
              </a:extLst>
            </p:cNvPr>
            <p:cNvSpPr/>
            <p:nvPr/>
          </p:nvSpPr>
          <p:spPr>
            <a:xfrm>
              <a:off x="13475276" y="2433965"/>
              <a:ext cx="64644" cy="82877"/>
            </a:xfrm>
            <a:custGeom>
              <a:avLst/>
              <a:gdLst>
                <a:gd name="connsiteX0" fmla="*/ 64478 w 64643"/>
                <a:gd name="connsiteY0" fmla="*/ 49494 h 82876"/>
                <a:gd name="connsiteX1" fmla="*/ 64478 w 64643"/>
                <a:gd name="connsiteY1" fmla="*/ 32769 h 82876"/>
                <a:gd name="connsiteX2" fmla="*/ 33747 w 64643"/>
                <a:gd name="connsiteY2" fmla="*/ 1243 h 82876"/>
                <a:gd name="connsiteX3" fmla="*/ 1243 w 64643"/>
                <a:gd name="connsiteY3" fmla="*/ 31808 h 82876"/>
                <a:gd name="connsiteX4" fmla="*/ 1243 w 64643"/>
                <a:gd name="connsiteY4" fmla="*/ 52560 h 82876"/>
                <a:gd name="connsiteX5" fmla="*/ 34394 w 64643"/>
                <a:gd name="connsiteY5" fmla="*/ 82810 h 82876"/>
                <a:gd name="connsiteX6" fmla="*/ 63185 w 64643"/>
                <a:gd name="connsiteY6" fmla="*/ 77821 h 82876"/>
                <a:gd name="connsiteX7" fmla="*/ 63019 w 64643"/>
                <a:gd name="connsiteY7" fmla="*/ 62274 h 82876"/>
                <a:gd name="connsiteX8" fmla="*/ 36151 w 64643"/>
                <a:gd name="connsiteY8" fmla="*/ 66716 h 82876"/>
                <a:gd name="connsiteX9" fmla="*/ 20868 w 64643"/>
                <a:gd name="connsiteY9" fmla="*/ 53522 h 82876"/>
                <a:gd name="connsiteX10" fmla="*/ 20868 w 64643"/>
                <a:gd name="connsiteY10" fmla="*/ 49494 h 82876"/>
                <a:gd name="connsiteX11" fmla="*/ 64478 w 64643"/>
                <a:gd name="connsiteY11" fmla="*/ 49494 h 82876"/>
                <a:gd name="connsiteX12" fmla="*/ 20868 w 64643"/>
                <a:gd name="connsiteY12" fmla="*/ 29869 h 82876"/>
                <a:gd name="connsiteX13" fmla="*/ 33897 w 64643"/>
                <a:gd name="connsiteY13" fmla="*/ 17321 h 82876"/>
                <a:gd name="connsiteX14" fmla="*/ 45798 w 64643"/>
                <a:gd name="connsiteY14" fmla="*/ 29869 h 82876"/>
                <a:gd name="connsiteX15" fmla="*/ 45798 w 64643"/>
                <a:gd name="connsiteY15" fmla="*/ 33731 h 82876"/>
                <a:gd name="connsiteX16" fmla="*/ 20868 w 64643"/>
                <a:gd name="connsiteY16" fmla="*/ 33731 h 82876"/>
                <a:gd name="connsiteX17" fmla="*/ 20868 w 64643"/>
                <a:gd name="connsiteY17" fmla="*/ 29869 h 8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643" h="82876">
                  <a:moveTo>
                    <a:pt x="64478" y="49494"/>
                  </a:moveTo>
                  <a:lnTo>
                    <a:pt x="64478" y="32769"/>
                  </a:lnTo>
                  <a:cubicBezTo>
                    <a:pt x="64478" y="15879"/>
                    <a:pt x="58842" y="1243"/>
                    <a:pt x="33747" y="1243"/>
                  </a:cubicBezTo>
                  <a:cubicBezTo>
                    <a:pt x="8652" y="1243"/>
                    <a:pt x="1243" y="15233"/>
                    <a:pt x="1243" y="31808"/>
                  </a:cubicBezTo>
                  <a:lnTo>
                    <a:pt x="1243" y="52560"/>
                  </a:lnTo>
                  <a:cubicBezTo>
                    <a:pt x="1243" y="71390"/>
                    <a:pt x="9763" y="82810"/>
                    <a:pt x="34394" y="82810"/>
                  </a:cubicBezTo>
                  <a:cubicBezTo>
                    <a:pt x="43726" y="82810"/>
                    <a:pt x="54351" y="81203"/>
                    <a:pt x="63185" y="77821"/>
                  </a:cubicBezTo>
                  <a:lnTo>
                    <a:pt x="63019" y="62274"/>
                  </a:lnTo>
                  <a:cubicBezTo>
                    <a:pt x="54500" y="64843"/>
                    <a:pt x="43709" y="66716"/>
                    <a:pt x="36151" y="66716"/>
                  </a:cubicBezTo>
                  <a:cubicBezTo>
                    <a:pt x="24250" y="66716"/>
                    <a:pt x="20868" y="63019"/>
                    <a:pt x="20868" y="53522"/>
                  </a:cubicBezTo>
                  <a:lnTo>
                    <a:pt x="20868" y="49494"/>
                  </a:lnTo>
                  <a:lnTo>
                    <a:pt x="64478" y="49494"/>
                  </a:lnTo>
                  <a:close/>
                  <a:moveTo>
                    <a:pt x="20868" y="29869"/>
                  </a:moveTo>
                  <a:cubicBezTo>
                    <a:pt x="20868" y="22460"/>
                    <a:pt x="24250" y="17321"/>
                    <a:pt x="33897" y="17321"/>
                  </a:cubicBezTo>
                  <a:cubicBezTo>
                    <a:pt x="43543" y="17321"/>
                    <a:pt x="45798" y="22476"/>
                    <a:pt x="45798" y="29869"/>
                  </a:cubicBezTo>
                  <a:lnTo>
                    <a:pt x="45798" y="33731"/>
                  </a:lnTo>
                  <a:lnTo>
                    <a:pt x="20868" y="33731"/>
                  </a:lnTo>
                  <a:lnTo>
                    <a:pt x="20868" y="29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7D468771-C3E4-4733-9C12-29AA1CDD54A5}"/>
                </a:ext>
              </a:extLst>
            </p:cNvPr>
            <p:cNvSpPr/>
            <p:nvPr/>
          </p:nvSpPr>
          <p:spPr>
            <a:xfrm>
              <a:off x="13479735" y="2281836"/>
              <a:ext cx="69616" cy="117685"/>
            </a:xfrm>
            <a:custGeom>
              <a:avLst/>
              <a:gdLst>
                <a:gd name="connsiteX0" fmla="*/ 68688 w 69616"/>
                <a:gd name="connsiteY0" fmla="*/ 116889 h 117684"/>
                <a:gd name="connsiteX1" fmla="*/ 48615 w 69616"/>
                <a:gd name="connsiteY1" fmla="*/ 116889 h 117684"/>
                <a:gd name="connsiteX2" fmla="*/ 48615 w 69616"/>
                <a:gd name="connsiteY2" fmla="*/ 60964 h 117684"/>
                <a:gd name="connsiteX3" fmla="*/ 42201 w 69616"/>
                <a:gd name="connsiteY3" fmla="*/ 54549 h 117684"/>
                <a:gd name="connsiteX4" fmla="*/ 21316 w 69616"/>
                <a:gd name="connsiteY4" fmla="*/ 61296 h 117684"/>
                <a:gd name="connsiteX5" fmla="*/ 21316 w 69616"/>
                <a:gd name="connsiteY5" fmla="*/ 116889 h 117684"/>
                <a:gd name="connsiteX6" fmla="*/ 1243 w 69616"/>
                <a:gd name="connsiteY6" fmla="*/ 116889 h 117684"/>
                <a:gd name="connsiteX7" fmla="*/ 1243 w 69616"/>
                <a:gd name="connsiteY7" fmla="*/ 1243 h 117684"/>
                <a:gd name="connsiteX8" fmla="*/ 21316 w 69616"/>
                <a:gd name="connsiteY8" fmla="*/ 1243 h 117684"/>
                <a:gd name="connsiteX9" fmla="*/ 21316 w 69616"/>
                <a:gd name="connsiteY9" fmla="*/ 42864 h 117684"/>
                <a:gd name="connsiteX10" fmla="*/ 50588 w 69616"/>
                <a:gd name="connsiteY10" fmla="*/ 35140 h 117684"/>
                <a:gd name="connsiteX11" fmla="*/ 68688 w 69616"/>
                <a:gd name="connsiteY11" fmla="*/ 58826 h 117684"/>
                <a:gd name="connsiteX12" fmla="*/ 68688 w 69616"/>
                <a:gd name="connsiteY12" fmla="*/ 116889 h 11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616" h="117684">
                  <a:moveTo>
                    <a:pt x="68688" y="116889"/>
                  </a:moveTo>
                  <a:lnTo>
                    <a:pt x="48615" y="116889"/>
                  </a:lnTo>
                  <a:lnTo>
                    <a:pt x="48615" y="60964"/>
                  </a:lnTo>
                  <a:cubicBezTo>
                    <a:pt x="48615" y="56688"/>
                    <a:pt x="46809" y="54549"/>
                    <a:pt x="42201" y="54549"/>
                  </a:cubicBezTo>
                  <a:cubicBezTo>
                    <a:pt x="37261" y="54549"/>
                    <a:pt x="28543" y="57516"/>
                    <a:pt x="21316" y="61296"/>
                  </a:cubicBezTo>
                  <a:lnTo>
                    <a:pt x="21316" y="116889"/>
                  </a:lnTo>
                  <a:lnTo>
                    <a:pt x="1243" y="116889"/>
                  </a:lnTo>
                  <a:lnTo>
                    <a:pt x="1243" y="1243"/>
                  </a:lnTo>
                  <a:lnTo>
                    <a:pt x="21316" y="1243"/>
                  </a:lnTo>
                  <a:lnTo>
                    <a:pt x="21316" y="42864"/>
                  </a:lnTo>
                  <a:cubicBezTo>
                    <a:pt x="30200" y="38256"/>
                    <a:pt x="42035" y="35140"/>
                    <a:pt x="50588" y="35140"/>
                  </a:cubicBezTo>
                  <a:cubicBezTo>
                    <a:pt x="63915" y="35140"/>
                    <a:pt x="68688" y="44521"/>
                    <a:pt x="68688" y="58826"/>
                  </a:cubicBezTo>
                  <a:lnTo>
                    <a:pt x="68688" y="11688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78A5028D-A2D7-417E-8309-CE9BF0139F41}"/>
                </a:ext>
              </a:extLst>
            </p:cNvPr>
            <p:cNvSpPr/>
            <p:nvPr/>
          </p:nvSpPr>
          <p:spPr>
            <a:xfrm>
              <a:off x="13641427" y="2314738"/>
              <a:ext cx="43096" cy="84534"/>
            </a:xfrm>
            <a:custGeom>
              <a:avLst/>
              <a:gdLst>
                <a:gd name="connsiteX0" fmla="*/ 42532 w 43095"/>
                <a:gd name="connsiteY0" fmla="*/ 20653 h 84534"/>
                <a:gd name="connsiteX1" fmla="*/ 21316 w 43095"/>
                <a:gd name="connsiteY1" fmla="*/ 32338 h 84534"/>
                <a:gd name="connsiteX2" fmla="*/ 21316 w 43095"/>
                <a:gd name="connsiteY2" fmla="*/ 83987 h 84534"/>
                <a:gd name="connsiteX3" fmla="*/ 1243 w 43095"/>
                <a:gd name="connsiteY3" fmla="*/ 83987 h 84534"/>
                <a:gd name="connsiteX4" fmla="*/ 1243 w 43095"/>
                <a:gd name="connsiteY4" fmla="*/ 3879 h 84534"/>
                <a:gd name="connsiteX5" fmla="*/ 18183 w 43095"/>
                <a:gd name="connsiteY5" fmla="*/ 3879 h 84534"/>
                <a:gd name="connsiteX6" fmla="*/ 19493 w 43095"/>
                <a:gd name="connsiteY6" fmla="*/ 12763 h 84534"/>
                <a:gd name="connsiteX7" fmla="*/ 42516 w 43095"/>
                <a:gd name="connsiteY7" fmla="*/ 1243 h 84534"/>
                <a:gd name="connsiteX8" fmla="*/ 42516 w 43095"/>
                <a:gd name="connsiteY8" fmla="*/ 20653 h 8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5" h="84534">
                  <a:moveTo>
                    <a:pt x="42532" y="20653"/>
                  </a:moveTo>
                  <a:cubicBezTo>
                    <a:pt x="34808" y="24101"/>
                    <a:pt x="28543" y="27731"/>
                    <a:pt x="21316" y="32338"/>
                  </a:cubicBezTo>
                  <a:lnTo>
                    <a:pt x="21316" y="83987"/>
                  </a:lnTo>
                  <a:lnTo>
                    <a:pt x="1243" y="83987"/>
                  </a:lnTo>
                  <a:lnTo>
                    <a:pt x="1243" y="3879"/>
                  </a:lnTo>
                  <a:lnTo>
                    <a:pt x="18183" y="3879"/>
                  </a:lnTo>
                  <a:lnTo>
                    <a:pt x="19493" y="12763"/>
                  </a:lnTo>
                  <a:cubicBezTo>
                    <a:pt x="23935" y="9796"/>
                    <a:pt x="35455" y="3216"/>
                    <a:pt x="42516" y="1243"/>
                  </a:cubicBezTo>
                  <a:lnTo>
                    <a:pt x="42516" y="206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EFCE8678-3260-469C-8642-B20DC2057A2F}"/>
                </a:ext>
              </a:extLst>
            </p:cNvPr>
            <p:cNvSpPr/>
            <p:nvPr/>
          </p:nvSpPr>
          <p:spPr>
            <a:xfrm>
              <a:off x="13692861" y="2316313"/>
              <a:ext cx="71274" cy="82877"/>
            </a:xfrm>
            <a:custGeom>
              <a:avLst/>
              <a:gdLst>
                <a:gd name="connsiteX0" fmla="*/ 40378 w 71273"/>
                <a:gd name="connsiteY0" fmla="*/ 1243 h 82876"/>
                <a:gd name="connsiteX1" fmla="*/ 31062 w 71273"/>
                <a:gd name="connsiteY1" fmla="*/ 1243 h 82876"/>
                <a:gd name="connsiteX2" fmla="*/ 1243 w 71273"/>
                <a:gd name="connsiteY2" fmla="*/ 25493 h 82876"/>
                <a:gd name="connsiteX3" fmla="*/ 1243 w 71273"/>
                <a:gd name="connsiteY3" fmla="*/ 58146 h 82876"/>
                <a:gd name="connsiteX4" fmla="*/ 31062 w 71273"/>
                <a:gd name="connsiteY4" fmla="*/ 82396 h 82876"/>
                <a:gd name="connsiteX5" fmla="*/ 40378 w 71273"/>
                <a:gd name="connsiteY5" fmla="*/ 82396 h 82876"/>
                <a:gd name="connsiteX6" fmla="*/ 70197 w 71273"/>
                <a:gd name="connsiteY6" fmla="*/ 58146 h 82876"/>
                <a:gd name="connsiteX7" fmla="*/ 70197 w 71273"/>
                <a:gd name="connsiteY7" fmla="*/ 25493 h 82876"/>
                <a:gd name="connsiteX8" fmla="*/ 40378 w 71273"/>
                <a:gd name="connsiteY8" fmla="*/ 1243 h 82876"/>
                <a:gd name="connsiteX9" fmla="*/ 51582 w 71273"/>
                <a:gd name="connsiteY9" fmla="*/ 54384 h 82876"/>
                <a:gd name="connsiteX10" fmla="*/ 39499 w 71273"/>
                <a:gd name="connsiteY10" fmla="*/ 64064 h 82876"/>
                <a:gd name="connsiteX11" fmla="*/ 31957 w 71273"/>
                <a:gd name="connsiteY11" fmla="*/ 64064 h 82876"/>
                <a:gd name="connsiteX12" fmla="*/ 19874 w 71273"/>
                <a:gd name="connsiteY12" fmla="*/ 54384 h 82876"/>
                <a:gd name="connsiteX13" fmla="*/ 19874 w 71273"/>
                <a:gd name="connsiteY13" fmla="*/ 29255 h 82876"/>
                <a:gd name="connsiteX14" fmla="*/ 31957 w 71273"/>
                <a:gd name="connsiteY14" fmla="*/ 19575 h 82876"/>
                <a:gd name="connsiteX15" fmla="*/ 39499 w 71273"/>
                <a:gd name="connsiteY15" fmla="*/ 19575 h 82876"/>
                <a:gd name="connsiteX16" fmla="*/ 51582 w 71273"/>
                <a:gd name="connsiteY16" fmla="*/ 29255 h 82876"/>
                <a:gd name="connsiteX17" fmla="*/ 51582 w 71273"/>
                <a:gd name="connsiteY17" fmla="*/ 54384 h 8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1273" h="82876">
                  <a:moveTo>
                    <a:pt x="40378" y="1243"/>
                  </a:moveTo>
                  <a:lnTo>
                    <a:pt x="31062" y="1243"/>
                  </a:lnTo>
                  <a:cubicBezTo>
                    <a:pt x="8818" y="1243"/>
                    <a:pt x="1243" y="12365"/>
                    <a:pt x="1243" y="25493"/>
                  </a:cubicBezTo>
                  <a:lnTo>
                    <a:pt x="1243" y="58146"/>
                  </a:lnTo>
                  <a:cubicBezTo>
                    <a:pt x="1243" y="71274"/>
                    <a:pt x="8818" y="82396"/>
                    <a:pt x="31062" y="82396"/>
                  </a:cubicBezTo>
                  <a:lnTo>
                    <a:pt x="40378" y="82396"/>
                  </a:lnTo>
                  <a:cubicBezTo>
                    <a:pt x="62622" y="82396"/>
                    <a:pt x="70197" y="71274"/>
                    <a:pt x="70197" y="58146"/>
                  </a:cubicBezTo>
                  <a:lnTo>
                    <a:pt x="70197" y="25493"/>
                  </a:lnTo>
                  <a:cubicBezTo>
                    <a:pt x="70197" y="12365"/>
                    <a:pt x="62622" y="1243"/>
                    <a:pt x="40378" y="1243"/>
                  </a:cubicBezTo>
                  <a:close/>
                  <a:moveTo>
                    <a:pt x="51582" y="54384"/>
                  </a:moveTo>
                  <a:cubicBezTo>
                    <a:pt x="51582" y="60434"/>
                    <a:pt x="48516" y="64064"/>
                    <a:pt x="39499" y="64064"/>
                  </a:cubicBezTo>
                  <a:lnTo>
                    <a:pt x="31957" y="64064"/>
                  </a:lnTo>
                  <a:cubicBezTo>
                    <a:pt x="22940" y="64064"/>
                    <a:pt x="19874" y="60417"/>
                    <a:pt x="19874" y="54384"/>
                  </a:cubicBezTo>
                  <a:lnTo>
                    <a:pt x="19874" y="29255"/>
                  </a:lnTo>
                  <a:cubicBezTo>
                    <a:pt x="19874" y="23205"/>
                    <a:pt x="22940" y="19575"/>
                    <a:pt x="31957" y="19575"/>
                  </a:cubicBezTo>
                  <a:lnTo>
                    <a:pt x="39499" y="19575"/>
                  </a:lnTo>
                  <a:cubicBezTo>
                    <a:pt x="48516" y="19575"/>
                    <a:pt x="51582" y="23222"/>
                    <a:pt x="51582" y="29255"/>
                  </a:cubicBezTo>
                  <a:lnTo>
                    <a:pt x="51582" y="543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CA68055F-E1E5-4511-A50F-6038B564182E}"/>
                </a:ext>
              </a:extLst>
            </p:cNvPr>
            <p:cNvSpPr/>
            <p:nvPr/>
          </p:nvSpPr>
          <p:spPr>
            <a:xfrm>
              <a:off x="13562164" y="2315733"/>
              <a:ext cx="66301" cy="84534"/>
            </a:xfrm>
            <a:custGeom>
              <a:avLst/>
              <a:gdLst>
                <a:gd name="connsiteX0" fmla="*/ 65904 w 66301"/>
                <a:gd name="connsiteY0" fmla="*/ 50588 h 84534"/>
                <a:gd name="connsiteX1" fmla="*/ 65904 w 66301"/>
                <a:gd name="connsiteY1" fmla="*/ 33482 h 84534"/>
                <a:gd name="connsiteX2" fmla="*/ 34477 w 66301"/>
                <a:gd name="connsiteY2" fmla="*/ 1243 h 84534"/>
                <a:gd name="connsiteX3" fmla="*/ 1243 w 66301"/>
                <a:gd name="connsiteY3" fmla="*/ 32504 h 84534"/>
                <a:gd name="connsiteX4" fmla="*/ 1243 w 66301"/>
                <a:gd name="connsiteY4" fmla="*/ 53721 h 84534"/>
                <a:gd name="connsiteX5" fmla="*/ 35123 w 66301"/>
                <a:gd name="connsiteY5" fmla="*/ 84650 h 84534"/>
                <a:gd name="connsiteX6" fmla="*/ 64561 w 66301"/>
                <a:gd name="connsiteY6" fmla="*/ 79545 h 84534"/>
                <a:gd name="connsiteX7" fmla="*/ 64395 w 66301"/>
                <a:gd name="connsiteY7" fmla="*/ 63649 h 84534"/>
                <a:gd name="connsiteX8" fmla="*/ 36930 w 66301"/>
                <a:gd name="connsiteY8" fmla="*/ 68191 h 84534"/>
                <a:gd name="connsiteX9" fmla="*/ 21299 w 66301"/>
                <a:gd name="connsiteY9" fmla="*/ 54699 h 84534"/>
                <a:gd name="connsiteX10" fmla="*/ 21299 w 66301"/>
                <a:gd name="connsiteY10" fmla="*/ 50588 h 84534"/>
                <a:gd name="connsiteX11" fmla="*/ 65904 w 66301"/>
                <a:gd name="connsiteY11" fmla="*/ 50588 h 84534"/>
                <a:gd name="connsiteX12" fmla="*/ 21316 w 66301"/>
                <a:gd name="connsiteY12" fmla="*/ 30515 h 84534"/>
                <a:gd name="connsiteX13" fmla="*/ 34643 w 66301"/>
                <a:gd name="connsiteY13" fmla="*/ 17686 h 84534"/>
                <a:gd name="connsiteX14" fmla="*/ 46809 w 66301"/>
                <a:gd name="connsiteY14" fmla="*/ 30515 h 84534"/>
                <a:gd name="connsiteX15" fmla="*/ 46809 w 66301"/>
                <a:gd name="connsiteY15" fmla="*/ 34460 h 84534"/>
                <a:gd name="connsiteX16" fmla="*/ 21316 w 66301"/>
                <a:gd name="connsiteY16" fmla="*/ 34460 h 84534"/>
                <a:gd name="connsiteX17" fmla="*/ 21316 w 66301"/>
                <a:gd name="connsiteY17" fmla="*/ 30515 h 8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301" h="84534">
                  <a:moveTo>
                    <a:pt x="65904" y="50588"/>
                  </a:moveTo>
                  <a:lnTo>
                    <a:pt x="65904" y="33482"/>
                  </a:lnTo>
                  <a:cubicBezTo>
                    <a:pt x="65904" y="16211"/>
                    <a:pt x="60152" y="1243"/>
                    <a:pt x="34477" y="1243"/>
                  </a:cubicBezTo>
                  <a:cubicBezTo>
                    <a:pt x="8818" y="1243"/>
                    <a:pt x="1243" y="15548"/>
                    <a:pt x="1243" y="32504"/>
                  </a:cubicBezTo>
                  <a:lnTo>
                    <a:pt x="1243" y="53721"/>
                  </a:lnTo>
                  <a:cubicBezTo>
                    <a:pt x="1243" y="72965"/>
                    <a:pt x="9962" y="84650"/>
                    <a:pt x="35123" y="84650"/>
                  </a:cubicBezTo>
                  <a:cubicBezTo>
                    <a:pt x="44671" y="84650"/>
                    <a:pt x="55527" y="83009"/>
                    <a:pt x="64561" y="79545"/>
                  </a:cubicBezTo>
                  <a:lnTo>
                    <a:pt x="64395" y="63649"/>
                  </a:lnTo>
                  <a:cubicBezTo>
                    <a:pt x="55677" y="66285"/>
                    <a:pt x="44654" y="68191"/>
                    <a:pt x="36930" y="68191"/>
                  </a:cubicBezTo>
                  <a:cubicBezTo>
                    <a:pt x="24764" y="68191"/>
                    <a:pt x="21299" y="64412"/>
                    <a:pt x="21299" y="54699"/>
                  </a:cubicBezTo>
                  <a:lnTo>
                    <a:pt x="21299" y="50588"/>
                  </a:lnTo>
                  <a:lnTo>
                    <a:pt x="65904" y="50588"/>
                  </a:lnTo>
                  <a:close/>
                  <a:moveTo>
                    <a:pt x="21316" y="30515"/>
                  </a:moveTo>
                  <a:cubicBezTo>
                    <a:pt x="21316" y="22940"/>
                    <a:pt x="24764" y="17686"/>
                    <a:pt x="34643" y="17686"/>
                  </a:cubicBezTo>
                  <a:cubicBezTo>
                    <a:pt x="44505" y="17686"/>
                    <a:pt x="46809" y="22957"/>
                    <a:pt x="46809" y="30515"/>
                  </a:cubicBezTo>
                  <a:lnTo>
                    <a:pt x="46809" y="34460"/>
                  </a:lnTo>
                  <a:lnTo>
                    <a:pt x="21316" y="34460"/>
                  </a:lnTo>
                  <a:lnTo>
                    <a:pt x="21316" y="3051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1" name="圖形 23">
            <a:extLst>
              <a:ext uri="{FF2B5EF4-FFF2-40B4-BE49-F238E27FC236}">
                <a16:creationId xmlns:a16="http://schemas.microsoft.com/office/drawing/2014/main" id="{7FBC38D0-1413-4857-90E5-EDF80B1027AE}"/>
              </a:ext>
            </a:extLst>
          </p:cNvPr>
          <p:cNvGrpSpPr/>
          <p:nvPr/>
        </p:nvGrpSpPr>
        <p:grpSpPr>
          <a:xfrm>
            <a:off x="18000363" y="3987361"/>
            <a:ext cx="1200237" cy="353057"/>
            <a:chOff x="18000363" y="3987361"/>
            <a:chExt cx="1200237" cy="353057"/>
          </a:xfrm>
        </p:grpSpPr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C0368E91-5671-49D0-9990-BF9618AE6E0A}"/>
                </a:ext>
              </a:extLst>
            </p:cNvPr>
            <p:cNvSpPr/>
            <p:nvPr/>
          </p:nvSpPr>
          <p:spPr>
            <a:xfrm>
              <a:off x="18007407" y="3994407"/>
              <a:ext cx="1185137" cy="339794"/>
            </a:xfrm>
            <a:custGeom>
              <a:avLst/>
              <a:gdLst>
                <a:gd name="connsiteX0" fmla="*/ 1243 w 1185136"/>
                <a:gd name="connsiteY0" fmla="*/ 1243 h 339794"/>
                <a:gd name="connsiteX1" fmla="*/ 1185485 w 1185136"/>
                <a:gd name="connsiteY1" fmla="*/ 1243 h 339794"/>
                <a:gd name="connsiteX2" fmla="*/ 1185485 w 1185136"/>
                <a:gd name="connsiteY2" fmla="*/ 338717 h 339794"/>
                <a:gd name="connsiteX3" fmla="*/ 1243 w 1185136"/>
                <a:gd name="connsiteY3" fmla="*/ 338717 h 33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136" h="339794">
                  <a:moveTo>
                    <a:pt x="1243" y="1243"/>
                  </a:moveTo>
                  <a:lnTo>
                    <a:pt x="1185485" y="1243"/>
                  </a:lnTo>
                  <a:lnTo>
                    <a:pt x="1185485" y="338717"/>
                  </a:lnTo>
                  <a:lnTo>
                    <a:pt x="1243" y="33871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931A029A-7C35-486A-8F1A-ED8FEDC2DA08}"/>
                </a:ext>
              </a:extLst>
            </p:cNvPr>
            <p:cNvSpPr/>
            <p:nvPr/>
          </p:nvSpPr>
          <p:spPr>
            <a:xfrm>
              <a:off x="18000363" y="3987363"/>
              <a:ext cx="1200055" cy="353055"/>
            </a:xfrm>
            <a:custGeom>
              <a:avLst/>
              <a:gdLst>
                <a:gd name="connsiteX0" fmla="*/ 1185485 w 1200054"/>
                <a:gd name="connsiteY0" fmla="*/ 15316 h 353054"/>
                <a:gd name="connsiteX1" fmla="*/ 1185485 w 1200054"/>
                <a:gd name="connsiteY1" fmla="*/ 338717 h 353054"/>
                <a:gd name="connsiteX2" fmla="*/ 15316 w 1200054"/>
                <a:gd name="connsiteY2" fmla="*/ 338717 h 353054"/>
                <a:gd name="connsiteX3" fmla="*/ 15316 w 1200054"/>
                <a:gd name="connsiteY3" fmla="*/ 15316 h 353054"/>
                <a:gd name="connsiteX4" fmla="*/ 1185485 w 1200054"/>
                <a:gd name="connsiteY4" fmla="*/ 15316 h 353054"/>
                <a:gd name="connsiteX5" fmla="*/ 1199557 w 1200054"/>
                <a:gd name="connsiteY5" fmla="*/ 1243 h 353054"/>
                <a:gd name="connsiteX6" fmla="*/ 1243 w 1200054"/>
                <a:gd name="connsiteY6" fmla="*/ 1243 h 353054"/>
                <a:gd name="connsiteX7" fmla="*/ 1243 w 1200054"/>
                <a:gd name="connsiteY7" fmla="*/ 352789 h 353054"/>
                <a:gd name="connsiteX8" fmla="*/ 1199557 w 1200054"/>
                <a:gd name="connsiteY8" fmla="*/ 352789 h 353054"/>
                <a:gd name="connsiteX9" fmla="*/ 1199557 w 1200054"/>
                <a:gd name="connsiteY9" fmla="*/ 1243 h 353054"/>
                <a:gd name="connsiteX10" fmla="*/ 1199557 w 1200054"/>
                <a:gd name="connsiteY10" fmla="*/ 1243 h 3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0054" h="353054">
                  <a:moveTo>
                    <a:pt x="1185485" y="15316"/>
                  </a:moveTo>
                  <a:lnTo>
                    <a:pt x="1185485" y="338717"/>
                  </a:lnTo>
                  <a:lnTo>
                    <a:pt x="15316" y="338717"/>
                  </a:lnTo>
                  <a:lnTo>
                    <a:pt x="15316" y="15316"/>
                  </a:lnTo>
                  <a:lnTo>
                    <a:pt x="1185485" y="15316"/>
                  </a:lnTo>
                  <a:moveTo>
                    <a:pt x="1199557" y="1243"/>
                  </a:moveTo>
                  <a:lnTo>
                    <a:pt x="1243" y="1243"/>
                  </a:lnTo>
                  <a:lnTo>
                    <a:pt x="1243" y="352789"/>
                  </a:lnTo>
                  <a:lnTo>
                    <a:pt x="1199557" y="352789"/>
                  </a:lnTo>
                  <a:lnTo>
                    <a:pt x="1199557" y="1243"/>
                  </a:lnTo>
                  <a:lnTo>
                    <a:pt x="1199557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5B7F4E49-5AB2-410D-B870-95E99B19EE1A}"/>
                </a:ext>
              </a:extLst>
            </p:cNvPr>
            <p:cNvSpPr/>
            <p:nvPr/>
          </p:nvSpPr>
          <p:spPr>
            <a:xfrm>
              <a:off x="18638696" y="3987361"/>
              <a:ext cx="561904" cy="353055"/>
            </a:xfrm>
            <a:custGeom>
              <a:avLst/>
              <a:gdLst>
                <a:gd name="connsiteX0" fmla="*/ 561224 w 561903"/>
                <a:gd name="connsiteY0" fmla="*/ 352789 h 353054"/>
                <a:gd name="connsiteX1" fmla="*/ 1243 w 561903"/>
                <a:gd name="connsiteY1" fmla="*/ 352789 h 353054"/>
                <a:gd name="connsiteX2" fmla="*/ 1243 w 561903"/>
                <a:gd name="connsiteY2" fmla="*/ 1243 h 353054"/>
                <a:gd name="connsiteX3" fmla="*/ 561224 w 561903"/>
                <a:gd name="connsiteY3" fmla="*/ 1243 h 3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03" h="353054">
                  <a:moveTo>
                    <a:pt x="561224" y="352789"/>
                  </a:moveTo>
                  <a:lnTo>
                    <a:pt x="1243" y="352789"/>
                  </a:lnTo>
                  <a:lnTo>
                    <a:pt x="1243" y="1243"/>
                  </a:lnTo>
                  <a:lnTo>
                    <a:pt x="561224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9CD1E5D3-EDB3-46D4-A2C2-E77C53CB3680}"/>
                </a:ext>
              </a:extLst>
            </p:cNvPr>
            <p:cNvSpPr/>
            <p:nvPr/>
          </p:nvSpPr>
          <p:spPr>
            <a:xfrm>
              <a:off x="18285426" y="4049371"/>
              <a:ext cx="150836" cy="230397"/>
            </a:xfrm>
            <a:custGeom>
              <a:avLst/>
              <a:gdLst>
                <a:gd name="connsiteX0" fmla="*/ 1243 w 150835"/>
                <a:gd name="connsiteY0" fmla="*/ 39267 h 230397"/>
                <a:gd name="connsiteX1" fmla="*/ 53969 w 150835"/>
                <a:gd name="connsiteY1" fmla="*/ 39267 h 230397"/>
                <a:gd name="connsiteX2" fmla="*/ 53969 w 150835"/>
                <a:gd name="connsiteY2" fmla="*/ 229320 h 230397"/>
                <a:gd name="connsiteX3" fmla="*/ 97115 w 150835"/>
                <a:gd name="connsiteY3" fmla="*/ 229320 h 230397"/>
                <a:gd name="connsiteX4" fmla="*/ 97115 w 150835"/>
                <a:gd name="connsiteY4" fmla="*/ 39267 h 230397"/>
                <a:gd name="connsiteX5" fmla="*/ 149824 w 150835"/>
                <a:gd name="connsiteY5" fmla="*/ 39267 h 230397"/>
                <a:gd name="connsiteX6" fmla="*/ 149824 w 150835"/>
                <a:gd name="connsiteY6" fmla="*/ 1243 h 230397"/>
                <a:gd name="connsiteX7" fmla="*/ 1243 w 150835"/>
                <a:gd name="connsiteY7" fmla="*/ 1243 h 2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835" h="230397">
                  <a:moveTo>
                    <a:pt x="1243" y="39267"/>
                  </a:moveTo>
                  <a:lnTo>
                    <a:pt x="53969" y="39267"/>
                  </a:lnTo>
                  <a:lnTo>
                    <a:pt x="53969" y="229320"/>
                  </a:lnTo>
                  <a:lnTo>
                    <a:pt x="97115" y="229320"/>
                  </a:lnTo>
                  <a:lnTo>
                    <a:pt x="97115" y="39267"/>
                  </a:lnTo>
                  <a:lnTo>
                    <a:pt x="149824" y="39267"/>
                  </a:lnTo>
                  <a:lnTo>
                    <a:pt x="149824" y="1243"/>
                  </a:lnTo>
                  <a:lnTo>
                    <a:pt x="1243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F2E04B1F-AE92-41E0-9CF7-EFC520A83356}"/>
                </a:ext>
              </a:extLst>
            </p:cNvPr>
            <p:cNvSpPr/>
            <p:nvPr/>
          </p:nvSpPr>
          <p:spPr>
            <a:xfrm>
              <a:off x="18458190" y="4045957"/>
              <a:ext cx="152493" cy="237027"/>
            </a:xfrm>
            <a:custGeom>
              <a:avLst/>
              <a:gdLst>
                <a:gd name="connsiteX0" fmla="*/ 88214 w 152493"/>
                <a:gd name="connsiteY0" fmla="*/ 100546 h 237027"/>
                <a:gd name="connsiteX1" fmla="*/ 48151 w 152493"/>
                <a:gd name="connsiteY1" fmla="*/ 64246 h 237027"/>
                <a:gd name="connsiteX2" fmla="*/ 82396 w 152493"/>
                <a:gd name="connsiteY2" fmla="*/ 38223 h 237027"/>
                <a:gd name="connsiteX3" fmla="*/ 131227 w 152493"/>
                <a:gd name="connsiteY3" fmla="*/ 42715 h 237027"/>
                <a:gd name="connsiteX4" fmla="*/ 148068 w 152493"/>
                <a:gd name="connsiteY4" fmla="*/ 8752 h 237027"/>
                <a:gd name="connsiteX5" fmla="*/ 81716 w 152493"/>
                <a:gd name="connsiteY5" fmla="*/ 1243 h 237027"/>
                <a:gd name="connsiteX6" fmla="*/ 5006 w 152493"/>
                <a:gd name="connsiteY6" fmla="*/ 63218 h 237027"/>
                <a:gd name="connsiteX7" fmla="*/ 67677 w 152493"/>
                <a:gd name="connsiteY7" fmla="*/ 134443 h 237027"/>
                <a:gd name="connsiteX8" fmla="*/ 109447 w 152493"/>
                <a:gd name="connsiteY8" fmla="*/ 170742 h 237027"/>
                <a:gd name="connsiteX9" fmla="*/ 73147 w 152493"/>
                <a:gd name="connsiteY9" fmla="*/ 199169 h 237027"/>
                <a:gd name="connsiteX10" fmla="*/ 16874 w 152493"/>
                <a:gd name="connsiteY10" fmla="*/ 190915 h 237027"/>
                <a:gd name="connsiteX11" fmla="*/ 1243 w 152493"/>
                <a:gd name="connsiteY11" fmla="*/ 222458 h 237027"/>
                <a:gd name="connsiteX12" fmla="*/ 72467 w 152493"/>
                <a:gd name="connsiteY12" fmla="*/ 236149 h 237027"/>
                <a:gd name="connsiteX13" fmla="*/ 152593 w 152493"/>
                <a:gd name="connsiteY13" fmla="*/ 170742 h 237027"/>
                <a:gd name="connsiteX14" fmla="*/ 88214 w 152493"/>
                <a:gd name="connsiteY14" fmla="*/ 100546 h 23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93" h="237027">
                  <a:moveTo>
                    <a:pt x="88214" y="100546"/>
                  </a:moveTo>
                  <a:cubicBezTo>
                    <a:pt x="48831" y="90965"/>
                    <a:pt x="48151" y="90269"/>
                    <a:pt x="48151" y="64246"/>
                  </a:cubicBezTo>
                  <a:cubicBezTo>
                    <a:pt x="48151" y="44389"/>
                    <a:pt x="53290" y="38223"/>
                    <a:pt x="82396" y="38223"/>
                  </a:cubicBezTo>
                  <a:cubicBezTo>
                    <a:pt x="98143" y="38223"/>
                    <a:pt x="115364" y="39963"/>
                    <a:pt x="131227" y="42715"/>
                  </a:cubicBezTo>
                  <a:lnTo>
                    <a:pt x="148068" y="8752"/>
                  </a:lnTo>
                  <a:cubicBezTo>
                    <a:pt x="125492" y="3630"/>
                    <a:pt x="101557" y="1243"/>
                    <a:pt x="81716" y="1243"/>
                  </a:cubicBezTo>
                  <a:cubicBezTo>
                    <a:pt x="23835" y="1243"/>
                    <a:pt x="5006" y="21797"/>
                    <a:pt x="5006" y="63218"/>
                  </a:cubicBezTo>
                  <a:cubicBezTo>
                    <a:pt x="5006" y="111502"/>
                    <a:pt x="12531" y="122110"/>
                    <a:pt x="67677" y="134443"/>
                  </a:cubicBezTo>
                  <a:cubicBezTo>
                    <a:pt x="108767" y="143343"/>
                    <a:pt x="109447" y="145399"/>
                    <a:pt x="109447" y="170742"/>
                  </a:cubicBezTo>
                  <a:cubicBezTo>
                    <a:pt x="109447" y="192655"/>
                    <a:pt x="104309" y="199169"/>
                    <a:pt x="73147" y="199169"/>
                  </a:cubicBezTo>
                  <a:cubicBezTo>
                    <a:pt x="53439" y="199169"/>
                    <a:pt x="35272" y="196036"/>
                    <a:pt x="16874" y="190915"/>
                  </a:cubicBezTo>
                  <a:lnTo>
                    <a:pt x="1243" y="222458"/>
                  </a:lnTo>
                  <a:cubicBezTo>
                    <a:pt x="16310" y="229651"/>
                    <a:pt x="46444" y="236149"/>
                    <a:pt x="72467" y="236149"/>
                  </a:cubicBezTo>
                  <a:cubicBezTo>
                    <a:pt x="139929" y="236149"/>
                    <a:pt x="152593" y="213888"/>
                    <a:pt x="152593" y="170742"/>
                  </a:cubicBezTo>
                  <a:cubicBezTo>
                    <a:pt x="152593" y="125210"/>
                    <a:pt x="149510" y="115265"/>
                    <a:pt x="88214" y="100546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B3242E6A-2111-4063-A80F-A11C87566D74}"/>
                </a:ext>
              </a:extLst>
            </p:cNvPr>
            <p:cNvSpPr/>
            <p:nvPr/>
          </p:nvSpPr>
          <p:spPr>
            <a:xfrm>
              <a:off x="18058957" y="4045957"/>
              <a:ext cx="228740" cy="237027"/>
            </a:xfrm>
            <a:custGeom>
              <a:avLst/>
              <a:gdLst>
                <a:gd name="connsiteX0" fmla="*/ 200777 w 228739"/>
                <a:gd name="connsiteY0" fmla="*/ 165952 h 237027"/>
                <a:gd name="connsiteX1" fmla="*/ 200777 w 228739"/>
                <a:gd name="connsiteY1" fmla="*/ 71440 h 237027"/>
                <a:gd name="connsiteX2" fmla="*/ 114486 w 228739"/>
                <a:gd name="connsiteY2" fmla="*/ 1243 h 237027"/>
                <a:gd name="connsiteX3" fmla="*/ 114486 w 228739"/>
                <a:gd name="connsiteY3" fmla="*/ 1243 h 237027"/>
                <a:gd name="connsiteX4" fmla="*/ 87534 w 228739"/>
                <a:gd name="connsiteY4" fmla="*/ 1243 h 237027"/>
                <a:gd name="connsiteX5" fmla="*/ 1243 w 228739"/>
                <a:gd name="connsiteY5" fmla="*/ 71440 h 237027"/>
                <a:gd name="connsiteX6" fmla="*/ 1243 w 228739"/>
                <a:gd name="connsiteY6" fmla="*/ 165952 h 237027"/>
                <a:gd name="connsiteX7" fmla="*/ 87534 w 228739"/>
                <a:gd name="connsiteY7" fmla="*/ 236149 h 237027"/>
                <a:gd name="connsiteX8" fmla="*/ 114469 w 228739"/>
                <a:gd name="connsiteY8" fmla="*/ 236149 h 237027"/>
                <a:gd name="connsiteX9" fmla="*/ 114469 w 228739"/>
                <a:gd name="connsiteY9" fmla="*/ 236149 h 237027"/>
                <a:gd name="connsiteX10" fmla="*/ 172135 w 228739"/>
                <a:gd name="connsiteY10" fmla="*/ 222690 h 237027"/>
                <a:gd name="connsiteX11" fmla="*/ 182113 w 228739"/>
                <a:gd name="connsiteY11" fmla="*/ 232734 h 237027"/>
                <a:gd name="connsiteX12" fmla="*/ 227712 w 228739"/>
                <a:gd name="connsiteY12" fmla="*/ 232734 h 237027"/>
                <a:gd name="connsiteX13" fmla="*/ 193931 w 228739"/>
                <a:gd name="connsiteY13" fmla="*/ 198639 h 237027"/>
                <a:gd name="connsiteX14" fmla="*/ 200777 w 228739"/>
                <a:gd name="connsiteY14" fmla="*/ 165952 h 237027"/>
                <a:gd name="connsiteX15" fmla="*/ 157631 w 228739"/>
                <a:gd name="connsiteY15" fmla="*/ 161974 h 237027"/>
                <a:gd name="connsiteX16" fmla="*/ 131509 w 228739"/>
                <a:gd name="connsiteY16" fmla="*/ 135603 h 237027"/>
                <a:gd name="connsiteX17" fmla="*/ 85645 w 228739"/>
                <a:gd name="connsiteY17" fmla="*/ 135603 h 237027"/>
                <a:gd name="connsiteX18" fmla="*/ 142448 w 228739"/>
                <a:gd name="connsiteY18" fmla="*/ 192788 h 237027"/>
                <a:gd name="connsiteX19" fmla="*/ 114486 w 228739"/>
                <a:gd name="connsiteY19" fmla="*/ 198142 h 237027"/>
                <a:gd name="connsiteX20" fmla="*/ 114486 w 228739"/>
                <a:gd name="connsiteY20" fmla="*/ 198142 h 237027"/>
                <a:gd name="connsiteX21" fmla="*/ 87534 w 228739"/>
                <a:gd name="connsiteY21" fmla="*/ 198142 h 237027"/>
                <a:gd name="connsiteX22" fmla="*/ 44389 w 228739"/>
                <a:gd name="connsiteY22" fmla="*/ 163549 h 237027"/>
                <a:gd name="connsiteX23" fmla="*/ 44389 w 228739"/>
                <a:gd name="connsiteY23" fmla="*/ 73843 h 237027"/>
                <a:gd name="connsiteX24" fmla="*/ 87534 w 228739"/>
                <a:gd name="connsiteY24" fmla="*/ 39250 h 237027"/>
                <a:gd name="connsiteX25" fmla="*/ 114469 w 228739"/>
                <a:gd name="connsiteY25" fmla="*/ 39250 h 237027"/>
                <a:gd name="connsiteX26" fmla="*/ 114469 w 228739"/>
                <a:gd name="connsiteY26" fmla="*/ 39250 h 237027"/>
                <a:gd name="connsiteX27" fmla="*/ 157615 w 228739"/>
                <a:gd name="connsiteY27" fmla="*/ 73843 h 237027"/>
                <a:gd name="connsiteX28" fmla="*/ 157615 w 228739"/>
                <a:gd name="connsiteY28" fmla="*/ 161974 h 23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8739" h="237027">
                  <a:moveTo>
                    <a:pt x="200777" y="165952"/>
                  </a:moveTo>
                  <a:lnTo>
                    <a:pt x="200777" y="71440"/>
                  </a:lnTo>
                  <a:cubicBezTo>
                    <a:pt x="200777" y="33432"/>
                    <a:pt x="178864" y="1243"/>
                    <a:pt x="114486" y="1243"/>
                  </a:cubicBezTo>
                  <a:lnTo>
                    <a:pt x="114486" y="1243"/>
                  </a:lnTo>
                  <a:lnTo>
                    <a:pt x="87534" y="1243"/>
                  </a:lnTo>
                  <a:cubicBezTo>
                    <a:pt x="23156" y="1243"/>
                    <a:pt x="1243" y="33432"/>
                    <a:pt x="1243" y="71440"/>
                  </a:cubicBezTo>
                  <a:lnTo>
                    <a:pt x="1243" y="165952"/>
                  </a:lnTo>
                  <a:cubicBezTo>
                    <a:pt x="1243" y="203959"/>
                    <a:pt x="23156" y="236149"/>
                    <a:pt x="87534" y="236149"/>
                  </a:cubicBezTo>
                  <a:lnTo>
                    <a:pt x="114469" y="236149"/>
                  </a:lnTo>
                  <a:lnTo>
                    <a:pt x="114469" y="236149"/>
                  </a:lnTo>
                  <a:cubicBezTo>
                    <a:pt x="139912" y="236149"/>
                    <a:pt x="158692" y="231110"/>
                    <a:pt x="172135" y="222690"/>
                  </a:cubicBezTo>
                  <a:lnTo>
                    <a:pt x="182113" y="232734"/>
                  </a:lnTo>
                  <a:lnTo>
                    <a:pt x="227712" y="232734"/>
                  </a:lnTo>
                  <a:lnTo>
                    <a:pt x="193931" y="198639"/>
                  </a:lnTo>
                  <a:cubicBezTo>
                    <a:pt x="198689" y="188793"/>
                    <a:pt x="200777" y="177654"/>
                    <a:pt x="200777" y="165952"/>
                  </a:cubicBezTo>
                  <a:close/>
                  <a:moveTo>
                    <a:pt x="157631" y="161974"/>
                  </a:moveTo>
                  <a:lnTo>
                    <a:pt x="131509" y="135603"/>
                  </a:lnTo>
                  <a:lnTo>
                    <a:pt x="85645" y="135603"/>
                  </a:lnTo>
                  <a:lnTo>
                    <a:pt x="142448" y="192788"/>
                  </a:lnTo>
                  <a:cubicBezTo>
                    <a:pt x="135785" y="196268"/>
                    <a:pt x="126669" y="198142"/>
                    <a:pt x="114486" y="198142"/>
                  </a:cubicBezTo>
                  <a:lnTo>
                    <a:pt x="114486" y="198142"/>
                  </a:lnTo>
                  <a:lnTo>
                    <a:pt x="87534" y="198142"/>
                  </a:lnTo>
                  <a:cubicBezTo>
                    <a:pt x="55345" y="198142"/>
                    <a:pt x="44389" y="185130"/>
                    <a:pt x="44389" y="163549"/>
                  </a:cubicBezTo>
                  <a:lnTo>
                    <a:pt x="44389" y="73843"/>
                  </a:lnTo>
                  <a:cubicBezTo>
                    <a:pt x="44389" y="52262"/>
                    <a:pt x="55345" y="39250"/>
                    <a:pt x="87534" y="39250"/>
                  </a:cubicBezTo>
                  <a:lnTo>
                    <a:pt x="114469" y="39250"/>
                  </a:lnTo>
                  <a:lnTo>
                    <a:pt x="114469" y="39250"/>
                  </a:lnTo>
                  <a:cubicBezTo>
                    <a:pt x="146659" y="39250"/>
                    <a:pt x="157615" y="52262"/>
                    <a:pt x="157615" y="73843"/>
                  </a:cubicBezTo>
                  <a:lnTo>
                    <a:pt x="157615" y="161974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E5E9CEC8-E9E2-4802-B929-13C81D4799C6}"/>
                </a:ext>
              </a:extLst>
            </p:cNvPr>
            <p:cNvSpPr/>
            <p:nvPr/>
          </p:nvSpPr>
          <p:spPr>
            <a:xfrm>
              <a:off x="18654973" y="4161470"/>
              <a:ext cx="487315" cy="135918"/>
            </a:xfrm>
            <a:custGeom>
              <a:avLst/>
              <a:gdLst>
                <a:gd name="connsiteX0" fmla="*/ 303030 w 487314"/>
                <a:gd name="connsiteY0" fmla="*/ 17437 h 135917"/>
                <a:gd name="connsiteX1" fmla="*/ 303030 w 487314"/>
                <a:gd name="connsiteY1" fmla="*/ 36217 h 135917"/>
                <a:gd name="connsiteX2" fmla="*/ 281035 w 487314"/>
                <a:gd name="connsiteY2" fmla="*/ 36217 h 135917"/>
                <a:gd name="connsiteX3" fmla="*/ 281035 w 487314"/>
                <a:gd name="connsiteY3" fmla="*/ 17437 h 135917"/>
                <a:gd name="connsiteX4" fmla="*/ 303030 w 487314"/>
                <a:gd name="connsiteY4" fmla="*/ 17437 h 135917"/>
                <a:gd name="connsiteX5" fmla="*/ 201042 w 487314"/>
                <a:gd name="connsiteY5" fmla="*/ 17437 h 135917"/>
                <a:gd name="connsiteX6" fmla="*/ 201042 w 487314"/>
                <a:gd name="connsiteY6" fmla="*/ 36217 h 135917"/>
                <a:gd name="connsiteX7" fmla="*/ 179047 w 487314"/>
                <a:gd name="connsiteY7" fmla="*/ 36217 h 135917"/>
                <a:gd name="connsiteX8" fmla="*/ 179047 w 487314"/>
                <a:gd name="connsiteY8" fmla="*/ 17437 h 135917"/>
                <a:gd name="connsiteX9" fmla="*/ 201042 w 487314"/>
                <a:gd name="connsiteY9" fmla="*/ 17437 h 135917"/>
                <a:gd name="connsiteX10" fmla="*/ 162936 w 487314"/>
                <a:gd name="connsiteY10" fmla="*/ 17437 h 135917"/>
                <a:gd name="connsiteX11" fmla="*/ 162936 w 487314"/>
                <a:gd name="connsiteY11" fmla="*/ 115513 h 135917"/>
                <a:gd name="connsiteX12" fmla="*/ 146128 w 487314"/>
                <a:gd name="connsiteY12" fmla="*/ 115513 h 135917"/>
                <a:gd name="connsiteX13" fmla="*/ 144868 w 487314"/>
                <a:gd name="connsiteY13" fmla="*/ 104441 h 135917"/>
                <a:gd name="connsiteX14" fmla="*/ 120486 w 487314"/>
                <a:gd name="connsiteY14" fmla="*/ 117884 h 135917"/>
                <a:gd name="connsiteX15" fmla="*/ 92888 w 487314"/>
                <a:gd name="connsiteY15" fmla="*/ 78932 h 135917"/>
                <a:gd name="connsiteX16" fmla="*/ 120486 w 487314"/>
                <a:gd name="connsiteY16" fmla="*/ 43063 h 135917"/>
                <a:gd name="connsiteX17" fmla="*/ 142349 w 487314"/>
                <a:gd name="connsiteY17" fmla="*/ 49229 h 135917"/>
                <a:gd name="connsiteX18" fmla="*/ 142349 w 487314"/>
                <a:gd name="connsiteY18" fmla="*/ 17421 h 135917"/>
                <a:gd name="connsiteX19" fmla="*/ 162936 w 487314"/>
                <a:gd name="connsiteY19" fmla="*/ 17421 h 135917"/>
                <a:gd name="connsiteX20" fmla="*/ 128044 w 487314"/>
                <a:gd name="connsiteY20" fmla="*/ 100960 h 135917"/>
                <a:gd name="connsiteX21" fmla="*/ 142332 w 487314"/>
                <a:gd name="connsiteY21" fmla="*/ 92407 h 135917"/>
                <a:gd name="connsiteX22" fmla="*/ 142332 w 487314"/>
                <a:gd name="connsiteY22" fmla="*/ 62008 h 135917"/>
                <a:gd name="connsiteX23" fmla="*/ 128044 w 487314"/>
                <a:gd name="connsiteY23" fmla="*/ 57666 h 135917"/>
                <a:gd name="connsiteX24" fmla="*/ 113757 w 487314"/>
                <a:gd name="connsiteY24" fmla="*/ 78269 h 135917"/>
                <a:gd name="connsiteX25" fmla="*/ 128044 w 487314"/>
                <a:gd name="connsiteY25" fmla="*/ 100960 h 135917"/>
                <a:gd name="connsiteX26" fmla="*/ 245315 w 487314"/>
                <a:gd name="connsiteY26" fmla="*/ 30333 h 135917"/>
                <a:gd name="connsiteX27" fmla="*/ 245315 w 487314"/>
                <a:gd name="connsiteY27" fmla="*/ 45466 h 135917"/>
                <a:gd name="connsiteX28" fmla="*/ 263813 w 487314"/>
                <a:gd name="connsiteY28" fmla="*/ 45466 h 135917"/>
                <a:gd name="connsiteX29" fmla="*/ 263813 w 487314"/>
                <a:gd name="connsiteY29" fmla="*/ 60881 h 135917"/>
                <a:gd name="connsiteX30" fmla="*/ 245315 w 487314"/>
                <a:gd name="connsiteY30" fmla="*/ 60881 h 135917"/>
                <a:gd name="connsiteX31" fmla="*/ 245315 w 487314"/>
                <a:gd name="connsiteY31" fmla="*/ 92971 h 135917"/>
                <a:gd name="connsiteX32" fmla="*/ 255260 w 487314"/>
                <a:gd name="connsiteY32" fmla="*/ 103612 h 135917"/>
                <a:gd name="connsiteX33" fmla="*/ 266614 w 487314"/>
                <a:gd name="connsiteY33" fmla="*/ 103198 h 135917"/>
                <a:gd name="connsiteX34" fmla="*/ 267874 w 487314"/>
                <a:gd name="connsiteY34" fmla="*/ 116094 h 135917"/>
                <a:gd name="connsiteX35" fmla="*/ 249940 w 487314"/>
                <a:gd name="connsiteY35" fmla="*/ 117917 h 135917"/>
                <a:gd name="connsiteX36" fmla="*/ 224579 w 487314"/>
                <a:gd name="connsiteY36" fmla="*/ 94944 h 135917"/>
                <a:gd name="connsiteX37" fmla="*/ 224579 w 487314"/>
                <a:gd name="connsiteY37" fmla="*/ 60898 h 135917"/>
                <a:gd name="connsiteX38" fmla="*/ 212396 w 487314"/>
                <a:gd name="connsiteY38" fmla="*/ 60898 h 135917"/>
                <a:gd name="connsiteX39" fmla="*/ 212396 w 487314"/>
                <a:gd name="connsiteY39" fmla="*/ 46742 h 135917"/>
                <a:gd name="connsiteX40" fmla="*/ 224579 w 487314"/>
                <a:gd name="connsiteY40" fmla="*/ 46046 h 135917"/>
                <a:gd name="connsiteX41" fmla="*/ 224579 w 487314"/>
                <a:gd name="connsiteY41" fmla="*/ 30349 h 135917"/>
                <a:gd name="connsiteX42" fmla="*/ 245315 w 487314"/>
                <a:gd name="connsiteY42" fmla="*/ 30349 h 135917"/>
                <a:gd name="connsiteX43" fmla="*/ 49925 w 487314"/>
                <a:gd name="connsiteY43" fmla="*/ 38521 h 135917"/>
                <a:gd name="connsiteX44" fmla="*/ 80656 w 487314"/>
                <a:gd name="connsiteY44" fmla="*/ 70047 h 135917"/>
                <a:gd name="connsiteX45" fmla="*/ 80656 w 487314"/>
                <a:gd name="connsiteY45" fmla="*/ 86788 h 135917"/>
                <a:gd name="connsiteX46" fmla="*/ 37062 w 487314"/>
                <a:gd name="connsiteY46" fmla="*/ 86788 h 135917"/>
                <a:gd name="connsiteX47" fmla="*/ 37062 w 487314"/>
                <a:gd name="connsiteY47" fmla="*/ 90816 h 135917"/>
                <a:gd name="connsiteX48" fmla="*/ 52345 w 487314"/>
                <a:gd name="connsiteY48" fmla="*/ 104010 h 135917"/>
                <a:gd name="connsiteX49" fmla="*/ 79214 w 487314"/>
                <a:gd name="connsiteY49" fmla="*/ 99568 h 135917"/>
                <a:gd name="connsiteX50" fmla="*/ 79379 w 487314"/>
                <a:gd name="connsiteY50" fmla="*/ 115116 h 135917"/>
                <a:gd name="connsiteX51" fmla="*/ 50588 w 487314"/>
                <a:gd name="connsiteY51" fmla="*/ 120105 h 135917"/>
                <a:gd name="connsiteX52" fmla="*/ 17437 w 487314"/>
                <a:gd name="connsiteY52" fmla="*/ 89855 h 135917"/>
                <a:gd name="connsiteX53" fmla="*/ 17437 w 487314"/>
                <a:gd name="connsiteY53" fmla="*/ 69103 h 135917"/>
                <a:gd name="connsiteX54" fmla="*/ 49925 w 487314"/>
                <a:gd name="connsiteY54" fmla="*/ 38521 h 135917"/>
                <a:gd name="connsiteX55" fmla="*/ 37046 w 487314"/>
                <a:gd name="connsiteY55" fmla="*/ 71025 h 135917"/>
                <a:gd name="connsiteX56" fmla="*/ 61975 w 487314"/>
                <a:gd name="connsiteY56" fmla="*/ 71025 h 135917"/>
                <a:gd name="connsiteX57" fmla="*/ 61975 w 487314"/>
                <a:gd name="connsiteY57" fmla="*/ 67163 h 135917"/>
                <a:gd name="connsiteX58" fmla="*/ 50074 w 487314"/>
                <a:gd name="connsiteY58" fmla="*/ 54616 h 135917"/>
                <a:gd name="connsiteX59" fmla="*/ 37046 w 487314"/>
                <a:gd name="connsiteY59" fmla="*/ 67163 h 135917"/>
                <a:gd name="connsiteX60" fmla="*/ 37046 w 487314"/>
                <a:gd name="connsiteY60" fmla="*/ 71025 h 135917"/>
                <a:gd name="connsiteX61" fmla="*/ 357033 w 487314"/>
                <a:gd name="connsiteY61" fmla="*/ 39615 h 135917"/>
                <a:gd name="connsiteX62" fmla="*/ 386189 w 487314"/>
                <a:gd name="connsiteY62" fmla="*/ 63334 h 135917"/>
                <a:gd name="connsiteX63" fmla="*/ 386189 w 487314"/>
                <a:gd name="connsiteY63" fmla="*/ 95275 h 135917"/>
                <a:gd name="connsiteX64" fmla="*/ 357033 w 487314"/>
                <a:gd name="connsiteY64" fmla="*/ 118994 h 135917"/>
                <a:gd name="connsiteX65" fmla="*/ 347933 w 487314"/>
                <a:gd name="connsiteY65" fmla="*/ 118994 h 135917"/>
                <a:gd name="connsiteX66" fmla="*/ 318777 w 487314"/>
                <a:gd name="connsiteY66" fmla="*/ 95275 h 135917"/>
                <a:gd name="connsiteX67" fmla="*/ 318777 w 487314"/>
                <a:gd name="connsiteY67" fmla="*/ 63334 h 135917"/>
                <a:gd name="connsiteX68" fmla="*/ 347933 w 487314"/>
                <a:gd name="connsiteY68" fmla="*/ 39615 h 135917"/>
                <a:gd name="connsiteX69" fmla="*/ 357033 w 487314"/>
                <a:gd name="connsiteY69" fmla="*/ 39615 h 135917"/>
                <a:gd name="connsiteX70" fmla="*/ 348795 w 487314"/>
                <a:gd name="connsiteY70" fmla="*/ 101060 h 135917"/>
                <a:gd name="connsiteX71" fmla="*/ 356171 w 487314"/>
                <a:gd name="connsiteY71" fmla="*/ 101060 h 135917"/>
                <a:gd name="connsiteX72" fmla="*/ 367989 w 487314"/>
                <a:gd name="connsiteY72" fmla="*/ 91579 h 135917"/>
                <a:gd name="connsiteX73" fmla="*/ 367989 w 487314"/>
                <a:gd name="connsiteY73" fmla="*/ 66997 h 135917"/>
                <a:gd name="connsiteX74" fmla="*/ 356171 w 487314"/>
                <a:gd name="connsiteY74" fmla="*/ 57516 h 135917"/>
                <a:gd name="connsiteX75" fmla="*/ 348795 w 487314"/>
                <a:gd name="connsiteY75" fmla="*/ 57516 h 135917"/>
                <a:gd name="connsiteX76" fmla="*/ 336977 w 487314"/>
                <a:gd name="connsiteY76" fmla="*/ 66997 h 135917"/>
                <a:gd name="connsiteX77" fmla="*/ 336977 w 487314"/>
                <a:gd name="connsiteY77" fmla="*/ 91579 h 135917"/>
                <a:gd name="connsiteX78" fmla="*/ 348795 w 487314"/>
                <a:gd name="connsiteY78" fmla="*/ 101060 h 135917"/>
                <a:gd name="connsiteX79" fmla="*/ 450269 w 487314"/>
                <a:gd name="connsiteY79" fmla="*/ 43079 h 135917"/>
                <a:gd name="connsiteX80" fmla="*/ 470160 w 487314"/>
                <a:gd name="connsiteY80" fmla="*/ 62970 h 135917"/>
                <a:gd name="connsiteX81" fmla="*/ 470160 w 487314"/>
                <a:gd name="connsiteY81" fmla="*/ 115513 h 135917"/>
                <a:gd name="connsiteX82" fmla="*/ 449556 w 487314"/>
                <a:gd name="connsiteY82" fmla="*/ 115513 h 135917"/>
                <a:gd name="connsiteX83" fmla="*/ 449556 w 487314"/>
                <a:gd name="connsiteY83" fmla="*/ 68307 h 135917"/>
                <a:gd name="connsiteX84" fmla="*/ 441003 w 487314"/>
                <a:gd name="connsiteY84" fmla="*/ 59340 h 135917"/>
                <a:gd name="connsiteX85" fmla="*/ 422224 w 487314"/>
                <a:gd name="connsiteY85" fmla="*/ 66898 h 135917"/>
                <a:gd name="connsiteX86" fmla="*/ 422224 w 487314"/>
                <a:gd name="connsiteY86" fmla="*/ 115513 h 135917"/>
                <a:gd name="connsiteX87" fmla="*/ 401654 w 487314"/>
                <a:gd name="connsiteY87" fmla="*/ 115513 h 135917"/>
                <a:gd name="connsiteX88" fmla="*/ 401654 w 487314"/>
                <a:gd name="connsiteY88" fmla="*/ 45450 h 135917"/>
                <a:gd name="connsiteX89" fmla="*/ 418461 w 487314"/>
                <a:gd name="connsiteY89" fmla="*/ 45450 h 135917"/>
                <a:gd name="connsiteX90" fmla="*/ 419588 w 487314"/>
                <a:gd name="connsiteY90" fmla="*/ 55113 h 135917"/>
                <a:gd name="connsiteX91" fmla="*/ 450269 w 487314"/>
                <a:gd name="connsiteY91" fmla="*/ 43079 h 135917"/>
                <a:gd name="connsiteX92" fmla="*/ 302318 w 487314"/>
                <a:gd name="connsiteY92" fmla="*/ 45466 h 135917"/>
                <a:gd name="connsiteX93" fmla="*/ 302318 w 487314"/>
                <a:gd name="connsiteY93" fmla="*/ 115530 h 135917"/>
                <a:gd name="connsiteX94" fmla="*/ 281715 w 487314"/>
                <a:gd name="connsiteY94" fmla="*/ 115530 h 135917"/>
                <a:gd name="connsiteX95" fmla="*/ 281715 w 487314"/>
                <a:gd name="connsiteY95" fmla="*/ 45466 h 135917"/>
                <a:gd name="connsiteX96" fmla="*/ 302318 w 487314"/>
                <a:gd name="connsiteY96" fmla="*/ 45466 h 135917"/>
                <a:gd name="connsiteX97" fmla="*/ 200330 w 487314"/>
                <a:gd name="connsiteY97" fmla="*/ 45466 h 135917"/>
                <a:gd name="connsiteX98" fmla="*/ 200330 w 487314"/>
                <a:gd name="connsiteY98" fmla="*/ 115530 h 135917"/>
                <a:gd name="connsiteX99" fmla="*/ 179726 w 487314"/>
                <a:gd name="connsiteY99" fmla="*/ 115530 h 135917"/>
                <a:gd name="connsiteX100" fmla="*/ 179726 w 487314"/>
                <a:gd name="connsiteY100" fmla="*/ 45466 h 135917"/>
                <a:gd name="connsiteX101" fmla="*/ 200330 w 487314"/>
                <a:gd name="connsiteY101" fmla="*/ 45466 h 135917"/>
                <a:gd name="connsiteX102" fmla="*/ 303030 w 487314"/>
                <a:gd name="connsiteY102" fmla="*/ 1260 h 135917"/>
                <a:gd name="connsiteX103" fmla="*/ 281035 w 487314"/>
                <a:gd name="connsiteY103" fmla="*/ 1260 h 135917"/>
                <a:gd name="connsiteX104" fmla="*/ 264857 w 487314"/>
                <a:gd name="connsiteY104" fmla="*/ 17437 h 135917"/>
                <a:gd name="connsiteX105" fmla="*/ 264857 w 487314"/>
                <a:gd name="connsiteY105" fmla="*/ 29305 h 135917"/>
                <a:gd name="connsiteX106" fmla="*/ 263813 w 487314"/>
                <a:gd name="connsiteY106" fmla="*/ 29272 h 135917"/>
                <a:gd name="connsiteX107" fmla="*/ 261459 w 487314"/>
                <a:gd name="connsiteY107" fmla="*/ 29272 h 135917"/>
                <a:gd name="connsiteX108" fmla="*/ 245315 w 487314"/>
                <a:gd name="connsiteY108" fmla="*/ 14139 h 135917"/>
                <a:gd name="connsiteX109" fmla="*/ 224579 w 487314"/>
                <a:gd name="connsiteY109" fmla="*/ 14139 h 135917"/>
                <a:gd name="connsiteX110" fmla="*/ 217154 w 487314"/>
                <a:gd name="connsiteY110" fmla="*/ 15929 h 135917"/>
                <a:gd name="connsiteX111" fmla="*/ 201042 w 487314"/>
                <a:gd name="connsiteY111" fmla="*/ 1243 h 135917"/>
                <a:gd name="connsiteX112" fmla="*/ 179047 w 487314"/>
                <a:gd name="connsiteY112" fmla="*/ 1243 h 135917"/>
                <a:gd name="connsiteX113" fmla="*/ 170991 w 487314"/>
                <a:gd name="connsiteY113" fmla="*/ 3381 h 135917"/>
                <a:gd name="connsiteX114" fmla="*/ 162936 w 487314"/>
                <a:gd name="connsiteY114" fmla="*/ 1243 h 135917"/>
                <a:gd name="connsiteX115" fmla="*/ 142332 w 487314"/>
                <a:gd name="connsiteY115" fmla="*/ 1243 h 135917"/>
                <a:gd name="connsiteX116" fmla="*/ 126155 w 487314"/>
                <a:gd name="connsiteY116" fmla="*/ 17421 h 135917"/>
                <a:gd name="connsiteX117" fmla="*/ 126155 w 487314"/>
                <a:gd name="connsiteY117" fmla="*/ 27200 h 135917"/>
                <a:gd name="connsiteX118" fmla="*/ 120486 w 487314"/>
                <a:gd name="connsiteY118" fmla="*/ 26869 h 135917"/>
                <a:gd name="connsiteX119" fmla="*/ 88297 w 487314"/>
                <a:gd name="connsiteY119" fmla="*/ 39234 h 135917"/>
                <a:gd name="connsiteX120" fmla="*/ 49925 w 487314"/>
                <a:gd name="connsiteY120" fmla="*/ 22294 h 135917"/>
                <a:gd name="connsiteX121" fmla="*/ 1243 w 487314"/>
                <a:gd name="connsiteY121" fmla="*/ 69053 h 135917"/>
                <a:gd name="connsiteX122" fmla="*/ 1243 w 487314"/>
                <a:gd name="connsiteY122" fmla="*/ 89805 h 135917"/>
                <a:gd name="connsiteX123" fmla="*/ 50571 w 487314"/>
                <a:gd name="connsiteY123" fmla="*/ 136233 h 135917"/>
                <a:gd name="connsiteX124" fmla="*/ 85148 w 487314"/>
                <a:gd name="connsiteY124" fmla="*/ 130183 h 135917"/>
                <a:gd name="connsiteX125" fmla="*/ 91728 w 487314"/>
                <a:gd name="connsiteY125" fmla="*/ 125525 h 135917"/>
                <a:gd name="connsiteX126" fmla="*/ 120486 w 487314"/>
                <a:gd name="connsiteY126" fmla="*/ 134045 h 135917"/>
                <a:gd name="connsiteX127" fmla="*/ 138354 w 487314"/>
                <a:gd name="connsiteY127" fmla="*/ 129685 h 135917"/>
                <a:gd name="connsiteX128" fmla="*/ 146128 w 487314"/>
                <a:gd name="connsiteY128" fmla="*/ 131674 h 135917"/>
                <a:gd name="connsiteX129" fmla="*/ 162936 w 487314"/>
                <a:gd name="connsiteY129" fmla="*/ 131674 h 135917"/>
                <a:gd name="connsiteX130" fmla="*/ 171339 w 487314"/>
                <a:gd name="connsiteY130" fmla="*/ 129321 h 135917"/>
                <a:gd name="connsiteX131" fmla="*/ 179743 w 487314"/>
                <a:gd name="connsiteY131" fmla="*/ 131674 h 135917"/>
                <a:gd name="connsiteX132" fmla="*/ 200346 w 487314"/>
                <a:gd name="connsiteY132" fmla="*/ 131674 h 135917"/>
                <a:gd name="connsiteX133" fmla="*/ 215944 w 487314"/>
                <a:gd name="connsiteY133" fmla="*/ 119823 h 135917"/>
                <a:gd name="connsiteX134" fmla="*/ 249940 w 487314"/>
                <a:gd name="connsiteY134" fmla="*/ 134061 h 135917"/>
                <a:gd name="connsiteX135" fmla="*/ 270460 w 487314"/>
                <a:gd name="connsiteY135" fmla="*/ 132023 h 135917"/>
                <a:gd name="connsiteX136" fmla="*/ 275383 w 487314"/>
                <a:gd name="connsiteY136" fmla="*/ 130382 h 135917"/>
                <a:gd name="connsiteX137" fmla="*/ 281731 w 487314"/>
                <a:gd name="connsiteY137" fmla="*/ 131674 h 135917"/>
                <a:gd name="connsiteX138" fmla="*/ 302334 w 487314"/>
                <a:gd name="connsiteY138" fmla="*/ 131674 h 135917"/>
                <a:gd name="connsiteX139" fmla="*/ 315429 w 487314"/>
                <a:gd name="connsiteY139" fmla="*/ 124995 h 135917"/>
                <a:gd name="connsiteX140" fmla="*/ 347933 w 487314"/>
                <a:gd name="connsiteY140" fmla="*/ 135139 h 135917"/>
                <a:gd name="connsiteX141" fmla="*/ 357033 w 487314"/>
                <a:gd name="connsiteY141" fmla="*/ 135139 h 135917"/>
                <a:gd name="connsiteX142" fmla="*/ 388940 w 487314"/>
                <a:gd name="connsiteY142" fmla="*/ 125492 h 135917"/>
                <a:gd name="connsiteX143" fmla="*/ 401654 w 487314"/>
                <a:gd name="connsiteY143" fmla="*/ 131658 h 135917"/>
                <a:gd name="connsiteX144" fmla="*/ 422257 w 487314"/>
                <a:gd name="connsiteY144" fmla="*/ 131658 h 135917"/>
                <a:gd name="connsiteX145" fmla="*/ 435915 w 487314"/>
                <a:gd name="connsiteY145" fmla="*/ 124149 h 135917"/>
                <a:gd name="connsiteX146" fmla="*/ 449573 w 487314"/>
                <a:gd name="connsiteY146" fmla="*/ 131658 h 135917"/>
                <a:gd name="connsiteX147" fmla="*/ 470176 w 487314"/>
                <a:gd name="connsiteY147" fmla="*/ 131658 h 135917"/>
                <a:gd name="connsiteX148" fmla="*/ 486354 w 487314"/>
                <a:gd name="connsiteY148" fmla="*/ 115480 h 135917"/>
                <a:gd name="connsiteX149" fmla="*/ 486354 w 487314"/>
                <a:gd name="connsiteY149" fmla="*/ 62937 h 135917"/>
                <a:gd name="connsiteX150" fmla="*/ 450269 w 487314"/>
                <a:gd name="connsiteY150" fmla="*/ 26852 h 135917"/>
                <a:gd name="connsiteX151" fmla="*/ 427229 w 487314"/>
                <a:gd name="connsiteY151" fmla="*/ 31808 h 135917"/>
                <a:gd name="connsiteX152" fmla="*/ 418478 w 487314"/>
                <a:gd name="connsiteY152" fmla="*/ 29239 h 135917"/>
                <a:gd name="connsiteX153" fmla="*/ 401654 w 487314"/>
                <a:gd name="connsiteY153" fmla="*/ 29239 h 135917"/>
                <a:gd name="connsiteX154" fmla="*/ 390134 w 487314"/>
                <a:gd name="connsiteY154" fmla="*/ 34046 h 135917"/>
                <a:gd name="connsiteX155" fmla="*/ 357033 w 487314"/>
                <a:gd name="connsiteY155" fmla="*/ 23371 h 135917"/>
                <a:gd name="connsiteX156" fmla="*/ 347933 w 487314"/>
                <a:gd name="connsiteY156" fmla="*/ 23371 h 135917"/>
                <a:gd name="connsiteX157" fmla="*/ 319208 w 487314"/>
                <a:gd name="connsiteY157" fmla="*/ 30698 h 135917"/>
                <a:gd name="connsiteX158" fmla="*/ 319208 w 487314"/>
                <a:gd name="connsiteY158" fmla="*/ 17388 h 135917"/>
                <a:gd name="connsiteX159" fmla="*/ 303030 w 487314"/>
                <a:gd name="connsiteY159" fmla="*/ 1260 h 135917"/>
                <a:gd name="connsiteX160" fmla="*/ 303030 w 487314"/>
                <a:gd name="connsiteY160" fmla="*/ 1260 h 135917"/>
                <a:gd name="connsiteX161" fmla="*/ 347485 w 487314"/>
                <a:gd name="connsiteY161" fmla="*/ 73810 h 135917"/>
                <a:gd name="connsiteX162" fmla="*/ 347485 w 487314"/>
                <a:gd name="connsiteY162" fmla="*/ 73810 h 135917"/>
                <a:gd name="connsiteX163" fmla="*/ 347485 w 487314"/>
                <a:gd name="connsiteY163" fmla="*/ 73810 h 135917"/>
                <a:gd name="connsiteX164" fmla="*/ 347485 w 487314"/>
                <a:gd name="connsiteY164" fmla="*/ 73810 h 135917"/>
                <a:gd name="connsiteX165" fmla="*/ 357480 w 487314"/>
                <a:gd name="connsiteY165" fmla="*/ 73810 h 135917"/>
                <a:gd name="connsiteX166" fmla="*/ 357480 w 487314"/>
                <a:gd name="connsiteY166" fmla="*/ 73810 h 135917"/>
                <a:gd name="connsiteX167" fmla="*/ 357480 w 487314"/>
                <a:gd name="connsiteY167" fmla="*/ 73810 h 135917"/>
                <a:gd name="connsiteX168" fmla="*/ 261493 w 487314"/>
                <a:gd name="connsiteY168" fmla="*/ 77059 h 135917"/>
                <a:gd name="connsiteX169" fmla="*/ 263797 w 487314"/>
                <a:gd name="connsiteY169" fmla="*/ 77059 h 135917"/>
                <a:gd name="connsiteX170" fmla="*/ 265537 w 487314"/>
                <a:gd name="connsiteY170" fmla="*/ 76959 h 135917"/>
                <a:gd name="connsiteX171" fmla="*/ 265537 w 487314"/>
                <a:gd name="connsiteY171" fmla="*/ 87037 h 135917"/>
                <a:gd name="connsiteX172" fmla="*/ 265438 w 487314"/>
                <a:gd name="connsiteY172" fmla="*/ 87037 h 135917"/>
                <a:gd name="connsiteX173" fmla="*/ 261476 w 487314"/>
                <a:gd name="connsiteY173" fmla="*/ 87269 h 135917"/>
                <a:gd name="connsiteX174" fmla="*/ 261476 w 487314"/>
                <a:gd name="connsiteY174" fmla="*/ 77059 h 135917"/>
                <a:gd name="connsiteX175" fmla="*/ 261493 w 487314"/>
                <a:gd name="connsiteY175" fmla="*/ 77059 h 13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87314" h="135917">
                  <a:moveTo>
                    <a:pt x="303030" y="17437"/>
                  </a:moveTo>
                  <a:lnTo>
                    <a:pt x="303030" y="36217"/>
                  </a:lnTo>
                  <a:lnTo>
                    <a:pt x="281035" y="36217"/>
                  </a:lnTo>
                  <a:lnTo>
                    <a:pt x="281035" y="17437"/>
                  </a:lnTo>
                  <a:lnTo>
                    <a:pt x="303030" y="17437"/>
                  </a:lnTo>
                  <a:moveTo>
                    <a:pt x="201042" y="17437"/>
                  </a:moveTo>
                  <a:lnTo>
                    <a:pt x="201042" y="36217"/>
                  </a:lnTo>
                  <a:lnTo>
                    <a:pt x="179047" y="36217"/>
                  </a:lnTo>
                  <a:lnTo>
                    <a:pt x="179047" y="17437"/>
                  </a:lnTo>
                  <a:lnTo>
                    <a:pt x="201042" y="17437"/>
                  </a:lnTo>
                  <a:moveTo>
                    <a:pt x="162936" y="17437"/>
                  </a:moveTo>
                  <a:lnTo>
                    <a:pt x="162936" y="115513"/>
                  </a:lnTo>
                  <a:lnTo>
                    <a:pt x="146128" y="115513"/>
                  </a:lnTo>
                  <a:lnTo>
                    <a:pt x="144868" y="104441"/>
                  </a:lnTo>
                  <a:cubicBezTo>
                    <a:pt x="134492" y="114386"/>
                    <a:pt x="128326" y="117884"/>
                    <a:pt x="120486" y="117884"/>
                  </a:cubicBezTo>
                  <a:cubicBezTo>
                    <a:pt x="98772" y="117884"/>
                    <a:pt x="92888" y="107939"/>
                    <a:pt x="92888" y="78932"/>
                  </a:cubicBezTo>
                  <a:cubicBezTo>
                    <a:pt x="92888" y="52163"/>
                    <a:pt x="101441" y="43063"/>
                    <a:pt x="120486" y="43063"/>
                  </a:cubicBezTo>
                  <a:cubicBezTo>
                    <a:pt x="127348" y="43063"/>
                    <a:pt x="133945" y="45168"/>
                    <a:pt x="142349" y="49229"/>
                  </a:cubicBezTo>
                  <a:lnTo>
                    <a:pt x="142349" y="17421"/>
                  </a:lnTo>
                  <a:lnTo>
                    <a:pt x="162936" y="17421"/>
                  </a:lnTo>
                  <a:moveTo>
                    <a:pt x="128044" y="100960"/>
                  </a:moveTo>
                  <a:cubicBezTo>
                    <a:pt x="132387" y="100960"/>
                    <a:pt x="135885" y="99004"/>
                    <a:pt x="142332" y="92407"/>
                  </a:cubicBezTo>
                  <a:lnTo>
                    <a:pt x="142332" y="62008"/>
                  </a:lnTo>
                  <a:cubicBezTo>
                    <a:pt x="135752" y="58644"/>
                    <a:pt x="132105" y="57666"/>
                    <a:pt x="128044" y="57666"/>
                  </a:cubicBezTo>
                  <a:cubicBezTo>
                    <a:pt x="117950" y="57666"/>
                    <a:pt x="113607" y="62572"/>
                    <a:pt x="113757" y="78269"/>
                  </a:cubicBezTo>
                  <a:cubicBezTo>
                    <a:pt x="113607" y="95772"/>
                    <a:pt x="116690" y="100960"/>
                    <a:pt x="128044" y="100960"/>
                  </a:cubicBezTo>
                  <a:moveTo>
                    <a:pt x="245315" y="30333"/>
                  </a:moveTo>
                  <a:lnTo>
                    <a:pt x="245315" y="45466"/>
                  </a:lnTo>
                  <a:lnTo>
                    <a:pt x="263813" y="45466"/>
                  </a:lnTo>
                  <a:lnTo>
                    <a:pt x="263813" y="60881"/>
                  </a:lnTo>
                  <a:lnTo>
                    <a:pt x="245315" y="60881"/>
                  </a:lnTo>
                  <a:lnTo>
                    <a:pt x="245315" y="92971"/>
                  </a:lnTo>
                  <a:cubicBezTo>
                    <a:pt x="245315" y="101524"/>
                    <a:pt x="249525" y="103612"/>
                    <a:pt x="255260" y="103612"/>
                  </a:cubicBezTo>
                  <a:cubicBezTo>
                    <a:pt x="258476" y="103612"/>
                    <a:pt x="262686" y="103463"/>
                    <a:pt x="266614" y="103198"/>
                  </a:cubicBezTo>
                  <a:lnTo>
                    <a:pt x="267874" y="116094"/>
                  </a:lnTo>
                  <a:cubicBezTo>
                    <a:pt x="262686" y="116939"/>
                    <a:pt x="256106" y="117917"/>
                    <a:pt x="249940" y="117917"/>
                  </a:cubicBezTo>
                  <a:cubicBezTo>
                    <a:pt x="236762" y="117917"/>
                    <a:pt x="224579" y="113442"/>
                    <a:pt x="224579" y="94944"/>
                  </a:cubicBezTo>
                  <a:lnTo>
                    <a:pt x="224579" y="60898"/>
                  </a:lnTo>
                  <a:lnTo>
                    <a:pt x="212396" y="60898"/>
                  </a:lnTo>
                  <a:lnTo>
                    <a:pt x="212396" y="46742"/>
                  </a:lnTo>
                  <a:lnTo>
                    <a:pt x="224579" y="46046"/>
                  </a:lnTo>
                  <a:lnTo>
                    <a:pt x="224579" y="30349"/>
                  </a:lnTo>
                  <a:lnTo>
                    <a:pt x="245315" y="30349"/>
                  </a:lnTo>
                  <a:moveTo>
                    <a:pt x="49925" y="38521"/>
                  </a:moveTo>
                  <a:cubicBezTo>
                    <a:pt x="75020" y="38521"/>
                    <a:pt x="80656" y="53157"/>
                    <a:pt x="80656" y="70047"/>
                  </a:cubicBezTo>
                  <a:lnTo>
                    <a:pt x="80656" y="86788"/>
                  </a:lnTo>
                  <a:lnTo>
                    <a:pt x="37062" y="86788"/>
                  </a:lnTo>
                  <a:lnTo>
                    <a:pt x="37062" y="90816"/>
                  </a:lnTo>
                  <a:cubicBezTo>
                    <a:pt x="37062" y="100314"/>
                    <a:pt x="40444" y="104010"/>
                    <a:pt x="52345" y="104010"/>
                  </a:cubicBezTo>
                  <a:cubicBezTo>
                    <a:pt x="59903" y="104010"/>
                    <a:pt x="70677" y="102137"/>
                    <a:pt x="79214" y="99568"/>
                  </a:cubicBezTo>
                  <a:lnTo>
                    <a:pt x="79379" y="115116"/>
                  </a:lnTo>
                  <a:cubicBezTo>
                    <a:pt x="70528" y="118497"/>
                    <a:pt x="59920" y="120105"/>
                    <a:pt x="50588" y="120105"/>
                  </a:cubicBezTo>
                  <a:cubicBezTo>
                    <a:pt x="25974" y="120105"/>
                    <a:pt x="17437" y="108684"/>
                    <a:pt x="17437" y="89855"/>
                  </a:cubicBezTo>
                  <a:lnTo>
                    <a:pt x="17437" y="69103"/>
                  </a:lnTo>
                  <a:cubicBezTo>
                    <a:pt x="17421" y="52511"/>
                    <a:pt x="24830" y="38521"/>
                    <a:pt x="49925" y="38521"/>
                  </a:cubicBezTo>
                  <a:moveTo>
                    <a:pt x="37046" y="71025"/>
                  </a:moveTo>
                  <a:lnTo>
                    <a:pt x="61975" y="71025"/>
                  </a:lnTo>
                  <a:lnTo>
                    <a:pt x="61975" y="67163"/>
                  </a:lnTo>
                  <a:cubicBezTo>
                    <a:pt x="61975" y="59754"/>
                    <a:pt x="59721" y="54616"/>
                    <a:pt x="50074" y="54616"/>
                  </a:cubicBezTo>
                  <a:cubicBezTo>
                    <a:pt x="40427" y="54616"/>
                    <a:pt x="37046" y="59771"/>
                    <a:pt x="37046" y="67163"/>
                  </a:cubicBezTo>
                  <a:lnTo>
                    <a:pt x="37046" y="71025"/>
                  </a:lnTo>
                  <a:moveTo>
                    <a:pt x="357033" y="39615"/>
                  </a:moveTo>
                  <a:cubicBezTo>
                    <a:pt x="378796" y="39615"/>
                    <a:pt x="386189" y="50488"/>
                    <a:pt x="386189" y="63334"/>
                  </a:cubicBezTo>
                  <a:lnTo>
                    <a:pt x="386189" y="95275"/>
                  </a:lnTo>
                  <a:cubicBezTo>
                    <a:pt x="386189" y="108121"/>
                    <a:pt x="378780" y="118994"/>
                    <a:pt x="357033" y="118994"/>
                  </a:cubicBezTo>
                  <a:lnTo>
                    <a:pt x="347933" y="118994"/>
                  </a:lnTo>
                  <a:cubicBezTo>
                    <a:pt x="326170" y="118994"/>
                    <a:pt x="318777" y="108121"/>
                    <a:pt x="318777" y="95275"/>
                  </a:cubicBezTo>
                  <a:lnTo>
                    <a:pt x="318777" y="63334"/>
                  </a:lnTo>
                  <a:cubicBezTo>
                    <a:pt x="318777" y="50488"/>
                    <a:pt x="326186" y="39615"/>
                    <a:pt x="347933" y="39615"/>
                  </a:cubicBezTo>
                  <a:lnTo>
                    <a:pt x="357033" y="39615"/>
                  </a:lnTo>
                  <a:moveTo>
                    <a:pt x="348795" y="101060"/>
                  </a:moveTo>
                  <a:lnTo>
                    <a:pt x="356171" y="101060"/>
                  </a:lnTo>
                  <a:cubicBezTo>
                    <a:pt x="364989" y="101060"/>
                    <a:pt x="367989" y="97496"/>
                    <a:pt x="367989" y="91579"/>
                  </a:cubicBezTo>
                  <a:lnTo>
                    <a:pt x="367989" y="66997"/>
                  </a:lnTo>
                  <a:cubicBezTo>
                    <a:pt x="367989" y="61080"/>
                    <a:pt x="364989" y="57516"/>
                    <a:pt x="356171" y="57516"/>
                  </a:cubicBezTo>
                  <a:lnTo>
                    <a:pt x="348795" y="57516"/>
                  </a:lnTo>
                  <a:cubicBezTo>
                    <a:pt x="339977" y="57516"/>
                    <a:pt x="336977" y="61080"/>
                    <a:pt x="336977" y="66997"/>
                  </a:cubicBezTo>
                  <a:lnTo>
                    <a:pt x="336977" y="91579"/>
                  </a:lnTo>
                  <a:cubicBezTo>
                    <a:pt x="336977" y="97496"/>
                    <a:pt x="339977" y="101060"/>
                    <a:pt x="348795" y="101060"/>
                  </a:cubicBezTo>
                  <a:moveTo>
                    <a:pt x="450269" y="43079"/>
                  </a:moveTo>
                  <a:cubicBezTo>
                    <a:pt x="462038" y="43079"/>
                    <a:pt x="470160" y="49245"/>
                    <a:pt x="470160" y="62970"/>
                  </a:cubicBezTo>
                  <a:lnTo>
                    <a:pt x="470160" y="115513"/>
                  </a:lnTo>
                  <a:lnTo>
                    <a:pt x="449556" y="115513"/>
                  </a:lnTo>
                  <a:lnTo>
                    <a:pt x="449556" y="68307"/>
                  </a:lnTo>
                  <a:cubicBezTo>
                    <a:pt x="449556" y="62274"/>
                    <a:pt x="446755" y="59340"/>
                    <a:pt x="441003" y="59340"/>
                  </a:cubicBezTo>
                  <a:cubicBezTo>
                    <a:pt x="434970" y="59340"/>
                    <a:pt x="428953" y="61859"/>
                    <a:pt x="422224" y="66898"/>
                  </a:cubicBezTo>
                  <a:lnTo>
                    <a:pt x="422224" y="115513"/>
                  </a:lnTo>
                  <a:lnTo>
                    <a:pt x="401654" y="115513"/>
                  </a:lnTo>
                  <a:lnTo>
                    <a:pt x="401654" y="45450"/>
                  </a:lnTo>
                  <a:lnTo>
                    <a:pt x="418461" y="45450"/>
                  </a:lnTo>
                  <a:lnTo>
                    <a:pt x="419588" y="55113"/>
                  </a:lnTo>
                  <a:cubicBezTo>
                    <a:pt x="429682" y="47289"/>
                    <a:pt x="440456" y="43079"/>
                    <a:pt x="450269" y="43079"/>
                  </a:cubicBezTo>
                  <a:moveTo>
                    <a:pt x="302318" y="45466"/>
                  </a:moveTo>
                  <a:lnTo>
                    <a:pt x="302318" y="115530"/>
                  </a:lnTo>
                  <a:lnTo>
                    <a:pt x="281715" y="115530"/>
                  </a:lnTo>
                  <a:lnTo>
                    <a:pt x="281715" y="45466"/>
                  </a:lnTo>
                  <a:lnTo>
                    <a:pt x="302318" y="45466"/>
                  </a:lnTo>
                  <a:moveTo>
                    <a:pt x="200330" y="45466"/>
                  </a:moveTo>
                  <a:lnTo>
                    <a:pt x="200330" y="115530"/>
                  </a:lnTo>
                  <a:lnTo>
                    <a:pt x="179726" y="115530"/>
                  </a:lnTo>
                  <a:lnTo>
                    <a:pt x="179726" y="45466"/>
                  </a:lnTo>
                  <a:lnTo>
                    <a:pt x="200330" y="45466"/>
                  </a:lnTo>
                  <a:moveTo>
                    <a:pt x="303030" y="1260"/>
                  </a:moveTo>
                  <a:lnTo>
                    <a:pt x="281035" y="1260"/>
                  </a:lnTo>
                  <a:cubicBezTo>
                    <a:pt x="272101" y="1260"/>
                    <a:pt x="264857" y="8503"/>
                    <a:pt x="264857" y="17437"/>
                  </a:cubicBezTo>
                  <a:lnTo>
                    <a:pt x="264857" y="29305"/>
                  </a:lnTo>
                  <a:cubicBezTo>
                    <a:pt x="264509" y="29289"/>
                    <a:pt x="264161" y="29272"/>
                    <a:pt x="263813" y="29272"/>
                  </a:cubicBezTo>
                  <a:lnTo>
                    <a:pt x="261459" y="29272"/>
                  </a:lnTo>
                  <a:cubicBezTo>
                    <a:pt x="260912" y="20819"/>
                    <a:pt x="253901" y="14139"/>
                    <a:pt x="245315" y="14139"/>
                  </a:cubicBezTo>
                  <a:lnTo>
                    <a:pt x="224579" y="14139"/>
                  </a:lnTo>
                  <a:cubicBezTo>
                    <a:pt x="221911" y="14139"/>
                    <a:pt x="219375" y="14785"/>
                    <a:pt x="217154" y="15929"/>
                  </a:cubicBezTo>
                  <a:cubicBezTo>
                    <a:pt x="216391" y="7691"/>
                    <a:pt x="209479" y="1243"/>
                    <a:pt x="201042" y="1243"/>
                  </a:cubicBezTo>
                  <a:lnTo>
                    <a:pt x="179047" y="1243"/>
                  </a:lnTo>
                  <a:cubicBezTo>
                    <a:pt x="176113" y="1243"/>
                    <a:pt x="173361" y="2022"/>
                    <a:pt x="170991" y="3381"/>
                  </a:cubicBezTo>
                  <a:cubicBezTo>
                    <a:pt x="168621" y="2022"/>
                    <a:pt x="165869" y="1243"/>
                    <a:pt x="162936" y="1243"/>
                  </a:cubicBezTo>
                  <a:lnTo>
                    <a:pt x="142332" y="1243"/>
                  </a:lnTo>
                  <a:cubicBezTo>
                    <a:pt x="133398" y="1243"/>
                    <a:pt x="126155" y="8487"/>
                    <a:pt x="126155" y="17421"/>
                  </a:cubicBezTo>
                  <a:lnTo>
                    <a:pt x="126155" y="27200"/>
                  </a:lnTo>
                  <a:cubicBezTo>
                    <a:pt x="124315" y="26985"/>
                    <a:pt x="122425" y="26869"/>
                    <a:pt x="120486" y="26869"/>
                  </a:cubicBezTo>
                  <a:cubicBezTo>
                    <a:pt x="106347" y="26869"/>
                    <a:pt x="95607" y="31012"/>
                    <a:pt x="88297" y="39234"/>
                  </a:cubicBezTo>
                  <a:cubicBezTo>
                    <a:pt x="80440" y="28244"/>
                    <a:pt x="67346" y="22294"/>
                    <a:pt x="49925" y="22294"/>
                  </a:cubicBezTo>
                  <a:cubicBezTo>
                    <a:pt x="19443" y="22294"/>
                    <a:pt x="1243" y="39764"/>
                    <a:pt x="1243" y="69053"/>
                  </a:cubicBezTo>
                  <a:lnTo>
                    <a:pt x="1243" y="89805"/>
                  </a:lnTo>
                  <a:cubicBezTo>
                    <a:pt x="1243" y="119309"/>
                    <a:pt x="19227" y="136233"/>
                    <a:pt x="50571" y="136233"/>
                  </a:cubicBezTo>
                  <a:cubicBezTo>
                    <a:pt x="62638" y="136233"/>
                    <a:pt x="74921" y="134078"/>
                    <a:pt x="85148" y="130183"/>
                  </a:cubicBezTo>
                  <a:cubicBezTo>
                    <a:pt x="87750" y="129188"/>
                    <a:pt x="90004" y="127564"/>
                    <a:pt x="91728" y="125525"/>
                  </a:cubicBezTo>
                  <a:cubicBezTo>
                    <a:pt x="98159" y="130696"/>
                    <a:pt x="107359" y="134045"/>
                    <a:pt x="120486" y="134045"/>
                  </a:cubicBezTo>
                  <a:cubicBezTo>
                    <a:pt x="127166" y="134045"/>
                    <a:pt x="132918" y="132487"/>
                    <a:pt x="138354" y="129685"/>
                  </a:cubicBezTo>
                  <a:cubicBezTo>
                    <a:pt x="140675" y="130962"/>
                    <a:pt x="143327" y="131674"/>
                    <a:pt x="146128" y="131674"/>
                  </a:cubicBezTo>
                  <a:lnTo>
                    <a:pt x="162936" y="131674"/>
                  </a:lnTo>
                  <a:cubicBezTo>
                    <a:pt x="166019" y="131674"/>
                    <a:pt x="168886" y="130813"/>
                    <a:pt x="171339" y="129321"/>
                  </a:cubicBezTo>
                  <a:cubicBezTo>
                    <a:pt x="173792" y="130813"/>
                    <a:pt x="176660" y="131674"/>
                    <a:pt x="179743" y="131674"/>
                  </a:cubicBezTo>
                  <a:lnTo>
                    <a:pt x="200346" y="131674"/>
                  </a:lnTo>
                  <a:cubicBezTo>
                    <a:pt x="207788" y="131674"/>
                    <a:pt x="214054" y="126652"/>
                    <a:pt x="215944" y="119823"/>
                  </a:cubicBezTo>
                  <a:cubicBezTo>
                    <a:pt x="222971" y="128989"/>
                    <a:pt x="234641" y="134061"/>
                    <a:pt x="249940" y="134061"/>
                  </a:cubicBezTo>
                  <a:cubicBezTo>
                    <a:pt x="256984" y="134061"/>
                    <a:pt x="263979" y="133083"/>
                    <a:pt x="270460" y="132023"/>
                  </a:cubicBezTo>
                  <a:cubicBezTo>
                    <a:pt x="272233" y="131741"/>
                    <a:pt x="273874" y="131177"/>
                    <a:pt x="275383" y="130382"/>
                  </a:cubicBezTo>
                  <a:cubicBezTo>
                    <a:pt x="277339" y="131210"/>
                    <a:pt x="279477" y="131674"/>
                    <a:pt x="281731" y="131674"/>
                  </a:cubicBezTo>
                  <a:lnTo>
                    <a:pt x="302334" y="131674"/>
                  </a:lnTo>
                  <a:cubicBezTo>
                    <a:pt x="307721" y="131674"/>
                    <a:pt x="312495" y="129039"/>
                    <a:pt x="315429" y="124995"/>
                  </a:cubicBezTo>
                  <a:cubicBezTo>
                    <a:pt x="322622" y="131127"/>
                    <a:pt x="333181" y="135139"/>
                    <a:pt x="347933" y="135139"/>
                  </a:cubicBezTo>
                  <a:lnTo>
                    <a:pt x="357033" y="135139"/>
                  </a:lnTo>
                  <a:cubicBezTo>
                    <a:pt x="371370" y="135139"/>
                    <a:pt x="381747" y="131343"/>
                    <a:pt x="388940" y="125492"/>
                  </a:cubicBezTo>
                  <a:cubicBezTo>
                    <a:pt x="391907" y="129254"/>
                    <a:pt x="396499" y="131658"/>
                    <a:pt x="401654" y="131658"/>
                  </a:cubicBezTo>
                  <a:lnTo>
                    <a:pt x="422257" y="131658"/>
                  </a:lnTo>
                  <a:cubicBezTo>
                    <a:pt x="428008" y="131658"/>
                    <a:pt x="433047" y="128658"/>
                    <a:pt x="435915" y="124149"/>
                  </a:cubicBezTo>
                  <a:cubicBezTo>
                    <a:pt x="438782" y="128658"/>
                    <a:pt x="443838" y="131658"/>
                    <a:pt x="449573" y="131658"/>
                  </a:cubicBezTo>
                  <a:lnTo>
                    <a:pt x="470176" y="131658"/>
                  </a:lnTo>
                  <a:cubicBezTo>
                    <a:pt x="479110" y="131658"/>
                    <a:pt x="486354" y="124414"/>
                    <a:pt x="486354" y="115480"/>
                  </a:cubicBezTo>
                  <a:lnTo>
                    <a:pt x="486354" y="62937"/>
                  </a:lnTo>
                  <a:cubicBezTo>
                    <a:pt x="486354" y="41355"/>
                    <a:pt x="471850" y="26852"/>
                    <a:pt x="450269" y="26852"/>
                  </a:cubicBezTo>
                  <a:cubicBezTo>
                    <a:pt x="442644" y="26852"/>
                    <a:pt x="434871" y="28543"/>
                    <a:pt x="427229" y="31808"/>
                  </a:cubicBezTo>
                  <a:cubicBezTo>
                    <a:pt x="424693" y="30167"/>
                    <a:pt x="421677" y="29239"/>
                    <a:pt x="418478" y="29239"/>
                  </a:cubicBezTo>
                  <a:lnTo>
                    <a:pt x="401654" y="29239"/>
                  </a:lnTo>
                  <a:cubicBezTo>
                    <a:pt x="397145" y="29239"/>
                    <a:pt x="393068" y="31079"/>
                    <a:pt x="390134" y="34046"/>
                  </a:cubicBezTo>
                  <a:cubicBezTo>
                    <a:pt x="382924" y="27614"/>
                    <a:pt x="372199" y="23371"/>
                    <a:pt x="357033" y="23371"/>
                  </a:cubicBezTo>
                  <a:lnTo>
                    <a:pt x="347933" y="23371"/>
                  </a:lnTo>
                  <a:cubicBezTo>
                    <a:pt x="335584" y="23371"/>
                    <a:pt x="326170" y="26189"/>
                    <a:pt x="319208" y="30698"/>
                  </a:cubicBezTo>
                  <a:lnTo>
                    <a:pt x="319208" y="17388"/>
                  </a:lnTo>
                  <a:cubicBezTo>
                    <a:pt x="319208" y="8503"/>
                    <a:pt x="311965" y="1260"/>
                    <a:pt x="303030" y="1260"/>
                  </a:cubicBezTo>
                  <a:lnTo>
                    <a:pt x="303030" y="1260"/>
                  </a:lnTo>
                  <a:close/>
                  <a:moveTo>
                    <a:pt x="347485" y="73810"/>
                  </a:moveTo>
                  <a:lnTo>
                    <a:pt x="347485" y="73810"/>
                  </a:lnTo>
                  <a:lnTo>
                    <a:pt x="347485" y="73810"/>
                  </a:lnTo>
                  <a:lnTo>
                    <a:pt x="347485" y="73810"/>
                  </a:lnTo>
                  <a:close/>
                  <a:moveTo>
                    <a:pt x="357480" y="73810"/>
                  </a:moveTo>
                  <a:lnTo>
                    <a:pt x="357480" y="73810"/>
                  </a:lnTo>
                  <a:lnTo>
                    <a:pt x="357480" y="73810"/>
                  </a:lnTo>
                  <a:close/>
                  <a:moveTo>
                    <a:pt x="261493" y="77059"/>
                  </a:moveTo>
                  <a:lnTo>
                    <a:pt x="263797" y="77059"/>
                  </a:lnTo>
                  <a:cubicBezTo>
                    <a:pt x="264393" y="77059"/>
                    <a:pt x="264973" y="77026"/>
                    <a:pt x="265537" y="76959"/>
                  </a:cubicBezTo>
                  <a:lnTo>
                    <a:pt x="265537" y="87037"/>
                  </a:lnTo>
                  <a:cubicBezTo>
                    <a:pt x="265504" y="87037"/>
                    <a:pt x="265471" y="87037"/>
                    <a:pt x="265438" y="87037"/>
                  </a:cubicBezTo>
                  <a:cubicBezTo>
                    <a:pt x="264161" y="87120"/>
                    <a:pt x="262819" y="87203"/>
                    <a:pt x="261476" y="87269"/>
                  </a:cubicBezTo>
                  <a:lnTo>
                    <a:pt x="261476" y="77059"/>
                  </a:lnTo>
                  <a:lnTo>
                    <a:pt x="261493" y="77059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A29A42DA-B4E0-4345-8B18-BC0B8C7CF12A}"/>
                </a:ext>
              </a:extLst>
            </p:cNvPr>
            <p:cNvSpPr/>
            <p:nvPr/>
          </p:nvSpPr>
          <p:spPr>
            <a:xfrm>
              <a:off x="18907299" y="4099313"/>
              <a:ext cx="33151" cy="46411"/>
            </a:xfrm>
            <a:custGeom>
              <a:avLst/>
              <a:gdLst>
                <a:gd name="connsiteX0" fmla="*/ 20902 w 33150"/>
                <a:gd name="connsiteY0" fmla="*/ 1243 h 46410"/>
                <a:gd name="connsiteX1" fmla="*/ 13343 w 33150"/>
                <a:gd name="connsiteY1" fmla="*/ 1243 h 46410"/>
                <a:gd name="connsiteX2" fmla="*/ 1243 w 33150"/>
                <a:gd name="connsiteY2" fmla="*/ 10940 h 46410"/>
                <a:gd name="connsiteX3" fmla="*/ 1243 w 33150"/>
                <a:gd name="connsiteY3" fmla="*/ 36084 h 46410"/>
                <a:gd name="connsiteX4" fmla="*/ 13343 w 33150"/>
                <a:gd name="connsiteY4" fmla="*/ 45781 h 46410"/>
                <a:gd name="connsiteX5" fmla="*/ 20902 w 33150"/>
                <a:gd name="connsiteY5" fmla="*/ 45781 h 46410"/>
                <a:gd name="connsiteX6" fmla="*/ 33002 w 33150"/>
                <a:gd name="connsiteY6" fmla="*/ 36084 h 46410"/>
                <a:gd name="connsiteX7" fmla="*/ 33002 w 33150"/>
                <a:gd name="connsiteY7" fmla="*/ 10940 h 46410"/>
                <a:gd name="connsiteX8" fmla="*/ 20902 w 33150"/>
                <a:gd name="connsiteY8" fmla="*/ 1243 h 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50" h="46410">
                  <a:moveTo>
                    <a:pt x="20902" y="1243"/>
                  </a:moveTo>
                  <a:lnTo>
                    <a:pt x="13343" y="1243"/>
                  </a:lnTo>
                  <a:cubicBezTo>
                    <a:pt x="4326" y="1243"/>
                    <a:pt x="1243" y="4890"/>
                    <a:pt x="1243" y="10940"/>
                  </a:cubicBezTo>
                  <a:lnTo>
                    <a:pt x="1243" y="36084"/>
                  </a:lnTo>
                  <a:cubicBezTo>
                    <a:pt x="1243" y="42134"/>
                    <a:pt x="4310" y="45781"/>
                    <a:pt x="13343" y="45781"/>
                  </a:cubicBezTo>
                  <a:lnTo>
                    <a:pt x="20902" y="45781"/>
                  </a:lnTo>
                  <a:cubicBezTo>
                    <a:pt x="29919" y="45781"/>
                    <a:pt x="33002" y="42134"/>
                    <a:pt x="33002" y="36084"/>
                  </a:cubicBezTo>
                  <a:lnTo>
                    <a:pt x="33002" y="10940"/>
                  </a:lnTo>
                  <a:cubicBezTo>
                    <a:pt x="32985" y="4890"/>
                    <a:pt x="29919" y="1243"/>
                    <a:pt x="20902" y="1243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5D928D81-5572-4542-A367-8F1197898B1E}"/>
                </a:ext>
              </a:extLst>
            </p:cNvPr>
            <p:cNvSpPr/>
            <p:nvPr/>
          </p:nvSpPr>
          <p:spPr>
            <a:xfrm>
              <a:off x="18660244" y="4031304"/>
              <a:ext cx="314931" cy="149178"/>
            </a:xfrm>
            <a:custGeom>
              <a:avLst/>
              <a:gdLst>
                <a:gd name="connsiteX0" fmla="*/ 268835 w 314931"/>
                <a:gd name="connsiteY0" fmla="*/ 35736 h 149177"/>
                <a:gd name="connsiteX1" fmla="*/ 259520 w 314931"/>
                <a:gd name="connsiteY1" fmla="*/ 35736 h 149177"/>
                <a:gd name="connsiteX2" fmla="*/ 232767 w 314931"/>
                <a:gd name="connsiteY2" fmla="*/ 41985 h 149177"/>
                <a:gd name="connsiteX3" fmla="*/ 228707 w 314931"/>
                <a:gd name="connsiteY3" fmla="*/ 37261 h 149177"/>
                <a:gd name="connsiteX4" fmla="*/ 219540 w 314931"/>
                <a:gd name="connsiteY4" fmla="*/ 34178 h 149177"/>
                <a:gd name="connsiteX5" fmla="*/ 215463 w 314931"/>
                <a:gd name="connsiteY5" fmla="*/ 34742 h 149177"/>
                <a:gd name="connsiteX6" fmla="*/ 203694 w 314931"/>
                <a:gd name="connsiteY6" fmla="*/ 39433 h 149177"/>
                <a:gd name="connsiteX7" fmla="*/ 195175 w 314931"/>
                <a:gd name="connsiteY7" fmla="*/ 36814 h 149177"/>
                <a:gd name="connsiteX8" fmla="*/ 178218 w 314931"/>
                <a:gd name="connsiteY8" fmla="*/ 36814 h 149177"/>
                <a:gd name="connsiteX9" fmla="*/ 164560 w 314931"/>
                <a:gd name="connsiteY9" fmla="*/ 45416 h 149177"/>
                <a:gd name="connsiteX10" fmla="*/ 132172 w 314931"/>
                <a:gd name="connsiteY10" fmla="*/ 35156 h 149177"/>
                <a:gd name="connsiteX11" fmla="*/ 93800 w 314931"/>
                <a:gd name="connsiteY11" fmla="*/ 50488 h 149177"/>
                <a:gd name="connsiteX12" fmla="*/ 65804 w 314931"/>
                <a:gd name="connsiteY12" fmla="*/ 35156 h 149177"/>
                <a:gd name="connsiteX13" fmla="*/ 51665 w 314931"/>
                <a:gd name="connsiteY13" fmla="*/ 36781 h 149177"/>
                <a:gd name="connsiteX14" fmla="*/ 51665 w 314931"/>
                <a:gd name="connsiteY14" fmla="*/ 16410 h 149177"/>
                <a:gd name="connsiteX15" fmla="*/ 36499 w 314931"/>
                <a:gd name="connsiteY15" fmla="*/ 1243 h 149177"/>
                <a:gd name="connsiteX16" fmla="*/ 16410 w 314931"/>
                <a:gd name="connsiteY16" fmla="*/ 1243 h 149177"/>
                <a:gd name="connsiteX17" fmla="*/ 1243 w 314931"/>
                <a:gd name="connsiteY17" fmla="*/ 16410 h 149177"/>
                <a:gd name="connsiteX18" fmla="*/ 1243 w 314931"/>
                <a:gd name="connsiteY18" fmla="*/ 132139 h 149177"/>
                <a:gd name="connsiteX19" fmla="*/ 16410 w 314931"/>
                <a:gd name="connsiteY19" fmla="*/ 147305 h 149177"/>
                <a:gd name="connsiteX20" fmla="*/ 36499 w 314931"/>
                <a:gd name="connsiteY20" fmla="*/ 147305 h 149177"/>
                <a:gd name="connsiteX21" fmla="*/ 50157 w 314931"/>
                <a:gd name="connsiteY21" fmla="*/ 138736 h 149177"/>
                <a:gd name="connsiteX22" fmla="*/ 63815 w 314931"/>
                <a:gd name="connsiteY22" fmla="*/ 147305 h 149177"/>
                <a:gd name="connsiteX23" fmla="*/ 83904 w 314931"/>
                <a:gd name="connsiteY23" fmla="*/ 147305 h 149177"/>
                <a:gd name="connsiteX24" fmla="*/ 97795 w 314931"/>
                <a:gd name="connsiteY24" fmla="*/ 138205 h 149177"/>
                <a:gd name="connsiteX25" fmla="*/ 132818 w 314931"/>
                <a:gd name="connsiteY25" fmla="*/ 148962 h 149177"/>
                <a:gd name="connsiteX26" fmla="*/ 167544 w 314931"/>
                <a:gd name="connsiteY26" fmla="*/ 142913 h 149177"/>
                <a:gd name="connsiteX27" fmla="*/ 178218 w 314931"/>
                <a:gd name="connsiteY27" fmla="*/ 147305 h 149177"/>
                <a:gd name="connsiteX28" fmla="*/ 198307 w 314931"/>
                <a:gd name="connsiteY28" fmla="*/ 147305 h 149177"/>
                <a:gd name="connsiteX29" fmla="*/ 213474 w 314931"/>
                <a:gd name="connsiteY29" fmla="*/ 132139 h 149177"/>
                <a:gd name="connsiteX30" fmla="*/ 213474 w 314931"/>
                <a:gd name="connsiteY30" fmla="*/ 108469 h 149177"/>
                <a:gd name="connsiteX31" fmla="*/ 214535 w 314931"/>
                <a:gd name="connsiteY31" fmla="*/ 107872 h 149177"/>
                <a:gd name="connsiteX32" fmla="*/ 259537 w 314931"/>
                <a:gd name="connsiteY32" fmla="*/ 147322 h 149177"/>
                <a:gd name="connsiteX33" fmla="*/ 268852 w 314931"/>
                <a:gd name="connsiteY33" fmla="*/ 147322 h 149177"/>
                <a:gd name="connsiteX34" fmla="*/ 313854 w 314931"/>
                <a:gd name="connsiteY34" fmla="*/ 107872 h 149177"/>
                <a:gd name="connsiteX35" fmla="*/ 313854 w 314931"/>
                <a:gd name="connsiteY35" fmla="*/ 75186 h 149177"/>
                <a:gd name="connsiteX36" fmla="*/ 268835 w 314931"/>
                <a:gd name="connsiteY36" fmla="*/ 35736 h 149177"/>
                <a:gd name="connsiteX37" fmla="*/ 83888 w 314931"/>
                <a:gd name="connsiteY37" fmla="*/ 132139 h 149177"/>
                <a:gd name="connsiteX38" fmla="*/ 63799 w 314931"/>
                <a:gd name="connsiteY38" fmla="*/ 132139 h 149177"/>
                <a:gd name="connsiteX39" fmla="*/ 63799 w 314931"/>
                <a:gd name="connsiteY39" fmla="*/ 76164 h 149177"/>
                <a:gd name="connsiteX40" fmla="*/ 57384 w 314931"/>
                <a:gd name="connsiteY40" fmla="*/ 69749 h 149177"/>
                <a:gd name="connsiteX41" fmla="*/ 36482 w 314931"/>
                <a:gd name="connsiteY41" fmla="*/ 76495 h 149177"/>
                <a:gd name="connsiteX42" fmla="*/ 36482 w 314931"/>
                <a:gd name="connsiteY42" fmla="*/ 132139 h 149177"/>
                <a:gd name="connsiteX43" fmla="*/ 16393 w 314931"/>
                <a:gd name="connsiteY43" fmla="*/ 132139 h 149177"/>
                <a:gd name="connsiteX44" fmla="*/ 16393 w 314931"/>
                <a:gd name="connsiteY44" fmla="*/ 16410 h 149177"/>
                <a:gd name="connsiteX45" fmla="*/ 36482 w 314931"/>
                <a:gd name="connsiteY45" fmla="*/ 16410 h 149177"/>
                <a:gd name="connsiteX46" fmla="*/ 36482 w 314931"/>
                <a:gd name="connsiteY46" fmla="*/ 58063 h 149177"/>
                <a:gd name="connsiteX47" fmla="*/ 65788 w 314931"/>
                <a:gd name="connsiteY47" fmla="*/ 50323 h 149177"/>
                <a:gd name="connsiteX48" fmla="*/ 83888 w 314931"/>
                <a:gd name="connsiteY48" fmla="*/ 74025 h 149177"/>
                <a:gd name="connsiteX49" fmla="*/ 83888 w 314931"/>
                <a:gd name="connsiteY49" fmla="*/ 132139 h 149177"/>
                <a:gd name="connsiteX50" fmla="*/ 163582 w 314931"/>
                <a:gd name="connsiteY50" fmla="*/ 99717 h 149177"/>
                <a:gd name="connsiteX51" fmla="*/ 118978 w 314931"/>
                <a:gd name="connsiteY51" fmla="*/ 99717 h 149177"/>
                <a:gd name="connsiteX52" fmla="*/ 118978 w 314931"/>
                <a:gd name="connsiteY52" fmla="*/ 103828 h 149177"/>
                <a:gd name="connsiteX53" fmla="*/ 134608 w 314931"/>
                <a:gd name="connsiteY53" fmla="*/ 117320 h 149177"/>
                <a:gd name="connsiteX54" fmla="*/ 162107 w 314931"/>
                <a:gd name="connsiteY54" fmla="*/ 112779 h 149177"/>
                <a:gd name="connsiteX55" fmla="*/ 162273 w 314931"/>
                <a:gd name="connsiteY55" fmla="*/ 128691 h 149177"/>
                <a:gd name="connsiteX56" fmla="*/ 132802 w 314931"/>
                <a:gd name="connsiteY56" fmla="*/ 133796 h 149177"/>
                <a:gd name="connsiteX57" fmla="*/ 98888 w 314931"/>
                <a:gd name="connsiteY57" fmla="*/ 102850 h 149177"/>
                <a:gd name="connsiteX58" fmla="*/ 98888 w 314931"/>
                <a:gd name="connsiteY58" fmla="*/ 81600 h 149177"/>
                <a:gd name="connsiteX59" fmla="*/ 132139 w 314931"/>
                <a:gd name="connsiteY59" fmla="*/ 50323 h 149177"/>
                <a:gd name="connsiteX60" fmla="*/ 163582 w 314931"/>
                <a:gd name="connsiteY60" fmla="*/ 82578 h 149177"/>
                <a:gd name="connsiteX61" fmla="*/ 163582 w 314931"/>
                <a:gd name="connsiteY61" fmla="*/ 99717 h 149177"/>
                <a:gd name="connsiteX62" fmla="*/ 219524 w 314931"/>
                <a:gd name="connsiteY62" fmla="*/ 68771 h 149177"/>
                <a:gd name="connsiteX63" fmla="*/ 198291 w 314931"/>
                <a:gd name="connsiteY63" fmla="*/ 80457 h 149177"/>
                <a:gd name="connsiteX64" fmla="*/ 198291 w 314931"/>
                <a:gd name="connsiteY64" fmla="*/ 132139 h 149177"/>
                <a:gd name="connsiteX65" fmla="*/ 178201 w 314931"/>
                <a:gd name="connsiteY65" fmla="*/ 132139 h 149177"/>
                <a:gd name="connsiteX66" fmla="*/ 178201 w 314931"/>
                <a:gd name="connsiteY66" fmla="*/ 51980 h 149177"/>
                <a:gd name="connsiteX67" fmla="*/ 195158 w 314931"/>
                <a:gd name="connsiteY67" fmla="*/ 51980 h 149177"/>
                <a:gd name="connsiteX68" fmla="*/ 196468 w 314931"/>
                <a:gd name="connsiteY68" fmla="*/ 60865 h 149177"/>
                <a:gd name="connsiteX69" fmla="*/ 219507 w 314931"/>
                <a:gd name="connsiteY69" fmla="*/ 49345 h 149177"/>
                <a:gd name="connsiteX70" fmla="*/ 219507 w 314931"/>
                <a:gd name="connsiteY70" fmla="*/ 68771 h 149177"/>
                <a:gd name="connsiteX71" fmla="*/ 298671 w 314931"/>
                <a:gd name="connsiteY71" fmla="*/ 107872 h 149177"/>
                <a:gd name="connsiteX72" fmla="*/ 268835 w 314931"/>
                <a:gd name="connsiteY72" fmla="*/ 132139 h 149177"/>
                <a:gd name="connsiteX73" fmla="*/ 259520 w 314931"/>
                <a:gd name="connsiteY73" fmla="*/ 132139 h 149177"/>
                <a:gd name="connsiteX74" fmla="*/ 229684 w 314931"/>
                <a:gd name="connsiteY74" fmla="*/ 107872 h 149177"/>
                <a:gd name="connsiteX75" fmla="*/ 229684 w 314931"/>
                <a:gd name="connsiteY75" fmla="*/ 75186 h 149177"/>
                <a:gd name="connsiteX76" fmla="*/ 259520 w 314931"/>
                <a:gd name="connsiteY76" fmla="*/ 50919 h 149177"/>
                <a:gd name="connsiteX77" fmla="*/ 268835 w 314931"/>
                <a:gd name="connsiteY77" fmla="*/ 50919 h 149177"/>
                <a:gd name="connsiteX78" fmla="*/ 298671 w 314931"/>
                <a:gd name="connsiteY78" fmla="*/ 75186 h 149177"/>
                <a:gd name="connsiteX79" fmla="*/ 298671 w 314931"/>
                <a:gd name="connsiteY79" fmla="*/ 107872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14931" h="149177">
                  <a:moveTo>
                    <a:pt x="268835" y="35736"/>
                  </a:moveTo>
                  <a:lnTo>
                    <a:pt x="259520" y="35736"/>
                  </a:lnTo>
                  <a:cubicBezTo>
                    <a:pt x="248249" y="35736"/>
                    <a:pt x="239481" y="38123"/>
                    <a:pt x="232767" y="41985"/>
                  </a:cubicBezTo>
                  <a:cubicBezTo>
                    <a:pt x="231756" y="40162"/>
                    <a:pt x="230397" y="38538"/>
                    <a:pt x="228707" y="37261"/>
                  </a:cubicBezTo>
                  <a:cubicBezTo>
                    <a:pt x="226038" y="35239"/>
                    <a:pt x="222806" y="34178"/>
                    <a:pt x="219540" y="34178"/>
                  </a:cubicBezTo>
                  <a:cubicBezTo>
                    <a:pt x="218181" y="34178"/>
                    <a:pt x="216805" y="34361"/>
                    <a:pt x="215463" y="34742"/>
                  </a:cubicBezTo>
                  <a:cubicBezTo>
                    <a:pt x="211800" y="35770"/>
                    <a:pt x="207656" y="37510"/>
                    <a:pt x="203694" y="39433"/>
                  </a:cubicBezTo>
                  <a:cubicBezTo>
                    <a:pt x="201258" y="37775"/>
                    <a:pt x="198324" y="36814"/>
                    <a:pt x="195175" y="36814"/>
                  </a:cubicBezTo>
                  <a:lnTo>
                    <a:pt x="178218" y="36814"/>
                  </a:lnTo>
                  <a:cubicBezTo>
                    <a:pt x="172201" y="36814"/>
                    <a:pt x="167013" y="40328"/>
                    <a:pt x="164560" y="45416"/>
                  </a:cubicBezTo>
                  <a:cubicBezTo>
                    <a:pt x="154698" y="37013"/>
                    <a:pt x="141669" y="35156"/>
                    <a:pt x="132172" y="35156"/>
                  </a:cubicBezTo>
                  <a:cubicBezTo>
                    <a:pt x="115215" y="35156"/>
                    <a:pt x="102071" y="40593"/>
                    <a:pt x="93800" y="50488"/>
                  </a:cubicBezTo>
                  <a:cubicBezTo>
                    <a:pt x="85910" y="36598"/>
                    <a:pt x="71373" y="35156"/>
                    <a:pt x="65804" y="35156"/>
                  </a:cubicBezTo>
                  <a:cubicBezTo>
                    <a:pt x="61461" y="35156"/>
                    <a:pt x="56621" y="35736"/>
                    <a:pt x="51665" y="36781"/>
                  </a:cubicBezTo>
                  <a:lnTo>
                    <a:pt x="51665" y="16410"/>
                  </a:lnTo>
                  <a:cubicBezTo>
                    <a:pt x="51665" y="8039"/>
                    <a:pt x="44869" y="1243"/>
                    <a:pt x="36499" y="1243"/>
                  </a:cubicBezTo>
                  <a:lnTo>
                    <a:pt x="16410" y="1243"/>
                  </a:lnTo>
                  <a:cubicBezTo>
                    <a:pt x="8039" y="1243"/>
                    <a:pt x="1243" y="8039"/>
                    <a:pt x="1243" y="16410"/>
                  </a:cubicBezTo>
                  <a:lnTo>
                    <a:pt x="1243" y="132139"/>
                  </a:lnTo>
                  <a:cubicBezTo>
                    <a:pt x="1243" y="140509"/>
                    <a:pt x="8039" y="147305"/>
                    <a:pt x="16410" y="147305"/>
                  </a:cubicBezTo>
                  <a:lnTo>
                    <a:pt x="36499" y="147305"/>
                  </a:lnTo>
                  <a:cubicBezTo>
                    <a:pt x="42516" y="147305"/>
                    <a:pt x="47704" y="143808"/>
                    <a:pt x="50157" y="138736"/>
                  </a:cubicBezTo>
                  <a:cubicBezTo>
                    <a:pt x="52610" y="143808"/>
                    <a:pt x="57798" y="147305"/>
                    <a:pt x="63815" y="147305"/>
                  </a:cubicBezTo>
                  <a:lnTo>
                    <a:pt x="83904" y="147305"/>
                  </a:lnTo>
                  <a:cubicBezTo>
                    <a:pt x="90120" y="147305"/>
                    <a:pt x="95457" y="143559"/>
                    <a:pt x="97795" y="138205"/>
                  </a:cubicBezTo>
                  <a:cubicBezTo>
                    <a:pt x="106066" y="145233"/>
                    <a:pt x="117818" y="148962"/>
                    <a:pt x="132818" y="148962"/>
                  </a:cubicBezTo>
                  <a:cubicBezTo>
                    <a:pt x="144769" y="148962"/>
                    <a:pt x="157416" y="146758"/>
                    <a:pt x="167544" y="142913"/>
                  </a:cubicBezTo>
                  <a:cubicBezTo>
                    <a:pt x="170278" y="145631"/>
                    <a:pt x="174058" y="147305"/>
                    <a:pt x="178218" y="147305"/>
                  </a:cubicBezTo>
                  <a:lnTo>
                    <a:pt x="198307" y="147305"/>
                  </a:lnTo>
                  <a:cubicBezTo>
                    <a:pt x="206678" y="147305"/>
                    <a:pt x="213474" y="140509"/>
                    <a:pt x="213474" y="132139"/>
                  </a:cubicBezTo>
                  <a:lnTo>
                    <a:pt x="213474" y="108469"/>
                  </a:lnTo>
                  <a:cubicBezTo>
                    <a:pt x="213822" y="108270"/>
                    <a:pt x="214535" y="107872"/>
                    <a:pt x="214535" y="107872"/>
                  </a:cubicBezTo>
                  <a:cubicBezTo>
                    <a:pt x="214535" y="126934"/>
                    <a:pt x="226353" y="147322"/>
                    <a:pt x="259537" y="147322"/>
                  </a:cubicBezTo>
                  <a:lnTo>
                    <a:pt x="268852" y="147322"/>
                  </a:lnTo>
                  <a:cubicBezTo>
                    <a:pt x="302036" y="147322"/>
                    <a:pt x="313854" y="126950"/>
                    <a:pt x="313854" y="107872"/>
                  </a:cubicBezTo>
                  <a:lnTo>
                    <a:pt x="313854" y="75186"/>
                  </a:lnTo>
                  <a:cubicBezTo>
                    <a:pt x="313838" y="56124"/>
                    <a:pt x="302019" y="35736"/>
                    <a:pt x="268835" y="35736"/>
                  </a:cubicBezTo>
                  <a:close/>
                  <a:moveTo>
                    <a:pt x="83888" y="132139"/>
                  </a:moveTo>
                  <a:lnTo>
                    <a:pt x="63799" y="132139"/>
                  </a:lnTo>
                  <a:lnTo>
                    <a:pt x="63799" y="76164"/>
                  </a:lnTo>
                  <a:cubicBezTo>
                    <a:pt x="63799" y="71887"/>
                    <a:pt x="61992" y="69749"/>
                    <a:pt x="57384" y="69749"/>
                  </a:cubicBezTo>
                  <a:cubicBezTo>
                    <a:pt x="52444" y="69749"/>
                    <a:pt x="43726" y="72716"/>
                    <a:pt x="36482" y="76495"/>
                  </a:cubicBezTo>
                  <a:lnTo>
                    <a:pt x="36482" y="132139"/>
                  </a:lnTo>
                  <a:lnTo>
                    <a:pt x="16393" y="132139"/>
                  </a:lnTo>
                  <a:lnTo>
                    <a:pt x="16393" y="16410"/>
                  </a:lnTo>
                  <a:lnTo>
                    <a:pt x="36482" y="16410"/>
                  </a:lnTo>
                  <a:lnTo>
                    <a:pt x="36482" y="58063"/>
                  </a:lnTo>
                  <a:cubicBezTo>
                    <a:pt x="45367" y="53455"/>
                    <a:pt x="57218" y="50323"/>
                    <a:pt x="65788" y="50323"/>
                  </a:cubicBezTo>
                  <a:cubicBezTo>
                    <a:pt x="79114" y="50323"/>
                    <a:pt x="83888" y="59704"/>
                    <a:pt x="83888" y="74025"/>
                  </a:cubicBezTo>
                  <a:lnTo>
                    <a:pt x="83888" y="132139"/>
                  </a:lnTo>
                  <a:close/>
                  <a:moveTo>
                    <a:pt x="163582" y="99717"/>
                  </a:moveTo>
                  <a:lnTo>
                    <a:pt x="118978" y="99717"/>
                  </a:lnTo>
                  <a:lnTo>
                    <a:pt x="118978" y="103828"/>
                  </a:lnTo>
                  <a:cubicBezTo>
                    <a:pt x="118978" y="113541"/>
                    <a:pt x="122442" y="117320"/>
                    <a:pt x="134608" y="117320"/>
                  </a:cubicBezTo>
                  <a:cubicBezTo>
                    <a:pt x="142349" y="117320"/>
                    <a:pt x="153372" y="115397"/>
                    <a:pt x="162107" y="112779"/>
                  </a:cubicBezTo>
                  <a:lnTo>
                    <a:pt x="162273" y="128691"/>
                  </a:lnTo>
                  <a:cubicBezTo>
                    <a:pt x="153222" y="132155"/>
                    <a:pt x="142349" y="133796"/>
                    <a:pt x="132802" y="133796"/>
                  </a:cubicBezTo>
                  <a:cubicBezTo>
                    <a:pt x="107607" y="133796"/>
                    <a:pt x="98888" y="122110"/>
                    <a:pt x="98888" y="102850"/>
                  </a:cubicBezTo>
                  <a:lnTo>
                    <a:pt x="98888" y="81600"/>
                  </a:lnTo>
                  <a:cubicBezTo>
                    <a:pt x="98888" y="64644"/>
                    <a:pt x="106463" y="50323"/>
                    <a:pt x="132139" y="50323"/>
                  </a:cubicBezTo>
                  <a:cubicBezTo>
                    <a:pt x="157814" y="50323"/>
                    <a:pt x="163582" y="65307"/>
                    <a:pt x="163582" y="82578"/>
                  </a:cubicBezTo>
                  <a:lnTo>
                    <a:pt x="163582" y="99717"/>
                  </a:lnTo>
                  <a:close/>
                  <a:moveTo>
                    <a:pt x="219524" y="68771"/>
                  </a:moveTo>
                  <a:cubicBezTo>
                    <a:pt x="211783" y="72235"/>
                    <a:pt x="205534" y="75849"/>
                    <a:pt x="198291" y="80457"/>
                  </a:cubicBezTo>
                  <a:lnTo>
                    <a:pt x="198291" y="132139"/>
                  </a:lnTo>
                  <a:lnTo>
                    <a:pt x="178201" y="132139"/>
                  </a:lnTo>
                  <a:lnTo>
                    <a:pt x="178201" y="51980"/>
                  </a:lnTo>
                  <a:lnTo>
                    <a:pt x="195158" y="51980"/>
                  </a:lnTo>
                  <a:lnTo>
                    <a:pt x="196468" y="60865"/>
                  </a:lnTo>
                  <a:cubicBezTo>
                    <a:pt x="200910" y="57898"/>
                    <a:pt x="212430" y="51317"/>
                    <a:pt x="219507" y="49345"/>
                  </a:cubicBezTo>
                  <a:lnTo>
                    <a:pt x="219507" y="68771"/>
                  </a:lnTo>
                  <a:close/>
                  <a:moveTo>
                    <a:pt x="298671" y="107872"/>
                  </a:moveTo>
                  <a:cubicBezTo>
                    <a:pt x="298671" y="121016"/>
                    <a:pt x="291096" y="132139"/>
                    <a:pt x="268835" y="132139"/>
                  </a:cubicBezTo>
                  <a:lnTo>
                    <a:pt x="259520" y="132139"/>
                  </a:lnTo>
                  <a:cubicBezTo>
                    <a:pt x="237259" y="132139"/>
                    <a:pt x="229684" y="121000"/>
                    <a:pt x="229684" y="107872"/>
                  </a:cubicBezTo>
                  <a:lnTo>
                    <a:pt x="229684" y="75186"/>
                  </a:lnTo>
                  <a:cubicBezTo>
                    <a:pt x="229684" y="62041"/>
                    <a:pt x="237259" y="50919"/>
                    <a:pt x="259520" y="50919"/>
                  </a:cubicBezTo>
                  <a:lnTo>
                    <a:pt x="268835" y="50919"/>
                  </a:lnTo>
                  <a:cubicBezTo>
                    <a:pt x="291096" y="50919"/>
                    <a:pt x="298671" y="62058"/>
                    <a:pt x="298671" y="75186"/>
                  </a:cubicBezTo>
                  <a:lnTo>
                    <a:pt x="298671" y="107872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828A5AB0-99B5-4F8A-8406-35F1804FC145}"/>
                </a:ext>
              </a:extLst>
            </p:cNvPr>
            <p:cNvSpPr/>
            <p:nvPr/>
          </p:nvSpPr>
          <p:spPr>
            <a:xfrm>
              <a:off x="18777995" y="4096843"/>
              <a:ext cx="26521" cy="18233"/>
            </a:xfrm>
            <a:custGeom>
              <a:avLst/>
              <a:gdLst>
                <a:gd name="connsiteX0" fmla="*/ 14570 w 26520"/>
                <a:gd name="connsiteY0" fmla="*/ 1243 h 18232"/>
                <a:gd name="connsiteX1" fmla="*/ 1243 w 26520"/>
                <a:gd name="connsiteY1" fmla="*/ 14089 h 18232"/>
                <a:gd name="connsiteX2" fmla="*/ 1243 w 26520"/>
                <a:gd name="connsiteY2" fmla="*/ 18034 h 18232"/>
                <a:gd name="connsiteX3" fmla="*/ 26753 w 26520"/>
                <a:gd name="connsiteY3" fmla="*/ 18034 h 18232"/>
                <a:gd name="connsiteX4" fmla="*/ 26753 w 26520"/>
                <a:gd name="connsiteY4" fmla="*/ 14089 h 18232"/>
                <a:gd name="connsiteX5" fmla="*/ 14570 w 26520"/>
                <a:gd name="connsiteY5" fmla="*/ 1243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20" h="18232">
                  <a:moveTo>
                    <a:pt x="14570" y="1243"/>
                  </a:moveTo>
                  <a:cubicBezTo>
                    <a:pt x="4691" y="1243"/>
                    <a:pt x="1243" y="6514"/>
                    <a:pt x="1243" y="14089"/>
                  </a:cubicBezTo>
                  <a:lnTo>
                    <a:pt x="1243" y="18034"/>
                  </a:lnTo>
                  <a:lnTo>
                    <a:pt x="26753" y="18034"/>
                  </a:lnTo>
                  <a:lnTo>
                    <a:pt x="26753" y="14089"/>
                  </a:lnTo>
                  <a:cubicBezTo>
                    <a:pt x="26736" y="6514"/>
                    <a:pt x="24432" y="1243"/>
                    <a:pt x="14570" y="1243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FE68DA71-9222-4B6F-9659-AAF234F3D5A2}"/>
                </a:ext>
              </a:extLst>
            </p:cNvPr>
            <p:cNvSpPr/>
            <p:nvPr/>
          </p:nvSpPr>
          <p:spPr>
            <a:xfrm>
              <a:off x="18746618" y="4177681"/>
              <a:ext cx="71274" cy="102767"/>
            </a:xfrm>
            <a:custGeom>
              <a:avLst/>
              <a:gdLst>
                <a:gd name="connsiteX0" fmla="*/ 71291 w 71273"/>
                <a:gd name="connsiteY0" fmla="*/ 99319 h 102767"/>
                <a:gd name="connsiteX1" fmla="*/ 54483 w 71273"/>
                <a:gd name="connsiteY1" fmla="*/ 99319 h 102767"/>
                <a:gd name="connsiteX2" fmla="*/ 53223 w 71273"/>
                <a:gd name="connsiteY2" fmla="*/ 88247 h 102767"/>
                <a:gd name="connsiteX3" fmla="*/ 28841 w 71273"/>
                <a:gd name="connsiteY3" fmla="*/ 101706 h 102767"/>
                <a:gd name="connsiteX4" fmla="*/ 1243 w 71273"/>
                <a:gd name="connsiteY4" fmla="*/ 62754 h 102767"/>
                <a:gd name="connsiteX5" fmla="*/ 28841 w 71273"/>
                <a:gd name="connsiteY5" fmla="*/ 26885 h 102767"/>
                <a:gd name="connsiteX6" fmla="*/ 50704 w 71273"/>
                <a:gd name="connsiteY6" fmla="*/ 33051 h 102767"/>
                <a:gd name="connsiteX7" fmla="*/ 50704 w 71273"/>
                <a:gd name="connsiteY7" fmla="*/ 1243 h 102767"/>
                <a:gd name="connsiteX8" fmla="*/ 71307 w 71273"/>
                <a:gd name="connsiteY8" fmla="*/ 1243 h 102767"/>
                <a:gd name="connsiteX9" fmla="*/ 71307 w 71273"/>
                <a:gd name="connsiteY9" fmla="*/ 99319 h 102767"/>
                <a:gd name="connsiteX10" fmla="*/ 22111 w 71273"/>
                <a:gd name="connsiteY10" fmla="*/ 62041 h 102767"/>
                <a:gd name="connsiteX11" fmla="*/ 36399 w 71273"/>
                <a:gd name="connsiteY11" fmla="*/ 84733 h 102767"/>
                <a:gd name="connsiteX12" fmla="*/ 50687 w 71273"/>
                <a:gd name="connsiteY12" fmla="*/ 76180 h 102767"/>
                <a:gd name="connsiteX13" fmla="*/ 50687 w 71273"/>
                <a:gd name="connsiteY13" fmla="*/ 45798 h 102767"/>
                <a:gd name="connsiteX14" fmla="*/ 36399 w 71273"/>
                <a:gd name="connsiteY14" fmla="*/ 41455 h 102767"/>
                <a:gd name="connsiteX15" fmla="*/ 22111 w 71273"/>
                <a:gd name="connsiteY15" fmla="*/ 62041 h 10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273" h="102767">
                  <a:moveTo>
                    <a:pt x="71291" y="99319"/>
                  </a:moveTo>
                  <a:lnTo>
                    <a:pt x="54483" y="99319"/>
                  </a:lnTo>
                  <a:lnTo>
                    <a:pt x="53223" y="88247"/>
                  </a:lnTo>
                  <a:cubicBezTo>
                    <a:pt x="42847" y="98192"/>
                    <a:pt x="36698" y="101706"/>
                    <a:pt x="28841" y="101706"/>
                  </a:cubicBezTo>
                  <a:cubicBezTo>
                    <a:pt x="7127" y="101706"/>
                    <a:pt x="1243" y="91761"/>
                    <a:pt x="1243" y="62754"/>
                  </a:cubicBezTo>
                  <a:cubicBezTo>
                    <a:pt x="1243" y="35985"/>
                    <a:pt x="9796" y="26885"/>
                    <a:pt x="28841" y="26885"/>
                  </a:cubicBezTo>
                  <a:cubicBezTo>
                    <a:pt x="35703" y="26885"/>
                    <a:pt x="42300" y="28990"/>
                    <a:pt x="50704" y="33051"/>
                  </a:cubicBezTo>
                  <a:lnTo>
                    <a:pt x="50704" y="1243"/>
                  </a:lnTo>
                  <a:lnTo>
                    <a:pt x="71307" y="1243"/>
                  </a:lnTo>
                  <a:lnTo>
                    <a:pt x="71307" y="99319"/>
                  </a:lnTo>
                  <a:close/>
                  <a:moveTo>
                    <a:pt x="22111" y="62041"/>
                  </a:moveTo>
                  <a:cubicBezTo>
                    <a:pt x="21979" y="79562"/>
                    <a:pt x="25062" y="84733"/>
                    <a:pt x="36399" y="84733"/>
                  </a:cubicBezTo>
                  <a:cubicBezTo>
                    <a:pt x="40742" y="84733"/>
                    <a:pt x="44240" y="82777"/>
                    <a:pt x="50687" y="76180"/>
                  </a:cubicBezTo>
                  <a:lnTo>
                    <a:pt x="50687" y="45798"/>
                  </a:lnTo>
                  <a:cubicBezTo>
                    <a:pt x="44107" y="42433"/>
                    <a:pt x="40460" y="41455"/>
                    <a:pt x="36399" y="41455"/>
                  </a:cubicBezTo>
                  <a:cubicBezTo>
                    <a:pt x="26305" y="41455"/>
                    <a:pt x="21962" y="46345"/>
                    <a:pt x="22111" y="6204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D8B7CC0B-DB03-4EC1-BA47-6CC9CB7A4098}"/>
                </a:ext>
              </a:extLst>
            </p:cNvPr>
            <p:cNvSpPr/>
            <p:nvPr/>
          </p:nvSpPr>
          <p:spPr>
            <a:xfrm>
              <a:off x="18832776" y="4177664"/>
              <a:ext cx="23205" cy="99452"/>
            </a:xfrm>
            <a:custGeom>
              <a:avLst/>
              <a:gdLst>
                <a:gd name="connsiteX0" fmla="*/ 23239 w 23205"/>
                <a:gd name="connsiteY0" fmla="*/ 20023 h 99451"/>
                <a:gd name="connsiteX1" fmla="*/ 1243 w 23205"/>
                <a:gd name="connsiteY1" fmla="*/ 20023 h 99451"/>
                <a:gd name="connsiteX2" fmla="*/ 1243 w 23205"/>
                <a:gd name="connsiteY2" fmla="*/ 1243 h 99451"/>
                <a:gd name="connsiteX3" fmla="*/ 23239 w 23205"/>
                <a:gd name="connsiteY3" fmla="*/ 1243 h 99451"/>
                <a:gd name="connsiteX4" fmla="*/ 23239 w 23205"/>
                <a:gd name="connsiteY4" fmla="*/ 20023 h 99451"/>
                <a:gd name="connsiteX5" fmla="*/ 22526 w 23205"/>
                <a:gd name="connsiteY5" fmla="*/ 99336 h 99451"/>
                <a:gd name="connsiteX6" fmla="*/ 1923 w 23205"/>
                <a:gd name="connsiteY6" fmla="*/ 99336 h 99451"/>
                <a:gd name="connsiteX7" fmla="*/ 1923 w 23205"/>
                <a:gd name="connsiteY7" fmla="*/ 29272 h 99451"/>
                <a:gd name="connsiteX8" fmla="*/ 22526 w 23205"/>
                <a:gd name="connsiteY8" fmla="*/ 29272 h 99451"/>
                <a:gd name="connsiteX9" fmla="*/ 22526 w 23205"/>
                <a:gd name="connsiteY9" fmla="*/ 99336 h 9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05" h="99451">
                  <a:moveTo>
                    <a:pt x="23239" y="20023"/>
                  </a:moveTo>
                  <a:lnTo>
                    <a:pt x="1243" y="20023"/>
                  </a:lnTo>
                  <a:lnTo>
                    <a:pt x="1243" y="1243"/>
                  </a:lnTo>
                  <a:lnTo>
                    <a:pt x="23239" y="1243"/>
                  </a:lnTo>
                  <a:lnTo>
                    <a:pt x="23239" y="20023"/>
                  </a:lnTo>
                  <a:close/>
                  <a:moveTo>
                    <a:pt x="22526" y="99336"/>
                  </a:moveTo>
                  <a:lnTo>
                    <a:pt x="1923" y="99336"/>
                  </a:lnTo>
                  <a:lnTo>
                    <a:pt x="1923" y="29272"/>
                  </a:lnTo>
                  <a:lnTo>
                    <a:pt x="22526" y="29272"/>
                  </a:lnTo>
                  <a:lnTo>
                    <a:pt x="22526" y="9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EC4A3A17-1DD3-44D9-8447-D0A69DEA7472}"/>
                </a:ext>
              </a:extLst>
            </p:cNvPr>
            <p:cNvSpPr/>
            <p:nvPr/>
          </p:nvSpPr>
          <p:spPr>
            <a:xfrm>
              <a:off x="18866126" y="4190576"/>
              <a:ext cx="56356" cy="89507"/>
            </a:xfrm>
            <a:custGeom>
              <a:avLst/>
              <a:gdLst>
                <a:gd name="connsiteX0" fmla="*/ 34162 w 56356"/>
                <a:gd name="connsiteY0" fmla="*/ 16360 h 89506"/>
                <a:gd name="connsiteX1" fmla="*/ 52660 w 56356"/>
                <a:gd name="connsiteY1" fmla="*/ 16360 h 89506"/>
                <a:gd name="connsiteX2" fmla="*/ 52660 w 56356"/>
                <a:gd name="connsiteY2" fmla="*/ 31775 h 89506"/>
                <a:gd name="connsiteX3" fmla="*/ 34162 w 56356"/>
                <a:gd name="connsiteY3" fmla="*/ 31775 h 89506"/>
                <a:gd name="connsiteX4" fmla="*/ 34162 w 56356"/>
                <a:gd name="connsiteY4" fmla="*/ 63865 h 89506"/>
                <a:gd name="connsiteX5" fmla="*/ 44107 w 56356"/>
                <a:gd name="connsiteY5" fmla="*/ 74506 h 89506"/>
                <a:gd name="connsiteX6" fmla="*/ 55461 w 56356"/>
                <a:gd name="connsiteY6" fmla="*/ 74092 h 89506"/>
                <a:gd name="connsiteX7" fmla="*/ 56721 w 56356"/>
                <a:gd name="connsiteY7" fmla="*/ 86987 h 89506"/>
                <a:gd name="connsiteX8" fmla="*/ 38786 w 56356"/>
                <a:gd name="connsiteY8" fmla="*/ 88811 h 89506"/>
                <a:gd name="connsiteX9" fmla="*/ 13426 w 56356"/>
                <a:gd name="connsiteY9" fmla="*/ 65837 h 89506"/>
                <a:gd name="connsiteX10" fmla="*/ 13426 w 56356"/>
                <a:gd name="connsiteY10" fmla="*/ 31791 h 89506"/>
                <a:gd name="connsiteX11" fmla="*/ 1243 w 56356"/>
                <a:gd name="connsiteY11" fmla="*/ 31791 h 89506"/>
                <a:gd name="connsiteX12" fmla="*/ 1243 w 56356"/>
                <a:gd name="connsiteY12" fmla="*/ 17636 h 89506"/>
                <a:gd name="connsiteX13" fmla="*/ 13426 w 56356"/>
                <a:gd name="connsiteY13" fmla="*/ 16940 h 89506"/>
                <a:gd name="connsiteX14" fmla="*/ 13426 w 56356"/>
                <a:gd name="connsiteY14" fmla="*/ 1243 h 89506"/>
                <a:gd name="connsiteX15" fmla="*/ 34162 w 56356"/>
                <a:gd name="connsiteY15" fmla="*/ 1243 h 89506"/>
                <a:gd name="connsiteX16" fmla="*/ 34162 w 56356"/>
                <a:gd name="connsiteY16" fmla="*/ 16360 h 8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356" h="89506">
                  <a:moveTo>
                    <a:pt x="34162" y="16360"/>
                  </a:moveTo>
                  <a:lnTo>
                    <a:pt x="52660" y="16360"/>
                  </a:lnTo>
                  <a:lnTo>
                    <a:pt x="52660" y="31775"/>
                  </a:lnTo>
                  <a:lnTo>
                    <a:pt x="34162" y="31775"/>
                  </a:lnTo>
                  <a:lnTo>
                    <a:pt x="34162" y="63865"/>
                  </a:lnTo>
                  <a:cubicBezTo>
                    <a:pt x="34162" y="72418"/>
                    <a:pt x="38372" y="74506"/>
                    <a:pt x="44107" y="74506"/>
                  </a:cubicBezTo>
                  <a:cubicBezTo>
                    <a:pt x="47323" y="74506"/>
                    <a:pt x="51533" y="74374"/>
                    <a:pt x="55461" y="74092"/>
                  </a:cubicBezTo>
                  <a:lnTo>
                    <a:pt x="56721" y="86987"/>
                  </a:lnTo>
                  <a:cubicBezTo>
                    <a:pt x="51533" y="87833"/>
                    <a:pt x="44952" y="88811"/>
                    <a:pt x="38786" y="88811"/>
                  </a:cubicBezTo>
                  <a:cubicBezTo>
                    <a:pt x="25609" y="88811"/>
                    <a:pt x="13426" y="84319"/>
                    <a:pt x="13426" y="65837"/>
                  </a:cubicBezTo>
                  <a:lnTo>
                    <a:pt x="13426" y="31791"/>
                  </a:lnTo>
                  <a:lnTo>
                    <a:pt x="1243" y="31791"/>
                  </a:lnTo>
                  <a:lnTo>
                    <a:pt x="1243" y="17636"/>
                  </a:lnTo>
                  <a:lnTo>
                    <a:pt x="13426" y="16940"/>
                  </a:lnTo>
                  <a:lnTo>
                    <a:pt x="13426" y="1243"/>
                  </a:lnTo>
                  <a:lnTo>
                    <a:pt x="34162" y="1243"/>
                  </a:lnTo>
                  <a:lnTo>
                    <a:pt x="34162" y="1636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E201DB8F-945C-4DB4-AA7E-27080304C391}"/>
                </a:ext>
              </a:extLst>
            </p:cNvPr>
            <p:cNvSpPr/>
            <p:nvPr/>
          </p:nvSpPr>
          <p:spPr>
            <a:xfrm>
              <a:off x="18934764" y="4177664"/>
              <a:ext cx="23205" cy="99452"/>
            </a:xfrm>
            <a:custGeom>
              <a:avLst/>
              <a:gdLst>
                <a:gd name="connsiteX0" fmla="*/ 23239 w 23205"/>
                <a:gd name="connsiteY0" fmla="*/ 20023 h 99451"/>
                <a:gd name="connsiteX1" fmla="*/ 1243 w 23205"/>
                <a:gd name="connsiteY1" fmla="*/ 20023 h 99451"/>
                <a:gd name="connsiteX2" fmla="*/ 1243 w 23205"/>
                <a:gd name="connsiteY2" fmla="*/ 1243 h 99451"/>
                <a:gd name="connsiteX3" fmla="*/ 23239 w 23205"/>
                <a:gd name="connsiteY3" fmla="*/ 1243 h 99451"/>
                <a:gd name="connsiteX4" fmla="*/ 23239 w 23205"/>
                <a:gd name="connsiteY4" fmla="*/ 20023 h 99451"/>
                <a:gd name="connsiteX5" fmla="*/ 22526 w 23205"/>
                <a:gd name="connsiteY5" fmla="*/ 99336 h 99451"/>
                <a:gd name="connsiteX6" fmla="*/ 1923 w 23205"/>
                <a:gd name="connsiteY6" fmla="*/ 99336 h 99451"/>
                <a:gd name="connsiteX7" fmla="*/ 1923 w 23205"/>
                <a:gd name="connsiteY7" fmla="*/ 29272 h 99451"/>
                <a:gd name="connsiteX8" fmla="*/ 22526 w 23205"/>
                <a:gd name="connsiteY8" fmla="*/ 29272 h 99451"/>
                <a:gd name="connsiteX9" fmla="*/ 22526 w 23205"/>
                <a:gd name="connsiteY9" fmla="*/ 99336 h 9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05" h="99451">
                  <a:moveTo>
                    <a:pt x="23239" y="20023"/>
                  </a:moveTo>
                  <a:lnTo>
                    <a:pt x="1243" y="20023"/>
                  </a:lnTo>
                  <a:lnTo>
                    <a:pt x="1243" y="1243"/>
                  </a:lnTo>
                  <a:lnTo>
                    <a:pt x="23239" y="1243"/>
                  </a:lnTo>
                  <a:lnTo>
                    <a:pt x="23239" y="20023"/>
                  </a:lnTo>
                  <a:close/>
                  <a:moveTo>
                    <a:pt x="22526" y="99336"/>
                  </a:moveTo>
                  <a:lnTo>
                    <a:pt x="1923" y="99336"/>
                  </a:lnTo>
                  <a:lnTo>
                    <a:pt x="1923" y="29272"/>
                  </a:lnTo>
                  <a:lnTo>
                    <a:pt x="22526" y="29272"/>
                  </a:lnTo>
                  <a:lnTo>
                    <a:pt x="22526" y="9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487A7757-473F-450B-83EE-6E80F1C64422}"/>
                </a:ext>
              </a:extLst>
            </p:cNvPr>
            <p:cNvSpPr/>
            <p:nvPr/>
          </p:nvSpPr>
          <p:spPr>
            <a:xfrm>
              <a:off x="19055383" y="4203290"/>
              <a:ext cx="69616" cy="74589"/>
            </a:xfrm>
            <a:custGeom>
              <a:avLst/>
              <a:gdLst>
                <a:gd name="connsiteX0" fmla="*/ 69766 w 69616"/>
                <a:gd name="connsiteY0" fmla="*/ 21167 h 74588"/>
                <a:gd name="connsiteX1" fmla="*/ 69766 w 69616"/>
                <a:gd name="connsiteY1" fmla="*/ 73710 h 74588"/>
                <a:gd name="connsiteX2" fmla="*/ 49162 w 69616"/>
                <a:gd name="connsiteY2" fmla="*/ 73710 h 74588"/>
                <a:gd name="connsiteX3" fmla="*/ 49162 w 69616"/>
                <a:gd name="connsiteY3" fmla="*/ 26487 h 74588"/>
                <a:gd name="connsiteX4" fmla="*/ 40610 w 69616"/>
                <a:gd name="connsiteY4" fmla="*/ 17520 h 74588"/>
                <a:gd name="connsiteX5" fmla="*/ 21830 w 69616"/>
                <a:gd name="connsiteY5" fmla="*/ 25078 h 74588"/>
                <a:gd name="connsiteX6" fmla="*/ 21830 w 69616"/>
                <a:gd name="connsiteY6" fmla="*/ 73694 h 74588"/>
                <a:gd name="connsiteX7" fmla="*/ 1243 w 69616"/>
                <a:gd name="connsiteY7" fmla="*/ 73694 h 74588"/>
                <a:gd name="connsiteX8" fmla="*/ 1243 w 69616"/>
                <a:gd name="connsiteY8" fmla="*/ 3630 h 74588"/>
                <a:gd name="connsiteX9" fmla="*/ 18051 w 69616"/>
                <a:gd name="connsiteY9" fmla="*/ 3630 h 74588"/>
                <a:gd name="connsiteX10" fmla="*/ 19178 w 69616"/>
                <a:gd name="connsiteY10" fmla="*/ 13293 h 74588"/>
                <a:gd name="connsiteX11" fmla="*/ 49859 w 69616"/>
                <a:gd name="connsiteY11" fmla="*/ 1243 h 74588"/>
                <a:gd name="connsiteX12" fmla="*/ 69766 w 69616"/>
                <a:gd name="connsiteY12" fmla="*/ 21167 h 7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616" h="74588">
                  <a:moveTo>
                    <a:pt x="69766" y="21167"/>
                  </a:moveTo>
                  <a:lnTo>
                    <a:pt x="69766" y="73710"/>
                  </a:lnTo>
                  <a:lnTo>
                    <a:pt x="49162" y="73710"/>
                  </a:lnTo>
                  <a:lnTo>
                    <a:pt x="49162" y="26487"/>
                  </a:lnTo>
                  <a:cubicBezTo>
                    <a:pt x="49162" y="20471"/>
                    <a:pt x="46361" y="17520"/>
                    <a:pt x="40610" y="17520"/>
                  </a:cubicBezTo>
                  <a:cubicBezTo>
                    <a:pt x="34593" y="17520"/>
                    <a:pt x="28559" y="20040"/>
                    <a:pt x="21830" y="25078"/>
                  </a:cubicBezTo>
                  <a:lnTo>
                    <a:pt x="21830" y="73694"/>
                  </a:lnTo>
                  <a:lnTo>
                    <a:pt x="1243" y="73694"/>
                  </a:lnTo>
                  <a:lnTo>
                    <a:pt x="1243" y="3630"/>
                  </a:lnTo>
                  <a:lnTo>
                    <a:pt x="18051" y="3630"/>
                  </a:lnTo>
                  <a:lnTo>
                    <a:pt x="19178" y="13293"/>
                  </a:lnTo>
                  <a:cubicBezTo>
                    <a:pt x="29272" y="5453"/>
                    <a:pt x="40063" y="1243"/>
                    <a:pt x="49859" y="1243"/>
                  </a:cubicBezTo>
                  <a:cubicBezTo>
                    <a:pt x="61627" y="1260"/>
                    <a:pt x="69766" y="7426"/>
                    <a:pt x="69766" y="211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A45CA13A-5242-4B55-8559-2EBC382B9AD5}"/>
                </a:ext>
              </a:extLst>
            </p:cNvPr>
            <p:cNvSpPr/>
            <p:nvPr/>
          </p:nvSpPr>
          <p:spPr>
            <a:xfrm>
              <a:off x="18972490" y="4199842"/>
              <a:ext cx="69616" cy="81219"/>
            </a:xfrm>
            <a:custGeom>
              <a:avLst/>
              <a:gdLst>
                <a:gd name="connsiteX0" fmla="*/ 39516 w 69616"/>
                <a:gd name="connsiteY0" fmla="*/ 1243 h 81219"/>
                <a:gd name="connsiteX1" fmla="*/ 30416 w 69616"/>
                <a:gd name="connsiteY1" fmla="*/ 1243 h 81219"/>
                <a:gd name="connsiteX2" fmla="*/ 1243 w 69616"/>
                <a:gd name="connsiteY2" fmla="*/ 24962 h 81219"/>
                <a:gd name="connsiteX3" fmla="*/ 1243 w 69616"/>
                <a:gd name="connsiteY3" fmla="*/ 56903 h 81219"/>
                <a:gd name="connsiteX4" fmla="*/ 30416 w 69616"/>
                <a:gd name="connsiteY4" fmla="*/ 80622 h 81219"/>
                <a:gd name="connsiteX5" fmla="*/ 39516 w 69616"/>
                <a:gd name="connsiteY5" fmla="*/ 80622 h 81219"/>
                <a:gd name="connsiteX6" fmla="*/ 68688 w 69616"/>
                <a:gd name="connsiteY6" fmla="*/ 56903 h 81219"/>
                <a:gd name="connsiteX7" fmla="*/ 68688 w 69616"/>
                <a:gd name="connsiteY7" fmla="*/ 24962 h 81219"/>
                <a:gd name="connsiteX8" fmla="*/ 39516 w 69616"/>
                <a:gd name="connsiteY8" fmla="*/ 1243 h 81219"/>
                <a:gd name="connsiteX9" fmla="*/ 50472 w 69616"/>
                <a:gd name="connsiteY9" fmla="*/ 53223 h 81219"/>
                <a:gd name="connsiteX10" fmla="*/ 38654 w 69616"/>
                <a:gd name="connsiteY10" fmla="*/ 62704 h 81219"/>
                <a:gd name="connsiteX11" fmla="*/ 31278 w 69616"/>
                <a:gd name="connsiteY11" fmla="*/ 62704 h 81219"/>
                <a:gd name="connsiteX12" fmla="*/ 19459 w 69616"/>
                <a:gd name="connsiteY12" fmla="*/ 53223 h 81219"/>
                <a:gd name="connsiteX13" fmla="*/ 19459 w 69616"/>
                <a:gd name="connsiteY13" fmla="*/ 28642 h 81219"/>
                <a:gd name="connsiteX14" fmla="*/ 31278 w 69616"/>
                <a:gd name="connsiteY14" fmla="*/ 19161 h 81219"/>
                <a:gd name="connsiteX15" fmla="*/ 38654 w 69616"/>
                <a:gd name="connsiteY15" fmla="*/ 19161 h 81219"/>
                <a:gd name="connsiteX16" fmla="*/ 50472 w 69616"/>
                <a:gd name="connsiteY16" fmla="*/ 28642 h 81219"/>
                <a:gd name="connsiteX17" fmla="*/ 50472 w 69616"/>
                <a:gd name="connsiteY17" fmla="*/ 53223 h 8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616" h="81219">
                  <a:moveTo>
                    <a:pt x="39516" y="1243"/>
                  </a:moveTo>
                  <a:lnTo>
                    <a:pt x="30416" y="1243"/>
                  </a:lnTo>
                  <a:cubicBezTo>
                    <a:pt x="8652" y="1243"/>
                    <a:pt x="1243" y="12117"/>
                    <a:pt x="1243" y="24962"/>
                  </a:cubicBezTo>
                  <a:lnTo>
                    <a:pt x="1243" y="56903"/>
                  </a:lnTo>
                  <a:cubicBezTo>
                    <a:pt x="1243" y="69749"/>
                    <a:pt x="8652" y="80622"/>
                    <a:pt x="30416" y="80622"/>
                  </a:cubicBezTo>
                  <a:lnTo>
                    <a:pt x="39516" y="80622"/>
                  </a:lnTo>
                  <a:cubicBezTo>
                    <a:pt x="61279" y="80622"/>
                    <a:pt x="68688" y="69749"/>
                    <a:pt x="68688" y="56903"/>
                  </a:cubicBezTo>
                  <a:lnTo>
                    <a:pt x="68688" y="24962"/>
                  </a:lnTo>
                  <a:cubicBezTo>
                    <a:pt x="68688" y="12117"/>
                    <a:pt x="61279" y="1243"/>
                    <a:pt x="39516" y="1243"/>
                  </a:cubicBezTo>
                  <a:close/>
                  <a:moveTo>
                    <a:pt x="50472" y="53223"/>
                  </a:moveTo>
                  <a:cubicBezTo>
                    <a:pt x="50472" y="59141"/>
                    <a:pt x="47472" y="62704"/>
                    <a:pt x="38654" y="62704"/>
                  </a:cubicBezTo>
                  <a:lnTo>
                    <a:pt x="31278" y="62704"/>
                  </a:lnTo>
                  <a:cubicBezTo>
                    <a:pt x="22460" y="62704"/>
                    <a:pt x="19459" y="59141"/>
                    <a:pt x="19459" y="53223"/>
                  </a:cubicBezTo>
                  <a:lnTo>
                    <a:pt x="19459" y="28642"/>
                  </a:lnTo>
                  <a:cubicBezTo>
                    <a:pt x="19459" y="22725"/>
                    <a:pt x="22460" y="19161"/>
                    <a:pt x="31278" y="19161"/>
                  </a:cubicBezTo>
                  <a:lnTo>
                    <a:pt x="38654" y="19161"/>
                  </a:lnTo>
                  <a:cubicBezTo>
                    <a:pt x="47472" y="19161"/>
                    <a:pt x="50472" y="22725"/>
                    <a:pt x="50472" y="28642"/>
                  </a:cubicBezTo>
                  <a:lnTo>
                    <a:pt x="50472" y="532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6A2DFA71-5455-499F-8CB9-418475440EF4}"/>
                </a:ext>
              </a:extLst>
            </p:cNvPr>
            <p:cNvSpPr/>
            <p:nvPr/>
          </p:nvSpPr>
          <p:spPr>
            <a:xfrm>
              <a:off x="18671150" y="4198765"/>
              <a:ext cx="64644" cy="82877"/>
            </a:xfrm>
            <a:custGeom>
              <a:avLst/>
              <a:gdLst>
                <a:gd name="connsiteX0" fmla="*/ 64478 w 64643"/>
                <a:gd name="connsiteY0" fmla="*/ 49494 h 82876"/>
                <a:gd name="connsiteX1" fmla="*/ 64478 w 64643"/>
                <a:gd name="connsiteY1" fmla="*/ 32769 h 82876"/>
                <a:gd name="connsiteX2" fmla="*/ 33747 w 64643"/>
                <a:gd name="connsiteY2" fmla="*/ 1243 h 82876"/>
                <a:gd name="connsiteX3" fmla="*/ 1243 w 64643"/>
                <a:gd name="connsiteY3" fmla="*/ 31808 h 82876"/>
                <a:gd name="connsiteX4" fmla="*/ 1243 w 64643"/>
                <a:gd name="connsiteY4" fmla="*/ 52560 h 82876"/>
                <a:gd name="connsiteX5" fmla="*/ 34394 w 64643"/>
                <a:gd name="connsiteY5" fmla="*/ 82810 h 82876"/>
                <a:gd name="connsiteX6" fmla="*/ 63185 w 64643"/>
                <a:gd name="connsiteY6" fmla="*/ 77821 h 82876"/>
                <a:gd name="connsiteX7" fmla="*/ 63019 w 64643"/>
                <a:gd name="connsiteY7" fmla="*/ 62274 h 82876"/>
                <a:gd name="connsiteX8" fmla="*/ 36151 w 64643"/>
                <a:gd name="connsiteY8" fmla="*/ 66716 h 82876"/>
                <a:gd name="connsiteX9" fmla="*/ 20868 w 64643"/>
                <a:gd name="connsiteY9" fmla="*/ 53522 h 82876"/>
                <a:gd name="connsiteX10" fmla="*/ 20868 w 64643"/>
                <a:gd name="connsiteY10" fmla="*/ 49494 h 82876"/>
                <a:gd name="connsiteX11" fmla="*/ 64478 w 64643"/>
                <a:gd name="connsiteY11" fmla="*/ 49494 h 82876"/>
                <a:gd name="connsiteX12" fmla="*/ 20868 w 64643"/>
                <a:gd name="connsiteY12" fmla="*/ 29869 h 82876"/>
                <a:gd name="connsiteX13" fmla="*/ 33897 w 64643"/>
                <a:gd name="connsiteY13" fmla="*/ 17321 h 82876"/>
                <a:gd name="connsiteX14" fmla="*/ 45798 w 64643"/>
                <a:gd name="connsiteY14" fmla="*/ 29869 h 82876"/>
                <a:gd name="connsiteX15" fmla="*/ 45798 w 64643"/>
                <a:gd name="connsiteY15" fmla="*/ 33731 h 82876"/>
                <a:gd name="connsiteX16" fmla="*/ 20868 w 64643"/>
                <a:gd name="connsiteY16" fmla="*/ 33731 h 82876"/>
                <a:gd name="connsiteX17" fmla="*/ 20868 w 64643"/>
                <a:gd name="connsiteY17" fmla="*/ 29869 h 8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643" h="82876">
                  <a:moveTo>
                    <a:pt x="64478" y="49494"/>
                  </a:moveTo>
                  <a:lnTo>
                    <a:pt x="64478" y="32769"/>
                  </a:lnTo>
                  <a:cubicBezTo>
                    <a:pt x="64478" y="15879"/>
                    <a:pt x="58842" y="1243"/>
                    <a:pt x="33747" y="1243"/>
                  </a:cubicBezTo>
                  <a:cubicBezTo>
                    <a:pt x="8652" y="1243"/>
                    <a:pt x="1243" y="15233"/>
                    <a:pt x="1243" y="31808"/>
                  </a:cubicBezTo>
                  <a:lnTo>
                    <a:pt x="1243" y="52560"/>
                  </a:lnTo>
                  <a:cubicBezTo>
                    <a:pt x="1243" y="71390"/>
                    <a:pt x="9763" y="82810"/>
                    <a:pt x="34394" y="82810"/>
                  </a:cubicBezTo>
                  <a:cubicBezTo>
                    <a:pt x="43726" y="82810"/>
                    <a:pt x="54351" y="81203"/>
                    <a:pt x="63185" y="77821"/>
                  </a:cubicBezTo>
                  <a:lnTo>
                    <a:pt x="63019" y="62274"/>
                  </a:lnTo>
                  <a:cubicBezTo>
                    <a:pt x="54500" y="64843"/>
                    <a:pt x="43709" y="66716"/>
                    <a:pt x="36151" y="66716"/>
                  </a:cubicBezTo>
                  <a:cubicBezTo>
                    <a:pt x="24250" y="66716"/>
                    <a:pt x="20868" y="63019"/>
                    <a:pt x="20868" y="53522"/>
                  </a:cubicBezTo>
                  <a:lnTo>
                    <a:pt x="20868" y="49494"/>
                  </a:lnTo>
                  <a:lnTo>
                    <a:pt x="64478" y="49494"/>
                  </a:lnTo>
                  <a:close/>
                  <a:moveTo>
                    <a:pt x="20868" y="29869"/>
                  </a:moveTo>
                  <a:cubicBezTo>
                    <a:pt x="20868" y="22460"/>
                    <a:pt x="24250" y="17321"/>
                    <a:pt x="33897" y="17321"/>
                  </a:cubicBezTo>
                  <a:cubicBezTo>
                    <a:pt x="43543" y="17321"/>
                    <a:pt x="45798" y="22476"/>
                    <a:pt x="45798" y="29869"/>
                  </a:cubicBezTo>
                  <a:lnTo>
                    <a:pt x="45798" y="33731"/>
                  </a:lnTo>
                  <a:lnTo>
                    <a:pt x="20868" y="33731"/>
                  </a:lnTo>
                  <a:lnTo>
                    <a:pt x="20868" y="29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2EADCA9A-16DC-4179-817B-D874C0CC8DFA}"/>
                </a:ext>
              </a:extLst>
            </p:cNvPr>
            <p:cNvSpPr/>
            <p:nvPr/>
          </p:nvSpPr>
          <p:spPr>
            <a:xfrm>
              <a:off x="18675609" y="4046636"/>
              <a:ext cx="69616" cy="117685"/>
            </a:xfrm>
            <a:custGeom>
              <a:avLst/>
              <a:gdLst>
                <a:gd name="connsiteX0" fmla="*/ 68688 w 69616"/>
                <a:gd name="connsiteY0" fmla="*/ 116889 h 117684"/>
                <a:gd name="connsiteX1" fmla="*/ 48615 w 69616"/>
                <a:gd name="connsiteY1" fmla="*/ 116889 h 117684"/>
                <a:gd name="connsiteX2" fmla="*/ 48615 w 69616"/>
                <a:gd name="connsiteY2" fmla="*/ 60964 h 117684"/>
                <a:gd name="connsiteX3" fmla="*/ 42201 w 69616"/>
                <a:gd name="connsiteY3" fmla="*/ 54549 h 117684"/>
                <a:gd name="connsiteX4" fmla="*/ 21316 w 69616"/>
                <a:gd name="connsiteY4" fmla="*/ 61296 h 117684"/>
                <a:gd name="connsiteX5" fmla="*/ 21316 w 69616"/>
                <a:gd name="connsiteY5" fmla="*/ 116889 h 117684"/>
                <a:gd name="connsiteX6" fmla="*/ 1243 w 69616"/>
                <a:gd name="connsiteY6" fmla="*/ 116889 h 117684"/>
                <a:gd name="connsiteX7" fmla="*/ 1243 w 69616"/>
                <a:gd name="connsiteY7" fmla="*/ 1243 h 117684"/>
                <a:gd name="connsiteX8" fmla="*/ 21316 w 69616"/>
                <a:gd name="connsiteY8" fmla="*/ 1243 h 117684"/>
                <a:gd name="connsiteX9" fmla="*/ 21316 w 69616"/>
                <a:gd name="connsiteY9" fmla="*/ 42864 h 117684"/>
                <a:gd name="connsiteX10" fmla="*/ 50588 w 69616"/>
                <a:gd name="connsiteY10" fmla="*/ 35140 h 117684"/>
                <a:gd name="connsiteX11" fmla="*/ 68688 w 69616"/>
                <a:gd name="connsiteY11" fmla="*/ 58826 h 117684"/>
                <a:gd name="connsiteX12" fmla="*/ 68688 w 69616"/>
                <a:gd name="connsiteY12" fmla="*/ 116889 h 11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616" h="117684">
                  <a:moveTo>
                    <a:pt x="68688" y="116889"/>
                  </a:moveTo>
                  <a:lnTo>
                    <a:pt x="48615" y="116889"/>
                  </a:lnTo>
                  <a:lnTo>
                    <a:pt x="48615" y="60964"/>
                  </a:lnTo>
                  <a:cubicBezTo>
                    <a:pt x="48615" y="56688"/>
                    <a:pt x="46809" y="54549"/>
                    <a:pt x="42201" y="54549"/>
                  </a:cubicBezTo>
                  <a:cubicBezTo>
                    <a:pt x="37261" y="54549"/>
                    <a:pt x="28543" y="57516"/>
                    <a:pt x="21316" y="61296"/>
                  </a:cubicBezTo>
                  <a:lnTo>
                    <a:pt x="21316" y="116889"/>
                  </a:lnTo>
                  <a:lnTo>
                    <a:pt x="1243" y="116889"/>
                  </a:lnTo>
                  <a:lnTo>
                    <a:pt x="1243" y="1243"/>
                  </a:lnTo>
                  <a:lnTo>
                    <a:pt x="21316" y="1243"/>
                  </a:lnTo>
                  <a:lnTo>
                    <a:pt x="21316" y="42864"/>
                  </a:lnTo>
                  <a:cubicBezTo>
                    <a:pt x="30200" y="38256"/>
                    <a:pt x="42035" y="35140"/>
                    <a:pt x="50588" y="35140"/>
                  </a:cubicBezTo>
                  <a:cubicBezTo>
                    <a:pt x="63915" y="35140"/>
                    <a:pt x="68688" y="44521"/>
                    <a:pt x="68688" y="58826"/>
                  </a:cubicBezTo>
                  <a:lnTo>
                    <a:pt x="68688" y="11688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45B5D2FB-0149-43EF-B709-78670CDF85ED}"/>
                </a:ext>
              </a:extLst>
            </p:cNvPr>
            <p:cNvSpPr/>
            <p:nvPr/>
          </p:nvSpPr>
          <p:spPr>
            <a:xfrm>
              <a:off x="18837301" y="4079538"/>
              <a:ext cx="43096" cy="84534"/>
            </a:xfrm>
            <a:custGeom>
              <a:avLst/>
              <a:gdLst>
                <a:gd name="connsiteX0" fmla="*/ 42532 w 43095"/>
                <a:gd name="connsiteY0" fmla="*/ 20653 h 84534"/>
                <a:gd name="connsiteX1" fmla="*/ 21316 w 43095"/>
                <a:gd name="connsiteY1" fmla="*/ 32338 h 84534"/>
                <a:gd name="connsiteX2" fmla="*/ 21316 w 43095"/>
                <a:gd name="connsiteY2" fmla="*/ 83987 h 84534"/>
                <a:gd name="connsiteX3" fmla="*/ 1243 w 43095"/>
                <a:gd name="connsiteY3" fmla="*/ 83987 h 84534"/>
                <a:gd name="connsiteX4" fmla="*/ 1243 w 43095"/>
                <a:gd name="connsiteY4" fmla="*/ 3879 h 84534"/>
                <a:gd name="connsiteX5" fmla="*/ 18183 w 43095"/>
                <a:gd name="connsiteY5" fmla="*/ 3879 h 84534"/>
                <a:gd name="connsiteX6" fmla="*/ 19493 w 43095"/>
                <a:gd name="connsiteY6" fmla="*/ 12763 h 84534"/>
                <a:gd name="connsiteX7" fmla="*/ 42516 w 43095"/>
                <a:gd name="connsiteY7" fmla="*/ 1243 h 84534"/>
                <a:gd name="connsiteX8" fmla="*/ 42516 w 43095"/>
                <a:gd name="connsiteY8" fmla="*/ 20653 h 8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5" h="84534">
                  <a:moveTo>
                    <a:pt x="42532" y="20653"/>
                  </a:moveTo>
                  <a:cubicBezTo>
                    <a:pt x="34808" y="24101"/>
                    <a:pt x="28543" y="27731"/>
                    <a:pt x="21316" y="32338"/>
                  </a:cubicBezTo>
                  <a:lnTo>
                    <a:pt x="21316" y="83987"/>
                  </a:lnTo>
                  <a:lnTo>
                    <a:pt x="1243" y="83987"/>
                  </a:lnTo>
                  <a:lnTo>
                    <a:pt x="1243" y="3879"/>
                  </a:lnTo>
                  <a:lnTo>
                    <a:pt x="18183" y="3879"/>
                  </a:lnTo>
                  <a:lnTo>
                    <a:pt x="19493" y="12763"/>
                  </a:lnTo>
                  <a:cubicBezTo>
                    <a:pt x="23935" y="9796"/>
                    <a:pt x="35455" y="3216"/>
                    <a:pt x="42516" y="1243"/>
                  </a:cubicBezTo>
                  <a:lnTo>
                    <a:pt x="42516" y="206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9C872D87-A65A-4CF2-A705-5A0A2F8EFC94}"/>
                </a:ext>
              </a:extLst>
            </p:cNvPr>
            <p:cNvSpPr/>
            <p:nvPr/>
          </p:nvSpPr>
          <p:spPr>
            <a:xfrm>
              <a:off x="18888735" y="4081113"/>
              <a:ext cx="71274" cy="82877"/>
            </a:xfrm>
            <a:custGeom>
              <a:avLst/>
              <a:gdLst>
                <a:gd name="connsiteX0" fmla="*/ 40378 w 71273"/>
                <a:gd name="connsiteY0" fmla="*/ 1243 h 82876"/>
                <a:gd name="connsiteX1" fmla="*/ 31062 w 71273"/>
                <a:gd name="connsiteY1" fmla="*/ 1243 h 82876"/>
                <a:gd name="connsiteX2" fmla="*/ 1243 w 71273"/>
                <a:gd name="connsiteY2" fmla="*/ 25493 h 82876"/>
                <a:gd name="connsiteX3" fmla="*/ 1243 w 71273"/>
                <a:gd name="connsiteY3" fmla="*/ 58146 h 82876"/>
                <a:gd name="connsiteX4" fmla="*/ 31062 w 71273"/>
                <a:gd name="connsiteY4" fmla="*/ 82396 h 82876"/>
                <a:gd name="connsiteX5" fmla="*/ 40378 w 71273"/>
                <a:gd name="connsiteY5" fmla="*/ 82396 h 82876"/>
                <a:gd name="connsiteX6" fmla="*/ 70197 w 71273"/>
                <a:gd name="connsiteY6" fmla="*/ 58146 h 82876"/>
                <a:gd name="connsiteX7" fmla="*/ 70197 w 71273"/>
                <a:gd name="connsiteY7" fmla="*/ 25493 h 82876"/>
                <a:gd name="connsiteX8" fmla="*/ 40378 w 71273"/>
                <a:gd name="connsiteY8" fmla="*/ 1243 h 82876"/>
                <a:gd name="connsiteX9" fmla="*/ 51582 w 71273"/>
                <a:gd name="connsiteY9" fmla="*/ 54384 h 82876"/>
                <a:gd name="connsiteX10" fmla="*/ 39499 w 71273"/>
                <a:gd name="connsiteY10" fmla="*/ 64064 h 82876"/>
                <a:gd name="connsiteX11" fmla="*/ 31957 w 71273"/>
                <a:gd name="connsiteY11" fmla="*/ 64064 h 82876"/>
                <a:gd name="connsiteX12" fmla="*/ 19874 w 71273"/>
                <a:gd name="connsiteY12" fmla="*/ 54384 h 82876"/>
                <a:gd name="connsiteX13" fmla="*/ 19874 w 71273"/>
                <a:gd name="connsiteY13" fmla="*/ 29255 h 82876"/>
                <a:gd name="connsiteX14" fmla="*/ 31957 w 71273"/>
                <a:gd name="connsiteY14" fmla="*/ 19575 h 82876"/>
                <a:gd name="connsiteX15" fmla="*/ 39499 w 71273"/>
                <a:gd name="connsiteY15" fmla="*/ 19575 h 82876"/>
                <a:gd name="connsiteX16" fmla="*/ 51582 w 71273"/>
                <a:gd name="connsiteY16" fmla="*/ 29255 h 82876"/>
                <a:gd name="connsiteX17" fmla="*/ 51582 w 71273"/>
                <a:gd name="connsiteY17" fmla="*/ 54384 h 8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1273" h="82876">
                  <a:moveTo>
                    <a:pt x="40378" y="1243"/>
                  </a:moveTo>
                  <a:lnTo>
                    <a:pt x="31062" y="1243"/>
                  </a:lnTo>
                  <a:cubicBezTo>
                    <a:pt x="8818" y="1243"/>
                    <a:pt x="1243" y="12365"/>
                    <a:pt x="1243" y="25493"/>
                  </a:cubicBezTo>
                  <a:lnTo>
                    <a:pt x="1243" y="58146"/>
                  </a:lnTo>
                  <a:cubicBezTo>
                    <a:pt x="1243" y="71274"/>
                    <a:pt x="8818" y="82396"/>
                    <a:pt x="31062" y="82396"/>
                  </a:cubicBezTo>
                  <a:lnTo>
                    <a:pt x="40378" y="82396"/>
                  </a:lnTo>
                  <a:cubicBezTo>
                    <a:pt x="62622" y="82396"/>
                    <a:pt x="70197" y="71274"/>
                    <a:pt x="70197" y="58146"/>
                  </a:cubicBezTo>
                  <a:lnTo>
                    <a:pt x="70197" y="25493"/>
                  </a:lnTo>
                  <a:cubicBezTo>
                    <a:pt x="70197" y="12365"/>
                    <a:pt x="62622" y="1243"/>
                    <a:pt x="40378" y="1243"/>
                  </a:cubicBezTo>
                  <a:close/>
                  <a:moveTo>
                    <a:pt x="51582" y="54384"/>
                  </a:moveTo>
                  <a:cubicBezTo>
                    <a:pt x="51582" y="60434"/>
                    <a:pt x="48516" y="64064"/>
                    <a:pt x="39499" y="64064"/>
                  </a:cubicBezTo>
                  <a:lnTo>
                    <a:pt x="31957" y="64064"/>
                  </a:lnTo>
                  <a:cubicBezTo>
                    <a:pt x="22940" y="64064"/>
                    <a:pt x="19874" y="60417"/>
                    <a:pt x="19874" y="54384"/>
                  </a:cubicBezTo>
                  <a:lnTo>
                    <a:pt x="19874" y="29255"/>
                  </a:lnTo>
                  <a:cubicBezTo>
                    <a:pt x="19874" y="23205"/>
                    <a:pt x="22940" y="19575"/>
                    <a:pt x="31957" y="19575"/>
                  </a:cubicBezTo>
                  <a:lnTo>
                    <a:pt x="39499" y="19575"/>
                  </a:lnTo>
                  <a:cubicBezTo>
                    <a:pt x="48516" y="19575"/>
                    <a:pt x="51582" y="23222"/>
                    <a:pt x="51582" y="29255"/>
                  </a:cubicBezTo>
                  <a:lnTo>
                    <a:pt x="51582" y="543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86D9E74D-5A38-4136-84E8-C79FB62FFB5B}"/>
                </a:ext>
              </a:extLst>
            </p:cNvPr>
            <p:cNvSpPr/>
            <p:nvPr/>
          </p:nvSpPr>
          <p:spPr>
            <a:xfrm>
              <a:off x="18758038" y="4080533"/>
              <a:ext cx="66301" cy="84534"/>
            </a:xfrm>
            <a:custGeom>
              <a:avLst/>
              <a:gdLst>
                <a:gd name="connsiteX0" fmla="*/ 65904 w 66301"/>
                <a:gd name="connsiteY0" fmla="*/ 50588 h 84534"/>
                <a:gd name="connsiteX1" fmla="*/ 65904 w 66301"/>
                <a:gd name="connsiteY1" fmla="*/ 33482 h 84534"/>
                <a:gd name="connsiteX2" fmla="*/ 34477 w 66301"/>
                <a:gd name="connsiteY2" fmla="*/ 1243 h 84534"/>
                <a:gd name="connsiteX3" fmla="*/ 1243 w 66301"/>
                <a:gd name="connsiteY3" fmla="*/ 32504 h 84534"/>
                <a:gd name="connsiteX4" fmla="*/ 1243 w 66301"/>
                <a:gd name="connsiteY4" fmla="*/ 53721 h 84534"/>
                <a:gd name="connsiteX5" fmla="*/ 35123 w 66301"/>
                <a:gd name="connsiteY5" fmla="*/ 84650 h 84534"/>
                <a:gd name="connsiteX6" fmla="*/ 64561 w 66301"/>
                <a:gd name="connsiteY6" fmla="*/ 79545 h 84534"/>
                <a:gd name="connsiteX7" fmla="*/ 64395 w 66301"/>
                <a:gd name="connsiteY7" fmla="*/ 63649 h 84534"/>
                <a:gd name="connsiteX8" fmla="*/ 36930 w 66301"/>
                <a:gd name="connsiteY8" fmla="*/ 68191 h 84534"/>
                <a:gd name="connsiteX9" fmla="*/ 21299 w 66301"/>
                <a:gd name="connsiteY9" fmla="*/ 54699 h 84534"/>
                <a:gd name="connsiteX10" fmla="*/ 21299 w 66301"/>
                <a:gd name="connsiteY10" fmla="*/ 50588 h 84534"/>
                <a:gd name="connsiteX11" fmla="*/ 65904 w 66301"/>
                <a:gd name="connsiteY11" fmla="*/ 50588 h 84534"/>
                <a:gd name="connsiteX12" fmla="*/ 21316 w 66301"/>
                <a:gd name="connsiteY12" fmla="*/ 30515 h 84534"/>
                <a:gd name="connsiteX13" fmla="*/ 34643 w 66301"/>
                <a:gd name="connsiteY13" fmla="*/ 17686 h 84534"/>
                <a:gd name="connsiteX14" fmla="*/ 46809 w 66301"/>
                <a:gd name="connsiteY14" fmla="*/ 30515 h 84534"/>
                <a:gd name="connsiteX15" fmla="*/ 46809 w 66301"/>
                <a:gd name="connsiteY15" fmla="*/ 34460 h 84534"/>
                <a:gd name="connsiteX16" fmla="*/ 21316 w 66301"/>
                <a:gd name="connsiteY16" fmla="*/ 34460 h 84534"/>
                <a:gd name="connsiteX17" fmla="*/ 21316 w 66301"/>
                <a:gd name="connsiteY17" fmla="*/ 30515 h 8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301" h="84534">
                  <a:moveTo>
                    <a:pt x="65904" y="50588"/>
                  </a:moveTo>
                  <a:lnTo>
                    <a:pt x="65904" y="33482"/>
                  </a:lnTo>
                  <a:cubicBezTo>
                    <a:pt x="65904" y="16211"/>
                    <a:pt x="60152" y="1243"/>
                    <a:pt x="34477" y="1243"/>
                  </a:cubicBezTo>
                  <a:cubicBezTo>
                    <a:pt x="8818" y="1243"/>
                    <a:pt x="1243" y="15548"/>
                    <a:pt x="1243" y="32504"/>
                  </a:cubicBezTo>
                  <a:lnTo>
                    <a:pt x="1243" y="53721"/>
                  </a:lnTo>
                  <a:cubicBezTo>
                    <a:pt x="1243" y="72965"/>
                    <a:pt x="9962" y="84650"/>
                    <a:pt x="35123" y="84650"/>
                  </a:cubicBezTo>
                  <a:cubicBezTo>
                    <a:pt x="44671" y="84650"/>
                    <a:pt x="55527" y="83009"/>
                    <a:pt x="64561" y="79545"/>
                  </a:cubicBezTo>
                  <a:lnTo>
                    <a:pt x="64395" y="63649"/>
                  </a:lnTo>
                  <a:cubicBezTo>
                    <a:pt x="55677" y="66285"/>
                    <a:pt x="44654" y="68191"/>
                    <a:pt x="36930" y="68191"/>
                  </a:cubicBezTo>
                  <a:cubicBezTo>
                    <a:pt x="24764" y="68191"/>
                    <a:pt x="21299" y="64412"/>
                    <a:pt x="21299" y="54699"/>
                  </a:cubicBezTo>
                  <a:lnTo>
                    <a:pt x="21299" y="50588"/>
                  </a:lnTo>
                  <a:lnTo>
                    <a:pt x="65904" y="50588"/>
                  </a:lnTo>
                  <a:close/>
                  <a:moveTo>
                    <a:pt x="21316" y="30515"/>
                  </a:moveTo>
                  <a:cubicBezTo>
                    <a:pt x="21316" y="22940"/>
                    <a:pt x="24764" y="17686"/>
                    <a:pt x="34643" y="17686"/>
                  </a:cubicBezTo>
                  <a:cubicBezTo>
                    <a:pt x="44505" y="17686"/>
                    <a:pt x="46809" y="22957"/>
                    <a:pt x="46809" y="30515"/>
                  </a:cubicBezTo>
                  <a:lnTo>
                    <a:pt x="46809" y="34460"/>
                  </a:lnTo>
                  <a:lnTo>
                    <a:pt x="21316" y="34460"/>
                  </a:lnTo>
                  <a:lnTo>
                    <a:pt x="21316" y="3051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5387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CB739-B900-4A44-B862-AAD94405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QTS hero</a:t>
            </a:r>
            <a:r>
              <a:rPr lang="zh-TW" altLang="en-US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專用機</a:t>
            </a:r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869;p51" hidden="1">
            <a:extLst>
              <a:ext uri="{FF2B5EF4-FFF2-40B4-BE49-F238E27FC236}">
                <a16:creationId xmlns:a16="http://schemas.microsoft.com/office/drawing/2014/main" id="{5BBD8F94-C4BC-43D1-91AB-16859FC46CF4}"/>
              </a:ext>
            </a:extLst>
          </p:cNvPr>
          <p:cNvSpPr txBox="1"/>
          <p:nvPr/>
        </p:nvSpPr>
        <p:spPr>
          <a:xfrm>
            <a:off x="431681" y="5122347"/>
            <a:ext cx="3824378" cy="142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76200">
              <a:lnSpc>
                <a:spcPct val="115000"/>
              </a:lnSpc>
              <a:buSzPts val="2400"/>
            </a:pP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</a:t>
            </a:r>
            <a:r>
              <a:rPr lang="en-US" sz="36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</a:t>
            </a: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1283XU-RP </a:t>
            </a:r>
            <a:endParaRPr lang="zh-TW" altLang="en-US" sz="3600" b="1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76200">
              <a:lnSpc>
                <a:spcPct val="114999"/>
              </a:lnSpc>
              <a:buSzPts val="2400"/>
            </a:pP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</a:t>
            </a:r>
            <a:r>
              <a:rPr lang="en-US" sz="36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</a:t>
            </a: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1277XU-RP</a:t>
            </a:r>
            <a:endParaRPr lang="en-US" sz="3600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76200" marR="0" lv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400"/>
            </a:pPr>
            <a:endParaRPr lang="en-US" altLang="zh-TW" sz="3600" b="1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" name="Google Shape;869;p51" hidden="1">
            <a:extLst>
              <a:ext uri="{FF2B5EF4-FFF2-40B4-BE49-F238E27FC236}">
                <a16:creationId xmlns:a16="http://schemas.microsoft.com/office/drawing/2014/main" id="{1ED87657-ABC4-4027-B340-9B209568BCFF}"/>
              </a:ext>
            </a:extLst>
          </p:cNvPr>
          <p:cNvSpPr txBox="1"/>
          <p:nvPr/>
        </p:nvSpPr>
        <p:spPr>
          <a:xfrm>
            <a:off x="431681" y="3429000"/>
            <a:ext cx="316241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76200"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</a:t>
            </a:r>
            <a:r>
              <a:rPr lang="en-US" sz="36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</a:t>
            </a: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977XU-RP</a:t>
            </a:r>
            <a:endParaRPr lang="zh-TW" altLang="en-US" sz="3600" b="1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FD712-0279-C643-8AFD-3E136AFF2F1A}"/>
              </a:ext>
            </a:extLst>
          </p:cNvPr>
          <p:cNvSpPr txBox="1"/>
          <p:nvPr/>
        </p:nvSpPr>
        <p:spPr>
          <a:xfrm>
            <a:off x="301581" y="1325563"/>
            <a:ext cx="1146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hero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專用機具備強悍硬體、強勁效能，直接內建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hero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作業系統讓您立即使用，提供優異效能滿足企業環境對於高效率的追求，搭配彈性的擴充介面，展現更多元的應用潛能。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0203D98-EA43-0B4F-8F3E-8007FEB43B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9935" y="3533358"/>
            <a:ext cx="11240920" cy="299658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F16C713-CADA-5E4C-BCF2-FC7169C7A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9935" y="2033449"/>
            <a:ext cx="11523476" cy="1994003"/>
          </a:xfrm>
          <a:prstGeom prst="rect">
            <a:avLst/>
          </a:prstGeom>
          <a:effectLst>
            <a:outerShdw blurRad="203200" dist="317500" dir="54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61547CC-93CF-48FD-BA3F-A8DFE15C4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89" y="2906306"/>
            <a:ext cx="3316511" cy="96325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12BFF1E-4971-49F5-9E9C-ABBDCF3F0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89" y="4496609"/>
            <a:ext cx="3974937" cy="1591194"/>
          </a:xfrm>
          <a:prstGeom prst="rect">
            <a:avLst/>
          </a:prstGeom>
        </p:spPr>
      </p:pic>
      <p:grpSp>
        <p:nvGrpSpPr>
          <p:cNvPr id="10" name="圖形 11">
            <a:extLst>
              <a:ext uri="{FF2B5EF4-FFF2-40B4-BE49-F238E27FC236}">
                <a16:creationId xmlns:a16="http://schemas.microsoft.com/office/drawing/2014/main" id="{4CCC1097-81C6-4E0E-AB63-B5132C44B3D9}"/>
              </a:ext>
            </a:extLst>
          </p:cNvPr>
          <p:cNvGrpSpPr/>
          <p:nvPr/>
        </p:nvGrpSpPr>
        <p:grpSpPr>
          <a:xfrm>
            <a:off x="3052886" y="2222561"/>
            <a:ext cx="1200237" cy="353057"/>
            <a:chOff x="3052886" y="2222561"/>
            <a:chExt cx="1200237" cy="353057"/>
          </a:xfrm>
        </p:grpSpPr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D0DA60C9-F25A-4DD4-A0BF-89399FFFAE88}"/>
                </a:ext>
              </a:extLst>
            </p:cNvPr>
            <p:cNvSpPr/>
            <p:nvPr/>
          </p:nvSpPr>
          <p:spPr>
            <a:xfrm>
              <a:off x="3059930" y="2229607"/>
              <a:ext cx="1185137" cy="339794"/>
            </a:xfrm>
            <a:custGeom>
              <a:avLst/>
              <a:gdLst>
                <a:gd name="connsiteX0" fmla="*/ 1243 w 1185136"/>
                <a:gd name="connsiteY0" fmla="*/ 1243 h 339794"/>
                <a:gd name="connsiteX1" fmla="*/ 1185485 w 1185136"/>
                <a:gd name="connsiteY1" fmla="*/ 1243 h 339794"/>
                <a:gd name="connsiteX2" fmla="*/ 1185485 w 1185136"/>
                <a:gd name="connsiteY2" fmla="*/ 338717 h 339794"/>
                <a:gd name="connsiteX3" fmla="*/ 1243 w 1185136"/>
                <a:gd name="connsiteY3" fmla="*/ 338717 h 33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136" h="339794">
                  <a:moveTo>
                    <a:pt x="1243" y="1243"/>
                  </a:moveTo>
                  <a:lnTo>
                    <a:pt x="1185485" y="1243"/>
                  </a:lnTo>
                  <a:lnTo>
                    <a:pt x="1185485" y="338717"/>
                  </a:lnTo>
                  <a:lnTo>
                    <a:pt x="1243" y="33871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AB8D086C-1470-4CEA-B84C-DAD54E524519}"/>
                </a:ext>
              </a:extLst>
            </p:cNvPr>
            <p:cNvSpPr/>
            <p:nvPr/>
          </p:nvSpPr>
          <p:spPr>
            <a:xfrm>
              <a:off x="3052886" y="2222563"/>
              <a:ext cx="1200055" cy="353055"/>
            </a:xfrm>
            <a:custGeom>
              <a:avLst/>
              <a:gdLst>
                <a:gd name="connsiteX0" fmla="*/ 1185485 w 1200054"/>
                <a:gd name="connsiteY0" fmla="*/ 15316 h 353054"/>
                <a:gd name="connsiteX1" fmla="*/ 1185485 w 1200054"/>
                <a:gd name="connsiteY1" fmla="*/ 338717 h 353054"/>
                <a:gd name="connsiteX2" fmla="*/ 15316 w 1200054"/>
                <a:gd name="connsiteY2" fmla="*/ 338717 h 353054"/>
                <a:gd name="connsiteX3" fmla="*/ 15316 w 1200054"/>
                <a:gd name="connsiteY3" fmla="*/ 15316 h 353054"/>
                <a:gd name="connsiteX4" fmla="*/ 1185485 w 1200054"/>
                <a:gd name="connsiteY4" fmla="*/ 15316 h 353054"/>
                <a:gd name="connsiteX5" fmla="*/ 1199557 w 1200054"/>
                <a:gd name="connsiteY5" fmla="*/ 1243 h 353054"/>
                <a:gd name="connsiteX6" fmla="*/ 1243 w 1200054"/>
                <a:gd name="connsiteY6" fmla="*/ 1243 h 353054"/>
                <a:gd name="connsiteX7" fmla="*/ 1243 w 1200054"/>
                <a:gd name="connsiteY7" fmla="*/ 352789 h 353054"/>
                <a:gd name="connsiteX8" fmla="*/ 1199557 w 1200054"/>
                <a:gd name="connsiteY8" fmla="*/ 352789 h 353054"/>
                <a:gd name="connsiteX9" fmla="*/ 1199557 w 1200054"/>
                <a:gd name="connsiteY9" fmla="*/ 1243 h 353054"/>
                <a:gd name="connsiteX10" fmla="*/ 1199557 w 1200054"/>
                <a:gd name="connsiteY10" fmla="*/ 1243 h 3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0054" h="353054">
                  <a:moveTo>
                    <a:pt x="1185485" y="15316"/>
                  </a:moveTo>
                  <a:lnTo>
                    <a:pt x="1185485" y="338717"/>
                  </a:lnTo>
                  <a:lnTo>
                    <a:pt x="15316" y="338717"/>
                  </a:lnTo>
                  <a:lnTo>
                    <a:pt x="15316" y="15316"/>
                  </a:lnTo>
                  <a:lnTo>
                    <a:pt x="1185485" y="15316"/>
                  </a:lnTo>
                  <a:moveTo>
                    <a:pt x="1199557" y="1243"/>
                  </a:moveTo>
                  <a:lnTo>
                    <a:pt x="1243" y="1243"/>
                  </a:lnTo>
                  <a:lnTo>
                    <a:pt x="1243" y="352789"/>
                  </a:lnTo>
                  <a:lnTo>
                    <a:pt x="1199557" y="352789"/>
                  </a:lnTo>
                  <a:lnTo>
                    <a:pt x="1199557" y="1243"/>
                  </a:lnTo>
                  <a:lnTo>
                    <a:pt x="1199557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22F09316-424C-4527-9D2E-98E3283A49DF}"/>
                </a:ext>
              </a:extLst>
            </p:cNvPr>
            <p:cNvSpPr/>
            <p:nvPr/>
          </p:nvSpPr>
          <p:spPr>
            <a:xfrm>
              <a:off x="3691219" y="2222561"/>
              <a:ext cx="561904" cy="353055"/>
            </a:xfrm>
            <a:custGeom>
              <a:avLst/>
              <a:gdLst>
                <a:gd name="connsiteX0" fmla="*/ 561224 w 561903"/>
                <a:gd name="connsiteY0" fmla="*/ 352789 h 353054"/>
                <a:gd name="connsiteX1" fmla="*/ 1243 w 561903"/>
                <a:gd name="connsiteY1" fmla="*/ 352789 h 353054"/>
                <a:gd name="connsiteX2" fmla="*/ 1243 w 561903"/>
                <a:gd name="connsiteY2" fmla="*/ 1243 h 353054"/>
                <a:gd name="connsiteX3" fmla="*/ 561224 w 561903"/>
                <a:gd name="connsiteY3" fmla="*/ 1243 h 3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03" h="353054">
                  <a:moveTo>
                    <a:pt x="561224" y="352789"/>
                  </a:moveTo>
                  <a:lnTo>
                    <a:pt x="1243" y="352789"/>
                  </a:lnTo>
                  <a:lnTo>
                    <a:pt x="1243" y="1243"/>
                  </a:lnTo>
                  <a:lnTo>
                    <a:pt x="561224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F6160454-855F-4755-BBB3-D963B1A197CA}"/>
                </a:ext>
              </a:extLst>
            </p:cNvPr>
            <p:cNvSpPr/>
            <p:nvPr/>
          </p:nvSpPr>
          <p:spPr>
            <a:xfrm>
              <a:off x="3337949" y="2284571"/>
              <a:ext cx="150836" cy="230397"/>
            </a:xfrm>
            <a:custGeom>
              <a:avLst/>
              <a:gdLst>
                <a:gd name="connsiteX0" fmla="*/ 1243 w 150835"/>
                <a:gd name="connsiteY0" fmla="*/ 39267 h 230397"/>
                <a:gd name="connsiteX1" fmla="*/ 53969 w 150835"/>
                <a:gd name="connsiteY1" fmla="*/ 39267 h 230397"/>
                <a:gd name="connsiteX2" fmla="*/ 53969 w 150835"/>
                <a:gd name="connsiteY2" fmla="*/ 229320 h 230397"/>
                <a:gd name="connsiteX3" fmla="*/ 97115 w 150835"/>
                <a:gd name="connsiteY3" fmla="*/ 229320 h 230397"/>
                <a:gd name="connsiteX4" fmla="*/ 97115 w 150835"/>
                <a:gd name="connsiteY4" fmla="*/ 39267 h 230397"/>
                <a:gd name="connsiteX5" fmla="*/ 149824 w 150835"/>
                <a:gd name="connsiteY5" fmla="*/ 39267 h 230397"/>
                <a:gd name="connsiteX6" fmla="*/ 149824 w 150835"/>
                <a:gd name="connsiteY6" fmla="*/ 1243 h 230397"/>
                <a:gd name="connsiteX7" fmla="*/ 1243 w 150835"/>
                <a:gd name="connsiteY7" fmla="*/ 1243 h 2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835" h="230397">
                  <a:moveTo>
                    <a:pt x="1243" y="39267"/>
                  </a:moveTo>
                  <a:lnTo>
                    <a:pt x="53969" y="39267"/>
                  </a:lnTo>
                  <a:lnTo>
                    <a:pt x="53969" y="229320"/>
                  </a:lnTo>
                  <a:lnTo>
                    <a:pt x="97115" y="229320"/>
                  </a:lnTo>
                  <a:lnTo>
                    <a:pt x="97115" y="39267"/>
                  </a:lnTo>
                  <a:lnTo>
                    <a:pt x="149824" y="39267"/>
                  </a:lnTo>
                  <a:lnTo>
                    <a:pt x="149824" y="1243"/>
                  </a:lnTo>
                  <a:lnTo>
                    <a:pt x="1243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33E24572-8FAA-4842-93D3-FACA01CA27C9}"/>
                </a:ext>
              </a:extLst>
            </p:cNvPr>
            <p:cNvSpPr/>
            <p:nvPr/>
          </p:nvSpPr>
          <p:spPr>
            <a:xfrm>
              <a:off x="3510713" y="2281157"/>
              <a:ext cx="152493" cy="237027"/>
            </a:xfrm>
            <a:custGeom>
              <a:avLst/>
              <a:gdLst>
                <a:gd name="connsiteX0" fmla="*/ 88214 w 152493"/>
                <a:gd name="connsiteY0" fmla="*/ 100546 h 237027"/>
                <a:gd name="connsiteX1" fmla="*/ 48151 w 152493"/>
                <a:gd name="connsiteY1" fmla="*/ 64246 h 237027"/>
                <a:gd name="connsiteX2" fmla="*/ 82396 w 152493"/>
                <a:gd name="connsiteY2" fmla="*/ 38223 h 237027"/>
                <a:gd name="connsiteX3" fmla="*/ 131227 w 152493"/>
                <a:gd name="connsiteY3" fmla="*/ 42715 h 237027"/>
                <a:gd name="connsiteX4" fmla="*/ 148068 w 152493"/>
                <a:gd name="connsiteY4" fmla="*/ 8752 h 237027"/>
                <a:gd name="connsiteX5" fmla="*/ 81716 w 152493"/>
                <a:gd name="connsiteY5" fmla="*/ 1243 h 237027"/>
                <a:gd name="connsiteX6" fmla="*/ 5006 w 152493"/>
                <a:gd name="connsiteY6" fmla="*/ 63218 h 237027"/>
                <a:gd name="connsiteX7" fmla="*/ 67677 w 152493"/>
                <a:gd name="connsiteY7" fmla="*/ 134443 h 237027"/>
                <a:gd name="connsiteX8" fmla="*/ 109447 w 152493"/>
                <a:gd name="connsiteY8" fmla="*/ 170742 h 237027"/>
                <a:gd name="connsiteX9" fmla="*/ 73147 w 152493"/>
                <a:gd name="connsiteY9" fmla="*/ 199169 h 237027"/>
                <a:gd name="connsiteX10" fmla="*/ 16874 w 152493"/>
                <a:gd name="connsiteY10" fmla="*/ 190915 h 237027"/>
                <a:gd name="connsiteX11" fmla="*/ 1243 w 152493"/>
                <a:gd name="connsiteY11" fmla="*/ 222458 h 237027"/>
                <a:gd name="connsiteX12" fmla="*/ 72467 w 152493"/>
                <a:gd name="connsiteY12" fmla="*/ 236149 h 237027"/>
                <a:gd name="connsiteX13" fmla="*/ 152593 w 152493"/>
                <a:gd name="connsiteY13" fmla="*/ 170742 h 237027"/>
                <a:gd name="connsiteX14" fmla="*/ 88214 w 152493"/>
                <a:gd name="connsiteY14" fmla="*/ 100546 h 23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93" h="237027">
                  <a:moveTo>
                    <a:pt x="88214" y="100546"/>
                  </a:moveTo>
                  <a:cubicBezTo>
                    <a:pt x="48831" y="90965"/>
                    <a:pt x="48151" y="90269"/>
                    <a:pt x="48151" y="64246"/>
                  </a:cubicBezTo>
                  <a:cubicBezTo>
                    <a:pt x="48151" y="44389"/>
                    <a:pt x="53290" y="38223"/>
                    <a:pt x="82396" y="38223"/>
                  </a:cubicBezTo>
                  <a:cubicBezTo>
                    <a:pt x="98143" y="38223"/>
                    <a:pt x="115364" y="39963"/>
                    <a:pt x="131227" y="42715"/>
                  </a:cubicBezTo>
                  <a:lnTo>
                    <a:pt x="148068" y="8752"/>
                  </a:lnTo>
                  <a:cubicBezTo>
                    <a:pt x="125492" y="3630"/>
                    <a:pt x="101557" y="1243"/>
                    <a:pt x="81716" y="1243"/>
                  </a:cubicBezTo>
                  <a:cubicBezTo>
                    <a:pt x="23835" y="1243"/>
                    <a:pt x="5006" y="21797"/>
                    <a:pt x="5006" y="63218"/>
                  </a:cubicBezTo>
                  <a:cubicBezTo>
                    <a:pt x="5006" y="111502"/>
                    <a:pt x="12531" y="122110"/>
                    <a:pt x="67677" y="134443"/>
                  </a:cubicBezTo>
                  <a:cubicBezTo>
                    <a:pt x="108767" y="143343"/>
                    <a:pt x="109447" y="145399"/>
                    <a:pt x="109447" y="170742"/>
                  </a:cubicBezTo>
                  <a:cubicBezTo>
                    <a:pt x="109447" y="192655"/>
                    <a:pt x="104309" y="199169"/>
                    <a:pt x="73147" y="199169"/>
                  </a:cubicBezTo>
                  <a:cubicBezTo>
                    <a:pt x="53439" y="199169"/>
                    <a:pt x="35272" y="196036"/>
                    <a:pt x="16874" y="190915"/>
                  </a:cubicBezTo>
                  <a:lnTo>
                    <a:pt x="1243" y="222458"/>
                  </a:lnTo>
                  <a:cubicBezTo>
                    <a:pt x="16310" y="229651"/>
                    <a:pt x="46444" y="236149"/>
                    <a:pt x="72467" y="236149"/>
                  </a:cubicBezTo>
                  <a:cubicBezTo>
                    <a:pt x="139929" y="236149"/>
                    <a:pt x="152593" y="213888"/>
                    <a:pt x="152593" y="170742"/>
                  </a:cubicBezTo>
                  <a:cubicBezTo>
                    <a:pt x="152593" y="125210"/>
                    <a:pt x="149510" y="115265"/>
                    <a:pt x="88214" y="100546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20C47BC1-3DFA-49DE-972D-4553C26588F3}"/>
                </a:ext>
              </a:extLst>
            </p:cNvPr>
            <p:cNvSpPr/>
            <p:nvPr/>
          </p:nvSpPr>
          <p:spPr>
            <a:xfrm>
              <a:off x="3111480" y="2281157"/>
              <a:ext cx="228740" cy="237027"/>
            </a:xfrm>
            <a:custGeom>
              <a:avLst/>
              <a:gdLst>
                <a:gd name="connsiteX0" fmla="*/ 200777 w 228739"/>
                <a:gd name="connsiteY0" fmla="*/ 165952 h 237027"/>
                <a:gd name="connsiteX1" fmla="*/ 200777 w 228739"/>
                <a:gd name="connsiteY1" fmla="*/ 71440 h 237027"/>
                <a:gd name="connsiteX2" fmla="*/ 114486 w 228739"/>
                <a:gd name="connsiteY2" fmla="*/ 1243 h 237027"/>
                <a:gd name="connsiteX3" fmla="*/ 114486 w 228739"/>
                <a:gd name="connsiteY3" fmla="*/ 1243 h 237027"/>
                <a:gd name="connsiteX4" fmla="*/ 87534 w 228739"/>
                <a:gd name="connsiteY4" fmla="*/ 1243 h 237027"/>
                <a:gd name="connsiteX5" fmla="*/ 1243 w 228739"/>
                <a:gd name="connsiteY5" fmla="*/ 71440 h 237027"/>
                <a:gd name="connsiteX6" fmla="*/ 1243 w 228739"/>
                <a:gd name="connsiteY6" fmla="*/ 165952 h 237027"/>
                <a:gd name="connsiteX7" fmla="*/ 87534 w 228739"/>
                <a:gd name="connsiteY7" fmla="*/ 236149 h 237027"/>
                <a:gd name="connsiteX8" fmla="*/ 114469 w 228739"/>
                <a:gd name="connsiteY8" fmla="*/ 236149 h 237027"/>
                <a:gd name="connsiteX9" fmla="*/ 114469 w 228739"/>
                <a:gd name="connsiteY9" fmla="*/ 236149 h 237027"/>
                <a:gd name="connsiteX10" fmla="*/ 172135 w 228739"/>
                <a:gd name="connsiteY10" fmla="*/ 222690 h 237027"/>
                <a:gd name="connsiteX11" fmla="*/ 182113 w 228739"/>
                <a:gd name="connsiteY11" fmla="*/ 232734 h 237027"/>
                <a:gd name="connsiteX12" fmla="*/ 227712 w 228739"/>
                <a:gd name="connsiteY12" fmla="*/ 232734 h 237027"/>
                <a:gd name="connsiteX13" fmla="*/ 193931 w 228739"/>
                <a:gd name="connsiteY13" fmla="*/ 198639 h 237027"/>
                <a:gd name="connsiteX14" fmla="*/ 200777 w 228739"/>
                <a:gd name="connsiteY14" fmla="*/ 165952 h 237027"/>
                <a:gd name="connsiteX15" fmla="*/ 157631 w 228739"/>
                <a:gd name="connsiteY15" fmla="*/ 161974 h 237027"/>
                <a:gd name="connsiteX16" fmla="*/ 131509 w 228739"/>
                <a:gd name="connsiteY16" fmla="*/ 135603 h 237027"/>
                <a:gd name="connsiteX17" fmla="*/ 85645 w 228739"/>
                <a:gd name="connsiteY17" fmla="*/ 135603 h 237027"/>
                <a:gd name="connsiteX18" fmla="*/ 142448 w 228739"/>
                <a:gd name="connsiteY18" fmla="*/ 192788 h 237027"/>
                <a:gd name="connsiteX19" fmla="*/ 114486 w 228739"/>
                <a:gd name="connsiteY19" fmla="*/ 198142 h 237027"/>
                <a:gd name="connsiteX20" fmla="*/ 114486 w 228739"/>
                <a:gd name="connsiteY20" fmla="*/ 198142 h 237027"/>
                <a:gd name="connsiteX21" fmla="*/ 87534 w 228739"/>
                <a:gd name="connsiteY21" fmla="*/ 198142 h 237027"/>
                <a:gd name="connsiteX22" fmla="*/ 44389 w 228739"/>
                <a:gd name="connsiteY22" fmla="*/ 163549 h 237027"/>
                <a:gd name="connsiteX23" fmla="*/ 44389 w 228739"/>
                <a:gd name="connsiteY23" fmla="*/ 73843 h 237027"/>
                <a:gd name="connsiteX24" fmla="*/ 87534 w 228739"/>
                <a:gd name="connsiteY24" fmla="*/ 39250 h 237027"/>
                <a:gd name="connsiteX25" fmla="*/ 114469 w 228739"/>
                <a:gd name="connsiteY25" fmla="*/ 39250 h 237027"/>
                <a:gd name="connsiteX26" fmla="*/ 114469 w 228739"/>
                <a:gd name="connsiteY26" fmla="*/ 39250 h 237027"/>
                <a:gd name="connsiteX27" fmla="*/ 157615 w 228739"/>
                <a:gd name="connsiteY27" fmla="*/ 73843 h 237027"/>
                <a:gd name="connsiteX28" fmla="*/ 157615 w 228739"/>
                <a:gd name="connsiteY28" fmla="*/ 161974 h 23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8739" h="237027">
                  <a:moveTo>
                    <a:pt x="200777" y="165952"/>
                  </a:moveTo>
                  <a:lnTo>
                    <a:pt x="200777" y="71440"/>
                  </a:lnTo>
                  <a:cubicBezTo>
                    <a:pt x="200777" y="33432"/>
                    <a:pt x="178864" y="1243"/>
                    <a:pt x="114486" y="1243"/>
                  </a:cubicBezTo>
                  <a:lnTo>
                    <a:pt x="114486" y="1243"/>
                  </a:lnTo>
                  <a:lnTo>
                    <a:pt x="87534" y="1243"/>
                  </a:lnTo>
                  <a:cubicBezTo>
                    <a:pt x="23156" y="1243"/>
                    <a:pt x="1243" y="33432"/>
                    <a:pt x="1243" y="71440"/>
                  </a:cubicBezTo>
                  <a:lnTo>
                    <a:pt x="1243" y="165952"/>
                  </a:lnTo>
                  <a:cubicBezTo>
                    <a:pt x="1243" y="203959"/>
                    <a:pt x="23156" y="236149"/>
                    <a:pt x="87534" y="236149"/>
                  </a:cubicBezTo>
                  <a:lnTo>
                    <a:pt x="114469" y="236149"/>
                  </a:lnTo>
                  <a:lnTo>
                    <a:pt x="114469" y="236149"/>
                  </a:lnTo>
                  <a:cubicBezTo>
                    <a:pt x="139912" y="236149"/>
                    <a:pt x="158692" y="231110"/>
                    <a:pt x="172135" y="222690"/>
                  </a:cubicBezTo>
                  <a:lnTo>
                    <a:pt x="182113" y="232734"/>
                  </a:lnTo>
                  <a:lnTo>
                    <a:pt x="227712" y="232734"/>
                  </a:lnTo>
                  <a:lnTo>
                    <a:pt x="193931" y="198639"/>
                  </a:lnTo>
                  <a:cubicBezTo>
                    <a:pt x="198689" y="188793"/>
                    <a:pt x="200777" y="177654"/>
                    <a:pt x="200777" y="165952"/>
                  </a:cubicBezTo>
                  <a:close/>
                  <a:moveTo>
                    <a:pt x="157631" y="161974"/>
                  </a:moveTo>
                  <a:lnTo>
                    <a:pt x="131509" y="135603"/>
                  </a:lnTo>
                  <a:lnTo>
                    <a:pt x="85645" y="135603"/>
                  </a:lnTo>
                  <a:lnTo>
                    <a:pt x="142448" y="192788"/>
                  </a:lnTo>
                  <a:cubicBezTo>
                    <a:pt x="135785" y="196268"/>
                    <a:pt x="126669" y="198142"/>
                    <a:pt x="114486" y="198142"/>
                  </a:cubicBezTo>
                  <a:lnTo>
                    <a:pt x="114486" y="198142"/>
                  </a:lnTo>
                  <a:lnTo>
                    <a:pt x="87534" y="198142"/>
                  </a:lnTo>
                  <a:cubicBezTo>
                    <a:pt x="55345" y="198142"/>
                    <a:pt x="44389" y="185130"/>
                    <a:pt x="44389" y="163549"/>
                  </a:cubicBezTo>
                  <a:lnTo>
                    <a:pt x="44389" y="73843"/>
                  </a:lnTo>
                  <a:cubicBezTo>
                    <a:pt x="44389" y="52262"/>
                    <a:pt x="55345" y="39250"/>
                    <a:pt x="87534" y="39250"/>
                  </a:cubicBezTo>
                  <a:lnTo>
                    <a:pt x="114469" y="39250"/>
                  </a:lnTo>
                  <a:lnTo>
                    <a:pt x="114469" y="39250"/>
                  </a:lnTo>
                  <a:cubicBezTo>
                    <a:pt x="146659" y="39250"/>
                    <a:pt x="157615" y="52262"/>
                    <a:pt x="157615" y="73843"/>
                  </a:cubicBezTo>
                  <a:lnTo>
                    <a:pt x="157615" y="161974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937940D6-7360-454D-9BC5-6B43E0126483}"/>
                </a:ext>
              </a:extLst>
            </p:cNvPr>
            <p:cNvSpPr/>
            <p:nvPr/>
          </p:nvSpPr>
          <p:spPr>
            <a:xfrm>
              <a:off x="3707496" y="2396670"/>
              <a:ext cx="487315" cy="135918"/>
            </a:xfrm>
            <a:custGeom>
              <a:avLst/>
              <a:gdLst>
                <a:gd name="connsiteX0" fmla="*/ 303030 w 487314"/>
                <a:gd name="connsiteY0" fmla="*/ 17437 h 135917"/>
                <a:gd name="connsiteX1" fmla="*/ 303030 w 487314"/>
                <a:gd name="connsiteY1" fmla="*/ 36217 h 135917"/>
                <a:gd name="connsiteX2" fmla="*/ 281035 w 487314"/>
                <a:gd name="connsiteY2" fmla="*/ 36217 h 135917"/>
                <a:gd name="connsiteX3" fmla="*/ 281035 w 487314"/>
                <a:gd name="connsiteY3" fmla="*/ 17437 h 135917"/>
                <a:gd name="connsiteX4" fmla="*/ 303030 w 487314"/>
                <a:gd name="connsiteY4" fmla="*/ 17437 h 135917"/>
                <a:gd name="connsiteX5" fmla="*/ 201042 w 487314"/>
                <a:gd name="connsiteY5" fmla="*/ 17437 h 135917"/>
                <a:gd name="connsiteX6" fmla="*/ 201042 w 487314"/>
                <a:gd name="connsiteY6" fmla="*/ 36217 h 135917"/>
                <a:gd name="connsiteX7" fmla="*/ 179047 w 487314"/>
                <a:gd name="connsiteY7" fmla="*/ 36217 h 135917"/>
                <a:gd name="connsiteX8" fmla="*/ 179047 w 487314"/>
                <a:gd name="connsiteY8" fmla="*/ 17437 h 135917"/>
                <a:gd name="connsiteX9" fmla="*/ 201042 w 487314"/>
                <a:gd name="connsiteY9" fmla="*/ 17437 h 135917"/>
                <a:gd name="connsiteX10" fmla="*/ 162936 w 487314"/>
                <a:gd name="connsiteY10" fmla="*/ 17437 h 135917"/>
                <a:gd name="connsiteX11" fmla="*/ 162936 w 487314"/>
                <a:gd name="connsiteY11" fmla="*/ 115513 h 135917"/>
                <a:gd name="connsiteX12" fmla="*/ 146128 w 487314"/>
                <a:gd name="connsiteY12" fmla="*/ 115513 h 135917"/>
                <a:gd name="connsiteX13" fmla="*/ 144868 w 487314"/>
                <a:gd name="connsiteY13" fmla="*/ 104441 h 135917"/>
                <a:gd name="connsiteX14" fmla="*/ 120486 w 487314"/>
                <a:gd name="connsiteY14" fmla="*/ 117884 h 135917"/>
                <a:gd name="connsiteX15" fmla="*/ 92888 w 487314"/>
                <a:gd name="connsiteY15" fmla="*/ 78932 h 135917"/>
                <a:gd name="connsiteX16" fmla="*/ 120486 w 487314"/>
                <a:gd name="connsiteY16" fmla="*/ 43063 h 135917"/>
                <a:gd name="connsiteX17" fmla="*/ 142349 w 487314"/>
                <a:gd name="connsiteY17" fmla="*/ 49229 h 135917"/>
                <a:gd name="connsiteX18" fmla="*/ 142349 w 487314"/>
                <a:gd name="connsiteY18" fmla="*/ 17421 h 135917"/>
                <a:gd name="connsiteX19" fmla="*/ 162936 w 487314"/>
                <a:gd name="connsiteY19" fmla="*/ 17421 h 135917"/>
                <a:gd name="connsiteX20" fmla="*/ 128044 w 487314"/>
                <a:gd name="connsiteY20" fmla="*/ 100960 h 135917"/>
                <a:gd name="connsiteX21" fmla="*/ 142332 w 487314"/>
                <a:gd name="connsiteY21" fmla="*/ 92407 h 135917"/>
                <a:gd name="connsiteX22" fmla="*/ 142332 w 487314"/>
                <a:gd name="connsiteY22" fmla="*/ 62008 h 135917"/>
                <a:gd name="connsiteX23" fmla="*/ 128044 w 487314"/>
                <a:gd name="connsiteY23" fmla="*/ 57666 h 135917"/>
                <a:gd name="connsiteX24" fmla="*/ 113757 w 487314"/>
                <a:gd name="connsiteY24" fmla="*/ 78269 h 135917"/>
                <a:gd name="connsiteX25" fmla="*/ 128044 w 487314"/>
                <a:gd name="connsiteY25" fmla="*/ 100960 h 135917"/>
                <a:gd name="connsiteX26" fmla="*/ 245315 w 487314"/>
                <a:gd name="connsiteY26" fmla="*/ 30333 h 135917"/>
                <a:gd name="connsiteX27" fmla="*/ 245315 w 487314"/>
                <a:gd name="connsiteY27" fmla="*/ 45466 h 135917"/>
                <a:gd name="connsiteX28" fmla="*/ 263813 w 487314"/>
                <a:gd name="connsiteY28" fmla="*/ 45466 h 135917"/>
                <a:gd name="connsiteX29" fmla="*/ 263813 w 487314"/>
                <a:gd name="connsiteY29" fmla="*/ 60881 h 135917"/>
                <a:gd name="connsiteX30" fmla="*/ 245315 w 487314"/>
                <a:gd name="connsiteY30" fmla="*/ 60881 h 135917"/>
                <a:gd name="connsiteX31" fmla="*/ 245315 w 487314"/>
                <a:gd name="connsiteY31" fmla="*/ 92971 h 135917"/>
                <a:gd name="connsiteX32" fmla="*/ 255260 w 487314"/>
                <a:gd name="connsiteY32" fmla="*/ 103612 h 135917"/>
                <a:gd name="connsiteX33" fmla="*/ 266614 w 487314"/>
                <a:gd name="connsiteY33" fmla="*/ 103198 h 135917"/>
                <a:gd name="connsiteX34" fmla="*/ 267874 w 487314"/>
                <a:gd name="connsiteY34" fmla="*/ 116094 h 135917"/>
                <a:gd name="connsiteX35" fmla="*/ 249940 w 487314"/>
                <a:gd name="connsiteY35" fmla="*/ 117917 h 135917"/>
                <a:gd name="connsiteX36" fmla="*/ 224579 w 487314"/>
                <a:gd name="connsiteY36" fmla="*/ 94944 h 135917"/>
                <a:gd name="connsiteX37" fmla="*/ 224579 w 487314"/>
                <a:gd name="connsiteY37" fmla="*/ 60898 h 135917"/>
                <a:gd name="connsiteX38" fmla="*/ 212396 w 487314"/>
                <a:gd name="connsiteY38" fmla="*/ 60898 h 135917"/>
                <a:gd name="connsiteX39" fmla="*/ 212396 w 487314"/>
                <a:gd name="connsiteY39" fmla="*/ 46742 h 135917"/>
                <a:gd name="connsiteX40" fmla="*/ 224579 w 487314"/>
                <a:gd name="connsiteY40" fmla="*/ 46046 h 135917"/>
                <a:gd name="connsiteX41" fmla="*/ 224579 w 487314"/>
                <a:gd name="connsiteY41" fmla="*/ 30349 h 135917"/>
                <a:gd name="connsiteX42" fmla="*/ 245315 w 487314"/>
                <a:gd name="connsiteY42" fmla="*/ 30349 h 135917"/>
                <a:gd name="connsiteX43" fmla="*/ 49925 w 487314"/>
                <a:gd name="connsiteY43" fmla="*/ 38521 h 135917"/>
                <a:gd name="connsiteX44" fmla="*/ 80656 w 487314"/>
                <a:gd name="connsiteY44" fmla="*/ 70047 h 135917"/>
                <a:gd name="connsiteX45" fmla="*/ 80656 w 487314"/>
                <a:gd name="connsiteY45" fmla="*/ 86788 h 135917"/>
                <a:gd name="connsiteX46" fmla="*/ 37062 w 487314"/>
                <a:gd name="connsiteY46" fmla="*/ 86788 h 135917"/>
                <a:gd name="connsiteX47" fmla="*/ 37062 w 487314"/>
                <a:gd name="connsiteY47" fmla="*/ 90816 h 135917"/>
                <a:gd name="connsiteX48" fmla="*/ 52345 w 487314"/>
                <a:gd name="connsiteY48" fmla="*/ 104010 h 135917"/>
                <a:gd name="connsiteX49" fmla="*/ 79214 w 487314"/>
                <a:gd name="connsiteY49" fmla="*/ 99568 h 135917"/>
                <a:gd name="connsiteX50" fmla="*/ 79379 w 487314"/>
                <a:gd name="connsiteY50" fmla="*/ 115116 h 135917"/>
                <a:gd name="connsiteX51" fmla="*/ 50588 w 487314"/>
                <a:gd name="connsiteY51" fmla="*/ 120105 h 135917"/>
                <a:gd name="connsiteX52" fmla="*/ 17437 w 487314"/>
                <a:gd name="connsiteY52" fmla="*/ 89855 h 135917"/>
                <a:gd name="connsiteX53" fmla="*/ 17437 w 487314"/>
                <a:gd name="connsiteY53" fmla="*/ 69103 h 135917"/>
                <a:gd name="connsiteX54" fmla="*/ 49925 w 487314"/>
                <a:gd name="connsiteY54" fmla="*/ 38521 h 135917"/>
                <a:gd name="connsiteX55" fmla="*/ 37046 w 487314"/>
                <a:gd name="connsiteY55" fmla="*/ 71025 h 135917"/>
                <a:gd name="connsiteX56" fmla="*/ 61975 w 487314"/>
                <a:gd name="connsiteY56" fmla="*/ 71025 h 135917"/>
                <a:gd name="connsiteX57" fmla="*/ 61975 w 487314"/>
                <a:gd name="connsiteY57" fmla="*/ 67163 h 135917"/>
                <a:gd name="connsiteX58" fmla="*/ 50074 w 487314"/>
                <a:gd name="connsiteY58" fmla="*/ 54616 h 135917"/>
                <a:gd name="connsiteX59" fmla="*/ 37046 w 487314"/>
                <a:gd name="connsiteY59" fmla="*/ 67163 h 135917"/>
                <a:gd name="connsiteX60" fmla="*/ 37046 w 487314"/>
                <a:gd name="connsiteY60" fmla="*/ 71025 h 135917"/>
                <a:gd name="connsiteX61" fmla="*/ 357033 w 487314"/>
                <a:gd name="connsiteY61" fmla="*/ 39615 h 135917"/>
                <a:gd name="connsiteX62" fmla="*/ 386189 w 487314"/>
                <a:gd name="connsiteY62" fmla="*/ 63334 h 135917"/>
                <a:gd name="connsiteX63" fmla="*/ 386189 w 487314"/>
                <a:gd name="connsiteY63" fmla="*/ 95275 h 135917"/>
                <a:gd name="connsiteX64" fmla="*/ 357033 w 487314"/>
                <a:gd name="connsiteY64" fmla="*/ 118994 h 135917"/>
                <a:gd name="connsiteX65" fmla="*/ 347933 w 487314"/>
                <a:gd name="connsiteY65" fmla="*/ 118994 h 135917"/>
                <a:gd name="connsiteX66" fmla="*/ 318777 w 487314"/>
                <a:gd name="connsiteY66" fmla="*/ 95275 h 135917"/>
                <a:gd name="connsiteX67" fmla="*/ 318777 w 487314"/>
                <a:gd name="connsiteY67" fmla="*/ 63334 h 135917"/>
                <a:gd name="connsiteX68" fmla="*/ 347933 w 487314"/>
                <a:gd name="connsiteY68" fmla="*/ 39615 h 135917"/>
                <a:gd name="connsiteX69" fmla="*/ 357033 w 487314"/>
                <a:gd name="connsiteY69" fmla="*/ 39615 h 135917"/>
                <a:gd name="connsiteX70" fmla="*/ 348795 w 487314"/>
                <a:gd name="connsiteY70" fmla="*/ 101060 h 135917"/>
                <a:gd name="connsiteX71" fmla="*/ 356171 w 487314"/>
                <a:gd name="connsiteY71" fmla="*/ 101060 h 135917"/>
                <a:gd name="connsiteX72" fmla="*/ 367989 w 487314"/>
                <a:gd name="connsiteY72" fmla="*/ 91579 h 135917"/>
                <a:gd name="connsiteX73" fmla="*/ 367989 w 487314"/>
                <a:gd name="connsiteY73" fmla="*/ 66997 h 135917"/>
                <a:gd name="connsiteX74" fmla="*/ 356171 w 487314"/>
                <a:gd name="connsiteY74" fmla="*/ 57516 h 135917"/>
                <a:gd name="connsiteX75" fmla="*/ 348795 w 487314"/>
                <a:gd name="connsiteY75" fmla="*/ 57516 h 135917"/>
                <a:gd name="connsiteX76" fmla="*/ 336977 w 487314"/>
                <a:gd name="connsiteY76" fmla="*/ 66997 h 135917"/>
                <a:gd name="connsiteX77" fmla="*/ 336977 w 487314"/>
                <a:gd name="connsiteY77" fmla="*/ 91579 h 135917"/>
                <a:gd name="connsiteX78" fmla="*/ 348795 w 487314"/>
                <a:gd name="connsiteY78" fmla="*/ 101060 h 135917"/>
                <a:gd name="connsiteX79" fmla="*/ 450269 w 487314"/>
                <a:gd name="connsiteY79" fmla="*/ 43079 h 135917"/>
                <a:gd name="connsiteX80" fmla="*/ 470160 w 487314"/>
                <a:gd name="connsiteY80" fmla="*/ 62970 h 135917"/>
                <a:gd name="connsiteX81" fmla="*/ 470160 w 487314"/>
                <a:gd name="connsiteY81" fmla="*/ 115513 h 135917"/>
                <a:gd name="connsiteX82" fmla="*/ 449556 w 487314"/>
                <a:gd name="connsiteY82" fmla="*/ 115513 h 135917"/>
                <a:gd name="connsiteX83" fmla="*/ 449556 w 487314"/>
                <a:gd name="connsiteY83" fmla="*/ 68307 h 135917"/>
                <a:gd name="connsiteX84" fmla="*/ 441003 w 487314"/>
                <a:gd name="connsiteY84" fmla="*/ 59340 h 135917"/>
                <a:gd name="connsiteX85" fmla="*/ 422224 w 487314"/>
                <a:gd name="connsiteY85" fmla="*/ 66898 h 135917"/>
                <a:gd name="connsiteX86" fmla="*/ 422224 w 487314"/>
                <a:gd name="connsiteY86" fmla="*/ 115513 h 135917"/>
                <a:gd name="connsiteX87" fmla="*/ 401654 w 487314"/>
                <a:gd name="connsiteY87" fmla="*/ 115513 h 135917"/>
                <a:gd name="connsiteX88" fmla="*/ 401654 w 487314"/>
                <a:gd name="connsiteY88" fmla="*/ 45450 h 135917"/>
                <a:gd name="connsiteX89" fmla="*/ 418461 w 487314"/>
                <a:gd name="connsiteY89" fmla="*/ 45450 h 135917"/>
                <a:gd name="connsiteX90" fmla="*/ 419588 w 487314"/>
                <a:gd name="connsiteY90" fmla="*/ 55113 h 135917"/>
                <a:gd name="connsiteX91" fmla="*/ 450269 w 487314"/>
                <a:gd name="connsiteY91" fmla="*/ 43079 h 135917"/>
                <a:gd name="connsiteX92" fmla="*/ 302318 w 487314"/>
                <a:gd name="connsiteY92" fmla="*/ 45466 h 135917"/>
                <a:gd name="connsiteX93" fmla="*/ 302318 w 487314"/>
                <a:gd name="connsiteY93" fmla="*/ 115530 h 135917"/>
                <a:gd name="connsiteX94" fmla="*/ 281715 w 487314"/>
                <a:gd name="connsiteY94" fmla="*/ 115530 h 135917"/>
                <a:gd name="connsiteX95" fmla="*/ 281715 w 487314"/>
                <a:gd name="connsiteY95" fmla="*/ 45466 h 135917"/>
                <a:gd name="connsiteX96" fmla="*/ 302318 w 487314"/>
                <a:gd name="connsiteY96" fmla="*/ 45466 h 135917"/>
                <a:gd name="connsiteX97" fmla="*/ 200330 w 487314"/>
                <a:gd name="connsiteY97" fmla="*/ 45466 h 135917"/>
                <a:gd name="connsiteX98" fmla="*/ 200330 w 487314"/>
                <a:gd name="connsiteY98" fmla="*/ 115530 h 135917"/>
                <a:gd name="connsiteX99" fmla="*/ 179726 w 487314"/>
                <a:gd name="connsiteY99" fmla="*/ 115530 h 135917"/>
                <a:gd name="connsiteX100" fmla="*/ 179726 w 487314"/>
                <a:gd name="connsiteY100" fmla="*/ 45466 h 135917"/>
                <a:gd name="connsiteX101" fmla="*/ 200330 w 487314"/>
                <a:gd name="connsiteY101" fmla="*/ 45466 h 135917"/>
                <a:gd name="connsiteX102" fmla="*/ 303030 w 487314"/>
                <a:gd name="connsiteY102" fmla="*/ 1260 h 135917"/>
                <a:gd name="connsiteX103" fmla="*/ 281035 w 487314"/>
                <a:gd name="connsiteY103" fmla="*/ 1260 h 135917"/>
                <a:gd name="connsiteX104" fmla="*/ 264857 w 487314"/>
                <a:gd name="connsiteY104" fmla="*/ 17437 h 135917"/>
                <a:gd name="connsiteX105" fmla="*/ 264857 w 487314"/>
                <a:gd name="connsiteY105" fmla="*/ 29305 h 135917"/>
                <a:gd name="connsiteX106" fmla="*/ 263813 w 487314"/>
                <a:gd name="connsiteY106" fmla="*/ 29272 h 135917"/>
                <a:gd name="connsiteX107" fmla="*/ 261459 w 487314"/>
                <a:gd name="connsiteY107" fmla="*/ 29272 h 135917"/>
                <a:gd name="connsiteX108" fmla="*/ 245315 w 487314"/>
                <a:gd name="connsiteY108" fmla="*/ 14139 h 135917"/>
                <a:gd name="connsiteX109" fmla="*/ 224579 w 487314"/>
                <a:gd name="connsiteY109" fmla="*/ 14139 h 135917"/>
                <a:gd name="connsiteX110" fmla="*/ 217154 w 487314"/>
                <a:gd name="connsiteY110" fmla="*/ 15929 h 135917"/>
                <a:gd name="connsiteX111" fmla="*/ 201042 w 487314"/>
                <a:gd name="connsiteY111" fmla="*/ 1243 h 135917"/>
                <a:gd name="connsiteX112" fmla="*/ 179047 w 487314"/>
                <a:gd name="connsiteY112" fmla="*/ 1243 h 135917"/>
                <a:gd name="connsiteX113" fmla="*/ 170991 w 487314"/>
                <a:gd name="connsiteY113" fmla="*/ 3381 h 135917"/>
                <a:gd name="connsiteX114" fmla="*/ 162936 w 487314"/>
                <a:gd name="connsiteY114" fmla="*/ 1243 h 135917"/>
                <a:gd name="connsiteX115" fmla="*/ 142332 w 487314"/>
                <a:gd name="connsiteY115" fmla="*/ 1243 h 135917"/>
                <a:gd name="connsiteX116" fmla="*/ 126155 w 487314"/>
                <a:gd name="connsiteY116" fmla="*/ 17421 h 135917"/>
                <a:gd name="connsiteX117" fmla="*/ 126155 w 487314"/>
                <a:gd name="connsiteY117" fmla="*/ 27200 h 135917"/>
                <a:gd name="connsiteX118" fmla="*/ 120486 w 487314"/>
                <a:gd name="connsiteY118" fmla="*/ 26869 h 135917"/>
                <a:gd name="connsiteX119" fmla="*/ 88297 w 487314"/>
                <a:gd name="connsiteY119" fmla="*/ 39234 h 135917"/>
                <a:gd name="connsiteX120" fmla="*/ 49925 w 487314"/>
                <a:gd name="connsiteY120" fmla="*/ 22294 h 135917"/>
                <a:gd name="connsiteX121" fmla="*/ 1243 w 487314"/>
                <a:gd name="connsiteY121" fmla="*/ 69053 h 135917"/>
                <a:gd name="connsiteX122" fmla="*/ 1243 w 487314"/>
                <a:gd name="connsiteY122" fmla="*/ 89805 h 135917"/>
                <a:gd name="connsiteX123" fmla="*/ 50571 w 487314"/>
                <a:gd name="connsiteY123" fmla="*/ 136233 h 135917"/>
                <a:gd name="connsiteX124" fmla="*/ 85148 w 487314"/>
                <a:gd name="connsiteY124" fmla="*/ 130183 h 135917"/>
                <a:gd name="connsiteX125" fmla="*/ 91728 w 487314"/>
                <a:gd name="connsiteY125" fmla="*/ 125525 h 135917"/>
                <a:gd name="connsiteX126" fmla="*/ 120486 w 487314"/>
                <a:gd name="connsiteY126" fmla="*/ 134045 h 135917"/>
                <a:gd name="connsiteX127" fmla="*/ 138354 w 487314"/>
                <a:gd name="connsiteY127" fmla="*/ 129685 h 135917"/>
                <a:gd name="connsiteX128" fmla="*/ 146128 w 487314"/>
                <a:gd name="connsiteY128" fmla="*/ 131674 h 135917"/>
                <a:gd name="connsiteX129" fmla="*/ 162936 w 487314"/>
                <a:gd name="connsiteY129" fmla="*/ 131674 h 135917"/>
                <a:gd name="connsiteX130" fmla="*/ 171339 w 487314"/>
                <a:gd name="connsiteY130" fmla="*/ 129321 h 135917"/>
                <a:gd name="connsiteX131" fmla="*/ 179743 w 487314"/>
                <a:gd name="connsiteY131" fmla="*/ 131674 h 135917"/>
                <a:gd name="connsiteX132" fmla="*/ 200346 w 487314"/>
                <a:gd name="connsiteY132" fmla="*/ 131674 h 135917"/>
                <a:gd name="connsiteX133" fmla="*/ 215944 w 487314"/>
                <a:gd name="connsiteY133" fmla="*/ 119823 h 135917"/>
                <a:gd name="connsiteX134" fmla="*/ 249940 w 487314"/>
                <a:gd name="connsiteY134" fmla="*/ 134061 h 135917"/>
                <a:gd name="connsiteX135" fmla="*/ 270460 w 487314"/>
                <a:gd name="connsiteY135" fmla="*/ 132023 h 135917"/>
                <a:gd name="connsiteX136" fmla="*/ 275383 w 487314"/>
                <a:gd name="connsiteY136" fmla="*/ 130382 h 135917"/>
                <a:gd name="connsiteX137" fmla="*/ 281731 w 487314"/>
                <a:gd name="connsiteY137" fmla="*/ 131674 h 135917"/>
                <a:gd name="connsiteX138" fmla="*/ 302334 w 487314"/>
                <a:gd name="connsiteY138" fmla="*/ 131674 h 135917"/>
                <a:gd name="connsiteX139" fmla="*/ 315429 w 487314"/>
                <a:gd name="connsiteY139" fmla="*/ 124995 h 135917"/>
                <a:gd name="connsiteX140" fmla="*/ 347933 w 487314"/>
                <a:gd name="connsiteY140" fmla="*/ 135139 h 135917"/>
                <a:gd name="connsiteX141" fmla="*/ 357033 w 487314"/>
                <a:gd name="connsiteY141" fmla="*/ 135139 h 135917"/>
                <a:gd name="connsiteX142" fmla="*/ 388940 w 487314"/>
                <a:gd name="connsiteY142" fmla="*/ 125492 h 135917"/>
                <a:gd name="connsiteX143" fmla="*/ 401654 w 487314"/>
                <a:gd name="connsiteY143" fmla="*/ 131658 h 135917"/>
                <a:gd name="connsiteX144" fmla="*/ 422257 w 487314"/>
                <a:gd name="connsiteY144" fmla="*/ 131658 h 135917"/>
                <a:gd name="connsiteX145" fmla="*/ 435915 w 487314"/>
                <a:gd name="connsiteY145" fmla="*/ 124149 h 135917"/>
                <a:gd name="connsiteX146" fmla="*/ 449573 w 487314"/>
                <a:gd name="connsiteY146" fmla="*/ 131658 h 135917"/>
                <a:gd name="connsiteX147" fmla="*/ 470176 w 487314"/>
                <a:gd name="connsiteY147" fmla="*/ 131658 h 135917"/>
                <a:gd name="connsiteX148" fmla="*/ 486354 w 487314"/>
                <a:gd name="connsiteY148" fmla="*/ 115480 h 135917"/>
                <a:gd name="connsiteX149" fmla="*/ 486354 w 487314"/>
                <a:gd name="connsiteY149" fmla="*/ 62937 h 135917"/>
                <a:gd name="connsiteX150" fmla="*/ 450269 w 487314"/>
                <a:gd name="connsiteY150" fmla="*/ 26852 h 135917"/>
                <a:gd name="connsiteX151" fmla="*/ 427229 w 487314"/>
                <a:gd name="connsiteY151" fmla="*/ 31808 h 135917"/>
                <a:gd name="connsiteX152" fmla="*/ 418478 w 487314"/>
                <a:gd name="connsiteY152" fmla="*/ 29239 h 135917"/>
                <a:gd name="connsiteX153" fmla="*/ 401654 w 487314"/>
                <a:gd name="connsiteY153" fmla="*/ 29239 h 135917"/>
                <a:gd name="connsiteX154" fmla="*/ 390134 w 487314"/>
                <a:gd name="connsiteY154" fmla="*/ 34046 h 135917"/>
                <a:gd name="connsiteX155" fmla="*/ 357033 w 487314"/>
                <a:gd name="connsiteY155" fmla="*/ 23371 h 135917"/>
                <a:gd name="connsiteX156" fmla="*/ 347933 w 487314"/>
                <a:gd name="connsiteY156" fmla="*/ 23371 h 135917"/>
                <a:gd name="connsiteX157" fmla="*/ 319208 w 487314"/>
                <a:gd name="connsiteY157" fmla="*/ 30698 h 135917"/>
                <a:gd name="connsiteX158" fmla="*/ 319208 w 487314"/>
                <a:gd name="connsiteY158" fmla="*/ 17388 h 135917"/>
                <a:gd name="connsiteX159" fmla="*/ 303030 w 487314"/>
                <a:gd name="connsiteY159" fmla="*/ 1260 h 135917"/>
                <a:gd name="connsiteX160" fmla="*/ 303030 w 487314"/>
                <a:gd name="connsiteY160" fmla="*/ 1260 h 135917"/>
                <a:gd name="connsiteX161" fmla="*/ 347485 w 487314"/>
                <a:gd name="connsiteY161" fmla="*/ 73810 h 135917"/>
                <a:gd name="connsiteX162" fmla="*/ 347485 w 487314"/>
                <a:gd name="connsiteY162" fmla="*/ 73810 h 135917"/>
                <a:gd name="connsiteX163" fmla="*/ 347485 w 487314"/>
                <a:gd name="connsiteY163" fmla="*/ 73810 h 135917"/>
                <a:gd name="connsiteX164" fmla="*/ 347485 w 487314"/>
                <a:gd name="connsiteY164" fmla="*/ 73810 h 135917"/>
                <a:gd name="connsiteX165" fmla="*/ 357480 w 487314"/>
                <a:gd name="connsiteY165" fmla="*/ 73810 h 135917"/>
                <a:gd name="connsiteX166" fmla="*/ 357480 w 487314"/>
                <a:gd name="connsiteY166" fmla="*/ 73810 h 135917"/>
                <a:gd name="connsiteX167" fmla="*/ 357480 w 487314"/>
                <a:gd name="connsiteY167" fmla="*/ 73810 h 135917"/>
                <a:gd name="connsiteX168" fmla="*/ 261493 w 487314"/>
                <a:gd name="connsiteY168" fmla="*/ 77059 h 135917"/>
                <a:gd name="connsiteX169" fmla="*/ 263797 w 487314"/>
                <a:gd name="connsiteY169" fmla="*/ 77059 h 135917"/>
                <a:gd name="connsiteX170" fmla="*/ 265537 w 487314"/>
                <a:gd name="connsiteY170" fmla="*/ 76959 h 135917"/>
                <a:gd name="connsiteX171" fmla="*/ 265537 w 487314"/>
                <a:gd name="connsiteY171" fmla="*/ 87037 h 135917"/>
                <a:gd name="connsiteX172" fmla="*/ 265438 w 487314"/>
                <a:gd name="connsiteY172" fmla="*/ 87037 h 135917"/>
                <a:gd name="connsiteX173" fmla="*/ 261476 w 487314"/>
                <a:gd name="connsiteY173" fmla="*/ 87269 h 135917"/>
                <a:gd name="connsiteX174" fmla="*/ 261476 w 487314"/>
                <a:gd name="connsiteY174" fmla="*/ 77059 h 135917"/>
                <a:gd name="connsiteX175" fmla="*/ 261493 w 487314"/>
                <a:gd name="connsiteY175" fmla="*/ 77059 h 13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87314" h="135917">
                  <a:moveTo>
                    <a:pt x="303030" y="17437"/>
                  </a:moveTo>
                  <a:lnTo>
                    <a:pt x="303030" y="36217"/>
                  </a:lnTo>
                  <a:lnTo>
                    <a:pt x="281035" y="36217"/>
                  </a:lnTo>
                  <a:lnTo>
                    <a:pt x="281035" y="17437"/>
                  </a:lnTo>
                  <a:lnTo>
                    <a:pt x="303030" y="17437"/>
                  </a:lnTo>
                  <a:moveTo>
                    <a:pt x="201042" y="17437"/>
                  </a:moveTo>
                  <a:lnTo>
                    <a:pt x="201042" y="36217"/>
                  </a:lnTo>
                  <a:lnTo>
                    <a:pt x="179047" y="36217"/>
                  </a:lnTo>
                  <a:lnTo>
                    <a:pt x="179047" y="17437"/>
                  </a:lnTo>
                  <a:lnTo>
                    <a:pt x="201042" y="17437"/>
                  </a:lnTo>
                  <a:moveTo>
                    <a:pt x="162936" y="17437"/>
                  </a:moveTo>
                  <a:lnTo>
                    <a:pt x="162936" y="115513"/>
                  </a:lnTo>
                  <a:lnTo>
                    <a:pt x="146128" y="115513"/>
                  </a:lnTo>
                  <a:lnTo>
                    <a:pt x="144868" y="104441"/>
                  </a:lnTo>
                  <a:cubicBezTo>
                    <a:pt x="134492" y="114386"/>
                    <a:pt x="128326" y="117884"/>
                    <a:pt x="120486" y="117884"/>
                  </a:cubicBezTo>
                  <a:cubicBezTo>
                    <a:pt x="98772" y="117884"/>
                    <a:pt x="92888" y="107939"/>
                    <a:pt x="92888" y="78932"/>
                  </a:cubicBezTo>
                  <a:cubicBezTo>
                    <a:pt x="92888" y="52163"/>
                    <a:pt x="101441" y="43063"/>
                    <a:pt x="120486" y="43063"/>
                  </a:cubicBezTo>
                  <a:cubicBezTo>
                    <a:pt x="127348" y="43063"/>
                    <a:pt x="133945" y="45168"/>
                    <a:pt x="142349" y="49229"/>
                  </a:cubicBezTo>
                  <a:lnTo>
                    <a:pt x="142349" y="17421"/>
                  </a:lnTo>
                  <a:lnTo>
                    <a:pt x="162936" y="17421"/>
                  </a:lnTo>
                  <a:moveTo>
                    <a:pt x="128044" y="100960"/>
                  </a:moveTo>
                  <a:cubicBezTo>
                    <a:pt x="132387" y="100960"/>
                    <a:pt x="135885" y="99004"/>
                    <a:pt x="142332" y="92407"/>
                  </a:cubicBezTo>
                  <a:lnTo>
                    <a:pt x="142332" y="62008"/>
                  </a:lnTo>
                  <a:cubicBezTo>
                    <a:pt x="135752" y="58644"/>
                    <a:pt x="132105" y="57666"/>
                    <a:pt x="128044" y="57666"/>
                  </a:cubicBezTo>
                  <a:cubicBezTo>
                    <a:pt x="117950" y="57666"/>
                    <a:pt x="113607" y="62572"/>
                    <a:pt x="113757" y="78269"/>
                  </a:cubicBezTo>
                  <a:cubicBezTo>
                    <a:pt x="113607" y="95772"/>
                    <a:pt x="116690" y="100960"/>
                    <a:pt x="128044" y="100960"/>
                  </a:cubicBezTo>
                  <a:moveTo>
                    <a:pt x="245315" y="30333"/>
                  </a:moveTo>
                  <a:lnTo>
                    <a:pt x="245315" y="45466"/>
                  </a:lnTo>
                  <a:lnTo>
                    <a:pt x="263813" y="45466"/>
                  </a:lnTo>
                  <a:lnTo>
                    <a:pt x="263813" y="60881"/>
                  </a:lnTo>
                  <a:lnTo>
                    <a:pt x="245315" y="60881"/>
                  </a:lnTo>
                  <a:lnTo>
                    <a:pt x="245315" y="92971"/>
                  </a:lnTo>
                  <a:cubicBezTo>
                    <a:pt x="245315" y="101524"/>
                    <a:pt x="249525" y="103612"/>
                    <a:pt x="255260" y="103612"/>
                  </a:cubicBezTo>
                  <a:cubicBezTo>
                    <a:pt x="258476" y="103612"/>
                    <a:pt x="262686" y="103463"/>
                    <a:pt x="266614" y="103198"/>
                  </a:cubicBezTo>
                  <a:lnTo>
                    <a:pt x="267874" y="116094"/>
                  </a:lnTo>
                  <a:cubicBezTo>
                    <a:pt x="262686" y="116939"/>
                    <a:pt x="256106" y="117917"/>
                    <a:pt x="249940" y="117917"/>
                  </a:cubicBezTo>
                  <a:cubicBezTo>
                    <a:pt x="236762" y="117917"/>
                    <a:pt x="224579" y="113442"/>
                    <a:pt x="224579" y="94944"/>
                  </a:cubicBezTo>
                  <a:lnTo>
                    <a:pt x="224579" y="60898"/>
                  </a:lnTo>
                  <a:lnTo>
                    <a:pt x="212396" y="60898"/>
                  </a:lnTo>
                  <a:lnTo>
                    <a:pt x="212396" y="46742"/>
                  </a:lnTo>
                  <a:lnTo>
                    <a:pt x="224579" y="46046"/>
                  </a:lnTo>
                  <a:lnTo>
                    <a:pt x="224579" y="30349"/>
                  </a:lnTo>
                  <a:lnTo>
                    <a:pt x="245315" y="30349"/>
                  </a:lnTo>
                  <a:moveTo>
                    <a:pt x="49925" y="38521"/>
                  </a:moveTo>
                  <a:cubicBezTo>
                    <a:pt x="75020" y="38521"/>
                    <a:pt x="80656" y="53157"/>
                    <a:pt x="80656" y="70047"/>
                  </a:cubicBezTo>
                  <a:lnTo>
                    <a:pt x="80656" y="86788"/>
                  </a:lnTo>
                  <a:lnTo>
                    <a:pt x="37062" y="86788"/>
                  </a:lnTo>
                  <a:lnTo>
                    <a:pt x="37062" y="90816"/>
                  </a:lnTo>
                  <a:cubicBezTo>
                    <a:pt x="37062" y="100314"/>
                    <a:pt x="40444" y="104010"/>
                    <a:pt x="52345" y="104010"/>
                  </a:cubicBezTo>
                  <a:cubicBezTo>
                    <a:pt x="59903" y="104010"/>
                    <a:pt x="70677" y="102137"/>
                    <a:pt x="79214" y="99568"/>
                  </a:cubicBezTo>
                  <a:lnTo>
                    <a:pt x="79379" y="115116"/>
                  </a:lnTo>
                  <a:cubicBezTo>
                    <a:pt x="70528" y="118497"/>
                    <a:pt x="59920" y="120105"/>
                    <a:pt x="50588" y="120105"/>
                  </a:cubicBezTo>
                  <a:cubicBezTo>
                    <a:pt x="25974" y="120105"/>
                    <a:pt x="17437" y="108684"/>
                    <a:pt x="17437" y="89855"/>
                  </a:cubicBezTo>
                  <a:lnTo>
                    <a:pt x="17437" y="69103"/>
                  </a:lnTo>
                  <a:cubicBezTo>
                    <a:pt x="17421" y="52511"/>
                    <a:pt x="24830" y="38521"/>
                    <a:pt x="49925" y="38521"/>
                  </a:cubicBezTo>
                  <a:moveTo>
                    <a:pt x="37046" y="71025"/>
                  </a:moveTo>
                  <a:lnTo>
                    <a:pt x="61975" y="71025"/>
                  </a:lnTo>
                  <a:lnTo>
                    <a:pt x="61975" y="67163"/>
                  </a:lnTo>
                  <a:cubicBezTo>
                    <a:pt x="61975" y="59754"/>
                    <a:pt x="59721" y="54616"/>
                    <a:pt x="50074" y="54616"/>
                  </a:cubicBezTo>
                  <a:cubicBezTo>
                    <a:pt x="40427" y="54616"/>
                    <a:pt x="37046" y="59771"/>
                    <a:pt x="37046" y="67163"/>
                  </a:cubicBezTo>
                  <a:lnTo>
                    <a:pt x="37046" y="71025"/>
                  </a:lnTo>
                  <a:moveTo>
                    <a:pt x="357033" y="39615"/>
                  </a:moveTo>
                  <a:cubicBezTo>
                    <a:pt x="378796" y="39615"/>
                    <a:pt x="386189" y="50488"/>
                    <a:pt x="386189" y="63334"/>
                  </a:cubicBezTo>
                  <a:lnTo>
                    <a:pt x="386189" y="95275"/>
                  </a:lnTo>
                  <a:cubicBezTo>
                    <a:pt x="386189" y="108121"/>
                    <a:pt x="378780" y="118994"/>
                    <a:pt x="357033" y="118994"/>
                  </a:cubicBezTo>
                  <a:lnTo>
                    <a:pt x="347933" y="118994"/>
                  </a:lnTo>
                  <a:cubicBezTo>
                    <a:pt x="326170" y="118994"/>
                    <a:pt x="318777" y="108121"/>
                    <a:pt x="318777" y="95275"/>
                  </a:cubicBezTo>
                  <a:lnTo>
                    <a:pt x="318777" y="63334"/>
                  </a:lnTo>
                  <a:cubicBezTo>
                    <a:pt x="318777" y="50488"/>
                    <a:pt x="326186" y="39615"/>
                    <a:pt x="347933" y="39615"/>
                  </a:cubicBezTo>
                  <a:lnTo>
                    <a:pt x="357033" y="39615"/>
                  </a:lnTo>
                  <a:moveTo>
                    <a:pt x="348795" y="101060"/>
                  </a:moveTo>
                  <a:lnTo>
                    <a:pt x="356171" y="101060"/>
                  </a:lnTo>
                  <a:cubicBezTo>
                    <a:pt x="364989" y="101060"/>
                    <a:pt x="367989" y="97496"/>
                    <a:pt x="367989" y="91579"/>
                  </a:cubicBezTo>
                  <a:lnTo>
                    <a:pt x="367989" y="66997"/>
                  </a:lnTo>
                  <a:cubicBezTo>
                    <a:pt x="367989" y="61080"/>
                    <a:pt x="364989" y="57516"/>
                    <a:pt x="356171" y="57516"/>
                  </a:cubicBezTo>
                  <a:lnTo>
                    <a:pt x="348795" y="57516"/>
                  </a:lnTo>
                  <a:cubicBezTo>
                    <a:pt x="339977" y="57516"/>
                    <a:pt x="336977" y="61080"/>
                    <a:pt x="336977" y="66997"/>
                  </a:cubicBezTo>
                  <a:lnTo>
                    <a:pt x="336977" y="91579"/>
                  </a:lnTo>
                  <a:cubicBezTo>
                    <a:pt x="336977" y="97496"/>
                    <a:pt x="339977" y="101060"/>
                    <a:pt x="348795" y="101060"/>
                  </a:cubicBezTo>
                  <a:moveTo>
                    <a:pt x="450269" y="43079"/>
                  </a:moveTo>
                  <a:cubicBezTo>
                    <a:pt x="462038" y="43079"/>
                    <a:pt x="470160" y="49245"/>
                    <a:pt x="470160" y="62970"/>
                  </a:cubicBezTo>
                  <a:lnTo>
                    <a:pt x="470160" y="115513"/>
                  </a:lnTo>
                  <a:lnTo>
                    <a:pt x="449556" y="115513"/>
                  </a:lnTo>
                  <a:lnTo>
                    <a:pt x="449556" y="68307"/>
                  </a:lnTo>
                  <a:cubicBezTo>
                    <a:pt x="449556" y="62274"/>
                    <a:pt x="446755" y="59340"/>
                    <a:pt x="441003" y="59340"/>
                  </a:cubicBezTo>
                  <a:cubicBezTo>
                    <a:pt x="434970" y="59340"/>
                    <a:pt x="428953" y="61859"/>
                    <a:pt x="422224" y="66898"/>
                  </a:cubicBezTo>
                  <a:lnTo>
                    <a:pt x="422224" y="115513"/>
                  </a:lnTo>
                  <a:lnTo>
                    <a:pt x="401654" y="115513"/>
                  </a:lnTo>
                  <a:lnTo>
                    <a:pt x="401654" y="45450"/>
                  </a:lnTo>
                  <a:lnTo>
                    <a:pt x="418461" y="45450"/>
                  </a:lnTo>
                  <a:lnTo>
                    <a:pt x="419588" y="55113"/>
                  </a:lnTo>
                  <a:cubicBezTo>
                    <a:pt x="429682" y="47289"/>
                    <a:pt x="440456" y="43079"/>
                    <a:pt x="450269" y="43079"/>
                  </a:cubicBezTo>
                  <a:moveTo>
                    <a:pt x="302318" y="45466"/>
                  </a:moveTo>
                  <a:lnTo>
                    <a:pt x="302318" y="115530"/>
                  </a:lnTo>
                  <a:lnTo>
                    <a:pt x="281715" y="115530"/>
                  </a:lnTo>
                  <a:lnTo>
                    <a:pt x="281715" y="45466"/>
                  </a:lnTo>
                  <a:lnTo>
                    <a:pt x="302318" y="45466"/>
                  </a:lnTo>
                  <a:moveTo>
                    <a:pt x="200330" y="45466"/>
                  </a:moveTo>
                  <a:lnTo>
                    <a:pt x="200330" y="115530"/>
                  </a:lnTo>
                  <a:lnTo>
                    <a:pt x="179726" y="115530"/>
                  </a:lnTo>
                  <a:lnTo>
                    <a:pt x="179726" y="45466"/>
                  </a:lnTo>
                  <a:lnTo>
                    <a:pt x="200330" y="45466"/>
                  </a:lnTo>
                  <a:moveTo>
                    <a:pt x="303030" y="1260"/>
                  </a:moveTo>
                  <a:lnTo>
                    <a:pt x="281035" y="1260"/>
                  </a:lnTo>
                  <a:cubicBezTo>
                    <a:pt x="272101" y="1260"/>
                    <a:pt x="264857" y="8503"/>
                    <a:pt x="264857" y="17437"/>
                  </a:cubicBezTo>
                  <a:lnTo>
                    <a:pt x="264857" y="29305"/>
                  </a:lnTo>
                  <a:cubicBezTo>
                    <a:pt x="264509" y="29289"/>
                    <a:pt x="264161" y="29272"/>
                    <a:pt x="263813" y="29272"/>
                  </a:cubicBezTo>
                  <a:lnTo>
                    <a:pt x="261459" y="29272"/>
                  </a:lnTo>
                  <a:cubicBezTo>
                    <a:pt x="260912" y="20819"/>
                    <a:pt x="253901" y="14139"/>
                    <a:pt x="245315" y="14139"/>
                  </a:cubicBezTo>
                  <a:lnTo>
                    <a:pt x="224579" y="14139"/>
                  </a:lnTo>
                  <a:cubicBezTo>
                    <a:pt x="221911" y="14139"/>
                    <a:pt x="219375" y="14785"/>
                    <a:pt x="217154" y="15929"/>
                  </a:cubicBezTo>
                  <a:cubicBezTo>
                    <a:pt x="216391" y="7691"/>
                    <a:pt x="209479" y="1243"/>
                    <a:pt x="201042" y="1243"/>
                  </a:cubicBezTo>
                  <a:lnTo>
                    <a:pt x="179047" y="1243"/>
                  </a:lnTo>
                  <a:cubicBezTo>
                    <a:pt x="176113" y="1243"/>
                    <a:pt x="173361" y="2022"/>
                    <a:pt x="170991" y="3381"/>
                  </a:cubicBezTo>
                  <a:cubicBezTo>
                    <a:pt x="168621" y="2022"/>
                    <a:pt x="165869" y="1243"/>
                    <a:pt x="162936" y="1243"/>
                  </a:cubicBezTo>
                  <a:lnTo>
                    <a:pt x="142332" y="1243"/>
                  </a:lnTo>
                  <a:cubicBezTo>
                    <a:pt x="133398" y="1243"/>
                    <a:pt x="126155" y="8487"/>
                    <a:pt x="126155" y="17421"/>
                  </a:cubicBezTo>
                  <a:lnTo>
                    <a:pt x="126155" y="27200"/>
                  </a:lnTo>
                  <a:cubicBezTo>
                    <a:pt x="124315" y="26985"/>
                    <a:pt x="122425" y="26869"/>
                    <a:pt x="120486" y="26869"/>
                  </a:cubicBezTo>
                  <a:cubicBezTo>
                    <a:pt x="106347" y="26869"/>
                    <a:pt x="95607" y="31012"/>
                    <a:pt x="88297" y="39234"/>
                  </a:cubicBezTo>
                  <a:cubicBezTo>
                    <a:pt x="80440" y="28244"/>
                    <a:pt x="67346" y="22294"/>
                    <a:pt x="49925" y="22294"/>
                  </a:cubicBezTo>
                  <a:cubicBezTo>
                    <a:pt x="19443" y="22294"/>
                    <a:pt x="1243" y="39764"/>
                    <a:pt x="1243" y="69053"/>
                  </a:cubicBezTo>
                  <a:lnTo>
                    <a:pt x="1243" y="89805"/>
                  </a:lnTo>
                  <a:cubicBezTo>
                    <a:pt x="1243" y="119309"/>
                    <a:pt x="19227" y="136233"/>
                    <a:pt x="50571" y="136233"/>
                  </a:cubicBezTo>
                  <a:cubicBezTo>
                    <a:pt x="62638" y="136233"/>
                    <a:pt x="74921" y="134078"/>
                    <a:pt x="85148" y="130183"/>
                  </a:cubicBezTo>
                  <a:cubicBezTo>
                    <a:pt x="87750" y="129188"/>
                    <a:pt x="90004" y="127564"/>
                    <a:pt x="91728" y="125525"/>
                  </a:cubicBezTo>
                  <a:cubicBezTo>
                    <a:pt x="98159" y="130696"/>
                    <a:pt x="107359" y="134045"/>
                    <a:pt x="120486" y="134045"/>
                  </a:cubicBezTo>
                  <a:cubicBezTo>
                    <a:pt x="127166" y="134045"/>
                    <a:pt x="132918" y="132487"/>
                    <a:pt x="138354" y="129685"/>
                  </a:cubicBezTo>
                  <a:cubicBezTo>
                    <a:pt x="140675" y="130962"/>
                    <a:pt x="143327" y="131674"/>
                    <a:pt x="146128" y="131674"/>
                  </a:cubicBezTo>
                  <a:lnTo>
                    <a:pt x="162936" y="131674"/>
                  </a:lnTo>
                  <a:cubicBezTo>
                    <a:pt x="166019" y="131674"/>
                    <a:pt x="168886" y="130813"/>
                    <a:pt x="171339" y="129321"/>
                  </a:cubicBezTo>
                  <a:cubicBezTo>
                    <a:pt x="173792" y="130813"/>
                    <a:pt x="176660" y="131674"/>
                    <a:pt x="179743" y="131674"/>
                  </a:cubicBezTo>
                  <a:lnTo>
                    <a:pt x="200346" y="131674"/>
                  </a:lnTo>
                  <a:cubicBezTo>
                    <a:pt x="207788" y="131674"/>
                    <a:pt x="214054" y="126652"/>
                    <a:pt x="215944" y="119823"/>
                  </a:cubicBezTo>
                  <a:cubicBezTo>
                    <a:pt x="222971" y="128989"/>
                    <a:pt x="234641" y="134061"/>
                    <a:pt x="249940" y="134061"/>
                  </a:cubicBezTo>
                  <a:cubicBezTo>
                    <a:pt x="256984" y="134061"/>
                    <a:pt x="263979" y="133083"/>
                    <a:pt x="270460" y="132023"/>
                  </a:cubicBezTo>
                  <a:cubicBezTo>
                    <a:pt x="272233" y="131741"/>
                    <a:pt x="273874" y="131177"/>
                    <a:pt x="275383" y="130382"/>
                  </a:cubicBezTo>
                  <a:cubicBezTo>
                    <a:pt x="277339" y="131210"/>
                    <a:pt x="279477" y="131674"/>
                    <a:pt x="281731" y="131674"/>
                  </a:cubicBezTo>
                  <a:lnTo>
                    <a:pt x="302334" y="131674"/>
                  </a:lnTo>
                  <a:cubicBezTo>
                    <a:pt x="307721" y="131674"/>
                    <a:pt x="312495" y="129039"/>
                    <a:pt x="315429" y="124995"/>
                  </a:cubicBezTo>
                  <a:cubicBezTo>
                    <a:pt x="322622" y="131127"/>
                    <a:pt x="333181" y="135139"/>
                    <a:pt x="347933" y="135139"/>
                  </a:cubicBezTo>
                  <a:lnTo>
                    <a:pt x="357033" y="135139"/>
                  </a:lnTo>
                  <a:cubicBezTo>
                    <a:pt x="371370" y="135139"/>
                    <a:pt x="381747" y="131343"/>
                    <a:pt x="388940" y="125492"/>
                  </a:cubicBezTo>
                  <a:cubicBezTo>
                    <a:pt x="391907" y="129254"/>
                    <a:pt x="396499" y="131658"/>
                    <a:pt x="401654" y="131658"/>
                  </a:cubicBezTo>
                  <a:lnTo>
                    <a:pt x="422257" y="131658"/>
                  </a:lnTo>
                  <a:cubicBezTo>
                    <a:pt x="428008" y="131658"/>
                    <a:pt x="433047" y="128658"/>
                    <a:pt x="435915" y="124149"/>
                  </a:cubicBezTo>
                  <a:cubicBezTo>
                    <a:pt x="438782" y="128658"/>
                    <a:pt x="443838" y="131658"/>
                    <a:pt x="449573" y="131658"/>
                  </a:cubicBezTo>
                  <a:lnTo>
                    <a:pt x="470176" y="131658"/>
                  </a:lnTo>
                  <a:cubicBezTo>
                    <a:pt x="479110" y="131658"/>
                    <a:pt x="486354" y="124414"/>
                    <a:pt x="486354" y="115480"/>
                  </a:cubicBezTo>
                  <a:lnTo>
                    <a:pt x="486354" y="62937"/>
                  </a:lnTo>
                  <a:cubicBezTo>
                    <a:pt x="486354" y="41355"/>
                    <a:pt x="471850" y="26852"/>
                    <a:pt x="450269" y="26852"/>
                  </a:cubicBezTo>
                  <a:cubicBezTo>
                    <a:pt x="442644" y="26852"/>
                    <a:pt x="434871" y="28543"/>
                    <a:pt x="427229" y="31808"/>
                  </a:cubicBezTo>
                  <a:cubicBezTo>
                    <a:pt x="424693" y="30167"/>
                    <a:pt x="421677" y="29239"/>
                    <a:pt x="418478" y="29239"/>
                  </a:cubicBezTo>
                  <a:lnTo>
                    <a:pt x="401654" y="29239"/>
                  </a:lnTo>
                  <a:cubicBezTo>
                    <a:pt x="397145" y="29239"/>
                    <a:pt x="393068" y="31079"/>
                    <a:pt x="390134" y="34046"/>
                  </a:cubicBezTo>
                  <a:cubicBezTo>
                    <a:pt x="382924" y="27614"/>
                    <a:pt x="372199" y="23371"/>
                    <a:pt x="357033" y="23371"/>
                  </a:cubicBezTo>
                  <a:lnTo>
                    <a:pt x="347933" y="23371"/>
                  </a:lnTo>
                  <a:cubicBezTo>
                    <a:pt x="335584" y="23371"/>
                    <a:pt x="326170" y="26189"/>
                    <a:pt x="319208" y="30698"/>
                  </a:cubicBezTo>
                  <a:lnTo>
                    <a:pt x="319208" y="17388"/>
                  </a:lnTo>
                  <a:cubicBezTo>
                    <a:pt x="319208" y="8503"/>
                    <a:pt x="311965" y="1260"/>
                    <a:pt x="303030" y="1260"/>
                  </a:cubicBezTo>
                  <a:lnTo>
                    <a:pt x="303030" y="1260"/>
                  </a:lnTo>
                  <a:close/>
                  <a:moveTo>
                    <a:pt x="347485" y="73810"/>
                  </a:moveTo>
                  <a:lnTo>
                    <a:pt x="347485" y="73810"/>
                  </a:lnTo>
                  <a:lnTo>
                    <a:pt x="347485" y="73810"/>
                  </a:lnTo>
                  <a:lnTo>
                    <a:pt x="347485" y="73810"/>
                  </a:lnTo>
                  <a:close/>
                  <a:moveTo>
                    <a:pt x="357480" y="73810"/>
                  </a:moveTo>
                  <a:lnTo>
                    <a:pt x="357480" y="73810"/>
                  </a:lnTo>
                  <a:lnTo>
                    <a:pt x="357480" y="73810"/>
                  </a:lnTo>
                  <a:close/>
                  <a:moveTo>
                    <a:pt x="261493" y="77059"/>
                  </a:moveTo>
                  <a:lnTo>
                    <a:pt x="263797" y="77059"/>
                  </a:lnTo>
                  <a:cubicBezTo>
                    <a:pt x="264393" y="77059"/>
                    <a:pt x="264973" y="77026"/>
                    <a:pt x="265537" y="76959"/>
                  </a:cubicBezTo>
                  <a:lnTo>
                    <a:pt x="265537" y="87037"/>
                  </a:lnTo>
                  <a:cubicBezTo>
                    <a:pt x="265504" y="87037"/>
                    <a:pt x="265471" y="87037"/>
                    <a:pt x="265438" y="87037"/>
                  </a:cubicBezTo>
                  <a:cubicBezTo>
                    <a:pt x="264161" y="87120"/>
                    <a:pt x="262819" y="87203"/>
                    <a:pt x="261476" y="87269"/>
                  </a:cubicBezTo>
                  <a:lnTo>
                    <a:pt x="261476" y="77059"/>
                  </a:lnTo>
                  <a:lnTo>
                    <a:pt x="261493" y="77059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0BD0F58D-7655-4FD1-B55A-8AE5F368A9F4}"/>
                </a:ext>
              </a:extLst>
            </p:cNvPr>
            <p:cNvSpPr/>
            <p:nvPr/>
          </p:nvSpPr>
          <p:spPr>
            <a:xfrm>
              <a:off x="3959822" y="2334513"/>
              <a:ext cx="33151" cy="46411"/>
            </a:xfrm>
            <a:custGeom>
              <a:avLst/>
              <a:gdLst>
                <a:gd name="connsiteX0" fmla="*/ 20902 w 33150"/>
                <a:gd name="connsiteY0" fmla="*/ 1243 h 46410"/>
                <a:gd name="connsiteX1" fmla="*/ 13343 w 33150"/>
                <a:gd name="connsiteY1" fmla="*/ 1243 h 46410"/>
                <a:gd name="connsiteX2" fmla="*/ 1243 w 33150"/>
                <a:gd name="connsiteY2" fmla="*/ 10940 h 46410"/>
                <a:gd name="connsiteX3" fmla="*/ 1243 w 33150"/>
                <a:gd name="connsiteY3" fmla="*/ 36084 h 46410"/>
                <a:gd name="connsiteX4" fmla="*/ 13343 w 33150"/>
                <a:gd name="connsiteY4" fmla="*/ 45781 h 46410"/>
                <a:gd name="connsiteX5" fmla="*/ 20902 w 33150"/>
                <a:gd name="connsiteY5" fmla="*/ 45781 h 46410"/>
                <a:gd name="connsiteX6" fmla="*/ 33002 w 33150"/>
                <a:gd name="connsiteY6" fmla="*/ 36084 h 46410"/>
                <a:gd name="connsiteX7" fmla="*/ 33002 w 33150"/>
                <a:gd name="connsiteY7" fmla="*/ 10940 h 46410"/>
                <a:gd name="connsiteX8" fmla="*/ 20902 w 33150"/>
                <a:gd name="connsiteY8" fmla="*/ 1243 h 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50" h="46410">
                  <a:moveTo>
                    <a:pt x="20902" y="1243"/>
                  </a:moveTo>
                  <a:lnTo>
                    <a:pt x="13343" y="1243"/>
                  </a:lnTo>
                  <a:cubicBezTo>
                    <a:pt x="4326" y="1243"/>
                    <a:pt x="1243" y="4890"/>
                    <a:pt x="1243" y="10940"/>
                  </a:cubicBezTo>
                  <a:lnTo>
                    <a:pt x="1243" y="36084"/>
                  </a:lnTo>
                  <a:cubicBezTo>
                    <a:pt x="1243" y="42134"/>
                    <a:pt x="4310" y="45781"/>
                    <a:pt x="13343" y="45781"/>
                  </a:cubicBezTo>
                  <a:lnTo>
                    <a:pt x="20902" y="45781"/>
                  </a:lnTo>
                  <a:cubicBezTo>
                    <a:pt x="29919" y="45781"/>
                    <a:pt x="33002" y="42134"/>
                    <a:pt x="33002" y="36084"/>
                  </a:cubicBezTo>
                  <a:lnTo>
                    <a:pt x="33002" y="10940"/>
                  </a:lnTo>
                  <a:cubicBezTo>
                    <a:pt x="32985" y="4890"/>
                    <a:pt x="29919" y="1243"/>
                    <a:pt x="20902" y="1243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F3837299-AD7E-4AC7-96BB-4682D55B01F2}"/>
                </a:ext>
              </a:extLst>
            </p:cNvPr>
            <p:cNvSpPr/>
            <p:nvPr/>
          </p:nvSpPr>
          <p:spPr>
            <a:xfrm>
              <a:off x="3712767" y="2266504"/>
              <a:ext cx="314931" cy="149178"/>
            </a:xfrm>
            <a:custGeom>
              <a:avLst/>
              <a:gdLst>
                <a:gd name="connsiteX0" fmla="*/ 268835 w 314931"/>
                <a:gd name="connsiteY0" fmla="*/ 35736 h 149177"/>
                <a:gd name="connsiteX1" fmla="*/ 259520 w 314931"/>
                <a:gd name="connsiteY1" fmla="*/ 35736 h 149177"/>
                <a:gd name="connsiteX2" fmla="*/ 232767 w 314931"/>
                <a:gd name="connsiteY2" fmla="*/ 41985 h 149177"/>
                <a:gd name="connsiteX3" fmla="*/ 228707 w 314931"/>
                <a:gd name="connsiteY3" fmla="*/ 37261 h 149177"/>
                <a:gd name="connsiteX4" fmla="*/ 219540 w 314931"/>
                <a:gd name="connsiteY4" fmla="*/ 34178 h 149177"/>
                <a:gd name="connsiteX5" fmla="*/ 215463 w 314931"/>
                <a:gd name="connsiteY5" fmla="*/ 34742 h 149177"/>
                <a:gd name="connsiteX6" fmla="*/ 203694 w 314931"/>
                <a:gd name="connsiteY6" fmla="*/ 39433 h 149177"/>
                <a:gd name="connsiteX7" fmla="*/ 195175 w 314931"/>
                <a:gd name="connsiteY7" fmla="*/ 36814 h 149177"/>
                <a:gd name="connsiteX8" fmla="*/ 178218 w 314931"/>
                <a:gd name="connsiteY8" fmla="*/ 36814 h 149177"/>
                <a:gd name="connsiteX9" fmla="*/ 164560 w 314931"/>
                <a:gd name="connsiteY9" fmla="*/ 45416 h 149177"/>
                <a:gd name="connsiteX10" fmla="*/ 132172 w 314931"/>
                <a:gd name="connsiteY10" fmla="*/ 35156 h 149177"/>
                <a:gd name="connsiteX11" fmla="*/ 93800 w 314931"/>
                <a:gd name="connsiteY11" fmla="*/ 50488 h 149177"/>
                <a:gd name="connsiteX12" fmla="*/ 65804 w 314931"/>
                <a:gd name="connsiteY12" fmla="*/ 35156 h 149177"/>
                <a:gd name="connsiteX13" fmla="*/ 51665 w 314931"/>
                <a:gd name="connsiteY13" fmla="*/ 36781 h 149177"/>
                <a:gd name="connsiteX14" fmla="*/ 51665 w 314931"/>
                <a:gd name="connsiteY14" fmla="*/ 16410 h 149177"/>
                <a:gd name="connsiteX15" fmla="*/ 36499 w 314931"/>
                <a:gd name="connsiteY15" fmla="*/ 1243 h 149177"/>
                <a:gd name="connsiteX16" fmla="*/ 16410 w 314931"/>
                <a:gd name="connsiteY16" fmla="*/ 1243 h 149177"/>
                <a:gd name="connsiteX17" fmla="*/ 1243 w 314931"/>
                <a:gd name="connsiteY17" fmla="*/ 16410 h 149177"/>
                <a:gd name="connsiteX18" fmla="*/ 1243 w 314931"/>
                <a:gd name="connsiteY18" fmla="*/ 132139 h 149177"/>
                <a:gd name="connsiteX19" fmla="*/ 16410 w 314931"/>
                <a:gd name="connsiteY19" fmla="*/ 147305 h 149177"/>
                <a:gd name="connsiteX20" fmla="*/ 36499 w 314931"/>
                <a:gd name="connsiteY20" fmla="*/ 147305 h 149177"/>
                <a:gd name="connsiteX21" fmla="*/ 50157 w 314931"/>
                <a:gd name="connsiteY21" fmla="*/ 138736 h 149177"/>
                <a:gd name="connsiteX22" fmla="*/ 63815 w 314931"/>
                <a:gd name="connsiteY22" fmla="*/ 147305 h 149177"/>
                <a:gd name="connsiteX23" fmla="*/ 83904 w 314931"/>
                <a:gd name="connsiteY23" fmla="*/ 147305 h 149177"/>
                <a:gd name="connsiteX24" fmla="*/ 97795 w 314931"/>
                <a:gd name="connsiteY24" fmla="*/ 138205 h 149177"/>
                <a:gd name="connsiteX25" fmla="*/ 132818 w 314931"/>
                <a:gd name="connsiteY25" fmla="*/ 148962 h 149177"/>
                <a:gd name="connsiteX26" fmla="*/ 167544 w 314931"/>
                <a:gd name="connsiteY26" fmla="*/ 142913 h 149177"/>
                <a:gd name="connsiteX27" fmla="*/ 178218 w 314931"/>
                <a:gd name="connsiteY27" fmla="*/ 147305 h 149177"/>
                <a:gd name="connsiteX28" fmla="*/ 198307 w 314931"/>
                <a:gd name="connsiteY28" fmla="*/ 147305 h 149177"/>
                <a:gd name="connsiteX29" fmla="*/ 213474 w 314931"/>
                <a:gd name="connsiteY29" fmla="*/ 132139 h 149177"/>
                <a:gd name="connsiteX30" fmla="*/ 213474 w 314931"/>
                <a:gd name="connsiteY30" fmla="*/ 108469 h 149177"/>
                <a:gd name="connsiteX31" fmla="*/ 214535 w 314931"/>
                <a:gd name="connsiteY31" fmla="*/ 107872 h 149177"/>
                <a:gd name="connsiteX32" fmla="*/ 259537 w 314931"/>
                <a:gd name="connsiteY32" fmla="*/ 147322 h 149177"/>
                <a:gd name="connsiteX33" fmla="*/ 268852 w 314931"/>
                <a:gd name="connsiteY33" fmla="*/ 147322 h 149177"/>
                <a:gd name="connsiteX34" fmla="*/ 313854 w 314931"/>
                <a:gd name="connsiteY34" fmla="*/ 107872 h 149177"/>
                <a:gd name="connsiteX35" fmla="*/ 313854 w 314931"/>
                <a:gd name="connsiteY35" fmla="*/ 75186 h 149177"/>
                <a:gd name="connsiteX36" fmla="*/ 268835 w 314931"/>
                <a:gd name="connsiteY36" fmla="*/ 35736 h 149177"/>
                <a:gd name="connsiteX37" fmla="*/ 83888 w 314931"/>
                <a:gd name="connsiteY37" fmla="*/ 132139 h 149177"/>
                <a:gd name="connsiteX38" fmla="*/ 63799 w 314931"/>
                <a:gd name="connsiteY38" fmla="*/ 132139 h 149177"/>
                <a:gd name="connsiteX39" fmla="*/ 63799 w 314931"/>
                <a:gd name="connsiteY39" fmla="*/ 76164 h 149177"/>
                <a:gd name="connsiteX40" fmla="*/ 57384 w 314931"/>
                <a:gd name="connsiteY40" fmla="*/ 69749 h 149177"/>
                <a:gd name="connsiteX41" fmla="*/ 36482 w 314931"/>
                <a:gd name="connsiteY41" fmla="*/ 76495 h 149177"/>
                <a:gd name="connsiteX42" fmla="*/ 36482 w 314931"/>
                <a:gd name="connsiteY42" fmla="*/ 132139 h 149177"/>
                <a:gd name="connsiteX43" fmla="*/ 16393 w 314931"/>
                <a:gd name="connsiteY43" fmla="*/ 132139 h 149177"/>
                <a:gd name="connsiteX44" fmla="*/ 16393 w 314931"/>
                <a:gd name="connsiteY44" fmla="*/ 16410 h 149177"/>
                <a:gd name="connsiteX45" fmla="*/ 36482 w 314931"/>
                <a:gd name="connsiteY45" fmla="*/ 16410 h 149177"/>
                <a:gd name="connsiteX46" fmla="*/ 36482 w 314931"/>
                <a:gd name="connsiteY46" fmla="*/ 58063 h 149177"/>
                <a:gd name="connsiteX47" fmla="*/ 65788 w 314931"/>
                <a:gd name="connsiteY47" fmla="*/ 50323 h 149177"/>
                <a:gd name="connsiteX48" fmla="*/ 83888 w 314931"/>
                <a:gd name="connsiteY48" fmla="*/ 74025 h 149177"/>
                <a:gd name="connsiteX49" fmla="*/ 83888 w 314931"/>
                <a:gd name="connsiteY49" fmla="*/ 132139 h 149177"/>
                <a:gd name="connsiteX50" fmla="*/ 163582 w 314931"/>
                <a:gd name="connsiteY50" fmla="*/ 99717 h 149177"/>
                <a:gd name="connsiteX51" fmla="*/ 118978 w 314931"/>
                <a:gd name="connsiteY51" fmla="*/ 99717 h 149177"/>
                <a:gd name="connsiteX52" fmla="*/ 118978 w 314931"/>
                <a:gd name="connsiteY52" fmla="*/ 103828 h 149177"/>
                <a:gd name="connsiteX53" fmla="*/ 134608 w 314931"/>
                <a:gd name="connsiteY53" fmla="*/ 117320 h 149177"/>
                <a:gd name="connsiteX54" fmla="*/ 162107 w 314931"/>
                <a:gd name="connsiteY54" fmla="*/ 112779 h 149177"/>
                <a:gd name="connsiteX55" fmla="*/ 162273 w 314931"/>
                <a:gd name="connsiteY55" fmla="*/ 128691 h 149177"/>
                <a:gd name="connsiteX56" fmla="*/ 132802 w 314931"/>
                <a:gd name="connsiteY56" fmla="*/ 133796 h 149177"/>
                <a:gd name="connsiteX57" fmla="*/ 98888 w 314931"/>
                <a:gd name="connsiteY57" fmla="*/ 102850 h 149177"/>
                <a:gd name="connsiteX58" fmla="*/ 98888 w 314931"/>
                <a:gd name="connsiteY58" fmla="*/ 81600 h 149177"/>
                <a:gd name="connsiteX59" fmla="*/ 132139 w 314931"/>
                <a:gd name="connsiteY59" fmla="*/ 50323 h 149177"/>
                <a:gd name="connsiteX60" fmla="*/ 163582 w 314931"/>
                <a:gd name="connsiteY60" fmla="*/ 82578 h 149177"/>
                <a:gd name="connsiteX61" fmla="*/ 163582 w 314931"/>
                <a:gd name="connsiteY61" fmla="*/ 99717 h 149177"/>
                <a:gd name="connsiteX62" fmla="*/ 219524 w 314931"/>
                <a:gd name="connsiteY62" fmla="*/ 68771 h 149177"/>
                <a:gd name="connsiteX63" fmla="*/ 198291 w 314931"/>
                <a:gd name="connsiteY63" fmla="*/ 80457 h 149177"/>
                <a:gd name="connsiteX64" fmla="*/ 198291 w 314931"/>
                <a:gd name="connsiteY64" fmla="*/ 132139 h 149177"/>
                <a:gd name="connsiteX65" fmla="*/ 178201 w 314931"/>
                <a:gd name="connsiteY65" fmla="*/ 132139 h 149177"/>
                <a:gd name="connsiteX66" fmla="*/ 178201 w 314931"/>
                <a:gd name="connsiteY66" fmla="*/ 51980 h 149177"/>
                <a:gd name="connsiteX67" fmla="*/ 195158 w 314931"/>
                <a:gd name="connsiteY67" fmla="*/ 51980 h 149177"/>
                <a:gd name="connsiteX68" fmla="*/ 196468 w 314931"/>
                <a:gd name="connsiteY68" fmla="*/ 60865 h 149177"/>
                <a:gd name="connsiteX69" fmla="*/ 219507 w 314931"/>
                <a:gd name="connsiteY69" fmla="*/ 49345 h 149177"/>
                <a:gd name="connsiteX70" fmla="*/ 219507 w 314931"/>
                <a:gd name="connsiteY70" fmla="*/ 68771 h 149177"/>
                <a:gd name="connsiteX71" fmla="*/ 298671 w 314931"/>
                <a:gd name="connsiteY71" fmla="*/ 107872 h 149177"/>
                <a:gd name="connsiteX72" fmla="*/ 268835 w 314931"/>
                <a:gd name="connsiteY72" fmla="*/ 132139 h 149177"/>
                <a:gd name="connsiteX73" fmla="*/ 259520 w 314931"/>
                <a:gd name="connsiteY73" fmla="*/ 132139 h 149177"/>
                <a:gd name="connsiteX74" fmla="*/ 229684 w 314931"/>
                <a:gd name="connsiteY74" fmla="*/ 107872 h 149177"/>
                <a:gd name="connsiteX75" fmla="*/ 229684 w 314931"/>
                <a:gd name="connsiteY75" fmla="*/ 75186 h 149177"/>
                <a:gd name="connsiteX76" fmla="*/ 259520 w 314931"/>
                <a:gd name="connsiteY76" fmla="*/ 50919 h 149177"/>
                <a:gd name="connsiteX77" fmla="*/ 268835 w 314931"/>
                <a:gd name="connsiteY77" fmla="*/ 50919 h 149177"/>
                <a:gd name="connsiteX78" fmla="*/ 298671 w 314931"/>
                <a:gd name="connsiteY78" fmla="*/ 75186 h 149177"/>
                <a:gd name="connsiteX79" fmla="*/ 298671 w 314931"/>
                <a:gd name="connsiteY79" fmla="*/ 107872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14931" h="149177">
                  <a:moveTo>
                    <a:pt x="268835" y="35736"/>
                  </a:moveTo>
                  <a:lnTo>
                    <a:pt x="259520" y="35736"/>
                  </a:lnTo>
                  <a:cubicBezTo>
                    <a:pt x="248249" y="35736"/>
                    <a:pt x="239481" y="38123"/>
                    <a:pt x="232767" y="41985"/>
                  </a:cubicBezTo>
                  <a:cubicBezTo>
                    <a:pt x="231756" y="40162"/>
                    <a:pt x="230397" y="38538"/>
                    <a:pt x="228707" y="37261"/>
                  </a:cubicBezTo>
                  <a:cubicBezTo>
                    <a:pt x="226038" y="35239"/>
                    <a:pt x="222806" y="34178"/>
                    <a:pt x="219540" y="34178"/>
                  </a:cubicBezTo>
                  <a:cubicBezTo>
                    <a:pt x="218181" y="34178"/>
                    <a:pt x="216805" y="34361"/>
                    <a:pt x="215463" y="34742"/>
                  </a:cubicBezTo>
                  <a:cubicBezTo>
                    <a:pt x="211800" y="35770"/>
                    <a:pt x="207656" y="37510"/>
                    <a:pt x="203694" y="39433"/>
                  </a:cubicBezTo>
                  <a:cubicBezTo>
                    <a:pt x="201258" y="37775"/>
                    <a:pt x="198324" y="36814"/>
                    <a:pt x="195175" y="36814"/>
                  </a:cubicBezTo>
                  <a:lnTo>
                    <a:pt x="178218" y="36814"/>
                  </a:lnTo>
                  <a:cubicBezTo>
                    <a:pt x="172201" y="36814"/>
                    <a:pt x="167013" y="40328"/>
                    <a:pt x="164560" y="45416"/>
                  </a:cubicBezTo>
                  <a:cubicBezTo>
                    <a:pt x="154698" y="37013"/>
                    <a:pt x="141669" y="35156"/>
                    <a:pt x="132172" y="35156"/>
                  </a:cubicBezTo>
                  <a:cubicBezTo>
                    <a:pt x="115215" y="35156"/>
                    <a:pt x="102071" y="40593"/>
                    <a:pt x="93800" y="50488"/>
                  </a:cubicBezTo>
                  <a:cubicBezTo>
                    <a:pt x="85910" y="36598"/>
                    <a:pt x="71373" y="35156"/>
                    <a:pt x="65804" y="35156"/>
                  </a:cubicBezTo>
                  <a:cubicBezTo>
                    <a:pt x="61461" y="35156"/>
                    <a:pt x="56621" y="35736"/>
                    <a:pt x="51665" y="36781"/>
                  </a:cubicBezTo>
                  <a:lnTo>
                    <a:pt x="51665" y="16410"/>
                  </a:lnTo>
                  <a:cubicBezTo>
                    <a:pt x="51665" y="8039"/>
                    <a:pt x="44869" y="1243"/>
                    <a:pt x="36499" y="1243"/>
                  </a:cubicBezTo>
                  <a:lnTo>
                    <a:pt x="16410" y="1243"/>
                  </a:lnTo>
                  <a:cubicBezTo>
                    <a:pt x="8039" y="1243"/>
                    <a:pt x="1243" y="8039"/>
                    <a:pt x="1243" y="16410"/>
                  </a:cubicBezTo>
                  <a:lnTo>
                    <a:pt x="1243" y="132139"/>
                  </a:lnTo>
                  <a:cubicBezTo>
                    <a:pt x="1243" y="140509"/>
                    <a:pt x="8039" y="147305"/>
                    <a:pt x="16410" y="147305"/>
                  </a:cubicBezTo>
                  <a:lnTo>
                    <a:pt x="36499" y="147305"/>
                  </a:lnTo>
                  <a:cubicBezTo>
                    <a:pt x="42516" y="147305"/>
                    <a:pt x="47704" y="143808"/>
                    <a:pt x="50157" y="138736"/>
                  </a:cubicBezTo>
                  <a:cubicBezTo>
                    <a:pt x="52610" y="143808"/>
                    <a:pt x="57798" y="147305"/>
                    <a:pt x="63815" y="147305"/>
                  </a:cubicBezTo>
                  <a:lnTo>
                    <a:pt x="83904" y="147305"/>
                  </a:lnTo>
                  <a:cubicBezTo>
                    <a:pt x="90120" y="147305"/>
                    <a:pt x="95457" y="143559"/>
                    <a:pt x="97795" y="138205"/>
                  </a:cubicBezTo>
                  <a:cubicBezTo>
                    <a:pt x="106066" y="145233"/>
                    <a:pt x="117818" y="148962"/>
                    <a:pt x="132818" y="148962"/>
                  </a:cubicBezTo>
                  <a:cubicBezTo>
                    <a:pt x="144769" y="148962"/>
                    <a:pt x="157416" y="146758"/>
                    <a:pt x="167544" y="142913"/>
                  </a:cubicBezTo>
                  <a:cubicBezTo>
                    <a:pt x="170278" y="145631"/>
                    <a:pt x="174058" y="147305"/>
                    <a:pt x="178218" y="147305"/>
                  </a:cubicBezTo>
                  <a:lnTo>
                    <a:pt x="198307" y="147305"/>
                  </a:lnTo>
                  <a:cubicBezTo>
                    <a:pt x="206678" y="147305"/>
                    <a:pt x="213474" y="140509"/>
                    <a:pt x="213474" y="132139"/>
                  </a:cubicBezTo>
                  <a:lnTo>
                    <a:pt x="213474" y="108469"/>
                  </a:lnTo>
                  <a:cubicBezTo>
                    <a:pt x="213822" y="108270"/>
                    <a:pt x="214535" y="107872"/>
                    <a:pt x="214535" y="107872"/>
                  </a:cubicBezTo>
                  <a:cubicBezTo>
                    <a:pt x="214535" y="126934"/>
                    <a:pt x="226353" y="147322"/>
                    <a:pt x="259537" y="147322"/>
                  </a:cubicBezTo>
                  <a:lnTo>
                    <a:pt x="268852" y="147322"/>
                  </a:lnTo>
                  <a:cubicBezTo>
                    <a:pt x="302036" y="147322"/>
                    <a:pt x="313854" y="126950"/>
                    <a:pt x="313854" y="107872"/>
                  </a:cubicBezTo>
                  <a:lnTo>
                    <a:pt x="313854" y="75186"/>
                  </a:lnTo>
                  <a:cubicBezTo>
                    <a:pt x="313838" y="56124"/>
                    <a:pt x="302019" y="35736"/>
                    <a:pt x="268835" y="35736"/>
                  </a:cubicBezTo>
                  <a:close/>
                  <a:moveTo>
                    <a:pt x="83888" y="132139"/>
                  </a:moveTo>
                  <a:lnTo>
                    <a:pt x="63799" y="132139"/>
                  </a:lnTo>
                  <a:lnTo>
                    <a:pt x="63799" y="76164"/>
                  </a:lnTo>
                  <a:cubicBezTo>
                    <a:pt x="63799" y="71887"/>
                    <a:pt x="61992" y="69749"/>
                    <a:pt x="57384" y="69749"/>
                  </a:cubicBezTo>
                  <a:cubicBezTo>
                    <a:pt x="52444" y="69749"/>
                    <a:pt x="43726" y="72716"/>
                    <a:pt x="36482" y="76495"/>
                  </a:cubicBezTo>
                  <a:lnTo>
                    <a:pt x="36482" y="132139"/>
                  </a:lnTo>
                  <a:lnTo>
                    <a:pt x="16393" y="132139"/>
                  </a:lnTo>
                  <a:lnTo>
                    <a:pt x="16393" y="16410"/>
                  </a:lnTo>
                  <a:lnTo>
                    <a:pt x="36482" y="16410"/>
                  </a:lnTo>
                  <a:lnTo>
                    <a:pt x="36482" y="58063"/>
                  </a:lnTo>
                  <a:cubicBezTo>
                    <a:pt x="45367" y="53455"/>
                    <a:pt x="57218" y="50323"/>
                    <a:pt x="65788" y="50323"/>
                  </a:cubicBezTo>
                  <a:cubicBezTo>
                    <a:pt x="79114" y="50323"/>
                    <a:pt x="83888" y="59704"/>
                    <a:pt x="83888" y="74025"/>
                  </a:cubicBezTo>
                  <a:lnTo>
                    <a:pt x="83888" y="132139"/>
                  </a:lnTo>
                  <a:close/>
                  <a:moveTo>
                    <a:pt x="163582" y="99717"/>
                  </a:moveTo>
                  <a:lnTo>
                    <a:pt x="118978" y="99717"/>
                  </a:lnTo>
                  <a:lnTo>
                    <a:pt x="118978" y="103828"/>
                  </a:lnTo>
                  <a:cubicBezTo>
                    <a:pt x="118978" y="113541"/>
                    <a:pt x="122442" y="117320"/>
                    <a:pt x="134608" y="117320"/>
                  </a:cubicBezTo>
                  <a:cubicBezTo>
                    <a:pt x="142349" y="117320"/>
                    <a:pt x="153372" y="115397"/>
                    <a:pt x="162107" y="112779"/>
                  </a:cubicBezTo>
                  <a:lnTo>
                    <a:pt x="162273" y="128691"/>
                  </a:lnTo>
                  <a:cubicBezTo>
                    <a:pt x="153222" y="132155"/>
                    <a:pt x="142349" y="133796"/>
                    <a:pt x="132802" y="133796"/>
                  </a:cubicBezTo>
                  <a:cubicBezTo>
                    <a:pt x="107607" y="133796"/>
                    <a:pt x="98888" y="122110"/>
                    <a:pt x="98888" y="102850"/>
                  </a:cubicBezTo>
                  <a:lnTo>
                    <a:pt x="98888" y="81600"/>
                  </a:lnTo>
                  <a:cubicBezTo>
                    <a:pt x="98888" y="64644"/>
                    <a:pt x="106463" y="50323"/>
                    <a:pt x="132139" y="50323"/>
                  </a:cubicBezTo>
                  <a:cubicBezTo>
                    <a:pt x="157814" y="50323"/>
                    <a:pt x="163582" y="65307"/>
                    <a:pt x="163582" y="82578"/>
                  </a:cubicBezTo>
                  <a:lnTo>
                    <a:pt x="163582" y="99717"/>
                  </a:lnTo>
                  <a:close/>
                  <a:moveTo>
                    <a:pt x="219524" y="68771"/>
                  </a:moveTo>
                  <a:cubicBezTo>
                    <a:pt x="211783" y="72235"/>
                    <a:pt x="205534" y="75849"/>
                    <a:pt x="198291" y="80457"/>
                  </a:cubicBezTo>
                  <a:lnTo>
                    <a:pt x="198291" y="132139"/>
                  </a:lnTo>
                  <a:lnTo>
                    <a:pt x="178201" y="132139"/>
                  </a:lnTo>
                  <a:lnTo>
                    <a:pt x="178201" y="51980"/>
                  </a:lnTo>
                  <a:lnTo>
                    <a:pt x="195158" y="51980"/>
                  </a:lnTo>
                  <a:lnTo>
                    <a:pt x="196468" y="60865"/>
                  </a:lnTo>
                  <a:cubicBezTo>
                    <a:pt x="200910" y="57898"/>
                    <a:pt x="212430" y="51317"/>
                    <a:pt x="219507" y="49345"/>
                  </a:cubicBezTo>
                  <a:lnTo>
                    <a:pt x="219507" y="68771"/>
                  </a:lnTo>
                  <a:close/>
                  <a:moveTo>
                    <a:pt x="298671" y="107872"/>
                  </a:moveTo>
                  <a:cubicBezTo>
                    <a:pt x="298671" y="121016"/>
                    <a:pt x="291096" y="132139"/>
                    <a:pt x="268835" y="132139"/>
                  </a:cubicBezTo>
                  <a:lnTo>
                    <a:pt x="259520" y="132139"/>
                  </a:lnTo>
                  <a:cubicBezTo>
                    <a:pt x="237259" y="132139"/>
                    <a:pt x="229684" y="121000"/>
                    <a:pt x="229684" y="107872"/>
                  </a:cubicBezTo>
                  <a:lnTo>
                    <a:pt x="229684" y="75186"/>
                  </a:lnTo>
                  <a:cubicBezTo>
                    <a:pt x="229684" y="62041"/>
                    <a:pt x="237259" y="50919"/>
                    <a:pt x="259520" y="50919"/>
                  </a:cubicBezTo>
                  <a:lnTo>
                    <a:pt x="268835" y="50919"/>
                  </a:lnTo>
                  <a:cubicBezTo>
                    <a:pt x="291096" y="50919"/>
                    <a:pt x="298671" y="62058"/>
                    <a:pt x="298671" y="75186"/>
                  </a:cubicBezTo>
                  <a:lnTo>
                    <a:pt x="298671" y="107872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5FD54633-BC42-4DFF-8165-ED82E242BAFE}"/>
                </a:ext>
              </a:extLst>
            </p:cNvPr>
            <p:cNvSpPr/>
            <p:nvPr/>
          </p:nvSpPr>
          <p:spPr>
            <a:xfrm>
              <a:off x="3830518" y="2332043"/>
              <a:ext cx="26521" cy="18233"/>
            </a:xfrm>
            <a:custGeom>
              <a:avLst/>
              <a:gdLst>
                <a:gd name="connsiteX0" fmla="*/ 14570 w 26520"/>
                <a:gd name="connsiteY0" fmla="*/ 1243 h 18232"/>
                <a:gd name="connsiteX1" fmla="*/ 1243 w 26520"/>
                <a:gd name="connsiteY1" fmla="*/ 14089 h 18232"/>
                <a:gd name="connsiteX2" fmla="*/ 1243 w 26520"/>
                <a:gd name="connsiteY2" fmla="*/ 18034 h 18232"/>
                <a:gd name="connsiteX3" fmla="*/ 26753 w 26520"/>
                <a:gd name="connsiteY3" fmla="*/ 18034 h 18232"/>
                <a:gd name="connsiteX4" fmla="*/ 26753 w 26520"/>
                <a:gd name="connsiteY4" fmla="*/ 14089 h 18232"/>
                <a:gd name="connsiteX5" fmla="*/ 14570 w 26520"/>
                <a:gd name="connsiteY5" fmla="*/ 1243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20" h="18232">
                  <a:moveTo>
                    <a:pt x="14570" y="1243"/>
                  </a:moveTo>
                  <a:cubicBezTo>
                    <a:pt x="4691" y="1243"/>
                    <a:pt x="1243" y="6514"/>
                    <a:pt x="1243" y="14089"/>
                  </a:cubicBezTo>
                  <a:lnTo>
                    <a:pt x="1243" y="18034"/>
                  </a:lnTo>
                  <a:lnTo>
                    <a:pt x="26753" y="18034"/>
                  </a:lnTo>
                  <a:lnTo>
                    <a:pt x="26753" y="14089"/>
                  </a:lnTo>
                  <a:cubicBezTo>
                    <a:pt x="26736" y="6514"/>
                    <a:pt x="24432" y="1243"/>
                    <a:pt x="14570" y="1243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C74B5431-252C-4997-AAEF-D43A692097F8}"/>
                </a:ext>
              </a:extLst>
            </p:cNvPr>
            <p:cNvSpPr/>
            <p:nvPr/>
          </p:nvSpPr>
          <p:spPr>
            <a:xfrm>
              <a:off x="3799141" y="2412881"/>
              <a:ext cx="71274" cy="102767"/>
            </a:xfrm>
            <a:custGeom>
              <a:avLst/>
              <a:gdLst>
                <a:gd name="connsiteX0" fmla="*/ 71291 w 71273"/>
                <a:gd name="connsiteY0" fmla="*/ 99319 h 102767"/>
                <a:gd name="connsiteX1" fmla="*/ 54483 w 71273"/>
                <a:gd name="connsiteY1" fmla="*/ 99319 h 102767"/>
                <a:gd name="connsiteX2" fmla="*/ 53223 w 71273"/>
                <a:gd name="connsiteY2" fmla="*/ 88247 h 102767"/>
                <a:gd name="connsiteX3" fmla="*/ 28841 w 71273"/>
                <a:gd name="connsiteY3" fmla="*/ 101706 h 102767"/>
                <a:gd name="connsiteX4" fmla="*/ 1243 w 71273"/>
                <a:gd name="connsiteY4" fmla="*/ 62754 h 102767"/>
                <a:gd name="connsiteX5" fmla="*/ 28841 w 71273"/>
                <a:gd name="connsiteY5" fmla="*/ 26885 h 102767"/>
                <a:gd name="connsiteX6" fmla="*/ 50704 w 71273"/>
                <a:gd name="connsiteY6" fmla="*/ 33051 h 102767"/>
                <a:gd name="connsiteX7" fmla="*/ 50704 w 71273"/>
                <a:gd name="connsiteY7" fmla="*/ 1243 h 102767"/>
                <a:gd name="connsiteX8" fmla="*/ 71307 w 71273"/>
                <a:gd name="connsiteY8" fmla="*/ 1243 h 102767"/>
                <a:gd name="connsiteX9" fmla="*/ 71307 w 71273"/>
                <a:gd name="connsiteY9" fmla="*/ 99319 h 102767"/>
                <a:gd name="connsiteX10" fmla="*/ 22111 w 71273"/>
                <a:gd name="connsiteY10" fmla="*/ 62041 h 102767"/>
                <a:gd name="connsiteX11" fmla="*/ 36399 w 71273"/>
                <a:gd name="connsiteY11" fmla="*/ 84733 h 102767"/>
                <a:gd name="connsiteX12" fmla="*/ 50687 w 71273"/>
                <a:gd name="connsiteY12" fmla="*/ 76180 h 102767"/>
                <a:gd name="connsiteX13" fmla="*/ 50687 w 71273"/>
                <a:gd name="connsiteY13" fmla="*/ 45798 h 102767"/>
                <a:gd name="connsiteX14" fmla="*/ 36399 w 71273"/>
                <a:gd name="connsiteY14" fmla="*/ 41455 h 102767"/>
                <a:gd name="connsiteX15" fmla="*/ 22111 w 71273"/>
                <a:gd name="connsiteY15" fmla="*/ 62041 h 10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273" h="102767">
                  <a:moveTo>
                    <a:pt x="71291" y="99319"/>
                  </a:moveTo>
                  <a:lnTo>
                    <a:pt x="54483" y="99319"/>
                  </a:lnTo>
                  <a:lnTo>
                    <a:pt x="53223" y="88247"/>
                  </a:lnTo>
                  <a:cubicBezTo>
                    <a:pt x="42847" y="98192"/>
                    <a:pt x="36698" y="101706"/>
                    <a:pt x="28841" y="101706"/>
                  </a:cubicBezTo>
                  <a:cubicBezTo>
                    <a:pt x="7127" y="101706"/>
                    <a:pt x="1243" y="91761"/>
                    <a:pt x="1243" y="62754"/>
                  </a:cubicBezTo>
                  <a:cubicBezTo>
                    <a:pt x="1243" y="35985"/>
                    <a:pt x="9796" y="26885"/>
                    <a:pt x="28841" y="26885"/>
                  </a:cubicBezTo>
                  <a:cubicBezTo>
                    <a:pt x="35703" y="26885"/>
                    <a:pt x="42300" y="28990"/>
                    <a:pt x="50704" y="33051"/>
                  </a:cubicBezTo>
                  <a:lnTo>
                    <a:pt x="50704" y="1243"/>
                  </a:lnTo>
                  <a:lnTo>
                    <a:pt x="71307" y="1243"/>
                  </a:lnTo>
                  <a:lnTo>
                    <a:pt x="71307" y="99319"/>
                  </a:lnTo>
                  <a:close/>
                  <a:moveTo>
                    <a:pt x="22111" y="62041"/>
                  </a:moveTo>
                  <a:cubicBezTo>
                    <a:pt x="21979" y="79562"/>
                    <a:pt x="25062" y="84733"/>
                    <a:pt x="36399" y="84733"/>
                  </a:cubicBezTo>
                  <a:cubicBezTo>
                    <a:pt x="40742" y="84733"/>
                    <a:pt x="44240" y="82777"/>
                    <a:pt x="50687" y="76180"/>
                  </a:cubicBezTo>
                  <a:lnTo>
                    <a:pt x="50687" y="45798"/>
                  </a:lnTo>
                  <a:cubicBezTo>
                    <a:pt x="44107" y="42433"/>
                    <a:pt x="40460" y="41455"/>
                    <a:pt x="36399" y="41455"/>
                  </a:cubicBezTo>
                  <a:cubicBezTo>
                    <a:pt x="26305" y="41455"/>
                    <a:pt x="21962" y="46345"/>
                    <a:pt x="22111" y="6204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68008572-38F6-4798-A6C4-BC874CFCF753}"/>
                </a:ext>
              </a:extLst>
            </p:cNvPr>
            <p:cNvSpPr/>
            <p:nvPr/>
          </p:nvSpPr>
          <p:spPr>
            <a:xfrm>
              <a:off x="3885299" y="2412864"/>
              <a:ext cx="23205" cy="99452"/>
            </a:xfrm>
            <a:custGeom>
              <a:avLst/>
              <a:gdLst>
                <a:gd name="connsiteX0" fmla="*/ 23239 w 23205"/>
                <a:gd name="connsiteY0" fmla="*/ 20023 h 99451"/>
                <a:gd name="connsiteX1" fmla="*/ 1243 w 23205"/>
                <a:gd name="connsiteY1" fmla="*/ 20023 h 99451"/>
                <a:gd name="connsiteX2" fmla="*/ 1243 w 23205"/>
                <a:gd name="connsiteY2" fmla="*/ 1243 h 99451"/>
                <a:gd name="connsiteX3" fmla="*/ 23239 w 23205"/>
                <a:gd name="connsiteY3" fmla="*/ 1243 h 99451"/>
                <a:gd name="connsiteX4" fmla="*/ 23239 w 23205"/>
                <a:gd name="connsiteY4" fmla="*/ 20023 h 99451"/>
                <a:gd name="connsiteX5" fmla="*/ 22526 w 23205"/>
                <a:gd name="connsiteY5" fmla="*/ 99336 h 99451"/>
                <a:gd name="connsiteX6" fmla="*/ 1923 w 23205"/>
                <a:gd name="connsiteY6" fmla="*/ 99336 h 99451"/>
                <a:gd name="connsiteX7" fmla="*/ 1923 w 23205"/>
                <a:gd name="connsiteY7" fmla="*/ 29272 h 99451"/>
                <a:gd name="connsiteX8" fmla="*/ 22526 w 23205"/>
                <a:gd name="connsiteY8" fmla="*/ 29272 h 99451"/>
                <a:gd name="connsiteX9" fmla="*/ 22526 w 23205"/>
                <a:gd name="connsiteY9" fmla="*/ 99336 h 9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05" h="99451">
                  <a:moveTo>
                    <a:pt x="23239" y="20023"/>
                  </a:moveTo>
                  <a:lnTo>
                    <a:pt x="1243" y="20023"/>
                  </a:lnTo>
                  <a:lnTo>
                    <a:pt x="1243" y="1243"/>
                  </a:lnTo>
                  <a:lnTo>
                    <a:pt x="23239" y="1243"/>
                  </a:lnTo>
                  <a:lnTo>
                    <a:pt x="23239" y="20023"/>
                  </a:lnTo>
                  <a:close/>
                  <a:moveTo>
                    <a:pt x="22526" y="99336"/>
                  </a:moveTo>
                  <a:lnTo>
                    <a:pt x="1923" y="99336"/>
                  </a:lnTo>
                  <a:lnTo>
                    <a:pt x="1923" y="29272"/>
                  </a:lnTo>
                  <a:lnTo>
                    <a:pt x="22526" y="29272"/>
                  </a:lnTo>
                  <a:lnTo>
                    <a:pt x="22526" y="9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BB3FDC55-C713-4509-AF6B-DF330ECA215E}"/>
                </a:ext>
              </a:extLst>
            </p:cNvPr>
            <p:cNvSpPr/>
            <p:nvPr/>
          </p:nvSpPr>
          <p:spPr>
            <a:xfrm>
              <a:off x="3918649" y="2425776"/>
              <a:ext cx="56356" cy="89507"/>
            </a:xfrm>
            <a:custGeom>
              <a:avLst/>
              <a:gdLst>
                <a:gd name="connsiteX0" fmla="*/ 34162 w 56356"/>
                <a:gd name="connsiteY0" fmla="*/ 16360 h 89506"/>
                <a:gd name="connsiteX1" fmla="*/ 52660 w 56356"/>
                <a:gd name="connsiteY1" fmla="*/ 16360 h 89506"/>
                <a:gd name="connsiteX2" fmla="*/ 52660 w 56356"/>
                <a:gd name="connsiteY2" fmla="*/ 31775 h 89506"/>
                <a:gd name="connsiteX3" fmla="*/ 34162 w 56356"/>
                <a:gd name="connsiteY3" fmla="*/ 31775 h 89506"/>
                <a:gd name="connsiteX4" fmla="*/ 34162 w 56356"/>
                <a:gd name="connsiteY4" fmla="*/ 63865 h 89506"/>
                <a:gd name="connsiteX5" fmla="*/ 44107 w 56356"/>
                <a:gd name="connsiteY5" fmla="*/ 74506 h 89506"/>
                <a:gd name="connsiteX6" fmla="*/ 55461 w 56356"/>
                <a:gd name="connsiteY6" fmla="*/ 74092 h 89506"/>
                <a:gd name="connsiteX7" fmla="*/ 56721 w 56356"/>
                <a:gd name="connsiteY7" fmla="*/ 86987 h 89506"/>
                <a:gd name="connsiteX8" fmla="*/ 38786 w 56356"/>
                <a:gd name="connsiteY8" fmla="*/ 88811 h 89506"/>
                <a:gd name="connsiteX9" fmla="*/ 13426 w 56356"/>
                <a:gd name="connsiteY9" fmla="*/ 65837 h 89506"/>
                <a:gd name="connsiteX10" fmla="*/ 13426 w 56356"/>
                <a:gd name="connsiteY10" fmla="*/ 31791 h 89506"/>
                <a:gd name="connsiteX11" fmla="*/ 1243 w 56356"/>
                <a:gd name="connsiteY11" fmla="*/ 31791 h 89506"/>
                <a:gd name="connsiteX12" fmla="*/ 1243 w 56356"/>
                <a:gd name="connsiteY12" fmla="*/ 17636 h 89506"/>
                <a:gd name="connsiteX13" fmla="*/ 13426 w 56356"/>
                <a:gd name="connsiteY13" fmla="*/ 16940 h 89506"/>
                <a:gd name="connsiteX14" fmla="*/ 13426 w 56356"/>
                <a:gd name="connsiteY14" fmla="*/ 1243 h 89506"/>
                <a:gd name="connsiteX15" fmla="*/ 34162 w 56356"/>
                <a:gd name="connsiteY15" fmla="*/ 1243 h 89506"/>
                <a:gd name="connsiteX16" fmla="*/ 34162 w 56356"/>
                <a:gd name="connsiteY16" fmla="*/ 16360 h 8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356" h="89506">
                  <a:moveTo>
                    <a:pt x="34162" y="16360"/>
                  </a:moveTo>
                  <a:lnTo>
                    <a:pt x="52660" y="16360"/>
                  </a:lnTo>
                  <a:lnTo>
                    <a:pt x="52660" y="31775"/>
                  </a:lnTo>
                  <a:lnTo>
                    <a:pt x="34162" y="31775"/>
                  </a:lnTo>
                  <a:lnTo>
                    <a:pt x="34162" y="63865"/>
                  </a:lnTo>
                  <a:cubicBezTo>
                    <a:pt x="34162" y="72418"/>
                    <a:pt x="38372" y="74506"/>
                    <a:pt x="44107" y="74506"/>
                  </a:cubicBezTo>
                  <a:cubicBezTo>
                    <a:pt x="47323" y="74506"/>
                    <a:pt x="51533" y="74374"/>
                    <a:pt x="55461" y="74092"/>
                  </a:cubicBezTo>
                  <a:lnTo>
                    <a:pt x="56721" y="86987"/>
                  </a:lnTo>
                  <a:cubicBezTo>
                    <a:pt x="51533" y="87833"/>
                    <a:pt x="44952" y="88811"/>
                    <a:pt x="38786" y="88811"/>
                  </a:cubicBezTo>
                  <a:cubicBezTo>
                    <a:pt x="25609" y="88811"/>
                    <a:pt x="13426" y="84319"/>
                    <a:pt x="13426" y="65837"/>
                  </a:cubicBezTo>
                  <a:lnTo>
                    <a:pt x="13426" y="31791"/>
                  </a:lnTo>
                  <a:lnTo>
                    <a:pt x="1243" y="31791"/>
                  </a:lnTo>
                  <a:lnTo>
                    <a:pt x="1243" y="17636"/>
                  </a:lnTo>
                  <a:lnTo>
                    <a:pt x="13426" y="16940"/>
                  </a:lnTo>
                  <a:lnTo>
                    <a:pt x="13426" y="1243"/>
                  </a:lnTo>
                  <a:lnTo>
                    <a:pt x="34162" y="1243"/>
                  </a:lnTo>
                  <a:lnTo>
                    <a:pt x="34162" y="1636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0DEC2A65-8F49-46C8-86C6-F01E38AD8FA4}"/>
                </a:ext>
              </a:extLst>
            </p:cNvPr>
            <p:cNvSpPr/>
            <p:nvPr/>
          </p:nvSpPr>
          <p:spPr>
            <a:xfrm>
              <a:off x="3987287" y="2412864"/>
              <a:ext cx="23205" cy="99452"/>
            </a:xfrm>
            <a:custGeom>
              <a:avLst/>
              <a:gdLst>
                <a:gd name="connsiteX0" fmla="*/ 23239 w 23205"/>
                <a:gd name="connsiteY0" fmla="*/ 20023 h 99451"/>
                <a:gd name="connsiteX1" fmla="*/ 1243 w 23205"/>
                <a:gd name="connsiteY1" fmla="*/ 20023 h 99451"/>
                <a:gd name="connsiteX2" fmla="*/ 1243 w 23205"/>
                <a:gd name="connsiteY2" fmla="*/ 1243 h 99451"/>
                <a:gd name="connsiteX3" fmla="*/ 23239 w 23205"/>
                <a:gd name="connsiteY3" fmla="*/ 1243 h 99451"/>
                <a:gd name="connsiteX4" fmla="*/ 23239 w 23205"/>
                <a:gd name="connsiteY4" fmla="*/ 20023 h 99451"/>
                <a:gd name="connsiteX5" fmla="*/ 22526 w 23205"/>
                <a:gd name="connsiteY5" fmla="*/ 99336 h 99451"/>
                <a:gd name="connsiteX6" fmla="*/ 1923 w 23205"/>
                <a:gd name="connsiteY6" fmla="*/ 99336 h 99451"/>
                <a:gd name="connsiteX7" fmla="*/ 1923 w 23205"/>
                <a:gd name="connsiteY7" fmla="*/ 29272 h 99451"/>
                <a:gd name="connsiteX8" fmla="*/ 22526 w 23205"/>
                <a:gd name="connsiteY8" fmla="*/ 29272 h 99451"/>
                <a:gd name="connsiteX9" fmla="*/ 22526 w 23205"/>
                <a:gd name="connsiteY9" fmla="*/ 99336 h 9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05" h="99451">
                  <a:moveTo>
                    <a:pt x="23239" y="20023"/>
                  </a:moveTo>
                  <a:lnTo>
                    <a:pt x="1243" y="20023"/>
                  </a:lnTo>
                  <a:lnTo>
                    <a:pt x="1243" y="1243"/>
                  </a:lnTo>
                  <a:lnTo>
                    <a:pt x="23239" y="1243"/>
                  </a:lnTo>
                  <a:lnTo>
                    <a:pt x="23239" y="20023"/>
                  </a:lnTo>
                  <a:close/>
                  <a:moveTo>
                    <a:pt x="22526" y="99336"/>
                  </a:moveTo>
                  <a:lnTo>
                    <a:pt x="1923" y="99336"/>
                  </a:lnTo>
                  <a:lnTo>
                    <a:pt x="1923" y="29272"/>
                  </a:lnTo>
                  <a:lnTo>
                    <a:pt x="22526" y="29272"/>
                  </a:lnTo>
                  <a:lnTo>
                    <a:pt x="22526" y="9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2E7ECA46-7E82-4EA0-872D-FA005F8209BE}"/>
                </a:ext>
              </a:extLst>
            </p:cNvPr>
            <p:cNvSpPr/>
            <p:nvPr/>
          </p:nvSpPr>
          <p:spPr>
            <a:xfrm>
              <a:off x="4107906" y="2438490"/>
              <a:ext cx="69616" cy="74589"/>
            </a:xfrm>
            <a:custGeom>
              <a:avLst/>
              <a:gdLst>
                <a:gd name="connsiteX0" fmla="*/ 69766 w 69616"/>
                <a:gd name="connsiteY0" fmla="*/ 21167 h 74588"/>
                <a:gd name="connsiteX1" fmla="*/ 69766 w 69616"/>
                <a:gd name="connsiteY1" fmla="*/ 73710 h 74588"/>
                <a:gd name="connsiteX2" fmla="*/ 49162 w 69616"/>
                <a:gd name="connsiteY2" fmla="*/ 73710 h 74588"/>
                <a:gd name="connsiteX3" fmla="*/ 49162 w 69616"/>
                <a:gd name="connsiteY3" fmla="*/ 26487 h 74588"/>
                <a:gd name="connsiteX4" fmla="*/ 40610 w 69616"/>
                <a:gd name="connsiteY4" fmla="*/ 17520 h 74588"/>
                <a:gd name="connsiteX5" fmla="*/ 21830 w 69616"/>
                <a:gd name="connsiteY5" fmla="*/ 25078 h 74588"/>
                <a:gd name="connsiteX6" fmla="*/ 21830 w 69616"/>
                <a:gd name="connsiteY6" fmla="*/ 73694 h 74588"/>
                <a:gd name="connsiteX7" fmla="*/ 1243 w 69616"/>
                <a:gd name="connsiteY7" fmla="*/ 73694 h 74588"/>
                <a:gd name="connsiteX8" fmla="*/ 1243 w 69616"/>
                <a:gd name="connsiteY8" fmla="*/ 3630 h 74588"/>
                <a:gd name="connsiteX9" fmla="*/ 18051 w 69616"/>
                <a:gd name="connsiteY9" fmla="*/ 3630 h 74588"/>
                <a:gd name="connsiteX10" fmla="*/ 19178 w 69616"/>
                <a:gd name="connsiteY10" fmla="*/ 13293 h 74588"/>
                <a:gd name="connsiteX11" fmla="*/ 49859 w 69616"/>
                <a:gd name="connsiteY11" fmla="*/ 1243 h 74588"/>
                <a:gd name="connsiteX12" fmla="*/ 69766 w 69616"/>
                <a:gd name="connsiteY12" fmla="*/ 21167 h 7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616" h="74588">
                  <a:moveTo>
                    <a:pt x="69766" y="21167"/>
                  </a:moveTo>
                  <a:lnTo>
                    <a:pt x="69766" y="73710"/>
                  </a:lnTo>
                  <a:lnTo>
                    <a:pt x="49162" y="73710"/>
                  </a:lnTo>
                  <a:lnTo>
                    <a:pt x="49162" y="26487"/>
                  </a:lnTo>
                  <a:cubicBezTo>
                    <a:pt x="49162" y="20471"/>
                    <a:pt x="46361" y="17520"/>
                    <a:pt x="40610" y="17520"/>
                  </a:cubicBezTo>
                  <a:cubicBezTo>
                    <a:pt x="34593" y="17520"/>
                    <a:pt x="28559" y="20040"/>
                    <a:pt x="21830" y="25078"/>
                  </a:cubicBezTo>
                  <a:lnTo>
                    <a:pt x="21830" y="73694"/>
                  </a:lnTo>
                  <a:lnTo>
                    <a:pt x="1243" y="73694"/>
                  </a:lnTo>
                  <a:lnTo>
                    <a:pt x="1243" y="3630"/>
                  </a:lnTo>
                  <a:lnTo>
                    <a:pt x="18051" y="3630"/>
                  </a:lnTo>
                  <a:lnTo>
                    <a:pt x="19178" y="13293"/>
                  </a:lnTo>
                  <a:cubicBezTo>
                    <a:pt x="29272" y="5453"/>
                    <a:pt x="40063" y="1243"/>
                    <a:pt x="49859" y="1243"/>
                  </a:cubicBezTo>
                  <a:cubicBezTo>
                    <a:pt x="61627" y="1260"/>
                    <a:pt x="69766" y="7426"/>
                    <a:pt x="69766" y="211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A2C2D481-A5AB-4214-9939-CA848E66C537}"/>
                </a:ext>
              </a:extLst>
            </p:cNvPr>
            <p:cNvSpPr/>
            <p:nvPr/>
          </p:nvSpPr>
          <p:spPr>
            <a:xfrm>
              <a:off x="4025013" y="2435042"/>
              <a:ext cx="69616" cy="81219"/>
            </a:xfrm>
            <a:custGeom>
              <a:avLst/>
              <a:gdLst>
                <a:gd name="connsiteX0" fmla="*/ 39516 w 69616"/>
                <a:gd name="connsiteY0" fmla="*/ 1243 h 81219"/>
                <a:gd name="connsiteX1" fmla="*/ 30416 w 69616"/>
                <a:gd name="connsiteY1" fmla="*/ 1243 h 81219"/>
                <a:gd name="connsiteX2" fmla="*/ 1243 w 69616"/>
                <a:gd name="connsiteY2" fmla="*/ 24962 h 81219"/>
                <a:gd name="connsiteX3" fmla="*/ 1243 w 69616"/>
                <a:gd name="connsiteY3" fmla="*/ 56903 h 81219"/>
                <a:gd name="connsiteX4" fmla="*/ 30416 w 69616"/>
                <a:gd name="connsiteY4" fmla="*/ 80622 h 81219"/>
                <a:gd name="connsiteX5" fmla="*/ 39516 w 69616"/>
                <a:gd name="connsiteY5" fmla="*/ 80622 h 81219"/>
                <a:gd name="connsiteX6" fmla="*/ 68688 w 69616"/>
                <a:gd name="connsiteY6" fmla="*/ 56903 h 81219"/>
                <a:gd name="connsiteX7" fmla="*/ 68688 w 69616"/>
                <a:gd name="connsiteY7" fmla="*/ 24962 h 81219"/>
                <a:gd name="connsiteX8" fmla="*/ 39516 w 69616"/>
                <a:gd name="connsiteY8" fmla="*/ 1243 h 81219"/>
                <a:gd name="connsiteX9" fmla="*/ 50472 w 69616"/>
                <a:gd name="connsiteY9" fmla="*/ 53223 h 81219"/>
                <a:gd name="connsiteX10" fmla="*/ 38654 w 69616"/>
                <a:gd name="connsiteY10" fmla="*/ 62704 h 81219"/>
                <a:gd name="connsiteX11" fmla="*/ 31278 w 69616"/>
                <a:gd name="connsiteY11" fmla="*/ 62704 h 81219"/>
                <a:gd name="connsiteX12" fmla="*/ 19459 w 69616"/>
                <a:gd name="connsiteY12" fmla="*/ 53223 h 81219"/>
                <a:gd name="connsiteX13" fmla="*/ 19459 w 69616"/>
                <a:gd name="connsiteY13" fmla="*/ 28642 h 81219"/>
                <a:gd name="connsiteX14" fmla="*/ 31278 w 69616"/>
                <a:gd name="connsiteY14" fmla="*/ 19161 h 81219"/>
                <a:gd name="connsiteX15" fmla="*/ 38654 w 69616"/>
                <a:gd name="connsiteY15" fmla="*/ 19161 h 81219"/>
                <a:gd name="connsiteX16" fmla="*/ 50472 w 69616"/>
                <a:gd name="connsiteY16" fmla="*/ 28642 h 81219"/>
                <a:gd name="connsiteX17" fmla="*/ 50472 w 69616"/>
                <a:gd name="connsiteY17" fmla="*/ 53223 h 8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616" h="81219">
                  <a:moveTo>
                    <a:pt x="39516" y="1243"/>
                  </a:moveTo>
                  <a:lnTo>
                    <a:pt x="30416" y="1243"/>
                  </a:lnTo>
                  <a:cubicBezTo>
                    <a:pt x="8652" y="1243"/>
                    <a:pt x="1243" y="12117"/>
                    <a:pt x="1243" y="24962"/>
                  </a:cubicBezTo>
                  <a:lnTo>
                    <a:pt x="1243" y="56903"/>
                  </a:lnTo>
                  <a:cubicBezTo>
                    <a:pt x="1243" y="69749"/>
                    <a:pt x="8652" y="80622"/>
                    <a:pt x="30416" y="80622"/>
                  </a:cubicBezTo>
                  <a:lnTo>
                    <a:pt x="39516" y="80622"/>
                  </a:lnTo>
                  <a:cubicBezTo>
                    <a:pt x="61279" y="80622"/>
                    <a:pt x="68688" y="69749"/>
                    <a:pt x="68688" y="56903"/>
                  </a:cubicBezTo>
                  <a:lnTo>
                    <a:pt x="68688" y="24962"/>
                  </a:lnTo>
                  <a:cubicBezTo>
                    <a:pt x="68688" y="12117"/>
                    <a:pt x="61279" y="1243"/>
                    <a:pt x="39516" y="1243"/>
                  </a:cubicBezTo>
                  <a:close/>
                  <a:moveTo>
                    <a:pt x="50472" y="53223"/>
                  </a:moveTo>
                  <a:cubicBezTo>
                    <a:pt x="50472" y="59141"/>
                    <a:pt x="47472" y="62704"/>
                    <a:pt x="38654" y="62704"/>
                  </a:cubicBezTo>
                  <a:lnTo>
                    <a:pt x="31278" y="62704"/>
                  </a:lnTo>
                  <a:cubicBezTo>
                    <a:pt x="22460" y="62704"/>
                    <a:pt x="19459" y="59141"/>
                    <a:pt x="19459" y="53223"/>
                  </a:cubicBezTo>
                  <a:lnTo>
                    <a:pt x="19459" y="28642"/>
                  </a:lnTo>
                  <a:cubicBezTo>
                    <a:pt x="19459" y="22725"/>
                    <a:pt x="22460" y="19161"/>
                    <a:pt x="31278" y="19161"/>
                  </a:cubicBezTo>
                  <a:lnTo>
                    <a:pt x="38654" y="19161"/>
                  </a:lnTo>
                  <a:cubicBezTo>
                    <a:pt x="47472" y="19161"/>
                    <a:pt x="50472" y="22725"/>
                    <a:pt x="50472" y="28642"/>
                  </a:cubicBezTo>
                  <a:lnTo>
                    <a:pt x="50472" y="532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C9703B32-39B0-48FC-8296-1CD562C71CB2}"/>
                </a:ext>
              </a:extLst>
            </p:cNvPr>
            <p:cNvSpPr/>
            <p:nvPr/>
          </p:nvSpPr>
          <p:spPr>
            <a:xfrm>
              <a:off x="3723673" y="2433965"/>
              <a:ext cx="64644" cy="82877"/>
            </a:xfrm>
            <a:custGeom>
              <a:avLst/>
              <a:gdLst>
                <a:gd name="connsiteX0" fmla="*/ 64478 w 64643"/>
                <a:gd name="connsiteY0" fmla="*/ 49494 h 82876"/>
                <a:gd name="connsiteX1" fmla="*/ 64478 w 64643"/>
                <a:gd name="connsiteY1" fmla="*/ 32769 h 82876"/>
                <a:gd name="connsiteX2" fmla="*/ 33747 w 64643"/>
                <a:gd name="connsiteY2" fmla="*/ 1243 h 82876"/>
                <a:gd name="connsiteX3" fmla="*/ 1243 w 64643"/>
                <a:gd name="connsiteY3" fmla="*/ 31808 h 82876"/>
                <a:gd name="connsiteX4" fmla="*/ 1243 w 64643"/>
                <a:gd name="connsiteY4" fmla="*/ 52560 h 82876"/>
                <a:gd name="connsiteX5" fmla="*/ 34394 w 64643"/>
                <a:gd name="connsiteY5" fmla="*/ 82810 h 82876"/>
                <a:gd name="connsiteX6" fmla="*/ 63185 w 64643"/>
                <a:gd name="connsiteY6" fmla="*/ 77821 h 82876"/>
                <a:gd name="connsiteX7" fmla="*/ 63019 w 64643"/>
                <a:gd name="connsiteY7" fmla="*/ 62274 h 82876"/>
                <a:gd name="connsiteX8" fmla="*/ 36151 w 64643"/>
                <a:gd name="connsiteY8" fmla="*/ 66716 h 82876"/>
                <a:gd name="connsiteX9" fmla="*/ 20868 w 64643"/>
                <a:gd name="connsiteY9" fmla="*/ 53522 h 82876"/>
                <a:gd name="connsiteX10" fmla="*/ 20868 w 64643"/>
                <a:gd name="connsiteY10" fmla="*/ 49494 h 82876"/>
                <a:gd name="connsiteX11" fmla="*/ 64478 w 64643"/>
                <a:gd name="connsiteY11" fmla="*/ 49494 h 82876"/>
                <a:gd name="connsiteX12" fmla="*/ 20868 w 64643"/>
                <a:gd name="connsiteY12" fmla="*/ 29869 h 82876"/>
                <a:gd name="connsiteX13" fmla="*/ 33897 w 64643"/>
                <a:gd name="connsiteY13" fmla="*/ 17321 h 82876"/>
                <a:gd name="connsiteX14" fmla="*/ 45798 w 64643"/>
                <a:gd name="connsiteY14" fmla="*/ 29869 h 82876"/>
                <a:gd name="connsiteX15" fmla="*/ 45798 w 64643"/>
                <a:gd name="connsiteY15" fmla="*/ 33731 h 82876"/>
                <a:gd name="connsiteX16" fmla="*/ 20868 w 64643"/>
                <a:gd name="connsiteY16" fmla="*/ 33731 h 82876"/>
                <a:gd name="connsiteX17" fmla="*/ 20868 w 64643"/>
                <a:gd name="connsiteY17" fmla="*/ 29869 h 8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643" h="82876">
                  <a:moveTo>
                    <a:pt x="64478" y="49494"/>
                  </a:moveTo>
                  <a:lnTo>
                    <a:pt x="64478" y="32769"/>
                  </a:lnTo>
                  <a:cubicBezTo>
                    <a:pt x="64478" y="15879"/>
                    <a:pt x="58842" y="1243"/>
                    <a:pt x="33747" y="1243"/>
                  </a:cubicBezTo>
                  <a:cubicBezTo>
                    <a:pt x="8652" y="1243"/>
                    <a:pt x="1243" y="15233"/>
                    <a:pt x="1243" y="31808"/>
                  </a:cubicBezTo>
                  <a:lnTo>
                    <a:pt x="1243" y="52560"/>
                  </a:lnTo>
                  <a:cubicBezTo>
                    <a:pt x="1243" y="71390"/>
                    <a:pt x="9763" y="82810"/>
                    <a:pt x="34394" y="82810"/>
                  </a:cubicBezTo>
                  <a:cubicBezTo>
                    <a:pt x="43726" y="82810"/>
                    <a:pt x="54351" y="81203"/>
                    <a:pt x="63185" y="77821"/>
                  </a:cubicBezTo>
                  <a:lnTo>
                    <a:pt x="63019" y="62274"/>
                  </a:lnTo>
                  <a:cubicBezTo>
                    <a:pt x="54500" y="64843"/>
                    <a:pt x="43709" y="66716"/>
                    <a:pt x="36151" y="66716"/>
                  </a:cubicBezTo>
                  <a:cubicBezTo>
                    <a:pt x="24250" y="66716"/>
                    <a:pt x="20868" y="63019"/>
                    <a:pt x="20868" y="53522"/>
                  </a:cubicBezTo>
                  <a:lnTo>
                    <a:pt x="20868" y="49494"/>
                  </a:lnTo>
                  <a:lnTo>
                    <a:pt x="64478" y="49494"/>
                  </a:lnTo>
                  <a:close/>
                  <a:moveTo>
                    <a:pt x="20868" y="29869"/>
                  </a:moveTo>
                  <a:cubicBezTo>
                    <a:pt x="20868" y="22460"/>
                    <a:pt x="24250" y="17321"/>
                    <a:pt x="33897" y="17321"/>
                  </a:cubicBezTo>
                  <a:cubicBezTo>
                    <a:pt x="43543" y="17321"/>
                    <a:pt x="45798" y="22476"/>
                    <a:pt x="45798" y="29869"/>
                  </a:cubicBezTo>
                  <a:lnTo>
                    <a:pt x="45798" y="33731"/>
                  </a:lnTo>
                  <a:lnTo>
                    <a:pt x="20868" y="33731"/>
                  </a:lnTo>
                  <a:lnTo>
                    <a:pt x="20868" y="29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7F8C8B32-32B0-44B0-BD89-E67B9D9A7397}"/>
                </a:ext>
              </a:extLst>
            </p:cNvPr>
            <p:cNvSpPr/>
            <p:nvPr/>
          </p:nvSpPr>
          <p:spPr>
            <a:xfrm>
              <a:off x="3728132" y="2281836"/>
              <a:ext cx="69616" cy="117685"/>
            </a:xfrm>
            <a:custGeom>
              <a:avLst/>
              <a:gdLst>
                <a:gd name="connsiteX0" fmla="*/ 68688 w 69616"/>
                <a:gd name="connsiteY0" fmla="*/ 116889 h 117684"/>
                <a:gd name="connsiteX1" fmla="*/ 48615 w 69616"/>
                <a:gd name="connsiteY1" fmla="*/ 116889 h 117684"/>
                <a:gd name="connsiteX2" fmla="*/ 48615 w 69616"/>
                <a:gd name="connsiteY2" fmla="*/ 60964 h 117684"/>
                <a:gd name="connsiteX3" fmla="*/ 42201 w 69616"/>
                <a:gd name="connsiteY3" fmla="*/ 54549 h 117684"/>
                <a:gd name="connsiteX4" fmla="*/ 21316 w 69616"/>
                <a:gd name="connsiteY4" fmla="*/ 61296 h 117684"/>
                <a:gd name="connsiteX5" fmla="*/ 21316 w 69616"/>
                <a:gd name="connsiteY5" fmla="*/ 116889 h 117684"/>
                <a:gd name="connsiteX6" fmla="*/ 1243 w 69616"/>
                <a:gd name="connsiteY6" fmla="*/ 116889 h 117684"/>
                <a:gd name="connsiteX7" fmla="*/ 1243 w 69616"/>
                <a:gd name="connsiteY7" fmla="*/ 1243 h 117684"/>
                <a:gd name="connsiteX8" fmla="*/ 21316 w 69616"/>
                <a:gd name="connsiteY8" fmla="*/ 1243 h 117684"/>
                <a:gd name="connsiteX9" fmla="*/ 21316 w 69616"/>
                <a:gd name="connsiteY9" fmla="*/ 42864 h 117684"/>
                <a:gd name="connsiteX10" fmla="*/ 50588 w 69616"/>
                <a:gd name="connsiteY10" fmla="*/ 35140 h 117684"/>
                <a:gd name="connsiteX11" fmla="*/ 68688 w 69616"/>
                <a:gd name="connsiteY11" fmla="*/ 58826 h 117684"/>
                <a:gd name="connsiteX12" fmla="*/ 68688 w 69616"/>
                <a:gd name="connsiteY12" fmla="*/ 116889 h 11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616" h="117684">
                  <a:moveTo>
                    <a:pt x="68688" y="116889"/>
                  </a:moveTo>
                  <a:lnTo>
                    <a:pt x="48615" y="116889"/>
                  </a:lnTo>
                  <a:lnTo>
                    <a:pt x="48615" y="60964"/>
                  </a:lnTo>
                  <a:cubicBezTo>
                    <a:pt x="48615" y="56688"/>
                    <a:pt x="46809" y="54549"/>
                    <a:pt x="42201" y="54549"/>
                  </a:cubicBezTo>
                  <a:cubicBezTo>
                    <a:pt x="37261" y="54549"/>
                    <a:pt x="28543" y="57516"/>
                    <a:pt x="21316" y="61296"/>
                  </a:cubicBezTo>
                  <a:lnTo>
                    <a:pt x="21316" y="116889"/>
                  </a:lnTo>
                  <a:lnTo>
                    <a:pt x="1243" y="116889"/>
                  </a:lnTo>
                  <a:lnTo>
                    <a:pt x="1243" y="1243"/>
                  </a:lnTo>
                  <a:lnTo>
                    <a:pt x="21316" y="1243"/>
                  </a:lnTo>
                  <a:lnTo>
                    <a:pt x="21316" y="42864"/>
                  </a:lnTo>
                  <a:cubicBezTo>
                    <a:pt x="30200" y="38256"/>
                    <a:pt x="42035" y="35140"/>
                    <a:pt x="50588" y="35140"/>
                  </a:cubicBezTo>
                  <a:cubicBezTo>
                    <a:pt x="63915" y="35140"/>
                    <a:pt x="68688" y="44521"/>
                    <a:pt x="68688" y="58826"/>
                  </a:cubicBezTo>
                  <a:lnTo>
                    <a:pt x="68688" y="11688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CAD85AF8-6A28-4264-B64C-423C4569B63F}"/>
                </a:ext>
              </a:extLst>
            </p:cNvPr>
            <p:cNvSpPr/>
            <p:nvPr/>
          </p:nvSpPr>
          <p:spPr>
            <a:xfrm>
              <a:off x="3889824" y="2314738"/>
              <a:ext cx="43096" cy="84534"/>
            </a:xfrm>
            <a:custGeom>
              <a:avLst/>
              <a:gdLst>
                <a:gd name="connsiteX0" fmla="*/ 42532 w 43095"/>
                <a:gd name="connsiteY0" fmla="*/ 20653 h 84534"/>
                <a:gd name="connsiteX1" fmla="*/ 21316 w 43095"/>
                <a:gd name="connsiteY1" fmla="*/ 32338 h 84534"/>
                <a:gd name="connsiteX2" fmla="*/ 21316 w 43095"/>
                <a:gd name="connsiteY2" fmla="*/ 83987 h 84534"/>
                <a:gd name="connsiteX3" fmla="*/ 1243 w 43095"/>
                <a:gd name="connsiteY3" fmla="*/ 83987 h 84534"/>
                <a:gd name="connsiteX4" fmla="*/ 1243 w 43095"/>
                <a:gd name="connsiteY4" fmla="*/ 3879 h 84534"/>
                <a:gd name="connsiteX5" fmla="*/ 18183 w 43095"/>
                <a:gd name="connsiteY5" fmla="*/ 3879 h 84534"/>
                <a:gd name="connsiteX6" fmla="*/ 19493 w 43095"/>
                <a:gd name="connsiteY6" fmla="*/ 12763 h 84534"/>
                <a:gd name="connsiteX7" fmla="*/ 42516 w 43095"/>
                <a:gd name="connsiteY7" fmla="*/ 1243 h 84534"/>
                <a:gd name="connsiteX8" fmla="*/ 42516 w 43095"/>
                <a:gd name="connsiteY8" fmla="*/ 20653 h 8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5" h="84534">
                  <a:moveTo>
                    <a:pt x="42532" y="20653"/>
                  </a:moveTo>
                  <a:cubicBezTo>
                    <a:pt x="34808" y="24101"/>
                    <a:pt x="28543" y="27731"/>
                    <a:pt x="21316" y="32338"/>
                  </a:cubicBezTo>
                  <a:lnTo>
                    <a:pt x="21316" y="83987"/>
                  </a:lnTo>
                  <a:lnTo>
                    <a:pt x="1243" y="83987"/>
                  </a:lnTo>
                  <a:lnTo>
                    <a:pt x="1243" y="3879"/>
                  </a:lnTo>
                  <a:lnTo>
                    <a:pt x="18183" y="3879"/>
                  </a:lnTo>
                  <a:lnTo>
                    <a:pt x="19493" y="12763"/>
                  </a:lnTo>
                  <a:cubicBezTo>
                    <a:pt x="23935" y="9796"/>
                    <a:pt x="35455" y="3216"/>
                    <a:pt x="42516" y="1243"/>
                  </a:cubicBezTo>
                  <a:lnTo>
                    <a:pt x="42516" y="206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95CCFB0B-7C98-494F-A96A-AD2D9DE396D6}"/>
                </a:ext>
              </a:extLst>
            </p:cNvPr>
            <p:cNvSpPr/>
            <p:nvPr/>
          </p:nvSpPr>
          <p:spPr>
            <a:xfrm>
              <a:off x="3941258" y="2316313"/>
              <a:ext cx="71274" cy="82877"/>
            </a:xfrm>
            <a:custGeom>
              <a:avLst/>
              <a:gdLst>
                <a:gd name="connsiteX0" fmla="*/ 40378 w 71273"/>
                <a:gd name="connsiteY0" fmla="*/ 1243 h 82876"/>
                <a:gd name="connsiteX1" fmla="*/ 31062 w 71273"/>
                <a:gd name="connsiteY1" fmla="*/ 1243 h 82876"/>
                <a:gd name="connsiteX2" fmla="*/ 1243 w 71273"/>
                <a:gd name="connsiteY2" fmla="*/ 25493 h 82876"/>
                <a:gd name="connsiteX3" fmla="*/ 1243 w 71273"/>
                <a:gd name="connsiteY3" fmla="*/ 58146 h 82876"/>
                <a:gd name="connsiteX4" fmla="*/ 31062 w 71273"/>
                <a:gd name="connsiteY4" fmla="*/ 82396 h 82876"/>
                <a:gd name="connsiteX5" fmla="*/ 40378 w 71273"/>
                <a:gd name="connsiteY5" fmla="*/ 82396 h 82876"/>
                <a:gd name="connsiteX6" fmla="*/ 70197 w 71273"/>
                <a:gd name="connsiteY6" fmla="*/ 58146 h 82876"/>
                <a:gd name="connsiteX7" fmla="*/ 70197 w 71273"/>
                <a:gd name="connsiteY7" fmla="*/ 25493 h 82876"/>
                <a:gd name="connsiteX8" fmla="*/ 40378 w 71273"/>
                <a:gd name="connsiteY8" fmla="*/ 1243 h 82876"/>
                <a:gd name="connsiteX9" fmla="*/ 51582 w 71273"/>
                <a:gd name="connsiteY9" fmla="*/ 54384 h 82876"/>
                <a:gd name="connsiteX10" fmla="*/ 39499 w 71273"/>
                <a:gd name="connsiteY10" fmla="*/ 64064 h 82876"/>
                <a:gd name="connsiteX11" fmla="*/ 31957 w 71273"/>
                <a:gd name="connsiteY11" fmla="*/ 64064 h 82876"/>
                <a:gd name="connsiteX12" fmla="*/ 19874 w 71273"/>
                <a:gd name="connsiteY12" fmla="*/ 54384 h 82876"/>
                <a:gd name="connsiteX13" fmla="*/ 19874 w 71273"/>
                <a:gd name="connsiteY13" fmla="*/ 29255 h 82876"/>
                <a:gd name="connsiteX14" fmla="*/ 31957 w 71273"/>
                <a:gd name="connsiteY14" fmla="*/ 19575 h 82876"/>
                <a:gd name="connsiteX15" fmla="*/ 39499 w 71273"/>
                <a:gd name="connsiteY15" fmla="*/ 19575 h 82876"/>
                <a:gd name="connsiteX16" fmla="*/ 51582 w 71273"/>
                <a:gd name="connsiteY16" fmla="*/ 29255 h 82876"/>
                <a:gd name="connsiteX17" fmla="*/ 51582 w 71273"/>
                <a:gd name="connsiteY17" fmla="*/ 54384 h 8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1273" h="82876">
                  <a:moveTo>
                    <a:pt x="40378" y="1243"/>
                  </a:moveTo>
                  <a:lnTo>
                    <a:pt x="31062" y="1243"/>
                  </a:lnTo>
                  <a:cubicBezTo>
                    <a:pt x="8818" y="1243"/>
                    <a:pt x="1243" y="12365"/>
                    <a:pt x="1243" y="25493"/>
                  </a:cubicBezTo>
                  <a:lnTo>
                    <a:pt x="1243" y="58146"/>
                  </a:lnTo>
                  <a:cubicBezTo>
                    <a:pt x="1243" y="71274"/>
                    <a:pt x="8818" y="82396"/>
                    <a:pt x="31062" y="82396"/>
                  </a:cubicBezTo>
                  <a:lnTo>
                    <a:pt x="40378" y="82396"/>
                  </a:lnTo>
                  <a:cubicBezTo>
                    <a:pt x="62622" y="82396"/>
                    <a:pt x="70197" y="71274"/>
                    <a:pt x="70197" y="58146"/>
                  </a:cubicBezTo>
                  <a:lnTo>
                    <a:pt x="70197" y="25493"/>
                  </a:lnTo>
                  <a:cubicBezTo>
                    <a:pt x="70197" y="12365"/>
                    <a:pt x="62622" y="1243"/>
                    <a:pt x="40378" y="1243"/>
                  </a:cubicBezTo>
                  <a:close/>
                  <a:moveTo>
                    <a:pt x="51582" y="54384"/>
                  </a:moveTo>
                  <a:cubicBezTo>
                    <a:pt x="51582" y="60434"/>
                    <a:pt x="48516" y="64064"/>
                    <a:pt x="39499" y="64064"/>
                  </a:cubicBezTo>
                  <a:lnTo>
                    <a:pt x="31957" y="64064"/>
                  </a:lnTo>
                  <a:cubicBezTo>
                    <a:pt x="22940" y="64064"/>
                    <a:pt x="19874" y="60417"/>
                    <a:pt x="19874" y="54384"/>
                  </a:cubicBezTo>
                  <a:lnTo>
                    <a:pt x="19874" y="29255"/>
                  </a:lnTo>
                  <a:cubicBezTo>
                    <a:pt x="19874" y="23205"/>
                    <a:pt x="22940" y="19575"/>
                    <a:pt x="31957" y="19575"/>
                  </a:cubicBezTo>
                  <a:lnTo>
                    <a:pt x="39499" y="19575"/>
                  </a:lnTo>
                  <a:cubicBezTo>
                    <a:pt x="48516" y="19575"/>
                    <a:pt x="51582" y="23222"/>
                    <a:pt x="51582" y="29255"/>
                  </a:cubicBezTo>
                  <a:lnTo>
                    <a:pt x="51582" y="543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46857B61-6EDA-492D-A2BB-DE90A389D1B2}"/>
                </a:ext>
              </a:extLst>
            </p:cNvPr>
            <p:cNvSpPr/>
            <p:nvPr/>
          </p:nvSpPr>
          <p:spPr>
            <a:xfrm>
              <a:off x="3810561" y="2315733"/>
              <a:ext cx="66301" cy="84534"/>
            </a:xfrm>
            <a:custGeom>
              <a:avLst/>
              <a:gdLst>
                <a:gd name="connsiteX0" fmla="*/ 65904 w 66301"/>
                <a:gd name="connsiteY0" fmla="*/ 50588 h 84534"/>
                <a:gd name="connsiteX1" fmla="*/ 65904 w 66301"/>
                <a:gd name="connsiteY1" fmla="*/ 33482 h 84534"/>
                <a:gd name="connsiteX2" fmla="*/ 34477 w 66301"/>
                <a:gd name="connsiteY2" fmla="*/ 1243 h 84534"/>
                <a:gd name="connsiteX3" fmla="*/ 1243 w 66301"/>
                <a:gd name="connsiteY3" fmla="*/ 32504 h 84534"/>
                <a:gd name="connsiteX4" fmla="*/ 1243 w 66301"/>
                <a:gd name="connsiteY4" fmla="*/ 53721 h 84534"/>
                <a:gd name="connsiteX5" fmla="*/ 35123 w 66301"/>
                <a:gd name="connsiteY5" fmla="*/ 84650 h 84534"/>
                <a:gd name="connsiteX6" fmla="*/ 64561 w 66301"/>
                <a:gd name="connsiteY6" fmla="*/ 79545 h 84534"/>
                <a:gd name="connsiteX7" fmla="*/ 64395 w 66301"/>
                <a:gd name="connsiteY7" fmla="*/ 63649 h 84534"/>
                <a:gd name="connsiteX8" fmla="*/ 36930 w 66301"/>
                <a:gd name="connsiteY8" fmla="*/ 68191 h 84534"/>
                <a:gd name="connsiteX9" fmla="*/ 21299 w 66301"/>
                <a:gd name="connsiteY9" fmla="*/ 54699 h 84534"/>
                <a:gd name="connsiteX10" fmla="*/ 21299 w 66301"/>
                <a:gd name="connsiteY10" fmla="*/ 50588 h 84534"/>
                <a:gd name="connsiteX11" fmla="*/ 65904 w 66301"/>
                <a:gd name="connsiteY11" fmla="*/ 50588 h 84534"/>
                <a:gd name="connsiteX12" fmla="*/ 21316 w 66301"/>
                <a:gd name="connsiteY12" fmla="*/ 30515 h 84534"/>
                <a:gd name="connsiteX13" fmla="*/ 34643 w 66301"/>
                <a:gd name="connsiteY13" fmla="*/ 17686 h 84534"/>
                <a:gd name="connsiteX14" fmla="*/ 46809 w 66301"/>
                <a:gd name="connsiteY14" fmla="*/ 30515 h 84534"/>
                <a:gd name="connsiteX15" fmla="*/ 46809 w 66301"/>
                <a:gd name="connsiteY15" fmla="*/ 34460 h 84534"/>
                <a:gd name="connsiteX16" fmla="*/ 21316 w 66301"/>
                <a:gd name="connsiteY16" fmla="*/ 34460 h 84534"/>
                <a:gd name="connsiteX17" fmla="*/ 21316 w 66301"/>
                <a:gd name="connsiteY17" fmla="*/ 30515 h 8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301" h="84534">
                  <a:moveTo>
                    <a:pt x="65904" y="50588"/>
                  </a:moveTo>
                  <a:lnTo>
                    <a:pt x="65904" y="33482"/>
                  </a:lnTo>
                  <a:cubicBezTo>
                    <a:pt x="65904" y="16211"/>
                    <a:pt x="60152" y="1243"/>
                    <a:pt x="34477" y="1243"/>
                  </a:cubicBezTo>
                  <a:cubicBezTo>
                    <a:pt x="8818" y="1243"/>
                    <a:pt x="1243" y="15548"/>
                    <a:pt x="1243" y="32504"/>
                  </a:cubicBezTo>
                  <a:lnTo>
                    <a:pt x="1243" y="53721"/>
                  </a:lnTo>
                  <a:cubicBezTo>
                    <a:pt x="1243" y="72965"/>
                    <a:pt x="9962" y="84650"/>
                    <a:pt x="35123" y="84650"/>
                  </a:cubicBezTo>
                  <a:cubicBezTo>
                    <a:pt x="44671" y="84650"/>
                    <a:pt x="55527" y="83009"/>
                    <a:pt x="64561" y="79545"/>
                  </a:cubicBezTo>
                  <a:lnTo>
                    <a:pt x="64395" y="63649"/>
                  </a:lnTo>
                  <a:cubicBezTo>
                    <a:pt x="55677" y="66285"/>
                    <a:pt x="44654" y="68191"/>
                    <a:pt x="36930" y="68191"/>
                  </a:cubicBezTo>
                  <a:cubicBezTo>
                    <a:pt x="24764" y="68191"/>
                    <a:pt x="21299" y="64412"/>
                    <a:pt x="21299" y="54699"/>
                  </a:cubicBezTo>
                  <a:lnTo>
                    <a:pt x="21299" y="50588"/>
                  </a:lnTo>
                  <a:lnTo>
                    <a:pt x="65904" y="50588"/>
                  </a:lnTo>
                  <a:close/>
                  <a:moveTo>
                    <a:pt x="21316" y="30515"/>
                  </a:moveTo>
                  <a:cubicBezTo>
                    <a:pt x="21316" y="22940"/>
                    <a:pt x="24764" y="17686"/>
                    <a:pt x="34643" y="17686"/>
                  </a:cubicBezTo>
                  <a:cubicBezTo>
                    <a:pt x="44505" y="17686"/>
                    <a:pt x="46809" y="22957"/>
                    <a:pt x="46809" y="30515"/>
                  </a:cubicBezTo>
                  <a:lnTo>
                    <a:pt x="46809" y="34460"/>
                  </a:lnTo>
                  <a:lnTo>
                    <a:pt x="21316" y="34460"/>
                  </a:lnTo>
                  <a:lnTo>
                    <a:pt x="21316" y="3051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34" name="圖形 12">
            <a:extLst>
              <a:ext uri="{FF2B5EF4-FFF2-40B4-BE49-F238E27FC236}">
                <a16:creationId xmlns:a16="http://schemas.microsoft.com/office/drawing/2014/main" id="{C8F72F4B-BB7B-4FC4-91C1-B1C613CE853C}"/>
              </a:ext>
            </a:extLst>
          </p:cNvPr>
          <p:cNvGrpSpPr/>
          <p:nvPr/>
        </p:nvGrpSpPr>
        <p:grpSpPr>
          <a:xfrm>
            <a:off x="3052886" y="3987361"/>
            <a:ext cx="1200237" cy="353057"/>
            <a:chOff x="3052886" y="3987361"/>
            <a:chExt cx="1200237" cy="353057"/>
          </a:xfrm>
        </p:grpSpPr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4CDE78C9-7B99-4495-B397-D0478CD3924A}"/>
                </a:ext>
              </a:extLst>
            </p:cNvPr>
            <p:cNvSpPr/>
            <p:nvPr/>
          </p:nvSpPr>
          <p:spPr>
            <a:xfrm>
              <a:off x="3059930" y="3994407"/>
              <a:ext cx="1185137" cy="339794"/>
            </a:xfrm>
            <a:custGeom>
              <a:avLst/>
              <a:gdLst>
                <a:gd name="connsiteX0" fmla="*/ 1243 w 1185136"/>
                <a:gd name="connsiteY0" fmla="*/ 1243 h 339794"/>
                <a:gd name="connsiteX1" fmla="*/ 1185485 w 1185136"/>
                <a:gd name="connsiteY1" fmla="*/ 1243 h 339794"/>
                <a:gd name="connsiteX2" fmla="*/ 1185485 w 1185136"/>
                <a:gd name="connsiteY2" fmla="*/ 338717 h 339794"/>
                <a:gd name="connsiteX3" fmla="*/ 1243 w 1185136"/>
                <a:gd name="connsiteY3" fmla="*/ 338717 h 33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136" h="339794">
                  <a:moveTo>
                    <a:pt x="1243" y="1243"/>
                  </a:moveTo>
                  <a:lnTo>
                    <a:pt x="1185485" y="1243"/>
                  </a:lnTo>
                  <a:lnTo>
                    <a:pt x="1185485" y="338717"/>
                  </a:lnTo>
                  <a:lnTo>
                    <a:pt x="1243" y="33871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336A4E21-F857-4703-AFB9-E1083E19ADAC}"/>
                </a:ext>
              </a:extLst>
            </p:cNvPr>
            <p:cNvSpPr/>
            <p:nvPr/>
          </p:nvSpPr>
          <p:spPr>
            <a:xfrm>
              <a:off x="3052886" y="3987363"/>
              <a:ext cx="1200055" cy="353055"/>
            </a:xfrm>
            <a:custGeom>
              <a:avLst/>
              <a:gdLst>
                <a:gd name="connsiteX0" fmla="*/ 1185485 w 1200054"/>
                <a:gd name="connsiteY0" fmla="*/ 15316 h 353054"/>
                <a:gd name="connsiteX1" fmla="*/ 1185485 w 1200054"/>
                <a:gd name="connsiteY1" fmla="*/ 338717 h 353054"/>
                <a:gd name="connsiteX2" fmla="*/ 15316 w 1200054"/>
                <a:gd name="connsiteY2" fmla="*/ 338717 h 353054"/>
                <a:gd name="connsiteX3" fmla="*/ 15316 w 1200054"/>
                <a:gd name="connsiteY3" fmla="*/ 15316 h 353054"/>
                <a:gd name="connsiteX4" fmla="*/ 1185485 w 1200054"/>
                <a:gd name="connsiteY4" fmla="*/ 15316 h 353054"/>
                <a:gd name="connsiteX5" fmla="*/ 1199557 w 1200054"/>
                <a:gd name="connsiteY5" fmla="*/ 1243 h 353054"/>
                <a:gd name="connsiteX6" fmla="*/ 1243 w 1200054"/>
                <a:gd name="connsiteY6" fmla="*/ 1243 h 353054"/>
                <a:gd name="connsiteX7" fmla="*/ 1243 w 1200054"/>
                <a:gd name="connsiteY7" fmla="*/ 352789 h 353054"/>
                <a:gd name="connsiteX8" fmla="*/ 1199557 w 1200054"/>
                <a:gd name="connsiteY8" fmla="*/ 352789 h 353054"/>
                <a:gd name="connsiteX9" fmla="*/ 1199557 w 1200054"/>
                <a:gd name="connsiteY9" fmla="*/ 1243 h 353054"/>
                <a:gd name="connsiteX10" fmla="*/ 1199557 w 1200054"/>
                <a:gd name="connsiteY10" fmla="*/ 1243 h 3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0054" h="353054">
                  <a:moveTo>
                    <a:pt x="1185485" y="15316"/>
                  </a:moveTo>
                  <a:lnTo>
                    <a:pt x="1185485" y="338717"/>
                  </a:lnTo>
                  <a:lnTo>
                    <a:pt x="15316" y="338717"/>
                  </a:lnTo>
                  <a:lnTo>
                    <a:pt x="15316" y="15316"/>
                  </a:lnTo>
                  <a:lnTo>
                    <a:pt x="1185485" y="15316"/>
                  </a:lnTo>
                  <a:moveTo>
                    <a:pt x="1199557" y="1243"/>
                  </a:moveTo>
                  <a:lnTo>
                    <a:pt x="1243" y="1243"/>
                  </a:lnTo>
                  <a:lnTo>
                    <a:pt x="1243" y="352789"/>
                  </a:lnTo>
                  <a:lnTo>
                    <a:pt x="1199557" y="352789"/>
                  </a:lnTo>
                  <a:lnTo>
                    <a:pt x="1199557" y="1243"/>
                  </a:lnTo>
                  <a:lnTo>
                    <a:pt x="1199557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6C92A983-0900-4027-BA92-B195AAB78C53}"/>
                </a:ext>
              </a:extLst>
            </p:cNvPr>
            <p:cNvSpPr/>
            <p:nvPr/>
          </p:nvSpPr>
          <p:spPr>
            <a:xfrm>
              <a:off x="3691219" y="3987361"/>
              <a:ext cx="561904" cy="353055"/>
            </a:xfrm>
            <a:custGeom>
              <a:avLst/>
              <a:gdLst>
                <a:gd name="connsiteX0" fmla="*/ 561224 w 561903"/>
                <a:gd name="connsiteY0" fmla="*/ 352789 h 353054"/>
                <a:gd name="connsiteX1" fmla="*/ 1243 w 561903"/>
                <a:gd name="connsiteY1" fmla="*/ 352789 h 353054"/>
                <a:gd name="connsiteX2" fmla="*/ 1243 w 561903"/>
                <a:gd name="connsiteY2" fmla="*/ 1243 h 353054"/>
                <a:gd name="connsiteX3" fmla="*/ 561224 w 561903"/>
                <a:gd name="connsiteY3" fmla="*/ 1243 h 35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03" h="353054">
                  <a:moveTo>
                    <a:pt x="561224" y="352789"/>
                  </a:moveTo>
                  <a:lnTo>
                    <a:pt x="1243" y="352789"/>
                  </a:lnTo>
                  <a:lnTo>
                    <a:pt x="1243" y="1243"/>
                  </a:lnTo>
                  <a:lnTo>
                    <a:pt x="561224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960AAE23-FB23-4965-8C8B-5D24DB2A4A76}"/>
                </a:ext>
              </a:extLst>
            </p:cNvPr>
            <p:cNvSpPr/>
            <p:nvPr/>
          </p:nvSpPr>
          <p:spPr>
            <a:xfrm>
              <a:off x="3337949" y="4049371"/>
              <a:ext cx="150836" cy="230397"/>
            </a:xfrm>
            <a:custGeom>
              <a:avLst/>
              <a:gdLst>
                <a:gd name="connsiteX0" fmla="*/ 1243 w 150835"/>
                <a:gd name="connsiteY0" fmla="*/ 39267 h 230397"/>
                <a:gd name="connsiteX1" fmla="*/ 53969 w 150835"/>
                <a:gd name="connsiteY1" fmla="*/ 39267 h 230397"/>
                <a:gd name="connsiteX2" fmla="*/ 53969 w 150835"/>
                <a:gd name="connsiteY2" fmla="*/ 229320 h 230397"/>
                <a:gd name="connsiteX3" fmla="*/ 97115 w 150835"/>
                <a:gd name="connsiteY3" fmla="*/ 229320 h 230397"/>
                <a:gd name="connsiteX4" fmla="*/ 97115 w 150835"/>
                <a:gd name="connsiteY4" fmla="*/ 39267 h 230397"/>
                <a:gd name="connsiteX5" fmla="*/ 149824 w 150835"/>
                <a:gd name="connsiteY5" fmla="*/ 39267 h 230397"/>
                <a:gd name="connsiteX6" fmla="*/ 149824 w 150835"/>
                <a:gd name="connsiteY6" fmla="*/ 1243 h 230397"/>
                <a:gd name="connsiteX7" fmla="*/ 1243 w 150835"/>
                <a:gd name="connsiteY7" fmla="*/ 1243 h 23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835" h="230397">
                  <a:moveTo>
                    <a:pt x="1243" y="39267"/>
                  </a:moveTo>
                  <a:lnTo>
                    <a:pt x="53969" y="39267"/>
                  </a:lnTo>
                  <a:lnTo>
                    <a:pt x="53969" y="229320"/>
                  </a:lnTo>
                  <a:lnTo>
                    <a:pt x="97115" y="229320"/>
                  </a:lnTo>
                  <a:lnTo>
                    <a:pt x="97115" y="39267"/>
                  </a:lnTo>
                  <a:lnTo>
                    <a:pt x="149824" y="39267"/>
                  </a:lnTo>
                  <a:lnTo>
                    <a:pt x="149824" y="1243"/>
                  </a:lnTo>
                  <a:lnTo>
                    <a:pt x="1243" y="1243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A2763CD5-9F90-457B-A79B-15FDCCB9FADD}"/>
                </a:ext>
              </a:extLst>
            </p:cNvPr>
            <p:cNvSpPr/>
            <p:nvPr/>
          </p:nvSpPr>
          <p:spPr>
            <a:xfrm>
              <a:off x="3510713" y="4045957"/>
              <a:ext cx="152493" cy="237027"/>
            </a:xfrm>
            <a:custGeom>
              <a:avLst/>
              <a:gdLst>
                <a:gd name="connsiteX0" fmla="*/ 88214 w 152493"/>
                <a:gd name="connsiteY0" fmla="*/ 100546 h 237027"/>
                <a:gd name="connsiteX1" fmla="*/ 48151 w 152493"/>
                <a:gd name="connsiteY1" fmla="*/ 64246 h 237027"/>
                <a:gd name="connsiteX2" fmla="*/ 82396 w 152493"/>
                <a:gd name="connsiteY2" fmla="*/ 38223 h 237027"/>
                <a:gd name="connsiteX3" fmla="*/ 131227 w 152493"/>
                <a:gd name="connsiteY3" fmla="*/ 42715 h 237027"/>
                <a:gd name="connsiteX4" fmla="*/ 148068 w 152493"/>
                <a:gd name="connsiteY4" fmla="*/ 8752 h 237027"/>
                <a:gd name="connsiteX5" fmla="*/ 81716 w 152493"/>
                <a:gd name="connsiteY5" fmla="*/ 1243 h 237027"/>
                <a:gd name="connsiteX6" fmla="*/ 5006 w 152493"/>
                <a:gd name="connsiteY6" fmla="*/ 63218 h 237027"/>
                <a:gd name="connsiteX7" fmla="*/ 67677 w 152493"/>
                <a:gd name="connsiteY7" fmla="*/ 134443 h 237027"/>
                <a:gd name="connsiteX8" fmla="*/ 109447 w 152493"/>
                <a:gd name="connsiteY8" fmla="*/ 170742 h 237027"/>
                <a:gd name="connsiteX9" fmla="*/ 73147 w 152493"/>
                <a:gd name="connsiteY9" fmla="*/ 199169 h 237027"/>
                <a:gd name="connsiteX10" fmla="*/ 16874 w 152493"/>
                <a:gd name="connsiteY10" fmla="*/ 190915 h 237027"/>
                <a:gd name="connsiteX11" fmla="*/ 1243 w 152493"/>
                <a:gd name="connsiteY11" fmla="*/ 222458 h 237027"/>
                <a:gd name="connsiteX12" fmla="*/ 72467 w 152493"/>
                <a:gd name="connsiteY12" fmla="*/ 236149 h 237027"/>
                <a:gd name="connsiteX13" fmla="*/ 152593 w 152493"/>
                <a:gd name="connsiteY13" fmla="*/ 170742 h 237027"/>
                <a:gd name="connsiteX14" fmla="*/ 88214 w 152493"/>
                <a:gd name="connsiteY14" fmla="*/ 100546 h 23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93" h="237027">
                  <a:moveTo>
                    <a:pt x="88214" y="100546"/>
                  </a:moveTo>
                  <a:cubicBezTo>
                    <a:pt x="48831" y="90965"/>
                    <a:pt x="48151" y="90269"/>
                    <a:pt x="48151" y="64246"/>
                  </a:cubicBezTo>
                  <a:cubicBezTo>
                    <a:pt x="48151" y="44389"/>
                    <a:pt x="53290" y="38223"/>
                    <a:pt x="82396" y="38223"/>
                  </a:cubicBezTo>
                  <a:cubicBezTo>
                    <a:pt x="98143" y="38223"/>
                    <a:pt x="115364" y="39963"/>
                    <a:pt x="131227" y="42715"/>
                  </a:cubicBezTo>
                  <a:lnTo>
                    <a:pt x="148068" y="8752"/>
                  </a:lnTo>
                  <a:cubicBezTo>
                    <a:pt x="125492" y="3630"/>
                    <a:pt x="101557" y="1243"/>
                    <a:pt x="81716" y="1243"/>
                  </a:cubicBezTo>
                  <a:cubicBezTo>
                    <a:pt x="23835" y="1243"/>
                    <a:pt x="5006" y="21797"/>
                    <a:pt x="5006" y="63218"/>
                  </a:cubicBezTo>
                  <a:cubicBezTo>
                    <a:pt x="5006" y="111502"/>
                    <a:pt x="12531" y="122110"/>
                    <a:pt x="67677" y="134443"/>
                  </a:cubicBezTo>
                  <a:cubicBezTo>
                    <a:pt x="108767" y="143343"/>
                    <a:pt x="109447" y="145399"/>
                    <a:pt x="109447" y="170742"/>
                  </a:cubicBezTo>
                  <a:cubicBezTo>
                    <a:pt x="109447" y="192655"/>
                    <a:pt x="104309" y="199169"/>
                    <a:pt x="73147" y="199169"/>
                  </a:cubicBezTo>
                  <a:cubicBezTo>
                    <a:pt x="53439" y="199169"/>
                    <a:pt x="35272" y="196036"/>
                    <a:pt x="16874" y="190915"/>
                  </a:cubicBezTo>
                  <a:lnTo>
                    <a:pt x="1243" y="222458"/>
                  </a:lnTo>
                  <a:cubicBezTo>
                    <a:pt x="16310" y="229651"/>
                    <a:pt x="46444" y="236149"/>
                    <a:pt x="72467" y="236149"/>
                  </a:cubicBezTo>
                  <a:cubicBezTo>
                    <a:pt x="139929" y="236149"/>
                    <a:pt x="152593" y="213888"/>
                    <a:pt x="152593" y="170742"/>
                  </a:cubicBezTo>
                  <a:cubicBezTo>
                    <a:pt x="152593" y="125210"/>
                    <a:pt x="149510" y="115265"/>
                    <a:pt x="88214" y="100546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3061876B-4DFC-4E3D-9DC6-DB2765BBC89B}"/>
                </a:ext>
              </a:extLst>
            </p:cNvPr>
            <p:cNvSpPr/>
            <p:nvPr/>
          </p:nvSpPr>
          <p:spPr>
            <a:xfrm>
              <a:off x="3111480" y="4045957"/>
              <a:ext cx="228740" cy="237027"/>
            </a:xfrm>
            <a:custGeom>
              <a:avLst/>
              <a:gdLst>
                <a:gd name="connsiteX0" fmla="*/ 200777 w 228739"/>
                <a:gd name="connsiteY0" fmla="*/ 165952 h 237027"/>
                <a:gd name="connsiteX1" fmla="*/ 200777 w 228739"/>
                <a:gd name="connsiteY1" fmla="*/ 71440 h 237027"/>
                <a:gd name="connsiteX2" fmla="*/ 114486 w 228739"/>
                <a:gd name="connsiteY2" fmla="*/ 1243 h 237027"/>
                <a:gd name="connsiteX3" fmla="*/ 114486 w 228739"/>
                <a:gd name="connsiteY3" fmla="*/ 1243 h 237027"/>
                <a:gd name="connsiteX4" fmla="*/ 87534 w 228739"/>
                <a:gd name="connsiteY4" fmla="*/ 1243 h 237027"/>
                <a:gd name="connsiteX5" fmla="*/ 1243 w 228739"/>
                <a:gd name="connsiteY5" fmla="*/ 71440 h 237027"/>
                <a:gd name="connsiteX6" fmla="*/ 1243 w 228739"/>
                <a:gd name="connsiteY6" fmla="*/ 165952 h 237027"/>
                <a:gd name="connsiteX7" fmla="*/ 87534 w 228739"/>
                <a:gd name="connsiteY7" fmla="*/ 236149 h 237027"/>
                <a:gd name="connsiteX8" fmla="*/ 114469 w 228739"/>
                <a:gd name="connsiteY8" fmla="*/ 236149 h 237027"/>
                <a:gd name="connsiteX9" fmla="*/ 114469 w 228739"/>
                <a:gd name="connsiteY9" fmla="*/ 236149 h 237027"/>
                <a:gd name="connsiteX10" fmla="*/ 172135 w 228739"/>
                <a:gd name="connsiteY10" fmla="*/ 222690 h 237027"/>
                <a:gd name="connsiteX11" fmla="*/ 182113 w 228739"/>
                <a:gd name="connsiteY11" fmla="*/ 232734 h 237027"/>
                <a:gd name="connsiteX12" fmla="*/ 227712 w 228739"/>
                <a:gd name="connsiteY12" fmla="*/ 232734 h 237027"/>
                <a:gd name="connsiteX13" fmla="*/ 193931 w 228739"/>
                <a:gd name="connsiteY13" fmla="*/ 198639 h 237027"/>
                <a:gd name="connsiteX14" fmla="*/ 200777 w 228739"/>
                <a:gd name="connsiteY14" fmla="*/ 165952 h 237027"/>
                <a:gd name="connsiteX15" fmla="*/ 157631 w 228739"/>
                <a:gd name="connsiteY15" fmla="*/ 161974 h 237027"/>
                <a:gd name="connsiteX16" fmla="*/ 131509 w 228739"/>
                <a:gd name="connsiteY16" fmla="*/ 135603 h 237027"/>
                <a:gd name="connsiteX17" fmla="*/ 85645 w 228739"/>
                <a:gd name="connsiteY17" fmla="*/ 135603 h 237027"/>
                <a:gd name="connsiteX18" fmla="*/ 142448 w 228739"/>
                <a:gd name="connsiteY18" fmla="*/ 192788 h 237027"/>
                <a:gd name="connsiteX19" fmla="*/ 114486 w 228739"/>
                <a:gd name="connsiteY19" fmla="*/ 198142 h 237027"/>
                <a:gd name="connsiteX20" fmla="*/ 114486 w 228739"/>
                <a:gd name="connsiteY20" fmla="*/ 198142 h 237027"/>
                <a:gd name="connsiteX21" fmla="*/ 87534 w 228739"/>
                <a:gd name="connsiteY21" fmla="*/ 198142 h 237027"/>
                <a:gd name="connsiteX22" fmla="*/ 44389 w 228739"/>
                <a:gd name="connsiteY22" fmla="*/ 163549 h 237027"/>
                <a:gd name="connsiteX23" fmla="*/ 44389 w 228739"/>
                <a:gd name="connsiteY23" fmla="*/ 73843 h 237027"/>
                <a:gd name="connsiteX24" fmla="*/ 87534 w 228739"/>
                <a:gd name="connsiteY24" fmla="*/ 39250 h 237027"/>
                <a:gd name="connsiteX25" fmla="*/ 114469 w 228739"/>
                <a:gd name="connsiteY25" fmla="*/ 39250 h 237027"/>
                <a:gd name="connsiteX26" fmla="*/ 114469 w 228739"/>
                <a:gd name="connsiteY26" fmla="*/ 39250 h 237027"/>
                <a:gd name="connsiteX27" fmla="*/ 157615 w 228739"/>
                <a:gd name="connsiteY27" fmla="*/ 73843 h 237027"/>
                <a:gd name="connsiteX28" fmla="*/ 157615 w 228739"/>
                <a:gd name="connsiteY28" fmla="*/ 161974 h 23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8739" h="237027">
                  <a:moveTo>
                    <a:pt x="200777" y="165952"/>
                  </a:moveTo>
                  <a:lnTo>
                    <a:pt x="200777" y="71440"/>
                  </a:lnTo>
                  <a:cubicBezTo>
                    <a:pt x="200777" y="33432"/>
                    <a:pt x="178864" y="1243"/>
                    <a:pt x="114486" y="1243"/>
                  </a:cubicBezTo>
                  <a:lnTo>
                    <a:pt x="114486" y="1243"/>
                  </a:lnTo>
                  <a:lnTo>
                    <a:pt x="87534" y="1243"/>
                  </a:lnTo>
                  <a:cubicBezTo>
                    <a:pt x="23156" y="1243"/>
                    <a:pt x="1243" y="33432"/>
                    <a:pt x="1243" y="71440"/>
                  </a:cubicBezTo>
                  <a:lnTo>
                    <a:pt x="1243" y="165952"/>
                  </a:lnTo>
                  <a:cubicBezTo>
                    <a:pt x="1243" y="203959"/>
                    <a:pt x="23156" y="236149"/>
                    <a:pt x="87534" y="236149"/>
                  </a:cubicBezTo>
                  <a:lnTo>
                    <a:pt x="114469" y="236149"/>
                  </a:lnTo>
                  <a:lnTo>
                    <a:pt x="114469" y="236149"/>
                  </a:lnTo>
                  <a:cubicBezTo>
                    <a:pt x="139912" y="236149"/>
                    <a:pt x="158692" y="231110"/>
                    <a:pt x="172135" y="222690"/>
                  </a:cubicBezTo>
                  <a:lnTo>
                    <a:pt x="182113" y="232734"/>
                  </a:lnTo>
                  <a:lnTo>
                    <a:pt x="227712" y="232734"/>
                  </a:lnTo>
                  <a:lnTo>
                    <a:pt x="193931" y="198639"/>
                  </a:lnTo>
                  <a:cubicBezTo>
                    <a:pt x="198689" y="188793"/>
                    <a:pt x="200777" y="177654"/>
                    <a:pt x="200777" y="165952"/>
                  </a:cubicBezTo>
                  <a:close/>
                  <a:moveTo>
                    <a:pt x="157631" y="161974"/>
                  </a:moveTo>
                  <a:lnTo>
                    <a:pt x="131509" y="135603"/>
                  </a:lnTo>
                  <a:lnTo>
                    <a:pt x="85645" y="135603"/>
                  </a:lnTo>
                  <a:lnTo>
                    <a:pt x="142448" y="192788"/>
                  </a:lnTo>
                  <a:cubicBezTo>
                    <a:pt x="135785" y="196268"/>
                    <a:pt x="126669" y="198142"/>
                    <a:pt x="114486" y="198142"/>
                  </a:cubicBezTo>
                  <a:lnTo>
                    <a:pt x="114486" y="198142"/>
                  </a:lnTo>
                  <a:lnTo>
                    <a:pt x="87534" y="198142"/>
                  </a:lnTo>
                  <a:cubicBezTo>
                    <a:pt x="55345" y="198142"/>
                    <a:pt x="44389" y="185130"/>
                    <a:pt x="44389" y="163549"/>
                  </a:cubicBezTo>
                  <a:lnTo>
                    <a:pt x="44389" y="73843"/>
                  </a:lnTo>
                  <a:cubicBezTo>
                    <a:pt x="44389" y="52262"/>
                    <a:pt x="55345" y="39250"/>
                    <a:pt x="87534" y="39250"/>
                  </a:cubicBezTo>
                  <a:lnTo>
                    <a:pt x="114469" y="39250"/>
                  </a:lnTo>
                  <a:lnTo>
                    <a:pt x="114469" y="39250"/>
                  </a:lnTo>
                  <a:cubicBezTo>
                    <a:pt x="146659" y="39250"/>
                    <a:pt x="157615" y="52262"/>
                    <a:pt x="157615" y="73843"/>
                  </a:cubicBezTo>
                  <a:lnTo>
                    <a:pt x="157615" y="161974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6E2EA4EF-1096-4EC3-902E-018EA74E46B0}"/>
                </a:ext>
              </a:extLst>
            </p:cNvPr>
            <p:cNvSpPr/>
            <p:nvPr/>
          </p:nvSpPr>
          <p:spPr>
            <a:xfrm>
              <a:off x="3707496" y="4161470"/>
              <a:ext cx="487315" cy="135918"/>
            </a:xfrm>
            <a:custGeom>
              <a:avLst/>
              <a:gdLst>
                <a:gd name="connsiteX0" fmla="*/ 303030 w 487314"/>
                <a:gd name="connsiteY0" fmla="*/ 17437 h 135917"/>
                <a:gd name="connsiteX1" fmla="*/ 303030 w 487314"/>
                <a:gd name="connsiteY1" fmla="*/ 36217 h 135917"/>
                <a:gd name="connsiteX2" fmla="*/ 281035 w 487314"/>
                <a:gd name="connsiteY2" fmla="*/ 36217 h 135917"/>
                <a:gd name="connsiteX3" fmla="*/ 281035 w 487314"/>
                <a:gd name="connsiteY3" fmla="*/ 17437 h 135917"/>
                <a:gd name="connsiteX4" fmla="*/ 303030 w 487314"/>
                <a:gd name="connsiteY4" fmla="*/ 17437 h 135917"/>
                <a:gd name="connsiteX5" fmla="*/ 201042 w 487314"/>
                <a:gd name="connsiteY5" fmla="*/ 17437 h 135917"/>
                <a:gd name="connsiteX6" fmla="*/ 201042 w 487314"/>
                <a:gd name="connsiteY6" fmla="*/ 36217 h 135917"/>
                <a:gd name="connsiteX7" fmla="*/ 179047 w 487314"/>
                <a:gd name="connsiteY7" fmla="*/ 36217 h 135917"/>
                <a:gd name="connsiteX8" fmla="*/ 179047 w 487314"/>
                <a:gd name="connsiteY8" fmla="*/ 17437 h 135917"/>
                <a:gd name="connsiteX9" fmla="*/ 201042 w 487314"/>
                <a:gd name="connsiteY9" fmla="*/ 17437 h 135917"/>
                <a:gd name="connsiteX10" fmla="*/ 162936 w 487314"/>
                <a:gd name="connsiteY10" fmla="*/ 17437 h 135917"/>
                <a:gd name="connsiteX11" fmla="*/ 162936 w 487314"/>
                <a:gd name="connsiteY11" fmla="*/ 115513 h 135917"/>
                <a:gd name="connsiteX12" fmla="*/ 146128 w 487314"/>
                <a:gd name="connsiteY12" fmla="*/ 115513 h 135917"/>
                <a:gd name="connsiteX13" fmla="*/ 144868 w 487314"/>
                <a:gd name="connsiteY13" fmla="*/ 104441 h 135917"/>
                <a:gd name="connsiteX14" fmla="*/ 120486 w 487314"/>
                <a:gd name="connsiteY14" fmla="*/ 117884 h 135917"/>
                <a:gd name="connsiteX15" fmla="*/ 92888 w 487314"/>
                <a:gd name="connsiteY15" fmla="*/ 78932 h 135917"/>
                <a:gd name="connsiteX16" fmla="*/ 120486 w 487314"/>
                <a:gd name="connsiteY16" fmla="*/ 43063 h 135917"/>
                <a:gd name="connsiteX17" fmla="*/ 142349 w 487314"/>
                <a:gd name="connsiteY17" fmla="*/ 49229 h 135917"/>
                <a:gd name="connsiteX18" fmla="*/ 142349 w 487314"/>
                <a:gd name="connsiteY18" fmla="*/ 17421 h 135917"/>
                <a:gd name="connsiteX19" fmla="*/ 162936 w 487314"/>
                <a:gd name="connsiteY19" fmla="*/ 17421 h 135917"/>
                <a:gd name="connsiteX20" fmla="*/ 128044 w 487314"/>
                <a:gd name="connsiteY20" fmla="*/ 100960 h 135917"/>
                <a:gd name="connsiteX21" fmla="*/ 142332 w 487314"/>
                <a:gd name="connsiteY21" fmla="*/ 92407 h 135917"/>
                <a:gd name="connsiteX22" fmla="*/ 142332 w 487314"/>
                <a:gd name="connsiteY22" fmla="*/ 62008 h 135917"/>
                <a:gd name="connsiteX23" fmla="*/ 128044 w 487314"/>
                <a:gd name="connsiteY23" fmla="*/ 57666 h 135917"/>
                <a:gd name="connsiteX24" fmla="*/ 113757 w 487314"/>
                <a:gd name="connsiteY24" fmla="*/ 78269 h 135917"/>
                <a:gd name="connsiteX25" fmla="*/ 128044 w 487314"/>
                <a:gd name="connsiteY25" fmla="*/ 100960 h 135917"/>
                <a:gd name="connsiteX26" fmla="*/ 245315 w 487314"/>
                <a:gd name="connsiteY26" fmla="*/ 30333 h 135917"/>
                <a:gd name="connsiteX27" fmla="*/ 245315 w 487314"/>
                <a:gd name="connsiteY27" fmla="*/ 45466 h 135917"/>
                <a:gd name="connsiteX28" fmla="*/ 263813 w 487314"/>
                <a:gd name="connsiteY28" fmla="*/ 45466 h 135917"/>
                <a:gd name="connsiteX29" fmla="*/ 263813 w 487314"/>
                <a:gd name="connsiteY29" fmla="*/ 60881 h 135917"/>
                <a:gd name="connsiteX30" fmla="*/ 245315 w 487314"/>
                <a:gd name="connsiteY30" fmla="*/ 60881 h 135917"/>
                <a:gd name="connsiteX31" fmla="*/ 245315 w 487314"/>
                <a:gd name="connsiteY31" fmla="*/ 92971 h 135917"/>
                <a:gd name="connsiteX32" fmla="*/ 255260 w 487314"/>
                <a:gd name="connsiteY32" fmla="*/ 103612 h 135917"/>
                <a:gd name="connsiteX33" fmla="*/ 266614 w 487314"/>
                <a:gd name="connsiteY33" fmla="*/ 103198 h 135917"/>
                <a:gd name="connsiteX34" fmla="*/ 267874 w 487314"/>
                <a:gd name="connsiteY34" fmla="*/ 116094 h 135917"/>
                <a:gd name="connsiteX35" fmla="*/ 249940 w 487314"/>
                <a:gd name="connsiteY35" fmla="*/ 117917 h 135917"/>
                <a:gd name="connsiteX36" fmla="*/ 224579 w 487314"/>
                <a:gd name="connsiteY36" fmla="*/ 94944 h 135917"/>
                <a:gd name="connsiteX37" fmla="*/ 224579 w 487314"/>
                <a:gd name="connsiteY37" fmla="*/ 60898 h 135917"/>
                <a:gd name="connsiteX38" fmla="*/ 212396 w 487314"/>
                <a:gd name="connsiteY38" fmla="*/ 60898 h 135917"/>
                <a:gd name="connsiteX39" fmla="*/ 212396 w 487314"/>
                <a:gd name="connsiteY39" fmla="*/ 46742 h 135917"/>
                <a:gd name="connsiteX40" fmla="*/ 224579 w 487314"/>
                <a:gd name="connsiteY40" fmla="*/ 46046 h 135917"/>
                <a:gd name="connsiteX41" fmla="*/ 224579 w 487314"/>
                <a:gd name="connsiteY41" fmla="*/ 30349 h 135917"/>
                <a:gd name="connsiteX42" fmla="*/ 245315 w 487314"/>
                <a:gd name="connsiteY42" fmla="*/ 30349 h 135917"/>
                <a:gd name="connsiteX43" fmla="*/ 49925 w 487314"/>
                <a:gd name="connsiteY43" fmla="*/ 38521 h 135917"/>
                <a:gd name="connsiteX44" fmla="*/ 80656 w 487314"/>
                <a:gd name="connsiteY44" fmla="*/ 70047 h 135917"/>
                <a:gd name="connsiteX45" fmla="*/ 80656 w 487314"/>
                <a:gd name="connsiteY45" fmla="*/ 86788 h 135917"/>
                <a:gd name="connsiteX46" fmla="*/ 37062 w 487314"/>
                <a:gd name="connsiteY46" fmla="*/ 86788 h 135917"/>
                <a:gd name="connsiteX47" fmla="*/ 37062 w 487314"/>
                <a:gd name="connsiteY47" fmla="*/ 90816 h 135917"/>
                <a:gd name="connsiteX48" fmla="*/ 52345 w 487314"/>
                <a:gd name="connsiteY48" fmla="*/ 104010 h 135917"/>
                <a:gd name="connsiteX49" fmla="*/ 79214 w 487314"/>
                <a:gd name="connsiteY49" fmla="*/ 99568 h 135917"/>
                <a:gd name="connsiteX50" fmla="*/ 79379 w 487314"/>
                <a:gd name="connsiteY50" fmla="*/ 115116 h 135917"/>
                <a:gd name="connsiteX51" fmla="*/ 50588 w 487314"/>
                <a:gd name="connsiteY51" fmla="*/ 120105 h 135917"/>
                <a:gd name="connsiteX52" fmla="*/ 17437 w 487314"/>
                <a:gd name="connsiteY52" fmla="*/ 89855 h 135917"/>
                <a:gd name="connsiteX53" fmla="*/ 17437 w 487314"/>
                <a:gd name="connsiteY53" fmla="*/ 69103 h 135917"/>
                <a:gd name="connsiteX54" fmla="*/ 49925 w 487314"/>
                <a:gd name="connsiteY54" fmla="*/ 38521 h 135917"/>
                <a:gd name="connsiteX55" fmla="*/ 37046 w 487314"/>
                <a:gd name="connsiteY55" fmla="*/ 71025 h 135917"/>
                <a:gd name="connsiteX56" fmla="*/ 61975 w 487314"/>
                <a:gd name="connsiteY56" fmla="*/ 71025 h 135917"/>
                <a:gd name="connsiteX57" fmla="*/ 61975 w 487314"/>
                <a:gd name="connsiteY57" fmla="*/ 67163 h 135917"/>
                <a:gd name="connsiteX58" fmla="*/ 50074 w 487314"/>
                <a:gd name="connsiteY58" fmla="*/ 54616 h 135917"/>
                <a:gd name="connsiteX59" fmla="*/ 37046 w 487314"/>
                <a:gd name="connsiteY59" fmla="*/ 67163 h 135917"/>
                <a:gd name="connsiteX60" fmla="*/ 37046 w 487314"/>
                <a:gd name="connsiteY60" fmla="*/ 71025 h 135917"/>
                <a:gd name="connsiteX61" fmla="*/ 357033 w 487314"/>
                <a:gd name="connsiteY61" fmla="*/ 39615 h 135917"/>
                <a:gd name="connsiteX62" fmla="*/ 386189 w 487314"/>
                <a:gd name="connsiteY62" fmla="*/ 63334 h 135917"/>
                <a:gd name="connsiteX63" fmla="*/ 386189 w 487314"/>
                <a:gd name="connsiteY63" fmla="*/ 95275 h 135917"/>
                <a:gd name="connsiteX64" fmla="*/ 357033 w 487314"/>
                <a:gd name="connsiteY64" fmla="*/ 118994 h 135917"/>
                <a:gd name="connsiteX65" fmla="*/ 347933 w 487314"/>
                <a:gd name="connsiteY65" fmla="*/ 118994 h 135917"/>
                <a:gd name="connsiteX66" fmla="*/ 318777 w 487314"/>
                <a:gd name="connsiteY66" fmla="*/ 95275 h 135917"/>
                <a:gd name="connsiteX67" fmla="*/ 318777 w 487314"/>
                <a:gd name="connsiteY67" fmla="*/ 63334 h 135917"/>
                <a:gd name="connsiteX68" fmla="*/ 347933 w 487314"/>
                <a:gd name="connsiteY68" fmla="*/ 39615 h 135917"/>
                <a:gd name="connsiteX69" fmla="*/ 357033 w 487314"/>
                <a:gd name="connsiteY69" fmla="*/ 39615 h 135917"/>
                <a:gd name="connsiteX70" fmla="*/ 348795 w 487314"/>
                <a:gd name="connsiteY70" fmla="*/ 101060 h 135917"/>
                <a:gd name="connsiteX71" fmla="*/ 356171 w 487314"/>
                <a:gd name="connsiteY71" fmla="*/ 101060 h 135917"/>
                <a:gd name="connsiteX72" fmla="*/ 367989 w 487314"/>
                <a:gd name="connsiteY72" fmla="*/ 91579 h 135917"/>
                <a:gd name="connsiteX73" fmla="*/ 367989 w 487314"/>
                <a:gd name="connsiteY73" fmla="*/ 66997 h 135917"/>
                <a:gd name="connsiteX74" fmla="*/ 356171 w 487314"/>
                <a:gd name="connsiteY74" fmla="*/ 57516 h 135917"/>
                <a:gd name="connsiteX75" fmla="*/ 348795 w 487314"/>
                <a:gd name="connsiteY75" fmla="*/ 57516 h 135917"/>
                <a:gd name="connsiteX76" fmla="*/ 336977 w 487314"/>
                <a:gd name="connsiteY76" fmla="*/ 66997 h 135917"/>
                <a:gd name="connsiteX77" fmla="*/ 336977 w 487314"/>
                <a:gd name="connsiteY77" fmla="*/ 91579 h 135917"/>
                <a:gd name="connsiteX78" fmla="*/ 348795 w 487314"/>
                <a:gd name="connsiteY78" fmla="*/ 101060 h 135917"/>
                <a:gd name="connsiteX79" fmla="*/ 450269 w 487314"/>
                <a:gd name="connsiteY79" fmla="*/ 43079 h 135917"/>
                <a:gd name="connsiteX80" fmla="*/ 470160 w 487314"/>
                <a:gd name="connsiteY80" fmla="*/ 62970 h 135917"/>
                <a:gd name="connsiteX81" fmla="*/ 470160 w 487314"/>
                <a:gd name="connsiteY81" fmla="*/ 115513 h 135917"/>
                <a:gd name="connsiteX82" fmla="*/ 449556 w 487314"/>
                <a:gd name="connsiteY82" fmla="*/ 115513 h 135917"/>
                <a:gd name="connsiteX83" fmla="*/ 449556 w 487314"/>
                <a:gd name="connsiteY83" fmla="*/ 68307 h 135917"/>
                <a:gd name="connsiteX84" fmla="*/ 441003 w 487314"/>
                <a:gd name="connsiteY84" fmla="*/ 59340 h 135917"/>
                <a:gd name="connsiteX85" fmla="*/ 422224 w 487314"/>
                <a:gd name="connsiteY85" fmla="*/ 66898 h 135917"/>
                <a:gd name="connsiteX86" fmla="*/ 422224 w 487314"/>
                <a:gd name="connsiteY86" fmla="*/ 115513 h 135917"/>
                <a:gd name="connsiteX87" fmla="*/ 401654 w 487314"/>
                <a:gd name="connsiteY87" fmla="*/ 115513 h 135917"/>
                <a:gd name="connsiteX88" fmla="*/ 401654 w 487314"/>
                <a:gd name="connsiteY88" fmla="*/ 45450 h 135917"/>
                <a:gd name="connsiteX89" fmla="*/ 418461 w 487314"/>
                <a:gd name="connsiteY89" fmla="*/ 45450 h 135917"/>
                <a:gd name="connsiteX90" fmla="*/ 419588 w 487314"/>
                <a:gd name="connsiteY90" fmla="*/ 55113 h 135917"/>
                <a:gd name="connsiteX91" fmla="*/ 450269 w 487314"/>
                <a:gd name="connsiteY91" fmla="*/ 43079 h 135917"/>
                <a:gd name="connsiteX92" fmla="*/ 302318 w 487314"/>
                <a:gd name="connsiteY92" fmla="*/ 45466 h 135917"/>
                <a:gd name="connsiteX93" fmla="*/ 302318 w 487314"/>
                <a:gd name="connsiteY93" fmla="*/ 115530 h 135917"/>
                <a:gd name="connsiteX94" fmla="*/ 281715 w 487314"/>
                <a:gd name="connsiteY94" fmla="*/ 115530 h 135917"/>
                <a:gd name="connsiteX95" fmla="*/ 281715 w 487314"/>
                <a:gd name="connsiteY95" fmla="*/ 45466 h 135917"/>
                <a:gd name="connsiteX96" fmla="*/ 302318 w 487314"/>
                <a:gd name="connsiteY96" fmla="*/ 45466 h 135917"/>
                <a:gd name="connsiteX97" fmla="*/ 200330 w 487314"/>
                <a:gd name="connsiteY97" fmla="*/ 45466 h 135917"/>
                <a:gd name="connsiteX98" fmla="*/ 200330 w 487314"/>
                <a:gd name="connsiteY98" fmla="*/ 115530 h 135917"/>
                <a:gd name="connsiteX99" fmla="*/ 179726 w 487314"/>
                <a:gd name="connsiteY99" fmla="*/ 115530 h 135917"/>
                <a:gd name="connsiteX100" fmla="*/ 179726 w 487314"/>
                <a:gd name="connsiteY100" fmla="*/ 45466 h 135917"/>
                <a:gd name="connsiteX101" fmla="*/ 200330 w 487314"/>
                <a:gd name="connsiteY101" fmla="*/ 45466 h 135917"/>
                <a:gd name="connsiteX102" fmla="*/ 303030 w 487314"/>
                <a:gd name="connsiteY102" fmla="*/ 1260 h 135917"/>
                <a:gd name="connsiteX103" fmla="*/ 281035 w 487314"/>
                <a:gd name="connsiteY103" fmla="*/ 1260 h 135917"/>
                <a:gd name="connsiteX104" fmla="*/ 264857 w 487314"/>
                <a:gd name="connsiteY104" fmla="*/ 17437 h 135917"/>
                <a:gd name="connsiteX105" fmla="*/ 264857 w 487314"/>
                <a:gd name="connsiteY105" fmla="*/ 29305 h 135917"/>
                <a:gd name="connsiteX106" fmla="*/ 263813 w 487314"/>
                <a:gd name="connsiteY106" fmla="*/ 29272 h 135917"/>
                <a:gd name="connsiteX107" fmla="*/ 261459 w 487314"/>
                <a:gd name="connsiteY107" fmla="*/ 29272 h 135917"/>
                <a:gd name="connsiteX108" fmla="*/ 245315 w 487314"/>
                <a:gd name="connsiteY108" fmla="*/ 14139 h 135917"/>
                <a:gd name="connsiteX109" fmla="*/ 224579 w 487314"/>
                <a:gd name="connsiteY109" fmla="*/ 14139 h 135917"/>
                <a:gd name="connsiteX110" fmla="*/ 217154 w 487314"/>
                <a:gd name="connsiteY110" fmla="*/ 15929 h 135917"/>
                <a:gd name="connsiteX111" fmla="*/ 201042 w 487314"/>
                <a:gd name="connsiteY111" fmla="*/ 1243 h 135917"/>
                <a:gd name="connsiteX112" fmla="*/ 179047 w 487314"/>
                <a:gd name="connsiteY112" fmla="*/ 1243 h 135917"/>
                <a:gd name="connsiteX113" fmla="*/ 170991 w 487314"/>
                <a:gd name="connsiteY113" fmla="*/ 3381 h 135917"/>
                <a:gd name="connsiteX114" fmla="*/ 162936 w 487314"/>
                <a:gd name="connsiteY114" fmla="*/ 1243 h 135917"/>
                <a:gd name="connsiteX115" fmla="*/ 142332 w 487314"/>
                <a:gd name="connsiteY115" fmla="*/ 1243 h 135917"/>
                <a:gd name="connsiteX116" fmla="*/ 126155 w 487314"/>
                <a:gd name="connsiteY116" fmla="*/ 17421 h 135917"/>
                <a:gd name="connsiteX117" fmla="*/ 126155 w 487314"/>
                <a:gd name="connsiteY117" fmla="*/ 27200 h 135917"/>
                <a:gd name="connsiteX118" fmla="*/ 120486 w 487314"/>
                <a:gd name="connsiteY118" fmla="*/ 26869 h 135917"/>
                <a:gd name="connsiteX119" fmla="*/ 88297 w 487314"/>
                <a:gd name="connsiteY119" fmla="*/ 39234 h 135917"/>
                <a:gd name="connsiteX120" fmla="*/ 49925 w 487314"/>
                <a:gd name="connsiteY120" fmla="*/ 22294 h 135917"/>
                <a:gd name="connsiteX121" fmla="*/ 1243 w 487314"/>
                <a:gd name="connsiteY121" fmla="*/ 69053 h 135917"/>
                <a:gd name="connsiteX122" fmla="*/ 1243 w 487314"/>
                <a:gd name="connsiteY122" fmla="*/ 89805 h 135917"/>
                <a:gd name="connsiteX123" fmla="*/ 50571 w 487314"/>
                <a:gd name="connsiteY123" fmla="*/ 136233 h 135917"/>
                <a:gd name="connsiteX124" fmla="*/ 85148 w 487314"/>
                <a:gd name="connsiteY124" fmla="*/ 130183 h 135917"/>
                <a:gd name="connsiteX125" fmla="*/ 91728 w 487314"/>
                <a:gd name="connsiteY125" fmla="*/ 125525 h 135917"/>
                <a:gd name="connsiteX126" fmla="*/ 120486 w 487314"/>
                <a:gd name="connsiteY126" fmla="*/ 134045 h 135917"/>
                <a:gd name="connsiteX127" fmla="*/ 138354 w 487314"/>
                <a:gd name="connsiteY127" fmla="*/ 129685 h 135917"/>
                <a:gd name="connsiteX128" fmla="*/ 146128 w 487314"/>
                <a:gd name="connsiteY128" fmla="*/ 131674 h 135917"/>
                <a:gd name="connsiteX129" fmla="*/ 162936 w 487314"/>
                <a:gd name="connsiteY129" fmla="*/ 131674 h 135917"/>
                <a:gd name="connsiteX130" fmla="*/ 171339 w 487314"/>
                <a:gd name="connsiteY130" fmla="*/ 129321 h 135917"/>
                <a:gd name="connsiteX131" fmla="*/ 179743 w 487314"/>
                <a:gd name="connsiteY131" fmla="*/ 131674 h 135917"/>
                <a:gd name="connsiteX132" fmla="*/ 200346 w 487314"/>
                <a:gd name="connsiteY132" fmla="*/ 131674 h 135917"/>
                <a:gd name="connsiteX133" fmla="*/ 215944 w 487314"/>
                <a:gd name="connsiteY133" fmla="*/ 119823 h 135917"/>
                <a:gd name="connsiteX134" fmla="*/ 249940 w 487314"/>
                <a:gd name="connsiteY134" fmla="*/ 134061 h 135917"/>
                <a:gd name="connsiteX135" fmla="*/ 270460 w 487314"/>
                <a:gd name="connsiteY135" fmla="*/ 132023 h 135917"/>
                <a:gd name="connsiteX136" fmla="*/ 275383 w 487314"/>
                <a:gd name="connsiteY136" fmla="*/ 130382 h 135917"/>
                <a:gd name="connsiteX137" fmla="*/ 281731 w 487314"/>
                <a:gd name="connsiteY137" fmla="*/ 131674 h 135917"/>
                <a:gd name="connsiteX138" fmla="*/ 302334 w 487314"/>
                <a:gd name="connsiteY138" fmla="*/ 131674 h 135917"/>
                <a:gd name="connsiteX139" fmla="*/ 315429 w 487314"/>
                <a:gd name="connsiteY139" fmla="*/ 124995 h 135917"/>
                <a:gd name="connsiteX140" fmla="*/ 347933 w 487314"/>
                <a:gd name="connsiteY140" fmla="*/ 135139 h 135917"/>
                <a:gd name="connsiteX141" fmla="*/ 357033 w 487314"/>
                <a:gd name="connsiteY141" fmla="*/ 135139 h 135917"/>
                <a:gd name="connsiteX142" fmla="*/ 388940 w 487314"/>
                <a:gd name="connsiteY142" fmla="*/ 125492 h 135917"/>
                <a:gd name="connsiteX143" fmla="*/ 401654 w 487314"/>
                <a:gd name="connsiteY143" fmla="*/ 131658 h 135917"/>
                <a:gd name="connsiteX144" fmla="*/ 422257 w 487314"/>
                <a:gd name="connsiteY144" fmla="*/ 131658 h 135917"/>
                <a:gd name="connsiteX145" fmla="*/ 435915 w 487314"/>
                <a:gd name="connsiteY145" fmla="*/ 124149 h 135917"/>
                <a:gd name="connsiteX146" fmla="*/ 449573 w 487314"/>
                <a:gd name="connsiteY146" fmla="*/ 131658 h 135917"/>
                <a:gd name="connsiteX147" fmla="*/ 470176 w 487314"/>
                <a:gd name="connsiteY147" fmla="*/ 131658 h 135917"/>
                <a:gd name="connsiteX148" fmla="*/ 486354 w 487314"/>
                <a:gd name="connsiteY148" fmla="*/ 115480 h 135917"/>
                <a:gd name="connsiteX149" fmla="*/ 486354 w 487314"/>
                <a:gd name="connsiteY149" fmla="*/ 62937 h 135917"/>
                <a:gd name="connsiteX150" fmla="*/ 450269 w 487314"/>
                <a:gd name="connsiteY150" fmla="*/ 26852 h 135917"/>
                <a:gd name="connsiteX151" fmla="*/ 427229 w 487314"/>
                <a:gd name="connsiteY151" fmla="*/ 31808 h 135917"/>
                <a:gd name="connsiteX152" fmla="*/ 418478 w 487314"/>
                <a:gd name="connsiteY152" fmla="*/ 29239 h 135917"/>
                <a:gd name="connsiteX153" fmla="*/ 401654 w 487314"/>
                <a:gd name="connsiteY153" fmla="*/ 29239 h 135917"/>
                <a:gd name="connsiteX154" fmla="*/ 390134 w 487314"/>
                <a:gd name="connsiteY154" fmla="*/ 34046 h 135917"/>
                <a:gd name="connsiteX155" fmla="*/ 357033 w 487314"/>
                <a:gd name="connsiteY155" fmla="*/ 23371 h 135917"/>
                <a:gd name="connsiteX156" fmla="*/ 347933 w 487314"/>
                <a:gd name="connsiteY156" fmla="*/ 23371 h 135917"/>
                <a:gd name="connsiteX157" fmla="*/ 319208 w 487314"/>
                <a:gd name="connsiteY157" fmla="*/ 30698 h 135917"/>
                <a:gd name="connsiteX158" fmla="*/ 319208 w 487314"/>
                <a:gd name="connsiteY158" fmla="*/ 17388 h 135917"/>
                <a:gd name="connsiteX159" fmla="*/ 303030 w 487314"/>
                <a:gd name="connsiteY159" fmla="*/ 1260 h 135917"/>
                <a:gd name="connsiteX160" fmla="*/ 303030 w 487314"/>
                <a:gd name="connsiteY160" fmla="*/ 1260 h 135917"/>
                <a:gd name="connsiteX161" fmla="*/ 347485 w 487314"/>
                <a:gd name="connsiteY161" fmla="*/ 73810 h 135917"/>
                <a:gd name="connsiteX162" fmla="*/ 347485 w 487314"/>
                <a:gd name="connsiteY162" fmla="*/ 73810 h 135917"/>
                <a:gd name="connsiteX163" fmla="*/ 347485 w 487314"/>
                <a:gd name="connsiteY163" fmla="*/ 73810 h 135917"/>
                <a:gd name="connsiteX164" fmla="*/ 347485 w 487314"/>
                <a:gd name="connsiteY164" fmla="*/ 73810 h 135917"/>
                <a:gd name="connsiteX165" fmla="*/ 357480 w 487314"/>
                <a:gd name="connsiteY165" fmla="*/ 73810 h 135917"/>
                <a:gd name="connsiteX166" fmla="*/ 357480 w 487314"/>
                <a:gd name="connsiteY166" fmla="*/ 73810 h 135917"/>
                <a:gd name="connsiteX167" fmla="*/ 357480 w 487314"/>
                <a:gd name="connsiteY167" fmla="*/ 73810 h 135917"/>
                <a:gd name="connsiteX168" fmla="*/ 261493 w 487314"/>
                <a:gd name="connsiteY168" fmla="*/ 77059 h 135917"/>
                <a:gd name="connsiteX169" fmla="*/ 263797 w 487314"/>
                <a:gd name="connsiteY169" fmla="*/ 77059 h 135917"/>
                <a:gd name="connsiteX170" fmla="*/ 265537 w 487314"/>
                <a:gd name="connsiteY170" fmla="*/ 76959 h 135917"/>
                <a:gd name="connsiteX171" fmla="*/ 265537 w 487314"/>
                <a:gd name="connsiteY171" fmla="*/ 87037 h 135917"/>
                <a:gd name="connsiteX172" fmla="*/ 265438 w 487314"/>
                <a:gd name="connsiteY172" fmla="*/ 87037 h 135917"/>
                <a:gd name="connsiteX173" fmla="*/ 261476 w 487314"/>
                <a:gd name="connsiteY173" fmla="*/ 87269 h 135917"/>
                <a:gd name="connsiteX174" fmla="*/ 261476 w 487314"/>
                <a:gd name="connsiteY174" fmla="*/ 77059 h 135917"/>
                <a:gd name="connsiteX175" fmla="*/ 261493 w 487314"/>
                <a:gd name="connsiteY175" fmla="*/ 77059 h 13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87314" h="135917">
                  <a:moveTo>
                    <a:pt x="303030" y="17437"/>
                  </a:moveTo>
                  <a:lnTo>
                    <a:pt x="303030" y="36217"/>
                  </a:lnTo>
                  <a:lnTo>
                    <a:pt x="281035" y="36217"/>
                  </a:lnTo>
                  <a:lnTo>
                    <a:pt x="281035" y="17437"/>
                  </a:lnTo>
                  <a:lnTo>
                    <a:pt x="303030" y="17437"/>
                  </a:lnTo>
                  <a:moveTo>
                    <a:pt x="201042" y="17437"/>
                  </a:moveTo>
                  <a:lnTo>
                    <a:pt x="201042" y="36217"/>
                  </a:lnTo>
                  <a:lnTo>
                    <a:pt x="179047" y="36217"/>
                  </a:lnTo>
                  <a:lnTo>
                    <a:pt x="179047" y="17437"/>
                  </a:lnTo>
                  <a:lnTo>
                    <a:pt x="201042" y="17437"/>
                  </a:lnTo>
                  <a:moveTo>
                    <a:pt x="162936" y="17437"/>
                  </a:moveTo>
                  <a:lnTo>
                    <a:pt x="162936" y="115513"/>
                  </a:lnTo>
                  <a:lnTo>
                    <a:pt x="146128" y="115513"/>
                  </a:lnTo>
                  <a:lnTo>
                    <a:pt x="144868" y="104441"/>
                  </a:lnTo>
                  <a:cubicBezTo>
                    <a:pt x="134492" y="114386"/>
                    <a:pt x="128326" y="117884"/>
                    <a:pt x="120486" y="117884"/>
                  </a:cubicBezTo>
                  <a:cubicBezTo>
                    <a:pt x="98772" y="117884"/>
                    <a:pt x="92888" y="107939"/>
                    <a:pt x="92888" y="78932"/>
                  </a:cubicBezTo>
                  <a:cubicBezTo>
                    <a:pt x="92888" y="52163"/>
                    <a:pt x="101441" y="43063"/>
                    <a:pt x="120486" y="43063"/>
                  </a:cubicBezTo>
                  <a:cubicBezTo>
                    <a:pt x="127348" y="43063"/>
                    <a:pt x="133945" y="45168"/>
                    <a:pt x="142349" y="49229"/>
                  </a:cubicBezTo>
                  <a:lnTo>
                    <a:pt x="142349" y="17421"/>
                  </a:lnTo>
                  <a:lnTo>
                    <a:pt x="162936" y="17421"/>
                  </a:lnTo>
                  <a:moveTo>
                    <a:pt x="128044" y="100960"/>
                  </a:moveTo>
                  <a:cubicBezTo>
                    <a:pt x="132387" y="100960"/>
                    <a:pt x="135885" y="99004"/>
                    <a:pt x="142332" y="92407"/>
                  </a:cubicBezTo>
                  <a:lnTo>
                    <a:pt x="142332" y="62008"/>
                  </a:lnTo>
                  <a:cubicBezTo>
                    <a:pt x="135752" y="58644"/>
                    <a:pt x="132105" y="57666"/>
                    <a:pt x="128044" y="57666"/>
                  </a:cubicBezTo>
                  <a:cubicBezTo>
                    <a:pt x="117950" y="57666"/>
                    <a:pt x="113607" y="62572"/>
                    <a:pt x="113757" y="78269"/>
                  </a:cubicBezTo>
                  <a:cubicBezTo>
                    <a:pt x="113607" y="95772"/>
                    <a:pt x="116690" y="100960"/>
                    <a:pt x="128044" y="100960"/>
                  </a:cubicBezTo>
                  <a:moveTo>
                    <a:pt x="245315" y="30333"/>
                  </a:moveTo>
                  <a:lnTo>
                    <a:pt x="245315" y="45466"/>
                  </a:lnTo>
                  <a:lnTo>
                    <a:pt x="263813" y="45466"/>
                  </a:lnTo>
                  <a:lnTo>
                    <a:pt x="263813" y="60881"/>
                  </a:lnTo>
                  <a:lnTo>
                    <a:pt x="245315" y="60881"/>
                  </a:lnTo>
                  <a:lnTo>
                    <a:pt x="245315" y="92971"/>
                  </a:lnTo>
                  <a:cubicBezTo>
                    <a:pt x="245315" y="101524"/>
                    <a:pt x="249525" y="103612"/>
                    <a:pt x="255260" y="103612"/>
                  </a:cubicBezTo>
                  <a:cubicBezTo>
                    <a:pt x="258476" y="103612"/>
                    <a:pt x="262686" y="103463"/>
                    <a:pt x="266614" y="103198"/>
                  </a:cubicBezTo>
                  <a:lnTo>
                    <a:pt x="267874" y="116094"/>
                  </a:lnTo>
                  <a:cubicBezTo>
                    <a:pt x="262686" y="116939"/>
                    <a:pt x="256106" y="117917"/>
                    <a:pt x="249940" y="117917"/>
                  </a:cubicBezTo>
                  <a:cubicBezTo>
                    <a:pt x="236762" y="117917"/>
                    <a:pt x="224579" y="113442"/>
                    <a:pt x="224579" y="94944"/>
                  </a:cubicBezTo>
                  <a:lnTo>
                    <a:pt x="224579" y="60898"/>
                  </a:lnTo>
                  <a:lnTo>
                    <a:pt x="212396" y="60898"/>
                  </a:lnTo>
                  <a:lnTo>
                    <a:pt x="212396" y="46742"/>
                  </a:lnTo>
                  <a:lnTo>
                    <a:pt x="224579" y="46046"/>
                  </a:lnTo>
                  <a:lnTo>
                    <a:pt x="224579" y="30349"/>
                  </a:lnTo>
                  <a:lnTo>
                    <a:pt x="245315" y="30349"/>
                  </a:lnTo>
                  <a:moveTo>
                    <a:pt x="49925" y="38521"/>
                  </a:moveTo>
                  <a:cubicBezTo>
                    <a:pt x="75020" y="38521"/>
                    <a:pt x="80656" y="53157"/>
                    <a:pt x="80656" y="70047"/>
                  </a:cubicBezTo>
                  <a:lnTo>
                    <a:pt x="80656" y="86788"/>
                  </a:lnTo>
                  <a:lnTo>
                    <a:pt x="37062" y="86788"/>
                  </a:lnTo>
                  <a:lnTo>
                    <a:pt x="37062" y="90816"/>
                  </a:lnTo>
                  <a:cubicBezTo>
                    <a:pt x="37062" y="100314"/>
                    <a:pt x="40444" y="104010"/>
                    <a:pt x="52345" y="104010"/>
                  </a:cubicBezTo>
                  <a:cubicBezTo>
                    <a:pt x="59903" y="104010"/>
                    <a:pt x="70677" y="102137"/>
                    <a:pt x="79214" y="99568"/>
                  </a:cubicBezTo>
                  <a:lnTo>
                    <a:pt x="79379" y="115116"/>
                  </a:lnTo>
                  <a:cubicBezTo>
                    <a:pt x="70528" y="118497"/>
                    <a:pt x="59920" y="120105"/>
                    <a:pt x="50588" y="120105"/>
                  </a:cubicBezTo>
                  <a:cubicBezTo>
                    <a:pt x="25974" y="120105"/>
                    <a:pt x="17437" y="108684"/>
                    <a:pt x="17437" y="89855"/>
                  </a:cubicBezTo>
                  <a:lnTo>
                    <a:pt x="17437" y="69103"/>
                  </a:lnTo>
                  <a:cubicBezTo>
                    <a:pt x="17421" y="52511"/>
                    <a:pt x="24830" y="38521"/>
                    <a:pt x="49925" y="38521"/>
                  </a:cubicBezTo>
                  <a:moveTo>
                    <a:pt x="37046" y="71025"/>
                  </a:moveTo>
                  <a:lnTo>
                    <a:pt x="61975" y="71025"/>
                  </a:lnTo>
                  <a:lnTo>
                    <a:pt x="61975" y="67163"/>
                  </a:lnTo>
                  <a:cubicBezTo>
                    <a:pt x="61975" y="59754"/>
                    <a:pt x="59721" y="54616"/>
                    <a:pt x="50074" y="54616"/>
                  </a:cubicBezTo>
                  <a:cubicBezTo>
                    <a:pt x="40427" y="54616"/>
                    <a:pt x="37046" y="59771"/>
                    <a:pt x="37046" y="67163"/>
                  </a:cubicBezTo>
                  <a:lnTo>
                    <a:pt x="37046" y="71025"/>
                  </a:lnTo>
                  <a:moveTo>
                    <a:pt x="357033" y="39615"/>
                  </a:moveTo>
                  <a:cubicBezTo>
                    <a:pt x="378796" y="39615"/>
                    <a:pt x="386189" y="50488"/>
                    <a:pt x="386189" y="63334"/>
                  </a:cubicBezTo>
                  <a:lnTo>
                    <a:pt x="386189" y="95275"/>
                  </a:lnTo>
                  <a:cubicBezTo>
                    <a:pt x="386189" y="108121"/>
                    <a:pt x="378780" y="118994"/>
                    <a:pt x="357033" y="118994"/>
                  </a:cubicBezTo>
                  <a:lnTo>
                    <a:pt x="347933" y="118994"/>
                  </a:lnTo>
                  <a:cubicBezTo>
                    <a:pt x="326170" y="118994"/>
                    <a:pt x="318777" y="108121"/>
                    <a:pt x="318777" y="95275"/>
                  </a:cubicBezTo>
                  <a:lnTo>
                    <a:pt x="318777" y="63334"/>
                  </a:lnTo>
                  <a:cubicBezTo>
                    <a:pt x="318777" y="50488"/>
                    <a:pt x="326186" y="39615"/>
                    <a:pt x="347933" y="39615"/>
                  </a:cubicBezTo>
                  <a:lnTo>
                    <a:pt x="357033" y="39615"/>
                  </a:lnTo>
                  <a:moveTo>
                    <a:pt x="348795" y="101060"/>
                  </a:moveTo>
                  <a:lnTo>
                    <a:pt x="356171" y="101060"/>
                  </a:lnTo>
                  <a:cubicBezTo>
                    <a:pt x="364989" y="101060"/>
                    <a:pt x="367989" y="97496"/>
                    <a:pt x="367989" y="91579"/>
                  </a:cubicBezTo>
                  <a:lnTo>
                    <a:pt x="367989" y="66997"/>
                  </a:lnTo>
                  <a:cubicBezTo>
                    <a:pt x="367989" y="61080"/>
                    <a:pt x="364989" y="57516"/>
                    <a:pt x="356171" y="57516"/>
                  </a:cubicBezTo>
                  <a:lnTo>
                    <a:pt x="348795" y="57516"/>
                  </a:lnTo>
                  <a:cubicBezTo>
                    <a:pt x="339977" y="57516"/>
                    <a:pt x="336977" y="61080"/>
                    <a:pt x="336977" y="66997"/>
                  </a:cubicBezTo>
                  <a:lnTo>
                    <a:pt x="336977" y="91579"/>
                  </a:lnTo>
                  <a:cubicBezTo>
                    <a:pt x="336977" y="97496"/>
                    <a:pt x="339977" y="101060"/>
                    <a:pt x="348795" y="101060"/>
                  </a:cubicBezTo>
                  <a:moveTo>
                    <a:pt x="450269" y="43079"/>
                  </a:moveTo>
                  <a:cubicBezTo>
                    <a:pt x="462038" y="43079"/>
                    <a:pt x="470160" y="49245"/>
                    <a:pt x="470160" y="62970"/>
                  </a:cubicBezTo>
                  <a:lnTo>
                    <a:pt x="470160" y="115513"/>
                  </a:lnTo>
                  <a:lnTo>
                    <a:pt x="449556" y="115513"/>
                  </a:lnTo>
                  <a:lnTo>
                    <a:pt x="449556" y="68307"/>
                  </a:lnTo>
                  <a:cubicBezTo>
                    <a:pt x="449556" y="62274"/>
                    <a:pt x="446755" y="59340"/>
                    <a:pt x="441003" y="59340"/>
                  </a:cubicBezTo>
                  <a:cubicBezTo>
                    <a:pt x="434970" y="59340"/>
                    <a:pt x="428953" y="61859"/>
                    <a:pt x="422224" y="66898"/>
                  </a:cubicBezTo>
                  <a:lnTo>
                    <a:pt x="422224" y="115513"/>
                  </a:lnTo>
                  <a:lnTo>
                    <a:pt x="401654" y="115513"/>
                  </a:lnTo>
                  <a:lnTo>
                    <a:pt x="401654" y="45450"/>
                  </a:lnTo>
                  <a:lnTo>
                    <a:pt x="418461" y="45450"/>
                  </a:lnTo>
                  <a:lnTo>
                    <a:pt x="419588" y="55113"/>
                  </a:lnTo>
                  <a:cubicBezTo>
                    <a:pt x="429682" y="47289"/>
                    <a:pt x="440456" y="43079"/>
                    <a:pt x="450269" y="43079"/>
                  </a:cubicBezTo>
                  <a:moveTo>
                    <a:pt x="302318" y="45466"/>
                  </a:moveTo>
                  <a:lnTo>
                    <a:pt x="302318" y="115530"/>
                  </a:lnTo>
                  <a:lnTo>
                    <a:pt x="281715" y="115530"/>
                  </a:lnTo>
                  <a:lnTo>
                    <a:pt x="281715" y="45466"/>
                  </a:lnTo>
                  <a:lnTo>
                    <a:pt x="302318" y="45466"/>
                  </a:lnTo>
                  <a:moveTo>
                    <a:pt x="200330" y="45466"/>
                  </a:moveTo>
                  <a:lnTo>
                    <a:pt x="200330" y="115530"/>
                  </a:lnTo>
                  <a:lnTo>
                    <a:pt x="179726" y="115530"/>
                  </a:lnTo>
                  <a:lnTo>
                    <a:pt x="179726" y="45466"/>
                  </a:lnTo>
                  <a:lnTo>
                    <a:pt x="200330" y="45466"/>
                  </a:lnTo>
                  <a:moveTo>
                    <a:pt x="303030" y="1260"/>
                  </a:moveTo>
                  <a:lnTo>
                    <a:pt x="281035" y="1260"/>
                  </a:lnTo>
                  <a:cubicBezTo>
                    <a:pt x="272101" y="1260"/>
                    <a:pt x="264857" y="8503"/>
                    <a:pt x="264857" y="17437"/>
                  </a:cubicBezTo>
                  <a:lnTo>
                    <a:pt x="264857" y="29305"/>
                  </a:lnTo>
                  <a:cubicBezTo>
                    <a:pt x="264509" y="29289"/>
                    <a:pt x="264161" y="29272"/>
                    <a:pt x="263813" y="29272"/>
                  </a:cubicBezTo>
                  <a:lnTo>
                    <a:pt x="261459" y="29272"/>
                  </a:lnTo>
                  <a:cubicBezTo>
                    <a:pt x="260912" y="20819"/>
                    <a:pt x="253901" y="14139"/>
                    <a:pt x="245315" y="14139"/>
                  </a:cubicBezTo>
                  <a:lnTo>
                    <a:pt x="224579" y="14139"/>
                  </a:lnTo>
                  <a:cubicBezTo>
                    <a:pt x="221911" y="14139"/>
                    <a:pt x="219375" y="14785"/>
                    <a:pt x="217154" y="15929"/>
                  </a:cubicBezTo>
                  <a:cubicBezTo>
                    <a:pt x="216391" y="7691"/>
                    <a:pt x="209479" y="1243"/>
                    <a:pt x="201042" y="1243"/>
                  </a:cubicBezTo>
                  <a:lnTo>
                    <a:pt x="179047" y="1243"/>
                  </a:lnTo>
                  <a:cubicBezTo>
                    <a:pt x="176113" y="1243"/>
                    <a:pt x="173361" y="2022"/>
                    <a:pt x="170991" y="3381"/>
                  </a:cubicBezTo>
                  <a:cubicBezTo>
                    <a:pt x="168621" y="2022"/>
                    <a:pt x="165869" y="1243"/>
                    <a:pt x="162936" y="1243"/>
                  </a:cubicBezTo>
                  <a:lnTo>
                    <a:pt x="142332" y="1243"/>
                  </a:lnTo>
                  <a:cubicBezTo>
                    <a:pt x="133398" y="1243"/>
                    <a:pt x="126155" y="8487"/>
                    <a:pt x="126155" y="17421"/>
                  </a:cubicBezTo>
                  <a:lnTo>
                    <a:pt x="126155" y="27200"/>
                  </a:lnTo>
                  <a:cubicBezTo>
                    <a:pt x="124315" y="26985"/>
                    <a:pt x="122425" y="26869"/>
                    <a:pt x="120486" y="26869"/>
                  </a:cubicBezTo>
                  <a:cubicBezTo>
                    <a:pt x="106347" y="26869"/>
                    <a:pt x="95607" y="31012"/>
                    <a:pt x="88297" y="39234"/>
                  </a:cubicBezTo>
                  <a:cubicBezTo>
                    <a:pt x="80440" y="28244"/>
                    <a:pt x="67346" y="22294"/>
                    <a:pt x="49925" y="22294"/>
                  </a:cubicBezTo>
                  <a:cubicBezTo>
                    <a:pt x="19443" y="22294"/>
                    <a:pt x="1243" y="39764"/>
                    <a:pt x="1243" y="69053"/>
                  </a:cubicBezTo>
                  <a:lnTo>
                    <a:pt x="1243" y="89805"/>
                  </a:lnTo>
                  <a:cubicBezTo>
                    <a:pt x="1243" y="119309"/>
                    <a:pt x="19227" y="136233"/>
                    <a:pt x="50571" y="136233"/>
                  </a:cubicBezTo>
                  <a:cubicBezTo>
                    <a:pt x="62638" y="136233"/>
                    <a:pt x="74921" y="134078"/>
                    <a:pt x="85148" y="130183"/>
                  </a:cubicBezTo>
                  <a:cubicBezTo>
                    <a:pt x="87750" y="129188"/>
                    <a:pt x="90004" y="127564"/>
                    <a:pt x="91728" y="125525"/>
                  </a:cubicBezTo>
                  <a:cubicBezTo>
                    <a:pt x="98159" y="130696"/>
                    <a:pt x="107359" y="134045"/>
                    <a:pt x="120486" y="134045"/>
                  </a:cubicBezTo>
                  <a:cubicBezTo>
                    <a:pt x="127166" y="134045"/>
                    <a:pt x="132918" y="132487"/>
                    <a:pt x="138354" y="129685"/>
                  </a:cubicBezTo>
                  <a:cubicBezTo>
                    <a:pt x="140675" y="130962"/>
                    <a:pt x="143327" y="131674"/>
                    <a:pt x="146128" y="131674"/>
                  </a:cubicBezTo>
                  <a:lnTo>
                    <a:pt x="162936" y="131674"/>
                  </a:lnTo>
                  <a:cubicBezTo>
                    <a:pt x="166019" y="131674"/>
                    <a:pt x="168886" y="130813"/>
                    <a:pt x="171339" y="129321"/>
                  </a:cubicBezTo>
                  <a:cubicBezTo>
                    <a:pt x="173792" y="130813"/>
                    <a:pt x="176660" y="131674"/>
                    <a:pt x="179743" y="131674"/>
                  </a:cubicBezTo>
                  <a:lnTo>
                    <a:pt x="200346" y="131674"/>
                  </a:lnTo>
                  <a:cubicBezTo>
                    <a:pt x="207788" y="131674"/>
                    <a:pt x="214054" y="126652"/>
                    <a:pt x="215944" y="119823"/>
                  </a:cubicBezTo>
                  <a:cubicBezTo>
                    <a:pt x="222971" y="128989"/>
                    <a:pt x="234641" y="134061"/>
                    <a:pt x="249940" y="134061"/>
                  </a:cubicBezTo>
                  <a:cubicBezTo>
                    <a:pt x="256984" y="134061"/>
                    <a:pt x="263979" y="133083"/>
                    <a:pt x="270460" y="132023"/>
                  </a:cubicBezTo>
                  <a:cubicBezTo>
                    <a:pt x="272233" y="131741"/>
                    <a:pt x="273874" y="131177"/>
                    <a:pt x="275383" y="130382"/>
                  </a:cubicBezTo>
                  <a:cubicBezTo>
                    <a:pt x="277339" y="131210"/>
                    <a:pt x="279477" y="131674"/>
                    <a:pt x="281731" y="131674"/>
                  </a:cubicBezTo>
                  <a:lnTo>
                    <a:pt x="302334" y="131674"/>
                  </a:lnTo>
                  <a:cubicBezTo>
                    <a:pt x="307721" y="131674"/>
                    <a:pt x="312495" y="129039"/>
                    <a:pt x="315429" y="124995"/>
                  </a:cubicBezTo>
                  <a:cubicBezTo>
                    <a:pt x="322622" y="131127"/>
                    <a:pt x="333181" y="135139"/>
                    <a:pt x="347933" y="135139"/>
                  </a:cubicBezTo>
                  <a:lnTo>
                    <a:pt x="357033" y="135139"/>
                  </a:lnTo>
                  <a:cubicBezTo>
                    <a:pt x="371370" y="135139"/>
                    <a:pt x="381747" y="131343"/>
                    <a:pt x="388940" y="125492"/>
                  </a:cubicBezTo>
                  <a:cubicBezTo>
                    <a:pt x="391907" y="129254"/>
                    <a:pt x="396499" y="131658"/>
                    <a:pt x="401654" y="131658"/>
                  </a:cubicBezTo>
                  <a:lnTo>
                    <a:pt x="422257" y="131658"/>
                  </a:lnTo>
                  <a:cubicBezTo>
                    <a:pt x="428008" y="131658"/>
                    <a:pt x="433047" y="128658"/>
                    <a:pt x="435915" y="124149"/>
                  </a:cubicBezTo>
                  <a:cubicBezTo>
                    <a:pt x="438782" y="128658"/>
                    <a:pt x="443838" y="131658"/>
                    <a:pt x="449573" y="131658"/>
                  </a:cubicBezTo>
                  <a:lnTo>
                    <a:pt x="470176" y="131658"/>
                  </a:lnTo>
                  <a:cubicBezTo>
                    <a:pt x="479110" y="131658"/>
                    <a:pt x="486354" y="124414"/>
                    <a:pt x="486354" y="115480"/>
                  </a:cubicBezTo>
                  <a:lnTo>
                    <a:pt x="486354" y="62937"/>
                  </a:lnTo>
                  <a:cubicBezTo>
                    <a:pt x="486354" y="41355"/>
                    <a:pt x="471850" y="26852"/>
                    <a:pt x="450269" y="26852"/>
                  </a:cubicBezTo>
                  <a:cubicBezTo>
                    <a:pt x="442644" y="26852"/>
                    <a:pt x="434871" y="28543"/>
                    <a:pt x="427229" y="31808"/>
                  </a:cubicBezTo>
                  <a:cubicBezTo>
                    <a:pt x="424693" y="30167"/>
                    <a:pt x="421677" y="29239"/>
                    <a:pt x="418478" y="29239"/>
                  </a:cubicBezTo>
                  <a:lnTo>
                    <a:pt x="401654" y="29239"/>
                  </a:lnTo>
                  <a:cubicBezTo>
                    <a:pt x="397145" y="29239"/>
                    <a:pt x="393068" y="31079"/>
                    <a:pt x="390134" y="34046"/>
                  </a:cubicBezTo>
                  <a:cubicBezTo>
                    <a:pt x="382924" y="27614"/>
                    <a:pt x="372199" y="23371"/>
                    <a:pt x="357033" y="23371"/>
                  </a:cubicBezTo>
                  <a:lnTo>
                    <a:pt x="347933" y="23371"/>
                  </a:lnTo>
                  <a:cubicBezTo>
                    <a:pt x="335584" y="23371"/>
                    <a:pt x="326170" y="26189"/>
                    <a:pt x="319208" y="30698"/>
                  </a:cubicBezTo>
                  <a:lnTo>
                    <a:pt x="319208" y="17388"/>
                  </a:lnTo>
                  <a:cubicBezTo>
                    <a:pt x="319208" y="8503"/>
                    <a:pt x="311965" y="1260"/>
                    <a:pt x="303030" y="1260"/>
                  </a:cubicBezTo>
                  <a:lnTo>
                    <a:pt x="303030" y="1260"/>
                  </a:lnTo>
                  <a:close/>
                  <a:moveTo>
                    <a:pt x="347485" y="73810"/>
                  </a:moveTo>
                  <a:lnTo>
                    <a:pt x="347485" y="73810"/>
                  </a:lnTo>
                  <a:lnTo>
                    <a:pt x="347485" y="73810"/>
                  </a:lnTo>
                  <a:lnTo>
                    <a:pt x="347485" y="73810"/>
                  </a:lnTo>
                  <a:close/>
                  <a:moveTo>
                    <a:pt x="357480" y="73810"/>
                  </a:moveTo>
                  <a:lnTo>
                    <a:pt x="357480" y="73810"/>
                  </a:lnTo>
                  <a:lnTo>
                    <a:pt x="357480" y="73810"/>
                  </a:lnTo>
                  <a:close/>
                  <a:moveTo>
                    <a:pt x="261493" y="77059"/>
                  </a:moveTo>
                  <a:lnTo>
                    <a:pt x="263797" y="77059"/>
                  </a:lnTo>
                  <a:cubicBezTo>
                    <a:pt x="264393" y="77059"/>
                    <a:pt x="264973" y="77026"/>
                    <a:pt x="265537" y="76959"/>
                  </a:cubicBezTo>
                  <a:lnTo>
                    <a:pt x="265537" y="87037"/>
                  </a:lnTo>
                  <a:cubicBezTo>
                    <a:pt x="265504" y="87037"/>
                    <a:pt x="265471" y="87037"/>
                    <a:pt x="265438" y="87037"/>
                  </a:cubicBezTo>
                  <a:cubicBezTo>
                    <a:pt x="264161" y="87120"/>
                    <a:pt x="262819" y="87203"/>
                    <a:pt x="261476" y="87269"/>
                  </a:cubicBezTo>
                  <a:lnTo>
                    <a:pt x="261476" y="77059"/>
                  </a:lnTo>
                  <a:lnTo>
                    <a:pt x="261493" y="77059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0E832B8F-B2C5-46CA-AA52-7BC1C958009E}"/>
                </a:ext>
              </a:extLst>
            </p:cNvPr>
            <p:cNvSpPr/>
            <p:nvPr/>
          </p:nvSpPr>
          <p:spPr>
            <a:xfrm>
              <a:off x="3959822" y="4099313"/>
              <a:ext cx="33151" cy="46411"/>
            </a:xfrm>
            <a:custGeom>
              <a:avLst/>
              <a:gdLst>
                <a:gd name="connsiteX0" fmla="*/ 20902 w 33150"/>
                <a:gd name="connsiteY0" fmla="*/ 1243 h 46410"/>
                <a:gd name="connsiteX1" fmla="*/ 13343 w 33150"/>
                <a:gd name="connsiteY1" fmla="*/ 1243 h 46410"/>
                <a:gd name="connsiteX2" fmla="*/ 1243 w 33150"/>
                <a:gd name="connsiteY2" fmla="*/ 10940 h 46410"/>
                <a:gd name="connsiteX3" fmla="*/ 1243 w 33150"/>
                <a:gd name="connsiteY3" fmla="*/ 36084 h 46410"/>
                <a:gd name="connsiteX4" fmla="*/ 13343 w 33150"/>
                <a:gd name="connsiteY4" fmla="*/ 45781 h 46410"/>
                <a:gd name="connsiteX5" fmla="*/ 20902 w 33150"/>
                <a:gd name="connsiteY5" fmla="*/ 45781 h 46410"/>
                <a:gd name="connsiteX6" fmla="*/ 33002 w 33150"/>
                <a:gd name="connsiteY6" fmla="*/ 36084 h 46410"/>
                <a:gd name="connsiteX7" fmla="*/ 33002 w 33150"/>
                <a:gd name="connsiteY7" fmla="*/ 10940 h 46410"/>
                <a:gd name="connsiteX8" fmla="*/ 20902 w 33150"/>
                <a:gd name="connsiteY8" fmla="*/ 1243 h 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50" h="46410">
                  <a:moveTo>
                    <a:pt x="20902" y="1243"/>
                  </a:moveTo>
                  <a:lnTo>
                    <a:pt x="13343" y="1243"/>
                  </a:lnTo>
                  <a:cubicBezTo>
                    <a:pt x="4326" y="1243"/>
                    <a:pt x="1243" y="4890"/>
                    <a:pt x="1243" y="10940"/>
                  </a:cubicBezTo>
                  <a:lnTo>
                    <a:pt x="1243" y="36084"/>
                  </a:lnTo>
                  <a:cubicBezTo>
                    <a:pt x="1243" y="42134"/>
                    <a:pt x="4310" y="45781"/>
                    <a:pt x="13343" y="45781"/>
                  </a:cubicBezTo>
                  <a:lnTo>
                    <a:pt x="20902" y="45781"/>
                  </a:lnTo>
                  <a:cubicBezTo>
                    <a:pt x="29919" y="45781"/>
                    <a:pt x="33002" y="42134"/>
                    <a:pt x="33002" y="36084"/>
                  </a:cubicBezTo>
                  <a:lnTo>
                    <a:pt x="33002" y="10940"/>
                  </a:lnTo>
                  <a:cubicBezTo>
                    <a:pt x="32985" y="4890"/>
                    <a:pt x="29919" y="1243"/>
                    <a:pt x="20902" y="1243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2B3ABEF2-9BFC-46C2-9CF9-CD6744A805D4}"/>
                </a:ext>
              </a:extLst>
            </p:cNvPr>
            <p:cNvSpPr/>
            <p:nvPr/>
          </p:nvSpPr>
          <p:spPr>
            <a:xfrm>
              <a:off x="3712767" y="4031304"/>
              <a:ext cx="314931" cy="149178"/>
            </a:xfrm>
            <a:custGeom>
              <a:avLst/>
              <a:gdLst>
                <a:gd name="connsiteX0" fmla="*/ 268835 w 314931"/>
                <a:gd name="connsiteY0" fmla="*/ 35736 h 149177"/>
                <a:gd name="connsiteX1" fmla="*/ 259520 w 314931"/>
                <a:gd name="connsiteY1" fmla="*/ 35736 h 149177"/>
                <a:gd name="connsiteX2" fmla="*/ 232767 w 314931"/>
                <a:gd name="connsiteY2" fmla="*/ 41985 h 149177"/>
                <a:gd name="connsiteX3" fmla="*/ 228707 w 314931"/>
                <a:gd name="connsiteY3" fmla="*/ 37261 h 149177"/>
                <a:gd name="connsiteX4" fmla="*/ 219540 w 314931"/>
                <a:gd name="connsiteY4" fmla="*/ 34178 h 149177"/>
                <a:gd name="connsiteX5" fmla="*/ 215463 w 314931"/>
                <a:gd name="connsiteY5" fmla="*/ 34742 h 149177"/>
                <a:gd name="connsiteX6" fmla="*/ 203694 w 314931"/>
                <a:gd name="connsiteY6" fmla="*/ 39433 h 149177"/>
                <a:gd name="connsiteX7" fmla="*/ 195175 w 314931"/>
                <a:gd name="connsiteY7" fmla="*/ 36814 h 149177"/>
                <a:gd name="connsiteX8" fmla="*/ 178218 w 314931"/>
                <a:gd name="connsiteY8" fmla="*/ 36814 h 149177"/>
                <a:gd name="connsiteX9" fmla="*/ 164560 w 314931"/>
                <a:gd name="connsiteY9" fmla="*/ 45416 h 149177"/>
                <a:gd name="connsiteX10" fmla="*/ 132172 w 314931"/>
                <a:gd name="connsiteY10" fmla="*/ 35156 h 149177"/>
                <a:gd name="connsiteX11" fmla="*/ 93800 w 314931"/>
                <a:gd name="connsiteY11" fmla="*/ 50488 h 149177"/>
                <a:gd name="connsiteX12" fmla="*/ 65804 w 314931"/>
                <a:gd name="connsiteY12" fmla="*/ 35156 h 149177"/>
                <a:gd name="connsiteX13" fmla="*/ 51665 w 314931"/>
                <a:gd name="connsiteY13" fmla="*/ 36781 h 149177"/>
                <a:gd name="connsiteX14" fmla="*/ 51665 w 314931"/>
                <a:gd name="connsiteY14" fmla="*/ 16410 h 149177"/>
                <a:gd name="connsiteX15" fmla="*/ 36499 w 314931"/>
                <a:gd name="connsiteY15" fmla="*/ 1243 h 149177"/>
                <a:gd name="connsiteX16" fmla="*/ 16410 w 314931"/>
                <a:gd name="connsiteY16" fmla="*/ 1243 h 149177"/>
                <a:gd name="connsiteX17" fmla="*/ 1243 w 314931"/>
                <a:gd name="connsiteY17" fmla="*/ 16410 h 149177"/>
                <a:gd name="connsiteX18" fmla="*/ 1243 w 314931"/>
                <a:gd name="connsiteY18" fmla="*/ 132139 h 149177"/>
                <a:gd name="connsiteX19" fmla="*/ 16410 w 314931"/>
                <a:gd name="connsiteY19" fmla="*/ 147305 h 149177"/>
                <a:gd name="connsiteX20" fmla="*/ 36499 w 314931"/>
                <a:gd name="connsiteY20" fmla="*/ 147305 h 149177"/>
                <a:gd name="connsiteX21" fmla="*/ 50157 w 314931"/>
                <a:gd name="connsiteY21" fmla="*/ 138736 h 149177"/>
                <a:gd name="connsiteX22" fmla="*/ 63815 w 314931"/>
                <a:gd name="connsiteY22" fmla="*/ 147305 h 149177"/>
                <a:gd name="connsiteX23" fmla="*/ 83904 w 314931"/>
                <a:gd name="connsiteY23" fmla="*/ 147305 h 149177"/>
                <a:gd name="connsiteX24" fmla="*/ 97795 w 314931"/>
                <a:gd name="connsiteY24" fmla="*/ 138205 h 149177"/>
                <a:gd name="connsiteX25" fmla="*/ 132818 w 314931"/>
                <a:gd name="connsiteY25" fmla="*/ 148962 h 149177"/>
                <a:gd name="connsiteX26" fmla="*/ 167544 w 314931"/>
                <a:gd name="connsiteY26" fmla="*/ 142913 h 149177"/>
                <a:gd name="connsiteX27" fmla="*/ 178218 w 314931"/>
                <a:gd name="connsiteY27" fmla="*/ 147305 h 149177"/>
                <a:gd name="connsiteX28" fmla="*/ 198307 w 314931"/>
                <a:gd name="connsiteY28" fmla="*/ 147305 h 149177"/>
                <a:gd name="connsiteX29" fmla="*/ 213474 w 314931"/>
                <a:gd name="connsiteY29" fmla="*/ 132139 h 149177"/>
                <a:gd name="connsiteX30" fmla="*/ 213474 w 314931"/>
                <a:gd name="connsiteY30" fmla="*/ 108469 h 149177"/>
                <a:gd name="connsiteX31" fmla="*/ 214535 w 314931"/>
                <a:gd name="connsiteY31" fmla="*/ 107872 h 149177"/>
                <a:gd name="connsiteX32" fmla="*/ 259537 w 314931"/>
                <a:gd name="connsiteY32" fmla="*/ 147322 h 149177"/>
                <a:gd name="connsiteX33" fmla="*/ 268852 w 314931"/>
                <a:gd name="connsiteY33" fmla="*/ 147322 h 149177"/>
                <a:gd name="connsiteX34" fmla="*/ 313854 w 314931"/>
                <a:gd name="connsiteY34" fmla="*/ 107872 h 149177"/>
                <a:gd name="connsiteX35" fmla="*/ 313854 w 314931"/>
                <a:gd name="connsiteY35" fmla="*/ 75186 h 149177"/>
                <a:gd name="connsiteX36" fmla="*/ 268835 w 314931"/>
                <a:gd name="connsiteY36" fmla="*/ 35736 h 149177"/>
                <a:gd name="connsiteX37" fmla="*/ 83888 w 314931"/>
                <a:gd name="connsiteY37" fmla="*/ 132139 h 149177"/>
                <a:gd name="connsiteX38" fmla="*/ 63799 w 314931"/>
                <a:gd name="connsiteY38" fmla="*/ 132139 h 149177"/>
                <a:gd name="connsiteX39" fmla="*/ 63799 w 314931"/>
                <a:gd name="connsiteY39" fmla="*/ 76164 h 149177"/>
                <a:gd name="connsiteX40" fmla="*/ 57384 w 314931"/>
                <a:gd name="connsiteY40" fmla="*/ 69749 h 149177"/>
                <a:gd name="connsiteX41" fmla="*/ 36482 w 314931"/>
                <a:gd name="connsiteY41" fmla="*/ 76495 h 149177"/>
                <a:gd name="connsiteX42" fmla="*/ 36482 w 314931"/>
                <a:gd name="connsiteY42" fmla="*/ 132139 h 149177"/>
                <a:gd name="connsiteX43" fmla="*/ 16393 w 314931"/>
                <a:gd name="connsiteY43" fmla="*/ 132139 h 149177"/>
                <a:gd name="connsiteX44" fmla="*/ 16393 w 314931"/>
                <a:gd name="connsiteY44" fmla="*/ 16410 h 149177"/>
                <a:gd name="connsiteX45" fmla="*/ 36482 w 314931"/>
                <a:gd name="connsiteY45" fmla="*/ 16410 h 149177"/>
                <a:gd name="connsiteX46" fmla="*/ 36482 w 314931"/>
                <a:gd name="connsiteY46" fmla="*/ 58063 h 149177"/>
                <a:gd name="connsiteX47" fmla="*/ 65788 w 314931"/>
                <a:gd name="connsiteY47" fmla="*/ 50323 h 149177"/>
                <a:gd name="connsiteX48" fmla="*/ 83888 w 314931"/>
                <a:gd name="connsiteY48" fmla="*/ 74025 h 149177"/>
                <a:gd name="connsiteX49" fmla="*/ 83888 w 314931"/>
                <a:gd name="connsiteY49" fmla="*/ 132139 h 149177"/>
                <a:gd name="connsiteX50" fmla="*/ 163582 w 314931"/>
                <a:gd name="connsiteY50" fmla="*/ 99717 h 149177"/>
                <a:gd name="connsiteX51" fmla="*/ 118978 w 314931"/>
                <a:gd name="connsiteY51" fmla="*/ 99717 h 149177"/>
                <a:gd name="connsiteX52" fmla="*/ 118978 w 314931"/>
                <a:gd name="connsiteY52" fmla="*/ 103828 h 149177"/>
                <a:gd name="connsiteX53" fmla="*/ 134608 w 314931"/>
                <a:gd name="connsiteY53" fmla="*/ 117320 h 149177"/>
                <a:gd name="connsiteX54" fmla="*/ 162107 w 314931"/>
                <a:gd name="connsiteY54" fmla="*/ 112779 h 149177"/>
                <a:gd name="connsiteX55" fmla="*/ 162273 w 314931"/>
                <a:gd name="connsiteY55" fmla="*/ 128691 h 149177"/>
                <a:gd name="connsiteX56" fmla="*/ 132802 w 314931"/>
                <a:gd name="connsiteY56" fmla="*/ 133796 h 149177"/>
                <a:gd name="connsiteX57" fmla="*/ 98888 w 314931"/>
                <a:gd name="connsiteY57" fmla="*/ 102850 h 149177"/>
                <a:gd name="connsiteX58" fmla="*/ 98888 w 314931"/>
                <a:gd name="connsiteY58" fmla="*/ 81600 h 149177"/>
                <a:gd name="connsiteX59" fmla="*/ 132139 w 314931"/>
                <a:gd name="connsiteY59" fmla="*/ 50323 h 149177"/>
                <a:gd name="connsiteX60" fmla="*/ 163582 w 314931"/>
                <a:gd name="connsiteY60" fmla="*/ 82578 h 149177"/>
                <a:gd name="connsiteX61" fmla="*/ 163582 w 314931"/>
                <a:gd name="connsiteY61" fmla="*/ 99717 h 149177"/>
                <a:gd name="connsiteX62" fmla="*/ 219524 w 314931"/>
                <a:gd name="connsiteY62" fmla="*/ 68771 h 149177"/>
                <a:gd name="connsiteX63" fmla="*/ 198291 w 314931"/>
                <a:gd name="connsiteY63" fmla="*/ 80457 h 149177"/>
                <a:gd name="connsiteX64" fmla="*/ 198291 w 314931"/>
                <a:gd name="connsiteY64" fmla="*/ 132139 h 149177"/>
                <a:gd name="connsiteX65" fmla="*/ 178201 w 314931"/>
                <a:gd name="connsiteY65" fmla="*/ 132139 h 149177"/>
                <a:gd name="connsiteX66" fmla="*/ 178201 w 314931"/>
                <a:gd name="connsiteY66" fmla="*/ 51980 h 149177"/>
                <a:gd name="connsiteX67" fmla="*/ 195158 w 314931"/>
                <a:gd name="connsiteY67" fmla="*/ 51980 h 149177"/>
                <a:gd name="connsiteX68" fmla="*/ 196468 w 314931"/>
                <a:gd name="connsiteY68" fmla="*/ 60865 h 149177"/>
                <a:gd name="connsiteX69" fmla="*/ 219507 w 314931"/>
                <a:gd name="connsiteY69" fmla="*/ 49345 h 149177"/>
                <a:gd name="connsiteX70" fmla="*/ 219507 w 314931"/>
                <a:gd name="connsiteY70" fmla="*/ 68771 h 149177"/>
                <a:gd name="connsiteX71" fmla="*/ 298671 w 314931"/>
                <a:gd name="connsiteY71" fmla="*/ 107872 h 149177"/>
                <a:gd name="connsiteX72" fmla="*/ 268835 w 314931"/>
                <a:gd name="connsiteY72" fmla="*/ 132139 h 149177"/>
                <a:gd name="connsiteX73" fmla="*/ 259520 w 314931"/>
                <a:gd name="connsiteY73" fmla="*/ 132139 h 149177"/>
                <a:gd name="connsiteX74" fmla="*/ 229684 w 314931"/>
                <a:gd name="connsiteY74" fmla="*/ 107872 h 149177"/>
                <a:gd name="connsiteX75" fmla="*/ 229684 w 314931"/>
                <a:gd name="connsiteY75" fmla="*/ 75186 h 149177"/>
                <a:gd name="connsiteX76" fmla="*/ 259520 w 314931"/>
                <a:gd name="connsiteY76" fmla="*/ 50919 h 149177"/>
                <a:gd name="connsiteX77" fmla="*/ 268835 w 314931"/>
                <a:gd name="connsiteY77" fmla="*/ 50919 h 149177"/>
                <a:gd name="connsiteX78" fmla="*/ 298671 w 314931"/>
                <a:gd name="connsiteY78" fmla="*/ 75186 h 149177"/>
                <a:gd name="connsiteX79" fmla="*/ 298671 w 314931"/>
                <a:gd name="connsiteY79" fmla="*/ 107872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14931" h="149177">
                  <a:moveTo>
                    <a:pt x="268835" y="35736"/>
                  </a:moveTo>
                  <a:lnTo>
                    <a:pt x="259520" y="35736"/>
                  </a:lnTo>
                  <a:cubicBezTo>
                    <a:pt x="248249" y="35736"/>
                    <a:pt x="239481" y="38123"/>
                    <a:pt x="232767" y="41985"/>
                  </a:cubicBezTo>
                  <a:cubicBezTo>
                    <a:pt x="231756" y="40162"/>
                    <a:pt x="230397" y="38538"/>
                    <a:pt x="228707" y="37261"/>
                  </a:cubicBezTo>
                  <a:cubicBezTo>
                    <a:pt x="226038" y="35239"/>
                    <a:pt x="222806" y="34178"/>
                    <a:pt x="219540" y="34178"/>
                  </a:cubicBezTo>
                  <a:cubicBezTo>
                    <a:pt x="218181" y="34178"/>
                    <a:pt x="216805" y="34361"/>
                    <a:pt x="215463" y="34742"/>
                  </a:cubicBezTo>
                  <a:cubicBezTo>
                    <a:pt x="211800" y="35770"/>
                    <a:pt x="207656" y="37510"/>
                    <a:pt x="203694" y="39433"/>
                  </a:cubicBezTo>
                  <a:cubicBezTo>
                    <a:pt x="201258" y="37775"/>
                    <a:pt x="198324" y="36814"/>
                    <a:pt x="195175" y="36814"/>
                  </a:cubicBezTo>
                  <a:lnTo>
                    <a:pt x="178218" y="36814"/>
                  </a:lnTo>
                  <a:cubicBezTo>
                    <a:pt x="172201" y="36814"/>
                    <a:pt x="167013" y="40328"/>
                    <a:pt x="164560" y="45416"/>
                  </a:cubicBezTo>
                  <a:cubicBezTo>
                    <a:pt x="154698" y="37013"/>
                    <a:pt x="141669" y="35156"/>
                    <a:pt x="132172" y="35156"/>
                  </a:cubicBezTo>
                  <a:cubicBezTo>
                    <a:pt x="115215" y="35156"/>
                    <a:pt x="102071" y="40593"/>
                    <a:pt x="93800" y="50488"/>
                  </a:cubicBezTo>
                  <a:cubicBezTo>
                    <a:pt x="85910" y="36598"/>
                    <a:pt x="71373" y="35156"/>
                    <a:pt x="65804" y="35156"/>
                  </a:cubicBezTo>
                  <a:cubicBezTo>
                    <a:pt x="61461" y="35156"/>
                    <a:pt x="56621" y="35736"/>
                    <a:pt x="51665" y="36781"/>
                  </a:cubicBezTo>
                  <a:lnTo>
                    <a:pt x="51665" y="16410"/>
                  </a:lnTo>
                  <a:cubicBezTo>
                    <a:pt x="51665" y="8039"/>
                    <a:pt x="44869" y="1243"/>
                    <a:pt x="36499" y="1243"/>
                  </a:cubicBezTo>
                  <a:lnTo>
                    <a:pt x="16410" y="1243"/>
                  </a:lnTo>
                  <a:cubicBezTo>
                    <a:pt x="8039" y="1243"/>
                    <a:pt x="1243" y="8039"/>
                    <a:pt x="1243" y="16410"/>
                  </a:cubicBezTo>
                  <a:lnTo>
                    <a:pt x="1243" y="132139"/>
                  </a:lnTo>
                  <a:cubicBezTo>
                    <a:pt x="1243" y="140509"/>
                    <a:pt x="8039" y="147305"/>
                    <a:pt x="16410" y="147305"/>
                  </a:cubicBezTo>
                  <a:lnTo>
                    <a:pt x="36499" y="147305"/>
                  </a:lnTo>
                  <a:cubicBezTo>
                    <a:pt x="42516" y="147305"/>
                    <a:pt x="47704" y="143808"/>
                    <a:pt x="50157" y="138736"/>
                  </a:cubicBezTo>
                  <a:cubicBezTo>
                    <a:pt x="52610" y="143808"/>
                    <a:pt x="57798" y="147305"/>
                    <a:pt x="63815" y="147305"/>
                  </a:cubicBezTo>
                  <a:lnTo>
                    <a:pt x="83904" y="147305"/>
                  </a:lnTo>
                  <a:cubicBezTo>
                    <a:pt x="90120" y="147305"/>
                    <a:pt x="95457" y="143559"/>
                    <a:pt x="97795" y="138205"/>
                  </a:cubicBezTo>
                  <a:cubicBezTo>
                    <a:pt x="106066" y="145233"/>
                    <a:pt x="117818" y="148962"/>
                    <a:pt x="132818" y="148962"/>
                  </a:cubicBezTo>
                  <a:cubicBezTo>
                    <a:pt x="144769" y="148962"/>
                    <a:pt x="157416" y="146758"/>
                    <a:pt x="167544" y="142913"/>
                  </a:cubicBezTo>
                  <a:cubicBezTo>
                    <a:pt x="170278" y="145631"/>
                    <a:pt x="174058" y="147305"/>
                    <a:pt x="178218" y="147305"/>
                  </a:cubicBezTo>
                  <a:lnTo>
                    <a:pt x="198307" y="147305"/>
                  </a:lnTo>
                  <a:cubicBezTo>
                    <a:pt x="206678" y="147305"/>
                    <a:pt x="213474" y="140509"/>
                    <a:pt x="213474" y="132139"/>
                  </a:cubicBezTo>
                  <a:lnTo>
                    <a:pt x="213474" y="108469"/>
                  </a:lnTo>
                  <a:cubicBezTo>
                    <a:pt x="213822" y="108270"/>
                    <a:pt x="214535" y="107872"/>
                    <a:pt x="214535" y="107872"/>
                  </a:cubicBezTo>
                  <a:cubicBezTo>
                    <a:pt x="214535" y="126934"/>
                    <a:pt x="226353" y="147322"/>
                    <a:pt x="259537" y="147322"/>
                  </a:cubicBezTo>
                  <a:lnTo>
                    <a:pt x="268852" y="147322"/>
                  </a:lnTo>
                  <a:cubicBezTo>
                    <a:pt x="302036" y="147322"/>
                    <a:pt x="313854" y="126950"/>
                    <a:pt x="313854" y="107872"/>
                  </a:cubicBezTo>
                  <a:lnTo>
                    <a:pt x="313854" y="75186"/>
                  </a:lnTo>
                  <a:cubicBezTo>
                    <a:pt x="313838" y="56124"/>
                    <a:pt x="302019" y="35736"/>
                    <a:pt x="268835" y="35736"/>
                  </a:cubicBezTo>
                  <a:close/>
                  <a:moveTo>
                    <a:pt x="83888" y="132139"/>
                  </a:moveTo>
                  <a:lnTo>
                    <a:pt x="63799" y="132139"/>
                  </a:lnTo>
                  <a:lnTo>
                    <a:pt x="63799" y="76164"/>
                  </a:lnTo>
                  <a:cubicBezTo>
                    <a:pt x="63799" y="71887"/>
                    <a:pt x="61992" y="69749"/>
                    <a:pt x="57384" y="69749"/>
                  </a:cubicBezTo>
                  <a:cubicBezTo>
                    <a:pt x="52444" y="69749"/>
                    <a:pt x="43726" y="72716"/>
                    <a:pt x="36482" y="76495"/>
                  </a:cubicBezTo>
                  <a:lnTo>
                    <a:pt x="36482" y="132139"/>
                  </a:lnTo>
                  <a:lnTo>
                    <a:pt x="16393" y="132139"/>
                  </a:lnTo>
                  <a:lnTo>
                    <a:pt x="16393" y="16410"/>
                  </a:lnTo>
                  <a:lnTo>
                    <a:pt x="36482" y="16410"/>
                  </a:lnTo>
                  <a:lnTo>
                    <a:pt x="36482" y="58063"/>
                  </a:lnTo>
                  <a:cubicBezTo>
                    <a:pt x="45367" y="53455"/>
                    <a:pt x="57218" y="50323"/>
                    <a:pt x="65788" y="50323"/>
                  </a:cubicBezTo>
                  <a:cubicBezTo>
                    <a:pt x="79114" y="50323"/>
                    <a:pt x="83888" y="59704"/>
                    <a:pt x="83888" y="74025"/>
                  </a:cubicBezTo>
                  <a:lnTo>
                    <a:pt x="83888" y="132139"/>
                  </a:lnTo>
                  <a:close/>
                  <a:moveTo>
                    <a:pt x="163582" y="99717"/>
                  </a:moveTo>
                  <a:lnTo>
                    <a:pt x="118978" y="99717"/>
                  </a:lnTo>
                  <a:lnTo>
                    <a:pt x="118978" y="103828"/>
                  </a:lnTo>
                  <a:cubicBezTo>
                    <a:pt x="118978" y="113541"/>
                    <a:pt x="122442" y="117320"/>
                    <a:pt x="134608" y="117320"/>
                  </a:cubicBezTo>
                  <a:cubicBezTo>
                    <a:pt x="142349" y="117320"/>
                    <a:pt x="153372" y="115397"/>
                    <a:pt x="162107" y="112779"/>
                  </a:cubicBezTo>
                  <a:lnTo>
                    <a:pt x="162273" y="128691"/>
                  </a:lnTo>
                  <a:cubicBezTo>
                    <a:pt x="153222" y="132155"/>
                    <a:pt x="142349" y="133796"/>
                    <a:pt x="132802" y="133796"/>
                  </a:cubicBezTo>
                  <a:cubicBezTo>
                    <a:pt x="107607" y="133796"/>
                    <a:pt x="98888" y="122110"/>
                    <a:pt x="98888" y="102850"/>
                  </a:cubicBezTo>
                  <a:lnTo>
                    <a:pt x="98888" y="81600"/>
                  </a:lnTo>
                  <a:cubicBezTo>
                    <a:pt x="98888" y="64644"/>
                    <a:pt x="106463" y="50323"/>
                    <a:pt x="132139" y="50323"/>
                  </a:cubicBezTo>
                  <a:cubicBezTo>
                    <a:pt x="157814" y="50323"/>
                    <a:pt x="163582" y="65307"/>
                    <a:pt x="163582" y="82578"/>
                  </a:cubicBezTo>
                  <a:lnTo>
                    <a:pt x="163582" y="99717"/>
                  </a:lnTo>
                  <a:close/>
                  <a:moveTo>
                    <a:pt x="219524" y="68771"/>
                  </a:moveTo>
                  <a:cubicBezTo>
                    <a:pt x="211783" y="72235"/>
                    <a:pt x="205534" y="75849"/>
                    <a:pt x="198291" y="80457"/>
                  </a:cubicBezTo>
                  <a:lnTo>
                    <a:pt x="198291" y="132139"/>
                  </a:lnTo>
                  <a:lnTo>
                    <a:pt x="178201" y="132139"/>
                  </a:lnTo>
                  <a:lnTo>
                    <a:pt x="178201" y="51980"/>
                  </a:lnTo>
                  <a:lnTo>
                    <a:pt x="195158" y="51980"/>
                  </a:lnTo>
                  <a:lnTo>
                    <a:pt x="196468" y="60865"/>
                  </a:lnTo>
                  <a:cubicBezTo>
                    <a:pt x="200910" y="57898"/>
                    <a:pt x="212430" y="51317"/>
                    <a:pt x="219507" y="49345"/>
                  </a:cubicBezTo>
                  <a:lnTo>
                    <a:pt x="219507" y="68771"/>
                  </a:lnTo>
                  <a:close/>
                  <a:moveTo>
                    <a:pt x="298671" y="107872"/>
                  </a:moveTo>
                  <a:cubicBezTo>
                    <a:pt x="298671" y="121016"/>
                    <a:pt x="291096" y="132139"/>
                    <a:pt x="268835" y="132139"/>
                  </a:cubicBezTo>
                  <a:lnTo>
                    <a:pt x="259520" y="132139"/>
                  </a:lnTo>
                  <a:cubicBezTo>
                    <a:pt x="237259" y="132139"/>
                    <a:pt x="229684" y="121000"/>
                    <a:pt x="229684" y="107872"/>
                  </a:cubicBezTo>
                  <a:lnTo>
                    <a:pt x="229684" y="75186"/>
                  </a:lnTo>
                  <a:cubicBezTo>
                    <a:pt x="229684" y="62041"/>
                    <a:pt x="237259" y="50919"/>
                    <a:pt x="259520" y="50919"/>
                  </a:cubicBezTo>
                  <a:lnTo>
                    <a:pt x="268835" y="50919"/>
                  </a:lnTo>
                  <a:cubicBezTo>
                    <a:pt x="291096" y="50919"/>
                    <a:pt x="298671" y="62058"/>
                    <a:pt x="298671" y="75186"/>
                  </a:cubicBezTo>
                  <a:lnTo>
                    <a:pt x="298671" y="107872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B53C768F-70E5-4BF8-92A8-3444E07F8562}"/>
                </a:ext>
              </a:extLst>
            </p:cNvPr>
            <p:cNvSpPr/>
            <p:nvPr/>
          </p:nvSpPr>
          <p:spPr>
            <a:xfrm>
              <a:off x="3830518" y="4096843"/>
              <a:ext cx="26521" cy="18233"/>
            </a:xfrm>
            <a:custGeom>
              <a:avLst/>
              <a:gdLst>
                <a:gd name="connsiteX0" fmla="*/ 14570 w 26520"/>
                <a:gd name="connsiteY0" fmla="*/ 1243 h 18232"/>
                <a:gd name="connsiteX1" fmla="*/ 1243 w 26520"/>
                <a:gd name="connsiteY1" fmla="*/ 14089 h 18232"/>
                <a:gd name="connsiteX2" fmla="*/ 1243 w 26520"/>
                <a:gd name="connsiteY2" fmla="*/ 18034 h 18232"/>
                <a:gd name="connsiteX3" fmla="*/ 26753 w 26520"/>
                <a:gd name="connsiteY3" fmla="*/ 18034 h 18232"/>
                <a:gd name="connsiteX4" fmla="*/ 26753 w 26520"/>
                <a:gd name="connsiteY4" fmla="*/ 14089 h 18232"/>
                <a:gd name="connsiteX5" fmla="*/ 14570 w 26520"/>
                <a:gd name="connsiteY5" fmla="*/ 1243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20" h="18232">
                  <a:moveTo>
                    <a:pt x="14570" y="1243"/>
                  </a:moveTo>
                  <a:cubicBezTo>
                    <a:pt x="4691" y="1243"/>
                    <a:pt x="1243" y="6514"/>
                    <a:pt x="1243" y="14089"/>
                  </a:cubicBezTo>
                  <a:lnTo>
                    <a:pt x="1243" y="18034"/>
                  </a:lnTo>
                  <a:lnTo>
                    <a:pt x="26753" y="18034"/>
                  </a:lnTo>
                  <a:lnTo>
                    <a:pt x="26753" y="14089"/>
                  </a:lnTo>
                  <a:cubicBezTo>
                    <a:pt x="26736" y="6514"/>
                    <a:pt x="24432" y="1243"/>
                    <a:pt x="14570" y="1243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A3843F80-E2F0-4370-828E-015D384459B8}"/>
                </a:ext>
              </a:extLst>
            </p:cNvPr>
            <p:cNvSpPr/>
            <p:nvPr/>
          </p:nvSpPr>
          <p:spPr>
            <a:xfrm>
              <a:off x="3799141" y="4177681"/>
              <a:ext cx="71274" cy="102767"/>
            </a:xfrm>
            <a:custGeom>
              <a:avLst/>
              <a:gdLst>
                <a:gd name="connsiteX0" fmla="*/ 71291 w 71273"/>
                <a:gd name="connsiteY0" fmla="*/ 99319 h 102767"/>
                <a:gd name="connsiteX1" fmla="*/ 54483 w 71273"/>
                <a:gd name="connsiteY1" fmla="*/ 99319 h 102767"/>
                <a:gd name="connsiteX2" fmla="*/ 53223 w 71273"/>
                <a:gd name="connsiteY2" fmla="*/ 88247 h 102767"/>
                <a:gd name="connsiteX3" fmla="*/ 28841 w 71273"/>
                <a:gd name="connsiteY3" fmla="*/ 101706 h 102767"/>
                <a:gd name="connsiteX4" fmla="*/ 1243 w 71273"/>
                <a:gd name="connsiteY4" fmla="*/ 62754 h 102767"/>
                <a:gd name="connsiteX5" fmla="*/ 28841 w 71273"/>
                <a:gd name="connsiteY5" fmla="*/ 26885 h 102767"/>
                <a:gd name="connsiteX6" fmla="*/ 50704 w 71273"/>
                <a:gd name="connsiteY6" fmla="*/ 33051 h 102767"/>
                <a:gd name="connsiteX7" fmla="*/ 50704 w 71273"/>
                <a:gd name="connsiteY7" fmla="*/ 1243 h 102767"/>
                <a:gd name="connsiteX8" fmla="*/ 71307 w 71273"/>
                <a:gd name="connsiteY8" fmla="*/ 1243 h 102767"/>
                <a:gd name="connsiteX9" fmla="*/ 71307 w 71273"/>
                <a:gd name="connsiteY9" fmla="*/ 99319 h 102767"/>
                <a:gd name="connsiteX10" fmla="*/ 22111 w 71273"/>
                <a:gd name="connsiteY10" fmla="*/ 62041 h 102767"/>
                <a:gd name="connsiteX11" fmla="*/ 36399 w 71273"/>
                <a:gd name="connsiteY11" fmla="*/ 84733 h 102767"/>
                <a:gd name="connsiteX12" fmla="*/ 50687 w 71273"/>
                <a:gd name="connsiteY12" fmla="*/ 76180 h 102767"/>
                <a:gd name="connsiteX13" fmla="*/ 50687 w 71273"/>
                <a:gd name="connsiteY13" fmla="*/ 45798 h 102767"/>
                <a:gd name="connsiteX14" fmla="*/ 36399 w 71273"/>
                <a:gd name="connsiteY14" fmla="*/ 41455 h 102767"/>
                <a:gd name="connsiteX15" fmla="*/ 22111 w 71273"/>
                <a:gd name="connsiteY15" fmla="*/ 62041 h 10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273" h="102767">
                  <a:moveTo>
                    <a:pt x="71291" y="99319"/>
                  </a:moveTo>
                  <a:lnTo>
                    <a:pt x="54483" y="99319"/>
                  </a:lnTo>
                  <a:lnTo>
                    <a:pt x="53223" y="88247"/>
                  </a:lnTo>
                  <a:cubicBezTo>
                    <a:pt x="42847" y="98192"/>
                    <a:pt x="36698" y="101706"/>
                    <a:pt x="28841" y="101706"/>
                  </a:cubicBezTo>
                  <a:cubicBezTo>
                    <a:pt x="7127" y="101706"/>
                    <a:pt x="1243" y="91761"/>
                    <a:pt x="1243" y="62754"/>
                  </a:cubicBezTo>
                  <a:cubicBezTo>
                    <a:pt x="1243" y="35985"/>
                    <a:pt x="9796" y="26885"/>
                    <a:pt x="28841" y="26885"/>
                  </a:cubicBezTo>
                  <a:cubicBezTo>
                    <a:pt x="35703" y="26885"/>
                    <a:pt x="42300" y="28990"/>
                    <a:pt x="50704" y="33051"/>
                  </a:cubicBezTo>
                  <a:lnTo>
                    <a:pt x="50704" y="1243"/>
                  </a:lnTo>
                  <a:lnTo>
                    <a:pt x="71307" y="1243"/>
                  </a:lnTo>
                  <a:lnTo>
                    <a:pt x="71307" y="99319"/>
                  </a:lnTo>
                  <a:close/>
                  <a:moveTo>
                    <a:pt x="22111" y="62041"/>
                  </a:moveTo>
                  <a:cubicBezTo>
                    <a:pt x="21979" y="79562"/>
                    <a:pt x="25062" y="84733"/>
                    <a:pt x="36399" y="84733"/>
                  </a:cubicBezTo>
                  <a:cubicBezTo>
                    <a:pt x="40742" y="84733"/>
                    <a:pt x="44240" y="82777"/>
                    <a:pt x="50687" y="76180"/>
                  </a:cubicBezTo>
                  <a:lnTo>
                    <a:pt x="50687" y="45798"/>
                  </a:lnTo>
                  <a:cubicBezTo>
                    <a:pt x="44107" y="42433"/>
                    <a:pt x="40460" y="41455"/>
                    <a:pt x="36399" y="41455"/>
                  </a:cubicBezTo>
                  <a:cubicBezTo>
                    <a:pt x="26305" y="41455"/>
                    <a:pt x="21962" y="46345"/>
                    <a:pt x="22111" y="6204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373DCC7C-623D-4F70-A71F-72E6072F1459}"/>
                </a:ext>
              </a:extLst>
            </p:cNvPr>
            <p:cNvSpPr/>
            <p:nvPr/>
          </p:nvSpPr>
          <p:spPr>
            <a:xfrm>
              <a:off x="3885299" y="4177664"/>
              <a:ext cx="23205" cy="99452"/>
            </a:xfrm>
            <a:custGeom>
              <a:avLst/>
              <a:gdLst>
                <a:gd name="connsiteX0" fmla="*/ 23239 w 23205"/>
                <a:gd name="connsiteY0" fmla="*/ 20023 h 99451"/>
                <a:gd name="connsiteX1" fmla="*/ 1243 w 23205"/>
                <a:gd name="connsiteY1" fmla="*/ 20023 h 99451"/>
                <a:gd name="connsiteX2" fmla="*/ 1243 w 23205"/>
                <a:gd name="connsiteY2" fmla="*/ 1243 h 99451"/>
                <a:gd name="connsiteX3" fmla="*/ 23239 w 23205"/>
                <a:gd name="connsiteY3" fmla="*/ 1243 h 99451"/>
                <a:gd name="connsiteX4" fmla="*/ 23239 w 23205"/>
                <a:gd name="connsiteY4" fmla="*/ 20023 h 99451"/>
                <a:gd name="connsiteX5" fmla="*/ 22526 w 23205"/>
                <a:gd name="connsiteY5" fmla="*/ 99336 h 99451"/>
                <a:gd name="connsiteX6" fmla="*/ 1923 w 23205"/>
                <a:gd name="connsiteY6" fmla="*/ 99336 h 99451"/>
                <a:gd name="connsiteX7" fmla="*/ 1923 w 23205"/>
                <a:gd name="connsiteY7" fmla="*/ 29272 h 99451"/>
                <a:gd name="connsiteX8" fmla="*/ 22526 w 23205"/>
                <a:gd name="connsiteY8" fmla="*/ 29272 h 99451"/>
                <a:gd name="connsiteX9" fmla="*/ 22526 w 23205"/>
                <a:gd name="connsiteY9" fmla="*/ 99336 h 9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05" h="99451">
                  <a:moveTo>
                    <a:pt x="23239" y="20023"/>
                  </a:moveTo>
                  <a:lnTo>
                    <a:pt x="1243" y="20023"/>
                  </a:lnTo>
                  <a:lnTo>
                    <a:pt x="1243" y="1243"/>
                  </a:lnTo>
                  <a:lnTo>
                    <a:pt x="23239" y="1243"/>
                  </a:lnTo>
                  <a:lnTo>
                    <a:pt x="23239" y="20023"/>
                  </a:lnTo>
                  <a:close/>
                  <a:moveTo>
                    <a:pt x="22526" y="99336"/>
                  </a:moveTo>
                  <a:lnTo>
                    <a:pt x="1923" y="99336"/>
                  </a:lnTo>
                  <a:lnTo>
                    <a:pt x="1923" y="29272"/>
                  </a:lnTo>
                  <a:lnTo>
                    <a:pt x="22526" y="29272"/>
                  </a:lnTo>
                  <a:lnTo>
                    <a:pt x="22526" y="9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E21E5C84-4DB3-471D-B5CE-F631F6A81266}"/>
                </a:ext>
              </a:extLst>
            </p:cNvPr>
            <p:cNvSpPr/>
            <p:nvPr/>
          </p:nvSpPr>
          <p:spPr>
            <a:xfrm>
              <a:off x="3918649" y="4190576"/>
              <a:ext cx="56356" cy="89507"/>
            </a:xfrm>
            <a:custGeom>
              <a:avLst/>
              <a:gdLst>
                <a:gd name="connsiteX0" fmla="*/ 34162 w 56356"/>
                <a:gd name="connsiteY0" fmla="*/ 16360 h 89506"/>
                <a:gd name="connsiteX1" fmla="*/ 52660 w 56356"/>
                <a:gd name="connsiteY1" fmla="*/ 16360 h 89506"/>
                <a:gd name="connsiteX2" fmla="*/ 52660 w 56356"/>
                <a:gd name="connsiteY2" fmla="*/ 31775 h 89506"/>
                <a:gd name="connsiteX3" fmla="*/ 34162 w 56356"/>
                <a:gd name="connsiteY3" fmla="*/ 31775 h 89506"/>
                <a:gd name="connsiteX4" fmla="*/ 34162 w 56356"/>
                <a:gd name="connsiteY4" fmla="*/ 63865 h 89506"/>
                <a:gd name="connsiteX5" fmla="*/ 44107 w 56356"/>
                <a:gd name="connsiteY5" fmla="*/ 74506 h 89506"/>
                <a:gd name="connsiteX6" fmla="*/ 55461 w 56356"/>
                <a:gd name="connsiteY6" fmla="*/ 74092 h 89506"/>
                <a:gd name="connsiteX7" fmla="*/ 56721 w 56356"/>
                <a:gd name="connsiteY7" fmla="*/ 86987 h 89506"/>
                <a:gd name="connsiteX8" fmla="*/ 38786 w 56356"/>
                <a:gd name="connsiteY8" fmla="*/ 88811 h 89506"/>
                <a:gd name="connsiteX9" fmla="*/ 13426 w 56356"/>
                <a:gd name="connsiteY9" fmla="*/ 65837 h 89506"/>
                <a:gd name="connsiteX10" fmla="*/ 13426 w 56356"/>
                <a:gd name="connsiteY10" fmla="*/ 31791 h 89506"/>
                <a:gd name="connsiteX11" fmla="*/ 1243 w 56356"/>
                <a:gd name="connsiteY11" fmla="*/ 31791 h 89506"/>
                <a:gd name="connsiteX12" fmla="*/ 1243 w 56356"/>
                <a:gd name="connsiteY12" fmla="*/ 17636 h 89506"/>
                <a:gd name="connsiteX13" fmla="*/ 13426 w 56356"/>
                <a:gd name="connsiteY13" fmla="*/ 16940 h 89506"/>
                <a:gd name="connsiteX14" fmla="*/ 13426 w 56356"/>
                <a:gd name="connsiteY14" fmla="*/ 1243 h 89506"/>
                <a:gd name="connsiteX15" fmla="*/ 34162 w 56356"/>
                <a:gd name="connsiteY15" fmla="*/ 1243 h 89506"/>
                <a:gd name="connsiteX16" fmla="*/ 34162 w 56356"/>
                <a:gd name="connsiteY16" fmla="*/ 16360 h 8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356" h="89506">
                  <a:moveTo>
                    <a:pt x="34162" y="16360"/>
                  </a:moveTo>
                  <a:lnTo>
                    <a:pt x="52660" y="16360"/>
                  </a:lnTo>
                  <a:lnTo>
                    <a:pt x="52660" y="31775"/>
                  </a:lnTo>
                  <a:lnTo>
                    <a:pt x="34162" y="31775"/>
                  </a:lnTo>
                  <a:lnTo>
                    <a:pt x="34162" y="63865"/>
                  </a:lnTo>
                  <a:cubicBezTo>
                    <a:pt x="34162" y="72418"/>
                    <a:pt x="38372" y="74506"/>
                    <a:pt x="44107" y="74506"/>
                  </a:cubicBezTo>
                  <a:cubicBezTo>
                    <a:pt x="47323" y="74506"/>
                    <a:pt x="51533" y="74374"/>
                    <a:pt x="55461" y="74092"/>
                  </a:cubicBezTo>
                  <a:lnTo>
                    <a:pt x="56721" y="86987"/>
                  </a:lnTo>
                  <a:cubicBezTo>
                    <a:pt x="51533" y="87833"/>
                    <a:pt x="44952" y="88811"/>
                    <a:pt x="38786" y="88811"/>
                  </a:cubicBezTo>
                  <a:cubicBezTo>
                    <a:pt x="25609" y="88811"/>
                    <a:pt x="13426" y="84319"/>
                    <a:pt x="13426" y="65837"/>
                  </a:cubicBezTo>
                  <a:lnTo>
                    <a:pt x="13426" y="31791"/>
                  </a:lnTo>
                  <a:lnTo>
                    <a:pt x="1243" y="31791"/>
                  </a:lnTo>
                  <a:lnTo>
                    <a:pt x="1243" y="17636"/>
                  </a:lnTo>
                  <a:lnTo>
                    <a:pt x="13426" y="16940"/>
                  </a:lnTo>
                  <a:lnTo>
                    <a:pt x="13426" y="1243"/>
                  </a:lnTo>
                  <a:lnTo>
                    <a:pt x="34162" y="1243"/>
                  </a:lnTo>
                  <a:lnTo>
                    <a:pt x="34162" y="1636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3C1BB6D0-022F-4671-B0FE-80428A138F2E}"/>
                </a:ext>
              </a:extLst>
            </p:cNvPr>
            <p:cNvSpPr/>
            <p:nvPr/>
          </p:nvSpPr>
          <p:spPr>
            <a:xfrm>
              <a:off x="3987287" y="4177664"/>
              <a:ext cx="23205" cy="99452"/>
            </a:xfrm>
            <a:custGeom>
              <a:avLst/>
              <a:gdLst>
                <a:gd name="connsiteX0" fmla="*/ 23239 w 23205"/>
                <a:gd name="connsiteY0" fmla="*/ 20023 h 99451"/>
                <a:gd name="connsiteX1" fmla="*/ 1243 w 23205"/>
                <a:gd name="connsiteY1" fmla="*/ 20023 h 99451"/>
                <a:gd name="connsiteX2" fmla="*/ 1243 w 23205"/>
                <a:gd name="connsiteY2" fmla="*/ 1243 h 99451"/>
                <a:gd name="connsiteX3" fmla="*/ 23239 w 23205"/>
                <a:gd name="connsiteY3" fmla="*/ 1243 h 99451"/>
                <a:gd name="connsiteX4" fmla="*/ 23239 w 23205"/>
                <a:gd name="connsiteY4" fmla="*/ 20023 h 99451"/>
                <a:gd name="connsiteX5" fmla="*/ 22526 w 23205"/>
                <a:gd name="connsiteY5" fmla="*/ 99336 h 99451"/>
                <a:gd name="connsiteX6" fmla="*/ 1923 w 23205"/>
                <a:gd name="connsiteY6" fmla="*/ 99336 h 99451"/>
                <a:gd name="connsiteX7" fmla="*/ 1923 w 23205"/>
                <a:gd name="connsiteY7" fmla="*/ 29272 h 99451"/>
                <a:gd name="connsiteX8" fmla="*/ 22526 w 23205"/>
                <a:gd name="connsiteY8" fmla="*/ 29272 h 99451"/>
                <a:gd name="connsiteX9" fmla="*/ 22526 w 23205"/>
                <a:gd name="connsiteY9" fmla="*/ 99336 h 9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05" h="99451">
                  <a:moveTo>
                    <a:pt x="23239" y="20023"/>
                  </a:moveTo>
                  <a:lnTo>
                    <a:pt x="1243" y="20023"/>
                  </a:lnTo>
                  <a:lnTo>
                    <a:pt x="1243" y="1243"/>
                  </a:lnTo>
                  <a:lnTo>
                    <a:pt x="23239" y="1243"/>
                  </a:lnTo>
                  <a:lnTo>
                    <a:pt x="23239" y="20023"/>
                  </a:lnTo>
                  <a:close/>
                  <a:moveTo>
                    <a:pt x="22526" y="99336"/>
                  </a:moveTo>
                  <a:lnTo>
                    <a:pt x="1923" y="99336"/>
                  </a:lnTo>
                  <a:lnTo>
                    <a:pt x="1923" y="29272"/>
                  </a:lnTo>
                  <a:lnTo>
                    <a:pt x="22526" y="29272"/>
                  </a:lnTo>
                  <a:lnTo>
                    <a:pt x="22526" y="9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CC3A25CC-AC4A-4AF5-A7DB-A1B926EA1456}"/>
                </a:ext>
              </a:extLst>
            </p:cNvPr>
            <p:cNvSpPr/>
            <p:nvPr/>
          </p:nvSpPr>
          <p:spPr>
            <a:xfrm>
              <a:off x="4107906" y="4203290"/>
              <a:ext cx="69616" cy="74589"/>
            </a:xfrm>
            <a:custGeom>
              <a:avLst/>
              <a:gdLst>
                <a:gd name="connsiteX0" fmla="*/ 69766 w 69616"/>
                <a:gd name="connsiteY0" fmla="*/ 21167 h 74588"/>
                <a:gd name="connsiteX1" fmla="*/ 69766 w 69616"/>
                <a:gd name="connsiteY1" fmla="*/ 73710 h 74588"/>
                <a:gd name="connsiteX2" fmla="*/ 49162 w 69616"/>
                <a:gd name="connsiteY2" fmla="*/ 73710 h 74588"/>
                <a:gd name="connsiteX3" fmla="*/ 49162 w 69616"/>
                <a:gd name="connsiteY3" fmla="*/ 26487 h 74588"/>
                <a:gd name="connsiteX4" fmla="*/ 40610 w 69616"/>
                <a:gd name="connsiteY4" fmla="*/ 17520 h 74588"/>
                <a:gd name="connsiteX5" fmla="*/ 21830 w 69616"/>
                <a:gd name="connsiteY5" fmla="*/ 25078 h 74588"/>
                <a:gd name="connsiteX6" fmla="*/ 21830 w 69616"/>
                <a:gd name="connsiteY6" fmla="*/ 73694 h 74588"/>
                <a:gd name="connsiteX7" fmla="*/ 1243 w 69616"/>
                <a:gd name="connsiteY7" fmla="*/ 73694 h 74588"/>
                <a:gd name="connsiteX8" fmla="*/ 1243 w 69616"/>
                <a:gd name="connsiteY8" fmla="*/ 3630 h 74588"/>
                <a:gd name="connsiteX9" fmla="*/ 18051 w 69616"/>
                <a:gd name="connsiteY9" fmla="*/ 3630 h 74588"/>
                <a:gd name="connsiteX10" fmla="*/ 19178 w 69616"/>
                <a:gd name="connsiteY10" fmla="*/ 13293 h 74588"/>
                <a:gd name="connsiteX11" fmla="*/ 49859 w 69616"/>
                <a:gd name="connsiteY11" fmla="*/ 1243 h 74588"/>
                <a:gd name="connsiteX12" fmla="*/ 69766 w 69616"/>
                <a:gd name="connsiteY12" fmla="*/ 21167 h 7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616" h="74588">
                  <a:moveTo>
                    <a:pt x="69766" y="21167"/>
                  </a:moveTo>
                  <a:lnTo>
                    <a:pt x="69766" y="73710"/>
                  </a:lnTo>
                  <a:lnTo>
                    <a:pt x="49162" y="73710"/>
                  </a:lnTo>
                  <a:lnTo>
                    <a:pt x="49162" y="26487"/>
                  </a:lnTo>
                  <a:cubicBezTo>
                    <a:pt x="49162" y="20471"/>
                    <a:pt x="46361" y="17520"/>
                    <a:pt x="40610" y="17520"/>
                  </a:cubicBezTo>
                  <a:cubicBezTo>
                    <a:pt x="34593" y="17520"/>
                    <a:pt x="28559" y="20040"/>
                    <a:pt x="21830" y="25078"/>
                  </a:cubicBezTo>
                  <a:lnTo>
                    <a:pt x="21830" y="73694"/>
                  </a:lnTo>
                  <a:lnTo>
                    <a:pt x="1243" y="73694"/>
                  </a:lnTo>
                  <a:lnTo>
                    <a:pt x="1243" y="3630"/>
                  </a:lnTo>
                  <a:lnTo>
                    <a:pt x="18051" y="3630"/>
                  </a:lnTo>
                  <a:lnTo>
                    <a:pt x="19178" y="13293"/>
                  </a:lnTo>
                  <a:cubicBezTo>
                    <a:pt x="29272" y="5453"/>
                    <a:pt x="40063" y="1243"/>
                    <a:pt x="49859" y="1243"/>
                  </a:cubicBezTo>
                  <a:cubicBezTo>
                    <a:pt x="61627" y="1260"/>
                    <a:pt x="69766" y="7426"/>
                    <a:pt x="69766" y="211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94946117-73C3-48E0-8F01-D3D20073904F}"/>
                </a:ext>
              </a:extLst>
            </p:cNvPr>
            <p:cNvSpPr/>
            <p:nvPr/>
          </p:nvSpPr>
          <p:spPr>
            <a:xfrm>
              <a:off x="4025013" y="4199842"/>
              <a:ext cx="69616" cy="81219"/>
            </a:xfrm>
            <a:custGeom>
              <a:avLst/>
              <a:gdLst>
                <a:gd name="connsiteX0" fmla="*/ 39516 w 69616"/>
                <a:gd name="connsiteY0" fmla="*/ 1243 h 81219"/>
                <a:gd name="connsiteX1" fmla="*/ 30416 w 69616"/>
                <a:gd name="connsiteY1" fmla="*/ 1243 h 81219"/>
                <a:gd name="connsiteX2" fmla="*/ 1243 w 69616"/>
                <a:gd name="connsiteY2" fmla="*/ 24962 h 81219"/>
                <a:gd name="connsiteX3" fmla="*/ 1243 w 69616"/>
                <a:gd name="connsiteY3" fmla="*/ 56903 h 81219"/>
                <a:gd name="connsiteX4" fmla="*/ 30416 w 69616"/>
                <a:gd name="connsiteY4" fmla="*/ 80622 h 81219"/>
                <a:gd name="connsiteX5" fmla="*/ 39516 w 69616"/>
                <a:gd name="connsiteY5" fmla="*/ 80622 h 81219"/>
                <a:gd name="connsiteX6" fmla="*/ 68688 w 69616"/>
                <a:gd name="connsiteY6" fmla="*/ 56903 h 81219"/>
                <a:gd name="connsiteX7" fmla="*/ 68688 w 69616"/>
                <a:gd name="connsiteY7" fmla="*/ 24962 h 81219"/>
                <a:gd name="connsiteX8" fmla="*/ 39516 w 69616"/>
                <a:gd name="connsiteY8" fmla="*/ 1243 h 81219"/>
                <a:gd name="connsiteX9" fmla="*/ 50472 w 69616"/>
                <a:gd name="connsiteY9" fmla="*/ 53223 h 81219"/>
                <a:gd name="connsiteX10" fmla="*/ 38654 w 69616"/>
                <a:gd name="connsiteY10" fmla="*/ 62704 h 81219"/>
                <a:gd name="connsiteX11" fmla="*/ 31278 w 69616"/>
                <a:gd name="connsiteY11" fmla="*/ 62704 h 81219"/>
                <a:gd name="connsiteX12" fmla="*/ 19459 w 69616"/>
                <a:gd name="connsiteY12" fmla="*/ 53223 h 81219"/>
                <a:gd name="connsiteX13" fmla="*/ 19459 w 69616"/>
                <a:gd name="connsiteY13" fmla="*/ 28642 h 81219"/>
                <a:gd name="connsiteX14" fmla="*/ 31278 w 69616"/>
                <a:gd name="connsiteY14" fmla="*/ 19161 h 81219"/>
                <a:gd name="connsiteX15" fmla="*/ 38654 w 69616"/>
                <a:gd name="connsiteY15" fmla="*/ 19161 h 81219"/>
                <a:gd name="connsiteX16" fmla="*/ 50472 w 69616"/>
                <a:gd name="connsiteY16" fmla="*/ 28642 h 81219"/>
                <a:gd name="connsiteX17" fmla="*/ 50472 w 69616"/>
                <a:gd name="connsiteY17" fmla="*/ 53223 h 8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616" h="81219">
                  <a:moveTo>
                    <a:pt x="39516" y="1243"/>
                  </a:moveTo>
                  <a:lnTo>
                    <a:pt x="30416" y="1243"/>
                  </a:lnTo>
                  <a:cubicBezTo>
                    <a:pt x="8652" y="1243"/>
                    <a:pt x="1243" y="12117"/>
                    <a:pt x="1243" y="24962"/>
                  </a:cubicBezTo>
                  <a:lnTo>
                    <a:pt x="1243" y="56903"/>
                  </a:lnTo>
                  <a:cubicBezTo>
                    <a:pt x="1243" y="69749"/>
                    <a:pt x="8652" y="80622"/>
                    <a:pt x="30416" y="80622"/>
                  </a:cubicBezTo>
                  <a:lnTo>
                    <a:pt x="39516" y="80622"/>
                  </a:lnTo>
                  <a:cubicBezTo>
                    <a:pt x="61279" y="80622"/>
                    <a:pt x="68688" y="69749"/>
                    <a:pt x="68688" y="56903"/>
                  </a:cubicBezTo>
                  <a:lnTo>
                    <a:pt x="68688" y="24962"/>
                  </a:lnTo>
                  <a:cubicBezTo>
                    <a:pt x="68688" y="12117"/>
                    <a:pt x="61279" y="1243"/>
                    <a:pt x="39516" y="1243"/>
                  </a:cubicBezTo>
                  <a:close/>
                  <a:moveTo>
                    <a:pt x="50472" y="53223"/>
                  </a:moveTo>
                  <a:cubicBezTo>
                    <a:pt x="50472" y="59141"/>
                    <a:pt x="47472" y="62704"/>
                    <a:pt x="38654" y="62704"/>
                  </a:cubicBezTo>
                  <a:lnTo>
                    <a:pt x="31278" y="62704"/>
                  </a:lnTo>
                  <a:cubicBezTo>
                    <a:pt x="22460" y="62704"/>
                    <a:pt x="19459" y="59141"/>
                    <a:pt x="19459" y="53223"/>
                  </a:cubicBezTo>
                  <a:lnTo>
                    <a:pt x="19459" y="28642"/>
                  </a:lnTo>
                  <a:cubicBezTo>
                    <a:pt x="19459" y="22725"/>
                    <a:pt x="22460" y="19161"/>
                    <a:pt x="31278" y="19161"/>
                  </a:cubicBezTo>
                  <a:lnTo>
                    <a:pt x="38654" y="19161"/>
                  </a:lnTo>
                  <a:cubicBezTo>
                    <a:pt x="47472" y="19161"/>
                    <a:pt x="50472" y="22725"/>
                    <a:pt x="50472" y="28642"/>
                  </a:cubicBezTo>
                  <a:lnTo>
                    <a:pt x="50472" y="532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9B05E216-6119-4A12-8D3A-DD6AB3C19D61}"/>
                </a:ext>
              </a:extLst>
            </p:cNvPr>
            <p:cNvSpPr/>
            <p:nvPr/>
          </p:nvSpPr>
          <p:spPr>
            <a:xfrm>
              <a:off x="3723673" y="4198765"/>
              <a:ext cx="64644" cy="82877"/>
            </a:xfrm>
            <a:custGeom>
              <a:avLst/>
              <a:gdLst>
                <a:gd name="connsiteX0" fmla="*/ 64478 w 64643"/>
                <a:gd name="connsiteY0" fmla="*/ 49494 h 82876"/>
                <a:gd name="connsiteX1" fmla="*/ 64478 w 64643"/>
                <a:gd name="connsiteY1" fmla="*/ 32769 h 82876"/>
                <a:gd name="connsiteX2" fmla="*/ 33747 w 64643"/>
                <a:gd name="connsiteY2" fmla="*/ 1243 h 82876"/>
                <a:gd name="connsiteX3" fmla="*/ 1243 w 64643"/>
                <a:gd name="connsiteY3" fmla="*/ 31808 h 82876"/>
                <a:gd name="connsiteX4" fmla="*/ 1243 w 64643"/>
                <a:gd name="connsiteY4" fmla="*/ 52560 h 82876"/>
                <a:gd name="connsiteX5" fmla="*/ 34394 w 64643"/>
                <a:gd name="connsiteY5" fmla="*/ 82810 h 82876"/>
                <a:gd name="connsiteX6" fmla="*/ 63185 w 64643"/>
                <a:gd name="connsiteY6" fmla="*/ 77821 h 82876"/>
                <a:gd name="connsiteX7" fmla="*/ 63019 w 64643"/>
                <a:gd name="connsiteY7" fmla="*/ 62274 h 82876"/>
                <a:gd name="connsiteX8" fmla="*/ 36151 w 64643"/>
                <a:gd name="connsiteY8" fmla="*/ 66716 h 82876"/>
                <a:gd name="connsiteX9" fmla="*/ 20868 w 64643"/>
                <a:gd name="connsiteY9" fmla="*/ 53522 h 82876"/>
                <a:gd name="connsiteX10" fmla="*/ 20868 w 64643"/>
                <a:gd name="connsiteY10" fmla="*/ 49494 h 82876"/>
                <a:gd name="connsiteX11" fmla="*/ 64478 w 64643"/>
                <a:gd name="connsiteY11" fmla="*/ 49494 h 82876"/>
                <a:gd name="connsiteX12" fmla="*/ 20868 w 64643"/>
                <a:gd name="connsiteY12" fmla="*/ 29869 h 82876"/>
                <a:gd name="connsiteX13" fmla="*/ 33897 w 64643"/>
                <a:gd name="connsiteY13" fmla="*/ 17321 h 82876"/>
                <a:gd name="connsiteX14" fmla="*/ 45798 w 64643"/>
                <a:gd name="connsiteY14" fmla="*/ 29869 h 82876"/>
                <a:gd name="connsiteX15" fmla="*/ 45798 w 64643"/>
                <a:gd name="connsiteY15" fmla="*/ 33731 h 82876"/>
                <a:gd name="connsiteX16" fmla="*/ 20868 w 64643"/>
                <a:gd name="connsiteY16" fmla="*/ 33731 h 82876"/>
                <a:gd name="connsiteX17" fmla="*/ 20868 w 64643"/>
                <a:gd name="connsiteY17" fmla="*/ 29869 h 8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643" h="82876">
                  <a:moveTo>
                    <a:pt x="64478" y="49494"/>
                  </a:moveTo>
                  <a:lnTo>
                    <a:pt x="64478" y="32769"/>
                  </a:lnTo>
                  <a:cubicBezTo>
                    <a:pt x="64478" y="15879"/>
                    <a:pt x="58842" y="1243"/>
                    <a:pt x="33747" y="1243"/>
                  </a:cubicBezTo>
                  <a:cubicBezTo>
                    <a:pt x="8652" y="1243"/>
                    <a:pt x="1243" y="15233"/>
                    <a:pt x="1243" y="31808"/>
                  </a:cubicBezTo>
                  <a:lnTo>
                    <a:pt x="1243" y="52560"/>
                  </a:lnTo>
                  <a:cubicBezTo>
                    <a:pt x="1243" y="71390"/>
                    <a:pt x="9763" y="82810"/>
                    <a:pt x="34394" y="82810"/>
                  </a:cubicBezTo>
                  <a:cubicBezTo>
                    <a:pt x="43726" y="82810"/>
                    <a:pt x="54351" y="81203"/>
                    <a:pt x="63185" y="77821"/>
                  </a:cubicBezTo>
                  <a:lnTo>
                    <a:pt x="63019" y="62274"/>
                  </a:lnTo>
                  <a:cubicBezTo>
                    <a:pt x="54500" y="64843"/>
                    <a:pt x="43709" y="66716"/>
                    <a:pt x="36151" y="66716"/>
                  </a:cubicBezTo>
                  <a:cubicBezTo>
                    <a:pt x="24250" y="66716"/>
                    <a:pt x="20868" y="63019"/>
                    <a:pt x="20868" y="53522"/>
                  </a:cubicBezTo>
                  <a:lnTo>
                    <a:pt x="20868" y="49494"/>
                  </a:lnTo>
                  <a:lnTo>
                    <a:pt x="64478" y="49494"/>
                  </a:lnTo>
                  <a:close/>
                  <a:moveTo>
                    <a:pt x="20868" y="29869"/>
                  </a:moveTo>
                  <a:cubicBezTo>
                    <a:pt x="20868" y="22460"/>
                    <a:pt x="24250" y="17321"/>
                    <a:pt x="33897" y="17321"/>
                  </a:cubicBezTo>
                  <a:cubicBezTo>
                    <a:pt x="43543" y="17321"/>
                    <a:pt x="45798" y="22476"/>
                    <a:pt x="45798" y="29869"/>
                  </a:cubicBezTo>
                  <a:lnTo>
                    <a:pt x="45798" y="33731"/>
                  </a:lnTo>
                  <a:lnTo>
                    <a:pt x="20868" y="33731"/>
                  </a:lnTo>
                  <a:lnTo>
                    <a:pt x="20868" y="298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8A648B85-C04D-4181-94FD-0860D99930EE}"/>
                </a:ext>
              </a:extLst>
            </p:cNvPr>
            <p:cNvSpPr/>
            <p:nvPr/>
          </p:nvSpPr>
          <p:spPr>
            <a:xfrm>
              <a:off x="3728132" y="4046636"/>
              <a:ext cx="69616" cy="117685"/>
            </a:xfrm>
            <a:custGeom>
              <a:avLst/>
              <a:gdLst>
                <a:gd name="connsiteX0" fmla="*/ 68688 w 69616"/>
                <a:gd name="connsiteY0" fmla="*/ 116889 h 117684"/>
                <a:gd name="connsiteX1" fmla="*/ 48615 w 69616"/>
                <a:gd name="connsiteY1" fmla="*/ 116889 h 117684"/>
                <a:gd name="connsiteX2" fmla="*/ 48615 w 69616"/>
                <a:gd name="connsiteY2" fmla="*/ 60964 h 117684"/>
                <a:gd name="connsiteX3" fmla="*/ 42201 w 69616"/>
                <a:gd name="connsiteY3" fmla="*/ 54549 h 117684"/>
                <a:gd name="connsiteX4" fmla="*/ 21316 w 69616"/>
                <a:gd name="connsiteY4" fmla="*/ 61296 h 117684"/>
                <a:gd name="connsiteX5" fmla="*/ 21316 w 69616"/>
                <a:gd name="connsiteY5" fmla="*/ 116889 h 117684"/>
                <a:gd name="connsiteX6" fmla="*/ 1243 w 69616"/>
                <a:gd name="connsiteY6" fmla="*/ 116889 h 117684"/>
                <a:gd name="connsiteX7" fmla="*/ 1243 w 69616"/>
                <a:gd name="connsiteY7" fmla="*/ 1243 h 117684"/>
                <a:gd name="connsiteX8" fmla="*/ 21316 w 69616"/>
                <a:gd name="connsiteY8" fmla="*/ 1243 h 117684"/>
                <a:gd name="connsiteX9" fmla="*/ 21316 w 69616"/>
                <a:gd name="connsiteY9" fmla="*/ 42864 h 117684"/>
                <a:gd name="connsiteX10" fmla="*/ 50588 w 69616"/>
                <a:gd name="connsiteY10" fmla="*/ 35140 h 117684"/>
                <a:gd name="connsiteX11" fmla="*/ 68688 w 69616"/>
                <a:gd name="connsiteY11" fmla="*/ 58826 h 117684"/>
                <a:gd name="connsiteX12" fmla="*/ 68688 w 69616"/>
                <a:gd name="connsiteY12" fmla="*/ 116889 h 11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616" h="117684">
                  <a:moveTo>
                    <a:pt x="68688" y="116889"/>
                  </a:moveTo>
                  <a:lnTo>
                    <a:pt x="48615" y="116889"/>
                  </a:lnTo>
                  <a:lnTo>
                    <a:pt x="48615" y="60964"/>
                  </a:lnTo>
                  <a:cubicBezTo>
                    <a:pt x="48615" y="56688"/>
                    <a:pt x="46809" y="54549"/>
                    <a:pt x="42201" y="54549"/>
                  </a:cubicBezTo>
                  <a:cubicBezTo>
                    <a:pt x="37261" y="54549"/>
                    <a:pt x="28543" y="57516"/>
                    <a:pt x="21316" y="61296"/>
                  </a:cubicBezTo>
                  <a:lnTo>
                    <a:pt x="21316" y="116889"/>
                  </a:lnTo>
                  <a:lnTo>
                    <a:pt x="1243" y="116889"/>
                  </a:lnTo>
                  <a:lnTo>
                    <a:pt x="1243" y="1243"/>
                  </a:lnTo>
                  <a:lnTo>
                    <a:pt x="21316" y="1243"/>
                  </a:lnTo>
                  <a:lnTo>
                    <a:pt x="21316" y="42864"/>
                  </a:lnTo>
                  <a:cubicBezTo>
                    <a:pt x="30200" y="38256"/>
                    <a:pt x="42035" y="35140"/>
                    <a:pt x="50588" y="35140"/>
                  </a:cubicBezTo>
                  <a:cubicBezTo>
                    <a:pt x="63915" y="35140"/>
                    <a:pt x="68688" y="44521"/>
                    <a:pt x="68688" y="58826"/>
                  </a:cubicBezTo>
                  <a:lnTo>
                    <a:pt x="68688" y="11688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A343E9B1-48E4-4819-B6A5-8974A1468357}"/>
                </a:ext>
              </a:extLst>
            </p:cNvPr>
            <p:cNvSpPr/>
            <p:nvPr/>
          </p:nvSpPr>
          <p:spPr>
            <a:xfrm>
              <a:off x="3889824" y="4079538"/>
              <a:ext cx="43096" cy="84534"/>
            </a:xfrm>
            <a:custGeom>
              <a:avLst/>
              <a:gdLst>
                <a:gd name="connsiteX0" fmla="*/ 42532 w 43095"/>
                <a:gd name="connsiteY0" fmla="*/ 20653 h 84534"/>
                <a:gd name="connsiteX1" fmla="*/ 21316 w 43095"/>
                <a:gd name="connsiteY1" fmla="*/ 32338 h 84534"/>
                <a:gd name="connsiteX2" fmla="*/ 21316 w 43095"/>
                <a:gd name="connsiteY2" fmla="*/ 83987 h 84534"/>
                <a:gd name="connsiteX3" fmla="*/ 1243 w 43095"/>
                <a:gd name="connsiteY3" fmla="*/ 83987 h 84534"/>
                <a:gd name="connsiteX4" fmla="*/ 1243 w 43095"/>
                <a:gd name="connsiteY4" fmla="*/ 3879 h 84534"/>
                <a:gd name="connsiteX5" fmla="*/ 18183 w 43095"/>
                <a:gd name="connsiteY5" fmla="*/ 3879 h 84534"/>
                <a:gd name="connsiteX6" fmla="*/ 19493 w 43095"/>
                <a:gd name="connsiteY6" fmla="*/ 12763 h 84534"/>
                <a:gd name="connsiteX7" fmla="*/ 42516 w 43095"/>
                <a:gd name="connsiteY7" fmla="*/ 1243 h 84534"/>
                <a:gd name="connsiteX8" fmla="*/ 42516 w 43095"/>
                <a:gd name="connsiteY8" fmla="*/ 20653 h 8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5" h="84534">
                  <a:moveTo>
                    <a:pt x="42532" y="20653"/>
                  </a:moveTo>
                  <a:cubicBezTo>
                    <a:pt x="34808" y="24101"/>
                    <a:pt x="28543" y="27731"/>
                    <a:pt x="21316" y="32338"/>
                  </a:cubicBezTo>
                  <a:lnTo>
                    <a:pt x="21316" y="83987"/>
                  </a:lnTo>
                  <a:lnTo>
                    <a:pt x="1243" y="83987"/>
                  </a:lnTo>
                  <a:lnTo>
                    <a:pt x="1243" y="3879"/>
                  </a:lnTo>
                  <a:lnTo>
                    <a:pt x="18183" y="3879"/>
                  </a:lnTo>
                  <a:lnTo>
                    <a:pt x="19493" y="12763"/>
                  </a:lnTo>
                  <a:cubicBezTo>
                    <a:pt x="23935" y="9796"/>
                    <a:pt x="35455" y="3216"/>
                    <a:pt x="42516" y="1243"/>
                  </a:cubicBezTo>
                  <a:lnTo>
                    <a:pt x="42516" y="206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C2E65167-06F8-49BF-83EE-B4AA9C1B9ADC}"/>
                </a:ext>
              </a:extLst>
            </p:cNvPr>
            <p:cNvSpPr/>
            <p:nvPr/>
          </p:nvSpPr>
          <p:spPr>
            <a:xfrm>
              <a:off x="3941258" y="4081113"/>
              <a:ext cx="71274" cy="82877"/>
            </a:xfrm>
            <a:custGeom>
              <a:avLst/>
              <a:gdLst>
                <a:gd name="connsiteX0" fmla="*/ 40378 w 71273"/>
                <a:gd name="connsiteY0" fmla="*/ 1243 h 82876"/>
                <a:gd name="connsiteX1" fmla="*/ 31062 w 71273"/>
                <a:gd name="connsiteY1" fmla="*/ 1243 h 82876"/>
                <a:gd name="connsiteX2" fmla="*/ 1243 w 71273"/>
                <a:gd name="connsiteY2" fmla="*/ 25493 h 82876"/>
                <a:gd name="connsiteX3" fmla="*/ 1243 w 71273"/>
                <a:gd name="connsiteY3" fmla="*/ 58146 h 82876"/>
                <a:gd name="connsiteX4" fmla="*/ 31062 w 71273"/>
                <a:gd name="connsiteY4" fmla="*/ 82396 h 82876"/>
                <a:gd name="connsiteX5" fmla="*/ 40378 w 71273"/>
                <a:gd name="connsiteY5" fmla="*/ 82396 h 82876"/>
                <a:gd name="connsiteX6" fmla="*/ 70197 w 71273"/>
                <a:gd name="connsiteY6" fmla="*/ 58146 h 82876"/>
                <a:gd name="connsiteX7" fmla="*/ 70197 w 71273"/>
                <a:gd name="connsiteY7" fmla="*/ 25493 h 82876"/>
                <a:gd name="connsiteX8" fmla="*/ 40378 w 71273"/>
                <a:gd name="connsiteY8" fmla="*/ 1243 h 82876"/>
                <a:gd name="connsiteX9" fmla="*/ 51582 w 71273"/>
                <a:gd name="connsiteY9" fmla="*/ 54384 h 82876"/>
                <a:gd name="connsiteX10" fmla="*/ 39499 w 71273"/>
                <a:gd name="connsiteY10" fmla="*/ 64064 h 82876"/>
                <a:gd name="connsiteX11" fmla="*/ 31957 w 71273"/>
                <a:gd name="connsiteY11" fmla="*/ 64064 h 82876"/>
                <a:gd name="connsiteX12" fmla="*/ 19874 w 71273"/>
                <a:gd name="connsiteY12" fmla="*/ 54384 h 82876"/>
                <a:gd name="connsiteX13" fmla="*/ 19874 w 71273"/>
                <a:gd name="connsiteY13" fmla="*/ 29255 h 82876"/>
                <a:gd name="connsiteX14" fmla="*/ 31957 w 71273"/>
                <a:gd name="connsiteY14" fmla="*/ 19575 h 82876"/>
                <a:gd name="connsiteX15" fmla="*/ 39499 w 71273"/>
                <a:gd name="connsiteY15" fmla="*/ 19575 h 82876"/>
                <a:gd name="connsiteX16" fmla="*/ 51582 w 71273"/>
                <a:gd name="connsiteY16" fmla="*/ 29255 h 82876"/>
                <a:gd name="connsiteX17" fmla="*/ 51582 w 71273"/>
                <a:gd name="connsiteY17" fmla="*/ 54384 h 8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1273" h="82876">
                  <a:moveTo>
                    <a:pt x="40378" y="1243"/>
                  </a:moveTo>
                  <a:lnTo>
                    <a:pt x="31062" y="1243"/>
                  </a:lnTo>
                  <a:cubicBezTo>
                    <a:pt x="8818" y="1243"/>
                    <a:pt x="1243" y="12365"/>
                    <a:pt x="1243" y="25493"/>
                  </a:cubicBezTo>
                  <a:lnTo>
                    <a:pt x="1243" y="58146"/>
                  </a:lnTo>
                  <a:cubicBezTo>
                    <a:pt x="1243" y="71274"/>
                    <a:pt x="8818" y="82396"/>
                    <a:pt x="31062" y="82396"/>
                  </a:cubicBezTo>
                  <a:lnTo>
                    <a:pt x="40378" y="82396"/>
                  </a:lnTo>
                  <a:cubicBezTo>
                    <a:pt x="62622" y="82396"/>
                    <a:pt x="70197" y="71274"/>
                    <a:pt x="70197" y="58146"/>
                  </a:cubicBezTo>
                  <a:lnTo>
                    <a:pt x="70197" y="25493"/>
                  </a:lnTo>
                  <a:cubicBezTo>
                    <a:pt x="70197" y="12365"/>
                    <a:pt x="62622" y="1243"/>
                    <a:pt x="40378" y="1243"/>
                  </a:cubicBezTo>
                  <a:close/>
                  <a:moveTo>
                    <a:pt x="51582" y="54384"/>
                  </a:moveTo>
                  <a:cubicBezTo>
                    <a:pt x="51582" y="60434"/>
                    <a:pt x="48516" y="64064"/>
                    <a:pt x="39499" y="64064"/>
                  </a:cubicBezTo>
                  <a:lnTo>
                    <a:pt x="31957" y="64064"/>
                  </a:lnTo>
                  <a:cubicBezTo>
                    <a:pt x="22940" y="64064"/>
                    <a:pt x="19874" y="60417"/>
                    <a:pt x="19874" y="54384"/>
                  </a:cubicBezTo>
                  <a:lnTo>
                    <a:pt x="19874" y="29255"/>
                  </a:lnTo>
                  <a:cubicBezTo>
                    <a:pt x="19874" y="23205"/>
                    <a:pt x="22940" y="19575"/>
                    <a:pt x="31957" y="19575"/>
                  </a:cubicBezTo>
                  <a:lnTo>
                    <a:pt x="39499" y="19575"/>
                  </a:lnTo>
                  <a:cubicBezTo>
                    <a:pt x="48516" y="19575"/>
                    <a:pt x="51582" y="23222"/>
                    <a:pt x="51582" y="29255"/>
                  </a:cubicBezTo>
                  <a:lnTo>
                    <a:pt x="51582" y="543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84CE1E49-7F75-413E-AD81-267C53C1297C}"/>
                </a:ext>
              </a:extLst>
            </p:cNvPr>
            <p:cNvSpPr/>
            <p:nvPr/>
          </p:nvSpPr>
          <p:spPr>
            <a:xfrm>
              <a:off x="3810561" y="4080533"/>
              <a:ext cx="66301" cy="84534"/>
            </a:xfrm>
            <a:custGeom>
              <a:avLst/>
              <a:gdLst>
                <a:gd name="connsiteX0" fmla="*/ 65904 w 66301"/>
                <a:gd name="connsiteY0" fmla="*/ 50588 h 84534"/>
                <a:gd name="connsiteX1" fmla="*/ 65904 w 66301"/>
                <a:gd name="connsiteY1" fmla="*/ 33482 h 84534"/>
                <a:gd name="connsiteX2" fmla="*/ 34477 w 66301"/>
                <a:gd name="connsiteY2" fmla="*/ 1243 h 84534"/>
                <a:gd name="connsiteX3" fmla="*/ 1243 w 66301"/>
                <a:gd name="connsiteY3" fmla="*/ 32504 h 84534"/>
                <a:gd name="connsiteX4" fmla="*/ 1243 w 66301"/>
                <a:gd name="connsiteY4" fmla="*/ 53721 h 84534"/>
                <a:gd name="connsiteX5" fmla="*/ 35123 w 66301"/>
                <a:gd name="connsiteY5" fmla="*/ 84650 h 84534"/>
                <a:gd name="connsiteX6" fmla="*/ 64561 w 66301"/>
                <a:gd name="connsiteY6" fmla="*/ 79545 h 84534"/>
                <a:gd name="connsiteX7" fmla="*/ 64395 w 66301"/>
                <a:gd name="connsiteY7" fmla="*/ 63649 h 84534"/>
                <a:gd name="connsiteX8" fmla="*/ 36930 w 66301"/>
                <a:gd name="connsiteY8" fmla="*/ 68191 h 84534"/>
                <a:gd name="connsiteX9" fmla="*/ 21299 w 66301"/>
                <a:gd name="connsiteY9" fmla="*/ 54699 h 84534"/>
                <a:gd name="connsiteX10" fmla="*/ 21299 w 66301"/>
                <a:gd name="connsiteY10" fmla="*/ 50588 h 84534"/>
                <a:gd name="connsiteX11" fmla="*/ 65904 w 66301"/>
                <a:gd name="connsiteY11" fmla="*/ 50588 h 84534"/>
                <a:gd name="connsiteX12" fmla="*/ 21316 w 66301"/>
                <a:gd name="connsiteY12" fmla="*/ 30515 h 84534"/>
                <a:gd name="connsiteX13" fmla="*/ 34643 w 66301"/>
                <a:gd name="connsiteY13" fmla="*/ 17686 h 84534"/>
                <a:gd name="connsiteX14" fmla="*/ 46809 w 66301"/>
                <a:gd name="connsiteY14" fmla="*/ 30515 h 84534"/>
                <a:gd name="connsiteX15" fmla="*/ 46809 w 66301"/>
                <a:gd name="connsiteY15" fmla="*/ 34460 h 84534"/>
                <a:gd name="connsiteX16" fmla="*/ 21316 w 66301"/>
                <a:gd name="connsiteY16" fmla="*/ 34460 h 84534"/>
                <a:gd name="connsiteX17" fmla="*/ 21316 w 66301"/>
                <a:gd name="connsiteY17" fmla="*/ 30515 h 8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301" h="84534">
                  <a:moveTo>
                    <a:pt x="65904" y="50588"/>
                  </a:moveTo>
                  <a:lnTo>
                    <a:pt x="65904" y="33482"/>
                  </a:lnTo>
                  <a:cubicBezTo>
                    <a:pt x="65904" y="16211"/>
                    <a:pt x="60152" y="1243"/>
                    <a:pt x="34477" y="1243"/>
                  </a:cubicBezTo>
                  <a:cubicBezTo>
                    <a:pt x="8818" y="1243"/>
                    <a:pt x="1243" y="15548"/>
                    <a:pt x="1243" y="32504"/>
                  </a:cubicBezTo>
                  <a:lnTo>
                    <a:pt x="1243" y="53721"/>
                  </a:lnTo>
                  <a:cubicBezTo>
                    <a:pt x="1243" y="72965"/>
                    <a:pt x="9962" y="84650"/>
                    <a:pt x="35123" y="84650"/>
                  </a:cubicBezTo>
                  <a:cubicBezTo>
                    <a:pt x="44671" y="84650"/>
                    <a:pt x="55527" y="83009"/>
                    <a:pt x="64561" y="79545"/>
                  </a:cubicBezTo>
                  <a:lnTo>
                    <a:pt x="64395" y="63649"/>
                  </a:lnTo>
                  <a:cubicBezTo>
                    <a:pt x="55677" y="66285"/>
                    <a:pt x="44654" y="68191"/>
                    <a:pt x="36930" y="68191"/>
                  </a:cubicBezTo>
                  <a:cubicBezTo>
                    <a:pt x="24764" y="68191"/>
                    <a:pt x="21299" y="64412"/>
                    <a:pt x="21299" y="54699"/>
                  </a:cubicBezTo>
                  <a:lnTo>
                    <a:pt x="21299" y="50588"/>
                  </a:lnTo>
                  <a:lnTo>
                    <a:pt x="65904" y="50588"/>
                  </a:lnTo>
                  <a:close/>
                  <a:moveTo>
                    <a:pt x="21316" y="30515"/>
                  </a:moveTo>
                  <a:cubicBezTo>
                    <a:pt x="21316" y="22940"/>
                    <a:pt x="24764" y="17686"/>
                    <a:pt x="34643" y="17686"/>
                  </a:cubicBezTo>
                  <a:cubicBezTo>
                    <a:pt x="44505" y="17686"/>
                    <a:pt x="46809" y="22957"/>
                    <a:pt x="46809" y="30515"/>
                  </a:cubicBezTo>
                  <a:lnTo>
                    <a:pt x="46809" y="34460"/>
                  </a:lnTo>
                  <a:lnTo>
                    <a:pt x="21316" y="34460"/>
                  </a:lnTo>
                  <a:lnTo>
                    <a:pt x="21316" y="3051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1599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B0B2047-2C28-40DB-B776-E51BF4C9184C}"/>
              </a:ext>
            </a:extLst>
          </p:cNvPr>
          <p:cNvSpPr/>
          <p:nvPr/>
        </p:nvSpPr>
        <p:spPr>
          <a:xfrm>
            <a:off x="242625" y="3302000"/>
            <a:ext cx="5730060" cy="30696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4F44562-3A50-421A-B165-353BE70F8D3C}"/>
              </a:ext>
            </a:extLst>
          </p:cNvPr>
          <p:cNvSpPr/>
          <p:nvPr/>
        </p:nvSpPr>
        <p:spPr>
          <a:xfrm>
            <a:off x="6204751" y="3302000"/>
            <a:ext cx="5730060" cy="30696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EECD2B3-1FD6-4290-AF8A-F1E65CCDE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TS-h1283XU-RP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圖片 14" descr="一張含有 電子用品, 監視器, 螢幕, 電腦 的圖片&#10;&#10;自動產生的描述">
            <a:extLst>
              <a:ext uri="{FF2B5EF4-FFF2-40B4-BE49-F238E27FC236}">
                <a16:creationId xmlns:a16="http://schemas.microsoft.com/office/drawing/2014/main" id="{325CE573-22A0-4B01-8C8A-BD62E4CD7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631" y="766476"/>
            <a:ext cx="5025569" cy="3141911"/>
          </a:xfrm>
          <a:prstGeom prst="rect">
            <a:avLst/>
          </a:prstGeom>
        </p:spPr>
      </p:pic>
      <p:sp>
        <p:nvSpPr>
          <p:cNvPr id="7" name="Google Shape;898;p52">
            <a:extLst>
              <a:ext uri="{FF2B5EF4-FFF2-40B4-BE49-F238E27FC236}">
                <a16:creationId xmlns:a16="http://schemas.microsoft.com/office/drawing/2014/main" id="{3F38BD76-7757-D342-B7F4-9A6E74A736C8}"/>
              </a:ext>
            </a:extLst>
          </p:cNvPr>
          <p:cNvSpPr txBox="1"/>
          <p:nvPr/>
        </p:nvSpPr>
        <p:spPr>
          <a:xfrm>
            <a:off x="660400" y="4009861"/>
            <a:ext cx="4724400" cy="235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機架型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Intel Xeon E-2236 </a:t>
            </a:r>
            <a:r>
              <a:rPr lang="zh-CN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六核心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3.4GHz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處理器，最大突頻至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4.8GHz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32GB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記憶體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16GB x2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4 x 1GbE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Google Shape;898;p52">
            <a:extLst>
              <a:ext uri="{FF2B5EF4-FFF2-40B4-BE49-F238E27FC236}">
                <a16:creationId xmlns:a16="http://schemas.microsoft.com/office/drawing/2014/main" id="{A4AC5D8D-D571-8345-A383-F8EA19C9E8D6}"/>
              </a:ext>
            </a:extLst>
          </p:cNvPr>
          <p:cNvSpPr txBox="1"/>
          <p:nvPr/>
        </p:nvSpPr>
        <p:spPr>
          <a:xfrm>
            <a:off x="6601008" y="4009861"/>
            <a:ext cx="4778192" cy="235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機架型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Intel Xeon E-2236 </a:t>
            </a:r>
            <a:r>
              <a:rPr lang="zh-CN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六核心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3.4GHz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處理器，最大突頻至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4.8GHz</a:t>
            </a:r>
          </a:p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記憶體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 x4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en-US" altLang="zh-CN" sz="20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4 x 1GbE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矩形 17" hidden="1">
            <a:extLst>
              <a:ext uri="{FF2B5EF4-FFF2-40B4-BE49-F238E27FC236}">
                <a16:creationId xmlns:a16="http://schemas.microsoft.com/office/drawing/2014/main" id="{1412C10B-DDEE-4431-9B51-90317756F729}"/>
              </a:ext>
            </a:extLst>
          </p:cNvPr>
          <p:cNvSpPr/>
          <p:nvPr/>
        </p:nvSpPr>
        <p:spPr>
          <a:xfrm>
            <a:off x="535927" y="3746734"/>
            <a:ext cx="4953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TS-h1283XU-RP-E2236-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</a:t>
            </a:r>
          </a:p>
        </p:txBody>
      </p:sp>
      <p:sp>
        <p:nvSpPr>
          <p:cNvPr id="20" name="矩形 19" hidden="1">
            <a:extLst>
              <a:ext uri="{FF2B5EF4-FFF2-40B4-BE49-F238E27FC236}">
                <a16:creationId xmlns:a16="http://schemas.microsoft.com/office/drawing/2014/main" id="{1B51E07E-0C30-4612-BA7E-5D265A9CD931}"/>
              </a:ext>
            </a:extLst>
          </p:cNvPr>
          <p:cNvSpPr/>
          <p:nvPr/>
        </p:nvSpPr>
        <p:spPr>
          <a:xfrm>
            <a:off x="6576100" y="3693401"/>
            <a:ext cx="5108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TS-h1283XU-RP-E2236-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620A6C43-25D9-497D-A8D5-36CDEB4B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111" y="3180296"/>
            <a:ext cx="5364945" cy="107298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B5EE0C6-34A7-47FD-B5D3-69C59CF32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36" y="3180296"/>
            <a:ext cx="5212532" cy="1072989"/>
          </a:xfrm>
          <a:prstGeom prst="rect">
            <a:avLst/>
          </a:prstGeom>
        </p:spPr>
      </p:pic>
      <p:pic>
        <p:nvPicPr>
          <p:cNvPr id="8" name="圖片 7" descr="一張含有 食物 的圖片&#10;&#10;自動產生的描述">
            <a:extLst>
              <a:ext uri="{FF2B5EF4-FFF2-40B4-BE49-F238E27FC236}">
                <a16:creationId xmlns:a16="http://schemas.microsoft.com/office/drawing/2014/main" id="{B26D2E79-3511-AA47-A796-221E66373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134" y="1091146"/>
            <a:ext cx="1000893" cy="1000893"/>
          </a:xfrm>
          <a:prstGeom prst="rect">
            <a:avLst/>
          </a:prstGeom>
          <a:effectLst/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E91C9460-6082-4CA5-A597-8FFE2F817CE9}"/>
              </a:ext>
            </a:extLst>
          </p:cNvPr>
          <p:cNvGrpSpPr/>
          <p:nvPr/>
        </p:nvGrpSpPr>
        <p:grpSpPr>
          <a:xfrm>
            <a:off x="366944" y="690906"/>
            <a:ext cx="5790569" cy="3239053"/>
            <a:chOff x="366944" y="690906"/>
            <a:chExt cx="5790569" cy="3239053"/>
          </a:xfrm>
        </p:grpSpPr>
        <p:pic>
          <p:nvPicPr>
            <p:cNvPr id="13" name="圖片 12" descr="一張含有 坐, 桌, 正面, 書 的圖片&#10;&#10;自動產生的描述">
              <a:extLst>
                <a:ext uri="{FF2B5EF4-FFF2-40B4-BE49-F238E27FC236}">
                  <a16:creationId xmlns:a16="http://schemas.microsoft.com/office/drawing/2014/main" id="{7372C5A1-1BDE-44BA-94D2-29C8667B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563" y="690906"/>
              <a:ext cx="5180950" cy="3239053"/>
            </a:xfrm>
            <a:prstGeom prst="rect">
              <a:avLst/>
            </a:prstGeom>
          </p:spPr>
        </p:pic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C8B99846-5F7C-4219-A7B8-3D2953580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6944" y="1325563"/>
              <a:ext cx="1428221" cy="418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170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4BF276D5-7E7D-4427-8D0C-866F4B9EC9A6}"/>
              </a:ext>
            </a:extLst>
          </p:cNvPr>
          <p:cNvGrpSpPr/>
          <p:nvPr/>
        </p:nvGrpSpPr>
        <p:grpSpPr>
          <a:xfrm>
            <a:off x="5909396" y="2006004"/>
            <a:ext cx="5915659" cy="4365621"/>
            <a:chOff x="5909396" y="2006004"/>
            <a:chExt cx="5915659" cy="436562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F1CC55-EAD1-48BA-B688-6455A330626A}"/>
                </a:ext>
              </a:extLst>
            </p:cNvPr>
            <p:cNvSpPr/>
            <p:nvPr/>
          </p:nvSpPr>
          <p:spPr>
            <a:xfrm>
              <a:off x="5909396" y="2006004"/>
              <a:ext cx="5915659" cy="4365621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6520">
                <a:buClr>
                  <a:srgbClr val="EB6100"/>
                </a:buClr>
                <a:buSzPts val="2800"/>
              </a:pPr>
              <a:endParaRPr lang="en-US" altLang="zh-TW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A108D436-4B28-44F7-ACAA-11DAC902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9396" y="2007154"/>
              <a:ext cx="5655677" cy="1199276"/>
            </a:xfrm>
            <a:prstGeom prst="rect">
              <a:avLst/>
            </a:prstGeom>
          </p:spPr>
        </p:pic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40B7215F-B1F9-47E6-8037-8EEFC8F4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TS-h977XU-RP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898;p52">
            <a:extLst>
              <a:ext uri="{FF2B5EF4-FFF2-40B4-BE49-F238E27FC236}">
                <a16:creationId xmlns:a16="http://schemas.microsoft.com/office/drawing/2014/main" id="{8B4527E6-C95D-F34D-9D3B-220CBC020AEB}"/>
              </a:ext>
            </a:extLst>
          </p:cNvPr>
          <p:cNvSpPr txBox="1"/>
          <p:nvPr/>
        </p:nvSpPr>
        <p:spPr>
          <a:xfrm>
            <a:off x="6063319" y="2990530"/>
            <a:ext cx="5049181" cy="28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1U 9-bay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機架型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NAS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5 x 2.5” SSD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專用埠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AMD Ryzen 7 3700X </a:t>
            </a:r>
            <a:r>
              <a:rPr lang="zh-CN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八核心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3.6GHz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處理器，最大突頻至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4.4GHz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 DDR4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記憶體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(16GB x2)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</a:p>
          <a:p>
            <a:pPr marL="96520">
              <a:buClr>
                <a:srgbClr val="00B0F0"/>
              </a:buClr>
              <a:buSzPct val="70000"/>
            </a:pP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 2 x 1GbE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9BF9E9B2-DA25-4040-8904-5757AC092E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98" b="36326"/>
          <a:stretch/>
        </p:blipFill>
        <p:spPr>
          <a:xfrm>
            <a:off x="310166" y="3206430"/>
            <a:ext cx="5476447" cy="961289"/>
          </a:xfrm>
          <a:prstGeom prst="rect">
            <a:avLst/>
          </a:prstGeom>
        </p:spPr>
      </p:pic>
      <p:pic>
        <p:nvPicPr>
          <p:cNvPr id="8" name="圖片 7" descr="一張含有 坐, 螢幕, 膝上型電腦, 電腦 的圖片&#10;&#10;自動產生的描述">
            <a:extLst>
              <a:ext uri="{FF2B5EF4-FFF2-40B4-BE49-F238E27FC236}">
                <a16:creationId xmlns:a16="http://schemas.microsoft.com/office/drawing/2014/main" id="{F3A38916-4650-4C7E-9DE0-00C8C801E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765" b="36159"/>
          <a:stretch/>
        </p:blipFill>
        <p:spPr>
          <a:xfrm>
            <a:off x="310166" y="2125573"/>
            <a:ext cx="5476447" cy="961289"/>
          </a:xfrm>
          <a:prstGeom prst="rect">
            <a:avLst/>
          </a:prstGeom>
        </p:spPr>
      </p:pic>
      <p:sp>
        <p:nvSpPr>
          <p:cNvPr id="18" name="矩形 17" hidden="1">
            <a:extLst>
              <a:ext uri="{FF2B5EF4-FFF2-40B4-BE49-F238E27FC236}">
                <a16:creationId xmlns:a16="http://schemas.microsoft.com/office/drawing/2014/main" id="{157126A3-0D4B-45E0-B1DE-7461C62EFF68}"/>
              </a:ext>
            </a:extLst>
          </p:cNvPr>
          <p:cNvSpPr/>
          <p:nvPr/>
        </p:nvSpPr>
        <p:spPr>
          <a:xfrm>
            <a:off x="5876160" y="2563441"/>
            <a:ext cx="4793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TS-h977XU-RP-3700X-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</a:t>
            </a:r>
          </a:p>
        </p:txBody>
      </p:sp>
      <p:pic>
        <p:nvPicPr>
          <p:cNvPr id="4" name="圖片 3" descr="一張含有 桌 的圖片&#10;&#10;自動產生的描述">
            <a:extLst>
              <a:ext uri="{FF2B5EF4-FFF2-40B4-BE49-F238E27FC236}">
                <a16:creationId xmlns:a16="http://schemas.microsoft.com/office/drawing/2014/main" id="{D0101987-C1B9-45FF-A7F9-C44DF0535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40" y="3771139"/>
            <a:ext cx="5423864" cy="3389915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739B6C06-C77A-44DF-843C-61825415A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944" y="1587218"/>
            <a:ext cx="1428221" cy="418787"/>
          </a:xfrm>
          <a:prstGeom prst="rect">
            <a:avLst/>
          </a:prstGeom>
        </p:spPr>
      </p:pic>
      <p:pic>
        <p:nvPicPr>
          <p:cNvPr id="12" name="圖片 11" descr="一張含有 畫畫, 標誌 的圖片&#10;&#10;自動產生的描述">
            <a:extLst>
              <a:ext uri="{FF2B5EF4-FFF2-40B4-BE49-F238E27FC236}">
                <a16:creationId xmlns:a16="http://schemas.microsoft.com/office/drawing/2014/main" id="{08735CDA-3281-4D80-B3BD-5B30A81D9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8749" y="1601472"/>
            <a:ext cx="917864" cy="81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30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784D941-96C4-4666-B99E-DF2DE16AF9DC}"/>
              </a:ext>
            </a:extLst>
          </p:cNvPr>
          <p:cNvSpPr/>
          <p:nvPr/>
        </p:nvSpPr>
        <p:spPr>
          <a:xfrm>
            <a:off x="242625" y="3340100"/>
            <a:ext cx="5730060" cy="30315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4B4F5C6-0720-4BBA-A0F0-1DC4B1A52B4F}"/>
              </a:ext>
            </a:extLst>
          </p:cNvPr>
          <p:cNvSpPr/>
          <p:nvPr/>
        </p:nvSpPr>
        <p:spPr>
          <a:xfrm>
            <a:off x="6204751" y="3340100"/>
            <a:ext cx="5730060" cy="30315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0DA9556-C861-4661-9183-35FF7B12A03E}"/>
              </a:ext>
            </a:extLst>
          </p:cNvPr>
          <p:cNvGrpSpPr/>
          <p:nvPr/>
        </p:nvGrpSpPr>
        <p:grpSpPr>
          <a:xfrm>
            <a:off x="366944" y="767980"/>
            <a:ext cx="5852373" cy="3212314"/>
            <a:chOff x="366944" y="767980"/>
            <a:chExt cx="5852373" cy="3212314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856D2FE1-DFB9-4FA5-B19E-4C1E145C7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1137" y="767980"/>
              <a:ext cx="5138180" cy="3212314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9EAF4C96-9AFB-401B-A7C6-A43436145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6944" y="1325563"/>
              <a:ext cx="1428221" cy="418787"/>
            </a:xfrm>
            <a:prstGeom prst="rect">
              <a:avLst/>
            </a:prstGeom>
          </p:spPr>
        </p:pic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4EECD2B3-1FD6-4290-AF8A-F1E65CCDE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TS-h1277XU-RP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898;p52">
            <a:extLst>
              <a:ext uri="{FF2B5EF4-FFF2-40B4-BE49-F238E27FC236}">
                <a16:creationId xmlns:a16="http://schemas.microsoft.com/office/drawing/2014/main" id="{53B28502-749B-2343-BAEF-9BB577FB0371}"/>
              </a:ext>
            </a:extLst>
          </p:cNvPr>
          <p:cNvSpPr txBox="1"/>
          <p:nvPr/>
        </p:nvSpPr>
        <p:spPr>
          <a:xfrm>
            <a:off x="619546" y="4000500"/>
            <a:ext cx="4698203" cy="2465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機架型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AMD Ryzen 7 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3700X </a:t>
            </a:r>
            <a:r>
              <a:rPr lang="zh-CN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八核心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3.6GHz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處理器，最大突頻至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4.4GHz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記憶體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16GB x2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2 x 1GbE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Google Shape;898;p52">
            <a:extLst>
              <a:ext uri="{FF2B5EF4-FFF2-40B4-BE49-F238E27FC236}">
                <a16:creationId xmlns:a16="http://schemas.microsoft.com/office/drawing/2014/main" id="{B7A6E77F-D7AB-F043-B700-00EDCF4E8EF4}"/>
              </a:ext>
            </a:extLst>
          </p:cNvPr>
          <p:cNvSpPr txBox="1"/>
          <p:nvPr/>
        </p:nvSpPr>
        <p:spPr>
          <a:xfrm>
            <a:off x="6575229" y="4000500"/>
            <a:ext cx="4698203" cy="255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機架型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AMD Ryzen 7 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3700X </a:t>
            </a:r>
            <a:r>
              <a:rPr lang="zh-CN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八核心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3.6GHz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處理器，最大突頻至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4.4GHz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記憶體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 x4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en-US" altLang="zh-CN" sz="20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2 x 1GbE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矩形 17" hidden="1">
            <a:extLst>
              <a:ext uri="{FF2B5EF4-FFF2-40B4-BE49-F238E27FC236}">
                <a16:creationId xmlns:a16="http://schemas.microsoft.com/office/drawing/2014/main" id="{158E0894-2EE4-412F-AC73-1016745CC4F1}"/>
              </a:ext>
            </a:extLst>
          </p:cNvPr>
          <p:cNvSpPr/>
          <p:nvPr/>
        </p:nvSpPr>
        <p:spPr>
          <a:xfrm>
            <a:off x="595640" y="3445014"/>
            <a:ext cx="4953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TS-h1277XU-RP-3700X-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</a:t>
            </a:r>
          </a:p>
        </p:txBody>
      </p:sp>
      <p:sp>
        <p:nvSpPr>
          <p:cNvPr id="20" name="矩形 19" hidden="1">
            <a:extLst>
              <a:ext uri="{FF2B5EF4-FFF2-40B4-BE49-F238E27FC236}">
                <a16:creationId xmlns:a16="http://schemas.microsoft.com/office/drawing/2014/main" id="{9290A2DC-7B2F-4B4F-AF7A-4678B34817C6}"/>
              </a:ext>
            </a:extLst>
          </p:cNvPr>
          <p:cNvSpPr/>
          <p:nvPr/>
        </p:nvSpPr>
        <p:spPr>
          <a:xfrm>
            <a:off x="6575229" y="3369650"/>
            <a:ext cx="5108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TS-h1277XU-RP-3700X-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292EC6E6-0722-4EE4-8767-D9A35F78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78" y="3168346"/>
            <a:ext cx="5313221" cy="109243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096B538-070A-450C-AF00-FB3B276FB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028" y="3185201"/>
            <a:ext cx="5384028" cy="1075583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419F5D3-9ACF-4050-8475-D8DCBE32FCE2}"/>
              </a:ext>
            </a:extLst>
          </p:cNvPr>
          <p:cNvGrpSpPr/>
          <p:nvPr/>
        </p:nvGrpSpPr>
        <p:grpSpPr>
          <a:xfrm>
            <a:off x="5961669" y="779800"/>
            <a:ext cx="5863387" cy="3270498"/>
            <a:chOff x="5961669" y="779800"/>
            <a:chExt cx="5863387" cy="3270498"/>
          </a:xfrm>
        </p:grpSpPr>
        <p:pic>
          <p:nvPicPr>
            <p:cNvPr id="26" name="圖片 25" descr="一張含有 電子用品, 監視器, 螢幕, 電腦 的圖片&#10;&#10;自動產生的描述">
              <a:extLst>
                <a:ext uri="{FF2B5EF4-FFF2-40B4-BE49-F238E27FC236}">
                  <a16:creationId xmlns:a16="http://schemas.microsoft.com/office/drawing/2014/main" id="{18D07BAF-C598-419A-88A9-96B92B2DF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1669" y="779800"/>
              <a:ext cx="5231246" cy="3270498"/>
            </a:xfrm>
            <a:prstGeom prst="rect">
              <a:avLst/>
            </a:prstGeom>
          </p:spPr>
        </p:pic>
        <p:pic>
          <p:nvPicPr>
            <p:cNvPr id="4" name="圖片 3" descr="一張含有 畫畫, 標誌 的圖片&#10;&#10;自動產生的描述">
              <a:extLst>
                <a:ext uri="{FF2B5EF4-FFF2-40B4-BE49-F238E27FC236}">
                  <a16:creationId xmlns:a16="http://schemas.microsoft.com/office/drawing/2014/main" id="{CB5ADC24-9DB1-416C-8195-190044B1C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07192" y="1325563"/>
              <a:ext cx="917864" cy="813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2685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8D0024C0-5E92-4B93-BDC8-87FEE6018C9A}"/>
              </a:ext>
            </a:extLst>
          </p:cNvPr>
          <p:cNvGrpSpPr/>
          <p:nvPr/>
        </p:nvGrpSpPr>
        <p:grpSpPr>
          <a:xfrm>
            <a:off x="245586" y="1117196"/>
            <a:ext cx="11418516" cy="4805480"/>
            <a:chOff x="245586" y="1117196"/>
            <a:chExt cx="11418516" cy="480548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214D1F31-BAF4-47E4-BC26-AACC72CF526C}"/>
                </a:ext>
              </a:extLst>
            </p:cNvPr>
            <p:cNvSpPr/>
            <p:nvPr/>
          </p:nvSpPr>
          <p:spPr>
            <a:xfrm>
              <a:off x="4073731" y="1117196"/>
              <a:ext cx="3762226" cy="4805480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20D113B-26F1-4F94-8985-EF3BDCCDEFA9}"/>
                </a:ext>
              </a:extLst>
            </p:cNvPr>
            <p:cNvSpPr/>
            <p:nvPr/>
          </p:nvSpPr>
          <p:spPr>
            <a:xfrm>
              <a:off x="8020680" y="1117196"/>
              <a:ext cx="3643422" cy="4805480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30D9335-D232-4B0E-8C7F-9D7881A05DFF}"/>
                </a:ext>
              </a:extLst>
            </p:cNvPr>
            <p:cNvSpPr/>
            <p:nvPr/>
          </p:nvSpPr>
          <p:spPr>
            <a:xfrm>
              <a:off x="245586" y="1117196"/>
              <a:ext cx="3643422" cy="4805480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Google Shape;1021;p60">
              <a:extLst>
                <a:ext uri="{FF2B5EF4-FFF2-40B4-BE49-F238E27FC236}">
                  <a16:creationId xmlns:a16="http://schemas.microsoft.com/office/drawing/2014/main" id="{5DCEF189-9802-45CB-895E-143D5212331A}"/>
                </a:ext>
              </a:extLst>
            </p:cNvPr>
            <p:cNvSpPr txBox="1"/>
            <p:nvPr/>
          </p:nvSpPr>
          <p:spPr>
            <a:xfrm>
              <a:off x="318467" y="1259292"/>
              <a:ext cx="3532454" cy="2070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t" anchorCtr="0">
              <a:noAutofit/>
            </a:bodyPr>
            <a:lstStyle/>
            <a:p>
              <a:pPr marL="112395" marR="0" lvl="0" algn="l" rtl="0"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70000"/>
              </a:pPr>
              <a:r>
                <a:rPr lang="en-US" sz="2000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使用</a:t>
              </a:r>
              <a:r>
                <a:rPr 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HBS 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執行同步作業</a:t>
              </a:r>
              <a:endParaRPr 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marL="569595" lvl="1">
                <a:lnSpc>
                  <a:spcPct val="150000"/>
                </a:lnSpc>
                <a:buClr>
                  <a:srgbClr val="00B0F0"/>
                </a:buClr>
                <a:buSzPct val="70000"/>
              </a:pPr>
              <a:r>
                <a:rPr lang="zh-TW" alt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並</a:t>
              </a:r>
              <a:r>
                <a:rPr lang="en-US" sz="1600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使用</a:t>
              </a: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[</a:t>
              </a:r>
              <a:r>
                <a:rPr lang="zh-TW" alt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匯入</a:t>
              </a: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/</a:t>
              </a:r>
              <a:r>
                <a:rPr lang="zh-TW" alt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匯出</a:t>
              </a: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</a:t>
              </a:r>
              <a:r>
                <a:rPr lang="zh-TW" alt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使用者</a:t>
              </a: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] </a:t>
              </a:r>
              <a:r>
                <a:rPr lang="en-US" sz="1600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的功能</a:t>
              </a:r>
              <a:r>
                <a:rPr lang="zh-TW" alt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將</a:t>
              </a: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QTS NAS 的</a:t>
              </a:r>
              <a:r>
                <a:rPr lang="zh-TW" alt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使用者設定匯出</a:t>
              </a: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, </a:t>
              </a:r>
              <a:r>
                <a:rPr lang="zh-TW" alt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再匯入</a:t>
              </a: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到 QTS hero NAS</a:t>
              </a:r>
              <a:endParaRPr lang="zh-TW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21" name="Google Shape;1021;p60">
              <a:extLst>
                <a:ext uri="{FF2B5EF4-FFF2-40B4-BE49-F238E27FC236}">
                  <a16:creationId xmlns:a16="http://schemas.microsoft.com/office/drawing/2014/main" id="{A55FB175-FBBE-4D72-9ABF-72647261E707}"/>
                </a:ext>
              </a:extLst>
            </p:cNvPr>
            <p:cNvSpPr txBox="1"/>
            <p:nvPr/>
          </p:nvSpPr>
          <p:spPr>
            <a:xfrm>
              <a:off x="4238926" y="1259292"/>
              <a:ext cx="3532454" cy="2070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t" anchorCtr="0">
              <a:noAutofit/>
            </a:bodyPr>
            <a:lstStyle/>
            <a:p>
              <a:pPr marL="112395">
                <a:spcBef>
                  <a:spcPts val="400"/>
                </a:spcBef>
                <a:buClr>
                  <a:srgbClr val="00B0F0"/>
                </a:buClr>
                <a:buSzPct val="70000"/>
              </a:pPr>
              <a:r>
                <a:rPr lang="ja-JP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或使用</a:t>
              </a:r>
              <a:r>
                <a:rPr 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HBS 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執行同步作業到</a:t>
              </a:r>
              <a:r>
                <a:rPr 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TR-004/TR-002 (external mode)，</a:t>
              </a:r>
              <a:r>
                <a:rPr lang="ja-JP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再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將資料複製</a:t>
              </a:r>
              <a:r>
                <a:rPr 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到 QTS hero NAS</a:t>
              </a:r>
              <a:endPara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22" name="Google Shape;1021;p60">
              <a:extLst>
                <a:ext uri="{FF2B5EF4-FFF2-40B4-BE49-F238E27FC236}">
                  <a16:creationId xmlns:a16="http://schemas.microsoft.com/office/drawing/2014/main" id="{9BFC9843-9BFC-49D1-9526-5FD94F1D2B9A}"/>
                </a:ext>
              </a:extLst>
            </p:cNvPr>
            <p:cNvSpPr txBox="1"/>
            <p:nvPr/>
          </p:nvSpPr>
          <p:spPr>
            <a:xfrm>
              <a:off x="8159386" y="1259292"/>
              <a:ext cx="3335928" cy="2070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t" anchorCtr="0">
              <a:noAutofit/>
            </a:bodyPr>
            <a:lstStyle/>
            <a:p>
              <a:pPr marL="112395">
                <a:spcBef>
                  <a:spcPts val="400"/>
                </a:spcBef>
                <a:buClr>
                  <a:srgbClr val="00B0F0"/>
                </a:buClr>
                <a:buSzPct val="70000"/>
              </a:pPr>
              <a:r>
                <a:rPr lang="en-US" sz="2000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完成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數據轉移後</a:t>
              </a:r>
              <a:r>
                <a:rPr 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, </a:t>
              </a:r>
              <a:r>
                <a:rPr lang="en-US" sz="2000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原有的</a:t>
              </a:r>
              <a:r>
                <a:rPr 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QTS NAS </a:t>
              </a:r>
              <a:r>
                <a:rPr lang="en-US" sz="2000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即能做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為</a:t>
              </a:r>
              <a:r>
                <a:rPr lang="en-US" sz="2000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您的</a:t>
              </a:r>
              <a:r>
                <a:rPr lang="zh-TW" altLang="en-US" sz="20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備份機</a:t>
              </a:r>
              <a:r>
                <a:rPr lang="en-US" sz="2000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使用</a:t>
              </a:r>
              <a:endParaRPr lang="zh-TW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marL="265430" marR="0" lvl="0" algn="l" rtl="0">
                <a:spcBef>
                  <a:spcPts val="400"/>
                </a:spcBef>
                <a:spcAft>
                  <a:spcPts val="0"/>
                </a:spcAft>
                <a:buClr>
                  <a:srgbClr val="00B0F0"/>
                </a:buClr>
                <a:buSzPct val="70000"/>
              </a:pPr>
              <a:endParaRPr lang="zh-TW" altLang="en-US" sz="204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entury Gothic"/>
                <a:sym typeface="Arial" panose="020B0604020202020204" pitchFamily="34" charset="0"/>
              </a:endParaRPr>
            </a:p>
          </p:txBody>
        </p:sp>
      </p:grpSp>
      <p:pic>
        <p:nvPicPr>
          <p:cNvPr id="26" name="圖片 25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565B4704-2672-4C7A-AA59-6E17B7D3F9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964904" y="3336324"/>
            <a:ext cx="262192" cy="185352"/>
          </a:xfrm>
          <a:prstGeom prst="rect">
            <a:avLst/>
          </a:prstGeom>
        </p:spPr>
      </p:pic>
      <p:pic>
        <p:nvPicPr>
          <p:cNvPr id="27" name="圖片 26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E2F8435F-F963-4A7E-9D03-684C558276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6161922" y="3978874"/>
            <a:ext cx="1477128" cy="369868"/>
          </a:xfrm>
          <a:prstGeom prst="rect">
            <a:avLst/>
          </a:prstGeom>
        </p:spPr>
      </p:pic>
      <p:pic>
        <p:nvPicPr>
          <p:cNvPr id="28" name="圖片 27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230C3DEA-9690-4297-9D19-435615E69D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643279" y="4122874"/>
            <a:ext cx="1375956" cy="207835"/>
          </a:xfrm>
          <a:prstGeom prst="rect">
            <a:avLst/>
          </a:prstGeom>
        </p:spPr>
      </p:pic>
      <p:pic>
        <p:nvPicPr>
          <p:cNvPr id="32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B2BA49E9-ADBF-44A4-B60E-B0EA434B80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4" y="52821"/>
            <a:ext cx="12191015" cy="6858000"/>
          </a:xfrm>
          <a:prstGeom prst="rect">
            <a:avLst/>
          </a:prstGeom>
          <a:effectLst>
            <a:softEdge rad="1016000"/>
          </a:effectLst>
        </p:spPr>
      </p:pic>
      <p:cxnSp>
        <p:nvCxnSpPr>
          <p:cNvPr id="9" name="Google Shape;1027;p60">
            <a:extLst>
              <a:ext uri="{FF2B5EF4-FFF2-40B4-BE49-F238E27FC236}">
                <a16:creationId xmlns:a16="http://schemas.microsoft.com/office/drawing/2014/main" id="{E6466A21-E830-473B-9F87-A9DD398DB826}"/>
              </a:ext>
            </a:extLst>
          </p:cNvPr>
          <p:cNvCxnSpPr>
            <a:cxnSpLocks/>
          </p:cNvCxnSpPr>
          <p:nvPr/>
        </p:nvCxnSpPr>
        <p:spPr>
          <a:xfrm flipV="1">
            <a:off x="4387257" y="4954026"/>
            <a:ext cx="3572032" cy="29813"/>
          </a:xfrm>
          <a:prstGeom prst="straightConnector1">
            <a:avLst/>
          </a:prstGeom>
          <a:noFill/>
          <a:ln w="38100" cap="flat" cmpd="sng">
            <a:solidFill>
              <a:srgbClr val="FFDA2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033;p60">
            <a:extLst>
              <a:ext uri="{FF2B5EF4-FFF2-40B4-BE49-F238E27FC236}">
                <a16:creationId xmlns:a16="http://schemas.microsoft.com/office/drawing/2014/main" id="{21179EA7-B660-4B59-8B24-980991BFDD22}"/>
              </a:ext>
            </a:extLst>
          </p:cNvPr>
          <p:cNvSpPr/>
          <p:nvPr/>
        </p:nvSpPr>
        <p:spPr>
          <a:xfrm>
            <a:off x="4051018" y="5292129"/>
            <a:ext cx="4358342" cy="752367"/>
          </a:xfrm>
          <a:prstGeom prst="curvedUpArrow">
            <a:avLst>
              <a:gd name="adj1" fmla="val 53565"/>
              <a:gd name="adj2" fmla="val 123199"/>
              <a:gd name="adj3" fmla="val 37103"/>
            </a:avLst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678918D-0A5F-4A46-85A9-2C1B694D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將</a:t>
            </a:r>
            <a:r>
              <a:rPr lang="zh-CN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原</a:t>
            </a:r>
            <a:r>
              <a:rPr lang="zh-TW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本</a:t>
            </a:r>
            <a:r>
              <a:rPr lang="zh-CN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QTS 的</a:t>
            </a:r>
            <a:r>
              <a:rPr lang="zh-TW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資料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轉移</a:t>
            </a:r>
            <a:r>
              <a:rPr lang="zh-TW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到 </a:t>
            </a:r>
            <a:r>
              <a:rPr lang="en-US" altLang="zh-CN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QTS</a:t>
            </a:r>
            <a:r>
              <a:rPr lang="zh-CN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hero </a:t>
            </a:r>
            <a:r>
              <a:rPr lang="zh-TW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專用機</a:t>
            </a:r>
            <a:r>
              <a:rPr lang="zh-CN" altLang="en-US" sz="4000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​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Google Shape;1022;p60">
            <a:extLst>
              <a:ext uri="{FF2B5EF4-FFF2-40B4-BE49-F238E27FC236}">
                <a16:creationId xmlns:a16="http://schemas.microsoft.com/office/drawing/2014/main" id="{5EACFE27-BE34-4864-8288-949786C04C0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5052" y="3759964"/>
            <a:ext cx="3694215" cy="2107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1025;p60">
            <a:extLst>
              <a:ext uri="{FF2B5EF4-FFF2-40B4-BE49-F238E27FC236}">
                <a16:creationId xmlns:a16="http://schemas.microsoft.com/office/drawing/2014/main" id="{03DCF6A1-F034-4CCF-AC2F-34856D5C629C}"/>
              </a:ext>
            </a:extLst>
          </p:cNvPr>
          <p:cNvSpPr/>
          <p:nvPr/>
        </p:nvSpPr>
        <p:spPr>
          <a:xfrm>
            <a:off x="9400739" y="5717573"/>
            <a:ext cx="1386918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35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</a:t>
            </a:r>
            <a:r>
              <a:rPr lang="en-US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hero</a:t>
            </a:r>
            <a:r>
              <a:rPr lang="en-US" sz="135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4.5.0</a:t>
            </a:r>
            <a:endParaRPr 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8" name="Google Shape;1026;p60">
            <a:extLst>
              <a:ext uri="{FF2B5EF4-FFF2-40B4-BE49-F238E27FC236}">
                <a16:creationId xmlns:a16="http://schemas.microsoft.com/office/drawing/2014/main" id="{D298CDF9-2DBC-481F-8998-439DDC5695AC}"/>
              </a:ext>
            </a:extLst>
          </p:cNvPr>
          <p:cNvSpPr/>
          <p:nvPr/>
        </p:nvSpPr>
        <p:spPr>
          <a:xfrm>
            <a:off x="1690633" y="5228265"/>
            <a:ext cx="963725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351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4.4.x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Google Shape;1028;p60">
            <a:extLst>
              <a:ext uri="{FF2B5EF4-FFF2-40B4-BE49-F238E27FC236}">
                <a16:creationId xmlns:a16="http://schemas.microsoft.com/office/drawing/2014/main" id="{E819FB9B-6EE9-42AD-A928-02AC277DE8B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47516" y="4302647"/>
            <a:ext cx="2251515" cy="140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29;p60">
            <a:extLst>
              <a:ext uri="{FF2B5EF4-FFF2-40B4-BE49-F238E27FC236}">
                <a16:creationId xmlns:a16="http://schemas.microsoft.com/office/drawing/2014/main" id="{63060CB5-149D-4220-B928-A26D728DA16A}"/>
              </a:ext>
            </a:extLst>
          </p:cNvPr>
          <p:cNvSpPr/>
          <p:nvPr/>
        </p:nvSpPr>
        <p:spPr>
          <a:xfrm>
            <a:off x="3248433" y="3767319"/>
            <a:ext cx="5969579" cy="220848"/>
          </a:xfrm>
          <a:prstGeom prst="rightArrow">
            <a:avLst>
              <a:gd name="adj1" fmla="val 50000"/>
              <a:gd name="adj2" fmla="val 115510"/>
            </a:avLst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lang="zh-TW" altLang="en-US" sz="1351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" name="Google Shape;1030;p60">
            <a:extLst>
              <a:ext uri="{FF2B5EF4-FFF2-40B4-BE49-F238E27FC236}">
                <a16:creationId xmlns:a16="http://schemas.microsoft.com/office/drawing/2014/main" id="{BEDE7635-E909-44ED-A887-B37B3A3294B4}"/>
              </a:ext>
            </a:extLst>
          </p:cNvPr>
          <p:cNvSpPr/>
          <p:nvPr/>
        </p:nvSpPr>
        <p:spPr>
          <a:xfrm>
            <a:off x="5651513" y="3467109"/>
            <a:ext cx="934871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zh-TW" altLang="en-US" sz="1250" b="1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Yahei"/>
                <a:sym typeface="Arial" panose="020B0604020202020204" pitchFamily="34" charset="0"/>
              </a:rPr>
              <a:t>同步作業</a:t>
            </a:r>
            <a:endParaRPr lang="zh-TW" altLang="en-US" b="1">
              <a:solidFill>
                <a:srgbClr val="00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Google Shape;1031;p60">
            <a:extLst>
              <a:ext uri="{FF2B5EF4-FFF2-40B4-BE49-F238E27FC236}">
                <a16:creationId xmlns:a16="http://schemas.microsoft.com/office/drawing/2014/main" id="{3C25C4DD-6A75-4567-ADA3-29D104A08BF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01602" y="5250189"/>
            <a:ext cx="1337994" cy="83624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32;p60">
            <a:extLst>
              <a:ext uri="{FF2B5EF4-FFF2-40B4-BE49-F238E27FC236}">
                <a16:creationId xmlns:a16="http://schemas.microsoft.com/office/drawing/2014/main" id="{999FB450-E540-418A-A8A5-9B682AFA6911}"/>
              </a:ext>
            </a:extLst>
          </p:cNvPr>
          <p:cNvSpPr/>
          <p:nvPr/>
        </p:nvSpPr>
        <p:spPr>
          <a:xfrm>
            <a:off x="4051018" y="5977673"/>
            <a:ext cx="761747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351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TR-004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6" name="Google Shape;1034;p60">
            <a:extLst>
              <a:ext uri="{FF2B5EF4-FFF2-40B4-BE49-F238E27FC236}">
                <a16:creationId xmlns:a16="http://schemas.microsoft.com/office/drawing/2014/main" id="{03C42CAB-F0C0-4AD4-82B3-7757E2E4B72C}"/>
              </a:ext>
            </a:extLst>
          </p:cNvPr>
          <p:cNvCxnSpPr>
            <a:cxnSpLocks/>
          </p:cNvCxnSpPr>
          <p:nvPr/>
        </p:nvCxnSpPr>
        <p:spPr>
          <a:xfrm flipH="1">
            <a:off x="3331438" y="4373070"/>
            <a:ext cx="5883081" cy="0"/>
          </a:xfrm>
          <a:prstGeom prst="straightConnector1">
            <a:avLst/>
          </a:prstGeom>
          <a:noFill/>
          <a:ln w="38100" cap="flat" cmpd="sng">
            <a:solidFill>
              <a:srgbClr val="FFDA2A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17" name="Google Shape;1035;p60">
            <a:extLst>
              <a:ext uri="{FF2B5EF4-FFF2-40B4-BE49-F238E27FC236}">
                <a16:creationId xmlns:a16="http://schemas.microsoft.com/office/drawing/2014/main" id="{99C3F33C-A5CA-4C87-AFA4-1017B4713D47}"/>
              </a:ext>
            </a:extLst>
          </p:cNvPr>
          <p:cNvSpPr/>
          <p:nvPr/>
        </p:nvSpPr>
        <p:spPr>
          <a:xfrm>
            <a:off x="5555398" y="4072770"/>
            <a:ext cx="11271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zh-TW" altLang="en-US" sz="125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Yahei"/>
                <a:sym typeface="Arial" panose="020B0604020202020204" pitchFamily="34" charset="0"/>
              </a:rPr>
              <a:t>備份作業</a:t>
            </a:r>
            <a:endParaRPr lang="zh-TW" altLang="en-US" b="1">
              <a:solidFill>
                <a:srgbClr val="FFD41D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8" name="Google Shape;1037;p60">
            <a:extLst>
              <a:ext uri="{FF2B5EF4-FFF2-40B4-BE49-F238E27FC236}">
                <a16:creationId xmlns:a16="http://schemas.microsoft.com/office/drawing/2014/main" id="{E986D0A9-9250-430A-9121-7B4ED928D8E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40731" y="3330243"/>
            <a:ext cx="1054919" cy="105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38;p60">
            <a:extLst>
              <a:ext uri="{FF2B5EF4-FFF2-40B4-BE49-F238E27FC236}">
                <a16:creationId xmlns:a16="http://schemas.microsoft.com/office/drawing/2014/main" id="{76F5C0F7-BB01-4B1E-B6AD-36E007C0F1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67577" y="3291137"/>
            <a:ext cx="1054919" cy="10549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24;p60">
            <a:extLst>
              <a:ext uri="{FF2B5EF4-FFF2-40B4-BE49-F238E27FC236}">
                <a16:creationId xmlns:a16="http://schemas.microsoft.com/office/drawing/2014/main" id="{22F2613C-5BE0-4BA3-A062-F7CCBD6CB275}"/>
              </a:ext>
            </a:extLst>
          </p:cNvPr>
          <p:cNvSpPr/>
          <p:nvPr/>
        </p:nvSpPr>
        <p:spPr>
          <a:xfrm>
            <a:off x="5521362" y="5274599"/>
            <a:ext cx="1281120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351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10GbE Switch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" name="圖片 27">
            <a:extLst>
              <a:ext uri="{FF2B5EF4-FFF2-40B4-BE49-F238E27FC236}">
                <a16:creationId xmlns:a16="http://schemas.microsoft.com/office/drawing/2014/main" id="{33253972-FC85-4638-B236-723D4ED6810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604" r="2830" b="20539"/>
          <a:stretch/>
        </p:blipFill>
        <p:spPr>
          <a:xfrm>
            <a:off x="7861097" y="4249688"/>
            <a:ext cx="4194660" cy="1453482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50C2E8DB-A319-4519-B420-4053F54AE43C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-5348880" y="5458008"/>
            <a:ext cx="1828959" cy="53649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5CE69C2-B73D-481B-B67C-A7ADDCB2D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975449" y="5458008"/>
            <a:ext cx="3286029" cy="536494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DF7D0DAB-BB7F-4F9A-9AAF-AC99CC164BC8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4535286" y="5559513"/>
            <a:ext cx="954080" cy="279758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48A022C7-1FBA-45C9-A92F-E23BA35CAEAF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425137" y="5559513"/>
            <a:ext cx="954080" cy="27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5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 hidden="1">
            <a:extLst>
              <a:ext uri="{FF2B5EF4-FFF2-40B4-BE49-F238E27FC236}">
                <a16:creationId xmlns:a16="http://schemas.microsoft.com/office/drawing/2014/main" id="{E7CDA6F9-A658-4D5B-AC58-594268D95336}"/>
              </a:ext>
            </a:extLst>
          </p:cNvPr>
          <p:cNvSpPr/>
          <p:nvPr/>
        </p:nvSpPr>
        <p:spPr>
          <a:xfrm>
            <a:off x="284700" y="1175426"/>
            <a:ext cx="11605719" cy="5423215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A188155A-B6F6-45BF-97FF-EC6C50F5C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630" y="1325563"/>
            <a:ext cx="6189556" cy="4485689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E2E4FEDB-0762-4571-B9AB-9F4BE0456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18329" y="1661900"/>
            <a:ext cx="5906728" cy="428071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74232D1-9ECE-4B22-8431-F226A02B4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兼具應用程序和融合商務服務的架構</a:t>
            </a:r>
          </a:p>
        </p:txBody>
      </p:sp>
      <p:sp>
        <p:nvSpPr>
          <p:cNvPr id="4" name="Rounded Rectangle 28">
            <a:extLst>
              <a:ext uri="{FF2B5EF4-FFF2-40B4-BE49-F238E27FC236}">
                <a16:creationId xmlns:a16="http://schemas.microsoft.com/office/drawing/2014/main" id="{E050C250-AE21-4D49-A814-D80050F9E113}"/>
              </a:ext>
            </a:extLst>
          </p:cNvPr>
          <p:cNvSpPr/>
          <p:nvPr/>
        </p:nvSpPr>
        <p:spPr bwMode="auto">
          <a:xfrm>
            <a:off x="8074056" y="2107657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AADDAE82-A457-482B-B715-433206760FCB}"/>
              </a:ext>
            </a:extLst>
          </p:cNvPr>
          <p:cNvSpPr/>
          <p:nvPr/>
        </p:nvSpPr>
        <p:spPr bwMode="auto">
          <a:xfrm>
            <a:off x="6477968" y="2107657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36ED3537-7A75-40EA-9931-9F44C6FBDD34}"/>
              </a:ext>
            </a:extLst>
          </p:cNvPr>
          <p:cNvSpPr/>
          <p:nvPr/>
        </p:nvSpPr>
        <p:spPr bwMode="auto">
          <a:xfrm>
            <a:off x="6477968" y="3368159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Rounded Rectangle 97">
            <a:extLst>
              <a:ext uri="{FF2B5EF4-FFF2-40B4-BE49-F238E27FC236}">
                <a16:creationId xmlns:a16="http://schemas.microsoft.com/office/drawing/2014/main" id="{A7806742-37E0-4A67-82A0-E9784995DDDD}"/>
              </a:ext>
            </a:extLst>
          </p:cNvPr>
          <p:cNvSpPr/>
          <p:nvPr/>
        </p:nvSpPr>
        <p:spPr bwMode="auto">
          <a:xfrm>
            <a:off x="8074057" y="3368159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Rounded Rectangle 98">
            <a:extLst>
              <a:ext uri="{FF2B5EF4-FFF2-40B4-BE49-F238E27FC236}">
                <a16:creationId xmlns:a16="http://schemas.microsoft.com/office/drawing/2014/main" id="{975E785C-5E44-415D-9053-D297C7762F62}"/>
              </a:ext>
            </a:extLst>
          </p:cNvPr>
          <p:cNvSpPr/>
          <p:nvPr/>
        </p:nvSpPr>
        <p:spPr bwMode="auto">
          <a:xfrm>
            <a:off x="9658784" y="3372864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Picture 10" descr="Tux the penguin">
            <a:extLst>
              <a:ext uri="{FF2B5EF4-FFF2-40B4-BE49-F238E27FC236}">
                <a16:creationId xmlns:a16="http://schemas.microsoft.com/office/drawing/2014/main" id="{E88CAD1A-58CB-4292-9782-524F7B15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554" y="4633909"/>
            <a:ext cx="1693735" cy="19647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43">
            <a:extLst>
              <a:ext uri="{FF2B5EF4-FFF2-40B4-BE49-F238E27FC236}">
                <a16:creationId xmlns:a16="http://schemas.microsoft.com/office/drawing/2014/main" id="{6B6B5032-D571-4DA7-B2E4-DD8090996B9D}"/>
              </a:ext>
            </a:extLst>
          </p:cNvPr>
          <p:cNvGrpSpPr>
            <a:grpSpLocks/>
          </p:cNvGrpSpPr>
          <p:nvPr/>
        </p:nvGrpSpPr>
        <p:grpSpPr bwMode="auto">
          <a:xfrm>
            <a:off x="8166855" y="2225607"/>
            <a:ext cx="1335827" cy="523414"/>
            <a:chOff x="8264112" y="1884231"/>
            <a:chExt cx="1577073" cy="590927"/>
          </a:xfrm>
        </p:grpSpPr>
        <p:pic>
          <p:nvPicPr>
            <p:cNvPr id="65" name="Picture 44">
              <a:extLst>
                <a:ext uri="{FF2B5EF4-FFF2-40B4-BE49-F238E27FC236}">
                  <a16:creationId xmlns:a16="http://schemas.microsoft.com/office/drawing/2014/main" id="{F8EA73F3-18EB-4891-9787-3BC235FE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871" y="1884231"/>
              <a:ext cx="1490016" cy="22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5">
              <a:extLst>
                <a:ext uri="{FF2B5EF4-FFF2-40B4-BE49-F238E27FC236}">
                  <a16:creationId xmlns:a16="http://schemas.microsoft.com/office/drawing/2014/main" id="{59ACDD28-D9B4-4F9B-960D-3194E7230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112" y="2138382"/>
              <a:ext cx="1577073" cy="336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24">
            <a:extLst>
              <a:ext uri="{FF2B5EF4-FFF2-40B4-BE49-F238E27FC236}">
                <a16:creationId xmlns:a16="http://schemas.microsoft.com/office/drawing/2014/main" id="{5C25B616-AF82-4280-BD0C-5CCDE6739FEE}"/>
              </a:ext>
            </a:extLst>
          </p:cNvPr>
          <p:cNvSpPr txBox="1"/>
          <p:nvPr/>
        </p:nvSpPr>
        <p:spPr bwMode="auto">
          <a:xfrm>
            <a:off x="7390204" y="2116973"/>
            <a:ext cx="461986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FILE</a:t>
            </a: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43073C77-661C-4D18-9006-8085C77625E1}"/>
              </a:ext>
            </a:extLst>
          </p:cNvPr>
          <p:cNvSpPr txBox="1"/>
          <p:nvPr/>
        </p:nvSpPr>
        <p:spPr bwMode="auto">
          <a:xfrm>
            <a:off x="6589984" y="2109413"/>
            <a:ext cx="641521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BLOCK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7C703B5-04F9-4DBD-9F76-2AFFE8877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351" y="2396800"/>
            <a:ext cx="498603" cy="33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FD61B6A-F1CD-4A3E-845B-75836C15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799" y="2334836"/>
            <a:ext cx="329422" cy="40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42">
            <a:extLst>
              <a:ext uri="{FF2B5EF4-FFF2-40B4-BE49-F238E27FC236}">
                <a16:creationId xmlns:a16="http://schemas.microsoft.com/office/drawing/2014/main" id="{99109AB9-7B1E-40EE-85CB-8DFD8E34A9AF}"/>
              </a:ext>
            </a:extLst>
          </p:cNvPr>
          <p:cNvGrpSpPr>
            <a:grpSpLocks/>
          </p:cNvGrpSpPr>
          <p:nvPr/>
        </p:nvGrpSpPr>
        <p:grpSpPr bwMode="auto">
          <a:xfrm>
            <a:off x="6721989" y="3578167"/>
            <a:ext cx="1052793" cy="434634"/>
            <a:chOff x="6819237" y="3236795"/>
            <a:chExt cx="1629015" cy="672802"/>
          </a:xfrm>
        </p:grpSpPr>
        <p:sp>
          <p:nvSpPr>
            <p:cNvPr id="51" name="Right Arrow 43">
              <a:extLst>
                <a:ext uri="{FF2B5EF4-FFF2-40B4-BE49-F238E27FC236}">
                  <a16:creationId xmlns:a16="http://schemas.microsoft.com/office/drawing/2014/main" id="{AA0F8FC3-E07E-4079-AF21-3B6B5A1C5EC2}"/>
                </a:ext>
              </a:extLst>
            </p:cNvPr>
            <p:cNvSpPr/>
            <p:nvPr/>
          </p:nvSpPr>
          <p:spPr>
            <a:xfrm>
              <a:off x="7871924" y="3510584"/>
              <a:ext cx="196006" cy="136214"/>
            </a:xfrm>
            <a:prstGeom prst="rightArrow">
              <a:avLst>
                <a:gd name="adj1" fmla="val 72635"/>
                <a:gd name="adj2" fmla="val 56944"/>
              </a:avLst>
            </a:prstGeom>
            <a:solidFill>
              <a:schemeClr val="tx2"/>
            </a:solidFill>
            <a:ln w="57150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sz="1333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52" name="Group 44">
              <a:extLst>
                <a:ext uri="{FF2B5EF4-FFF2-40B4-BE49-F238E27FC236}">
                  <a16:creationId xmlns:a16="http://schemas.microsoft.com/office/drawing/2014/main" id="{D961EDDE-965F-4201-BF07-DE56A2F1B3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19237" y="3311837"/>
              <a:ext cx="461936" cy="537321"/>
              <a:chOff x="6819237" y="3311837"/>
              <a:chExt cx="461936" cy="537321"/>
            </a:xfrm>
          </p:grpSpPr>
          <p:pic>
            <p:nvPicPr>
              <p:cNvPr id="58" name="Picture 4">
                <a:extLst>
                  <a:ext uri="{FF2B5EF4-FFF2-40B4-BE49-F238E27FC236}">
                    <a16:creationId xmlns:a16="http://schemas.microsoft.com/office/drawing/2014/main" id="{6702506F-0C23-46F4-A446-2A442D79CE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6048" y="3409127"/>
                <a:ext cx="365125" cy="440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9" name="Group 51">
                <a:extLst>
                  <a:ext uri="{FF2B5EF4-FFF2-40B4-BE49-F238E27FC236}">
                    <a16:creationId xmlns:a16="http://schemas.microsoft.com/office/drawing/2014/main" id="{BC41A5AE-852A-40DF-9DE8-F9A10C0933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67181" y="3359640"/>
                <a:ext cx="229848" cy="359976"/>
                <a:chOff x="6867181" y="3359640"/>
                <a:chExt cx="257850" cy="403834"/>
              </a:xfrm>
            </p:grpSpPr>
            <p:pic>
              <p:nvPicPr>
                <p:cNvPr id="63" name="Picture 4">
                  <a:extLst>
                    <a:ext uri="{FF2B5EF4-FFF2-40B4-BE49-F238E27FC236}">
                      <a16:creationId xmlns:a16="http://schemas.microsoft.com/office/drawing/2014/main" id="{8066A341-591F-4F42-BF12-8363E32966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181" y="3359640"/>
                  <a:ext cx="45719" cy="403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Picture 4">
                  <a:extLst>
                    <a:ext uri="{FF2B5EF4-FFF2-40B4-BE49-F238E27FC236}">
                      <a16:creationId xmlns:a16="http://schemas.microsoft.com/office/drawing/2014/main" id="{13CFABCC-2F50-48E3-ADFA-43DB761DD9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181" y="3359640"/>
                  <a:ext cx="257850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" name="Group 52">
                <a:extLst>
                  <a:ext uri="{FF2B5EF4-FFF2-40B4-BE49-F238E27FC236}">
                    <a16:creationId xmlns:a16="http://schemas.microsoft.com/office/drawing/2014/main" id="{66C3CC17-1779-479E-A60B-CFC27B70FC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19237" y="3311837"/>
                <a:ext cx="208574" cy="326660"/>
                <a:chOff x="6819237" y="3311837"/>
                <a:chExt cx="257850" cy="403834"/>
              </a:xfrm>
            </p:grpSpPr>
            <p:pic>
              <p:nvPicPr>
                <p:cNvPr id="61" name="Picture 4">
                  <a:extLst>
                    <a:ext uri="{FF2B5EF4-FFF2-40B4-BE49-F238E27FC236}">
                      <a16:creationId xmlns:a16="http://schemas.microsoft.com/office/drawing/2014/main" id="{A4D8C2A0-7866-4207-B8FD-862A2C74C3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9237" y="3311837"/>
                  <a:ext cx="45719" cy="403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" name="Picture 4">
                  <a:extLst>
                    <a:ext uri="{FF2B5EF4-FFF2-40B4-BE49-F238E27FC236}">
                      <a16:creationId xmlns:a16="http://schemas.microsoft.com/office/drawing/2014/main" id="{8B7E358C-440D-41CB-A0F8-46DA84C8E3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9237" y="3311837"/>
                  <a:ext cx="257850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3" name="Group 45">
              <a:extLst>
                <a:ext uri="{FF2B5EF4-FFF2-40B4-BE49-F238E27FC236}">
                  <a16:creationId xmlns:a16="http://schemas.microsoft.com/office/drawing/2014/main" id="{20560F7F-AF59-48CF-878B-1FE9B0D64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82379" y="3277954"/>
              <a:ext cx="365873" cy="604326"/>
              <a:chOff x="8082379" y="3277954"/>
              <a:chExt cx="467049" cy="771443"/>
            </a:xfrm>
          </p:grpSpPr>
          <p:pic>
            <p:nvPicPr>
              <p:cNvPr id="55" name="Picture 3">
                <a:extLst>
                  <a:ext uri="{FF2B5EF4-FFF2-40B4-BE49-F238E27FC236}">
                    <a16:creationId xmlns:a16="http://schemas.microsoft.com/office/drawing/2014/main" id="{54A9FD60-F63C-4896-AEC3-FCDB947914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2379" y="3277954"/>
                <a:ext cx="467049" cy="25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3">
                <a:extLst>
                  <a:ext uri="{FF2B5EF4-FFF2-40B4-BE49-F238E27FC236}">
                    <a16:creationId xmlns:a16="http://schemas.microsoft.com/office/drawing/2014/main" id="{428538E0-61C0-4716-AED7-E5D0C4E77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2379" y="3534910"/>
                <a:ext cx="467049" cy="25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>
                <a:extLst>
                  <a:ext uri="{FF2B5EF4-FFF2-40B4-BE49-F238E27FC236}">
                    <a16:creationId xmlns:a16="http://schemas.microsoft.com/office/drawing/2014/main" id="{9F2536D2-E497-4F6D-8B0F-CAF04B28C1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2379" y="3791865"/>
                <a:ext cx="467049" cy="25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30248208-8561-434C-AE30-002D9B0DB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7641" y="3236795"/>
              <a:ext cx="544253" cy="672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ounded Rectangle 106">
            <a:extLst>
              <a:ext uri="{FF2B5EF4-FFF2-40B4-BE49-F238E27FC236}">
                <a16:creationId xmlns:a16="http://schemas.microsoft.com/office/drawing/2014/main" id="{4DDB9AFF-A91A-4775-852F-42CC449CC8D7}"/>
              </a:ext>
            </a:extLst>
          </p:cNvPr>
          <p:cNvSpPr/>
          <p:nvPr/>
        </p:nvSpPr>
        <p:spPr bwMode="auto">
          <a:xfrm>
            <a:off x="8426519" y="3435943"/>
            <a:ext cx="898336" cy="142228"/>
          </a:xfrm>
          <a:prstGeom prst="round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0" name="Group 107">
            <a:extLst>
              <a:ext uri="{FF2B5EF4-FFF2-40B4-BE49-F238E27FC236}">
                <a16:creationId xmlns:a16="http://schemas.microsoft.com/office/drawing/2014/main" id="{52E18865-D22E-401E-9637-CCC620988288}"/>
              </a:ext>
            </a:extLst>
          </p:cNvPr>
          <p:cNvGrpSpPr>
            <a:grpSpLocks/>
          </p:cNvGrpSpPr>
          <p:nvPr/>
        </p:nvGrpSpPr>
        <p:grpSpPr bwMode="auto">
          <a:xfrm>
            <a:off x="8104204" y="4090805"/>
            <a:ext cx="1480814" cy="343423"/>
            <a:chOff x="8201461" y="3749429"/>
            <a:chExt cx="1939342" cy="449512"/>
          </a:xfrm>
        </p:grpSpPr>
        <p:grpSp>
          <p:nvGrpSpPr>
            <p:cNvPr id="35" name="Group 119">
              <a:extLst>
                <a:ext uri="{FF2B5EF4-FFF2-40B4-BE49-F238E27FC236}">
                  <a16:creationId xmlns:a16="http://schemas.microsoft.com/office/drawing/2014/main" id="{18E82BCB-18AE-4D13-82A6-EE5D9BD2EA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01461" y="3749429"/>
              <a:ext cx="648036" cy="449512"/>
              <a:chOff x="8201461" y="3749429"/>
              <a:chExt cx="648036" cy="449512"/>
            </a:xfrm>
          </p:grpSpPr>
          <p:grpSp>
            <p:nvGrpSpPr>
              <p:cNvPr id="44" name="Group 121">
                <a:extLst>
                  <a:ext uri="{FF2B5EF4-FFF2-40B4-BE49-F238E27FC236}">
                    <a16:creationId xmlns:a16="http://schemas.microsoft.com/office/drawing/2014/main" id="{AE6A0F6D-7ED6-4429-8794-DD9A8246ED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01461" y="4059246"/>
                <a:ext cx="648036" cy="139695"/>
                <a:chOff x="8201461" y="4059246"/>
                <a:chExt cx="648036" cy="139695"/>
              </a:xfrm>
            </p:grpSpPr>
            <p:sp>
              <p:nvSpPr>
                <p:cNvPr id="49" name="Trapezoid 126">
                  <a:extLst>
                    <a:ext uri="{FF2B5EF4-FFF2-40B4-BE49-F238E27FC236}">
                      <a16:creationId xmlns:a16="http://schemas.microsoft.com/office/drawing/2014/main" id="{B8689983-9411-46C2-B535-C812D7B8705B}"/>
                    </a:ext>
                  </a:extLst>
                </p:cNvPr>
                <p:cNvSpPr/>
                <p:nvPr/>
              </p:nvSpPr>
              <p:spPr>
                <a:xfrm>
                  <a:off x="8201461" y="4059246"/>
                  <a:ext cx="648036" cy="50798"/>
                </a:xfrm>
                <a:prstGeom prst="trapezoid">
                  <a:avLst>
                    <a:gd name="adj" fmla="val 118095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altLang="zh-TW" sz="1333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" name="Rectangle 127">
                  <a:extLst>
                    <a:ext uri="{FF2B5EF4-FFF2-40B4-BE49-F238E27FC236}">
                      <a16:creationId xmlns:a16="http://schemas.microsoft.com/office/drawing/2014/main" id="{9AE56FD9-0031-43CB-AA9D-68BB00F78238}"/>
                    </a:ext>
                  </a:extLst>
                </p:cNvPr>
                <p:cNvSpPr/>
                <p:nvPr/>
              </p:nvSpPr>
              <p:spPr>
                <a:xfrm>
                  <a:off x="8201461" y="4110044"/>
                  <a:ext cx="648036" cy="8889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33"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rPr>
                    <a:t>VMware ESX</a:t>
                  </a:r>
                </a:p>
              </p:txBody>
            </p:sp>
          </p:grpSp>
          <p:pic>
            <p:nvPicPr>
              <p:cNvPr id="45" name="Picture 3">
                <a:extLst>
                  <a:ext uri="{FF2B5EF4-FFF2-40B4-BE49-F238E27FC236}">
                    <a16:creationId xmlns:a16="http://schemas.microsoft.com/office/drawing/2014/main" id="{AAB1E5AD-D67E-4AE0-A53A-9A8CD01E98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615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3">
                <a:extLst>
                  <a:ext uri="{FF2B5EF4-FFF2-40B4-BE49-F238E27FC236}">
                    <a16:creationId xmlns:a16="http://schemas.microsoft.com/office/drawing/2014/main" id="{4C1C1694-C17A-44E4-9510-81B556D731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558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3">
                <a:extLst>
                  <a:ext uri="{FF2B5EF4-FFF2-40B4-BE49-F238E27FC236}">
                    <a16:creationId xmlns:a16="http://schemas.microsoft.com/office/drawing/2014/main" id="{04C0CF60-3CFC-4AE8-A47E-5F2FBE84D1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615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3">
                <a:extLst>
                  <a:ext uri="{FF2B5EF4-FFF2-40B4-BE49-F238E27FC236}">
                    <a16:creationId xmlns:a16="http://schemas.microsoft.com/office/drawing/2014/main" id="{E74C696C-259F-40AF-81E7-4F7CCFACC8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558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" name="Group 110">
              <a:extLst>
                <a:ext uri="{FF2B5EF4-FFF2-40B4-BE49-F238E27FC236}">
                  <a16:creationId xmlns:a16="http://schemas.microsoft.com/office/drawing/2014/main" id="{70BCF17C-0BFC-4F56-8739-0E5D3EDB19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92767" y="3749429"/>
              <a:ext cx="648036" cy="449512"/>
              <a:chOff x="9492767" y="3749429"/>
              <a:chExt cx="648036" cy="449512"/>
            </a:xfrm>
          </p:grpSpPr>
          <p:grpSp>
            <p:nvGrpSpPr>
              <p:cNvPr id="37" name="Group 112">
                <a:extLst>
                  <a:ext uri="{FF2B5EF4-FFF2-40B4-BE49-F238E27FC236}">
                    <a16:creationId xmlns:a16="http://schemas.microsoft.com/office/drawing/2014/main" id="{EF952811-155C-4C59-A88A-BE60372E9F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92767" y="4059246"/>
                <a:ext cx="648036" cy="139695"/>
                <a:chOff x="9492767" y="4059246"/>
                <a:chExt cx="648036" cy="139695"/>
              </a:xfrm>
            </p:grpSpPr>
            <p:sp>
              <p:nvSpPr>
                <p:cNvPr id="42" name="Trapezoid 117">
                  <a:extLst>
                    <a:ext uri="{FF2B5EF4-FFF2-40B4-BE49-F238E27FC236}">
                      <a16:creationId xmlns:a16="http://schemas.microsoft.com/office/drawing/2014/main" id="{713C519B-F959-409C-BBCC-9F8487895643}"/>
                    </a:ext>
                  </a:extLst>
                </p:cNvPr>
                <p:cNvSpPr/>
                <p:nvPr/>
              </p:nvSpPr>
              <p:spPr>
                <a:xfrm>
                  <a:off x="9492767" y="4059246"/>
                  <a:ext cx="648036" cy="50798"/>
                </a:xfrm>
                <a:prstGeom prst="trapezoid">
                  <a:avLst>
                    <a:gd name="adj" fmla="val 118095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altLang="zh-TW" sz="1333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" name="Rectangle 118">
                  <a:extLst>
                    <a:ext uri="{FF2B5EF4-FFF2-40B4-BE49-F238E27FC236}">
                      <a16:creationId xmlns:a16="http://schemas.microsoft.com/office/drawing/2014/main" id="{7B5561E0-7F78-4261-8A77-7E7B9428E83E}"/>
                    </a:ext>
                  </a:extLst>
                </p:cNvPr>
                <p:cNvSpPr/>
                <p:nvPr/>
              </p:nvSpPr>
              <p:spPr>
                <a:xfrm>
                  <a:off x="9492767" y="4110044"/>
                  <a:ext cx="648036" cy="8889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33"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rPr>
                    <a:t>VMware ESX</a:t>
                  </a:r>
                </a:p>
              </p:txBody>
            </p:sp>
          </p:grpSp>
          <p:pic>
            <p:nvPicPr>
              <p:cNvPr id="38" name="Picture 3">
                <a:extLst>
                  <a:ext uri="{FF2B5EF4-FFF2-40B4-BE49-F238E27FC236}">
                    <a16:creationId xmlns:a16="http://schemas.microsoft.com/office/drawing/2014/main" id="{5FD65D90-EAB9-41FD-BD1C-2B54002679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3">
                <a:extLst>
                  <a:ext uri="{FF2B5EF4-FFF2-40B4-BE49-F238E27FC236}">
                    <a16:creationId xmlns:a16="http://schemas.microsoft.com/office/drawing/2014/main" id="{E1648FA5-DDCC-4BF6-A804-052C87E7FA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">
                <a:extLst>
                  <a:ext uri="{FF2B5EF4-FFF2-40B4-BE49-F238E27FC236}">
                    <a16:creationId xmlns:a16="http://schemas.microsoft.com/office/drawing/2014/main" id="{D21DB5DE-0E13-4795-98BD-6A76F47AAB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">
                <a:extLst>
                  <a:ext uri="{FF2B5EF4-FFF2-40B4-BE49-F238E27FC236}">
                    <a16:creationId xmlns:a16="http://schemas.microsoft.com/office/drawing/2014/main" id="{399D0697-A6E8-47C7-8CBF-A15F805C4D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" name="Bent Arrow 13">
            <a:extLst>
              <a:ext uri="{FF2B5EF4-FFF2-40B4-BE49-F238E27FC236}">
                <a16:creationId xmlns:a16="http://schemas.microsoft.com/office/drawing/2014/main" id="{DC66CCB1-B2A7-47A6-AB20-F79EAFCC325C}"/>
              </a:ext>
            </a:extLst>
          </p:cNvPr>
          <p:cNvSpPr/>
          <p:nvPr/>
        </p:nvSpPr>
        <p:spPr bwMode="auto">
          <a:xfrm>
            <a:off x="8324035" y="3679615"/>
            <a:ext cx="97259" cy="437141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22" name="Bent Arrow 129">
            <a:extLst>
              <a:ext uri="{FF2B5EF4-FFF2-40B4-BE49-F238E27FC236}">
                <a16:creationId xmlns:a16="http://schemas.microsoft.com/office/drawing/2014/main" id="{B4956667-412D-4130-BC7E-29CAFDD1819E}"/>
              </a:ext>
            </a:extLst>
          </p:cNvPr>
          <p:cNvSpPr/>
          <p:nvPr/>
        </p:nvSpPr>
        <p:spPr bwMode="auto">
          <a:xfrm rot="5400000">
            <a:off x="9172175" y="3854259"/>
            <a:ext cx="404721" cy="93076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23" name="Isosceles Triangle 14">
            <a:extLst>
              <a:ext uri="{FF2B5EF4-FFF2-40B4-BE49-F238E27FC236}">
                <a16:creationId xmlns:a16="http://schemas.microsoft.com/office/drawing/2014/main" id="{DB9C3DED-9402-41CC-8C53-461AA74AB4C2}"/>
              </a:ext>
            </a:extLst>
          </p:cNvPr>
          <p:cNvSpPr/>
          <p:nvPr/>
        </p:nvSpPr>
        <p:spPr bwMode="auto">
          <a:xfrm rot="5400000">
            <a:off x="8362726" y="3685890"/>
            <a:ext cx="79480" cy="37649"/>
          </a:xfrm>
          <a:prstGeom prst="triangle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Isosceles Triangle 130">
            <a:extLst>
              <a:ext uri="{FF2B5EF4-FFF2-40B4-BE49-F238E27FC236}">
                <a16:creationId xmlns:a16="http://schemas.microsoft.com/office/drawing/2014/main" id="{628BB7CB-E862-4B1A-8C1A-A205C0585699}"/>
              </a:ext>
            </a:extLst>
          </p:cNvPr>
          <p:cNvSpPr/>
          <p:nvPr/>
        </p:nvSpPr>
        <p:spPr bwMode="auto">
          <a:xfrm rot="10800000">
            <a:off x="9358322" y="4069695"/>
            <a:ext cx="80525" cy="38695"/>
          </a:xfrm>
          <a:prstGeom prst="triangle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EB0DA7-49AC-4BD1-B5A8-DFDC4D1637A5}"/>
              </a:ext>
            </a:extLst>
          </p:cNvPr>
          <p:cNvSpPr txBox="1"/>
          <p:nvPr/>
        </p:nvSpPr>
        <p:spPr bwMode="auto">
          <a:xfrm>
            <a:off x="8241521" y="2869286"/>
            <a:ext cx="1207318" cy="27186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Virtualization</a:t>
            </a: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17DDDB04-B63E-41A5-8523-2DFCB3E90FEB}"/>
              </a:ext>
            </a:extLst>
          </p:cNvPr>
          <p:cNvSpPr txBox="1"/>
          <p:nvPr/>
        </p:nvSpPr>
        <p:spPr bwMode="auto">
          <a:xfrm>
            <a:off x="6757815" y="2765822"/>
            <a:ext cx="1026351" cy="4514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Unified 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Storage</a:t>
            </a: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98E7819C-1EE7-4CAC-B8D1-B594BEE90B3A}"/>
              </a:ext>
            </a:extLst>
          </p:cNvPr>
          <p:cNvSpPr txBox="1"/>
          <p:nvPr/>
        </p:nvSpPr>
        <p:spPr bwMode="auto">
          <a:xfrm>
            <a:off x="6785975" y="4138055"/>
            <a:ext cx="941283" cy="27186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2F69DC81-8527-412C-8E11-61D3978189D2}"/>
              </a:ext>
            </a:extLst>
          </p:cNvPr>
          <p:cNvSpPr txBox="1"/>
          <p:nvPr/>
        </p:nvSpPr>
        <p:spPr bwMode="auto">
          <a:xfrm>
            <a:off x="8345192" y="3771665"/>
            <a:ext cx="1034257" cy="315471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5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SnapSync</a:t>
            </a:r>
            <a:endParaRPr lang="en-US" sz="1467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80D76DA7-47EB-43A4-B980-BE804B4915D2}"/>
              </a:ext>
            </a:extLst>
          </p:cNvPr>
          <p:cNvSpPr txBox="1"/>
          <p:nvPr/>
        </p:nvSpPr>
        <p:spPr bwMode="auto">
          <a:xfrm>
            <a:off x="1629849" y="4518217"/>
            <a:ext cx="3629277" cy="95410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TW" sz="2800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多媒體應用擴展性</a:t>
            </a:r>
            <a:endParaRPr lang="zh-TW" sz="28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>
              <a:defRPr/>
            </a:pPr>
            <a:endParaRPr lang="zh-TW" altLang="en-US" sz="2800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B1877D19-1AE5-48F4-A083-55BDB75A578A}"/>
              </a:ext>
            </a:extLst>
          </p:cNvPr>
          <p:cNvSpPr txBox="1"/>
          <p:nvPr/>
        </p:nvSpPr>
        <p:spPr bwMode="auto">
          <a:xfrm>
            <a:off x="7099843" y="4873054"/>
            <a:ext cx="3416320" cy="523220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TW" altLang="en-US" sz="2800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企業商務服務連續性</a:t>
            </a: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F4B5E9DC-9607-4E97-921B-79FC42C6C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787" y="3358586"/>
            <a:ext cx="934108" cy="11039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106">
            <a:extLst>
              <a:ext uri="{FF2B5EF4-FFF2-40B4-BE49-F238E27FC236}">
                <a16:creationId xmlns:a16="http://schemas.microsoft.com/office/drawing/2014/main" id="{52A30DD4-32B3-4F13-8E8B-1854A3431D11}"/>
              </a:ext>
            </a:extLst>
          </p:cNvPr>
          <p:cNvSpPr/>
          <p:nvPr/>
        </p:nvSpPr>
        <p:spPr bwMode="auto">
          <a:xfrm>
            <a:off x="8423456" y="3629437"/>
            <a:ext cx="898336" cy="142228"/>
          </a:xfrm>
          <a:prstGeom prst="round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5" name="Rounded Rectangle 30">
            <a:extLst>
              <a:ext uri="{FF2B5EF4-FFF2-40B4-BE49-F238E27FC236}">
                <a16:creationId xmlns:a16="http://schemas.microsoft.com/office/drawing/2014/main" id="{B86D1BC7-A3D1-4BE5-8383-2A924C6094CA}"/>
              </a:ext>
            </a:extLst>
          </p:cNvPr>
          <p:cNvSpPr/>
          <p:nvPr/>
        </p:nvSpPr>
        <p:spPr bwMode="auto">
          <a:xfrm>
            <a:off x="9658784" y="2107657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5DCC355A-B2BF-477C-A6CF-73A94E501B62}"/>
              </a:ext>
            </a:extLst>
          </p:cNvPr>
          <p:cNvCxnSpPr>
            <a:cxnSpLocks/>
          </p:cNvCxnSpPr>
          <p:nvPr/>
        </p:nvCxnSpPr>
        <p:spPr>
          <a:xfrm flipV="1">
            <a:off x="10429601" y="2452475"/>
            <a:ext cx="27709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25">
            <a:extLst>
              <a:ext uri="{FF2B5EF4-FFF2-40B4-BE49-F238E27FC236}">
                <a16:creationId xmlns:a16="http://schemas.microsoft.com/office/drawing/2014/main" id="{AB621A5C-A0EE-4CA6-BF36-2659371ECBD2}"/>
              </a:ext>
            </a:extLst>
          </p:cNvPr>
          <p:cNvSpPr txBox="1"/>
          <p:nvPr/>
        </p:nvSpPr>
        <p:spPr bwMode="auto">
          <a:xfrm>
            <a:off x="9744522" y="2716149"/>
            <a:ext cx="1269899" cy="45140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Deduplication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Compression</a:t>
            </a:r>
          </a:p>
        </p:txBody>
      </p:sp>
      <p:pic>
        <p:nvPicPr>
          <p:cNvPr id="78" name="圖片 78">
            <a:extLst>
              <a:ext uri="{FF2B5EF4-FFF2-40B4-BE49-F238E27FC236}">
                <a16:creationId xmlns:a16="http://schemas.microsoft.com/office/drawing/2014/main" id="{9988CDB9-C8AD-48AA-A142-2DEEEF7204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4924" y="2239232"/>
            <a:ext cx="695325" cy="419100"/>
          </a:xfrm>
          <a:prstGeom prst="rect">
            <a:avLst/>
          </a:prstGeom>
        </p:spPr>
      </p:pic>
      <p:pic>
        <p:nvPicPr>
          <p:cNvPr id="80" name="圖片 80">
            <a:extLst>
              <a:ext uri="{FF2B5EF4-FFF2-40B4-BE49-F238E27FC236}">
                <a16:creationId xmlns:a16="http://schemas.microsoft.com/office/drawing/2014/main" id="{35085ABD-E021-49B2-B092-940758FE1C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0768" y="2310669"/>
            <a:ext cx="266700" cy="276225"/>
          </a:xfrm>
          <a:prstGeom prst="rect">
            <a:avLst/>
          </a:prstGeom>
        </p:spPr>
      </p:pic>
      <p:pic>
        <p:nvPicPr>
          <p:cNvPr id="3" name="Picture 5" descr="A picture containing photo, bunch, different, many&#10;&#10;Description generated with very high confidence">
            <a:extLst>
              <a:ext uri="{FF2B5EF4-FFF2-40B4-BE49-F238E27FC236}">
                <a16:creationId xmlns:a16="http://schemas.microsoft.com/office/drawing/2014/main" id="{3FCDA201-F970-46D7-B003-732A772E38E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63984" y="1816838"/>
            <a:ext cx="4195310" cy="253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79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5BA5EFDC-F3AE-490D-8A3B-61E909CE0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4574400" y="-53599510"/>
            <a:ext cx="161340800" cy="114057020"/>
          </a:xfrm>
          <a:prstGeom prst="rect">
            <a:avLst/>
          </a:prstGeom>
        </p:spPr>
      </p:pic>
      <p:pic>
        <p:nvPicPr>
          <p:cNvPr id="12" name="圖片 11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453ED7F8-4B99-43CA-BC16-AEB14D87E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pic>
        <p:nvPicPr>
          <p:cNvPr id="13" name="圖片 12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8C347C83-5A5D-4B9F-962F-62DFFDEE19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1"/>
            <a:ext cx="6096000" cy="6856337"/>
          </a:xfrm>
          <a:prstGeom prst="rect">
            <a:avLst/>
          </a:prstGeom>
        </p:spPr>
      </p:pic>
      <p:pic>
        <p:nvPicPr>
          <p:cNvPr id="14" name="圖片 13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C9DD61AE-A44C-4DA7-AF79-3BDE5D7E63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663"/>
            <a:ext cx="6095507" cy="6856337"/>
          </a:xfrm>
          <a:prstGeom prst="rect">
            <a:avLst/>
          </a:prstGeom>
        </p:spPr>
      </p:pic>
      <p:pic>
        <p:nvPicPr>
          <p:cNvPr id="15" name="圖片 14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BCE61A5C-92A1-4B67-9F44-22A3BC6D5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6" name="圖片 15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A657B1C4-312B-4F3A-92D5-587ABBBBCD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7" name="圖片 16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2616C219-389D-46DC-9E0A-297B0523C5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8" name="圖片 1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7E5A4EF3-229D-4811-A7C9-E9E2B305BC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9" name="圖片 1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D8DE02A-E96E-4456-8532-5DAED393A9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20" name="圖片 1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A8484C11-7E99-40D1-81A7-939A551E48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21" name="圖片 2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CFA90EAF-AC24-4CD4-8109-8C1DB20643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22" name="圖片 21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2723B219-2FB2-4400-B7E3-135E68B1B1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25" name="圖片 24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E0FAB63B-1069-4FE8-8A94-7C291BF6FC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4" y="1663"/>
            <a:ext cx="6096000" cy="6856337"/>
          </a:xfrm>
          <a:prstGeom prst="rect">
            <a:avLst/>
          </a:prstGeom>
        </p:spPr>
      </p:pic>
      <p:pic>
        <p:nvPicPr>
          <p:cNvPr id="26" name="圖片 25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FDBD4680-9355-4F28-B3B8-38D1219706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505" y="2495"/>
            <a:ext cx="6095507" cy="6856337"/>
          </a:xfrm>
          <a:prstGeom prst="rect">
            <a:avLst/>
          </a:prstGeom>
        </p:spPr>
      </p:pic>
      <p:pic>
        <p:nvPicPr>
          <p:cNvPr id="30" name="圖片 2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F95806F3-957F-4CDE-8436-A2CE4FC40E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31" name="圖片 3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C4C4B885-F131-4BDB-A87D-96E7E41DD4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32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936F58EF-6085-4E41-AA74-0949B781C8A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4" y="52821"/>
            <a:ext cx="12191015" cy="685800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33" name="標題 1" hidden="1">
            <a:extLst>
              <a:ext uri="{FF2B5EF4-FFF2-40B4-BE49-F238E27FC236}">
                <a16:creationId xmlns:a16="http://schemas.microsoft.com/office/drawing/2014/main" id="{25BAFC26-15FF-4FC2-AF50-3F3696F2DE39}"/>
              </a:ext>
            </a:extLst>
          </p:cNvPr>
          <p:cNvSpPr txBox="1">
            <a:spLocks/>
          </p:cNvSpPr>
          <p:nvPr/>
        </p:nvSpPr>
        <p:spPr>
          <a:xfrm>
            <a:off x="483287" y="3280203"/>
            <a:ext cx="1152347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sz="5500" kern="6000" spc="2500">
                <a:latin typeface="Arial" panose="020B0604020202020204" pitchFamily="34" charset="0"/>
                <a:sym typeface="Arial" panose="020B0604020202020204" pitchFamily="34" charset="0"/>
              </a:rPr>
              <a:t>數據效率</a:t>
            </a:r>
          </a:p>
        </p:txBody>
      </p:sp>
      <p:grpSp>
        <p:nvGrpSpPr>
          <p:cNvPr id="34" name="群組 33" hidden="1">
            <a:extLst>
              <a:ext uri="{FF2B5EF4-FFF2-40B4-BE49-F238E27FC236}">
                <a16:creationId xmlns:a16="http://schemas.microsoft.com/office/drawing/2014/main" id="{D21E24EF-B9F6-4C19-BCBF-0A1AF4EC36A3}"/>
              </a:ext>
            </a:extLst>
          </p:cNvPr>
          <p:cNvGrpSpPr/>
          <p:nvPr/>
        </p:nvGrpSpPr>
        <p:grpSpPr>
          <a:xfrm>
            <a:off x="3949441" y="2315870"/>
            <a:ext cx="4290152" cy="905056"/>
            <a:chOff x="1595870" y="1601495"/>
            <a:chExt cx="4290152" cy="905056"/>
          </a:xfrm>
        </p:grpSpPr>
        <p:sp>
          <p:nvSpPr>
            <p:cNvPr id="35" name="副標題 2">
              <a:extLst>
                <a:ext uri="{FF2B5EF4-FFF2-40B4-BE49-F238E27FC236}">
                  <a16:creationId xmlns:a16="http://schemas.microsoft.com/office/drawing/2014/main" id="{55DE2C5F-AE98-4876-9616-39FD2CC2805C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125E5FCF-3C88-4829-A633-46843F7242A6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EDE4E5E-FC85-497F-9D30-FCF19E2F5A22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  <p:pic>
        <p:nvPicPr>
          <p:cNvPr id="38" name="圖片 37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50552A46-1B9B-43AB-98E9-84A032A7D3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1922" y="4095402"/>
            <a:ext cx="5579146" cy="1397000"/>
          </a:xfrm>
          <a:prstGeom prst="rect">
            <a:avLst/>
          </a:prstGeom>
        </p:spPr>
      </p:pic>
      <p:pic>
        <p:nvPicPr>
          <p:cNvPr id="39" name="圖片 38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5F3C2941-CAFD-4DCA-8190-519786957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720" y="4551711"/>
            <a:ext cx="5602515" cy="846247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0A4EFB4A-14A6-4870-A867-B9A0673B5F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6989" y="5458008"/>
            <a:ext cx="1828959" cy="536494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C74E25A8-7839-430F-85AE-D25FF1FF03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7208" y="5458008"/>
            <a:ext cx="3286029" cy="536494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BB91D1DD-EA6F-4A07-B810-8FBEEC755D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6720" y="5559513"/>
            <a:ext cx="954080" cy="279758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A9439C10-56F9-48A4-AFCF-6E1858F8F9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21221" y="5559513"/>
            <a:ext cx="954080" cy="279758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5D4A5710-69C6-460A-8987-001B8A2D5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41069" y="1417749"/>
            <a:ext cx="1143100" cy="207834"/>
          </a:xfrm>
          <a:prstGeom prst="rect">
            <a:avLst/>
          </a:prstGeom>
        </p:spPr>
      </p:pic>
      <p:pic>
        <p:nvPicPr>
          <p:cNvPr id="28" name="圖片 27" hidden="1">
            <a:extLst>
              <a:ext uri="{FF2B5EF4-FFF2-40B4-BE49-F238E27FC236}">
                <a16:creationId xmlns:a16="http://schemas.microsoft.com/office/drawing/2014/main" id="{662AAA84-9972-4847-8ABD-2EBFC02548C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9604" r="2830" b="20539"/>
          <a:stretch/>
        </p:blipFill>
        <p:spPr>
          <a:xfrm>
            <a:off x="179122" y="3208343"/>
            <a:ext cx="6885509" cy="2385882"/>
          </a:xfrm>
          <a:prstGeom prst="rect">
            <a:avLst/>
          </a:prstGeom>
        </p:spPr>
      </p:pic>
      <p:pic>
        <p:nvPicPr>
          <p:cNvPr id="11" name="圖形 10" hidden="1">
            <a:extLst>
              <a:ext uri="{FF2B5EF4-FFF2-40B4-BE49-F238E27FC236}">
                <a16:creationId xmlns:a16="http://schemas.microsoft.com/office/drawing/2014/main" id="{98821122-EE14-4513-937A-D7823B1340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69285" y="1698172"/>
            <a:ext cx="4626796" cy="3722914"/>
          </a:xfrm>
          <a:prstGeom prst="rect">
            <a:avLst/>
          </a:pr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D82ECAE-5A07-4081-AC4F-8DF6D5637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6" name="圖片 45" descr="一張含有 畫畫, 時鐘, 光 的圖片&#10;&#10;自動產生的描述">
            <a:extLst>
              <a:ext uri="{FF2B5EF4-FFF2-40B4-BE49-F238E27FC236}">
                <a16:creationId xmlns:a16="http://schemas.microsoft.com/office/drawing/2014/main" id="{5680E5F3-9752-4E0F-87DA-3087A0E6379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77855" y="2282953"/>
            <a:ext cx="5504356" cy="795012"/>
          </a:xfrm>
          <a:prstGeom prst="rect">
            <a:avLst/>
          </a:prstGeom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E2F1EC6E-B8B8-4C87-85E5-DE2B4AF15F1A}"/>
              </a:ext>
            </a:extLst>
          </p:cNvPr>
          <p:cNvSpPr txBox="1"/>
          <p:nvPr/>
        </p:nvSpPr>
        <p:spPr>
          <a:xfrm>
            <a:off x="1186250" y="3372883"/>
            <a:ext cx="989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spc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是您的最佳解決方案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41B5E642-D336-4E36-858A-CF14F12EDF9F}"/>
              </a:ext>
            </a:extLst>
          </p:cNvPr>
          <p:cNvSpPr txBox="1"/>
          <p:nvPr/>
        </p:nvSpPr>
        <p:spPr>
          <a:xfrm>
            <a:off x="1338650" y="3355320"/>
            <a:ext cx="989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spc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感謝收看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21B1DB09-15B4-4EBD-AC62-CE67845FCB81}"/>
              </a:ext>
            </a:extLst>
          </p:cNvPr>
          <p:cNvSpPr txBox="1"/>
          <p:nvPr/>
        </p:nvSpPr>
        <p:spPr>
          <a:xfrm>
            <a:off x="355276" y="6339207"/>
            <a:ext cx="11531924" cy="23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00" spc="3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©2019</a:t>
            </a:r>
            <a:r>
              <a:rPr lang="zh-TW" altLang="en-US" sz="700" spc="3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。​​​</a:t>
            </a: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C68F27DD-5670-4EBC-8C6B-17674078E0A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59913" y="6199599"/>
            <a:ext cx="625676" cy="1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83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Click="0" advTm="10">
        <p159:morph option="byObject"/>
      </p:transition>
    </mc:Choice>
    <mc:Fallback>
      <p:transition spd="slow"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EA7A02BA-33AC-4323-96A0-7A1107978F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964904" y="3336324"/>
            <a:ext cx="262192" cy="185352"/>
          </a:xfrm>
          <a:prstGeom prst="rect">
            <a:avLst/>
          </a:prstGeom>
        </p:spPr>
      </p:pic>
      <p:pic>
        <p:nvPicPr>
          <p:cNvPr id="35" name="圖片 34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1D85241C-F6BF-4ADD-8A18-CDDE112221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6161922" y="3978874"/>
            <a:ext cx="1477128" cy="369868"/>
          </a:xfrm>
          <a:prstGeom prst="rect">
            <a:avLst/>
          </a:prstGeom>
        </p:spPr>
      </p:pic>
      <p:pic>
        <p:nvPicPr>
          <p:cNvPr id="36" name="圖片 35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35A10408-B65D-4E20-96EE-5DFFA66626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4643279" y="4122874"/>
            <a:ext cx="1375956" cy="207835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E2B3195-63A1-45D6-A41E-C70AE61C98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258264" y="6150506"/>
            <a:ext cx="3286029" cy="536494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A9F1E344-0A48-417A-B603-2FE3A089E1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147316" y="6252011"/>
            <a:ext cx="954080" cy="279758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6D2E5AA0-1AC1-4B3F-B439-60B3AE2F4B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7185" y="6252011"/>
            <a:ext cx="954080" cy="279758"/>
          </a:xfrm>
          <a:prstGeom prst="rect">
            <a:avLst/>
          </a:prstGeom>
        </p:spPr>
      </p:pic>
      <p:pic>
        <p:nvPicPr>
          <p:cNvPr id="34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759FD3C7-2BB4-4ED4-A947-6539D330F67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209" y="3104356"/>
            <a:ext cx="1341990" cy="75493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1E90F07-9CC6-4434-9CBD-34E455FEA6D2}"/>
              </a:ext>
            </a:extLst>
          </p:cNvPr>
          <p:cNvSpPr/>
          <p:nvPr/>
        </p:nvSpPr>
        <p:spPr>
          <a:xfrm>
            <a:off x="2648212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6A7DA14-AB3C-42E2-8E6B-912A89B30B06}"/>
              </a:ext>
            </a:extLst>
          </p:cNvPr>
          <p:cNvSpPr/>
          <p:nvPr/>
        </p:nvSpPr>
        <p:spPr>
          <a:xfrm>
            <a:off x="4972476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09D7340-D00B-4160-9944-58F4E1E1C621}"/>
              </a:ext>
            </a:extLst>
          </p:cNvPr>
          <p:cNvSpPr/>
          <p:nvPr/>
        </p:nvSpPr>
        <p:spPr>
          <a:xfrm>
            <a:off x="7296740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75A9A28-71CF-4D8D-953C-19F2DAB4473E}"/>
              </a:ext>
            </a:extLst>
          </p:cNvPr>
          <p:cNvSpPr/>
          <p:nvPr/>
        </p:nvSpPr>
        <p:spPr>
          <a:xfrm>
            <a:off x="9621004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F68A769-1106-47D3-A111-93CF8FDCADF1}"/>
              </a:ext>
            </a:extLst>
          </p:cNvPr>
          <p:cNvSpPr/>
          <p:nvPr/>
        </p:nvSpPr>
        <p:spPr>
          <a:xfrm>
            <a:off x="323948" y="3244259"/>
            <a:ext cx="2090056" cy="351213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5875">
            <a:gradFill>
              <a:gsLst>
                <a:gs pos="9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2DAC304-CC2C-4C6B-A9CB-32C9E91996B3}"/>
              </a:ext>
            </a:extLst>
          </p:cNvPr>
          <p:cNvSpPr/>
          <p:nvPr/>
        </p:nvSpPr>
        <p:spPr>
          <a:xfrm>
            <a:off x="2642382" y="3244259"/>
            <a:ext cx="2090056" cy="351213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5875">
            <a:gradFill>
              <a:gsLst>
                <a:gs pos="9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DBB7923-8B54-42C6-BB3D-D399329EC205}"/>
              </a:ext>
            </a:extLst>
          </p:cNvPr>
          <p:cNvSpPr/>
          <p:nvPr/>
        </p:nvSpPr>
        <p:spPr>
          <a:xfrm>
            <a:off x="4966245" y="3244259"/>
            <a:ext cx="2090056" cy="351213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5875">
            <a:gradFill>
              <a:gsLst>
                <a:gs pos="9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216D344-7A96-44BA-85A0-44BA9B4C2134}"/>
              </a:ext>
            </a:extLst>
          </p:cNvPr>
          <p:cNvSpPr/>
          <p:nvPr/>
        </p:nvSpPr>
        <p:spPr>
          <a:xfrm>
            <a:off x="7306077" y="3244259"/>
            <a:ext cx="2090056" cy="351213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5875">
            <a:gradFill>
              <a:gsLst>
                <a:gs pos="9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39E9CFE9-6D66-4900-8FB2-8AA8EF735590}"/>
              </a:ext>
            </a:extLst>
          </p:cNvPr>
          <p:cNvSpPr/>
          <p:nvPr/>
        </p:nvSpPr>
        <p:spPr>
          <a:xfrm>
            <a:off x="9621004" y="3244259"/>
            <a:ext cx="2090056" cy="351213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5875">
            <a:gradFill>
              <a:gsLst>
                <a:gs pos="9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F7A061BB-019F-47BB-AEEA-9CF74CF022AF}"/>
              </a:ext>
            </a:extLst>
          </p:cNvPr>
          <p:cNvSpPr/>
          <p:nvPr/>
        </p:nvSpPr>
        <p:spPr>
          <a:xfrm>
            <a:off x="323948" y="1400214"/>
            <a:ext cx="2090056" cy="174751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82AC9CE-2BDD-440D-BE9C-FACB25E18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QTS hero 五大</a:t>
            </a:r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重點項目彙整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298;p16">
            <a:extLst>
              <a:ext uri="{FF2B5EF4-FFF2-40B4-BE49-F238E27FC236}">
                <a16:creationId xmlns:a16="http://schemas.microsoft.com/office/drawing/2014/main" id="{C4F6083D-FA34-42A9-84BD-F59066FF5364}"/>
              </a:ext>
            </a:extLst>
          </p:cNvPr>
          <p:cNvSpPr/>
          <p:nvPr/>
        </p:nvSpPr>
        <p:spPr>
          <a:xfrm>
            <a:off x="5047818" y="3225698"/>
            <a:ext cx="1953650" cy="251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sz="1500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不再需要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檢查檔案系統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(FSCK), </a:t>
            </a:r>
            <a:endParaRPr lang="en-US" altLang="zh-TW" sz="15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 </a:t>
            </a: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ZFS Mirror layer, COW (copy on Write) 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確保資料數據的完整性</a:t>
            </a:r>
            <a:endParaRPr lang="en-US" sz="15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Google Shape;239;p16">
            <a:extLst>
              <a:ext uri="{FF2B5EF4-FFF2-40B4-BE49-F238E27FC236}">
                <a16:creationId xmlns:a16="http://schemas.microsoft.com/office/drawing/2014/main" id="{057F7C4E-8B59-4785-89C6-A981971E00BC}"/>
              </a:ext>
            </a:extLst>
          </p:cNvPr>
          <p:cNvSpPr txBox="1"/>
          <p:nvPr/>
        </p:nvSpPr>
        <p:spPr>
          <a:xfrm>
            <a:off x="363035" y="2669317"/>
            <a:ext cx="2134257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數據效率</a:t>
            </a:r>
          </a:p>
        </p:txBody>
      </p:sp>
      <p:sp>
        <p:nvSpPr>
          <p:cNvPr id="67" name="Google Shape;240;p16">
            <a:extLst>
              <a:ext uri="{FF2B5EF4-FFF2-40B4-BE49-F238E27FC236}">
                <a16:creationId xmlns:a16="http://schemas.microsoft.com/office/drawing/2014/main" id="{218953D4-3B39-4ACB-8E4D-54121528DFB6}"/>
              </a:ext>
            </a:extLst>
          </p:cNvPr>
          <p:cNvSpPr/>
          <p:nvPr/>
        </p:nvSpPr>
        <p:spPr>
          <a:xfrm>
            <a:off x="386125" y="3225698"/>
            <a:ext cx="1945064" cy="19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即時線上壓縮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&amp; 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線上重複資料刪除利用率</a:t>
            </a:r>
            <a:endParaRPr lang="en-US" altLang="zh-TW" sz="15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ZIL / L2ARC: 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更好的快取機制</a:t>
            </a:r>
          </a:p>
          <a:p>
            <a:pPr marL="285750" lvl="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endParaRPr sz="150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4" name="Google Shape;242;p16">
            <a:extLst>
              <a:ext uri="{FF2B5EF4-FFF2-40B4-BE49-F238E27FC236}">
                <a16:creationId xmlns:a16="http://schemas.microsoft.com/office/drawing/2014/main" id="{8D260E44-47A7-4B56-9E4F-C3885D66C1E9}"/>
              </a:ext>
            </a:extLst>
          </p:cNvPr>
          <p:cNvSpPr txBox="1"/>
          <p:nvPr/>
        </p:nvSpPr>
        <p:spPr>
          <a:xfrm>
            <a:off x="5056356" y="2669317"/>
            <a:ext cx="19451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數據完整性</a:t>
            </a:r>
          </a:p>
        </p:txBody>
      </p:sp>
      <p:sp>
        <p:nvSpPr>
          <p:cNvPr id="62" name="Google Shape;245;p16">
            <a:extLst>
              <a:ext uri="{FF2B5EF4-FFF2-40B4-BE49-F238E27FC236}">
                <a16:creationId xmlns:a16="http://schemas.microsoft.com/office/drawing/2014/main" id="{151FF346-A235-48F9-AFC1-82745AD81705}"/>
              </a:ext>
            </a:extLst>
          </p:cNvPr>
          <p:cNvSpPr txBox="1"/>
          <p:nvPr/>
        </p:nvSpPr>
        <p:spPr>
          <a:xfrm>
            <a:off x="2634202" y="2669317"/>
            <a:ext cx="2069420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數據保護</a:t>
            </a:r>
          </a:p>
        </p:txBody>
      </p:sp>
      <p:sp>
        <p:nvSpPr>
          <p:cNvPr id="63" name="Google Shape;246;p16">
            <a:extLst>
              <a:ext uri="{FF2B5EF4-FFF2-40B4-BE49-F238E27FC236}">
                <a16:creationId xmlns:a16="http://schemas.microsoft.com/office/drawing/2014/main" id="{990370AD-4412-4E64-9527-A1557E44169E}"/>
              </a:ext>
            </a:extLst>
          </p:cNvPr>
          <p:cNvSpPr/>
          <p:nvPr/>
        </p:nvSpPr>
        <p:spPr>
          <a:xfrm>
            <a:off x="2624306" y="3225698"/>
            <a:ext cx="2127563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  <a:tabLst>
                <a:tab pos="88900" algn="l"/>
              </a:tabLst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秒拍快照</a:t>
            </a: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智慧定義保留快照數量</a:t>
            </a:r>
          </a:p>
          <a:p>
            <a:pPr marL="28575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  <a:tabLst>
                <a:tab pos="88900" algn="l"/>
              </a:tabLst>
            </a:pP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近乎無限的 </a:t>
            </a: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65536 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張 </a:t>
            </a: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Folder / LUN 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都能拍</a:t>
            </a: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zh-TW" altLang="en-US" sz="15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  <a:tabLst>
                <a:tab pos="88900" algn="l"/>
              </a:tabLst>
            </a:pPr>
            <a:r>
              <a:rPr lang="en-US" altLang="zh-TW" sz="1500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SnapSync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區塊級差異備份同步</a:t>
            </a:r>
            <a:endParaRPr lang="en-US" altLang="zh-TW" sz="15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  <a:tabLst>
                <a:tab pos="88900" algn="l"/>
              </a:tabLst>
            </a:pP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多種的 </a:t>
            </a: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RAID 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保護方式</a:t>
            </a:r>
          </a:p>
          <a:p>
            <a:pPr marL="28575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  <a:tabLst>
                <a:tab pos="180975" algn="l"/>
              </a:tabLst>
            </a:pP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WORM (一寫多讀) 的特殊數據防護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  <a:tabLst>
                <a:tab pos="180975" algn="l"/>
              </a:tabLst>
            </a:pPr>
            <a:endParaRPr lang="zh-TW" altLang="en-US" sz="15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0" name="Google Shape;248;p16">
            <a:extLst>
              <a:ext uri="{FF2B5EF4-FFF2-40B4-BE49-F238E27FC236}">
                <a16:creationId xmlns:a16="http://schemas.microsoft.com/office/drawing/2014/main" id="{253393EF-7C63-4B73-A82F-C4A315EF1243}"/>
              </a:ext>
            </a:extLst>
          </p:cNvPr>
          <p:cNvSpPr txBox="1"/>
          <p:nvPr/>
        </p:nvSpPr>
        <p:spPr>
          <a:xfrm>
            <a:off x="7290842" y="2669317"/>
            <a:ext cx="20396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系統穩定性</a:t>
            </a:r>
          </a:p>
        </p:txBody>
      </p:sp>
      <p:sp>
        <p:nvSpPr>
          <p:cNvPr id="61" name="Google Shape;249;p16">
            <a:extLst>
              <a:ext uri="{FF2B5EF4-FFF2-40B4-BE49-F238E27FC236}">
                <a16:creationId xmlns:a16="http://schemas.microsoft.com/office/drawing/2014/main" id="{81200D63-0ABF-444E-A60A-C40C97DBD898}"/>
              </a:ext>
            </a:extLst>
          </p:cNvPr>
          <p:cNvSpPr/>
          <p:nvPr/>
        </p:nvSpPr>
        <p:spPr>
          <a:xfrm>
            <a:off x="7460184" y="3225698"/>
            <a:ext cx="1801179" cy="28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zh-TW" altLang="en-US" sz="150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提供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sz="150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ECC RAM </a:t>
            </a:r>
            <a:r>
              <a:rPr lang="en-US" sz="1500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支援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機種</a:t>
            </a:r>
            <a:endParaRPr lang="en-US" altLang="zh-TW" sz="15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更快 </a:t>
            </a: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RAID Rebuild </a:t>
            </a:r>
            <a:r>
              <a:rPr lang="en-US" altLang="zh-TW" sz="1500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功能</a:t>
            </a: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 Resilver</a:t>
            </a:r>
            <a:endParaRPr lang="zh-TW" altLang="en-US" sz="15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SSD/HDD 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壽命預測服務</a:t>
            </a:r>
          </a:p>
          <a:p>
            <a:pPr marL="285750" indent="-285750">
              <a:spcBef>
                <a:spcPts val="800"/>
              </a:spcBef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endParaRPr lang="zh-TW" altLang="en-US" sz="1500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endParaRPr sz="150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58" name="Google Shape;251;p16">
            <a:extLst>
              <a:ext uri="{FF2B5EF4-FFF2-40B4-BE49-F238E27FC236}">
                <a16:creationId xmlns:a16="http://schemas.microsoft.com/office/drawing/2014/main" id="{FD576E3E-D55C-43C6-9747-12A8A7CA6399}"/>
              </a:ext>
            </a:extLst>
          </p:cNvPr>
          <p:cNvSpPr txBox="1"/>
          <p:nvPr/>
        </p:nvSpPr>
        <p:spPr>
          <a:xfrm>
            <a:off x="9611593" y="2669317"/>
            <a:ext cx="21603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應用套件整合</a:t>
            </a:r>
          </a:p>
        </p:txBody>
      </p:sp>
      <p:sp>
        <p:nvSpPr>
          <p:cNvPr id="59" name="Google Shape;252;p16">
            <a:extLst>
              <a:ext uri="{FF2B5EF4-FFF2-40B4-BE49-F238E27FC236}">
                <a16:creationId xmlns:a16="http://schemas.microsoft.com/office/drawing/2014/main" id="{227E963C-A02A-43BA-8728-BCBE5EC744EF}"/>
              </a:ext>
            </a:extLst>
          </p:cNvPr>
          <p:cNvSpPr/>
          <p:nvPr/>
        </p:nvSpPr>
        <p:spPr>
          <a:xfrm>
            <a:off x="9766403" y="3225698"/>
            <a:ext cx="1870515" cy="2891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800"/>
              </a:spcBef>
              <a:buClr>
                <a:srgbClr val="00B0F0"/>
              </a:buClr>
              <a:buSzPct val="50000"/>
            </a:pP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支援 </a:t>
            </a: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App 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套件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以及各式各樣的 </a:t>
            </a:r>
            <a:r>
              <a:rPr lang="en-US" sz="150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VM/ 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</a:t>
            </a:r>
            <a:r>
              <a:rPr lang="en-US" sz="150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ontainer</a:t>
            </a: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150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應用</a:t>
            </a:r>
            <a:r>
              <a:rPr lang="en-US" altLang="zh-TW" sz="150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.</a:t>
            </a:r>
            <a:r>
              <a:rPr lang="en-US" altLang="zh-TW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1500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讓使用者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能輕鬆部署 </a:t>
            </a:r>
            <a:r>
              <a:rPr lang="en-US" sz="1500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vRouter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/ </a:t>
            </a:r>
            <a:r>
              <a:rPr lang="en-US" sz="1500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vFirewall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, </a:t>
            </a:r>
            <a:r>
              <a:rPr lang="zh-TW" alt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與眾多常用</a:t>
            </a:r>
            <a:r>
              <a:rPr lang="en-US" sz="1500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套件像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sz="150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nginx</a:t>
            </a:r>
            <a:r>
              <a:rPr lang="en-US" sz="150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 httpd / </a:t>
            </a:r>
            <a:r>
              <a:rPr lang="en-US" sz="150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mangoDB</a:t>
            </a:r>
            <a:r>
              <a:rPr lang="en-US" sz="150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/ </a:t>
            </a:r>
            <a:r>
              <a:rPr lang="en-US" sz="150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redis</a:t>
            </a:r>
            <a:r>
              <a:rPr lang="en-US" sz="150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/ </a:t>
            </a:r>
            <a:r>
              <a:rPr lang="en-US" sz="1500" i="0" u="none" strike="noStrike" cap="none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ShadowSocks</a:t>
            </a:r>
            <a:endParaRPr lang="en-US" sz="150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endParaRPr sz="150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85" name="圖形 84">
            <a:extLst>
              <a:ext uri="{FF2B5EF4-FFF2-40B4-BE49-F238E27FC236}">
                <a16:creationId xmlns:a16="http://schemas.microsoft.com/office/drawing/2014/main" id="{4D78F7D8-5A90-4652-B422-D16496B37B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7638" y="1661398"/>
            <a:ext cx="920417" cy="911393"/>
          </a:xfrm>
          <a:prstGeom prst="rect">
            <a:avLst/>
          </a:prstGeom>
        </p:spPr>
      </p:pic>
      <p:pic>
        <p:nvPicPr>
          <p:cNvPr id="86" name="圖形 85">
            <a:extLst>
              <a:ext uri="{FF2B5EF4-FFF2-40B4-BE49-F238E27FC236}">
                <a16:creationId xmlns:a16="http://schemas.microsoft.com/office/drawing/2014/main" id="{7378D3AC-2FD1-463D-BB1D-87E33D6A90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063" y="1598191"/>
            <a:ext cx="1031098" cy="1031098"/>
          </a:xfrm>
          <a:prstGeom prst="rect">
            <a:avLst/>
          </a:prstGeom>
        </p:spPr>
      </p:pic>
      <p:pic>
        <p:nvPicPr>
          <p:cNvPr id="87" name="圖形 86">
            <a:extLst>
              <a:ext uri="{FF2B5EF4-FFF2-40B4-BE49-F238E27FC236}">
                <a16:creationId xmlns:a16="http://schemas.microsoft.com/office/drawing/2014/main" id="{DE90DCBB-625B-41BF-A7A9-BE9F35FB70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91669" y="1703575"/>
            <a:ext cx="869216" cy="869216"/>
          </a:xfrm>
          <a:prstGeom prst="rect">
            <a:avLst/>
          </a:prstGeom>
        </p:spPr>
      </p:pic>
      <p:pic>
        <p:nvPicPr>
          <p:cNvPr id="88" name="圖形 87">
            <a:extLst>
              <a:ext uri="{FF2B5EF4-FFF2-40B4-BE49-F238E27FC236}">
                <a16:creationId xmlns:a16="http://schemas.microsoft.com/office/drawing/2014/main" id="{E2DD9380-551B-44E0-ADA9-D1222EE44F7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57006" y="1598191"/>
            <a:ext cx="961146" cy="961146"/>
          </a:xfrm>
          <a:prstGeom prst="rect">
            <a:avLst/>
          </a:prstGeom>
        </p:spPr>
      </p:pic>
      <p:pic>
        <p:nvPicPr>
          <p:cNvPr id="89" name="圖形 88">
            <a:extLst>
              <a:ext uri="{FF2B5EF4-FFF2-40B4-BE49-F238E27FC236}">
                <a16:creationId xmlns:a16="http://schemas.microsoft.com/office/drawing/2014/main" id="{A7818888-9DF3-4A45-8BF5-297A6C72C7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239351" y="1598027"/>
            <a:ext cx="9048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15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F12BCED8-501E-4433-A042-451AC173F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4574400" y="-53599510"/>
            <a:ext cx="161340800" cy="114057020"/>
          </a:xfrm>
          <a:prstGeom prst="rect">
            <a:avLst/>
          </a:prstGeom>
        </p:spPr>
      </p:pic>
      <p:pic>
        <p:nvPicPr>
          <p:cNvPr id="31" name="圖片 30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A1A1481E-B6C0-4C28-8A8F-F1A6BA411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5" y="9923"/>
            <a:ext cx="12191015" cy="6858000"/>
          </a:xfrm>
          <a:prstGeom prst="rect">
            <a:avLst/>
          </a:prstGeom>
        </p:spPr>
      </p:pic>
      <p:pic>
        <p:nvPicPr>
          <p:cNvPr id="7" name="圖片 6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9AF9962E-71E5-4E41-8175-A69447403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pic>
        <p:nvPicPr>
          <p:cNvPr id="8" name="圖片 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D3582A6-AD0A-496C-923F-1455D272A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1"/>
            <a:ext cx="6096000" cy="6856337"/>
          </a:xfrm>
          <a:prstGeom prst="rect">
            <a:avLst/>
          </a:prstGeom>
        </p:spPr>
      </p:pic>
      <p:pic>
        <p:nvPicPr>
          <p:cNvPr id="9" name="圖片 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672E9659-F592-48C7-A89A-8CB4525E5E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663"/>
            <a:ext cx="6095507" cy="6856337"/>
          </a:xfrm>
          <a:prstGeom prst="rect">
            <a:avLst/>
          </a:prstGeom>
        </p:spPr>
      </p:pic>
      <p:pic>
        <p:nvPicPr>
          <p:cNvPr id="10" name="圖片 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37E801B-F7C7-405C-A5EE-56C623BA69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1" name="圖片 1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6CF33390-33ED-478D-A36E-B544CEEC20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2" name="圖片 11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1B4A09F3-68D3-417C-978F-67DAD3F75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3" name="圖片 12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F649F82-16D8-4F42-BB2F-5014CF4649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4" name="圖片 13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A1DB92BB-8271-429B-8F09-643233FAC0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5" name="圖片 14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C8175CAE-7E81-40AD-A5F2-CB64C56D71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6" name="圖片 15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9E2C0B1F-4B13-4D57-9BC2-648629A60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17" name="圖片 16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02AC6234-5BD0-4B84-AF6B-F9F9940FBF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18" name="圖片 17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4990C624-6F2E-418D-B8D5-4F2B5318B3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4" y="1663"/>
            <a:ext cx="6096000" cy="6856337"/>
          </a:xfrm>
          <a:prstGeom prst="rect">
            <a:avLst/>
          </a:prstGeom>
        </p:spPr>
      </p:pic>
      <p:pic>
        <p:nvPicPr>
          <p:cNvPr id="19" name="圖片 18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EA926E1D-8B3E-4D74-B832-559EC7CD78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505" y="2495"/>
            <a:ext cx="6095507" cy="6856337"/>
          </a:xfrm>
          <a:prstGeom prst="rect">
            <a:avLst/>
          </a:prstGeom>
        </p:spPr>
      </p:pic>
      <p:pic>
        <p:nvPicPr>
          <p:cNvPr id="20" name="圖片 19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58A34E71-E54B-4729-86B0-539459AE0F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" y="1663"/>
            <a:ext cx="6096000" cy="6856337"/>
          </a:xfrm>
          <a:prstGeom prst="rect">
            <a:avLst/>
          </a:prstGeom>
        </p:spPr>
      </p:pic>
      <p:pic>
        <p:nvPicPr>
          <p:cNvPr id="21" name="圖片 20" descr="一張含有 坐, 監視器, 黑暗, 男人 的圖片&#10;&#10;自動產生的描述">
            <a:extLst>
              <a:ext uri="{FF2B5EF4-FFF2-40B4-BE49-F238E27FC236}">
                <a16:creationId xmlns:a16="http://schemas.microsoft.com/office/drawing/2014/main" id="{DBF116EC-473C-4383-8B29-BD095D474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493" y="2495"/>
            <a:ext cx="6095507" cy="6856337"/>
          </a:xfrm>
          <a:prstGeom prst="rect">
            <a:avLst/>
          </a:prstGeom>
        </p:spPr>
      </p:pic>
      <p:pic>
        <p:nvPicPr>
          <p:cNvPr id="30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5C46F4DF-1642-4C02-B757-D3880E4C2C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4" y="52821"/>
            <a:ext cx="12191015" cy="685800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87" y="3280203"/>
            <a:ext cx="11523476" cy="1325563"/>
          </a:xfrm>
        </p:spPr>
        <p:txBody>
          <a:bodyPr>
            <a:noAutofit/>
          </a:bodyPr>
          <a:lstStyle/>
          <a:p>
            <a:pPr algn="ctr"/>
            <a:r>
              <a:rPr lang="zh-TW" sz="5500" kern="6000" spc="2500">
                <a:latin typeface="Arial" panose="020B0604020202020204" pitchFamily="34" charset="0"/>
                <a:sym typeface="Arial" panose="020B0604020202020204" pitchFamily="34" charset="0"/>
              </a:rPr>
              <a:t>數據效率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119DF11-2B4C-4C6F-B3D4-82219261951F}"/>
              </a:ext>
            </a:extLst>
          </p:cNvPr>
          <p:cNvGrpSpPr/>
          <p:nvPr/>
        </p:nvGrpSpPr>
        <p:grpSpPr>
          <a:xfrm>
            <a:off x="3949441" y="2315870"/>
            <a:ext cx="4290152" cy="905056"/>
            <a:chOff x="1595870" y="1601495"/>
            <a:chExt cx="4290152" cy="905056"/>
          </a:xfrm>
        </p:grpSpPr>
        <p:sp>
          <p:nvSpPr>
            <p:cNvPr id="3" name="副標題 2">
              <a:extLst>
                <a:ext uri="{FF2B5EF4-FFF2-40B4-BE49-F238E27FC236}">
                  <a16:creationId xmlns:a16="http://schemas.microsoft.com/office/drawing/2014/main" id="{BEA5985F-49DF-441E-B050-FB1B42D07E23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93BB590-DEF1-4BEA-A7FF-D8E5CA727D29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72F4288-66B9-47EC-A2E4-5D19EE4E7BDC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  <p:pic>
        <p:nvPicPr>
          <p:cNvPr id="23" name="圖片 22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ABB22CE4-C368-4E79-871F-7DC891BED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1922" y="4787900"/>
            <a:ext cx="5579146" cy="1397000"/>
          </a:xfrm>
          <a:prstGeom prst="rect">
            <a:avLst/>
          </a:prstGeom>
        </p:spPr>
      </p:pic>
      <p:pic>
        <p:nvPicPr>
          <p:cNvPr id="24" name="圖片 23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F1116AD4-3C1C-48FA-93D4-A5BF874770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720" y="5244209"/>
            <a:ext cx="5602515" cy="84624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DDBBCBF-8AC5-4013-9CF6-2277938AE9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6989" y="6150506"/>
            <a:ext cx="1828959" cy="53649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F8D9957-1215-41C4-89CF-F3EC70D83C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7208" y="6150506"/>
            <a:ext cx="3286029" cy="536494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A34D19F5-3742-46A1-B2E8-6EDF352CC5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6720" y="6252011"/>
            <a:ext cx="954080" cy="279758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01957C1C-A49B-4814-AEF3-D8766D1E45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21221" y="6252011"/>
            <a:ext cx="954080" cy="279758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209E7030-C61A-405E-96E0-958BF6FD0A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41069" y="500063"/>
            <a:ext cx="1143100" cy="2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19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>
            <a:extLst>
              <a:ext uri="{FF2B5EF4-FFF2-40B4-BE49-F238E27FC236}">
                <a16:creationId xmlns:a16="http://schemas.microsoft.com/office/drawing/2014/main" id="{69A6B14F-209E-4B23-9617-D7CC77B2B8BF}"/>
              </a:ext>
            </a:extLst>
          </p:cNvPr>
          <p:cNvSpPr/>
          <p:nvPr/>
        </p:nvSpPr>
        <p:spPr>
          <a:xfrm>
            <a:off x="299553" y="3030991"/>
            <a:ext cx="11643673" cy="366753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9E7D74B-E286-446B-AE35-3F15C3927B15}"/>
              </a:ext>
            </a:extLst>
          </p:cNvPr>
          <p:cNvSpPr/>
          <p:nvPr/>
        </p:nvSpPr>
        <p:spPr>
          <a:xfrm>
            <a:off x="301579" y="1325563"/>
            <a:ext cx="11643673" cy="1608043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Google Shape;323;p18">
            <a:extLst>
              <a:ext uri="{FF2B5EF4-FFF2-40B4-BE49-F238E27FC236}">
                <a16:creationId xmlns:a16="http://schemas.microsoft.com/office/drawing/2014/main" id="{88D4DB80-826D-4A24-A326-62F64D73AED4}"/>
              </a:ext>
            </a:extLst>
          </p:cNvPr>
          <p:cNvSpPr/>
          <p:nvPr/>
        </p:nvSpPr>
        <p:spPr>
          <a:xfrm>
            <a:off x="9264651" y="2591216"/>
            <a:ext cx="21110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lang="en-US" sz="1600" b="1" i="0" u="none" strike="noStrike" cap="none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 6 (RAID Z2)</a:t>
            </a:r>
            <a:endParaRPr sz="1050" b="1">
              <a:solidFill>
                <a:srgbClr val="00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Google Shape;324;p18">
            <a:extLst>
              <a:ext uri="{FF2B5EF4-FFF2-40B4-BE49-F238E27FC236}">
                <a16:creationId xmlns:a16="http://schemas.microsoft.com/office/drawing/2014/main" id="{4E131B92-3840-489F-8319-808AA204C5E3}"/>
              </a:ext>
            </a:extLst>
          </p:cNvPr>
          <p:cNvSpPr/>
          <p:nvPr/>
        </p:nvSpPr>
        <p:spPr>
          <a:xfrm>
            <a:off x="2832104" y="4097356"/>
            <a:ext cx="2294467" cy="628607"/>
          </a:xfrm>
          <a:prstGeom prst="rect">
            <a:avLst/>
          </a:prstGeom>
          <a:solidFill>
            <a:srgbClr val="0093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 Share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Google Shape;325;p18">
            <a:extLst>
              <a:ext uri="{FF2B5EF4-FFF2-40B4-BE49-F238E27FC236}">
                <a16:creationId xmlns:a16="http://schemas.microsoft.com/office/drawing/2014/main" id="{758D77DD-D7EC-4B00-A1A4-7B3011AC7728}"/>
              </a:ext>
            </a:extLst>
          </p:cNvPr>
          <p:cNvSpPr/>
          <p:nvPr/>
        </p:nvSpPr>
        <p:spPr>
          <a:xfrm>
            <a:off x="9264657" y="4097356"/>
            <a:ext cx="2112433" cy="628607"/>
          </a:xfrm>
          <a:prstGeom prst="rect">
            <a:avLst/>
          </a:prstGeom>
          <a:solidFill>
            <a:srgbClr val="0093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LUN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Google Shape;326;p18">
            <a:extLst>
              <a:ext uri="{FF2B5EF4-FFF2-40B4-BE49-F238E27FC236}">
                <a16:creationId xmlns:a16="http://schemas.microsoft.com/office/drawing/2014/main" id="{2EF51A6E-EBCA-4C4D-8264-D4DD3954F81E}"/>
              </a:ext>
            </a:extLst>
          </p:cNvPr>
          <p:cNvSpPr/>
          <p:nvPr/>
        </p:nvSpPr>
        <p:spPr>
          <a:xfrm>
            <a:off x="5808133" y="4097356"/>
            <a:ext cx="2880784" cy="628607"/>
          </a:xfrm>
          <a:prstGeom prst="rect">
            <a:avLst/>
          </a:prstGeom>
          <a:solidFill>
            <a:srgbClr val="0093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   Share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Google Shape;327;p18">
            <a:extLst>
              <a:ext uri="{FF2B5EF4-FFF2-40B4-BE49-F238E27FC236}">
                <a16:creationId xmlns:a16="http://schemas.microsoft.com/office/drawing/2014/main" id="{13D05829-0843-4F43-B386-9A5581D39DE5}"/>
              </a:ext>
            </a:extLst>
          </p:cNvPr>
          <p:cNvSpPr/>
          <p:nvPr/>
        </p:nvSpPr>
        <p:spPr>
          <a:xfrm>
            <a:off x="2203090" y="4175933"/>
            <a:ext cx="7119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lang="en-US" sz="20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16T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Google Shape;328;p18">
            <a:extLst>
              <a:ext uri="{FF2B5EF4-FFF2-40B4-BE49-F238E27FC236}">
                <a16:creationId xmlns:a16="http://schemas.microsoft.com/office/drawing/2014/main" id="{9FF7A113-FF27-4A62-8196-C6AFAB45C05E}"/>
              </a:ext>
            </a:extLst>
          </p:cNvPr>
          <p:cNvSpPr/>
          <p:nvPr/>
        </p:nvSpPr>
        <p:spPr>
          <a:xfrm>
            <a:off x="5137155" y="4175933"/>
            <a:ext cx="7152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lang="en-US" sz="20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24T</a:t>
            </a:r>
            <a:endParaRPr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Google Shape;329;p18">
            <a:extLst>
              <a:ext uri="{FF2B5EF4-FFF2-40B4-BE49-F238E27FC236}">
                <a16:creationId xmlns:a16="http://schemas.microsoft.com/office/drawing/2014/main" id="{E9CA75E7-6CAA-403C-8958-B849934008D2}"/>
              </a:ext>
            </a:extLst>
          </p:cNvPr>
          <p:cNvSpPr/>
          <p:nvPr/>
        </p:nvSpPr>
        <p:spPr>
          <a:xfrm>
            <a:off x="8727020" y="4175933"/>
            <a:ext cx="6525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lang="en-US" sz="20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16T</a:t>
            </a:r>
            <a:endParaRPr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Google Shape;336;p18">
            <a:extLst>
              <a:ext uri="{FF2B5EF4-FFF2-40B4-BE49-F238E27FC236}">
                <a16:creationId xmlns:a16="http://schemas.microsoft.com/office/drawing/2014/main" id="{4E5894D6-CF6A-4DEC-B1D0-FA43FD01672B}"/>
              </a:ext>
            </a:extLst>
          </p:cNvPr>
          <p:cNvSpPr/>
          <p:nvPr/>
        </p:nvSpPr>
        <p:spPr>
          <a:xfrm>
            <a:off x="3145371" y="5261143"/>
            <a:ext cx="766233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18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NFS</a:t>
            </a:r>
            <a:endParaRPr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Google Shape;337;p18">
            <a:extLst>
              <a:ext uri="{FF2B5EF4-FFF2-40B4-BE49-F238E27FC236}">
                <a16:creationId xmlns:a16="http://schemas.microsoft.com/office/drawing/2014/main" id="{A402E132-149A-4377-AD16-705C6500149F}"/>
              </a:ext>
            </a:extLst>
          </p:cNvPr>
          <p:cNvSpPr/>
          <p:nvPr/>
        </p:nvSpPr>
        <p:spPr>
          <a:xfrm>
            <a:off x="4080938" y="5261143"/>
            <a:ext cx="766233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18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SMB</a:t>
            </a:r>
            <a:endParaRPr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Google Shape;341;p18">
            <a:extLst>
              <a:ext uri="{FF2B5EF4-FFF2-40B4-BE49-F238E27FC236}">
                <a16:creationId xmlns:a16="http://schemas.microsoft.com/office/drawing/2014/main" id="{5369A413-CB0F-4C5B-A4D3-2DF35C186C6A}"/>
              </a:ext>
            </a:extLst>
          </p:cNvPr>
          <p:cNvSpPr/>
          <p:nvPr/>
        </p:nvSpPr>
        <p:spPr>
          <a:xfrm>
            <a:off x="9091088" y="5261143"/>
            <a:ext cx="2381250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iSCSI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Google Shape;342;p18">
            <a:extLst>
              <a:ext uri="{FF2B5EF4-FFF2-40B4-BE49-F238E27FC236}">
                <a16:creationId xmlns:a16="http://schemas.microsoft.com/office/drawing/2014/main" id="{1277EFA9-C0EC-45AD-8469-66CB0A48853C}"/>
              </a:ext>
            </a:extLst>
          </p:cNvPr>
          <p:cNvSpPr/>
          <p:nvPr/>
        </p:nvSpPr>
        <p:spPr>
          <a:xfrm>
            <a:off x="5772154" y="5261143"/>
            <a:ext cx="766233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18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NFS</a:t>
            </a:r>
            <a:endParaRPr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Google Shape;343;p18">
            <a:extLst>
              <a:ext uri="{FF2B5EF4-FFF2-40B4-BE49-F238E27FC236}">
                <a16:creationId xmlns:a16="http://schemas.microsoft.com/office/drawing/2014/main" id="{9F650287-7439-4478-8F87-5084419E61B1}"/>
              </a:ext>
            </a:extLst>
          </p:cNvPr>
          <p:cNvSpPr/>
          <p:nvPr/>
        </p:nvSpPr>
        <p:spPr>
          <a:xfrm>
            <a:off x="6707721" y="5261143"/>
            <a:ext cx="766233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18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SMB</a:t>
            </a:r>
            <a:endParaRPr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Google Shape;344;p18">
            <a:extLst>
              <a:ext uri="{FF2B5EF4-FFF2-40B4-BE49-F238E27FC236}">
                <a16:creationId xmlns:a16="http://schemas.microsoft.com/office/drawing/2014/main" id="{4A2BFEA5-24CA-410B-8895-7D01BFA3B26B}"/>
              </a:ext>
            </a:extLst>
          </p:cNvPr>
          <p:cNvSpPr/>
          <p:nvPr/>
        </p:nvSpPr>
        <p:spPr>
          <a:xfrm>
            <a:off x="7730071" y="5261143"/>
            <a:ext cx="766233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18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FTP</a:t>
            </a:r>
            <a:endParaRPr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Google Shape;348;p18">
            <a:extLst>
              <a:ext uri="{FF2B5EF4-FFF2-40B4-BE49-F238E27FC236}">
                <a16:creationId xmlns:a16="http://schemas.microsoft.com/office/drawing/2014/main" id="{8830A36A-91F2-4368-AD5C-40AE22A163CF}"/>
              </a:ext>
            </a:extLst>
          </p:cNvPr>
          <p:cNvSpPr/>
          <p:nvPr/>
        </p:nvSpPr>
        <p:spPr>
          <a:xfrm>
            <a:off x="2832101" y="3026409"/>
            <a:ext cx="8544984" cy="626691"/>
          </a:xfrm>
          <a:prstGeom prst="rect">
            <a:avLst/>
          </a:prstGeom>
          <a:solidFill>
            <a:srgbClr val="EB6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POOL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Google Shape;349;p18">
            <a:extLst>
              <a:ext uri="{FF2B5EF4-FFF2-40B4-BE49-F238E27FC236}">
                <a16:creationId xmlns:a16="http://schemas.microsoft.com/office/drawing/2014/main" id="{6B4DCFC4-2375-4CDF-AB23-2DE58C508026}"/>
              </a:ext>
            </a:extLst>
          </p:cNvPr>
          <p:cNvSpPr/>
          <p:nvPr/>
        </p:nvSpPr>
        <p:spPr>
          <a:xfrm>
            <a:off x="514074" y="3226499"/>
            <a:ext cx="1577445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lang="en-US" sz="44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32TB</a:t>
            </a:r>
            <a:endParaRPr lang="en-US" sz="4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Google Shape;350;p18">
            <a:extLst>
              <a:ext uri="{FF2B5EF4-FFF2-40B4-BE49-F238E27FC236}">
                <a16:creationId xmlns:a16="http://schemas.microsoft.com/office/drawing/2014/main" id="{A58A4A35-3589-4B2E-AC44-AEAC196C85F0}"/>
              </a:ext>
            </a:extLst>
          </p:cNvPr>
          <p:cNvSpPr/>
          <p:nvPr/>
        </p:nvSpPr>
        <p:spPr>
          <a:xfrm>
            <a:off x="2832100" y="3026409"/>
            <a:ext cx="670984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>
                <a:ea typeface="微軟正黑體"/>
                <a:sym typeface="Arial" panose="020B0604020202020204" pitchFamily="34" charset="0"/>
              </a:rPr>
              <a:t>2T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Google Shape;351;p18">
            <a:extLst>
              <a:ext uri="{FF2B5EF4-FFF2-40B4-BE49-F238E27FC236}">
                <a16:creationId xmlns:a16="http://schemas.microsoft.com/office/drawing/2014/main" id="{BF181C4B-7005-4764-9F93-36637ADB82A9}"/>
              </a:ext>
            </a:extLst>
          </p:cNvPr>
          <p:cNvSpPr/>
          <p:nvPr/>
        </p:nvSpPr>
        <p:spPr>
          <a:xfrm>
            <a:off x="2832100" y="4099274"/>
            <a:ext cx="670984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>
                <a:ea typeface="微軟正黑體"/>
                <a:sym typeface="Arial" panose="020B0604020202020204" pitchFamily="34" charset="0"/>
              </a:rPr>
              <a:t>2T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Google Shape;352;p18">
            <a:extLst>
              <a:ext uri="{FF2B5EF4-FFF2-40B4-BE49-F238E27FC236}">
                <a16:creationId xmlns:a16="http://schemas.microsoft.com/office/drawing/2014/main" id="{728BBE6D-ED14-4FDA-B0B2-5802D7C2B4DE}"/>
              </a:ext>
            </a:extLst>
          </p:cNvPr>
          <p:cNvSpPr/>
          <p:nvPr/>
        </p:nvSpPr>
        <p:spPr>
          <a:xfrm>
            <a:off x="5810251" y="3026409"/>
            <a:ext cx="863600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>
                <a:ea typeface="微軟正黑體"/>
                <a:sym typeface="Arial" panose="020B0604020202020204" pitchFamily="34" charset="0"/>
              </a:rPr>
              <a:t>6T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Google Shape;353;p18">
            <a:extLst>
              <a:ext uri="{FF2B5EF4-FFF2-40B4-BE49-F238E27FC236}">
                <a16:creationId xmlns:a16="http://schemas.microsoft.com/office/drawing/2014/main" id="{E6CD9CC4-C7B1-4E2F-A5CD-CAC204435DC0}"/>
              </a:ext>
            </a:extLst>
          </p:cNvPr>
          <p:cNvSpPr/>
          <p:nvPr/>
        </p:nvSpPr>
        <p:spPr>
          <a:xfrm>
            <a:off x="5810251" y="4099274"/>
            <a:ext cx="863600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>
                <a:ea typeface="微軟正黑體"/>
                <a:sym typeface="Arial" panose="020B0604020202020204" pitchFamily="34" charset="0"/>
              </a:rPr>
              <a:t>6T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Google Shape;354;p18">
            <a:extLst>
              <a:ext uri="{FF2B5EF4-FFF2-40B4-BE49-F238E27FC236}">
                <a16:creationId xmlns:a16="http://schemas.microsoft.com/office/drawing/2014/main" id="{2481A71C-E58B-4157-A213-03E7840C8D0C}"/>
              </a:ext>
            </a:extLst>
          </p:cNvPr>
          <p:cNvSpPr/>
          <p:nvPr/>
        </p:nvSpPr>
        <p:spPr>
          <a:xfrm>
            <a:off x="9264655" y="3026409"/>
            <a:ext cx="670983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>
                <a:ea typeface="微軟正黑體"/>
                <a:sym typeface="Arial" panose="020B0604020202020204" pitchFamily="34" charset="0"/>
              </a:rPr>
              <a:t>4T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Google Shape;355;p18">
            <a:extLst>
              <a:ext uri="{FF2B5EF4-FFF2-40B4-BE49-F238E27FC236}">
                <a16:creationId xmlns:a16="http://schemas.microsoft.com/office/drawing/2014/main" id="{96303D35-D108-4322-928D-48822455C221}"/>
              </a:ext>
            </a:extLst>
          </p:cNvPr>
          <p:cNvSpPr/>
          <p:nvPr/>
        </p:nvSpPr>
        <p:spPr>
          <a:xfrm>
            <a:off x="9264655" y="4099274"/>
            <a:ext cx="670983" cy="6266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>
                <a:ea typeface="微軟正黑體"/>
                <a:sym typeface="Arial" panose="020B0604020202020204" pitchFamily="34" charset="0"/>
              </a:rPr>
              <a:t>4T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Google Shape;356;p18">
            <a:extLst>
              <a:ext uri="{FF2B5EF4-FFF2-40B4-BE49-F238E27FC236}">
                <a16:creationId xmlns:a16="http://schemas.microsoft.com/office/drawing/2014/main" id="{1458DB5F-72E3-4062-895A-A3B531A48797}"/>
              </a:ext>
            </a:extLst>
          </p:cNvPr>
          <p:cNvSpPr/>
          <p:nvPr/>
        </p:nvSpPr>
        <p:spPr>
          <a:xfrm>
            <a:off x="543762" y="5024567"/>
            <a:ext cx="1836088" cy="86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lang="zh-TW" altLang="en-US" sz="1600">
                <a:solidFill>
                  <a:schemeClr val="bg1"/>
                </a:solidFill>
                <a:ea typeface="微軟正黑體"/>
                <a:cs typeface="Microsoft JhengHei"/>
                <a:sym typeface="Arial" panose="020B0604020202020204" pitchFamily="34" charset="0"/>
              </a:rPr>
              <a:t>分配空間</a:t>
            </a:r>
            <a:r>
              <a:rPr lang="en-US" altLang="zh-TW" sz="1600" i="0" u="none" strike="noStrike" cap="none">
                <a:solidFill>
                  <a:schemeClr val="bg1"/>
                </a:solidFill>
                <a:ea typeface="微軟正黑體"/>
                <a:cs typeface="Microsoft JhengHei"/>
                <a:sym typeface="Arial" panose="020B0604020202020204" pitchFamily="34" charset="0"/>
              </a:rPr>
              <a:t>: </a:t>
            </a:r>
            <a:r>
              <a:rPr lang="en-US" altLang="zh-TW" sz="1600">
                <a:solidFill>
                  <a:schemeClr val="bg1"/>
                </a:solidFill>
                <a:ea typeface="微軟正黑體"/>
                <a:cs typeface="Microsoft JhengHei"/>
                <a:sym typeface="Arial" panose="020B0604020202020204" pitchFamily="34" charset="0"/>
              </a:rPr>
              <a:t>56</a:t>
            </a:r>
            <a:r>
              <a:rPr lang="en-US" sz="1600">
                <a:solidFill>
                  <a:schemeClr val="bg1"/>
                </a:solidFill>
                <a:ea typeface="微軟正黑體"/>
                <a:cs typeface="Microsoft JhengHei"/>
                <a:sym typeface="Arial" panose="020B0604020202020204" pitchFamily="34" charset="0"/>
              </a:rPr>
              <a:t>TB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</a:endParaRPr>
          </a:p>
          <a:p>
            <a:pPr>
              <a:lnSpc>
                <a:spcPct val="150000"/>
              </a:lnSpc>
              <a:buClr>
                <a:srgbClr val="F2F2F2"/>
              </a:buClr>
              <a:buSzPts val="2400"/>
            </a:pPr>
            <a:r>
              <a:rPr lang="zh-TW" altLang="en-US" sz="1600">
                <a:solidFill>
                  <a:schemeClr val="bg1"/>
                </a:solidFill>
                <a:ea typeface="微軟正黑體"/>
                <a:cs typeface="Microsoft JhengHei"/>
                <a:sym typeface="Arial" panose="020B0604020202020204" pitchFamily="34" charset="0"/>
              </a:rPr>
              <a:t>實際使用</a:t>
            </a:r>
            <a:r>
              <a:rPr lang="en-US" altLang="zh-TW" sz="1600">
                <a:solidFill>
                  <a:schemeClr val="bg1"/>
                </a:solidFill>
                <a:ea typeface="微軟正黑體"/>
                <a:cs typeface="Microsoft JhengHei"/>
                <a:sym typeface="Arial" panose="020B0604020202020204" pitchFamily="34" charset="0"/>
              </a:rPr>
              <a:t>: 12TB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</a:endParaRPr>
          </a:p>
          <a:p>
            <a:pPr>
              <a:lnSpc>
                <a:spcPct val="150000"/>
              </a:lnSpc>
              <a:buClr>
                <a:srgbClr val="F2F2F2"/>
              </a:buClr>
              <a:buSzPts val="2400"/>
            </a:pPr>
            <a:r>
              <a:rPr lang="zh-TW" altLang="en-US" sz="1600">
                <a:solidFill>
                  <a:schemeClr val="bg1"/>
                </a:solidFill>
                <a:ea typeface="微軟正黑體"/>
                <a:cs typeface="Microsoft JhengHei"/>
                <a:sym typeface="Arial" panose="020B0604020202020204" pitchFamily="34" charset="0"/>
              </a:rPr>
              <a:t>可用空間</a:t>
            </a:r>
            <a:r>
              <a:rPr lang="en-US" altLang="zh-TW" sz="1600">
                <a:solidFill>
                  <a:schemeClr val="bg1"/>
                </a:solidFill>
                <a:ea typeface="微軟正黑體"/>
                <a:cs typeface="Microsoft JhengHei"/>
                <a:sym typeface="Arial" panose="020B0604020202020204" pitchFamily="34" charset="0"/>
              </a:rPr>
              <a:t>: 20T  </a:t>
            </a:r>
            <a:endParaRPr lang="en-US" altLang="zh-TW" sz="1600">
              <a:solidFill>
                <a:schemeClr val="bg1"/>
              </a:solidFill>
              <a:ea typeface="微軟正黑體"/>
              <a:cs typeface="Microsoft JhengHei"/>
            </a:endParaRPr>
          </a:p>
          <a:p>
            <a:pPr>
              <a:lnSpc>
                <a:spcPct val="150000"/>
              </a:lnSpc>
              <a:buClr>
                <a:srgbClr val="F2F2F2"/>
              </a:buClr>
              <a:buSzPts val="2400"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41" name="Google Shape;359;p18" hidden="1">
            <a:extLst>
              <a:ext uri="{FF2B5EF4-FFF2-40B4-BE49-F238E27FC236}">
                <a16:creationId xmlns:a16="http://schemas.microsoft.com/office/drawing/2014/main" id="{BD3618B7-E62F-443A-B184-09C1A5D77DF8}"/>
              </a:ext>
            </a:extLst>
          </p:cNvPr>
          <p:cNvSpPr txBox="1"/>
          <p:nvPr/>
        </p:nvSpPr>
        <p:spPr>
          <a:xfrm>
            <a:off x="391121" y="286599"/>
            <a:ext cx="11346845" cy="693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ts val="4000"/>
            </a:pPr>
            <a: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Thin Provisioning </a:t>
            </a:r>
            <a:r>
              <a:rPr lang="zh-TW" altLang="en-US" sz="4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力求最有效的空間利用</a:t>
            </a:r>
            <a:endParaRPr lang="zh-TW" altLang="en-US" sz="42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31E81596-ADEC-46DF-9102-CEF5D4706D45}"/>
              </a:ext>
            </a:extLst>
          </p:cNvPr>
          <p:cNvSpPr txBox="1"/>
          <p:nvPr/>
        </p:nvSpPr>
        <p:spPr>
          <a:xfrm>
            <a:off x="1561514" y="2248375"/>
            <a:ext cx="1060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x10</a:t>
            </a:r>
            <a:endParaRPr lang="zh-TW" altLang="en-US" sz="3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7" name="圖片 86" descr="一張含有 電子用品, 相片, 桌, 監視器 的圖片&#10;&#10;自動產生的描述">
            <a:extLst>
              <a:ext uri="{FF2B5EF4-FFF2-40B4-BE49-F238E27FC236}">
                <a16:creationId xmlns:a16="http://schemas.microsoft.com/office/drawing/2014/main" id="{E9020C62-E791-4E3F-82B1-2865C7E0C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0" y="1367623"/>
            <a:ext cx="1060391" cy="148505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88" name="Rectangle 11">
            <a:extLst>
              <a:ext uri="{FF2B5EF4-FFF2-40B4-BE49-F238E27FC236}">
                <a16:creationId xmlns:a16="http://schemas.microsoft.com/office/drawing/2014/main" id="{8F62C058-80F2-4AAD-B900-73844E480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349" y="1562423"/>
            <a:ext cx="8435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44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4T</a:t>
            </a:r>
            <a:endParaRPr lang="en-US" altLang="zh-TW" sz="4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63A0AC30-76CC-4D71-8F68-4593D8BEC5EE}"/>
              </a:ext>
            </a:extLst>
          </p:cNvPr>
          <p:cNvGrpSpPr/>
          <p:nvPr/>
        </p:nvGrpSpPr>
        <p:grpSpPr>
          <a:xfrm>
            <a:off x="2802188" y="1563338"/>
            <a:ext cx="8651804" cy="1002368"/>
            <a:chOff x="2744132" y="1577852"/>
            <a:chExt cx="8651804" cy="1002368"/>
          </a:xfrm>
        </p:grpSpPr>
        <p:pic>
          <p:nvPicPr>
            <p:cNvPr id="76" name="圖片 75" descr="一張含有 電子用品, 相片, 桌, 監視器 的圖片&#10;&#10;自動產生的描述">
              <a:extLst>
                <a:ext uri="{FF2B5EF4-FFF2-40B4-BE49-F238E27FC236}">
                  <a16:creationId xmlns:a16="http://schemas.microsoft.com/office/drawing/2014/main" id="{C321AC80-2DBB-4E0F-83FA-D76CC1EA7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6177" y="1577852"/>
              <a:ext cx="710123" cy="99451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26000"/>
                </a:srgbClr>
              </a:outerShdw>
            </a:effectLst>
          </p:spPr>
        </p:pic>
        <p:pic>
          <p:nvPicPr>
            <p:cNvPr id="77" name="圖片 76" descr="一張含有 電子用品, 相片, 桌, 監視器 的圖片&#10;&#10;自動產生的描述">
              <a:extLst>
                <a:ext uri="{FF2B5EF4-FFF2-40B4-BE49-F238E27FC236}">
                  <a16:creationId xmlns:a16="http://schemas.microsoft.com/office/drawing/2014/main" id="{69348A53-59F1-48D5-9ED0-DED9D935D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8586" y="1577852"/>
              <a:ext cx="710123" cy="99451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26000"/>
                </a:srgbClr>
              </a:outerShdw>
            </a:effectLst>
          </p:spPr>
        </p:pic>
        <p:pic>
          <p:nvPicPr>
            <p:cNvPr id="78" name="圖片 77" descr="一張含有 電子用品, 相片, 桌, 監視器 的圖片&#10;&#10;自動產生的描述">
              <a:extLst>
                <a:ext uri="{FF2B5EF4-FFF2-40B4-BE49-F238E27FC236}">
                  <a16:creationId xmlns:a16="http://schemas.microsoft.com/office/drawing/2014/main" id="{DFCA650F-1241-40B7-BA3F-CCA9A3B8C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20995" y="1577852"/>
              <a:ext cx="710123" cy="99451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26000"/>
                </a:srgbClr>
              </a:outerShdw>
            </a:effectLst>
          </p:spPr>
        </p:pic>
        <p:pic>
          <p:nvPicPr>
            <p:cNvPr id="79" name="圖片 78" descr="一張含有 電子用品, 相片, 桌, 監視器 的圖片&#10;&#10;自動產生的描述">
              <a:extLst>
                <a:ext uri="{FF2B5EF4-FFF2-40B4-BE49-F238E27FC236}">
                  <a16:creationId xmlns:a16="http://schemas.microsoft.com/office/drawing/2014/main" id="{402B17D5-7D84-4F17-98EE-114BE1BFB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3404" y="1577852"/>
              <a:ext cx="710123" cy="99451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26000"/>
                </a:srgbClr>
              </a:outerShdw>
            </a:effectLst>
          </p:spPr>
        </p:pic>
        <p:pic>
          <p:nvPicPr>
            <p:cNvPr id="80" name="圖片 79" descr="一張含有 電子用品, 相片, 桌, 監視器 的圖片&#10;&#10;自動產生的描述">
              <a:extLst>
                <a:ext uri="{FF2B5EF4-FFF2-40B4-BE49-F238E27FC236}">
                  <a16:creationId xmlns:a16="http://schemas.microsoft.com/office/drawing/2014/main" id="{90D74F6E-D8CF-445E-92A9-3715CF406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85813" y="1577852"/>
              <a:ext cx="710123" cy="99451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26000"/>
                </a:srgbClr>
              </a:outerShdw>
            </a:effectLst>
          </p:spPr>
        </p:pic>
        <p:pic>
          <p:nvPicPr>
            <p:cNvPr id="47" name="圖片 46" descr="一張含有 電子用品, 相片, 桌, 監視器 的圖片&#10;&#10;自動產生的描述">
              <a:extLst>
                <a:ext uri="{FF2B5EF4-FFF2-40B4-BE49-F238E27FC236}">
                  <a16:creationId xmlns:a16="http://schemas.microsoft.com/office/drawing/2014/main" id="{DA305F13-7E82-4738-B45F-8D4ECC26F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4132" y="1585706"/>
              <a:ext cx="710123" cy="99451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26000"/>
                </a:srgbClr>
              </a:outerShdw>
            </a:effectLst>
          </p:spPr>
        </p:pic>
        <p:pic>
          <p:nvPicPr>
            <p:cNvPr id="70" name="圖片 69" descr="一張含有 電子用品, 相片, 桌, 監視器 的圖片&#10;&#10;自動產生的描述">
              <a:extLst>
                <a:ext uri="{FF2B5EF4-FFF2-40B4-BE49-F238E27FC236}">
                  <a16:creationId xmlns:a16="http://schemas.microsoft.com/office/drawing/2014/main" id="{868B3FBC-FBD8-48B7-9565-C9C66C93E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6541" y="1585706"/>
              <a:ext cx="710123" cy="99451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26000"/>
                </a:srgbClr>
              </a:outerShdw>
            </a:effectLst>
          </p:spPr>
        </p:pic>
        <p:pic>
          <p:nvPicPr>
            <p:cNvPr id="71" name="圖片 70" descr="一張含有 電子用品, 相片, 桌, 監視器 的圖片&#10;&#10;自動產生的描述">
              <a:extLst>
                <a:ext uri="{FF2B5EF4-FFF2-40B4-BE49-F238E27FC236}">
                  <a16:creationId xmlns:a16="http://schemas.microsoft.com/office/drawing/2014/main" id="{956DC7CA-ACF3-4E3E-AD02-CD3B1218C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8950" y="1585706"/>
              <a:ext cx="710123" cy="99451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26000"/>
                </a:srgbClr>
              </a:outerShdw>
            </a:effectLst>
          </p:spPr>
        </p:pic>
        <p:pic>
          <p:nvPicPr>
            <p:cNvPr id="72" name="圖片 71" descr="一張含有 電子用品, 相片, 桌, 監視器 的圖片&#10;&#10;自動產生的描述">
              <a:extLst>
                <a:ext uri="{FF2B5EF4-FFF2-40B4-BE49-F238E27FC236}">
                  <a16:creationId xmlns:a16="http://schemas.microsoft.com/office/drawing/2014/main" id="{46B3F97E-AA46-4B01-BDA9-001A76B71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1359" y="1585706"/>
              <a:ext cx="710123" cy="99451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26000"/>
                </a:srgbClr>
              </a:outerShdw>
            </a:effectLst>
          </p:spPr>
        </p:pic>
        <p:pic>
          <p:nvPicPr>
            <p:cNvPr id="73" name="圖片 72" descr="一張含有 電子用品, 相片, 桌, 監視器 的圖片&#10;&#10;自動產生的描述">
              <a:extLst>
                <a:ext uri="{FF2B5EF4-FFF2-40B4-BE49-F238E27FC236}">
                  <a16:creationId xmlns:a16="http://schemas.microsoft.com/office/drawing/2014/main" id="{4C5A4012-51B4-4ED6-96B9-E5C3A3DB0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3768" y="1585706"/>
              <a:ext cx="710123" cy="99451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26000"/>
                </a:srgb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E80D74F-015A-44E2-95DA-049D13AAA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Thin Provisioning </a:t>
            </a:r>
            <a:r>
              <a:rPr lang="zh-TW" altLang="en-US"/>
              <a:t>力求最有效的空間利用</a:t>
            </a:r>
          </a:p>
        </p:txBody>
      </p:sp>
      <p:sp>
        <p:nvSpPr>
          <p:cNvPr id="4" name="矩形 3" hidden="1">
            <a:extLst>
              <a:ext uri="{FF2B5EF4-FFF2-40B4-BE49-F238E27FC236}">
                <a16:creationId xmlns:a16="http://schemas.microsoft.com/office/drawing/2014/main" id="{01DFF34E-57BD-4B2B-8D53-E99DFB0D5759}"/>
              </a:ext>
            </a:extLst>
          </p:cNvPr>
          <p:cNvSpPr/>
          <p:nvPr/>
        </p:nvSpPr>
        <p:spPr>
          <a:xfrm>
            <a:off x="2744132" y="7197143"/>
            <a:ext cx="1855844" cy="1578408"/>
          </a:xfrm>
          <a:prstGeom prst="rect">
            <a:avLst/>
          </a:prstGeom>
          <a:gradFill>
            <a:gsLst>
              <a:gs pos="0">
                <a:srgbClr val="FFD41D">
                  <a:alpha val="80000"/>
                </a:srgbClr>
              </a:gs>
              <a:gs pos="100000">
                <a:srgbClr val="FFD41D">
                  <a:alpha val="2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 hidden="1">
            <a:extLst>
              <a:ext uri="{FF2B5EF4-FFF2-40B4-BE49-F238E27FC236}">
                <a16:creationId xmlns:a16="http://schemas.microsoft.com/office/drawing/2014/main" id="{B7EB0235-18B7-4836-98AB-8A520C49FDED}"/>
              </a:ext>
            </a:extLst>
          </p:cNvPr>
          <p:cNvSpPr/>
          <p:nvPr/>
        </p:nvSpPr>
        <p:spPr>
          <a:xfrm>
            <a:off x="4704215" y="7298743"/>
            <a:ext cx="1855844" cy="1578408"/>
          </a:xfrm>
          <a:prstGeom prst="rect">
            <a:avLst/>
          </a:prstGeom>
          <a:gradFill>
            <a:gsLst>
              <a:gs pos="100000">
                <a:schemeClr val="bg1">
                  <a:alpha val="80000"/>
                </a:schemeClr>
              </a:gs>
              <a:gs pos="0">
                <a:srgbClr val="031B71">
                  <a:alpha val="2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圖形 73" hidden="1">
            <a:extLst>
              <a:ext uri="{FF2B5EF4-FFF2-40B4-BE49-F238E27FC236}">
                <a16:creationId xmlns:a16="http://schemas.microsoft.com/office/drawing/2014/main" id="{7A194AF6-FB59-4FF0-9EB8-F1ACB0FC26FC}"/>
              </a:ext>
            </a:extLst>
          </p:cNvPr>
          <p:cNvSpPr/>
          <p:nvPr/>
        </p:nvSpPr>
        <p:spPr>
          <a:xfrm>
            <a:off x="6837257" y="7238655"/>
            <a:ext cx="822535" cy="768353"/>
          </a:xfrm>
          <a:custGeom>
            <a:avLst/>
            <a:gdLst>
              <a:gd name="connsiteX0" fmla="*/ 591323 w 822535"/>
              <a:gd name="connsiteY0" fmla="*/ 357104 h 768353"/>
              <a:gd name="connsiteX1" fmla="*/ 591323 w 822535"/>
              <a:gd name="connsiteY1" fmla="*/ 0 h 768353"/>
              <a:gd name="connsiteX2" fmla="*/ 231212 w 822535"/>
              <a:gd name="connsiteY2" fmla="*/ 0 h 768353"/>
              <a:gd name="connsiteX3" fmla="*/ 231212 w 822535"/>
              <a:gd name="connsiteY3" fmla="*/ 357104 h 768353"/>
              <a:gd name="connsiteX4" fmla="*/ 0 w 822535"/>
              <a:gd name="connsiteY4" fmla="*/ 357104 h 768353"/>
              <a:gd name="connsiteX5" fmla="*/ 411268 w 822535"/>
              <a:gd name="connsiteY5" fmla="*/ 768354 h 768353"/>
              <a:gd name="connsiteX6" fmla="*/ 822536 w 822535"/>
              <a:gd name="connsiteY6" fmla="*/ 357104 h 76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535" h="768353">
                <a:moveTo>
                  <a:pt x="591323" y="357104"/>
                </a:moveTo>
                <a:lnTo>
                  <a:pt x="591323" y="0"/>
                </a:lnTo>
                <a:lnTo>
                  <a:pt x="231212" y="0"/>
                </a:lnTo>
                <a:lnTo>
                  <a:pt x="231212" y="357104"/>
                </a:lnTo>
                <a:lnTo>
                  <a:pt x="0" y="357104"/>
                </a:lnTo>
                <a:lnTo>
                  <a:pt x="411268" y="768354"/>
                </a:lnTo>
                <a:lnTo>
                  <a:pt x="822536" y="357104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31B71">
                  <a:alpha val="20000"/>
                </a:srgbClr>
              </a:gs>
            </a:gsLst>
            <a:lin ang="5400000" scaled="0"/>
          </a:gradFill>
          <a:ln w="1773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39" name="圖形 73">
            <a:extLst>
              <a:ext uri="{FF2B5EF4-FFF2-40B4-BE49-F238E27FC236}">
                <a16:creationId xmlns:a16="http://schemas.microsoft.com/office/drawing/2014/main" id="{29B970AE-4B71-442D-B96A-EA1DEB2F35BD}"/>
              </a:ext>
            </a:extLst>
          </p:cNvPr>
          <p:cNvSpPr/>
          <p:nvPr/>
        </p:nvSpPr>
        <p:spPr>
          <a:xfrm>
            <a:off x="6242592" y="2557853"/>
            <a:ext cx="822535" cy="587910"/>
          </a:xfrm>
          <a:custGeom>
            <a:avLst/>
            <a:gdLst>
              <a:gd name="connsiteX0" fmla="*/ 591323 w 822535"/>
              <a:gd name="connsiteY0" fmla="*/ 357104 h 768353"/>
              <a:gd name="connsiteX1" fmla="*/ 591323 w 822535"/>
              <a:gd name="connsiteY1" fmla="*/ 0 h 768353"/>
              <a:gd name="connsiteX2" fmla="*/ 231212 w 822535"/>
              <a:gd name="connsiteY2" fmla="*/ 0 h 768353"/>
              <a:gd name="connsiteX3" fmla="*/ 231212 w 822535"/>
              <a:gd name="connsiteY3" fmla="*/ 357104 h 768353"/>
              <a:gd name="connsiteX4" fmla="*/ 0 w 822535"/>
              <a:gd name="connsiteY4" fmla="*/ 357104 h 768353"/>
              <a:gd name="connsiteX5" fmla="*/ 411268 w 822535"/>
              <a:gd name="connsiteY5" fmla="*/ 768354 h 768353"/>
              <a:gd name="connsiteX6" fmla="*/ 822536 w 822535"/>
              <a:gd name="connsiteY6" fmla="*/ 357104 h 76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535" h="768353">
                <a:moveTo>
                  <a:pt x="591323" y="357104"/>
                </a:moveTo>
                <a:lnTo>
                  <a:pt x="591323" y="0"/>
                </a:lnTo>
                <a:lnTo>
                  <a:pt x="231212" y="0"/>
                </a:lnTo>
                <a:lnTo>
                  <a:pt x="231212" y="357104"/>
                </a:lnTo>
                <a:lnTo>
                  <a:pt x="0" y="357104"/>
                </a:lnTo>
                <a:lnTo>
                  <a:pt x="411268" y="768354"/>
                </a:lnTo>
                <a:lnTo>
                  <a:pt x="822536" y="357104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31B71">
                  <a:alpha val="20000"/>
                </a:srgbClr>
              </a:gs>
            </a:gsLst>
            <a:lin ang="5400000" scaled="0"/>
          </a:gradFill>
          <a:ln w="1773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59" name="箭號: 向下 58">
            <a:extLst>
              <a:ext uri="{FF2B5EF4-FFF2-40B4-BE49-F238E27FC236}">
                <a16:creationId xmlns:a16="http://schemas.microsoft.com/office/drawing/2014/main" id="{835887D1-E450-4A90-9DC4-D994FF4FC5AC}"/>
              </a:ext>
            </a:extLst>
          </p:cNvPr>
          <p:cNvSpPr/>
          <p:nvPr/>
        </p:nvSpPr>
        <p:spPr>
          <a:xfrm>
            <a:off x="3385099" y="4482756"/>
            <a:ext cx="270966" cy="768352"/>
          </a:xfrm>
          <a:prstGeom prst="downArrow">
            <a:avLst/>
          </a:prstGeom>
          <a:gradFill>
            <a:gsLst>
              <a:gs pos="0">
                <a:srgbClr val="FFD41D"/>
              </a:gs>
              <a:gs pos="100000">
                <a:srgbClr val="FFD41D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箭號: 向下 59">
            <a:extLst>
              <a:ext uri="{FF2B5EF4-FFF2-40B4-BE49-F238E27FC236}">
                <a16:creationId xmlns:a16="http://schemas.microsoft.com/office/drawing/2014/main" id="{68DB250D-20FC-4535-9AC1-813E4A8B05D6}"/>
              </a:ext>
            </a:extLst>
          </p:cNvPr>
          <p:cNvSpPr/>
          <p:nvPr/>
        </p:nvSpPr>
        <p:spPr>
          <a:xfrm>
            <a:off x="4329002" y="4482756"/>
            <a:ext cx="270966" cy="768352"/>
          </a:xfrm>
          <a:prstGeom prst="downArrow">
            <a:avLst/>
          </a:prstGeom>
          <a:gradFill>
            <a:gsLst>
              <a:gs pos="0">
                <a:srgbClr val="FFD41D"/>
              </a:gs>
              <a:gs pos="100000">
                <a:srgbClr val="FFD41D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箭號: 向下 60">
            <a:extLst>
              <a:ext uri="{FF2B5EF4-FFF2-40B4-BE49-F238E27FC236}">
                <a16:creationId xmlns:a16="http://schemas.microsoft.com/office/drawing/2014/main" id="{49FD26F2-067E-44FF-8000-1372B9007C30}"/>
              </a:ext>
            </a:extLst>
          </p:cNvPr>
          <p:cNvSpPr/>
          <p:nvPr/>
        </p:nvSpPr>
        <p:spPr>
          <a:xfrm>
            <a:off x="6015524" y="4482756"/>
            <a:ext cx="270966" cy="768352"/>
          </a:xfrm>
          <a:prstGeom prst="downArrow">
            <a:avLst/>
          </a:prstGeom>
          <a:gradFill>
            <a:gsLst>
              <a:gs pos="0">
                <a:srgbClr val="FFD41D"/>
              </a:gs>
              <a:gs pos="100000">
                <a:srgbClr val="FFD41D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箭號: 向下 61">
            <a:extLst>
              <a:ext uri="{FF2B5EF4-FFF2-40B4-BE49-F238E27FC236}">
                <a16:creationId xmlns:a16="http://schemas.microsoft.com/office/drawing/2014/main" id="{5137BFAE-B660-407B-96D3-79F6079E9E54}"/>
              </a:ext>
            </a:extLst>
          </p:cNvPr>
          <p:cNvSpPr/>
          <p:nvPr/>
        </p:nvSpPr>
        <p:spPr>
          <a:xfrm>
            <a:off x="6955354" y="4482756"/>
            <a:ext cx="270966" cy="768352"/>
          </a:xfrm>
          <a:prstGeom prst="downArrow">
            <a:avLst/>
          </a:prstGeom>
          <a:gradFill>
            <a:gsLst>
              <a:gs pos="0">
                <a:srgbClr val="FFD41D"/>
              </a:gs>
              <a:gs pos="100000">
                <a:srgbClr val="FFD41D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箭號: 向下 62">
            <a:extLst>
              <a:ext uri="{FF2B5EF4-FFF2-40B4-BE49-F238E27FC236}">
                <a16:creationId xmlns:a16="http://schemas.microsoft.com/office/drawing/2014/main" id="{2D0FF795-A32D-49D7-BC18-38E22EE22BF3}"/>
              </a:ext>
            </a:extLst>
          </p:cNvPr>
          <p:cNvSpPr/>
          <p:nvPr/>
        </p:nvSpPr>
        <p:spPr>
          <a:xfrm>
            <a:off x="7967120" y="4482756"/>
            <a:ext cx="270966" cy="768352"/>
          </a:xfrm>
          <a:prstGeom prst="downArrow">
            <a:avLst/>
          </a:prstGeom>
          <a:gradFill>
            <a:gsLst>
              <a:gs pos="0">
                <a:srgbClr val="FFD41D"/>
              </a:gs>
              <a:gs pos="100000">
                <a:srgbClr val="FFD41D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箭號: 向下 63">
            <a:extLst>
              <a:ext uri="{FF2B5EF4-FFF2-40B4-BE49-F238E27FC236}">
                <a16:creationId xmlns:a16="http://schemas.microsoft.com/office/drawing/2014/main" id="{E0F94EE5-57E5-466C-B458-4B5649618E48}"/>
              </a:ext>
            </a:extLst>
          </p:cNvPr>
          <p:cNvSpPr/>
          <p:nvPr/>
        </p:nvSpPr>
        <p:spPr>
          <a:xfrm>
            <a:off x="10146230" y="4482756"/>
            <a:ext cx="270966" cy="768352"/>
          </a:xfrm>
          <a:prstGeom prst="downArrow">
            <a:avLst/>
          </a:prstGeom>
          <a:gradFill>
            <a:gsLst>
              <a:gs pos="0">
                <a:srgbClr val="FFD41D"/>
              </a:gs>
              <a:gs pos="100000">
                <a:srgbClr val="FFD41D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A933C4B6-F5F3-4A6E-846C-229DD2BC201B}"/>
              </a:ext>
            </a:extLst>
          </p:cNvPr>
          <p:cNvSpPr/>
          <p:nvPr/>
        </p:nvSpPr>
        <p:spPr>
          <a:xfrm>
            <a:off x="2832099" y="3644381"/>
            <a:ext cx="2297028" cy="459051"/>
          </a:xfrm>
          <a:custGeom>
            <a:avLst/>
            <a:gdLst>
              <a:gd name="connsiteX0" fmla="*/ 0 w 1855844"/>
              <a:gd name="connsiteY0" fmla="*/ 0 h 626691"/>
              <a:gd name="connsiteX1" fmla="*/ 1855844 w 1855844"/>
              <a:gd name="connsiteY1" fmla="*/ 0 h 626691"/>
              <a:gd name="connsiteX2" fmla="*/ 1855844 w 1855844"/>
              <a:gd name="connsiteY2" fmla="*/ 626691 h 626691"/>
              <a:gd name="connsiteX3" fmla="*/ 0 w 1855844"/>
              <a:gd name="connsiteY3" fmla="*/ 626691 h 626691"/>
              <a:gd name="connsiteX4" fmla="*/ 0 w 1855844"/>
              <a:gd name="connsiteY4" fmla="*/ 0 h 626691"/>
              <a:gd name="connsiteX0" fmla="*/ 0 w 1855844"/>
              <a:gd name="connsiteY0" fmla="*/ 0 h 626691"/>
              <a:gd name="connsiteX1" fmla="*/ 674744 w 1855844"/>
              <a:gd name="connsiteY1" fmla="*/ 0 h 626691"/>
              <a:gd name="connsiteX2" fmla="*/ 1855844 w 1855844"/>
              <a:gd name="connsiteY2" fmla="*/ 626691 h 626691"/>
              <a:gd name="connsiteX3" fmla="*/ 0 w 1855844"/>
              <a:gd name="connsiteY3" fmla="*/ 626691 h 626691"/>
              <a:gd name="connsiteX4" fmla="*/ 0 w 1855844"/>
              <a:gd name="connsiteY4" fmla="*/ 0 h 626691"/>
              <a:gd name="connsiteX0" fmla="*/ 0 w 2953124"/>
              <a:gd name="connsiteY0" fmla="*/ 0 h 626691"/>
              <a:gd name="connsiteX1" fmla="*/ 674744 w 2953124"/>
              <a:gd name="connsiteY1" fmla="*/ 0 h 626691"/>
              <a:gd name="connsiteX2" fmla="*/ 2953124 w 2953124"/>
              <a:gd name="connsiteY2" fmla="*/ 573351 h 626691"/>
              <a:gd name="connsiteX3" fmla="*/ 0 w 2953124"/>
              <a:gd name="connsiteY3" fmla="*/ 626691 h 626691"/>
              <a:gd name="connsiteX4" fmla="*/ 0 w 2953124"/>
              <a:gd name="connsiteY4" fmla="*/ 0 h 626691"/>
              <a:gd name="connsiteX0" fmla="*/ 0 w 2320664"/>
              <a:gd name="connsiteY0" fmla="*/ 0 h 626691"/>
              <a:gd name="connsiteX1" fmla="*/ 674744 w 2320664"/>
              <a:gd name="connsiteY1" fmla="*/ 0 h 626691"/>
              <a:gd name="connsiteX2" fmla="*/ 2320664 w 2320664"/>
              <a:gd name="connsiteY2" fmla="*/ 420951 h 626691"/>
              <a:gd name="connsiteX3" fmla="*/ 0 w 2320664"/>
              <a:gd name="connsiteY3" fmla="*/ 626691 h 626691"/>
              <a:gd name="connsiteX4" fmla="*/ 0 w 2320664"/>
              <a:gd name="connsiteY4" fmla="*/ 0 h 626691"/>
              <a:gd name="connsiteX0" fmla="*/ 0 w 2320664"/>
              <a:gd name="connsiteY0" fmla="*/ 0 h 428571"/>
              <a:gd name="connsiteX1" fmla="*/ 674744 w 2320664"/>
              <a:gd name="connsiteY1" fmla="*/ 0 h 428571"/>
              <a:gd name="connsiteX2" fmla="*/ 2320664 w 2320664"/>
              <a:gd name="connsiteY2" fmla="*/ 420951 h 428571"/>
              <a:gd name="connsiteX3" fmla="*/ 7620 w 2320664"/>
              <a:gd name="connsiteY3" fmla="*/ 428571 h 428571"/>
              <a:gd name="connsiteX4" fmla="*/ 0 w 2320664"/>
              <a:gd name="connsiteY4" fmla="*/ 0 h 428571"/>
              <a:gd name="connsiteX0" fmla="*/ 0 w 2320664"/>
              <a:gd name="connsiteY0" fmla="*/ 33337 h 461908"/>
              <a:gd name="connsiteX1" fmla="*/ 674744 w 2320664"/>
              <a:gd name="connsiteY1" fmla="*/ 0 h 461908"/>
              <a:gd name="connsiteX2" fmla="*/ 2320664 w 2320664"/>
              <a:gd name="connsiteY2" fmla="*/ 454288 h 461908"/>
              <a:gd name="connsiteX3" fmla="*/ 7620 w 2320664"/>
              <a:gd name="connsiteY3" fmla="*/ 461908 h 461908"/>
              <a:gd name="connsiteX4" fmla="*/ 0 w 2320664"/>
              <a:gd name="connsiteY4" fmla="*/ 33337 h 461908"/>
              <a:gd name="connsiteX0" fmla="*/ 0 w 2320664"/>
              <a:gd name="connsiteY0" fmla="*/ 0 h 461908"/>
              <a:gd name="connsiteX1" fmla="*/ 674744 w 2320664"/>
              <a:gd name="connsiteY1" fmla="*/ 0 h 461908"/>
              <a:gd name="connsiteX2" fmla="*/ 2320664 w 2320664"/>
              <a:gd name="connsiteY2" fmla="*/ 454288 h 461908"/>
              <a:gd name="connsiteX3" fmla="*/ 7620 w 2320664"/>
              <a:gd name="connsiteY3" fmla="*/ 461908 h 461908"/>
              <a:gd name="connsiteX4" fmla="*/ 0 w 2320664"/>
              <a:gd name="connsiteY4" fmla="*/ 0 h 461908"/>
              <a:gd name="connsiteX0" fmla="*/ 0 w 2292089"/>
              <a:gd name="connsiteY0" fmla="*/ 0 h 463813"/>
              <a:gd name="connsiteX1" fmla="*/ 674744 w 2292089"/>
              <a:gd name="connsiteY1" fmla="*/ 0 h 463813"/>
              <a:gd name="connsiteX2" fmla="*/ 2292089 w 2292089"/>
              <a:gd name="connsiteY2" fmla="*/ 463813 h 463813"/>
              <a:gd name="connsiteX3" fmla="*/ 7620 w 2292089"/>
              <a:gd name="connsiteY3" fmla="*/ 461908 h 463813"/>
              <a:gd name="connsiteX4" fmla="*/ 0 w 2292089"/>
              <a:gd name="connsiteY4" fmla="*/ 0 h 463813"/>
              <a:gd name="connsiteX0" fmla="*/ 1905 w 2293994"/>
              <a:gd name="connsiteY0" fmla="*/ 0 h 463813"/>
              <a:gd name="connsiteX1" fmla="*/ 676649 w 2293994"/>
              <a:gd name="connsiteY1" fmla="*/ 0 h 463813"/>
              <a:gd name="connsiteX2" fmla="*/ 2293994 w 2293994"/>
              <a:gd name="connsiteY2" fmla="*/ 463813 h 463813"/>
              <a:gd name="connsiteX3" fmla="*/ 0 w 2293994"/>
              <a:gd name="connsiteY3" fmla="*/ 452383 h 463813"/>
              <a:gd name="connsiteX4" fmla="*/ 1905 w 2293994"/>
              <a:gd name="connsiteY4" fmla="*/ 0 h 463813"/>
              <a:gd name="connsiteX0" fmla="*/ 1905 w 2293994"/>
              <a:gd name="connsiteY0" fmla="*/ 0 h 463813"/>
              <a:gd name="connsiteX1" fmla="*/ 667124 w 2293994"/>
              <a:gd name="connsiteY1" fmla="*/ 0 h 463813"/>
              <a:gd name="connsiteX2" fmla="*/ 2293994 w 2293994"/>
              <a:gd name="connsiteY2" fmla="*/ 463813 h 463813"/>
              <a:gd name="connsiteX3" fmla="*/ 0 w 2293994"/>
              <a:gd name="connsiteY3" fmla="*/ 452383 h 463813"/>
              <a:gd name="connsiteX4" fmla="*/ 1905 w 2293994"/>
              <a:gd name="connsiteY4" fmla="*/ 0 h 463813"/>
              <a:gd name="connsiteX0" fmla="*/ 1905 w 2308281"/>
              <a:gd name="connsiteY0" fmla="*/ 0 h 459051"/>
              <a:gd name="connsiteX1" fmla="*/ 667124 w 2308281"/>
              <a:gd name="connsiteY1" fmla="*/ 0 h 459051"/>
              <a:gd name="connsiteX2" fmla="*/ 2308281 w 2308281"/>
              <a:gd name="connsiteY2" fmla="*/ 459051 h 459051"/>
              <a:gd name="connsiteX3" fmla="*/ 0 w 2308281"/>
              <a:gd name="connsiteY3" fmla="*/ 452383 h 459051"/>
              <a:gd name="connsiteX4" fmla="*/ 1905 w 2308281"/>
              <a:gd name="connsiteY4" fmla="*/ 0 h 45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281" h="459051">
                <a:moveTo>
                  <a:pt x="1905" y="0"/>
                </a:moveTo>
                <a:lnTo>
                  <a:pt x="667124" y="0"/>
                </a:lnTo>
                <a:lnTo>
                  <a:pt x="2308281" y="459051"/>
                </a:lnTo>
                <a:lnTo>
                  <a:pt x="0" y="452383"/>
                </a:lnTo>
                <a:lnTo>
                  <a:pt x="1905" y="0"/>
                </a:lnTo>
                <a:close/>
              </a:path>
            </a:pathLst>
          </a:custGeom>
          <a:gradFill>
            <a:gsLst>
              <a:gs pos="0">
                <a:srgbClr val="FFD41D">
                  <a:alpha val="80000"/>
                </a:srgbClr>
              </a:gs>
              <a:gs pos="100000">
                <a:srgbClr val="FFD41D">
                  <a:alpha val="2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5">
            <a:extLst>
              <a:ext uri="{FF2B5EF4-FFF2-40B4-BE49-F238E27FC236}">
                <a16:creationId xmlns:a16="http://schemas.microsoft.com/office/drawing/2014/main" id="{AFA0DB11-455D-4BAB-8C37-B322972CDD40}"/>
              </a:ext>
            </a:extLst>
          </p:cNvPr>
          <p:cNvSpPr/>
          <p:nvPr/>
        </p:nvSpPr>
        <p:spPr>
          <a:xfrm>
            <a:off x="5805574" y="3644381"/>
            <a:ext cx="2921439" cy="459051"/>
          </a:xfrm>
          <a:custGeom>
            <a:avLst/>
            <a:gdLst>
              <a:gd name="connsiteX0" fmla="*/ 0 w 1855844"/>
              <a:gd name="connsiteY0" fmla="*/ 0 h 626691"/>
              <a:gd name="connsiteX1" fmla="*/ 1855844 w 1855844"/>
              <a:gd name="connsiteY1" fmla="*/ 0 h 626691"/>
              <a:gd name="connsiteX2" fmla="*/ 1855844 w 1855844"/>
              <a:gd name="connsiteY2" fmla="*/ 626691 h 626691"/>
              <a:gd name="connsiteX3" fmla="*/ 0 w 1855844"/>
              <a:gd name="connsiteY3" fmla="*/ 626691 h 626691"/>
              <a:gd name="connsiteX4" fmla="*/ 0 w 1855844"/>
              <a:gd name="connsiteY4" fmla="*/ 0 h 626691"/>
              <a:gd name="connsiteX0" fmla="*/ 0 w 1855844"/>
              <a:gd name="connsiteY0" fmla="*/ 0 h 626691"/>
              <a:gd name="connsiteX1" fmla="*/ 674744 w 1855844"/>
              <a:gd name="connsiteY1" fmla="*/ 0 h 626691"/>
              <a:gd name="connsiteX2" fmla="*/ 1855844 w 1855844"/>
              <a:gd name="connsiteY2" fmla="*/ 626691 h 626691"/>
              <a:gd name="connsiteX3" fmla="*/ 0 w 1855844"/>
              <a:gd name="connsiteY3" fmla="*/ 626691 h 626691"/>
              <a:gd name="connsiteX4" fmla="*/ 0 w 1855844"/>
              <a:gd name="connsiteY4" fmla="*/ 0 h 626691"/>
              <a:gd name="connsiteX0" fmla="*/ 0 w 2953124"/>
              <a:gd name="connsiteY0" fmla="*/ 0 h 626691"/>
              <a:gd name="connsiteX1" fmla="*/ 674744 w 2953124"/>
              <a:gd name="connsiteY1" fmla="*/ 0 h 626691"/>
              <a:gd name="connsiteX2" fmla="*/ 2953124 w 2953124"/>
              <a:gd name="connsiteY2" fmla="*/ 573351 h 626691"/>
              <a:gd name="connsiteX3" fmla="*/ 0 w 2953124"/>
              <a:gd name="connsiteY3" fmla="*/ 626691 h 626691"/>
              <a:gd name="connsiteX4" fmla="*/ 0 w 2953124"/>
              <a:gd name="connsiteY4" fmla="*/ 0 h 626691"/>
              <a:gd name="connsiteX0" fmla="*/ 0 w 2320664"/>
              <a:gd name="connsiteY0" fmla="*/ 0 h 626691"/>
              <a:gd name="connsiteX1" fmla="*/ 674744 w 2320664"/>
              <a:gd name="connsiteY1" fmla="*/ 0 h 626691"/>
              <a:gd name="connsiteX2" fmla="*/ 2320664 w 2320664"/>
              <a:gd name="connsiteY2" fmla="*/ 420951 h 626691"/>
              <a:gd name="connsiteX3" fmla="*/ 0 w 2320664"/>
              <a:gd name="connsiteY3" fmla="*/ 626691 h 626691"/>
              <a:gd name="connsiteX4" fmla="*/ 0 w 2320664"/>
              <a:gd name="connsiteY4" fmla="*/ 0 h 626691"/>
              <a:gd name="connsiteX0" fmla="*/ 0 w 2320664"/>
              <a:gd name="connsiteY0" fmla="*/ 0 h 428571"/>
              <a:gd name="connsiteX1" fmla="*/ 674744 w 2320664"/>
              <a:gd name="connsiteY1" fmla="*/ 0 h 428571"/>
              <a:gd name="connsiteX2" fmla="*/ 2320664 w 2320664"/>
              <a:gd name="connsiteY2" fmla="*/ 420951 h 428571"/>
              <a:gd name="connsiteX3" fmla="*/ 7620 w 2320664"/>
              <a:gd name="connsiteY3" fmla="*/ 428571 h 428571"/>
              <a:gd name="connsiteX4" fmla="*/ 0 w 2320664"/>
              <a:gd name="connsiteY4" fmla="*/ 0 h 428571"/>
              <a:gd name="connsiteX0" fmla="*/ 0 w 2320664"/>
              <a:gd name="connsiteY0" fmla="*/ 33337 h 461908"/>
              <a:gd name="connsiteX1" fmla="*/ 674744 w 2320664"/>
              <a:gd name="connsiteY1" fmla="*/ 0 h 461908"/>
              <a:gd name="connsiteX2" fmla="*/ 2320664 w 2320664"/>
              <a:gd name="connsiteY2" fmla="*/ 454288 h 461908"/>
              <a:gd name="connsiteX3" fmla="*/ 7620 w 2320664"/>
              <a:gd name="connsiteY3" fmla="*/ 461908 h 461908"/>
              <a:gd name="connsiteX4" fmla="*/ 0 w 2320664"/>
              <a:gd name="connsiteY4" fmla="*/ 33337 h 461908"/>
              <a:gd name="connsiteX0" fmla="*/ 0 w 2320664"/>
              <a:gd name="connsiteY0" fmla="*/ 0 h 461908"/>
              <a:gd name="connsiteX1" fmla="*/ 674744 w 2320664"/>
              <a:gd name="connsiteY1" fmla="*/ 0 h 461908"/>
              <a:gd name="connsiteX2" fmla="*/ 2320664 w 2320664"/>
              <a:gd name="connsiteY2" fmla="*/ 454288 h 461908"/>
              <a:gd name="connsiteX3" fmla="*/ 7620 w 2320664"/>
              <a:gd name="connsiteY3" fmla="*/ 461908 h 461908"/>
              <a:gd name="connsiteX4" fmla="*/ 0 w 2320664"/>
              <a:gd name="connsiteY4" fmla="*/ 0 h 461908"/>
              <a:gd name="connsiteX0" fmla="*/ 0 w 2292089"/>
              <a:gd name="connsiteY0" fmla="*/ 0 h 463813"/>
              <a:gd name="connsiteX1" fmla="*/ 674744 w 2292089"/>
              <a:gd name="connsiteY1" fmla="*/ 0 h 463813"/>
              <a:gd name="connsiteX2" fmla="*/ 2292089 w 2292089"/>
              <a:gd name="connsiteY2" fmla="*/ 463813 h 463813"/>
              <a:gd name="connsiteX3" fmla="*/ 7620 w 2292089"/>
              <a:gd name="connsiteY3" fmla="*/ 461908 h 463813"/>
              <a:gd name="connsiteX4" fmla="*/ 0 w 2292089"/>
              <a:gd name="connsiteY4" fmla="*/ 0 h 463813"/>
              <a:gd name="connsiteX0" fmla="*/ 1905 w 2293994"/>
              <a:gd name="connsiteY0" fmla="*/ 0 h 463813"/>
              <a:gd name="connsiteX1" fmla="*/ 676649 w 2293994"/>
              <a:gd name="connsiteY1" fmla="*/ 0 h 463813"/>
              <a:gd name="connsiteX2" fmla="*/ 2293994 w 2293994"/>
              <a:gd name="connsiteY2" fmla="*/ 463813 h 463813"/>
              <a:gd name="connsiteX3" fmla="*/ 0 w 2293994"/>
              <a:gd name="connsiteY3" fmla="*/ 452383 h 463813"/>
              <a:gd name="connsiteX4" fmla="*/ 1905 w 2293994"/>
              <a:gd name="connsiteY4" fmla="*/ 0 h 463813"/>
              <a:gd name="connsiteX0" fmla="*/ 1905 w 2293994"/>
              <a:gd name="connsiteY0" fmla="*/ 0 h 463813"/>
              <a:gd name="connsiteX1" fmla="*/ 667124 w 2293994"/>
              <a:gd name="connsiteY1" fmla="*/ 0 h 463813"/>
              <a:gd name="connsiteX2" fmla="*/ 2293994 w 2293994"/>
              <a:gd name="connsiteY2" fmla="*/ 463813 h 463813"/>
              <a:gd name="connsiteX3" fmla="*/ 0 w 2293994"/>
              <a:gd name="connsiteY3" fmla="*/ 452383 h 463813"/>
              <a:gd name="connsiteX4" fmla="*/ 1905 w 2293994"/>
              <a:gd name="connsiteY4" fmla="*/ 0 h 463813"/>
              <a:gd name="connsiteX0" fmla="*/ 1905 w 2308281"/>
              <a:gd name="connsiteY0" fmla="*/ 0 h 459051"/>
              <a:gd name="connsiteX1" fmla="*/ 667124 w 2308281"/>
              <a:gd name="connsiteY1" fmla="*/ 0 h 459051"/>
              <a:gd name="connsiteX2" fmla="*/ 2308281 w 2308281"/>
              <a:gd name="connsiteY2" fmla="*/ 459051 h 459051"/>
              <a:gd name="connsiteX3" fmla="*/ 0 w 2308281"/>
              <a:gd name="connsiteY3" fmla="*/ 452383 h 459051"/>
              <a:gd name="connsiteX4" fmla="*/ 1905 w 2308281"/>
              <a:gd name="connsiteY4" fmla="*/ 0 h 45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281" h="459051">
                <a:moveTo>
                  <a:pt x="1905" y="0"/>
                </a:moveTo>
                <a:lnTo>
                  <a:pt x="667124" y="0"/>
                </a:lnTo>
                <a:lnTo>
                  <a:pt x="2308281" y="459051"/>
                </a:lnTo>
                <a:lnTo>
                  <a:pt x="0" y="452383"/>
                </a:lnTo>
                <a:lnTo>
                  <a:pt x="1905" y="0"/>
                </a:lnTo>
                <a:close/>
              </a:path>
            </a:pathLst>
          </a:custGeom>
          <a:gradFill>
            <a:gsLst>
              <a:gs pos="0">
                <a:srgbClr val="FFD41D">
                  <a:alpha val="80000"/>
                </a:srgbClr>
              </a:gs>
              <a:gs pos="100000">
                <a:srgbClr val="FFD41D">
                  <a:alpha val="2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5">
            <a:extLst>
              <a:ext uri="{FF2B5EF4-FFF2-40B4-BE49-F238E27FC236}">
                <a16:creationId xmlns:a16="http://schemas.microsoft.com/office/drawing/2014/main" id="{15597BEF-620F-43A2-91AD-0759AC5F7618}"/>
              </a:ext>
            </a:extLst>
          </p:cNvPr>
          <p:cNvSpPr/>
          <p:nvPr/>
        </p:nvSpPr>
        <p:spPr>
          <a:xfrm>
            <a:off x="9265996" y="3644381"/>
            <a:ext cx="2111089" cy="459051"/>
          </a:xfrm>
          <a:custGeom>
            <a:avLst/>
            <a:gdLst>
              <a:gd name="connsiteX0" fmla="*/ 0 w 1855844"/>
              <a:gd name="connsiteY0" fmla="*/ 0 h 626691"/>
              <a:gd name="connsiteX1" fmla="*/ 1855844 w 1855844"/>
              <a:gd name="connsiteY1" fmla="*/ 0 h 626691"/>
              <a:gd name="connsiteX2" fmla="*/ 1855844 w 1855844"/>
              <a:gd name="connsiteY2" fmla="*/ 626691 h 626691"/>
              <a:gd name="connsiteX3" fmla="*/ 0 w 1855844"/>
              <a:gd name="connsiteY3" fmla="*/ 626691 h 626691"/>
              <a:gd name="connsiteX4" fmla="*/ 0 w 1855844"/>
              <a:gd name="connsiteY4" fmla="*/ 0 h 626691"/>
              <a:gd name="connsiteX0" fmla="*/ 0 w 1855844"/>
              <a:gd name="connsiteY0" fmla="*/ 0 h 626691"/>
              <a:gd name="connsiteX1" fmla="*/ 674744 w 1855844"/>
              <a:gd name="connsiteY1" fmla="*/ 0 h 626691"/>
              <a:gd name="connsiteX2" fmla="*/ 1855844 w 1855844"/>
              <a:gd name="connsiteY2" fmla="*/ 626691 h 626691"/>
              <a:gd name="connsiteX3" fmla="*/ 0 w 1855844"/>
              <a:gd name="connsiteY3" fmla="*/ 626691 h 626691"/>
              <a:gd name="connsiteX4" fmla="*/ 0 w 1855844"/>
              <a:gd name="connsiteY4" fmla="*/ 0 h 626691"/>
              <a:gd name="connsiteX0" fmla="*/ 0 w 2953124"/>
              <a:gd name="connsiteY0" fmla="*/ 0 h 626691"/>
              <a:gd name="connsiteX1" fmla="*/ 674744 w 2953124"/>
              <a:gd name="connsiteY1" fmla="*/ 0 h 626691"/>
              <a:gd name="connsiteX2" fmla="*/ 2953124 w 2953124"/>
              <a:gd name="connsiteY2" fmla="*/ 573351 h 626691"/>
              <a:gd name="connsiteX3" fmla="*/ 0 w 2953124"/>
              <a:gd name="connsiteY3" fmla="*/ 626691 h 626691"/>
              <a:gd name="connsiteX4" fmla="*/ 0 w 2953124"/>
              <a:gd name="connsiteY4" fmla="*/ 0 h 626691"/>
              <a:gd name="connsiteX0" fmla="*/ 0 w 2320664"/>
              <a:gd name="connsiteY0" fmla="*/ 0 h 626691"/>
              <a:gd name="connsiteX1" fmla="*/ 674744 w 2320664"/>
              <a:gd name="connsiteY1" fmla="*/ 0 h 626691"/>
              <a:gd name="connsiteX2" fmla="*/ 2320664 w 2320664"/>
              <a:gd name="connsiteY2" fmla="*/ 420951 h 626691"/>
              <a:gd name="connsiteX3" fmla="*/ 0 w 2320664"/>
              <a:gd name="connsiteY3" fmla="*/ 626691 h 626691"/>
              <a:gd name="connsiteX4" fmla="*/ 0 w 2320664"/>
              <a:gd name="connsiteY4" fmla="*/ 0 h 626691"/>
              <a:gd name="connsiteX0" fmla="*/ 0 w 2320664"/>
              <a:gd name="connsiteY0" fmla="*/ 0 h 428571"/>
              <a:gd name="connsiteX1" fmla="*/ 674744 w 2320664"/>
              <a:gd name="connsiteY1" fmla="*/ 0 h 428571"/>
              <a:gd name="connsiteX2" fmla="*/ 2320664 w 2320664"/>
              <a:gd name="connsiteY2" fmla="*/ 420951 h 428571"/>
              <a:gd name="connsiteX3" fmla="*/ 7620 w 2320664"/>
              <a:gd name="connsiteY3" fmla="*/ 428571 h 428571"/>
              <a:gd name="connsiteX4" fmla="*/ 0 w 2320664"/>
              <a:gd name="connsiteY4" fmla="*/ 0 h 428571"/>
              <a:gd name="connsiteX0" fmla="*/ 0 w 2320664"/>
              <a:gd name="connsiteY0" fmla="*/ 33337 h 461908"/>
              <a:gd name="connsiteX1" fmla="*/ 674744 w 2320664"/>
              <a:gd name="connsiteY1" fmla="*/ 0 h 461908"/>
              <a:gd name="connsiteX2" fmla="*/ 2320664 w 2320664"/>
              <a:gd name="connsiteY2" fmla="*/ 454288 h 461908"/>
              <a:gd name="connsiteX3" fmla="*/ 7620 w 2320664"/>
              <a:gd name="connsiteY3" fmla="*/ 461908 h 461908"/>
              <a:gd name="connsiteX4" fmla="*/ 0 w 2320664"/>
              <a:gd name="connsiteY4" fmla="*/ 33337 h 461908"/>
              <a:gd name="connsiteX0" fmla="*/ 0 w 2320664"/>
              <a:gd name="connsiteY0" fmla="*/ 0 h 461908"/>
              <a:gd name="connsiteX1" fmla="*/ 674744 w 2320664"/>
              <a:gd name="connsiteY1" fmla="*/ 0 h 461908"/>
              <a:gd name="connsiteX2" fmla="*/ 2320664 w 2320664"/>
              <a:gd name="connsiteY2" fmla="*/ 454288 h 461908"/>
              <a:gd name="connsiteX3" fmla="*/ 7620 w 2320664"/>
              <a:gd name="connsiteY3" fmla="*/ 461908 h 461908"/>
              <a:gd name="connsiteX4" fmla="*/ 0 w 2320664"/>
              <a:gd name="connsiteY4" fmla="*/ 0 h 461908"/>
              <a:gd name="connsiteX0" fmla="*/ 0 w 2292089"/>
              <a:gd name="connsiteY0" fmla="*/ 0 h 463813"/>
              <a:gd name="connsiteX1" fmla="*/ 674744 w 2292089"/>
              <a:gd name="connsiteY1" fmla="*/ 0 h 463813"/>
              <a:gd name="connsiteX2" fmla="*/ 2292089 w 2292089"/>
              <a:gd name="connsiteY2" fmla="*/ 463813 h 463813"/>
              <a:gd name="connsiteX3" fmla="*/ 7620 w 2292089"/>
              <a:gd name="connsiteY3" fmla="*/ 461908 h 463813"/>
              <a:gd name="connsiteX4" fmla="*/ 0 w 2292089"/>
              <a:gd name="connsiteY4" fmla="*/ 0 h 463813"/>
              <a:gd name="connsiteX0" fmla="*/ 1905 w 2293994"/>
              <a:gd name="connsiteY0" fmla="*/ 0 h 463813"/>
              <a:gd name="connsiteX1" fmla="*/ 676649 w 2293994"/>
              <a:gd name="connsiteY1" fmla="*/ 0 h 463813"/>
              <a:gd name="connsiteX2" fmla="*/ 2293994 w 2293994"/>
              <a:gd name="connsiteY2" fmla="*/ 463813 h 463813"/>
              <a:gd name="connsiteX3" fmla="*/ 0 w 2293994"/>
              <a:gd name="connsiteY3" fmla="*/ 452383 h 463813"/>
              <a:gd name="connsiteX4" fmla="*/ 1905 w 2293994"/>
              <a:gd name="connsiteY4" fmla="*/ 0 h 463813"/>
              <a:gd name="connsiteX0" fmla="*/ 1905 w 2293994"/>
              <a:gd name="connsiteY0" fmla="*/ 0 h 463813"/>
              <a:gd name="connsiteX1" fmla="*/ 667124 w 2293994"/>
              <a:gd name="connsiteY1" fmla="*/ 0 h 463813"/>
              <a:gd name="connsiteX2" fmla="*/ 2293994 w 2293994"/>
              <a:gd name="connsiteY2" fmla="*/ 463813 h 463813"/>
              <a:gd name="connsiteX3" fmla="*/ 0 w 2293994"/>
              <a:gd name="connsiteY3" fmla="*/ 452383 h 463813"/>
              <a:gd name="connsiteX4" fmla="*/ 1905 w 2293994"/>
              <a:gd name="connsiteY4" fmla="*/ 0 h 463813"/>
              <a:gd name="connsiteX0" fmla="*/ 1905 w 2308281"/>
              <a:gd name="connsiteY0" fmla="*/ 0 h 459051"/>
              <a:gd name="connsiteX1" fmla="*/ 667124 w 2308281"/>
              <a:gd name="connsiteY1" fmla="*/ 0 h 459051"/>
              <a:gd name="connsiteX2" fmla="*/ 2308281 w 2308281"/>
              <a:gd name="connsiteY2" fmla="*/ 459051 h 459051"/>
              <a:gd name="connsiteX3" fmla="*/ 0 w 2308281"/>
              <a:gd name="connsiteY3" fmla="*/ 452383 h 459051"/>
              <a:gd name="connsiteX4" fmla="*/ 1905 w 2308281"/>
              <a:gd name="connsiteY4" fmla="*/ 0 h 45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281" h="459051">
                <a:moveTo>
                  <a:pt x="1905" y="0"/>
                </a:moveTo>
                <a:lnTo>
                  <a:pt x="667124" y="0"/>
                </a:lnTo>
                <a:lnTo>
                  <a:pt x="2308281" y="459051"/>
                </a:lnTo>
                <a:lnTo>
                  <a:pt x="0" y="452383"/>
                </a:lnTo>
                <a:lnTo>
                  <a:pt x="1905" y="0"/>
                </a:lnTo>
                <a:close/>
              </a:path>
            </a:pathLst>
          </a:custGeom>
          <a:gradFill>
            <a:gsLst>
              <a:gs pos="0">
                <a:srgbClr val="FFD41D">
                  <a:alpha val="80000"/>
                </a:srgbClr>
              </a:gs>
              <a:gs pos="100000">
                <a:srgbClr val="FFD41D">
                  <a:alpha val="2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8062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69A6A824-D9FA-4925-A8B9-1C4D0E1428F3}"/>
              </a:ext>
            </a:extLst>
          </p:cNvPr>
          <p:cNvGrpSpPr/>
          <p:nvPr/>
        </p:nvGrpSpPr>
        <p:grpSpPr>
          <a:xfrm>
            <a:off x="7793454" y="1474149"/>
            <a:ext cx="3759918" cy="4805480"/>
            <a:chOff x="7793454" y="1474149"/>
            <a:chExt cx="3759918" cy="480548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ABF7C1F-3609-4721-A47F-333ED1A1BB74}"/>
                </a:ext>
              </a:extLst>
            </p:cNvPr>
            <p:cNvSpPr/>
            <p:nvPr/>
          </p:nvSpPr>
          <p:spPr>
            <a:xfrm>
              <a:off x="7793454" y="1474149"/>
              <a:ext cx="3759918" cy="4805480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5" name="圖片 24" descr="一張含有 電腦 的圖片&#10;&#10;自動產生的描述">
              <a:extLst>
                <a:ext uri="{FF2B5EF4-FFF2-40B4-BE49-F238E27FC236}">
                  <a16:creationId xmlns:a16="http://schemas.microsoft.com/office/drawing/2014/main" id="{453D4565-A265-4577-917E-557EA17ED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6835" y="1645704"/>
              <a:ext cx="2214163" cy="1882039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8F2EB42-D369-4BCA-BF31-25200E0A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即時線上壓縮</a:t>
            </a:r>
          </a:p>
        </p:txBody>
      </p:sp>
      <p:sp>
        <p:nvSpPr>
          <p:cNvPr id="11" name="Right Brace 14">
            <a:extLst>
              <a:ext uri="{FF2B5EF4-FFF2-40B4-BE49-F238E27FC236}">
                <a16:creationId xmlns:a16="http://schemas.microsoft.com/office/drawing/2014/main" id="{75729E64-E15C-4203-A8BD-3B40FFC35EF5}"/>
              </a:ext>
            </a:extLst>
          </p:cNvPr>
          <p:cNvSpPr/>
          <p:nvPr/>
        </p:nvSpPr>
        <p:spPr bwMode="gray">
          <a:xfrm>
            <a:off x="7336788" y="3610952"/>
            <a:ext cx="299884" cy="2225968"/>
          </a:xfrm>
          <a:prstGeom prst="rightBrace">
            <a:avLst>
              <a:gd name="adj1" fmla="val 52505"/>
              <a:gd name="adj2" fmla="val 50000"/>
            </a:avLst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FDD9AAB4-5E3C-4083-9251-BC2C9A420DF1}"/>
              </a:ext>
            </a:extLst>
          </p:cNvPr>
          <p:cNvSpPr txBox="1"/>
          <p:nvPr/>
        </p:nvSpPr>
        <p:spPr bwMode="gray">
          <a:xfrm>
            <a:off x="8081836" y="4048779"/>
            <a:ext cx="31831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7200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50%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231C152A-B803-41BA-9388-3218EE902A34}"/>
              </a:ext>
            </a:extLst>
          </p:cNvPr>
          <p:cNvSpPr txBox="1"/>
          <p:nvPr/>
        </p:nvSpPr>
        <p:spPr bwMode="gray">
          <a:xfrm>
            <a:off x="8081836" y="5057452"/>
            <a:ext cx="3183155" cy="6996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67"/>
              </a:lnSpc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Less capacity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2DD257A-C384-467B-A4B4-FF25177C9788}"/>
              </a:ext>
            </a:extLst>
          </p:cNvPr>
          <p:cNvSpPr txBox="1"/>
          <p:nvPr/>
        </p:nvSpPr>
        <p:spPr bwMode="gray">
          <a:xfrm>
            <a:off x="8081837" y="3584502"/>
            <a:ext cx="3183154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hero NAS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BA358F1-F586-49CB-BF5F-677BC97EAEAC}"/>
              </a:ext>
            </a:extLst>
          </p:cNvPr>
          <p:cNvGrpSpPr/>
          <p:nvPr/>
        </p:nvGrpSpPr>
        <p:grpSpPr>
          <a:xfrm>
            <a:off x="444499" y="1474149"/>
            <a:ext cx="6790690" cy="4805480"/>
            <a:chOff x="444499" y="1474149"/>
            <a:chExt cx="6790690" cy="480548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958C468-D96F-467F-AF22-1A76C4F61376}"/>
                </a:ext>
              </a:extLst>
            </p:cNvPr>
            <p:cNvSpPr/>
            <p:nvPr/>
          </p:nvSpPr>
          <p:spPr>
            <a:xfrm>
              <a:off x="444499" y="1474149"/>
              <a:ext cx="6790690" cy="4805480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Flowchart: Manual Input 9">
              <a:extLst>
                <a:ext uri="{FF2B5EF4-FFF2-40B4-BE49-F238E27FC236}">
                  <a16:creationId xmlns:a16="http://schemas.microsoft.com/office/drawing/2014/main" id="{FB81572D-CC5E-47B5-AEB5-FBC724DB18E4}"/>
                </a:ext>
              </a:extLst>
            </p:cNvPr>
            <p:cNvSpPr/>
            <p:nvPr/>
          </p:nvSpPr>
          <p:spPr>
            <a:xfrm>
              <a:off x="3027724" y="1901127"/>
              <a:ext cx="1675417" cy="4001186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2733 w 10000"/>
                <a:gd name="connsiteY0" fmla="*/ 0 h 28520"/>
                <a:gd name="connsiteX1" fmla="*/ 10000 w 10000"/>
                <a:gd name="connsiteY1" fmla="*/ 18520 h 28520"/>
                <a:gd name="connsiteX2" fmla="*/ 10000 w 10000"/>
                <a:gd name="connsiteY2" fmla="*/ 28520 h 28520"/>
                <a:gd name="connsiteX3" fmla="*/ 0 w 10000"/>
                <a:gd name="connsiteY3" fmla="*/ 28520 h 28520"/>
                <a:gd name="connsiteX4" fmla="*/ 2733 w 10000"/>
                <a:gd name="connsiteY4" fmla="*/ 0 h 28520"/>
                <a:gd name="connsiteX0" fmla="*/ 0 w 7267"/>
                <a:gd name="connsiteY0" fmla="*/ 0 h 28520"/>
                <a:gd name="connsiteX1" fmla="*/ 7267 w 7267"/>
                <a:gd name="connsiteY1" fmla="*/ 18520 h 28520"/>
                <a:gd name="connsiteX2" fmla="*/ 7267 w 7267"/>
                <a:gd name="connsiteY2" fmla="*/ 28520 h 28520"/>
                <a:gd name="connsiteX3" fmla="*/ 0 w 7267"/>
                <a:gd name="connsiteY3" fmla="*/ 26542 h 28520"/>
                <a:gd name="connsiteX4" fmla="*/ 0 w 7267"/>
                <a:gd name="connsiteY4" fmla="*/ 0 h 28520"/>
                <a:gd name="connsiteX0" fmla="*/ 179 w 10179"/>
                <a:gd name="connsiteY0" fmla="*/ 0 h 10000"/>
                <a:gd name="connsiteX1" fmla="*/ 10179 w 10179"/>
                <a:gd name="connsiteY1" fmla="*/ 6494 h 10000"/>
                <a:gd name="connsiteX2" fmla="*/ 10179 w 10179"/>
                <a:gd name="connsiteY2" fmla="*/ 10000 h 10000"/>
                <a:gd name="connsiteX3" fmla="*/ 0 w 10179"/>
                <a:gd name="connsiteY3" fmla="*/ 9739 h 10000"/>
                <a:gd name="connsiteX4" fmla="*/ 179 w 10179"/>
                <a:gd name="connsiteY4" fmla="*/ 0 h 10000"/>
                <a:gd name="connsiteX0" fmla="*/ 179 w 10269"/>
                <a:gd name="connsiteY0" fmla="*/ 0 h 9740"/>
                <a:gd name="connsiteX1" fmla="*/ 10179 w 10269"/>
                <a:gd name="connsiteY1" fmla="*/ 6494 h 9740"/>
                <a:gd name="connsiteX2" fmla="*/ 10269 w 10269"/>
                <a:gd name="connsiteY2" fmla="*/ 9740 h 9740"/>
                <a:gd name="connsiteX3" fmla="*/ 0 w 10269"/>
                <a:gd name="connsiteY3" fmla="*/ 9739 h 9740"/>
                <a:gd name="connsiteX4" fmla="*/ 179 w 10269"/>
                <a:gd name="connsiteY4" fmla="*/ 0 h 9740"/>
                <a:gd name="connsiteX0" fmla="*/ 174 w 10000"/>
                <a:gd name="connsiteY0" fmla="*/ 0 h 10000"/>
                <a:gd name="connsiteX1" fmla="*/ 9999 w 10000"/>
                <a:gd name="connsiteY1" fmla="*/ 3775 h 10000"/>
                <a:gd name="connsiteX2" fmla="*/ 10000 w 10000"/>
                <a:gd name="connsiteY2" fmla="*/ 10000 h 10000"/>
                <a:gd name="connsiteX3" fmla="*/ 0 w 10000"/>
                <a:gd name="connsiteY3" fmla="*/ 9999 h 10000"/>
                <a:gd name="connsiteX4" fmla="*/ 174 w 10000"/>
                <a:gd name="connsiteY4" fmla="*/ 0 h 10000"/>
                <a:gd name="connsiteX0" fmla="*/ 0 w 10007"/>
                <a:gd name="connsiteY0" fmla="*/ 0 h 9953"/>
                <a:gd name="connsiteX1" fmla="*/ 10006 w 10007"/>
                <a:gd name="connsiteY1" fmla="*/ 3728 h 9953"/>
                <a:gd name="connsiteX2" fmla="*/ 10007 w 10007"/>
                <a:gd name="connsiteY2" fmla="*/ 9953 h 9953"/>
                <a:gd name="connsiteX3" fmla="*/ 7 w 10007"/>
                <a:gd name="connsiteY3" fmla="*/ 9952 h 9953"/>
                <a:gd name="connsiteX4" fmla="*/ 0 w 10007"/>
                <a:gd name="connsiteY4" fmla="*/ 0 h 9953"/>
                <a:gd name="connsiteX0" fmla="*/ 0 w 10000"/>
                <a:gd name="connsiteY0" fmla="*/ 0 h 10000"/>
                <a:gd name="connsiteX1" fmla="*/ 9999 w 10000"/>
                <a:gd name="connsiteY1" fmla="*/ 4000 h 10000"/>
                <a:gd name="connsiteX2" fmla="*/ 10000 w 10000"/>
                <a:gd name="connsiteY2" fmla="*/ 10000 h 10000"/>
                <a:gd name="connsiteX3" fmla="*/ 7 w 10000"/>
                <a:gd name="connsiteY3" fmla="*/ 9999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9564 w 10000"/>
                <a:gd name="connsiteY1" fmla="*/ 3984 h 10000"/>
                <a:gd name="connsiteX2" fmla="*/ 10000 w 10000"/>
                <a:gd name="connsiteY2" fmla="*/ 10000 h 10000"/>
                <a:gd name="connsiteX3" fmla="*/ 7 w 10000"/>
                <a:gd name="connsiteY3" fmla="*/ 9999 h 10000"/>
                <a:gd name="connsiteX4" fmla="*/ 0 w 10000"/>
                <a:gd name="connsiteY4" fmla="*/ 0 h 10000"/>
                <a:gd name="connsiteX0" fmla="*/ 0 w 9564"/>
                <a:gd name="connsiteY0" fmla="*/ 0 h 10016"/>
                <a:gd name="connsiteX1" fmla="*/ 9564 w 9564"/>
                <a:gd name="connsiteY1" fmla="*/ 3984 h 10016"/>
                <a:gd name="connsiteX2" fmla="*/ 9493 w 9564"/>
                <a:gd name="connsiteY2" fmla="*/ 10016 h 10016"/>
                <a:gd name="connsiteX3" fmla="*/ 7 w 9564"/>
                <a:gd name="connsiteY3" fmla="*/ 9999 h 10016"/>
                <a:gd name="connsiteX4" fmla="*/ 0 w 9564"/>
                <a:gd name="connsiteY4" fmla="*/ 0 h 1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4" h="10016">
                  <a:moveTo>
                    <a:pt x="0" y="0"/>
                  </a:moveTo>
                  <a:cubicBezTo>
                    <a:pt x="3273" y="1264"/>
                    <a:pt x="6291" y="2720"/>
                    <a:pt x="9564" y="3984"/>
                  </a:cubicBezTo>
                  <a:cubicBezTo>
                    <a:pt x="9564" y="6068"/>
                    <a:pt x="9493" y="7931"/>
                    <a:pt x="9493" y="10016"/>
                  </a:cubicBezTo>
                  <a:lnTo>
                    <a:pt x="7" y="9999"/>
                  </a:lnTo>
                  <a:cubicBezTo>
                    <a:pt x="5" y="6666"/>
                    <a:pt x="2" y="3333"/>
                    <a:pt x="0" y="0"/>
                  </a:cubicBezTo>
                  <a:close/>
                </a:path>
              </a:pathLst>
            </a:custGeom>
            <a:gradFill>
              <a:gsLst>
                <a:gs pos="100000">
                  <a:srgbClr val="00B0F0">
                    <a:alpha val="70000"/>
                  </a:srgbClr>
                </a:gs>
                <a:gs pos="0">
                  <a:srgbClr val="00B0F0">
                    <a:alpha val="5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grpSp>
          <p:nvGrpSpPr>
            <p:cNvPr id="4" name="Group 27">
              <a:extLst>
                <a:ext uri="{FF2B5EF4-FFF2-40B4-BE49-F238E27FC236}">
                  <a16:creationId xmlns:a16="http://schemas.microsoft.com/office/drawing/2014/main" id="{040EF1E8-C9EA-4BF6-946B-EB77ABD472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97040" y="3482333"/>
              <a:ext cx="2351366" cy="2419350"/>
              <a:chOff x="5115248" y="3804062"/>
              <a:chExt cx="1464469" cy="1910680"/>
            </a:xfrm>
          </p:grpSpPr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056CB63E-1926-4B12-A76C-958163CFFB8C}"/>
                  </a:ext>
                </a:extLst>
              </p:cNvPr>
              <p:cNvSpPr/>
              <p:nvPr/>
            </p:nvSpPr>
            <p:spPr bwMode="gray">
              <a:xfrm>
                <a:off x="5115248" y="3804062"/>
                <a:ext cx="1464469" cy="93586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6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Data Compression</a:t>
                </a:r>
              </a:p>
              <a:p>
                <a:pPr algn="ctr">
                  <a:defRPr/>
                </a:pPr>
                <a:r>
                  <a:rPr lang="en-US" sz="16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(LZ4 algorithm)</a:t>
                </a:r>
              </a:p>
            </p:txBody>
          </p:sp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id="{311675FD-B8DA-4CF9-AF6C-F83B4B9FA08C}"/>
                  </a:ext>
                </a:extLst>
              </p:cNvPr>
              <p:cNvSpPr/>
              <p:nvPr/>
            </p:nvSpPr>
            <p:spPr bwMode="gray">
              <a:xfrm>
                <a:off x="5115248" y="4709258"/>
                <a:ext cx="1464469" cy="100548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6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Thin Provisioning</a:t>
                </a:r>
              </a:p>
              <a:p>
                <a:pPr algn="ctr">
                  <a:defRPr/>
                </a:pPr>
                <a:r>
                  <a:rPr lang="en-US" sz="16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with Space Reclaim</a:t>
                </a:r>
              </a:p>
            </p:txBody>
          </p:sp>
        </p:grp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BB3D8334-04CA-4D09-A2D1-A5CA5DDE8370}"/>
                </a:ext>
              </a:extLst>
            </p:cNvPr>
            <p:cNvSpPr/>
            <p:nvPr/>
          </p:nvSpPr>
          <p:spPr bwMode="gray">
            <a:xfrm>
              <a:off x="759385" y="1888024"/>
              <a:ext cx="2273723" cy="4013659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3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>
                <a:defRPr/>
              </a:pPr>
              <a:endParaRPr lang="en-US" sz="3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Traditional storage</a:t>
              </a:r>
            </a:p>
            <a:p>
              <a:pPr algn="ctr">
                <a:defRPr/>
              </a:pPr>
              <a:endParaRPr lang="en-US" sz="3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>
                <a:defRPr/>
              </a:pPr>
              <a:endParaRPr lang="en-US" sz="3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7" name="圖片 16" descr="一張含有 桌, 室內, 正面, 坐 的圖片&#10;&#10;自動產生的描述">
              <a:extLst>
                <a:ext uri="{FF2B5EF4-FFF2-40B4-BE49-F238E27FC236}">
                  <a16:creationId xmlns:a16="http://schemas.microsoft.com/office/drawing/2014/main" id="{D6A1B757-BEEE-426D-99C4-2781E058E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6611" y="1546960"/>
              <a:ext cx="2623999" cy="2186665"/>
            </a:xfrm>
            <a:prstGeom prst="rect">
              <a:avLst/>
            </a:prstGeom>
          </p:spPr>
        </p:pic>
      </p:grpSp>
      <p:sp>
        <p:nvSpPr>
          <p:cNvPr id="19" name="Google Shape;451;p24">
            <a:extLst>
              <a:ext uri="{FF2B5EF4-FFF2-40B4-BE49-F238E27FC236}">
                <a16:creationId xmlns:a16="http://schemas.microsoft.com/office/drawing/2014/main" id="{E7CAC866-ACB7-4ED8-8247-DBAB7FF18DA8}"/>
              </a:ext>
            </a:extLst>
          </p:cNvPr>
          <p:cNvSpPr/>
          <p:nvPr/>
        </p:nvSpPr>
        <p:spPr>
          <a:xfrm>
            <a:off x="7061257" y="3311463"/>
            <a:ext cx="1078450" cy="1018413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>
              <a:cs typeface="+mn-ea"/>
              <a:sym typeface="+mn-lt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6FA0380-1FD2-4FC8-B230-FB4DD58D03A6}"/>
              </a:ext>
            </a:extLst>
          </p:cNvPr>
          <p:cNvGrpSpPr/>
          <p:nvPr/>
        </p:nvGrpSpPr>
        <p:grpSpPr>
          <a:xfrm>
            <a:off x="2997123" y="3311463"/>
            <a:ext cx="2180058" cy="1018413"/>
            <a:chOff x="3394012" y="3311463"/>
            <a:chExt cx="2180058" cy="1018413"/>
          </a:xfrm>
        </p:grpSpPr>
        <p:sp>
          <p:nvSpPr>
            <p:cNvPr id="21" name="Google Shape;451;p24">
              <a:extLst>
                <a:ext uri="{FF2B5EF4-FFF2-40B4-BE49-F238E27FC236}">
                  <a16:creationId xmlns:a16="http://schemas.microsoft.com/office/drawing/2014/main" id="{A62BB119-4522-48AE-8E8C-040127D80688}"/>
                </a:ext>
              </a:extLst>
            </p:cNvPr>
            <p:cNvSpPr/>
            <p:nvPr/>
          </p:nvSpPr>
          <p:spPr>
            <a:xfrm>
              <a:off x="3394012" y="3311463"/>
              <a:ext cx="1900938" cy="1018413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22" name="Google Shape;458;p24">
              <a:extLst>
                <a:ext uri="{FF2B5EF4-FFF2-40B4-BE49-F238E27FC236}">
                  <a16:creationId xmlns:a16="http://schemas.microsoft.com/office/drawing/2014/main" id="{1EACE63E-A3BE-43AC-B7B6-E732461B1D50}"/>
                </a:ext>
              </a:extLst>
            </p:cNvPr>
            <p:cNvSpPr/>
            <p:nvPr/>
          </p:nvSpPr>
          <p:spPr>
            <a:xfrm>
              <a:off x="3673132" y="3503129"/>
              <a:ext cx="1900938" cy="572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600" b="0" i="0" u="none" strike="noStrike" cap="none">
                  <a:noFill/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Deduplication</a:t>
              </a:r>
              <a:endParaRPr lang="en-US">
                <a:noFill/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311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31C25F23825D44CBBB1AA77853A0C18" ma:contentTypeVersion="9" ma:contentTypeDescription="建立新的文件。" ma:contentTypeScope="" ma:versionID="1c2561386f44a4fe54954fd37a2339d1">
  <xsd:schema xmlns:xsd="http://www.w3.org/2001/XMLSchema" xmlns:xs="http://www.w3.org/2001/XMLSchema" xmlns:p="http://schemas.microsoft.com/office/2006/metadata/properties" xmlns:ns3="945b5f48-3b94-429a-9550-e0bcb81aac3f" xmlns:ns4="2889d1fa-7d08-4e0f-9720-20b7f206080f" targetNamespace="http://schemas.microsoft.com/office/2006/metadata/properties" ma:root="true" ma:fieldsID="25cb9be18cf4c20b7fb2d35175a35822" ns3:_="" ns4:_="">
    <xsd:import namespace="945b5f48-3b94-429a-9550-e0bcb81aac3f"/>
    <xsd:import namespace="2889d1fa-7d08-4e0f-9720-20b7f20608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b5f48-3b94-429a-9550-e0bcb81aac3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9d1fa-7d08-4e0f-9720-20b7f2060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1EFD54-EE1F-4F4E-84F8-9DF6B9816A74}">
  <ds:schemaRefs>
    <ds:schemaRef ds:uri="2889d1fa-7d08-4e0f-9720-20b7f206080f"/>
    <ds:schemaRef ds:uri="945b5f48-3b94-429a-9550-e0bcb81aac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94FFF4E-EAE9-4892-AF45-A81832A970F3}">
  <ds:schemaRefs>
    <ds:schemaRef ds:uri="2889d1fa-7d08-4e0f-9720-20b7f206080f"/>
    <ds:schemaRef ds:uri="945b5f48-3b94-429a-9550-e0bcb81aac3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970C52B-3D15-4DEA-A58B-4262EF1AAD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2546</Words>
  <Application>Microsoft Office PowerPoint</Application>
  <PresentationFormat>寬螢幕</PresentationFormat>
  <Paragraphs>566</Paragraphs>
  <Slides>50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61" baseType="lpstr">
      <vt:lpstr>Helvetica Neue</vt:lpstr>
      <vt:lpstr>微軟正黑體</vt:lpstr>
      <vt:lpstr>微軟正黑體</vt:lpstr>
      <vt:lpstr>Arial</vt:lpstr>
      <vt:lpstr>Arial Narrow</vt:lpstr>
      <vt:lpstr>Bebas Neue</vt:lpstr>
      <vt:lpstr>Calibri</vt:lpstr>
      <vt:lpstr>Century Gothic</vt:lpstr>
      <vt:lpstr>D-DIN Condensed</vt:lpstr>
      <vt:lpstr>Wingdings</vt:lpstr>
      <vt:lpstr>自訂設計</vt:lpstr>
      <vt:lpstr>PowerPoint 簡報</vt:lpstr>
      <vt:lpstr>PowerPoint 簡報</vt:lpstr>
      <vt:lpstr>Agenda</vt:lpstr>
      <vt:lpstr>QTS hero: Unified Hybrid Storage</vt:lpstr>
      <vt:lpstr>兼具應用程序和融合商務服務的架構</vt:lpstr>
      <vt:lpstr>QTS hero 五大重點項目彙整</vt:lpstr>
      <vt:lpstr>數據效率</vt:lpstr>
      <vt:lpstr>Thin Provisioning 力求最有效的空間利用</vt:lpstr>
      <vt:lpstr>即時線上壓縮</vt:lpstr>
      <vt:lpstr>線上重複資料刪除</vt:lpstr>
      <vt:lpstr>減少讀寫次數等同增加 SSD 的使用壽命</vt:lpstr>
      <vt:lpstr>檢視數據減量成效</vt:lpstr>
      <vt:lpstr>新的快取架構: L2ARC &amp; ZIL</vt:lpstr>
      <vt:lpstr>透過 Write Coalescing 大幅改善隨機存取的應用</vt:lpstr>
      <vt:lpstr>支援更多影像編輯者同時線上編輯</vt:lpstr>
      <vt:lpstr>也可以安裝多張10G網卡採取網路直連編輯</vt:lpstr>
      <vt:lpstr>數據保護性</vt:lpstr>
      <vt:lpstr>使用新的 RAID 類型來創建儲存池</vt:lpstr>
      <vt:lpstr>比原來還多出的新選擇 Triple Parity &amp; Triple Mirror</vt:lpstr>
      <vt:lpstr>Storage 組態建議與限制</vt:lpstr>
      <vt:lpstr>擴充方式的改變</vt:lpstr>
      <vt:lpstr>能更加簡易直觀管理所有快照</vt:lpstr>
      <vt:lpstr>提供共用層級快照保護功能</vt:lpstr>
      <vt:lpstr>WORM (一寫多讀)</vt:lpstr>
      <vt:lpstr>數據完整性</vt:lpstr>
      <vt:lpstr>儲存的檔案比您想像中的還要脆弱</vt:lpstr>
      <vt:lpstr>Silent Data Corruption &amp; 資料自我修復 (Checksum)</vt:lpstr>
      <vt:lpstr>還需要檢查檔案系統?</vt:lpstr>
      <vt:lpstr>系統穩定性</vt:lpstr>
      <vt:lpstr>支援 ECC RAM 的機種，符合企業標準的穩定度規格</vt:lpstr>
      <vt:lpstr>提供更快速的 RAID Rebuild / Resilver功能</vt:lpstr>
      <vt:lpstr>SSD / HDD 壽命預測，提前保護系統</vt:lpstr>
      <vt:lpstr>應用程序整合與調整</vt:lpstr>
      <vt:lpstr>QTS hero 新桌面 及 AppCenter</vt:lpstr>
      <vt:lpstr>不變的使用者介面</vt:lpstr>
      <vt:lpstr>更完整的權限控制</vt:lpstr>
      <vt:lpstr>SMB 傳輸時, 簽章與加密均支援 AES-NI 硬體加速</vt:lpstr>
      <vt:lpstr>HybridMount 檔案型雲網關</vt:lpstr>
      <vt:lpstr>VJBOD Cloud 區塊型雲網關</vt:lpstr>
      <vt:lpstr>在 QTS hero 上運行虛擬機</vt:lpstr>
      <vt:lpstr>支援企業級虛擬化應用: VMware vSphere</vt:lpstr>
      <vt:lpstr>支援企業級虛擬化應用: Microsoft Hyper-V</vt:lpstr>
      <vt:lpstr>PowerPoint 簡報</vt:lpstr>
      <vt:lpstr>PowerPoint 簡報</vt:lpstr>
      <vt:lpstr>QTS hero專用機</vt:lpstr>
      <vt:lpstr>TS-h1283XU-RP</vt:lpstr>
      <vt:lpstr>TS-h977XU-RP</vt:lpstr>
      <vt:lpstr>TS-h1277XU-RP</vt:lpstr>
      <vt:lpstr>將原本 QTS 的資料轉移到 QTS hero 專用機​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QNAP_Sam Lin</dc:creator>
  <cp:lastModifiedBy>Lucas Lin</cp:lastModifiedBy>
  <cp:revision>9</cp:revision>
  <dcterms:created xsi:type="dcterms:W3CDTF">2019-06-21T09:43:05Z</dcterms:created>
  <dcterms:modified xsi:type="dcterms:W3CDTF">2019-11-21T03:05:21Z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0x010100131C25F23825D44CBBB1AA77853A0C18</vt:lpwstr>
  </property>
</Properties>
</file>