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3"/>
  </p:notesMasterIdLst>
  <p:sldIdLst>
    <p:sldId id="256" r:id="rId2"/>
    <p:sldId id="282" r:id="rId3"/>
    <p:sldId id="275" r:id="rId4"/>
    <p:sldId id="262" r:id="rId5"/>
    <p:sldId id="259" r:id="rId6"/>
    <p:sldId id="287" r:id="rId7"/>
    <p:sldId id="273" r:id="rId8"/>
    <p:sldId id="491" r:id="rId9"/>
    <p:sldId id="497" r:id="rId10"/>
    <p:sldId id="496" r:id="rId11"/>
    <p:sldId id="494" r:id="rId12"/>
    <p:sldId id="493" r:id="rId13"/>
    <p:sldId id="495" r:id="rId14"/>
    <p:sldId id="476" r:id="rId15"/>
    <p:sldId id="477" r:id="rId16"/>
    <p:sldId id="278" r:id="rId17"/>
    <p:sldId id="487" r:id="rId18"/>
    <p:sldId id="260" r:id="rId19"/>
    <p:sldId id="279" r:id="rId20"/>
    <p:sldId id="280" r:id="rId21"/>
    <p:sldId id="488" r:id="rId22"/>
    <p:sldId id="261" r:id="rId23"/>
    <p:sldId id="499" r:id="rId24"/>
    <p:sldId id="274" r:id="rId25"/>
    <p:sldId id="286" r:id="rId26"/>
    <p:sldId id="285" r:id="rId27"/>
    <p:sldId id="264" r:id="rId28"/>
    <p:sldId id="500" r:id="rId29"/>
    <p:sldId id="484" r:id="rId30"/>
    <p:sldId id="482" r:id="rId31"/>
    <p:sldId id="281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D5E9"/>
    <a:srgbClr val="00FFFF"/>
    <a:srgbClr val="FF3399"/>
    <a:srgbClr val="00CCFF"/>
    <a:srgbClr val="003300"/>
    <a:srgbClr val="006600"/>
    <a:srgbClr val="FF0000"/>
    <a:srgbClr val="663300"/>
    <a:srgbClr val="CC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75BEA-D052-123D-2953-200010D187D2}" v="325" dt="2019-09-19T06:20:28.370"/>
    <p1510:client id="{4274CA57-600C-4590-9D2C-829840E94A75}" v="16" dt="2019-09-19T07:33:22.428"/>
    <p1510:client id="{64EE6F84-A31F-0940-B0B7-06345A5AE956}" v="14" dt="2019-09-19T02:46:54.998"/>
    <p1510:client id="{908BA3E0-29C8-477F-8E84-89CDBD4CBDEF}" v="696" dt="2019-09-19T06:38:20.569"/>
    <p1510:client id="{9A269B7C-0034-FF3F-60D0-C3667162361E}" v="357" dt="2019-09-19T03:25:49.216"/>
    <p1510:client id="{BC58C22A-641C-400C-7721-8A2842208D34}" v="12" dt="2019-09-19T03:59:56.656"/>
    <p1510:client id="{D70983AF-FCB1-2546-A86B-EF38DF2E6461}" v="1284" dt="2019-09-19T04:03:32.668"/>
    <p1510:client id="{DC638952-AAB1-F5AE-BBF1-EEE9C0B26D0B}" v="51" dt="2019-09-19T06:22:49.069"/>
    <p1510:client id="{FB7244DA-BAE7-935E-8B11-6F1CF600043B}" v="17" dt="2019-10-01T08:59:57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594FA-BE6C-438A-8707-AD4B69ADF3A7}" type="datetimeFigureOut">
              <a:rPr lang="en-US" altLang="zh-TW"/>
              <a:t>2/19/20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8F7E5-C7F0-4FB5-AC33-013975F44F1E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091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92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68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549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903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446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924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15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0"/>
            <a:ext cx="10888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0BF1E83E-BE35-A542-9EE7-85A927B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520825"/>
            <a:ext cx="108885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9450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11A9-259B-044D-ABD8-4D72A2AE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C7334-2630-2246-BE63-AC893CA86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1BBC-AB20-9944-9567-8AF13B2B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4C0-8949-0841-8E71-B3241412121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D7799-F97F-6E43-8572-B8F28D3C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EF579-694E-424F-8830-1C0DA545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7">
            <a:extLst>
              <a:ext uri="{FF2B5EF4-FFF2-40B4-BE49-F238E27FC236}">
                <a16:creationId xmlns:a16="http://schemas.microsoft.com/office/drawing/2014/main" id="{693220E8-05EA-FA48-ABB6-CAA45D4CF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1523"/>
            <a:ext cx="12189627" cy="6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2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11A9-259B-044D-ABD8-4D72A2AE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C7334-2630-2246-BE63-AC893CA86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1BBC-AB20-9944-9567-8AF13B2B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4C0-8949-0841-8E71-B3241412121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D7799-F97F-6E43-8572-B8F28D3C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EF579-694E-424F-8830-1C0DA545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7">
            <a:extLst>
              <a:ext uri="{FF2B5EF4-FFF2-40B4-BE49-F238E27FC236}">
                <a16:creationId xmlns:a16="http://schemas.microsoft.com/office/drawing/2014/main" id="{693220E8-05EA-FA48-ABB6-CAA45D4CF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1523"/>
            <a:ext cx="12189626" cy="6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5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98D-2C44-754B-A0F6-CF10234CD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084" y="336884"/>
            <a:ext cx="5981366" cy="1756611"/>
          </a:xfrm>
        </p:spPr>
        <p:txBody>
          <a:bodyPr anchor="ctr">
            <a:normAutofit/>
          </a:bodyPr>
          <a:lstStyle>
            <a:lvl1pPr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E182-67AC-884F-BEB5-964BA08E8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084" y="2093495"/>
            <a:ext cx="5981366" cy="399615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A3DE-D831-9E4B-A773-BBBACD1D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4C0-8949-0841-8E71-B3241412121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F7686-8B28-0243-956B-8E8D0ED2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1CBB0-2041-A740-B8F8-1E3F78AB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3">
            <a:extLst>
              <a:ext uri="{FF2B5EF4-FFF2-40B4-BE49-F238E27FC236}">
                <a16:creationId xmlns:a16="http://schemas.microsoft.com/office/drawing/2014/main" id="{0F9951EB-40FC-9C4A-AFEB-206B2D782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2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98D-2C44-754B-A0F6-CF10234CD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084" y="336884"/>
            <a:ext cx="5981366" cy="1756611"/>
          </a:xfrm>
        </p:spPr>
        <p:txBody>
          <a:bodyPr anchor="ctr">
            <a:normAutofit/>
          </a:bodyPr>
          <a:lstStyle>
            <a:lvl1pPr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E182-67AC-884F-BEB5-964BA08E8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084" y="2093495"/>
            <a:ext cx="5981366" cy="399615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A3DE-D831-9E4B-A773-BBBACD1D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4C0-8949-0841-8E71-B3241412121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F7686-8B28-0243-956B-8E8D0ED2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1CBB0-2041-A740-B8F8-1E3F78AB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3">
            <a:extLst>
              <a:ext uri="{FF2B5EF4-FFF2-40B4-BE49-F238E27FC236}">
                <a16:creationId xmlns:a16="http://schemas.microsoft.com/office/drawing/2014/main" id="{0F9951EB-40FC-9C4A-AFEB-206B2D782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7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98D-2C44-754B-A0F6-CF10234CD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084" y="336884"/>
            <a:ext cx="5981366" cy="1756611"/>
          </a:xfrm>
        </p:spPr>
        <p:txBody>
          <a:bodyPr anchor="ctr">
            <a:normAutofit/>
          </a:bodyPr>
          <a:lstStyle>
            <a:lvl1pPr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E182-67AC-884F-BEB5-964BA08E8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084" y="2093495"/>
            <a:ext cx="5981366" cy="399615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A3DE-D831-9E4B-A773-BBBACD1D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4C0-8949-0841-8E71-B3241412121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F7686-8B28-0243-956B-8E8D0ED2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1CBB0-2041-A740-B8F8-1E3F78AB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3">
            <a:extLst>
              <a:ext uri="{FF2B5EF4-FFF2-40B4-BE49-F238E27FC236}">
                <a16:creationId xmlns:a16="http://schemas.microsoft.com/office/drawing/2014/main" id="{0F9951EB-40FC-9C4A-AFEB-206B2D782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4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42D64FC-79EA-4C46-8826-CE54CD9C1B0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99FF43-2CE4-4238-BD9F-0E6ECF49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9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0C7C57-692B-431B-AFA7-992CE231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55821"/>
            <a:ext cx="10515600" cy="4721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6B9003-1AFA-49C7-8F4B-47984BB8D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72A3-34AB-45EA-83DA-A35A52907D07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6FC07A-0CBA-418D-8056-541B7120E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65CC31-8830-41A4-B8E0-DAAE6A7A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9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8" r:id="rId3"/>
    <p:sldLayoutId id="2147483697" r:id="rId4"/>
    <p:sldLayoutId id="2147483700" r:id="rId5"/>
    <p:sldLayoutId id="214748369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35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17" y="0"/>
            <a:ext cx="10733225" cy="1325563"/>
          </a:xfrm>
        </p:spPr>
        <p:txBody>
          <a:bodyPr>
            <a:normAutofit/>
          </a:bodyPr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How to Replace the Bracket For a Different NAS or Server Model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062CE3E-1A2C-46A3-8C60-80DB94698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17" y="1482206"/>
            <a:ext cx="3349636" cy="214465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045CD40-6B6D-47D2-85BD-C45AAC9B0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078" y="1385032"/>
            <a:ext cx="4211919" cy="2360223"/>
          </a:xfrm>
          <a:prstGeom prst="rect">
            <a:avLst/>
          </a:prstGeom>
        </p:spPr>
      </p:pic>
      <p:pic>
        <p:nvPicPr>
          <p:cNvPr id="18" name="圖片 17" descr="一張含有 標誌, 文字 的圖片&#10;&#10;自動產生的描述">
            <a:extLst>
              <a:ext uri="{FF2B5EF4-FFF2-40B4-BE49-F238E27FC236}">
                <a16:creationId xmlns:a16="http://schemas.microsoft.com/office/drawing/2014/main" id="{80478A19-5BCA-4BDC-8D53-82E784331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517" y="1472239"/>
            <a:ext cx="3134066" cy="216676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7F67266-BDDD-49D2-86B5-F5224D98F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052" y="4000307"/>
            <a:ext cx="5068674" cy="2857693"/>
          </a:xfrm>
          <a:prstGeom prst="rect">
            <a:avLst/>
          </a:prstGeom>
        </p:spPr>
      </p:pic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BB86ABE7-B62D-4119-917B-BDD478BD0AC4}"/>
              </a:ext>
            </a:extLst>
          </p:cNvPr>
          <p:cNvSpPr/>
          <p:nvPr/>
        </p:nvSpPr>
        <p:spPr>
          <a:xfrm rot="16200000">
            <a:off x="3699512" y="1991259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  <p:sp>
        <p:nvSpPr>
          <p:cNvPr id="25" name="箭號: 向下 24">
            <a:extLst>
              <a:ext uri="{FF2B5EF4-FFF2-40B4-BE49-F238E27FC236}">
                <a16:creationId xmlns:a16="http://schemas.microsoft.com/office/drawing/2014/main" id="{9304D15C-7D25-4501-9460-2858BE9210B0}"/>
              </a:ext>
            </a:extLst>
          </p:cNvPr>
          <p:cNvSpPr/>
          <p:nvPr/>
        </p:nvSpPr>
        <p:spPr>
          <a:xfrm rot="16200000">
            <a:off x="3699511" y="4533484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0C34FAB6-F017-40E8-806A-69B2F56406FC}"/>
              </a:ext>
            </a:extLst>
          </p:cNvPr>
          <p:cNvSpPr/>
          <p:nvPr/>
        </p:nvSpPr>
        <p:spPr>
          <a:xfrm rot="16200000">
            <a:off x="7512107" y="1991259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D6263626-7C58-4236-921B-620F0CAE3624}"/>
              </a:ext>
            </a:extLst>
          </p:cNvPr>
          <p:cNvCxnSpPr>
            <a:cxnSpLocks/>
          </p:cNvCxnSpPr>
          <p:nvPr/>
        </p:nvCxnSpPr>
        <p:spPr>
          <a:xfrm>
            <a:off x="570192" y="3862079"/>
            <a:ext cx="11013743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09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9960BC28-8253-465E-B300-56E8026C2F9B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  <a:gs pos="80000">
                <a:schemeClr val="bg1"/>
              </a:gs>
              <a:gs pos="2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8003EEF-6082-4772-AD18-995195FEDF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2" y="5814683"/>
            <a:ext cx="5284033" cy="52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0" y="0"/>
            <a:ext cx="11897040" cy="1325563"/>
          </a:xfrm>
        </p:spPr>
        <p:txBody>
          <a:bodyPr/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LED Indicator For Various Status Display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9AB94A57-8D28-DD45-9565-81D2E3375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327" y="1555845"/>
            <a:ext cx="7480556" cy="4676179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CC30C-C11D-44D4-917E-2A0273420B97}"/>
              </a:ext>
            </a:extLst>
          </p:cNvPr>
          <p:cNvGrpSpPr/>
          <p:nvPr/>
        </p:nvGrpSpPr>
        <p:grpSpPr>
          <a:xfrm>
            <a:off x="1356279" y="3047491"/>
            <a:ext cx="1154601" cy="184542"/>
            <a:chOff x="1940118" y="2721720"/>
            <a:chExt cx="1154601" cy="184542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4246BD9A-A1C6-4343-8C3F-4373605906DB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0">
                  <a:srgbClr val="C00000"/>
                </a:gs>
              </a:gsLst>
              <a:lin ang="16200000" scaled="0"/>
            </a:gra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3A6BFF23-1FCA-4E94-A2B2-911BD31EDDD0}"/>
                </a:ext>
              </a:extLst>
            </p:cNvPr>
            <p:cNvCxnSpPr>
              <a:stCxn id="4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7AB314E-544A-4CAD-B878-ADC0FD633AA2}"/>
              </a:ext>
            </a:extLst>
          </p:cNvPr>
          <p:cNvSpPr txBox="1"/>
          <p:nvPr/>
        </p:nvSpPr>
        <p:spPr>
          <a:xfrm>
            <a:off x="521947" y="2952013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2</a:t>
            </a:r>
            <a:endParaRPr lang="zh-TW" altLang="en-US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D07D7BDF-F6AE-4ED2-8362-2414BDCBC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875838"/>
              </p:ext>
            </p:extLst>
          </p:nvPr>
        </p:nvGraphicFramePr>
        <p:xfrm>
          <a:off x="5910577" y="2295085"/>
          <a:ext cx="5518843" cy="3195007"/>
        </p:xfrm>
        <a:graphic>
          <a:graphicData uri="http://schemas.openxmlformats.org/drawingml/2006/table">
            <a:tbl>
              <a:tblPr/>
              <a:tblGrid>
                <a:gridCol w="1802797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634837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2081209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</a:tblGrid>
              <a:tr h="716135">
                <a:tc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1</a:t>
                      </a:r>
                    </a:p>
                    <a:p>
                      <a:pPr algn="ctr"/>
                      <a:r>
                        <a:rPr lang="en-US" altLang="zh-TW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(Green</a:t>
                      </a:r>
                      <a:r>
                        <a:rPr lang="en-US" altLang="zh-CN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(Green</a:t>
                      </a:r>
                      <a:r>
                        <a:rPr lang="en-US" altLang="zh-CN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Amber)</a:t>
                      </a:r>
                      <a:endParaRPr lang="en-US" altLang="zh-TW" sz="2000" b="1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Speed: High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On/Flashing*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Off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Speed: Mid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Off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Green</a:t>
                      </a:r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Flashing*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Speed: Low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Off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Amber/Flashing*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FW not initialized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On (Both)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03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FW initialized</a:t>
                      </a:r>
                      <a:endParaRPr lang="en-US" altLang="zh-TW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Flashing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Flashing (Both)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60367">
                <a:tc gridSpan="3">
                  <a:txBody>
                    <a:bodyPr/>
                    <a:lstStyle/>
                    <a:p>
                      <a:r>
                        <a:rPr lang="en-US" altLang="zh-CN" sz="14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*Note: LED flashing occurs during I/O activity.</a:t>
                      </a:r>
                      <a:endParaRPr lang="en-US" altLang="zh-TW" sz="14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grpSp>
        <p:nvGrpSpPr>
          <p:cNvPr id="29" name="群組 28">
            <a:extLst>
              <a:ext uri="{FF2B5EF4-FFF2-40B4-BE49-F238E27FC236}">
                <a16:creationId xmlns:a16="http://schemas.microsoft.com/office/drawing/2014/main" id="{92882ADE-E73B-4E5E-B471-6D0DCFF51C29}"/>
              </a:ext>
            </a:extLst>
          </p:cNvPr>
          <p:cNvGrpSpPr/>
          <p:nvPr/>
        </p:nvGrpSpPr>
        <p:grpSpPr>
          <a:xfrm>
            <a:off x="1356279" y="2732387"/>
            <a:ext cx="1154601" cy="184542"/>
            <a:chOff x="1940118" y="2721720"/>
            <a:chExt cx="1154601" cy="184542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B05C7F3C-6805-412F-89EA-8737E2D9408D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92D050"/>
                </a:gs>
                <a:gs pos="0">
                  <a:schemeClr val="accent6">
                    <a:lumMod val="50000"/>
                  </a:schemeClr>
                </a:gs>
              </a:gsLst>
              <a:lin ang="16200000" scaled="0"/>
            </a:gra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D571524B-DA97-45A7-A7A2-4ADBCD970134}"/>
                </a:ext>
              </a:extLst>
            </p:cNvPr>
            <p:cNvCxnSpPr>
              <a:stCxn id="30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5D0A636-82FA-4A73-A62C-4FAE1187BBE0}"/>
              </a:ext>
            </a:extLst>
          </p:cNvPr>
          <p:cNvSpPr txBox="1"/>
          <p:nvPr/>
        </p:nvSpPr>
        <p:spPr>
          <a:xfrm>
            <a:off x="521947" y="2636909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1</a:t>
            </a:r>
            <a:endParaRPr lang="zh-TW" altLang="en-US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C24424E-456C-44C3-94FB-B10C3CF1AAAF}"/>
              </a:ext>
            </a:extLst>
          </p:cNvPr>
          <p:cNvGrpSpPr/>
          <p:nvPr/>
        </p:nvGrpSpPr>
        <p:grpSpPr>
          <a:xfrm>
            <a:off x="1356279" y="4100863"/>
            <a:ext cx="1154601" cy="184542"/>
            <a:chOff x="1940118" y="2721720"/>
            <a:chExt cx="1154601" cy="184542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46E39372-8535-409E-B0DA-E4790EFB7E15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0">
                  <a:srgbClr val="C00000"/>
                </a:gs>
              </a:gsLst>
              <a:lin ang="16200000" scaled="0"/>
            </a:gra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82E21D53-8D15-43BD-A4C0-4771548A59E6}"/>
                </a:ext>
              </a:extLst>
            </p:cNvPr>
            <p:cNvCxnSpPr>
              <a:stCxn id="34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CE9F1D7-69BC-4CD0-B69A-499AC5749F44}"/>
              </a:ext>
            </a:extLst>
          </p:cNvPr>
          <p:cNvSpPr txBox="1"/>
          <p:nvPr/>
        </p:nvSpPr>
        <p:spPr>
          <a:xfrm>
            <a:off x="521947" y="4005385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2</a:t>
            </a:r>
            <a:endParaRPr lang="zh-TW" altLang="en-US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F1EABC7C-745E-4535-A4BA-3BA9909164D3}"/>
              </a:ext>
            </a:extLst>
          </p:cNvPr>
          <p:cNvGrpSpPr/>
          <p:nvPr/>
        </p:nvGrpSpPr>
        <p:grpSpPr>
          <a:xfrm>
            <a:off x="1356279" y="3785759"/>
            <a:ext cx="1154601" cy="184542"/>
            <a:chOff x="1940118" y="2721720"/>
            <a:chExt cx="1154601" cy="184542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BB5FE312-6BC1-4739-BAE7-912885DE5FC5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92D050"/>
                </a:gs>
                <a:gs pos="0">
                  <a:schemeClr val="accent6">
                    <a:lumMod val="50000"/>
                  </a:schemeClr>
                </a:gs>
              </a:gsLst>
              <a:lin ang="16200000" scaled="0"/>
            </a:gra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5BB158D3-E395-484F-9362-7A5A2406FD2E}"/>
                </a:ext>
              </a:extLst>
            </p:cNvPr>
            <p:cNvCxnSpPr>
              <a:stCxn id="38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A3D1886-E77A-42E6-956E-24B07C7BBE44}"/>
              </a:ext>
            </a:extLst>
          </p:cNvPr>
          <p:cNvSpPr txBox="1"/>
          <p:nvPr/>
        </p:nvSpPr>
        <p:spPr>
          <a:xfrm>
            <a:off x="521947" y="3690281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1</a:t>
            </a:r>
            <a:endParaRPr lang="zh-TW" altLang="en-US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8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6FFA18FB-4B14-43FC-97F7-4CDDFAAA5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12189630" cy="1314931"/>
          </a:xfrm>
        </p:spPr>
        <p:txBody>
          <a:bodyPr>
            <a:normAutofit/>
          </a:bodyPr>
          <a:lstStyle/>
          <a:p>
            <a:pPr algn="ctr"/>
            <a:r>
              <a:rPr lang="en-US" altLang="zh-CN" sz="3900">
                <a:latin typeface="Arial"/>
                <a:ea typeface="微軟正黑體"/>
                <a:cs typeface="Arial"/>
              </a:rPr>
              <a:t>32Gbps and 16Gbps FC Transceiver Accessories</a:t>
            </a:r>
            <a:endParaRPr lang="en-US" sz="3900">
              <a:latin typeface="Arial"/>
              <a:ea typeface="微軟正黑體"/>
              <a:cs typeface="Arial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15E45C9-DF31-4D4C-B5B6-FA8FE845A34B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65000">
                <a:schemeClr val="bg1"/>
              </a:gs>
              <a:gs pos="1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02510712-8A0B-4143-81FD-512C8E3BAF37}"/>
              </a:ext>
            </a:extLst>
          </p:cNvPr>
          <p:cNvSpPr txBox="1"/>
          <p:nvPr/>
        </p:nvSpPr>
        <p:spPr>
          <a:xfrm>
            <a:off x="911581" y="1477008"/>
            <a:ext cx="10184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You can buy additional FC transceivers if the included ones are broken or missing.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FF256725-9E0D-40A3-B72B-9BC16A3E687B}"/>
              </a:ext>
            </a:extLst>
          </p:cNvPr>
          <p:cNvSpPr txBox="1"/>
          <p:nvPr/>
        </p:nvSpPr>
        <p:spPr>
          <a:xfrm>
            <a:off x="993475" y="2425206"/>
            <a:ext cx="4584319" cy="830997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Ordering info.</a:t>
            </a:r>
          </a:p>
          <a:p>
            <a:pPr algn="ctr"/>
            <a:r>
              <a:rPr lang="en-US" altLang="zh-TW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TRX-32GFCSFP-SR</a:t>
            </a:r>
            <a:endParaRPr lang="en-US" altLang="zh-CN" sz="3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777C235-B384-42E1-807E-F6B93A889A97}"/>
              </a:ext>
            </a:extLst>
          </p:cNvPr>
          <p:cNvSpPr txBox="1"/>
          <p:nvPr/>
        </p:nvSpPr>
        <p:spPr>
          <a:xfrm>
            <a:off x="993475" y="2052643"/>
            <a:ext cx="4584319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32Gb </a:t>
            </a:r>
            <a:r>
              <a:rPr lang="en-US" altLang="zh-CN" err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 SFP+ transceiver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A809DD82-F55E-403F-8D21-B78019EB4715}"/>
              </a:ext>
            </a:extLst>
          </p:cNvPr>
          <p:cNvSpPr txBox="1"/>
          <p:nvPr/>
        </p:nvSpPr>
        <p:spPr>
          <a:xfrm>
            <a:off x="6404311" y="2425206"/>
            <a:ext cx="4584319" cy="830997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Ordering info.</a:t>
            </a:r>
            <a:endParaRPr lang="en-US" altLang="zh-CN" sz="32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TRX-16GFCSFP-SR</a:t>
            </a:r>
            <a:endParaRPr lang="en-US" altLang="zh-CN" sz="3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5DE40CA-03DF-4071-B4B1-6889DC25B3E7}"/>
              </a:ext>
            </a:extLst>
          </p:cNvPr>
          <p:cNvSpPr txBox="1"/>
          <p:nvPr/>
        </p:nvSpPr>
        <p:spPr>
          <a:xfrm>
            <a:off x="6404311" y="2052643"/>
            <a:ext cx="4584319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16Gb </a:t>
            </a:r>
            <a:r>
              <a:rPr lang="en-US" altLang="zh-CN" err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 SFP+ transceiver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DEB7A116-236A-4E70-85F8-E0BFF385A6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24162" y="4072254"/>
            <a:ext cx="2709058" cy="2709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3749CA8-D61E-467C-A21D-35C8810167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48797" y="4072254"/>
            <a:ext cx="2709058" cy="2709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8E3E59CF-276C-4F5F-8B5D-B18256B109E3}"/>
              </a:ext>
            </a:extLst>
          </p:cNvPr>
          <p:cNvSpPr txBox="1"/>
          <p:nvPr/>
        </p:nvSpPr>
        <p:spPr>
          <a:xfrm>
            <a:off x="6404311" y="3370977"/>
            <a:ext cx="5296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Tri-speed: 14.025Gbps/8.5Gpbs/4.25Gbps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Support multimode LC FC cables with 16Gbps up to 125 meters (410.10 ft.)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E4D36D1C-8D09-4576-8888-5EC113046F62}"/>
              </a:ext>
            </a:extLst>
          </p:cNvPr>
          <p:cNvSpPr txBox="1"/>
          <p:nvPr/>
        </p:nvSpPr>
        <p:spPr>
          <a:xfrm>
            <a:off x="911581" y="3370977"/>
            <a:ext cx="5113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Tri-speed: 28.05Gbps/14.025Gpbs/8.5Gbps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Support multimode LC FC cables with 32Gbps up to 100 meters (328.08 ft.)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14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580E475-D8D7-4AB0-8F68-FE9DDFA59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1"/>
            <a:ext cx="10888580" cy="1301536"/>
          </a:xfrm>
        </p:spPr>
        <p:txBody>
          <a:bodyPr/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How to Choose the Right FC Cable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6578DE6-FCE1-468B-BCDE-4AD823F8B7B0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65000">
                <a:schemeClr val="bg1"/>
              </a:gs>
              <a:gs pos="1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pic>
        <p:nvPicPr>
          <p:cNvPr id="14" name="圖片 13" descr="一張含有 纜線, 連接器 的圖片&#10;&#10;自動產生的描述">
            <a:extLst>
              <a:ext uri="{FF2B5EF4-FFF2-40B4-BE49-F238E27FC236}">
                <a16:creationId xmlns:a16="http://schemas.microsoft.com/office/drawing/2014/main" id="{9F146DF6-A4A5-4777-A6C6-F45080C9C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742" y="1537802"/>
            <a:ext cx="6831004" cy="5120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AA9C9C92-C052-48BB-AB25-1DACAAEBF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232460"/>
              </p:ext>
            </p:extLst>
          </p:nvPr>
        </p:nvGraphicFramePr>
        <p:xfrm>
          <a:off x="806318" y="1709075"/>
          <a:ext cx="6399699" cy="2895310"/>
        </p:xfrm>
        <a:graphic>
          <a:graphicData uri="http://schemas.openxmlformats.org/drawingml/2006/table">
            <a:tbl>
              <a:tblPr/>
              <a:tblGrid>
                <a:gridCol w="1237857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289540">
                  <a:extLst>
                    <a:ext uri="{9D8B030D-6E8A-4147-A177-3AD203B41FA5}">
                      <a16:colId xmlns:a16="http://schemas.microsoft.com/office/drawing/2014/main" val="3257528341"/>
                    </a:ext>
                  </a:extLst>
                </a:gridCol>
                <a:gridCol w="1289540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262012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1320750">
                  <a:extLst>
                    <a:ext uri="{9D8B030D-6E8A-4147-A177-3AD203B41FA5}">
                      <a16:colId xmlns:a16="http://schemas.microsoft.com/office/drawing/2014/main" val="525402187"/>
                    </a:ext>
                  </a:extLst>
                </a:gridCol>
              </a:tblGrid>
              <a:tr h="7161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</a:t>
                      </a:r>
                    </a:p>
                  </a:txBody>
                  <a:tcPr marL="19050" marR="19050" marT="12700" marB="1270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Multimode optic cable and distance (m)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b="1" kern="1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b="1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900406"/>
                  </a:ext>
                </a:extLst>
              </a:tr>
              <a:tr h="716135">
                <a:tc v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OM1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OM2</a:t>
                      </a:r>
                      <a:endParaRPr lang="en-US" altLang="zh-TW" sz="2000" b="1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OM3</a:t>
                      </a:r>
                      <a:endParaRPr lang="en-US" altLang="zh-TW" sz="2000" b="1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OM4</a:t>
                      </a:r>
                      <a:endParaRPr lang="en-US" altLang="zh-TW" sz="2000" b="1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4GFC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380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479992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</a:tbl>
          </a:graphicData>
        </a:graphic>
      </p:graphicFrame>
      <p:sp>
        <p:nvSpPr>
          <p:cNvPr id="16" name="TextBox 9">
            <a:extLst>
              <a:ext uri="{FF2B5EF4-FFF2-40B4-BE49-F238E27FC236}">
                <a16:creationId xmlns:a16="http://schemas.microsoft.com/office/drawing/2014/main" id="{3649D825-436A-43E0-BDD4-E319A0165499}"/>
              </a:ext>
            </a:extLst>
          </p:cNvPr>
          <p:cNvSpPr txBox="1"/>
          <p:nvPr/>
        </p:nvSpPr>
        <p:spPr>
          <a:xfrm>
            <a:off x="2557220" y="5147439"/>
            <a:ext cx="3561953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LC (Little Connector) cable</a:t>
            </a:r>
            <a:endParaRPr lang="en-US" altLang="zh-TW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140D3373-289B-4CFD-845F-B510BDC14EF4}"/>
              </a:ext>
            </a:extLst>
          </p:cNvPr>
          <p:cNvSpPr/>
          <p:nvPr/>
        </p:nvSpPr>
        <p:spPr>
          <a:xfrm>
            <a:off x="6100551" y="4784446"/>
            <a:ext cx="1134869" cy="1134869"/>
          </a:xfrm>
          <a:prstGeom prst="ellipse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05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18" y="0"/>
            <a:ext cx="9776834" cy="1325563"/>
          </a:xfrm>
        </p:spPr>
        <p:txBody>
          <a:bodyPr>
            <a:normAutofit/>
          </a:bodyPr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QXP FC Adapter Supported Rackmount NAS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13" name="內容版面配置區 10">
            <a:extLst>
              <a:ext uri="{FF2B5EF4-FFF2-40B4-BE49-F238E27FC236}">
                <a16:creationId xmlns:a16="http://schemas.microsoft.com/office/drawing/2014/main" id="{446F5C07-2F73-5749-8337-99F7DE7FA37F}"/>
              </a:ext>
            </a:extLst>
          </p:cNvPr>
          <p:cNvSpPr txBox="1">
            <a:spLocks/>
          </p:cNvSpPr>
          <p:nvPr/>
        </p:nvSpPr>
        <p:spPr>
          <a:xfrm>
            <a:off x="811918" y="1686998"/>
            <a:ext cx="11365078" cy="1846546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Intel processors</a:t>
            </a:r>
            <a:endParaRPr lang="en-US" altLang="zh-TW" sz="2000" b="1" dirty="0">
              <a:solidFill>
                <a:srgbClr val="0070C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TES-3085U (QTS), TES-1885U (QTS), TDS-16489U</a:t>
            </a:r>
          </a:p>
          <a:p>
            <a:pPr marL="180975" indent="-180975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TS-2483XU, TS-1683XU-RP, TS-1283XU-RP, TS-983XU-RP, TS-983XU, TS-883XU-RP, TS-883XU</a:t>
            </a:r>
          </a:p>
          <a:p>
            <a:pPr marL="180975" indent="-180975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TVS-EC2480U/1680U/1580MU/1280U, TS-EC880U</a:t>
            </a:r>
          </a:p>
          <a:p>
            <a:pPr marL="180975" indent="-180975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TVS-2472XU-RP, TVS-1672XU-RP, TVS-1272XU-RP, TVS-972XU-RP, TVS-972XU, TVS-872XU-RP, TVS-872XU 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715E4C-AF26-EC4D-B81B-C96D38B7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59" y="4490369"/>
            <a:ext cx="3093227" cy="19315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8CB833-94D0-1E48-BF76-08FFE22A9D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441" y="4419257"/>
            <a:ext cx="3321173" cy="20761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B25C6F5-E920-4DF0-B051-B3183FBE62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500" y="4491962"/>
            <a:ext cx="3253127" cy="20335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內容版面配置區 10">
            <a:extLst>
              <a:ext uri="{FF2B5EF4-FFF2-40B4-BE49-F238E27FC236}">
                <a16:creationId xmlns:a16="http://schemas.microsoft.com/office/drawing/2014/main" id="{568F14F1-BC1C-084A-81ED-453F5E73A8C6}"/>
              </a:ext>
            </a:extLst>
          </p:cNvPr>
          <p:cNvSpPr txBox="1">
            <a:spLocks/>
          </p:cNvSpPr>
          <p:nvPr/>
        </p:nvSpPr>
        <p:spPr>
          <a:xfrm>
            <a:off x="811918" y="3533544"/>
            <a:ext cx="9776834" cy="83003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AMD processors</a:t>
            </a:r>
            <a:endParaRPr lang="en-US" altLang="zh-TW" sz="2000" b="1" dirty="0">
              <a:solidFill>
                <a:srgbClr val="0070C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TS-2477XU-RP, TS-1677XU-RP, TS-1277XU-RP, TS-977XU-RP, TS-977XU, TS-877XU-RP, TS-877XU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01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27" y="29506"/>
            <a:ext cx="11641664" cy="1208801"/>
          </a:xfrm>
        </p:spPr>
        <p:txBody>
          <a:bodyPr>
            <a:normAutofit/>
          </a:bodyPr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QXP FC Adapter Supported Desktop NAS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C2A85F9-A2AB-48B3-A830-E1EDC566734C}"/>
              </a:ext>
            </a:extLst>
          </p:cNvPr>
          <p:cNvSpPr txBox="1"/>
          <p:nvPr/>
        </p:nvSpPr>
        <p:spPr>
          <a:xfrm>
            <a:off x="1013152" y="1891845"/>
            <a:ext cx="260008" cy="4205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133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133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內容版面配置區 10">
            <a:extLst>
              <a:ext uri="{FF2B5EF4-FFF2-40B4-BE49-F238E27FC236}">
                <a16:creationId xmlns:a16="http://schemas.microsoft.com/office/drawing/2014/main" id="{446F5C07-2F73-5749-8337-99F7DE7FA37F}"/>
              </a:ext>
            </a:extLst>
          </p:cNvPr>
          <p:cNvSpPr txBox="1">
            <a:spLocks/>
          </p:cNvSpPr>
          <p:nvPr/>
        </p:nvSpPr>
        <p:spPr>
          <a:xfrm>
            <a:off x="1013152" y="1716852"/>
            <a:ext cx="4669871" cy="26195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Intel processors</a:t>
            </a:r>
            <a:endParaRPr lang="en-US" altLang="zh-TW" sz="2000" b="1" dirty="0">
              <a:solidFill>
                <a:srgbClr val="0070C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TS-2888X</a:t>
            </a:r>
          </a:p>
          <a:p>
            <a:pPr marL="180975" indent="-180975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TS-1685</a:t>
            </a:r>
          </a:p>
          <a:p>
            <a:pPr marL="180975" indent="-180975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TVS-1282, TVS-882, TVS-682</a:t>
            </a:r>
          </a:p>
          <a:p>
            <a:pPr marL="180975" indent="-180975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TVS-872XT, TVS-672XT, TVS-472XT</a:t>
            </a:r>
          </a:p>
          <a:p>
            <a:pPr marL="180975" indent="-180975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TVS-872N, TVS-672N</a:t>
            </a:r>
          </a:p>
        </p:txBody>
      </p:sp>
      <p:pic>
        <p:nvPicPr>
          <p:cNvPr id="50" name="Picture 10">
            <a:extLst>
              <a:ext uri="{FF2B5EF4-FFF2-40B4-BE49-F238E27FC236}">
                <a16:creationId xmlns:a16="http://schemas.microsoft.com/office/drawing/2014/main" id="{5B34B6D9-60BE-4AEA-809D-9DB29FAB73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6" y="4229124"/>
            <a:ext cx="2956916" cy="18484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11">
            <a:extLst>
              <a:ext uri="{FF2B5EF4-FFF2-40B4-BE49-F238E27FC236}">
                <a16:creationId xmlns:a16="http://schemas.microsoft.com/office/drawing/2014/main" id="{9FABAD21-4B58-4E53-8A04-CCF44C2AF0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36" y="4669016"/>
            <a:ext cx="2168482" cy="13555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4">
            <a:extLst>
              <a:ext uri="{FF2B5EF4-FFF2-40B4-BE49-F238E27FC236}">
                <a16:creationId xmlns:a16="http://schemas.microsoft.com/office/drawing/2014/main" id="{B957EE4A-68E4-41B4-B435-8791746D14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389" y="4948620"/>
            <a:ext cx="1731559" cy="10824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17">
            <a:extLst>
              <a:ext uri="{FF2B5EF4-FFF2-40B4-BE49-F238E27FC236}">
                <a16:creationId xmlns:a16="http://schemas.microsoft.com/office/drawing/2014/main" id="{E9EA6B32-CA87-4E3A-BC0F-4836702089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21" y="4989924"/>
            <a:ext cx="1655120" cy="10346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18">
            <a:extLst>
              <a:ext uri="{FF2B5EF4-FFF2-40B4-BE49-F238E27FC236}">
                <a16:creationId xmlns:a16="http://schemas.microsoft.com/office/drawing/2014/main" id="{F99674BD-DEB9-4768-8001-1E92B573EA8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33" y="5022564"/>
            <a:ext cx="1587666" cy="9924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19">
            <a:extLst>
              <a:ext uri="{FF2B5EF4-FFF2-40B4-BE49-F238E27FC236}">
                <a16:creationId xmlns:a16="http://schemas.microsoft.com/office/drawing/2014/main" id="{7CBEA80C-69DB-4FB8-AC80-C2608588BD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9445" y="4967670"/>
            <a:ext cx="1736744" cy="1085657"/>
          </a:xfrm>
          <a:prstGeom prst="rect">
            <a:avLst/>
          </a:prstGeom>
        </p:spPr>
      </p:pic>
      <p:sp>
        <p:nvSpPr>
          <p:cNvPr id="17" name="內容版面配置區 10">
            <a:extLst>
              <a:ext uri="{FF2B5EF4-FFF2-40B4-BE49-F238E27FC236}">
                <a16:creationId xmlns:a16="http://schemas.microsoft.com/office/drawing/2014/main" id="{DC5CA32D-3BF0-1745-8C1D-98374CD9DAF3}"/>
              </a:ext>
            </a:extLst>
          </p:cNvPr>
          <p:cNvSpPr txBox="1">
            <a:spLocks/>
          </p:cNvSpPr>
          <p:nvPr/>
        </p:nvSpPr>
        <p:spPr>
          <a:xfrm>
            <a:off x="6872499" y="1716852"/>
            <a:ext cx="4669871" cy="26195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AMD processors</a:t>
            </a:r>
            <a:endParaRPr lang="en-US" altLang="zh-TW" sz="2000" b="1" dirty="0">
              <a:solidFill>
                <a:srgbClr val="0070C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TS-1677X, TS-1277, TS-877, TS-677</a:t>
            </a:r>
          </a:p>
          <a:p>
            <a:pPr marL="180975" indent="-180975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TVS-863, TVS-663, TVS-463</a:t>
            </a:r>
          </a:p>
        </p:txBody>
      </p:sp>
    </p:spTree>
    <p:extLst>
      <p:ext uri="{BB962C8B-B14F-4D97-AF65-F5344CB8AC3E}">
        <p14:creationId xmlns:p14="http://schemas.microsoft.com/office/powerpoint/2010/main" val="690483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1002-BA5F-435A-9732-93999323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iSCSI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Channel on QTS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146DF72-5474-44E8-A7A3-8BEFDC4F201F}"/>
              </a:ext>
            </a:extLst>
          </p:cNvPr>
          <p:cNvSpPr txBox="1"/>
          <p:nvPr/>
        </p:nvSpPr>
        <p:spPr>
          <a:xfrm>
            <a:off x="673766" y="1397675"/>
            <a:ext cx="10888581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>
                <a:latin typeface="Arial"/>
                <a:ea typeface="微軟正黑體"/>
                <a:cs typeface="Arial"/>
              </a:rPr>
              <a:t>Install the </a:t>
            </a:r>
            <a:r>
              <a:rPr lang="en-US" sz="2000">
                <a:latin typeface="Arial"/>
                <a:ea typeface="微軟正黑體"/>
                <a:cs typeface="Arial"/>
              </a:rPr>
              <a:t>QNAP </a:t>
            </a:r>
            <a:r>
              <a:rPr lang="en-US" sz="2000" err="1">
                <a:latin typeface="Arial"/>
                <a:ea typeface="微軟正黑體"/>
                <a:cs typeface="Arial"/>
              </a:rPr>
              <a:t>Fibre</a:t>
            </a:r>
            <a:r>
              <a:rPr lang="en-US" sz="2000">
                <a:latin typeface="Arial"/>
                <a:ea typeface="微軟正黑體"/>
                <a:cs typeface="Arial"/>
              </a:rPr>
              <a:t> Channel adapter on a compatible QNAP NAS and use QTS </a:t>
            </a:r>
            <a:r>
              <a:rPr lang="en-US" sz="20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iSCSI &amp; </a:t>
            </a:r>
            <a:r>
              <a:rPr lang="en-US" sz="2000" b="1" err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Fibre</a:t>
            </a:r>
            <a:r>
              <a:rPr lang="en-US" sz="20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 Channel </a:t>
            </a:r>
            <a:r>
              <a:rPr lang="en-US" sz="2000">
                <a:latin typeface="Arial"/>
                <a:ea typeface="微軟正黑體"/>
                <a:cs typeface="Arial"/>
              </a:rPr>
              <a:t>app to setup </a:t>
            </a:r>
            <a:r>
              <a:rPr lang="en-US" sz="2000" err="1">
                <a:latin typeface="Arial"/>
                <a:ea typeface="微軟正黑體"/>
                <a:cs typeface="Arial"/>
              </a:rPr>
              <a:t>fibre</a:t>
            </a:r>
            <a:r>
              <a:rPr lang="en-US" sz="2000">
                <a:latin typeface="Arial"/>
                <a:ea typeface="微軟正黑體"/>
                <a:cs typeface="Arial"/>
              </a:rPr>
              <a:t> channel target and add NAS to the FC SAN. Furthermore, LUN Masking and Port Binding provide additional layer of security to protect your data.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6C08063-329B-314C-BB75-9D418C71D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03" y="2569872"/>
            <a:ext cx="8533594" cy="3678724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051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1002-BA5F-435A-9732-93999323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Microsoft JhengHei"/>
                <a:cs typeface="Arial"/>
              </a:rPr>
              <a:t>Setup the FC Connection on NAS QTS</a:t>
            </a:r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B7226-B906-4FE6-84E5-F033D515160D}"/>
              </a:ext>
            </a:extLst>
          </p:cNvPr>
          <p:cNvSpPr txBox="1"/>
          <p:nvPr/>
        </p:nvSpPr>
        <p:spPr>
          <a:xfrm>
            <a:off x="509811" y="2392951"/>
            <a:ext cx="4218600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Flexible settings</a:t>
            </a:r>
            <a:endParaRPr lang="zh-TW" altLang="en-US" sz="20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73050" indent="-273050"/>
            <a:r>
              <a:rPr lang="en-US" altLang="zh-TW" sz="2000">
                <a:latin typeface="Arial"/>
                <a:ea typeface="微軟正黑體"/>
                <a:cs typeface="Arial"/>
              </a:rPr>
              <a:t>1</a:t>
            </a:r>
            <a:r>
              <a:rPr lang="en-US" altLang="en-US" sz="2000">
                <a:latin typeface="Arial"/>
                <a:ea typeface="微軟正黑體"/>
                <a:cs typeface="Arial"/>
              </a:rPr>
              <a:t>.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LUN</a:t>
            </a:r>
            <a:r>
              <a:rPr lang="zh-TW" altLang="en-US" sz="20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M</a:t>
            </a:r>
            <a:r>
              <a:rPr lang="en-US" altLang="zh-TW" sz="2000" err="1">
                <a:latin typeface="Arial"/>
                <a:ea typeface="+mn-lt"/>
                <a:cs typeface="Arial"/>
              </a:rPr>
              <a:t>apping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 : </a:t>
            </a:r>
            <a:r>
              <a:rPr lang="en-US" altLang="zh-TW" sz="2000">
                <a:latin typeface="Arial"/>
                <a:ea typeface="+mn-lt"/>
                <a:cs typeface="Arial"/>
              </a:rPr>
              <a:t>LUN can be mapped to iSCSI or FC.</a:t>
            </a:r>
            <a:endParaRPr lang="zh-TW" altLang="en-US" sz="2000">
              <a:latin typeface="Arial"/>
              <a:ea typeface="+mn-lt"/>
              <a:cs typeface="+mn-lt"/>
            </a:endParaRPr>
          </a:p>
          <a:p>
            <a:pPr marL="273050" indent="-273050"/>
            <a:r>
              <a:rPr lang="zh-TW" altLang="en-US" sz="2000">
                <a:latin typeface="Arial"/>
                <a:ea typeface="微軟正黑體"/>
                <a:cs typeface="Arial"/>
              </a:rPr>
              <a:t>2. LUN </a:t>
            </a:r>
            <a:r>
              <a:rPr lang="en-US" altLang="zh-TW" sz="2000">
                <a:latin typeface="Arial"/>
                <a:ea typeface="+mn-lt"/>
                <a:cs typeface="Arial"/>
              </a:rPr>
              <a:t>Masking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: </a:t>
            </a:r>
            <a:r>
              <a:rPr lang="en-US" altLang="zh-TW" sz="2000">
                <a:latin typeface="Arial"/>
                <a:ea typeface="+mn-lt"/>
                <a:cs typeface="Arial"/>
              </a:rPr>
              <a:t>Set</a:t>
            </a:r>
            <a:r>
              <a:rPr lang="zh-TW" altLang="en-US" sz="2000">
                <a:latin typeface="Arial"/>
                <a:ea typeface="+mn-lt"/>
                <a:cs typeface="Arial"/>
              </a:rPr>
              <a:t> </a:t>
            </a:r>
            <a:r>
              <a:rPr lang="en-US" altLang="zh-TW" sz="2000">
                <a:latin typeface="Arial"/>
                <a:ea typeface="+mn-lt"/>
                <a:cs typeface="Arial"/>
              </a:rPr>
              <a:t>which server access</a:t>
            </a:r>
            <a:r>
              <a:rPr lang="zh-TW" altLang="en-US" sz="2000">
                <a:latin typeface="Arial"/>
                <a:ea typeface="+mn-lt"/>
                <a:cs typeface="Arial"/>
              </a:rPr>
              <a:t> </a:t>
            </a:r>
            <a:r>
              <a:rPr lang="en-US" altLang="zh-TW" sz="2000">
                <a:latin typeface="Arial"/>
                <a:ea typeface="+mn-lt"/>
                <a:cs typeface="Arial"/>
              </a:rPr>
              <a:t>LUN.</a:t>
            </a:r>
          </a:p>
          <a:p>
            <a:pPr marL="273050" indent="-273050"/>
            <a:r>
              <a:rPr lang="zh-TW" altLang="en-US" sz="2000">
                <a:latin typeface="Arial"/>
                <a:ea typeface="微軟正黑體"/>
                <a:cs typeface="Arial"/>
              </a:rPr>
              <a:t>3. </a:t>
            </a:r>
            <a:r>
              <a:rPr lang="en-US" altLang="zh-TW" sz="2000">
                <a:latin typeface="Arial"/>
                <a:ea typeface="+mn-lt"/>
                <a:cs typeface="Arial"/>
              </a:rPr>
              <a:t>FC Port Binding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: </a:t>
            </a:r>
            <a:r>
              <a:rPr lang="en-US" altLang="zh-TW" sz="2000">
                <a:latin typeface="Arial"/>
                <a:ea typeface="+mn-lt"/>
                <a:cs typeface="Arial"/>
              </a:rPr>
              <a:t>which server can access which ports.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buFont typeface="Arial"/>
              <a:buChar char="•"/>
            </a:pP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Easy to identify</a:t>
            </a:r>
            <a:endParaRPr lang="zh-TW" altLang="en-US" sz="200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/>
            <a:r>
              <a:rPr lang="zh-TW" altLang="en-US" sz="2000">
                <a:latin typeface="Arial"/>
                <a:ea typeface="微軟正黑體"/>
                <a:cs typeface="Arial"/>
              </a:rPr>
              <a:t>   </a:t>
            </a:r>
            <a:r>
              <a:rPr lang="en-US" altLang="zh-TW" sz="2000" err="1">
                <a:latin typeface="Arial"/>
                <a:ea typeface="+mn-lt"/>
                <a:cs typeface="+mn-lt"/>
              </a:rPr>
              <a:t>Fibre</a:t>
            </a:r>
            <a:r>
              <a:rPr lang="en-US" altLang="zh-TW" sz="2000">
                <a:latin typeface="Arial"/>
                <a:ea typeface="+mn-lt"/>
                <a:cs typeface="+mn-lt"/>
              </a:rPr>
              <a:t> Channel's WWPN can edit</a:t>
            </a:r>
            <a:r>
              <a:rPr lang="zh-TW" altLang="en-US" sz="2000">
                <a:latin typeface="Arial"/>
                <a:ea typeface="+mn-lt"/>
                <a:cs typeface="+mn-lt"/>
              </a:rPr>
              <a:t> </a:t>
            </a:r>
            <a:r>
              <a:rPr lang="en-US" altLang="zh-TW" sz="2000">
                <a:latin typeface="Arial"/>
                <a:ea typeface="+mn-lt"/>
                <a:cs typeface="+mn-lt"/>
              </a:rPr>
              <a:t>aliases.</a:t>
            </a:r>
            <a:endParaRPr lang="zh-TW" altLang="en-US" sz="2000">
              <a:latin typeface="Arial"/>
              <a:ea typeface="微軟正黑體"/>
              <a:cs typeface="Arial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9563141-CD5D-48C2-8D4A-315A4F7772F8}"/>
              </a:ext>
            </a:extLst>
          </p:cNvPr>
          <p:cNvSpPr/>
          <p:nvPr/>
        </p:nvSpPr>
        <p:spPr>
          <a:xfrm>
            <a:off x="623526" y="1613283"/>
            <a:ext cx="1655868" cy="702260"/>
          </a:xfrm>
          <a:prstGeom prst="roundRect">
            <a:avLst/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Features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Picture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50B4368-0721-DC44-BFAA-CDB79B9E7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875" y="2063677"/>
            <a:ext cx="6872176" cy="3498087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430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B58223-6064-43F5-8561-12424ECF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TW" sz="44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Set </a:t>
            </a:r>
            <a:r>
              <a:rPr lang="en-US" sz="4400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LUN Masking</a:t>
            </a:r>
            <a:endParaRPr lang="en-US" altLang="zh-TW" sz="4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1C73EFE-8BB3-473D-BA89-3A2B08EC7F09}"/>
              </a:ext>
            </a:extLst>
          </p:cNvPr>
          <p:cNvSpPr txBox="1"/>
          <p:nvPr/>
        </p:nvSpPr>
        <p:spPr>
          <a:xfrm>
            <a:off x="673767" y="1421290"/>
            <a:ext cx="629652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defTabSz="914400" fontAlgn="base">
              <a:buFont typeface="Arial"/>
              <a:buChar char="•"/>
            </a:pP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 masking: </a:t>
            </a:r>
          </a:p>
          <a:p>
            <a:pPr indent="264795"/>
            <a:r>
              <a:rPr lang="en-US" altLang="zh-TW" sz="2000">
                <a:latin typeface="Arial"/>
                <a:ea typeface="+mn-lt"/>
                <a:cs typeface="+mn-lt"/>
              </a:rPr>
              <a:t>Specify which server can access which</a:t>
            </a:r>
            <a:r>
              <a:rPr lang="zh-TW" altLang="en-US" sz="2000">
                <a:latin typeface="Arial"/>
                <a:ea typeface="+mn-lt"/>
                <a:cs typeface="+mn-lt"/>
              </a:rPr>
              <a:t> </a:t>
            </a:r>
            <a:r>
              <a:rPr lang="en-US" altLang="zh-TW" sz="2000">
                <a:latin typeface="Arial"/>
                <a:ea typeface="+mn-lt"/>
                <a:cs typeface="+mn-lt"/>
              </a:rPr>
              <a:t>LUN</a:t>
            </a:r>
            <a:r>
              <a:rPr lang="en-US" altLang="zh-TW" sz="2000" b="1">
                <a:latin typeface="Arial"/>
                <a:ea typeface="+mn-lt"/>
                <a:cs typeface="+mn-lt"/>
              </a:rPr>
              <a:t>.</a:t>
            </a:r>
            <a:endParaRPr lang="en-US" sz="2000" b="1">
              <a:latin typeface="Arial"/>
            </a:endParaRPr>
          </a:p>
        </p:txBody>
      </p:sp>
      <p:pic>
        <p:nvPicPr>
          <p:cNvPr id="6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97767DA-0E92-9742-8D04-77C6DBBB7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" t="726"/>
          <a:stretch/>
        </p:blipFill>
        <p:spPr>
          <a:xfrm>
            <a:off x="2425147" y="2162755"/>
            <a:ext cx="7027195" cy="40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49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DD36-EE52-4102-A487-B6FBEAC5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Microsoft JhengHei"/>
                <a:cs typeface="Arial"/>
              </a:rPr>
              <a:t>Set FC Port Binding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CF23EC6-8756-4433-A5B1-8439C41CA4F2}"/>
              </a:ext>
            </a:extLst>
          </p:cNvPr>
          <p:cNvSpPr txBox="1"/>
          <p:nvPr/>
        </p:nvSpPr>
        <p:spPr>
          <a:xfrm>
            <a:off x="673767" y="1393994"/>
            <a:ext cx="629652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65113" fontAlgn="base">
              <a:buFont typeface="Arial" panose="020B0604020202020204" pitchFamily="34" charset="0"/>
              <a:buChar char="•"/>
            </a:pPr>
            <a:r>
              <a:rPr kumimoji="1"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FC port binding:</a:t>
            </a:r>
            <a:endParaRPr lang="en-US" altLang="zh-TW" sz="20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264795"/>
            <a:r>
              <a:rPr lang="en-US" altLang="zh-TW" sz="2000">
                <a:latin typeface="Arial"/>
                <a:ea typeface="+mn-lt"/>
                <a:cs typeface="+mn-lt"/>
              </a:rPr>
              <a:t>Set which server can bind which ports.</a:t>
            </a:r>
            <a:endParaRPr lang="zh-TW" altLang="zh-TW" sz="2000">
              <a:latin typeface="Arial"/>
              <a:ea typeface="+mn-lt"/>
              <a:cs typeface="+mn-lt"/>
            </a:endParaRPr>
          </a:p>
        </p:txBody>
      </p:sp>
      <p:pic>
        <p:nvPicPr>
          <p:cNvPr id="7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377BAEE-03B4-1446-A2B7-FF8D0C575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044" y="2203270"/>
            <a:ext cx="6887227" cy="40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28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4B25F-8BE9-4C74-9BBD-B5560792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027763"/>
            <a:ext cx="7964905" cy="93846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 FC adapter. Made for NAS</a:t>
            </a:r>
            <a:endParaRPr lang="zh-TW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72E10A-54C8-4E64-A6E5-DF68146D9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7178" y="2206759"/>
            <a:ext cx="7202904" cy="33188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4795" indent="-264795">
              <a:lnSpc>
                <a:spcPct val="100000"/>
              </a:lnSpc>
              <a:buClr>
                <a:srgbClr val="00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Why use </a:t>
            </a:r>
            <a:r>
              <a:rPr lang="en-US" altLang="zh-TW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 channel?</a:t>
            </a:r>
            <a:endParaRPr lang="en-US" altLang="zh-TW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64795" indent="-264795">
              <a:lnSpc>
                <a:spcPct val="100000"/>
              </a:lnSpc>
              <a:buClr>
                <a:srgbClr val="00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Use QNAP NAS plus FC to easily expand block-level SAN storage</a:t>
            </a:r>
          </a:p>
          <a:p>
            <a:pPr marL="264795" indent="-264795">
              <a:lnSpc>
                <a:spcPct val="100000"/>
              </a:lnSpc>
              <a:buClr>
                <a:srgbClr val="00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 QXP-32G2FC &amp; QXP-16G2FC </a:t>
            </a:r>
            <a:r>
              <a:rPr lang="en-US" altLang="zh-TW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 adapter</a:t>
            </a:r>
          </a:p>
          <a:p>
            <a:pPr marL="264795" indent="-264795">
              <a:lnSpc>
                <a:spcPct val="100000"/>
              </a:lnSpc>
              <a:buClr>
                <a:srgbClr val="00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Backup FC SAN data with Copy Data Management (CDM)</a:t>
            </a:r>
            <a:endParaRPr lang="zh-TW" altLang="zh-TW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685CE381-6B88-48D1-B941-15FA6BB810B0}"/>
              </a:ext>
            </a:extLst>
          </p:cNvPr>
          <p:cNvCxnSpPr>
            <a:cxnSpLocks/>
          </p:cNvCxnSpPr>
          <p:nvPr/>
        </p:nvCxnSpPr>
        <p:spPr>
          <a:xfrm>
            <a:off x="2394284" y="1995363"/>
            <a:ext cx="7451559" cy="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12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E254-6874-46D7-9E65-56E1D020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8" y="0"/>
            <a:ext cx="11127594" cy="1325563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/>
                <a:ea typeface="Microsoft JhengHei"/>
                <a:cs typeface="Arial"/>
              </a:rPr>
              <a:t>Identify the Server and </a:t>
            </a:r>
            <a:r>
              <a:rPr lang="en-US" altLang="zh-TW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>
                <a:latin typeface="Arial"/>
                <a:ea typeface="Microsoft JhengHei"/>
                <a:cs typeface="Arial"/>
              </a:rPr>
              <a:t> Channel Connections Through the Alias List</a:t>
            </a:r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6" name="文字方塊 4">
            <a:extLst>
              <a:ext uri="{FF2B5EF4-FFF2-40B4-BE49-F238E27FC236}">
                <a16:creationId xmlns:a16="http://schemas.microsoft.com/office/drawing/2014/main" id="{F73A7164-ECDB-44C1-8112-9C6D5BB559E7}"/>
              </a:ext>
            </a:extLst>
          </p:cNvPr>
          <p:cNvSpPr txBox="1"/>
          <p:nvPr/>
        </p:nvSpPr>
        <p:spPr>
          <a:xfrm>
            <a:off x="1532005" y="1398808"/>
            <a:ext cx="9425576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Arial" panose="020B0604020202020204" pitchFamily="34" charset="0"/>
              <a:buChar char="•"/>
            </a:pPr>
            <a:r>
              <a:rPr kumimoji="1" lang="zh-TW" altLang="en-US" sz="2000" b="1">
                <a:solidFill>
                  <a:srgbClr val="0070C0"/>
                </a:solidFill>
                <a:latin typeface="Microsoft JhengHei"/>
                <a:ea typeface="Microsoft JhengHei"/>
                <a:cs typeface="Arial"/>
              </a:rPr>
              <a:t> </a:t>
            </a:r>
            <a:r>
              <a:rPr kumimoji="1"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Edit alias:</a:t>
            </a:r>
            <a:r>
              <a:rPr kumimoji="1" lang="en-US" altLang="zh-TW">
                <a:latin typeface="Microsoft JhengHei"/>
                <a:ea typeface="Microsoft JhengHei"/>
                <a:cs typeface="Arial"/>
              </a:rPr>
              <a:t> </a:t>
            </a:r>
            <a:endParaRPr lang="en-US" altLang="zh-TW">
              <a:latin typeface="Microsoft JhengHei"/>
              <a:ea typeface="Microsoft JhengHei"/>
              <a:cs typeface="Arial"/>
            </a:endParaRPr>
          </a:p>
          <a:p>
            <a:pPr marL="180975"/>
            <a:r>
              <a:rPr lang="en-US" altLang="zh-TW" sz="2000">
                <a:latin typeface="Arial"/>
                <a:ea typeface="+mn-lt"/>
                <a:cs typeface="+mn-lt"/>
              </a:rPr>
              <a:t>Specifies a list of WWPN aliases for </a:t>
            </a:r>
            <a:r>
              <a:rPr lang="en-US" altLang="zh-TW" sz="2000" err="1">
                <a:latin typeface="Arial"/>
                <a:ea typeface="+mn-lt"/>
                <a:cs typeface="+mn-lt"/>
              </a:rPr>
              <a:t>Fibre</a:t>
            </a:r>
            <a:r>
              <a:rPr lang="en-US" altLang="zh-TW" sz="2000">
                <a:latin typeface="Arial"/>
                <a:ea typeface="+mn-lt"/>
                <a:cs typeface="+mn-lt"/>
              </a:rPr>
              <a:t> Channel. The user can easily identify the server and </a:t>
            </a:r>
            <a:r>
              <a:rPr lang="en-US" altLang="zh-TW" sz="2000" err="1">
                <a:latin typeface="Arial"/>
                <a:ea typeface="+mn-lt"/>
                <a:cs typeface="+mn-lt"/>
              </a:rPr>
              <a:t>Fibre</a:t>
            </a:r>
            <a:r>
              <a:rPr lang="en-US" altLang="zh-TW" sz="2000">
                <a:latin typeface="Arial"/>
                <a:ea typeface="+mn-lt"/>
                <a:cs typeface="+mn-lt"/>
              </a:rPr>
              <a:t> Channel</a:t>
            </a:r>
            <a:r>
              <a:rPr lang="zh-TW" altLang="en-US" sz="2000">
                <a:latin typeface="Arial"/>
                <a:ea typeface="+mn-lt"/>
                <a:cs typeface="+mn-lt"/>
              </a:rPr>
              <a:t> </a:t>
            </a:r>
            <a:r>
              <a:rPr lang="en-US" altLang="zh-TW" sz="2000">
                <a:latin typeface="Arial"/>
                <a:ea typeface="+mn-lt"/>
                <a:cs typeface="+mn-lt"/>
              </a:rPr>
              <a:t>ports in</a:t>
            </a:r>
            <a:r>
              <a:rPr lang="zh-TW" altLang="en-US" sz="2000">
                <a:latin typeface="Arial"/>
                <a:ea typeface="+mn-lt"/>
                <a:cs typeface="+mn-lt"/>
              </a:rPr>
              <a:t> </a:t>
            </a:r>
            <a:r>
              <a:rPr lang="en-US" altLang="zh-TW" sz="2000">
                <a:latin typeface="Arial"/>
                <a:ea typeface="+mn-lt"/>
                <a:cs typeface="+mn-lt"/>
              </a:rPr>
              <a:t>the</a:t>
            </a:r>
            <a:r>
              <a:rPr lang="zh-TW" altLang="en-US" sz="2000">
                <a:latin typeface="Arial"/>
                <a:ea typeface="+mn-lt"/>
                <a:cs typeface="+mn-lt"/>
              </a:rPr>
              <a:t> </a:t>
            </a:r>
            <a:r>
              <a:rPr lang="en-US" altLang="zh-TW" sz="2000">
                <a:latin typeface="Arial"/>
                <a:ea typeface="+mn-lt"/>
                <a:cs typeface="+mn-lt"/>
              </a:rPr>
              <a:t>storage</a:t>
            </a:r>
            <a:r>
              <a:rPr lang="zh-TW" altLang="en-US" sz="2000">
                <a:latin typeface="Arial"/>
                <a:ea typeface="+mn-lt"/>
                <a:cs typeface="+mn-lt"/>
              </a:rPr>
              <a:t> </a:t>
            </a:r>
            <a:r>
              <a:rPr lang="en-US" altLang="zh-TW" sz="2000">
                <a:latin typeface="Arial"/>
                <a:ea typeface="+mn-lt"/>
                <a:cs typeface="+mn-lt"/>
              </a:rPr>
              <a:t>area</a:t>
            </a:r>
            <a:r>
              <a:rPr lang="zh-TW" altLang="en-US" sz="2000">
                <a:latin typeface="Arial"/>
                <a:ea typeface="+mn-lt"/>
                <a:cs typeface="+mn-lt"/>
              </a:rPr>
              <a:t> </a:t>
            </a:r>
            <a:r>
              <a:rPr lang="en-US" altLang="zh-TW" sz="2000">
                <a:latin typeface="Arial"/>
                <a:ea typeface="+mn-lt"/>
                <a:cs typeface="+mn-lt"/>
              </a:rPr>
              <a:t>network</a:t>
            </a:r>
            <a:r>
              <a:rPr lang="en-US" altLang="zh-TW" sz="2000" b="1">
                <a:latin typeface="Arial"/>
                <a:ea typeface="+mn-lt"/>
                <a:cs typeface="+mn-lt"/>
              </a:rPr>
              <a:t>.</a:t>
            </a:r>
            <a:endParaRPr lang="en-US" sz="2000" b="1">
              <a:latin typeface="Arial"/>
              <a:ea typeface="+mn-lt"/>
              <a:cs typeface="+mn-lt"/>
            </a:endParaRPr>
          </a:p>
        </p:txBody>
      </p:sp>
      <p:pic>
        <p:nvPicPr>
          <p:cNvPr id="5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D2E78AA-626A-A44B-8091-AB18E0CA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797" y="2549271"/>
            <a:ext cx="7602405" cy="3729158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102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95C4BC6-2D77-4860-8C93-ECEB0DE94DD6}"/>
              </a:ext>
            </a:extLst>
          </p:cNvPr>
          <p:cNvSpPr/>
          <p:nvPr/>
        </p:nvSpPr>
        <p:spPr>
          <a:xfrm>
            <a:off x="6486624" y="1314930"/>
            <a:ext cx="5386927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2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99E254-6874-46D7-9E65-56E1D020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>
                <a:latin typeface="Arial"/>
                <a:ea typeface="Microsoft JhengHei"/>
                <a:cs typeface="Arial"/>
              </a:rPr>
              <a:t>Support server FC multi-path </a:t>
            </a:r>
            <a:r>
              <a:rPr lang="zh-TW" b="1">
                <a:latin typeface="Arial"/>
                <a:ea typeface="Microsoft JhengHei"/>
                <a:cs typeface="Arial"/>
              </a:rPr>
              <a:t>I/O </a:t>
            </a:r>
          </a:p>
        </p:txBody>
      </p:sp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C4AC9F9-D8C2-4970-9E9D-73CB52F44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42" y="2488018"/>
            <a:ext cx="3434389" cy="3655389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FB0C0AB-8020-4E09-A942-1A1A37CB6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817" y="1490279"/>
            <a:ext cx="2308621" cy="2741479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3C8B2F0-9A26-4CB4-A3E6-0E70FDD8A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657" y="2488017"/>
            <a:ext cx="5067487" cy="2423146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AC0F6B0-B31D-4196-BDA8-405FE2793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817" y="4315712"/>
            <a:ext cx="1752620" cy="2235793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12A44E4-2276-4F54-BA13-656F3777830F}"/>
              </a:ext>
            </a:extLst>
          </p:cNvPr>
          <p:cNvSpPr/>
          <p:nvPr/>
        </p:nvSpPr>
        <p:spPr>
          <a:xfrm>
            <a:off x="977602" y="1555660"/>
            <a:ext cx="2419926" cy="702260"/>
          </a:xfrm>
          <a:prstGeom prst="roundRect">
            <a:avLst/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en-US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</a:t>
            </a:r>
            <a:r>
              <a:rPr kumimoji="1"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</a:t>
            </a:r>
            <a:r>
              <a:rPr kumimoji="1" lang="en-US" altLang="en-US" sz="2000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ndows</a:t>
            </a:r>
            <a:r>
              <a:rPr kumimoji="1"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kumimoji="1" lang="en-US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Serve</a:t>
            </a:r>
            <a:r>
              <a:rPr kumimoji="1"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r</a:t>
            </a:r>
            <a:r>
              <a:rPr kumimoji="1" lang="en-US" altLang="zh-TW" sz="20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 </a:t>
            </a:r>
            <a:endParaRPr lang="en-US" altLang="zh-TW" sz="20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C05904C-C566-4BC1-960F-AFCE81D7550C}"/>
              </a:ext>
            </a:extLst>
          </p:cNvPr>
          <p:cNvSpPr/>
          <p:nvPr/>
        </p:nvSpPr>
        <p:spPr>
          <a:xfrm>
            <a:off x="7970124" y="1555660"/>
            <a:ext cx="2419926" cy="702260"/>
          </a:xfrm>
          <a:prstGeom prst="roundRect">
            <a:avLst/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 vSphere</a:t>
            </a:r>
            <a:endParaRPr kumimoji="1" lang="en-US" altLang="en-US" sz="2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311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6A896A5-F3C8-094E-9014-FC0A3AC9E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138" y="2557221"/>
            <a:ext cx="7061925" cy="3044305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00204D8-6B4B-4329-8474-3B35DAC55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071" y="4681071"/>
            <a:ext cx="1207142" cy="11987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857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2AEC-734E-449A-BCC7-435A2F4F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29" y="0"/>
            <a:ext cx="11679270" cy="1325563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/>
                <a:ea typeface="Microsoft JhengHei"/>
                <a:cs typeface="Arial"/>
              </a:rPr>
              <a:t>FC Solution for High Performance </a:t>
            </a:r>
            <a:br>
              <a:rPr lang="en-US" altLang="zh-TW">
                <a:latin typeface="Arial"/>
                <a:ea typeface="Microsoft JhengHei"/>
                <a:cs typeface="Arial"/>
              </a:rPr>
            </a:br>
            <a:r>
              <a:rPr lang="en-US" altLang="zh-TW">
                <a:latin typeface="Arial"/>
                <a:ea typeface="Microsoft JhengHei"/>
                <a:cs typeface="Arial"/>
              </a:rPr>
              <a:t>and Low CPU Utilization</a:t>
            </a:r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2526829D-4C3E-46EE-866E-3799B535DB0C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  <a:gs pos="80000">
                <a:schemeClr val="bg1"/>
              </a:gs>
              <a:gs pos="2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76AF8AA-B4E2-4732-A5A4-8C8669D6815F}"/>
              </a:ext>
            </a:extLst>
          </p:cNvPr>
          <p:cNvSpPr/>
          <p:nvPr/>
        </p:nvSpPr>
        <p:spPr>
          <a:xfrm>
            <a:off x="7477291" y="2592986"/>
            <a:ext cx="4417789" cy="229293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F/W: QTS 4.4.1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E-2136 CPU @ 3.30GHz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SSD: 16 x ADATA SU900 + 8 x Intel SSDSC2BB240G4,RAID 0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RAM: 16GB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Thick volume; Block-based LUN; AIO enable; MPIO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FC32G: QNAP QXP-32G2FC</a:t>
            </a:r>
          </a:p>
          <a:p>
            <a:endParaRPr lang="en-US" altLang="zh-TW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PC Environment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CPU E5-2630 v3 @ 2.40GHz, 2401 </a:t>
            </a:r>
            <a:r>
              <a:rPr lang="en-US" altLang="zh-TW" sz="11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Mhz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, 8 Core(s), 16 Logical Processor(s)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OS: Windows Server 2016 Datacenter Build 14393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Memory: 128 GB.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FC32G: Marvell QLogic QLE2742-SR-CKFibre Channel Adapter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FD99C3AD-C5B7-410D-9377-76F2B77F7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025764"/>
              </p:ext>
            </p:extLst>
          </p:nvPr>
        </p:nvGraphicFramePr>
        <p:xfrm>
          <a:off x="512729" y="2136375"/>
          <a:ext cx="6817540" cy="3138292"/>
        </p:xfrm>
        <a:graphic>
          <a:graphicData uri="http://schemas.openxmlformats.org/drawingml/2006/table">
            <a:tbl>
              <a:tblPr/>
              <a:tblGrid>
                <a:gridCol w="1381671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966898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193344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058779">
                  <a:extLst>
                    <a:ext uri="{9D8B030D-6E8A-4147-A177-3AD203B41FA5}">
                      <a16:colId xmlns:a16="http://schemas.microsoft.com/office/drawing/2014/main" val="534109384"/>
                    </a:ext>
                  </a:extLst>
                </a:gridCol>
                <a:gridCol w="1223634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993214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TS-2483XU-RP</a:t>
                      </a:r>
                    </a:p>
                    <a:p>
                      <a:pPr algn="ctr" rtl="0" fontAlgn="b"/>
                      <a:r>
                        <a:rPr lang="en-US" altLang="zh-CN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/ CPU</a:t>
                      </a:r>
                      <a:r>
                        <a:rPr lang="zh-TW" altLang="en-US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usage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US" altLang="zh-TW" sz="2000" b="1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</a:t>
                      </a:r>
                      <a:r>
                        <a:rPr lang="en-US" altLang="zh-TW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channel RAID 0 </a:t>
                      </a:r>
                      <a:r>
                        <a:rPr lang="en-US" altLang="zh-CN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performance</a:t>
                      </a:r>
                      <a:endParaRPr lang="en-US" altLang="zh-TW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 CPU </a:t>
                      </a:r>
                      <a:r>
                        <a:rPr lang="en-US" altLang="zh-CN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usage</a:t>
                      </a:r>
                      <a:endParaRPr lang="en-US" altLang="zh-TW" sz="16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80000"/>
                        </a:lnSpc>
                      </a:pPr>
                      <a:r>
                        <a:rPr lang="en-US" altLang="zh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 CPU </a:t>
                      </a:r>
                      <a:r>
                        <a:rPr lang="en-US" altLang="zh-CN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usage</a:t>
                      </a:r>
                      <a:endParaRPr lang="en-US" altLang="zh-TW" sz="16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3101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3130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129528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165295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51590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altLang="zh-TW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98389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26" name="文字方塊 3">
            <a:extLst>
              <a:ext uri="{FF2B5EF4-FFF2-40B4-BE49-F238E27FC236}">
                <a16:creationId xmlns:a16="http://schemas.microsoft.com/office/drawing/2014/main" id="{6A5171E6-AB5A-44E4-9569-87FFCA918814}"/>
              </a:ext>
            </a:extLst>
          </p:cNvPr>
          <p:cNvSpPr txBox="1"/>
          <p:nvPr/>
        </p:nvSpPr>
        <p:spPr>
          <a:xfrm>
            <a:off x="7429159" y="2209405"/>
            <a:ext cx="419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Test environment: TS-2483XU-RP</a:t>
            </a:r>
            <a:r>
              <a:rPr 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sz="1333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56749CEE-2031-42A7-B3E7-8D3B75D1058E}"/>
              </a:ext>
            </a:extLst>
          </p:cNvPr>
          <p:cNvSpPr/>
          <p:nvPr/>
        </p:nvSpPr>
        <p:spPr>
          <a:xfrm>
            <a:off x="6354518" y="2548868"/>
            <a:ext cx="975756" cy="2717777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E5287532-11F4-4738-87D1-94ED943EB1B8}"/>
              </a:ext>
            </a:extLst>
          </p:cNvPr>
          <p:cNvSpPr txBox="1"/>
          <p:nvPr/>
        </p:nvSpPr>
        <p:spPr>
          <a:xfrm>
            <a:off x="512729" y="5415084"/>
            <a:ext cx="681754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IOmeter</a:t>
            </a: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Global Configuration: Maximum Disk Size: RAM*4/ Ramp Up Time: 30 seconds</a:t>
            </a:r>
            <a:b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Seq / Run Time: 3 Minutes / 2-workers/ 64-outstanding </a:t>
            </a:r>
            <a:b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Random / Run Time: 3 Minutes / 4-workers/ 32-outstanding</a:t>
            </a:r>
          </a:p>
        </p:txBody>
      </p:sp>
      <p:sp>
        <p:nvSpPr>
          <p:cNvPr id="35" name="Rectangle: Rounded Corners 10">
            <a:extLst>
              <a:ext uri="{FF2B5EF4-FFF2-40B4-BE49-F238E27FC236}">
                <a16:creationId xmlns:a16="http://schemas.microsoft.com/office/drawing/2014/main" id="{0686C917-755F-41A9-96C3-F781F6EC896A}"/>
              </a:ext>
            </a:extLst>
          </p:cNvPr>
          <p:cNvSpPr/>
          <p:nvPr/>
        </p:nvSpPr>
        <p:spPr>
          <a:xfrm>
            <a:off x="4068518" y="2548868"/>
            <a:ext cx="1008807" cy="2717777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06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2AEC-734E-449A-BCC7-435A2F4F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89" y="0"/>
            <a:ext cx="10984832" cy="1325563"/>
          </a:xfrm>
        </p:spPr>
        <p:txBody>
          <a:bodyPr>
            <a:normAutofit fontScale="90000"/>
          </a:bodyPr>
          <a:lstStyle/>
          <a:p>
            <a:r>
              <a:rPr lang="en-US" altLang="zh-TW" sz="4000">
                <a:latin typeface="Arial"/>
                <a:ea typeface="Microsoft JhengHei"/>
                <a:cs typeface="Arial"/>
              </a:rPr>
              <a:t>FC SAN Combines Snapshot Protection, </a:t>
            </a:r>
            <a:r>
              <a:rPr lang="en-US" altLang="zh-TW" sz="4000" err="1">
                <a:latin typeface="Arial"/>
                <a:ea typeface="Microsoft JhengHei"/>
                <a:cs typeface="Arial"/>
              </a:rPr>
              <a:t>Qtier</a:t>
            </a:r>
            <a:r>
              <a:rPr lang="en-US" altLang="zh-TW" sz="4000">
                <a:latin typeface="Arial"/>
                <a:ea typeface="Microsoft JhengHei"/>
                <a:cs typeface="Arial"/>
              </a:rPr>
              <a:t> and SSD Cache for Data Safety and Performance</a:t>
            </a:r>
            <a:endParaRPr lang="zh-TW" altLang="en-US" sz="4000">
              <a:latin typeface="Arial"/>
              <a:ea typeface="Microsoft JhengHei"/>
              <a:cs typeface="Arial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9A392A22-8E7C-46B3-B1B9-16C8FA3B11D2}"/>
              </a:ext>
            </a:extLst>
          </p:cNvPr>
          <p:cNvSpPr/>
          <p:nvPr/>
        </p:nvSpPr>
        <p:spPr>
          <a:xfrm>
            <a:off x="1212731" y="1998941"/>
            <a:ext cx="4550730" cy="1892923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D34F50C-7A30-4970-9222-35EDC337586C}"/>
              </a:ext>
            </a:extLst>
          </p:cNvPr>
          <p:cNvSpPr/>
          <p:nvPr/>
        </p:nvSpPr>
        <p:spPr>
          <a:xfrm>
            <a:off x="1334022" y="2113636"/>
            <a:ext cx="4291216" cy="653942"/>
          </a:xfrm>
          <a:prstGeom prst="roundRect">
            <a:avLst>
              <a:gd name="adj" fmla="val 16468"/>
            </a:avLst>
          </a:prstGeom>
          <a:gradFill>
            <a:gsLst>
              <a:gs pos="100000">
                <a:srgbClr val="003300"/>
              </a:gs>
              <a:gs pos="0">
                <a:srgbClr val="00B050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6750F171-F38D-4367-87D1-56C967CD23D7}"/>
              </a:ext>
            </a:extLst>
          </p:cNvPr>
          <p:cNvSpPr txBox="1"/>
          <p:nvPr/>
        </p:nvSpPr>
        <p:spPr>
          <a:xfrm>
            <a:off x="1443891" y="2874702"/>
            <a:ext cx="40714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iSCSI &amp; </a:t>
            </a:r>
            <a:r>
              <a:rPr lang="en-US" altLang="zh-TW" b="1" err="1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b="1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Channel </a:t>
            </a:r>
            <a:r>
              <a:rPr lang="en-US" altLang="zh-CN" b="1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manager</a:t>
            </a:r>
            <a:endParaRPr lang="zh-TW" altLang="zh-TW" b="1">
              <a:solidFill>
                <a:srgbClr val="00B05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NAS to your</a:t>
            </a:r>
          </a:p>
          <a:p>
            <a:pPr algn="ctr"/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channel SAN easily</a:t>
            </a: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974570E6-EA34-4D69-A26A-637642483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000" y="1489362"/>
            <a:ext cx="1179260" cy="1171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774BE9E5-2885-4B21-8678-E5E42BD01550}"/>
              </a:ext>
            </a:extLst>
          </p:cNvPr>
          <p:cNvSpPr/>
          <p:nvPr/>
        </p:nvSpPr>
        <p:spPr>
          <a:xfrm>
            <a:off x="6428539" y="1998941"/>
            <a:ext cx="4550730" cy="1892923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367171527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802525 w 4550730"/>
                      <a:gd name="connsiteY2" fmla="*/ 0 h 1892923"/>
                      <a:gd name="connsiteX3" fmla="*/ 1513982 w 4550730"/>
                      <a:gd name="connsiteY3" fmla="*/ 0 h 1892923"/>
                      <a:gd name="connsiteX4" fmla="*/ 2138066 w 4550730"/>
                      <a:gd name="connsiteY4" fmla="*/ 0 h 1892923"/>
                      <a:gd name="connsiteX5" fmla="*/ 2631093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748205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95546 h 1892923"/>
                      <a:gd name="connsiteX11" fmla="*/ 4550730 w 4550730"/>
                      <a:gd name="connsiteY11" fmla="*/ 1231592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22948 w 4550730"/>
                      <a:gd name="connsiteY14" fmla="*/ 1892923 h 1892923"/>
                      <a:gd name="connsiteX15" fmla="*/ 3298864 w 4550730"/>
                      <a:gd name="connsiteY15" fmla="*/ 1892923 h 1892923"/>
                      <a:gd name="connsiteX16" fmla="*/ 2674779 w 4550730"/>
                      <a:gd name="connsiteY16" fmla="*/ 1892923 h 1892923"/>
                      <a:gd name="connsiteX17" fmla="*/ 2138066 w 4550730"/>
                      <a:gd name="connsiteY17" fmla="*/ 1892923 h 1892923"/>
                      <a:gd name="connsiteX18" fmla="*/ 1601354 w 4550730"/>
                      <a:gd name="connsiteY18" fmla="*/ 1892923 h 1892923"/>
                      <a:gd name="connsiteX19" fmla="*/ 1020955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61331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8128" y="34860"/>
                          <a:pt x="43109" y="-1198"/>
                          <a:pt x="91069" y="0"/>
                        </a:cubicBezTo>
                        <a:cubicBezTo>
                          <a:pt x="285628" y="27221"/>
                          <a:pt x="502335" y="3792"/>
                          <a:pt x="802525" y="0"/>
                        </a:cubicBezTo>
                        <a:cubicBezTo>
                          <a:pt x="1102715" y="-3792"/>
                          <a:pt x="1214163" y="34393"/>
                          <a:pt x="1513982" y="0"/>
                        </a:cubicBezTo>
                        <a:cubicBezTo>
                          <a:pt x="1813801" y="-34393"/>
                          <a:pt x="1993494" y="10354"/>
                          <a:pt x="2138066" y="0"/>
                        </a:cubicBezTo>
                        <a:cubicBezTo>
                          <a:pt x="2282638" y="-10354"/>
                          <a:pt x="2473387" y="14645"/>
                          <a:pt x="2631093" y="0"/>
                        </a:cubicBezTo>
                        <a:cubicBezTo>
                          <a:pt x="2788799" y="-14645"/>
                          <a:pt x="2994484" y="15138"/>
                          <a:pt x="3124120" y="0"/>
                        </a:cubicBezTo>
                        <a:cubicBezTo>
                          <a:pt x="3253756" y="-15138"/>
                          <a:pt x="3443893" y="870"/>
                          <a:pt x="3748205" y="0"/>
                        </a:cubicBezTo>
                        <a:cubicBezTo>
                          <a:pt x="4052518" y="-870"/>
                          <a:pt x="4248560" y="12515"/>
                          <a:pt x="4459661" y="0"/>
                        </a:cubicBezTo>
                        <a:cubicBezTo>
                          <a:pt x="4512723" y="2139"/>
                          <a:pt x="4555305" y="41705"/>
                          <a:pt x="4550730" y="91069"/>
                        </a:cubicBezTo>
                        <a:cubicBezTo>
                          <a:pt x="4542699" y="251842"/>
                          <a:pt x="4557778" y="488760"/>
                          <a:pt x="4550730" y="695546"/>
                        </a:cubicBezTo>
                        <a:cubicBezTo>
                          <a:pt x="4543682" y="902332"/>
                          <a:pt x="4544127" y="1063062"/>
                          <a:pt x="4550730" y="1231592"/>
                        </a:cubicBezTo>
                        <a:cubicBezTo>
                          <a:pt x="4557333" y="1400122"/>
                          <a:pt x="4555929" y="1567464"/>
                          <a:pt x="4550730" y="1801854"/>
                        </a:cubicBezTo>
                        <a:cubicBezTo>
                          <a:pt x="4547647" y="1860439"/>
                          <a:pt x="4511882" y="1888372"/>
                          <a:pt x="4459661" y="1892923"/>
                        </a:cubicBezTo>
                        <a:cubicBezTo>
                          <a:pt x="4248831" y="1900909"/>
                          <a:pt x="4146635" y="1892675"/>
                          <a:pt x="3922948" y="1892923"/>
                        </a:cubicBezTo>
                        <a:cubicBezTo>
                          <a:pt x="3699261" y="1893171"/>
                          <a:pt x="3468313" y="1888312"/>
                          <a:pt x="3298864" y="1892923"/>
                        </a:cubicBezTo>
                        <a:cubicBezTo>
                          <a:pt x="3129415" y="1897534"/>
                          <a:pt x="2804209" y="1912620"/>
                          <a:pt x="2674779" y="1892923"/>
                        </a:cubicBezTo>
                        <a:cubicBezTo>
                          <a:pt x="2545349" y="1873226"/>
                          <a:pt x="2320612" y="1867539"/>
                          <a:pt x="2138066" y="1892923"/>
                        </a:cubicBezTo>
                        <a:cubicBezTo>
                          <a:pt x="1955520" y="1918307"/>
                          <a:pt x="1806958" y="1888927"/>
                          <a:pt x="1601354" y="1892923"/>
                        </a:cubicBezTo>
                        <a:cubicBezTo>
                          <a:pt x="1395750" y="1896919"/>
                          <a:pt x="1239772" y="1866446"/>
                          <a:pt x="1020955" y="1892923"/>
                        </a:cubicBezTo>
                        <a:cubicBezTo>
                          <a:pt x="802138" y="1919400"/>
                          <a:pt x="300409" y="1879058"/>
                          <a:pt x="91069" y="1892923"/>
                        </a:cubicBezTo>
                        <a:cubicBezTo>
                          <a:pt x="37663" y="1893731"/>
                          <a:pt x="4234" y="1855307"/>
                          <a:pt x="0" y="1801854"/>
                        </a:cubicBezTo>
                        <a:cubicBezTo>
                          <a:pt x="-23593" y="1633941"/>
                          <a:pt x="-2506" y="1415665"/>
                          <a:pt x="0" y="1231592"/>
                        </a:cubicBezTo>
                        <a:cubicBezTo>
                          <a:pt x="2506" y="1047519"/>
                          <a:pt x="14762" y="913210"/>
                          <a:pt x="0" y="661331"/>
                        </a:cubicBezTo>
                        <a:cubicBezTo>
                          <a:pt x="-14762" y="409452"/>
                          <a:pt x="1248" y="217288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8335" y="40249"/>
                          <a:pt x="46116" y="-3660"/>
                          <a:pt x="91069" y="0"/>
                        </a:cubicBezTo>
                        <a:cubicBezTo>
                          <a:pt x="275764" y="-4290"/>
                          <a:pt x="489066" y="-25262"/>
                          <a:pt x="715154" y="0"/>
                        </a:cubicBezTo>
                        <a:cubicBezTo>
                          <a:pt x="941243" y="25262"/>
                          <a:pt x="1129843" y="31547"/>
                          <a:pt x="1382924" y="0"/>
                        </a:cubicBezTo>
                        <a:cubicBezTo>
                          <a:pt x="1636005" y="-31547"/>
                          <a:pt x="1744808" y="-7524"/>
                          <a:pt x="1875951" y="0"/>
                        </a:cubicBezTo>
                        <a:cubicBezTo>
                          <a:pt x="2007094" y="7524"/>
                          <a:pt x="2272015" y="28515"/>
                          <a:pt x="2500035" y="0"/>
                        </a:cubicBezTo>
                        <a:cubicBezTo>
                          <a:pt x="2728055" y="-28515"/>
                          <a:pt x="2820908" y="4113"/>
                          <a:pt x="2993062" y="0"/>
                        </a:cubicBezTo>
                        <a:cubicBezTo>
                          <a:pt x="3165216" y="-4113"/>
                          <a:pt x="3482571" y="13612"/>
                          <a:pt x="3617147" y="0"/>
                        </a:cubicBezTo>
                        <a:cubicBezTo>
                          <a:pt x="3751723" y="-13612"/>
                          <a:pt x="4188344" y="-14855"/>
                          <a:pt x="4459661" y="0"/>
                        </a:cubicBezTo>
                        <a:cubicBezTo>
                          <a:pt x="4520498" y="-4632"/>
                          <a:pt x="4552436" y="46559"/>
                          <a:pt x="4550730" y="91069"/>
                        </a:cubicBezTo>
                        <a:cubicBezTo>
                          <a:pt x="4534984" y="288015"/>
                          <a:pt x="4548680" y="524416"/>
                          <a:pt x="4550730" y="695546"/>
                        </a:cubicBezTo>
                        <a:cubicBezTo>
                          <a:pt x="4552780" y="866676"/>
                          <a:pt x="4536609" y="1059769"/>
                          <a:pt x="4550730" y="1282916"/>
                        </a:cubicBezTo>
                        <a:cubicBezTo>
                          <a:pt x="4564852" y="1506063"/>
                          <a:pt x="4571797" y="1694233"/>
                          <a:pt x="4550730" y="1801854"/>
                        </a:cubicBezTo>
                        <a:cubicBezTo>
                          <a:pt x="4551520" y="1856579"/>
                          <a:pt x="4507977" y="1895491"/>
                          <a:pt x="4459661" y="1892923"/>
                        </a:cubicBezTo>
                        <a:cubicBezTo>
                          <a:pt x="4200446" y="1869068"/>
                          <a:pt x="4130329" y="1873842"/>
                          <a:pt x="3879262" y="1892923"/>
                        </a:cubicBezTo>
                        <a:cubicBezTo>
                          <a:pt x="3628195" y="1912004"/>
                          <a:pt x="3417622" y="1919309"/>
                          <a:pt x="3167806" y="1892923"/>
                        </a:cubicBezTo>
                        <a:cubicBezTo>
                          <a:pt x="2917990" y="1866537"/>
                          <a:pt x="2806023" y="1888146"/>
                          <a:pt x="2500035" y="1892923"/>
                        </a:cubicBezTo>
                        <a:cubicBezTo>
                          <a:pt x="2194047" y="1897700"/>
                          <a:pt x="2085987" y="1868990"/>
                          <a:pt x="1788579" y="1892923"/>
                        </a:cubicBezTo>
                        <a:cubicBezTo>
                          <a:pt x="1491171" y="1916856"/>
                          <a:pt x="1433521" y="1864288"/>
                          <a:pt x="1164494" y="1892923"/>
                        </a:cubicBezTo>
                        <a:cubicBezTo>
                          <a:pt x="895468" y="1921558"/>
                          <a:pt x="392763" y="1929707"/>
                          <a:pt x="91069" y="1892923"/>
                        </a:cubicBezTo>
                        <a:cubicBezTo>
                          <a:pt x="44365" y="1891939"/>
                          <a:pt x="8" y="1861331"/>
                          <a:pt x="0" y="1801854"/>
                        </a:cubicBezTo>
                        <a:cubicBezTo>
                          <a:pt x="-6422" y="1593882"/>
                          <a:pt x="-29530" y="1423171"/>
                          <a:pt x="0" y="1197377"/>
                        </a:cubicBezTo>
                        <a:cubicBezTo>
                          <a:pt x="29530" y="971583"/>
                          <a:pt x="8207" y="818039"/>
                          <a:pt x="0" y="678439"/>
                        </a:cubicBezTo>
                        <a:cubicBezTo>
                          <a:pt x="-8207" y="538839"/>
                          <a:pt x="21153" y="252945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74C40F25-80CD-4C2C-A474-9C12A6D0065B}"/>
              </a:ext>
            </a:extLst>
          </p:cNvPr>
          <p:cNvSpPr/>
          <p:nvPr/>
        </p:nvSpPr>
        <p:spPr>
          <a:xfrm>
            <a:off x="6549830" y="2113636"/>
            <a:ext cx="4291216" cy="653942"/>
          </a:xfrm>
          <a:prstGeom prst="roundRect">
            <a:avLst>
              <a:gd name="adj" fmla="val 16468"/>
            </a:avLst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A955FFB3-129D-49C5-8307-6899A34B9122}"/>
              </a:ext>
            </a:extLst>
          </p:cNvPr>
          <p:cNvSpPr txBox="1"/>
          <p:nvPr/>
        </p:nvSpPr>
        <p:spPr>
          <a:xfrm>
            <a:off x="6624057" y="2874702"/>
            <a:ext cx="4071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</a:t>
            </a:r>
            <a:endParaRPr lang="zh-TW" altLang="en-US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for volume and LUN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9442E4BB-A413-4EEF-BCE2-BBFF20219106}"/>
              </a:ext>
            </a:extLst>
          </p:cNvPr>
          <p:cNvSpPr/>
          <p:nvPr/>
        </p:nvSpPr>
        <p:spPr>
          <a:xfrm>
            <a:off x="3788480" y="4605776"/>
            <a:ext cx="4550730" cy="1602701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28032650">
                  <a:custGeom>
                    <a:avLst/>
                    <a:gdLst>
                      <a:gd name="connsiteX0" fmla="*/ 0 w 4550730"/>
                      <a:gd name="connsiteY0" fmla="*/ 77106 h 1602701"/>
                      <a:gd name="connsiteX1" fmla="*/ 77106 w 4550730"/>
                      <a:gd name="connsiteY1" fmla="*/ 0 h 1602701"/>
                      <a:gd name="connsiteX2" fmla="*/ 705180 w 4550730"/>
                      <a:gd name="connsiteY2" fmla="*/ 0 h 1602701"/>
                      <a:gd name="connsiteX3" fmla="*/ 1289289 w 4550730"/>
                      <a:gd name="connsiteY3" fmla="*/ 0 h 1602701"/>
                      <a:gd name="connsiteX4" fmla="*/ 1785467 w 4550730"/>
                      <a:gd name="connsiteY4" fmla="*/ 0 h 1602701"/>
                      <a:gd name="connsiteX5" fmla="*/ 2281646 w 4550730"/>
                      <a:gd name="connsiteY5" fmla="*/ 0 h 1602701"/>
                      <a:gd name="connsiteX6" fmla="*/ 2953685 w 4550730"/>
                      <a:gd name="connsiteY6" fmla="*/ 0 h 1602701"/>
                      <a:gd name="connsiteX7" fmla="*/ 3625724 w 4550730"/>
                      <a:gd name="connsiteY7" fmla="*/ 0 h 1602701"/>
                      <a:gd name="connsiteX8" fmla="*/ 4473624 w 4550730"/>
                      <a:gd name="connsiteY8" fmla="*/ 0 h 1602701"/>
                      <a:gd name="connsiteX9" fmla="*/ 4550730 w 4550730"/>
                      <a:gd name="connsiteY9" fmla="*/ 77106 h 1602701"/>
                      <a:gd name="connsiteX10" fmla="*/ 4550730 w 4550730"/>
                      <a:gd name="connsiteY10" fmla="*/ 559936 h 1602701"/>
                      <a:gd name="connsiteX11" fmla="*/ 4550730 w 4550730"/>
                      <a:gd name="connsiteY11" fmla="*/ 1057250 h 1602701"/>
                      <a:gd name="connsiteX12" fmla="*/ 4550730 w 4550730"/>
                      <a:gd name="connsiteY12" fmla="*/ 1525595 h 1602701"/>
                      <a:gd name="connsiteX13" fmla="*/ 4473624 w 4550730"/>
                      <a:gd name="connsiteY13" fmla="*/ 1602701 h 1602701"/>
                      <a:gd name="connsiteX14" fmla="*/ 3889515 w 4550730"/>
                      <a:gd name="connsiteY14" fmla="*/ 1602701 h 1602701"/>
                      <a:gd name="connsiteX15" fmla="*/ 3261441 w 4550730"/>
                      <a:gd name="connsiteY15" fmla="*/ 1602701 h 1602701"/>
                      <a:gd name="connsiteX16" fmla="*/ 2765263 w 4550730"/>
                      <a:gd name="connsiteY16" fmla="*/ 1602701 h 1602701"/>
                      <a:gd name="connsiteX17" fmla="*/ 2137189 w 4550730"/>
                      <a:gd name="connsiteY17" fmla="*/ 1602701 h 1602701"/>
                      <a:gd name="connsiteX18" fmla="*/ 1509115 w 4550730"/>
                      <a:gd name="connsiteY18" fmla="*/ 1602701 h 1602701"/>
                      <a:gd name="connsiteX19" fmla="*/ 925006 w 4550730"/>
                      <a:gd name="connsiteY19" fmla="*/ 1602701 h 1602701"/>
                      <a:gd name="connsiteX20" fmla="*/ 77106 w 4550730"/>
                      <a:gd name="connsiteY20" fmla="*/ 1602701 h 1602701"/>
                      <a:gd name="connsiteX21" fmla="*/ 0 w 4550730"/>
                      <a:gd name="connsiteY21" fmla="*/ 1525595 h 1602701"/>
                      <a:gd name="connsiteX22" fmla="*/ 0 w 4550730"/>
                      <a:gd name="connsiteY22" fmla="*/ 1042765 h 1602701"/>
                      <a:gd name="connsiteX23" fmla="*/ 0 w 4550730"/>
                      <a:gd name="connsiteY23" fmla="*/ 603390 h 1602701"/>
                      <a:gd name="connsiteX24" fmla="*/ 0 w 4550730"/>
                      <a:gd name="connsiteY24" fmla="*/ 77106 h 1602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602701" fill="none" extrusionOk="0">
                        <a:moveTo>
                          <a:pt x="0" y="77106"/>
                        </a:moveTo>
                        <a:cubicBezTo>
                          <a:pt x="-578" y="28879"/>
                          <a:pt x="32086" y="1692"/>
                          <a:pt x="77106" y="0"/>
                        </a:cubicBezTo>
                        <a:cubicBezTo>
                          <a:pt x="232132" y="22533"/>
                          <a:pt x="468077" y="-17932"/>
                          <a:pt x="705180" y="0"/>
                        </a:cubicBezTo>
                        <a:cubicBezTo>
                          <a:pt x="942283" y="17932"/>
                          <a:pt x="1093447" y="18188"/>
                          <a:pt x="1289289" y="0"/>
                        </a:cubicBezTo>
                        <a:cubicBezTo>
                          <a:pt x="1485131" y="-18188"/>
                          <a:pt x="1683275" y="-16673"/>
                          <a:pt x="1785467" y="0"/>
                        </a:cubicBezTo>
                        <a:cubicBezTo>
                          <a:pt x="1887659" y="16673"/>
                          <a:pt x="2065536" y="8561"/>
                          <a:pt x="2281646" y="0"/>
                        </a:cubicBezTo>
                        <a:cubicBezTo>
                          <a:pt x="2497756" y="-8561"/>
                          <a:pt x="2641292" y="15886"/>
                          <a:pt x="2953685" y="0"/>
                        </a:cubicBezTo>
                        <a:cubicBezTo>
                          <a:pt x="3266078" y="-15886"/>
                          <a:pt x="3484507" y="-22869"/>
                          <a:pt x="3625724" y="0"/>
                        </a:cubicBezTo>
                        <a:cubicBezTo>
                          <a:pt x="3766941" y="22869"/>
                          <a:pt x="4263108" y="4872"/>
                          <a:pt x="4473624" y="0"/>
                        </a:cubicBezTo>
                        <a:cubicBezTo>
                          <a:pt x="4524292" y="-6331"/>
                          <a:pt x="4552503" y="36309"/>
                          <a:pt x="4550730" y="77106"/>
                        </a:cubicBezTo>
                        <a:cubicBezTo>
                          <a:pt x="4535873" y="200965"/>
                          <a:pt x="4553810" y="401483"/>
                          <a:pt x="4550730" y="559936"/>
                        </a:cubicBezTo>
                        <a:cubicBezTo>
                          <a:pt x="4547651" y="718389"/>
                          <a:pt x="4554329" y="897460"/>
                          <a:pt x="4550730" y="1057250"/>
                        </a:cubicBezTo>
                        <a:cubicBezTo>
                          <a:pt x="4547131" y="1217040"/>
                          <a:pt x="4547221" y="1395767"/>
                          <a:pt x="4550730" y="1525595"/>
                        </a:cubicBezTo>
                        <a:cubicBezTo>
                          <a:pt x="4553500" y="1570502"/>
                          <a:pt x="4509431" y="1604823"/>
                          <a:pt x="4473624" y="1602701"/>
                        </a:cubicBezTo>
                        <a:cubicBezTo>
                          <a:pt x="4207709" y="1576676"/>
                          <a:pt x="4055784" y="1592986"/>
                          <a:pt x="3889515" y="1602701"/>
                        </a:cubicBezTo>
                        <a:cubicBezTo>
                          <a:pt x="3723246" y="1612416"/>
                          <a:pt x="3418959" y="1572641"/>
                          <a:pt x="3261441" y="1602701"/>
                        </a:cubicBezTo>
                        <a:cubicBezTo>
                          <a:pt x="3103923" y="1632761"/>
                          <a:pt x="2990293" y="1595806"/>
                          <a:pt x="2765263" y="1602701"/>
                        </a:cubicBezTo>
                        <a:cubicBezTo>
                          <a:pt x="2540233" y="1609596"/>
                          <a:pt x="2323035" y="1582994"/>
                          <a:pt x="2137189" y="1602701"/>
                        </a:cubicBezTo>
                        <a:cubicBezTo>
                          <a:pt x="1951343" y="1622408"/>
                          <a:pt x="1724664" y="1610975"/>
                          <a:pt x="1509115" y="1602701"/>
                        </a:cubicBezTo>
                        <a:cubicBezTo>
                          <a:pt x="1293566" y="1594427"/>
                          <a:pt x="1207516" y="1618827"/>
                          <a:pt x="925006" y="1602701"/>
                        </a:cubicBezTo>
                        <a:cubicBezTo>
                          <a:pt x="642496" y="1586575"/>
                          <a:pt x="397362" y="1572498"/>
                          <a:pt x="77106" y="1602701"/>
                        </a:cubicBezTo>
                        <a:cubicBezTo>
                          <a:pt x="36487" y="1602030"/>
                          <a:pt x="8263" y="1566704"/>
                          <a:pt x="0" y="1525595"/>
                        </a:cubicBezTo>
                        <a:cubicBezTo>
                          <a:pt x="4964" y="1397903"/>
                          <a:pt x="-18667" y="1253774"/>
                          <a:pt x="0" y="1042765"/>
                        </a:cubicBezTo>
                        <a:cubicBezTo>
                          <a:pt x="18667" y="831756"/>
                          <a:pt x="-700" y="704994"/>
                          <a:pt x="0" y="603390"/>
                        </a:cubicBezTo>
                        <a:cubicBezTo>
                          <a:pt x="700" y="501786"/>
                          <a:pt x="-7883" y="305440"/>
                          <a:pt x="0" y="77106"/>
                        </a:cubicBezTo>
                        <a:close/>
                      </a:path>
                      <a:path w="4550730" h="1602701" stroke="0" extrusionOk="0">
                        <a:moveTo>
                          <a:pt x="0" y="77106"/>
                        </a:moveTo>
                        <a:cubicBezTo>
                          <a:pt x="-2128" y="36878"/>
                          <a:pt x="38951" y="-5"/>
                          <a:pt x="77106" y="0"/>
                        </a:cubicBezTo>
                        <a:cubicBezTo>
                          <a:pt x="355835" y="-27954"/>
                          <a:pt x="378760" y="-15850"/>
                          <a:pt x="661215" y="0"/>
                        </a:cubicBezTo>
                        <a:cubicBezTo>
                          <a:pt x="943670" y="15850"/>
                          <a:pt x="1113551" y="24317"/>
                          <a:pt x="1245324" y="0"/>
                        </a:cubicBezTo>
                        <a:cubicBezTo>
                          <a:pt x="1377097" y="-24317"/>
                          <a:pt x="1541642" y="-8197"/>
                          <a:pt x="1741502" y="0"/>
                        </a:cubicBezTo>
                        <a:cubicBezTo>
                          <a:pt x="1941362" y="8197"/>
                          <a:pt x="2132025" y="20532"/>
                          <a:pt x="2369576" y="0"/>
                        </a:cubicBezTo>
                        <a:cubicBezTo>
                          <a:pt x="2607127" y="-20532"/>
                          <a:pt x="2718427" y="12162"/>
                          <a:pt x="2997650" y="0"/>
                        </a:cubicBezTo>
                        <a:cubicBezTo>
                          <a:pt x="3276873" y="-12162"/>
                          <a:pt x="3338471" y="-28309"/>
                          <a:pt x="3625724" y="0"/>
                        </a:cubicBezTo>
                        <a:cubicBezTo>
                          <a:pt x="3912977" y="28309"/>
                          <a:pt x="4202503" y="22506"/>
                          <a:pt x="4473624" y="0"/>
                        </a:cubicBezTo>
                        <a:cubicBezTo>
                          <a:pt x="4514767" y="-5996"/>
                          <a:pt x="4549903" y="33931"/>
                          <a:pt x="4550730" y="77106"/>
                        </a:cubicBezTo>
                        <a:cubicBezTo>
                          <a:pt x="4561893" y="260972"/>
                          <a:pt x="4527108" y="407711"/>
                          <a:pt x="4550730" y="559936"/>
                        </a:cubicBezTo>
                        <a:cubicBezTo>
                          <a:pt x="4574353" y="712161"/>
                          <a:pt x="4541941" y="819806"/>
                          <a:pt x="4550730" y="1028280"/>
                        </a:cubicBezTo>
                        <a:cubicBezTo>
                          <a:pt x="4559519" y="1236754"/>
                          <a:pt x="4545030" y="1305118"/>
                          <a:pt x="4550730" y="1525595"/>
                        </a:cubicBezTo>
                        <a:cubicBezTo>
                          <a:pt x="4549677" y="1570790"/>
                          <a:pt x="4512426" y="1593166"/>
                          <a:pt x="4473624" y="1602701"/>
                        </a:cubicBezTo>
                        <a:cubicBezTo>
                          <a:pt x="4210459" y="1604828"/>
                          <a:pt x="4176477" y="1610271"/>
                          <a:pt x="3889515" y="1602701"/>
                        </a:cubicBezTo>
                        <a:cubicBezTo>
                          <a:pt x="3602553" y="1595131"/>
                          <a:pt x="3356344" y="1605947"/>
                          <a:pt x="3217476" y="1602701"/>
                        </a:cubicBezTo>
                        <a:cubicBezTo>
                          <a:pt x="3078608" y="1599455"/>
                          <a:pt x="2796604" y="1611525"/>
                          <a:pt x="2501472" y="1602701"/>
                        </a:cubicBezTo>
                        <a:cubicBezTo>
                          <a:pt x="2206340" y="1593877"/>
                          <a:pt x="2117805" y="1597190"/>
                          <a:pt x="2005293" y="1602701"/>
                        </a:cubicBezTo>
                        <a:cubicBezTo>
                          <a:pt x="1892781" y="1608212"/>
                          <a:pt x="1508780" y="1582560"/>
                          <a:pt x="1377219" y="1602701"/>
                        </a:cubicBezTo>
                        <a:cubicBezTo>
                          <a:pt x="1245658" y="1622842"/>
                          <a:pt x="871019" y="1601101"/>
                          <a:pt x="705180" y="1602701"/>
                        </a:cubicBezTo>
                        <a:cubicBezTo>
                          <a:pt x="539341" y="1604301"/>
                          <a:pt x="302113" y="1576259"/>
                          <a:pt x="77106" y="1602701"/>
                        </a:cubicBezTo>
                        <a:cubicBezTo>
                          <a:pt x="36564" y="1597013"/>
                          <a:pt x="6159" y="1573379"/>
                          <a:pt x="0" y="1525595"/>
                        </a:cubicBezTo>
                        <a:cubicBezTo>
                          <a:pt x="3855" y="1338054"/>
                          <a:pt x="24737" y="1275090"/>
                          <a:pt x="0" y="1028280"/>
                        </a:cubicBezTo>
                        <a:cubicBezTo>
                          <a:pt x="-24737" y="781471"/>
                          <a:pt x="3054" y="797884"/>
                          <a:pt x="0" y="574421"/>
                        </a:cubicBezTo>
                        <a:cubicBezTo>
                          <a:pt x="-3054" y="350958"/>
                          <a:pt x="10918" y="305555"/>
                          <a:pt x="0" y="7710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C6AAF074-46A7-4D8E-9E33-4B324E8FF4FE}"/>
              </a:ext>
            </a:extLst>
          </p:cNvPr>
          <p:cNvSpPr/>
          <p:nvPr/>
        </p:nvSpPr>
        <p:spPr>
          <a:xfrm>
            <a:off x="3921803" y="4720471"/>
            <a:ext cx="4291216" cy="653942"/>
          </a:xfrm>
          <a:prstGeom prst="roundRect">
            <a:avLst>
              <a:gd name="adj" fmla="val 16468"/>
            </a:avLst>
          </a:prstGeom>
          <a:gradFill>
            <a:gsLst>
              <a:gs pos="100000">
                <a:srgbClr val="663300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6ABBED0B-ED78-466C-BF32-B19BD48165D8}"/>
              </a:ext>
            </a:extLst>
          </p:cNvPr>
          <p:cNvSpPr txBox="1"/>
          <p:nvPr/>
        </p:nvSpPr>
        <p:spPr>
          <a:xfrm>
            <a:off x="3934044" y="5456296"/>
            <a:ext cx="4071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b="1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Qtier, SSD </a:t>
            </a:r>
            <a:r>
              <a:rPr lang="en-US" altLang="zh-TW" b="1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</a:t>
            </a:r>
            <a:endParaRPr lang="zh-TW" altLang="en-US" b="1">
              <a:solidFill>
                <a:schemeClr val="accent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Enhance performance with SSDs</a:t>
            </a:r>
            <a:endParaRPr lang="zh-TW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Picture 5">
            <a:extLst>
              <a:ext uri="{FF2B5EF4-FFF2-40B4-BE49-F238E27FC236}">
                <a16:creationId xmlns:a16="http://schemas.microsoft.com/office/drawing/2014/main" id="{6E207DFD-6D9C-47F8-970B-9E8D7D99C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316" y="1210868"/>
            <a:ext cx="1680243" cy="16802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1">
            <a:extLst>
              <a:ext uri="{FF2B5EF4-FFF2-40B4-BE49-F238E27FC236}">
                <a16:creationId xmlns:a16="http://schemas.microsoft.com/office/drawing/2014/main" id="{E613F1C5-6CD1-43EA-809D-1006E557B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967" y="4096196"/>
            <a:ext cx="1177090" cy="1177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685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1F1ED85F-16B5-463C-95E1-B959152C154A}"/>
              </a:ext>
            </a:extLst>
          </p:cNvPr>
          <p:cNvSpPr/>
          <p:nvPr/>
        </p:nvSpPr>
        <p:spPr>
          <a:xfrm>
            <a:off x="8279572" y="298084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3DA09CF6-6DD1-44AA-8882-F8B3A5BB8557}"/>
              </a:ext>
            </a:extLst>
          </p:cNvPr>
          <p:cNvSpPr/>
          <p:nvPr/>
        </p:nvSpPr>
        <p:spPr>
          <a:xfrm>
            <a:off x="8352882" y="310489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fill="none" extrusionOk="0">
                <a:moveTo>
                  <a:pt x="0" y="0"/>
                </a:moveTo>
                <a:lnTo>
                  <a:pt x="0" y="0"/>
                </a:lnTo>
                <a:cubicBezTo>
                  <a:pt x="933765" y="152355"/>
                  <a:pt x="1884520" y="18703"/>
                  <a:pt x="3178948" y="0"/>
                </a:cubicBezTo>
                <a:lnTo>
                  <a:pt x="3178948" y="0"/>
                </a:lnTo>
                <a:cubicBezTo>
                  <a:pt x="3203032" y="901666"/>
                  <a:pt x="3065478" y="1089489"/>
                  <a:pt x="3178948" y="2101693"/>
                </a:cubicBezTo>
                <a:lnTo>
                  <a:pt x="3178948" y="2101693"/>
                </a:lnTo>
                <a:cubicBezTo>
                  <a:pt x="2468038" y="2097497"/>
                  <a:pt x="1562570" y="2194050"/>
                  <a:pt x="0" y="2101693"/>
                </a:cubicBezTo>
                <a:lnTo>
                  <a:pt x="0" y="2101693"/>
                </a:lnTo>
                <a:cubicBezTo>
                  <a:pt x="-3573" y="1156610"/>
                  <a:pt x="-54755" y="572192"/>
                  <a:pt x="0" y="0"/>
                </a:cubicBezTo>
                <a:close/>
              </a:path>
              <a:path w="3178948" h="2101693" stroke="0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solidFill>
            <a:srgbClr val="74D5E9"/>
          </a:solidFill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446056EC-2416-4258-890C-EA713D63C598}"/>
              </a:ext>
            </a:extLst>
          </p:cNvPr>
          <p:cNvSpPr/>
          <p:nvPr/>
        </p:nvSpPr>
        <p:spPr>
          <a:xfrm>
            <a:off x="4511598" y="298084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3394F6C-624B-4F45-AD79-70FAF705EA61}"/>
              </a:ext>
            </a:extLst>
          </p:cNvPr>
          <p:cNvSpPr/>
          <p:nvPr/>
        </p:nvSpPr>
        <p:spPr>
          <a:xfrm>
            <a:off x="4584908" y="310489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fill="none" extrusionOk="0">
                <a:moveTo>
                  <a:pt x="0" y="0"/>
                </a:moveTo>
                <a:lnTo>
                  <a:pt x="0" y="0"/>
                </a:lnTo>
                <a:cubicBezTo>
                  <a:pt x="933765" y="152355"/>
                  <a:pt x="1884520" y="18703"/>
                  <a:pt x="3178948" y="0"/>
                </a:cubicBezTo>
                <a:lnTo>
                  <a:pt x="3178948" y="0"/>
                </a:lnTo>
                <a:cubicBezTo>
                  <a:pt x="3203032" y="901666"/>
                  <a:pt x="3065478" y="1089489"/>
                  <a:pt x="3178948" y="2101693"/>
                </a:cubicBezTo>
                <a:lnTo>
                  <a:pt x="3178948" y="2101693"/>
                </a:lnTo>
                <a:cubicBezTo>
                  <a:pt x="2468038" y="2097497"/>
                  <a:pt x="1562570" y="2194050"/>
                  <a:pt x="0" y="2101693"/>
                </a:cubicBezTo>
                <a:lnTo>
                  <a:pt x="0" y="2101693"/>
                </a:lnTo>
                <a:cubicBezTo>
                  <a:pt x="-3573" y="1156610"/>
                  <a:pt x="-54755" y="572192"/>
                  <a:pt x="0" y="0"/>
                </a:cubicBezTo>
                <a:close/>
              </a:path>
              <a:path w="3178948" h="2101693" stroke="0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solidFill>
            <a:srgbClr val="74D5E9"/>
          </a:solidFill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C6072EB4-8ADF-4F3D-99CE-27030FDD42C9}"/>
              </a:ext>
            </a:extLst>
          </p:cNvPr>
          <p:cNvSpPr/>
          <p:nvPr/>
        </p:nvSpPr>
        <p:spPr>
          <a:xfrm>
            <a:off x="701738" y="298084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60F103C-CCC3-4A40-950D-A224ADD50CEB}"/>
              </a:ext>
            </a:extLst>
          </p:cNvPr>
          <p:cNvSpPr/>
          <p:nvPr/>
        </p:nvSpPr>
        <p:spPr>
          <a:xfrm>
            <a:off x="775048" y="310489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fill="none" extrusionOk="0">
                <a:moveTo>
                  <a:pt x="0" y="0"/>
                </a:moveTo>
                <a:lnTo>
                  <a:pt x="0" y="0"/>
                </a:lnTo>
                <a:cubicBezTo>
                  <a:pt x="933765" y="152355"/>
                  <a:pt x="1884520" y="18703"/>
                  <a:pt x="3178948" y="0"/>
                </a:cubicBezTo>
                <a:lnTo>
                  <a:pt x="3178948" y="0"/>
                </a:lnTo>
                <a:cubicBezTo>
                  <a:pt x="3203032" y="901666"/>
                  <a:pt x="3065478" y="1089489"/>
                  <a:pt x="3178948" y="2101693"/>
                </a:cubicBezTo>
                <a:lnTo>
                  <a:pt x="3178948" y="2101693"/>
                </a:lnTo>
                <a:cubicBezTo>
                  <a:pt x="2468038" y="2097497"/>
                  <a:pt x="1562570" y="2194050"/>
                  <a:pt x="0" y="2101693"/>
                </a:cubicBezTo>
                <a:lnTo>
                  <a:pt x="0" y="2101693"/>
                </a:lnTo>
                <a:cubicBezTo>
                  <a:pt x="-3573" y="1156610"/>
                  <a:pt x="-54755" y="572192"/>
                  <a:pt x="0" y="0"/>
                </a:cubicBezTo>
                <a:close/>
              </a:path>
              <a:path w="3178948" h="2101693" stroke="0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solidFill>
            <a:srgbClr val="74D5E9"/>
          </a:solidFill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1918B57-BB07-4460-8B41-AB1C4B25B416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  <a:gs pos="80000">
                <a:schemeClr val="bg1"/>
              </a:gs>
              <a:gs pos="2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686F0DB4-AA83-4527-A203-F915A82A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34" y="2414111"/>
            <a:ext cx="817137" cy="64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A043E-451B-4BD8-9EBB-6CE1889B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Microsoft JhengHei"/>
                <a:cs typeface="Arial"/>
              </a:rPr>
              <a:t>Snapshot and Snapshot Replica</a:t>
            </a:r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0D5045-80D8-4FDC-B15C-041715E6FA2C}"/>
              </a:ext>
            </a:extLst>
          </p:cNvPr>
          <p:cNvSpPr txBox="1"/>
          <p:nvPr/>
        </p:nvSpPr>
        <p:spPr>
          <a:xfrm>
            <a:off x="775048" y="3373790"/>
            <a:ext cx="310563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Using</a:t>
            </a:r>
            <a:r>
              <a:rPr lang="zh-TW" alt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QNAP NAS to</a:t>
            </a:r>
            <a:r>
              <a:rPr lang="zh-TW" alt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easily</a:t>
            </a:r>
            <a:r>
              <a:rPr lang="zh-TW" alt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create,</a:t>
            </a:r>
            <a:r>
              <a:rPr lang="zh-TW" alt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manage</a:t>
            </a:r>
            <a:r>
              <a:rPr lang="zh-TW" alt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</a:t>
            </a:r>
            <a:r>
              <a:rPr lang="zh-TW" alt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restore</a:t>
            </a:r>
            <a:r>
              <a:rPr lang="zh-TW" alt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your</a:t>
            </a:r>
            <a:r>
              <a:rPr lang="zh-TW" alt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file</a:t>
            </a:r>
            <a:r>
              <a:rPr lang="zh-TW" alt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with</a:t>
            </a:r>
            <a:r>
              <a:rPr lang="zh-TW" altLang="en-US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snapshot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7D8BB71-388B-49AC-91E6-0D5FC43CCB45}"/>
              </a:ext>
            </a:extLst>
          </p:cNvPr>
          <p:cNvSpPr txBox="1"/>
          <p:nvPr/>
        </p:nvSpPr>
        <p:spPr>
          <a:xfrm>
            <a:off x="1552039" y="2380669"/>
            <a:ext cx="2743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Local Snapshot</a:t>
            </a:r>
            <a:endParaRPr lang="zh-TW" altLang="en-US" sz="2200">
              <a:solidFill>
                <a:srgbClr val="0070C0"/>
              </a:solidFill>
            </a:endParaRPr>
          </a:p>
        </p:txBody>
      </p:sp>
      <p:pic>
        <p:nvPicPr>
          <p:cNvPr id="40" name="Picture 19">
            <a:extLst>
              <a:ext uri="{FF2B5EF4-FFF2-40B4-BE49-F238E27FC236}">
                <a16:creationId xmlns:a16="http://schemas.microsoft.com/office/drawing/2014/main" id="{6C231F5A-16C9-4789-839C-83AAEDF16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594" y="2414111"/>
            <a:ext cx="817137" cy="643108"/>
          </a:xfrm>
          <a:prstGeom prst="rect">
            <a:avLst/>
          </a:prstGeom>
        </p:spPr>
      </p:pic>
      <p:sp>
        <p:nvSpPr>
          <p:cNvPr id="41" name="TextBox 24">
            <a:extLst>
              <a:ext uri="{FF2B5EF4-FFF2-40B4-BE49-F238E27FC236}">
                <a16:creationId xmlns:a16="http://schemas.microsoft.com/office/drawing/2014/main" id="{87A5888B-D2A1-4C8C-9AF0-34A9E949037B}"/>
              </a:ext>
            </a:extLst>
          </p:cNvPr>
          <p:cNvSpPr txBox="1"/>
          <p:nvPr/>
        </p:nvSpPr>
        <p:spPr>
          <a:xfrm>
            <a:off x="4584908" y="3373790"/>
            <a:ext cx="3105638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“Out of volume” snapshot allows a Conservative but Completed snapshot protection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BCB0FB2-B148-4519-89EB-4A68C174D286}"/>
              </a:ext>
            </a:extLst>
          </p:cNvPr>
          <p:cNvSpPr txBox="1"/>
          <p:nvPr/>
        </p:nvSpPr>
        <p:spPr>
          <a:xfrm>
            <a:off x="5385963" y="2196003"/>
            <a:ext cx="2743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Space Management</a:t>
            </a:r>
            <a:endParaRPr lang="zh-TW" altLang="zh-TW" sz="22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1" name="Picture 19">
            <a:extLst>
              <a:ext uri="{FF2B5EF4-FFF2-40B4-BE49-F238E27FC236}">
                <a16:creationId xmlns:a16="http://schemas.microsoft.com/office/drawing/2014/main" id="{E008CBB3-8185-42F9-BF24-8C2FF5081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568" y="2414111"/>
            <a:ext cx="817137" cy="643108"/>
          </a:xfrm>
          <a:prstGeom prst="rect">
            <a:avLst/>
          </a:prstGeom>
        </p:spPr>
      </p:pic>
      <p:sp>
        <p:nvSpPr>
          <p:cNvPr id="52" name="TextBox 24">
            <a:extLst>
              <a:ext uri="{FF2B5EF4-FFF2-40B4-BE49-F238E27FC236}">
                <a16:creationId xmlns:a16="http://schemas.microsoft.com/office/drawing/2014/main" id="{BC598E27-D8C3-459F-8FD5-E89860A1AB57}"/>
              </a:ext>
            </a:extLst>
          </p:cNvPr>
          <p:cNvSpPr txBox="1"/>
          <p:nvPr/>
        </p:nvSpPr>
        <p:spPr>
          <a:xfrm>
            <a:off x="8366695" y="3373790"/>
            <a:ext cx="310563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Backup your snapshot to a remote NAS and enjoy a fast restoration experience with remote restore and 10GbE solution</a:t>
            </a:r>
            <a:r>
              <a:rPr lang="zh-TW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1EA5C7F7-B1F3-46C0-A7DA-15059FA033C3}"/>
              </a:ext>
            </a:extLst>
          </p:cNvPr>
          <p:cNvSpPr txBox="1"/>
          <p:nvPr/>
        </p:nvSpPr>
        <p:spPr>
          <a:xfrm>
            <a:off x="9126407" y="2380669"/>
            <a:ext cx="2743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Replica</a:t>
            </a:r>
            <a:endParaRPr lang="zh-TW" altLang="zh-TW" sz="22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4" name="Picture 5">
            <a:extLst>
              <a:ext uri="{FF2B5EF4-FFF2-40B4-BE49-F238E27FC236}">
                <a16:creationId xmlns:a16="http://schemas.microsoft.com/office/drawing/2014/main" id="{6F3A82EF-AD15-4043-9B64-895201226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063" y="177112"/>
            <a:ext cx="1619791" cy="16197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204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>
            <a:extLst>
              <a:ext uri="{FF2B5EF4-FFF2-40B4-BE49-F238E27FC236}">
                <a16:creationId xmlns:a16="http://schemas.microsoft.com/office/drawing/2014/main" id="{F0D4AA56-9801-4DF3-A70E-1D64DC120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892" y="1307806"/>
            <a:ext cx="7520352" cy="5085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BA20FE-69BC-44F0-B7FF-7296B5066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Qtier</a:t>
            </a:r>
            <a:r>
              <a:rPr lang="en-US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auto tiering storage</a:t>
            </a:r>
            <a:endParaRPr lang="en-US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pSp>
        <p:nvGrpSpPr>
          <p:cNvPr id="3" name="群組 1">
            <a:extLst>
              <a:ext uri="{FF2B5EF4-FFF2-40B4-BE49-F238E27FC236}">
                <a16:creationId xmlns:a16="http://schemas.microsoft.com/office/drawing/2014/main" id="{91EA5B8F-961D-45AA-8458-5994632BC612}"/>
              </a:ext>
            </a:extLst>
          </p:cNvPr>
          <p:cNvGrpSpPr/>
          <p:nvPr/>
        </p:nvGrpSpPr>
        <p:grpSpPr>
          <a:xfrm>
            <a:off x="4851825" y="1712134"/>
            <a:ext cx="1833589" cy="798333"/>
            <a:chOff x="5254880" y="1495984"/>
            <a:chExt cx="1833589" cy="798333"/>
          </a:xfrm>
        </p:grpSpPr>
        <p:sp>
          <p:nvSpPr>
            <p:cNvPr id="45" name="Shape 150">
              <a:extLst>
                <a:ext uri="{FF2B5EF4-FFF2-40B4-BE49-F238E27FC236}">
                  <a16:creationId xmlns:a16="http://schemas.microsoft.com/office/drawing/2014/main" id="{E9EB3612-4230-4131-9044-33FC984CFF09}"/>
                </a:ext>
              </a:extLst>
            </p:cNvPr>
            <p:cNvSpPr txBox="1"/>
            <p:nvPr/>
          </p:nvSpPr>
          <p:spPr>
            <a:xfrm>
              <a:off x="5254880" y="1495984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b="1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Hot data</a:t>
              </a:r>
              <a:endParaRPr lang="zh-TW" altLang="en-US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46" name="Shape 151">
              <a:extLst>
                <a:ext uri="{FF2B5EF4-FFF2-40B4-BE49-F238E27FC236}">
                  <a16:creationId xmlns:a16="http://schemas.microsoft.com/office/drawing/2014/main" id="{858AA334-FBD9-4CF8-8379-B328F0469622}"/>
                </a:ext>
              </a:extLst>
            </p:cNvPr>
            <p:cNvSpPr txBox="1"/>
            <p:nvPr/>
          </p:nvSpPr>
          <p:spPr>
            <a:xfrm>
              <a:off x="5254880" y="1765539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b="1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Warm data</a:t>
              </a:r>
              <a:endParaRPr lang="zh-TW" altLang="en-US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47" name="Shape 152">
              <a:extLst>
                <a:ext uri="{FF2B5EF4-FFF2-40B4-BE49-F238E27FC236}">
                  <a16:creationId xmlns:a16="http://schemas.microsoft.com/office/drawing/2014/main" id="{BEA89BE0-800A-4416-850F-A5748A2385AB}"/>
                </a:ext>
              </a:extLst>
            </p:cNvPr>
            <p:cNvSpPr txBox="1"/>
            <p:nvPr/>
          </p:nvSpPr>
          <p:spPr>
            <a:xfrm>
              <a:off x="5254880" y="2009276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b="1"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Cold data</a:t>
              </a:r>
              <a:endParaRPr lang="zh-TW" altLang="en-US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sp>
        <p:nvSpPr>
          <p:cNvPr id="8" name="Shape 148">
            <a:extLst>
              <a:ext uri="{FF2B5EF4-FFF2-40B4-BE49-F238E27FC236}">
                <a16:creationId xmlns:a16="http://schemas.microsoft.com/office/drawing/2014/main" id="{F4FE25A3-127B-471E-9227-9BB0203BB51C}"/>
              </a:ext>
            </a:extLst>
          </p:cNvPr>
          <p:cNvSpPr/>
          <p:nvPr/>
        </p:nvSpPr>
        <p:spPr>
          <a:xfrm>
            <a:off x="8182807" y="1596586"/>
            <a:ext cx="230655" cy="452787"/>
          </a:xfrm>
          <a:prstGeom prst="rect">
            <a:avLst/>
          </a:prstGeom>
          <a:noFill/>
          <a:ln>
            <a:noFill/>
          </a:ln>
        </p:spPr>
        <p:txBody>
          <a:bodyPr wrap="square" lIns="68551" tIns="34275" rIns="68551" bIns="34275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zh-TW" altLang="en-US" sz="11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 </a:t>
            </a:r>
          </a:p>
        </p:txBody>
      </p:sp>
      <p:sp>
        <p:nvSpPr>
          <p:cNvPr id="14" name="矩形: 圓角 22">
            <a:extLst>
              <a:ext uri="{FF2B5EF4-FFF2-40B4-BE49-F238E27FC236}">
                <a16:creationId xmlns:a16="http://schemas.microsoft.com/office/drawing/2014/main" id="{E3593D5C-60DC-4D8F-A784-A3E6979238B6}"/>
              </a:ext>
            </a:extLst>
          </p:cNvPr>
          <p:cNvSpPr/>
          <p:nvPr/>
        </p:nvSpPr>
        <p:spPr>
          <a:xfrm>
            <a:off x="7507717" y="1550279"/>
            <a:ext cx="1576125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Shape 154">
            <a:extLst>
              <a:ext uri="{FF2B5EF4-FFF2-40B4-BE49-F238E27FC236}">
                <a16:creationId xmlns:a16="http://schemas.microsoft.com/office/drawing/2014/main" id="{678246F6-3224-4BB9-8CF8-844EDC9EC12D}"/>
              </a:ext>
            </a:extLst>
          </p:cNvPr>
          <p:cNvSpPr txBox="1"/>
          <p:nvPr/>
        </p:nvSpPr>
        <p:spPr>
          <a:xfrm>
            <a:off x="7622518" y="1540103"/>
            <a:ext cx="1353040" cy="4461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33"/>
              </a:lnSpc>
            </a:pPr>
            <a:r>
              <a:rPr lang="en-US" altLang="zh-TW" sz="1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Before tiering</a:t>
            </a:r>
            <a:endParaRPr lang="zh-TW" altLang="en-US" sz="10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16" name="群組 24">
            <a:extLst>
              <a:ext uri="{FF2B5EF4-FFF2-40B4-BE49-F238E27FC236}">
                <a16:creationId xmlns:a16="http://schemas.microsoft.com/office/drawing/2014/main" id="{A1E53F7D-1619-4E5E-AC5F-9BB0D705BDDA}"/>
              </a:ext>
            </a:extLst>
          </p:cNvPr>
          <p:cNvGrpSpPr/>
          <p:nvPr/>
        </p:nvGrpSpPr>
        <p:grpSpPr>
          <a:xfrm>
            <a:off x="7095341" y="1512161"/>
            <a:ext cx="479048" cy="479048"/>
            <a:chOff x="7479285" y="1260786"/>
            <a:chExt cx="655970" cy="655970"/>
          </a:xfrm>
        </p:grpSpPr>
        <p:sp>
          <p:nvSpPr>
            <p:cNvPr id="43" name="橢圓 25">
              <a:extLst>
                <a:ext uri="{FF2B5EF4-FFF2-40B4-BE49-F238E27FC236}">
                  <a16:creationId xmlns:a16="http://schemas.microsoft.com/office/drawing/2014/main" id="{29DE66FA-EE09-4181-A69D-6EDEB1BBDA5D}"/>
                </a:ext>
              </a:extLst>
            </p:cNvPr>
            <p:cNvSpPr/>
            <p:nvPr/>
          </p:nvSpPr>
          <p:spPr>
            <a:xfrm>
              <a:off x="7479285" y="12607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橢圓 26">
              <a:extLst>
                <a:ext uri="{FF2B5EF4-FFF2-40B4-BE49-F238E27FC236}">
                  <a16:creationId xmlns:a16="http://schemas.microsoft.com/office/drawing/2014/main" id="{9F2F0F5B-33FE-46FF-A014-6181E2DD9ED4}"/>
                </a:ext>
              </a:extLst>
            </p:cNvPr>
            <p:cNvSpPr/>
            <p:nvPr/>
          </p:nvSpPr>
          <p:spPr>
            <a:xfrm>
              <a:off x="7545624" y="13252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矩形 27">
            <a:extLst>
              <a:ext uri="{FF2B5EF4-FFF2-40B4-BE49-F238E27FC236}">
                <a16:creationId xmlns:a16="http://schemas.microsoft.com/office/drawing/2014/main" id="{48A5A4A8-B422-47A3-AA93-827894D88898}"/>
              </a:ext>
            </a:extLst>
          </p:cNvPr>
          <p:cNvSpPr/>
          <p:nvPr/>
        </p:nvSpPr>
        <p:spPr>
          <a:xfrm>
            <a:off x="7151287" y="1534978"/>
            <a:ext cx="397973" cy="420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: 圓角 28">
            <a:extLst>
              <a:ext uri="{FF2B5EF4-FFF2-40B4-BE49-F238E27FC236}">
                <a16:creationId xmlns:a16="http://schemas.microsoft.com/office/drawing/2014/main" id="{1079B982-98A5-46F0-BA14-15947B34E849}"/>
              </a:ext>
            </a:extLst>
          </p:cNvPr>
          <p:cNvSpPr/>
          <p:nvPr/>
        </p:nvSpPr>
        <p:spPr>
          <a:xfrm>
            <a:off x="5293591" y="2963294"/>
            <a:ext cx="1729371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9" name="群組 29">
            <a:extLst>
              <a:ext uri="{FF2B5EF4-FFF2-40B4-BE49-F238E27FC236}">
                <a16:creationId xmlns:a16="http://schemas.microsoft.com/office/drawing/2014/main" id="{E407BF48-5898-466D-8E8B-C16389FC88FB}"/>
              </a:ext>
            </a:extLst>
          </p:cNvPr>
          <p:cNvGrpSpPr/>
          <p:nvPr/>
        </p:nvGrpSpPr>
        <p:grpSpPr>
          <a:xfrm>
            <a:off x="4870936" y="2918513"/>
            <a:ext cx="479048" cy="479048"/>
            <a:chOff x="5254880" y="2667138"/>
            <a:chExt cx="655970" cy="655970"/>
          </a:xfrm>
        </p:grpSpPr>
        <p:sp>
          <p:nvSpPr>
            <p:cNvPr id="41" name="橢圓 30">
              <a:extLst>
                <a:ext uri="{FF2B5EF4-FFF2-40B4-BE49-F238E27FC236}">
                  <a16:creationId xmlns:a16="http://schemas.microsoft.com/office/drawing/2014/main" id="{BE1900BD-B0FC-4765-A1E9-6F358EEF9633}"/>
                </a:ext>
              </a:extLst>
            </p:cNvPr>
            <p:cNvSpPr/>
            <p:nvPr/>
          </p:nvSpPr>
          <p:spPr>
            <a:xfrm>
              <a:off x="5254880" y="2667138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橢圓 31">
              <a:extLst>
                <a:ext uri="{FF2B5EF4-FFF2-40B4-BE49-F238E27FC236}">
                  <a16:creationId xmlns:a16="http://schemas.microsoft.com/office/drawing/2014/main" id="{309AE63A-1BA6-4851-92F5-B6E039228889}"/>
                </a:ext>
              </a:extLst>
            </p:cNvPr>
            <p:cNvSpPr/>
            <p:nvPr/>
          </p:nvSpPr>
          <p:spPr>
            <a:xfrm>
              <a:off x="5321219" y="2731609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矩形 32">
            <a:extLst>
              <a:ext uri="{FF2B5EF4-FFF2-40B4-BE49-F238E27FC236}">
                <a16:creationId xmlns:a16="http://schemas.microsoft.com/office/drawing/2014/main" id="{4F1241C9-7535-4C86-810D-3DE5679E3B4D}"/>
              </a:ext>
            </a:extLst>
          </p:cNvPr>
          <p:cNvSpPr/>
          <p:nvPr/>
        </p:nvSpPr>
        <p:spPr>
          <a:xfrm>
            <a:off x="4938634" y="2934124"/>
            <a:ext cx="397973" cy="420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: 圓角 33">
            <a:extLst>
              <a:ext uri="{FF2B5EF4-FFF2-40B4-BE49-F238E27FC236}">
                <a16:creationId xmlns:a16="http://schemas.microsoft.com/office/drawing/2014/main" id="{6535E9D7-5550-4C65-80BF-B302DF85C519}"/>
              </a:ext>
            </a:extLst>
          </p:cNvPr>
          <p:cNvSpPr/>
          <p:nvPr/>
        </p:nvSpPr>
        <p:spPr>
          <a:xfrm>
            <a:off x="10139038" y="2970485"/>
            <a:ext cx="1250324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2" name="群組 34">
            <a:extLst>
              <a:ext uri="{FF2B5EF4-FFF2-40B4-BE49-F238E27FC236}">
                <a16:creationId xmlns:a16="http://schemas.microsoft.com/office/drawing/2014/main" id="{D529E570-BC66-4672-A601-856BD1A13028}"/>
              </a:ext>
            </a:extLst>
          </p:cNvPr>
          <p:cNvGrpSpPr/>
          <p:nvPr/>
        </p:nvGrpSpPr>
        <p:grpSpPr>
          <a:xfrm>
            <a:off x="9692059" y="2948599"/>
            <a:ext cx="479048" cy="479048"/>
            <a:chOff x="10076003" y="2697224"/>
            <a:chExt cx="655970" cy="655970"/>
          </a:xfrm>
        </p:grpSpPr>
        <p:sp>
          <p:nvSpPr>
            <p:cNvPr id="39" name="橢圓 35">
              <a:extLst>
                <a:ext uri="{FF2B5EF4-FFF2-40B4-BE49-F238E27FC236}">
                  <a16:creationId xmlns:a16="http://schemas.microsoft.com/office/drawing/2014/main" id="{0766E7A1-59DF-4086-818A-08EFBBBAEAEA}"/>
                </a:ext>
              </a:extLst>
            </p:cNvPr>
            <p:cNvSpPr/>
            <p:nvPr/>
          </p:nvSpPr>
          <p:spPr>
            <a:xfrm>
              <a:off x="10076003" y="2697224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橢圓 36">
              <a:extLst>
                <a:ext uri="{FF2B5EF4-FFF2-40B4-BE49-F238E27FC236}">
                  <a16:creationId xmlns:a16="http://schemas.microsoft.com/office/drawing/2014/main" id="{494DA2D9-9755-42A3-B07B-03AA182A5A73}"/>
                </a:ext>
              </a:extLst>
            </p:cNvPr>
            <p:cNvSpPr/>
            <p:nvPr/>
          </p:nvSpPr>
          <p:spPr>
            <a:xfrm>
              <a:off x="10142342" y="2761695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矩形 37">
            <a:extLst>
              <a:ext uri="{FF2B5EF4-FFF2-40B4-BE49-F238E27FC236}">
                <a16:creationId xmlns:a16="http://schemas.microsoft.com/office/drawing/2014/main" id="{82E6CB9E-8C8D-47CF-B1C1-A1895650FAFE}"/>
              </a:ext>
            </a:extLst>
          </p:cNvPr>
          <p:cNvSpPr/>
          <p:nvPr/>
        </p:nvSpPr>
        <p:spPr>
          <a:xfrm>
            <a:off x="9756686" y="2964721"/>
            <a:ext cx="397973" cy="420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153">
            <a:extLst>
              <a:ext uri="{FF2B5EF4-FFF2-40B4-BE49-F238E27FC236}">
                <a16:creationId xmlns:a16="http://schemas.microsoft.com/office/drawing/2014/main" id="{1D6251D6-FC0C-467A-BBBC-977905226DBE}"/>
              </a:ext>
            </a:extLst>
          </p:cNvPr>
          <p:cNvSpPr txBox="1"/>
          <p:nvPr/>
        </p:nvSpPr>
        <p:spPr>
          <a:xfrm>
            <a:off x="5378326" y="2856136"/>
            <a:ext cx="1833589" cy="507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Data access pattern changed</a:t>
            </a:r>
            <a:endParaRPr lang="zh-TW" altLang="en-US" sz="14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5" name="矩形: 圓角 39">
            <a:extLst>
              <a:ext uri="{FF2B5EF4-FFF2-40B4-BE49-F238E27FC236}">
                <a16:creationId xmlns:a16="http://schemas.microsoft.com/office/drawing/2014/main" id="{D1C9A146-C81B-46E4-998B-3ED7C49218FC}"/>
              </a:ext>
            </a:extLst>
          </p:cNvPr>
          <p:cNvSpPr/>
          <p:nvPr/>
        </p:nvSpPr>
        <p:spPr>
          <a:xfrm>
            <a:off x="7577458" y="4945273"/>
            <a:ext cx="1325910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6" name="群組 40">
            <a:extLst>
              <a:ext uri="{FF2B5EF4-FFF2-40B4-BE49-F238E27FC236}">
                <a16:creationId xmlns:a16="http://schemas.microsoft.com/office/drawing/2014/main" id="{8050F5BC-4FA5-4113-B2F9-CB93B94D68C0}"/>
              </a:ext>
            </a:extLst>
          </p:cNvPr>
          <p:cNvGrpSpPr/>
          <p:nvPr/>
        </p:nvGrpSpPr>
        <p:grpSpPr>
          <a:xfrm>
            <a:off x="7129971" y="4892415"/>
            <a:ext cx="479048" cy="479048"/>
            <a:chOff x="7513915" y="4641040"/>
            <a:chExt cx="655970" cy="655970"/>
          </a:xfrm>
        </p:grpSpPr>
        <p:sp>
          <p:nvSpPr>
            <p:cNvPr id="37" name="橢圓 41">
              <a:extLst>
                <a:ext uri="{FF2B5EF4-FFF2-40B4-BE49-F238E27FC236}">
                  <a16:creationId xmlns:a16="http://schemas.microsoft.com/office/drawing/2014/main" id="{C7D6B8B2-1974-4481-AACF-1F40F9C8AE07}"/>
                </a:ext>
              </a:extLst>
            </p:cNvPr>
            <p:cNvSpPr/>
            <p:nvPr/>
          </p:nvSpPr>
          <p:spPr>
            <a:xfrm>
              <a:off x="7513915" y="4641040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橢圓 42">
              <a:extLst>
                <a:ext uri="{FF2B5EF4-FFF2-40B4-BE49-F238E27FC236}">
                  <a16:creationId xmlns:a16="http://schemas.microsoft.com/office/drawing/2014/main" id="{DEDE880F-A6A0-47F5-8C2C-DE452B8D4D49}"/>
                </a:ext>
              </a:extLst>
            </p:cNvPr>
            <p:cNvSpPr/>
            <p:nvPr/>
          </p:nvSpPr>
          <p:spPr>
            <a:xfrm>
              <a:off x="7580254" y="4705511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矩形 43">
            <a:extLst>
              <a:ext uri="{FF2B5EF4-FFF2-40B4-BE49-F238E27FC236}">
                <a16:creationId xmlns:a16="http://schemas.microsoft.com/office/drawing/2014/main" id="{2A136AF6-DF11-48EE-9796-D69F8C6BC0F4}"/>
              </a:ext>
            </a:extLst>
          </p:cNvPr>
          <p:cNvSpPr/>
          <p:nvPr/>
        </p:nvSpPr>
        <p:spPr>
          <a:xfrm>
            <a:off x="7191515" y="4920745"/>
            <a:ext cx="397973" cy="420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156">
            <a:extLst>
              <a:ext uri="{FF2B5EF4-FFF2-40B4-BE49-F238E27FC236}">
                <a16:creationId xmlns:a16="http://schemas.microsoft.com/office/drawing/2014/main" id="{831EC44D-1CCD-4153-BBDF-A79DB11F519D}"/>
              </a:ext>
            </a:extLst>
          </p:cNvPr>
          <p:cNvSpPr txBox="1"/>
          <p:nvPr/>
        </p:nvSpPr>
        <p:spPr>
          <a:xfrm>
            <a:off x="7630283" y="4880927"/>
            <a:ext cx="1273085" cy="5796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33"/>
              </a:lnSpc>
            </a:pPr>
            <a:r>
              <a:rPr lang="en-US" altLang="zh-TW" sz="1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After tiering</a:t>
            </a:r>
            <a:endParaRPr lang="zh-TW" altLang="en-US" sz="10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9" name="Shape 155">
            <a:extLst>
              <a:ext uri="{FF2B5EF4-FFF2-40B4-BE49-F238E27FC236}">
                <a16:creationId xmlns:a16="http://schemas.microsoft.com/office/drawing/2014/main" id="{251E3DCF-B704-46EB-824A-9BF5093B30C3}"/>
              </a:ext>
            </a:extLst>
          </p:cNvPr>
          <p:cNvSpPr txBox="1"/>
          <p:nvPr/>
        </p:nvSpPr>
        <p:spPr>
          <a:xfrm>
            <a:off x="10180456" y="2990677"/>
            <a:ext cx="1335575" cy="3754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Start tiering</a:t>
            </a:r>
            <a:endParaRPr lang="zh-TW" altLang="en-US" sz="14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橢圓 3">
            <a:extLst>
              <a:ext uri="{FF2B5EF4-FFF2-40B4-BE49-F238E27FC236}">
                <a16:creationId xmlns:a16="http://schemas.microsoft.com/office/drawing/2014/main" id="{147F9794-7246-4B19-9E3D-27E42D9B8ADA}"/>
              </a:ext>
            </a:extLst>
          </p:cNvPr>
          <p:cNvSpPr/>
          <p:nvPr/>
        </p:nvSpPr>
        <p:spPr>
          <a:xfrm>
            <a:off x="7721764" y="3434957"/>
            <a:ext cx="913175" cy="9131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215">
            <a:extLst>
              <a:ext uri="{FF2B5EF4-FFF2-40B4-BE49-F238E27FC236}">
                <a16:creationId xmlns:a16="http://schemas.microsoft.com/office/drawing/2014/main" id="{492F7E1F-740E-4368-B0B9-B7FB706C629F}"/>
              </a:ext>
            </a:extLst>
          </p:cNvPr>
          <p:cNvSpPr txBox="1"/>
          <p:nvPr/>
        </p:nvSpPr>
        <p:spPr>
          <a:xfrm>
            <a:off x="7110751" y="3598744"/>
            <a:ext cx="2135200" cy="5856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2100" b="1">
                <a:latin typeface="Arial" panose="020B0604020202020204" pitchFamily="34" charset="0"/>
                <a:cs typeface="Arial" panose="020B0604020202020204" pitchFamily="34" charset="0"/>
              </a:rPr>
              <a:t>Qtier 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altLang="zh-TW" sz="2100" b="1">
                <a:latin typeface="Arial"/>
                <a:ea typeface="微軟正黑體"/>
                <a:cs typeface="Arial"/>
              </a:rPr>
              <a:t>Engine</a:t>
            </a:r>
            <a:endParaRPr lang="en" sz="21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2" name="Picture 11">
            <a:extLst>
              <a:ext uri="{FF2B5EF4-FFF2-40B4-BE49-F238E27FC236}">
                <a16:creationId xmlns:a16="http://schemas.microsoft.com/office/drawing/2014/main" id="{AF11F63C-3BCE-443A-8B5A-2ED17D84B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538" y="435986"/>
            <a:ext cx="1096780" cy="1096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940E4600-791B-4FA6-AA9E-EE79F67E24C6}"/>
              </a:ext>
            </a:extLst>
          </p:cNvPr>
          <p:cNvSpPr/>
          <p:nvPr/>
        </p:nvSpPr>
        <p:spPr>
          <a:xfrm>
            <a:off x="552232" y="1840610"/>
            <a:ext cx="3973890" cy="1463227"/>
          </a:xfrm>
          <a:prstGeom prst="roundRect">
            <a:avLst>
              <a:gd name="adj" fmla="val 7455"/>
            </a:avLst>
          </a:prstGeom>
          <a:gradFill>
            <a:gsLst>
              <a:gs pos="0">
                <a:schemeClr val="bg1"/>
              </a:gs>
              <a:gs pos="100000">
                <a:srgbClr val="FFC000"/>
              </a:gs>
            </a:gsLst>
            <a:lin ang="5400000" scaled="1"/>
          </a:gradFill>
          <a:ln w="28575">
            <a:noFill/>
            <a:extLst>
              <a:ext uri="{C807C97D-BFC1-408E-A445-0C87EB9F89A2}">
                <ask:lineSketchStyleProps xmlns:ask="http://schemas.microsoft.com/office/drawing/2018/sketchyshapes" sd="3528032650">
                  <a:custGeom>
                    <a:avLst/>
                    <a:gdLst>
                      <a:gd name="connsiteX0" fmla="*/ 0 w 4550730"/>
                      <a:gd name="connsiteY0" fmla="*/ 77106 h 1602701"/>
                      <a:gd name="connsiteX1" fmla="*/ 77106 w 4550730"/>
                      <a:gd name="connsiteY1" fmla="*/ 0 h 1602701"/>
                      <a:gd name="connsiteX2" fmla="*/ 705180 w 4550730"/>
                      <a:gd name="connsiteY2" fmla="*/ 0 h 1602701"/>
                      <a:gd name="connsiteX3" fmla="*/ 1289289 w 4550730"/>
                      <a:gd name="connsiteY3" fmla="*/ 0 h 1602701"/>
                      <a:gd name="connsiteX4" fmla="*/ 1785467 w 4550730"/>
                      <a:gd name="connsiteY4" fmla="*/ 0 h 1602701"/>
                      <a:gd name="connsiteX5" fmla="*/ 2281646 w 4550730"/>
                      <a:gd name="connsiteY5" fmla="*/ 0 h 1602701"/>
                      <a:gd name="connsiteX6" fmla="*/ 2953685 w 4550730"/>
                      <a:gd name="connsiteY6" fmla="*/ 0 h 1602701"/>
                      <a:gd name="connsiteX7" fmla="*/ 3625724 w 4550730"/>
                      <a:gd name="connsiteY7" fmla="*/ 0 h 1602701"/>
                      <a:gd name="connsiteX8" fmla="*/ 4473624 w 4550730"/>
                      <a:gd name="connsiteY8" fmla="*/ 0 h 1602701"/>
                      <a:gd name="connsiteX9" fmla="*/ 4550730 w 4550730"/>
                      <a:gd name="connsiteY9" fmla="*/ 77106 h 1602701"/>
                      <a:gd name="connsiteX10" fmla="*/ 4550730 w 4550730"/>
                      <a:gd name="connsiteY10" fmla="*/ 559936 h 1602701"/>
                      <a:gd name="connsiteX11" fmla="*/ 4550730 w 4550730"/>
                      <a:gd name="connsiteY11" fmla="*/ 1057250 h 1602701"/>
                      <a:gd name="connsiteX12" fmla="*/ 4550730 w 4550730"/>
                      <a:gd name="connsiteY12" fmla="*/ 1525595 h 1602701"/>
                      <a:gd name="connsiteX13" fmla="*/ 4473624 w 4550730"/>
                      <a:gd name="connsiteY13" fmla="*/ 1602701 h 1602701"/>
                      <a:gd name="connsiteX14" fmla="*/ 3889515 w 4550730"/>
                      <a:gd name="connsiteY14" fmla="*/ 1602701 h 1602701"/>
                      <a:gd name="connsiteX15" fmla="*/ 3261441 w 4550730"/>
                      <a:gd name="connsiteY15" fmla="*/ 1602701 h 1602701"/>
                      <a:gd name="connsiteX16" fmla="*/ 2765263 w 4550730"/>
                      <a:gd name="connsiteY16" fmla="*/ 1602701 h 1602701"/>
                      <a:gd name="connsiteX17" fmla="*/ 2137189 w 4550730"/>
                      <a:gd name="connsiteY17" fmla="*/ 1602701 h 1602701"/>
                      <a:gd name="connsiteX18" fmla="*/ 1509115 w 4550730"/>
                      <a:gd name="connsiteY18" fmla="*/ 1602701 h 1602701"/>
                      <a:gd name="connsiteX19" fmla="*/ 925006 w 4550730"/>
                      <a:gd name="connsiteY19" fmla="*/ 1602701 h 1602701"/>
                      <a:gd name="connsiteX20" fmla="*/ 77106 w 4550730"/>
                      <a:gd name="connsiteY20" fmla="*/ 1602701 h 1602701"/>
                      <a:gd name="connsiteX21" fmla="*/ 0 w 4550730"/>
                      <a:gd name="connsiteY21" fmla="*/ 1525595 h 1602701"/>
                      <a:gd name="connsiteX22" fmla="*/ 0 w 4550730"/>
                      <a:gd name="connsiteY22" fmla="*/ 1042765 h 1602701"/>
                      <a:gd name="connsiteX23" fmla="*/ 0 w 4550730"/>
                      <a:gd name="connsiteY23" fmla="*/ 603390 h 1602701"/>
                      <a:gd name="connsiteX24" fmla="*/ 0 w 4550730"/>
                      <a:gd name="connsiteY24" fmla="*/ 77106 h 1602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602701" fill="none" extrusionOk="0">
                        <a:moveTo>
                          <a:pt x="0" y="77106"/>
                        </a:moveTo>
                        <a:cubicBezTo>
                          <a:pt x="-578" y="28879"/>
                          <a:pt x="32086" y="1692"/>
                          <a:pt x="77106" y="0"/>
                        </a:cubicBezTo>
                        <a:cubicBezTo>
                          <a:pt x="232132" y="22533"/>
                          <a:pt x="468077" y="-17932"/>
                          <a:pt x="705180" y="0"/>
                        </a:cubicBezTo>
                        <a:cubicBezTo>
                          <a:pt x="942283" y="17932"/>
                          <a:pt x="1093447" y="18188"/>
                          <a:pt x="1289289" y="0"/>
                        </a:cubicBezTo>
                        <a:cubicBezTo>
                          <a:pt x="1485131" y="-18188"/>
                          <a:pt x="1683275" y="-16673"/>
                          <a:pt x="1785467" y="0"/>
                        </a:cubicBezTo>
                        <a:cubicBezTo>
                          <a:pt x="1887659" y="16673"/>
                          <a:pt x="2065536" y="8561"/>
                          <a:pt x="2281646" y="0"/>
                        </a:cubicBezTo>
                        <a:cubicBezTo>
                          <a:pt x="2497756" y="-8561"/>
                          <a:pt x="2641292" y="15886"/>
                          <a:pt x="2953685" y="0"/>
                        </a:cubicBezTo>
                        <a:cubicBezTo>
                          <a:pt x="3266078" y="-15886"/>
                          <a:pt x="3484507" y="-22869"/>
                          <a:pt x="3625724" y="0"/>
                        </a:cubicBezTo>
                        <a:cubicBezTo>
                          <a:pt x="3766941" y="22869"/>
                          <a:pt x="4263108" y="4872"/>
                          <a:pt x="4473624" y="0"/>
                        </a:cubicBezTo>
                        <a:cubicBezTo>
                          <a:pt x="4524292" y="-6331"/>
                          <a:pt x="4552503" y="36309"/>
                          <a:pt x="4550730" y="77106"/>
                        </a:cubicBezTo>
                        <a:cubicBezTo>
                          <a:pt x="4535873" y="200965"/>
                          <a:pt x="4553810" y="401483"/>
                          <a:pt x="4550730" y="559936"/>
                        </a:cubicBezTo>
                        <a:cubicBezTo>
                          <a:pt x="4547651" y="718389"/>
                          <a:pt x="4554329" y="897460"/>
                          <a:pt x="4550730" y="1057250"/>
                        </a:cubicBezTo>
                        <a:cubicBezTo>
                          <a:pt x="4547131" y="1217040"/>
                          <a:pt x="4547221" y="1395767"/>
                          <a:pt x="4550730" y="1525595"/>
                        </a:cubicBezTo>
                        <a:cubicBezTo>
                          <a:pt x="4553500" y="1570502"/>
                          <a:pt x="4509431" y="1604823"/>
                          <a:pt x="4473624" y="1602701"/>
                        </a:cubicBezTo>
                        <a:cubicBezTo>
                          <a:pt x="4207709" y="1576676"/>
                          <a:pt x="4055784" y="1592986"/>
                          <a:pt x="3889515" y="1602701"/>
                        </a:cubicBezTo>
                        <a:cubicBezTo>
                          <a:pt x="3723246" y="1612416"/>
                          <a:pt x="3418959" y="1572641"/>
                          <a:pt x="3261441" y="1602701"/>
                        </a:cubicBezTo>
                        <a:cubicBezTo>
                          <a:pt x="3103923" y="1632761"/>
                          <a:pt x="2990293" y="1595806"/>
                          <a:pt x="2765263" y="1602701"/>
                        </a:cubicBezTo>
                        <a:cubicBezTo>
                          <a:pt x="2540233" y="1609596"/>
                          <a:pt x="2323035" y="1582994"/>
                          <a:pt x="2137189" y="1602701"/>
                        </a:cubicBezTo>
                        <a:cubicBezTo>
                          <a:pt x="1951343" y="1622408"/>
                          <a:pt x="1724664" y="1610975"/>
                          <a:pt x="1509115" y="1602701"/>
                        </a:cubicBezTo>
                        <a:cubicBezTo>
                          <a:pt x="1293566" y="1594427"/>
                          <a:pt x="1207516" y="1618827"/>
                          <a:pt x="925006" y="1602701"/>
                        </a:cubicBezTo>
                        <a:cubicBezTo>
                          <a:pt x="642496" y="1586575"/>
                          <a:pt x="397362" y="1572498"/>
                          <a:pt x="77106" y="1602701"/>
                        </a:cubicBezTo>
                        <a:cubicBezTo>
                          <a:pt x="36487" y="1602030"/>
                          <a:pt x="8263" y="1566704"/>
                          <a:pt x="0" y="1525595"/>
                        </a:cubicBezTo>
                        <a:cubicBezTo>
                          <a:pt x="4964" y="1397903"/>
                          <a:pt x="-18667" y="1253774"/>
                          <a:pt x="0" y="1042765"/>
                        </a:cubicBezTo>
                        <a:cubicBezTo>
                          <a:pt x="18667" y="831756"/>
                          <a:pt x="-700" y="704994"/>
                          <a:pt x="0" y="603390"/>
                        </a:cubicBezTo>
                        <a:cubicBezTo>
                          <a:pt x="700" y="501786"/>
                          <a:pt x="-7883" y="305440"/>
                          <a:pt x="0" y="77106"/>
                        </a:cubicBezTo>
                        <a:close/>
                      </a:path>
                      <a:path w="4550730" h="1602701" stroke="0" extrusionOk="0">
                        <a:moveTo>
                          <a:pt x="0" y="77106"/>
                        </a:moveTo>
                        <a:cubicBezTo>
                          <a:pt x="-2128" y="36878"/>
                          <a:pt x="38951" y="-5"/>
                          <a:pt x="77106" y="0"/>
                        </a:cubicBezTo>
                        <a:cubicBezTo>
                          <a:pt x="355835" y="-27954"/>
                          <a:pt x="378760" y="-15850"/>
                          <a:pt x="661215" y="0"/>
                        </a:cubicBezTo>
                        <a:cubicBezTo>
                          <a:pt x="943670" y="15850"/>
                          <a:pt x="1113551" y="24317"/>
                          <a:pt x="1245324" y="0"/>
                        </a:cubicBezTo>
                        <a:cubicBezTo>
                          <a:pt x="1377097" y="-24317"/>
                          <a:pt x="1541642" y="-8197"/>
                          <a:pt x="1741502" y="0"/>
                        </a:cubicBezTo>
                        <a:cubicBezTo>
                          <a:pt x="1941362" y="8197"/>
                          <a:pt x="2132025" y="20532"/>
                          <a:pt x="2369576" y="0"/>
                        </a:cubicBezTo>
                        <a:cubicBezTo>
                          <a:pt x="2607127" y="-20532"/>
                          <a:pt x="2718427" y="12162"/>
                          <a:pt x="2997650" y="0"/>
                        </a:cubicBezTo>
                        <a:cubicBezTo>
                          <a:pt x="3276873" y="-12162"/>
                          <a:pt x="3338471" y="-28309"/>
                          <a:pt x="3625724" y="0"/>
                        </a:cubicBezTo>
                        <a:cubicBezTo>
                          <a:pt x="3912977" y="28309"/>
                          <a:pt x="4202503" y="22506"/>
                          <a:pt x="4473624" y="0"/>
                        </a:cubicBezTo>
                        <a:cubicBezTo>
                          <a:pt x="4514767" y="-5996"/>
                          <a:pt x="4549903" y="33931"/>
                          <a:pt x="4550730" y="77106"/>
                        </a:cubicBezTo>
                        <a:cubicBezTo>
                          <a:pt x="4561893" y="260972"/>
                          <a:pt x="4527108" y="407711"/>
                          <a:pt x="4550730" y="559936"/>
                        </a:cubicBezTo>
                        <a:cubicBezTo>
                          <a:pt x="4574353" y="712161"/>
                          <a:pt x="4541941" y="819806"/>
                          <a:pt x="4550730" y="1028280"/>
                        </a:cubicBezTo>
                        <a:cubicBezTo>
                          <a:pt x="4559519" y="1236754"/>
                          <a:pt x="4545030" y="1305118"/>
                          <a:pt x="4550730" y="1525595"/>
                        </a:cubicBezTo>
                        <a:cubicBezTo>
                          <a:pt x="4549677" y="1570790"/>
                          <a:pt x="4512426" y="1593166"/>
                          <a:pt x="4473624" y="1602701"/>
                        </a:cubicBezTo>
                        <a:cubicBezTo>
                          <a:pt x="4210459" y="1604828"/>
                          <a:pt x="4176477" y="1610271"/>
                          <a:pt x="3889515" y="1602701"/>
                        </a:cubicBezTo>
                        <a:cubicBezTo>
                          <a:pt x="3602553" y="1595131"/>
                          <a:pt x="3356344" y="1605947"/>
                          <a:pt x="3217476" y="1602701"/>
                        </a:cubicBezTo>
                        <a:cubicBezTo>
                          <a:pt x="3078608" y="1599455"/>
                          <a:pt x="2796604" y="1611525"/>
                          <a:pt x="2501472" y="1602701"/>
                        </a:cubicBezTo>
                        <a:cubicBezTo>
                          <a:pt x="2206340" y="1593877"/>
                          <a:pt x="2117805" y="1597190"/>
                          <a:pt x="2005293" y="1602701"/>
                        </a:cubicBezTo>
                        <a:cubicBezTo>
                          <a:pt x="1892781" y="1608212"/>
                          <a:pt x="1508780" y="1582560"/>
                          <a:pt x="1377219" y="1602701"/>
                        </a:cubicBezTo>
                        <a:cubicBezTo>
                          <a:pt x="1245658" y="1622842"/>
                          <a:pt x="871019" y="1601101"/>
                          <a:pt x="705180" y="1602701"/>
                        </a:cubicBezTo>
                        <a:cubicBezTo>
                          <a:pt x="539341" y="1604301"/>
                          <a:pt x="302113" y="1576259"/>
                          <a:pt x="77106" y="1602701"/>
                        </a:cubicBezTo>
                        <a:cubicBezTo>
                          <a:pt x="36564" y="1597013"/>
                          <a:pt x="6159" y="1573379"/>
                          <a:pt x="0" y="1525595"/>
                        </a:cubicBezTo>
                        <a:cubicBezTo>
                          <a:pt x="3855" y="1338054"/>
                          <a:pt x="24737" y="1275090"/>
                          <a:pt x="0" y="1028280"/>
                        </a:cubicBezTo>
                        <a:cubicBezTo>
                          <a:pt x="-24737" y="781471"/>
                          <a:pt x="3054" y="797884"/>
                          <a:pt x="0" y="574421"/>
                        </a:cubicBezTo>
                        <a:cubicBezTo>
                          <a:pt x="-3054" y="350958"/>
                          <a:pt x="10918" y="305555"/>
                          <a:pt x="0" y="7710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1"/>
              </a:spcBef>
              <a:buClr>
                <a:srgbClr val="044981"/>
              </a:buClr>
              <a:buSzPct val="100000"/>
            </a:pP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QNAP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allows the combination of SSD and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HDD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RAID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into the same pool and migrate data automatically based on accessing pattern.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9781084C-9149-4245-83EB-2D72FA34A612}"/>
              </a:ext>
            </a:extLst>
          </p:cNvPr>
          <p:cNvSpPr/>
          <p:nvPr/>
        </p:nvSpPr>
        <p:spPr>
          <a:xfrm>
            <a:off x="552232" y="3489848"/>
            <a:ext cx="3973890" cy="1049603"/>
          </a:xfrm>
          <a:prstGeom prst="roundRect">
            <a:avLst>
              <a:gd name="adj" fmla="val 7455"/>
            </a:avLst>
          </a:prstGeom>
          <a:gradFill>
            <a:gsLst>
              <a:gs pos="0">
                <a:schemeClr val="bg1"/>
              </a:gs>
              <a:gs pos="100000">
                <a:srgbClr val="FFC000"/>
              </a:gs>
            </a:gsLst>
            <a:lin ang="5400000" scaled="1"/>
          </a:gradFill>
          <a:ln w="28575">
            <a:noFill/>
            <a:extLst>
              <a:ext uri="{C807C97D-BFC1-408E-A445-0C87EB9F89A2}">
                <ask:lineSketchStyleProps xmlns:ask="http://schemas.microsoft.com/office/drawing/2018/sketchyshapes" sd="3528032650">
                  <a:custGeom>
                    <a:avLst/>
                    <a:gdLst>
                      <a:gd name="connsiteX0" fmla="*/ 0 w 4550730"/>
                      <a:gd name="connsiteY0" fmla="*/ 77106 h 1602701"/>
                      <a:gd name="connsiteX1" fmla="*/ 77106 w 4550730"/>
                      <a:gd name="connsiteY1" fmla="*/ 0 h 1602701"/>
                      <a:gd name="connsiteX2" fmla="*/ 705180 w 4550730"/>
                      <a:gd name="connsiteY2" fmla="*/ 0 h 1602701"/>
                      <a:gd name="connsiteX3" fmla="*/ 1289289 w 4550730"/>
                      <a:gd name="connsiteY3" fmla="*/ 0 h 1602701"/>
                      <a:gd name="connsiteX4" fmla="*/ 1785467 w 4550730"/>
                      <a:gd name="connsiteY4" fmla="*/ 0 h 1602701"/>
                      <a:gd name="connsiteX5" fmla="*/ 2281646 w 4550730"/>
                      <a:gd name="connsiteY5" fmla="*/ 0 h 1602701"/>
                      <a:gd name="connsiteX6" fmla="*/ 2953685 w 4550730"/>
                      <a:gd name="connsiteY6" fmla="*/ 0 h 1602701"/>
                      <a:gd name="connsiteX7" fmla="*/ 3625724 w 4550730"/>
                      <a:gd name="connsiteY7" fmla="*/ 0 h 1602701"/>
                      <a:gd name="connsiteX8" fmla="*/ 4473624 w 4550730"/>
                      <a:gd name="connsiteY8" fmla="*/ 0 h 1602701"/>
                      <a:gd name="connsiteX9" fmla="*/ 4550730 w 4550730"/>
                      <a:gd name="connsiteY9" fmla="*/ 77106 h 1602701"/>
                      <a:gd name="connsiteX10" fmla="*/ 4550730 w 4550730"/>
                      <a:gd name="connsiteY10" fmla="*/ 559936 h 1602701"/>
                      <a:gd name="connsiteX11" fmla="*/ 4550730 w 4550730"/>
                      <a:gd name="connsiteY11" fmla="*/ 1057250 h 1602701"/>
                      <a:gd name="connsiteX12" fmla="*/ 4550730 w 4550730"/>
                      <a:gd name="connsiteY12" fmla="*/ 1525595 h 1602701"/>
                      <a:gd name="connsiteX13" fmla="*/ 4473624 w 4550730"/>
                      <a:gd name="connsiteY13" fmla="*/ 1602701 h 1602701"/>
                      <a:gd name="connsiteX14" fmla="*/ 3889515 w 4550730"/>
                      <a:gd name="connsiteY14" fmla="*/ 1602701 h 1602701"/>
                      <a:gd name="connsiteX15" fmla="*/ 3261441 w 4550730"/>
                      <a:gd name="connsiteY15" fmla="*/ 1602701 h 1602701"/>
                      <a:gd name="connsiteX16" fmla="*/ 2765263 w 4550730"/>
                      <a:gd name="connsiteY16" fmla="*/ 1602701 h 1602701"/>
                      <a:gd name="connsiteX17" fmla="*/ 2137189 w 4550730"/>
                      <a:gd name="connsiteY17" fmla="*/ 1602701 h 1602701"/>
                      <a:gd name="connsiteX18" fmla="*/ 1509115 w 4550730"/>
                      <a:gd name="connsiteY18" fmla="*/ 1602701 h 1602701"/>
                      <a:gd name="connsiteX19" fmla="*/ 925006 w 4550730"/>
                      <a:gd name="connsiteY19" fmla="*/ 1602701 h 1602701"/>
                      <a:gd name="connsiteX20" fmla="*/ 77106 w 4550730"/>
                      <a:gd name="connsiteY20" fmla="*/ 1602701 h 1602701"/>
                      <a:gd name="connsiteX21" fmla="*/ 0 w 4550730"/>
                      <a:gd name="connsiteY21" fmla="*/ 1525595 h 1602701"/>
                      <a:gd name="connsiteX22" fmla="*/ 0 w 4550730"/>
                      <a:gd name="connsiteY22" fmla="*/ 1042765 h 1602701"/>
                      <a:gd name="connsiteX23" fmla="*/ 0 w 4550730"/>
                      <a:gd name="connsiteY23" fmla="*/ 603390 h 1602701"/>
                      <a:gd name="connsiteX24" fmla="*/ 0 w 4550730"/>
                      <a:gd name="connsiteY24" fmla="*/ 77106 h 1602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602701" fill="none" extrusionOk="0">
                        <a:moveTo>
                          <a:pt x="0" y="77106"/>
                        </a:moveTo>
                        <a:cubicBezTo>
                          <a:pt x="-578" y="28879"/>
                          <a:pt x="32086" y="1692"/>
                          <a:pt x="77106" y="0"/>
                        </a:cubicBezTo>
                        <a:cubicBezTo>
                          <a:pt x="232132" y="22533"/>
                          <a:pt x="468077" y="-17932"/>
                          <a:pt x="705180" y="0"/>
                        </a:cubicBezTo>
                        <a:cubicBezTo>
                          <a:pt x="942283" y="17932"/>
                          <a:pt x="1093447" y="18188"/>
                          <a:pt x="1289289" y="0"/>
                        </a:cubicBezTo>
                        <a:cubicBezTo>
                          <a:pt x="1485131" y="-18188"/>
                          <a:pt x="1683275" y="-16673"/>
                          <a:pt x="1785467" y="0"/>
                        </a:cubicBezTo>
                        <a:cubicBezTo>
                          <a:pt x="1887659" y="16673"/>
                          <a:pt x="2065536" y="8561"/>
                          <a:pt x="2281646" y="0"/>
                        </a:cubicBezTo>
                        <a:cubicBezTo>
                          <a:pt x="2497756" y="-8561"/>
                          <a:pt x="2641292" y="15886"/>
                          <a:pt x="2953685" y="0"/>
                        </a:cubicBezTo>
                        <a:cubicBezTo>
                          <a:pt x="3266078" y="-15886"/>
                          <a:pt x="3484507" y="-22869"/>
                          <a:pt x="3625724" y="0"/>
                        </a:cubicBezTo>
                        <a:cubicBezTo>
                          <a:pt x="3766941" y="22869"/>
                          <a:pt x="4263108" y="4872"/>
                          <a:pt x="4473624" y="0"/>
                        </a:cubicBezTo>
                        <a:cubicBezTo>
                          <a:pt x="4524292" y="-6331"/>
                          <a:pt x="4552503" y="36309"/>
                          <a:pt x="4550730" y="77106"/>
                        </a:cubicBezTo>
                        <a:cubicBezTo>
                          <a:pt x="4535873" y="200965"/>
                          <a:pt x="4553810" y="401483"/>
                          <a:pt x="4550730" y="559936"/>
                        </a:cubicBezTo>
                        <a:cubicBezTo>
                          <a:pt x="4547651" y="718389"/>
                          <a:pt x="4554329" y="897460"/>
                          <a:pt x="4550730" y="1057250"/>
                        </a:cubicBezTo>
                        <a:cubicBezTo>
                          <a:pt x="4547131" y="1217040"/>
                          <a:pt x="4547221" y="1395767"/>
                          <a:pt x="4550730" y="1525595"/>
                        </a:cubicBezTo>
                        <a:cubicBezTo>
                          <a:pt x="4553500" y="1570502"/>
                          <a:pt x="4509431" y="1604823"/>
                          <a:pt x="4473624" y="1602701"/>
                        </a:cubicBezTo>
                        <a:cubicBezTo>
                          <a:pt x="4207709" y="1576676"/>
                          <a:pt x="4055784" y="1592986"/>
                          <a:pt x="3889515" y="1602701"/>
                        </a:cubicBezTo>
                        <a:cubicBezTo>
                          <a:pt x="3723246" y="1612416"/>
                          <a:pt x="3418959" y="1572641"/>
                          <a:pt x="3261441" y="1602701"/>
                        </a:cubicBezTo>
                        <a:cubicBezTo>
                          <a:pt x="3103923" y="1632761"/>
                          <a:pt x="2990293" y="1595806"/>
                          <a:pt x="2765263" y="1602701"/>
                        </a:cubicBezTo>
                        <a:cubicBezTo>
                          <a:pt x="2540233" y="1609596"/>
                          <a:pt x="2323035" y="1582994"/>
                          <a:pt x="2137189" y="1602701"/>
                        </a:cubicBezTo>
                        <a:cubicBezTo>
                          <a:pt x="1951343" y="1622408"/>
                          <a:pt x="1724664" y="1610975"/>
                          <a:pt x="1509115" y="1602701"/>
                        </a:cubicBezTo>
                        <a:cubicBezTo>
                          <a:pt x="1293566" y="1594427"/>
                          <a:pt x="1207516" y="1618827"/>
                          <a:pt x="925006" y="1602701"/>
                        </a:cubicBezTo>
                        <a:cubicBezTo>
                          <a:pt x="642496" y="1586575"/>
                          <a:pt x="397362" y="1572498"/>
                          <a:pt x="77106" y="1602701"/>
                        </a:cubicBezTo>
                        <a:cubicBezTo>
                          <a:pt x="36487" y="1602030"/>
                          <a:pt x="8263" y="1566704"/>
                          <a:pt x="0" y="1525595"/>
                        </a:cubicBezTo>
                        <a:cubicBezTo>
                          <a:pt x="4964" y="1397903"/>
                          <a:pt x="-18667" y="1253774"/>
                          <a:pt x="0" y="1042765"/>
                        </a:cubicBezTo>
                        <a:cubicBezTo>
                          <a:pt x="18667" y="831756"/>
                          <a:pt x="-700" y="704994"/>
                          <a:pt x="0" y="603390"/>
                        </a:cubicBezTo>
                        <a:cubicBezTo>
                          <a:pt x="700" y="501786"/>
                          <a:pt x="-7883" y="305440"/>
                          <a:pt x="0" y="77106"/>
                        </a:cubicBezTo>
                        <a:close/>
                      </a:path>
                      <a:path w="4550730" h="1602701" stroke="0" extrusionOk="0">
                        <a:moveTo>
                          <a:pt x="0" y="77106"/>
                        </a:moveTo>
                        <a:cubicBezTo>
                          <a:pt x="-2128" y="36878"/>
                          <a:pt x="38951" y="-5"/>
                          <a:pt x="77106" y="0"/>
                        </a:cubicBezTo>
                        <a:cubicBezTo>
                          <a:pt x="355835" y="-27954"/>
                          <a:pt x="378760" y="-15850"/>
                          <a:pt x="661215" y="0"/>
                        </a:cubicBezTo>
                        <a:cubicBezTo>
                          <a:pt x="943670" y="15850"/>
                          <a:pt x="1113551" y="24317"/>
                          <a:pt x="1245324" y="0"/>
                        </a:cubicBezTo>
                        <a:cubicBezTo>
                          <a:pt x="1377097" y="-24317"/>
                          <a:pt x="1541642" y="-8197"/>
                          <a:pt x="1741502" y="0"/>
                        </a:cubicBezTo>
                        <a:cubicBezTo>
                          <a:pt x="1941362" y="8197"/>
                          <a:pt x="2132025" y="20532"/>
                          <a:pt x="2369576" y="0"/>
                        </a:cubicBezTo>
                        <a:cubicBezTo>
                          <a:pt x="2607127" y="-20532"/>
                          <a:pt x="2718427" y="12162"/>
                          <a:pt x="2997650" y="0"/>
                        </a:cubicBezTo>
                        <a:cubicBezTo>
                          <a:pt x="3276873" y="-12162"/>
                          <a:pt x="3338471" y="-28309"/>
                          <a:pt x="3625724" y="0"/>
                        </a:cubicBezTo>
                        <a:cubicBezTo>
                          <a:pt x="3912977" y="28309"/>
                          <a:pt x="4202503" y="22506"/>
                          <a:pt x="4473624" y="0"/>
                        </a:cubicBezTo>
                        <a:cubicBezTo>
                          <a:pt x="4514767" y="-5996"/>
                          <a:pt x="4549903" y="33931"/>
                          <a:pt x="4550730" y="77106"/>
                        </a:cubicBezTo>
                        <a:cubicBezTo>
                          <a:pt x="4561893" y="260972"/>
                          <a:pt x="4527108" y="407711"/>
                          <a:pt x="4550730" y="559936"/>
                        </a:cubicBezTo>
                        <a:cubicBezTo>
                          <a:pt x="4574353" y="712161"/>
                          <a:pt x="4541941" y="819806"/>
                          <a:pt x="4550730" y="1028280"/>
                        </a:cubicBezTo>
                        <a:cubicBezTo>
                          <a:pt x="4559519" y="1236754"/>
                          <a:pt x="4545030" y="1305118"/>
                          <a:pt x="4550730" y="1525595"/>
                        </a:cubicBezTo>
                        <a:cubicBezTo>
                          <a:pt x="4549677" y="1570790"/>
                          <a:pt x="4512426" y="1593166"/>
                          <a:pt x="4473624" y="1602701"/>
                        </a:cubicBezTo>
                        <a:cubicBezTo>
                          <a:pt x="4210459" y="1604828"/>
                          <a:pt x="4176477" y="1610271"/>
                          <a:pt x="3889515" y="1602701"/>
                        </a:cubicBezTo>
                        <a:cubicBezTo>
                          <a:pt x="3602553" y="1595131"/>
                          <a:pt x="3356344" y="1605947"/>
                          <a:pt x="3217476" y="1602701"/>
                        </a:cubicBezTo>
                        <a:cubicBezTo>
                          <a:pt x="3078608" y="1599455"/>
                          <a:pt x="2796604" y="1611525"/>
                          <a:pt x="2501472" y="1602701"/>
                        </a:cubicBezTo>
                        <a:cubicBezTo>
                          <a:pt x="2206340" y="1593877"/>
                          <a:pt x="2117805" y="1597190"/>
                          <a:pt x="2005293" y="1602701"/>
                        </a:cubicBezTo>
                        <a:cubicBezTo>
                          <a:pt x="1892781" y="1608212"/>
                          <a:pt x="1508780" y="1582560"/>
                          <a:pt x="1377219" y="1602701"/>
                        </a:cubicBezTo>
                        <a:cubicBezTo>
                          <a:pt x="1245658" y="1622842"/>
                          <a:pt x="871019" y="1601101"/>
                          <a:pt x="705180" y="1602701"/>
                        </a:cubicBezTo>
                        <a:cubicBezTo>
                          <a:pt x="539341" y="1604301"/>
                          <a:pt x="302113" y="1576259"/>
                          <a:pt x="77106" y="1602701"/>
                        </a:cubicBezTo>
                        <a:cubicBezTo>
                          <a:pt x="36564" y="1597013"/>
                          <a:pt x="6159" y="1573379"/>
                          <a:pt x="0" y="1525595"/>
                        </a:cubicBezTo>
                        <a:cubicBezTo>
                          <a:pt x="3855" y="1338054"/>
                          <a:pt x="24737" y="1275090"/>
                          <a:pt x="0" y="1028280"/>
                        </a:cubicBezTo>
                        <a:cubicBezTo>
                          <a:pt x="-24737" y="781471"/>
                          <a:pt x="3054" y="797884"/>
                          <a:pt x="0" y="574421"/>
                        </a:cubicBezTo>
                        <a:cubicBezTo>
                          <a:pt x="-3054" y="350958"/>
                          <a:pt x="10918" y="305555"/>
                          <a:pt x="0" y="7710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1"/>
              </a:spcBef>
              <a:buClr>
                <a:srgbClr val="044981"/>
              </a:buClr>
              <a:buSzPct val="100000"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Support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SATA, SAS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,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M.2,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QM2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and U.2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SSD.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824D6016-BF50-43F4-A6AC-B5AD9CEC7B11}"/>
              </a:ext>
            </a:extLst>
          </p:cNvPr>
          <p:cNvSpPr/>
          <p:nvPr/>
        </p:nvSpPr>
        <p:spPr>
          <a:xfrm>
            <a:off x="552232" y="4725462"/>
            <a:ext cx="3973890" cy="1049603"/>
          </a:xfrm>
          <a:prstGeom prst="roundRect">
            <a:avLst>
              <a:gd name="adj" fmla="val 7455"/>
            </a:avLst>
          </a:prstGeom>
          <a:gradFill>
            <a:gsLst>
              <a:gs pos="0">
                <a:schemeClr val="bg1"/>
              </a:gs>
              <a:gs pos="100000">
                <a:srgbClr val="FFC000"/>
              </a:gs>
            </a:gsLst>
            <a:lin ang="5400000" scaled="1"/>
          </a:gradFill>
          <a:ln w="28575">
            <a:noFill/>
            <a:extLst>
              <a:ext uri="{C807C97D-BFC1-408E-A445-0C87EB9F89A2}">
                <ask:lineSketchStyleProps xmlns:ask="http://schemas.microsoft.com/office/drawing/2018/sketchyshapes" sd="3528032650">
                  <a:custGeom>
                    <a:avLst/>
                    <a:gdLst>
                      <a:gd name="connsiteX0" fmla="*/ 0 w 4550730"/>
                      <a:gd name="connsiteY0" fmla="*/ 77106 h 1602701"/>
                      <a:gd name="connsiteX1" fmla="*/ 77106 w 4550730"/>
                      <a:gd name="connsiteY1" fmla="*/ 0 h 1602701"/>
                      <a:gd name="connsiteX2" fmla="*/ 705180 w 4550730"/>
                      <a:gd name="connsiteY2" fmla="*/ 0 h 1602701"/>
                      <a:gd name="connsiteX3" fmla="*/ 1289289 w 4550730"/>
                      <a:gd name="connsiteY3" fmla="*/ 0 h 1602701"/>
                      <a:gd name="connsiteX4" fmla="*/ 1785467 w 4550730"/>
                      <a:gd name="connsiteY4" fmla="*/ 0 h 1602701"/>
                      <a:gd name="connsiteX5" fmla="*/ 2281646 w 4550730"/>
                      <a:gd name="connsiteY5" fmla="*/ 0 h 1602701"/>
                      <a:gd name="connsiteX6" fmla="*/ 2953685 w 4550730"/>
                      <a:gd name="connsiteY6" fmla="*/ 0 h 1602701"/>
                      <a:gd name="connsiteX7" fmla="*/ 3625724 w 4550730"/>
                      <a:gd name="connsiteY7" fmla="*/ 0 h 1602701"/>
                      <a:gd name="connsiteX8" fmla="*/ 4473624 w 4550730"/>
                      <a:gd name="connsiteY8" fmla="*/ 0 h 1602701"/>
                      <a:gd name="connsiteX9" fmla="*/ 4550730 w 4550730"/>
                      <a:gd name="connsiteY9" fmla="*/ 77106 h 1602701"/>
                      <a:gd name="connsiteX10" fmla="*/ 4550730 w 4550730"/>
                      <a:gd name="connsiteY10" fmla="*/ 559936 h 1602701"/>
                      <a:gd name="connsiteX11" fmla="*/ 4550730 w 4550730"/>
                      <a:gd name="connsiteY11" fmla="*/ 1057250 h 1602701"/>
                      <a:gd name="connsiteX12" fmla="*/ 4550730 w 4550730"/>
                      <a:gd name="connsiteY12" fmla="*/ 1525595 h 1602701"/>
                      <a:gd name="connsiteX13" fmla="*/ 4473624 w 4550730"/>
                      <a:gd name="connsiteY13" fmla="*/ 1602701 h 1602701"/>
                      <a:gd name="connsiteX14" fmla="*/ 3889515 w 4550730"/>
                      <a:gd name="connsiteY14" fmla="*/ 1602701 h 1602701"/>
                      <a:gd name="connsiteX15" fmla="*/ 3261441 w 4550730"/>
                      <a:gd name="connsiteY15" fmla="*/ 1602701 h 1602701"/>
                      <a:gd name="connsiteX16" fmla="*/ 2765263 w 4550730"/>
                      <a:gd name="connsiteY16" fmla="*/ 1602701 h 1602701"/>
                      <a:gd name="connsiteX17" fmla="*/ 2137189 w 4550730"/>
                      <a:gd name="connsiteY17" fmla="*/ 1602701 h 1602701"/>
                      <a:gd name="connsiteX18" fmla="*/ 1509115 w 4550730"/>
                      <a:gd name="connsiteY18" fmla="*/ 1602701 h 1602701"/>
                      <a:gd name="connsiteX19" fmla="*/ 925006 w 4550730"/>
                      <a:gd name="connsiteY19" fmla="*/ 1602701 h 1602701"/>
                      <a:gd name="connsiteX20" fmla="*/ 77106 w 4550730"/>
                      <a:gd name="connsiteY20" fmla="*/ 1602701 h 1602701"/>
                      <a:gd name="connsiteX21" fmla="*/ 0 w 4550730"/>
                      <a:gd name="connsiteY21" fmla="*/ 1525595 h 1602701"/>
                      <a:gd name="connsiteX22" fmla="*/ 0 w 4550730"/>
                      <a:gd name="connsiteY22" fmla="*/ 1042765 h 1602701"/>
                      <a:gd name="connsiteX23" fmla="*/ 0 w 4550730"/>
                      <a:gd name="connsiteY23" fmla="*/ 603390 h 1602701"/>
                      <a:gd name="connsiteX24" fmla="*/ 0 w 4550730"/>
                      <a:gd name="connsiteY24" fmla="*/ 77106 h 1602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602701" fill="none" extrusionOk="0">
                        <a:moveTo>
                          <a:pt x="0" y="77106"/>
                        </a:moveTo>
                        <a:cubicBezTo>
                          <a:pt x="-578" y="28879"/>
                          <a:pt x="32086" y="1692"/>
                          <a:pt x="77106" y="0"/>
                        </a:cubicBezTo>
                        <a:cubicBezTo>
                          <a:pt x="232132" y="22533"/>
                          <a:pt x="468077" y="-17932"/>
                          <a:pt x="705180" y="0"/>
                        </a:cubicBezTo>
                        <a:cubicBezTo>
                          <a:pt x="942283" y="17932"/>
                          <a:pt x="1093447" y="18188"/>
                          <a:pt x="1289289" y="0"/>
                        </a:cubicBezTo>
                        <a:cubicBezTo>
                          <a:pt x="1485131" y="-18188"/>
                          <a:pt x="1683275" y="-16673"/>
                          <a:pt x="1785467" y="0"/>
                        </a:cubicBezTo>
                        <a:cubicBezTo>
                          <a:pt x="1887659" y="16673"/>
                          <a:pt x="2065536" y="8561"/>
                          <a:pt x="2281646" y="0"/>
                        </a:cubicBezTo>
                        <a:cubicBezTo>
                          <a:pt x="2497756" y="-8561"/>
                          <a:pt x="2641292" y="15886"/>
                          <a:pt x="2953685" y="0"/>
                        </a:cubicBezTo>
                        <a:cubicBezTo>
                          <a:pt x="3266078" y="-15886"/>
                          <a:pt x="3484507" y="-22869"/>
                          <a:pt x="3625724" y="0"/>
                        </a:cubicBezTo>
                        <a:cubicBezTo>
                          <a:pt x="3766941" y="22869"/>
                          <a:pt x="4263108" y="4872"/>
                          <a:pt x="4473624" y="0"/>
                        </a:cubicBezTo>
                        <a:cubicBezTo>
                          <a:pt x="4524292" y="-6331"/>
                          <a:pt x="4552503" y="36309"/>
                          <a:pt x="4550730" y="77106"/>
                        </a:cubicBezTo>
                        <a:cubicBezTo>
                          <a:pt x="4535873" y="200965"/>
                          <a:pt x="4553810" y="401483"/>
                          <a:pt x="4550730" y="559936"/>
                        </a:cubicBezTo>
                        <a:cubicBezTo>
                          <a:pt x="4547651" y="718389"/>
                          <a:pt x="4554329" y="897460"/>
                          <a:pt x="4550730" y="1057250"/>
                        </a:cubicBezTo>
                        <a:cubicBezTo>
                          <a:pt x="4547131" y="1217040"/>
                          <a:pt x="4547221" y="1395767"/>
                          <a:pt x="4550730" y="1525595"/>
                        </a:cubicBezTo>
                        <a:cubicBezTo>
                          <a:pt x="4553500" y="1570502"/>
                          <a:pt x="4509431" y="1604823"/>
                          <a:pt x="4473624" y="1602701"/>
                        </a:cubicBezTo>
                        <a:cubicBezTo>
                          <a:pt x="4207709" y="1576676"/>
                          <a:pt x="4055784" y="1592986"/>
                          <a:pt x="3889515" y="1602701"/>
                        </a:cubicBezTo>
                        <a:cubicBezTo>
                          <a:pt x="3723246" y="1612416"/>
                          <a:pt x="3418959" y="1572641"/>
                          <a:pt x="3261441" y="1602701"/>
                        </a:cubicBezTo>
                        <a:cubicBezTo>
                          <a:pt x="3103923" y="1632761"/>
                          <a:pt x="2990293" y="1595806"/>
                          <a:pt x="2765263" y="1602701"/>
                        </a:cubicBezTo>
                        <a:cubicBezTo>
                          <a:pt x="2540233" y="1609596"/>
                          <a:pt x="2323035" y="1582994"/>
                          <a:pt x="2137189" y="1602701"/>
                        </a:cubicBezTo>
                        <a:cubicBezTo>
                          <a:pt x="1951343" y="1622408"/>
                          <a:pt x="1724664" y="1610975"/>
                          <a:pt x="1509115" y="1602701"/>
                        </a:cubicBezTo>
                        <a:cubicBezTo>
                          <a:pt x="1293566" y="1594427"/>
                          <a:pt x="1207516" y="1618827"/>
                          <a:pt x="925006" y="1602701"/>
                        </a:cubicBezTo>
                        <a:cubicBezTo>
                          <a:pt x="642496" y="1586575"/>
                          <a:pt x="397362" y="1572498"/>
                          <a:pt x="77106" y="1602701"/>
                        </a:cubicBezTo>
                        <a:cubicBezTo>
                          <a:pt x="36487" y="1602030"/>
                          <a:pt x="8263" y="1566704"/>
                          <a:pt x="0" y="1525595"/>
                        </a:cubicBezTo>
                        <a:cubicBezTo>
                          <a:pt x="4964" y="1397903"/>
                          <a:pt x="-18667" y="1253774"/>
                          <a:pt x="0" y="1042765"/>
                        </a:cubicBezTo>
                        <a:cubicBezTo>
                          <a:pt x="18667" y="831756"/>
                          <a:pt x="-700" y="704994"/>
                          <a:pt x="0" y="603390"/>
                        </a:cubicBezTo>
                        <a:cubicBezTo>
                          <a:pt x="700" y="501786"/>
                          <a:pt x="-7883" y="305440"/>
                          <a:pt x="0" y="77106"/>
                        </a:cubicBezTo>
                        <a:close/>
                      </a:path>
                      <a:path w="4550730" h="1602701" stroke="0" extrusionOk="0">
                        <a:moveTo>
                          <a:pt x="0" y="77106"/>
                        </a:moveTo>
                        <a:cubicBezTo>
                          <a:pt x="-2128" y="36878"/>
                          <a:pt x="38951" y="-5"/>
                          <a:pt x="77106" y="0"/>
                        </a:cubicBezTo>
                        <a:cubicBezTo>
                          <a:pt x="355835" y="-27954"/>
                          <a:pt x="378760" y="-15850"/>
                          <a:pt x="661215" y="0"/>
                        </a:cubicBezTo>
                        <a:cubicBezTo>
                          <a:pt x="943670" y="15850"/>
                          <a:pt x="1113551" y="24317"/>
                          <a:pt x="1245324" y="0"/>
                        </a:cubicBezTo>
                        <a:cubicBezTo>
                          <a:pt x="1377097" y="-24317"/>
                          <a:pt x="1541642" y="-8197"/>
                          <a:pt x="1741502" y="0"/>
                        </a:cubicBezTo>
                        <a:cubicBezTo>
                          <a:pt x="1941362" y="8197"/>
                          <a:pt x="2132025" y="20532"/>
                          <a:pt x="2369576" y="0"/>
                        </a:cubicBezTo>
                        <a:cubicBezTo>
                          <a:pt x="2607127" y="-20532"/>
                          <a:pt x="2718427" y="12162"/>
                          <a:pt x="2997650" y="0"/>
                        </a:cubicBezTo>
                        <a:cubicBezTo>
                          <a:pt x="3276873" y="-12162"/>
                          <a:pt x="3338471" y="-28309"/>
                          <a:pt x="3625724" y="0"/>
                        </a:cubicBezTo>
                        <a:cubicBezTo>
                          <a:pt x="3912977" y="28309"/>
                          <a:pt x="4202503" y="22506"/>
                          <a:pt x="4473624" y="0"/>
                        </a:cubicBezTo>
                        <a:cubicBezTo>
                          <a:pt x="4514767" y="-5996"/>
                          <a:pt x="4549903" y="33931"/>
                          <a:pt x="4550730" y="77106"/>
                        </a:cubicBezTo>
                        <a:cubicBezTo>
                          <a:pt x="4561893" y="260972"/>
                          <a:pt x="4527108" y="407711"/>
                          <a:pt x="4550730" y="559936"/>
                        </a:cubicBezTo>
                        <a:cubicBezTo>
                          <a:pt x="4574353" y="712161"/>
                          <a:pt x="4541941" y="819806"/>
                          <a:pt x="4550730" y="1028280"/>
                        </a:cubicBezTo>
                        <a:cubicBezTo>
                          <a:pt x="4559519" y="1236754"/>
                          <a:pt x="4545030" y="1305118"/>
                          <a:pt x="4550730" y="1525595"/>
                        </a:cubicBezTo>
                        <a:cubicBezTo>
                          <a:pt x="4549677" y="1570790"/>
                          <a:pt x="4512426" y="1593166"/>
                          <a:pt x="4473624" y="1602701"/>
                        </a:cubicBezTo>
                        <a:cubicBezTo>
                          <a:pt x="4210459" y="1604828"/>
                          <a:pt x="4176477" y="1610271"/>
                          <a:pt x="3889515" y="1602701"/>
                        </a:cubicBezTo>
                        <a:cubicBezTo>
                          <a:pt x="3602553" y="1595131"/>
                          <a:pt x="3356344" y="1605947"/>
                          <a:pt x="3217476" y="1602701"/>
                        </a:cubicBezTo>
                        <a:cubicBezTo>
                          <a:pt x="3078608" y="1599455"/>
                          <a:pt x="2796604" y="1611525"/>
                          <a:pt x="2501472" y="1602701"/>
                        </a:cubicBezTo>
                        <a:cubicBezTo>
                          <a:pt x="2206340" y="1593877"/>
                          <a:pt x="2117805" y="1597190"/>
                          <a:pt x="2005293" y="1602701"/>
                        </a:cubicBezTo>
                        <a:cubicBezTo>
                          <a:pt x="1892781" y="1608212"/>
                          <a:pt x="1508780" y="1582560"/>
                          <a:pt x="1377219" y="1602701"/>
                        </a:cubicBezTo>
                        <a:cubicBezTo>
                          <a:pt x="1245658" y="1622842"/>
                          <a:pt x="871019" y="1601101"/>
                          <a:pt x="705180" y="1602701"/>
                        </a:cubicBezTo>
                        <a:cubicBezTo>
                          <a:pt x="539341" y="1604301"/>
                          <a:pt x="302113" y="1576259"/>
                          <a:pt x="77106" y="1602701"/>
                        </a:cubicBezTo>
                        <a:cubicBezTo>
                          <a:pt x="36564" y="1597013"/>
                          <a:pt x="6159" y="1573379"/>
                          <a:pt x="0" y="1525595"/>
                        </a:cubicBezTo>
                        <a:cubicBezTo>
                          <a:pt x="3855" y="1338054"/>
                          <a:pt x="24737" y="1275090"/>
                          <a:pt x="0" y="1028280"/>
                        </a:cubicBezTo>
                        <a:cubicBezTo>
                          <a:pt x="-24737" y="781471"/>
                          <a:pt x="3054" y="797884"/>
                          <a:pt x="0" y="574421"/>
                        </a:cubicBezTo>
                        <a:cubicBezTo>
                          <a:pt x="-3054" y="350958"/>
                          <a:pt x="10918" y="305555"/>
                          <a:pt x="0" y="7710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1"/>
              </a:spcBef>
              <a:buClr>
                <a:srgbClr val="044981"/>
              </a:buClr>
              <a:buSzPct val="100000"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Provide higher capacity as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SSD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 can be used to store data.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44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2C881A5D-9A8D-4B18-9A0C-E41E1BE74D8F}"/>
              </a:ext>
            </a:extLst>
          </p:cNvPr>
          <p:cNvSpPr/>
          <p:nvPr/>
        </p:nvSpPr>
        <p:spPr>
          <a:xfrm>
            <a:off x="782023" y="4767339"/>
            <a:ext cx="396982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chemeClr val="accent4">
                  <a:lumMod val="50000"/>
                </a:schemeClr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SAN Storage</a:t>
            </a: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5BBDA18F-06A5-4BB3-BF89-B17B6EDBEC0B}"/>
              </a:ext>
            </a:extLst>
          </p:cNvPr>
          <p:cNvSpPr/>
          <p:nvPr/>
        </p:nvSpPr>
        <p:spPr>
          <a:xfrm>
            <a:off x="5894701" y="1491280"/>
            <a:ext cx="1725535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FF0000"/>
              </a:gs>
              <a:gs pos="0">
                <a:srgbClr val="FF3399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6B8F03AD-564D-41A8-B140-4F929BC130EA}"/>
              </a:ext>
            </a:extLst>
          </p:cNvPr>
          <p:cNvSpPr/>
          <p:nvPr/>
        </p:nvSpPr>
        <p:spPr>
          <a:xfrm>
            <a:off x="5925284" y="2817440"/>
            <a:ext cx="2294854" cy="1097035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8E5F83E1-5124-4387-93B9-7C51FD140743}"/>
              </a:ext>
            </a:extLst>
          </p:cNvPr>
          <p:cNvSpPr/>
          <p:nvPr/>
        </p:nvSpPr>
        <p:spPr>
          <a:xfrm>
            <a:off x="9562574" y="1543014"/>
            <a:ext cx="1390076" cy="7779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B540FFC-3DB2-48CE-9715-1C6B6C72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66" y="0"/>
            <a:ext cx="11529108" cy="1325563"/>
          </a:xfrm>
        </p:spPr>
        <p:txBody>
          <a:bodyPr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it-IT" sz="40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Enterprise Fibre Channel Storage Area Network and CDM Application with QNAP NAS</a:t>
            </a:r>
            <a:endParaRPr lang="it-IT" altLang="zh-TW" sz="400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37" name="圖形 4">
            <a:extLst>
              <a:ext uri="{FF2B5EF4-FFF2-40B4-BE49-F238E27FC236}">
                <a16:creationId xmlns:a16="http://schemas.microsoft.com/office/drawing/2014/main" id="{CA1532E8-7D8A-4E23-BC0A-6B650F138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8356" y="2759404"/>
            <a:ext cx="2758604" cy="1684566"/>
          </a:xfrm>
          <a:prstGeom prst="rect">
            <a:avLst/>
          </a:prstGeom>
        </p:spPr>
      </p:pic>
      <p:sp>
        <p:nvSpPr>
          <p:cNvPr id="40" name="文字方塊 5">
            <a:extLst>
              <a:ext uri="{FF2B5EF4-FFF2-40B4-BE49-F238E27FC236}">
                <a16:creationId xmlns:a16="http://schemas.microsoft.com/office/drawing/2014/main" id="{89F2D3BD-5523-45D3-8E7A-139E7ACE6A90}"/>
              </a:ext>
            </a:extLst>
          </p:cNvPr>
          <p:cNvSpPr txBox="1"/>
          <p:nvPr/>
        </p:nvSpPr>
        <p:spPr>
          <a:xfrm>
            <a:off x="1723809" y="3228032"/>
            <a:ext cx="204109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SAN Fabric</a:t>
            </a:r>
          </a:p>
        </p:txBody>
      </p:sp>
      <p:cxnSp>
        <p:nvCxnSpPr>
          <p:cNvPr id="41" name="直線單箭頭接點 9">
            <a:extLst>
              <a:ext uri="{FF2B5EF4-FFF2-40B4-BE49-F238E27FC236}">
                <a16:creationId xmlns:a16="http://schemas.microsoft.com/office/drawing/2014/main" id="{A4287073-A577-4FA1-A305-AF2F7F1901D7}"/>
              </a:ext>
            </a:extLst>
          </p:cNvPr>
          <p:cNvCxnSpPr>
            <a:cxnSpLocks/>
          </p:cNvCxnSpPr>
          <p:nvPr/>
        </p:nvCxnSpPr>
        <p:spPr>
          <a:xfrm>
            <a:off x="1669680" y="2557016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6">
            <a:extLst>
              <a:ext uri="{FF2B5EF4-FFF2-40B4-BE49-F238E27FC236}">
                <a16:creationId xmlns:a16="http://schemas.microsoft.com/office/drawing/2014/main" id="{171EDC53-D13B-4E04-8B29-A565EEE3C319}"/>
              </a:ext>
            </a:extLst>
          </p:cNvPr>
          <p:cNvCxnSpPr>
            <a:cxnSpLocks/>
          </p:cNvCxnSpPr>
          <p:nvPr/>
        </p:nvCxnSpPr>
        <p:spPr>
          <a:xfrm>
            <a:off x="3854805" y="2557016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8">
            <a:extLst>
              <a:ext uri="{FF2B5EF4-FFF2-40B4-BE49-F238E27FC236}">
                <a16:creationId xmlns:a16="http://schemas.microsoft.com/office/drawing/2014/main" id="{F6B2C453-5BE8-4D45-ABA6-8A98907BC1BE}"/>
              </a:ext>
            </a:extLst>
          </p:cNvPr>
          <p:cNvCxnSpPr>
            <a:cxnSpLocks/>
          </p:cNvCxnSpPr>
          <p:nvPr/>
        </p:nvCxnSpPr>
        <p:spPr>
          <a:xfrm>
            <a:off x="2254605" y="4291943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0">
            <a:extLst>
              <a:ext uri="{FF2B5EF4-FFF2-40B4-BE49-F238E27FC236}">
                <a16:creationId xmlns:a16="http://schemas.microsoft.com/office/drawing/2014/main" id="{7079F58D-9C1C-41C4-BBF1-C8D8404ADF84}"/>
              </a:ext>
            </a:extLst>
          </p:cNvPr>
          <p:cNvSpPr/>
          <p:nvPr/>
        </p:nvSpPr>
        <p:spPr>
          <a:xfrm>
            <a:off x="1251491" y="5330762"/>
            <a:ext cx="759175" cy="551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5" name="矩形 51">
            <a:extLst>
              <a:ext uri="{FF2B5EF4-FFF2-40B4-BE49-F238E27FC236}">
                <a16:creationId xmlns:a16="http://schemas.microsoft.com/office/drawing/2014/main" id="{B75B65A1-8B3B-4AB2-A0E6-92B3E864CFE9}"/>
              </a:ext>
            </a:extLst>
          </p:cNvPr>
          <p:cNvSpPr/>
          <p:nvPr/>
        </p:nvSpPr>
        <p:spPr>
          <a:xfrm>
            <a:off x="2438455" y="5330762"/>
            <a:ext cx="759175" cy="551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6" name="矩形 52">
            <a:extLst>
              <a:ext uri="{FF2B5EF4-FFF2-40B4-BE49-F238E27FC236}">
                <a16:creationId xmlns:a16="http://schemas.microsoft.com/office/drawing/2014/main" id="{B60221A4-4765-4FF9-87D7-38A2F042DCE4}"/>
              </a:ext>
            </a:extLst>
          </p:cNvPr>
          <p:cNvSpPr/>
          <p:nvPr/>
        </p:nvSpPr>
        <p:spPr>
          <a:xfrm>
            <a:off x="3625418" y="5330762"/>
            <a:ext cx="759175" cy="551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8" name="矩形 60">
            <a:extLst>
              <a:ext uri="{FF2B5EF4-FFF2-40B4-BE49-F238E27FC236}">
                <a16:creationId xmlns:a16="http://schemas.microsoft.com/office/drawing/2014/main" id="{12A9CC81-1BC7-446F-B82D-09584DADD77D}"/>
              </a:ext>
            </a:extLst>
          </p:cNvPr>
          <p:cNvSpPr/>
          <p:nvPr/>
        </p:nvSpPr>
        <p:spPr>
          <a:xfrm>
            <a:off x="6084498" y="3841036"/>
            <a:ext cx="759175" cy="551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60" name="矩形 62">
            <a:extLst>
              <a:ext uri="{FF2B5EF4-FFF2-40B4-BE49-F238E27FC236}">
                <a16:creationId xmlns:a16="http://schemas.microsoft.com/office/drawing/2014/main" id="{A754DDF1-45F0-4430-9707-D43BA05C6D8B}"/>
              </a:ext>
            </a:extLst>
          </p:cNvPr>
          <p:cNvSpPr/>
          <p:nvPr/>
        </p:nvSpPr>
        <p:spPr>
          <a:xfrm>
            <a:off x="7308803" y="3841036"/>
            <a:ext cx="759175" cy="551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cxnSp>
        <p:nvCxnSpPr>
          <p:cNvPr id="62" name="直線單箭頭接點 63">
            <a:extLst>
              <a:ext uri="{FF2B5EF4-FFF2-40B4-BE49-F238E27FC236}">
                <a16:creationId xmlns:a16="http://schemas.microsoft.com/office/drawing/2014/main" id="{AE2AC8B4-AB34-4342-A46A-B9712820038A}"/>
              </a:ext>
            </a:extLst>
          </p:cNvPr>
          <p:cNvCxnSpPr>
            <a:cxnSpLocks/>
          </p:cNvCxnSpPr>
          <p:nvPr/>
        </p:nvCxnSpPr>
        <p:spPr>
          <a:xfrm flipH="1" flipV="1">
            <a:off x="3866096" y="3525647"/>
            <a:ext cx="1882987" cy="16932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76">
            <a:extLst>
              <a:ext uri="{FF2B5EF4-FFF2-40B4-BE49-F238E27FC236}">
                <a16:creationId xmlns:a16="http://schemas.microsoft.com/office/drawing/2014/main" id="{56023BAF-45EA-4A92-A5B6-DF9D8CE647BE}"/>
              </a:ext>
            </a:extLst>
          </p:cNvPr>
          <p:cNvCxnSpPr>
            <a:cxnSpLocks/>
          </p:cNvCxnSpPr>
          <p:nvPr/>
        </p:nvCxnSpPr>
        <p:spPr>
          <a:xfrm>
            <a:off x="6694184" y="2176742"/>
            <a:ext cx="0" cy="618675"/>
          </a:xfrm>
          <a:prstGeom prst="straightConnector1">
            <a:avLst/>
          </a:prstGeom>
          <a:ln w="762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77">
            <a:extLst>
              <a:ext uri="{FF2B5EF4-FFF2-40B4-BE49-F238E27FC236}">
                <a16:creationId xmlns:a16="http://schemas.microsoft.com/office/drawing/2014/main" id="{10D61841-5A38-4495-818F-6E2A6A560123}"/>
              </a:ext>
            </a:extLst>
          </p:cNvPr>
          <p:cNvCxnSpPr>
            <a:cxnSpLocks/>
            <a:stCxn id="87" idx="1"/>
            <a:endCxn id="86" idx="3"/>
          </p:cNvCxnSpPr>
          <p:nvPr/>
        </p:nvCxnSpPr>
        <p:spPr>
          <a:xfrm flipH="1">
            <a:off x="8220138" y="3365958"/>
            <a:ext cx="902055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字方塊 79">
            <a:extLst>
              <a:ext uri="{FF2B5EF4-FFF2-40B4-BE49-F238E27FC236}">
                <a16:creationId xmlns:a16="http://schemas.microsoft.com/office/drawing/2014/main" id="{3FA2B7B4-E407-45D4-B434-6C19567F707B}"/>
              </a:ext>
            </a:extLst>
          </p:cNvPr>
          <p:cNvSpPr txBox="1"/>
          <p:nvPr/>
        </p:nvSpPr>
        <p:spPr>
          <a:xfrm>
            <a:off x="9284881" y="4033332"/>
            <a:ext cx="195814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Snapshot Replica for offsite backup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字方塊 82">
            <a:extLst>
              <a:ext uri="{FF2B5EF4-FFF2-40B4-BE49-F238E27FC236}">
                <a16:creationId xmlns:a16="http://schemas.microsoft.com/office/drawing/2014/main" id="{81B1D3FF-F686-4775-BA88-A4DCC4FB24AB}"/>
              </a:ext>
            </a:extLst>
          </p:cNvPr>
          <p:cNvSpPr txBox="1"/>
          <p:nvPr/>
        </p:nvSpPr>
        <p:spPr>
          <a:xfrm>
            <a:off x="7633641" y="1543014"/>
            <a:ext cx="206211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Server can access it via iSCSI</a:t>
            </a:r>
            <a:endParaRPr lang="zh-TW" altLang="en-US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44" name="直線單箭頭接點 84">
            <a:extLst>
              <a:ext uri="{FF2B5EF4-FFF2-40B4-BE49-F238E27FC236}">
                <a16:creationId xmlns:a16="http://schemas.microsoft.com/office/drawing/2014/main" id="{BFFD41F3-53FB-4075-814C-2BD58346D1B0}"/>
              </a:ext>
            </a:extLst>
          </p:cNvPr>
          <p:cNvCxnSpPr>
            <a:cxnSpLocks/>
          </p:cNvCxnSpPr>
          <p:nvPr/>
        </p:nvCxnSpPr>
        <p:spPr>
          <a:xfrm flipH="1">
            <a:off x="9695764" y="1759547"/>
            <a:ext cx="668395" cy="0"/>
          </a:xfrm>
          <a:prstGeom prst="straightConnector1">
            <a:avLst/>
          </a:prstGeom>
          <a:ln w="3810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85">
            <a:extLst>
              <a:ext uri="{FF2B5EF4-FFF2-40B4-BE49-F238E27FC236}">
                <a16:creationId xmlns:a16="http://schemas.microsoft.com/office/drawing/2014/main" id="{09FFADC4-973E-4E98-8DF4-0A819ADD50B4}"/>
              </a:ext>
            </a:extLst>
          </p:cNvPr>
          <p:cNvCxnSpPr>
            <a:cxnSpLocks/>
          </p:cNvCxnSpPr>
          <p:nvPr/>
        </p:nvCxnSpPr>
        <p:spPr>
          <a:xfrm flipH="1">
            <a:off x="9695764" y="2072815"/>
            <a:ext cx="668395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89">
            <a:extLst>
              <a:ext uri="{FF2B5EF4-FFF2-40B4-BE49-F238E27FC236}">
                <a16:creationId xmlns:a16="http://schemas.microsoft.com/office/drawing/2014/main" id="{83960337-BC32-4FFB-83D7-5BB9360D306E}"/>
              </a:ext>
            </a:extLst>
          </p:cNvPr>
          <p:cNvSpPr txBox="1"/>
          <p:nvPr/>
        </p:nvSpPr>
        <p:spPr>
          <a:xfrm>
            <a:off x="10305563" y="1621047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90">
            <a:extLst>
              <a:ext uri="{FF2B5EF4-FFF2-40B4-BE49-F238E27FC236}">
                <a16:creationId xmlns:a16="http://schemas.microsoft.com/office/drawing/2014/main" id="{284F8517-7056-4851-BFB6-0861518005C5}"/>
              </a:ext>
            </a:extLst>
          </p:cNvPr>
          <p:cNvSpPr txBox="1"/>
          <p:nvPr/>
        </p:nvSpPr>
        <p:spPr>
          <a:xfrm>
            <a:off x="10321327" y="1911223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FE6DF40D-6F0D-4C46-B578-8BD583BDC246}"/>
              </a:ext>
            </a:extLst>
          </p:cNvPr>
          <p:cNvCxnSpPr>
            <a:cxnSpLocks/>
          </p:cNvCxnSpPr>
          <p:nvPr/>
        </p:nvCxnSpPr>
        <p:spPr>
          <a:xfrm>
            <a:off x="3469794" y="4291943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F6B95BBB-AE40-B84E-935A-C537AB2C443C}"/>
              </a:ext>
            </a:extLst>
          </p:cNvPr>
          <p:cNvSpPr/>
          <p:nvPr/>
        </p:nvSpPr>
        <p:spPr>
          <a:xfrm>
            <a:off x="4000394" y="4981058"/>
            <a:ext cx="653058" cy="404998"/>
          </a:xfrm>
          <a:prstGeom prst="snip1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DB</a:t>
            </a:r>
          </a:p>
        </p:txBody>
      </p:sp>
      <p:sp>
        <p:nvSpPr>
          <p:cNvPr id="53" name="Snip Single Corner Rectangle 7">
            <a:extLst>
              <a:ext uri="{FF2B5EF4-FFF2-40B4-BE49-F238E27FC236}">
                <a16:creationId xmlns:a16="http://schemas.microsoft.com/office/drawing/2014/main" id="{A9850A44-5975-47A0-B51A-755D58FFE44D}"/>
              </a:ext>
            </a:extLst>
          </p:cNvPr>
          <p:cNvSpPr/>
          <p:nvPr/>
        </p:nvSpPr>
        <p:spPr>
          <a:xfrm>
            <a:off x="5972371" y="3515428"/>
            <a:ext cx="653058" cy="404998"/>
          </a:xfrm>
          <a:prstGeom prst="snip1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DB</a:t>
            </a:r>
          </a:p>
        </p:txBody>
      </p:sp>
      <p:cxnSp>
        <p:nvCxnSpPr>
          <p:cNvPr id="59" name="直線單箭頭接點 15">
            <a:extLst>
              <a:ext uri="{FF2B5EF4-FFF2-40B4-BE49-F238E27FC236}">
                <a16:creationId xmlns:a16="http://schemas.microsoft.com/office/drawing/2014/main" id="{E5D594FD-7E81-4C35-B72C-1C5FA23DDE74}"/>
              </a:ext>
            </a:extLst>
          </p:cNvPr>
          <p:cNvCxnSpPr>
            <a:cxnSpLocks/>
          </p:cNvCxnSpPr>
          <p:nvPr/>
        </p:nvCxnSpPr>
        <p:spPr>
          <a:xfrm>
            <a:off x="4189532" y="2476800"/>
            <a:ext cx="28222" cy="249140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接點: 肘形 24">
            <a:extLst>
              <a:ext uri="{FF2B5EF4-FFF2-40B4-BE49-F238E27FC236}">
                <a16:creationId xmlns:a16="http://schemas.microsoft.com/office/drawing/2014/main" id="{587A4575-DEB7-4A76-AA56-DEFBCDD5E55F}"/>
              </a:ext>
            </a:extLst>
          </p:cNvPr>
          <p:cNvCxnSpPr>
            <a:cxnSpLocks/>
          </p:cNvCxnSpPr>
          <p:nvPr/>
        </p:nvCxnSpPr>
        <p:spPr>
          <a:xfrm flipV="1">
            <a:off x="4353627" y="3814395"/>
            <a:ext cx="1588997" cy="1131230"/>
          </a:xfrm>
          <a:prstGeom prst="bentConnector3">
            <a:avLst>
              <a:gd name="adj1" fmla="val 672"/>
            </a:avLst>
          </a:prstGeom>
          <a:ln w="5080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nip Single Corner Rectangle 7">
            <a:extLst>
              <a:ext uri="{FF2B5EF4-FFF2-40B4-BE49-F238E27FC236}">
                <a16:creationId xmlns:a16="http://schemas.microsoft.com/office/drawing/2014/main" id="{D5E1ED3B-2CA7-4AE6-A351-94143EB4B12A}"/>
              </a:ext>
            </a:extLst>
          </p:cNvPr>
          <p:cNvSpPr/>
          <p:nvPr/>
        </p:nvSpPr>
        <p:spPr>
          <a:xfrm>
            <a:off x="5972371" y="2047872"/>
            <a:ext cx="653058" cy="404998"/>
          </a:xfrm>
          <a:prstGeom prst="snip1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Data</a:t>
            </a:r>
          </a:p>
        </p:txBody>
      </p:sp>
      <p:cxnSp>
        <p:nvCxnSpPr>
          <p:cNvPr id="64" name="接點: 肘形 24">
            <a:extLst>
              <a:ext uri="{FF2B5EF4-FFF2-40B4-BE49-F238E27FC236}">
                <a16:creationId xmlns:a16="http://schemas.microsoft.com/office/drawing/2014/main" id="{AF9F8F82-EFE5-47B6-B9AA-CC9A57C56A71}"/>
              </a:ext>
            </a:extLst>
          </p:cNvPr>
          <p:cNvCxnSpPr>
            <a:cxnSpLocks/>
          </p:cNvCxnSpPr>
          <p:nvPr/>
        </p:nvCxnSpPr>
        <p:spPr>
          <a:xfrm flipH="1" flipV="1">
            <a:off x="6264357" y="2521817"/>
            <a:ext cx="2736" cy="911097"/>
          </a:xfrm>
          <a:prstGeom prst="bentConnector3">
            <a:avLst>
              <a:gd name="adj1" fmla="val 672"/>
            </a:avLst>
          </a:prstGeom>
          <a:ln w="5715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E578F230-2E5B-4117-876F-B0025895A9F8}"/>
              </a:ext>
            </a:extLst>
          </p:cNvPr>
          <p:cNvSpPr/>
          <p:nvPr/>
        </p:nvSpPr>
        <p:spPr>
          <a:xfrm>
            <a:off x="782023" y="1489077"/>
            <a:ext cx="1911822" cy="346743"/>
          </a:xfrm>
          <a:prstGeom prst="roundRect">
            <a:avLst>
              <a:gd name="adj" fmla="val 16028"/>
            </a:avLst>
          </a:prstGeom>
          <a:gradFill>
            <a:gsLst>
              <a:gs pos="0">
                <a:srgbClr val="CC00FF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34391B9D-8232-4DB1-9AC4-62BAEF1364EB}"/>
              </a:ext>
            </a:extLst>
          </p:cNvPr>
          <p:cNvSpPr/>
          <p:nvPr/>
        </p:nvSpPr>
        <p:spPr>
          <a:xfrm>
            <a:off x="766691" y="1864639"/>
            <a:ext cx="1927153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663300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Production DB server (s)</a:t>
            </a: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7F0AE083-DBF5-4249-88DD-2FEC42FBAF76}"/>
              </a:ext>
            </a:extLst>
          </p:cNvPr>
          <p:cNvSpPr/>
          <p:nvPr/>
        </p:nvSpPr>
        <p:spPr>
          <a:xfrm>
            <a:off x="2840026" y="1489077"/>
            <a:ext cx="1911822" cy="346743"/>
          </a:xfrm>
          <a:prstGeom prst="roundRect">
            <a:avLst>
              <a:gd name="adj" fmla="val 16028"/>
            </a:avLst>
          </a:prstGeom>
          <a:gradFill>
            <a:gsLst>
              <a:gs pos="0">
                <a:srgbClr val="CC00FF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1D4CA8F4-20E0-4393-BB18-B429001151F0}"/>
              </a:ext>
            </a:extLst>
          </p:cNvPr>
          <p:cNvSpPr/>
          <p:nvPr/>
        </p:nvSpPr>
        <p:spPr>
          <a:xfrm>
            <a:off x="2824694" y="1864639"/>
            <a:ext cx="1927153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663300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 Server</a:t>
            </a:r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653CA0CF-4517-4C11-80D8-7C1D6F782A7B}"/>
              </a:ext>
            </a:extLst>
          </p:cNvPr>
          <p:cNvSpPr/>
          <p:nvPr/>
        </p:nvSpPr>
        <p:spPr>
          <a:xfrm>
            <a:off x="9122193" y="2817440"/>
            <a:ext cx="2294854" cy="1097035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C05D64-8823-A34C-8354-039E997D5212}"/>
              </a:ext>
            </a:extLst>
          </p:cNvPr>
          <p:cNvSpPr txBox="1"/>
          <p:nvPr/>
        </p:nvSpPr>
        <p:spPr>
          <a:xfrm>
            <a:off x="5744454" y="4493742"/>
            <a:ext cx="337773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rgbClr val="0070C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Scheduled Snapshot for local protection (either LUN is access via iSCSI or FC)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zh-TW" b="1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Qtier</a:t>
            </a:r>
            <a:endParaRPr lang="en-US" altLang="zh-TW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SSD Cache</a:t>
            </a:r>
          </a:p>
        </p:txBody>
      </p:sp>
    </p:spTree>
    <p:extLst>
      <p:ext uri="{BB962C8B-B14F-4D97-AF65-F5344CB8AC3E}">
        <p14:creationId xmlns:p14="http://schemas.microsoft.com/office/powerpoint/2010/main" val="1012738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4F594F4-47EC-4774-AC87-03FA556A1571}"/>
              </a:ext>
            </a:extLst>
          </p:cNvPr>
          <p:cNvSpPr/>
          <p:nvPr/>
        </p:nvSpPr>
        <p:spPr>
          <a:xfrm>
            <a:off x="6096000" y="1314930"/>
            <a:ext cx="5777551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2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D20B9-5C5C-4379-9488-D5250CC0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89" y="0"/>
            <a:ext cx="9446518" cy="1325563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ea typeface="Microsoft JhengHei"/>
                <a:cs typeface="Arial"/>
              </a:rPr>
              <a:t>[CDM] Easily Analyze </a:t>
            </a:r>
            <a:r>
              <a:rPr lang="ja-JP" altLang="en-US">
                <a:latin typeface="Arial"/>
                <a:ea typeface="Microsoft JhengHei"/>
                <a:cs typeface="Arial"/>
              </a:rPr>
              <a:t>LUN D</a:t>
            </a:r>
            <a:r>
              <a:rPr lang="en-US" altLang="ja-JP" err="1">
                <a:latin typeface="Arial"/>
                <a:ea typeface="Microsoft JhengHei"/>
                <a:cs typeface="Arial"/>
              </a:rPr>
              <a:t>ata</a:t>
            </a:r>
            <a:r>
              <a:rPr lang="en-US" altLang="ja-JP">
                <a:latin typeface="Arial"/>
                <a:ea typeface="Microsoft JhengHei"/>
                <a:cs typeface="Arial"/>
              </a:rPr>
              <a:t> Without Any Risk</a:t>
            </a:r>
            <a:endParaRPr 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4" name="文字方塊 4">
            <a:extLst>
              <a:ext uri="{FF2B5EF4-FFF2-40B4-BE49-F238E27FC236}">
                <a16:creationId xmlns:a16="http://schemas.microsoft.com/office/drawing/2014/main" id="{E6F72A3D-D229-41AF-B32A-DC2F3E20F282}"/>
              </a:ext>
            </a:extLst>
          </p:cNvPr>
          <p:cNvSpPr txBox="1"/>
          <p:nvPr/>
        </p:nvSpPr>
        <p:spPr>
          <a:xfrm>
            <a:off x="460683" y="1978449"/>
            <a:ext cx="537061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indent="-360045"/>
            <a:r>
              <a:rPr kumimoji="1" lang="en-US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(1)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Create a snapshot of a FC LUN on the 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</a:t>
            </a:r>
            <a:r>
              <a:rPr kumimoji="1" lang="en-US" alt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(e.g. a database)</a:t>
            </a:r>
            <a:endParaRPr lang="en-US" altLang="zh-TW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840E107-EBA0-4534-ABE3-40D659B00F21}"/>
              </a:ext>
            </a:extLst>
          </p:cNvPr>
          <p:cNvSpPr txBox="1"/>
          <p:nvPr/>
        </p:nvSpPr>
        <p:spPr>
          <a:xfrm>
            <a:off x="460683" y="3237008"/>
            <a:ext cx="253487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indent="-360045"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(3) 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Map this copy to iSCSI or FC </a:t>
            </a:r>
            <a:r>
              <a:rPr kumimoji="1"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while the original LUN remains online !</a:t>
            </a:r>
            <a:endParaRPr lang="zh-TW" altLang="en-US" b="1">
              <a:solidFill>
                <a:srgbClr val="0070C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C9A2AD4-D03F-4A51-9A6A-06E2D323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619" y="3013841"/>
            <a:ext cx="2768682" cy="2438759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B63249-3D9C-4284-A236-FA97B1433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788" y="2285573"/>
            <a:ext cx="2562865" cy="3794633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6F7E298-119E-4576-953B-2AF304542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06" y="2285573"/>
            <a:ext cx="2657337" cy="3794633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4">
            <a:extLst>
              <a:ext uri="{FF2B5EF4-FFF2-40B4-BE49-F238E27FC236}">
                <a16:creationId xmlns:a16="http://schemas.microsoft.com/office/drawing/2014/main" id="{3BDACBBA-D413-41EB-BCF1-BEE251A1C38F}"/>
              </a:ext>
            </a:extLst>
          </p:cNvPr>
          <p:cNvSpPr txBox="1"/>
          <p:nvPr/>
        </p:nvSpPr>
        <p:spPr>
          <a:xfrm>
            <a:off x="460683" y="2574345"/>
            <a:ext cx="532910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indent="-356870"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(2) 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Clone the snapshot to create the LUN copy to be analyzed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4">
            <a:extLst>
              <a:ext uri="{FF2B5EF4-FFF2-40B4-BE49-F238E27FC236}">
                <a16:creationId xmlns:a16="http://schemas.microsoft.com/office/drawing/2014/main" id="{8F192198-5EE7-44D4-96C8-379E04B934F4}"/>
              </a:ext>
            </a:extLst>
          </p:cNvPr>
          <p:cNvSpPr txBox="1"/>
          <p:nvPr/>
        </p:nvSpPr>
        <p:spPr>
          <a:xfrm>
            <a:off x="6295788" y="1509478"/>
            <a:ext cx="256286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Open</a:t>
            </a:r>
            <a:r>
              <a:rPr kumimoji="1"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iSCSI </a:t>
            </a:r>
            <a:r>
              <a:rPr kumimoji="1"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Initiator on Windows</a:t>
            </a:r>
            <a:endParaRPr lang="en-US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4">
            <a:extLst>
              <a:ext uri="{FF2B5EF4-FFF2-40B4-BE49-F238E27FC236}">
                <a16:creationId xmlns:a16="http://schemas.microsoft.com/office/drawing/2014/main" id="{68FF7C06-90DE-4CA5-AC63-55FC0111F8DF}"/>
              </a:ext>
            </a:extLst>
          </p:cNvPr>
          <p:cNvSpPr txBox="1"/>
          <p:nvPr/>
        </p:nvSpPr>
        <p:spPr>
          <a:xfrm>
            <a:off x="9046435" y="1509478"/>
            <a:ext cx="260467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Connect to the</a:t>
            </a:r>
          </a:p>
          <a:p>
            <a:pPr algn="ctr"/>
            <a:r>
              <a:rPr kumimoji="1"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iSCSI Target</a:t>
            </a:r>
            <a:endParaRPr kumimoji="1" lang="en-US" altLang="zh-TW" b="1">
              <a:solidFill>
                <a:srgbClr val="0070C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7" name="文字方塊 4">
            <a:extLst>
              <a:ext uri="{FF2B5EF4-FFF2-40B4-BE49-F238E27FC236}">
                <a16:creationId xmlns:a16="http://schemas.microsoft.com/office/drawing/2014/main" id="{918EB243-A82B-448B-90D5-F6C05536FA47}"/>
              </a:ext>
            </a:extLst>
          </p:cNvPr>
          <p:cNvSpPr txBox="1"/>
          <p:nvPr/>
        </p:nvSpPr>
        <p:spPr>
          <a:xfrm>
            <a:off x="460683" y="5400927"/>
            <a:ext cx="5519419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indent="-360045"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(4) 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Perform the necessary operations on this new LUN without any consequences on the original LUN</a:t>
            </a:r>
            <a:endParaRPr lang="zh-TW" altLang="en-US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9C272174-DE8B-4A4F-BC2E-5AD560D7190A}"/>
              </a:ext>
            </a:extLst>
          </p:cNvPr>
          <p:cNvSpPr/>
          <p:nvPr/>
        </p:nvSpPr>
        <p:spPr>
          <a:xfrm>
            <a:off x="549889" y="1433885"/>
            <a:ext cx="2043364" cy="528961"/>
          </a:xfrm>
          <a:prstGeom prst="roundRect">
            <a:avLst/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 FC NAS</a:t>
            </a:r>
          </a:p>
        </p:txBody>
      </p:sp>
    </p:spTree>
    <p:extLst>
      <p:ext uri="{BB962C8B-B14F-4D97-AF65-F5344CB8AC3E}">
        <p14:creationId xmlns:p14="http://schemas.microsoft.com/office/powerpoint/2010/main" val="2013133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2A6A-99AB-4262-8A7A-59502C461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2" y="0"/>
            <a:ext cx="11409157" cy="1325563"/>
          </a:xfrm>
        </p:spPr>
        <p:txBody>
          <a:bodyPr>
            <a:normAutofit/>
          </a:bodyPr>
          <a:lstStyle/>
          <a:p>
            <a:r>
              <a:rPr lang="en-US" altLang="zh-CN">
                <a:latin typeface="Arial"/>
                <a:ea typeface="Microsoft JhengHei"/>
                <a:cs typeface="Arial"/>
              </a:rPr>
              <a:t>NAS QTS 4.4.1 Also Supports Multiple Marvell &amp; ATTO </a:t>
            </a:r>
            <a:r>
              <a:rPr lang="en-US" altLang="zh-TW">
                <a:latin typeface="Arial"/>
                <a:ea typeface="Microsoft JhengHei"/>
                <a:cs typeface="Arial"/>
              </a:rPr>
              <a:t>FC Adapters</a:t>
            </a:r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793CE-F5F6-8E4B-9144-E2C524DA3C66}"/>
              </a:ext>
            </a:extLst>
          </p:cNvPr>
          <p:cNvSpPr/>
          <p:nvPr/>
        </p:nvSpPr>
        <p:spPr>
          <a:xfrm>
            <a:off x="7821585" y="4859869"/>
            <a:ext cx="3238387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相容性列表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qnap.com/compatibility/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E96693-B861-E14B-88AD-0DF089797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891012"/>
              </p:ext>
            </p:extLst>
          </p:nvPr>
        </p:nvGraphicFramePr>
        <p:xfrm>
          <a:off x="369820" y="1376415"/>
          <a:ext cx="960599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06">
                  <a:extLst>
                    <a:ext uri="{9D8B030D-6E8A-4147-A177-3AD203B41FA5}">
                      <a16:colId xmlns:a16="http://schemas.microsoft.com/office/drawing/2014/main" val="3236415765"/>
                    </a:ext>
                  </a:extLst>
                </a:gridCol>
                <a:gridCol w="1756723">
                  <a:extLst>
                    <a:ext uri="{9D8B030D-6E8A-4147-A177-3AD203B41FA5}">
                      <a16:colId xmlns:a16="http://schemas.microsoft.com/office/drawing/2014/main" val="45189333"/>
                    </a:ext>
                  </a:extLst>
                </a:gridCol>
                <a:gridCol w="1214756">
                  <a:extLst>
                    <a:ext uri="{9D8B030D-6E8A-4147-A177-3AD203B41FA5}">
                      <a16:colId xmlns:a16="http://schemas.microsoft.com/office/drawing/2014/main" val="2128382777"/>
                    </a:ext>
                  </a:extLst>
                </a:gridCol>
                <a:gridCol w="1382953">
                  <a:extLst>
                    <a:ext uri="{9D8B030D-6E8A-4147-A177-3AD203B41FA5}">
                      <a16:colId xmlns:a16="http://schemas.microsoft.com/office/drawing/2014/main" val="2197032117"/>
                    </a:ext>
                  </a:extLst>
                </a:gridCol>
                <a:gridCol w="1794100">
                  <a:extLst>
                    <a:ext uri="{9D8B030D-6E8A-4147-A177-3AD203B41FA5}">
                      <a16:colId xmlns:a16="http://schemas.microsoft.com/office/drawing/2014/main" val="3357610698"/>
                    </a:ext>
                  </a:extLst>
                </a:gridCol>
                <a:gridCol w="1093280">
                  <a:extLst>
                    <a:ext uri="{9D8B030D-6E8A-4147-A177-3AD203B41FA5}">
                      <a16:colId xmlns:a16="http://schemas.microsoft.com/office/drawing/2014/main" val="1230032787"/>
                    </a:ext>
                  </a:extLst>
                </a:gridCol>
                <a:gridCol w="1513772">
                  <a:extLst>
                    <a:ext uri="{9D8B030D-6E8A-4147-A177-3AD203B41FA5}">
                      <a16:colId xmlns:a16="http://schemas.microsoft.com/office/drawing/2014/main" val="2750965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Brand</a:t>
                      </a:r>
                      <a:endParaRPr lang="en-US" sz="18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FC adapter</a:t>
                      </a:r>
                      <a:endParaRPr lang="en-US" sz="18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Interface</a:t>
                      </a:r>
                      <a:endParaRPr lang="en-US" sz="18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Speed</a:t>
                      </a:r>
                      <a:endParaRPr lang="en-US" sz="18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Generation</a:t>
                      </a:r>
                      <a:endParaRPr lang="en-US" sz="18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PCIe</a:t>
                      </a:r>
                    </a:p>
                  </a:txBody>
                  <a:tcP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Profile</a:t>
                      </a:r>
                    </a:p>
                  </a:txBody>
                  <a:tcPr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581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QLE2742-SR-CK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32GFC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32G/16G/8G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679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QLE2740-SR-CK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32GFC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32G/16G/8G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652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QLE2692-SR-CK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16GFC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Enhanced Gen 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153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QLE2690-SR-CK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16GFC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Enhanced Gen 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16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QLE2672-CK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16GFC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445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QLE2670-CK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16GFC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737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QLE2562-CK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8GFC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8G/4G/2G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007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QLE2560-CK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8GFC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8G/4G/2G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17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</a:t>
                      </a:r>
                    </a:p>
                  </a:txBody>
                  <a:tcPr marL="91192" marR="91192" marT="45596" marB="45596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CTFC-322E​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32GFC​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32G/16G/8G​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438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</a:t>
                      </a:r>
                    </a:p>
                  </a:txBody>
                  <a:tcPr marL="91192" marR="91192" marT="45596" marB="45596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CTFC-321E​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32GFC​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32G/16G/8G​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05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</a:t>
                      </a:r>
                    </a:p>
                  </a:txBody>
                  <a:tcPr marL="91192" marR="91192" marT="45596" marB="45596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CTFC-162P​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16GFC​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41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</a:t>
                      </a:r>
                    </a:p>
                  </a:txBody>
                  <a:tcPr marL="91192" marR="91192" marT="45596" marB="45596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CTFC-161P​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16GFC​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408265"/>
                  </a:ext>
                </a:extLst>
              </a:tr>
            </a:tbl>
          </a:graphicData>
        </a:graphic>
      </p:graphicFrame>
      <p:pic>
        <p:nvPicPr>
          <p:cNvPr id="11" name="圖片 10" descr="一張含有 電腦 的圖片&#10;&#10;自動產生的描述">
            <a:extLst>
              <a:ext uri="{FF2B5EF4-FFF2-40B4-BE49-F238E27FC236}">
                <a16:creationId xmlns:a16="http://schemas.microsoft.com/office/drawing/2014/main" id="{36A8120E-EF80-43B8-B8D5-91FD025E8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728" y="2169993"/>
            <a:ext cx="2329272" cy="1729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93AF80F1-6A25-1E4F-BDEF-9EE05FB72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165" y="1616187"/>
            <a:ext cx="848398" cy="848398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C53BC-9957-8E47-9FB0-201398B21F96}"/>
              </a:ext>
            </a:extLst>
          </p:cNvPr>
          <p:cNvSpPr/>
          <p:nvPr/>
        </p:nvSpPr>
        <p:spPr>
          <a:xfrm>
            <a:off x="6043053" y="328527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27DA47-4DF6-484B-969F-383758B3A7AD}"/>
              </a:ext>
            </a:extLst>
          </p:cNvPr>
          <p:cNvSpPr/>
          <p:nvPr/>
        </p:nvSpPr>
        <p:spPr>
          <a:xfrm>
            <a:off x="6043053" y="328527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5D3CD0C-1479-594A-A203-428E9F61E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494" y="4707811"/>
            <a:ext cx="2126926" cy="13604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EFDAEC76-6807-B74A-861E-879BFE51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941" y="3926406"/>
            <a:ext cx="1007914" cy="62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A4DA2A-E20E-CD42-88CA-F2E0352026C1}"/>
              </a:ext>
            </a:extLst>
          </p:cNvPr>
          <p:cNvSpPr/>
          <p:nvPr/>
        </p:nvSpPr>
        <p:spPr>
          <a:xfrm>
            <a:off x="1967219" y="6248187"/>
            <a:ext cx="4469493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FC compatibility list</a:t>
            </a: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qnap.com/compatibility/</a:t>
            </a:r>
          </a:p>
        </p:txBody>
      </p:sp>
    </p:spTree>
    <p:extLst>
      <p:ext uri="{BB962C8B-B14F-4D97-AF65-F5344CB8AC3E}">
        <p14:creationId xmlns:p14="http://schemas.microsoft.com/office/powerpoint/2010/main" val="76470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群組 58">
            <a:extLst>
              <a:ext uri="{FF2B5EF4-FFF2-40B4-BE49-F238E27FC236}">
                <a16:creationId xmlns:a16="http://schemas.microsoft.com/office/drawing/2014/main" id="{10BB5CA5-3A42-4CC4-B8E4-70A2D65B417B}"/>
              </a:ext>
            </a:extLst>
          </p:cNvPr>
          <p:cNvGrpSpPr/>
          <p:nvPr/>
        </p:nvGrpSpPr>
        <p:grpSpPr>
          <a:xfrm>
            <a:off x="631473" y="1615782"/>
            <a:ext cx="5142006" cy="2299794"/>
            <a:chOff x="631473" y="1890817"/>
            <a:chExt cx="5142006" cy="2299794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89399189-DDAA-4310-B177-54110CEE018F}"/>
                </a:ext>
              </a:extLst>
            </p:cNvPr>
            <p:cNvSpPr/>
            <p:nvPr/>
          </p:nvSpPr>
          <p:spPr>
            <a:xfrm>
              <a:off x="1142019" y="1986311"/>
              <a:ext cx="4631460" cy="2204300"/>
            </a:xfrm>
            <a:prstGeom prst="roundRect">
              <a:avLst>
                <a:gd name="adj" fmla="val 48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B542F84D-CD5D-41B1-B065-8153E7E8FABC}"/>
                </a:ext>
              </a:extLst>
            </p:cNvPr>
            <p:cNvSpPr/>
            <p:nvPr/>
          </p:nvSpPr>
          <p:spPr>
            <a:xfrm>
              <a:off x="690136" y="1946104"/>
              <a:ext cx="919424" cy="91942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4D5FEFB2-3786-4E3A-BEE2-820B8EE6B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473" y="1890817"/>
              <a:ext cx="1053595" cy="1053595"/>
            </a:xfrm>
            <a:prstGeom prst="rect">
              <a:avLst/>
            </a:prstGeom>
          </p:spPr>
        </p:pic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D593C94A-21E2-4641-BE8D-57E77BA487A4}"/>
                </a:ext>
              </a:extLst>
            </p:cNvPr>
            <p:cNvSpPr/>
            <p:nvPr/>
          </p:nvSpPr>
          <p:spPr>
            <a:xfrm>
              <a:off x="1344040" y="2101005"/>
              <a:ext cx="4291216" cy="653942"/>
            </a:xfrm>
            <a:prstGeom prst="roundRect">
              <a:avLst>
                <a:gd name="adj" fmla="val 16468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3F50AA-57C9-4936-A153-08BC3660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992"/>
            <a:ext cx="12192000" cy="1473410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Why Should Companies Build Fibre Channel Storage Area Network?</a:t>
            </a:r>
            <a:endParaRPr lang="zh-TW" altLang="en-US" sz="4000">
              <a:solidFill>
                <a:srgbClr val="002060"/>
              </a:solidFill>
              <a:latin typeface="Arial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F3460-DD86-498D-8FC6-A5DF08BD56B1}"/>
              </a:ext>
            </a:extLst>
          </p:cNvPr>
          <p:cNvSpPr txBox="1"/>
          <p:nvPr/>
        </p:nvSpPr>
        <p:spPr>
          <a:xfrm>
            <a:off x="1404289" y="1923170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rgbClr val="00FFFF"/>
                </a:solidFill>
                <a:latin typeface="Arial"/>
                <a:ea typeface="Microsoft JhengHei"/>
                <a:cs typeface="Arial"/>
              </a:rPr>
              <a:t>Good Connectivity</a:t>
            </a:r>
            <a:endParaRPr lang="zh-TW" altLang="en-US" sz="2400" b="1">
              <a:solidFill>
                <a:srgbClr val="00FFFF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0DAAF287-5893-458E-B55C-DA4E186DCE33}"/>
              </a:ext>
            </a:extLst>
          </p:cNvPr>
          <p:cNvSpPr txBox="1"/>
          <p:nvPr/>
        </p:nvSpPr>
        <p:spPr>
          <a:xfrm>
            <a:off x="1404288" y="2545642"/>
            <a:ext cx="436919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/>
                <a:ea typeface="新細明體"/>
                <a:cs typeface="Arial"/>
              </a:rPr>
              <a:t>In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a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 err="1">
                <a:latin typeface="Arial"/>
                <a:ea typeface="新細明體"/>
                <a:cs typeface="Arial"/>
              </a:rPr>
              <a:t>Fibre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Channel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Storage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 Area 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Network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(SAN)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architecture,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any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server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can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be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directly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connected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to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any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storage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device,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and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any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storage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device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can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be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directly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connected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to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each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other.</a:t>
            </a:r>
            <a:endParaRPr lang="zh-TW" altLang="en-US" sz="1600">
              <a:latin typeface="Arial"/>
              <a:ea typeface="新細明體"/>
              <a:cs typeface="Arial"/>
            </a:endParaRP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3500538E-0FC3-478D-8FE0-7CCDE412C09F}"/>
              </a:ext>
            </a:extLst>
          </p:cNvPr>
          <p:cNvGrpSpPr/>
          <p:nvPr/>
        </p:nvGrpSpPr>
        <p:grpSpPr>
          <a:xfrm>
            <a:off x="6250359" y="1615782"/>
            <a:ext cx="5142006" cy="2299794"/>
            <a:chOff x="631473" y="1890817"/>
            <a:chExt cx="5142006" cy="2299794"/>
          </a:xfrm>
        </p:grpSpPr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2EC85274-9AD3-4931-A6DD-7968B35A2A62}"/>
                </a:ext>
              </a:extLst>
            </p:cNvPr>
            <p:cNvSpPr/>
            <p:nvPr/>
          </p:nvSpPr>
          <p:spPr>
            <a:xfrm>
              <a:off x="1142019" y="1986310"/>
              <a:ext cx="4631460" cy="2204301"/>
            </a:xfrm>
            <a:prstGeom prst="roundRect">
              <a:avLst>
                <a:gd name="adj" fmla="val 48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0E968485-1B57-4D02-94B4-F468BD44B579}"/>
                </a:ext>
              </a:extLst>
            </p:cNvPr>
            <p:cNvSpPr/>
            <p:nvPr/>
          </p:nvSpPr>
          <p:spPr>
            <a:xfrm>
              <a:off x="690136" y="1946104"/>
              <a:ext cx="919424" cy="91942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7967E447-3EE5-4830-8E55-0435176B3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473" y="1890817"/>
              <a:ext cx="1053595" cy="1053595"/>
            </a:xfrm>
            <a:prstGeom prst="rect">
              <a:avLst/>
            </a:prstGeom>
          </p:spPr>
        </p:pic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B59045FF-ACDA-45B4-B592-A5923C491D66}"/>
                </a:ext>
              </a:extLst>
            </p:cNvPr>
            <p:cNvSpPr/>
            <p:nvPr/>
          </p:nvSpPr>
          <p:spPr>
            <a:xfrm>
              <a:off x="1344040" y="2101005"/>
              <a:ext cx="4291216" cy="653942"/>
            </a:xfrm>
            <a:prstGeom prst="roundRect">
              <a:avLst>
                <a:gd name="adj" fmla="val 16468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5" name="TextBox 2">
            <a:extLst>
              <a:ext uri="{FF2B5EF4-FFF2-40B4-BE49-F238E27FC236}">
                <a16:creationId xmlns:a16="http://schemas.microsoft.com/office/drawing/2014/main" id="{7694963C-19D5-4EC7-8BDA-73155DC722D3}"/>
              </a:ext>
            </a:extLst>
          </p:cNvPr>
          <p:cNvSpPr txBox="1"/>
          <p:nvPr/>
        </p:nvSpPr>
        <p:spPr>
          <a:xfrm>
            <a:off x="7023175" y="1923170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rgbClr val="00FFFF"/>
                </a:solidFill>
                <a:latin typeface="Arial"/>
                <a:ea typeface="Microsoft JhengHei"/>
                <a:cs typeface="Arial"/>
              </a:rPr>
              <a:t>Good Expandability</a:t>
            </a:r>
            <a:endParaRPr lang="zh-TW" altLang="en-US" sz="2400" b="1">
              <a:solidFill>
                <a:srgbClr val="00FFFF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TextBox 2">
            <a:extLst>
              <a:ext uri="{FF2B5EF4-FFF2-40B4-BE49-F238E27FC236}">
                <a16:creationId xmlns:a16="http://schemas.microsoft.com/office/drawing/2014/main" id="{F09A80E8-0151-428A-B710-EB0D8FB6387A}"/>
              </a:ext>
            </a:extLst>
          </p:cNvPr>
          <p:cNvSpPr txBox="1"/>
          <p:nvPr/>
        </p:nvSpPr>
        <p:spPr>
          <a:xfrm>
            <a:off x="7023174" y="2592136"/>
            <a:ext cx="417230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/>
                <a:ea typeface="新細明體"/>
                <a:cs typeface="Arial"/>
              </a:rPr>
              <a:t>Enterprises can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 do e</a:t>
            </a:r>
            <a:r>
              <a:rPr lang="en-US" altLang="zh-TW" sz="1600" err="1">
                <a:latin typeface="Arial"/>
                <a:ea typeface="新細明體"/>
                <a:cs typeface="Arial"/>
              </a:rPr>
              <a:t>xtended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action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 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without increasing the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 </a:t>
            </a:r>
            <a:r>
              <a:rPr lang="en-US" altLang="en-US" sz="1600">
                <a:latin typeface="Arial"/>
                <a:cs typeface="Arial"/>
              </a:rPr>
              <a:t>load</a:t>
            </a:r>
            <a:r>
              <a:rPr lang="zh-TW" altLang="en-US" sz="1600">
                <a:latin typeface="Arial"/>
                <a:ea typeface="新細明體"/>
                <a:cs typeface="Arial"/>
              </a:rPr>
              <a:t> </a:t>
            </a:r>
            <a:r>
              <a:rPr lang="en-US" altLang="zh-TW" sz="1600">
                <a:latin typeface="Arial"/>
                <a:ea typeface="新細明體"/>
                <a:cs typeface="Arial"/>
              </a:rPr>
              <a:t>on the server and the local area network.</a:t>
            </a:r>
            <a:endParaRPr lang="zh-TW" altLang="en-US" sz="1600">
              <a:latin typeface="Arial"/>
              <a:ea typeface="新細明體"/>
              <a:cs typeface="Arial"/>
            </a:endParaRP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A5C5CC5D-0B68-450D-8A02-70FB0F3AF908}"/>
              </a:ext>
            </a:extLst>
          </p:cNvPr>
          <p:cNvGrpSpPr/>
          <p:nvPr/>
        </p:nvGrpSpPr>
        <p:grpSpPr>
          <a:xfrm>
            <a:off x="631473" y="4060993"/>
            <a:ext cx="5142006" cy="2299794"/>
            <a:chOff x="631473" y="1890817"/>
            <a:chExt cx="5142006" cy="2299794"/>
          </a:xfrm>
        </p:grpSpPr>
        <p:sp>
          <p:nvSpPr>
            <p:cNvPr id="75" name="矩形: 圓角 74">
              <a:extLst>
                <a:ext uri="{FF2B5EF4-FFF2-40B4-BE49-F238E27FC236}">
                  <a16:creationId xmlns:a16="http://schemas.microsoft.com/office/drawing/2014/main" id="{DB51EA54-7610-4239-BA71-2A5F8B670005}"/>
                </a:ext>
              </a:extLst>
            </p:cNvPr>
            <p:cNvSpPr/>
            <p:nvPr/>
          </p:nvSpPr>
          <p:spPr>
            <a:xfrm>
              <a:off x="1142019" y="1986311"/>
              <a:ext cx="4631460" cy="2204300"/>
            </a:xfrm>
            <a:prstGeom prst="roundRect">
              <a:avLst>
                <a:gd name="adj" fmla="val 48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6" name="橢圓 75">
              <a:extLst>
                <a:ext uri="{FF2B5EF4-FFF2-40B4-BE49-F238E27FC236}">
                  <a16:creationId xmlns:a16="http://schemas.microsoft.com/office/drawing/2014/main" id="{DD2B6076-E9F2-45A5-B0A5-C9F6452C9D15}"/>
                </a:ext>
              </a:extLst>
            </p:cNvPr>
            <p:cNvSpPr/>
            <p:nvPr/>
          </p:nvSpPr>
          <p:spPr>
            <a:xfrm>
              <a:off x="690136" y="1946104"/>
              <a:ext cx="919424" cy="91942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AA906B1A-428F-4FA6-ACEE-BE01240D4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473" y="1890817"/>
              <a:ext cx="1053595" cy="1053595"/>
            </a:xfrm>
            <a:prstGeom prst="rect">
              <a:avLst/>
            </a:prstGeom>
          </p:spPr>
        </p:pic>
        <p:sp>
          <p:nvSpPr>
            <p:cNvPr id="78" name="矩形: 圓角 77">
              <a:extLst>
                <a:ext uri="{FF2B5EF4-FFF2-40B4-BE49-F238E27FC236}">
                  <a16:creationId xmlns:a16="http://schemas.microsoft.com/office/drawing/2014/main" id="{49A0C8BC-B2A7-4AE5-9439-657943C23C19}"/>
                </a:ext>
              </a:extLst>
            </p:cNvPr>
            <p:cNvSpPr/>
            <p:nvPr/>
          </p:nvSpPr>
          <p:spPr>
            <a:xfrm>
              <a:off x="1344040" y="2101005"/>
              <a:ext cx="4291216" cy="653942"/>
            </a:xfrm>
            <a:prstGeom prst="roundRect">
              <a:avLst>
                <a:gd name="adj" fmla="val 16468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79" name="TextBox 2">
            <a:extLst>
              <a:ext uri="{FF2B5EF4-FFF2-40B4-BE49-F238E27FC236}">
                <a16:creationId xmlns:a16="http://schemas.microsoft.com/office/drawing/2014/main" id="{34F4CB17-533C-4323-AD23-899557A7ACD1}"/>
              </a:ext>
            </a:extLst>
          </p:cNvPr>
          <p:cNvSpPr txBox="1"/>
          <p:nvPr/>
        </p:nvSpPr>
        <p:spPr>
          <a:xfrm>
            <a:off x="1404289" y="4368381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rgbClr val="00FFFF"/>
                </a:solidFill>
                <a:latin typeface="Arial"/>
                <a:ea typeface="Microsoft JhengHei"/>
                <a:cs typeface="Arial"/>
              </a:rPr>
              <a:t>Good Data Sharing Ability</a:t>
            </a:r>
            <a:endParaRPr lang="zh-TW" altLang="en-US" sz="2400" b="1">
              <a:solidFill>
                <a:srgbClr val="00FFFF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80" name="TextBox 2">
            <a:extLst>
              <a:ext uri="{FF2B5EF4-FFF2-40B4-BE49-F238E27FC236}">
                <a16:creationId xmlns:a16="http://schemas.microsoft.com/office/drawing/2014/main" id="{EDBC3091-DA02-452A-ABB4-8645B5773CEC}"/>
              </a:ext>
            </a:extLst>
          </p:cNvPr>
          <p:cNvSpPr txBox="1"/>
          <p:nvPr/>
        </p:nvSpPr>
        <p:spPr>
          <a:xfrm>
            <a:off x="1404288" y="4990853"/>
            <a:ext cx="436919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Since the storage device is no longer connected to a specific server, resources can be shared by many servers and the main network performance is not affected when a large number of files are transmitted. 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E284EA4D-90FE-47B9-8635-7BEF42AB284A}"/>
              </a:ext>
            </a:extLst>
          </p:cNvPr>
          <p:cNvGrpSpPr/>
          <p:nvPr/>
        </p:nvGrpSpPr>
        <p:grpSpPr>
          <a:xfrm>
            <a:off x="6250359" y="4060993"/>
            <a:ext cx="5142006" cy="2299794"/>
            <a:chOff x="631473" y="1890817"/>
            <a:chExt cx="5142006" cy="2299794"/>
          </a:xfrm>
        </p:grpSpPr>
        <p:sp>
          <p:nvSpPr>
            <p:cNvPr id="82" name="矩形: 圓角 81">
              <a:extLst>
                <a:ext uri="{FF2B5EF4-FFF2-40B4-BE49-F238E27FC236}">
                  <a16:creationId xmlns:a16="http://schemas.microsoft.com/office/drawing/2014/main" id="{CED0614B-11A0-4646-B8DF-DD755B065F96}"/>
                </a:ext>
              </a:extLst>
            </p:cNvPr>
            <p:cNvSpPr/>
            <p:nvPr/>
          </p:nvSpPr>
          <p:spPr>
            <a:xfrm>
              <a:off x="1142019" y="1986310"/>
              <a:ext cx="4631460" cy="2204301"/>
            </a:xfrm>
            <a:prstGeom prst="roundRect">
              <a:avLst>
                <a:gd name="adj" fmla="val 48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1D1455D2-4F52-4D62-81F1-EA74370B1CBE}"/>
                </a:ext>
              </a:extLst>
            </p:cNvPr>
            <p:cNvSpPr/>
            <p:nvPr/>
          </p:nvSpPr>
          <p:spPr>
            <a:xfrm>
              <a:off x="690136" y="1946104"/>
              <a:ext cx="919424" cy="91942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B2CBC3CF-077F-43D7-A70E-2B95B278B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473" y="1890817"/>
              <a:ext cx="1053595" cy="1053595"/>
            </a:xfrm>
            <a:prstGeom prst="rect">
              <a:avLst/>
            </a:prstGeom>
          </p:spPr>
        </p:pic>
        <p:sp>
          <p:nvSpPr>
            <p:cNvPr id="85" name="矩形: 圓角 84">
              <a:extLst>
                <a:ext uri="{FF2B5EF4-FFF2-40B4-BE49-F238E27FC236}">
                  <a16:creationId xmlns:a16="http://schemas.microsoft.com/office/drawing/2014/main" id="{7E957749-7502-4639-8F97-C7340363D799}"/>
                </a:ext>
              </a:extLst>
            </p:cNvPr>
            <p:cNvSpPr/>
            <p:nvPr/>
          </p:nvSpPr>
          <p:spPr>
            <a:xfrm>
              <a:off x="1344040" y="2101005"/>
              <a:ext cx="4291216" cy="653942"/>
            </a:xfrm>
            <a:prstGeom prst="roundRect">
              <a:avLst>
                <a:gd name="adj" fmla="val 16468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86" name="TextBox 2">
            <a:extLst>
              <a:ext uri="{FF2B5EF4-FFF2-40B4-BE49-F238E27FC236}">
                <a16:creationId xmlns:a16="http://schemas.microsoft.com/office/drawing/2014/main" id="{F4CBCA00-0352-40DC-9507-F5BA7B51B9FD}"/>
              </a:ext>
            </a:extLst>
          </p:cNvPr>
          <p:cNvSpPr txBox="1"/>
          <p:nvPr/>
        </p:nvSpPr>
        <p:spPr>
          <a:xfrm>
            <a:off x="7023175" y="4368381"/>
            <a:ext cx="4230967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300" b="1">
                <a:solidFill>
                  <a:srgbClr val="00FFFF"/>
                </a:solidFill>
                <a:latin typeface="Arial"/>
                <a:ea typeface="Microsoft JhengHei"/>
                <a:cs typeface="Arial"/>
              </a:rPr>
              <a:t>Fast and Stable Performance</a:t>
            </a:r>
            <a:endParaRPr lang="zh-TW" altLang="en-US" sz="2300" b="1">
              <a:solidFill>
                <a:srgbClr val="00FFFF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87" name="TextBox 2">
            <a:extLst>
              <a:ext uri="{FF2B5EF4-FFF2-40B4-BE49-F238E27FC236}">
                <a16:creationId xmlns:a16="http://schemas.microsoft.com/office/drawing/2014/main" id="{6F895B00-AA76-440A-8BEA-E774DF4ABFCE}"/>
              </a:ext>
            </a:extLst>
          </p:cNvPr>
          <p:cNvSpPr txBox="1"/>
          <p:nvPr/>
        </p:nvSpPr>
        <p:spPr>
          <a:xfrm>
            <a:off x="7023174" y="5037347"/>
            <a:ext cx="417230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Continue to use the same video editing software as a local drive with high and stable performance.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9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E92256F-C45A-436C-AC47-FE690084B063}"/>
              </a:ext>
            </a:extLst>
          </p:cNvPr>
          <p:cNvSpPr/>
          <p:nvPr/>
        </p:nvSpPr>
        <p:spPr>
          <a:xfrm>
            <a:off x="4140362" y="1314930"/>
            <a:ext cx="7733190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2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660E1942-B0B1-4C76-8147-E6DA98E5ED6E}"/>
              </a:ext>
            </a:extLst>
          </p:cNvPr>
          <p:cNvSpPr/>
          <p:nvPr/>
        </p:nvSpPr>
        <p:spPr>
          <a:xfrm>
            <a:off x="8049863" y="1314930"/>
            <a:ext cx="3823687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2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61" y="0"/>
            <a:ext cx="11091586" cy="1325563"/>
          </a:xfrm>
        </p:spPr>
        <p:txBody>
          <a:bodyPr>
            <a:normAutofit/>
          </a:bodyPr>
          <a:lstStyle/>
          <a:p>
            <a:r>
              <a:rPr lang="en-US" altLang="zh-CN">
                <a:latin typeface="Arial"/>
                <a:ea typeface="Microsoft JhengHei"/>
                <a:cs typeface="Arial"/>
              </a:rPr>
              <a:t>High-Speed </a:t>
            </a:r>
            <a:r>
              <a:rPr lang="en-US" altLang="zh-TW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>
                <a:latin typeface="Arial"/>
                <a:ea typeface="Microsoft JhengHei"/>
                <a:cs typeface="Arial"/>
              </a:rPr>
              <a:t> Channel Recommended Models</a:t>
            </a:r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72275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24303-97F7-C340-8A82-238D4F053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14" y="4475061"/>
            <a:ext cx="3787200" cy="2204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B930E-D517-4147-B043-62FFF1258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991" y="4274816"/>
            <a:ext cx="3515193" cy="20465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文字方塊 21">
            <a:extLst>
              <a:ext uri="{FF2B5EF4-FFF2-40B4-BE49-F238E27FC236}">
                <a16:creationId xmlns:a16="http://schemas.microsoft.com/office/drawing/2014/main" id="{25A18C37-49E1-3E4B-B909-0575F1805D42}"/>
              </a:ext>
            </a:extLst>
          </p:cNvPr>
          <p:cNvSpPr txBox="1"/>
          <p:nvPr/>
        </p:nvSpPr>
        <p:spPr>
          <a:xfrm>
            <a:off x="470761" y="3124672"/>
            <a:ext cx="3480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 x 3.5”SATA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AMD Ryzen™ 5 2600 </a:t>
            </a:r>
            <a:r>
              <a:rPr lang="en-US" altLang="ja-JP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6-core 3.4 </a:t>
            </a:r>
            <a:r>
              <a:rPr lang="en-US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GHz </a:t>
            </a:r>
            <a:r>
              <a:rPr lang="en-US" altLang="ja-JP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(up to 3.9 </a:t>
            </a:r>
            <a:r>
              <a:rPr lang="en-US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GHz)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CN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 </a:t>
            </a:r>
            <a:r>
              <a:rPr kumimoji="1" lang="en" altLang="zh-TW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64GB RAM</a:t>
            </a:r>
            <a:endParaRPr kumimoji="1" lang="zh-TW" altLang="en-US" sz="18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B7481-0A50-1343-9A60-A0E906A4FC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9431" y="4322942"/>
            <a:ext cx="3558165" cy="22269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0D24B55F-7315-45DB-8A97-4D2DFC8BA71D}"/>
              </a:ext>
            </a:extLst>
          </p:cNvPr>
          <p:cNvSpPr txBox="1"/>
          <p:nvPr/>
        </p:nvSpPr>
        <p:spPr>
          <a:xfrm>
            <a:off x="470761" y="1608545"/>
            <a:ext cx="3519066" cy="138499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SMB</a:t>
            </a:r>
          </a:p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TS-1677XU-RP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 FC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D6814BE3-6421-487B-A724-BA73F60479E7}"/>
              </a:ext>
            </a:extLst>
          </p:cNvPr>
          <p:cNvSpPr txBox="1"/>
          <p:nvPr/>
        </p:nvSpPr>
        <p:spPr>
          <a:xfrm>
            <a:off x="4326118" y="1608545"/>
            <a:ext cx="3519066" cy="138499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SMB</a:t>
            </a:r>
          </a:p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TS-2483XU-RP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32G FC</a:t>
            </a:r>
          </a:p>
        </p:txBody>
      </p:sp>
      <p:sp>
        <p:nvSpPr>
          <p:cNvPr id="27" name="文字方塊 21">
            <a:extLst>
              <a:ext uri="{FF2B5EF4-FFF2-40B4-BE49-F238E27FC236}">
                <a16:creationId xmlns:a16="http://schemas.microsoft.com/office/drawing/2014/main" id="{ABE1C164-46EC-449D-9011-D6FE03B8311F}"/>
              </a:ext>
            </a:extLst>
          </p:cNvPr>
          <p:cNvSpPr txBox="1"/>
          <p:nvPr/>
        </p:nvSpPr>
        <p:spPr>
          <a:xfrm>
            <a:off x="4326118" y="3124672"/>
            <a:ext cx="3541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24 x 3.5”SATA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Intel® Xeon® E-2136 6-core 3.3 GHz (</a:t>
            </a:r>
            <a:r>
              <a:rPr kumimoji="1" lang="en-US" altLang="zh-CN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up to 4.5 GHz)</a:t>
            </a:r>
            <a:endParaRPr kumimoji="1" lang="en" altLang="zh-TW" sz="18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CN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 </a:t>
            </a:r>
            <a:r>
              <a:rPr kumimoji="1" lang="en" altLang="zh-TW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64GB RAM</a:t>
            </a:r>
            <a:endParaRPr kumimoji="1" lang="zh-TW" altLang="en-US" sz="18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4408E98D-B1DD-4B5E-B723-62FD5AD46798}"/>
              </a:ext>
            </a:extLst>
          </p:cNvPr>
          <p:cNvSpPr txBox="1"/>
          <p:nvPr/>
        </p:nvSpPr>
        <p:spPr>
          <a:xfrm>
            <a:off x="8202173" y="1608545"/>
            <a:ext cx="3519066" cy="138499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Enterprise</a:t>
            </a:r>
            <a:endParaRPr lang="af-ZA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TDS-16489U R2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32G FC</a:t>
            </a:r>
          </a:p>
        </p:txBody>
      </p:sp>
      <p:sp>
        <p:nvSpPr>
          <p:cNvPr id="34" name="文字方塊 23">
            <a:extLst>
              <a:ext uri="{FF2B5EF4-FFF2-40B4-BE49-F238E27FC236}">
                <a16:creationId xmlns:a16="http://schemas.microsoft.com/office/drawing/2014/main" id="{36479704-B90E-4219-8E31-B4F98DD88E03}"/>
              </a:ext>
            </a:extLst>
          </p:cNvPr>
          <p:cNvSpPr txBox="1"/>
          <p:nvPr/>
        </p:nvSpPr>
        <p:spPr>
          <a:xfrm>
            <a:off x="8272296" y="3111108"/>
            <a:ext cx="3515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 x 3.5”SAS/SATA + 4 x 2.5” SAS/SATA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CN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Dual </a:t>
            </a:r>
            <a:r>
              <a:rPr kumimoji="1" lang="en" altLang="zh-TW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Intel® Xeon® E5-2630 v4 10-core 2.2 GHz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CN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 </a:t>
            </a:r>
            <a:r>
              <a:rPr kumimoji="1" lang="en" altLang="zh-TW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256GB RDIMM RAM</a:t>
            </a:r>
            <a:endParaRPr kumimoji="1" lang="zh-TW" altLang="en-US" sz="18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72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68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D7536F9E-3830-424B-BE7C-F7379E9B337C}"/>
              </a:ext>
            </a:extLst>
          </p:cNvPr>
          <p:cNvSpPr/>
          <p:nvPr/>
        </p:nvSpPr>
        <p:spPr>
          <a:xfrm>
            <a:off x="6096000" y="1314930"/>
            <a:ext cx="577755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2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2B03F29-40ED-45DA-9039-949F837D4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4400">
                <a:solidFill>
                  <a:schemeClr val="bg1"/>
                </a:solidFill>
                <a:latin typeface="Arial"/>
                <a:ea typeface="+mn-lt"/>
                <a:cs typeface="+mn-lt"/>
              </a:rPr>
              <a:t>iSCSI vs. </a:t>
            </a:r>
            <a:r>
              <a:rPr lang="en-US" sz="440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Fibre</a:t>
            </a:r>
            <a:r>
              <a:rPr lang="en-US" sz="4400">
                <a:solidFill>
                  <a:schemeClr val="bg1"/>
                </a:solidFill>
                <a:latin typeface="Arial"/>
                <a:ea typeface="+mn-lt"/>
                <a:cs typeface="+mn-lt"/>
              </a:rPr>
              <a:t> Channel Architecture</a:t>
            </a:r>
            <a:endParaRPr lang="en-US" altLang="zh-TW" sz="4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FD7FAB9-F81E-43B9-8859-925876AC24A5}"/>
              </a:ext>
            </a:extLst>
          </p:cNvPr>
          <p:cNvSpPr txBox="1"/>
          <p:nvPr/>
        </p:nvSpPr>
        <p:spPr>
          <a:xfrm>
            <a:off x="401252" y="1484792"/>
            <a:ext cx="2850223" cy="23083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0665" indent="-240665" fontAlgn="base">
              <a:buFont typeface="Arial" panose="020B0604020202020204" pitchFamily="34" charset="0"/>
              <a:buChar char="•"/>
            </a:pPr>
            <a:r>
              <a:rPr lang="en-US" altLang="zh-TW" sz="160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 Channel does not need to pass through Ethernet, and the physical layer in the system is less than iSCSI. When expanding the block-level storage network, </a:t>
            </a:r>
            <a:r>
              <a:rPr lang="en-US" altLang="zh-TW" sz="160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 Channel</a:t>
            </a:r>
            <a:r>
              <a:rPr lang="zh-TW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TW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be used to avoid network load.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FF8ED4-76C8-4409-9F90-646DA8BE2734}"/>
              </a:ext>
            </a:extLst>
          </p:cNvPr>
          <p:cNvSpPr txBox="1"/>
          <p:nvPr/>
        </p:nvSpPr>
        <p:spPr>
          <a:xfrm>
            <a:off x="6946011" y="5898435"/>
            <a:ext cx="197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</a:t>
            </a:r>
            <a:endParaRPr lang="zh-TW" altLang="en-US" sz="18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FB94C-CBD1-412F-B2F4-C751EC469A71}"/>
              </a:ext>
            </a:extLst>
          </p:cNvPr>
          <p:cNvSpPr txBox="1"/>
          <p:nvPr/>
        </p:nvSpPr>
        <p:spPr>
          <a:xfrm>
            <a:off x="401252" y="3914922"/>
            <a:ext cx="577755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defTabSz="1219170" fontAlgn="base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iSCSI needs to expand the block-level storage</a:t>
            </a:r>
            <a:r>
              <a:rPr lang="zh-TW" altLang="en-US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r>
              <a:rPr lang="zh-TW" altLang="en-US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via Ethernet. </a:t>
            </a:r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b="1" err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or ethernet cable</a:t>
            </a:r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  <a:endParaRPr lang="en-US" b="1">
              <a:solidFill>
                <a:srgbClr val="0070C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Picture 16" descr="A picture containing cable, indoor, table, connector&#10;&#10;Description generated with very high confidence">
            <a:extLst>
              <a:ext uri="{FF2B5EF4-FFF2-40B4-BE49-F238E27FC236}">
                <a16:creationId xmlns:a16="http://schemas.microsoft.com/office/drawing/2014/main" id="{F2C4C0D1-F6D0-4530-9947-F5E31205F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978" y="1575031"/>
            <a:ext cx="2378002" cy="1777615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73AF797E-BC40-4428-9399-CBF38E3B9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36" y="4719208"/>
            <a:ext cx="2141830" cy="1246008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BAB2E83-7492-4BC9-A95D-D86261C4E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977" y="4711064"/>
            <a:ext cx="2378002" cy="1262296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402CBD-6BDB-4F1E-A9E8-270F0AF0C323}"/>
              </a:ext>
            </a:extLst>
          </p:cNvPr>
          <p:cNvSpPr txBox="1"/>
          <p:nvPr/>
        </p:nvSpPr>
        <p:spPr>
          <a:xfrm>
            <a:off x="3244509" y="3436425"/>
            <a:ext cx="23694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(FC cable</a:t>
            </a:r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  <a:endParaRPr lang="en-US" b="1">
              <a:solidFill>
                <a:srgbClr val="0070C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BE4AA80-A3BC-4A7B-8AE3-F5C6D2FA8B39}"/>
              </a:ext>
            </a:extLst>
          </p:cNvPr>
          <p:cNvSpPr/>
          <p:nvPr/>
        </p:nvSpPr>
        <p:spPr>
          <a:xfrm>
            <a:off x="6946011" y="1651867"/>
            <a:ext cx="4105331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chemeClr val="tx1"/>
              </a:gs>
              <a:gs pos="0">
                <a:srgbClr val="7030A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Operating System/Application</a:t>
            </a:r>
            <a:endParaRPr lang="zh-TW" altLang="zh-TW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458B41C-42A2-4749-9228-AFD6E04F45DA}"/>
              </a:ext>
            </a:extLst>
          </p:cNvPr>
          <p:cNvSpPr/>
          <p:nvPr/>
        </p:nvSpPr>
        <p:spPr>
          <a:xfrm>
            <a:off x="6946010" y="2363737"/>
            <a:ext cx="4105331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003300"/>
              </a:gs>
              <a:gs pos="0">
                <a:srgbClr val="00B05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SCSI Layer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F280981-B941-4868-8ECF-F0EBC479C002}"/>
              </a:ext>
            </a:extLst>
          </p:cNvPr>
          <p:cNvSpPr/>
          <p:nvPr/>
        </p:nvSpPr>
        <p:spPr>
          <a:xfrm>
            <a:off x="6946010" y="3075607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FF0000"/>
              </a:gs>
              <a:gs pos="0">
                <a:srgbClr val="FF3399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SCSI Layer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18772DD-DE81-4439-AE21-1EAE8707AFC4}"/>
              </a:ext>
            </a:extLst>
          </p:cNvPr>
          <p:cNvSpPr/>
          <p:nvPr/>
        </p:nvSpPr>
        <p:spPr>
          <a:xfrm>
            <a:off x="9073677" y="3075607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0">
                <a:srgbClr val="CC00FF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CF4F8DCC-90F2-40A7-B425-DB5DE205CA4D}"/>
              </a:ext>
            </a:extLst>
          </p:cNvPr>
          <p:cNvSpPr/>
          <p:nvPr/>
        </p:nvSpPr>
        <p:spPr>
          <a:xfrm>
            <a:off x="6946010" y="3776395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663300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TCP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18793267-F213-4F03-9FDB-0D2C85ED3FEA}"/>
              </a:ext>
            </a:extLst>
          </p:cNvPr>
          <p:cNvSpPr/>
          <p:nvPr/>
        </p:nvSpPr>
        <p:spPr>
          <a:xfrm>
            <a:off x="6946010" y="4477183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EC8851E-F846-49A0-9AD1-90D6F3A09646}"/>
              </a:ext>
            </a:extLst>
          </p:cNvPr>
          <p:cNvSpPr/>
          <p:nvPr/>
        </p:nvSpPr>
        <p:spPr>
          <a:xfrm>
            <a:off x="6946010" y="5180022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chemeClr val="accent4">
                  <a:lumMod val="50000"/>
                </a:schemeClr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Ethernet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C8E8BA2B-79B3-466A-9A69-774380500D59}"/>
              </a:ext>
            </a:extLst>
          </p:cNvPr>
          <p:cNvSpPr/>
          <p:nvPr/>
        </p:nvSpPr>
        <p:spPr>
          <a:xfrm>
            <a:off x="9073677" y="5180022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003300"/>
              </a:gs>
              <a:gs pos="0">
                <a:srgbClr val="00FF0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CE6EC5A-F8C8-4218-9685-6E7BC5A9E5CB}"/>
              </a:ext>
            </a:extLst>
          </p:cNvPr>
          <p:cNvSpPr txBox="1"/>
          <p:nvPr/>
        </p:nvSpPr>
        <p:spPr>
          <a:xfrm>
            <a:off x="9057807" y="5898435"/>
            <a:ext cx="20607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8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</a:t>
            </a:r>
          </a:p>
        </p:txBody>
      </p:sp>
      <p:sp>
        <p:nvSpPr>
          <p:cNvPr id="42" name="箭號: 向下 41">
            <a:extLst>
              <a:ext uri="{FF2B5EF4-FFF2-40B4-BE49-F238E27FC236}">
                <a16:creationId xmlns:a16="http://schemas.microsoft.com/office/drawing/2014/main" id="{E386A7E1-E3B4-4CA7-8FA4-87BB4DE3B5A4}"/>
              </a:ext>
            </a:extLst>
          </p:cNvPr>
          <p:cNvSpPr/>
          <p:nvPr/>
        </p:nvSpPr>
        <p:spPr>
          <a:xfrm>
            <a:off x="9817968" y="3772324"/>
            <a:ext cx="489081" cy="1497724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7030A0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484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4517E00-36E5-4C61-923C-B48069D98332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  <a:gs pos="80000">
                <a:schemeClr val="bg1"/>
              </a:gs>
              <a:gs pos="2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0" y="0"/>
            <a:ext cx="10888580" cy="1325563"/>
          </a:xfrm>
        </p:spPr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440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Fibre</a:t>
            </a:r>
            <a:r>
              <a:rPr lang="en-US" sz="4400">
                <a:solidFill>
                  <a:schemeClr val="bg1"/>
                </a:solidFill>
                <a:latin typeface="Arial"/>
                <a:ea typeface="+mn-lt"/>
                <a:cs typeface="+mn-lt"/>
              </a:rPr>
              <a:t> Channel Reduces CPU Load</a:t>
            </a:r>
            <a:endParaRPr lang="zh-TW" altLang="en-US" sz="4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0684F7-D191-4795-9E6E-83D31DD515CF}"/>
              </a:ext>
            </a:extLst>
          </p:cNvPr>
          <p:cNvSpPr/>
          <p:nvPr/>
        </p:nvSpPr>
        <p:spPr>
          <a:xfrm>
            <a:off x="7465260" y="2338883"/>
            <a:ext cx="4341776" cy="347787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F/W: 4.4.1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</a:t>
            </a:r>
            <a:r>
              <a:rPr lang="pt-BR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Intel(R) Xeon(R) E-2124 CPU @ 3.30GHz</a:t>
            </a:r>
            <a:endParaRPr lang="en-US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Tested SSD: </a:t>
            </a:r>
            <a:r>
              <a:rPr lang="de-DE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Samsung SSD 850 PRO 512GB SATA*12, RAID 0</a:t>
            </a:r>
            <a:endParaRPr lang="en-US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RAM: 8 GB (4GB x 2)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Block-based LUN; AIO enable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32G: QLogic Fibre Channel Adapter-QLE2742-SR-CK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25GbE: QXG-25G2SF-CX4, MTU 9000</a:t>
            </a:r>
          </a:p>
          <a:p>
            <a:b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1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IOmeter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Global Configuration: </a:t>
            </a:r>
            <a:b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Maximum Disk Size: RAM*4/ Ramp Up Time: 30 seconds Seq / Run Time: 3 Minutes / 2-workers/ 64-outstanding Random / Run Time: 3 Minutes / 4-workers/ 32-outstanding</a:t>
            </a:r>
          </a:p>
          <a:p>
            <a:endParaRPr lang="en-US" altLang="zh-TW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PC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CPU E5-2630 v3 @ 2.40GHz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OS: Windows Server 2016 Database Evaluation.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Version: 10.0.14393 Build 14393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Memory: 128 GB.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32G: QLogic </a:t>
            </a:r>
            <a:r>
              <a:rPr lang="en-US" altLang="zh-TW" sz="11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 Adapter-QLE2742-SR-CK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25GbE: QXG-25G2SF-CX4, MTU 9000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4B3550F-733C-46D6-8A9A-B4B0F0B9D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76024"/>
              </p:ext>
            </p:extLst>
          </p:nvPr>
        </p:nvGraphicFramePr>
        <p:xfrm>
          <a:off x="512729" y="2264711"/>
          <a:ext cx="6817540" cy="3138292"/>
        </p:xfrm>
        <a:graphic>
          <a:graphicData uri="http://schemas.openxmlformats.org/drawingml/2006/table">
            <a:tbl>
              <a:tblPr/>
              <a:tblGrid>
                <a:gridCol w="1381671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966898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145631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014904">
                  <a:extLst>
                    <a:ext uri="{9D8B030D-6E8A-4147-A177-3AD203B41FA5}">
                      <a16:colId xmlns:a16="http://schemas.microsoft.com/office/drawing/2014/main" val="534109384"/>
                    </a:ext>
                  </a:extLst>
                </a:gridCol>
                <a:gridCol w="1315222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993214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Speed/CPU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iSCSI</a:t>
                      </a:r>
                      <a:endParaRPr lang="en-US" sz="2000" b="0" i="0" u="none" strike="noStrike" noProof="0">
                        <a:effectLst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FC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25GbEx1</a:t>
                      </a:r>
                      <a:endParaRPr lang="en-US" sz="2000" b="0" i="0" u="none" strike="noStrike" kern="1200" noProof="0"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r>
                        <a:rPr lang="en-US" sz="20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32G</a:t>
                      </a:r>
                      <a:endParaRPr lang="en-US" sz="20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2709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2944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2755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2772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2707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2951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2825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2872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154793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155197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108263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113162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9" name="文字方塊 3">
            <a:extLst>
              <a:ext uri="{FF2B5EF4-FFF2-40B4-BE49-F238E27FC236}">
                <a16:creationId xmlns:a16="http://schemas.microsoft.com/office/drawing/2014/main" id="{183725B6-D81A-4A3F-88C0-3D496986D73D}"/>
              </a:ext>
            </a:extLst>
          </p:cNvPr>
          <p:cNvSpPr txBox="1"/>
          <p:nvPr/>
        </p:nvSpPr>
        <p:spPr>
          <a:xfrm>
            <a:off x="7379278" y="1934152"/>
            <a:ext cx="419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Test environment: TS-1283XU-RP</a:t>
            </a:r>
            <a:r>
              <a:rPr 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sz="1333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A1499-7D67-40A6-8C63-999EBA86C462}"/>
              </a:ext>
            </a:extLst>
          </p:cNvPr>
          <p:cNvSpPr txBox="1"/>
          <p:nvPr/>
        </p:nvSpPr>
        <p:spPr>
          <a:xfrm>
            <a:off x="512729" y="5501533"/>
            <a:ext cx="68175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Note: </a:t>
            </a:r>
            <a:r>
              <a:rPr lang="en-US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the test environment is</a:t>
            </a:r>
            <a:r>
              <a:rPr lang="zh-TW" alt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RAID 0</a:t>
            </a:r>
            <a:r>
              <a:rPr lang="en-US" altLang="zh-TW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.</a:t>
            </a:r>
            <a:endParaRPr lang="zh-TW" altLang="en-US" sz="1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A8A6B9-87DF-49B1-AD5E-3DFCB699308C}"/>
              </a:ext>
            </a:extLst>
          </p:cNvPr>
          <p:cNvSpPr/>
          <p:nvPr/>
        </p:nvSpPr>
        <p:spPr>
          <a:xfrm>
            <a:off x="4029921" y="2695142"/>
            <a:ext cx="975756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0F3EB458-F79C-40C7-9E4C-E53B0616F777}"/>
              </a:ext>
            </a:extLst>
          </p:cNvPr>
          <p:cNvSpPr/>
          <p:nvPr/>
        </p:nvSpPr>
        <p:spPr>
          <a:xfrm>
            <a:off x="6354518" y="2695142"/>
            <a:ext cx="975756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8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AC62F0A-3AEE-4B35-8583-1B9886DAB99F}"/>
              </a:ext>
            </a:extLst>
          </p:cNvPr>
          <p:cNvSpPr/>
          <p:nvPr/>
        </p:nvSpPr>
        <p:spPr>
          <a:xfrm>
            <a:off x="306944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  <a:gs pos="80000">
                <a:schemeClr val="bg1"/>
              </a:gs>
              <a:gs pos="2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9EE01-5819-4ED0-8182-D19ABD04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>
                <a:latin typeface="Arial"/>
                <a:ea typeface="Microsoft JhengHei"/>
                <a:cs typeface="Arial"/>
              </a:rPr>
              <a:t> Channel Performance is Good</a:t>
            </a:r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85D08-BF5D-42C7-9848-A8288F33AA8A}"/>
              </a:ext>
            </a:extLst>
          </p:cNvPr>
          <p:cNvSpPr txBox="1"/>
          <p:nvPr/>
        </p:nvSpPr>
        <p:spPr>
          <a:xfrm>
            <a:off x="904785" y="5372315"/>
            <a:ext cx="620740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IOmeter</a:t>
            </a: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Global Configuration: Maximum Disk Size: RAM*4/ Ramp Up Time: 30 seconds</a:t>
            </a:r>
            <a:br>
              <a:rPr lang="en-US" altLang="zh-TW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Seq / Run Time: 3 Minutes / 2-workers/ 64-outstanding </a:t>
            </a:r>
            <a:br>
              <a:rPr lang="en-US" altLang="zh-TW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Random / Run Time: 3 Minutes / 4-workers/ 32-outstanding</a:t>
            </a:r>
            <a:endParaRPr lang="en-US" altLang="zh-TW" sz="16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F6B785ED-41E3-4A8E-A78E-38881E22B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739351"/>
              </p:ext>
            </p:extLst>
          </p:nvPr>
        </p:nvGraphicFramePr>
        <p:xfrm>
          <a:off x="1002110" y="1859854"/>
          <a:ext cx="5556632" cy="3138292"/>
        </p:xfrm>
        <a:graphic>
          <a:graphicData uri="http://schemas.openxmlformats.org/drawingml/2006/table">
            <a:tbl>
              <a:tblPr/>
              <a:tblGrid>
                <a:gridCol w="1635287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1099276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796690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1025379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Speed/CPU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FC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3133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4797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3154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2772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28%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92632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195360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36%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20" name="TextBox 3">
            <a:extLst>
              <a:ext uri="{FF2B5EF4-FFF2-40B4-BE49-F238E27FC236}">
                <a16:creationId xmlns:a16="http://schemas.microsoft.com/office/drawing/2014/main" id="{A76E5E39-A4ED-4D60-9612-46D16744BD82}"/>
              </a:ext>
            </a:extLst>
          </p:cNvPr>
          <p:cNvSpPr txBox="1"/>
          <p:nvPr/>
        </p:nvSpPr>
        <p:spPr>
          <a:xfrm>
            <a:off x="919940" y="5098639"/>
            <a:ext cx="68175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Note: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test environment is </a:t>
            </a:r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RAID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5.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0E06D9FA-BE01-4D75-A3DC-B03AD80EBE65}"/>
              </a:ext>
            </a:extLst>
          </p:cNvPr>
          <p:cNvSpPr/>
          <p:nvPr/>
        </p:nvSpPr>
        <p:spPr>
          <a:xfrm>
            <a:off x="3724929" y="2295168"/>
            <a:ext cx="1805914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0DB6636-7CAD-445D-8F15-3E4230106AA4}"/>
              </a:ext>
            </a:extLst>
          </p:cNvPr>
          <p:cNvSpPr/>
          <p:nvPr/>
        </p:nvSpPr>
        <p:spPr>
          <a:xfrm>
            <a:off x="7064393" y="2425979"/>
            <a:ext cx="4398940" cy="110799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F/W: 4.4.1.0955 build 20190603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CPU: Intel(R) Xeon(R) E-2136 CPU @ 3.30GHz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SSD: Samsung SSD 850 PRO 512GB SATA*24,RAID 5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RAM: 16GB, 8GB*2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Thick volume; Block-based LUN; AIO enable; MPIO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FC32G: QLogic </a:t>
            </a:r>
            <a:r>
              <a:rPr lang="en-US" altLang="zh-TW" sz="11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Fibre</a:t>
            </a: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Channel Adapter</a:t>
            </a:r>
          </a:p>
        </p:txBody>
      </p:sp>
      <p:sp>
        <p:nvSpPr>
          <p:cNvPr id="24" name="文字方塊 3">
            <a:extLst>
              <a:ext uri="{FF2B5EF4-FFF2-40B4-BE49-F238E27FC236}">
                <a16:creationId xmlns:a16="http://schemas.microsoft.com/office/drawing/2014/main" id="{9DCF9119-69B2-423E-9CDC-AF9AB6F4348C}"/>
              </a:ext>
            </a:extLst>
          </p:cNvPr>
          <p:cNvSpPr txBox="1"/>
          <p:nvPr/>
        </p:nvSpPr>
        <p:spPr>
          <a:xfrm>
            <a:off x="6990443" y="2021248"/>
            <a:ext cx="419098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8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Test environment: TS-2483XU-RP</a:t>
            </a:r>
            <a:r>
              <a:rPr lang="en-US" sz="18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1183A84-864B-4140-8D25-651894B0B7DC}"/>
              </a:ext>
            </a:extLst>
          </p:cNvPr>
          <p:cNvSpPr/>
          <p:nvPr/>
        </p:nvSpPr>
        <p:spPr>
          <a:xfrm>
            <a:off x="7064393" y="3783275"/>
            <a:ext cx="4398940" cy="127727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 Environment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CPU1: Intel(R) Xeon(R) CPU E5-2630 v3 @ 2.40GHz, 2401 </a:t>
            </a:r>
            <a:r>
              <a:rPr lang="en-US" altLang="zh-TW" sz="11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Mhz</a:t>
            </a: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, 8 Core(s), 16 Logical Processor(s)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OS: Windows Server 2016 Datacenter Evaluation</a:t>
            </a:r>
            <a:br>
              <a:rPr lang="en-US" altLang="zh-TW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Build 14393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Memory: 128 GB.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FC32G: QLogic </a:t>
            </a:r>
            <a:r>
              <a:rPr lang="en-US" altLang="zh-TW" sz="11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Fibre</a:t>
            </a:r>
            <a:r>
              <a:rPr lang="en-US" alt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Channel Adapter</a:t>
            </a:r>
          </a:p>
        </p:txBody>
      </p:sp>
    </p:spTree>
    <p:extLst>
      <p:ext uri="{BB962C8B-B14F-4D97-AF65-F5344CB8AC3E}">
        <p14:creationId xmlns:p14="http://schemas.microsoft.com/office/powerpoint/2010/main" val="1186395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02B9CA-3858-4B2E-AF9D-E09E23E87067}"/>
              </a:ext>
            </a:extLst>
          </p:cNvPr>
          <p:cNvSpPr/>
          <p:nvPr/>
        </p:nvSpPr>
        <p:spPr>
          <a:xfrm>
            <a:off x="493391" y="3193361"/>
            <a:ext cx="11205220" cy="2998093"/>
          </a:xfrm>
          <a:prstGeom prst="roundRect">
            <a:avLst>
              <a:gd name="adj" fmla="val 63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A558D9A-5057-463B-AF05-293501D3BFF7}"/>
              </a:ext>
            </a:extLst>
          </p:cNvPr>
          <p:cNvSpPr/>
          <p:nvPr/>
        </p:nvSpPr>
        <p:spPr>
          <a:xfrm>
            <a:off x="10101082" y="3395262"/>
            <a:ext cx="1367500" cy="8170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A11FFB3-4991-45A7-818B-F4F4EA1D1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32" y="1908859"/>
            <a:ext cx="2743200" cy="1183005"/>
          </a:xfrm>
          <a:prstGeom prst="rect">
            <a:avLst/>
          </a:prstGeom>
        </p:spPr>
      </p:pic>
      <p:pic>
        <p:nvPicPr>
          <p:cNvPr id="14" name="Picture 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06CCB19C-979C-497A-B0B4-7BAA542E5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370" y="1698250"/>
            <a:ext cx="1524811" cy="1514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40FD74-F4E5-44B2-AF32-C7B9B01D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1" y="0"/>
            <a:ext cx="9266699" cy="1325563"/>
          </a:xfrm>
        </p:spPr>
        <p:txBody>
          <a:bodyPr>
            <a:normAutofit/>
          </a:bodyPr>
          <a:lstStyle/>
          <a:p>
            <a:r>
              <a:rPr lang="en-US" altLang="zh-CN">
                <a:latin typeface="Arial"/>
                <a:ea typeface="Microsoft JhengHei"/>
                <a:cs typeface="Arial"/>
              </a:rPr>
              <a:t>Lowering the Cost to Add a NAS to a FC SAN</a:t>
            </a:r>
            <a:endParaRPr lang="zh-TW" altLang="en-US">
              <a:latin typeface="Arial"/>
              <a:ea typeface="Microsoft JhengHei"/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D23DF3-6F60-48E3-99CC-BFD74D981F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4505" y="4106406"/>
            <a:ext cx="3176243" cy="198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4CCB781-0CDC-4DDE-ABBC-05A85A69A4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965" y="4077576"/>
            <a:ext cx="3176243" cy="198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113BB8-81C6-4C9D-B69F-7E784F8910AF}"/>
              </a:ext>
            </a:extLst>
          </p:cNvPr>
          <p:cNvSpPr txBox="1"/>
          <p:nvPr/>
        </p:nvSpPr>
        <p:spPr>
          <a:xfrm>
            <a:off x="8085640" y="2161105"/>
            <a:ext cx="347589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Windows / Linux / </a:t>
            </a:r>
            <a:r>
              <a:rPr lang="af-ZA" sz="16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r>
              <a:rPr lang="af-ZA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server</a:t>
            </a:r>
          </a:p>
          <a:p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HP DL360 G7 server</a:t>
            </a:r>
            <a:endParaRPr lang="zh-TW" altLang="en-US" sz="16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9A114-0BB6-497D-9E3B-437C4C6B484B}"/>
              </a:ext>
            </a:extLst>
          </p:cNvPr>
          <p:cNvSpPr txBox="1"/>
          <p:nvPr/>
        </p:nvSpPr>
        <p:spPr>
          <a:xfrm>
            <a:off x="552009" y="1352476"/>
            <a:ext cx="1002537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/ Linux / </a:t>
            </a:r>
            <a:r>
              <a:rPr lang="af-ZA" altLang="zh-TW" sz="2000" b="1" err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</a:t>
            </a:r>
            <a:r>
              <a:rPr lang="af-ZA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af-ZA" altLang="zh-TW" sz="2000" b="1" err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host</a:t>
            </a:r>
            <a:r>
              <a:rPr lang="af-ZA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</a:t>
            </a:r>
            <a:r>
              <a:rPr lang="af-ZA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(imitator mode) + 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(target mode):</a:t>
            </a:r>
            <a:endParaRPr lang="zh-TW" altLang="en-US" sz="20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B7564E1-FDDD-4539-9C28-DC02059199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99138" y="3670011"/>
            <a:ext cx="1849597" cy="409298"/>
          </a:xfrm>
          <a:prstGeom prst="rect">
            <a:avLst/>
          </a:prstGeom>
        </p:spPr>
      </p:pic>
      <p:cxnSp>
        <p:nvCxnSpPr>
          <p:cNvPr id="16" name="直線單箭頭接點 46">
            <a:extLst>
              <a:ext uri="{FF2B5EF4-FFF2-40B4-BE49-F238E27FC236}">
                <a16:creationId xmlns:a16="http://schemas.microsoft.com/office/drawing/2014/main" id="{4511C850-B81D-4962-8718-EEF3B92CE9BF}"/>
              </a:ext>
            </a:extLst>
          </p:cNvPr>
          <p:cNvCxnSpPr>
            <a:cxnSpLocks/>
          </p:cNvCxnSpPr>
          <p:nvPr/>
        </p:nvCxnSpPr>
        <p:spPr>
          <a:xfrm flipH="1">
            <a:off x="6626232" y="2879470"/>
            <a:ext cx="5114" cy="761711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9">
            <a:extLst>
              <a:ext uri="{FF2B5EF4-FFF2-40B4-BE49-F238E27FC236}">
                <a16:creationId xmlns:a16="http://schemas.microsoft.com/office/drawing/2014/main" id="{DB8AD894-8906-4B13-AECC-46A17D8D9B9E}"/>
              </a:ext>
            </a:extLst>
          </p:cNvPr>
          <p:cNvCxnSpPr>
            <a:cxnSpLocks/>
          </p:cNvCxnSpPr>
          <p:nvPr/>
        </p:nvCxnSpPr>
        <p:spPr>
          <a:xfrm flipH="1">
            <a:off x="4577945" y="4245904"/>
            <a:ext cx="8860" cy="618675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9">
            <a:extLst>
              <a:ext uri="{FF2B5EF4-FFF2-40B4-BE49-F238E27FC236}">
                <a16:creationId xmlns:a16="http://schemas.microsoft.com/office/drawing/2014/main" id="{BEB4AAF9-53E0-4EDB-921A-94984B814D5A}"/>
              </a:ext>
            </a:extLst>
          </p:cNvPr>
          <p:cNvCxnSpPr>
            <a:cxnSpLocks/>
          </p:cNvCxnSpPr>
          <p:nvPr/>
        </p:nvCxnSpPr>
        <p:spPr>
          <a:xfrm>
            <a:off x="7722119" y="4212334"/>
            <a:ext cx="0" cy="618675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62F7ED-59BE-43B1-BD32-E03A955E1835}"/>
              </a:ext>
            </a:extLst>
          </p:cNvPr>
          <p:cNvSpPr txBox="1"/>
          <p:nvPr/>
        </p:nvSpPr>
        <p:spPr>
          <a:xfrm>
            <a:off x="3216076" y="5575901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TVS-872XU</a:t>
            </a:r>
          </a:p>
          <a:p>
            <a:pPr algn="ctr"/>
            <a:endParaRPr lang="zh-TW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l"/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C74D23-DECE-42E7-BD5D-40E0743245A2}"/>
              </a:ext>
            </a:extLst>
          </p:cNvPr>
          <p:cNvSpPr txBox="1"/>
          <p:nvPr/>
        </p:nvSpPr>
        <p:spPr>
          <a:xfrm>
            <a:off x="6381469" y="5575901"/>
            <a:ext cx="274319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TVS-872XU</a:t>
            </a:r>
          </a:p>
          <a:p>
            <a:pPr algn="l"/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A54093-FB76-4273-BC53-0DDCCA4029EF}"/>
              </a:ext>
            </a:extLst>
          </p:cNvPr>
          <p:cNvSpPr txBox="1"/>
          <p:nvPr/>
        </p:nvSpPr>
        <p:spPr>
          <a:xfrm>
            <a:off x="673767" y="1779075"/>
            <a:ext cx="2689559" cy="52322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Marvell® QLogic® 2670 </a:t>
            </a:r>
            <a:endParaRPr lang="zh-TW" altLang="en-US" sz="1400">
              <a:solidFill>
                <a:srgbClr val="00206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(16Gb) Fibre Channel adapter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DB4E28-4AA3-4554-9512-8BC163AD631B}"/>
              </a:ext>
            </a:extLst>
          </p:cNvPr>
          <p:cNvSpPr txBox="1"/>
          <p:nvPr/>
        </p:nvSpPr>
        <p:spPr>
          <a:xfrm>
            <a:off x="824343" y="5498197"/>
            <a:ext cx="25410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QXP-16G2FC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channel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adapter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1981D-88E3-42AC-A916-CBDEE5AD4480}"/>
              </a:ext>
            </a:extLst>
          </p:cNvPr>
          <p:cNvSpPr txBox="1"/>
          <p:nvPr/>
        </p:nvSpPr>
        <p:spPr>
          <a:xfrm>
            <a:off x="2163376" y="4034484"/>
            <a:ext cx="247321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Other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 SAN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55F576-ED84-4EC0-8D6F-0245F959F120}"/>
              </a:ext>
            </a:extLst>
          </p:cNvPr>
          <p:cNvSpPr txBox="1"/>
          <p:nvPr/>
        </p:nvSpPr>
        <p:spPr>
          <a:xfrm>
            <a:off x="7513968" y="3720531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 Channel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Picture 30">
            <a:extLst>
              <a:ext uri="{FF2B5EF4-FFF2-40B4-BE49-F238E27FC236}">
                <a16:creationId xmlns:a16="http://schemas.microsoft.com/office/drawing/2014/main" id="{8C77E325-218C-4F6E-B891-D5A74BFCB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087" y="3205800"/>
            <a:ext cx="1590431" cy="12172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6B0F8F-350D-450C-8299-6DE597005B20}"/>
              </a:ext>
            </a:extLst>
          </p:cNvPr>
          <p:cNvSpPr txBox="1"/>
          <p:nvPr/>
        </p:nvSpPr>
        <p:spPr>
          <a:xfrm>
            <a:off x="9452708" y="358033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cxnSp>
        <p:nvCxnSpPr>
          <p:cNvPr id="35" name="直線單箭頭接點 9">
            <a:extLst>
              <a:ext uri="{FF2B5EF4-FFF2-40B4-BE49-F238E27FC236}">
                <a16:creationId xmlns:a16="http://schemas.microsoft.com/office/drawing/2014/main" id="{835A9680-380E-448C-B0D8-2CF01F2C2EB5}"/>
              </a:ext>
            </a:extLst>
          </p:cNvPr>
          <p:cNvCxnSpPr>
            <a:cxnSpLocks/>
          </p:cNvCxnSpPr>
          <p:nvPr/>
        </p:nvCxnSpPr>
        <p:spPr>
          <a:xfrm flipV="1">
            <a:off x="10280183" y="3652545"/>
            <a:ext cx="1036675" cy="1558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173FE88-029A-429B-B8C7-31AF60909F69}"/>
              </a:ext>
            </a:extLst>
          </p:cNvPr>
          <p:cNvSpPr txBox="1"/>
          <p:nvPr/>
        </p:nvSpPr>
        <p:spPr>
          <a:xfrm>
            <a:off x="10081788" y="3811850"/>
            <a:ext cx="1448747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5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channel</a:t>
            </a:r>
            <a:endParaRPr lang="zh-TW" altLang="en-US" sz="15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3" name="直線單箭頭接點 46">
            <a:extLst>
              <a:ext uri="{FF2B5EF4-FFF2-40B4-BE49-F238E27FC236}">
                <a16:creationId xmlns:a16="http://schemas.microsoft.com/office/drawing/2014/main" id="{32A72B65-4EC2-4B88-A960-FA27020BAEB5}"/>
              </a:ext>
            </a:extLst>
          </p:cNvPr>
          <p:cNvCxnSpPr>
            <a:cxnSpLocks/>
          </p:cNvCxnSpPr>
          <p:nvPr/>
        </p:nvCxnSpPr>
        <p:spPr>
          <a:xfrm>
            <a:off x="4189672" y="3844365"/>
            <a:ext cx="1389060" cy="0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7FE2383-6C7E-414F-ABF9-C7230D364F99}"/>
              </a:ext>
            </a:extLst>
          </p:cNvPr>
          <p:cNvSpPr/>
          <p:nvPr/>
        </p:nvSpPr>
        <p:spPr>
          <a:xfrm>
            <a:off x="493390" y="2981135"/>
            <a:ext cx="2722686" cy="702260"/>
          </a:xfrm>
          <a:prstGeom prst="roundRect">
            <a:avLst/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Storage Area Network</a:t>
            </a:r>
          </a:p>
          <a:p>
            <a:pPr algn="ctr" defTabSz="1219170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(SAN)</a:t>
            </a:r>
          </a:p>
        </p:txBody>
      </p:sp>
      <p:sp>
        <p:nvSpPr>
          <p:cNvPr id="31" name="矩形 10">
            <a:extLst>
              <a:ext uri="{FF2B5EF4-FFF2-40B4-BE49-F238E27FC236}">
                <a16:creationId xmlns:a16="http://schemas.microsoft.com/office/drawing/2014/main" id="{B2685EBC-FE1E-4D6A-BFE4-1FB846A1D2D6}"/>
              </a:ext>
            </a:extLst>
          </p:cNvPr>
          <p:cNvSpPr/>
          <p:nvPr/>
        </p:nvSpPr>
        <p:spPr>
          <a:xfrm>
            <a:off x="672352" y="2382789"/>
            <a:ext cx="2693061" cy="523220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ATTO Celerity 16Gb </a:t>
            </a:r>
            <a:endParaRPr lang="en-US" sz="1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400" err="1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Fibre</a:t>
            </a:r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Channel adapter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052D91-EE4A-194F-B57A-F60EF70BD777}"/>
              </a:ext>
            </a:extLst>
          </p:cNvPr>
          <p:cNvSpPr txBox="1"/>
          <p:nvPr/>
        </p:nvSpPr>
        <p:spPr>
          <a:xfrm>
            <a:off x="9391457" y="5498197"/>
            <a:ext cx="252584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QXP-16G2FC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channel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adapter</a:t>
            </a:r>
          </a:p>
        </p:txBody>
      </p:sp>
      <p:pic>
        <p:nvPicPr>
          <p:cNvPr id="39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58356E6A-8CAA-477F-9F1B-AAA8FDBFB4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90" t="24768" r="9630" b="1379"/>
          <a:stretch/>
        </p:blipFill>
        <p:spPr>
          <a:xfrm>
            <a:off x="1372417" y="4462482"/>
            <a:ext cx="1250175" cy="1047865"/>
          </a:xfrm>
          <a:prstGeom prst="rect">
            <a:avLst/>
          </a:prstGeom>
        </p:spPr>
      </p:pic>
      <p:pic>
        <p:nvPicPr>
          <p:cNvPr id="41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345CDB39-3EB1-4E66-8510-9E1482C795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90" t="24768" r="9630" b="1379"/>
          <a:stretch/>
        </p:blipFill>
        <p:spPr>
          <a:xfrm>
            <a:off x="9760090" y="4462482"/>
            <a:ext cx="1250175" cy="104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31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4">
            <a:extLst>
              <a:ext uri="{FF2B5EF4-FFF2-40B4-BE49-F238E27FC236}">
                <a16:creationId xmlns:a16="http://schemas.microsoft.com/office/drawing/2014/main" id="{4ADF9065-EE76-40E4-BFB2-6ACBCD5C8754}"/>
              </a:ext>
            </a:extLst>
          </p:cNvPr>
          <p:cNvSpPr txBox="1"/>
          <p:nvPr/>
        </p:nvSpPr>
        <p:spPr>
          <a:xfrm>
            <a:off x="506295" y="1456695"/>
            <a:ext cx="4584319" cy="10464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Ordering info.</a:t>
            </a:r>
          </a:p>
          <a:p>
            <a:pPr algn="ctr"/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QXP-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</a:t>
            </a:r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G2FC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DE012175-F887-41D4-B234-8E3FC022C52D}"/>
              </a:ext>
            </a:extLst>
          </p:cNvPr>
          <p:cNvSpPr/>
          <p:nvPr/>
        </p:nvSpPr>
        <p:spPr>
          <a:xfrm flipH="1" flipV="1">
            <a:off x="7697337" y="1325561"/>
            <a:ext cx="4176214" cy="527511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85619" cy="1325563"/>
          </a:xfrm>
        </p:spPr>
        <p:txBody>
          <a:bodyPr/>
          <a:lstStyle/>
          <a:p>
            <a:r>
              <a:rPr lang="en-US">
                <a:latin typeface="Arial"/>
                <a:ea typeface="微軟正黑體"/>
                <a:cs typeface="Arial"/>
              </a:rPr>
              <a:t>QXP-32G2FC </a:t>
            </a:r>
            <a:r>
              <a:rPr lang="en-US" altLang="zh-CN">
                <a:latin typeface="Arial"/>
                <a:ea typeface="微軟正黑體"/>
                <a:cs typeface="Arial"/>
              </a:rPr>
              <a:t>2-Port 32Gbps FC Adapter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4B6CD-033D-D34E-84A1-3557F70DD919}"/>
              </a:ext>
            </a:extLst>
          </p:cNvPr>
          <p:cNvSpPr txBox="1"/>
          <p:nvPr/>
        </p:nvSpPr>
        <p:spPr>
          <a:xfrm>
            <a:off x="8523263" y="1467767"/>
            <a:ext cx="335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Includes the necessary brackets for all NAS models.</a:t>
            </a:r>
            <a:endParaRPr lang="en-US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CC22C2-B549-9247-AF73-120B49723722}"/>
              </a:ext>
            </a:extLst>
          </p:cNvPr>
          <p:cNvSpPr txBox="1"/>
          <p:nvPr/>
        </p:nvSpPr>
        <p:spPr>
          <a:xfrm>
            <a:off x="1059244" y="5698460"/>
            <a:ext cx="2969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LC cables are not included.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02C5CA-E643-9A41-8B1B-393443D00364}"/>
              </a:ext>
            </a:extLst>
          </p:cNvPr>
          <p:cNvSpPr txBox="1"/>
          <p:nvPr/>
        </p:nvSpPr>
        <p:spPr>
          <a:xfrm>
            <a:off x="506295" y="2662940"/>
            <a:ext cx="437960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/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32Gbps FC ports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/>
                <a:ea typeface="Microsoft JhengHei"/>
                <a:cs typeface="Arial"/>
              </a:rPr>
              <a:t>Gen 6 </a:t>
            </a:r>
            <a:r>
              <a:rPr lang="en-US" altLang="zh-CN" sz="1600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channel host bus adapter, supporting 32Gbps/16Gbps/8Gbps speed.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Low profile </a:t>
            </a:r>
            <a:r>
              <a:rPr lang="en-US" sz="16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10.68 x 6.89 cm (4.20 x 2.71 inches)</a:t>
            </a:r>
            <a:r>
              <a:rPr lang="en-US" altLang="zh-CN" sz="16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/>
                <a:ea typeface="Microsoft JhengHei"/>
                <a:cs typeface="Arial"/>
              </a:rPr>
              <a:t>Bundled with 2 x 32Gbps SFP+</a:t>
            </a:r>
            <a:r>
              <a:rPr lang="zh-TW" altLang="en-US" sz="1600" dirty="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600" dirty="0">
                <a:latin typeface="Arial"/>
                <a:ea typeface="Microsoft JhengHei"/>
                <a:cs typeface="Arial"/>
              </a:rPr>
              <a:t>short wavelength short distance multi-mode </a:t>
            </a:r>
            <a:r>
              <a:rPr lang="en-US" altLang="zh-TW" sz="1600" dirty="0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 sz="1600" dirty="0">
                <a:latin typeface="Arial"/>
                <a:ea typeface="Microsoft JhengHei"/>
                <a:cs typeface="Arial"/>
              </a:rPr>
              <a:t> channel transceivers.</a:t>
            </a:r>
            <a:endParaRPr lang="en-US" altLang="zh-CN" sz="1600" dirty="0">
              <a:latin typeface="Arial"/>
              <a:ea typeface="Microsoft JhengHei" panose="020B0604030504040204" pitchFamily="34" charset="-120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Not supported on non-QNAP NAS QTS and QTS Hero operating systems such as Windows and Linux.</a:t>
            </a:r>
          </a:p>
        </p:txBody>
      </p:sp>
      <p:pic>
        <p:nvPicPr>
          <p:cNvPr id="10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22411271-9870-4143-9F6B-D31DC390F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5" r="64457"/>
          <a:stretch/>
        </p:blipFill>
        <p:spPr>
          <a:xfrm>
            <a:off x="10104483" y="2146407"/>
            <a:ext cx="1295333" cy="3022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FA624DC-20C5-4B1D-8C96-02B9DF0528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92" y="5879620"/>
            <a:ext cx="5284033" cy="526248"/>
          </a:xfrm>
          <a:prstGeom prst="rect">
            <a:avLst/>
          </a:prstGeom>
        </p:spPr>
      </p:pic>
      <p:pic>
        <p:nvPicPr>
          <p:cNvPr id="18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01D750C0-AB2E-42F5-9C5A-53DB4D533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0" t="24768" r="9630" b="1379"/>
          <a:stretch/>
        </p:blipFill>
        <p:spPr>
          <a:xfrm>
            <a:off x="4778881" y="2146407"/>
            <a:ext cx="4959056" cy="415655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636D7FB-7719-46B8-8922-71260FF59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03" y="5642870"/>
            <a:ext cx="426106" cy="3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id="{AD2D91F4-8E8E-4048-806B-4378E9B4C31B}"/>
              </a:ext>
            </a:extLst>
          </p:cNvPr>
          <p:cNvSpPr txBox="1"/>
          <p:nvPr/>
        </p:nvSpPr>
        <p:spPr>
          <a:xfrm>
            <a:off x="506295" y="1456695"/>
            <a:ext cx="4584319" cy="10464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Ordering info.</a:t>
            </a:r>
          </a:p>
          <a:p>
            <a:pPr algn="ctr"/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QXP-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</a:t>
            </a:r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G2FC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DE012175-F887-41D4-B234-8E3FC022C52D}"/>
              </a:ext>
            </a:extLst>
          </p:cNvPr>
          <p:cNvSpPr/>
          <p:nvPr/>
        </p:nvSpPr>
        <p:spPr>
          <a:xfrm flipH="1" flipV="1">
            <a:off x="7697337" y="1325561"/>
            <a:ext cx="4176214" cy="527511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4D5A7BD-80D2-4496-AD43-CC9E780155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92" y="5879620"/>
            <a:ext cx="5284033" cy="52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85619" cy="1325563"/>
          </a:xfrm>
        </p:spPr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QXP-16G2FC 2-Port</a:t>
            </a:r>
            <a:r>
              <a:rPr lang="en-US" altLang="zh-CN">
                <a:latin typeface="Arial"/>
                <a:ea typeface="微軟正黑體"/>
                <a:cs typeface="Arial"/>
              </a:rPr>
              <a:t> 16Gbps FC Adapter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90158F6D-D121-F64E-9CA9-9F3B8CA45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90" t="24768" r="9630" b="1379"/>
          <a:stretch/>
        </p:blipFill>
        <p:spPr>
          <a:xfrm>
            <a:off x="4778881" y="2146407"/>
            <a:ext cx="4959056" cy="4156553"/>
          </a:xfrm>
          <a:prstGeom prst="rect">
            <a:avLst/>
          </a:prstGeom>
        </p:spPr>
      </p:pic>
      <p:pic>
        <p:nvPicPr>
          <p:cNvPr id="10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22411271-9870-4143-9F6B-D31DC390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5" r="64457"/>
          <a:stretch/>
        </p:blipFill>
        <p:spPr>
          <a:xfrm>
            <a:off x="10104483" y="2146407"/>
            <a:ext cx="1295333" cy="3022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70E0562-5356-4F88-925A-966035728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03" y="5826801"/>
            <a:ext cx="426106" cy="3881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FF73F8-626C-974A-A6F9-D04B79055E73}"/>
              </a:ext>
            </a:extLst>
          </p:cNvPr>
          <p:cNvSpPr txBox="1"/>
          <p:nvPr/>
        </p:nvSpPr>
        <p:spPr>
          <a:xfrm>
            <a:off x="8523263" y="1467767"/>
            <a:ext cx="336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Includes the necessary brackets for all NAS models.</a:t>
            </a:r>
            <a:endParaRPr lang="en-US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50BEFF-363B-9A43-8302-AD513C44CBF1}"/>
              </a:ext>
            </a:extLst>
          </p:cNvPr>
          <p:cNvSpPr txBox="1"/>
          <p:nvPr/>
        </p:nvSpPr>
        <p:spPr>
          <a:xfrm>
            <a:off x="1059244" y="5882391"/>
            <a:ext cx="2969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LC cables are not included.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73679-6219-0F40-A7AC-3BC2992E60DD}"/>
              </a:ext>
            </a:extLst>
          </p:cNvPr>
          <p:cNvSpPr txBox="1"/>
          <p:nvPr/>
        </p:nvSpPr>
        <p:spPr>
          <a:xfrm>
            <a:off x="506295" y="2662940"/>
            <a:ext cx="4379603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/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16Gbps FC ports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/>
                <a:ea typeface="Microsoft JhengHei"/>
                <a:cs typeface="Arial"/>
              </a:rPr>
              <a:t>Enhanced Gen 5 fibre channel host bus adapter, supporting 16Gbps/8Gbps/4Gbps speed.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/>
                <a:ea typeface="Microsoft JhengHei"/>
                <a:cs typeface="Arial"/>
              </a:rPr>
              <a:t>Low profile </a:t>
            </a:r>
            <a:r>
              <a:rPr lang="en-US" sz="1600" dirty="0">
                <a:latin typeface="Arial"/>
                <a:ea typeface="Microsoft JhengHei"/>
                <a:cs typeface="Arial"/>
              </a:rPr>
              <a:t>10.68 x 6.89 cm (4.20 x 2.71 inches)</a:t>
            </a:r>
            <a:r>
              <a:rPr lang="en-US" altLang="zh-CN" sz="1600" dirty="0">
                <a:latin typeface="Arial"/>
                <a:ea typeface="Microsoft JhengHei"/>
                <a:cs typeface="Arial"/>
              </a:rPr>
              <a:t>.</a:t>
            </a:r>
            <a:endParaRPr lang="en-US" altLang="zh-CN" sz="16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/>
                <a:ea typeface="Microsoft JhengHei"/>
                <a:cs typeface="Arial"/>
              </a:rPr>
              <a:t>Bundled with 2 x 16Gbps SFP+</a:t>
            </a:r>
            <a:r>
              <a:rPr lang="zh-TW" altLang="en-US" sz="1600" dirty="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600" dirty="0">
                <a:latin typeface="Arial"/>
                <a:ea typeface="Microsoft JhengHei"/>
                <a:cs typeface="Arial"/>
              </a:rPr>
              <a:t>short wavelength short distance multi-mode </a:t>
            </a:r>
            <a:r>
              <a:rPr lang="en-US" altLang="zh-TW" sz="1600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 sz="1600" dirty="0">
                <a:latin typeface="Arial"/>
                <a:ea typeface="Microsoft JhengHei"/>
                <a:cs typeface="Arial"/>
              </a:rPr>
              <a:t> channel transceivers.</a:t>
            </a:r>
            <a:endParaRPr lang="en-US" altLang="zh-CN" sz="1600" dirty="0">
              <a:latin typeface="Arial"/>
              <a:ea typeface="Microsoft JhengHei" panose="020B0604030504040204" pitchFamily="34" charset="-120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Not supported on non-QNAP NAS QTS and QTS Hero operating systems such as Windows and Linux.</a:t>
            </a:r>
          </a:p>
        </p:txBody>
      </p:sp>
    </p:spTree>
    <p:extLst>
      <p:ext uri="{BB962C8B-B14F-4D97-AF65-F5344CB8AC3E}">
        <p14:creationId xmlns:p14="http://schemas.microsoft.com/office/powerpoint/2010/main" val="277400778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Day 2019 PPT" id="{EF7FEA27-FB4A-E842-BB3C-561DF3D8B68A}" vid="{939D5306-F468-094D-B021-C08CC655C5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2397</Words>
  <Application>Microsoft Macintosh PowerPoint</Application>
  <PresentationFormat>寬螢幕</PresentationFormat>
  <Paragraphs>512</Paragraphs>
  <Slides>31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7" baseType="lpstr">
      <vt:lpstr>Microsoft JhengHei</vt:lpstr>
      <vt:lpstr>Microsoft JhengHei</vt:lpstr>
      <vt:lpstr>Arial</vt:lpstr>
      <vt:lpstr>Calibri</vt:lpstr>
      <vt:lpstr>Times</vt:lpstr>
      <vt:lpstr>1_Office 佈景主題</vt:lpstr>
      <vt:lpstr>PowerPoint 簡報</vt:lpstr>
      <vt:lpstr>QXP FC adapter. Made for NAS</vt:lpstr>
      <vt:lpstr>Why Should Companies Build Fibre Channel Storage Area Network?</vt:lpstr>
      <vt:lpstr>iSCSI vs. Fibre Channel Architecture</vt:lpstr>
      <vt:lpstr>Fibre Channel Reduces CPU Load</vt:lpstr>
      <vt:lpstr>Fibre Channel Performance is Good</vt:lpstr>
      <vt:lpstr>Lowering the Cost to Add a NAS to a FC SAN</vt:lpstr>
      <vt:lpstr>QXP-32G2FC 2-Port 32Gbps FC Adapter</vt:lpstr>
      <vt:lpstr>QXP-16G2FC 2-Port 16Gbps FC Adapter</vt:lpstr>
      <vt:lpstr>How to Replace the Bracket For a Different NAS or Server Model</vt:lpstr>
      <vt:lpstr>LED Indicator For Various Status Display</vt:lpstr>
      <vt:lpstr>32Gbps and 16Gbps FC Transceiver Accessories</vt:lpstr>
      <vt:lpstr>How to Choose the Right FC Cable</vt:lpstr>
      <vt:lpstr>QXP FC Adapter Supported Rackmount NAS</vt:lpstr>
      <vt:lpstr>QXP FC Adapter Supported Desktop NAS</vt:lpstr>
      <vt:lpstr>iSCSI and Fibre Channel on QTS</vt:lpstr>
      <vt:lpstr>Setup the FC Connection on NAS QTS</vt:lpstr>
      <vt:lpstr>Set LUN Masking</vt:lpstr>
      <vt:lpstr>Set FC Port Binding</vt:lpstr>
      <vt:lpstr>Identify the Server and Fibre Channel Connections Through the Alias List</vt:lpstr>
      <vt:lpstr>Support server FC multi-path I/O </vt:lpstr>
      <vt:lpstr>PowerPoint 簡報</vt:lpstr>
      <vt:lpstr>FC Solution for High Performance  and Low CPU Utilization</vt:lpstr>
      <vt:lpstr>FC SAN Combines Snapshot Protection, Qtier and SSD Cache for Data Safety and Performance</vt:lpstr>
      <vt:lpstr>Snapshot and Snapshot Replica</vt:lpstr>
      <vt:lpstr>Qtier auto tiering storage</vt:lpstr>
      <vt:lpstr>Enterprise Fibre Channel Storage Area Network and CDM Application with QNAP NAS</vt:lpstr>
      <vt:lpstr>[CDM] Easily Analyze LUN Data Without Any Risk</vt:lpstr>
      <vt:lpstr>NAS QTS 4.4.1 Also Supports Multiple Marvell &amp; ATTO FC Adapters</vt:lpstr>
      <vt:lpstr>High-Speed Fibre Channel Recommended Models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QNAP_JASON HSU</dc:creator>
  <cp:lastModifiedBy>QNAP_JASON HSU</cp:lastModifiedBy>
  <cp:revision>11</cp:revision>
  <dcterms:created xsi:type="dcterms:W3CDTF">2019-06-21T09:43:05Z</dcterms:created>
  <dcterms:modified xsi:type="dcterms:W3CDTF">2020-02-19T11:30:33Z</dcterms:modified>
</cp:coreProperties>
</file>