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45"/>
  </p:notesMasterIdLst>
  <p:sldIdLst>
    <p:sldId id="256" r:id="rId2"/>
    <p:sldId id="1284" r:id="rId3"/>
    <p:sldId id="1308" r:id="rId4"/>
    <p:sldId id="1321" r:id="rId5"/>
    <p:sldId id="1285" r:id="rId6"/>
    <p:sldId id="1286" r:id="rId7"/>
    <p:sldId id="360" r:id="rId8"/>
    <p:sldId id="1287" r:id="rId9"/>
    <p:sldId id="1288" r:id="rId10"/>
    <p:sldId id="1289" r:id="rId11"/>
    <p:sldId id="1318" r:id="rId12"/>
    <p:sldId id="1291" r:id="rId13"/>
    <p:sldId id="1300" r:id="rId14"/>
    <p:sldId id="1158" r:id="rId15"/>
    <p:sldId id="1129" r:id="rId16"/>
    <p:sldId id="1213" r:id="rId17"/>
    <p:sldId id="1328" r:id="rId18"/>
    <p:sldId id="260" r:id="rId19"/>
    <p:sldId id="284" r:id="rId20"/>
    <p:sldId id="1292" r:id="rId21"/>
    <p:sldId id="1270" r:id="rId22"/>
    <p:sldId id="1316" r:id="rId23"/>
    <p:sldId id="1294" r:id="rId24"/>
    <p:sldId id="1323" r:id="rId25"/>
    <p:sldId id="1330" r:id="rId26"/>
    <p:sldId id="1128" r:id="rId27"/>
    <p:sldId id="1317" r:id="rId28"/>
    <p:sldId id="1310" r:id="rId29"/>
    <p:sldId id="1303" r:id="rId30"/>
    <p:sldId id="1304" r:id="rId31"/>
    <p:sldId id="1313" r:id="rId32"/>
    <p:sldId id="1306" r:id="rId33"/>
    <p:sldId id="1307" r:id="rId34"/>
    <p:sldId id="1311" r:id="rId35"/>
    <p:sldId id="1309" r:id="rId36"/>
    <p:sldId id="1167" r:id="rId37"/>
    <p:sldId id="1329" r:id="rId38"/>
    <p:sldId id="1320" r:id="rId39"/>
    <p:sldId id="261" r:id="rId40"/>
    <p:sldId id="1278" r:id="rId41"/>
    <p:sldId id="1283" r:id="rId42"/>
    <p:sldId id="1326" r:id="rId43"/>
    <p:sldId id="1331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osh Chen" initials="QC" lastIdx="3" clrIdx="0">
    <p:extLst>
      <p:ext uri="{19B8F6BF-5375-455C-9EA6-DF929625EA0E}">
        <p15:presenceInfo xmlns:p15="http://schemas.microsoft.com/office/powerpoint/2012/main" userId="S::joshchen@ieinet.onmicrosoft.com::d3befd68-b539-44ef-b27a-666b8050c887" providerId="AD"/>
      </p:ext>
    </p:extLst>
  </p:cmAuthor>
  <p:cmAuthor id="2" name="QNAP_Josh Chen" initials="QC [2]" lastIdx="2" clrIdx="1">
    <p:extLst>
      <p:ext uri="{19B8F6BF-5375-455C-9EA6-DF929625EA0E}">
        <p15:presenceInfo xmlns:p15="http://schemas.microsoft.com/office/powerpoint/2012/main" userId="QNAP_Josh Chen" providerId="None"/>
      </p:ext>
    </p:extLst>
  </p:cmAuthor>
  <p:cmAuthor id="3" name="QNAP_Cherry Chen" initials="QC" lastIdx="1" clrIdx="2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4292"/>
    <a:srgbClr val="0C0860"/>
    <a:srgbClr val="F6BD05"/>
    <a:srgbClr val="EC721F"/>
    <a:srgbClr val="3762AF"/>
    <a:srgbClr val="2F5597"/>
    <a:srgbClr val="BF9000"/>
    <a:srgbClr val="FFD653"/>
    <a:srgbClr val="F6BB00"/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2-24T10:02:08.375" idx="2">
    <p:pos x="9955" y="746"/>
    <p:text>左側增加mobile devixe，請換成此圖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8-12T05:37:00.733" idx="1">
    <p:pos x="6656" y="2617"/>
    <p:text>[待補] 50GB 檔案上傳下載實測傳輸速度.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A2AA7-CBFA-D343-A028-81392872394D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775C8-9191-6E49-9B99-3F3F323D8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83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m.com/blogs/systems/the-5-hot-storage-trends-for-2019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https://www.ibm.com/blogs/systems/the-5-hot-storage-trends-for-2019/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75C8-9191-6E49-9B99-3F3F323D8C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77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75C8-9191-6E49-9B99-3F3F323D8C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59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75C8-9191-6E49-9B99-3F3F323D8C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24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75C8-9191-6E49-9B99-3F3F323D8C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6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75C8-9191-6E49-9B99-3F3F323D8C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23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75C8-9191-6E49-9B99-3F3F323D8C4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9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75C8-9191-6E49-9B99-3F3F323D8C4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5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75C8-9191-6E49-9B99-3F3F323D8C4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52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8155af8e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8155af8e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1876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8155af8e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8155af8e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15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562AB-4441-464E-8AF2-95D75E89C21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01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775C8-9191-6E49-9B99-3F3F323D8C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2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e846305a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e846305a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155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171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9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e846305a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e846305a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6326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562AB-4441-464E-8AF2-95D75E89C21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261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e846305a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e846305a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838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7562AB-4441-464E-8AF2-95D75E89C21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89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3989-D546-F54A-BD9E-5F9E9AB0098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7388-E063-A34B-A7C7-8038C872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9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0FCB6B0-6CBC-4370-A04E-7C6865231F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3989-D546-F54A-BD9E-5F9E9AB0098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7388-E063-A34B-A7C7-8038C872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4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3989-D546-F54A-BD9E-5F9E9AB0098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7388-E063-A34B-A7C7-8038C872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58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3989-D546-F54A-BD9E-5F9E9AB0098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7388-E063-A34B-A7C7-8038C872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46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3989-D546-F54A-BD9E-5F9E9AB0098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7388-E063-A34B-A7C7-8038C872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33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3989-D546-F54A-BD9E-5F9E9AB0098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7388-E063-A34B-A7C7-8038C872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86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625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5167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EE31C9EF-04C8-4BA9-8A3F-C3A4E6712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9158067" cy="51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0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95" y="256027"/>
            <a:ext cx="7886700" cy="99417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4pPr>
            <a:lvl5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A56-9574-3148-A0A9-2B06A1F1A3A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6018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EA56-9574-3148-A0A9-2B06A1F1A3A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75133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4D13B4C8-F112-4BF5-A455-2A4201004375}"/>
              </a:ext>
            </a:extLst>
          </p:cNvPr>
          <p:cNvGrpSpPr/>
          <p:nvPr userDrawn="1"/>
        </p:nvGrpSpPr>
        <p:grpSpPr>
          <a:xfrm>
            <a:off x="0" y="0"/>
            <a:ext cx="9144000" cy="5145582"/>
            <a:chOff x="0" y="0"/>
            <a:chExt cx="9144000" cy="514558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950D13F-30D2-4EC5-9C33-846D0DDF56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5582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4320226-3E58-4533-83A0-7815A495A0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20" y="4811886"/>
              <a:ext cx="1022439" cy="223200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8512447" cy="82296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89017C-75AC-4E2E-8E31-0DCA16AD859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5951" y="914400"/>
            <a:ext cx="8439423" cy="30480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1201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B46D151-08E0-46D6-9AFF-D8469F9A1B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7" name="圖片 146">
            <a:extLst>
              <a:ext uri="{FF2B5EF4-FFF2-40B4-BE49-F238E27FC236}">
                <a16:creationId xmlns:a16="http://schemas.microsoft.com/office/drawing/2014/main" id="{98E51286-C73E-4712-AEDB-B82AF892E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48809" y="328671"/>
            <a:ext cx="5072502" cy="295911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9F26E47-2D2E-4D5D-966A-E27309FD0F2F}"/>
              </a:ext>
            </a:extLst>
          </p:cNvPr>
          <p:cNvSpPr txBox="1"/>
          <p:nvPr userDrawn="1"/>
        </p:nvSpPr>
        <p:spPr>
          <a:xfrm>
            <a:off x="1577157" y="2972246"/>
            <a:ext cx="6043009" cy="3924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100" b="1">
                <a:solidFill>
                  <a:srgbClr val="2DF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雲端空間享有本地操作體驗</a:t>
            </a:r>
            <a:endParaRPr lang="zh-TW" altLang="en-US" sz="2100" b="1">
              <a:solidFill>
                <a:srgbClr val="2DF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FBA9F48-0331-44BF-B239-742F33EF97B3}"/>
              </a:ext>
            </a:extLst>
          </p:cNvPr>
          <p:cNvGrpSpPr/>
          <p:nvPr userDrawn="1"/>
        </p:nvGrpSpPr>
        <p:grpSpPr>
          <a:xfrm>
            <a:off x="1319464" y="4519720"/>
            <a:ext cx="1147859" cy="916289"/>
            <a:chOff x="4544095" y="7215912"/>
            <a:chExt cx="2089387" cy="1667872"/>
          </a:xfrm>
        </p:grpSpPr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8333136F-802E-4678-8914-4F65F25C20D3}"/>
                </a:ext>
              </a:extLst>
            </p:cNvPr>
            <p:cNvSpPr/>
            <p:nvPr/>
          </p:nvSpPr>
          <p:spPr>
            <a:xfrm>
              <a:off x="4544095" y="7215912"/>
              <a:ext cx="2089387" cy="1667872"/>
            </a:xfrm>
            <a:custGeom>
              <a:avLst/>
              <a:gdLst>
                <a:gd name="connsiteX0" fmla="*/ 1218227 w 1250903"/>
                <a:gd name="connsiteY0" fmla="*/ 1251797 h 1250903"/>
                <a:gd name="connsiteX1" fmla="*/ 33570 w 1250903"/>
                <a:gd name="connsiteY1" fmla="*/ 1251797 h 1250903"/>
                <a:gd name="connsiteX2" fmla="*/ 0 w 1250903"/>
                <a:gd name="connsiteY2" fmla="*/ 1218227 h 1250903"/>
                <a:gd name="connsiteX3" fmla="*/ 0 w 1250903"/>
                <a:gd name="connsiteY3" fmla="*/ 33570 h 1250903"/>
                <a:gd name="connsiteX4" fmla="*/ 33570 w 1250903"/>
                <a:gd name="connsiteY4" fmla="*/ 0 h 1250903"/>
                <a:gd name="connsiteX5" fmla="*/ 1218227 w 1250903"/>
                <a:gd name="connsiteY5" fmla="*/ 0 h 1250903"/>
                <a:gd name="connsiteX6" fmla="*/ 1251797 w 1250903"/>
                <a:gd name="connsiteY6" fmla="*/ 33570 h 1250903"/>
                <a:gd name="connsiteX7" fmla="*/ 1251797 w 1250903"/>
                <a:gd name="connsiteY7" fmla="*/ 1218227 h 1250903"/>
                <a:gd name="connsiteX8" fmla="*/ 1218227 w 1250903"/>
                <a:gd name="connsiteY8" fmla="*/ 1251797 h 125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903" h="1250903">
                  <a:moveTo>
                    <a:pt x="1218227" y="1251797"/>
                  </a:moveTo>
                  <a:lnTo>
                    <a:pt x="33570" y="1251797"/>
                  </a:lnTo>
                  <a:cubicBezTo>
                    <a:pt x="15062" y="1251797"/>
                    <a:pt x="0" y="1236735"/>
                    <a:pt x="0" y="1218227"/>
                  </a:cubicBezTo>
                  <a:lnTo>
                    <a:pt x="0" y="33570"/>
                  </a:lnTo>
                  <a:cubicBezTo>
                    <a:pt x="0" y="15062"/>
                    <a:pt x="15062" y="0"/>
                    <a:pt x="33570" y="0"/>
                  </a:cubicBezTo>
                  <a:lnTo>
                    <a:pt x="1218227" y="0"/>
                  </a:lnTo>
                  <a:cubicBezTo>
                    <a:pt x="1236735" y="0"/>
                    <a:pt x="1251797" y="15062"/>
                    <a:pt x="1251797" y="33570"/>
                  </a:cubicBezTo>
                  <a:lnTo>
                    <a:pt x="1251797" y="1218227"/>
                  </a:lnTo>
                  <a:cubicBezTo>
                    <a:pt x="1251670" y="1236863"/>
                    <a:pt x="1236735" y="1251797"/>
                    <a:pt x="1218227" y="1251797"/>
                  </a:cubicBezTo>
                  <a:close/>
                </a:path>
              </a:pathLst>
            </a:custGeom>
            <a:noFill/>
            <a:ln w="38100" cap="flat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3B8FE4BD-F812-4ED0-93C8-20D5955C564D}"/>
                </a:ext>
              </a:extLst>
            </p:cNvPr>
            <p:cNvSpPr/>
            <p:nvPr/>
          </p:nvSpPr>
          <p:spPr>
            <a:xfrm>
              <a:off x="4707309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CF41E98B-6ADC-45E3-A09A-560AD3F6C8C0}"/>
                </a:ext>
              </a:extLst>
            </p:cNvPr>
            <p:cNvSpPr/>
            <p:nvPr/>
          </p:nvSpPr>
          <p:spPr>
            <a:xfrm>
              <a:off x="4757685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9B2166B0-7F8A-4E39-9623-075F086741A1}"/>
                </a:ext>
              </a:extLst>
            </p:cNvPr>
            <p:cNvSpPr/>
            <p:nvPr/>
          </p:nvSpPr>
          <p:spPr>
            <a:xfrm>
              <a:off x="5067093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A7D0A892-D236-4894-963A-D951183BC585}"/>
                </a:ext>
              </a:extLst>
            </p:cNvPr>
            <p:cNvSpPr/>
            <p:nvPr/>
          </p:nvSpPr>
          <p:spPr>
            <a:xfrm>
              <a:off x="5117469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6EF16BBD-4AF1-419F-A0C0-283BEAED4BEB}"/>
                </a:ext>
              </a:extLst>
            </p:cNvPr>
            <p:cNvSpPr/>
            <p:nvPr/>
          </p:nvSpPr>
          <p:spPr>
            <a:xfrm>
              <a:off x="5426876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0CD3139A-2782-4578-B9A6-E1697B322CE4}"/>
                </a:ext>
              </a:extLst>
            </p:cNvPr>
            <p:cNvSpPr/>
            <p:nvPr/>
          </p:nvSpPr>
          <p:spPr>
            <a:xfrm>
              <a:off x="5477253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0AAD17D6-5D40-49A2-AE47-38638B0FDB75}"/>
                </a:ext>
              </a:extLst>
            </p:cNvPr>
            <p:cNvSpPr/>
            <p:nvPr/>
          </p:nvSpPr>
          <p:spPr>
            <a:xfrm>
              <a:off x="5786660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E482B092-A949-4FF4-9491-E6343F778533}"/>
                </a:ext>
              </a:extLst>
            </p:cNvPr>
            <p:cNvSpPr/>
            <p:nvPr/>
          </p:nvSpPr>
          <p:spPr>
            <a:xfrm>
              <a:off x="5837037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E5918029-9AA2-4CC0-8FAF-F9B294848ACD}"/>
                </a:ext>
              </a:extLst>
            </p:cNvPr>
            <p:cNvSpPr/>
            <p:nvPr/>
          </p:nvSpPr>
          <p:spPr>
            <a:xfrm>
              <a:off x="4684201" y="7361425"/>
              <a:ext cx="34039" cy="34039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7D4C3D6C-D942-48D1-9303-AD3451A93CCB}"/>
                </a:ext>
              </a:extLst>
            </p:cNvPr>
            <p:cNvSpPr/>
            <p:nvPr/>
          </p:nvSpPr>
          <p:spPr>
            <a:xfrm>
              <a:off x="4684201" y="7522767"/>
              <a:ext cx="34039" cy="34039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18F8E2A-FF4B-486C-B8F8-D4D7A0EF40BB}"/>
                </a:ext>
              </a:extLst>
            </p:cNvPr>
            <p:cNvSpPr/>
            <p:nvPr/>
          </p:nvSpPr>
          <p:spPr>
            <a:xfrm>
              <a:off x="5367641" y="7360611"/>
              <a:ext cx="613039" cy="220860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AF657E30-E65C-4945-90DC-1335C4F584A0}"/>
                </a:ext>
              </a:extLst>
            </p:cNvPr>
            <p:cNvSpPr/>
            <p:nvPr/>
          </p:nvSpPr>
          <p:spPr>
            <a:xfrm rot="5400000">
              <a:off x="5402511" y="8026669"/>
              <a:ext cx="1625606" cy="45719"/>
            </a:xfrm>
            <a:custGeom>
              <a:avLst/>
              <a:gdLst>
                <a:gd name="connsiteX0" fmla="*/ 0 w 995617"/>
                <a:gd name="connsiteY0" fmla="*/ 0 h 0"/>
                <a:gd name="connsiteX1" fmla="*/ 1001999 w 99561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5617">
                  <a:moveTo>
                    <a:pt x="0" y="0"/>
                  </a:moveTo>
                  <a:lnTo>
                    <a:pt x="1001999" y="0"/>
                  </a:lnTo>
                </a:path>
              </a:pathLst>
            </a:custGeom>
            <a:ln w="3810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</p:grpSp>
      <p:grpSp>
        <p:nvGrpSpPr>
          <p:cNvPr id="119" name="群組 118">
            <a:extLst>
              <a:ext uri="{FF2B5EF4-FFF2-40B4-BE49-F238E27FC236}">
                <a16:creationId xmlns:a16="http://schemas.microsoft.com/office/drawing/2014/main" id="{092C6BD7-AE2D-4E31-BE31-BDB1037944F7}"/>
              </a:ext>
            </a:extLst>
          </p:cNvPr>
          <p:cNvGrpSpPr/>
          <p:nvPr userDrawn="1"/>
        </p:nvGrpSpPr>
        <p:grpSpPr>
          <a:xfrm rot="10800000" flipH="1">
            <a:off x="279106" y="4115362"/>
            <a:ext cx="868901" cy="816303"/>
            <a:chOff x="1385335" y="5265594"/>
            <a:chExt cx="222540" cy="222492"/>
          </a:xfrm>
          <a:solidFill>
            <a:schemeClr val="tx1">
              <a:alpha val="20000"/>
            </a:schemeClr>
          </a:solidFill>
        </p:grpSpPr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F313B1F3-E285-44FE-BBB7-7BE0B2C0EF69}"/>
                </a:ext>
              </a:extLst>
            </p:cNvPr>
            <p:cNvSpPr/>
            <p:nvPr/>
          </p:nvSpPr>
          <p:spPr>
            <a:xfrm>
              <a:off x="1385335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79CDB336-DDE6-4322-A246-B90B78AAD2AA}"/>
                </a:ext>
              </a:extLst>
            </p:cNvPr>
            <p:cNvSpPr/>
            <p:nvPr/>
          </p:nvSpPr>
          <p:spPr>
            <a:xfrm>
              <a:off x="1475298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4C6C87AB-9947-412B-AEB2-AD95D17031AD}"/>
                </a:ext>
              </a:extLst>
            </p:cNvPr>
            <p:cNvSpPr/>
            <p:nvPr/>
          </p:nvSpPr>
          <p:spPr>
            <a:xfrm>
              <a:off x="1385335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4E617C7E-14E4-4E6D-9864-E5C6322F49E5}"/>
                </a:ext>
              </a:extLst>
            </p:cNvPr>
            <p:cNvSpPr/>
            <p:nvPr/>
          </p:nvSpPr>
          <p:spPr>
            <a:xfrm>
              <a:off x="1475298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99845CF8-AF06-4664-9B0C-CCF859517FBB}"/>
                </a:ext>
              </a:extLst>
            </p:cNvPr>
            <p:cNvSpPr/>
            <p:nvPr/>
          </p:nvSpPr>
          <p:spPr>
            <a:xfrm>
              <a:off x="1385335" y="5445472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EE782AA0-CAF1-487A-91D3-73926FDD06EF}"/>
                </a:ext>
              </a:extLst>
            </p:cNvPr>
            <p:cNvSpPr/>
            <p:nvPr/>
          </p:nvSpPr>
          <p:spPr>
            <a:xfrm>
              <a:off x="1565261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  <p:sp>
        <p:nvSpPr>
          <p:cNvPr id="126" name="矩形 125">
            <a:extLst>
              <a:ext uri="{FF2B5EF4-FFF2-40B4-BE49-F238E27FC236}">
                <a16:creationId xmlns:a16="http://schemas.microsoft.com/office/drawing/2014/main" id="{04364B53-E544-4BE8-A730-55F803F10EE1}"/>
              </a:ext>
            </a:extLst>
          </p:cNvPr>
          <p:cNvSpPr/>
          <p:nvPr userDrawn="1"/>
        </p:nvSpPr>
        <p:spPr>
          <a:xfrm>
            <a:off x="2445203" y="2372337"/>
            <a:ext cx="4247345" cy="600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公私有檔案雲網關</a:t>
            </a:r>
            <a:endParaRPr lang="zh-TW" altLang="en-US" sz="3300">
              <a:solidFill>
                <a:schemeClr val="bg1"/>
              </a:solidFill>
            </a:endParaRP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46926EC4-B1D7-4342-B27A-5731B54D9402}"/>
              </a:ext>
            </a:extLst>
          </p:cNvPr>
          <p:cNvGrpSpPr/>
          <p:nvPr userDrawn="1"/>
        </p:nvGrpSpPr>
        <p:grpSpPr>
          <a:xfrm>
            <a:off x="1707880" y="3615362"/>
            <a:ext cx="803615" cy="803615"/>
            <a:chOff x="551616" y="5265594"/>
            <a:chExt cx="222492" cy="222492"/>
          </a:xfrm>
        </p:grpSpPr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5FBA6E61-A6EC-407E-A8E7-121DD5429F83}"/>
                </a:ext>
              </a:extLst>
            </p:cNvPr>
            <p:cNvSpPr/>
            <p:nvPr/>
          </p:nvSpPr>
          <p:spPr>
            <a:xfrm>
              <a:off x="731494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C812762C-E80B-4A87-BE0A-B837A742A170}"/>
                </a:ext>
              </a:extLst>
            </p:cNvPr>
            <p:cNvSpPr/>
            <p:nvPr/>
          </p:nvSpPr>
          <p:spPr>
            <a:xfrm>
              <a:off x="641578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87BFDE10-F6E0-495C-8130-FBBD2909617A}"/>
                </a:ext>
              </a:extLst>
            </p:cNvPr>
            <p:cNvSpPr/>
            <p:nvPr/>
          </p:nvSpPr>
          <p:spPr>
            <a:xfrm>
              <a:off x="731494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8"/>
                  </a:lnTo>
                  <a:lnTo>
                    <a:pt x="0" y="904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3DBBB71F-08EC-4B52-A4BB-6F323A6E221F}"/>
                </a:ext>
              </a:extLst>
            </p:cNvPr>
            <p:cNvSpPr/>
            <p:nvPr/>
          </p:nvSpPr>
          <p:spPr>
            <a:xfrm>
              <a:off x="641578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C34CC749-6283-4AE3-9455-A6C099A33C2C}"/>
                </a:ext>
              </a:extLst>
            </p:cNvPr>
            <p:cNvSpPr/>
            <p:nvPr/>
          </p:nvSpPr>
          <p:spPr>
            <a:xfrm>
              <a:off x="731494" y="5445472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8"/>
                  </a:lnTo>
                  <a:lnTo>
                    <a:pt x="0" y="904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4CD76612-9896-4F28-AE3F-B97F14513F4D}"/>
                </a:ext>
              </a:extLst>
            </p:cNvPr>
            <p:cNvSpPr/>
            <p:nvPr/>
          </p:nvSpPr>
          <p:spPr>
            <a:xfrm>
              <a:off x="551616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EA8AD141-498D-46A3-B4A5-9688B258C7A7}"/>
              </a:ext>
            </a:extLst>
          </p:cNvPr>
          <p:cNvGrpSpPr/>
          <p:nvPr userDrawn="1"/>
        </p:nvGrpSpPr>
        <p:grpSpPr>
          <a:xfrm rot="10800000">
            <a:off x="6617922" y="3587178"/>
            <a:ext cx="803615" cy="803615"/>
            <a:chOff x="551616" y="5265594"/>
            <a:chExt cx="222492" cy="222492"/>
          </a:xfrm>
        </p:grpSpPr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5CB452E7-FE02-4319-8EE3-24F8F7A232C0}"/>
                </a:ext>
              </a:extLst>
            </p:cNvPr>
            <p:cNvSpPr/>
            <p:nvPr/>
          </p:nvSpPr>
          <p:spPr>
            <a:xfrm>
              <a:off x="731494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E3260736-7DE9-4BE1-BE41-D0510F1EC678}"/>
                </a:ext>
              </a:extLst>
            </p:cNvPr>
            <p:cNvSpPr/>
            <p:nvPr/>
          </p:nvSpPr>
          <p:spPr>
            <a:xfrm>
              <a:off x="641578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6A3ADB84-5664-4064-B921-16155A341DAC}"/>
                </a:ext>
              </a:extLst>
            </p:cNvPr>
            <p:cNvSpPr/>
            <p:nvPr/>
          </p:nvSpPr>
          <p:spPr>
            <a:xfrm>
              <a:off x="731494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8"/>
                  </a:lnTo>
                  <a:lnTo>
                    <a:pt x="0" y="904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216328F1-9702-4155-998B-629E80C43CD1}"/>
                </a:ext>
              </a:extLst>
            </p:cNvPr>
            <p:cNvSpPr/>
            <p:nvPr/>
          </p:nvSpPr>
          <p:spPr>
            <a:xfrm>
              <a:off x="641578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E685FDB7-35C4-4DAF-85CC-8B26CB9D0185}"/>
                </a:ext>
              </a:extLst>
            </p:cNvPr>
            <p:cNvSpPr/>
            <p:nvPr/>
          </p:nvSpPr>
          <p:spPr>
            <a:xfrm>
              <a:off x="731494" y="5445472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8"/>
                  </a:lnTo>
                  <a:lnTo>
                    <a:pt x="0" y="904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41" name="手繪多邊形: 圖案 140">
              <a:extLst>
                <a:ext uri="{FF2B5EF4-FFF2-40B4-BE49-F238E27FC236}">
                  <a16:creationId xmlns:a16="http://schemas.microsoft.com/office/drawing/2014/main" id="{51F3EF56-6BC4-4B58-869F-2FB714813B8A}"/>
                </a:ext>
              </a:extLst>
            </p:cNvPr>
            <p:cNvSpPr/>
            <p:nvPr/>
          </p:nvSpPr>
          <p:spPr>
            <a:xfrm>
              <a:off x="551616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  <p:pic>
        <p:nvPicPr>
          <p:cNvPr id="143" name="圖片 142" descr="一張含有 物件 的圖片&#10;&#10;自動產生的描述">
            <a:extLst>
              <a:ext uri="{FF2B5EF4-FFF2-40B4-BE49-F238E27FC236}">
                <a16:creationId xmlns:a16="http://schemas.microsoft.com/office/drawing/2014/main" id="{C8357941-B624-45F3-854A-45C97AA26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0679"/>
          <a:stretch/>
        </p:blipFill>
        <p:spPr>
          <a:xfrm>
            <a:off x="2747902" y="3518082"/>
            <a:ext cx="3685870" cy="1371778"/>
          </a:xfrm>
          <a:prstGeom prst="rect">
            <a:avLst/>
          </a:prstGeom>
        </p:spPr>
      </p:pic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71B0E41E-466E-452B-810E-E9901D138B06}"/>
              </a:ext>
            </a:extLst>
          </p:cNvPr>
          <p:cNvGrpSpPr/>
          <p:nvPr userDrawn="1"/>
        </p:nvGrpSpPr>
        <p:grpSpPr>
          <a:xfrm>
            <a:off x="1096802" y="1286648"/>
            <a:ext cx="1534839" cy="160548"/>
            <a:chOff x="877944" y="5077855"/>
            <a:chExt cx="407390" cy="42614"/>
          </a:xfrm>
          <a:solidFill>
            <a:schemeClr val="accent1">
              <a:lumMod val="20000"/>
              <a:lumOff val="80000"/>
              <a:alpha val="20000"/>
            </a:schemeClr>
          </a:solidFill>
        </p:grpSpPr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9097FCFD-FA76-4032-A463-3D36C53ACD11}"/>
                </a:ext>
              </a:extLst>
            </p:cNvPr>
            <p:cNvSpPr/>
            <p:nvPr/>
          </p:nvSpPr>
          <p:spPr>
            <a:xfrm>
              <a:off x="972879" y="5077855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C8762EDE-7398-40BE-BD27-8BA66D58ECF1}"/>
                </a:ext>
              </a:extLst>
            </p:cNvPr>
            <p:cNvSpPr/>
            <p:nvPr/>
          </p:nvSpPr>
          <p:spPr>
            <a:xfrm>
              <a:off x="1062842" y="5077855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6073C978-1683-48B7-97D3-EDD282C7A89C}"/>
                </a:ext>
              </a:extLst>
            </p:cNvPr>
            <p:cNvSpPr/>
            <p:nvPr/>
          </p:nvSpPr>
          <p:spPr>
            <a:xfrm>
              <a:off x="1152805" y="5077855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48" name="手繪多邊形: 圖案 147">
              <a:extLst>
                <a:ext uri="{FF2B5EF4-FFF2-40B4-BE49-F238E27FC236}">
                  <a16:creationId xmlns:a16="http://schemas.microsoft.com/office/drawing/2014/main" id="{95F40A4B-DFC6-4531-849D-A60C9E173792}"/>
                </a:ext>
              </a:extLst>
            </p:cNvPr>
            <p:cNvSpPr/>
            <p:nvPr/>
          </p:nvSpPr>
          <p:spPr>
            <a:xfrm>
              <a:off x="1242720" y="5077855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49" name="手繪多邊形: 圖案 148">
              <a:extLst>
                <a:ext uri="{FF2B5EF4-FFF2-40B4-BE49-F238E27FC236}">
                  <a16:creationId xmlns:a16="http://schemas.microsoft.com/office/drawing/2014/main" id="{96E3460F-BB6D-42A8-83F8-5312DA29891D}"/>
                </a:ext>
              </a:extLst>
            </p:cNvPr>
            <p:cNvSpPr/>
            <p:nvPr/>
          </p:nvSpPr>
          <p:spPr>
            <a:xfrm>
              <a:off x="877944" y="5077855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  <p:pic>
        <p:nvPicPr>
          <p:cNvPr id="151" name="圖形 150">
            <a:extLst>
              <a:ext uri="{FF2B5EF4-FFF2-40B4-BE49-F238E27FC236}">
                <a16:creationId xmlns:a16="http://schemas.microsoft.com/office/drawing/2014/main" id="{4003DDFD-6B5E-4AC4-B7B6-F769DF87D6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842" y="336483"/>
            <a:ext cx="1133606" cy="205419"/>
          </a:xfrm>
          <a:prstGeom prst="rect">
            <a:avLst/>
          </a:prstGeom>
        </p:spPr>
      </p:pic>
      <p:pic>
        <p:nvPicPr>
          <p:cNvPr id="152" name="圖片 151">
            <a:extLst>
              <a:ext uri="{FF2B5EF4-FFF2-40B4-BE49-F238E27FC236}">
                <a16:creationId xmlns:a16="http://schemas.microsoft.com/office/drawing/2014/main" id="{A75BCA34-AB80-4E00-B868-8F289F7718E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63083" y="781576"/>
            <a:ext cx="1072960" cy="1072960"/>
          </a:xfrm>
          <a:prstGeom prst="rect">
            <a:avLst/>
          </a:prstGeom>
        </p:spPr>
      </p:pic>
      <p:grpSp>
        <p:nvGrpSpPr>
          <p:cNvPr id="153" name="群組 152">
            <a:extLst>
              <a:ext uri="{FF2B5EF4-FFF2-40B4-BE49-F238E27FC236}">
                <a16:creationId xmlns:a16="http://schemas.microsoft.com/office/drawing/2014/main" id="{17F9DF4B-612B-44C3-ACF4-DAD96A2D3220}"/>
              </a:ext>
            </a:extLst>
          </p:cNvPr>
          <p:cNvGrpSpPr/>
          <p:nvPr userDrawn="1"/>
        </p:nvGrpSpPr>
        <p:grpSpPr>
          <a:xfrm>
            <a:off x="7248327" y="2580701"/>
            <a:ext cx="1196081" cy="160548"/>
            <a:chOff x="942827" y="5077855"/>
            <a:chExt cx="317474" cy="42614"/>
          </a:xfrm>
          <a:solidFill>
            <a:schemeClr val="bg1">
              <a:lumMod val="75000"/>
              <a:alpha val="20000"/>
            </a:schemeClr>
          </a:solidFill>
        </p:grpSpPr>
        <p:sp>
          <p:nvSpPr>
            <p:cNvPr id="154" name="手繪多邊形: 圖案 153">
              <a:extLst>
                <a:ext uri="{FF2B5EF4-FFF2-40B4-BE49-F238E27FC236}">
                  <a16:creationId xmlns:a16="http://schemas.microsoft.com/office/drawing/2014/main" id="{5DC5EEFF-B34E-49A3-8980-B02E8EAD8D66}"/>
                </a:ext>
              </a:extLst>
            </p:cNvPr>
            <p:cNvSpPr/>
            <p:nvPr/>
          </p:nvSpPr>
          <p:spPr>
            <a:xfrm>
              <a:off x="1037761" y="5077855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55" name="手繪多邊形: 圖案 154">
              <a:extLst>
                <a:ext uri="{FF2B5EF4-FFF2-40B4-BE49-F238E27FC236}">
                  <a16:creationId xmlns:a16="http://schemas.microsoft.com/office/drawing/2014/main" id="{FC41347E-E98B-40C0-A67E-7FB85582BB4F}"/>
                </a:ext>
              </a:extLst>
            </p:cNvPr>
            <p:cNvSpPr/>
            <p:nvPr/>
          </p:nvSpPr>
          <p:spPr>
            <a:xfrm>
              <a:off x="1127725" y="5077855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5F81908C-6B78-49E2-A139-9BEB7742AECC}"/>
                </a:ext>
              </a:extLst>
            </p:cNvPr>
            <p:cNvSpPr/>
            <p:nvPr/>
          </p:nvSpPr>
          <p:spPr>
            <a:xfrm>
              <a:off x="1217687" y="5077855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2A420365-72D0-4037-B4CB-FEA6BB3508D7}"/>
                </a:ext>
              </a:extLst>
            </p:cNvPr>
            <p:cNvSpPr/>
            <p:nvPr/>
          </p:nvSpPr>
          <p:spPr>
            <a:xfrm>
              <a:off x="942827" y="5077855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  <p:grpSp>
        <p:nvGrpSpPr>
          <p:cNvPr id="158" name="群組 157">
            <a:extLst>
              <a:ext uri="{FF2B5EF4-FFF2-40B4-BE49-F238E27FC236}">
                <a16:creationId xmlns:a16="http://schemas.microsoft.com/office/drawing/2014/main" id="{1D201FA6-3630-4BB4-957E-88BC81AD7987}"/>
              </a:ext>
            </a:extLst>
          </p:cNvPr>
          <p:cNvGrpSpPr/>
          <p:nvPr userDrawn="1"/>
        </p:nvGrpSpPr>
        <p:grpSpPr>
          <a:xfrm rot="10800000">
            <a:off x="8096784" y="4101728"/>
            <a:ext cx="816479" cy="816303"/>
            <a:chOff x="1385335" y="5265594"/>
            <a:chExt cx="222540" cy="222492"/>
          </a:xfrm>
          <a:solidFill>
            <a:schemeClr val="bg1">
              <a:lumMod val="75000"/>
              <a:alpha val="20000"/>
            </a:schemeClr>
          </a:solidFill>
        </p:grpSpPr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FBEC752D-6DE8-4620-A1B2-DD83563CD50E}"/>
                </a:ext>
              </a:extLst>
            </p:cNvPr>
            <p:cNvSpPr/>
            <p:nvPr/>
          </p:nvSpPr>
          <p:spPr>
            <a:xfrm>
              <a:off x="1385335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6B70F01A-25DC-4F54-B68A-AA46C3F3A7ED}"/>
                </a:ext>
              </a:extLst>
            </p:cNvPr>
            <p:cNvSpPr/>
            <p:nvPr/>
          </p:nvSpPr>
          <p:spPr>
            <a:xfrm>
              <a:off x="1475298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947C1F26-93B6-42DE-B621-F21F5D707220}"/>
                </a:ext>
              </a:extLst>
            </p:cNvPr>
            <p:cNvSpPr/>
            <p:nvPr/>
          </p:nvSpPr>
          <p:spPr>
            <a:xfrm>
              <a:off x="1385335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62" name="手繪多邊形: 圖案 161">
              <a:extLst>
                <a:ext uri="{FF2B5EF4-FFF2-40B4-BE49-F238E27FC236}">
                  <a16:creationId xmlns:a16="http://schemas.microsoft.com/office/drawing/2014/main" id="{ECD07DA0-0F14-4CA5-BDC1-68CBC54B1718}"/>
                </a:ext>
              </a:extLst>
            </p:cNvPr>
            <p:cNvSpPr/>
            <p:nvPr/>
          </p:nvSpPr>
          <p:spPr>
            <a:xfrm>
              <a:off x="1475298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C0A1624C-1A6C-4D3A-81D1-D0BCD558027A}"/>
                </a:ext>
              </a:extLst>
            </p:cNvPr>
            <p:cNvSpPr/>
            <p:nvPr/>
          </p:nvSpPr>
          <p:spPr>
            <a:xfrm>
              <a:off x="1385335" y="5445472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2DB29DA9-4BF1-4038-AD81-E674D118BAFD}"/>
                </a:ext>
              </a:extLst>
            </p:cNvPr>
            <p:cNvSpPr/>
            <p:nvPr/>
          </p:nvSpPr>
          <p:spPr>
            <a:xfrm>
              <a:off x="1565261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  <p:grpSp>
        <p:nvGrpSpPr>
          <p:cNvPr id="166" name="群組 165">
            <a:extLst>
              <a:ext uri="{FF2B5EF4-FFF2-40B4-BE49-F238E27FC236}">
                <a16:creationId xmlns:a16="http://schemas.microsoft.com/office/drawing/2014/main" id="{DB931D0B-D737-4146-B734-97E1803C0EEA}"/>
              </a:ext>
            </a:extLst>
          </p:cNvPr>
          <p:cNvGrpSpPr/>
          <p:nvPr userDrawn="1"/>
        </p:nvGrpSpPr>
        <p:grpSpPr>
          <a:xfrm>
            <a:off x="8307582" y="1760836"/>
            <a:ext cx="415535" cy="557228"/>
            <a:chOff x="6188725" y="5307980"/>
            <a:chExt cx="554046" cy="742971"/>
          </a:xfrm>
        </p:grpSpPr>
        <p:sp>
          <p:nvSpPr>
            <p:cNvPr id="167" name="手繪多邊形: 圖案 166">
              <a:extLst>
                <a:ext uri="{FF2B5EF4-FFF2-40B4-BE49-F238E27FC236}">
                  <a16:creationId xmlns:a16="http://schemas.microsoft.com/office/drawing/2014/main" id="{896B747F-B1AB-4605-92A5-8804D3F299AC}"/>
                </a:ext>
              </a:extLst>
            </p:cNvPr>
            <p:cNvSpPr/>
            <p:nvPr/>
          </p:nvSpPr>
          <p:spPr>
            <a:xfrm>
              <a:off x="6188725" y="5307980"/>
              <a:ext cx="554046" cy="742971"/>
            </a:xfrm>
            <a:custGeom>
              <a:avLst/>
              <a:gdLst>
                <a:gd name="connsiteX0" fmla="*/ 1218227 w 1250903"/>
                <a:gd name="connsiteY0" fmla="*/ 1251797 h 1250903"/>
                <a:gd name="connsiteX1" fmla="*/ 33570 w 1250903"/>
                <a:gd name="connsiteY1" fmla="*/ 1251797 h 1250903"/>
                <a:gd name="connsiteX2" fmla="*/ 0 w 1250903"/>
                <a:gd name="connsiteY2" fmla="*/ 1218227 h 1250903"/>
                <a:gd name="connsiteX3" fmla="*/ 0 w 1250903"/>
                <a:gd name="connsiteY3" fmla="*/ 33570 h 1250903"/>
                <a:gd name="connsiteX4" fmla="*/ 33570 w 1250903"/>
                <a:gd name="connsiteY4" fmla="*/ 0 h 1250903"/>
                <a:gd name="connsiteX5" fmla="*/ 1218227 w 1250903"/>
                <a:gd name="connsiteY5" fmla="*/ 0 h 1250903"/>
                <a:gd name="connsiteX6" fmla="*/ 1251797 w 1250903"/>
                <a:gd name="connsiteY6" fmla="*/ 33570 h 1250903"/>
                <a:gd name="connsiteX7" fmla="*/ 1251797 w 1250903"/>
                <a:gd name="connsiteY7" fmla="*/ 1218227 h 1250903"/>
                <a:gd name="connsiteX8" fmla="*/ 1218227 w 1250903"/>
                <a:gd name="connsiteY8" fmla="*/ 1251797 h 125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903" h="1250903">
                  <a:moveTo>
                    <a:pt x="1218227" y="1251797"/>
                  </a:moveTo>
                  <a:lnTo>
                    <a:pt x="33570" y="1251797"/>
                  </a:lnTo>
                  <a:cubicBezTo>
                    <a:pt x="15062" y="1251797"/>
                    <a:pt x="0" y="1236735"/>
                    <a:pt x="0" y="1218227"/>
                  </a:cubicBezTo>
                  <a:lnTo>
                    <a:pt x="0" y="33570"/>
                  </a:lnTo>
                  <a:cubicBezTo>
                    <a:pt x="0" y="15062"/>
                    <a:pt x="15062" y="0"/>
                    <a:pt x="33570" y="0"/>
                  </a:cubicBezTo>
                  <a:lnTo>
                    <a:pt x="1218227" y="0"/>
                  </a:lnTo>
                  <a:cubicBezTo>
                    <a:pt x="1236735" y="0"/>
                    <a:pt x="1251797" y="15062"/>
                    <a:pt x="1251797" y="33570"/>
                  </a:cubicBezTo>
                  <a:lnTo>
                    <a:pt x="1251797" y="1218227"/>
                  </a:lnTo>
                  <a:cubicBezTo>
                    <a:pt x="1251670" y="1236863"/>
                    <a:pt x="1236735" y="1251797"/>
                    <a:pt x="1218227" y="1251797"/>
                  </a:cubicBezTo>
                  <a:close/>
                </a:path>
              </a:pathLst>
            </a:custGeom>
            <a:noFill/>
            <a:ln w="19050" cap="flat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8" name="手繪多邊形: 圖案 167">
              <a:extLst>
                <a:ext uri="{FF2B5EF4-FFF2-40B4-BE49-F238E27FC236}">
                  <a16:creationId xmlns:a16="http://schemas.microsoft.com/office/drawing/2014/main" id="{B2A191DF-D321-4910-859E-681144976F29}"/>
                </a:ext>
              </a:extLst>
            </p:cNvPr>
            <p:cNvSpPr/>
            <p:nvPr/>
          </p:nvSpPr>
          <p:spPr>
            <a:xfrm>
              <a:off x="6255895" y="5562571"/>
              <a:ext cx="107568" cy="387244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9" name="手繪多邊形: 圖案 168">
              <a:extLst>
                <a:ext uri="{FF2B5EF4-FFF2-40B4-BE49-F238E27FC236}">
                  <a16:creationId xmlns:a16="http://schemas.microsoft.com/office/drawing/2014/main" id="{4C4E2835-85CB-44D8-BEF0-1DF1EFED9C39}"/>
                </a:ext>
              </a:extLst>
            </p:cNvPr>
            <p:cNvSpPr/>
            <p:nvPr/>
          </p:nvSpPr>
          <p:spPr>
            <a:xfrm>
              <a:off x="6277122" y="5864546"/>
              <a:ext cx="64541" cy="7171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70" name="手繪多邊形: 圖案 169">
              <a:extLst>
                <a:ext uri="{FF2B5EF4-FFF2-40B4-BE49-F238E27FC236}">
                  <a16:creationId xmlns:a16="http://schemas.microsoft.com/office/drawing/2014/main" id="{E192ACF8-2E44-49AA-9C5F-898FCD1204C7}"/>
                </a:ext>
              </a:extLst>
            </p:cNvPr>
            <p:cNvSpPr/>
            <p:nvPr/>
          </p:nvSpPr>
          <p:spPr>
            <a:xfrm>
              <a:off x="6407494" y="5562571"/>
              <a:ext cx="107568" cy="387244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71" name="手繪多邊形: 圖案 170">
              <a:extLst>
                <a:ext uri="{FF2B5EF4-FFF2-40B4-BE49-F238E27FC236}">
                  <a16:creationId xmlns:a16="http://schemas.microsoft.com/office/drawing/2014/main" id="{33DED9CB-2838-4DEA-AF26-8C0638BE45E1}"/>
                </a:ext>
              </a:extLst>
            </p:cNvPr>
            <p:cNvSpPr/>
            <p:nvPr/>
          </p:nvSpPr>
          <p:spPr>
            <a:xfrm>
              <a:off x="6428721" y="5864546"/>
              <a:ext cx="64541" cy="7171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72" name="手繪多邊形: 圖案 171">
              <a:extLst>
                <a:ext uri="{FF2B5EF4-FFF2-40B4-BE49-F238E27FC236}">
                  <a16:creationId xmlns:a16="http://schemas.microsoft.com/office/drawing/2014/main" id="{02AB4541-5229-46C1-B59F-AA01179BB4AE}"/>
                </a:ext>
              </a:extLst>
            </p:cNvPr>
            <p:cNvSpPr/>
            <p:nvPr/>
          </p:nvSpPr>
          <p:spPr>
            <a:xfrm>
              <a:off x="6649205" y="5773762"/>
              <a:ext cx="14343" cy="14343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no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73" name="手繪多邊形: 圖案 172">
              <a:extLst>
                <a:ext uri="{FF2B5EF4-FFF2-40B4-BE49-F238E27FC236}">
                  <a16:creationId xmlns:a16="http://schemas.microsoft.com/office/drawing/2014/main" id="{4AE4E068-8D1E-4AA2-9070-690517CE9F22}"/>
                </a:ext>
              </a:extLst>
            </p:cNvPr>
            <p:cNvSpPr/>
            <p:nvPr/>
          </p:nvSpPr>
          <p:spPr>
            <a:xfrm>
              <a:off x="6649205" y="5930955"/>
              <a:ext cx="14343" cy="14343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no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74" name="手繪多邊形: 圖案 173">
              <a:extLst>
                <a:ext uri="{FF2B5EF4-FFF2-40B4-BE49-F238E27FC236}">
                  <a16:creationId xmlns:a16="http://schemas.microsoft.com/office/drawing/2014/main" id="{7C8815FE-508B-4E2C-A57F-6A6256BA0676}"/>
                </a:ext>
              </a:extLst>
            </p:cNvPr>
            <p:cNvSpPr/>
            <p:nvPr/>
          </p:nvSpPr>
          <p:spPr>
            <a:xfrm rot="5400000">
              <a:off x="6245629" y="5660060"/>
              <a:ext cx="684967" cy="19264"/>
            </a:xfrm>
            <a:custGeom>
              <a:avLst/>
              <a:gdLst>
                <a:gd name="connsiteX0" fmla="*/ 0 w 995617"/>
                <a:gd name="connsiteY0" fmla="*/ 0 h 0"/>
                <a:gd name="connsiteX1" fmla="*/ 1001999 w 99561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5617">
                  <a:moveTo>
                    <a:pt x="0" y="0"/>
                  </a:moveTo>
                  <a:lnTo>
                    <a:pt x="1001999" y="0"/>
                  </a:lnTo>
                </a:path>
              </a:pathLst>
            </a:custGeom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</p:grpSp>
      <p:grpSp>
        <p:nvGrpSpPr>
          <p:cNvPr id="175" name="群組 174">
            <a:extLst>
              <a:ext uri="{FF2B5EF4-FFF2-40B4-BE49-F238E27FC236}">
                <a16:creationId xmlns:a16="http://schemas.microsoft.com/office/drawing/2014/main" id="{0A96C056-87A8-4FAE-A153-D73D5E904AAE}"/>
              </a:ext>
            </a:extLst>
          </p:cNvPr>
          <p:cNvGrpSpPr/>
          <p:nvPr userDrawn="1"/>
        </p:nvGrpSpPr>
        <p:grpSpPr>
          <a:xfrm>
            <a:off x="6927735" y="745168"/>
            <a:ext cx="660290" cy="527082"/>
            <a:chOff x="4544095" y="7215912"/>
            <a:chExt cx="2089387" cy="1667872"/>
          </a:xfrm>
        </p:grpSpPr>
        <p:sp>
          <p:nvSpPr>
            <p:cNvPr id="176" name="手繪多邊形: 圖案 175">
              <a:extLst>
                <a:ext uri="{FF2B5EF4-FFF2-40B4-BE49-F238E27FC236}">
                  <a16:creationId xmlns:a16="http://schemas.microsoft.com/office/drawing/2014/main" id="{04D07D9F-8B02-4FAC-81CC-B3D5611C2D45}"/>
                </a:ext>
              </a:extLst>
            </p:cNvPr>
            <p:cNvSpPr/>
            <p:nvPr/>
          </p:nvSpPr>
          <p:spPr>
            <a:xfrm>
              <a:off x="4544095" y="7215912"/>
              <a:ext cx="2089387" cy="1667872"/>
            </a:xfrm>
            <a:custGeom>
              <a:avLst/>
              <a:gdLst>
                <a:gd name="connsiteX0" fmla="*/ 1218227 w 1250903"/>
                <a:gd name="connsiteY0" fmla="*/ 1251797 h 1250903"/>
                <a:gd name="connsiteX1" fmla="*/ 33570 w 1250903"/>
                <a:gd name="connsiteY1" fmla="*/ 1251797 h 1250903"/>
                <a:gd name="connsiteX2" fmla="*/ 0 w 1250903"/>
                <a:gd name="connsiteY2" fmla="*/ 1218227 h 1250903"/>
                <a:gd name="connsiteX3" fmla="*/ 0 w 1250903"/>
                <a:gd name="connsiteY3" fmla="*/ 33570 h 1250903"/>
                <a:gd name="connsiteX4" fmla="*/ 33570 w 1250903"/>
                <a:gd name="connsiteY4" fmla="*/ 0 h 1250903"/>
                <a:gd name="connsiteX5" fmla="*/ 1218227 w 1250903"/>
                <a:gd name="connsiteY5" fmla="*/ 0 h 1250903"/>
                <a:gd name="connsiteX6" fmla="*/ 1251797 w 1250903"/>
                <a:gd name="connsiteY6" fmla="*/ 33570 h 1250903"/>
                <a:gd name="connsiteX7" fmla="*/ 1251797 w 1250903"/>
                <a:gd name="connsiteY7" fmla="*/ 1218227 h 1250903"/>
                <a:gd name="connsiteX8" fmla="*/ 1218227 w 1250903"/>
                <a:gd name="connsiteY8" fmla="*/ 1251797 h 125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903" h="1250903">
                  <a:moveTo>
                    <a:pt x="1218227" y="1251797"/>
                  </a:moveTo>
                  <a:lnTo>
                    <a:pt x="33570" y="1251797"/>
                  </a:lnTo>
                  <a:cubicBezTo>
                    <a:pt x="15062" y="1251797"/>
                    <a:pt x="0" y="1236735"/>
                    <a:pt x="0" y="1218227"/>
                  </a:cubicBezTo>
                  <a:lnTo>
                    <a:pt x="0" y="33570"/>
                  </a:lnTo>
                  <a:cubicBezTo>
                    <a:pt x="0" y="15062"/>
                    <a:pt x="15062" y="0"/>
                    <a:pt x="33570" y="0"/>
                  </a:cubicBezTo>
                  <a:lnTo>
                    <a:pt x="1218227" y="0"/>
                  </a:lnTo>
                  <a:cubicBezTo>
                    <a:pt x="1236735" y="0"/>
                    <a:pt x="1251797" y="15062"/>
                    <a:pt x="1251797" y="33570"/>
                  </a:cubicBezTo>
                  <a:lnTo>
                    <a:pt x="1251797" y="1218227"/>
                  </a:lnTo>
                  <a:cubicBezTo>
                    <a:pt x="1251670" y="1236863"/>
                    <a:pt x="1236735" y="1251797"/>
                    <a:pt x="1218227" y="1251797"/>
                  </a:cubicBezTo>
                  <a:close/>
                </a:path>
              </a:pathLst>
            </a:custGeom>
            <a:noFill/>
            <a:ln w="19050" cap="flat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77" name="手繪多邊形: 圖案 176">
              <a:extLst>
                <a:ext uri="{FF2B5EF4-FFF2-40B4-BE49-F238E27FC236}">
                  <a16:creationId xmlns:a16="http://schemas.microsoft.com/office/drawing/2014/main" id="{01B3B294-6A3E-4F59-A233-C87BC5DBB637}"/>
                </a:ext>
              </a:extLst>
            </p:cNvPr>
            <p:cNvSpPr/>
            <p:nvPr/>
          </p:nvSpPr>
          <p:spPr>
            <a:xfrm>
              <a:off x="4707309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78" name="手繪多邊形: 圖案 177">
              <a:extLst>
                <a:ext uri="{FF2B5EF4-FFF2-40B4-BE49-F238E27FC236}">
                  <a16:creationId xmlns:a16="http://schemas.microsoft.com/office/drawing/2014/main" id="{17D9E4C4-C462-4A6B-BE00-DD502ED340A7}"/>
                </a:ext>
              </a:extLst>
            </p:cNvPr>
            <p:cNvSpPr/>
            <p:nvPr/>
          </p:nvSpPr>
          <p:spPr>
            <a:xfrm>
              <a:off x="4757685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79" name="手繪多邊形: 圖案 178">
              <a:extLst>
                <a:ext uri="{FF2B5EF4-FFF2-40B4-BE49-F238E27FC236}">
                  <a16:creationId xmlns:a16="http://schemas.microsoft.com/office/drawing/2014/main" id="{7795B7D0-FFE2-4C4C-87C7-C48C2FE31BCC}"/>
                </a:ext>
              </a:extLst>
            </p:cNvPr>
            <p:cNvSpPr/>
            <p:nvPr/>
          </p:nvSpPr>
          <p:spPr>
            <a:xfrm>
              <a:off x="5067093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80" name="手繪多邊形: 圖案 179">
              <a:extLst>
                <a:ext uri="{FF2B5EF4-FFF2-40B4-BE49-F238E27FC236}">
                  <a16:creationId xmlns:a16="http://schemas.microsoft.com/office/drawing/2014/main" id="{51F72B17-07FB-4FC9-AE59-C36DBED20AA3}"/>
                </a:ext>
              </a:extLst>
            </p:cNvPr>
            <p:cNvSpPr/>
            <p:nvPr/>
          </p:nvSpPr>
          <p:spPr>
            <a:xfrm>
              <a:off x="5117469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81" name="手繪多邊形: 圖案 180">
              <a:extLst>
                <a:ext uri="{FF2B5EF4-FFF2-40B4-BE49-F238E27FC236}">
                  <a16:creationId xmlns:a16="http://schemas.microsoft.com/office/drawing/2014/main" id="{4B71A26E-6F23-4C66-95C6-86FCF8A24468}"/>
                </a:ext>
              </a:extLst>
            </p:cNvPr>
            <p:cNvSpPr/>
            <p:nvPr/>
          </p:nvSpPr>
          <p:spPr>
            <a:xfrm>
              <a:off x="5426876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82" name="手繪多邊形: 圖案 181">
              <a:extLst>
                <a:ext uri="{FF2B5EF4-FFF2-40B4-BE49-F238E27FC236}">
                  <a16:creationId xmlns:a16="http://schemas.microsoft.com/office/drawing/2014/main" id="{FFE3E55F-98F5-46E3-A404-6EAA38AC16C3}"/>
                </a:ext>
              </a:extLst>
            </p:cNvPr>
            <p:cNvSpPr/>
            <p:nvPr/>
          </p:nvSpPr>
          <p:spPr>
            <a:xfrm>
              <a:off x="5477253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83" name="手繪多邊形: 圖案 182">
              <a:extLst>
                <a:ext uri="{FF2B5EF4-FFF2-40B4-BE49-F238E27FC236}">
                  <a16:creationId xmlns:a16="http://schemas.microsoft.com/office/drawing/2014/main" id="{AEC991C5-FCE5-411E-818C-0BC15CEBC618}"/>
                </a:ext>
              </a:extLst>
            </p:cNvPr>
            <p:cNvSpPr/>
            <p:nvPr/>
          </p:nvSpPr>
          <p:spPr>
            <a:xfrm>
              <a:off x="5786660" y="7812943"/>
              <a:ext cx="255287" cy="919031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84" name="手繪多邊形: 圖案 183">
              <a:extLst>
                <a:ext uri="{FF2B5EF4-FFF2-40B4-BE49-F238E27FC236}">
                  <a16:creationId xmlns:a16="http://schemas.microsoft.com/office/drawing/2014/main" id="{C8736465-C12A-4E9E-AD9A-5C24328BCC63}"/>
                </a:ext>
              </a:extLst>
            </p:cNvPr>
            <p:cNvSpPr/>
            <p:nvPr/>
          </p:nvSpPr>
          <p:spPr>
            <a:xfrm>
              <a:off x="5837037" y="8529611"/>
              <a:ext cx="153172" cy="17019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85" name="手繪多邊形: 圖案 184">
              <a:extLst>
                <a:ext uri="{FF2B5EF4-FFF2-40B4-BE49-F238E27FC236}">
                  <a16:creationId xmlns:a16="http://schemas.microsoft.com/office/drawing/2014/main" id="{F730F6E7-8575-484D-B5D3-A681D76D21D5}"/>
                </a:ext>
              </a:extLst>
            </p:cNvPr>
            <p:cNvSpPr/>
            <p:nvPr/>
          </p:nvSpPr>
          <p:spPr>
            <a:xfrm>
              <a:off x="4684201" y="7361425"/>
              <a:ext cx="34039" cy="34039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no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86" name="手繪多邊形: 圖案 185">
              <a:extLst>
                <a:ext uri="{FF2B5EF4-FFF2-40B4-BE49-F238E27FC236}">
                  <a16:creationId xmlns:a16="http://schemas.microsoft.com/office/drawing/2014/main" id="{B04F753E-8B88-481A-9E8D-402F584DF7EE}"/>
                </a:ext>
              </a:extLst>
            </p:cNvPr>
            <p:cNvSpPr/>
            <p:nvPr/>
          </p:nvSpPr>
          <p:spPr>
            <a:xfrm>
              <a:off x="4684201" y="7522767"/>
              <a:ext cx="34039" cy="34039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no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87" name="手繪多邊形: 圖案 186">
              <a:extLst>
                <a:ext uri="{FF2B5EF4-FFF2-40B4-BE49-F238E27FC236}">
                  <a16:creationId xmlns:a16="http://schemas.microsoft.com/office/drawing/2014/main" id="{FAB10488-5180-4186-8960-85576418A3A7}"/>
                </a:ext>
              </a:extLst>
            </p:cNvPr>
            <p:cNvSpPr/>
            <p:nvPr/>
          </p:nvSpPr>
          <p:spPr>
            <a:xfrm>
              <a:off x="5367641" y="7360611"/>
              <a:ext cx="613039" cy="220860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88" name="手繪多邊形: 圖案 187">
              <a:extLst>
                <a:ext uri="{FF2B5EF4-FFF2-40B4-BE49-F238E27FC236}">
                  <a16:creationId xmlns:a16="http://schemas.microsoft.com/office/drawing/2014/main" id="{7C8C86E4-D387-4085-9DC6-AFED0092EB8B}"/>
                </a:ext>
              </a:extLst>
            </p:cNvPr>
            <p:cNvSpPr/>
            <p:nvPr/>
          </p:nvSpPr>
          <p:spPr>
            <a:xfrm rot="5400000">
              <a:off x="5402511" y="8026669"/>
              <a:ext cx="1625606" cy="45719"/>
            </a:xfrm>
            <a:custGeom>
              <a:avLst/>
              <a:gdLst>
                <a:gd name="connsiteX0" fmla="*/ 0 w 995617"/>
                <a:gd name="connsiteY0" fmla="*/ 0 h 0"/>
                <a:gd name="connsiteX1" fmla="*/ 1001999 w 99561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5617">
                  <a:moveTo>
                    <a:pt x="0" y="0"/>
                  </a:moveTo>
                  <a:lnTo>
                    <a:pt x="1001999" y="0"/>
                  </a:lnTo>
                </a:path>
              </a:pathLst>
            </a:custGeom>
            <a:ln w="19050" cap="rnd">
              <a:solidFill>
                <a:srgbClr val="37FFFF">
                  <a:alpha val="50000"/>
                </a:srgb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</p:grpSp>
      <p:grpSp>
        <p:nvGrpSpPr>
          <p:cNvPr id="189" name="群組 188">
            <a:extLst>
              <a:ext uri="{FF2B5EF4-FFF2-40B4-BE49-F238E27FC236}">
                <a16:creationId xmlns:a16="http://schemas.microsoft.com/office/drawing/2014/main" id="{2046867C-230A-477F-8F1F-065FD2995D75}"/>
              </a:ext>
            </a:extLst>
          </p:cNvPr>
          <p:cNvGrpSpPr/>
          <p:nvPr userDrawn="1"/>
        </p:nvGrpSpPr>
        <p:grpSpPr>
          <a:xfrm>
            <a:off x="710725" y="3602089"/>
            <a:ext cx="415535" cy="557228"/>
            <a:chOff x="6188725" y="5307980"/>
            <a:chExt cx="554046" cy="742971"/>
          </a:xfrm>
        </p:grpSpPr>
        <p:sp>
          <p:nvSpPr>
            <p:cNvPr id="190" name="手繪多邊形: 圖案 189">
              <a:extLst>
                <a:ext uri="{FF2B5EF4-FFF2-40B4-BE49-F238E27FC236}">
                  <a16:creationId xmlns:a16="http://schemas.microsoft.com/office/drawing/2014/main" id="{394EAF31-6D3C-4D4F-B628-58FBC03556CA}"/>
                </a:ext>
              </a:extLst>
            </p:cNvPr>
            <p:cNvSpPr/>
            <p:nvPr/>
          </p:nvSpPr>
          <p:spPr>
            <a:xfrm>
              <a:off x="6188725" y="5307980"/>
              <a:ext cx="554046" cy="742971"/>
            </a:xfrm>
            <a:custGeom>
              <a:avLst/>
              <a:gdLst>
                <a:gd name="connsiteX0" fmla="*/ 1218227 w 1250903"/>
                <a:gd name="connsiteY0" fmla="*/ 1251797 h 1250903"/>
                <a:gd name="connsiteX1" fmla="*/ 33570 w 1250903"/>
                <a:gd name="connsiteY1" fmla="*/ 1251797 h 1250903"/>
                <a:gd name="connsiteX2" fmla="*/ 0 w 1250903"/>
                <a:gd name="connsiteY2" fmla="*/ 1218227 h 1250903"/>
                <a:gd name="connsiteX3" fmla="*/ 0 w 1250903"/>
                <a:gd name="connsiteY3" fmla="*/ 33570 h 1250903"/>
                <a:gd name="connsiteX4" fmla="*/ 33570 w 1250903"/>
                <a:gd name="connsiteY4" fmla="*/ 0 h 1250903"/>
                <a:gd name="connsiteX5" fmla="*/ 1218227 w 1250903"/>
                <a:gd name="connsiteY5" fmla="*/ 0 h 1250903"/>
                <a:gd name="connsiteX6" fmla="*/ 1251797 w 1250903"/>
                <a:gd name="connsiteY6" fmla="*/ 33570 h 1250903"/>
                <a:gd name="connsiteX7" fmla="*/ 1251797 w 1250903"/>
                <a:gd name="connsiteY7" fmla="*/ 1218227 h 1250903"/>
                <a:gd name="connsiteX8" fmla="*/ 1218227 w 1250903"/>
                <a:gd name="connsiteY8" fmla="*/ 1251797 h 1250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0903" h="1250903">
                  <a:moveTo>
                    <a:pt x="1218227" y="1251797"/>
                  </a:moveTo>
                  <a:lnTo>
                    <a:pt x="33570" y="1251797"/>
                  </a:lnTo>
                  <a:cubicBezTo>
                    <a:pt x="15062" y="1251797"/>
                    <a:pt x="0" y="1236735"/>
                    <a:pt x="0" y="1218227"/>
                  </a:cubicBezTo>
                  <a:lnTo>
                    <a:pt x="0" y="33570"/>
                  </a:lnTo>
                  <a:cubicBezTo>
                    <a:pt x="0" y="15062"/>
                    <a:pt x="15062" y="0"/>
                    <a:pt x="33570" y="0"/>
                  </a:cubicBezTo>
                  <a:lnTo>
                    <a:pt x="1218227" y="0"/>
                  </a:lnTo>
                  <a:cubicBezTo>
                    <a:pt x="1236735" y="0"/>
                    <a:pt x="1251797" y="15062"/>
                    <a:pt x="1251797" y="33570"/>
                  </a:cubicBezTo>
                  <a:lnTo>
                    <a:pt x="1251797" y="1218227"/>
                  </a:lnTo>
                  <a:cubicBezTo>
                    <a:pt x="1251670" y="1236863"/>
                    <a:pt x="1236735" y="1251797"/>
                    <a:pt x="1218227" y="1251797"/>
                  </a:cubicBezTo>
                  <a:close/>
                </a:path>
              </a:pathLst>
            </a:custGeom>
            <a:noFill/>
            <a:ln w="19050" cap="flat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91" name="手繪多邊形: 圖案 190">
              <a:extLst>
                <a:ext uri="{FF2B5EF4-FFF2-40B4-BE49-F238E27FC236}">
                  <a16:creationId xmlns:a16="http://schemas.microsoft.com/office/drawing/2014/main" id="{5FE9A0E3-E66F-4C39-9233-B6BDCA1A5EE0}"/>
                </a:ext>
              </a:extLst>
            </p:cNvPr>
            <p:cNvSpPr/>
            <p:nvPr/>
          </p:nvSpPr>
          <p:spPr>
            <a:xfrm>
              <a:off x="6255895" y="5562571"/>
              <a:ext cx="107568" cy="387244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92" name="手繪多邊形: 圖案 191">
              <a:extLst>
                <a:ext uri="{FF2B5EF4-FFF2-40B4-BE49-F238E27FC236}">
                  <a16:creationId xmlns:a16="http://schemas.microsoft.com/office/drawing/2014/main" id="{C041A28D-F9EC-4996-8945-09BB4D677076}"/>
                </a:ext>
              </a:extLst>
            </p:cNvPr>
            <p:cNvSpPr/>
            <p:nvPr/>
          </p:nvSpPr>
          <p:spPr>
            <a:xfrm>
              <a:off x="6277122" y="5864546"/>
              <a:ext cx="64541" cy="7171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1905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93" name="手繪多邊形: 圖案 192">
              <a:extLst>
                <a:ext uri="{FF2B5EF4-FFF2-40B4-BE49-F238E27FC236}">
                  <a16:creationId xmlns:a16="http://schemas.microsoft.com/office/drawing/2014/main" id="{3D889170-1AA1-42D0-81C8-8E103BAB651E}"/>
                </a:ext>
              </a:extLst>
            </p:cNvPr>
            <p:cNvSpPr/>
            <p:nvPr/>
          </p:nvSpPr>
          <p:spPr>
            <a:xfrm>
              <a:off x="6407494" y="5562571"/>
              <a:ext cx="107568" cy="387244"/>
            </a:xfrm>
            <a:custGeom>
              <a:avLst/>
              <a:gdLst>
                <a:gd name="connsiteX0" fmla="*/ 0 w 191464"/>
                <a:gd name="connsiteY0" fmla="*/ 0 h 689273"/>
                <a:gd name="connsiteX1" fmla="*/ 192486 w 191464"/>
                <a:gd name="connsiteY1" fmla="*/ 0 h 689273"/>
                <a:gd name="connsiteX2" fmla="*/ 192486 w 191464"/>
                <a:gd name="connsiteY2" fmla="*/ 689529 h 689273"/>
                <a:gd name="connsiteX3" fmla="*/ 0 w 191464"/>
                <a:gd name="connsiteY3" fmla="*/ 689529 h 6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464" h="689273">
                  <a:moveTo>
                    <a:pt x="0" y="0"/>
                  </a:moveTo>
                  <a:lnTo>
                    <a:pt x="192486" y="0"/>
                  </a:lnTo>
                  <a:lnTo>
                    <a:pt x="192486" y="689529"/>
                  </a:lnTo>
                  <a:lnTo>
                    <a:pt x="0" y="689529"/>
                  </a:ln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94" name="手繪多邊形: 圖案 193">
              <a:extLst>
                <a:ext uri="{FF2B5EF4-FFF2-40B4-BE49-F238E27FC236}">
                  <a16:creationId xmlns:a16="http://schemas.microsoft.com/office/drawing/2014/main" id="{40075091-2554-4F9E-BE6D-DF61CD6DA478}"/>
                </a:ext>
              </a:extLst>
            </p:cNvPr>
            <p:cNvSpPr/>
            <p:nvPr/>
          </p:nvSpPr>
          <p:spPr>
            <a:xfrm>
              <a:off x="6428721" y="5864546"/>
              <a:ext cx="64541" cy="7171"/>
            </a:xfrm>
            <a:custGeom>
              <a:avLst/>
              <a:gdLst>
                <a:gd name="connsiteX0" fmla="*/ 0 w 114878"/>
                <a:gd name="connsiteY0" fmla="*/ 0 h 0"/>
                <a:gd name="connsiteX1" fmla="*/ 116921 w 1148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878">
                  <a:moveTo>
                    <a:pt x="0" y="0"/>
                  </a:moveTo>
                  <a:lnTo>
                    <a:pt x="116921" y="0"/>
                  </a:lnTo>
                </a:path>
              </a:pathLst>
            </a:custGeom>
            <a:ln w="1905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95" name="手繪多邊形: 圖案 194">
              <a:extLst>
                <a:ext uri="{FF2B5EF4-FFF2-40B4-BE49-F238E27FC236}">
                  <a16:creationId xmlns:a16="http://schemas.microsoft.com/office/drawing/2014/main" id="{5DB7FF57-8BC2-45A4-8CB0-ACB570E85DCD}"/>
                </a:ext>
              </a:extLst>
            </p:cNvPr>
            <p:cNvSpPr/>
            <p:nvPr/>
          </p:nvSpPr>
          <p:spPr>
            <a:xfrm>
              <a:off x="6649205" y="5773762"/>
              <a:ext cx="14343" cy="14343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96" name="手繪多邊形: 圖案 195">
              <a:extLst>
                <a:ext uri="{FF2B5EF4-FFF2-40B4-BE49-F238E27FC236}">
                  <a16:creationId xmlns:a16="http://schemas.microsoft.com/office/drawing/2014/main" id="{D26B2C6B-459F-44F3-A1F6-67283F7483BD}"/>
                </a:ext>
              </a:extLst>
            </p:cNvPr>
            <p:cNvSpPr/>
            <p:nvPr/>
          </p:nvSpPr>
          <p:spPr>
            <a:xfrm>
              <a:off x="6649205" y="5930955"/>
              <a:ext cx="14343" cy="14343"/>
            </a:xfrm>
            <a:custGeom>
              <a:avLst/>
              <a:gdLst>
                <a:gd name="connsiteX0" fmla="*/ 35740 w 25528"/>
                <a:gd name="connsiteY0" fmla="*/ 17870 h 25528"/>
                <a:gd name="connsiteX1" fmla="*/ 17870 w 25528"/>
                <a:gd name="connsiteY1" fmla="*/ 35740 h 25528"/>
                <a:gd name="connsiteX2" fmla="*/ 0 w 25528"/>
                <a:gd name="connsiteY2" fmla="*/ 17870 h 25528"/>
                <a:gd name="connsiteX3" fmla="*/ 17870 w 25528"/>
                <a:gd name="connsiteY3" fmla="*/ 0 h 25528"/>
                <a:gd name="connsiteX4" fmla="*/ 35740 w 25528"/>
                <a:gd name="connsiteY4" fmla="*/ 1787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28" h="25528">
                  <a:moveTo>
                    <a:pt x="35740" y="17870"/>
                  </a:moveTo>
                  <a:cubicBezTo>
                    <a:pt x="35740" y="27739"/>
                    <a:pt x="27739" y="35740"/>
                    <a:pt x="17870" y="35740"/>
                  </a:cubicBezTo>
                  <a:cubicBezTo>
                    <a:pt x="8001" y="35740"/>
                    <a:pt x="0" y="27739"/>
                    <a:pt x="0" y="17870"/>
                  </a:cubicBezTo>
                  <a:cubicBezTo>
                    <a:pt x="0" y="8001"/>
                    <a:pt x="8001" y="0"/>
                    <a:pt x="17870" y="0"/>
                  </a:cubicBezTo>
                  <a:cubicBezTo>
                    <a:pt x="27739" y="0"/>
                    <a:pt x="35740" y="8001"/>
                    <a:pt x="35740" y="1787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97" name="手繪多邊形: 圖案 196">
              <a:extLst>
                <a:ext uri="{FF2B5EF4-FFF2-40B4-BE49-F238E27FC236}">
                  <a16:creationId xmlns:a16="http://schemas.microsoft.com/office/drawing/2014/main" id="{DCCAD9D1-F4D5-40E1-A6F8-27AC59B5FF6D}"/>
                </a:ext>
              </a:extLst>
            </p:cNvPr>
            <p:cNvSpPr/>
            <p:nvPr/>
          </p:nvSpPr>
          <p:spPr>
            <a:xfrm rot="5400000">
              <a:off x="6245629" y="5660060"/>
              <a:ext cx="684967" cy="19264"/>
            </a:xfrm>
            <a:custGeom>
              <a:avLst/>
              <a:gdLst>
                <a:gd name="connsiteX0" fmla="*/ 0 w 995617"/>
                <a:gd name="connsiteY0" fmla="*/ 0 h 0"/>
                <a:gd name="connsiteX1" fmla="*/ 1001999 w 99561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5617">
                  <a:moveTo>
                    <a:pt x="0" y="0"/>
                  </a:moveTo>
                  <a:lnTo>
                    <a:pt x="1001999" y="0"/>
                  </a:lnTo>
                </a:path>
              </a:pathLst>
            </a:custGeom>
            <a:ln w="19050" cap="rnd">
              <a:solidFill>
                <a:schemeClr val="accent1">
                  <a:lumMod val="20000"/>
                  <a:lumOff val="80000"/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</p:grpSp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F7920A84-610F-4296-8DAF-71CFD4581911}"/>
              </a:ext>
            </a:extLst>
          </p:cNvPr>
          <p:cNvGrpSpPr/>
          <p:nvPr userDrawn="1"/>
        </p:nvGrpSpPr>
        <p:grpSpPr>
          <a:xfrm>
            <a:off x="7074929" y="542257"/>
            <a:ext cx="333264" cy="103225"/>
            <a:chOff x="877944" y="5729897"/>
            <a:chExt cx="407390" cy="126185"/>
          </a:xfrm>
          <a:solidFill>
            <a:srgbClr val="5BFFFF">
              <a:alpha val="50000"/>
            </a:srgbClr>
          </a:solidFill>
        </p:grpSpPr>
        <p:sp>
          <p:nvSpPr>
            <p:cNvPr id="199" name="手繪多邊形: 圖案 198">
              <a:extLst>
                <a:ext uri="{FF2B5EF4-FFF2-40B4-BE49-F238E27FC236}">
                  <a16:creationId xmlns:a16="http://schemas.microsoft.com/office/drawing/2014/main" id="{DC667DE8-E922-4ED2-AE55-51B26ED68FC3}"/>
                </a:ext>
              </a:extLst>
            </p:cNvPr>
            <p:cNvSpPr/>
            <p:nvPr/>
          </p:nvSpPr>
          <p:spPr>
            <a:xfrm>
              <a:off x="1242720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00" name="手繪多邊形: 圖案 199">
              <a:extLst>
                <a:ext uri="{FF2B5EF4-FFF2-40B4-BE49-F238E27FC236}">
                  <a16:creationId xmlns:a16="http://schemas.microsoft.com/office/drawing/2014/main" id="{E40003A6-2C7B-4DE8-9630-6A49A9FD486F}"/>
                </a:ext>
              </a:extLst>
            </p:cNvPr>
            <p:cNvSpPr/>
            <p:nvPr/>
          </p:nvSpPr>
          <p:spPr>
            <a:xfrm>
              <a:off x="1152805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F263B48D-E3DE-4EB4-BC3D-F58AB0EB8B8B}"/>
                </a:ext>
              </a:extLst>
            </p:cNvPr>
            <p:cNvSpPr/>
            <p:nvPr/>
          </p:nvSpPr>
          <p:spPr>
            <a:xfrm>
              <a:off x="1062842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389CD8D7-7BC1-4296-AAB9-960EA37A8D8C}"/>
                </a:ext>
              </a:extLst>
            </p:cNvPr>
            <p:cNvSpPr/>
            <p:nvPr/>
          </p:nvSpPr>
          <p:spPr>
            <a:xfrm>
              <a:off x="972879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F498D5DB-D07D-45B3-A77C-14D6C3D55FBC}"/>
                </a:ext>
              </a:extLst>
            </p:cNvPr>
            <p:cNvSpPr/>
            <p:nvPr/>
          </p:nvSpPr>
          <p:spPr>
            <a:xfrm>
              <a:off x="1152805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04" name="手繪多邊形: 圖案 203">
              <a:extLst>
                <a:ext uri="{FF2B5EF4-FFF2-40B4-BE49-F238E27FC236}">
                  <a16:creationId xmlns:a16="http://schemas.microsoft.com/office/drawing/2014/main" id="{A92151DA-906A-4919-BCDE-D2E15FA6A325}"/>
                </a:ext>
              </a:extLst>
            </p:cNvPr>
            <p:cNvSpPr/>
            <p:nvPr/>
          </p:nvSpPr>
          <p:spPr>
            <a:xfrm>
              <a:off x="1062842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05" name="手繪多邊形: 圖案 204">
              <a:extLst>
                <a:ext uri="{FF2B5EF4-FFF2-40B4-BE49-F238E27FC236}">
                  <a16:creationId xmlns:a16="http://schemas.microsoft.com/office/drawing/2014/main" id="{09D7B085-F0E8-426F-B5BE-6556BDEE4E96}"/>
                </a:ext>
              </a:extLst>
            </p:cNvPr>
            <p:cNvSpPr/>
            <p:nvPr/>
          </p:nvSpPr>
          <p:spPr>
            <a:xfrm>
              <a:off x="972879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06" name="手繪多邊形: 圖案 205">
              <a:extLst>
                <a:ext uri="{FF2B5EF4-FFF2-40B4-BE49-F238E27FC236}">
                  <a16:creationId xmlns:a16="http://schemas.microsoft.com/office/drawing/2014/main" id="{48E4DE07-42B6-459E-8DA9-E50FF3C8E60B}"/>
                </a:ext>
              </a:extLst>
            </p:cNvPr>
            <p:cNvSpPr/>
            <p:nvPr/>
          </p:nvSpPr>
          <p:spPr>
            <a:xfrm>
              <a:off x="877944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  <p:pic>
        <p:nvPicPr>
          <p:cNvPr id="207" name="圖形 206">
            <a:extLst>
              <a:ext uri="{FF2B5EF4-FFF2-40B4-BE49-F238E27FC236}">
                <a16:creationId xmlns:a16="http://schemas.microsoft.com/office/drawing/2014/main" id="{5BFADE7F-DAF7-42F5-8D5F-8DF332A918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42894" y="151879"/>
            <a:ext cx="377405" cy="325264"/>
          </a:xfrm>
          <a:prstGeom prst="rect">
            <a:avLst/>
          </a:prstGeom>
        </p:spPr>
      </p:pic>
      <p:grpSp>
        <p:nvGrpSpPr>
          <p:cNvPr id="208" name="群組 207">
            <a:extLst>
              <a:ext uri="{FF2B5EF4-FFF2-40B4-BE49-F238E27FC236}">
                <a16:creationId xmlns:a16="http://schemas.microsoft.com/office/drawing/2014/main" id="{F57E435E-8C21-43F2-8155-4B41A9AABA2F}"/>
              </a:ext>
            </a:extLst>
          </p:cNvPr>
          <p:cNvGrpSpPr/>
          <p:nvPr userDrawn="1"/>
        </p:nvGrpSpPr>
        <p:grpSpPr>
          <a:xfrm>
            <a:off x="8339179" y="1552926"/>
            <a:ext cx="333264" cy="103225"/>
            <a:chOff x="877944" y="5729897"/>
            <a:chExt cx="407390" cy="126185"/>
          </a:xfrm>
          <a:solidFill>
            <a:srgbClr val="5BFFFF">
              <a:alpha val="50000"/>
            </a:srgbClr>
          </a:solidFill>
        </p:grpSpPr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6DCD2C1A-8CB0-4A7C-BCB0-AB6A4506674D}"/>
                </a:ext>
              </a:extLst>
            </p:cNvPr>
            <p:cNvSpPr/>
            <p:nvPr/>
          </p:nvSpPr>
          <p:spPr>
            <a:xfrm>
              <a:off x="1242720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4DF83DCD-3893-4C49-B33B-0371FB932695}"/>
                </a:ext>
              </a:extLst>
            </p:cNvPr>
            <p:cNvSpPr/>
            <p:nvPr/>
          </p:nvSpPr>
          <p:spPr>
            <a:xfrm>
              <a:off x="1152805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35F71DBE-036A-4E02-8E07-82E852079C46}"/>
                </a:ext>
              </a:extLst>
            </p:cNvPr>
            <p:cNvSpPr/>
            <p:nvPr/>
          </p:nvSpPr>
          <p:spPr>
            <a:xfrm>
              <a:off x="1062842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081A90AB-5F18-4A87-8628-C1C61D3813B5}"/>
                </a:ext>
              </a:extLst>
            </p:cNvPr>
            <p:cNvSpPr/>
            <p:nvPr/>
          </p:nvSpPr>
          <p:spPr>
            <a:xfrm>
              <a:off x="972879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5293DD12-88D5-4C3A-BF3B-C27B51A5D886}"/>
                </a:ext>
              </a:extLst>
            </p:cNvPr>
            <p:cNvSpPr/>
            <p:nvPr/>
          </p:nvSpPr>
          <p:spPr>
            <a:xfrm>
              <a:off x="1152805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0A7BA0EA-9D2B-4502-BFFC-343D96527132}"/>
                </a:ext>
              </a:extLst>
            </p:cNvPr>
            <p:cNvSpPr/>
            <p:nvPr/>
          </p:nvSpPr>
          <p:spPr>
            <a:xfrm>
              <a:off x="1062842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953609C7-E8C2-42C4-B7C7-7AC4100D3D8A}"/>
                </a:ext>
              </a:extLst>
            </p:cNvPr>
            <p:cNvSpPr/>
            <p:nvPr/>
          </p:nvSpPr>
          <p:spPr>
            <a:xfrm>
              <a:off x="972879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7B34C4BC-1C9C-4EDB-A08C-2D1D9488967E}"/>
                </a:ext>
              </a:extLst>
            </p:cNvPr>
            <p:cNvSpPr/>
            <p:nvPr/>
          </p:nvSpPr>
          <p:spPr>
            <a:xfrm>
              <a:off x="877944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  <p:pic>
        <p:nvPicPr>
          <p:cNvPr id="217" name="圖形 216">
            <a:extLst>
              <a:ext uri="{FF2B5EF4-FFF2-40B4-BE49-F238E27FC236}">
                <a16:creationId xmlns:a16="http://schemas.microsoft.com/office/drawing/2014/main" id="{DACCF8F7-FAA7-4CC1-A019-8690A1534C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02455" y="1162548"/>
            <a:ext cx="377405" cy="325264"/>
          </a:xfrm>
          <a:prstGeom prst="rect">
            <a:avLst/>
          </a:prstGeom>
        </p:spPr>
      </p:pic>
      <p:grpSp>
        <p:nvGrpSpPr>
          <p:cNvPr id="218" name="群組 217">
            <a:extLst>
              <a:ext uri="{FF2B5EF4-FFF2-40B4-BE49-F238E27FC236}">
                <a16:creationId xmlns:a16="http://schemas.microsoft.com/office/drawing/2014/main" id="{73DFE623-361C-4625-98AA-35BD9075901A}"/>
              </a:ext>
            </a:extLst>
          </p:cNvPr>
          <p:cNvGrpSpPr/>
          <p:nvPr userDrawn="1"/>
        </p:nvGrpSpPr>
        <p:grpSpPr>
          <a:xfrm>
            <a:off x="758265" y="3409761"/>
            <a:ext cx="333264" cy="103225"/>
            <a:chOff x="877944" y="5729897"/>
            <a:chExt cx="407390" cy="126185"/>
          </a:xfrm>
          <a:solidFill>
            <a:srgbClr val="DB74E3"/>
          </a:solidFill>
        </p:grpSpPr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5387864-C40D-400B-8061-AE7E447B8308}"/>
                </a:ext>
              </a:extLst>
            </p:cNvPr>
            <p:cNvSpPr/>
            <p:nvPr/>
          </p:nvSpPr>
          <p:spPr>
            <a:xfrm>
              <a:off x="1242720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E0E77A16-FAB1-4083-A38D-5693E292492F}"/>
                </a:ext>
              </a:extLst>
            </p:cNvPr>
            <p:cNvSpPr/>
            <p:nvPr/>
          </p:nvSpPr>
          <p:spPr>
            <a:xfrm>
              <a:off x="1152805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4E7A140D-33D3-4FD1-AD71-D8875A6DA282}"/>
                </a:ext>
              </a:extLst>
            </p:cNvPr>
            <p:cNvSpPr/>
            <p:nvPr/>
          </p:nvSpPr>
          <p:spPr>
            <a:xfrm>
              <a:off x="1062842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CF910B63-2F9F-4D27-A8E0-A13CF6078C8A}"/>
                </a:ext>
              </a:extLst>
            </p:cNvPr>
            <p:cNvSpPr/>
            <p:nvPr/>
          </p:nvSpPr>
          <p:spPr>
            <a:xfrm>
              <a:off x="972879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4907D3A3-47C5-48CF-AD8A-EAE5BD178029}"/>
                </a:ext>
              </a:extLst>
            </p:cNvPr>
            <p:cNvSpPr/>
            <p:nvPr/>
          </p:nvSpPr>
          <p:spPr>
            <a:xfrm>
              <a:off x="1152805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931CB43B-291B-4886-BB34-FAE0550CEAAA}"/>
                </a:ext>
              </a:extLst>
            </p:cNvPr>
            <p:cNvSpPr/>
            <p:nvPr/>
          </p:nvSpPr>
          <p:spPr>
            <a:xfrm>
              <a:off x="1062842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DAF4CADC-C24F-4DB8-A1C3-A16F0E58C4A9}"/>
                </a:ext>
              </a:extLst>
            </p:cNvPr>
            <p:cNvSpPr/>
            <p:nvPr/>
          </p:nvSpPr>
          <p:spPr>
            <a:xfrm>
              <a:off x="972879" y="5813468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CF5A1F0B-C722-46F8-AC46-5708FE02AE66}"/>
                </a:ext>
              </a:extLst>
            </p:cNvPr>
            <p:cNvSpPr/>
            <p:nvPr/>
          </p:nvSpPr>
          <p:spPr>
            <a:xfrm>
              <a:off x="877944" y="5729897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  <p:pic>
        <p:nvPicPr>
          <p:cNvPr id="227" name="圖形 226">
            <a:extLst>
              <a:ext uri="{FF2B5EF4-FFF2-40B4-BE49-F238E27FC236}">
                <a16:creationId xmlns:a16="http://schemas.microsoft.com/office/drawing/2014/main" id="{6DB47253-B403-4D5B-9475-1F9B6154F0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0919" y="3019383"/>
            <a:ext cx="377405" cy="325264"/>
          </a:xfrm>
          <a:prstGeom prst="rect">
            <a:avLst/>
          </a:prstGeom>
        </p:spPr>
      </p:pic>
      <p:pic>
        <p:nvPicPr>
          <p:cNvPr id="150" name="圖片 149">
            <a:extLst>
              <a:ext uri="{FF2B5EF4-FFF2-40B4-BE49-F238E27FC236}">
                <a16:creationId xmlns:a16="http://schemas.microsoft.com/office/drawing/2014/main" id="{9FD86EFC-7793-40F4-AD2C-20697D87E96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634630" y="1581150"/>
            <a:ext cx="5964472" cy="9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6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圖片 133">
            <a:extLst>
              <a:ext uri="{FF2B5EF4-FFF2-40B4-BE49-F238E27FC236}">
                <a16:creationId xmlns:a16="http://schemas.microsoft.com/office/drawing/2014/main" id="{B20DC933-F61E-4DB8-BEB8-7829E12D8F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8" name="矩形 227">
            <a:extLst>
              <a:ext uri="{FF2B5EF4-FFF2-40B4-BE49-F238E27FC236}">
                <a16:creationId xmlns:a16="http://schemas.microsoft.com/office/drawing/2014/main" id="{D026EE95-A2F1-4AD6-B67A-2AD74B0AFCCE}"/>
              </a:ext>
            </a:extLst>
          </p:cNvPr>
          <p:cNvSpPr/>
          <p:nvPr userDrawn="1"/>
        </p:nvSpPr>
        <p:spPr>
          <a:xfrm>
            <a:off x="337472" y="1291086"/>
            <a:ext cx="4493918" cy="2572141"/>
          </a:xfrm>
          <a:prstGeom prst="rect">
            <a:avLst/>
          </a:prstGeom>
          <a:solidFill>
            <a:schemeClr val="accent1">
              <a:lumMod val="50000"/>
              <a:alpha val="3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9" name="矩形 228">
            <a:extLst>
              <a:ext uri="{FF2B5EF4-FFF2-40B4-BE49-F238E27FC236}">
                <a16:creationId xmlns:a16="http://schemas.microsoft.com/office/drawing/2014/main" id="{C8F3C042-F942-4554-99B2-9FFD81C3FE6C}"/>
              </a:ext>
            </a:extLst>
          </p:cNvPr>
          <p:cNvSpPr/>
          <p:nvPr userDrawn="1"/>
        </p:nvSpPr>
        <p:spPr>
          <a:xfrm>
            <a:off x="346197" y="1273791"/>
            <a:ext cx="4485110" cy="259762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9" name="群組 118">
            <a:extLst>
              <a:ext uri="{FF2B5EF4-FFF2-40B4-BE49-F238E27FC236}">
                <a16:creationId xmlns:a16="http://schemas.microsoft.com/office/drawing/2014/main" id="{092C6BD7-AE2D-4E31-BE31-BDB1037944F7}"/>
              </a:ext>
            </a:extLst>
          </p:cNvPr>
          <p:cNvGrpSpPr/>
          <p:nvPr userDrawn="1"/>
        </p:nvGrpSpPr>
        <p:grpSpPr>
          <a:xfrm rot="10800000" flipH="1">
            <a:off x="279106" y="4115362"/>
            <a:ext cx="868901" cy="816303"/>
            <a:chOff x="1385335" y="5265594"/>
            <a:chExt cx="222540" cy="222492"/>
          </a:xfrm>
          <a:solidFill>
            <a:schemeClr val="tx1">
              <a:alpha val="20000"/>
            </a:schemeClr>
          </a:solidFill>
        </p:grpSpPr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F313B1F3-E285-44FE-BBB7-7BE0B2C0EF69}"/>
                </a:ext>
              </a:extLst>
            </p:cNvPr>
            <p:cNvSpPr/>
            <p:nvPr/>
          </p:nvSpPr>
          <p:spPr>
            <a:xfrm>
              <a:off x="1385335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79CDB336-DDE6-4322-A246-B90B78AAD2AA}"/>
                </a:ext>
              </a:extLst>
            </p:cNvPr>
            <p:cNvSpPr/>
            <p:nvPr/>
          </p:nvSpPr>
          <p:spPr>
            <a:xfrm>
              <a:off x="1475298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4C6C87AB-9947-412B-AEB2-AD95D17031AD}"/>
                </a:ext>
              </a:extLst>
            </p:cNvPr>
            <p:cNvSpPr/>
            <p:nvPr/>
          </p:nvSpPr>
          <p:spPr>
            <a:xfrm>
              <a:off x="1385335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4E617C7E-14E4-4E6D-9864-E5C6322F49E5}"/>
                </a:ext>
              </a:extLst>
            </p:cNvPr>
            <p:cNvSpPr/>
            <p:nvPr/>
          </p:nvSpPr>
          <p:spPr>
            <a:xfrm>
              <a:off x="1475298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99845CF8-AF06-4664-9B0C-CCF859517FBB}"/>
                </a:ext>
              </a:extLst>
            </p:cNvPr>
            <p:cNvSpPr/>
            <p:nvPr/>
          </p:nvSpPr>
          <p:spPr>
            <a:xfrm>
              <a:off x="1385335" y="5445472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EE782AA0-CAF1-487A-91D3-73926FDD06EF}"/>
                </a:ext>
              </a:extLst>
            </p:cNvPr>
            <p:cNvSpPr/>
            <p:nvPr/>
          </p:nvSpPr>
          <p:spPr>
            <a:xfrm>
              <a:off x="1565261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EA8AD141-498D-46A3-B4A5-9688B258C7A7}"/>
              </a:ext>
            </a:extLst>
          </p:cNvPr>
          <p:cNvGrpSpPr/>
          <p:nvPr userDrawn="1"/>
        </p:nvGrpSpPr>
        <p:grpSpPr>
          <a:xfrm rot="10800000">
            <a:off x="6617922" y="3587178"/>
            <a:ext cx="803615" cy="803615"/>
            <a:chOff x="551616" y="5265594"/>
            <a:chExt cx="222492" cy="222492"/>
          </a:xfrm>
        </p:grpSpPr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5CB452E7-FE02-4319-8EE3-24F8F7A232C0}"/>
                </a:ext>
              </a:extLst>
            </p:cNvPr>
            <p:cNvSpPr/>
            <p:nvPr/>
          </p:nvSpPr>
          <p:spPr>
            <a:xfrm>
              <a:off x="731494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E3260736-7DE9-4BE1-BE41-D0510F1EC678}"/>
                </a:ext>
              </a:extLst>
            </p:cNvPr>
            <p:cNvSpPr/>
            <p:nvPr/>
          </p:nvSpPr>
          <p:spPr>
            <a:xfrm>
              <a:off x="641578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6A3ADB84-5664-4064-B921-16155A341DAC}"/>
                </a:ext>
              </a:extLst>
            </p:cNvPr>
            <p:cNvSpPr/>
            <p:nvPr/>
          </p:nvSpPr>
          <p:spPr>
            <a:xfrm>
              <a:off x="731494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8"/>
                  </a:lnTo>
                  <a:lnTo>
                    <a:pt x="0" y="904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216328F1-9702-4155-998B-629E80C43CD1}"/>
                </a:ext>
              </a:extLst>
            </p:cNvPr>
            <p:cNvSpPr/>
            <p:nvPr/>
          </p:nvSpPr>
          <p:spPr>
            <a:xfrm>
              <a:off x="641578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E685FDB7-35C4-4DAF-85CC-8B26CB9D0185}"/>
                </a:ext>
              </a:extLst>
            </p:cNvPr>
            <p:cNvSpPr/>
            <p:nvPr/>
          </p:nvSpPr>
          <p:spPr>
            <a:xfrm>
              <a:off x="731494" y="5445472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8"/>
                  </a:lnTo>
                  <a:lnTo>
                    <a:pt x="0" y="904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41" name="手繪多邊形: 圖案 140">
              <a:extLst>
                <a:ext uri="{FF2B5EF4-FFF2-40B4-BE49-F238E27FC236}">
                  <a16:creationId xmlns:a16="http://schemas.microsoft.com/office/drawing/2014/main" id="{51F3EF56-6BC4-4B58-869F-2FB714813B8A}"/>
                </a:ext>
              </a:extLst>
            </p:cNvPr>
            <p:cNvSpPr/>
            <p:nvPr/>
          </p:nvSpPr>
          <p:spPr>
            <a:xfrm>
              <a:off x="551616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8 w 85725"/>
                <a:gd name="connsiteY1" fmla="*/ 0 h 85725"/>
                <a:gd name="connsiteX2" fmla="*/ 90488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8" y="0"/>
                  </a:lnTo>
                  <a:lnTo>
                    <a:pt x="90488" y="90487"/>
                  </a:lnTo>
                  <a:lnTo>
                    <a:pt x="0" y="904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  <p:pic>
        <p:nvPicPr>
          <p:cNvPr id="151" name="圖形 150">
            <a:extLst>
              <a:ext uri="{FF2B5EF4-FFF2-40B4-BE49-F238E27FC236}">
                <a16:creationId xmlns:a16="http://schemas.microsoft.com/office/drawing/2014/main" id="{4003DDFD-6B5E-4AC4-B7B6-F769DF87D6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2104" y="868746"/>
            <a:ext cx="1133606" cy="205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8" name="群組 157">
            <a:extLst>
              <a:ext uri="{FF2B5EF4-FFF2-40B4-BE49-F238E27FC236}">
                <a16:creationId xmlns:a16="http://schemas.microsoft.com/office/drawing/2014/main" id="{1D201FA6-3630-4BB4-957E-88BC81AD7987}"/>
              </a:ext>
            </a:extLst>
          </p:cNvPr>
          <p:cNvGrpSpPr/>
          <p:nvPr userDrawn="1"/>
        </p:nvGrpSpPr>
        <p:grpSpPr>
          <a:xfrm rot="10800000">
            <a:off x="8096784" y="4101728"/>
            <a:ext cx="816479" cy="816303"/>
            <a:chOff x="1385335" y="5265594"/>
            <a:chExt cx="222540" cy="222492"/>
          </a:xfrm>
          <a:solidFill>
            <a:schemeClr val="bg1">
              <a:lumMod val="75000"/>
              <a:alpha val="20000"/>
            </a:schemeClr>
          </a:solidFill>
        </p:grpSpPr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FBEC752D-6DE8-4620-A1B2-DD83563CD50E}"/>
                </a:ext>
              </a:extLst>
            </p:cNvPr>
            <p:cNvSpPr/>
            <p:nvPr/>
          </p:nvSpPr>
          <p:spPr>
            <a:xfrm>
              <a:off x="1385335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6B70F01A-25DC-4F54-B68A-AA46C3F3A7ED}"/>
                </a:ext>
              </a:extLst>
            </p:cNvPr>
            <p:cNvSpPr/>
            <p:nvPr/>
          </p:nvSpPr>
          <p:spPr>
            <a:xfrm>
              <a:off x="1475298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947C1F26-93B6-42DE-B621-F21F5D707220}"/>
                </a:ext>
              </a:extLst>
            </p:cNvPr>
            <p:cNvSpPr/>
            <p:nvPr/>
          </p:nvSpPr>
          <p:spPr>
            <a:xfrm>
              <a:off x="1385335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62" name="手繪多邊形: 圖案 161">
              <a:extLst>
                <a:ext uri="{FF2B5EF4-FFF2-40B4-BE49-F238E27FC236}">
                  <a16:creationId xmlns:a16="http://schemas.microsoft.com/office/drawing/2014/main" id="{ECD07DA0-0F14-4CA5-BDC1-68CBC54B1718}"/>
                </a:ext>
              </a:extLst>
            </p:cNvPr>
            <p:cNvSpPr/>
            <p:nvPr/>
          </p:nvSpPr>
          <p:spPr>
            <a:xfrm>
              <a:off x="1475298" y="5355509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C0A1624C-1A6C-4D3A-81D1-D0BCD558027A}"/>
                </a:ext>
              </a:extLst>
            </p:cNvPr>
            <p:cNvSpPr/>
            <p:nvPr/>
          </p:nvSpPr>
          <p:spPr>
            <a:xfrm>
              <a:off x="1385335" y="5445472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8 h 85725"/>
                <a:gd name="connsiteX3" fmla="*/ 0 w 85725"/>
                <a:gd name="connsiteY3" fmla="*/ 90488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8"/>
                  </a:lnTo>
                  <a:lnTo>
                    <a:pt x="0" y="904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2DB29DA9-4BF1-4038-AD81-E674D118BAFD}"/>
                </a:ext>
              </a:extLst>
            </p:cNvPr>
            <p:cNvSpPr/>
            <p:nvPr/>
          </p:nvSpPr>
          <p:spPr>
            <a:xfrm>
              <a:off x="1565261" y="5265594"/>
              <a:ext cx="42614" cy="42614"/>
            </a:xfrm>
            <a:custGeom>
              <a:avLst/>
              <a:gdLst>
                <a:gd name="connsiteX0" fmla="*/ 0 w 85725"/>
                <a:gd name="connsiteY0" fmla="*/ 0 h 85725"/>
                <a:gd name="connsiteX1" fmla="*/ 90487 w 85725"/>
                <a:gd name="connsiteY1" fmla="*/ 0 h 85725"/>
                <a:gd name="connsiteX2" fmla="*/ 90487 w 85725"/>
                <a:gd name="connsiteY2" fmla="*/ 90487 h 85725"/>
                <a:gd name="connsiteX3" fmla="*/ 0 w 85725"/>
                <a:gd name="connsiteY3" fmla="*/ 90487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0" y="0"/>
                  </a:moveTo>
                  <a:lnTo>
                    <a:pt x="90487" y="0"/>
                  </a:lnTo>
                  <a:lnTo>
                    <a:pt x="90487" y="90487"/>
                  </a:lnTo>
                  <a:lnTo>
                    <a:pt x="0" y="90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4072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3989-D546-F54A-BD9E-5F9E9AB0098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7388-E063-A34B-A7C7-8038C872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08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3989-D546-F54A-BD9E-5F9E9AB0098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7388-E063-A34B-A7C7-8038C872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61" y="0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3989-D546-F54A-BD9E-5F9E9AB0098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7388-E063-A34B-A7C7-8038C872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8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3989-D546-F54A-BD9E-5F9E9AB0098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07388-E063-A34B-A7C7-8038C872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1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, 動物 的圖片&#10;&#10;自動產生的描述">
            <a:extLst>
              <a:ext uri="{FF2B5EF4-FFF2-40B4-BE49-F238E27FC236}">
                <a16:creationId xmlns:a16="http://schemas.microsoft.com/office/drawing/2014/main" id="{FF86858E-EC0E-4CDA-9120-7A58AA7D0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5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3422539E-968B-446F-ADD5-72DAD4420663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9194" y="1369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194" y="1179024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altLang="zh-T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A3989-D546-F54A-BD9E-5F9E9AB0098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07388-E063-A34B-A7C7-8038C872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5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82" r:id="rId3"/>
    <p:sldLayoutId id="2147483686" r:id="rId4"/>
    <p:sldLayoutId id="2147483670" r:id="rId5"/>
    <p:sldLayoutId id="2147483671" r:id="rId6"/>
    <p:sldLayoutId id="2147483672" r:id="rId7"/>
    <p:sldLayoutId id="2147483673" r:id="rId8"/>
    <p:sldLayoutId id="2147483685" r:id="rId9"/>
    <p:sldLayoutId id="214748368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80" r:id="rId16"/>
    <p:sldLayoutId id="2147483679" r:id="rId17"/>
    <p:sldLayoutId id="2147483681" r:id="rId18"/>
    <p:sldLayoutId id="2147483660" r:id="rId19"/>
    <p:sldLayoutId id="2147483665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0.png"/><Relationship Id="rId18" Type="http://schemas.openxmlformats.org/officeDocument/2006/relationships/image" Target="../media/image49.png"/><Relationship Id="rId26" Type="http://schemas.openxmlformats.org/officeDocument/2006/relationships/image" Target="../media/image98.png"/><Relationship Id="rId3" Type="http://schemas.openxmlformats.org/officeDocument/2006/relationships/image" Target="../media/image91.png"/><Relationship Id="rId21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55.png"/><Relationship Id="rId17" Type="http://schemas.openxmlformats.org/officeDocument/2006/relationships/image" Target="../media/image51.png"/><Relationship Id="rId25" Type="http://schemas.openxmlformats.org/officeDocument/2006/relationships/image" Target="../media/image97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24" Type="http://schemas.openxmlformats.org/officeDocument/2006/relationships/image" Target="../media/image96.svg"/><Relationship Id="rId5" Type="http://schemas.openxmlformats.org/officeDocument/2006/relationships/image" Target="../media/image62.png"/><Relationship Id="rId15" Type="http://schemas.openxmlformats.org/officeDocument/2006/relationships/image" Target="../media/image52.png"/><Relationship Id="rId23" Type="http://schemas.openxmlformats.org/officeDocument/2006/relationships/image" Target="../media/image95.png"/><Relationship Id="rId10" Type="http://schemas.openxmlformats.org/officeDocument/2006/relationships/image" Target="../media/image61.png"/><Relationship Id="rId19" Type="http://schemas.openxmlformats.org/officeDocument/2006/relationships/image" Target="../media/image48.png"/><Relationship Id="rId4" Type="http://schemas.openxmlformats.org/officeDocument/2006/relationships/image" Target="../media/image92.png"/><Relationship Id="rId9" Type="http://schemas.openxmlformats.org/officeDocument/2006/relationships/image" Target="../media/image93.png"/><Relationship Id="rId14" Type="http://schemas.openxmlformats.org/officeDocument/2006/relationships/image" Target="../media/image53.png"/><Relationship Id="rId22" Type="http://schemas.openxmlformats.org/officeDocument/2006/relationships/image" Target="../media/image58.png"/><Relationship Id="rId27" Type="http://schemas.openxmlformats.org/officeDocument/2006/relationships/image" Target="../media/image9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50.png"/><Relationship Id="rId18" Type="http://schemas.openxmlformats.org/officeDocument/2006/relationships/image" Target="../media/image49.png"/><Relationship Id="rId26" Type="http://schemas.openxmlformats.org/officeDocument/2006/relationships/image" Target="../media/image103.svg"/><Relationship Id="rId3" Type="http://schemas.openxmlformats.org/officeDocument/2006/relationships/image" Target="../media/image62.png"/><Relationship Id="rId21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55.png"/><Relationship Id="rId17" Type="http://schemas.openxmlformats.org/officeDocument/2006/relationships/image" Target="../media/image51.png"/><Relationship Id="rId25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24" Type="http://schemas.openxmlformats.org/officeDocument/2006/relationships/image" Target="../media/image101.png"/><Relationship Id="rId5" Type="http://schemas.openxmlformats.org/officeDocument/2006/relationships/image" Target="../media/image59.png"/><Relationship Id="rId15" Type="http://schemas.openxmlformats.org/officeDocument/2006/relationships/image" Target="../media/image52.png"/><Relationship Id="rId23" Type="http://schemas.openxmlformats.org/officeDocument/2006/relationships/image" Target="../media/image100.png"/><Relationship Id="rId10" Type="http://schemas.openxmlformats.org/officeDocument/2006/relationships/image" Target="../media/image66.png"/><Relationship Id="rId19" Type="http://schemas.openxmlformats.org/officeDocument/2006/relationships/image" Target="../media/image48.png"/><Relationship Id="rId4" Type="http://schemas.openxmlformats.org/officeDocument/2006/relationships/image" Target="../media/image63.png"/><Relationship Id="rId9" Type="http://schemas.openxmlformats.org/officeDocument/2006/relationships/image" Target="../media/image61.png"/><Relationship Id="rId14" Type="http://schemas.openxmlformats.org/officeDocument/2006/relationships/image" Target="../media/image53.png"/><Relationship Id="rId22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05.png"/><Relationship Id="rId7" Type="http://schemas.openxmlformats.org/officeDocument/2006/relationships/image" Target="../media/image10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0.png"/><Relationship Id="rId18" Type="http://schemas.openxmlformats.org/officeDocument/2006/relationships/image" Target="../media/image49.png"/><Relationship Id="rId3" Type="http://schemas.openxmlformats.org/officeDocument/2006/relationships/image" Target="../media/image91.png"/><Relationship Id="rId21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55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4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24" Type="http://schemas.openxmlformats.org/officeDocument/2006/relationships/image" Target="../media/image99.svg"/><Relationship Id="rId5" Type="http://schemas.openxmlformats.org/officeDocument/2006/relationships/image" Target="../media/image62.png"/><Relationship Id="rId15" Type="http://schemas.openxmlformats.org/officeDocument/2006/relationships/image" Target="../media/image52.png"/><Relationship Id="rId23" Type="http://schemas.openxmlformats.org/officeDocument/2006/relationships/image" Target="../media/image98.png"/><Relationship Id="rId10" Type="http://schemas.openxmlformats.org/officeDocument/2006/relationships/image" Target="../media/image61.png"/><Relationship Id="rId19" Type="http://schemas.openxmlformats.org/officeDocument/2006/relationships/image" Target="../media/image48.png"/><Relationship Id="rId4" Type="http://schemas.openxmlformats.org/officeDocument/2006/relationships/image" Target="../media/image92.png"/><Relationship Id="rId9" Type="http://schemas.openxmlformats.org/officeDocument/2006/relationships/image" Target="../media/image93.png"/><Relationship Id="rId14" Type="http://schemas.openxmlformats.org/officeDocument/2006/relationships/image" Target="../media/image53.png"/><Relationship Id="rId22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0.png"/><Relationship Id="rId18" Type="http://schemas.openxmlformats.org/officeDocument/2006/relationships/image" Target="../media/image49.png"/><Relationship Id="rId3" Type="http://schemas.openxmlformats.org/officeDocument/2006/relationships/image" Target="../media/image112.png"/><Relationship Id="rId21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55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52.png"/><Relationship Id="rId10" Type="http://schemas.openxmlformats.org/officeDocument/2006/relationships/image" Target="../media/image61.png"/><Relationship Id="rId19" Type="http://schemas.openxmlformats.org/officeDocument/2006/relationships/image" Target="../media/image48.png"/><Relationship Id="rId4" Type="http://schemas.openxmlformats.org/officeDocument/2006/relationships/image" Target="../media/image113.svg"/><Relationship Id="rId9" Type="http://schemas.openxmlformats.org/officeDocument/2006/relationships/image" Target="../media/image93.png"/><Relationship Id="rId14" Type="http://schemas.openxmlformats.org/officeDocument/2006/relationships/image" Target="../media/image53.png"/><Relationship Id="rId2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114.sv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20.svg"/><Relationship Id="rId7" Type="http://schemas.openxmlformats.org/officeDocument/2006/relationships/image" Target="../media/image124.png"/><Relationship Id="rId12" Type="http://schemas.openxmlformats.org/officeDocument/2006/relationships/image" Target="../media/image96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3.png"/><Relationship Id="rId11" Type="http://schemas.openxmlformats.org/officeDocument/2006/relationships/image" Target="../media/image95.png"/><Relationship Id="rId5" Type="http://schemas.openxmlformats.org/officeDocument/2006/relationships/image" Target="../media/image122.svg"/><Relationship Id="rId10" Type="http://schemas.openxmlformats.org/officeDocument/2006/relationships/image" Target="../media/image127.sv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tiff"/><Relationship Id="rId3" Type="http://schemas.openxmlformats.org/officeDocument/2006/relationships/image" Target="../media/image129.sv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5" Type="http://schemas.openxmlformats.org/officeDocument/2006/relationships/image" Target="../media/image131.svg"/><Relationship Id="rId4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9.png"/><Relationship Id="rId3" Type="http://schemas.openxmlformats.org/officeDocument/2006/relationships/image" Target="../media/image96.svg"/><Relationship Id="rId7" Type="http://schemas.openxmlformats.org/officeDocument/2006/relationships/image" Target="../media/image136.png"/><Relationship Id="rId12" Type="http://schemas.openxmlformats.org/officeDocument/2006/relationships/image" Target="../media/image138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08.png"/><Relationship Id="rId5" Type="http://schemas.openxmlformats.org/officeDocument/2006/relationships/image" Target="../media/image23.sv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137.png"/><Relationship Id="rId14" Type="http://schemas.openxmlformats.org/officeDocument/2006/relationships/comments" Target="../comments/commen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4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5" Type="http://schemas.openxmlformats.org/officeDocument/2006/relationships/image" Target="../media/image140.svg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4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5" Type="http://schemas.openxmlformats.org/officeDocument/2006/relationships/image" Target="../media/image140.svg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43.svg"/><Relationship Id="rId7" Type="http://schemas.openxmlformats.org/officeDocument/2006/relationships/image" Target="../media/image144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8.png"/><Relationship Id="rId5" Type="http://schemas.openxmlformats.org/officeDocument/2006/relationships/image" Target="../media/image118.svg"/><Relationship Id="rId4" Type="http://schemas.openxmlformats.org/officeDocument/2006/relationships/image" Target="../media/image22.png"/><Relationship Id="rId9" Type="http://schemas.openxmlformats.org/officeDocument/2006/relationships/image" Target="../media/image14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48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tiff"/><Relationship Id="rId5" Type="http://schemas.openxmlformats.org/officeDocument/2006/relationships/image" Target="../media/image132.png"/><Relationship Id="rId4" Type="http://schemas.openxmlformats.org/officeDocument/2006/relationships/image" Target="../media/image14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3.png"/><Relationship Id="rId4" Type="http://schemas.openxmlformats.org/officeDocument/2006/relationships/image" Target="../media/image14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7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4.tiff"/><Relationship Id="rId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tiff"/><Relationship Id="rId3" Type="http://schemas.openxmlformats.org/officeDocument/2006/relationships/image" Target="../media/image95.png"/><Relationship Id="rId7" Type="http://schemas.openxmlformats.org/officeDocument/2006/relationships/image" Target="../media/image4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.svg"/><Relationship Id="rId11" Type="http://schemas.openxmlformats.org/officeDocument/2006/relationships/image" Target="../media/image147.svg"/><Relationship Id="rId5" Type="http://schemas.openxmlformats.org/officeDocument/2006/relationships/image" Target="../media/image108.png"/><Relationship Id="rId10" Type="http://schemas.openxmlformats.org/officeDocument/2006/relationships/image" Target="../media/image130.png"/><Relationship Id="rId4" Type="http://schemas.openxmlformats.org/officeDocument/2006/relationships/image" Target="../media/image145.svg"/><Relationship Id="rId9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6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tiff"/><Relationship Id="rId5" Type="http://schemas.openxmlformats.org/officeDocument/2006/relationships/image" Target="../media/image134.tiff"/><Relationship Id="rId4" Type="http://schemas.openxmlformats.org/officeDocument/2006/relationships/image" Target="../media/image1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69.tif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6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svg"/><Relationship Id="rId3" Type="http://schemas.openxmlformats.org/officeDocument/2006/relationships/image" Target="../media/image22.png"/><Relationship Id="rId7" Type="http://schemas.openxmlformats.org/officeDocument/2006/relationships/image" Target="../media/image172.png"/><Relationship Id="rId12" Type="http://schemas.openxmlformats.org/officeDocument/2006/relationships/image" Target="../media/image13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svg"/><Relationship Id="rId11" Type="http://schemas.openxmlformats.org/officeDocument/2006/relationships/image" Target="../media/image132.png"/><Relationship Id="rId5" Type="http://schemas.openxmlformats.org/officeDocument/2006/relationships/image" Target="../media/image170.png"/><Relationship Id="rId10" Type="http://schemas.openxmlformats.org/officeDocument/2006/relationships/image" Target="../media/image174.png"/><Relationship Id="rId4" Type="http://schemas.openxmlformats.org/officeDocument/2006/relationships/image" Target="../media/image23.svg"/><Relationship Id="rId9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tiff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sv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13" Type="http://schemas.openxmlformats.org/officeDocument/2006/relationships/image" Target="../media/image174.png"/><Relationship Id="rId3" Type="http://schemas.openxmlformats.org/officeDocument/2006/relationships/image" Target="../media/image116.png"/><Relationship Id="rId7" Type="http://schemas.openxmlformats.org/officeDocument/2006/relationships/image" Target="../media/image22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svg"/><Relationship Id="rId11" Type="http://schemas.openxmlformats.org/officeDocument/2006/relationships/image" Target="../media/image67.png"/><Relationship Id="rId5" Type="http://schemas.openxmlformats.org/officeDocument/2006/relationships/image" Target="../media/image25.png"/><Relationship Id="rId10" Type="http://schemas.openxmlformats.org/officeDocument/2006/relationships/image" Target="../media/image61.png"/><Relationship Id="rId4" Type="http://schemas.openxmlformats.org/officeDocument/2006/relationships/image" Target="../media/image175.svg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13" Type="http://schemas.openxmlformats.org/officeDocument/2006/relationships/image" Target="../media/image187.png"/><Relationship Id="rId18" Type="http://schemas.openxmlformats.org/officeDocument/2006/relationships/image" Target="../media/image87.png"/><Relationship Id="rId3" Type="http://schemas.openxmlformats.org/officeDocument/2006/relationships/image" Target="../media/image178.png"/><Relationship Id="rId21" Type="http://schemas.openxmlformats.org/officeDocument/2006/relationships/image" Target="../media/image190.sv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5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0.svg"/><Relationship Id="rId11" Type="http://schemas.openxmlformats.org/officeDocument/2006/relationships/image" Target="../media/image185.sv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10" Type="http://schemas.openxmlformats.org/officeDocument/2006/relationships/image" Target="../media/image184.png"/><Relationship Id="rId19" Type="http://schemas.openxmlformats.org/officeDocument/2006/relationships/image" Target="../media/image88.png"/><Relationship Id="rId4" Type="http://schemas.openxmlformats.org/officeDocument/2006/relationships/image" Target="../media/image89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Relationship Id="rId22" Type="http://schemas.openxmlformats.org/officeDocument/2006/relationships/image" Target="../media/image1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2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40.sv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image" Target="../media/image2.jp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tiff"/><Relationship Id="rId7" Type="http://schemas.openxmlformats.org/officeDocument/2006/relationships/image" Target="../media/image73.tiff"/><Relationship Id="rId12" Type="http://schemas.openxmlformats.org/officeDocument/2006/relationships/image" Target="../media/image78.png"/><Relationship Id="rId17" Type="http://schemas.openxmlformats.org/officeDocument/2006/relationships/image" Target="../media/image83.tiff"/><Relationship Id="rId2" Type="http://schemas.openxmlformats.org/officeDocument/2006/relationships/image" Target="../media/image68.tiff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tiff"/><Relationship Id="rId11" Type="http://schemas.openxmlformats.org/officeDocument/2006/relationships/image" Target="../media/image77.png"/><Relationship Id="rId5" Type="http://schemas.openxmlformats.org/officeDocument/2006/relationships/image" Target="../media/image71.tiff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tiff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FE74F4D-58CE-46EC-AB96-412B59F6AE84}"/>
              </a:ext>
            </a:extLst>
          </p:cNvPr>
          <p:cNvSpPr txBox="1"/>
          <p:nvPr/>
        </p:nvSpPr>
        <p:spPr>
          <a:xfrm>
            <a:off x="7830945" y="4732452"/>
            <a:ext cx="1342083" cy="216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2019/0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9</a:t>
            </a:r>
            <a:r>
              <a:rPr lang="zh-TW" altLang="en-US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/</a:t>
            </a:r>
            <a:r>
              <a:rPr lang="en-US" altLang="zh-TW" sz="12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17</a:t>
            </a:r>
            <a:endParaRPr lang="zh-TW" altLang="en-US" sz="1200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6766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4">
            <a:extLst>
              <a:ext uri="{FF2B5EF4-FFF2-40B4-BE49-F238E27FC236}">
                <a16:creationId xmlns:a16="http://schemas.microsoft.com/office/drawing/2014/main" id="{BD918DDD-3993-4A18-8A21-7D54A61485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24311"/>
              </p:ext>
            </p:extLst>
          </p:nvPr>
        </p:nvGraphicFramePr>
        <p:xfrm>
          <a:off x="547031" y="1044972"/>
          <a:ext cx="8049937" cy="356859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437319">
                  <a:extLst>
                    <a:ext uri="{9D8B030D-6E8A-4147-A177-3AD203B41FA5}">
                      <a16:colId xmlns:a16="http://schemas.microsoft.com/office/drawing/2014/main" val="3960305946"/>
                    </a:ext>
                  </a:extLst>
                </a:gridCol>
                <a:gridCol w="2806309">
                  <a:extLst>
                    <a:ext uri="{9D8B030D-6E8A-4147-A177-3AD203B41FA5}">
                      <a16:colId xmlns:a16="http://schemas.microsoft.com/office/drawing/2014/main" val="917110911"/>
                    </a:ext>
                  </a:extLst>
                </a:gridCol>
                <a:gridCol w="2806309">
                  <a:extLst>
                    <a:ext uri="{9D8B030D-6E8A-4147-A177-3AD203B41FA5}">
                      <a16:colId xmlns:a16="http://schemas.microsoft.com/office/drawing/2014/main" val="3418820849"/>
                    </a:ext>
                  </a:extLst>
                </a:gridCol>
              </a:tblGrid>
              <a:tr h="486660">
                <a:tc>
                  <a:txBody>
                    <a:bodyPr/>
                    <a:lstStyle/>
                    <a:p>
                      <a:pPr algn="ctr" fontAlgn="ctr"/>
                      <a:endParaRPr lang="zh-TW" altLang="en-US" sz="1500">
                        <a:effectLst/>
                        <a:latin typeface="Microsoft JhengHei UI"/>
                        <a:ea typeface="Microsoft JhengHei UI"/>
                      </a:endParaRPr>
                    </a:p>
                  </a:txBody>
                  <a:tcPr marL="66846" marR="66846" marT="142875" marB="142875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500" b="1" i="0" u="none" strike="noStrike" noProof="0" dirty="0">
                          <a:latin typeface="Arial"/>
                          <a:ea typeface="微軟正黑體"/>
                          <a:cs typeface="Arial"/>
                        </a:rPr>
                        <a:t>File Station</a:t>
                      </a:r>
                      <a:r>
                        <a:rPr lang="zh-TW" altLang="en-US" sz="1500" b="1" i="0" u="none" strike="noStrike" noProof="0" dirty="0"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sz="1500" b="1" i="0" u="none" strike="noStrike" noProof="0" dirty="0">
                          <a:latin typeface="微軟正黑體"/>
                          <a:ea typeface="微軟正黑體"/>
                        </a:rPr>
                        <a:t>掛載</a:t>
                      </a:r>
                      <a:endParaRPr lang="zh-TW" sz="1500" dirty="0">
                        <a:latin typeface="微軟正黑體"/>
                        <a:ea typeface="微軟正黑體"/>
                      </a:endParaRPr>
                    </a:p>
                  </a:txBody>
                  <a:tcPr marL="64172" marR="64172" marT="34290" marB="3429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500" b="1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檔案型</a:t>
                      </a:r>
                      <a:r>
                        <a:rPr lang="zh-TW" altLang="en-US" sz="1500" b="1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</a:t>
                      </a:r>
                      <a:r>
                        <a:rPr lang="zh-TW" sz="1500" b="1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網關</a:t>
                      </a:r>
                      <a:endParaRPr lang="zh-TW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142875" marB="142875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06080790"/>
                  </a:ext>
                </a:extLst>
              </a:tr>
              <a:tr h="55702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設置方法</a:t>
                      </a:r>
                    </a:p>
                  </a:txBody>
                  <a:tcPr marL="66846" marR="66846" marT="81000" marB="81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建立雲端掛載</a:t>
                      </a:r>
                    </a:p>
                  </a:txBody>
                  <a:tcPr marL="66846" marR="66846" marT="81000" marB="81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/>
                          <a:ea typeface="微軟正黑體"/>
                        </a:rPr>
                        <a:t>選擇檔案型雲網關模式</a:t>
                      </a:r>
                      <a:br>
                        <a:rPr lang="zh-TW" altLang="en-US" sz="1400" b="1"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zh-TW" altLang="en-US" sz="1400" b="1">
                          <a:effectLst/>
                          <a:latin typeface="微軟正黑體"/>
                          <a:ea typeface="微軟正黑體"/>
                        </a:rPr>
                        <a:t>並配置快取空間</a:t>
                      </a:r>
                    </a:p>
                  </a:txBody>
                  <a:tcPr marL="66846" marR="66846" marT="81000" marB="81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903083"/>
                  </a:ext>
                </a:extLst>
              </a:tr>
              <a:tr h="55702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掛載數量</a:t>
                      </a:r>
                    </a:p>
                  </a:txBody>
                  <a:tcPr marL="66846" marR="66846" marT="81000" marB="81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無限制</a:t>
                      </a:r>
                      <a:endParaRPr lang="en-US" altLang="zh-TW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可掛載無限個雲端服務</a:t>
                      </a:r>
                    </a:p>
                  </a:txBody>
                  <a:tcPr marL="66846" marR="66846" marT="81000" marB="81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effectLst/>
                          <a:latin typeface="微軟正黑體"/>
                          <a:ea typeface="微軟正黑體"/>
                        </a:rPr>
                        <a:t>2 </a:t>
                      </a:r>
                      <a:r>
                        <a:rPr lang="zh-TW" sz="1400" b="1" i="0" u="none" strike="noStrike" noProof="0">
                          <a:effectLst/>
                          <a:latin typeface="微軟正黑體"/>
                          <a:ea typeface="微軟正黑體"/>
                        </a:rPr>
                        <a:t>個永久免費的</a:t>
                      </a:r>
                      <a:r>
                        <a:rPr lang="zh-TW" altLang="en-US" sz="1400" b="1" i="0" u="none" strike="noStrike" noProof="0">
                          <a:effectLst/>
                          <a:latin typeface="微軟正黑體"/>
                          <a:ea typeface="微軟正黑體"/>
                        </a:rPr>
                        <a:t>網關</a:t>
                      </a:r>
                      <a:r>
                        <a:rPr lang="zh-TW" sz="1400" b="1" i="0" u="none" strike="noStrike" noProof="0">
                          <a:effectLst/>
                          <a:latin typeface="微軟正黑體"/>
                          <a:ea typeface="微軟正黑體"/>
                        </a:rPr>
                        <a:t>授權</a:t>
                      </a:r>
                      <a:endParaRPr lang="en-US" altLang="zh-TW" sz="1400" b="1" i="0" u="none" strike="noStrike" noProof="0">
                        <a:effectLst/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400" b="1" i="0" u="none" strike="noStrike" noProof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可依需求購置額外授權</a:t>
                      </a:r>
                    </a:p>
                  </a:txBody>
                  <a:tcPr marL="66846" marR="66846" marT="81000" marB="81000" anchor="ctr">
                    <a:solidFill>
                      <a:srgbClr val="FE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653340"/>
                  </a:ext>
                </a:extLst>
              </a:tr>
              <a:tr h="37430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存取體驗</a:t>
                      </a:r>
                    </a:p>
                  </a:txBody>
                  <a:tcPr marL="66846" marR="66846" marT="81000" marB="81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存取速度取決於網際網路速度</a:t>
                      </a:r>
                    </a:p>
                  </a:txBody>
                  <a:tcPr marL="66846" marR="66846" marT="81000" marB="81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快取機制大幅減少讀寫等待時間</a:t>
                      </a:r>
                    </a:p>
                  </a:txBody>
                  <a:tcPr marL="66846" marR="66846" marT="81000" marB="81000" anchor="ctr"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127217"/>
                  </a:ext>
                </a:extLst>
              </a:tr>
              <a:tr h="37430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/>
                          <a:ea typeface="微軟正黑體"/>
                        </a:rPr>
                        <a:t>在 </a:t>
                      </a:r>
                      <a:r>
                        <a:rPr lang="af-ZA" sz="1400" b="1">
                          <a:effectLst/>
                          <a:latin typeface="Arial"/>
                          <a:ea typeface="微軟正黑體"/>
                          <a:cs typeface="Arial"/>
                        </a:rPr>
                        <a:t>File Station</a:t>
                      </a:r>
                      <a:r>
                        <a:rPr lang="af-ZA" sz="1400" b="1"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1400" b="1"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</a:p>
                  </a:txBody>
                  <a:tcPr marL="66846" marR="66846" marT="81000" marB="81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marL="66846" marR="66846" marT="81000" marB="81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marL="66846" marR="66846" marT="81000" marB="81000" anchor="ctr">
                    <a:solidFill>
                      <a:srgbClr val="FE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6711"/>
                  </a:ext>
                </a:extLst>
              </a:tr>
              <a:tr h="37430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/>
                          <a:ea typeface="微軟正黑體"/>
                        </a:rPr>
                        <a:t>透過 </a:t>
                      </a:r>
                      <a:r>
                        <a:rPr lang="af-ZA" sz="1400" b="1">
                          <a:effectLst/>
                          <a:latin typeface="Arial"/>
                          <a:ea typeface="微軟正黑體"/>
                          <a:cs typeface="Arial"/>
                        </a:rPr>
                        <a:t>SMB / NFS / AFP </a:t>
                      </a:r>
                      <a:r>
                        <a:rPr lang="zh-TW" altLang="en-US" sz="1400" b="1"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</a:p>
                  </a:txBody>
                  <a:tcPr marL="66846" marR="66846" marT="81000" marB="81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</a:p>
                  </a:txBody>
                  <a:tcPr marL="66846" marR="66846" marT="81000" marB="81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支援</a:t>
                      </a:r>
                    </a:p>
                  </a:txBody>
                  <a:tcPr marL="66846" marR="66846" marT="81000" marB="81000" anchor="ctr"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394411"/>
                  </a:ext>
                </a:extLst>
              </a:tr>
              <a:tr h="37430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雲端同步機制</a:t>
                      </a:r>
                    </a:p>
                  </a:txBody>
                  <a:tcPr marL="66846" marR="66846" marT="81000" marB="81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每次瀏覽時需重新與雲端同步</a:t>
                      </a:r>
                    </a:p>
                  </a:txBody>
                  <a:tcPr marL="66846" marR="66846" marT="81000" marB="81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400" b="1" kern="12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定期同步，可快速瀏覽</a:t>
                      </a:r>
                    </a:p>
                  </a:txBody>
                  <a:tcPr marL="66846" marR="66846" marT="81000" marB="81000" anchor="ctr">
                    <a:solidFill>
                      <a:srgbClr val="FE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444660"/>
                  </a:ext>
                </a:extLst>
              </a:tr>
              <a:tr h="3743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>
                          <a:effectLst/>
                          <a:latin typeface="微軟正黑體"/>
                          <a:ea typeface="微軟正黑體"/>
                        </a:rPr>
                        <a:t>支援</a:t>
                      </a:r>
                      <a:r>
                        <a:rPr lang="en-US" altLang="zh-TW" sz="1400" b="1"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1400" b="1">
                          <a:effectLst/>
                          <a:latin typeface="Arial"/>
                          <a:ea typeface="微軟正黑體"/>
                          <a:cs typeface="Arial"/>
                        </a:rPr>
                        <a:t>QTS</a:t>
                      </a:r>
                      <a:r>
                        <a:rPr lang="en-US" altLang="zh-TW" sz="1400" b="1">
                          <a:effectLst/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altLang="en-US" sz="1400" b="1">
                          <a:effectLst/>
                          <a:latin typeface="微軟正黑體"/>
                          <a:ea typeface="微軟正黑體"/>
                        </a:rPr>
                        <a:t>應用程式</a:t>
                      </a:r>
                    </a:p>
                  </a:txBody>
                  <a:tcPr marL="66846" marR="66846" marT="81000" marB="81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</a:p>
                  </a:txBody>
                  <a:tcPr marL="66846" marR="66846" marT="81000" marB="81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  </a:t>
                      </a:r>
                      <a:r>
                        <a:rPr lang="zh-TW" altLang="en-US" sz="1400" b="1" kern="1200" dirty="0">
                          <a:solidFill>
                            <a:schemeClr val="dk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支援</a:t>
                      </a:r>
                      <a:r>
                        <a:rPr lang="en-US" altLang="zh-TW" sz="1400" b="1" kern="1200" dirty="0">
                          <a:solidFill>
                            <a:schemeClr val="dk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                                        ...</a:t>
                      </a:r>
                      <a:endParaRPr lang="zh-TW" altLang="en-US" sz="1400" b="1" kern="1200" dirty="0">
                        <a:solidFill>
                          <a:schemeClr val="dk1"/>
                        </a:solidFill>
                        <a:effectLst/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66846" marR="66846" marT="81000" marB="81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804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30" y="0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dirty="0" err="1">
                <a:latin typeface="Arial"/>
                <a:ea typeface="微軟正黑體"/>
                <a:cs typeface="Arial"/>
              </a:rPr>
              <a:t>HybridMount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 兩</a:t>
            </a:r>
            <a:r>
              <a:rPr lang="zh-TW" altLang="en-US" dirty="0">
                <a:latin typeface="微軟正黑體"/>
                <a:ea typeface="微軟正黑體"/>
              </a:rPr>
              <a:t>種存取模式任君挑選</a:t>
            </a:r>
            <a:endParaRPr lang="zh-TW" altLang="en-US" dirty="0"/>
          </a:p>
        </p:txBody>
      </p:sp>
      <p:pic>
        <p:nvPicPr>
          <p:cNvPr id="6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D05F7278-E29A-DF43-956F-1207A0A1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908" y="4288588"/>
            <a:ext cx="243000" cy="2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517529BD-F712-E448-ADF9-B2BF1EEF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917" y="4288588"/>
            <a:ext cx="243000" cy="2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261;p27">
            <a:extLst>
              <a:ext uri="{FF2B5EF4-FFF2-40B4-BE49-F238E27FC236}">
                <a16:creationId xmlns:a16="http://schemas.microsoft.com/office/drawing/2014/main" id="{19B2530B-2180-A24B-9A63-AC510662D24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1451" y="4288588"/>
            <a:ext cx="243000" cy="2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oogle Shape;223;p20">
            <a:extLst>
              <a:ext uri="{FF2B5EF4-FFF2-40B4-BE49-F238E27FC236}">
                <a16:creationId xmlns:a16="http://schemas.microsoft.com/office/drawing/2014/main" id="{3A19CA36-4E0B-9F4F-AB18-1F6DAB2EFA8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1064" y="4335947"/>
            <a:ext cx="605597" cy="21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7">
            <a:extLst>
              <a:ext uri="{FF2B5EF4-FFF2-40B4-BE49-F238E27FC236}">
                <a16:creationId xmlns:a16="http://schemas.microsoft.com/office/drawing/2014/main" id="{F744FA4F-5026-456D-A6D2-9337F89832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988642" y="2647621"/>
            <a:ext cx="3659110" cy="352214"/>
          </a:xfrm>
          <a:prstGeom prst="rect">
            <a:avLst/>
          </a:prstGeom>
        </p:spPr>
      </p:pic>
      <p:pic>
        <p:nvPicPr>
          <p:cNvPr id="10" name="图片 57">
            <a:extLst>
              <a:ext uri="{FF2B5EF4-FFF2-40B4-BE49-F238E27FC236}">
                <a16:creationId xmlns:a16="http://schemas.microsoft.com/office/drawing/2014/main" id="{D09DB949-0C48-4C48-8AFE-5E14F6E3E9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3789974" y="2647621"/>
            <a:ext cx="3659110" cy="3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91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35">
            <a:extLst>
              <a:ext uri="{FF2B5EF4-FFF2-40B4-BE49-F238E27FC236}">
                <a16:creationId xmlns:a16="http://schemas.microsoft.com/office/drawing/2014/main" id="{76905A12-2940-4513-9EF0-FC4B47D3439A}"/>
              </a:ext>
            </a:extLst>
          </p:cNvPr>
          <p:cNvSpPr/>
          <p:nvPr/>
        </p:nvSpPr>
        <p:spPr>
          <a:xfrm>
            <a:off x="5037849" y="2224515"/>
            <a:ext cx="2627826" cy="3969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2" name="矩形: 圓角 35">
            <a:extLst>
              <a:ext uri="{FF2B5EF4-FFF2-40B4-BE49-F238E27FC236}">
                <a16:creationId xmlns:a16="http://schemas.microsoft.com/office/drawing/2014/main" id="{8DE5116A-ABBE-46F9-9C59-FA9E3A49E38A}"/>
              </a:ext>
            </a:extLst>
          </p:cNvPr>
          <p:cNvSpPr/>
          <p:nvPr/>
        </p:nvSpPr>
        <p:spPr>
          <a:xfrm>
            <a:off x="1067512" y="2229674"/>
            <a:ext cx="2627826" cy="3969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5CAE3-A817-F24B-9D26-2FF1EE260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25" y="13691"/>
            <a:ext cx="8557006" cy="994172"/>
          </a:xfrm>
        </p:spPr>
        <p:txBody>
          <a:bodyPr>
            <a:noAutofit/>
          </a:bodyPr>
          <a:lstStyle/>
          <a:p>
            <a:r>
              <a:rPr lang="zh-CN" altLang="en-US" dirty="0"/>
              <a:t>自備雲端空間，管理您習慣使用的雲空間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553BA-01AA-8742-B21F-7047289A8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265" y="1104049"/>
            <a:ext cx="7127240" cy="16096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300" dirty="0" err="1">
                <a:latin typeface="Arial"/>
                <a:ea typeface="微軟正黑體"/>
                <a:cs typeface="Arial"/>
              </a:rPr>
              <a:t>HybridMount</a:t>
            </a:r>
            <a:r>
              <a:rPr lang="en-US" altLang="zh-CN" sz="2300" dirty="0">
                <a:latin typeface="Arial"/>
                <a:ea typeface="微軟正黑體"/>
                <a:cs typeface="Arial"/>
              </a:rPr>
              <a:t> </a:t>
            </a:r>
            <a:r>
              <a:rPr lang="zh-CN" altLang="en-US" sz="2300" dirty="0">
                <a:latin typeface="微軟正黑體"/>
                <a:ea typeface="微軟正黑體"/>
              </a:rPr>
              <a:t>讓您自備雲端</a:t>
            </a:r>
            <a:r>
              <a:rPr lang="zh-TW" altLang="en-US" sz="2300" dirty="0">
                <a:latin typeface="微軟正黑體"/>
                <a:ea typeface="微軟正黑體"/>
              </a:rPr>
              <a:t> </a:t>
            </a:r>
            <a:r>
              <a:rPr lang="en-US" altLang="zh-TW" sz="2300" dirty="0">
                <a:latin typeface="Arial"/>
                <a:ea typeface="微軟正黑體"/>
                <a:cs typeface="Arial"/>
              </a:rPr>
              <a:t>(Bring Your Own Cloud) </a:t>
            </a:r>
            <a:r>
              <a:rPr lang="zh-CN" altLang="en-US" sz="2300" dirty="0">
                <a:latin typeface="微軟正黑體"/>
                <a:ea typeface="微軟正黑體"/>
              </a:rPr>
              <a:t>以使用雲端網關功能</a:t>
            </a:r>
            <a:endParaRPr lang="en-US" sz="2300" dirty="0">
              <a:latin typeface="微軟正黑體"/>
              <a:ea typeface="微軟正黑體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12C08-DF8C-0243-8037-FAC5EAD012D6}"/>
              </a:ext>
            </a:extLst>
          </p:cNvPr>
          <p:cNvSpPr txBox="1"/>
          <p:nvPr/>
        </p:nvSpPr>
        <p:spPr>
          <a:xfrm>
            <a:off x="1637235" y="224512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自備雲端好處</a:t>
            </a:r>
            <a:endParaRPr 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204E84-3D29-5B4E-A1F7-D835156E764A}"/>
              </a:ext>
            </a:extLst>
          </p:cNvPr>
          <p:cNvSpPr txBox="1"/>
          <p:nvPr/>
        </p:nvSpPr>
        <p:spPr>
          <a:xfrm>
            <a:off x="1004964" y="2809876"/>
            <a:ext cx="2834201" cy="148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ts val="2000"/>
              </a:lnSpc>
              <a:buAutoNum type="arabicPeriod"/>
            </a:pPr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管理您已使用許久、擁有大量資料的雲端空間</a:t>
            </a:r>
            <a:endParaRPr lang="en-US" altLang="zh-CN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lnSpc>
                <a:spcPts val="3000"/>
              </a:lnSpc>
              <a:buAutoNum type="arabicPeriod"/>
            </a:pPr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支援多個雲端服務商</a:t>
            </a:r>
            <a:endParaRPr lang="en-US" altLang="zh-CN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lnSpc>
                <a:spcPts val="2000"/>
              </a:lnSpc>
              <a:buAutoNum type="arabicPeriod"/>
            </a:pPr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在同一介面對不同雲端服務商的多雲管理</a:t>
            </a:r>
            <a:endParaRPr lang="en-US" altLang="zh-CN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D0C4C-2E59-6847-AFE9-8933DD86D749}"/>
              </a:ext>
            </a:extLst>
          </p:cNvPr>
          <p:cNvSpPr txBox="1"/>
          <p:nvPr/>
        </p:nvSpPr>
        <p:spPr>
          <a:xfrm>
            <a:off x="5593820" y="22411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自備雲端限制</a:t>
            </a:r>
            <a:endParaRPr 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1BF3625-82E4-4F76-92BA-62E659233CA4}"/>
              </a:ext>
            </a:extLst>
          </p:cNvPr>
          <p:cNvSpPr txBox="1"/>
          <p:nvPr/>
        </p:nvSpPr>
        <p:spPr>
          <a:xfrm>
            <a:off x="4934661" y="2809876"/>
            <a:ext cx="2834201" cy="135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ts val="2000"/>
              </a:lnSpc>
              <a:buAutoNum type="arabicPeriod"/>
            </a:pPr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與雲端的整合有限，無法直接由雲端介面管理地端網關</a:t>
            </a:r>
            <a:endParaRPr lang="en-US" altLang="zh-CN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lnSpc>
                <a:spcPts val="2000"/>
              </a:lnSpc>
              <a:buAutoNum type="arabicPeriod"/>
            </a:pPr>
            <a:endParaRPr lang="en-US" altLang="zh-CN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lnSpc>
                <a:spcPts val="2000"/>
              </a:lnSpc>
              <a:buAutoNum type="arabicPeriod"/>
            </a:pPr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雲端任何變動需由地端網關同步工作時偵測</a:t>
            </a:r>
            <a:endParaRPr lang="en-US" altLang="zh-CN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2880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74C8B7-94E4-4588-B14C-6895BF9D3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748804D-0F96-417E-80F2-3E88AEB9D18F}"/>
              </a:ext>
            </a:extLst>
          </p:cNvPr>
          <p:cNvSpPr/>
          <p:nvPr/>
        </p:nvSpPr>
        <p:spPr>
          <a:xfrm>
            <a:off x="381000" y="1508294"/>
            <a:ext cx="4185920" cy="2214880"/>
          </a:xfrm>
          <a:prstGeom prst="rect">
            <a:avLst/>
          </a:prstGeom>
          <a:solidFill>
            <a:schemeClr val="accent1">
              <a:lumMod val="50000"/>
              <a:alpha val="3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1794F3-D8D2-4853-B4E8-8827BB5A8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966" y="895672"/>
            <a:ext cx="1829753" cy="328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F3AC993-4A86-418D-A777-5DEEF2D05950}"/>
              </a:ext>
            </a:extLst>
          </p:cNvPr>
          <p:cNvSpPr/>
          <p:nvPr/>
        </p:nvSpPr>
        <p:spPr>
          <a:xfrm>
            <a:off x="381000" y="1508294"/>
            <a:ext cx="4191000" cy="22148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1E3C3F-AF56-DE4E-ADBB-82981561C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38" y="2544620"/>
            <a:ext cx="4209258" cy="9072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掛載模式</a:t>
            </a:r>
            <a:endParaRPr lang="en-US" sz="480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1E72FF0-F9EA-41D2-A583-65318CD29B57}"/>
              </a:ext>
            </a:extLst>
          </p:cNvPr>
          <p:cNvSpPr txBox="1">
            <a:spLocks/>
          </p:cNvSpPr>
          <p:nvPr/>
        </p:nvSpPr>
        <p:spPr>
          <a:xfrm>
            <a:off x="367824" y="1676733"/>
            <a:ext cx="4209258" cy="907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File Station</a:t>
            </a:r>
          </a:p>
        </p:txBody>
      </p:sp>
    </p:spTree>
    <p:extLst>
      <p:ext uri="{BB962C8B-B14F-4D97-AF65-F5344CB8AC3E}">
        <p14:creationId xmlns:p14="http://schemas.microsoft.com/office/powerpoint/2010/main" val="244613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80">
            <a:extLst>
              <a:ext uri="{FF2B5EF4-FFF2-40B4-BE49-F238E27FC236}">
                <a16:creationId xmlns:a16="http://schemas.microsoft.com/office/drawing/2014/main" id="{E2F76428-DDB9-46A3-A2B3-5D114B571C1D}"/>
              </a:ext>
            </a:extLst>
          </p:cNvPr>
          <p:cNvSpPr/>
          <p:nvPr/>
        </p:nvSpPr>
        <p:spPr>
          <a:xfrm>
            <a:off x="6049929" y="3361488"/>
            <a:ext cx="2984915" cy="1009869"/>
          </a:xfrm>
          <a:prstGeom prst="roundRect">
            <a:avLst>
              <a:gd name="adj" fmla="val 863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2" name="Rounded Rectangle 80">
            <a:extLst>
              <a:ext uri="{FF2B5EF4-FFF2-40B4-BE49-F238E27FC236}">
                <a16:creationId xmlns:a16="http://schemas.microsoft.com/office/drawing/2014/main" id="{F48C6406-3F3A-4BBC-8478-510095788E42}"/>
              </a:ext>
            </a:extLst>
          </p:cNvPr>
          <p:cNvSpPr/>
          <p:nvPr/>
        </p:nvSpPr>
        <p:spPr>
          <a:xfrm>
            <a:off x="6040552" y="2226497"/>
            <a:ext cx="2984915" cy="1009869"/>
          </a:xfrm>
          <a:prstGeom prst="roundRect">
            <a:avLst>
              <a:gd name="adj" fmla="val 863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1" name="Rounded Rectangle 80">
            <a:extLst>
              <a:ext uri="{FF2B5EF4-FFF2-40B4-BE49-F238E27FC236}">
                <a16:creationId xmlns:a16="http://schemas.microsoft.com/office/drawing/2014/main" id="{46780438-2A65-4C25-9025-7CE5888642CE}"/>
              </a:ext>
            </a:extLst>
          </p:cNvPr>
          <p:cNvSpPr/>
          <p:nvPr/>
        </p:nvSpPr>
        <p:spPr>
          <a:xfrm>
            <a:off x="6040552" y="1044908"/>
            <a:ext cx="2984915" cy="1009869"/>
          </a:xfrm>
          <a:prstGeom prst="roundRect">
            <a:avLst>
              <a:gd name="adj" fmla="val 863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8" name="矩形: 圓角 35">
            <a:extLst>
              <a:ext uri="{FF2B5EF4-FFF2-40B4-BE49-F238E27FC236}">
                <a16:creationId xmlns:a16="http://schemas.microsoft.com/office/drawing/2014/main" id="{29DC3211-76E5-4D23-A0A8-40991A59F225}"/>
              </a:ext>
            </a:extLst>
          </p:cNvPr>
          <p:cNvSpPr/>
          <p:nvPr/>
        </p:nvSpPr>
        <p:spPr>
          <a:xfrm>
            <a:off x="4319827" y="1747341"/>
            <a:ext cx="1280426" cy="860509"/>
          </a:xfrm>
          <a:prstGeom prst="roundRect">
            <a:avLst>
              <a:gd name="adj" fmla="val 15817"/>
            </a:avLst>
          </a:prstGeom>
          <a:gradFill flip="none" rotWithShape="1">
            <a:gsLst>
              <a:gs pos="0">
                <a:srgbClr val="E55098"/>
              </a:gs>
              <a:gs pos="100000">
                <a:srgbClr val="993FD7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endParaRPr lang="zh-TW" altLang="en-US" sz="185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7" name="矩形: 圓角 35">
            <a:extLst>
              <a:ext uri="{FF2B5EF4-FFF2-40B4-BE49-F238E27FC236}">
                <a16:creationId xmlns:a16="http://schemas.microsoft.com/office/drawing/2014/main" id="{B21B271E-8890-4BE0-BFB3-421132418253}"/>
              </a:ext>
            </a:extLst>
          </p:cNvPr>
          <p:cNvSpPr/>
          <p:nvPr/>
        </p:nvSpPr>
        <p:spPr>
          <a:xfrm>
            <a:off x="2692166" y="3438480"/>
            <a:ext cx="1303196" cy="3699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1773" y="1110120"/>
            <a:ext cx="443624" cy="463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8033" y="2281069"/>
            <a:ext cx="443618" cy="4817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6539733" y="1040902"/>
            <a:ext cx="2366322" cy="46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檔案儲存雲端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6563992" y="2172048"/>
            <a:ext cx="2421874" cy="46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物件儲存雲端</a:t>
            </a:r>
            <a:endParaRPr lang="en-US" sz="16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4" name="Google Shape;114;p17"/>
          <p:cNvCxnSpPr>
            <a:cxnSpLocks/>
          </p:cNvCxnSpPr>
          <p:nvPr/>
        </p:nvCxnSpPr>
        <p:spPr>
          <a:xfrm flipV="1">
            <a:off x="3970795" y="2178052"/>
            <a:ext cx="363571" cy="727814"/>
          </a:xfrm>
          <a:prstGeom prst="straightConnector1">
            <a:avLst/>
          </a:prstGeom>
          <a:noFill/>
          <a:ln w="19050" cap="flat" cmpd="sng">
            <a:gradFill>
              <a:gsLst>
                <a:gs pos="0">
                  <a:srgbClr val="1A7AE8"/>
                </a:gs>
                <a:gs pos="100000">
                  <a:srgbClr val="6F3FAF"/>
                </a:gs>
              </a:gsLst>
              <a:lin ang="5400000" scaled="1"/>
            </a:gra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15" name="Google Shape;115;p17"/>
          <p:cNvCxnSpPr>
            <a:cxnSpLocks/>
          </p:cNvCxnSpPr>
          <p:nvPr/>
        </p:nvCxnSpPr>
        <p:spPr>
          <a:xfrm>
            <a:off x="3970795" y="2905866"/>
            <a:ext cx="359946" cy="687690"/>
          </a:xfrm>
          <a:prstGeom prst="straightConnector1">
            <a:avLst/>
          </a:prstGeom>
          <a:noFill/>
          <a:ln w="19050" cap="flat" cmpd="sng">
            <a:gradFill>
              <a:gsLst>
                <a:gs pos="0">
                  <a:srgbClr val="1A7AE8"/>
                </a:gs>
                <a:gs pos="100000">
                  <a:srgbClr val="6F3FAF"/>
                </a:gs>
              </a:gsLst>
              <a:lin ang="5400000" scaled="1"/>
            </a:gra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16" name="Google Shape;116;p17"/>
          <p:cNvCxnSpPr>
            <a:cxnSpLocks/>
            <a:stCxn id="68" idx="3"/>
            <a:endCxn id="89" idx="1"/>
          </p:cNvCxnSpPr>
          <p:nvPr/>
        </p:nvCxnSpPr>
        <p:spPr>
          <a:xfrm flipV="1">
            <a:off x="5600253" y="1342022"/>
            <a:ext cx="541520" cy="835574"/>
          </a:xfrm>
          <a:prstGeom prst="straightConnector1">
            <a:avLst/>
          </a:prstGeom>
          <a:noFill/>
          <a:ln w="19050" cap="flat" cmpd="sng">
            <a:gradFill>
              <a:gsLst>
                <a:gs pos="1000">
                  <a:srgbClr val="1A7AE8"/>
                </a:gs>
                <a:gs pos="100000">
                  <a:srgbClr val="6F40AF"/>
                </a:gs>
              </a:gsLst>
              <a:lin ang="5400000" scaled="1"/>
            </a:gra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17" name="Google Shape;117;p17"/>
          <p:cNvCxnSpPr>
            <a:cxnSpLocks/>
            <a:endCxn id="90" idx="1"/>
          </p:cNvCxnSpPr>
          <p:nvPr/>
        </p:nvCxnSpPr>
        <p:spPr>
          <a:xfrm>
            <a:off x="5600253" y="2301879"/>
            <a:ext cx="547780" cy="220052"/>
          </a:xfrm>
          <a:prstGeom prst="straightConnector1">
            <a:avLst/>
          </a:prstGeom>
          <a:noFill/>
          <a:ln w="19050" cap="flat" cmpd="sng">
            <a:gradFill>
              <a:gsLst>
                <a:gs pos="1000">
                  <a:srgbClr val="1A7AE8"/>
                </a:gs>
                <a:gs pos="100000">
                  <a:srgbClr val="6F40AF"/>
                </a:gs>
              </a:gsLst>
              <a:lin ang="5400000" scaled="1"/>
            </a:gra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18" name="Google Shape;118;p17"/>
          <p:cNvCxnSpPr>
            <a:cxnSpLocks/>
          </p:cNvCxnSpPr>
          <p:nvPr/>
        </p:nvCxnSpPr>
        <p:spPr>
          <a:xfrm>
            <a:off x="1194532" y="2918272"/>
            <a:ext cx="1445360" cy="0"/>
          </a:xfrm>
          <a:prstGeom prst="straightConnector1">
            <a:avLst/>
          </a:prstGeom>
          <a:noFill/>
          <a:ln w="19050" cap="flat" cmpd="sng">
            <a:gradFill flip="none" rotWithShape="1">
              <a:gsLst>
                <a:gs pos="0">
                  <a:srgbClr val="1B7AE8"/>
                </a:gs>
                <a:gs pos="100000">
                  <a:srgbClr val="6F40B0"/>
                </a:gs>
              </a:gsLst>
              <a:lin ang="8100000" scaled="1"/>
              <a:tileRect/>
            </a:gra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19" name="Google Shape;119;p17"/>
          <p:cNvSpPr txBox="1"/>
          <p:nvPr/>
        </p:nvSpPr>
        <p:spPr>
          <a:xfrm>
            <a:off x="1213509" y="2660940"/>
            <a:ext cx="1394713" cy="24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altLang="en-US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網頁、行動裝置存取</a:t>
            </a:r>
            <a:endParaRPr lang="en-US" sz="101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" name="群組 23">
            <a:extLst>
              <a:ext uri="{FF2B5EF4-FFF2-40B4-BE49-F238E27FC236}">
                <a16:creationId xmlns:a16="http://schemas.microsoft.com/office/drawing/2014/main" id="{48025110-CCD1-0E48-BF36-DB0791D2F68F}"/>
              </a:ext>
            </a:extLst>
          </p:cNvPr>
          <p:cNvGrpSpPr/>
          <p:nvPr/>
        </p:nvGrpSpPr>
        <p:grpSpPr>
          <a:xfrm>
            <a:off x="6740900" y="1454059"/>
            <a:ext cx="1309207" cy="527505"/>
            <a:chOff x="1500761" y="1789946"/>
            <a:chExt cx="1691816" cy="681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9" name="Picture 38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B2C506A0-2378-EF42-8C34-C4DFB24CB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21112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0" name="Picture 39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3615BEBA-32FB-7A47-9C64-D4A8D6F42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73219" y="2170064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1" name="Picture 40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1BF6B594-777B-3A44-AB24-91B1164FF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63422" y="217073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2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B9CF8B57-7C4E-F441-AD6D-8E540D227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00761" y="1791040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3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31F58249-8202-1542-96D9-15D0984D9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92375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4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018037B8-F726-DA48-8ED3-548D0FACE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55787" y="1789947"/>
              <a:ext cx="300202" cy="300200"/>
            </a:xfrm>
            <a:prstGeom prst="rect">
              <a:avLst/>
            </a:prstGeom>
            <a:noFill/>
          </p:spPr>
        </p:pic>
        <p:pic>
          <p:nvPicPr>
            <p:cNvPr id="45" name="Picture 25" descr="C:\Users\Josh Chen\Desktop\OneDrive.png">
              <a:extLst>
                <a:ext uri="{FF2B5EF4-FFF2-40B4-BE49-F238E27FC236}">
                  <a16:creationId xmlns:a16="http://schemas.microsoft.com/office/drawing/2014/main" id="{6364ABD3-A9E5-5449-BB8A-11CB2977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468" y="2170453"/>
              <a:ext cx="301158" cy="301158"/>
            </a:xfrm>
            <a:prstGeom prst="rect">
              <a:avLst/>
            </a:prstGeom>
            <a:noFill/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188986-6B7D-A24E-BA02-56EF0D86B3D5}"/>
              </a:ext>
            </a:extLst>
          </p:cNvPr>
          <p:cNvGrpSpPr/>
          <p:nvPr/>
        </p:nvGrpSpPr>
        <p:grpSpPr>
          <a:xfrm>
            <a:off x="6784037" y="2595732"/>
            <a:ext cx="2034213" cy="556822"/>
            <a:chOff x="6753751" y="4211514"/>
            <a:chExt cx="3383297" cy="926105"/>
          </a:xfrm>
        </p:grpSpPr>
        <p:pic>
          <p:nvPicPr>
            <p:cNvPr id="47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B88D4110-8BDB-0841-8BD1-F4CD39CFA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957913" y="4750570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6A02ACB8-6510-A147-BEC2-736C9C3D1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64537" y="4225586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47924F22-FF89-DB48-A0F1-9E7187ED1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076493" y="4751378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47508412-5014-B948-8DEB-584B7DF5F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168346" y="4226601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A1BE4474-ADFA-A141-9503-80FC069C7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347873" y="4750570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17B30CD1-8CE3-A641-B73A-C73CD6B989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549792" y="4225586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Picture 17" descr="https://lh5.googleusercontent.com/C8QzIakFcFWiw6MJ3mPEyu4TKurUeb60BiG6wDhqfyOBNvUzPhk8fpG1lpEDSsKBCcuqpuH6rj2PFlRi0SPcQAvS-8RgaQm8Xqw9Gqs6GtdCOCGwoRa_L_cpxFOIQmIEnwV5SWCLxcM">
              <a:extLst>
                <a:ext uri="{FF2B5EF4-FFF2-40B4-BE49-F238E27FC236}">
                  <a16:creationId xmlns:a16="http://schemas.microsoft.com/office/drawing/2014/main" id="{423F2E7D-A887-744E-9D49-F5418D9DF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7333688" y="4211515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8C111BE5-E26E-7F4D-97A3-BB1A8FD58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9544258" y="4749898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Picture 20" descr="Image result for è¯çºé²">
              <a:extLst>
                <a:ext uri="{FF2B5EF4-FFF2-40B4-BE49-F238E27FC236}">
                  <a16:creationId xmlns:a16="http://schemas.microsoft.com/office/drawing/2014/main" id="{1E2851AA-E883-FD43-955A-B99CDA731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7703916" y="4749898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Google Shape;106;p17">
              <a:extLst>
                <a:ext uri="{FF2B5EF4-FFF2-40B4-BE49-F238E27FC236}">
                  <a16:creationId xmlns:a16="http://schemas.microsoft.com/office/drawing/2014/main" id="{B929C1E7-E120-F249-9950-76F53540EA28}"/>
                </a:ext>
              </a:extLst>
            </p:cNvPr>
            <p:cNvPicPr preferRelativeResize="0"/>
            <p:nvPr/>
          </p:nvPicPr>
          <p:blipFill>
            <a:blip r:embed="rId21"/>
            <a:stretch>
              <a:fillRect/>
            </a:stretch>
          </p:blipFill>
          <p:spPr>
            <a:xfrm>
              <a:off x="6753751" y="4211514"/>
              <a:ext cx="401470" cy="40147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Google Shape;109;p17">
              <a:extLst>
                <a:ext uri="{FF2B5EF4-FFF2-40B4-BE49-F238E27FC236}">
                  <a16:creationId xmlns:a16="http://schemas.microsoft.com/office/drawing/2014/main" id="{BB4F7AF5-1D62-5C4A-9585-E357BC74C6E6}"/>
                </a:ext>
              </a:extLst>
            </p:cNvPr>
            <p:cNvPicPr preferRelativeResize="0"/>
            <p:nvPr/>
          </p:nvPicPr>
          <p:blipFill>
            <a:blip r:embed="rId22"/>
            <a:stretch>
              <a:fillRect/>
            </a:stretch>
          </p:blipFill>
          <p:spPr>
            <a:xfrm>
              <a:off x="9750806" y="4225586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9" name="圖形 42">
            <a:extLst>
              <a:ext uri="{FF2B5EF4-FFF2-40B4-BE49-F238E27FC236}">
                <a16:creationId xmlns:a16="http://schemas.microsoft.com/office/drawing/2014/main" id="{32FE67AD-1902-5343-9C38-98C3A10C0B1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740900" y="3706897"/>
            <a:ext cx="555475" cy="555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16BB7-DF8E-B649-B65A-DDDF6FB4995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312181" y="3607129"/>
            <a:ext cx="743448" cy="74344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8FDB93-01CC-BE44-8A97-56F6B0A842E0}"/>
              </a:ext>
            </a:extLst>
          </p:cNvPr>
          <p:cNvCxnSpPr>
            <a:cxnSpLocks/>
            <a:stCxn id="70" idx="3"/>
            <a:endCxn id="59" idx="1"/>
          </p:cNvCxnSpPr>
          <p:nvPr/>
        </p:nvCxnSpPr>
        <p:spPr>
          <a:xfrm>
            <a:off x="5614630" y="3610206"/>
            <a:ext cx="1126270" cy="374429"/>
          </a:xfrm>
          <a:prstGeom prst="straightConnector1">
            <a:avLst/>
          </a:prstGeom>
          <a:ln w="19050">
            <a:gradFill>
              <a:gsLst>
                <a:gs pos="1000">
                  <a:srgbClr val="1A7AE8"/>
                </a:gs>
                <a:gs pos="100000">
                  <a:srgbClr val="6F40AF"/>
                </a:gs>
              </a:gsLst>
              <a:lin ang="5400000" scaled="1"/>
            </a:gra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20;p17">
            <a:extLst>
              <a:ext uri="{FF2B5EF4-FFF2-40B4-BE49-F238E27FC236}">
                <a16:creationId xmlns:a16="http://schemas.microsoft.com/office/drawing/2014/main" id="{15E2E508-EE89-4142-BE21-8C53064249B0}"/>
              </a:ext>
            </a:extLst>
          </p:cNvPr>
          <p:cNvSpPr txBox="1"/>
          <p:nvPr/>
        </p:nvSpPr>
        <p:spPr>
          <a:xfrm>
            <a:off x="6129074" y="3412535"/>
            <a:ext cx="2234646" cy="24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SMB, FTP, WebDAV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A4F23A84-8734-42E7-89DF-A6FFC7FA45DB}"/>
              </a:ext>
            </a:extLst>
          </p:cNvPr>
          <p:cNvSpPr txBox="1">
            <a:spLocks/>
          </p:cNvSpPr>
          <p:nvPr/>
        </p:nvSpPr>
        <p:spPr>
          <a:xfrm>
            <a:off x="302595" y="209039"/>
            <a:ext cx="8557006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File Station </a:t>
            </a:r>
            <a:r>
              <a:rPr lang="zh-CN" altLang="en-US" dirty="0"/>
              <a:t>掛載模式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89932364-E0C9-4B89-956B-9A0985D0A226}"/>
              </a:ext>
            </a:extLst>
          </p:cNvPr>
          <p:cNvSpPr/>
          <p:nvPr/>
        </p:nvSpPr>
        <p:spPr>
          <a:xfrm>
            <a:off x="357275" y="2513990"/>
            <a:ext cx="783167" cy="783167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6F312BED-0C72-4E26-9ACC-8618E21C959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4354" y="2642019"/>
            <a:ext cx="480249" cy="480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矩形: 圓角 35">
            <a:extLst>
              <a:ext uri="{FF2B5EF4-FFF2-40B4-BE49-F238E27FC236}">
                <a16:creationId xmlns:a16="http://schemas.microsoft.com/office/drawing/2014/main" id="{05064598-829C-4F95-A986-F0B5DD2142DC}"/>
              </a:ext>
            </a:extLst>
          </p:cNvPr>
          <p:cNvSpPr/>
          <p:nvPr/>
        </p:nvSpPr>
        <p:spPr>
          <a:xfrm>
            <a:off x="2686136" y="2475611"/>
            <a:ext cx="1280426" cy="860509"/>
          </a:xfrm>
          <a:prstGeom prst="roundRect">
            <a:avLst>
              <a:gd name="adj" fmla="val 15817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endParaRPr lang="zh-TW" altLang="en-US" sz="185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655F03-7960-4088-BE7B-5F294AFC6A07}"/>
              </a:ext>
            </a:extLst>
          </p:cNvPr>
          <p:cNvSpPr/>
          <p:nvPr/>
        </p:nvSpPr>
        <p:spPr>
          <a:xfrm>
            <a:off x="2778956" y="2622856"/>
            <a:ext cx="112447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Station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2419E01-DF90-4D6A-8328-7070FAF253FA}"/>
              </a:ext>
            </a:extLst>
          </p:cNvPr>
          <p:cNvSpPr/>
          <p:nvPr/>
        </p:nvSpPr>
        <p:spPr>
          <a:xfrm>
            <a:off x="2744987" y="3430013"/>
            <a:ext cx="1254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一個介面管理所有公私有雲空間 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A7D3BC-1E40-45B4-B03C-7536F89A390E}"/>
              </a:ext>
            </a:extLst>
          </p:cNvPr>
          <p:cNvSpPr/>
          <p:nvPr/>
        </p:nvSpPr>
        <p:spPr>
          <a:xfrm>
            <a:off x="4371467" y="2024011"/>
            <a:ext cx="1195131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連接雲端</a:t>
            </a:r>
            <a:endParaRPr lang="en-US" altLang="zh-TW" sz="14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9" name="矩形: 圓角 35">
            <a:extLst>
              <a:ext uri="{FF2B5EF4-FFF2-40B4-BE49-F238E27FC236}">
                <a16:creationId xmlns:a16="http://schemas.microsoft.com/office/drawing/2014/main" id="{7BECFEA3-2391-4F5B-B5A6-E8CBA62836A3}"/>
              </a:ext>
            </a:extLst>
          </p:cNvPr>
          <p:cNvSpPr/>
          <p:nvPr/>
        </p:nvSpPr>
        <p:spPr>
          <a:xfrm>
            <a:off x="4321412" y="3163301"/>
            <a:ext cx="1280426" cy="860509"/>
          </a:xfrm>
          <a:prstGeom prst="roundRect">
            <a:avLst>
              <a:gd name="adj" fmla="val 15817"/>
            </a:avLst>
          </a:prstGeom>
          <a:gradFill flip="none" rotWithShape="1">
            <a:gsLst>
              <a:gs pos="0">
                <a:srgbClr val="E55098"/>
              </a:gs>
              <a:gs pos="100000">
                <a:srgbClr val="993FD7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endParaRPr lang="zh-TW" altLang="en-US" sz="185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F77463DD-5F2F-4752-BA28-08A15431647D}"/>
              </a:ext>
            </a:extLst>
          </p:cNvPr>
          <p:cNvSpPr/>
          <p:nvPr/>
        </p:nvSpPr>
        <p:spPr>
          <a:xfrm>
            <a:off x="4319827" y="3452470"/>
            <a:ext cx="1294803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連接遠端裝置</a:t>
            </a:r>
            <a:endParaRPr lang="en-US" altLang="zh-TW" sz="14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4" name="矩形: 圓角 35">
            <a:extLst>
              <a:ext uri="{FF2B5EF4-FFF2-40B4-BE49-F238E27FC236}">
                <a16:creationId xmlns:a16="http://schemas.microsoft.com/office/drawing/2014/main" id="{D518B7C2-D2DC-4A4F-831B-0A0765AEA096}"/>
              </a:ext>
            </a:extLst>
          </p:cNvPr>
          <p:cNvSpPr/>
          <p:nvPr/>
        </p:nvSpPr>
        <p:spPr>
          <a:xfrm>
            <a:off x="6068601" y="4471075"/>
            <a:ext cx="1673905" cy="3699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F9564804-28A1-49BF-99AD-20D2DF283A57}"/>
              </a:ext>
            </a:extLst>
          </p:cNvPr>
          <p:cNvSpPr/>
          <p:nvPr/>
        </p:nvSpPr>
        <p:spPr>
          <a:xfrm>
            <a:off x="6121422" y="4458375"/>
            <a:ext cx="1650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種雲服務類型，</a:t>
            </a: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種通訊協定掛載遠端裝置</a:t>
            </a:r>
          </a:p>
        </p:txBody>
      </p:sp>
    </p:spTree>
    <p:extLst>
      <p:ext uri="{BB962C8B-B14F-4D97-AF65-F5344CB8AC3E}">
        <p14:creationId xmlns:p14="http://schemas.microsoft.com/office/powerpoint/2010/main" val="982181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9BB949F-87FC-4344-9462-AB2039D77108}"/>
              </a:ext>
            </a:extLst>
          </p:cNvPr>
          <p:cNvSpPr/>
          <p:nvPr/>
        </p:nvSpPr>
        <p:spPr>
          <a:xfrm>
            <a:off x="5609471" y="1056660"/>
            <a:ext cx="3178929" cy="3534376"/>
          </a:xfrm>
          <a:prstGeom prst="roundRect">
            <a:avLst>
              <a:gd name="adj" fmla="val 3962"/>
            </a:avLst>
          </a:prstGeom>
          <a:solidFill>
            <a:srgbClr val="FDDF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E87B78DE-C421-3748-822D-FB12937218A2}"/>
              </a:ext>
            </a:extLst>
          </p:cNvPr>
          <p:cNvSpPr/>
          <p:nvPr/>
        </p:nvSpPr>
        <p:spPr>
          <a:xfrm>
            <a:off x="968581" y="2879553"/>
            <a:ext cx="4078915" cy="1724735"/>
          </a:xfrm>
          <a:prstGeom prst="roundRect">
            <a:avLst>
              <a:gd name="adj" fmla="val 780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6362A85-E424-654D-963D-77E0FF117206}"/>
              </a:ext>
            </a:extLst>
          </p:cNvPr>
          <p:cNvSpPr/>
          <p:nvPr/>
        </p:nvSpPr>
        <p:spPr>
          <a:xfrm>
            <a:off x="968581" y="1063286"/>
            <a:ext cx="4078915" cy="1724735"/>
          </a:xfrm>
          <a:prstGeom prst="roundRect">
            <a:avLst>
              <a:gd name="adj" fmla="val 780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2D4004A-6B03-144A-A3CA-87DB7C6C0EBC}"/>
              </a:ext>
            </a:extLst>
          </p:cNvPr>
          <p:cNvSpPr/>
          <p:nvPr/>
        </p:nvSpPr>
        <p:spPr>
          <a:xfrm>
            <a:off x="433998" y="977630"/>
            <a:ext cx="906947" cy="906947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09BC10-45FA-1145-B027-24F74AD8E463}"/>
              </a:ext>
            </a:extLst>
          </p:cNvPr>
          <p:cNvSpPr/>
          <p:nvPr/>
        </p:nvSpPr>
        <p:spPr>
          <a:xfrm>
            <a:off x="439499" y="2833996"/>
            <a:ext cx="906947" cy="906947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標題 17">
            <a:extLst>
              <a:ext uri="{FF2B5EF4-FFF2-40B4-BE49-F238E27FC236}">
                <a16:creationId xmlns:a16="http://schemas.microsoft.com/office/drawing/2014/main" id="{B5E3E1C5-8C0C-6642-9C7F-5443BAB64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01" y="399684"/>
            <a:ext cx="8680999" cy="379580"/>
          </a:xfrm>
        </p:spPr>
        <p:txBody>
          <a:bodyPr>
            <a:noAutofit/>
          </a:bodyPr>
          <a:lstStyle/>
          <a:p>
            <a:r>
              <a:rPr kumimoji="1"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kumimoji="1" lang="en-US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種雲服務類型，</a:t>
            </a:r>
            <a:r>
              <a:rPr kumimoji="1" lang="en-US" altLang="zh-TW" sz="3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種通訊協定掛載遠端裝置</a:t>
            </a:r>
            <a:endParaRPr kumimoji="1"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id="{C18F8C36-2607-44D6-A079-62C9C132F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955" y="1140559"/>
            <a:ext cx="3562608" cy="5343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有資料夾層級的結構化儲存方式</a:t>
            </a:r>
            <a:endParaRPr lang="en-GB" altLang="zh-TW" sz="1300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服務商通常提供定額容量大小作為收費依據</a:t>
            </a:r>
            <a:endParaRPr lang="en-GB" altLang="zh-TW" sz="1300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1CBE8B24-72A3-42D7-ACBB-08E0D0FCBC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0899" y="1124384"/>
            <a:ext cx="725488" cy="617538"/>
          </a:xfrm>
        </p:spPr>
        <p:txBody>
          <a:bodyPr anchor="ctr" anchorCtr="0">
            <a:norm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檔案儲存服務</a:t>
            </a:r>
            <a:endParaRPr lang="en-GB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1EE3FEC9-8F12-4FE8-A1B7-178AF16102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7831" y="2994420"/>
            <a:ext cx="725488" cy="619125"/>
          </a:xfrm>
        </p:spPr>
        <p:txBody>
          <a:bodyPr anchor="ctr" anchorCtr="0">
            <a:normAutofit/>
          </a:bodyPr>
          <a:lstStyle/>
          <a:p>
            <a:pPr marL="0" indent="0" algn="ctr">
              <a:lnSpc>
                <a:spcPts val="1800"/>
              </a:lnSpc>
              <a:buNone/>
            </a:pP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物件儲存服務</a:t>
            </a:r>
            <a:endParaRPr lang="en-GB" altLang="zh-TW" sz="1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" name="內容版面配置區 16">
            <a:extLst>
              <a:ext uri="{FF2B5EF4-FFF2-40B4-BE49-F238E27FC236}">
                <a16:creationId xmlns:a16="http://schemas.microsoft.com/office/drawing/2014/main" id="{02D878EA-14EE-45C6-BF3C-0F0206BEBFE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475064" y="2939106"/>
            <a:ext cx="3228975" cy="55721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非結構化資料儲存於平面環境中</a:t>
            </a:r>
            <a:endParaRPr lang="en-GB" altLang="zh-TW" sz="13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依據實際使用量收費</a:t>
            </a:r>
          </a:p>
          <a:p>
            <a:pPr>
              <a:lnSpc>
                <a:spcPct val="100000"/>
              </a:lnSpc>
            </a:pPr>
            <a:endParaRPr lang="en-GB" altLang="zh-TW" sz="13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 descr="https://lh4.googleusercontent.com/K9V2IiA9lNjQ1bEivo1ZgqjOHErvSxm5mVIOkLfvS4AV_fruAS_ZGl8d77W240EC3k6e504hgmF0cHbqKzwGjNf5PitpvqSoTAJTXYJRjml246jnOQT5Pi8XFvCM9bHK5-as3-f__KM">
            <a:extLst>
              <a:ext uri="{FF2B5EF4-FFF2-40B4-BE49-F238E27FC236}">
                <a16:creationId xmlns:a16="http://schemas.microsoft.com/office/drawing/2014/main" id="{910C6DDD-4B8E-4108-8E58-2DADDD833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153" y="1801250"/>
            <a:ext cx="289784" cy="2897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https://lh6.googleusercontent.com/SA4uCyR_L2jYMxGHC8JcQTlO_Fi9fvJ01WwSys_hjF9oiyvEopa8yurvBgrShk7u3W0l2n2QRfE8VniYiUpT9MM2LO5_H_HvyxoJmc3E-O73Jp3siIe-6VnvGCawf8RH_MkgmPsSCCc">
            <a:extLst>
              <a:ext uri="{FF2B5EF4-FFF2-40B4-BE49-F238E27FC236}">
                <a16:creationId xmlns:a16="http://schemas.microsoft.com/office/drawing/2014/main" id="{3FD62D7E-8239-4A36-B4B3-C9E06C63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635" y="2299403"/>
            <a:ext cx="289784" cy="2897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https://lh5.googleusercontent.com/b23u0ELh4hL_awB9Ww8vAh7Zb4GFaTyM9JSXkjRp0Op_jSl8QgyYQgVBe80qtGNDzwNoQ_JvJG05J8wcqXnnj88_y22ro12VeuppteRlA4uAOloCT_8w_iXv6JburYdSsGUPeN8tvh0">
            <a:extLst>
              <a:ext uri="{FF2B5EF4-FFF2-40B4-BE49-F238E27FC236}">
                <a16:creationId xmlns:a16="http://schemas.microsoft.com/office/drawing/2014/main" id="{D405F575-7A8D-4C16-ACAD-11505E6FF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2744" y="2300051"/>
            <a:ext cx="289784" cy="2897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 descr="https://lh4.googleusercontent.com/H0XP8Jf23xF4_It_H1HIamwPlS0OZnb3ZwylCZIXa5x1H1pjl1FKTmmTa11CmKxi-TwaH1XwEv7df8G1O0IuSBfh7FZdZEG3Xi9ZVf7j1NH65lhVqI8w79kvWfz-rfCtXFel6RoBJoI">
            <a:extLst>
              <a:ext uri="{FF2B5EF4-FFF2-40B4-BE49-F238E27FC236}">
                <a16:creationId xmlns:a16="http://schemas.microsoft.com/office/drawing/2014/main" id="{4F4231DE-E4FD-4CB3-9C63-369E2DD97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8283" y="1803159"/>
            <a:ext cx="289784" cy="2897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0" descr="https://lh5.googleusercontent.com/yDLc8xkAuuVx7crlIE2KNk0ewYBuVYjSKxQ5-0kgPW8S4En-3J4DTgJmPELmxQwN8JbJhTMB-lKlBnEcEA2ejrh6oEbgoTK2g0aeYzDlI4TflzYSmKvfwz4Q5HPlbLA48sdewMmt2yE">
            <a:extLst>
              <a:ext uri="{FF2B5EF4-FFF2-40B4-BE49-F238E27FC236}">
                <a16:creationId xmlns:a16="http://schemas.microsoft.com/office/drawing/2014/main" id="{89ED6C6D-BE28-4DCC-B9E3-54BEF8DDD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5193" y="1802306"/>
            <a:ext cx="289784" cy="2897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2" descr="https://lh6.googleusercontent.com/2xwQyO-ybTkAAlCBIc-utXfwa8yEQQSBOAN-mgL1KmFDhzHTcwDZurEnS8G2FhqCXXCnpOPtRB_CV8CWFBHxHvni3DZq0v5Sk5cCLBPtfAkLh-dgfn7WvbsGNgqzb29qmdTvvAUQc_E">
            <a:extLst>
              <a:ext uri="{FF2B5EF4-FFF2-40B4-BE49-F238E27FC236}">
                <a16:creationId xmlns:a16="http://schemas.microsoft.com/office/drawing/2014/main" id="{050DF5E8-93AF-4A80-A226-AACF32E0E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3311" y="1801250"/>
            <a:ext cx="289784" cy="2897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https://lh3.googleusercontent.com/tt_AoumHnwvy4yDK_XqLGyDQRXd4qwpAD7lhoInKWc-stRPWnIZWWSYYLae7i3UfSpefEhRxYlb5d03ZVA71X7QTHmkwEUknw0I9qEGn5XeMBDgWDCSXJFpOO_4jxFHFhk5qQNgB238">
            <a:extLst>
              <a:ext uri="{FF2B5EF4-FFF2-40B4-BE49-F238E27FC236}">
                <a16:creationId xmlns:a16="http://schemas.microsoft.com/office/drawing/2014/main" id="{1FA9A623-8D51-4D81-A195-AF39FC1B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9202" y="1801251"/>
            <a:ext cx="289784" cy="2897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3" descr="C:\Users\Josh Chen\Desktop\sharefile.png">
            <a:extLst>
              <a:ext uri="{FF2B5EF4-FFF2-40B4-BE49-F238E27FC236}">
                <a16:creationId xmlns:a16="http://schemas.microsoft.com/office/drawing/2014/main" id="{4AE67D72-507D-40B9-A8EA-707ECE586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3766" y="2300963"/>
            <a:ext cx="290706" cy="2907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5" descr="C:\Users\Josh Chen\Desktop\OneDrive.png">
            <a:extLst>
              <a:ext uri="{FF2B5EF4-FFF2-40B4-BE49-F238E27FC236}">
                <a16:creationId xmlns:a16="http://schemas.microsoft.com/office/drawing/2014/main" id="{90E1E31E-9566-4A28-B063-A14899AF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242" y="2299779"/>
            <a:ext cx="290706" cy="2907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6" descr="https://lh4.googleusercontent.com/JLwINZBR99tkGPRx3FA7rWHaz4lrB4beEXvVDTvYNOP5IjDY41yBYtDUGLBFNzd38AYzYdEORsJ-Hu3sSmrbpf6Ffqy12-Oo0oN_j-ZoxY98DIhex5SxovJCSE67G7Vulk2lJvUhbwo">
            <a:extLst>
              <a:ext uri="{FF2B5EF4-FFF2-40B4-BE49-F238E27FC236}">
                <a16:creationId xmlns:a16="http://schemas.microsoft.com/office/drawing/2014/main" id="{299B9F5D-3103-4EB2-A3C7-18BE663D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32347" y="4120524"/>
            <a:ext cx="289682" cy="289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8" descr="https://lh3.googleusercontent.com/hnn68hOWXAfi-2buhync8Ho5N6Mh1Cia1p0BYKEFmgSCSweBZZvfugkqQyrghaN8zyIsBFAl27eld7JprW8x9O13h7UnOZtO0T-xd_Tym8bWTlhrMjby8MzOdHSSIAxcK-61egURb-U">
            <a:extLst>
              <a:ext uri="{FF2B5EF4-FFF2-40B4-BE49-F238E27FC236}">
                <a16:creationId xmlns:a16="http://schemas.microsoft.com/office/drawing/2014/main" id="{B763560C-8FF6-4067-BC9B-00B6B869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81481" y="3609312"/>
            <a:ext cx="289682" cy="289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11" descr="https://lh4.googleusercontent.com/mK6k9HxxlQ3iieT8IW0gEWxdyKJgYfYBWwdBvN0lRLu8_cGB7X1lN2KOXLFP9TXD-UMxtXANPXor198AJF-FyeUM35snyzMMvdZbcQ_OmxIfdMdUejC5Cy8R8FjD2RfZBKEHA0hMPus">
            <a:extLst>
              <a:ext uri="{FF2B5EF4-FFF2-40B4-BE49-F238E27FC236}">
                <a16:creationId xmlns:a16="http://schemas.microsoft.com/office/drawing/2014/main" id="{B7F6DC5B-2B80-4F95-8489-9531A0B06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24948" y="4121130"/>
            <a:ext cx="289682" cy="289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14" descr="https://lh5.googleusercontent.com/c-VuMbfcURQcWQtCVz--q6LxBcxY3slbhaPIm-dpbfmvPNMaYWQ0ipmkTPMv3hgaGWf0TANE0FBtUZDit-HSbunIQrWF1jmbyek1KF3PBDz6g-NiamNTqP8O87dLx0eyXxwaNQ9vD-Y">
            <a:extLst>
              <a:ext uri="{FF2B5EF4-FFF2-40B4-BE49-F238E27FC236}">
                <a16:creationId xmlns:a16="http://schemas.microsoft.com/office/drawing/2014/main" id="{63DF892F-FCFE-43FD-8E3F-3DC0E4043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22463" y="3610073"/>
            <a:ext cx="289682" cy="289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15" descr="https://lh4.googleusercontent.com/jAQgNPnfGRQtJiItDhMyoQENWRIQueXO-SLCN41rfXwPvMZuHJtzjbth4T8SNT5oRKkLFgmEAadaVDCJB13v1Az3VFJT2I3_g54luBgTg4dwUO_hTpbJCci5nMf47m0hNNun4ZJmKe8">
            <a:extLst>
              <a:ext uri="{FF2B5EF4-FFF2-40B4-BE49-F238E27FC236}">
                <a16:creationId xmlns:a16="http://schemas.microsoft.com/office/drawing/2014/main" id="{AC04948F-9046-4CE6-8EC3-0728D5077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64750" y="4120524"/>
            <a:ext cx="289682" cy="289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16" descr="https://lh3.googleusercontent.com/6NBXHIDeSHzKas-KeL_-8NU77BUwwUodC8lXj_BGNUvuNeIFJ8y0d_XVUE3GGZkgdaAi7g31BOFz7W1nsfAWuDXt_ZNuak58YvwKvtxkNI4xEIRA9sr0IOjH5_EX8BEtt9F1XtuwGe4">
            <a:extLst>
              <a:ext uri="{FF2B5EF4-FFF2-40B4-BE49-F238E27FC236}">
                <a16:creationId xmlns:a16="http://schemas.microsoft.com/office/drawing/2014/main" id="{C94DEBCD-23BD-419D-B031-75B80EEB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44247" y="3609312"/>
            <a:ext cx="289682" cy="289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17" descr="https://lh5.googleusercontent.com/C8QzIakFcFWiw6MJ3mPEyu4TKurUeb60BiG6wDhqfyOBNvUzPhk8fpG1lpEDSsKBCcuqpuH6rj2PFlRi0SPcQAvS-8RgaQm8Xqw9Gqs6GtdCOCGwoRa_L_cpxFOIQmIEnwV5SWCLxcM">
            <a:extLst>
              <a:ext uri="{FF2B5EF4-FFF2-40B4-BE49-F238E27FC236}">
                <a16:creationId xmlns:a16="http://schemas.microsoft.com/office/drawing/2014/main" id="{98A848D4-3AC7-4301-AABE-FA0E8782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113094" y="3598758"/>
            <a:ext cx="289682" cy="289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18" descr="https://lh6.googleusercontent.com/1Fw3w_v3U-JCXnaUH8XlVuQyMkyy_8VgeJh6BG0241g0x8Qug7joSVqEqrkf7KpGjCj2Gqadcur-sVBW0hsMJcZlMz6ZadniH0IO-8I6aEw5qfIPXR9HtNX2-SkhY3vz4vyaUqDOMlo">
            <a:extLst>
              <a:ext uri="{FF2B5EF4-FFF2-40B4-BE49-F238E27FC236}">
                <a16:creationId xmlns:a16="http://schemas.microsoft.com/office/drawing/2014/main" id="{726EE885-1D00-4A0C-A6C3-8C7861F7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61234" y="3610525"/>
            <a:ext cx="289682" cy="289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20" descr="Image result for è¯çºé²">
            <a:extLst>
              <a:ext uri="{FF2B5EF4-FFF2-40B4-BE49-F238E27FC236}">
                <a16:creationId xmlns:a16="http://schemas.microsoft.com/office/drawing/2014/main" id="{C0AC8751-C76A-4A18-9A39-F913AD909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9" t="2107" r="32593" b="45223"/>
          <a:stretch>
            <a:fillRect/>
          </a:stretch>
        </p:blipFill>
        <p:spPr bwMode="auto">
          <a:xfrm>
            <a:off x="2390765" y="4120020"/>
            <a:ext cx="289682" cy="289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oogle Shape;106;p17">
            <a:extLst>
              <a:ext uri="{FF2B5EF4-FFF2-40B4-BE49-F238E27FC236}">
                <a16:creationId xmlns:a16="http://schemas.microsoft.com/office/drawing/2014/main" id="{82C13B3F-9AF8-4442-90C0-BD3A6DB10958}"/>
              </a:ext>
            </a:extLst>
          </p:cNvPr>
          <p:cNvPicPr preferRelativeResize="0"/>
          <p:nvPr/>
        </p:nvPicPr>
        <p:blipFill>
          <a:blip r:embed="rId21"/>
          <a:stretch>
            <a:fillRect/>
          </a:stretch>
        </p:blipFill>
        <p:spPr>
          <a:xfrm>
            <a:off x="4127235" y="4120019"/>
            <a:ext cx="301103" cy="301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oogle Shape;109;p17">
            <a:extLst>
              <a:ext uri="{FF2B5EF4-FFF2-40B4-BE49-F238E27FC236}">
                <a16:creationId xmlns:a16="http://schemas.microsoft.com/office/drawing/2014/main" id="{42DC90FE-A75E-474A-AD15-41F295347ABA}"/>
              </a:ext>
            </a:extLst>
          </p:cNvPr>
          <p:cNvPicPr preferRelativeResize="0"/>
          <p:nvPr/>
        </p:nvPicPr>
        <p:blipFill>
          <a:blip r:embed="rId22"/>
          <a:stretch>
            <a:fillRect/>
          </a:stretch>
        </p:blipFill>
        <p:spPr>
          <a:xfrm>
            <a:off x="4402183" y="3609312"/>
            <a:ext cx="289682" cy="289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5E6743ED-D977-F14C-BECE-CFE172D9C58F}"/>
              </a:ext>
            </a:extLst>
          </p:cNvPr>
          <p:cNvSpPr/>
          <p:nvPr/>
        </p:nvSpPr>
        <p:spPr>
          <a:xfrm>
            <a:off x="5192641" y="980548"/>
            <a:ext cx="906947" cy="906947"/>
          </a:xfrm>
          <a:prstGeom prst="ellipse">
            <a:avLst/>
          </a:prstGeom>
          <a:solidFill>
            <a:srgbClr val="E5509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3" name="文字版面配置區 13">
            <a:extLst>
              <a:ext uri="{FF2B5EF4-FFF2-40B4-BE49-F238E27FC236}">
                <a16:creationId xmlns:a16="http://schemas.microsoft.com/office/drawing/2014/main" id="{4ACCF5F9-780B-1442-91B6-7BFF83DCAB5D}"/>
              </a:ext>
            </a:extLst>
          </p:cNvPr>
          <p:cNvSpPr txBox="1">
            <a:spLocks/>
          </p:cNvSpPr>
          <p:nvPr/>
        </p:nvSpPr>
        <p:spPr>
          <a:xfrm>
            <a:off x="5337785" y="1131071"/>
            <a:ext cx="616657" cy="617537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buNone/>
            </a:pP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遠端裝置</a:t>
            </a:r>
            <a:endParaRPr lang="en-GB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5" name="Picture 41" descr="http://designcenter.qnap.com.tw:8080/cgi-bin/filemanager/utilRequest.cgi?func=get_thumb&amp;size=800&amp;sid=98howkd2&amp;path=%2FDesignCenter%2FPM%E3%80%81RD%20%E8%AB%8B%E9%80%B2%E5%85%A5%2FWEB%2FStations%2FA_CacheMount%2Fv2%2Fv2_181023%2Fslice%2FAPP%20icon&amp;name=smb.png&amp;radno=2018/09/19%2015:39:572307">
            <a:extLst>
              <a:ext uri="{FF2B5EF4-FFF2-40B4-BE49-F238E27FC236}">
                <a16:creationId xmlns:a16="http://schemas.microsoft.com/office/drawing/2014/main" id="{B113A02B-65D6-1F46-8270-746B8878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283965" y="2039474"/>
            <a:ext cx="405000" cy="405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29">
            <a:extLst>
              <a:ext uri="{FF2B5EF4-FFF2-40B4-BE49-F238E27FC236}">
                <a16:creationId xmlns:a16="http://schemas.microsoft.com/office/drawing/2014/main" id="{8EB35A3F-B216-7447-A766-42C2B04BA1E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83965" y="2624044"/>
            <a:ext cx="405000" cy="40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文字方塊 31">
            <a:extLst>
              <a:ext uri="{FF2B5EF4-FFF2-40B4-BE49-F238E27FC236}">
                <a16:creationId xmlns:a16="http://schemas.microsoft.com/office/drawing/2014/main" id="{D0A08B0E-7A98-0948-9079-73B503186949}"/>
              </a:ext>
            </a:extLst>
          </p:cNvPr>
          <p:cNvSpPr txBox="1"/>
          <p:nvPr/>
        </p:nvSpPr>
        <p:spPr>
          <a:xfrm>
            <a:off x="6774253" y="2080046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CIFS/SMB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字方塊 32">
            <a:extLst>
              <a:ext uri="{FF2B5EF4-FFF2-40B4-BE49-F238E27FC236}">
                <a16:creationId xmlns:a16="http://schemas.microsoft.com/office/drawing/2014/main" id="{C04A77CE-8DFA-1D46-B550-8EB161B485A7}"/>
              </a:ext>
            </a:extLst>
          </p:cNvPr>
          <p:cNvSpPr txBox="1"/>
          <p:nvPr/>
        </p:nvSpPr>
        <p:spPr>
          <a:xfrm>
            <a:off x="6774254" y="2668303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FTP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33">
            <a:extLst>
              <a:ext uri="{FF2B5EF4-FFF2-40B4-BE49-F238E27FC236}">
                <a16:creationId xmlns:a16="http://schemas.microsoft.com/office/drawing/2014/main" id="{C61F1070-03FC-684B-BC2E-0E32F70CAD62}"/>
              </a:ext>
            </a:extLst>
          </p:cNvPr>
          <p:cNvSpPr txBox="1"/>
          <p:nvPr/>
        </p:nvSpPr>
        <p:spPr>
          <a:xfrm>
            <a:off x="6774254" y="3259224"/>
            <a:ext cx="1007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WebDAV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內容版面配置區 14">
            <a:extLst>
              <a:ext uri="{FF2B5EF4-FFF2-40B4-BE49-F238E27FC236}">
                <a16:creationId xmlns:a16="http://schemas.microsoft.com/office/drawing/2014/main" id="{0642252C-0785-1943-A2B7-845744A1DAF3}"/>
              </a:ext>
            </a:extLst>
          </p:cNvPr>
          <p:cNvSpPr txBox="1">
            <a:spLocks/>
          </p:cNvSpPr>
          <p:nvPr/>
        </p:nvSpPr>
        <p:spPr>
          <a:xfrm>
            <a:off x="6184360" y="1351084"/>
            <a:ext cx="2222382" cy="4050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透過通訊協定掛載遠端裝置</a:t>
            </a:r>
            <a:endParaRPr lang="en-GB" altLang="zh-TW" sz="1300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04B80-550D-0F4C-94BC-93A27658328E}"/>
              </a:ext>
            </a:extLst>
          </p:cNvPr>
          <p:cNvSpPr txBox="1"/>
          <p:nvPr/>
        </p:nvSpPr>
        <p:spPr>
          <a:xfrm>
            <a:off x="1680945" y="2058685"/>
            <a:ext cx="6978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Amazon Drive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BDCC83-09B7-D144-8D39-F6C15D256B77}"/>
              </a:ext>
            </a:extLst>
          </p:cNvPr>
          <p:cNvSpPr txBox="1"/>
          <p:nvPr/>
        </p:nvSpPr>
        <p:spPr>
          <a:xfrm>
            <a:off x="2397814" y="2079851"/>
            <a:ext cx="36331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BOX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74EA936-1477-3F44-82EA-506F2653C91E}"/>
              </a:ext>
            </a:extLst>
          </p:cNvPr>
          <p:cNvSpPr txBox="1"/>
          <p:nvPr/>
        </p:nvSpPr>
        <p:spPr>
          <a:xfrm>
            <a:off x="2856219" y="2079851"/>
            <a:ext cx="52208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Dropbox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B57313A-17DC-5242-AB7E-44C5908A7289}"/>
              </a:ext>
            </a:extLst>
          </p:cNvPr>
          <p:cNvSpPr txBox="1"/>
          <p:nvPr/>
        </p:nvSpPr>
        <p:spPr>
          <a:xfrm>
            <a:off x="3336707" y="2079851"/>
            <a:ext cx="68894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Google Drive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408B33-E2CF-1449-B79F-F00BD51F43A5}"/>
              </a:ext>
            </a:extLst>
          </p:cNvPr>
          <p:cNvSpPr txBox="1"/>
          <p:nvPr/>
        </p:nvSpPr>
        <p:spPr>
          <a:xfrm>
            <a:off x="3980842" y="2079852"/>
            <a:ext cx="50493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err="1"/>
              <a:t>HiDrive</a:t>
            </a:r>
            <a:endParaRPr lang="en-US" sz="75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DD8BA8-831C-4442-8839-685E42A259BE}"/>
              </a:ext>
            </a:extLst>
          </p:cNvPr>
          <p:cNvSpPr txBox="1"/>
          <p:nvPr/>
        </p:nvSpPr>
        <p:spPr>
          <a:xfrm>
            <a:off x="1727510" y="2584674"/>
            <a:ext cx="9073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OneDrive Business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E424E0A-400D-BA47-888F-2A6561C2776B}"/>
              </a:ext>
            </a:extLst>
          </p:cNvPr>
          <p:cNvSpPr txBox="1"/>
          <p:nvPr/>
        </p:nvSpPr>
        <p:spPr>
          <a:xfrm>
            <a:off x="2494802" y="2584674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OneDrive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33A9A65-8E93-CF4E-8AE9-55A88FE94013}"/>
              </a:ext>
            </a:extLst>
          </p:cNvPr>
          <p:cNvSpPr txBox="1"/>
          <p:nvPr/>
        </p:nvSpPr>
        <p:spPr>
          <a:xfrm>
            <a:off x="3045134" y="2584674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Share Drive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ACD05A-F3A9-9544-89B7-B2F2EECC27D6}"/>
              </a:ext>
            </a:extLst>
          </p:cNvPr>
          <p:cNvSpPr txBox="1"/>
          <p:nvPr/>
        </p:nvSpPr>
        <p:spPr>
          <a:xfrm>
            <a:off x="3603935" y="2584674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err="1"/>
              <a:t>YanDex</a:t>
            </a:r>
            <a:endParaRPr lang="en-US" sz="75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F02B601-4926-AA49-BC1D-BBD7E179A4F0}"/>
              </a:ext>
            </a:extLst>
          </p:cNvPr>
          <p:cNvSpPr txBox="1"/>
          <p:nvPr/>
        </p:nvSpPr>
        <p:spPr>
          <a:xfrm>
            <a:off x="1357095" y="3882192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Alibaba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012F507-9286-B449-9361-8AD739C9FE96}"/>
              </a:ext>
            </a:extLst>
          </p:cNvPr>
          <p:cNvSpPr txBox="1"/>
          <p:nvPr/>
        </p:nvSpPr>
        <p:spPr>
          <a:xfrm>
            <a:off x="1919070" y="3882192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AWS S3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6D7170-DF5E-7D46-B48B-690B511F9889}"/>
              </a:ext>
            </a:extLst>
          </p:cNvPr>
          <p:cNvSpPr txBox="1"/>
          <p:nvPr/>
        </p:nvSpPr>
        <p:spPr>
          <a:xfrm>
            <a:off x="2481045" y="3882192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Azure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2177440-EEDA-8047-8700-384C067C7477}"/>
              </a:ext>
            </a:extLst>
          </p:cNvPr>
          <p:cNvSpPr txBox="1"/>
          <p:nvPr/>
        </p:nvSpPr>
        <p:spPr>
          <a:xfrm>
            <a:off x="3043020" y="3882192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err="1"/>
              <a:t>Backblaze</a:t>
            </a:r>
            <a:endParaRPr lang="en-US" sz="75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2F6322-1684-6E41-ABCE-8B43AD37872F}"/>
              </a:ext>
            </a:extLst>
          </p:cNvPr>
          <p:cNvSpPr txBox="1"/>
          <p:nvPr/>
        </p:nvSpPr>
        <p:spPr>
          <a:xfrm>
            <a:off x="3585945" y="3882192"/>
            <a:ext cx="7915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Google Cloud Storage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F3499F-0B93-8342-8C78-BBA9FD9544BA}"/>
              </a:ext>
            </a:extLst>
          </p:cNvPr>
          <p:cNvSpPr txBox="1"/>
          <p:nvPr/>
        </p:nvSpPr>
        <p:spPr>
          <a:xfrm>
            <a:off x="4205070" y="3882192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IBM Object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EF818DA-2FBB-1B47-A04C-987AE82AC6BF}"/>
              </a:ext>
            </a:extLst>
          </p:cNvPr>
          <p:cNvSpPr txBox="1"/>
          <p:nvPr/>
        </p:nvSpPr>
        <p:spPr>
          <a:xfrm>
            <a:off x="1604745" y="4411359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HKT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AC48C0C-9327-5D4B-81AA-A2EDA3179FEC}"/>
              </a:ext>
            </a:extLst>
          </p:cNvPr>
          <p:cNvSpPr txBox="1"/>
          <p:nvPr/>
        </p:nvSpPr>
        <p:spPr>
          <a:xfrm>
            <a:off x="2204820" y="4411359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Huawei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9EA609-573E-D641-8144-039C513D3E96}"/>
              </a:ext>
            </a:extLst>
          </p:cNvPr>
          <p:cNvSpPr txBox="1"/>
          <p:nvPr/>
        </p:nvSpPr>
        <p:spPr>
          <a:xfrm>
            <a:off x="2766795" y="4411359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Shift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A2C69CC-18AE-9E42-A5B0-F2A72647A543}"/>
              </a:ext>
            </a:extLst>
          </p:cNvPr>
          <p:cNvSpPr txBox="1"/>
          <p:nvPr/>
        </p:nvSpPr>
        <p:spPr>
          <a:xfrm>
            <a:off x="3329829" y="4411359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Rackspace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5602560-90BA-2542-A5E8-3E14D893A956}"/>
              </a:ext>
            </a:extLst>
          </p:cNvPr>
          <p:cNvSpPr txBox="1"/>
          <p:nvPr/>
        </p:nvSpPr>
        <p:spPr>
          <a:xfrm>
            <a:off x="3932019" y="4411359"/>
            <a:ext cx="6978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Wasabi</a:t>
            </a: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04D34A92-BB57-4A22-A63C-BA495C280025}"/>
              </a:ext>
            </a:extLst>
          </p:cNvPr>
          <p:cNvSpPr/>
          <p:nvPr/>
        </p:nvSpPr>
        <p:spPr>
          <a:xfrm>
            <a:off x="-16829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15CDA47C-02A4-45A0-B567-974D47900D11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7B6703F6-E6A9-4586-9A70-2B8EF07FA236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3DC99A05-9AF4-4262-9815-D9C14BA74D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283964" y="3217712"/>
            <a:ext cx="405001" cy="405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Rectangle 45">
            <a:extLst>
              <a:ext uri="{FF2B5EF4-FFF2-40B4-BE49-F238E27FC236}">
                <a16:creationId xmlns:a16="http://schemas.microsoft.com/office/drawing/2014/main" id="{4A1CBAF7-3068-4026-A59F-2D745FD0820A}"/>
              </a:ext>
            </a:extLst>
          </p:cNvPr>
          <p:cNvSpPr/>
          <p:nvPr/>
        </p:nvSpPr>
        <p:spPr>
          <a:xfrm>
            <a:off x="-30374" y="10842"/>
            <a:ext cx="135646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1013" dirty="0">
                <a:solidFill>
                  <a:srgbClr val="C1F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Station</a:t>
            </a:r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掛載模式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6590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C626F5C3-61AE-4F33-8CC2-0FF6AA557E88}"/>
              </a:ext>
            </a:extLst>
          </p:cNvPr>
          <p:cNvSpPr/>
          <p:nvPr/>
        </p:nvSpPr>
        <p:spPr>
          <a:xfrm>
            <a:off x="5846672" y="3614414"/>
            <a:ext cx="1006155" cy="29260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AE6D605-2C3D-4EB7-B097-FBE49FE00E1C}"/>
              </a:ext>
            </a:extLst>
          </p:cNvPr>
          <p:cNvSpPr/>
          <p:nvPr/>
        </p:nvSpPr>
        <p:spPr>
          <a:xfrm>
            <a:off x="3735384" y="2467303"/>
            <a:ext cx="1948086" cy="14702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E66AB8-9D86-4230-8B3E-EDF314585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011" y="1200091"/>
            <a:ext cx="7204403" cy="1535340"/>
          </a:xfrm>
        </p:spPr>
        <p:txBody>
          <a:bodyPr>
            <a:normAutofit/>
          </a:bodyPr>
          <a:lstStyle/>
          <a:p>
            <a:pPr marL="0" indent="0">
              <a:lnSpc>
                <a:spcPts val="3500"/>
              </a:lnSpc>
              <a:buNone/>
            </a:pPr>
            <a:r>
              <a:rPr lang="en-US" altLang="zh-TW" sz="2200" dirty="0" err="1">
                <a:latin typeface="Arial" panose="020B0604020202020204" pitchFamily="34" charset="0"/>
                <a:ea typeface="微軟正黑體" panose="020B0604030504040204" pitchFamily="34" charset="-120"/>
              </a:rPr>
              <a:t>HybridMount</a:t>
            </a:r>
            <a:r>
              <a:rPr lang="zh-TW" altLang="en-US" sz="2200" dirty="0">
                <a:latin typeface="Arial" panose="020B0604020202020204" pitchFamily="34" charset="0"/>
                <a:ea typeface="微軟正黑體" panose="020B0604030504040204" pitchFamily="34" charset="-120"/>
              </a:rPr>
              <a:t>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將非結構化資料轉換為資料夾層級結構，讓您管理檔案更方便！</a:t>
            </a:r>
            <a:endParaRPr lang="en-GB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</a:pPr>
            <a:endParaRPr lang="en-GB" dirty="0"/>
          </a:p>
        </p:txBody>
      </p:sp>
      <p:sp>
        <p:nvSpPr>
          <p:cNvPr id="4" name="標題 8">
            <a:extLst>
              <a:ext uri="{FF2B5EF4-FFF2-40B4-BE49-F238E27FC236}">
                <a16:creationId xmlns:a16="http://schemas.microsoft.com/office/drawing/2014/main" id="{D088FD2F-B5DE-49AB-A097-5E3A67CDF7B3}"/>
              </a:ext>
            </a:extLst>
          </p:cNvPr>
          <p:cNvSpPr txBox="1">
            <a:spLocks/>
          </p:cNvSpPr>
          <p:nvPr/>
        </p:nvSpPr>
        <p:spPr>
          <a:xfrm>
            <a:off x="365734" y="70333"/>
            <a:ext cx="8478545" cy="897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物件儲存結構轉換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，開啟物件儲存大門</a:t>
            </a:r>
            <a:endParaRPr lang="en-GB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D47A94EF-779C-435C-A856-FCA417DAF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26" y="2261517"/>
            <a:ext cx="1854591" cy="17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1821BD3-AD3D-42B0-9325-6CF8DDAF7132}"/>
              </a:ext>
            </a:extLst>
          </p:cNvPr>
          <p:cNvSpPr/>
          <p:nvPr/>
        </p:nvSpPr>
        <p:spPr>
          <a:xfrm rot="20942708">
            <a:off x="1025369" y="2886538"/>
            <a:ext cx="420295" cy="4202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/a</a:t>
            </a:r>
            <a:endParaRPr lang="en-GB" sz="10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EB00CEB-D917-474D-A53A-C376A175FF18}"/>
              </a:ext>
            </a:extLst>
          </p:cNvPr>
          <p:cNvSpPr/>
          <p:nvPr/>
        </p:nvSpPr>
        <p:spPr>
          <a:xfrm rot="907194">
            <a:off x="1529729" y="2711571"/>
            <a:ext cx="420295" cy="4202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/a/b</a:t>
            </a:r>
            <a:endParaRPr lang="en-GB" sz="10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306BF7-BF59-4F6D-8C57-DCFE8C7A1BE7}"/>
              </a:ext>
            </a:extLst>
          </p:cNvPr>
          <p:cNvSpPr/>
          <p:nvPr/>
        </p:nvSpPr>
        <p:spPr>
          <a:xfrm rot="19197893">
            <a:off x="1460569" y="3212360"/>
            <a:ext cx="420295" cy="4202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/a/c</a:t>
            </a:r>
            <a:endParaRPr lang="en-GB" sz="105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7508D3-88DB-4512-B4B8-093CD22DF377}"/>
              </a:ext>
            </a:extLst>
          </p:cNvPr>
          <p:cNvSpPr/>
          <p:nvPr/>
        </p:nvSpPr>
        <p:spPr>
          <a:xfrm rot="828242">
            <a:off x="2009941" y="3028591"/>
            <a:ext cx="420295" cy="4202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/>
              <a:t>/</a:t>
            </a:r>
            <a:r>
              <a:rPr lang="en-US" sz="1050" err="1"/>
              <a:t>a/d</a:t>
            </a:r>
            <a:endParaRPr lang="en-GB" sz="1050"/>
          </a:p>
        </p:txBody>
      </p:sp>
      <p:pic>
        <p:nvPicPr>
          <p:cNvPr id="11" name="Picture 2" descr="Image result for folder icon">
            <a:extLst>
              <a:ext uri="{FF2B5EF4-FFF2-40B4-BE49-F238E27FC236}">
                <a16:creationId xmlns:a16="http://schemas.microsoft.com/office/drawing/2014/main" id="{A87D580A-0EB2-4C5D-92AE-1336009C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209" y="2631808"/>
            <a:ext cx="825752" cy="8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8429BF82-4146-4012-88E2-2836A07095B7}"/>
              </a:ext>
            </a:extLst>
          </p:cNvPr>
          <p:cNvGrpSpPr/>
          <p:nvPr/>
        </p:nvGrpSpPr>
        <p:grpSpPr>
          <a:xfrm>
            <a:off x="4198300" y="3003558"/>
            <a:ext cx="825752" cy="825752"/>
            <a:chOff x="-4070444" y="1724263"/>
            <a:chExt cx="4876800" cy="4876800"/>
          </a:xfrm>
        </p:grpSpPr>
        <p:sp>
          <p:nvSpPr>
            <p:cNvPr id="24" name="矩形: 剪去單一角落 23">
              <a:extLst>
                <a:ext uri="{FF2B5EF4-FFF2-40B4-BE49-F238E27FC236}">
                  <a16:creationId xmlns:a16="http://schemas.microsoft.com/office/drawing/2014/main" id="{6AADAD75-AF53-4E22-A9AE-3015817F0E03}"/>
                </a:ext>
              </a:extLst>
            </p:cNvPr>
            <p:cNvSpPr/>
            <p:nvPr/>
          </p:nvSpPr>
          <p:spPr>
            <a:xfrm>
              <a:off x="-2779789" y="2581116"/>
              <a:ext cx="2293658" cy="3208009"/>
            </a:xfrm>
            <a:prstGeom prst="snip1Rect">
              <a:avLst>
                <a:gd name="adj" fmla="val 34538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5" name="Picture 6" descr="Image result for file icon">
              <a:extLst>
                <a:ext uri="{FF2B5EF4-FFF2-40B4-BE49-F238E27FC236}">
                  <a16:creationId xmlns:a16="http://schemas.microsoft.com/office/drawing/2014/main" id="{3DE77A19-C203-4D4E-B495-5114F4E0F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70444" y="1724263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66410D1-8273-4766-83B0-886A5516C66E}"/>
              </a:ext>
            </a:extLst>
          </p:cNvPr>
          <p:cNvGrpSpPr/>
          <p:nvPr/>
        </p:nvGrpSpPr>
        <p:grpSpPr>
          <a:xfrm>
            <a:off x="4537011" y="3003558"/>
            <a:ext cx="825752" cy="825752"/>
            <a:chOff x="-4070444" y="1724263"/>
            <a:chExt cx="4876800" cy="4876800"/>
          </a:xfrm>
        </p:grpSpPr>
        <p:sp>
          <p:nvSpPr>
            <p:cNvPr id="22" name="矩形: 剪去單一角落 21">
              <a:extLst>
                <a:ext uri="{FF2B5EF4-FFF2-40B4-BE49-F238E27FC236}">
                  <a16:creationId xmlns:a16="http://schemas.microsoft.com/office/drawing/2014/main" id="{DB4BE72D-8F3D-4F24-A07D-D2BB878D0199}"/>
                </a:ext>
              </a:extLst>
            </p:cNvPr>
            <p:cNvSpPr/>
            <p:nvPr/>
          </p:nvSpPr>
          <p:spPr>
            <a:xfrm>
              <a:off x="-2779789" y="2581116"/>
              <a:ext cx="2293658" cy="3208009"/>
            </a:xfrm>
            <a:prstGeom prst="snip1Rect">
              <a:avLst>
                <a:gd name="adj" fmla="val 34538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3" name="Picture 6" descr="Image result for file icon">
              <a:extLst>
                <a:ext uri="{FF2B5EF4-FFF2-40B4-BE49-F238E27FC236}">
                  <a16:creationId xmlns:a16="http://schemas.microsoft.com/office/drawing/2014/main" id="{FF432794-0927-4DCE-8CC6-8BBCA0938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70444" y="1724263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E6929CE-7C2E-41A6-B690-7890557E19A8}"/>
              </a:ext>
            </a:extLst>
          </p:cNvPr>
          <p:cNvGrpSpPr/>
          <p:nvPr/>
        </p:nvGrpSpPr>
        <p:grpSpPr>
          <a:xfrm>
            <a:off x="4857718" y="3003558"/>
            <a:ext cx="825752" cy="825752"/>
            <a:chOff x="-4070444" y="1724263"/>
            <a:chExt cx="4876800" cy="4876800"/>
          </a:xfrm>
        </p:grpSpPr>
        <p:sp>
          <p:nvSpPr>
            <p:cNvPr id="20" name="矩形: 剪去單一角落 19">
              <a:extLst>
                <a:ext uri="{FF2B5EF4-FFF2-40B4-BE49-F238E27FC236}">
                  <a16:creationId xmlns:a16="http://schemas.microsoft.com/office/drawing/2014/main" id="{7061E744-E88D-4C0F-922A-6E533C056497}"/>
                </a:ext>
              </a:extLst>
            </p:cNvPr>
            <p:cNvSpPr/>
            <p:nvPr/>
          </p:nvSpPr>
          <p:spPr>
            <a:xfrm>
              <a:off x="-2779789" y="2581116"/>
              <a:ext cx="2293658" cy="3208009"/>
            </a:xfrm>
            <a:prstGeom prst="snip1Rect">
              <a:avLst>
                <a:gd name="adj" fmla="val 34538"/>
              </a:avLst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21" name="Picture 6" descr="Image result for file icon">
              <a:extLst>
                <a:ext uri="{FF2B5EF4-FFF2-40B4-BE49-F238E27FC236}">
                  <a16:creationId xmlns:a16="http://schemas.microsoft.com/office/drawing/2014/main" id="{68A9CAFB-DC4A-4917-80FE-9DB6DCBFD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70444" y="1724263"/>
              <a:ext cx="48768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62EC3D56-66D7-4EDE-8025-09A505638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40843" y="3068201"/>
            <a:ext cx="1015712" cy="194085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285D69B9-3A1F-4437-A82D-2DAB771CEF61}"/>
              </a:ext>
            </a:extLst>
          </p:cNvPr>
          <p:cNvSpPr txBox="1"/>
          <p:nvPr/>
        </p:nvSpPr>
        <p:spPr>
          <a:xfrm>
            <a:off x="4067396" y="2951206"/>
            <a:ext cx="336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/a</a:t>
            </a:r>
            <a:endParaRPr lang="en-GB" sz="14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17F8EA3-DEF0-4525-B0BD-C2FB8B3E1EFE}"/>
              </a:ext>
            </a:extLst>
          </p:cNvPr>
          <p:cNvSpPr txBox="1"/>
          <p:nvPr/>
        </p:nvSpPr>
        <p:spPr>
          <a:xfrm>
            <a:off x="4464213" y="3629749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</a:t>
            </a:r>
            <a:endParaRPr lang="en-GB" sz="140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2CB7236-5A12-4D4F-A8C3-D70B7F2478C9}"/>
              </a:ext>
            </a:extLst>
          </p:cNvPr>
          <p:cNvSpPr txBox="1"/>
          <p:nvPr/>
        </p:nvSpPr>
        <p:spPr>
          <a:xfrm>
            <a:off x="4818828" y="3629749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</a:t>
            </a:r>
            <a:endParaRPr lang="en-GB" sz="140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4FC6235-EEE9-4177-B3B6-BD5759B905E4}"/>
              </a:ext>
            </a:extLst>
          </p:cNvPr>
          <p:cNvSpPr txBox="1"/>
          <p:nvPr/>
        </p:nvSpPr>
        <p:spPr>
          <a:xfrm>
            <a:off x="5151246" y="3629749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</a:t>
            </a:r>
            <a:endParaRPr lang="en-GB" sz="140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588536E-B8C2-41B9-95AD-017605DC8F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40843" y="3318026"/>
            <a:ext cx="1015712" cy="194085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290D836-3036-44B5-B4E4-F74C286E8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04880" y="3068201"/>
            <a:ext cx="1015712" cy="194085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E9C257FD-3DFA-428F-A8BE-E75968ED01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804880" y="3318026"/>
            <a:ext cx="1015712" cy="194085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231B827F-14F0-43B5-AA06-10A391FC4CCF}"/>
              </a:ext>
            </a:extLst>
          </p:cNvPr>
          <p:cNvSpPr txBox="1"/>
          <p:nvPr/>
        </p:nvSpPr>
        <p:spPr>
          <a:xfrm>
            <a:off x="714281" y="3820308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雲端物件儲存服務</a:t>
            </a:r>
            <a:endParaRPr lang="en-GB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29C1CA73-9B75-4A0A-8A2A-82E353482086}"/>
              </a:ext>
            </a:extLst>
          </p:cNvPr>
          <p:cNvSpPr txBox="1"/>
          <p:nvPr/>
        </p:nvSpPr>
        <p:spPr>
          <a:xfrm>
            <a:off x="4404283" y="3954125"/>
            <a:ext cx="779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en-GB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DBD93FA5-449B-4EBF-B5CF-D1805E404E43}"/>
              </a:ext>
            </a:extLst>
          </p:cNvPr>
          <p:cNvSpPr txBox="1"/>
          <p:nvPr/>
        </p:nvSpPr>
        <p:spPr>
          <a:xfrm>
            <a:off x="7160755" y="3672825"/>
            <a:ext cx="1139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其他裝置</a:t>
            </a:r>
            <a:endParaRPr lang="en-GB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51F8E79-86B1-4190-885C-139CF05A5E51}"/>
              </a:ext>
            </a:extLst>
          </p:cNvPr>
          <p:cNvSpPr/>
          <p:nvPr/>
        </p:nvSpPr>
        <p:spPr>
          <a:xfrm>
            <a:off x="5861794" y="3614414"/>
            <a:ext cx="965976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SMB/AFP</a:t>
            </a:r>
            <a:endParaRPr lang="zh-TW" altLang="en-US" sz="12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2" name="圖形 41">
            <a:extLst>
              <a:ext uri="{FF2B5EF4-FFF2-40B4-BE49-F238E27FC236}">
                <a16:creationId xmlns:a16="http://schemas.microsoft.com/office/drawing/2014/main" id="{692740EF-B028-4D05-BBD8-0207FD2DE3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43542" y="2685478"/>
            <a:ext cx="1530608" cy="929990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0C1D19B8-D6AA-4AEF-B739-8C0FC713CF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49443" y="2257267"/>
            <a:ext cx="605413" cy="605413"/>
          </a:xfrm>
          <a:prstGeom prst="rect">
            <a:avLst/>
          </a:prstGeom>
        </p:spPr>
      </p:pic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C7B6A578-B74C-40AE-ADB1-72AC1C71B464}"/>
              </a:ext>
            </a:extLst>
          </p:cNvPr>
          <p:cNvSpPr/>
          <p:nvPr/>
        </p:nvSpPr>
        <p:spPr>
          <a:xfrm>
            <a:off x="2640842" y="3606027"/>
            <a:ext cx="1006155" cy="29260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721AA82-FE42-4433-90C0-AE2471C1AD66}"/>
              </a:ext>
            </a:extLst>
          </p:cNvPr>
          <p:cNvSpPr/>
          <p:nvPr/>
        </p:nvSpPr>
        <p:spPr>
          <a:xfrm>
            <a:off x="2662884" y="3611961"/>
            <a:ext cx="965976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結構轉換</a:t>
            </a:r>
          </a:p>
        </p:txBody>
      </p:sp>
    </p:spTree>
    <p:extLst>
      <p:ext uri="{BB962C8B-B14F-4D97-AF65-F5344CB8AC3E}">
        <p14:creationId xmlns:p14="http://schemas.microsoft.com/office/powerpoint/2010/main" val="1696140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910693"/>
            <a:ext cx="9144000" cy="3812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800"/>
          </a:p>
        </p:txBody>
      </p:sp>
      <p:pic>
        <p:nvPicPr>
          <p:cNvPr id="16" name="Shape 331">
            <a:extLst>
              <a:ext uri="{FF2B5EF4-FFF2-40B4-BE49-F238E27FC236}">
                <a16:creationId xmlns:a16="http://schemas.microsoft.com/office/drawing/2014/main" id="{88C13D22-DE9D-4A44-AFE5-62C23D2874C3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1369" y="716279"/>
            <a:ext cx="8172606" cy="400684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A6BAFF45-9ADF-40B5-8ABB-BD807DC6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08" y="131331"/>
            <a:ext cx="9144000" cy="994172"/>
          </a:xfrm>
        </p:spPr>
        <p:txBody>
          <a:bodyPr>
            <a:normAutofit/>
          </a:bodyPr>
          <a:lstStyle/>
          <a:p>
            <a:pPr algn="l"/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</a:rPr>
              <a:t>File Station</a:t>
            </a:r>
            <a:r>
              <a:rPr lang="zh-TW" altLang="en-US" sz="33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3300"/>
              <a:t>一個介面管理所有公私有雲空間</a:t>
            </a:r>
            <a:r>
              <a:rPr lang="en-US" sz="3000"/>
              <a:t> </a:t>
            </a:r>
            <a:endParaRPr lang="zh-TW" altLang="en-US" sz="3000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BA628B2-E464-4B9E-BEC6-1D02C90F3081}"/>
              </a:ext>
            </a:extLst>
          </p:cNvPr>
          <p:cNvSpPr/>
          <p:nvPr/>
        </p:nvSpPr>
        <p:spPr>
          <a:xfrm>
            <a:off x="2636520" y="1086396"/>
            <a:ext cx="1425212" cy="25946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4E96849-DE56-40A3-87D6-0AE85EC60A27}"/>
              </a:ext>
            </a:extLst>
          </p:cNvPr>
          <p:cNvSpPr/>
          <p:nvPr/>
        </p:nvSpPr>
        <p:spPr>
          <a:xfrm>
            <a:off x="2738931" y="1079701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FFFFF"/>
              </a:buClr>
              <a:buSzPct val="25000"/>
            </a:pPr>
            <a:r>
              <a:rPr lang="zh-CN" altLang="en-US" sz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一個簡易的介面</a:t>
            </a:r>
            <a:endParaRPr lang="en-US" altLang="zh-TW" sz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630E76D-5DB3-4952-B1FB-5EA3846670AC}"/>
              </a:ext>
            </a:extLst>
          </p:cNvPr>
          <p:cNvSpPr/>
          <p:nvPr/>
        </p:nvSpPr>
        <p:spPr>
          <a:xfrm>
            <a:off x="-16829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Rectangle 45">
            <a:extLst>
              <a:ext uri="{FF2B5EF4-FFF2-40B4-BE49-F238E27FC236}">
                <a16:creationId xmlns:a16="http://schemas.microsoft.com/office/drawing/2014/main" id="{984EE539-897D-4DC5-A33E-559CA81A0915}"/>
              </a:ext>
            </a:extLst>
          </p:cNvPr>
          <p:cNvSpPr/>
          <p:nvPr/>
        </p:nvSpPr>
        <p:spPr>
          <a:xfrm>
            <a:off x="-30374" y="10842"/>
            <a:ext cx="135646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1013" dirty="0">
                <a:solidFill>
                  <a:srgbClr val="C1F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Station</a:t>
            </a:r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掛載模式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692BEC3-04AA-46DC-81C4-85CC88A559D0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E200010-1632-49B1-AED4-B33ACBA8B85A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7F8061B-76A9-41E5-926F-C17966B3B8AA}"/>
              </a:ext>
            </a:extLst>
          </p:cNvPr>
          <p:cNvSpPr/>
          <p:nvPr/>
        </p:nvSpPr>
        <p:spPr>
          <a:xfrm>
            <a:off x="6614072" y="1378528"/>
            <a:ext cx="1192664" cy="24120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B2EE"/>
              </a:gs>
              <a:gs pos="100000">
                <a:srgbClr val="00A9A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4B8FEB5-FB1C-4EF6-8016-682E160EC15A}"/>
              </a:ext>
            </a:extLst>
          </p:cNvPr>
          <p:cNvSpPr/>
          <p:nvPr/>
        </p:nvSpPr>
        <p:spPr>
          <a:xfrm>
            <a:off x="6623136" y="1347034"/>
            <a:ext cx="1167307" cy="292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altLang="zh-TW" sz="1200" dirty="0">
                <a:solidFill>
                  <a:srgbClr val="FFFFFF"/>
                </a:solidFill>
                <a:latin typeface="Arial"/>
                <a:ea typeface="新細明體"/>
                <a:cs typeface="Arial"/>
              </a:rPr>
              <a:t>20 </a:t>
            </a:r>
            <a:r>
              <a:rPr lang="en-US" altLang="zh-TW" sz="1200" dirty="0">
                <a:solidFill>
                  <a:srgbClr val="FFFFFF"/>
                </a:solidFill>
                <a:latin typeface="微軟正黑體"/>
                <a:ea typeface="微軟正黑體"/>
              </a:rPr>
              <a:t>個</a:t>
            </a:r>
            <a:r>
              <a:rPr lang="zh-CN" altLang="en-US" sz="1200" dirty="0">
                <a:solidFill>
                  <a:srgbClr val="FFFFFF"/>
                </a:solidFill>
                <a:latin typeface="微軟正黑體"/>
                <a:ea typeface="微軟正黑體"/>
              </a:rPr>
              <a:t>雲端服務</a:t>
            </a:r>
            <a:endParaRPr lang="en-US" altLang="zh-TW" sz="1200" dirty="0">
              <a:solidFill>
                <a:srgbClr val="FFFFFF"/>
              </a:solidFill>
              <a:latin typeface="微軟正黑體"/>
              <a:ea typeface="微軟正黑體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A6DBE0C8-D626-4EE9-9170-7AAA76ECECDE}"/>
              </a:ext>
            </a:extLst>
          </p:cNvPr>
          <p:cNvSpPr/>
          <p:nvPr/>
        </p:nvSpPr>
        <p:spPr>
          <a:xfrm>
            <a:off x="6925498" y="2892519"/>
            <a:ext cx="1192664" cy="24120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B2EE"/>
              </a:gs>
              <a:gs pos="100000">
                <a:srgbClr val="00A9A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02C34AD-16F3-41B8-835C-D1D6AE7F5886}"/>
              </a:ext>
            </a:extLst>
          </p:cNvPr>
          <p:cNvSpPr/>
          <p:nvPr/>
        </p:nvSpPr>
        <p:spPr>
          <a:xfrm>
            <a:off x="7096466" y="2861025"/>
            <a:ext cx="843501" cy="295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altLang="zh-TW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n-US" altLang="zh-TW" sz="1200" dirty="0">
                <a:solidFill>
                  <a:srgbClr val="FFFFFF"/>
                </a:solidFill>
              </a:rPr>
              <a:t> </a:t>
            </a:r>
            <a:r>
              <a:rPr lang="zh-CN" altLang="en-US" sz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</a:t>
            </a:r>
            <a:endParaRPr lang="en-US" altLang="zh-TW" sz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60E9D89-5AD8-492B-9848-73CA767A402A}"/>
              </a:ext>
            </a:extLst>
          </p:cNvPr>
          <p:cNvSpPr/>
          <p:nvPr/>
        </p:nvSpPr>
        <p:spPr>
          <a:xfrm>
            <a:off x="6021355" y="4349937"/>
            <a:ext cx="1192664" cy="24120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B2EE"/>
              </a:gs>
              <a:gs pos="100000">
                <a:srgbClr val="00A9A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6D0E27A-8ABA-4083-B013-69293293F543}"/>
              </a:ext>
            </a:extLst>
          </p:cNvPr>
          <p:cNvSpPr/>
          <p:nvPr/>
        </p:nvSpPr>
        <p:spPr>
          <a:xfrm>
            <a:off x="6072898" y="4318443"/>
            <a:ext cx="1082348" cy="509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altLang="zh-TW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zh-TW" altLang="en-US" sz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種外接裝置</a:t>
            </a:r>
          </a:p>
          <a:p>
            <a:pPr algn="ctr">
              <a:lnSpc>
                <a:spcPts val="1680"/>
              </a:lnSpc>
            </a:pPr>
            <a:endParaRPr lang="en-US" altLang="zh-TW" sz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235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74C8B7-94E4-4588-B14C-6895BF9D3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748804D-0F96-417E-80F2-3E88AEB9D18F}"/>
              </a:ext>
            </a:extLst>
          </p:cNvPr>
          <p:cNvSpPr/>
          <p:nvPr/>
        </p:nvSpPr>
        <p:spPr>
          <a:xfrm>
            <a:off x="381000" y="1508294"/>
            <a:ext cx="4185920" cy="2214880"/>
          </a:xfrm>
          <a:prstGeom prst="rect">
            <a:avLst/>
          </a:prstGeom>
          <a:solidFill>
            <a:schemeClr val="accent1">
              <a:lumMod val="50000"/>
              <a:alpha val="3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1794F3-D8D2-4853-B4E8-8827BB5A8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966" y="895672"/>
            <a:ext cx="1829753" cy="328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F3AC993-4A86-418D-A777-5DEEF2D05950}"/>
              </a:ext>
            </a:extLst>
          </p:cNvPr>
          <p:cNvSpPr/>
          <p:nvPr/>
        </p:nvSpPr>
        <p:spPr>
          <a:xfrm>
            <a:off x="381000" y="1508294"/>
            <a:ext cx="4191000" cy="22148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1E3C3F-AF56-DE4E-ADBB-82981561C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41" y="1696326"/>
            <a:ext cx="4122148" cy="9005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zh-CN" altLang="en-US" sz="4800" dirty="0">
                <a:latin typeface="微軟正黑體"/>
                <a:ea typeface="微軟正黑體"/>
              </a:rPr>
              <a:t>檔案型雲</a:t>
            </a:r>
            <a:r>
              <a:rPr lang="zh-CN" sz="4800" dirty="0">
                <a:latin typeface="微軟正黑體"/>
                <a:ea typeface="微軟正黑體"/>
              </a:rPr>
              <a:t>網關</a:t>
            </a:r>
            <a:endParaRPr lang="en-US" sz="48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BEFA83D-C0E4-4697-A7E8-52E1A02AFBA9}"/>
              </a:ext>
            </a:extLst>
          </p:cNvPr>
          <p:cNvSpPr txBox="1">
            <a:spLocks/>
          </p:cNvSpPr>
          <p:nvPr/>
        </p:nvSpPr>
        <p:spPr>
          <a:xfrm>
            <a:off x="592852" y="2598503"/>
            <a:ext cx="3792696" cy="907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CN" altLang="en-US" sz="4800" dirty="0">
                <a:latin typeface="微軟正黑體"/>
                <a:ea typeface="微軟正黑體"/>
              </a:rPr>
              <a:t>模式</a:t>
            </a:r>
            <a:endParaRPr lang="en-US" sz="4800" dirty="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937086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ounded Rectangle 80">
            <a:extLst>
              <a:ext uri="{FF2B5EF4-FFF2-40B4-BE49-F238E27FC236}">
                <a16:creationId xmlns:a16="http://schemas.microsoft.com/office/drawing/2014/main" id="{76870AB9-81E2-4F21-AE9A-3983497A919D}"/>
              </a:ext>
            </a:extLst>
          </p:cNvPr>
          <p:cNvSpPr/>
          <p:nvPr/>
        </p:nvSpPr>
        <p:spPr>
          <a:xfrm>
            <a:off x="6234248" y="2679237"/>
            <a:ext cx="2734697" cy="1398918"/>
          </a:xfrm>
          <a:prstGeom prst="roundRect">
            <a:avLst>
              <a:gd name="adj" fmla="val 863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6" name="Rounded Rectangle 80">
            <a:extLst>
              <a:ext uri="{FF2B5EF4-FFF2-40B4-BE49-F238E27FC236}">
                <a16:creationId xmlns:a16="http://schemas.microsoft.com/office/drawing/2014/main" id="{80E6B813-46C5-487D-8E01-0ABA26BA2DEE}"/>
              </a:ext>
            </a:extLst>
          </p:cNvPr>
          <p:cNvSpPr/>
          <p:nvPr/>
        </p:nvSpPr>
        <p:spPr>
          <a:xfrm>
            <a:off x="6235737" y="1107675"/>
            <a:ext cx="2734697" cy="1398918"/>
          </a:xfrm>
          <a:prstGeom prst="roundRect">
            <a:avLst>
              <a:gd name="adj" fmla="val 863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1552" y="1205809"/>
            <a:ext cx="483506" cy="5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6083" y="2767814"/>
            <a:ext cx="483500" cy="52503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6805095" y="1205809"/>
            <a:ext cx="20103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檔案儲存雲端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6813561" y="2764883"/>
            <a:ext cx="2432058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CN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物件儲存雲端</a:t>
            </a:r>
            <a:endParaRPr lang="en-US" sz="15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1062356" y="2239893"/>
            <a:ext cx="15201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lang="en-US" sz="16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1248385" y="2787336"/>
            <a:ext cx="1291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SMB, NFS, AFP, FTP, Web</a:t>
            </a:r>
          </a:p>
        </p:txBody>
      </p:sp>
      <p:grpSp>
        <p:nvGrpSpPr>
          <p:cNvPr id="38" name="群組 23">
            <a:extLst>
              <a:ext uri="{FF2B5EF4-FFF2-40B4-BE49-F238E27FC236}">
                <a16:creationId xmlns:a16="http://schemas.microsoft.com/office/drawing/2014/main" id="{48025110-CCD1-0E48-BF36-DB0791D2F68F}"/>
              </a:ext>
            </a:extLst>
          </p:cNvPr>
          <p:cNvGrpSpPr/>
          <p:nvPr/>
        </p:nvGrpSpPr>
        <p:grpSpPr>
          <a:xfrm>
            <a:off x="6855879" y="1818122"/>
            <a:ext cx="1426907" cy="574928"/>
            <a:chOff x="1500761" y="1789946"/>
            <a:chExt cx="1691816" cy="681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9" name="Picture 38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B2C506A0-2378-EF42-8C34-C4DFB24CB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21112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0" name="Picture 39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3615BEBA-32FB-7A47-9C64-D4A8D6F42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73219" y="2170064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1" name="Picture 40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1BF6B594-777B-3A44-AB24-91B1164FF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63422" y="217073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2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B9CF8B57-7C4E-F441-AD6D-8E540D227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00761" y="1791040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3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31F58249-8202-1542-96D9-15D0984D9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92375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4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018037B8-F726-DA48-8ED3-548D0FACE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55787" y="1789947"/>
              <a:ext cx="300202" cy="300200"/>
            </a:xfrm>
            <a:prstGeom prst="rect">
              <a:avLst/>
            </a:prstGeom>
            <a:noFill/>
          </p:spPr>
        </p:pic>
        <p:pic>
          <p:nvPicPr>
            <p:cNvPr id="45" name="Picture 25" descr="C:\Users\Josh Chen\Desktop\OneDrive.png">
              <a:extLst>
                <a:ext uri="{FF2B5EF4-FFF2-40B4-BE49-F238E27FC236}">
                  <a16:creationId xmlns:a16="http://schemas.microsoft.com/office/drawing/2014/main" id="{6364ABD3-A9E5-5449-BB8A-11CB2977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468" y="2170453"/>
              <a:ext cx="301158" cy="301158"/>
            </a:xfrm>
            <a:prstGeom prst="rect">
              <a:avLst/>
            </a:prstGeom>
            <a:noFill/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188986-6B7D-A24E-BA02-56EF0D86B3D5}"/>
              </a:ext>
            </a:extLst>
          </p:cNvPr>
          <p:cNvGrpSpPr/>
          <p:nvPr/>
        </p:nvGrpSpPr>
        <p:grpSpPr>
          <a:xfrm>
            <a:off x="6523573" y="3356029"/>
            <a:ext cx="2217092" cy="606881"/>
            <a:chOff x="6753751" y="4211514"/>
            <a:chExt cx="3383297" cy="926105"/>
          </a:xfrm>
        </p:grpSpPr>
        <p:pic>
          <p:nvPicPr>
            <p:cNvPr id="47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B88D4110-8BDB-0841-8BD1-F4CD39CFA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8957913" y="4750570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6A02ACB8-6510-A147-BEC2-736C9C3D1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64537" y="4225586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47924F22-FF89-DB48-A0F1-9E7187ED1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076493" y="4751378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47508412-5014-B948-8DEB-584B7DF5F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168346" y="4226601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A1BE4474-ADFA-A141-9503-80FC069C7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347873" y="4750570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17B30CD1-8CE3-A641-B73A-C73CD6B989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549792" y="4225586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Picture 17" descr="https://lh5.googleusercontent.com/C8QzIakFcFWiw6MJ3mPEyu4TKurUeb60BiG6wDhqfyOBNvUzPhk8fpG1lpEDSsKBCcuqpuH6rj2PFlRi0SPcQAvS-8RgaQm8Xqw9Gqs6GtdCOCGwoRa_L_cpxFOIQmIEnwV5SWCLxcM">
              <a:extLst>
                <a:ext uri="{FF2B5EF4-FFF2-40B4-BE49-F238E27FC236}">
                  <a16:creationId xmlns:a16="http://schemas.microsoft.com/office/drawing/2014/main" id="{423F2E7D-A887-744E-9D49-F5418D9DF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7333688" y="4211515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8C111BE5-E26E-7F4D-97A3-BB1A8FD58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9544258" y="4749898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Picture 20" descr="Image result for è¯çºé²">
              <a:extLst>
                <a:ext uri="{FF2B5EF4-FFF2-40B4-BE49-F238E27FC236}">
                  <a16:creationId xmlns:a16="http://schemas.microsoft.com/office/drawing/2014/main" id="{1E2851AA-E883-FD43-955A-B99CDA731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7703916" y="4749898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Google Shape;106;p17">
              <a:extLst>
                <a:ext uri="{FF2B5EF4-FFF2-40B4-BE49-F238E27FC236}">
                  <a16:creationId xmlns:a16="http://schemas.microsoft.com/office/drawing/2014/main" id="{B929C1E7-E120-F249-9950-76F53540EA28}"/>
                </a:ext>
              </a:extLst>
            </p:cNvPr>
            <p:cNvPicPr preferRelativeResize="0"/>
            <p:nvPr/>
          </p:nvPicPr>
          <p:blipFill>
            <a:blip r:embed="rId21"/>
            <a:stretch>
              <a:fillRect/>
            </a:stretch>
          </p:blipFill>
          <p:spPr>
            <a:xfrm>
              <a:off x="6753751" y="4211514"/>
              <a:ext cx="401470" cy="40147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Google Shape;109;p17">
              <a:extLst>
                <a:ext uri="{FF2B5EF4-FFF2-40B4-BE49-F238E27FC236}">
                  <a16:creationId xmlns:a16="http://schemas.microsoft.com/office/drawing/2014/main" id="{BB4F7AF5-1D62-5C4A-9585-E357BC74C6E6}"/>
                </a:ext>
              </a:extLst>
            </p:cNvPr>
            <p:cNvPicPr preferRelativeResize="0"/>
            <p:nvPr/>
          </p:nvPicPr>
          <p:blipFill>
            <a:blip r:embed="rId22"/>
            <a:stretch>
              <a:fillRect/>
            </a:stretch>
          </p:blipFill>
          <p:spPr>
            <a:xfrm>
              <a:off x="9750806" y="4225586"/>
              <a:ext cx="386242" cy="3862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641FC9C4-2AB5-4142-B56E-86DDC7B13DCC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橢圓 68">
            <a:extLst>
              <a:ext uri="{FF2B5EF4-FFF2-40B4-BE49-F238E27FC236}">
                <a16:creationId xmlns:a16="http://schemas.microsoft.com/office/drawing/2014/main" id="{5E0751F2-4C77-460A-8BC1-FD5B43BB5EAE}"/>
              </a:ext>
            </a:extLst>
          </p:cNvPr>
          <p:cNvSpPr/>
          <p:nvPr/>
        </p:nvSpPr>
        <p:spPr>
          <a:xfrm>
            <a:off x="215760" y="2258119"/>
            <a:ext cx="783167" cy="783167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0" name="圖形 69">
            <a:extLst>
              <a:ext uri="{FF2B5EF4-FFF2-40B4-BE49-F238E27FC236}">
                <a16:creationId xmlns:a16="http://schemas.microsoft.com/office/drawing/2014/main" id="{231ED9F6-BBB4-4DF4-8D1E-E8407B3F8C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62839" y="2386148"/>
            <a:ext cx="480249" cy="480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1" name="Google Shape;118;p17">
            <a:extLst>
              <a:ext uri="{FF2B5EF4-FFF2-40B4-BE49-F238E27FC236}">
                <a16:creationId xmlns:a16="http://schemas.microsoft.com/office/drawing/2014/main" id="{6489B6FA-F449-47A2-AB13-D4814891D1EF}"/>
              </a:ext>
            </a:extLst>
          </p:cNvPr>
          <p:cNvCxnSpPr>
            <a:cxnSpLocks/>
          </p:cNvCxnSpPr>
          <p:nvPr/>
        </p:nvCxnSpPr>
        <p:spPr>
          <a:xfrm>
            <a:off x="1062358" y="2663908"/>
            <a:ext cx="1541265" cy="0"/>
          </a:xfrm>
          <a:prstGeom prst="straightConnector1">
            <a:avLst/>
          </a:prstGeom>
          <a:noFill/>
          <a:ln w="19050" cap="flat" cmpd="sng">
            <a:gradFill flip="none" rotWithShape="1">
              <a:gsLst>
                <a:gs pos="0">
                  <a:srgbClr val="1B7AE8"/>
                </a:gs>
                <a:gs pos="100000">
                  <a:srgbClr val="6F40B0"/>
                </a:gs>
              </a:gsLst>
              <a:lin ang="8100000" scaled="1"/>
              <a:tileRect/>
            </a:gra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72" name="矩形: 圓角 35">
            <a:extLst>
              <a:ext uri="{FF2B5EF4-FFF2-40B4-BE49-F238E27FC236}">
                <a16:creationId xmlns:a16="http://schemas.microsoft.com/office/drawing/2014/main" id="{CA5DA15A-27A5-4B50-9C71-5D285F68C4DC}"/>
              </a:ext>
            </a:extLst>
          </p:cNvPr>
          <p:cNvSpPr/>
          <p:nvPr/>
        </p:nvSpPr>
        <p:spPr>
          <a:xfrm>
            <a:off x="1166850" y="3213954"/>
            <a:ext cx="1257790" cy="3699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76" name="矩形: 圓角 35">
            <a:extLst>
              <a:ext uri="{FF2B5EF4-FFF2-40B4-BE49-F238E27FC236}">
                <a16:creationId xmlns:a16="http://schemas.microsoft.com/office/drawing/2014/main" id="{15220A2F-18A5-4333-BEB6-E2F50E2AD24F}"/>
              </a:ext>
            </a:extLst>
          </p:cNvPr>
          <p:cNvSpPr/>
          <p:nvPr/>
        </p:nvSpPr>
        <p:spPr>
          <a:xfrm>
            <a:off x="2660729" y="2207645"/>
            <a:ext cx="1280426" cy="860509"/>
          </a:xfrm>
          <a:prstGeom prst="roundRect">
            <a:avLst>
              <a:gd name="adj" fmla="val 15817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endParaRPr lang="zh-TW" altLang="en-US" sz="185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A1BD2335-17A1-461D-9BC1-EC3E8BECB6D3}"/>
              </a:ext>
            </a:extLst>
          </p:cNvPr>
          <p:cNvSpPr/>
          <p:nvPr/>
        </p:nvSpPr>
        <p:spPr>
          <a:xfrm>
            <a:off x="2691952" y="2494169"/>
            <a:ext cx="1220447" cy="27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專屬快取空間</a:t>
            </a:r>
            <a:endParaRPr lang="en-US" altLang="zh-TW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0" name="矩形: 圓角 35">
            <a:extLst>
              <a:ext uri="{FF2B5EF4-FFF2-40B4-BE49-F238E27FC236}">
                <a16:creationId xmlns:a16="http://schemas.microsoft.com/office/drawing/2014/main" id="{0BD946A5-1810-4E4C-9969-D5E7E4BD254C}"/>
              </a:ext>
            </a:extLst>
          </p:cNvPr>
          <p:cNvSpPr/>
          <p:nvPr/>
        </p:nvSpPr>
        <p:spPr>
          <a:xfrm>
            <a:off x="2673627" y="3208424"/>
            <a:ext cx="1257790" cy="3699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8455E301-6FD2-4ADA-8F08-ED919E63DD60}"/>
              </a:ext>
            </a:extLst>
          </p:cNvPr>
          <p:cNvSpPr/>
          <p:nvPr/>
        </p:nvSpPr>
        <p:spPr>
          <a:xfrm>
            <a:off x="1204649" y="3203809"/>
            <a:ext cx="12356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支援更多常用的通訊協定 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A6708E1E-3E66-4122-9053-F8BD44D004E3}"/>
              </a:ext>
            </a:extLst>
          </p:cNvPr>
          <p:cNvSpPr/>
          <p:nvPr/>
        </p:nvSpPr>
        <p:spPr>
          <a:xfrm>
            <a:off x="2734198" y="3193342"/>
            <a:ext cx="1132436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NAS 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快取優化雲端存取體驗</a:t>
            </a:r>
          </a:p>
        </p:txBody>
      </p:sp>
      <p:sp>
        <p:nvSpPr>
          <p:cNvPr id="84" name="矩形: 圓角 35">
            <a:extLst>
              <a:ext uri="{FF2B5EF4-FFF2-40B4-BE49-F238E27FC236}">
                <a16:creationId xmlns:a16="http://schemas.microsoft.com/office/drawing/2014/main" id="{7D8F5C1B-920D-4A7B-9392-227EDD85886E}"/>
              </a:ext>
            </a:extLst>
          </p:cNvPr>
          <p:cNvSpPr/>
          <p:nvPr/>
        </p:nvSpPr>
        <p:spPr>
          <a:xfrm>
            <a:off x="4421864" y="3959633"/>
            <a:ext cx="1257790" cy="3699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1C7AC5E-3ED6-4F0E-A06A-78C063885591}"/>
              </a:ext>
            </a:extLst>
          </p:cNvPr>
          <p:cNvSpPr/>
          <p:nvPr/>
        </p:nvSpPr>
        <p:spPr>
          <a:xfrm>
            <a:off x="4429427" y="3944551"/>
            <a:ext cx="1217634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NAS 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與雲端檔案同步處理</a:t>
            </a:r>
          </a:p>
        </p:txBody>
      </p:sp>
      <p:cxnSp>
        <p:nvCxnSpPr>
          <p:cNvPr id="88" name="Google Shape;118;p17">
            <a:extLst>
              <a:ext uri="{FF2B5EF4-FFF2-40B4-BE49-F238E27FC236}">
                <a16:creationId xmlns:a16="http://schemas.microsoft.com/office/drawing/2014/main" id="{CFCB89C3-44E4-4E6F-B352-B560BEE05BFD}"/>
              </a:ext>
            </a:extLst>
          </p:cNvPr>
          <p:cNvCxnSpPr>
            <a:cxnSpLocks/>
          </p:cNvCxnSpPr>
          <p:nvPr/>
        </p:nvCxnSpPr>
        <p:spPr>
          <a:xfrm>
            <a:off x="5701333" y="1878482"/>
            <a:ext cx="483568" cy="0"/>
          </a:xfrm>
          <a:prstGeom prst="straightConnector1">
            <a:avLst/>
          </a:prstGeom>
          <a:noFill/>
          <a:ln w="19050" cap="flat" cmpd="sng">
            <a:gradFill flip="none" rotWithShape="1">
              <a:gsLst>
                <a:gs pos="0">
                  <a:srgbClr val="1B7AE8"/>
                </a:gs>
                <a:gs pos="100000">
                  <a:srgbClr val="6F40B0"/>
                </a:gs>
              </a:gsLst>
              <a:lin ang="8100000" scaled="1"/>
              <a:tileRect/>
            </a:gra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93" name="Google Shape;118;p17">
            <a:extLst>
              <a:ext uri="{FF2B5EF4-FFF2-40B4-BE49-F238E27FC236}">
                <a16:creationId xmlns:a16="http://schemas.microsoft.com/office/drawing/2014/main" id="{10FAD11D-8DE0-4C6B-9612-87AF752850EF}"/>
              </a:ext>
            </a:extLst>
          </p:cNvPr>
          <p:cNvCxnSpPr>
            <a:cxnSpLocks/>
          </p:cNvCxnSpPr>
          <p:nvPr/>
        </p:nvCxnSpPr>
        <p:spPr>
          <a:xfrm>
            <a:off x="5701333" y="3428873"/>
            <a:ext cx="483568" cy="0"/>
          </a:xfrm>
          <a:prstGeom prst="straightConnector1">
            <a:avLst/>
          </a:prstGeom>
          <a:noFill/>
          <a:ln w="19050" cap="flat" cmpd="sng">
            <a:gradFill flip="none" rotWithShape="1">
              <a:gsLst>
                <a:gs pos="0">
                  <a:srgbClr val="1B7AE8"/>
                </a:gs>
                <a:gs pos="100000">
                  <a:srgbClr val="6F40B0"/>
                </a:gs>
              </a:gsLst>
              <a:lin ang="8100000" scaled="1"/>
              <a:tileRect/>
            </a:gra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94" name="Google Shape;114;p17">
            <a:extLst>
              <a:ext uri="{FF2B5EF4-FFF2-40B4-BE49-F238E27FC236}">
                <a16:creationId xmlns:a16="http://schemas.microsoft.com/office/drawing/2014/main" id="{7C0F0F77-63E5-4491-BE00-F760A969558F}"/>
              </a:ext>
            </a:extLst>
          </p:cNvPr>
          <p:cNvCxnSpPr>
            <a:cxnSpLocks/>
          </p:cNvCxnSpPr>
          <p:nvPr/>
        </p:nvCxnSpPr>
        <p:spPr>
          <a:xfrm flipV="1">
            <a:off x="3965861" y="1905715"/>
            <a:ext cx="435642" cy="780460"/>
          </a:xfrm>
          <a:prstGeom prst="straightConnector1">
            <a:avLst/>
          </a:prstGeom>
          <a:noFill/>
          <a:ln w="19050" cap="flat" cmpd="sng">
            <a:gradFill>
              <a:gsLst>
                <a:gs pos="0">
                  <a:srgbClr val="1A7AE8"/>
                </a:gs>
                <a:gs pos="100000">
                  <a:srgbClr val="6F3FAF"/>
                </a:gs>
              </a:gsLst>
              <a:lin ang="5400000" scaled="1"/>
            </a:gra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95" name="Google Shape;115;p17">
            <a:extLst>
              <a:ext uri="{FF2B5EF4-FFF2-40B4-BE49-F238E27FC236}">
                <a16:creationId xmlns:a16="http://schemas.microsoft.com/office/drawing/2014/main" id="{058866F9-3CDF-4391-ACC7-4C97D06DCF38}"/>
              </a:ext>
            </a:extLst>
          </p:cNvPr>
          <p:cNvCxnSpPr>
            <a:cxnSpLocks/>
          </p:cNvCxnSpPr>
          <p:nvPr/>
        </p:nvCxnSpPr>
        <p:spPr>
          <a:xfrm>
            <a:off x="3965861" y="2686174"/>
            <a:ext cx="454858" cy="752281"/>
          </a:xfrm>
          <a:prstGeom prst="straightConnector1">
            <a:avLst/>
          </a:prstGeom>
          <a:noFill/>
          <a:ln w="19050" cap="flat" cmpd="sng">
            <a:gradFill>
              <a:gsLst>
                <a:gs pos="0">
                  <a:srgbClr val="1A7AE8"/>
                </a:gs>
                <a:gs pos="100000">
                  <a:srgbClr val="6F3FAF"/>
                </a:gs>
              </a:gsLst>
              <a:lin ang="5400000" scaled="1"/>
            </a:gra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81" name="矩形: 圓角 35">
            <a:extLst>
              <a:ext uri="{FF2B5EF4-FFF2-40B4-BE49-F238E27FC236}">
                <a16:creationId xmlns:a16="http://schemas.microsoft.com/office/drawing/2014/main" id="{9170EACD-112B-4547-8B5F-7979ADF77DD1}"/>
              </a:ext>
            </a:extLst>
          </p:cNvPr>
          <p:cNvSpPr/>
          <p:nvPr/>
        </p:nvSpPr>
        <p:spPr>
          <a:xfrm>
            <a:off x="4414202" y="1475460"/>
            <a:ext cx="1280426" cy="860509"/>
          </a:xfrm>
          <a:prstGeom prst="roundRect">
            <a:avLst>
              <a:gd name="adj" fmla="val 15817"/>
            </a:avLst>
          </a:prstGeom>
          <a:gradFill flip="none" rotWithShape="1">
            <a:gsLst>
              <a:gs pos="0">
                <a:srgbClr val="E55098"/>
              </a:gs>
              <a:gs pos="100000">
                <a:srgbClr val="993FD7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endParaRPr lang="zh-TW" altLang="en-US" sz="185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41D709A-13F8-4480-A3DA-FD52CCA085B4}"/>
              </a:ext>
            </a:extLst>
          </p:cNvPr>
          <p:cNvSpPr/>
          <p:nvPr/>
        </p:nvSpPr>
        <p:spPr>
          <a:xfrm>
            <a:off x="4471762" y="1663728"/>
            <a:ext cx="1102242" cy="465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連接檔案儲存雲端</a:t>
            </a:r>
            <a:endParaRPr lang="en-US" altLang="zh-TW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2" name="矩形: 圓角 35">
            <a:extLst>
              <a:ext uri="{FF2B5EF4-FFF2-40B4-BE49-F238E27FC236}">
                <a16:creationId xmlns:a16="http://schemas.microsoft.com/office/drawing/2014/main" id="{F2FCA2B8-2F58-4242-9582-CD228F5952B0}"/>
              </a:ext>
            </a:extLst>
          </p:cNvPr>
          <p:cNvSpPr/>
          <p:nvPr/>
        </p:nvSpPr>
        <p:spPr>
          <a:xfrm>
            <a:off x="4414202" y="2963259"/>
            <a:ext cx="1280426" cy="860509"/>
          </a:xfrm>
          <a:prstGeom prst="roundRect">
            <a:avLst>
              <a:gd name="adj" fmla="val 15817"/>
            </a:avLst>
          </a:prstGeom>
          <a:gradFill flip="none" rotWithShape="1">
            <a:gsLst>
              <a:gs pos="0">
                <a:srgbClr val="E55098"/>
              </a:gs>
              <a:gs pos="100000">
                <a:srgbClr val="993FD7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endParaRPr lang="zh-TW" altLang="en-US" sz="185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E842C55D-5994-4995-86BA-7DD3E61810E7}"/>
              </a:ext>
            </a:extLst>
          </p:cNvPr>
          <p:cNvSpPr/>
          <p:nvPr/>
        </p:nvSpPr>
        <p:spPr>
          <a:xfrm>
            <a:off x="4486011" y="3207911"/>
            <a:ext cx="1123692" cy="465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連接物件儲存雲端</a:t>
            </a:r>
            <a:endParaRPr lang="en-US" altLang="zh-TW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7" name="矩形: 圓角 35">
            <a:extLst>
              <a:ext uri="{FF2B5EF4-FFF2-40B4-BE49-F238E27FC236}">
                <a16:creationId xmlns:a16="http://schemas.microsoft.com/office/drawing/2014/main" id="{6A174891-0B71-484E-A3CB-BC5F7FAAC559}"/>
              </a:ext>
            </a:extLst>
          </p:cNvPr>
          <p:cNvSpPr/>
          <p:nvPr/>
        </p:nvSpPr>
        <p:spPr>
          <a:xfrm>
            <a:off x="6374328" y="4196917"/>
            <a:ext cx="1326199" cy="3699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77314BBD-2531-4B51-81C8-7099505D5E82}"/>
              </a:ext>
            </a:extLst>
          </p:cNvPr>
          <p:cNvSpPr/>
          <p:nvPr/>
        </p:nvSpPr>
        <p:spPr>
          <a:xfrm>
            <a:off x="6370822" y="4254811"/>
            <a:ext cx="14394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支援兩種雲服務服務</a:t>
            </a:r>
            <a:endParaRPr lang="zh-TW" altLang="en-US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FA62E556-E1A9-4F83-89CC-587E4C060B05}"/>
              </a:ext>
            </a:extLst>
          </p:cNvPr>
          <p:cNvSpPr txBox="1">
            <a:spLocks/>
          </p:cNvSpPr>
          <p:nvPr/>
        </p:nvSpPr>
        <p:spPr>
          <a:xfrm>
            <a:off x="293497" y="209039"/>
            <a:ext cx="8557006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檔案型雲網關模式</a:t>
            </a:r>
          </a:p>
        </p:txBody>
      </p:sp>
    </p:spTree>
    <p:extLst>
      <p:ext uri="{BB962C8B-B14F-4D97-AF65-F5344CB8AC3E}">
        <p14:creationId xmlns:p14="http://schemas.microsoft.com/office/powerpoint/2010/main" val="708252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3BEF5EED-766D-4FDC-928B-DB5E7803BB21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4E69B14A-A595-4D9D-B0BA-92BD8542D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333" y="1593596"/>
            <a:ext cx="4241606" cy="2823544"/>
          </a:xfrm>
          <a:prstGeom prst="rect">
            <a:avLst/>
          </a:prstGeom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1BFA00BC-D1A2-453C-883D-2A2A0EA16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1082" y="1593596"/>
            <a:ext cx="4241606" cy="28235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C7E4A1C-FE51-4721-B25E-EEEF3712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33" y="272912"/>
            <a:ext cx="8113329" cy="660570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種雲服務類型</a:t>
            </a:r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1CBE8B24-72A3-42D7-ACBB-08E0D0FCB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055" y="994214"/>
            <a:ext cx="3868340" cy="617934"/>
          </a:xfrm>
        </p:spPr>
        <p:txBody>
          <a:bodyPr anchor="ctr" anchorCtr="0">
            <a:normAutofit/>
          </a:bodyPr>
          <a:lstStyle/>
          <a:p>
            <a:pPr algn="ctr"/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類型 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：檔案儲存服務</a:t>
            </a:r>
            <a:endParaRPr lang="en-GB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id="{C18F8C36-2607-44D6-A079-62C9C132F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529" y="1762083"/>
            <a:ext cx="3912207" cy="2387203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有資料夾層級的結構化儲存方式</a:t>
            </a:r>
            <a:endParaRPr lang="en-GB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服務商通常提供定額容量大小作為收費依據</a:t>
            </a:r>
            <a:endParaRPr lang="en-GB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</a:pPr>
            <a:endParaRPr lang="en-GB" b="0" i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1EE3FEC9-8F12-4FE8-A1B7-178AF16102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39780" y="994214"/>
            <a:ext cx="3887391" cy="617934"/>
          </a:xfrm>
        </p:spPr>
        <p:txBody>
          <a:bodyPr anchor="ctr" anchorCtr="0">
            <a:normAutofit/>
          </a:bodyPr>
          <a:lstStyle/>
          <a:p>
            <a:pPr algn="ctr"/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類型 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：物件儲存服務</a:t>
            </a:r>
            <a:endParaRPr lang="en-GB" sz="21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" name="內容版面配置區 16">
            <a:extLst>
              <a:ext uri="{FF2B5EF4-FFF2-40B4-BE49-F238E27FC236}">
                <a16:creationId xmlns:a16="http://schemas.microsoft.com/office/drawing/2014/main" id="{02D878EA-14EE-45C6-BF3C-0F0206BEBF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38790" y="1802549"/>
            <a:ext cx="3986325" cy="1202756"/>
          </a:xfrm>
        </p:spPr>
        <p:txBody>
          <a:bodyPr/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非結構化資料儲存於平面環境中</a:t>
            </a:r>
            <a:endParaRPr lang="en-GB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依據實際使用量收費</a:t>
            </a:r>
          </a:p>
          <a:p>
            <a:endParaRPr lang="en-GB" b="0" i="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2" name="文字方塊 18">
            <a:extLst>
              <a:ext uri="{FF2B5EF4-FFF2-40B4-BE49-F238E27FC236}">
                <a16:creationId xmlns:a16="http://schemas.microsoft.com/office/drawing/2014/main" id="{45C2C0FC-C90C-A94F-9428-EDBF779BA67A}"/>
              </a:ext>
            </a:extLst>
          </p:cNvPr>
          <p:cNvSpPr txBox="1"/>
          <p:nvPr/>
        </p:nvSpPr>
        <p:spPr>
          <a:xfrm>
            <a:off x="331766" y="4455492"/>
            <a:ext cx="3991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Amazon Drive &amp; ShareFile </a:t>
            </a:r>
            <a:r>
              <a:rPr kumimoji="1" lang="zh-CN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因雲端服務限制不支援雲網關模式。</a:t>
            </a:r>
            <a:endParaRPr kumimoji="1" lang="zh-TW" altLang="en-US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Picture 29" descr="https://lh4.googleusercontent.com/K9V2IiA9lNjQ1bEivo1ZgqjOHErvSxm5mVIOkLfvS4AV_fruAS_ZGl8d77W240EC3k6e504hgmF0cHbqKzwGjNf5PitpvqSoTAJTXYJRjml246jnOQT5Pi8XFvCM9bHK5-as3-f__KM">
            <a:extLst>
              <a:ext uri="{FF2B5EF4-FFF2-40B4-BE49-F238E27FC236}">
                <a16:creationId xmlns:a16="http://schemas.microsoft.com/office/drawing/2014/main" id="{8B438E2F-C94A-844B-A302-3B493C79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4979" y="3071787"/>
            <a:ext cx="381992" cy="381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https://lh6.googleusercontent.com/SA4uCyR_L2jYMxGHC8JcQTlO_Fi9fvJ01WwSys_hjF9oiyvEopa8yurvBgrShk7u3W0l2n2QRfE8VniYiUpT9MM2LO5_H_HvyxoJmc3E-O73Jp3siIe-6VnvGCawf8RH_MkgmPsSCCc">
            <a:extLst>
              <a:ext uri="{FF2B5EF4-FFF2-40B4-BE49-F238E27FC236}">
                <a16:creationId xmlns:a16="http://schemas.microsoft.com/office/drawing/2014/main" id="{3268A557-221E-B04E-B517-05904B8B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83376" y="3706130"/>
            <a:ext cx="381992" cy="381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https://lh5.googleusercontent.com/b23u0ELh4hL_awB9Ww8vAh7Zb4GFaTyM9JSXkjRp0Op_jSl8QgyYQgVBe80qtGNDzwNoQ_JvJG05J8wcqXnnj88_y22ro12VeuppteRlA4uAOloCT_8w_iXv6JburYdSsGUPeN8tvh0">
            <a:extLst>
              <a:ext uri="{FF2B5EF4-FFF2-40B4-BE49-F238E27FC236}">
                <a16:creationId xmlns:a16="http://schemas.microsoft.com/office/drawing/2014/main" id="{E4E30278-8DDF-CD4E-8070-AF6A63E3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72" y="3706985"/>
            <a:ext cx="381992" cy="381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10" descr="https://lh5.googleusercontent.com/yDLc8xkAuuVx7crlIE2KNk0ewYBuVYjSKxQ5-0kgPW8S4En-3J4DTgJmPELmxQwN8JbJhTMB-lKlBnEcEA2ejrh6oEbgoTK2g0aeYzDlI4TflzYSmKvfwz4Q5HPlbLA48sdewMmt2yE">
            <a:extLst>
              <a:ext uri="{FF2B5EF4-FFF2-40B4-BE49-F238E27FC236}">
                <a16:creationId xmlns:a16="http://schemas.microsoft.com/office/drawing/2014/main" id="{B4BFE065-0547-DD42-A048-73CDADBD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51" y="3073179"/>
            <a:ext cx="381992" cy="381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12" descr="https://lh6.googleusercontent.com/2xwQyO-ybTkAAlCBIc-utXfwa8yEQQSBOAN-mgL1KmFDhzHTcwDZurEnS8G2FhqCXXCnpOPtRB_CV8CWFBHxHvni3DZq0v5Sk5cCLBPtfAkLh-dgfn7WvbsGNgqzb29qmdTvvAUQc_E">
            <a:extLst>
              <a:ext uri="{FF2B5EF4-FFF2-40B4-BE49-F238E27FC236}">
                <a16:creationId xmlns:a16="http://schemas.microsoft.com/office/drawing/2014/main" id="{A72F8DF5-AB0C-0247-8E31-A9783DE1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60196" y="3071787"/>
            <a:ext cx="381992" cy="3819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2" descr="https://lh3.googleusercontent.com/tt_AoumHnwvy4yDK_XqLGyDQRXd4qwpAD7lhoInKWc-stRPWnIZWWSYYLae7i3UfSpefEhRxYlb5d03ZVA71X7QTHmkwEUknw0I9qEGn5XeMBDgWDCSXJFpOO_4jxFHFhk5qQNgB238">
            <a:extLst>
              <a:ext uri="{FF2B5EF4-FFF2-40B4-BE49-F238E27FC236}">
                <a16:creationId xmlns:a16="http://schemas.microsoft.com/office/drawing/2014/main" id="{77DFED0B-EA4E-6148-A388-E2831E066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4764" y="3071788"/>
            <a:ext cx="381992" cy="381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25" descr="C:\Users\Josh Chen\Desktop\OneDrive.png">
            <a:extLst>
              <a:ext uri="{FF2B5EF4-FFF2-40B4-BE49-F238E27FC236}">
                <a16:creationId xmlns:a16="http://schemas.microsoft.com/office/drawing/2014/main" id="{9886E237-03F0-5A4C-8A77-684EC28B3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532" y="3706626"/>
            <a:ext cx="383208" cy="3832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F57F268-1F65-4141-A173-1D7BA58B2D5A}"/>
              </a:ext>
            </a:extLst>
          </p:cNvPr>
          <p:cNvSpPr txBox="1"/>
          <p:nvPr/>
        </p:nvSpPr>
        <p:spPr>
          <a:xfrm>
            <a:off x="1147904" y="3466939"/>
            <a:ext cx="47891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BOX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37FE0DE-2167-7D48-AC19-6A1CAC3F2A79}"/>
              </a:ext>
            </a:extLst>
          </p:cNvPr>
          <p:cNvSpPr txBox="1"/>
          <p:nvPr/>
        </p:nvSpPr>
        <p:spPr>
          <a:xfrm>
            <a:off x="1780073" y="3466939"/>
            <a:ext cx="62602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Dropbox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63AD0FF-A8DF-7B41-BA92-97C96297359A}"/>
              </a:ext>
            </a:extLst>
          </p:cNvPr>
          <p:cNvSpPr txBox="1"/>
          <p:nvPr/>
        </p:nvSpPr>
        <p:spPr>
          <a:xfrm>
            <a:off x="2376026" y="3466939"/>
            <a:ext cx="90816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Google Drive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72D82F-9DD5-1F40-9DA1-9778F0AA9DE9}"/>
              </a:ext>
            </a:extLst>
          </p:cNvPr>
          <p:cNvSpPr txBox="1"/>
          <p:nvPr/>
        </p:nvSpPr>
        <p:spPr>
          <a:xfrm>
            <a:off x="3234647" y="3466940"/>
            <a:ext cx="6656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err="1"/>
              <a:t>HiDrive</a:t>
            </a:r>
            <a:endParaRPr lang="en-US" sz="75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5318A1B-2232-0E44-8574-D299F2E24F6D}"/>
              </a:ext>
            </a:extLst>
          </p:cNvPr>
          <p:cNvSpPr txBox="1"/>
          <p:nvPr/>
        </p:nvSpPr>
        <p:spPr>
          <a:xfrm>
            <a:off x="1073077" y="4082174"/>
            <a:ext cx="119611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OneDrive Business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D97C078-B253-1D48-B7F8-3A365E60D9AD}"/>
              </a:ext>
            </a:extLst>
          </p:cNvPr>
          <p:cNvSpPr txBox="1"/>
          <p:nvPr/>
        </p:nvSpPr>
        <p:spPr>
          <a:xfrm>
            <a:off x="1917628" y="4082174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OneDrive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C68CFC8-6218-1948-A39D-60129781C550}"/>
              </a:ext>
            </a:extLst>
          </p:cNvPr>
          <p:cNvSpPr txBox="1"/>
          <p:nvPr/>
        </p:nvSpPr>
        <p:spPr>
          <a:xfrm>
            <a:off x="2667335" y="4082174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err="1"/>
              <a:t>YanDex</a:t>
            </a:r>
            <a:endParaRPr lang="en-US" sz="75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7BCC16F-B8A1-FB4F-9318-A0AF223D6381}"/>
              </a:ext>
            </a:extLst>
          </p:cNvPr>
          <p:cNvSpPr txBox="1"/>
          <p:nvPr/>
        </p:nvSpPr>
        <p:spPr>
          <a:xfrm>
            <a:off x="8138386" y="3416777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IBM Object</a:t>
            </a:r>
          </a:p>
        </p:txBody>
      </p:sp>
      <p:pic>
        <p:nvPicPr>
          <p:cNvPr id="43" name="Picture 6" descr="https://lh4.googleusercontent.com/JLwINZBR99tkGPRx3FA7rWHaz4lrB4beEXvVDTvYNOP5IjDY41yBYtDUGLBFNzd38AYzYdEORsJ-Hu3sSmrbpf6Ffqy12-Oo0oN_j-ZoxY98DIhex5SxovJCSE67G7Vulk2lJvUhbwo">
            <a:extLst>
              <a:ext uri="{FF2B5EF4-FFF2-40B4-BE49-F238E27FC236}">
                <a16:creationId xmlns:a16="http://schemas.microsoft.com/office/drawing/2014/main" id="{E3084092-9272-3A45-9B11-E4F0FAEA0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10389" y="3695155"/>
            <a:ext cx="381857" cy="381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8" descr="https://lh3.googleusercontent.com/hnn68hOWXAfi-2buhync8Ho5N6Mh1Cia1p0BYKEFmgSCSweBZZvfugkqQyrghaN8zyIsBFAl27eld7JprW8x9O13h7UnOZtO0T-xd_Tym8bWTlhrMjby8MzOdHSSIAxcK-61egURb-U">
            <a:extLst>
              <a:ext uri="{FF2B5EF4-FFF2-40B4-BE49-F238E27FC236}">
                <a16:creationId xmlns:a16="http://schemas.microsoft.com/office/drawing/2014/main" id="{B4E9830A-B11E-3B46-9ECF-EA7F0D4A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53821" y="3038016"/>
            <a:ext cx="381857" cy="381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11" descr="https://lh4.googleusercontent.com/mK6k9HxxlQ3iieT8IW0gEWxdyKJgYfYBWwdBvN0lRLu8_cGB7X1lN2KOXLFP9TXD-UMxtXANPXor198AJF-FyeUM35snyzMMvdZbcQ_OmxIfdMdUejC5Cy8R8FjD2RfZBKEHA0hMPus">
            <a:extLst>
              <a:ext uri="{FF2B5EF4-FFF2-40B4-BE49-F238E27FC236}">
                <a16:creationId xmlns:a16="http://schemas.microsoft.com/office/drawing/2014/main" id="{65E26440-0318-F44F-8899-E8C272707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00942" y="3695954"/>
            <a:ext cx="381857" cy="381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14" descr="https://lh5.googleusercontent.com/c-VuMbfcURQcWQtCVz--q6LxBcxY3slbhaPIm-dpbfmvPNMaYWQ0ipmkTPMv3hgaGWf0TANE0FBtUZDit-HSbunIQrWF1jmbyek1KF3PBDz6g-NiamNTqP8O87dLx0eyXxwaNQ9vD-Y">
            <a:extLst>
              <a:ext uri="{FF2B5EF4-FFF2-40B4-BE49-F238E27FC236}">
                <a16:creationId xmlns:a16="http://schemas.microsoft.com/office/drawing/2014/main" id="{A45379E0-7490-1E45-9279-8DA820E23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81660" y="3039020"/>
            <a:ext cx="381857" cy="381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15" descr="https://lh4.googleusercontent.com/jAQgNPnfGRQtJiItDhMyoQENWRIQueXO-SLCN41rfXwPvMZuHJtzjbth4T8SNT5oRKkLFgmEAadaVDCJB13v1Az3VFJT2I3_g54luBgTg4dwUO_hTpbJCci5nMf47m0hNNun4ZJmKe8">
            <a:extLst>
              <a:ext uri="{FF2B5EF4-FFF2-40B4-BE49-F238E27FC236}">
                <a16:creationId xmlns:a16="http://schemas.microsoft.com/office/drawing/2014/main" id="{5587643F-0042-0641-AA61-A663A8B1D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32805" y="3695155"/>
            <a:ext cx="381857" cy="381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16" descr="https://lh3.googleusercontent.com/6NBXHIDeSHzKas-KeL_-8NU77BUwwUodC8lXj_BGNUvuNeIFJ8y0d_XVUE3GGZkgdaAi7g31BOFz7W1nsfAWuDXt_ZNuak58YvwKvtxkNI4xEIRA9sr0IOjH5_EX8BEtt9F1XtuwGe4">
            <a:extLst>
              <a:ext uri="{FF2B5EF4-FFF2-40B4-BE49-F238E27FC236}">
                <a16:creationId xmlns:a16="http://schemas.microsoft.com/office/drawing/2014/main" id="{1DCA16D0-37F7-6B44-8E72-B469D82E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57558" y="3038016"/>
            <a:ext cx="381857" cy="381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17" descr="https://lh5.googleusercontent.com/C8QzIakFcFWiw6MJ3mPEyu4TKurUeb60BiG6wDhqfyOBNvUzPhk8fpG1lpEDSsKBCcuqpuH6rj2PFlRi0SPcQAvS-8RgaQm8Xqw9Gqs6GtdCOCGwoRa_L_cpxFOIQmIEnwV5SWCLxcM">
            <a:extLst>
              <a:ext uri="{FF2B5EF4-FFF2-40B4-BE49-F238E27FC236}">
                <a16:creationId xmlns:a16="http://schemas.microsoft.com/office/drawing/2014/main" id="{1AAFBFCF-9806-9C47-A26C-ADDDA5CDD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42675" y="3024105"/>
            <a:ext cx="381857" cy="381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Picture 18" descr="https://lh6.googleusercontent.com/1Fw3w_v3U-JCXnaUH8XlVuQyMkyy_8VgeJh6BG0241g0x8Qug7joSVqEqrkf7KpGjCj2Gqadcur-sVBW0hsMJcZlMz6ZadniH0IO-8I6aEw5qfIPXR9HtNX2-SkhY3vz4vyaUqDOMlo">
            <a:extLst>
              <a:ext uri="{FF2B5EF4-FFF2-40B4-BE49-F238E27FC236}">
                <a16:creationId xmlns:a16="http://schemas.microsoft.com/office/drawing/2014/main" id="{3942670A-ACD1-D643-BDDA-668CD486A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853315" y="3039616"/>
            <a:ext cx="381857" cy="381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20" descr="Image result for è¯çºé²">
            <a:extLst>
              <a:ext uri="{FF2B5EF4-FFF2-40B4-BE49-F238E27FC236}">
                <a16:creationId xmlns:a16="http://schemas.microsoft.com/office/drawing/2014/main" id="{4134105E-895D-564B-BC37-59DD984B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9" t="2107" r="32593" b="45223"/>
          <a:stretch>
            <a:fillRect/>
          </a:stretch>
        </p:blipFill>
        <p:spPr bwMode="auto">
          <a:xfrm>
            <a:off x="5908700" y="3694491"/>
            <a:ext cx="381857" cy="381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Google Shape;106;p17">
            <a:extLst>
              <a:ext uri="{FF2B5EF4-FFF2-40B4-BE49-F238E27FC236}">
                <a16:creationId xmlns:a16="http://schemas.microsoft.com/office/drawing/2014/main" id="{7B60C837-C77B-2F44-84D0-DBCA78A90819}"/>
              </a:ext>
            </a:extLst>
          </p:cNvPr>
          <p:cNvPicPr preferRelativeResize="0"/>
          <p:nvPr/>
        </p:nvPicPr>
        <p:blipFill>
          <a:blip r:embed="rId21"/>
          <a:stretch>
            <a:fillRect/>
          </a:stretch>
        </p:blipFill>
        <p:spPr>
          <a:xfrm>
            <a:off x="8028570" y="3694491"/>
            <a:ext cx="396913" cy="396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Google Shape;109;p17">
            <a:extLst>
              <a:ext uri="{FF2B5EF4-FFF2-40B4-BE49-F238E27FC236}">
                <a16:creationId xmlns:a16="http://schemas.microsoft.com/office/drawing/2014/main" id="{A2B3E042-12DF-6F4E-A04D-3E98A7F5BEBB}"/>
              </a:ext>
            </a:extLst>
          </p:cNvPr>
          <p:cNvPicPr preferRelativeResize="0"/>
          <p:nvPr/>
        </p:nvPicPr>
        <p:blipFill>
          <a:blip r:embed="rId22"/>
          <a:stretch>
            <a:fillRect/>
          </a:stretch>
        </p:blipFill>
        <p:spPr>
          <a:xfrm>
            <a:off x="8407744" y="3038016"/>
            <a:ext cx="381857" cy="3818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955C0EF1-4A9E-B244-8A7B-CA5E77E54467}"/>
              </a:ext>
            </a:extLst>
          </p:cNvPr>
          <p:cNvSpPr txBox="1"/>
          <p:nvPr/>
        </p:nvSpPr>
        <p:spPr>
          <a:xfrm>
            <a:off x="4584219" y="3416777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Alibaba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A9BC827-16F1-FB4B-B225-695EF54F1AA2}"/>
              </a:ext>
            </a:extLst>
          </p:cNvPr>
          <p:cNvSpPr txBox="1"/>
          <p:nvPr/>
        </p:nvSpPr>
        <p:spPr>
          <a:xfrm>
            <a:off x="5277388" y="3416777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AWS S3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E42194F-E39C-FB4E-BCFF-800BCC71EC3E}"/>
              </a:ext>
            </a:extLst>
          </p:cNvPr>
          <p:cNvSpPr txBox="1"/>
          <p:nvPr/>
        </p:nvSpPr>
        <p:spPr>
          <a:xfrm>
            <a:off x="5989606" y="3416777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Azure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E04DBAD-4240-8E46-A2FA-DB1CDA41546E}"/>
              </a:ext>
            </a:extLst>
          </p:cNvPr>
          <p:cNvSpPr txBox="1"/>
          <p:nvPr/>
        </p:nvSpPr>
        <p:spPr>
          <a:xfrm>
            <a:off x="6701825" y="3416777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err="1"/>
              <a:t>Backblaze</a:t>
            </a:r>
            <a:endParaRPr lang="en-US" sz="75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4E111DE-5B8D-5D48-8148-FA9865C820FF}"/>
              </a:ext>
            </a:extLst>
          </p:cNvPr>
          <p:cNvSpPr txBox="1"/>
          <p:nvPr/>
        </p:nvSpPr>
        <p:spPr>
          <a:xfrm>
            <a:off x="7436125" y="3416777"/>
            <a:ext cx="9198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Google Cloud Storage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05394E5-337C-A94F-942C-682CCCDC51BB}"/>
              </a:ext>
            </a:extLst>
          </p:cNvPr>
          <p:cNvSpPr txBox="1"/>
          <p:nvPr/>
        </p:nvSpPr>
        <p:spPr>
          <a:xfrm>
            <a:off x="4948783" y="4100854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HKT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5D020C1-206C-4B44-910D-B117E3712E42}"/>
              </a:ext>
            </a:extLst>
          </p:cNvPr>
          <p:cNvSpPr txBox="1"/>
          <p:nvPr/>
        </p:nvSpPr>
        <p:spPr>
          <a:xfrm>
            <a:off x="5663587" y="4100854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Huawei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0F4F830-6F39-614D-8FA9-AB9AE5F1884F}"/>
              </a:ext>
            </a:extLst>
          </p:cNvPr>
          <p:cNvSpPr txBox="1"/>
          <p:nvPr/>
        </p:nvSpPr>
        <p:spPr>
          <a:xfrm>
            <a:off x="6366281" y="4100854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Shift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2941C5F-6C98-1F47-857C-A04106B146A4}"/>
              </a:ext>
            </a:extLst>
          </p:cNvPr>
          <p:cNvSpPr txBox="1"/>
          <p:nvPr/>
        </p:nvSpPr>
        <p:spPr>
          <a:xfrm>
            <a:off x="7043431" y="4100854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Rackspace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A9388AC-E9BD-9447-99E4-C5446A1181D6}"/>
              </a:ext>
            </a:extLst>
          </p:cNvPr>
          <p:cNvSpPr txBox="1"/>
          <p:nvPr/>
        </p:nvSpPr>
        <p:spPr>
          <a:xfrm>
            <a:off x="7771237" y="4100854"/>
            <a:ext cx="91988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/>
              <a:t>Wasabi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9C04363-FAB6-1047-95B7-6D0CDC94E7E5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0D6A00E-0030-48F8-9FA6-9C02A738CA3C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C7A6F10-77C4-4905-B2CE-58059D123DA7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611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4C3B97A-F74F-4410-9199-20161D06E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C5AF76D-4927-4445-804A-1A28ECB798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9"/>
          <a:stretch/>
        </p:blipFill>
        <p:spPr>
          <a:xfrm>
            <a:off x="6226139" y="224842"/>
            <a:ext cx="2938410" cy="4918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B7BC1E-9A8B-324D-AC9A-A39DDD14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10" y="175000"/>
            <a:ext cx="10044227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公私有雲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檔案型雲網關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E06A86E-67EB-447E-86FD-985DCA6277E0}"/>
              </a:ext>
            </a:extLst>
          </p:cNvPr>
          <p:cNvSpPr/>
          <p:nvPr/>
        </p:nvSpPr>
        <p:spPr>
          <a:xfrm>
            <a:off x="441091" y="1812746"/>
            <a:ext cx="3131439" cy="500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gradFill>
              <a:gsLst>
                <a:gs pos="0">
                  <a:srgbClr val="52047E"/>
                </a:gs>
                <a:gs pos="100000">
                  <a:srgbClr val="420365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A0E54D7-A08F-4756-B350-6A313CCFBDA0}"/>
              </a:ext>
            </a:extLst>
          </p:cNvPr>
          <p:cNvSpPr/>
          <p:nvPr/>
        </p:nvSpPr>
        <p:spPr>
          <a:xfrm>
            <a:off x="395343" y="910012"/>
            <a:ext cx="3345788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4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endParaRPr lang="zh-TW" altLang="en-US" sz="400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6FD1D97-F402-4346-84AF-B3C41BAED724}"/>
              </a:ext>
            </a:extLst>
          </p:cNvPr>
          <p:cNvSpPr/>
          <p:nvPr/>
        </p:nvSpPr>
        <p:spPr>
          <a:xfrm>
            <a:off x="499798" y="1862942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為什麼你需要使用雲網關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439D614-0733-4363-8194-9ED9EA08321D}"/>
              </a:ext>
            </a:extLst>
          </p:cNvPr>
          <p:cNvSpPr/>
          <p:nvPr/>
        </p:nvSpPr>
        <p:spPr>
          <a:xfrm>
            <a:off x="84197" y="2450219"/>
            <a:ext cx="4572000" cy="6301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627063" lvl="1" indent="-16986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熱資料儲存趨勢</a:t>
            </a:r>
            <a:endParaRPr lang="en-US" altLang="zh-CN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7063" lvl="1" indent="-169863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CN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雲網關的四大好處</a:t>
            </a:r>
            <a:endParaRPr lang="en-US" altLang="zh-CN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33970CA-E508-4E5C-93CE-37D6CED0E388}"/>
              </a:ext>
            </a:extLst>
          </p:cNvPr>
          <p:cNvSpPr/>
          <p:nvPr/>
        </p:nvSpPr>
        <p:spPr>
          <a:xfrm>
            <a:off x="441091" y="3403533"/>
            <a:ext cx="3766191" cy="500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gradFill>
              <a:gsLst>
                <a:gs pos="0">
                  <a:srgbClr val="52047E"/>
                </a:gs>
                <a:gs pos="100000">
                  <a:srgbClr val="420365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F56FBB2-820A-4E88-9C54-51B00B24D602}"/>
              </a:ext>
            </a:extLst>
          </p:cNvPr>
          <p:cNvSpPr/>
          <p:nvPr/>
        </p:nvSpPr>
        <p:spPr>
          <a:xfrm>
            <a:off x="516888" y="3464003"/>
            <a:ext cx="36663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en-US" altLang="zh-CN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全新混合雲服務</a:t>
            </a:r>
            <a:endParaRPr lang="en-US" altLang="zh-CN" sz="20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AE5CE93-F513-4A0B-87E4-7A84F2BDAD45}"/>
              </a:ext>
            </a:extLst>
          </p:cNvPr>
          <p:cNvSpPr/>
          <p:nvPr/>
        </p:nvSpPr>
        <p:spPr>
          <a:xfrm>
            <a:off x="116698" y="3948881"/>
            <a:ext cx="4572000" cy="841449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626745" lvl="1" indent="-16954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File Station </a:t>
            </a:r>
            <a:r>
              <a:rPr lang="zh-CN" altLang="en-US" sz="1500" b="1" dirty="0">
                <a:solidFill>
                  <a:schemeClr val="bg1"/>
                </a:solidFill>
                <a:latin typeface="微軟正黑體"/>
                <a:ea typeface="微軟正黑體"/>
              </a:rPr>
              <a:t>掛載模式</a:t>
            </a:r>
            <a:endParaRPr lang="en-US" altLang="zh-CN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626745" lvl="1" indent="-16954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CN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</a:p>
          <a:p>
            <a:pPr marL="626745" lvl="1" indent="-16954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CN" sz="15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Demo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AD6F9D0-727C-42FF-8B27-A4F4A782E51C}"/>
              </a:ext>
            </a:extLst>
          </p:cNvPr>
          <p:cNvSpPr/>
          <p:nvPr/>
        </p:nvSpPr>
        <p:spPr>
          <a:xfrm>
            <a:off x="3988175" y="1817240"/>
            <a:ext cx="2383552" cy="500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gradFill>
              <a:gsLst>
                <a:gs pos="0">
                  <a:srgbClr val="52047E"/>
                </a:gs>
                <a:gs pos="100000">
                  <a:srgbClr val="420365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602B919-95CB-4462-A63A-3B479DBB725C}"/>
              </a:ext>
            </a:extLst>
          </p:cNvPr>
          <p:cNvSpPr/>
          <p:nvPr/>
        </p:nvSpPr>
        <p:spPr>
          <a:xfrm>
            <a:off x="4063298" y="1867436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建構全球檔案共享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DE07A1-1496-4295-9DA4-D975B5EF1F39}"/>
              </a:ext>
            </a:extLst>
          </p:cNvPr>
          <p:cNvSpPr/>
          <p:nvPr/>
        </p:nvSpPr>
        <p:spPr>
          <a:xfrm>
            <a:off x="3711134" y="2368542"/>
            <a:ext cx="2686039" cy="13547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626745" lvl="1" indent="-16954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多點辦公室檔案同步</a:t>
            </a:r>
            <a:endParaRPr lang="en-US" altLang="zh-TW" dirty="0"/>
          </a:p>
          <a:p>
            <a:pPr marL="626745" lvl="1" indent="-16954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本地使用者權限管理</a:t>
            </a:r>
          </a:p>
          <a:p>
            <a:pPr marL="626745" lvl="1" indent="-16954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節省對外頻寬成本</a:t>
            </a:r>
          </a:p>
          <a:p>
            <a:pPr marL="626745" lvl="1" indent="-16954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TW" altLang="en-US" sz="1500" b="1" dirty="0">
                <a:solidFill>
                  <a:schemeClr val="bg1"/>
                </a:solidFill>
                <a:latin typeface="微軟正黑體"/>
                <a:ea typeface="微軟正黑體"/>
              </a:rPr>
              <a:t>整合</a:t>
            </a:r>
            <a:r>
              <a:rPr lang="zh-TW" altLang="en-US" sz="1500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15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QTS </a:t>
            </a:r>
            <a:r>
              <a:rPr lang="zh-TW" altLang="en-US" sz="1500" b="1" dirty="0">
                <a:solidFill>
                  <a:schemeClr val="bg1"/>
                </a:solidFill>
                <a:latin typeface="微軟正黑體"/>
                <a:ea typeface="微軟正黑體"/>
              </a:rPr>
              <a:t>多元應用程式服務</a:t>
            </a:r>
            <a:endParaRPr lang="en-US" altLang="zh-CN" sz="15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250871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形 46">
            <a:extLst>
              <a:ext uri="{FF2B5EF4-FFF2-40B4-BE49-F238E27FC236}">
                <a16:creationId xmlns:a16="http://schemas.microsoft.com/office/drawing/2014/main" id="{1D5D9D5E-4156-2C42-B0E2-D365C4E73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326" y="1228324"/>
            <a:ext cx="993425" cy="595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C36AC-20DA-7F4D-AA51-00C1FC5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18" y="128312"/>
            <a:ext cx="7886700" cy="994172"/>
          </a:xfrm>
        </p:spPr>
        <p:txBody>
          <a:bodyPr/>
          <a:lstStyle/>
          <a:p>
            <a:r>
              <a:rPr lang="zh-TW" altLang="en-US" b="1" dirty="0"/>
              <a:t>支援更多常用的通訊協定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939BC-ABF1-D44A-B83C-24FF1F40B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22" y="1381919"/>
            <a:ext cx="5028042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300"/>
              </a:lnSpc>
              <a:buNone/>
            </a:pPr>
            <a:r>
              <a:rPr lang="zh-TW" altLang="en-US" sz="2000" dirty="0">
                <a:latin typeface="微軟正黑體"/>
                <a:ea typeface="微軟正黑體"/>
              </a:rPr>
              <a:t>雲網關將存取協定轉換，不再受限於雲端提供的特定存取方式，除了在</a:t>
            </a:r>
            <a:r>
              <a:rPr lang="zh-TW" altLang="en-US" sz="2000" dirty="0">
                <a:latin typeface="微軟正黑體"/>
                <a:ea typeface="微軟正黑體"/>
                <a:cs typeface="Arial"/>
              </a:rPr>
              <a:t> </a:t>
            </a:r>
            <a:r>
              <a:rPr lang="en-US" sz="2000" dirty="0">
                <a:latin typeface="Arial"/>
                <a:ea typeface="微軟正黑體"/>
                <a:cs typeface="Arial"/>
              </a:rPr>
              <a:t>File Station</a:t>
            </a:r>
            <a:r>
              <a:rPr lang="en-US" altLang="zh-TW" sz="2000" dirty="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000" dirty="0">
                <a:latin typeface="微軟正黑體"/>
                <a:ea typeface="微軟正黑體"/>
              </a:rPr>
              <a:t>存取檔案外，您可以使用其他外部裝置透過</a:t>
            </a:r>
            <a:r>
              <a:rPr lang="en-US" sz="2000" dirty="0">
                <a:latin typeface="Arial"/>
                <a:ea typeface="微軟正黑體"/>
                <a:cs typeface="Arial"/>
              </a:rPr>
              <a:t>SMB, NFS, AFP, FTP, WebDAV</a:t>
            </a:r>
            <a:r>
              <a:rPr lang="en-US" altLang="zh-TW" sz="2000" dirty="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000" dirty="0">
                <a:latin typeface="微軟正黑體"/>
                <a:ea typeface="微軟正黑體"/>
              </a:rPr>
              <a:t>等標準存取協定存取雲端服務，讓您更方便存取雲端資料。</a:t>
            </a:r>
            <a:endParaRPr lang="en-US" sz="2000" dirty="0">
              <a:latin typeface="微軟正黑體"/>
              <a:ea typeface="微軟正黑體"/>
            </a:endParaRPr>
          </a:p>
        </p:txBody>
      </p:sp>
      <p:pic>
        <p:nvPicPr>
          <p:cNvPr id="5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52C76081-D09B-5545-AA5D-B5D568488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364" y="2564146"/>
            <a:ext cx="1065028" cy="6656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形 20">
            <a:extLst>
              <a:ext uri="{FF2B5EF4-FFF2-40B4-BE49-F238E27FC236}">
                <a16:creationId xmlns:a16="http://schemas.microsoft.com/office/drawing/2014/main" id="{F240E4CD-84D7-C642-BAA0-30F74BF1D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9614" y="3963831"/>
            <a:ext cx="759416" cy="522099"/>
          </a:xfrm>
          <a:prstGeom prst="rect">
            <a:avLst/>
          </a:prstGeom>
        </p:spPr>
      </p:pic>
      <p:cxnSp>
        <p:nvCxnSpPr>
          <p:cNvPr id="7" name="直線單箭頭接點 33">
            <a:extLst>
              <a:ext uri="{FF2B5EF4-FFF2-40B4-BE49-F238E27FC236}">
                <a16:creationId xmlns:a16="http://schemas.microsoft.com/office/drawing/2014/main" id="{9394EB2C-219C-5D4E-AFA2-7C7EDE235621}"/>
              </a:ext>
            </a:extLst>
          </p:cNvPr>
          <p:cNvCxnSpPr>
            <a:cxnSpLocks/>
          </p:cNvCxnSpPr>
          <p:nvPr/>
        </p:nvCxnSpPr>
        <p:spPr>
          <a:xfrm>
            <a:off x="6608097" y="1905091"/>
            <a:ext cx="6229" cy="650752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37">
            <a:extLst>
              <a:ext uri="{FF2B5EF4-FFF2-40B4-BE49-F238E27FC236}">
                <a16:creationId xmlns:a16="http://schemas.microsoft.com/office/drawing/2014/main" id="{19FA5BC2-D88D-F243-95CE-1ACE7484CA1F}"/>
              </a:ext>
            </a:extLst>
          </p:cNvPr>
          <p:cNvCxnSpPr>
            <a:cxnSpLocks/>
          </p:cNvCxnSpPr>
          <p:nvPr/>
        </p:nvCxnSpPr>
        <p:spPr>
          <a:xfrm>
            <a:off x="6640488" y="3248435"/>
            <a:ext cx="19629" cy="655505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形 57">
            <a:extLst>
              <a:ext uri="{FF2B5EF4-FFF2-40B4-BE49-F238E27FC236}">
                <a16:creationId xmlns:a16="http://schemas.microsoft.com/office/drawing/2014/main" id="{15C0B3E0-D729-B045-B18F-40C864C64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6407" y="1143525"/>
            <a:ext cx="1271219" cy="761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83BCC4E-BAE6-BA49-B21E-3F7FB45A6689}"/>
              </a:ext>
            </a:extLst>
          </p:cNvPr>
          <p:cNvGrpSpPr/>
          <p:nvPr/>
        </p:nvGrpSpPr>
        <p:grpSpPr>
          <a:xfrm>
            <a:off x="6484283" y="2104575"/>
            <a:ext cx="260085" cy="260085"/>
            <a:chOff x="8727084" y="3388335"/>
            <a:chExt cx="346780" cy="346780"/>
          </a:xfrm>
        </p:grpSpPr>
        <p:sp>
          <p:nvSpPr>
            <p:cNvPr id="13" name="橢圓 41">
              <a:extLst>
                <a:ext uri="{FF2B5EF4-FFF2-40B4-BE49-F238E27FC236}">
                  <a16:creationId xmlns:a16="http://schemas.microsoft.com/office/drawing/2014/main" id="{A1CF303F-E6F2-6346-9DA3-73B3E1475979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4" name="圖形 15">
              <a:extLst>
                <a:ext uri="{FF2B5EF4-FFF2-40B4-BE49-F238E27FC236}">
                  <a16:creationId xmlns:a16="http://schemas.microsoft.com/office/drawing/2014/main" id="{0629C300-EBBB-7E4D-8919-6322CFF15419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15" name="手繪多邊形: 圖案 65">
                <a:extLst>
                  <a:ext uri="{FF2B5EF4-FFF2-40B4-BE49-F238E27FC236}">
                    <a16:creationId xmlns:a16="http://schemas.microsoft.com/office/drawing/2014/main" id="{D110A3E8-E9C7-AC4D-83DB-B5010471AEA4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6" name="手繪多邊形: 圖案 66">
                <a:extLst>
                  <a:ext uri="{FF2B5EF4-FFF2-40B4-BE49-F238E27FC236}">
                    <a16:creationId xmlns:a16="http://schemas.microsoft.com/office/drawing/2014/main" id="{1D3C5552-D244-844B-BADC-A1C9C92C26CF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7" name="手繪多邊形: 圖案 67">
                <a:extLst>
                  <a:ext uri="{FF2B5EF4-FFF2-40B4-BE49-F238E27FC236}">
                    <a16:creationId xmlns:a16="http://schemas.microsoft.com/office/drawing/2014/main" id="{D6AAB433-5ED3-D643-B659-B978D168C7BD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8" name="手繪多邊形: 圖案 68">
                <a:extLst>
                  <a:ext uri="{FF2B5EF4-FFF2-40B4-BE49-F238E27FC236}">
                    <a16:creationId xmlns:a16="http://schemas.microsoft.com/office/drawing/2014/main" id="{A6256DF0-4E08-6E48-8660-A40F4594C1E5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909713-41B6-C14B-BC92-3F1674C9A4C1}"/>
              </a:ext>
            </a:extLst>
          </p:cNvPr>
          <p:cNvGrpSpPr/>
          <p:nvPr/>
        </p:nvGrpSpPr>
        <p:grpSpPr>
          <a:xfrm>
            <a:off x="6530074" y="3431626"/>
            <a:ext cx="260085" cy="260085"/>
            <a:chOff x="8727084" y="3388335"/>
            <a:chExt cx="346780" cy="346780"/>
          </a:xfrm>
        </p:grpSpPr>
        <p:sp>
          <p:nvSpPr>
            <p:cNvPr id="27" name="橢圓 41">
              <a:extLst>
                <a:ext uri="{FF2B5EF4-FFF2-40B4-BE49-F238E27FC236}">
                  <a16:creationId xmlns:a16="http://schemas.microsoft.com/office/drawing/2014/main" id="{1162B4C9-40F1-3B4B-8E4C-D08BD99E1B7D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8" name="圖形 15">
              <a:extLst>
                <a:ext uri="{FF2B5EF4-FFF2-40B4-BE49-F238E27FC236}">
                  <a16:creationId xmlns:a16="http://schemas.microsoft.com/office/drawing/2014/main" id="{1F8A0838-0E8A-4B4E-9B73-88BE68B18624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29" name="手繪多邊形: 圖案 65">
                <a:extLst>
                  <a:ext uri="{FF2B5EF4-FFF2-40B4-BE49-F238E27FC236}">
                    <a16:creationId xmlns:a16="http://schemas.microsoft.com/office/drawing/2014/main" id="{7D6D4013-2C59-2D42-8860-33CEAA6FCA69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0" name="手繪多邊形: 圖案 66">
                <a:extLst>
                  <a:ext uri="{FF2B5EF4-FFF2-40B4-BE49-F238E27FC236}">
                    <a16:creationId xmlns:a16="http://schemas.microsoft.com/office/drawing/2014/main" id="{75309624-7663-414A-BA26-38568E338A57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1" name="手繪多邊形: 圖案 67">
                <a:extLst>
                  <a:ext uri="{FF2B5EF4-FFF2-40B4-BE49-F238E27FC236}">
                    <a16:creationId xmlns:a16="http://schemas.microsoft.com/office/drawing/2014/main" id="{13C3D63D-9D0B-8749-9556-1E705B20AA4D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2" name="手繪多邊形: 圖案 68">
                <a:extLst>
                  <a:ext uri="{FF2B5EF4-FFF2-40B4-BE49-F238E27FC236}">
                    <a16:creationId xmlns:a16="http://schemas.microsoft.com/office/drawing/2014/main" id="{87EE5DD6-C0A4-9244-90E8-67F2262F3266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B0D721B7-E566-4DEE-9B06-262E43054E83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Rectangle 45">
            <a:extLst>
              <a:ext uri="{FF2B5EF4-FFF2-40B4-BE49-F238E27FC236}">
                <a16:creationId xmlns:a16="http://schemas.microsoft.com/office/drawing/2014/main" id="{8EA0457D-7F9D-438D-8A60-75770CD45C4F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D1D83FA-4959-4817-ACC7-F55FF51460A2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1344674-74E0-4327-B333-7C39BAB774B8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7CE09986-CA58-43DA-B6E9-D51CC3DF4037}"/>
              </a:ext>
            </a:extLst>
          </p:cNvPr>
          <p:cNvSpPr/>
          <p:nvPr/>
        </p:nvSpPr>
        <p:spPr>
          <a:xfrm>
            <a:off x="7038615" y="2075210"/>
            <a:ext cx="1258761" cy="25946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B5A38B96-2384-4CCE-98AB-321848035AE5}"/>
              </a:ext>
            </a:extLst>
          </p:cNvPr>
          <p:cNvSpPr/>
          <p:nvPr/>
        </p:nvSpPr>
        <p:spPr>
          <a:xfrm>
            <a:off x="7040779" y="3379158"/>
            <a:ext cx="1258761" cy="37964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665DDC-4BA9-46EE-828C-CA553B9D42D7}"/>
              </a:ext>
            </a:extLst>
          </p:cNvPr>
          <p:cNvSpPr/>
          <p:nvPr/>
        </p:nvSpPr>
        <p:spPr>
          <a:xfrm>
            <a:off x="7073611" y="2075210"/>
            <a:ext cx="11721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與各個雲端連接</a:t>
            </a:r>
            <a:endParaRPr lang="en-US" altLang="zh-TW" sz="1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3D0D789-CB46-4300-925A-11C223D8E813}"/>
              </a:ext>
            </a:extLst>
          </p:cNvPr>
          <p:cNvSpPr/>
          <p:nvPr/>
        </p:nvSpPr>
        <p:spPr>
          <a:xfrm>
            <a:off x="7075926" y="3377369"/>
            <a:ext cx="1258761" cy="38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zh-CN" sz="9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CIFS/SMB, AFP, NFS, FTP, WebDAV</a:t>
            </a:r>
          </a:p>
        </p:txBody>
      </p:sp>
    </p:spTree>
    <p:extLst>
      <p:ext uri="{BB962C8B-B14F-4D97-AF65-F5344CB8AC3E}">
        <p14:creationId xmlns:p14="http://schemas.microsoft.com/office/powerpoint/2010/main" val="4154532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103ACF60-EE7C-4E13-A38A-855AEDCD2FB8}"/>
              </a:ext>
            </a:extLst>
          </p:cNvPr>
          <p:cNvSpPr/>
          <p:nvPr/>
        </p:nvSpPr>
        <p:spPr>
          <a:xfrm>
            <a:off x="475626" y="1094352"/>
            <a:ext cx="7616343" cy="810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78">
              <a:lnSpc>
                <a:spcPts val="2900"/>
              </a:lnSpc>
            </a:pPr>
            <a:r>
              <a:rPr lang="zh-TW" altLang="en-US" sz="2000" b="1" dirty="0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適量的本地空間作為快取暫存區，幫助更順暢存取無限大的雲端檔案，享受如本地儲存般的讀寫效能！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B6178911-BD29-4481-A127-895CE8A53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84" y="357675"/>
            <a:ext cx="8229600" cy="493563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Arial"/>
                <a:ea typeface="微軟正黑體"/>
                <a:cs typeface="Arial"/>
              </a:rPr>
              <a:t>NAS </a:t>
            </a:r>
            <a:r>
              <a:rPr lang="zh-CN" altLang="en-US" dirty="0">
                <a:latin typeface="微軟正黑體"/>
                <a:ea typeface="微軟正黑體"/>
              </a:rPr>
              <a:t>快取優化雲端存取體驗</a:t>
            </a:r>
            <a:endParaRPr lang="zh-TW" altLang="en-US" dirty="0">
              <a:latin typeface="微軟正黑體"/>
              <a:ea typeface="微軟正黑體"/>
            </a:endParaRPr>
          </a:p>
        </p:txBody>
      </p:sp>
      <p:pic>
        <p:nvPicPr>
          <p:cNvPr id="33" name="圖形 32">
            <a:extLst>
              <a:ext uri="{FF2B5EF4-FFF2-40B4-BE49-F238E27FC236}">
                <a16:creationId xmlns:a16="http://schemas.microsoft.com/office/drawing/2014/main" id="{73083980-9375-45AB-9076-1F0AA6091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4723" y="3812710"/>
            <a:ext cx="1933085" cy="19428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9F2E4DD5-E29B-480D-A4B5-6408D0B87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886604" y="2709886"/>
            <a:ext cx="495414" cy="660552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D1F00FBB-59CC-40BC-8E21-E16F09524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842" y="1905215"/>
            <a:ext cx="1457494" cy="985205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8EB1FA5D-9802-49E3-8B72-0F44FD5148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9470" y="3333098"/>
            <a:ext cx="1228223" cy="905814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32AEEEE6-0C8E-4DCA-A727-DDC7AF7E63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7356901" y="2784241"/>
            <a:ext cx="495414" cy="660552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F0327C32-FD2B-4E66-8FEE-6FD6E0A106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89252" y="2943637"/>
            <a:ext cx="1249974" cy="124997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ED1A465-EE2D-460D-91FF-106A0D8A4444}"/>
              </a:ext>
            </a:extLst>
          </p:cNvPr>
          <p:cNvSpPr/>
          <p:nvPr/>
        </p:nvSpPr>
        <p:spPr>
          <a:xfrm>
            <a:off x="982508" y="2449431"/>
            <a:ext cx="4209938" cy="91230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57175" indent="-257175" defTabSz="457178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最少須設置 </a:t>
            </a:r>
            <a:r>
              <a:rPr lang="en-US" altLang="zh-TW" sz="15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 </a:t>
            </a:r>
            <a:r>
              <a:rPr lang="en-GB" altLang="zh-TW" sz="15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 </a:t>
            </a: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的快取空間</a:t>
            </a:r>
            <a:endParaRPr lang="en-US" altLang="zh-TW" sz="1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57175" indent="-257175" defTabSz="457178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TW" altLang="en-US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快取空間容量配置建議值＝</a:t>
            </a:r>
            <a:br>
              <a:rPr lang="en-US" altLang="zh-TW" sz="15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lang="zh-TW" altLang="en-US" sz="1500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097092-2F54-5C47-8E9C-A607A68C1809}"/>
              </a:ext>
            </a:extLst>
          </p:cNvPr>
          <p:cNvSpPr/>
          <p:nvPr/>
        </p:nvSpPr>
        <p:spPr>
          <a:xfrm>
            <a:off x="1079701" y="3871972"/>
            <a:ext cx="4045575" cy="535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例：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( 100 MB/s – 50 MB/s) x ( 4 x 60 x 60 s ) x 1.4 = 1,000,800 MB ≈ 1 TB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12393E8-3C71-40BB-8AE2-B5423C4F8A3E}"/>
              </a:ext>
            </a:extLst>
          </p:cNvPr>
          <p:cNvSpPr/>
          <p:nvPr/>
        </p:nvSpPr>
        <p:spPr>
          <a:xfrm>
            <a:off x="937087" y="1996953"/>
            <a:ext cx="4451729" cy="37109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B8E101E-8349-48C2-ADA3-B39F641EF842}"/>
              </a:ext>
            </a:extLst>
          </p:cNvPr>
          <p:cNvSpPr/>
          <p:nvPr/>
        </p:nvSpPr>
        <p:spPr>
          <a:xfrm>
            <a:off x="636651" y="2028661"/>
            <a:ext cx="50102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/>
            <a:r>
              <a:rPr lang="zh-TW" altLang="en-US" sz="15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每個網關模式的檔案共享需配置一個專屬快取空間</a:t>
            </a:r>
          </a:p>
        </p:txBody>
      </p:sp>
      <p:sp>
        <p:nvSpPr>
          <p:cNvPr id="19" name="Rounded Rectangle 41">
            <a:extLst>
              <a:ext uri="{FF2B5EF4-FFF2-40B4-BE49-F238E27FC236}">
                <a16:creationId xmlns:a16="http://schemas.microsoft.com/office/drawing/2014/main" id="{E4CC8801-6ACF-431E-A9C5-3779BED64EA7}"/>
              </a:ext>
            </a:extLst>
          </p:cNvPr>
          <p:cNvSpPr/>
          <p:nvPr/>
        </p:nvSpPr>
        <p:spPr>
          <a:xfrm>
            <a:off x="937088" y="3153563"/>
            <a:ext cx="4451728" cy="5855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en-US" altLang="zh-TW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寫入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 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(MB/s)-</a:t>
            </a:r>
            <a:r>
              <a:rPr lang="zh-TW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上傳雲端速度 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(MB/s) ) x </a:t>
            </a:r>
            <a:r>
              <a:rPr lang="zh-TW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連續寫入時間 </a:t>
            </a:r>
            <a:r>
              <a:rPr lang="en-US" altLang="zh-TW" sz="11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(s) x 1.4 + </a:t>
            </a:r>
            <a:r>
              <a:rPr lang="zh-TW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預先保留檔案在快取的需求</a:t>
            </a:r>
            <a:endParaRPr lang="en-US" sz="1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EE3CD9B-907E-4D73-9761-8B8D869B1C23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Rectangle 45">
            <a:extLst>
              <a:ext uri="{FF2B5EF4-FFF2-40B4-BE49-F238E27FC236}">
                <a16:creationId xmlns:a16="http://schemas.microsoft.com/office/drawing/2014/main" id="{922BCD2A-5F7C-4628-9615-A017EAA91CB0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AFDCCCB-F998-43E7-A898-0067E2045404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8FE7DBB-1AD2-461E-885C-E6B5EC8C0D9C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593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形 17">
            <a:extLst>
              <a:ext uri="{FF2B5EF4-FFF2-40B4-BE49-F238E27FC236}">
                <a16:creationId xmlns:a16="http://schemas.microsoft.com/office/drawing/2014/main" id="{CA9373F9-F480-4A7B-B2C8-461A754BF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7724" y="2012899"/>
            <a:ext cx="2726489" cy="3086025"/>
          </a:xfrm>
          <a:prstGeom prst="rect">
            <a:avLst/>
          </a:prstGeom>
        </p:spPr>
      </p:pic>
      <p:sp>
        <p:nvSpPr>
          <p:cNvPr id="24" name="矩形: 圓角 35">
            <a:extLst>
              <a:ext uri="{FF2B5EF4-FFF2-40B4-BE49-F238E27FC236}">
                <a16:creationId xmlns:a16="http://schemas.microsoft.com/office/drawing/2014/main" id="{4B9446EF-6146-4225-979C-4AD5D6358DD0}"/>
              </a:ext>
            </a:extLst>
          </p:cNvPr>
          <p:cNvSpPr/>
          <p:nvPr/>
        </p:nvSpPr>
        <p:spPr>
          <a:xfrm>
            <a:off x="598507" y="1072713"/>
            <a:ext cx="8291493" cy="5025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endParaRPr lang="zh-TW" altLang="en-US" sz="1500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34">
            <a:extLst>
              <a:ext uri="{FF2B5EF4-FFF2-40B4-BE49-F238E27FC236}">
                <a16:creationId xmlns:a16="http://schemas.microsoft.com/office/drawing/2014/main" id="{402CF6BD-3AC4-0543-91FE-50B80255E6C9}"/>
              </a:ext>
            </a:extLst>
          </p:cNvPr>
          <p:cNvSpPr/>
          <p:nvPr/>
        </p:nvSpPr>
        <p:spPr>
          <a:xfrm>
            <a:off x="5702991" y="1902053"/>
            <a:ext cx="3017676" cy="1459455"/>
          </a:xfrm>
          <a:prstGeom prst="roundRect">
            <a:avLst>
              <a:gd name="adj" fmla="val 7363"/>
            </a:avLst>
          </a:prstGeom>
          <a:solidFill>
            <a:srgbClr val="CBE9FC"/>
          </a:solidFill>
          <a:ln w="2540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TW" altLang="en-US" sz="101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可將檔案預先保留在快取中，減少首次讀取所需的下載時間。</a:t>
            </a:r>
            <a:endParaRPr lang="en-US" altLang="zh-TW" sz="1013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15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TW" altLang="en-US" sz="1013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永遠保留在快取的檔案無法隨快取機制刪除，會佔用快取空間，請預先配置足夠空間。</a:t>
            </a:r>
          </a:p>
        </p:txBody>
      </p:sp>
      <p:sp>
        <p:nvSpPr>
          <p:cNvPr id="9" name="矩形: 圓角 34">
            <a:extLst>
              <a:ext uri="{FF2B5EF4-FFF2-40B4-BE49-F238E27FC236}">
                <a16:creationId xmlns:a16="http://schemas.microsoft.com/office/drawing/2014/main" id="{38ABF675-755E-1146-A49B-70BFAF745FCF}"/>
              </a:ext>
            </a:extLst>
          </p:cNvPr>
          <p:cNvSpPr/>
          <p:nvPr/>
        </p:nvSpPr>
        <p:spPr>
          <a:xfrm>
            <a:off x="808805" y="1902054"/>
            <a:ext cx="4241642" cy="2655272"/>
          </a:xfrm>
          <a:prstGeom prst="roundRect">
            <a:avLst>
              <a:gd name="adj" fmla="val 7363"/>
            </a:avLst>
          </a:prstGeom>
          <a:solidFill>
            <a:srgbClr val="CBE9FC"/>
          </a:solidFill>
          <a:ln w="2540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050">
              <a:solidFill>
                <a:schemeClr val="tx1"/>
              </a:solidFill>
            </a:endParaRPr>
          </a:p>
        </p:txBody>
      </p:sp>
      <p:pic>
        <p:nvPicPr>
          <p:cNvPr id="10" name="圖形 35">
            <a:extLst>
              <a:ext uri="{FF2B5EF4-FFF2-40B4-BE49-F238E27FC236}">
                <a16:creationId xmlns:a16="http://schemas.microsoft.com/office/drawing/2014/main" id="{26D137EA-42A1-304E-8F59-1A031CD94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508" y="1965851"/>
            <a:ext cx="289947" cy="289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F544C9-407A-D143-9BAD-3BFF463BE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663" y="2034293"/>
            <a:ext cx="1292922" cy="1865663"/>
          </a:xfrm>
          <a:prstGeom prst="roundRect">
            <a:avLst>
              <a:gd name="adj" fmla="val 5068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B8808D-5A89-7442-A253-786283D0A13B}"/>
              </a:ext>
            </a:extLst>
          </p:cNvPr>
          <p:cNvSpPr/>
          <p:nvPr/>
        </p:nvSpPr>
        <p:spPr>
          <a:xfrm>
            <a:off x="1096531" y="2975288"/>
            <a:ext cx="1061297" cy="151169"/>
          </a:xfrm>
          <a:prstGeom prst="rect">
            <a:avLst/>
          </a:prstGeom>
          <a:solidFill>
            <a:srgbClr val="FFF25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A07DF9-9AD7-9F49-8608-A6B300D16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444" y="2082896"/>
            <a:ext cx="2413942" cy="1817059"/>
          </a:xfrm>
          <a:prstGeom prst="roundRect">
            <a:avLst>
              <a:gd name="adj" fmla="val 3520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4F94C1-1798-5047-BA44-1014BFF58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27717">
            <a:off x="1959762" y="2939660"/>
            <a:ext cx="521577" cy="521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39AEA3-3404-F045-BE66-D6F250CBE32E}"/>
              </a:ext>
            </a:extLst>
          </p:cNvPr>
          <p:cNvSpPr txBox="1"/>
          <p:nvPr/>
        </p:nvSpPr>
        <p:spPr>
          <a:xfrm>
            <a:off x="975797" y="3951478"/>
            <a:ext cx="3863589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測試連線速率，選擇連線速率較快的雲端空間使用</a:t>
            </a:r>
            <a:endParaRPr lang="en-US" altLang="zh-CN" sz="101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如雲端連線速率太慢，可能造成大量檔案積累在快取空間中，影響快取機制運作，導致存取體驗較差</a:t>
            </a:r>
            <a:endParaRPr lang="en-US" sz="101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39DCB481-273D-AF45-A7DF-3E1D0D9B2EAD}"/>
              </a:ext>
            </a:extLst>
          </p:cNvPr>
          <p:cNvSpPr/>
          <p:nvPr/>
        </p:nvSpPr>
        <p:spPr>
          <a:xfrm>
            <a:off x="3469803" y="1361556"/>
            <a:ext cx="176422" cy="687347"/>
          </a:xfrm>
          <a:prstGeom prst="downArrow">
            <a:avLst/>
          </a:prstGeom>
          <a:gradFill flip="none" rotWithShape="1">
            <a:gsLst>
              <a:gs pos="0">
                <a:srgbClr val="E55097"/>
              </a:gs>
              <a:gs pos="100000">
                <a:srgbClr val="953ED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0424ED6B-B1CB-FF40-8CBD-BFF7BD7A3E94}"/>
              </a:ext>
            </a:extLst>
          </p:cNvPr>
          <p:cNvSpPr/>
          <p:nvPr/>
        </p:nvSpPr>
        <p:spPr>
          <a:xfrm>
            <a:off x="6969410" y="1467262"/>
            <a:ext cx="176422" cy="611543"/>
          </a:xfrm>
          <a:prstGeom prst="downArrow">
            <a:avLst/>
          </a:prstGeom>
          <a:gradFill>
            <a:gsLst>
              <a:gs pos="0">
                <a:srgbClr val="00B050"/>
              </a:gs>
              <a:gs pos="100000">
                <a:srgbClr val="548637"/>
              </a:gs>
            </a:gsLst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pic>
        <p:nvPicPr>
          <p:cNvPr id="19" name="圖形 35">
            <a:extLst>
              <a:ext uri="{FF2B5EF4-FFF2-40B4-BE49-F238E27FC236}">
                <a16:creationId xmlns:a16="http://schemas.microsoft.com/office/drawing/2014/main" id="{45C811E0-2685-804D-93FA-A33300311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7777" y="1965851"/>
            <a:ext cx="289947" cy="289947"/>
          </a:xfrm>
          <a:prstGeom prst="rect">
            <a:avLst/>
          </a:prstGeom>
        </p:spPr>
      </p:pic>
      <p:sp>
        <p:nvSpPr>
          <p:cNvPr id="20" name="標題 5">
            <a:extLst>
              <a:ext uri="{FF2B5EF4-FFF2-40B4-BE49-F238E27FC236}">
                <a16:creationId xmlns:a16="http://schemas.microsoft.com/office/drawing/2014/main" id="{989C4B55-6CB8-4832-92EF-D2C9BA3A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85" y="192871"/>
            <a:ext cx="7886700" cy="994172"/>
          </a:xfrm>
        </p:spPr>
        <p:txBody>
          <a:bodyPr>
            <a:noAutofit/>
          </a:bodyPr>
          <a:lstStyle/>
          <a:p>
            <a:r>
              <a:rPr lang="zh-TW" altLang="en-US" dirty="0">
                <a:cs typeface="Arial" panose="020B0604020202020204" pitchFamily="34" charset="0"/>
              </a:rPr>
              <a:t>快取空間容量配置建議值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＝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9C08F581-7001-45E4-A042-9249B01214AB}"/>
              </a:ext>
            </a:extLst>
          </p:cNvPr>
          <p:cNvSpPr/>
          <p:nvPr/>
        </p:nvSpPr>
        <p:spPr>
          <a:xfrm>
            <a:off x="2609144" y="1162070"/>
            <a:ext cx="1704438" cy="30733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033BB8D8-88F4-4037-9167-9E0EB96740FB}"/>
              </a:ext>
            </a:extLst>
          </p:cNvPr>
          <p:cNvSpPr/>
          <p:nvPr/>
        </p:nvSpPr>
        <p:spPr>
          <a:xfrm>
            <a:off x="6470023" y="1157356"/>
            <a:ext cx="2275214" cy="30733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B050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FB8128-2CE8-E749-AB28-57AB3792AE37}"/>
              </a:ext>
            </a:extLst>
          </p:cNvPr>
          <p:cNvSpPr/>
          <p:nvPr/>
        </p:nvSpPr>
        <p:spPr>
          <a:xfrm>
            <a:off x="598507" y="1161780"/>
            <a:ext cx="8209452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 </a:t>
            </a:r>
            <a:r>
              <a:rPr lang="zh-CN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寫入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CN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速度</a:t>
            </a:r>
            <a:r>
              <a:rPr lang="en-US" altLang="zh-CN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(MB/s)</a:t>
            </a:r>
            <a:r>
              <a: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上傳雲端速度</a:t>
            </a:r>
            <a:r>
              <a:rPr lang="en-US" altLang="zh-CN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(MB/s) ) x </a:t>
            </a:r>
            <a:r>
              <a:rPr lang="zh-CN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連續寫入時間</a:t>
            </a:r>
            <a:r>
              <a:rPr lang="en-US" altLang="zh-CN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(s) x 1.4</a:t>
            </a:r>
            <a:r>
              <a: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+ </a:t>
            </a:r>
            <a:r>
              <a:rPr lang="zh-CN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預先保留檔案在快取的需求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1" name="矩形: 圓角 19">
            <a:extLst>
              <a:ext uri="{FF2B5EF4-FFF2-40B4-BE49-F238E27FC236}">
                <a16:creationId xmlns:a16="http://schemas.microsoft.com/office/drawing/2014/main" id="{1507121E-CA32-F646-B7D2-321A706207F9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BD8D68C-46D0-1D49-B6C5-562D1E52FC68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2">
            <a:extLst>
              <a:ext uri="{FF2B5EF4-FFF2-40B4-BE49-F238E27FC236}">
                <a16:creationId xmlns:a16="http://schemas.microsoft.com/office/drawing/2014/main" id="{4D8090DA-A8D8-594B-9E04-1130013DF878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Rectangle 45">
            <a:extLst>
              <a:ext uri="{FF2B5EF4-FFF2-40B4-BE49-F238E27FC236}">
                <a16:creationId xmlns:a16="http://schemas.microsoft.com/office/drawing/2014/main" id="{B95274EB-AC77-134B-B906-EF15F70CAC96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7325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A51CB-08D1-764F-B678-28F3339B4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68" y="120903"/>
            <a:ext cx="7886700" cy="994172"/>
          </a:xfrm>
        </p:spPr>
        <p:txBody>
          <a:bodyPr/>
          <a:lstStyle/>
          <a:p>
            <a:r>
              <a:rPr lang="zh-TW" altLang="en-US" dirty="0"/>
              <a:t>如同區網般快速存取雲端資料</a:t>
            </a:r>
            <a:endParaRPr lang="en-US" dirty="0"/>
          </a:p>
        </p:txBody>
      </p:sp>
      <p:sp>
        <p:nvSpPr>
          <p:cNvPr id="32" name="矩形: 圓角 35">
            <a:extLst>
              <a:ext uri="{FF2B5EF4-FFF2-40B4-BE49-F238E27FC236}">
                <a16:creationId xmlns:a16="http://schemas.microsoft.com/office/drawing/2014/main" id="{E7918724-F232-D54A-A896-CF50A999CC88}"/>
              </a:ext>
            </a:extLst>
          </p:cNvPr>
          <p:cNvSpPr/>
          <p:nvPr/>
        </p:nvSpPr>
        <p:spPr>
          <a:xfrm>
            <a:off x="626728" y="1601986"/>
            <a:ext cx="4399622" cy="3446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1. 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同步檔案目錄，快速讀取雲端檔案列表</a:t>
            </a:r>
            <a:endParaRPr lang="zh-TW" altLang="en-US" sz="15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: 圓角 35">
            <a:extLst>
              <a:ext uri="{FF2B5EF4-FFF2-40B4-BE49-F238E27FC236}">
                <a16:creationId xmlns:a16="http://schemas.microsoft.com/office/drawing/2014/main" id="{AFAD77B1-B92B-764A-8AAC-9EEBF8ADA3CA}"/>
              </a:ext>
            </a:extLst>
          </p:cNvPr>
          <p:cNvSpPr/>
          <p:nvPr/>
        </p:nvSpPr>
        <p:spPr>
          <a:xfrm>
            <a:off x="626728" y="2402367"/>
            <a:ext cx="4399622" cy="3446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2. </a:t>
            </a:r>
            <a:r>
              <a:rPr lang="zh-TW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讀取快取檔案，速度加成</a:t>
            </a:r>
            <a:endParaRPr lang="zh-TW" altLang="en-US" sz="15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圓角 35">
            <a:extLst>
              <a:ext uri="{FF2B5EF4-FFF2-40B4-BE49-F238E27FC236}">
                <a16:creationId xmlns:a16="http://schemas.microsoft.com/office/drawing/2014/main" id="{77E116A1-82BD-8449-9E5C-4A47D116DAEE}"/>
              </a:ext>
            </a:extLst>
          </p:cNvPr>
          <p:cNvSpPr/>
          <p:nvPr/>
        </p:nvSpPr>
        <p:spPr>
          <a:xfrm>
            <a:off x="626728" y="3540695"/>
            <a:ext cx="4399622" cy="3446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8"/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3. 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暫存上傳檔案，減少等待時間</a:t>
            </a:r>
            <a:endParaRPr lang="zh-TW" altLang="en-US" sz="15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84CCC6-D726-DE4A-BE44-8EAC95F27905}"/>
              </a:ext>
            </a:extLst>
          </p:cNvPr>
          <p:cNvSpPr txBox="1"/>
          <p:nvPr/>
        </p:nvSpPr>
        <p:spPr>
          <a:xfrm>
            <a:off x="934506" y="2000226"/>
            <a:ext cx="4105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掛載即使用，檔案無需完整下載即可進行操作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D8F805-CB9D-FE46-8123-84634FB61BB6}"/>
              </a:ext>
            </a:extLst>
          </p:cNvPr>
          <p:cNvSpPr txBox="1"/>
          <p:nvPr/>
        </p:nvSpPr>
        <p:spPr>
          <a:xfrm>
            <a:off x="926037" y="2793237"/>
            <a:ext cx="410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第一次讀取檔案時，須從雲端下載檔案至快取磁碟區，該檔案會被儲存在快取空間中，後續可以直接讀取本地檔案，減少重新下載的等待時間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072134-9048-E942-ABF7-AEB54A6E2899}"/>
              </a:ext>
            </a:extLst>
          </p:cNvPr>
          <p:cNvSpPr txBox="1"/>
          <p:nvPr/>
        </p:nvSpPr>
        <p:spPr>
          <a:xfrm>
            <a:off x="900638" y="3920879"/>
            <a:ext cx="410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檔案先透過區域網路快速上傳至 </a:t>
            </a:r>
            <a:r>
              <a:rPr lang="en-US" alt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本地端的快取空間，再透過 </a:t>
            </a:r>
            <a:r>
              <a:rPr lang="en-US" altLang="zh-TW" sz="12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背景依序上傳至雲端，減少在電腦前等待上傳的時間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D4E47F-AD7C-7D47-9BCB-73380C18098A}"/>
              </a:ext>
            </a:extLst>
          </p:cNvPr>
          <p:cNvSpPr txBox="1"/>
          <p:nvPr/>
        </p:nvSpPr>
        <p:spPr>
          <a:xfrm>
            <a:off x="520211" y="991681"/>
            <a:ext cx="4948109" cy="5091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zh-TW" altLang="en-US" sz="1200" b="1" dirty="0">
                <a:latin typeface="微軟正黑體"/>
                <a:ea typeface="微軟正黑體"/>
              </a:rPr>
              <a:t>透過 </a:t>
            </a:r>
            <a:r>
              <a:rPr lang="en-US" altLang="zh-TW" sz="1200" b="1" dirty="0">
                <a:latin typeface="微軟正黑體"/>
                <a:ea typeface="微軟正黑體"/>
              </a:rPr>
              <a:t>NAS </a:t>
            </a:r>
            <a:r>
              <a:rPr lang="zh-TW" altLang="en-US" sz="1200" b="1" dirty="0">
                <a:latin typeface="微軟正黑體"/>
                <a:ea typeface="微軟正黑體"/>
              </a:rPr>
              <a:t>本地快取空間配置，對較常存取的檔案擁有低延遲存取效能，將以往以網際網路傳輸轉換為區域網路傳輸體驗。</a:t>
            </a:r>
            <a:endParaRPr lang="en-US" altLang="zh-TW" sz="1200" b="1" dirty="0">
              <a:latin typeface="微軟正黑體"/>
              <a:ea typeface="微軟正黑體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C6EC00E-E850-5D44-9F77-5FE5FEDFEE65}"/>
              </a:ext>
            </a:extLst>
          </p:cNvPr>
          <p:cNvSpPr/>
          <p:nvPr/>
        </p:nvSpPr>
        <p:spPr>
          <a:xfrm>
            <a:off x="5916463" y="2054277"/>
            <a:ext cx="1279701" cy="1205666"/>
          </a:xfrm>
          <a:prstGeom prst="rect">
            <a:avLst/>
          </a:prstGeom>
          <a:solidFill>
            <a:schemeClr val="bg1"/>
          </a:solidFill>
          <a:ln w="28575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34">
            <a:extLst>
              <a:ext uri="{FF2B5EF4-FFF2-40B4-BE49-F238E27FC236}">
                <a16:creationId xmlns:a16="http://schemas.microsoft.com/office/drawing/2014/main" id="{50DF90E7-59DF-634C-ABA8-5862975B11A9}"/>
              </a:ext>
            </a:extLst>
          </p:cNvPr>
          <p:cNvSpPr txBox="1"/>
          <p:nvPr/>
        </p:nvSpPr>
        <p:spPr>
          <a:xfrm>
            <a:off x="7636702" y="2908263"/>
            <a:ext cx="11369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快取空間</a:t>
            </a:r>
            <a:endParaRPr lang="en-GB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單箭頭接點 2049">
            <a:extLst>
              <a:ext uri="{FF2B5EF4-FFF2-40B4-BE49-F238E27FC236}">
                <a16:creationId xmlns:a16="http://schemas.microsoft.com/office/drawing/2014/main" id="{BE7413D8-2A93-E24A-9489-AF2D1358BA3D}"/>
              </a:ext>
            </a:extLst>
          </p:cNvPr>
          <p:cNvCxnSpPr>
            <a:cxnSpLocks/>
          </p:cNvCxnSpPr>
          <p:nvPr/>
        </p:nvCxnSpPr>
        <p:spPr>
          <a:xfrm>
            <a:off x="6265861" y="1506569"/>
            <a:ext cx="0" cy="1318283"/>
          </a:xfrm>
          <a:prstGeom prst="straightConnector1">
            <a:avLst/>
          </a:prstGeom>
          <a:ln w="25400">
            <a:solidFill>
              <a:srgbClr val="00B05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形 37">
            <a:extLst>
              <a:ext uri="{FF2B5EF4-FFF2-40B4-BE49-F238E27FC236}">
                <a16:creationId xmlns:a16="http://schemas.microsoft.com/office/drawing/2014/main" id="{7CF31D22-FEA9-4341-A367-3DE316D62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1427" y="2788277"/>
            <a:ext cx="555275" cy="555275"/>
          </a:xfrm>
          <a:prstGeom prst="rect">
            <a:avLst/>
          </a:prstGeom>
        </p:spPr>
      </p:pic>
      <p:cxnSp>
        <p:nvCxnSpPr>
          <p:cNvPr id="12" name="直線單箭頭接點 2049">
            <a:extLst>
              <a:ext uri="{FF2B5EF4-FFF2-40B4-BE49-F238E27FC236}">
                <a16:creationId xmlns:a16="http://schemas.microsoft.com/office/drawing/2014/main" id="{B1ADB575-BEB8-5A40-AD79-AA415BD0A3B7}"/>
              </a:ext>
            </a:extLst>
          </p:cNvPr>
          <p:cNvCxnSpPr>
            <a:cxnSpLocks/>
          </p:cNvCxnSpPr>
          <p:nvPr/>
        </p:nvCxnSpPr>
        <p:spPr>
          <a:xfrm>
            <a:off x="6557020" y="1506569"/>
            <a:ext cx="0" cy="1318283"/>
          </a:xfrm>
          <a:prstGeom prst="straightConnector1">
            <a:avLst/>
          </a:prstGeom>
          <a:ln w="25400">
            <a:gradFill>
              <a:gsLst>
                <a:gs pos="0">
                  <a:srgbClr val="077AE8"/>
                </a:gs>
                <a:gs pos="100000">
                  <a:srgbClr val="22334A"/>
                </a:gs>
              </a:gsLst>
              <a:lin ang="5400000" scaled="1"/>
            </a:gra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2049">
            <a:extLst>
              <a:ext uri="{FF2B5EF4-FFF2-40B4-BE49-F238E27FC236}">
                <a16:creationId xmlns:a16="http://schemas.microsoft.com/office/drawing/2014/main" id="{1B5F07F7-507F-A849-A00E-7F4B4D100072}"/>
              </a:ext>
            </a:extLst>
          </p:cNvPr>
          <p:cNvCxnSpPr>
            <a:cxnSpLocks/>
          </p:cNvCxnSpPr>
          <p:nvPr/>
        </p:nvCxnSpPr>
        <p:spPr>
          <a:xfrm>
            <a:off x="6856048" y="1684628"/>
            <a:ext cx="0" cy="1140225"/>
          </a:xfrm>
          <a:prstGeom prst="straightConnector1">
            <a:avLst/>
          </a:prstGeom>
          <a:ln w="25400">
            <a:gradFill>
              <a:gsLst>
                <a:gs pos="0">
                  <a:srgbClr val="AD10C2"/>
                </a:gs>
                <a:gs pos="53000">
                  <a:srgbClr val="F700FF"/>
                </a:gs>
              </a:gsLst>
              <a:lin ang="5400000" scaled="1"/>
            </a:gra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形 42">
            <a:extLst>
              <a:ext uri="{FF2B5EF4-FFF2-40B4-BE49-F238E27FC236}">
                <a16:creationId xmlns:a16="http://schemas.microsoft.com/office/drawing/2014/main" id="{CD154169-C30D-274C-A2E7-BB7091CDA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1199" y="1055454"/>
            <a:ext cx="1050229" cy="629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26">
            <a:extLst>
              <a:ext uri="{FF2B5EF4-FFF2-40B4-BE49-F238E27FC236}">
                <a16:creationId xmlns:a16="http://schemas.microsoft.com/office/drawing/2014/main" id="{A1F37593-B050-D44E-BC9F-D429E078C186}"/>
              </a:ext>
            </a:extLst>
          </p:cNvPr>
          <p:cNvGrpSpPr/>
          <p:nvPr/>
        </p:nvGrpSpPr>
        <p:grpSpPr>
          <a:xfrm>
            <a:off x="6136475" y="2842456"/>
            <a:ext cx="284997" cy="279879"/>
            <a:chOff x="3668692" y="5275450"/>
            <a:chExt cx="676157" cy="664015"/>
          </a:xfrm>
        </p:grpSpPr>
        <p:pic>
          <p:nvPicPr>
            <p:cNvPr id="15" name="Picture 2" descr="Image result for file icon green">
              <a:extLst>
                <a:ext uri="{FF2B5EF4-FFF2-40B4-BE49-F238E27FC236}">
                  <a16:creationId xmlns:a16="http://schemas.microsoft.com/office/drawing/2014/main" id="{9CDF06A5-D4B3-8546-A370-1F429A428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260" y="5275450"/>
              <a:ext cx="649014" cy="649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28">
              <a:extLst>
                <a:ext uri="{FF2B5EF4-FFF2-40B4-BE49-F238E27FC236}">
                  <a16:creationId xmlns:a16="http://schemas.microsoft.com/office/drawing/2014/main" id="{3A6AF176-6FC4-034C-918F-01790D572625}"/>
                </a:ext>
              </a:extLst>
            </p:cNvPr>
            <p:cNvSpPr/>
            <p:nvPr/>
          </p:nvSpPr>
          <p:spPr>
            <a:xfrm>
              <a:off x="3668692" y="5487018"/>
              <a:ext cx="676157" cy="4524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178"/>
              <a:r>
                <a:rPr lang="en-US" altLang="zh-TW" sz="450">
                  <a:solidFill>
                    <a:srgbClr val="1FC933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META</a:t>
              </a:r>
            </a:p>
            <a:p>
              <a:pPr algn="ctr" defTabSz="457178"/>
              <a:r>
                <a:rPr lang="en-US" altLang="zh-TW" sz="450">
                  <a:solidFill>
                    <a:srgbClr val="1FC933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DATA</a:t>
              </a:r>
              <a:endParaRPr lang="en-GB" sz="450">
                <a:solidFill>
                  <a:srgbClr val="1FC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6" descr="Related image">
            <a:extLst>
              <a:ext uri="{FF2B5EF4-FFF2-40B4-BE49-F238E27FC236}">
                <a16:creationId xmlns:a16="http://schemas.microsoft.com/office/drawing/2014/main" id="{3F7EF7CE-DC53-AE48-8581-3833E8D7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626" y="2851775"/>
            <a:ext cx="274495" cy="2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lated image">
            <a:extLst>
              <a:ext uri="{FF2B5EF4-FFF2-40B4-BE49-F238E27FC236}">
                <a16:creationId xmlns:a16="http://schemas.microsoft.com/office/drawing/2014/main" id="{F9D95406-EE14-5647-B8CC-888F39D8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080" y="2857254"/>
            <a:ext cx="274495" cy="2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形 39">
            <a:extLst>
              <a:ext uri="{FF2B5EF4-FFF2-40B4-BE49-F238E27FC236}">
                <a16:creationId xmlns:a16="http://schemas.microsoft.com/office/drawing/2014/main" id="{FA9AB4AC-9423-E84E-9232-EAB4DD5894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16463" y="3780987"/>
            <a:ext cx="1276229" cy="775431"/>
          </a:xfrm>
          <a:prstGeom prst="rect">
            <a:avLst/>
          </a:prstGeom>
        </p:spPr>
      </p:pic>
      <p:cxnSp>
        <p:nvCxnSpPr>
          <p:cNvPr id="22" name="直線單箭頭接點 2049">
            <a:extLst>
              <a:ext uri="{FF2B5EF4-FFF2-40B4-BE49-F238E27FC236}">
                <a16:creationId xmlns:a16="http://schemas.microsoft.com/office/drawing/2014/main" id="{D785A1B5-B6A0-6648-A0F8-85AA31C1F218}"/>
              </a:ext>
            </a:extLst>
          </p:cNvPr>
          <p:cNvCxnSpPr>
            <a:cxnSpLocks/>
          </p:cNvCxnSpPr>
          <p:nvPr/>
        </p:nvCxnSpPr>
        <p:spPr>
          <a:xfrm>
            <a:off x="6556313" y="3204857"/>
            <a:ext cx="0" cy="493472"/>
          </a:xfrm>
          <a:prstGeom prst="straightConnector1">
            <a:avLst/>
          </a:prstGeom>
          <a:ln w="76200">
            <a:gradFill>
              <a:gsLst>
                <a:gs pos="0">
                  <a:srgbClr val="077AE8"/>
                </a:gs>
                <a:gs pos="100000">
                  <a:srgbClr val="22334A"/>
                </a:gs>
              </a:gsLst>
              <a:lin ang="5400000" scaled="1"/>
            </a:gra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049">
            <a:extLst>
              <a:ext uri="{FF2B5EF4-FFF2-40B4-BE49-F238E27FC236}">
                <a16:creationId xmlns:a16="http://schemas.microsoft.com/office/drawing/2014/main" id="{4E35D130-25B2-1C4C-B339-D750919995EB}"/>
              </a:ext>
            </a:extLst>
          </p:cNvPr>
          <p:cNvCxnSpPr>
            <a:cxnSpLocks/>
          </p:cNvCxnSpPr>
          <p:nvPr/>
        </p:nvCxnSpPr>
        <p:spPr>
          <a:xfrm>
            <a:off x="6856048" y="3186834"/>
            <a:ext cx="0" cy="503626"/>
          </a:xfrm>
          <a:prstGeom prst="straightConnector1">
            <a:avLst/>
          </a:prstGeom>
          <a:ln w="76200">
            <a:gradFill>
              <a:gsLst>
                <a:gs pos="0">
                  <a:srgbClr val="AD10C2"/>
                </a:gs>
                <a:gs pos="53000">
                  <a:srgbClr val="F700FF"/>
                </a:gs>
              </a:gsLst>
              <a:lin ang="5400000" scaled="1"/>
            </a:gra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50">
            <a:extLst>
              <a:ext uri="{FF2B5EF4-FFF2-40B4-BE49-F238E27FC236}">
                <a16:creationId xmlns:a16="http://schemas.microsoft.com/office/drawing/2014/main" id="{CE6A0D1C-C3D0-3F49-87BC-11AA0542CE65}"/>
              </a:ext>
            </a:extLst>
          </p:cNvPr>
          <p:cNvSpPr/>
          <p:nvPr/>
        </p:nvSpPr>
        <p:spPr>
          <a:xfrm>
            <a:off x="6886113" y="1752339"/>
            <a:ext cx="879777" cy="228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/>
            <a:r>
              <a:rPr lang="zh-CN" altLang="en-US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網際網路</a:t>
            </a:r>
            <a:endParaRPr lang="en-GB" altLang="zh-TW" sz="1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圓角 35">
            <a:extLst>
              <a:ext uri="{FF2B5EF4-FFF2-40B4-BE49-F238E27FC236}">
                <a16:creationId xmlns:a16="http://schemas.microsoft.com/office/drawing/2014/main" id="{1C4DE3F3-BB3F-EC46-9C27-B2CFBB50B40C}"/>
              </a:ext>
            </a:extLst>
          </p:cNvPr>
          <p:cNvSpPr/>
          <p:nvPr/>
        </p:nvSpPr>
        <p:spPr>
          <a:xfrm>
            <a:off x="7704962" y="1770828"/>
            <a:ext cx="532981" cy="220471"/>
          </a:xfrm>
          <a:prstGeom prst="roundRect">
            <a:avLst>
              <a:gd name="adj" fmla="val 50000"/>
            </a:avLst>
          </a:prstGeom>
          <a:solidFill>
            <a:srgbClr val="080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zh-CN" altLang="en-US" sz="105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較慢</a:t>
            </a:r>
            <a:endParaRPr lang="zh-TW" altLang="en-US" sz="105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30">
            <a:extLst>
              <a:ext uri="{FF2B5EF4-FFF2-40B4-BE49-F238E27FC236}">
                <a16:creationId xmlns:a16="http://schemas.microsoft.com/office/drawing/2014/main" id="{2B9EBB27-4AC3-F94F-9085-BDCD359DE88C}"/>
              </a:ext>
            </a:extLst>
          </p:cNvPr>
          <p:cNvSpPr txBox="1"/>
          <p:nvPr/>
        </p:nvSpPr>
        <p:spPr>
          <a:xfrm>
            <a:off x="6930019" y="3440808"/>
            <a:ext cx="835871" cy="228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/>
            <a:r>
              <a:rPr lang="zh-CN" altLang="en-US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區域網路</a:t>
            </a:r>
            <a:endParaRPr lang="en-GB" sz="1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: 圓角 35">
            <a:extLst>
              <a:ext uri="{FF2B5EF4-FFF2-40B4-BE49-F238E27FC236}">
                <a16:creationId xmlns:a16="http://schemas.microsoft.com/office/drawing/2014/main" id="{C154E0F3-248E-0349-A48A-426FCEEF0D6A}"/>
              </a:ext>
            </a:extLst>
          </p:cNvPr>
          <p:cNvSpPr/>
          <p:nvPr/>
        </p:nvSpPr>
        <p:spPr>
          <a:xfrm>
            <a:off x="7704963" y="3463086"/>
            <a:ext cx="524636" cy="209775"/>
          </a:xfrm>
          <a:prstGeom prst="roundRect">
            <a:avLst>
              <a:gd name="adj" fmla="val 50000"/>
            </a:avLst>
          </a:prstGeom>
          <a:solidFill>
            <a:srgbClr val="080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r>
              <a:rPr lang="zh-TW" altLang="en-US" sz="105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較快</a:t>
            </a:r>
          </a:p>
        </p:txBody>
      </p:sp>
      <p:pic>
        <p:nvPicPr>
          <p:cNvPr id="33" name="圖片 24">
            <a:extLst>
              <a:ext uri="{FF2B5EF4-FFF2-40B4-BE49-F238E27FC236}">
                <a16:creationId xmlns:a16="http://schemas.microsoft.com/office/drawing/2014/main" id="{05BE3F82-53AA-B24D-B4B9-C34C2C23D84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666" y="3410783"/>
            <a:ext cx="670891" cy="670891"/>
          </a:xfrm>
          <a:prstGeom prst="ellipse">
            <a:avLst/>
          </a:prstGeom>
          <a:ln w="19050">
            <a:solidFill>
              <a:srgbClr val="31213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71893079-4E76-444C-AEF4-899820362281}"/>
              </a:ext>
            </a:extLst>
          </p:cNvPr>
          <p:cNvSpPr/>
          <p:nvPr/>
        </p:nvSpPr>
        <p:spPr>
          <a:xfrm>
            <a:off x="6070545" y="2659600"/>
            <a:ext cx="165252" cy="165252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/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B65B0CE-968D-C546-B509-4EDDE7F1D2D4}"/>
              </a:ext>
            </a:extLst>
          </p:cNvPr>
          <p:cNvSpPr/>
          <p:nvPr/>
        </p:nvSpPr>
        <p:spPr>
          <a:xfrm>
            <a:off x="6361704" y="2659600"/>
            <a:ext cx="165252" cy="165252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/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3D9E918-79F0-A142-B67C-89AFD161D2D0}"/>
              </a:ext>
            </a:extLst>
          </p:cNvPr>
          <p:cNvSpPr/>
          <p:nvPr/>
        </p:nvSpPr>
        <p:spPr>
          <a:xfrm>
            <a:off x="6707947" y="2659600"/>
            <a:ext cx="165252" cy="165252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/>
              <a:t>3</a:t>
            </a: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7F745940-6B71-4020-916F-F458AC1A418A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3882536-F23A-4627-8141-4C16AA8E9F34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3BDFB07-EAD0-4A52-A6D6-F61B92760D3C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ED4D2BBA-C8FA-4D80-9318-061E2C379913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422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圖形 7">
            <a:extLst>
              <a:ext uri="{FF2B5EF4-FFF2-40B4-BE49-F238E27FC236}">
                <a16:creationId xmlns:a16="http://schemas.microsoft.com/office/drawing/2014/main" id="{3ED4F3C0-8CA1-4B6C-91DA-398C65ADB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013" y="982372"/>
            <a:ext cx="1419485" cy="959513"/>
          </a:xfrm>
          <a:prstGeom prst="rect">
            <a:avLst/>
          </a:prstGeom>
        </p:spPr>
      </p:pic>
      <p:sp>
        <p:nvSpPr>
          <p:cNvPr id="90" name="矩形: 圓角 35">
            <a:extLst>
              <a:ext uri="{FF2B5EF4-FFF2-40B4-BE49-F238E27FC236}">
                <a16:creationId xmlns:a16="http://schemas.microsoft.com/office/drawing/2014/main" id="{263B3132-016A-49D1-9DC7-AF2E8B9A3690}"/>
              </a:ext>
            </a:extLst>
          </p:cNvPr>
          <p:cNvSpPr/>
          <p:nvPr/>
        </p:nvSpPr>
        <p:spPr>
          <a:xfrm>
            <a:off x="2408924" y="3728225"/>
            <a:ext cx="597946" cy="3699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944577DB-4E8F-4490-84E4-85268A141FB1}"/>
              </a:ext>
            </a:extLst>
          </p:cNvPr>
          <p:cNvSpPr/>
          <p:nvPr/>
        </p:nvSpPr>
        <p:spPr>
          <a:xfrm>
            <a:off x="2425858" y="3718080"/>
            <a:ext cx="613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讀取快取檔案</a:t>
            </a: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948E0674-C262-4A5C-A3E9-F800DF9F9085}"/>
              </a:ext>
            </a:extLst>
          </p:cNvPr>
          <p:cNvSpPr/>
          <p:nvPr/>
        </p:nvSpPr>
        <p:spPr>
          <a:xfrm>
            <a:off x="5356336" y="1566269"/>
            <a:ext cx="779995" cy="2080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FB30AB40-28DD-4254-83B2-8EF60B57B774}"/>
              </a:ext>
            </a:extLst>
          </p:cNvPr>
          <p:cNvSpPr/>
          <p:nvPr/>
        </p:nvSpPr>
        <p:spPr>
          <a:xfrm>
            <a:off x="2466398" y="1570215"/>
            <a:ext cx="779995" cy="2080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A48CC-83BF-2C4D-9BB0-CFA7E15AB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94" y="129887"/>
            <a:ext cx="7886700" cy="994172"/>
          </a:xfrm>
        </p:spPr>
        <p:txBody>
          <a:bodyPr/>
          <a:lstStyle/>
          <a:p>
            <a:r>
              <a:rPr lang="en-US" dirty="0" err="1"/>
              <a:t>當要讀取一個影音檔時</a:t>
            </a:r>
            <a:endParaRPr lang="en-US" dirty="0"/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286E2A01-FB20-084D-AB26-49A4046C66E4}"/>
              </a:ext>
            </a:extLst>
          </p:cNvPr>
          <p:cNvSpPr/>
          <p:nvPr/>
        </p:nvSpPr>
        <p:spPr>
          <a:xfrm>
            <a:off x="922870" y="2022407"/>
            <a:ext cx="6873769" cy="1629778"/>
          </a:xfrm>
          <a:prstGeom prst="rect">
            <a:avLst/>
          </a:prstGeom>
          <a:solidFill>
            <a:schemeClr val="bg1"/>
          </a:solidFill>
          <a:ln w="28575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B5F1BB-32B2-2749-8C69-EE95BF852F22}"/>
              </a:ext>
            </a:extLst>
          </p:cNvPr>
          <p:cNvSpPr/>
          <p:nvPr/>
        </p:nvSpPr>
        <p:spPr>
          <a:xfrm>
            <a:off x="973667" y="2321880"/>
            <a:ext cx="6744304" cy="10135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7FC8AE-417B-6A4E-B94F-B55593E8A198}"/>
              </a:ext>
            </a:extLst>
          </p:cNvPr>
          <p:cNvSpPr/>
          <p:nvPr/>
        </p:nvSpPr>
        <p:spPr>
          <a:xfrm>
            <a:off x="973667" y="3382618"/>
            <a:ext cx="6744304" cy="240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6304912-6A5E-0644-A3B8-AA0B462409BA}"/>
              </a:ext>
            </a:extLst>
          </p:cNvPr>
          <p:cNvSpPr/>
          <p:nvPr/>
        </p:nvSpPr>
        <p:spPr>
          <a:xfrm>
            <a:off x="973666" y="2072785"/>
            <a:ext cx="6744305" cy="1987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4" name="圖形 39">
            <a:extLst>
              <a:ext uri="{FF2B5EF4-FFF2-40B4-BE49-F238E27FC236}">
                <a16:creationId xmlns:a16="http://schemas.microsoft.com/office/drawing/2014/main" id="{63554639-7A4D-A741-B747-6D1531CEC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3869" y="4154863"/>
            <a:ext cx="763865" cy="4641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16ECAA-95E0-5F43-AF59-1CBA332952CB}"/>
              </a:ext>
            </a:extLst>
          </p:cNvPr>
          <p:cNvGrpSpPr/>
          <p:nvPr/>
        </p:nvGrpSpPr>
        <p:grpSpPr>
          <a:xfrm>
            <a:off x="3444869" y="2341809"/>
            <a:ext cx="361044" cy="361044"/>
            <a:chOff x="8727084" y="3388335"/>
            <a:chExt cx="346780" cy="346780"/>
          </a:xfrm>
        </p:grpSpPr>
        <p:sp>
          <p:nvSpPr>
            <p:cNvPr id="10" name="橢圓 41">
              <a:extLst>
                <a:ext uri="{FF2B5EF4-FFF2-40B4-BE49-F238E27FC236}">
                  <a16:creationId xmlns:a16="http://schemas.microsoft.com/office/drawing/2014/main" id="{32348084-992C-EC49-98C3-DD7A4E7E1315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1" name="圖形 15">
              <a:extLst>
                <a:ext uri="{FF2B5EF4-FFF2-40B4-BE49-F238E27FC236}">
                  <a16:creationId xmlns:a16="http://schemas.microsoft.com/office/drawing/2014/main" id="{BC5EBD58-0456-6947-9E9D-B4CA9F8FA639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12" name="手繪多邊形: 圖案 65">
                <a:extLst>
                  <a:ext uri="{FF2B5EF4-FFF2-40B4-BE49-F238E27FC236}">
                    <a16:creationId xmlns:a16="http://schemas.microsoft.com/office/drawing/2014/main" id="{B23B4ABA-CCA2-7045-AE79-DE6F14A8629C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3" name="手繪多邊形: 圖案 66">
                <a:extLst>
                  <a:ext uri="{FF2B5EF4-FFF2-40B4-BE49-F238E27FC236}">
                    <a16:creationId xmlns:a16="http://schemas.microsoft.com/office/drawing/2014/main" id="{11C5959A-345E-9447-9775-4E9D45580EF5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4" name="手繪多邊形: 圖案 67">
                <a:extLst>
                  <a:ext uri="{FF2B5EF4-FFF2-40B4-BE49-F238E27FC236}">
                    <a16:creationId xmlns:a16="http://schemas.microsoft.com/office/drawing/2014/main" id="{9A49A0C3-02B7-F341-820C-4ADDD3822825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5" name="手繪多邊形: 圖案 68">
                <a:extLst>
                  <a:ext uri="{FF2B5EF4-FFF2-40B4-BE49-F238E27FC236}">
                    <a16:creationId xmlns:a16="http://schemas.microsoft.com/office/drawing/2014/main" id="{CF9C00AC-E838-4D49-BEA8-BF5CDFEA200A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3AB50CEC-8BBE-5E4A-8078-5AE568F24C52}"/>
              </a:ext>
            </a:extLst>
          </p:cNvPr>
          <p:cNvCxnSpPr>
            <a:cxnSpLocks/>
            <a:endCxn id="4" idx="1"/>
          </p:cNvCxnSpPr>
          <p:nvPr/>
        </p:nvCxnSpPr>
        <p:spPr>
          <a:xfrm rot="10800000" flipH="1" flipV="1">
            <a:off x="3444869" y="2522330"/>
            <a:ext cx="459000" cy="1864594"/>
          </a:xfrm>
          <a:prstGeom prst="bentConnector3">
            <a:avLst>
              <a:gd name="adj1" fmla="val -87967"/>
            </a:avLst>
          </a:prstGeom>
          <a:ln w="19050">
            <a:gradFill>
              <a:gsLst>
                <a:gs pos="0">
                  <a:srgbClr val="00B050"/>
                </a:gs>
                <a:gs pos="100000">
                  <a:srgbClr val="00A44A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512888-7EC5-F341-927F-816A302CCF03}"/>
              </a:ext>
            </a:extLst>
          </p:cNvPr>
          <p:cNvGrpSpPr/>
          <p:nvPr/>
        </p:nvGrpSpPr>
        <p:grpSpPr>
          <a:xfrm>
            <a:off x="4435640" y="1619721"/>
            <a:ext cx="361044" cy="361044"/>
            <a:chOff x="8727084" y="3388335"/>
            <a:chExt cx="346780" cy="346780"/>
          </a:xfrm>
        </p:grpSpPr>
        <p:sp>
          <p:nvSpPr>
            <p:cNvPr id="23" name="橢圓 41">
              <a:extLst>
                <a:ext uri="{FF2B5EF4-FFF2-40B4-BE49-F238E27FC236}">
                  <a16:creationId xmlns:a16="http://schemas.microsoft.com/office/drawing/2014/main" id="{EAD462FB-87ED-4249-BFA3-EFA847D80994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4" name="圖形 15">
              <a:extLst>
                <a:ext uri="{FF2B5EF4-FFF2-40B4-BE49-F238E27FC236}">
                  <a16:creationId xmlns:a16="http://schemas.microsoft.com/office/drawing/2014/main" id="{DBB07CE6-4CE5-B04B-8DDF-F7038A9C7D1E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25" name="手繪多邊形: 圖案 65">
                <a:extLst>
                  <a:ext uri="{FF2B5EF4-FFF2-40B4-BE49-F238E27FC236}">
                    <a16:creationId xmlns:a16="http://schemas.microsoft.com/office/drawing/2014/main" id="{B216CB73-9B84-B44D-A0F8-1DC7006A3C7B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6" name="手繪多邊形: 圖案 66">
                <a:extLst>
                  <a:ext uri="{FF2B5EF4-FFF2-40B4-BE49-F238E27FC236}">
                    <a16:creationId xmlns:a16="http://schemas.microsoft.com/office/drawing/2014/main" id="{0FBA500A-504B-5546-9AC7-09F4C2B2013A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7" name="手繪多邊形: 圖案 67">
                <a:extLst>
                  <a:ext uri="{FF2B5EF4-FFF2-40B4-BE49-F238E27FC236}">
                    <a16:creationId xmlns:a16="http://schemas.microsoft.com/office/drawing/2014/main" id="{450A5A1D-FAAA-5049-B89A-DC4A67E7D5E0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8" name="手繪多邊形: 圖案 68">
                <a:extLst>
                  <a:ext uri="{FF2B5EF4-FFF2-40B4-BE49-F238E27FC236}">
                    <a16:creationId xmlns:a16="http://schemas.microsoft.com/office/drawing/2014/main" id="{1FFEAEFC-0A6C-F545-A45C-4C68988A8796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7B486EFC-21D2-9943-B4C2-E462C3CE1FB4}"/>
              </a:ext>
            </a:extLst>
          </p:cNvPr>
          <p:cNvCxnSpPr>
            <a:cxnSpLocks/>
          </p:cNvCxnSpPr>
          <p:nvPr/>
        </p:nvCxnSpPr>
        <p:spPr>
          <a:xfrm>
            <a:off x="4796684" y="1800242"/>
            <a:ext cx="122966" cy="533169"/>
          </a:xfrm>
          <a:prstGeom prst="bentConnector2">
            <a:avLst/>
          </a:prstGeom>
          <a:ln w="19050">
            <a:gradFill>
              <a:gsLst>
                <a:gs pos="0">
                  <a:srgbClr val="00B050"/>
                </a:gs>
                <a:gs pos="100000">
                  <a:srgbClr val="00A44A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2CECE182-5F8B-6640-B973-901212D67471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4667734" y="2513935"/>
            <a:ext cx="432438" cy="1872990"/>
          </a:xfrm>
          <a:prstGeom prst="bentConnector3">
            <a:avLst>
              <a:gd name="adj1" fmla="val -77215"/>
            </a:avLst>
          </a:prstGeom>
          <a:ln w="19050">
            <a:gradFill>
              <a:gsLst>
                <a:gs pos="0">
                  <a:srgbClr val="00B050"/>
                </a:gs>
                <a:gs pos="100000">
                  <a:srgbClr val="00A44A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C2732D-EDF8-854D-B3C2-D787F4E00E13}"/>
              </a:ext>
            </a:extLst>
          </p:cNvPr>
          <p:cNvGrpSpPr/>
          <p:nvPr/>
        </p:nvGrpSpPr>
        <p:grpSpPr>
          <a:xfrm>
            <a:off x="4739128" y="2333412"/>
            <a:ext cx="361044" cy="361044"/>
            <a:chOff x="8727084" y="3388335"/>
            <a:chExt cx="346780" cy="346780"/>
          </a:xfrm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6C5608EF-101E-9C44-8288-D00FE88E01CD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43" name="圖形 15">
              <a:extLst>
                <a:ext uri="{FF2B5EF4-FFF2-40B4-BE49-F238E27FC236}">
                  <a16:creationId xmlns:a16="http://schemas.microsoft.com/office/drawing/2014/main" id="{A21E1648-C1EA-2340-908A-DE40303E3C65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44" name="手繪多邊形: 圖案 65">
                <a:extLst>
                  <a:ext uri="{FF2B5EF4-FFF2-40B4-BE49-F238E27FC236}">
                    <a16:creationId xmlns:a16="http://schemas.microsoft.com/office/drawing/2014/main" id="{1B28BA45-FAFB-AA47-B9AC-7EC0784F440F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45" name="手繪多邊形: 圖案 66">
                <a:extLst>
                  <a:ext uri="{FF2B5EF4-FFF2-40B4-BE49-F238E27FC236}">
                    <a16:creationId xmlns:a16="http://schemas.microsoft.com/office/drawing/2014/main" id="{22B8FAE1-9325-1744-832A-B47D62738378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46" name="手繪多邊形: 圖案 67">
                <a:extLst>
                  <a:ext uri="{FF2B5EF4-FFF2-40B4-BE49-F238E27FC236}">
                    <a16:creationId xmlns:a16="http://schemas.microsoft.com/office/drawing/2014/main" id="{83C19480-FFF9-7441-9589-ACCCAC4DF3DD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47" name="手繪多邊形: 圖案 68">
                <a:extLst>
                  <a:ext uri="{FF2B5EF4-FFF2-40B4-BE49-F238E27FC236}">
                    <a16:creationId xmlns:a16="http://schemas.microsoft.com/office/drawing/2014/main" id="{AF8BEC81-4F72-344B-89BA-74BB2524DECA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1AF2093-E286-5842-8E09-5D428B87C94D}"/>
              </a:ext>
            </a:extLst>
          </p:cNvPr>
          <p:cNvCxnSpPr>
            <a:cxnSpLocks/>
          </p:cNvCxnSpPr>
          <p:nvPr/>
        </p:nvCxnSpPr>
        <p:spPr>
          <a:xfrm flipV="1">
            <a:off x="4285802" y="3223975"/>
            <a:ext cx="6492" cy="909722"/>
          </a:xfrm>
          <a:prstGeom prst="straightConnector1">
            <a:avLst/>
          </a:prstGeom>
          <a:ln w="19050">
            <a:gradFill>
              <a:gsLst>
                <a:gs pos="0">
                  <a:srgbClr val="00A44A"/>
                </a:gs>
                <a:gs pos="100000">
                  <a:srgbClr val="00B050"/>
                </a:gs>
              </a:gsLst>
              <a:lin ang="540000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形 37">
            <a:extLst>
              <a:ext uri="{FF2B5EF4-FFF2-40B4-BE49-F238E27FC236}">
                <a16:creationId xmlns:a16="http://schemas.microsoft.com/office/drawing/2014/main" id="{A7CDC52F-58C8-FA47-80C5-013D246E1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2678" y="2960395"/>
            <a:ext cx="1023669" cy="10236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F67895-669D-664E-8FC3-20BBD3F538FB}"/>
              </a:ext>
            </a:extLst>
          </p:cNvPr>
          <p:cNvSpPr txBox="1"/>
          <p:nvPr/>
        </p:nvSpPr>
        <p:spPr>
          <a:xfrm>
            <a:off x="998824" y="3375325"/>
            <a:ext cx="98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檔案系統</a:t>
            </a: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21D01B-B88E-FA40-ABF5-B1E6FB5EE75D}"/>
              </a:ext>
            </a:extLst>
          </p:cNvPr>
          <p:cNvSpPr txBox="1"/>
          <p:nvPr/>
        </p:nvSpPr>
        <p:spPr>
          <a:xfrm>
            <a:off x="998824" y="3106641"/>
            <a:ext cx="98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快取機制</a:t>
            </a: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EC4B9D-9FC3-1A47-8F24-BD76850222A5}"/>
              </a:ext>
            </a:extLst>
          </p:cNvPr>
          <p:cNvSpPr txBox="1"/>
          <p:nvPr/>
        </p:nvSpPr>
        <p:spPr>
          <a:xfrm>
            <a:off x="998824" y="2035857"/>
            <a:ext cx="98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雲端連接</a:t>
            </a: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27892C-E0F5-D247-A7D1-0DDCA346D196}"/>
              </a:ext>
            </a:extLst>
          </p:cNvPr>
          <p:cNvSpPr/>
          <p:nvPr/>
        </p:nvSpPr>
        <p:spPr>
          <a:xfrm>
            <a:off x="2400643" y="1519726"/>
            <a:ext cx="1831661" cy="1261204"/>
          </a:xfrm>
          <a:prstGeom prst="rect">
            <a:avLst/>
          </a:prstGeom>
          <a:noFill/>
          <a:ln w="19050">
            <a:gradFill>
              <a:gsLst>
                <a:gs pos="0">
                  <a:srgbClr val="F700FF"/>
                </a:gs>
                <a:gs pos="100000">
                  <a:srgbClr val="BC0DCE"/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8BB66C-529C-2348-80E3-23B411EA0E3F}"/>
              </a:ext>
            </a:extLst>
          </p:cNvPr>
          <p:cNvSpPr txBox="1"/>
          <p:nvPr/>
        </p:nvSpPr>
        <p:spPr>
          <a:xfrm>
            <a:off x="2447157" y="1559130"/>
            <a:ext cx="793807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檔案已快取</a:t>
            </a:r>
            <a:endParaRPr lang="en-US" sz="9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725B63-5C61-2942-BEBB-2BE0DA34B36F}"/>
              </a:ext>
            </a:extLst>
          </p:cNvPr>
          <p:cNvSpPr txBox="1"/>
          <p:nvPr/>
        </p:nvSpPr>
        <p:spPr>
          <a:xfrm>
            <a:off x="5341721" y="1550664"/>
            <a:ext cx="793807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檔案未快取</a:t>
            </a:r>
            <a:endParaRPr lang="en-US" sz="9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矩形: 圓角 37">
            <a:extLst>
              <a:ext uri="{FF2B5EF4-FFF2-40B4-BE49-F238E27FC236}">
                <a16:creationId xmlns:a16="http://schemas.microsoft.com/office/drawing/2014/main" id="{63B402AF-FDE2-5042-B8FD-FF8DD87FEDBC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C74375B-F076-3D4D-89F0-0D9D0EFFCC9F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矩形 46">
            <a:extLst>
              <a:ext uri="{FF2B5EF4-FFF2-40B4-BE49-F238E27FC236}">
                <a16:creationId xmlns:a16="http://schemas.microsoft.com/office/drawing/2014/main" id="{4506A743-932E-7843-98F8-F12983059E65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矩形 47">
            <a:extLst>
              <a:ext uri="{FF2B5EF4-FFF2-40B4-BE49-F238E27FC236}">
                <a16:creationId xmlns:a16="http://schemas.microsoft.com/office/drawing/2014/main" id="{287AE04A-261C-6845-82E4-DF69499C7C67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5A1712B-CC00-CA47-BCAF-EFE75F252616}"/>
              </a:ext>
            </a:extLst>
          </p:cNvPr>
          <p:cNvSpPr txBox="1"/>
          <p:nvPr/>
        </p:nvSpPr>
        <p:spPr>
          <a:xfrm>
            <a:off x="8442909" y="-507850"/>
            <a:ext cx="67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子頁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85" name="Rectangle 19">
            <a:extLst>
              <a:ext uri="{FF2B5EF4-FFF2-40B4-BE49-F238E27FC236}">
                <a16:creationId xmlns:a16="http://schemas.microsoft.com/office/drawing/2014/main" id="{A99494A2-A076-4DBE-A859-C85E4BD344C8}"/>
              </a:ext>
            </a:extLst>
          </p:cNvPr>
          <p:cNvSpPr/>
          <p:nvPr/>
        </p:nvSpPr>
        <p:spPr>
          <a:xfrm>
            <a:off x="4357527" y="1519726"/>
            <a:ext cx="1831661" cy="1261204"/>
          </a:xfrm>
          <a:prstGeom prst="rect">
            <a:avLst/>
          </a:prstGeom>
          <a:noFill/>
          <a:ln w="19050">
            <a:gradFill>
              <a:gsLst>
                <a:gs pos="0">
                  <a:srgbClr val="F700FF"/>
                </a:gs>
                <a:gs pos="100000">
                  <a:srgbClr val="BC0DCE"/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3" name="Rounded Rectangle 41">
            <a:extLst>
              <a:ext uri="{FF2B5EF4-FFF2-40B4-BE49-F238E27FC236}">
                <a16:creationId xmlns:a16="http://schemas.microsoft.com/office/drawing/2014/main" id="{D1A1B472-60C9-4102-80FE-699E3BE9472B}"/>
              </a:ext>
            </a:extLst>
          </p:cNvPr>
          <p:cNvSpPr/>
          <p:nvPr/>
        </p:nvSpPr>
        <p:spPr>
          <a:xfrm>
            <a:off x="3407833" y="2919205"/>
            <a:ext cx="1692339" cy="26891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endParaRPr lang="en-US"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8C77714-AC06-4136-9419-63750A78AD70}"/>
              </a:ext>
            </a:extLst>
          </p:cNvPr>
          <p:cNvSpPr/>
          <p:nvPr/>
        </p:nvSpPr>
        <p:spPr>
          <a:xfrm>
            <a:off x="3583447" y="2933005"/>
            <a:ext cx="13388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確認檔案是否已快取</a:t>
            </a:r>
            <a:endParaRPr lang="en-US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7" name="矩形: 圓角 35">
            <a:extLst>
              <a:ext uri="{FF2B5EF4-FFF2-40B4-BE49-F238E27FC236}">
                <a16:creationId xmlns:a16="http://schemas.microsoft.com/office/drawing/2014/main" id="{6CFD6AC8-C474-4EA5-83CB-7AE8843A6C19}"/>
              </a:ext>
            </a:extLst>
          </p:cNvPr>
          <p:cNvSpPr/>
          <p:nvPr/>
        </p:nvSpPr>
        <p:spPr>
          <a:xfrm>
            <a:off x="4370105" y="3731199"/>
            <a:ext cx="597946" cy="3699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77B4F77D-D456-4089-AC63-00E901710F0C}"/>
              </a:ext>
            </a:extLst>
          </p:cNvPr>
          <p:cNvSpPr/>
          <p:nvPr/>
        </p:nvSpPr>
        <p:spPr>
          <a:xfrm>
            <a:off x="4387039" y="3721054"/>
            <a:ext cx="613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讀取檔案需求</a:t>
            </a:r>
          </a:p>
        </p:txBody>
      </p:sp>
      <p:sp>
        <p:nvSpPr>
          <p:cNvPr id="120" name="矩形: 圓角 35">
            <a:extLst>
              <a:ext uri="{FF2B5EF4-FFF2-40B4-BE49-F238E27FC236}">
                <a16:creationId xmlns:a16="http://schemas.microsoft.com/office/drawing/2014/main" id="{A67EB741-E228-41C7-ACFE-53D8734D2A89}"/>
              </a:ext>
            </a:extLst>
          </p:cNvPr>
          <p:cNvSpPr/>
          <p:nvPr/>
        </p:nvSpPr>
        <p:spPr>
          <a:xfrm>
            <a:off x="5540316" y="3727426"/>
            <a:ext cx="597946" cy="3699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BC13FCB6-4A98-4DA4-9EB0-CFD28F5FD486}"/>
              </a:ext>
            </a:extLst>
          </p:cNvPr>
          <p:cNvSpPr/>
          <p:nvPr/>
        </p:nvSpPr>
        <p:spPr>
          <a:xfrm>
            <a:off x="5557250" y="3717281"/>
            <a:ext cx="613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讀取快取檔案</a:t>
            </a:r>
          </a:p>
        </p:txBody>
      </p:sp>
      <p:sp>
        <p:nvSpPr>
          <p:cNvPr id="123" name="矩形: 圓角 35">
            <a:extLst>
              <a:ext uri="{FF2B5EF4-FFF2-40B4-BE49-F238E27FC236}">
                <a16:creationId xmlns:a16="http://schemas.microsoft.com/office/drawing/2014/main" id="{F71795F8-981E-4B94-9E04-2BFF830DB18B}"/>
              </a:ext>
            </a:extLst>
          </p:cNvPr>
          <p:cNvSpPr/>
          <p:nvPr/>
        </p:nvSpPr>
        <p:spPr>
          <a:xfrm>
            <a:off x="5128483" y="1962221"/>
            <a:ext cx="674327" cy="3699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6EA0F368-9963-4FFF-9444-ECFF72B94207}"/>
              </a:ext>
            </a:extLst>
          </p:cNvPr>
          <p:cNvSpPr/>
          <p:nvPr/>
        </p:nvSpPr>
        <p:spPr>
          <a:xfrm>
            <a:off x="5132720" y="1952076"/>
            <a:ext cx="7257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由雲端下載檔案</a:t>
            </a:r>
          </a:p>
        </p:txBody>
      </p:sp>
      <p:sp>
        <p:nvSpPr>
          <p:cNvPr id="125" name="Oval 40">
            <a:extLst>
              <a:ext uri="{FF2B5EF4-FFF2-40B4-BE49-F238E27FC236}">
                <a16:creationId xmlns:a16="http://schemas.microsoft.com/office/drawing/2014/main" id="{7771B4BB-90FC-4BE2-98A6-18BD51E8B076}"/>
              </a:ext>
            </a:extLst>
          </p:cNvPr>
          <p:cNvSpPr/>
          <p:nvPr/>
        </p:nvSpPr>
        <p:spPr>
          <a:xfrm>
            <a:off x="4962498" y="1918059"/>
            <a:ext cx="240581" cy="240581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87ED05FC-F821-4698-A4D1-F93A7DC83D35}"/>
              </a:ext>
            </a:extLst>
          </p:cNvPr>
          <p:cNvSpPr/>
          <p:nvPr/>
        </p:nvSpPr>
        <p:spPr>
          <a:xfrm>
            <a:off x="4854114" y="1909852"/>
            <a:ext cx="4640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3.1</a:t>
            </a:r>
          </a:p>
        </p:txBody>
      </p:sp>
      <p:sp>
        <p:nvSpPr>
          <p:cNvPr id="127" name="矩形: 圓角 35">
            <a:extLst>
              <a:ext uri="{FF2B5EF4-FFF2-40B4-BE49-F238E27FC236}">
                <a16:creationId xmlns:a16="http://schemas.microsoft.com/office/drawing/2014/main" id="{636FA038-1025-460C-A141-B8B28F8E16B6}"/>
              </a:ext>
            </a:extLst>
          </p:cNvPr>
          <p:cNvSpPr/>
          <p:nvPr/>
        </p:nvSpPr>
        <p:spPr>
          <a:xfrm>
            <a:off x="5557250" y="4226821"/>
            <a:ext cx="1759469" cy="3969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6D894785-290A-40A1-A6D0-924D54A101BE}"/>
              </a:ext>
            </a:extLst>
          </p:cNvPr>
          <p:cNvSpPr/>
          <p:nvPr/>
        </p:nvSpPr>
        <p:spPr>
          <a:xfrm>
            <a:off x="5704317" y="4226821"/>
            <a:ext cx="1507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支援邊下載邊讀取檔案，優化影音檔案存取</a:t>
            </a:r>
            <a:endParaRPr lang="en-US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Oval 40">
            <a:extLst>
              <a:ext uri="{FF2B5EF4-FFF2-40B4-BE49-F238E27FC236}">
                <a16:creationId xmlns:a16="http://schemas.microsoft.com/office/drawing/2014/main" id="{E31C4D71-25AB-4A28-B476-C19877198764}"/>
              </a:ext>
            </a:extLst>
          </p:cNvPr>
          <p:cNvSpPr/>
          <p:nvPr/>
        </p:nvSpPr>
        <p:spPr>
          <a:xfrm>
            <a:off x="5390446" y="3696024"/>
            <a:ext cx="240581" cy="240581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898D18B-9AB6-45C7-9B86-B1F109C9EBA0}"/>
              </a:ext>
            </a:extLst>
          </p:cNvPr>
          <p:cNvSpPr/>
          <p:nvPr/>
        </p:nvSpPr>
        <p:spPr>
          <a:xfrm>
            <a:off x="5332189" y="3690788"/>
            <a:ext cx="3497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</a:rPr>
              <a:t>3.2</a:t>
            </a:r>
          </a:p>
        </p:txBody>
      </p:sp>
      <p:sp>
        <p:nvSpPr>
          <p:cNvPr id="71" name="Oval 40">
            <a:extLst>
              <a:ext uri="{FF2B5EF4-FFF2-40B4-BE49-F238E27FC236}">
                <a16:creationId xmlns:a16="http://schemas.microsoft.com/office/drawing/2014/main" id="{CB563B6E-B5B6-45C9-B26A-00E0F9606E6E}"/>
              </a:ext>
            </a:extLst>
          </p:cNvPr>
          <p:cNvSpPr/>
          <p:nvPr/>
        </p:nvSpPr>
        <p:spPr>
          <a:xfrm>
            <a:off x="3945440" y="3783198"/>
            <a:ext cx="240581" cy="240581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ABD9B0AD-104E-41F3-9D00-5479378D582E}"/>
              </a:ext>
            </a:extLst>
          </p:cNvPr>
          <p:cNvSpPr/>
          <p:nvPr/>
        </p:nvSpPr>
        <p:spPr>
          <a:xfrm>
            <a:off x="3939471" y="3773250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3" name="Oval 40">
            <a:extLst>
              <a:ext uri="{FF2B5EF4-FFF2-40B4-BE49-F238E27FC236}">
                <a16:creationId xmlns:a16="http://schemas.microsoft.com/office/drawing/2014/main" id="{D86C3DB5-460C-4A52-AF6D-F0096C407A69}"/>
              </a:ext>
            </a:extLst>
          </p:cNvPr>
          <p:cNvSpPr/>
          <p:nvPr/>
        </p:nvSpPr>
        <p:spPr>
          <a:xfrm>
            <a:off x="2903513" y="3688615"/>
            <a:ext cx="240581" cy="240581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74" name="Oval 40">
            <a:extLst>
              <a:ext uri="{FF2B5EF4-FFF2-40B4-BE49-F238E27FC236}">
                <a16:creationId xmlns:a16="http://schemas.microsoft.com/office/drawing/2014/main" id="{E7232DBD-F87D-4937-A5A6-BD46FD4D1EA1}"/>
              </a:ext>
            </a:extLst>
          </p:cNvPr>
          <p:cNvSpPr/>
          <p:nvPr/>
        </p:nvSpPr>
        <p:spPr>
          <a:xfrm>
            <a:off x="3301295" y="2932516"/>
            <a:ext cx="240581" cy="240581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8581DCA7-2104-4700-BEDC-44A333A5489B}"/>
              </a:ext>
            </a:extLst>
          </p:cNvPr>
          <p:cNvSpPr/>
          <p:nvPr/>
        </p:nvSpPr>
        <p:spPr>
          <a:xfrm>
            <a:off x="3300823" y="292528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7E07A9B-B4FB-49BD-8F6E-385B1579DEC7}"/>
              </a:ext>
            </a:extLst>
          </p:cNvPr>
          <p:cNvSpPr/>
          <p:nvPr/>
        </p:nvSpPr>
        <p:spPr>
          <a:xfrm>
            <a:off x="2900460" y="368588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1239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矩形: 圓角 35">
            <a:extLst>
              <a:ext uri="{FF2B5EF4-FFF2-40B4-BE49-F238E27FC236}">
                <a16:creationId xmlns:a16="http://schemas.microsoft.com/office/drawing/2014/main" id="{A8490EC9-190C-E04D-9A74-7751F6A8AB59}"/>
              </a:ext>
            </a:extLst>
          </p:cNvPr>
          <p:cNvSpPr/>
          <p:nvPr/>
        </p:nvSpPr>
        <p:spPr>
          <a:xfrm>
            <a:off x="875103" y="4204590"/>
            <a:ext cx="1345617" cy="404085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286E2A01-FB20-084D-AB26-49A4046C66E4}"/>
              </a:ext>
            </a:extLst>
          </p:cNvPr>
          <p:cNvSpPr/>
          <p:nvPr/>
        </p:nvSpPr>
        <p:spPr>
          <a:xfrm>
            <a:off x="803124" y="2022407"/>
            <a:ext cx="3867318" cy="1629778"/>
          </a:xfrm>
          <a:prstGeom prst="rect">
            <a:avLst/>
          </a:prstGeom>
          <a:solidFill>
            <a:schemeClr val="bg1"/>
          </a:solidFill>
          <a:ln w="28575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B5F1BB-32B2-2749-8C69-EE95BF852F22}"/>
              </a:ext>
            </a:extLst>
          </p:cNvPr>
          <p:cNvSpPr/>
          <p:nvPr/>
        </p:nvSpPr>
        <p:spPr>
          <a:xfrm>
            <a:off x="853921" y="2321880"/>
            <a:ext cx="3754324" cy="10135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7FC8AE-417B-6A4E-B94F-B55593E8A198}"/>
              </a:ext>
            </a:extLst>
          </p:cNvPr>
          <p:cNvSpPr/>
          <p:nvPr/>
        </p:nvSpPr>
        <p:spPr>
          <a:xfrm>
            <a:off x="853921" y="3382618"/>
            <a:ext cx="3754324" cy="240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6304912-6A5E-0644-A3B8-AA0B462409BA}"/>
              </a:ext>
            </a:extLst>
          </p:cNvPr>
          <p:cNvSpPr/>
          <p:nvPr/>
        </p:nvSpPr>
        <p:spPr>
          <a:xfrm>
            <a:off x="853920" y="2072785"/>
            <a:ext cx="3754325" cy="1987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8" name="圖形 7">
            <a:extLst>
              <a:ext uri="{FF2B5EF4-FFF2-40B4-BE49-F238E27FC236}">
                <a16:creationId xmlns:a16="http://schemas.microsoft.com/office/drawing/2014/main" id="{3ED4F3C0-8CA1-4B6C-91DA-398C65ADB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904" y="982372"/>
            <a:ext cx="1419485" cy="959513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DF8EB9BE-B26B-DF44-A4B1-7DBFA8AA960E}"/>
              </a:ext>
            </a:extLst>
          </p:cNvPr>
          <p:cNvGrpSpPr/>
          <p:nvPr/>
        </p:nvGrpSpPr>
        <p:grpSpPr>
          <a:xfrm>
            <a:off x="2671124" y="1476464"/>
            <a:ext cx="361044" cy="361044"/>
            <a:chOff x="8727084" y="3388335"/>
            <a:chExt cx="346780" cy="346780"/>
          </a:xfrm>
        </p:grpSpPr>
        <p:sp>
          <p:nvSpPr>
            <p:cNvPr id="69" name="橢圓 41">
              <a:extLst>
                <a:ext uri="{FF2B5EF4-FFF2-40B4-BE49-F238E27FC236}">
                  <a16:creationId xmlns:a16="http://schemas.microsoft.com/office/drawing/2014/main" id="{1888D620-41EF-6C47-9226-025443685B28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70" name="圖形 15">
              <a:extLst>
                <a:ext uri="{FF2B5EF4-FFF2-40B4-BE49-F238E27FC236}">
                  <a16:creationId xmlns:a16="http://schemas.microsoft.com/office/drawing/2014/main" id="{19EE2B0E-BE5E-4848-80F5-1C3C59ACB4BB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71" name="手繪多邊形: 圖案 65">
                <a:extLst>
                  <a:ext uri="{FF2B5EF4-FFF2-40B4-BE49-F238E27FC236}">
                    <a16:creationId xmlns:a16="http://schemas.microsoft.com/office/drawing/2014/main" id="{AD912A21-5BFE-B846-A1D2-139EC8C9548A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72" name="手繪多邊形: 圖案 66">
                <a:extLst>
                  <a:ext uri="{FF2B5EF4-FFF2-40B4-BE49-F238E27FC236}">
                    <a16:creationId xmlns:a16="http://schemas.microsoft.com/office/drawing/2014/main" id="{6B01BB8A-1062-964D-85A1-CBBB17C53584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73" name="手繪多邊形: 圖案 67">
                <a:extLst>
                  <a:ext uri="{FF2B5EF4-FFF2-40B4-BE49-F238E27FC236}">
                    <a16:creationId xmlns:a16="http://schemas.microsoft.com/office/drawing/2014/main" id="{4AFDAEC7-0CDC-7F40-A5F9-B7323C33D461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74" name="手繪多邊形: 圖案 68">
                <a:extLst>
                  <a:ext uri="{FF2B5EF4-FFF2-40B4-BE49-F238E27FC236}">
                    <a16:creationId xmlns:a16="http://schemas.microsoft.com/office/drawing/2014/main" id="{93A2E635-D3D1-C845-B68B-C699B35F29B8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0A48CC-83BF-2C4D-9BB0-CFA7E15AB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50" y="140056"/>
            <a:ext cx="7886700" cy="994172"/>
          </a:xfrm>
        </p:spPr>
        <p:txBody>
          <a:bodyPr/>
          <a:lstStyle/>
          <a:p>
            <a:r>
              <a:rPr lang="en-US" dirty="0" err="1"/>
              <a:t>當要編輯並同步檔案時</a:t>
            </a:r>
            <a:endParaRPr lang="en-US" dirty="0"/>
          </a:p>
        </p:txBody>
      </p:sp>
      <p:pic>
        <p:nvPicPr>
          <p:cNvPr id="4" name="圖形 39">
            <a:extLst>
              <a:ext uri="{FF2B5EF4-FFF2-40B4-BE49-F238E27FC236}">
                <a16:creationId xmlns:a16="http://schemas.microsoft.com/office/drawing/2014/main" id="{63554639-7A4D-A741-B747-6D1531CEC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6353" y="4193232"/>
            <a:ext cx="763865" cy="464122"/>
          </a:xfrm>
          <a:prstGeom prst="rect">
            <a:avLst/>
          </a:prstGeom>
        </p:spPr>
      </p:pic>
      <p:pic>
        <p:nvPicPr>
          <p:cNvPr id="6" name="圖形 37">
            <a:extLst>
              <a:ext uri="{FF2B5EF4-FFF2-40B4-BE49-F238E27FC236}">
                <a16:creationId xmlns:a16="http://schemas.microsoft.com/office/drawing/2014/main" id="{A7CDC52F-58C8-FA47-80C5-013D246E1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5054" y="3106641"/>
            <a:ext cx="1023669" cy="10236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F67895-669D-664E-8FC3-20BBD3F538FB}"/>
              </a:ext>
            </a:extLst>
          </p:cNvPr>
          <p:cNvSpPr txBox="1"/>
          <p:nvPr/>
        </p:nvSpPr>
        <p:spPr>
          <a:xfrm>
            <a:off x="879078" y="3375325"/>
            <a:ext cx="98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檔案系統</a:t>
            </a: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21D01B-B88E-FA40-ABF5-B1E6FB5EE75D}"/>
              </a:ext>
            </a:extLst>
          </p:cNvPr>
          <p:cNvSpPr txBox="1"/>
          <p:nvPr/>
        </p:nvSpPr>
        <p:spPr>
          <a:xfrm>
            <a:off x="879078" y="3106641"/>
            <a:ext cx="98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快取機制</a:t>
            </a:r>
            <a:endParaRPr 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EC4B9D-9FC3-1A47-8F24-BD76850222A5}"/>
              </a:ext>
            </a:extLst>
          </p:cNvPr>
          <p:cNvSpPr txBox="1"/>
          <p:nvPr/>
        </p:nvSpPr>
        <p:spPr>
          <a:xfrm>
            <a:off x="879078" y="2035857"/>
            <a:ext cx="982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雲端連接</a:t>
            </a:r>
            <a:endParaRPr 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矩形: 圓角 37">
            <a:extLst>
              <a:ext uri="{FF2B5EF4-FFF2-40B4-BE49-F238E27FC236}">
                <a16:creationId xmlns:a16="http://schemas.microsoft.com/office/drawing/2014/main" id="{63B402AF-FDE2-5042-B8FD-FF8DD87FEDBC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CC74375B-F076-3D4D-89F0-0D9D0EFFCC9F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矩形 46">
            <a:extLst>
              <a:ext uri="{FF2B5EF4-FFF2-40B4-BE49-F238E27FC236}">
                <a16:creationId xmlns:a16="http://schemas.microsoft.com/office/drawing/2014/main" id="{4506A743-932E-7843-98F8-F12983059E65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矩形 47">
            <a:extLst>
              <a:ext uri="{FF2B5EF4-FFF2-40B4-BE49-F238E27FC236}">
                <a16:creationId xmlns:a16="http://schemas.microsoft.com/office/drawing/2014/main" id="{287AE04A-261C-6845-82E4-DF69499C7C67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5A1712B-CC00-CA47-BCAF-EFE75F252616}"/>
              </a:ext>
            </a:extLst>
          </p:cNvPr>
          <p:cNvSpPr txBox="1"/>
          <p:nvPr/>
        </p:nvSpPr>
        <p:spPr>
          <a:xfrm>
            <a:off x="8442909" y="-507850"/>
            <a:ext cx="67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子頁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92" name="Oval 40">
            <a:extLst>
              <a:ext uri="{FF2B5EF4-FFF2-40B4-BE49-F238E27FC236}">
                <a16:creationId xmlns:a16="http://schemas.microsoft.com/office/drawing/2014/main" id="{E89C47DA-F18F-4CE0-A116-ADAB37CEA7B5}"/>
              </a:ext>
            </a:extLst>
          </p:cNvPr>
          <p:cNvSpPr/>
          <p:nvPr/>
        </p:nvSpPr>
        <p:spPr>
          <a:xfrm>
            <a:off x="3213678" y="1852885"/>
            <a:ext cx="214736" cy="214736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3</a:t>
            </a:r>
          </a:p>
        </p:txBody>
      </p:sp>
      <p:sp>
        <p:nvSpPr>
          <p:cNvPr id="98" name="Oval 40">
            <a:extLst>
              <a:ext uri="{FF2B5EF4-FFF2-40B4-BE49-F238E27FC236}">
                <a16:creationId xmlns:a16="http://schemas.microsoft.com/office/drawing/2014/main" id="{4AB51D23-684F-4069-B911-A11D0BA1BF99}"/>
              </a:ext>
            </a:extLst>
          </p:cNvPr>
          <p:cNvSpPr/>
          <p:nvPr/>
        </p:nvSpPr>
        <p:spPr>
          <a:xfrm>
            <a:off x="3178646" y="4115044"/>
            <a:ext cx="214736" cy="214736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2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832CD47-B3CE-634C-A94E-55C93300EFF1}"/>
              </a:ext>
            </a:extLst>
          </p:cNvPr>
          <p:cNvGrpSpPr/>
          <p:nvPr/>
        </p:nvGrpSpPr>
        <p:grpSpPr>
          <a:xfrm>
            <a:off x="2671124" y="2760640"/>
            <a:ext cx="361044" cy="361044"/>
            <a:chOff x="8727084" y="3388335"/>
            <a:chExt cx="346780" cy="346780"/>
          </a:xfrm>
        </p:grpSpPr>
        <p:sp>
          <p:nvSpPr>
            <p:cNvPr id="76" name="橢圓 41">
              <a:extLst>
                <a:ext uri="{FF2B5EF4-FFF2-40B4-BE49-F238E27FC236}">
                  <a16:creationId xmlns:a16="http://schemas.microsoft.com/office/drawing/2014/main" id="{E9F33868-6EEB-BC48-9CD8-0CB20E61B053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77" name="圖形 15">
              <a:extLst>
                <a:ext uri="{FF2B5EF4-FFF2-40B4-BE49-F238E27FC236}">
                  <a16:creationId xmlns:a16="http://schemas.microsoft.com/office/drawing/2014/main" id="{FB82642D-F1B7-3B48-9066-FD0B88F7AD9F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78" name="手繪多邊形: 圖案 65">
                <a:extLst>
                  <a:ext uri="{FF2B5EF4-FFF2-40B4-BE49-F238E27FC236}">
                    <a16:creationId xmlns:a16="http://schemas.microsoft.com/office/drawing/2014/main" id="{D799B46A-D2AE-C544-AF9F-27B3BCC6752D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79" name="手繪多邊形: 圖案 66">
                <a:extLst>
                  <a:ext uri="{FF2B5EF4-FFF2-40B4-BE49-F238E27FC236}">
                    <a16:creationId xmlns:a16="http://schemas.microsoft.com/office/drawing/2014/main" id="{6BB3F6F5-6E80-7845-B62A-0C97D0B66DE0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80" name="手繪多邊形: 圖案 67">
                <a:extLst>
                  <a:ext uri="{FF2B5EF4-FFF2-40B4-BE49-F238E27FC236}">
                    <a16:creationId xmlns:a16="http://schemas.microsoft.com/office/drawing/2014/main" id="{D4765298-4AC0-7D4D-98B4-9923EC56E306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81" name="手繪多邊形: 圖案 68">
                <a:extLst>
                  <a:ext uri="{FF2B5EF4-FFF2-40B4-BE49-F238E27FC236}">
                    <a16:creationId xmlns:a16="http://schemas.microsoft.com/office/drawing/2014/main" id="{66E6BCA9-AAB9-3B4A-98F2-9D5CBFEAA7F4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94F637E-FEA0-4C47-BC01-274C1B09C3D7}"/>
              </a:ext>
            </a:extLst>
          </p:cNvPr>
          <p:cNvGrpSpPr/>
          <p:nvPr/>
        </p:nvGrpSpPr>
        <p:grpSpPr>
          <a:xfrm>
            <a:off x="2671124" y="4047735"/>
            <a:ext cx="361044" cy="361044"/>
            <a:chOff x="8727084" y="3388335"/>
            <a:chExt cx="346780" cy="346780"/>
          </a:xfrm>
        </p:grpSpPr>
        <p:sp>
          <p:nvSpPr>
            <p:cNvPr id="83" name="橢圓 41">
              <a:extLst>
                <a:ext uri="{FF2B5EF4-FFF2-40B4-BE49-F238E27FC236}">
                  <a16:creationId xmlns:a16="http://schemas.microsoft.com/office/drawing/2014/main" id="{669CA03F-4211-7845-BC07-634336019DBB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84" name="圖形 15">
              <a:extLst>
                <a:ext uri="{FF2B5EF4-FFF2-40B4-BE49-F238E27FC236}">
                  <a16:creationId xmlns:a16="http://schemas.microsoft.com/office/drawing/2014/main" id="{4BDBCF48-EF96-8C4B-AF05-C5AAD5B4B912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87" name="手繪多邊形: 圖案 65">
                <a:extLst>
                  <a:ext uri="{FF2B5EF4-FFF2-40B4-BE49-F238E27FC236}">
                    <a16:creationId xmlns:a16="http://schemas.microsoft.com/office/drawing/2014/main" id="{AB08B04D-6FEB-934A-8185-0A242873166F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89" name="手繪多邊形: 圖案 66">
                <a:extLst>
                  <a:ext uri="{FF2B5EF4-FFF2-40B4-BE49-F238E27FC236}">
                    <a16:creationId xmlns:a16="http://schemas.microsoft.com/office/drawing/2014/main" id="{9FBE40B5-4096-FD49-80DF-49590FF6D93F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99" name="手繪多邊形: 圖案 67">
                <a:extLst>
                  <a:ext uri="{FF2B5EF4-FFF2-40B4-BE49-F238E27FC236}">
                    <a16:creationId xmlns:a16="http://schemas.microsoft.com/office/drawing/2014/main" id="{201D250A-BDEA-7C4F-8650-4AA4CBC28993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01" name="手繪多邊形: 圖案 68">
                <a:extLst>
                  <a:ext uri="{FF2B5EF4-FFF2-40B4-BE49-F238E27FC236}">
                    <a16:creationId xmlns:a16="http://schemas.microsoft.com/office/drawing/2014/main" id="{B7B12ADC-F15D-204C-9A96-DD88801504E2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782F73-F565-534B-93A6-A3E651FA110D}"/>
              </a:ext>
            </a:extLst>
          </p:cNvPr>
          <p:cNvCxnSpPr>
            <a:cxnSpLocks/>
          </p:cNvCxnSpPr>
          <p:nvPr/>
        </p:nvCxnSpPr>
        <p:spPr>
          <a:xfrm>
            <a:off x="2856683" y="1985016"/>
            <a:ext cx="0" cy="695499"/>
          </a:xfrm>
          <a:prstGeom prst="straightConnector1">
            <a:avLst/>
          </a:prstGeom>
          <a:ln w="19050">
            <a:gradFill>
              <a:gsLst>
                <a:gs pos="0">
                  <a:srgbClr val="00B050"/>
                </a:gs>
                <a:gs pos="100000">
                  <a:srgbClr val="00A44A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805F9893-B74F-9748-B496-1C32A9523F57}"/>
              </a:ext>
            </a:extLst>
          </p:cNvPr>
          <p:cNvCxnSpPr>
            <a:cxnSpLocks/>
          </p:cNvCxnSpPr>
          <p:nvPr/>
        </p:nvCxnSpPr>
        <p:spPr>
          <a:xfrm>
            <a:off x="2856683" y="3289479"/>
            <a:ext cx="0" cy="695499"/>
          </a:xfrm>
          <a:prstGeom prst="straightConnector1">
            <a:avLst/>
          </a:prstGeom>
          <a:ln w="19050">
            <a:gradFill>
              <a:gsLst>
                <a:gs pos="0">
                  <a:srgbClr val="00B050"/>
                </a:gs>
                <a:gs pos="100000">
                  <a:srgbClr val="00A44A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5D4C25A-1CC7-194F-AE14-10FCE7DC5E91}"/>
              </a:ext>
            </a:extLst>
          </p:cNvPr>
          <p:cNvGrpSpPr/>
          <p:nvPr/>
        </p:nvGrpSpPr>
        <p:grpSpPr>
          <a:xfrm>
            <a:off x="2670254" y="1476329"/>
            <a:ext cx="361044" cy="361044"/>
            <a:chOff x="8727084" y="3388335"/>
            <a:chExt cx="346780" cy="346780"/>
          </a:xfrm>
        </p:grpSpPr>
        <p:sp>
          <p:nvSpPr>
            <p:cNvPr id="104" name="橢圓 41">
              <a:extLst>
                <a:ext uri="{FF2B5EF4-FFF2-40B4-BE49-F238E27FC236}">
                  <a16:creationId xmlns:a16="http://schemas.microsoft.com/office/drawing/2014/main" id="{4F9A7EF4-1047-E241-87AD-E9BD39549522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05" name="圖形 15">
              <a:extLst>
                <a:ext uri="{FF2B5EF4-FFF2-40B4-BE49-F238E27FC236}">
                  <a16:creationId xmlns:a16="http://schemas.microsoft.com/office/drawing/2014/main" id="{3E3DEA1B-4D11-0B4D-ADC4-4E53FB4A4FBF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106" name="手繪多邊形: 圖案 65">
                <a:extLst>
                  <a:ext uri="{FF2B5EF4-FFF2-40B4-BE49-F238E27FC236}">
                    <a16:creationId xmlns:a16="http://schemas.microsoft.com/office/drawing/2014/main" id="{B8845CC6-F188-724D-8D8C-8883314BDD5E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07" name="手繪多邊形: 圖案 66">
                <a:extLst>
                  <a:ext uri="{FF2B5EF4-FFF2-40B4-BE49-F238E27FC236}">
                    <a16:creationId xmlns:a16="http://schemas.microsoft.com/office/drawing/2014/main" id="{BF31241C-08C4-7A44-9D4C-67771F219C13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08" name="手繪多邊形: 圖案 67">
                <a:extLst>
                  <a:ext uri="{FF2B5EF4-FFF2-40B4-BE49-F238E27FC236}">
                    <a16:creationId xmlns:a16="http://schemas.microsoft.com/office/drawing/2014/main" id="{A6F12A9C-EFBB-2244-A419-14E9F7BB3441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09" name="手繪多邊形: 圖案 68">
                <a:extLst>
                  <a:ext uri="{FF2B5EF4-FFF2-40B4-BE49-F238E27FC236}">
                    <a16:creationId xmlns:a16="http://schemas.microsoft.com/office/drawing/2014/main" id="{88497119-2BDE-F142-ADA3-55F795B91DEA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CBF1333-5526-AF43-8AA4-43F63F18B2AE}"/>
              </a:ext>
            </a:extLst>
          </p:cNvPr>
          <p:cNvCxnSpPr/>
          <p:nvPr/>
        </p:nvCxnSpPr>
        <p:spPr>
          <a:xfrm flipV="1">
            <a:off x="2856683" y="3236873"/>
            <a:ext cx="0" cy="684236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16ECAA-95E0-5F43-AF59-1CBA332952CB}"/>
              </a:ext>
            </a:extLst>
          </p:cNvPr>
          <p:cNvGrpSpPr/>
          <p:nvPr/>
        </p:nvGrpSpPr>
        <p:grpSpPr>
          <a:xfrm>
            <a:off x="2670254" y="4046400"/>
            <a:ext cx="361044" cy="361044"/>
            <a:chOff x="8727084" y="3388335"/>
            <a:chExt cx="346780" cy="346780"/>
          </a:xfrm>
        </p:grpSpPr>
        <p:sp>
          <p:nvSpPr>
            <p:cNvPr id="10" name="橢圓 41">
              <a:extLst>
                <a:ext uri="{FF2B5EF4-FFF2-40B4-BE49-F238E27FC236}">
                  <a16:creationId xmlns:a16="http://schemas.microsoft.com/office/drawing/2014/main" id="{32348084-992C-EC49-98C3-DD7A4E7E1315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1" name="圖形 15">
              <a:extLst>
                <a:ext uri="{FF2B5EF4-FFF2-40B4-BE49-F238E27FC236}">
                  <a16:creationId xmlns:a16="http://schemas.microsoft.com/office/drawing/2014/main" id="{BC5EBD58-0456-6947-9E9D-B4CA9F8FA639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12" name="手繪多邊形: 圖案 65">
                <a:extLst>
                  <a:ext uri="{FF2B5EF4-FFF2-40B4-BE49-F238E27FC236}">
                    <a16:creationId xmlns:a16="http://schemas.microsoft.com/office/drawing/2014/main" id="{B23B4ABA-CCA2-7045-AE79-DE6F14A8629C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3" name="手繪多邊形: 圖案 66">
                <a:extLst>
                  <a:ext uri="{FF2B5EF4-FFF2-40B4-BE49-F238E27FC236}">
                    <a16:creationId xmlns:a16="http://schemas.microsoft.com/office/drawing/2014/main" id="{11C5959A-345E-9447-9775-4E9D45580EF5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4" name="手繪多邊形: 圖案 67">
                <a:extLst>
                  <a:ext uri="{FF2B5EF4-FFF2-40B4-BE49-F238E27FC236}">
                    <a16:creationId xmlns:a16="http://schemas.microsoft.com/office/drawing/2014/main" id="{9A49A0C3-02B7-F341-820C-4ADDD3822825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5" name="手繪多邊形: 圖案 68">
                <a:extLst>
                  <a:ext uri="{FF2B5EF4-FFF2-40B4-BE49-F238E27FC236}">
                    <a16:creationId xmlns:a16="http://schemas.microsoft.com/office/drawing/2014/main" id="{CF9C00AC-E838-4D49-BEA8-BF5CDFEA200A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8D28DEA-FA9C-2743-8A42-135D453968FF}"/>
              </a:ext>
            </a:extLst>
          </p:cNvPr>
          <p:cNvGrpSpPr/>
          <p:nvPr/>
        </p:nvGrpSpPr>
        <p:grpSpPr>
          <a:xfrm>
            <a:off x="2671124" y="2760640"/>
            <a:ext cx="361044" cy="361044"/>
            <a:chOff x="8727084" y="3388335"/>
            <a:chExt cx="346780" cy="346780"/>
          </a:xfrm>
        </p:grpSpPr>
        <p:sp>
          <p:nvSpPr>
            <p:cNvPr id="132" name="橢圓 41">
              <a:extLst>
                <a:ext uri="{FF2B5EF4-FFF2-40B4-BE49-F238E27FC236}">
                  <a16:creationId xmlns:a16="http://schemas.microsoft.com/office/drawing/2014/main" id="{35F5DF24-9A01-1D4C-AAB5-AA81EA6534A2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33" name="圖形 15">
              <a:extLst>
                <a:ext uri="{FF2B5EF4-FFF2-40B4-BE49-F238E27FC236}">
                  <a16:creationId xmlns:a16="http://schemas.microsoft.com/office/drawing/2014/main" id="{72E95616-68DD-4548-A5A1-33D9548559A4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134" name="手繪多邊形: 圖案 65">
                <a:extLst>
                  <a:ext uri="{FF2B5EF4-FFF2-40B4-BE49-F238E27FC236}">
                    <a16:creationId xmlns:a16="http://schemas.microsoft.com/office/drawing/2014/main" id="{34A363F2-53E6-5C46-BEF9-E3F8D50F69F7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35" name="手繪多邊形: 圖案 66">
                <a:extLst>
                  <a:ext uri="{FF2B5EF4-FFF2-40B4-BE49-F238E27FC236}">
                    <a16:creationId xmlns:a16="http://schemas.microsoft.com/office/drawing/2014/main" id="{4855687C-0B95-DC4E-8AE9-699069221E85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36" name="手繪多邊形: 圖案 67">
                <a:extLst>
                  <a:ext uri="{FF2B5EF4-FFF2-40B4-BE49-F238E27FC236}">
                    <a16:creationId xmlns:a16="http://schemas.microsoft.com/office/drawing/2014/main" id="{2D3F33E2-C2C4-E248-A656-E1750A91500B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37" name="手繪多邊形: 圖案 68">
                <a:extLst>
                  <a:ext uri="{FF2B5EF4-FFF2-40B4-BE49-F238E27FC236}">
                    <a16:creationId xmlns:a16="http://schemas.microsoft.com/office/drawing/2014/main" id="{1F512C66-6E6E-A844-9784-9624DD9172C8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512888-7EC5-F341-927F-816A302CCF03}"/>
              </a:ext>
            </a:extLst>
          </p:cNvPr>
          <p:cNvGrpSpPr/>
          <p:nvPr/>
        </p:nvGrpSpPr>
        <p:grpSpPr>
          <a:xfrm>
            <a:off x="2670254" y="4046400"/>
            <a:ext cx="361044" cy="361044"/>
            <a:chOff x="8727084" y="3388335"/>
            <a:chExt cx="346780" cy="346780"/>
          </a:xfrm>
        </p:grpSpPr>
        <p:sp>
          <p:nvSpPr>
            <p:cNvPr id="23" name="橢圓 41">
              <a:extLst>
                <a:ext uri="{FF2B5EF4-FFF2-40B4-BE49-F238E27FC236}">
                  <a16:creationId xmlns:a16="http://schemas.microsoft.com/office/drawing/2014/main" id="{EAD462FB-87ED-4249-BFA3-EFA847D80994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4" name="圖形 15">
              <a:extLst>
                <a:ext uri="{FF2B5EF4-FFF2-40B4-BE49-F238E27FC236}">
                  <a16:creationId xmlns:a16="http://schemas.microsoft.com/office/drawing/2014/main" id="{DBB07CE6-4CE5-B04B-8DDF-F7038A9C7D1E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25" name="手繪多邊形: 圖案 65">
                <a:extLst>
                  <a:ext uri="{FF2B5EF4-FFF2-40B4-BE49-F238E27FC236}">
                    <a16:creationId xmlns:a16="http://schemas.microsoft.com/office/drawing/2014/main" id="{B216CB73-9B84-B44D-A0F8-1DC7006A3C7B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6" name="手繪多邊形: 圖案 66">
                <a:extLst>
                  <a:ext uri="{FF2B5EF4-FFF2-40B4-BE49-F238E27FC236}">
                    <a16:creationId xmlns:a16="http://schemas.microsoft.com/office/drawing/2014/main" id="{0FBA500A-504B-5546-9AC7-09F4C2B2013A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7" name="手繪多邊形: 圖案 67">
                <a:extLst>
                  <a:ext uri="{FF2B5EF4-FFF2-40B4-BE49-F238E27FC236}">
                    <a16:creationId xmlns:a16="http://schemas.microsoft.com/office/drawing/2014/main" id="{450A5A1D-FAAA-5049-B89A-DC4A67E7D5E0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8" name="手繪多邊形: 圖案 68">
                <a:extLst>
                  <a:ext uri="{FF2B5EF4-FFF2-40B4-BE49-F238E27FC236}">
                    <a16:creationId xmlns:a16="http://schemas.microsoft.com/office/drawing/2014/main" id="{1FFEAEFC-0A6C-F545-A45C-4C68988A8796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E6320BAD-B311-0447-9FCA-B9E1F79A4017}"/>
              </a:ext>
            </a:extLst>
          </p:cNvPr>
          <p:cNvCxnSpPr/>
          <p:nvPr/>
        </p:nvCxnSpPr>
        <p:spPr>
          <a:xfrm flipV="1">
            <a:off x="2856683" y="1912108"/>
            <a:ext cx="0" cy="684236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8F088B7-9B62-4D47-BDAE-8F2DBB58F945}"/>
              </a:ext>
            </a:extLst>
          </p:cNvPr>
          <p:cNvGrpSpPr/>
          <p:nvPr/>
        </p:nvGrpSpPr>
        <p:grpSpPr>
          <a:xfrm rot="2749868">
            <a:off x="2874510" y="1734431"/>
            <a:ext cx="296483" cy="203212"/>
            <a:chOff x="3211459" y="-601188"/>
            <a:chExt cx="651164" cy="446315"/>
          </a:xfrm>
        </p:grpSpPr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927EB23D-C062-9A41-9E79-0012A3982A3D}"/>
                </a:ext>
              </a:extLst>
            </p:cNvPr>
            <p:cNvSpPr/>
            <p:nvPr/>
          </p:nvSpPr>
          <p:spPr>
            <a:xfrm>
              <a:off x="3583764" y="-426889"/>
              <a:ext cx="278859" cy="803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Donut 144">
              <a:extLst>
                <a:ext uri="{FF2B5EF4-FFF2-40B4-BE49-F238E27FC236}">
                  <a16:creationId xmlns:a16="http://schemas.microsoft.com/office/drawing/2014/main" id="{9022BE3A-A83E-6A44-89D9-73AD0FBD1BC2}"/>
                </a:ext>
              </a:extLst>
            </p:cNvPr>
            <p:cNvSpPr/>
            <p:nvPr/>
          </p:nvSpPr>
          <p:spPr>
            <a:xfrm>
              <a:off x="3211459" y="-601188"/>
              <a:ext cx="446315" cy="446315"/>
            </a:xfrm>
            <a:prstGeom prst="donut">
              <a:avLst>
                <a:gd name="adj" fmla="val 1885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6" name="矩形: 圓角 35">
            <a:extLst>
              <a:ext uri="{FF2B5EF4-FFF2-40B4-BE49-F238E27FC236}">
                <a16:creationId xmlns:a16="http://schemas.microsoft.com/office/drawing/2014/main" id="{4BAB3437-6BE0-EA4A-9489-3CAD7DFCBB56}"/>
              </a:ext>
            </a:extLst>
          </p:cNvPr>
          <p:cNvSpPr/>
          <p:nvPr/>
        </p:nvSpPr>
        <p:spPr>
          <a:xfrm>
            <a:off x="879078" y="4204672"/>
            <a:ext cx="1345617" cy="404085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6BC708D-1888-BB41-A08C-6C1DD1456657}"/>
              </a:ext>
            </a:extLst>
          </p:cNvPr>
          <p:cNvSpPr/>
          <p:nvPr/>
        </p:nvSpPr>
        <p:spPr>
          <a:xfrm>
            <a:off x="944146" y="4196200"/>
            <a:ext cx="12075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讀取雲端檔案以進行編輯</a:t>
            </a:r>
            <a:endParaRPr lang="en-US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8" name="矩形: 圓角 35">
            <a:extLst>
              <a:ext uri="{FF2B5EF4-FFF2-40B4-BE49-F238E27FC236}">
                <a16:creationId xmlns:a16="http://schemas.microsoft.com/office/drawing/2014/main" id="{5E7EE954-AED4-D340-B78E-5AA7C27EE866}"/>
              </a:ext>
            </a:extLst>
          </p:cNvPr>
          <p:cNvSpPr/>
          <p:nvPr/>
        </p:nvSpPr>
        <p:spPr>
          <a:xfrm>
            <a:off x="3371907" y="4193786"/>
            <a:ext cx="1140728" cy="404085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AC384CB-E0BA-A146-91CC-5840F5479BD2}"/>
              </a:ext>
            </a:extLst>
          </p:cNvPr>
          <p:cNvSpPr/>
          <p:nvPr/>
        </p:nvSpPr>
        <p:spPr>
          <a:xfrm>
            <a:off x="3436974" y="4185809"/>
            <a:ext cx="10236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編輯後同步至雲端</a:t>
            </a:r>
            <a:endParaRPr lang="en-US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Oval 40">
            <a:extLst>
              <a:ext uri="{FF2B5EF4-FFF2-40B4-BE49-F238E27FC236}">
                <a16:creationId xmlns:a16="http://schemas.microsoft.com/office/drawing/2014/main" id="{41BCD8D3-6A43-4D6D-B59F-0ACD07FC514A}"/>
              </a:ext>
            </a:extLst>
          </p:cNvPr>
          <p:cNvSpPr/>
          <p:nvPr/>
        </p:nvSpPr>
        <p:spPr>
          <a:xfrm>
            <a:off x="2162745" y="4115221"/>
            <a:ext cx="214736" cy="214736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1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5F4DFE92-5D0C-2344-93D8-91C93EB61765}"/>
              </a:ext>
            </a:extLst>
          </p:cNvPr>
          <p:cNvGrpSpPr/>
          <p:nvPr/>
        </p:nvGrpSpPr>
        <p:grpSpPr>
          <a:xfrm>
            <a:off x="3246929" y="2741107"/>
            <a:ext cx="931642" cy="400110"/>
            <a:chOff x="5540315" y="3717281"/>
            <a:chExt cx="597946" cy="400110"/>
          </a:xfrm>
        </p:grpSpPr>
        <p:sp>
          <p:nvSpPr>
            <p:cNvPr id="151" name="矩形: 圓角 35">
              <a:extLst>
                <a:ext uri="{FF2B5EF4-FFF2-40B4-BE49-F238E27FC236}">
                  <a16:creationId xmlns:a16="http://schemas.microsoft.com/office/drawing/2014/main" id="{31C750C6-331E-224D-A7D1-0D7097EC3FEC}"/>
                </a:ext>
              </a:extLst>
            </p:cNvPr>
            <p:cNvSpPr/>
            <p:nvPr/>
          </p:nvSpPr>
          <p:spPr>
            <a:xfrm>
              <a:off x="5540315" y="3727426"/>
              <a:ext cx="597946" cy="3699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矩形 120">
              <a:extLst>
                <a:ext uri="{FF2B5EF4-FFF2-40B4-BE49-F238E27FC236}">
                  <a16:creationId xmlns:a16="http://schemas.microsoft.com/office/drawing/2014/main" id="{F26B2F7D-2A21-1440-A96D-E2C095B64011}"/>
                </a:ext>
              </a:extLst>
            </p:cNvPr>
            <p:cNvSpPr/>
            <p:nvPr/>
          </p:nvSpPr>
          <p:spPr>
            <a:xfrm>
              <a:off x="5564237" y="3717281"/>
              <a:ext cx="56556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結束本地</a:t>
              </a:r>
              <a:endParaRPr lang="en-US" altLang="zh-CN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CN" altLang="en-US" sz="1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寫入程序</a:t>
              </a:r>
              <a:endParaRPr lang="en-US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347511D0-30BF-8645-95AC-7D61E86A6B92}"/>
              </a:ext>
            </a:extLst>
          </p:cNvPr>
          <p:cNvGrpSpPr/>
          <p:nvPr/>
        </p:nvGrpSpPr>
        <p:grpSpPr>
          <a:xfrm>
            <a:off x="3779534" y="1476724"/>
            <a:ext cx="828711" cy="400110"/>
            <a:chOff x="5540316" y="3717281"/>
            <a:chExt cx="597946" cy="400110"/>
          </a:xfrm>
        </p:grpSpPr>
        <p:sp>
          <p:nvSpPr>
            <p:cNvPr id="154" name="矩形: 圓角 35">
              <a:extLst>
                <a:ext uri="{FF2B5EF4-FFF2-40B4-BE49-F238E27FC236}">
                  <a16:creationId xmlns:a16="http://schemas.microsoft.com/office/drawing/2014/main" id="{4774E8AE-D11F-874D-931D-2F136A9E56B7}"/>
                </a:ext>
              </a:extLst>
            </p:cNvPr>
            <p:cNvSpPr/>
            <p:nvPr/>
          </p:nvSpPr>
          <p:spPr>
            <a:xfrm>
              <a:off x="5540316" y="3727426"/>
              <a:ext cx="597946" cy="36994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矩形 120">
              <a:extLst>
                <a:ext uri="{FF2B5EF4-FFF2-40B4-BE49-F238E27FC236}">
                  <a16:creationId xmlns:a16="http://schemas.microsoft.com/office/drawing/2014/main" id="{D60B57A5-DF55-AA43-BE03-295583E8E6AF}"/>
                </a:ext>
              </a:extLst>
            </p:cNvPr>
            <p:cNvSpPr/>
            <p:nvPr/>
          </p:nvSpPr>
          <p:spPr>
            <a:xfrm>
              <a:off x="5564237" y="3717281"/>
              <a:ext cx="56556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完成檔案同步</a:t>
              </a:r>
              <a:endParaRPr lang="en-US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5108070F-4EC2-DB47-9C12-DB72EC764DC0}"/>
              </a:ext>
            </a:extLst>
          </p:cNvPr>
          <p:cNvSpPr txBox="1"/>
          <p:nvPr/>
        </p:nvSpPr>
        <p:spPr>
          <a:xfrm>
            <a:off x="5911626" y="2343311"/>
            <a:ext cx="2745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檔案寫入檔案系統，並取代原快取檔案，</a:t>
            </a:r>
            <a:r>
              <a:rPr lang="zh-CN" altLang="en-US" sz="1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結束本地寫入程序</a:t>
            </a:r>
            <a:endParaRPr lang="en-US" sz="1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0B6F470-E92C-3C4C-A75E-30A630EFB1DE}"/>
              </a:ext>
            </a:extLst>
          </p:cNvPr>
          <p:cNvSpPr txBox="1"/>
          <p:nvPr/>
        </p:nvSpPr>
        <p:spPr>
          <a:xfrm>
            <a:off x="5918106" y="2793246"/>
            <a:ext cx="2739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比對雲端檔案版本，確認檔案是否由其他途徑更新</a:t>
            </a: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EF8CFC0-A05F-6F40-A5FA-19D0113E8C19}"/>
              </a:ext>
            </a:extLst>
          </p:cNvPr>
          <p:cNvSpPr txBox="1"/>
          <p:nvPr/>
        </p:nvSpPr>
        <p:spPr>
          <a:xfrm>
            <a:off x="5918408" y="3279490"/>
            <a:ext cx="274565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上傳雲端，</a:t>
            </a:r>
            <a:r>
              <a:rPr lang="zh-CN" altLang="en-US" sz="1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完成檔案同步</a:t>
            </a:r>
            <a:endParaRPr lang="en-US" altLang="zh-CN" sz="11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>
              <a:buAutoNum type="arabicPeriod"/>
            </a:pP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如判斷雲端為新版本，則本地檔案將重新命名後再上傳</a:t>
            </a:r>
            <a:endParaRPr lang="en-US" altLang="zh-CN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>
              <a:buAutoNum type="arabicPeriod"/>
            </a:pP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r>
              <a:rPr lang="en-US" altLang="zh-CN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QoS</a:t>
            </a: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規則，特殊檔案優先上傳，如小檔優先</a:t>
            </a:r>
            <a:endParaRPr lang="en-US" altLang="zh-CN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indent="-228600">
              <a:buAutoNum type="arabicPeriod"/>
            </a:pP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上傳過程中，如本地再度更新，則取消上傳</a:t>
            </a:r>
            <a:endParaRPr lang="en-US" altLang="zh-CN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1" name="矩形: 圓角 35">
            <a:extLst>
              <a:ext uri="{FF2B5EF4-FFF2-40B4-BE49-F238E27FC236}">
                <a16:creationId xmlns:a16="http://schemas.microsoft.com/office/drawing/2014/main" id="{3A63110E-6435-2C4A-9416-3F9284F4FA0E}"/>
              </a:ext>
            </a:extLst>
          </p:cNvPr>
          <p:cNvSpPr/>
          <p:nvPr/>
        </p:nvSpPr>
        <p:spPr>
          <a:xfrm>
            <a:off x="5559939" y="1091351"/>
            <a:ext cx="1983861" cy="261611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4F05EC0-7FD7-A446-BC48-1614249266A2}"/>
              </a:ext>
            </a:extLst>
          </p:cNvPr>
          <p:cNvSpPr/>
          <p:nvPr/>
        </p:nvSpPr>
        <p:spPr>
          <a:xfrm>
            <a:off x="5625007" y="1083869"/>
            <a:ext cx="19187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讀取雲端檔案以進行編輯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3" name="Oval 40">
            <a:extLst>
              <a:ext uri="{FF2B5EF4-FFF2-40B4-BE49-F238E27FC236}">
                <a16:creationId xmlns:a16="http://schemas.microsoft.com/office/drawing/2014/main" id="{07995C20-6CE6-CF46-B270-705F3008284D}"/>
              </a:ext>
            </a:extLst>
          </p:cNvPr>
          <p:cNvSpPr/>
          <p:nvPr/>
        </p:nvSpPr>
        <p:spPr>
          <a:xfrm>
            <a:off x="5681984" y="1499597"/>
            <a:ext cx="214736" cy="214736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1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6832E6F-2842-C041-A1C2-9A2C23728B7E}"/>
              </a:ext>
            </a:extLst>
          </p:cNvPr>
          <p:cNvSpPr txBox="1"/>
          <p:nvPr/>
        </p:nvSpPr>
        <p:spPr>
          <a:xfrm>
            <a:off x="5911626" y="1442445"/>
            <a:ext cx="2600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將檔案完整由雲端下載至快取空間已進行讀取</a:t>
            </a:r>
            <a:endParaRPr lang="en-US" sz="1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5" name="矩形: 圓角 35">
            <a:extLst>
              <a:ext uri="{FF2B5EF4-FFF2-40B4-BE49-F238E27FC236}">
                <a16:creationId xmlns:a16="http://schemas.microsoft.com/office/drawing/2014/main" id="{F8568398-3905-B143-9FBE-63B20154929C}"/>
              </a:ext>
            </a:extLst>
          </p:cNvPr>
          <p:cNvSpPr/>
          <p:nvPr/>
        </p:nvSpPr>
        <p:spPr>
          <a:xfrm>
            <a:off x="5559939" y="2006877"/>
            <a:ext cx="1677254" cy="261437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8C33C5B3-2D0D-6A4B-ACEA-3879C3585E12}"/>
              </a:ext>
            </a:extLst>
          </p:cNvPr>
          <p:cNvSpPr/>
          <p:nvPr/>
        </p:nvSpPr>
        <p:spPr>
          <a:xfrm>
            <a:off x="5635892" y="1999395"/>
            <a:ext cx="1505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編輯後同步至雲端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7" name="Oval 40">
            <a:extLst>
              <a:ext uri="{FF2B5EF4-FFF2-40B4-BE49-F238E27FC236}">
                <a16:creationId xmlns:a16="http://schemas.microsoft.com/office/drawing/2014/main" id="{2E698B17-ABD2-A942-83F8-F9F22FEE39A9}"/>
              </a:ext>
            </a:extLst>
          </p:cNvPr>
          <p:cNvSpPr/>
          <p:nvPr/>
        </p:nvSpPr>
        <p:spPr>
          <a:xfrm>
            <a:off x="5681984" y="2384209"/>
            <a:ext cx="214736" cy="214736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2</a:t>
            </a:r>
          </a:p>
        </p:txBody>
      </p:sp>
      <p:sp>
        <p:nvSpPr>
          <p:cNvPr id="168" name="Oval 40">
            <a:extLst>
              <a:ext uri="{FF2B5EF4-FFF2-40B4-BE49-F238E27FC236}">
                <a16:creationId xmlns:a16="http://schemas.microsoft.com/office/drawing/2014/main" id="{D60B3F4F-70BC-B149-BA06-8F04AA480F7E}"/>
              </a:ext>
            </a:extLst>
          </p:cNvPr>
          <p:cNvSpPr/>
          <p:nvPr/>
        </p:nvSpPr>
        <p:spPr>
          <a:xfrm>
            <a:off x="5673853" y="2854364"/>
            <a:ext cx="214736" cy="214736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3</a:t>
            </a:r>
          </a:p>
        </p:txBody>
      </p:sp>
      <p:sp>
        <p:nvSpPr>
          <p:cNvPr id="172" name="Oval 40">
            <a:extLst>
              <a:ext uri="{FF2B5EF4-FFF2-40B4-BE49-F238E27FC236}">
                <a16:creationId xmlns:a16="http://schemas.microsoft.com/office/drawing/2014/main" id="{EDE162E2-881D-1A4A-9797-74121ABBEFE0}"/>
              </a:ext>
            </a:extLst>
          </p:cNvPr>
          <p:cNvSpPr/>
          <p:nvPr/>
        </p:nvSpPr>
        <p:spPr>
          <a:xfrm>
            <a:off x="5673853" y="3322450"/>
            <a:ext cx="214736" cy="214736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4</a:t>
            </a:r>
          </a:p>
        </p:txBody>
      </p:sp>
      <p:sp>
        <p:nvSpPr>
          <p:cNvPr id="174" name="Oval 40">
            <a:extLst>
              <a:ext uri="{FF2B5EF4-FFF2-40B4-BE49-F238E27FC236}">
                <a16:creationId xmlns:a16="http://schemas.microsoft.com/office/drawing/2014/main" id="{C9452E53-109A-0243-AD86-98F4C2D9EA35}"/>
              </a:ext>
            </a:extLst>
          </p:cNvPr>
          <p:cNvSpPr/>
          <p:nvPr/>
        </p:nvSpPr>
        <p:spPr>
          <a:xfrm>
            <a:off x="2963310" y="2222993"/>
            <a:ext cx="214736" cy="214736"/>
          </a:xfrm>
          <a:prstGeom prst="ellipse">
            <a:avLst/>
          </a:prstGeom>
          <a:gradFill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142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3.58025E-6 L 4.44444E-6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93827E-6 L 4.44444E-6 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-4.93827E-6 L -1.94444E-6 -0.1645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37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04 -0.16265 L -0.01857 -0.18487 C -0.02257 -0.18919 -0.02448 -0.1966 -0.02448 -0.2037 C -0.02448 -0.21265 -0.02257 -0.21944 -0.01857 -0.22376 L -0.00104 -0.24814 " pathEditMode="relative" rAng="16200000" ptsTypes="AAAAA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154 C 0.00399 -0.01235 0.00798 -0.02346 0.00954 -0.03333 C 0.01111 -0.04321 0.01145 -0.05401 0.00954 -0.0608 C 0.00746 -0.06759 0.00191 -0.07161 -0.00243 -0.07346 C -0.00678 -0.07531 -0.01198 -0.07593 -0.01667 -0.0713 C -0.02153 -0.06667 -0.02987 -0.0537 -0.03091 -0.04599 C -0.03212 -0.03827 -0.02761 -0.03241 -0.02379 -0.02469 C -0.02014 -0.01698 -0.01372 0.00185 -0.00834 0.00062 C -0.00296 -0.00031 0.00607 -0.02068 0.00833 -0.03117 C 0.01041 -0.04136 0.00711 -0.05463 0.00468 -0.0608 C 0.00243 -0.06667 -0.00261 -0.06698 -0.00591 -0.06698 C -0.00938 -0.06698 -0.0132 -0.06574 -0.01546 -0.0608 C -0.01789 -0.05587 -0.02084 -0.04568 -0.02032 -0.03735 C -0.01962 -0.02932 -0.01198 -0.01204 -0.01198 -0.01173 C -0.00973 -0.0071 -0.00851 -0.00741 -0.00712 -0.00772 " pathEditMode="relative" rAng="0" ptsTypes="AAAAAAAAAAAAAAA">
                                      <p:cBhvr>
                                        <p:cTn id="9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-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93827E-6 L 4.44444E-6 -0.2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92" grpId="0" animBg="1"/>
      <p:bldP spid="98" grpId="0" animBg="1"/>
      <p:bldP spid="146" grpId="0" animBg="1"/>
      <p:bldP spid="146" grpId="1" animBg="1"/>
      <p:bldP spid="147" grpId="0"/>
      <p:bldP spid="148" grpId="0" animBg="1"/>
      <p:bldP spid="149" grpId="0"/>
      <p:bldP spid="100" grpId="0" animBg="1"/>
      <p:bldP spid="163" grpId="0" animBg="1"/>
      <p:bldP spid="167" grpId="0" animBg="1"/>
      <p:bldP spid="168" grpId="0" animBg="1"/>
      <p:bldP spid="172" grpId="0" animBg="1"/>
      <p:bldP spid="17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矩形: 圓角 163">
            <a:extLst>
              <a:ext uri="{FF2B5EF4-FFF2-40B4-BE49-F238E27FC236}">
                <a16:creationId xmlns:a16="http://schemas.microsoft.com/office/drawing/2014/main" id="{72BD37FF-91C7-4475-A6EF-9E611D86EB1B}"/>
              </a:ext>
            </a:extLst>
          </p:cNvPr>
          <p:cNvSpPr/>
          <p:nvPr/>
        </p:nvSpPr>
        <p:spPr>
          <a:xfrm>
            <a:off x="626232" y="1702560"/>
            <a:ext cx="2972101" cy="39833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" name="矩形: 圓角 35">
            <a:extLst>
              <a:ext uri="{FF2B5EF4-FFF2-40B4-BE49-F238E27FC236}">
                <a16:creationId xmlns:a16="http://schemas.microsoft.com/office/drawing/2014/main" id="{F562FE8B-5196-447C-B347-40843B4161AC}"/>
              </a:ext>
            </a:extLst>
          </p:cNvPr>
          <p:cNvSpPr/>
          <p:nvPr/>
        </p:nvSpPr>
        <p:spPr>
          <a:xfrm>
            <a:off x="7095823" y="1486904"/>
            <a:ext cx="1421945" cy="5144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972B37A-523B-4F47-A2FA-B74A1D11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28" y="132809"/>
            <a:ext cx="8607806" cy="994172"/>
          </a:xfrm>
        </p:spPr>
        <p:txBody>
          <a:bodyPr>
            <a:noAutofit/>
          </a:bodyPr>
          <a:lstStyle/>
          <a:p>
            <a:r>
              <a:rPr lang="zh-TW" altLang="en-US" dirty="0"/>
              <a:t>彈性配置快取規則，有效率使用快取空間</a:t>
            </a:r>
          </a:p>
        </p:txBody>
      </p:sp>
      <p:sp>
        <p:nvSpPr>
          <p:cNvPr id="113" name="Google Shape;165;p21">
            <a:extLst>
              <a:ext uri="{FF2B5EF4-FFF2-40B4-BE49-F238E27FC236}">
                <a16:creationId xmlns:a16="http://schemas.microsoft.com/office/drawing/2014/main" id="{E7EF038C-FF1B-4901-8570-445E73AB883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74171" y="1047433"/>
            <a:ext cx="5120526" cy="84997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ts val="18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altLang="en-US" sz="1400" b="1" dirty="0">
                <a:latin typeface="微軟正黑體"/>
                <a:ea typeface="微軟正黑體"/>
              </a:rPr>
              <a:t>當快取空間已滿且有空間需求時，系統將依快取規則將最久之前讀取的部分檔案移出快取空間，只保留中繼</a:t>
            </a:r>
            <a:r>
              <a:rPr lang="zh-TW" altLang="en-US" sz="1400" dirty="0">
                <a:latin typeface="微軟正黑體"/>
                <a:ea typeface="微軟正黑體"/>
              </a:rPr>
              <a:t>資料 </a:t>
            </a:r>
            <a:r>
              <a:rPr lang="en-US" altLang="zh-TW" sz="1400" b="1" dirty="0">
                <a:latin typeface="微軟正黑體"/>
                <a:ea typeface="微軟正黑體"/>
              </a:rPr>
              <a:t>(metadata)</a:t>
            </a:r>
            <a:endParaRPr lang="zh-TW" altLang="en-US" sz="1400" b="1" dirty="0">
              <a:latin typeface="微軟正黑體"/>
              <a:ea typeface="微軟正黑體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3827F534-1EE3-4370-8536-2D11B5BF7FF5}"/>
              </a:ext>
            </a:extLst>
          </p:cNvPr>
          <p:cNvSpPr/>
          <p:nvPr/>
        </p:nvSpPr>
        <p:spPr>
          <a:xfrm>
            <a:off x="7606121" y="3367386"/>
            <a:ext cx="135000" cy="135000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srgbClr val="17A9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DC5F233E-6EC6-4E42-8C88-27DFD1AAE1AB}"/>
              </a:ext>
            </a:extLst>
          </p:cNvPr>
          <p:cNvSpPr/>
          <p:nvPr/>
        </p:nvSpPr>
        <p:spPr>
          <a:xfrm>
            <a:off x="7606121" y="3654983"/>
            <a:ext cx="135000" cy="135000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4107F3C7-7E7B-4444-9B80-A54792DED441}"/>
              </a:ext>
            </a:extLst>
          </p:cNvPr>
          <p:cNvSpPr/>
          <p:nvPr/>
        </p:nvSpPr>
        <p:spPr>
          <a:xfrm>
            <a:off x="7606121" y="3928175"/>
            <a:ext cx="135000" cy="135000"/>
          </a:xfrm>
          <a:prstGeom prst="rect">
            <a:avLst/>
          </a:prstGeom>
          <a:solidFill>
            <a:srgbClr val="E5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C3B2889F-5B0B-4DA9-9842-57BD9B30A747}"/>
              </a:ext>
            </a:extLst>
          </p:cNvPr>
          <p:cNvSpPr/>
          <p:nvPr/>
        </p:nvSpPr>
        <p:spPr>
          <a:xfrm>
            <a:off x="7606121" y="4215770"/>
            <a:ext cx="135000" cy="13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5F8B5EA7-924D-4A61-BB7D-AB8209395F7A}"/>
              </a:ext>
            </a:extLst>
          </p:cNvPr>
          <p:cNvSpPr/>
          <p:nvPr/>
        </p:nvSpPr>
        <p:spPr>
          <a:xfrm>
            <a:off x="5561714" y="2577222"/>
            <a:ext cx="1932456" cy="1817337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248FE49-841F-4192-B733-6ED0FBCFC629}"/>
              </a:ext>
            </a:extLst>
          </p:cNvPr>
          <p:cNvSpPr/>
          <p:nvPr/>
        </p:nvSpPr>
        <p:spPr>
          <a:xfrm>
            <a:off x="5682197" y="2682246"/>
            <a:ext cx="141164" cy="141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3D5D11-8C8F-4C70-B0AC-E830DA7F7141}"/>
              </a:ext>
            </a:extLst>
          </p:cNvPr>
          <p:cNvSpPr/>
          <p:nvPr/>
        </p:nvSpPr>
        <p:spPr>
          <a:xfrm>
            <a:off x="5918346" y="2682246"/>
            <a:ext cx="141164" cy="141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5FD3FBE-2D09-4183-B299-ADD8B1A94160}"/>
              </a:ext>
            </a:extLst>
          </p:cNvPr>
          <p:cNvSpPr/>
          <p:nvPr/>
        </p:nvSpPr>
        <p:spPr>
          <a:xfrm>
            <a:off x="6137627" y="2682246"/>
            <a:ext cx="141164" cy="141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3225938-4A78-41F5-ABEE-1C2820B45DF0}"/>
              </a:ext>
            </a:extLst>
          </p:cNvPr>
          <p:cNvSpPr/>
          <p:nvPr/>
        </p:nvSpPr>
        <p:spPr>
          <a:xfrm>
            <a:off x="6356907" y="2682246"/>
            <a:ext cx="141164" cy="141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2FC8207-EB53-47FA-94C1-F7703D668DF2}"/>
              </a:ext>
            </a:extLst>
          </p:cNvPr>
          <p:cNvSpPr/>
          <p:nvPr/>
        </p:nvSpPr>
        <p:spPr>
          <a:xfrm>
            <a:off x="6578599" y="2682246"/>
            <a:ext cx="141164" cy="141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D435F9-B78F-4315-A279-F1CE719296CB}"/>
              </a:ext>
            </a:extLst>
          </p:cNvPr>
          <p:cNvSpPr/>
          <p:nvPr/>
        </p:nvSpPr>
        <p:spPr>
          <a:xfrm>
            <a:off x="6790652" y="2682246"/>
            <a:ext cx="141164" cy="141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B1F8CE5-25ED-4099-8B74-401868CAC14D}"/>
              </a:ext>
            </a:extLst>
          </p:cNvPr>
          <p:cNvSpPr/>
          <p:nvPr/>
        </p:nvSpPr>
        <p:spPr>
          <a:xfrm>
            <a:off x="7009933" y="2682246"/>
            <a:ext cx="141164" cy="141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4F78B27-E27A-470B-B7D4-0D89706665A6}"/>
              </a:ext>
            </a:extLst>
          </p:cNvPr>
          <p:cNvSpPr/>
          <p:nvPr/>
        </p:nvSpPr>
        <p:spPr>
          <a:xfrm>
            <a:off x="7229214" y="2682246"/>
            <a:ext cx="141164" cy="141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03B04E4-D9A2-4679-8BE4-A854A0CE1F76}"/>
              </a:ext>
            </a:extLst>
          </p:cNvPr>
          <p:cNvSpPr/>
          <p:nvPr/>
        </p:nvSpPr>
        <p:spPr>
          <a:xfrm>
            <a:off x="5682197" y="2894298"/>
            <a:ext cx="141164" cy="141164"/>
          </a:xfrm>
          <a:prstGeom prst="rect">
            <a:avLst/>
          </a:prstGeom>
          <a:solidFill>
            <a:srgbClr val="931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C65F2E7-5B1E-4134-B176-DD8A18C075FC}"/>
              </a:ext>
            </a:extLst>
          </p:cNvPr>
          <p:cNvSpPr/>
          <p:nvPr/>
        </p:nvSpPr>
        <p:spPr>
          <a:xfrm>
            <a:off x="5918346" y="2894298"/>
            <a:ext cx="141164" cy="141164"/>
          </a:xfrm>
          <a:prstGeom prst="rect">
            <a:avLst/>
          </a:prstGeom>
          <a:solidFill>
            <a:srgbClr val="931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4B2DFAE-D4D4-4DA7-8BDD-D96D2220753D}"/>
              </a:ext>
            </a:extLst>
          </p:cNvPr>
          <p:cNvSpPr/>
          <p:nvPr/>
        </p:nvSpPr>
        <p:spPr>
          <a:xfrm>
            <a:off x="6137627" y="2894298"/>
            <a:ext cx="141164" cy="141164"/>
          </a:xfrm>
          <a:prstGeom prst="rect">
            <a:avLst/>
          </a:prstGeom>
          <a:solidFill>
            <a:srgbClr val="931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EFF2A21-CF79-4B32-B6CA-85CB3541901E}"/>
              </a:ext>
            </a:extLst>
          </p:cNvPr>
          <p:cNvSpPr/>
          <p:nvPr/>
        </p:nvSpPr>
        <p:spPr>
          <a:xfrm>
            <a:off x="6356907" y="2894298"/>
            <a:ext cx="141164" cy="141164"/>
          </a:xfrm>
          <a:prstGeom prst="rect">
            <a:avLst/>
          </a:prstGeom>
          <a:solidFill>
            <a:srgbClr val="931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10C3F65-29F3-4DEF-96F1-1EE0D62A7BBB}"/>
              </a:ext>
            </a:extLst>
          </p:cNvPr>
          <p:cNvSpPr/>
          <p:nvPr/>
        </p:nvSpPr>
        <p:spPr>
          <a:xfrm>
            <a:off x="6578599" y="2894298"/>
            <a:ext cx="141164" cy="141164"/>
          </a:xfrm>
          <a:prstGeom prst="rect">
            <a:avLst/>
          </a:prstGeom>
          <a:solidFill>
            <a:srgbClr val="931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4CBA227-3BA5-47AB-B909-E54C84C8C97A}"/>
              </a:ext>
            </a:extLst>
          </p:cNvPr>
          <p:cNvSpPr/>
          <p:nvPr/>
        </p:nvSpPr>
        <p:spPr>
          <a:xfrm>
            <a:off x="6790652" y="2894298"/>
            <a:ext cx="141164" cy="141164"/>
          </a:xfrm>
          <a:prstGeom prst="rect">
            <a:avLst/>
          </a:prstGeom>
          <a:solidFill>
            <a:srgbClr val="931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DC8F54-2A6B-4467-BFBA-85BECF7E419E}"/>
              </a:ext>
            </a:extLst>
          </p:cNvPr>
          <p:cNvSpPr/>
          <p:nvPr/>
        </p:nvSpPr>
        <p:spPr>
          <a:xfrm>
            <a:off x="7009933" y="2894298"/>
            <a:ext cx="141164" cy="141164"/>
          </a:xfrm>
          <a:prstGeom prst="rect">
            <a:avLst/>
          </a:prstGeom>
          <a:solidFill>
            <a:srgbClr val="931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A3B92E8-39E9-4DC6-A1DF-66FF6A759C22}"/>
              </a:ext>
            </a:extLst>
          </p:cNvPr>
          <p:cNvSpPr/>
          <p:nvPr/>
        </p:nvSpPr>
        <p:spPr>
          <a:xfrm>
            <a:off x="7229214" y="2894298"/>
            <a:ext cx="141164" cy="141164"/>
          </a:xfrm>
          <a:prstGeom prst="rect">
            <a:avLst/>
          </a:prstGeom>
          <a:solidFill>
            <a:srgbClr val="931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4494CAE-663C-4F37-9C9D-612F7D47051D}"/>
              </a:ext>
            </a:extLst>
          </p:cNvPr>
          <p:cNvSpPr/>
          <p:nvPr/>
        </p:nvSpPr>
        <p:spPr>
          <a:xfrm>
            <a:off x="5682197" y="3096936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E88302B-AE74-406A-9164-7FE919F55AC5}"/>
              </a:ext>
            </a:extLst>
          </p:cNvPr>
          <p:cNvSpPr/>
          <p:nvPr/>
        </p:nvSpPr>
        <p:spPr>
          <a:xfrm>
            <a:off x="5918346" y="3096936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F4E58E8-7FE1-422F-AA51-894F05CCECFB}"/>
              </a:ext>
            </a:extLst>
          </p:cNvPr>
          <p:cNvSpPr/>
          <p:nvPr/>
        </p:nvSpPr>
        <p:spPr>
          <a:xfrm>
            <a:off x="6137627" y="3096936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290731F-27C6-4588-853A-11BD03777692}"/>
              </a:ext>
            </a:extLst>
          </p:cNvPr>
          <p:cNvSpPr/>
          <p:nvPr/>
        </p:nvSpPr>
        <p:spPr>
          <a:xfrm>
            <a:off x="6356907" y="3096936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8F57662-A67D-48E1-91F9-F86F0D5232AC}"/>
              </a:ext>
            </a:extLst>
          </p:cNvPr>
          <p:cNvSpPr/>
          <p:nvPr/>
        </p:nvSpPr>
        <p:spPr>
          <a:xfrm>
            <a:off x="6578599" y="3096936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70C6C72-3A4D-48A9-9DC9-BD7727928E83}"/>
              </a:ext>
            </a:extLst>
          </p:cNvPr>
          <p:cNvSpPr/>
          <p:nvPr/>
        </p:nvSpPr>
        <p:spPr>
          <a:xfrm>
            <a:off x="6790652" y="3096936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6460526-C87C-40ED-AB75-F4F16EF848F6}"/>
              </a:ext>
            </a:extLst>
          </p:cNvPr>
          <p:cNvSpPr/>
          <p:nvPr/>
        </p:nvSpPr>
        <p:spPr>
          <a:xfrm>
            <a:off x="7009933" y="3096936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F3D6643-1338-4B7A-B249-A986403CCD54}"/>
              </a:ext>
            </a:extLst>
          </p:cNvPr>
          <p:cNvSpPr/>
          <p:nvPr/>
        </p:nvSpPr>
        <p:spPr>
          <a:xfrm>
            <a:off x="7229214" y="3096936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F2BB2DC-9342-493E-A913-BB30E1B9DDAF}"/>
              </a:ext>
            </a:extLst>
          </p:cNvPr>
          <p:cNvSpPr/>
          <p:nvPr/>
        </p:nvSpPr>
        <p:spPr>
          <a:xfrm>
            <a:off x="5682197" y="330898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C340218-F9D9-4109-B7B1-52253D8300C5}"/>
              </a:ext>
            </a:extLst>
          </p:cNvPr>
          <p:cNvSpPr/>
          <p:nvPr/>
        </p:nvSpPr>
        <p:spPr>
          <a:xfrm>
            <a:off x="5918346" y="330898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1816980-2F7D-4143-AB4E-FE13F1E665D2}"/>
              </a:ext>
            </a:extLst>
          </p:cNvPr>
          <p:cNvSpPr/>
          <p:nvPr/>
        </p:nvSpPr>
        <p:spPr>
          <a:xfrm>
            <a:off x="6137627" y="330898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42B174A-07AC-4C81-BA18-CBAAE8EF0DF9}"/>
              </a:ext>
            </a:extLst>
          </p:cNvPr>
          <p:cNvSpPr/>
          <p:nvPr/>
        </p:nvSpPr>
        <p:spPr>
          <a:xfrm>
            <a:off x="6356907" y="330898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5D0D292-5926-4498-93D9-B160DC802D26}"/>
              </a:ext>
            </a:extLst>
          </p:cNvPr>
          <p:cNvSpPr/>
          <p:nvPr/>
        </p:nvSpPr>
        <p:spPr>
          <a:xfrm>
            <a:off x="6578599" y="330898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3EDD83E-3631-4B9D-9E88-E4B48D2D7EBB}"/>
              </a:ext>
            </a:extLst>
          </p:cNvPr>
          <p:cNvSpPr/>
          <p:nvPr/>
        </p:nvSpPr>
        <p:spPr>
          <a:xfrm>
            <a:off x="6790652" y="330898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D7029B1-71CB-427F-B9D3-68A46E311B6D}"/>
              </a:ext>
            </a:extLst>
          </p:cNvPr>
          <p:cNvSpPr/>
          <p:nvPr/>
        </p:nvSpPr>
        <p:spPr>
          <a:xfrm>
            <a:off x="7009933" y="330898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EE3B98D-ECCD-4E8C-8014-EE5EE65ABBF1}"/>
              </a:ext>
            </a:extLst>
          </p:cNvPr>
          <p:cNvSpPr/>
          <p:nvPr/>
        </p:nvSpPr>
        <p:spPr>
          <a:xfrm>
            <a:off x="7229214" y="330898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D25BA193-5F03-4C70-AC33-12DCC063ED85}"/>
              </a:ext>
            </a:extLst>
          </p:cNvPr>
          <p:cNvSpPr/>
          <p:nvPr/>
        </p:nvSpPr>
        <p:spPr>
          <a:xfrm>
            <a:off x="5682197" y="352103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A95F5A03-14AA-42D6-BD3D-C94471517DDE}"/>
              </a:ext>
            </a:extLst>
          </p:cNvPr>
          <p:cNvSpPr/>
          <p:nvPr/>
        </p:nvSpPr>
        <p:spPr>
          <a:xfrm>
            <a:off x="5918346" y="352103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C802E437-1FE6-49E0-B84D-3F8A204D8A54}"/>
              </a:ext>
            </a:extLst>
          </p:cNvPr>
          <p:cNvSpPr/>
          <p:nvPr/>
        </p:nvSpPr>
        <p:spPr>
          <a:xfrm>
            <a:off x="6137627" y="352103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DCF71488-93E4-4B90-9970-F27A9D341742}"/>
              </a:ext>
            </a:extLst>
          </p:cNvPr>
          <p:cNvSpPr/>
          <p:nvPr/>
        </p:nvSpPr>
        <p:spPr>
          <a:xfrm>
            <a:off x="6356907" y="352103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B9D6D3CE-7950-4E26-B209-0EB255441419}"/>
              </a:ext>
            </a:extLst>
          </p:cNvPr>
          <p:cNvSpPr/>
          <p:nvPr/>
        </p:nvSpPr>
        <p:spPr>
          <a:xfrm>
            <a:off x="6578599" y="352103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37CCED5D-91F2-4C79-AB75-AC1D411BB013}"/>
              </a:ext>
            </a:extLst>
          </p:cNvPr>
          <p:cNvSpPr/>
          <p:nvPr/>
        </p:nvSpPr>
        <p:spPr>
          <a:xfrm>
            <a:off x="6790652" y="352103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C4A962E-AA87-401D-8DF6-037DE1883EC3}"/>
              </a:ext>
            </a:extLst>
          </p:cNvPr>
          <p:cNvSpPr/>
          <p:nvPr/>
        </p:nvSpPr>
        <p:spPr>
          <a:xfrm>
            <a:off x="7009933" y="352103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FD34697F-A58B-4C95-9448-2C1F78D291BE}"/>
              </a:ext>
            </a:extLst>
          </p:cNvPr>
          <p:cNvSpPr/>
          <p:nvPr/>
        </p:nvSpPr>
        <p:spPr>
          <a:xfrm>
            <a:off x="7229214" y="3521037"/>
            <a:ext cx="141164" cy="141164"/>
          </a:xfrm>
          <a:prstGeom prst="rect">
            <a:avLst/>
          </a:prstGeom>
          <a:solidFill>
            <a:srgbClr val="17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7B5011D9-2F22-4CB3-91DD-AF90467DBCAD}"/>
              </a:ext>
            </a:extLst>
          </p:cNvPr>
          <p:cNvSpPr/>
          <p:nvPr/>
        </p:nvSpPr>
        <p:spPr>
          <a:xfrm>
            <a:off x="5682197" y="3733089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EC0BF2CA-6388-41D4-AFDB-7D1CA0A8188D}"/>
              </a:ext>
            </a:extLst>
          </p:cNvPr>
          <p:cNvSpPr/>
          <p:nvPr/>
        </p:nvSpPr>
        <p:spPr>
          <a:xfrm>
            <a:off x="5918346" y="3733089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8D488411-BA48-4ACF-AE9D-D7292AFACFB3}"/>
              </a:ext>
            </a:extLst>
          </p:cNvPr>
          <p:cNvSpPr/>
          <p:nvPr/>
        </p:nvSpPr>
        <p:spPr>
          <a:xfrm>
            <a:off x="6137627" y="3733089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BB56B56C-13EC-4E4A-AEF6-FC382997B311}"/>
              </a:ext>
            </a:extLst>
          </p:cNvPr>
          <p:cNvSpPr/>
          <p:nvPr/>
        </p:nvSpPr>
        <p:spPr>
          <a:xfrm>
            <a:off x="6356907" y="3733089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4FC96DF-E67B-486E-959E-8D026F6FA0AC}"/>
              </a:ext>
            </a:extLst>
          </p:cNvPr>
          <p:cNvSpPr/>
          <p:nvPr/>
        </p:nvSpPr>
        <p:spPr>
          <a:xfrm>
            <a:off x="6578599" y="3733089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DD49DE77-FC7F-4894-80DE-5EDB5FE3C55C}"/>
              </a:ext>
            </a:extLst>
          </p:cNvPr>
          <p:cNvSpPr/>
          <p:nvPr/>
        </p:nvSpPr>
        <p:spPr>
          <a:xfrm>
            <a:off x="6790652" y="3733089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B5753D3A-3476-439D-903D-1B71FD73606C}"/>
              </a:ext>
            </a:extLst>
          </p:cNvPr>
          <p:cNvSpPr/>
          <p:nvPr/>
        </p:nvSpPr>
        <p:spPr>
          <a:xfrm>
            <a:off x="7009933" y="3733089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999725C7-D73D-47C6-981E-F7AF3C35A702}"/>
              </a:ext>
            </a:extLst>
          </p:cNvPr>
          <p:cNvSpPr/>
          <p:nvPr/>
        </p:nvSpPr>
        <p:spPr>
          <a:xfrm>
            <a:off x="7229214" y="3733089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E37E386D-B93C-47D0-9636-3A6B92D73271}"/>
              </a:ext>
            </a:extLst>
          </p:cNvPr>
          <p:cNvSpPr/>
          <p:nvPr/>
        </p:nvSpPr>
        <p:spPr>
          <a:xfrm>
            <a:off x="5682197" y="3935727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90B4B319-5820-435A-84D9-ACE2615A8447}"/>
              </a:ext>
            </a:extLst>
          </p:cNvPr>
          <p:cNvSpPr/>
          <p:nvPr/>
        </p:nvSpPr>
        <p:spPr>
          <a:xfrm>
            <a:off x="5918346" y="3935727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F6C6D97D-851B-48AF-8A45-82D73C9F6464}"/>
              </a:ext>
            </a:extLst>
          </p:cNvPr>
          <p:cNvSpPr/>
          <p:nvPr/>
        </p:nvSpPr>
        <p:spPr>
          <a:xfrm>
            <a:off x="6137627" y="3935727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1478B256-CD46-4C0D-B09D-7AF328CB70C4}"/>
              </a:ext>
            </a:extLst>
          </p:cNvPr>
          <p:cNvSpPr/>
          <p:nvPr/>
        </p:nvSpPr>
        <p:spPr>
          <a:xfrm>
            <a:off x="6356907" y="3935727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F32275B8-5D57-46B5-8206-42375B2CED55}"/>
              </a:ext>
            </a:extLst>
          </p:cNvPr>
          <p:cNvSpPr/>
          <p:nvPr/>
        </p:nvSpPr>
        <p:spPr>
          <a:xfrm>
            <a:off x="6578599" y="3935727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58775DA2-AC1C-4F36-A648-177D23C3D2B7}"/>
              </a:ext>
            </a:extLst>
          </p:cNvPr>
          <p:cNvSpPr/>
          <p:nvPr/>
        </p:nvSpPr>
        <p:spPr>
          <a:xfrm>
            <a:off x="6790652" y="3935727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3EF890B2-9A0B-40F1-9725-903F5EBB2C53}"/>
              </a:ext>
            </a:extLst>
          </p:cNvPr>
          <p:cNvSpPr/>
          <p:nvPr/>
        </p:nvSpPr>
        <p:spPr>
          <a:xfrm>
            <a:off x="7009933" y="3935727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766C7278-AC7A-413A-8A25-56D3102AAC60}"/>
              </a:ext>
            </a:extLst>
          </p:cNvPr>
          <p:cNvSpPr/>
          <p:nvPr/>
        </p:nvSpPr>
        <p:spPr>
          <a:xfrm>
            <a:off x="7229214" y="3935727"/>
            <a:ext cx="141164" cy="141164"/>
          </a:xfrm>
          <a:prstGeom prst="rect">
            <a:avLst/>
          </a:prstGeom>
          <a:solidFill>
            <a:srgbClr val="15B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CBD43C8A-0E18-409E-8CFE-8866B204425F}"/>
              </a:ext>
            </a:extLst>
          </p:cNvPr>
          <p:cNvSpPr/>
          <p:nvPr/>
        </p:nvSpPr>
        <p:spPr>
          <a:xfrm>
            <a:off x="5682197" y="4147779"/>
            <a:ext cx="141164" cy="141164"/>
          </a:xfrm>
          <a:prstGeom prst="rect">
            <a:avLst/>
          </a:prstGeom>
          <a:solidFill>
            <a:srgbClr val="E5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77C0EF31-95CB-435C-9C86-8410BCE66389}"/>
              </a:ext>
            </a:extLst>
          </p:cNvPr>
          <p:cNvSpPr/>
          <p:nvPr/>
        </p:nvSpPr>
        <p:spPr>
          <a:xfrm>
            <a:off x="5918346" y="4147779"/>
            <a:ext cx="141164" cy="141164"/>
          </a:xfrm>
          <a:prstGeom prst="rect">
            <a:avLst/>
          </a:prstGeom>
          <a:solidFill>
            <a:srgbClr val="E5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ECCC7925-718B-40E8-893A-395545B28BC8}"/>
              </a:ext>
            </a:extLst>
          </p:cNvPr>
          <p:cNvSpPr/>
          <p:nvPr/>
        </p:nvSpPr>
        <p:spPr>
          <a:xfrm>
            <a:off x="6137627" y="4147779"/>
            <a:ext cx="141164" cy="141164"/>
          </a:xfrm>
          <a:prstGeom prst="rect">
            <a:avLst/>
          </a:prstGeom>
          <a:solidFill>
            <a:srgbClr val="E5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331E5307-5127-430B-952A-3A90D2D16047}"/>
              </a:ext>
            </a:extLst>
          </p:cNvPr>
          <p:cNvSpPr/>
          <p:nvPr/>
        </p:nvSpPr>
        <p:spPr>
          <a:xfrm>
            <a:off x="6356907" y="4147779"/>
            <a:ext cx="141164" cy="141164"/>
          </a:xfrm>
          <a:prstGeom prst="rect">
            <a:avLst/>
          </a:prstGeom>
          <a:solidFill>
            <a:srgbClr val="E5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F5502A4B-A212-4B41-A134-A3BA466E45FE}"/>
              </a:ext>
            </a:extLst>
          </p:cNvPr>
          <p:cNvSpPr/>
          <p:nvPr/>
        </p:nvSpPr>
        <p:spPr>
          <a:xfrm>
            <a:off x="6578599" y="4147779"/>
            <a:ext cx="141164" cy="141164"/>
          </a:xfrm>
          <a:prstGeom prst="rect">
            <a:avLst/>
          </a:prstGeom>
          <a:solidFill>
            <a:srgbClr val="E5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6467F0D3-22F3-4C45-B519-A8927F88242E}"/>
              </a:ext>
            </a:extLst>
          </p:cNvPr>
          <p:cNvSpPr/>
          <p:nvPr/>
        </p:nvSpPr>
        <p:spPr>
          <a:xfrm>
            <a:off x="6790652" y="4147779"/>
            <a:ext cx="141164" cy="141164"/>
          </a:xfrm>
          <a:prstGeom prst="rect">
            <a:avLst/>
          </a:prstGeom>
          <a:solidFill>
            <a:srgbClr val="E5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7162155A-51C2-4C3F-BDA7-524F2024AD03}"/>
              </a:ext>
            </a:extLst>
          </p:cNvPr>
          <p:cNvSpPr/>
          <p:nvPr/>
        </p:nvSpPr>
        <p:spPr>
          <a:xfrm>
            <a:off x="7009933" y="4147779"/>
            <a:ext cx="141164" cy="141164"/>
          </a:xfrm>
          <a:prstGeom prst="rect">
            <a:avLst/>
          </a:prstGeom>
          <a:solidFill>
            <a:srgbClr val="E5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3890E0F8-A20E-4798-A5BB-4F177AA0ECF5}"/>
              </a:ext>
            </a:extLst>
          </p:cNvPr>
          <p:cNvSpPr/>
          <p:nvPr/>
        </p:nvSpPr>
        <p:spPr>
          <a:xfrm>
            <a:off x="7229214" y="4147779"/>
            <a:ext cx="141164" cy="141164"/>
          </a:xfrm>
          <a:prstGeom prst="rect">
            <a:avLst/>
          </a:prstGeom>
          <a:solidFill>
            <a:srgbClr val="E5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86B5742C-E681-40FE-A6B8-C303C6330725}"/>
              </a:ext>
            </a:extLst>
          </p:cNvPr>
          <p:cNvSpPr txBox="1"/>
          <p:nvPr/>
        </p:nvSpPr>
        <p:spPr>
          <a:xfrm>
            <a:off x="4366202" y="4067366"/>
            <a:ext cx="83172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78"/>
            <a:r>
              <a:rPr lang="en-GB" altLang="zh-TW" sz="1013" b="1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GB" altLang="zh-TW" sz="101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algn="r" defTabSz="457178"/>
            <a:r>
              <a:rPr lang="zh-CN" altLang="en-US" sz="101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快取空間</a:t>
            </a:r>
            <a:endParaRPr lang="en-GB" sz="101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BC821F09-ADBD-4AC3-A063-CF6FCCA50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591027" y="1890553"/>
            <a:ext cx="831725" cy="481524"/>
          </a:xfrm>
          <a:prstGeom prst="rect">
            <a:avLst/>
          </a:prstGeom>
        </p:spPr>
      </p:pic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375C586C-3EDA-4F2E-98DF-3CB6AF9AD5EA}"/>
              </a:ext>
            </a:extLst>
          </p:cNvPr>
          <p:cNvSpPr txBox="1"/>
          <p:nvPr/>
        </p:nvSpPr>
        <p:spPr>
          <a:xfrm>
            <a:off x="7203278" y="1528604"/>
            <a:ext cx="1207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將最久之前讀取的檔案移出快取空間</a:t>
            </a:r>
            <a:endParaRPr lang="en-GB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矩形: 圓角 35">
            <a:extLst>
              <a:ext uri="{FF2B5EF4-FFF2-40B4-BE49-F238E27FC236}">
                <a16:creationId xmlns:a16="http://schemas.microsoft.com/office/drawing/2014/main" id="{D48181CD-6193-4673-93E9-D8E8AE21C977}"/>
              </a:ext>
            </a:extLst>
          </p:cNvPr>
          <p:cNvSpPr/>
          <p:nvPr/>
        </p:nvSpPr>
        <p:spPr>
          <a:xfrm>
            <a:off x="4145556" y="2084053"/>
            <a:ext cx="1316929" cy="5549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59009667-C659-41CD-8754-DA9D4DB5E9DA}"/>
              </a:ext>
            </a:extLst>
          </p:cNvPr>
          <p:cNvSpPr txBox="1"/>
          <p:nvPr/>
        </p:nvSpPr>
        <p:spPr>
          <a:xfrm>
            <a:off x="4284950" y="2119872"/>
            <a:ext cx="1120693" cy="45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當有檔案下載或本地寫入需求時</a:t>
            </a:r>
            <a:endParaRPr lang="en-GB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C00A29F3-EB18-EE4A-BC49-EF9F739F728E}"/>
              </a:ext>
            </a:extLst>
          </p:cNvPr>
          <p:cNvSpPr txBox="1"/>
          <p:nvPr/>
        </p:nvSpPr>
        <p:spPr>
          <a:xfrm>
            <a:off x="7732069" y="4143152"/>
            <a:ext cx="1031051" cy="261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100" b="1">
                <a:latin typeface="微軟正黑體"/>
                <a:ea typeface="微軟正黑體"/>
              </a:rPr>
              <a:t>檔案中</a:t>
            </a:r>
            <a:r>
              <a:rPr lang="zh-TW" altLang="en-US" sz="1100" b="1">
                <a:latin typeface="微軟正黑體"/>
                <a:ea typeface="微軟正黑體"/>
                <a:cs typeface="Arial"/>
              </a:rPr>
              <a:t>繼資料</a:t>
            </a:r>
            <a:endParaRPr lang="en-US" altLang="zh-TW" sz="1100" b="1">
              <a:latin typeface="Arial"/>
              <a:ea typeface="微軟正黑體"/>
              <a:cs typeface="Arial"/>
            </a:endParaRP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161ACD39-C4BF-3A43-9F46-A44BA1B2686A}"/>
              </a:ext>
            </a:extLst>
          </p:cNvPr>
          <p:cNvSpPr txBox="1"/>
          <p:nvPr/>
        </p:nvSpPr>
        <p:spPr>
          <a:xfrm>
            <a:off x="7732069" y="3848412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寫入中檔案</a:t>
            </a:r>
            <a:endParaRPr lang="en-GB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0" name="文字方塊 119">
            <a:extLst>
              <a:ext uri="{FF2B5EF4-FFF2-40B4-BE49-F238E27FC236}">
                <a16:creationId xmlns:a16="http://schemas.microsoft.com/office/drawing/2014/main" id="{C94D407A-B05C-D445-91BD-B730F7BD5D93}"/>
              </a:ext>
            </a:extLst>
          </p:cNvPr>
          <p:cNvSpPr txBox="1"/>
          <p:nvPr/>
        </p:nvSpPr>
        <p:spPr>
          <a:xfrm>
            <a:off x="7732069" y="3581924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低優先快取檔案</a:t>
            </a:r>
            <a:endParaRPr lang="en-GB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1" name="文字方塊 120">
            <a:extLst>
              <a:ext uri="{FF2B5EF4-FFF2-40B4-BE49-F238E27FC236}">
                <a16:creationId xmlns:a16="http://schemas.microsoft.com/office/drawing/2014/main" id="{19A0ADC7-654D-C04A-BA12-343B54561F63}"/>
              </a:ext>
            </a:extLst>
          </p:cNvPr>
          <p:cNvSpPr txBox="1"/>
          <p:nvPr/>
        </p:nvSpPr>
        <p:spPr>
          <a:xfrm>
            <a:off x="7732069" y="3309421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一般快取檔案</a:t>
            </a:r>
            <a:endParaRPr lang="en-GB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728D68-4D78-7143-87EA-44E912533DC9}"/>
              </a:ext>
            </a:extLst>
          </p:cNvPr>
          <p:cNvSpPr txBox="1"/>
          <p:nvPr/>
        </p:nvSpPr>
        <p:spPr>
          <a:xfrm>
            <a:off x="712943" y="1723919"/>
            <a:ext cx="301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種客製化快取規則配置：</a:t>
            </a:r>
            <a:endParaRPr 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D6A23A8-7602-1846-8E0C-A3F6C8C028CC}"/>
              </a:ext>
            </a:extLst>
          </p:cNvPr>
          <p:cNvSpPr/>
          <p:nvPr/>
        </p:nvSpPr>
        <p:spPr>
          <a:xfrm>
            <a:off x="683449" y="2200438"/>
            <a:ext cx="1261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 dirty="0">
                <a:solidFill>
                  <a:srgbClr val="9315A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永遠保留在快取</a:t>
            </a:r>
            <a:endParaRPr lang="en-US" sz="1200" b="1" dirty="0">
              <a:solidFill>
                <a:srgbClr val="9315A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CDA9F0C-8C2D-E449-8DE7-29B2422FF289}"/>
              </a:ext>
            </a:extLst>
          </p:cNvPr>
          <p:cNvSpPr/>
          <p:nvPr/>
        </p:nvSpPr>
        <p:spPr>
          <a:xfrm>
            <a:off x="682459" y="2926457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>
                <a:solidFill>
                  <a:srgbClr val="17A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  <a:endParaRPr lang="en-US" sz="1200" b="1">
              <a:solidFill>
                <a:srgbClr val="17A9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6D4CB1F-E18D-6341-BD93-0999FE96B743}"/>
              </a:ext>
            </a:extLst>
          </p:cNvPr>
          <p:cNvSpPr/>
          <p:nvPr/>
        </p:nvSpPr>
        <p:spPr>
          <a:xfrm>
            <a:off x="671986" y="3837713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>
                <a:solidFill>
                  <a:srgbClr val="1AD03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低優先順序</a:t>
            </a:r>
            <a:endParaRPr lang="en-US" sz="1200" b="1">
              <a:solidFill>
                <a:srgbClr val="1AD03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27449BE-6371-6D4E-AB86-95C149422D05}"/>
              </a:ext>
            </a:extLst>
          </p:cNvPr>
          <p:cNvSpPr/>
          <p:nvPr/>
        </p:nvSpPr>
        <p:spPr>
          <a:xfrm>
            <a:off x="696024" y="2452686"/>
            <a:ext cx="31964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將檔案視為高優先順序，並提前快取以確保快取命中。永遠將重要、頻繁存取的檔案保留在快取之中。</a:t>
            </a:r>
            <a:endParaRPr lang="en-US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BA61120-B4F8-E24E-9BE7-CD4B9E44018E}"/>
              </a:ext>
            </a:extLst>
          </p:cNvPr>
          <p:cNvSpPr/>
          <p:nvPr/>
        </p:nvSpPr>
        <p:spPr>
          <a:xfrm>
            <a:off x="682459" y="3149964"/>
            <a:ext cx="319645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一般檔案會被快取並保留在本機快取空間中。快取空間已滿時，最近最少使用的檔案將被移除，以挪出空間供新的已快取檔案使用。</a:t>
            </a:r>
            <a:endParaRPr lang="en-US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7A43B1-A432-8348-A772-B6969B1153BA}"/>
              </a:ext>
            </a:extLst>
          </p:cNvPr>
          <p:cNvSpPr/>
          <p:nvPr/>
        </p:nvSpPr>
        <p:spPr>
          <a:xfrm>
            <a:off x="671986" y="4070896"/>
            <a:ext cx="319645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低優先順序檔案會被快取並保留在本機快取空間中。快取空間已滿時，會先移除最少存取的檔案。將較不重要的 檔案設為低優先順序。</a:t>
            </a:r>
            <a:endParaRPr lang="en-US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7" name="圖形 42">
            <a:extLst>
              <a:ext uri="{FF2B5EF4-FFF2-40B4-BE49-F238E27FC236}">
                <a16:creationId xmlns:a16="http://schemas.microsoft.com/office/drawing/2014/main" id="{F2EE47C7-90FD-E148-9548-0243FFBDF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1429" y="1285581"/>
            <a:ext cx="956642" cy="573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8C2A1F9-742E-2A4F-BABE-9928B2D2A4B0}"/>
              </a:ext>
            </a:extLst>
          </p:cNvPr>
          <p:cNvGrpSpPr/>
          <p:nvPr/>
        </p:nvGrpSpPr>
        <p:grpSpPr>
          <a:xfrm>
            <a:off x="5868410" y="1893898"/>
            <a:ext cx="260085" cy="260085"/>
            <a:chOff x="8727084" y="3388335"/>
            <a:chExt cx="346780" cy="3467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9" name="橢圓 41">
              <a:extLst>
                <a:ext uri="{FF2B5EF4-FFF2-40B4-BE49-F238E27FC236}">
                  <a16:creationId xmlns:a16="http://schemas.microsoft.com/office/drawing/2014/main" id="{5FA08AF0-0DB7-EA49-AFD4-B61F9C3CB8A3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30" name="圖形 15">
              <a:extLst>
                <a:ext uri="{FF2B5EF4-FFF2-40B4-BE49-F238E27FC236}">
                  <a16:creationId xmlns:a16="http://schemas.microsoft.com/office/drawing/2014/main" id="{B863DB1F-3AEA-424F-9071-43B2DB7640BB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131" name="手繪多邊形: 圖案 65">
                <a:extLst>
                  <a:ext uri="{FF2B5EF4-FFF2-40B4-BE49-F238E27FC236}">
                    <a16:creationId xmlns:a16="http://schemas.microsoft.com/office/drawing/2014/main" id="{27B6B5D1-96BE-164D-8AB1-34A67CF96397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32" name="手繪多邊形: 圖案 66">
                <a:extLst>
                  <a:ext uri="{FF2B5EF4-FFF2-40B4-BE49-F238E27FC236}">
                    <a16:creationId xmlns:a16="http://schemas.microsoft.com/office/drawing/2014/main" id="{8BF799AE-E192-1B46-83DB-58F61C3C2DDC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33" name="手繪多邊形: 圖案 67">
                <a:extLst>
                  <a:ext uri="{FF2B5EF4-FFF2-40B4-BE49-F238E27FC236}">
                    <a16:creationId xmlns:a16="http://schemas.microsoft.com/office/drawing/2014/main" id="{D666F2FA-E8BC-F741-A06E-516A6965BE0F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34" name="手繪多邊形: 圖案 68">
                <a:extLst>
                  <a:ext uri="{FF2B5EF4-FFF2-40B4-BE49-F238E27FC236}">
                    <a16:creationId xmlns:a16="http://schemas.microsoft.com/office/drawing/2014/main" id="{24DFFD31-C72E-4543-8E16-C7153230C26F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pic>
        <p:nvPicPr>
          <p:cNvPr id="135" name="圖形 35">
            <a:extLst>
              <a:ext uri="{FF2B5EF4-FFF2-40B4-BE49-F238E27FC236}">
                <a16:creationId xmlns:a16="http://schemas.microsoft.com/office/drawing/2014/main" id="{F03F63EA-E69E-694B-827A-9D79CDD3E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6149" y="2948444"/>
            <a:ext cx="831725" cy="481524"/>
          </a:xfrm>
          <a:prstGeom prst="rect">
            <a:avLst/>
          </a:prstGeom>
        </p:spPr>
      </p:pic>
      <p:pic>
        <p:nvPicPr>
          <p:cNvPr id="122" name="圖形 39">
            <a:extLst>
              <a:ext uri="{FF2B5EF4-FFF2-40B4-BE49-F238E27FC236}">
                <a16:creationId xmlns:a16="http://schemas.microsoft.com/office/drawing/2014/main" id="{434D61A9-2D09-E446-85B5-CF4CDBBE3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0294" y="2948444"/>
            <a:ext cx="866543" cy="526508"/>
          </a:xfrm>
          <a:prstGeom prst="rect">
            <a:avLst/>
          </a:prstGeom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576B095-4087-A348-9323-7963E973CAE1}"/>
              </a:ext>
            </a:extLst>
          </p:cNvPr>
          <p:cNvGrpSpPr/>
          <p:nvPr/>
        </p:nvGrpSpPr>
        <p:grpSpPr>
          <a:xfrm>
            <a:off x="4858760" y="3036898"/>
            <a:ext cx="260085" cy="260085"/>
            <a:chOff x="8727084" y="3388335"/>
            <a:chExt cx="346780" cy="3467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7" name="橢圓 41">
              <a:extLst>
                <a:ext uri="{FF2B5EF4-FFF2-40B4-BE49-F238E27FC236}">
                  <a16:creationId xmlns:a16="http://schemas.microsoft.com/office/drawing/2014/main" id="{AEFC373C-4EB2-3B43-A402-2796DFCD124E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38" name="圖形 15">
              <a:extLst>
                <a:ext uri="{FF2B5EF4-FFF2-40B4-BE49-F238E27FC236}">
                  <a16:creationId xmlns:a16="http://schemas.microsoft.com/office/drawing/2014/main" id="{FF06FC5C-288B-1648-8482-BF569CD70A10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139" name="手繪多邊形: 圖案 65">
                <a:extLst>
                  <a:ext uri="{FF2B5EF4-FFF2-40B4-BE49-F238E27FC236}">
                    <a16:creationId xmlns:a16="http://schemas.microsoft.com/office/drawing/2014/main" id="{0A63CFC6-1B30-AF49-AA68-0B52B778B5EE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40" name="手繪多邊形: 圖案 66">
                <a:extLst>
                  <a:ext uri="{FF2B5EF4-FFF2-40B4-BE49-F238E27FC236}">
                    <a16:creationId xmlns:a16="http://schemas.microsoft.com/office/drawing/2014/main" id="{6F3A736D-6217-F547-AABD-E7029FB629B1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41" name="手繪多邊形: 圖案 67">
                <a:extLst>
                  <a:ext uri="{FF2B5EF4-FFF2-40B4-BE49-F238E27FC236}">
                    <a16:creationId xmlns:a16="http://schemas.microsoft.com/office/drawing/2014/main" id="{E633E90A-9219-FA45-8D56-820A1240D35E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42" name="手繪多邊形: 圖案 68">
                <a:extLst>
                  <a:ext uri="{FF2B5EF4-FFF2-40B4-BE49-F238E27FC236}">
                    <a16:creationId xmlns:a16="http://schemas.microsoft.com/office/drawing/2014/main" id="{6EC1E89F-D009-6D41-A139-340E0C1A8D7F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pic>
        <p:nvPicPr>
          <p:cNvPr id="143" name="圖形 37">
            <a:extLst>
              <a:ext uri="{FF2B5EF4-FFF2-40B4-BE49-F238E27FC236}">
                <a16:creationId xmlns:a16="http://schemas.microsoft.com/office/drawing/2014/main" id="{071099F3-9F60-9B43-AFD6-E25B0084A4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0757" y="4008884"/>
            <a:ext cx="434617" cy="434617"/>
          </a:xfrm>
          <a:prstGeom prst="rect">
            <a:avLst/>
          </a:prstGeom>
        </p:spPr>
      </p:pic>
      <p:sp>
        <p:nvSpPr>
          <p:cNvPr id="144" name="矩形 107">
            <a:extLst>
              <a:ext uri="{FF2B5EF4-FFF2-40B4-BE49-F238E27FC236}">
                <a16:creationId xmlns:a16="http://schemas.microsoft.com/office/drawing/2014/main" id="{D337BE2E-B628-2C43-92DB-B66DA01CD061}"/>
              </a:ext>
            </a:extLst>
          </p:cNvPr>
          <p:cNvSpPr/>
          <p:nvPr/>
        </p:nvSpPr>
        <p:spPr>
          <a:xfrm>
            <a:off x="7606121" y="3072111"/>
            <a:ext cx="135000" cy="135000"/>
          </a:xfrm>
          <a:prstGeom prst="rect">
            <a:avLst/>
          </a:prstGeom>
          <a:solidFill>
            <a:srgbClr val="931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GB" sz="1013">
              <a:solidFill>
                <a:srgbClr val="17A9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5" name="文字方塊 120">
            <a:extLst>
              <a:ext uri="{FF2B5EF4-FFF2-40B4-BE49-F238E27FC236}">
                <a16:creationId xmlns:a16="http://schemas.microsoft.com/office/drawing/2014/main" id="{4A07F1D9-ECC3-1747-AB15-B3940994F58E}"/>
              </a:ext>
            </a:extLst>
          </p:cNvPr>
          <p:cNvSpPr txBox="1"/>
          <p:nvPr/>
        </p:nvSpPr>
        <p:spPr>
          <a:xfrm>
            <a:off x="7732069" y="3014146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永遠保留在快取</a:t>
            </a:r>
            <a:endParaRPr lang="en-GB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Circular Arrow 46">
            <a:extLst>
              <a:ext uri="{FF2B5EF4-FFF2-40B4-BE49-F238E27FC236}">
                <a16:creationId xmlns:a16="http://schemas.microsoft.com/office/drawing/2014/main" id="{65619244-D9E0-D043-B8BE-4D06B7AC4AC7}"/>
              </a:ext>
            </a:extLst>
          </p:cNvPr>
          <p:cNvSpPr/>
          <p:nvPr/>
        </p:nvSpPr>
        <p:spPr>
          <a:xfrm>
            <a:off x="6487247" y="2123947"/>
            <a:ext cx="1060764" cy="892434"/>
          </a:xfrm>
          <a:prstGeom prst="circularArrow">
            <a:avLst>
              <a:gd name="adj1" fmla="val 12332"/>
              <a:gd name="adj2" fmla="val 1142319"/>
              <a:gd name="adj3" fmla="val 16088905"/>
              <a:gd name="adj4" fmla="val 10800000"/>
              <a:gd name="adj5" fmla="val 125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8B12467-4DDD-A34B-A59D-FD904355CBFF}"/>
              </a:ext>
            </a:extLst>
          </p:cNvPr>
          <p:cNvGrpSpPr/>
          <p:nvPr/>
        </p:nvGrpSpPr>
        <p:grpSpPr>
          <a:xfrm>
            <a:off x="7194285" y="2112670"/>
            <a:ext cx="260085" cy="260085"/>
            <a:chOff x="8727084" y="3388335"/>
            <a:chExt cx="346780" cy="3467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9" name="橢圓 41">
              <a:extLst>
                <a:ext uri="{FF2B5EF4-FFF2-40B4-BE49-F238E27FC236}">
                  <a16:creationId xmlns:a16="http://schemas.microsoft.com/office/drawing/2014/main" id="{78ECB853-1AE7-A943-9C2A-4856AE0A6D84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rgbClr val="17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50" name="圖形 15">
              <a:extLst>
                <a:ext uri="{FF2B5EF4-FFF2-40B4-BE49-F238E27FC236}">
                  <a16:creationId xmlns:a16="http://schemas.microsoft.com/office/drawing/2014/main" id="{FE9C7FF0-6F57-D546-94A7-33AAB1443C12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151" name="手繪多邊形: 圖案 65">
                <a:extLst>
                  <a:ext uri="{FF2B5EF4-FFF2-40B4-BE49-F238E27FC236}">
                    <a16:creationId xmlns:a16="http://schemas.microsoft.com/office/drawing/2014/main" id="{5470EA25-C388-C941-8F47-142A39602EBE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52" name="手繪多邊形: 圖案 66">
                <a:extLst>
                  <a:ext uri="{FF2B5EF4-FFF2-40B4-BE49-F238E27FC236}">
                    <a16:creationId xmlns:a16="http://schemas.microsoft.com/office/drawing/2014/main" id="{3902E893-6017-834B-870E-A265C9F862FD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53" name="手繪多邊形: 圖案 67">
                <a:extLst>
                  <a:ext uri="{FF2B5EF4-FFF2-40B4-BE49-F238E27FC236}">
                    <a16:creationId xmlns:a16="http://schemas.microsoft.com/office/drawing/2014/main" id="{58D1516E-E8F5-0242-9377-43F1ECA2EEAE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54" name="手繪多邊形: 圖案 68">
                <a:extLst>
                  <a:ext uri="{FF2B5EF4-FFF2-40B4-BE49-F238E27FC236}">
                    <a16:creationId xmlns:a16="http://schemas.microsoft.com/office/drawing/2014/main" id="{80EDB176-0A98-454A-925A-7C507899D94E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78076E05-E811-9046-A9F2-9E5564893305}"/>
              </a:ext>
            </a:extLst>
          </p:cNvPr>
          <p:cNvGrpSpPr/>
          <p:nvPr/>
        </p:nvGrpSpPr>
        <p:grpSpPr>
          <a:xfrm>
            <a:off x="7546710" y="2112670"/>
            <a:ext cx="260085" cy="260085"/>
            <a:chOff x="8727084" y="3388335"/>
            <a:chExt cx="346780" cy="3467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6" name="橢圓 41">
              <a:extLst>
                <a:ext uri="{FF2B5EF4-FFF2-40B4-BE49-F238E27FC236}">
                  <a16:creationId xmlns:a16="http://schemas.microsoft.com/office/drawing/2014/main" id="{BF2584F5-1836-9E44-88E5-F760BEB0FF77}"/>
                </a:ext>
              </a:extLst>
            </p:cNvPr>
            <p:cNvSpPr/>
            <p:nvPr/>
          </p:nvSpPr>
          <p:spPr>
            <a:xfrm>
              <a:off x="8727084" y="3388335"/>
              <a:ext cx="346780" cy="346780"/>
            </a:xfrm>
            <a:prstGeom prst="ellipse">
              <a:avLst/>
            </a:prstGeom>
            <a:solidFill>
              <a:srgbClr val="15B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57" name="圖形 15">
              <a:extLst>
                <a:ext uri="{FF2B5EF4-FFF2-40B4-BE49-F238E27FC236}">
                  <a16:creationId xmlns:a16="http://schemas.microsoft.com/office/drawing/2014/main" id="{692E87C6-F1D1-EE41-815D-4C2ECC4B8356}"/>
                </a:ext>
              </a:extLst>
            </p:cNvPr>
            <p:cNvGrpSpPr/>
            <p:nvPr/>
          </p:nvGrpSpPr>
          <p:grpSpPr>
            <a:xfrm>
              <a:off x="8810059" y="3432243"/>
              <a:ext cx="171009" cy="232084"/>
              <a:chOff x="5700272" y="2268099"/>
              <a:chExt cx="128257" cy="174063"/>
            </a:xfrm>
          </p:grpSpPr>
          <p:sp>
            <p:nvSpPr>
              <p:cNvPr id="158" name="手繪多邊形: 圖案 65">
                <a:extLst>
                  <a:ext uri="{FF2B5EF4-FFF2-40B4-BE49-F238E27FC236}">
                    <a16:creationId xmlns:a16="http://schemas.microsoft.com/office/drawing/2014/main" id="{2991B06A-056F-E849-AC0F-7297A1BCB96A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59" name="手繪多邊形: 圖案 66">
                <a:extLst>
                  <a:ext uri="{FF2B5EF4-FFF2-40B4-BE49-F238E27FC236}">
                    <a16:creationId xmlns:a16="http://schemas.microsoft.com/office/drawing/2014/main" id="{D41C1E63-1C00-F944-8E2C-D615FBAD48D9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60" name="手繪多邊形: 圖案 67">
                <a:extLst>
                  <a:ext uri="{FF2B5EF4-FFF2-40B4-BE49-F238E27FC236}">
                    <a16:creationId xmlns:a16="http://schemas.microsoft.com/office/drawing/2014/main" id="{6972FAF8-8BD2-5E4A-A605-0FA95683FF32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61" name="手繪多邊形: 圖案 68">
                <a:extLst>
                  <a:ext uri="{FF2B5EF4-FFF2-40B4-BE49-F238E27FC236}">
                    <a16:creationId xmlns:a16="http://schemas.microsoft.com/office/drawing/2014/main" id="{6CC17586-4F5D-3F43-96DA-CD3357E83638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sp>
        <p:nvSpPr>
          <p:cNvPr id="146" name="矩形: 圓角 145">
            <a:extLst>
              <a:ext uri="{FF2B5EF4-FFF2-40B4-BE49-F238E27FC236}">
                <a16:creationId xmlns:a16="http://schemas.microsoft.com/office/drawing/2014/main" id="{8D5178EA-7574-423D-85BC-A16773E99C99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7" name="Rectangle 45">
            <a:extLst>
              <a:ext uri="{FF2B5EF4-FFF2-40B4-BE49-F238E27FC236}">
                <a16:creationId xmlns:a16="http://schemas.microsoft.com/office/drawing/2014/main" id="{74FA454B-C182-4865-9259-72B907C546D7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2" name="矩形 161">
            <a:extLst>
              <a:ext uri="{FF2B5EF4-FFF2-40B4-BE49-F238E27FC236}">
                <a16:creationId xmlns:a16="http://schemas.microsoft.com/office/drawing/2014/main" id="{676CCD2A-0DD7-4347-ACAD-154B8B7D3880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3" name="矩形 162">
            <a:extLst>
              <a:ext uri="{FF2B5EF4-FFF2-40B4-BE49-F238E27FC236}">
                <a16:creationId xmlns:a16="http://schemas.microsoft.com/office/drawing/2014/main" id="{DC6D3450-CBDE-4ECB-A283-6604E1762EB9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9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68;p15">
            <a:extLst>
              <a:ext uri="{FF2B5EF4-FFF2-40B4-BE49-F238E27FC236}">
                <a16:creationId xmlns:a16="http://schemas.microsoft.com/office/drawing/2014/main" id="{45AA20A2-27DD-9142-B7C0-81201491DF03}"/>
              </a:ext>
            </a:extLst>
          </p:cNvPr>
          <p:cNvSpPr txBox="1"/>
          <p:nvPr/>
        </p:nvSpPr>
        <p:spPr>
          <a:xfrm>
            <a:off x="3869688" y="1336582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0" b="1" i="1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08616-85AE-4244-9FD7-65B5AC120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93" y="119783"/>
            <a:ext cx="8618915" cy="994172"/>
          </a:xfrm>
        </p:spPr>
        <p:txBody>
          <a:bodyPr>
            <a:noAutofit/>
          </a:bodyPr>
          <a:lstStyle/>
          <a:p>
            <a:r>
              <a:rPr lang="zh-TW" altLang="en-US" dirty="0"/>
              <a:t>將檔案預先保留在快取，減少等待時間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1BE233-C26A-1944-B29A-E003FAF2C0A2}"/>
              </a:ext>
            </a:extLst>
          </p:cNvPr>
          <p:cNvSpPr/>
          <p:nvPr/>
        </p:nvSpPr>
        <p:spPr>
          <a:xfrm>
            <a:off x="420547" y="1035041"/>
            <a:ext cx="6343650" cy="53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選擇將檔案永遠保留在快取，會提前將檔案下載並保留在快取，以確保快取命中。將重要、頻繁存取的檔案保留在快取之中。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ADA41-9ACB-7D42-87E9-101BB328F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725" y="2338569"/>
            <a:ext cx="3074369" cy="2566252"/>
          </a:xfrm>
          <a:prstGeom prst="roundRect">
            <a:avLst>
              <a:gd name="adj" fmla="val 2470"/>
            </a:avLst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5" name="矩形: 圓角 34">
            <a:extLst>
              <a:ext uri="{FF2B5EF4-FFF2-40B4-BE49-F238E27FC236}">
                <a16:creationId xmlns:a16="http://schemas.microsoft.com/office/drawing/2014/main" id="{96DC76EF-6C6A-5E49-ABE0-D6D08555D410}"/>
              </a:ext>
            </a:extLst>
          </p:cNvPr>
          <p:cNvSpPr/>
          <p:nvPr/>
        </p:nvSpPr>
        <p:spPr>
          <a:xfrm>
            <a:off x="446902" y="3831843"/>
            <a:ext cx="3306442" cy="785840"/>
          </a:xfrm>
          <a:prstGeom prst="roundRect">
            <a:avLst>
              <a:gd name="adj" fmla="val 7363"/>
            </a:avLst>
          </a:prstGeom>
          <a:solidFill>
            <a:schemeClr val="bg1"/>
          </a:solidFill>
          <a:ln w="2540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若保留快取配置的容量不足時，部分設為永遠存放在保留快取的檔案，仍可能被快取演算法移除</a:t>
            </a:r>
            <a:endParaRPr lang="en-US" altLang="zh-TW" sz="10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TW" altLang="en-US" sz="105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保留快取空間不足時，請調整空間分配比例，或至「儲存與快照」擴大快取空間</a:t>
            </a:r>
          </a:p>
        </p:txBody>
      </p:sp>
      <p:pic>
        <p:nvPicPr>
          <p:cNvPr id="6" name="圖形 35">
            <a:extLst>
              <a:ext uri="{FF2B5EF4-FFF2-40B4-BE49-F238E27FC236}">
                <a16:creationId xmlns:a16="http://schemas.microsoft.com/office/drawing/2014/main" id="{DC6F0FFF-1DE1-9E4D-BC3B-50D7EFBEC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197" y="4002717"/>
            <a:ext cx="313084" cy="313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ED540-A1BE-5F48-A35A-043A08585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071" y="2563736"/>
            <a:ext cx="1442720" cy="2081820"/>
          </a:xfrm>
          <a:prstGeom prst="roundRect">
            <a:avLst>
              <a:gd name="adj" fmla="val 5068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BEC1A1-8D87-1141-92DF-243561999C21}"/>
              </a:ext>
            </a:extLst>
          </p:cNvPr>
          <p:cNvSpPr/>
          <p:nvPr/>
        </p:nvSpPr>
        <p:spPr>
          <a:xfrm>
            <a:off x="3906974" y="3824642"/>
            <a:ext cx="1078680" cy="165332"/>
          </a:xfrm>
          <a:prstGeom prst="rect">
            <a:avLst/>
          </a:prstGeom>
          <a:solidFill>
            <a:srgbClr val="FFF25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B2720F-F700-FF44-8840-3643CA56D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27717">
            <a:off x="4820851" y="3703344"/>
            <a:ext cx="582007" cy="58200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D6E95D-60FE-7D4C-BBDB-3EA1559726B0}"/>
              </a:ext>
            </a:extLst>
          </p:cNvPr>
          <p:cNvCxnSpPr>
            <a:cxnSpLocks/>
          </p:cNvCxnSpPr>
          <p:nvPr/>
        </p:nvCxnSpPr>
        <p:spPr>
          <a:xfrm>
            <a:off x="6327447" y="3306336"/>
            <a:ext cx="504824" cy="0"/>
          </a:xfrm>
          <a:prstGeom prst="straightConnector1">
            <a:avLst/>
          </a:prstGeom>
          <a:ln w="19050">
            <a:gradFill>
              <a:gsLst>
                <a:gs pos="0">
                  <a:srgbClr val="675CCB"/>
                </a:gs>
                <a:gs pos="100000">
                  <a:srgbClr val="4873E1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D5E0DB-9039-6741-A5F2-D3AB461E89C2}"/>
              </a:ext>
            </a:extLst>
          </p:cNvPr>
          <p:cNvCxnSpPr>
            <a:cxnSpLocks/>
          </p:cNvCxnSpPr>
          <p:nvPr/>
        </p:nvCxnSpPr>
        <p:spPr>
          <a:xfrm>
            <a:off x="6109977" y="3647932"/>
            <a:ext cx="712769" cy="0"/>
          </a:xfrm>
          <a:prstGeom prst="straightConnector1">
            <a:avLst/>
          </a:prstGeom>
          <a:ln w="19050">
            <a:gradFill>
              <a:gsLst>
                <a:gs pos="0">
                  <a:srgbClr val="675CCB"/>
                </a:gs>
                <a:gs pos="100000">
                  <a:srgbClr val="4873E1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885F25F-2FFD-7946-B9C6-AFEEC8D11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4" t="45301" r="78549" b="47489"/>
          <a:stretch/>
        </p:blipFill>
        <p:spPr>
          <a:xfrm>
            <a:off x="5864458" y="3465153"/>
            <a:ext cx="270308" cy="270308"/>
          </a:xfrm>
          <a:prstGeom prst="ellipse">
            <a:avLst/>
          </a:prstGeom>
          <a:ln w="12700">
            <a:gradFill>
              <a:gsLst>
                <a:gs pos="0">
                  <a:srgbClr val="4873E1"/>
                </a:gs>
                <a:gs pos="100000">
                  <a:srgbClr val="675CCB"/>
                </a:gs>
              </a:gsLst>
              <a:lin ang="5400000" scaled="1"/>
            </a:gra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1A35C6-6A36-9A4B-B10C-7B5D75E13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61" t="35936" r="73622" b="56854"/>
          <a:stretch/>
        </p:blipFill>
        <p:spPr>
          <a:xfrm>
            <a:off x="6076189" y="3223012"/>
            <a:ext cx="270308" cy="270308"/>
          </a:xfrm>
          <a:prstGeom prst="ellipse">
            <a:avLst/>
          </a:prstGeom>
          <a:ln w="12700">
            <a:gradFill>
              <a:gsLst>
                <a:gs pos="0">
                  <a:srgbClr val="4873E1"/>
                </a:gs>
                <a:gs pos="100000">
                  <a:srgbClr val="675CCB"/>
                </a:gs>
              </a:gsLst>
              <a:lin ang="5400000" scaled="1"/>
            </a:gra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C3D21F-2481-0947-9757-06D9892965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4" r="28488"/>
          <a:stretch/>
        </p:blipFill>
        <p:spPr>
          <a:xfrm>
            <a:off x="1224772" y="2355034"/>
            <a:ext cx="1396092" cy="1396092"/>
          </a:xfrm>
          <a:prstGeom prst="ellipse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Google Shape;69;p15">
            <a:extLst>
              <a:ext uri="{FF2B5EF4-FFF2-40B4-BE49-F238E27FC236}">
                <a16:creationId xmlns:a16="http://schemas.microsoft.com/office/drawing/2014/main" id="{0B3E75C1-15FB-5044-B641-8327385ACB3B}"/>
              </a:ext>
            </a:extLst>
          </p:cNvPr>
          <p:cNvSpPr txBox="1"/>
          <p:nvPr/>
        </p:nvSpPr>
        <p:spPr>
          <a:xfrm>
            <a:off x="336072" y="1316474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0" b="1" i="1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57A4F1-D099-574D-A01E-82EDC20D64A1}"/>
              </a:ext>
            </a:extLst>
          </p:cNvPr>
          <p:cNvSpPr/>
          <p:nvPr/>
        </p:nvSpPr>
        <p:spPr>
          <a:xfrm>
            <a:off x="4014760" y="5617419"/>
            <a:ext cx="3873206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13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設定快取優先順序，將特定資料夾設為保留快取</a:t>
            </a:r>
            <a:endParaRPr lang="en-US" sz="1013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9561CF2D-F5D0-4B6E-B11D-0CEAB411B8C1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Rectangle 45">
            <a:extLst>
              <a:ext uri="{FF2B5EF4-FFF2-40B4-BE49-F238E27FC236}">
                <a16:creationId xmlns:a16="http://schemas.microsoft.com/office/drawing/2014/main" id="{CB1B9753-3DD5-492E-A497-69C81378CE56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E77E369-8EC8-4287-9280-76100D16A63D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465C8D8-ECDF-444B-A93F-F4270FCCC507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4B66F8-9272-484F-A69F-CE4B9D1F9029}"/>
              </a:ext>
            </a:extLst>
          </p:cNvPr>
          <p:cNvSpPr txBox="1"/>
          <p:nvPr/>
        </p:nvSpPr>
        <p:spPr>
          <a:xfrm>
            <a:off x="8353449" y="-440631"/>
            <a:ext cx="67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子頁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28" name="矩形: 圓角 35">
            <a:extLst>
              <a:ext uri="{FF2B5EF4-FFF2-40B4-BE49-F238E27FC236}">
                <a16:creationId xmlns:a16="http://schemas.microsoft.com/office/drawing/2014/main" id="{FEDE13A5-83DB-4136-A98C-6DE16A2451C3}"/>
              </a:ext>
            </a:extLst>
          </p:cNvPr>
          <p:cNvSpPr/>
          <p:nvPr/>
        </p:nvSpPr>
        <p:spPr>
          <a:xfrm>
            <a:off x="830820" y="1821749"/>
            <a:ext cx="2325878" cy="4040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EFF14F-9FD1-B141-98EF-ABCFC6EC3094}"/>
              </a:ext>
            </a:extLst>
          </p:cNvPr>
          <p:cNvSpPr/>
          <p:nvPr/>
        </p:nvSpPr>
        <p:spPr>
          <a:xfrm>
            <a:off x="931164" y="1803381"/>
            <a:ext cx="2087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將快取空間分配定額給保留快取的檔案</a:t>
            </a:r>
            <a:endParaRPr lang="en-US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: 圓角 35">
            <a:extLst>
              <a:ext uri="{FF2B5EF4-FFF2-40B4-BE49-F238E27FC236}">
                <a16:creationId xmlns:a16="http://schemas.microsoft.com/office/drawing/2014/main" id="{1DCB58FB-32B4-43E5-92EF-70998FD18973}"/>
              </a:ext>
            </a:extLst>
          </p:cNvPr>
          <p:cNvSpPr/>
          <p:nvPr/>
        </p:nvSpPr>
        <p:spPr>
          <a:xfrm>
            <a:off x="4471656" y="1820614"/>
            <a:ext cx="2325878" cy="4040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8E9DC3E5-62F1-4F6C-8398-797B17627234}"/>
              </a:ext>
            </a:extLst>
          </p:cNvPr>
          <p:cNvSpPr/>
          <p:nvPr/>
        </p:nvSpPr>
        <p:spPr>
          <a:xfrm>
            <a:off x="4572000" y="1802246"/>
            <a:ext cx="2087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設定快取優先順序，將特定資料夾設為保留快取</a:t>
            </a:r>
          </a:p>
        </p:txBody>
      </p:sp>
      <p:sp>
        <p:nvSpPr>
          <p:cNvPr id="35" name="矩形: 圓角 35">
            <a:extLst>
              <a:ext uri="{FF2B5EF4-FFF2-40B4-BE49-F238E27FC236}">
                <a16:creationId xmlns:a16="http://schemas.microsoft.com/office/drawing/2014/main" id="{441276E6-CF05-4431-A75F-AC03DB9A96BA}"/>
              </a:ext>
            </a:extLst>
          </p:cNvPr>
          <p:cNvSpPr/>
          <p:nvPr/>
        </p:nvSpPr>
        <p:spPr>
          <a:xfrm>
            <a:off x="6874423" y="3206592"/>
            <a:ext cx="1316929" cy="2308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96F0AAA7-D728-487D-A90D-C36E53BDE704}"/>
              </a:ext>
            </a:extLst>
          </p:cNvPr>
          <p:cNvSpPr/>
          <p:nvPr/>
        </p:nvSpPr>
        <p:spPr>
          <a:xfrm>
            <a:off x="6890974" y="3522831"/>
            <a:ext cx="1316929" cy="29757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41E1C3-128C-954D-BCCE-E0F1EC1C17EC}"/>
              </a:ext>
            </a:extLst>
          </p:cNvPr>
          <p:cNvSpPr txBox="1"/>
          <p:nvPr/>
        </p:nvSpPr>
        <p:spPr>
          <a:xfrm>
            <a:off x="6895001" y="3206592"/>
            <a:ext cx="12234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選擇資料夾優先順序</a:t>
            </a:r>
            <a:endParaRPr lang="en-US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97EB52-8917-A745-A267-384D613D4782}"/>
              </a:ext>
            </a:extLst>
          </p:cNvPr>
          <p:cNvSpPr txBox="1"/>
          <p:nvPr/>
        </p:nvSpPr>
        <p:spPr>
          <a:xfrm>
            <a:off x="6890974" y="3487922"/>
            <a:ext cx="117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永遠存放在保留快取的下載進度</a:t>
            </a:r>
            <a:endParaRPr lang="en-US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3017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81">
            <a:extLst>
              <a:ext uri="{FF2B5EF4-FFF2-40B4-BE49-F238E27FC236}">
                <a16:creationId xmlns:a16="http://schemas.microsoft.com/office/drawing/2014/main" id="{F7E245E3-032A-40F8-9A37-C29DA3A41A88}"/>
              </a:ext>
            </a:extLst>
          </p:cNvPr>
          <p:cNvSpPr/>
          <p:nvPr/>
        </p:nvSpPr>
        <p:spPr>
          <a:xfrm>
            <a:off x="591159" y="1992206"/>
            <a:ext cx="7689497" cy="2621798"/>
          </a:xfrm>
          <a:prstGeom prst="roundRect">
            <a:avLst>
              <a:gd name="adj" fmla="val 451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80581-9860-8247-A82B-922CFF8E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54" y="120838"/>
            <a:ext cx="7886700" cy="994172"/>
          </a:xfrm>
        </p:spPr>
        <p:txBody>
          <a:bodyPr/>
          <a:lstStyle/>
          <a:p>
            <a:r>
              <a:rPr lang="zh-TW" altLang="en-US" dirty="0"/>
              <a:t>快取空間狀態可視化管理</a:t>
            </a:r>
            <a:endParaRPr lang="en-US" dirty="0"/>
          </a:p>
        </p:txBody>
      </p:sp>
      <p:sp>
        <p:nvSpPr>
          <p:cNvPr id="6" name="矩形 119">
            <a:extLst>
              <a:ext uri="{FF2B5EF4-FFF2-40B4-BE49-F238E27FC236}">
                <a16:creationId xmlns:a16="http://schemas.microsoft.com/office/drawing/2014/main" id="{0617172A-4707-6D49-BC10-C9A2E6C6F5EC}"/>
              </a:ext>
            </a:extLst>
          </p:cNvPr>
          <p:cNvSpPr/>
          <p:nvPr/>
        </p:nvSpPr>
        <p:spPr>
          <a:xfrm>
            <a:off x="5336182" y="1478167"/>
            <a:ext cx="2203386" cy="132534"/>
          </a:xfrm>
          <a:prstGeom prst="rect">
            <a:avLst/>
          </a:prstGeom>
          <a:solidFill>
            <a:srgbClr val="C9DD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120">
            <a:extLst>
              <a:ext uri="{FF2B5EF4-FFF2-40B4-BE49-F238E27FC236}">
                <a16:creationId xmlns:a16="http://schemas.microsoft.com/office/drawing/2014/main" id="{BD64F51B-7253-5043-99C0-B84D6C41CC33}"/>
              </a:ext>
            </a:extLst>
          </p:cNvPr>
          <p:cNvSpPr/>
          <p:nvPr/>
        </p:nvSpPr>
        <p:spPr>
          <a:xfrm>
            <a:off x="1041191" y="1478167"/>
            <a:ext cx="1305833" cy="132534"/>
          </a:xfrm>
          <a:prstGeom prst="rect">
            <a:avLst/>
          </a:prstGeom>
          <a:solidFill>
            <a:srgbClr val="7F009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121">
            <a:extLst>
              <a:ext uri="{FF2B5EF4-FFF2-40B4-BE49-F238E27FC236}">
                <a16:creationId xmlns:a16="http://schemas.microsoft.com/office/drawing/2014/main" id="{22D86A91-9561-764A-89FA-80978DE3BBC2}"/>
              </a:ext>
            </a:extLst>
          </p:cNvPr>
          <p:cNvSpPr/>
          <p:nvPr/>
        </p:nvSpPr>
        <p:spPr>
          <a:xfrm>
            <a:off x="3567943" y="1478167"/>
            <a:ext cx="3476686" cy="132534"/>
          </a:xfrm>
          <a:prstGeom prst="rect">
            <a:avLst/>
          </a:prstGeom>
          <a:solidFill>
            <a:srgbClr val="3B56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122">
            <a:extLst>
              <a:ext uri="{FF2B5EF4-FFF2-40B4-BE49-F238E27FC236}">
                <a16:creationId xmlns:a16="http://schemas.microsoft.com/office/drawing/2014/main" id="{333FE26A-E482-2945-8E0D-514CB11B2DC9}"/>
              </a:ext>
            </a:extLst>
          </p:cNvPr>
          <p:cNvSpPr/>
          <p:nvPr/>
        </p:nvSpPr>
        <p:spPr>
          <a:xfrm>
            <a:off x="714376" y="1478167"/>
            <a:ext cx="326815" cy="132534"/>
          </a:xfrm>
          <a:prstGeom prst="rect">
            <a:avLst/>
          </a:prstGeom>
          <a:solidFill>
            <a:srgbClr val="1FC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20">
            <a:extLst>
              <a:ext uri="{FF2B5EF4-FFF2-40B4-BE49-F238E27FC236}">
                <a16:creationId xmlns:a16="http://schemas.microsoft.com/office/drawing/2014/main" id="{4AA2DADF-0994-134D-86F3-BC0E2B88C546}"/>
              </a:ext>
            </a:extLst>
          </p:cNvPr>
          <p:cNvSpPr/>
          <p:nvPr/>
        </p:nvSpPr>
        <p:spPr>
          <a:xfrm>
            <a:off x="2276196" y="1478167"/>
            <a:ext cx="1305833" cy="132534"/>
          </a:xfrm>
          <a:prstGeom prst="rect">
            <a:avLst/>
          </a:prstGeom>
          <a:solidFill>
            <a:srgbClr val="E5DA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0" name="直線接點 123">
            <a:extLst>
              <a:ext uri="{FF2B5EF4-FFF2-40B4-BE49-F238E27FC236}">
                <a16:creationId xmlns:a16="http://schemas.microsoft.com/office/drawing/2014/main" id="{3D0768E7-4D83-CE41-A8E2-F2E124AB6070}"/>
              </a:ext>
            </a:extLst>
          </p:cNvPr>
          <p:cNvCxnSpPr>
            <a:cxnSpLocks/>
          </p:cNvCxnSpPr>
          <p:nvPr/>
        </p:nvCxnSpPr>
        <p:spPr>
          <a:xfrm>
            <a:off x="2555592" y="1473199"/>
            <a:ext cx="0" cy="132534"/>
          </a:xfrm>
          <a:prstGeom prst="line">
            <a:avLst/>
          </a:prstGeom>
          <a:ln w="38100">
            <a:solidFill>
              <a:srgbClr val="CC00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3">
            <a:extLst>
              <a:ext uri="{FF2B5EF4-FFF2-40B4-BE49-F238E27FC236}">
                <a16:creationId xmlns:a16="http://schemas.microsoft.com/office/drawing/2014/main" id="{F0D05746-8BC9-804F-AC63-D50CA21E16D1}"/>
              </a:ext>
            </a:extLst>
          </p:cNvPr>
          <p:cNvCxnSpPr>
            <a:cxnSpLocks/>
          </p:cNvCxnSpPr>
          <p:nvPr/>
        </p:nvCxnSpPr>
        <p:spPr>
          <a:xfrm>
            <a:off x="4952955" y="1473199"/>
            <a:ext cx="0" cy="132534"/>
          </a:xfrm>
          <a:prstGeom prst="line">
            <a:avLst/>
          </a:prstGeom>
          <a:ln w="38100">
            <a:solidFill>
              <a:srgbClr val="7D761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20">
            <a:extLst>
              <a:ext uri="{FF2B5EF4-FFF2-40B4-BE49-F238E27FC236}">
                <a16:creationId xmlns:a16="http://schemas.microsoft.com/office/drawing/2014/main" id="{2CFE771F-D32C-974D-916B-635B174C67D8}"/>
              </a:ext>
            </a:extLst>
          </p:cNvPr>
          <p:cNvSpPr/>
          <p:nvPr/>
        </p:nvSpPr>
        <p:spPr>
          <a:xfrm>
            <a:off x="714376" y="1717864"/>
            <a:ext cx="1841217" cy="132534"/>
          </a:xfrm>
          <a:prstGeom prst="rect">
            <a:avLst/>
          </a:prstGeom>
          <a:pattFill prst="dkUpDiag">
            <a:fgClr>
              <a:srgbClr val="7F009F"/>
            </a:fgClr>
            <a:bgClr>
              <a:schemeClr val="bg1"/>
            </a:bgClr>
          </a:pattFill>
          <a:ln>
            <a:solidFill>
              <a:srgbClr val="870E8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20">
            <a:extLst>
              <a:ext uri="{FF2B5EF4-FFF2-40B4-BE49-F238E27FC236}">
                <a16:creationId xmlns:a16="http://schemas.microsoft.com/office/drawing/2014/main" id="{41D5C346-99BA-3E4A-8A26-1D9A72D8D3B7}"/>
              </a:ext>
            </a:extLst>
          </p:cNvPr>
          <p:cNvSpPr/>
          <p:nvPr/>
        </p:nvSpPr>
        <p:spPr>
          <a:xfrm>
            <a:off x="2552799" y="1717864"/>
            <a:ext cx="2400157" cy="132534"/>
          </a:xfrm>
          <a:prstGeom prst="rect">
            <a:avLst/>
          </a:prstGeom>
          <a:pattFill prst="dkUpDiag">
            <a:fgClr>
              <a:srgbClr val="E5D900"/>
            </a:fgClr>
            <a:bgClr>
              <a:schemeClr val="bg1"/>
            </a:bgClr>
          </a:pattFill>
          <a:ln>
            <a:solidFill>
              <a:srgbClr val="E5D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C68A57-AE16-6A49-8B70-FB0BF79E5E54}"/>
              </a:ext>
            </a:extLst>
          </p:cNvPr>
          <p:cNvSpPr txBox="1"/>
          <p:nvPr/>
        </p:nvSpPr>
        <p:spPr>
          <a:xfrm>
            <a:off x="593787" y="1065758"/>
            <a:ext cx="4134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呈現空間所有使用狀態，依使用體驗調整空間容量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101">
            <a:extLst>
              <a:ext uri="{FF2B5EF4-FFF2-40B4-BE49-F238E27FC236}">
                <a16:creationId xmlns:a16="http://schemas.microsoft.com/office/drawing/2014/main" id="{9D74988F-A92B-3648-9DBA-E45C43A19272}"/>
              </a:ext>
            </a:extLst>
          </p:cNvPr>
          <p:cNvSpPr/>
          <p:nvPr/>
        </p:nvSpPr>
        <p:spPr>
          <a:xfrm>
            <a:off x="876164" y="2999380"/>
            <a:ext cx="122709" cy="122709"/>
          </a:xfrm>
          <a:prstGeom prst="rect">
            <a:avLst/>
          </a:prstGeom>
          <a:solidFill>
            <a:srgbClr val="E5D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88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102">
            <a:extLst>
              <a:ext uri="{FF2B5EF4-FFF2-40B4-BE49-F238E27FC236}">
                <a16:creationId xmlns:a16="http://schemas.microsoft.com/office/drawing/2014/main" id="{ABD3B3D9-5189-7C44-BDF5-694B72FC0EF3}"/>
              </a:ext>
            </a:extLst>
          </p:cNvPr>
          <p:cNvSpPr/>
          <p:nvPr/>
        </p:nvSpPr>
        <p:spPr>
          <a:xfrm>
            <a:off x="876164" y="2635446"/>
            <a:ext cx="122709" cy="122709"/>
          </a:xfrm>
          <a:prstGeom prst="rect">
            <a:avLst/>
          </a:prstGeom>
          <a:solidFill>
            <a:srgbClr val="870E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88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103">
            <a:extLst>
              <a:ext uri="{FF2B5EF4-FFF2-40B4-BE49-F238E27FC236}">
                <a16:creationId xmlns:a16="http://schemas.microsoft.com/office/drawing/2014/main" id="{7618CE69-9AC8-BE45-B280-CB5BCAA0D5B6}"/>
              </a:ext>
            </a:extLst>
          </p:cNvPr>
          <p:cNvSpPr/>
          <p:nvPr/>
        </p:nvSpPr>
        <p:spPr>
          <a:xfrm>
            <a:off x="876164" y="2333219"/>
            <a:ext cx="122709" cy="122709"/>
          </a:xfrm>
          <a:prstGeom prst="rect">
            <a:avLst/>
          </a:prstGeom>
          <a:solidFill>
            <a:srgbClr val="1FC9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88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100">
            <a:extLst>
              <a:ext uri="{FF2B5EF4-FFF2-40B4-BE49-F238E27FC236}">
                <a16:creationId xmlns:a16="http://schemas.microsoft.com/office/drawing/2014/main" id="{0BAC8B2E-DC2B-1543-932D-2CD47E8FC77F}"/>
              </a:ext>
            </a:extLst>
          </p:cNvPr>
          <p:cNvSpPr/>
          <p:nvPr/>
        </p:nvSpPr>
        <p:spPr>
          <a:xfrm>
            <a:off x="876164" y="4374003"/>
            <a:ext cx="122709" cy="122709"/>
          </a:xfrm>
          <a:prstGeom prst="rect">
            <a:avLst/>
          </a:prstGeom>
          <a:solidFill>
            <a:srgbClr val="C9DD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88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矩形 101">
            <a:extLst>
              <a:ext uri="{FF2B5EF4-FFF2-40B4-BE49-F238E27FC236}">
                <a16:creationId xmlns:a16="http://schemas.microsoft.com/office/drawing/2014/main" id="{4DF1C28B-51D9-8142-9E02-DA7AB7622EFC}"/>
              </a:ext>
            </a:extLst>
          </p:cNvPr>
          <p:cNvSpPr/>
          <p:nvPr/>
        </p:nvSpPr>
        <p:spPr>
          <a:xfrm>
            <a:off x="876164" y="3359189"/>
            <a:ext cx="122709" cy="122709"/>
          </a:xfrm>
          <a:prstGeom prst="rect">
            <a:avLst/>
          </a:prstGeom>
          <a:solidFill>
            <a:srgbClr val="3B56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88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矩形 120">
            <a:extLst>
              <a:ext uri="{FF2B5EF4-FFF2-40B4-BE49-F238E27FC236}">
                <a16:creationId xmlns:a16="http://schemas.microsoft.com/office/drawing/2014/main" id="{779C41DC-836E-0848-A613-1AC2A38E9053}"/>
              </a:ext>
            </a:extLst>
          </p:cNvPr>
          <p:cNvSpPr/>
          <p:nvPr/>
        </p:nvSpPr>
        <p:spPr>
          <a:xfrm>
            <a:off x="859834" y="3700712"/>
            <a:ext cx="121500" cy="121500"/>
          </a:xfrm>
          <a:prstGeom prst="rect">
            <a:avLst/>
          </a:prstGeom>
          <a:pattFill prst="dkUpDiag">
            <a:fgClr>
              <a:srgbClr val="7F009F"/>
            </a:fgClr>
            <a:bgClr>
              <a:schemeClr val="bg1"/>
            </a:bgClr>
          </a:pattFill>
          <a:ln>
            <a:solidFill>
              <a:srgbClr val="870E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5" name="直線接點 123">
            <a:extLst>
              <a:ext uri="{FF2B5EF4-FFF2-40B4-BE49-F238E27FC236}">
                <a16:creationId xmlns:a16="http://schemas.microsoft.com/office/drawing/2014/main" id="{4D5E8EB9-8D02-A442-AECE-5224037B8915}"/>
              </a:ext>
            </a:extLst>
          </p:cNvPr>
          <p:cNvCxnSpPr>
            <a:cxnSpLocks/>
          </p:cNvCxnSpPr>
          <p:nvPr/>
        </p:nvCxnSpPr>
        <p:spPr>
          <a:xfrm>
            <a:off x="991901" y="3665600"/>
            <a:ext cx="0" cy="162000"/>
          </a:xfrm>
          <a:prstGeom prst="line">
            <a:avLst/>
          </a:prstGeom>
          <a:ln w="38100">
            <a:solidFill>
              <a:srgbClr val="CC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120">
            <a:extLst>
              <a:ext uri="{FF2B5EF4-FFF2-40B4-BE49-F238E27FC236}">
                <a16:creationId xmlns:a16="http://schemas.microsoft.com/office/drawing/2014/main" id="{144BDBB5-9749-2341-A776-75CC4A56BC3D}"/>
              </a:ext>
            </a:extLst>
          </p:cNvPr>
          <p:cNvSpPr/>
          <p:nvPr/>
        </p:nvSpPr>
        <p:spPr>
          <a:xfrm>
            <a:off x="859834" y="4053968"/>
            <a:ext cx="121500" cy="121500"/>
          </a:xfrm>
          <a:prstGeom prst="rect">
            <a:avLst/>
          </a:prstGeom>
          <a:pattFill prst="dkUpDiag">
            <a:fgClr>
              <a:srgbClr val="E5D900"/>
            </a:fgClr>
            <a:bgClr>
              <a:schemeClr val="bg1"/>
            </a:bgClr>
          </a:pattFill>
          <a:ln>
            <a:solidFill>
              <a:srgbClr val="E5D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7" name="直線接點 123">
            <a:extLst>
              <a:ext uri="{FF2B5EF4-FFF2-40B4-BE49-F238E27FC236}">
                <a16:creationId xmlns:a16="http://schemas.microsoft.com/office/drawing/2014/main" id="{5BF830F4-0D11-5343-B6CC-D0C0553AAD9B}"/>
              </a:ext>
            </a:extLst>
          </p:cNvPr>
          <p:cNvCxnSpPr>
            <a:cxnSpLocks/>
          </p:cNvCxnSpPr>
          <p:nvPr/>
        </p:nvCxnSpPr>
        <p:spPr>
          <a:xfrm>
            <a:off x="991901" y="4018857"/>
            <a:ext cx="0" cy="162000"/>
          </a:xfrm>
          <a:prstGeom prst="line">
            <a:avLst/>
          </a:prstGeom>
          <a:ln w="38100">
            <a:solidFill>
              <a:srgbClr val="7D761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ECC0A7-C243-DD44-B147-B8BDCB6C8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747522"/>
              </p:ext>
            </p:extLst>
          </p:nvPr>
        </p:nvGraphicFramePr>
        <p:xfrm>
          <a:off x="710142" y="2001001"/>
          <a:ext cx="7429500" cy="261300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15870">
                  <a:extLst>
                    <a:ext uri="{9D8B030D-6E8A-4147-A177-3AD203B41FA5}">
                      <a16:colId xmlns:a16="http://schemas.microsoft.com/office/drawing/2014/main" val="1256985952"/>
                    </a:ext>
                  </a:extLst>
                </a:gridCol>
                <a:gridCol w="1058969">
                  <a:extLst>
                    <a:ext uri="{9D8B030D-6E8A-4147-A177-3AD203B41FA5}">
                      <a16:colId xmlns:a16="http://schemas.microsoft.com/office/drawing/2014/main" val="2949673243"/>
                    </a:ext>
                  </a:extLst>
                </a:gridCol>
                <a:gridCol w="3555419">
                  <a:extLst>
                    <a:ext uri="{9D8B030D-6E8A-4147-A177-3AD203B41FA5}">
                      <a16:colId xmlns:a16="http://schemas.microsoft.com/office/drawing/2014/main" val="1116422987"/>
                    </a:ext>
                  </a:extLst>
                </a:gridCol>
                <a:gridCol w="2399242">
                  <a:extLst>
                    <a:ext uri="{9D8B030D-6E8A-4147-A177-3AD203B41FA5}">
                      <a16:colId xmlns:a16="http://schemas.microsoft.com/office/drawing/2014/main" val="1756387676"/>
                    </a:ext>
                  </a:extLst>
                </a:gridCol>
              </a:tblGrid>
              <a:tr h="216214">
                <a:tc>
                  <a:txBody>
                    <a:bodyPr/>
                    <a:lstStyle/>
                    <a:p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85007906"/>
                  </a:ext>
                </a:extLst>
              </a:tr>
              <a:tr h="342399">
                <a:tc>
                  <a:txBody>
                    <a:bodyPr/>
                    <a:lstStyle/>
                    <a:p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檔案中繼資料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同步並保存雲端所有檔案的中繼資料，以呈現檔案列表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不會被演算法移除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29201165"/>
                  </a:ext>
                </a:extLst>
              </a:tr>
              <a:tr h="342399">
                <a:tc>
                  <a:txBody>
                    <a:bodyPr/>
                    <a:lstStyle/>
                    <a:p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保留快取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「永遠保留在快取」檔案儲存佔用空間</a:t>
                      </a:r>
                      <a:endParaRPr lang="en-US" sz="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不會被演算法移除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88039179"/>
                  </a:ext>
                </a:extLst>
              </a:tr>
              <a:tr h="342399">
                <a:tc>
                  <a:txBody>
                    <a:bodyPr/>
                    <a:lstStyle/>
                    <a:p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已使用寫入快取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檔案暫存於快取，正準備上傳至雲端，上傳完畢後轉換為讀取快取</a:t>
                      </a:r>
                      <a:endParaRPr lang="en-US" sz="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不會被演算法移除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32290804"/>
                  </a:ext>
                </a:extLst>
              </a:tr>
              <a:tr h="342399">
                <a:tc>
                  <a:txBody>
                    <a:bodyPr/>
                    <a:lstStyle/>
                    <a:p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已使用讀取快取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儲存讀取過的檔案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當空間滿了可依演算法移除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14885856"/>
                  </a:ext>
                </a:extLst>
              </a:tr>
              <a:tr h="342399">
                <a:tc>
                  <a:txBody>
                    <a:bodyPr/>
                    <a:lstStyle/>
                    <a:p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保留快取限制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「永遠保留在快取」檔案最多可用的空間限制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當空間未完全使用時，可能被讀取快取暫用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67487757"/>
                  </a:ext>
                </a:extLst>
              </a:tr>
              <a:tr h="342399">
                <a:tc>
                  <a:txBody>
                    <a:bodyPr/>
                    <a:lstStyle/>
                    <a:p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寫入快取限制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寫入檔案暫存最多可用的空間限制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當空間未完全使用時，可能被讀取快取暫用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4018577"/>
                  </a:ext>
                </a:extLst>
              </a:tr>
              <a:tr h="342399">
                <a:tc>
                  <a:txBody>
                    <a:bodyPr/>
                    <a:lstStyle/>
                    <a:p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可用快取空間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未使用的空間</a:t>
                      </a:r>
                      <a:endParaRPr lang="en-US" sz="9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84260201"/>
                  </a:ext>
                </a:extLst>
              </a:tr>
            </a:tbl>
          </a:graphicData>
        </a:graphic>
      </p:graphicFrame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61AFD42A-D63A-48BA-8B25-B8EDD23DF8E2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Rectangle 45">
            <a:extLst>
              <a:ext uri="{FF2B5EF4-FFF2-40B4-BE49-F238E27FC236}">
                <a16:creationId xmlns:a16="http://schemas.microsoft.com/office/drawing/2014/main" id="{3707C068-80A6-4EAD-98C6-2DD898A9D550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3E8F3F0-E082-43D1-AE9B-E2DA4F4719F2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7C2E060-2F9C-4E5F-B3ED-230E01F95430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图片 57">
            <a:extLst>
              <a:ext uri="{FF2B5EF4-FFF2-40B4-BE49-F238E27FC236}">
                <a16:creationId xmlns:a16="http://schemas.microsoft.com/office/drawing/2014/main" id="{3E737062-16E8-465E-A576-B08C8C522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856336" y="3276139"/>
            <a:ext cx="2471197" cy="204537"/>
          </a:xfrm>
          <a:prstGeom prst="rect">
            <a:avLst/>
          </a:prstGeom>
        </p:spPr>
      </p:pic>
      <p:pic>
        <p:nvPicPr>
          <p:cNvPr id="33" name="图片 57">
            <a:extLst>
              <a:ext uri="{FF2B5EF4-FFF2-40B4-BE49-F238E27FC236}">
                <a16:creationId xmlns:a16="http://schemas.microsoft.com/office/drawing/2014/main" id="{03C90BD5-CE47-40B4-AADD-F2F2C817D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4382703" y="3352917"/>
            <a:ext cx="2471197" cy="20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53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B2F9-8965-E64D-8DC7-19080ED6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94" y="115953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CN" altLang="en-US" dirty="0"/>
              <a:t>與</a:t>
            </a:r>
            <a:r>
              <a:rPr lang="zh-TW" altLang="en-US" dirty="0"/>
              <a:t>雲端檔案同步處理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EDACA-7712-2B42-A001-2A925748E12C}"/>
              </a:ext>
            </a:extLst>
          </p:cNvPr>
          <p:cNvSpPr txBox="1"/>
          <p:nvPr/>
        </p:nvSpPr>
        <p:spPr>
          <a:xfrm>
            <a:off x="1798395" y="1281499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同步機制確保雲端檔案與本地快取檔案保持一致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形 9">
            <a:extLst>
              <a:ext uri="{FF2B5EF4-FFF2-40B4-BE49-F238E27FC236}">
                <a16:creationId xmlns:a16="http://schemas.microsoft.com/office/drawing/2014/main" id="{D5F97B43-38E8-394D-94A5-0D41ACAAA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806" y="2170896"/>
            <a:ext cx="1704632" cy="1704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形 7">
            <a:extLst>
              <a:ext uri="{FF2B5EF4-FFF2-40B4-BE49-F238E27FC236}">
                <a16:creationId xmlns:a16="http://schemas.microsoft.com/office/drawing/2014/main" id="{E6A5A2E7-4E0A-D44D-B27F-D76D381B45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668" y="2195370"/>
            <a:ext cx="2225225" cy="1504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Down Arrow 15">
            <a:extLst>
              <a:ext uri="{FF2B5EF4-FFF2-40B4-BE49-F238E27FC236}">
                <a16:creationId xmlns:a16="http://schemas.microsoft.com/office/drawing/2014/main" id="{46DDB4D8-67A8-461F-8781-8986FC48429C}"/>
              </a:ext>
            </a:extLst>
          </p:cNvPr>
          <p:cNvSpPr/>
          <p:nvPr/>
        </p:nvSpPr>
        <p:spPr>
          <a:xfrm rot="5400000">
            <a:off x="3129949" y="1806368"/>
            <a:ext cx="176422" cy="687347"/>
          </a:xfrm>
          <a:prstGeom prst="downArrow">
            <a:avLst/>
          </a:prstGeom>
          <a:gradFill flip="none" rotWithShape="1">
            <a:gsLst>
              <a:gs pos="0">
                <a:srgbClr val="E55097"/>
              </a:gs>
              <a:gs pos="100000">
                <a:srgbClr val="953ED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5" name="Down Arrow 15">
            <a:extLst>
              <a:ext uri="{FF2B5EF4-FFF2-40B4-BE49-F238E27FC236}">
                <a16:creationId xmlns:a16="http://schemas.microsoft.com/office/drawing/2014/main" id="{B51DF68E-04FC-4578-ADFF-99D906187273}"/>
              </a:ext>
            </a:extLst>
          </p:cNvPr>
          <p:cNvSpPr/>
          <p:nvPr/>
        </p:nvSpPr>
        <p:spPr>
          <a:xfrm rot="16200000">
            <a:off x="5478814" y="1805492"/>
            <a:ext cx="176422" cy="687347"/>
          </a:xfrm>
          <a:prstGeom prst="downArrow">
            <a:avLst/>
          </a:prstGeom>
          <a:gradFill flip="none" rotWithShape="1">
            <a:gsLst>
              <a:gs pos="0">
                <a:srgbClr val="E55097"/>
              </a:gs>
              <a:gs pos="100000">
                <a:srgbClr val="953ED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4FD9B97B-78A4-405C-997E-5978D4DD3C46}"/>
              </a:ext>
            </a:extLst>
          </p:cNvPr>
          <p:cNvSpPr/>
          <p:nvPr/>
        </p:nvSpPr>
        <p:spPr>
          <a:xfrm>
            <a:off x="3135647" y="1950875"/>
            <a:ext cx="2527368" cy="39833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Down Arrow 15">
            <a:extLst>
              <a:ext uri="{FF2B5EF4-FFF2-40B4-BE49-F238E27FC236}">
                <a16:creationId xmlns:a16="http://schemas.microsoft.com/office/drawing/2014/main" id="{C3013246-0C2F-4904-BC13-9328198251E8}"/>
              </a:ext>
            </a:extLst>
          </p:cNvPr>
          <p:cNvSpPr/>
          <p:nvPr/>
        </p:nvSpPr>
        <p:spPr>
          <a:xfrm rot="5400000">
            <a:off x="3129948" y="2270348"/>
            <a:ext cx="176422" cy="687347"/>
          </a:xfrm>
          <a:prstGeom prst="downArrow">
            <a:avLst/>
          </a:prstGeom>
          <a:gradFill flip="none" rotWithShape="1">
            <a:gsLst>
              <a:gs pos="0">
                <a:srgbClr val="E55097"/>
              </a:gs>
              <a:gs pos="100000">
                <a:srgbClr val="953ED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7" name="Down Arrow 15">
            <a:extLst>
              <a:ext uri="{FF2B5EF4-FFF2-40B4-BE49-F238E27FC236}">
                <a16:creationId xmlns:a16="http://schemas.microsoft.com/office/drawing/2014/main" id="{71EE1D91-3328-4001-8B28-2E2947D24F90}"/>
              </a:ext>
            </a:extLst>
          </p:cNvPr>
          <p:cNvSpPr/>
          <p:nvPr/>
        </p:nvSpPr>
        <p:spPr>
          <a:xfrm rot="16200000">
            <a:off x="5478813" y="2269472"/>
            <a:ext cx="176422" cy="687347"/>
          </a:xfrm>
          <a:prstGeom prst="downArrow">
            <a:avLst/>
          </a:prstGeom>
          <a:gradFill flip="none" rotWithShape="1">
            <a:gsLst>
              <a:gs pos="0">
                <a:srgbClr val="E55097"/>
              </a:gs>
              <a:gs pos="100000">
                <a:srgbClr val="953ED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92DF8565-1D9F-496C-B5EE-47938C4F8DC6}"/>
              </a:ext>
            </a:extLst>
          </p:cNvPr>
          <p:cNvSpPr/>
          <p:nvPr/>
        </p:nvSpPr>
        <p:spPr>
          <a:xfrm>
            <a:off x="3135646" y="2414855"/>
            <a:ext cx="2527368" cy="39833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Down Arrow 15">
            <a:extLst>
              <a:ext uri="{FF2B5EF4-FFF2-40B4-BE49-F238E27FC236}">
                <a16:creationId xmlns:a16="http://schemas.microsoft.com/office/drawing/2014/main" id="{25E99D8E-A03A-4A96-ACAA-CD4B3D7B5ADD}"/>
              </a:ext>
            </a:extLst>
          </p:cNvPr>
          <p:cNvSpPr/>
          <p:nvPr/>
        </p:nvSpPr>
        <p:spPr>
          <a:xfrm rot="16200000">
            <a:off x="3116861" y="2719033"/>
            <a:ext cx="176422" cy="687347"/>
          </a:xfrm>
          <a:prstGeom prst="downArrow">
            <a:avLst/>
          </a:prstGeom>
          <a:gradFill flip="none" rotWithShape="1">
            <a:gsLst>
              <a:gs pos="0">
                <a:srgbClr val="E55097"/>
              </a:gs>
              <a:gs pos="100000">
                <a:srgbClr val="953ED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30" name="Down Arrow 15">
            <a:extLst>
              <a:ext uri="{FF2B5EF4-FFF2-40B4-BE49-F238E27FC236}">
                <a16:creationId xmlns:a16="http://schemas.microsoft.com/office/drawing/2014/main" id="{640BAFCB-D4D7-423D-9469-8FFCE6E5626C}"/>
              </a:ext>
            </a:extLst>
          </p:cNvPr>
          <p:cNvSpPr/>
          <p:nvPr/>
        </p:nvSpPr>
        <p:spPr>
          <a:xfrm rot="16200000">
            <a:off x="5465726" y="2718157"/>
            <a:ext cx="176422" cy="687347"/>
          </a:xfrm>
          <a:prstGeom prst="downArrow">
            <a:avLst/>
          </a:prstGeom>
          <a:gradFill flip="none" rotWithShape="1">
            <a:gsLst>
              <a:gs pos="0">
                <a:srgbClr val="E55097"/>
              </a:gs>
              <a:gs pos="100000">
                <a:srgbClr val="953ED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1E97315E-3394-4105-A6E9-A4B3F2C68E69}"/>
              </a:ext>
            </a:extLst>
          </p:cNvPr>
          <p:cNvSpPr/>
          <p:nvPr/>
        </p:nvSpPr>
        <p:spPr>
          <a:xfrm>
            <a:off x="3122559" y="2863540"/>
            <a:ext cx="2527368" cy="39833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Down Arrow 15">
            <a:extLst>
              <a:ext uri="{FF2B5EF4-FFF2-40B4-BE49-F238E27FC236}">
                <a16:creationId xmlns:a16="http://schemas.microsoft.com/office/drawing/2014/main" id="{187DD7F0-6FCE-440A-A186-85F9F32AD1CA}"/>
              </a:ext>
            </a:extLst>
          </p:cNvPr>
          <p:cNvSpPr/>
          <p:nvPr/>
        </p:nvSpPr>
        <p:spPr>
          <a:xfrm rot="16200000">
            <a:off x="3116860" y="3170313"/>
            <a:ext cx="176422" cy="687347"/>
          </a:xfrm>
          <a:prstGeom prst="downArrow">
            <a:avLst/>
          </a:prstGeom>
          <a:gradFill flip="none" rotWithShape="1">
            <a:gsLst>
              <a:gs pos="0">
                <a:srgbClr val="E55097"/>
              </a:gs>
              <a:gs pos="100000">
                <a:srgbClr val="953ED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33" name="Down Arrow 15">
            <a:extLst>
              <a:ext uri="{FF2B5EF4-FFF2-40B4-BE49-F238E27FC236}">
                <a16:creationId xmlns:a16="http://schemas.microsoft.com/office/drawing/2014/main" id="{DC590989-B376-4B3A-BD14-0B8D3E2B3F46}"/>
              </a:ext>
            </a:extLst>
          </p:cNvPr>
          <p:cNvSpPr/>
          <p:nvPr/>
        </p:nvSpPr>
        <p:spPr>
          <a:xfrm rot="16200000">
            <a:off x="5465725" y="3169437"/>
            <a:ext cx="176422" cy="687347"/>
          </a:xfrm>
          <a:prstGeom prst="downArrow">
            <a:avLst/>
          </a:prstGeom>
          <a:gradFill flip="none" rotWithShape="1">
            <a:gsLst>
              <a:gs pos="0">
                <a:srgbClr val="E55097"/>
              </a:gs>
              <a:gs pos="100000">
                <a:srgbClr val="953ED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88C144F-6DFD-4C72-8296-7139260AE430}"/>
              </a:ext>
            </a:extLst>
          </p:cNvPr>
          <p:cNvSpPr/>
          <p:nvPr/>
        </p:nvSpPr>
        <p:spPr>
          <a:xfrm>
            <a:off x="3122558" y="3314820"/>
            <a:ext cx="2527368" cy="39833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Down Arrow 15">
            <a:extLst>
              <a:ext uri="{FF2B5EF4-FFF2-40B4-BE49-F238E27FC236}">
                <a16:creationId xmlns:a16="http://schemas.microsoft.com/office/drawing/2014/main" id="{2CCE95CF-5987-487C-91FF-E8BE5891343F}"/>
              </a:ext>
            </a:extLst>
          </p:cNvPr>
          <p:cNvSpPr/>
          <p:nvPr/>
        </p:nvSpPr>
        <p:spPr>
          <a:xfrm rot="5400000">
            <a:off x="3116859" y="3624808"/>
            <a:ext cx="176422" cy="687347"/>
          </a:xfrm>
          <a:prstGeom prst="downArrow">
            <a:avLst/>
          </a:prstGeom>
          <a:gradFill flip="none" rotWithShape="1">
            <a:gsLst>
              <a:gs pos="0">
                <a:srgbClr val="E55097"/>
              </a:gs>
              <a:gs pos="100000">
                <a:srgbClr val="953ED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36" name="Down Arrow 15">
            <a:extLst>
              <a:ext uri="{FF2B5EF4-FFF2-40B4-BE49-F238E27FC236}">
                <a16:creationId xmlns:a16="http://schemas.microsoft.com/office/drawing/2014/main" id="{8F5CDCEA-B9F8-4D7A-AB0C-B2FC44DBCB64}"/>
              </a:ext>
            </a:extLst>
          </p:cNvPr>
          <p:cNvSpPr/>
          <p:nvPr/>
        </p:nvSpPr>
        <p:spPr>
          <a:xfrm rot="16200000">
            <a:off x="5465724" y="3623932"/>
            <a:ext cx="176422" cy="687347"/>
          </a:xfrm>
          <a:prstGeom prst="downArrow">
            <a:avLst/>
          </a:prstGeom>
          <a:gradFill flip="none" rotWithShape="1">
            <a:gsLst>
              <a:gs pos="0">
                <a:srgbClr val="E55097"/>
              </a:gs>
              <a:gs pos="100000">
                <a:srgbClr val="953ED7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20F62076-8C4F-441E-A889-B589EA40E8D3}"/>
              </a:ext>
            </a:extLst>
          </p:cNvPr>
          <p:cNvSpPr/>
          <p:nvPr/>
        </p:nvSpPr>
        <p:spPr>
          <a:xfrm>
            <a:off x="3122557" y="3769315"/>
            <a:ext cx="2527368" cy="39833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F3DCB0D-8778-47E3-86A2-70E523AE7454}"/>
              </a:ext>
            </a:extLst>
          </p:cNvPr>
          <p:cNvSpPr/>
          <p:nvPr/>
        </p:nvSpPr>
        <p:spPr>
          <a:xfrm>
            <a:off x="3542463" y="1992120"/>
            <a:ext cx="154401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CN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資料同步管理</a:t>
            </a:r>
            <a:endParaRPr lang="en-US" altLang="zh-TW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F9261F1-1EAF-40CE-8561-C7DB3AFD594D}"/>
              </a:ext>
            </a:extLst>
          </p:cNvPr>
          <p:cNvSpPr/>
          <p:nvPr/>
        </p:nvSpPr>
        <p:spPr>
          <a:xfrm>
            <a:off x="3550629" y="2456815"/>
            <a:ext cx="154401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同步資源管理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238B5C0-90FA-4682-BD55-E24F87065B78}"/>
              </a:ext>
            </a:extLst>
          </p:cNvPr>
          <p:cNvSpPr/>
          <p:nvPr/>
        </p:nvSpPr>
        <p:spPr>
          <a:xfrm>
            <a:off x="3542463" y="2880702"/>
            <a:ext cx="154401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上傳列表管理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FF36447-6727-4671-9AAA-5D5F5E744A12}"/>
              </a:ext>
            </a:extLst>
          </p:cNvPr>
          <p:cNvSpPr/>
          <p:nvPr/>
        </p:nvSpPr>
        <p:spPr>
          <a:xfrm>
            <a:off x="3556322" y="3344125"/>
            <a:ext cx="154401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檔案衝突管理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A6A9AE8-C161-466A-959A-9AAD6EAE717E}"/>
              </a:ext>
            </a:extLst>
          </p:cNvPr>
          <p:cNvSpPr/>
          <p:nvPr/>
        </p:nvSpPr>
        <p:spPr>
          <a:xfrm>
            <a:off x="3562126" y="3806022"/>
            <a:ext cx="154401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檔案同步狀態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182485A8-F144-4538-A321-FE88D374CEDE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Rectangle 45">
            <a:extLst>
              <a:ext uri="{FF2B5EF4-FFF2-40B4-BE49-F238E27FC236}">
                <a16:creationId xmlns:a16="http://schemas.microsoft.com/office/drawing/2014/main" id="{0B68AE06-749C-440D-B134-A7B22D0A0BFE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62E1335-FACA-4502-9659-3EDB68EFE2F0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CA35A49-47B8-43C2-9F48-6C2AE34105C8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0988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35">
            <a:extLst>
              <a:ext uri="{FF2B5EF4-FFF2-40B4-BE49-F238E27FC236}">
                <a16:creationId xmlns:a16="http://schemas.microsoft.com/office/drawing/2014/main" id="{C8B3D0D2-4069-406A-8198-4602A53F4293}"/>
              </a:ext>
            </a:extLst>
          </p:cNvPr>
          <p:cNvSpPr/>
          <p:nvPr/>
        </p:nvSpPr>
        <p:spPr>
          <a:xfrm>
            <a:off x="628649" y="2965929"/>
            <a:ext cx="1715821" cy="4013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7" name="矩形: 圓角 35">
            <a:extLst>
              <a:ext uri="{FF2B5EF4-FFF2-40B4-BE49-F238E27FC236}">
                <a16:creationId xmlns:a16="http://schemas.microsoft.com/office/drawing/2014/main" id="{6BC0BE88-79F2-441E-9340-962500EC026F}"/>
              </a:ext>
            </a:extLst>
          </p:cNvPr>
          <p:cNvSpPr/>
          <p:nvPr/>
        </p:nvSpPr>
        <p:spPr>
          <a:xfrm>
            <a:off x="628650" y="1288762"/>
            <a:ext cx="1715821" cy="4013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DEBA6-C49E-AF4D-BD5E-B93C4CE1C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熱資料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(Hot Data) </a:t>
            </a:r>
            <a:r>
              <a:rPr lang="zh-CN" altLang="en-US" dirty="0"/>
              <a:t>儲存趨勢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073DD3-2A09-394D-89D6-7DA7DF38D91B}"/>
              </a:ext>
            </a:extLst>
          </p:cNvPr>
          <p:cNvSpPr txBox="1"/>
          <p:nvPr/>
        </p:nvSpPr>
        <p:spPr>
          <a:xfrm>
            <a:off x="817146" y="130478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儲存雲端化</a:t>
            </a:r>
            <a:endParaRPr lang="en-US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D8303-01EC-434F-9959-5E64902E9807}"/>
              </a:ext>
            </a:extLst>
          </p:cNvPr>
          <p:cNvSpPr txBox="1"/>
          <p:nvPr/>
        </p:nvSpPr>
        <p:spPr>
          <a:xfrm>
            <a:off x="733425" y="1807175"/>
            <a:ext cx="4568040" cy="9123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500" dirty="0">
                <a:latin typeface="微軟正黑體"/>
                <a:ea typeface="微軟正黑體"/>
              </a:rPr>
              <a:t>雲端化意味著將資料從本地配置移動到公共雲和私有雲部署，</a:t>
            </a:r>
            <a:r>
              <a:rPr lang="en-US" altLang="zh-CN" sz="1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95% </a:t>
            </a:r>
            <a:r>
              <a:rPr lang="zh-CN" altLang="en-US" sz="1500" dirty="0">
                <a:latin typeface="微軟正黑體"/>
                <a:ea typeface="微軟正黑體"/>
              </a:rPr>
              <a:t>企業雲端策略為混合雲架構，將應用程式部署於私有雲，而資料儲存或備份在公有雲。</a:t>
            </a:r>
            <a:endParaRPr lang="en-US" sz="1500" dirty="0">
              <a:latin typeface="微軟正黑體"/>
              <a:ea typeface="微軟正黑體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C8962-1F72-7B42-A494-A66115731692}"/>
              </a:ext>
            </a:extLst>
          </p:cNvPr>
          <p:cNvSpPr txBox="1"/>
          <p:nvPr/>
        </p:nvSpPr>
        <p:spPr>
          <a:xfrm>
            <a:off x="701729" y="299797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多雲儲存管理</a:t>
            </a:r>
            <a:endParaRPr lang="en-US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FF193-627E-FC43-BB34-8437111030D1}"/>
              </a:ext>
            </a:extLst>
          </p:cNvPr>
          <p:cNvSpPr txBox="1"/>
          <p:nvPr/>
        </p:nvSpPr>
        <p:spPr>
          <a:xfrm>
            <a:off x="733426" y="3459732"/>
            <a:ext cx="4568039" cy="912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眾多雲端服務各有其優勢及弱勢，企業同時採用多個雲服務以獲得最佳價值，這種策略性的多雲儲存需要一個管理解決方案</a:t>
            </a:r>
            <a:endParaRPr lang="en-US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F3CE7B47-F4F8-4956-8694-1FADA3EFA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426" y="1489450"/>
            <a:ext cx="2591845" cy="268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70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81">
            <a:extLst>
              <a:ext uri="{FF2B5EF4-FFF2-40B4-BE49-F238E27FC236}">
                <a16:creationId xmlns:a16="http://schemas.microsoft.com/office/drawing/2014/main" id="{770976D5-CB57-4C8D-B1A4-3269F139ABC7}"/>
              </a:ext>
            </a:extLst>
          </p:cNvPr>
          <p:cNvSpPr/>
          <p:nvPr/>
        </p:nvSpPr>
        <p:spPr>
          <a:xfrm>
            <a:off x="1523880" y="2821933"/>
            <a:ext cx="4995333" cy="994172"/>
          </a:xfrm>
          <a:prstGeom prst="roundRect">
            <a:avLst>
              <a:gd name="adj" fmla="val 580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Rounded Rectangle 81">
            <a:extLst>
              <a:ext uri="{FF2B5EF4-FFF2-40B4-BE49-F238E27FC236}">
                <a16:creationId xmlns:a16="http://schemas.microsoft.com/office/drawing/2014/main" id="{B7994DCA-2794-426C-90B2-26B08F265194}"/>
              </a:ext>
            </a:extLst>
          </p:cNvPr>
          <p:cNvSpPr/>
          <p:nvPr/>
        </p:nvSpPr>
        <p:spPr>
          <a:xfrm>
            <a:off x="1460500" y="1382947"/>
            <a:ext cx="4995333" cy="994172"/>
          </a:xfrm>
          <a:prstGeom prst="roundRect">
            <a:avLst>
              <a:gd name="adj" fmla="val 580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0962BE-D91E-024F-8B55-C175B18E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6" y="126056"/>
            <a:ext cx="7886700" cy="994172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altLang="zh-CN" dirty="0"/>
              <a:t> </a:t>
            </a:r>
            <a:r>
              <a:rPr lang="zh-CN" altLang="en-US" dirty="0"/>
              <a:t>檔案列表同步排程管理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BC2CE3-EB27-4445-A884-DCC6846ED952}"/>
              </a:ext>
            </a:extLst>
          </p:cNvPr>
          <p:cNvSpPr/>
          <p:nvPr/>
        </p:nvSpPr>
        <p:spPr>
          <a:xfrm>
            <a:off x="695326" y="1371601"/>
            <a:ext cx="994172" cy="994172"/>
          </a:xfrm>
          <a:prstGeom prst="ellipse">
            <a:avLst/>
          </a:prstGeom>
          <a:gradFill>
            <a:gsLst>
              <a:gs pos="0">
                <a:srgbClr val="0C0962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sz="1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檔案儲存服務</a:t>
            </a:r>
            <a:endParaRPr lang="en-US" sz="1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BD1945F-49D5-6149-8095-9ED1B077534B}"/>
              </a:ext>
            </a:extLst>
          </p:cNvPr>
          <p:cNvSpPr/>
          <p:nvPr/>
        </p:nvSpPr>
        <p:spPr>
          <a:xfrm>
            <a:off x="695326" y="2810587"/>
            <a:ext cx="994172" cy="994172"/>
          </a:xfrm>
          <a:prstGeom prst="ellipse">
            <a:avLst/>
          </a:prstGeom>
          <a:gradFill>
            <a:gsLst>
              <a:gs pos="0">
                <a:srgbClr val="0C0962"/>
              </a:gs>
              <a:gs pos="100000">
                <a:srgbClr val="3D84DB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zh-TW" altLang="en-US" sz="1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物件儲存服務</a:t>
            </a:r>
            <a:endParaRPr lang="en-US" sz="1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43929-3DE0-F24E-BC96-2B7DC540EF33}"/>
              </a:ext>
            </a:extLst>
          </p:cNvPr>
          <p:cNvSpPr txBox="1"/>
          <p:nvPr/>
        </p:nvSpPr>
        <p:spPr>
          <a:xfrm>
            <a:off x="1827742" y="1552406"/>
            <a:ext cx="5800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系統會自動更新，以確保本地看到的檔案列表與雲端資料一致。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610A6-2826-B646-AE52-33120A535CCC}"/>
              </a:ext>
            </a:extLst>
          </p:cNvPr>
          <p:cNvSpPr txBox="1"/>
          <p:nvPr/>
        </p:nvSpPr>
        <p:spPr>
          <a:xfrm>
            <a:off x="1875505" y="2991377"/>
            <a:ext cx="4457700" cy="48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zh-CN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自訂同步排程，依排程進行與雲端資料同步；也可以隨時手動立即同步。</a:t>
            </a:r>
            <a:endParaRPr 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26">
            <a:extLst>
              <a:ext uri="{FF2B5EF4-FFF2-40B4-BE49-F238E27FC236}">
                <a16:creationId xmlns:a16="http://schemas.microsoft.com/office/drawing/2014/main" id="{948D999D-0BA9-EF4E-8917-B14395F9C1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1265" y="2322047"/>
            <a:ext cx="1777409" cy="1777409"/>
          </a:xfrm>
          <a:prstGeom prst="ellipse">
            <a:avLst/>
          </a:prstGeom>
          <a:ln w="19050">
            <a:gradFill flip="none" rotWithShape="1">
              <a:gsLst>
                <a:gs pos="100000">
                  <a:srgbClr val="10146D"/>
                </a:gs>
                <a:gs pos="0">
                  <a:srgbClr val="3C82D9"/>
                </a:gs>
              </a:gsLst>
              <a:lin ang="81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: 圓角 34">
            <a:extLst>
              <a:ext uri="{FF2B5EF4-FFF2-40B4-BE49-F238E27FC236}">
                <a16:creationId xmlns:a16="http://schemas.microsoft.com/office/drawing/2014/main" id="{EE252D46-99AB-214A-BBC2-A9C7C144A030}"/>
              </a:ext>
            </a:extLst>
          </p:cNvPr>
          <p:cNvSpPr/>
          <p:nvPr/>
        </p:nvSpPr>
        <p:spPr>
          <a:xfrm>
            <a:off x="2145781" y="3620211"/>
            <a:ext cx="3995847" cy="529037"/>
          </a:xfrm>
          <a:prstGeom prst="roundRect">
            <a:avLst/>
          </a:prstGeom>
          <a:solidFill>
            <a:srgbClr val="CBE9FC"/>
          </a:solidFill>
          <a:ln w="2540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10" name="圖形 35">
            <a:extLst>
              <a:ext uri="{FF2B5EF4-FFF2-40B4-BE49-F238E27FC236}">
                <a16:creationId xmlns:a16="http://schemas.microsoft.com/office/drawing/2014/main" id="{6817116A-C769-AD40-AB15-2A19441AF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3727198"/>
            <a:ext cx="313084" cy="313084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AE60652C-05FE-B843-9B53-0894441F3A88}"/>
              </a:ext>
            </a:extLst>
          </p:cNvPr>
          <p:cNvSpPr/>
          <p:nvPr/>
        </p:nvSpPr>
        <p:spPr>
          <a:xfrm>
            <a:off x="2242594" y="3650931"/>
            <a:ext cx="3968846" cy="46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同步時會對雲端產生要求或存取流量而產生費用，建議僅在您常存取雲端的時間內進行檔案列表更新，以節省雲端費用！</a:t>
            </a:r>
            <a:endParaRPr lang="en-GB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E6934-40A1-8E44-AEE9-DA4FCBF70815}"/>
              </a:ext>
            </a:extLst>
          </p:cNvPr>
          <p:cNvSpPr/>
          <p:nvPr/>
        </p:nvSpPr>
        <p:spPr>
          <a:xfrm>
            <a:off x="1827742" y="1878295"/>
            <a:ext cx="43876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 </a:t>
            </a:r>
            <a:r>
              <a:rPr lang="en-GB" altLang="zh-TW" sz="13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HiDrive</a:t>
            </a:r>
            <a:r>
              <a:rPr lang="en-GB" altLang="zh-TW" sz="13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Yandex </a:t>
            </a:r>
            <a:r>
              <a:rPr lang="zh-TW" altLang="en-US" sz="1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及</a:t>
            </a:r>
            <a:r>
              <a:rPr lang="en-GB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en-GB" altLang="zh-TW" sz="13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Sharefile</a:t>
            </a:r>
            <a:r>
              <a:rPr lang="zh-TW" altLang="en-US" sz="1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1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須啟用排程或手動同步。</a:t>
            </a:r>
            <a:endParaRPr lang="en-GB" altLang="zh-TW" sz="1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A8E3648E-D2D1-407E-AD8F-712F1A090FD5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Rectangle 45">
            <a:extLst>
              <a:ext uri="{FF2B5EF4-FFF2-40B4-BE49-F238E27FC236}">
                <a16:creationId xmlns:a16="http://schemas.microsoft.com/office/drawing/2014/main" id="{25C20821-52E8-497A-B70B-3A3F7D0BFD92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40CBB5B-23AA-47D5-9F6D-C680ED66D084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9E87709-7C0F-4DD5-A5E0-0CCE486342EF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728B6F-6E49-264A-97FA-73A1B0AD06C2}"/>
              </a:ext>
            </a:extLst>
          </p:cNvPr>
          <p:cNvSpPr txBox="1"/>
          <p:nvPr/>
        </p:nvSpPr>
        <p:spPr>
          <a:xfrm>
            <a:off x="8387316" y="-486172"/>
            <a:ext cx="67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子頁</a:t>
            </a:r>
            <a:endParaRPr lang="en-US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89710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EDEAD11F-1E46-4521-B493-0F27C8EA8DF9}"/>
              </a:ext>
            </a:extLst>
          </p:cNvPr>
          <p:cNvSpPr/>
          <p:nvPr/>
        </p:nvSpPr>
        <p:spPr>
          <a:xfrm>
            <a:off x="4819314" y="3543890"/>
            <a:ext cx="3922126" cy="1112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35">
            <a:extLst>
              <a:ext uri="{FF2B5EF4-FFF2-40B4-BE49-F238E27FC236}">
                <a16:creationId xmlns:a16="http://schemas.microsoft.com/office/drawing/2014/main" id="{BCA030AC-46B3-4F46-AA13-7A241E71D27F}"/>
              </a:ext>
            </a:extLst>
          </p:cNvPr>
          <p:cNvSpPr/>
          <p:nvPr/>
        </p:nvSpPr>
        <p:spPr>
          <a:xfrm>
            <a:off x="4952813" y="3200963"/>
            <a:ext cx="3504197" cy="2765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762AF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3D4A598B-D518-4C63-9D95-0D1C32C307FA}"/>
              </a:ext>
            </a:extLst>
          </p:cNvPr>
          <p:cNvSpPr/>
          <p:nvPr/>
        </p:nvSpPr>
        <p:spPr>
          <a:xfrm>
            <a:off x="7686567" y="1344241"/>
            <a:ext cx="1341046" cy="2608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6BB00"/>
              </a:gs>
              <a:gs pos="100000">
                <a:srgbClr val="FFD65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矩形: 圓角 35">
            <a:extLst>
              <a:ext uri="{FF2B5EF4-FFF2-40B4-BE49-F238E27FC236}">
                <a16:creationId xmlns:a16="http://schemas.microsoft.com/office/drawing/2014/main" id="{CE2B99C1-A9C0-4061-A037-4EA4AF88DC3D}"/>
              </a:ext>
            </a:extLst>
          </p:cNvPr>
          <p:cNvSpPr/>
          <p:nvPr/>
        </p:nvSpPr>
        <p:spPr>
          <a:xfrm>
            <a:off x="545653" y="3717716"/>
            <a:ext cx="1033765" cy="2765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2" name="矩形: 圓角 35">
            <a:extLst>
              <a:ext uri="{FF2B5EF4-FFF2-40B4-BE49-F238E27FC236}">
                <a16:creationId xmlns:a16="http://schemas.microsoft.com/office/drawing/2014/main" id="{52BA4AFA-20D5-4103-A05A-0930A090931D}"/>
              </a:ext>
            </a:extLst>
          </p:cNvPr>
          <p:cNvSpPr/>
          <p:nvPr/>
        </p:nvSpPr>
        <p:spPr>
          <a:xfrm>
            <a:off x="545653" y="2944731"/>
            <a:ext cx="1033765" cy="2765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1" name="矩形: 圓角 35">
            <a:extLst>
              <a:ext uri="{FF2B5EF4-FFF2-40B4-BE49-F238E27FC236}">
                <a16:creationId xmlns:a16="http://schemas.microsoft.com/office/drawing/2014/main" id="{70263994-4ACF-4030-804B-83EF52314F60}"/>
              </a:ext>
            </a:extLst>
          </p:cNvPr>
          <p:cNvSpPr/>
          <p:nvPr/>
        </p:nvSpPr>
        <p:spPr>
          <a:xfrm>
            <a:off x="545652" y="2159501"/>
            <a:ext cx="1285925" cy="2765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B1799C-C41E-914E-9418-1282D9A9CB76}"/>
              </a:ext>
            </a:extLst>
          </p:cNvPr>
          <p:cNvGrpSpPr/>
          <p:nvPr/>
        </p:nvGrpSpPr>
        <p:grpSpPr>
          <a:xfrm>
            <a:off x="4205917" y="11196"/>
            <a:ext cx="3183435" cy="2228879"/>
            <a:chOff x="5746334" y="390827"/>
            <a:chExt cx="4244580" cy="2971839"/>
          </a:xfrm>
          <a:solidFill>
            <a:srgbClr val="E3E9F6"/>
          </a:solidFill>
        </p:grpSpPr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778DCFFF-5F02-5740-83CB-BCCE38E0E29B}"/>
                </a:ext>
              </a:extLst>
            </p:cNvPr>
            <p:cNvSpPr/>
            <p:nvPr/>
          </p:nvSpPr>
          <p:spPr>
            <a:xfrm rot="20073243" flipH="1">
              <a:off x="6042307" y="2161519"/>
              <a:ext cx="3563888" cy="631664"/>
            </a:xfrm>
            <a:prstGeom prst="parallelogram">
              <a:avLst>
                <a:gd name="adj" fmla="val 82321"/>
              </a:avLst>
            </a:prstGeom>
            <a:solidFill>
              <a:srgbClr val="AEBD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Pie 43">
              <a:extLst>
                <a:ext uri="{FF2B5EF4-FFF2-40B4-BE49-F238E27FC236}">
                  <a16:creationId xmlns:a16="http://schemas.microsoft.com/office/drawing/2014/main" id="{5BC6D5CE-7281-D847-B94E-D44054D24B83}"/>
                </a:ext>
              </a:extLst>
            </p:cNvPr>
            <p:cNvSpPr/>
            <p:nvPr/>
          </p:nvSpPr>
          <p:spPr>
            <a:xfrm>
              <a:off x="8451528" y="390827"/>
              <a:ext cx="1539386" cy="1699949"/>
            </a:xfrm>
            <a:prstGeom prst="pie">
              <a:avLst>
                <a:gd name="adj1" fmla="val 1512067"/>
                <a:gd name="adj2" fmla="val 12301140"/>
              </a:avLst>
            </a:prstGeom>
            <a:solidFill>
              <a:srgbClr val="AEBD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45" name="Pie 44">
              <a:extLst>
                <a:ext uri="{FF2B5EF4-FFF2-40B4-BE49-F238E27FC236}">
                  <a16:creationId xmlns:a16="http://schemas.microsoft.com/office/drawing/2014/main" id="{25862C84-21BE-FF44-A65E-5A03443715FC}"/>
                </a:ext>
              </a:extLst>
            </p:cNvPr>
            <p:cNvSpPr/>
            <p:nvPr/>
          </p:nvSpPr>
          <p:spPr>
            <a:xfrm>
              <a:off x="5746334" y="1662717"/>
              <a:ext cx="1539386" cy="1699949"/>
            </a:xfrm>
            <a:prstGeom prst="pie">
              <a:avLst>
                <a:gd name="adj1" fmla="val 1512067"/>
                <a:gd name="adj2" fmla="val 12301140"/>
              </a:avLst>
            </a:prstGeom>
            <a:grpFill/>
            <a:ln>
              <a:solidFill>
                <a:srgbClr val="AFBC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6D2AB13A-160C-AB44-A25E-AEE5FB5E1293}"/>
                </a:ext>
              </a:extLst>
            </p:cNvPr>
            <p:cNvSpPr/>
            <p:nvPr/>
          </p:nvSpPr>
          <p:spPr>
            <a:xfrm rot="20073243" flipH="1">
              <a:off x="5889714" y="1293005"/>
              <a:ext cx="3935648" cy="1181742"/>
            </a:xfrm>
            <a:prstGeom prst="parallelogram">
              <a:avLst>
                <a:gd name="adj" fmla="val 82321"/>
              </a:avLst>
            </a:prstGeom>
            <a:grpFill/>
            <a:ln>
              <a:solidFill>
                <a:srgbClr val="AFBC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9DF1CE-4CC2-ED46-ADFC-E1C80E36C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49" y="129129"/>
            <a:ext cx="7886700" cy="994172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zh-CN" altLang="en-US" dirty="0"/>
              <a:t>同步資源管理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A1F78-655A-D04F-8765-63C526C86F80}"/>
              </a:ext>
            </a:extLst>
          </p:cNvPr>
          <p:cNvSpPr txBox="1"/>
          <p:nvPr/>
        </p:nvSpPr>
        <p:spPr>
          <a:xfrm>
            <a:off x="470340" y="1087770"/>
            <a:ext cx="3733555" cy="897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zh-CN" altLang="en-US" sz="1200" b="1" dirty="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同步雲端檔案時，佔用 </a:t>
            </a:r>
            <a:r>
              <a:rPr lang="en-US" altLang="zh-CN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</a:t>
            </a:r>
            <a:r>
              <a:rPr lang="zh-CN" altLang="en-US" sz="1200" b="1" dirty="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的 </a:t>
            </a:r>
            <a:r>
              <a:rPr lang="en-US" altLang="zh-CN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CPU</a:t>
            </a:r>
            <a:r>
              <a:rPr lang="zh-CN" altLang="en-US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、</a:t>
            </a:r>
            <a:r>
              <a:rPr lang="en-US" altLang="zh-CN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RAM </a:t>
            </a:r>
            <a:r>
              <a:rPr lang="zh-CN" altLang="en-US" sz="1200" b="1" dirty="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資源，依據 </a:t>
            </a:r>
            <a:r>
              <a:rPr lang="en-US" altLang="zh-CN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</a:t>
            </a:r>
            <a:r>
              <a:rPr lang="en-US" altLang="zh-CN" sz="1200" b="1" dirty="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200" b="1" dirty="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等級，</a:t>
            </a:r>
            <a:r>
              <a:rPr lang="en-US" altLang="zh-CN" sz="1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HybridMoun</a:t>
            </a:r>
            <a:r>
              <a:rPr lang="en-US" altLang="zh-CN" sz="1200" b="1" dirty="0" err="1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t</a:t>
            </a:r>
            <a:r>
              <a:rPr lang="en-US" altLang="zh-CN" sz="1200" b="1" dirty="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200" b="1" dirty="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</a:rPr>
              <a:t>最多同時可上傳或下載的檔案數量有限，可分配同步資源給檔案共享，保證傳輸效能。</a:t>
            </a:r>
            <a:endParaRPr lang="en-US" sz="1200" b="1" dirty="0">
              <a:solidFill>
                <a:schemeClr val="bg2">
                  <a:lumMod val="10000"/>
                </a:schemeClr>
              </a:solidFill>
              <a:latin typeface="微軟正黑體"/>
              <a:ea typeface="微軟正黑體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74FD594-04EE-114E-A753-FA92881D9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84320"/>
              </p:ext>
            </p:extLst>
          </p:nvPr>
        </p:nvGraphicFramePr>
        <p:xfrm>
          <a:off x="4819314" y="3543890"/>
          <a:ext cx="3922126" cy="1112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2524">
                  <a:extLst>
                    <a:ext uri="{9D8B030D-6E8A-4147-A177-3AD203B41FA5}">
                      <a16:colId xmlns:a16="http://schemas.microsoft.com/office/drawing/2014/main" val="2950826631"/>
                    </a:ext>
                  </a:extLst>
                </a:gridCol>
                <a:gridCol w="1685597">
                  <a:extLst>
                    <a:ext uri="{9D8B030D-6E8A-4147-A177-3AD203B41FA5}">
                      <a16:colId xmlns:a16="http://schemas.microsoft.com/office/drawing/2014/main" val="1929217594"/>
                    </a:ext>
                  </a:extLst>
                </a:gridCol>
                <a:gridCol w="1744005">
                  <a:extLst>
                    <a:ext uri="{9D8B030D-6E8A-4147-A177-3AD203B41FA5}">
                      <a16:colId xmlns:a16="http://schemas.microsoft.com/office/drawing/2014/main" val="408453055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0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最多可同時上傳檔案數量</a:t>
                      </a:r>
                      <a:endParaRPr lang="en-US" sz="1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最多可同時下載檔案數量</a:t>
                      </a:r>
                      <a:endParaRPr 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57362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高階</a:t>
                      </a:r>
                      <a:endParaRPr 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3952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中階</a:t>
                      </a:r>
                      <a:endParaRPr 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33648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zh-CN" altLang="en-US" sz="11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低階</a:t>
                      </a:r>
                      <a:endParaRPr lang="en-US" sz="11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71011994"/>
                  </a:ext>
                </a:extLst>
              </a:tr>
            </a:tbl>
          </a:graphicData>
        </a:graphic>
      </p:graphicFrame>
      <p:sp>
        <p:nvSpPr>
          <p:cNvPr id="12" name="Parallelogram 11">
            <a:extLst>
              <a:ext uri="{FF2B5EF4-FFF2-40B4-BE49-F238E27FC236}">
                <a16:creationId xmlns:a16="http://schemas.microsoft.com/office/drawing/2014/main" id="{B4D37DC2-A517-9747-B62A-85762391173C}"/>
              </a:ext>
            </a:extLst>
          </p:cNvPr>
          <p:cNvSpPr/>
          <p:nvPr/>
        </p:nvSpPr>
        <p:spPr>
          <a:xfrm rot="20073243" flipH="1">
            <a:off x="5047865" y="2196271"/>
            <a:ext cx="2672916" cy="473748"/>
          </a:xfrm>
          <a:prstGeom prst="parallelogram">
            <a:avLst>
              <a:gd name="adj" fmla="val 8232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Pie 12">
            <a:extLst>
              <a:ext uri="{FF2B5EF4-FFF2-40B4-BE49-F238E27FC236}">
                <a16:creationId xmlns:a16="http://schemas.microsoft.com/office/drawing/2014/main" id="{5C4DA2F4-9C7A-6744-8DEE-2E4F786795EA}"/>
              </a:ext>
            </a:extLst>
          </p:cNvPr>
          <p:cNvSpPr/>
          <p:nvPr/>
        </p:nvSpPr>
        <p:spPr>
          <a:xfrm>
            <a:off x="6854781" y="868253"/>
            <a:ext cx="1154540" cy="1274962"/>
          </a:xfrm>
          <a:prstGeom prst="pie">
            <a:avLst>
              <a:gd name="adj1" fmla="val 1512067"/>
              <a:gd name="adj2" fmla="val 1230114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10" name="Pie 9">
            <a:extLst>
              <a:ext uri="{FF2B5EF4-FFF2-40B4-BE49-F238E27FC236}">
                <a16:creationId xmlns:a16="http://schemas.microsoft.com/office/drawing/2014/main" id="{CF6E64B7-DD30-FF42-8029-74EB40FDC7F2}"/>
              </a:ext>
            </a:extLst>
          </p:cNvPr>
          <p:cNvSpPr/>
          <p:nvPr/>
        </p:nvSpPr>
        <p:spPr>
          <a:xfrm>
            <a:off x="4825885" y="1822170"/>
            <a:ext cx="1154540" cy="1274962"/>
          </a:xfrm>
          <a:prstGeom prst="pie">
            <a:avLst>
              <a:gd name="adj1" fmla="val 1512067"/>
              <a:gd name="adj2" fmla="val 1230114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75B1B576-CA96-C14B-8CBD-C7C742AE2AA3}"/>
              </a:ext>
            </a:extLst>
          </p:cNvPr>
          <p:cNvSpPr/>
          <p:nvPr/>
        </p:nvSpPr>
        <p:spPr>
          <a:xfrm rot="20073243" flipH="1">
            <a:off x="4933421" y="1544886"/>
            <a:ext cx="2951736" cy="886307"/>
          </a:xfrm>
          <a:prstGeom prst="parallelogram">
            <a:avLst>
              <a:gd name="adj" fmla="val 8232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74E6B417-5265-B542-9C1D-5791923ABB27}"/>
              </a:ext>
            </a:extLst>
          </p:cNvPr>
          <p:cNvSpPr/>
          <p:nvPr/>
        </p:nvSpPr>
        <p:spPr>
          <a:xfrm rot="20073243" flipH="1">
            <a:off x="5379448" y="1937089"/>
            <a:ext cx="2420918" cy="258669"/>
          </a:xfrm>
          <a:prstGeom prst="parallelogram">
            <a:avLst>
              <a:gd name="adj" fmla="val 8232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B18A6F8A-F90A-9747-BAED-C570397BAAA6}"/>
              </a:ext>
            </a:extLst>
          </p:cNvPr>
          <p:cNvSpPr/>
          <p:nvPr/>
        </p:nvSpPr>
        <p:spPr>
          <a:xfrm rot="20073243" flipH="1">
            <a:off x="5541556" y="2079534"/>
            <a:ext cx="2251102" cy="34289"/>
          </a:xfrm>
          <a:prstGeom prst="parallelogram">
            <a:avLst>
              <a:gd name="adj" fmla="val 82321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6EEB8E95-42DA-F14B-93FB-2A5C80D6D7FE}"/>
              </a:ext>
            </a:extLst>
          </p:cNvPr>
          <p:cNvSpPr/>
          <p:nvPr/>
        </p:nvSpPr>
        <p:spPr>
          <a:xfrm rot="20073243" flipH="1">
            <a:off x="4871479" y="1646185"/>
            <a:ext cx="2573711" cy="443266"/>
          </a:xfrm>
          <a:prstGeom prst="parallelogram">
            <a:avLst>
              <a:gd name="adj" fmla="val 8232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611E8706-0CD0-D64C-AEF7-5DCC3CE0FF2C}"/>
              </a:ext>
            </a:extLst>
          </p:cNvPr>
          <p:cNvSpPr/>
          <p:nvPr/>
        </p:nvSpPr>
        <p:spPr>
          <a:xfrm rot="20073243" flipH="1">
            <a:off x="4893962" y="1784621"/>
            <a:ext cx="2234742" cy="34289"/>
          </a:xfrm>
          <a:prstGeom prst="parallelogram">
            <a:avLst>
              <a:gd name="adj" fmla="val 82321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48A98-205B-F94C-ABA7-58F681732E1C}"/>
              </a:ext>
            </a:extLst>
          </p:cNvPr>
          <p:cNvSpPr/>
          <p:nvPr/>
        </p:nvSpPr>
        <p:spPr>
          <a:xfrm>
            <a:off x="4921810" y="3211745"/>
            <a:ext cx="3550972" cy="25391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CN" alt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最多可同時傳輸檔案數量</a:t>
            </a:r>
            <a:r>
              <a:rPr lang="en-US" altLang="zh-CN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 (</a:t>
            </a:r>
            <a:r>
              <a:rPr lang="zh-CN" alt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以中階 </a:t>
            </a:r>
            <a:r>
              <a:rPr lang="en-US" altLang="zh-CN" sz="105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</a:t>
            </a:r>
            <a:r>
              <a:rPr lang="en-US" altLang="zh-CN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為例，最多 </a:t>
            </a:r>
            <a:r>
              <a:rPr lang="en-US" altLang="zh-CN" sz="105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20 </a:t>
            </a:r>
            <a:r>
              <a:rPr lang="zh-CN" alt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個</a:t>
            </a:r>
            <a:r>
              <a:rPr lang="en-US" altLang="zh-CN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)</a:t>
            </a:r>
            <a:endParaRPr lang="en-US" sz="105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26902B-2729-A24F-9F9D-4092568C7DDA}"/>
              </a:ext>
            </a:extLst>
          </p:cNvPr>
          <p:cNvSpPr txBox="1"/>
          <p:nvPr/>
        </p:nvSpPr>
        <p:spPr>
          <a:xfrm>
            <a:off x="7657738" y="1340360"/>
            <a:ext cx="1435460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B</a:t>
            </a:r>
            <a:r>
              <a:rPr lang="en-US" altLang="zh-CN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連線保留傳輸數</a:t>
            </a:r>
            <a:r>
              <a:rPr lang="en-US" altLang="zh-CN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 (7)</a:t>
            </a:r>
            <a:endParaRPr lang="en-US" sz="105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BF369A-711C-2B4F-873D-53317F221804}"/>
              </a:ext>
            </a:extLst>
          </p:cNvPr>
          <p:cNvCxnSpPr>
            <a:cxnSpLocks/>
          </p:cNvCxnSpPr>
          <p:nvPr/>
        </p:nvCxnSpPr>
        <p:spPr>
          <a:xfrm flipV="1">
            <a:off x="6551394" y="907017"/>
            <a:ext cx="285661" cy="630574"/>
          </a:xfrm>
          <a:prstGeom prst="line">
            <a:avLst/>
          </a:prstGeom>
          <a:ln w="6350">
            <a:solidFill>
              <a:srgbClr val="E201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0A7D48-9FB2-9847-AFDE-3D518A62D29C}"/>
              </a:ext>
            </a:extLst>
          </p:cNvPr>
          <p:cNvCxnSpPr/>
          <p:nvPr/>
        </p:nvCxnSpPr>
        <p:spPr>
          <a:xfrm>
            <a:off x="6467748" y="2197487"/>
            <a:ext cx="190500" cy="637965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BCA692B-EA5C-474D-95D4-B54FC4B3F9A1}"/>
              </a:ext>
            </a:extLst>
          </p:cNvPr>
          <p:cNvSpPr/>
          <p:nvPr/>
        </p:nvSpPr>
        <p:spPr>
          <a:xfrm>
            <a:off x="639824" y="2163270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保證傳輸數量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D5342-E2B1-E844-A720-C4C8B148AE78}"/>
              </a:ext>
            </a:extLst>
          </p:cNvPr>
          <p:cNvSpPr/>
          <p:nvPr/>
        </p:nvSpPr>
        <p:spPr>
          <a:xfrm>
            <a:off x="676453" y="2460810"/>
            <a:ext cx="3628847" cy="43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zh-CN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連線保證可同時傳輸的檔案數量，不因其他連線大量使用而影響傳輸效能</a:t>
            </a:r>
            <a:endParaRPr lang="en-US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B9FB1-59BB-2442-A38B-1BEAC5E811F0}"/>
              </a:ext>
            </a:extLst>
          </p:cNvPr>
          <p:cNvSpPr/>
          <p:nvPr/>
        </p:nvSpPr>
        <p:spPr>
          <a:xfrm>
            <a:off x="674018" y="2937002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傳輸上限</a:t>
            </a:r>
            <a:endParaRPr lang="en-US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957075-A23C-154A-B122-D247A3920871}"/>
              </a:ext>
            </a:extLst>
          </p:cNvPr>
          <p:cNvSpPr/>
          <p:nvPr/>
        </p:nvSpPr>
        <p:spPr>
          <a:xfrm>
            <a:off x="677338" y="3722272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QoS</a:t>
            </a:r>
            <a:r>
              <a:rPr lang="zh-TW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規則</a:t>
            </a:r>
            <a:endParaRPr lang="en-US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FCFFD-5840-3F42-9DFB-653ECDBBC994}"/>
              </a:ext>
            </a:extLst>
          </p:cNvPr>
          <p:cNvSpPr/>
          <p:nvPr/>
        </p:nvSpPr>
        <p:spPr>
          <a:xfrm>
            <a:off x="674018" y="3226022"/>
            <a:ext cx="3628847" cy="43742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400"/>
              </a:lnSpc>
            </a:pPr>
            <a:r>
              <a:rPr lang="zh-CN" altLang="en-US" sz="1050" dirty="0">
                <a:latin typeface="微軟正黑體"/>
                <a:ea typeface="微軟正黑體"/>
              </a:rPr>
              <a:t>除保證傳輸數量，當 </a:t>
            </a:r>
            <a:r>
              <a:rPr lang="en-US" altLang="zh-CN" sz="105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HybridMount</a:t>
            </a:r>
            <a:r>
              <a:rPr lang="en-US" altLang="zh-CN" sz="1050" dirty="0">
                <a:latin typeface="微軟正黑體"/>
                <a:ea typeface="微軟正黑體"/>
              </a:rPr>
              <a:t> </a:t>
            </a:r>
            <a:r>
              <a:rPr lang="zh-CN" altLang="en-US" sz="1050" dirty="0">
                <a:latin typeface="微軟正黑體"/>
                <a:ea typeface="微軟正黑體"/>
              </a:rPr>
              <a:t>仍有未保留的傳輸數，設定大量傳輸時可同時傳輸的檔案上限</a:t>
            </a:r>
            <a:endParaRPr lang="en-US" sz="1050" dirty="0">
              <a:latin typeface="微軟正黑體"/>
              <a:ea typeface="微軟正黑體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B07FAB-80F4-A94A-A87B-28F7D31BEBE7}"/>
              </a:ext>
            </a:extLst>
          </p:cNvPr>
          <p:cNvSpPr/>
          <p:nvPr/>
        </p:nvSpPr>
        <p:spPr>
          <a:xfrm>
            <a:off x="674018" y="4030331"/>
            <a:ext cx="3628847" cy="616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zh-CN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自行設定優先傳輸的條件，如檔案格式、大小。此優先傳輸是僅限設定條件的檔案類型傳輸的專屬通道。</a:t>
            </a:r>
          </a:p>
          <a:p>
            <a:pPr>
              <a:lnSpc>
                <a:spcPts val="1400"/>
              </a:lnSpc>
            </a:pPr>
            <a:r>
              <a:rPr lang="zh-CN" altLang="en-US" sz="10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例如：可依據需求，設定文件優先上傳或小檔案優先上傳</a:t>
            </a:r>
            <a:endParaRPr lang="en-US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9B8EBE-3673-4A4A-8898-E7C3DB30E323}"/>
              </a:ext>
            </a:extLst>
          </p:cNvPr>
          <p:cNvCxnSpPr/>
          <p:nvPr/>
        </p:nvCxnSpPr>
        <p:spPr>
          <a:xfrm>
            <a:off x="5561227" y="2880181"/>
            <a:ext cx="406256" cy="339269"/>
          </a:xfrm>
          <a:prstGeom prst="line">
            <a:avLst/>
          </a:prstGeom>
          <a:ln>
            <a:solidFill>
              <a:srgbClr val="274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1172C9-E591-FC47-9BE6-E968B7EDB072}"/>
              </a:ext>
            </a:extLst>
          </p:cNvPr>
          <p:cNvGrpSpPr/>
          <p:nvPr/>
        </p:nvGrpSpPr>
        <p:grpSpPr>
          <a:xfrm rot="311381">
            <a:off x="4727267" y="2689283"/>
            <a:ext cx="658586" cy="370445"/>
            <a:chOff x="6870410" y="3718200"/>
            <a:chExt cx="878114" cy="493927"/>
          </a:xfrm>
        </p:grpSpPr>
        <p:sp>
          <p:nvSpPr>
            <p:cNvPr id="39" name="Notched Right Arrow 38">
              <a:extLst>
                <a:ext uri="{FF2B5EF4-FFF2-40B4-BE49-F238E27FC236}">
                  <a16:creationId xmlns:a16="http://schemas.microsoft.com/office/drawing/2014/main" id="{FCA28634-766C-374F-A174-DD6D05B65898}"/>
                </a:ext>
              </a:extLst>
            </p:cNvPr>
            <p:cNvSpPr/>
            <p:nvPr/>
          </p:nvSpPr>
          <p:spPr>
            <a:xfrm rot="19336307">
              <a:off x="6870410" y="3718200"/>
              <a:ext cx="878114" cy="493927"/>
            </a:xfrm>
            <a:prstGeom prst="notchedRightArrow">
              <a:avLst/>
            </a:prstGeom>
            <a:gradFill>
              <a:gsLst>
                <a:gs pos="0">
                  <a:srgbClr val="080059"/>
                </a:gs>
                <a:gs pos="100000">
                  <a:srgbClr val="3762A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6EF4A4-49D7-ED49-889C-F36796CDCEAF}"/>
                </a:ext>
              </a:extLst>
            </p:cNvPr>
            <p:cNvSpPr txBox="1"/>
            <p:nvPr/>
          </p:nvSpPr>
          <p:spPr>
            <a:xfrm rot="19325833">
              <a:off x="7008761" y="3831665"/>
              <a:ext cx="5283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25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上傳</a:t>
              </a:r>
              <a:endParaRPr lang="en-US" sz="82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22A43A2-2B40-454E-9214-963595A58391}"/>
              </a:ext>
            </a:extLst>
          </p:cNvPr>
          <p:cNvGrpSpPr/>
          <p:nvPr/>
        </p:nvGrpSpPr>
        <p:grpSpPr>
          <a:xfrm rot="311381">
            <a:off x="4136338" y="1884651"/>
            <a:ext cx="658586" cy="370445"/>
            <a:chOff x="6376921" y="3427916"/>
            <a:chExt cx="878114" cy="493927"/>
          </a:xfrm>
        </p:grpSpPr>
        <p:sp>
          <p:nvSpPr>
            <p:cNvPr id="40" name="Notched Right Arrow 39">
              <a:extLst>
                <a:ext uri="{FF2B5EF4-FFF2-40B4-BE49-F238E27FC236}">
                  <a16:creationId xmlns:a16="http://schemas.microsoft.com/office/drawing/2014/main" id="{E27CEEFB-1FDC-6143-AE76-34D3757843BC}"/>
                </a:ext>
              </a:extLst>
            </p:cNvPr>
            <p:cNvSpPr/>
            <p:nvPr/>
          </p:nvSpPr>
          <p:spPr>
            <a:xfrm rot="8449145">
              <a:off x="6376921" y="3427916"/>
              <a:ext cx="878114" cy="493927"/>
            </a:xfrm>
            <a:prstGeom prst="notchedRightArrow">
              <a:avLst/>
            </a:prstGeom>
            <a:gradFill>
              <a:gsLst>
                <a:gs pos="0">
                  <a:srgbClr val="080059"/>
                </a:gs>
                <a:gs pos="100000">
                  <a:srgbClr val="3762A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D3CDB83-1EDA-6349-9A35-4A114CFA3C33}"/>
                </a:ext>
              </a:extLst>
            </p:cNvPr>
            <p:cNvSpPr txBox="1"/>
            <p:nvPr/>
          </p:nvSpPr>
          <p:spPr>
            <a:xfrm rot="19325833">
              <a:off x="6618288" y="3475792"/>
              <a:ext cx="5283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25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下載</a:t>
              </a:r>
              <a:endParaRPr lang="en-US" sz="825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E8AACE78-BECF-4BA3-9021-B092249815FD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37AF45AB-12D6-41F3-BE47-14D155421931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569F70C3-86BF-43EC-A038-FBA786E7A3F0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44061B9-0183-46F9-8150-1B1B7E91116A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24C6F58-BE50-7242-9DD7-C993CDB6C766}"/>
              </a:ext>
            </a:extLst>
          </p:cNvPr>
          <p:cNvSpPr txBox="1"/>
          <p:nvPr/>
        </p:nvSpPr>
        <p:spPr>
          <a:xfrm>
            <a:off x="8457010" y="-497562"/>
            <a:ext cx="67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子頁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AF3708C9-6B20-44A5-8559-10ABECC1A11D}"/>
              </a:ext>
            </a:extLst>
          </p:cNvPr>
          <p:cNvSpPr/>
          <p:nvPr/>
        </p:nvSpPr>
        <p:spPr>
          <a:xfrm>
            <a:off x="6759692" y="713555"/>
            <a:ext cx="1354620" cy="2608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05D130-380F-C14E-9D8D-7B55AC22DD7A}"/>
              </a:ext>
            </a:extLst>
          </p:cNvPr>
          <p:cNvSpPr txBox="1"/>
          <p:nvPr/>
        </p:nvSpPr>
        <p:spPr>
          <a:xfrm>
            <a:off x="6762227" y="711158"/>
            <a:ext cx="1398140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A</a:t>
            </a:r>
            <a:r>
              <a:rPr lang="en-US" altLang="zh-CN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連線</a:t>
            </a:r>
            <a:r>
              <a:rPr lang="en-US" altLang="zh-CN" sz="1050" b="1">
                <a:solidFill>
                  <a:schemeClr val="bg1"/>
                </a:solidFill>
                <a:latin typeface="微軟正黑體"/>
                <a:ea typeface="微軟正黑體"/>
              </a:rPr>
              <a:t>QoS</a:t>
            </a:r>
            <a:r>
              <a:rPr lang="zh-CN" alt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傳輸通道</a:t>
            </a:r>
            <a:endParaRPr lang="en-US" sz="105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6E79D3B9-0DF1-475D-9D7C-D4A6768C7A4E}"/>
              </a:ext>
            </a:extLst>
          </p:cNvPr>
          <p:cNvSpPr/>
          <p:nvPr/>
        </p:nvSpPr>
        <p:spPr>
          <a:xfrm>
            <a:off x="6400747" y="2800129"/>
            <a:ext cx="1341046" cy="2608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6BB00"/>
              </a:gs>
              <a:gs pos="100000">
                <a:srgbClr val="BF9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TextBox 25">
            <a:extLst>
              <a:ext uri="{FF2B5EF4-FFF2-40B4-BE49-F238E27FC236}">
                <a16:creationId xmlns:a16="http://schemas.microsoft.com/office/drawing/2014/main" id="{ACA0AA89-8585-43C5-B979-99C9F9145D37}"/>
              </a:ext>
            </a:extLst>
          </p:cNvPr>
          <p:cNvSpPr txBox="1"/>
          <p:nvPr/>
        </p:nvSpPr>
        <p:spPr>
          <a:xfrm>
            <a:off x="6391935" y="2815146"/>
            <a:ext cx="1435460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altLang="zh-TW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B </a:t>
            </a:r>
            <a:r>
              <a:rPr lang="zh-TW" alt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連線</a:t>
            </a:r>
            <a:r>
              <a:rPr lang="en-US" altLang="zh-TW" sz="1050" b="1">
                <a:solidFill>
                  <a:schemeClr val="bg1"/>
                </a:solidFill>
                <a:latin typeface="微軟正黑體"/>
                <a:ea typeface="微軟正黑體"/>
              </a:rPr>
              <a:t>QoS</a:t>
            </a:r>
            <a:r>
              <a:rPr lang="zh-TW" alt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傳輸通道</a:t>
            </a:r>
            <a:endParaRPr lang="en-US" sz="105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cxnSp>
        <p:nvCxnSpPr>
          <p:cNvPr id="62" name="Straight Connector 29">
            <a:extLst>
              <a:ext uri="{FF2B5EF4-FFF2-40B4-BE49-F238E27FC236}">
                <a16:creationId xmlns:a16="http://schemas.microsoft.com/office/drawing/2014/main" id="{F2E5CC28-F27B-47AC-B4E5-322E2EE369FA}"/>
              </a:ext>
            </a:extLst>
          </p:cNvPr>
          <p:cNvCxnSpPr>
            <a:cxnSpLocks/>
          </p:cNvCxnSpPr>
          <p:nvPr/>
        </p:nvCxnSpPr>
        <p:spPr>
          <a:xfrm flipV="1">
            <a:off x="7122438" y="1237432"/>
            <a:ext cx="105644" cy="298540"/>
          </a:xfrm>
          <a:prstGeom prst="line">
            <a:avLst/>
          </a:prstGeom>
          <a:ln w="6350">
            <a:solidFill>
              <a:srgbClr val="EC7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33028775-9D6F-4A16-B973-D3813377449D}"/>
              </a:ext>
            </a:extLst>
          </p:cNvPr>
          <p:cNvSpPr/>
          <p:nvPr/>
        </p:nvSpPr>
        <p:spPr>
          <a:xfrm>
            <a:off x="7102391" y="1025849"/>
            <a:ext cx="1354620" cy="2608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B6E19"/>
              </a:gs>
              <a:gs pos="100000">
                <a:srgbClr val="F3A36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4554C6-0593-6A4E-B413-F1FAC04E2670}"/>
              </a:ext>
            </a:extLst>
          </p:cNvPr>
          <p:cNvSpPr txBox="1"/>
          <p:nvPr/>
        </p:nvSpPr>
        <p:spPr>
          <a:xfrm>
            <a:off x="7060106" y="1031652"/>
            <a:ext cx="1463862" cy="2539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t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A</a:t>
            </a:r>
            <a:r>
              <a:rPr lang="en-US" altLang="zh-CN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連線保留傳輸數</a:t>
            </a:r>
            <a:r>
              <a:rPr lang="en-US" altLang="zh-CN" sz="1050" b="1" dirty="0">
                <a:solidFill>
                  <a:schemeClr val="bg1"/>
                </a:solidFill>
                <a:latin typeface="微軟正黑體"/>
                <a:ea typeface="微軟正黑體"/>
              </a:rPr>
              <a:t> (8)</a:t>
            </a:r>
            <a:endParaRPr lang="en-US" sz="105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cxnSp>
        <p:nvCxnSpPr>
          <p:cNvPr id="66" name="Straight Connector 29">
            <a:extLst>
              <a:ext uri="{FF2B5EF4-FFF2-40B4-BE49-F238E27FC236}">
                <a16:creationId xmlns:a16="http://schemas.microsoft.com/office/drawing/2014/main" id="{56554447-45A3-4223-AFD1-EAEA37984F3D}"/>
              </a:ext>
            </a:extLst>
          </p:cNvPr>
          <p:cNvCxnSpPr>
            <a:cxnSpLocks/>
          </p:cNvCxnSpPr>
          <p:nvPr/>
        </p:nvCxnSpPr>
        <p:spPr>
          <a:xfrm flipV="1">
            <a:off x="7463903" y="1395372"/>
            <a:ext cx="295419" cy="252986"/>
          </a:xfrm>
          <a:prstGeom prst="line">
            <a:avLst/>
          </a:prstGeom>
          <a:ln w="6350">
            <a:solidFill>
              <a:srgbClr val="F6BD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29">
            <a:extLst>
              <a:ext uri="{FF2B5EF4-FFF2-40B4-BE49-F238E27FC236}">
                <a16:creationId xmlns:a16="http://schemas.microsoft.com/office/drawing/2014/main" id="{279908CB-1D22-4B65-98AF-78806CE4D656}"/>
              </a:ext>
            </a:extLst>
          </p:cNvPr>
          <p:cNvCxnSpPr>
            <a:cxnSpLocks/>
          </p:cNvCxnSpPr>
          <p:nvPr/>
        </p:nvCxnSpPr>
        <p:spPr>
          <a:xfrm>
            <a:off x="7327321" y="2127266"/>
            <a:ext cx="192391" cy="297052"/>
          </a:xfrm>
          <a:prstGeom prst="line">
            <a:avLst/>
          </a:prstGeom>
          <a:ln w="6350">
            <a:solidFill>
              <a:srgbClr val="0C0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: 圓角 35">
            <a:extLst>
              <a:ext uri="{FF2B5EF4-FFF2-40B4-BE49-F238E27FC236}">
                <a16:creationId xmlns:a16="http://schemas.microsoft.com/office/drawing/2014/main" id="{730BC13F-8717-45B1-B941-62F21525EBDC}"/>
              </a:ext>
            </a:extLst>
          </p:cNvPr>
          <p:cNvSpPr/>
          <p:nvPr/>
        </p:nvSpPr>
        <p:spPr>
          <a:xfrm>
            <a:off x="7349876" y="2247413"/>
            <a:ext cx="1341046" cy="27653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762AF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2ACCD7-F602-AB4A-B02C-8DA76790944E}"/>
              </a:ext>
            </a:extLst>
          </p:cNvPr>
          <p:cNvSpPr txBox="1"/>
          <p:nvPr/>
        </p:nvSpPr>
        <p:spPr>
          <a:xfrm>
            <a:off x="7357397" y="2251142"/>
            <a:ext cx="13260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未保留的傳輸數</a:t>
            </a:r>
            <a:r>
              <a:rPr lang="en-US" altLang="zh-CN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(5)</a:t>
            </a:r>
            <a:endParaRPr lang="en-US" sz="10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3" name="圖片 5" descr="一張含有 標誌, 停止 的圖片&#10;&#10;自動產生的描述">
            <a:extLst>
              <a:ext uri="{FF2B5EF4-FFF2-40B4-BE49-F238E27FC236}">
                <a16:creationId xmlns:a16="http://schemas.microsoft.com/office/drawing/2014/main" id="{A1634790-8BAB-CA40-AB19-4372FD289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265" y="2596"/>
            <a:ext cx="622735" cy="5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76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CF21-3B17-8146-91C0-37F5CB20F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46" y="119579"/>
            <a:ext cx="7886700" cy="994172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zh-CN" altLang="en-US" dirty="0"/>
              <a:t>上傳列表管理</a:t>
            </a:r>
            <a:endParaRPr lang="en-US" dirty="0"/>
          </a:p>
        </p:txBody>
      </p:sp>
      <p:sp>
        <p:nvSpPr>
          <p:cNvPr id="17" name="矩形: 圓角 34">
            <a:extLst>
              <a:ext uri="{FF2B5EF4-FFF2-40B4-BE49-F238E27FC236}">
                <a16:creationId xmlns:a16="http://schemas.microsoft.com/office/drawing/2014/main" id="{7AC1ED95-8195-C947-9A2B-8C3BDF61E964}"/>
              </a:ext>
            </a:extLst>
          </p:cNvPr>
          <p:cNvSpPr/>
          <p:nvPr/>
        </p:nvSpPr>
        <p:spPr>
          <a:xfrm>
            <a:off x="5389194" y="3299273"/>
            <a:ext cx="3152775" cy="1288702"/>
          </a:xfrm>
          <a:prstGeom prst="roundRect">
            <a:avLst>
              <a:gd name="adj" fmla="val 8537"/>
            </a:avLst>
          </a:prstGeom>
          <a:solidFill>
            <a:schemeClr val="bg1"/>
          </a:solidFill>
          <a:ln w="2540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buFont typeface="+mj-lt"/>
              <a:buAutoNum type="arabicPeriod"/>
            </a:pPr>
            <a:endParaRPr lang="zh-TW" altLang="en-US" sz="10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形 35">
            <a:extLst>
              <a:ext uri="{FF2B5EF4-FFF2-40B4-BE49-F238E27FC236}">
                <a16:creationId xmlns:a16="http://schemas.microsoft.com/office/drawing/2014/main" id="{80E45352-D382-9C4E-98F5-64D17EF8A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9089" y="3193730"/>
            <a:ext cx="313084" cy="313084"/>
          </a:xfrm>
          <a:prstGeom prst="rect">
            <a:avLst/>
          </a:prstGeom>
        </p:spPr>
      </p:pic>
      <p:sp>
        <p:nvSpPr>
          <p:cNvPr id="21" name="矩形: 圓角 34">
            <a:extLst>
              <a:ext uri="{FF2B5EF4-FFF2-40B4-BE49-F238E27FC236}">
                <a16:creationId xmlns:a16="http://schemas.microsoft.com/office/drawing/2014/main" id="{4C4CFB71-C53B-A64A-9207-2F78984A0D16}"/>
              </a:ext>
            </a:extLst>
          </p:cNvPr>
          <p:cNvSpPr/>
          <p:nvPr/>
        </p:nvSpPr>
        <p:spPr>
          <a:xfrm>
            <a:off x="735532" y="3298408"/>
            <a:ext cx="4306368" cy="1288702"/>
          </a:xfrm>
          <a:prstGeom prst="roundRect">
            <a:avLst>
              <a:gd name="adj" fmla="val 7798"/>
            </a:avLst>
          </a:prstGeom>
          <a:solidFill>
            <a:schemeClr val="bg1"/>
          </a:solidFill>
          <a:ln w="2540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0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形 35">
            <a:extLst>
              <a:ext uri="{FF2B5EF4-FFF2-40B4-BE49-F238E27FC236}">
                <a16:creationId xmlns:a16="http://schemas.microsoft.com/office/drawing/2014/main" id="{9E514D1B-3DE0-5141-893E-79101AC9D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666" y="3193730"/>
            <a:ext cx="313084" cy="3130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817617-9F98-D644-80A9-DA1B5C09B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9" y="1098595"/>
            <a:ext cx="1396092" cy="2014537"/>
          </a:xfrm>
          <a:prstGeom prst="roundRect">
            <a:avLst>
              <a:gd name="adj" fmla="val 6433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9D58A87-66C4-CE41-8ABD-F178E1B6E9C7}"/>
              </a:ext>
            </a:extLst>
          </p:cNvPr>
          <p:cNvSpPr/>
          <p:nvPr/>
        </p:nvSpPr>
        <p:spPr>
          <a:xfrm>
            <a:off x="567666" y="1947949"/>
            <a:ext cx="1149547" cy="157518"/>
          </a:xfrm>
          <a:prstGeom prst="rect">
            <a:avLst/>
          </a:prstGeom>
          <a:solidFill>
            <a:srgbClr val="FFF25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7C464598-E3E9-41A6-BF89-46AB6C41D885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Rectangle 45">
            <a:extLst>
              <a:ext uri="{FF2B5EF4-FFF2-40B4-BE49-F238E27FC236}">
                <a16:creationId xmlns:a16="http://schemas.microsoft.com/office/drawing/2014/main" id="{1CA8BF4E-7C6F-4DA5-B467-77AA9B85F86A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71CAFB5-CF90-45A6-9FEB-885A28A11BC0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55C371D-7D48-450E-88B4-22F815B8CA13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8BB04D-B0A8-4047-92A9-5BF17A6B6C10}"/>
              </a:ext>
            </a:extLst>
          </p:cNvPr>
          <p:cNvSpPr txBox="1"/>
          <p:nvPr/>
        </p:nvSpPr>
        <p:spPr>
          <a:xfrm>
            <a:off x="8357682" y="-500794"/>
            <a:ext cx="67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子頁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28" name="矩形: 圓角化對角角落 27">
            <a:extLst>
              <a:ext uri="{FF2B5EF4-FFF2-40B4-BE49-F238E27FC236}">
                <a16:creationId xmlns:a16="http://schemas.microsoft.com/office/drawing/2014/main" id="{1D9ED88A-FC20-45AF-A41F-83436566E4A0}"/>
              </a:ext>
            </a:extLst>
          </p:cNvPr>
          <p:cNvSpPr/>
          <p:nvPr/>
        </p:nvSpPr>
        <p:spPr>
          <a:xfrm>
            <a:off x="2423719" y="1138327"/>
            <a:ext cx="1988040" cy="1933060"/>
          </a:xfrm>
          <a:prstGeom prst="round2DiagRect">
            <a:avLst>
              <a:gd name="adj1" fmla="val 9220"/>
              <a:gd name="adj2" fmla="val 8913"/>
            </a:avLst>
          </a:prstGeom>
          <a:noFill/>
          <a:ln w="76200">
            <a:gradFill>
              <a:gsLst>
                <a:gs pos="0">
                  <a:srgbClr val="490470"/>
                </a:gs>
                <a:gs pos="100000">
                  <a:srgbClr val="51047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: 圓角化同側角落 32">
            <a:extLst>
              <a:ext uri="{FF2B5EF4-FFF2-40B4-BE49-F238E27FC236}">
                <a16:creationId xmlns:a16="http://schemas.microsoft.com/office/drawing/2014/main" id="{AAF356D7-FC07-4933-8B42-3AED5A9C17AF}"/>
              </a:ext>
            </a:extLst>
          </p:cNvPr>
          <p:cNvSpPr/>
          <p:nvPr/>
        </p:nvSpPr>
        <p:spPr>
          <a:xfrm>
            <a:off x="2422347" y="1141695"/>
            <a:ext cx="1991877" cy="509131"/>
          </a:xfrm>
          <a:prstGeom prst="round2SameRect">
            <a:avLst>
              <a:gd name="adj1" fmla="val 29710"/>
              <a:gd name="adj2" fmla="val 0"/>
            </a:avLst>
          </a:prstGeom>
          <a:gradFill>
            <a:gsLst>
              <a:gs pos="0">
                <a:srgbClr val="490470"/>
              </a:gs>
              <a:gs pos="100000">
                <a:srgbClr val="5104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48F0A-839A-974B-B9D4-A19F41CA374F}"/>
              </a:ext>
            </a:extLst>
          </p:cNvPr>
          <p:cNvSpPr txBox="1"/>
          <p:nvPr/>
        </p:nvSpPr>
        <p:spPr>
          <a:xfrm>
            <a:off x="2775398" y="1196901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正在上傳</a:t>
            </a:r>
            <a:endParaRPr 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51AFBA-877A-FD40-AF81-E0F4E34502C7}"/>
              </a:ext>
            </a:extLst>
          </p:cNvPr>
          <p:cNvSpPr txBox="1"/>
          <p:nvPr/>
        </p:nvSpPr>
        <p:spPr>
          <a:xfrm>
            <a:off x="2638549" y="1855271"/>
            <a:ext cx="1602208" cy="76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顯示正在上傳的檔案、進度，與等待上傳中的檔案</a:t>
            </a:r>
            <a:endParaRPr lang="en-US" sz="1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: 圓角化對角角落 34">
            <a:extLst>
              <a:ext uri="{FF2B5EF4-FFF2-40B4-BE49-F238E27FC236}">
                <a16:creationId xmlns:a16="http://schemas.microsoft.com/office/drawing/2014/main" id="{7FF7C09C-83CC-4068-B438-72AE28B28C9C}"/>
              </a:ext>
            </a:extLst>
          </p:cNvPr>
          <p:cNvSpPr/>
          <p:nvPr/>
        </p:nvSpPr>
        <p:spPr>
          <a:xfrm>
            <a:off x="4666577" y="1138327"/>
            <a:ext cx="1988040" cy="1933060"/>
          </a:xfrm>
          <a:prstGeom prst="round2DiagRect">
            <a:avLst>
              <a:gd name="adj1" fmla="val 9220"/>
              <a:gd name="adj2" fmla="val 8913"/>
            </a:avLst>
          </a:prstGeom>
          <a:noFill/>
          <a:ln w="76200">
            <a:gradFill>
              <a:gsLst>
                <a:gs pos="0">
                  <a:srgbClr val="490470"/>
                </a:gs>
                <a:gs pos="100000">
                  <a:srgbClr val="51047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: 圓角化同側角落 35">
            <a:extLst>
              <a:ext uri="{FF2B5EF4-FFF2-40B4-BE49-F238E27FC236}">
                <a16:creationId xmlns:a16="http://schemas.microsoft.com/office/drawing/2014/main" id="{ADD99953-B975-47C6-A03E-B7DF460D0B6D}"/>
              </a:ext>
            </a:extLst>
          </p:cNvPr>
          <p:cNvSpPr/>
          <p:nvPr/>
        </p:nvSpPr>
        <p:spPr>
          <a:xfrm>
            <a:off x="4665205" y="1141695"/>
            <a:ext cx="1991877" cy="509131"/>
          </a:xfrm>
          <a:prstGeom prst="round2SameRect">
            <a:avLst>
              <a:gd name="adj1" fmla="val 29710"/>
              <a:gd name="adj2" fmla="val 0"/>
            </a:avLst>
          </a:prstGeom>
          <a:gradFill>
            <a:gsLst>
              <a:gs pos="0">
                <a:srgbClr val="490470"/>
              </a:gs>
              <a:gs pos="100000">
                <a:srgbClr val="5104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301F8835-C7D4-48D5-BC15-972D6CD734CA}"/>
              </a:ext>
            </a:extLst>
          </p:cNvPr>
          <p:cNvSpPr txBox="1"/>
          <p:nvPr/>
        </p:nvSpPr>
        <p:spPr>
          <a:xfrm>
            <a:off x="5146496" y="119690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已上傳</a:t>
            </a:r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30AC4FDB-B648-4BE2-A65A-094D752525A4}"/>
              </a:ext>
            </a:extLst>
          </p:cNvPr>
          <p:cNvSpPr txBox="1"/>
          <p:nvPr/>
        </p:nvSpPr>
        <p:spPr>
          <a:xfrm>
            <a:off x="4881407" y="1855271"/>
            <a:ext cx="1602208" cy="53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顯示最近</a:t>
            </a:r>
            <a:r>
              <a:rPr lang="en-US" altLang="zh-TW" sz="13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200</a:t>
            </a:r>
            <a:r>
              <a:rPr lang="zh-TW" altLang="en-US" sz="1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個已上傳紀錄</a:t>
            </a:r>
            <a:endParaRPr lang="en-US" sz="1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: 圓角化對角角落 38">
            <a:extLst>
              <a:ext uri="{FF2B5EF4-FFF2-40B4-BE49-F238E27FC236}">
                <a16:creationId xmlns:a16="http://schemas.microsoft.com/office/drawing/2014/main" id="{9C75EB29-5C81-4EE5-8E0A-1056DA9C8B1B}"/>
              </a:ext>
            </a:extLst>
          </p:cNvPr>
          <p:cNvSpPr/>
          <p:nvPr/>
        </p:nvSpPr>
        <p:spPr>
          <a:xfrm>
            <a:off x="6907967" y="1134959"/>
            <a:ext cx="1988040" cy="1933060"/>
          </a:xfrm>
          <a:prstGeom prst="round2DiagRect">
            <a:avLst>
              <a:gd name="adj1" fmla="val 9220"/>
              <a:gd name="adj2" fmla="val 8913"/>
            </a:avLst>
          </a:prstGeom>
          <a:noFill/>
          <a:ln w="76200">
            <a:gradFill>
              <a:gsLst>
                <a:gs pos="0">
                  <a:srgbClr val="490470"/>
                </a:gs>
                <a:gs pos="100000">
                  <a:srgbClr val="51047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: 圓角化同側角落 39">
            <a:extLst>
              <a:ext uri="{FF2B5EF4-FFF2-40B4-BE49-F238E27FC236}">
                <a16:creationId xmlns:a16="http://schemas.microsoft.com/office/drawing/2014/main" id="{5714897C-FD60-49E4-872B-5E28D44E7FD9}"/>
              </a:ext>
            </a:extLst>
          </p:cNvPr>
          <p:cNvSpPr/>
          <p:nvPr/>
        </p:nvSpPr>
        <p:spPr>
          <a:xfrm>
            <a:off x="6906596" y="1138327"/>
            <a:ext cx="1991877" cy="509131"/>
          </a:xfrm>
          <a:prstGeom prst="round2SameRect">
            <a:avLst>
              <a:gd name="adj1" fmla="val 29710"/>
              <a:gd name="adj2" fmla="val 0"/>
            </a:avLst>
          </a:prstGeom>
          <a:gradFill>
            <a:gsLst>
              <a:gs pos="0">
                <a:srgbClr val="490470"/>
              </a:gs>
              <a:gs pos="100000">
                <a:srgbClr val="5104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990F1918-12C5-4640-83A3-AF0EC9F3A9B6}"/>
              </a:ext>
            </a:extLst>
          </p:cNvPr>
          <p:cNvSpPr txBox="1"/>
          <p:nvPr/>
        </p:nvSpPr>
        <p:spPr>
          <a:xfrm>
            <a:off x="7259647" y="119353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上傳錯誤</a:t>
            </a:r>
          </a:p>
        </p:txBody>
      </p:sp>
      <p:sp>
        <p:nvSpPr>
          <p:cNvPr id="42" name="TextBox 15">
            <a:extLst>
              <a:ext uri="{FF2B5EF4-FFF2-40B4-BE49-F238E27FC236}">
                <a16:creationId xmlns:a16="http://schemas.microsoft.com/office/drawing/2014/main" id="{CA53DA4A-C75F-41BE-8A04-742E353FF624}"/>
              </a:ext>
            </a:extLst>
          </p:cNvPr>
          <p:cNvSpPr txBox="1"/>
          <p:nvPr/>
        </p:nvSpPr>
        <p:spPr>
          <a:xfrm>
            <a:off x="7122798" y="1851903"/>
            <a:ext cx="1602208" cy="99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顯示上傳錯誤的檔案與原因，請依上傳錯誤原因修正後，重試上傳</a:t>
            </a:r>
            <a:endParaRPr lang="en-US" sz="1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FD1DD75-86A8-43CB-87F7-99FF77CFCCC4}"/>
              </a:ext>
            </a:extLst>
          </p:cNvPr>
          <p:cNvSpPr/>
          <p:nvPr/>
        </p:nvSpPr>
        <p:spPr>
          <a:xfrm>
            <a:off x="889216" y="3335237"/>
            <a:ext cx="3957950" cy="124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下列的檔案類型不會上傳到雲端，並且不會顯示於上傳錯誤清單：</a:t>
            </a:r>
            <a:endParaRPr lang="en-US" altLang="zh-TW" sz="9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lnSpc>
                <a:spcPts val="1300"/>
              </a:lnSpc>
              <a:buFont typeface="+mj-lt"/>
              <a:buAutoNum type="arabicPeriod"/>
            </a:pP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系統檔案</a:t>
            </a:r>
            <a:r>
              <a:rPr lang="en-US" altLang="zh-TW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95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DS_Store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en-US" altLang="zh-TW" sz="95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thumbs.db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,...</a:t>
            </a:r>
          </a:p>
          <a:p>
            <a:pPr marL="257175" indent="-257175">
              <a:lnSpc>
                <a:spcPts val="1300"/>
              </a:lnSpc>
              <a:buFont typeface="+mj-lt"/>
              <a:buAutoNum type="arabicPeriod"/>
            </a:pP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應用程式暫存檔案</a:t>
            </a:r>
            <a:r>
              <a:rPr lang="en-US" altLang="zh-TW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95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.@</a:t>
            </a:r>
            <a:r>
              <a:rPr lang="en-US" altLang="zh-TW" sz="95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qsys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,...</a:t>
            </a:r>
          </a:p>
          <a:p>
            <a:pPr marL="257175" indent="-257175">
              <a:lnSpc>
                <a:spcPts val="1300"/>
              </a:lnSpc>
              <a:buFont typeface="+mj-lt"/>
              <a:buAutoNum type="arabicPeriod"/>
            </a:pP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網路垃圾資料夾</a:t>
            </a:r>
            <a:r>
              <a:rPr lang="en-US" altLang="zh-TW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@Recycle</a:t>
            </a:r>
          </a:p>
          <a:p>
            <a:pPr marL="257175" indent="-257175">
              <a:lnSpc>
                <a:spcPts val="1300"/>
              </a:lnSpc>
              <a:buFont typeface="+mj-lt"/>
              <a:buAutoNum type="arabicPeriod"/>
            </a:pP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檔案名稱格式</a:t>
            </a:r>
            <a:r>
              <a:rPr lang="en-US" altLang="zh-TW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 </a:t>
            </a:r>
            <a:r>
              <a:rPr lang="en-US" altLang="zh-TW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'~$' </a:t>
            </a: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'.~' </a:t>
            </a: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開頭、以 </a:t>
            </a:r>
            <a:r>
              <a:rPr lang="en-US" altLang="zh-TW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'~' </a:t>
            </a: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開頭且副檔名為 </a:t>
            </a:r>
            <a:r>
              <a:rPr lang="en-US" altLang="zh-TW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'.</a:t>
            </a:r>
            <a:r>
              <a:rPr lang="en-US" altLang="zh-TW" sz="9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tmp</a:t>
            </a:r>
            <a:r>
              <a:rPr lang="en-US" altLang="zh-TW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'</a:t>
            </a: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、以 </a:t>
            </a:r>
            <a:r>
              <a:rPr lang="en-US" altLang="zh-TW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'.' </a:t>
            </a: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開頭且附檔名為 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'.</a:t>
            </a:r>
            <a:r>
              <a:rPr lang="en-US" altLang="zh-TW" sz="95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swp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’</a:t>
            </a:r>
            <a:r>
              <a:rPr lang="zh-TW" altLang="en-US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”</a:t>
            </a:r>
          </a:p>
          <a:p>
            <a:pPr marL="257175" indent="-257175">
              <a:lnSpc>
                <a:spcPts val="1300"/>
              </a:lnSpc>
              <a:buFont typeface="+mj-lt"/>
              <a:buAutoNum type="arabicPeriod"/>
            </a:pPr>
            <a:r>
              <a:rPr lang="zh-CN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雲端特殊格式文件檔案</a:t>
            </a:r>
            <a:r>
              <a:rPr lang="en-US" altLang="zh-CN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95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gdoc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.</a:t>
            </a:r>
            <a:r>
              <a:rPr lang="en-US" altLang="zh-TW" sz="95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gslides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.onenote.url, .</a:t>
            </a:r>
            <a:r>
              <a:rPr lang="en-US" altLang="zh-TW" sz="95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boxnote</a:t>
            </a:r>
            <a:r>
              <a:rPr lang="en-US" altLang="zh-TW" sz="9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...</a:t>
            </a:r>
            <a:endParaRPr lang="zh-TW" altLang="en-US" sz="9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096DD6F-2FDB-4836-8D6A-43C674C2B307}"/>
              </a:ext>
            </a:extLst>
          </p:cNvPr>
          <p:cNvSpPr/>
          <p:nvPr/>
        </p:nvSpPr>
        <p:spPr>
          <a:xfrm>
            <a:off x="5544505" y="3321166"/>
            <a:ext cx="2906295" cy="1771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Bef>
                <a:spcPts val="300"/>
              </a:spcBef>
            </a:pP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當檔案共享發生錯誤，無法連接至雲端時，「正在上傳」與「上傳錯誤」列表中的檔案，會與雲端不同步。</a:t>
            </a:r>
          </a:p>
          <a:p>
            <a:pPr>
              <a:lnSpc>
                <a:spcPts val="1300"/>
              </a:lnSpc>
              <a:spcBef>
                <a:spcPts val="300"/>
              </a:spcBef>
            </a:pPr>
            <a:r>
              <a:rPr lang="zh-TW" altLang="en-US" sz="9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如需刪除檔案共享，請務必等待列表中檔案上傳完成，或將列表中尚未上傳完成的檔案另外備份</a:t>
            </a:r>
          </a:p>
          <a:p>
            <a:pPr>
              <a:lnSpc>
                <a:spcPts val="1300"/>
              </a:lnSpc>
              <a:spcBef>
                <a:spcPts val="300"/>
              </a:spcBef>
            </a:pPr>
            <a:endParaRPr lang="zh-TW" altLang="en-US" sz="9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300"/>
              </a:lnSpc>
              <a:spcBef>
                <a:spcPts val="300"/>
              </a:spcBef>
            </a:pPr>
            <a:endParaRPr lang="zh-TW" altLang="en-US" sz="9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300"/>
              </a:lnSpc>
              <a:spcBef>
                <a:spcPts val="300"/>
              </a:spcBef>
            </a:pPr>
            <a:endParaRPr lang="zh-TW" altLang="en-US" sz="9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300"/>
              </a:lnSpc>
              <a:spcBef>
                <a:spcPts val="300"/>
              </a:spcBef>
            </a:pPr>
            <a:endParaRPr lang="zh-TW" altLang="en-US" sz="9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B9A407-A2C7-8649-84EB-F83008E6E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27717">
            <a:off x="1561605" y="1877726"/>
            <a:ext cx="563197" cy="5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51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: 圓角 35">
            <a:extLst>
              <a:ext uri="{FF2B5EF4-FFF2-40B4-BE49-F238E27FC236}">
                <a16:creationId xmlns:a16="http://schemas.microsoft.com/office/drawing/2014/main" id="{848E004C-9E27-4177-8D3B-D0E1069D1F40}"/>
              </a:ext>
            </a:extLst>
          </p:cNvPr>
          <p:cNvSpPr/>
          <p:nvPr/>
        </p:nvSpPr>
        <p:spPr>
          <a:xfrm>
            <a:off x="7175165" y="2667748"/>
            <a:ext cx="1411311" cy="41234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EA980-F69B-1043-8D98-20CFF2FD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24" y="129188"/>
            <a:ext cx="7886700" cy="994172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zh-CN" altLang="en-US" dirty="0"/>
              <a:t>檔案衝突管理</a:t>
            </a:r>
            <a:endParaRPr lang="en-US" dirty="0"/>
          </a:p>
        </p:txBody>
      </p:sp>
      <p:pic>
        <p:nvPicPr>
          <p:cNvPr id="11" name="圖形 7">
            <a:extLst>
              <a:ext uri="{FF2B5EF4-FFF2-40B4-BE49-F238E27FC236}">
                <a16:creationId xmlns:a16="http://schemas.microsoft.com/office/drawing/2014/main" id="{E02462CC-00A5-1941-B7A3-D84228BDE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050" y="994111"/>
            <a:ext cx="2004275" cy="1354807"/>
          </a:xfrm>
          <a:prstGeom prst="rect">
            <a:avLst/>
          </a:prstGeom>
        </p:spPr>
      </p:pic>
      <p:pic>
        <p:nvPicPr>
          <p:cNvPr id="19" name="圖形 9">
            <a:extLst>
              <a:ext uri="{FF2B5EF4-FFF2-40B4-BE49-F238E27FC236}">
                <a16:creationId xmlns:a16="http://schemas.microsoft.com/office/drawing/2014/main" id="{823BB128-CF9F-8F4C-8582-2A2E378D0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3867" y="3741254"/>
            <a:ext cx="785299" cy="785299"/>
          </a:xfrm>
          <a:prstGeom prst="rect">
            <a:avLst/>
          </a:prstGeom>
        </p:spPr>
      </p:pic>
      <p:pic>
        <p:nvPicPr>
          <p:cNvPr id="20" name="圖形 87">
            <a:extLst>
              <a:ext uri="{FF2B5EF4-FFF2-40B4-BE49-F238E27FC236}">
                <a16:creationId xmlns:a16="http://schemas.microsoft.com/office/drawing/2014/main" id="{55047028-3533-C04A-8741-E76D8A74F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9410" y="1771446"/>
            <a:ext cx="787285" cy="478351"/>
          </a:xfrm>
          <a:prstGeom prst="rect">
            <a:avLst/>
          </a:prstGeom>
        </p:spPr>
      </p:pic>
      <p:sp>
        <p:nvSpPr>
          <p:cNvPr id="24" name="Curved Left Arrow 23">
            <a:extLst>
              <a:ext uri="{FF2B5EF4-FFF2-40B4-BE49-F238E27FC236}">
                <a16:creationId xmlns:a16="http://schemas.microsoft.com/office/drawing/2014/main" id="{532C126A-5ABF-4745-91CF-9F011B49164B}"/>
              </a:ext>
            </a:extLst>
          </p:cNvPr>
          <p:cNvSpPr/>
          <p:nvPr/>
        </p:nvSpPr>
        <p:spPr>
          <a:xfrm rot="16418263">
            <a:off x="5520675" y="753965"/>
            <a:ext cx="550735" cy="1307039"/>
          </a:xfrm>
          <a:prstGeom prst="curvedLeftArrow">
            <a:avLst>
              <a:gd name="adj1" fmla="val 22789"/>
              <a:gd name="adj2" fmla="val 50000"/>
              <a:gd name="adj3" fmla="val 25000"/>
            </a:avLst>
          </a:prstGeom>
          <a:gradFill>
            <a:gsLst>
              <a:gs pos="0">
                <a:srgbClr val="1B7AE8"/>
              </a:gs>
              <a:gs pos="100000">
                <a:srgbClr val="6F40B0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grpSp>
        <p:nvGrpSpPr>
          <p:cNvPr id="25" name="群組 8">
            <a:extLst>
              <a:ext uri="{FF2B5EF4-FFF2-40B4-BE49-F238E27FC236}">
                <a16:creationId xmlns:a16="http://schemas.microsoft.com/office/drawing/2014/main" id="{BECCC098-CCA7-E94B-8FD3-E4D52BC2F562}"/>
              </a:ext>
            </a:extLst>
          </p:cNvPr>
          <p:cNvGrpSpPr/>
          <p:nvPr/>
        </p:nvGrpSpPr>
        <p:grpSpPr>
          <a:xfrm>
            <a:off x="6703185" y="3300104"/>
            <a:ext cx="412341" cy="412341"/>
            <a:chOff x="5892997" y="4071156"/>
            <a:chExt cx="216003" cy="21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橢圓 106">
              <a:extLst>
                <a:ext uri="{FF2B5EF4-FFF2-40B4-BE49-F238E27FC236}">
                  <a16:creationId xmlns:a16="http://schemas.microsoft.com/office/drawing/2014/main" id="{F848DED8-5339-E34B-B133-A4E96D8C3F51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7" name="圖形 15">
              <a:extLst>
                <a:ext uri="{FF2B5EF4-FFF2-40B4-BE49-F238E27FC236}">
                  <a16:creationId xmlns:a16="http://schemas.microsoft.com/office/drawing/2014/main" id="{3866F105-53FA-924D-BF15-7321F89B31C1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28" name="手繪多邊形: 圖案 125">
                <a:extLst>
                  <a:ext uri="{FF2B5EF4-FFF2-40B4-BE49-F238E27FC236}">
                    <a16:creationId xmlns:a16="http://schemas.microsoft.com/office/drawing/2014/main" id="{AEF78C2E-8AEC-3A4B-82DB-A57A45F5B68C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9" name="手繪多邊形: 圖案 126">
                <a:extLst>
                  <a:ext uri="{FF2B5EF4-FFF2-40B4-BE49-F238E27FC236}">
                    <a16:creationId xmlns:a16="http://schemas.microsoft.com/office/drawing/2014/main" id="{0D6248E7-F64C-3641-9328-EE0C0BC0241C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0" name="手繪多邊形: 圖案 127">
                <a:extLst>
                  <a:ext uri="{FF2B5EF4-FFF2-40B4-BE49-F238E27FC236}">
                    <a16:creationId xmlns:a16="http://schemas.microsoft.com/office/drawing/2014/main" id="{B85532F6-7C91-5F43-914A-B29259C3DAAC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1" name="手繪多邊形: 圖案 128">
                <a:extLst>
                  <a:ext uri="{FF2B5EF4-FFF2-40B4-BE49-F238E27FC236}">
                    <a16:creationId xmlns:a16="http://schemas.microsoft.com/office/drawing/2014/main" id="{E4C72810-70A3-9F46-82B3-FD3C31CB9132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32" name="群組 8">
            <a:extLst>
              <a:ext uri="{FF2B5EF4-FFF2-40B4-BE49-F238E27FC236}">
                <a16:creationId xmlns:a16="http://schemas.microsoft.com/office/drawing/2014/main" id="{C9B1C58D-719C-0B46-BAA9-3E203BAD1152}"/>
              </a:ext>
            </a:extLst>
          </p:cNvPr>
          <p:cNvGrpSpPr/>
          <p:nvPr/>
        </p:nvGrpSpPr>
        <p:grpSpPr>
          <a:xfrm>
            <a:off x="5026530" y="1344478"/>
            <a:ext cx="412341" cy="412341"/>
            <a:chOff x="5892997" y="4071156"/>
            <a:chExt cx="216003" cy="21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橢圓 106">
              <a:extLst>
                <a:ext uri="{FF2B5EF4-FFF2-40B4-BE49-F238E27FC236}">
                  <a16:creationId xmlns:a16="http://schemas.microsoft.com/office/drawing/2014/main" id="{DFA77105-AE81-E14B-9967-D48608567E16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34" name="圖形 15">
              <a:extLst>
                <a:ext uri="{FF2B5EF4-FFF2-40B4-BE49-F238E27FC236}">
                  <a16:creationId xmlns:a16="http://schemas.microsoft.com/office/drawing/2014/main" id="{4D6DBA7A-136A-2A4A-BC8B-74A3D95F71D7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35" name="手繪多邊形: 圖案 125">
                <a:extLst>
                  <a:ext uri="{FF2B5EF4-FFF2-40B4-BE49-F238E27FC236}">
                    <a16:creationId xmlns:a16="http://schemas.microsoft.com/office/drawing/2014/main" id="{62D70159-E321-1B49-A2CB-49B2634D9A2A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6" name="手繪多邊形: 圖案 126">
                <a:extLst>
                  <a:ext uri="{FF2B5EF4-FFF2-40B4-BE49-F238E27FC236}">
                    <a16:creationId xmlns:a16="http://schemas.microsoft.com/office/drawing/2014/main" id="{2890272F-BCF4-364A-948B-AE2C49484E74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7" name="手繪多邊形: 圖案 127">
                <a:extLst>
                  <a:ext uri="{FF2B5EF4-FFF2-40B4-BE49-F238E27FC236}">
                    <a16:creationId xmlns:a16="http://schemas.microsoft.com/office/drawing/2014/main" id="{5749961C-7A4A-F149-91A9-BA5E7F222F54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38" name="手繪多邊形: 圖案 128">
                <a:extLst>
                  <a:ext uri="{FF2B5EF4-FFF2-40B4-BE49-F238E27FC236}">
                    <a16:creationId xmlns:a16="http://schemas.microsoft.com/office/drawing/2014/main" id="{7E45E3AE-7630-E940-A033-97D77E2A5A39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46" name="群組 8">
            <a:extLst>
              <a:ext uri="{FF2B5EF4-FFF2-40B4-BE49-F238E27FC236}">
                <a16:creationId xmlns:a16="http://schemas.microsoft.com/office/drawing/2014/main" id="{74308102-A5EB-8E47-BC41-EFFB44A32170}"/>
              </a:ext>
            </a:extLst>
          </p:cNvPr>
          <p:cNvGrpSpPr/>
          <p:nvPr/>
        </p:nvGrpSpPr>
        <p:grpSpPr>
          <a:xfrm>
            <a:off x="5979047" y="3300104"/>
            <a:ext cx="412341" cy="412341"/>
            <a:chOff x="5892997" y="4071156"/>
            <a:chExt cx="216003" cy="21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橢圓 106">
              <a:extLst>
                <a:ext uri="{FF2B5EF4-FFF2-40B4-BE49-F238E27FC236}">
                  <a16:creationId xmlns:a16="http://schemas.microsoft.com/office/drawing/2014/main" id="{DA13A170-2DDE-6D4F-9DE6-7ED3964122A2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48" name="圖形 15">
              <a:extLst>
                <a:ext uri="{FF2B5EF4-FFF2-40B4-BE49-F238E27FC236}">
                  <a16:creationId xmlns:a16="http://schemas.microsoft.com/office/drawing/2014/main" id="{CDA9AAE3-92D9-7F43-9D28-67A79E1A8DFC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49" name="手繪多邊形: 圖案 125">
                <a:extLst>
                  <a:ext uri="{FF2B5EF4-FFF2-40B4-BE49-F238E27FC236}">
                    <a16:creationId xmlns:a16="http://schemas.microsoft.com/office/drawing/2014/main" id="{E5821318-37DB-E740-8D7B-326C97BEFA99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50" name="手繪多邊形: 圖案 126">
                <a:extLst>
                  <a:ext uri="{FF2B5EF4-FFF2-40B4-BE49-F238E27FC236}">
                    <a16:creationId xmlns:a16="http://schemas.microsoft.com/office/drawing/2014/main" id="{2FE1D1BC-7A6C-4640-8895-BD5C0262D739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51" name="手繪多邊形: 圖案 127">
                <a:extLst>
                  <a:ext uri="{FF2B5EF4-FFF2-40B4-BE49-F238E27FC236}">
                    <a16:creationId xmlns:a16="http://schemas.microsoft.com/office/drawing/2014/main" id="{B0EA90E8-7A29-AB46-967A-50F9F53012A5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52" name="手繪多邊形: 圖案 128">
                <a:extLst>
                  <a:ext uri="{FF2B5EF4-FFF2-40B4-BE49-F238E27FC236}">
                    <a16:creationId xmlns:a16="http://schemas.microsoft.com/office/drawing/2014/main" id="{95B31390-A608-5146-844A-CF2F841D4E43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60" name="群組 8">
            <a:extLst>
              <a:ext uri="{FF2B5EF4-FFF2-40B4-BE49-F238E27FC236}">
                <a16:creationId xmlns:a16="http://schemas.microsoft.com/office/drawing/2014/main" id="{6BEB03B2-7111-8346-AF46-4C0208388D4A}"/>
              </a:ext>
            </a:extLst>
          </p:cNvPr>
          <p:cNvGrpSpPr/>
          <p:nvPr/>
        </p:nvGrpSpPr>
        <p:grpSpPr>
          <a:xfrm>
            <a:off x="6304023" y="1772371"/>
            <a:ext cx="412341" cy="412341"/>
            <a:chOff x="5892997" y="4071156"/>
            <a:chExt cx="216003" cy="21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橢圓 106">
              <a:extLst>
                <a:ext uri="{FF2B5EF4-FFF2-40B4-BE49-F238E27FC236}">
                  <a16:creationId xmlns:a16="http://schemas.microsoft.com/office/drawing/2014/main" id="{441886FA-686D-7647-9C07-18B416163DCA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62" name="圖形 15">
              <a:extLst>
                <a:ext uri="{FF2B5EF4-FFF2-40B4-BE49-F238E27FC236}">
                  <a16:creationId xmlns:a16="http://schemas.microsoft.com/office/drawing/2014/main" id="{D52FB839-942D-2645-9B22-CD06480DBA14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63" name="手繪多邊形: 圖案 125">
                <a:extLst>
                  <a:ext uri="{FF2B5EF4-FFF2-40B4-BE49-F238E27FC236}">
                    <a16:creationId xmlns:a16="http://schemas.microsoft.com/office/drawing/2014/main" id="{6EBA533F-031F-E84A-8D18-30D8F74ED76E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64" name="手繪多邊形: 圖案 126">
                <a:extLst>
                  <a:ext uri="{FF2B5EF4-FFF2-40B4-BE49-F238E27FC236}">
                    <a16:creationId xmlns:a16="http://schemas.microsoft.com/office/drawing/2014/main" id="{43432C76-3909-D54B-8C13-D155AB3C60D6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65" name="手繪多邊形: 圖案 127">
                <a:extLst>
                  <a:ext uri="{FF2B5EF4-FFF2-40B4-BE49-F238E27FC236}">
                    <a16:creationId xmlns:a16="http://schemas.microsoft.com/office/drawing/2014/main" id="{6A62FA20-278B-664C-AA59-2F2EC54AB53E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66" name="手繪多邊形: 圖案 128">
                <a:extLst>
                  <a:ext uri="{FF2B5EF4-FFF2-40B4-BE49-F238E27FC236}">
                    <a16:creationId xmlns:a16="http://schemas.microsoft.com/office/drawing/2014/main" id="{9AE2C9D8-7F4C-C94A-8A0E-2E82BEFFE8B5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12" name="群組 8">
            <a:extLst>
              <a:ext uri="{FF2B5EF4-FFF2-40B4-BE49-F238E27FC236}">
                <a16:creationId xmlns:a16="http://schemas.microsoft.com/office/drawing/2014/main" id="{BE2FCD0E-3B4E-3E44-A2F0-2E95E5F0ED83}"/>
              </a:ext>
            </a:extLst>
          </p:cNvPr>
          <p:cNvGrpSpPr/>
          <p:nvPr/>
        </p:nvGrpSpPr>
        <p:grpSpPr>
          <a:xfrm>
            <a:off x="6414986" y="1763805"/>
            <a:ext cx="412341" cy="412341"/>
            <a:chOff x="5892997" y="4071156"/>
            <a:chExt cx="216003" cy="21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橢圓 106">
              <a:extLst>
                <a:ext uri="{FF2B5EF4-FFF2-40B4-BE49-F238E27FC236}">
                  <a16:creationId xmlns:a16="http://schemas.microsoft.com/office/drawing/2014/main" id="{F4047520-FD6D-5A46-910E-8863F0E69EE2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4" name="圖形 15">
              <a:extLst>
                <a:ext uri="{FF2B5EF4-FFF2-40B4-BE49-F238E27FC236}">
                  <a16:creationId xmlns:a16="http://schemas.microsoft.com/office/drawing/2014/main" id="{6188D544-8544-2D4F-844B-D0364E7DFA0F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15" name="手繪多邊形: 圖案 125">
                <a:extLst>
                  <a:ext uri="{FF2B5EF4-FFF2-40B4-BE49-F238E27FC236}">
                    <a16:creationId xmlns:a16="http://schemas.microsoft.com/office/drawing/2014/main" id="{859037EC-C434-7342-BC1E-C755D221D094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6" name="手繪多邊形: 圖案 126">
                <a:extLst>
                  <a:ext uri="{FF2B5EF4-FFF2-40B4-BE49-F238E27FC236}">
                    <a16:creationId xmlns:a16="http://schemas.microsoft.com/office/drawing/2014/main" id="{AC71E017-8989-6B44-8C4C-5E77022C029A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7" name="手繪多邊形: 圖案 127">
                <a:extLst>
                  <a:ext uri="{FF2B5EF4-FFF2-40B4-BE49-F238E27FC236}">
                    <a16:creationId xmlns:a16="http://schemas.microsoft.com/office/drawing/2014/main" id="{7F879C81-5497-8A4F-9B4A-CB95E78D533C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8" name="手繪多邊形: 圖案 128">
                <a:extLst>
                  <a:ext uri="{FF2B5EF4-FFF2-40B4-BE49-F238E27FC236}">
                    <a16:creationId xmlns:a16="http://schemas.microsoft.com/office/drawing/2014/main" id="{E2D33A91-5C31-1B41-99F6-6EDAA678B7C7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sp>
        <p:nvSpPr>
          <p:cNvPr id="74" name="Right Arrow 73">
            <a:extLst>
              <a:ext uri="{FF2B5EF4-FFF2-40B4-BE49-F238E27FC236}">
                <a16:creationId xmlns:a16="http://schemas.microsoft.com/office/drawing/2014/main" id="{448FA6BD-0861-5746-B0C6-F492168385C0}"/>
              </a:ext>
            </a:extLst>
          </p:cNvPr>
          <p:cNvSpPr/>
          <p:nvPr/>
        </p:nvSpPr>
        <p:spPr>
          <a:xfrm>
            <a:off x="4738331" y="1439922"/>
            <a:ext cx="288200" cy="199016"/>
          </a:xfrm>
          <a:prstGeom prst="rightArrow">
            <a:avLst/>
          </a:prstGeom>
          <a:gradFill>
            <a:gsLst>
              <a:gs pos="0">
                <a:srgbClr val="1B7AE8"/>
              </a:gs>
              <a:gs pos="100000">
                <a:srgbClr val="6F40B0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9E939370-7C18-A743-A74A-1476EA491D9B}"/>
              </a:ext>
            </a:extLst>
          </p:cNvPr>
          <p:cNvSpPr/>
          <p:nvPr/>
        </p:nvSpPr>
        <p:spPr>
          <a:xfrm>
            <a:off x="6405139" y="3403667"/>
            <a:ext cx="288200" cy="199016"/>
          </a:xfrm>
          <a:prstGeom prst="rightArrow">
            <a:avLst/>
          </a:prstGeom>
          <a:gradFill>
            <a:gsLst>
              <a:gs pos="0">
                <a:srgbClr val="1B7AE8"/>
              </a:gs>
              <a:gs pos="100000">
                <a:srgbClr val="6F40B0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6" name="Picture 6">
            <a:extLst>
              <a:ext uri="{FF2B5EF4-FFF2-40B4-BE49-F238E27FC236}">
                <a16:creationId xmlns:a16="http://schemas.microsoft.com/office/drawing/2014/main" id="{8DA748F4-39E7-0249-A268-3478DFA3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954" y="4250896"/>
            <a:ext cx="350737" cy="350737"/>
          </a:xfrm>
          <a:prstGeom prst="roundRect">
            <a:avLst>
              <a:gd name="adj" fmla="val 20359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83755C8-B5A1-5346-A1A4-DCF9544112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7446" y="2833600"/>
            <a:ext cx="640303" cy="403794"/>
          </a:xfrm>
          <a:prstGeom prst="rect">
            <a:avLst/>
          </a:prstGeom>
        </p:spPr>
      </p:pic>
      <p:sp>
        <p:nvSpPr>
          <p:cNvPr id="80" name="Up Arrow 79">
            <a:extLst>
              <a:ext uri="{FF2B5EF4-FFF2-40B4-BE49-F238E27FC236}">
                <a16:creationId xmlns:a16="http://schemas.microsoft.com/office/drawing/2014/main" id="{323520A7-4697-8B4B-9FFB-5F3743CC1A7C}"/>
              </a:ext>
            </a:extLst>
          </p:cNvPr>
          <p:cNvSpPr/>
          <p:nvPr/>
        </p:nvSpPr>
        <p:spPr>
          <a:xfrm>
            <a:off x="6814274" y="2377726"/>
            <a:ext cx="177111" cy="858150"/>
          </a:xfrm>
          <a:prstGeom prst="upArrow">
            <a:avLst>
              <a:gd name="adj1" fmla="val 50000"/>
              <a:gd name="adj2" fmla="val 110080"/>
            </a:avLst>
          </a:prstGeom>
          <a:gradFill>
            <a:gsLst>
              <a:gs pos="0">
                <a:srgbClr val="1B7AE8"/>
              </a:gs>
              <a:gs pos="100000">
                <a:srgbClr val="6F40B0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117C5B13-CA74-564A-A879-E34E1A31A188}"/>
              </a:ext>
            </a:extLst>
          </p:cNvPr>
          <p:cNvSpPr/>
          <p:nvPr/>
        </p:nvSpPr>
        <p:spPr>
          <a:xfrm rot="354870">
            <a:off x="5707466" y="1851328"/>
            <a:ext cx="1258491" cy="1598571"/>
          </a:xfrm>
          <a:prstGeom prst="arc">
            <a:avLst>
              <a:gd name="adj1" fmla="val 6805751"/>
              <a:gd name="adj2" fmla="val 16300283"/>
            </a:avLst>
          </a:prstGeom>
          <a:ln w="19050">
            <a:gradFill>
              <a:gsLst>
                <a:gs pos="0">
                  <a:srgbClr val="6957C6"/>
                </a:gs>
                <a:gs pos="100000">
                  <a:srgbClr val="4175E3"/>
                </a:gs>
              </a:gsLst>
              <a:lin ang="5400000" scaled="1"/>
            </a:gra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C171E-737F-C24A-9BBB-D2200591D002}"/>
              </a:ext>
            </a:extLst>
          </p:cNvPr>
          <p:cNvSpPr txBox="1"/>
          <p:nvPr/>
        </p:nvSpPr>
        <p:spPr>
          <a:xfrm>
            <a:off x="513714" y="1993127"/>
            <a:ext cx="3196732" cy="72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為確保每次上傳時都能偵測雲端檔案版本，選擇上傳檔案時規則：</a:t>
            </a:r>
            <a:endParaRPr lang="en-US" altLang="zh-CN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700"/>
              </a:lnSpc>
            </a:pPr>
            <a:r>
              <a:rPr lang="zh-CN" altLang="en-US" sz="1013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檢查衝突並重新命名本機檔案</a:t>
            </a:r>
            <a:endParaRPr lang="en-US" sz="1013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3C6640-2405-524D-88D2-F720B5C21AED}"/>
              </a:ext>
            </a:extLst>
          </p:cNvPr>
          <p:cNvSpPr txBox="1"/>
          <p:nvPr/>
        </p:nvSpPr>
        <p:spPr>
          <a:xfrm>
            <a:off x="513714" y="1026394"/>
            <a:ext cx="3322136" cy="945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zh-CN" altLang="en-US" sz="1200" b="1" dirty="0">
                <a:latin typeface="微軟正黑體"/>
                <a:ea typeface="微軟正黑體"/>
              </a:rPr>
              <a:t>雲端檔案可能透過本機</a:t>
            </a:r>
            <a:r>
              <a:rPr lang="zh-CN" altLang="en-US" sz="1200" b="1" dirty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200" b="1" dirty="0" err="1">
                <a:latin typeface="Arial"/>
                <a:ea typeface="微軟正黑體"/>
                <a:cs typeface="Arial"/>
              </a:rPr>
              <a:t>HybridMount</a:t>
            </a:r>
            <a:r>
              <a:rPr lang="en-US" altLang="zh-CN" sz="1200" b="1" dirty="0">
                <a:latin typeface="Arial"/>
                <a:ea typeface="微軟正黑體"/>
                <a:cs typeface="Arial"/>
              </a:rPr>
              <a:t> </a:t>
            </a:r>
            <a:r>
              <a:rPr lang="zh-CN" altLang="en-US" sz="1200" b="1" dirty="0">
                <a:latin typeface="微軟正黑體"/>
                <a:ea typeface="微軟正黑體"/>
              </a:rPr>
              <a:t>外的方式存取並更新檔案版本，本機</a:t>
            </a:r>
            <a:r>
              <a:rPr lang="zh-CN" altLang="en-US" sz="1200" b="1" dirty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200" b="1" dirty="0" err="1">
                <a:latin typeface="Arial"/>
                <a:ea typeface="微軟正黑體"/>
                <a:cs typeface="Arial"/>
              </a:rPr>
              <a:t>HybridMount</a:t>
            </a:r>
            <a:r>
              <a:rPr lang="en-US" altLang="zh-CN" sz="1200" b="1" dirty="0">
                <a:latin typeface="Arial"/>
                <a:ea typeface="微軟正黑體"/>
                <a:cs typeface="Arial"/>
              </a:rPr>
              <a:t> </a:t>
            </a:r>
            <a:r>
              <a:rPr lang="zh-CN" altLang="en-US" sz="1200" b="1" dirty="0">
                <a:latin typeface="微軟正黑體"/>
                <a:ea typeface="微軟正黑體"/>
              </a:rPr>
              <a:t>編寫並上傳檔案時，如偵測雲端檔案有新版本時，將重新命名本地檔案後再上傳至雲端</a:t>
            </a:r>
            <a:endParaRPr lang="en-US" sz="1200" b="1" dirty="0">
              <a:latin typeface="微軟正黑體"/>
              <a:ea typeface="微軟正黑體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6E2E5B-AB4C-F645-9066-4FDD0AF908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912" y="2743124"/>
            <a:ext cx="3698421" cy="1023529"/>
          </a:xfrm>
          <a:prstGeom prst="roundRect">
            <a:avLst>
              <a:gd name="adj" fmla="val 6356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" name="矩形: 圓角 34">
            <a:extLst>
              <a:ext uri="{FF2B5EF4-FFF2-40B4-BE49-F238E27FC236}">
                <a16:creationId xmlns:a16="http://schemas.microsoft.com/office/drawing/2014/main" id="{044716DA-9646-8642-B5CB-ED9C830E6F9E}"/>
              </a:ext>
            </a:extLst>
          </p:cNvPr>
          <p:cNvSpPr/>
          <p:nvPr/>
        </p:nvSpPr>
        <p:spPr>
          <a:xfrm>
            <a:off x="576610" y="3875419"/>
            <a:ext cx="3762460" cy="76332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3121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zh-TW" altLang="en-US" sz="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如選擇不檢查直接更新，若錯過同步排程時間而沒有偵測到新版本時，可能由本地版本覆蓋雲端版本。</a:t>
            </a:r>
            <a:endParaRPr lang="en-US" altLang="zh-TW" sz="1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7800" indent="-17780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zh-TW" altLang="en-US" sz="1000" dirty="0">
                <a:solidFill>
                  <a:schemeClr val="tx1"/>
                </a:solidFill>
                <a:latin typeface="微軟正黑體"/>
                <a:ea typeface="微軟正黑體"/>
              </a:rPr>
              <a:t>啟用上傳時檢查衝突機制，可能造成雲端費用及影響效能，如僅有一個</a:t>
            </a:r>
            <a:r>
              <a:rPr lang="zh-TW" altLang="en-US" sz="1000" dirty="0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1000" dirty="0" err="1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HybridMount</a:t>
            </a:r>
            <a:r>
              <a:rPr lang="en-US" altLang="zh-TW" sz="1000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zh-CN" altLang="en-US" sz="1000" dirty="0">
                <a:solidFill>
                  <a:schemeClr val="tx1"/>
                </a:solidFill>
                <a:latin typeface="微軟正黑體"/>
                <a:ea typeface="微軟正黑體"/>
              </a:rPr>
              <a:t>網關存取雲端時，建議可不啟用</a:t>
            </a:r>
            <a:r>
              <a:rPr lang="zh-TW" altLang="en-US" sz="1000" dirty="0">
                <a:solidFill>
                  <a:schemeClr val="tx1"/>
                </a:solidFill>
                <a:latin typeface="微軟正黑體"/>
                <a:ea typeface="微軟正黑體"/>
              </a:rPr>
              <a:t>。</a:t>
            </a:r>
          </a:p>
        </p:txBody>
      </p:sp>
      <p:pic>
        <p:nvPicPr>
          <p:cNvPr id="78" name="圖形 35">
            <a:extLst>
              <a:ext uri="{FF2B5EF4-FFF2-40B4-BE49-F238E27FC236}">
                <a16:creationId xmlns:a16="http://schemas.microsoft.com/office/drawing/2014/main" id="{5B21EA2A-B1D3-2343-BFB6-900EB6AE8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1124" y="4044096"/>
            <a:ext cx="313084" cy="313084"/>
          </a:xfrm>
          <a:prstGeom prst="rect">
            <a:avLst/>
          </a:prstGeom>
        </p:spPr>
      </p:pic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05E9A609-631A-4751-B4C0-5AEB60E13478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Rectangle 45">
            <a:extLst>
              <a:ext uri="{FF2B5EF4-FFF2-40B4-BE49-F238E27FC236}">
                <a16:creationId xmlns:a16="http://schemas.microsoft.com/office/drawing/2014/main" id="{6A3B85AA-A1E4-4EE1-8820-E865CC55924F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01359653-E874-46A1-B8B6-0561EE5B15EF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F368E358-5B63-4534-AB15-7932DD1E855A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C47FF3D-1A7F-F64E-BBE1-6816E4A83C56}"/>
              </a:ext>
            </a:extLst>
          </p:cNvPr>
          <p:cNvSpPr txBox="1"/>
          <p:nvPr/>
        </p:nvSpPr>
        <p:spPr>
          <a:xfrm>
            <a:off x="8370382" y="-497256"/>
            <a:ext cx="67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子頁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86" name="矩形: 圓角 35">
            <a:extLst>
              <a:ext uri="{FF2B5EF4-FFF2-40B4-BE49-F238E27FC236}">
                <a16:creationId xmlns:a16="http://schemas.microsoft.com/office/drawing/2014/main" id="{3348E2B0-68C4-4EF7-B695-2B19F0F98D5E}"/>
              </a:ext>
            </a:extLst>
          </p:cNvPr>
          <p:cNvSpPr/>
          <p:nvPr/>
        </p:nvSpPr>
        <p:spPr>
          <a:xfrm>
            <a:off x="6758869" y="1218370"/>
            <a:ext cx="1790764" cy="35036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57E5D05-D753-466A-8B36-25A10AFC3AD3}"/>
              </a:ext>
            </a:extLst>
          </p:cNvPr>
          <p:cNvSpPr/>
          <p:nvPr/>
        </p:nvSpPr>
        <p:spPr>
          <a:xfrm>
            <a:off x="6870673" y="1248660"/>
            <a:ext cx="15840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CN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雲端檔案更新版本</a:t>
            </a:r>
            <a:endParaRPr lang="en-US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: 圓角 35">
            <a:extLst>
              <a:ext uri="{FF2B5EF4-FFF2-40B4-BE49-F238E27FC236}">
                <a16:creationId xmlns:a16="http://schemas.microsoft.com/office/drawing/2014/main" id="{A94688FF-B13D-46DB-8881-3E9ED3587330}"/>
              </a:ext>
            </a:extLst>
          </p:cNvPr>
          <p:cNvSpPr/>
          <p:nvPr/>
        </p:nvSpPr>
        <p:spPr>
          <a:xfrm>
            <a:off x="4203320" y="2294006"/>
            <a:ext cx="1332326" cy="4305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A48DEE72-AA12-4A98-A584-734C5B06C398}"/>
              </a:ext>
            </a:extLst>
          </p:cNvPr>
          <p:cNvSpPr/>
          <p:nvPr/>
        </p:nvSpPr>
        <p:spPr>
          <a:xfrm>
            <a:off x="4221947" y="2283176"/>
            <a:ext cx="1276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上傳前偵測雲</a:t>
            </a:r>
            <a:endParaRPr lang="en-US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端檔案版本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660A6420-7ED8-480A-ABD6-09E1043E4C96}"/>
              </a:ext>
            </a:extLst>
          </p:cNvPr>
          <p:cNvSpPr/>
          <p:nvPr/>
        </p:nvSpPr>
        <p:spPr>
          <a:xfrm>
            <a:off x="7237048" y="2654465"/>
            <a:ext cx="1289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重新命名本地檔案後上傳</a:t>
            </a:r>
          </a:p>
        </p:txBody>
      </p:sp>
      <p:grpSp>
        <p:nvGrpSpPr>
          <p:cNvPr id="67" name="群組 8">
            <a:extLst>
              <a:ext uri="{FF2B5EF4-FFF2-40B4-BE49-F238E27FC236}">
                <a16:creationId xmlns:a16="http://schemas.microsoft.com/office/drawing/2014/main" id="{E012FD72-AF2A-B348-A1A9-CF87C8A440B4}"/>
              </a:ext>
            </a:extLst>
          </p:cNvPr>
          <p:cNvGrpSpPr/>
          <p:nvPr/>
        </p:nvGrpSpPr>
        <p:grpSpPr>
          <a:xfrm>
            <a:off x="4339070" y="1335238"/>
            <a:ext cx="412341" cy="412341"/>
            <a:chOff x="5892997" y="4071156"/>
            <a:chExt cx="216003" cy="2160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8" name="橢圓 106">
              <a:extLst>
                <a:ext uri="{FF2B5EF4-FFF2-40B4-BE49-F238E27FC236}">
                  <a16:creationId xmlns:a16="http://schemas.microsoft.com/office/drawing/2014/main" id="{CD9BBE25-67B2-3648-8A4E-4B1BABC99CF6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69" name="圖形 15">
              <a:extLst>
                <a:ext uri="{FF2B5EF4-FFF2-40B4-BE49-F238E27FC236}">
                  <a16:creationId xmlns:a16="http://schemas.microsoft.com/office/drawing/2014/main" id="{0CF85A97-159A-E54D-A429-C3CCB8FD618E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70" name="手繪多邊形: 圖案 125">
                <a:extLst>
                  <a:ext uri="{FF2B5EF4-FFF2-40B4-BE49-F238E27FC236}">
                    <a16:creationId xmlns:a16="http://schemas.microsoft.com/office/drawing/2014/main" id="{62774434-B4D4-9046-B0B3-6C20F451C2E5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71" name="手繪多邊形: 圖案 126">
                <a:extLst>
                  <a:ext uri="{FF2B5EF4-FFF2-40B4-BE49-F238E27FC236}">
                    <a16:creationId xmlns:a16="http://schemas.microsoft.com/office/drawing/2014/main" id="{042BACE2-81F6-774B-AEBE-B536FD4AEF70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72" name="手繪多邊形: 圖案 127">
                <a:extLst>
                  <a:ext uri="{FF2B5EF4-FFF2-40B4-BE49-F238E27FC236}">
                    <a16:creationId xmlns:a16="http://schemas.microsoft.com/office/drawing/2014/main" id="{2DFB42F6-F168-0643-9489-1B9780B6E8DB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73" name="手繪多邊形: 圖案 128">
                <a:extLst>
                  <a:ext uri="{FF2B5EF4-FFF2-40B4-BE49-F238E27FC236}">
                    <a16:creationId xmlns:a16="http://schemas.microsoft.com/office/drawing/2014/main" id="{FFBD169F-62A2-3F40-8E6C-EBAB94454A2F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3953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ED7210B0-D890-9D47-9240-BF993D5D7FE6}"/>
              </a:ext>
            </a:extLst>
          </p:cNvPr>
          <p:cNvSpPr/>
          <p:nvPr/>
        </p:nvSpPr>
        <p:spPr>
          <a:xfrm>
            <a:off x="540230" y="2500352"/>
            <a:ext cx="3550934" cy="2092398"/>
          </a:xfrm>
          <a:prstGeom prst="roundRect">
            <a:avLst>
              <a:gd name="adj" fmla="val 580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3" name="矩形: 圓角 35">
            <a:extLst>
              <a:ext uri="{FF2B5EF4-FFF2-40B4-BE49-F238E27FC236}">
                <a16:creationId xmlns:a16="http://schemas.microsoft.com/office/drawing/2014/main" id="{BBA69096-D5FB-4F75-B187-CFBE7A45BBBD}"/>
              </a:ext>
            </a:extLst>
          </p:cNvPr>
          <p:cNvSpPr/>
          <p:nvPr/>
        </p:nvSpPr>
        <p:spPr>
          <a:xfrm>
            <a:off x="614907" y="3510046"/>
            <a:ext cx="1338732" cy="3056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1132F08B-9743-964C-B795-4F87B2CB1BEE}"/>
              </a:ext>
            </a:extLst>
          </p:cNvPr>
          <p:cNvSpPr/>
          <p:nvPr/>
        </p:nvSpPr>
        <p:spPr>
          <a:xfrm>
            <a:off x="4284890" y="2500352"/>
            <a:ext cx="4562331" cy="2092398"/>
          </a:xfrm>
          <a:prstGeom prst="roundRect">
            <a:avLst>
              <a:gd name="adj" fmla="val 580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2" name="矩形: 圓角 35">
            <a:extLst>
              <a:ext uri="{FF2B5EF4-FFF2-40B4-BE49-F238E27FC236}">
                <a16:creationId xmlns:a16="http://schemas.microsoft.com/office/drawing/2014/main" id="{EDD9A201-61EF-477A-9E9A-83D2AEE5A204}"/>
              </a:ext>
            </a:extLst>
          </p:cNvPr>
          <p:cNvSpPr/>
          <p:nvPr/>
        </p:nvSpPr>
        <p:spPr>
          <a:xfrm>
            <a:off x="4374172" y="3510047"/>
            <a:ext cx="1850432" cy="3056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0" name="矩形: 圓角 35">
            <a:extLst>
              <a:ext uri="{FF2B5EF4-FFF2-40B4-BE49-F238E27FC236}">
                <a16:creationId xmlns:a16="http://schemas.microsoft.com/office/drawing/2014/main" id="{5C92A4CB-C98F-4258-AA8D-F1BF70055065}"/>
              </a:ext>
            </a:extLst>
          </p:cNvPr>
          <p:cNvSpPr/>
          <p:nvPr/>
        </p:nvSpPr>
        <p:spPr>
          <a:xfrm>
            <a:off x="4363486" y="2561412"/>
            <a:ext cx="1850432" cy="3056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5" name="矩形: 圓角 35">
            <a:extLst>
              <a:ext uri="{FF2B5EF4-FFF2-40B4-BE49-F238E27FC236}">
                <a16:creationId xmlns:a16="http://schemas.microsoft.com/office/drawing/2014/main" id="{4DECDCBC-9318-41EF-83F4-DCBE53CB11EB}"/>
              </a:ext>
            </a:extLst>
          </p:cNvPr>
          <p:cNvSpPr/>
          <p:nvPr/>
        </p:nvSpPr>
        <p:spPr>
          <a:xfrm>
            <a:off x="605982" y="2562347"/>
            <a:ext cx="1338732" cy="30565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E6C232A4-03CF-554C-BDF9-8941272BD6F8}"/>
              </a:ext>
            </a:extLst>
          </p:cNvPr>
          <p:cNvSpPr/>
          <p:nvPr/>
        </p:nvSpPr>
        <p:spPr>
          <a:xfrm>
            <a:off x="5322057" y="1049987"/>
            <a:ext cx="2441668" cy="1303734"/>
          </a:xfrm>
          <a:prstGeom prst="roundRect">
            <a:avLst>
              <a:gd name="adj" fmla="val 863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68586-A0AA-2249-B6D3-ECD4DE19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36" y="130052"/>
            <a:ext cx="7886700" cy="994172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zh-CN" altLang="en-US" dirty="0"/>
              <a:t>檔案同步狀態一覽無遺</a:t>
            </a:r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037C1FD-A8CC-2B40-AB64-F40C777F5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145" y="1602167"/>
            <a:ext cx="270000" cy="27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9EBA77-7103-3448-B956-4EC5C1AF9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373" y="2970055"/>
            <a:ext cx="270000" cy="27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E27A17-7E49-7C4A-8BD9-0D9FF124E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918" y="1953522"/>
            <a:ext cx="270000" cy="27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B9897-F423-AF41-ADFD-88781CDEA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848" y="2970055"/>
            <a:ext cx="270000" cy="27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A03242-572E-1C4F-8E38-76D0BAD24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719" y="1205637"/>
            <a:ext cx="270000" cy="270000"/>
          </a:xfrm>
          <a:prstGeom prst="rect">
            <a:avLst/>
          </a:prstGeom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63C5DC80-DE52-7B45-AD94-7825E7219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623" y="3855826"/>
            <a:ext cx="270000" cy="27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861B73-F5A2-4648-95FB-D1E5F6AA6B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273" y="3909417"/>
            <a:ext cx="270000" cy="286875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9B0ACE7E-D159-9A40-A2D4-57E0AEC16B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348" y="2970055"/>
            <a:ext cx="270000" cy="27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030F121-EDD8-0741-A9F8-BFCC7B6469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327" t="20542" r="19279" b="4667"/>
          <a:stretch/>
        </p:blipFill>
        <p:spPr>
          <a:xfrm>
            <a:off x="1014273" y="1050426"/>
            <a:ext cx="1340100" cy="1340100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C53F9BE-8063-9444-A271-29D3EB342E59}"/>
              </a:ext>
            </a:extLst>
          </p:cNvPr>
          <p:cNvSpPr txBox="1"/>
          <p:nvPr/>
        </p:nvSpPr>
        <p:spPr>
          <a:xfrm>
            <a:off x="2441673" y="1452750"/>
            <a:ext cx="2271354" cy="7653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300" b="1" dirty="0">
                <a:latin typeface="微軟正黑體"/>
                <a:ea typeface="微軟正黑體"/>
              </a:rPr>
              <a:t>在</a:t>
            </a:r>
            <a:r>
              <a:rPr lang="zh-CN" altLang="en-US" sz="1300" b="1" dirty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300" b="1" dirty="0">
                <a:latin typeface="Arial"/>
                <a:ea typeface="微軟正黑體"/>
                <a:cs typeface="Arial"/>
              </a:rPr>
              <a:t>File Station </a:t>
            </a:r>
            <a:r>
              <a:rPr lang="zh-CN" altLang="en-US" sz="1300" b="1" dirty="0">
                <a:latin typeface="微軟正黑體"/>
                <a:ea typeface="微軟正黑體"/>
              </a:rPr>
              <a:t>可以看到所有雲端檔案的快取與同步狀態</a:t>
            </a:r>
            <a:endParaRPr lang="en-US" sz="1300" b="1" dirty="0">
              <a:latin typeface="微軟正黑體"/>
              <a:ea typeface="微軟正黑體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BDEDC7-127D-7D4A-B090-1648A8C561E3}"/>
              </a:ext>
            </a:extLst>
          </p:cNvPr>
          <p:cNvSpPr txBox="1"/>
          <p:nvPr/>
        </p:nvSpPr>
        <p:spPr>
          <a:xfrm>
            <a:off x="655670" y="2589788"/>
            <a:ext cx="122341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1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讀取雲端檔案時：</a:t>
            </a:r>
            <a:endParaRPr lang="en-US" sz="101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57EC804-31BE-6049-858A-DD0FD0A22FC4}"/>
              </a:ext>
            </a:extLst>
          </p:cNvPr>
          <p:cNvCxnSpPr/>
          <p:nvPr/>
        </p:nvCxnSpPr>
        <p:spPr>
          <a:xfrm>
            <a:off x="1513763" y="3111430"/>
            <a:ext cx="371475" cy="0"/>
          </a:xfrm>
          <a:prstGeom prst="straightConnector1">
            <a:avLst/>
          </a:prstGeom>
          <a:ln w="25400">
            <a:gradFill>
              <a:gsLst>
                <a:gs pos="0">
                  <a:srgbClr val="6957C6"/>
                </a:gs>
                <a:gs pos="100000">
                  <a:srgbClr val="3D76E4"/>
                </a:gs>
              </a:gsLst>
              <a:lin ang="5400000" scaled="1"/>
            </a:gra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9267C9B-41F2-EC49-B0EE-92D439885B33}"/>
              </a:ext>
            </a:extLst>
          </p:cNvPr>
          <p:cNvCxnSpPr/>
          <p:nvPr/>
        </p:nvCxnSpPr>
        <p:spPr>
          <a:xfrm>
            <a:off x="2675813" y="3111430"/>
            <a:ext cx="371475" cy="0"/>
          </a:xfrm>
          <a:prstGeom prst="straightConnector1">
            <a:avLst/>
          </a:prstGeom>
          <a:ln w="25400">
            <a:gradFill>
              <a:gsLst>
                <a:gs pos="0">
                  <a:srgbClr val="6957C6"/>
                </a:gs>
                <a:gs pos="100000">
                  <a:srgbClr val="3D76E4"/>
                </a:gs>
              </a:gsLst>
              <a:lin ang="5400000" scaled="1"/>
            </a:gra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5AC55F9-6DD1-EA46-82F5-2D0B90541855}"/>
              </a:ext>
            </a:extLst>
          </p:cNvPr>
          <p:cNvSpPr txBox="1"/>
          <p:nvPr/>
        </p:nvSpPr>
        <p:spPr>
          <a:xfrm>
            <a:off x="655951" y="3546115"/>
            <a:ext cx="169661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檔案由本地寫入時：</a:t>
            </a:r>
            <a:endParaRPr lang="en-US" sz="101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7558F91-5E73-2D40-816D-10C7ADA4F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848" y="3913992"/>
            <a:ext cx="270000" cy="270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A4126-ECED-664F-8737-5A4E6BD57978}"/>
              </a:ext>
            </a:extLst>
          </p:cNvPr>
          <p:cNvSpPr txBox="1"/>
          <p:nvPr/>
        </p:nvSpPr>
        <p:spPr>
          <a:xfrm>
            <a:off x="4406150" y="2594228"/>
            <a:ext cx="221599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已快取檔案由本地更新時：</a:t>
            </a:r>
            <a:endParaRPr lang="en-US" sz="1013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F9A0E0F-9926-FF4A-BB7D-DDDDFAA51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726" y="2965376"/>
            <a:ext cx="270000" cy="270000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1F300C6-C47A-2547-896D-09B58A621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3451" y="2916735"/>
            <a:ext cx="270000" cy="27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7F8E82-81D5-EB4F-A47E-B4D3B59948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5201" y="2970326"/>
            <a:ext cx="270000" cy="286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FBEDAFA-5EFD-2C4D-9CE5-8E8638326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826" y="2965376"/>
            <a:ext cx="270000" cy="270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7A74AE0-B1F7-B147-B9BE-2DDAE6423DAB}"/>
              </a:ext>
            </a:extLst>
          </p:cNvPr>
          <p:cNvSpPr txBox="1"/>
          <p:nvPr/>
        </p:nvSpPr>
        <p:spPr>
          <a:xfrm>
            <a:off x="4412390" y="3541882"/>
            <a:ext cx="238911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已快取檔案雲端有新版本時：</a:t>
            </a:r>
            <a:endParaRPr lang="en-US" sz="101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CD82015-C847-A346-883B-ED70B2756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726" y="3918838"/>
            <a:ext cx="270000" cy="27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2FB6C3E-D2F2-3249-A9E3-E501D5E7C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351" y="3879776"/>
            <a:ext cx="270000" cy="27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E5B46B7-8A59-EA48-8627-9C862FB2E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776" y="3889301"/>
            <a:ext cx="270000" cy="270000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E3B1145-A23A-6043-9EEE-39DCB5A68696}"/>
              </a:ext>
            </a:extLst>
          </p:cNvPr>
          <p:cNvCxnSpPr/>
          <p:nvPr/>
        </p:nvCxnSpPr>
        <p:spPr>
          <a:xfrm>
            <a:off x="6466115" y="4011626"/>
            <a:ext cx="371475" cy="0"/>
          </a:xfrm>
          <a:prstGeom prst="straightConnector1">
            <a:avLst/>
          </a:prstGeom>
          <a:ln w="25400">
            <a:gradFill>
              <a:gsLst>
                <a:gs pos="0">
                  <a:srgbClr val="6957C6"/>
                </a:gs>
                <a:gs pos="100000">
                  <a:srgbClr val="3D76E4"/>
                </a:gs>
              </a:gsLst>
              <a:lin ang="5400000" scaled="1"/>
            </a:gra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26EA9FB-2E77-AC4F-B911-5E4A1E0F5F86}"/>
              </a:ext>
            </a:extLst>
          </p:cNvPr>
          <p:cNvCxnSpPr/>
          <p:nvPr/>
        </p:nvCxnSpPr>
        <p:spPr>
          <a:xfrm>
            <a:off x="5304065" y="4021151"/>
            <a:ext cx="371475" cy="0"/>
          </a:xfrm>
          <a:prstGeom prst="straightConnector1">
            <a:avLst/>
          </a:prstGeom>
          <a:ln w="25400">
            <a:gradFill>
              <a:gsLst>
                <a:gs pos="0">
                  <a:srgbClr val="6957C6"/>
                </a:gs>
                <a:gs pos="100000">
                  <a:srgbClr val="3D76E4"/>
                </a:gs>
              </a:gsLst>
              <a:lin ang="5400000" scaled="1"/>
            </a:gra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B7A7D79-8D01-F64F-BB89-F5083B0B4EA9}"/>
              </a:ext>
            </a:extLst>
          </p:cNvPr>
          <p:cNvCxnSpPr/>
          <p:nvPr/>
        </p:nvCxnSpPr>
        <p:spPr>
          <a:xfrm>
            <a:off x="1513763" y="4044880"/>
            <a:ext cx="371475" cy="0"/>
          </a:xfrm>
          <a:prstGeom prst="straightConnector1">
            <a:avLst/>
          </a:prstGeom>
          <a:ln w="25400">
            <a:gradFill>
              <a:gsLst>
                <a:gs pos="0">
                  <a:srgbClr val="6957C6"/>
                </a:gs>
                <a:gs pos="100000">
                  <a:srgbClr val="3D76E4"/>
                </a:gs>
              </a:gsLst>
              <a:lin ang="5400000" scaled="1"/>
            </a:gra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A64E13F-42C3-A54B-91E4-3F5E88557521}"/>
              </a:ext>
            </a:extLst>
          </p:cNvPr>
          <p:cNvCxnSpPr/>
          <p:nvPr/>
        </p:nvCxnSpPr>
        <p:spPr>
          <a:xfrm>
            <a:off x="5304065" y="3086740"/>
            <a:ext cx="371475" cy="0"/>
          </a:xfrm>
          <a:prstGeom prst="straightConnector1">
            <a:avLst/>
          </a:prstGeom>
          <a:ln w="25400">
            <a:gradFill>
              <a:gsLst>
                <a:gs pos="0">
                  <a:srgbClr val="6957C6"/>
                </a:gs>
                <a:gs pos="100000">
                  <a:srgbClr val="3D76E4"/>
                </a:gs>
              </a:gsLst>
              <a:lin ang="5400000" scaled="1"/>
            </a:gra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0548408-BB73-044D-B657-DB0D124E8740}"/>
              </a:ext>
            </a:extLst>
          </p:cNvPr>
          <p:cNvCxnSpPr/>
          <p:nvPr/>
        </p:nvCxnSpPr>
        <p:spPr>
          <a:xfrm>
            <a:off x="6485165" y="3086740"/>
            <a:ext cx="371475" cy="0"/>
          </a:xfrm>
          <a:prstGeom prst="straightConnector1">
            <a:avLst/>
          </a:prstGeom>
          <a:ln w="25400">
            <a:gradFill>
              <a:gsLst>
                <a:gs pos="0">
                  <a:srgbClr val="6957C6"/>
                </a:gs>
                <a:gs pos="100000">
                  <a:srgbClr val="3D76E4"/>
                </a:gs>
              </a:gsLst>
              <a:lin ang="5400000" scaled="1"/>
            </a:gra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5F16A97-2247-F046-8A0C-6A87AA28195C}"/>
              </a:ext>
            </a:extLst>
          </p:cNvPr>
          <p:cNvCxnSpPr/>
          <p:nvPr/>
        </p:nvCxnSpPr>
        <p:spPr>
          <a:xfrm>
            <a:off x="7599590" y="3086740"/>
            <a:ext cx="371475" cy="0"/>
          </a:xfrm>
          <a:prstGeom prst="straightConnector1">
            <a:avLst/>
          </a:prstGeom>
          <a:ln w="25400">
            <a:gradFill>
              <a:gsLst>
                <a:gs pos="0">
                  <a:srgbClr val="6957C6"/>
                </a:gs>
                <a:gs pos="100000">
                  <a:srgbClr val="3D76E4"/>
                </a:gs>
              </a:gsLst>
              <a:lin ang="5400000" scaled="1"/>
            </a:gra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1C44A26-0891-E94E-B913-2D81CB74E126}"/>
              </a:ext>
            </a:extLst>
          </p:cNvPr>
          <p:cNvCxnSpPr/>
          <p:nvPr/>
        </p:nvCxnSpPr>
        <p:spPr>
          <a:xfrm>
            <a:off x="2675813" y="4044880"/>
            <a:ext cx="371475" cy="0"/>
          </a:xfrm>
          <a:prstGeom prst="straightConnector1">
            <a:avLst/>
          </a:prstGeom>
          <a:ln w="25400">
            <a:gradFill>
              <a:gsLst>
                <a:gs pos="0">
                  <a:srgbClr val="6957C6"/>
                </a:gs>
                <a:gs pos="100000">
                  <a:srgbClr val="3D76E4"/>
                </a:gs>
              </a:gsLst>
              <a:lin ang="5400000" scaled="1"/>
            </a:gra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4585D24-5CF3-134F-9487-DF79E858DF82}"/>
              </a:ext>
            </a:extLst>
          </p:cNvPr>
          <p:cNvSpPr txBox="1"/>
          <p:nvPr/>
        </p:nvSpPr>
        <p:spPr>
          <a:xfrm>
            <a:off x="834543" y="3242396"/>
            <a:ext cx="60785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僅在雲端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ED143BE-7857-7644-B9A0-565A7AEB9A4B}"/>
              </a:ext>
            </a:extLst>
          </p:cNvPr>
          <p:cNvSpPr txBox="1"/>
          <p:nvPr/>
        </p:nvSpPr>
        <p:spPr>
          <a:xfrm>
            <a:off x="1968019" y="3242396"/>
            <a:ext cx="60785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正在下載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DC12F5C-16B9-724A-B8BC-0812DC26F687}"/>
              </a:ext>
            </a:extLst>
          </p:cNvPr>
          <p:cNvSpPr txBox="1"/>
          <p:nvPr/>
        </p:nvSpPr>
        <p:spPr>
          <a:xfrm>
            <a:off x="2914224" y="3242396"/>
            <a:ext cx="92525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已快取且已同步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81C402-9564-8F4F-B859-5D1E206BC0DD}"/>
              </a:ext>
            </a:extLst>
          </p:cNvPr>
          <p:cNvSpPr txBox="1"/>
          <p:nvPr/>
        </p:nvSpPr>
        <p:spPr>
          <a:xfrm>
            <a:off x="4480524" y="3242396"/>
            <a:ext cx="92525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已快取且已同步</a:t>
            </a:r>
            <a:endParaRPr lang="en-US" sz="82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8C6437-F250-E545-9426-BE1FB0A5ADC8}"/>
              </a:ext>
            </a:extLst>
          </p:cNvPr>
          <p:cNvSpPr txBox="1"/>
          <p:nvPr/>
        </p:nvSpPr>
        <p:spPr>
          <a:xfrm>
            <a:off x="4480524" y="4175846"/>
            <a:ext cx="92525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已快取且已同步</a:t>
            </a:r>
            <a:endParaRPr lang="en-US" sz="825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6FB06EA-95D5-B94C-9083-E8DF935A4180}"/>
              </a:ext>
            </a:extLst>
          </p:cNvPr>
          <p:cNvSpPr txBox="1"/>
          <p:nvPr/>
        </p:nvSpPr>
        <p:spPr>
          <a:xfrm>
            <a:off x="6770150" y="4185371"/>
            <a:ext cx="92525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已快取且已同步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DDC0936-2242-E84F-9C82-39A8EA7698FB}"/>
              </a:ext>
            </a:extLst>
          </p:cNvPr>
          <p:cNvSpPr txBox="1"/>
          <p:nvPr/>
        </p:nvSpPr>
        <p:spPr>
          <a:xfrm>
            <a:off x="2914224" y="4185371"/>
            <a:ext cx="92525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已快取且已同步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99A543D-CA6C-804A-A57B-C141CD2083A4}"/>
              </a:ext>
            </a:extLst>
          </p:cNvPr>
          <p:cNvSpPr txBox="1"/>
          <p:nvPr/>
        </p:nvSpPr>
        <p:spPr>
          <a:xfrm>
            <a:off x="5809731" y="4185655"/>
            <a:ext cx="60785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正在下載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52E9BA2-AAA6-2C49-A837-74E03B8146B4}"/>
              </a:ext>
            </a:extLst>
          </p:cNvPr>
          <p:cNvSpPr txBox="1"/>
          <p:nvPr/>
        </p:nvSpPr>
        <p:spPr>
          <a:xfrm>
            <a:off x="6732674" y="3242396"/>
            <a:ext cx="103105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已快取且正在上傳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1713305-0ECB-F14D-8A31-EAC0125919B2}"/>
              </a:ext>
            </a:extLst>
          </p:cNvPr>
          <p:cNvSpPr txBox="1"/>
          <p:nvPr/>
        </p:nvSpPr>
        <p:spPr>
          <a:xfrm>
            <a:off x="7928574" y="3242396"/>
            <a:ext cx="92525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已快取且已同步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54B3422-F831-1A45-A382-827552D51183}"/>
              </a:ext>
            </a:extLst>
          </p:cNvPr>
          <p:cNvSpPr txBox="1"/>
          <p:nvPr/>
        </p:nvSpPr>
        <p:spPr>
          <a:xfrm>
            <a:off x="5502926" y="3242396"/>
            <a:ext cx="124264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已快取且正在等待上傳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C8106F0-6C9D-2748-AB6C-66D7F1DF36BC}"/>
              </a:ext>
            </a:extLst>
          </p:cNvPr>
          <p:cNvSpPr txBox="1"/>
          <p:nvPr/>
        </p:nvSpPr>
        <p:spPr>
          <a:xfrm>
            <a:off x="1735612" y="4185371"/>
            <a:ext cx="103105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已快取且正在上傳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E98344-3BDD-3B4F-ADAA-C50F4BA02EEE}"/>
              </a:ext>
            </a:extLst>
          </p:cNvPr>
          <p:cNvSpPr txBox="1"/>
          <p:nvPr/>
        </p:nvSpPr>
        <p:spPr>
          <a:xfrm>
            <a:off x="517147" y="4185371"/>
            <a:ext cx="124264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已快取且正在等待上傳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ECE9A27-5FA1-2842-8857-B78B517B97B4}"/>
              </a:ext>
            </a:extLst>
          </p:cNvPr>
          <p:cNvSpPr txBox="1"/>
          <p:nvPr/>
        </p:nvSpPr>
        <p:spPr>
          <a:xfrm>
            <a:off x="6298859" y="1249384"/>
            <a:ext cx="60785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上傳錯誤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F6141CD-657F-9C40-84E4-E85806615555}"/>
              </a:ext>
            </a:extLst>
          </p:cNvPr>
          <p:cNvSpPr txBox="1"/>
          <p:nvPr/>
        </p:nvSpPr>
        <p:spPr>
          <a:xfrm>
            <a:off x="6298859" y="1630384"/>
            <a:ext cx="60785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下載錯誤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724DABC-B914-434B-AF94-CD950CADB9B1}"/>
              </a:ext>
            </a:extLst>
          </p:cNvPr>
          <p:cNvSpPr txBox="1"/>
          <p:nvPr/>
        </p:nvSpPr>
        <p:spPr>
          <a:xfrm>
            <a:off x="6298858" y="1982809"/>
            <a:ext cx="50206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</a:rPr>
              <a:t>已忽略</a:t>
            </a:r>
            <a:endParaRPr lang="en-US" sz="825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C9D4284C-1253-463E-B63A-D9641BDF22B2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Rectangle 45">
            <a:extLst>
              <a:ext uri="{FF2B5EF4-FFF2-40B4-BE49-F238E27FC236}">
                <a16:creationId xmlns:a16="http://schemas.microsoft.com/office/drawing/2014/main" id="{CF4A804B-04E0-48EE-9614-AF73A0557442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41F33AFC-D308-4234-9EAC-4578ACC4EA00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3619BEF7-6CBC-4192-8EF6-A84697A1DFC7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A17F361-DA57-D54D-A943-8D8FBBCBAA56}"/>
              </a:ext>
            </a:extLst>
          </p:cNvPr>
          <p:cNvSpPr txBox="1"/>
          <p:nvPr/>
        </p:nvSpPr>
        <p:spPr>
          <a:xfrm>
            <a:off x="8391200" y="-463414"/>
            <a:ext cx="67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highlight>
                  <a:srgbClr val="FFFF00"/>
                </a:highlight>
              </a:rPr>
              <a:t>子頁</a:t>
            </a:r>
            <a:endParaRPr lang="en-US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79594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118;p17">
            <a:extLst>
              <a:ext uri="{FF2B5EF4-FFF2-40B4-BE49-F238E27FC236}">
                <a16:creationId xmlns:a16="http://schemas.microsoft.com/office/drawing/2014/main" id="{EF8DB2F6-E0E7-4EEB-8960-428B22479F07}"/>
              </a:ext>
            </a:extLst>
          </p:cNvPr>
          <p:cNvCxnSpPr>
            <a:cxnSpLocks/>
          </p:cNvCxnSpPr>
          <p:nvPr/>
        </p:nvCxnSpPr>
        <p:spPr>
          <a:xfrm>
            <a:off x="1504236" y="3891575"/>
            <a:ext cx="1541265" cy="0"/>
          </a:xfrm>
          <a:prstGeom prst="straightConnector1">
            <a:avLst/>
          </a:prstGeom>
          <a:noFill/>
          <a:ln w="19050" cap="flat" cmpd="sng">
            <a:gradFill flip="none" rotWithShape="1">
              <a:gsLst>
                <a:gs pos="0">
                  <a:srgbClr val="1B7AE8"/>
                </a:gs>
                <a:gs pos="100000">
                  <a:srgbClr val="6F40B0"/>
                </a:gs>
              </a:gsLst>
              <a:lin ang="8100000" scaled="1"/>
              <a:tileRect/>
            </a:gra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E2349A6D-7BE0-234F-A9BF-A8194EAB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90" y="2503139"/>
            <a:ext cx="1396092" cy="2014537"/>
          </a:xfrm>
          <a:prstGeom prst="roundRect">
            <a:avLst>
              <a:gd name="adj" fmla="val 6433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Google Shape;68;p15">
            <a:extLst>
              <a:ext uri="{FF2B5EF4-FFF2-40B4-BE49-F238E27FC236}">
                <a16:creationId xmlns:a16="http://schemas.microsoft.com/office/drawing/2014/main" id="{E82F72CC-23DA-174A-86B3-4162FB4FEE6F}"/>
              </a:ext>
            </a:extLst>
          </p:cNvPr>
          <p:cNvSpPr txBox="1"/>
          <p:nvPr/>
        </p:nvSpPr>
        <p:spPr>
          <a:xfrm>
            <a:off x="2942906" y="1416852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0" b="1" i="1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</a:p>
        </p:txBody>
      </p:sp>
      <p:sp>
        <p:nvSpPr>
          <p:cNvPr id="37" name="Google Shape;67;p15">
            <a:extLst>
              <a:ext uri="{FF2B5EF4-FFF2-40B4-BE49-F238E27FC236}">
                <a16:creationId xmlns:a16="http://schemas.microsoft.com/office/drawing/2014/main" id="{D2FBD4EE-8BA2-3A45-AB3D-B8F1A9DE7A48}"/>
              </a:ext>
            </a:extLst>
          </p:cNvPr>
          <p:cNvSpPr txBox="1"/>
          <p:nvPr/>
        </p:nvSpPr>
        <p:spPr>
          <a:xfrm>
            <a:off x="6034625" y="1431162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0" b="1" i="1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rPr>
              <a:t>3</a:t>
            </a:r>
          </a:p>
        </p:txBody>
      </p:sp>
      <p:sp>
        <p:nvSpPr>
          <p:cNvPr id="39" name="Google Shape;69;p15">
            <a:extLst>
              <a:ext uri="{FF2B5EF4-FFF2-40B4-BE49-F238E27FC236}">
                <a16:creationId xmlns:a16="http://schemas.microsoft.com/office/drawing/2014/main" id="{0E4D738F-8C86-7E4A-9E65-7A945C9F6C6F}"/>
              </a:ext>
            </a:extLst>
          </p:cNvPr>
          <p:cNvSpPr txBox="1"/>
          <p:nvPr/>
        </p:nvSpPr>
        <p:spPr>
          <a:xfrm>
            <a:off x="29717" y="1380239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0" b="1" i="1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0CF4D-8E8D-5443-8A05-91371751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75" y="124972"/>
            <a:ext cx="7886700" cy="994172"/>
          </a:xfrm>
        </p:spPr>
        <p:txBody>
          <a:bodyPr/>
          <a:lstStyle/>
          <a:p>
            <a:r>
              <a:rPr lang="zh-CN" altLang="en-US" dirty="0"/>
              <a:t>安全移除網關，避免未同步檔案遺失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BE516-A253-8449-94E2-FB64DBCC767F}"/>
              </a:ext>
            </a:extLst>
          </p:cNvPr>
          <p:cNvSpPr txBox="1"/>
          <p:nvPr/>
        </p:nvSpPr>
        <p:spPr>
          <a:xfrm>
            <a:off x="484554" y="988365"/>
            <a:ext cx="7499513" cy="5852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500" b="1" dirty="0">
                <a:latin typeface="微軟正黑體"/>
                <a:ea typeface="微軟正黑體"/>
              </a:rPr>
              <a:t>移除網關檔案共享或切換為 </a:t>
            </a:r>
            <a:r>
              <a:rPr lang="en-US" altLang="zh-CN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Station </a:t>
            </a:r>
            <a:r>
              <a:rPr lang="zh-CN" altLang="en-US" sz="1500" b="1" dirty="0">
                <a:latin typeface="微軟正黑體"/>
                <a:ea typeface="微軟正黑體"/>
              </a:rPr>
              <a:t>掛載模式會刪除快取空間及所有快取資料，請確認檔案是否完全與雲端同步，否則未完全同步的檔案可能遺失</a:t>
            </a:r>
            <a:endParaRPr lang="en-US" sz="1500" b="1" dirty="0">
              <a:latin typeface="微軟正黑體"/>
              <a:ea typeface="微軟正黑體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D1E8F-1002-1D4A-B1DD-BC1F1270D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070" y="3295650"/>
            <a:ext cx="2195513" cy="1736111"/>
          </a:xfrm>
          <a:prstGeom prst="roundRect">
            <a:avLst>
              <a:gd name="adj" fmla="val 4048"/>
            </a:avLst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B6AF98A-BCDE-E94B-A39D-E51ADC87E2A2}"/>
              </a:ext>
            </a:extLst>
          </p:cNvPr>
          <p:cNvSpPr txBox="1"/>
          <p:nvPr/>
        </p:nvSpPr>
        <p:spPr>
          <a:xfrm>
            <a:off x="3173942" y="2788780"/>
            <a:ext cx="212434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系統檢查所有檔案均同步完成</a:t>
            </a:r>
            <a:endParaRPr lang="en-US" sz="1013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C72042-01F6-9E4C-BCFE-7E53DA3136F9}"/>
              </a:ext>
            </a:extLst>
          </p:cNvPr>
          <p:cNvSpPr/>
          <p:nvPr/>
        </p:nvSpPr>
        <p:spPr>
          <a:xfrm>
            <a:off x="662271" y="4065747"/>
            <a:ext cx="1043818" cy="159989"/>
          </a:xfrm>
          <a:prstGeom prst="rect">
            <a:avLst/>
          </a:prstGeom>
          <a:solidFill>
            <a:srgbClr val="FFF25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5FCF4F-1363-E24C-89D9-5C62E82FC380}"/>
              </a:ext>
            </a:extLst>
          </p:cNvPr>
          <p:cNvSpPr/>
          <p:nvPr/>
        </p:nvSpPr>
        <p:spPr>
          <a:xfrm>
            <a:off x="668574" y="4274238"/>
            <a:ext cx="1043818" cy="159989"/>
          </a:xfrm>
          <a:prstGeom prst="rect">
            <a:avLst/>
          </a:prstGeom>
          <a:solidFill>
            <a:srgbClr val="FFF25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6F15376-0001-CA46-BA54-E47CDB757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27717">
            <a:off x="1055433" y="4268654"/>
            <a:ext cx="563197" cy="563197"/>
          </a:xfrm>
          <a:prstGeom prst="rect">
            <a:avLst/>
          </a:prstGeom>
        </p:spPr>
      </p:pic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857778C5-0748-4132-8A4E-1999E006E9C3}"/>
              </a:ext>
            </a:extLst>
          </p:cNvPr>
          <p:cNvSpPr/>
          <p:nvPr/>
        </p:nvSpPr>
        <p:spPr>
          <a:xfrm>
            <a:off x="-222720" y="-116840"/>
            <a:ext cx="1485863" cy="38580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024E9B"/>
              </a:gs>
              <a:gs pos="0">
                <a:srgbClr val="002060"/>
              </a:gs>
              <a:gs pos="100000">
                <a:srgbClr val="058DEB"/>
              </a:gs>
            </a:gsLst>
            <a:lin ang="81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Rectangle 45">
            <a:extLst>
              <a:ext uri="{FF2B5EF4-FFF2-40B4-BE49-F238E27FC236}">
                <a16:creationId xmlns:a16="http://schemas.microsoft.com/office/drawing/2014/main" id="{D79FA3F5-BA06-49EE-B2AB-267EA9F9F0DB}"/>
              </a:ext>
            </a:extLst>
          </p:cNvPr>
          <p:cNvSpPr/>
          <p:nvPr/>
        </p:nvSpPr>
        <p:spPr>
          <a:xfrm>
            <a:off x="-3614" y="10842"/>
            <a:ext cx="1223412" cy="248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1013" dirty="0">
                <a:solidFill>
                  <a:srgbClr val="C1FB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檔案型雲網關模式</a:t>
            </a:r>
            <a:endParaRPr lang="en-US" sz="1013" dirty="0">
              <a:solidFill>
                <a:srgbClr val="C1FB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56E3EB8-136B-4DD2-A0F9-08C3A8834511}"/>
              </a:ext>
            </a:extLst>
          </p:cNvPr>
          <p:cNvSpPr/>
          <p:nvPr/>
        </p:nvSpPr>
        <p:spPr>
          <a:xfrm>
            <a:off x="-222720" y="-390280"/>
            <a:ext cx="1893856" cy="383698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F56AC38-F5A5-4DEF-8B08-3BFDFA11D317}"/>
              </a:ext>
            </a:extLst>
          </p:cNvPr>
          <p:cNvSpPr/>
          <p:nvPr/>
        </p:nvSpPr>
        <p:spPr>
          <a:xfrm>
            <a:off x="-469155" y="-138518"/>
            <a:ext cx="461927" cy="101677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: 圓角 35">
            <a:extLst>
              <a:ext uri="{FF2B5EF4-FFF2-40B4-BE49-F238E27FC236}">
                <a16:creationId xmlns:a16="http://schemas.microsoft.com/office/drawing/2014/main" id="{10BD9948-ED17-45B6-A994-B230BDE5D422}"/>
              </a:ext>
            </a:extLst>
          </p:cNvPr>
          <p:cNvSpPr/>
          <p:nvPr/>
        </p:nvSpPr>
        <p:spPr>
          <a:xfrm>
            <a:off x="476421" y="1954849"/>
            <a:ext cx="1820822" cy="4040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21BFBE-08E4-5945-81DA-D548D963933D}"/>
              </a:ext>
            </a:extLst>
          </p:cNvPr>
          <p:cNvSpPr/>
          <p:nvPr/>
        </p:nvSpPr>
        <p:spPr>
          <a:xfrm>
            <a:off x="314325" y="1965490"/>
            <a:ext cx="2162175" cy="4040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CN" altLang="en-US" sz="101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移除檔案共享或</a:t>
            </a:r>
            <a:endParaRPr lang="en-US" altLang="zh-CN" sz="1013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軟正黑體"/>
                <a:ea typeface="微軟正黑體"/>
              </a:rPr>
              <a:t>切換為 </a:t>
            </a:r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Station </a:t>
            </a:r>
            <a:r>
              <a:rPr lang="zh-CN" altLang="en-US" sz="1000" b="1" dirty="0">
                <a:solidFill>
                  <a:schemeClr val="bg1"/>
                </a:solidFill>
                <a:latin typeface="微軟正黑體"/>
                <a:ea typeface="微軟正黑體"/>
              </a:rPr>
              <a:t>掛載模式</a:t>
            </a:r>
            <a:endParaRPr lang="en-US" sz="10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43" name="矩形: 圓角 35">
            <a:extLst>
              <a:ext uri="{FF2B5EF4-FFF2-40B4-BE49-F238E27FC236}">
                <a16:creationId xmlns:a16="http://schemas.microsoft.com/office/drawing/2014/main" id="{0F69F1FC-BABB-41A2-92C4-776E7F54DBC8}"/>
              </a:ext>
            </a:extLst>
          </p:cNvPr>
          <p:cNvSpPr/>
          <p:nvPr/>
        </p:nvSpPr>
        <p:spPr>
          <a:xfrm>
            <a:off x="3486428" y="1954849"/>
            <a:ext cx="1820822" cy="4040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A59FD19-27B1-B848-BA64-7DC42016F92A}"/>
              </a:ext>
            </a:extLst>
          </p:cNvPr>
          <p:cNvSpPr/>
          <p:nvPr/>
        </p:nvSpPr>
        <p:spPr>
          <a:xfrm>
            <a:off x="3320555" y="2033996"/>
            <a:ext cx="2162175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1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檢查檔案是否完成同步</a:t>
            </a:r>
            <a:endParaRPr lang="en-US" sz="1013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: 圓角 35">
            <a:extLst>
              <a:ext uri="{FF2B5EF4-FFF2-40B4-BE49-F238E27FC236}">
                <a16:creationId xmlns:a16="http://schemas.microsoft.com/office/drawing/2014/main" id="{8B037182-0120-4351-A17F-809087FB17C2}"/>
              </a:ext>
            </a:extLst>
          </p:cNvPr>
          <p:cNvSpPr/>
          <p:nvPr/>
        </p:nvSpPr>
        <p:spPr>
          <a:xfrm>
            <a:off x="6643720" y="1955059"/>
            <a:ext cx="1820822" cy="4040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374D88-A1E2-BC41-8DA6-4987F19C807A}"/>
              </a:ext>
            </a:extLst>
          </p:cNvPr>
          <p:cNvSpPr/>
          <p:nvPr/>
        </p:nvSpPr>
        <p:spPr>
          <a:xfrm>
            <a:off x="6473043" y="2033996"/>
            <a:ext cx="2162175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1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系統刪除或切換模式</a:t>
            </a:r>
            <a:endParaRPr lang="en-US" sz="1013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3BBDFA-384F-7344-859B-B3DC64B76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27717">
            <a:off x="1606465" y="4033227"/>
            <a:ext cx="563197" cy="563197"/>
          </a:xfrm>
          <a:prstGeom prst="rect">
            <a:avLst/>
          </a:prstGeom>
        </p:spPr>
      </p:pic>
      <p:cxnSp>
        <p:nvCxnSpPr>
          <p:cNvPr id="48" name="Google Shape;118;p17">
            <a:extLst>
              <a:ext uri="{FF2B5EF4-FFF2-40B4-BE49-F238E27FC236}">
                <a16:creationId xmlns:a16="http://schemas.microsoft.com/office/drawing/2014/main" id="{33A37248-ABD9-472B-8173-AB8653EAF881}"/>
              </a:ext>
            </a:extLst>
          </p:cNvPr>
          <p:cNvCxnSpPr>
            <a:cxnSpLocks/>
          </p:cNvCxnSpPr>
          <p:nvPr/>
        </p:nvCxnSpPr>
        <p:spPr>
          <a:xfrm>
            <a:off x="2039993" y="3038475"/>
            <a:ext cx="4208407" cy="0"/>
          </a:xfrm>
          <a:prstGeom prst="straightConnector1">
            <a:avLst/>
          </a:prstGeom>
          <a:noFill/>
          <a:ln w="19050" cap="flat" cmpd="sng">
            <a:gradFill flip="none" rotWithShape="1">
              <a:gsLst>
                <a:gs pos="0">
                  <a:srgbClr val="1B7AE8"/>
                </a:gs>
                <a:gs pos="100000">
                  <a:srgbClr val="6F40B0"/>
                </a:gs>
              </a:gsLst>
              <a:lin ang="8100000" scaled="1"/>
              <a:tileRect/>
            </a:gra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0" name="矩形: 圓角 35">
            <a:extLst>
              <a:ext uri="{FF2B5EF4-FFF2-40B4-BE49-F238E27FC236}">
                <a16:creationId xmlns:a16="http://schemas.microsoft.com/office/drawing/2014/main" id="{A533CA18-C716-489E-B8D0-0F3F94FDE025}"/>
              </a:ext>
            </a:extLst>
          </p:cNvPr>
          <p:cNvSpPr/>
          <p:nvPr/>
        </p:nvSpPr>
        <p:spPr>
          <a:xfrm>
            <a:off x="7609083" y="2699952"/>
            <a:ext cx="1231106" cy="1231038"/>
          </a:xfrm>
          <a:prstGeom prst="roundRect">
            <a:avLst>
              <a:gd name="adj" fmla="val 15817"/>
            </a:avLst>
          </a:prstGeom>
          <a:gradFill flip="none" rotWithShape="1">
            <a:gsLst>
              <a:gs pos="0">
                <a:srgbClr val="E55098"/>
              </a:gs>
              <a:gs pos="100000">
                <a:srgbClr val="993FD7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endParaRPr lang="zh-TW" altLang="en-US" sz="185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D61E279-08B0-4B16-A0EC-453299B25B54}"/>
              </a:ext>
            </a:extLst>
          </p:cNvPr>
          <p:cNvSpPr/>
          <p:nvPr/>
        </p:nvSpPr>
        <p:spPr>
          <a:xfrm>
            <a:off x="7676901" y="2899002"/>
            <a:ext cx="1192919" cy="768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檔案共享移除或模式切換成功</a:t>
            </a:r>
          </a:p>
        </p:txBody>
      </p:sp>
      <p:cxnSp>
        <p:nvCxnSpPr>
          <p:cNvPr id="52" name="Google Shape;118;p17">
            <a:extLst>
              <a:ext uri="{FF2B5EF4-FFF2-40B4-BE49-F238E27FC236}">
                <a16:creationId xmlns:a16="http://schemas.microsoft.com/office/drawing/2014/main" id="{976E7D9A-4D00-4833-9F5F-38F47BFA3D90}"/>
              </a:ext>
            </a:extLst>
          </p:cNvPr>
          <p:cNvCxnSpPr>
            <a:cxnSpLocks/>
          </p:cNvCxnSpPr>
          <p:nvPr/>
        </p:nvCxnSpPr>
        <p:spPr>
          <a:xfrm>
            <a:off x="6854337" y="3315471"/>
            <a:ext cx="750513" cy="0"/>
          </a:xfrm>
          <a:prstGeom prst="straightConnector1">
            <a:avLst/>
          </a:prstGeom>
          <a:noFill/>
          <a:ln w="19050" cap="flat" cmpd="sng">
            <a:gradFill flip="none" rotWithShape="1">
              <a:gsLst>
                <a:gs pos="0">
                  <a:srgbClr val="1B7AE8"/>
                </a:gs>
                <a:gs pos="100000">
                  <a:srgbClr val="6F40B0"/>
                </a:gs>
              </a:gsLst>
              <a:lin ang="8100000" scaled="1"/>
              <a:tileRect/>
            </a:gra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9" name="矩形: 圓角 35">
            <a:extLst>
              <a:ext uri="{FF2B5EF4-FFF2-40B4-BE49-F238E27FC236}">
                <a16:creationId xmlns:a16="http://schemas.microsoft.com/office/drawing/2014/main" id="{F183B407-F9DF-4EF4-8D3E-692BCABDA868}"/>
              </a:ext>
            </a:extLst>
          </p:cNvPr>
          <p:cNvSpPr/>
          <p:nvPr/>
        </p:nvSpPr>
        <p:spPr>
          <a:xfrm>
            <a:off x="6304898" y="2709628"/>
            <a:ext cx="757031" cy="1221364"/>
          </a:xfrm>
          <a:prstGeom prst="roundRect">
            <a:avLst>
              <a:gd name="adj" fmla="val 15817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endParaRPr lang="zh-TW" altLang="en-US" sz="185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F820412D-D3A1-48B8-9100-7D6C8CC962F5}"/>
              </a:ext>
            </a:extLst>
          </p:cNvPr>
          <p:cNvSpPr/>
          <p:nvPr/>
        </p:nvSpPr>
        <p:spPr>
          <a:xfrm>
            <a:off x="6328508" y="2987187"/>
            <a:ext cx="752798" cy="53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移除快取空間</a:t>
            </a:r>
          </a:p>
        </p:txBody>
      </p: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A4F7858D-7F94-4694-984D-C4B7AAFAB18D}"/>
              </a:ext>
            </a:extLst>
          </p:cNvPr>
          <p:cNvCxnSpPr/>
          <p:nvPr/>
        </p:nvCxnSpPr>
        <p:spPr>
          <a:xfrm flipV="1">
            <a:off x="3996267" y="3462868"/>
            <a:ext cx="2252133" cy="892175"/>
          </a:xfrm>
          <a:prstGeom prst="bentConnector3">
            <a:avLst>
              <a:gd name="adj1" fmla="val 63910"/>
            </a:avLst>
          </a:prstGeom>
          <a:ln w="19050">
            <a:gradFill>
              <a:gsLst>
                <a:gs pos="0">
                  <a:srgbClr val="675BCA"/>
                </a:gs>
                <a:gs pos="100000">
                  <a:srgbClr val="4175E3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AFA0496D-41BB-46AC-90DA-B9B07213512C}"/>
              </a:ext>
            </a:extLst>
          </p:cNvPr>
          <p:cNvCxnSpPr>
            <a:cxnSpLocks/>
          </p:cNvCxnSpPr>
          <p:nvPr/>
        </p:nvCxnSpPr>
        <p:spPr>
          <a:xfrm flipV="1">
            <a:off x="4189649" y="3665032"/>
            <a:ext cx="2058835" cy="897648"/>
          </a:xfrm>
          <a:prstGeom prst="bentConnector3">
            <a:avLst>
              <a:gd name="adj1" fmla="val 68506"/>
            </a:avLst>
          </a:prstGeom>
          <a:ln w="19050">
            <a:gradFill>
              <a:gsLst>
                <a:gs pos="0">
                  <a:srgbClr val="675BCA"/>
                </a:gs>
                <a:gs pos="100000">
                  <a:srgbClr val="4175E3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橢圓 23">
            <a:extLst>
              <a:ext uri="{FF2B5EF4-FFF2-40B4-BE49-F238E27FC236}">
                <a16:creationId xmlns:a16="http://schemas.microsoft.com/office/drawing/2014/main" id="{451F47AF-4CAA-42B6-AE5A-642B06AFFF93}"/>
              </a:ext>
            </a:extLst>
          </p:cNvPr>
          <p:cNvSpPr/>
          <p:nvPr/>
        </p:nvSpPr>
        <p:spPr>
          <a:xfrm>
            <a:off x="5576818" y="4342983"/>
            <a:ext cx="249766" cy="23175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660A34-1CA3-F745-B80B-776BF958A0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00" t="4359" r="11800" b="32308"/>
          <a:stretch/>
        </p:blipFill>
        <p:spPr>
          <a:xfrm>
            <a:off x="5453420" y="4318150"/>
            <a:ext cx="454417" cy="293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6F67BE-8CC4-A647-BDA1-CA42392CC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2282" y="4483683"/>
            <a:ext cx="157721" cy="204958"/>
          </a:xfrm>
          <a:prstGeom prst="rect">
            <a:avLst/>
          </a:prstGeom>
        </p:spPr>
      </p:pic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49FF6B6E-5370-4634-802C-7DA3B72EBD0E}"/>
              </a:ext>
            </a:extLst>
          </p:cNvPr>
          <p:cNvSpPr/>
          <p:nvPr/>
        </p:nvSpPr>
        <p:spPr>
          <a:xfrm>
            <a:off x="2022553" y="4313389"/>
            <a:ext cx="914013" cy="32799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5D70D-FB4A-6144-93E1-ED07743BD61A}"/>
              </a:ext>
            </a:extLst>
          </p:cNvPr>
          <p:cNvSpPr txBox="1"/>
          <p:nvPr/>
        </p:nvSpPr>
        <p:spPr>
          <a:xfrm>
            <a:off x="2034021" y="4308108"/>
            <a:ext cx="916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系統檢查仍有未上傳完成的檔案</a:t>
            </a:r>
            <a:endParaRPr lang="en-US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92FDC134-2A39-49D8-8049-9862A689C30C}"/>
              </a:ext>
            </a:extLst>
          </p:cNvPr>
          <p:cNvSpPr/>
          <p:nvPr/>
        </p:nvSpPr>
        <p:spPr>
          <a:xfrm>
            <a:off x="6031235" y="4316143"/>
            <a:ext cx="824171" cy="3252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6DE7F6-EDD1-CA4F-A6FE-465F51C5B4E2}"/>
              </a:ext>
            </a:extLst>
          </p:cNvPr>
          <p:cNvSpPr txBox="1"/>
          <p:nvPr/>
        </p:nvSpPr>
        <p:spPr>
          <a:xfrm>
            <a:off x="6042048" y="4310592"/>
            <a:ext cx="824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所有檔案均同步完成</a:t>
            </a:r>
            <a:endParaRPr lang="en-US" sz="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0254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D30429-10B7-4284-B5B8-77713EDCF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圖片 5" descr="一張含有 標誌, 室外, 文字, 建築物 的圖片&#10;&#10;描述是以非常高的可信度產生">
            <a:extLst>
              <a:ext uri="{FF2B5EF4-FFF2-40B4-BE49-F238E27FC236}">
                <a16:creationId xmlns:a16="http://schemas.microsoft.com/office/drawing/2014/main" id="{BB35EF76-03B0-4794-A023-132390252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676" y="1014736"/>
            <a:ext cx="2438400" cy="1082285"/>
          </a:xfrm>
          <a:prstGeom prst="rect">
            <a:avLst/>
          </a:prstGeom>
        </p:spPr>
      </p:pic>
      <p:pic>
        <p:nvPicPr>
          <p:cNvPr id="5" name="圖片 4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3ABB258C-95E4-49B0-9B80-ACBE1E131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318" y="2097021"/>
            <a:ext cx="4989497" cy="12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66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74C8B7-94E4-4588-B14C-6895BF9D3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748804D-0F96-417E-80F2-3E88AEB9D18F}"/>
              </a:ext>
            </a:extLst>
          </p:cNvPr>
          <p:cNvSpPr/>
          <p:nvPr/>
        </p:nvSpPr>
        <p:spPr>
          <a:xfrm>
            <a:off x="381000" y="1412697"/>
            <a:ext cx="4185920" cy="2506894"/>
          </a:xfrm>
          <a:prstGeom prst="rect">
            <a:avLst/>
          </a:prstGeom>
          <a:solidFill>
            <a:schemeClr val="accent1">
              <a:lumMod val="50000"/>
              <a:alpha val="3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91794F3-D8D2-4853-B4E8-8827BB5A8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966" y="804329"/>
            <a:ext cx="1829753" cy="328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F3AC993-4A86-418D-A777-5DEEF2D05950}"/>
              </a:ext>
            </a:extLst>
          </p:cNvPr>
          <p:cNvSpPr/>
          <p:nvPr/>
        </p:nvSpPr>
        <p:spPr>
          <a:xfrm>
            <a:off x="381000" y="1412697"/>
            <a:ext cx="4191000" cy="250689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BEFA83D-C0E4-4697-A7E8-52E1A02AFBA9}"/>
              </a:ext>
            </a:extLst>
          </p:cNvPr>
          <p:cNvSpPr txBox="1">
            <a:spLocks/>
          </p:cNvSpPr>
          <p:nvPr/>
        </p:nvSpPr>
        <p:spPr>
          <a:xfrm>
            <a:off x="593457" y="2909895"/>
            <a:ext cx="3792696" cy="907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dirty="0"/>
              <a:t>全球檔案共享</a:t>
            </a:r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5011636-D9D5-40C5-991E-7343113F48F7}"/>
              </a:ext>
            </a:extLst>
          </p:cNvPr>
          <p:cNvSpPr txBox="1">
            <a:spLocks/>
          </p:cNvSpPr>
          <p:nvPr/>
        </p:nvSpPr>
        <p:spPr>
          <a:xfrm>
            <a:off x="587733" y="2169492"/>
            <a:ext cx="3792696" cy="907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dirty="0"/>
              <a:t>建構</a:t>
            </a:r>
            <a:endParaRPr 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B94A65B-0B5B-455D-978D-9E8757EDE8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6790" y="1737293"/>
            <a:ext cx="3860835" cy="58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37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矩形: 圓角 35">
            <a:extLst>
              <a:ext uri="{FF2B5EF4-FFF2-40B4-BE49-F238E27FC236}">
                <a16:creationId xmlns:a16="http://schemas.microsoft.com/office/drawing/2014/main" id="{F85390F7-FD83-4867-8EF4-4CD915833999}"/>
              </a:ext>
            </a:extLst>
          </p:cNvPr>
          <p:cNvSpPr/>
          <p:nvPr/>
        </p:nvSpPr>
        <p:spPr>
          <a:xfrm>
            <a:off x="5885481" y="1278072"/>
            <a:ext cx="2897313" cy="37215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07" name="Title 106">
            <a:extLst>
              <a:ext uri="{FF2B5EF4-FFF2-40B4-BE49-F238E27FC236}">
                <a16:creationId xmlns:a16="http://schemas.microsoft.com/office/drawing/2014/main" id="{AD2390B6-F8BD-9348-B411-559CE641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16" y="20488"/>
            <a:ext cx="8875833" cy="994172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以網關建立全球企業多點同步與共同管理</a:t>
            </a:r>
            <a:endParaRPr lang="en-US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9B0259A-C1B8-354B-9581-FE36F42FBBFD}"/>
              </a:ext>
            </a:extLst>
          </p:cNvPr>
          <p:cNvSpPr txBox="1"/>
          <p:nvPr/>
        </p:nvSpPr>
        <p:spPr>
          <a:xfrm>
            <a:off x="5823931" y="1734830"/>
            <a:ext cx="3120678" cy="24068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070" indent="-179070">
              <a:lnSpc>
                <a:spcPts val="1800"/>
              </a:lnSpc>
              <a:spcBef>
                <a:spcPts val="400"/>
              </a:spcBef>
              <a:buFont typeface="+mj-lt"/>
              <a:buAutoNum type="arabicPeriod"/>
            </a:pPr>
            <a:r>
              <a:rPr lang="zh-CN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雲端空間在全球各地都可以存取，並達到檔案同步。將全球據點資料統一收集，並能自由擴展空間。</a:t>
            </a:r>
            <a:endParaRPr lang="en-US" altLang="zh-CN" sz="13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070" indent="-179070">
              <a:lnSpc>
                <a:spcPts val="1800"/>
              </a:lnSpc>
              <a:spcBef>
                <a:spcPts val="400"/>
              </a:spcBef>
              <a:buFont typeface="+mj-lt"/>
              <a:buAutoNum type="arabicPeriod"/>
            </a:pPr>
            <a:r>
              <a:rPr lang="zh-CN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存取協定轉換讓使用者用習慣的方式存取</a:t>
            </a:r>
            <a:endParaRPr lang="en-US" altLang="zh-CN" sz="13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070" indent="-179070">
              <a:lnSpc>
                <a:spcPts val="18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altLang="zh-CN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NAS </a:t>
            </a:r>
            <a:r>
              <a:rPr lang="zh-CN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本地快取讓存取雲端檔案如同本地體驗</a:t>
            </a:r>
            <a:endParaRPr lang="en-US" altLang="zh-CN" sz="13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  <a:p>
            <a:pPr marL="179070" indent="-179070">
              <a:lnSpc>
                <a:spcPts val="1800"/>
              </a:lnSpc>
              <a:spcBef>
                <a:spcPts val="400"/>
              </a:spcBef>
              <a:buFont typeface="+mj-lt"/>
              <a:buAutoNum type="arabicPeriod"/>
            </a:pPr>
            <a:r>
              <a:rPr lang="zh-CN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整合本地</a:t>
            </a:r>
            <a:r>
              <a:rPr lang="zh-CN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NAS </a:t>
            </a:r>
            <a:r>
              <a:rPr lang="zh-CN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使用者權限管理</a:t>
            </a:r>
            <a:endParaRPr lang="en-US" sz="13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  <a:p>
            <a:pPr marL="179070" indent="-179070">
              <a:lnSpc>
                <a:spcPts val="1800"/>
              </a:lnSpc>
              <a:spcBef>
                <a:spcPts val="400"/>
              </a:spcBef>
              <a:buFont typeface="+mj-lt"/>
              <a:buAutoNum type="arabicPeriod"/>
            </a:pPr>
            <a:r>
              <a:rPr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省去傳統</a:t>
            </a:r>
            <a:r>
              <a:rPr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VPN </a:t>
            </a:r>
            <a:r>
              <a:rPr lang="zh-CN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費時費力的存取方式</a:t>
            </a:r>
            <a:endParaRPr lang="en-US" sz="13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460C1C5-A4C6-5C4F-8CF4-0FE26B04AD19}"/>
              </a:ext>
            </a:extLst>
          </p:cNvPr>
          <p:cNvSpPr txBox="1"/>
          <p:nvPr/>
        </p:nvSpPr>
        <p:spPr>
          <a:xfrm>
            <a:off x="5957401" y="1262209"/>
            <a:ext cx="2780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優勢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95480F1D-A6AB-4E81-A531-18F249880F85}"/>
              </a:ext>
            </a:extLst>
          </p:cNvPr>
          <p:cNvSpPr/>
          <p:nvPr/>
        </p:nvSpPr>
        <p:spPr>
          <a:xfrm>
            <a:off x="956753" y="4232808"/>
            <a:ext cx="995655" cy="2987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38BA347D-0931-4BAE-84D4-D28875DB6076}"/>
              </a:ext>
            </a:extLst>
          </p:cNvPr>
          <p:cNvSpPr/>
          <p:nvPr/>
        </p:nvSpPr>
        <p:spPr>
          <a:xfrm>
            <a:off x="3022358" y="4232808"/>
            <a:ext cx="995655" cy="2987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EA607685-CC7F-42F7-AB7B-AF9906BF4CA3}"/>
              </a:ext>
            </a:extLst>
          </p:cNvPr>
          <p:cNvSpPr/>
          <p:nvPr/>
        </p:nvSpPr>
        <p:spPr>
          <a:xfrm>
            <a:off x="5182660" y="4232807"/>
            <a:ext cx="995655" cy="29870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17EBC94-A496-43F2-9AA2-216B467D6F58}"/>
              </a:ext>
            </a:extLst>
          </p:cNvPr>
          <p:cNvSpPr/>
          <p:nvPr/>
        </p:nvSpPr>
        <p:spPr>
          <a:xfrm>
            <a:off x="962235" y="4252707"/>
            <a:ext cx="1008756" cy="2354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</a:t>
            </a:r>
            <a:r>
              <a:rPr lang="en-US" altLang="zh-CN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CN" alt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唯讀</a:t>
            </a:r>
            <a:r>
              <a:rPr lang="en-US" altLang="zh-CN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B8721A8-E872-459D-94DC-C1F1805795AE}"/>
              </a:ext>
            </a:extLst>
          </p:cNvPr>
          <p:cNvSpPr/>
          <p:nvPr/>
        </p:nvSpPr>
        <p:spPr>
          <a:xfrm>
            <a:off x="3182612" y="4246862"/>
            <a:ext cx="674043" cy="2354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寫入檔案</a:t>
            </a:r>
            <a:endParaRPr lang="en-US" altLang="zh-TW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229093-241B-414B-90C5-BF8EAC37389C}"/>
              </a:ext>
            </a:extLst>
          </p:cNvPr>
          <p:cNvSpPr/>
          <p:nvPr/>
        </p:nvSpPr>
        <p:spPr>
          <a:xfrm>
            <a:off x="5343545" y="4242312"/>
            <a:ext cx="674043" cy="2354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</a:t>
            </a:r>
            <a:endParaRPr lang="en-US" altLang="zh-CN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3" name="Straight Connector 72">
            <a:extLst>
              <a:ext uri="{FF2B5EF4-FFF2-40B4-BE49-F238E27FC236}">
                <a16:creationId xmlns:a16="http://schemas.microsoft.com/office/drawing/2014/main" id="{E7F595AD-9291-4BC5-A90A-F1151E9F14E1}"/>
              </a:ext>
            </a:extLst>
          </p:cNvPr>
          <p:cNvCxnSpPr/>
          <p:nvPr/>
        </p:nvCxnSpPr>
        <p:spPr>
          <a:xfrm flipH="1">
            <a:off x="2604851" y="3484793"/>
            <a:ext cx="1" cy="69296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90F252DF-C62B-4D79-A6E5-AF56B4A0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13" y="2819151"/>
            <a:ext cx="1065028" cy="6656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BAA519F4-A881-474B-9E58-F8AE86CE8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337" y="2819151"/>
            <a:ext cx="1065028" cy="6656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E7A8D2EB-2A0F-4621-9EA4-1DA20943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297" y="2819151"/>
            <a:ext cx="1065028" cy="6656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圖形 18">
            <a:extLst>
              <a:ext uri="{FF2B5EF4-FFF2-40B4-BE49-F238E27FC236}">
                <a16:creationId xmlns:a16="http://schemas.microsoft.com/office/drawing/2014/main" id="{85FA7873-D410-42E8-9C98-76A8224C2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09" y="4177761"/>
            <a:ext cx="622235" cy="427787"/>
          </a:xfrm>
          <a:prstGeom prst="rect">
            <a:avLst/>
          </a:prstGeom>
        </p:spPr>
      </p:pic>
      <p:pic>
        <p:nvPicPr>
          <p:cNvPr id="188" name="圖形 20">
            <a:extLst>
              <a:ext uri="{FF2B5EF4-FFF2-40B4-BE49-F238E27FC236}">
                <a16:creationId xmlns:a16="http://schemas.microsoft.com/office/drawing/2014/main" id="{53B62F64-A0FD-4111-9C86-4767AE03F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3733" y="4177761"/>
            <a:ext cx="622235" cy="427787"/>
          </a:xfrm>
          <a:prstGeom prst="rect">
            <a:avLst/>
          </a:prstGeom>
        </p:spPr>
      </p:pic>
      <p:pic>
        <p:nvPicPr>
          <p:cNvPr id="189" name="圖形 21">
            <a:extLst>
              <a:ext uri="{FF2B5EF4-FFF2-40B4-BE49-F238E27FC236}">
                <a16:creationId xmlns:a16="http://schemas.microsoft.com/office/drawing/2014/main" id="{773B8C38-A67A-4AA8-9E0B-8831C964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3692" y="4203480"/>
            <a:ext cx="622235" cy="427787"/>
          </a:xfrm>
          <a:prstGeom prst="rect">
            <a:avLst/>
          </a:prstGeom>
        </p:spPr>
      </p:pic>
      <p:pic>
        <p:nvPicPr>
          <p:cNvPr id="190" name="圖形 57">
            <a:extLst>
              <a:ext uri="{FF2B5EF4-FFF2-40B4-BE49-F238E27FC236}">
                <a16:creationId xmlns:a16="http://schemas.microsoft.com/office/drawing/2014/main" id="{0AB855A0-C01C-4499-83BA-76CBE5495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69242" y="1001979"/>
            <a:ext cx="1271219" cy="761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1" name="Straight Connector 19">
            <a:extLst>
              <a:ext uri="{FF2B5EF4-FFF2-40B4-BE49-F238E27FC236}">
                <a16:creationId xmlns:a16="http://schemas.microsoft.com/office/drawing/2014/main" id="{406F6E6E-D5CB-421E-8D2A-F10F4B37179C}"/>
              </a:ext>
            </a:extLst>
          </p:cNvPr>
          <p:cNvCxnSpPr>
            <a:stCxn id="190" idx="2"/>
          </p:cNvCxnSpPr>
          <p:nvPr/>
        </p:nvCxnSpPr>
        <p:spPr>
          <a:xfrm flipH="1">
            <a:off x="2604850" y="1763545"/>
            <a:ext cx="2" cy="1055606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21">
            <a:extLst>
              <a:ext uri="{FF2B5EF4-FFF2-40B4-BE49-F238E27FC236}">
                <a16:creationId xmlns:a16="http://schemas.microsoft.com/office/drawing/2014/main" id="{9AFEEAA9-0C07-45BF-9491-074144F12395}"/>
              </a:ext>
            </a:extLst>
          </p:cNvPr>
          <p:cNvCxnSpPr>
            <a:stCxn id="185" idx="2"/>
            <a:endCxn id="188" idx="0"/>
          </p:cNvCxnSpPr>
          <p:nvPr/>
        </p:nvCxnSpPr>
        <p:spPr>
          <a:xfrm flipH="1">
            <a:off x="2604851" y="3484793"/>
            <a:ext cx="1" cy="6929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23">
            <a:extLst>
              <a:ext uri="{FF2B5EF4-FFF2-40B4-BE49-F238E27FC236}">
                <a16:creationId xmlns:a16="http://schemas.microsoft.com/office/drawing/2014/main" id="{D267C9A2-5538-4E3D-95AA-C72A9B3E4AC8}"/>
              </a:ext>
            </a:extLst>
          </p:cNvPr>
          <p:cNvCxnSpPr>
            <a:stCxn id="190" idx="2"/>
            <a:endCxn id="186" idx="0"/>
          </p:cNvCxnSpPr>
          <p:nvPr/>
        </p:nvCxnSpPr>
        <p:spPr>
          <a:xfrm>
            <a:off x="2604852" y="1763545"/>
            <a:ext cx="2219959" cy="1055606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25">
            <a:extLst>
              <a:ext uri="{FF2B5EF4-FFF2-40B4-BE49-F238E27FC236}">
                <a16:creationId xmlns:a16="http://schemas.microsoft.com/office/drawing/2014/main" id="{D94AE328-0B34-4DDD-B99A-F3C4DF9A7CCF}"/>
              </a:ext>
            </a:extLst>
          </p:cNvPr>
          <p:cNvCxnSpPr>
            <a:stCxn id="190" idx="2"/>
            <a:endCxn id="184" idx="0"/>
          </p:cNvCxnSpPr>
          <p:nvPr/>
        </p:nvCxnSpPr>
        <p:spPr>
          <a:xfrm flipH="1">
            <a:off x="591527" y="1763545"/>
            <a:ext cx="2013325" cy="1055606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31">
            <a:extLst>
              <a:ext uri="{FF2B5EF4-FFF2-40B4-BE49-F238E27FC236}">
                <a16:creationId xmlns:a16="http://schemas.microsoft.com/office/drawing/2014/main" id="{33D99BBF-BA08-493E-B0FD-73295917B92C}"/>
              </a:ext>
            </a:extLst>
          </p:cNvPr>
          <p:cNvCxnSpPr>
            <a:stCxn id="184" idx="2"/>
            <a:endCxn id="187" idx="0"/>
          </p:cNvCxnSpPr>
          <p:nvPr/>
        </p:nvCxnSpPr>
        <p:spPr>
          <a:xfrm flipH="1">
            <a:off x="591527" y="3484793"/>
            <a:ext cx="1" cy="6929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33">
            <a:extLst>
              <a:ext uri="{FF2B5EF4-FFF2-40B4-BE49-F238E27FC236}">
                <a16:creationId xmlns:a16="http://schemas.microsoft.com/office/drawing/2014/main" id="{01CC9B9B-BCFE-4541-8F09-D8517EDF739F}"/>
              </a:ext>
            </a:extLst>
          </p:cNvPr>
          <p:cNvCxnSpPr>
            <a:stCxn id="186" idx="2"/>
            <a:endCxn id="189" idx="0"/>
          </p:cNvCxnSpPr>
          <p:nvPr/>
        </p:nvCxnSpPr>
        <p:spPr>
          <a:xfrm flipH="1">
            <a:off x="4824810" y="3484793"/>
            <a:ext cx="1" cy="71868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文字方塊 5">
            <a:extLst>
              <a:ext uri="{FF2B5EF4-FFF2-40B4-BE49-F238E27FC236}">
                <a16:creationId xmlns:a16="http://schemas.microsoft.com/office/drawing/2014/main" id="{779A9337-B973-4A29-B30E-B72B6FA7AD0C}"/>
              </a:ext>
            </a:extLst>
          </p:cNvPr>
          <p:cNvSpPr txBox="1"/>
          <p:nvPr/>
        </p:nvSpPr>
        <p:spPr>
          <a:xfrm>
            <a:off x="2966046" y="2828786"/>
            <a:ext cx="5125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900" b="1">
                <a:solidFill>
                  <a:srgbClr val="08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  <a:endParaRPr kumimoji="1" lang="zh-TW" altLang="en-US" sz="900" b="1">
              <a:solidFill>
                <a:srgbClr val="08005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8" name="文字方塊 6">
            <a:extLst>
              <a:ext uri="{FF2B5EF4-FFF2-40B4-BE49-F238E27FC236}">
                <a16:creationId xmlns:a16="http://schemas.microsoft.com/office/drawing/2014/main" id="{BC607AC3-D747-4FA3-AEBD-1ABAAB5312E1}"/>
              </a:ext>
            </a:extLst>
          </p:cNvPr>
          <p:cNvSpPr txBox="1"/>
          <p:nvPr/>
        </p:nvSpPr>
        <p:spPr>
          <a:xfrm>
            <a:off x="978788" y="2828786"/>
            <a:ext cx="4499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900" b="1">
                <a:solidFill>
                  <a:srgbClr val="08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</a:t>
            </a:r>
            <a:endParaRPr kumimoji="1" lang="zh-TW" altLang="en-US" sz="900" b="1">
              <a:solidFill>
                <a:srgbClr val="08005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9" name="文字方塊 7">
            <a:extLst>
              <a:ext uri="{FF2B5EF4-FFF2-40B4-BE49-F238E27FC236}">
                <a16:creationId xmlns:a16="http://schemas.microsoft.com/office/drawing/2014/main" id="{FE5DF6D2-6D1A-44F0-93B3-48BA8376084E}"/>
              </a:ext>
            </a:extLst>
          </p:cNvPr>
          <p:cNvSpPr txBox="1"/>
          <p:nvPr/>
        </p:nvSpPr>
        <p:spPr>
          <a:xfrm>
            <a:off x="5192884" y="2849098"/>
            <a:ext cx="5008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900" b="1">
                <a:solidFill>
                  <a:srgbClr val="08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紐約</a:t>
            </a:r>
            <a:endParaRPr kumimoji="1" lang="zh-TW" altLang="en-US" sz="900" b="1">
              <a:solidFill>
                <a:srgbClr val="08005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0" name="Picture 37">
            <a:extLst>
              <a:ext uri="{FF2B5EF4-FFF2-40B4-BE49-F238E27FC236}">
                <a16:creationId xmlns:a16="http://schemas.microsoft.com/office/drawing/2014/main" id="{5CB45C19-0124-4E4C-9405-23BC35197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1927" y="3082237"/>
            <a:ext cx="512519" cy="512519"/>
          </a:xfrm>
          <a:prstGeom prst="rect">
            <a:avLst/>
          </a:prstGeom>
        </p:spPr>
      </p:pic>
      <p:grpSp>
        <p:nvGrpSpPr>
          <p:cNvPr id="201" name="Group 17">
            <a:extLst>
              <a:ext uri="{FF2B5EF4-FFF2-40B4-BE49-F238E27FC236}">
                <a16:creationId xmlns:a16="http://schemas.microsoft.com/office/drawing/2014/main" id="{35D4F74F-5FB1-4B92-B29C-46BFB2134E71}"/>
              </a:ext>
            </a:extLst>
          </p:cNvPr>
          <p:cNvGrpSpPr/>
          <p:nvPr/>
        </p:nvGrpSpPr>
        <p:grpSpPr>
          <a:xfrm>
            <a:off x="2474807" y="4003357"/>
            <a:ext cx="260085" cy="260085"/>
            <a:chOff x="2524108" y="3113910"/>
            <a:chExt cx="346780" cy="346780"/>
          </a:xfrm>
        </p:grpSpPr>
        <p:sp>
          <p:nvSpPr>
            <p:cNvPr id="202" name="橢圓 34">
              <a:extLst>
                <a:ext uri="{FF2B5EF4-FFF2-40B4-BE49-F238E27FC236}">
                  <a16:creationId xmlns:a16="http://schemas.microsoft.com/office/drawing/2014/main" id="{C01CA7E7-72A3-4E64-8031-D92245C8A6D9}"/>
                </a:ext>
              </a:extLst>
            </p:cNvPr>
            <p:cNvSpPr/>
            <p:nvPr/>
          </p:nvSpPr>
          <p:spPr>
            <a:xfrm>
              <a:off x="2524108" y="3113910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03" name="圖形 15">
              <a:extLst>
                <a:ext uri="{FF2B5EF4-FFF2-40B4-BE49-F238E27FC236}">
                  <a16:creationId xmlns:a16="http://schemas.microsoft.com/office/drawing/2014/main" id="{E8267AF4-D83A-4F0F-9497-B27EA4845F29}"/>
                </a:ext>
              </a:extLst>
            </p:cNvPr>
            <p:cNvGrpSpPr/>
            <p:nvPr/>
          </p:nvGrpSpPr>
          <p:grpSpPr>
            <a:xfrm>
              <a:off x="2599301" y="3160974"/>
              <a:ext cx="171009" cy="232084"/>
              <a:chOff x="5700272" y="2268099"/>
              <a:chExt cx="128257" cy="174063"/>
            </a:xfrm>
          </p:grpSpPr>
          <p:sp>
            <p:nvSpPr>
              <p:cNvPr id="204" name="手繪多邊形: 圖案 53">
                <a:extLst>
                  <a:ext uri="{FF2B5EF4-FFF2-40B4-BE49-F238E27FC236}">
                    <a16:creationId xmlns:a16="http://schemas.microsoft.com/office/drawing/2014/main" id="{09E40CCF-61C7-4247-8446-3CD8D0CCE419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05" name="手繪多邊形: 圖案 54">
                <a:extLst>
                  <a:ext uri="{FF2B5EF4-FFF2-40B4-BE49-F238E27FC236}">
                    <a16:creationId xmlns:a16="http://schemas.microsoft.com/office/drawing/2014/main" id="{EB955A68-058B-453A-996A-F62E882CA68C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06" name="手繪多邊形: 圖案 55">
                <a:extLst>
                  <a:ext uri="{FF2B5EF4-FFF2-40B4-BE49-F238E27FC236}">
                    <a16:creationId xmlns:a16="http://schemas.microsoft.com/office/drawing/2014/main" id="{F2F9026D-C414-42C9-9051-36BA43534C80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07" name="手繪多邊形: 圖案 56">
                <a:extLst>
                  <a:ext uri="{FF2B5EF4-FFF2-40B4-BE49-F238E27FC236}">
                    <a16:creationId xmlns:a16="http://schemas.microsoft.com/office/drawing/2014/main" id="{0837E7F9-D754-477A-9434-8145D6F63EDC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pic>
        <p:nvPicPr>
          <p:cNvPr id="208" name="Picture 40">
            <a:extLst>
              <a:ext uri="{FF2B5EF4-FFF2-40B4-BE49-F238E27FC236}">
                <a16:creationId xmlns:a16="http://schemas.microsoft.com/office/drawing/2014/main" id="{9C2B81C0-2A5C-43BC-AA58-03D846C3C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827" y="3082237"/>
            <a:ext cx="512519" cy="512519"/>
          </a:xfrm>
          <a:prstGeom prst="rect">
            <a:avLst/>
          </a:prstGeom>
        </p:spPr>
      </p:pic>
      <p:pic>
        <p:nvPicPr>
          <p:cNvPr id="209" name="Picture 42">
            <a:extLst>
              <a:ext uri="{FF2B5EF4-FFF2-40B4-BE49-F238E27FC236}">
                <a16:creationId xmlns:a16="http://schemas.microsoft.com/office/drawing/2014/main" id="{B3D75F62-79E1-4932-A8F6-EB9D2F2CC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52" y="3082237"/>
            <a:ext cx="512519" cy="512519"/>
          </a:xfrm>
          <a:prstGeom prst="rect">
            <a:avLst/>
          </a:prstGeom>
        </p:spPr>
      </p:pic>
      <p:pic>
        <p:nvPicPr>
          <p:cNvPr id="210" name="Picture 44">
            <a:extLst>
              <a:ext uri="{FF2B5EF4-FFF2-40B4-BE49-F238E27FC236}">
                <a16:creationId xmlns:a16="http://schemas.microsoft.com/office/drawing/2014/main" id="{8BE618D1-47A6-4F7E-86DC-6D8FB6BF9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759" y="1401376"/>
            <a:ext cx="512519" cy="512519"/>
          </a:xfrm>
          <a:prstGeom prst="rect">
            <a:avLst/>
          </a:prstGeom>
        </p:spPr>
      </p:pic>
      <p:grpSp>
        <p:nvGrpSpPr>
          <p:cNvPr id="211" name="Group 47">
            <a:extLst>
              <a:ext uri="{FF2B5EF4-FFF2-40B4-BE49-F238E27FC236}">
                <a16:creationId xmlns:a16="http://schemas.microsoft.com/office/drawing/2014/main" id="{3BBC617A-72E9-4221-80AB-008C76BC1B77}"/>
              </a:ext>
            </a:extLst>
          </p:cNvPr>
          <p:cNvGrpSpPr/>
          <p:nvPr/>
        </p:nvGrpSpPr>
        <p:grpSpPr>
          <a:xfrm>
            <a:off x="2965963" y="3098940"/>
            <a:ext cx="260085" cy="260085"/>
            <a:chOff x="2524108" y="3113910"/>
            <a:chExt cx="346780" cy="346780"/>
          </a:xfrm>
        </p:grpSpPr>
        <p:sp>
          <p:nvSpPr>
            <p:cNvPr id="212" name="橢圓 34">
              <a:extLst>
                <a:ext uri="{FF2B5EF4-FFF2-40B4-BE49-F238E27FC236}">
                  <a16:creationId xmlns:a16="http://schemas.microsoft.com/office/drawing/2014/main" id="{D1CB6D7B-6B66-4F50-8707-2CC409E28EAD}"/>
                </a:ext>
              </a:extLst>
            </p:cNvPr>
            <p:cNvSpPr/>
            <p:nvPr/>
          </p:nvSpPr>
          <p:spPr>
            <a:xfrm>
              <a:off x="2524108" y="3113910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13" name="圖形 15">
              <a:extLst>
                <a:ext uri="{FF2B5EF4-FFF2-40B4-BE49-F238E27FC236}">
                  <a16:creationId xmlns:a16="http://schemas.microsoft.com/office/drawing/2014/main" id="{4DE36210-E49C-49EE-A3F6-992790668EB6}"/>
                </a:ext>
              </a:extLst>
            </p:cNvPr>
            <p:cNvGrpSpPr/>
            <p:nvPr/>
          </p:nvGrpSpPr>
          <p:grpSpPr>
            <a:xfrm>
              <a:off x="2599301" y="3160974"/>
              <a:ext cx="171009" cy="232084"/>
              <a:chOff x="5700272" y="2268099"/>
              <a:chExt cx="128257" cy="174063"/>
            </a:xfrm>
          </p:grpSpPr>
          <p:sp>
            <p:nvSpPr>
              <p:cNvPr id="214" name="手繪多邊形: 圖案 53">
                <a:extLst>
                  <a:ext uri="{FF2B5EF4-FFF2-40B4-BE49-F238E27FC236}">
                    <a16:creationId xmlns:a16="http://schemas.microsoft.com/office/drawing/2014/main" id="{608BFDDB-66F1-45C0-96F4-4747B8C83C3B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15" name="手繪多邊形: 圖案 54">
                <a:extLst>
                  <a:ext uri="{FF2B5EF4-FFF2-40B4-BE49-F238E27FC236}">
                    <a16:creationId xmlns:a16="http://schemas.microsoft.com/office/drawing/2014/main" id="{57D766C2-DAAD-485C-B5B2-519F7A0AD2B7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16" name="手繪多邊形: 圖案 55">
                <a:extLst>
                  <a:ext uri="{FF2B5EF4-FFF2-40B4-BE49-F238E27FC236}">
                    <a16:creationId xmlns:a16="http://schemas.microsoft.com/office/drawing/2014/main" id="{7710BA11-FF07-4534-8742-56053B2476E6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17" name="手繪多邊形: 圖案 56">
                <a:extLst>
                  <a:ext uri="{FF2B5EF4-FFF2-40B4-BE49-F238E27FC236}">
                    <a16:creationId xmlns:a16="http://schemas.microsoft.com/office/drawing/2014/main" id="{49AF0BA9-A7E1-468E-992D-368F6C433FEC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218" name="Group 54">
            <a:extLst>
              <a:ext uri="{FF2B5EF4-FFF2-40B4-BE49-F238E27FC236}">
                <a16:creationId xmlns:a16="http://schemas.microsoft.com/office/drawing/2014/main" id="{E8858919-FDAE-4CD4-B357-47C7E2C35887}"/>
              </a:ext>
            </a:extLst>
          </p:cNvPr>
          <p:cNvGrpSpPr/>
          <p:nvPr/>
        </p:nvGrpSpPr>
        <p:grpSpPr>
          <a:xfrm>
            <a:off x="2490090" y="1435006"/>
            <a:ext cx="260085" cy="260085"/>
            <a:chOff x="2524108" y="3113910"/>
            <a:chExt cx="346780" cy="346780"/>
          </a:xfrm>
        </p:grpSpPr>
        <p:sp>
          <p:nvSpPr>
            <p:cNvPr id="219" name="橢圓 34">
              <a:extLst>
                <a:ext uri="{FF2B5EF4-FFF2-40B4-BE49-F238E27FC236}">
                  <a16:creationId xmlns:a16="http://schemas.microsoft.com/office/drawing/2014/main" id="{ADBBBB31-3EDE-4013-918C-E15EBD50BCA1}"/>
                </a:ext>
              </a:extLst>
            </p:cNvPr>
            <p:cNvSpPr/>
            <p:nvPr/>
          </p:nvSpPr>
          <p:spPr>
            <a:xfrm>
              <a:off x="2524108" y="3113910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20" name="圖形 15">
              <a:extLst>
                <a:ext uri="{FF2B5EF4-FFF2-40B4-BE49-F238E27FC236}">
                  <a16:creationId xmlns:a16="http://schemas.microsoft.com/office/drawing/2014/main" id="{26D4FBE3-B7BB-444A-84DC-D9637FC8028E}"/>
                </a:ext>
              </a:extLst>
            </p:cNvPr>
            <p:cNvGrpSpPr/>
            <p:nvPr/>
          </p:nvGrpSpPr>
          <p:grpSpPr>
            <a:xfrm>
              <a:off x="2599301" y="3160974"/>
              <a:ext cx="171009" cy="232084"/>
              <a:chOff x="5700272" y="2268099"/>
              <a:chExt cx="128257" cy="174063"/>
            </a:xfrm>
          </p:grpSpPr>
          <p:sp>
            <p:nvSpPr>
              <p:cNvPr id="221" name="手繪多邊形: 圖案 53">
                <a:extLst>
                  <a:ext uri="{FF2B5EF4-FFF2-40B4-BE49-F238E27FC236}">
                    <a16:creationId xmlns:a16="http://schemas.microsoft.com/office/drawing/2014/main" id="{ACC26A30-A06D-49A3-89EA-3658CA02C2B2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22" name="手繪多邊形: 圖案 54">
                <a:extLst>
                  <a:ext uri="{FF2B5EF4-FFF2-40B4-BE49-F238E27FC236}">
                    <a16:creationId xmlns:a16="http://schemas.microsoft.com/office/drawing/2014/main" id="{220D99A3-EE11-4AE6-9097-8BA1164E70F3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23" name="手繪多邊形: 圖案 55">
                <a:extLst>
                  <a:ext uri="{FF2B5EF4-FFF2-40B4-BE49-F238E27FC236}">
                    <a16:creationId xmlns:a16="http://schemas.microsoft.com/office/drawing/2014/main" id="{E4154936-EA50-4BDF-905F-470BAEFF2486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24" name="手繪多邊形: 圖案 56">
                <a:extLst>
                  <a:ext uri="{FF2B5EF4-FFF2-40B4-BE49-F238E27FC236}">
                    <a16:creationId xmlns:a16="http://schemas.microsoft.com/office/drawing/2014/main" id="{74604838-DE2B-4FAC-B27E-DEAA2981AD71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225" name="Group 61">
            <a:extLst>
              <a:ext uri="{FF2B5EF4-FFF2-40B4-BE49-F238E27FC236}">
                <a16:creationId xmlns:a16="http://schemas.microsoft.com/office/drawing/2014/main" id="{CFFDF030-9E17-400A-8D3C-4BC7BAB8B792}"/>
              </a:ext>
            </a:extLst>
          </p:cNvPr>
          <p:cNvGrpSpPr/>
          <p:nvPr/>
        </p:nvGrpSpPr>
        <p:grpSpPr>
          <a:xfrm>
            <a:off x="2492650" y="1440451"/>
            <a:ext cx="260085" cy="260085"/>
            <a:chOff x="2524108" y="3113910"/>
            <a:chExt cx="346780" cy="346780"/>
          </a:xfrm>
        </p:grpSpPr>
        <p:sp>
          <p:nvSpPr>
            <p:cNvPr id="226" name="橢圓 34">
              <a:extLst>
                <a:ext uri="{FF2B5EF4-FFF2-40B4-BE49-F238E27FC236}">
                  <a16:creationId xmlns:a16="http://schemas.microsoft.com/office/drawing/2014/main" id="{994CF250-329F-44B1-8C81-5DB04DBFA82B}"/>
                </a:ext>
              </a:extLst>
            </p:cNvPr>
            <p:cNvSpPr/>
            <p:nvPr/>
          </p:nvSpPr>
          <p:spPr>
            <a:xfrm>
              <a:off x="2524108" y="3113910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27" name="圖形 15">
              <a:extLst>
                <a:ext uri="{FF2B5EF4-FFF2-40B4-BE49-F238E27FC236}">
                  <a16:creationId xmlns:a16="http://schemas.microsoft.com/office/drawing/2014/main" id="{62CE1A7C-22A0-4755-9D7E-1B4974313BF2}"/>
                </a:ext>
              </a:extLst>
            </p:cNvPr>
            <p:cNvGrpSpPr/>
            <p:nvPr/>
          </p:nvGrpSpPr>
          <p:grpSpPr>
            <a:xfrm>
              <a:off x="2599301" y="3160974"/>
              <a:ext cx="171009" cy="232084"/>
              <a:chOff x="5700272" y="2268099"/>
              <a:chExt cx="128257" cy="174063"/>
            </a:xfrm>
          </p:grpSpPr>
          <p:sp>
            <p:nvSpPr>
              <p:cNvPr id="228" name="手繪多邊形: 圖案 53">
                <a:extLst>
                  <a:ext uri="{FF2B5EF4-FFF2-40B4-BE49-F238E27FC236}">
                    <a16:creationId xmlns:a16="http://schemas.microsoft.com/office/drawing/2014/main" id="{8845533D-265B-4FBC-A3B6-43E4CF3AA79F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29" name="手繪多邊形: 圖案 54">
                <a:extLst>
                  <a:ext uri="{FF2B5EF4-FFF2-40B4-BE49-F238E27FC236}">
                    <a16:creationId xmlns:a16="http://schemas.microsoft.com/office/drawing/2014/main" id="{698BD9AE-3878-4D4D-AE04-75FAD6EE754F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30" name="手繪多邊形: 圖案 55">
                <a:extLst>
                  <a:ext uri="{FF2B5EF4-FFF2-40B4-BE49-F238E27FC236}">
                    <a16:creationId xmlns:a16="http://schemas.microsoft.com/office/drawing/2014/main" id="{61097D84-F821-45DB-A65C-3E74A1913B8B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31" name="手繪多邊形: 圖案 56">
                <a:extLst>
                  <a:ext uri="{FF2B5EF4-FFF2-40B4-BE49-F238E27FC236}">
                    <a16:creationId xmlns:a16="http://schemas.microsoft.com/office/drawing/2014/main" id="{D3E5EB04-C777-44C3-8C44-35318705A46B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sp>
        <p:nvSpPr>
          <p:cNvPr id="232" name="Freeform 45">
            <a:extLst>
              <a:ext uri="{FF2B5EF4-FFF2-40B4-BE49-F238E27FC236}">
                <a16:creationId xmlns:a16="http://schemas.microsoft.com/office/drawing/2014/main" id="{98ABE2AE-F124-4560-9B5A-D3588A3FEA47}"/>
              </a:ext>
            </a:extLst>
          </p:cNvPr>
          <p:cNvSpPr/>
          <p:nvPr/>
        </p:nvSpPr>
        <p:spPr>
          <a:xfrm>
            <a:off x="2423625" y="1513420"/>
            <a:ext cx="335756" cy="290513"/>
          </a:xfrm>
          <a:custGeom>
            <a:avLst/>
            <a:gdLst>
              <a:gd name="connsiteX0" fmla="*/ 6350 w 447675"/>
              <a:gd name="connsiteY0" fmla="*/ 0 h 387350"/>
              <a:gd name="connsiteX1" fmla="*/ 136525 w 447675"/>
              <a:gd name="connsiteY1" fmla="*/ 3175 h 387350"/>
              <a:gd name="connsiteX2" fmla="*/ 200025 w 447675"/>
              <a:gd name="connsiteY2" fmla="*/ 82550 h 387350"/>
              <a:gd name="connsiteX3" fmla="*/ 415925 w 447675"/>
              <a:gd name="connsiteY3" fmla="*/ 82550 h 387350"/>
              <a:gd name="connsiteX4" fmla="*/ 444500 w 447675"/>
              <a:gd name="connsiteY4" fmla="*/ 117475 h 387350"/>
              <a:gd name="connsiteX5" fmla="*/ 447675 w 447675"/>
              <a:gd name="connsiteY5" fmla="*/ 317500 h 387350"/>
              <a:gd name="connsiteX6" fmla="*/ 447675 w 447675"/>
              <a:gd name="connsiteY6" fmla="*/ 387350 h 387350"/>
              <a:gd name="connsiteX7" fmla="*/ 50800 w 447675"/>
              <a:gd name="connsiteY7" fmla="*/ 387350 h 387350"/>
              <a:gd name="connsiteX8" fmla="*/ 0 w 447675"/>
              <a:gd name="connsiteY8" fmla="*/ 342900 h 387350"/>
              <a:gd name="connsiteX9" fmla="*/ 6350 w 447675"/>
              <a:gd name="connsiteY9" fmla="*/ 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7675" h="387350">
                <a:moveTo>
                  <a:pt x="6350" y="0"/>
                </a:moveTo>
                <a:lnTo>
                  <a:pt x="136525" y="3175"/>
                </a:lnTo>
                <a:lnTo>
                  <a:pt x="200025" y="82550"/>
                </a:lnTo>
                <a:lnTo>
                  <a:pt x="415925" y="82550"/>
                </a:lnTo>
                <a:lnTo>
                  <a:pt x="444500" y="117475"/>
                </a:lnTo>
                <a:cubicBezTo>
                  <a:pt x="445558" y="184150"/>
                  <a:pt x="446617" y="250825"/>
                  <a:pt x="447675" y="317500"/>
                </a:cubicBezTo>
                <a:lnTo>
                  <a:pt x="447675" y="387350"/>
                </a:lnTo>
                <a:lnTo>
                  <a:pt x="50800" y="387350"/>
                </a:lnTo>
                <a:lnTo>
                  <a:pt x="0" y="342900"/>
                </a:lnTo>
                <a:lnTo>
                  <a:pt x="63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3" name="Freeform 39">
            <a:extLst>
              <a:ext uri="{FF2B5EF4-FFF2-40B4-BE49-F238E27FC236}">
                <a16:creationId xmlns:a16="http://schemas.microsoft.com/office/drawing/2014/main" id="{EBD9F12E-748E-47E1-BC99-3F3BD1DCE48A}"/>
              </a:ext>
            </a:extLst>
          </p:cNvPr>
          <p:cNvSpPr/>
          <p:nvPr/>
        </p:nvSpPr>
        <p:spPr>
          <a:xfrm>
            <a:off x="2870793" y="3194280"/>
            <a:ext cx="335756" cy="290513"/>
          </a:xfrm>
          <a:custGeom>
            <a:avLst/>
            <a:gdLst>
              <a:gd name="connsiteX0" fmla="*/ 6350 w 447675"/>
              <a:gd name="connsiteY0" fmla="*/ 0 h 387350"/>
              <a:gd name="connsiteX1" fmla="*/ 136525 w 447675"/>
              <a:gd name="connsiteY1" fmla="*/ 3175 h 387350"/>
              <a:gd name="connsiteX2" fmla="*/ 200025 w 447675"/>
              <a:gd name="connsiteY2" fmla="*/ 82550 h 387350"/>
              <a:gd name="connsiteX3" fmla="*/ 415925 w 447675"/>
              <a:gd name="connsiteY3" fmla="*/ 82550 h 387350"/>
              <a:gd name="connsiteX4" fmla="*/ 444500 w 447675"/>
              <a:gd name="connsiteY4" fmla="*/ 117475 h 387350"/>
              <a:gd name="connsiteX5" fmla="*/ 447675 w 447675"/>
              <a:gd name="connsiteY5" fmla="*/ 317500 h 387350"/>
              <a:gd name="connsiteX6" fmla="*/ 447675 w 447675"/>
              <a:gd name="connsiteY6" fmla="*/ 387350 h 387350"/>
              <a:gd name="connsiteX7" fmla="*/ 50800 w 447675"/>
              <a:gd name="connsiteY7" fmla="*/ 387350 h 387350"/>
              <a:gd name="connsiteX8" fmla="*/ 0 w 447675"/>
              <a:gd name="connsiteY8" fmla="*/ 342900 h 387350"/>
              <a:gd name="connsiteX9" fmla="*/ 6350 w 447675"/>
              <a:gd name="connsiteY9" fmla="*/ 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7675" h="387350">
                <a:moveTo>
                  <a:pt x="6350" y="0"/>
                </a:moveTo>
                <a:lnTo>
                  <a:pt x="136525" y="3175"/>
                </a:lnTo>
                <a:lnTo>
                  <a:pt x="200025" y="82550"/>
                </a:lnTo>
                <a:lnTo>
                  <a:pt x="415925" y="82550"/>
                </a:lnTo>
                <a:lnTo>
                  <a:pt x="444500" y="117475"/>
                </a:lnTo>
                <a:cubicBezTo>
                  <a:pt x="445558" y="184150"/>
                  <a:pt x="446617" y="250825"/>
                  <a:pt x="447675" y="317500"/>
                </a:cubicBezTo>
                <a:lnTo>
                  <a:pt x="447675" y="387350"/>
                </a:lnTo>
                <a:lnTo>
                  <a:pt x="50800" y="387350"/>
                </a:lnTo>
                <a:lnTo>
                  <a:pt x="0" y="342900"/>
                </a:lnTo>
                <a:lnTo>
                  <a:pt x="63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34" name="Straight Connector 74">
            <a:extLst>
              <a:ext uri="{FF2B5EF4-FFF2-40B4-BE49-F238E27FC236}">
                <a16:creationId xmlns:a16="http://schemas.microsoft.com/office/drawing/2014/main" id="{1F9656E2-0C62-4FCC-B48B-B1F248C11D44}"/>
              </a:ext>
            </a:extLst>
          </p:cNvPr>
          <p:cNvCxnSpPr/>
          <p:nvPr/>
        </p:nvCxnSpPr>
        <p:spPr>
          <a:xfrm flipH="1">
            <a:off x="2599281" y="1791734"/>
            <a:ext cx="2" cy="105560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75">
            <a:extLst>
              <a:ext uri="{FF2B5EF4-FFF2-40B4-BE49-F238E27FC236}">
                <a16:creationId xmlns:a16="http://schemas.microsoft.com/office/drawing/2014/main" id="{96EB3E06-B49F-45C7-A22A-58F9BC48989C}"/>
              </a:ext>
            </a:extLst>
          </p:cNvPr>
          <p:cNvCxnSpPr/>
          <p:nvPr/>
        </p:nvCxnSpPr>
        <p:spPr>
          <a:xfrm>
            <a:off x="2632068" y="1779875"/>
            <a:ext cx="2219959" cy="105560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76">
            <a:extLst>
              <a:ext uri="{FF2B5EF4-FFF2-40B4-BE49-F238E27FC236}">
                <a16:creationId xmlns:a16="http://schemas.microsoft.com/office/drawing/2014/main" id="{AA34DAE9-E3C5-4BE0-A526-CB93223D947A}"/>
              </a:ext>
            </a:extLst>
          </p:cNvPr>
          <p:cNvCxnSpPr/>
          <p:nvPr/>
        </p:nvCxnSpPr>
        <p:spPr>
          <a:xfrm flipH="1">
            <a:off x="586087" y="1768990"/>
            <a:ext cx="2013325" cy="105560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7" name="Group 77">
            <a:extLst>
              <a:ext uri="{FF2B5EF4-FFF2-40B4-BE49-F238E27FC236}">
                <a16:creationId xmlns:a16="http://schemas.microsoft.com/office/drawing/2014/main" id="{0AFFF0B7-7ADF-42EB-A229-E76DAA3D6AE9}"/>
              </a:ext>
            </a:extLst>
          </p:cNvPr>
          <p:cNvGrpSpPr/>
          <p:nvPr/>
        </p:nvGrpSpPr>
        <p:grpSpPr>
          <a:xfrm>
            <a:off x="901936" y="3125495"/>
            <a:ext cx="260085" cy="260085"/>
            <a:chOff x="2524108" y="3113910"/>
            <a:chExt cx="346780" cy="346780"/>
          </a:xfrm>
        </p:grpSpPr>
        <p:sp>
          <p:nvSpPr>
            <p:cNvPr id="238" name="橢圓 34">
              <a:extLst>
                <a:ext uri="{FF2B5EF4-FFF2-40B4-BE49-F238E27FC236}">
                  <a16:creationId xmlns:a16="http://schemas.microsoft.com/office/drawing/2014/main" id="{C83ACA5D-D7E5-46BF-A80A-0D16010907E1}"/>
                </a:ext>
              </a:extLst>
            </p:cNvPr>
            <p:cNvSpPr/>
            <p:nvPr/>
          </p:nvSpPr>
          <p:spPr>
            <a:xfrm>
              <a:off x="2524108" y="3113910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39" name="圖形 15">
              <a:extLst>
                <a:ext uri="{FF2B5EF4-FFF2-40B4-BE49-F238E27FC236}">
                  <a16:creationId xmlns:a16="http://schemas.microsoft.com/office/drawing/2014/main" id="{A515B3BC-E193-490D-A99E-539B423AFDD6}"/>
                </a:ext>
              </a:extLst>
            </p:cNvPr>
            <p:cNvGrpSpPr/>
            <p:nvPr/>
          </p:nvGrpSpPr>
          <p:grpSpPr>
            <a:xfrm>
              <a:off x="2599301" y="3160974"/>
              <a:ext cx="171009" cy="232084"/>
              <a:chOff x="5700272" y="2268099"/>
              <a:chExt cx="128257" cy="174063"/>
            </a:xfrm>
          </p:grpSpPr>
          <p:sp>
            <p:nvSpPr>
              <p:cNvPr id="240" name="手繪多邊形: 圖案 53">
                <a:extLst>
                  <a:ext uri="{FF2B5EF4-FFF2-40B4-BE49-F238E27FC236}">
                    <a16:creationId xmlns:a16="http://schemas.microsoft.com/office/drawing/2014/main" id="{B285700D-2335-40FB-A2B2-BAFA387DB074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41" name="手繪多邊形: 圖案 54">
                <a:extLst>
                  <a:ext uri="{FF2B5EF4-FFF2-40B4-BE49-F238E27FC236}">
                    <a16:creationId xmlns:a16="http://schemas.microsoft.com/office/drawing/2014/main" id="{9391E4AE-8210-4AEF-8287-6691D0348C05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42" name="手繪多邊形: 圖案 55">
                <a:extLst>
                  <a:ext uri="{FF2B5EF4-FFF2-40B4-BE49-F238E27FC236}">
                    <a16:creationId xmlns:a16="http://schemas.microsoft.com/office/drawing/2014/main" id="{85F349A3-8E0E-4CC4-A454-92EB2B699B89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43" name="手繪多邊形: 圖案 56">
                <a:extLst>
                  <a:ext uri="{FF2B5EF4-FFF2-40B4-BE49-F238E27FC236}">
                    <a16:creationId xmlns:a16="http://schemas.microsoft.com/office/drawing/2014/main" id="{A6997D2F-12E0-42CB-94A3-8E06DFB321D1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sp>
        <p:nvSpPr>
          <p:cNvPr id="244" name="Freeform 43">
            <a:extLst>
              <a:ext uri="{FF2B5EF4-FFF2-40B4-BE49-F238E27FC236}">
                <a16:creationId xmlns:a16="http://schemas.microsoft.com/office/drawing/2014/main" id="{BAAEE6D4-E523-48C7-9316-73CFA3F4DD92}"/>
              </a:ext>
            </a:extLst>
          </p:cNvPr>
          <p:cNvSpPr/>
          <p:nvPr/>
        </p:nvSpPr>
        <p:spPr>
          <a:xfrm>
            <a:off x="822918" y="3194280"/>
            <a:ext cx="335756" cy="290513"/>
          </a:xfrm>
          <a:custGeom>
            <a:avLst/>
            <a:gdLst>
              <a:gd name="connsiteX0" fmla="*/ 6350 w 447675"/>
              <a:gd name="connsiteY0" fmla="*/ 0 h 387350"/>
              <a:gd name="connsiteX1" fmla="*/ 136525 w 447675"/>
              <a:gd name="connsiteY1" fmla="*/ 3175 h 387350"/>
              <a:gd name="connsiteX2" fmla="*/ 200025 w 447675"/>
              <a:gd name="connsiteY2" fmla="*/ 82550 h 387350"/>
              <a:gd name="connsiteX3" fmla="*/ 415925 w 447675"/>
              <a:gd name="connsiteY3" fmla="*/ 82550 h 387350"/>
              <a:gd name="connsiteX4" fmla="*/ 444500 w 447675"/>
              <a:gd name="connsiteY4" fmla="*/ 117475 h 387350"/>
              <a:gd name="connsiteX5" fmla="*/ 447675 w 447675"/>
              <a:gd name="connsiteY5" fmla="*/ 317500 h 387350"/>
              <a:gd name="connsiteX6" fmla="*/ 447675 w 447675"/>
              <a:gd name="connsiteY6" fmla="*/ 387350 h 387350"/>
              <a:gd name="connsiteX7" fmla="*/ 50800 w 447675"/>
              <a:gd name="connsiteY7" fmla="*/ 387350 h 387350"/>
              <a:gd name="connsiteX8" fmla="*/ 0 w 447675"/>
              <a:gd name="connsiteY8" fmla="*/ 342900 h 387350"/>
              <a:gd name="connsiteX9" fmla="*/ 6350 w 447675"/>
              <a:gd name="connsiteY9" fmla="*/ 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7675" h="387350">
                <a:moveTo>
                  <a:pt x="6350" y="0"/>
                </a:moveTo>
                <a:lnTo>
                  <a:pt x="136525" y="3175"/>
                </a:lnTo>
                <a:lnTo>
                  <a:pt x="200025" y="82550"/>
                </a:lnTo>
                <a:lnTo>
                  <a:pt x="415925" y="82550"/>
                </a:lnTo>
                <a:lnTo>
                  <a:pt x="444500" y="117475"/>
                </a:lnTo>
                <a:cubicBezTo>
                  <a:pt x="445558" y="184150"/>
                  <a:pt x="446617" y="250825"/>
                  <a:pt x="447675" y="317500"/>
                </a:cubicBezTo>
                <a:lnTo>
                  <a:pt x="447675" y="387350"/>
                </a:lnTo>
                <a:lnTo>
                  <a:pt x="50800" y="387350"/>
                </a:lnTo>
                <a:lnTo>
                  <a:pt x="0" y="342900"/>
                </a:lnTo>
                <a:lnTo>
                  <a:pt x="63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245" name="Group 84">
            <a:extLst>
              <a:ext uri="{FF2B5EF4-FFF2-40B4-BE49-F238E27FC236}">
                <a16:creationId xmlns:a16="http://schemas.microsoft.com/office/drawing/2014/main" id="{09F99491-B054-4350-9E5D-D5AA0867A142}"/>
              </a:ext>
            </a:extLst>
          </p:cNvPr>
          <p:cNvGrpSpPr/>
          <p:nvPr/>
        </p:nvGrpSpPr>
        <p:grpSpPr>
          <a:xfrm>
            <a:off x="5204998" y="3127432"/>
            <a:ext cx="260085" cy="260085"/>
            <a:chOff x="2524108" y="3113910"/>
            <a:chExt cx="346780" cy="346780"/>
          </a:xfrm>
        </p:grpSpPr>
        <p:sp>
          <p:nvSpPr>
            <p:cNvPr id="246" name="橢圓 34">
              <a:extLst>
                <a:ext uri="{FF2B5EF4-FFF2-40B4-BE49-F238E27FC236}">
                  <a16:creationId xmlns:a16="http://schemas.microsoft.com/office/drawing/2014/main" id="{B0281A22-86E5-4D0E-8A90-0AFDA8BE5B38}"/>
                </a:ext>
              </a:extLst>
            </p:cNvPr>
            <p:cNvSpPr/>
            <p:nvPr/>
          </p:nvSpPr>
          <p:spPr>
            <a:xfrm>
              <a:off x="2524108" y="3113910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47" name="圖形 15">
              <a:extLst>
                <a:ext uri="{FF2B5EF4-FFF2-40B4-BE49-F238E27FC236}">
                  <a16:creationId xmlns:a16="http://schemas.microsoft.com/office/drawing/2014/main" id="{DA14DEBD-8389-48F1-B335-D96A61D6100B}"/>
                </a:ext>
              </a:extLst>
            </p:cNvPr>
            <p:cNvGrpSpPr/>
            <p:nvPr/>
          </p:nvGrpSpPr>
          <p:grpSpPr>
            <a:xfrm>
              <a:off x="2599301" y="3160974"/>
              <a:ext cx="171009" cy="232084"/>
              <a:chOff x="5700272" y="2268099"/>
              <a:chExt cx="128257" cy="174063"/>
            </a:xfrm>
          </p:grpSpPr>
          <p:sp>
            <p:nvSpPr>
              <p:cNvPr id="248" name="手繪多邊形: 圖案 53">
                <a:extLst>
                  <a:ext uri="{FF2B5EF4-FFF2-40B4-BE49-F238E27FC236}">
                    <a16:creationId xmlns:a16="http://schemas.microsoft.com/office/drawing/2014/main" id="{5B264684-B0F2-4BE7-89E6-96BF91AE6225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49" name="手繪多邊形: 圖案 54">
                <a:extLst>
                  <a:ext uri="{FF2B5EF4-FFF2-40B4-BE49-F238E27FC236}">
                    <a16:creationId xmlns:a16="http://schemas.microsoft.com/office/drawing/2014/main" id="{D130E9BB-25A7-4194-8956-D74851861E9B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50" name="手繪多邊形: 圖案 55">
                <a:extLst>
                  <a:ext uri="{FF2B5EF4-FFF2-40B4-BE49-F238E27FC236}">
                    <a16:creationId xmlns:a16="http://schemas.microsoft.com/office/drawing/2014/main" id="{1D251A25-1DB6-4AE1-986A-4FF9AD8BAFEB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51" name="手繪多邊形: 圖案 56">
                <a:extLst>
                  <a:ext uri="{FF2B5EF4-FFF2-40B4-BE49-F238E27FC236}">
                    <a16:creationId xmlns:a16="http://schemas.microsoft.com/office/drawing/2014/main" id="{7CE77BA1-72AF-4680-9B09-3101DD805E2C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sp>
        <p:nvSpPr>
          <p:cNvPr id="252" name="Freeform 41">
            <a:extLst>
              <a:ext uri="{FF2B5EF4-FFF2-40B4-BE49-F238E27FC236}">
                <a16:creationId xmlns:a16="http://schemas.microsoft.com/office/drawing/2014/main" id="{425507B0-2B65-41E4-845E-FCDB79308B76}"/>
              </a:ext>
            </a:extLst>
          </p:cNvPr>
          <p:cNvSpPr/>
          <p:nvPr/>
        </p:nvSpPr>
        <p:spPr>
          <a:xfrm>
            <a:off x="5118693" y="3194280"/>
            <a:ext cx="335756" cy="290513"/>
          </a:xfrm>
          <a:custGeom>
            <a:avLst/>
            <a:gdLst>
              <a:gd name="connsiteX0" fmla="*/ 6350 w 447675"/>
              <a:gd name="connsiteY0" fmla="*/ 0 h 387350"/>
              <a:gd name="connsiteX1" fmla="*/ 136525 w 447675"/>
              <a:gd name="connsiteY1" fmla="*/ 3175 h 387350"/>
              <a:gd name="connsiteX2" fmla="*/ 200025 w 447675"/>
              <a:gd name="connsiteY2" fmla="*/ 82550 h 387350"/>
              <a:gd name="connsiteX3" fmla="*/ 415925 w 447675"/>
              <a:gd name="connsiteY3" fmla="*/ 82550 h 387350"/>
              <a:gd name="connsiteX4" fmla="*/ 444500 w 447675"/>
              <a:gd name="connsiteY4" fmla="*/ 117475 h 387350"/>
              <a:gd name="connsiteX5" fmla="*/ 447675 w 447675"/>
              <a:gd name="connsiteY5" fmla="*/ 317500 h 387350"/>
              <a:gd name="connsiteX6" fmla="*/ 447675 w 447675"/>
              <a:gd name="connsiteY6" fmla="*/ 387350 h 387350"/>
              <a:gd name="connsiteX7" fmla="*/ 50800 w 447675"/>
              <a:gd name="connsiteY7" fmla="*/ 387350 h 387350"/>
              <a:gd name="connsiteX8" fmla="*/ 0 w 447675"/>
              <a:gd name="connsiteY8" fmla="*/ 342900 h 387350"/>
              <a:gd name="connsiteX9" fmla="*/ 6350 w 447675"/>
              <a:gd name="connsiteY9" fmla="*/ 0 h 38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7675" h="387350">
                <a:moveTo>
                  <a:pt x="6350" y="0"/>
                </a:moveTo>
                <a:lnTo>
                  <a:pt x="136525" y="3175"/>
                </a:lnTo>
                <a:lnTo>
                  <a:pt x="200025" y="82550"/>
                </a:lnTo>
                <a:lnTo>
                  <a:pt x="415925" y="82550"/>
                </a:lnTo>
                <a:lnTo>
                  <a:pt x="444500" y="117475"/>
                </a:lnTo>
                <a:cubicBezTo>
                  <a:pt x="445558" y="184150"/>
                  <a:pt x="446617" y="250825"/>
                  <a:pt x="447675" y="317500"/>
                </a:cubicBezTo>
                <a:lnTo>
                  <a:pt x="447675" y="387350"/>
                </a:lnTo>
                <a:lnTo>
                  <a:pt x="50800" y="387350"/>
                </a:lnTo>
                <a:lnTo>
                  <a:pt x="0" y="342900"/>
                </a:lnTo>
                <a:lnTo>
                  <a:pt x="63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53" name="Straight Connector 91">
            <a:extLst>
              <a:ext uri="{FF2B5EF4-FFF2-40B4-BE49-F238E27FC236}">
                <a16:creationId xmlns:a16="http://schemas.microsoft.com/office/drawing/2014/main" id="{1964C3A8-98E9-45C3-A77E-33D08256189B}"/>
              </a:ext>
            </a:extLst>
          </p:cNvPr>
          <p:cNvCxnSpPr/>
          <p:nvPr/>
        </p:nvCxnSpPr>
        <p:spPr>
          <a:xfrm flipH="1">
            <a:off x="586086" y="3479352"/>
            <a:ext cx="1" cy="69296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92">
            <a:extLst>
              <a:ext uri="{FF2B5EF4-FFF2-40B4-BE49-F238E27FC236}">
                <a16:creationId xmlns:a16="http://schemas.microsoft.com/office/drawing/2014/main" id="{16F789E0-2AA9-4ED3-912E-31F8E50254D5}"/>
              </a:ext>
            </a:extLst>
          </p:cNvPr>
          <p:cNvCxnSpPr/>
          <p:nvPr/>
        </p:nvCxnSpPr>
        <p:spPr>
          <a:xfrm flipH="1">
            <a:off x="4819370" y="3479352"/>
            <a:ext cx="1" cy="71868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extBox 93">
            <a:extLst>
              <a:ext uri="{FF2B5EF4-FFF2-40B4-BE49-F238E27FC236}">
                <a16:creationId xmlns:a16="http://schemas.microsoft.com/office/drawing/2014/main" id="{41A64EBD-AFB1-4D76-91A2-0E5B885D8430}"/>
              </a:ext>
            </a:extLst>
          </p:cNvPr>
          <p:cNvSpPr txBox="1"/>
          <p:nvPr/>
        </p:nvSpPr>
        <p:spPr>
          <a:xfrm>
            <a:off x="782612" y="3241817"/>
            <a:ext cx="398547" cy="28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788"/>
              <a:t>read</a:t>
            </a:r>
          </a:p>
          <a:p>
            <a:pPr algn="ctr">
              <a:lnSpc>
                <a:spcPct val="80000"/>
              </a:lnSpc>
            </a:pPr>
            <a:r>
              <a:rPr lang="en-US" sz="788"/>
              <a:t>only</a:t>
            </a:r>
          </a:p>
        </p:txBody>
      </p:sp>
    </p:spTree>
    <p:extLst>
      <p:ext uri="{BB962C8B-B14F-4D97-AF65-F5344CB8AC3E}">
        <p14:creationId xmlns:p14="http://schemas.microsoft.com/office/powerpoint/2010/main" val="9966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347 L 0.00065 -0.1743 L 0.05299 -0.1743 " pathEditMode="relative" rAng="0" ptsTypes="AAA">
                                      <p:cBhvr>
                                        <p:cTn id="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8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162 L -0.05312 0.00162 L -0.05312 -0.32223 L -0.05312 -0.32199 " pathEditMode="relative" rAng="0" ptsTypes="AAAA">
                                      <p:cBhvr>
                                        <p:cTn id="20" dur="3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620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741 L -0.00104 0.03912 L -0.22734 0.25069 L -0.22734 0.32916 L -0.17383 0.32916 " pathEditMode="relative" rAng="0" ptsTypes="AAAAA">
                                      <p:cBhvr>
                                        <p:cTn id="34" dur="3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1682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602 L -0.0013 0.04259 L 0.24623 0.24769 L 0.24623 0.32824 L 0.2974 0.32824 " pathEditMode="relative" rAng="0" ptsTypes="AAAAA">
                                      <p:cBhvr>
                                        <p:cTn id="36" dur="3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1671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2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2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-0.05598 3.7037E-7 L -0.05598 0.18194 " pathEditMode="relative" rAng="0" ptsTypes="AAA">
                                      <p:cBhvr>
                                        <p:cTn id="56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909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6 L -0.04922 0.00046 L -0.04922 0.17407 " pathEditMode="relative" rAng="0" ptsTypes="AAA">
                                      <p:cBhvr>
                                        <p:cTn id="5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86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387772" y="13697"/>
            <a:ext cx="9084310" cy="9941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將共用雲空間分配權限給本地使用者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D53CFB4-1A36-4170-AE61-85459A3F8952}"/>
              </a:ext>
            </a:extLst>
          </p:cNvPr>
          <p:cNvSpPr/>
          <p:nvPr/>
        </p:nvSpPr>
        <p:spPr>
          <a:xfrm>
            <a:off x="518764" y="1048093"/>
            <a:ext cx="3493925" cy="9063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透過將</a:t>
            </a:r>
            <a:r>
              <a:rPr lang="en" altLang="zh-TW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" altLang="zh-TW" sz="1300" b="1" dirty="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NAS</a:t>
            </a:r>
            <a:r>
              <a:rPr lang="en" altLang="zh-TW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CN" altLang="en-US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與</a:t>
            </a:r>
            <a:r>
              <a:rPr lang="en" altLang="zh-TW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" altLang="zh-TW" sz="1300" b="1" dirty="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HybridMount</a:t>
            </a:r>
            <a:r>
              <a:rPr lang="en" altLang="zh-TW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CN" altLang="en-US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作為雲網關</a:t>
            </a:r>
            <a:r>
              <a:rPr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， 管理者可對雲端空間配置 </a:t>
            </a:r>
            <a:r>
              <a:rPr lang="en-US" altLang="zh-TW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NAS </a:t>
            </a:r>
            <a:r>
              <a:rPr lang="zh-CN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本機使用者權限與透過 </a:t>
            </a:r>
            <a:r>
              <a:rPr lang="en-US" altLang="zh-CN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LDAP/AD </a:t>
            </a:r>
            <a:r>
              <a:rPr lang="zh-CN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配置網域使用者權限</a:t>
            </a:r>
            <a:endParaRPr lang="en" altLang="zh-TW" sz="13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  <a:cs typeface="Arial"/>
            </a:endParaRPr>
          </a:p>
        </p:txBody>
      </p:sp>
      <p:pic>
        <p:nvPicPr>
          <p:cNvPr id="53" name="圖形 52">
            <a:extLst>
              <a:ext uri="{FF2B5EF4-FFF2-40B4-BE49-F238E27FC236}">
                <a16:creationId xmlns:a16="http://schemas.microsoft.com/office/drawing/2014/main" id="{76E2B8C2-6A2A-4651-BA04-DC51C7FC8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8088" y="1928703"/>
            <a:ext cx="1168975" cy="70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32F730BD-BAB7-4B6A-81C3-26554627CE86}"/>
              </a:ext>
            </a:extLst>
          </p:cNvPr>
          <p:cNvCxnSpPr>
            <a:cxnSpLocks/>
          </p:cNvCxnSpPr>
          <p:nvPr/>
        </p:nvCxnSpPr>
        <p:spPr>
          <a:xfrm>
            <a:off x="6772024" y="2385262"/>
            <a:ext cx="530443" cy="0"/>
          </a:xfrm>
          <a:prstGeom prst="straightConnector1">
            <a:avLst/>
          </a:prstGeom>
          <a:ln w="10160">
            <a:solidFill>
              <a:srgbClr val="1B67BD"/>
            </a:solidFill>
            <a:prstDash val="sysDash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橢圓 63">
            <a:extLst>
              <a:ext uri="{FF2B5EF4-FFF2-40B4-BE49-F238E27FC236}">
                <a16:creationId xmlns:a16="http://schemas.microsoft.com/office/drawing/2014/main" id="{02D423DD-F8B2-4FE5-B40A-A88D164C61A2}"/>
              </a:ext>
            </a:extLst>
          </p:cNvPr>
          <p:cNvSpPr/>
          <p:nvPr/>
        </p:nvSpPr>
        <p:spPr>
          <a:xfrm>
            <a:off x="4262165" y="1994655"/>
            <a:ext cx="582523" cy="582523"/>
          </a:xfrm>
          <a:prstGeom prst="ellipse">
            <a:avLst/>
          </a:prstGeom>
          <a:noFill/>
          <a:ln>
            <a:solidFill>
              <a:srgbClr val="333F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888C5346-E18E-4B9B-AF3D-B9DA1F1E2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22993" y="2047055"/>
            <a:ext cx="465450" cy="533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橢圓 65">
            <a:extLst>
              <a:ext uri="{FF2B5EF4-FFF2-40B4-BE49-F238E27FC236}">
                <a16:creationId xmlns:a16="http://schemas.microsoft.com/office/drawing/2014/main" id="{A4C7AB38-CB2D-4A79-9844-6827EFED34FD}"/>
              </a:ext>
            </a:extLst>
          </p:cNvPr>
          <p:cNvSpPr/>
          <p:nvPr/>
        </p:nvSpPr>
        <p:spPr>
          <a:xfrm>
            <a:off x="4631901" y="1254584"/>
            <a:ext cx="582523" cy="582523"/>
          </a:xfrm>
          <a:prstGeom prst="ellipse">
            <a:avLst/>
          </a:prstGeom>
          <a:noFill/>
          <a:ln>
            <a:solidFill>
              <a:srgbClr val="333F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67" name="圖形 66">
            <a:extLst>
              <a:ext uri="{FF2B5EF4-FFF2-40B4-BE49-F238E27FC236}">
                <a16:creationId xmlns:a16="http://schemas.microsoft.com/office/drawing/2014/main" id="{29B1A6A7-222D-4075-AE1C-F17B65058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2727" y="1306985"/>
            <a:ext cx="465450" cy="533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橢圓 67">
            <a:extLst>
              <a:ext uri="{FF2B5EF4-FFF2-40B4-BE49-F238E27FC236}">
                <a16:creationId xmlns:a16="http://schemas.microsoft.com/office/drawing/2014/main" id="{7DE58E41-4C15-43C4-8575-F49F1C32A354}"/>
              </a:ext>
            </a:extLst>
          </p:cNvPr>
          <p:cNvSpPr/>
          <p:nvPr/>
        </p:nvSpPr>
        <p:spPr>
          <a:xfrm>
            <a:off x="4688763" y="2672459"/>
            <a:ext cx="582523" cy="582523"/>
          </a:xfrm>
          <a:prstGeom prst="ellipse">
            <a:avLst/>
          </a:prstGeom>
          <a:noFill/>
          <a:ln>
            <a:solidFill>
              <a:srgbClr val="333F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69" name="圖形 68">
            <a:extLst>
              <a:ext uri="{FF2B5EF4-FFF2-40B4-BE49-F238E27FC236}">
                <a16:creationId xmlns:a16="http://schemas.microsoft.com/office/drawing/2014/main" id="{F499A80C-4A7D-4E8E-9D39-97B4F055E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9591" y="2724858"/>
            <a:ext cx="465450" cy="533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677CC54-9A8C-451D-9AB1-ECE9BFF8736A}"/>
              </a:ext>
            </a:extLst>
          </p:cNvPr>
          <p:cNvCxnSpPr>
            <a:cxnSpLocks/>
          </p:cNvCxnSpPr>
          <p:nvPr/>
        </p:nvCxnSpPr>
        <p:spPr>
          <a:xfrm flipH="1" flipV="1">
            <a:off x="5177188" y="1683733"/>
            <a:ext cx="883520" cy="542789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B32EDE5E-D4E9-45A0-9614-D3E1AAC7BFD6}"/>
              </a:ext>
            </a:extLst>
          </p:cNvPr>
          <p:cNvCxnSpPr>
            <a:cxnSpLocks/>
          </p:cNvCxnSpPr>
          <p:nvPr/>
        </p:nvCxnSpPr>
        <p:spPr>
          <a:xfrm flipH="1">
            <a:off x="4848535" y="2299398"/>
            <a:ext cx="1295425" cy="0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51DE425C-632C-48E4-A55A-05C7845A15B4}"/>
              </a:ext>
            </a:extLst>
          </p:cNvPr>
          <p:cNvCxnSpPr>
            <a:cxnSpLocks/>
          </p:cNvCxnSpPr>
          <p:nvPr/>
        </p:nvCxnSpPr>
        <p:spPr>
          <a:xfrm flipH="1">
            <a:off x="5271288" y="2385263"/>
            <a:ext cx="853664" cy="578458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C5542CD4-D0E4-49AA-B783-3388B8A2A380}"/>
              </a:ext>
            </a:extLst>
          </p:cNvPr>
          <p:cNvCxnSpPr>
            <a:cxnSpLocks/>
          </p:cNvCxnSpPr>
          <p:nvPr/>
        </p:nvCxnSpPr>
        <p:spPr>
          <a:xfrm flipH="1">
            <a:off x="6242612" y="2588482"/>
            <a:ext cx="1" cy="976362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: 圓角 35">
            <a:extLst>
              <a:ext uri="{FF2B5EF4-FFF2-40B4-BE49-F238E27FC236}">
                <a16:creationId xmlns:a16="http://schemas.microsoft.com/office/drawing/2014/main" id="{FC01A53B-5979-4B04-B14C-BA1388F4419B}"/>
              </a:ext>
            </a:extLst>
          </p:cNvPr>
          <p:cNvSpPr/>
          <p:nvPr/>
        </p:nvSpPr>
        <p:spPr>
          <a:xfrm>
            <a:off x="4741918" y="3564620"/>
            <a:ext cx="3039595" cy="72547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zh-TW" altLang="en-US" sz="180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FD06799-43C8-4FDF-82E3-6651CE9F9E66}"/>
              </a:ext>
            </a:extLst>
          </p:cNvPr>
          <p:cNvSpPr/>
          <p:nvPr/>
        </p:nvSpPr>
        <p:spPr>
          <a:xfrm>
            <a:off x="5637953" y="3576155"/>
            <a:ext cx="1137160" cy="330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網域使用者</a:t>
            </a:r>
            <a:endParaRPr lang="en-US" altLang="zh-TW" sz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4" name="橢圓 83">
            <a:extLst>
              <a:ext uri="{FF2B5EF4-FFF2-40B4-BE49-F238E27FC236}">
                <a16:creationId xmlns:a16="http://schemas.microsoft.com/office/drawing/2014/main" id="{AD22CE5B-8DAE-4020-8AE5-A38178796A44}"/>
              </a:ext>
            </a:extLst>
          </p:cNvPr>
          <p:cNvSpPr/>
          <p:nvPr/>
        </p:nvSpPr>
        <p:spPr>
          <a:xfrm>
            <a:off x="5105251" y="3902481"/>
            <a:ext cx="339818" cy="339818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85" name="圖形 84">
            <a:extLst>
              <a:ext uri="{FF2B5EF4-FFF2-40B4-BE49-F238E27FC236}">
                <a16:creationId xmlns:a16="http://schemas.microsoft.com/office/drawing/2014/main" id="{BB2748C2-F060-41E7-87A9-60F55BBA2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0735" y="3933050"/>
            <a:ext cx="271523" cy="311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7" name="橢圓 86">
            <a:extLst>
              <a:ext uri="{FF2B5EF4-FFF2-40B4-BE49-F238E27FC236}">
                <a16:creationId xmlns:a16="http://schemas.microsoft.com/office/drawing/2014/main" id="{C393510C-3FAF-46F1-9F85-1A017311BD68}"/>
              </a:ext>
            </a:extLst>
          </p:cNvPr>
          <p:cNvSpPr/>
          <p:nvPr/>
        </p:nvSpPr>
        <p:spPr>
          <a:xfrm>
            <a:off x="5505533" y="3903027"/>
            <a:ext cx="339818" cy="339818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88" name="圖形 87">
            <a:extLst>
              <a:ext uri="{FF2B5EF4-FFF2-40B4-BE49-F238E27FC236}">
                <a16:creationId xmlns:a16="http://schemas.microsoft.com/office/drawing/2014/main" id="{119C4BA5-6C4D-4F0C-9389-19E169B7C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1018" y="3933594"/>
            <a:ext cx="271523" cy="311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9" name="橢圓 88">
            <a:extLst>
              <a:ext uri="{FF2B5EF4-FFF2-40B4-BE49-F238E27FC236}">
                <a16:creationId xmlns:a16="http://schemas.microsoft.com/office/drawing/2014/main" id="{FC87DD7B-2982-4160-8698-783C2BE756EE}"/>
              </a:ext>
            </a:extLst>
          </p:cNvPr>
          <p:cNvSpPr/>
          <p:nvPr/>
        </p:nvSpPr>
        <p:spPr>
          <a:xfrm>
            <a:off x="5909212" y="3892887"/>
            <a:ext cx="339818" cy="339818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90" name="圖形 89">
            <a:extLst>
              <a:ext uri="{FF2B5EF4-FFF2-40B4-BE49-F238E27FC236}">
                <a16:creationId xmlns:a16="http://schemas.microsoft.com/office/drawing/2014/main" id="{0E5F8817-33CF-43C2-87DC-4502643F2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4697" y="3923453"/>
            <a:ext cx="271523" cy="311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橢圓 90">
            <a:extLst>
              <a:ext uri="{FF2B5EF4-FFF2-40B4-BE49-F238E27FC236}">
                <a16:creationId xmlns:a16="http://schemas.microsoft.com/office/drawing/2014/main" id="{C407F0FC-F131-4B83-BB8B-7A0837F68CC9}"/>
              </a:ext>
            </a:extLst>
          </p:cNvPr>
          <p:cNvSpPr/>
          <p:nvPr/>
        </p:nvSpPr>
        <p:spPr>
          <a:xfrm>
            <a:off x="6309495" y="3893431"/>
            <a:ext cx="339818" cy="339818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92" name="圖形 91">
            <a:extLst>
              <a:ext uri="{FF2B5EF4-FFF2-40B4-BE49-F238E27FC236}">
                <a16:creationId xmlns:a16="http://schemas.microsoft.com/office/drawing/2014/main" id="{3D535435-0A2B-4BBA-88E0-2FECE8F65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4980" y="3924000"/>
            <a:ext cx="271523" cy="311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3" name="橢圓 92">
            <a:extLst>
              <a:ext uri="{FF2B5EF4-FFF2-40B4-BE49-F238E27FC236}">
                <a16:creationId xmlns:a16="http://schemas.microsoft.com/office/drawing/2014/main" id="{3D6807C5-3E88-4BAC-8277-533F9CD4F0FE}"/>
              </a:ext>
            </a:extLst>
          </p:cNvPr>
          <p:cNvSpPr/>
          <p:nvPr/>
        </p:nvSpPr>
        <p:spPr>
          <a:xfrm>
            <a:off x="6713174" y="3892339"/>
            <a:ext cx="339818" cy="339818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94" name="圖形 93">
            <a:extLst>
              <a:ext uri="{FF2B5EF4-FFF2-40B4-BE49-F238E27FC236}">
                <a16:creationId xmlns:a16="http://schemas.microsoft.com/office/drawing/2014/main" id="{A272D01B-F8C5-4C01-9259-82086C7DE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48659" y="3922907"/>
            <a:ext cx="271523" cy="311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5" name="橢圓 94">
            <a:extLst>
              <a:ext uri="{FF2B5EF4-FFF2-40B4-BE49-F238E27FC236}">
                <a16:creationId xmlns:a16="http://schemas.microsoft.com/office/drawing/2014/main" id="{BB84D2FE-6002-4040-AB4B-A95A18ACB665}"/>
              </a:ext>
            </a:extLst>
          </p:cNvPr>
          <p:cNvSpPr/>
          <p:nvPr/>
        </p:nvSpPr>
        <p:spPr>
          <a:xfrm>
            <a:off x="7113458" y="3892887"/>
            <a:ext cx="339818" cy="339818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96" name="圖形 95">
            <a:extLst>
              <a:ext uri="{FF2B5EF4-FFF2-40B4-BE49-F238E27FC236}">
                <a16:creationId xmlns:a16="http://schemas.microsoft.com/office/drawing/2014/main" id="{8C76248B-2AC8-42A6-B416-540C28A0A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48943" y="3923453"/>
            <a:ext cx="271523" cy="311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B3CADF4A-5BA2-4BEC-A27E-0AC27ABB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231" y="1795779"/>
            <a:ext cx="1611582" cy="10072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Google Shape;198;p18">
            <a:extLst>
              <a:ext uri="{FF2B5EF4-FFF2-40B4-BE49-F238E27FC236}">
                <a16:creationId xmlns:a16="http://schemas.microsoft.com/office/drawing/2014/main" id="{64D27629-D99E-4AF4-A08B-B2369569AF1F}"/>
              </a:ext>
            </a:extLst>
          </p:cNvPr>
          <p:cNvSpPr txBox="1"/>
          <p:nvPr/>
        </p:nvSpPr>
        <p:spPr>
          <a:xfrm>
            <a:off x="5394124" y="1289739"/>
            <a:ext cx="1047999" cy="47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使用者</a:t>
            </a:r>
          </a:p>
          <a:p>
            <a:pPr algn="ctr"/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權限管理</a:t>
            </a:r>
          </a:p>
        </p:txBody>
      </p:sp>
      <p:pic>
        <p:nvPicPr>
          <p:cNvPr id="46" name="圖片 45" descr="一張含有 向量圖形 的圖片&#10;&#10;自動產生的描述">
            <a:extLst>
              <a:ext uri="{FF2B5EF4-FFF2-40B4-BE49-F238E27FC236}">
                <a16:creationId xmlns:a16="http://schemas.microsoft.com/office/drawing/2014/main" id="{325076A4-B8A3-4273-9F62-D0EE388B36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9752" y="1562638"/>
            <a:ext cx="651583" cy="651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ACF096A-C231-4549-85B2-98F76E64C0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2428" y="2047055"/>
            <a:ext cx="1690216" cy="2438953"/>
          </a:xfrm>
          <a:prstGeom prst="roundRect">
            <a:avLst>
              <a:gd name="adj" fmla="val 6433"/>
            </a:avLst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3434B18-45AA-4347-AF6E-B955A21B3C81}"/>
              </a:ext>
            </a:extLst>
          </p:cNvPr>
          <p:cNvSpPr/>
          <p:nvPr/>
        </p:nvSpPr>
        <p:spPr>
          <a:xfrm>
            <a:off x="1272208" y="3709947"/>
            <a:ext cx="1357976" cy="192534"/>
          </a:xfrm>
          <a:prstGeom prst="rect">
            <a:avLst/>
          </a:prstGeom>
          <a:solidFill>
            <a:srgbClr val="FFF25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9CE0701-5FA2-6C4F-9528-652B539925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827717">
            <a:off x="2332520" y="3612020"/>
            <a:ext cx="642059" cy="64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61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5">
            <a:extLst>
              <a:ext uri="{FF2B5EF4-FFF2-40B4-BE49-F238E27FC236}">
                <a16:creationId xmlns:a16="http://schemas.microsoft.com/office/drawing/2014/main" id="{5351EFD4-6760-4D92-AE3C-6AAF8DC3F8C1}"/>
              </a:ext>
            </a:extLst>
          </p:cNvPr>
          <p:cNvSpPr/>
          <p:nvPr/>
        </p:nvSpPr>
        <p:spPr>
          <a:xfrm>
            <a:off x="4352544" y="1532358"/>
            <a:ext cx="4467820" cy="64795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41" name="圖形 45">
            <a:extLst>
              <a:ext uri="{FF2B5EF4-FFF2-40B4-BE49-F238E27FC236}">
                <a16:creationId xmlns:a16="http://schemas.microsoft.com/office/drawing/2014/main" id="{EE8A3533-DF48-BD44-A434-F61B23CBA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5782" y="1792493"/>
            <a:ext cx="1363887" cy="817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15016-921A-6042-866B-9228961B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94" y="13691"/>
            <a:ext cx="7886700" cy="994172"/>
          </a:xfrm>
        </p:spPr>
        <p:txBody>
          <a:bodyPr/>
          <a:lstStyle/>
          <a:p>
            <a:r>
              <a:rPr lang="zh-CN" altLang="en-US"/>
              <a:t>建構企業檔案同步與分享系統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F7372-13C5-A341-A447-DB02569A5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38" y="3155205"/>
            <a:ext cx="278606" cy="428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7970B0-50B7-F746-A5D8-081EBECF0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675" y="3806650"/>
            <a:ext cx="278606" cy="428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788D3-4820-F94E-A868-C53FC16C8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241" y="1895609"/>
            <a:ext cx="278606" cy="428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A4246344-2174-D640-83D9-3DFEB9BB1822}"/>
              </a:ext>
            </a:extLst>
          </p:cNvPr>
          <p:cNvSpPr/>
          <p:nvPr/>
        </p:nvSpPr>
        <p:spPr>
          <a:xfrm>
            <a:off x="693841" y="2436067"/>
            <a:ext cx="1419225" cy="1419225"/>
          </a:xfrm>
          <a:prstGeom prst="arc">
            <a:avLst>
              <a:gd name="adj1" fmla="val 11065457"/>
              <a:gd name="adj2" fmla="val 17136000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8D1B0754-6CD7-A94D-9A60-95A3938DD707}"/>
              </a:ext>
            </a:extLst>
          </p:cNvPr>
          <p:cNvSpPr/>
          <p:nvPr/>
        </p:nvSpPr>
        <p:spPr>
          <a:xfrm rot="20937440">
            <a:off x="2375979" y="1834950"/>
            <a:ext cx="1167209" cy="615269"/>
          </a:xfrm>
          <a:prstGeom prst="arc">
            <a:avLst>
              <a:gd name="adj1" fmla="val 11569315"/>
              <a:gd name="adj2" fmla="val 20560268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730E53E-D47D-F945-8D8F-21EF47E8065B}"/>
              </a:ext>
            </a:extLst>
          </p:cNvPr>
          <p:cNvSpPr/>
          <p:nvPr/>
        </p:nvSpPr>
        <p:spPr>
          <a:xfrm rot="4951936">
            <a:off x="1589954" y="2865009"/>
            <a:ext cx="1213145" cy="774131"/>
          </a:xfrm>
          <a:prstGeom prst="arc">
            <a:avLst>
              <a:gd name="adj1" fmla="val 13191644"/>
              <a:gd name="adj2" fmla="val 18912041"/>
            </a:avLst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5" name="圖形 46">
            <a:extLst>
              <a:ext uri="{FF2B5EF4-FFF2-40B4-BE49-F238E27FC236}">
                <a16:creationId xmlns:a16="http://schemas.microsoft.com/office/drawing/2014/main" id="{B244A1C1-4905-2846-B053-C28939DB7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3331" y="2027592"/>
            <a:ext cx="1239818" cy="742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49248E7-7B6F-1843-A358-7031025C4E20}"/>
              </a:ext>
            </a:extLst>
          </p:cNvPr>
          <p:cNvGrpSpPr/>
          <p:nvPr/>
        </p:nvGrpSpPr>
        <p:grpSpPr>
          <a:xfrm>
            <a:off x="2098249" y="2214082"/>
            <a:ext cx="260085" cy="260085"/>
            <a:chOff x="1770436" y="4942874"/>
            <a:chExt cx="346780" cy="346780"/>
          </a:xfrm>
        </p:grpSpPr>
        <p:sp>
          <p:nvSpPr>
            <p:cNvPr id="11" name="橢圓 42">
              <a:extLst>
                <a:ext uri="{FF2B5EF4-FFF2-40B4-BE49-F238E27FC236}">
                  <a16:creationId xmlns:a16="http://schemas.microsoft.com/office/drawing/2014/main" id="{08B4452D-388B-FC4C-A93B-0EC9C97C1295}"/>
                </a:ext>
              </a:extLst>
            </p:cNvPr>
            <p:cNvSpPr/>
            <p:nvPr/>
          </p:nvSpPr>
          <p:spPr>
            <a:xfrm>
              <a:off x="1770436" y="4942874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2" name="圖形 15">
              <a:extLst>
                <a:ext uri="{FF2B5EF4-FFF2-40B4-BE49-F238E27FC236}">
                  <a16:creationId xmlns:a16="http://schemas.microsoft.com/office/drawing/2014/main" id="{B9E3EBE6-C9B9-EA40-A92D-3DE5E4048297}"/>
                </a:ext>
              </a:extLst>
            </p:cNvPr>
            <p:cNvGrpSpPr/>
            <p:nvPr/>
          </p:nvGrpSpPr>
          <p:grpSpPr>
            <a:xfrm>
              <a:off x="1841805" y="4994354"/>
              <a:ext cx="171009" cy="232084"/>
              <a:chOff x="5700272" y="2268099"/>
              <a:chExt cx="128257" cy="174063"/>
            </a:xfrm>
          </p:grpSpPr>
          <p:sp>
            <p:nvSpPr>
              <p:cNvPr id="13" name="手繪多邊形: 圖案 77">
                <a:extLst>
                  <a:ext uri="{FF2B5EF4-FFF2-40B4-BE49-F238E27FC236}">
                    <a16:creationId xmlns:a16="http://schemas.microsoft.com/office/drawing/2014/main" id="{D2AE23D1-94F4-E244-BA58-9EBC244B7B29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4" name="手繪多邊形: 圖案 78">
                <a:extLst>
                  <a:ext uri="{FF2B5EF4-FFF2-40B4-BE49-F238E27FC236}">
                    <a16:creationId xmlns:a16="http://schemas.microsoft.com/office/drawing/2014/main" id="{EE3B386E-E285-0E48-92EC-085FE5234A6B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5" name="手繪多邊形: 圖案 79">
                <a:extLst>
                  <a:ext uri="{FF2B5EF4-FFF2-40B4-BE49-F238E27FC236}">
                    <a16:creationId xmlns:a16="http://schemas.microsoft.com/office/drawing/2014/main" id="{8D4A50AB-CB0D-CF4B-9998-B8A0437DF841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6" name="手繪多邊形: 圖案 80">
                <a:extLst>
                  <a:ext uri="{FF2B5EF4-FFF2-40B4-BE49-F238E27FC236}">
                    <a16:creationId xmlns:a16="http://schemas.microsoft.com/office/drawing/2014/main" id="{0DD98167-EE80-FB4F-80CE-D0EFDA8AAF5D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2E9DB7-32AF-9B4B-B91F-2B4157D0C8EE}"/>
              </a:ext>
            </a:extLst>
          </p:cNvPr>
          <p:cNvGrpSpPr/>
          <p:nvPr/>
        </p:nvGrpSpPr>
        <p:grpSpPr>
          <a:xfrm>
            <a:off x="431374" y="2804632"/>
            <a:ext cx="260085" cy="260085"/>
            <a:chOff x="1770436" y="4942874"/>
            <a:chExt cx="346780" cy="346780"/>
          </a:xfrm>
        </p:grpSpPr>
        <p:sp>
          <p:nvSpPr>
            <p:cNvPr id="19" name="橢圓 42">
              <a:extLst>
                <a:ext uri="{FF2B5EF4-FFF2-40B4-BE49-F238E27FC236}">
                  <a16:creationId xmlns:a16="http://schemas.microsoft.com/office/drawing/2014/main" id="{8480F499-8911-CC4D-83A7-6024C73A57F5}"/>
                </a:ext>
              </a:extLst>
            </p:cNvPr>
            <p:cNvSpPr/>
            <p:nvPr/>
          </p:nvSpPr>
          <p:spPr>
            <a:xfrm>
              <a:off x="1770436" y="4942874"/>
              <a:ext cx="346780" cy="3467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0" name="圖形 15">
              <a:extLst>
                <a:ext uri="{FF2B5EF4-FFF2-40B4-BE49-F238E27FC236}">
                  <a16:creationId xmlns:a16="http://schemas.microsoft.com/office/drawing/2014/main" id="{0EC922D2-7943-7A40-995D-0587EEB9CD58}"/>
                </a:ext>
              </a:extLst>
            </p:cNvPr>
            <p:cNvGrpSpPr/>
            <p:nvPr/>
          </p:nvGrpSpPr>
          <p:grpSpPr>
            <a:xfrm>
              <a:off x="1841805" y="4994354"/>
              <a:ext cx="171009" cy="232084"/>
              <a:chOff x="5700272" y="2268099"/>
              <a:chExt cx="128257" cy="174063"/>
            </a:xfrm>
          </p:grpSpPr>
          <p:sp>
            <p:nvSpPr>
              <p:cNvPr id="21" name="手繪多邊形: 圖案 77">
                <a:extLst>
                  <a:ext uri="{FF2B5EF4-FFF2-40B4-BE49-F238E27FC236}">
                    <a16:creationId xmlns:a16="http://schemas.microsoft.com/office/drawing/2014/main" id="{6123A654-13A3-EB4B-8B1F-B45F9C3AAC78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2" name="手繪多邊形: 圖案 78">
                <a:extLst>
                  <a:ext uri="{FF2B5EF4-FFF2-40B4-BE49-F238E27FC236}">
                    <a16:creationId xmlns:a16="http://schemas.microsoft.com/office/drawing/2014/main" id="{BF8EE3B3-D535-444F-81C6-7B9D5E0C079B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3" name="手繪多邊形: 圖案 79">
                <a:extLst>
                  <a:ext uri="{FF2B5EF4-FFF2-40B4-BE49-F238E27FC236}">
                    <a16:creationId xmlns:a16="http://schemas.microsoft.com/office/drawing/2014/main" id="{C17D436F-A6CA-6940-AA80-DB5441BA071F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4" name="手繪多邊形: 圖案 80">
                <a:extLst>
                  <a:ext uri="{FF2B5EF4-FFF2-40B4-BE49-F238E27FC236}">
                    <a16:creationId xmlns:a16="http://schemas.microsoft.com/office/drawing/2014/main" id="{4E127D1C-2A8A-BB48-865D-ECF7C2625CE0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A6A3517-6C4E-A846-8BA4-9BFE75B5DD8F}"/>
              </a:ext>
            </a:extLst>
          </p:cNvPr>
          <p:cNvSpPr txBox="1"/>
          <p:nvPr/>
        </p:nvSpPr>
        <p:spPr>
          <a:xfrm>
            <a:off x="4602835" y="1562402"/>
            <a:ext cx="4019957" cy="5852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企業可以利用雲端來建構同步與分享系統，</a:t>
            </a:r>
            <a:br>
              <a:rPr lang="zh-CN" altLang="en-US" sz="1500" b="1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zh-CN" altLang="en-US" sz="1500" b="1">
                <a:solidFill>
                  <a:schemeClr val="bg1"/>
                </a:solidFill>
                <a:latin typeface="微軟正黑體"/>
                <a:ea typeface="微軟正黑體"/>
              </a:rPr>
              <a:t>但你可能會遇到以下問題</a:t>
            </a:r>
            <a:endParaRPr lang="en-US" sz="15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52CB7-1790-2D41-9110-0CEA473B83AD}"/>
              </a:ext>
            </a:extLst>
          </p:cNvPr>
          <p:cNvSpPr txBox="1"/>
          <p:nvPr/>
        </p:nvSpPr>
        <p:spPr>
          <a:xfrm>
            <a:off x="2214116" y="3577064"/>
            <a:ext cx="7409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read only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3CC3EA-B174-504C-B895-048BD12D2E77}"/>
              </a:ext>
            </a:extLst>
          </p:cNvPr>
          <p:cNvSpPr txBox="1"/>
          <p:nvPr/>
        </p:nvSpPr>
        <p:spPr>
          <a:xfrm>
            <a:off x="4416414" y="2326833"/>
            <a:ext cx="4622337" cy="1573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ts val="3000"/>
              </a:lnSpc>
              <a:buFont typeface="+mj-lt"/>
              <a:buAutoNum type="arabicPeriod"/>
            </a:pPr>
            <a:r>
              <a:rPr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大量檔案在雲端，應用程式如何直接使用雲端檔案？</a:t>
            </a:r>
            <a:endParaRPr lang="en-US" altLang="zh-CN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lnSpc>
                <a:spcPts val="3000"/>
              </a:lnSpc>
              <a:buFont typeface="+mj-lt"/>
              <a:buAutoNum type="arabicPeriod"/>
            </a:pPr>
            <a:r>
              <a:rPr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同時擁有多個雲端空間，要如何方便管理？</a:t>
            </a:r>
            <a:endParaRPr lang="en-US" altLang="zh-CN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lnSpc>
                <a:spcPts val="3000"/>
              </a:lnSpc>
              <a:buFont typeface="+mj-lt"/>
              <a:buAutoNum type="arabicPeriod"/>
            </a:pPr>
            <a:r>
              <a:rPr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多點辦公室如何低延遲且更方便存取檔案？</a:t>
            </a:r>
            <a:endParaRPr lang="en-US" altLang="zh-CN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lnSpc>
                <a:spcPts val="3000"/>
              </a:lnSpc>
              <a:buFont typeface="+mj-lt"/>
              <a:buAutoNum type="arabicPeriod"/>
            </a:pPr>
            <a:r>
              <a:rPr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各點辦公室的使用者，需要設定特定的權限設定？</a:t>
            </a:r>
            <a:endParaRPr lang="en-US" altLang="zh-CN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93F8F576-7B59-4565-8514-8E6D692E92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31" y="1708622"/>
            <a:ext cx="346226" cy="346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6803C4A3-0C82-4813-95C1-25C8D2CEC64A}"/>
              </a:ext>
            </a:extLst>
          </p:cNvPr>
          <p:cNvGrpSpPr/>
          <p:nvPr/>
        </p:nvGrpSpPr>
        <p:grpSpPr>
          <a:xfrm>
            <a:off x="3996460" y="1591485"/>
            <a:ext cx="566480" cy="566480"/>
            <a:chOff x="228678" y="3612187"/>
            <a:chExt cx="655970" cy="6559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9163859F-C9FC-47B8-B108-D07F667FE088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42036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4A03663E-4B07-49CD-8EBC-DF96602A5D87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id="{38B6AF7A-D473-48D4-9456-BBAA3CD826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71692" y="1756626"/>
            <a:ext cx="205040" cy="232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FE0EDFEE-EB17-4064-8C53-5890012938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89287">
            <a:off x="668392" y="2210070"/>
            <a:ext cx="509141" cy="481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6B10DDCC-A47D-46FB-BF7C-CB26A36C88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2235">
            <a:off x="2298204" y="1535900"/>
            <a:ext cx="578571" cy="504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7149527A-8CC4-4A50-8EA0-1020AA5AAF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43133" y="2422435"/>
            <a:ext cx="430456" cy="809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2380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354128" y="10496"/>
            <a:ext cx="7886700" cy="9941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kumimoji="1"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節省對外頻寬成本，加快存取速度</a:t>
            </a:r>
          </a:p>
        </p:txBody>
      </p:sp>
      <p:sp>
        <p:nvSpPr>
          <p:cNvPr id="162" name="Google Shape;162;p17"/>
          <p:cNvSpPr/>
          <p:nvPr/>
        </p:nvSpPr>
        <p:spPr>
          <a:xfrm>
            <a:off x="3751755" y="2778323"/>
            <a:ext cx="1447481" cy="48035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54000">
                <a:schemeClr val="accent1">
                  <a:lumMod val="40000"/>
                  <a:lumOff val="60000"/>
                </a:schemeClr>
              </a:gs>
              <a:gs pos="0">
                <a:srgbClr val="DFE9FB">
                  <a:alpha val="0"/>
                </a:srgbClr>
              </a:gs>
              <a:gs pos="100000">
                <a:srgbClr val="83A3D7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sz="180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D704B7B-E770-7146-A3EB-577E3B4FDA03}"/>
              </a:ext>
            </a:extLst>
          </p:cNvPr>
          <p:cNvSpPr/>
          <p:nvPr/>
        </p:nvSpPr>
        <p:spPr>
          <a:xfrm>
            <a:off x="383625" y="975276"/>
            <a:ext cx="4084456" cy="8358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當所有終端使用者都直接透過 </a:t>
            </a:r>
            <a:r>
              <a:rPr lang="en" altLang="zh-TW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</a:t>
            </a:r>
            <a:r>
              <a:rPr lang="en" altLang="zh-TW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對雲端進行存取、同步等動作，將造成巨量頻寬使用與浪費許多等待時間</a:t>
            </a:r>
            <a:endParaRPr lang="en" altLang="zh-TW" sz="13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9A84024-53D2-8F4D-89C5-B5B33E6F5672}"/>
              </a:ext>
            </a:extLst>
          </p:cNvPr>
          <p:cNvSpPr/>
          <p:nvPr/>
        </p:nvSpPr>
        <p:spPr>
          <a:xfrm>
            <a:off x="4964753" y="980333"/>
            <a:ext cx="3733877" cy="9961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透過將</a:t>
            </a:r>
            <a:r>
              <a:rPr lang="en" altLang="zh-TW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" altLang="zh-TW" sz="1300" b="1" dirty="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NAS </a:t>
            </a:r>
            <a:r>
              <a:rPr lang="zh-CN" altLang="en-US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與</a:t>
            </a:r>
            <a:r>
              <a:rPr lang="en" altLang="zh-TW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" altLang="zh-TW" sz="1300" b="1" dirty="0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HybridMount</a:t>
            </a:r>
            <a:r>
              <a:rPr lang="en" altLang="zh-TW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zh-CN" altLang="en-US" sz="1300" b="1" dirty="0">
                <a:solidFill>
                  <a:srgbClr val="C00000"/>
                </a:solidFill>
                <a:latin typeface="微軟正黑體"/>
                <a:ea typeface="微軟正黑體"/>
                <a:cs typeface="Arial"/>
              </a:rPr>
              <a:t>作為雲網關</a:t>
            </a:r>
            <a:r>
              <a:rPr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，由</a:t>
            </a:r>
            <a:r>
              <a:rPr lang="en" altLang="zh-TW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NAS </a:t>
            </a:r>
            <a:r>
              <a:rPr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統一對外存取或同步，</a:t>
            </a:r>
            <a:r>
              <a:rPr lang="en" altLang="zh-TW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PC </a:t>
            </a:r>
            <a:r>
              <a:rPr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則以區域網路連接 </a:t>
            </a:r>
            <a:r>
              <a:rPr lang="en" altLang="zh-TW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NAS </a:t>
            </a:r>
            <a:r>
              <a:rPr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Arial"/>
              </a:rPr>
              <a:t>存取資料，節省企業頻寬使用成本，也增加傳輸效率</a:t>
            </a:r>
            <a:endParaRPr lang="en" altLang="zh-TW" sz="13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6C5A3985-8AB3-486C-A955-BFE6F86F43E0}"/>
              </a:ext>
            </a:extLst>
          </p:cNvPr>
          <p:cNvSpPr txBox="1"/>
          <p:nvPr/>
        </p:nvSpPr>
        <p:spPr>
          <a:xfrm>
            <a:off x="6614688" y="2637744"/>
            <a:ext cx="10067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1000" dirty="0">
                <a:solidFill>
                  <a:srgbClr val="F7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網際網路</a:t>
            </a:r>
            <a:endParaRPr kumimoji="1" lang="zh-TW" altLang="en-US" sz="1000" dirty="0">
              <a:solidFill>
                <a:srgbClr val="F7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25BDB4CF-6902-4D46-AB9B-230622F662F4}"/>
              </a:ext>
            </a:extLst>
          </p:cNvPr>
          <p:cNvCxnSpPr>
            <a:cxnSpLocks/>
          </p:cNvCxnSpPr>
          <p:nvPr/>
        </p:nvCxnSpPr>
        <p:spPr>
          <a:xfrm>
            <a:off x="6448036" y="2426990"/>
            <a:ext cx="13894" cy="600585"/>
          </a:xfrm>
          <a:prstGeom prst="straightConnector1">
            <a:avLst/>
          </a:prstGeom>
          <a:ln w="10160">
            <a:solidFill>
              <a:srgbClr val="F700FF"/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文字方塊 171">
            <a:extLst>
              <a:ext uri="{FF2B5EF4-FFF2-40B4-BE49-F238E27FC236}">
                <a16:creationId xmlns:a16="http://schemas.microsoft.com/office/drawing/2014/main" id="{52CDAA46-9194-4172-9706-DC6E4287C5DD}"/>
              </a:ext>
            </a:extLst>
          </p:cNvPr>
          <p:cNvSpPr txBox="1"/>
          <p:nvPr/>
        </p:nvSpPr>
        <p:spPr>
          <a:xfrm>
            <a:off x="7259121" y="3673870"/>
            <a:ext cx="10067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1000" dirty="0">
                <a:solidFill>
                  <a:srgbClr val="08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區域網路</a:t>
            </a:r>
            <a:endParaRPr kumimoji="1" lang="zh-TW" altLang="en-US" sz="1000" dirty="0">
              <a:solidFill>
                <a:srgbClr val="0800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4" name="文字方塊 173">
            <a:extLst>
              <a:ext uri="{FF2B5EF4-FFF2-40B4-BE49-F238E27FC236}">
                <a16:creationId xmlns:a16="http://schemas.microsoft.com/office/drawing/2014/main" id="{42FC39F2-D888-4B36-9ED7-4B99EC4CABC0}"/>
              </a:ext>
            </a:extLst>
          </p:cNvPr>
          <p:cNvSpPr txBox="1"/>
          <p:nvPr/>
        </p:nvSpPr>
        <p:spPr>
          <a:xfrm>
            <a:off x="2612546" y="2629312"/>
            <a:ext cx="10067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1000">
                <a:solidFill>
                  <a:srgbClr val="F7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網際網路</a:t>
            </a:r>
            <a:endParaRPr kumimoji="1" lang="zh-TW" altLang="en-US" sz="1000">
              <a:solidFill>
                <a:srgbClr val="F7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6" name="圖形 175">
            <a:extLst>
              <a:ext uri="{FF2B5EF4-FFF2-40B4-BE49-F238E27FC236}">
                <a16:creationId xmlns:a16="http://schemas.microsoft.com/office/drawing/2014/main" id="{4280286D-65D4-43AB-AF90-57899BE79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3206" y="4190892"/>
            <a:ext cx="516771" cy="355281"/>
          </a:xfrm>
          <a:prstGeom prst="rect">
            <a:avLst/>
          </a:prstGeom>
        </p:spPr>
      </p:pic>
      <p:pic>
        <p:nvPicPr>
          <p:cNvPr id="177" name="圖形 176">
            <a:extLst>
              <a:ext uri="{FF2B5EF4-FFF2-40B4-BE49-F238E27FC236}">
                <a16:creationId xmlns:a16="http://schemas.microsoft.com/office/drawing/2014/main" id="{F64FB9AC-A894-4207-A591-7E92BC67A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5417" y="4190892"/>
            <a:ext cx="516771" cy="355281"/>
          </a:xfrm>
          <a:prstGeom prst="rect">
            <a:avLst/>
          </a:prstGeom>
        </p:spPr>
      </p:pic>
      <p:pic>
        <p:nvPicPr>
          <p:cNvPr id="178" name="圖形 177">
            <a:extLst>
              <a:ext uri="{FF2B5EF4-FFF2-40B4-BE49-F238E27FC236}">
                <a16:creationId xmlns:a16="http://schemas.microsoft.com/office/drawing/2014/main" id="{6AFF5072-CA18-4EAD-A1A2-C0E92C522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8103" y="4190892"/>
            <a:ext cx="516771" cy="355281"/>
          </a:xfrm>
          <a:prstGeom prst="rect">
            <a:avLst/>
          </a:prstGeom>
        </p:spPr>
      </p:pic>
      <p:cxnSp>
        <p:nvCxnSpPr>
          <p:cNvPr id="179" name="直線單箭頭接點 178">
            <a:extLst>
              <a:ext uri="{FF2B5EF4-FFF2-40B4-BE49-F238E27FC236}">
                <a16:creationId xmlns:a16="http://schemas.microsoft.com/office/drawing/2014/main" id="{2ED74A5F-366D-40D8-A2B0-54552CAF7C68}"/>
              </a:ext>
            </a:extLst>
          </p:cNvPr>
          <p:cNvCxnSpPr>
            <a:cxnSpLocks/>
          </p:cNvCxnSpPr>
          <p:nvPr/>
        </p:nvCxnSpPr>
        <p:spPr>
          <a:xfrm flipH="1">
            <a:off x="2267164" y="2477021"/>
            <a:ext cx="5893" cy="1653416"/>
          </a:xfrm>
          <a:prstGeom prst="straightConnector1">
            <a:avLst/>
          </a:prstGeom>
          <a:ln w="10160">
            <a:solidFill>
              <a:srgbClr val="F700FF"/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7" name="圖形 186">
            <a:extLst>
              <a:ext uri="{FF2B5EF4-FFF2-40B4-BE49-F238E27FC236}">
                <a16:creationId xmlns:a16="http://schemas.microsoft.com/office/drawing/2014/main" id="{CC949A19-55BE-4758-A8FE-479C66D97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9726" y="1789463"/>
            <a:ext cx="943634" cy="565316"/>
          </a:xfrm>
          <a:prstGeom prst="rect">
            <a:avLst/>
          </a:prstGeom>
        </p:spPr>
      </p:pic>
      <p:pic>
        <p:nvPicPr>
          <p:cNvPr id="208" name="圖形 207">
            <a:extLst>
              <a:ext uri="{FF2B5EF4-FFF2-40B4-BE49-F238E27FC236}">
                <a16:creationId xmlns:a16="http://schemas.microsoft.com/office/drawing/2014/main" id="{B33BFF09-6357-4FA8-BB80-71B19EA7D8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93054" y="1809591"/>
            <a:ext cx="1055758" cy="632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0" name="直線單箭頭接點 209">
            <a:extLst>
              <a:ext uri="{FF2B5EF4-FFF2-40B4-BE49-F238E27FC236}">
                <a16:creationId xmlns:a16="http://schemas.microsoft.com/office/drawing/2014/main" id="{A0C847C7-F5B2-49A1-9693-ECDE04A1EF05}"/>
              </a:ext>
            </a:extLst>
          </p:cNvPr>
          <p:cNvCxnSpPr>
            <a:cxnSpLocks/>
          </p:cNvCxnSpPr>
          <p:nvPr/>
        </p:nvCxnSpPr>
        <p:spPr>
          <a:xfrm>
            <a:off x="2485625" y="2485514"/>
            <a:ext cx="897711" cy="1601033"/>
          </a:xfrm>
          <a:prstGeom prst="straightConnector1">
            <a:avLst/>
          </a:prstGeom>
          <a:ln w="10160">
            <a:solidFill>
              <a:srgbClr val="F700FF"/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單箭頭接點 210">
            <a:extLst>
              <a:ext uri="{FF2B5EF4-FFF2-40B4-BE49-F238E27FC236}">
                <a16:creationId xmlns:a16="http://schemas.microsoft.com/office/drawing/2014/main" id="{0E846569-2BAF-4AFA-8FA7-588E0F274D81}"/>
              </a:ext>
            </a:extLst>
          </p:cNvPr>
          <p:cNvCxnSpPr>
            <a:cxnSpLocks/>
          </p:cNvCxnSpPr>
          <p:nvPr/>
        </p:nvCxnSpPr>
        <p:spPr>
          <a:xfrm flipH="1">
            <a:off x="1246178" y="2491404"/>
            <a:ext cx="811889" cy="1588999"/>
          </a:xfrm>
          <a:prstGeom prst="straightConnector1">
            <a:avLst/>
          </a:prstGeom>
          <a:ln w="10160">
            <a:solidFill>
              <a:srgbClr val="F700FF"/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EA9FCD4A-16AA-C848-A9B2-015C57161ABA}"/>
              </a:ext>
            </a:extLst>
          </p:cNvPr>
          <p:cNvGrpSpPr/>
          <p:nvPr/>
        </p:nvGrpSpPr>
        <p:grpSpPr>
          <a:xfrm>
            <a:off x="2755878" y="3110493"/>
            <a:ext cx="216003" cy="216003"/>
            <a:chOff x="2773658" y="3443518"/>
            <a:chExt cx="216003" cy="216003"/>
          </a:xfrm>
        </p:grpSpPr>
        <p:sp>
          <p:nvSpPr>
            <p:cNvPr id="212" name="橢圓 211">
              <a:extLst>
                <a:ext uri="{FF2B5EF4-FFF2-40B4-BE49-F238E27FC236}">
                  <a16:creationId xmlns:a16="http://schemas.microsoft.com/office/drawing/2014/main" id="{65571C97-FB18-4C7F-B38B-2DD4CD715AA8}"/>
                </a:ext>
              </a:extLst>
            </p:cNvPr>
            <p:cNvSpPr/>
            <p:nvPr/>
          </p:nvSpPr>
          <p:spPr>
            <a:xfrm>
              <a:off x="2773658" y="3443518"/>
              <a:ext cx="216003" cy="216003"/>
            </a:xfrm>
            <a:prstGeom prst="ellipse">
              <a:avLst/>
            </a:prstGeom>
            <a:solidFill>
              <a:srgbClr val="F7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13" name="圖形 15">
              <a:extLst>
                <a:ext uri="{FF2B5EF4-FFF2-40B4-BE49-F238E27FC236}">
                  <a16:creationId xmlns:a16="http://schemas.microsoft.com/office/drawing/2014/main" id="{D81BB6D2-5F0C-49C1-8AE1-B4FDC71BAAC6}"/>
                </a:ext>
              </a:extLst>
            </p:cNvPr>
            <p:cNvGrpSpPr/>
            <p:nvPr/>
          </p:nvGrpSpPr>
          <p:grpSpPr>
            <a:xfrm>
              <a:off x="2819353" y="3472834"/>
              <a:ext cx="106518" cy="144561"/>
              <a:chOff x="5700272" y="2268099"/>
              <a:chExt cx="128257" cy="174063"/>
            </a:xfrm>
          </p:grpSpPr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D85960EB-4D69-40F6-8A16-883770881FB5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992AB312-966F-41E3-BF5F-EF830B7320DF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470478F1-365F-4774-A053-A45DF990E089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F295CC0B-B06E-4E76-8BAE-FDE1BBB81A51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6F544DFF-AA63-514F-BB32-BA222329B7F4}"/>
              </a:ext>
            </a:extLst>
          </p:cNvPr>
          <p:cNvGrpSpPr/>
          <p:nvPr/>
        </p:nvGrpSpPr>
        <p:grpSpPr>
          <a:xfrm>
            <a:off x="1570422" y="3100482"/>
            <a:ext cx="216003" cy="216003"/>
            <a:chOff x="1626302" y="3423982"/>
            <a:chExt cx="216003" cy="216003"/>
          </a:xfrm>
        </p:grpSpPr>
        <p:sp>
          <p:nvSpPr>
            <p:cNvPr id="218" name="橢圓 217">
              <a:extLst>
                <a:ext uri="{FF2B5EF4-FFF2-40B4-BE49-F238E27FC236}">
                  <a16:creationId xmlns:a16="http://schemas.microsoft.com/office/drawing/2014/main" id="{C0EF52A0-1655-40B5-87C9-9F007CEEDD91}"/>
                </a:ext>
              </a:extLst>
            </p:cNvPr>
            <p:cNvSpPr/>
            <p:nvPr/>
          </p:nvSpPr>
          <p:spPr>
            <a:xfrm>
              <a:off x="1626302" y="3423982"/>
              <a:ext cx="216003" cy="216003"/>
            </a:xfrm>
            <a:prstGeom prst="ellipse">
              <a:avLst/>
            </a:prstGeom>
            <a:solidFill>
              <a:srgbClr val="F7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219" name="圖形 15">
              <a:extLst>
                <a:ext uri="{FF2B5EF4-FFF2-40B4-BE49-F238E27FC236}">
                  <a16:creationId xmlns:a16="http://schemas.microsoft.com/office/drawing/2014/main" id="{3732F8BD-C4DD-4662-A1D1-C0D20E7D3336}"/>
                </a:ext>
              </a:extLst>
            </p:cNvPr>
            <p:cNvGrpSpPr/>
            <p:nvPr/>
          </p:nvGrpSpPr>
          <p:grpSpPr>
            <a:xfrm>
              <a:off x="1671997" y="3453298"/>
              <a:ext cx="106518" cy="144561"/>
              <a:chOff x="5700272" y="2268099"/>
              <a:chExt cx="128257" cy="174063"/>
            </a:xfrm>
          </p:grpSpPr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28E7DF50-BBF9-4F75-83B9-1F0073FE4AE2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FE4A4C07-0729-48C0-9656-8B868F4C28B0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0BDBAF65-C110-472A-8ABD-AB631251B5F3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C826D7BB-1426-4535-AF1E-7686D890807B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FDACD882-6886-6446-B6AB-4F5329C6EBB5}"/>
              </a:ext>
            </a:extLst>
          </p:cNvPr>
          <p:cNvSpPr txBox="1"/>
          <p:nvPr/>
        </p:nvSpPr>
        <p:spPr>
          <a:xfrm>
            <a:off x="3638363" y="4133387"/>
            <a:ext cx="12064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桌面應用程式</a:t>
            </a:r>
            <a:endParaRPr kumimoji="1" lang="zh-TW" altLang="en-US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58EC53D-70B4-FF4F-A28B-F44BBD56E776}"/>
              </a:ext>
            </a:extLst>
          </p:cNvPr>
          <p:cNvGrpSpPr/>
          <p:nvPr/>
        </p:nvGrpSpPr>
        <p:grpSpPr>
          <a:xfrm>
            <a:off x="2172003" y="3120018"/>
            <a:ext cx="216003" cy="216003"/>
            <a:chOff x="2227882" y="3443518"/>
            <a:chExt cx="216003" cy="216003"/>
          </a:xfrm>
        </p:grpSpPr>
        <p:sp>
          <p:nvSpPr>
            <p:cNvPr id="183" name="橢圓 182">
              <a:extLst>
                <a:ext uri="{FF2B5EF4-FFF2-40B4-BE49-F238E27FC236}">
                  <a16:creationId xmlns:a16="http://schemas.microsoft.com/office/drawing/2014/main" id="{57213632-35BA-4C51-A5F0-AFE1E21C7D08}"/>
                </a:ext>
              </a:extLst>
            </p:cNvPr>
            <p:cNvSpPr/>
            <p:nvPr/>
          </p:nvSpPr>
          <p:spPr>
            <a:xfrm>
              <a:off x="2227882" y="3443518"/>
              <a:ext cx="216003" cy="216003"/>
            </a:xfrm>
            <a:prstGeom prst="ellipse">
              <a:avLst/>
            </a:prstGeom>
            <a:solidFill>
              <a:srgbClr val="F7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88" name="圖形 15">
              <a:extLst>
                <a:ext uri="{FF2B5EF4-FFF2-40B4-BE49-F238E27FC236}">
                  <a16:creationId xmlns:a16="http://schemas.microsoft.com/office/drawing/2014/main" id="{F085F1E6-7ACD-46AA-9538-1E63F43448DA}"/>
                </a:ext>
              </a:extLst>
            </p:cNvPr>
            <p:cNvGrpSpPr/>
            <p:nvPr/>
          </p:nvGrpSpPr>
          <p:grpSpPr>
            <a:xfrm>
              <a:off x="2273577" y="3472834"/>
              <a:ext cx="106518" cy="144561"/>
              <a:chOff x="5700272" y="2268099"/>
              <a:chExt cx="128257" cy="174063"/>
            </a:xfrm>
          </p:grpSpPr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E817747C-3225-441D-86F8-88EBF66EA2E2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3CFA68C9-12CE-4056-957C-091022481954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92EB0E84-75C3-4A21-93A5-DFF7EC56337D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5DA8757C-5C39-48F9-AA8E-559D8179D0E4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pic>
        <p:nvPicPr>
          <p:cNvPr id="76" name="Picture 3" descr="https://lh4.googleusercontent.com/K9V2IiA9lNjQ1bEivo1ZgqjOHErvSxm5mVIOkLfvS4AV_fruAS_ZGl8d77W240EC3k6e504hgmF0cHbqKzwGjNf5PitpvqSoTAJTXYJRjml246jnOQT5Pi8XFvCM9bHK5-as3-f__KM">
            <a:extLst>
              <a:ext uri="{FF2B5EF4-FFF2-40B4-BE49-F238E27FC236}">
                <a16:creationId xmlns:a16="http://schemas.microsoft.com/office/drawing/2014/main" id="{94FCDF4A-1EF0-7C43-A118-57E2403E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959740" y="4364577"/>
            <a:ext cx="192013" cy="192013"/>
          </a:xfrm>
          <a:prstGeom prst="rect">
            <a:avLst/>
          </a:prstGeom>
          <a:noFill/>
        </p:spPr>
      </p:pic>
      <p:pic>
        <p:nvPicPr>
          <p:cNvPr id="77" name="Picture 2" descr="https://lh3.googleusercontent.com/tt_AoumHnwvy4yDK_XqLGyDQRXd4qwpAD7lhoInKWc-stRPWnIZWWSYYLae7i3UfSpefEhRxYlb5d03ZVA71X7QTHmkwEUknw0I9qEGn5XeMBDgWDCSXJFpOO_4jxFHFhk5qQNgB238">
            <a:extLst>
              <a:ext uri="{FF2B5EF4-FFF2-40B4-BE49-F238E27FC236}">
                <a16:creationId xmlns:a16="http://schemas.microsoft.com/office/drawing/2014/main" id="{4A40AA25-4AA9-9E41-9934-7D01D515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742977" y="4364577"/>
            <a:ext cx="192012" cy="192011"/>
          </a:xfrm>
          <a:prstGeom prst="rect">
            <a:avLst/>
          </a:prstGeom>
          <a:noFill/>
        </p:spPr>
      </p:pic>
      <p:pic>
        <p:nvPicPr>
          <p:cNvPr id="78" name="Picture 25" descr="C:\Users\Josh Chen\Desktop\OneDrive.png">
            <a:extLst>
              <a:ext uri="{FF2B5EF4-FFF2-40B4-BE49-F238E27FC236}">
                <a16:creationId xmlns:a16="http://schemas.microsoft.com/office/drawing/2014/main" id="{2D5C5E47-9458-884C-ABFF-A465E1B2D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03444" y="4364576"/>
            <a:ext cx="192624" cy="192624"/>
          </a:xfrm>
          <a:prstGeom prst="rect">
            <a:avLst/>
          </a:prstGeom>
          <a:noFill/>
        </p:spPr>
      </p:pic>
      <p:pic>
        <p:nvPicPr>
          <p:cNvPr id="110" name="圖形 109">
            <a:extLst>
              <a:ext uri="{FF2B5EF4-FFF2-40B4-BE49-F238E27FC236}">
                <a16:creationId xmlns:a16="http://schemas.microsoft.com/office/drawing/2014/main" id="{83317ECB-FB9C-4D5B-B3D8-23FA450E8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4705" y="1802868"/>
            <a:ext cx="943634" cy="565316"/>
          </a:xfrm>
          <a:prstGeom prst="rect">
            <a:avLst/>
          </a:prstGeom>
        </p:spPr>
      </p:pic>
      <p:pic>
        <p:nvPicPr>
          <p:cNvPr id="117" name="圖形 116">
            <a:extLst>
              <a:ext uri="{FF2B5EF4-FFF2-40B4-BE49-F238E27FC236}">
                <a16:creationId xmlns:a16="http://schemas.microsoft.com/office/drawing/2014/main" id="{DB2D6919-B984-4976-9ABA-73D62B8AD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2717" y="1861091"/>
            <a:ext cx="1055758" cy="632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BC6A9E23-9CDB-4BE7-B731-D7AFFF922842}"/>
              </a:ext>
            </a:extLst>
          </p:cNvPr>
          <p:cNvCxnSpPr>
            <a:cxnSpLocks/>
          </p:cNvCxnSpPr>
          <p:nvPr/>
        </p:nvCxnSpPr>
        <p:spPr>
          <a:xfrm>
            <a:off x="6483657" y="3602778"/>
            <a:ext cx="16302" cy="544402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8BC13D93-0F42-4BEE-B879-97968395B429}"/>
              </a:ext>
            </a:extLst>
          </p:cNvPr>
          <p:cNvCxnSpPr>
            <a:cxnSpLocks/>
          </p:cNvCxnSpPr>
          <p:nvPr/>
        </p:nvCxnSpPr>
        <p:spPr>
          <a:xfrm flipH="1">
            <a:off x="5447086" y="3530975"/>
            <a:ext cx="1101350" cy="589976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F58A677D-F397-4A03-B2DE-71B489AF593D}"/>
              </a:ext>
            </a:extLst>
          </p:cNvPr>
          <p:cNvCxnSpPr>
            <a:cxnSpLocks/>
          </p:cNvCxnSpPr>
          <p:nvPr/>
        </p:nvCxnSpPr>
        <p:spPr>
          <a:xfrm>
            <a:off x="6427260" y="3542115"/>
            <a:ext cx="1266070" cy="588322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8315A376-1E17-354A-9DEF-E6822977BC56}"/>
              </a:ext>
            </a:extLst>
          </p:cNvPr>
          <p:cNvGrpSpPr/>
          <p:nvPr/>
        </p:nvGrpSpPr>
        <p:grpSpPr>
          <a:xfrm>
            <a:off x="5792719" y="3761083"/>
            <a:ext cx="216003" cy="216003"/>
            <a:chOff x="5892997" y="4071156"/>
            <a:chExt cx="216003" cy="216003"/>
          </a:xfrm>
        </p:grpSpPr>
        <p:sp>
          <p:nvSpPr>
            <p:cNvPr id="107" name="橢圓 106">
              <a:extLst>
                <a:ext uri="{FF2B5EF4-FFF2-40B4-BE49-F238E27FC236}">
                  <a16:creationId xmlns:a16="http://schemas.microsoft.com/office/drawing/2014/main" id="{FE953B2B-6999-4320-80C7-30691B091615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14" name="圖形 15">
              <a:extLst>
                <a:ext uri="{FF2B5EF4-FFF2-40B4-BE49-F238E27FC236}">
                  <a16:creationId xmlns:a16="http://schemas.microsoft.com/office/drawing/2014/main" id="{8F68AE97-21EA-499E-8099-49C6E981C463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04E880C1-4685-49DA-8800-25173F3A195E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EA23D257-CEA3-4A04-8478-95D71AA2313A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AFE413B8-50DA-4751-A964-4744C8C40384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39E3E5F8-F96D-4A16-862B-71744BD4A232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ADBCF87-429C-C84C-A640-DC5179F0B249}"/>
              </a:ext>
            </a:extLst>
          </p:cNvPr>
          <p:cNvGrpSpPr/>
          <p:nvPr/>
        </p:nvGrpSpPr>
        <p:grpSpPr>
          <a:xfrm>
            <a:off x="7085395" y="3756243"/>
            <a:ext cx="216003" cy="216003"/>
            <a:chOff x="7061513" y="4070817"/>
            <a:chExt cx="216003" cy="216003"/>
          </a:xfrm>
        </p:grpSpPr>
        <p:sp>
          <p:nvSpPr>
            <p:cNvPr id="109" name="橢圓 108">
              <a:extLst>
                <a:ext uri="{FF2B5EF4-FFF2-40B4-BE49-F238E27FC236}">
                  <a16:creationId xmlns:a16="http://schemas.microsoft.com/office/drawing/2014/main" id="{A4F6E564-408E-42B7-ADC3-A49955D04E7A}"/>
                </a:ext>
              </a:extLst>
            </p:cNvPr>
            <p:cNvSpPr/>
            <p:nvPr/>
          </p:nvSpPr>
          <p:spPr>
            <a:xfrm>
              <a:off x="7061513" y="4070817"/>
              <a:ext cx="216003" cy="21600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16" name="圖形 15">
              <a:extLst>
                <a:ext uri="{FF2B5EF4-FFF2-40B4-BE49-F238E27FC236}">
                  <a16:creationId xmlns:a16="http://schemas.microsoft.com/office/drawing/2014/main" id="{26FA9835-0532-449F-90AF-62A2BC54F72F}"/>
                </a:ext>
              </a:extLst>
            </p:cNvPr>
            <p:cNvGrpSpPr/>
            <p:nvPr/>
          </p:nvGrpSpPr>
          <p:grpSpPr>
            <a:xfrm>
              <a:off x="7109989" y="4100886"/>
              <a:ext cx="106518" cy="144561"/>
              <a:chOff x="5700272" y="2268099"/>
              <a:chExt cx="128257" cy="174063"/>
            </a:xfrm>
          </p:grpSpPr>
          <p:sp>
            <p:nvSpPr>
              <p:cNvPr id="118" name="手繪多邊形: 圖案 117">
                <a:extLst>
                  <a:ext uri="{FF2B5EF4-FFF2-40B4-BE49-F238E27FC236}">
                    <a16:creationId xmlns:a16="http://schemas.microsoft.com/office/drawing/2014/main" id="{196E3BFD-CBB5-4E4D-912A-C4B774FF3A84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19" name="手繪多邊形: 圖案 118">
                <a:extLst>
                  <a:ext uri="{FF2B5EF4-FFF2-40B4-BE49-F238E27FC236}">
                    <a16:creationId xmlns:a16="http://schemas.microsoft.com/office/drawing/2014/main" id="{500A0559-0A25-465E-9940-2FEEB9E39A7D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20" name="手繪多邊形: 圖案 119">
                <a:extLst>
                  <a:ext uri="{FF2B5EF4-FFF2-40B4-BE49-F238E27FC236}">
                    <a16:creationId xmlns:a16="http://schemas.microsoft.com/office/drawing/2014/main" id="{054F5367-9820-4565-90B4-34D8AFBC378B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21" name="手繪多邊形: 圖案 120">
                <a:extLst>
                  <a:ext uri="{FF2B5EF4-FFF2-40B4-BE49-F238E27FC236}">
                    <a16:creationId xmlns:a16="http://schemas.microsoft.com/office/drawing/2014/main" id="{0FD8D86A-7DE2-4E5B-A29E-35D6B5AE3F47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BAAB713-9C11-B848-B250-1AA91F80C81F}"/>
              </a:ext>
            </a:extLst>
          </p:cNvPr>
          <p:cNvGrpSpPr/>
          <p:nvPr/>
        </p:nvGrpSpPr>
        <p:grpSpPr>
          <a:xfrm>
            <a:off x="6420598" y="3757428"/>
            <a:ext cx="216003" cy="216003"/>
            <a:chOff x="6446988" y="4079298"/>
            <a:chExt cx="216003" cy="216003"/>
          </a:xfrm>
        </p:grpSpPr>
        <p:sp>
          <p:nvSpPr>
            <p:cNvPr id="108" name="橢圓 107">
              <a:extLst>
                <a:ext uri="{FF2B5EF4-FFF2-40B4-BE49-F238E27FC236}">
                  <a16:creationId xmlns:a16="http://schemas.microsoft.com/office/drawing/2014/main" id="{C5133763-9BD5-4007-ADFB-9DF63D81B4A8}"/>
                </a:ext>
              </a:extLst>
            </p:cNvPr>
            <p:cNvSpPr/>
            <p:nvPr/>
          </p:nvSpPr>
          <p:spPr>
            <a:xfrm>
              <a:off x="6446988" y="4079298"/>
              <a:ext cx="216003" cy="21600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115" name="圖形 15">
              <a:extLst>
                <a:ext uri="{FF2B5EF4-FFF2-40B4-BE49-F238E27FC236}">
                  <a16:creationId xmlns:a16="http://schemas.microsoft.com/office/drawing/2014/main" id="{CF805702-25BD-479A-BD10-E25C12750400}"/>
                </a:ext>
              </a:extLst>
            </p:cNvPr>
            <p:cNvGrpSpPr/>
            <p:nvPr/>
          </p:nvGrpSpPr>
          <p:grpSpPr>
            <a:xfrm>
              <a:off x="6490749" y="4108826"/>
              <a:ext cx="106518" cy="144561"/>
              <a:chOff x="5700272" y="2268099"/>
              <a:chExt cx="128257" cy="174063"/>
            </a:xfrm>
          </p:grpSpPr>
          <p:sp>
            <p:nvSpPr>
              <p:cNvPr id="122" name="手繪多邊形: 圖案 121">
                <a:extLst>
                  <a:ext uri="{FF2B5EF4-FFF2-40B4-BE49-F238E27FC236}">
                    <a16:creationId xmlns:a16="http://schemas.microsoft.com/office/drawing/2014/main" id="{38079702-0E27-43AF-B2F7-63F112B262CC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23" name="手繪多邊形: 圖案 122">
                <a:extLst>
                  <a:ext uri="{FF2B5EF4-FFF2-40B4-BE49-F238E27FC236}">
                    <a16:creationId xmlns:a16="http://schemas.microsoft.com/office/drawing/2014/main" id="{EC189C37-51F5-477D-88CB-CF0DDB037B66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24" name="手繪多邊形: 圖案 123">
                <a:extLst>
                  <a:ext uri="{FF2B5EF4-FFF2-40B4-BE49-F238E27FC236}">
                    <a16:creationId xmlns:a16="http://schemas.microsoft.com/office/drawing/2014/main" id="{6F9DC9F0-4051-43D8-9692-4A7C43748C2F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1C5ABC4F-9F6F-4EC1-8471-B7CECFAE457F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  <p:pic>
        <p:nvPicPr>
          <p:cNvPr id="95" name="圖形 94">
            <a:extLst>
              <a:ext uri="{FF2B5EF4-FFF2-40B4-BE49-F238E27FC236}">
                <a16:creationId xmlns:a16="http://schemas.microsoft.com/office/drawing/2014/main" id="{8FC597A8-80F6-45C0-8F32-1A53DF699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8186" y="4184751"/>
            <a:ext cx="516771" cy="355281"/>
          </a:xfrm>
          <a:prstGeom prst="rect">
            <a:avLst/>
          </a:prstGeom>
        </p:spPr>
      </p:pic>
      <p:pic>
        <p:nvPicPr>
          <p:cNvPr id="97" name="圖形 96">
            <a:extLst>
              <a:ext uri="{FF2B5EF4-FFF2-40B4-BE49-F238E27FC236}">
                <a16:creationId xmlns:a16="http://schemas.microsoft.com/office/drawing/2014/main" id="{0F596D93-1A81-4DF0-B428-E1922A0F9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1427" y="4184751"/>
            <a:ext cx="516771" cy="355281"/>
          </a:xfrm>
          <a:prstGeom prst="rect">
            <a:avLst/>
          </a:prstGeom>
        </p:spPr>
      </p:pic>
      <p:pic>
        <p:nvPicPr>
          <p:cNvPr id="96" name="圖形 95">
            <a:extLst>
              <a:ext uri="{FF2B5EF4-FFF2-40B4-BE49-F238E27FC236}">
                <a16:creationId xmlns:a16="http://schemas.microsoft.com/office/drawing/2014/main" id="{43C01350-C000-4E37-85FB-A9CCD479C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1601" y="4184751"/>
            <a:ext cx="516771" cy="355281"/>
          </a:xfrm>
          <a:prstGeom prst="rect">
            <a:avLst/>
          </a:prstGeom>
        </p:spPr>
      </p:pic>
      <p:sp>
        <p:nvSpPr>
          <p:cNvPr id="71" name="文字方塊 70">
            <a:extLst>
              <a:ext uri="{FF2B5EF4-FFF2-40B4-BE49-F238E27FC236}">
                <a16:creationId xmlns:a16="http://schemas.microsoft.com/office/drawing/2014/main" id="{9164CFD5-5BB3-194C-8573-800BF60FD949}"/>
              </a:ext>
            </a:extLst>
          </p:cNvPr>
          <p:cNvSpPr txBox="1"/>
          <p:nvPr/>
        </p:nvSpPr>
        <p:spPr>
          <a:xfrm>
            <a:off x="7938333" y="4133387"/>
            <a:ext cx="950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900" dirty="0">
                <a:latin typeface="Arial" panose="020B0604020202020204" pitchFamily="34" charset="0"/>
                <a:cs typeface="Arial" panose="020B0604020202020204" pitchFamily="34" charset="0"/>
              </a:rPr>
              <a:t>SMB/AFP/NFS</a:t>
            </a:r>
            <a:endParaRPr kumimoji="1" lang="zh-TW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8A4712AE-C888-47EA-A3B0-AFDD13C9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577" y="3025413"/>
            <a:ext cx="1101349" cy="6883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 descr="一張含有 向量圖形 的圖片&#10;&#10;自動產生的描述">
            <a:extLst>
              <a:ext uri="{FF2B5EF4-FFF2-40B4-BE49-F238E27FC236}">
                <a16:creationId xmlns:a16="http://schemas.microsoft.com/office/drawing/2014/main" id="{42F65ED9-3778-4478-9BA4-D98F4B632E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7112" y="2910089"/>
            <a:ext cx="490496" cy="490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7" name="群組 5">
            <a:extLst>
              <a:ext uri="{FF2B5EF4-FFF2-40B4-BE49-F238E27FC236}">
                <a16:creationId xmlns:a16="http://schemas.microsoft.com/office/drawing/2014/main" id="{075FAE8B-46BB-014D-A556-8940EC734F03}"/>
              </a:ext>
            </a:extLst>
          </p:cNvPr>
          <p:cNvGrpSpPr/>
          <p:nvPr/>
        </p:nvGrpSpPr>
        <p:grpSpPr>
          <a:xfrm>
            <a:off x="6356328" y="2605668"/>
            <a:ext cx="216003" cy="216003"/>
            <a:chOff x="2773658" y="3443518"/>
            <a:chExt cx="216003" cy="216003"/>
          </a:xfrm>
        </p:grpSpPr>
        <p:sp>
          <p:nvSpPr>
            <p:cNvPr id="88" name="橢圓 211">
              <a:extLst>
                <a:ext uri="{FF2B5EF4-FFF2-40B4-BE49-F238E27FC236}">
                  <a16:creationId xmlns:a16="http://schemas.microsoft.com/office/drawing/2014/main" id="{95E4B3C2-2447-9841-A473-C1526F4A7679}"/>
                </a:ext>
              </a:extLst>
            </p:cNvPr>
            <p:cNvSpPr/>
            <p:nvPr/>
          </p:nvSpPr>
          <p:spPr>
            <a:xfrm>
              <a:off x="2773658" y="3443518"/>
              <a:ext cx="216003" cy="216003"/>
            </a:xfrm>
            <a:prstGeom prst="ellipse">
              <a:avLst/>
            </a:prstGeom>
            <a:solidFill>
              <a:srgbClr val="F7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grpSp>
          <p:nvGrpSpPr>
            <p:cNvPr id="89" name="圖形 15">
              <a:extLst>
                <a:ext uri="{FF2B5EF4-FFF2-40B4-BE49-F238E27FC236}">
                  <a16:creationId xmlns:a16="http://schemas.microsoft.com/office/drawing/2014/main" id="{35E4236B-F372-1E4B-BCCA-880D66F49E2E}"/>
                </a:ext>
              </a:extLst>
            </p:cNvPr>
            <p:cNvGrpSpPr/>
            <p:nvPr/>
          </p:nvGrpSpPr>
          <p:grpSpPr>
            <a:xfrm>
              <a:off x="2819353" y="3472834"/>
              <a:ext cx="106518" cy="144561"/>
              <a:chOff x="5700272" y="2268099"/>
              <a:chExt cx="128257" cy="174063"/>
            </a:xfrm>
          </p:grpSpPr>
          <p:sp>
            <p:nvSpPr>
              <p:cNvPr id="90" name="手繪多邊形: 圖案 213">
                <a:extLst>
                  <a:ext uri="{FF2B5EF4-FFF2-40B4-BE49-F238E27FC236}">
                    <a16:creationId xmlns:a16="http://schemas.microsoft.com/office/drawing/2014/main" id="{748317FC-D000-F145-9FE9-D76A6B7DEC1F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92" name="手繪多邊形: 圖案 214">
                <a:extLst>
                  <a:ext uri="{FF2B5EF4-FFF2-40B4-BE49-F238E27FC236}">
                    <a16:creationId xmlns:a16="http://schemas.microsoft.com/office/drawing/2014/main" id="{BE50E230-9DD6-2C46-B6BD-02319F540F01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94" name="手繪多邊形: 圖案 215">
                <a:extLst>
                  <a:ext uri="{FF2B5EF4-FFF2-40B4-BE49-F238E27FC236}">
                    <a16:creationId xmlns:a16="http://schemas.microsoft.com/office/drawing/2014/main" id="{E07B16BF-414C-9C43-85C3-DEC12F74ED49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  <p:sp>
            <p:nvSpPr>
              <p:cNvPr id="98" name="手繪多邊形: 圖案 216">
                <a:extLst>
                  <a:ext uri="{FF2B5EF4-FFF2-40B4-BE49-F238E27FC236}">
                    <a16:creationId xmlns:a16="http://schemas.microsoft.com/office/drawing/2014/main" id="{5ABA3E05-0314-D34C-A40E-18F21864C705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8673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848C4B-750C-40C3-A181-311B6201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07" y="240133"/>
            <a:ext cx="8229600" cy="493563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zh-CN" altLang="en-US" dirty="0">
                <a:latin typeface="微軟正黑體"/>
                <a:ea typeface="微軟正黑體"/>
              </a:rPr>
              <a:t>整合</a:t>
            </a:r>
            <a:r>
              <a:rPr lang="zh-CN" altLang="en-US" dirty="0">
                <a:latin typeface="微軟正黑體"/>
                <a:ea typeface="微軟正黑體"/>
                <a:cs typeface="Arial"/>
              </a:rPr>
              <a:t> </a:t>
            </a:r>
            <a:r>
              <a:rPr lang="en-GB" altLang="zh-TW" dirty="0">
                <a:latin typeface="Arial"/>
                <a:ea typeface="微軟正黑體"/>
                <a:cs typeface="Arial"/>
              </a:rPr>
              <a:t>QTS </a:t>
            </a:r>
            <a:r>
              <a:rPr lang="zh-CN" altLang="en-US" dirty="0">
                <a:latin typeface="微軟正黑體"/>
                <a:ea typeface="微軟正黑體"/>
              </a:rPr>
              <a:t>多元應用程式與服務</a:t>
            </a:r>
            <a:endParaRPr lang="zh-TW" altLang="en-US" dirty="0">
              <a:latin typeface="微軟正黑體"/>
              <a:ea typeface="微軟正黑體"/>
            </a:endParaRPr>
          </a:p>
        </p:txBody>
      </p:sp>
      <p:sp>
        <p:nvSpPr>
          <p:cNvPr id="24" name="矩形: 圓角 35">
            <a:extLst>
              <a:ext uri="{FF2B5EF4-FFF2-40B4-BE49-F238E27FC236}">
                <a16:creationId xmlns:a16="http://schemas.microsoft.com/office/drawing/2014/main" id="{2AD1BDC1-0C94-4E31-831E-3D4DEC4142C9}"/>
              </a:ext>
            </a:extLst>
          </p:cNvPr>
          <p:cNvSpPr/>
          <p:nvPr/>
        </p:nvSpPr>
        <p:spPr>
          <a:xfrm>
            <a:off x="280697" y="1090582"/>
            <a:ext cx="2746385" cy="414676"/>
          </a:xfrm>
          <a:prstGeom prst="roundRect">
            <a:avLst>
              <a:gd name="adj" fmla="val 32052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r>
              <a:rPr lang="zh-TW" altLang="en-US" sz="185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跨</a:t>
            </a:r>
            <a:r>
              <a:rPr lang="zh-CN" altLang="en-US" sz="185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雲端搜尋</a:t>
            </a:r>
            <a:endParaRPr lang="zh-TW" altLang="en-US" sz="1850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EA17B4DC-7BE4-044F-98BB-5BB532609B67}"/>
              </a:ext>
            </a:extLst>
          </p:cNvPr>
          <p:cNvSpPr/>
          <p:nvPr/>
        </p:nvSpPr>
        <p:spPr>
          <a:xfrm>
            <a:off x="280698" y="1616641"/>
            <a:ext cx="2746384" cy="2970991"/>
          </a:xfrm>
          <a:prstGeom prst="roundRect">
            <a:avLst>
              <a:gd name="adj" fmla="val 7876"/>
            </a:avLst>
          </a:prstGeom>
          <a:solidFill>
            <a:srgbClr val="ECF5FC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80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5DC2D441-692B-FF49-809E-68C79069AC26}"/>
              </a:ext>
            </a:extLst>
          </p:cNvPr>
          <p:cNvSpPr txBox="1"/>
          <p:nvPr/>
        </p:nvSpPr>
        <p:spPr>
          <a:xfrm>
            <a:off x="437002" y="1713148"/>
            <a:ext cx="2488699" cy="9526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zh-TW" altLang="en-US" sz="1300" dirty="0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搭配</a:t>
            </a:r>
            <a:r>
              <a:rPr lang="zh-TW" altLang="en-US" sz="1300" dirty="0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  <a:cs typeface="Arial"/>
              </a:rPr>
              <a:t> </a:t>
            </a:r>
            <a:r>
              <a:rPr lang="en-US" altLang="zh-TW" sz="1300" b="1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微軟正黑體"/>
                <a:cs typeface="Arial"/>
              </a:rPr>
              <a:t>Qsirch</a:t>
            </a:r>
            <a:r>
              <a:rPr lang="en-US" altLang="zh-TW" sz="13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zh-TW" altLang="en-US" sz="1300" dirty="0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可以利用一個搜尋條件，同時搜尋多個</a:t>
            </a:r>
            <a:r>
              <a:rPr lang="zh-CN" altLang="en-US" sz="1300" dirty="0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雲端空間</a:t>
            </a:r>
            <a:r>
              <a:rPr lang="zh-TW" altLang="en-US" sz="1300" dirty="0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內的檔案，並在一個介面呈現所有雲端檔案搜尋結果</a:t>
            </a:r>
            <a:endParaRPr kumimoji="1" lang="zh-TW" altLang="en-US" sz="1300" dirty="0">
              <a:solidFill>
                <a:schemeClr val="tx2">
                  <a:lumMod val="50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51" name="矩形: 圓角 35">
            <a:extLst>
              <a:ext uri="{FF2B5EF4-FFF2-40B4-BE49-F238E27FC236}">
                <a16:creationId xmlns:a16="http://schemas.microsoft.com/office/drawing/2014/main" id="{B2DB7305-1206-1348-A40C-A5A9BC04DE6E}"/>
              </a:ext>
            </a:extLst>
          </p:cNvPr>
          <p:cNvSpPr/>
          <p:nvPr/>
        </p:nvSpPr>
        <p:spPr>
          <a:xfrm>
            <a:off x="3162122" y="1090582"/>
            <a:ext cx="2746385" cy="414676"/>
          </a:xfrm>
          <a:prstGeom prst="roundRect">
            <a:avLst>
              <a:gd name="adj" fmla="val 32052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r>
              <a:rPr lang="zh-CN" altLang="en-US" sz="185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雲端檔案搬移</a:t>
            </a:r>
            <a:endParaRPr lang="zh-TW" altLang="en-US" sz="1850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圓角矩形 51">
            <a:extLst>
              <a:ext uri="{FF2B5EF4-FFF2-40B4-BE49-F238E27FC236}">
                <a16:creationId xmlns:a16="http://schemas.microsoft.com/office/drawing/2014/main" id="{ABD7AD89-6285-C846-A69D-C688309BA6F7}"/>
              </a:ext>
            </a:extLst>
          </p:cNvPr>
          <p:cNvSpPr/>
          <p:nvPr/>
        </p:nvSpPr>
        <p:spPr>
          <a:xfrm>
            <a:off x="3162123" y="1616641"/>
            <a:ext cx="2746384" cy="2970991"/>
          </a:xfrm>
          <a:prstGeom prst="roundRect">
            <a:avLst>
              <a:gd name="adj" fmla="val 7876"/>
            </a:avLst>
          </a:prstGeom>
          <a:solidFill>
            <a:srgbClr val="ECF5FC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800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4EE175A6-D716-544E-99F5-E173619F75A1}"/>
              </a:ext>
            </a:extLst>
          </p:cNvPr>
          <p:cNvSpPr txBox="1"/>
          <p:nvPr/>
        </p:nvSpPr>
        <p:spPr>
          <a:xfrm>
            <a:off x="3273160" y="1713147"/>
            <a:ext cx="2590080" cy="952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TW" sz="13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Qfiling</a:t>
            </a:r>
            <a:r>
              <a:rPr lang="en-US" altLang="zh-TW" sz="13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13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</a:t>
            </a:r>
            <a:r>
              <a:rPr lang="zh-TW" altLang="en-US" sz="13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輕鬆達到雲搬雲與歸檔</a:t>
            </a:r>
            <a:r>
              <a:rPr lang="zh-CN" altLang="en-US" sz="13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3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並透過歸檔條件與多元的後處理模組，在檔案搬遷與歸檔同時，達到分類與編輯目的。</a:t>
            </a:r>
            <a:endParaRPr kumimoji="1" lang="zh-TW" altLang="en-US" sz="1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矩形: 圓角 35">
            <a:extLst>
              <a:ext uri="{FF2B5EF4-FFF2-40B4-BE49-F238E27FC236}">
                <a16:creationId xmlns:a16="http://schemas.microsoft.com/office/drawing/2014/main" id="{CE218CE3-AFCC-2440-83BE-0ACF9C4C66F4}"/>
              </a:ext>
            </a:extLst>
          </p:cNvPr>
          <p:cNvSpPr/>
          <p:nvPr/>
        </p:nvSpPr>
        <p:spPr>
          <a:xfrm>
            <a:off x="6043545" y="1090582"/>
            <a:ext cx="2746385" cy="414676"/>
          </a:xfrm>
          <a:prstGeom prst="roundRect">
            <a:avLst>
              <a:gd name="adj" fmla="val 32052"/>
            </a:avLst>
          </a:prstGeom>
          <a:gradFill flip="none" rotWithShape="1">
            <a:gsLst>
              <a:gs pos="0">
                <a:srgbClr val="080059"/>
              </a:gs>
              <a:gs pos="100000">
                <a:srgbClr val="3D84DB"/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r>
              <a:rPr lang="zh-TW" altLang="en-US" sz="185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享受良好的多媒體服務</a:t>
            </a:r>
            <a:endParaRPr lang="zh-TW" altLang="en-US" sz="1850" b="1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0" name="圓角矩形 69">
            <a:extLst>
              <a:ext uri="{FF2B5EF4-FFF2-40B4-BE49-F238E27FC236}">
                <a16:creationId xmlns:a16="http://schemas.microsoft.com/office/drawing/2014/main" id="{65C07F7D-E1D3-EF44-9E82-DE49DFC9BEE9}"/>
              </a:ext>
            </a:extLst>
          </p:cNvPr>
          <p:cNvSpPr/>
          <p:nvPr/>
        </p:nvSpPr>
        <p:spPr>
          <a:xfrm>
            <a:off x="6043545" y="1616641"/>
            <a:ext cx="2746384" cy="2970991"/>
          </a:xfrm>
          <a:prstGeom prst="roundRect">
            <a:avLst>
              <a:gd name="adj" fmla="val 7876"/>
            </a:avLst>
          </a:prstGeom>
          <a:solidFill>
            <a:srgbClr val="ECF5FC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800"/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9EB66F3D-CBAE-EC41-9A40-E7D66956D9B1}"/>
              </a:ext>
            </a:extLst>
          </p:cNvPr>
          <p:cNvSpPr txBox="1"/>
          <p:nvPr/>
        </p:nvSpPr>
        <p:spPr>
          <a:xfrm>
            <a:off x="6204083" y="1687749"/>
            <a:ext cx="2488699" cy="1170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zh-CN" altLang="en-US" sz="13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altLang="zh-CN" sz="13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CN" altLang="en-US" sz="13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提供的多媒體服務</a:t>
            </a:r>
            <a:r>
              <a:rPr lang="en-US" altLang="zh-TW" sz="13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Station, Music Station, </a:t>
            </a:r>
            <a:r>
              <a:rPr lang="en-US" altLang="zh-TW" sz="13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QuMagie</a:t>
            </a:r>
            <a:r>
              <a:rPr lang="zh-CN" altLang="en-US" sz="13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，無論使用什麼雲端空間，皆能享有熟悉且一致的多媒體服務。</a:t>
            </a:r>
            <a:endParaRPr kumimoji="1" lang="zh-TW" altLang="en-US" sz="1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9765EB6B-8EB8-5F49-9DAD-0B558973817C}"/>
              </a:ext>
            </a:extLst>
          </p:cNvPr>
          <p:cNvGrpSpPr/>
          <p:nvPr/>
        </p:nvGrpSpPr>
        <p:grpSpPr>
          <a:xfrm>
            <a:off x="341305" y="2697531"/>
            <a:ext cx="2590904" cy="1744084"/>
            <a:chOff x="432743" y="3043406"/>
            <a:chExt cx="2590904" cy="1744084"/>
          </a:xfrm>
        </p:grpSpPr>
        <p:pic>
          <p:nvPicPr>
            <p:cNvPr id="26" name="Google Shape;228;p20">
              <a:extLst>
                <a:ext uri="{FF2B5EF4-FFF2-40B4-BE49-F238E27FC236}">
                  <a16:creationId xmlns:a16="http://schemas.microsoft.com/office/drawing/2014/main" id="{50339105-0011-4245-86A7-8620BDA74F2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56779" y="3407508"/>
              <a:ext cx="164404" cy="16440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" name="直線單箭頭接點 27">
              <a:extLst>
                <a:ext uri="{FF2B5EF4-FFF2-40B4-BE49-F238E27FC236}">
                  <a16:creationId xmlns:a16="http://schemas.microsoft.com/office/drawing/2014/main" id="{CDC36833-82DE-1D44-801E-FE1CD3295B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4562" y="3379606"/>
              <a:ext cx="353643" cy="437238"/>
            </a:xfrm>
            <a:prstGeom prst="straightConnector1">
              <a:avLst/>
            </a:prstGeom>
            <a:ln w="10160">
              <a:solidFill>
                <a:schemeClr val="tx2">
                  <a:lumMod val="75000"/>
                </a:schemeClr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8">
              <a:extLst>
                <a:ext uri="{FF2B5EF4-FFF2-40B4-BE49-F238E27FC236}">
                  <a16:creationId xmlns:a16="http://schemas.microsoft.com/office/drawing/2014/main" id="{44ADB05D-4006-E844-8556-F5FA785094FB}"/>
                </a:ext>
              </a:extLst>
            </p:cNvPr>
            <p:cNvCxnSpPr>
              <a:cxnSpLocks/>
            </p:cNvCxnSpPr>
            <p:nvPr/>
          </p:nvCxnSpPr>
          <p:spPr>
            <a:xfrm>
              <a:off x="2099198" y="3348682"/>
              <a:ext cx="482692" cy="474660"/>
            </a:xfrm>
            <a:prstGeom prst="straightConnector1">
              <a:avLst/>
            </a:prstGeom>
            <a:ln w="10160">
              <a:solidFill>
                <a:schemeClr val="tx2">
                  <a:lumMod val="75000"/>
                </a:schemeClr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A9A44738-91D1-D64C-9712-0423AA0045E6}"/>
                </a:ext>
              </a:extLst>
            </p:cNvPr>
            <p:cNvCxnSpPr>
              <a:cxnSpLocks/>
            </p:cNvCxnSpPr>
            <p:nvPr/>
          </p:nvCxnSpPr>
          <p:spPr>
            <a:xfrm>
              <a:off x="1682819" y="3344623"/>
              <a:ext cx="13137" cy="482598"/>
            </a:xfrm>
            <a:prstGeom prst="straightConnector1">
              <a:avLst/>
            </a:prstGeom>
            <a:ln w="10160">
              <a:solidFill>
                <a:schemeClr val="tx2">
                  <a:lumMod val="75000"/>
                </a:schemeClr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Google Shape;223;p20">
              <a:extLst>
                <a:ext uri="{FF2B5EF4-FFF2-40B4-BE49-F238E27FC236}">
                  <a16:creationId xmlns:a16="http://schemas.microsoft.com/office/drawing/2014/main" id="{E5C23800-59A6-224F-B40C-2E296CE36BB0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2744" y="3043406"/>
              <a:ext cx="1058664" cy="37759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Google Shape;228;p20">
              <a:extLst>
                <a:ext uri="{FF2B5EF4-FFF2-40B4-BE49-F238E27FC236}">
                  <a16:creationId xmlns:a16="http://schemas.microsoft.com/office/drawing/2014/main" id="{5DAD5147-D80C-6D48-8AAD-4ACF8417A16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3838" y="3404500"/>
              <a:ext cx="164404" cy="164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28;p20">
              <a:extLst>
                <a:ext uri="{FF2B5EF4-FFF2-40B4-BE49-F238E27FC236}">
                  <a16:creationId xmlns:a16="http://schemas.microsoft.com/office/drawing/2014/main" id="{CB5B3BF6-2FA5-E840-850B-445CF815F12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64303" y="3402324"/>
              <a:ext cx="164404" cy="16440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" name="直線單箭頭接點 84">
              <a:extLst>
                <a:ext uri="{FF2B5EF4-FFF2-40B4-BE49-F238E27FC236}">
                  <a16:creationId xmlns:a16="http://schemas.microsoft.com/office/drawing/2014/main" id="{029026A8-47B7-914F-9D57-24AFDEC2AF55}"/>
                </a:ext>
              </a:extLst>
            </p:cNvPr>
            <p:cNvCxnSpPr>
              <a:cxnSpLocks/>
            </p:cNvCxnSpPr>
            <p:nvPr/>
          </p:nvCxnSpPr>
          <p:spPr>
            <a:xfrm>
              <a:off x="872979" y="3782914"/>
              <a:ext cx="14357" cy="557179"/>
            </a:xfrm>
            <a:prstGeom prst="straightConnector1">
              <a:avLst/>
            </a:prstGeom>
            <a:ln w="10160">
              <a:solidFill>
                <a:schemeClr val="tx2">
                  <a:lumMod val="75000"/>
                </a:schemeClr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單箭頭接點 86">
              <a:extLst>
                <a:ext uri="{FF2B5EF4-FFF2-40B4-BE49-F238E27FC236}">
                  <a16:creationId xmlns:a16="http://schemas.microsoft.com/office/drawing/2014/main" id="{A39275D5-CB3C-394F-8BCD-E0A882AEA7F9}"/>
                </a:ext>
              </a:extLst>
            </p:cNvPr>
            <p:cNvCxnSpPr>
              <a:cxnSpLocks/>
            </p:cNvCxnSpPr>
            <p:nvPr/>
          </p:nvCxnSpPr>
          <p:spPr>
            <a:xfrm>
              <a:off x="1713838" y="3749420"/>
              <a:ext cx="14357" cy="557179"/>
            </a:xfrm>
            <a:prstGeom prst="straightConnector1">
              <a:avLst/>
            </a:prstGeom>
            <a:ln w="10160">
              <a:solidFill>
                <a:schemeClr val="tx2">
                  <a:lumMod val="75000"/>
                </a:schemeClr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單箭頭接點 87">
              <a:extLst>
                <a:ext uri="{FF2B5EF4-FFF2-40B4-BE49-F238E27FC236}">
                  <a16:creationId xmlns:a16="http://schemas.microsoft.com/office/drawing/2014/main" id="{407FA2C7-B9B1-9542-BA79-61B59094A8B8}"/>
                </a:ext>
              </a:extLst>
            </p:cNvPr>
            <p:cNvCxnSpPr>
              <a:cxnSpLocks/>
            </p:cNvCxnSpPr>
            <p:nvPr/>
          </p:nvCxnSpPr>
          <p:spPr>
            <a:xfrm>
              <a:off x="2611728" y="3750346"/>
              <a:ext cx="14357" cy="557179"/>
            </a:xfrm>
            <a:prstGeom prst="straightConnector1">
              <a:avLst/>
            </a:prstGeom>
            <a:ln w="10160">
              <a:solidFill>
                <a:schemeClr val="tx2">
                  <a:lumMod val="75000"/>
                </a:schemeClr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2F92AC2A-DA83-754C-84D9-F427C8AB3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8056" y="3541403"/>
              <a:ext cx="498636" cy="2986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79B16244-8E91-7945-B51B-F4BE5B4E3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51162" y="3529342"/>
              <a:ext cx="525351" cy="3146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Google Shape;224;p20">
              <a:extLst>
                <a:ext uri="{FF2B5EF4-FFF2-40B4-BE49-F238E27FC236}">
                  <a16:creationId xmlns:a16="http://schemas.microsoft.com/office/drawing/2014/main" id="{41595DDB-A6EF-B047-A2DB-CA24D9A5BC5D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30211" r="1757" b="16138"/>
            <a:stretch/>
          </p:blipFill>
          <p:spPr>
            <a:xfrm>
              <a:off x="432743" y="3943223"/>
              <a:ext cx="2590904" cy="84426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0C7F195F-AE0F-9941-B4C6-772CDC314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310714" y="3539834"/>
              <a:ext cx="508265" cy="3044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6527A76A-91C0-2849-BDC5-28D12325D855}"/>
              </a:ext>
            </a:extLst>
          </p:cNvPr>
          <p:cNvGrpSpPr/>
          <p:nvPr/>
        </p:nvGrpSpPr>
        <p:grpSpPr>
          <a:xfrm>
            <a:off x="6165675" y="2841753"/>
            <a:ext cx="2557048" cy="1588948"/>
            <a:chOff x="4927251" y="2153705"/>
            <a:chExt cx="3772308" cy="2344121"/>
          </a:xfrm>
        </p:grpSpPr>
        <p:pic>
          <p:nvPicPr>
            <p:cNvPr id="108" name="Google Shape;270;p22">
              <a:extLst>
                <a:ext uri="{FF2B5EF4-FFF2-40B4-BE49-F238E27FC236}">
                  <a16:creationId xmlns:a16="http://schemas.microsoft.com/office/drawing/2014/main" id="{15587441-BC20-904B-9033-A2280A6B019C}"/>
                </a:ext>
              </a:extLst>
            </p:cNvPr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 l="18992" t="15012" r="23766" b="14935"/>
            <a:stretch/>
          </p:blipFill>
          <p:spPr>
            <a:xfrm>
              <a:off x="6149766" y="2153705"/>
              <a:ext cx="192300" cy="2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272;p22">
              <a:extLst>
                <a:ext uri="{FF2B5EF4-FFF2-40B4-BE49-F238E27FC236}">
                  <a16:creationId xmlns:a16="http://schemas.microsoft.com/office/drawing/2014/main" id="{7C85ADAF-2A6B-B246-8B29-0FEEE91C21B2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b="24528"/>
            <a:stretch/>
          </p:blipFill>
          <p:spPr>
            <a:xfrm>
              <a:off x="4979557" y="3199682"/>
              <a:ext cx="383610" cy="236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273;p22">
              <a:extLst>
                <a:ext uri="{FF2B5EF4-FFF2-40B4-BE49-F238E27FC236}">
                  <a16:creationId xmlns:a16="http://schemas.microsoft.com/office/drawing/2014/main" id="{F068D408-C062-684D-8C4D-B5CE572D2090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b="24528"/>
            <a:stretch/>
          </p:blipFill>
          <p:spPr>
            <a:xfrm>
              <a:off x="6202210" y="2799181"/>
              <a:ext cx="383610" cy="236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274;p22">
              <a:extLst>
                <a:ext uri="{FF2B5EF4-FFF2-40B4-BE49-F238E27FC236}">
                  <a16:creationId xmlns:a16="http://schemas.microsoft.com/office/drawing/2014/main" id="{AF31B8D2-89B4-504C-801A-4857D1B9BE40}"/>
                </a:ext>
              </a:extLst>
            </p:cNvPr>
            <p:cNvPicPr preferRelativeResize="0"/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 l="18992" t="15012" r="23766" b="14935"/>
            <a:stretch/>
          </p:blipFill>
          <p:spPr>
            <a:xfrm>
              <a:off x="6305763" y="3904108"/>
              <a:ext cx="192300" cy="2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275;p22">
              <a:extLst>
                <a:ext uri="{FF2B5EF4-FFF2-40B4-BE49-F238E27FC236}">
                  <a16:creationId xmlns:a16="http://schemas.microsoft.com/office/drawing/2014/main" id="{0108DA9C-130A-7D49-BC90-1FD36F7B7D40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927251" y="2262886"/>
              <a:ext cx="230602" cy="230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276;p22">
              <a:extLst>
                <a:ext uri="{FF2B5EF4-FFF2-40B4-BE49-F238E27FC236}">
                  <a16:creationId xmlns:a16="http://schemas.microsoft.com/office/drawing/2014/main" id="{A52829F2-B822-D348-9D8B-E3EAFB0ECC92}"/>
                </a:ext>
              </a:extLst>
            </p:cNvPr>
            <p:cNvPicPr preferRelativeResize="0"/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 l="18779" t="21556" r="18767" b="22683"/>
            <a:stretch/>
          </p:blipFill>
          <p:spPr>
            <a:xfrm>
              <a:off x="5674955" y="4291936"/>
              <a:ext cx="230602" cy="2058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4" name="Google Shape;278;p22">
              <a:extLst>
                <a:ext uri="{FF2B5EF4-FFF2-40B4-BE49-F238E27FC236}">
                  <a16:creationId xmlns:a16="http://schemas.microsoft.com/office/drawing/2014/main" id="{BFAC7E95-B932-1F49-B3A8-24E8F9F3A7CB}"/>
                </a:ext>
              </a:extLst>
            </p:cNvPr>
            <p:cNvCxnSpPr>
              <a:cxnSpLocks/>
            </p:cNvCxnSpPr>
            <p:nvPr/>
          </p:nvCxnSpPr>
          <p:spPr>
            <a:xfrm>
              <a:off x="6285364" y="2659383"/>
              <a:ext cx="919230" cy="567951"/>
            </a:xfrm>
            <a:prstGeom prst="straightConnector1">
              <a:avLst/>
            </a:prstGeom>
            <a:noFill/>
            <a:ln w="10160" cap="flat" cmpd="sng">
              <a:solidFill>
                <a:srgbClr val="333F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279;p22">
              <a:extLst>
                <a:ext uri="{FF2B5EF4-FFF2-40B4-BE49-F238E27FC236}">
                  <a16:creationId xmlns:a16="http://schemas.microsoft.com/office/drawing/2014/main" id="{559DA19E-1F23-AC4D-BB9A-D54D897A3749}"/>
                </a:ext>
              </a:extLst>
            </p:cNvPr>
            <p:cNvCxnSpPr>
              <a:cxnSpLocks/>
            </p:cNvCxnSpPr>
            <p:nvPr/>
          </p:nvCxnSpPr>
          <p:spPr>
            <a:xfrm>
              <a:off x="6285364" y="3227334"/>
              <a:ext cx="919230" cy="0"/>
            </a:xfrm>
            <a:prstGeom prst="straightConnector1">
              <a:avLst/>
            </a:prstGeom>
            <a:noFill/>
            <a:ln w="10160" cap="flat" cmpd="sng">
              <a:solidFill>
                <a:srgbClr val="333F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280;p22">
              <a:extLst>
                <a:ext uri="{FF2B5EF4-FFF2-40B4-BE49-F238E27FC236}">
                  <a16:creationId xmlns:a16="http://schemas.microsoft.com/office/drawing/2014/main" id="{D140E838-5C5F-B64D-94FF-8005046A65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5364" y="3227334"/>
              <a:ext cx="919230" cy="575121"/>
            </a:xfrm>
            <a:prstGeom prst="straightConnector1">
              <a:avLst/>
            </a:prstGeom>
            <a:noFill/>
            <a:ln w="10160" cap="flat" cmpd="sng">
              <a:solidFill>
                <a:srgbClr val="333F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17" name="Picture 4" descr="https://www.qnap.com/i/_attach_file/product/photo/800_500/339_1524708675_TVS-951X_Front.png?v=1">
              <a:extLst>
                <a:ext uri="{FF2B5EF4-FFF2-40B4-BE49-F238E27FC236}">
                  <a16:creationId xmlns:a16="http://schemas.microsoft.com/office/drawing/2014/main" id="{3A29AD7B-2DAF-154E-AB1F-473374AFF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595" y="2804785"/>
              <a:ext cx="1352159" cy="8450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35" descr="https://lh4.googleusercontent.com/ETlYkxMtNwBhq_pF5u1Y0xJwnaq7RXkdBxqpC3lVyjcob8rGPOWaXiTlFupURIDJ0HJjjiUV9J85QzE7q_rLvINO7Ow9ShVw_x_KIq7Mfm-4ukuNjXC_AnFPBN4-2jjw7GL0pN0LihM">
              <a:extLst>
                <a:ext uri="{FF2B5EF4-FFF2-40B4-BE49-F238E27FC236}">
                  <a16:creationId xmlns:a16="http://schemas.microsoft.com/office/drawing/2014/main" id="{7539D6FC-AF48-FC47-B206-1ECB51FEB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801" y="2330657"/>
              <a:ext cx="405236" cy="40523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9" name="Picture 37" descr="https://lh3.googleusercontent.com/-NG0S4Pwe25TCICHnKWyvCv5tMwZQO4HmP1zJ8VIaAY2muB5NPdEhMsO7o3dAh04YrJwLxVE18ona_WuHYZ-pY4HnfTbOIjEhgKUWAxuOT-lfh14fMdFHPjdg1b6fdTOQIgUIO9wjn0">
              <a:extLst>
                <a:ext uri="{FF2B5EF4-FFF2-40B4-BE49-F238E27FC236}">
                  <a16:creationId xmlns:a16="http://schemas.microsoft.com/office/drawing/2014/main" id="{2D1DD236-7A05-D84A-AD7A-195D0879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801" y="3031315"/>
              <a:ext cx="405236" cy="40523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0" name="Google Shape;261;p27">
              <a:extLst>
                <a:ext uri="{FF2B5EF4-FFF2-40B4-BE49-F238E27FC236}">
                  <a16:creationId xmlns:a16="http://schemas.microsoft.com/office/drawing/2014/main" id="{A849E17C-60B3-1244-9CA0-983DA6F145F1}"/>
                </a:ext>
              </a:extLst>
            </p:cNvPr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0117" y="3701021"/>
              <a:ext cx="406200" cy="4061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1" name="圖形 120">
              <a:extLst>
                <a:ext uri="{FF2B5EF4-FFF2-40B4-BE49-F238E27FC236}">
                  <a16:creationId xmlns:a16="http://schemas.microsoft.com/office/drawing/2014/main" id="{769659B1-3620-1A40-96D0-52C3E452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9432" y="2232944"/>
              <a:ext cx="813132" cy="4869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2" name="圖形 121">
              <a:extLst>
                <a:ext uri="{FF2B5EF4-FFF2-40B4-BE49-F238E27FC236}">
                  <a16:creationId xmlns:a16="http://schemas.microsoft.com/office/drawing/2014/main" id="{38554533-9E93-3A48-8BD5-FD06100B7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83690" y="2903641"/>
              <a:ext cx="813132" cy="4869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3" name="圖形 122">
              <a:extLst>
                <a:ext uri="{FF2B5EF4-FFF2-40B4-BE49-F238E27FC236}">
                  <a16:creationId xmlns:a16="http://schemas.microsoft.com/office/drawing/2014/main" id="{4A96F745-7696-114F-A9A1-72A03DDE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99432" y="3596332"/>
              <a:ext cx="817997" cy="4899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Google Shape;275;p22">
              <a:extLst>
                <a:ext uri="{FF2B5EF4-FFF2-40B4-BE49-F238E27FC236}">
                  <a16:creationId xmlns:a16="http://schemas.microsoft.com/office/drawing/2014/main" id="{7C866059-B1CF-3A4F-9500-7D4C6D9165F6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069303" y="3813280"/>
              <a:ext cx="230602" cy="2306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文字方塊 124">
              <a:extLst>
                <a:ext uri="{FF2B5EF4-FFF2-40B4-BE49-F238E27FC236}">
                  <a16:creationId xmlns:a16="http://schemas.microsoft.com/office/drawing/2014/main" id="{3C9536CC-417C-014E-A142-F665A33B169B}"/>
                </a:ext>
              </a:extLst>
            </p:cNvPr>
            <p:cNvSpPr txBox="1"/>
            <p:nvPr/>
          </p:nvSpPr>
          <p:spPr>
            <a:xfrm>
              <a:off x="7982589" y="2723181"/>
              <a:ext cx="622306" cy="35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zh-TW" sz="600"/>
                <a:t>Video Station</a:t>
              </a:r>
              <a:endParaRPr kumimoji="1" lang="zh-TW" altLang="en-US" sz="600"/>
            </a:p>
          </p:txBody>
        </p:sp>
        <p:sp>
          <p:nvSpPr>
            <p:cNvPr id="126" name="文字方塊 125">
              <a:extLst>
                <a:ext uri="{FF2B5EF4-FFF2-40B4-BE49-F238E27FC236}">
                  <a16:creationId xmlns:a16="http://schemas.microsoft.com/office/drawing/2014/main" id="{D858429F-20A4-F546-8F74-811FB0E7D42A}"/>
                </a:ext>
              </a:extLst>
            </p:cNvPr>
            <p:cNvSpPr txBox="1"/>
            <p:nvPr/>
          </p:nvSpPr>
          <p:spPr>
            <a:xfrm>
              <a:off x="7982589" y="3414298"/>
              <a:ext cx="622306" cy="35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zh-TW" sz="600"/>
                <a:t>Music Station</a:t>
              </a:r>
              <a:endParaRPr kumimoji="1" lang="zh-TW" altLang="en-US" sz="600"/>
            </a:p>
          </p:txBody>
        </p:sp>
        <p:sp>
          <p:nvSpPr>
            <p:cNvPr id="127" name="文字方塊 126">
              <a:extLst>
                <a:ext uri="{FF2B5EF4-FFF2-40B4-BE49-F238E27FC236}">
                  <a16:creationId xmlns:a16="http://schemas.microsoft.com/office/drawing/2014/main" id="{E62D8D37-CE85-2B48-A17D-792AECC3DD8C}"/>
                </a:ext>
              </a:extLst>
            </p:cNvPr>
            <p:cNvSpPr txBox="1"/>
            <p:nvPr/>
          </p:nvSpPr>
          <p:spPr>
            <a:xfrm>
              <a:off x="7902456" y="4073518"/>
              <a:ext cx="797103" cy="247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zh-TW" sz="600" dirty="0" err="1"/>
                <a:t>QuMagie</a:t>
              </a:r>
              <a:endParaRPr kumimoji="1" lang="zh-TW" altLang="en-US" sz="600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C322DCF-6207-1942-9D4C-1C13181F4434}"/>
              </a:ext>
            </a:extLst>
          </p:cNvPr>
          <p:cNvSpPr/>
          <p:nvPr/>
        </p:nvSpPr>
        <p:spPr>
          <a:xfrm>
            <a:off x="4389670" y="2123951"/>
            <a:ext cx="216726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sz="101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70E83C-52EB-4A43-A1E3-B47E6013560B}"/>
              </a:ext>
            </a:extLst>
          </p:cNvPr>
          <p:cNvSpPr/>
          <p:nvPr/>
        </p:nvSpPr>
        <p:spPr>
          <a:xfrm>
            <a:off x="4389670" y="2123951"/>
            <a:ext cx="216726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sz="1013"/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BE4B5104-3C94-49E7-AAFB-4A467AA65F3B}"/>
              </a:ext>
            </a:extLst>
          </p:cNvPr>
          <p:cNvGrpSpPr/>
          <p:nvPr/>
        </p:nvGrpSpPr>
        <p:grpSpPr>
          <a:xfrm>
            <a:off x="3297022" y="2750383"/>
            <a:ext cx="2423518" cy="1598740"/>
            <a:chOff x="2792955" y="2227713"/>
            <a:chExt cx="3916190" cy="2518053"/>
          </a:xfrm>
        </p:grpSpPr>
        <p:cxnSp>
          <p:nvCxnSpPr>
            <p:cNvPr id="63" name="Google Shape;244;p21">
              <a:extLst>
                <a:ext uri="{FF2B5EF4-FFF2-40B4-BE49-F238E27FC236}">
                  <a16:creationId xmlns:a16="http://schemas.microsoft.com/office/drawing/2014/main" id="{D334A42E-4CBA-4DCC-A094-D77A273360CA}"/>
                </a:ext>
              </a:extLst>
            </p:cNvPr>
            <p:cNvCxnSpPr>
              <a:cxnSpLocks/>
            </p:cNvCxnSpPr>
            <p:nvPr/>
          </p:nvCxnSpPr>
          <p:spPr>
            <a:xfrm>
              <a:off x="2995539" y="3596034"/>
              <a:ext cx="2650349" cy="0"/>
            </a:xfrm>
            <a:prstGeom prst="straightConnector1">
              <a:avLst/>
            </a:prstGeom>
            <a:noFill/>
            <a:ln w="9525" cap="flat" cmpd="sng">
              <a:solidFill>
                <a:srgbClr val="333F50"/>
              </a:solidFill>
              <a:prstDash val="solid"/>
              <a:round/>
              <a:headEnd type="none" w="med" len="med"/>
              <a:tailEnd type="triangle" w="med" len="lg"/>
            </a:ln>
          </p:spPr>
        </p:cxnSp>
        <p:cxnSp>
          <p:nvCxnSpPr>
            <p:cNvPr id="64" name="Google Shape;245;p21">
              <a:extLst>
                <a:ext uri="{FF2B5EF4-FFF2-40B4-BE49-F238E27FC236}">
                  <a16:creationId xmlns:a16="http://schemas.microsoft.com/office/drawing/2014/main" id="{4B737614-6B12-4DE1-A745-2C78D87CE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0914" y="2638245"/>
              <a:ext cx="2654974" cy="852220"/>
            </a:xfrm>
            <a:prstGeom prst="bentConnector3">
              <a:avLst>
                <a:gd name="adj1" fmla="val 75230"/>
              </a:avLst>
            </a:prstGeom>
            <a:noFill/>
            <a:ln w="9525" cap="flat" cmpd="sng">
              <a:solidFill>
                <a:srgbClr val="333F50"/>
              </a:solidFill>
              <a:prstDash val="solid"/>
              <a:round/>
              <a:headEnd type="none" w="med" len="med"/>
              <a:tailEnd type="triangle" w="med" len="lg"/>
            </a:ln>
          </p:spPr>
        </p:cxnSp>
        <p:cxnSp>
          <p:nvCxnSpPr>
            <p:cNvPr id="65" name="Google Shape;246;p21">
              <a:extLst>
                <a:ext uri="{FF2B5EF4-FFF2-40B4-BE49-F238E27FC236}">
                  <a16:creationId xmlns:a16="http://schemas.microsoft.com/office/drawing/2014/main" id="{36DD7F92-19E7-4012-BE85-DB1F4AEA1951}"/>
                </a:ext>
              </a:extLst>
            </p:cNvPr>
            <p:cNvCxnSpPr>
              <a:cxnSpLocks/>
            </p:cNvCxnSpPr>
            <p:nvPr/>
          </p:nvCxnSpPr>
          <p:spPr>
            <a:xfrm>
              <a:off x="2990914" y="3700790"/>
              <a:ext cx="2654974" cy="791263"/>
            </a:xfrm>
            <a:prstGeom prst="bentConnector3">
              <a:avLst>
                <a:gd name="adj1" fmla="val 75631"/>
              </a:avLst>
            </a:prstGeom>
            <a:noFill/>
            <a:ln w="9525" cap="flat" cmpd="sng">
              <a:solidFill>
                <a:srgbClr val="333F50"/>
              </a:solidFill>
              <a:prstDash val="solid"/>
              <a:round/>
              <a:headEnd type="none" w="med" len="med"/>
              <a:tailEnd type="triangle" w="med" len="lg"/>
            </a:ln>
          </p:spPr>
        </p:cxnSp>
        <p:sp>
          <p:nvSpPr>
            <p:cNvPr id="66" name="Google Shape;257;p21">
              <a:extLst>
                <a:ext uri="{FF2B5EF4-FFF2-40B4-BE49-F238E27FC236}">
                  <a16:creationId xmlns:a16="http://schemas.microsoft.com/office/drawing/2014/main" id="{FCC51D87-76AA-49AC-89FF-23B76F53E1E6}"/>
                </a:ext>
              </a:extLst>
            </p:cNvPr>
            <p:cNvSpPr/>
            <p:nvPr/>
          </p:nvSpPr>
          <p:spPr>
            <a:xfrm>
              <a:off x="3616129" y="3337489"/>
              <a:ext cx="862205" cy="4590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7" name="Google Shape;258;p21">
              <a:extLst>
                <a:ext uri="{FF2B5EF4-FFF2-40B4-BE49-F238E27FC236}">
                  <a16:creationId xmlns:a16="http://schemas.microsoft.com/office/drawing/2014/main" id="{04B36730-2E86-4549-AE0C-A1E7188798AC}"/>
                </a:ext>
              </a:extLst>
            </p:cNvPr>
            <p:cNvSpPr txBox="1"/>
            <p:nvPr/>
          </p:nvSpPr>
          <p:spPr>
            <a:xfrm>
              <a:off x="3706651" y="3347231"/>
              <a:ext cx="943882" cy="4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700">
                  <a:latin typeface="Arial" panose="020B0604020202020204" pitchFamily="34" charset="0"/>
                  <a:cs typeface="Arial" panose="020B0604020202020204" pitchFamily="34" charset="0"/>
                </a:rPr>
                <a:t>Filing 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" sz="700">
                  <a:latin typeface="Arial" panose="020B0604020202020204" pitchFamily="34" charset="0"/>
                  <a:cs typeface="Arial" panose="020B0604020202020204" pitchFamily="34" charset="0"/>
                </a:rPr>
                <a:t>Rule</a:t>
              </a:r>
              <a:endParaRPr sz="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圖形 70">
              <a:extLst>
                <a:ext uri="{FF2B5EF4-FFF2-40B4-BE49-F238E27FC236}">
                  <a16:creationId xmlns:a16="http://schemas.microsoft.com/office/drawing/2014/main" id="{F0F2F32B-0695-4AB8-870C-B892983AA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792955" y="3140117"/>
              <a:ext cx="1139823" cy="6828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" name="圖形 71">
              <a:extLst>
                <a:ext uri="{FF2B5EF4-FFF2-40B4-BE49-F238E27FC236}">
                  <a16:creationId xmlns:a16="http://schemas.microsoft.com/office/drawing/2014/main" id="{390E4108-E283-4EBF-8D5C-AE5A2FD27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92996" y="2302632"/>
              <a:ext cx="1010105" cy="6049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29B16288-8937-461A-92F7-A69CEBD02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92996" y="3209274"/>
              <a:ext cx="1010105" cy="6049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4" name="圖形 73">
              <a:extLst>
                <a:ext uri="{FF2B5EF4-FFF2-40B4-BE49-F238E27FC236}">
                  <a16:creationId xmlns:a16="http://schemas.microsoft.com/office/drawing/2014/main" id="{CE70420E-5ABE-4268-9509-B821843E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92997" y="4137179"/>
              <a:ext cx="1016148" cy="608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0A6DC7D9-359E-4053-B79A-1E6437642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73871" y="2227713"/>
              <a:ext cx="660846" cy="6608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8C51A721-B5B5-4275-81D4-3B31288A188C}"/>
                </a:ext>
              </a:extLst>
            </p:cNvPr>
            <p:cNvSpPr txBox="1"/>
            <p:nvPr/>
          </p:nvSpPr>
          <p:spPr>
            <a:xfrm>
              <a:off x="3699683" y="2885534"/>
              <a:ext cx="814573" cy="33975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kumimoji="1" lang="en-US" altLang="zh-TW" sz="800" err="1"/>
                <a:t>Qfiling</a:t>
              </a:r>
              <a:endParaRPr kumimoji="1" lang="zh-TW" alt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3805751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DE2F33F2-F699-4558-B8FC-C7F71793DFC8}"/>
              </a:ext>
            </a:extLst>
          </p:cNvPr>
          <p:cNvGrpSpPr/>
          <p:nvPr/>
        </p:nvGrpSpPr>
        <p:grpSpPr>
          <a:xfrm>
            <a:off x="97159" y="1189693"/>
            <a:ext cx="8960254" cy="3230488"/>
            <a:chOff x="156943" y="1490507"/>
            <a:chExt cx="11947003" cy="4307316"/>
          </a:xfrm>
        </p:grpSpPr>
        <p:grpSp>
          <p:nvGrpSpPr>
            <p:cNvPr id="54" name="群組 53">
              <a:extLst>
                <a:ext uri="{FF2B5EF4-FFF2-40B4-BE49-F238E27FC236}">
                  <a16:creationId xmlns:a16="http://schemas.microsoft.com/office/drawing/2014/main" id="{A8D52ED2-3FB9-4D92-8C4D-C54F23604805}"/>
                </a:ext>
              </a:extLst>
            </p:cNvPr>
            <p:cNvGrpSpPr/>
            <p:nvPr/>
          </p:nvGrpSpPr>
          <p:grpSpPr>
            <a:xfrm>
              <a:off x="6199537" y="1490507"/>
              <a:ext cx="2851898" cy="3697509"/>
              <a:chOff x="579120" y="812800"/>
              <a:chExt cx="3708400" cy="4097459"/>
            </a:xfrm>
          </p:grpSpPr>
          <p:sp>
            <p:nvSpPr>
              <p:cNvPr id="59" name="矩形: 圓角化同側角落 58">
                <a:extLst>
                  <a:ext uri="{FF2B5EF4-FFF2-40B4-BE49-F238E27FC236}">
                    <a16:creationId xmlns:a16="http://schemas.microsoft.com/office/drawing/2014/main" id="{C7067C5D-B20F-495A-AD7B-7F0E71ECF7CE}"/>
                  </a:ext>
                </a:extLst>
              </p:cNvPr>
              <p:cNvSpPr/>
              <p:nvPr/>
            </p:nvSpPr>
            <p:spPr>
              <a:xfrm>
                <a:off x="579120" y="822960"/>
                <a:ext cx="3708400" cy="4087299"/>
              </a:xfrm>
              <a:prstGeom prst="round2SameRect">
                <a:avLst>
                  <a:gd name="adj1" fmla="val 8722"/>
                  <a:gd name="adj2" fmla="val 0"/>
                </a:avLst>
              </a:prstGeom>
              <a:noFill/>
              <a:ln w="28575">
                <a:gradFill>
                  <a:gsLst>
                    <a:gs pos="53300">
                      <a:srgbClr val="5757E1"/>
                    </a:gs>
                    <a:gs pos="0">
                      <a:srgbClr val="B519D5"/>
                    </a:gs>
                    <a:gs pos="100000">
                      <a:srgbClr val="058DE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矩形: 圓角化同側角落 59">
                <a:extLst>
                  <a:ext uri="{FF2B5EF4-FFF2-40B4-BE49-F238E27FC236}">
                    <a16:creationId xmlns:a16="http://schemas.microsoft.com/office/drawing/2014/main" id="{FDAC54C7-67A9-47D9-901B-974B10202FF4}"/>
                  </a:ext>
                </a:extLst>
              </p:cNvPr>
              <p:cNvSpPr/>
              <p:nvPr/>
            </p:nvSpPr>
            <p:spPr>
              <a:xfrm flipV="1">
                <a:off x="995680" y="812800"/>
                <a:ext cx="2844800" cy="497840"/>
              </a:xfrm>
              <a:prstGeom prst="round2SameRect">
                <a:avLst/>
              </a:prstGeom>
              <a:gradFill>
                <a:gsLst>
                  <a:gs pos="46700">
                    <a:srgbClr val="5757E1"/>
                  </a:gs>
                  <a:gs pos="0">
                    <a:srgbClr val="058DEB"/>
                  </a:gs>
                  <a:gs pos="100000">
                    <a:srgbClr val="B519D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13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" name="矩形: 圓角化同側角落 43">
              <a:extLst>
                <a:ext uri="{FF2B5EF4-FFF2-40B4-BE49-F238E27FC236}">
                  <a16:creationId xmlns:a16="http://schemas.microsoft.com/office/drawing/2014/main" id="{FD654335-06DD-44D2-A8CA-83A1178C6716}"/>
                </a:ext>
              </a:extLst>
            </p:cNvPr>
            <p:cNvSpPr/>
            <p:nvPr/>
          </p:nvSpPr>
          <p:spPr>
            <a:xfrm flipV="1">
              <a:off x="9193696" y="5088831"/>
              <a:ext cx="2910250" cy="708990"/>
            </a:xfrm>
            <a:prstGeom prst="round2SameRect">
              <a:avLst/>
            </a:prstGeom>
            <a:gradFill>
              <a:gsLst>
                <a:gs pos="53300">
                  <a:srgbClr val="5757E1"/>
                </a:gs>
                <a:gs pos="0">
                  <a:srgbClr val="B519D5"/>
                </a:gs>
                <a:gs pos="100000">
                  <a:srgbClr val="058DE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13">
                <a:solidFill>
                  <a:schemeClr val="tx1"/>
                </a:solidFill>
              </a:endParaRPr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46839297-7BE0-47E4-9FC9-5317DCA38BE1}"/>
                </a:ext>
              </a:extLst>
            </p:cNvPr>
            <p:cNvGrpSpPr/>
            <p:nvPr/>
          </p:nvGrpSpPr>
          <p:grpSpPr>
            <a:xfrm>
              <a:off x="9221868" y="1490507"/>
              <a:ext cx="2851898" cy="3697510"/>
              <a:chOff x="579120" y="812800"/>
              <a:chExt cx="3708400" cy="4097459"/>
            </a:xfrm>
          </p:grpSpPr>
          <p:sp>
            <p:nvSpPr>
              <p:cNvPr id="38" name="矩形: 圓角化同側角落 37">
                <a:extLst>
                  <a:ext uri="{FF2B5EF4-FFF2-40B4-BE49-F238E27FC236}">
                    <a16:creationId xmlns:a16="http://schemas.microsoft.com/office/drawing/2014/main" id="{DBB39F44-425E-45C0-B971-0684891F5B9D}"/>
                  </a:ext>
                </a:extLst>
              </p:cNvPr>
              <p:cNvSpPr/>
              <p:nvPr/>
            </p:nvSpPr>
            <p:spPr>
              <a:xfrm>
                <a:off x="579120" y="822960"/>
                <a:ext cx="3708400" cy="4087299"/>
              </a:xfrm>
              <a:prstGeom prst="round2SameRect">
                <a:avLst>
                  <a:gd name="adj1" fmla="val 8722"/>
                  <a:gd name="adj2" fmla="val 0"/>
                </a:avLst>
              </a:prstGeom>
              <a:noFill/>
              <a:ln w="28575">
                <a:gradFill>
                  <a:gsLst>
                    <a:gs pos="53300">
                      <a:srgbClr val="5757E1"/>
                    </a:gs>
                    <a:gs pos="0">
                      <a:srgbClr val="B519D5"/>
                    </a:gs>
                    <a:gs pos="100000">
                      <a:srgbClr val="058DE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矩形: 圓角化同側角落 38">
                <a:extLst>
                  <a:ext uri="{FF2B5EF4-FFF2-40B4-BE49-F238E27FC236}">
                    <a16:creationId xmlns:a16="http://schemas.microsoft.com/office/drawing/2014/main" id="{9B095E35-C097-464D-9570-1ED6DE9467A1}"/>
                  </a:ext>
                </a:extLst>
              </p:cNvPr>
              <p:cNvSpPr/>
              <p:nvPr/>
            </p:nvSpPr>
            <p:spPr>
              <a:xfrm flipV="1">
                <a:off x="995680" y="812800"/>
                <a:ext cx="2844800" cy="497840"/>
              </a:xfrm>
              <a:prstGeom prst="round2SameRect">
                <a:avLst/>
              </a:prstGeom>
              <a:gradFill>
                <a:gsLst>
                  <a:gs pos="46700">
                    <a:srgbClr val="5757E1"/>
                  </a:gs>
                  <a:gs pos="0">
                    <a:srgbClr val="058DEB"/>
                  </a:gs>
                  <a:gs pos="100000">
                    <a:srgbClr val="B519D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13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2ADF9101-6539-4758-B288-4413811FC873}"/>
                </a:ext>
              </a:extLst>
            </p:cNvPr>
            <p:cNvCxnSpPr>
              <a:cxnSpLocks/>
            </p:cNvCxnSpPr>
            <p:nvPr/>
          </p:nvCxnSpPr>
          <p:spPr>
            <a:xfrm>
              <a:off x="9221868" y="2511289"/>
              <a:ext cx="2836889" cy="0"/>
            </a:xfrm>
            <a:prstGeom prst="line">
              <a:avLst/>
            </a:prstGeom>
            <a:ln w="25400">
              <a:gradFill flip="none" rotWithShape="1">
                <a:gsLst>
                  <a:gs pos="53300">
                    <a:srgbClr val="7F2ADA"/>
                  </a:gs>
                  <a:gs pos="0">
                    <a:srgbClr val="423DE0"/>
                  </a:gs>
                  <a:gs pos="100000">
                    <a:srgbClr val="B519D5"/>
                  </a:gs>
                </a:gsLst>
                <a:lin ang="81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98D65685-F4C0-46CF-BD0A-D42F9CE4F255}"/>
                </a:ext>
              </a:extLst>
            </p:cNvPr>
            <p:cNvGrpSpPr/>
            <p:nvPr/>
          </p:nvGrpSpPr>
          <p:grpSpPr>
            <a:xfrm>
              <a:off x="3203304" y="1490507"/>
              <a:ext cx="2851898" cy="3697509"/>
              <a:chOff x="579120" y="812800"/>
              <a:chExt cx="3708400" cy="4097459"/>
            </a:xfrm>
          </p:grpSpPr>
          <p:sp>
            <p:nvSpPr>
              <p:cNvPr id="67" name="矩形: 圓角化同側角落 66">
                <a:extLst>
                  <a:ext uri="{FF2B5EF4-FFF2-40B4-BE49-F238E27FC236}">
                    <a16:creationId xmlns:a16="http://schemas.microsoft.com/office/drawing/2014/main" id="{6A6ED2D2-7240-4DA1-B7D4-3DB70821DD05}"/>
                  </a:ext>
                </a:extLst>
              </p:cNvPr>
              <p:cNvSpPr/>
              <p:nvPr/>
            </p:nvSpPr>
            <p:spPr>
              <a:xfrm>
                <a:off x="579120" y="822960"/>
                <a:ext cx="3708400" cy="4087299"/>
              </a:xfrm>
              <a:prstGeom prst="round2SameRect">
                <a:avLst>
                  <a:gd name="adj1" fmla="val 8722"/>
                  <a:gd name="adj2" fmla="val 0"/>
                </a:avLst>
              </a:prstGeom>
              <a:noFill/>
              <a:ln w="28575">
                <a:gradFill>
                  <a:gsLst>
                    <a:gs pos="53300">
                      <a:srgbClr val="5757E1"/>
                    </a:gs>
                    <a:gs pos="0">
                      <a:srgbClr val="B519D5"/>
                    </a:gs>
                    <a:gs pos="100000">
                      <a:srgbClr val="058DE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矩形: 圓角化同側角落 67">
                <a:extLst>
                  <a:ext uri="{FF2B5EF4-FFF2-40B4-BE49-F238E27FC236}">
                    <a16:creationId xmlns:a16="http://schemas.microsoft.com/office/drawing/2014/main" id="{8D02AB9C-6B22-42F1-AC88-C173DA88D476}"/>
                  </a:ext>
                </a:extLst>
              </p:cNvPr>
              <p:cNvSpPr/>
              <p:nvPr/>
            </p:nvSpPr>
            <p:spPr>
              <a:xfrm flipV="1">
                <a:off x="995680" y="812800"/>
                <a:ext cx="2844800" cy="497840"/>
              </a:xfrm>
              <a:prstGeom prst="round2SameRect">
                <a:avLst/>
              </a:prstGeom>
              <a:gradFill>
                <a:gsLst>
                  <a:gs pos="46700">
                    <a:srgbClr val="5757E1"/>
                  </a:gs>
                  <a:gs pos="0">
                    <a:srgbClr val="058DEB"/>
                  </a:gs>
                  <a:gs pos="100000">
                    <a:srgbClr val="B519D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13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BC5AAEBB-6307-4808-A990-A41A51246210}"/>
                </a:ext>
              </a:extLst>
            </p:cNvPr>
            <p:cNvGrpSpPr/>
            <p:nvPr/>
          </p:nvGrpSpPr>
          <p:grpSpPr>
            <a:xfrm>
              <a:off x="180974" y="1490507"/>
              <a:ext cx="2851898" cy="3697509"/>
              <a:chOff x="579120" y="812800"/>
              <a:chExt cx="3708400" cy="4097459"/>
            </a:xfrm>
          </p:grpSpPr>
          <p:sp>
            <p:nvSpPr>
              <p:cNvPr id="75" name="矩形: 圓角化同側角落 74">
                <a:extLst>
                  <a:ext uri="{FF2B5EF4-FFF2-40B4-BE49-F238E27FC236}">
                    <a16:creationId xmlns:a16="http://schemas.microsoft.com/office/drawing/2014/main" id="{58CE9B89-1469-4C2E-B165-67767DEA6CE5}"/>
                  </a:ext>
                </a:extLst>
              </p:cNvPr>
              <p:cNvSpPr/>
              <p:nvPr/>
            </p:nvSpPr>
            <p:spPr>
              <a:xfrm>
                <a:off x="579120" y="822960"/>
                <a:ext cx="3708400" cy="4087299"/>
              </a:xfrm>
              <a:prstGeom prst="round2SameRect">
                <a:avLst>
                  <a:gd name="adj1" fmla="val 8722"/>
                  <a:gd name="adj2" fmla="val 0"/>
                </a:avLst>
              </a:prstGeom>
              <a:noFill/>
              <a:ln w="28575">
                <a:gradFill>
                  <a:gsLst>
                    <a:gs pos="53300">
                      <a:srgbClr val="5757E1"/>
                    </a:gs>
                    <a:gs pos="0">
                      <a:srgbClr val="B519D5"/>
                    </a:gs>
                    <a:gs pos="100000">
                      <a:srgbClr val="058DE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矩形: 圓角化同側角落 75">
                <a:extLst>
                  <a:ext uri="{FF2B5EF4-FFF2-40B4-BE49-F238E27FC236}">
                    <a16:creationId xmlns:a16="http://schemas.microsoft.com/office/drawing/2014/main" id="{2E82750C-80FC-43BC-BCE7-7FE2CC1F4D5B}"/>
                  </a:ext>
                </a:extLst>
              </p:cNvPr>
              <p:cNvSpPr/>
              <p:nvPr/>
            </p:nvSpPr>
            <p:spPr>
              <a:xfrm flipV="1">
                <a:off x="995680" y="812800"/>
                <a:ext cx="2844800" cy="497840"/>
              </a:xfrm>
              <a:prstGeom prst="round2SameRect">
                <a:avLst/>
              </a:prstGeom>
              <a:gradFill>
                <a:gsLst>
                  <a:gs pos="46700">
                    <a:srgbClr val="5757E1"/>
                  </a:gs>
                  <a:gs pos="0">
                    <a:srgbClr val="058DEB"/>
                  </a:gs>
                  <a:gs pos="100000">
                    <a:srgbClr val="B519D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13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矩形: 圓角化同側角落 3">
              <a:extLst>
                <a:ext uri="{FF2B5EF4-FFF2-40B4-BE49-F238E27FC236}">
                  <a16:creationId xmlns:a16="http://schemas.microsoft.com/office/drawing/2014/main" id="{12141C7B-84D7-429C-AF66-3D6F83B8953F}"/>
                </a:ext>
              </a:extLst>
            </p:cNvPr>
            <p:cNvSpPr/>
            <p:nvPr/>
          </p:nvSpPr>
          <p:spPr>
            <a:xfrm flipV="1">
              <a:off x="156943" y="5088830"/>
              <a:ext cx="2899122" cy="708990"/>
            </a:xfrm>
            <a:prstGeom prst="round2SameRect">
              <a:avLst/>
            </a:prstGeom>
            <a:gradFill>
              <a:gsLst>
                <a:gs pos="53300">
                  <a:srgbClr val="5757E1"/>
                </a:gs>
                <a:gs pos="0">
                  <a:srgbClr val="B519D5"/>
                </a:gs>
                <a:gs pos="100000">
                  <a:srgbClr val="058DE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13">
                <a:solidFill>
                  <a:schemeClr val="tx1"/>
                </a:solidFill>
              </a:endParaRPr>
            </a:p>
          </p:txBody>
        </p:sp>
        <p:sp>
          <p:nvSpPr>
            <p:cNvPr id="41" name="矩形: 圓角化同側角落 40">
              <a:extLst>
                <a:ext uri="{FF2B5EF4-FFF2-40B4-BE49-F238E27FC236}">
                  <a16:creationId xmlns:a16="http://schemas.microsoft.com/office/drawing/2014/main" id="{8CAE7DDD-1106-4455-A8B4-D55E9676E0FC}"/>
                </a:ext>
              </a:extLst>
            </p:cNvPr>
            <p:cNvSpPr/>
            <p:nvPr/>
          </p:nvSpPr>
          <p:spPr>
            <a:xfrm flipV="1">
              <a:off x="3185272" y="5088831"/>
              <a:ext cx="2887538" cy="708990"/>
            </a:xfrm>
            <a:prstGeom prst="round2SameRect">
              <a:avLst/>
            </a:prstGeom>
            <a:gradFill>
              <a:gsLst>
                <a:gs pos="53300">
                  <a:srgbClr val="5757E1"/>
                </a:gs>
                <a:gs pos="0">
                  <a:srgbClr val="B519D5"/>
                </a:gs>
                <a:gs pos="100000">
                  <a:srgbClr val="058DE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13">
                <a:solidFill>
                  <a:schemeClr val="tx1"/>
                </a:solidFill>
              </a:endParaRPr>
            </a:p>
          </p:txBody>
        </p:sp>
        <p:sp>
          <p:nvSpPr>
            <p:cNvPr id="42" name="矩形: 圓角化同側角落 41">
              <a:extLst>
                <a:ext uri="{FF2B5EF4-FFF2-40B4-BE49-F238E27FC236}">
                  <a16:creationId xmlns:a16="http://schemas.microsoft.com/office/drawing/2014/main" id="{8C7842B7-CE43-4A12-85AA-B0111C8276B4}"/>
                </a:ext>
              </a:extLst>
            </p:cNvPr>
            <p:cNvSpPr/>
            <p:nvPr/>
          </p:nvSpPr>
          <p:spPr>
            <a:xfrm flipV="1">
              <a:off x="6176950" y="5088832"/>
              <a:ext cx="2887538" cy="708991"/>
            </a:xfrm>
            <a:prstGeom prst="round2SameRect">
              <a:avLst/>
            </a:prstGeom>
            <a:gradFill>
              <a:gsLst>
                <a:gs pos="53300">
                  <a:srgbClr val="5757E1"/>
                </a:gs>
                <a:gs pos="0">
                  <a:srgbClr val="B519D5"/>
                </a:gs>
                <a:gs pos="100000">
                  <a:srgbClr val="058DEB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13">
                <a:solidFill>
                  <a:schemeClr val="tx1"/>
                </a:solidFill>
              </a:endParaRPr>
            </a:p>
          </p:txBody>
        </p:sp>
      </p:grpSp>
      <p:sp>
        <p:nvSpPr>
          <p:cNvPr id="45" name="文字方塊 23">
            <a:extLst>
              <a:ext uri="{FF2B5EF4-FFF2-40B4-BE49-F238E27FC236}">
                <a16:creationId xmlns:a16="http://schemas.microsoft.com/office/drawing/2014/main" id="{FC58F714-02B8-4FC9-8516-108A77F165B2}"/>
              </a:ext>
            </a:extLst>
          </p:cNvPr>
          <p:cNvSpPr txBox="1"/>
          <p:nvPr/>
        </p:nvSpPr>
        <p:spPr>
          <a:xfrm>
            <a:off x="6969021" y="2035653"/>
            <a:ext cx="2003288" cy="10783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zh-CN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建議最多檔案共享數量</a:t>
            </a:r>
            <a:r>
              <a:rPr kumimoji="1" lang="zh-CN" altLang="en-US" sz="1050" b="1" dirty="0">
                <a:latin typeface="Arial"/>
                <a:ea typeface="微軟正黑體"/>
                <a:cs typeface="Arial"/>
              </a:rPr>
              <a:t>：</a:t>
            </a:r>
            <a:r>
              <a:rPr kumimoji="1" lang="en-US" altLang="zh-CN" sz="1050" b="1" dirty="0">
                <a:latin typeface="Arial"/>
                <a:ea typeface="微軟正黑體"/>
                <a:cs typeface="Arial"/>
              </a:rPr>
              <a:t>16</a:t>
            </a: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16 bay 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Intel</a:t>
            </a:r>
            <a:r>
              <a:rPr kumimoji="1" lang="en-US" altLang="zh-TW" sz="1050" baseline="30000" dirty="0">
                <a:latin typeface="Arial"/>
                <a:ea typeface="微軟正黑體"/>
                <a:cs typeface="Arial"/>
              </a:rPr>
              <a:t>®</a:t>
            </a: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 Xeon</a:t>
            </a:r>
            <a:r>
              <a:rPr kumimoji="1" lang="en-US" altLang="zh-TW" sz="1050" baseline="30000" dirty="0">
                <a:latin typeface="Arial"/>
                <a:ea typeface="微軟正黑體"/>
                <a:cs typeface="Arial"/>
              </a:rPr>
              <a:t>®</a:t>
            </a: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 E5-2630 v4 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  <a:p>
            <a:pPr marL="87313" indent="-87313">
              <a:lnSpc>
                <a:spcPts val="1400"/>
              </a:lnSpc>
              <a:spcBef>
                <a:spcPts val="200"/>
              </a:spcBef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     10-core 2.2 GHz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Max 256GB RAM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</p:txBody>
      </p:sp>
      <p:sp>
        <p:nvSpPr>
          <p:cNvPr id="47" name="文字方塊 23">
            <a:extLst>
              <a:ext uri="{FF2B5EF4-FFF2-40B4-BE49-F238E27FC236}">
                <a16:creationId xmlns:a16="http://schemas.microsoft.com/office/drawing/2014/main" id="{A812AF50-7B88-43F8-88F2-C083A2456AB8}"/>
              </a:ext>
            </a:extLst>
          </p:cNvPr>
          <p:cNvSpPr txBox="1"/>
          <p:nvPr/>
        </p:nvSpPr>
        <p:spPr>
          <a:xfrm>
            <a:off x="4643952" y="2035653"/>
            <a:ext cx="2168821" cy="1232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zh-CN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建議最多檔案共享數量</a:t>
            </a:r>
            <a:r>
              <a:rPr kumimoji="1" lang="zh-CN" altLang="en-US" sz="1050" b="1" dirty="0">
                <a:latin typeface="Arial"/>
                <a:ea typeface="微軟正黑體"/>
                <a:cs typeface="Arial"/>
              </a:rPr>
              <a:t>：</a:t>
            </a:r>
            <a:r>
              <a:rPr kumimoji="1" lang="en-US" altLang="zh-CN" sz="1050" b="1" dirty="0">
                <a:latin typeface="Arial"/>
                <a:ea typeface="微軟正黑體"/>
                <a:cs typeface="Arial"/>
              </a:rPr>
              <a:t>16</a:t>
            </a: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16 bay 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Intel</a:t>
            </a:r>
            <a:r>
              <a:rPr kumimoji="1" lang="en-US" altLang="zh-TW" sz="1050" baseline="30000" dirty="0">
                <a:latin typeface="Arial"/>
                <a:ea typeface="微軟正黑體"/>
                <a:cs typeface="Arial"/>
              </a:rPr>
              <a:t>®</a:t>
            </a: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 Xeon</a:t>
            </a:r>
            <a:r>
              <a:rPr kumimoji="1" lang="en-US" altLang="zh-TW" sz="1050" baseline="30000" dirty="0">
                <a:latin typeface="Arial"/>
                <a:ea typeface="微軟正黑體"/>
                <a:cs typeface="Arial"/>
              </a:rPr>
              <a:t>®</a:t>
            </a: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 E-2124 quad-core 3.3 GHz processor (burst up to 4.3 GHz)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Max 64GB RAM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</p:txBody>
      </p:sp>
      <p:sp>
        <p:nvSpPr>
          <p:cNvPr id="49" name="文字方塊 23">
            <a:extLst>
              <a:ext uri="{FF2B5EF4-FFF2-40B4-BE49-F238E27FC236}">
                <a16:creationId xmlns:a16="http://schemas.microsoft.com/office/drawing/2014/main" id="{A133BDF5-DD3A-462D-A6D5-89998BF6DBF1}"/>
              </a:ext>
            </a:extLst>
          </p:cNvPr>
          <p:cNvSpPr txBox="1"/>
          <p:nvPr/>
        </p:nvSpPr>
        <p:spPr>
          <a:xfrm>
            <a:off x="2388818" y="2035653"/>
            <a:ext cx="2280945" cy="12835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zh-CN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建議最多檔案共享數量</a:t>
            </a:r>
            <a:r>
              <a:rPr kumimoji="1" lang="zh-CN" altLang="en-US" sz="1050" b="1" dirty="0">
                <a:latin typeface="Arial"/>
                <a:ea typeface="微軟正黑體"/>
                <a:cs typeface="Arial"/>
              </a:rPr>
              <a:t>：</a:t>
            </a:r>
            <a:r>
              <a:rPr kumimoji="1" lang="en-US" altLang="zh-CN" sz="1050" b="1" dirty="0">
                <a:latin typeface="Arial"/>
                <a:ea typeface="微軟正黑體"/>
                <a:cs typeface="Arial"/>
              </a:rPr>
              <a:t>4</a:t>
            </a: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" altLang="zh-TW" sz="1050" dirty="0">
                <a:latin typeface="Arial"/>
                <a:ea typeface="微軟正黑體"/>
                <a:cs typeface="Arial"/>
              </a:rPr>
              <a:t>8 bay </a:t>
            </a:r>
            <a:endParaRPr lang="en" altLang="zh-TW" sz="1050" dirty="0">
              <a:latin typeface="Arial"/>
              <a:ea typeface="微軟正黑體"/>
              <a:cs typeface="Arial"/>
            </a:endParaRP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" altLang="zh-TW" sz="1050" dirty="0">
                <a:latin typeface="Arial"/>
                <a:ea typeface="+mn-lt"/>
                <a:cs typeface="Arial"/>
              </a:rPr>
              <a:t>Intel</a:t>
            </a:r>
            <a:r>
              <a:rPr kumimoji="1" lang="en-US" altLang="zh-TW" sz="1050" baseline="30000" dirty="0">
                <a:latin typeface="Arial"/>
                <a:ea typeface="微軟正黑體"/>
                <a:cs typeface="Arial"/>
              </a:rPr>
              <a:t>®</a:t>
            </a:r>
            <a:r>
              <a:rPr lang="en" altLang="zh-TW" sz="1050" dirty="0">
                <a:latin typeface="Arial"/>
                <a:ea typeface="+mn-lt"/>
                <a:cs typeface="Arial"/>
              </a:rPr>
              <a:t> Core™ i5-7500 </a:t>
            </a:r>
          </a:p>
          <a:p>
            <a:pPr marL="87313" indent="-87313">
              <a:lnSpc>
                <a:spcPts val="1400"/>
              </a:lnSpc>
              <a:spcBef>
                <a:spcPts val="200"/>
              </a:spcBef>
            </a:pPr>
            <a:r>
              <a:rPr lang="en" altLang="zh-TW" sz="1050" dirty="0">
                <a:latin typeface="Arial"/>
                <a:ea typeface="+mn-lt"/>
                <a:cs typeface="Arial"/>
              </a:rPr>
              <a:t>     quad-core 3.4 GHz processor, </a:t>
            </a:r>
          </a:p>
          <a:p>
            <a:pPr marL="87313" indent="-87313">
              <a:lnSpc>
                <a:spcPts val="1400"/>
              </a:lnSpc>
              <a:spcBef>
                <a:spcPts val="200"/>
              </a:spcBef>
            </a:pPr>
            <a:r>
              <a:rPr lang="en" altLang="zh-TW" sz="1050" dirty="0">
                <a:latin typeface="Arial"/>
                <a:ea typeface="+mn-lt"/>
                <a:cs typeface="Arial"/>
              </a:rPr>
              <a:t>     Max turbo to 3.8 GHz</a:t>
            </a: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" altLang="zh-TW" sz="1050" dirty="0">
                <a:latin typeface="Arial"/>
                <a:ea typeface="微軟正黑體"/>
                <a:cs typeface="Arial"/>
              </a:rPr>
              <a:t>Max 64GB RAM</a:t>
            </a:r>
            <a:endParaRPr lang="en" altLang="zh-TW" sz="1050" dirty="0">
              <a:latin typeface="Arial"/>
              <a:ea typeface="微軟正黑體"/>
              <a:cs typeface="Arial"/>
            </a:endParaRPr>
          </a:p>
        </p:txBody>
      </p:sp>
      <p:sp>
        <p:nvSpPr>
          <p:cNvPr id="51" name="文字方塊 23">
            <a:extLst>
              <a:ext uri="{FF2B5EF4-FFF2-40B4-BE49-F238E27FC236}">
                <a16:creationId xmlns:a16="http://schemas.microsoft.com/office/drawing/2014/main" id="{35E72A6A-CE9D-4399-BCAA-BC912CE5319C}"/>
              </a:ext>
            </a:extLst>
          </p:cNvPr>
          <p:cNvSpPr txBox="1"/>
          <p:nvPr/>
        </p:nvSpPr>
        <p:spPr>
          <a:xfrm>
            <a:off x="119252" y="2035653"/>
            <a:ext cx="2185103" cy="12835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zh-CN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建議最多檔案共享數量</a:t>
            </a:r>
            <a:r>
              <a:rPr kumimoji="1" lang="zh-CN" altLang="en-US" sz="1050" b="1" dirty="0">
                <a:latin typeface="Arial"/>
                <a:ea typeface="微軟正黑體"/>
                <a:cs typeface="Arial"/>
              </a:rPr>
              <a:t>：</a:t>
            </a:r>
            <a:r>
              <a:rPr kumimoji="1" lang="en-US" altLang="zh-CN" sz="1050" b="1" dirty="0">
                <a:latin typeface="Arial"/>
                <a:ea typeface="微軟正黑體"/>
                <a:cs typeface="Arial"/>
              </a:rPr>
              <a:t>2</a:t>
            </a: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8 bay 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AMD R-Series RX-421ND 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  <a:p>
            <a:pPr marL="87313" indent="-87313">
              <a:lnSpc>
                <a:spcPts val="1400"/>
              </a:lnSpc>
              <a:spcBef>
                <a:spcPts val="200"/>
              </a:spcBef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     quad-core 2.1 GHz processor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  <a:p>
            <a:pPr marL="87313" indent="-87313">
              <a:lnSpc>
                <a:spcPts val="1400"/>
              </a:lnSpc>
              <a:spcBef>
                <a:spcPts val="200"/>
              </a:spcBef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     (Turbo Core to 3.4 GHz)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  <a:p>
            <a:pPr marL="87313" indent="-87313">
              <a:lnSpc>
                <a:spcPts val="14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kumimoji="1" lang="en-US" altLang="zh-TW" sz="1050" dirty="0">
                <a:latin typeface="Arial"/>
                <a:ea typeface="微軟正黑體"/>
                <a:cs typeface="Arial"/>
              </a:rPr>
              <a:t>Max 8GB RAM</a:t>
            </a:r>
            <a:endParaRPr lang="en-US" altLang="zh-TW" sz="1050" dirty="0">
              <a:latin typeface="Arial"/>
              <a:ea typeface="微軟正黑體"/>
              <a:cs typeface="Arial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18D4E8C6-3702-4C31-B652-79925D847700}"/>
              </a:ext>
            </a:extLst>
          </p:cNvPr>
          <p:cNvGrpSpPr/>
          <p:nvPr/>
        </p:nvGrpSpPr>
        <p:grpSpPr>
          <a:xfrm>
            <a:off x="4680038" y="3549407"/>
            <a:ext cx="2059627" cy="760124"/>
            <a:chOff x="6305548" y="4623095"/>
            <a:chExt cx="2746169" cy="1013498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E4F99440-572F-452D-A3B3-0C97813FC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542358" y="4197805"/>
              <a:ext cx="193381" cy="2667001"/>
            </a:xfrm>
            <a:prstGeom prst="rect">
              <a:avLst/>
            </a:prstGeom>
          </p:spPr>
        </p:pic>
        <p:pic>
          <p:nvPicPr>
            <p:cNvPr id="55" name="圖片 21">
              <a:extLst>
                <a:ext uri="{FF2B5EF4-FFF2-40B4-BE49-F238E27FC236}">
                  <a16:creationId xmlns:a16="http://schemas.microsoft.com/office/drawing/2014/main" id="{EE83A556-B5CE-47FC-9946-7AC966454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9021" y="4623095"/>
              <a:ext cx="2742696" cy="1013498"/>
            </a:xfrm>
            <a:prstGeom prst="rect">
              <a:avLst/>
            </a:prstGeom>
          </p:spPr>
        </p:pic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0358F4F6-EBFE-4EC0-96ED-685D69F7B1F8}"/>
              </a:ext>
            </a:extLst>
          </p:cNvPr>
          <p:cNvGrpSpPr/>
          <p:nvPr/>
        </p:nvGrpSpPr>
        <p:grpSpPr>
          <a:xfrm>
            <a:off x="2761979" y="3364819"/>
            <a:ext cx="1296000" cy="924132"/>
            <a:chOff x="3710036" y="4363279"/>
            <a:chExt cx="1728000" cy="1232176"/>
          </a:xfrm>
        </p:grpSpPr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58CE058F-D07A-42E5-86C1-EE6E1738072B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503140" y="4660560"/>
              <a:ext cx="141791" cy="1728000"/>
            </a:xfrm>
            <a:prstGeom prst="rect">
              <a:avLst/>
            </a:prstGeom>
          </p:spPr>
        </p:pic>
        <p:pic>
          <p:nvPicPr>
            <p:cNvPr id="61" name="圖片 23">
              <a:extLst>
                <a:ext uri="{FF2B5EF4-FFF2-40B4-BE49-F238E27FC236}">
                  <a16:creationId xmlns:a16="http://schemas.microsoft.com/office/drawing/2014/main" id="{A61E2226-6A77-41C8-B31F-C0223C043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454" r="14156"/>
            <a:stretch/>
          </p:blipFill>
          <p:spPr>
            <a:xfrm>
              <a:off x="3840009" y="4363279"/>
              <a:ext cx="1520564" cy="1217981"/>
            </a:xfrm>
            <a:prstGeom prst="rect">
              <a:avLst/>
            </a:prstGeom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8B6BC667-157B-4E39-B6A5-B666C47AF1D1}"/>
              </a:ext>
            </a:extLst>
          </p:cNvPr>
          <p:cNvGrpSpPr/>
          <p:nvPr/>
        </p:nvGrpSpPr>
        <p:grpSpPr>
          <a:xfrm>
            <a:off x="385803" y="3265875"/>
            <a:ext cx="1603490" cy="1008790"/>
            <a:chOff x="541802" y="4231353"/>
            <a:chExt cx="2137986" cy="1345053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D1091D80-E34A-4304-A3E1-E981B23C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518121" y="4527765"/>
              <a:ext cx="141791" cy="1955491"/>
            </a:xfrm>
            <a:prstGeom prst="rect">
              <a:avLst/>
            </a:prstGeom>
          </p:spPr>
        </p:pic>
        <p:pic>
          <p:nvPicPr>
            <p:cNvPr id="66" name="圖片 31">
              <a:extLst>
                <a:ext uri="{FF2B5EF4-FFF2-40B4-BE49-F238E27FC236}">
                  <a16:creationId xmlns:a16="http://schemas.microsoft.com/office/drawing/2014/main" id="{E80D2453-178F-4E54-B2E9-F2585A13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802" y="4231353"/>
              <a:ext cx="2137986" cy="1336241"/>
            </a:xfrm>
            <a:prstGeom prst="rect">
              <a:avLst/>
            </a:prstGeom>
          </p:spPr>
        </p:pic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E4050F1B-A5F9-4728-9151-48DFC177524C}"/>
              </a:ext>
            </a:extLst>
          </p:cNvPr>
          <p:cNvGrpSpPr/>
          <p:nvPr/>
        </p:nvGrpSpPr>
        <p:grpSpPr>
          <a:xfrm>
            <a:off x="6933156" y="3555333"/>
            <a:ext cx="2075997" cy="747751"/>
            <a:chOff x="9271605" y="4630995"/>
            <a:chExt cx="2767996" cy="997001"/>
          </a:xfrm>
        </p:grpSpPr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B0489A3E-553B-41D9-8743-665C204AB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609410" y="4197805"/>
              <a:ext cx="193381" cy="2667001"/>
            </a:xfrm>
            <a:prstGeom prst="rect">
              <a:avLst/>
            </a:prstGeom>
          </p:spPr>
        </p:pic>
        <p:pic>
          <p:nvPicPr>
            <p:cNvPr id="73" name="圖片 17">
              <a:extLst>
                <a:ext uri="{FF2B5EF4-FFF2-40B4-BE49-F238E27FC236}">
                  <a16:creationId xmlns:a16="http://schemas.microsoft.com/office/drawing/2014/main" id="{E3696068-2E2C-49A4-83B8-3AB430F72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1605" y="4630995"/>
              <a:ext cx="2755044" cy="966826"/>
            </a:xfrm>
            <a:prstGeom prst="rect">
              <a:avLst/>
            </a:prstGeom>
          </p:spPr>
        </p:pic>
      </p:grpSp>
      <p:sp>
        <p:nvSpPr>
          <p:cNvPr id="46" name="文字方塊 5">
            <a:extLst>
              <a:ext uri="{FF2B5EF4-FFF2-40B4-BE49-F238E27FC236}">
                <a16:creationId xmlns:a16="http://schemas.microsoft.com/office/drawing/2014/main" id="{3B1D52DA-C58A-44D7-878F-72D9DF775BB6}"/>
              </a:ext>
            </a:extLst>
          </p:cNvPr>
          <p:cNvSpPr txBox="1"/>
          <p:nvPr/>
        </p:nvSpPr>
        <p:spPr>
          <a:xfrm>
            <a:off x="6846614" y="1071004"/>
            <a:ext cx="2227599" cy="849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zh-TW" altLang="en-US" sz="13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企業級</a:t>
            </a:r>
          </a:p>
          <a:p>
            <a:pPr algn="ctr">
              <a:lnSpc>
                <a:spcPts val="3100"/>
              </a:lnSpc>
            </a:pPr>
            <a:r>
              <a:rPr lang="af-ZA" altLang="zh-TW" sz="2100" dirty="0">
                <a:latin typeface="Arial"/>
                <a:ea typeface="微軟正黑體"/>
                <a:cs typeface="Arial"/>
              </a:rPr>
              <a:t>TDS-16489U R2</a:t>
            </a:r>
          </a:p>
        </p:txBody>
      </p:sp>
      <p:sp>
        <p:nvSpPr>
          <p:cNvPr id="48" name="文字方塊 5">
            <a:extLst>
              <a:ext uri="{FF2B5EF4-FFF2-40B4-BE49-F238E27FC236}">
                <a16:creationId xmlns:a16="http://schemas.microsoft.com/office/drawing/2014/main" id="{19196FE7-2F00-4258-8720-049418206DAB}"/>
              </a:ext>
            </a:extLst>
          </p:cNvPr>
          <p:cNvSpPr txBox="1"/>
          <p:nvPr/>
        </p:nvSpPr>
        <p:spPr>
          <a:xfrm>
            <a:off x="4618832" y="1092521"/>
            <a:ext cx="2227599" cy="849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en-US" altLang="zh-TW" sz="135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SMB </a:t>
            </a:r>
            <a:r>
              <a:rPr lang="zh-TW" altLang="en-US" sz="1350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高階</a:t>
            </a:r>
          </a:p>
          <a:p>
            <a:pPr algn="ctr">
              <a:lnSpc>
                <a:spcPts val="3100"/>
              </a:lnSpc>
            </a:pPr>
            <a:r>
              <a:rPr lang="af-ZA" altLang="zh-TW" sz="2100" dirty="0">
                <a:latin typeface="Arial"/>
                <a:ea typeface="微軟正黑體"/>
                <a:cs typeface="Arial"/>
              </a:rPr>
              <a:t>TS-1683XU-RP</a:t>
            </a:r>
          </a:p>
        </p:txBody>
      </p:sp>
      <p:sp>
        <p:nvSpPr>
          <p:cNvPr id="50" name="文字方塊 5">
            <a:extLst>
              <a:ext uri="{FF2B5EF4-FFF2-40B4-BE49-F238E27FC236}">
                <a16:creationId xmlns:a16="http://schemas.microsoft.com/office/drawing/2014/main" id="{0A6E96B3-6119-4F26-9353-E4093AA579D8}"/>
              </a:ext>
            </a:extLst>
          </p:cNvPr>
          <p:cNvSpPr txBox="1"/>
          <p:nvPr/>
        </p:nvSpPr>
        <p:spPr>
          <a:xfrm>
            <a:off x="2371657" y="1083894"/>
            <a:ext cx="2227599" cy="849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en-US" altLang="zh-TW" sz="135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SMB </a:t>
            </a:r>
            <a:r>
              <a:rPr lang="zh-TW" altLang="en-US" sz="135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中階</a:t>
            </a:r>
          </a:p>
          <a:p>
            <a:pPr algn="ctr">
              <a:lnSpc>
                <a:spcPts val="3100"/>
              </a:lnSpc>
            </a:pPr>
            <a:r>
              <a:rPr lang="af-ZA" altLang="zh-TW" sz="2100">
                <a:latin typeface="Arial"/>
                <a:ea typeface="微軟正黑體"/>
                <a:cs typeface="Arial"/>
              </a:rPr>
              <a:t>TVS-882</a:t>
            </a:r>
          </a:p>
        </p:txBody>
      </p:sp>
      <p:sp>
        <p:nvSpPr>
          <p:cNvPr id="52" name="文字方塊 5">
            <a:extLst>
              <a:ext uri="{FF2B5EF4-FFF2-40B4-BE49-F238E27FC236}">
                <a16:creationId xmlns:a16="http://schemas.microsoft.com/office/drawing/2014/main" id="{D534E4C5-8BDD-478E-A7A7-5CFABD421F90}"/>
              </a:ext>
            </a:extLst>
          </p:cNvPr>
          <p:cNvSpPr txBox="1"/>
          <p:nvPr/>
        </p:nvSpPr>
        <p:spPr>
          <a:xfrm>
            <a:off x="104909" y="1079569"/>
            <a:ext cx="2227600" cy="8493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100"/>
              </a:lnSpc>
            </a:pPr>
            <a:r>
              <a:rPr lang="en-US" altLang="zh-TW" sz="135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SMB </a:t>
            </a:r>
            <a:r>
              <a:rPr lang="zh-TW" altLang="en-US" sz="1350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入門</a:t>
            </a:r>
          </a:p>
          <a:p>
            <a:pPr algn="ctr">
              <a:lnSpc>
                <a:spcPts val="3100"/>
              </a:lnSpc>
            </a:pPr>
            <a:r>
              <a:rPr lang="af-ZA" altLang="zh-TW" sz="2100" dirty="0">
                <a:latin typeface="Arial"/>
                <a:ea typeface="微軟正黑體"/>
                <a:cs typeface="Arial"/>
              </a:rPr>
              <a:t>TS-873</a:t>
            </a:r>
          </a:p>
        </p:txBody>
      </p:sp>
      <p:sp>
        <p:nvSpPr>
          <p:cNvPr id="74" name="標題 1">
            <a:extLst>
              <a:ext uri="{FF2B5EF4-FFF2-40B4-BE49-F238E27FC236}">
                <a16:creationId xmlns:a16="http://schemas.microsoft.com/office/drawing/2014/main" id="{0FE9BE98-E47D-4EE9-B4B1-4A446AE8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91" y="127197"/>
            <a:ext cx="4269212" cy="724190"/>
          </a:xfrm>
        </p:spPr>
        <p:txBody>
          <a:bodyPr/>
          <a:lstStyle/>
          <a:p>
            <a:r>
              <a:rPr lang="zh-TW" altLang="en-US" dirty="0">
                <a:latin typeface="微軟正黑體"/>
                <a:ea typeface="微軟正黑體"/>
              </a:rPr>
              <a:t>推薦機種</a:t>
            </a:r>
            <a:endParaRPr lang="zh-TW" altLang="en-US" dirty="0"/>
          </a:p>
        </p:txBody>
      </p:sp>
      <p:cxnSp>
        <p:nvCxnSpPr>
          <p:cNvPr id="78" name="直線接點 77">
            <a:extLst>
              <a:ext uri="{FF2B5EF4-FFF2-40B4-BE49-F238E27FC236}">
                <a16:creationId xmlns:a16="http://schemas.microsoft.com/office/drawing/2014/main" id="{A84DA5BA-F6EC-4CCF-972F-ACD0A1E07B3E}"/>
              </a:ext>
            </a:extLst>
          </p:cNvPr>
          <p:cNvCxnSpPr>
            <a:cxnSpLocks/>
          </p:cNvCxnSpPr>
          <p:nvPr/>
        </p:nvCxnSpPr>
        <p:spPr>
          <a:xfrm>
            <a:off x="4625943" y="1955280"/>
            <a:ext cx="2127667" cy="0"/>
          </a:xfrm>
          <a:prstGeom prst="line">
            <a:avLst/>
          </a:prstGeom>
          <a:ln w="25400">
            <a:gradFill flip="none" rotWithShape="1">
              <a:gsLst>
                <a:gs pos="53300">
                  <a:srgbClr val="7F2ADA"/>
                </a:gs>
                <a:gs pos="0">
                  <a:srgbClr val="423DE0"/>
                </a:gs>
                <a:gs pos="100000">
                  <a:srgbClr val="B519D5"/>
                </a:gs>
              </a:gsLst>
              <a:lin ang="81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40336444-6302-4563-8AFA-3AB01BB97AC1}"/>
              </a:ext>
            </a:extLst>
          </p:cNvPr>
          <p:cNvCxnSpPr>
            <a:cxnSpLocks/>
          </p:cNvCxnSpPr>
          <p:nvPr/>
        </p:nvCxnSpPr>
        <p:spPr>
          <a:xfrm>
            <a:off x="2387558" y="1952972"/>
            <a:ext cx="2127667" cy="0"/>
          </a:xfrm>
          <a:prstGeom prst="line">
            <a:avLst/>
          </a:prstGeom>
          <a:ln w="25400">
            <a:gradFill flip="none" rotWithShape="1">
              <a:gsLst>
                <a:gs pos="53300">
                  <a:srgbClr val="7F2ADA"/>
                </a:gs>
                <a:gs pos="0">
                  <a:srgbClr val="423DE0"/>
                </a:gs>
                <a:gs pos="100000">
                  <a:srgbClr val="B519D5"/>
                </a:gs>
              </a:gsLst>
              <a:lin ang="81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AE354BF5-1032-4D24-8237-A3F6024955D7}"/>
              </a:ext>
            </a:extLst>
          </p:cNvPr>
          <p:cNvCxnSpPr>
            <a:cxnSpLocks/>
          </p:cNvCxnSpPr>
          <p:nvPr/>
        </p:nvCxnSpPr>
        <p:spPr>
          <a:xfrm>
            <a:off x="126439" y="1955167"/>
            <a:ext cx="2127667" cy="0"/>
          </a:xfrm>
          <a:prstGeom prst="line">
            <a:avLst/>
          </a:prstGeom>
          <a:ln w="25400">
            <a:gradFill flip="none" rotWithShape="1">
              <a:gsLst>
                <a:gs pos="53300">
                  <a:srgbClr val="7F2ADA"/>
                </a:gs>
                <a:gs pos="0">
                  <a:srgbClr val="423DE0"/>
                </a:gs>
                <a:gs pos="100000">
                  <a:srgbClr val="B519D5"/>
                </a:gs>
              </a:gsLst>
              <a:lin ang="81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011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4BC0395-9125-4C35-8266-4D118CB3F820}"/>
              </a:ext>
            </a:extLst>
          </p:cNvPr>
          <p:cNvSpPr txBox="1"/>
          <p:nvPr/>
        </p:nvSpPr>
        <p:spPr>
          <a:xfrm>
            <a:off x="346197" y="2998050"/>
            <a:ext cx="4485110" cy="7309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4300" b="1" dirty="0">
                <a:solidFill>
                  <a:srgbClr val="2DF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是您的最佳首選</a:t>
            </a:r>
            <a:endParaRPr lang="zh-TW" altLang="en-US" sz="4300" b="1" dirty="0">
              <a:solidFill>
                <a:srgbClr val="2DF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DABE47-AFCA-4FE8-B4A9-AE0DCED285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1149" y="1600559"/>
            <a:ext cx="4055633" cy="6143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ED93DBD-E41A-4DB2-A9EC-952926706CF4}"/>
              </a:ext>
            </a:extLst>
          </p:cNvPr>
          <p:cNvSpPr/>
          <p:nvPr/>
        </p:nvSpPr>
        <p:spPr>
          <a:xfrm>
            <a:off x="454614" y="2275611"/>
            <a:ext cx="4247345" cy="677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7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公私有檔案雲網關</a:t>
            </a:r>
            <a:endParaRPr lang="zh-TW" altLang="en-US" sz="3750" dirty="0">
              <a:solidFill>
                <a:schemeClr val="bg1"/>
              </a:solidFill>
            </a:endParaRPr>
          </a:p>
        </p:txBody>
      </p:sp>
      <p:sp>
        <p:nvSpPr>
          <p:cNvPr id="5" name="Shape 748">
            <a:extLst>
              <a:ext uri="{FF2B5EF4-FFF2-40B4-BE49-F238E27FC236}">
                <a16:creationId xmlns:a16="http://schemas.microsoft.com/office/drawing/2014/main" id="{2B648339-2BC1-4689-AFA6-8E0AC767F662}"/>
              </a:ext>
            </a:extLst>
          </p:cNvPr>
          <p:cNvSpPr txBox="1"/>
          <p:nvPr/>
        </p:nvSpPr>
        <p:spPr>
          <a:xfrm>
            <a:off x="-35180" y="4669868"/>
            <a:ext cx="3345184" cy="560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500" b="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©2019</a:t>
            </a:r>
            <a:r>
              <a:rPr lang="zh-TW" altLang="en-US" sz="500" b="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en-US" sz="5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94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: 圓角 35">
            <a:extLst>
              <a:ext uri="{FF2B5EF4-FFF2-40B4-BE49-F238E27FC236}">
                <a16:creationId xmlns:a16="http://schemas.microsoft.com/office/drawing/2014/main" id="{1ADDA5D6-B8E0-40CE-BD14-D547F1D40E82}"/>
              </a:ext>
            </a:extLst>
          </p:cNvPr>
          <p:cNvSpPr/>
          <p:nvPr/>
        </p:nvSpPr>
        <p:spPr>
          <a:xfrm>
            <a:off x="463618" y="1475074"/>
            <a:ext cx="2547416" cy="5852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37" name="矩形: 圓角 35">
            <a:extLst>
              <a:ext uri="{FF2B5EF4-FFF2-40B4-BE49-F238E27FC236}">
                <a16:creationId xmlns:a16="http://schemas.microsoft.com/office/drawing/2014/main" id="{AECEE51F-BB74-4E92-8DFB-CC9F1C55D2C4}"/>
              </a:ext>
            </a:extLst>
          </p:cNvPr>
          <p:cNvSpPr/>
          <p:nvPr/>
        </p:nvSpPr>
        <p:spPr>
          <a:xfrm>
            <a:off x="4023908" y="4151968"/>
            <a:ext cx="684804" cy="2923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100000">
                <a:srgbClr val="1B305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C8FDC-0344-584F-B932-F40601C0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2" y="21408"/>
            <a:ext cx="9362352" cy="994172"/>
          </a:xfrm>
        </p:spPr>
        <p:txBody>
          <a:bodyPr>
            <a:noAutofit/>
          </a:bodyPr>
          <a:lstStyle/>
          <a:p>
            <a:r>
              <a:rPr lang="zh-TW" altLang="en-US" sz="3300"/>
              <a:t>雲網關 </a:t>
            </a:r>
            <a:r>
              <a:rPr lang="en-US" altLang="zh-TW" sz="33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300">
                <a:latin typeface="Arial" panose="020B0604020202020204" pitchFamily="34" charset="0"/>
                <a:cs typeface="Arial" panose="020B0604020202020204" pitchFamily="34" charset="0"/>
              </a:rPr>
              <a:t>Cloud Gateway) </a:t>
            </a:r>
            <a:r>
              <a:rPr lang="zh-CN" altLang="en-US" sz="3300"/>
              <a:t>讓你存取雲端更順暢</a:t>
            </a:r>
            <a:r>
              <a:rPr lang="en-US" sz="3300"/>
              <a:t> </a:t>
            </a:r>
          </a:p>
        </p:txBody>
      </p:sp>
      <p:pic>
        <p:nvPicPr>
          <p:cNvPr id="4" name="圖形 45">
            <a:extLst>
              <a:ext uri="{FF2B5EF4-FFF2-40B4-BE49-F238E27FC236}">
                <a16:creationId xmlns:a16="http://schemas.microsoft.com/office/drawing/2014/main" id="{A460C737-2943-EF40-AC47-4A06BF2A2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5092" y="1125322"/>
            <a:ext cx="1258250" cy="753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形 107">
            <a:extLst>
              <a:ext uri="{FF2B5EF4-FFF2-40B4-BE49-F238E27FC236}">
                <a16:creationId xmlns:a16="http://schemas.microsoft.com/office/drawing/2014/main" id="{7CBE642F-3233-A54F-9068-461EEAB82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34841" y="2616708"/>
            <a:ext cx="1114154" cy="11417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4E2BC37-39F4-7740-B815-0EE4C5413965}"/>
              </a:ext>
            </a:extLst>
          </p:cNvPr>
          <p:cNvSpPr txBox="1"/>
          <p:nvPr/>
        </p:nvSpPr>
        <p:spPr>
          <a:xfrm>
            <a:off x="3838659" y="4172367"/>
            <a:ext cx="1045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地端服務</a:t>
            </a:r>
            <a:endParaRPr lang="en-US" sz="1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170E351-2521-8547-9CE6-BCB77EF48374}"/>
              </a:ext>
            </a:extLst>
          </p:cNvPr>
          <p:cNvSpPr/>
          <p:nvPr/>
        </p:nvSpPr>
        <p:spPr>
          <a:xfrm rot="390641">
            <a:off x="3647378" y="1837038"/>
            <a:ext cx="1597955" cy="2547257"/>
          </a:xfrm>
          <a:prstGeom prst="arc">
            <a:avLst>
              <a:gd name="adj1" fmla="val 2688910"/>
              <a:gd name="adj2" fmla="val 4042840"/>
            </a:avLst>
          </a:prstGeom>
          <a:ln w="19050">
            <a:gradFill>
              <a:gsLst>
                <a:gs pos="38000">
                  <a:srgbClr val="6F3AAA"/>
                </a:gs>
                <a:gs pos="100000">
                  <a:srgbClr val="1C7AE8"/>
                </a:gs>
              </a:gsLst>
              <a:lin ang="5400000" scaled="1"/>
            </a:gra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77E3B9F6-DBC0-4F4D-B277-FF1EE62273BE}"/>
              </a:ext>
            </a:extLst>
          </p:cNvPr>
          <p:cNvSpPr/>
          <p:nvPr/>
        </p:nvSpPr>
        <p:spPr>
          <a:xfrm>
            <a:off x="3388090" y="1773301"/>
            <a:ext cx="1597955" cy="2547257"/>
          </a:xfrm>
          <a:prstGeom prst="arc">
            <a:avLst>
              <a:gd name="adj1" fmla="val 6114801"/>
              <a:gd name="adj2" fmla="val 14950521"/>
            </a:avLst>
          </a:prstGeom>
          <a:ln w="19050">
            <a:gradFill>
              <a:gsLst>
                <a:gs pos="0">
                  <a:srgbClr val="6F3AAA"/>
                </a:gs>
                <a:gs pos="100000">
                  <a:srgbClr val="147AE8"/>
                </a:gs>
              </a:gsLst>
              <a:lin ang="5400000" scaled="1"/>
            </a:gra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26999E2-CF70-8E43-9634-1FAC75671B9A}"/>
              </a:ext>
            </a:extLst>
          </p:cNvPr>
          <p:cNvSpPr/>
          <p:nvPr/>
        </p:nvSpPr>
        <p:spPr>
          <a:xfrm>
            <a:off x="3608971" y="1825878"/>
            <a:ext cx="1597955" cy="2547257"/>
          </a:xfrm>
          <a:prstGeom prst="arc">
            <a:avLst>
              <a:gd name="adj1" fmla="val 17409210"/>
              <a:gd name="adj2" fmla="val 19077981"/>
            </a:avLst>
          </a:prstGeom>
          <a:ln w="19050">
            <a:gradFill>
              <a:gsLst>
                <a:gs pos="0">
                  <a:srgbClr val="6F3AAA"/>
                </a:gs>
                <a:gs pos="100000">
                  <a:srgbClr val="147AE8"/>
                </a:gs>
              </a:gsLst>
              <a:lin ang="5400000" scaled="1"/>
            </a:gra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D56218-CE3F-4B48-8D06-DA02B9F1BBB6}"/>
              </a:ext>
            </a:extLst>
          </p:cNvPr>
          <p:cNvSpPr txBox="1"/>
          <p:nvPr/>
        </p:nvSpPr>
        <p:spPr>
          <a:xfrm>
            <a:off x="274426" y="2238454"/>
            <a:ext cx="2675870" cy="1397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ts val="2000"/>
              </a:lnSpc>
              <a:spcBef>
                <a:spcPts val="200"/>
              </a:spcBef>
              <a:buAutoNum type="arabicPeriod"/>
            </a:pPr>
            <a:r>
              <a:rPr lang="zh-CN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雲端儲存空間的程式介面部署檔案分享或應用程式較不方便</a:t>
            </a:r>
          </a:p>
          <a:p>
            <a:pPr marL="257175" indent="-257175">
              <a:lnSpc>
                <a:spcPts val="2000"/>
              </a:lnSpc>
              <a:spcBef>
                <a:spcPts val="200"/>
              </a:spcBef>
              <a:buAutoNum type="arabicPeriod"/>
            </a:pPr>
            <a:r>
              <a:rPr lang="zh-CN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雲端存取方式有限，不如存取本地空間方便</a:t>
            </a:r>
            <a:endParaRPr lang="en-US" altLang="zh-CN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lnSpc>
                <a:spcPts val="2000"/>
              </a:lnSpc>
              <a:spcBef>
                <a:spcPts val="200"/>
              </a:spcBef>
              <a:buAutoNum type="arabicPeriod"/>
            </a:pPr>
            <a:r>
              <a:rPr lang="zh-CN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透過網際網路存取雲端速度較慢</a:t>
            </a:r>
            <a:endParaRPr lang="en-US" altLang="zh-CN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D53249-C744-9F44-8FDA-1E58E7C9CE9A}"/>
              </a:ext>
            </a:extLst>
          </p:cNvPr>
          <p:cNvSpPr txBox="1"/>
          <p:nvPr/>
        </p:nvSpPr>
        <p:spPr>
          <a:xfrm>
            <a:off x="6059552" y="2239488"/>
            <a:ext cx="2777364" cy="19102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57175" indent="-257175">
              <a:lnSpc>
                <a:spcPts val="2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zh-CN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將雲端程式介面轉換為檔案空間或磁碟區使用，無縫連接地端服務</a:t>
            </a:r>
            <a:endParaRPr lang="en-US" altLang="zh-CN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lnSpc>
                <a:spcPts val="2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zh-CN" altLang="en-US" sz="1200" b="1" dirty="0">
                <a:latin typeface="微軟正黑體"/>
                <a:ea typeface="微軟正黑體"/>
              </a:rPr>
              <a:t>存取協定轉換可以支援以較熟悉的存取協定</a:t>
            </a:r>
            <a:r>
              <a:rPr lang="zh-CN" altLang="en-US" sz="1200" b="1" dirty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200" b="1" dirty="0">
                <a:latin typeface="Arial"/>
                <a:ea typeface="微軟正黑體"/>
                <a:cs typeface="Arial"/>
              </a:rPr>
              <a:t>(SMB, NFS, iSCSI) </a:t>
            </a:r>
            <a:r>
              <a:rPr lang="zh-CN" altLang="en-US" sz="1200" b="1" dirty="0">
                <a:latin typeface="微軟正黑體"/>
                <a:ea typeface="微軟正黑體"/>
              </a:rPr>
              <a:t>來存取雲端空間</a:t>
            </a:r>
            <a:endParaRPr lang="en-US" altLang="zh-CN" sz="1200" b="1" dirty="0">
              <a:latin typeface="微軟正黑體"/>
              <a:ea typeface="微軟正黑體"/>
            </a:endParaRPr>
          </a:p>
          <a:p>
            <a:pPr marL="257175" indent="-257175">
              <a:lnSpc>
                <a:spcPts val="2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zh-CN" altLang="en-US" sz="1200" b="1" dirty="0">
                <a:latin typeface="微軟正黑體"/>
                <a:ea typeface="微軟正黑體"/>
              </a:rPr>
              <a:t>雲網關的 </a:t>
            </a:r>
            <a:r>
              <a:rPr lang="en-US" altLang="zh-CN" sz="1200" b="1" dirty="0">
                <a:latin typeface="微軟正黑體"/>
                <a:ea typeface="微軟正黑體"/>
              </a:rPr>
              <a:t>NAS </a:t>
            </a:r>
            <a:r>
              <a:rPr lang="zh-CN" altLang="en-US" sz="1200" b="1" dirty="0">
                <a:latin typeface="微軟正黑體"/>
                <a:ea typeface="微軟正黑體"/>
              </a:rPr>
              <a:t>快取讓雲端存取有更低延遲體驗</a:t>
            </a:r>
            <a:endParaRPr lang="en-US" sz="1200" b="1" dirty="0">
              <a:latin typeface="微軟正黑體"/>
              <a:ea typeface="微軟正黑體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A246CC-C96F-484D-8EAA-758A9D886126}"/>
              </a:ext>
            </a:extLst>
          </p:cNvPr>
          <p:cNvSpPr txBox="1"/>
          <p:nvPr/>
        </p:nvSpPr>
        <p:spPr>
          <a:xfrm>
            <a:off x="2940015" y="2015920"/>
            <a:ext cx="1231846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直接存取</a:t>
            </a:r>
            <a:endParaRPr lang="en-US" altLang="zh-CN" sz="101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</a:t>
            </a:r>
            <a:endParaRPr lang="en-US" sz="101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C312E3-41FC-5F4F-9FBB-8ED17E099715}"/>
              </a:ext>
            </a:extLst>
          </p:cNvPr>
          <p:cNvSpPr txBox="1"/>
          <p:nvPr/>
        </p:nvSpPr>
        <p:spPr>
          <a:xfrm>
            <a:off x="4986045" y="2026350"/>
            <a:ext cx="1730828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透過雲網關</a:t>
            </a:r>
            <a:endParaRPr lang="en-US" altLang="zh-CN" sz="101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CN" altLang="en-US" sz="101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存取雲端</a:t>
            </a:r>
            <a:endParaRPr lang="en-US" sz="1013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: 圓角 35">
            <a:extLst>
              <a:ext uri="{FF2B5EF4-FFF2-40B4-BE49-F238E27FC236}">
                <a16:creationId xmlns:a16="http://schemas.microsoft.com/office/drawing/2014/main" id="{E72FED54-0DEB-46D4-8901-95C7A5F0B5BB}"/>
              </a:ext>
            </a:extLst>
          </p:cNvPr>
          <p:cNvSpPr/>
          <p:nvPr/>
        </p:nvSpPr>
        <p:spPr>
          <a:xfrm>
            <a:off x="6092210" y="1468811"/>
            <a:ext cx="2777469" cy="58528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1B9E4665-3D2A-4AD4-B4B2-E201D792610A}"/>
              </a:ext>
            </a:extLst>
          </p:cNvPr>
          <p:cNvSpPr txBox="1"/>
          <p:nvPr/>
        </p:nvSpPr>
        <p:spPr>
          <a:xfrm>
            <a:off x="6361946" y="1475074"/>
            <a:ext cx="2335129" cy="5852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500" b="1" dirty="0">
                <a:solidFill>
                  <a:schemeClr val="bg1"/>
                </a:solidFill>
                <a:latin typeface="微軟正黑體"/>
                <a:ea typeface="微軟正黑體"/>
              </a:rPr>
              <a:t>雲網關 </a:t>
            </a:r>
            <a:r>
              <a:rPr lang="en-US" altLang="zh-CN" sz="15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(Cloud Gateway)</a:t>
            </a:r>
            <a:r>
              <a:rPr lang="zh-CN" altLang="en-US" sz="1500" b="1" dirty="0">
                <a:solidFill>
                  <a:schemeClr val="bg1"/>
                </a:solidFill>
                <a:latin typeface="微軟正黑體"/>
                <a:ea typeface="微軟正黑體"/>
              </a:rPr>
              <a:t>如同翻譯官</a:t>
            </a:r>
            <a:endParaRPr lang="en-US" sz="15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100DB2A6-9181-4CF9-B7AA-5FCDCB974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9534" y="1651527"/>
            <a:ext cx="306590" cy="306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8EA08BE9-457A-47E6-946C-0CA3AEBE9D04}"/>
              </a:ext>
            </a:extLst>
          </p:cNvPr>
          <p:cNvGrpSpPr/>
          <p:nvPr/>
        </p:nvGrpSpPr>
        <p:grpSpPr>
          <a:xfrm>
            <a:off x="5821777" y="1534390"/>
            <a:ext cx="501629" cy="501629"/>
            <a:chOff x="228678" y="3612187"/>
            <a:chExt cx="655970" cy="6559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C1F224BF-6446-4684-BE2C-FE40BCA9F69D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42036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394F3F69-9ED5-47DE-844D-53BB2DE4E572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8218254D-BE3C-400D-A310-94083AF7981F}"/>
              </a:ext>
            </a:extLst>
          </p:cNvPr>
          <p:cNvSpPr/>
          <p:nvPr/>
        </p:nvSpPr>
        <p:spPr>
          <a:xfrm>
            <a:off x="5049904" y="2523167"/>
            <a:ext cx="678223" cy="2923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4DD0698-3F66-4BD1-8168-FBC0BB6141C4}"/>
              </a:ext>
            </a:extLst>
          </p:cNvPr>
          <p:cNvSpPr/>
          <p:nvPr/>
        </p:nvSpPr>
        <p:spPr>
          <a:xfrm>
            <a:off x="5044058" y="2520621"/>
            <a:ext cx="6848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雲網關</a:t>
            </a: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128799E7-483D-40EE-AF70-92B362645016}"/>
              </a:ext>
            </a:extLst>
          </p:cNvPr>
          <p:cNvGrpSpPr/>
          <p:nvPr/>
        </p:nvGrpSpPr>
        <p:grpSpPr>
          <a:xfrm>
            <a:off x="152109" y="1521698"/>
            <a:ext cx="501629" cy="501629"/>
            <a:chOff x="228678" y="3612187"/>
            <a:chExt cx="655970" cy="6559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6E9F0E97-83F7-44D2-A135-BE8B9B1C26D7}"/>
                </a:ext>
              </a:extLst>
            </p:cNvPr>
            <p:cNvSpPr/>
            <p:nvPr/>
          </p:nvSpPr>
          <p:spPr>
            <a:xfrm>
              <a:off x="228678" y="3612187"/>
              <a:ext cx="655970" cy="655970"/>
            </a:xfrm>
            <a:prstGeom prst="ellipse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rgbClr val="42036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橢圓 47">
              <a:extLst>
                <a:ext uri="{FF2B5EF4-FFF2-40B4-BE49-F238E27FC236}">
                  <a16:creationId xmlns:a16="http://schemas.microsoft.com/office/drawing/2014/main" id="{3190B2F3-84A8-4966-AF18-035CFAEF832E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圖形 48">
            <a:extLst>
              <a:ext uri="{FF2B5EF4-FFF2-40B4-BE49-F238E27FC236}">
                <a16:creationId xmlns:a16="http://schemas.microsoft.com/office/drawing/2014/main" id="{7699844B-9C44-4066-B204-1AEB76DAFC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0130" y="1668799"/>
            <a:ext cx="181567" cy="206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F81E53D-6A60-405B-940C-3D6C07B57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70452" y="1676514"/>
            <a:ext cx="189763" cy="193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29">
            <a:extLst>
              <a:ext uri="{FF2B5EF4-FFF2-40B4-BE49-F238E27FC236}">
                <a16:creationId xmlns:a16="http://schemas.microsoft.com/office/drawing/2014/main" id="{7E616F59-0219-4CB2-B36E-86199DC83EC9}"/>
              </a:ext>
            </a:extLst>
          </p:cNvPr>
          <p:cNvSpPr txBox="1"/>
          <p:nvPr/>
        </p:nvSpPr>
        <p:spPr>
          <a:xfrm>
            <a:off x="676069" y="1475074"/>
            <a:ext cx="2272290" cy="5852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500" b="1" dirty="0">
                <a:solidFill>
                  <a:schemeClr val="bg1"/>
                </a:solidFill>
                <a:latin typeface="微軟正黑體"/>
                <a:ea typeface="微軟正黑體"/>
              </a:rPr>
              <a:t>直接存取雲端</a:t>
            </a:r>
            <a:br>
              <a:rPr lang="zh-CN" altLang="en-US" sz="1500" b="1" dirty="0">
                <a:solidFill>
                  <a:schemeClr val="bg1"/>
                </a:solidFill>
                <a:latin typeface="微軟正黑體"/>
                <a:ea typeface="微軟正黑體"/>
                <a:cs typeface="Arial" panose="020B0604020202020204" pitchFamily="34" charset="0"/>
              </a:rPr>
            </a:br>
            <a:r>
              <a:rPr lang="zh-TW" altLang="en-US" sz="15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可能</a:t>
            </a:r>
            <a:r>
              <a:rPr lang="zh-CN" altLang="en-US" sz="1500" b="1" dirty="0">
                <a:solidFill>
                  <a:schemeClr val="bg1"/>
                </a:solidFill>
                <a:latin typeface="微軟正黑體"/>
                <a:ea typeface="微軟正黑體"/>
              </a:rPr>
              <a:t>遇到以下問題</a:t>
            </a:r>
            <a:endParaRPr lang="en-US" sz="15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37080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4572601" y="2752735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0" b="1" i="1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rPr>
              <a:t>4</a:t>
            </a:r>
          </a:p>
        </p:txBody>
      </p:sp>
      <p:sp>
        <p:nvSpPr>
          <p:cNvPr id="21" name="矩形: 圓角 35">
            <a:extLst>
              <a:ext uri="{FF2B5EF4-FFF2-40B4-BE49-F238E27FC236}">
                <a16:creationId xmlns:a16="http://schemas.microsoft.com/office/drawing/2014/main" id="{01973767-FD45-4BE6-95B4-60B3A2C25CBB}"/>
              </a:ext>
            </a:extLst>
          </p:cNvPr>
          <p:cNvSpPr/>
          <p:nvPr/>
        </p:nvSpPr>
        <p:spPr>
          <a:xfrm>
            <a:off x="5284987" y="3174730"/>
            <a:ext cx="2887162" cy="3969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8" name="Google Shape;68;p15"/>
          <p:cNvSpPr txBox="1"/>
          <p:nvPr/>
        </p:nvSpPr>
        <p:spPr>
          <a:xfrm>
            <a:off x="4582761" y="910361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0" b="1" i="1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rPr>
              <a:t>2</a:t>
            </a:r>
          </a:p>
        </p:txBody>
      </p:sp>
      <p:sp>
        <p:nvSpPr>
          <p:cNvPr id="20" name="矩形: 圓角 35">
            <a:extLst>
              <a:ext uri="{FF2B5EF4-FFF2-40B4-BE49-F238E27FC236}">
                <a16:creationId xmlns:a16="http://schemas.microsoft.com/office/drawing/2014/main" id="{AFA5304C-E828-4743-B0EC-11712C0AFCFA}"/>
              </a:ext>
            </a:extLst>
          </p:cNvPr>
          <p:cNvSpPr/>
          <p:nvPr/>
        </p:nvSpPr>
        <p:spPr>
          <a:xfrm>
            <a:off x="5261158" y="1284535"/>
            <a:ext cx="2887162" cy="3969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7" name="Google Shape;67;p15"/>
          <p:cNvSpPr txBox="1"/>
          <p:nvPr/>
        </p:nvSpPr>
        <p:spPr>
          <a:xfrm>
            <a:off x="344928" y="2759400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0" b="1" i="1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rPr>
              <a:t>3</a:t>
            </a:r>
          </a:p>
        </p:txBody>
      </p:sp>
      <p:sp>
        <p:nvSpPr>
          <p:cNvPr id="19" name="矩形: 圓角 35">
            <a:extLst>
              <a:ext uri="{FF2B5EF4-FFF2-40B4-BE49-F238E27FC236}">
                <a16:creationId xmlns:a16="http://schemas.microsoft.com/office/drawing/2014/main" id="{50FB51AF-4333-41E8-A01B-C8E64C33B981}"/>
              </a:ext>
            </a:extLst>
          </p:cNvPr>
          <p:cNvSpPr/>
          <p:nvPr/>
        </p:nvSpPr>
        <p:spPr>
          <a:xfrm>
            <a:off x="1033940" y="3173623"/>
            <a:ext cx="2887162" cy="3969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9" name="Google Shape;69;p15"/>
          <p:cNvSpPr txBox="1"/>
          <p:nvPr/>
        </p:nvSpPr>
        <p:spPr>
          <a:xfrm>
            <a:off x="411868" y="910361"/>
            <a:ext cx="7299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8000" b="1" i="1">
                <a:solidFill>
                  <a:srgbClr val="CCCCCC"/>
                </a:solidFill>
                <a:latin typeface="Impact"/>
                <a:ea typeface="Impact"/>
                <a:cs typeface="Impact"/>
                <a:sym typeface="Impact"/>
              </a:rPr>
              <a:t>1</a:t>
            </a:r>
          </a:p>
        </p:txBody>
      </p:sp>
      <p:sp>
        <p:nvSpPr>
          <p:cNvPr id="15" name="矩形: 圓角 35">
            <a:extLst>
              <a:ext uri="{FF2B5EF4-FFF2-40B4-BE49-F238E27FC236}">
                <a16:creationId xmlns:a16="http://schemas.microsoft.com/office/drawing/2014/main" id="{C6E47F6F-24B9-47C4-8160-38500EE06D2C}"/>
              </a:ext>
            </a:extLst>
          </p:cNvPr>
          <p:cNvSpPr/>
          <p:nvPr/>
        </p:nvSpPr>
        <p:spPr>
          <a:xfrm>
            <a:off x="1033940" y="1284535"/>
            <a:ext cx="2887162" cy="3969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2047E"/>
              </a:gs>
              <a:gs pos="100000">
                <a:srgbClr val="420365"/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44928" y="159016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雲網關的四大好處</a:t>
            </a:r>
            <a:endParaRPr dirty="0"/>
          </a:p>
        </p:txBody>
      </p:sp>
      <p:sp>
        <p:nvSpPr>
          <p:cNvPr id="71" name="Google Shape;71;p15"/>
          <p:cNvSpPr txBox="1"/>
          <p:nvPr/>
        </p:nvSpPr>
        <p:spPr>
          <a:xfrm>
            <a:off x="991447" y="1266500"/>
            <a:ext cx="2931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支援更多常用的通訊協定 </a:t>
            </a:r>
          </a:p>
        </p:txBody>
      </p:sp>
      <p:sp>
        <p:nvSpPr>
          <p:cNvPr id="72" name="Google Shape;72;p15"/>
          <p:cNvSpPr txBox="1"/>
          <p:nvPr/>
        </p:nvSpPr>
        <p:spPr>
          <a:xfrm>
            <a:off x="921187" y="1678945"/>
            <a:ext cx="3107989" cy="111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1700"/>
              </a:lnSpc>
            </a:pPr>
            <a:r>
              <a:rPr lang="zh-TW" altLang="en-US" sz="1200" b="1" dirty="0">
                <a:latin typeface="微軟正黑體"/>
                <a:ea typeface="微軟正黑體"/>
              </a:rPr>
              <a:t>雲網關轉換存取方式，不必再受限於雲端提供的存取方式，雲網關支援標準通訊協定，包括</a:t>
            </a:r>
            <a:r>
              <a:rPr lang="en-US" sz="1200" b="1" dirty="0">
                <a:latin typeface="Arial"/>
                <a:ea typeface="微軟正黑體"/>
                <a:cs typeface="Arial"/>
              </a:rPr>
              <a:t>CIFS/SMB, FTP, NFS, AFP, iSCSI</a:t>
            </a:r>
            <a:r>
              <a:rPr lang="en-US" sz="1200" b="1" dirty="0">
                <a:latin typeface="微軟正黑體"/>
                <a:ea typeface="微軟正黑體"/>
              </a:rPr>
              <a:t>，</a:t>
            </a:r>
            <a:r>
              <a:rPr lang="zh-TW" altLang="en-US" sz="1200" b="1" dirty="0">
                <a:latin typeface="微軟正黑體"/>
                <a:ea typeface="微軟正黑體"/>
              </a:rPr>
              <a:t>讓</a:t>
            </a:r>
            <a:r>
              <a:rPr lang="en-US" sz="1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Windows, MAC, Linux</a:t>
            </a:r>
            <a:r>
              <a:rPr lang="en-US" altLang="zh-TW" sz="1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1200" b="1" dirty="0">
                <a:latin typeface="微軟正黑體"/>
                <a:ea typeface="微軟正黑體"/>
              </a:rPr>
              <a:t>都能方便存取雲端儲存空間。</a:t>
            </a:r>
          </a:p>
        </p:txBody>
      </p:sp>
      <p:sp>
        <p:nvSpPr>
          <p:cNvPr id="73" name="Google Shape;73;p15"/>
          <p:cNvSpPr txBox="1"/>
          <p:nvPr/>
        </p:nvSpPr>
        <p:spPr>
          <a:xfrm>
            <a:off x="5217320" y="1275725"/>
            <a:ext cx="2931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如同區網般快速存取雲端資料</a:t>
            </a:r>
          </a:p>
        </p:txBody>
      </p:sp>
      <p:sp>
        <p:nvSpPr>
          <p:cNvPr id="74" name="Google Shape;74;p15"/>
          <p:cNvSpPr txBox="1"/>
          <p:nvPr/>
        </p:nvSpPr>
        <p:spPr>
          <a:xfrm>
            <a:off x="5188413" y="1705090"/>
            <a:ext cx="32457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1700"/>
              </a:lnSpc>
            </a:pPr>
            <a:r>
              <a:rPr lang="zh-TW" altLang="en-US" sz="1200" b="1" dirty="0">
                <a:latin typeface="微軟正黑體"/>
                <a:ea typeface="微軟正黑體"/>
              </a:rPr>
              <a:t>透過</a:t>
            </a:r>
            <a:r>
              <a:rPr lang="zh-TW" altLang="en-US" sz="1200" b="1" dirty="0">
                <a:latin typeface="微軟正黑體"/>
                <a:ea typeface="微軟正黑體"/>
                <a:cs typeface="Arial"/>
              </a:rPr>
              <a:t> </a:t>
            </a:r>
            <a:r>
              <a:rPr lang="en-US" sz="1200" b="1" dirty="0">
                <a:latin typeface="Arial"/>
                <a:ea typeface="微軟正黑體"/>
                <a:cs typeface="Arial"/>
              </a:rPr>
              <a:t>NAS</a:t>
            </a:r>
            <a:r>
              <a:rPr lang="en-US" altLang="zh-TW" sz="1200" b="1" dirty="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1200" b="1" dirty="0">
                <a:latin typeface="微軟正黑體"/>
                <a:ea typeface="微軟正黑體"/>
              </a:rPr>
              <a:t>快取空間配置，對較常存取的檔案擁有低延遲存取效能，將以往以網際網路傳輸轉換為區域網路傳輸體驗，並在背景優化傳輸至雲端空間，存取雲端空間如同本地存取效能。</a:t>
            </a:r>
          </a:p>
        </p:txBody>
      </p:sp>
      <p:sp>
        <p:nvSpPr>
          <p:cNvPr id="75" name="Google Shape;75;p15"/>
          <p:cNvSpPr txBox="1"/>
          <p:nvPr/>
        </p:nvSpPr>
        <p:spPr>
          <a:xfrm>
            <a:off x="1018159" y="3159490"/>
            <a:ext cx="2931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極大化雲端空間使用效益</a:t>
            </a:r>
          </a:p>
        </p:txBody>
      </p:sp>
      <p:sp>
        <p:nvSpPr>
          <p:cNvPr id="76" name="Google Shape;76;p15"/>
          <p:cNvSpPr txBox="1"/>
          <p:nvPr/>
        </p:nvSpPr>
        <p:spPr>
          <a:xfrm>
            <a:off x="929771" y="3593888"/>
            <a:ext cx="32457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1700"/>
              </a:lnSpc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可利用公有雲空間集中化儲存不同區域所產生的資料，將雲端空間視為資料集中化儲存解決方案，並享受雲端彈性與方便的空間擴充優勢。</a:t>
            </a:r>
          </a:p>
        </p:txBody>
      </p:sp>
      <p:sp>
        <p:nvSpPr>
          <p:cNvPr id="77" name="Google Shape;77;p15"/>
          <p:cNvSpPr txBox="1"/>
          <p:nvPr/>
        </p:nvSpPr>
        <p:spPr>
          <a:xfrm>
            <a:off x="5217320" y="3155638"/>
            <a:ext cx="2931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節省頻寬與流量費用</a:t>
            </a:r>
          </a:p>
        </p:txBody>
      </p:sp>
      <p:sp>
        <p:nvSpPr>
          <p:cNvPr id="78" name="Google Shape;78;p15"/>
          <p:cNvSpPr txBox="1"/>
          <p:nvPr/>
        </p:nvSpPr>
        <p:spPr>
          <a:xfrm>
            <a:off x="5174798" y="3579335"/>
            <a:ext cx="3577316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ts val="1700"/>
              </a:lnSpc>
            </a:pPr>
            <a:r>
              <a:rPr lang="zh-TW" altLang="en-US" sz="1200" b="1" dirty="0">
                <a:latin typeface="微軟正黑體"/>
                <a:ea typeface="微軟正黑體"/>
              </a:rPr>
              <a:t>快取機制將檔案暫存於本地空間中，辦公室多人共享同一檔案時，只需要透過</a:t>
            </a:r>
            <a:r>
              <a:rPr lang="zh-TW" altLang="en-US" sz="1200" b="1" dirty="0">
                <a:latin typeface="微軟正黑體"/>
                <a:ea typeface="微軟正黑體"/>
                <a:cs typeface="Arial"/>
              </a:rPr>
              <a:t> </a:t>
            </a:r>
            <a:r>
              <a:rPr lang="en-US" sz="1200" b="1" dirty="0">
                <a:latin typeface="Arial"/>
                <a:ea typeface="微軟正黑體"/>
                <a:cs typeface="Arial"/>
              </a:rPr>
              <a:t>NAS</a:t>
            </a:r>
            <a:r>
              <a:rPr lang="en-US" altLang="zh-TW" sz="1200" b="1" dirty="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1200" b="1" dirty="0">
                <a:latin typeface="微軟正黑體"/>
                <a:ea typeface="微軟正黑體"/>
              </a:rPr>
              <a:t>由雲端下載一次，不再需要每個使用者分別下載，大幅節省企業網路頻寬與物件儲存服務下載流量的使用成本。</a:t>
            </a:r>
          </a:p>
        </p:txBody>
      </p:sp>
    </p:spTree>
    <p:extLst>
      <p:ext uri="{BB962C8B-B14F-4D97-AF65-F5344CB8AC3E}">
        <p14:creationId xmlns:p14="http://schemas.microsoft.com/office/powerpoint/2010/main" val="1213228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 descr="一張含有 螢幕擷取畫面, 動物 的圖片&#10;&#10;自動產生的描述">
            <a:extLst>
              <a:ext uri="{FF2B5EF4-FFF2-40B4-BE49-F238E27FC236}">
                <a16:creationId xmlns:a16="http://schemas.microsoft.com/office/drawing/2014/main" id="{4B2D765C-C3E0-4A6F-A817-F7F18CD31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282F6B8E-E518-4406-A79A-CE192068D841}"/>
              </a:ext>
            </a:extLst>
          </p:cNvPr>
          <p:cNvSpPr/>
          <p:nvPr/>
        </p:nvSpPr>
        <p:spPr>
          <a:xfrm>
            <a:off x="395892" y="2800396"/>
            <a:ext cx="8352216" cy="1711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098A52F-65B4-426B-8D6D-3AB74DECB1E1}"/>
              </a:ext>
            </a:extLst>
          </p:cNvPr>
          <p:cNvGrpSpPr/>
          <p:nvPr/>
        </p:nvGrpSpPr>
        <p:grpSpPr>
          <a:xfrm>
            <a:off x="1779838" y="1143000"/>
            <a:ext cx="6984267" cy="3379012"/>
            <a:chOff x="1699666" y="1746739"/>
            <a:chExt cx="6325653" cy="2809531"/>
          </a:xfrm>
        </p:grpSpPr>
        <p:sp>
          <p:nvSpPr>
            <p:cNvPr id="17" name="矩形: 圓角化同側角落 16">
              <a:extLst>
                <a:ext uri="{FF2B5EF4-FFF2-40B4-BE49-F238E27FC236}">
                  <a16:creationId xmlns:a16="http://schemas.microsoft.com/office/drawing/2014/main" id="{2272911F-F9EE-4F75-A5FE-B9A0D8CE858D}"/>
                </a:ext>
              </a:extLst>
            </p:cNvPr>
            <p:cNvSpPr/>
            <p:nvPr/>
          </p:nvSpPr>
          <p:spPr>
            <a:xfrm>
              <a:off x="1699666" y="1746739"/>
              <a:ext cx="3088067" cy="1359876"/>
            </a:xfrm>
            <a:prstGeom prst="round2SameRect">
              <a:avLst/>
            </a:prstGeom>
            <a:gradFill>
              <a:gsLst>
                <a:gs pos="0">
                  <a:srgbClr val="BE13D4"/>
                </a:gs>
                <a:gs pos="43000">
                  <a:srgbClr val="7D3EDC"/>
                </a:gs>
                <a:gs pos="100000">
                  <a:srgbClr val="0091EC"/>
                </a:gs>
              </a:gsLst>
              <a:lin ang="81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: 圓角化同側角落 17">
              <a:extLst>
                <a:ext uri="{FF2B5EF4-FFF2-40B4-BE49-F238E27FC236}">
                  <a16:creationId xmlns:a16="http://schemas.microsoft.com/office/drawing/2014/main" id="{0D698B04-F35E-4BBD-A19E-1E8CBA459B3A}"/>
                </a:ext>
              </a:extLst>
            </p:cNvPr>
            <p:cNvSpPr/>
            <p:nvPr/>
          </p:nvSpPr>
          <p:spPr>
            <a:xfrm>
              <a:off x="4831193" y="1746739"/>
              <a:ext cx="3194126" cy="1359876"/>
            </a:xfrm>
            <a:prstGeom prst="round2SameRect">
              <a:avLst/>
            </a:prstGeom>
            <a:gradFill>
              <a:gsLst>
                <a:gs pos="100000">
                  <a:srgbClr val="0091EC"/>
                </a:gs>
                <a:gs pos="39000">
                  <a:srgbClr val="7046DE"/>
                </a:gs>
                <a:gs pos="0">
                  <a:srgbClr val="BE13D4"/>
                </a:gs>
              </a:gsLst>
              <a:lin ang="81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图片 57">
              <a:extLst>
                <a:ext uri="{FF2B5EF4-FFF2-40B4-BE49-F238E27FC236}">
                  <a16:creationId xmlns:a16="http://schemas.microsoft.com/office/drawing/2014/main" id="{A08DFB62-611A-453A-BB73-5CE7918CE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3912978" y="3671943"/>
              <a:ext cx="1449653" cy="319000"/>
            </a:xfrm>
            <a:prstGeom prst="rect">
              <a:avLst/>
            </a:prstGeom>
          </p:spPr>
        </p:pic>
        <p:pic>
          <p:nvPicPr>
            <p:cNvPr id="20" name="图片 57">
              <a:extLst>
                <a:ext uri="{FF2B5EF4-FFF2-40B4-BE49-F238E27FC236}">
                  <a16:creationId xmlns:a16="http://schemas.microsoft.com/office/drawing/2014/main" id="{BA456AA0-7D5C-41AF-B920-D234E2D8B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6482902" y="3023425"/>
              <a:ext cx="2746690" cy="319000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EE6EE3D-2A2F-4E73-9C01-6DC55049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01" y="-58259"/>
            <a:ext cx="7528464" cy="1103831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</a:t>
            </a:r>
            <a:r>
              <a:rPr lang="zh-TW" altLang="en-US" sz="3600" dirty="0">
                <a:latin typeface="微軟正黑體"/>
                <a:ea typeface="微軟正黑體"/>
              </a:rPr>
              <a:t> 雲網關服務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758BBBD-A8C3-4977-A239-77CDA52CF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000986"/>
              </p:ext>
            </p:extLst>
          </p:nvPr>
        </p:nvGraphicFramePr>
        <p:xfrm>
          <a:off x="395892" y="2800396"/>
          <a:ext cx="8357646" cy="172161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{3B4B98B0-60AC-42C2-AFA5-B58CD77FA1E5}</a:tableStyleId>
              </a:tblPr>
              <a:tblGrid>
                <a:gridCol w="1358709">
                  <a:extLst>
                    <a:ext uri="{9D8B030D-6E8A-4147-A177-3AD203B41FA5}">
                      <a16:colId xmlns:a16="http://schemas.microsoft.com/office/drawing/2014/main" val="339731809"/>
                    </a:ext>
                  </a:extLst>
                </a:gridCol>
                <a:gridCol w="3444172">
                  <a:extLst>
                    <a:ext uri="{9D8B030D-6E8A-4147-A177-3AD203B41FA5}">
                      <a16:colId xmlns:a16="http://schemas.microsoft.com/office/drawing/2014/main" val="3255940465"/>
                    </a:ext>
                  </a:extLst>
                </a:gridCol>
                <a:gridCol w="3554765">
                  <a:extLst>
                    <a:ext uri="{9D8B030D-6E8A-4147-A177-3AD203B41FA5}">
                      <a16:colId xmlns:a16="http://schemas.microsoft.com/office/drawing/2014/main" val="1651193636"/>
                    </a:ext>
                  </a:extLst>
                </a:gridCol>
              </a:tblGrid>
              <a:tr h="310097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支援雲端儲存商</a:t>
                      </a:r>
                      <a:endParaRPr lang="zh-TW" altLang="en-US" sz="1000" b="0" i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011DE"/>
                        </a:gs>
                        <a:gs pos="100000">
                          <a:srgbClr val="FF0096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u="none" strike="noStrike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zh-TW" altLang="en-US" sz="1000" u="none" strike="noStrike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altLang="en-US" sz="1000" u="none" strike="noStrike" noProof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r>
                        <a:rPr lang="zh-TW" altLang="en-US" sz="1000" u="none" strike="noStrike" noProof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1000" u="none" strike="noStrike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Object Storage 、7</a:t>
                      </a:r>
                      <a:r>
                        <a:rPr lang="zh-TW" altLang="en-US" sz="1000" u="none" strike="noStrike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1000" u="none" strike="noStrike" noProof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r>
                        <a:rPr lang="en-US" sz="1000" u="none" strike="noStrike" noProof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1000" u="none" strike="noStrike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File Storage</a:t>
                      </a:r>
                      <a:endParaRPr lang="zh-TW" sz="1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011DE"/>
                        </a:gs>
                        <a:gs pos="100000">
                          <a:srgbClr val="FF0096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zh-CN" altLang="en-US" sz="1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</a:t>
                      </a: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Object Storage</a:t>
                      </a:r>
                      <a:endParaRPr lang="zh-TW" altLang="en-US" sz="10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011DE"/>
                        </a:gs>
                        <a:gs pos="100000">
                          <a:srgbClr val="FF0096"/>
                        </a:gs>
                      </a:gsLst>
                      <a:lin ang="81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8409083"/>
                  </a:ext>
                </a:extLst>
              </a:tr>
              <a:tr h="59832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特色</a:t>
                      </a:r>
                      <a:endParaRPr lang="zh-TW" altLang="en-US" sz="1000" b="1" i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-177800" algn="l">
                        <a:lnSpc>
                          <a:spcPts val="1600"/>
                        </a:lnSpc>
                        <a:buFont typeface="+mj-lt"/>
                        <a:buAutoNum type="arabicPeriod"/>
                      </a:pPr>
                      <a:r>
                        <a:rPr lang="zh-TW" sz="10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多雲空間掛載</a:t>
                      </a:r>
                      <a:r>
                        <a:rPr lang="zh-TW" altLang="en-US" sz="10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altLang="zh-TW" sz="1000" b="1" u="none" strike="noStrike" noProof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集中管理</a:t>
                      </a:r>
                      <a:endParaRPr lang="zh-TW" sz="1000" b="1" u="none" strike="noStrike" noProof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7800" lvl="0" indent="-177800" algn="l">
                        <a:lnSpc>
                          <a:spcPts val="1600"/>
                        </a:lnSpc>
                        <a:buFont typeface="+mj-lt"/>
                        <a:buAutoNum type="arabicPeriod"/>
                      </a:pPr>
                      <a:r>
                        <a:rPr lang="zh-TW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雲端檔案多端點同步</a:t>
                      </a:r>
                      <a:r>
                        <a:rPr lang="en-US" altLang="zh-TW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zh-TW" sz="1000" b="1" i="0" u="none" strike="noStrike" noProof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-177800" algn="l">
                        <a:lnSpc>
                          <a:spcPts val="1600"/>
                        </a:lnSpc>
                        <a:buFont typeface="+mj-lt"/>
                        <a:buAutoNum type="arabicPeriod"/>
                      </a:pPr>
                      <a:r>
                        <a:rPr lang="zh-TW" altLang="en-US" sz="1000" b="1" u="none" strike="noStrike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上雲</a:t>
                      </a:r>
                      <a:r>
                        <a:rPr lang="zh-TW" sz="1000" b="1" u="none" strike="noStrike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資料去識別化</a:t>
                      </a:r>
                      <a:r>
                        <a:rPr lang="zh-TW" altLang="en-US" sz="1000" b="1" u="none" strike="noStrike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altLang="zh-TW" sz="1000" b="1" u="none" strike="noStrike" noProof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絕佳資料安全防護</a:t>
                      </a:r>
                      <a:endParaRPr lang="zh-TW" sz="1000" b="1" u="none" strike="noStrike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7800" lvl="0" indent="-177800" algn="l">
                        <a:lnSpc>
                          <a:spcPts val="1600"/>
                        </a:lnSpc>
                        <a:buFont typeface="+mj-lt"/>
                        <a:buAutoNum type="arabicPeriod"/>
                      </a:pPr>
                      <a:r>
                        <a:rPr lang="en-US" altLang="zh-TW" sz="1000" b="1" u="none" strike="noStrike" noProof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資料上雲時</a:t>
                      </a:r>
                      <a:r>
                        <a:rPr lang="zh-TW" altLang="en-US" sz="1000" b="1" u="none" strike="noStrike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altLang="zh-TW" sz="1000" b="1" u="none" strike="noStrike" noProof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只上傳變動量</a:t>
                      </a:r>
                      <a:r>
                        <a:rPr lang="zh-TW" altLang="en-US" sz="1000" b="1" u="none" strike="noStrike" noProof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altLang="zh-TW" sz="1000" b="1" u="none" strike="noStrike" noProof="0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減少備份時間</a:t>
                      </a:r>
                      <a:endParaRPr lang="zh-TW" sz="1000" b="1" i="0" u="none" strike="noStrike" noProof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704749"/>
                  </a:ext>
                </a:extLst>
              </a:tr>
              <a:tr h="27390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快照還原</a:t>
                      </a:r>
                      <a:endParaRPr lang="zh-TW" altLang="en-US" sz="1000" b="1" i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zh-TW" altLang="en-US" sz="1000" b="1" i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altLang="en-US" sz="1000" b="1" i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377468"/>
                  </a:ext>
                </a:extLst>
              </a:tr>
              <a:tr h="27390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雲端存取檔案</a:t>
                      </a:r>
                      <a:endParaRPr lang="zh-TW" altLang="en-US" sz="1000" b="1" i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altLang="en-US" sz="1000" b="1" i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雲端內容無法辨識</a:t>
                      </a:r>
                      <a:endParaRPr lang="zh-TW" altLang="en-US" sz="1000" b="1" i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490967"/>
                  </a:ext>
                </a:extLst>
              </a:tr>
              <a:tr h="265382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本地存取協定</a:t>
                      </a:r>
                      <a:endParaRPr lang="zh-TW" altLang="en-US" sz="1000" b="1" i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00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SMB/AFP/NFS/FTP/WebDAV</a:t>
                      </a:r>
                      <a:endParaRPr lang="zh-TW" sz="1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SMB/AFP/NFS/FTP/WebDAV/iSCSI/</a:t>
                      </a:r>
                      <a:r>
                        <a:rPr lang="en-US" altLang="zh-TW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</a:t>
                      </a:r>
                      <a:r>
                        <a:rPr lang="en-US" altLang="zh-TW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Channel</a:t>
                      </a:r>
                      <a:endParaRPr lang="zh-TW" altLang="en-US" sz="10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89000" marR="54000" marT="27000" marB="2700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92227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C7ECD60-413A-45B1-B497-679605A7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82" y="1298222"/>
            <a:ext cx="811457" cy="811457"/>
          </a:xfrm>
          <a:prstGeom prst="roundRect">
            <a:avLst>
              <a:gd name="adj" fmla="val 2159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8B8EE83-3920-4E2F-8AE0-45A76B0BC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298222"/>
            <a:ext cx="811457" cy="811457"/>
          </a:xfrm>
          <a:prstGeom prst="roundRect">
            <a:avLst>
              <a:gd name="adj" fmla="val 20359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BD0825-752A-9246-B39A-CFCB0AE49A25}"/>
              </a:ext>
            </a:extLst>
          </p:cNvPr>
          <p:cNvSpPr txBox="1"/>
          <p:nvPr/>
        </p:nvSpPr>
        <p:spPr>
          <a:xfrm>
            <a:off x="6517331" y="1663545"/>
            <a:ext cx="17828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9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VJBOD Cloud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EBCB9-6309-304B-A2D0-4BFEC18E54E7}"/>
              </a:ext>
            </a:extLst>
          </p:cNvPr>
          <p:cNvSpPr txBox="1"/>
          <p:nvPr/>
        </p:nvSpPr>
        <p:spPr>
          <a:xfrm>
            <a:off x="2952067" y="1647841"/>
            <a:ext cx="168988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endParaRPr lang="en-US" sz="19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5C73A8-159B-B347-93CE-B9472B913B3F}"/>
              </a:ext>
            </a:extLst>
          </p:cNvPr>
          <p:cNvSpPr txBox="1"/>
          <p:nvPr/>
        </p:nvSpPr>
        <p:spPr>
          <a:xfrm>
            <a:off x="6497073" y="133397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區塊型雲網關</a:t>
            </a:r>
            <a:endParaRPr 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7AAF5F-9F9B-354D-89A9-CBFB2C97E745}"/>
              </a:ext>
            </a:extLst>
          </p:cNvPr>
          <p:cNvSpPr txBox="1"/>
          <p:nvPr/>
        </p:nvSpPr>
        <p:spPr>
          <a:xfrm>
            <a:off x="2957155" y="1309287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檔案型雲網關</a:t>
            </a:r>
            <a:endParaRPr 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8D75E-82F7-C445-89CD-9B4FBE2CE0A5}"/>
              </a:ext>
            </a:extLst>
          </p:cNvPr>
          <p:cNvSpPr txBox="1"/>
          <p:nvPr/>
        </p:nvSpPr>
        <p:spPr>
          <a:xfrm>
            <a:off x="2011299" y="2317412"/>
            <a:ext cx="2911221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13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適用於利用雲端達到多點辦公室檔案共享，存取便利且節省頻寬</a:t>
            </a:r>
            <a:endParaRPr lang="en-US" sz="1013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930F44-567C-1347-824C-9156194CF4C8}"/>
              </a:ext>
            </a:extLst>
          </p:cNvPr>
          <p:cNvSpPr txBox="1"/>
          <p:nvPr/>
        </p:nvSpPr>
        <p:spPr>
          <a:xfrm>
            <a:off x="5487728" y="2303854"/>
            <a:ext cx="3056704" cy="404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000" b="1" dirty="0">
                <a:solidFill>
                  <a:schemeClr val="bg1"/>
                </a:solidFill>
                <a:latin typeface="微軟正黑體"/>
                <a:ea typeface="微軟正黑體"/>
              </a:rPr>
              <a:t>適用於本地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</a:t>
            </a:r>
            <a:r>
              <a:rPr lang="zh-TW" altLang="en-US" sz="1000" b="1" dirty="0">
                <a:solidFill>
                  <a:schemeClr val="bg1"/>
                </a:solidFill>
                <a:latin typeface="微軟正黑體"/>
                <a:ea typeface="微軟正黑體"/>
              </a:rPr>
              <a:t>、伺服器資料庫雲端備份，並支援快照保護</a:t>
            </a:r>
            <a:endParaRPr lang="en-US" sz="10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21" name="图片 57">
            <a:extLst>
              <a:ext uri="{FF2B5EF4-FFF2-40B4-BE49-F238E27FC236}">
                <a16:creationId xmlns:a16="http://schemas.microsoft.com/office/drawing/2014/main" id="{B0A66E6B-0146-4B91-A180-2372CAF4E4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693400" y="3492770"/>
            <a:ext cx="1780713" cy="352214"/>
          </a:xfrm>
          <a:prstGeom prst="rect">
            <a:avLst/>
          </a:prstGeom>
        </p:spPr>
      </p:pic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F6383671-11FA-4B19-BACE-8BAA47CADFD7}"/>
              </a:ext>
            </a:extLst>
          </p:cNvPr>
          <p:cNvCxnSpPr>
            <a:cxnSpLocks/>
          </p:cNvCxnSpPr>
          <p:nvPr/>
        </p:nvCxnSpPr>
        <p:spPr>
          <a:xfrm>
            <a:off x="2102867" y="2253992"/>
            <a:ext cx="272808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6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D93BBAE8-6189-4425-94D8-6231FB974482}"/>
              </a:ext>
            </a:extLst>
          </p:cNvPr>
          <p:cNvCxnSpPr>
            <a:cxnSpLocks/>
          </p:cNvCxnSpPr>
          <p:nvPr/>
        </p:nvCxnSpPr>
        <p:spPr>
          <a:xfrm>
            <a:off x="5554169" y="2253992"/>
            <a:ext cx="2923823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  <a:alpha val="6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57">
            <a:extLst>
              <a:ext uri="{FF2B5EF4-FFF2-40B4-BE49-F238E27FC236}">
                <a16:creationId xmlns:a16="http://schemas.microsoft.com/office/drawing/2014/main" id="{7C008FE4-C145-49CF-BA2F-2ED16D5E6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4134174" y="3485096"/>
            <a:ext cx="1780713" cy="3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64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>
            <a:extLst>
              <a:ext uri="{FF2B5EF4-FFF2-40B4-BE49-F238E27FC236}">
                <a16:creationId xmlns:a16="http://schemas.microsoft.com/office/drawing/2014/main" id="{603715D5-9823-439F-90A4-38EA9B48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160" cy="5143500"/>
          </a:xfrm>
          <a:prstGeom prst="rect">
            <a:avLst/>
          </a:prstGeom>
        </p:spPr>
      </p:pic>
      <p:sp>
        <p:nvSpPr>
          <p:cNvPr id="283" name="矩形: 圓角 282">
            <a:extLst>
              <a:ext uri="{FF2B5EF4-FFF2-40B4-BE49-F238E27FC236}">
                <a16:creationId xmlns:a16="http://schemas.microsoft.com/office/drawing/2014/main" id="{7F81808E-504D-4AA0-BC03-9C7E396152DA}"/>
              </a:ext>
            </a:extLst>
          </p:cNvPr>
          <p:cNvSpPr/>
          <p:nvPr/>
        </p:nvSpPr>
        <p:spPr>
          <a:xfrm>
            <a:off x="300318" y="973318"/>
            <a:ext cx="678223" cy="15775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55095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9AC4731-9544-489B-8745-AFDBAA982EDF}"/>
              </a:ext>
            </a:extLst>
          </p:cNvPr>
          <p:cNvSpPr/>
          <p:nvPr/>
        </p:nvSpPr>
        <p:spPr>
          <a:xfrm>
            <a:off x="1230123" y="51738"/>
            <a:ext cx="5739424" cy="50512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endParaRPr lang="zh-TW" altLang="en-US" sz="1950" kern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70A4828-1234-402A-B169-05508359F5BF}"/>
              </a:ext>
            </a:extLst>
          </p:cNvPr>
          <p:cNvSpPr/>
          <p:nvPr/>
        </p:nvSpPr>
        <p:spPr>
          <a:xfrm>
            <a:off x="2194651" y="1560656"/>
            <a:ext cx="425422" cy="256886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47604C86-C9C0-48F9-B2AE-96C8836B0316}"/>
              </a:ext>
            </a:extLst>
          </p:cNvPr>
          <p:cNvSpPr/>
          <p:nvPr/>
        </p:nvSpPr>
        <p:spPr>
          <a:xfrm>
            <a:off x="109723" y="783045"/>
            <a:ext cx="1046825" cy="1063390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1E15F2B-55ED-4216-9258-4301BAE03603}"/>
              </a:ext>
            </a:extLst>
          </p:cNvPr>
          <p:cNvSpPr/>
          <p:nvPr/>
        </p:nvSpPr>
        <p:spPr>
          <a:xfrm>
            <a:off x="2705663" y="2129510"/>
            <a:ext cx="4035283" cy="2876317"/>
          </a:xfrm>
          <a:prstGeom prst="roundRect">
            <a:avLst>
              <a:gd name="adj" fmla="val 1874"/>
            </a:avLst>
          </a:prstGeom>
          <a:solidFill>
            <a:schemeClr val="bg2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8F643641-E358-4429-BE2F-79F380345841}"/>
              </a:ext>
            </a:extLst>
          </p:cNvPr>
          <p:cNvSpPr/>
          <p:nvPr/>
        </p:nvSpPr>
        <p:spPr>
          <a:xfrm>
            <a:off x="7098749" y="457178"/>
            <a:ext cx="1896195" cy="2372192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D09400F-42E1-4D7E-BBC1-B40974072C29}"/>
              </a:ext>
            </a:extLst>
          </p:cNvPr>
          <p:cNvSpPr/>
          <p:nvPr/>
        </p:nvSpPr>
        <p:spPr>
          <a:xfrm>
            <a:off x="7165064" y="1122709"/>
            <a:ext cx="1788184" cy="115858"/>
          </a:xfrm>
          <a:prstGeom prst="roundRect">
            <a:avLst>
              <a:gd name="adj" fmla="val 137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9CC818C-3D88-4031-806B-895E80F28029}"/>
              </a:ext>
            </a:extLst>
          </p:cNvPr>
          <p:cNvSpPr/>
          <p:nvPr/>
        </p:nvSpPr>
        <p:spPr>
          <a:xfrm>
            <a:off x="7098749" y="3527874"/>
            <a:ext cx="1896195" cy="1495454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BB6C41B-90A6-41C5-B211-7C94F0D66FFA}"/>
              </a:ext>
            </a:extLst>
          </p:cNvPr>
          <p:cNvSpPr/>
          <p:nvPr/>
        </p:nvSpPr>
        <p:spPr>
          <a:xfrm>
            <a:off x="7066986" y="515270"/>
            <a:ext cx="1935141" cy="2655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雲端儲存空間</a:t>
            </a:r>
            <a:endParaRPr kumimoji="1" lang="zh-TW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F213BED-807A-4B28-8223-6243151632BE}"/>
              </a:ext>
            </a:extLst>
          </p:cNvPr>
          <p:cNvSpPr/>
          <p:nvPr/>
        </p:nvSpPr>
        <p:spPr>
          <a:xfrm>
            <a:off x="7151130" y="2613001"/>
            <a:ext cx="1788184" cy="143434"/>
          </a:xfrm>
          <a:prstGeom prst="roundRect">
            <a:avLst>
              <a:gd name="adj" fmla="val 137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EFE61D2-8EF8-4C58-BC23-8E0F895A10C2}"/>
              </a:ext>
            </a:extLst>
          </p:cNvPr>
          <p:cNvSpPr/>
          <p:nvPr/>
        </p:nvSpPr>
        <p:spPr>
          <a:xfrm>
            <a:off x="2761696" y="2194881"/>
            <a:ext cx="3915376" cy="1564210"/>
          </a:xfrm>
          <a:prstGeom prst="rect">
            <a:avLst/>
          </a:prstGeom>
          <a:solidFill>
            <a:srgbClr val="9933FF"/>
          </a:solidFill>
          <a:ln w="2857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690" tIns="49845" rIns="99690" bIns="49845" rtlCol="0" anchor="t"/>
          <a:lstStyle/>
          <a:p>
            <a:pPr defTabSz="996902">
              <a:defRPr/>
            </a:pPr>
            <a:r>
              <a:rPr lang="en-US" altLang="zh-TW" sz="1800" b="1" kern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zh-TW" altLang="en-US" sz="1800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CN" altLang="en-US" sz="18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模式</a:t>
            </a:r>
            <a:r>
              <a:rPr lang="zh-TW" altLang="en-US" sz="18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1)</a:t>
            </a:r>
          </a:p>
          <a:p>
            <a:pPr defTabSz="996902">
              <a:defRPr/>
            </a:pPr>
            <a:r>
              <a:rPr lang="zh-TW" altLang="en-US" sz="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檔案型雲網關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88529C8-0004-48B6-91F6-C0C072EB6183}"/>
              </a:ext>
            </a:extLst>
          </p:cNvPr>
          <p:cNvSpPr/>
          <p:nvPr/>
        </p:nvSpPr>
        <p:spPr>
          <a:xfrm>
            <a:off x="2755600" y="515270"/>
            <a:ext cx="3923632" cy="1556333"/>
          </a:xfrm>
          <a:prstGeom prst="rect">
            <a:avLst/>
          </a:prstGeom>
          <a:solidFill>
            <a:srgbClr val="1FA18B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690" tIns="49845" rIns="99690" bIns="49845" rtlCol="0" anchor="t"/>
          <a:lstStyle/>
          <a:p>
            <a:pPr defTabSz="996902">
              <a:defRPr/>
            </a:pPr>
            <a:r>
              <a:rPr lang="en-US" altLang="zh-TW" sz="2100" b="1" kern="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VJBOD Cloud </a:t>
            </a:r>
            <a:endParaRPr lang="en-US" altLang="zh-TW" sz="2100" b="1" kern="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996902">
              <a:defRPr/>
            </a:pPr>
            <a:r>
              <a:rPr lang="zh-CN" altLang="en-US" sz="105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區塊型雲網關</a:t>
            </a:r>
            <a:endParaRPr lang="zh-TW" altLang="en-US" sz="1050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C02BDA2-79D6-4143-A8BE-05EE5B034EB1}"/>
              </a:ext>
            </a:extLst>
          </p:cNvPr>
          <p:cNvSpPr/>
          <p:nvPr/>
        </p:nvSpPr>
        <p:spPr>
          <a:xfrm>
            <a:off x="2763855" y="3830875"/>
            <a:ext cx="3915376" cy="1105919"/>
          </a:xfrm>
          <a:prstGeom prst="rect">
            <a:avLst/>
          </a:prstGeom>
          <a:solidFill>
            <a:srgbClr val="9933FF"/>
          </a:solidFill>
          <a:ln w="2857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690" tIns="49845" rIns="99690" bIns="49845" rtlCol="0" anchor="t"/>
          <a:lstStyle/>
          <a:p>
            <a:pPr defTabSz="996902">
              <a:defRPr/>
            </a:pPr>
            <a:r>
              <a:rPr lang="en-US" altLang="zh-TW" sz="1800" b="1" kern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en-US" altLang="zh-TW" sz="1800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</a:t>
            </a:r>
            <a:r>
              <a:rPr lang="zh-CN" altLang="en-US" sz="18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模式</a:t>
            </a:r>
            <a:r>
              <a:rPr lang="zh-TW" altLang="en-US" sz="1800" b="1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2)</a:t>
            </a:r>
          </a:p>
          <a:p>
            <a:pPr defTabSz="996902">
              <a:defRPr/>
            </a:pPr>
            <a:r>
              <a:rPr lang="en-US" altLang="zh-TW" sz="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r>
              <a:rPr lang="zh-TW" altLang="en-US" sz="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r>
              <a:rPr lang="zh-TW" altLang="en-US" sz="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900" ker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掛載</a:t>
            </a:r>
            <a:endParaRPr lang="zh-TW" altLang="en-US" sz="900" ker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C0328BE-57B3-4ECF-85C7-A9ABA9E4FE11}"/>
              </a:ext>
            </a:extLst>
          </p:cNvPr>
          <p:cNvSpPr/>
          <p:nvPr/>
        </p:nvSpPr>
        <p:spPr>
          <a:xfrm>
            <a:off x="7059803" y="3548963"/>
            <a:ext cx="1942323" cy="21012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zh-CN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遠端儲存裝置</a:t>
            </a:r>
            <a:endParaRPr kumimoji="1" lang="zh-TW" altLang="en-US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圓柱 4">
            <a:extLst>
              <a:ext uri="{FF2B5EF4-FFF2-40B4-BE49-F238E27FC236}">
                <a16:creationId xmlns:a16="http://schemas.microsoft.com/office/drawing/2014/main" id="{F76F3F9B-9E15-42C4-BD7A-794B036D3E67}"/>
              </a:ext>
            </a:extLst>
          </p:cNvPr>
          <p:cNvSpPr/>
          <p:nvPr/>
        </p:nvSpPr>
        <p:spPr>
          <a:xfrm>
            <a:off x="7266805" y="882860"/>
            <a:ext cx="487083" cy="310831"/>
          </a:xfrm>
          <a:prstGeom prst="can">
            <a:avLst>
              <a:gd name="adj" fmla="val 17778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675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</a:t>
            </a:r>
            <a:endParaRPr kumimoji="1" lang="en-US" altLang="zh-CN" sz="675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675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kumimoji="1" lang="zh-TW" altLang="en-US" sz="675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7A6E2CD-5F98-463E-B165-2E7BBE850036}"/>
              </a:ext>
            </a:extLst>
          </p:cNvPr>
          <p:cNvSpPr/>
          <p:nvPr/>
        </p:nvSpPr>
        <p:spPr>
          <a:xfrm>
            <a:off x="3148663" y="1570436"/>
            <a:ext cx="1257591" cy="415533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900" b="1" kern="0" dirty="0">
                <a:latin typeface="Microsoft JhengHei"/>
                <a:ea typeface="Microsoft JhengHei"/>
                <a:cs typeface="Arial"/>
              </a:rPr>
              <a:t>VJBOD </a:t>
            </a:r>
            <a:r>
              <a:rPr lang="zh-CN" altLang="en-US" sz="900" b="1" kern="0" dirty="0">
                <a:latin typeface="Microsoft JhengHei"/>
                <a:ea typeface="Microsoft JhengHei"/>
                <a:cs typeface="Arial"/>
              </a:rPr>
              <a:t>雲端磁碟區</a:t>
            </a:r>
            <a:br>
              <a:rPr lang="en-US" altLang="zh-TW" sz="900" b="1" kern="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750" b="1" kern="0" dirty="0">
                <a:latin typeface="Microsoft JhengHei"/>
                <a:ea typeface="Microsoft JhengHei"/>
                <a:cs typeface="Arial"/>
              </a:rPr>
              <a:t>(EXT4 </a:t>
            </a:r>
            <a:r>
              <a:rPr lang="zh-CN" altLang="en-US" sz="750" b="1" kern="0" dirty="0">
                <a:latin typeface="Microsoft JhengHei"/>
                <a:ea typeface="Microsoft JhengHei"/>
                <a:cs typeface="Arial"/>
              </a:rPr>
              <a:t>檔案系統</a:t>
            </a:r>
            <a:r>
              <a:rPr lang="en-US" altLang="zh-TW" sz="750" b="1" kern="0" dirty="0">
                <a:latin typeface="Microsoft JhengHei"/>
                <a:ea typeface="Microsoft JhengHei"/>
                <a:cs typeface="Arial"/>
              </a:rPr>
              <a:t>)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99A84EB-4E7B-4A10-80E8-072782EDCA39}"/>
              </a:ext>
            </a:extLst>
          </p:cNvPr>
          <p:cNvSpPr/>
          <p:nvPr/>
        </p:nvSpPr>
        <p:spPr>
          <a:xfrm>
            <a:off x="2370549" y="1083638"/>
            <a:ext cx="721671" cy="437375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825" b="1" ker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Target</a:t>
            </a:r>
            <a:endParaRPr lang="zh-TW" altLang="en-US" sz="825" b="1" kern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DE50BAA-3DEA-4613-A9C4-8F38EE0466B4}"/>
              </a:ext>
            </a:extLst>
          </p:cNvPr>
          <p:cNvSpPr/>
          <p:nvPr/>
        </p:nvSpPr>
        <p:spPr>
          <a:xfrm>
            <a:off x="1453617" y="3805450"/>
            <a:ext cx="691309" cy="307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788" kern="0" err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Qsync</a:t>
            </a:r>
            <a:endParaRPr lang="zh-TW" altLang="en-US" sz="788" kern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1F9B3A2-5043-44EE-8F32-74475C3D3574}"/>
              </a:ext>
            </a:extLst>
          </p:cNvPr>
          <p:cNvSpPr/>
          <p:nvPr/>
        </p:nvSpPr>
        <p:spPr>
          <a:xfrm>
            <a:off x="1462196" y="2346388"/>
            <a:ext cx="681815" cy="307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900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NFS</a:t>
            </a:r>
            <a:endParaRPr lang="zh-TW" altLang="en-US" sz="900" kern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47E633B-2081-4262-8193-FF6A770CE368}"/>
              </a:ext>
            </a:extLst>
          </p:cNvPr>
          <p:cNvSpPr/>
          <p:nvPr/>
        </p:nvSpPr>
        <p:spPr>
          <a:xfrm>
            <a:off x="1462196" y="2711154"/>
            <a:ext cx="681815" cy="307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900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AFP</a:t>
            </a:r>
            <a:endParaRPr lang="zh-TW" altLang="en-US" sz="900" kern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C8D981-2008-413A-A09A-37BA36CD7570}"/>
              </a:ext>
            </a:extLst>
          </p:cNvPr>
          <p:cNvSpPr/>
          <p:nvPr/>
        </p:nvSpPr>
        <p:spPr>
          <a:xfrm>
            <a:off x="1462196" y="1981623"/>
            <a:ext cx="681815" cy="307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900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SMB</a:t>
            </a:r>
            <a:endParaRPr lang="zh-TW" altLang="en-US" sz="900" kern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FDA6CEC-EF50-474E-88BC-3AA20E2B36AB}"/>
              </a:ext>
            </a:extLst>
          </p:cNvPr>
          <p:cNvSpPr/>
          <p:nvPr/>
        </p:nvSpPr>
        <p:spPr>
          <a:xfrm>
            <a:off x="1453617" y="3075918"/>
            <a:ext cx="691309" cy="307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788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FTP</a:t>
            </a:r>
            <a:endParaRPr lang="zh-TW" altLang="en-US" sz="788" kern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69A03F0-F4B4-4BFC-8A88-1C26DC7B0C53}"/>
              </a:ext>
            </a:extLst>
          </p:cNvPr>
          <p:cNvSpPr/>
          <p:nvPr/>
        </p:nvSpPr>
        <p:spPr>
          <a:xfrm>
            <a:off x="1453617" y="3440684"/>
            <a:ext cx="691309" cy="307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/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788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Web</a:t>
            </a:r>
          </a:p>
          <a:p>
            <a:pPr algn="ctr" defTabSz="996902">
              <a:defRPr/>
            </a:pPr>
            <a:r>
              <a:rPr lang="en-US" altLang="zh-TW" sz="788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DAV</a:t>
            </a:r>
            <a:endParaRPr lang="zh-TW" altLang="en-US" sz="788" kern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6" name="圓柱 63">
            <a:extLst>
              <a:ext uri="{FF2B5EF4-FFF2-40B4-BE49-F238E27FC236}">
                <a16:creationId xmlns:a16="http://schemas.microsoft.com/office/drawing/2014/main" id="{24403DF1-288E-4964-9423-E70DA0E4553C}"/>
              </a:ext>
            </a:extLst>
          </p:cNvPr>
          <p:cNvSpPr/>
          <p:nvPr/>
        </p:nvSpPr>
        <p:spPr>
          <a:xfrm>
            <a:off x="7821886" y="882860"/>
            <a:ext cx="487083" cy="310831"/>
          </a:xfrm>
          <a:prstGeom prst="can">
            <a:avLst>
              <a:gd name="adj" fmla="val 14166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675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</a:t>
            </a:r>
            <a:endParaRPr kumimoji="1" lang="en-US" altLang="zh-CN" sz="675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675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kumimoji="1" lang="zh-TW" altLang="en-US" sz="675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圓柱 64">
            <a:extLst>
              <a:ext uri="{FF2B5EF4-FFF2-40B4-BE49-F238E27FC236}">
                <a16:creationId xmlns:a16="http://schemas.microsoft.com/office/drawing/2014/main" id="{5C9D3F43-13E9-4D86-A0AC-1FD27CFA8851}"/>
              </a:ext>
            </a:extLst>
          </p:cNvPr>
          <p:cNvSpPr/>
          <p:nvPr/>
        </p:nvSpPr>
        <p:spPr>
          <a:xfrm>
            <a:off x="8371258" y="877328"/>
            <a:ext cx="487083" cy="310831"/>
          </a:xfrm>
          <a:prstGeom prst="can">
            <a:avLst>
              <a:gd name="adj" fmla="val 17778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675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</a:t>
            </a:r>
            <a:endParaRPr kumimoji="1" lang="en-US" altLang="zh-CN" sz="675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675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儲存</a:t>
            </a:r>
            <a:endParaRPr kumimoji="1" lang="zh-TW" altLang="en-US" sz="675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圓柱 65">
            <a:extLst>
              <a:ext uri="{FF2B5EF4-FFF2-40B4-BE49-F238E27FC236}">
                <a16:creationId xmlns:a16="http://schemas.microsoft.com/office/drawing/2014/main" id="{DD785483-6736-4970-8FE3-80844539D8C7}"/>
              </a:ext>
            </a:extLst>
          </p:cNvPr>
          <p:cNvSpPr/>
          <p:nvPr/>
        </p:nvSpPr>
        <p:spPr>
          <a:xfrm>
            <a:off x="8386355" y="2321736"/>
            <a:ext cx="487083" cy="415786"/>
          </a:xfrm>
          <a:prstGeom prst="can">
            <a:avLst>
              <a:gd name="adj" fmla="val 20413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675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</a:t>
            </a:r>
            <a:endParaRPr kumimoji="1" lang="en-US" altLang="zh-CN" sz="675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675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硬碟</a:t>
            </a:r>
            <a:endParaRPr kumimoji="1" lang="en-US" altLang="zh-TW" sz="675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圓柱 66">
            <a:extLst>
              <a:ext uri="{FF2B5EF4-FFF2-40B4-BE49-F238E27FC236}">
                <a16:creationId xmlns:a16="http://schemas.microsoft.com/office/drawing/2014/main" id="{140D7F9C-464E-44AB-B294-73F6AA9B02F1}"/>
              </a:ext>
            </a:extLst>
          </p:cNvPr>
          <p:cNvSpPr/>
          <p:nvPr/>
        </p:nvSpPr>
        <p:spPr>
          <a:xfrm>
            <a:off x="7816340" y="2323029"/>
            <a:ext cx="487083" cy="415786"/>
          </a:xfrm>
          <a:prstGeom prst="can">
            <a:avLst>
              <a:gd name="adj" fmla="val 17661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675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</a:t>
            </a:r>
            <a:endParaRPr kumimoji="1" lang="en-US" altLang="zh-CN" sz="675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675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硬碟</a:t>
            </a:r>
            <a:endParaRPr kumimoji="1" lang="en-US" altLang="zh-TW" sz="675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圓柱 67">
            <a:extLst>
              <a:ext uri="{FF2B5EF4-FFF2-40B4-BE49-F238E27FC236}">
                <a16:creationId xmlns:a16="http://schemas.microsoft.com/office/drawing/2014/main" id="{A817CA07-6BBC-46D0-BBAF-2F6D0E368CC6}"/>
              </a:ext>
            </a:extLst>
          </p:cNvPr>
          <p:cNvSpPr/>
          <p:nvPr/>
        </p:nvSpPr>
        <p:spPr>
          <a:xfrm>
            <a:off x="7246324" y="2318027"/>
            <a:ext cx="487083" cy="415786"/>
          </a:xfrm>
          <a:prstGeom prst="can">
            <a:avLst>
              <a:gd name="adj" fmla="val 15826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675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</a:t>
            </a:r>
            <a:endParaRPr kumimoji="1" lang="en-US" altLang="zh-CN" sz="675" b="1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675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硬碟</a:t>
            </a:r>
            <a:endParaRPr kumimoji="1" lang="en-US" altLang="zh-TW" sz="675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65A92C2-6DC7-4EE4-BEAF-E0CEED92D756}"/>
              </a:ext>
            </a:extLst>
          </p:cNvPr>
          <p:cNvSpPr/>
          <p:nvPr/>
        </p:nvSpPr>
        <p:spPr>
          <a:xfrm>
            <a:off x="5873156" y="2692769"/>
            <a:ext cx="676314" cy="439117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物件儲存</a:t>
            </a:r>
            <a:endParaRPr lang="en-US" altLang="zh-CN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C280C43-C5D5-499A-B518-4136DBECC1AD}"/>
              </a:ext>
            </a:extLst>
          </p:cNvPr>
          <p:cNvSpPr/>
          <p:nvPr/>
        </p:nvSpPr>
        <p:spPr>
          <a:xfrm>
            <a:off x="5861017" y="1530255"/>
            <a:ext cx="676314" cy="439117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物件儲存</a:t>
            </a:r>
            <a:endParaRPr lang="en-US" altLang="zh-CN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75B40E8-2227-4974-8236-8C189784C30B}"/>
              </a:ext>
            </a:extLst>
          </p:cNvPr>
          <p:cNvSpPr/>
          <p:nvPr/>
        </p:nvSpPr>
        <p:spPr>
          <a:xfrm>
            <a:off x="5875027" y="3248273"/>
            <a:ext cx="676314" cy="439117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檔案儲存</a:t>
            </a:r>
            <a:endParaRPr lang="en-US" altLang="zh-CN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7C551BC-1458-4689-A92A-D1504EFF2F32}"/>
              </a:ext>
            </a:extLst>
          </p:cNvPr>
          <p:cNvSpPr/>
          <p:nvPr/>
        </p:nvSpPr>
        <p:spPr>
          <a:xfrm>
            <a:off x="5856151" y="1047397"/>
            <a:ext cx="695190" cy="439117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物件儲存</a:t>
            </a:r>
            <a:endParaRPr lang="en-US" altLang="zh-CN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B1DB468-55C6-4A92-AD18-F561903974B7}"/>
              </a:ext>
            </a:extLst>
          </p:cNvPr>
          <p:cNvSpPr/>
          <p:nvPr/>
        </p:nvSpPr>
        <p:spPr>
          <a:xfrm>
            <a:off x="3152931" y="4296367"/>
            <a:ext cx="2185460" cy="522149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1200" b="1" ker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File Station </a:t>
            </a:r>
            <a:r>
              <a:rPr lang="zh-CN" altLang="en-US" sz="1200" b="1" ker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存取</a:t>
            </a:r>
            <a:endParaRPr lang="zh-TW" altLang="en-US" sz="1200" b="1" ker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CBB75F0D-B221-4C16-9EB3-A5341B54BC3A}"/>
              </a:ext>
            </a:extLst>
          </p:cNvPr>
          <p:cNvCxnSpPr/>
          <p:nvPr/>
        </p:nvCxnSpPr>
        <p:spPr>
          <a:xfrm>
            <a:off x="6199284" y="3115661"/>
            <a:ext cx="0" cy="154904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919A7B7-B6F9-41ED-A537-69656114BD73}"/>
              </a:ext>
            </a:extLst>
          </p:cNvPr>
          <p:cNvCxnSpPr/>
          <p:nvPr/>
        </p:nvCxnSpPr>
        <p:spPr>
          <a:xfrm>
            <a:off x="6197645" y="1312063"/>
            <a:ext cx="0" cy="154904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FE6761CD-A06E-4832-9F5A-F0D1B9CB3136}"/>
              </a:ext>
            </a:extLst>
          </p:cNvPr>
          <p:cNvSpPr/>
          <p:nvPr/>
        </p:nvSpPr>
        <p:spPr>
          <a:xfrm>
            <a:off x="7164645" y="3930029"/>
            <a:ext cx="628274" cy="31608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750" kern="0" dirty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WebDAV</a:t>
            </a:r>
            <a:endParaRPr lang="zh-TW" altLang="en-US" sz="750" kern="0" dirty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1433106-9A6E-46E4-BAF5-DAD549C43C45}"/>
              </a:ext>
            </a:extLst>
          </p:cNvPr>
          <p:cNvSpPr/>
          <p:nvPr/>
        </p:nvSpPr>
        <p:spPr>
          <a:xfrm>
            <a:off x="7165161" y="4296367"/>
            <a:ext cx="627758" cy="26993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750" ker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SMB</a:t>
            </a:r>
            <a:endParaRPr lang="zh-TW" altLang="en-US" sz="750" kern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D13F8787-731C-4AC7-ADF7-52EA36C99055}"/>
              </a:ext>
            </a:extLst>
          </p:cNvPr>
          <p:cNvSpPr/>
          <p:nvPr/>
        </p:nvSpPr>
        <p:spPr>
          <a:xfrm>
            <a:off x="7163358" y="4613681"/>
            <a:ext cx="629561" cy="26967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750" kern="0"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FTP</a:t>
            </a:r>
            <a:endParaRPr lang="zh-TW" altLang="en-US" sz="750" kern="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0F7B1A3E-DEED-48DB-932B-37C828C733B2}"/>
              </a:ext>
            </a:extLst>
          </p:cNvPr>
          <p:cNvSpPr/>
          <p:nvPr/>
        </p:nvSpPr>
        <p:spPr>
          <a:xfrm>
            <a:off x="8403527" y="4242443"/>
            <a:ext cx="479400" cy="1873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675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NAS</a:t>
            </a:r>
            <a:endParaRPr lang="zh-TW" altLang="en-US" sz="675" kern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319E6D0A-2290-4F92-90F1-917437A6A829}"/>
              </a:ext>
            </a:extLst>
          </p:cNvPr>
          <p:cNvSpPr/>
          <p:nvPr/>
        </p:nvSpPr>
        <p:spPr>
          <a:xfrm>
            <a:off x="8286311" y="4818516"/>
            <a:ext cx="714362" cy="1873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675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Data</a:t>
            </a:r>
            <a:r>
              <a:rPr lang="zh-TW" altLang="en-US" sz="675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altLang="zh-TW" sz="675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center</a:t>
            </a:r>
            <a:endParaRPr lang="zh-TW" altLang="en-US" sz="675" kern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1" name="L-圖案 189">
            <a:extLst>
              <a:ext uri="{FF2B5EF4-FFF2-40B4-BE49-F238E27FC236}">
                <a16:creationId xmlns:a16="http://schemas.microsoft.com/office/drawing/2014/main" id="{AEB71D0C-7F4A-4896-AE84-2F469037D738}"/>
              </a:ext>
            </a:extLst>
          </p:cNvPr>
          <p:cNvSpPr/>
          <p:nvPr/>
        </p:nvSpPr>
        <p:spPr>
          <a:xfrm flipH="1">
            <a:off x="2762321" y="1042943"/>
            <a:ext cx="2889269" cy="2716147"/>
          </a:xfrm>
          <a:prstGeom prst="corner">
            <a:avLst>
              <a:gd name="adj1" fmla="val 15402"/>
              <a:gd name="adj2" fmla="val 12762"/>
            </a:avLst>
          </a:prstGeom>
          <a:solidFill>
            <a:srgbClr val="75DBFF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2968A558-CC41-43F3-8D7E-D2DA4915E8E4}"/>
              </a:ext>
            </a:extLst>
          </p:cNvPr>
          <p:cNvSpPr/>
          <p:nvPr/>
        </p:nvSpPr>
        <p:spPr>
          <a:xfrm>
            <a:off x="3585223" y="3309572"/>
            <a:ext cx="1015705" cy="249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96902">
              <a:defRPr/>
            </a:pPr>
            <a:r>
              <a:rPr lang="en-US" altLang="zh-TW" sz="1050" kern="0">
                <a:latin typeface="Arial" panose="020B0604020202020204" pitchFamily="34" charset="0"/>
                <a:cs typeface="Arial" panose="020B0604020202020204" pitchFamily="34" charset="0"/>
              </a:rPr>
              <a:t>Cache Engine</a:t>
            </a:r>
            <a:endParaRPr lang="zh-TW" altLang="en-US" sz="1050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1E173499-3593-45C8-9322-A4F30B5564E9}"/>
              </a:ext>
            </a:extLst>
          </p:cNvPr>
          <p:cNvSpPr/>
          <p:nvPr/>
        </p:nvSpPr>
        <p:spPr>
          <a:xfrm>
            <a:off x="4467418" y="1039959"/>
            <a:ext cx="772816" cy="460235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專屬快取空間</a:t>
            </a:r>
            <a:endParaRPr lang="en-US" altLang="zh-CN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996902">
              <a:defRPr/>
            </a:pPr>
            <a:endParaRPr lang="zh-TW" altLang="en-US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B30F97E5-DC5C-4D19-BD5A-5962C5ECCC2A}"/>
              </a:ext>
            </a:extLst>
          </p:cNvPr>
          <p:cNvCxnSpPr>
            <a:cxnSpLocks/>
          </p:cNvCxnSpPr>
          <p:nvPr/>
        </p:nvCxnSpPr>
        <p:spPr>
          <a:xfrm>
            <a:off x="4786765" y="1361113"/>
            <a:ext cx="0" cy="323099"/>
          </a:xfrm>
          <a:prstGeom prst="line">
            <a:avLst/>
          </a:prstGeom>
          <a:ln w="38100">
            <a:noFill/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6AF36358-65CB-434E-BF3E-CD85CB45BF17}"/>
              </a:ext>
            </a:extLst>
          </p:cNvPr>
          <p:cNvSpPr txBox="1"/>
          <p:nvPr/>
        </p:nvSpPr>
        <p:spPr>
          <a:xfrm>
            <a:off x="2219418" y="1676715"/>
            <a:ext cx="334434" cy="2414977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 wrap="square" rtlCol="0" anchor="ctr">
            <a:spAutoFit/>
          </a:bodyPr>
          <a:lstStyle/>
          <a:p>
            <a:pPr algn="ctr" defTabSz="996902">
              <a:defRPr/>
            </a:pPr>
            <a:r>
              <a:rPr kumimoji="1" lang="zh-CN" altLang="en-US" sz="1013" kern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檔案服務</a:t>
            </a:r>
            <a:endParaRPr kumimoji="1" lang="zh-TW" altLang="en-US" sz="1013" kern="0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2403F635-79FB-4745-831E-C5A871F79B07}"/>
              </a:ext>
            </a:extLst>
          </p:cNvPr>
          <p:cNvSpPr/>
          <p:nvPr/>
        </p:nvSpPr>
        <p:spPr>
          <a:xfrm>
            <a:off x="1453617" y="4256674"/>
            <a:ext cx="691309" cy="307976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825" ker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File</a:t>
            </a:r>
          </a:p>
          <a:p>
            <a:pPr algn="ctr" defTabSz="996902">
              <a:defRPr/>
            </a:pPr>
            <a:r>
              <a:rPr lang="en-US" altLang="zh-TW" sz="825" kern="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Station</a:t>
            </a:r>
            <a:endParaRPr lang="zh-TW" altLang="en-US" sz="825" kern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855BB43-3A96-4FE3-BCAC-628B793F0FBD}"/>
              </a:ext>
            </a:extLst>
          </p:cNvPr>
          <p:cNvSpPr/>
          <p:nvPr/>
        </p:nvSpPr>
        <p:spPr>
          <a:xfrm>
            <a:off x="149695" y="1569871"/>
            <a:ext cx="958988" cy="19244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kern="0">
                <a:solidFill>
                  <a:schemeClr val="bg1">
                    <a:lumMod val="9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本地伺服器</a:t>
            </a:r>
            <a:endParaRPr lang="zh-TW" altLang="en-US" sz="750" kern="0">
              <a:solidFill>
                <a:schemeClr val="bg1">
                  <a:lumMod val="9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8CF9E59F-E042-4C0C-B124-5614B985D914}"/>
              </a:ext>
            </a:extLst>
          </p:cNvPr>
          <p:cNvSpPr/>
          <p:nvPr/>
        </p:nvSpPr>
        <p:spPr>
          <a:xfrm>
            <a:off x="3211153" y="2744926"/>
            <a:ext cx="1191659" cy="531669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900" b="1" kern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虛擬檔案系統</a:t>
            </a:r>
            <a:endParaRPr lang="en-US" altLang="zh-TW" sz="900" b="1" kern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80D9B3AB-BB28-41B3-B74B-2D014DFA7A9D}"/>
              </a:ext>
            </a:extLst>
          </p:cNvPr>
          <p:cNvSpPr/>
          <p:nvPr/>
        </p:nvSpPr>
        <p:spPr>
          <a:xfrm>
            <a:off x="3139425" y="1053761"/>
            <a:ext cx="1280534" cy="447758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900" b="1" kern="0" dirty="0">
                <a:solidFill>
                  <a:prstClr val="black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LUNs</a:t>
            </a:r>
          </a:p>
        </p:txBody>
      </p:sp>
      <p:sp>
        <p:nvSpPr>
          <p:cNvPr id="82" name="左-右雙向箭號 206">
            <a:extLst>
              <a:ext uri="{FF2B5EF4-FFF2-40B4-BE49-F238E27FC236}">
                <a16:creationId xmlns:a16="http://schemas.microsoft.com/office/drawing/2014/main" id="{31ED57A8-E7C2-41FC-A030-78C19368EC25}"/>
              </a:ext>
            </a:extLst>
          </p:cNvPr>
          <p:cNvSpPr/>
          <p:nvPr/>
        </p:nvSpPr>
        <p:spPr>
          <a:xfrm>
            <a:off x="2099405" y="4418368"/>
            <a:ext cx="1008920" cy="269760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825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825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83" name="直線箭頭接點 215">
            <a:extLst>
              <a:ext uri="{FF2B5EF4-FFF2-40B4-BE49-F238E27FC236}">
                <a16:creationId xmlns:a16="http://schemas.microsoft.com/office/drawing/2014/main" id="{E8EBED39-C03D-48EE-9443-EA75AFA39087}"/>
              </a:ext>
            </a:extLst>
          </p:cNvPr>
          <p:cNvCxnSpPr>
            <a:cxnSpLocks/>
          </p:cNvCxnSpPr>
          <p:nvPr/>
        </p:nvCxnSpPr>
        <p:spPr>
          <a:xfrm>
            <a:off x="7554253" y="2755033"/>
            <a:ext cx="0" cy="162005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箭頭接點 217">
            <a:extLst>
              <a:ext uri="{FF2B5EF4-FFF2-40B4-BE49-F238E27FC236}">
                <a16:creationId xmlns:a16="http://schemas.microsoft.com/office/drawing/2014/main" id="{9AF09663-BBDE-4B7D-BC9F-5DBDB8842C51}"/>
              </a:ext>
            </a:extLst>
          </p:cNvPr>
          <p:cNvCxnSpPr>
            <a:cxnSpLocks/>
          </p:cNvCxnSpPr>
          <p:nvPr/>
        </p:nvCxnSpPr>
        <p:spPr>
          <a:xfrm>
            <a:off x="8587358" y="2760301"/>
            <a:ext cx="0" cy="162005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箭頭接點 226">
            <a:extLst>
              <a:ext uri="{FF2B5EF4-FFF2-40B4-BE49-F238E27FC236}">
                <a16:creationId xmlns:a16="http://schemas.microsoft.com/office/drawing/2014/main" id="{48561DB5-5C2A-4EF6-A96A-18C431A6936E}"/>
              </a:ext>
            </a:extLst>
          </p:cNvPr>
          <p:cNvCxnSpPr>
            <a:cxnSpLocks/>
          </p:cNvCxnSpPr>
          <p:nvPr/>
        </p:nvCxnSpPr>
        <p:spPr>
          <a:xfrm flipH="1">
            <a:off x="7846760" y="4106777"/>
            <a:ext cx="499490" cy="63098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箭頭接點 228">
            <a:extLst>
              <a:ext uri="{FF2B5EF4-FFF2-40B4-BE49-F238E27FC236}">
                <a16:creationId xmlns:a16="http://schemas.microsoft.com/office/drawing/2014/main" id="{43C4CFE1-59B3-4923-BE23-989895A2916F}"/>
              </a:ext>
            </a:extLst>
          </p:cNvPr>
          <p:cNvCxnSpPr>
            <a:cxnSpLocks/>
          </p:cNvCxnSpPr>
          <p:nvPr/>
        </p:nvCxnSpPr>
        <p:spPr>
          <a:xfrm flipH="1">
            <a:off x="7848974" y="3996579"/>
            <a:ext cx="48708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箭頭接點 230">
            <a:extLst>
              <a:ext uri="{FF2B5EF4-FFF2-40B4-BE49-F238E27FC236}">
                <a16:creationId xmlns:a16="http://schemas.microsoft.com/office/drawing/2014/main" id="{507BEB43-915C-4729-B07E-B5B66EB0E038}"/>
              </a:ext>
            </a:extLst>
          </p:cNvPr>
          <p:cNvCxnSpPr>
            <a:cxnSpLocks/>
          </p:cNvCxnSpPr>
          <p:nvPr/>
        </p:nvCxnSpPr>
        <p:spPr>
          <a:xfrm flipH="1" flipV="1">
            <a:off x="7866363" y="4106778"/>
            <a:ext cx="504895" cy="64234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箭頭接點 232">
            <a:extLst>
              <a:ext uri="{FF2B5EF4-FFF2-40B4-BE49-F238E27FC236}">
                <a16:creationId xmlns:a16="http://schemas.microsoft.com/office/drawing/2014/main" id="{92367B0C-7E79-4EDD-AD16-49BE224478B2}"/>
              </a:ext>
            </a:extLst>
          </p:cNvPr>
          <p:cNvCxnSpPr>
            <a:cxnSpLocks/>
          </p:cNvCxnSpPr>
          <p:nvPr/>
        </p:nvCxnSpPr>
        <p:spPr>
          <a:xfrm flipH="1" flipV="1">
            <a:off x="7846759" y="4832881"/>
            <a:ext cx="524498" cy="484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左-右雙向箭號 233">
            <a:extLst>
              <a:ext uri="{FF2B5EF4-FFF2-40B4-BE49-F238E27FC236}">
                <a16:creationId xmlns:a16="http://schemas.microsoft.com/office/drawing/2014/main" id="{B87DF435-B3D7-4CE8-BC1D-7849E1223106}"/>
              </a:ext>
            </a:extLst>
          </p:cNvPr>
          <p:cNvSpPr/>
          <p:nvPr/>
        </p:nvSpPr>
        <p:spPr>
          <a:xfrm>
            <a:off x="2507736" y="2923354"/>
            <a:ext cx="703418" cy="269760"/>
          </a:xfrm>
          <a:prstGeom prst="leftRightArrow">
            <a:avLst>
              <a:gd name="adj1" fmla="val 44513"/>
              <a:gd name="adj2" fmla="val 3353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675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675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57D42424-9723-42D5-B518-A4674F17FB85}"/>
              </a:ext>
            </a:extLst>
          </p:cNvPr>
          <p:cNvSpPr/>
          <p:nvPr/>
        </p:nvSpPr>
        <p:spPr>
          <a:xfrm>
            <a:off x="102540" y="917386"/>
            <a:ext cx="1026742" cy="2731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TW" altLang="en-US" sz="675" b="1" ker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用戶檔案系統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CA918690-5DE8-4E0A-917C-78484CF356FA}"/>
              </a:ext>
            </a:extLst>
          </p:cNvPr>
          <p:cNvSpPr/>
          <p:nvPr/>
        </p:nvSpPr>
        <p:spPr>
          <a:xfrm>
            <a:off x="1448148" y="1535450"/>
            <a:ext cx="691309" cy="389384"/>
          </a:xfrm>
          <a:prstGeom prst="rect">
            <a:avLst/>
          </a:prstGeom>
          <a:solidFill>
            <a:srgbClr val="0070C0"/>
          </a:solidFill>
          <a:ln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endParaRPr lang="zh-TW" altLang="en-US" sz="675" b="1" kern="0">
              <a:solidFill>
                <a:prstClr val="white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B62E943-3DCB-476A-84C5-09E89FA80CF6}"/>
              </a:ext>
            </a:extLst>
          </p:cNvPr>
          <p:cNvSpPr/>
          <p:nvPr/>
        </p:nvSpPr>
        <p:spPr>
          <a:xfrm>
            <a:off x="1373615" y="50306"/>
            <a:ext cx="5442907" cy="416655"/>
          </a:xfrm>
          <a:prstGeom prst="rect">
            <a:avLst/>
          </a:prstGeom>
          <a:gradFill flip="none" rotWithShape="1">
            <a:gsLst>
              <a:gs pos="100000">
                <a:srgbClr val="B815D6"/>
              </a:gs>
              <a:gs pos="50800">
                <a:srgbClr val="5D53E0"/>
              </a:gs>
              <a:gs pos="0">
                <a:srgbClr val="0092EB"/>
              </a:gs>
            </a:gsLst>
            <a:lin ang="8100000" scaled="1"/>
            <a:tileRect/>
          </a:gra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en-US" altLang="zh-TW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2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雲網關與掛載架構</a:t>
            </a:r>
            <a:endParaRPr lang="zh-TW" altLang="en-US" sz="25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AB320C51-DCB3-4456-A7C1-292DFB0FAEB5}"/>
              </a:ext>
            </a:extLst>
          </p:cNvPr>
          <p:cNvSpPr/>
          <p:nvPr/>
        </p:nvSpPr>
        <p:spPr>
          <a:xfrm>
            <a:off x="208448" y="2900248"/>
            <a:ext cx="707290" cy="1873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kern="0">
                <a:solidFill>
                  <a:schemeClr val="bg1">
                    <a:lumMod val="9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本地使用者</a:t>
            </a:r>
            <a:endParaRPr lang="zh-TW" altLang="en-US" sz="750" kern="0">
              <a:solidFill>
                <a:schemeClr val="bg1">
                  <a:lumMod val="9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6" name="左大括弧 95">
            <a:extLst>
              <a:ext uri="{FF2B5EF4-FFF2-40B4-BE49-F238E27FC236}">
                <a16:creationId xmlns:a16="http://schemas.microsoft.com/office/drawing/2014/main" id="{87338EA6-919A-4287-B749-E4C1F20E8767}"/>
              </a:ext>
            </a:extLst>
          </p:cNvPr>
          <p:cNvSpPr/>
          <p:nvPr/>
        </p:nvSpPr>
        <p:spPr>
          <a:xfrm>
            <a:off x="1215353" y="1616539"/>
            <a:ext cx="257474" cy="2457718"/>
          </a:xfrm>
          <a:prstGeom prst="leftBrace">
            <a:avLst>
              <a:gd name="adj1" fmla="val 48235"/>
              <a:gd name="adj2" fmla="val 50000"/>
            </a:avLst>
          </a:prstGeom>
          <a:ln w="57150">
            <a:solidFill>
              <a:srgbClr val="005B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37DC6445-7F7D-48A7-9D32-2AE36C6E24A0}"/>
              </a:ext>
            </a:extLst>
          </p:cNvPr>
          <p:cNvSpPr/>
          <p:nvPr/>
        </p:nvSpPr>
        <p:spPr>
          <a:xfrm>
            <a:off x="1448148" y="4605969"/>
            <a:ext cx="691309" cy="269761"/>
          </a:xfrm>
          <a:prstGeom prst="rect">
            <a:avLst/>
          </a:prstGeom>
          <a:solidFill>
            <a:srgbClr val="FFC0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825" kern="0" err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Qfile</a:t>
            </a:r>
            <a:endParaRPr lang="zh-TW" altLang="en-US" sz="825" kern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DAF57A2B-CA47-4F3C-B6FC-FC357018B7AF}"/>
              </a:ext>
            </a:extLst>
          </p:cNvPr>
          <p:cNvSpPr/>
          <p:nvPr/>
        </p:nvSpPr>
        <p:spPr>
          <a:xfrm>
            <a:off x="5856151" y="4447875"/>
            <a:ext cx="676314" cy="391572"/>
          </a:xfrm>
          <a:prstGeom prst="rect">
            <a:avLst/>
          </a:prstGeom>
          <a:solidFill>
            <a:srgbClr val="6699FF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遠端儲存</a:t>
            </a:r>
            <a:endParaRPr lang="en-US" altLang="zh-CN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左-右雙向箭號 249">
            <a:extLst>
              <a:ext uri="{FF2B5EF4-FFF2-40B4-BE49-F238E27FC236}">
                <a16:creationId xmlns:a16="http://schemas.microsoft.com/office/drawing/2014/main" id="{3E20AE8E-BFBA-43F8-94BB-226D1661234C}"/>
              </a:ext>
            </a:extLst>
          </p:cNvPr>
          <p:cNvSpPr/>
          <p:nvPr/>
        </p:nvSpPr>
        <p:spPr>
          <a:xfrm>
            <a:off x="2508133" y="1642155"/>
            <a:ext cx="668297" cy="269760"/>
          </a:xfrm>
          <a:prstGeom prst="leftRightArrow">
            <a:avLst>
              <a:gd name="adj1" fmla="val 44513"/>
              <a:gd name="adj2" fmla="val 3353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675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675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B5EA33E4-087D-46A5-AC9B-E6611AB2A275}"/>
              </a:ext>
            </a:extLst>
          </p:cNvPr>
          <p:cNvCxnSpPr>
            <a:cxnSpLocks/>
          </p:cNvCxnSpPr>
          <p:nvPr/>
        </p:nvCxnSpPr>
        <p:spPr>
          <a:xfrm>
            <a:off x="4892007" y="2686223"/>
            <a:ext cx="0" cy="323099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矩形 102">
            <a:extLst>
              <a:ext uri="{FF2B5EF4-FFF2-40B4-BE49-F238E27FC236}">
                <a16:creationId xmlns:a16="http://schemas.microsoft.com/office/drawing/2014/main" id="{E05E7577-F03B-484D-B496-E3E9947995E4}"/>
              </a:ext>
            </a:extLst>
          </p:cNvPr>
          <p:cNvSpPr/>
          <p:nvPr/>
        </p:nvSpPr>
        <p:spPr>
          <a:xfrm>
            <a:off x="4467117" y="1583255"/>
            <a:ext cx="772816" cy="398368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專屬快取空間</a:t>
            </a:r>
            <a:endParaRPr lang="en-US" altLang="zh-CN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996902">
              <a:defRPr/>
            </a:pPr>
            <a:endParaRPr lang="zh-TW" altLang="en-US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453F6D53-EB79-4381-9781-1E3B3D839C16}"/>
              </a:ext>
            </a:extLst>
          </p:cNvPr>
          <p:cNvSpPr/>
          <p:nvPr/>
        </p:nvSpPr>
        <p:spPr>
          <a:xfrm>
            <a:off x="4467418" y="2583942"/>
            <a:ext cx="772816" cy="299740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專屬快取空間</a:t>
            </a:r>
            <a:endParaRPr lang="zh-TW" altLang="en-US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C27523C8-FB99-445B-BDA2-384992DB75DB}"/>
              </a:ext>
            </a:extLst>
          </p:cNvPr>
          <p:cNvSpPr/>
          <p:nvPr/>
        </p:nvSpPr>
        <p:spPr>
          <a:xfrm>
            <a:off x="4467418" y="3009322"/>
            <a:ext cx="772816" cy="267273"/>
          </a:xfrm>
          <a:prstGeom prst="rect">
            <a:avLst/>
          </a:prstGeom>
          <a:solidFill>
            <a:srgbClr val="8AF5FA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專屬快取空間</a:t>
            </a:r>
            <a:endParaRPr lang="zh-TW" altLang="en-US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486FBBAE-9DE5-496E-B9ED-9D26D671A828}"/>
              </a:ext>
            </a:extLst>
          </p:cNvPr>
          <p:cNvCxnSpPr>
            <a:cxnSpLocks/>
          </p:cNvCxnSpPr>
          <p:nvPr/>
        </p:nvCxnSpPr>
        <p:spPr>
          <a:xfrm flipV="1">
            <a:off x="6545163" y="1131398"/>
            <a:ext cx="551319" cy="2098"/>
          </a:xfrm>
          <a:prstGeom prst="straightConnector1">
            <a:avLst/>
          </a:prstGeom>
          <a:ln w="50800">
            <a:solidFill>
              <a:srgbClr val="FFC000"/>
            </a:solidFill>
            <a:headEnd type="stealth" w="sm" len="med"/>
            <a:tailEnd type="stealth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A606ECB1-B0A8-462D-9080-077575FFEA97}"/>
              </a:ext>
            </a:extLst>
          </p:cNvPr>
          <p:cNvCxnSpPr>
            <a:cxnSpLocks/>
          </p:cNvCxnSpPr>
          <p:nvPr/>
        </p:nvCxnSpPr>
        <p:spPr>
          <a:xfrm flipV="1">
            <a:off x="6574152" y="2786094"/>
            <a:ext cx="598125" cy="1259896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>
            <a:extLst>
              <a:ext uri="{FF2B5EF4-FFF2-40B4-BE49-F238E27FC236}">
                <a16:creationId xmlns:a16="http://schemas.microsoft.com/office/drawing/2014/main" id="{2E520F1B-F9EB-44F3-8766-31135F69733A}"/>
              </a:ext>
            </a:extLst>
          </p:cNvPr>
          <p:cNvSpPr/>
          <p:nvPr/>
        </p:nvSpPr>
        <p:spPr>
          <a:xfrm>
            <a:off x="5864323" y="3962798"/>
            <a:ext cx="676314" cy="407543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雲端儲存</a:t>
            </a:r>
            <a:endParaRPr lang="en-US" altLang="zh-CN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996902">
              <a:defRPr/>
            </a:pPr>
            <a:r>
              <a:rPr lang="zh-CN" altLang="en-US" sz="750" b="1" ker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</a:t>
            </a:r>
            <a:endParaRPr lang="zh-TW" altLang="en-US" sz="750" b="1" kern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12107CE9-7809-4D1D-8E45-7513CE49FEE8}"/>
              </a:ext>
            </a:extLst>
          </p:cNvPr>
          <p:cNvSpPr/>
          <p:nvPr/>
        </p:nvSpPr>
        <p:spPr>
          <a:xfrm>
            <a:off x="7095884" y="782957"/>
            <a:ext cx="1901924" cy="33674"/>
          </a:xfrm>
          <a:prstGeom prst="rect">
            <a:avLst/>
          </a:prstGeom>
          <a:solidFill>
            <a:srgbClr val="8F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9ECBD277-F7CC-45BC-A54F-5D205F15BE40}"/>
              </a:ext>
            </a:extLst>
          </p:cNvPr>
          <p:cNvSpPr/>
          <p:nvPr/>
        </p:nvSpPr>
        <p:spPr>
          <a:xfrm>
            <a:off x="7098750" y="3830876"/>
            <a:ext cx="1896195" cy="336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grpSp>
        <p:nvGrpSpPr>
          <p:cNvPr id="113" name="圖形 225">
            <a:extLst>
              <a:ext uri="{FF2B5EF4-FFF2-40B4-BE49-F238E27FC236}">
                <a16:creationId xmlns:a16="http://schemas.microsoft.com/office/drawing/2014/main" id="{297D0314-8CB1-4E46-9C69-8A59CB8B81DC}"/>
              </a:ext>
            </a:extLst>
          </p:cNvPr>
          <p:cNvGrpSpPr/>
          <p:nvPr/>
        </p:nvGrpSpPr>
        <p:grpSpPr>
          <a:xfrm>
            <a:off x="8445667" y="3909397"/>
            <a:ext cx="373838" cy="364828"/>
            <a:chOff x="8935443" y="-3779"/>
            <a:chExt cx="790575" cy="77152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4" name="手繪多邊形: 圖案 113">
              <a:extLst>
                <a:ext uri="{FF2B5EF4-FFF2-40B4-BE49-F238E27FC236}">
                  <a16:creationId xmlns:a16="http://schemas.microsoft.com/office/drawing/2014/main" id="{4CE9F7D4-948C-4DD6-BBC7-F540A2336AF8}"/>
                </a:ext>
              </a:extLst>
            </p:cNvPr>
            <p:cNvSpPr/>
            <p:nvPr/>
          </p:nvSpPr>
          <p:spPr>
            <a:xfrm>
              <a:off x="8935443" y="-3779"/>
              <a:ext cx="790575" cy="771525"/>
            </a:xfrm>
            <a:custGeom>
              <a:avLst/>
              <a:gdLst>
                <a:gd name="connsiteX0" fmla="*/ 733425 w 790575"/>
                <a:gd name="connsiteY0" fmla="*/ 0 h 771525"/>
                <a:gd name="connsiteX1" fmla="*/ 58484 w 790575"/>
                <a:gd name="connsiteY1" fmla="*/ 0 h 771525"/>
                <a:gd name="connsiteX2" fmla="*/ 0 w 790575"/>
                <a:gd name="connsiteY2" fmla="*/ 58484 h 771525"/>
                <a:gd name="connsiteX3" fmla="*/ 0 w 790575"/>
                <a:gd name="connsiteY3" fmla="*/ 716947 h 771525"/>
                <a:gd name="connsiteX4" fmla="*/ 58484 w 790575"/>
                <a:gd name="connsiteY4" fmla="*/ 775430 h 771525"/>
                <a:gd name="connsiteX5" fmla="*/ 733425 w 790575"/>
                <a:gd name="connsiteY5" fmla="*/ 775430 h 771525"/>
                <a:gd name="connsiteX6" fmla="*/ 791909 w 790575"/>
                <a:gd name="connsiteY6" fmla="*/ 716947 h 771525"/>
                <a:gd name="connsiteX7" fmla="*/ 791909 w 790575"/>
                <a:gd name="connsiteY7" fmla="*/ 58484 h 771525"/>
                <a:gd name="connsiteX8" fmla="*/ 733425 w 790575"/>
                <a:gd name="connsiteY8" fmla="*/ 0 h 771525"/>
                <a:gd name="connsiteX9" fmla="*/ 214503 w 790575"/>
                <a:gd name="connsiteY9" fmla="*/ 734187 h 771525"/>
                <a:gd name="connsiteX10" fmla="*/ 79058 w 790575"/>
                <a:gd name="connsiteY10" fmla="*/ 734187 h 771525"/>
                <a:gd name="connsiteX11" fmla="*/ 32290 w 790575"/>
                <a:gd name="connsiteY11" fmla="*/ 687419 h 771525"/>
                <a:gd name="connsiteX12" fmla="*/ 32290 w 790575"/>
                <a:gd name="connsiteY12" fmla="*/ 87344 h 771525"/>
                <a:gd name="connsiteX13" fmla="*/ 79058 w 790575"/>
                <a:gd name="connsiteY13" fmla="*/ 40577 h 771525"/>
                <a:gd name="connsiteX14" fmla="*/ 214408 w 790575"/>
                <a:gd name="connsiteY14" fmla="*/ 40577 h 771525"/>
                <a:gd name="connsiteX15" fmla="*/ 214408 w 790575"/>
                <a:gd name="connsiteY15" fmla="*/ 734187 h 771525"/>
                <a:gd name="connsiteX16" fmla="*/ 347853 w 790575"/>
                <a:gd name="connsiteY16" fmla="*/ 731330 h 771525"/>
                <a:gd name="connsiteX17" fmla="*/ 225457 w 790575"/>
                <a:gd name="connsiteY17" fmla="*/ 731330 h 771525"/>
                <a:gd name="connsiteX18" fmla="*/ 225457 w 790575"/>
                <a:gd name="connsiteY18" fmla="*/ 291465 h 771525"/>
                <a:gd name="connsiteX19" fmla="*/ 347758 w 790575"/>
                <a:gd name="connsiteY19" fmla="*/ 291465 h 771525"/>
                <a:gd name="connsiteX20" fmla="*/ 347758 w 790575"/>
                <a:gd name="connsiteY20" fmla="*/ 731330 h 771525"/>
                <a:gd name="connsiteX21" fmla="*/ 482727 w 790575"/>
                <a:gd name="connsiteY21" fmla="*/ 731330 h 771525"/>
                <a:gd name="connsiteX22" fmla="*/ 360426 w 790575"/>
                <a:gd name="connsiteY22" fmla="*/ 731330 h 771525"/>
                <a:gd name="connsiteX23" fmla="*/ 360426 w 790575"/>
                <a:gd name="connsiteY23" fmla="*/ 291465 h 771525"/>
                <a:gd name="connsiteX24" fmla="*/ 482727 w 790575"/>
                <a:gd name="connsiteY24" fmla="*/ 291465 h 771525"/>
                <a:gd name="connsiteX25" fmla="*/ 482727 w 790575"/>
                <a:gd name="connsiteY25" fmla="*/ 731330 h 771525"/>
                <a:gd name="connsiteX26" fmla="*/ 617696 w 790575"/>
                <a:gd name="connsiteY26" fmla="*/ 731330 h 771525"/>
                <a:gd name="connsiteX27" fmla="*/ 495395 w 790575"/>
                <a:gd name="connsiteY27" fmla="*/ 731330 h 771525"/>
                <a:gd name="connsiteX28" fmla="*/ 495395 w 790575"/>
                <a:gd name="connsiteY28" fmla="*/ 291465 h 771525"/>
                <a:gd name="connsiteX29" fmla="*/ 617696 w 790575"/>
                <a:gd name="connsiteY29" fmla="*/ 291465 h 771525"/>
                <a:gd name="connsiteX30" fmla="*/ 617696 w 790575"/>
                <a:gd name="connsiteY30" fmla="*/ 731330 h 771525"/>
                <a:gd name="connsiteX31" fmla="*/ 752665 w 790575"/>
                <a:gd name="connsiteY31" fmla="*/ 731330 h 771525"/>
                <a:gd name="connsiteX32" fmla="*/ 630365 w 790575"/>
                <a:gd name="connsiteY32" fmla="*/ 731330 h 771525"/>
                <a:gd name="connsiteX33" fmla="*/ 630365 w 790575"/>
                <a:gd name="connsiteY33" fmla="*/ 291465 h 771525"/>
                <a:gd name="connsiteX34" fmla="*/ 752761 w 790575"/>
                <a:gd name="connsiteY34" fmla="*/ 291465 h 771525"/>
                <a:gd name="connsiteX35" fmla="*/ 752761 w 790575"/>
                <a:gd name="connsiteY35" fmla="*/ 731330 h 771525"/>
                <a:gd name="connsiteX36" fmla="*/ 753332 w 790575"/>
                <a:gd name="connsiteY36" fmla="*/ 276320 h 771525"/>
                <a:gd name="connsiteX37" fmla="*/ 226886 w 790575"/>
                <a:gd name="connsiteY37" fmla="*/ 276320 h 771525"/>
                <a:gd name="connsiteX38" fmla="*/ 226886 w 790575"/>
                <a:gd name="connsiteY38" fmla="*/ 41243 h 771525"/>
                <a:gd name="connsiteX39" fmla="*/ 753428 w 790575"/>
                <a:gd name="connsiteY39" fmla="*/ 41243 h 771525"/>
                <a:gd name="connsiteX40" fmla="*/ 753428 w 790575"/>
                <a:gd name="connsiteY40" fmla="*/ 27632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90575" h="771525">
                  <a:moveTo>
                    <a:pt x="733425" y="0"/>
                  </a:moveTo>
                  <a:lnTo>
                    <a:pt x="58484" y="0"/>
                  </a:lnTo>
                  <a:cubicBezTo>
                    <a:pt x="26194" y="0"/>
                    <a:pt x="0" y="26194"/>
                    <a:pt x="0" y="58484"/>
                  </a:cubicBezTo>
                  <a:lnTo>
                    <a:pt x="0" y="716947"/>
                  </a:lnTo>
                  <a:cubicBezTo>
                    <a:pt x="0" y="749237"/>
                    <a:pt x="26194" y="775430"/>
                    <a:pt x="58484" y="775430"/>
                  </a:cubicBezTo>
                  <a:lnTo>
                    <a:pt x="733425" y="775430"/>
                  </a:lnTo>
                  <a:cubicBezTo>
                    <a:pt x="765715" y="775430"/>
                    <a:pt x="791909" y="749237"/>
                    <a:pt x="791909" y="716947"/>
                  </a:cubicBezTo>
                  <a:lnTo>
                    <a:pt x="791909" y="58484"/>
                  </a:lnTo>
                  <a:cubicBezTo>
                    <a:pt x="791909" y="26194"/>
                    <a:pt x="765715" y="0"/>
                    <a:pt x="733425" y="0"/>
                  </a:cubicBezTo>
                  <a:close/>
                  <a:moveTo>
                    <a:pt x="214503" y="734187"/>
                  </a:moveTo>
                  <a:lnTo>
                    <a:pt x="79058" y="734187"/>
                  </a:lnTo>
                  <a:cubicBezTo>
                    <a:pt x="53245" y="734187"/>
                    <a:pt x="32290" y="713232"/>
                    <a:pt x="32290" y="687419"/>
                  </a:cubicBezTo>
                  <a:lnTo>
                    <a:pt x="32290" y="87344"/>
                  </a:lnTo>
                  <a:cubicBezTo>
                    <a:pt x="32290" y="61532"/>
                    <a:pt x="53245" y="40577"/>
                    <a:pt x="79058" y="40577"/>
                  </a:cubicBezTo>
                  <a:lnTo>
                    <a:pt x="214408" y="40577"/>
                  </a:lnTo>
                  <a:lnTo>
                    <a:pt x="214408" y="734187"/>
                  </a:lnTo>
                  <a:close/>
                  <a:moveTo>
                    <a:pt x="347853" y="731330"/>
                  </a:moveTo>
                  <a:lnTo>
                    <a:pt x="225457" y="731330"/>
                  </a:lnTo>
                  <a:lnTo>
                    <a:pt x="225457" y="291465"/>
                  </a:lnTo>
                  <a:lnTo>
                    <a:pt x="347758" y="291465"/>
                  </a:lnTo>
                  <a:lnTo>
                    <a:pt x="347758" y="731330"/>
                  </a:lnTo>
                  <a:close/>
                  <a:moveTo>
                    <a:pt x="482727" y="731330"/>
                  </a:moveTo>
                  <a:lnTo>
                    <a:pt x="360426" y="731330"/>
                  </a:lnTo>
                  <a:lnTo>
                    <a:pt x="360426" y="291465"/>
                  </a:lnTo>
                  <a:lnTo>
                    <a:pt x="482727" y="291465"/>
                  </a:lnTo>
                  <a:lnTo>
                    <a:pt x="482727" y="731330"/>
                  </a:lnTo>
                  <a:close/>
                  <a:moveTo>
                    <a:pt x="617696" y="731330"/>
                  </a:moveTo>
                  <a:lnTo>
                    <a:pt x="495395" y="731330"/>
                  </a:lnTo>
                  <a:lnTo>
                    <a:pt x="495395" y="291465"/>
                  </a:lnTo>
                  <a:lnTo>
                    <a:pt x="617696" y="291465"/>
                  </a:lnTo>
                  <a:lnTo>
                    <a:pt x="617696" y="731330"/>
                  </a:lnTo>
                  <a:close/>
                  <a:moveTo>
                    <a:pt x="752665" y="731330"/>
                  </a:moveTo>
                  <a:lnTo>
                    <a:pt x="630365" y="731330"/>
                  </a:lnTo>
                  <a:lnTo>
                    <a:pt x="630365" y="291465"/>
                  </a:lnTo>
                  <a:lnTo>
                    <a:pt x="752761" y="291465"/>
                  </a:lnTo>
                  <a:lnTo>
                    <a:pt x="752761" y="731330"/>
                  </a:lnTo>
                  <a:close/>
                  <a:moveTo>
                    <a:pt x="753332" y="276320"/>
                  </a:moveTo>
                  <a:lnTo>
                    <a:pt x="226886" y="276320"/>
                  </a:lnTo>
                  <a:lnTo>
                    <a:pt x="226886" y="41243"/>
                  </a:lnTo>
                  <a:lnTo>
                    <a:pt x="753428" y="41243"/>
                  </a:lnTo>
                  <a:lnTo>
                    <a:pt x="753428" y="2763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15" name="手繪多邊形: 圖案 114">
              <a:extLst>
                <a:ext uri="{FF2B5EF4-FFF2-40B4-BE49-F238E27FC236}">
                  <a16:creationId xmlns:a16="http://schemas.microsoft.com/office/drawing/2014/main" id="{F93D3DAF-593B-4DEE-84B8-BF8A1E3994DF}"/>
                </a:ext>
              </a:extLst>
            </p:cNvPr>
            <p:cNvSpPr/>
            <p:nvPr/>
          </p:nvSpPr>
          <p:spPr>
            <a:xfrm>
              <a:off x="9004213" y="493902"/>
              <a:ext cx="104775" cy="57150"/>
            </a:xfrm>
            <a:custGeom>
              <a:avLst/>
              <a:gdLst>
                <a:gd name="connsiteX0" fmla="*/ 105823 w 104775"/>
                <a:gd name="connsiteY0" fmla="*/ 53245 h 57150"/>
                <a:gd name="connsiteX1" fmla="*/ 100012 w 104775"/>
                <a:gd name="connsiteY1" fmla="*/ 59055 h 57150"/>
                <a:gd name="connsiteX2" fmla="*/ 5810 w 104775"/>
                <a:gd name="connsiteY2" fmla="*/ 59055 h 57150"/>
                <a:gd name="connsiteX3" fmla="*/ 0 w 104775"/>
                <a:gd name="connsiteY3" fmla="*/ 53245 h 57150"/>
                <a:gd name="connsiteX4" fmla="*/ 0 w 104775"/>
                <a:gd name="connsiteY4" fmla="*/ 5810 h 57150"/>
                <a:gd name="connsiteX5" fmla="*/ 5810 w 104775"/>
                <a:gd name="connsiteY5" fmla="*/ 0 h 57150"/>
                <a:gd name="connsiteX6" fmla="*/ 100012 w 104775"/>
                <a:gd name="connsiteY6" fmla="*/ 0 h 57150"/>
                <a:gd name="connsiteX7" fmla="*/ 105823 w 104775"/>
                <a:gd name="connsiteY7" fmla="*/ 5810 h 57150"/>
                <a:gd name="connsiteX8" fmla="*/ 105823 w 104775"/>
                <a:gd name="connsiteY8" fmla="*/ 5324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57150">
                  <a:moveTo>
                    <a:pt x="105823" y="53245"/>
                  </a:moveTo>
                  <a:cubicBezTo>
                    <a:pt x="105823" y="56483"/>
                    <a:pt x="103156" y="59055"/>
                    <a:pt x="100012" y="59055"/>
                  </a:cubicBezTo>
                  <a:lnTo>
                    <a:pt x="5810" y="59055"/>
                  </a:lnTo>
                  <a:cubicBezTo>
                    <a:pt x="2572" y="59055"/>
                    <a:pt x="0" y="56388"/>
                    <a:pt x="0" y="53245"/>
                  </a:cubicBezTo>
                  <a:lnTo>
                    <a:pt x="0" y="5810"/>
                  </a:lnTo>
                  <a:cubicBezTo>
                    <a:pt x="0" y="2572"/>
                    <a:pt x="2667" y="0"/>
                    <a:pt x="5810" y="0"/>
                  </a:cubicBezTo>
                  <a:lnTo>
                    <a:pt x="100012" y="0"/>
                  </a:lnTo>
                  <a:cubicBezTo>
                    <a:pt x="103251" y="0"/>
                    <a:pt x="105823" y="2572"/>
                    <a:pt x="105823" y="5810"/>
                  </a:cubicBezTo>
                  <a:lnTo>
                    <a:pt x="105823" y="532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16" name="手繪多邊形: 圖案 115">
              <a:extLst>
                <a:ext uri="{FF2B5EF4-FFF2-40B4-BE49-F238E27FC236}">
                  <a16:creationId xmlns:a16="http://schemas.microsoft.com/office/drawing/2014/main" id="{30EFF104-4D50-49D8-BD89-21563FD629F2}"/>
                </a:ext>
              </a:extLst>
            </p:cNvPr>
            <p:cNvSpPr/>
            <p:nvPr/>
          </p:nvSpPr>
          <p:spPr>
            <a:xfrm>
              <a:off x="9004213" y="590867"/>
              <a:ext cx="104775" cy="95250"/>
            </a:xfrm>
            <a:custGeom>
              <a:avLst/>
              <a:gdLst>
                <a:gd name="connsiteX0" fmla="*/ 105823 w 104775"/>
                <a:gd name="connsiteY0" fmla="*/ 89630 h 95250"/>
                <a:gd name="connsiteX1" fmla="*/ 100012 w 104775"/>
                <a:gd name="connsiteY1" fmla="*/ 95440 h 95250"/>
                <a:gd name="connsiteX2" fmla="*/ 5810 w 104775"/>
                <a:gd name="connsiteY2" fmla="*/ 95440 h 95250"/>
                <a:gd name="connsiteX3" fmla="*/ 0 w 104775"/>
                <a:gd name="connsiteY3" fmla="*/ 89630 h 95250"/>
                <a:gd name="connsiteX4" fmla="*/ 0 w 104775"/>
                <a:gd name="connsiteY4" fmla="*/ 5810 h 95250"/>
                <a:gd name="connsiteX5" fmla="*/ 5810 w 104775"/>
                <a:gd name="connsiteY5" fmla="*/ 0 h 95250"/>
                <a:gd name="connsiteX6" fmla="*/ 100012 w 104775"/>
                <a:gd name="connsiteY6" fmla="*/ 0 h 95250"/>
                <a:gd name="connsiteX7" fmla="*/ 105823 w 104775"/>
                <a:gd name="connsiteY7" fmla="*/ 5810 h 95250"/>
                <a:gd name="connsiteX8" fmla="*/ 105823 w 104775"/>
                <a:gd name="connsiteY8" fmla="*/ 8963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95250">
                  <a:moveTo>
                    <a:pt x="105823" y="89630"/>
                  </a:moveTo>
                  <a:cubicBezTo>
                    <a:pt x="105823" y="92869"/>
                    <a:pt x="103156" y="95440"/>
                    <a:pt x="100012" y="95440"/>
                  </a:cubicBezTo>
                  <a:lnTo>
                    <a:pt x="5810" y="95440"/>
                  </a:lnTo>
                  <a:cubicBezTo>
                    <a:pt x="2572" y="95440"/>
                    <a:pt x="0" y="92773"/>
                    <a:pt x="0" y="89630"/>
                  </a:cubicBezTo>
                  <a:lnTo>
                    <a:pt x="0" y="5810"/>
                  </a:lnTo>
                  <a:cubicBezTo>
                    <a:pt x="0" y="2572"/>
                    <a:pt x="2667" y="0"/>
                    <a:pt x="5810" y="0"/>
                  </a:cubicBezTo>
                  <a:lnTo>
                    <a:pt x="100012" y="0"/>
                  </a:lnTo>
                  <a:cubicBezTo>
                    <a:pt x="103251" y="0"/>
                    <a:pt x="105823" y="2667"/>
                    <a:pt x="105823" y="5810"/>
                  </a:cubicBezTo>
                  <a:lnTo>
                    <a:pt x="105823" y="896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17" name="手繪多邊形: 圖案 116">
              <a:extLst>
                <a:ext uri="{FF2B5EF4-FFF2-40B4-BE49-F238E27FC236}">
                  <a16:creationId xmlns:a16="http://schemas.microsoft.com/office/drawing/2014/main" id="{9F680CCA-AB36-4E7E-B76E-E9919F69058B}"/>
                </a:ext>
              </a:extLst>
            </p:cNvPr>
            <p:cNvSpPr/>
            <p:nvPr/>
          </p:nvSpPr>
          <p:spPr>
            <a:xfrm>
              <a:off x="919404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2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287" y="0"/>
                    <a:pt x="27337" y="0"/>
                  </a:cubicBezTo>
                  <a:cubicBezTo>
                    <a:pt x="42482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18" name="手繪多邊形: 圖案 117">
              <a:extLst>
                <a:ext uri="{FF2B5EF4-FFF2-40B4-BE49-F238E27FC236}">
                  <a16:creationId xmlns:a16="http://schemas.microsoft.com/office/drawing/2014/main" id="{74DC4B87-86B8-430A-A05A-2DC83820B170}"/>
                </a:ext>
              </a:extLst>
            </p:cNvPr>
            <p:cNvSpPr/>
            <p:nvPr/>
          </p:nvSpPr>
          <p:spPr>
            <a:xfrm>
              <a:off x="932739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386" y="54674"/>
                    <a:pt x="27337" y="54674"/>
                  </a:cubicBezTo>
                  <a:cubicBezTo>
                    <a:pt x="12192" y="54674"/>
                    <a:pt x="0" y="42386"/>
                    <a:pt x="0" y="27337"/>
                  </a:cubicBezTo>
                  <a:cubicBezTo>
                    <a:pt x="0" y="12287"/>
                    <a:pt x="12287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EE68AE1D-8F24-4F4A-9D36-5B5EA43C305F}"/>
                </a:ext>
              </a:extLst>
            </p:cNvPr>
            <p:cNvSpPr/>
            <p:nvPr/>
          </p:nvSpPr>
          <p:spPr>
            <a:xfrm>
              <a:off x="946074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1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192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640CCDD-C952-4C4E-BA74-230763D9B780}"/>
                </a:ext>
              </a:extLst>
            </p:cNvPr>
            <p:cNvSpPr/>
            <p:nvPr/>
          </p:nvSpPr>
          <p:spPr>
            <a:xfrm>
              <a:off x="9594097" y="326453"/>
              <a:ext cx="47625" cy="47625"/>
            </a:xfrm>
            <a:custGeom>
              <a:avLst/>
              <a:gdLst>
                <a:gd name="connsiteX0" fmla="*/ 54673 w 47625"/>
                <a:gd name="connsiteY0" fmla="*/ 27337 h 47625"/>
                <a:gd name="connsiteX1" fmla="*/ 27337 w 47625"/>
                <a:gd name="connsiteY1" fmla="*/ 54674 h 47625"/>
                <a:gd name="connsiteX2" fmla="*/ 0 w 47625"/>
                <a:gd name="connsiteY2" fmla="*/ 27337 h 47625"/>
                <a:gd name="connsiteX3" fmla="*/ 27337 w 47625"/>
                <a:gd name="connsiteY3" fmla="*/ 0 h 47625"/>
                <a:gd name="connsiteX4" fmla="*/ 54673 w 47625"/>
                <a:gd name="connsiteY4" fmla="*/ 2733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4673" y="27337"/>
                  </a:moveTo>
                  <a:cubicBezTo>
                    <a:pt x="54673" y="42386"/>
                    <a:pt x="42481" y="54674"/>
                    <a:pt x="27337" y="54674"/>
                  </a:cubicBezTo>
                  <a:cubicBezTo>
                    <a:pt x="12287" y="54674"/>
                    <a:pt x="0" y="42386"/>
                    <a:pt x="0" y="27337"/>
                  </a:cubicBezTo>
                  <a:cubicBezTo>
                    <a:pt x="0" y="12287"/>
                    <a:pt x="12192" y="0"/>
                    <a:pt x="27337" y="0"/>
                  </a:cubicBezTo>
                  <a:cubicBezTo>
                    <a:pt x="42481" y="95"/>
                    <a:pt x="54673" y="12287"/>
                    <a:pt x="54673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349D64A5-08BD-4ACB-BD9F-74EE1A4563AE}"/>
                </a:ext>
              </a:extLst>
            </p:cNvPr>
            <p:cNvSpPr/>
            <p:nvPr/>
          </p:nvSpPr>
          <p:spPr>
            <a:xfrm>
              <a:off x="9065745" y="84518"/>
              <a:ext cx="28575" cy="19050"/>
            </a:xfrm>
            <a:custGeom>
              <a:avLst/>
              <a:gdLst>
                <a:gd name="connsiteX0" fmla="*/ 31623 w 28575"/>
                <a:gd name="connsiteY0" fmla="*/ 24384 h 19050"/>
                <a:gd name="connsiteX1" fmla="*/ 22289 w 28575"/>
                <a:gd name="connsiteY1" fmla="*/ 24384 h 19050"/>
                <a:gd name="connsiteX2" fmla="*/ 22289 w 28575"/>
                <a:gd name="connsiteY2" fmla="*/ 17907 h 19050"/>
                <a:gd name="connsiteX3" fmla="*/ 9239 w 28575"/>
                <a:gd name="connsiteY3" fmla="*/ 17907 h 19050"/>
                <a:gd name="connsiteX4" fmla="*/ 9239 w 28575"/>
                <a:gd name="connsiteY4" fmla="*/ 24384 h 19050"/>
                <a:gd name="connsiteX5" fmla="*/ 0 w 28575"/>
                <a:gd name="connsiteY5" fmla="*/ 24384 h 19050"/>
                <a:gd name="connsiteX6" fmla="*/ 0 w 28575"/>
                <a:gd name="connsiteY6" fmla="*/ 5334 h 19050"/>
                <a:gd name="connsiteX7" fmla="*/ 1810 w 28575"/>
                <a:gd name="connsiteY7" fmla="*/ 1429 h 19050"/>
                <a:gd name="connsiteX8" fmla="*/ 6953 w 28575"/>
                <a:gd name="connsiteY8" fmla="*/ 0 h 19050"/>
                <a:gd name="connsiteX9" fmla="*/ 24670 w 28575"/>
                <a:gd name="connsiteY9" fmla="*/ 0 h 19050"/>
                <a:gd name="connsiteX10" fmla="*/ 29813 w 28575"/>
                <a:gd name="connsiteY10" fmla="*/ 1429 h 19050"/>
                <a:gd name="connsiteX11" fmla="*/ 31623 w 28575"/>
                <a:gd name="connsiteY11" fmla="*/ 5334 h 19050"/>
                <a:gd name="connsiteX12" fmla="*/ 31623 w 28575"/>
                <a:gd name="connsiteY12" fmla="*/ 24384 h 19050"/>
                <a:gd name="connsiteX13" fmla="*/ 22289 w 28575"/>
                <a:gd name="connsiteY13" fmla="*/ 13430 h 19050"/>
                <a:gd name="connsiteX14" fmla="*/ 22289 w 28575"/>
                <a:gd name="connsiteY14" fmla="*/ 6382 h 19050"/>
                <a:gd name="connsiteX15" fmla="*/ 9239 w 28575"/>
                <a:gd name="connsiteY15" fmla="*/ 6382 h 19050"/>
                <a:gd name="connsiteX16" fmla="*/ 9239 w 28575"/>
                <a:gd name="connsiteY16" fmla="*/ 13430 h 19050"/>
                <a:gd name="connsiteX17" fmla="*/ 22289 w 28575"/>
                <a:gd name="connsiteY17" fmla="*/ 134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75" h="19050">
                  <a:moveTo>
                    <a:pt x="31623" y="24384"/>
                  </a:moveTo>
                  <a:lnTo>
                    <a:pt x="22289" y="24384"/>
                  </a:lnTo>
                  <a:lnTo>
                    <a:pt x="22289" y="17907"/>
                  </a:lnTo>
                  <a:lnTo>
                    <a:pt x="9239" y="17907"/>
                  </a:lnTo>
                  <a:lnTo>
                    <a:pt x="9239" y="24384"/>
                  </a:lnTo>
                  <a:lnTo>
                    <a:pt x="0" y="24384"/>
                  </a:lnTo>
                  <a:lnTo>
                    <a:pt x="0" y="5334"/>
                  </a:lnTo>
                  <a:cubicBezTo>
                    <a:pt x="0" y="3715"/>
                    <a:pt x="571" y="2381"/>
                    <a:pt x="1810" y="1429"/>
                  </a:cubicBezTo>
                  <a:cubicBezTo>
                    <a:pt x="3048" y="476"/>
                    <a:pt x="4763" y="0"/>
                    <a:pt x="6953" y="0"/>
                  </a:cubicBezTo>
                  <a:lnTo>
                    <a:pt x="24670" y="0"/>
                  </a:lnTo>
                  <a:cubicBezTo>
                    <a:pt x="26860" y="0"/>
                    <a:pt x="28575" y="476"/>
                    <a:pt x="29813" y="1429"/>
                  </a:cubicBezTo>
                  <a:cubicBezTo>
                    <a:pt x="31052" y="2381"/>
                    <a:pt x="31623" y="3715"/>
                    <a:pt x="31623" y="5334"/>
                  </a:cubicBezTo>
                  <a:lnTo>
                    <a:pt x="31623" y="24384"/>
                  </a:lnTo>
                  <a:close/>
                  <a:moveTo>
                    <a:pt x="22289" y="13430"/>
                  </a:moveTo>
                  <a:lnTo>
                    <a:pt x="22289" y="6382"/>
                  </a:lnTo>
                  <a:lnTo>
                    <a:pt x="9239" y="6382"/>
                  </a:lnTo>
                  <a:lnTo>
                    <a:pt x="9239" y="13430"/>
                  </a:lnTo>
                  <a:lnTo>
                    <a:pt x="22289" y="134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8F2FD0F9-C8CF-4E12-A4D5-A5705AB236EA}"/>
                </a:ext>
              </a:extLst>
            </p:cNvPr>
            <p:cNvSpPr/>
            <p:nvPr/>
          </p:nvSpPr>
          <p:spPr>
            <a:xfrm>
              <a:off x="9101654" y="84518"/>
              <a:ext cx="28575" cy="19050"/>
            </a:xfrm>
            <a:custGeom>
              <a:avLst/>
              <a:gdLst>
                <a:gd name="connsiteX0" fmla="*/ 29051 w 28575"/>
                <a:gd name="connsiteY0" fmla="*/ 1238 h 19050"/>
                <a:gd name="connsiteX1" fmla="*/ 24765 w 28575"/>
                <a:gd name="connsiteY1" fmla="*/ 0 h 19050"/>
                <a:gd name="connsiteX2" fmla="*/ 24765 w 28575"/>
                <a:gd name="connsiteY2" fmla="*/ 0 h 19050"/>
                <a:gd name="connsiteX3" fmla="*/ 24384 w 28575"/>
                <a:gd name="connsiteY3" fmla="*/ 0 h 19050"/>
                <a:gd name="connsiteX4" fmla="*/ 24098 w 28575"/>
                <a:gd name="connsiteY4" fmla="*/ 0 h 19050"/>
                <a:gd name="connsiteX5" fmla="*/ 7525 w 28575"/>
                <a:gd name="connsiteY5" fmla="*/ 0 h 19050"/>
                <a:gd name="connsiteX6" fmla="*/ 7525 w 28575"/>
                <a:gd name="connsiteY6" fmla="*/ 0 h 19050"/>
                <a:gd name="connsiteX7" fmla="*/ 6953 w 28575"/>
                <a:gd name="connsiteY7" fmla="*/ 0 h 19050"/>
                <a:gd name="connsiteX8" fmla="*/ 1810 w 28575"/>
                <a:gd name="connsiteY8" fmla="*/ 1429 h 19050"/>
                <a:gd name="connsiteX9" fmla="*/ 0 w 28575"/>
                <a:gd name="connsiteY9" fmla="*/ 5239 h 19050"/>
                <a:gd name="connsiteX10" fmla="*/ 0 w 28575"/>
                <a:gd name="connsiteY10" fmla="*/ 5239 h 19050"/>
                <a:gd name="connsiteX11" fmla="*/ 0 w 28575"/>
                <a:gd name="connsiteY11" fmla="*/ 5334 h 19050"/>
                <a:gd name="connsiteX12" fmla="*/ 0 w 28575"/>
                <a:gd name="connsiteY12" fmla="*/ 5334 h 19050"/>
                <a:gd name="connsiteX13" fmla="*/ 0 w 28575"/>
                <a:gd name="connsiteY13" fmla="*/ 5334 h 19050"/>
                <a:gd name="connsiteX14" fmla="*/ 0 w 28575"/>
                <a:gd name="connsiteY14" fmla="*/ 24384 h 19050"/>
                <a:gd name="connsiteX15" fmla="*/ 9334 w 28575"/>
                <a:gd name="connsiteY15" fmla="*/ 24384 h 19050"/>
                <a:gd name="connsiteX16" fmla="*/ 9334 w 28575"/>
                <a:gd name="connsiteY16" fmla="*/ 18002 h 19050"/>
                <a:gd name="connsiteX17" fmla="*/ 24384 w 28575"/>
                <a:gd name="connsiteY17" fmla="*/ 18002 h 19050"/>
                <a:gd name="connsiteX18" fmla="*/ 30480 w 28575"/>
                <a:gd name="connsiteY18" fmla="*/ 13049 h 19050"/>
                <a:gd name="connsiteX19" fmla="*/ 30480 w 28575"/>
                <a:gd name="connsiteY19" fmla="*/ 5334 h 19050"/>
                <a:gd name="connsiteX20" fmla="*/ 29051 w 28575"/>
                <a:gd name="connsiteY20" fmla="*/ 1238 h 19050"/>
                <a:gd name="connsiteX21" fmla="*/ 21145 w 28575"/>
                <a:gd name="connsiteY21" fmla="*/ 12668 h 19050"/>
                <a:gd name="connsiteX22" fmla="*/ 9334 w 28575"/>
                <a:gd name="connsiteY22" fmla="*/ 12668 h 19050"/>
                <a:gd name="connsiteX23" fmla="*/ 9334 w 28575"/>
                <a:gd name="connsiteY23" fmla="*/ 6382 h 19050"/>
                <a:gd name="connsiteX24" fmla="*/ 21145 w 28575"/>
                <a:gd name="connsiteY24" fmla="*/ 6382 h 19050"/>
                <a:gd name="connsiteX25" fmla="*/ 21145 w 28575"/>
                <a:gd name="connsiteY25" fmla="*/ 1266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575" h="19050">
                  <a:moveTo>
                    <a:pt x="29051" y="1238"/>
                  </a:moveTo>
                  <a:cubicBezTo>
                    <a:pt x="28099" y="476"/>
                    <a:pt x="26670" y="95"/>
                    <a:pt x="24765" y="0"/>
                  </a:cubicBezTo>
                  <a:lnTo>
                    <a:pt x="24765" y="0"/>
                  </a:lnTo>
                  <a:lnTo>
                    <a:pt x="24384" y="0"/>
                  </a:lnTo>
                  <a:cubicBezTo>
                    <a:pt x="24289" y="0"/>
                    <a:pt x="24193" y="0"/>
                    <a:pt x="24098" y="0"/>
                  </a:cubicBezTo>
                  <a:lnTo>
                    <a:pt x="7525" y="0"/>
                  </a:lnTo>
                  <a:lnTo>
                    <a:pt x="7525" y="0"/>
                  </a:lnTo>
                  <a:lnTo>
                    <a:pt x="6953" y="0"/>
                  </a:lnTo>
                  <a:cubicBezTo>
                    <a:pt x="4763" y="0"/>
                    <a:pt x="3048" y="476"/>
                    <a:pt x="1810" y="1429"/>
                  </a:cubicBezTo>
                  <a:cubicBezTo>
                    <a:pt x="571" y="2381"/>
                    <a:pt x="0" y="3619"/>
                    <a:pt x="0" y="5239"/>
                  </a:cubicBezTo>
                  <a:lnTo>
                    <a:pt x="0" y="5239"/>
                  </a:lnTo>
                  <a:lnTo>
                    <a:pt x="0" y="5334"/>
                  </a:lnTo>
                  <a:cubicBezTo>
                    <a:pt x="0" y="5334"/>
                    <a:pt x="0" y="5334"/>
                    <a:pt x="0" y="5334"/>
                  </a:cubicBezTo>
                  <a:lnTo>
                    <a:pt x="0" y="5334"/>
                  </a:lnTo>
                  <a:lnTo>
                    <a:pt x="0" y="24384"/>
                  </a:lnTo>
                  <a:lnTo>
                    <a:pt x="9334" y="24384"/>
                  </a:lnTo>
                  <a:lnTo>
                    <a:pt x="9334" y="18002"/>
                  </a:lnTo>
                  <a:lnTo>
                    <a:pt x="24384" y="18002"/>
                  </a:lnTo>
                  <a:cubicBezTo>
                    <a:pt x="28480" y="18002"/>
                    <a:pt x="30480" y="16383"/>
                    <a:pt x="30480" y="13049"/>
                  </a:cubicBezTo>
                  <a:lnTo>
                    <a:pt x="30480" y="5334"/>
                  </a:lnTo>
                  <a:cubicBezTo>
                    <a:pt x="30575" y="3429"/>
                    <a:pt x="30099" y="2095"/>
                    <a:pt x="29051" y="1238"/>
                  </a:cubicBezTo>
                  <a:close/>
                  <a:moveTo>
                    <a:pt x="21145" y="12668"/>
                  </a:moveTo>
                  <a:lnTo>
                    <a:pt x="9334" y="12668"/>
                  </a:lnTo>
                  <a:lnTo>
                    <a:pt x="9334" y="6382"/>
                  </a:lnTo>
                  <a:lnTo>
                    <a:pt x="21145" y="6382"/>
                  </a:lnTo>
                  <a:lnTo>
                    <a:pt x="21145" y="126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B1EDB3CB-087F-4F35-8DE1-F6C5DA790C6C}"/>
                </a:ext>
              </a:extLst>
            </p:cNvPr>
            <p:cNvSpPr/>
            <p:nvPr/>
          </p:nvSpPr>
          <p:spPr>
            <a:xfrm>
              <a:off x="9029645" y="84518"/>
              <a:ext cx="28575" cy="19050"/>
            </a:xfrm>
            <a:custGeom>
              <a:avLst/>
              <a:gdLst>
                <a:gd name="connsiteX0" fmla="*/ 24384 w 28575"/>
                <a:gd name="connsiteY0" fmla="*/ 0 h 19050"/>
                <a:gd name="connsiteX1" fmla="*/ 24384 w 28575"/>
                <a:gd name="connsiteY1" fmla="*/ 0 h 19050"/>
                <a:gd name="connsiteX2" fmla="*/ 22955 w 28575"/>
                <a:gd name="connsiteY2" fmla="*/ 0 h 19050"/>
                <a:gd name="connsiteX3" fmla="*/ 22955 w 28575"/>
                <a:gd name="connsiteY3" fmla="*/ 14192 h 19050"/>
                <a:gd name="connsiteX4" fmla="*/ 22479 w 28575"/>
                <a:gd name="connsiteY4" fmla="*/ 14383 h 19050"/>
                <a:gd name="connsiteX5" fmla="*/ 22193 w 28575"/>
                <a:gd name="connsiteY5" fmla="*/ 14192 h 19050"/>
                <a:gd name="connsiteX6" fmla="*/ 12668 w 28575"/>
                <a:gd name="connsiteY6" fmla="*/ 857 h 19050"/>
                <a:gd name="connsiteX7" fmla="*/ 12668 w 28575"/>
                <a:gd name="connsiteY7" fmla="*/ 857 h 19050"/>
                <a:gd name="connsiteX8" fmla="*/ 12668 w 28575"/>
                <a:gd name="connsiteY8" fmla="*/ 857 h 19050"/>
                <a:gd name="connsiteX9" fmla="*/ 12573 w 28575"/>
                <a:gd name="connsiteY9" fmla="*/ 762 h 19050"/>
                <a:gd name="connsiteX10" fmla="*/ 12573 w 28575"/>
                <a:gd name="connsiteY10" fmla="*/ 667 h 19050"/>
                <a:gd name="connsiteX11" fmla="*/ 10573 w 28575"/>
                <a:gd name="connsiteY11" fmla="*/ 0 h 19050"/>
                <a:gd name="connsiteX12" fmla="*/ 2953 w 28575"/>
                <a:gd name="connsiteY12" fmla="*/ 0 h 19050"/>
                <a:gd name="connsiteX13" fmla="*/ 762 w 28575"/>
                <a:gd name="connsiteY13" fmla="*/ 857 h 19050"/>
                <a:gd name="connsiteX14" fmla="*/ 0 w 28575"/>
                <a:gd name="connsiteY14" fmla="*/ 2953 h 19050"/>
                <a:gd name="connsiteX15" fmla="*/ 0 w 28575"/>
                <a:gd name="connsiteY15" fmla="*/ 2953 h 19050"/>
                <a:gd name="connsiteX16" fmla="*/ 0 w 28575"/>
                <a:gd name="connsiteY16" fmla="*/ 24384 h 19050"/>
                <a:gd name="connsiteX17" fmla="*/ 8763 w 28575"/>
                <a:gd name="connsiteY17" fmla="*/ 24384 h 19050"/>
                <a:gd name="connsiteX18" fmla="*/ 8668 w 28575"/>
                <a:gd name="connsiteY18" fmla="*/ 9715 h 19050"/>
                <a:gd name="connsiteX19" fmla="*/ 9525 w 28575"/>
                <a:gd name="connsiteY19" fmla="*/ 9239 h 19050"/>
                <a:gd name="connsiteX20" fmla="*/ 9906 w 28575"/>
                <a:gd name="connsiteY20" fmla="*/ 9430 h 19050"/>
                <a:gd name="connsiteX21" fmla="*/ 9906 w 28575"/>
                <a:gd name="connsiteY21" fmla="*/ 9430 h 19050"/>
                <a:gd name="connsiteX22" fmla="*/ 22765 w 28575"/>
                <a:gd name="connsiteY22" fmla="*/ 24289 h 19050"/>
                <a:gd name="connsiteX23" fmla="*/ 31909 w 28575"/>
                <a:gd name="connsiteY23" fmla="*/ 24289 h 19050"/>
                <a:gd name="connsiteX24" fmla="*/ 31909 w 28575"/>
                <a:gd name="connsiteY24" fmla="*/ 0 h 19050"/>
                <a:gd name="connsiteX25" fmla="*/ 24384 w 28575"/>
                <a:gd name="connsiteY25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575" h="19050">
                  <a:moveTo>
                    <a:pt x="24384" y="0"/>
                  </a:moveTo>
                  <a:lnTo>
                    <a:pt x="24384" y="0"/>
                  </a:lnTo>
                  <a:lnTo>
                    <a:pt x="22955" y="0"/>
                  </a:lnTo>
                  <a:lnTo>
                    <a:pt x="22955" y="14192"/>
                  </a:lnTo>
                  <a:cubicBezTo>
                    <a:pt x="22860" y="14383"/>
                    <a:pt x="22765" y="14478"/>
                    <a:pt x="22479" y="14383"/>
                  </a:cubicBezTo>
                  <a:cubicBezTo>
                    <a:pt x="22479" y="14383"/>
                    <a:pt x="22288" y="14383"/>
                    <a:pt x="22193" y="14192"/>
                  </a:cubicBezTo>
                  <a:cubicBezTo>
                    <a:pt x="20669" y="11811"/>
                    <a:pt x="14573" y="3429"/>
                    <a:pt x="12668" y="857"/>
                  </a:cubicBezTo>
                  <a:cubicBezTo>
                    <a:pt x="12668" y="857"/>
                    <a:pt x="12668" y="857"/>
                    <a:pt x="12668" y="857"/>
                  </a:cubicBezTo>
                  <a:lnTo>
                    <a:pt x="12668" y="857"/>
                  </a:lnTo>
                  <a:cubicBezTo>
                    <a:pt x="12668" y="857"/>
                    <a:pt x="12668" y="762"/>
                    <a:pt x="12573" y="762"/>
                  </a:cubicBezTo>
                  <a:cubicBezTo>
                    <a:pt x="12573" y="667"/>
                    <a:pt x="12573" y="667"/>
                    <a:pt x="12573" y="667"/>
                  </a:cubicBezTo>
                  <a:cubicBezTo>
                    <a:pt x="12097" y="190"/>
                    <a:pt x="11430" y="0"/>
                    <a:pt x="10573" y="0"/>
                  </a:cubicBezTo>
                  <a:lnTo>
                    <a:pt x="2953" y="0"/>
                  </a:lnTo>
                  <a:cubicBezTo>
                    <a:pt x="2000" y="0"/>
                    <a:pt x="1238" y="286"/>
                    <a:pt x="762" y="857"/>
                  </a:cubicBezTo>
                  <a:cubicBezTo>
                    <a:pt x="286" y="1333"/>
                    <a:pt x="0" y="2095"/>
                    <a:pt x="0" y="2953"/>
                  </a:cubicBezTo>
                  <a:lnTo>
                    <a:pt x="0" y="2953"/>
                  </a:lnTo>
                  <a:lnTo>
                    <a:pt x="0" y="24384"/>
                  </a:lnTo>
                  <a:lnTo>
                    <a:pt x="8763" y="24384"/>
                  </a:lnTo>
                  <a:cubicBezTo>
                    <a:pt x="8763" y="24384"/>
                    <a:pt x="8763" y="13049"/>
                    <a:pt x="8668" y="9715"/>
                  </a:cubicBezTo>
                  <a:cubicBezTo>
                    <a:pt x="8668" y="9525"/>
                    <a:pt x="8858" y="9239"/>
                    <a:pt x="9525" y="9239"/>
                  </a:cubicBezTo>
                  <a:cubicBezTo>
                    <a:pt x="9525" y="9239"/>
                    <a:pt x="9811" y="9239"/>
                    <a:pt x="9906" y="9430"/>
                  </a:cubicBezTo>
                  <a:lnTo>
                    <a:pt x="9906" y="9430"/>
                  </a:lnTo>
                  <a:cubicBezTo>
                    <a:pt x="11620" y="12097"/>
                    <a:pt x="22765" y="24289"/>
                    <a:pt x="22765" y="24289"/>
                  </a:cubicBezTo>
                  <a:lnTo>
                    <a:pt x="31909" y="24289"/>
                  </a:lnTo>
                  <a:lnTo>
                    <a:pt x="31909" y="0"/>
                  </a:lnTo>
                  <a:lnTo>
                    <a:pt x="2438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7082567F-26AF-4F6C-955B-6A7730C09C9C}"/>
                </a:ext>
              </a:extLst>
            </p:cNvPr>
            <p:cNvSpPr/>
            <p:nvPr/>
          </p:nvSpPr>
          <p:spPr>
            <a:xfrm>
              <a:off x="8994403" y="84232"/>
              <a:ext cx="28575" cy="19050"/>
            </a:xfrm>
            <a:custGeom>
              <a:avLst/>
              <a:gdLst>
                <a:gd name="connsiteX0" fmla="*/ 19907 w 28575"/>
                <a:gd name="connsiteY0" fmla="*/ 19050 h 19050"/>
                <a:gd name="connsiteX1" fmla="*/ 19526 w 28575"/>
                <a:gd name="connsiteY1" fmla="*/ 18764 h 19050"/>
                <a:gd name="connsiteX2" fmla="*/ 9716 w 28575"/>
                <a:gd name="connsiteY2" fmla="*/ 18764 h 19050"/>
                <a:gd name="connsiteX3" fmla="*/ 9716 w 28575"/>
                <a:gd name="connsiteY3" fmla="*/ 5905 h 19050"/>
                <a:gd name="connsiteX4" fmla="*/ 22669 w 28575"/>
                <a:gd name="connsiteY4" fmla="*/ 5905 h 19050"/>
                <a:gd name="connsiteX5" fmla="*/ 22669 w 28575"/>
                <a:gd name="connsiteY5" fmla="*/ 16764 h 19050"/>
                <a:gd name="connsiteX6" fmla="*/ 31051 w 28575"/>
                <a:gd name="connsiteY6" fmla="*/ 21050 h 19050"/>
                <a:gd name="connsiteX7" fmla="*/ 31528 w 28575"/>
                <a:gd name="connsiteY7" fmla="*/ 18288 h 19050"/>
                <a:gd name="connsiteX8" fmla="*/ 31528 w 28575"/>
                <a:gd name="connsiteY8" fmla="*/ 6477 h 19050"/>
                <a:gd name="connsiteX9" fmla="*/ 24384 w 28575"/>
                <a:gd name="connsiteY9" fmla="*/ 0 h 19050"/>
                <a:gd name="connsiteX10" fmla="*/ 24384 w 28575"/>
                <a:gd name="connsiteY10" fmla="*/ 0 h 19050"/>
                <a:gd name="connsiteX11" fmla="*/ 23622 w 28575"/>
                <a:gd name="connsiteY11" fmla="*/ 0 h 19050"/>
                <a:gd name="connsiteX12" fmla="*/ 23527 w 28575"/>
                <a:gd name="connsiteY12" fmla="*/ 0 h 19050"/>
                <a:gd name="connsiteX13" fmla="*/ 23527 w 28575"/>
                <a:gd name="connsiteY13" fmla="*/ 0 h 19050"/>
                <a:gd name="connsiteX14" fmla="*/ 8001 w 28575"/>
                <a:gd name="connsiteY14" fmla="*/ 0 h 19050"/>
                <a:gd name="connsiteX15" fmla="*/ 0 w 28575"/>
                <a:gd name="connsiteY15" fmla="*/ 6477 h 19050"/>
                <a:gd name="connsiteX16" fmla="*/ 0 w 28575"/>
                <a:gd name="connsiteY16" fmla="*/ 18383 h 19050"/>
                <a:gd name="connsiteX17" fmla="*/ 8001 w 28575"/>
                <a:gd name="connsiteY17" fmla="*/ 24860 h 19050"/>
                <a:gd name="connsiteX18" fmla="*/ 23622 w 28575"/>
                <a:gd name="connsiteY18" fmla="*/ 24860 h 19050"/>
                <a:gd name="connsiteX19" fmla="*/ 23622 w 28575"/>
                <a:gd name="connsiteY19" fmla="*/ 24860 h 19050"/>
                <a:gd name="connsiteX20" fmla="*/ 25908 w 28575"/>
                <a:gd name="connsiteY20" fmla="*/ 24670 h 19050"/>
                <a:gd name="connsiteX21" fmla="*/ 19907 w 28575"/>
                <a:gd name="connsiteY21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575" h="19050">
                  <a:moveTo>
                    <a:pt x="19907" y="19050"/>
                  </a:moveTo>
                  <a:cubicBezTo>
                    <a:pt x="19717" y="18955"/>
                    <a:pt x="19622" y="18860"/>
                    <a:pt x="19526" y="18764"/>
                  </a:cubicBezTo>
                  <a:lnTo>
                    <a:pt x="9716" y="18764"/>
                  </a:lnTo>
                  <a:lnTo>
                    <a:pt x="9716" y="5905"/>
                  </a:lnTo>
                  <a:lnTo>
                    <a:pt x="22669" y="5905"/>
                  </a:lnTo>
                  <a:lnTo>
                    <a:pt x="22669" y="16764"/>
                  </a:lnTo>
                  <a:cubicBezTo>
                    <a:pt x="26575" y="18002"/>
                    <a:pt x="29242" y="19526"/>
                    <a:pt x="31051" y="21050"/>
                  </a:cubicBezTo>
                  <a:cubicBezTo>
                    <a:pt x="31337" y="20288"/>
                    <a:pt x="31528" y="19336"/>
                    <a:pt x="31528" y="18288"/>
                  </a:cubicBezTo>
                  <a:lnTo>
                    <a:pt x="31528" y="6477"/>
                  </a:lnTo>
                  <a:cubicBezTo>
                    <a:pt x="31528" y="2381"/>
                    <a:pt x="29147" y="286"/>
                    <a:pt x="24384" y="0"/>
                  </a:cubicBezTo>
                  <a:lnTo>
                    <a:pt x="24384" y="0"/>
                  </a:lnTo>
                  <a:lnTo>
                    <a:pt x="23622" y="0"/>
                  </a:lnTo>
                  <a:cubicBezTo>
                    <a:pt x="23622" y="0"/>
                    <a:pt x="23622" y="0"/>
                    <a:pt x="23527" y="0"/>
                  </a:cubicBezTo>
                  <a:lnTo>
                    <a:pt x="23527" y="0"/>
                  </a:lnTo>
                  <a:lnTo>
                    <a:pt x="8001" y="0"/>
                  </a:lnTo>
                  <a:cubicBezTo>
                    <a:pt x="2667" y="0"/>
                    <a:pt x="0" y="2191"/>
                    <a:pt x="0" y="6477"/>
                  </a:cubicBezTo>
                  <a:lnTo>
                    <a:pt x="0" y="18383"/>
                  </a:lnTo>
                  <a:cubicBezTo>
                    <a:pt x="0" y="22670"/>
                    <a:pt x="2667" y="24860"/>
                    <a:pt x="8001" y="24860"/>
                  </a:cubicBezTo>
                  <a:lnTo>
                    <a:pt x="23622" y="24860"/>
                  </a:lnTo>
                  <a:lnTo>
                    <a:pt x="23622" y="24860"/>
                  </a:lnTo>
                  <a:cubicBezTo>
                    <a:pt x="24479" y="24860"/>
                    <a:pt x="25241" y="24765"/>
                    <a:pt x="25908" y="24670"/>
                  </a:cubicBezTo>
                  <a:cubicBezTo>
                    <a:pt x="24575" y="22765"/>
                    <a:pt x="22193" y="20669"/>
                    <a:pt x="19907" y="19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BCEED830-6039-4F7F-AE5A-0BCD1B151D3B}"/>
                </a:ext>
              </a:extLst>
            </p:cNvPr>
            <p:cNvSpPr/>
            <p:nvPr/>
          </p:nvSpPr>
          <p:spPr>
            <a:xfrm>
              <a:off x="9011262" y="100234"/>
              <a:ext cx="9525" cy="9525"/>
            </a:xfrm>
            <a:custGeom>
              <a:avLst/>
              <a:gdLst>
                <a:gd name="connsiteX0" fmla="*/ 0 w 9525"/>
                <a:gd name="connsiteY0" fmla="*/ 0 h 0"/>
                <a:gd name="connsiteX1" fmla="*/ 10001 w 9525"/>
                <a:gd name="connsiteY1" fmla="*/ 8858 h 0"/>
                <a:gd name="connsiteX2" fmla="*/ 16669 w 9525"/>
                <a:gd name="connsiteY2" fmla="*/ 8858 h 0"/>
                <a:gd name="connsiteX3" fmla="*/ 0 w 9525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>
                  <a:moveTo>
                    <a:pt x="0" y="0"/>
                  </a:moveTo>
                  <a:cubicBezTo>
                    <a:pt x="2953" y="1905"/>
                    <a:pt x="8191" y="5524"/>
                    <a:pt x="10001" y="8858"/>
                  </a:cubicBezTo>
                  <a:lnTo>
                    <a:pt x="16669" y="8858"/>
                  </a:lnTo>
                  <a:cubicBezTo>
                    <a:pt x="15526" y="6858"/>
                    <a:pt x="11716" y="200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</p:grpSp>
      <p:grpSp>
        <p:nvGrpSpPr>
          <p:cNvPr id="126" name="圖形 251" descr="伺服器">
            <a:extLst>
              <a:ext uri="{FF2B5EF4-FFF2-40B4-BE49-F238E27FC236}">
                <a16:creationId xmlns:a16="http://schemas.microsoft.com/office/drawing/2014/main" id="{D0D8362C-6CF0-45B2-B03C-A12561FE367D}"/>
              </a:ext>
            </a:extLst>
          </p:cNvPr>
          <p:cNvGrpSpPr/>
          <p:nvPr/>
        </p:nvGrpSpPr>
        <p:grpSpPr>
          <a:xfrm>
            <a:off x="8468972" y="4507715"/>
            <a:ext cx="309900" cy="318508"/>
            <a:chOff x="11394932" y="6015184"/>
            <a:chExt cx="484454" cy="4979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D7AB8F77-20A0-4D42-89DA-6772B711B502}"/>
                </a:ext>
              </a:extLst>
            </p:cNvPr>
            <p:cNvSpPr/>
            <p:nvPr/>
          </p:nvSpPr>
          <p:spPr>
            <a:xfrm>
              <a:off x="11616974" y="6391982"/>
              <a:ext cx="40371" cy="53828"/>
            </a:xfrm>
            <a:custGeom>
              <a:avLst/>
              <a:gdLst>
                <a:gd name="connsiteX0" fmla="*/ 0 w 40371"/>
                <a:gd name="connsiteY0" fmla="*/ 0 h 53828"/>
                <a:gd name="connsiteX1" fmla="*/ 40371 w 40371"/>
                <a:gd name="connsiteY1" fmla="*/ 0 h 53828"/>
                <a:gd name="connsiteX2" fmla="*/ 40371 w 40371"/>
                <a:gd name="connsiteY2" fmla="*/ 53828 h 53828"/>
                <a:gd name="connsiteX3" fmla="*/ 0 w 40371"/>
                <a:gd name="connsiteY3" fmla="*/ 53828 h 5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71" h="53828">
                  <a:moveTo>
                    <a:pt x="0" y="0"/>
                  </a:moveTo>
                  <a:lnTo>
                    <a:pt x="40371" y="0"/>
                  </a:lnTo>
                  <a:lnTo>
                    <a:pt x="40371" y="53828"/>
                  </a:lnTo>
                  <a:lnTo>
                    <a:pt x="0" y="53828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4D13F308-5862-4559-A672-A347E6B00806}"/>
                </a:ext>
              </a:extLst>
            </p:cNvPr>
            <p:cNvSpPr/>
            <p:nvPr/>
          </p:nvSpPr>
          <p:spPr>
            <a:xfrm>
              <a:off x="11616974" y="6472724"/>
              <a:ext cx="40371" cy="40371"/>
            </a:xfrm>
            <a:custGeom>
              <a:avLst/>
              <a:gdLst>
                <a:gd name="connsiteX0" fmla="*/ 0 w 40371"/>
                <a:gd name="connsiteY0" fmla="*/ 0 h 40371"/>
                <a:gd name="connsiteX1" fmla="*/ 40371 w 40371"/>
                <a:gd name="connsiteY1" fmla="*/ 0 h 40371"/>
                <a:gd name="connsiteX2" fmla="*/ 40371 w 40371"/>
                <a:gd name="connsiteY2" fmla="*/ 40371 h 40371"/>
                <a:gd name="connsiteX3" fmla="*/ 0 w 40371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71" h="40371">
                  <a:moveTo>
                    <a:pt x="0" y="0"/>
                  </a:moveTo>
                  <a:lnTo>
                    <a:pt x="40371" y="0"/>
                  </a:lnTo>
                  <a:lnTo>
                    <a:pt x="40371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682C1951-0BF2-43C6-80C0-C17248FF0158}"/>
                </a:ext>
              </a:extLst>
            </p:cNvPr>
            <p:cNvSpPr/>
            <p:nvPr/>
          </p:nvSpPr>
          <p:spPr>
            <a:xfrm>
              <a:off x="11684259" y="6472724"/>
              <a:ext cx="195127" cy="40371"/>
            </a:xfrm>
            <a:custGeom>
              <a:avLst/>
              <a:gdLst>
                <a:gd name="connsiteX0" fmla="*/ 0 w 195127"/>
                <a:gd name="connsiteY0" fmla="*/ 0 h 40371"/>
                <a:gd name="connsiteX1" fmla="*/ 195127 w 195127"/>
                <a:gd name="connsiteY1" fmla="*/ 0 h 40371"/>
                <a:gd name="connsiteX2" fmla="*/ 195127 w 195127"/>
                <a:gd name="connsiteY2" fmla="*/ 40371 h 40371"/>
                <a:gd name="connsiteX3" fmla="*/ 0 w 195127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27" h="40371">
                  <a:moveTo>
                    <a:pt x="0" y="0"/>
                  </a:moveTo>
                  <a:lnTo>
                    <a:pt x="195127" y="0"/>
                  </a:lnTo>
                  <a:lnTo>
                    <a:pt x="195127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C79E58BC-9C28-4DBB-A321-F15B3AA64FE6}"/>
                </a:ext>
              </a:extLst>
            </p:cNvPr>
            <p:cNvSpPr/>
            <p:nvPr/>
          </p:nvSpPr>
          <p:spPr>
            <a:xfrm>
              <a:off x="11394932" y="6472724"/>
              <a:ext cx="195127" cy="40371"/>
            </a:xfrm>
            <a:custGeom>
              <a:avLst/>
              <a:gdLst>
                <a:gd name="connsiteX0" fmla="*/ 0 w 195127"/>
                <a:gd name="connsiteY0" fmla="*/ 0 h 40371"/>
                <a:gd name="connsiteX1" fmla="*/ 195127 w 195127"/>
                <a:gd name="connsiteY1" fmla="*/ 0 h 40371"/>
                <a:gd name="connsiteX2" fmla="*/ 195127 w 195127"/>
                <a:gd name="connsiteY2" fmla="*/ 40371 h 40371"/>
                <a:gd name="connsiteX3" fmla="*/ 0 w 195127"/>
                <a:gd name="connsiteY3" fmla="*/ 40371 h 40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127" h="40371">
                  <a:moveTo>
                    <a:pt x="0" y="0"/>
                  </a:moveTo>
                  <a:lnTo>
                    <a:pt x="195127" y="0"/>
                  </a:lnTo>
                  <a:lnTo>
                    <a:pt x="195127" y="40371"/>
                  </a:lnTo>
                  <a:lnTo>
                    <a:pt x="0" y="4037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2CE15F49-3A1A-43D7-B5F9-4E3C9476D49F}"/>
                </a:ext>
              </a:extLst>
            </p:cNvPr>
            <p:cNvSpPr/>
            <p:nvPr/>
          </p:nvSpPr>
          <p:spPr>
            <a:xfrm>
              <a:off x="11421847" y="6284325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DA27D19E-1702-4B6C-9341-DF51302D17E9}"/>
                </a:ext>
              </a:extLst>
            </p:cNvPr>
            <p:cNvSpPr/>
            <p:nvPr/>
          </p:nvSpPr>
          <p:spPr>
            <a:xfrm>
              <a:off x="11421847" y="6149754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574BBC02-3BC9-4AB3-BE39-9E3735648F81}"/>
                </a:ext>
              </a:extLst>
            </p:cNvPr>
            <p:cNvSpPr/>
            <p:nvPr/>
          </p:nvSpPr>
          <p:spPr>
            <a:xfrm>
              <a:off x="11421847" y="6015184"/>
              <a:ext cx="430626" cy="107657"/>
            </a:xfrm>
            <a:custGeom>
              <a:avLst/>
              <a:gdLst>
                <a:gd name="connsiteX0" fmla="*/ 406538 w 430626"/>
                <a:gd name="connsiteY0" fmla="*/ 0 h 107656"/>
                <a:gd name="connsiteX1" fmla="*/ 24088 w 430626"/>
                <a:gd name="connsiteY1" fmla="*/ 0 h 107656"/>
                <a:gd name="connsiteX2" fmla="*/ 0 w 430626"/>
                <a:gd name="connsiteY2" fmla="*/ 24088 h 107656"/>
                <a:gd name="connsiteX3" fmla="*/ 0 w 430626"/>
                <a:gd name="connsiteY3" fmla="*/ 83568 h 107656"/>
                <a:gd name="connsiteX4" fmla="*/ 24088 w 430626"/>
                <a:gd name="connsiteY4" fmla="*/ 107657 h 107656"/>
                <a:gd name="connsiteX5" fmla="*/ 406538 w 430626"/>
                <a:gd name="connsiteY5" fmla="*/ 107657 h 107656"/>
                <a:gd name="connsiteX6" fmla="*/ 430626 w 430626"/>
                <a:gd name="connsiteY6" fmla="*/ 83568 h 107656"/>
                <a:gd name="connsiteX7" fmla="*/ 430626 w 430626"/>
                <a:gd name="connsiteY7" fmla="*/ 24088 h 107656"/>
                <a:gd name="connsiteX8" fmla="*/ 406538 w 430626"/>
                <a:gd name="connsiteY8" fmla="*/ 0 h 107656"/>
                <a:gd name="connsiteX9" fmla="*/ 67285 w 430626"/>
                <a:gd name="connsiteY9" fmla="*/ 67285 h 107656"/>
                <a:gd name="connsiteX10" fmla="*/ 53828 w 430626"/>
                <a:gd name="connsiteY10" fmla="*/ 53828 h 107656"/>
                <a:gd name="connsiteX11" fmla="*/ 67285 w 430626"/>
                <a:gd name="connsiteY11" fmla="*/ 40371 h 107656"/>
                <a:gd name="connsiteX12" fmla="*/ 80742 w 430626"/>
                <a:gd name="connsiteY12" fmla="*/ 53828 h 107656"/>
                <a:gd name="connsiteX13" fmla="*/ 67285 w 430626"/>
                <a:gd name="connsiteY13" fmla="*/ 67285 h 107656"/>
                <a:gd name="connsiteX14" fmla="*/ 134571 w 430626"/>
                <a:gd name="connsiteY14" fmla="*/ 67285 h 107656"/>
                <a:gd name="connsiteX15" fmla="*/ 121114 w 430626"/>
                <a:gd name="connsiteY15" fmla="*/ 53828 h 107656"/>
                <a:gd name="connsiteX16" fmla="*/ 134571 w 430626"/>
                <a:gd name="connsiteY16" fmla="*/ 40371 h 107656"/>
                <a:gd name="connsiteX17" fmla="*/ 148028 w 430626"/>
                <a:gd name="connsiteY17" fmla="*/ 53828 h 107656"/>
                <a:gd name="connsiteX18" fmla="*/ 134571 w 430626"/>
                <a:gd name="connsiteY18" fmla="*/ 67285 h 107656"/>
                <a:gd name="connsiteX19" fmla="*/ 201856 w 430626"/>
                <a:gd name="connsiteY19" fmla="*/ 67285 h 107656"/>
                <a:gd name="connsiteX20" fmla="*/ 188399 w 430626"/>
                <a:gd name="connsiteY20" fmla="*/ 53828 h 107656"/>
                <a:gd name="connsiteX21" fmla="*/ 201856 w 430626"/>
                <a:gd name="connsiteY21" fmla="*/ 40371 h 107656"/>
                <a:gd name="connsiteX22" fmla="*/ 215313 w 430626"/>
                <a:gd name="connsiteY22" fmla="*/ 53828 h 107656"/>
                <a:gd name="connsiteX23" fmla="*/ 201856 w 430626"/>
                <a:gd name="connsiteY23" fmla="*/ 67285 h 10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30626" h="107656">
                  <a:moveTo>
                    <a:pt x="406538" y="0"/>
                  </a:moveTo>
                  <a:lnTo>
                    <a:pt x="24088" y="0"/>
                  </a:lnTo>
                  <a:cubicBezTo>
                    <a:pt x="10784" y="0"/>
                    <a:pt x="0" y="10784"/>
                    <a:pt x="0" y="24088"/>
                  </a:cubicBezTo>
                  <a:lnTo>
                    <a:pt x="0" y="83568"/>
                  </a:lnTo>
                  <a:cubicBezTo>
                    <a:pt x="0" y="96872"/>
                    <a:pt x="10784" y="107657"/>
                    <a:pt x="24088" y="107657"/>
                  </a:cubicBezTo>
                  <a:lnTo>
                    <a:pt x="406538" y="107657"/>
                  </a:lnTo>
                  <a:cubicBezTo>
                    <a:pt x="419842" y="107657"/>
                    <a:pt x="430626" y="96872"/>
                    <a:pt x="430626" y="83568"/>
                  </a:cubicBezTo>
                  <a:lnTo>
                    <a:pt x="430626" y="24088"/>
                  </a:lnTo>
                  <a:cubicBezTo>
                    <a:pt x="430626" y="10784"/>
                    <a:pt x="419842" y="0"/>
                    <a:pt x="406538" y="0"/>
                  </a:cubicBezTo>
                  <a:close/>
                  <a:moveTo>
                    <a:pt x="67285" y="67285"/>
                  </a:moveTo>
                  <a:cubicBezTo>
                    <a:pt x="59853" y="67285"/>
                    <a:pt x="53828" y="61261"/>
                    <a:pt x="53828" y="53828"/>
                  </a:cubicBezTo>
                  <a:cubicBezTo>
                    <a:pt x="53828" y="46396"/>
                    <a:pt x="59853" y="40371"/>
                    <a:pt x="67285" y="40371"/>
                  </a:cubicBezTo>
                  <a:cubicBezTo>
                    <a:pt x="74718" y="40371"/>
                    <a:pt x="80742" y="46396"/>
                    <a:pt x="80742" y="53828"/>
                  </a:cubicBezTo>
                  <a:cubicBezTo>
                    <a:pt x="80742" y="61261"/>
                    <a:pt x="74718" y="67285"/>
                    <a:pt x="67285" y="67285"/>
                  </a:cubicBezTo>
                  <a:close/>
                  <a:moveTo>
                    <a:pt x="134571" y="67285"/>
                  </a:moveTo>
                  <a:cubicBezTo>
                    <a:pt x="127138" y="67285"/>
                    <a:pt x="121114" y="61261"/>
                    <a:pt x="121114" y="53828"/>
                  </a:cubicBezTo>
                  <a:cubicBezTo>
                    <a:pt x="121114" y="46396"/>
                    <a:pt x="127138" y="40371"/>
                    <a:pt x="134571" y="40371"/>
                  </a:cubicBezTo>
                  <a:cubicBezTo>
                    <a:pt x="142003" y="40371"/>
                    <a:pt x="148028" y="46396"/>
                    <a:pt x="148028" y="53828"/>
                  </a:cubicBezTo>
                  <a:cubicBezTo>
                    <a:pt x="148028" y="61261"/>
                    <a:pt x="142003" y="67285"/>
                    <a:pt x="134571" y="67285"/>
                  </a:cubicBezTo>
                  <a:close/>
                  <a:moveTo>
                    <a:pt x="201856" y="67285"/>
                  </a:moveTo>
                  <a:cubicBezTo>
                    <a:pt x="194424" y="67285"/>
                    <a:pt x="188399" y="61261"/>
                    <a:pt x="188399" y="53828"/>
                  </a:cubicBezTo>
                  <a:cubicBezTo>
                    <a:pt x="188399" y="46396"/>
                    <a:pt x="194424" y="40371"/>
                    <a:pt x="201856" y="40371"/>
                  </a:cubicBezTo>
                  <a:cubicBezTo>
                    <a:pt x="209288" y="40371"/>
                    <a:pt x="215313" y="46396"/>
                    <a:pt x="215313" y="53828"/>
                  </a:cubicBezTo>
                  <a:cubicBezTo>
                    <a:pt x="215313" y="61261"/>
                    <a:pt x="209288" y="67285"/>
                    <a:pt x="201856" y="672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13"/>
            </a:p>
          </p:txBody>
        </p:sp>
      </p:grpSp>
      <p:sp>
        <p:nvSpPr>
          <p:cNvPr id="134" name="左-右雙向箭號 219">
            <a:extLst>
              <a:ext uri="{FF2B5EF4-FFF2-40B4-BE49-F238E27FC236}">
                <a16:creationId xmlns:a16="http://schemas.microsoft.com/office/drawing/2014/main" id="{127381DC-2315-450B-B38A-A5D681D0A2C6}"/>
              </a:ext>
            </a:extLst>
          </p:cNvPr>
          <p:cNvSpPr/>
          <p:nvPr/>
        </p:nvSpPr>
        <p:spPr>
          <a:xfrm>
            <a:off x="5439977" y="1114894"/>
            <a:ext cx="370830" cy="157594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左-右雙向箭號 220">
            <a:extLst>
              <a:ext uri="{FF2B5EF4-FFF2-40B4-BE49-F238E27FC236}">
                <a16:creationId xmlns:a16="http://schemas.microsoft.com/office/drawing/2014/main" id="{942BEAD5-8DB7-41B3-9762-326107A254D6}"/>
              </a:ext>
            </a:extLst>
          </p:cNvPr>
          <p:cNvSpPr/>
          <p:nvPr/>
        </p:nvSpPr>
        <p:spPr>
          <a:xfrm>
            <a:off x="5433429" y="1642155"/>
            <a:ext cx="370830" cy="157594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左-右雙向箭號 221">
            <a:extLst>
              <a:ext uri="{FF2B5EF4-FFF2-40B4-BE49-F238E27FC236}">
                <a16:creationId xmlns:a16="http://schemas.microsoft.com/office/drawing/2014/main" id="{9AFC1FCA-002E-4C97-AD6D-A31C33A8C657}"/>
              </a:ext>
            </a:extLst>
          </p:cNvPr>
          <p:cNvSpPr/>
          <p:nvPr/>
        </p:nvSpPr>
        <p:spPr>
          <a:xfrm>
            <a:off x="5466176" y="2764713"/>
            <a:ext cx="370830" cy="157594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左-右雙向箭號 222">
            <a:extLst>
              <a:ext uri="{FF2B5EF4-FFF2-40B4-BE49-F238E27FC236}">
                <a16:creationId xmlns:a16="http://schemas.microsoft.com/office/drawing/2014/main" id="{3649D98F-E408-489C-B077-2B6C6B9B5046}"/>
              </a:ext>
            </a:extLst>
          </p:cNvPr>
          <p:cNvSpPr/>
          <p:nvPr/>
        </p:nvSpPr>
        <p:spPr>
          <a:xfrm>
            <a:off x="5433429" y="3247637"/>
            <a:ext cx="370830" cy="157594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左-右雙向箭號 260">
            <a:extLst>
              <a:ext uri="{FF2B5EF4-FFF2-40B4-BE49-F238E27FC236}">
                <a16:creationId xmlns:a16="http://schemas.microsoft.com/office/drawing/2014/main" id="{B1EF891A-20D9-4C54-836E-06B670D4AFC7}"/>
              </a:ext>
            </a:extLst>
          </p:cNvPr>
          <p:cNvSpPr/>
          <p:nvPr/>
        </p:nvSpPr>
        <p:spPr>
          <a:xfrm>
            <a:off x="5433429" y="4242444"/>
            <a:ext cx="370830" cy="157594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左-右雙向箭號 261">
            <a:extLst>
              <a:ext uri="{FF2B5EF4-FFF2-40B4-BE49-F238E27FC236}">
                <a16:creationId xmlns:a16="http://schemas.microsoft.com/office/drawing/2014/main" id="{F62FA535-BEC9-4967-B30F-D2B523BC634C}"/>
              </a:ext>
            </a:extLst>
          </p:cNvPr>
          <p:cNvSpPr/>
          <p:nvPr/>
        </p:nvSpPr>
        <p:spPr>
          <a:xfrm>
            <a:off x="5433429" y="4583870"/>
            <a:ext cx="370830" cy="157594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CDA843F4-BBCC-4081-B4D9-61141AF0E625}"/>
              </a:ext>
            </a:extLst>
          </p:cNvPr>
          <p:cNvSpPr/>
          <p:nvPr/>
        </p:nvSpPr>
        <p:spPr>
          <a:xfrm>
            <a:off x="2805736" y="3527874"/>
            <a:ext cx="2796744" cy="196760"/>
          </a:xfrm>
          <a:prstGeom prst="roundRect">
            <a:avLst>
              <a:gd name="adj" fmla="val 6051"/>
            </a:avLst>
          </a:prstGeom>
          <a:solidFill>
            <a:srgbClr val="0070C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41" name="左-右雙向箭號 212">
            <a:extLst>
              <a:ext uri="{FF2B5EF4-FFF2-40B4-BE49-F238E27FC236}">
                <a16:creationId xmlns:a16="http://schemas.microsoft.com/office/drawing/2014/main" id="{8058A2DB-3E59-4BEC-9246-E7A43DDC5D40}"/>
              </a:ext>
            </a:extLst>
          </p:cNvPr>
          <p:cNvSpPr/>
          <p:nvPr/>
        </p:nvSpPr>
        <p:spPr>
          <a:xfrm>
            <a:off x="6532464" y="4566061"/>
            <a:ext cx="566286" cy="167464"/>
          </a:xfrm>
          <a:prstGeom prst="leftRightArrow">
            <a:avLst>
              <a:gd name="adj1" fmla="val 39311"/>
              <a:gd name="adj2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直線單箭頭接點 141">
            <a:extLst>
              <a:ext uri="{FF2B5EF4-FFF2-40B4-BE49-F238E27FC236}">
                <a16:creationId xmlns:a16="http://schemas.microsoft.com/office/drawing/2014/main" id="{2F642AC6-A04F-490F-A295-AEABA1B6EAB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6620128" y="2684718"/>
            <a:ext cx="531002" cy="699177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>
            <a:extLst>
              <a:ext uri="{FF2B5EF4-FFF2-40B4-BE49-F238E27FC236}">
                <a16:creationId xmlns:a16="http://schemas.microsoft.com/office/drawing/2014/main" id="{57ECF57F-0907-4EAC-85AB-A55D041CA1DD}"/>
              </a:ext>
            </a:extLst>
          </p:cNvPr>
          <p:cNvCxnSpPr>
            <a:cxnSpLocks/>
          </p:cNvCxnSpPr>
          <p:nvPr/>
        </p:nvCxnSpPr>
        <p:spPr>
          <a:xfrm flipV="1">
            <a:off x="6620128" y="1305002"/>
            <a:ext cx="611230" cy="2937440"/>
          </a:xfrm>
          <a:prstGeom prst="straightConnector1">
            <a:avLst/>
          </a:prstGeom>
          <a:ln w="508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>
            <a:extLst>
              <a:ext uri="{FF2B5EF4-FFF2-40B4-BE49-F238E27FC236}">
                <a16:creationId xmlns:a16="http://schemas.microsoft.com/office/drawing/2014/main" id="{FF175F71-4C11-47EE-9072-9522D553CD9D}"/>
              </a:ext>
            </a:extLst>
          </p:cNvPr>
          <p:cNvCxnSpPr>
            <a:cxnSpLocks/>
          </p:cNvCxnSpPr>
          <p:nvPr/>
        </p:nvCxnSpPr>
        <p:spPr>
          <a:xfrm flipV="1">
            <a:off x="6574152" y="1133496"/>
            <a:ext cx="576044" cy="1695874"/>
          </a:xfrm>
          <a:prstGeom prst="straightConnector1">
            <a:avLst/>
          </a:prstGeom>
          <a:ln w="508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圖片 144" descr="一張含有 向量圖形 的圖片&#10;&#10;自動產生的描述">
            <a:extLst>
              <a:ext uri="{FF2B5EF4-FFF2-40B4-BE49-F238E27FC236}">
                <a16:creationId xmlns:a16="http://schemas.microsoft.com/office/drawing/2014/main" id="{678BCBC5-7F93-4079-AC64-1752BA444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26" y="579341"/>
            <a:ext cx="409715" cy="409714"/>
          </a:xfrm>
          <a:prstGeom prst="round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6" name="圖片 145" descr="一張含有 向量圖形 的圖片&#10;&#10;自動產生的描述">
            <a:extLst>
              <a:ext uri="{FF2B5EF4-FFF2-40B4-BE49-F238E27FC236}">
                <a16:creationId xmlns:a16="http://schemas.microsoft.com/office/drawing/2014/main" id="{217D0548-82F1-4F5A-8F1C-6FB95513F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426" y="2236196"/>
            <a:ext cx="409715" cy="409714"/>
          </a:xfrm>
          <a:prstGeom prst="roundRect">
            <a:avLst>
              <a:gd name="adj" fmla="val 21735"/>
            </a:avLst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8" name="橢圓 147">
            <a:extLst>
              <a:ext uri="{FF2B5EF4-FFF2-40B4-BE49-F238E27FC236}">
                <a16:creationId xmlns:a16="http://schemas.microsoft.com/office/drawing/2014/main" id="{2DEFA269-13A5-4679-8590-E4363AAA7D33}"/>
              </a:ext>
            </a:extLst>
          </p:cNvPr>
          <p:cNvSpPr/>
          <p:nvPr/>
        </p:nvSpPr>
        <p:spPr>
          <a:xfrm>
            <a:off x="168144" y="2414385"/>
            <a:ext cx="781790" cy="794162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49" name="橢圓 148">
            <a:extLst>
              <a:ext uri="{FF2B5EF4-FFF2-40B4-BE49-F238E27FC236}">
                <a16:creationId xmlns:a16="http://schemas.microsoft.com/office/drawing/2014/main" id="{E2BB3AED-7F48-4FC5-A69F-3FE9C270A1BC}"/>
              </a:ext>
            </a:extLst>
          </p:cNvPr>
          <p:cNvSpPr/>
          <p:nvPr/>
        </p:nvSpPr>
        <p:spPr>
          <a:xfrm>
            <a:off x="168421" y="4091692"/>
            <a:ext cx="781790" cy="794162"/>
          </a:xfrm>
          <a:prstGeom prst="ellipse">
            <a:avLst/>
          </a:prstGeom>
          <a:noFill/>
          <a:ln w="3810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7000">
                  <a:schemeClr val="accent3">
                    <a:lumMod val="75000"/>
                  </a:schemeClr>
                </a:gs>
                <a:gs pos="100000">
                  <a:schemeClr val="tx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50" name="左-右雙向箭號 252">
            <a:extLst>
              <a:ext uri="{FF2B5EF4-FFF2-40B4-BE49-F238E27FC236}">
                <a16:creationId xmlns:a16="http://schemas.microsoft.com/office/drawing/2014/main" id="{F6C044C9-E553-498B-B5B2-2B918A97CC20}"/>
              </a:ext>
            </a:extLst>
          </p:cNvPr>
          <p:cNvSpPr/>
          <p:nvPr/>
        </p:nvSpPr>
        <p:spPr>
          <a:xfrm>
            <a:off x="819958" y="4430466"/>
            <a:ext cx="791283" cy="256633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788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788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40D6C977-CE45-4188-B4B6-D74CC855B116}"/>
              </a:ext>
            </a:extLst>
          </p:cNvPr>
          <p:cNvSpPr/>
          <p:nvPr/>
        </p:nvSpPr>
        <p:spPr>
          <a:xfrm>
            <a:off x="1389026" y="1547495"/>
            <a:ext cx="778217" cy="408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96902">
              <a:defRPr/>
            </a:pPr>
            <a:r>
              <a:rPr lang="zh-CN" altLang="en-US" sz="1050" b="1" kern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本地應用服務</a:t>
            </a:r>
            <a:endParaRPr lang="zh-TW" altLang="en-US" sz="1050" b="1" kern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2" name="左-右雙向箭號 240">
            <a:extLst>
              <a:ext uri="{FF2B5EF4-FFF2-40B4-BE49-F238E27FC236}">
                <a16:creationId xmlns:a16="http://schemas.microsoft.com/office/drawing/2014/main" id="{E4E6D582-668C-496F-80F2-55B458641663}"/>
              </a:ext>
            </a:extLst>
          </p:cNvPr>
          <p:cNvSpPr/>
          <p:nvPr/>
        </p:nvSpPr>
        <p:spPr>
          <a:xfrm>
            <a:off x="782583" y="2692769"/>
            <a:ext cx="829834" cy="260308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sz="788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檔案存取</a:t>
            </a:r>
            <a:endParaRPr kumimoji="1" lang="zh-TW" altLang="en-US" sz="788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5507B676-29C8-4C76-8BD3-5F8C36259306}"/>
              </a:ext>
            </a:extLst>
          </p:cNvPr>
          <p:cNvSpPr/>
          <p:nvPr/>
        </p:nvSpPr>
        <p:spPr>
          <a:xfrm>
            <a:off x="2830137" y="3521398"/>
            <a:ext cx="2609840" cy="2032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1050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Local Disks/SSDs</a:t>
            </a:r>
            <a:endParaRPr lang="zh-TW" altLang="en-US" sz="1050" kern="0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155" name="群組 154">
            <a:extLst>
              <a:ext uri="{FF2B5EF4-FFF2-40B4-BE49-F238E27FC236}">
                <a16:creationId xmlns:a16="http://schemas.microsoft.com/office/drawing/2014/main" id="{B2B921E8-60EB-447C-9F37-8F868AD32D48}"/>
              </a:ext>
            </a:extLst>
          </p:cNvPr>
          <p:cNvGrpSpPr/>
          <p:nvPr/>
        </p:nvGrpSpPr>
        <p:grpSpPr>
          <a:xfrm flipH="1">
            <a:off x="311020" y="4269412"/>
            <a:ext cx="525553" cy="402569"/>
            <a:chOff x="13318847" y="8893093"/>
            <a:chExt cx="1455133" cy="1114619"/>
          </a:xfrm>
        </p:grpSpPr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2AF067F7-FFDC-4494-A47D-475371C73747}"/>
                </a:ext>
              </a:extLst>
            </p:cNvPr>
            <p:cNvSpPr/>
            <p:nvPr/>
          </p:nvSpPr>
          <p:spPr>
            <a:xfrm>
              <a:off x="13318847" y="8893093"/>
              <a:ext cx="1455133" cy="957323"/>
            </a:xfrm>
            <a:custGeom>
              <a:avLst/>
              <a:gdLst>
                <a:gd name="connsiteX0" fmla="*/ 1312938 w 1455132"/>
                <a:gd name="connsiteY0" fmla="*/ 961281 h 957324"/>
                <a:gd name="connsiteX1" fmla="*/ 145513 w 1455132"/>
                <a:gd name="connsiteY1" fmla="*/ 961281 h 957324"/>
                <a:gd name="connsiteX2" fmla="*/ 0 w 1455132"/>
                <a:gd name="connsiteY2" fmla="*/ 815768 h 957324"/>
                <a:gd name="connsiteX3" fmla="*/ 0 w 1455132"/>
                <a:gd name="connsiteY3" fmla="*/ 145513 h 957324"/>
                <a:gd name="connsiteX4" fmla="*/ 145513 w 1455132"/>
                <a:gd name="connsiteY4" fmla="*/ 0 h 957324"/>
                <a:gd name="connsiteX5" fmla="*/ 1312938 w 1455132"/>
                <a:gd name="connsiteY5" fmla="*/ 0 h 957324"/>
                <a:gd name="connsiteX6" fmla="*/ 1458452 w 1455132"/>
                <a:gd name="connsiteY6" fmla="*/ 145513 h 957324"/>
                <a:gd name="connsiteX7" fmla="*/ 1458452 w 1455132"/>
                <a:gd name="connsiteY7" fmla="*/ 815768 h 957324"/>
                <a:gd name="connsiteX8" fmla="*/ 1312938 w 1455132"/>
                <a:gd name="connsiteY8" fmla="*/ 961281 h 95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957324">
                  <a:moveTo>
                    <a:pt x="1312938" y="961281"/>
                  </a:moveTo>
                  <a:lnTo>
                    <a:pt x="145513" y="961281"/>
                  </a:lnTo>
                  <a:cubicBezTo>
                    <a:pt x="65226" y="961281"/>
                    <a:pt x="0" y="896183"/>
                    <a:pt x="0" y="815768"/>
                  </a:cubicBezTo>
                  <a:lnTo>
                    <a:pt x="0" y="145513"/>
                  </a:lnTo>
                  <a:cubicBezTo>
                    <a:pt x="0" y="65226"/>
                    <a:pt x="65098" y="0"/>
                    <a:pt x="145513" y="0"/>
                  </a:cubicBezTo>
                  <a:lnTo>
                    <a:pt x="1312938" y="0"/>
                  </a:lnTo>
                  <a:cubicBezTo>
                    <a:pt x="1393226" y="0"/>
                    <a:pt x="1458452" y="65098"/>
                    <a:pt x="1458452" y="145513"/>
                  </a:cubicBezTo>
                  <a:lnTo>
                    <a:pt x="1458452" y="815768"/>
                  </a:lnTo>
                  <a:cubicBezTo>
                    <a:pt x="1458452" y="896055"/>
                    <a:pt x="1393226" y="961281"/>
                    <a:pt x="1312938" y="961281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F5270973-112F-4FEA-8298-FAA1858B267C}"/>
                </a:ext>
              </a:extLst>
            </p:cNvPr>
            <p:cNvSpPr/>
            <p:nvPr/>
          </p:nvSpPr>
          <p:spPr>
            <a:xfrm>
              <a:off x="13429255" y="8995204"/>
              <a:ext cx="1225375" cy="753095"/>
            </a:xfrm>
            <a:custGeom>
              <a:avLst/>
              <a:gdLst>
                <a:gd name="connsiteX0" fmla="*/ 0 w 1225374"/>
                <a:gd name="connsiteY0" fmla="*/ 0 h 753095"/>
                <a:gd name="connsiteX1" fmla="*/ 1237501 w 1225374"/>
                <a:gd name="connsiteY1" fmla="*/ 0 h 753095"/>
                <a:gd name="connsiteX2" fmla="*/ 1237501 w 1225374"/>
                <a:gd name="connsiteY2" fmla="*/ 757180 h 753095"/>
                <a:gd name="connsiteX3" fmla="*/ 0 w 1225374"/>
                <a:gd name="connsiteY3" fmla="*/ 757180 h 75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374" h="753095">
                  <a:moveTo>
                    <a:pt x="0" y="0"/>
                  </a:moveTo>
                  <a:lnTo>
                    <a:pt x="1237501" y="0"/>
                  </a:lnTo>
                  <a:lnTo>
                    <a:pt x="1237501" y="757180"/>
                  </a:lnTo>
                  <a:lnTo>
                    <a:pt x="0" y="757180"/>
                  </a:lnTo>
                  <a:close/>
                </a:path>
              </a:pathLst>
            </a:custGeom>
            <a:solidFill>
              <a:schemeClr val="tx1"/>
            </a:solidFill>
            <a:ln w="6350" cap="rnd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FC4240E5-A753-493B-B65D-42EB57CFB71E}"/>
                </a:ext>
              </a:extLst>
            </p:cNvPr>
            <p:cNvSpPr/>
            <p:nvPr/>
          </p:nvSpPr>
          <p:spPr>
            <a:xfrm>
              <a:off x="13318847" y="9863790"/>
              <a:ext cx="1455133" cy="143922"/>
            </a:xfrm>
            <a:custGeom>
              <a:avLst/>
              <a:gdLst>
                <a:gd name="connsiteX0" fmla="*/ 1403437 w 1455132"/>
                <a:gd name="connsiteY0" fmla="*/ 136834 h 127643"/>
                <a:gd name="connsiteX1" fmla="*/ 54887 w 1455132"/>
                <a:gd name="connsiteY1" fmla="*/ 136834 h 127643"/>
                <a:gd name="connsiteX2" fmla="*/ 0 w 1455132"/>
                <a:gd name="connsiteY2" fmla="*/ 81947 h 127643"/>
                <a:gd name="connsiteX3" fmla="*/ 0 w 1455132"/>
                <a:gd name="connsiteY3" fmla="*/ 54886 h 127643"/>
                <a:gd name="connsiteX4" fmla="*/ 54887 w 1455132"/>
                <a:gd name="connsiteY4" fmla="*/ 0 h 127643"/>
                <a:gd name="connsiteX5" fmla="*/ 1403437 w 1455132"/>
                <a:gd name="connsiteY5" fmla="*/ 0 h 127643"/>
                <a:gd name="connsiteX6" fmla="*/ 1458324 w 1455132"/>
                <a:gd name="connsiteY6" fmla="*/ 54886 h 127643"/>
                <a:gd name="connsiteX7" fmla="*/ 1458324 w 1455132"/>
                <a:gd name="connsiteY7" fmla="*/ 81947 h 127643"/>
                <a:gd name="connsiteX8" fmla="*/ 1403437 w 1455132"/>
                <a:gd name="connsiteY8" fmla="*/ 136834 h 12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5132" h="127643">
                  <a:moveTo>
                    <a:pt x="1403437" y="136834"/>
                  </a:moveTo>
                  <a:lnTo>
                    <a:pt x="54887" y="136834"/>
                  </a:lnTo>
                  <a:cubicBezTo>
                    <a:pt x="24508" y="136834"/>
                    <a:pt x="0" y="112198"/>
                    <a:pt x="0" y="81947"/>
                  </a:cubicBezTo>
                  <a:lnTo>
                    <a:pt x="0" y="54886"/>
                  </a:lnTo>
                  <a:cubicBezTo>
                    <a:pt x="0" y="24507"/>
                    <a:pt x="24635" y="0"/>
                    <a:pt x="54887" y="0"/>
                  </a:cubicBezTo>
                  <a:lnTo>
                    <a:pt x="1403437" y="0"/>
                  </a:lnTo>
                  <a:cubicBezTo>
                    <a:pt x="1433816" y="0"/>
                    <a:pt x="1458324" y="24635"/>
                    <a:pt x="1458324" y="54886"/>
                  </a:cubicBezTo>
                  <a:lnTo>
                    <a:pt x="1458324" y="81947"/>
                  </a:lnTo>
                  <a:cubicBezTo>
                    <a:pt x="1458452" y="112198"/>
                    <a:pt x="1433816" y="136834"/>
                    <a:pt x="1403437" y="136834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025638BF-3C28-477F-9E4E-DC93CCB35DA7}"/>
                </a:ext>
              </a:extLst>
            </p:cNvPr>
            <p:cNvSpPr/>
            <p:nvPr/>
          </p:nvSpPr>
          <p:spPr>
            <a:xfrm>
              <a:off x="13950039" y="9904153"/>
              <a:ext cx="191465" cy="38292"/>
            </a:xfrm>
            <a:custGeom>
              <a:avLst/>
              <a:gdLst>
                <a:gd name="connsiteX0" fmla="*/ 174105 w 191464"/>
                <a:gd name="connsiteY0" fmla="*/ 43654 h 38292"/>
                <a:gd name="connsiteX1" fmla="*/ 21827 w 191464"/>
                <a:gd name="connsiteY1" fmla="*/ 43654 h 38292"/>
                <a:gd name="connsiteX2" fmla="*/ 0 w 191464"/>
                <a:gd name="connsiteY2" fmla="*/ 21827 h 38292"/>
                <a:gd name="connsiteX3" fmla="*/ 0 w 191464"/>
                <a:gd name="connsiteY3" fmla="*/ 21827 h 38292"/>
                <a:gd name="connsiteX4" fmla="*/ 21827 w 191464"/>
                <a:gd name="connsiteY4" fmla="*/ 0 h 38292"/>
                <a:gd name="connsiteX5" fmla="*/ 174105 w 191464"/>
                <a:gd name="connsiteY5" fmla="*/ 0 h 38292"/>
                <a:gd name="connsiteX6" fmla="*/ 195932 w 191464"/>
                <a:gd name="connsiteY6" fmla="*/ 21827 h 38292"/>
                <a:gd name="connsiteX7" fmla="*/ 195932 w 191464"/>
                <a:gd name="connsiteY7" fmla="*/ 21827 h 38292"/>
                <a:gd name="connsiteX8" fmla="*/ 174105 w 191464"/>
                <a:gd name="connsiteY8" fmla="*/ 43654 h 3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464" h="38292">
                  <a:moveTo>
                    <a:pt x="174105" y="43654"/>
                  </a:moveTo>
                  <a:lnTo>
                    <a:pt x="21827" y="43654"/>
                  </a:lnTo>
                  <a:cubicBezTo>
                    <a:pt x="9701" y="43654"/>
                    <a:pt x="0" y="33825"/>
                    <a:pt x="0" y="21827"/>
                  </a:cubicBezTo>
                  <a:lnTo>
                    <a:pt x="0" y="21827"/>
                  </a:lnTo>
                  <a:cubicBezTo>
                    <a:pt x="0" y="9701"/>
                    <a:pt x="9829" y="0"/>
                    <a:pt x="21827" y="0"/>
                  </a:cubicBezTo>
                  <a:lnTo>
                    <a:pt x="174105" y="0"/>
                  </a:lnTo>
                  <a:cubicBezTo>
                    <a:pt x="186232" y="0"/>
                    <a:pt x="195932" y="9828"/>
                    <a:pt x="195932" y="21827"/>
                  </a:cubicBezTo>
                  <a:lnTo>
                    <a:pt x="195932" y="21827"/>
                  </a:lnTo>
                  <a:cubicBezTo>
                    <a:pt x="195932" y="33825"/>
                    <a:pt x="186232" y="43654"/>
                    <a:pt x="174105" y="43654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8BCC3242-C98E-4695-B4F9-84BB584D3DFF}"/>
                </a:ext>
              </a:extLst>
            </p:cNvPr>
            <p:cNvSpPr/>
            <p:nvPr/>
          </p:nvSpPr>
          <p:spPr>
            <a:xfrm>
              <a:off x="13588681" y="9103446"/>
              <a:ext cx="510573" cy="510573"/>
            </a:xfrm>
            <a:custGeom>
              <a:avLst/>
              <a:gdLst>
                <a:gd name="connsiteX0" fmla="*/ 0 w 510572"/>
                <a:gd name="connsiteY0" fmla="*/ 0 h 510572"/>
                <a:gd name="connsiteX1" fmla="*/ 514785 w 510572"/>
                <a:gd name="connsiteY1" fmla="*/ 0 h 510572"/>
                <a:gd name="connsiteX2" fmla="*/ 514785 w 510572"/>
                <a:gd name="connsiteY2" fmla="*/ 520784 h 510572"/>
                <a:gd name="connsiteX3" fmla="*/ 0 w 510572"/>
                <a:gd name="connsiteY3" fmla="*/ 520784 h 5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572" h="510572">
                  <a:moveTo>
                    <a:pt x="0" y="0"/>
                  </a:moveTo>
                  <a:lnTo>
                    <a:pt x="514785" y="0"/>
                  </a:lnTo>
                  <a:lnTo>
                    <a:pt x="514785" y="520784"/>
                  </a:lnTo>
                  <a:lnTo>
                    <a:pt x="0" y="520784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DCA5F3F4-DB4B-434E-B4A6-5BA880D2B7D5}"/>
                </a:ext>
              </a:extLst>
            </p:cNvPr>
            <p:cNvSpPr/>
            <p:nvPr/>
          </p:nvSpPr>
          <p:spPr>
            <a:xfrm>
              <a:off x="13974675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2" name="手繪多邊形: 圖案 161">
              <a:extLst>
                <a:ext uri="{FF2B5EF4-FFF2-40B4-BE49-F238E27FC236}">
                  <a16:creationId xmlns:a16="http://schemas.microsoft.com/office/drawing/2014/main" id="{A58D6E98-7AD2-4700-BCB0-05D0643AFB59}"/>
                </a:ext>
              </a:extLst>
            </p:cNvPr>
            <p:cNvSpPr/>
            <p:nvPr/>
          </p:nvSpPr>
          <p:spPr>
            <a:xfrm>
              <a:off x="14013606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3" name="手繪多邊形: 圖案 162">
              <a:extLst>
                <a:ext uri="{FF2B5EF4-FFF2-40B4-BE49-F238E27FC236}">
                  <a16:creationId xmlns:a16="http://schemas.microsoft.com/office/drawing/2014/main" id="{7FE9453D-52B6-4CB1-89A8-2573CC68D790}"/>
                </a:ext>
              </a:extLst>
            </p:cNvPr>
            <p:cNvSpPr/>
            <p:nvPr/>
          </p:nvSpPr>
          <p:spPr>
            <a:xfrm>
              <a:off x="14052537" y="9123486"/>
              <a:ext cx="12764" cy="12764"/>
            </a:xfrm>
            <a:custGeom>
              <a:avLst/>
              <a:gdLst>
                <a:gd name="connsiteX0" fmla="*/ 0 w 12764"/>
                <a:gd name="connsiteY0" fmla="*/ 0 h 12764"/>
                <a:gd name="connsiteX1" fmla="*/ 17998 w 12764"/>
                <a:gd name="connsiteY1" fmla="*/ 0 h 12764"/>
                <a:gd name="connsiteX2" fmla="*/ 17998 w 12764"/>
                <a:gd name="connsiteY2" fmla="*/ 17998 h 12764"/>
                <a:gd name="connsiteX3" fmla="*/ 0 w 12764"/>
                <a:gd name="connsiteY3" fmla="*/ 17998 h 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4" h="12764">
                  <a:moveTo>
                    <a:pt x="0" y="0"/>
                  </a:moveTo>
                  <a:lnTo>
                    <a:pt x="17998" y="0"/>
                  </a:lnTo>
                  <a:lnTo>
                    <a:pt x="17998" y="17998"/>
                  </a:lnTo>
                  <a:lnTo>
                    <a:pt x="0" y="17998"/>
                  </a:ln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4E4EF373-6910-4619-BF93-8023720408E4}"/>
                </a:ext>
              </a:extLst>
            </p:cNvPr>
            <p:cNvSpPr/>
            <p:nvPr/>
          </p:nvSpPr>
          <p:spPr>
            <a:xfrm>
              <a:off x="13591617" y="9161396"/>
              <a:ext cx="510573" cy="12764"/>
            </a:xfrm>
            <a:custGeom>
              <a:avLst/>
              <a:gdLst>
                <a:gd name="connsiteX0" fmla="*/ 0 w 510572"/>
                <a:gd name="connsiteY0" fmla="*/ 0 h 0"/>
                <a:gd name="connsiteX1" fmla="*/ 510828 w 5105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0572">
                  <a:moveTo>
                    <a:pt x="0" y="0"/>
                  </a:moveTo>
                  <a:lnTo>
                    <a:pt x="510828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5" name="手繪多邊形: 圖案 164">
              <a:extLst>
                <a:ext uri="{FF2B5EF4-FFF2-40B4-BE49-F238E27FC236}">
                  <a16:creationId xmlns:a16="http://schemas.microsoft.com/office/drawing/2014/main" id="{26DDD3DB-8F78-4515-BEA2-5D6844F8F646}"/>
                </a:ext>
              </a:extLst>
            </p:cNvPr>
            <p:cNvSpPr/>
            <p:nvPr/>
          </p:nvSpPr>
          <p:spPr>
            <a:xfrm>
              <a:off x="13630548" y="9208241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6" name="手繪多邊形: 圖案 165">
              <a:extLst>
                <a:ext uri="{FF2B5EF4-FFF2-40B4-BE49-F238E27FC236}">
                  <a16:creationId xmlns:a16="http://schemas.microsoft.com/office/drawing/2014/main" id="{E4F8BCFD-AD8C-4AB6-BABC-5AC35BAFB812}"/>
                </a:ext>
              </a:extLst>
            </p:cNvPr>
            <p:cNvSpPr/>
            <p:nvPr/>
          </p:nvSpPr>
          <p:spPr>
            <a:xfrm>
              <a:off x="13630548" y="9244108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7" name="手繪多邊形: 圖案 166">
              <a:extLst>
                <a:ext uri="{FF2B5EF4-FFF2-40B4-BE49-F238E27FC236}">
                  <a16:creationId xmlns:a16="http://schemas.microsoft.com/office/drawing/2014/main" id="{C0A4699C-7597-4F27-9103-205AA81285F7}"/>
                </a:ext>
              </a:extLst>
            </p:cNvPr>
            <p:cNvSpPr/>
            <p:nvPr/>
          </p:nvSpPr>
          <p:spPr>
            <a:xfrm>
              <a:off x="13630548" y="9280104"/>
              <a:ext cx="421223" cy="12764"/>
            </a:xfrm>
            <a:custGeom>
              <a:avLst/>
              <a:gdLst>
                <a:gd name="connsiteX0" fmla="*/ 0 w 421222"/>
                <a:gd name="connsiteY0" fmla="*/ 0 h 0"/>
                <a:gd name="connsiteX1" fmla="*/ 429519 w 42122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1222">
                  <a:moveTo>
                    <a:pt x="0" y="0"/>
                  </a:moveTo>
                  <a:lnTo>
                    <a:pt x="429519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168" name="手繪多邊形: 圖案 167">
              <a:extLst>
                <a:ext uri="{FF2B5EF4-FFF2-40B4-BE49-F238E27FC236}">
                  <a16:creationId xmlns:a16="http://schemas.microsoft.com/office/drawing/2014/main" id="{7A5A1B17-D9B1-4DD5-8B1D-F658BFFBE490}"/>
                </a:ext>
              </a:extLst>
            </p:cNvPr>
            <p:cNvSpPr/>
            <p:nvPr/>
          </p:nvSpPr>
          <p:spPr>
            <a:xfrm>
              <a:off x="13630548" y="9315972"/>
              <a:ext cx="165936" cy="12764"/>
            </a:xfrm>
            <a:custGeom>
              <a:avLst/>
              <a:gdLst>
                <a:gd name="connsiteX0" fmla="*/ 0 w 165936"/>
                <a:gd name="connsiteY0" fmla="*/ 0 h 0"/>
                <a:gd name="connsiteX1" fmla="*/ 175892 w 16593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936">
                  <a:moveTo>
                    <a:pt x="0" y="0"/>
                  </a:moveTo>
                  <a:lnTo>
                    <a:pt x="175892" y="0"/>
                  </a:lnTo>
                </a:path>
              </a:pathLst>
            </a:custGeom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8EC5902F-C926-495E-8D04-37A82C3405BC}"/>
              </a:ext>
            </a:extLst>
          </p:cNvPr>
          <p:cNvGrpSpPr/>
          <p:nvPr/>
        </p:nvGrpSpPr>
        <p:grpSpPr>
          <a:xfrm>
            <a:off x="305319" y="2656912"/>
            <a:ext cx="198535" cy="198534"/>
            <a:chOff x="305319" y="2656912"/>
            <a:chExt cx="198535" cy="198534"/>
          </a:xfrm>
        </p:grpSpPr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0CC410F0-C1EB-47DE-BE28-15E5F051C269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" name="橢圓 1">
                <a:extLst>
                  <a:ext uri="{FF2B5EF4-FFF2-40B4-BE49-F238E27FC236}">
                    <a16:creationId xmlns:a16="http://schemas.microsoft.com/office/drawing/2014/main" id="{F6FB903F-B3AF-494E-9699-089247E81BC9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矩形: 剪去同側角落 6">
                <a:extLst>
                  <a:ext uri="{FF2B5EF4-FFF2-40B4-BE49-F238E27FC236}">
                    <a16:creationId xmlns:a16="http://schemas.microsoft.com/office/drawing/2014/main" id="{B0110C1F-666E-4BF4-B472-98E05794E0A0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69" name="圖形 168">
              <a:extLst>
                <a:ext uri="{FF2B5EF4-FFF2-40B4-BE49-F238E27FC236}">
                  <a16:creationId xmlns:a16="http://schemas.microsoft.com/office/drawing/2014/main" id="{9F40E69F-EBDB-420B-B3EF-7FED315D2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  <p:grpSp>
        <p:nvGrpSpPr>
          <p:cNvPr id="172" name="群組 171">
            <a:extLst>
              <a:ext uri="{FF2B5EF4-FFF2-40B4-BE49-F238E27FC236}">
                <a16:creationId xmlns:a16="http://schemas.microsoft.com/office/drawing/2014/main" id="{EEAB4282-1223-42E2-BDFF-7779A083A84B}"/>
              </a:ext>
            </a:extLst>
          </p:cNvPr>
          <p:cNvGrpSpPr/>
          <p:nvPr/>
        </p:nvGrpSpPr>
        <p:grpSpPr>
          <a:xfrm>
            <a:off x="345596" y="1214178"/>
            <a:ext cx="540952" cy="373003"/>
            <a:chOff x="315956" y="2573846"/>
            <a:chExt cx="832784" cy="574228"/>
          </a:xfrm>
        </p:grpSpPr>
        <p:grpSp>
          <p:nvGrpSpPr>
            <p:cNvPr id="173" name="群組 172">
              <a:extLst>
                <a:ext uri="{FF2B5EF4-FFF2-40B4-BE49-F238E27FC236}">
                  <a16:creationId xmlns:a16="http://schemas.microsoft.com/office/drawing/2014/main" id="{78C8AFE9-C171-4204-BA75-CF492A7F8D93}"/>
                </a:ext>
              </a:extLst>
            </p:cNvPr>
            <p:cNvGrpSpPr/>
            <p:nvPr/>
          </p:nvGrpSpPr>
          <p:grpSpPr>
            <a:xfrm>
              <a:off x="315956" y="2626868"/>
              <a:ext cx="252544" cy="514000"/>
              <a:chOff x="315956" y="2626868"/>
              <a:chExt cx="252544" cy="514000"/>
            </a:xfrm>
          </p:grpSpPr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F07CC110-374B-4204-8EAF-1BD74345C3EC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13"/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45141E3C-542C-4D57-A8A2-F14C7E66450F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13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3DB48F27-DCF2-4EAE-9769-DE6D2A0FE004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13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3E873551-EE6A-4B2F-9BDC-CDA1C17D034C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13"/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6909F221-2761-4D9F-8F6A-0640626B6B35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13"/>
              </a:p>
            </p:txBody>
          </p:sp>
        </p:grpSp>
        <p:grpSp>
          <p:nvGrpSpPr>
            <p:cNvPr id="174" name="群組 173">
              <a:extLst>
                <a:ext uri="{FF2B5EF4-FFF2-40B4-BE49-F238E27FC236}">
                  <a16:creationId xmlns:a16="http://schemas.microsoft.com/office/drawing/2014/main" id="{57AEF235-8190-4E04-8223-D9893641AB33}"/>
                </a:ext>
              </a:extLst>
            </p:cNvPr>
            <p:cNvGrpSpPr/>
            <p:nvPr/>
          </p:nvGrpSpPr>
          <p:grpSpPr>
            <a:xfrm>
              <a:off x="469527" y="2573846"/>
              <a:ext cx="679213" cy="574228"/>
              <a:chOff x="576639" y="2568822"/>
              <a:chExt cx="679213" cy="574228"/>
            </a:xfrm>
          </p:grpSpPr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3E281D52-C153-459F-8A86-CF501A97710A}"/>
                  </a:ext>
                </a:extLst>
              </p:cNvPr>
              <p:cNvSpPr/>
              <p:nvPr/>
            </p:nvSpPr>
            <p:spPr>
              <a:xfrm>
                <a:off x="807868" y="2977559"/>
                <a:ext cx="213919" cy="127758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13"/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AA12A69B-0CF1-4493-8E0C-62A3A8095334}"/>
                  </a:ext>
                </a:extLst>
              </p:cNvPr>
              <p:cNvSpPr/>
              <p:nvPr/>
            </p:nvSpPr>
            <p:spPr>
              <a:xfrm>
                <a:off x="623688" y="3077685"/>
                <a:ext cx="582336" cy="65365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13"/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3C7A6291-EFD3-4E87-92D4-06A8CFA0197E}"/>
                  </a:ext>
                </a:extLst>
              </p:cNvPr>
              <p:cNvSpPr/>
              <p:nvPr/>
            </p:nvSpPr>
            <p:spPr>
              <a:xfrm>
                <a:off x="576639" y="2568822"/>
                <a:ext cx="679213" cy="475722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13"/>
              </a:p>
            </p:txBody>
          </p:sp>
          <p:grpSp>
            <p:nvGrpSpPr>
              <p:cNvPr id="178" name="群組 177">
                <a:extLst>
                  <a:ext uri="{FF2B5EF4-FFF2-40B4-BE49-F238E27FC236}">
                    <a16:creationId xmlns:a16="http://schemas.microsoft.com/office/drawing/2014/main" id="{CF96F23B-65E3-4A33-8976-92BA3A8BA52C}"/>
                  </a:ext>
                </a:extLst>
              </p:cNvPr>
              <p:cNvGrpSpPr/>
              <p:nvPr/>
            </p:nvGrpSpPr>
            <p:grpSpPr>
              <a:xfrm>
                <a:off x="627174" y="2629802"/>
                <a:ext cx="573422" cy="359503"/>
                <a:chOff x="7380172" y="1874094"/>
                <a:chExt cx="958662" cy="601018"/>
              </a:xfrm>
              <a:solidFill>
                <a:schemeClr val="tx1"/>
              </a:solidFill>
            </p:grpSpPr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D35057FF-DEB6-4AED-ABB7-74F95FE5F319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13"/>
                </a:p>
              </p:txBody>
            </p:sp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AF34BFD4-DC6E-4C55-ADF0-DF81DFFE463C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13"/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8EE8874A-A10B-4172-A127-F7B2FE1C9469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13"/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C65E86D2-FA92-4B96-B83C-D5E724B31040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13"/>
                </a:p>
              </p:txBody>
            </p:sp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C346E019-6164-49D1-921A-40EF576F16AC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13"/>
                </a:p>
              </p:txBody>
            </p:sp>
            <p:sp>
              <p:nvSpPr>
                <p:cNvPr id="184" name="手繪多邊形: 圖案 183">
                  <a:extLst>
                    <a:ext uri="{FF2B5EF4-FFF2-40B4-BE49-F238E27FC236}">
                      <a16:creationId xmlns:a16="http://schemas.microsoft.com/office/drawing/2014/main" id="{A9FFF8E4-6F1D-466A-BB3D-260C1746093A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13"/>
                </a:p>
              </p:txBody>
            </p:sp>
            <p:sp>
              <p:nvSpPr>
                <p:cNvPr id="185" name="手繪多邊形: 圖案 184">
                  <a:extLst>
                    <a:ext uri="{FF2B5EF4-FFF2-40B4-BE49-F238E27FC236}">
                      <a16:creationId xmlns:a16="http://schemas.microsoft.com/office/drawing/2014/main" id="{A7EBD526-271C-46FA-86C3-109844BC2DA7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13"/>
                </a:p>
              </p:txBody>
            </p:sp>
            <p:sp>
              <p:nvSpPr>
                <p:cNvPr id="186" name="手繪多邊形: 圖案 185">
                  <a:extLst>
                    <a:ext uri="{FF2B5EF4-FFF2-40B4-BE49-F238E27FC236}">
                      <a16:creationId xmlns:a16="http://schemas.microsoft.com/office/drawing/2014/main" id="{1D742DAD-95C4-4CA0-A894-54956D607E44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13"/>
                </a:p>
              </p:txBody>
            </p:sp>
            <p:sp>
              <p:nvSpPr>
                <p:cNvPr id="187" name="手繪多邊形: 圖案 186">
                  <a:extLst>
                    <a:ext uri="{FF2B5EF4-FFF2-40B4-BE49-F238E27FC236}">
                      <a16:creationId xmlns:a16="http://schemas.microsoft.com/office/drawing/2014/main" id="{835A7B11-3378-437A-BA32-35C88D02A8E6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13"/>
                </a:p>
              </p:txBody>
            </p:sp>
            <p:sp>
              <p:nvSpPr>
                <p:cNvPr id="188" name="手繪多邊形: 圖案 187">
                  <a:extLst>
                    <a:ext uri="{FF2B5EF4-FFF2-40B4-BE49-F238E27FC236}">
                      <a16:creationId xmlns:a16="http://schemas.microsoft.com/office/drawing/2014/main" id="{46C780C7-BA2C-4B66-90B0-0A5B376BD040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13"/>
                </a:p>
              </p:txBody>
            </p:sp>
          </p:grpSp>
        </p:grpSp>
      </p:grpSp>
      <p:grpSp>
        <p:nvGrpSpPr>
          <p:cNvPr id="194" name="群組 193">
            <a:extLst>
              <a:ext uri="{FF2B5EF4-FFF2-40B4-BE49-F238E27FC236}">
                <a16:creationId xmlns:a16="http://schemas.microsoft.com/office/drawing/2014/main" id="{08F501CB-5D19-4A47-B39E-4A7E0B8BBA17}"/>
              </a:ext>
            </a:extLst>
          </p:cNvPr>
          <p:cNvGrpSpPr/>
          <p:nvPr/>
        </p:nvGrpSpPr>
        <p:grpSpPr>
          <a:xfrm>
            <a:off x="7364599" y="2947432"/>
            <a:ext cx="403111" cy="312456"/>
            <a:chOff x="9811803" y="3928157"/>
            <a:chExt cx="547298" cy="4242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95" name="群組 194">
              <a:extLst>
                <a:ext uri="{FF2B5EF4-FFF2-40B4-BE49-F238E27FC236}">
                  <a16:creationId xmlns:a16="http://schemas.microsoft.com/office/drawing/2014/main" id="{B15B255F-8534-403F-A411-8467EFB4D12C}"/>
                </a:ext>
              </a:extLst>
            </p:cNvPr>
            <p:cNvGrpSpPr/>
            <p:nvPr/>
          </p:nvGrpSpPr>
          <p:grpSpPr>
            <a:xfrm flipH="1">
              <a:off x="9811803" y="3928157"/>
              <a:ext cx="217530" cy="391960"/>
              <a:chOff x="17449379" y="9433630"/>
              <a:chExt cx="536102" cy="906267"/>
            </a:xfrm>
          </p:grpSpPr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AB6FD75A-7DF5-4EC6-95D4-8BC7C7430EBA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EBF4B181-BC37-48B0-8763-952341A2F4EB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8886FB21-3D05-4818-9599-5949D4D1040B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6302F7E8-8CA9-45BB-813F-5F37625537D9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874CC766-B6E6-4DE4-8740-CB20B6F1148C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E489902D-41EA-4F63-B760-17C02CF4EB0C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DA5AB23B-257C-4490-B5F1-4C86315ABDCD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83A17E45-27D3-4493-BCC2-1A67818CCBF5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</p:grpSp>
        <p:grpSp>
          <p:nvGrpSpPr>
            <p:cNvPr id="196" name="群組 195">
              <a:extLst>
                <a:ext uri="{FF2B5EF4-FFF2-40B4-BE49-F238E27FC236}">
                  <a16:creationId xmlns:a16="http://schemas.microsoft.com/office/drawing/2014/main" id="{8B76CD0E-F191-4997-8D99-F2B8E6CD714E}"/>
                </a:ext>
              </a:extLst>
            </p:cNvPr>
            <p:cNvGrpSpPr/>
            <p:nvPr/>
          </p:nvGrpSpPr>
          <p:grpSpPr>
            <a:xfrm flipH="1">
              <a:off x="10141571" y="3928157"/>
              <a:ext cx="217530" cy="391960"/>
              <a:chOff x="17449379" y="9433630"/>
              <a:chExt cx="536102" cy="906267"/>
            </a:xfrm>
          </p:grpSpPr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5BAE62A9-B214-4461-9B9A-6511C97C0D50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6417E2C6-3D8C-4EBD-9B6E-1BE05F6890CF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86576A40-0B14-49E1-B33A-4010C67500A2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2691EBDE-3BEE-4A37-9C28-CAEB02272ABF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EE73F78B-7953-4789-8BF3-408B52CDE0C2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40E08BCE-760D-4FB2-A246-697D81A254DD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0B88F1B6-4EE9-4B94-8541-B0B9C8F6199E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72D94AC3-AC5C-46D5-999D-B317E783B09D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</p:grpSp>
        <p:grpSp>
          <p:nvGrpSpPr>
            <p:cNvPr id="197" name="群組 196">
              <a:extLst>
                <a:ext uri="{FF2B5EF4-FFF2-40B4-BE49-F238E27FC236}">
                  <a16:creationId xmlns:a16="http://schemas.microsoft.com/office/drawing/2014/main" id="{47B64FA6-0868-466E-A794-6EC4D65C3A26}"/>
                </a:ext>
              </a:extLst>
            </p:cNvPr>
            <p:cNvGrpSpPr/>
            <p:nvPr/>
          </p:nvGrpSpPr>
          <p:grpSpPr>
            <a:xfrm flipH="1">
              <a:off x="9964584" y="3960414"/>
              <a:ext cx="217530" cy="391960"/>
              <a:chOff x="17449379" y="9433630"/>
              <a:chExt cx="536102" cy="906267"/>
            </a:xfrm>
          </p:grpSpPr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19D64C09-A8EB-453A-89A9-73B3EBBA7C8D}"/>
                  </a:ext>
                </a:extLst>
              </p:cNvPr>
              <p:cNvSpPr/>
              <p:nvPr/>
            </p:nvSpPr>
            <p:spPr>
              <a:xfrm>
                <a:off x="17449379" y="9433630"/>
                <a:ext cx="536102" cy="906267"/>
              </a:xfrm>
              <a:custGeom>
                <a:avLst/>
                <a:gdLst>
                  <a:gd name="connsiteX0" fmla="*/ 453006 w 536101"/>
                  <a:gd name="connsiteY0" fmla="*/ 916989 h 906266"/>
                  <a:gd name="connsiteX1" fmla="*/ 89222 w 536101"/>
                  <a:gd name="connsiteY1" fmla="*/ 916989 h 906266"/>
                  <a:gd name="connsiteX2" fmla="*/ 0 w 536101"/>
                  <a:gd name="connsiteY2" fmla="*/ 827766 h 906266"/>
                  <a:gd name="connsiteX3" fmla="*/ 0 w 536101"/>
                  <a:gd name="connsiteY3" fmla="*/ 89223 h 906266"/>
                  <a:gd name="connsiteX4" fmla="*/ 89222 w 536101"/>
                  <a:gd name="connsiteY4" fmla="*/ 0 h 906266"/>
                  <a:gd name="connsiteX5" fmla="*/ 453006 w 536101"/>
                  <a:gd name="connsiteY5" fmla="*/ 0 h 906266"/>
                  <a:gd name="connsiteX6" fmla="*/ 542228 w 536101"/>
                  <a:gd name="connsiteY6" fmla="*/ 89223 h 906266"/>
                  <a:gd name="connsiteX7" fmla="*/ 542228 w 536101"/>
                  <a:gd name="connsiteY7" fmla="*/ 827766 h 906266"/>
                  <a:gd name="connsiteX8" fmla="*/ 453006 w 536101"/>
                  <a:gd name="connsiteY8" fmla="*/ 916989 h 90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101" h="906266">
                    <a:moveTo>
                      <a:pt x="453006" y="916989"/>
                    </a:moveTo>
                    <a:lnTo>
                      <a:pt x="89222" y="916989"/>
                    </a:lnTo>
                    <a:cubicBezTo>
                      <a:pt x="39952" y="916989"/>
                      <a:pt x="0" y="877037"/>
                      <a:pt x="0" y="827766"/>
                    </a:cubicBezTo>
                    <a:lnTo>
                      <a:pt x="0" y="89223"/>
                    </a:lnTo>
                    <a:cubicBezTo>
                      <a:pt x="0" y="39952"/>
                      <a:pt x="39952" y="0"/>
                      <a:pt x="89222" y="0"/>
                    </a:cubicBezTo>
                    <a:lnTo>
                      <a:pt x="453006" y="0"/>
                    </a:lnTo>
                    <a:cubicBezTo>
                      <a:pt x="502276" y="0"/>
                      <a:pt x="542228" y="39952"/>
                      <a:pt x="542228" y="89223"/>
                    </a:cubicBezTo>
                    <a:lnTo>
                      <a:pt x="542228" y="827766"/>
                    </a:lnTo>
                    <a:cubicBezTo>
                      <a:pt x="542356" y="877037"/>
                      <a:pt x="502404" y="916989"/>
                      <a:pt x="453006" y="916989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22E77CFF-DAC0-4630-A68F-009F69F52739}"/>
                  </a:ext>
                </a:extLst>
              </p:cNvPr>
              <p:cNvSpPr/>
              <p:nvPr/>
            </p:nvSpPr>
            <p:spPr>
              <a:xfrm>
                <a:off x="17449379" y="9524512"/>
                <a:ext cx="536102" cy="702038"/>
              </a:xfrm>
              <a:custGeom>
                <a:avLst/>
                <a:gdLst>
                  <a:gd name="connsiteX0" fmla="*/ 0 w 536101"/>
                  <a:gd name="connsiteY0" fmla="*/ 0 h 702037"/>
                  <a:gd name="connsiteX1" fmla="*/ 542356 w 536101"/>
                  <a:gd name="connsiteY1" fmla="*/ 0 h 702037"/>
                  <a:gd name="connsiteX2" fmla="*/ 542356 w 536101"/>
                  <a:gd name="connsiteY2" fmla="*/ 703186 h 702037"/>
                  <a:gd name="connsiteX3" fmla="*/ 0 w 536101"/>
                  <a:gd name="connsiteY3" fmla="*/ 703186 h 70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6101" h="702037">
                    <a:moveTo>
                      <a:pt x="0" y="0"/>
                    </a:moveTo>
                    <a:lnTo>
                      <a:pt x="542356" y="0"/>
                    </a:lnTo>
                    <a:lnTo>
                      <a:pt x="542356" y="703186"/>
                    </a:lnTo>
                    <a:lnTo>
                      <a:pt x="0" y="703186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394FD758-CE9E-4CC3-895C-BE506AE08901}"/>
                  </a:ext>
                </a:extLst>
              </p:cNvPr>
              <p:cNvSpPr/>
              <p:nvPr/>
            </p:nvSpPr>
            <p:spPr>
              <a:xfrm>
                <a:off x="17690624" y="10258588"/>
                <a:ext cx="51057" cy="51057"/>
              </a:xfrm>
              <a:custGeom>
                <a:avLst/>
                <a:gdLst>
                  <a:gd name="connsiteX0" fmla="*/ 59992 w 51057"/>
                  <a:gd name="connsiteY0" fmla="*/ 29996 h 51057"/>
                  <a:gd name="connsiteX1" fmla="*/ 29996 w 51057"/>
                  <a:gd name="connsiteY1" fmla="*/ 59992 h 51057"/>
                  <a:gd name="connsiteX2" fmla="*/ 0 w 51057"/>
                  <a:gd name="connsiteY2" fmla="*/ 29996 h 51057"/>
                  <a:gd name="connsiteX3" fmla="*/ 29996 w 51057"/>
                  <a:gd name="connsiteY3" fmla="*/ 0 h 51057"/>
                  <a:gd name="connsiteX4" fmla="*/ 59992 w 51057"/>
                  <a:gd name="connsiteY4" fmla="*/ 29996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7" h="51057">
                    <a:moveTo>
                      <a:pt x="59992" y="29996"/>
                    </a:moveTo>
                    <a:cubicBezTo>
                      <a:pt x="59992" y="46562"/>
                      <a:pt x="46563" y="59992"/>
                      <a:pt x="29996" y="59992"/>
                    </a:cubicBezTo>
                    <a:cubicBezTo>
                      <a:pt x="13430" y="59992"/>
                      <a:pt x="0" y="46562"/>
                      <a:pt x="0" y="29996"/>
                    </a:cubicBezTo>
                    <a:cubicBezTo>
                      <a:pt x="0" y="13430"/>
                      <a:pt x="13430" y="0"/>
                      <a:pt x="29996" y="0"/>
                    </a:cubicBezTo>
                    <a:cubicBezTo>
                      <a:pt x="46563" y="0"/>
                      <a:pt x="59992" y="13430"/>
                      <a:pt x="59992" y="299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2C2BED70-E016-40BB-B9E8-D120710C3056}"/>
                  </a:ext>
                </a:extLst>
              </p:cNvPr>
              <p:cNvSpPr/>
              <p:nvPr/>
            </p:nvSpPr>
            <p:spPr>
              <a:xfrm>
                <a:off x="17677350" y="9482517"/>
                <a:ext cx="76586" cy="12764"/>
              </a:xfrm>
              <a:custGeom>
                <a:avLst/>
                <a:gdLst>
                  <a:gd name="connsiteX0" fmla="*/ 0 w 76585"/>
                  <a:gd name="connsiteY0" fmla="*/ 0 h 0"/>
                  <a:gd name="connsiteX1" fmla="*/ 86415 w 7658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85">
                    <a:moveTo>
                      <a:pt x="0" y="0"/>
                    </a:moveTo>
                    <a:lnTo>
                      <a:pt x="86415" y="0"/>
                    </a:lnTo>
                  </a:path>
                </a:pathLst>
              </a:custGeom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9C995F76-9597-4D30-A972-BF14CE727C89}"/>
                  </a:ext>
                </a:extLst>
              </p:cNvPr>
              <p:cNvSpPr/>
              <p:nvPr/>
            </p:nvSpPr>
            <p:spPr>
              <a:xfrm>
                <a:off x="17532985" y="9748143"/>
                <a:ext cx="89350" cy="89350"/>
              </a:xfrm>
              <a:custGeom>
                <a:avLst/>
                <a:gdLst>
                  <a:gd name="connsiteX0" fmla="*/ 75820 w 89350"/>
                  <a:gd name="connsiteY0" fmla="*/ 100583 h 89350"/>
                  <a:gd name="connsiteX1" fmla="*/ 24763 w 89350"/>
                  <a:gd name="connsiteY1" fmla="*/ 100583 h 89350"/>
                  <a:gd name="connsiteX2" fmla="*/ 0 w 89350"/>
                  <a:gd name="connsiteY2" fmla="*/ 75820 h 89350"/>
                  <a:gd name="connsiteX3" fmla="*/ 0 w 89350"/>
                  <a:gd name="connsiteY3" fmla="*/ 24763 h 89350"/>
                  <a:gd name="connsiteX4" fmla="*/ 24763 w 89350"/>
                  <a:gd name="connsiteY4" fmla="*/ 0 h 89350"/>
                  <a:gd name="connsiteX5" fmla="*/ 75820 w 89350"/>
                  <a:gd name="connsiteY5" fmla="*/ 0 h 89350"/>
                  <a:gd name="connsiteX6" fmla="*/ 100583 w 89350"/>
                  <a:gd name="connsiteY6" fmla="*/ 24763 h 89350"/>
                  <a:gd name="connsiteX7" fmla="*/ 100583 w 89350"/>
                  <a:gd name="connsiteY7" fmla="*/ 75820 h 89350"/>
                  <a:gd name="connsiteX8" fmla="*/ 75820 w 89350"/>
                  <a:gd name="connsiteY8" fmla="*/ 100583 h 8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350" h="89350">
                    <a:moveTo>
                      <a:pt x="75820" y="100583"/>
                    </a:moveTo>
                    <a:lnTo>
                      <a:pt x="24763" y="100583"/>
                    </a:lnTo>
                    <a:cubicBezTo>
                      <a:pt x="11105" y="100583"/>
                      <a:pt x="0" y="89478"/>
                      <a:pt x="0" y="75820"/>
                    </a:cubicBezTo>
                    <a:lnTo>
                      <a:pt x="0" y="24763"/>
                    </a:lnTo>
                    <a:cubicBezTo>
                      <a:pt x="0" y="11105"/>
                      <a:pt x="11105" y="0"/>
                      <a:pt x="24763" y="0"/>
                    </a:cubicBezTo>
                    <a:lnTo>
                      <a:pt x="75820" y="0"/>
                    </a:lnTo>
                    <a:cubicBezTo>
                      <a:pt x="89478" y="0"/>
                      <a:pt x="100583" y="11105"/>
                      <a:pt x="100583" y="24763"/>
                    </a:cubicBezTo>
                    <a:lnTo>
                      <a:pt x="100583" y="75820"/>
                    </a:lnTo>
                    <a:cubicBezTo>
                      <a:pt x="100455" y="89605"/>
                      <a:pt x="89478" y="100583"/>
                      <a:pt x="75820" y="100583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B40F86AE-A7F2-4F3F-9749-3ABE82B37235}"/>
                  </a:ext>
                </a:extLst>
              </p:cNvPr>
              <p:cNvSpPr/>
              <p:nvPr/>
            </p:nvSpPr>
            <p:spPr>
              <a:xfrm>
                <a:off x="17589296" y="9913321"/>
                <a:ext cx="236611" cy="236611"/>
              </a:xfrm>
              <a:custGeom>
                <a:avLst/>
                <a:gdLst>
                  <a:gd name="connsiteX0" fmla="*/ 1659 w 153171"/>
                  <a:gd name="connsiteY0" fmla="*/ 34496 h 153171"/>
                  <a:gd name="connsiteX1" fmla="*/ 15700 w 153171"/>
                  <a:gd name="connsiteY1" fmla="*/ 2968 h 153171"/>
                  <a:gd name="connsiteX2" fmla="*/ 30379 w 153171"/>
                  <a:gd name="connsiteY2" fmla="*/ 2968 h 153171"/>
                  <a:gd name="connsiteX3" fmla="*/ 53227 w 153171"/>
                  <a:gd name="connsiteY3" fmla="*/ 27731 h 153171"/>
                  <a:gd name="connsiteX4" fmla="*/ 52334 w 153171"/>
                  <a:gd name="connsiteY4" fmla="*/ 41771 h 153171"/>
                  <a:gd name="connsiteX5" fmla="*/ 51696 w 153171"/>
                  <a:gd name="connsiteY5" fmla="*/ 42792 h 153171"/>
                  <a:gd name="connsiteX6" fmla="*/ 45058 w 153171"/>
                  <a:gd name="connsiteY6" fmla="*/ 54919 h 153171"/>
                  <a:gd name="connsiteX7" fmla="*/ 54631 w 153171"/>
                  <a:gd name="connsiteY7" fmla="*/ 71512 h 153171"/>
                  <a:gd name="connsiteX8" fmla="*/ 81819 w 153171"/>
                  <a:gd name="connsiteY8" fmla="*/ 100998 h 153171"/>
                  <a:gd name="connsiteX9" fmla="*/ 97264 w 153171"/>
                  <a:gd name="connsiteY9" fmla="*/ 113507 h 153171"/>
                  <a:gd name="connsiteX10" fmla="*/ 103647 w 153171"/>
                  <a:gd name="connsiteY10" fmla="*/ 113890 h 153171"/>
                  <a:gd name="connsiteX11" fmla="*/ 114624 w 153171"/>
                  <a:gd name="connsiteY11" fmla="*/ 106742 h 153171"/>
                  <a:gd name="connsiteX12" fmla="*/ 127260 w 153171"/>
                  <a:gd name="connsiteY12" fmla="*/ 107252 h 153171"/>
                  <a:gd name="connsiteX13" fmla="*/ 151513 w 153171"/>
                  <a:gd name="connsiteY13" fmla="*/ 133036 h 153171"/>
                  <a:gd name="connsiteX14" fmla="*/ 148577 w 153171"/>
                  <a:gd name="connsiteY14" fmla="*/ 147460 h 153171"/>
                  <a:gd name="connsiteX15" fmla="*/ 117049 w 153171"/>
                  <a:gd name="connsiteY15" fmla="*/ 160096 h 153171"/>
                  <a:gd name="connsiteX16" fmla="*/ 87946 w 153171"/>
                  <a:gd name="connsiteY16" fmla="*/ 148864 h 153171"/>
                  <a:gd name="connsiteX17" fmla="*/ 50674 w 153171"/>
                  <a:gd name="connsiteY17" fmla="*/ 119123 h 153171"/>
                  <a:gd name="connsiteX18" fmla="*/ 22210 w 153171"/>
                  <a:gd name="connsiteY18" fmla="*/ 84787 h 153171"/>
                  <a:gd name="connsiteX19" fmla="*/ 7659 w 153171"/>
                  <a:gd name="connsiteY19" fmla="*/ 59258 h 153171"/>
                  <a:gd name="connsiteX20" fmla="*/ 0 w 153171"/>
                  <a:gd name="connsiteY20" fmla="*/ 34751 h 153171"/>
                  <a:gd name="connsiteX21" fmla="*/ 1659 w 153171"/>
                  <a:gd name="connsiteY21" fmla="*/ 34496 h 15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3171" h="153171">
                    <a:moveTo>
                      <a:pt x="1659" y="34496"/>
                    </a:moveTo>
                    <a:cubicBezTo>
                      <a:pt x="-127" y="21093"/>
                      <a:pt x="6893" y="11392"/>
                      <a:pt x="15700" y="2968"/>
                    </a:cubicBezTo>
                    <a:cubicBezTo>
                      <a:pt x="19785" y="-989"/>
                      <a:pt x="26295" y="-989"/>
                      <a:pt x="30379" y="2968"/>
                    </a:cubicBezTo>
                    <a:cubicBezTo>
                      <a:pt x="38549" y="10754"/>
                      <a:pt x="45696" y="19433"/>
                      <a:pt x="53227" y="27731"/>
                    </a:cubicBezTo>
                    <a:cubicBezTo>
                      <a:pt x="57695" y="32708"/>
                      <a:pt x="53355" y="37176"/>
                      <a:pt x="52334" y="41771"/>
                    </a:cubicBezTo>
                    <a:cubicBezTo>
                      <a:pt x="52206" y="42154"/>
                      <a:pt x="51824" y="42537"/>
                      <a:pt x="51696" y="42792"/>
                    </a:cubicBezTo>
                    <a:cubicBezTo>
                      <a:pt x="49270" y="46877"/>
                      <a:pt x="44292" y="51472"/>
                      <a:pt x="45058" y="54919"/>
                    </a:cubicBezTo>
                    <a:cubicBezTo>
                      <a:pt x="46335" y="60917"/>
                      <a:pt x="50419" y="66662"/>
                      <a:pt x="54631" y="71512"/>
                    </a:cubicBezTo>
                    <a:cubicBezTo>
                      <a:pt x="63311" y="81723"/>
                      <a:pt x="72502" y="91424"/>
                      <a:pt x="81819" y="100998"/>
                    </a:cubicBezTo>
                    <a:cubicBezTo>
                      <a:pt x="86415" y="105720"/>
                      <a:pt x="91776" y="109677"/>
                      <a:pt x="97264" y="113507"/>
                    </a:cubicBezTo>
                    <a:cubicBezTo>
                      <a:pt x="98796" y="114528"/>
                      <a:pt x="101987" y="114783"/>
                      <a:pt x="103647" y="113890"/>
                    </a:cubicBezTo>
                    <a:cubicBezTo>
                      <a:pt x="107476" y="111975"/>
                      <a:pt x="111050" y="109294"/>
                      <a:pt x="114624" y="106742"/>
                    </a:cubicBezTo>
                    <a:cubicBezTo>
                      <a:pt x="119091" y="103551"/>
                      <a:pt x="123431" y="103551"/>
                      <a:pt x="127260" y="107252"/>
                    </a:cubicBezTo>
                    <a:cubicBezTo>
                      <a:pt x="135557" y="115676"/>
                      <a:pt x="144109" y="123846"/>
                      <a:pt x="151513" y="133036"/>
                    </a:cubicBezTo>
                    <a:cubicBezTo>
                      <a:pt x="155087" y="137503"/>
                      <a:pt x="153810" y="143375"/>
                      <a:pt x="148577" y="147460"/>
                    </a:cubicBezTo>
                    <a:cubicBezTo>
                      <a:pt x="139131" y="154735"/>
                      <a:pt x="129558" y="162649"/>
                      <a:pt x="117049" y="160096"/>
                    </a:cubicBezTo>
                    <a:cubicBezTo>
                      <a:pt x="106965" y="158054"/>
                      <a:pt x="96499" y="154480"/>
                      <a:pt x="87946" y="148864"/>
                    </a:cubicBezTo>
                    <a:cubicBezTo>
                      <a:pt x="74671" y="140184"/>
                      <a:pt x="62035" y="130100"/>
                      <a:pt x="50674" y="119123"/>
                    </a:cubicBezTo>
                    <a:cubicBezTo>
                      <a:pt x="40080" y="108784"/>
                      <a:pt x="31018" y="96786"/>
                      <a:pt x="22210" y="84787"/>
                    </a:cubicBezTo>
                    <a:cubicBezTo>
                      <a:pt x="16466" y="77001"/>
                      <a:pt x="11616" y="68193"/>
                      <a:pt x="7659" y="59258"/>
                    </a:cubicBezTo>
                    <a:cubicBezTo>
                      <a:pt x="4212" y="51472"/>
                      <a:pt x="2553" y="42920"/>
                      <a:pt x="0" y="34751"/>
                    </a:cubicBezTo>
                    <a:cubicBezTo>
                      <a:pt x="511" y="34751"/>
                      <a:pt x="1021" y="34623"/>
                      <a:pt x="1659" y="34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022947F8-0FCB-4A12-87FD-1DB7DBCE351C}"/>
                  </a:ext>
                </a:extLst>
              </p:cNvPr>
              <p:cNvSpPr/>
              <p:nvPr/>
            </p:nvSpPr>
            <p:spPr>
              <a:xfrm>
                <a:off x="17701479" y="10045041"/>
                <a:ext cx="51057" cy="51057"/>
              </a:xfrm>
              <a:custGeom>
                <a:avLst/>
                <a:gdLst>
                  <a:gd name="connsiteX0" fmla="*/ 8419 w 51057"/>
                  <a:gd name="connsiteY0" fmla="*/ 0 h 51057"/>
                  <a:gd name="connsiteX1" fmla="*/ 48499 w 51057"/>
                  <a:gd name="connsiteY1" fmla="*/ 21444 h 51057"/>
                  <a:gd name="connsiteX2" fmla="*/ 59604 w 51057"/>
                  <a:gd name="connsiteY2" fmla="*/ 51951 h 51057"/>
                  <a:gd name="connsiteX3" fmla="*/ 54881 w 51057"/>
                  <a:gd name="connsiteY3" fmla="*/ 59992 h 51057"/>
                  <a:gd name="connsiteX4" fmla="*/ 47733 w 51057"/>
                  <a:gd name="connsiteY4" fmla="*/ 52589 h 51057"/>
                  <a:gd name="connsiteX5" fmla="*/ 34075 w 51057"/>
                  <a:gd name="connsiteY5" fmla="*/ 23231 h 51057"/>
                  <a:gd name="connsiteX6" fmla="*/ 7271 w 51057"/>
                  <a:gd name="connsiteY6" fmla="*/ 12126 h 51057"/>
                  <a:gd name="connsiteX7" fmla="*/ 1016 w 51057"/>
                  <a:gd name="connsiteY7" fmla="*/ 4340 h 51057"/>
                  <a:gd name="connsiteX8" fmla="*/ 8419 w 51057"/>
                  <a:gd name="connsiteY8" fmla="*/ 0 h 5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057" h="51057">
                    <a:moveTo>
                      <a:pt x="8419" y="0"/>
                    </a:moveTo>
                    <a:cubicBezTo>
                      <a:pt x="26162" y="2298"/>
                      <a:pt x="38671" y="9190"/>
                      <a:pt x="48499" y="21444"/>
                    </a:cubicBezTo>
                    <a:cubicBezTo>
                      <a:pt x="55775" y="30507"/>
                      <a:pt x="59477" y="40463"/>
                      <a:pt x="59604" y="51951"/>
                    </a:cubicBezTo>
                    <a:cubicBezTo>
                      <a:pt x="59604" y="55525"/>
                      <a:pt x="60243" y="59737"/>
                      <a:pt x="54881" y="59992"/>
                    </a:cubicBezTo>
                    <a:cubicBezTo>
                      <a:pt x="49903" y="60248"/>
                      <a:pt x="47733" y="57439"/>
                      <a:pt x="47733" y="52589"/>
                    </a:cubicBezTo>
                    <a:cubicBezTo>
                      <a:pt x="47606" y="40718"/>
                      <a:pt x="42755" y="30890"/>
                      <a:pt x="34075" y="23231"/>
                    </a:cubicBezTo>
                    <a:cubicBezTo>
                      <a:pt x="26545" y="16594"/>
                      <a:pt x="17610" y="12509"/>
                      <a:pt x="7271" y="12126"/>
                    </a:cubicBezTo>
                    <a:cubicBezTo>
                      <a:pt x="1144" y="11871"/>
                      <a:pt x="-1665" y="8552"/>
                      <a:pt x="1016" y="4340"/>
                    </a:cubicBezTo>
                    <a:cubicBezTo>
                      <a:pt x="2675" y="1787"/>
                      <a:pt x="6888" y="894"/>
                      <a:pt x="8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3CC87720-106A-454B-8783-C4074BCD5175}"/>
                  </a:ext>
                </a:extLst>
              </p:cNvPr>
              <p:cNvSpPr/>
              <p:nvPr/>
            </p:nvSpPr>
            <p:spPr>
              <a:xfrm>
                <a:off x="17702126" y="10018863"/>
                <a:ext cx="12764" cy="12764"/>
              </a:xfrm>
              <a:custGeom>
                <a:avLst/>
                <a:gdLst>
                  <a:gd name="connsiteX0" fmla="*/ 19261 w 12764"/>
                  <a:gd name="connsiteY0" fmla="*/ 1543 h 0"/>
                  <a:gd name="connsiteX1" fmla="*/ 11985 w 12764"/>
                  <a:gd name="connsiteY1" fmla="*/ 8946 h 0"/>
                  <a:gd name="connsiteX2" fmla="*/ 10836 w 12764"/>
                  <a:gd name="connsiteY2" fmla="*/ 9584 h 0"/>
                  <a:gd name="connsiteX3" fmla="*/ 625 w 12764"/>
                  <a:gd name="connsiteY3" fmla="*/ 7797 h 0"/>
                  <a:gd name="connsiteX4" fmla="*/ 370 w 12764"/>
                  <a:gd name="connsiteY4" fmla="*/ 2819 h 0"/>
                  <a:gd name="connsiteX5" fmla="*/ 9560 w 12764"/>
                  <a:gd name="connsiteY5" fmla="*/ 11 h 0"/>
                  <a:gd name="connsiteX6" fmla="*/ 19261 w 12764"/>
                  <a:gd name="connsiteY6" fmla="*/ 154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4">
                    <a:moveTo>
                      <a:pt x="19261" y="1543"/>
                    </a:moveTo>
                    <a:cubicBezTo>
                      <a:pt x="16836" y="3968"/>
                      <a:pt x="14410" y="6521"/>
                      <a:pt x="11985" y="8946"/>
                    </a:cubicBezTo>
                    <a:cubicBezTo>
                      <a:pt x="11602" y="9201"/>
                      <a:pt x="11219" y="9584"/>
                      <a:pt x="10836" y="9584"/>
                    </a:cubicBezTo>
                    <a:cubicBezTo>
                      <a:pt x="7390" y="9073"/>
                      <a:pt x="3944" y="8818"/>
                      <a:pt x="625" y="7797"/>
                    </a:cubicBezTo>
                    <a:cubicBezTo>
                      <a:pt x="-13" y="7670"/>
                      <a:pt x="-268" y="3202"/>
                      <a:pt x="370" y="2819"/>
                    </a:cubicBezTo>
                    <a:cubicBezTo>
                      <a:pt x="3178" y="1415"/>
                      <a:pt x="6369" y="139"/>
                      <a:pt x="9560" y="11"/>
                    </a:cubicBezTo>
                    <a:cubicBezTo>
                      <a:pt x="12751" y="-117"/>
                      <a:pt x="15942" y="905"/>
                      <a:pt x="19261" y="15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</p:grpSp>
      </p:grpSp>
      <p:grpSp>
        <p:nvGrpSpPr>
          <p:cNvPr id="222" name="群組 221">
            <a:extLst>
              <a:ext uri="{FF2B5EF4-FFF2-40B4-BE49-F238E27FC236}">
                <a16:creationId xmlns:a16="http://schemas.microsoft.com/office/drawing/2014/main" id="{903BB4F8-AAE0-496A-8A00-33E5A0D15F5D}"/>
              </a:ext>
            </a:extLst>
          </p:cNvPr>
          <p:cNvGrpSpPr/>
          <p:nvPr/>
        </p:nvGrpSpPr>
        <p:grpSpPr>
          <a:xfrm>
            <a:off x="8237142" y="2938719"/>
            <a:ext cx="479446" cy="303502"/>
            <a:chOff x="11017037" y="3967703"/>
            <a:chExt cx="650937" cy="412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3" name="群組 222">
              <a:extLst>
                <a:ext uri="{FF2B5EF4-FFF2-40B4-BE49-F238E27FC236}">
                  <a16:creationId xmlns:a16="http://schemas.microsoft.com/office/drawing/2014/main" id="{0BFA8DE0-0B51-4BFE-94A6-D83D0F669927}"/>
                </a:ext>
              </a:extLst>
            </p:cNvPr>
            <p:cNvGrpSpPr/>
            <p:nvPr/>
          </p:nvGrpSpPr>
          <p:grpSpPr>
            <a:xfrm>
              <a:off x="11017037" y="3967703"/>
              <a:ext cx="462246" cy="349827"/>
              <a:chOff x="11017037" y="3967703"/>
              <a:chExt cx="462246" cy="349827"/>
            </a:xfrm>
          </p:grpSpPr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3D127236-D22B-45C5-9745-363F16D7DD63}"/>
                  </a:ext>
                </a:extLst>
              </p:cNvPr>
              <p:cNvSpPr/>
              <p:nvPr/>
            </p:nvSpPr>
            <p:spPr>
              <a:xfrm flipH="1">
                <a:off x="11017037" y="3967703"/>
                <a:ext cx="462246" cy="304108"/>
              </a:xfrm>
              <a:custGeom>
                <a:avLst/>
                <a:gdLst>
                  <a:gd name="connsiteX0" fmla="*/ 1312938 w 1455132"/>
                  <a:gd name="connsiteY0" fmla="*/ 961281 h 957324"/>
                  <a:gd name="connsiteX1" fmla="*/ 145513 w 1455132"/>
                  <a:gd name="connsiteY1" fmla="*/ 961281 h 957324"/>
                  <a:gd name="connsiteX2" fmla="*/ 0 w 1455132"/>
                  <a:gd name="connsiteY2" fmla="*/ 815768 h 957324"/>
                  <a:gd name="connsiteX3" fmla="*/ 0 w 1455132"/>
                  <a:gd name="connsiteY3" fmla="*/ 145513 h 957324"/>
                  <a:gd name="connsiteX4" fmla="*/ 145513 w 1455132"/>
                  <a:gd name="connsiteY4" fmla="*/ 0 h 957324"/>
                  <a:gd name="connsiteX5" fmla="*/ 1312938 w 1455132"/>
                  <a:gd name="connsiteY5" fmla="*/ 0 h 957324"/>
                  <a:gd name="connsiteX6" fmla="*/ 1458452 w 1455132"/>
                  <a:gd name="connsiteY6" fmla="*/ 145513 h 957324"/>
                  <a:gd name="connsiteX7" fmla="*/ 1458452 w 1455132"/>
                  <a:gd name="connsiteY7" fmla="*/ 815768 h 957324"/>
                  <a:gd name="connsiteX8" fmla="*/ 1312938 w 1455132"/>
                  <a:gd name="connsiteY8" fmla="*/ 961281 h 957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957324">
                    <a:moveTo>
                      <a:pt x="1312938" y="961281"/>
                    </a:moveTo>
                    <a:lnTo>
                      <a:pt x="145513" y="961281"/>
                    </a:lnTo>
                    <a:cubicBezTo>
                      <a:pt x="65226" y="961281"/>
                      <a:pt x="0" y="896183"/>
                      <a:pt x="0" y="815768"/>
                    </a:cubicBezTo>
                    <a:lnTo>
                      <a:pt x="0" y="145513"/>
                    </a:lnTo>
                    <a:cubicBezTo>
                      <a:pt x="0" y="65226"/>
                      <a:pt x="65098" y="0"/>
                      <a:pt x="145513" y="0"/>
                    </a:cubicBezTo>
                    <a:lnTo>
                      <a:pt x="1312938" y="0"/>
                    </a:lnTo>
                    <a:cubicBezTo>
                      <a:pt x="1393226" y="0"/>
                      <a:pt x="1458452" y="65098"/>
                      <a:pt x="1458452" y="145513"/>
                    </a:cubicBezTo>
                    <a:lnTo>
                      <a:pt x="1458452" y="815768"/>
                    </a:lnTo>
                    <a:cubicBezTo>
                      <a:pt x="1458452" y="896055"/>
                      <a:pt x="1393226" y="961281"/>
                      <a:pt x="1312938" y="961281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F12F78B3-3294-4F4E-AEC9-15474461DC7D}"/>
                  </a:ext>
                </a:extLst>
              </p:cNvPr>
              <p:cNvSpPr/>
              <p:nvPr/>
            </p:nvSpPr>
            <p:spPr>
              <a:xfrm flipH="1">
                <a:off x="11054950" y="4000140"/>
                <a:ext cx="389260" cy="239232"/>
              </a:xfrm>
              <a:custGeom>
                <a:avLst/>
                <a:gdLst>
                  <a:gd name="connsiteX0" fmla="*/ 0 w 1225374"/>
                  <a:gd name="connsiteY0" fmla="*/ 0 h 753095"/>
                  <a:gd name="connsiteX1" fmla="*/ 1237501 w 1225374"/>
                  <a:gd name="connsiteY1" fmla="*/ 0 h 753095"/>
                  <a:gd name="connsiteX2" fmla="*/ 1237501 w 1225374"/>
                  <a:gd name="connsiteY2" fmla="*/ 757180 h 753095"/>
                  <a:gd name="connsiteX3" fmla="*/ 0 w 1225374"/>
                  <a:gd name="connsiteY3" fmla="*/ 757180 h 75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5374" h="753095">
                    <a:moveTo>
                      <a:pt x="0" y="0"/>
                    </a:moveTo>
                    <a:lnTo>
                      <a:pt x="1237501" y="0"/>
                    </a:lnTo>
                    <a:lnTo>
                      <a:pt x="1237501" y="757180"/>
                    </a:lnTo>
                    <a:lnTo>
                      <a:pt x="0" y="75718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66D70AE8-EE1F-458A-A028-941A3B23607A}"/>
                  </a:ext>
                </a:extLst>
              </p:cNvPr>
              <p:cNvSpPr/>
              <p:nvPr/>
            </p:nvSpPr>
            <p:spPr>
              <a:xfrm flipH="1">
                <a:off x="11017037" y="4271811"/>
                <a:ext cx="462246" cy="45719"/>
              </a:xfrm>
              <a:custGeom>
                <a:avLst/>
                <a:gdLst>
                  <a:gd name="connsiteX0" fmla="*/ 1403437 w 1455132"/>
                  <a:gd name="connsiteY0" fmla="*/ 136834 h 127643"/>
                  <a:gd name="connsiteX1" fmla="*/ 54887 w 1455132"/>
                  <a:gd name="connsiteY1" fmla="*/ 136834 h 127643"/>
                  <a:gd name="connsiteX2" fmla="*/ 0 w 1455132"/>
                  <a:gd name="connsiteY2" fmla="*/ 81947 h 127643"/>
                  <a:gd name="connsiteX3" fmla="*/ 0 w 1455132"/>
                  <a:gd name="connsiteY3" fmla="*/ 54886 h 127643"/>
                  <a:gd name="connsiteX4" fmla="*/ 54887 w 1455132"/>
                  <a:gd name="connsiteY4" fmla="*/ 0 h 127643"/>
                  <a:gd name="connsiteX5" fmla="*/ 1403437 w 1455132"/>
                  <a:gd name="connsiteY5" fmla="*/ 0 h 127643"/>
                  <a:gd name="connsiteX6" fmla="*/ 1458324 w 1455132"/>
                  <a:gd name="connsiteY6" fmla="*/ 54886 h 127643"/>
                  <a:gd name="connsiteX7" fmla="*/ 1458324 w 1455132"/>
                  <a:gd name="connsiteY7" fmla="*/ 81947 h 127643"/>
                  <a:gd name="connsiteX8" fmla="*/ 1403437 w 1455132"/>
                  <a:gd name="connsiteY8" fmla="*/ 136834 h 12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127643">
                    <a:moveTo>
                      <a:pt x="1403437" y="136834"/>
                    </a:moveTo>
                    <a:lnTo>
                      <a:pt x="54887" y="136834"/>
                    </a:lnTo>
                    <a:cubicBezTo>
                      <a:pt x="24508" y="136834"/>
                      <a:pt x="0" y="112198"/>
                      <a:pt x="0" y="81947"/>
                    </a:cubicBezTo>
                    <a:lnTo>
                      <a:pt x="0" y="54886"/>
                    </a:lnTo>
                    <a:cubicBezTo>
                      <a:pt x="0" y="24507"/>
                      <a:pt x="24635" y="0"/>
                      <a:pt x="54887" y="0"/>
                    </a:cubicBezTo>
                    <a:lnTo>
                      <a:pt x="1403437" y="0"/>
                    </a:lnTo>
                    <a:cubicBezTo>
                      <a:pt x="1433816" y="0"/>
                      <a:pt x="1458324" y="24635"/>
                      <a:pt x="1458324" y="54886"/>
                    </a:cubicBezTo>
                    <a:lnTo>
                      <a:pt x="1458324" y="81947"/>
                    </a:lnTo>
                    <a:cubicBezTo>
                      <a:pt x="1458452" y="112198"/>
                      <a:pt x="1433816" y="136834"/>
                      <a:pt x="1403437" y="136834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BE74441D-0C78-4845-B704-B25CC08AEB1F}"/>
                  </a:ext>
                </a:extLst>
              </p:cNvPr>
              <p:cNvSpPr/>
              <p:nvPr/>
            </p:nvSpPr>
            <p:spPr>
              <a:xfrm flipH="1">
                <a:off x="11217953" y="4288882"/>
                <a:ext cx="60822" cy="12164"/>
              </a:xfrm>
              <a:custGeom>
                <a:avLst/>
                <a:gdLst>
                  <a:gd name="connsiteX0" fmla="*/ 174105 w 191464"/>
                  <a:gd name="connsiteY0" fmla="*/ 43654 h 38292"/>
                  <a:gd name="connsiteX1" fmla="*/ 21827 w 191464"/>
                  <a:gd name="connsiteY1" fmla="*/ 43654 h 38292"/>
                  <a:gd name="connsiteX2" fmla="*/ 0 w 191464"/>
                  <a:gd name="connsiteY2" fmla="*/ 21827 h 38292"/>
                  <a:gd name="connsiteX3" fmla="*/ 0 w 191464"/>
                  <a:gd name="connsiteY3" fmla="*/ 21827 h 38292"/>
                  <a:gd name="connsiteX4" fmla="*/ 21827 w 191464"/>
                  <a:gd name="connsiteY4" fmla="*/ 0 h 38292"/>
                  <a:gd name="connsiteX5" fmla="*/ 174105 w 191464"/>
                  <a:gd name="connsiteY5" fmla="*/ 0 h 38292"/>
                  <a:gd name="connsiteX6" fmla="*/ 195932 w 191464"/>
                  <a:gd name="connsiteY6" fmla="*/ 21827 h 38292"/>
                  <a:gd name="connsiteX7" fmla="*/ 195932 w 191464"/>
                  <a:gd name="connsiteY7" fmla="*/ 21827 h 38292"/>
                  <a:gd name="connsiteX8" fmla="*/ 174105 w 191464"/>
                  <a:gd name="connsiteY8" fmla="*/ 43654 h 3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464" h="38292">
                    <a:moveTo>
                      <a:pt x="174105" y="43654"/>
                    </a:moveTo>
                    <a:lnTo>
                      <a:pt x="21827" y="43654"/>
                    </a:lnTo>
                    <a:cubicBezTo>
                      <a:pt x="9701" y="43654"/>
                      <a:pt x="0" y="33825"/>
                      <a:pt x="0" y="21827"/>
                    </a:cubicBezTo>
                    <a:lnTo>
                      <a:pt x="0" y="21827"/>
                    </a:lnTo>
                    <a:cubicBezTo>
                      <a:pt x="0" y="9701"/>
                      <a:pt x="9829" y="0"/>
                      <a:pt x="21827" y="0"/>
                    </a:cubicBezTo>
                    <a:lnTo>
                      <a:pt x="174105" y="0"/>
                    </a:lnTo>
                    <a:cubicBezTo>
                      <a:pt x="186232" y="0"/>
                      <a:pt x="195932" y="9828"/>
                      <a:pt x="195932" y="21827"/>
                    </a:cubicBezTo>
                    <a:lnTo>
                      <a:pt x="195932" y="21827"/>
                    </a:lnTo>
                    <a:cubicBezTo>
                      <a:pt x="195932" y="33825"/>
                      <a:pt x="186232" y="43654"/>
                      <a:pt x="174105" y="43654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grpSp>
            <p:nvGrpSpPr>
              <p:cNvPr id="241" name="群組 240">
                <a:extLst>
                  <a:ext uri="{FF2B5EF4-FFF2-40B4-BE49-F238E27FC236}">
                    <a16:creationId xmlns:a16="http://schemas.microsoft.com/office/drawing/2014/main" id="{0A5A2EF9-942D-4C70-A18B-8EC7B8531754}"/>
                  </a:ext>
                </a:extLst>
              </p:cNvPr>
              <p:cNvGrpSpPr/>
              <p:nvPr/>
            </p:nvGrpSpPr>
            <p:grpSpPr>
              <a:xfrm>
                <a:off x="11101853" y="4031627"/>
                <a:ext cx="295924" cy="93035"/>
                <a:chOff x="11230442" y="4040891"/>
                <a:chExt cx="162192" cy="53807"/>
              </a:xfrm>
            </p:grpSpPr>
            <p:sp>
              <p:nvSpPr>
                <p:cNvPr id="242" name="手繪多邊形: 圖案 241">
                  <a:extLst>
                    <a:ext uri="{FF2B5EF4-FFF2-40B4-BE49-F238E27FC236}">
                      <a16:creationId xmlns:a16="http://schemas.microsoft.com/office/drawing/2014/main" id="{C20140DE-1E23-4127-85A0-3FA52E5FAF28}"/>
                    </a:ext>
                  </a:extLst>
                </p:cNvPr>
                <p:cNvSpPr/>
                <p:nvPr/>
              </p:nvSpPr>
              <p:spPr>
                <a:xfrm flipH="1">
                  <a:off x="11266894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43" name="手繪多邊形: 圖案 242">
                  <a:extLst>
                    <a:ext uri="{FF2B5EF4-FFF2-40B4-BE49-F238E27FC236}">
                      <a16:creationId xmlns:a16="http://schemas.microsoft.com/office/drawing/2014/main" id="{939049E9-0964-405B-A387-394C9593AE34}"/>
                    </a:ext>
                  </a:extLst>
                </p:cNvPr>
                <p:cNvSpPr/>
                <p:nvPr/>
              </p:nvSpPr>
              <p:spPr>
                <a:xfrm flipH="1">
                  <a:off x="11254527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44" name="手繪多邊形: 圖案 243">
                  <a:extLst>
                    <a:ext uri="{FF2B5EF4-FFF2-40B4-BE49-F238E27FC236}">
                      <a16:creationId xmlns:a16="http://schemas.microsoft.com/office/drawing/2014/main" id="{F7FA67D1-9146-4A26-A274-54B950F6EC94}"/>
                    </a:ext>
                  </a:extLst>
                </p:cNvPr>
                <p:cNvSpPr/>
                <p:nvPr/>
              </p:nvSpPr>
              <p:spPr>
                <a:xfrm flipH="1">
                  <a:off x="11242160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45" name="手繪多邊形: 圖案 244">
                  <a:extLst>
                    <a:ext uri="{FF2B5EF4-FFF2-40B4-BE49-F238E27FC236}">
                      <a16:creationId xmlns:a16="http://schemas.microsoft.com/office/drawing/2014/main" id="{FD0484AF-5DA9-4EDE-9717-7EEC40D2C729}"/>
                    </a:ext>
                  </a:extLst>
                </p:cNvPr>
                <p:cNvSpPr/>
                <p:nvPr/>
              </p:nvSpPr>
              <p:spPr>
                <a:xfrm flipH="1">
                  <a:off x="11230442" y="4052934"/>
                  <a:ext cx="162192" cy="4055"/>
                </a:xfrm>
                <a:custGeom>
                  <a:avLst/>
                  <a:gdLst>
                    <a:gd name="connsiteX0" fmla="*/ 0 w 510572"/>
                    <a:gd name="connsiteY0" fmla="*/ 0 h 0"/>
                    <a:gd name="connsiteX1" fmla="*/ 510828 w 51057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0572">
                      <a:moveTo>
                        <a:pt x="0" y="0"/>
                      </a:moveTo>
                      <a:lnTo>
                        <a:pt x="510828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46" name="手繪多邊形: 圖案 245">
                  <a:extLst>
                    <a:ext uri="{FF2B5EF4-FFF2-40B4-BE49-F238E27FC236}">
                      <a16:creationId xmlns:a16="http://schemas.microsoft.com/office/drawing/2014/main" id="{40F8DFBC-D98C-4CAF-9CF6-DC8F5551D4D5}"/>
                    </a:ext>
                  </a:extLst>
                </p:cNvPr>
                <p:cNvSpPr/>
                <p:nvPr/>
              </p:nvSpPr>
              <p:spPr>
                <a:xfrm flipH="1">
                  <a:off x="11246458" y="4067815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47" name="手繪多邊形: 圖案 246">
                  <a:extLst>
                    <a:ext uri="{FF2B5EF4-FFF2-40B4-BE49-F238E27FC236}">
                      <a16:creationId xmlns:a16="http://schemas.microsoft.com/office/drawing/2014/main" id="{7618BB19-95AA-4D31-871C-76E90675A7A2}"/>
                    </a:ext>
                  </a:extLst>
                </p:cNvPr>
                <p:cNvSpPr/>
                <p:nvPr/>
              </p:nvSpPr>
              <p:spPr>
                <a:xfrm flipH="1">
                  <a:off x="11246458" y="4079208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48" name="手繪多邊形: 圖案 247">
                  <a:extLst>
                    <a:ext uri="{FF2B5EF4-FFF2-40B4-BE49-F238E27FC236}">
                      <a16:creationId xmlns:a16="http://schemas.microsoft.com/office/drawing/2014/main" id="{FD6EAE51-F2D5-45B2-ACF5-27798032F4EC}"/>
                    </a:ext>
                  </a:extLst>
                </p:cNvPr>
                <p:cNvSpPr/>
                <p:nvPr/>
              </p:nvSpPr>
              <p:spPr>
                <a:xfrm flipH="1">
                  <a:off x="11246458" y="4090643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</p:grpSp>
        </p:grpSp>
        <p:grpSp>
          <p:nvGrpSpPr>
            <p:cNvPr id="224" name="群組 223">
              <a:extLst>
                <a:ext uri="{FF2B5EF4-FFF2-40B4-BE49-F238E27FC236}">
                  <a16:creationId xmlns:a16="http://schemas.microsoft.com/office/drawing/2014/main" id="{8221E8F3-3E53-4704-B733-DA6E93483D5E}"/>
                </a:ext>
              </a:extLst>
            </p:cNvPr>
            <p:cNvGrpSpPr/>
            <p:nvPr/>
          </p:nvGrpSpPr>
          <p:grpSpPr>
            <a:xfrm>
              <a:off x="11205728" y="4029936"/>
              <a:ext cx="462246" cy="349827"/>
              <a:chOff x="11017037" y="3967703"/>
              <a:chExt cx="462246" cy="349827"/>
            </a:xfrm>
          </p:grpSpPr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62AF51AD-696A-4ACD-B741-A35C037A4987}"/>
                  </a:ext>
                </a:extLst>
              </p:cNvPr>
              <p:cNvSpPr/>
              <p:nvPr/>
            </p:nvSpPr>
            <p:spPr>
              <a:xfrm flipH="1">
                <a:off x="11017037" y="3967703"/>
                <a:ext cx="462246" cy="304108"/>
              </a:xfrm>
              <a:custGeom>
                <a:avLst/>
                <a:gdLst>
                  <a:gd name="connsiteX0" fmla="*/ 1312938 w 1455132"/>
                  <a:gd name="connsiteY0" fmla="*/ 961281 h 957324"/>
                  <a:gd name="connsiteX1" fmla="*/ 145513 w 1455132"/>
                  <a:gd name="connsiteY1" fmla="*/ 961281 h 957324"/>
                  <a:gd name="connsiteX2" fmla="*/ 0 w 1455132"/>
                  <a:gd name="connsiteY2" fmla="*/ 815768 h 957324"/>
                  <a:gd name="connsiteX3" fmla="*/ 0 w 1455132"/>
                  <a:gd name="connsiteY3" fmla="*/ 145513 h 957324"/>
                  <a:gd name="connsiteX4" fmla="*/ 145513 w 1455132"/>
                  <a:gd name="connsiteY4" fmla="*/ 0 h 957324"/>
                  <a:gd name="connsiteX5" fmla="*/ 1312938 w 1455132"/>
                  <a:gd name="connsiteY5" fmla="*/ 0 h 957324"/>
                  <a:gd name="connsiteX6" fmla="*/ 1458452 w 1455132"/>
                  <a:gd name="connsiteY6" fmla="*/ 145513 h 957324"/>
                  <a:gd name="connsiteX7" fmla="*/ 1458452 w 1455132"/>
                  <a:gd name="connsiteY7" fmla="*/ 815768 h 957324"/>
                  <a:gd name="connsiteX8" fmla="*/ 1312938 w 1455132"/>
                  <a:gd name="connsiteY8" fmla="*/ 961281 h 957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957324">
                    <a:moveTo>
                      <a:pt x="1312938" y="961281"/>
                    </a:moveTo>
                    <a:lnTo>
                      <a:pt x="145513" y="961281"/>
                    </a:lnTo>
                    <a:cubicBezTo>
                      <a:pt x="65226" y="961281"/>
                      <a:pt x="0" y="896183"/>
                      <a:pt x="0" y="815768"/>
                    </a:cubicBezTo>
                    <a:lnTo>
                      <a:pt x="0" y="145513"/>
                    </a:lnTo>
                    <a:cubicBezTo>
                      <a:pt x="0" y="65226"/>
                      <a:pt x="65098" y="0"/>
                      <a:pt x="145513" y="0"/>
                    </a:cubicBezTo>
                    <a:lnTo>
                      <a:pt x="1312938" y="0"/>
                    </a:lnTo>
                    <a:cubicBezTo>
                      <a:pt x="1393226" y="0"/>
                      <a:pt x="1458452" y="65098"/>
                      <a:pt x="1458452" y="145513"/>
                    </a:cubicBezTo>
                    <a:lnTo>
                      <a:pt x="1458452" y="815768"/>
                    </a:lnTo>
                    <a:cubicBezTo>
                      <a:pt x="1458452" y="896055"/>
                      <a:pt x="1393226" y="961281"/>
                      <a:pt x="1312938" y="961281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E77A9156-6A57-4505-AF5E-E118ABB3367F}"/>
                  </a:ext>
                </a:extLst>
              </p:cNvPr>
              <p:cNvSpPr/>
              <p:nvPr/>
            </p:nvSpPr>
            <p:spPr>
              <a:xfrm flipH="1">
                <a:off x="11054950" y="4000140"/>
                <a:ext cx="389260" cy="239232"/>
              </a:xfrm>
              <a:custGeom>
                <a:avLst/>
                <a:gdLst>
                  <a:gd name="connsiteX0" fmla="*/ 0 w 1225374"/>
                  <a:gd name="connsiteY0" fmla="*/ 0 h 753095"/>
                  <a:gd name="connsiteX1" fmla="*/ 1237501 w 1225374"/>
                  <a:gd name="connsiteY1" fmla="*/ 0 h 753095"/>
                  <a:gd name="connsiteX2" fmla="*/ 1237501 w 1225374"/>
                  <a:gd name="connsiteY2" fmla="*/ 757180 h 753095"/>
                  <a:gd name="connsiteX3" fmla="*/ 0 w 1225374"/>
                  <a:gd name="connsiteY3" fmla="*/ 757180 h 75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5374" h="753095">
                    <a:moveTo>
                      <a:pt x="0" y="0"/>
                    </a:moveTo>
                    <a:lnTo>
                      <a:pt x="1237501" y="0"/>
                    </a:lnTo>
                    <a:lnTo>
                      <a:pt x="1237501" y="757180"/>
                    </a:lnTo>
                    <a:lnTo>
                      <a:pt x="0" y="757180"/>
                    </a:lnTo>
                    <a:close/>
                  </a:path>
                </a:pathLst>
              </a:custGeom>
              <a:solidFill>
                <a:schemeClr val="tx1"/>
              </a:solidFill>
              <a:ln w="6350" cap="rnd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ABEBBC4D-5F02-482B-AE90-B9C6FED54F08}"/>
                  </a:ext>
                </a:extLst>
              </p:cNvPr>
              <p:cNvSpPr/>
              <p:nvPr/>
            </p:nvSpPr>
            <p:spPr>
              <a:xfrm flipH="1">
                <a:off x="11017037" y="4271811"/>
                <a:ext cx="462246" cy="45719"/>
              </a:xfrm>
              <a:custGeom>
                <a:avLst/>
                <a:gdLst>
                  <a:gd name="connsiteX0" fmla="*/ 1403437 w 1455132"/>
                  <a:gd name="connsiteY0" fmla="*/ 136834 h 127643"/>
                  <a:gd name="connsiteX1" fmla="*/ 54887 w 1455132"/>
                  <a:gd name="connsiteY1" fmla="*/ 136834 h 127643"/>
                  <a:gd name="connsiteX2" fmla="*/ 0 w 1455132"/>
                  <a:gd name="connsiteY2" fmla="*/ 81947 h 127643"/>
                  <a:gd name="connsiteX3" fmla="*/ 0 w 1455132"/>
                  <a:gd name="connsiteY3" fmla="*/ 54886 h 127643"/>
                  <a:gd name="connsiteX4" fmla="*/ 54887 w 1455132"/>
                  <a:gd name="connsiteY4" fmla="*/ 0 h 127643"/>
                  <a:gd name="connsiteX5" fmla="*/ 1403437 w 1455132"/>
                  <a:gd name="connsiteY5" fmla="*/ 0 h 127643"/>
                  <a:gd name="connsiteX6" fmla="*/ 1458324 w 1455132"/>
                  <a:gd name="connsiteY6" fmla="*/ 54886 h 127643"/>
                  <a:gd name="connsiteX7" fmla="*/ 1458324 w 1455132"/>
                  <a:gd name="connsiteY7" fmla="*/ 81947 h 127643"/>
                  <a:gd name="connsiteX8" fmla="*/ 1403437 w 1455132"/>
                  <a:gd name="connsiteY8" fmla="*/ 136834 h 12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5132" h="127643">
                    <a:moveTo>
                      <a:pt x="1403437" y="136834"/>
                    </a:moveTo>
                    <a:lnTo>
                      <a:pt x="54887" y="136834"/>
                    </a:lnTo>
                    <a:cubicBezTo>
                      <a:pt x="24508" y="136834"/>
                      <a:pt x="0" y="112198"/>
                      <a:pt x="0" y="81947"/>
                    </a:cubicBezTo>
                    <a:lnTo>
                      <a:pt x="0" y="54886"/>
                    </a:lnTo>
                    <a:cubicBezTo>
                      <a:pt x="0" y="24507"/>
                      <a:pt x="24635" y="0"/>
                      <a:pt x="54887" y="0"/>
                    </a:cubicBezTo>
                    <a:lnTo>
                      <a:pt x="1403437" y="0"/>
                    </a:lnTo>
                    <a:cubicBezTo>
                      <a:pt x="1433816" y="0"/>
                      <a:pt x="1458324" y="24635"/>
                      <a:pt x="1458324" y="54886"/>
                    </a:cubicBezTo>
                    <a:lnTo>
                      <a:pt x="1458324" y="81947"/>
                    </a:lnTo>
                    <a:cubicBezTo>
                      <a:pt x="1458452" y="112198"/>
                      <a:pt x="1433816" y="136834"/>
                      <a:pt x="1403437" y="136834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F89861C9-0628-475C-92EE-735D050F75C3}"/>
                  </a:ext>
                </a:extLst>
              </p:cNvPr>
              <p:cNvSpPr/>
              <p:nvPr/>
            </p:nvSpPr>
            <p:spPr>
              <a:xfrm flipH="1">
                <a:off x="11217953" y="4288882"/>
                <a:ext cx="60822" cy="12164"/>
              </a:xfrm>
              <a:custGeom>
                <a:avLst/>
                <a:gdLst>
                  <a:gd name="connsiteX0" fmla="*/ 174105 w 191464"/>
                  <a:gd name="connsiteY0" fmla="*/ 43654 h 38292"/>
                  <a:gd name="connsiteX1" fmla="*/ 21827 w 191464"/>
                  <a:gd name="connsiteY1" fmla="*/ 43654 h 38292"/>
                  <a:gd name="connsiteX2" fmla="*/ 0 w 191464"/>
                  <a:gd name="connsiteY2" fmla="*/ 21827 h 38292"/>
                  <a:gd name="connsiteX3" fmla="*/ 0 w 191464"/>
                  <a:gd name="connsiteY3" fmla="*/ 21827 h 38292"/>
                  <a:gd name="connsiteX4" fmla="*/ 21827 w 191464"/>
                  <a:gd name="connsiteY4" fmla="*/ 0 h 38292"/>
                  <a:gd name="connsiteX5" fmla="*/ 174105 w 191464"/>
                  <a:gd name="connsiteY5" fmla="*/ 0 h 38292"/>
                  <a:gd name="connsiteX6" fmla="*/ 195932 w 191464"/>
                  <a:gd name="connsiteY6" fmla="*/ 21827 h 38292"/>
                  <a:gd name="connsiteX7" fmla="*/ 195932 w 191464"/>
                  <a:gd name="connsiteY7" fmla="*/ 21827 h 38292"/>
                  <a:gd name="connsiteX8" fmla="*/ 174105 w 191464"/>
                  <a:gd name="connsiteY8" fmla="*/ 43654 h 38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464" h="38292">
                    <a:moveTo>
                      <a:pt x="174105" y="43654"/>
                    </a:moveTo>
                    <a:lnTo>
                      <a:pt x="21827" y="43654"/>
                    </a:lnTo>
                    <a:cubicBezTo>
                      <a:pt x="9701" y="43654"/>
                      <a:pt x="0" y="33825"/>
                      <a:pt x="0" y="21827"/>
                    </a:cubicBezTo>
                    <a:lnTo>
                      <a:pt x="0" y="21827"/>
                    </a:lnTo>
                    <a:cubicBezTo>
                      <a:pt x="0" y="9701"/>
                      <a:pt x="9829" y="0"/>
                      <a:pt x="21827" y="0"/>
                    </a:cubicBezTo>
                    <a:lnTo>
                      <a:pt x="174105" y="0"/>
                    </a:lnTo>
                    <a:cubicBezTo>
                      <a:pt x="186232" y="0"/>
                      <a:pt x="195932" y="9828"/>
                      <a:pt x="195932" y="21827"/>
                    </a:cubicBezTo>
                    <a:lnTo>
                      <a:pt x="195932" y="21827"/>
                    </a:lnTo>
                    <a:cubicBezTo>
                      <a:pt x="195932" y="33825"/>
                      <a:pt x="186232" y="43654"/>
                      <a:pt x="174105" y="43654"/>
                    </a:cubicBezTo>
                    <a:close/>
                  </a:path>
                </a:pathLst>
              </a:custGeom>
              <a:solidFill>
                <a:schemeClr val="tx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800"/>
              </a:p>
            </p:txBody>
          </p:sp>
          <p:grpSp>
            <p:nvGrpSpPr>
              <p:cNvPr id="229" name="群組 228">
                <a:extLst>
                  <a:ext uri="{FF2B5EF4-FFF2-40B4-BE49-F238E27FC236}">
                    <a16:creationId xmlns:a16="http://schemas.microsoft.com/office/drawing/2014/main" id="{C4718A80-0542-415E-A0E0-E9277D680313}"/>
                  </a:ext>
                </a:extLst>
              </p:cNvPr>
              <p:cNvGrpSpPr/>
              <p:nvPr/>
            </p:nvGrpSpPr>
            <p:grpSpPr>
              <a:xfrm>
                <a:off x="11101853" y="4031627"/>
                <a:ext cx="295924" cy="93035"/>
                <a:chOff x="11230442" y="4040891"/>
                <a:chExt cx="162192" cy="53807"/>
              </a:xfrm>
            </p:grpSpPr>
            <p:sp>
              <p:nvSpPr>
                <p:cNvPr id="230" name="手繪多邊形: 圖案 229">
                  <a:extLst>
                    <a:ext uri="{FF2B5EF4-FFF2-40B4-BE49-F238E27FC236}">
                      <a16:creationId xmlns:a16="http://schemas.microsoft.com/office/drawing/2014/main" id="{945E8040-BAED-4D79-8798-B4F52B7528F5}"/>
                    </a:ext>
                  </a:extLst>
                </p:cNvPr>
                <p:cNvSpPr/>
                <p:nvPr/>
              </p:nvSpPr>
              <p:spPr>
                <a:xfrm flipH="1">
                  <a:off x="11266894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31" name="手繪多邊形: 圖案 230">
                  <a:extLst>
                    <a:ext uri="{FF2B5EF4-FFF2-40B4-BE49-F238E27FC236}">
                      <a16:creationId xmlns:a16="http://schemas.microsoft.com/office/drawing/2014/main" id="{CCEC2EE5-FDB2-4F20-8E2A-413849EF90E3}"/>
                    </a:ext>
                  </a:extLst>
                </p:cNvPr>
                <p:cNvSpPr/>
                <p:nvPr/>
              </p:nvSpPr>
              <p:spPr>
                <a:xfrm flipH="1">
                  <a:off x="11254527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32" name="手繪多邊形: 圖案 231">
                  <a:extLst>
                    <a:ext uri="{FF2B5EF4-FFF2-40B4-BE49-F238E27FC236}">
                      <a16:creationId xmlns:a16="http://schemas.microsoft.com/office/drawing/2014/main" id="{CD1B3208-8594-40FE-BF48-FC5BC47EEA91}"/>
                    </a:ext>
                  </a:extLst>
                </p:cNvPr>
                <p:cNvSpPr/>
                <p:nvPr/>
              </p:nvSpPr>
              <p:spPr>
                <a:xfrm flipH="1">
                  <a:off x="11242160" y="4040891"/>
                  <a:ext cx="4055" cy="4055"/>
                </a:xfrm>
                <a:custGeom>
                  <a:avLst/>
                  <a:gdLst>
                    <a:gd name="connsiteX0" fmla="*/ 0 w 12764"/>
                    <a:gd name="connsiteY0" fmla="*/ 0 h 12764"/>
                    <a:gd name="connsiteX1" fmla="*/ 17998 w 12764"/>
                    <a:gd name="connsiteY1" fmla="*/ 0 h 12764"/>
                    <a:gd name="connsiteX2" fmla="*/ 17998 w 12764"/>
                    <a:gd name="connsiteY2" fmla="*/ 17998 h 12764"/>
                    <a:gd name="connsiteX3" fmla="*/ 0 w 12764"/>
                    <a:gd name="connsiteY3" fmla="*/ 17998 h 12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4" h="12764">
                      <a:moveTo>
                        <a:pt x="0" y="0"/>
                      </a:moveTo>
                      <a:lnTo>
                        <a:pt x="17998" y="0"/>
                      </a:lnTo>
                      <a:lnTo>
                        <a:pt x="17998" y="17998"/>
                      </a:lnTo>
                      <a:lnTo>
                        <a:pt x="0" y="1799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33" name="手繪多邊形: 圖案 232">
                  <a:extLst>
                    <a:ext uri="{FF2B5EF4-FFF2-40B4-BE49-F238E27FC236}">
                      <a16:creationId xmlns:a16="http://schemas.microsoft.com/office/drawing/2014/main" id="{055A89FC-A48E-4357-A59E-C2B5F60503B5}"/>
                    </a:ext>
                  </a:extLst>
                </p:cNvPr>
                <p:cNvSpPr/>
                <p:nvPr/>
              </p:nvSpPr>
              <p:spPr>
                <a:xfrm flipH="1">
                  <a:off x="11230442" y="4052934"/>
                  <a:ext cx="162192" cy="4055"/>
                </a:xfrm>
                <a:custGeom>
                  <a:avLst/>
                  <a:gdLst>
                    <a:gd name="connsiteX0" fmla="*/ 0 w 510572"/>
                    <a:gd name="connsiteY0" fmla="*/ 0 h 0"/>
                    <a:gd name="connsiteX1" fmla="*/ 510828 w 51057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0572">
                      <a:moveTo>
                        <a:pt x="0" y="0"/>
                      </a:moveTo>
                      <a:lnTo>
                        <a:pt x="510828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34" name="手繪多邊形: 圖案 233">
                  <a:extLst>
                    <a:ext uri="{FF2B5EF4-FFF2-40B4-BE49-F238E27FC236}">
                      <a16:creationId xmlns:a16="http://schemas.microsoft.com/office/drawing/2014/main" id="{41598F0D-5E0D-4568-9ED1-B8D5E600B8D3}"/>
                    </a:ext>
                  </a:extLst>
                </p:cNvPr>
                <p:cNvSpPr/>
                <p:nvPr/>
              </p:nvSpPr>
              <p:spPr>
                <a:xfrm flipH="1">
                  <a:off x="11246458" y="4067815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35" name="手繪多邊形: 圖案 234">
                  <a:extLst>
                    <a:ext uri="{FF2B5EF4-FFF2-40B4-BE49-F238E27FC236}">
                      <a16:creationId xmlns:a16="http://schemas.microsoft.com/office/drawing/2014/main" id="{A29A6106-D406-4F8E-8A91-83AD07ADDDED}"/>
                    </a:ext>
                  </a:extLst>
                </p:cNvPr>
                <p:cNvSpPr/>
                <p:nvPr/>
              </p:nvSpPr>
              <p:spPr>
                <a:xfrm flipH="1">
                  <a:off x="11246458" y="4079208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  <p:sp>
              <p:nvSpPr>
                <p:cNvPr id="236" name="手繪多邊形: 圖案 235">
                  <a:extLst>
                    <a:ext uri="{FF2B5EF4-FFF2-40B4-BE49-F238E27FC236}">
                      <a16:creationId xmlns:a16="http://schemas.microsoft.com/office/drawing/2014/main" id="{9FFCE029-E9F5-4777-8544-DC145D89F242}"/>
                    </a:ext>
                  </a:extLst>
                </p:cNvPr>
                <p:cNvSpPr/>
                <p:nvPr/>
              </p:nvSpPr>
              <p:spPr>
                <a:xfrm flipH="1">
                  <a:off x="11246458" y="4090643"/>
                  <a:ext cx="133808" cy="4055"/>
                </a:xfrm>
                <a:custGeom>
                  <a:avLst/>
                  <a:gdLst>
                    <a:gd name="connsiteX0" fmla="*/ 0 w 421222"/>
                    <a:gd name="connsiteY0" fmla="*/ 0 h 0"/>
                    <a:gd name="connsiteX1" fmla="*/ 429519 w 421222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1222">
                      <a:moveTo>
                        <a:pt x="0" y="0"/>
                      </a:moveTo>
                      <a:lnTo>
                        <a:pt x="429519" y="0"/>
                      </a:lnTo>
                    </a:path>
                  </a:pathLst>
                </a:custGeom>
                <a:solidFill>
                  <a:schemeClr val="tx1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 sz="1800"/>
                </a:p>
              </p:txBody>
            </p:sp>
          </p:grpSp>
        </p:grpSp>
      </p:grpSp>
      <p:grpSp>
        <p:nvGrpSpPr>
          <p:cNvPr id="249" name="群組 248">
            <a:extLst>
              <a:ext uri="{FF2B5EF4-FFF2-40B4-BE49-F238E27FC236}">
                <a16:creationId xmlns:a16="http://schemas.microsoft.com/office/drawing/2014/main" id="{A11A73CA-D14D-45D0-86C6-6BDC8891B461}"/>
              </a:ext>
            </a:extLst>
          </p:cNvPr>
          <p:cNvGrpSpPr/>
          <p:nvPr/>
        </p:nvGrpSpPr>
        <p:grpSpPr>
          <a:xfrm flipH="1">
            <a:off x="299191" y="4421756"/>
            <a:ext cx="160222" cy="288697"/>
            <a:chOff x="17449379" y="9433630"/>
            <a:chExt cx="536102" cy="906267"/>
          </a:xfrm>
        </p:grpSpPr>
        <p:sp>
          <p:nvSpPr>
            <p:cNvPr id="250" name="手繪多邊形: 圖案 249">
              <a:extLst>
                <a:ext uri="{FF2B5EF4-FFF2-40B4-BE49-F238E27FC236}">
                  <a16:creationId xmlns:a16="http://schemas.microsoft.com/office/drawing/2014/main" id="{B3963A55-387B-4D3A-9B1D-48236C65EC0F}"/>
                </a:ext>
              </a:extLst>
            </p:cNvPr>
            <p:cNvSpPr/>
            <p:nvPr/>
          </p:nvSpPr>
          <p:spPr>
            <a:xfrm>
              <a:off x="17449379" y="9433630"/>
              <a:ext cx="536102" cy="906267"/>
            </a:xfrm>
            <a:custGeom>
              <a:avLst/>
              <a:gdLst>
                <a:gd name="connsiteX0" fmla="*/ 453006 w 536101"/>
                <a:gd name="connsiteY0" fmla="*/ 916989 h 906266"/>
                <a:gd name="connsiteX1" fmla="*/ 89222 w 536101"/>
                <a:gd name="connsiteY1" fmla="*/ 916989 h 906266"/>
                <a:gd name="connsiteX2" fmla="*/ 0 w 536101"/>
                <a:gd name="connsiteY2" fmla="*/ 827766 h 906266"/>
                <a:gd name="connsiteX3" fmla="*/ 0 w 536101"/>
                <a:gd name="connsiteY3" fmla="*/ 89223 h 906266"/>
                <a:gd name="connsiteX4" fmla="*/ 89222 w 536101"/>
                <a:gd name="connsiteY4" fmla="*/ 0 h 906266"/>
                <a:gd name="connsiteX5" fmla="*/ 453006 w 536101"/>
                <a:gd name="connsiteY5" fmla="*/ 0 h 906266"/>
                <a:gd name="connsiteX6" fmla="*/ 542228 w 536101"/>
                <a:gd name="connsiteY6" fmla="*/ 89223 h 906266"/>
                <a:gd name="connsiteX7" fmla="*/ 542228 w 536101"/>
                <a:gd name="connsiteY7" fmla="*/ 827766 h 906266"/>
                <a:gd name="connsiteX8" fmla="*/ 453006 w 536101"/>
                <a:gd name="connsiteY8" fmla="*/ 916989 h 906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101" h="906266">
                  <a:moveTo>
                    <a:pt x="453006" y="916989"/>
                  </a:moveTo>
                  <a:lnTo>
                    <a:pt x="89222" y="916989"/>
                  </a:lnTo>
                  <a:cubicBezTo>
                    <a:pt x="39952" y="916989"/>
                    <a:pt x="0" y="877037"/>
                    <a:pt x="0" y="827766"/>
                  </a:cubicBezTo>
                  <a:lnTo>
                    <a:pt x="0" y="89223"/>
                  </a:lnTo>
                  <a:cubicBezTo>
                    <a:pt x="0" y="39952"/>
                    <a:pt x="39952" y="0"/>
                    <a:pt x="89222" y="0"/>
                  </a:cubicBezTo>
                  <a:lnTo>
                    <a:pt x="453006" y="0"/>
                  </a:lnTo>
                  <a:cubicBezTo>
                    <a:pt x="502276" y="0"/>
                    <a:pt x="542228" y="39952"/>
                    <a:pt x="542228" y="89223"/>
                  </a:cubicBezTo>
                  <a:lnTo>
                    <a:pt x="542228" y="827766"/>
                  </a:lnTo>
                  <a:cubicBezTo>
                    <a:pt x="542356" y="877037"/>
                    <a:pt x="502404" y="916989"/>
                    <a:pt x="453006" y="916989"/>
                  </a:cubicBezTo>
                  <a:close/>
                </a:path>
              </a:pathLst>
            </a:custGeom>
            <a:solidFill>
              <a:schemeClr val="tx1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51" name="手繪多邊形: 圖案 250">
              <a:extLst>
                <a:ext uri="{FF2B5EF4-FFF2-40B4-BE49-F238E27FC236}">
                  <a16:creationId xmlns:a16="http://schemas.microsoft.com/office/drawing/2014/main" id="{F5533A0B-408B-4AC2-80F7-85428033D5F1}"/>
                </a:ext>
              </a:extLst>
            </p:cNvPr>
            <p:cNvSpPr/>
            <p:nvPr/>
          </p:nvSpPr>
          <p:spPr>
            <a:xfrm>
              <a:off x="17449379" y="9524512"/>
              <a:ext cx="536102" cy="702038"/>
            </a:xfrm>
            <a:custGeom>
              <a:avLst/>
              <a:gdLst>
                <a:gd name="connsiteX0" fmla="*/ 0 w 536101"/>
                <a:gd name="connsiteY0" fmla="*/ 0 h 702037"/>
                <a:gd name="connsiteX1" fmla="*/ 542356 w 536101"/>
                <a:gd name="connsiteY1" fmla="*/ 0 h 702037"/>
                <a:gd name="connsiteX2" fmla="*/ 542356 w 536101"/>
                <a:gd name="connsiteY2" fmla="*/ 703186 h 702037"/>
                <a:gd name="connsiteX3" fmla="*/ 0 w 536101"/>
                <a:gd name="connsiteY3" fmla="*/ 703186 h 70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6101" h="702037">
                  <a:moveTo>
                    <a:pt x="0" y="0"/>
                  </a:moveTo>
                  <a:lnTo>
                    <a:pt x="542356" y="0"/>
                  </a:lnTo>
                  <a:lnTo>
                    <a:pt x="542356" y="703186"/>
                  </a:lnTo>
                  <a:lnTo>
                    <a:pt x="0" y="703186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52" name="手繪多邊形: 圖案 251">
              <a:extLst>
                <a:ext uri="{FF2B5EF4-FFF2-40B4-BE49-F238E27FC236}">
                  <a16:creationId xmlns:a16="http://schemas.microsoft.com/office/drawing/2014/main" id="{88F6EFBC-D53B-4F4C-92F0-721B63812BDA}"/>
                </a:ext>
              </a:extLst>
            </p:cNvPr>
            <p:cNvSpPr/>
            <p:nvPr/>
          </p:nvSpPr>
          <p:spPr>
            <a:xfrm>
              <a:off x="17690624" y="10258588"/>
              <a:ext cx="51057" cy="51057"/>
            </a:xfrm>
            <a:custGeom>
              <a:avLst/>
              <a:gdLst>
                <a:gd name="connsiteX0" fmla="*/ 59992 w 51057"/>
                <a:gd name="connsiteY0" fmla="*/ 29996 h 51057"/>
                <a:gd name="connsiteX1" fmla="*/ 29996 w 51057"/>
                <a:gd name="connsiteY1" fmla="*/ 59992 h 51057"/>
                <a:gd name="connsiteX2" fmla="*/ 0 w 51057"/>
                <a:gd name="connsiteY2" fmla="*/ 29996 h 51057"/>
                <a:gd name="connsiteX3" fmla="*/ 29996 w 51057"/>
                <a:gd name="connsiteY3" fmla="*/ 0 h 51057"/>
                <a:gd name="connsiteX4" fmla="*/ 59992 w 51057"/>
                <a:gd name="connsiteY4" fmla="*/ 29996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57" h="51057">
                  <a:moveTo>
                    <a:pt x="59992" y="29996"/>
                  </a:moveTo>
                  <a:cubicBezTo>
                    <a:pt x="59992" y="46562"/>
                    <a:pt x="46563" y="59992"/>
                    <a:pt x="29996" y="59992"/>
                  </a:cubicBezTo>
                  <a:cubicBezTo>
                    <a:pt x="13430" y="59992"/>
                    <a:pt x="0" y="46562"/>
                    <a:pt x="0" y="29996"/>
                  </a:cubicBezTo>
                  <a:cubicBezTo>
                    <a:pt x="0" y="13430"/>
                    <a:pt x="13430" y="0"/>
                    <a:pt x="29996" y="0"/>
                  </a:cubicBezTo>
                  <a:cubicBezTo>
                    <a:pt x="46563" y="0"/>
                    <a:pt x="59992" y="13430"/>
                    <a:pt x="59992" y="299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53" name="手繪多邊形: 圖案 252">
              <a:extLst>
                <a:ext uri="{FF2B5EF4-FFF2-40B4-BE49-F238E27FC236}">
                  <a16:creationId xmlns:a16="http://schemas.microsoft.com/office/drawing/2014/main" id="{FD7F228F-04CD-45B4-8DE7-C1D90E0E309B}"/>
                </a:ext>
              </a:extLst>
            </p:cNvPr>
            <p:cNvSpPr/>
            <p:nvPr/>
          </p:nvSpPr>
          <p:spPr>
            <a:xfrm>
              <a:off x="17677350" y="9482517"/>
              <a:ext cx="76586" cy="12764"/>
            </a:xfrm>
            <a:custGeom>
              <a:avLst/>
              <a:gdLst>
                <a:gd name="connsiteX0" fmla="*/ 0 w 76585"/>
                <a:gd name="connsiteY0" fmla="*/ 0 h 0"/>
                <a:gd name="connsiteX1" fmla="*/ 86415 w 7658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585">
                  <a:moveTo>
                    <a:pt x="0" y="0"/>
                  </a:moveTo>
                  <a:lnTo>
                    <a:pt x="86415" y="0"/>
                  </a:lnTo>
                </a:path>
              </a:pathLst>
            </a:custGeom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54" name="手繪多邊形: 圖案 253">
              <a:extLst>
                <a:ext uri="{FF2B5EF4-FFF2-40B4-BE49-F238E27FC236}">
                  <a16:creationId xmlns:a16="http://schemas.microsoft.com/office/drawing/2014/main" id="{0C0A6840-B48E-4783-A9A3-6EF2137C9A6F}"/>
                </a:ext>
              </a:extLst>
            </p:cNvPr>
            <p:cNvSpPr/>
            <p:nvPr/>
          </p:nvSpPr>
          <p:spPr>
            <a:xfrm>
              <a:off x="17532985" y="9748143"/>
              <a:ext cx="89350" cy="89350"/>
            </a:xfrm>
            <a:custGeom>
              <a:avLst/>
              <a:gdLst>
                <a:gd name="connsiteX0" fmla="*/ 75820 w 89350"/>
                <a:gd name="connsiteY0" fmla="*/ 100583 h 89350"/>
                <a:gd name="connsiteX1" fmla="*/ 24763 w 89350"/>
                <a:gd name="connsiteY1" fmla="*/ 100583 h 89350"/>
                <a:gd name="connsiteX2" fmla="*/ 0 w 89350"/>
                <a:gd name="connsiteY2" fmla="*/ 75820 h 89350"/>
                <a:gd name="connsiteX3" fmla="*/ 0 w 89350"/>
                <a:gd name="connsiteY3" fmla="*/ 24763 h 89350"/>
                <a:gd name="connsiteX4" fmla="*/ 24763 w 89350"/>
                <a:gd name="connsiteY4" fmla="*/ 0 h 89350"/>
                <a:gd name="connsiteX5" fmla="*/ 75820 w 89350"/>
                <a:gd name="connsiteY5" fmla="*/ 0 h 89350"/>
                <a:gd name="connsiteX6" fmla="*/ 100583 w 89350"/>
                <a:gd name="connsiteY6" fmla="*/ 24763 h 89350"/>
                <a:gd name="connsiteX7" fmla="*/ 100583 w 89350"/>
                <a:gd name="connsiteY7" fmla="*/ 75820 h 89350"/>
                <a:gd name="connsiteX8" fmla="*/ 75820 w 89350"/>
                <a:gd name="connsiteY8" fmla="*/ 100583 h 8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350" h="89350">
                  <a:moveTo>
                    <a:pt x="75820" y="100583"/>
                  </a:moveTo>
                  <a:lnTo>
                    <a:pt x="24763" y="100583"/>
                  </a:lnTo>
                  <a:cubicBezTo>
                    <a:pt x="11105" y="100583"/>
                    <a:pt x="0" y="89478"/>
                    <a:pt x="0" y="75820"/>
                  </a:cubicBezTo>
                  <a:lnTo>
                    <a:pt x="0" y="24763"/>
                  </a:lnTo>
                  <a:cubicBezTo>
                    <a:pt x="0" y="11105"/>
                    <a:pt x="11105" y="0"/>
                    <a:pt x="24763" y="0"/>
                  </a:cubicBezTo>
                  <a:lnTo>
                    <a:pt x="75820" y="0"/>
                  </a:lnTo>
                  <a:cubicBezTo>
                    <a:pt x="89478" y="0"/>
                    <a:pt x="100583" y="11105"/>
                    <a:pt x="100583" y="24763"/>
                  </a:cubicBezTo>
                  <a:lnTo>
                    <a:pt x="100583" y="75820"/>
                  </a:lnTo>
                  <a:cubicBezTo>
                    <a:pt x="100455" y="89605"/>
                    <a:pt x="89478" y="100583"/>
                    <a:pt x="75820" y="100583"/>
                  </a:cubicBezTo>
                  <a:close/>
                </a:path>
              </a:pathLst>
            </a:custGeom>
            <a:solidFill>
              <a:schemeClr val="tx1"/>
            </a:solidFill>
            <a:ln w="6350" cap="flat">
              <a:solidFill>
                <a:srgbClr val="000000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55" name="手繪多邊形: 圖案 254">
              <a:extLst>
                <a:ext uri="{FF2B5EF4-FFF2-40B4-BE49-F238E27FC236}">
                  <a16:creationId xmlns:a16="http://schemas.microsoft.com/office/drawing/2014/main" id="{3A0212D8-D8F3-4C6A-91C9-260B3A3EEDAD}"/>
                </a:ext>
              </a:extLst>
            </p:cNvPr>
            <p:cNvSpPr/>
            <p:nvPr/>
          </p:nvSpPr>
          <p:spPr>
            <a:xfrm>
              <a:off x="17589296" y="9913321"/>
              <a:ext cx="236611" cy="236611"/>
            </a:xfrm>
            <a:custGeom>
              <a:avLst/>
              <a:gdLst>
                <a:gd name="connsiteX0" fmla="*/ 1659 w 153171"/>
                <a:gd name="connsiteY0" fmla="*/ 34496 h 153171"/>
                <a:gd name="connsiteX1" fmla="*/ 15700 w 153171"/>
                <a:gd name="connsiteY1" fmla="*/ 2968 h 153171"/>
                <a:gd name="connsiteX2" fmla="*/ 30379 w 153171"/>
                <a:gd name="connsiteY2" fmla="*/ 2968 h 153171"/>
                <a:gd name="connsiteX3" fmla="*/ 53227 w 153171"/>
                <a:gd name="connsiteY3" fmla="*/ 27731 h 153171"/>
                <a:gd name="connsiteX4" fmla="*/ 52334 w 153171"/>
                <a:gd name="connsiteY4" fmla="*/ 41771 h 153171"/>
                <a:gd name="connsiteX5" fmla="*/ 51696 w 153171"/>
                <a:gd name="connsiteY5" fmla="*/ 42792 h 153171"/>
                <a:gd name="connsiteX6" fmla="*/ 45058 w 153171"/>
                <a:gd name="connsiteY6" fmla="*/ 54919 h 153171"/>
                <a:gd name="connsiteX7" fmla="*/ 54631 w 153171"/>
                <a:gd name="connsiteY7" fmla="*/ 71512 h 153171"/>
                <a:gd name="connsiteX8" fmla="*/ 81819 w 153171"/>
                <a:gd name="connsiteY8" fmla="*/ 100998 h 153171"/>
                <a:gd name="connsiteX9" fmla="*/ 97264 w 153171"/>
                <a:gd name="connsiteY9" fmla="*/ 113507 h 153171"/>
                <a:gd name="connsiteX10" fmla="*/ 103647 w 153171"/>
                <a:gd name="connsiteY10" fmla="*/ 113890 h 153171"/>
                <a:gd name="connsiteX11" fmla="*/ 114624 w 153171"/>
                <a:gd name="connsiteY11" fmla="*/ 106742 h 153171"/>
                <a:gd name="connsiteX12" fmla="*/ 127260 w 153171"/>
                <a:gd name="connsiteY12" fmla="*/ 107252 h 153171"/>
                <a:gd name="connsiteX13" fmla="*/ 151513 w 153171"/>
                <a:gd name="connsiteY13" fmla="*/ 133036 h 153171"/>
                <a:gd name="connsiteX14" fmla="*/ 148577 w 153171"/>
                <a:gd name="connsiteY14" fmla="*/ 147460 h 153171"/>
                <a:gd name="connsiteX15" fmla="*/ 117049 w 153171"/>
                <a:gd name="connsiteY15" fmla="*/ 160096 h 153171"/>
                <a:gd name="connsiteX16" fmla="*/ 87946 w 153171"/>
                <a:gd name="connsiteY16" fmla="*/ 148864 h 153171"/>
                <a:gd name="connsiteX17" fmla="*/ 50674 w 153171"/>
                <a:gd name="connsiteY17" fmla="*/ 119123 h 153171"/>
                <a:gd name="connsiteX18" fmla="*/ 22210 w 153171"/>
                <a:gd name="connsiteY18" fmla="*/ 84787 h 153171"/>
                <a:gd name="connsiteX19" fmla="*/ 7659 w 153171"/>
                <a:gd name="connsiteY19" fmla="*/ 59258 h 153171"/>
                <a:gd name="connsiteX20" fmla="*/ 0 w 153171"/>
                <a:gd name="connsiteY20" fmla="*/ 34751 h 153171"/>
                <a:gd name="connsiteX21" fmla="*/ 1659 w 153171"/>
                <a:gd name="connsiteY21" fmla="*/ 34496 h 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171" h="153171">
                  <a:moveTo>
                    <a:pt x="1659" y="34496"/>
                  </a:moveTo>
                  <a:cubicBezTo>
                    <a:pt x="-127" y="21093"/>
                    <a:pt x="6893" y="11392"/>
                    <a:pt x="15700" y="2968"/>
                  </a:cubicBezTo>
                  <a:cubicBezTo>
                    <a:pt x="19785" y="-989"/>
                    <a:pt x="26295" y="-989"/>
                    <a:pt x="30379" y="2968"/>
                  </a:cubicBezTo>
                  <a:cubicBezTo>
                    <a:pt x="38549" y="10754"/>
                    <a:pt x="45696" y="19433"/>
                    <a:pt x="53227" y="27731"/>
                  </a:cubicBezTo>
                  <a:cubicBezTo>
                    <a:pt x="57695" y="32708"/>
                    <a:pt x="53355" y="37176"/>
                    <a:pt x="52334" y="41771"/>
                  </a:cubicBezTo>
                  <a:cubicBezTo>
                    <a:pt x="52206" y="42154"/>
                    <a:pt x="51824" y="42537"/>
                    <a:pt x="51696" y="42792"/>
                  </a:cubicBezTo>
                  <a:cubicBezTo>
                    <a:pt x="49270" y="46877"/>
                    <a:pt x="44292" y="51472"/>
                    <a:pt x="45058" y="54919"/>
                  </a:cubicBezTo>
                  <a:cubicBezTo>
                    <a:pt x="46335" y="60917"/>
                    <a:pt x="50419" y="66662"/>
                    <a:pt x="54631" y="71512"/>
                  </a:cubicBezTo>
                  <a:cubicBezTo>
                    <a:pt x="63311" y="81723"/>
                    <a:pt x="72502" y="91424"/>
                    <a:pt x="81819" y="100998"/>
                  </a:cubicBezTo>
                  <a:cubicBezTo>
                    <a:pt x="86415" y="105720"/>
                    <a:pt x="91776" y="109677"/>
                    <a:pt x="97264" y="113507"/>
                  </a:cubicBezTo>
                  <a:cubicBezTo>
                    <a:pt x="98796" y="114528"/>
                    <a:pt x="101987" y="114783"/>
                    <a:pt x="103647" y="113890"/>
                  </a:cubicBezTo>
                  <a:cubicBezTo>
                    <a:pt x="107476" y="111975"/>
                    <a:pt x="111050" y="109294"/>
                    <a:pt x="114624" y="106742"/>
                  </a:cubicBezTo>
                  <a:cubicBezTo>
                    <a:pt x="119091" y="103551"/>
                    <a:pt x="123431" y="103551"/>
                    <a:pt x="127260" y="107252"/>
                  </a:cubicBezTo>
                  <a:cubicBezTo>
                    <a:pt x="135557" y="115676"/>
                    <a:pt x="144109" y="123846"/>
                    <a:pt x="151513" y="133036"/>
                  </a:cubicBezTo>
                  <a:cubicBezTo>
                    <a:pt x="155087" y="137503"/>
                    <a:pt x="153810" y="143375"/>
                    <a:pt x="148577" y="147460"/>
                  </a:cubicBezTo>
                  <a:cubicBezTo>
                    <a:pt x="139131" y="154735"/>
                    <a:pt x="129558" y="162649"/>
                    <a:pt x="117049" y="160096"/>
                  </a:cubicBezTo>
                  <a:cubicBezTo>
                    <a:pt x="106965" y="158054"/>
                    <a:pt x="96499" y="154480"/>
                    <a:pt x="87946" y="148864"/>
                  </a:cubicBezTo>
                  <a:cubicBezTo>
                    <a:pt x="74671" y="140184"/>
                    <a:pt x="62035" y="130100"/>
                    <a:pt x="50674" y="119123"/>
                  </a:cubicBezTo>
                  <a:cubicBezTo>
                    <a:pt x="40080" y="108784"/>
                    <a:pt x="31018" y="96786"/>
                    <a:pt x="22210" y="84787"/>
                  </a:cubicBezTo>
                  <a:cubicBezTo>
                    <a:pt x="16466" y="77001"/>
                    <a:pt x="11616" y="68193"/>
                    <a:pt x="7659" y="59258"/>
                  </a:cubicBezTo>
                  <a:cubicBezTo>
                    <a:pt x="4212" y="51472"/>
                    <a:pt x="2553" y="42920"/>
                    <a:pt x="0" y="34751"/>
                  </a:cubicBezTo>
                  <a:cubicBezTo>
                    <a:pt x="511" y="34751"/>
                    <a:pt x="1021" y="34623"/>
                    <a:pt x="1659" y="34496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56" name="手繪多邊形: 圖案 255">
              <a:extLst>
                <a:ext uri="{FF2B5EF4-FFF2-40B4-BE49-F238E27FC236}">
                  <a16:creationId xmlns:a16="http://schemas.microsoft.com/office/drawing/2014/main" id="{28FA4667-211B-4BB8-8AE1-E2BCD6AEBD33}"/>
                </a:ext>
              </a:extLst>
            </p:cNvPr>
            <p:cNvSpPr/>
            <p:nvPr/>
          </p:nvSpPr>
          <p:spPr>
            <a:xfrm>
              <a:off x="17701479" y="10045041"/>
              <a:ext cx="51057" cy="51057"/>
            </a:xfrm>
            <a:custGeom>
              <a:avLst/>
              <a:gdLst>
                <a:gd name="connsiteX0" fmla="*/ 8419 w 51057"/>
                <a:gd name="connsiteY0" fmla="*/ 0 h 51057"/>
                <a:gd name="connsiteX1" fmla="*/ 48499 w 51057"/>
                <a:gd name="connsiteY1" fmla="*/ 21444 h 51057"/>
                <a:gd name="connsiteX2" fmla="*/ 59604 w 51057"/>
                <a:gd name="connsiteY2" fmla="*/ 51951 h 51057"/>
                <a:gd name="connsiteX3" fmla="*/ 54881 w 51057"/>
                <a:gd name="connsiteY3" fmla="*/ 59992 h 51057"/>
                <a:gd name="connsiteX4" fmla="*/ 47733 w 51057"/>
                <a:gd name="connsiteY4" fmla="*/ 52589 h 51057"/>
                <a:gd name="connsiteX5" fmla="*/ 34075 w 51057"/>
                <a:gd name="connsiteY5" fmla="*/ 23231 h 51057"/>
                <a:gd name="connsiteX6" fmla="*/ 7271 w 51057"/>
                <a:gd name="connsiteY6" fmla="*/ 12126 h 51057"/>
                <a:gd name="connsiteX7" fmla="*/ 1016 w 51057"/>
                <a:gd name="connsiteY7" fmla="*/ 4340 h 51057"/>
                <a:gd name="connsiteX8" fmla="*/ 8419 w 51057"/>
                <a:gd name="connsiteY8" fmla="*/ 0 h 5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57" h="51057">
                  <a:moveTo>
                    <a:pt x="8419" y="0"/>
                  </a:moveTo>
                  <a:cubicBezTo>
                    <a:pt x="26162" y="2298"/>
                    <a:pt x="38671" y="9190"/>
                    <a:pt x="48499" y="21444"/>
                  </a:cubicBezTo>
                  <a:cubicBezTo>
                    <a:pt x="55775" y="30507"/>
                    <a:pt x="59477" y="40463"/>
                    <a:pt x="59604" y="51951"/>
                  </a:cubicBezTo>
                  <a:cubicBezTo>
                    <a:pt x="59604" y="55525"/>
                    <a:pt x="60243" y="59737"/>
                    <a:pt x="54881" y="59992"/>
                  </a:cubicBezTo>
                  <a:cubicBezTo>
                    <a:pt x="49903" y="60248"/>
                    <a:pt x="47733" y="57439"/>
                    <a:pt x="47733" y="52589"/>
                  </a:cubicBezTo>
                  <a:cubicBezTo>
                    <a:pt x="47606" y="40718"/>
                    <a:pt x="42755" y="30890"/>
                    <a:pt x="34075" y="23231"/>
                  </a:cubicBezTo>
                  <a:cubicBezTo>
                    <a:pt x="26545" y="16594"/>
                    <a:pt x="17610" y="12509"/>
                    <a:pt x="7271" y="12126"/>
                  </a:cubicBezTo>
                  <a:cubicBezTo>
                    <a:pt x="1144" y="11871"/>
                    <a:pt x="-1665" y="8552"/>
                    <a:pt x="1016" y="4340"/>
                  </a:cubicBezTo>
                  <a:cubicBezTo>
                    <a:pt x="2675" y="1787"/>
                    <a:pt x="6888" y="894"/>
                    <a:pt x="8419" y="0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  <p:sp>
          <p:nvSpPr>
            <p:cNvPr id="257" name="手繪多邊形: 圖案 256">
              <a:extLst>
                <a:ext uri="{FF2B5EF4-FFF2-40B4-BE49-F238E27FC236}">
                  <a16:creationId xmlns:a16="http://schemas.microsoft.com/office/drawing/2014/main" id="{D6A9F98F-4A04-42CC-A518-F44357705650}"/>
                </a:ext>
              </a:extLst>
            </p:cNvPr>
            <p:cNvSpPr/>
            <p:nvPr/>
          </p:nvSpPr>
          <p:spPr>
            <a:xfrm>
              <a:off x="17702126" y="10018863"/>
              <a:ext cx="12764" cy="12764"/>
            </a:xfrm>
            <a:custGeom>
              <a:avLst/>
              <a:gdLst>
                <a:gd name="connsiteX0" fmla="*/ 19261 w 12764"/>
                <a:gd name="connsiteY0" fmla="*/ 1543 h 0"/>
                <a:gd name="connsiteX1" fmla="*/ 11985 w 12764"/>
                <a:gd name="connsiteY1" fmla="*/ 8946 h 0"/>
                <a:gd name="connsiteX2" fmla="*/ 10836 w 12764"/>
                <a:gd name="connsiteY2" fmla="*/ 9584 h 0"/>
                <a:gd name="connsiteX3" fmla="*/ 625 w 12764"/>
                <a:gd name="connsiteY3" fmla="*/ 7797 h 0"/>
                <a:gd name="connsiteX4" fmla="*/ 370 w 12764"/>
                <a:gd name="connsiteY4" fmla="*/ 2819 h 0"/>
                <a:gd name="connsiteX5" fmla="*/ 9560 w 12764"/>
                <a:gd name="connsiteY5" fmla="*/ 11 h 0"/>
                <a:gd name="connsiteX6" fmla="*/ 19261 w 12764"/>
                <a:gd name="connsiteY6" fmla="*/ 154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64">
                  <a:moveTo>
                    <a:pt x="19261" y="1543"/>
                  </a:moveTo>
                  <a:cubicBezTo>
                    <a:pt x="16836" y="3968"/>
                    <a:pt x="14410" y="6521"/>
                    <a:pt x="11985" y="8946"/>
                  </a:cubicBezTo>
                  <a:cubicBezTo>
                    <a:pt x="11602" y="9201"/>
                    <a:pt x="11219" y="9584"/>
                    <a:pt x="10836" y="9584"/>
                  </a:cubicBezTo>
                  <a:cubicBezTo>
                    <a:pt x="7390" y="9073"/>
                    <a:pt x="3944" y="8818"/>
                    <a:pt x="625" y="7797"/>
                  </a:cubicBezTo>
                  <a:cubicBezTo>
                    <a:pt x="-13" y="7670"/>
                    <a:pt x="-268" y="3202"/>
                    <a:pt x="370" y="2819"/>
                  </a:cubicBezTo>
                  <a:cubicBezTo>
                    <a:pt x="3178" y="1415"/>
                    <a:pt x="6369" y="139"/>
                    <a:pt x="9560" y="11"/>
                  </a:cubicBezTo>
                  <a:cubicBezTo>
                    <a:pt x="12751" y="-117"/>
                    <a:pt x="15942" y="905"/>
                    <a:pt x="19261" y="1543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800"/>
            </a:p>
          </p:txBody>
        </p:sp>
      </p:grpSp>
      <p:pic>
        <p:nvPicPr>
          <p:cNvPr id="258" name="Google Shape;94;p17">
            <a:extLst>
              <a:ext uri="{FF2B5EF4-FFF2-40B4-BE49-F238E27FC236}">
                <a16:creationId xmlns:a16="http://schemas.microsoft.com/office/drawing/2014/main" id="{032FDE20-DF66-214C-9C25-953F199DDD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0565" y="1299494"/>
            <a:ext cx="196216" cy="1962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9" name="Google Shape;95;p17">
            <a:extLst>
              <a:ext uri="{FF2B5EF4-FFF2-40B4-BE49-F238E27FC236}">
                <a16:creationId xmlns:a16="http://schemas.microsoft.com/office/drawing/2014/main" id="{1ADEB81A-CFFC-2946-8351-7664006F91E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38042" y="1299465"/>
            <a:ext cx="196216" cy="1962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0" name="Google Shape;96;p17">
            <a:extLst>
              <a:ext uri="{FF2B5EF4-FFF2-40B4-BE49-F238E27FC236}">
                <a16:creationId xmlns:a16="http://schemas.microsoft.com/office/drawing/2014/main" id="{869A74D2-4261-7D45-8BCF-946D829F871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02854" y="1299353"/>
            <a:ext cx="196460" cy="1964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1" name="Google Shape;97;p17">
            <a:extLst>
              <a:ext uri="{FF2B5EF4-FFF2-40B4-BE49-F238E27FC236}">
                <a16:creationId xmlns:a16="http://schemas.microsoft.com/office/drawing/2014/main" id="{847C4ACB-C082-FD46-82ED-7716EA9A5FF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02527" y="1299457"/>
            <a:ext cx="196216" cy="1962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2" name="Google Shape;100;p17">
            <a:extLst>
              <a:ext uri="{FF2B5EF4-FFF2-40B4-BE49-F238E27FC236}">
                <a16:creationId xmlns:a16="http://schemas.microsoft.com/office/drawing/2014/main" id="{EA090175-B794-484E-BF73-02723E5494B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640519" y="1299379"/>
            <a:ext cx="196415" cy="1964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3" name="Google Shape;102;p17">
            <a:extLst>
              <a:ext uri="{FF2B5EF4-FFF2-40B4-BE49-F238E27FC236}">
                <a16:creationId xmlns:a16="http://schemas.microsoft.com/office/drawing/2014/main" id="{9C527585-F533-3543-B429-37B53344087D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65234" y="1556967"/>
            <a:ext cx="196460" cy="1964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4" name="Google Shape;104;p17">
            <a:extLst>
              <a:ext uri="{FF2B5EF4-FFF2-40B4-BE49-F238E27FC236}">
                <a16:creationId xmlns:a16="http://schemas.microsoft.com/office/drawing/2014/main" id="{6A85D71F-A30B-9949-98A3-A92E420325F7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367122" y="1299383"/>
            <a:ext cx="196415" cy="1964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5" name="Google Shape;105;p17">
            <a:extLst>
              <a:ext uri="{FF2B5EF4-FFF2-40B4-BE49-F238E27FC236}">
                <a16:creationId xmlns:a16="http://schemas.microsoft.com/office/drawing/2014/main" id="{533D17DF-38CD-5F49-941E-723F8EB39D01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302854" y="1558041"/>
            <a:ext cx="196460" cy="1964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6" name="Google Shape;106;p17">
            <a:extLst>
              <a:ext uri="{FF2B5EF4-FFF2-40B4-BE49-F238E27FC236}">
                <a16:creationId xmlns:a16="http://schemas.microsoft.com/office/drawing/2014/main" id="{3FD84377-FEEA-9C4C-AD5C-EC94B13902E4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570575" y="1558054"/>
            <a:ext cx="196456" cy="1964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7" name="Google Shape;108;p17">
            <a:extLst>
              <a:ext uri="{FF2B5EF4-FFF2-40B4-BE49-F238E27FC236}">
                <a16:creationId xmlns:a16="http://schemas.microsoft.com/office/drawing/2014/main" id="{EE93BA1E-FF03-2C46-A682-F69389EDA72C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838290" y="1556964"/>
            <a:ext cx="196474" cy="1964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8" name="Google Shape;109;p17">
            <a:extLst>
              <a:ext uri="{FF2B5EF4-FFF2-40B4-BE49-F238E27FC236}">
                <a16:creationId xmlns:a16="http://schemas.microsoft.com/office/drawing/2014/main" id="{8EA8DF1E-49BA-D44E-A2BB-2D48A9EE0BFD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105907" y="1556964"/>
            <a:ext cx="196474" cy="1964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9" name="Google Shape;93;p17">
            <a:extLst>
              <a:ext uri="{FF2B5EF4-FFF2-40B4-BE49-F238E27FC236}">
                <a16:creationId xmlns:a16="http://schemas.microsoft.com/office/drawing/2014/main" id="{2F4DEB6B-CABB-9D45-B372-7740E89F326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639487" y="1819723"/>
            <a:ext cx="196460" cy="1964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0" name="Google Shape;98;p17">
            <a:extLst>
              <a:ext uri="{FF2B5EF4-FFF2-40B4-BE49-F238E27FC236}">
                <a16:creationId xmlns:a16="http://schemas.microsoft.com/office/drawing/2014/main" id="{2FDA029D-3685-9F4E-BE5A-1C5234AE1C6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371995" y="1819741"/>
            <a:ext cx="196415" cy="1964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1" name="Google Shape;99;p17">
            <a:extLst>
              <a:ext uri="{FF2B5EF4-FFF2-40B4-BE49-F238E27FC236}">
                <a16:creationId xmlns:a16="http://schemas.microsoft.com/office/drawing/2014/main" id="{9B43AECB-875A-C847-8BEF-8E86628BEDD5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301899" y="1819716"/>
            <a:ext cx="196460" cy="1964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2" name="Google Shape;101;p17">
            <a:extLst>
              <a:ext uri="{FF2B5EF4-FFF2-40B4-BE49-F238E27FC236}">
                <a16:creationId xmlns:a16="http://schemas.microsoft.com/office/drawing/2014/main" id="{C6108768-FD9C-BD41-917B-6FD4F7EB4295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569432" y="1819720"/>
            <a:ext cx="196460" cy="1964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3" name="Google Shape;103;p17">
            <a:extLst>
              <a:ext uri="{FF2B5EF4-FFF2-40B4-BE49-F238E27FC236}">
                <a16:creationId xmlns:a16="http://schemas.microsoft.com/office/drawing/2014/main" id="{DE3F7FEE-1E5C-D143-AC64-F1D2CACB3578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836964" y="1819721"/>
            <a:ext cx="196460" cy="1964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4" name="Google Shape;107;p17">
            <a:extLst>
              <a:ext uri="{FF2B5EF4-FFF2-40B4-BE49-F238E27FC236}">
                <a16:creationId xmlns:a16="http://schemas.microsoft.com/office/drawing/2014/main" id="{69965A4B-5B02-4246-A2D3-30EC4F6A8C6A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104500" y="1819738"/>
            <a:ext cx="196216" cy="1962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5" name="Picture 7" descr="https://lh4.googleusercontent.com/H0XP8Jf23xF4_It_H1HIamwPlS0OZnb3ZwylCZIXa5x1H1pjl1FKTmmTa11CmKxi-TwaH1XwEv7df8G1O0IuSBfh7FZdZEG3Xi9ZVf7j1NH65lhVqI8w79kvWfz-rfCtXFel6RoBJoI">
            <a:extLst>
              <a:ext uri="{FF2B5EF4-FFF2-40B4-BE49-F238E27FC236}">
                <a16:creationId xmlns:a16="http://schemas.microsoft.com/office/drawing/2014/main" id="{8D3D8539-8A90-B341-9758-8A125B77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284622" y="2056759"/>
            <a:ext cx="211017" cy="2110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" name="Picture 23" descr="C:\Users\Josh Chen\Desktop\sharefile.png">
            <a:extLst>
              <a:ext uri="{FF2B5EF4-FFF2-40B4-BE49-F238E27FC236}">
                <a16:creationId xmlns:a16="http://schemas.microsoft.com/office/drawing/2014/main" id="{5A39E306-C39A-4444-BC68-04C37200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564480" y="2064802"/>
            <a:ext cx="211017" cy="2110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7" name="Picture 25" descr="C:\Users\Josh Chen\Desktop\OneDrive.png">
            <a:extLst>
              <a:ext uri="{FF2B5EF4-FFF2-40B4-BE49-F238E27FC236}">
                <a16:creationId xmlns:a16="http://schemas.microsoft.com/office/drawing/2014/main" id="{546B5179-3ECA-1746-B922-DF2F8251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710" y="2060897"/>
            <a:ext cx="212254" cy="2122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8" name="矩形 20">
            <a:extLst>
              <a:ext uri="{FF2B5EF4-FFF2-40B4-BE49-F238E27FC236}">
                <a16:creationId xmlns:a16="http://schemas.microsoft.com/office/drawing/2014/main" id="{5EC57D0F-7AA0-3B4D-86AF-7564D922DAE8}"/>
              </a:ext>
            </a:extLst>
          </p:cNvPr>
          <p:cNvSpPr/>
          <p:nvPr/>
        </p:nvSpPr>
        <p:spPr>
          <a:xfrm>
            <a:off x="1452842" y="1205182"/>
            <a:ext cx="681815" cy="307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9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</a:p>
        </p:txBody>
      </p:sp>
      <p:sp>
        <p:nvSpPr>
          <p:cNvPr id="279" name="矩形 22">
            <a:extLst>
              <a:ext uri="{FF2B5EF4-FFF2-40B4-BE49-F238E27FC236}">
                <a16:creationId xmlns:a16="http://schemas.microsoft.com/office/drawing/2014/main" id="{40F22EB5-4B7A-BF4B-8E89-77722212253E}"/>
              </a:ext>
            </a:extLst>
          </p:cNvPr>
          <p:cNvSpPr/>
          <p:nvPr/>
        </p:nvSpPr>
        <p:spPr>
          <a:xfrm>
            <a:off x="1452842" y="840417"/>
            <a:ext cx="681815" cy="307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9690" tIns="49845" rIns="99690" bIns="49845" rtlCol="0" anchor="ctr"/>
          <a:lstStyle/>
          <a:p>
            <a:pPr algn="ctr" defTabSz="996902">
              <a:defRPr/>
            </a:pPr>
            <a:r>
              <a:rPr lang="en-US" altLang="zh-TW" sz="900" kern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TW" sz="9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Channel</a:t>
            </a:r>
          </a:p>
        </p:txBody>
      </p:sp>
      <p:sp>
        <p:nvSpPr>
          <p:cNvPr id="85" name="左-右雙向箭號 223">
            <a:extLst>
              <a:ext uri="{FF2B5EF4-FFF2-40B4-BE49-F238E27FC236}">
                <a16:creationId xmlns:a16="http://schemas.microsoft.com/office/drawing/2014/main" id="{935DFD57-7C3A-41ED-95F4-24833574F278}"/>
              </a:ext>
            </a:extLst>
          </p:cNvPr>
          <p:cNvSpPr/>
          <p:nvPr/>
        </p:nvSpPr>
        <p:spPr>
          <a:xfrm>
            <a:off x="1068838" y="1084787"/>
            <a:ext cx="1266051" cy="240786"/>
          </a:xfrm>
          <a:prstGeom prst="left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75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   </a:t>
            </a:r>
            <a:r>
              <a:rPr kumimoji="1" lang="zh-CN" altLang="en-US" sz="675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區塊存取</a:t>
            </a:r>
            <a:endParaRPr kumimoji="1" lang="zh-TW" altLang="en-US" sz="675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5B9DDB-BAA4-B449-82AB-3104211816A8}"/>
              </a:ext>
            </a:extLst>
          </p:cNvPr>
          <p:cNvSpPr/>
          <p:nvPr/>
        </p:nvSpPr>
        <p:spPr>
          <a:xfrm>
            <a:off x="4451722" y="1338452"/>
            <a:ext cx="788210" cy="1632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50"/>
              <a:t>快照</a:t>
            </a:r>
            <a:endParaRPr lang="en-US" sz="750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CEE3C93E-F8BA-6B4F-8980-02320EBFD75A}"/>
              </a:ext>
            </a:extLst>
          </p:cNvPr>
          <p:cNvSpPr/>
          <p:nvPr/>
        </p:nvSpPr>
        <p:spPr>
          <a:xfrm>
            <a:off x="4451722" y="1824868"/>
            <a:ext cx="788210" cy="1632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50"/>
              <a:t>快照</a:t>
            </a:r>
            <a:endParaRPr lang="en-US" sz="750"/>
          </a:p>
        </p:txBody>
      </p:sp>
      <p:grpSp>
        <p:nvGrpSpPr>
          <p:cNvPr id="281" name="群組 280">
            <a:extLst>
              <a:ext uri="{FF2B5EF4-FFF2-40B4-BE49-F238E27FC236}">
                <a16:creationId xmlns:a16="http://schemas.microsoft.com/office/drawing/2014/main" id="{303E7C80-205D-4A4D-A2DD-290C7525C5FA}"/>
              </a:ext>
            </a:extLst>
          </p:cNvPr>
          <p:cNvGrpSpPr/>
          <p:nvPr/>
        </p:nvGrpSpPr>
        <p:grpSpPr>
          <a:xfrm>
            <a:off x="557284" y="2661598"/>
            <a:ext cx="198535" cy="198534"/>
            <a:chOff x="305319" y="2656912"/>
            <a:chExt cx="198535" cy="198534"/>
          </a:xfrm>
        </p:grpSpPr>
        <p:grpSp>
          <p:nvGrpSpPr>
            <p:cNvPr id="282" name="群組 281">
              <a:extLst>
                <a:ext uri="{FF2B5EF4-FFF2-40B4-BE49-F238E27FC236}">
                  <a16:creationId xmlns:a16="http://schemas.microsoft.com/office/drawing/2014/main" id="{BE7CDFB2-7316-4811-B016-F7E468BD49B2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85" name="橢圓 284">
                <a:extLst>
                  <a:ext uri="{FF2B5EF4-FFF2-40B4-BE49-F238E27FC236}">
                    <a16:creationId xmlns:a16="http://schemas.microsoft.com/office/drawing/2014/main" id="{5B977452-53DC-449E-BF74-61A3E46AB3F2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86" name="矩形: 剪去同側角落 285">
                <a:extLst>
                  <a:ext uri="{FF2B5EF4-FFF2-40B4-BE49-F238E27FC236}">
                    <a16:creationId xmlns:a16="http://schemas.microsoft.com/office/drawing/2014/main" id="{EA4BD9A9-6B5B-44A6-B880-2431705C4D79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284" name="圖形 283">
              <a:extLst>
                <a:ext uri="{FF2B5EF4-FFF2-40B4-BE49-F238E27FC236}">
                  <a16:creationId xmlns:a16="http://schemas.microsoft.com/office/drawing/2014/main" id="{E5B65FB9-C7BE-4C96-AC70-14BCBD1DE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1DC46F53-0D60-40C2-A1B7-DD408E09C7D3}"/>
              </a:ext>
            </a:extLst>
          </p:cNvPr>
          <p:cNvGrpSpPr/>
          <p:nvPr/>
        </p:nvGrpSpPr>
        <p:grpSpPr>
          <a:xfrm>
            <a:off x="428768" y="2724150"/>
            <a:ext cx="198535" cy="198534"/>
            <a:chOff x="305319" y="2656912"/>
            <a:chExt cx="198535" cy="198534"/>
          </a:xfrm>
        </p:grpSpPr>
        <p:grpSp>
          <p:nvGrpSpPr>
            <p:cNvPr id="288" name="群組 287">
              <a:extLst>
                <a:ext uri="{FF2B5EF4-FFF2-40B4-BE49-F238E27FC236}">
                  <a16:creationId xmlns:a16="http://schemas.microsoft.com/office/drawing/2014/main" id="{BE058B85-49DC-4CD3-9435-DFF38CF713E2}"/>
                </a:ext>
              </a:extLst>
            </p:cNvPr>
            <p:cNvGrpSpPr/>
            <p:nvPr/>
          </p:nvGrpSpPr>
          <p:grpSpPr>
            <a:xfrm>
              <a:off x="317310" y="2668137"/>
              <a:ext cx="170597" cy="180834"/>
              <a:chOff x="317310" y="2668137"/>
              <a:chExt cx="170597" cy="180834"/>
            </a:xfrm>
          </p:grpSpPr>
          <p:sp>
            <p:nvSpPr>
              <p:cNvPr id="290" name="橢圓 289">
                <a:extLst>
                  <a:ext uri="{FF2B5EF4-FFF2-40B4-BE49-F238E27FC236}">
                    <a16:creationId xmlns:a16="http://schemas.microsoft.com/office/drawing/2014/main" id="{9D460EB7-F9B1-4870-8752-96FCED7D77CC}"/>
                  </a:ext>
                </a:extLst>
              </p:cNvPr>
              <p:cNvSpPr/>
              <p:nvPr/>
            </p:nvSpPr>
            <p:spPr>
              <a:xfrm>
                <a:off x="358254" y="2668137"/>
                <a:ext cx="92122" cy="1091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1" name="矩形: 剪去同側角落 290">
                <a:extLst>
                  <a:ext uri="{FF2B5EF4-FFF2-40B4-BE49-F238E27FC236}">
                    <a16:creationId xmlns:a16="http://schemas.microsoft.com/office/drawing/2014/main" id="{0389AED0-7791-4F38-84ED-052650A9EBBB}"/>
                  </a:ext>
                </a:extLst>
              </p:cNvPr>
              <p:cNvSpPr/>
              <p:nvPr/>
            </p:nvSpPr>
            <p:spPr>
              <a:xfrm>
                <a:off x="317310" y="2767084"/>
                <a:ext cx="170597" cy="81887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289" name="圖形 288">
              <a:extLst>
                <a:ext uri="{FF2B5EF4-FFF2-40B4-BE49-F238E27FC236}">
                  <a16:creationId xmlns:a16="http://schemas.microsoft.com/office/drawing/2014/main" id="{A4B102CE-8F54-48AF-AC00-DF52054AD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319" y="2656912"/>
              <a:ext cx="198535" cy="198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6659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13D599A-0E2C-46D1-B746-4C4BAAC64DCD}"/>
              </a:ext>
            </a:extLst>
          </p:cNvPr>
          <p:cNvSpPr/>
          <p:nvPr/>
        </p:nvSpPr>
        <p:spPr>
          <a:xfrm>
            <a:off x="1370189" y="1040494"/>
            <a:ext cx="6390487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3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2DB121-24B5-4ABF-B6BA-248A2E82441B}"/>
              </a:ext>
            </a:extLst>
          </p:cNvPr>
          <p:cNvSpPr/>
          <p:nvPr/>
        </p:nvSpPr>
        <p:spPr>
          <a:xfrm>
            <a:off x="3934949" y="4747595"/>
            <a:ext cx="13768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</a:t>
            </a:r>
            <a:r>
              <a:rPr lang="en-US" altLang="zh-TW" sz="12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2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NFS</a:t>
            </a:r>
            <a:r>
              <a:rPr lang="en-US" altLang="zh-TW" sz="12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2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AFP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4795C15-F71B-4D9E-A451-041FD01B6F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525"/>
            <a:ext cx="9144000" cy="760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ts val="3360"/>
              </a:lnSpc>
            </a:pP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QNAP </a:t>
            </a:r>
            <a: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檔案型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雲網關</a:t>
            </a:r>
            <a:endParaRPr lang="zh-TW" altLang="en-US" sz="36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49958BF-0388-4EF6-AE3F-624F8EB3B175}"/>
              </a:ext>
            </a:extLst>
          </p:cNvPr>
          <p:cNvSpPr/>
          <p:nvPr/>
        </p:nvSpPr>
        <p:spPr>
          <a:xfrm>
            <a:off x="1777572" y="4793613"/>
            <a:ext cx="6976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本地快取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FC60645-0BA6-E545-AE83-94FF6AC08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8397">
            <a:off x="2400080" y="2035019"/>
            <a:ext cx="512057" cy="512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AEE1015-E882-884E-B3CE-3674167AD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2052">
            <a:off x="6235409" y="1914784"/>
            <a:ext cx="361198" cy="361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8B1F885-99CF-AE40-8307-3FA3FB0D7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3835">
            <a:off x="6816078" y="1548121"/>
            <a:ext cx="511807" cy="511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5D0460F-2C4F-D84F-B718-FDDE16A40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03179">
            <a:off x="3311101" y="2363528"/>
            <a:ext cx="381687" cy="35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E11A1A5-F1A4-D14D-AD0C-0D4766415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569" y="1596619"/>
            <a:ext cx="335901" cy="24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BB4C5B-D566-F94B-A501-3CB67EABD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7029" y="1411881"/>
            <a:ext cx="391841" cy="391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B8E273AB-D0F3-4658-9F1F-F9B0B9134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417122">
            <a:off x="6857891" y="2441874"/>
            <a:ext cx="370932" cy="370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3F878C4-F77D-43EB-9312-149BB809FE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7812" y="1086099"/>
            <a:ext cx="358805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物件 的圖片&#10;&#10;自動產生的描述">
            <a:extLst>
              <a:ext uri="{FF2B5EF4-FFF2-40B4-BE49-F238E27FC236}">
                <a16:creationId xmlns:a16="http://schemas.microsoft.com/office/drawing/2014/main" id="{8B66389E-E280-41E1-9736-DE968FC433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1552"/>
          <a:stretch/>
        </p:blipFill>
        <p:spPr>
          <a:xfrm rot="20887694">
            <a:off x="1233825" y="1965638"/>
            <a:ext cx="406139" cy="305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24FC1C4D-2D8F-4780-9692-35BD7318B5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996850">
            <a:off x="7455688" y="2154101"/>
            <a:ext cx="430037" cy="22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087F7672-1926-475E-837C-9ECE2FE6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417122">
            <a:off x="7900444" y="1518928"/>
            <a:ext cx="458625" cy="395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EE72719C-53A8-48D0-8C9B-39B7B33269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812052">
            <a:off x="677595" y="1518171"/>
            <a:ext cx="534355" cy="397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91BF9862-86FD-45F6-B0AB-8350A707FC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12052">
            <a:off x="5976927" y="1462858"/>
            <a:ext cx="590941" cy="231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991433E-EBC5-4A2F-9976-CEB74573AC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58526">
            <a:off x="3023004" y="1723974"/>
            <a:ext cx="422062" cy="422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B57AAE0D-FC6F-4F38-8E9C-CF28451790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37964" y="2118312"/>
            <a:ext cx="350040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FC98236-F8FB-F34F-9481-38EFCB1FEE1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11240"/>
          <a:stretch/>
        </p:blipFill>
        <p:spPr>
          <a:xfrm rot="181714">
            <a:off x="6057249" y="2518670"/>
            <a:ext cx="350040" cy="3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7CC7F16A-161D-EA43-8F5D-8899728F4D0C}"/>
              </a:ext>
            </a:extLst>
          </p:cNvPr>
          <p:cNvSpPr/>
          <p:nvPr/>
        </p:nvSpPr>
        <p:spPr>
          <a:xfrm>
            <a:off x="3100704" y="3864314"/>
            <a:ext cx="2929458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讓雲端更靠近</a:t>
            </a:r>
            <a:r>
              <a:rPr lang="en-US" altLang="zh-TW" sz="18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!</a:t>
            </a:r>
            <a:endParaRPr lang="en-US" altLang="zh-CN" sz="18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57C29ED-9D61-4F5B-9C70-FF0713D17E48}"/>
              </a:ext>
            </a:extLst>
          </p:cNvPr>
          <p:cNvSpPr/>
          <p:nvPr/>
        </p:nvSpPr>
        <p:spPr>
          <a:xfrm>
            <a:off x="2937391" y="4424680"/>
            <a:ext cx="3371969" cy="268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210EB90-0598-431D-B384-6E7968BA05E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2203" t="85850" r="31084" b="10247"/>
          <a:stretch/>
        </p:blipFill>
        <p:spPr>
          <a:xfrm>
            <a:off x="2943435" y="4519164"/>
            <a:ext cx="3255129" cy="19439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72D518E-8DD8-4F3A-8A54-8A5E0090C883}"/>
              </a:ext>
            </a:extLst>
          </p:cNvPr>
          <p:cNvSpPr/>
          <p:nvPr/>
        </p:nvSpPr>
        <p:spPr>
          <a:xfrm>
            <a:off x="2526868" y="4176188"/>
            <a:ext cx="3710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zh-CN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切出</a:t>
            </a:r>
            <a:r>
              <a:rPr lang="zh-CN" altLang="en-US" sz="1200" b="1" dirty="0">
                <a:solidFill>
                  <a:srgbClr val="3B56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一小塊</a:t>
            </a:r>
            <a:r>
              <a:rPr lang="en-US" altLang="zh-TW" sz="1200" b="1" dirty="0">
                <a:solidFill>
                  <a:srgbClr val="3B56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TW" sz="1200" b="1" dirty="0">
                <a:solidFill>
                  <a:srgbClr val="3B56D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 </a:t>
            </a:r>
            <a:r>
              <a:rPr lang="zh-CN" altLang="en-US" sz="1200" b="1" dirty="0">
                <a:solidFill>
                  <a:srgbClr val="3B56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空間就能享有混合雲優勢</a:t>
            </a:r>
            <a:r>
              <a:rPr lang="zh-CN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  <a:p>
            <a:pPr lvl="1"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也能繼續同時使用</a:t>
            </a:r>
            <a:r>
              <a: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CN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其他好用功能。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8477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75000"/>
              </a:schemeClr>
            </a:gs>
          </a:gsLst>
          <a:lin ang="8100000" scaled="1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4310</Words>
  <Application>Microsoft Office PowerPoint</Application>
  <PresentationFormat>如螢幕大小 (16:9)</PresentationFormat>
  <Paragraphs>658</Paragraphs>
  <Slides>43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3" baseType="lpstr">
      <vt:lpstr>DengXian</vt:lpstr>
      <vt:lpstr>Microsoft JhengHei UI</vt:lpstr>
      <vt:lpstr>微軟正黑體</vt:lpstr>
      <vt:lpstr>微軟正黑體</vt:lpstr>
      <vt:lpstr>Arial</vt:lpstr>
      <vt:lpstr>Calibri</vt:lpstr>
      <vt:lpstr>Calibri Light</vt:lpstr>
      <vt:lpstr>Impact</vt:lpstr>
      <vt:lpstr>Times</vt:lpstr>
      <vt:lpstr>Office Theme</vt:lpstr>
      <vt:lpstr>PowerPoint 簡報</vt:lpstr>
      <vt:lpstr>公私有雲 檔案型雲網關 </vt:lpstr>
      <vt:lpstr>熱資料 (Hot Data) 儲存趨勢</vt:lpstr>
      <vt:lpstr>建構企業檔案同步與分享系統</vt:lpstr>
      <vt:lpstr>雲網關 (Cloud Gateway) 讓你存取雲端更順暢 </vt:lpstr>
      <vt:lpstr>雲網關的四大好處</vt:lpstr>
      <vt:lpstr>QNAP 雲網關服務</vt:lpstr>
      <vt:lpstr>PowerPoint 簡報</vt:lpstr>
      <vt:lpstr>QNAP 檔案型雲網關</vt:lpstr>
      <vt:lpstr>HybridMount 兩種存取模式任君挑選</vt:lpstr>
      <vt:lpstr>自備雲端空間，管理您習慣使用的雲空間</vt:lpstr>
      <vt:lpstr>掛載模式</vt:lpstr>
      <vt:lpstr>PowerPoint 簡報</vt:lpstr>
      <vt:lpstr>支援 2 種雲服務類型，3 種通訊協定掛載遠端裝置</vt:lpstr>
      <vt:lpstr>PowerPoint 簡報</vt:lpstr>
      <vt:lpstr>File Station 一個介面管理所有公私有雲空間 </vt:lpstr>
      <vt:lpstr>檔案型雲網關</vt:lpstr>
      <vt:lpstr>PowerPoint 簡報</vt:lpstr>
      <vt:lpstr>支援 2 種雲服務類型</vt:lpstr>
      <vt:lpstr>支援更多常用的通訊協定 </vt:lpstr>
      <vt:lpstr>NAS 快取優化雲端存取體驗</vt:lpstr>
      <vt:lpstr>快取空間容量配置建議值＝</vt:lpstr>
      <vt:lpstr>如同區網般快速存取雲端資料</vt:lpstr>
      <vt:lpstr>當要讀取一個影音檔時</vt:lpstr>
      <vt:lpstr>當要編輯並同步檔案時</vt:lpstr>
      <vt:lpstr>彈性配置快取規則，有效率使用快取空間</vt:lpstr>
      <vt:lpstr>將檔案預先保留在快取，減少等待時間</vt:lpstr>
      <vt:lpstr>快取空間狀態可視化管理</vt:lpstr>
      <vt:lpstr>NAS與雲端檔案同步處理</vt:lpstr>
      <vt:lpstr>1. 檔案列表同步排程管理</vt:lpstr>
      <vt:lpstr>2. 同步資源管理</vt:lpstr>
      <vt:lpstr>3. 上傳列表管理</vt:lpstr>
      <vt:lpstr>4. 檔案衝突管理</vt:lpstr>
      <vt:lpstr>5. 檔案同步狀態一覽無遺</vt:lpstr>
      <vt:lpstr>安全移除網關，避免未同步檔案遺失</vt:lpstr>
      <vt:lpstr>PowerPoint 簡報</vt:lpstr>
      <vt:lpstr>PowerPoint 簡報</vt:lpstr>
      <vt:lpstr>以網關建立全球企業多點同步與共同管理</vt:lpstr>
      <vt:lpstr>將共用雲空間分配權限給本地使用者</vt:lpstr>
      <vt:lpstr>節省對外頻寬成本，加快存取速度</vt:lpstr>
      <vt:lpstr>整合 QTS 多元應用程式與服務</vt:lpstr>
      <vt:lpstr>推薦機種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QNAP_Josh Chen</dc:creator>
  <cp:lastModifiedBy>明明 蔡</cp:lastModifiedBy>
  <cp:revision>2</cp:revision>
  <cp:lastPrinted>2019-09-11T09:15:42Z</cp:lastPrinted>
  <dcterms:created xsi:type="dcterms:W3CDTF">2019-08-12T01:45:01Z</dcterms:created>
  <dcterms:modified xsi:type="dcterms:W3CDTF">2019-09-17T05:55:06Z</dcterms:modified>
</cp:coreProperties>
</file>