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45"/>
  </p:notesMasterIdLst>
  <p:sldIdLst>
    <p:sldId id="256" r:id="rId2"/>
    <p:sldId id="1284" r:id="rId3"/>
    <p:sldId id="1308" r:id="rId4"/>
    <p:sldId id="1321" r:id="rId5"/>
    <p:sldId id="1285" r:id="rId6"/>
    <p:sldId id="1286" r:id="rId7"/>
    <p:sldId id="360" r:id="rId8"/>
    <p:sldId id="1287" r:id="rId9"/>
    <p:sldId id="1288" r:id="rId10"/>
    <p:sldId id="1289" r:id="rId11"/>
    <p:sldId id="1318" r:id="rId12"/>
    <p:sldId id="1291" r:id="rId13"/>
    <p:sldId id="1300" r:id="rId14"/>
    <p:sldId id="1158" r:id="rId15"/>
    <p:sldId id="1129" r:id="rId16"/>
    <p:sldId id="1213" r:id="rId17"/>
    <p:sldId id="1328" r:id="rId18"/>
    <p:sldId id="260" r:id="rId19"/>
    <p:sldId id="284" r:id="rId20"/>
    <p:sldId id="1292" r:id="rId21"/>
    <p:sldId id="1270" r:id="rId22"/>
    <p:sldId id="1316" r:id="rId23"/>
    <p:sldId id="1294" r:id="rId24"/>
    <p:sldId id="1323" r:id="rId25"/>
    <p:sldId id="1330" r:id="rId26"/>
    <p:sldId id="1128" r:id="rId27"/>
    <p:sldId id="1317" r:id="rId28"/>
    <p:sldId id="1310" r:id="rId29"/>
    <p:sldId id="1303" r:id="rId30"/>
    <p:sldId id="1304" r:id="rId31"/>
    <p:sldId id="1313" r:id="rId32"/>
    <p:sldId id="1306" r:id="rId33"/>
    <p:sldId id="1307" r:id="rId34"/>
    <p:sldId id="1311" r:id="rId35"/>
    <p:sldId id="1309" r:id="rId36"/>
    <p:sldId id="1167" r:id="rId37"/>
    <p:sldId id="1329" r:id="rId38"/>
    <p:sldId id="1320" r:id="rId39"/>
    <p:sldId id="261" r:id="rId40"/>
    <p:sldId id="1278" r:id="rId41"/>
    <p:sldId id="1283" r:id="rId42"/>
    <p:sldId id="1326" r:id="rId43"/>
    <p:sldId id="1331"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Josh Chen" initials="QC" lastIdx="3" clrIdx="0">
    <p:extLst>
      <p:ext uri="{19B8F6BF-5375-455C-9EA6-DF929625EA0E}">
        <p15:presenceInfo xmlns:p15="http://schemas.microsoft.com/office/powerpoint/2012/main" userId="S::joshchen@ieinet.onmicrosoft.com::d3befd68-b539-44ef-b27a-666b8050c887" providerId="AD"/>
      </p:ext>
    </p:extLst>
  </p:cmAuthor>
  <p:cmAuthor id="2" name="QNAP_Josh Chen" initials="QC [2]" lastIdx="2" clrIdx="1">
    <p:extLst>
      <p:ext uri="{19B8F6BF-5375-455C-9EA6-DF929625EA0E}">
        <p15:presenceInfo xmlns:p15="http://schemas.microsoft.com/office/powerpoint/2012/main" userId="QNAP_Josh Chen" providerId="None"/>
      </p:ext>
    </p:extLst>
  </p:cmAuthor>
  <p:cmAuthor id="3" name="QNAP_Cherry Chen" initials="QC" lastIdx="1" clrIdx="2">
    <p:extLst>
      <p:ext uri="{19B8F6BF-5375-455C-9EA6-DF929625EA0E}">
        <p15:presenceInfo xmlns:p15="http://schemas.microsoft.com/office/powerpoint/2012/main" userId="S::cherrychen@ieinet.onmicrosoft.com::6bd7dd6b-9f82-4cb6-a05e-449191304a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BF2FF"/>
    <a:srgbClr val="2DF0FF"/>
    <a:srgbClr val="274292"/>
    <a:srgbClr val="0C0860"/>
    <a:srgbClr val="F6BD05"/>
    <a:srgbClr val="EC721F"/>
    <a:srgbClr val="3762AF"/>
    <a:srgbClr val="2F5597"/>
    <a:srgbClr val="BF9000"/>
    <a:srgbClr val="FFD6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55A52-3774-26CA-5CD2-087C52B380D9}" v="134" dt="2019-09-17T05:33:39.071"/>
    <p1510:client id="{283EC624-B386-4740-8B18-D74F3394F612}" v="1458" dt="2019-09-17T06:51:15.180"/>
    <p1510:client id="{2FB6E211-F77F-1D4A-88BB-F780720D024D}" v="6566" dt="2019-09-17T06:26:06.531"/>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50" d="100"/>
          <a:sy n="150" d="100"/>
        </p:scale>
        <p:origin x="2028" y="9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8-12-24T10:02:08.375" idx="2">
    <p:pos x="9955" y="746"/>
    <p:text>左側增加mobile devixe，請換成此圖</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9-08-12T05:37:00.733" idx="1">
    <p:pos x="6656" y="2617"/>
    <p:text>[待補] 50GB 檔案上傳下載實測傳輸速度.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3A2AA7-CBFA-D343-A028-81392872394D}" type="datetimeFigureOut">
              <a:rPr lang="en-US" smtClean="0"/>
              <a:t>9/17/2019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775C8-9191-6E49-9B99-3F3F323D8C46}" type="slidenum">
              <a:rPr lang="en-US" smtClean="0"/>
              <a:t>‹#›</a:t>
            </a:fld>
            <a:endParaRPr lang="en-US"/>
          </a:p>
        </p:txBody>
      </p:sp>
    </p:spTree>
    <p:extLst>
      <p:ext uri="{BB962C8B-B14F-4D97-AF65-F5344CB8AC3E}">
        <p14:creationId xmlns:p14="http://schemas.microsoft.com/office/powerpoint/2010/main" val="328708321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bm.com/blogs/systems/the-5-hot-storage-trends-for-2019/"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https://www.ibm.com/blogs/systems/the-5-hot-storage-trends-for-2019/</a:t>
            </a:r>
            <a:endParaRPr lang="en-US"/>
          </a:p>
        </p:txBody>
      </p:sp>
      <p:sp>
        <p:nvSpPr>
          <p:cNvPr id="4" name="Slide Number Placeholder 3"/>
          <p:cNvSpPr>
            <a:spLocks noGrp="1"/>
          </p:cNvSpPr>
          <p:nvPr>
            <p:ph type="sldNum" sz="quarter" idx="5"/>
          </p:nvPr>
        </p:nvSpPr>
        <p:spPr/>
        <p:txBody>
          <a:bodyPr/>
          <a:lstStyle/>
          <a:p>
            <a:fld id="{271775C8-9191-6E49-9B99-3F3F323D8C46}" type="slidenum">
              <a:rPr lang="en-US" smtClean="0"/>
              <a:t>3</a:t>
            </a:fld>
            <a:endParaRPr lang="en-US"/>
          </a:p>
        </p:txBody>
      </p:sp>
    </p:spTree>
    <p:extLst>
      <p:ext uri="{BB962C8B-B14F-4D97-AF65-F5344CB8AC3E}">
        <p14:creationId xmlns:p14="http://schemas.microsoft.com/office/powerpoint/2010/main" val="2197677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217562AB-4441-464E-8AF2-95D75E89C214}" type="slidenum">
              <a:rPr lang="en-GB" smtClean="0"/>
              <a:t>19</a:t>
            </a:fld>
            <a:endParaRPr lang="en-GB"/>
          </a:p>
        </p:txBody>
      </p:sp>
    </p:spTree>
    <p:extLst>
      <p:ext uri="{BB962C8B-B14F-4D97-AF65-F5344CB8AC3E}">
        <p14:creationId xmlns:p14="http://schemas.microsoft.com/office/powerpoint/2010/main" val="2405897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24</a:t>
            </a:fld>
            <a:endParaRPr lang="en-US"/>
          </a:p>
        </p:txBody>
      </p:sp>
    </p:spTree>
    <p:extLst>
      <p:ext uri="{BB962C8B-B14F-4D97-AF65-F5344CB8AC3E}">
        <p14:creationId xmlns:p14="http://schemas.microsoft.com/office/powerpoint/2010/main" val="1619259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25</a:t>
            </a:fld>
            <a:endParaRPr lang="en-US"/>
          </a:p>
        </p:txBody>
      </p:sp>
    </p:spTree>
    <p:extLst>
      <p:ext uri="{BB962C8B-B14F-4D97-AF65-F5344CB8AC3E}">
        <p14:creationId xmlns:p14="http://schemas.microsoft.com/office/powerpoint/2010/main" val="3810324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28</a:t>
            </a:fld>
            <a:endParaRPr lang="en-US"/>
          </a:p>
        </p:txBody>
      </p:sp>
    </p:spTree>
    <p:extLst>
      <p:ext uri="{BB962C8B-B14F-4D97-AF65-F5344CB8AC3E}">
        <p14:creationId xmlns:p14="http://schemas.microsoft.com/office/powerpoint/2010/main" val="685661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29</a:t>
            </a:fld>
            <a:endParaRPr lang="en-US"/>
          </a:p>
        </p:txBody>
      </p:sp>
    </p:spTree>
    <p:extLst>
      <p:ext uri="{BB962C8B-B14F-4D97-AF65-F5344CB8AC3E}">
        <p14:creationId xmlns:p14="http://schemas.microsoft.com/office/powerpoint/2010/main" val="542623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31</a:t>
            </a:fld>
            <a:endParaRPr lang="en-US"/>
          </a:p>
        </p:txBody>
      </p:sp>
    </p:spTree>
    <p:extLst>
      <p:ext uri="{BB962C8B-B14F-4D97-AF65-F5344CB8AC3E}">
        <p14:creationId xmlns:p14="http://schemas.microsoft.com/office/powerpoint/2010/main" val="2984929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775C8-9191-6E49-9B99-3F3F323D8C46}" type="slidenum">
              <a:rPr lang="en-US" smtClean="0"/>
              <a:t>34</a:t>
            </a:fld>
            <a:endParaRPr lang="en-US"/>
          </a:p>
        </p:txBody>
      </p:sp>
    </p:spTree>
    <p:extLst>
      <p:ext uri="{BB962C8B-B14F-4D97-AF65-F5344CB8AC3E}">
        <p14:creationId xmlns:p14="http://schemas.microsoft.com/office/powerpoint/2010/main" val="1861709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35</a:t>
            </a:fld>
            <a:endParaRPr lang="en-US"/>
          </a:p>
        </p:txBody>
      </p:sp>
    </p:spTree>
    <p:extLst>
      <p:ext uri="{BB962C8B-B14F-4D97-AF65-F5344CB8AC3E}">
        <p14:creationId xmlns:p14="http://schemas.microsoft.com/office/powerpoint/2010/main" val="1472995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37</a:t>
            </a:fld>
            <a:endParaRPr lang="en-US"/>
          </a:p>
        </p:txBody>
      </p:sp>
    </p:spTree>
    <p:extLst>
      <p:ext uri="{BB962C8B-B14F-4D97-AF65-F5344CB8AC3E}">
        <p14:creationId xmlns:p14="http://schemas.microsoft.com/office/powerpoint/2010/main" val="2435252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8155af8e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8155af8e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876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775C8-9191-6E49-9B99-3F3F323D8C46}" type="slidenum">
              <a:rPr lang="en-US" smtClean="0"/>
              <a:t>4</a:t>
            </a:fld>
            <a:endParaRPr lang="en-US"/>
          </a:p>
        </p:txBody>
      </p:sp>
    </p:spTree>
    <p:extLst>
      <p:ext uri="{BB962C8B-B14F-4D97-AF65-F5344CB8AC3E}">
        <p14:creationId xmlns:p14="http://schemas.microsoft.com/office/powerpoint/2010/main" val="2288022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8155af8e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58155af8e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015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GB"/>
          </a:p>
        </p:txBody>
      </p:sp>
      <p:sp>
        <p:nvSpPr>
          <p:cNvPr id="4" name="投影片編號版面配置區 3"/>
          <p:cNvSpPr>
            <a:spLocks noGrp="1"/>
          </p:cNvSpPr>
          <p:nvPr>
            <p:ph type="sldNum" sz="quarter" idx="5"/>
          </p:nvPr>
        </p:nvSpPr>
        <p:spPr/>
        <p:txBody>
          <a:bodyPr/>
          <a:lstStyle/>
          <a:p>
            <a:fld id="{217562AB-4441-464E-8AF2-95D75E89C214}" type="slidenum">
              <a:rPr lang="en-GB" smtClean="0"/>
              <a:t>41</a:t>
            </a:fld>
            <a:endParaRPr lang="en-GB"/>
          </a:p>
        </p:txBody>
      </p:sp>
    </p:spTree>
    <p:extLst>
      <p:ext uri="{BB962C8B-B14F-4D97-AF65-F5344CB8AC3E}">
        <p14:creationId xmlns:p14="http://schemas.microsoft.com/office/powerpoint/2010/main" val="4268010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e846305a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e846305a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5155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7</a:t>
            </a:fld>
            <a:endParaRPr lang="zh-TW" altLang="en-US"/>
          </a:p>
        </p:txBody>
      </p:sp>
    </p:spTree>
    <p:extLst>
      <p:ext uri="{BB962C8B-B14F-4D97-AF65-F5344CB8AC3E}">
        <p14:creationId xmlns:p14="http://schemas.microsoft.com/office/powerpoint/2010/main" val="2921713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9</a:t>
            </a:fld>
            <a:endParaRPr lang="en-US"/>
          </a:p>
        </p:txBody>
      </p:sp>
    </p:spTree>
    <p:extLst>
      <p:ext uri="{BB962C8B-B14F-4D97-AF65-F5344CB8AC3E}">
        <p14:creationId xmlns:p14="http://schemas.microsoft.com/office/powerpoint/2010/main" val="897545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CA043C4-92AC-A149-A9E6-968714015355}" type="slidenum">
              <a:rPr lang="en-US" smtClean="0"/>
              <a:t>10</a:t>
            </a:fld>
            <a:endParaRPr lang="en-US"/>
          </a:p>
        </p:txBody>
      </p:sp>
    </p:spTree>
    <p:extLst>
      <p:ext uri="{BB962C8B-B14F-4D97-AF65-F5344CB8AC3E}">
        <p14:creationId xmlns:p14="http://schemas.microsoft.com/office/powerpoint/2010/main" val="4173395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e846305a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e846305a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6326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217562AB-4441-464E-8AF2-95D75E89C214}" type="slidenum">
              <a:rPr lang="en-GB" smtClean="0"/>
              <a:t>14</a:t>
            </a:fld>
            <a:endParaRPr lang="en-GB"/>
          </a:p>
        </p:txBody>
      </p:sp>
    </p:spTree>
    <p:extLst>
      <p:ext uri="{BB962C8B-B14F-4D97-AF65-F5344CB8AC3E}">
        <p14:creationId xmlns:p14="http://schemas.microsoft.com/office/powerpoint/2010/main" val="4150261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e846305a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e846305a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283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solidFill>
                  <a:schemeClr val="tx1"/>
                </a:solidFill>
              </a:defRPr>
            </a:lvl1pPr>
          </a:lstStyle>
          <a:p>
            <a:r>
              <a:rPr lang="zh-TW" altLang="en-US"/>
              <a:t>按一下以編輯母片標題樣式</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en-US"/>
          </a:p>
        </p:txBody>
      </p:sp>
      <p:sp>
        <p:nvSpPr>
          <p:cNvPr id="4" name="Date Placeholder 3"/>
          <p:cNvSpPr>
            <a:spLocks noGrp="1"/>
          </p:cNvSpPr>
          <p:nvPr>
            <p:ph type="dt" sz="half" idx="10"/>
          </p:nvPr>
        </p:nvSpPr>
        <p:spPr/>
        <p:txBody>
          <a:bodyPr/>
          <a:lstStyle/>
          <a:p>
            <a:fld id="{8FFA3989-D546-F54A-BD9E-5F9E9AB0098F}" type="datetimeFigureOut">
              <a:rPr lang="en-US" smtClean="0"/>
              <a:t>9/17/2019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2319091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只有標題">
    <p:spTree>
      <p:nvGrpSpPr>
        <p:cNvPr id="1" name=""/>
        <p:cNvGrpSpPr/>
        <p:nvPr/>
      </p:nvGrpSpPr>
      <p:grpSpPr>
        <a:xfrm>
          <a:off x="0" y="0"/>
          <a:ext cx="0" cy="0"/>
          <a:chOff x="0" y="0"/>
          <a:chExt cx="0" cy="0"/>
        </a:xfrm>
      </p:grpSpPr>
      <p:pic>
        <p:nvPicPr>
          <p:cNvPr id="7" name="圖片 6" descr="一張含有 螢幕擷取畫面, 動物 的圖片&#10;&#10;自動產生的描述">
            <a:extLst>
              <a:ext uri="{FF2B5EF4-FFF2-40B4-BE49-F238E27FC236}">
                <a16:creationId xmlns:a16="http://schemas.microsoft.com/office/drawing/2014/main" id="{FF86858E-EC0E-4CDA-9120-7A58AA7D0DD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a:p>
        </p:txBody>
      </p:sp>
    </p:spTree>
    <p:extLst>
      <p:ext uri="{BB962C8B-B14F-4D97-AF65-F5344CB8AC3E}">
        <p14:creationId xmlns:p14="http://schemas.microsoft.com/office/powerpoint/2010/main" val="1741951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只有標題">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0FCB6B0-6CBC-4370-A04E-7C6865231FC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a:p>
        </p:txBody>
      </p:sp>
    </p:spTree>
    <p:extLst>
      <p:ext uri="{BB962C8B-B14F-4D97-AF65-F5344CB8AC3E}">
        <p14:creationId xmlns:p14="http://schemas.microsoft.com/office/powerpoint/2010/main" val="12625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A3989-D546-F54A-BD9E-5F9E9AB0098F}" type="datetimeFigureOut">
              <a:rPr lang="en-US" smtClean="0"/>
              <a:t>9/17/2019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3122864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FFA3989-D546-F54A-BD9E-5F9E9AB0098F}" type="datetimeFigureOut">
              <a:rPr lang="en-US" smtClean="0"/>
              <a:t>9/17/2019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988558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FFA3989-D546-F54A-BD9E-5F9E9AB0098F}" type="datetimeFigureOut">
              <a:rPr lang="en-US" smtClean="0"/>
              <a:t>9/17/2019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2480346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8FFA3989-D546-F54A-BD9E-5F9E9AB0098F}" type="datetimeFigureOut">
              <a:rPr lang="en-US" smtClean="0"/>
              <a:t>9/17/2019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3661033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8FFA3989-D546-F54A-BD9E-5F9E9AB0098F}" type="datetimeFigureOut">
              <a:rPr lang="en-US" smtClean="0"/>
              <a:t>9/17/2019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1647086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比對">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625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45167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標題及內容">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EE31C9EF-04C8-4BA9-8A3F-C3A4E6712A88}"/>
              </a:ext>
            </a:extLst>
          </p:cNvPr>
          <p:cNvPicPr>
            <a:picLocks noChangeAspect="1"/>
          </p:cNvPicPr>
          <p:nvPr userDrawn="1"/>
        </p:nvPicPr>
        <p:blipFill>
          <a:blip r:embed="rId2"/>
          <a:srcRect/>
          <a:stretch/>
        </p:blipFill>
        <p:spPr>
          <a:xfrm>
            <a:off x="-1" y="0"/>
            <a:ext cx="9158067" cy="5159327"/>
          </a:xfrm>
          <a:prstGeom prst="rect">
            <a:avLst/>
          </a:prstGeom>
        </p:spPr>
      </p:pic>
    </p:spTree>
    <p:extLst>
      <p:ext uri="{BB962C8B-B14F-4D97-AF65-F5344CB8AC3E}">
        <p14:creationId xmlns:p14="http://schemas.microsoft.com/office/powerpoint/2010/main" val="730870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9/17/2019</a:t>
            </a:fld>
            <a:endParaRPr 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FA6DEA56-9574-3148-A0A9-2B06A1F1A3A8}" type="slidenum">
              <a:rPr kumimoji="1" lang="zh-TW" altLang="en-US" smtClean="0"/>
              <a:t>‹#›</a:t>
            </a:fld>
            <a:endParaRPr kumimoji="1" lang="zh-TW" altLang="en-US"/>
          </a:p>
        </p:txBody>
      </p:sp>
    </p:spTree>
    <p:extLst>
      <p:ext uri="{BB962C8B-B14F-4D97-AF65-F5344CB8AC3E}">
        <p14:creationId xmlns:p14="http://schemas.microsoft.com/office/powerpoint/2010/main" val="2975133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470995" y="256027"/>
            <a:ext cx="7886700" cy="994172"/>
          </a:xfrm>
        </p:spPr>
        <p:txBody>
          <a:bodyPr>
            <a:normAutofit/>
          </a:bodyPr>
          <a:lstStyle>
            <a:lvl1pPr>
              <a:defRPr sz="3200" b="1">
                <a:solidFill>
                  <a:srgbClr val="080058"/>
                </a:solidFill>
                <a:latin typeface="DengXian" panose="02010600030101010101" pitchFamily="2" charset="-122"/>
                <a:ea typeface="DengXian" panose="02010600030101010101" pitchFamily="2" charset="-122"/>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p:txBody>
          <a:bodyPr/>
          <a:lstStyle>
            <a:lvl1pPr>
              <a:defRPr b="1">
                <a:solidFill>
                  <a:srgbClr val="080058"/>
                </a:solidFill>
                <a:latin typeface="DengXian" panose="02010600030101010101" pitchFamily="2" charset="-122"/>
                <a:ea typeface="DengXian" panose="02010600030101010101" pitchFamily="2" charset="-122"/>
                <a:cs typeface="Arial" panose="020B0604020202020204" pitchFamily="34" charset="0"/>
              </a:defRPr>
            </a:lvl1pPr>
            <a:lvl2pPr>
              <a:defRPr b="1">
                <a:solidFill>
                  <a:srgbClr val="080058"/>
                </a:solidFill>
                <a:latin typeface="DengXian" panose="02010600030101010101" pitchFamily="2" charset="-122"/>
                <a:ea typeface="DengXian" panose="02010600030101010101" pitchFamily="2" charset="-122"/>
                <a:cs typeface="Arial" panose="020B0604020202020204" pitchFamily="34" charset="0"/>
              </a:defRPr>
            </a:lvl2pPr>
            <a:lvl3pPr>
              <a:defRPr b="1">
                <a:solidFill>
                  <a:srgbClr val="080058"/>
                </a:solidFill>
                <a:latin typeface="DengXian" panose="02010600030101010101" pitchFamily="2" charset="-122"/>
                <a:ea typeface="DengXian" panose="02010600030101010101" pitchFamily="2" charset="-122"/>
                <a:cs typeface="Arial" panose="020B0604020202020204" pitchFamily="34" charset="0"/>
              </a:defRPr>
            </a:lvl3pPr>
            <a:lvl4pPr>
              <a:defRPr b="1">
                <a:solidFill>
                  <a:srgbClr val="080058"/>
                </a:solidFill>
                <a:latin typeface="DengXian" panose="02010600030101010101" pitchFamily="2" charset="-122"/>
                <a:ea typeface="DengXian" panose="02010600030101010101" pitchFamily="2" charset="-122"/>
                <a:cs typeface="Arial" panose="020B0604020202020204" pitchFamily="34" charset="0"/>
              </a:defRPr>
            </a:lvl4pPr>
            <a:lvl5pPr>
              <a:defRPr b="1">
                <a:solidFill>
                  <a:srgbClr val="080058"/>
                </a:solidFill>
                <a:latin typeface="DengXian" panose="02010600030101010101" pitchFamily="2" charset="-122"/>
                <a:ea typeface="DengXian" panose="02010600030101010101" pitchFamily="2" charset="-122"/>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FA6DEA56-9574-3148-A0A9-2B06A1F1A3A8}" type="slidenum">
              <a:rPr kumimoji="1" lang="zh-TW" altLang="en-US" smtClean="0"/>
              <a:t>‹#›</a:t>
            </a:fld>
            <a:endParaRPr kumimoji="1" lang="zh-TW" altLang="en-US"/>
          </a:p>
        </p:txBody>
      </p:sp>
    </p:spTree>
    <p:extLst>
      <p:ext uri="{BB962C8B-B14F-4D97-AF65-F5344CB8AC3E}">
        <p14:creationId xmlns:p14="http://schemas.microsoft.com/office/powerpoint/2010/main" val="1660183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標題投影片">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D13B4C8-F112-4BF5-A455-2A4201004375}"/>
              </a:ext>
            </a:extLst>
          </p:cNvPr>
          <p:cNvGrpSpPr/>
          <p:nvPr userDrawn="1"/>
        </p:nvGrpSpPr>
        <p:grpSpPr>
          <a:xfrm>
            <a:off x="0" y="0"/>
            <a:ext cx="9144000" cy="5145582"/>
            <a:chOff x="0" y="0"/>
            <a:chExt cx="9144000" cy="5145582"/>
          </a:xfrm>
        </p:grpSpPr>
        <p:pic>
          <p:nvPicPr>
            <p:cNvPr id="9" name="圖片 8">
              <a:extLst>
                <a:ext uri="{FF2B5EF4-FFF2-40B4-BE49-F238E27FC236}">
                  <a16:creationId xmlns:a16="http://schemas.microsoft.com/office/drawing/2014/main" id="{5950D13F-30D2-4EC5-9C33-846D0DDF5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5582"/>
            </a:xfrm>
            <a:prstGeom prst="rect">
              <a:avLst/>
            </a:prstGeom>
          </p:spPr>
        </p:pic>
        <p:pic>
          <p:nvPicPr>
            <p:cNvPr id="10" name="圖片 9">
              <a:extLst>
                <a:ext uri="{FF2B5EF4-FFF2-40B4-BE49-F238E27FC236}">
                  <a16:creationId xmlns:a16="http://schemas.microsoft.com/office/drawing/2014/main" id="{54320226-3E58-4533-83A0-7815A495A0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420" y="4811886"/>
              <a:ext cx="1022439" cy="223200"/>
            </a:xfrm>
            <a:prstGeom prst="rect">
              <a:avLst/>
            </a:prstGeom>
          </p:spPr>
        </p:pic>
      </p:grpSp>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8512447" cy="822960"/>
          </a:xfrm>
        </p:spPr>
        <p:txBody>
          <a:bodyPr>
            <a:normAutofit/>
          </a:bodyPr>
          <a:lstStyle>
            <a:lvl1pPr algn="ctr">
              <a:defRPr sz="3600" b="1">
                <a:solidFill>
                  <a:schemeClr val="bg1"/>
                </a:solidFill>
                <a:latin typeface="+mj-lt"/>
                <a:ea typeface="微軟正黑體" panose="020B0604030504040204" pitchFamily="34" charset="-120"/>
              </a:defRPr>
            </a:lvl1pPr>
          </a:lstStyle>
          <a:p>
            <a:r>
              <a:rPr lang="zh-TW" altLang="en-US"/>
              <a:t>按一下以編輯母片標題樣式</a:t>
            </a:r>
            <a:endParaRPr lang="en-US"/>
          </a:p>
        </p:txBody>
      </p:sp>
      <p:sp>
        <p:nvSpPr>
          <p:cNvPr id="4" name="內容版面配置區 3">
            <a:extLst>
              <a:ext uri="{FF2B5EF4-FFF2-40B4-BE49-F238E27FC236}">
                <a16:creationId xmlns:a16="http://schemas.microsoft.com/office/drawing/2014/main" id="{AC89017C-75AC-4E2E-8E31-0DCA16AD859F}"/>
              </a:ext>
            </a:extLst>
          </p:cNvPr>
          <p:cNvSpPr>
            <a:spLocks noGrp="1"/>
          </p:cNvSpPr>
          <p:nvPr>
            <p:ph sz="quarter" idx="10"/>
          </p:nvPr>
        </p:nvSpPr>
        <p:spPr>
          <a:xfrm>
            <a:off x="275951" y="914400"/>
            <a:ext cx="8439423" cy="3048000"/>
          </a:xfrm>
        </p:spPr>
        <p:txBody>
          <a:bodyPr>
            <a:normAutofit/>
          </a:bodyPr>
          <a:lstStyle>
            <a:lvl1pPr marL="0" indent="0">
              <a:buNone/>
              <a:defRPr sz="18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zh-TW" altLang="en-US"/>
              <a:t>編輯母片文字樣式</a:t>
            </a:r>
          </a:p>
        </p:txBody>
      </p:sp>
    </p:spTree>
    <p:extLst>
      <p:ext uri="{BB962C8B-B14F-4D97-AF65-F5344CB8AC3E}">
        <p14:creationId xmlns:p14="http://schemas.microsoft.com/office/powerpoint/2010/main" val="2412013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B46D151-08E0-46D6-9AFF-D8469F9A1B80}"/>
              </a:ext>
            </a:extLst>
          </p:cNvPr>
          <p:cNvPicPr>
            <a:picLocks noChangeAspect="1"/>
          </p:cNvPicPr>
          <p:nvPr userDrawn="1"/>
        </p:nvPicPr>
        <p:blipFill>
          <a:blip r:embed="rId2"/>
          <a:srcRect/>
          <a:stretch/>
        </p:blipFill>
        <p:spPr>
          <a:xfrm>
            <a:off x="0" y="0"/>
            <a:ext cx="9144000" cy="5143500"/>
          </a:xfrm>
          <a:prstGeom prst="rect">
            <a:avLst/>
          </a:prstGeom>
        </p:spPr>
      </p:pic>
      <p:pic>
        <p:nvPicPr>
          <p:cNvPr id="147" name="圖片 146">
            <a:extLst>
              <a:ext uri="{FF2B5EF4-FFF2-40B4-BE49-F238E27FC236}">
                <a16:creationId xmlns:a16="http://schemas.microsoft.com/office/drawing/2014/main" id="{98E51286-C73E-4712-AEDB-B82AF892EB31}"/>
              </a:ext>
            </a:extLst>
          </p:cNvPr>
          <p:cNvPicPr>
            <a:picLocks noChangeAspect="1"/>
          </p:cNvPicPr>
          <p:nvPr userDrawn="1"/>
        </p:nvPicPr>
        <p:blipFill>
          <a:blip r:embed="rId3"/>
          <a:srcRect/>
          <a:stretch/>
        </p:blipFill>
        <p:spPr>
          <a:xfrm>
            <a:off x="2048809" y="328671"/>
            <a:ext cx="5072502" cy="2959119"/>
          </a:xfrm>
          <a:prstGeom prst="rect">
            <a:avLst/>
          </a:prstGeom>
        </p:spPr>
      </p:pic>
      <p:sp>
        <p:nvSpPr>
          <p:cNvPr id="10" name="文字方塊 9">
            <a:extLst>
              <a:ext uri="{FF2B5EF4-FFF2-40B4-BE49-F238E27FC236}">
                <a16:creationId xmlns:a16="http://schemas.microsoft.com/office/drawing/2014/main" id="{A9F26E47-2D2E-4D5D-966A-E27309FD0F2F}"/>
              </a:ext>
            </a:extLst>
          </p:cNvPr>
          <p:cNvSpPr txBox="1"/>
          <p:nvPr userDrawn="1"/>
        </p:nvSpPr>
        <p:spPr>
          <a:xfrm>
            <a:off x="1545016" y="2975104"/>
            <a:ext cx="6043009" cy="377026"/>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1950" b="1">
                <a:solidFill>
                  <a:srgbClr val="2DF0FF"/>
                </a:solidFill>
                <a:latin typeface="Arial" panose="020B0604020202020204" pitchFamily="34" charset="0"/>
                <a:ea typeface="微軟正黑體" panose="020B0604030504040204" pitchFamily="34" charset="-120"/>
                <a:cs typeface="Arial" panose="020B0604020202020204" pitchFamily="34" charset="0"/>
              </a:rPr>
              <a:t>access like on a local NAS</a:t>
            </a:r>
            <a:endParaRPr lang="zh-TW" altLang="en-US" sz="1950" b="1">
              <a:solidFill>
                <a:srgbClr val="2DF0FF"/>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1" name="群組 10">
            <a:extLst>
              <a:ext uri="{FF2B5EF4-FFF2-40B4-BE49-F238E27FC236}">
                <a16:creationId xmlns:a16="http://schemas.microsoft.com/office/drawing/2014/main" id="{8FBA9F48-0331-44BF-B239-742F33EF97B3}"/>
              </a:ext>
            </a:extLst>
          </p:cNvPr>
          <p:cNvGrpSpPr/>
          <p:nvPr userDrawn="1"/>
        </p:nvGrpSpPr>
        <p:grpSpPr>
          <a:xfrm>
            <a:off x="1310086" y="4519720"/>
            <a:ext cx="1147859" cy="916289"/>
            <a:chOff x="4544095" y="7215912"/>
            <a:chExt cx="2089387" cy="1667872"/>
          </a:xfrm>
        </p:grpSpPr>
        <p:sp>
          <p:nvSpPr>
            <p:cNvPr id="12" name="手繪多邊形: 圖案 11">
              <a:extLst>
                <a:ext uri="{FF2B5EF4-FFF2-40B4-BE49-F238E27FC236}">
                  <a16:creationId xmlns:a16="http://schemas.microsoft.com/office/drawing/2014/main" id="{8333136F-802E-4678-8914-4F65F25C20D3}"/>
                </a:ext>
              </a:extLst>
            </p:cNvPr>
            <p:cNvSpPr/>
            <p:nvPr/>
          </p:nvSpPr>
          <p:spPr>
            <a:xfrm>
              <a:off x="4544095" y="7215912"/>
              <a:ext cx="2089387" cy="1667872"/>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38100" cap="flat">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3" name="手繪多邊形: 圖案 12">
              <a:extLst>
                <a:ext uri="{FF2B5EF4-FFF2-40B4-BE49-F238E27FC236}">
                  <a16:creationId xmlns:a16="http://schemas.microsoft.com/office/drawing/2014/main" id="{3B8FE4BD-F812-4ED0-93C8-20D5955C564D}"/>
                </a:ext>
              </a:extLst>
            </p:cNvPr>
            <p:cNvSpPr/>
            <p:nvPr/>
          </p:nvSpPr>
          <p:spPr>
            <a:xfrm>
              <a:off x="4707309"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4" name="手繪多邊形: 圖案 13">
              <a:extLst>
                <a:ext uri="{FF2B5EF4-FFF2-40B4-BE49-F238E27FC236}">
                  <a16:creationId xmlns:a16="http://schemas.microsoft.com/office/drawing/2014/main" id="{CF41E98B-6ADC-45E3-A09A-560AD3F6C8C0}"/>
                </a:ext>
              </a:extLst>
            </p:cNvPr>
            <p:cNvSpPr/>
            <p:nvPr/>
          </p:nvSpPr>
          <p:spPr>
            <a:xfrm>
              <a:off x="4757685"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5" name="手繪多邊形: 圖案 14">
              <a:extLst>
                <a:ext uri="{FF2B5EF4-FFF2-40B4-BE49-F238E27FC236}">
                  <a16:creationId xmlns:a16="http://schemas.microsoft.com/office/drawing/2014/main" id="{9B2166B0-7F8A-4E39-9623-075F086741A1}"/>
                </a:ext>
              </a:extLst>
            </p:cNvPr>
            <p:cNvSpPr/>
            <p:nvPr/>
          </p:nvSpPr>
          <p:spPr>
            <a:xfrm>
              <a:off x="5067093"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6" name="手繪多邊形: 圖案 15">
              <a:extLst>
                <a:ext uri="{FF2B5EF4-FFF2-40B4-BE49-F238E27FC236}">
                  <a16:creationId xmlns:a16="http://schemas.microsoft.com/office/drawing/2014/main" id="{A7D0A892-D236-4894-963A-D951183BC585}"/>
                </a:ext>
              </a:extLst>
            </p:cNvPr>
            <p:cNvSpPr/>
            <p:nvPr/>
          </p:nvSpPr>
          <p:spPr>
            <a:xfrm>
              <a:off x="5117469"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 name="手繪多邊形: 圖案 16">
              <a:extLst>
                <a:ext uri="{FF2B5EF4-FFF2-40B4-BE49-F238E27FC236}">
                  <a16:creationId xmlns:a16="http://schemas.microsoft.com/office/drawing/2014/main" id="{6EF16BBD-4AF1-419F-A0C0-283BEAED4BEB}"/>
                </a:ext>
              </a:extLst>
            </p:cNvPr>
            <p:cNvSpPr/>
            <p:nvPr/>
          </p:nvSpPr>
          <p:spPr>
            <a:xfrm>
              <a:off x="5426876"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 name="手繪多邊形: 圖案 17">
              <a:extLst>
                <a:ext uri="{FF2B5EF4-FFF2-40B4-BE49-F238E27FC236}">
                  <a16:creationId xmlns:a16="http://schemas.microsoft.com/office/drawing/2014/main" id="{0CD3139A-2782-4578-B9A6-E1697B322CE4}"/>
                </a:ext>
              </a:extLst>
            </p:cNvPr>
            <p:cNvSpPr/>
            <p:nvPr/>
          </p:nvSpPr>
          <p:spPr>
            <a:xfrm>
              <a:off x="5477253"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 name="手繪多邊形: 圖案 18">
              <a:extLst>
                <a:ext uri="{FF2B5EF4-FFF2-40B4-BE49-F238E27FC236}">
                  <a16:creationId xmlns:a16="http://schemas.microsoft.com/office/drawing/2014/main" id="{0AAD17D6-5D40-49A2-AE47-38638B0FDB75}"/>
                </a:ext>
              </a:extLst>
            </p:cNvPr>
            <p:cNvSpPr/>
            <p:nvPr/>
          </p:nvSpPr>
          <p:spPr>
            <a:xfrm>
              <a:off x="5786660"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0" name="手繪多邊形: 圖案 19">
              <a:extLst>
                <a:ext uri="{FF2B5EF4-FFF2-40B4-BE49-F238E27FC236}">
                  <a16:creationId xmlns:a16="http://schemas.microsoft.com/office/drawing/2014/main" id="{E482B092-A949-4FF4-9491-E6343F778533}"/>
                </a:ext>
              </a:extLst>
            </p:cNvPr>
            <p:cNvSpPr/>
            <p:nvPr/>
          </p:nvSpPr>
          <p:spPr>
            <a:xfrm>
              <a:off x="5837037"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1" name="手繪多邊形: 圖案 20">
              <a:extLst>
                <a:ext uri="{FF2B5EF4-FFF2-40B4-BE49-F238E27FC236}">
                  <a16:creationId xmlns:a16="http://schemas.microsoft.com/office/drawing/2014/main" id="{E5918029-9AA2-4CC0-8FAF-F9B294848ACD}"/>
                </a:ext>
              </a:extLst>
            </p:cNvPr>
            <p:cNvSpPr/>
            <p:nvPr/>
          </p:nvSpPr>
          <p:spPr>
            <a:xfrm>
              <a:off x="4684201" y="7361425"/>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2" name="手繪多邊形: 圖案 21">
              <a:extLst>
                <a:ext uri="{FF2B5EF4-FFF2-40B4-BE49-F238E27FC236}">
                  <a16:creationId xmlns:a16="http://schemas.microsoft.com/office/drawing/2014/main" id="{7D4C3D6C-D942-48D1-9303-AD3451A93CCB}"/>
                </a:ext>
              </a:extLst>
            </p:cNvPr>
            <p:cNvSpPr/>
            <p:nvPr/>
          </p:nvSpPr>
          <p:spPr>
            <a:xfrm>
              <a:off x="4684201" y="7522767"/>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3" name="手繪多邊形: 圖案 22">
              <a:extLst>
                <a:ext uri="{FF2B5EF4-FFF2-40B4-BE49-F238E27FC236}">
                  <a16:creationId xmlns:a16="http://schemas.microsoft.com/office/drawing/2014/main" id="{A18F8E2A-FF4B-486C-B8F8-D4D7A0EF40BB}"/>
                </a:ext>
              </a:extLst>
            </p:cNvPr>
            <p:cNvSpPr/>
            <p:nvPr/>
          </p:nvSpPr>
          <p:spPr>
            <a:xfrm>
              <a:off x="5367641" y="7360611"/>
              <a:ext cx="613039" cy="22086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4" name="手繪多邊形: 圖案 23">
              <a:extLst>
                <a:ext uri="{FF2B5EF4-FFF2-40B4-BE49-F238E27FC236}">
                  <a16:creationId xmlns:a16="http://schemas.microsoft.com/office/drawing/2014/main" id="{AF657E30-E65C-4945-90DC-1335C4F584A0}"/>
                </a:ext>
              </a:extLst>
            </p:cNvPr>
            <p:cNvSpPr/>
            <p:nvPr/>
          </p:nvSpPr>
          <p:spPr>
            <a:xfrm rot="5400000">
              <a:off x="5402511" y="8026669"/>
              <a:ext cx="1625606" cy="45719"/>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25" name="群組 24">
            <a:extLst>
              <a:ext uri="{FF2B5EF4-FFF2-40B4-BE49-F238E27FC236}">
                <a16:creationId xmlns:a16="http://schemas.microsoft.com/office/drawing/2014/main" id="{FE6BFA0B-8989-4C74-88F5-7FB9C8A51462}"/>
              </a:ext>
            </a:extLst>
          </p:cNvPr>
          <p:cNvGrpSpPr/>
          <p:nvPr userDrawn="1"/>
        </p:nvGrpSpPr>
        <p:grpSpPr>
          <a:xfrm>
            <a:off x="7248327" y="2580701"/>
            <a:ext cx="1196081" cy="160548"/>
            <a:chOff x="942827" y="5077855"/>
            <a:chExt cx="317474" cy="42614"/>
          </a:xfrm>
          <a:solidFill>
            <a:schemeClr val="bg1">
              <a:lumMod val="75000"/>
              <a:alpha val="20000"/>
            </a:schemeClr>
          </a:solidFill>
        </p:grpSpPr>
        <p:sp>
          <p:nvSpPr>
            <p:cNvPr id="26" name="手繪多邊形: 圖案 25">
              <a:extLst>
                <a:ext uri="{FF2B5EF4-FFF2-40B4-BE49-F238E27FC236}">
                  <a16:creationId xmlns:a16="http://schemas.microsoft.com/office/drawing/2014/main" id="{4BF1464C-E052-4B0C-ACE2-DBD8C9DD95A6}"/>
                </a:ext>
              </a:extLst>
            </p:cNvPr>
            <p:cNvSpPr/>
            <p:nvPr/>
          </p:nvSpPr>
          <p:spPr>
            <a:xfrm>
              <a:off x="1037761"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7" name="手繪多邊形: 圖案 26">
              <a:extLst>
                <a:ext uri="{FF2B5EF4-FFF2-40B4-BE49-F238E27FC236}">
                  <a16:creationId xmlns:a16="http://schemas.microsoft.com/office/drawing/2014/main" id="{F03B2C5F-03E9-4823-9A4A-C50C81159E11}"/>
                </a:ext>
              </a:extLst>
            </p:cNvPr>
            <p:cNvSpPr/>
            <p:nvPr/>
          </p:nvSpPr>
          <p:spPr>
            <a:xfrm>
              <a:off x="1127725"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8" name="手繪多邊形: 圖案 27">
              <a:extLst>
                <a:ext uri="{FF2B5EF4-FFF2-40B4-BE49-F238E27FC236}">
                  <a16:creationId xmlns:a16="http://schemas.microsoft.com/office/drawing/2014/main" id="{99AFC052-7F1D-45E7-994F-50E1ABB3C49E}"/>
                </a:ext>
              </a:extLst>
            </p:cNvPr>
            <p:cNvSpPr/>
            <p:nvPr/>
          </p:nvSpPr>
          <p:spPr>
            <a:xfrm>
              <a:off x="1217687"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9" name="手繪多邊形: 圖案 28">
              <a:extLst>
                <a:ext uri="{FF2B5EF4-FFF2-40B4-BE49-F238E27FC236}">
                  <a16:creationId xmlns:a16="http://schemas.microsoft.com/office/drawing/2014/main" id="{E7776CE3-7BFF-4D24-B00D-4DA46685200D}"/>
                </a:ext>
              </a:extLst>
            </p:cNvPr>
            <p:cNvSpPr/>
            <p:nvPr/>
          </p:nvSpPr>
          <p:spPr>
            <a:xfrm>
              <a:off x="942827"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sz="1350"/>
            </a:p>
          </p:txBody>
        </p:sp>
      </p:grpSp>
      <p:grpSp>
        <p:nvGrpSpPr>
          <p:cNvPr id="30" name="群組 29">
            <a:extLst>
              <a:ext uri="{FF2B5EF4-FFF2-40B4-BE49-F238E27FC236}">
                <a16:creationId xmlns:a16="http://schemas.microsoft.com/office/drawing/2014/main" id="{5879F9A0-0AAD-425F-9B6E-8597165E23BD}"/>
              </a:ext>
            </a:extLst>
          </p:cNvPr>
          <p:cNvGrpSpPr/>
          <p:nvPr userDrawn="1"/>
        </p:nvGrpSpPr>
        <p:grpSpPr>
          <a:xfrm rot="10800000">
            <a:off x="8096784" y="4101728"/>
            <a:ext cx="816479" cy="816303"/>
            <a:chOff x="1385335" y="5265594"/>
            <a:chExt cx="222540" cy="222492"/>
          </a:xfrm>
          <a:solidFill>
            <a:schemeClr val="bg1">
              <a:lumMod val="75000"/>
              <a:alpha val="20000"/>
            </a:schemeClr>
          </a:solidFill>
        </p:grpSpPr>
        <p:sp>
          <p:nvSpPr>
            <p:cNvPr id="31" name="手繪多邊形: 圖案 30">
              <a:extLst>
                <a:ext uri="{FF2B5EF4-FFF2-40B4-BE49-F238E27FC236}">
                  <a16:creationId xmlns:a16="http://schemas.microsoft.com/office/drawing/2014/main" id="{ADC2C233-7A00-4D84-9C33-07E3C28A9694}"/>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32" name="手繪多邊形: 圖案 31">
              <a:extLst>
                <a:ext uri="{FF2B5EF4-FFF2-40B4-BE49-F238E27FC236}">
                  <a16:creationId xmlns:a16="http://schemas.microsoft.com/office/drawing/2014/main" id="{7508134F-7978-4AF3-9A55-21ABF2918885}"/>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33" name="手繪多邊形: 圖案 32">
              <a:extLst>
                <a:ext uri="{FF2B5EF4-FFF2-40B4-BE49-F238E27FC236}">
                  <a16:creationId xmlns:a16="http://schemas.microsoft.com/office/drawing/2014/main" id="{99B9A2D6-64D1-4237-88F7-4B2301FA770F}"/>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34" name="手繪多邊形: 圖案 33">
              <a:extLst>
                <a:ext uri="{FF2B5EF4-FFF2-40B4-BE49-F238E27FC236}">
                  <a16:creationId xmlns:a16="http://schemas.microsoft.com/office/drawing/2014/main" id="{5B788B68-4D90-4AE4-AB9E-05118B4C019A}"/>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35" name="手繪多邊形: 圖案 34">
              <a:extLst>
                <a:ext uri="{FF2B5EF4-FFF2-40B4-BE49-F238E27FC236}">
                  <a16:creationId xmlns:a16="http://schemas.microsoft.com/office/drawing/2014/main" id="{EB52F513-9398-429B-9E67-5591D0948C61}"/>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36" name="手繪多邊形: 圖案 35">
              <a:extLst>
                <a:ext uri="{FF2B5EF4-FFF2-40B4-BE49-F238E27FC236}">
                  <a16:creationId xmlns:a16="http://schemas.microsoft.com/office/drawing/2014/main" id="{9B77AA5A-3A42-4634-9614-560A8C81B7A6}"/>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grpSp>
      <p:grpSp>
        <p:nvGrpSpPr>
          <p:cNvPr id="37" name="群組 36">
            <a:extLst>
              <a:ext uri="{FF2B5EF4-FFF2-40B4-BE49-F238E27FC236}">
                <a16:creationId xmlns:a16="http://schemas.microsoft.com/office/drawing/2014/main" id="{E1FD1F47-C962-4D2E-989B-F3B47656416F}"/>
              </a:ext>
            </a:extLst>
          </p:cNvPr>
          <p:cNvGrpSpPr/>
          <p:nvPr userDrawn="1"/>
        </p:nvGrpSpPr>
        <p:grpSpPr>
          <a:xfrm>
            <a:off x="1096802" y="1286648"/>
            <a:ext cx="1534839" cy="160548"/>
            <a:chOff x="877944" y="5077855"/>
            <a:chExt cx="407390" cy="42614"/>
          </a:xfrm>
          <a:solidFill>
            <a:schemeClr val="accent1">
              <a:lumMod val="20000"/>
              <a:lumOff val="80000"/>
              <a:alpha val="20000"/>
            </a:schemeClr>
          </a:solidFill>
        </p:grpSpPr>
        <p:sp>
          <p:nvSpPr>
            <p:cNvPr id="38" name="手繪多邊形: 圖案 37">
              <a:extLst>
                <a:ext uri="{FF2B5EF4-FFF2-40B4-BE49-F238E27FC236}">
                  <a16:creationId xmlns:a16="http://schemas.microsoft.com/office/drawing/2014/main" id="{D8D19775-AF58-4F98-8A07-63BB29A7B879}"/>
                </a:ext>
              </a:extLst>
            </p:cNvPr>
            <p:cNvSpPr/>
            <p:nvPr/>
          </p:nvSpPr>
          <p:spPr>
            <a:xfrm>
              <a:off x="972879"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39" name="手繪多邊形: 圖案 38">
              <a:extLst>
                <a:ext uri="{FF2B5EF4-FFF2-40B4-BE49-F238E27FC236}">
                  <a16:creationId xmlns:a16="http://schemas.microsoft.com/office/drawing/2014/main" id="{D2592844-0D18-49BF-934F-4FEF70C35157}"/>
                </a:ext>
              </a:extLst>
            </p:cNvPr>
            <p:cNvSpPr/>
            <p:nvPr/>
          </p:nvSpPr>
          <p:spPr>
            <a:xfrm>
              <a:off x="1062842"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40" name="手繪多邊形: 圖案 39">
              <a:extLst>
                <a:ext uri="{FF2B5EF4-FFF2-40B4-BE49-F238E27FC236}">
                  <a16:creationId xmlns:a16="http://schemas.microsoft.com/office/drawing/2014/main" id="{4C1F9F0B-6F8E-446B-92E9-03873EAAC25D}"/>
                </a:ext>
              </a:extLst>
            </p:cNvPr>
            <p:cNvSpPr/>
            <p:nvPr/>
          </p:nvSpPr>
          <p:spPr>
            <a:xfrm>
              <a:off x="1152805"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41" name="手繪多邊形: 圖案 40">
              <a:extLst>
                <a:ext uri="{FF2B5EF4-FFF2-40B4-BE49-F238E27FC236}">
                  <a16:creationId xmlns:a16="http://schemas.microsoft.com/office/drawing/2014/main" id="{E20928E0-C9B4-45B7-8CE3-7B9D1F48C2D5}"/>
                </a:ext>
              </a:extLst>
            </p:cNvPr>
            <p:cNvSpPr/>
            <p:nvPr/>
          </p:nvSpPr>
          <p:spPr>
            <a:xfrm>
              <a:off x="1242720"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sz="1350"/>
            </a:p>
          </p:txBody>
        </p:sp>
        <p:sp>
          <p:nvSpPr>
            <p:cNvPr id="42" name="手繪多邊形: 圖案 41">
              <a:extLst>
                <a:ext uri="{FF2B5EF4-FFF2-40B4-BE49-F238E27FC236}">
                  <a16:creationId xmlns:a16="http://schemas.microsoft.com/office/drawing/2014/main" id="{6DB46C40-F0C7-4090-94D3-E39AF7FFFB49}"/>
                </a:ext>
              </a:extLst>
            </p:cNvPr>
            <p:cNvSpPr/>
            <p:nvPr/>
          </p:nvSpPr>
          <p:spPr>
            <a:xfrm>
              <a:off x="877944"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sz="1350"/>
            </a:p>
          </p:txBody>
        </p:sp>
      </p:grpSp>
      <p:pic>
        <p:nvPicPr>
          <p:cNvPr id="43" name="圖形 42">
            <a:extLst>
              <a:ext uri="{FF2B5EF4-FFF2-40B4-BE49-F238E27FC236}">
                <a16:creationId xmlns:a16="http://schemas.microsoft.com/office/drawing/2014/main" id="{A980567A-D85C-41C2-A877-F23B55E7C3B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6842" y="336483"/>
            <a:ext cx="1133606" cy="205419"/>
          </a:xfrm>
          <a:prstGeom prst="rect">
            <a:avLst/>
          </a:prstGeom>
        </p:spPr>
      </p:pic>
      <p:grpSp>
        <p:nvGrpSpPr>
          <p:cNvPr id="44" name="群組 43">
            <a:extLst>
              <a:ext uri="{FF2B5EF4-FFF2-40B4-BE49-F238E27FC236}">
                <a16:creationId xmlns:a16="http://schemas.microsoft.com/office/drawing/2014/main" id="{484B0577-6782-45D0-9EDA-49E9D0111D7A}"/>
              </a:ext>
            </a:extLst>
          </p:cNvPr>
          <p:cNvGrpSpPr/>
          <p:nvPr userDrawn="1"/>
        </p:nvGrpSpPr>
        <p:grpSpPr>
          <a:xfrm>
            <a:off x="8307582" y="1760836"/>
            <a:ext cx="415535" cy="557228"/>
            <a:chOff x="6188725" y="5307980"/>
            <a:chExt cx="554046" cy="742971"/>
          </a:xfrm>
        </p:grpSpPr>
        <p:sp>
          <p:nvSpPr>
            <p:cNvPr id="45" name="手繪多邊形: 圖案 44">
              <a:extLst>
                <a:ext uri="{FF2B5EF4-FFF2-40B4-BE49-F238E27FC236}">
                  <a16:creationId xmlns:a16="http://schemas.microsoft.com/office/drawing/2014/main" id="{B2AE88A4-49E2-4102-8FB2-5046E5532B5C}"/>
                </a:ext>
              </a:extLst>
            </p:cNvPr>
            <p:cNvSpPr/>
            <p:nvPr/>
          </p:nvSpPr>
          <p:spPr>
            <a:xfrm>
              <a:off x="6188725" y="5307980"/>
              <a:ext cx="554046" cy="742971"/>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46" name="手繪多邊形: 圖案 45">
              <a:extLst>
                <a:ext uri="{FF2B5EF4-FFF2-40B4-BE49-F238E27FC236}">
                  <a16:creationId xmlns:a16="http://schemas.microsoft.com/office/drawing/2014/main" id="{9FC2F3F5-3B46-44B8-BCBA-C4C86F385682}"/>
                </a:ext>
              </a:extLst>
            </p:cNvPr>
            <p:cNvSpPr/>
            <p:nvPr/>
          </p:nvSpPr>
          <p:spPr>
            <a:xfrm>
              <a:off x="6255895"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47" name="手繪多邊形: 圖案 46">
              <a:extLst>
                <a:ext uri="{FF2B5EF4-FFF2-40B4-BE49-F238E27FC236}">
                  <a16:creationId xmlns:a16="http://schemas.microsoft.com/office/drawing/2014/main" id="{5BF4612F-F6D0-4715-9362-4E8D5E0E7088}"/>
                </a:ext>
              </a:extLst>
            </p:cNvPr>
            <p:cNvSpPr/>
            <p:nvPr/>
          </p:nvSpPr>
          <p:spPr>
            <a:xfrm>
              <a:off x="6277122"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48" name="手繪多邊形: 圖案 47">
              <a:extLst>
                <a:ext uri="{FF2B5EF4-FFF2-40B4-BE49-F238E27FC236}">
                  <a16:creationId xmlns:a16="http://schemas.microsoft.com/office/drawing/2014/main" id="{21970CF6-0256-400C-867C-36B58DB785B7}"/>
                </a:ext>
              </a:extLst>
            </p:cNvPr>
            <p:cNvSpPr/>
            <p:nvPr/>
          </p:nvSpPr>
          <p:spPr>
            <a:xfrm>
              <a:off x="6407494"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49" name="手繪多邊形: 圖案 48">
              <a:extLst>
                <a:ext uri="{FF2B5EF4-FFF2-40B4-BE49-F238E27FC236}">
                  <a16:creationId xmlns:a16="http://schemas.microsoft.com/office/drawing/2014/main" id="{974041DE-0AC0-46BF-ABB0-3F14E3CD6545}"/>
                </a:ext>
              </a:extLst>
            </p:cNvPr>
            <p:cNvSpPr/>
            <p:nvPr/>
          </p:nvSpPr>
          <p:spPr>
            <a:xfrm>
              <a:off x="6428721"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0" name="手繪多邊形: 圖案 49">
              <a:extLst>
                <a:ext uri="{FF2B5EF4-FFF2-40B4-BE49-F238E27FC236}">
                  <a16:creationId xmlns:a16="http://schemas.microsoft.com/office/drawing/2014/main" id="{567A6CFA-425B-48FC-BD0C-2E7C73F0042A}"/>
                </a:ext>
              </a:extLst>
            </p:cNvPr>
            <p:cNvSpPr/>
            <p:nvPr/>
          </p:nvSpPr>
          <p:spPr>
            <a:xfrm>
              <a:off x="6649205" y="5773762"/>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1" name="手繪多邊形: 圖案 50">
              <a:extLst>
                <a:ext uri="{FF2B5EF4-FFF2-40B4-BE49-F238E27FC236}">
                  <a16:creationId xmlns:a16="http://schemas.microsoft.com/office/drawing/2014/main" id="{47B445C8-8435-49FB-9B67-618D7C8A4142}"/>
                </a:ext>
              </a:extLst>
            </p:cNvPr>
            <p:cNvSpPr/>
            <p:nvPr/>
          </p:nvSpPr>
          <p:spPr>
            <a:xfrm>
              <a:off x="6649205" y="5930955"/>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2" name="手繪多邊形: 圖案 51">
              <a:extLst>
                <a:ext uri="{FF2B5EF4-FFF2-40B4-BE49-F238E27FC236}">
                  <a16:creationId xmlns:a16="http://schemas.microsoft.com/office/drawing/2014/main" id="{182D24C8-788F-4E52-B9E8-A2A14EA1FCFD}"/>
                </a:ext>
              </a:extLst>
            </p:cNvPr>
            <p:cNvSpPr/>
            <p:nvPr/>
          </p:nvSpPr>
          <p:spPr>
            <a:xfrm rot="5400000">
              <a:off x="6245629" y="5660060"/>
              <a:ext cx="684967" cy="19264"/>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53" name="群組 52">
            <a:extLst>
              <a:ext uri="{FF2B5EF4-FFF2-40B4-BE49-F238E27FC236}">
                <a16:creationId xmlns:a16="http://schemas.microsoft.com/office/drawing/2014/main" id="{E6B91699-C612-421E-B1FB-40D388DEACC3}"/>
              </a:ext>
            </a:extLst>
          </p:cNvPr>
          <p:cNvGrpSpPr/>
          <p:nvPr userDrawn="1"/>
        </p:nvGrpSpPr>
        <p:grpSpPr>
          <a:xfrm>
            <a:off x="6927735" y="745168"/>
            <a:ext cx="660290" cy="527082"/>
            <a:chOff x="4544095" y="7215912"/>
            <a:chExt cx="2089387" cy="1667872"/>
          </a:xfrm>
        </p:grpSpPr>
        <p:sp>
          <p:nvSpPr>
            <p:cNvPr id="54" name="手繪多邊形: 圖案 53">
              <a:extLst>
                <a:ext uri="{FF2B5EF4-FFF2-40B4-BE49-F238E27FC236}">
                  <a16:creationId xmlns:a16="http://schemas.microsoft.com/office/drawing/2014/main" id="{A19B20A7-6559-4EFB-98C8-39374BD3602F}"/>
                </a:ext>
              </a:extLst>
            </p:cNvPr>
            <p:cNvSpPr/>
            <p:nvPr/>
          </p:nvSpPr>
          <p:spPr>
            <a:xfrm>
              <a:off x="4544095" y="7215912"/>
              <a:ext cx="2089387" cy="1667872"/>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5" name="手繪多邊形: 圖案 54">
              <a:extLst>
                <a:ext uri="{FF2B5EF4-FFF2-40B4-BE49-F238E27FC236}">
                  <a16:creationId xmlns:a16="http://schemas.microsoft.com/office/drawing/2014/main" id="{DDE72FE7-D849-4EF0-9661-43B4A7734E54}"/>
                </a:ext>
              </a:extLst>
            </p:cNvPr>
            <p:cNvSpPr/>
            <p:nvPr/>
          </p:nvSpPr>
          <p:spPr>
            <a:xfrm>
              <a:off x="4707309"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6" name="手繪多邊形: 圖案 55">
              <a:extLst>
                <a:ext uri="{FF2B5EF4-FFF2-40B4-BE49-F238E27FC236}">
                  <a16:creationId xmlns:a16="http://schemas.microsoft.com/office/drawing/2014/main" id="{CBD73D11-8171-47E2-9704-EE7331EAC044}"/>
                </a:ext>
              </a:extLst>
            </p:cNvPr>
            <p:cNvSpPr/>
            <p:nvPr/>
          </p:nvSpPr>
          <p:spPr>
            <a:xfrm>
              <a:off x="4757685"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7" name="手繪多邊形: 圖案 56">
              <a:extLst>
                <a:ext uri="{FF2B5EF4-FFF2-40B4-BE49-F238E27FC236}">
                  <a16:creationId xmlns:a16="http://schemas.microsoft.com/office/drawing/2014/main" id="{81AD3FB1-45F4-47AE-BADA-C5AB6F54BBCF}"/>
                </a:ext>
              </a:extLst>
            </p:cNvPr>
            <p:cNvSpPr/>
            <p:nvPr/>
          </p:nvSpPr>
          <p:spPr>
            <a:xfrm>
              <a:off x="5067093"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8" name="手繪多邊形: 圖案 57">
              <a:extLst>
                <a:ext uri="{FF2B5EF4-FFF2-40B4-BE49-F238E27FC236}">
                  <a16:creationId xmlns:a16="http://schemas.microsoft.com/office/drawing/2014/main" id="{42FDB6EF-B59A-4EE0-B579-AB6461061FCB}"/>
                </a:ext>
              </a:extLst>
            </p:cNvPr>
            <p:cNvSpPr/>
            <p:nvPr/>
          </p:nvSpPr>
          <p:spPr>
            <a:xfrm>
              <a:off x="5117469"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9" name="手繪多邊形: 圖案 58">
              <a:extLst>
                <a:ext uri="{FF2B5EF4-FFF2-40B4-BE49-F238E27FC236}">
                  <a16:creationId xmlns:a16="http://schemas.microsoft.com/office/drawing/2014/main" id="{DC6ECC6C-70CA-4159-81EE-A76B23911E85}"/>
                </a:ext>
              </a:extLst>
            </p:cNvPr>
            <p:cNvSpPr/>
            <p:nvPr/>
          </p:nvSpPr>
          <p:spPr>
            <a:xfrm>
              <a:off x="5426876"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60" name="手繪多邊形: 圖案 59">
              <a:extLst>
                <a:ext uri="{FF2B5EF4-FFF2-40B4-BE49-F238E27FC236}">
                  <a16:creationId xmlns:a16="http://schemas.microsoft.com/office/drawing/2014/main" id="{31D3C930-9FE3-4804-BB51-A491C8146144}"/>
                </a:ext>
              </a:extLst>
            </p:cNvPr>
            <p:cNvSpPr/>
            <p:nvPr/>
          </p:nvSpPr>
          <p:spPr>
            <a:xfrm>
              <a:off x="5477253"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61" name="手繪多邊形: 圖案 60">
              <a:extLst>
                <a:ext uri="{FF2B5EF4-FFF2-40B4-BE49-F238E27FC236}">
                  <a16:creationId xmlns:a16="http://schemas.microsoft.com/office/drawing/2014/main" id="{19268C6B-D858-42A9-8CD0-62CB547267DC}"/>
                </a:ext>
              </a:extLst>
            </p:cNvPr>
            <p:cNvSpPr/>
            <p:nvPr/>
          </p:nvSpPr>
          <p:spPr>
            <a:xfrm>
              <a:off x="5786660"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62" name="手繪多邊形: 圖案 61">
              <a:extLst>
                <a:ext uri="{FF2B5EF4-FFF2-40B4-BE49-F238E27FC236}">
                  <a16:creationId xmlns:a16="http://schemas.microsoft.com/office/drawing/2014/main" id="{9A23BF34-99A0-4A16-8F76-F7CFBC56D2FF}"/>
                </a:ext>
              </a:extLst>
            </p:cNvPr>
            <p:cNvSpPr/>
            <p:nvPr/>
          </p:nvSpPr>
          <p:spPr>
            <a:xfrm>
              <a:off x="5837037"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63" name="手繪多邊形: 圖案 62">
              <a:extLst>
                <a:ext uri="{FF2B5EF4-FFF2-40B4-BE49-F238E27FC236}">
                  <a16:creationId xmlns:a16="http://schemas.microsoft.com/office/drawing/2014/main" id="{6E69A127-613F-43E3-BB7C-4DCD4A0ED748}"/>
                </a:ext>
              </a:extLst>
            </p:cNvPr>
            <p:cNvSpPr/>
            <p:nvPr/>
          </p:nvSpPr>
          <p:spPr>
            <a:xfrm>
              <a:off x="4684201" y="7361425"/>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64" name="手繪多邊形: 圖案 63">
              <a:extLst>
                <a:ext uri="{FF2B5EF4-FFF2-40B4-BE49-F238E27FC236}">
                  <a16:creationId xmlns:a16="http://schemas.microsoft.com/office/drawing/2014/main" id="{D6072A32-9E30-45B9-8694-003A26FF5EE0}"/>
                </a:ext>
              </a:extLst>
            </p:cNvPr>
            <p:cNvSpPr/>
            <p:nvPr/>
          </p:nvSpPr>
          <p:spPr>
            <a:xfrm>
              <a:off x="4684201" y="7522767"/>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65" name="手繪多邊形: 圖案 64">
              <a:extLst>
                <a:ext uri="{FF2B5EF4-FFF2-40B4-BE49-F238E27FC236}">
                  <a16:creationId xmlns:a16="http://schemas.microsoft.com/office/drawing/2014/main" id="{7395DDD7-1F10-4D59-A764-1DE9544C0508}"/>
                </a:ext>
              </a:extLst>
            </p:cNvPr>
            <p:cNvSpPr/>
            <p:nvPr/>
          </p:nvSpPr>
          <p:spPr>
            <a:xfrm>
              <a:off x="5367641" y="7360611"/>
              <a:ext cx="613039" cy="22086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66" name="手繪多邊形: 圖案 65">
              <a:extLst>
                <a:ext uri="{FF2B5EF4-FFF2-40B4-BE49-F238E27FC236}">
                  <a16:creationId xmlns:a16="http://schemas.microsoft.com/office/drawing/2014/main" id="{CF723817-AEAD-4620-A1EC-95FF6B254EEB}"/>
                </a:ext>
              </a:extLst>
            </p:cNvPr>
            <p:cNvSpPr/>
            <p:nvPr/>
          </p:nvSpPr>
          <p:spPr>
            <a:xfrm rot="5400000">
              <a:off x="5402511" y="8026669"/>
              <a:ext cx="1625606" cy="45719"/>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81" name="群組 80">
            <a:extLst>
              <a:ext uri="{FF2B5EF4-FFF2-40B4-BE49-F238E27FC236}">
                <a16:creationId xmlns:a16="http://schemas.microsoft.com/office/drawing/2014/main" id="{26F5E4EE-C0D0-43ED-9F63-31235EF1D072}"/>
              </a:ext>
            </a:extLst>
          </p:cNvPr>
          <p:cNvGrpSpPr/>
          <p:nvPr userDrawn="1"/>
        </p:nvGrpSpPr>
        <p:grpSpPr>
          <a:xfrm>
            <a:off x="710725" y="3602089"/>
            <a:ext cx="415535" cy="557228"/>
            <a:chOff x="6188725" y="5307980"/>
            <a:chExt cx="554046" cy="742971"/>
          </a:xfrm>
        </p:grpSpPr>
        <p:sp>
          <p:nvSpPr>
            <p:cNvPr id="82" name="手繪多邊形: 圖案 81">
              <a:extLst>
                <a:ext uri="{FF2B5EF4-FFF2-40B4-BE49-F238E27FC236}">
                  <a16:creationId xmlns:a16="http://schemas.microsoft.com/office/drawing/2014/main" id="{F1FECF25-3148-4DCA-8CE7-8656C4B52E9F}"/>
                </a:ext>
              </a:extLst>
            </p:cNvPr>
            <p:cNvSpPr/>
            <p:nvPr/>
          </p:nvSpPr>
          <p:spPr>
            <a:xfrm>
              <a:off x="6188725" y="5307980"/>
              <a:ext cx="554046" cy="742971"/>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83" name="手繪多邊形: 圖案 82">
              <a:extLst>
                <a:ext uri="{FF2B5EF4-FFF2-40B4-BE49-F238E27FC236}">
                  <a16:creationId xmlns:a16="http://schemas.microsoft.com/office/drawing/2014/main" id="{6F29AEE6-FB06-4680-8895-518CDEA31136}"/>
                </a:ext>
              </a:extLst>
            </p:cNvPr>
            <p:cNvSpPr/>
            <p:nvPr/>
          </p:nvSpPr>
          <p:spPr>
            <a:xfrm>
              <a:off x="6255895"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84" name="手繪多邊形: 圖案 83">
              <a:extLst>
                <a:ext uri="{FF2B5EF4-FFF2-40B4-BE49-F238E27FC236}">
                  <a16:creationId xmlns:a16="http://schemas.microsoft.com/office/drawing/2014/main" id="{36ED0287-78CA-4E64-8F2C-56B0BFC485A4}"/>
                </a:ext>
              </a:extLst>
            </p:cNvPr>
            <p:cNvSpPr/>
            <p:nvPr/>
          </p:nvSpPr>
          <p:spPr>
            <a:xfrm>
              <a:off x="6277122"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85" name="手繪多邊形: 圖案 84">
              <a:extLst>
                <a:ext uri="{FF2B5EF4-FFF2-40B4-BE49-F238E27FC236}">
                  <a16:creationId xmlns:a16="http://schemas.microsoft.com/office/drawing/2014/main" id="{028A9829-0EB5-47BE-AC4E-FDD3867C5034}"/>
                </a:ext>
              </a:extLst>
            </p:cNvPr>
            <p:cNvSpPr/>
            <p:nvPr/>
          </p:nvSpPr>
          <p:spPr>
            <a:xfrm>
              <a:off x="6407494"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86" name="手繪多邊形: 圖案 85">
              <a:extLst>
                <a:ext uri="{FF2B5EF4-FFF2-40B4-BE49-F238E27FC236}">
                  <a16:creationId xmlns:a16="http://schemas.microsoft.com/office/drawing/2014/main" id="{7E747BAC-DB8E-47E8-BE2D-0725ED7A1472}"/>
                </a:ext>
              </a:extLst>
            </p:cNvPr>
            <p:cNvSpPr/>
            <p:nvPr/>
          </p:nvSpPr>
          <p:spPr>
            <a:xfrm>
              <a:off x="6428721"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87" name="手繪多邊形: 圖案 86">
              <a:extLst>
                <a:ext uri="{FF2B5EF4-FFF2-40B4-BE49-F238E27FC236}">
                  <a16:creationId xmlns:a16="http://schemas.microsoft.com/office/drawing/2014/main" id="{B8120DE8-1995-448A-A642-35940A39D77D}"/>
                </a:ext>
              </a:extLst>
            </p:cNvPr>
            <p:cNvSpPr/>
            <p:nvPr/>
          </p:nvSpPr>
          <p:spPr>
            <a:xfrm>
              <a:off x="6649205" y="5773762"/>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88" name="手繪多邊形: 圖案 87">
              <a:extLst>
                <a:ext uri="{FF2B5EF4-FFF2-40B4-BE49-F238E27FC236}">
                  <a16:creationId xmlns:a16="http://schemas.microsoft.com/office/drawing/2014/main" id="{BE14A80A-7202-4EDA-A8E9-AFCFC1290773}"/>
                </a:ext>
              </a:extLst>
            </p:cNvPr>
            <p:cNvSpPr/>
            <p:nvPr/>
          </p:nvSpPr>
          <p:spPr>
            <a:xfrm>
              <a:off x="6649205" y="5930955"/>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89" name="手繪多邊形: 圖案 88">
              <a:extLst>
                <a:ext uri="{FF2B5EF4-FFF2-40B4-BE49-F238E27FC236}">
                  <a16:creationId xmlns:a16="http://schemas.microsoft.com/office/drawing/2014/main" id="{4A8CAA04-1FFA-4660-A953-67140A2BBF1F}"/>
                </a:ext>
              </a:extLst>
            </p:cNvPr>
            <p:cNvSpPr/>
            <p:nvPr/>
          </p:nvSpPr>
          <p:spPr>
            <a:xfrm rot="5400000">
              <a:off x="6245629" y="5660060"/>
              <a:ext cx="684967" cy="19264"/>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90" name="群組 89">
            <a:extLst>
              <a:ext uri="{FF2B5EF4-FFF2-40B4-BE49-F238E27FC236}">
                <a16:creationId xmlns:a16="http://schemas.microsoft.com/office/drawing/2014/main" id="{A8BE519F-18AD-476C-AB3A-47C3154A2817}"/>
              </a:ext>
            </a:extLst>
          </p:cNvPr>
          <p:cNvGrpSpPr/>
          <p:nvPr userDrawn="1"/>
        </p:nvGrpSpPr>
        <p:grpSpPr>
          <a:xfrm>
            <a:off x="7074929" y="542257"/>
            <a:ext cx="333264" cy="103225"/>
            <a:chOff x="877944" y="5729897"/>
            <a:chExt cx="407390" cy="126185"/>
          </a:xfrm>
          <a:solidFill>
            <a:srgbClr val="5BFFFF">
              <a:alpha val="50000"/>
            </a:srgbClr>
          </a:solidFill>
        </p:grpSpPr>
        <p:sp>
          <p:nvSpPr>
            <p:cNvPr id="92" name="手繪多邊形: 圖案 91">
              <a:extLst>
                <a:ext uri="{FF2B5EF4-FFF2-40B4-BE49-F238E27FC236}">
                  <a16:creationId xmlns:a16="http://schemas.microsoft.com/office/drawing/2014/main" id="{1F4D089B-2C0F-465D-9BD0-33C4B2B45F99}"/>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sp>
          <p:nvSpPr>
            <p:cNvPr id="93" name="手繪多邊形: 圖案 92">
              <a:extLst>
                <a:ext uri="{FF2B5EF4-FFF2-40B4-BE49-F238E27FC236}">
                  <a16:creationId xmlns:a16="http://schemas.microsoft.com/office/drawing/2014/main" id="{4E760BA8-35D5-4EB9-B1DE-215D6A3E490B}"/>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94" name="手繪多邊形: 圖案 93">
              <a:extLst>
                <a:ext uri="{FF2B5EF4-FFF2-40B4-BE49-F238E27FC236}">
                  <a16:creationId xmlns:a16="http://schemas.microsoft.com/office/drawing/2014/main" id="{1BD93EC5-7BAB-40E7-B39D-6033646E9B4F}"/>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95" name="手繪多邊形: 圖案 94">
              <a:extLst>
                <a:ext uri="{FF2B5EF4-FFF2-40B4-BE49-F238E27FC236}">
                  <a16:creationId xmlns:a16="http://schemas.microsoft.com/office/drawing/2014/main" id="{562B1F27-C431-46CD-B70D-854FE683F427}"/>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96" name="手繪多邊形: 圖案 95">
              <a:extLst>
                <a:ext uri="{FF2B5EF4-FFF2-40B4-BE49-F238E27FC236}">
                  <a16:creationId xmlns:a16="http://schemas.microsoft.com/office/drawing/2014/main" id="{CA12F8A7-6DC7-4648-BB61-8ECAF45FEFFE}"/>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97" name="手繪多邊形: 圖案 96">
              <a:extLst>
                <a:ext uri="{FF2B5EF4-FFF2-40B4-BE49-F238E27FC236}">
                  <a16:creationId xmlns:a16="http://schemas.microsoft.com/office/drawing/2014/main" id="{5DC3EC5B-0014-44F1-AD18-94ED329528F8}"/>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98" name="手繪多邊形: 圖案 97">
              <a:extLst>
                <a:ext uri="{FF2B5EF4-FFF2-40B4-BE49-F238E27FC236}">
                  <a16:creationId xmlns:a16="http://schemas.microsoft.com/office/drawing/2014/main" id="{4F89C5EB-783E-4F8F-A318-A605409204DB}"/>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99" name="手繪多邊形: 圖案 98">
              <a:extLst>
                <a:ext uri="{FF2B5EF4-FFF2-40B4-BE49-F238E27FC236}">
                  <a16:creationId xmlns:a16="http://schemas.microsoft.com/office/drawing/2014/main" id="{06DC31EC-EBF5-48EB-BEFE-289D5E3D5640}"/>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grpSp>
      <p:pic>
        <p:nvPicPr>
          <p:cNvPr id="118" name="圖片 117">
            <a:extLst>
              <a:ext uri="{FF2B5EF4-FFF2-40B4-BE49-F238E27FC236}">
                <a16:creationId xmlns:a16="http://schemas.microsoft.com/office/drawing/2014/main" id="{B3F30A39-518F-4393-B653-576477512086}"/>
              </a:ext>
            </a:extLst>
          </p:cNvPr>
          <p:cNvPicPr>
            <a:picLocks noChangeAspect="1"/>
          </p:cNvPicPr>
          <p:nvPr userDrawn="1"/>
        </p:nvPicPr>
        <p:blipFill>
          <a:blip r:embed="rId6"/>
          <a:srcRect/>
          <a:stretch/>
        </p:blipFill>
        <p:spPr>
          <a:xfrm>
            <a:off x="363083" y="781576"/>
            <a:ext cx="1072960" cy="1072960"/>
          </a:xfrm>
          <a:prstGeom prst="rect">
            <a:avLst/>
          </a:prstGeom>
        </p:spPr>
      </p:pic>
      <p:grpSp>
        <p:nvGrpSpPr>
          <p:cNvPr id="119" name="群組 118">
            <a:extLst>
              <a:ext uri="{FF2B5EF4-FFF2-40B4-BE49-F238E27FC236}">
                <a16:creationId xmlns:a16="http://schemas.microsoft.com/office/drawing/2014/main" id="{092C6BD7-AE2D-4E31-BE31-BDB1037944F7}"/>
              </a:ext>
            </a:extLst>
          </p:cNvPr>
          <p:cNvGrpSpPr/>
          <p:nvPr userDrawn="1"/>
        </p:nvGrpSpPr>
        <p:grpSpPr>
          <a:xfrm rot="10800000" flipH="1">
            <a:off x="279106" y="4115362"/>
            <a:ext cx="868901" cy="816303"/>
            <a:chOff x="1385335" y="5265594"/>
            <a:chExt cx="222540" cy="222492"/>
          </a:xfrm>
          <a:solidFill>
            <a:schemeClr val="tx1">
              <a:alpha val="20000"/>
            </a:schemeClr>
          </a:solidFill>
        </p:grpSpPr>
        <p:sp>
          <p:nvSpPr>
            <p:cNvPr id="120" name="手繪多邊形: 圖案 119">
              <a:extLst>
                <a:ext uri="{FF2B5EF4-FFF2-40B4-BE49-F238E27FC236}">
                  <a16:creationId xmlns:a16="http://schemas.microsoft.com/office/drawing/2014/main" id="{F313B1F3-E285-44FE-BBB7-7BE0B2C0EF69}"/>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21" name="手繪多邊形: 圖案 120">
              <a:extLst>
                <a:ext uri="{FF2B5EF4-FFF2-40B4-BE49-F238E27FC236}">
                  <a16:creationId xmlns:a16="http://schemas.microsoft.com/office/drawing/2014/main" id="{79CDB336-DDE6-4322-A246-B90B78AAD2AA}"/>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22" name="手繪多邊形: 圖案 121">
              <a:extLst>
                <a:ext uri="{FF2B5EF4-FFF2-40B4-BE49-F238E27FC236}">
                  <a16:creationId xmlns:a16="http://schemas.microsoft.com/office/drawing/2014/main" id="{4C6C87AB-9947-412B-AEB2-AD95D17031AD}"/>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3" name="手繪多邊形: 圖案 122">
              <a:extLst>
                <a:ext uri="{FF2B5EF4-FFF2-40B4-BE49-F238E27FC236}">
                  <a16:creationId xmlns:a16="http://schemas.microsoft.com/office/drawing/2014/main" id="{4E617C7E-14E4-4E6D-9864-E5C6322F49E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4" name="手繪多邊形: 圖案 123">
              <a:extLst>
                <a:ext uri="{FF2B5EF4-FFF2-40B4-BE49-F238E27FC236}">
                  <a16:creationId xmlns:a16="http://schemas.microsoft.com/office/drawing/2014/main" id="{99845CF8-AF06-4664-9B0C-CCF859517FBB}"/>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5" name="手繪多邊形: 圖案 124">
              <a:extLst>
                <a:ext uri="{FF2B5EF4-FFF2-40B4-BE49-F238E27FC236}">
                  <a16:creationId xmlns:a16="http://schemas.microsoft.com/office/drawing/2014/main" id="{EE782AA0-CAF1-487A-91D3-73926FDD06EF}"/>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grpSp>
      <p:sp>
        <p:nvSpPr>
          <p:cNvPr id="126" name="矩形 125">
            <a:extLst>
              <a:ext uri="{FF2B5EF4-FFF2-40B4-BE49-F238E27FC236}">
                <a16:creationId xmlns:a16="http://schemas.microsoft.com/office/drawing/2014/main" id="{04364B53-E544-4BE8-A730-55F803F10EE1}"/>
              </a:ext>
            </a:extLst>
          </p:cNvPr>
          <p:cNvSpPr/>
          <p:nvPr userDrawn="1"/>
        </p:nvSpPr>
        <p:spPr>
          <a:xfrm>
            <a:off x="2429472" y="2328348"/>
            <a:ext cx="4247345" cy="707886"/>
          </a:xfrm>
          <a:prstGeom prst="rect">
            <a:avLst/>
          </a:prstGeom>
          <a:effectLst>
            <a:outerShdw blurRad="50800" dist="381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950" b="1">
                <a:solidFill>
                  <a:schemeClr val="bg1"/>
                </a:solidFill>
                <a:latin typeface="Arial" panose="020B0604020202020204" pitchFamily="34" charset="0"/>
                <a:ea typeface="微軟正黑體" panose="020B0604030504040204" pitchFamily="34" charset="-120"/>
                <a:cs typeface="Arial" panose="020B0604020202020204" pitchFamily="34" charset="0"/>
              </a:rPr>
              <a:t>a file-based cloud storage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950" b="1">
                <a:solidFill>
                  <a:schemeClr val="bg1"/>
                </a:solidFill>
                <a:latin typeface="Arial" panose="020B0604020202020204" pitchFamily="34" charset="0"/>
                <a:ea typeface="微軟正黑體" panose="020B0604030504040204" pitchFamily="34" charset="-120"/>
                <a:cs typeface="Arial" panose="020B0604020202020204" pitchFamily="34" charset="0"/>
              </a:rPr>
              <a:t>gateway allows public cloud </a:t>
            </a:r>
            <a:endParaRPr lang="zh-TW" altLang="en-US" sz="1950">
              <a:solidFill>
                <a:schemeClr val="bg1"/>
              </a:solidFill>
              <a:latin typeface="Arial" panose="020B0604020202020204" pitchFamily="34" charset="0"/>
              <a:cs typeface="Arial" panose="020B0604020202020204" pitchFamily="34" charset="0"/>
            </a:endParaRPr>
          </a:p>
        </p:txBody>
      </p:sp>
      <p:grpSp>
        <p:nvGrpSpPr>
          <p:cNvPr id="127" name="群組 126">
            <a:extLst>
              <a:ext uri="{FF2B5EF4-FFF2-40B4-BE49-F238E27FC236}">
                <a16:creationId xmlns:a16="http://schemas.microsoft.com/office/drawing/2014/main" id="{46926EC4-B1D7-4342-B27A-5731B54D9402}"/>
              </a:ext>
            </a:extLst>
          </p:cNvPr>
          <p:cNvGrpSpPr/>
          <p:nvPr userDrawn="1"/>
        </p:nvGrpSpPr>
        <p:grpSpPr>
          <a:xfrm>
            <a:off x="1721947" y="3591917"/>
            <a:ext cx="803615" cy="803615"/>
            <a:chOff x="551616" y="5265594"/>
            <a:chExt cx="222492" cy="222492"/>
          </a:xfrm>
        </p:grpSpPr>
        <p:sp>
          <p:nvSpPr>
            <p:cNvPr id="128" name="手繪多邊形: 圖案 127">
              <a:extLst>
                <a:ext uri="{FF2B5EF4-FFF2-40B4-BE49-F238E27FC236}">
                  <a16:creationId xmlns:a16="http://schemas.microsoft.com/office/drawing/2014/main" id="{5FBA6E61-A6EC-407E-A8E7-121DD5429F8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29" name="手繪多邊形: 圖案 128">
              <a:extLst>
                <a:ext uri="{FF2B5EF4-FFF2-40B4-BE49-F238E27FC236}">
                  <a16:creationId xmlns:a16="http://schemas.microsoft.com/office/drawing/2014/main" id="{C812762C-E80B-4A87-BE0A-B837A742A170}"/>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0" name="手繪多邊形: 圖案 129">
              <a:extLst>
                <a:ext uri="{FF2B5EF4-FFF2-40B4-BE49-F238E27FC236}">
                  <a16:creationId xmlns:a16="http://schemas.microsoft.com/office/drawing/2014/main" id="{87BFDE10-F6E0-495C-8130-FBBD2909617A}"/>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1" name="手繪多邊形: 圖案 130">
              <a:extLst>
                <a:ext uri="{FF2B5EF4-FFF2-40B4-BE49-F238E27FC236}">
                  <a16:creationId xmlns:a16="http://schemas.microsoft.com/office/drawing/2014/main" id="{3DBBB71F-08EC-4B52-A4BB-6F323A6E221F}"/>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2" name="手繪多邊形: 圖案 131">
              <a:extLst>
                <a:ext uri="{FF2B5EF4-FFF2-40B4-BE49-F238E27FC236}">
                  <a16:creationId xmlns:a16="http://schemas.microsoft.com/office/drawing/2014/main" id="{C34CC749-6283-4AE3-9455-A6C099A33C2C}"/>
                </a:ext>
              </a:extLst>
            </p:cNvPr>
            <p:cNvSpPr/>
            <p:nvPr/>
          </p:nvSpPr>
          <p:spPr>
            <a:xfrm>
              <a:off x="731494" y="5445472"/>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3" name="手繪多邊形: 圖案 132">
              <a:extLst>
                <a:ext uri="{FF2B5EF4-FFF2-40B4-BE49-F238E27FC236}">
                  <a16:creationId xmlns:a16="http://schemas.microsoft.com/office/drawing/2014/main" id="{4CD76612-9896-4F28-AE3F-B97F14513F4D}"/>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grpSp>
      <p:grpSp>
        <p:nvGrpSpPr>
          <p:cNvPr id="135" name="群組 134">
            <a:extLst>
              <a:ext uri="{FF2B5EF4-FFF2-40B4-BE49-F238E27FC236}">
                <a16:creationId xmlns:a16="http://schemas.microsoft.com/office/drawing/2014/main" id="{EA8AD141-498D-46A3-B4A5-9688B258C7A7}"/>
              </a:ext>
            </a:extLst>
          </p:cNvPr>
          <p:cNvGrpSpPr/>
          <p:nvPr userDrawn="1"/>
        </p:nvGrpSpPr>
        <p:grpSpPr>
          <a:xfrm rot="10800000">
            <a:off x="6627300" y="3563733"/>
            <a:ext cx="803615" cy="803615"/>
            <a:chOff x="551616" y="5265594"/>
            <a:chExt cx="222492" cy="222492"/>
          </a:xfrm>
        </p:grpSpPr>
        <p:sp>
          <p:nvSpPr>
            <p:cNvPr id="136" name="手繪多邊形: 圖案 135">
              <a:extLst>
                <a:ext uri="{FF2B5EF4-FFF2-40B4-BE49-F238E27FC236}">
                  <a16:creationId xmlns:a16="http://schemas.microsoft.com/office/drawing/2014/main" id="{5CB452E7-FE02-4319-8EE3-24F8F7A232C0}"/>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7" name="手繪多邊形: 圖案 136">
              <a:extLst>
                <a:ext uri="{FF2B5EF4-FFF2-40B4-BE49-F238E27FC236}">
                  <a16:creationId xmlns:a16="http://schemas.microsoft.com/office/drawing/2014/main" id="{E3260736-7DE9-4BE1-BE41-D0510F1EC678}"/>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8" name="手繪多邊形: 圖案 137">
              <a:extLst>
                <a:ext uri="{FF2B5EF4-FFF2-40B4-BE49-F238E27FC236}">
                  <a16:creationId xmlns:a16="http://schemas.microsoft.com/office/drawing/2014/main" id="{6A3ADB84-5664-4064-B921-16155A341DAC}"/>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9" name="手繪多邊形: 圖案 138">
              <a:extLst>
                <a:ext uri="{FF2B5EF4-FFF2-40B4-BE49-F238E27FC236}">
                  <a16:creationId xmlns:a16="http://schemas.microsoft.com/office/drawing/2014/main" id="{216328F1-9702-4155-998B-629E80C43CD1}"/>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40" name="手繪多邊形: 圖案 139">
              <a:extLst>
                <a:ext uri="{FF2B5EF4-FFF2-40B4-BE49-F238E27FC236}">
                  <a16:creationId xmlns:a16="http://schemas.microsoft.com/office/drawing/2014/main" id="{E685FDB7-35C4-4DAF-85CC-8B26CB9D0185}"/>
                </a:ext>
              </a:extLst>
            </p:cNvPr>
            <p:cNvSpPr/>
            <p:nvPr/>
          </p:nvSpPr>
          <p:spPr>
            <a:xfrm>
              <a:off x="731494" y="5445472"/>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41" name="手繪多邊形: 圖案 140">
              <a:extLst>
                <a:ext uri="{FF2B5EF4-FFF2-40B4-BE49-F238E27FC236}">
                  <a16:creationId xmlns:a16="http://schemas.microsoft.com/office/drawing/2014/main" id="{51F3EF56-6BC4-4B58-869F-2FB714813B8A}"/>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grpSp>
      <p:pic>
        <p:nvPicPr>
          <p:cNvPr id="143" name="圖片 142" descr="一張含有 物件 的圖片&#10;&#10;自動產生的描述">
            <a:extLst>
              <a:ext uri="{FF2B5EF4-FFF2-40B4-BE49-F238E27FC236}">
                <a16:creationId xmlns:a16="http://schemas.microsoft.com/office/drawing/2014/main" id="{C8357941-B624-45F3-854A-45C97AA26517}"/>
              </a:ext>
            </a:extLst>
          </p:cNvPr>
          <p:cNvPicPr>
            <a:picLocks noChangeAspect="1"/>
          </p:cNvPicPr>
          <p:nvPr userDrawn="1"/>
        </p:nvPicPr>
        <p:blipFill rotWithShape="1">
          <a:blip r:embed="rId7"/>
          <a:srcRect t="10679"/>
          <a:stretch/>
        </p:blipFill>
        <p:spPr>
          <a:xfrm>
            <a:off x="2766658" y="3504015"/>
            <a:ext cx="3685870" cy="1371778"/>
          </a:xfrm>
          <a:prstGeom prst="rect">
            <a:avLst/>
          </a:prstGeom>
        </p:spPr>
      </p:pic>
      <p:pic>
        <p:nvPicPr>
          <p:cNvPr id="150" name="圖形 149">
            <a:extLst>
              <a:ext uri="{FF2B5EF4-FFF2-40B4-BE49-F238E27FC236}">
                <a16:creationId xmlns:a16="http://schemas.microsoft.com/office/drawing/2014/main" id="{34EE9C89-5435-4821-A3AC-A969D22AFE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042894" y="151879"/>
            <a:ext cx="377405" cy="325264"/>
          </a:xfrm>
          <a:prstGeom prst="rect">
            <a:avLst/>
          </a:prstGeom>
        </p:spPr>
      </p:pic>
      <p:grpSp>
        <p:nvGrpSpPr>
          <p:cNvPr id="152" name="群組 151">
            <a:extLst>
              <a:ext uri="{FF2B5EF4-FFF2-40B4-BE49-F238E27FC236}">
                <a16:creationId xmlns:a16="http://schemas.microsoft.com/office/drawing/2014/main" id="{6C0A0AB7-3804-4823-B5AC-45BE9B2E55BC}"/>
              </a:ext>
            </a:extLst>
          </p:cNvPr>
          <p:cNvGrpSpPr/>
          <p:nvPr userDrawn="1"/>
        </p:nvGrpSpPr>
        <p:grpSpPr>
          <a:xfrm>
            <a:off x="8339179" y="1552926"/>
            <a:ext cx="333264" cy="103225"/>
            <a:chOff x="877944" y="5729897"/>
            <a:chExt cx="407390" cy="126185"/>
          </a:xfrm>
          <a:solidFill>
            <a:srgbClr val="5BFFFF">
              <a:alpha val="50000"/>
            </a:srgbClr>
          </a:solidFill>
        </p:grpSpPr>
        <p:sp>
          <p:nvSpPr>
            <p:cNvPr id="153" name="手繪多邊形: 圖案 152">
              <a:extLst>
                <a:ext uri="{FF2B5EF4-FFF2-40B4-BE49-F238E27FC236}">
                  <a16:creationId xmlns:a16="http://schemas.microsoft.com/office/drawing/2014/main" id="{18A2B9DB-29B3-4675-ADA0-4AE33E0DCF93}"/>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sp>
          <p:nvSpPr>
            <p:cNvPr id="154" name="手繪多邊形: 圖案 153">
              <a:extLst>
                <a:ext uri="{FF2B5EF4-FFF2-40B4-BE49-F238E27FC236}">
                  <a16:creationId xmlns:a16="http://schemas.microsoft.com/office/drawing/2014/main" id="{43B86B12-C3B8-46EE-8511-4BCB9513E478}"/>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55" name="手繪多邊形: 圖案 154">
              <a:extLst>
                <a:ext uri="{FF2B5EF4-FFF2-40B4-BE49-F238E27FC236}">
                  <a16:creationId xmlns:a16="http://schemas.microsoft.com/office/drawing/2014/main" id="{FA5DFCDA-A6F7-4248-9A84-F544E619A465}"/>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56" name="手繪多邊形: 圖案 155">
              <a:extLst>
                <a:ext uri="{FF2B5EF4-FFF2-40B4-BE49-F238E27FC236}">
                  <a16:creationId xmlns:a16="http://schemas.microsoft.com/office/drawing/2014/main" id="{461DBE28-0EB7-45EC-A06D-38F248B8B9D7}"/>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57" name="手繪多邊形: 圖案 156">
              <a:extLst>
                <a:ext uri="{FF2B5EF4-FFF2-40B4-BE49-F238E27FC236}">
                  <a16:creationId xmlns:a16="http://schemas.microsoft.com/office/drawing/2014/main" id="{1AA68449-946B-43D8-954F-8CD6B45CC22A}"/>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58" name="手繪多邊形: 圖案 157">
              <a:extLst>
                <a:ext uri="{FF2B5EF4-FFF2-40B4-BE49-F238E27FC236}">
                  <a16:creationId xmlns:a16="http://schemas.microsoft.com/office/drawing/2014/main" id="{B22FD0E8-CC70-4A7E-B143-B2C2A4F8114C}"/>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59" name="手繪多邊形: 圖案 158">
              <a:extLst>
                <a:ext uri="{FF2B5EF4-FFF2-40B4-BE49-F238E27FC236}">
                  <a16:creationId xmlns:a16="http://schemas.microsoft.com/office/drawing/2014/main" id="{F64E9D5E-02E0-43B4-A5F5-F6461C63FF8E}"/>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0" name="手繪多邊形: 圖案 159">
              <a:extLst>
                <a:ext uri="{FF2B5EF4-FFF2-40B4-BE49-F238E27FC236}">
                  <a16:creationId xmlns:a16="http://schemas.microsoft.com/office/drawing/2014/main" id="{28F11D45-A358-4B48-9E9F-08CC6DB30792}"/>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grpSp>
      <p:pic>
        <p:nvPicPr>
          <p:cNvPr id="161" name="圖形 160">
            <a:extLst>
              <a:ext uri="{FF2B5EF4-FFF2-40B4-BE49-F238E27FC236}">
                <a16:creationId xmlns:a16="http://schemas.microsoft.com/office/drawing/2014/main" id="{0C1A6551-3AD0-4A9D-97B0-54890058331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302455" y="1162548"/>
            <a:ext cx="377405" cy="325264"/>
          </a:xfrm>
          <a:prstGeom prst="rect">
            <a:avLst/>
          </a:prstGeom>
        </p:spPr>
      </p:pic>
      <p:grpSp>
        <p:nvGrpSpPr>
          <p:cNvPr id="162" name="群組 161">
            <a:extLst>
              <a:ext uri="{FF2B5EF4-FFF2-40B4-BE49-F238E27FC236}">
                <a16:creationId xmlns:a16="http://schemas.microsoft.com/office/drawing/2014/main" id="{F4DE6F46-2D41-4D3B-8F8C-7DCA7A5374CC}"/>
              </a:ext>
            </a:extLst>
          </p:cNvPr>
          <p:cNvGrpSpPr/>
          <p:nvPr userDrawn="1"/>
        </p:nvGrpSpPr>
        <p:grpSpPr>
          <a:xfrm>
            <a:off x="758265" y="3409761"/>
            <a:ext cx="333264" cy="103225"/>
            <a:chOff x="877944" y="5729897"/>
            <a:chExt cx="407390" cy="126185"/>
          </a:xfrm>
          <a:solidFill>
            <a:srgbClr val="DB74E3"/>
          </a:solidFill>
        </p:grpSpPr>
        <p:sp>
          <p:nvSpPr>
            <p:cNvPr id="163" name="手繪多邊形: 圖案 162">
              <a:extLst>
                <a:ext uri="{FF2B5EF4-FFF2-40B4-BE49-F238E27FC236}">
                  <a16:creationId xmlns:a16="http://schemas.microsoft.com/office/drawing/2014/main" id="{F6AB09C3-98F4-4317-95D5-5A7283C81B7A}"/>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sp>
          <p:nvSpPr>
            <p:cNvPr id="164" name="手繪多邊形: 圖案 163">
              <a:extLst>
                <a:ext uri="{FF2B5EF4-FFF2-40B4-BE49-F238E27FC236}">
                  <a16:creationId xmlns:a16="http://schemas.microsoft.com/office/drawing/2014/main" id="{2E16B70A-8230-4D84-AD1B-F1F60F9A0B3D}"/>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65" name="手繪多邊形: 圖案 164">
              <a:extLst>
                <a:ext uri="{FF2B5EF4-FFF2-40B4-BE49-F238E27FC236}">
                  <a16:creationId xmlns:a16="http://schemas.microsoft.com/office/drawing/2014/main" id="{8A785684-3E1B-4AF9-A63B-64868BE334EE}"/>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66" name="手繪多邊形: 圖案 165">
              <a:extLst>
                <a:ext uri="{FF2B5EF4-FFF2-40B4-BE49-F238E27FC236}">
                  <a16:creationId xmlns:a16="http://schemas.microsoft.com/office/drawing/2014/main" id="{FEF09D06-6A20-4C99-97D8-52CEDA5F34FC}"/>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67" name="手繪多邊形: 圖案 166">
              <a:extLst>
                <a:ext uri="{FF2B5EF4-FFF2-40B4-BE49-F238E27FC236}">
                  <a16:creationId xmlns:a16="http://schemas.microsoft.com/office/drawing/2014/main" id="{D71BE97C-7E01-48C6-9A29-1CF40F17CFC8}"/>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8" name="手繪多邊形: 圖案 167">
              <a:extLst>
                <a:ext uri="{FF2B5EF4-FFF2-40B4-BE49-F238E27FC236}">
                  <a16:creationId xmlns:a16="http://schemas.microsoft.com/office/drawing/2014/main" id="{3B620B19-DA1A-49C3-8BC2-065F4C7E866D}"/>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9" name="手繪多邊形: 圖案 168">
              <a:extLst>
                <a:ext uri="{FF2B5EF4-FFF2-40B4-BE49-F238E27FC236}">
                  <a16:creationId xmlns:a16="http://schemas.microsoft.com/office/drawing/2014/main" id="{7A6D15E6-7FEB-445B-A3EB-B917D66C7053}"/>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70" name="手繪多邊形: 圖案 169">
              <a:extLst>
                <a:ext uri="{FF2B5EF4-FFF2-40B4-BE49-F238E27FC236}">
                  <a16:creationId xmlns:a16="http://schemas.microsoft.com/office/drawing/2014/main" id="{CC92B9D2-5F99-41FD-ADED-97ED3E55A265}"/>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grpSp>
      <p:pic>
        <p:nvPicPr>
          <p:cNvPr id="171" name="圖形 170">
            <a:extLst>
              <a:ext uri="{FF2B5EF4-FFF2-40B4-BE49-F238E27FC236}">
                <a16:creationId xmlns:a16="http://schemas.microsoft.com/office/drawing/2014/main" id="{95A3F94E-A6E5-4B66-BCD1-C69780BEFF9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30919" y="3019383"/>
            <a:ext cx="377405" cy="325264"/>
          </a:xfrm>
          <a:prstGeom prst="rect">
            <a:avLst/>
          </a:prstGeom>
        </p:spPr>
      </p:pic>
      <p:sp>
        <p:nvSpPr>
          <p:cNvPr id="172" name="文字方塊 171">
            <a:extLst>
              <a:ext uri="{FF2B5EF4-FFF2-40B4-BE49-F238E27FC236}">
                <a16:creationId xmlns:a16="http://schemas.microsoft.com/office/drawing/2014/main" id="{A3B9B9B7-F70D-47DC-88CE-2BAEFE1FE499}"/>
              </a:ext>
            </a:extLst>
          </p:cNvPr>
          <p:cNvSpPr txBox="1"/>
          <p:nvPr userDrawn="1"/>
        </p:nvSpPr>
        <p:spPr>
          <a:xfrm>
            <a:off x="7830945" y="4732452"/>
            <a:ext cx="1342083" cy="216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a:solidFill>
                  <a:schemeClr val="bg1"/>
                </a:solidFill>
                <a:latin typeface="Arial"/>
                <a:ea typeface="新細明體"/>
                <a:cs typeface="Arial"/>
              </a:rPr>
              <a:t>2019/0</a:t>
            </a:r>
            <a:r>
              <a:rPr lang="en-US" altLang="zh-TW" sz="1200">
                <a:solidFill>
                  <a:schemeClr val="bg1"/>
                </a:solidFill>
                <a:latin typeface="Arial"/>
                <a:ea typeface="新細明體"/>
                <a:cs typeface="Arial"/>
              </a:rPr>
              <a:t>9</a:t>
            </a:r>
            <a:r>
              <a:rPr lang="zh-TW" altLang="en-US" sz="1200">
                <a:solidFill>
                  <a:schemeClr val="bg1"/>
                </a:solidFill>
                <a:latin typeface="Arial"/>
                <a:ea typeface="新細明體"/>
                <a:cs typeface="Arial"/>
              </a:rPr>
              <a:t>/</a:t>
            </a:r>
            <a:r>
              <a:rPr lang="en-US" altLang="zh-TW" sz="1200">
                <a:solidFill>
                  <a:schemeClr val="bg1"/>
                </a:solidFill>
                <a:latin typeface="Arial"/>
                <a:ea typeface="新細明體"/>
                <a:cs typeface="Arial"/>
              </a:rPr>
              <a:t>17</a:t>
            </a:r>
            <a:endParaRPr lang="zh-TW" altLang="en-US" sz="1200">
              <a:solidFill>
                <a:schemeClr val="bg1"/>
              </a:solidFill>
              <a:latin typeface="Arial"/>
              <a:ea typeface="新細明體"/>
              <a:cs typeface="Arial"/>
            </a:endParaRPr>
          </a:p>
        </p:txBody>
      </p:sp>
      <p:pic>
        <p:nvPicPr>
          <p:cNvPr id="145" name="圖片 144">
            <a:extLst>
              <a:ext uri="{FF2B5EF4-FFF2-40B4-BE49-F238E27FC236}">
                <a16:creationId xmlns:a16="http://schemas.microsoft.com/office/drawing/2014/main" id="{62B2EF90-69F3-49BD-B8A5-DCAC9B6B0814}"/>
              </a:ext>
            </a:extLst>
          </p:cNvPr>
          <p:cNvPicPr>
            <a:picLocks noChangeAspect="1"/>
          </p:cNvPicPr>
          <p:nvPr userDrawn="1"/>
        </p:nvPicPr>
        <p:blipFill>
          <a:blip r:embed="rId12"/>
          <a:srcRect/>
          <a:stretch/>
        </p:blipFill>
        <p:spPr>
          <a:xfrm>
            <a:off x="1634630" y="1581150"/>
            <a:ext cx="5964472" cy="903576"/>
          </a:xfrm>
          <a:prstGeom prst="rect">
            <a:avLst/>
          </a:prstGeom>
        </p:spPr>
      </p:pic>
    </p:spTree>
    <p:extLst>
      <p:ext uri="{BB962C8B-B14F-4D97-AF65-F5344CB8AC3E}">
        <p14:creationId xmlns:p14="http://schemas.microsoft.com/office/powerpoint/2010/main" val="256707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90"/>
                                        </p:tgtEl>
                                      </p:cBhvr>
                                    </p:animEffect>
                                    <p:anim calcmode="lin" valueType="num">
                                      <p:cBhvr>
                                        <p:cTn id="7" dur="2000"/>
                                        <p:tgtEl>
                                          <p:spTgt spid="9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90"/>
                                        </p:tgtEl>
                                        <p:attrNameLst>
                                          <p:attrName>ppt_h</p:attrName>
                                        </p:attrNameLst>
                                      </p:cBhvr>
                                      <p:tavLst>
                                        <p:tav tm="0">
                                          <p:val>
                                            <p:strVal val="ppt_h"/>
                                          </p:val>
                                        </p:tav>
                                        <p:tav tm="100000">
                                          <p:val>
                                            <p:strVal val="ppt_h"/>
                                          </p:val>
                                        </p:tav>
                                      </p:tavLst>
                                    </p:anim>
                                    <p:set>
                                      <p:cBhvr>
                                        <p:cTn id="9" dur="1" fill="hold">
                                          <p:stCondLst>
                                            <p:cond delay="1999"/>
                                          </p:stCondLst>
                                        </p:cTn>
                                        <p:tgtEl>
                                          <p:spTgt spid="90"/>
                                        </p:tgtEl>
                                        <p:attrNameLst>
                                          <p:attrName>style.visibility</p:attrName>
                                        </p:attrNameLst>
                                      </p:cBhvr>
                                      <p:to>
                                        <p:strVal val="hidden"/>
                                      </p:to>
                                    </p:set>
                                  </p:childTnLst>
                                </p:cTn>
                              </p:par>
                              <p:par>
                                <p:cTn id="10" presetID="45" presetClass="exit" presetSubtype="0" repeatCount="indefinite" fill="hold" nodeType="withEffect">
                                  <p:stCondLst>
                                    <p:cond delay="0"/>
                                  </p:stCondLst>
                                  <p:endCondLst>
                                    <p:cond evt="onNext" delay="0">
                                      <p:tgtEl>
                                        <p:sldTgt/>
                                      </p:tgtEl>
                                    </p:cond>
                                  </p:endCondLst>
                                  <p:childTnLst>
                                    <p:animEffect transition="out" filter="fade">
                                      <p:cBhvr>
                                        <p:cTn id="11" dur="2000"/>
                                        <p:tgtEl>
                                          <p:spTgt spid="152"/>
                                        </p:tgtEl>
                                      </p:cBhvr>
                                    </p:animEffect>
                                    <p:anim calcmode="lin" valueType="num">
                                      <p:cBhvr>
                                        <p:cTn id="12" dur="2000"/>
                                        <p:tgtEl>
                                          <p:spTgt spid="15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152"/>
                                        </p:tgtEl>
                                        <p:attrNameLst>
                                          <p:attrName>ppt_h</p:attrName>
                                        </p:attrNameLst>
                                      </p:cBhvr>
                                      <p:tavLst>
                                        <p:tav tm="0">
                                          <p:val>
                                            <p:strVal val="ppt_h"/>
                                          </p:val>
                                        </p:tav>
                                        <p:tav tm="100000">
                                          <p:val>
                                            <p:strVal val="ppt_h"/>
                                          </p:val>
                                        </p:tav>
                                      </p:tavLst>
                                    </p:anim>
                                    <p:set>
                                      <p:cBhvr>
                                        <p:cTn id="14" dur="1" fill="hold">
                                          <p:stCondLst>
                                            <p:cond delay="1999"/>
                                          </p:stCondLst>
                                        </p:cTn>
                                        <p:tgtEl>
                                          <p:spTgt spid="152"/>
                                        </p:tgtEl>
                                        <p:attrNameLst>
                                          <p:attrName>style.visibility</p:attrName>
                                        </p:attrNameLst>
                                      </p:cBhvr>
                                      <p:to>
                                        <p:strVal val="hidden"/>
                                      </p:to>
                                    </p:set>
                                  </p:childTnLst>
                                </p:cTn>
                              </p:par>
                              <p:par>
                                <p:cTn id="15" presetID="45" presetClass="exit" presetSubtype="0" repeatCount="indefinite" fill="hold" nodeType="withEffect">
                                  <p:stCondLst>
                                    <p:cond delay="0"/>
                                  </p:stCondLst>
                                  <p:endCondLst>
                                    <p:cond evt="onNext" delay="0">
                                      <p:tgtEl>
                                        <p:sldTgt/>
                                      </p:tgtEl>
                                    </p:cond>
                                  </p:endCondLst>
                                  <p:childTnLst>
                                    <p:animEffect transition="out" filter="fade">
                                      <p:cBhvr>
                                        <p:cTn id="16" dur="2000"/>
                                        <p:tgtEl>
                                          <p:spTgt spid="162"/>
                                        </p:tgtEl>
                                      </p:cBhvr>
                                    </p:animEffect>
                                    <p:anim calcmode="lin" valueType="num">
                                      <p:cBhvr>
                                        <p:cTn id="17" dur="2000"/>
                                        <p:tgtEl>
                                          <p:spTgt spid="16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162"/>
                                        </p:tgtEl>
                                        <p:attrNameLst>
                                          <p:attrName>ppt_h</p:attrName>
                                        </p:attrNameLst>
                                      </p:cBhvr>
                                      <p:tavLst>
                                        <p:tav tm="0">
                                          <p:val>
                                            <p:strVal val="ppt_h"/>
                                          </p:val>
                                        </p:tav>
                                        <p:tav tm="100000">
                                          <p:val>
                                            <p:strVal val="ppt_h"/>
                                          </p:val>
                                        </p:tav>
                                      </p:tavLst>
                                    </p:anim>
                                    <p:set>
                                      <p:cBhvr>
                                        <p:cTn id="19" dur="1" fill="hold">
                                          <p:stCondLst>
                                            <p:cond delay="1999"/>
                                          </p:stCondLst>
                                        </p:cTn>
                                        <p:tgtEl>
                                          <p:spTgt spid="1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B46D151-08E0-46D6-9AFF-D8469F9A1B80}"/>
              </a:ext>
            </a:extLst>
          </p:cNvPr>
          <p:cNvPicPr>
            <a:picLocks noChangeAspect="1"/>
          </p:cNvPicPr>
          <p:nvPr userDrawn="1"/>
        </p:nvPicPr>
        <p:blipFill>
          <a:blip r:embed="rId2"/>
          <a:srcRect/>
          <a:stretch/>
        </p:blipFill>
        <p:spPr>
          <a:xfrm>
            <a:off x="0" y="0"/>
            <a:ext cx="9144000" cy="5143500"/>
          </a:xfrm>
          <a:prstGeom prst="rect">
            <a:avLst/>
          </a:prstGeom>
        </p:spPr>
      </p:pic>
      <p:pic>
        <p:nvPicPr>
          <p:cNvPr id="147" name="圖片 146">
            <a:extLst>
              <a:ext uri="{FF2B5EF4-FFF2-40B4-BE49-F238E27FC236}">
                <a16:creationId xmlns:a16="http://schemas.microsoft.com/office/drawing/2014/main" id="{98E51286-C73E-4712-AEDB-B82AF892EB31}"/>
              </a:ext>
            </a:extLst>
          </p:cNvPr>
          <p:cNvPicPr>
            <a:picLocks noChangeAspect="1"/>
          </p:cNvPicPr>
          <p:nvPr userDrawn="1"/>
        </p:nvPicPr>
        <p:blipFill>
          <a:blip r:embed="rId3"/>
          <a:srcRect/>
          <a:stretch/>
        </p:blipFill>
        <p:spPr>
          <a:xfrm>
            <a:off x="2048809" y="328671"/>
            <a:ext cx="5072502" cy="2959119"/>
          </a:xfrm>
          <a:prstGeom prst="rect">
            <a:avLst/>
          </a:prstGeom>
        </p:spPr>
      </p:pic>
      <p:sp>
        <p:nvSpPr>
          <p:cNvPr id="10" name="文字方塊 9">
            <a:extLst>
              <a:ext uri="{FF2B5EF4-FFF2-40B4-BE49-F238E27FC236}">
                <a16:creationId xmlns:a16="http://schemas.microsoft.com/office/drawing/2014/main" id="{A9F26E47-2D2E-4D5D-966A-E27309FD0F2F}"/>
              </a:ext>
            </a:extLst>
          </p:cNvPr>
          <p:cNvSpPr txBox="1"/>
          <p:nvPr userDrawn="1"/>
        </p:nvSpPr>
        <p:spPr>
          <a:xfrm>
            <a:off x="1577157" y="2972246"/>
            <a:ext cx="6043009" cy="392415"/>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2100" b="1">
                <a:solidFill>
                  <a:srgbClr val="2DF0FF"/>
                </a:solidFill>
                <a:latin typeface="微軟正黑體" panose="020B0604030504040204" pitchFamily="34" charset="-120"/>
                <a:ea typeface="微軟正黑體" panose="020B0604030504040204" pitchFamily="34" charset="-120"/>
                <a:cs typeface="+mn-lt"/>
              </a:rPr>
              <a:t>雲端空間享有本地操作體驗</a:t>
            </a:r>
            <a:endParaRPr lang="zh-TW" altLang="en-US" sz="2100" b="1">
              <a:solidFill>
                <a:srgbClr val="2DF0FF"/>
              </a:solidFill>
              <a:latin typeface="微軟正黑體" panose="020B0604030504040204" pitchFamily="34" charset="-120"/>
              <a:ea typeface="微軟正黑體" panose="020B0604030504040204" pitchFamily="34" charset="-120"/>
            </a:endParaRPr>
          </a:p>
        </p:txBody>
      </p:sp>
      <p:grpSp>
        <p:nvGrpSpPr>
          <p:cNvPr id="11" name="群組 10">
            <a:extLst>
              <a:ext uri="{FF2B5EF4-FFF2-40B4-BE49-F238E27FC236}">
                <a16:creationId xmlns:a16="http://schemas.microsoft.com/office/drawing/2014/main" id="{8FBA9F48-0331-44BF-B239-742F33EF97B3}"/>
              </a:ext>
            </a:extLst>
          </p:cNvPr>
          <p:cNvGrpSpPr/>
          <p:nvPr userDrawn="1"/>
        </p:nvGrpSpPr>
        <p:grpSpPr>
          <a:xfrm>
            <a:off x="1319464" y="4519720"/>
            <a:ext cx="1147859" cy="916289"/>
            <a:chOff x="4544095" y="7215912"/>
            <a:chExt cx="2089387" cy="1667872"/>
          </a:xfrm>
        </p:grpSpPr>
        <p:sp>
          <p:nvSpPr>
            <p:cNvPr id="12" name="手繪多邊形: 圖案 11">
              <a:extLst>
                <a:ext uri="{FF2B5EF4-FFF2-40B4-BE49-F238E27FC236}">
                  <a16:creationId xmlns:a16="http://schemas.microsoft.com/office/drawing/2014/main" id="{8333136F-802E-4678-8914-4F65F25C20D3}"/>
                </a:ext>
              </a:extLst>
            </p:cNvPr>
            <p:cNvSpPr/>
            <p:nvPr/>
          </p:nvSpPr>
          <p:spPr>
            <a:xfrm>
              <a:off x="4544095" y="7215912"/>
              <a:ext cx="2089387" cy="1667872"/>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38100" cap="flat">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3" name="手繪多邊形: 圖案 12">
              <a:extLst>
                <a:ext uri="{FF2B5EF4-FFF2-40B4-BE49-F238E27FC236}">
                  <a16:creationId xmlns:a16="http://schemas.microsoft.com/office/drawing/2014/main" id="{3B8FE4BD-F812-4ED0-93C8-20D5955C564D}"/>
                </a:ext>
              </a:extLst>
            </p:cNvPr>
            <p:cNvSpPr/>
            <p:nvPr/>
          </p:nvSpPr>
          <p:spPr>
            <a:xfrm>
              <a:off x="4707309"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4" name="手繪多邊形: 圖案 13">
              <a:extLst>
                <a:ext uri="{FF2B5EF4-FFF2-40B4-BE49-F238E27FC236}">
                  <a16:creationId xmlns:a16="http://schemas.microsoft.com/office/drawing/2014/main" id="{CF41E98B-6ADC-45E3-A09A-560AD3F6C8C0}"/>
                </a:ext>
              </a:extLst>
            </p:cNvPr>
            <p:cNvSpPr/>
            <p:nvPr/>
          </p:nvSpPr>
          <p:spPr>
            <a:xfrm>
              <a:off x="4757685"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5" name="手繪多邊形: 圖案 14">
              <a:extLst>
                <a:ext uri="{FF2B5EF4-FFF2-40B4-BE49-F238E27FC236}">
                  <a16:creationId xmlns:a16="http://schemas.microsoft.com/office/drawing/2014/main" id="{9B2166B0-7F8A-4E39-9623-075F086741A1}"/>
                </a:ext>
              </a:extLst>
            </p:cNvPr>
            <p:cNvSpPr/>
            <p:nvPr/>
          </p:nvSpPr>
          <p:spPr>
            <a:xfrm>
              <a:off x="5067093"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6" name="手繪多邊形: 圖案 15">
              <a:extLst>
                <a:ext uri="{FF2B5EF4-FFF2-40B4-BE49-F238E27FC236}">
                  <a16:creationId xmlns:a16="http://schemas.microsoft.com/office/drawing/2014/main" id="{A7D0A892-D236-4894-963A-D951183BC585}"/>
                </a:ext>
              </a:extLst>
            </p:cNvPr>
            <p:cNvSpPr/>
            <p:nvPr/>
          </p:nvSpPr>
          <p:spPr>
            <a:xfrm>
              <a:off x="5117469"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 name="手繪多邊形: 圖案 16">
              <a:extLst>
                <a:ext uri="{FF2B5EF4-FFF2-40B4-BE49-F238E27FC236}">
                  <a16:creationId xmlns:a16="http://schemas.microsoft.com/office/drawing/2014/main" id="{6EF16BBD-4AF1-419F-A0C0-283BEAED4BEB}"/>
                </a:ext>
              </a:extLst>
            </p:cNvPr>
            <p:cNvSpPr/>
            <p:nvPr/>
          </p:nvSpPr>
          <p:spPr>
            <a:xfrm>
              <a:off x="5426876"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 name="手繪多邊形: 圖案 17">
              <a:extLst>
                <a:ext uri="{FF2B5EF4-FFF2-40B4-BE49-F238E27FC236}">
                  <a16:creationId xmlns:a16="http://schemas.microsoft.com/office/drawing/2014/main" id="{0CD3139A-2782-4578-B9A6-E1697B322CE4}"/>
                </a:ext>
              </a:extLst>
            </p:cNvPr>
            <p:cNvSpPr/>
            <p:nvPr/>
          </p:nvSpPr>
          <p:spPr>
            <a:xfrm>
              <a:off x="5477253"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 name="手繪多邊形: 圖案 18">
              <a:extLst>
                <a:ext uri="{FF2B5EF4-FFF2-40B4-BE49-F238E27FC236}">
                  <a16:creationId xmlns:a16="http://schemas.microsoft.com/office/drawing/2014/main" id="{0AAD17D6-5D40-49A2-AE47-38638B0FDB75}"/>
                </a:ext>
              </a:extLst>
            </p:cNvPr>
            <p:cNvSpPr/>
            <p:nvPr/>
          </p:nvSpPr>
          <p:spPr>
            <a:xfrm>
              <a:off x="5786660"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0" name="手繪多邊形: 圖案 19">
              <a:extLst>
                <a:ext uri="{FF2B5EF4-FFF2-40B4-BE49-F238E27FC236}">
                  <a16:creationId xmlns:a16="http://schemas.microsoft.com/office/drawing/2014/main" id="{E482B092-A949-4FF4-9491-E6343F778533}"/>
                </a:ext>
              </a:extLst>
            </p:cNvPr>
            <p:cNvSpPr/>
            <p:nvPr/>
          </p:nvSpPr>
          <p:spPr>
            <a:xfrm>
              <a:off x="5837037"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1" name="手繪多邊形: 圖案 20">
              <a:extLst>
                <a:ext uri="{FF2B5EF4-FFF2-40B4-BE49-F238E27FC236}">
                  <a16:creationId xmlns:a16="http://schemas.microsoft.com/office/drawing/2014/main" id="{E5918029-9AA2-4CC0-8FAF-F9B294848ACD}"/>
                </a:ext>
              </a:extLst>
            </p:cNvPr>
            <p:cNvSpPr/>
            <p:nvPr/>
          </p:nvSpPr>
          <p:spPr>
            <a:xfrm>
              <a:off x="4684201" y="7361425"/>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2" name="手繪多邊形: 圖案 21">
              <a:extLst>
                <a:ext uri="{FF2B5EF4-FFF2-40B4-BE49-F238E27FC236}">
                  <a16:creationId xmlns:a16="http://schemas.microsoft.com/office/drawing/2014/main" id="{7D4C3D6C-D942-48D1-9303-AD3451A93CCB}"/>
                </a:ext>
              </a:extLst>
            </p:cNvPr>
            <p:cNvSpPr/>
            <p:nvPr/>
          </p:nvSpPr>
          <p:spPr>
            <a:xfrm>
              <a:off x="4684201" y="7522767"/>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3" name="手繪多邊形: 圖案 22">
              <a:extLst>
                <a:ext uri="{FF2B5EF4-FFF2-40B4-BE49-F238E27FC236}">
                  <a16:creationId xmlns:a16="http://schemas.microsoft.com/office/drawing/2014/main" id="{A18F8E2A-FF4B-486C-B8F8-D4D7A0EF40BB}"/>
                </a:ext>
              </a:extLst>
            </p:cNvPr>
            <p:cNvSpPr/>
            <p:nvPr/>
          </p:nvSpPr>
          <p:spPr>
            <a:xfrm>
              <a:off x="5367641" y="7360611"/>
              <a:ext cx="613039" cy="22086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4" name="手繪多邊形: 圖案 23">
              <a:extLst>
                <a:ext uri="{FF2B5EF4-FFF2-40B4-BE49-F238E27FC236}">
                  <a16:creationId xmlns:a16="http://schemas.microsoft.com/office/drawing/2014/main" id="{AF657E30-E65C-4945-90DC-1335C4F584A0}"/>
                </a:ext>
              </a:extLst>
            </p:cNvPr>
            <p:cNvSpPr/>
            <p:nvPr/>
          </p:nvSpPr>
          <p:spPr>
            <a:xfrm rot="5400000">
              <a:off x="5402511" y="8026669"/>
              <a:ext cx="1625606" cy="45719"/>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119" name="群組 118">
            <a:extLst>
              <a:ext uri="{FF2B5EF4-FFF2-40B4-BE49-F238E27FC236}">
                <a16:creationId xmlns:a16="http://schemas.microsoft.com/office/drawing/2014/main" id="{092C6BD7-AE2D-4E31-BE31-BDB1037944F7}"/>
              </a:ext>
            </a:extLst>
          </p:cNvPr>
          <p:cNvGrpSpPr/>
          <p:nvPr userDrawn="1"/>
        </p:nvGrpSpPr>
        <p:grpSpPr>
          <a:xfrm rot="10800000" flipH="1">
            <a:off x="279106" y="4115362"/>
            <a:ext cx="868901" cy="816303"/>
            <a:chOff x="1385335" y="5265594"/>
            <a:chExt cx="222540" cy="222492"/>
          </a:xfrm>
          <a:solidFill>
            <a:schemeClr val="tx1">
              <a:alpha val="20000"/>
            </a:schemeClr>
          </a:solidFill>
        </p:grpSpPr>
        <p:sp>
          <p:nvSpPr>
            <p:cNvPr id="120" name="手繪多邊形: 圖案 119">
              <a:extLst>
                <a:ext uri="{FF2B5EF4-FFF2-40B4-BE49-F238E27FC236}">
                  <a16:creationId xmlns:a16="http://schemas.microsoft.com/office/drawing/2014/main" id="{F313B1F3-E285-44FE-BBB7-7BE0B2C0EF69}"/>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21" name="手繪多邊形: 圖案 120">
              <a:extLst>
                <a:ext uri="{FF2B5EF4-FFF2-40B4-BE49-F238E27FC236}">
                  <a16:creationId xmlns:a16="http://schemas.microsoft.com/office/drawing/2014/main" id="{79CDB336-DDE6-4322-A246-B90B78AAD2AA}"/>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22" name="手繪多邊形: 圖案 121">
              <a:extLst>
                <a:ext uri="{FF2B5EF4-FFF2-40B4-BE49-F238E27FC236}">
                  <a16:creationId xmlns:a16="http://schemas.microsoft.com/office/drawing/2014/main" id="{4C6C87AB-9947-412B-AEB2-AD95D17031AD}"/>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3" name="手繪多邊形: 圖案 122">
              <a:extLst>
                <a:ext uri="{FF2B5EF4-FFF2-40B4-BE49-F238E27FC236}">
                  <a16:creationId xmlns:a16="http://schemas.microsoft.com/office/drawing/2014/main" id="{4E617C7E-14E4-4E6D-9864-E5C6322F49E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4" name="手繪多邊形: 圖案 123">
              <a:extLst>
                <a:ext uri="{FF2B5EF4-FFF2-40B4-BE49-F238E27FC236}">
                  <a16:creationId xmlns:a16="http://schemas.microsoft.com/office/drawing/2014/main" id="{99845CF8-AF06-4664-9B0C-CCF859517FBB}"/>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5" name="手繪多邊形: 圖案 124">
              <a:extLst>
                <a:ext uri="{FF2B5EF4-FFF2-40B4-BE49-F238E27FC236}">
                  <a16:creationId xmlns:a16="http://schemas.microsoft.com/office/drawing/2014/main" id="{EE782AA0-CAF1-487A-91D3-73926FDD06EF}"/>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grpSp>
      <p:sp>
        <p:nvSpPr>
          <p:cNvPr id="126" name="矩形 125">
            <a:extLst>
              <a:ext uri="{FF2B5EF4-FFF2-40B4-BE49-F238E27FC236}">
                <a16:creationId xmlns:a16="http://schemas.microsoft.com/office/drawing/2014/main" id="{04364B53-E544-4BE8-A730-55F803F10EE1}"/>
              </a:ext>
            </a:extLst>
          </p:cNvPr>
          <p:cNvSpPr/>
          <p:nvPr userDrawn="1"/>
        </p:nvSpPr>
        <p:spPr>
          <a:xfrm>
            <a:off x="2445203" y="2372337"/>
            <a:ext cx="4247345" cy="600164"/>
          </a:xfrm>
          <a:prstGeom prst="rect">
            <a:avLst/>
          </a:prstGeom>
          <a:effectLst>
            <a:outerShdw blurRad="50800" dist="381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3300" b="1">
                <a:solidFill>
                  <a:schemeClr val="bg1"/>
                </a:solidFill>
                <a:latin typeface="微軟正黑體" panose="020B0604030504040204" pitchFamily="34" charset="-120"/>
                <a:ea typeface="微軟正黑體" panose="020B0604030504040204" pitchFamily="34" charset="-120"/>
                <a:cs typeface="+mn-lt"/>
              </a:rPr>
              <a:t>公私有檔案雲網關</a:t>
            </a:r>
            <a:endParaRPr lang="zh-TW" altLang="en-US" sz="3300">
              <a:solidFill>
                <a:schemeClr val="bg1"/>
              </a:solidFill>
            </a:endParaRPr>
          </a:p>
        </p:txBody>
      </p:sp>
      <p:grpSp>
        <p:nvGrpSpPr>
          <p:cNvPr id="127" name="群組 126">
            <a:extLst>
              <a:ext uri="{FF2B5EF4-FFF2-40B4-BE49-F238E27FC236}">
                <a16:creationId xmlns:a16="http://schemas.microsoft.com/office/drawing/2014/main" id="{46926EC4-B1D7-4342-B27A-5731B54D9402}"/>
              </a:ext>
            </a:extLst>
          </p:cNvPr>
          <p:cNvGrpSpPr/>
          <p:nvPr userDrawn="1"/>
        </p:nvGrpSpPr>
        <p:grpSpPr>
          <a:xfrm>
            <a:off x="1707880" y="3615362"/>
            <a:ext cx="803615" cy="803615"/>
            <a:chOff x="551616" y="5265594"/>
            <a:chExt cx="222492" cy="222492"/>
          </a:xfrm>
        </p:grpSpPr>
        <p:sp>
          <p:nvSpPr>
            <p:cNvPr id="128" name="手繪多邊形: 圖案 127">
              <a:extLst>
                <a:ext uri="{FF2B5EF4-FFF2-40B4-BE49-F238E27FC236}">
                  <a16:creationId xmlns:a16="http://schemas.microsoft.com/office/drawing/2014/main" id="{5FBA6E61-A6EC-407E-A8E7-121DD5429F8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29" name="手繪多邊形: 圖案 128">
              <a:extLst>
                <a:ext uri="{FF2B5EF4-FFF2-40B4-BE49-F238E27FC236}">
                  <a16:creationId xmlns:a16="http://schemas.microsoft.com/office/drawing/2014/main" id="{C812762C-E80B-4A87-BE0A-B837A742A170}"/>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0" name="手繪多邊形: 圖案 129">
              <a:extLst>
                <a:ext uri="{FF2B5EF4-FFF2-40B4-BE49-F238E27FC236}">
                  <a16:creationId xmlns:a16="http://schemas.microsoft.com/office/drawing/2014/main" id="{87BFDE10-F6E0-495C-8130-FBBD2909617A}"/>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1" name="手繪多邊形: 圖案 130">
              <a:extLst>
                <a:ext uri="{FF2B5EF4-FFF2-40B4-BE49-F238E27FC236}">
                  <a16:creationId xmlns:a16="http://schemas.microsoft.com/office/drawing/2014/main" id="{3DBBB71F-08EC-4B52-A4BB-6F323A6E221F}"/>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2" name="手繪多邊形: 圖案 131">
              <a:extLst>
                <a:ext uri="{FF2B5EF4-FFF2-40B4-BE49-F238E27FC236}">
                  <a16:creationId xmlns:a16="http://schemas.microsoft.com/office/drawing/2014/main" id="{C34CC749-6283-4AE3-9455-A6C099A33C2C}"/>
                </a:ext>
              </a:extLst>
            </p:cNvPr>
            <p:cNvSpPr/>
            <p:nvPr/>
          </p:nvSpPr>
          <p:spPr>
            <a:xfrm>
              <a:off x="731494" y="5445472"/>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3" name="手繪多邊形: 圖案 132">
              <a:extLst>
                <a:ext uri="{FF2B5EF4-FFF2-40B4-BE49-F238E27FC236}">
                  <a16:creationId xmlns:a16="http://schemas.microsoft.com/office/drawing/2014/main" id="{4CD76612-9896-4F28-AE3F-B97F14513F4D}"/>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grpSp>
      <p:grpSp>
        <p:nvGrpSpPr>
          <p:cNvPr id="135" name="群組 134">
            <a:extLst>
              <a:ext uri="{FF2B5EF4-FFF2-40B4-BE49-F238E27FC236}">
                <a16:creationId xmlns:a16="http://schemas.microsoft.com/office/drawing/2014/main" id="{EA8AD141-498D-46A3-B4A5-9688B258C7A7}"/>
              </a:ext>
            </a:extLst>
          </p:cNvPr>
          <p:cNvGrpSpPr/>
          <p:nvPr userDrawn="1"/>
        </p:nvGrpSpPr>
        <p:grpSpPr>
          <a:xfrm rot="10800000">
            <a:off x="6617922" y="3587178"/>
            <a:ext cx="803615" cy="803615"/>
            <a:chOff x="551616" y="5265594"/>
            <a:chExt cx="222492" cy="222492"/>
          </a:xfrm>
        </p:grpSpPr>
        <p:sp>
          <p:nvSpPr>
            <p:cNvPr id="136" name="手繪多邊形: 圖案 135">
              <a:extLst>
                <a:ext uri="{FF2B5EF4-FFF2-40B4-BE49-F238E27FC236}">
                  <a16:creationId xmlns:a16="http://schemas.microsoft.com/office/drawing/2014/main" id="{5CB452E7-FE02-4319-8EE3-24F8F7A232C0}"/>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7" name="手繪多邊形: 圖案 136">
              <a:extLst>
                <a:ext uri="{FF2B5EF4-FFF2-40B4-BE49-F238E27FC236}">
                  <a16:creationId xmlns:a16="http://schemas.microsoft.com/office/drawing/2014/main" id="{E3260736-7DE9-4BE1-BE41-D0510F1EC678}"/>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8" name="手繪多邊形: 圖案 137">
              <a:extLst>
                <a:ext uri="{FF2B5EF4-FFF2-40B4-BE49-F238E27FC236}">
                  <a16:creationId xmlns:a16="http://schemas.microsoft.com/office/drawing/2014/main" id="{6A3ADB84-5664-4064-B921-16155A341DAC}"/>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9" name="手繪多邊形: 圖案 138">
              <a:extLst>
                <a:ext uri="{FF2B5EF4-FFF2-40B4-BE49-F238E27FC236}">
                  <a16:creationId xmlns:a16="http://schemas.microsoft.com/office/drawing/2014/main" id="{216328F1-9702-4155-998B-629E80C43CD1}"/>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40" name="手繪多邊形: 圖案 139">
              <a:extLst>
                <a:ext uri="{FF2B5EF4-FFF2-40B4-BE49-F238E27FC236}">
                  <a16:creationId xmlns:a16="http://schemas.microsoft.com/office/drawing/2014/main" id="{E685FDB7-35C4-4DAF-85CC-8B26CB9D0185}"/>
                </a:ext>
              </a:extLst>
            </p:cNvPr>
            <p:cNvSpPr/>
            <p:nvPr/>
          </p:nvSpPr>
          <p:spPr>
            <a:xfrm>
              <a:off x="731494" y="5445472"/>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41" name="手繪多邊形: 圖案 140">
              <a:extLst>
                <a:ext uri="{FF2B5EF4-FFF2-40B4-BE49-F238E27FC236}">
                  <a16:creationId xmlns:a16="http://schemas.microsoft.com/office/drawing/2014/main" id="{51F3EF56-6BC4-4B58-869F-2FB714813B8A}"/>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grpSp>
      <p:pic>
        <p:nvPicPr>
          <p:cNvPr id="143" name="圖片 142" descr="一張含有 物件 的圖片&#10;&#10;自動產生的描述">
            <a:extLst>
              <a:ext uri="{FF2B5EF4-FFF2-40B4-BE49-F238E27FC236}">
                <a16:creationId xmlns:a16="http://schemas.microsoft.com/office/drawing/2014/main" id="{C8357941-B624-45F3-854A-45C97AA26517}"/>
              </a:ext>
            </a:extLst>
          </p:cNvPr>
          <p:cNvPicPr>
            <a:picLocks noChangeAspect="1"/>
          </p:cNvPicPr>
          <p:nvPr userDrawn="1"/>
        </p:nvPicPr>
        <p:blipFill rotWithShape="1">
          <a:blip r:embed="rId4"/>
          <a:srcRect t="10679"/>
          <a:stretch/>
        </p:blipFill>
        <p:spPr>
          <a:xfrm>
            <a:off x="2747902" y="3518082"/>
            <a:ext cx="3685870" cy="1371778"/>
          </a:xfrm>
          <a:prstGeom prst="rect">
            <a:avLst/>
          </a:prstGeom>
        </p:spPr>
      </p:pic>
      <p:grpSp>
        <p:nvGrpSpPr>
          <p:cNvPr id="142" name="群組 141">
            <a:extLst>
              <a:ext uri="{FF2B5EF4-FFF2-40B4-BE49-F238E27FC236}">
                <a16:creationId xmlns:a16="http://schemas.microsoft.com/office/drawing/2014/main" id="{71B0E41E-466E-452B-810E-E9901D138B06}"/>
              </a:ext>
            </a:extLst>
          </p:cNvPr>
          <p:cNvGrpSpPr/>
          <p:nvPr userDrawn="1"/>
        </p:nvGrpSpPr>
        <p:grpSpPr>
          <a:xfrm>
            <a:off x="1096802" y="1286648"/>
            <a:ext cx="1534839" cy="160548"/>
            <a:chOff x="877944" y="5077855"/>
            <a:chExt cx="407390" cy="42614"/>
          </a:xfrm>
          <a:solidFill>
            <a:schemeClr val="accent1">
              <a:lumMod val="20000"/>
              <a:lumOff val="80000"/>
              <a:alpha val="20000"/>
            </a:schemeClr>
          </a:solidFill>
        </p:grpSpPr>
        <p:sp>
          <p:nvSpPr>
            <p:cNvPr id="144" name="手繪多邊形: 圖案 143">
              <a:extLst>
                <a:ext uri="{FF2B5EF4-FFF2-40B4-BE49-F238E27FC236}">
                  <a16:creationId xmlns:a16="http://schemas.microsoft.com/office/drawing/2014/main" id="{9097FCFD-FA76-4032-A463-3D36C53ACD11}"/>
                </a:ext>
              </a:extLst>
            </p:cNvPr>
            <p:cNvSpPr/>
            <p:nvPr/>
          </p:nvSpPr>
          <p:spPr>
            <a:xfrm>
              <a:off x="972879"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45" name="手繪多邊形: 圖案 144">
              <a:extLst>
                <a:ext uri="{FF2B5EF4-FFF2-40B4-BE49-F238E27FC236}">
                  <a16:creationId xmlns:a16="http://schemas.microsoft.com/office/drawing/2014/main" id="{C8762EDE-7398-40BE-BD27-8BA66D58ECF1}"/>
                </a:ext>
              </a:extLst>
            </p:cNvPr>
            <p:cNvSpPr/>
            <p:nvPr/>
          </p:nvSpPr>
          <p:spPr>
            <a:xfrm>
              <a:off x="1062842"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46" name="手繪多邊形: 圖案 145">
              <a:extLst>
                <a:ext uri="{FF2B5EF4-FFF2-40B4-BE49-F238E27FC236}">
                  <a16:creationId xmlns:a16="http://schemas.microsoft.com/office/drawing/2014/main" id="{6073C978-1683-48B7-97D3-EDD282C7A89C}"/>
                </a:ext>
              </a:extLst>
            </p:cNvPr>
            <p:cNvSpPr/>
            <p:nvPr/>
          </p:nvSpPr>
          <p:spPr>
            <a:xfrm>
              <a:off x="1152805"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48" name="手繪多邊形: 圖案 147">
              <a:extLst>
                <a:ext uri="{FF2B5EF4-FFF2-40B4-BE49-F238E27FC236}">
                  <a16:creationId xmlns:a16="http://schemas.microsoft.com/office/drawing/2014/main" id="{95F40A4B-DFC6-4531-849D-A60C9E173792}"/>
                </a:ext>
              </a:extLst>
            </p:cNvPr>
            <p:cNvSpPr/>
            <p:nvPr/>
          </p:nvSpPr>
          <p:spPr>
            <a:xfrm>
              <a:off x="1242720"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sz="1350"/>
            </a:p>
          </p:txBody>
        </p:sp>
        <p:sp>
          <p:nvSpPr>
            <p:cNvPr id="149" name="手繪多邊形: 圖案 148">
              <a:extLst>
                <a:ext uri="{FF2B5EF4-FFF2-40B4-BE49-F238E27FC236}">
                  <a16:creationId xmlns:a16="http://schemas.microsoft.com/office/drawing/2014/main" id="{96E3460F-BB6D-42A8-83F8-5312DA29891D}"/>
                </a:ext>
              </a:extLst>
            </p:cNvPr>
            <p:cNvSpPr/>
            <p:nvPr/>
          </p:nvSpPr>
          <p:spPr>
            <a:xfrm>
              <a:off x="877944"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sz="1350"/>
            </a:p>
          </p:txBody>
        </p:sp>
      </p:grpSp>
      <p:pic>
        <p:nvPicPr>
          <p:cNvPr id="151" name="圖形 150">
            <a:extLst>
              <a:ext uri="{FF2B5EF4-FFF2-40B4-BE49-F238E27FC236}">
                <a16:creationId xmlns:a16="http://schemas.microsoft.com/office/drawing/2014/main" id="{4003DDFD-6B5E-4AC4-B7B6-F769DF87D6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36842" y="336483"/>
            <a:ext cx="1133606" cy="205419"/>
          </a:xfrm>
          <a:prstGeom prst="rect">
            <a:avLst/>
          </a:prstGeom>
        </p:spPr>
      </p:pic>
      <p:pic>
        <p:nvPicPr>
          <p:cNvPr id="152" name="圖片 151">
            <a:extLst>
              <a:ext uri="{FF2B5EF4-FFF2-40B4-BE49-F238E27FC236}">
                <a16:creationId xmlns:a16="http://schemas.microsoft.com/office/drawing/2014/main" id="{A75BCA34-AB80-4E00-B868-8F289F7718E2}"/>
              </a:ext>
            </a:extLst>
          </p:cNvPr>
          <p:cNvPicPr>
            <a:picLocks noChangeAspect="1"/>
          </p:cNvPicPr>
          <p:nvPr userDrawn="1"/>
        </p:nvPicPr>
        <p:blipFill>
          <a:blip r:embed="rId7"/>
          <a:srcRect/>
          <a:stretch/>
        </p:blipFill>
        <p:spPr>
          <a:xfrm>
            <a:off x="363083" y="781576"/>
            <a:ext cx="1072960" cy="1072960"/>
          </a:xfrm>
          <a:prstGeom prst="rect">
            <a:avLst/>
          </a:prstGeom>
        </p:spPr>
      </p:pic>
      <p:grpSp>
        <p:nvGrpSpPr>
          <p:cNvPr id="153" name="群組 152">
            <a:extLst>
              <a:ext uri="{FF2B5EF4-FFF2-40B4-BE49-F238E27FC236}">
                <a16:creationId xmlns:a16="http://schemas.microsoft.com/office/drawing/2014/main" id="{17F9DF4B-612B-44C3-ACF4-DAD96A2D3220}"/>
              </a:ext>
            </a:extLst>
          </p:cNvPr>
          <p:cNvGrpSpPr/>
          <p:nvPr userDrawn="1"/>
        </p:nvGrpSpPr>
        <p:grpSpPr>
          <a:xfrm>
            <a:off x="7248327" y="2580701"/>
            <a:ext cx="1196081" cy="160548"/>
            <a:chOff x="942827" y="5077855"/>
            <a:chExt cx="317474" cy="42614"/>
          </a:xfrm>
          <a:solidFill>
            <a:schemeClr val="bg1">
              <a:lumMod val="75000"/>
              <a:alpha val="20000"/>
            </a:schemeClr>
          </a:solidFill>
        </p:grpSpPr>
        <p:sp>
          <p:nvSpPr>
            <p:cNvPr id="154" name="手繪多邊形: 圖案 153">
              <a:extLst>
                <a:ext uri="{FF2B5EF4-FFF2-40B4-BE49-F238E27FC236}">
                  <a16:creationId xmlns:a16="http://schemas.microsoft.com/office/drawing/2014/main" id="{5DC5EEFF-B34E-49A3-8980-B02E8EAD8D66}"/>
                </a:ext>
              </a:extLst>
            </p:cNvPr>
            <p:cNvSpPr/>
            <p:nvPr/>
          </p:nvSpPr>
          <p:spPr>
            <a:xfrm>
              <a:off x="1037761"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55" name="手繪多邊形: 圖案 154">
              <a:extLst>
                <a:ext uri="{FF2B5EF4-FFF2-40B4-BE49-F238E27FC236}">
                  <a16:creationId xmlns:a16="http://schemas.microsoft.com/office/drawing/2014/main" id="{FC41347E-E98B-40C0-A67E-7FB85582BB4F}"/>
                </a:ext>
              </a:extLst>
            </p:cNvPr>
            <p:cNvSpPr/>
            <p:nvPr/>
          </p:nvSpPr>
          <p:spPr>
            <a:xfrm>
              <a:off x="1127725"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56" name="手繪多邊形: 圖案 155">
              <a:extLst>
                <a:ext uri="{FF2B5EF4-FFF2-40B4-BE49-F238E27FC236}">
                  <a16:creationId xmlns:a16="http://schemas.microsoft.com/office/drawing/2014/main" id="{5F81908C-6B78-49E2-A139-9BEB7742AECC}"/>
                </a:ext>
              </a:extLst>
            </p:cNvPr>
            <p:cNvSpPr/>
            <p:nvPr/>
          </p:nvSpPr>
          <p:spPr>
            <a:xfrm>
              <a:off x="1217687"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57" name="手繪多邊形: 圖案 156">
              <a:extLst>
                <a:ext uri="{FF2B5EF4-FFF2-40B4-BE49-F238E27FC236}">
                  <a16:creationId xmlns:a16="http://schemas.microsoft.com/office/drawing/2014/main" id="{2A420365-72D0-4037-B4CB-FEA6BB3508D7}"/>
                </a:ext>
              </a:extLst>
            </p:cNvPr>
            <p:cNvSpPr/>
            <p:nvPr/>
          </p:nvSpPr>
          <p:spPr>
            <a:xfrm>
              <a:off x="942827"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sz="1350"/>
            </a:p>
          </p:txBody>
        </p:sp>
      </p:grpSp>
      <p:grpSp>
        <p:nvGrpSpPr>
          <p:cNvPr id="158" name="群組 157">
            <a:extLst>
              <a:ext uri="{FF2B5EF4-FFF2-40B4-BE49-F238E27FC236}">
                <a16:creationId xmlns:a16="http://schemas.microsoft.com/office/drawing/2014/main" id="{1D201FA6-3630-4BB4-957E-88BC81AD7987}"/>
              </a:ext>
            </a:extLst>
          </p:cNvPr>
          <p:cNvGrpSpPr/>
          <p:nvPr userDrawn="1"/>
        </p:nvGrpSpPr>
        <p:grpSpPr>
          <a:xfrm rot="10800000">
            <a:off x="8096784" y="4101728"/>
            <a:ext cx="816479" cy="816303"/>
            <a:chOff x="1385335" y="5265594"/>
            <a:chExt cx="222540" cy="222492"/>
          </a:xfrm>
          <a:solidFill>
            <a:schemeClr val="bg1">
              <a:lumMod val="75000"/>
              <a:alpha val="20000"/>
            </a:schemeClr>
          </a:solidFill>
        </p:grpSpPr>
        <p:sp>
          <p:nvSpPr>
            <p:cNvPr id="159" name="手繪多邊形: 圖案 158">
              <a:extLst>
                <a:ext uri="{FF2B5EF4-FFF2-40B4-BE49-F238E27FC236}">
                  <a16:creationId xmlns:a16="http://schemas.microsoft.com/office/drawing/2014/main" id="{FBEC752D-6DE8-4620-A1B2-DD83563CD50E}"/>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60" name="手繪多邊形: 圖案 159">
              <a:extLst>
                <a:ext uri="{FF2B5EF4-FFF2-40B4-BE49-F238E27FC236}">
                  <a16:creationId xmlns:a16="http://schemas.microsoft.com/office/drawing/2014/main" id="{6B70F01A-25DC-4F54-B68A-AA46C3F3A7ED}"/>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61" name="手繪多邊形: 圖案 160">
              <a:extLst>
                <a:ext uri="{FF2B5EF4-FFF2-40B4-BE49-F238E27FC236}">
                  <a16:creationId xmlns:a16="http://schemas.microsoft.com/office/drawing/2014/main" id="{947C1F26-93B6-42DE-B621-F21F5D707220}"/>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2" name="手繪多邊形: 圖案 161">
              <a:extLst>
                <a:ext uri="{FF2B5EF4-FFF2-40B4-BE49-F238E27FC236}">
                  <a16:creationId xmlns:a16="http://schemas.microsoft.com/office/drawing/2014/main" id="{ECD07DA0-0F14-4CA5-BDC1-68CBC54B1718}"/>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3" name="手繪多邊形: 圖案 162">
              <a:extLst>
                <a:ext uri="{FF2B5EF4-FFF2-40B4-BE49-F238E27FC236}">
                  <a16:creationId xmlns:a16="http://schemas.microsoft.com/office/drawing/2014/main" id="{C0A1624C-1A6C-4D3A-81D1-D0BCD558027A}"/>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4" name="手繪多邊形: 圖案 163">
              <a:extLst>
                <a:ext uri="{FF2B5EF4-FFF2-40B4-BE49-F238E27FC236}">
                  <a16:creationId xmlns:a16="http://schemas.microsoft.com/office/drawing/2014/main" id="{2DB29DA9-4BF1-4038-AD81-E674D118BAFD}"/>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grpSp>
      <p:grpSp>
        <p:nvGrpSpPr>
          <p:cNvPr id="166" name="群組 165">
            <a:extLst>
              <a:ext uri="{FF2B5EF4-FFF2-40B4-BE49-F238E27FC236}">
                <a16:creationId xmlns:a16="http://schemas.microsoft.com/office/drawing/2014/main" id="{DB931D0B-D737-4146-B734-97E1803C0EEA}"/>
              </a:ext>
            </a:extLst>
          </p:cNvPr>
          <p:cNvGrpSpPr/>
          <p:nvPr userDrawn="1"/>
        </p:nvGrpSpPr>
        <p:grpSpPr>
          <a:xfrm>
            <a:off x="8307582" y="1760836"/>
            <a:ext cx="415535" cy="557228"/>
            <a:chOff x="6188725" y="5307980"/>
            <a:chExt cx="554046" cy="742971"/>
          </a:xfrm>
        </p:grpSpPr>
        <p:sp>
          <p:nvSpPr>
            <p:cNvPr id="167" name="手繪多邊形: 圖案 166">
              <a:extLst>
                <a:ext uri="{FF2B5EF4-FFF2-40B4-BE49-F238E27FC236}">
                  <a16:creationId xmlns:a16="http://schemas.microsoft.com/office/drawing/2014/main" id="{896B747F-B1AB-4605-92A5-8804D3F299AC}"/>
                </a:ext>
              </a:extLst>
            </p:cNvPr>
            <p:cNvSpPr/>
            <p:nvPr/>
          </p:nvSpPr>
          <p:spPr>
            <a:xfrm>
              <a:off x="6188725" y="5307980"/>
              <a:ext cx="554046" cy="742971"/>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68" name="手繪多邊形: 圖案 167">
              <a:extLst>
                <a:ext uri="{FF2B5EF4-FFF2-40B4-BE49-F238E27FC236}">
                  <a16:creationId xmlns:a16="http://schemas.microsoft.com/office/drawing/2014/main" id="{B2A191DF-D321-4910-859E-681144976F29}"/>
                </a:ext>
              </a:extLst>
            </p:cNvPr>
            <p:cNvSpPr/>
            <p:nvPr/>
          </p:nvSpPr>
          <p:spPr>
            <a:xfrm>
              <a:off x="6255895"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69" name="手繪多邊形: 圖案 168">
              <a:extLst>
                <a:ext uri="{FF2B5EF4-FFF2-40B4-BE49-F238E27FC236}">
                  <a16:creationId xmlns:a16="http://schemas.microsoft.com/office/drawing/2014/main" id="{4C4E2835-85CB-44D8-BEF0-1DF1EFED9C39}"/>
                </a:ext>
              </a:extLst>
            </p:cNvPr>
            <p:cNvSpPr/>
            <p:nvPr/>
          </p:nvSpPr>
          <p:spPr>
            <a:xfrm>
              <a:off x="6277122"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0" name="手繪多邊形: 圖案 169">
              <a:extLst>
                <a:ext uri="{FF2B5EF4-FFF2-40B4-BE49-F238E27FC236}">
                  <a16:creationId xmlns:a16="http://schemas.microsoft.com/office/drawing/2014/main" id="{E192ACF8-2E44-49AA-9C5F-898FCD1204C7}"/>
                </a:ext>
              </a:extLst>
            </p:cNvPr>
            <p:cNvSpPr/>
            <p:nvPr/>
          </p:nvSpPr>
          <p:spPr>
            <a:xfrm>
              <a:off x="6407494"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1" name="手繪多邊形: 圖案 170">
              <a:extLst>
                <a:ext uri="{FF2B5EF4-FFF2-40B4-BE49-F238E27FC236}">
                  <a16:creationId xmlns:a16="http://schemas.microsoft.com/office/drawing/2014/main" id="{33DED9CB-2838-4DEA-AF26-8C0638BE45E1}"/>
                </a:ext>
              </a:extLst>
            </p:cNvPr>
            <p:cNvSpPr/>
            <p:nvPr/>
          </p:nvSpPr>
          <p:spPr>
            <a:xfrm>
              <a:off x="6428721"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2" name="手繪多邊形: 圖案 171">
              <a:extLst>
                <a:ext uri="{FF2B5EF4-FFF2-40B4-BE49-F238E27FC236}">
                  <a16:creationId xmlns:a16="http://schemas.microsoft.com/office/drawing/2014/main" id="{02AB4541-5229-46C1-B59F-AA01179BB4AE}"/>
                </a:ext>
              </a:extLst>
            </p:cNvPr>
            <p:cNvSpPr/>
            <p:nvPr/>
          </p:nvSpPr>
          <p:spPr>
            <a:xfrm>
              <a:off x="6649205" y="5773762"/>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3" name="手繪多邊形: 圖案 172">
              <a:extLst>
                <a:ext uri="{FF2B5EF4-FFF2-40B4-BE49-F238E27FC236}">
                  <a16:creationId xmlns:a16="http://schemas.microsoft.com/office/drawing/2014/main" id="{4AE4E068-8D1E-4AA2-9070-690517CE9F22}"/>
                </a:ext>
              </a:extLst>
            </p:cNvPr>
            <p:cNvSpPr/>
            <p:nvPr/>
          </p:nvSpPr>
          <p:spPr>
            <a:xfrm>
              <a:off x="6649205" y="5930955"/>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4" name="手繪多邊形: 圖案 173">
              <a:extLst>
                <a:ext uri="{FF2B5EF4-FFF2-40B4-BE49-F238E27FC236}">
                  <a16:creationId xmlns:a16="http://schemas.microsoft.com/office/drawing/2014/main" id="{7C8815FE-508B-4E2C-A57F-6A6256BA0676}"/>
                </a:ext>
              </a:extLst>
            </p:cNvPr>
            <p:cNvSpPr/>
            <p:nvPr/>
          </p:nvSpPr>
          <p:spPr>
            <a:xfrm rot="5400000">
              <a:off x="6245629" y="5660060"/>
              <a:ext cx="684967" cy="19264"/>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175" name="群組 174">
            <a:extLst>
              <a:ext uri="{FF2B5EF4-FFF2-40B4-BE49-F238E27FC236}">
                <a16:creationId xmlns:a16="http://schemas.microsoft.com/office/drawing/2014/main" id="{0A96C056-87A8-4FAE-A153-D73D5E904AAE}"/>
              </a:ext>
            </a:extLst>
          </p:cNvPr>
          <p:cNvGrpSpPr/>
          <p:nvPr userDrawn="1"/>
        </p:nvGrpSpPr>
        <p:grpSpPr>
          <a:xfrm>
            <a:off x="6927735" y="745168"/>
            <a:ext cx="660290" cy="527082"/>
            <a:chOff x="4544095" y="7215912"/>
            <a:chExt cx="2089387" cy="1667872"/>
          </a:xfrm>
        </p:grpSpPr>
        <p:sp>
          <p:nvSpPr>
            <p:cNvPr id="176" name="手繪多邊形: 圖案 175">
              <a:extLst>
                <a:ext uri="{FF2B5EF4-FFF2-40B4-BE49-F238E27FC236}">
                  <a16:creationId xmlns:a16="http://schemas.microsoft.com/office/drawing/2014/main" id="{04D07D9F-8B02-4FAC-81CC-B3D5611C2D45}"/>
                </a:ext>
              </a:extLst>
            </p:cNvPr>
            <p:cNvSpPr/>
            <p:nvPr/>
          </p:nvSpPr>
          <p:spPr>
            <a:xfrm>
              <a:off x="4544095" y="7215912"/>
              <a:ext cx="2089387" cy="1667872"/>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7" name="手繪多邊形: 圖案 176">
              <a:extLst>
                <a:ext uri="{FF2B5EF4-FFF2-40B4-BE49-F238E27FC236}">
                  <a16:creationId xmlns:a16="http://schemas.microsoft.com/office/drawing/2014/main" id="{01B3B294-6A3E-4F59-A233-C87BC5DBB637}"/>
                </a:ext>
              </a:extLst>
            </p:cNvPr>
            <p:cNvSpPr/>
            <p:nvPr/>
          </p:nvSpPr>
          <p:spPr>
            <a:xfrm>
              <a:off x="4707309"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8" name="手繪多邊形: 圖案 177">
              <a:extLst>
                <a:ext uri="{FF2B5EF4-FFF2-40B4-BE49-F238E27FC236}">
                  <a16:creationId xmlns:a16="http://schemas.microsoft.com/office/drawing/2014/main" id="{17D9E4C4-C462-4A6B-BE00-DD502ED340A7}"/>
                </a:ext>
              </a:extLst>
            </p:cNvPr>
            <p:cNvSpPr/>
            <p:nvPr/>
          </p:nvSpPr>
          <p:spPr>
            <a:xfrm>
              <a:off x="4757685"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9" name="手繪多邊形: 圖案 178">
              <a:extLst>
                <a:ext uri="{FF2B5EF4-FFF2-40B4-BE49-F238E27FC236}">
                  <a16:creationId xmlns:a16="http://schemas.microsoft.com/office/drawing/2014/main" id="{7795B7D0-FFE2-4C4C-87C7-C48C2FE31BCC}"/>
                </a:ext>
              </a:extLst>
            </p:cNvPr>
            <p:cNvSpPr/>
            <p:nvPr/>
          </p:nvSpPr>
          <p:spPr>
            <a:xfrm>
              <a:off x="5067093"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0" name="手繪多邊形: 圖案 179">
              <a:extLst>
                <a:ext uri="{FF2B5EF4-FFF2-40B4-BE49-F238E27FC236}">
                  <a16:creationId xmlns:a16="http://schemas.microsoft.com/office/drawing/2014/main" id="{51F72B17-07FB-4FC9-AE59-C36DBED20AA3}"/>
                </a:ext>
              </a:extLst>
            </p:cNvPr>
            <p:cNvSpPr/>
            <p:nvPr/>
          </p:nvSpPr>
          <p:spPr>
            <a:xfrm>
              <a:off x="5117469"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1" name="手繪多邊形: 圖案 180">
              <a:extLst>
                <a:ext uri="{FF2B5EF4-FFF2-40B4-BE49-F238E27FC236}">
                  <a16:creationId xmlns:a16="http://schemas.microsoft.com/office/drawing/2014/main" id="{4B71A26E-6F23-4C66-95C6-86FCF8A24468}"/>
                </a:ext>
              </a:extLst>
            </p:cNvPr>
            <p:cNvSpPr/>
            <p:nvPr/>
          </p:nvSpPr>
          <p:spPr>
            <a:xfrm>
              <a:off x="5426876"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2" name="手繪多邊形: 圖案 181">
              <a:extLst>
                <a:ext uri="{FF2B5EF4-FFF2-40B4-BE49-F238E27FC236}">
                  <a16:creationId xmlns:a16="http://schemas.microsoft.com/office/drawing/2014/main" id="{FFE3E55F-98F5-46E3-A404-6EAA38AC16C3}"/>
                </a:ext>
              </a:extLst>
            </p:cNvPr>
            <p:cNvSpPr/>
            <p:nvPr/>
          </p:nvSpPr>
          <p:spPr>
            <a:xfrm>
              <a:off x="5477253"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3" name="手繪多邊形: 圖案 182">
              <a:extLst>
                <a:ext uri="{FF2B5EF4-FFF2-40B4-BE49-F238E27FC236}">
                  <a16:creationId xmlns:a16="http://schemas.microsoft.com/office/drawing/2014/main" id="{AEC991C5-FCE5-411E-818C-0BC15CEBC618}"/>
                </a:ext>
              </a:extLst>
            </p:cNvPr>
            <p:cNvSpPr/>
            <p:nvPr/>
          </p:nvSpPr>
          <p:spPr>
            <a:xfrm>
              <a:off x="5786660"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4" name="手繪多邊形: 圖案 183">
              <a:extLst>
                <a:ext uri="{FF2B5EF4-FFF2-40B4-BE49-F238E27FC236}">
                  <a16:creationId xmlns:a16="http://schemas.microsoft.com/office/drawing/2014/main" id="{C8736465-C12A-4E9E-AD9A-5C24328BCC63}"/>
                </a:ext>
              </a:extLst>
            </p:cNvPr>
            <p:cNvSpPr/>
            <p:nvPr/>
          </p:nvSpPr>
          <p:spPr>
            <a:xfrm>
              <a:off x="5837037"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5" name="手繪多邊形: 圖案 184">
              <a:extLst>
                <a:ext uri="{FF2B5EF4-FFF2-40B4-BE49-F238E27FC236}">
                  <a16:creationId xmlns:a16="http://schemas.microsoft.com/office/drawing/2014/main" id="{F730F6E7-8575-484D-B5D3-A681D76D21D5}"/>
                </a:ext>
              </a:extLst>
            </p:cNvPr>
            <p:cNvSpPr/>
            <p:nvPr/>
          </p:nvSpPr>
          <p:spPr>
            <a:xfrm>
              <a:off x="4684201" y="7361425"/>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6" name="手繪多邊形: 圖案 185">
              <a:extLst>
                <a:ext uri="{FF2B5EF4-FFF2-40B4-BE49-F238E27FC236}">
                  <a16:creationId xmlns:a16="http://schemas.microsoft.com/office/drawing/2014/main" id="{B04F753E-8B88-481A-9E8D-402F584DF7EE}"/>
                </a:ext>
              </a:extLst>
            </p:cNvPr>
            <p:cNvSpPr/>
            <p:nvPr/>
          </p:nvSpPr>
          <p:spPr>
            <a:xfrm>
              <a:off x="4684201" y="7522767"/>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7" name="手繪多邊形: 圖案 186">
              <a:extLst>
                <a:ext uri="{FF2B5EF4-FFF2-40B4-BE49-F238E27FC236}">
                  <a16:creationId xmlns:a16="http://schemas.microsoft.com/office/drawing/2014/main" id="{FAB10488-5180-4186-8960-85576418A3A7}"/>
                </a:ext>
              </a:extLst>
            </p:cNvPr>
            <p:cNvSpPr/>
            <p:nvPr/>
          </p:nvSpPr>
          <p:spPr>
            <a:xfrm>
              <a:off x="5367641" y="7360611"/>
              <a:ext cx="613039" cy="22086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8" name="手繪多邊形: 圖案 187">
              <a:extLst>
                <a:ext uri="{FF2B5EF4-FFF2-40B4-BE49-F238E27FC236}">
                  <a16:creationId xmlns:a16="http://schemas.microsoft.com/office/drawing/2014/main" id="{7C8C86E4-D387-4085-9DC6-AFED0092EB8B}"/>
                </a:ext>
              </a:extLst>
            </p:cNvPr>
            <p:cNvSpPr/>
            <p:nvPr/>
          </p:nvSpPr>
          <p:spPr>
            <a:xfrm rot="5400000">
              <a:off x="5402511" y="8026669"/>
              <a:ext cx="1625606" cy="45719"/>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189" name="群組 188">
            <a:extLst>
              <a:ext uri="{FF2B5EF4-FFF2-40B4-BE49-F238E27FC236}">
                <a16:creationId xmlns:a16="http://schemas.microsoft.com/office/drawing/2014/main" id="{2046867C-230A-477F-8F1F-065FD2995D75}"/>
              </a:ext>
            </a:extLst>
          </p:cNvPr>
          <p:cNvGrpSpPr/>
          <p:nvPr userDrawn="1"/>
        </p:nvGrpSpPr>
        <p:grpSpPr>
          <a:xfrm>
            <a:off x="710725" y="3602089"/>
            <a:ext cx="415535" cy="557228"/>
            <a:chOff x="6188725" y="5307980"/>
            <a:chExt cx="554046" cy="742971"/>
          </a:xfrm>
        </p:grpSpPr>
        <p:sp>
          <p:nvSpPr>
            <p:cNvPr id="190" name="手繪多邊形: 圖案 189">
              <a:extLst>
                <a:ext uri="{FF2B5EF4-FFF2-40B4-BE49-F238E27FC236}">
                  <a16:creationId xmlns:a16="http://schemas.microsoft.com/office/drawing/2014/main" id="{394EAF31-6D3C-4D4F-B628-58FBC03556CA}"/>
                </a:ext>
              </a:extLst>
            </p:cNvPr>
            <p:cNvSpPr/>
            <p:nvPr/>
          </p:nvSpPr>
          <p:spPr>
            <a:xfrm>
              <a:off x="6188725" y="5307980"/>
              <a:ext cx="554046" cy="742971"/>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1" name="手繪多邊形: 圖案 190">
              <a:extLst>
                <a:ext uri="{FF2B5EF4-FFF2-40B4-BE49-F238E27FC236}">
                  <a16:creationId xmlns:a16="http://schemas.microsoft.com/office/drawing/2014/main" id="{5FE9A0E3-E66F-4C39-9233-B6BDCA1A5EE0}"/>
                </a:ext>
              </a:extLst>
            </p:cNvPr>
            <p:cNvSpPr/>
            <p:nvPr/>
          </p:nvSpPr>
          <p:spPr>
            <a:xfrm>
              <a:off x="6255895"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2" name="手繪多邊形: 圖案 191">
              <a:extLst>
                <a:ext uri="{FF2B5EF4-FFF2-40B4-BE49-F238E27FC236}">
                  <a16:creationId xmlns:a16="http://schemas.microsoft.com/office/drawing/2014/main" id="{C041A28D-F9EC-4996-8945-09BB4D677076}"/>
                </a:ext>
              </a:extLst>
            </p:cNvPr>
            <p:cNvSpPr/>
            <p:nvPr/>
          </p:nvSpPr>
          <p:spPr>
            <a:xfrm>
              <a:off x="6277122"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3" name="手繪多邊形: 圖案 192">
              <a:extLst>
                <a:ext uri="{FF2B5EF4-FFF2-40B4-BE49-F238E27FC236}">
                  <a16:creationId xmlns:a16="http://schemas.microsoft.com/office/drawing/2014/main" id="{3D889170-1AA1-42D0-81C8-8E103BAB651E}"/>
                </a:ext>
              </a:extLst>
            </p:cNvPr>
            <p:cNvSpPr/>
            <p:nvPr/>
          </p:nvSpPr>
          <p:spPr>
            <a:xfrm>
              <a:off x="6407494"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4" name="手繪多邊形: 圖案 193">
              <a:extLst>
                <a:ext uri="{FF2B5EF4-FFF2-40B4-BE49-F238E27FC236}">
                  <a16:creationId xmlns:a16="http://schemas.microsoft.com/office/drawing/2014/main" id="{40075091-2554-4F9E-BE6D-DF61CD6DA478}"/>
                </a:ext>
              </a:extLst>
            </p:cNvPr>
            <p:cNvSpPr/>
            <p:nvPr/>
          </p:nvSpPr>
          <p:spPr>
            <a:xfrm>
              <a:off x="6428721"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5" name="手繪多邊形: 圖案 194">
              <a:extLst>
                <a:ext uri="{FF2B5EF4-FFF2-40B4-BE49-F238E27FC236}">
                  <a16:creationId xmlns:a16="http://schemas.microsoft.com/office/drawing/2014/main" id="{5DB7FF57-8BC2-45A4-8CB0-ACB570E85DCD}"/>
                </a:ext>
              </a:extLst>
            </p:cNvPr>
            <p:cNvSpPr/>
            <p:nvPr/>
          </p:nvSpPr>
          <p:spPr>
            <a:xfrm>
              <a:off x="6649205" y="5773762"/>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6" name="手繪多邊形: 圖案 195">
              <a:extLst>
                <a:ext uri="{FF2B5EF4-FFF2-40B4-BE49-F238E27FC236}">
                  <a16:creationId xmlns:a16="http://schemas.microsoft.com/office/drawing/2014/main" id="{D26B2C6B-459F-44F3-A1F6-67283F7483BD}"/>
                </a:ext>
              </a:extLst>
            </p:cNvPr>
            <p:cNvSpPr/>
            <p:nvPr/>
          </p:nvSpPr>
          <p:spPr>
            <a:xfrm>
              <a:off x="6649205" y="5930955"/>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7" name="手繪多邊形: 圖案 196">
              <a:extLst>
                <a:ext uri="{FF2B5EF4-FFF2-40B4-BE49-F238E27FC236}">
                  <a16:creationId xmlns:a16="http://schemas.microsoft.com/office/drawing/2014/main" id="{DCCAD9D1-F4D5-40E1-A6F8-27AC59B5FF6D}"/>
                </a:ext>
              </a:extLst>
            </p:cNvPr>
            <p:cNvSpPr/>
            <p:nvPr/>
          </p:nvSpPr>
          <p:spPr>
            <a:xfrm rot="5400000">
              <a:off x="6245629" y="5660060"/>
              <a:ext cx="684967" cy="19264"/>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198" name="群組 197">
            <a:extLst>
              <a:ext uri="{FF2B5EF4-FFF2-40B4-BE49-F238E27FC236}">
                <a16:creationId xmlns:a16="http://schemas.microsoft.com/office/drawing/2014/main" id="{F7920A84-610F-4296-8DAF-71CFD4581911}"/>
              </a:ext>
            </a:extLst>
          </p:cNvPr>
          <p:cNvGrpSpPr/>
          <p:nvPr userDrawn="1"/>
        </p:nvGrpSpPr>
        <p:grpSpPr>
          <a:xfrm>
            <a:off x="7074929" y="542257"/>
            <a:ext cx="333264" cy="103225"/>
            <a:chOff x="877944" y="5729897"/>
            <a:chExt cx="407390" cy="126185"/>
          </a:xfrm>
          <a:solidFill>
            <a:srgbClr val="5BFFFF">
              <a:alpha val="50000"/>
            </a:srgbClr>
          </a:solidFill>
        </p:grpSpPr>
        <p:sp>
          <p:nvSpPr>
            <p:cNvPr id="199" name="手繪多邊形: 圖案 198">
              <a:extLst>
                <a:ext uri="{FF2B5EF4-FFF2-40B4-BE49-F238E27FC236}">
                  <a16:creationId xmlns:a16="http://schemas.microsoft.com/office/drawing/2014/main" id="{DC667DE8-E922-4ED2-AE55-51B26ED68FC3}"/>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sp>
          <p:nvSpPr>
            <p:cNvPr id="200" name="手繪多邊形: 圖案 199">
              <a:extLst>
                <a:ext uri="{FF2B5EF4-FFF2-40B4-BE49-F238E27FC236}">
                  <a16:creationId xmlns:a16="http://schemas.microsoft.com/office/drawing/2014/main" id="{E40003A6-2C7B-4DE8-9630-6A49A9FD486F}"/>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01" name="手繪多邊形: 圖案 200">
              <a:extLst>
                <a:ext uri="{FF2B5EF4-FFF2-40B4-BE49-F238E27FC236}">
                  <a16:creationId xmlns:a16="http://schemas.microsoft.com/office/drawing/2014/main" id="{F263B48D-E3DE-4EB4-BC3D-F58AB0EB8B8B}"/>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02" name="手繪多邊形: 圖案 201">
              <a:extLst>
                <a:ext uri="{FF2B5EF4-FFF2-40B4-BE49-F238E27FC236}">
                  <a16:creationId xmlns:a16="http://schemas.microsoft.com/office/drawing/2014/main" id="{389CD8D7-7BC1-4296-AAB9-960EA37A8D8C}"/>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03" name="手繪多邊形: 圖案 202">
              <a:extLst>
                <a:ext uri="{FF2B5EF4-FFF2-40B4-BE49-F238E27FC236}">
                  <a16:creationId xmlns:a16="http://schemas.microsoft.com/office/drawing/2014/main" id="{F498D5DB-D07D-45B3-A77C-14D6C3D55FBC}"/>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04" name="手繪多邊形: 圖案 203">
              <a:extLst>
                <a:ext uri="{FF2B5EF4-FFF2-40B4-BE49-F238E27FC236}">
                  <a16:creationId xmlns:a16="http://schemas.microsoft.com/office/drawing/2014/main" id="{A92151DA-906A-4919-BCDE-D2E15FA6A325}"/>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05" name="手繪多邊形: 圖案 204">
              <a:extLst>
                <a:ext uri="{FF2B5EF4-FFF2-40B4-BE49-F238E27FC236}">
                  <a16:creationId xmlns:a16="http://schemas.microsoft.com/office/drawing/2014/main" id="{09D7B085-F0E8-426F-B5BE-6556BDEE4E96}"/>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06" name="手繪多邊形: 圖案 205">
              <a:extLst>
                <a:ext uri="{FF2B5EF4-FFF2-40B4-BE49-F238E27FC236}">
                  <a16:creationId xmlns:a16="http://schemas.microsoft.com/office/drawing/2014/main" id="{48E4DE07-42B6-459E-8DA9-E50FF3C8E60B}"/>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grpSp>
      <p:pic>
        <p:nvPicPr>
          <p:cNvPr id="207" name="圖形 206">
            <a:extLst>
              <a:ext uri="{FF2B5EF4-FFF2-40B4-BE49-F238E27FC236}">
                <a16:creationId xmlns:a16="http://schemas.microsoft.com/office/drawing/2014/main" id="{5BFADE7F-DAF7-42F5-8D5F-8DF332A918C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042894" y="151879"/>
            <a:ext cx="377405" cy="325264"/>
          </a:xfrm>
          <a:prstGeom prst="rect">
            <a:avLst/>
          </a:prstGeom>
        </p:spPr>
      </p:pic>
      <p:grpSp>
        <p:nvGrpSpPr>
          <p:cNvPr id="208" name="群組 207">
            <a:extLst>
              <a:ext uri="{FF2B5EF4-FFF2-40B4-BE49-F238E27FC236}">
                <a16:creationId xmlns:a16="http://schemas.microsoft.com/office/drawing/2014/main" id="{F57E435E-8C21-43F2-8155-4B41A9AABA2F}"/>
              </a:ext>
            </a:extLst>
          </p:cNvPr>
          <p:cNvGrpSpPr/>
          <p:nvPr userDrawn="1"/>
        </p:nvGrpSpPr>
        <p:grpSpPr>
          <a:xfrm>
            <a:off x="8339179" y="1552926"/>
            <a:ext cx="333264" cy="103225"/>
            <a:chOff x="877944" y="5729897"/>
            <a:chExt cx="407390" cy="126185"/>
          </a:xfrm>
          <a:solidFill>
            <a:srgbClr val="5BFFFF">
              <a:alpha val="50000"/>
            </a:srgbClr>
          </a:solidFill>
        </p:grpSpPr>
        <p:sp>
          <p:nvSpPr>
            <p:cNvPr id="209" name="手繪多邊形: 圖案 208">
              <a:extLst>
                <a:ext uri="{FF2B5EF4-FFF2-40B4-BE49-F238E27FC236}">
                  <a16:creationId xmlns:a16="http://schemas.microsoft.com/office/drawing/2014/main" id="{6DCD2C1A-8CB0-4A7C-BCB0-AB6A4506674D}"/>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sp>
          <p:nvSpPr>
            <p:cNvPr id="210" name="手繪多邊形: 圖案 209">
              <a:extLst>
                <a:ext uri="{FF2B5EF4-FFF2-40B4-BE49-F238E27FC236}">
                  <a16:creationId xmlns:a16="http://schemas.microsoft.com/office/drawing/2014/main" id="{4DF83DCD-3893-4C49-B33B-0371FB932695}"/>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11" name="手繪多邊形: 圖案 210">
              <a:extLst>
                <a:ext uri="{FF2B5EF4-FFF2-40B4-BE49-F238E27FC236}">
                  <a16:creationId xmlns:a16="http://schemas.microsoft.com/office/drawing/2014/main" id="{35F71DBE-036A-4E02-8E07-82E852079C46}"/>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12" name="手繪多邊形: 圖案 211">
              <a:extLst>
                <a:ext uri="{FF2B5EF4-FFF2-40B4-BE49-F238E27FC236}">
                  <a16:creationId xmlns:a16="http://schemas.microsoft.com/office/drawing/2014/main" id="{081A90AB-5F18-4A87-8628-C1C61D3813B5}"/>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13" name="手繪多邊形: 圖案 212">
              <a:extLst>
                <a:ext uri="{FF2B5EF4-FFF2-40B4-BE49-F238E27FC236}">
                  <a16:creationId xmlns:a16="http://schemas.microsoft.com/office/drawing/2014/main" id="{5293DD12-88D5-4C3A-BF3B-C27B51A5D886}"/>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14" name="手繪多邊形: 圖案 213">
              <a:extLst>
                <a:ext uri="{FF2B5EF4-FFF2-40B4-BE49-F238E27FC236}">
                  <a16:creationId xmlns:a16="http://schemas.microsoft.com/office/drawing/2014/main" id="{0A7BA0EA-9D2B-4502-BFFC-343D96527132}"/>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15" name="手繪多邊形: 圖案 214">
              <a:extLst>
                <a:ext uri="{FF2B5EF4-FFF2-40B4-BE49-F238E27FC236}">
                  <a16:creationId xmlns:a16="http://schemas.microsoft.com/office/drawing/2014/main" id="{953609C7-E8C2-42C4-B7C7-7AC4100D3D8A}"/>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16" name="手繪多邊形: 圖案 215">
              <a:extLst>
                <a:ext uri="{FF2B5EF4-FFF2-40B4-BE49-F238E27FC236}">
                  <a16:creationId xmlns:a16="http://schemas.microsoft.com/office/drawing/2014/main" id="{7B34C4BC-1C9C-4EDB-A08C-2D1D9488967E}"/>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grpSp>
      <p:pic>
        <p:nvPicPr>
          <p:cNvPr id="217" name="圖形 216">
            <a:extLst>
              <a:ext uri="{FF2B5EF4-FFF2-40B4-BE49-F238E27FC236}">
                <a16:creationId xmlns:a16="http://schemas.microsoft.com/office/drawing/2014/main" id="{DACCF8F7-FAA7-4CC1-A019-8690A1534CB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302455" y="1162548"/>
            <a:ext cx="377405" cy="325264"/>
          </a:xfrm>
          <a:prstGeom prst="rect">
            <a:avLst/>
          </a:prstGeom>
        </p:spPr>
      </p:pic>
      <p:grpSp>
        <p:nvGrpSpPr>
          <p:cNvPr id="218" name="群組 217">
            <a:extLst>
              <a:ext uri="{FF2B5EF4-FFF2-40B4-BE49-F238E27FC236}">
                <a16:creationId xmlns:a16="http://schemas.microsoft.com/office/drawing/2014/main" id="{73DFE623-361C-4625-98AA-35BD9075901A}"/>
              </a:ext>
            </a:extLst>
          </p:cNvPr>
          <p:cNvGrpSpPr/>
          <p:nvPr userDrawn="1"/>
        </p:nvGrpSpPr>
        <p:grpSpPr>
          <a:xfrm>
            <a:off x="758265" y="3409761"/>
            <a:ext cx="333264" cy="103225"/>
            <a:chOff x="877944" y="5729897"/>
            <a:chExt cx="407390" cy="126185"/>
          </a:xfrm>
          <a:solidFill>
            <a:srgbClr val="DB74E3"/>
          </a:solidFill>
        </p:grpSpPr>
        <p:sp>
          <p:nvSpPr>
            <p:cNvPr id="219" name="手繪多邊形: 圖案 218">
              <a:extLst>
                <a:ext uri="{FF2B5EF4-FFF2-40B4-BE49-F238E27FC236}">
                  <a16:creationId xmlns:a16="http://schemas.microsoft.com/office/drawing/2014/main" id="{85387864-C40D-400B-8061-AE7E447B8308}"/>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sp>
          <p:nvSpPr>
            <p:cNvPr id="220" name="手繪多邊形: 圖案 219">
              <a:extLst>
                <a:ext uri="{FF2B5EF4-FFF2-40B4-BE49-F238E27FC236}">
                  <a16:creationId xmlns:a16="http://schemas.microsoft.com/office/drawing/2014/main" id="{E0E77A16-FAB1-4083-A38D-5693E292492F}"/>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21" name="手繪多邊形: 圖案 220">
              <a:extLst>
                <a:ext uri="{FF2B5EF4-FFF2-40B4-BE49-F238E27FC236}">
                  <a16:creationId xmlns:a16="http://schemas.microsoft.com/office/drawing/2014/main" id="{4E7A140D-33D3-4FD1-AD71-D8875A6DA282}"/>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22" name="手繪多邊形: 圖案 221">
              <a:extLst>
                <a:ext uri="{FF2B5EF4-FFF2-40B4-BE49-F238E27FC236}">
                  <a16:creationId xmlns:a16="http://schemas.microsoft.com/office/drawing/2014/main" id="{CF910B63-2F9F-4D27-A8E0-A13CF6078C8A}"/>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23" name="手繪多邊形: 圖案 222">
              <a:extLst>
                <a:ext uri="{FF2B5EF4-FFF2-40B4-BE49-F238E27FC236}">
                  <a16:creationId xmlns:a16="http://schemas.microsoft.com/office/drawing/2014/main" id="{4907D3A3-47C5-48CF-AD8A-EAE5BD178029}"/>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24" name="手繪多邊形: 圖案 223">
              <a:extLst>
                <a:ext uri="{FF2B5EF4-FFF2-40B4-BE49-F238E27FC236}">
                  <a16:creationId xmlns:a16="http://schemas.microsoft.com/office/drawing/2014/main" id="{931CB43B-291B-4886-BB34-FAE0550CEAAA}"/>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25" name="手繪多邊形: 圖案 224">
              <a:extLst>
                <a:ext uri="{FF2B5EF4-FFF2-40B4-BE49-F238E27FC236}">
                  <a16:creationId xmlns:a16="http://schemas.microsoft.com/office/drawing/2014/main" id="{DAF4CADC-C24F-4DB8-A1C3-A16F0E58C4A9}"/>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26" name="手繪多邊形: 圖案 225">
              <a:extLst>
                <a:ext uri="{FF2B5EF4-FFF2-40B4-BE49-F238E27FC236}">
                  <a16:creationId xmlns:a16="http://schemas.microsoft.com/office/drawing/2014/main" id="{CF5A1F0B-C722-46F8-AC46-5708FE02AE66}"/>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grpSp>
      <p:pic>
        <p:nvPicPr>
          <p:cNvPr id="227" name="圖形 226">
            <a:extLst>
              <a:ext uri="{FF2B5EF4-FFF2-40B4-BE49-F238E27FC236}">
                <a16:creationId xmlns:a16="http://schemas.microsoft.com/office/drawing/2014/main" id="{6DB47253-B403-4D5B-9475-1F9B6154F0F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30919" y="3019383"/>
            <a:ext cx="377405" cy="325264"/>
          </a:xfrm>
          <a:prstGeom prst="rect">
            <a:avLst/>
          </a:prstGeom>
        </p:spPr>
      </p:pic>
      <p:pic>
        <p:nvPicPr>
          <p:cNvPr id="150" name="圖片 149">
            <a:extLst>
              <a:ext uri="{FF2B5EF4-FFF2-40B4-BE49-F238E27FC236}">
                <a16:creationId xmlns:a16="http://schemas.microsoft.com/office/drawing/2014/main" id="{9FD86EFC-7793-40F4-AD2C-20697D87E963}"/>
              </a:ext>
            </a:extLst>
          </p:cNvPr>
          <p:cNvPicPr>
            <a:picLocks noChangeAspect="1"/>
          </p:cNvPicPr>
          <p:nvPr userDrawn="1"/>
        </p:nvPicPr>
        <p:blipFill>
          <a:blip r:embed="rId12"/>
          <a:srcRect/>
          <a:stretch/>
        </p:blipFill>
        <p:spPr>
          <a:xfrm>
            <a:off x="1634630" y="1581150"/>
            <a:ext cx="5964472" cy="903576"/>
          </a:xfrm>
          <a:prstGeom prst="rect">
            <a:avLst/>
          </a:prstGeom>
        </p:spPr>
      </p:pic>
    </p:spTree>
    <p:extLst>
      <p:ext uri="{BB962C8B-B14F-4D97-AF65-F5344CB8AC3E}">
        <p14:creationId xmlns:p14="http://schemas.microsoft.com/office/powerpoint/2010/main" val="154526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198"/>
                                        </p:tgtEl>
                                      </p:cBhvr>
                                    </p:animEffect>
                                    <p:anim calcmode="lin" valueType="num">
                                      <p:cBhvr>
                                        <p:cTn id="7" dur="2000"/>
                                        <p:tgtEl>
                                          <p:spTgt spid="19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98"/>
                                        </p:tgtEl>
                                        <p:attrNameLst>
                                          <p:attrName>ppt_h</p:attrName>
                                        </p:attrNameLst>
                                      </p:cBhvr>
                                      <p:tavLst>
                                        <p:tav tm="0">
                                          <p:val>
                                            <p:strVal val="ppt_h"/>
                                          </p:val>
                                        </p:tav>
                                        <p:tav tm="100000">
                                          <p:val>
                                            <p:strVal val="ppt_h"/>
                                          </p:val>
                                        </p:tav>
                                      </p:tavLst>
                                    </p:anim>
                                    <p:set>
                                      <p:cBhvr>
                                        <p:cTn id="9" dur="1" fill="hold">
                                          <p:stCondLst>
                                            <p:cond delay="1999"/>
                                          </p:stCondLst>
                                        </p:cTn>
                                        <p:tgtEl>
                                          <p:spTgt spid="198"/>
                                        </p:tgtEl>
                                        <p:attrNameLst>
                                          <p:attrName>style.visibility</p:attrName>
                                        </p:attrNameLst>
                                      </p:cBhvr>
                                      <p:to>
                                        <p:strVal val="hidden"/>
                                      </p:to>
                                    </p:set>
                                  </p:childTnLst>
                                </p:cTn>
                              </p:par>
                              <p:par>
                                <p:cTn id="10" presetID="45" presetClass="exit" presetSubtype="0" repeatCount="indefinite" fill="hold" nodeType="withEffect">
                                  <p:stCondLst>
                                    <p:cond delay="0"/>
                                  </p:stCondLst>
                                  <p:endCondLst>
                                    <p:cond evt="onNext" delay="0">
                                      <p:tgtEl>
                                        <p:sldTgt/>
                                      </p:tgtEl>
                                    </p:cond>
                                  </p:endCondLst>
                                  <p:childTnLst>
                                    <p:animEffect transition="out" filter="fade">
                                      <p:cBhvr>
                                        <p:cTn id="11" dur="2000"/>
                                        <p:tgtEl>
                                          <p:spTgt spid="208"/>
                                        </p:tgtEl>
                                      </p:cBhvr>
                                    </p:animEffect>
                                    <p:anim calcmode="lin" valueType="num">
                                      <p:cBhvr>
                                        <p:cTn id="12" dur="2000"/>
                                        <p:tgtEl>
                                          <p:spTgt spid="20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208"/>
                                        </p:tgtEl>
                                        <p:attrNameLst>
                                          <p:attrName>ppt_h</p:attrName>
                                        </p:attrNameLst>
                                      </p:cBhvr>
                                      <p:tavLst>
                                        <p:tav tm="0">
                                          <p:val>
                                            <p:strVal val="ppt_h"/>
                                          </p:val>
                                        </p:tav>
                                        <p:tav tm="100000">
                                          <p:val>
                                            <p:strVal val="ppt_h"/>
                                          </p:val>
                                        </p:tav>
                                      </p:tavLst>
                                    </p:anim>
                                    <p:set>
                                      <p:cBhvr>
                                        <p:cTn id="14" dur="1" fill="hold">
                                          <p:stCondLst>
                                            <p:cond delay="1999"/>
                                          </p:stCondLst>
                                        </p:cTn>
                                        <p:tgtEl>
                                          <p:spTgt spid="208"/>
                                        </p:tgtEl>
                                        <p:attrNameLst>
                                          <p:attrName>style.visibility</p:attrName>
                                        </p:attrNameLst>
                                      </p:cBhvr>
                                      <p:to>
                                        <p:strVal val="hidden"/>
                                      </p:to>
                                    </p:set>
                                  </p:childTnLst>
                                </p:cTn>
                              </p:par>
                              <p:par>
                                <p:cTn id="15" presetID="45" presetClass="exit" presetSubtype="0" repeatCount="indefinite" fill="hold" nodeType="withEffect">
                                  <p:stCondLst>
                                    <p:cond delay="0"/>
                                  </p:stCondLst>
                                  <p:endCondLst>
                                    <p:cond evt="onNext" delay="0">
                                      <p:tgtEl>
                                        <p:sldTgt/>
                                      </p:tgtEl>
                                    </p:cond>
                                  </p:endCondLst>
                                  <p:childTnLst>
                                    <p:animEffect transition="out" filter="fade">
                                      <p:cBhvr>
                                        <p:cTn id="16" dur="2000"/>
                                        <p:tgtEl>
                                          <p:spTgt spid="218"/>
                                        </p:tgtEl>
                                      </p:cBhvr>
                                    </p:animEffect>
                                    <p:anim calcmode="lin" valueType="num">
                                      <p:cBhvr>
                                        <p:cTn id="17" dur="2000"/>
                                        <p:tgtEl>
                                          <p:spTgt spid="2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218"/>
                                        </p:tgtEl>
                                        <p:attrNameLst>
                                          <p:attrName>ppt_h</p:attrName>
                                        </p:attrNameLst>
                                      </p:cBhvr>
                                      <p:tavLst>
                                        <p:tav tm="0">
                                          <p:val>
                                            <p:strVal val="ppt_h"/>
                                          </p:val>
                                        </p:tav>
                                        <p:tav tm="100000">
                                          <p:val>
                                            <p:strVal val="ppt_h"/>
                                          </p:val>
                                        </p:tav>
                                      </p:tavLst>
                                    </p:anim>
                                    <p:set>
                                      <p:cBhvr>
                                        <p:cTn id="19" dur="1" fill="hold">
                                          <p:stCondLst>
                                            <p:cond delay="1999"/>
                                          </p:stCondLst>
                                        </p:cTn>
                                        <p:tgtEl>
                                          <p:spTgt spid="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34" name="圖片 133">
            <a:extLst>
              <a:ext uri="{FF2B5EF4-FFF2-40B4-BE49-F238E27FC236}">
                <a16:creationId xmlns:a16="http://schemas.microsoft.com/office/drawing/2014/main" id="{B20DC933-F61E-4DB8-BEB8-7829E12D8FB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28" name="矩形 227">
            <a:extLst>
              <a:ext uri="{FF2B5EF4-FFF2-40B4-BE49-F238E27FC236}">
                <a16:creationId xmlns:a16="http://schemas.microsoft.com/office/drawing/2014/main" id="{D026EE95-A2F1-4AD6-B67A-2AD74B0AFCCE}"/>
              </a:ext>
            </a:extLst>
          </p:cNvPr>
          <p:cNvSpPr/>
          <p:nvPr userDrawn="1"/>
        </p:nvSpPr>
        <p:spPr>
          <a:xfrm>
            <a:off x="337472" y="1291086"/>
            <a:ext cx="4493918" cy="2572141"/>
          </a:xfrm>
          <a:prstGeom prst="rect">
            <a:avLst/>
          </a:prstGeom>
          <a:solidFill>
            <a:schemeClr val="accent1">
              <a:lumMod val="50000"/>
              <a:alpha val="36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9" name="矩形 228">
            <a:extLst>
              <a:ext uri="{FF2B5EF4-FFF2-40B4-BE49-F238E27FC236}">
                <a16:creationId xmlns:a16="http://schemas.microsoft.com/office/drawing/2014/main" id="{C8F3C042-F942-4554-99B2-9FFD81C3FE6C}"/>
              </a:ext>
            </a:extLst>
          </p:cNvPr>
          <p:cNvSpPr/>
          <p:nvPr userDrawn="1"/>
        </p:nvSpPr>
        <p:spPr>
          <a:xfrm>
            <a:off x="346197" y="1273791"/>
            <a:ext cx="4485110" cy="2597624"/>
          </a:xfrm>
          <a:prstGeom prst="rect">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9" name="群組 118">
            <a:extLst>
              <a:ext uri="{FF2B5EF4-FFF2-40B4-BE49-F238E27FC236}">
                <a16:creationId xmlns:a16="http://schemas.microsoft.com/office/drawing/2014/main" id="{092C6BD7-AE2D-4E31-BE31-BDB1037944F7}"/>
              </a:ext>
            </a:extLst>
          </p:cNvPr>
          <p:cNvGrpSpPr/>
          <p:nvPr userDrawn="1"/>
        </p:nvGrpSpPr>
        <p:grpSpPr>
          <a:xfrm rot="10800000" flipH="1">
            <a:off x="279106" y="4115362"/>
            <a:ext cx="868901" cy="816303"/>
            <a:chOff x="1385335" y="5265594"/>
            <a:chExt cx="222540" cy="222492"/>
          </a:xfrm>
          <a:solidFill>
            <a:schemeClr val="tx1">
              <a:alpha val="20000"/>
            </a:schemeClr>
          </a:solidFill>
        </p:grpSpPr>
        <p:sp>
          <p:nvSpPr>
            <p:cNvPr id="120" name="手繪多邊形: 圖案 119">
              <a:extLst>
                <a:ext uri="{FF2B5EF4-FFF2-40B4-BE49-F238E27FC236}">
                  <a16:creationId xmlns:a16="http://schemas.microsoft.com/office/drawing/2014/main" id="{F313B1F3-E285-44FE-BBB7-7BE0B2C0EF69}"/>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21" name="手繪多邊形: 圖案 120">
              <a:extLst>
                <a:ext uri="{FF2B5EF4-FFF2-40B4-BE49-F238E27FC236}">
                  <a16:creationId xmlns:a16="http://schemas.microsoft.com/office/drawing/2014/main" id="{79CDB336-DDE6-4322-A246-B90B78AAD2AA}"/>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22" name="手繪多邊形: 圖案 121">
              <a:extLst>
                <a:ext uri="{FF2B5EF4-FFF2-40B4-BE49-F238E27FC236}">
                  <a16:creationId xmlns:a16="http://schemas.microsoft.com/office/drawing/2014/main" id="{4C6C87AB-9947-412B-AEB2-AD95D17031AD}"/>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3" name="手繪多邊形: 圖案 122">
              <a:extLst>
                <a:ext uri="{FF2B5EF4-FFF2-40B4-BE49-F238E27FC236}">
                  <a16:creationId xmlns:a16="http://schemas.microsoft.com/office/drawing/2014/main" id="{4E617C7E-14E4-4E6D-9864-E5C6322F49E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4" name="手繪多邊形: 圖案 123">
              <a:extLst>
                <a:ext uri="{FF2B5EF4-FFF2-40B4-BE49-F238E27FC236}">
                  <a16:creationId xmlns:a16="http://schemas.microsoft.com/office/drawing/2014/main" id="{99845CF8-AF06-4664-9B0C-CCF859517FBB}"/>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5" name="手繪多邊形: 圖案 124">
              <a:extLst>
                <a:ext uri="{FF2B5EF4-FFF2-40B4-BE49-F238E27FC236}">
                  <a16:creationId xmlns:a16="http://schemas.microsoft.com/office/drawing/2014/main" id="{EE782AA0-CAF1-487A-91D3-73926FDD06EF}"/>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grpSp>
      <p:grpSp>
        <p:nvGrpSpPr>
          <p:cNvPr id="135" name="群組 134">
            <a:extLst>
              <a:ext uri="{FF2B5EF4-FFF2-40B4-BE49-F238E27FC236}">
                <a16:creationId xmlns:a16="http://schemas.microsoft.com/office/drawing/2014/main" id="{EA8AD141-498D-46A3-B4A5-9688B258C7A7}"/>
              </a:ext>
            </a:extLst>
          </p:cNvPr>
          <p:cNvGrpSpPr/>
          <p:nvPr userDrawn="1"/>
        </p:nvGrpSpPr>
        <p:grpSpPr>
          <a:xfrm rot="10800000">
            <a:off x="6617922" y="3587178"/>
            <a:ext cx="803615" cy="803615"/>
            <a:chOff x="551616" y="5265594"/>
            <a:chExt cx="222492" cy="222492"/>
          </a:xfrm>
        </p:grpSpPr>
        <p:sp>
          <p:nvSpPr>
            <p:cNvPr id="136" name="手繪多邊形: 圖案 135">
              <a:extLst>
                <a:ext uri="{FF2B5EF4-FFF2-40B4-BE49-F238E27FC236}">
                  <a16:creationId xmlns:a16="http://schemas.microsoft.com/office/drawing/2014/main" id="{5CB452E7-FE02-4319-8EE3-24F8F7A232C0}"/>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7" name="手繪多邊形: 圖案 136">
              <a:extLst>
                <a:ext uri="{FF2B5EF4-FFF2-40B4-BE49-F238E27FC236}">
                  <a16:creationId xmlns:a16="http://schemas.microsoft.com/office/drawing/2014/main" id="{E3260736-7DE9-4BE1-BE41-D0510F1EC678}"/>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8" name="手繪多邊形: 圖案 137">
              <a:extLst>
                <a:ext uri="{FF2B5EF4-FFF2-40B4-BE49-F238E27FC236}">
                  <a16:creationId xmlns:a16="http://schemas.microsoft.com/office/drawing/2014/main" id="{6A3ADB84-5664-4064-B921-16155A341DAC}"/>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9" name="手繪多邊形: 圖案 138">
              <a:extLst>
                <a:ext uri="{FF2B5EF4-FFF2-40B4-BE49-F238E27FC236}">
                  <a16:creationId xmlns:a16="http://schemas.microsoft.com/office/drawing/2014/main" id="{216328F1-9702-4155-998B-629E80C43CD1}"/>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40" name="手繪多邊形: 圖案 139">
              <a:extLst>
                <a:ext uri="{FF2B5EF4-FFF2-40B4-BE49-F238E27FC236}">
                  <a16:creationId xmlns:a16="http://schemas.microsoft.com/office/drawing/2014/main" id="{E685FDB7-35C4-4DAF-85CC-8B26CB9D0185}"/>
                </a:ext>
              </a:extLst>
            </p:cNvPr>
            <p:cNvSpPr/>
            <p:nvPr/>
          </p:nvSpPr>
          <p:spPr>
            <a:xfrm>
              <a:off x="731494" y="5445472"/>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41" name="手繪多邊形: 圖案 140">
              <a:extLst>
                <a:ext uri="{FF2B5EF4-FFF2-40B4-BE49-F238E27FC236}">
                  <a16:creationId xmlns:a16="http://schemas.microsoft.com/office/drawing/2014/main" id="{51F3EF56-6BC4-4B58-869F-2FB714813B8A}"/>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grpSp>
      <p:grpSp>
        <p:nvGrpSpPr>
          <p:cNvPr id="158" name="群組 157">
            <a:extLst>
              <a:ext uri="{FF2B5EF4-FFF2-40B4-BE49-F238E27FC236}">
                <a16:creationId xmlns:a16="http://schemas.microsoft.com/office/drawing/2014/main" id="{1D201FA6-3630-4BB4-957E-88BC81AD7987}"/>
              </a:ext>
            </a:extLst>
          </p:cNvPr>
          <p:cNvGrpSpPr/>
          <p:nvPr userDrawn="1"/>
        </p:nvGrpSpPr>
        <p:grpSpPr>
          <a:xfrm rot="10800000">
            <a:off x="8096784" y="4101728"/>
            <a:ext cx="816479" cy="816303"/>
            <a:chOff x="1385335" y="5265594"/>
            <a:chExt cx="222540" cy="222492"/>
          </a:xfrm>
          <a:solidFill>
            <a:schemeClr val="bg1">
              <a:lumMod val="75000"/>
              <a:alpha val="20000"/>
            </a:schemeClr>
          </a:solidFill>
        </p:grpSpPr>
        <p:sp>
          <p:nvSpPr>
            <p:cNvPr id="159" name="手繪多邊形: 圖案 158">
              <a:extLst>
                <a:ext uri="{FF2B5EF4-FFF2-40B4-BE49-F238E27FC236}">
                  <a16:creationId xmlns:a16="http://schemas.microsoft.com/office/drawing/2014/main" id="{FBEC752D-6DE8-4620-A1B2-DD83563CD50E}"/>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60" name="手繪多邊形: 圖案 159">
              <a:extLst>
                <a:ext uri="{FF2B5EF4-FFF2-40B4-BE49-F238E27FC236}">
                  <a16:creationId xmlns:a16="http://schemas.microsoft.com/office/drawing/2014/main" id="{6B70F01A-25DC-4F54-B68A-AA46C3F3A7ED}"/>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61" name="手繪多邊形: 圖案 160">
              <a:extLst>
                <a:ext uri="{FF2B5EF4-FFF2-40B4-BE49-F238E27FC236}">
                  <a16:creationId xmlns:a16="http://schemas.microsoft.com/office/drawing/2014/main" id="{947C1F26-93B6-42DE-B621-F21F5D707220}"/>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2" name="手繪多邊形: 圖案 161">
              <a:extLst>
                <a:ext uri="{FF2B5EF4-FFF2-40B4-BE49-F238E27FC236}">
                  <a16:creationId xmlns:a16="http://schemas.microsoft.com/office/drawing/2014/main" id="{ECD07DA0-0F14-4CA5-BDC1-68CBC54B1718}"/>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3" name="手繪多邊形: 圖案 162">
              <a:extLst>
                <a:ext uri="{FF2B5EF4-FFF2-40B4-BE49-F238E27FC236}">
                  <a16:creationId xmlns:a16="http://schemas.microsoft.com/office/drawing/2014/main" id="{C0A1624C-1A6C-4D3A-81D1-D0BCD558027A}"/>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4" name="手繪多邊形: 圖案 163">
              <a:extLst>
                <a:ext uri="{FF2B5EF4-FFF2-40B4-BE49-F238E27FC236}">
                  <a16:creationId xmlns:a16="http://schemas.microsoft.com/office/drawing/2014/main" id="{2DB29DA9-4BF1-4038-AD81-E674D118BAFD}"/>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grpSp>
    </p:spTree>
    <p:extLst>
      <p:ext uri="{BB962C8B-B14F-4D97-AF65-F5344CB8AC3E}">
        <p14:creationId xmlns:p14="http://schemas.microsoft.com/office/powerpoint/2010/main" val="24072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TW" altLang="en-US"/>
              <a:t>按一下以編輯母片標題樣式</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8FFA3989-D546-F54A-BD9E-5F9E9AB0098F}" type="datetimeFigureOut">
              <a:rPr lang="en-US" smtClean="0"/>
              <a:t>9/17/2019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1075908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8FFA3989-D546-F54A-BD9E-5F9E9AB0098F}" type="datetimeFigureOut">
              <a:rPr lang="en-US" smtClean="0"/>
              <a:t>9/17/2019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311117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46961" y="0"/>
            <a:ext cx="7886700" cy="994172"/>
          </a:xfrm>
        </p:spPr>
        <p:txBody>
          <a:bodyPr/>
          <a:lstStyle/>
          <a:p>
            <a:r>
              <a:rPr lang="zh-TW" altLang="en-US"/>
              <a:t>按一下以編輯母片標題樣式</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629842" y="1878806"/>
            <a:ext cx="3868340" cy="2763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4629150" y="1878806"/>
            <a:ext cx="3887391" cy="2763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8FFA3989-D546-F54A-BD9E-5F9E9AB0098F}" type="datetimeFigureOut">
              <a:rPr lang="en-US" smtClean="0"/>
              <a:t>9/17/2019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3185081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8FFA3989-D546-F54A-BD9E-5F9E9AB0098F}" type="datetimeFigureOut">
              <a:rPr lang="en-US" smtClean="0"/>
              <a:t>9/17/2019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2070011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圖片 6" descr="一張含有 螢幕擷取畫面 的圖片&#10;&#10;自動產生的描述">
            <a:extLst>
              <a:ext uri="{FF2B5EF4-FFF2-40B4-BE49-F238E27FC236}">
                <a16:creationId xmlns:a16="http://schemas.microsoft.com/office/drawing/2014/main" id="{3422539E-968B-446F-ADD5-72DAD4420663}"/>
              </a:ext>
            </a:extLst>
          </p:cNvPr>
          <p:cNvPicPr>
            <a:picLocks noChangeAspect="1"/>
          </p:cNvPicPr>
          <p:nvPr userDrawn="1"/>
        </p:nvPicPr>
        <p:blipFill>
          <a:blip r:embed="rId23"/>
          <a:stretch>
            <a:fillRect/>
          </a:stretch>
        </p:blipFill>
        <p:spPr>
          <a:xfrm>
            <a:off x="0" y="0"/>
            <a:ext cx="9144000" cy="5143500"/>
          </a:xfrm>
          <a:prstGeom prst="rect">
            <a:avLst/>
          </a:prstGeom>
        </p:spPr>
      </p:pic>
      <p:sp>
        <p:nvSpPr>
          <p:cNvPr id="2" name="Title Placeholder 1"/>
          <p:cNvSpPr>
            <a:spLocks noGrp="1"/>
          </p:cNvSpPr>
          <p:nvPr>
            <p:ph type="title"/>
          </p:nvPr>
        </p:nvSpPr>
        <p:spPr>
          <a:xfrm>
            <a:off x="409194" y="13691"/>
            <a:ext cx="7886700" cy="994172"/>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09194" y="1179024"/>
            <a:ext cx="7886700" cy="3263504"/>
          </a:xfrm>
          <a:prstGeom prst="rect">
            <a:avLst/>
          </a:prstGeom>
        </p:spPr>
        <p:txBody>
          <a:bodyPr vert="horz" lIns="91440" tIns="45720" rIns="91440" bIns="45720" rtlCol="0">
            <a:normAutofit/>
          </a:bodyPr>
          <a:lstStyle/>
          <a:p>
            <a:pPr lvl="0"/>
            <a:endParaRPr lang="en-US" altLang="zh-TW"/>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FFA3989-D546-F54A-BD9E-5F9E9AB0098F}" type="datetimeFigureOut">
              <a:rPr lang="en-US" smtClean="0"/>
              <a:t>9/17/2019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AC07388-E063-A34B-A7C7-8038C872BBA7}" type="slidenum">
              <a:rPr lang="en-US" smtClean="0"/>
              <a:t>‹#›</a:t>
            </a:fld>
            <a:endParaRPr lang="en-US"/>
          </a:p>
        </p:txBody>
      </p:sp>
    </p:spTree>
    <p:extLst>
      <p:ext uri="{BB962C8B-B14F-4D97-AF65-F5344CB8AC3E}">
        <p14:creationId xmlns:p14="http://schemas.microsoft.com/office/powerpoint/2010/main" val="82585389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87" r:id="rId3"/>
    <p:sldLayoutId id="2147483682" r:id="rId4"/>
    <p:sldLayoutId id="2147483686" r:id="rId5"/>
    <p:sldLayoutId id="2147483670" r:id="rId6"/>
    <p:sldLayoutId id="2147483671" r:id="rId7"/>
    <p:sldLayoutId id="2147483672" r:id="rId8"/>
    <p:sldLayoutId id="2147483673" r:id="rId9"/>
    <p:sldLayoutId id="2147483685" r:id="rId10"/>
    <p:sldLayoutId id="2147483683" r:id="rId11"/>
    <p:sldLayoutId id="2147483674" r:id="rId12"/>
    <p:sldLayoutId id="2147483675" r:id="rId13"/>
    <p:sldLayoutId id="2147483676" r:id="rId14"/>
    <p:sldLayoutId id="2147483677" r:id="rId15"/>
    <p:sldLayoutId id="2147483678" r:id="rId16"/>
    <p:sldLayoutId id="2147483680" r:id="rId17"/>
    <p:sldLayoutId id="2147483679" r:id="rId18"/>
    <p:sldLayoutId id="2147483681" r:id="rId19"/>
    <p:sldLayoutId id="2147483660" r:id="rId20"/>
    <p:sldLayoutId id="2147483665" r:id="rId21"/>
  </p:sldLayoutIdLst>
  <p:txStyles>
    <p:titleStyle>
      <a:lvl1pPr algn="l" defTabSz="685800" rtl="0" eaLnBrk="1" latinLnBrk="0" hangingPunct="1">
        <a:lnSpc>
          <a:spcPct val="90000"/>
        </a:lnSpc>
        <a:spcBef>
          <a:spcPct val="0"/>
        </a:spcBef>
        <a:buNone/>
        <a:defRPr sz="3600" b="1"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0.png"/><Relationship Id="rId18" Type="http://schemas.openxmlformats.org/officeDocument/2006/relationships/image" Target="../media/image49.png"/><Relationship Id="rId26" Type="http://schemas.openxmlformats.org/officeDocument/2006/relationships/image" Target="../media/image98.png"/><Relationship Id="rId3" Type="http://schemas.openxmlformats.org/officeDocument/2006/relationships/image" Target="../media/image91.png"/><Relationship Id="rId21"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55.png"/><Relationship Id="rId17" Type="http://schemas.openxmlformats.org/officeDocument/2006/relationships/image" Target="../media/image51.png"/><Relationship Id="rId25" Type="http://schemas.openxmlformats.org/officeDocument/2006/relationships/image" Target="../media/image97.tiff"/><Relationship Id="rId2" Type="http://schemas.openxmlformats.org/officeDocument/2006/relationships/notesSlide" Target="../notesSlides/notesSlide7.xml"/><Relationship Id="rId16" Type="http://schemas.openxmlformats.org/officeDocument/2006/relationships/image" Target="../media/image54.png"/><Relationship Id="rId20" Type="http://schemas.openxmlformats.org/officeDocument/2006/relationships/image" Target="../media/image94.png"/><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67.png"/><Relationship Id="rId24" Type="http://schemas.openxmlformats.org/officeDocument/2006/relationships/image" Target="../media/image96.svg"/><Relationship Id="rId5" Type="http://schemas.openxmlformats.org/officeDocument/2006/relationships/image" Target="../media/image62.png"/><Relationship Id="rId15" Type="http://schemas.openxmlformats.org/officeDocument/2006/relationships/image" Target="../media/image52.png"/><Relationship Id="rId23" Type="http://schemas.openxmlformats.org/officeDocument/2006/relationships/image" Target="../media/image95.png"/><Relationship Id="rId10" Type="http://schemas.openxmlformats.org/officeDocument/2006/relationships/image" Target="../media/image61.png"/><Relationship Id="rId19" Type="http://schemas.openxmlformats.org/officeDocument/2006/relationships/image" Target="../media/image48.png"/><Relationship Id="rId4" Type="http://schemas.openxmlformats.org/officeDocument/2006/relationships/image" Target="../media/image92.png"/><Relationship Id="rId9" Type="http://schemas.openxmlformats.org/officeDocument/2006/relationships/image" Target="../media/image93.png"/><Relationship Id="rId14" Type="http://schemas.openxmlformats.org/officeDocument/2006/relationships/image" Target="../media/image53.png"/><Relationship Id="rId22" Type="http://schemas.openxmlformats.org/officeDocument/2006/relationships/image" Target="../media/image58.png"/><Relationship Id="rId27" Type="http://schemas.openxmlformats.org/officeDocument/2006/relationships/image" Target="../media/image99.svg"/></Relationships>
</file>

<file path=ppt/slides/_rels/slide1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50.png"/><Relationship Id="rId18" Type="http://schemas.openxmlformats.org/officeDocument/2006/relationships/image" Target="../media/image49.png"/><Relationship Id="rId26" Type="http://schemas.openxmlformats.org/officeDocument/2006/relationships/image" Target="../media/image103.svg"/><Relationship Id="rId3" Type="http://schemas.openxmlformats.org/officeDocument/2006/relationships/image" Target="../media/image62.png"/><Relationship Id="rId21"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55.png"/><Relationship Id="rId17" Type="http://schemas.openxmlformats.org/officeDocument/2006/relationships/image" Target="../media/image51.png"/><Relationship Id="rId25" Type="http://schemas.openxmlformats.org/officeDocument/2006/relationships/image" Target="../media/image102.png"/><Relationship Id="rId2" Type="http://schemas.openxmlformats.org/officeDocument/2006/relationships/notesSlide" Target="../notesSlides/notesSlide8.xml"/><Relationship Id="rId16" Type="http://schemas.openxmlformats.org/officeDocument/2006/relationships/image" Target="../media/image54.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7.png"/><Relationship Id="rId24" Type="http://schemas.openxmlformats.org/officeDocument/2006/relationships/image" Target="../media/image101.png"/><Relationship Id="rId5" Type="http://schemas.openxmlformats.org/officeDocument/2006/relationships/image" Target="../media/image59.png"/><Relationship Id="rId15" Type="http://schemas.openxmlformats.org/officeDocument/2006/relationships/image" Target="../media/image52.png"/><Relationship Id="rId23" Type="http://schemas.openxmlformats.org/officeDocument/2006/relationships/image" Target="../media/image100.png"/><Relationship Id="rId10" Type="http://schemas.openxmlformats.org/officeDocument/2006/relationships/image" Target="../media/image66.png"/><Relationship Id="rId19" Type="http://schemas.openxmlformats.org/officeDocument/2006/relationships/image" Target="../media/image48.png"/><Relationship Id="rId4" Type="http://schemas.openxmlformats.org/officeDocument/2006/relationships/image" Target="../media/image63.png"/><Relationship Id="rId9" Type="http://schemas.openxmlformats.org/officeDocument/2006/relationships/image" Target="../media/image61.png"/><Relationship Id="rId14" Type="http://schemas.openxmlformats.org/officeDocument/2006/relationships/image" Target="../media/image53.png"/><Relationship Id="rId22"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05.png"/><Relationship Id="rId7" Type="http://schemas.openxmlformats.org/officeDocument/2006/relationships/image" Target="../media/image109.sv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0.svg"/></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0.png"/><Relationship Id="rId18" Type="http://schemas.openxmlformats.org/officeDocument/2006/relationships/image" Target="../media/image49.png"/><Relationship Id="rId3" Type="http://schemas.openxmlformats.org/officeDocument/2006/relationships/image" Target="../media/image91.png"/><Relationship Id="rId21"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55.png"/><Relationship Id="rId17" Type="http://schemas.openxmlformats.org/officeDocument/2006/relationships/image" Target="../media/image51.png"/><Relationship Id="rId2" Type="http://schemas.openxmlformats.org/officeDocument/2006/relationships/notesSlide" Target="../notesSlides/notesSlide9.xml"/><Relationship Id="rId16" Type="http://schemas.openxmlformats.org/officeDocument/2006/relationships/image" Target="../media/image54.png"/><Relationship Id="rId20" Type="http://schemas.openxmlformats.org/officeDocument/2006/relationships/image" Target="../media/image94.png"/><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67.png"/><Relationship Id="rId24" Type="http://schemas.openxmlformats.org/officeDocument/2006/relationships/image" Target="../media/image99.svg"/><Relationship Id="rId5" Type="http://schemas.openxmlformats.org/officeDocument/2006/relationships/image" Target="../media/image62.png"/><Relationship Id="rId15" Type="http://schemas.openxmlformats.org/officeDocument/2006/relationships/image" Target="../media/image52.png"/><Relationship Id="rId23" Type="http://schemas.openxmlformats.org/officeDocument/2006/relationships/image" Target="../media/image98.png"/><Relationship Id="rId10" Type="http://schemas.openxmlformats.org/officeDocument/2006/relationships/image" Target="../media/image61.png"/><Relationship Id="rId19" Type="http://schemas.openxmlformats.org/officeDocument/2006/relationships/image" Target="../media/image48.png"/><Relationship Id="rId4" Type="http://schemas.openxmlformats.org/officeDocument/2006/relationships/image" Target="../media/image92.png"/><Relationship Id="rId9" Type="http://schemas.openxmlformats.org/officeDocument/2006/relationships/image" Target="../media/image93.png"/><Relationship Id="rId14" Type="http://schemas.openxmlformats.org/officeDocument/2006/relationships/image" Target="../media/image53.png"/><Relationship Id="rId22"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0.png"/><Relationship Id="rId18" Type="http://schemas.openxmlformats.org/officeDocument/2006/relationships/image" Target="../media/image49.png"/><Relationship Id="rId3" Type="http://schemas.openxmlformats.org/officeDocument/2006/relationships/image" Target="../media/image112.png"/><Relationship Id="rId21"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55.png"/><Relationship Id="rId17" Type="http://schemas.openxmlformats.org/officeDocument/2006/relationships/image" Target="../media/image51.png"/><Relationship Id="rId2" Type="http://schemas.openxmlformats.org/officeDocument/2006/relationships/notesSlide" Target="../notesSlides/notesSlide10.xml"/><Relationship Id="rId16" Type="http://schemas.openxmlformats.org/officeDocument/2006/relationships/image" Target="../media/image54.png"/><Relationship Id="rId20" Type="http://schemas.openxmlformats.org/officeDocument/2006/relationships/image" Target="../media/image94.png"/><Relationship Id="rId1" Type="http://schemas.openxmlformats.org/officeDocument/2006/relationships/slideLayout" Target="../slideLayouts/slideLayout8.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5" Type="http://schemas.openxmlformats.org/officeDocument/2006/relationships/image" Target="../media/image52.png"/><Relationship Id="rId10" Type="http://schemas.openxmlformats.org/officeDocument/2006/relationships/image" Target="../media/image61.png"/><Relationship Id="rId19" Type="http://schemas.openxmlformats.org/officeDocument/2006/relationships/image" Target="../media/image48.png"/><Relationship Id="rId4" Type="http://schemas.openxmlformats.org/officeDocument/2006/relationships/image" Target="../media/image113.svg"/><Relationship Id="rId9" Type="http://schemas.openxmlformats.org/officeDocument/2006/relationships/image" Target="../media/image93.png"/><Relationship Id="rId14" Type="http://schemas.openxmlformats.org/officeDocument/2006/relationships/image" Target="../media/image53.png"/><Relationship Id="rId22"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4.svg"/><Relationship Id="rId7"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png"/></Relationships>
</file>

<file path=ppt/slides/_rels/slide21.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svg"/><Relationship Id="rId7" Type="http://schemas.openxmlformats.org/officeDocument/2006/relationships/image" Target="../media/image124.png"/><Relationship Id="rId12" Type="http://schemas.openxmlformats.org/officeDocument/2006/relationships/image" Target="../media/image96.svg"/><Relationship Id="rId2" Type="http://schemas.openxmlformats.org/officeDocument/2006/relationships/image" Target="../media/image119.png"/><Relationship Id="rId1" Type="http://schemas.openxmlformats.org/officeDocument/2006/relationships/slideLayout" Target="../slideLayouts/slideLayout9.xml"/><Relationship Id="rId6" Type="http://schemas.openxmlformats.org/officeDocument/2006/relationships/image" Target="../media/image123.png"/><Relationship Id="rId11" Type="http://schemas.openxmlformats.org/officeDocument/2006/relationships/image" Target="../media/image95.png"/><Relationship Id="rId5" Type="http://schemas.openxmlformats.org/officeDocument/2006/relationships/image" Target="../media/image122.svg"/><Relationship Id="rId10" Type="http://schemas.openxmlformats.org/officeDocument/2006/relationships/image" Target="../media/image127.svg"/><Relationship Id="rId4" Type="http://schemas.openxmlformats.org/officeDocument/2006/relationships/image" Target="../media/image121.png"/><Relationship Id="rId9" Type="http://schemas.openxmlformats.org/officeDocument/2006/relationships/image" Target="../media/image126.png"/></Relationships>
</file>

<file path=ppt/slides/_rels/slide2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svg"/><Relationship Id="rId7" Type="http://schemas.openxmlformats.org/officeDocument/2006/relationships/image" Target="../media/image133.tiff"/><Relationship Id="rId2" Type="http://schemas.openxmlformats.org/officeDocument/2006/relationships/image" Target="../media/image128.png"/><Relationship Id="rId1" Type="http://schemas.openxmlformats.org/officeDocument/2006/relationships/slideLayout" Target="../slideLayouts/slideLayout11.xml"/><Relationship Id="rId6" Type="http://schemas.openxmlformats.org/officeDocument/2006/relationships/image" Target="../media/image132.png"/><Relationship Id="rId5" Type="http://schemas.openxmlformats.org/officeDocument/2006/relationships/image" Target="../media/image131.svg"/><Relationship Id="rId4" Type="http://schemas.openxmlformats.org/officeDocument/2006/relationships/image" Target="../media/image130.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39.png"/><Relationship Id="rId3" Type="http://schemas.openxmlformats.org/officeDocument/2006/relationships/image" Target="../media/image96.svg"/><Relationship Id="rId7" Type="http://schemas.openxmlformats.org/officeDocument/2006/relationships/image" Target="../media/image136.png"/><Relationship Id="rId12" Type="http://schemas.openxmlformats.org/officeDocument/2006/relationships/image" Target="../media/image138.sv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08.png"/><Relationship Id="rId5" Type="http://schemas.openxmlformats.org/officeDocument/2006/relationships/image" Target="../media/image23.svg"/><Relationship Id="rId10"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137.png"/><Relationship Id="rId14" Type="http://schemas.openxmlformats.org/officeDocument/2006/relationships/comments" Target="../comments/commen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41.sv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95.png"/><Relationship Id="rId5" Type="http://schemas.openxmlformats.org/officeDocument/2006/relationships/image" Target="../media/image140.svg"/><Relationship Id="rId4" Type="http://schemas.openxmlformats.org/officeDocument/2006/relationships/image" Target="../media/image108.png"/></Relationships>
</file>

<file path=ppt/slides/_rels/slide25.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41.sv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95.png"/><Relationship Id="rId5" Type="http://schemas.openxmlformats.org/officeDocument/2006/relationships/image" Target="../media/image140.svg"/><Relationship Id="rId4" Type="http://schemas.openxmlformats.org/officeDocument/2006/relationships/image" Target="../media/image108.pn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43.svg"/><Relationship Id="rId7" Type="http://schemas.openxmlformats.org/officeDocument/2006/relationships/image" Target="../media/image144.svg"/><Relationship Id="rId2" Type="http://schemas.openxmlformats.org/officeDocument/2006/relationships/image" Target="../media/image142.png"/><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image" Target="../media/image118.svg"/><Relationship Id="rId4" Type="http://schemas.openxmlformats.org/officeDocument/2006/relationships/image" Target="../media/image22.png"/><Relationship Id="rId9" Type="http://schemas.openxmlformats.org/officeDocument/2006/relationships/image" Target="../media/image145.svg"/></Relationships>
</file>

<file path=ppt/slides/_rels/slide27.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6.svg"/><Relationship Id="rId7" Type="http://schemas.openxmlformats.org/officeDocument/2006/relationships/image" Target="../media/image148.png"/><Relationship Id="rId2" Type="http://schemas.openxmlformats.org/officeDocument/2006/relationships/image" Target="../media/image130.png"/><Relationship Id="rId1" Type="http://schemas.openxmlformats.org/officeDocument/2006/relationships/slideLayout" Target="../slideLayouts/slideLayout10.xml"/><Relationship Id="rId6" Type="http://schemas.openxmlformats.org/officeDocument/2006/relationships/image" Target="../media/image133.tiff"/><Relationship Id="rId5" Type="http://schemas.openxmlformats.org/officeDocument/2006/relationships/image" Target="../media/image132.png"/><Relationship Id="rId4" Type="http://schemas.openxmlformats.org/officeDocument/2006/relationships/image" Target="../media/image147.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23.png"/><Relationship Id="rId4" Type="http://schemas.openxmlformats.org/officeDocument/2006/relationships/image" Target="../media/image145.sv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30.png"/><Relationship Id="rId1" Type="http://schemas.openxmlformats.org/officeDocument/2006/relationships/slideLayout" Target="../slideLayouts/slideLayout10.xml"/><Relationship Id="rId4" Type="http://schemas.openxmlformats.org/officeDocument/2006/relationships/image" Target="../media/image150.png"/></Relationships>
</file>

<file path=ppt/slides/_rels/slide3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30.png"/><Relationship Id="rId1" Type="http://schemas.openxmlformats.org/officeDocument/2006/relationships/slideLayout" Target="../slideLayouts/slideLayout10.xml"/><Relationship Id="rId5" Type="http://schemas.openxmlformats.org/officeDocument/2006/relationships/image" Target="../media/image133.tiff"/><Relationship Id="rId4" Type="http://schemas.openxmlformats.org/officeDocument/2006/relationships/image" Target="../media/image132.png"/></Relationships>
</file>

<file path=ppt/slides/_rels/slide33.xml.rels><?xml version="1.0" encoding="UTF-8" standalone="yes"?>
<Relationships xmlns="http://schemas.openxmlformats.org/package/2006/relationships"><Relationship Id="rId8" Type="http://schemas.openxmlformats.org/officeDocument/2006/relationships/image" Target="../media/image152.tiff"/><Relationship Id="rId3" Type="http://schemas.openxmlformats.org/officeDocument/2006/relationships/image" Target="../media/image95.png"/><Relationship Id="rId7" Type="http://schemas.openxmlformats.org/officeDocument/2006/relationships/image" Target="../media/image43.png"/><Relationship Id="rId2" Type="http://schemas.openxmlformats.org/officeDocument/2006/relationships/image" Target="../media/image123.png"/><Relationship Id="rId1" Type="http://schemas.openxmlformats.org/officeDocument/2006/relationships/slideLayout" Target="../slideLayouts/slideLayout10.xml"/><Relationship Id="rId6" Type="http://schemas.openxmlformats.org/officeDocument/2006/relationships/image" Target="../media/image138.svg"/><Relationship Id="rId11" Type="http://schemas.openxmlformats.org/officeDocument/2006/relationships/image" Target="../media/image154.png"/><Relationship Id="rId5" Type="http://schemas.openxmlformats.org/officeDocument/2006/relationships/image" Target="../media/image108.png"/><Relationship Id="rId10" Type="http://schemas.openxmlformats.org/officeDocument/2006/relationships/image" Target="../media/image153.svg"/><Relationship Id="rId4" Type="http://schemas.openxmlformats.org/officeDocument/2006/relationships/image" Target="../media/image96.svg"/><Relationship Id="rId9" Type="http://schemas.openxmlformats.org/officeDocument/2006/relationships/image" Target="../media/image130.png"/></Relationships>
</file>

<file path=ppt/slides/_rels/slide34.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58.png"/><Relationship Id="rId11" Type="http://schemas.openxmlformats.org/officeDocument/2006/relationships/image" Target="../media/image163.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66.tiff"/><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65.tiff"/><Relationship Id="rId5" Type="http://schemas.openxmlformats.org/officeDocument/2006/relationships/image" Target="../media/image164.png"/><Relationship Id="rId4" Type="http://schemas.openxmlformats.org/officeDocument/2006/relationships/image" Target="../media/image133.tiff"/></Relationships>
</file>

<file path=ppt/slides/_rels/slide3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6.xml"/><Relationship Id="rId4" Type="http://schemas.openxmlformats.org/officeDocument/2006/relationships/image" Target="../media/image169.pn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71.tiff"/><Relationship Id="rId2" Type="http://schemas.openxmlformats.org/officeDocument/2006/relationships/image" Target="../media/image115.png"/><Relationship Id="rId1" Type="http://schemas.openxmlformats.org/officeDocument/2006/relationships/slideLayout" Target="../slideLayouts/slideLayout9.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70.svg"/></Relationships>
</file>

<file path=ppt/slides/_rels/slide39.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22.png"/><Relationship Id="rId7" Type="http://schemas.openxmlformats.org/officeDocument/2006/relationships/image" Target="../media/image174.png"/><Relationship Id="rId12" Type="http://schemas.openxmlformats.org/officeDocument/2006/relationships/image" Target="../media/image133.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3.svg"/><Relationship Id="rId11" Type="http://schemas.openxmlformats.org/officeDocument/2006/relationships/image" Target="../media/image132.png"/><Relationship Id="rId5" Type="http://schemas.openxmlformats.org/officeDocument/2006/relationships/image" Target="../media/image172.png"/><Relationship Id="rId10" Type="http://schemas.openxmlformats.org/officeDocument/2006/relationships/image" Target="../media/image176.png"/><Relationship Id="rId4" Type="http://schemas.openxmlformats.org/officeDocument/2006/relationships/image" Target="../media/image23.svg"/><Relationship Id="rId9" Type="http://schemas.openxmlformats.org/officeDocument/2006/relationships/image" Target="../media/image115.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notesSlide" Target="../notesSlides/notesSlide2.xml"/><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tiff"/><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svg"/><Relationship Id="rId14" Type="http://schemas.openxmlformats.org/officeDocument/2006/relationships/image" Target="../media/image33.png"/></Relationships>
</file>

<file path=ppt/slides/_rels/slide40.xml.rels><?xml version="1.0" encoding="UTF-8" standalone="yes"?>
<Relationships xmlns="http://schemas.openxmlformats.org/package/2006/relationships"><Relationship Id="rId8" Type="http://schemas.openxmlformats.org/officeDocument/2006/relationships/image" Target="../media/image179.svg"/><Relationship Id="rId13" Type="http://schemas.openxmlformats.org/officeDocument/2006/relationships/image" Target="../media/image176.png"/><Relationship Id="rId3" Type="http://schemas.openxmlformats.org/officeDocument/2006/relationships/image" Target="../media/image116.png"/><Relationship Id="rId7" Type="http://schemas.openxmlformats.org/officeDocument/2006/relationships/image" Target="../media/image22.png"/><Relationship Id="rId12" Type="http://schemas.openxmlformats.org/officeDocument/2006/relationships/image" Target="../media/image11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8.svg"/><Relationship Id="rId11" Type="http://schemas.openxmlformats.org/officeDocument/2006/relationships/image" Target="../media/image67.png"/><Relationship Id="rId5" Type="http://schemas.openxmlformats.org/officeDocument/2006/relationships/image" Target="../media/image25.png"/><Relationship Id="rId10" Type="http://schemas.openxmlformats.org/officeDocument/2006/relationships/image" Target="../media/image61.png"/><Relationship Id="rId4" Type="http://schemas.openxmlformats.org/officeDocument/2006/relationships/image" Target="../media/image177.svg"/><Relationship Id="rId9" Type="http://schemas.openxmlformats.org/officeDocument/2006/relationships/image" Target="../media/image62.png"/></Relationships>
</file>

<file path=ppt/slides/_rels/slide41.xml.rels><?xml version="1.0" encoding="UTF-8" standalone="yes"?>
<Relationships xmlns="http://schemas.openxmlformats.org/package/2006/relationships"><Relationship Id="rId8" Type="http://schemas.openxmlformats.org/officeDocument/2006/relationships/image" Target="../media/image184.svg"/><Relationship Id="rId13" Type="http://schemas.openxmlformats.org/officeDocument/2006/relationships/image" Target="../media/image189.png"/><Relationship Id="rId18" Type="http://schemas.openxmlformats.org/officeDocument/2006/relationships/image" Target="../media/image87.png"/><Relationship Id="rId3" Type="http://schemas.openxmlformats.org/officeDocument/2006/relationships/image" Target="../media/image180.png"/><Relationship Id="rId21" Type="http://schemas.openxmlformats.org/officeDocument/2006/relationships/image" Target="../media/image192.svg"/><Relationship Id="rId7" Type="http://schemas.openxmlformats.org/officeDocument/2006/relationships/image" Target="../media/image183.png"/><Relationship Id="rId12" Type="http://schemas.openxmlformats.org/officeDocument/2006/relationships/image" Target="../media/image188.png"/><Relationship Id="rId17" Type="http://schemas.openxmlformats.org/officeDocument/2006/relationships/image" Target="../media/image86.png"/><Relationship Id="rId2" Type="http://schemas.openxmlformats.org/officeDocument/2006/relationships/notesSlide" Target="../notesSlides/notesSlide21.xml"/><Relationship Id="rId16" Type="http://schemas.openxmlformats.org/officeDocument/2006/relationships/image" Target="../media/image115.png"/><Relationship Id="rId20"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182.svg"/><Relationship Id="rId11" Type="http://schemas.openxmlformats.org/officeDocument/2006/relationships/image" Target="../media/image187.svg"/><Relationship Id="rId5" Type="http://schemas.openxmlformats.org/officeDocument/2006/relationships/image" Target="../media/image181.png"/><Relationship Id="rId15" Type="http://schemas.openxmlformats.org/officeDocument/2006/relationships/image" Target="../media/image191.png"/><Relationship Id="rId10" Type="http://schemas.openxmlformats.org/officeDocument/2006/relationships/image" Target="../media/image186.png"/><Relationship Id="rId19" Type="http://schemas.openxmlformats.org/officeDocument/2006/relationships/image" Target="../media/image88.png"/><Relationship Id="rId4" Type="http://schemas.openxmlformats.org/officeDocument/2006/relationships/image" Target="../media/image89.png"/><Relationship Id="rId9" Type="http://schemas.openxmlformats.org/officeDocument/2006/relationships/image" Target="../media/image185.png"/><Relationship Id="rId14" Type="http://schemas.openxmlformats.org/officeDocument/2006/relationships/image" Target="../media/image190.png"/><Relationship Id="rId22" Type="http://schemas.openxmlformats.org/officeDocument/2006/relationships/image" Target="../media/image193.png"/></Relationships>
</file>

<file path=ppt/slides/_rels/slide4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9.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svg"/><Relationship Id="rId7" Type="http://schemas.openxmlformats.org/officeDocument/2006/relationships/image" Target="../media/image28.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40.svg"/><Relationship Id="rId5" Type="http://schemas.openxmlformats.org/officeDocument/2006/relationships/image" Target="../media/image38.sv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image" Target="../media/image2.jp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7.xml"/><Relationship Id="rId6" Type="http://schemas.openxmlformats.org/officeDocument/2006/relationships/image" Target="../media/image47.svg"/><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73.tiff"/><Relationship Id="rId13" Type="http://schemas.openxmlformats.org/officeDocument/2006/relationships/image" Target="../media/image78.png"/><Relationship Id="rId18" Type="http://schemas.openxmlformats.org/officeDocument/2006/relationships/image" Target="../media/image83.tiff"/><Relationship Id="rId3" Type="http://schemas.openxmlformats.org/officeDocument/2006/relationships/image" Target="../media/image68.tiff"/><Relationship Id="rId7" Type="http://schemas.openxmlformats.org/officeDocument/2006/relationships/image" Target="../media/image72.tiff"/><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notesSlide" Target="../notesSlides/notesSlide5.xml"/><Relationship Id="rId16" Type="http://schemas.openxmlformats.org/officeDocument/2006/relationships/image" Target="../media/image81.png"/><Relationship Id="rId1" Type="http://schemas.openxmlformats.org/officeDocument/2006/relationships/slideLayout" Target="../slideLayouts/slideLayout19.xml"/><Relationship Id="rId6" Type="http://schemas.openxmlformats.org/officeDocument/2006/relationships/image" Target="../media/image71.tiff"/><Relationship Id="rId11" Type="http://schemas.openxmlformats.org/officeDocument/2006/relationships/image" Target="../media/image76.png"/><Relationship Id="rId5" Type="http://schemas.openxmlformats.org/officeDocument/2006/relationships/image" Target="../media/image70.tiff"/><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tiff"/><Relationship Id="rId9" Type="http://schemas.openxmlformats.org/officeDocument/2006/relationships/image" Target="../media/image74.png"/><Relationship Id="rId1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FE74F4D-58CE-46EC-AB96-412B59F6AE84}"/>
              </a:ext>
            </a:extLst>
          </p:cNvPr>
          <p:cNvSpPr txBox="1"/>
          <p:nvPr/>
        </p:nvSpPr>
        <p:spPr>
          <a:xfrm>
            <a:off x="7830945" y="4732452"/>
            <a:ext cx="1342083" cy="216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a:solidFill>
                  <a:schemeClr val="bg1"/>
                </a:solidFill>
                <a:latin typeface="Arial"/>
                <a:ea typeface="新細明體"/>
                <a:cs typeface="Arial"/>
              </a:rPr>
              <a:t>2019/0</a:t>
            </a:r>
            <a:r>
              <a:rPr lang="en-US" altLang="zh-TW" sz="1200">
                <a:solidFill>
                  <a:schemeClr val="bg1"/>
                </a:solidFill>
                <a:latin typeface="Arial"/>
                <a:ea typeface="新細明體"/>
                <a:cs typeface="Arial"/>
              </a:rPr>
              <a:t>9</a:t>
            </a:r>
            <a:r>
              <a:rPr lang="zh-TW" altLang="en-US" sz="1200">
                <a:solidFill>
                  <a:schemeClr val="bg1"/>
                </a:solidFill>
                <a:latin typeface="Arial"/>
                <a:ea typeface="新細明體"/>
                <a:cs typeface="Arial"/>
              </a:rPr>
              <a:t>/</a:t>
            </a:r>
            <a:r>
              <a:rPr lang="en-US" altLang="zh-TW" sz="1200">
                <a:solidFill>
                  <a:schemeClr val="bg1"/>
                </a:solidFill>
                <a:latin typeface="Arial"/>
                <a:ea typeface="新細明體"/>
                <a:cs typeface="Arial"/>
              </a:rPr>
              <a:t>17</a:t>
            </a:r>
            <a:endParaRPr lang="zh-TW" altLang="en-US" sz="1200">
              <a:solidFill>
                <a:schemeClr val="bg1"/>
              </a:solidFill>
              <a:latin typeface="Arial"/>
              <a:ea typeface="新細明體"/>
              <a:cs typeface="Arial"/>
            </a:endParaRPr>
          </a:p>
        </p:txBody>
      </p:sp>
    </p:spTree>
    <p:extLst>
      <p:ext uri="{BB962C8B-B14F-4D97-AF65-F5344CB8AC3E}">
        <p14:creationId xmlns:p14="http://schemas.microsoft.com/office/powerpoint/2010/main" val="3536766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BD918DDD-3993-4A18-8A21-7D54A6148564}"/>
              </a:ext>
            </a:extLst>
          </p:cNvPr>
          <p:cNvGraphicFramePr>
            <a:graphicFrameLocks/>
          </p:cNvGraphicFramePr>
          <p:nvPr>
            <p:extLst>
              <p:ext uri="{D42A27DB-BD31-4B8C-83A1-F6EECF244321}">
                <p14:modId xmlns:p14="http://schemas.microsoft.com/office/powerpoint/2010/main" val="1386798545"/>
              </p:ext>
            </p:extLst>
          </p:nvPr>
        </p:nvGraphicFramePr>
        <p:xfrm>
          <a:off x="487397" y="1011842"/>
          <a:ext cx="8365055" cy="3622906"/>
        </p:xfrm>
        <a:graphic>
          <a:graphicData uri="http://schemas.openxmlformats.org/drawingml/2006/table">
            <a:tbl>
              <a:tblPr firstRow="1" bandRow="1">
                <a:tableStyleId>{74C1A8A3-306A-4EB7-A6B1-4F7E0EB9C5D6}</a:tableStyleId>
              </a:tblPr>
              <a:tblGrid>
                <a:gridCol w="2388326">
                  <a:extLst>
                    <a:ext uri="{9D8B030D-6E8A-4147-A177-3AD203B41FA5}">
                      <a16:colId xmlns:a16="http://schemas.microsoft.com/office/drawing/2014/main" val="3960305946"/>
                    </a:ext>
                  </a:extLst>
                </a:gridCol>
                <a:gridCol w="2948608">
                  <a:extLst>
                    <a:ext uri="{9D8B030D-6E8A-4147-A177-3AD203B41FA5}">
                      <a16:colId xmlns:a16="http://schemas.microsoft.com/office/drawing/2014/main" val="917110911"/>
                    </a:ext>
                  </a:extLst>
                </a:gridCol>
                <a:gridCol w="3028121">
                  <a:extLst>
                    <a:ext uri="{9D8B030D-6E8A-4147-A177-3AD203B41FA5}">
                      <a16:colId xmlns:a16="http://schemas.microsoft.com/office/drawing/2014/main" val="3418820849"/>
                    </a:ext>
                  </a:extLst>
                </a:gridCol>
              </a:tblGrid>
              <a:tr h="486660">
                <a:tc>
                  <a:txBody>
                    <a:bodyPr/>
                    <a:lstStyle/>
                    <a:p>
                      <a:pPr algn="ctr" fontAlgn="ctr"/>
                      <a:endParaRPr lang="zh-TW" altLang="en-US" sz="1500">
                        <a:effectLst/>
                        <a:latin typeface="Arial" panose="020B0604020202020204" pitchFamily="34" charset="0"/>
                        <a:ea typeface="Microsoft JhengHei UI"/>
                        <a:cs typeface="Arial" panose="020B0604020202020204" pitchFamily="34" charset="0"/>
                      </a:endParaRPr>
                    </a:p>
                  </a:txBody>
                  <a:tcPr marL="66846" marR="66846" marT="142875" marB="142875"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lvl="0" algn="ctr">
                        <a:buNone/>
                      </a:pPr>
                      <a:r>
                        <a:rPr lang="af-ZA" altLang="zh-TW" sz="1500" b="1" i="0" u="none" strike="noStrike" noProof="0" err="1">
                          <a:latin typeface="Arial" panose="020B0604020202020204" pitchFamily="34" charset="0"/>
                          <a:ea typeface="微軟正黑體" panose="020B0604030504040204" pitchFamily="34" charset="-120"/>
                          <a:cs typeface="Arial" panose="020B0604020202020204" pitchFamily="34" charset="0"/>
                        </a:rPr>
                        <a:t>File</a:t>
                      </a:r>
                      <a:r>
                        <a:rPr lang="af-ZA" altLang="zh-TW" sz="1500" b="1" i="0" u="none" strike="noStrike" noProof="0">
                          <a:latin typeface="Arial" panose="020B0604020202020204" pitchFamily="34" charset="0"/>
                          <a:ea typeface="微軟正黑體" panose="020B0604030504040204" pitchFamily="34" charset="-120"/>
                          <a:cs typeface="Arial" panose="020B0604020202020204" pitchFamily="34" charset="0"/>
                        </a:rPr>
                        <a:t> </a:t>
                      </a:r>
                      <a:r>
                        <a:rPr lang="af-ZA" altLang="zh-TW" sz="1500" b="1" i="0" u="none" strike="noStrike" noProof="0" err="1">
                          <a:latin typeface="Arial" panose="020B0604020202020204" pitchFamily="34" charset="0"/>
                          <a:ea typeface="微軟正黑體" panose="020B0604030504040204" pitchFamily="34" charset="-120"/>
                          <a:cs typeface="Arial" panose="020B0604020202020204" pitchFamily="34" charset="0"/>
                        </a:rPr>
                        <a:t>Station</a:t>
                      </a:r>
                      <a:r>
                        <a:rPr lang="zh-TW" altLang="en-US" sz="1500" b="1" i="0" u="none" strike="noStrike" noProof="0">
                          <a:latin typeface="Arial" panose="020B0604020202020204" pitchFamily="34" charset="0"/>
                          <a:ea typeface="微軟正黑體" panose="020B0604030504040204" pitchFamily="34" charset="-120"/>
                          <a:cs typeface="Arial" panose="020B0604020202020204" pitchFamily="34" charset="0"/>
                        </a:rPr>
                        <a:t> </a:t>
                      </a:r>
                      <a:r>
                        <a:rPr lang="en-US" altLang="zh-TW" sz="1500" b="1" i="0" u="none" strike="noStrike" noProof="0">
                          <a:latin typeface="Arial" panose="020B0604020202020204" pitchFamily="34" charset="0"/>
                          <a:ea typeface="微軟正黑體" panose="020B0604030504040204" pitchFamily="34" charset="-120"/>
                          <a:cs typeface="Arial" panose="020B0604020202020204" pitchFamily="34" charset="0"/>
                        </a:rPr>
                        <a:t>Mount</a:t>
                      </a:r>
                      <a:endParaRPr lang="zh-TW" sz="1500">
                        <a:latin typeface="Arial" panose="020B0604020202020204" pitchFamily="34" charset="0"/>
                        <a:ea typeface="微軟正黑體" panose="020B0604030504040204" pitchFamily="34" charset="-120"/>
                        <a:cs typeface="Arial" panose="020B0604020202020204" pitchFamily="34" charset="0"/>
                      </a:endParaRPr>
                    </a:p>
                  </a:txBody>
                  <a:tcPr marL="64172" marR="64172" marT="34290" marB="3429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lvl="0" algn="ctr">
                        <a:buNone/>
                      </a:pPr>
                      <a:r>
                        <a:rPr lang="en-US" altLang="zh-TW" sz="1500" b="1" i="0" u="none" strike="noStrike" noProof="0">
                          <a:effectLst/>
                          <a:latin typeface="Arial" panose="020B0604020202020204" pitchFamily="34" charset="0"/>
                          <a:ea typeface="微軟正黑體" panose="020B0604030504040204" pitchFamily="34" charset="-120"/>
                          <a:cs typeface="Arial" panose="020B0604020202020204" pitchFamily="34" charset="0"/>
                        </a:rPr>
                        <a:t>File Cloud Gateway</a:t>
                      </a:r>
                      <a:endParaRPr lang="zh-TW" sz="1500">
                        <a:latin typeface="Arial" panose="020B0604020202020204" pitchFamily="34" charset="0"/>
                        <a:ea typeface="微軟正黑體" panose="020B0604030504040204" pitchFamily="34" charset="-120"/>
                        <a:cs typeface="Arial" panose="020B0604020202020204" pitchFamily="34" charset="0"/>
                      </a:endParaRPr>
                    </a:p>
                  </a:txBody>
                  <a:tcPr marL="66846" marR="66846" marT="142875" marB="142875"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406080790"/>
                  </a:ext>
                </a:extLst>
              </a:tr>
              <a:tr h="557026">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Setup Method</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lnT w="38100" cap="flat" cmpd="sng" algn="ctr">
                      <a:solidFill>
                        <a:schemeClr val="bg1"/>
                      </a:solidFill>
                      <a:prstDash val="solid"/>
                      <a:round/>
                      <a:headEnd type="none" w="med" len="med"/>
                      <a:tailEnd type="none" w="med" len="med"/>
                    </a:lnT>
                    <a:solidFill>
                      <a:srgbClr val="FDDFF0"/>
                    </a:solidFill>
                  </a:tcPr>
                </a:tc>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Mount cloud drives</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lnT w="38100" cap="flat" cmpd="sng" algn="ctr">
                      <a:solidFill>
                        <a:schemeClr val="bg1"/>
                      </a:solidFill>
                      <a:prstDash val="solid"/>
                      <a:round/>
                      <a:headEnd type="none" w="med" len="med"/>
                      <a:tailEnd type="none" w="med" len="med"/>
                    </a:lnT>
                    <a:solidFill>
                      <a:srgbClr val="FDDFF0"/>
                    </a:solidFill>
                  </a:tcPr>
                </a:tc>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Select “File Cloud Gateway” mode and create a dedicated cache space</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lnT w="38100" cap="flat" cmpd="sng" algn="ctr">
                      <a:solidFill>
                        <a:schemeClr val="bg1"/>
                      </a:solidFill>
                      <a:prstDash val="solid"/>
                      <a:round/>
                      <a:headEnd type="none" w="med" len="med"/>
                      <a:tailEnd type="none" w="med" len="med"/>
                    </a:lnT>
                    <a:solidFill>
                      <a:srgbClr val="FDDFF0"/>
                    </a:solidFill>
                  </a:tcPr>
                </a:tc>
                <a:extLst>
                  <a:ext uri="{0D108BD9-81ED-4DB2-BD59-A6C34878D82A}">
                    <a16:rowId xmlns:a16="http://schemas.microsoft.com/office/drawing/2014/main" val="2156903083"/>
                  </a:ext>
                </a:extLst>
              </a:tr>
              <a:tr h="557026">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Connections</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EF0F8"/>
                    </a:solidFill>
                  </a:tcPr>
                </a:tc>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No limit</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EF0F8"/>
                    </a:solidFill>
                  </a:tcPr>
                </a:tc>
                <a:tc>
                  <a:txBody>
                    <a:bodyPr/>
                    <a:lstStyle/>
                    <a:p>
                      <a:pPr lvl="0" algn="ctr">
                        <a:buNone/>
                      </a:pPr>
                      <a:r>
                        <a:rPr lang="en-US" altLang="zh-TW" sz="1100" b="1" i="0" u="none" strike="noStrike" noProof="0">
                          <a:effectLst/>
                          <a:latin typeface="Arial" panose="020B0604020202020204" pitchFamily="34" charset="0"/>
                          <a:ea typeface="微軟正黑體" panose="020B0604030504040204" pitchFamily="34" charset="-120"/>
                          <a:cs typeface="Arial" panose="020B0604020202020204" pitchFamily="34" charset="0"/>
                        </a:rPr>
                        <a:t>2 free and </a:t>
                      </a:r>
                      <a:r>
                        <a:rPr lang="en-US" sz="1100" b="1" i="0" kern="1200">
                          <a:solidFill>
                            <a:schemeClr val="dk1"/>
                          </a:solidFill>
                          <a:effectLst/>
                          <a:latin typeface="Arial" panose="020B0604020202020204" pitchFamily="34" charset="0"/>
                          <a:ea typeface="+mn-ea"/>
                          <a:cs typeface="Arial" panose="020B0604020202020204" pitchFamily="34" charset="0"/>
                        </a:rPr>
                        <a:t>perpetual connections. Purchase license for more connections</a:t>
                      </a:r>
                      <a:endParaRPr lang="zh-TW" sz="1100" b="1" i="0" u="none" strike="noStrike" noProof="0">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EF0F8"/>
                    </a:solidFill>
                  </a:tcPr>
                </a:tc>
                <a:extLst>
                  <a:ext uri="{0D108BD9-81ED-4DB2-BD59-A6C34878D82A}">
                    <a16:rowId xmlns:a16="http://schemas.microsoft.com/office/drawing/2014/main" val="3767653340"/>
                  </a:ext>
                </a:extLst>
              </a:tr>
              <a:tr h="374306">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Accessing Performance</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DDFF0"/>
                    </a:solidFill>
                  </a:tcPr>
                </a:tc>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Depends on network speed</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DDFF0"/>
                    </a:solidFill>
                  </a:tcPr>
                </a:tc>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High performance due to the cache</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DDFF0"/>
                    </a:solidFill>
                  </a:tcPr>
                </a:tc>
                <a:extLst>
                  <a:ext uri="{0D108BD9-81ED-4DB2-BD59-A6C34878D82A}">
                    <a16:rowId xmlns:a16="http://schemas.microsoft.com/office/drawing/2014/main" val="2381127217"/>
                  </a:ext>
                </a:extLst>
              </a:tr>
              <a:tr h="374306">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Access in File Station</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EF0F8"/>
                    </a:solidFill>
                  </a:tcPr>
                </a:tc>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Support</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EF0F8"/>
                    </a:solidFill>
                  </a:tcPr>
                </a:tc>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Support</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EF0F8"/>
                    </a:solidFill>
                  </a:tcPr>
                </a:tc>
                <a:extLst>
                  <a:ext uri="{0D108BD9-81ED-4DB2-BD59-A6C34878D82A}">
                    <a16:rowId xmlns:a16="http://schemas.microsoft.com/office/drawing/2014/main" val="391086711"/>
                  </a:ext>
                </a:extLst>
              </a:tr>
              <a:tr h="374306">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Access through </a:t>
                      </a:r>
                    </a:p>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SMB / NFS / AFP</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DDFF0"/>
                    </a:solidFill>
                  </a:tcPr>
                </a:tc>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No support</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DDFF0"/>
                    </a:solidFill>
                  </a:tcPr>
                </a:tc>
                <a:tc>
                  <a:txBody>
                    <a:bodyPr/>
                    <a:lstStyle/>
                    <a:p>
                      <a:pPr marL="0" algn="ctr" defTabSz="914400" rtl="0" eaLnBrk="1" fontAlgn="ctr" latinLnBrk="0" hangingPunct="1"/>
                      <a:r>
                        <a:rPr lang="en-US" altLang="zh-TW" sz="1100" b="1" kern="1200">
                          <a:solidFill>
                            <a:schemeClr val="dk1"/>
                          </a:solidFill>
                          <a:effectLst/>
                          <a:latin typeface="Arial" panose="020B0604020202020204" pitchFamily="34" charset="0"/>
                          <a:ea typeface="微軟正黑體" panose="020B0604030504040204" pitchFamily="34" charset="-120"/>
                          <a:cs typeface="Arial" panose="020B0604020202020204" pitchFamily="34" charset="0"/>
                        </a:rPr>
                        <a:t>Support</a:t>
                      </a:r>
                      <a:endParaRPr lang="zh-TW" altLang="en-US" sz="1100" b="1" kern="1200">
                        <a:solidFill>
                          <a:schemeClr val="dk1"/>
                        </a:solidFill>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DDFF0"/>
                    </a:solidFill>
                  </a:tcPr>
                </a:tc>
                <a:extLst>
                  <a:ext uri="{0D108BD9-81ED-4DB2-BD59-A6C34878D82A}">
                    <a16:rowId xmlns:a16="http://schemas.microsoft.com/office/drawing/2014/main" val="3044394411"/>
                  </a:ext>
                </a:extLst>
              </a:tr>
              <a:tr h="374306">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Sync with cloud</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EF0F8"/>
                    </a:solidFill>
                  </a:tcPr>
                </a:tc>
                <a:tc>
                  <a:txBody>
                    <a:bodyPr/>
                    <a:lstStyle/>
                    <a:p>
                      <a:pPr algn="ctr" fontAlgn="ctr"/>
                      <a:r>
                        <a:rPr lang="en-US" altLang="zh-TW" sz="1100" b="1">
                          <a:effectLst/>
                          <a:latin typeface="Arial" panose="020B0604020202020204" pitchFamily="34" charset="0"/>
                          <a:ea typeface="微軟正黑體" panose="020B0604030504040204" pitchFamily="34" charset="-120"/>
                          <a:cs typeface="Arial" panose="020B0604020202020204" pitchFamily="34" charset="0"/>
                        </a:rPr>
                        <a:t>Sync only when browsing</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EF0F8"/>
                    </a:solidFill>
                  </a:tcPr>
                </a:tc>
                <a:tc>
                  <a:txBody>
                    <a:bodyPr/>
                    <a:lstStyle/>
                    <a:p>
                      <a:pPr marL="0" algn="ctr" defTabSz="914400" rtl="0" eaLnBrk="1" fontAlgn="ctr" latinLnBrk="0" hangingPunct="1"/>
                      <a:r>
                        <a:rPr lang="en-US" altLang="zh-TW" sz="1100" b="1" kern="1200">
                          <a:solidFill>
                            <a:schemeClr val="dk1"/>
                          </a:solidFill>
                          <a:effectLst/>
                          <a:latin typeface="Arial" panose="020B0604020202020204" pitchFamily="34" charset="0"/>
                          <a:ea typeface="微軟正黑體" panose="020B0604030504040204" pitchFamily="34" charset="-120"/>
                          <a:cs typeface="Arial" panose="020B0604020202020204" pitchFamily="34" charset="0"/>
                        </a:rPr>
                        <a:t>Sync constantly for quickly access</a:t>
                      </a:r>
                      <a:endParaRPr lang="zh-TW" altLang="en-US" sz="1100" b="1" kern="1200">
                        <a:solidFill>
                          <a:schemeClr val="dk1"/>
                        </a:solidFill>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solidFill>
                      <a:srgbClr val="FEF0F8"/>
                    </a:solidFill>
                  </a:tcPr>
                </a:tc>
                <a:extLst>
                  <a:ext uri="{0D108BD9-81ED-4DB2-BD59-A6C34878D82A}">
                    <a16:rowId xmlns:a16="http://schemas.microsoft.com/office/drawing/2014/main" val="4063444660"/>
                  </a:ext>
                </a:extLst>
              </a:tr>
              <a:tr h="374306">
                <a:tc>
                  <a:txBody>
                    <a:bodyPr/>
                    <a:lstStyle/>
                    <a:p>
                      <a:pPr lvl="0" algn="ctr">
                        <a:buNone/>
                      </a:pPr>
                      <a:r>
                        <a:rPr lang="en-US" altLang="zh-TW" sz="1100" b="1">
                          <a:effectLst/>
                          <a:latin typeface="Arial" panose="020B0604020202020204" pitchFamily="34" charset="0"/>
                          <a:ea typeface="微軟正黑體" panose="020B0604030504040204" pitchFamily="34" charset="-120"/>
                          <a:cs typeface="Arial" panose="020B0604020202020204" pitchFamily="34" charset="0"/>
                        </a:rPr>
                        <a:t>Integration with QTS APPs</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lnB w="38100" cap="flat" cmpd="sng" algn="ctr">
                      <a:solidFill>
                        <a:schemeClr val="bg1"/>
                      </a:solidFill>
                      <a:prstDash val="solid"/>
                      <a:round/>
                      <a:headEnd type="none" w="med" len="med"/>
                      <a:tailEnd type="none" w="med" len="med"/>
                    </a:lnB>
                    <a:solidFill>
                      <a:srgbClr val="FDDFF0"/>
                    </a:solidFill>
                  </a:tcPr>
                </a:tc>
                <a:tc>
                  <a:txBody>
                    <a:bodyPr/>
                    <a:lstStyle/>
                    <a:p>
                      <a:pPr lvl="0" algn="ctr">
                        <a:buNone/>
                      </a:pPr>
                      <a:r>
                        <a:rPr lang="en-US" altLang="zh-TW" sz="1100" b="1">
                          <a:effectLst/>
                          <a:latin typeface="Arial" panose="020B0604020202020204" pitchFamily="34" charset="0"/>
                          <a:ea typeface="微軟正黑體" panose="020B0604030504040204" pitchFamily="34" charset="-120"/>
                          <a:cs typeface="Arial" panose="020B0604020202020204" pitchFamily="34" charset="0"/>
                        </a:rPr>
                        <a:t>Not support</a:t>
                      </a:r>
                      <a:endParaRPr lang="zh-TW" altLang="en-US" sz="1100" b="1">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lnB w="38100" cap="flat" cmpd="sng" algn="ctr">
                      <a:solidFill>
                        <a:schemeClr val="bg1"/>
                      </a:solidFill>
                      <a:prstDash val="solid"/>
                      <a:round/>
                      <a:headEnd type="none" w="med" len="med"/>
                      <a:tailEnd type="none" w="med" len="med"/>
                    </a:lnB>
                    <a:solidFill>
                      <a:srgbClr val="FDDFF0"/>
                    </a:solidFill>
                  </a:tcPr>
                </a:tc>
                <a:tc>
                  <a:txBody>
                    <a:bodyPr/>
                    <a:lstStyle/>
                    <a:p>
                      <a:pPr marL="0" lvl="0" algn="l" defTabSz="914400" rtl="0" eaLnBrk="1" fontAlgn="ctr" latinLnBrk="0" hangingPunct="1">
                        <a:buNone/>
                      </a:pPr>
                      <a:r>
                        <a:rPr lang="en-US" altLang="zh-TW" sz="1100" b="1" kern="1200">
                          <a:solidFill>
                            <a:schemeClr val="dk1"/>
                          </a:solidFill>
                          <a:effectLst/>
                          <a:latin typeface="Arial" panose="020B0604020202020204" pitchFamily="34" charset="0"/>
                          <a:ea typeface="微軟正黑體" panose="020B0604030504040204" pitchFamily="34" charset="-120"/>
                          <a:cs typeface="Arial" panose="020B0604020202020204" pitchFamily="34" charset="0"/>
                        </a:rPr>
                        <a:t>    Support                                          ...</a:t>
                      </a:r>
                      <a:endParaRPr lang="zh-TW" altLang="en-US" sz="1100" b="1" kern="1200">
                        <a:solidFill>
                          <a:schemeClr val="dk1"/>
                        </a:solidFill>
                        <a:effectLst/>
                        <a:latin typeface="Arial" panose="020B0604020202020204" pitchFamily="34" charset="0"/>
                        <a:ea typeface="微軟正黑體" panose="020B0604030504040204" pitchFamily="34" charset="-120"/>
                        <a:cs typeface="Arial" panose="020B0604020202020204" pitchFamily="34" charset="0"/>
                      </a:endParaRPr>
                    </a:p>
                  </a:txBody>
                  <a:tcPr marL="66846" marR="66846" marT="81000" marB="81000" anchor="ctr">
                    <a:lnB w="38100" cap="flat" cmpd="sng" algn="ctr">
                      <a:solidFill>
                        <a:schemeClr val="bg1"/>
                      </a:solidFill>
                      <a:prstDash val="solid"/>
                      <a:round/>
                      <a:headEnd type="none" w="med" len="med"/>
                      <a:tailEnd type="none" w="med" len="med"/>
                    </a:lnB>
                    <a:solidFill>
                      <a:srgbClr val="FDDFF0"/>
                    </a:solidFill>
                  </a:tcPr>
                </a:tc>
                <a:extLst>
                  <a:ext uri="{0D108BD9-81ED-4DB2-BD59-A6C34878D82A}">
                    <a16:rowId xmlns:a16="http://schemas.microsoft.com/office/drawing/2014/main" val="42044804"/>
                  </a:ext>
                </a:extLst>
              </a:tr>
            </a:tbl>
          </a:graphicData>
        </a:graphic>
      </p:graphicFrame>
      <p:sp>
        <p:nvSpPr>
          <p:cNvPr id="2" name="標題 1">
            <a:extLst>
              <a:ext uri="{FF2B5EF4-FFF2-40B4-BE49-F238E27FC236}">
                <a16:creationId xmlns:a16="http://schemas.microsoft.com/office/drawing/2014/main" id="{55F158D3-FC63-4710-A0F3-71ECA767EFB9}"/>
              </a:ext>
            </a:extLst>
          </p:cNvPr>
          <p:cNvSpPr>
            <a:spLocks noGrp="1"/>
          </p:cNvSpPr>
          <p:nvPr>
            <p:ph type="title"/>
          </p:nvPr>
        </p:nvSpPr>
        <p:spPr>
          <a:xfrm>
            <a:off x="275152" y="0"/>
            <a:ext cx="9475471" cy="994172"/>
          </a:xfrm>
        </p:spPr>
        <p:txBody>
          <a:bodyPr>
            <a:normAutofit/>
          </a:bodyPr>
          <a:lstStyle/>
          <a:p>
            <a:r>
              <a:rPr lang="en-US" altLang="zh-TW" sz="2900" dirty="0" err="1">
                <a:latin typeface="Arial"/>
                <a:ea typeface="微軟正黑體"/>
                <a:cs typeface="Arial"/>
              </a:rPr>
              <a:t>HybridMount</a:t>
            </a:r>
            <a:r>
              <a:rPr lang="en-US" altLang="zh-TW" sz="2900" dirty="0">
                <a:latin typeface="Arial"/>
                <a:ea typeface="微軟正黑體"/>
                <a:cs typeface="Arial"/>
              </a:rPr>
              <a:t> Provides 2 modes on your demand</a:t>
            </a:r>
            <a:endParaRPr lang="zh-TW" altLang="en-US" sz="2900" dirty="0">
              <a:latin typeface="Arial"/>
              <a:cs typeface="Arial"/>
            </a:endParaRPr>
          </a:p>
        </p:txBody>
      </p:sp>
      <p:pic>
        <p:nvPicPr>
          <p:cNvPr id="6"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D05F7278-E29A-DF43-956F-1207A0A17BB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23253" y="4330290"/>
            <a:ext cx="243000" cy="243000"/>
          </a:xfrm>
          <a:prstGeom prst="rect">
            <a:avLst/>
          </a:prstGeom>
          <a:noFill/>
          <a:effectLst>
            <a:outerShdw blurRad="50800" dist="38100" dir="2700000" algn="tl" rotWithShape="0">
              <a:prstClr val="black">
                <a:alpha val="40000"/>
              </a:prstClr>
            </a:outerShdw>
          </a:effectLst>
        </p:spPr>
      </p:pic>
      <p:pic>
        <p:nvPicPr>
          <p:cNvPr id="8"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517529BD-F712-E448-ADF9-B2BF1EEF92E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39262" y="4330290"/>
            <a:ext cx="243000" cy="243000"/>
          </a:xfrm>
          <a:prstGeom prst="rect">
            <a:avLst/>
          </a:prstGeom>
          <a:noFill/>
          <a:effectLst>
            <a:outerShdw blurRad="50800" dist="38100" dir="2700000" algn="tl" rotWithShape="0">
              <a:prstClr val="black">
                <a:alpha val="40000"/>
              </a:prstClr>
            </a:outerShdw>
          </a:effectLst>
        </p:spPr>
      </p:pic>
      <p:pic>
        <p:nvPicPr>
          <p:cNvPr id="11" name="Google Shape;261;p27">
            <a:extLst>
              <a:ext uri="{FF2B5EF4-FFF2-40B4-BE49-F238E27FC236}">
                <a16:creationId xmlns:a16="http://schemas.microsoft.com/office/drawing/2014/main" id="{19B2530B-2180-A24B-9A63-AC510662D24A}"/>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64796" y="4330290"/>
            <a:ext cx="243000" cy="243000"/>
          </a:xfrm>
          <a:prstGeom prst="rect">
            <a:avLst/>
          </a:prstGeom>
          <a:noFill/>
          <a:ln>
            <a:noFill/>
          </a:ln>
          <a:effectLst>
            <a:outerShdw blurRad="50800" dist="38100" dir="2700000" algn="tl" rotWithShape="0">
              <a:prstClr val="black">
                <a:alpha val="40000"/>
              </a:prstClr>
            </a:outerShdw>
          </a:effectLst>
        </p:spPr>
      </p:pic>
      <p:pic>
        <p:nvPicPr>
          <p:cNvPr id="12" name="Google Shape;223;p20">
            <a:extLst>
              <a:ext uri="{FF2B5EF4-FFF2-40B4-BE49-F238E27FC236}">
                <a16:creationId xmlns:a16="http://schemas.microsoft.com/office/drawing/2014/main" id="{3A19CA36-4E0B-9F4F-AB18-1F6DAB2EFA8B}"/>
              </a:ext>
            </a:extLst>
          </p:cNvPr>
          <p:cNvPicPr preferRelativeResize="0">
            <a:picLocks noChangeAspect="1"/>
          </p:cNvPicPr>
          <p:nvPr/>
        </p:nvPicPr>
        <p:blipFill>
          <a:blip r:embed="rId7">
            <a:alphaModFix/>
          </a:blip>
          <a:stretch>
            <a:fillRect/>
          </a:stretch>
        </p:blipFill>
        <p:spPr>
          <a:xfrm>
            <a:off x="6694409" y="4357771"/>
            <a:ext cx="605597" cy="216000"/>
          </a:xfrm>
          <a:prstGeom prst="rect">
            <a:avLst/>
          </a:prstGeom>
          <a:noFill/>
          <a:ln>
            <a:noFill/>
          </a:ln>
          <a:effectLst>
            <a:outerShdw blurRad="50800" dist="38100" dir="2700000" algn="tl" rotWithShape="0">
              <a:prstClr val="black">
                <a:alpha val="40000"/>
              </a:prstClr>
            </a:outerShdw>
          </a:effectLst>
        </p:spPr>
      </p:pic>
      <p:pic>
        <p:nvPicPr>
          <p:cNvPr id="9" name="图片 57">
            <a:extLst>
              <a:ext uri="{FF2B5EF4-FFF2-40B4-BE49-F238E27FC236}">
                <a16:creationId xmlns:a16="http://schemas.microsoft.com/office/drawing/2014/main" id="{F744FA4F-5026-456D-A6D2-9337F898323A}"/>
              </a:ext>
            </a:extLst>
          </p:cNvPr>
          <p:cNvPicPr>
            <a:picLocks noChangeAspect="1"/>
          </p:cNvPicPr>
          <p:nvPr/>
        </p:nvPicPr>
        <p:blipFill rotWithShape="1">
          <a:blip r:embed="rId8">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862748" y="2614491"/>
            <a:ext cx="3659110" cy="352214"/>
          </a:xfrm>
          <a:prstGeom prst="rect">
            <a:avLst/>
          </a:prstGeom>
        </p:spPr>
      </p:pic>
      <p:pic>
        <p:nvPicPr>
          <p:cNvPr id="10" name="图片 57">
            <a:extLst>
              <a:ext uri="{FF2B5EF4-FFF2-40B4-BE49-F238E27FC236}">
                <a16:creationId xmlns:a16="http://schemas.microsoft.com/office/drawing/2014/main" id="{D09DB949-0C48-4C48-8AFE-5E14F6E3E928}"/>
              </a:ext>
            </a:extLst>
          </p:cNvPr>
          <p:cNvPicPr>
            <a:picLocks noChangeAspect="1"/>
          </p:cNvPicPr>
          <p:nvPr/>
        </p:nvPicPr>
        <p:blipFill rotWithShape="1">
          <a:blip r:embed="rId8">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3809852" y="2614491"/>
            <a:ext cx="3659110" cy="352214"/>
          </a:xfrm>
          <a:prstGeom prst="rect">
            <a:avLst/>
          </a:prstGeom>
        </p:spPr>
      </p:pic>
    </p:spTree>
    <p:extLst>
      <p:ext uri="{BB962C8B-B14F-4D97-AF65-F5344CB8AC3E}">
        <p14:creationId xmlns:p14="http://schemas.microsoft.com/office/powerpoint/2010/main" val="1475791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圓角 35">
            <a:extLst>
              <a:ext uri="{FF2B5EF4-FFF2-40B4-BE49-F238E27FC236}">
                <a16:creationId xmlns:a16="http://schemas.microsoft.com/office/drawing/2014/main" id="{76905A12-2940-4513-9EF0-FC4B47D3439A}"/>
              </a:ext>
            </a:extLst>
          </p:cNvPr>
          <p:cNvSpPr/>
          <p:nvPr/>
        </p:nvSpPr>
        <p:spPr>
          <a:xfrm>
            <a:off x="5037849" y="2224515"/>
            <a:ext cx="2627826" cy="39694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2" name="矩形: 圓角 35">
            <a:extLst>
              <a:ext uri="{FF2B5EF4-FFF2-40B4-BE49-F238E27FC236}">
                <a16:creationId xmlns:a16="http://schemas.microsoft.com/office/drawing/2014/main" id="{8DE5116A-ABBE-46F9-9C59-FA9E3A49E38A}"/>
              </a:ext>
            </a:extLst>
          </p:cNvPr>
          <p:cNvSpPr/>
          <p:nvPr/>
        </p:nvSpPr>
        <p:spPr>
          <a:xfrm>
            <a:off x="1067512" y="2229674"/>
            <a:ext cx="2627826" cy="39694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2" name="Title 1">
            <a:extLst>
              <a:ext uri="{FF2B5EF4-FFF2-40B4-BE49-F238E27FC236}">
                <a16:creationId xmlns:a16="http://schemas.microsoft.com/office/drawing/2014/main" id="{F605CAE3-A817-F24B-9D26-2FF1EE260F1B}"/>
              </a:ext>
            </a:extLst>
          </p:cNvPr>
          <p:cNvSpPr>
            <a:spLocks noGrp="1"/>
          </p:cNvSpPr>
          <p:nvPr>
            <p:ph type="title"/>
          </p:nvPr>
        </p:nvSpPr>
        <p:spPr>
          <a:xfrm>
            <a:off x="312674" y="13691"/>
            <a:ext cx="8557006" cy="994172"/>
          </a:xfrm>
        </p:spPr>
        <p:txBody>
          <a:bodyPr>
            <a:noAutofit/>
          </a:bodyPr>
          <a:lstStyle/>
          <a:p>
            <a:r>
              <a:rPr lang="en-US" altLang="zh-CN" sz="3200">
                <a:latin typeface="Arial" panose="020B0604020202020204" pitchFamily="34" charset="0"/>
                <a:cs typeface="Arial" panose="020B0604020202020204" pitchFamily="34" charset="0"/>
              </a:rPr>
              <a:t>Bring and manage your own cloud</a:t>
            </a:r>
            <a:endParaRPr lang="en-US" sz="32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E5553BA-01AA-8742-B21F-7047289A8A29}"/>
              </a:ext>
            </a:extLst>
          </p:cNvPr>
          <p:cNvSpPr>
            <a:spLocks noGrp="1"/>
          </p:cNvSpPr>
          <p:nvPr>
            <p:ph idx="1"/>
          </p:nvPr>
        </p:nvSpPr>
        <p:spPr>
          <a:xfrm>
            <a:off x="949248" y="1104049"/>
            <a:ext cx="7127240" cy="1609641"/>
          </a:xfrm>
        </p:spPr>
        <p:txBody>
          <a:bodyPr vert="horz" lIns="91440" tIns="45720" rIns="91440" bIns="45720" rtlCol="0" anchor="t">
            <a:normAutofit/>
          </a:bodyPr>
          <a:lstStyle/>
          <a:p>
            <a:pPr marL="0" indent="0" algn="ctr">
              <a:lnSpc>
                <a:spcPts val="3500"/>
              </a:lnSpc>
              <a:buNone/>
            </a:pPr>
            <a:r>
              <a:rPr lang="en-US" sz="2300">
                <a:latin typeface="Arial"/>
                <a:ea typeface="微軟正黑體"/>
                <a:cs typeface="Arial"/>
              </a:rPr>
              <a:t>With </a:t>
            </a:r>
            <a:r>
              <a:rPr lang="en-US" sz="2300" err="1">
                <a:latin typeface="Arial"/>
                <a:ea typeface="微軟正黑體"/>
                <a:cs typeface="Arial"/>
              </a:rPr>
              <a:t>HybridMount</a:t>
            </a:r>
            <a:r>
              <a:rPr lang="en-US" altLang="zh-CN" sz="2300">
                <a:latin typeface="Arial"/>
                <a:ea typeface="微軟正黑體"/>
                <a:cs typeface="Arial"/>
              </a:rPr>
              <a:t> create</a:t>
            </a:r>
            <a:r>
              <a:rPr lang="en-US" altLang="zh-TW" sz="2300">
                <a:latin typeface="Arial"/>
                <a:ea typeface="微軟正黑體"/>
                <a:cs typeface="Arial"/>
              </a:rPr>
              <a:t> your own cloud to enjoy the storage gateway benefit.</a:t>
            </a:r>
            <a:endParaRPr lang="en-US" sz="2300">
              <a:latin typeface="Arial"/>
              <a:ea typeface="微軟正黑體"/>
              <a:cs typeface="Arial"/>
            </a:endParaRPr>
          </a:p>
        </p:txBody>
      </p:sp>
      <p:sp>
        <p:nvSpPr>
          <p:cNvPr id="4" name="TextBox 3">
            <a:extLst>
              <a:ext uri="{FF2B5EF4-FFF2-40B4-BE49-F238E27FC236}">
                <a16:creationId xmlns:a16="http://schemas.microsoft.com/office/drawing/2014/main" id="{83012C08-DF8C-0243-8037-FAC5EAD012D6}"/>
              </a:ext>
            </a:extLst>
          </p:cNvPr>
          <p:cNvSpPr txBox="1"/>
          <p:nvPr/>
        </p:nvSpPr>
        <p:spPr>
          <a:xfrm>
            <a:off x="1478325" y="2234675"/>
            <a:ext cx="1800493" cy="369332"/>
          </a:xfrm>
          <a:prstGeom prst="rect">
            <a:avLst/>
          </a:prstGeom>
          <a:noFill/>
        </p:spPr>
        <p:txBody>
          <a:bodyPr wrap="none" rtlCol="0">
            <a:spAutoFit/>
          </a:bodyPr>
          <a:lstStyle/>
          <a:p>
            <a: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rPr>
              <a:t>BYOC benefits</a:t>
            </a:r>
            <a:endParaRPr 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TextBox 5">
            <a:extLst>
              <a:ext uri="{FF2B5EF4-FFF2-40B4-BE49-F238E27FC236}">
                <a16:creationId xmlns:a16="http://schemas.microsoft.com/office/drawing/2014/main" id="{00204E84-3D29-5B4E-A1F7-D835156E764A}"/>
              </a:ext>
            </a:extLst>
          </p:cNvPr>
          <p:cNvSpPr txBox="1"/>
          <p:nvPr/>
        </p:nvSpPr>
        <p:spPr>
          <a:xfrm>
            <a:off x="837324" y="2809876"/>
            <a:ext cx="3079356" cy="1585499"/>
          </a:xfrm>
          <a:prstGeom prst="rect">
            <a:avLst/>
          </a:prstGeom>
          <a:noFill/>
        </p:spPr>
        <p:txBody>
          <a:bodyPr wrap="square" rtlCol="0" anchor="t">
            <a:spAutoFit/>
          </a:bodyPr>
          <a:lstStyle/>
          <a:p>
            <a:pPr marL="257175" indent="-257175">
              <a:lnSpc>
                <a:spcPts val="1900"/>
              </a:lnSpc>
              <a:spcBef>
                <a:spcPts val="200"/>
              </a:spcBef>
              <a:buAutoNum type="arabicPeriod"/>
            </a:pPr>
            <a:r>
              <a:rPr lang="en-US" altLang="zh-CN" sz="1400" b="1">
                <a:latin typeface="Arial" panose="020B0604020202020204" pitchFamily="34" charset="0"/>
                <a:ea typeface="微軟正黑體"/>
                <a:cs typeface="Arial" panose="020B0604020202020204" pitchFamily="34" charset="0"/>
              </a:rPr>
              <a:t>Manage your own cloud storage with numerous data.</a:t>
            </a:r>
            <a:r>
              <a:rPr lang="zh-CN" altLang="en-US" sz="1400" b="1">
                <a:latin typeface="Arial" panose="020B0604020202020204" pitchFamily="34" charset="0"/>
                <a:ea typeface="微軟正黑體"/>
                <a:cs typeface="Arial" panose="020B0604020202020204" pitchFamily="34" charset="0"/>
              </a:rPr>
              <a:t> </a:t>
            </a:r>
            <a:endParaRPr lang="en-US" altLang="zh-CN" sz="1400" b="1">
              <a:latin typeface="Arial" panose="020B0604020202020204" pitchFamily="34" charset="0"/>
              <a:ea typeface="微軟正黑體" panose="020B0604030504040204" pitchFamily="34" charset="-120"/>
              <a:cs typeface="Arial" panose="020B0604020202020204" pitchFamily="34" charset="0"/>
            </a:endParaRPr>
          </a:p>
          <a:p>
            <a:pPr marL="257175" indent="-257175">
              <a:lnSpc>
                <a:spcPts val="1900"/>
              </a:lnSpc>
              <a:spcBef>
                <a:spcPts val="200"/>
              </a:spcBef>
              <a:buAutoNum type="arabicPeriod"/>
            </a:pPr>
            <a:r>
              <a:rPr lang="en-US" altLang="zh-CN" sz="1400" b="1">
                <a:latin typeface="Arial" panose="020B0604020202020204" pitchFamily="34" charset="0"/>
                <a:ea typeface="微軟正黑體" panose="020B0604030504040204" pitchFamily="34" charset="-120"/>
                <a:cs typeface="Arial" panose="020B0604020202020204" pitchFamily="34" charset="0"/>
              </a:rPr>
              <a:t>Support many different cloud storage.</a:t>
            </a:r>
          </a:p>
          <a:p>
            <a:pPr marL="257175" indent="-257175">
              <a:lnSpc>
                <a:spcPts val="1900"/>
              </a:lnSpc>
              <a:spcBef>
                <a:spcPts val="200"/>
              </a:spcBef>
              <a:buAutoNum type="arabicPeriod"/>
            </a:pPr>
            <a:r>
              <a:rPr lang="en-US" altLang="zh-CN" sz="1400" b="1">
                <a:latin typeface="Arial" panose="020B0604020202020204" pitchFamily="34" charset="0"/>
                <a:ea typeface="微軟正黑體"/>
                <a:cs typeface="Arial" panose="020B0604020202020204" pitchFamily="34" charset="0"/>
              </a:rPr>
              <a:t>Manage multiple clouds in the same page.</a:t>
            </a:r>
          </a:p>
        </p:txBody>
      </p:sp>
      <p:sp>
        <p:nvSpPr>
          <p:cNvPr id="11" name="TextBox 10">
            <a:extLst>
              <a:ext uri="{FF2B5EF4-FFF2-40B4-BE49-F238E27FC236}">
                <a16:creationId xmlns:a16="http://schemas.microsoft.com/office/drawing/2014/main" id="{59DD0C4C-2E59-6847-AFE9-8933DD86D749}"/>
              </a:ext>
            </a:extLst>
          </p:cNvPr>
          <p:cNvSpPr txBox="1"/>
          <p:nvPr/>
        </p:nvSpPr>
        <p:spPr>
          <a:xfrm>
            <a:off x="5693211" y="2236095"/>
            <a:ext cx="1518364" cy="369332"/>
          </a:xfrm>
          <a:prstGeom prst="rect">
            <a:avLst/>
          </a:prstGeom>
          <a:noFill/>
        </p:spPr>
        <p:txBody>
          <a:bodyPr wrap="none" rtlCol="0">
            <a:spAutoFit/>
          </a:bodyPr>
          <a:lstStyle/>
          <a:p>
            <a: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rPr>
              <a:t>BYOC limits</a:t>
            </a:r>
            <a:endParaRPr 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TextBox 6">
            <a:extLst>
              <a:ext uri="{FF2B5EF4-FFF2-40B4-BE49-F238E27FC236}">
                <a16:creationId xmlns:a16="http://schemas.microsoft.com/office/drawing/2014/main" id="{41BF3625-82E4-4F76-92BA-62E659233CA4}"/>
              </a:ext>
            </a:extLst>
          </p:cNvPr>
          <p:cNvSpPr txBox="1"/>
          <p:nvPr/>
        </p:nvSpPr>
        <p:spPr>
          <a:xfrm>
            <a:off x="4883861" y="2809876"/>
            <a:ext cx="3006844" cy="1607941"/>
          </a:xfrm>
          <a:prstGeom prst="rect">
            <a:avLst/>
          </a:prstGeom>
          <a:noFill/>
        </p:spPr>
        <p:txBody>
          <a:bodyPr wrap="square" rtlCol="0">
            <a:spAutoFit/>
          </a:bodyPr>
          <a:lstStyle/>
          <a:p>
            <a:pPr marL="257175" indent="-257175">
              <a:lnSpc>
                <a:spcPts val="1900"/>
              </a:lnSpc>
              <a:spcBef>
                <a:spcPts val="100"/>
              </a:spcBef>
              <a:buAutoNum type="arabicPeriod"/>
            </a:pPr>
            <a:r>
              <a:rPr lang="en-US" altLang="zh-CN" sz="1400" b="1">
                <a:latin typeface="Arial" panose="020B0604020202020204" pitchFamily="34" charset="0"/>
                <a:ea typeface="微軟正黑體" panose="020B0604030504040204" pitchFamily="34" charset="-120"/>
                <a:cs typeface="Arial" panose="020B0604020202020204" pitchFamily="34" charset="0"/>
              </a:rPr>
              <a:t>Can not manage the gateway through your cloud user interface.</a:t>
            </a:r>
          </a:p>
          <a:p>
            <a:pPr marL="257175" indent="-257175">
              <a:lnSpc>
                <a:spcPts val="1900"/>
              </a:lnSpc>
              <a:spcBef>
                <a:spcPts val="100"/>
              </a:spcBef>
              <a:buAutoNum type="arabicPeriod"/>
            </a:pPr>
            <a:r>
              <a:rPr lang="en-US" altLang="zh-CN" sz="1400" b="1">
                <a:latin typeface="Arial" panose="020B0604020202020204" pitchFamily="34" charset="0"/>
                <a:ea typeface="微軟正黑體" panose="020B0604030504040204" pitchFamily="34" charset="-120"/>
                <a:cs typeface="Arial" panose="020B0604020202020204" pitchFamily="34" charset="0"/>
              </a:rPr>
              <a:t>File modification on the cloud can only be detected after gateway sync with the cloud.</a:t>
            </a:r>
          </a:p>
        </p:txBody>
      </p:sp>
    </p:spTree>
    <p:extLst>
      <p:ext uri="{BB962C8B-B14F-4D97-AF65-F5344CB8AC3E}">
        <p14:creationId xmlns:p14="http://schemas.microsoft.com/office/powerpoint/2010/main" val="572880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E74C8B7-94E4-4588-B14C-6895BF9D3AE0}"/>
              </a:ext>
            </a:extLst>
          </p:cNvPr>
          <p:cNvPicPr>
            <a:picLocks noChangeAspect="1"/>
          </p:cNvPicPr>
          <p:nvPr/>
        </p:nvPicPr>
        <p:blipFill>
          <a:blip r:embed="rId2"/>
          <a:stretch>
            <a:fillRect/>
          </a:stretch>
        </p:blipFill>
        <p:spPr>
          <a:xfrm>
            <a:off x="0" y="0"/>
            <a:ext cx="9144000" cy="5143500"/>
          </a:xfrm>
          <a:prstGeom prst="rect">
            <a:avLst/>
          </a:prstGeom>
        </p:spPr>
      </p:pic>
      <p:sp>
        <p:nvSpPr>
          <p:cNvPr id="10" name="矩形 9">
            <a:extLst>
              <a:ext uri="{FF2B5EF4-FFF2-40B4-BE49-F238E27FC236}">
                <a16:creationId xmlns:a16="http://schemas.microsoft.com/office/drawing/2014/main" id="{0748804D-0F96-417E-80F2-3E88AEB9D18F}"/>
              </a:ext>
            </a:extLst>
          </p:cNvPr>
          <p:cNvSpPr/>
          <p:nvPr/>
        </p:nvSpPr>
        <p:spPr>
          <a:xfrm>
            <a:off x="381000" y="1508294"/>
            <a:ext cx="4185920" cy="2214880"/>
          </a:xfrm>
          <a:prstGeom prst="rect">
            <a:avLst/>
          </a:prstGeom>
          <a:solidFill>
            <a:schemeClr val="accent1">
              <a:lumMod val="50000"/>
              <a:alpha val="37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291794F3-D8D2-4853-B4E8-8827BB5A8C78}"/>
              </a:ext>
            </a:extLst>
          </p:cNvPr>
          <p:cNvPicPr>
            <a:picLocks noChangeAspect="1"/>
          </p:cNvPicPr>
          <p:nvPr/>
        </p:nvPicPr>
        <p:blipFill>
          <a:blip r:embed="rId3"/>
          <a:stretch>
            <a:fillRect/>
          </a:stretch>
        </p:blipFill>
        <p:spPr>
          <a:xfrm>
            <a:off x="1644966" y="895672"/>
            <a:ext cx="1829753" cy="328858"/>
          </a:xfrm>
          <a:prstGeom prst="rect">
            <a:avLst/>
          </a:prstGeom>
          <a:effectLst>
            <a:outerShdw blurRad="50800" dist="38100" dir="2700000" algn="tl" rotWithShape="0">
              <a:prstClr val="black">
                <a:alpha val="40000"/>
              </a:prstClr>
            </a:outerShdw>
          </a:effectLst>
        </p:spPr>
      </p:pic>
      <p:sp>
        <p:nvSpPr>
          <p:cNvPr id="8" name="矩形 7">
            <a:extLst>
              <a:ext uri="{FF2B5EF4-FFF2-40B4-BE49-F238E27FC236}">
                <a16:creationId xmlns:a16="http://schemas.microsoft.com/office/drawing/2014/main" id="{3F3AC993-4A86-418D-A777-5DEEF2D05950}"/>
              </a:ext>
            </a:extLst>
          </p:cNvPr>
          <p:cNvSpPr/>
          <p:nvPr/>
        </p:nvSpPr>
        <p:spPr>
          <a:xfrm>
            <a:off x="381000" y="1508294"/>
            <a:ext cx="4191000" cy="2214880"/>
          </a:xfrm>
          <a:prstGeom prst="rect">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Title 3">
            <a:extLst>
              <a:ext uri="{FF2B5EF4-FFF2-40B4-BE49-F238E27FC236}">
                <a16:creationId xmlns:a16="http://schemas.microsoft.com/office/drawing/2014/main" id="{241E3C3F-AF56-DE4E-ADBB-82981561C462}"/>
              </a:ext>
            </a:extLst>
          </p:cNvPr>
          <p:cNvSpPr>
            <a:spLocks noGrp="1"/>
          </p:cNvSpPr>
          <p:nvPr>
            <p:ph type="title"/>
          </p:nvPr>
        </p:nvSpPr>
        <p:spPr>
          <a:xfrm>
            <a:off x="370838" y="2539540"/>
            <a:ext cx="4209258" cy="907257"/>
          </a:xfrm>
          <a:effectLst>
            <a:outerShdw blurRad="50800" dist="38100" dir="2700000" algn="tl" rotWithShape="0">
              <a:prstClr val="black">
                <a:alpha val="40000"/>
              </a:prstClr>
            </a:outerShdw>
          </a:effectLst>
        </p:spPr>
        <p:txBody>
          <a:bodyPr vert="horz" lIns="91440" tIns="45720" rIns="91440" bIns="45720" rtlCol="0" anchor="b">
            <a:noAutofit/>
          </a:bodyPr>
          <a:lstStyle/>
          <a:p>
            <a:pPr algn="ctr"/>
            <a:r>
              <a:rPr lang="en-US" altLang="zh-CN" sz="4400">
                <a:latin typeface="Arial" panose="020B0604020202020204" pitchFamily="34" charset="0"/>
                <a:cs typeface="Arial" panose="020B0604020202020204" pitchFamily="34" charset="0"/>
              </a:rPr>
              <a:t>Mount Mode</a:t>
            </a:r>
            <a:endParaRPr lang="en-US" sz="4400">
              <a:latin typeface="Arial" panose="020B0604020202020204" pitchFamily="34" charset="0"/>
              <a:cs typeface="Arial" panose="020B0604020202020204" pitchFamily="34" charset="0"/>
            </a:endParaRPr>
          </a:p>
        </p:txBody>
      </p:sp>
      <p:sp>
        <p:nvSpPr>
          <p:cNvPr id="9" name="Title 3">
            <a:extLst>
              <a:ext uri="{FF2B5EF4-FFF2-40B4-BE49-F238E27FC236}">
                <a16:creationId xmlns:a16="http://schemas.microsoft.com/office/drawing/2014/main" id="{51E72FF0-F9EA-41D2-A583-65318CD29B57}"/>
              </a:ext>
            </a:extLst>
          </p:cNvPr>
          <p:cNvSpPr txBox="1">
            <a:spLocks/>
          </p:cNvSpPr>
          <p:nvPr/>
        </p:nvSpPr>
        <p:spPr>
          <a:xfrm>
            <a:off x="367824" y="1666573"/>
            <a:ext cx="4209258" cy="907257"/>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lvl1pPr algn="l" defTabSz="685800" rtl="0" eaLnBrk="1" latinLnBrk="0" hangingPunct="1">
              <a:lnSpc>
                <a:spcPct val="90000"/>
              </a:lnSpc>
              <a:spcBef>
                <a:spcPct val="0"/>
              </a:spcBef>
              <a:buNone/>
              <a:defRPr sz="45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sz="4400">
                <a:latin typeface="Arial" panose="020B0604020202020204" pitchFamily="34" charset="0"/>
                <a:cs typeface="Arial" panose="020B0604020202020204" pitchFamily="34" charset="0"/>
              </a:rPr>
              <a:t>File Station</a:t>
            </a:r>
          </a:p>
        </p:txBody>
      </p:sp>
    </p:spTree>
    <p:extLst>
      <p:ext uri="{BB962C8B-B14F-4D97-AF65-F5344CB8AC3E}">
        <p14:creationId xmlns:p14="http://schemas.microsoft.com/office/powerpoint/2010/main" val="244613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73" name="Rounded Rectangle 80">
            <a:extLst>
              <a:ext uri="{FF2B5EF4-FFF2-40B4-BE49-F238E27FC236}">
                <a16:creationId xmlns:a16="http://schemas.microsoft.com/office/drawing/2014/main" id="{E2F76428-DDB9-46A3-A2B3-5D114B571C1D}"/>
              </a:ext>
            </a:extLst>
          </p:cNvPr>
          <p:cNvSpPr/>
          <p:nvPr/>
        </p:nvSpPr>
        <p:spPr>
          <a:xfrm>
            <a:off x="6049929" y="3361488"/>
            <a:ext cx="2984915" cy="1009869"/>
          </a:xfrm>
          <a:prstGeom prst="roundRect">
            <a:avLst>
              <a:gd name="adj" fmla="val 863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p>
        </p:txBody>
      </p:sp>
      <p:sp>
        <p:nvSpPr>
          <p:cNvPr id="72" name="Rounded Rectangle 80">
            <a:extLst>
              <a:ext uri="{FF2B5EF4-FFF2-40B4-BE49-F238E27FC236}">
                <a16:creationId xmlns:a16="http://schemas.microsoft.com/office/drawing/2014/main" id="{F48C6406-3F3A-4BBC-8478-510095788E42}"/>
              </a:ext>
            </a:extLst>
          </p:cNvPr>
          <p:cNvSpPr/>
          <p:nvPr/>
        </p:nvSpPr>
        <p:spPr>
          <a:xfrm>
            <a:off x="6040552" y="2226497"/>
            <a:ext cx="2984915" cy="1009869"/>
          </a:xfrm>
          <a:prstGeom prst="roundRect">
            <a:avLst>
              <a:gd name="adj" fmla="val 863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p>
        </p:txBody>
      </p:sp>
      <p:sp>
        <p:nvSpPr>
          <p:cNvPr id="71" name="Rounded Rectangle 80">
            <a:extLst>
              <a:ext uri="{FF2B5EF4-FFF2-40B4-BE49-F238E27FC236}">
                <a16:creationId xmlns:a16="http://schemas.microsoft.com/office/drawing/2014/main" id="{46780438-2A65-4C25-9025-7CE5888642CE}"/>
              </a:ext>
            </a:extLst>
          </p:cNvPr>
          <p:cNvSpPr/>
          <p:nvPr/>
        </p:nvSpPr>
        <p:spPr>
          <a:xfrm>
            <a:off x="6040552" y="1044908"/>
            <a:ext cx="2984915" cy="1009869"/>
          </a:xfrm>
          <a:prstGeom prst="roundRect">
            <a:avLst>
              <a:gd name="adj" fmla="val 863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p>
        </p:txBody>
      </p:sp>
      <p:sp>
        <p:nvSpPr>
          <p:cNvPr id="68" name="矩形: 圓角 35">
            <a:extLst>
              <a:ext uri="{FF2B5EF4-FFF2-40B4-BE49-F238E27FC236}">
                <a16:creationId xmlns:a16="http://schemas.microsoft.com/office/drawing/2014/main" id="{29DC3211-76E5-4D23-A0A8-40991A59F225}"/>
              </a:ext>
            </a:extLst>
          </p:cNvPr>
          <p:cNvSpPr/>
          <p:nvPr/>
        </p:nvSpPr>
        <p:spPr>
          <a:xfrm>
            <a:off x="4319827" y="1747341"/>
            <a:ext cx="1280426" cy="860509"/>
          </a:xfrm>
          <a:prstGeom prst="roundRect">
            <a:avLst>
              <a:gd name="adj" fmla="val 15817"/>
            </a:avLst>
          </a:prstGeom>
          <a:gradFill flip="none" rotWithShape="1">
            <a:gsLst>
              <a:gs pos="0">
                <a:srgbClr val="E55098"/>
              </a:gs>
              <a:gs pos="100000">
                <a:srgbClr val="993FD7"/>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7" name="矩形: 圓角 35">
            <a:extLst>
              <a:ext uri="{FF2B5EF4-FFF2-40B4-BE49-F238E27FC236}">
                <a16:creationId xmlns:a16="http://schemas.microsoft.com/office/drawing/2014/main" id="{B21B271E-8890-4BE0-BFB3-421132418253}"/>
              </a:ext>
            </a:extLst>
          </p:cNvPr>
          <p:cNvSpPr/>
          <p:nvPr/>
        </p:nvSpPr>
        <p:spPr>
          <a:xfrm>
            <a:off x="2692166" y="3438479"/>
            <a:ext cx="1303196" cy="545531"/>
          </a:xfrm>
          <a:prstGeom prst="roundRect">
            <a:avLst>
              <a:gd name="adj" fmla="val 37854"/>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89" name="Google Shape;89;p17"/>
          <p:cNvPicPr preferRelativeResize="0"/>
          <p:nvPr/>
        </p:nvPicPr>
        <p:blipFill>
          <a:blip r:embed="rId3">
            <a:alphaModFix/>
          </a:blip>
          <a:stretch>
            <a:fillRect/>
          </a:stretch>
        </p:blipFill>
        <p:spPr>
          <a:xfrm>
            <a:off x="6141773" y="1110120"/>
            <a:ext cx="443624" cy="463803"/>
          </a:xfrm>
          <a:prstGeom prst="rect">
            <a:avLst/>
          </a:prstGeom>
          <a:noFill/>
          <a:ln>
            <a:noFill/>
          </a:ln>
        </p:spPr>
      </p:pic>
      <p:pic>
        <p:nvPicPr>
          <p:cNvPr id="90" name="Google Shape;90;p17"/>
          <p:cNvPicPr preferRelativeResize="0"/>
          <p:nvPr/>
        </p:nvPicPr>
        <p:blipFill>
          <a:blip r:embed="rId4">
            <a:alphaModFix/>
          </a:blip>
          <a:stretch>
            <a:fillRect/>
          </a:stretch>
        </p:blipFill>
        <p:spPr>
          <a:xfrm>
            <a:off x="6148033" y="2281069"/>
            <a:ext cx="443618" cy="481724"/>
          </a:xfrm>
          <a:prstGeom prst="rect">
            <a:avLst/>
          </a:prstGeom>
          <a:noFill/>
          <a:ln>
            <a:noFill/>
          </a:ln>
        </p:spPr>
      </p:pic>
      <p:sp>
        <p:nvSpPr>
          <p:cNvPr id="91" name="Google Shape;91;p17"/>
          <p:cNvSpPr txBox="1"/>
          <p:nvPr/>
        </p:nvSpPr>
        <p:spPr>
          <a:xfrm>
            <a:off x="6539733" y="1040902"/>
            <a:ext cx="2366322" cy="463803"/>
          </a:xfrm>
          <a:prstGeom prst="rect">
            <a:avLst/>
          </a:prstGeom>
          <a:noFill/>
          <a:ln>
            <a:noFill/>
          </a:ln>
        </p:spPr>
        <p:txBody>
          <a:bodyPr spcFirstLastPara="1" wrap="square" lIns="91425" tIns="91425" rIns="91425" bIns="91425" anchor="ctr" anchorCtr="0">
            <a:noAutofit/>
          </a:bodyPr>
          <a:lstStyle/>
          <a:p>
            <a:r>
              <a:rPr lang="en-US" sz="1550" b="1">
                <a:latin typeface="Arial" panose="020B0604020202020204" pitchFamily="34" charset="0"/>
                <a:cs typeface="Arial" panose="020B0604020202020204" pitchFamily="34" charset="0"/>
              </a:rPr>
              <a:t>Cloud File Storage</a:t>
            </a:r>
          </a:p>
        </p:txBody>
      </p:sp>
      <p:sp>
        <p:nvSpPr>
          <p:cNvPr id="92" name="Google Shape;92;p17"/>
          <p:cNvSpPr txBox="1"/>
          <p:nvPr/>
        </p:nvSpPr>
        <p:spPr>
          <a:xfrm>
            <a:off x="6563992" y="2172048"/>
            <a:ext cx="2421874" cy="463803"/>
          </a:xfrm>
          <a:prstGeom prst="rect">
            <a:avLst/>
          </a:prstGeom>
          <a:noFill/>
          <a:ln>
            <a:noFill/>
          </a:ln>
        </p:spPr>
        <p:txBody>
          <a:bodyPr spcFirstLastPara="1" wrap="square" lIns="91425" tIns="91425" rIns="91425" bIns="91425" anchor="ctr" anchorCtr="0">
            <a:noAutofit/>
          </a:bodyPr>
          <a:lstStyle/>
          <a:p>
            <a:r>
              <a:rPr lang="en-US" sz="1550" b="1">
                <a:latin typeface="Arial" panose="020B0604020202020204" pitchFamily="34" charset="0"/>
                <a:cs typeface="Arial" panose="020B0604020202020204" pitchFamily="34" charset="0"/>
              </a:rPr>
              <a:t>Cloud Object Storage</a:t>
            </a:r>
          </a:p>
        </p:txBody>
      </p:sp>
      <p:cxnSp>
        <p:nvCxnSpPr>
          <p:cNvPr id="114" name="Google Shape;114;p17"/>
          <p:cNvCxnSpPr>
            <a:cxnSpLocks/>
          </p:cNvCxnSpPr>
          <p:nvPr/>
        </p:nvCxnSpPr>
        <p:spPr>
          <a:xfrm flipV="1">
            <a:off x="3970795" y="2178052"/>
            <a:ext cx="363571" cy="727814"/>
          </a:xfrm>
          <a:prstGeom prst="straightConnector1">
            <a:avLst/>
          </a:prstGeom>
          <a:noFill/>
          <a:ln w="19050" cap="flat" cmpd="sng">
            <a:gradFill>
              <a:gsLst>
                <a:gs pos="0">
                  <a:srgbClr val="1A7AE8"/>
                </a:gs>
                <a:gs pos="100000">
                  <a:srgbClr val="6F3FAF"/>
                </a:gs>
              </a:gsLst>
              <a:lin ang="5400000" scaled="1"/>
            </a:gradFill>
            <a:prstDash val="solid"/>
            <a:round/>
            <a:headEnd type="triangle" w="med" len="med"/>
            <a:tailEnd type="triangle" w="med" len="med"/>
          </a:ln>
        </p:spPr>
      </p:cxnSp>
      <p:cxnSp>
        <p:nvCxnSpPr>
          <p:cNvPr id="115" name="Google Shape;115;p17"/>
          <p:cNvCxnSpPr>
            <a:cxnSpLocks/>
          </p:cNvCxnSpPr>
          <p:nvPr/>
        </p:nvCxnSpPr>
        <p:spPr>
          <a:xfrm>
            <a:off x="3970795" y="2905866"/>
            <a:ext cx="359946" cy="687690"/>
          </a:xfrm>
          <a:prstGeom prst="straightConnector1">
            <a:avLst/>
          </a:prstGeom>
          <a:noFill/>
          <a:ln w="19050" cap="flat" cmpd="sng">
            <a:gradFill>
              <a:gsLst>
                <a:gs pos="0">
                  <a:srgbClr val="1A7AE8"/>
                </a:gs>
                <a:gs pos="100000">
                  <a:srgbClr val="6F3FAF"/>
                </a:gs>
              </a:gsLst>
              <a:lin ang="5400000" scaled="1"/>
            </a:gradFill>
            <a:prstDash val="solid"/>
            <a:round/>
            <a:headEnd type="triangle" w="med" len="med"/>
            <a:tailEnd type="triangle" w="med" len="med"/>
          </a:ln>
        </p:spPr>
      </p:cxnSp>
      <p:cxnSp>
        <p:nvCxnSpPr>
          <p:cNvPr id="116" name="Google Shape;116;p17"/>
          <p:cNvCxnSpPr>
            <a:cxnSpLocks/>
            <a:stCxn id="68" idx="3"/>
            <a:endCxn id="89" idx="1"/>
          </p:cNvCxnSpPr>
          <p:nvPr/>
        </p:nvCxnSpPr>
        <p:spPr>
          <a:xfrm flipV="1">
            <a:off x="5600253" y="1342022"/>
            <a:ext cx="541520" cy="835574"/>
          </a:xfrm>
          <a:prstGeom prst="straightConnector1">
            <a:avLst/>
          </a:prstGeom>
          <a:noFill/>
          <a:ln w="19050" cap="flat" cmpd="sng">
            <a:gradFill>
              <a:gsLst>
                <a:gs pos="1000">
                  <a:srgbClr val="1A7AE8"/>
                </a:gs>
                <a:gs pos="100000">
                  <a:srgbClr val="6F40AF"/>
                </a:gs>
              </a:gsLst>
              <a:lin ang="5400000" scaled="1"/>
            </a:gradFill>
            <a:prstDash val="solid"/>
            <a:round/>
            <a:headEnd type="triangle" w="med" len="med"/>
            <a:tailEnd type="triangle" w="med" len="med"/>
          </a:ln>
        </p:spPr>
      </p:cxnSp>
      <p:cxnSp>
        <p:nvCxnSpPr>
          <p:cNvPr id="117" name="Google Shape;117;p17"/>
          <p:cNvCxnSpPr>
            <a:cxnSpLocks/>
            <a:stCxn id="68" idx="3"/>
            <a:endCxn id="90" idx="1"/>
          </p:cNvCxnSpPr>
          <p:nvPr/>
        </p:nvCxnSpPr>
        <p:spPr>
          <a:xfrm>
            <a:off x="5600253" y="2177596"/>
            <a:ext cx="547780" cy="344335"/>
          </a:xfrm>
          <a:prstGeom prst="straightConnector1">
            <a:avLst/>
          </a:prstGeom>
          <a:noFill/>
          <a:ln w="19050" cap="flat" cmpd="sng">
            <a:gradFill>
              <a:gsLst>
                <a:gs pos="1000">
                  <a:srgbClr val="1A7AE8"/>
                </a:gs>
                <a:gs pos="100000">
                  <a:srgbClr val="6F40AF"/>
                </a:gs>
              </a:gsLst>
              <a:lin ang="5400000" scaled="1"/>
            </a:gradFill>
            <a:prstDash val="solid"/>
            <a:round/>
            <a:headEnd type="triangle" w="med" len="med"/>
            <a:tailEnd type="triangle" w="med" len="med"/>
          </a:ln>
        </p:spPr>
      </p:cxnSp>
      <p:cxnSp>
        <p:nvCxnSpPr>
          <p:cNvPr id="118" name="Google Shape;118;p17"/>
          <p:cNvCxnSpPr>
            <a:cxnSpLocks/>
          </p:cNvCxnSpPr>
          <p:nvPr/>
        </p:nvCxnSpPr>
        <p:spPr>
          <a:xfrm>
            <a:off x="1194532" y="2918272"/>
            <a:ext cx="1445360" cy="0"/>
          </a:xfrm>
          <a:prstGeom prst="straightConnector1">
            <a:avLst/>
          </a:prstGeom>
          <a:noFill/>
          <a:ln w="19050" cap="flat" cmpd="sng">
            <a:gradFill flip="none" rotWithShape="1">
              <a:gsLst>
                <a:gs pos="0">
                  <a:srgbClr val="1B7AE8"/>
                </a:gs>
                <a:gs pos="100000">
                  <a:srgbClr val="6F40B0"/>
                </a:gs>
              </a:gsLst>
              <a:lin ang="8100000" scaled="1"/>
              <a:tileRect/>
            </a:gradFill>
            <a:prstDash val="solid"/>
            <a:round/>
            <a:headEnd type="triangle" w="med" len="med"/>
            <a:tailEnd type="triangle" w="med" len="med"/>
          </a:ln>
        </p:spPr>
      </p:cxnSp>
      <p:sp>
        <p:nvSpPr>
          <p:cNvPr id="119" name="Google Shape;119;p17"/>
          <p:cNvSpPr txBox="1"/>
          <p:nvPr/>
        </p:nvSpPr>
        <p:spPr>
          <a:xfrm>
            <a:off x="1202339" y="2548298"/>
            <a:ext cx="1394713" cy="244701"/>
          </a:xfrm>
          <a:prstGeom prst="rect">
            <a:avLst/>
          </a:prstGeom>
          <a:noFill/>
          <a:ln>
            <a:noFill/>
          </a:ln>
        </p:spPr>
        <p:txBody>
          <a:bodyPr spcFirstLastPara="1" wrap="square" lIns="91425" tIns="91425" rIns="91425" bIns="91425" anchor="ctr" anchorCtr="0">
            <a:noAutofit/>
          </a:bodyPr>
          <a:lstStyle/>
          <a:p>
            <a:pPr algn="ctr"/>
            <a:r>
              <a:rPr lang="en-US" sz="1013">
                <a:latin typeface="Arial" panose="020B0604020202020204" pitchFamily="34" charset="0"/>
                <a:cs typeface="Arial" panose="020B0604020202020204" pitchFamily="34" charset="0"/>
              </a:rPr>
              <a:t>Web, Mobile Device Access</a:t>
            </a:r>
          </a:p>
        </p:txBody>
      </p:sp>
      <p:grpSp>
        <p:nvGrpSpPr>
          <p:cNvPr id="38" name="群組 23">
            <a:extLst>
              <a:ext uri="{FF2B5EF4-FFF2-40B4-BE49-F238E27FC236}">
                <a16:creationId xmlns:a16="http://schemas.microsoft.com/office/drawing/2014/main" id="{48025110-CCD1-0E48-BF36-DB0791D2F68F}"/>
              </a:ext>
            </a:extLst>
          </p:cNvPr>
          <p:cNvGrpSpPr/>
          <p:nvPr/>
        </p:nvGrpSpPr>
        <p:grpSpPr>
          <a:xfrm>
            <a:off x="6740900" y="1454059"/>
            <a:ext cx="1309207" cy="527505"/>
            <a:chOff x="1500761" y="1789946"/>
            <a:chExt cx="1691816" cy="681665"/>
          </a:xfrm>
          <a:effectLst>
            <a:outerShdw blurRad="50800" dist="38100" dir="2700000" algn="tl" rotWithShape="0">
              <a:prstClr val="black">
                <a:alpha val="40000"/>
              </a:prstClr>
            </a:outerShdw>
          </a:effectLst>
        </p:grpSpPr>
        <p:pic>
          <p:nvPicPr>
            <p:cNvPr id="39" name="Picture 38"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B2C506A0-2378-EF42-8C34-C4DFB24CB3A8}"/>
                </a:ext>
              </a:extLst>
            </p:cNvPr>
            <p:cNvPicPr>
              <a:picLocks noChangeAspect="1" noChangeArrowheads="1"/>
            </p:cNvPicPr>
            <p:nvPr/>
          </p:nvPicPr>
          <p:blipFill>
            <a:blip r:embed="rId5" cstate="print"/>
            <a:srcRect/>
            <a:stretch>
              <a:fillRect/>
            </a:stretch>
          </p:blipFill>
          <p:spPr bwMode="auto">
            <a:xfrm>
              <a:off x="2421112" y="1789946"/>
              <a:ext cx="300202" cy="300202"/>
            </a:xfrm>
            <a:prstGeom prst="rect">
              <a:avLst/>
            </a:prstGeom>
            <a:noFill/>
          </p:spPr>
        </p:pic>
        <p:pic>
          <p:nvPicPr>
            <p:cNvPr id="40" name="Picture 39"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615BEBA-32FB-7A47-9C64-D4A8D6F42AE2}"/>
                </a:ext>
              </a:extLst>
            </p:cNvPr>
            <p:cNvPicPr>
              <a:picLocks noChangeAspect="1" noChangeArrowheads="1"/>
            </p:cNvPicPr>
            <p:nvPr/>
          </p:nvPicPr>
          <p:blipFill>
            <a:blip r:embed="rId6" cstate="print"/>
            <a:srcRect/>
            <a:stretch>
              <a:fillRect/>
            </a:stretch>
          </p:blipFill>
          <p:spPr bwMode="auto">
            <a:xfrm>
              <a:off x="2173219" y="2170064"/>
              <a:ext cx="300202" cy="300202"/>
            </a:xfrm>
            <a:prstGeom prst="rect">
              <a:avLst/>
            </a:prstGeom>
            <a:noFill/>
          </p:spPr>
        </p:pic>
        <p:pic>
          <p:nvPicPr>
            <p:cNvPr id="41" name="Picture 40"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1BF6B594-777B-3A44-AB24-91B1164FF776}"/>
                </a:ext>
              </a:extLst>
            </p:cNvPr>
            <p:cNvPicPr>
              <a:picLocks noChangeAspect="1" noChangeArrowheads="1"/>
            </p:cNvPicPr>
            <p:nvPr/>
          </p:nvPicPr>
          <p:blipFill>
            <a:blip r:embed="rId7" cstate="print"/>
            <a:srcRect/>
            <a:stretch>
              <a:fillRect/>
            </a:stretch>
          </p:blipFill>
          <p:spPr bwMode="auto">
            <a:xfrm>
              <a:off x="2663422" y="2170736"/>
              <a:ext cx="300202" cy="300202"/>
            </a:xfrm>
            <a:prstGeom prst="rect">
              <a:avLst/>
            </a:prstGeom>
            <a:noFill/>
          </p:spPr>
        </p:pic>
        <p:pic>
          <p:nvPicPr>
            <p:cNvPr id="42"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B9CF8B57-7C4E-F441-AD6D-8E540D2274EF}"/>
                </a:ext>
              </a:extLst>
            </p:cNvPr>
            <p:cNvPicPr>
              <a:picLocks noChangeAspect="1" noChangeArrowheads="1"/>
            </p:cNvPicPr>
            <p:nvPr/>
          </p:nvPicPr>
          <p:blipFill>
            <a:blip r:embed="rId8" cstate="print"/>
            <a:srcRect/>
            <a:stretch>
              <a:fillRect/>
            </a:stretch>
          </p:blipFill>
          <p:spPr bwMode="auto">
            <a:xfrm>
              <a:off x="1500761" y="1791040"/>
              <a:ext cx="300202" cy="300202"/>
            </a:xfrm>
            <a:prstGeom prst="rect">
              <a:avLst/>
            </a:prstGeom>
            <a:noFill/>
          </p:spPr>
        </p:pic>
        <p:pic>
          <p:nvPicPr>
            <p:cNvPr id="43"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31F58249-8202-1542-96D9-15D0984D9413}"/>
                </a:ext>
              </a:extLst>
            </p:cNvPr>
            <p:cNvPicPr>
              <a:picLocks noChangeAspect="1" noChangeArrowheads="1"/>
            </p:cNvPicPr>
            <p:nvPr/>
          </p:nvPicPr>
          <p:blipFill>
            <a:blip r:embed="rId9" cstate="print"/>
            <a:srcRect/>
            <a:stretch>
              <a:fillRect/>
            </a:stretch>
          </p:blipFill>
          <p:spPr bwMode="auto">
            <a:xfrm>
              <a:off x="2892375" y="1789946"/>
              <a:ext cx="300202" cy="300202"/>
            </a:xfrm>
            <a:prstGeom prst="rect">
              <a:avLst/>
            </a:prstGeom>
            <a:noFill/>
          </p:spPr>
        </p:pic>
        <p:pic>
          <p:nvPicPr>
            <p:cNvPr id="44"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018037B8-F726-DA48-8ED3-548D0FACE875}"/>
                </a:ext>
              </a:extLst>
            </p:cNvPr>
            <p:cNvPicPr>
              <a:picLocks noChangeAspect="1" noChangeArrowheads="1"/>
            </p:cNvPicPr>
            <p:nvPr/>
          </p:nvPicPr>
          <p:blipFill>
            <a:blip r:embed="rId10" cstate="print"/>
            <a:srcRect/>
            <a:stretch>
              <a:fillRect/>
            </a:stretch>
          </p:blipFill>
          <p:spPr bwMode="auto">
            <a:xfrm>
              <a:off x="1955787" y="1789947"/>
              <a:ext cx="300202" cy="300200"/>
            </a:xfrm>
            <a:prstGeom prst="rect">
              <a:avLst/>
            </a:prstGeom>
            <a:noFill/>
          </p:spPr>
        </p:pic>
        <p:pic>
          <p:nvPicPr>
            <p:cNvPr id="45" name="Picture 25" descr="C:\Users\Josh Chen\Desktop\OneDrive.png">
              <a:extLst>
                <a:ext uri="{FF2B5EF4-FFF2-40B4-BE49-F238E27FC236}">
                  <a16:creationId xmlns:a16="http://schemas.microsoft.com/office/drawing/2014/main" id="{6364ABD3-A9E5-5449-BB8A-11CB297712A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723468" y="2170453"/>
              <a:ext cx="301158" cy="301158"/>
            </a:xfrm>
            <a:prstGeom prst="rect">
              <a:avLst/>
            </a:prstGeom>
            <a:noFill/>
          </p:spPr>
        </p:pic>
      </p:grpSp>
      <p:grpSp>
        <p:nvGrpSpPr>
          <p:cNvPr id="46" name="Group 45">
            <a:extLst>
              <a:ext uri="{FF2B5EF4-FFF2-40B4-BE49-F238E27FC236}">
                <a16:creationId xmlns:a16="http://schemas.microsoft.com/office/drawing/2014/main" id="{28188986-6B7D-A24E-BA02-56EF0D86B3D5}"/>
              </a:ext>
            </a:extLst>
          </p:cNvPr>
          <p:cNvGrpSpPr/>
          <p:nvPr/>
        </p:nvGrpSpPr>
        <p:grpSpPr>
          <a:xfrm>
            <a:off x="6784037" y="2595732"/>
            <a:ext cx="2034213" cy="556822"/>
            <a:chOff x="6753751" y="4211514"/>
            <a:chExt cx="3383297" cy="926105"/>
          </a:xfrm>
        </p:grpSpPr>
        <p:pic>
          <p:nvPicPr>
            <p:cNvPr id="47"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B88D4110-8BDB-0841-8BD1-F4CD39CFA69D}"/>
                </a:ext>
              </a:extLst>
            </p:cNvPr>
            <p:cNvPicPr>
              <a:picLocks noChangeAspect="1" noChangeArrowheads="1"/>
            </p:cNvPicPr>
            <p:nvPr/>
          </p:nvPicPr>
          <p:blipFill>
            <a:blip r:embed="rId12" cstate="print"/>
            <a:srcRect/>
            <a:stretch>
              <a:fillRect/>
            </a:stretch>
          </p:blipFill>
          <p:spPr bwMode="auto">
            <a:xfrm>
              <a:off x="8957913" y="4750570"/>
              <a:ext cx="386242" cy="386241"/>
            </a:xfrm>
            <a:prstGeom prst="rect">
              <a:avLst/>
            </a:prstGeom>
            <a:noFill/>
            <a:effectLst>
              <a:outerShdw blurRad="50800" dist="38100" dir="2700000" algn="tl" rotWithShape="0">
                <a:prstClr val="black">
                  <a:alpha val="40000"/>
                </a:prstClr>
              </a:outerShdw>
            </a:effectLst>
          </p:spPr>
        </p:pic>
        <p:pic>
          <p:nvPicPr>
            <p:cNvPr id="48"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6A02ACB8-6510-A147-BEC2-736C9C3D16E6}"/>
                </a:ext>
              </a:extLst>
            </p:cNvPr>
            <p:cNvPicPr>
              <a:picLocks noChangeAspect="1" noChangeArrowheads="1"/>
            </p:cNvPicPr>
            <p:nvPr/>
          </p:nvPicPr>
          <p:blipFill>
            <a:blip r:embed="rId13" cstate="print"/>
            <a:srcRect/>
            <a:stretch>
              <a:fillRect/>
            </a:stretch>
          </p:blipFill>
          <p:spPr bwMode="auto">
            <a:xfrm>
              <a:off x="7964537" y="4225586"/>
              <a:ext cx="386242" cy="386241"/>
            </a:xfrm>
            <a:prstGeom prst="rect">
              <a:avLst/>
            </a:prstGeom>
            <a:noFill/>
            <a:effectLst>
              <a:outerShdw blurRad="50800" dist="38100" dir="2700000" algn="tl" rotWithShape="0">
                <a:prstClr val="black">
                  <a:alpha val="40000"/>
                </a:prstClr>
              </a:outerShdw>
            </a:effectLst>
          </p:spPr>
        </p:pic>
        <p:pic>
          <p:nvPicPr>
            <p:cNvPr id="49"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47924F22-FF89-DB48-A0F1-9E7187ED1481}"/>
                </a:ext>
              </a:extLst>
            </p:cNvPr>
            <p:cNvPicPr>
              <a:picLocks noChangeAspect="1" noChangeArrowheads="1"/>
            </p:cNvPicPr>
            <p:nvPr/>
          </p:nvPicPr>
          <p:blipFill>
            <a:blip r:embed="rId14" cstate="print"/>
            <a:srcRect/>
            <a:stretch>
              <a:fillRect/>
            </a:stretch>
          </p:blipFill>
          <p:spPr bwMode="auto">
            <a:xfrm>
              <a:off x="7076493" y="4751378"/>
              <a:ext cx="386242" cy="386241"/>
            </a:xfrm>
            <a:prstGeom prst="rect">
              <a:avLst/>
            </a:prstGeom>
            <a:noFill/>
            <a:effectLst>
              <a:outerShdw blurRad="50800" dist="38100" dir="2700000" algn="tl" rotWithShape="0">
                <a:prstClr val="black">
                  <a:alpha val="40000"/>
                </a:prstClr>
              </a:outerShdw>
            </a:effectLst>
          </p:spPr>
        </p:pic>
        <p:pic>
          <p:nvPicPr>
            <p:cNvPr id="50"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47508412-5014-B948-8DEB-584B7DF5F319}"/>
                </a:ext>
              </a:extLst>
            </p:cNvPr>
            <p:cNvPicPr>
              <a:picLocks noChangeAspect="1" noChangeArrowheads="1"/>
            </p:cNvPicPr>
            <p:nvPr/>
          </p:nvPicPr>
          <p:blipFill>
            <a:blip r:embed="rId15" cstate="print"/>
            <a:srcRect/>
            <a:stretch>
              <a:fillRect/>
            </a:stretch>
          </p:blipFill>
          <p:spPr bwMode="auto">
            <a:xfrm>
              <a:off x="9168346" y="4226601"/>
              <a:ext cx="386242" cy="386241"/>
            </a:xfrm>
            <a:prstGeom prst="rect">
              <a:avLst/>
            </a:prstGeom>
            <a:noFill/>
            <a:effectLst>
              <a:outerShdw blurRad="50800" dist="38100" dir="2700000" algn="tl" rotWithShape="0">
                <a:prstClr val="black">
                  <a:alpha val="40000"/>
                </a:prstClr>
              </a:outerShdw>
            </a:effectLst>
          </p:spPr>
        </p:pic>
        <p:pic>
          <p:nvPicPr>
            <p:cNvPr id="51"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A1BE4474-ADFA-A141-9503-80FC069C7522}"/>
                </a:ext>
              </a:extLst>
            </p:cNvPr>
            <p:cNvPicPr>
              <a:picLocks noChangeAspect="1" noChangeArrowheads="1"/>
            </p:cNvPicPr>
            <p:nvPr/>
          </p:nvPicPr>
          <p:blipFill>
            <a:blip r:embed="rId16" cstate="print"/>
            <a:srcRect/>
            <a:stretch>
              <a:fillRect/>
            </a:stretch>
          </p:blipFill>
          <p:spPr bwMode="auto">
            <a:xfrm>
              <a:off x="8347873" y="4750570"/>
              <a:ext cx="386242" cy="386241"/>
            </a:xfrm>
            <a:prstGeom prst="rect">
              <a:avLst/>
            </a:prstGeom>
            <a:noFill/>
            <a:effectLst>
              <a:outerShdw blurRad="50800" dist="38100" dir="2700000" algn="tl" rotWithShape="0">
                <a:prstClr val="black">
                  <a:alpha val="40000"/>
                </a:prstClr>
              </a:outerShdw>
            </a:effectLst>
          </p:spPr>
        </p:pic>
        <p:pic>
          <p:nvPicPr>
            <p:cNvPr id="52"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17B30CD1-8CE3-A641-B73A-C73CD6B989AC}"/>
                </a:ext>
              </a:extLst>
            </p:cNvPr>
            <p:cNvPicPr>
              <a:picLocks noChangeAspect="1" noChangeArrowheads="1"/>
            </p:cNvPicPr>
            <p:nvPr/>
          </p:nvPicPr>
          <p:blipFill>
            <a:blip r:embed="rId17" cstate="print"/>
            <a:srcRect/>
            <a:stretch>
              <a:fillRect/>
            </a:stretch>
          </p:blipFill>
          <p:spPr bwMode="auto">
            <a:xfrm>
              <a:off x="8549792" y="4225586"/>
              <a:ext cx="386242" cy="386241"/>
            </a:xfrm>
            <a:prstGeom prst="rect">
              <a:avLst/>
            </a:prstGeom>
            <a:noFill/>
            <a:effectLst>
              <a:outerShdw blurRad="50800" dist="38100" dir="2700000" algn="tl" rotWithShape="0">
                <a:prstClr val="black">
                  <a:alpha val="40000"/>
                </a:prstClr>
              </a:outerShdw>
            </a:effectLst>
          </p:spPr>
        </p:pic>
        <p:pic>
          <p:nvPicPr>
            <p:cNvPr id="53"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423F2E7D-A887-744E-9D49-F5418D9DF55C}"/>
                </a:ext>
              </a:extLst>
            </p:cNvPr>
            <p:cNvPicPr>
              <a:picLocks noChangeAspect="1" noChangeArrowheads="1"/>
            </p:cNvPicPr>
            <p:nvPr/>
          </p:nvPicPr>
          <p:blipFill>
            <a:blip r:embed="rId18" cstate="print"/>
            <a:srcRect/>
            <a:stretch>
              <a:fillRect/>
            </a:stretch>
          </p:blipFill>
          <p:spPr bwMode="auto">
            <a:xfrm>
              <a:off x="7333688" y="4211515"/>
              <a:ext cx="386242" cy="386241"/>
            </a:xfrm>
            <a:prstGeom prst="rect">
              <a:avLst/>
            </a:prstGeom>
            <a:noFill/>
            <a:effectLst>
              <a:outerShdw blurRad="50800" dist="38100" dir="2700000" algn="tl" rotWithShape="0">
                <a:prstClr val="black">
                  <a:alpha val="40000"/>
                </a:prstClr>
              </a:outerShdw>
            </a:effectLst>
          </p:spPr>
        </p:pic>
        <p:pic>
          <p:nvPicPr>
            <p:cNvPr id="54"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8C111BE5-E26E-7F4D-97A3-BB1A8FD58B53}"/>
                </a:ext>
              </a:extLst>
            </p:cNvPr>
            <p:cNvPicPr>
              <a:picLocks noChangeAspect="1" noChangeArrowheads="1"/>
            </p:cNvPicPr>
            <p:nvPr/>
          </p:nvPicPr>
          <p:blipFill>
            <a:blip r:embed="rId19" cstate="print"/>
            <a:srcRect/>
            <a:stretch>
              <a:fillRect/>
            </a:stretch>
          </p:blipFill>
          <p:spPr bwMode="auto">
            <a:xfrm>
              <a:off x="9544258" y="4749898"/>
              <a:ext cx="386242" cy="386241"/>
            </a:xfrm>
            <a:prstGeom prst="rect">
              <a:avLst/>
            </a:prstGeom>
            <a:noFill/>
            <a:effectLst>
              <a:outerShdw blurRad="50800" dist="38100" dir="2700000" algn="tl" rotWithShape="0">
                <a:prstClr val="black">
                  <a:alpha val="40000"/>
                </a:prstClr>
              </a:outerShdw>
            </a:effectLst>
          </p:spPr>
        </p:pic>
        <p:pic>
          <p:nvPicPr>
            <p:cNvPr id="55" name="Picture 20" descr="Image result for è¯çºé²">
              <a:extLst>
                <a:ext uri="{FF2B5EF4-FFF2-40B4-BE49-F238E27FC236}">
                  <a16:creationId xmlns:a16="http://schemas.microsoft.com/office/drawing/2014/main" id="{1E2851AA-E883-FD43-955A-B99CDA731728}"/>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l="32299" t="2107" r="32593" b="45223"/>
            <a:stretch>
              <a:fillRect/>
            </a:stretch>
          </p:blipFill>
          <p:spPr bwMode="auto">
            <a:xfrm>
              <a:off x="7703916" y="4749898"/>
              <a:ext cx="386242" cy="386241"/>
            </a:xfrm>
            <a:prstGeom prst="rect">
              <a:avLst/>
            </a:prstGeom>
            <a:noFill/>
            <a:effectLst>
              <a:outerShdw blurRad="50800" dist="38100" dir="2700000" algn="tl" rotWithShape="0">
                <a:prstClr val="black">
                  <a:alpha val="40000"/>
                </a:prstClr>
              </a:outerShdw>
            </a:effectLst>
          </p:spPr>
        </p:pic>
        <p:pic>
          <p:nvPicPr>
            <p:cNvPr id="56" name="Google Shape;106;p17">
              <a:extLst>
                <a:ext uri="{FF2B5EF4-FFF2-40B4-BE49-F238E27FC236}">
                  <a16:creationId xmlns:a16="http://schemas.microsoft.com/office/drawing/2014/main" id="{B929C1E7-E120-F249-9950-76F53540EA28}"/>
                </a:ext>
              </a:extLst>
            </p:cNvPr>
            <p:cNvPicPr preferRelativeResize="0"/>
            <p:nvPr/>
          </p:nvPicPr>
          <p:blipFill>
            <a:blip r:embed="rId21"/>
            <a:stretch>
              <a:fillRect/>
            </a:stretch>
          </p:blipFill>
          <p:spPr>
            <a:xfrm>
              <a:off x="6753751" y="4211514"/>
              <a:ext cx="401470" cy="401470"/>
            </a:xfrm>
            <a:prstGeom prst="rect">
              <a:avLst/>
            </a:prstGeom>
            <a:noFill/>
            <a:effectLst>
              <a:outerShdw blurRad="50800" dist="38100" dir="2700000" algn="tl" rotWithShape="0">
                <a:prstClr val="black">
                  <a:alpha val="40000"/>
                </a:prstClr>
              </a:outerShdw>
            </a:effectLst>
          </p:spPr>
        </p:pic>
        <p:pic>
          <p:nvPicPr>
            <p:cNvPr id="57" name="Google Shape;109;p17">
              <a:extLst>
                <a:ext uri="{FF2B5EF4-FFF2-40B4-BE49-F238E27FC236}">
                  <a16:creationId xmlns:a16="http://schemas.microsoft.com/office/drawing/2014/main" id="{BB4F7AF5-1D62-5C4A-9585-E357BC74C6E6}"/>
                </a:ext>
              </a:extLst>
            </p:cNvPr>
            <p:cNvPicPr preferRelativeResize="0"/>
            <p:nvPr/>
          </p:nvPicPr>
          <p:blipFill>
            <a:blip r:embed="rId22"/>
            <a:stretch>
              <a:fillRect/>
            </a:stretch>
          </p:blipFill>
          <p:spPr>
            <a:xfrm>
              <a:off x="9750806" y="4225586"/>
              <a:ext cx="386242" cy="386241"/>
            </a:xfrm>
            <a:prstGeom prst="rect">
              <a:avLst/>
            </a:prstGeom>
            <a:noFill/>
            <a:effectLst>
              <a:outerShdw blurRad="50800" dist="38100" dir="2700000" algn="tl" rotWithShape="0">
                <a:prstClr val="black">
                  <a:alpha val="40000"/>
                </a:prstClr>
              </a:outerShdw>
            </a:effectLst>
          </p:spPr>
        </p:pic>
      </p:grpSp>
      <p:pic>
        <p:nvPicPr>
          <p:cNvPr id="59" name="圖形 42">
            <a:extLst>
              <a:ext uri="{FF2B5EF4-FFF2-40B4-BE49-F238E27FC236}">
                <a16:creationId xmlns:a16="http://schemas.microsoft.com/office/drawing/2014/main" id="{32FE67AD-1902-5343-9C38-98C3A10C0B11}"/>
              </a:ext>
            </a:extLst>
          </p:cNvPr>
          <p:cNvPicPr>
            <a:picLocks noChangeAspect="1"/>
          </p:cNvPicPr>
          <p:nvPr/>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740900" y="3706897"/>
            <a:ext cx="555475" cy="555475"/>
          </a:xfrm>
          <a:prstGeom prst="rect">
            <a:avLst/>
          </a:prstGeom>
        </p:spPr>
      </p:pic>
      <p:pic>
        <p:nvPicPr>
          <p:cNvPr id="5" name="Picture 4">
            <a:extLst>
              <a:ext uri="{FF2B5EF4-FFF2-40B4-BE49-F238E27FC236}">
                <a16:creationId xmlns:a16="http://schemas.microsoft.com/office/drawing/2014/main" id="{E2516BB7-DF8E-B649-B65A-DDDF6FB49953}"/>
              </a:ext>
            </a:extLst>
          </p:cNvPr>
          <p:cNvPicPr>
            <a:picLocks noChangeAspect="1"/>
          </p:cNvPicPr>
          <p:nvPr/>
        </p:nvPicPr>
        <p:blipFill>
          <a:blip r:embed="rId25"/>
          <a:stretch>
            <a:fillRect/>
          </a:stretch>
        </p:blipFill>
        <p:spPr>
          <a:xfrm>
            <a:off x="7312181" y="3607129"/>
            <a:ext cx="743448" cy="743448"/>
          </a:xfrm>
          <a:prstGeom prst="rect">
            <a:avLst/>
          </a:prstGeom>
        </p:spPr>
      </p:pic>
      <p:cxnSp>
        <p:nvCxnSpPr>
          <p:cNvPr id="7" name="Straight Arrow Connector 6">
            <a:extLst>
              <a:ext uri="{FF2B5EF4-FFF2-40B4-BE49-F238E27FC236}">
                <a16:creationId xmlns:a16="http://schemas.microsoft.com/office/drawing/2014/main" id="{778FDB93-01CC-BE44-8A97-56F6B0A842E0}"/>
              </a:ext>
            </a:extLst>
          </p:cNvPr>
          <p:cNvCxnSpPr>
            <a:cxnSpLocks/>
            <a:stCxn id="70" idx="3"/>
            <a:endCxn id="59" idx="1"/>
          </p:cNvCxnSpPr>
          <p:nvPr/>
        </p:nvCxnSpPr>
        <p:spPr>
          <a:xfrm>
            <a:off x="5614630" y="3623453"/>
            <a:ext cx="1126270" cy="361182"/>
          </a:xfrm>
          <a:prstGeom prst="straightConnector1">
            <a:avLst/>
          </a:prstGeom>
          <a:ln w="19050">
            <a:gradFill>
              <a:gsLst>
                <a:gs pos="1000">
                  <a:srgbClr val="1A7AE8"/>
                </a:gs>
                <a:gs pos="100000">
                  <a:srgbClr val="6F40AF"/>
                </a:gs>
              </a:gsLst>
              <a:lin ang="5400000" scaled="1"/>
            </a:gra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Google Shape;120;p17">
            <a:extLst>
              <a:ext uri="{FF2B5EF4-FFF2-40B4-BE49-F238E27FC236}">
                <a16:creationId xmlns:a16="http://schemas.microsoft.com/office/drawing/2014/main" id="{15E2E508-EE89-4142-BE21-8C53064249B0}"/>
              </a:ext>
            </a:extLst>
          </p:cNvPr>
          <p:cNvSpPr txBox="1"/>
          <p:nvPr/>
        </p:nvSpPr>
        <p:spPr>
          <a:xfrm>
            <a:off x="6194858" y="3412535"/>
            <a:ext cx="2234646" cy="244701"/>
          </a:xfrm>
          <a:prstGeom prst="rect">
            <a:avLst/>
          </a:prstGeom>
          <a:noFill/>
          <a:ln>
            <a:noFill/>
          </a:ln>
        </p:spPr>
        <p:txBody>
          <a:bodyPr spcFirstLastPara="1" wrap="square" lIns="91425" tIns="91425" rIns="91425" bIns="91425" anchor="ctr" anchorCtr="0">
            <a:noAutofit/>
          </a:bodyPr>
          <a:lstStyle/>
          <a:p>
            <a:r>
              <a:rPr lang="en-US" sz="1300" b="1">
                <a:latin typeface="Arial" panose="020B0604020202020204" pitchFamily="34" charset="0"/>
                <a:cs typeface="Arial" panose="020B0604020202020204" pitchFamily="34" charset="0"/>
              </a:rPr>
              <a:t>SMB, FTP, WebDAV</a:t>
            </a:r>
          </a:p>
        </p:txBody>
      </p:sp>
      <p:sp>
        <p:nvSpPr>
          <p:cNvPr id="62" name="Title 1">
            <a:extLst>
              <a:ext uri="{FF2B5EF4-FFF2-40B4-BE49-F238E27FC236}">
                <a16:creationId xmlns:a16="http://schemas.microsoft.com/office/drawing/2014/main" id="{A4F23A84-8734-42E7-89DF-A6FFC7FA45DB}"/>
              </a:ext>
            </a:extLst>
          </p:cNvPr>
          <p:cNvSpPr txBox="1">
            <a:spLocks/>
          </p:cNvSpPr>
          <p:nvPr/>
        </p:nvSpPr>
        <p:spPr>
          <a:xfrm>
            <a:off x="293497" y="214119"/>
            <a:ext cx="8557006" cy="994172"/>
          </a:xfrm>
          <a:prstGeom prst="rect">
            <a:avLst/>
          </a:prstGeom>
        </p:spPr>
        <p:txBody>
          <a:bodyPr>
            <a:noAutofit/>
          </a:bodyPr>
          <a:lstStyle>
            <a:lvl1pPr algn="l" defTabSz="685800" rtl="0" eaLnBrk="1" latinLnBrk="0" hangingPunct="1">
              <a:lnSpc>
                <a:spcPct val="90000"/>
              </a:lnSpc>
              <a:spcBef>
                <a:spcPct val="0"/>
              </a:spcBef>
              <a:buNone/>
              <a:defRPr sz="3600" b="1" kern="1200">
                <a:solidFill>
                  <a:schemeClr val="bg1"/>
                </a:solidFill>
                <a:latin typeface="微軟正黑體" panose="020B0604030504040204" pitchFamily="34" charset="-120"/>
                <a:ea typeface="微軟正黑體" panose="020B0604030504040204" pitchFamily="34" charset="-120"/>
                <a:cs typeface="+mj-cs"/>
              </a:defRPr>
            </a:lvl1pPr>
          </a:lstStyle>
          <a:p>
            <a:r>
              <a:rPr lang="en-US" altLang="zh-CN" sz="3200">
                <a:latin typeface="Arial" panose="020B0604020202020204" pitchFamily="34" charset="0"/>
                <a:cs typeface="Arial" panose="020B0604020202020204" pitchFamily="34" charset="0"/>
              </a:rPr>
              <a:t>File Station Mount Mode</a:t>
            </a:r>
            <a:endParaRPr lang="zh-CN" altLang="en-US" sz="3200">
              <a:latin typeface="Arial" panose="020B0604020202020204" pitchFamily="34" charset="0"/>
              <a:cs typeface="Arial" panose="020B0604020202020204" pitchFamily="34" charset="0"/>
            </a:endParaRPr>
          </a:p>
        </p:txBody>
      </p:sp>
      <p:sp>
        <p:nvSpPr>
          <p:cNvPr id="6" name="橢圓 5">
            <a:extLst>
              <a:ext uri="{FF2B5EF4-FFF2-40B4-BE49-F238E27FC236}">
                <a16:creationId xmlns:a16="http://schemas.microsoft.com/office/drawing/2014/main" id="{89932364-E0C9-4B89-956B-9A0985D0A226}"/>
              </a:ext>
            </a:extLst>
          </p:cNvPr>
          <p:cNvSpPr/>
          <p:nvPr/>
        </p:nvSpPr>
        <p:spPr>
          <a:xfrm>
            <a:off x="357275" y="2513990"/>
            <a:ext cx="783167" cy="783167"/>
          </a:xfrm>
          <a:prstGeom prst="ellipse">
            <a:avLst/>
          </a:prstGeom>
          <a:gradFill>
            <a:gsLst>
              <a:gs pos="0">
                <a:schemeClr val="accent1">
                  <a:lumMod val="50000"/>
                </a:schemeClr>
              </a:gs>
              <a:gs pos="100000">
                <a:schemeClr val="accent1">
                  <a:lumMod val="75000"/>
                </a:schemeClr>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形 2">
            <a:extLst>
              <a:ext uri="{FF2B5EF4-FFF2-40B4-BE49-F238E27FC236}">
                <a16:creationId xmlns:a16="http://schemas.microsoft.com/office/drawing/2014/main" id="{6F312BED-0C72-4E26-9ACC-8618E21C959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04354" y="2642019"/>
            <a:ext cx="480249" cy="480249"/>
          </a:xfrm>
          <a:prstGeom prst="rect">
            <a:avLst/>
          </a:prstGeom>
          <a:effectLst>
            <a:outerShdw blurRad="50800" dist="38100" dir="2700000" algn="tl" rotWithShape="0">
              <a:prstClr val="black">
                <a:alpha val="40000"/>
              </a:prstClr>
            </a:outerShdw>
          </a:effectLst>
        </p:spPr>
      </p:pic>
      <p:sp>
        <p:nvSpPr>
          <p:cNvPr id="65" name="矩形: 圓角 35">
            <a:extLst>
              <a:ext uri="{FF2B5EF4-FFF2-40B4-BE49-F238E27FC236}">
                <a16:creationId xmlns:a16="http://schemas.microsoft.com/office/drawing/2014/main" id="{05064598-829C-4F95-A986-F0B5DD2142DC}"/>
              </a:ext>
            </a:extLst>
          </p:cNvPr>
          <p:cNvSpPr/>
          <p:nvPr/>
        </p:nvSpPr>
        <p:spPr>
          <a:xfrm>
            <a:off x="2686136" y="2475611"/>
            <a:ext cx="1280426" cy="860509"/>
          </a:xfrm>
          <a:prstGeom prst="roundRect">
            <a:avLst>
              <a:gd name="adj" fmla="val 15817"/>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0" name="矩形 9">
            <a:extLst>
              <a:ext uri="{FF2B5EF4-FFF2-40B4-BE49-F238E27FC236}">
                <a16:creationId xmlns:a16="http://schemas.microsoft.com/office/drawing/2014/main" id="{BC655F03-7960-4088-BE7B-5F294AFC6A07}"/>
              </a:ext>
            </a:extLst>
          </p:cNvPr>
          <p:cNvSpPr/>
          <p:nvPr/>
        </p:nvSpPr>
        <p:spPr>
          <a:xfrm>
            <a:off x="2718444" y="2743879"/>
            <a:ext cx="1218602" cy="323165"/>
          </a:xfrm>
          <a:prstGeom prst="rect">
            <a:avLst/>
          </a:prstGeom>
        </p:spPr>
        <p:txBody>
          <a:bodyPr wrap="none">
            <a:spAutoFit/>
          </a:bodyPr>
          <a:lstStyle/>
          <a:p>
            <a:pPr algn="ctr"/>
            <a:r>
              <a:rPr lang="en-US" altLang="zh-TW" sz="1450" b="1">
                <a:solidFill>
                  <a:schemeClr val="bg1"/>
                </a:solidFill>
                <a:latin typeface="Arial" panose="020B0604020202020204" pitchFamily="34" charset="0"/>
                <a:cs typeface="Arial" panose="020B0604020202020204" pitchFamily="34" charset="0"/>
              </a:rPr>
              <a:t>File Station</a:t>
            </a:r>
          </a:p>
        </p:txBody>
      </p:sp>
      <p:sp>
        <p:nvSpPr>
          <p:cNvPr id="11" name="矩形 10">
            <a:extLst>
              <a:ext uri="{FF2B5EF4-FFF2-40B4-BE49-F238E27FC236}">
                <a16:creationId xmlns:a16="http://schemas.microsoft.com/office/drawing/2014/main" id="{22419E01-DF90-4D6A-8328-7070FAF253FA}"/>
              </a:ext>
            </a:extLst>
          </p:cNvPr>
          <p:cNvSpPr/>
          <p:nvPr/>
        </p:nvSpPr>
        <p:spPr>
          <a:xfrm>
            <a:off x="2744987" y="3430013"/>
            <a:ext cx="1254608" cy="553998"/>
          </a:xfrm>
          <a:prstGeom prst="rect">
            <a:avLst/>
          </a:prstGeom>
        </p:spPr>
        <p:txBody>
          <a:bodyPr wrap="square">
            <a:spAutoFit/>
          </a:bodyPr>
          <a:lstStyle/>
          <a:p>
            <a:r>
              <a:rPr lang="en-US" sz="1000">
                <a:solidFill>
                  <a:schemeClr val="bg1"/>
                </a:solidFill>
                <a:latin typeface="Arial" panose="020B0604020202020204" pitchFamily="34" charset="0"/>
                <a:cs typeface="Arial" panose="020B0604020202020204" pitchFamily="34" charset="0"/>
              </a:rPr>
              <a:t>Manage all public and private clouds in File Station </a:t>
            </a:r>
            <a:endParaRPr lang="zh-TW" alt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矩形 13">
            <a:extLst>
              <a:ext uri="{FF2B5EF4-FFF2-40B4-BE49-F238E27FC236}">
                <a16:creationId xmlns:a16="http://schemas.microsoft.com/office/drawing/2014/main" id="{58A7D3BC-1E40-45B4-B03C-7536F89A390E}"/>
              </a:ext>
            </a:extLst>
          </p:cNvPr>
          <p:cNvSpPr/>
          <p:nvPr/>
        </p:nvSpPr>
        <p:spPr>
          <a:xfrm>
            <a:off x="4371467" y="1891491"/>
            <a:ext cx="1195131" cy="553998"/>
          </a:xfrm>
          <a:prstGeom prst="rect">
            <a:avLst/>
          </a:prstGeom>
        </p:spPr>
        <p:txBody>
          <a:bodyPr wrap="square">
            <a:spAutoFit/>
          </a:bodyPr>
          <a:lstStyle/>
          <a:p>
            <a:pPr algn="ctr"/>
            <a:r>
              <a:rPr lang="en-US" altLang="zh-TW" sz="1450" b="1">
                <a:solidFill>
                  <a:schemeClr val="bg1"/>
                </a:solidFill>
                <a:latin typeface="Arial" panose="020B0604020202020204" pitchFamily="34" charset="0"/>
                <a:cs typeface="Arial" panose="020B0604020202020204" pitchFamily="34" charset="0"/>
              </a:rPr>
              <a:t>Cloud Connector</a:t>
            </a:r>
          </a:p>
        </p:txBody>
      </p:sp>
      <p:sp>
        <p:nvSpPr>
          <p:cNvPr id="69" name="矩形: 圓角 35">
            <a:extLst>
              <a:ext uri="{FF2B5EF4-FFF2-40B4-BE49-F238E27FC236}">
                <a16:creationId xmlns:a16="http://schemas.microsoft.com/office/drawing/2014/main" id="{7BECFEA3-2391-4F5B-B5A6-E8CBA62836A3}"/>
              </a:ext>
            </a:extLst>
          </p:cNvPr>
          <p:cNvSpPr/>
          <p:nvPr/>
        </p:nvSpPr>
        <p:spPr>
          <a:xfrm>
            <a:off x="4321412" y="3163301"/>
            <a:ext cx="1280426" cy="860509"/>
          </a:xfrm>
          <a:prstGeom prst="roundRect">
            <a:avLst>
              <a:gd name="adj" fmla="val 15817"/>
            </a:avLst>
          </a:prstGeom>
          <a:gradFill flip="none" rotWithShape="1">
            <a:gsLst>
              <a:gs pos="0">
                <a:srgbClr val="E55098"/>
              </a:gs>
              <a:gs pos="100000">
                <a:srgbClr val="993FD7"/>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70" name="矩形 69">
            <a:extLst>
              <a:ext uri="{FF2B5EF4-FFF2-40B4-BE49-F238E27FC236}">
                <a16:creationId xmlns:a16="http://schemas.microsoft.com/office/drawing/2014/main" id="{F77463DD-5F2F-4752-BA28-08A15431647D}"/>
              </a:ext>
            </a:extLst>
          </p:cNvPr>
          <p:cNvSpPr/>
          <p:nvPr/>
        </p:nvSpPr>
        <p:spPr>
          <a:xfrm>
            <a:off x="4334204" y="3346454"/>
            <a:ext cx="1280426" cy="553998"/>
          </a:xfrm>
          <a:prstGeom prst="rect">
            <a:avLst/>
          </a:prstGeom>
        </p:spPr>
        <p:txBody>
          <a:bodyPr wrap="square">
            <a:spAutoFit/>
          </a:bodyPr>
          <a:lstStyle/>
          <a:p>
            <a:pPr algn="ctr"/>
            <a:r>
              <a:rPr lang="en-US" altLang="zh-TW" sz="1450" b="1">
                <a:solidFill>
                  <a:schemeClr val="bg1"/>
                </a:solidFill>
                <a:latin typeface="Arial" panose="020B0604020202020204" pitchFamily="34" charset="0"/>
                <a:cs typeface="Arial" panose="020B0604020202020204" pitchFamily="34" charset="0"/>
              </a:rPr>
              <a:t>Remote File Connector</a:t>
            </a:r>
          </a:p>
        </p:txBody>
      </p:sp>
      <p:sp>
        <p:nvSpPr>
          <p:cNvPr id="74" name="矩形: 圓角 35">
            <a:extLst>
              <a:ext uri="{FF2B5EF4-FFF2-40B4-BE49-F238E27FC236}">
                <a16:creationId xmlns:a16="http://schemas.microsoft.com/office/drawing/2014/main" id="{D518B7C2-D2DC-4A4F-831B-0A0765AEA096}"/>
              </a:ext>
            </a:extLst>
          </p:cNvPr>
          <p:cNvSpPr/>
          <p:nvPr/>
        </p:nvSpPr>
        <p:spPr>
          <a:xfrm>
            <a:off x="6068601" y="4471075"/>
            <a:ext cx="2220101" cy="36994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75" name="矩形 74">
            <a:extLst>
              <a:ext uri="{FF2B5EF4-FFF2-40B4-BE49-F238E27FC236}">
                <a16:creationId xmlns:a16="http://schemas.microsoft.com/office/drawing/2014/main" id="{F9564804-28A1-49BF-99AD-20D2DF283A57}"/>
              </a:ext>
            </a:extLst>
          </p:cNvPr>
          <p:cNvSpPr/>
          <p:nvPr/>
        </p:nvSpPr>
        <p:spPr>
          <a:xfrm>
            <a:off x="6114796" y="4458375"/>
            <a:ext cx="2121020" cy="400110"/>
          </a:xfrm>
          <a:prstGeom prst="rect">
            <a:avLst/>
          </a:prstGeom>
        </p:spPr>
        <p:txBody>
          <a:bodyPr wrap="square">
            <a:spAutoFit/>
          </a:bodyPr>
          <a:lstStyle/>
          <a:p>
            <a:pPr algn="ctr"/>
            <a:r>
              <a:rPr kumimoji="1"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rPr>
              <a:t>Support 2 types of cloud and 3 access protocol for remote device.</a:t>
            </a:r>
            <a:endParaRPr lang="zh-TW" alt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982181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a:extLst>
              <a:ext uri="{FF2B5EF4-FFF2-40B4-BE49-F238E27FC236}">
                <a16:creationId xmlns:a16="http://schemas.microsoft.com/office/drawing/2014/main" id="{99BB949F-87FC-4344-9462-AB2039D77108}"/>
              </a:ext>
            </a:extLst>
          </p:cNvPr>
          <p:cNvSpPr/>
          <p:nvPr/>
        </p:nvSpPr>
        <p:spPr>
          <a:xfrm>
            <a:off x="5609471" y="1056660"/>
            <a:ext cx="3178929" cy="3534376"/>
          </a:xfrm>
          <a:prstGeom prst="roundRect">
            <a:avLst>
              <a:gd name="adj" fmla="val 3962"/>
            </a:avLst>
          </a:prstGeom>
          <a:solidFill>
            <a:srgbClr val="FDDF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0" name="Rounded Rectangle 39">
            <a:extLst>
              <a:ext uri="{FF2B5EF4-FFF2-40B4-BE49-F238E27FC236}">
                <a16:creationId xmlns:a16="http://schemas.microsoft.com/office/drawing/2014/main" id="{E87B78DE-C421-3748-822D-FB12937218A2}"/>
              </a:ext>
            </a:extLst>
          </p:cNvPr>
          <p:cNvSpPr/>
          <p:nvPr/>
        </p:nvSpPr>
        <p:spPr>
          <a:xfrm>
            <a:off x="968581" y="2866301"/>
            <a:ext cx="4078915" cy="1724735"/>
          </a:xfrm>
          <a:prstGeom prst="roundRect">
            <a:avLst>
              <a:gd name="adj" fmla="val 7808"/>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ounded Rectangle 9">
            <a:extLst>
              <a:ext uri="{FF2B5EF4-FFF2-40B4-BE49-F238E27FC236}">
                <a16:creationId xmlns:a16="http://schemas.microsoft.com/office/drawing/2014/main" id="{F6362A85-E424-654D-963D-77E0FF117206}"/>
              </a:ext>
            </a:extLst>
          </p:cNvPr>
          <p:cNvSpPr/>
          <p:nvPr/>
        </p:nvSpPr>
        <p:spPr>
          <a:xfrm>
            <a:off x="968581" y="1056660"/>
            <a:ext cx="4078915" cy="1724735"/>
          </a:xfrm>
          <a:prstGeom prst="roundRect">
            <a:avLst>
              <a:gd name="adj" fmla="val 7808"/>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1" name="Oval 40">
            <a:extLst>
              <a:ext uri="{FF2B5EF4-FFF2-40B4-BE49-F238E27FC236}">
                <a16:creationId xmlns:a16="http://schemas.microsoft.com/office/drawing/2014/main" id="{E2D4004A-6B03-144A-A3CA-87DB7C6C0EBC}"/>
              </a:ext>
            </a:extLst>
          </p:cNvPr>
          <p:cNvSpPr/>
          <p:nvPr/>
        </p:nvSpPr>
        <p:spPr>
          <a:xfrm>
            <a:off x="367738" y="977630"/>
            <a:ext cx="906947" cy="906947"/>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Oval 20">
            <a:extLst>
              <a:ext uri="{FF2B5EF4-FFF2-40B4-BE49-F238E27FC236}">
                <a16:creationId xmlns:a16="http://schemas.microsoft.com/office/drawing/2014/main" id="{0C09BC10-45FA-1145-B027-24F74AD8E463}"/>
              </a:ext>
            </a:extLst>
          </p:cNvPr>
          <p:cNvSpPr/>
          <p:nvPr/>
        </p:nvSpPr>
        <p:spPr>
          <a:xfrm>
            <a:off x="373239" y="2833996"/>
            <a:ext cx="906947" cy="906947"/>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標題 17">
            <a:extLst>
              <a:ext uri="{FF2B5EF4-FFF2-40B4-BE49-F238E27FC236}">
                <a16:creationId xmlns:a16="http://schemas.microsoft.com/office/drawing/2014/main" id="{B5E3E1C5-8C0C-6642-9C7F-5443BAB64C5C}"/>
              </a:ext>
            </a:extLst>
          </p:cNvPr>
          <p:cNvSpPr>
            <a:spLocks noGrp="1"/>
          </p:cNvSpPr>
          <p:nvPr>
            <p:ph type="title"/>
          </p:nvPr>
        </p:nvSpPr>
        <p:spPr>
          <a:xfrm>
            <a:off x="378319" y="402466"/>
            <a:ext cx="9757959" cy="379580"/>
          </a:xfrm>
        </p:spPr>
        <p:txBody>
          <a:bodyPr>
            <a:noAutofit/>
          </a:bodyPr>
          <a:lstStyle/>
          <a:p>
            <a:r>
              <a:rPr kumimoji="1" lang="en-US" altLang="zh-TW" sz="2120">
                <a:latin typeface="Arial" panose="020B0604020202020204" pitchFamily="34" charset="0"/>
                <a:cs typeface="Arial" panose="020B0604020202020204" pitchFamily="34" charset="0"/>
              </a:rPr>
              <a:t>Support 2 types of cloud and 3 access protocol for remote device.</a:t>
            </a:r>
            <a:endParaRPr kumimoji="1" lang="zh-TW" altLang="en-US" sz="2120">
              <a:latin typeface="Arial" panose="020B0604020202020204" pitchFamily="34" charset="0"/>
              <a:cs typeface="Arial" panose="020B0604020202020204" pitchFamily="34" charset="0"/>
            </a:endParaRPr>
          </a:p>
        </p:txBody>
      </p:sp>
      <p:sp>
        <p:nvSpPr>
          <p:cNvPr id="15" name="內容版面配置區 14">
            <a:extLst>
              <a:ext uri="{FF2B5EF4-FFF2-40B4-BE49-F238E27FC236}">
                <a16:creationId xmlns:a16="http://schemas.microsoft.com/office/drawing/2014/main" id="{C18F8C36-2607-44D6-A079-62C9C132F32A}"/>
              </a:ext>
            </a:extLst>
          </p:cNvPr>
          <p:cNvSpPr>
            <a:spLocks noGrp="1"/>
          </p:cNvSpPr>
          <p:nvPr>
            <p:ph idx="1"/>
          </p:nvPr>
        </p:nvSpPr>
        <p:spPr>
          <a:xfrm>
            <a:off x="1322183" y="1140559"/>
            <a:ext cx="3562608" cy="534390"/>
          </a:xfrm>
        </p:spPr>
        <p:txBody>
          <a:bodyPr>
            <a:noAutofit/>
          </a:bodyPr>
          <a:lstStyle/>
          <a:p>
            <a:pPr>
              <a:lnSpc>
                <a:spcPct val="100000"/>
              </a:lnSpc>
            </a:pPr>
            <a:r>
              <a:rPr lang="en-GB" altLang="zh-TW" sz="1100" dirty="0">
                <a:latin typeface="Arial" panose="020B0604020202020204" pitchFamily="34" charset="0"/>
                <a:cs typeface="Arial" panose="020B0604020202020204" pitchFamily="34" charset="0"/>
              </a:rPr>
              <a:t>Storage data by the folder structure.</a:t>
            </a:r>
          </a:p>
          <a:p>
            <a:pPr>
              <a:lnSpc>
                <a:spcPct val="100000"/>
              </a:lnSpc>
            </a:pPr>
            <a:r>
              <a:rPr lang="en-GB" altLang="zh-TW" sz="1100" dirty="0">
                <a:latin typeface="Arial" panose="020B0604020202020204" pitchFamily="34" charset="0"/>
                <a:cs typeface="Arial" panose="020B0604020202020204" pitchFamily="34" charset="0"/>
              </a:rPr>
              <a:t>Pricing depending on the fixed capacity.</a:t>
            </a:r>
          </a:p>
        </p:txBody>
      </p:sp>
      <p:sp>
        <p:nvSpPr>
          <p:cNvPr id="14" name="文字版面配置區 13">
            <a:extLst>
              <a:ext uri="{FF2B5EF4-FFF2-40B4-BE49-F238E27FC236}">
                <a16:creationId xmlns:a16="http://schemas.microsoft.com/office/drawing/2014/main" id="{1CBE8B24-72A3-42D7-ACBB-08E0D0FCBC0C}"/>
              </a:ext>
            </a:extLst>
          </p:cNvPr>
          <p:cNvSpPr>
            <a:spLocks noGrp="1"/>
          </p:cNvSpPr>
          <p:nvPr>
            <p:ph type="body" idx="4294967295"/>
          </p:nvPr>
        </p:nvSpPr>
        <p:spPr>
          <a:xfrm>
            <a:off x="231249" y="1129071"/>
            <a:ext cx="1179924" cy="617538"/>
          </a:xfrm>
        </p:spPr>
        <p:txBody>
          <a:bodyPr anchor="ctr" anchorCtr="0">
            <a:noAutofit/>
          </a:bodyPr>
          <a:lstStyle/>
          <a:p>
            <a:pPr marL="0" indent="0" algn="ctr">
              <a:lnSpc>
                <a:spcPts val="1500"/>
              </a:lnSpc>
              <a:spcBef>
                <a:spcPts val="0"/>
              </a:spcBef>
              <a:buNone/>
            </a:pPr>
            <a:r>
              <a:rPr lang="en-US" altLang="zh-TW" sz="1100" dirty="0">
                <a:solidFill>
                  <a:schemeClr val="bg1"/>
                </a:solidFill>
                <a:latin typeface="Arial"/>
                <a:ea typeface="微軟正黑體"/>
                <a:cs typeface="Arial"/>
              </a:rPr>
              <a:t>File-based </a:t>
            </a:r>
          </a:p>
          <a:p>
            <a:pPr marL="0" indent="0" algn="ctr">
              <a:lnSpc>
                <a:spcPts val="1500"/>
              </a:lnSpc>
              <a:spcBef>
                <a:spcPts val="0"/>
              </a:spcBef>
              <a:buNone/>
            </a:pPr>
            <a:r>
              <a:rPr lang="en-US" altLang="zh-TW" sz="1100" dirty="0">
                <a:solidFill>
                  <a:schemeClr val="bg1"/>
                </a:solidFill>
                <a:latin typeface="Arial"/>
                <a:ea typeface="微軟正黑體"/>
                <a:cs typeface="Arial"/>
              </a:rPr>
              <a:t>Storage</a:t>
            </a:r>
            <a:endParaRPr lang="en-GB" altLang="zh-TW" sz="1100" dirty="0">
              <a:solidFill>
                <a:schemeClr val="bg1"/>
              </a:solidFill>
              <a:latin typeface="Arial"/>
              <a:ea typeface="微軟正黑體"/>
              <a:cs typeface="Arial"/>
            </a:endParaRPr>
          </a:p>
        </p:txBody>
      </p:sp>
      <p:sp>
        <p:nvSpPr>
          <p:cNvPr id="16" name="文字版面配置區 15">
            <a:extLst>
              <a:ext uri="{FF2B5EF4-FFF2-40B4-BE49-F238E27FC236}">
                <a16:creationId xmlns:a16="http://schemas.microsoft.com/office/drawing/2014/main" id="{1EE3FEC9-8F12-4FE8-A1B7-178AF161020B}"/>
              </a:ext>
            </a:extLst>
          </p:cNvPr>
          <p:cNvSpPr>
            <a:spLocks noGrp="1"/>
          </p:cNvSpPr>
          <p:nvPr>
            <p:ph type="body" sz="quarter" idx="4294967295"/>
          </p:nvPr>
        </p:nvSpPr>
        <p:spPr>
          <a:xfrm>
            <a:off x="451571" y="2994420"/>
            <a:ext cx="749512" cy="619125"/>
          </a:xfrm>
        </p:spPr>
        <p:txBody>
          <a:bodyPr anchor="ctr" anchorCtr="0">
            <a:normAutofit fontScale="77500" lnSpcReduction="20000"/>
          </a:bodyPr>
          <a:lstStyle/>
          <a:p>
            <a:pPr marL="0" indent="0" algn="ctr">
              <a:lnSpc>
                <a:spcPts val="1400"/>
              </a:lnSpc>
              <a:buNone/>
            </a:pPr>
            <a:r>
              <a:rPr lang="en-US" altLang="zh-TW" sz="1400" dirty="0">
                <a:solidFill>
                  <a:schemeClr val="bg1"/>
                </a:solidFill>
                <a:latin typeface="Arial"/>
                <a:ea typeface="微軟正黑體"/>
                <a:cs typeface="Arial"/>
              </a:rPr>
              <a:t>Object-based Storage</a:t>
            </a:r>
            <a:endParaRPr lang="en-GB" altLang="zh-TW" sz="1400" dirty="0">
              <a:solidFill>
                <a:schemeClr val="bg1"/>
              </a:solidFill>
              <a:latin typeface="Arial"/>
              <a:ea typeface="微軟正黑體"/>
              <a:cs typeface="Arial"/>
            </a:endParaRPr>
          </a:p>
        </p:txBody>
      </p:sp>
      <p:sp>
        <p:nvSpPr>
          <p:cNvPr id="17" name="內容版面配置區 16">
            <a:extLst>
              <a:ext uri="{FF2B5EF4-FFF2-40B4-BE49-F238E27FC236}">
                <a16:creationId xmlns:a16="http://schemas.microsoft.com/office/drawing/2014/main" id="{02D878EA-14EE-45C6-BF3C-0F0206BEBFED}"/>
              </a:ext>
            </a:extLst>
          </p:cNvPr>
          <p:cNvSpPr>
            <a:spLocks noGrp="1"/>
          </p:cNvSpPr>
          <p:nvPr>
            <p:ph sz="quarter" idx="4294967295"/>
          </p:nvPr>
        </p:nvSpPr>
        <p:spPr>
          <a:xfrm>
            <a:off x="1329292" y="2939106"/>
            <a:ext cx="3658570" cy="557212"/>
          </a:xfrm>
        </p:spPr>
        <p:txBody>
          <a:bodyPr vert="horz" lIns="91440" tIns="45720" rIns="91440" bIns="45720" rtlCol="0">
            <a:noAutofit/>
          </a:bodyPr>
          <a:lstStyle/>
          <a:p>
            <a:pPr>
              <a:lnSpc>
                <a:spcPct val="100000"/>
              </a:lnSpc>
            </a:pPr>
            <a:r>
              <a:rPr lang="en-GB" altLang="zh-TW" sz="1100" dirty="0">
                <a:latin typeface="Arial" panose="020B0604020202020204" pitchFamily="34" charset="0"/>
                <a:cs typeface="Arial" panose="020B0604020202020204" pitchFamily="34" charset="0"/>
              </a:rPr>
              <a:t>Storage unstructured data in the flat environment.</a:t>
            </a:r>
          </a:p>
          <a:p>
            <a:pPr>
              <a:lnSpc>
                <a:spcPct val="100000"/>
              </a:lnSpc>
            </a:pPr>
            <a:r>
              <a:rPr lang="en-GB" altLang="zh-TW" sz="1100" dirty="0">
                <a:latin typeface="Arial" panose="020B0604020202020204" pitchFamily="34" charset="0"/>
                <a:cs typeface="Arial" panose="020B0604020202020204" pitchFamily="34" charset="0"/>
              </a:rPr>
              <a:t>Pricing depending the actual storage usage.</a:t>
            </a:r>
          </a:p>
        </p:txBody>
      </p:sp>
      <p:pic>
        <p:nvPicPr>
          <p:cNvPr id="4" name="Picture 3"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910C6DDD-4B8E-4108-8E58-2DADDD833AB0}"/>
              </a:ext>
            </a:extLst>
          </p:cNvPr>
          <p:cNvPicPr>
            <a:picLocks noChangeAspect="1" noChangeArrowheads="1"/>
          </p:cNvPicPr>
          <p:nvPr/>
        </p:nvPicPr>
        <p:blipFill>
          <a:blip r:embed="rId3" cstate="print"/>
          <a:srcRect/>
          <a:stretch>
            <a:fillRect/>
          </a:stretch>
        </p:blipFill>
        <p:spPr bwMode="auto">
          <a:xfrm>
            <a:off x="3533153" y="1801250"/>
            <a:ext cx="289784" cy="289782"/>
          </a:xfrm>
          <a:prstGeom prst="rect">
            <a:avLst/>
          </a:prstGeom>
          <a:noFill/>
          <a:effectLst>
            <a:outerShdw blurRad="50800" dist="38100" dir="2700000" algn="tl" rotWithShape="0">
              <a:prstClr val="black">
                <a:alpha val="40000"/>
              </a:prstClr>
            </a:outerShdw>
          </a:effectLst>
        </p:spPr>
      </p:pic>
      <p:pic>
        <p:nvPicPr>
          <p:cNvPr id="5" name="Picture 4"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FD62D7E-8239-4A36-B4B3-C9E06C63B65C}"/>
              </a:ext>
            </a:extLst>
          </p:cNvPr>
          <p:cNvPicPr>
            <a:picLocks noChangeAspect="1" noChangeArrowheads="1"/>
          </p:cNvPicPr>
          <p:nvPr/>
        </p:nvPicPr>
        <p:blipFill>
          <a:blip r:embed="rId4" cstate="print"/>
          <a:srcRect/>
          <a:stretch>
            <a:fillRect/>
          </a:stretch>
        </p:blipFill>
        <p:spPr bwMode="auto">
          <a:xfrm>
            <a:off x="2700635" y="2299403"/>
            <a:ext cx="289784" cy="289782"/>
          </a:xfrm>
          <a:prstGeom prst="rect">
            <a:avLst/>
          </a:prstGeom>
          <a:noFill/>
          <a:effectLst>
            <a:outerShdw blurRad="50800" dist="38100" dir="2700000" algn="tl" rotWithShape="0">
              <a:prstClr val="black">
                <a:alpha val="40000"/>
              </a:prstClr>
            </a:outerShdw>
          </a:effectLst>
        </p:spPr>
      </p:pic>
      <p:pic>
        <p:nvPicPr>
          <p:cNvPr id="6" name="Picture 5"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D405F575-7A8D-4C16-ACAD-11505E6FFF20}"/>
              </a:ext>
            </a:extLst>
          </p:cNvPr>
          <p:cNvPicPr>
            <a:picLocks noChangeAspect="1" noChangeArrowheads="1"/>
          </p:cNvPicPr>
          <p:nvPr/>
        </p:nvPicPr>
        <p:blipFill>
          <a:blip r:embed="rId5" cstate="print"/>
          <a:srcRect/>
          <a:stretch>
            <a:fillRect/>
          </a:stretch>
        </p:blipFill>
        <p:spPr bwMode="auto">
          <a:xfrm>
            <a:off x="3802744" y="2300051"/>
            <a:ext cx="289784" cy="289782"/>
          </a:xfrm>
          <a:prstGeom prst="rect">
            <a:avLst/>
          </a:prstGeom>
          <a:noFill/>
          <a:effectLst>
            <a:outerShdw blurRad="50800" dist="38100" dir="2700000" algn="tl" rotWithShape="0">
              <a:prstClr val="black">
                <a:alpha val="40000"/>
              </a:prstClr>
            </a:outerShdw>
          </a:effectLst>
        </p:spPr>
      </p:pic>
      <p:pic>
        <p:nvPicPr>
          <p:cNvPr id="7"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4F4231DE-E4FD-4CB3-9C63-369E2DD9750E}"/>
              </a:ext>
            </a:extLst>
          </p:cNvPr>
          <p:cNvPicPr>
            <a:picLocks noChangeAspect="1" noChangeArrowheads="1"/>
          </p:cNvPicPr>
          <p:nvPr/>
        </p:nvPicPr>
        <p:blipFill>
          <a:blip r:embed="rId6" cstate="print"/>
          <a:srcRect/>
          <a:stretch>
            <a:fillRect/>
          </a:stretch>
        </p:blipFill>
        <p:spPr bwMode="auto">
          <a:xfrm>
            <a:off x="1898283" y="1803159"/>
            <a:ext cx="289784" cy="289782"/>
          </a:xfrm>
          <a:prstGeom prst="rect">
            <a:avLst/>
          </a:prstGeom>
          <a:noFill/>
          <a:effectLst>
            <a:outerShdw blurRad="50800" dist="38100" dir="2700000" algn="tl" rotWithShape="0">
              <a:prstClr val="black">
                <a:alpha val="40000"/>
              </a:prstClr>
            </a:outerShdw>
          </a:effectLst>
        </p:spPr>
      </p:pic>
      <p:pic>
        <p:nvPicPr>
          <p:cNvPr id="8"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89ED6C6D-BE28-4DCC-B9E3-54BEF8DDDFEC}"/>
              </a:ext>
            </a:extLst>
          </p:cNvPr>
          <p:cNvPicPr>
            <a:picLocks noChangeAspect="1" noChangeArrowheads="1"/>
          </p:cNvPicPr>
          <p:nvPr/>
        </p:nvPicPr>
        <p:blipFill>
          <a:blip r:embed="rId7" cstate="print"/>
          <a:srcRect/>
          <a:stretch>
            <a:fillRect/>
          </a:stretch>
        </p:blipFill>
        <p:spPr bwMode="auto">
          <a:xfrm>
            <a:off x="2435193" y="1802306"/>
            <a:ext cx="289784" cy="289782"/>
          </a:xfrm>
          <a:prstGeom prst="rect">
            <a:avLst/>
          </a:prstGeom>
          <a:noFill/>
          <a:effectLst>
            <a:outerShdw blurRad="50800" dist="38100" dir="2700000" algn="tl" rotWithShape="0">
              <a:prstClr val="black">
                <a:alpha val="40000"/>
              </a:prstClr>
            </a:outerShdw>
          </a:effectLst>
        </p:spPr>
      </p:pic>
      <p:pic>
        <p:nvPicPr>
          <p:cNvPr id="9"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050DF5E8-93AF-4A80-A226-AACF32E0EBC2}"/>
              </a:ext>
            </a:extLst>
          </p:cNvPr>
          <p:cNvPicPr>
            <a:picLocks noChangeAspect="1" noChangeArrowheads="1"/>
          </p:cNvPicPr>
          <p:nvPr/>
        </p:nvPicPr>
        <p:blipFill>
          <a:blip r:embed="rId8" cstate="print"/>
          <a:srcRect/>
          <a:stretch>
            <a:fillRect/>
          </a:stretch>
        </p:blipFill>
        <p:spPr bwMode="auto">
          <a:xfrm>
            <a:off x="4083311" y="1801250"/>
            <a:ext cx="289784" cy="289782"/>
          </a:xfrm>
          <a:prstGeom prst="rect">
            <a:avLst/>
          </a:prstGeom>
          <a:noFill/>
          <a:effectLst>
            <a:outerShdw blurRad="50800" dist="38100" dir="2700000" algn="tl" rotWithShape="0">
              <a:prstClr val="black">
                <a:alpha val="40000"/>
              </a:prstClr>
            </a:outerShdw>
          </a:effectLst>
        </p:spPr>
      </p:pic>
      <p:pic>
        <p:nvPicPr>
          <p:cNvPr id="11"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1FA9A623-8D51-4D81-A195-AF39FC1BF01A}"/>
              </a:ext>
            </a:extLst>
          </p:cNvPr>
          <p:cNvPicPr>
            <a:picLocks noChangeAspect="1" noChangeArrowheads="1"/>
          </p:cNvPicPr>
          <p:nvPr/>
        </p:nvPicPr>
        <p:blipFill>
          <a:blip r:embed="rId9" cstate="print"/>
          <a:srcRect/>
          <a:stretch>
            <a:fillRect/>
          </a:stretch>
        </p:blipFill>
        <p:spPr bwMode="auto">
          <a:xfrm>
            <a:off x="2979202" y="1801251"/>
            <a:ext cx="289784" cy="289781"/>
          </a:xfrm>
          <a:prstGeom prst="rect">
            <a:avLst/>
          </a:prstGeom>
          <a:noFill/>
          <a:effectLst>
            <a:outerShdw blurRad="50800" dist="38100" dir="2700000" algn="tl" rotWithShape="0">
              <a:prstClr val="black">
                <a:alpha val="40000"/>
              </a:prstClr>
            </a:outerShdw>
          </a:effectLst>
        </p:spPr>
      </p:pic>
      <p:pic>
        <p:nvPicPr>
          <p:cNvPr id="12" name="Picture 23" descr="C:\Users\Josh Chen\Desktop\sharefile.png">
            <a:extLst>
              <a:ext uri="{FF2B5EF4-FFF2-40B4-BE49-F238E27FC236}">
                <a16:creationId xmlns:a16="http://schemas.microsoft.com/office/drawing/2014/main" id="{4AE67D72-507D-40B9-A8EA-707ECE586705}"/>
              </a:ext>
            </a:extLst>
          </p:cNvPr>
          <p:cNvPicPr>
            <a:picLocks noChangeAspect="1" noChangeArrowheads="1"/>
          </p:cNvPicPr>
          <p:nvPr/>
        </p:nvPicPr>
        <p:blipFill>
          <a:blip r:embed="rId10" cstate="print"/>
          <a:srcRect/>
          <a:stretch>
            <a:fillRect/>
          </a:stretch>
        </p:blipFill>
        <p:spPr bwMode="auto">
          <a:xfrm>
            <a:off x="3243766" y="2300963"/>
            <a:ext cx="290706" cy="290706"/>
          </a:xfrm>
          <a:prstGeom prst="rect">
            <a:avLst/>
          </a:prstGeom>
          <a:noFill/>
          <a:effectLst>
            <a:outerShdw blurRad="50800" dist="38100" dir="2700000" algn="tl" rotWithShape="0">
              <a:prstClr val="black">
                <a:alpha val="40000"/>
              </a:prstClr>
            </a:outerShdw>
          </a:effectLst>
        </p:spPr>
      </p:pic>
      <p:pic>
        <p:nvPicPr>
          <p:cNvPr id="13" name="Picture 25" descr="C:\Users\Josh Chen\Desktop\OneDrive.png">
            <a:extLst>
              <a:ext uri="{FF2B5EF4-FFF2-40B4-BE49-F238E27FC236}">
                <a16:creationId xmlns:a16="http://schemas.microsoft.com/office/drawing/2014/main" id="{90E1E31E-9566-4A28-B063-A14899AF9A1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171242" y="2299779"/>
            <a:ext cx="290706" cy="290705"/>
          </a:xfrm>
          <a:prstGeom prst="rect">
            <a:avLst/>
          </a:prstGeom>
          <a:noFill/>
          <a:effectLst>
            <a:outerShdw blurRad="50800" dist="38100" dir="2700000" algn="tl" rotWithShape="0">
              <a:prstClr val="black">
                <a:alpha val="40000"/>
              </a:prstClr>
            </a:outerShdw>
          </a:effectLst>
        </p:spPr>
      </p:pic>
      <p:pic>
        <p:nvPicPr>
          <p:cNvPr id="28"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299B9F5D-3103-4EB2-A3C7-18BE663D2E08}"/>
              </a:ext>
            </a:extLst>
          </p:cNvPr>
          <p:cNvPicPr>
            <a:picLocks noChangeAspect="1" noChangeArrowheads="1"/>
          </p:cNvPicPr>
          <p:nvPr/>
        </p:nvPicPr>
        <p:blipFill>
          <a:blip r:embed="rId12" cstate="print"/>
          <a:srcRect/>
          <a:stretch>
            <a:fillRect/>
          </a:stretch>
        </p:blipFill>
        <p:spPr bwMode="auto">
          <a:xfrm>
            <a:off x="3532347" y="4120524"/>
            <a:ext cx="289682" cy="289681"/>
          </a:xfrm>
          <a:prstGeom prst="rect">
            <a:avLst/>
          </a:prstGeom>
          <a:noFill/>
          <a:effectLst>
            <a:outerShdw blurRad="50800" dist="38100" dir="2700000" algn="tl" rotWithShape="0">
              <a:prstClr val="black">
                <a:alpha val="40000"/>
              </a:prstClr>
            </a:outerShdw>
          </a:effectLst>
        </p:spPr>
      </p:pic>
      <p:pic>
        <p:nvPicPr>
          <p:cNvPr id="29"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B763560C-8FF6-4067-BC9B-00B6B869A00F}"/>
              </a:ext>
            </a:extLst>
          </p:cNvPr>
          <p:cNvPicPr>
            <a:picLocks noChangeAspect="1" noChangeArrowheads="1"/>
          </p:cNvPicPr>
          <p:nvPr/>
        </p:nvPicPr>
        <p:blipFill>
          <a:blip r:embed="rId13" cstate="print"/>
          <a:srcRect/>
          <a:stretch>
            <a:fillRect/>
          </a:stretch>
        </p:blipFill>
        <p:spPr bwMode="auto">
          <a:xfrm>
            <a:off x="2681481" y="3609312"/>
            <a:ext cx="289682" cy="289681"/>
          </a:xfrm>
          <a:prstGeom prst="rect">
            <a:avLst/>
          </a:prstGeom>
          <a:noFill/>
          <a:effectLst>
            <a:outerShdw blurRad="50800" dist="38100" dir="2700000" algn="tl" rotWithShape="0">
              <a:prstClr val="black">
                <a:alpha val="40000"/>
              </a:prstClr>
            </a:outerShdw>
          </a:effectLst>
        </p:spPr>
      </p:pic>
      <p:pic>
        <p:nvPicPr>
          <p:cNvPr id="31"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B7F6DC5B-2B80-4F95-8489-9531A0B06759}"/>
              </a:ext>
            </a:extLst>
          </p:cNvPr>
          <p:cNvPicPr>
            <a:picLocks noChangeAspect="1" noChangeArrowheads="1"/>
          </p:cNvPicPr>
          <p:nvPr/>
        </p:nvPicPr>
        <p:blipFill>
          <a:blip r:embed="rId14" cstate="print"/>
          <a:srcRect/>
          <a:stretch>
            <a:fillRect/>
          </a:stretch>
        </p:blipFill>
        <p:spPr bwMode="auto">
          <a:xfrm>
            <a:off x="1824948" y="4121130"/>
            <a:ext cx="289682" cy="289681"/>
          </a:xfrm>
          <a:prstGeom prst="rect">
            <a:avLst/>
          </a:prstGeom>
          <a:noFill/>
          <a:effectLst>
            <a:outerShdw blurRad="50800" dist="38100" dir="2700000" algn="tl" rotWithShape="0">
              <a:prstClr val="black">
                <a:alpha val="40000"/>
              </a:prstClr>
            </a:outerShdw>
          </a:effectLst>
        </p:spPr>
      </p:pic>
      <p:pic>
        <p:nvPicPr>
          <p:cNvPr id="32"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63DF892F-FCFE-43FD-8E3F-3DC0E4043162}"/>
              </a:ext>
            </a:extLst>
          </p:cNvPr>
          <p:cNvPicPr>
            <a:picLocks noChangeAspect="1" noChangeArrowheads="1"/>
          </p:cNvPicPr>
          <p:nvPr/>
        </p:nvPicPr>
        <p:blipFill>
          <a:blip r:embed="rId15" cstate="print"/>
          <a:srcRect/>
          <a:stretch>
            <a:fillRect/>
          </a:stretch>
        </p:blipFill>
        <p:spPr bwMode="auto">
          <a:xfrm>
            <a:off x="3822463" y="3610073"/>
            <a:ext cx="289682" cy="289681"/>
          </a:xfrm>
          <a:prstGeom prst="rect">
            <a:avLst/>
          </a:prstGeom>
          <a:noFill/>
          <a:effectLst>
            <a:outerShdw blurRad="50800" dist="38100" dir="2700000" algn="tl" rotWithShape="0">
              <a:prstClr val="black">
                <a:alpha val="40000"/>
              </a:prstClr>
            </a:outerShdw>
          </a:effectLst>
        </p:spPr>
      </p:pic>
      <p:pic>
        <p:nvPicPr>
          <p:cNvPr id="33"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AC04948F-9046-4CE6-8EC3-0728D50771BF}"/>
              </a:ext>
            </a:extLst>
          </p:cNvPr>
          <p:cNvPicPr>
            <a:picLocks noChangeAspect="1" noChangeArrowheads="1"/>
          </p:cNvPicPr>
          <p:nvPr/>
        </p:nvPicPr>
        <p:blipFill>
          <a:blip r:embed="rId16" cstate="print"/>
          <a:srcRect/>
          <a:stretch>
            <a:fillRect/>
          </a:stretch>
        </p:blipFill>
        <p:spPr bwMode="auto">
          <a:xfrm>
            <a:off x="2964750" y="4120524"/>
            <a:ext cx="289682" cy="289681"/>
          </a:xfrm>
          <a:prstGeom prst="rect">
            <a:avLst/>
          </a:prstGeom>
          <a:noFill/>
          <a:effectLst>
            <a:outerShdw blurRad="50800" dist="38100" dir="2700000" algn="tl" rotWithShape="0">
              <a:prstClr val="black">
                <a:alpha val="40000"/>
              </a:prstClr>
            </a:outerShdw>
          </a:effectLst>
        </p:spPr>
      </p:pic>
      <p:pic>
        <p:nvPicPr>
          <p:cNvPr id="34"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C94DEBCD-23BD-419D-B031-75B80EEB144C}"/>
              </a:ext>
            </a:extLst>
          </p:cNvPr>
          <p:cNvPicPr>
            <a:picLocks noChangeAspect="1" noChangeArrowheads="1"/>
          </p:cNvPicPr>
          <p:nvPr/>
        </p:nvPicPr>
        <p:blipFill>
          <a:blip r:embed="rId17" cstate="print"/>
          <a:srcRect/>
          <a:stretch>
            <a:fillRect/>
          </a:stretch>
        </p:blipFill>
        <p:spPr bwMode="auto">
          <a:xfrm>
            <a:off x="3244247" y="3609312"/>
            <a:ext cx="289682" cy="289681"/>
          </a:xfrm>
          <a:prstGeom prst="rect">
            <a:avLst/>
          </a:prstGeom>
          <a:noFill/>
          <a:effectLst>
            <a:outerShdw blurRad="50800" dist="38100" dir="2700000" algn="tl" rotWithShape="0">
              <a:prstClr val="black">
                <a:alpha val="40000"/>
              </a:prstClr>
            </a:outerShdw>
          </a:effectLst>
        </p:spPr>
      </p:pic>
      <p:pic>
        <p:nvPicPr>
          <p:cNvPr id="35"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98A848D4-3AC7-4301-AABE-FA0E878287C5}"/>
              </a:ext>
            </a:extLst>
          </p:cNvPr>
          <p:cNvPicPr>
            <a:picLocks noChangeAspect="1" noChangeArrowheads="1"/>
          </p:cNvPicPr>
          <p:nvPr/>
        </p:nvPicPr>
        <p:blipFill>
          <a:blip r:embed="rId18" cstate="print"/>
          <a:srcRect/>
          <a:stretch>
            <a:fillRect/>
          </a:stretch>
        </p:blipFill>
        <p:spPr bwMode="auto">
          <a:xfrm>
            <a:off x="2113094" y="3598758"/>
            <a:ext cx="289682" cy="289681"/>
          </a:xfrm>
          <a:prstGeom prst="rect">
            <a:avLst/>
          </a:prstGeom>
          <a:noFill/>
          <a:effectLst>
            <a:outerShdw blurRad="50800" dist="38100" dir="2700000" algn="tl" rotWithShape="0">
              <a:prstClr val="black">
                <a:alpha val="40000"/>
              </a:prstClr>
            </a:outerShdw>
          </a:effectLst>
        </p:spPr>
      </p:pic>
      <p:pic>
        <p:nvPicPr>
          <p:cNvPr id="36"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726EE885-1D00-4A0C-A6C3-8C7861F7103F}"/>
              </a:ext>
            </a:extLst>
          </p:cNvPr>
          <p:cNvPicPr>
            <a:picLocks noChangeAspect="1" noChangeArrowheads="1"/>
          </p:cNvPicPr>
          <p:nvPr/>
        </p:nvPicPr>
        <p:blipFill>
          <a:blip r:embed="rId19" cstate="print"/>
          <a:srcRect/>
          <a:stretch>
            <a:fillRect/>
          </a:stretch>
        </p:blipFill>
        <p:spPr bwMode="auto">
          <a:xfrm>
            <a:off x="1561234" y="3610525"/>
            <a:ext cx="289682" cy="289681"/>
          </a:xfrm>
          <a:prstGeom prst="rect">
            <a:avLst/>
          </a:prstGeom>
          <a:noFill/>
          <a:effectLst>
            <a:outerShdw blurRad="50800" dist="38100" dir="2700000" algn="tl" rotWithShape="0">
              <a:prstClr val="black">
                <a:alpha val="40000"/>
              </a:prstClr>
            </a:outerShdw>
          </a:effectLst>
        </p:spPr>
      </p:pic>
      <p:pic>
        <p:nvPicPr>
          <p:cNvPr id="37" name="Picture 20" descr="Image result for è¯çºé²">
            <a:extLst>
              <a:ext uri="{FF2B5EF4-FFF2-40B4-BE49-F238E27FC236}">
                <a16:creationId xmlns:a16="http://schemas.microsoft.com/office/drawing/2014/main" id="{C0AC8751-C76A-4A18-9A39-F913AD9099A3}"/>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l="32299" t="2107" r="32593" b="45223"/>
          <a:stretch>
            <a:fillRect/>
          </a:stretch>
        </p:blipFill>
        <p:spPr bwMode="auto">
          <a:xfrm>
            <a:off x="2390765" y="4120020"/>
            <a:ext cx="289682" cy="289681"/>
          </a:xfrm>
          <a:prstGeom prst="rect">
            <a:avLst/>
          </a:prstGeom>
          <a:noFill/>
          <a:effectLst>
            <a:outerShdw blurRad="50800" dist="38100" dir="2700000" algn="tl" rotWithShape="0">
              <a:prstClr val="black">
                <a:alpha val="40000"/>
              </a:prstClr>
            </a:outerShdw>
          </a:effectLst>
        </p:spPr>
      </p:pic>
      <p:pic>
        <p:nvPicPr>
          <p:cNvPr id="30" name="Google Shape;106;p17">
            <a:extLst>
              <a:ext uri="{FF2B5EF4-FFF2-40B4-BE49-F238E27FC236}">
                <a16:creationId xmlns:a16="http://schemas.microsoft.com/office/drawing/2014/main" id="{82C13B3F-9AF8-4442-90C0-BD3A6DB10958}"/>
              </a:ext>
            </a:extLst>
          </p:cNvPr>
          <p:cNvPicPr preferRelativeResize="0"/>
          <p:nvPr/>
        </p:nvPicPr>
        <p:blipFill>
          <a:blip r:embed="rId21"/>
          <a:stretch>
            <a:fillRect/>
          </a:stretch>
        </p:blipFill>
        <p:spPr>
          <a:xfrm>
            <a:off x="4127235" y="4120019"/>
            <a:ext cx="301103" cy="301103"/>
          </a:xfrm>
          <a:prstGeom prst="rect">
            <a:avLst/>
          </a:prstGeom>
          <a:noFill/>
          <a:effectLst>
            <a:outerShdw blurRad="50800" dist="38100" dir="2700000" algn="tl" rotWithShape="0">
              <a:prstClr val="black">
                <a:alpha val="40000"/>
              </a:prstClr>
            </a:outerShdw>
          </a:effectLst>
        </p:spPr>
      </p:pic>
      <p:pic>
        <p:nvPicPr>
          <p:cNvPr id="39" name="Google Shape;109;p17">
            <a:extLst>
              <a:ext uri="{FF2B5EF4-FFF2-40B4-BE49-F238E27FC236}">
                <a16:creationId xmlns:a16="http://schemas.microsoft.com/office/drawing/2014/main" id="{42DC90FE-A75E-474A-AD15-41F295347ABA}"/>
              </a:ext>
            </a:extLst>
          </p:cNvPr>
          <p:cNvPicPr preferRelativeResize="0"/>
          <p:nvPr/>
        </p:nvPicPr>
        <p:blipFill>
          <a:blip r:embed="rId22"/>
          <a:stretch>
            <a:fillRect/>
          </a:stretch>
        </p:blipFill>
        <p:spPr>
          <a:xfrm>
            <a:off x="4402183" y="3609312"/>
            <a:ext cx="289682" cy="289681"/>
          </a:xfrm>
          <a:prstGeom prst="rect">
            <a:avLst/>
          </a:prstGeom>
          <a:noFill/>
          <a:effectLst>
            <a:outerShdw blurRad="50800" dist="38100" dir="2700000" algn="tl" rotWithShape="0">
              <a:prstClr val="black">
                <a:alpha val="40000"/>
              </a:prstClr>
            </a:outerShdw>
          </a:effectLst>
        </p:spPr>
      </p:pic>
      <p:sp>
        <p:nvSpPr>
          <p:cNvPr id="42" name="Oval 41">
            <a:extLst>
              <a:ext uri="{FF2B5EF4-FFF2-40B4-BE49-F238E27FC236}">
                <a16:creationId xmlns:a16="http://schemas.microsoft.com/office/drawing/2014/main" id="{5E6743ED-D977-F14C-BECE-CFE172D9C58F}"/>
              </a:ext>
            </a:extLst>
          </p:cNvPr>
          <p:cNvSpPr/>
          <p:nvPr/>
        </p:nvSpPr>
        <p:spPr>
          <a:xfrm>
            <a:off x="5192641" y="1040182"/>
            <a:ext cx="906947" cy="906947"/>
          </a:xfrm>
          <a:prstGeom prst="ellipse">
            <a:avLst/>
          </a:prstGeom>
          <a:solidFill>
            <a:srgbClr val="E5509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3" name="文字版面配置區 13">
            <a:extLst>
              <a:ext uri="{FF2B5EF4-FFF2-40B4-BE49-F238E27FC236}">
                <a16:creationId xmlns:a16="http://schemas.microsoft.com/office/drawing/2014/main" id="{4ACCF5F9-780B-1442-91B6-7BFF83DCAB5D}"/>
              </a:ext>
            </a:extLst>
          </p:cNvPr>
          <p:cNvSpPr txBox="1">
            <a:spLocks/>
          </p:cNvSpPr>
          <p:nvPr/>
        </p:nvSpPr>
        <p:spPr>
          <a:xfrm>
            <a:off x="5217439" y="1184079"/>
            <a:ext cx="855646" cy="617537"/>
          </a:xfrm>
          <a:prstGeom prst="rect">
            <a:avLst/>
          </a:prstGeom>
        </p:spPr>
        <p:txBody>
          <a:bodyPr vert="horz" lIns="68580" tIns="34290" rIns="68580" bIns="3429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00"/>
              </a:lnSpc>
              <a:buNone/>
            </a:pP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Remote Device</a:t>
            </a:r>
            <a:endParaRPr lang="en-GB"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5" name="Picture 41" descr="http://designcenter.qnap.com.tw:8080/cgi-bin/filemanager/utilRequest.cgi?func=get_thumb&amp;size=800&amp;sid=98howkd2&amp;path=%2FDesignCenter%2FPM%E3%80%81RD%20%E8%AB%8B%E9%80%B2%E5%85%A5%2FWEB%2FStations%2FA_CacheMount%2Fv2%2Fv2_181023%2Fslice%2FAPP%20icon&amp;name=smb.png&amp;radno=2018/09/19%2015:39:572307">
            <a:extLst>
              <a:ext uri="{FF2B5EF4-FFF2-40B4-BE49-F238E27FC236}">
                <a16:creationId xmlns:a16="http://schemas.microsoft.com/office/drawing/2014/main" id="{B113A02B-65D6-1F46-8270-746B88781913}"/>
              </a:ext>
            </a:extLst>
          </p:cNvPr>
          <p:cNvPicPr>
            <a:picLocks noChangeAspect="1" noChangeArrowheads="1"/>
          </p:cNvPicPr>
          <p:nvPr/>
        </p:nvPicPr>
        <p:blipFill>
          <a:blip r:embed="rId23" cstate="print"/>
          <a:srcRect/>
          <a:stretch>
            <a:fillRect/>
          </a:stretch>
        </p:blipFill>
        <p:spPr bwMode="auto">
          <a:xfrm>
            <a:off x="6283965" y="2205124"/>
            <a:ext cx="405000" cy="405000"/>
          </a:xfrm>
          <a:prstGeom prst="rect">
            <a:avLst/>
          </a:prstGeom>
          <a:noFill/>
          <a:effectLst>
            <a:outerShdw blurRad="50800" dist="38100" dir="2700000" algn="tl" rotWithShape="0">
              <a:prstClr val="black">
                <a:alpha val="40000"/>
              </a:prstClr>
            </a:outerShdw>
          </a:effectLst>
        </p:spPr>
      </p:pic>
      <p:pic>
        <p:nvPicPr>
          <p:cNvPr id="46" name="圖片 29">
            <a:extLst>
              <a:ext uri="{FF2B5EF4-FFF2-40B4-BE49-F238E27FC236}">
                <a16:creationId xmlns:a16="http://schemas.microsoft.com/office/drawing/2014/main" id="{8EB35A3F-B216-7447-A766-42C2B04BA1EF}"/>
              </a:ext>
            </a:extLst>
          </p:cNvPr>
          <p:cNvPicPr>
            <a:picLocks noChangeAspect="1"/>
          </p:cNvPicPr>
          <p:nvPr/>
        </p:nvPicPr>
        <p:blipFill>
          <a:blip r:embed="rId24"/>
          <a:stretch>
            <a:fillRect/>
          </a:stretch>
        </p:blipFill>
        <p:spPr>
          <a:xfrm>
            <a:off x="6283965" y="2789694"/>
            <a:ext cx="405000" cy="405000"/>
          </a:xfrm>
          <a:prstGeom prst="rect">
            <a:avLst/>
          </a:prstGeom>
          <a:effectLst>
            <a:outerShdw blurRad="50800" dist="38100" dir="2700000" algn="tl" rotWithShape="0">
              <a:prstClr val="black">
                <a:alpha val="40000"/>
              </a:prstClr>
            </a:outerShdw>
          </a:effectLst>
        </p:spPr>
      </p:pic>
      <p:sp>
        <p:nvSpPr>
          <p:cNvPr id="48" name="文字方塊 31">
            <a:extLst>
              <a:ext uri="{FF2B5EF4-FFF2-40B4-BE49-F238E27FC236}">
                <a16:creationId xmlns:a16="http://schemas.microsoft.com/office/drawing/2014/main" id="{D0A08B0E-7A98-0948-9079-73B503186949}"/>
              </a:ext>
            </a:extLst>
          </p:cNvPr>
          <p:cNvSpPr txBox="1"/>
          <p:nvPr/>
        </p:nvSpPr>
        <p:spPr>
          <a:xfrm>
            <a:off x="6774253" y="2245696"/>
            <a:ext cx="1152880" cy="338554"/>
          </a:xfrm>
          <a:prstGeom prst="rect">
            <a:avLst/>
          </a:prstGeom>
          <a:noFill/>
        </p:spPr>
        <p:txBody>
          <a:bodyPr wrap="none" rtlCol="0">
            <a:spAutoFit/>
          </a:bodyPr>
          <a:lstStyle/>
          <a:p>
            <a:r>
              <a:rPr lang="en-US" altLang="zh-TW" sz="1600" dirty="0">
                <a:latin typeface="Arial" panose="020B0604020202020204" pitchFamily="34" charset="0"/>
                <a:cs typeface="Arial" panose="020B0604020202020204" pitchFamily="34" charset="0"/>
              </a:rPr>
              <a:t>CIFS/SMB</a:t>
            </a:r>
            <a:endParaRPr lang="zh-TW" altLang="en-US" sz="1600" dirty="0">
              <a:latin typeface="Arial" panose="020B0604020202020204" pitchFamily="34" charset="0"/>
              <a:cs typeface="Arial" panose="020B0604020202020204" pitchFamily="34" charset="0"/>
            </a:endParaRPr>
          </a:p>
        </p:txBody>
      </p:sp>
      <p:sp>
        <p:nvSpPr>
          <p:cNvPr id="49" name="文字方塊 32">
            <a:extLst>
              <a:ext uri="{FF2B5EF4-FFF2-40B4-BE49-F238E27FC236}">
                <a16:creationId xmlns:a16="http://schemas.microsoft.com/office/drawing/2014/main" id="{C04A77CE-8DFA-1D46-B550-8EB161B485A7}"/>
              </a:ext>
            </a:extLst>
          </p:cNvPr>
          <p:cNvSpPr txBox="1"/>
          <p:nvPr/>
        </p:nvSpPr>
        <p:spPr>
          <a:xfrm>
            <a:off x="6774254" y="2833953"/>
            <a:ext cx="570990" cy="338554"/>
          </a:xfrm>
          <a:prstGeom prst="rect">
            <a:avLst/>
          </a:prstGeom>
          <a:noFill/>
        </p:spPr>
        <p:txBody>
          <a:bodyPr wrap="none" rtlCol="0">
            <a:spAutoFit/>
          </a:bodyPr>
          <a:lstStyle/>
          <a:p>
            <a:r>
              <a:rPr lang="en-US" altLang="zh-TW" sz="1600">
                <a:latin typeface="Arial" panose="020B0604020202020204" pitchFamily="34" charset="0"/>
                <a:cs typeface="Arial" panose="020B0604020202020204" pitchFamily="34" charset="0"/>
              </a:rPr>
              <a:t>FTP</a:t>
            </a:r>
            <a:endParaRPr lang="zh-TW" altLang="en-US" sz="1600">
              <a:latin typeface="Arial" panose="020B0604020202020204" pitchFamily="34" charset="0"/>
              <a:cs typeface="Arial" panose="020B0604020202020204" pitchFamily="34" charset="0"/>
            </a:endParaRPr>
          </a:p>
        </p:txBody>
      </p:sp>
      <p:sp>
        <p:nvSpPr>
          <p:cNvPr id="50" name="文字方塊 33">
            <a:extLst>
              <a:ext uri="{FF2B5EF4-FFF2-40B4-BE49-F238E27FC236}">
                <a16:creationId xmlns:a16="http://schemas.microsoft.com/office/drawing/2014/main" id="{C61F1070-03FC-684B-BC2E-0E32F70CAD62}"/>
              </a:ext>
            </a:extLst>
          </p:cNvPr>
          <p:cNvSpPr txBox="1"/>
          <p:nvPr/>
        </p:nvSpPr>
        <p:spPr>
          <a:xfrm>
            <a:off x="6774254" y="3424874"/>
            <a:ext cx="1029705" cy="338554"/>
          </a:xfrm>
          <a:prstGeom prst="rect">
            <a:avLst/>
          </a:prstGeom>
          <a:noFill/>
        </p:spPr>
        <p:txBody>
          <a:bodyPr wrap="none" rtlCol="0">
            <a:spAutoFit/>
          </a:bodyPr>
          <a:lstStyle/>
          <a:p>
            <a:r>
              <a:rPr lang="en-US" altLang="zh-TW" sz="1600">
                <a:latin typeface="Arial" panose="020B0604020202020204" pitchFamily="34" charset="0"/>
                <a:cs typeface="Arial" panose="020B0604020202020204" pitchFamily="34" charset="0"/>
              </a:rPr>
              <a:t>WebDAV</a:t>
            </a:r>
            <a:endParaRPr lang="zh-TW" altLang="en-US" sz="1600">
              <a:latin typeface="Arial" panose="020B0604020202020204" pitchFamily="34" charset="0"/>
              <a:cs typeface="Arial" panose="020B0604020202020204" pitchFamily="34" charset="0"/>
            </a:endParaRPr>
          </a:p>
        </p:txBody>
      </p:sp>
      <p:sp>
        <p:nvSpPr>
          <p:cNvPr id="51" name="內容版面配置區 14">
            <a:extLst>
              <a:ext uri="{FF2B5EF4-FFF2-40B4-BE49-F238E27FC236}">
                <a16:creationId xmlns:a16="http://schemas.microsoft.com/office/drawing/2014/main" id="{0642252C-0785-1943-A2B7-845744A1DAF3}"/>
              </a:ext>
            </a:extLst>
          </p:cNvPr>
          <p:cNvSpPr txBox="1">
            <a:spLocks/>
          </p:cNvSpPr>
          <p:nvPr/>
        </p:nvSpPr>
        <p:spPr>
          <a:xfrm>
            <a:off x="6184360" y="1279964"/>
            <a:ext cx="2518020" cy="7399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80058"/>
                </a:solidFill>
                <a:latin typeface="DengXian" panose="02010600030101010101" pitchFamily="2" charset="-122"/>
                <a:ea typeface="DengXian" panose="02010600030101010101" pitchFamily="2"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80058"/>
                </a:solidFill>
                <a:latin typeface="DengXian" panose="02010600030101010101" pitchFamily="2" charset="-122"/>
                <a:ea typeface="DengXian" panose="02010600030101010101" pitchFamily="2"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080058"/>
                </a:solidFill>
                <a:latin typeface="DengXian" panose="02010600030101010101" pitchFamily="2" charset="-122"/>
                <a:ea typeface="DengXian" panose="02010600030101010101" pitchFamily="2"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80058"/>
                </a:solidFill>
                <a:latin typeface="DengXian" panose="02010600030101010101" pitchFamily="2" charset="-122"/>
                <a:ea typeface="DengXian" panose="02010600030101010101" pitchFamily="2"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080058"/>
                </a:solidFill>
                <a:latin typeface="DengXian" panose="02010600030101010101" pitchFamily="2" charset="-122"/>
                <a:ea typeface="DengXian"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buNone/>
            </a:pPr>
            <a:r>
              <a:rPr lang="en-US" altLang="zh-CN" sz="1300" dirty="0">
                <a:solidFill>
                  <a:schemeClr val="tx1">
                    <a:lumMod val="95000"/>
                    <a:lumOff val="5000"/>
                  </a:schemeClr>
                </a:solidFill>
                <a:latin typeface="Arial" panose="020B0604020202020204" pitchFamily="34" charset="0"/>
                <a:ea typeface="微軟正黑體" panose="020B0604030504040204" pitchFamily="34" charset="-120"/>
              </a:rPr>
              <a:t>Mount remote device through the access protocols.</a:t>
            </a:r>
            <a:endParaRPr lang="en-GB" altLang="zh-TW" sz="1300" dirty="0">
              <a:solidFill>
                <a:schemeClr val="tx1">
                  <a:lumMod val="95000"/>
                  <a:lumOff val="5000"/>
                </a:schemeClr>
              </a:solidFill>
              <a:latin typeface="Arial" panose="020B0604020202020204" pitchFamily="34" charset="0"/>
              <a:ea typeface="微軟正黑體" panose="020B0604030504040204" pitchFamily="34" charset="-120"/>
            </a:endParaRPr>
          </a:p>
        </p:txBody>
      </p:sp>
      <p:sp>
        <p:nvSpPr>
          <p:cNvPr id="2" name="TextBox 1">
            <a:extLst>
              <a:ext uri="{FF2B5EF4-FFF2-40B4-BE49-F238E27FC236}">
                <a16:creationId xmlns:a16="http://schemas.microsoft.com/office/drawing/2014/main" id="{37104B80-550D-0F4C-94BC-93A27658328E}"/>
              </a:ext>
            </a:extLst>
          </p:cNvPr>
          <p:cNvSpPr txBox="1"/>
          <p:nvPr/>
        </p:nvSpPr>
        <p:spPr>
          <a:xfrm>
            <a:off x="1680945" y="2058685"/>
            <a:ext cx="697839" cy="323165"/>
          </a:xfrm>
          <a:prstGeom prst="rect">
            <a:avLst/>
          </a:prstGeom>
          <a:noFill/>
        </p:spPr>
        <p:txBody>
          <a:bodyPr wrap="square" rtlCol="0">
            <a:spAutoFit/>
          </a:bodyPr>
          <a:lstStyle/>
          <a:p>
            <a:pPr algn="ctr"/>
            <a:r>
              <a:rPr lang="en-US" sz="750"/>
              <a:t>Amazon Drive</a:t>
            </a:r>
          </a:p>
        </p:txBody>
      </p:sp>
      <p:sp>
        <p:nvSpPr>
          <p:cNvPr id="52" name="TextBox 51">
            <a:extLst>
              <a:ext uri="{FF2B5EF4-FFF2-40B4-BE49-F238E27FC236}">
                <a16:creationId xmlns:a16="http://schemas.microsoft.com/office/drawing/2014/main" id="{4EBDCC83-09B7-D144-8D39-F6C15D256B77}"/>
              </a:ext>
            </a:extLst>
          </p:cNvPr>
          <p:cNvSpPr txBox="1"/>
          <p:nvPr/>
        </p:nvSpPr>
        <p:spPr>
          <a:xfrm>
            <a:off x="2397814" y="2079851"/>
            <a:ext cx="363314" cy="207749"/>
          </a:xfrm>
          <a:prstGeom prst="rect">
            <a:avLst/>
          </a:prstGeom>
          <a:noFill/>
        </p:spPr>
        <p:txBody>
          <a:bodyPr wrap="square" rtlCol="0">
            <a:spAutoFit/>
          </a:bodyPr>
          <a:lstStyle/>
          <a:p>
            <a:pPr algn="ctr"/>
            <a:r>
              <a:rPr lang="en-US" sz="750"/>
              <a:t>BOX</a:t>
            </a:r>
          </a:p>
        </p:txBody>
      </p:sp>
      <p:sp>
        <p:nvSpPr>
          <p:cNvPr id="53" name="TextBox 52">
            <a:extLst>
              <a:ext uri="{FF2B5EF4-FFF2-40B4-BE49-F238E27FC236}">
                <a16:creationId xmlns:a16="http://schemas.microsoft.com/office/drawing/2014/main" id="{B74EA936-1477-3F44-82EA-506F2653C91E}"/>
              </a:ext>
            </a:extLst>
          </p:cNvPr>
          <p:cNvSpPr txBox="1"/>
          <p:nvPr/>
        </p:nvSpPr>
        <p:spPr>
          <a:xfrm>
            <a:off x="2856219" y="2079851"/>
            <a:ext cx="522086" cy="207749"/>
          </a:xfrm>
          <a:prstGeom prst="rect">
            <a:avLst/>
          </a:prstGeom>
          <a:noFill/>
        </p:spPr>
        <p:txBody>
          <a:bodyPr wrap="square" rtlCol="0">
            <a:spAutoFit/>
          </a:bodyPr>
          <a:lstStyle/>
          <a:p>
            <a:pPr algn="ctr"/>
            <a:r>
              <a:rPr lang="en-US" sz="750"/>
              <a:t>Dropbox</a:t>
            </a:r>
          </a:p>
        </p:txBody>
      </p:sp>
      <p:sp>
        <p:nvSpPr>
          <p:cNvPr id="54" name="TextBox 53">
            <a:extLst>
              <a:ext uri="{FF2B5EF4-FFF2-40B4-BE49-F238E27FC236}">
                <a16:creationId xmlns:a16="http://schemas.microsoft.com/office/drawing/2014/main" id="{BB57313A-17DC-5242-AB7E-44C5908A7289}"/>
              </a:ext>
            </a:extLst>
          </p:cNvPr>
          <p:cNvSpPr txBox="1"/>
          <p:nvPr/>
        </p:nvSpPr>
        <p:spPr>
          <a:xfrm>
            <a:off x="3336707" y="2079851"/>
            <a:ext cx="688943" cy="207749"/>
          </a:xfrm>
          <a:prstGeom prst="rect">
            <a:avLst/>
          </a:prstGeom>
          <a:noFill/>
        </p:spPr>
        <p:txBody>
          <a:bodyPr wrap="square" rtlCol="0">
            <a:spAutoFit/>
          </a:bodyPr>
          <a:lstStyle/>
          <a:p>
            <a:pPr algn="ctr"/>
            <a:r>
              <a:rPr lang="en-US" sz="750"/>
              <a:t>Google Drive</a:t>
            </a:r>
          </a:p>
        </p:txBody>
      </p:sp>
      <p:sp>
        <p:nvSpPr>
          <p:cNvPr id="55" name="TextBox 54">
            <a:extLst>
              <a:ext uri="{FF2B5EF4-FFF2-40B4-BE49-F238E27FC236}">
                <a16:creationId xmlns:a16="http://schemas.microsoft.com/office/drawing/2014/main" id="{E8408B33-E2CF-1449-B79F-F00BD51F43A5}"/>
              </a:ext>
            </a:extLst>
          </p:cNvPr>
          <p:cNvSpPr txBox="1"/>
          <p:nvPr/>
        </p:nvSpPr>
        <p:spPr>
          <a:xfrm>
            <a:off x="3980842" y="2079852"/>
            <a:ext cx="504932" cy="207749"/>
          </a:xfrm>
          <a:prstGeom prst="rect">
            <a:avLst/>
          </a:prstGeom>
          <a:noFill/>
        </p:spPr>
        <p:txBody>
          <a:bodyPr wrap="square" rtlCol="0">
            <a:spAutoFit/>
          </a:bodyPr>
          <a:lstStyle/>
          <a:p>
            <a:pPr algn="ctr"/>
            <a:r>
              <a:rPr lang="en-US" sz="750" err="1"/>
              <a:t>HiDrive</a:t>
            </a:r>
            <a:endParaRPr lang="en-US" sz="750"/>
          </a:p>
        </p:txBody>
      </p:sp>
      <p:sp>
        <p:nvSpPr>
          <p:cNvPr id="56" name="TextBox 55">
            <a:extLst>
              <a:ext uri="{FF2B5EF4-FFF2-40B4-BE49-F238E27FC236}">
                <a16:creationId xmlns:a16="http://schemas.microsoft.com/office/drawing/2014/main" id="{DEDD8BA8-831C-4442-8839-685E42A259BE}"/>
              </a:ext>
            </a:extLst>
          </p:cNvPr>
          <p:cNvSpPr txBox="1"/>
          <p:nvPr/>
        </p:nvSpPr>
        <p:spPr>
          <a:xfrm>
            <a:off x="1727510" y="2584674"/>
            <a:ext cx="907389" cy="207749"/>
          </a:xfrm>
          <a:prstGeom prst="rect">
            <a:avLst/>
          </a:prstGeom>
          <a:noFill/>
        </p:spPr>
        <p:txBody>
          <a:bodyPr wrap="square" rtlCol="0">
            <a:spAutoFit/>
          </a:bodyPr>
          <a:lstStyle/>
          <a:p>
            <a:pPr algn="ctr"/>
            <a:r>
              <a:rPr lang="en-US" sz="750"/>
              <a:t>OneDrive Business</a:t>
            </a:r>
          </a:p>
        </p:txBody>
      </p:sp>
      <p:sp>
        <p:nvSpPr>
          <p:cNvPr id="57" name="TextBox 56">
            <a:extLst>
              <a:ext uri="{FF2B5EF4-FFF2-40B4-BE49-F238E27FC236}">
                <a16:creationId xmlns:a16="http://schemas.microsoft.com/office/drawing/2014/main" id="{CE424E0A-400D-BA47-888F-2A6561C2776B}"/>
              </a:ext>
            </a:extLst>
          </p:cNvPr>
          <p:cNvSpPr txBox="1"/>
          <p:nvPr/>
        </p:nvSpPr>
        <p:spPr>
          <a:xfrm>
            <a:off x="2494802" y="2584674"/>
            <a:ext cx="697839" cy="207749"/>
          </a:xfrm>
          <a:prstGeom prst="rect">
            <a:avLst/>
          </a:prstGeom>
          <a:noFill/>
        </p:spPr>
        <p:txBody>
          <a:bodyPr wrap="square" rtlCol="0">
            <a:spAutoFit/>
          </a:bodyPr>
          <a:lstStyle/>
          <a:p>
            <a:pPr algn="ctr"/>
            <a:r>
              <a:rPr lang="en-US" sz="750"/>
              <a:t>OneDrive</a:t>
            </a:r>
          </a:p>
        </p:txBody>
      </p:sp>
      <p:sp>
        <p:nvSpPr>
          <p:cNvPr id="58" name="TextBox 57">
            <a:extLst>
              <a:ext uri="{FF2B5EF4-FFF2-40B4-BE49-F238E27FC236}">
                <a16:creationId xmlns:a16="http://schemas.microsoft.com/office/drawing/2014/main" id="{B33A9A65-8E93-CF4E-8AE9-55A88FE94013}"/>
              </a:ext>
            </a:extLst>
          </p:cNvPr>
          <p:cNvSpPr txBox="1"/>
          <p:nvPr/>
        </p:nvSpPr>
        <p:spPr>
          <a:xfrm>
            <a:off x="3045134" y="2584674"/>
            <a:ext cx="697839" cy="207749"/>
          </a:xfrm>
          <a:prstGeom prst="rect">
            <a:avLst/>
          </a:prstGeom>
          <a:noFill/>
        </p:spPr>
        <p:txBody>
          <a:bodyPr wrap="square" rtlCol="0">
            <a:spAutoFit/>
          </a:bodyPr>
          <a:lstStyle/>
          <a:p>
            <a:pPr algn="ctr"/>
            <a:r>
              <a:rPr lang="en-US" sz="750"/>
              <a:t>Share Drive</a:t>
            </a:r>
          </a:p>
        </p:txBody>
      </p:sp>
      <p:sp>
        <p:nvSpPr>
          <p:cNvPr id="59" name="TextBox 58">
            <a:extLst>
              <a:ext uri="{FF2B5EF4-FFF2-40B4-BE49-F238E27FC236}">
                <a16:creationId xmlns:a16="http://schemas.microsoft.com/office/drawing/2014/main" id="{71ACD05A-F3A9-9544-89B7-B2F2EECC27D6}"/>
              </a:ext>
            </a:extLst>
          </p:cNvPr>
          <p:cNvSpPr txBox="1"/>
          <p:nvPr/>
        </p:nvSpPr>
        <p:spPr>
          <a:xfrm>
            <a:off x="3603935" y="2584674"/>
            <a:ext cx="697839" cy="207749"/>
          </a:xfrm>
          <a:prstGeom prst="rect">
            <a:avLst/>
          </a:prstGeom>
          <a:noFill/>
        </p:spPr>
        <p:txBody>
          <a:bodyPr wrap="square" rtlCol="0">
            <a:spAutoFit/>
          </a:bodyPr>
          <a:lstStyle/>
          <a:p>
            <a:pPr algn="ctr"/>
            <a:r>
              <a:rPr lang="en-US" sz="750" err="1"/>
              <a:t>YanDex</a:t>
            </a:r>
            <a:endParaRPr lang="en-US" sz="750"/>
          </a:p>
        </p:txBody>
      </p:sp>
      <p:sp>
        <p:nvSpPr>
          <p:cNvPr id="60" name="TextBox 59">
            <a:extLst>
              <a:ext uri="{FF2B5EF4-FFF2-40B4-BE49-F238E27FC236}">
                <a16:creationId xmlns:a16="http://schemas.microsoft.com/office/drawing/2014/main" id="{AF02B601-4926-AA49-BC1D-BBD7E179A4F0}"/>
              </a:ext>
            </a:extLst>
          </p:cNvPr>
          <p:cNvSpPr txBox="1"/>
          <p:nvPr/>
        </p:nvSpPr>
        <p:spPr>
          <a:xfrm>
            <a:off x="1357095" y="3882192"/>
            <a:ext cx="697839" cy="207749"/>
          </a:xfrm>
          <a:prstGeom prst="rect">
            <a:avLst/>
          </a:prstGeom>
          <a:noFill/>
        </p:spPr>
        <p:txBody>
          <a:bodyPr wrap="square" rtlCol="0">
            <a:spAutoFit/>
          </a:bodyPr>
          <a:lstStyle/>
          <a:p>
            <a:pPr algn="ctr"/>
            <a:r>
              <a:rPr lang="en-US" sz="750"/>
              <a:t>Alibaba</a:t>
            </a:r>
          </a:p>
        </p:txBody>
      </p:sp>
      <p:sp>
        <p:nvSpPr>
          <p:cNvPr id="61" name="TextBox 60">
            <a:extLst>
              <a:ext uri="{FF2B5EF4-FFF2-40B4-BE49-F238E27FC236}">
                <a16:creationId xmlns:a16="http://schemas.microsoft.com/office/drawing/2014/main" id="{9012F507-9286-B449-9361-8AD739C9FE96}"/>
              </a:ext>
            </a:extLst>
          </p:cNvPr>
          <p:cNvSpPr txBox="1"/>
          <p:nvPr/>
        </p:nvSpPr>
        <p:spPr>
          <a:xfrm>
            <a:off x="1919070" y="3882192"/>
            <a:ext cx="697839" cy="207749"/>
          </a:xfrm>
          <a:prstGeom prst="rect">
            <a:avLst/>
          </a:prstGeom>
          <a:noFill/>
        </p:spPr>
        <p:txBody>
          <a:bodyPr wrap="square" rtlCol="0">
            <a:spAutoFit/>
          </a:bodyPr>
          <a:lstStyle/>
          <a:p>
            <a:pPr algn="ctr"/>
            <a:r>
              <a:rPr lang="en-US" sz="750"/>
              <a:t>AWS S3</a:t>
            </a:r>
          </a:p>
        </p:txBody>
      </p:sp>
      <p:sp>
        <p:nvSpPr>
          <p:cNvPr id="62" name="TextBox 61">
            <a:extLst>
              <a:ext uri="{FF2B5EF4-FFF2-40B4-BE49-F238E27FC236}">
                <a16:creationId xmlns:a16="http://schemas.microsoft.com/office/drawing/2014/main" id="{366D7170-DF5E-7D46-B48B-690B511F9889}"/>
              </a:ext>
            </a:extLst>
          </p:cNvPr>
          <p:cNvSpPr txBox="1"/>
          <p:nvPr/>
        </p:nvSpPr>
        <p:spPr>
          <a:xfrm>
            <a:off x="2481045" y="3882192"/>
            <a:ext cx="697839" cy="207749"/>
          </a:xfrm>
          <a:prstGeom prst="rect">
            <a:avLst/>
          </a:prstGeom>
          <a:noFill/>
        </p:spPr>
        <p:txBody>
          <a:bodyPr wrap="square" rtlCol="0">
            <a:spAutoFit/>
          </a:bodyPr>
          <a:lstStyle/>
          <a:p>
            <a:pPr algn="ctr"/>
            <a:r>
              <a:rPr lang="en-US" sz="750"/>
              <a:t>Azure</a:t>
            </a:r>
          </a:p>
        </p:txBody>
      </p:sp>
      <p:sp>
        <p:nvSpPr>
          <p:cNvPr id="63" name="TextBox 62">
            <a:extLst>
              <a:ext uri="{FF2B5EF4-FFF2-40B4-BE49-F238E27FC236}">
                <a16:creationId xmlns:a16="http://schemas.microsoft.com/office/drawing/2014/main" id="{32177440-EEDA-8047-8700-384C067C7477}"/>
              </a:ext>
            </a:extLst>
          </p:cNvPr>
          <p:cNvSpPr txBox="1"/>
          <p:nvPr/>
        </p:nvSpPr>
        <p:spPr>
          <a:xfrm>
            <a:off x="3043020" y="3882192"/>
            <a:ext cx="697839" cy="207749"/>
          </a:xfrm>
          <a:prstGeom prst="rect">
            <a:avLst/>
          </a:prstGeom>
          <a:noFill/>
        </p:spPr>
        <p:txBody>
          <a:bodyPr wrap="square" rtlCol="0">
            <a:spAutoFit/>
          </a:bodyPr>
          <a:lstStyle/>
          <a:p>
            <a:pPr algn="ctr"/>
            <a:r>
              <a:rPr lang="en-US" sz="750" err="1"/>
              <a:t>Backblaze</a:t>
            </a:r>
            <a:endParaRPr lang="en-US" sz="750"/>
          </a:p>
        </p:txBody>
      </p:sp>
      <p:sp>
        <p:nvSpPr>
          <p:cNvPr id="64" name="TextBox 63">
            <a:extLst>
              <a:ext uri="{FF2B5EF4-FFF2-40B4-BE49-F238E27FC236}">
                <a16:creationId xmlns:a16="http://schemas.microsoft.com/office/drawing/2014/main" id="{902F6322-1684-6E41-ABCE-8B43AD37872F}"/>
              </a:ext>
            </a:extLst>
          </p:cNvPr>
          <p:cNvSpPr txBox="1"/>
          <p:nvPr/>
        </p:nvSpPr>
        <p:spPr>
          <a:xfrm>
            <a:off x="3585945" y="3882192"/>
            <a:ext cx="791594" cy="323165"/>
          </a:xfrm>
          <a:prstGeom prst="rect">
            <a:avLst/>
          </a:prstGeom>
          <a:noFill/>
        </p:spPr>
        <p:txBody>
          <a:bodyPr wrap="square" rtlCol="0">
            <a:spAutoFit/>
          </a:bodyPr>
          <a:lstStyle/>
          <a:p>
            <a:pPr algn="ctr"/>
            <a:r>
              <a:rPr lang="en-US" sz="750"/>
              <a:t>Google Cloud Storage</a:t>
            </a:r>
          </a:p>
        </p:txBody>
      </p:sp>
      <p:sp>
        <p:nvSpPr>
          <p:cNvPr id="65" name="TextBox 64">
            <a:extLst>
              <a:ext uri="{FF2B5EF4-FFF2-40B4-BE49-F238E27FC236}">
                <a16:creationId xmlns:a16="http://schemas.microsoft.com/office/drawing/2014/main" id="{BEF3499F-0B93-8342-8C78-BBA9FD9544BA}"/>
              </a:ext>
            </a:extLst>
          </p:cNvPr>
          <p:cNvSpPr txBox="1"/>
          <p:nvPr/>
        </p:nvSpPr>
        <p:spPr>
          <a:xfrm>
            <a:off x="4205070" y="3882192"/>
            <a:ext cx="697839" cy="207749"/>
          </a:xfrm>
          <a:prstGeom prst="rect">
            <a:avLst/>
          </a:prstGeom>
          <a:noFill/>
        </p:spPr>
        <p:txBody>
          <a:bodyPr wrap="square" rtlCol="0">
            <a:spAutoFit/>
          </a:bodyPr>
          <a:lstStyle/>
          <a:p>
            <a:pPr algn="ctr"/>
            <a:r>
              <a:rPr lang="en-US" sz="750"/>
              <a:t>IBM Object</a:t>
            </a:r>
          </a:p>
        </p:txBody>
      </p:sp>
      <p:sp>
        <p:nvSpPr>
          <p:cNvPr id="66" name="TextBox 65">
            <a:extLst>
              <a:ext uri="{FF2B5EF4-FFF2-40B4-BE49-F238E27FC236}">
                <a16:creationId xmlns:a16="http://schemas.microsoft.com/office/drawing/2014/main" id="{FEF818DA-2FBB-1B47-A04C-987AE82AC6BF}"/>
              </a:ext>
            </a:extLst>
          </p:cNvPr>
          <p:cNvSpPr txBox="1"/>
          <p:nvPr/>
        </p:nvSpPr>
        <p:spPr>
          <a:xfrm>
            <a:off x="1604745" y="4411359"/>
            <a:ext cx="697839" cy="207749"/>
          </a:xfrm>
          <a:prstGeom prst="rect">
            <a:avLst/>
          </a:prstGeom>
          <a:noFill/>
        </p:spPr>
        <p:txBody>
          <a:bodyPr wrap="square" rtlCol="0">
            <a:spAutoFit/>
          </a:bodyPr>
          <a:lstStyle/>
          <a:p>
            <a:pPr algn="ctr"/>
            <a:r>
              <a:rPr lang="en-US" sz="750"/>
              <a:t>HKT</a:t>
            </a:r>
          </a:p>
        </p:txBody>
      </p:sp>
      <p:sp>
        <p:nvSpPr>
          <p:cNvPr id="67" name="TextBox 66">
            <a:extLst>
              <a:ext uri="{FF2B5EF4-FFF2-40B4-BE49-F238E27FC236}">
                <a16:creationId xmlns:a16="http://schemas.microsoft.com/office/drawing/2014/main" id="{4AC48C0C-9327-5D4B-81AA-A2EDA3179FEC}"/>
              </a:ext>
            </a:extLst>
          </p:cNvPr>
          <p:cNvSpPr txBox="1"/>
          <p:nvPr/>
        </p:nvSpPr>
        <p:spPr>
          <a:xfrm>
            <a:off x="2204820" y="4411359"/>
            <a:ext cx="697839" cy="207749"/>
          </a:xfrm>
          <a:prstGeom prst="rect">
            <a:avLst/>
          </a:prstGeom>
          <a:noFill/>
        </p:spPr>
        <p:txBody>
          <a:bodyPr wrap="square" rtlCol="0">
            <a:spAutoFit/>
          </a:bodyPr>
          <a:lstStyle/>
          <a:p>
            <a:pPr algn="ctr"/>
            <a:r>
              <a:rPr lang="en-US" sz="750"/>
              <a:t>Huawei</a:t>
            </a:r>
          </a:p>
        </p:txBody>
      </p:sp>
      <p:sp>
        <p:nvSpPr>
          <p:cNvPr id="68" name="TextBox 67">
            <a:extLst>
              <a:ext uri="{FF2B5EF4-FFF2-40B4-BE49-F238E27FC236}">
                <a16:creationId xmlns:a16="http://schemas.microsoft.com/office/drawing/2014/main" id="{AB9EA609-573E-D641-8144-039C513D3E96}"/>
              </a:ext>
            </a:extLst>
          </p:cNvPr>
          <p:cNvSpPr txBox="1"/>
          <p:nvPr/>
        </p:nvSpPr>
        <p:spPr>
          <a:xfrm>
            <a:off x="2766795" y="4411359"/>
            <a:ext cx="697839" cy="207749"/>
          </a:xfrm>
          <a:prstGeom prst="rect">
            <a:avLst/>
          </a:prstGeom>
          <a:noFill/>
        </p:spPr>
        <p:txBody>
          <a:bodyPr wrap="square" rtlCol="0">
            <a:spAutoFit/>
          </a:bodyPr>
          <a:lstStyle/>
          <a:p>
            <a:pPr algn="ctr"/>
            <a:r>
              <a:rPr lang="en-US" sz="750"/>
              <a:t>Shift</a:t>
            </a:r>
          </a:p>
        </p:txBody>
      </p:sp>
      <p:sp>
        <p:nvSpPr>
          <p:cNvPr id="69" name="TextBox 68">
            <a:extLst>
              <a:ext uri="{FF2B5EF4-FFF2-40B4-BE49-F238E27FC236}">
                <a16:creationId xmlns:a16="http://schemas.microsoft.com/office/drawing/2014/main" id="{FA2C69CC-18AE-9E42-A5B0-F2A72647A543}"/>
              </a:ext>
            </a:extLst>
          </p:cNvPr>
          <p:cNvSpPr txBox="1"/>
          <p:nvPr/>
        </p:nvSpPr>
        <p:spPr>
          <a:xfrm>
            <a:off x="3329829" y="4411359"/>
            <a:ext cx="697839" cy="207749"/>
          </a:xfrm>
          <a:prstGeom prst="rect">
            <a:avLst/>
          </a:prstGeom>
          <a:noFill/>
        </p:spPr>
        <p:txBody>
          <a:bodyPr wrap="square" rtlCol="0">
            <a:spAutoFit/>
          </a:bodyPr>
          <a:lstStyle/>
          <a:p>
            <a:pPr algn="ctr"/>
            <a:r>
              <a:rPr lang="en-US" sz="750"/>
              <a:t>Rackspace</a:t>
            </a:r>
          </a:p>
        </p:txBody>
      </p:sp>
      <p:sp>
        <p:nvSpPr>
          <p:cNvPr id="70" name="TextBox 69">
            <a:extLst>
              <a:ext uri="{FF2B5EF4-FFF2-40B4-BE49-F238E27FC236}">
                <a16:creationId xmlns:a16="http://schemas.microsoft.com/office/drawing/2014/main" id="{E5602560-90BA-2542-A5E8-3E14D893A956}"/>
              </a:ext>
            </a:extLst>
          </p:cNvPr>
          <p:cNvSpPr txBox="1"/>
          <p:nvPr/>
        </p:nvSpPr>
        <p:spPr>
          <a:xfrm>
            <a:off x="3932019" y="4411359"/>
            <a:ext cx="697839" cy="207749"/>
          </a:xfrm>
          <a:prstGeom prst="rect">
            <a:avLst/>
          </a:prstGeom>
          <a:noFill/>
        </p:spPr>
        <p:txBody>
          <a:bodyPr wrap="square" rtlCol="0">
            <a:spAutoFit/>
          </a:bodyPr>
          <a:lstStyle/>
          <a:p>
            <a:pPr algn="ctr"/>
            <a:r>
              <a:rPr lang="en-US" sz="750"/>
              <a:t>Wasabi</a:t>
            </a:r>
          </a:p>
        </p:txBody>
      </p:sp>
      <p:sp>
        <p:nvSpPr>
          <p:cNvPr id="71" name="矩形: 圓角 70">
            <a:extLst>
              <a:ext uri="{FF2B5EF4-FFF2-40B4-BE49-F238E27FC236}">
                <a16:creationId xmlns:a16="http://schemas.microsoft.com/office/drawing/2014/main" id="{04D34A92-BB57-4A22-A63C-BA495C280025}"/>
              </a:ext>
            </a:extLst>
          </p:cNvPr>
          <p:cNvSpPr/>
          <p:nvPr/>
        </p:nvSpPr>
        <p:spPr>
          <a:xfrm>
            <a:off x="-168290" y="-116840"/>
            <a:ext cx="1729524"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Rectangle 45">
            <a:extLst>
              <a:ext uri="{FF2B5EF4-FFF2-40B4-BE49-F238E27FC236}">
                <a16:creationId xmlns:a16="http://schemas.microsoft.com/office/drawing/2014/main" id="{1D08C801-437E-4872-A04F-1F3A16F08DC0}"/>
              </a:ext>
            </a:extLst>
          </p:cNvPr>
          <p:cNvSpPr/>
          <p:nvPr/>
        </p:nvSpPr>
        <p:spPr>
          <a:xfrm>
            <a:off x="-3614" y="10842"/>
            <a:ext cx="1505540"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Station Mount Mode</a:t>
            </a:r>
            <a:endParaRPr lang="en-US" sz="1013">
              <a:solidFill>
                <a:srgbClr val="C1FBFF"/>
              </a:solidFill>
            </a:endParaRPr>
          </a:p>
        </p:txBody>
      </p:sp>
      <p:sp>
        <p:nvSpPr>
          <p:cNvPr id="74" name="矩形 73">
            <a:extLst>
              <a:ext uri="{FF2B5EF4-FFF2-40B4-BE49-F238E27FC236}">
                <a16:creationId xmlns:a16="http://schemas.microsoft.com/office/drawing/2014/main" id="{15CDA47C-02A4-45A0-B567-974D47900D11}"/>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a:extLst>
              <a:ext uri="{FF2B5EF4-FFF2-40B4-BE49-F238E27FC236}">
                <a16:creationId xmlns:a16="http://schemas.microsoft.com/office/drawing/2014/main" id="{7B6703F6-E6A9-4586-9A70-2B8EF07FA236}"/>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形 2">
            <a:extLst>
              <a:ext uri="{FF2B5EF4-FFF2-40B4-BE49-F238E27FC236}">
                <a16:creationId xmlns:a16="http://schemas.microsoft.com/office/drawing/2014/main" id="{3DC99A05-9AF4-4262-9815-D9C14BA74D9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283964" y="3383362"/>
            <a:ext cx="405001" cy="405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6590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圓角 38">
            <a:extLst>
              <a:ext uri="{FF2B5EF4-FFF2-40B4-BE49-F238E27FC236}">
                <a16:creationId xmlns:a16="http://schemas.microsoft.com/office/drawing/2014/main" id="{C626F5C3-61AE-4F33-8CC2-0FF6AA557E88}"/>
              </a:ext>
            </a:extLst>
          </p:cNvPr>
          <p:cNvSpPr/>
          <p:nvPr/>
        </p:nvSpPr>
        <p:spPr>
          <a:xfrm>
            <a:off x="5866992" y="3614414"/>
            <a:ext cx="1006155" cy="292609"/>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8" name="矩形 27">
            <a:extLst>
              <a:ext uri="{FF2B5EF4-FFF2-40B4-BE49-F238E27FC236}">
                <a16:creationId xmlns:a16="http://schemas.microsoft.com/office/drawing/2014/main" id="{5AE6D605-2C3D-4EB7-B097-FBE49FE00E1C}"/>
              </a:ext>
            </a:extLst>
          </p:cNvPr>
          <p:cNvSpPr/>
          <p:nvPr/>
        </p:nvSpPr>
        <p:spPr>
          <a:xfrm>
            <a:off x="3666249" y="2467303"/>
            <a:ext cx="2017221" cy="14702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800"/>
          </a:p>
        </p:txBody>
      </p:sp>
      <p:sp>
        <p:nvSpPr>
          <p:cNvPr id="3" name="內容版面配置區 2">
            <a:extLst>
              <a:ext uri="{FF2B5EF4-FFF2-40B4-BE49-F238E27FC236}">
                <a16:creationId xmlns:a16="http://schemas.microsoft.com/office/drawing/2014/main" id="{DCE66AB8-9D86-4230-8B3E-EDF314585110}"/>
              </a:ext>
            </a:extLst>
          </p:cNvPr>
          <p:cNvSpPr>
            <a:spLocks noGrp="1"/>
          </p:cNvSpPr>
          <p:nvPr>
            <p:ph idx="1"/>
          </p:nvPr>
        </p:nvSpPr>
        <p:spPr>
          <a:xfrm>
            <a:off x="872171" y="1184851"/>
            <a:ext cx="7204403" cy="1095023"/>
          </a:xfrm>
        </p:spPr>
        <p:txBody>
          <a:bodyPr>
            <a:normAutofit/>
          </a:bodyPr>
          <a:lstStyle/>
          <a:p>
            <a:pPr marL="0" indent="0">
              <a:lnSpc>
                <a:spcPts val="2900"/>
              </a:lnSpc>
              <a:buNone/>
            </a:pPr>
            <a:r>
              <a:rPr lang="en-US" altLang="zh-TW" sz="1800" err="1">
                <a:latin typeface="Arial" panose="020B0604020202020204" pitchFamily="34" charset="0"/>
                <a:cs typeface="Arial" panose="020B0604020202020204" pitchFamily="34" charset="0"/>
              </a:rPr>
              <a:t>HybridMount</a:t>
            </a:r>
            <a:r>
              <a:rPr lang="zh-TW" altLang="en-US" sz="1800">
                <a:latin typeface="Arial" panose="020B0604020202020204" pitchFamily="34" charset="0"/>
                <a:cs typeface="Arial" panose="020B0604020202020204" pitchFamily="34" charset="0"/>
              </a:rPr>
              <a:t> </a:t>
            </a:r>
            <a:r>
              <a:rPr lang="en-GB" altLang="zh-TW" sz="1800">
                <a:latin typeface="Arial" panose="020B0604020202020204" pitchFamily="34" charset="0"/>
                <a:cs typeface="Arial" panose="020B0604020202020204" pitchFamily="34" charset="0"/>
              </a:rPr>
              <a:t>can transform the unstructured data into file structure for easy management of object cloud storage spaces.</a:t>
            </a:r>
            <a:endParaRPr lang="en-GB" sz="1800">
              <a:latin typeface="Arial" panose="020B0604020202020204" pitchFamily="34" charset="0"/>
              <a:cs typeface="Arial" panose="020B0604020202020204" pitchFamily="34" charset="0"/>
            </a:endParaRPr>
          </a:p>
        </p:txBody>
      </p:sp>
      <p:sp>
        <p:nvSpPr>
          <p:cNvPr id="4" name="標題 8">
            <a:extLst>
              <a:ext uri="{FF2B5EF4-FFF2-40B4-BE49-F238E27FC236}">
                <a16:creationId xmlns:a16="http://schemas.microsoft.com/office/drawing/2014/main" id="{D088FD2F-B5DE-49AB-A097-5E3A67CDF7B3}"/>
              </a:ext>
            </a:extLst>
          </p:cNvPr>
          <p:cNvSpPr txBox="1">
            <a:spLocks/>
          </p:cNvSpPr>
          <p:nvPr/>
        </p:nvSpPr>
        <p:spPr>
          <a:xfrm>
            <a:off x="304719" y="51612"/>
            <a:ext cx="9438666" cy="89776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en-GB"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File Cloud </a:t>
            </a:r>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Gateway</a:t>
            </a:r>
            <a:r>
              <a:rPr lang="en-GB"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 Help To Access Object Storage Service</a:t>
            </a:r>
            <a:endParaRPr lang="en-GB"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6"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D47A94EF-779C-435C-A856-FCA417DAF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26" y="2261517"/>
            <a:ext cx="1854591" cy="171987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81821BD3-AD3D-42B0-9325-6CF8DDAF7132}"/>
              </a:ext>
            </a:extLst>
          </p:cNvPr>
          <p:cNvSpPr/>
          <p:nvPr/>
        </p:nvSpPr>
        <p:spPr>
          <a:xfrm rot="20942708">
            <a:off x="733409" y="2886538"/>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a:t>/a</a:t>
            </a:r>
            <a:endParaRPr lang="en-GB" sz="1050"/>
          </a:p>
        </p:txBody>
      </p:sp>
      <p:sp>
        <p:nvSpPr>
          <p:cNvPr id="8" name="矩形 7">
            <a:extLst>
              <a:ext uri="{FF2B5EF4-FFF2-40B4-BE49-F238E27FC236}">
                <a16:creationId xmlns:a16="http://schemas.microsoft.com/office/drawing/2014/main" id="{4EB00CEB-D917-474D-A53A-C376A175FF18}"/>
              </a:ext>
            </a:extLst>
          </p:cNvPr>
          <p:cNvSpPr/>
          <p:nvPr/>
        </p:nvSpPr>
        <p:spPr>
          <a:xfrm rot="907194">
            <a:off x="1237769" y="2711571"/>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a:t>/a/b</a:t>
            </a:r>
            <a:endParaRPr lang="en-GB" sz="1050"/>
          </a:p>
        </p:txBody>
      </p:sp>
      <p:sp>
        <p:nvSpPr>
          <p:cNvPr id="9" name="矩形 8">
            <a:extLst>
              <a:ext uri="{FF2B5EF4-FFF2-40B4-BE49-F238E27FC236}">
                <a16:creationId xmlns:a16="http://schemas.microsoft.com/office/drawing/2014/main" id="{DB306BF7-BF59-4F6D-8C57-DCFE8C7A1BE7}"/>
              </a:ext>
            </a:extLst>
          </p:cNvPr>
          <p:cNvSpPr/>
          <p:nvPr/>
        </p:nvSpPr>
        <p:spPr>
          <a:xfrm rot="19197893">
            <a:off x="1168609" y="3212360"/>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a:t>/a/c</a:t>
            </a:r>
            <a:endParaRPr lang="en-GB" sz="1050"/>
          </a:p>
        </p:txBody>
      </p:sp>
      <p:sp>
        <p:nvSpPr>
          <p:cNvPr id="10" name="矩形 9">
            <a:extLst>
              <a:ext uri="{FF2B5EF4-FFF2-40B4-BE49-F238E27FC236}">
                <a16:creationId xmlns:a16="http://schemas.microsoft.com/office/drawing/2014/main" id="{247508D3-88DB-4512-B4B8-093CD22DF377}"/>
              </a:ext>
            </a:extLst>
          </p:cNvPr>
          <p:cNvSpPr/>
          <p:nvPr/>
        </p:nvSpPr>
        <p:spPr>
          <a:xfrm rot="828242">
            <a:off x="1717981" y="3028591"/>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a:t>/</a:t>
            </a:r>
            <a:r>
              <a:rPr lang="en-US" sz="1050" err="1"/>
              <a:t>a/d</a:t>
            </a:r>
            <a:endParaRPr lang="en-GB" sz="1050"/>
          </a:p>
        </p:txBody>
      </p:sp>
      <p:pic>
        <p:nvPicPr>
          <p:cNvPr id="11" name="Picture 2" descr="Image result for folder icon">
            <a:extLst>
              <a:ext uri="{FF2B5EF4-FFF2-40B4-BE49-F238E27FC236}">
                <a16:creationId xmlns:a16="http://schemas.microsoft.com/office/drawing/2014/main" id="{A87D580A-0EB2-4C5D-92AE-1336009C6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391" y="2631808"/>
            <a:ext cx="825752" cy="8257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群組 11">
            <a:extLst>
              <a:ext uri="{FF2B5EF4-FFF2-40B4-BE49-F238E27FC236}">
                <a16:creationId xmlns:a16="http://schemas.microsoft.com/office/drawing/2014/main" id="{8429BF82-4146-4012-88E2-2836A07095B7}"/>
              </a:ext>
            </a:extLst>
          </p:cNvPr>
          <p:cNvGrpSpPr/>
          <p:nvPr/>
        </p:nvGrpSpPr>
        <p:grpSpPr>
          <a:xfrm>
            <a:off x="4153482" y="3003558"/>
            <a:ext cx="825752" cy="825752"/>
            <a:chOff x="-4070444" y="1724263"/>
            <a:chExt cx="4876800" cy="4876800"/>
          </a:xfrm>
        </p:grpSpPr>
        <p:sp>
          <p:nvSpPr>
            <p:cNvPr id="24" name="矩形: 剪去單一角落 23">
              <a:extLst>
                <a:ext uri="{FF2B5EF4-FFF2-40B4-BE49-F238E27FC236}">
                  <a16:creationId xmlns:a16="http://schemas.microsoft.com/office/drawing/2014/main" id="{6AADAD75-AF53-4E22-A9AE-3015817F0E03}"/>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25" name="Picture 6" descr="Image result for file icon">
              <a:extLst>
                <a:ext uri="{FF2B5EF4-FFF2-40B4-BE49-F238E27FC236}">
                  <a16:creationId xmlns:a16="http://schemas.microsoft.com/office/drawing/2014/main" id="{3DE77A19-C203-4D4E-B495-5114F4E0F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群組 12">
            <a:extLst>
              <a:ext uri="{FF2B5EF4-FFF2-40B4-BE49-F238E27FC236}">
                <a16:creationId xmlns:a16="http://schemas.microsoft.com/office/drawing/2014/main" id="{666410D1-8273-4766-83B0-886A5516C66E}"/>
              </a:ext>
            </a:extLst>
          </p:cNvPr>
          <p:cNvGrpSpPr/>
          <p:nvPr/>
        </p:nvGrpSpPr>
        <p:grpSpPr>
          <a:xfrm>
            <a:off x="4492193" y="3003558"/>
            <a:ext cx="825752" cy="825752"/>
            <a:chOff x="-4070444" y="1724263"/>
            <a:chExt cx="4876800" cy="4876800"/>
          </a:xfrm>
        </p:grpSpPr>
        <p:sp>
          <p:nvSpPr>
            <p:cNvPr id="22" name="矩形: 剪去單一角落 21">
              <a:extLst>
                <a:ext uri="{FF2B5EF4-FFF2-40B4-BE49-F238E27FC236}">
                  <a16:creationId xmlns:a16="http://schemas.microsoft.com/office/drawing/2014/main" id="{DB4BE72D-8F3D-4F24-A07D-D2BB878D0199}"/>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23" name="Picture 6" descr="Image result for file icon">
              <a:extLst>
                <a:ext uri="{FF2B5EF4-FFF2-40B4-BE49-F238E27FC236}">
                  <a16:creationId xmlns:a16="http://schemas.microsoft.com/office/drawing/2014/main" id="{FF432794-0927-4DCE-8CC6-8BBCA0938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13">
            <a:extLst>
              <a:ext uri="{FF2B5EF4-FFF2-40B4-BE49-F238E27FC236}">
                <a16:creationId xmlns:a16="http://schemas.microsoft.com/office/drawing/2014/main" id="{6E6929CE-7C2E-41A6-B690-7890557E19A8}"/>
              </a:ext>
            </a:extLst>
          </p:cNvPr>
          <p:cNvGrpSpPr/>
          <p:nvPr/>
        </p:nvGrpSpPr>
        <p:grpSpPr>
          <a:xfrm>
            <a:off x="4812900" y="3003558"/>
            <a:ext cx="825752" cy="825752"/>
            <a:chOff x="-4070444" y="1724263"/>
            <a:chExt cx="4876800" cy="4876800"/>
          </a:xfrm>
        </p:grpSpPr>
        <p:sp>
          <p:nvSpPr>
            <p:cNvPr id="20" name="矩形: 剪去單一角落 19">
              <a:extLst>
                <a:ext uri="{FF2B5EF4-FFF2-40B4-BE49-F238E27FC236}">
                  <a16:creationId xmlns:a16="http://schemas.microsoft.com/office/drawing/2014/main" id="{7061E744-E88D-4C0F-922A-6E533C056497}"/>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21" name="Picture 6" descr="Image result for file icon">
              <a:extLst>
                <a:ext uri="{FF2B5EF4-FFF2-40B4-BE49-F238E27FC236}">
                  <a16:creationId xmlns:a16="http://schemas.microsoft.com/office/drawing/2014/main" id="{68A9CAFB-DC4A-4917-80FE-9DB6DCBFD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圖片 14">
            <a:extLst>
              <a:ext uri="{FF2B5EF4-FFF2-40B4-BE49-F238E27FC236}">
                <a16:creationId xmlns:a16="http://schemas.microsoft.com/office/drawing/2014/main" id="{62EC3D56-66D7-4EDE-8025-09A505638E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489664" y="3049048"/>
            <a:ext cx="1015712" cy="194085"/>
          </a:xfrm>
          <a:prstGeom prst="rect">
            <a:avLst/>
          </a:prstGeom>
        </p:spPr>
      </p:pic>
      <p:sp>
        <p:nvSpPr>
          <p:cNvPr id="16" name="文字方塊 15">
            <a:extLst>
              <a:ext uri="{FF2B5EF4-FFF2-40B4-BE49-F238E27FC236}">
                <a16:creationId xmlns:a16="http://schemas.microsoft.com/office/drawing/2014/main" id="{285D69B9-3A1F-4437-A82D-2DAB771CEF61}"/>
              </a:ext>
            </a:extLst>
          </p:cNvPr>
          <p:cNvSpPr txBox="1"/>
          <p:nvPr/>
        </p:nvSpPr>
        <p:spPr>
          <a:xfrm>
            <a:off x="4022578" y="2951206"/>
            <a:ext cx="336887" cy="307777"/>
          </a:xfrm>
          <a:prstGeom prst="rect">
            <a:avLst/>
          </a:prstGeom>
          <a:noFill/>
        </p:spPr>
        <p:txBody>
          <a:bodyPr wrap="none" rtlCol="0">
            <a:spAutoFit/>
          </a:bodyPr>
          <a:lstStyle/>
          <a:p>
            <a:r>
              <a:rPr lang="en-US" sz="1400"/>
              <a:t>/a</a:t>
            </a:r>
            <a:endParaRPr lang="en-GB" sz="1400"/>
          </a:p>
        </p:txBody>
      </p:sp>
      <p:sp>
        <p:nvSpPr>
          <p:cNvPr id="17" name="文字方塊 16">
            <a:extLst>
              <a:ext uri="{FF2B5EF4-FFF2-40B4-BE49-F238E27FC236}">
                <a16:creationId xmlns:a16="http://schemas.microsoft.com/office/drawing/2014/main" id="{A17F8EA3-DEF0-4525-B0BD-C2FB8B3E1EFE}"/>
              </a:ext>
            </a:extLst>
          </p:cNvPr>
          <p:cNvSpPr txBox="1"/>
          <p:nvPr/>
        </p:nvSpPr>
        <p:spPr>
          <a:xfrm>
            <a:off x="4428653" y="3629749"/>
            <a:ext cx="279244" cy="307777"/>
          </a:xfrm>
          <a:prstGeom prst="rect">
            <a:avLst/>
          </a:prstGeom>
          <a:noFill/>
        </p:spPr>
        <p:txBody>
          <a:bodyPr wrap="none" rtlCol="0">
            <a:spAutoFit/>
          </a:bodyPr>
          <a:lstStyle/>
          <a:p>
            <a:r>
              <a:rPr lang="en-US" sz="1400"/>
              <a:t>b</a:t>
            </a:r>
            <a:endParaRPr lang="en-GB" sz="1400"/>
          </a:p>
        </p:txBody>
      </p:sp>
      <p:sp>
        <p:nvSpPr>
          <p:cNvPr id="18" name="文字方塊 17">
            <a:extLst>
              <a:ext uri="{FF2B5EF4-FFF2-40B4-BE49-F238E27FC236}">
                <a16:creationId xmlns:a16="http://schemas.microsoft.com/office/drawing/2014/main" id="{82CB7236-5A12-4D4F-A8C3-D70B7F2478C9}"/>
              </a:ext>
            </a:extLst>
          </p:cNvPr>
          <p:cNvSpPr txBox="1"/>
          <p:nvPr/>
        </p:nvSpPr>
        <p:spPr>
          <a:xfrm>
            <a:off x="4762948" y="3629749"/>
            <a:ext cx="260008" cy="307777"/>
          </a:xfrm>
          <a:prstGeom prst="rect">
            <a:avLst/>
          </a:prstGeom>
          <a:noFill/>
        </p:spPr>
        <p:txBody>
          <a:bodyPr wrap="none" rtlCol="0">
            <a:spAutoFit/>
          </a:bodyPr>
          <a:lstStyle/>
          <a:p>
            <a:r>
              <a:rPr lang="en-US" sz="1400"/>
              <a:t>c</a:t>
            </a:r>
            <a:endParaRPr lang="en-GB" sz="1400"/>
          </a:p>
        </p:txBody>
      </p:sp>
      <p:sp>
        <p:nvSpPr>
          <p:cNvPr id="19" name="文字方塊 18">
            <a:extLst>
              <a:ext uri="{FF2B5EF4-FFF2-40B4-BE49-F238E27FC236}">
                <a16:creationId xmlns:a16="http://schemas.microsoft.com/office/drawing/2014/main" id="{24FC6235-EEE9-4177-B3B6-BD5759B905E4}"/>
              </a:ext>
            </a:extLst>
          </p:cNvPr>
          <p:cNvSpPr txBox="1"/>
          <p:nvPr/>
        </p:nvSpPr>
        <p:spPr>
          <a:xfrm>
            <a:off x="5120766" y="3629749"/>
            <a:ext cx="279244" cy="307777"/>
          </a:xfrm>
          <a:prstGeom prst="rect">
            <a:avLst/>
          </a:prstGeom>
          <a:noFill/>
        </p:spPr>
        <p:txBody>
          <a:bodyPr wrap="none" rtlCol="0">
            <a:spAutoFit/>
          </a:bodyPr>
          <a:lstStyle/>
          <a:p>
            <a:r>
              <a:rPr lang="en-US" sz="1400"/>
              <a:t>d</a:t>
            </a:r>
            <a:endParaRPr lang="en-GB" sz="1400"/>
          </a:p>
        </p:txBody>
      </p:sp>
      <p:pic>
        <p:nvPicPr>
          <p:cNvPr id="27" name="圖片 26">
            <a:extLst>
              <a:ext uri="{FF2B5EF4-FFF2-40B4-BE49-F238E27FC236}">
                <a16:creationId xmlns:a16="http://schemas.microsoft.com/office/drawing/2014/main" id="{0588536E-B8C2-41B9-95AD-017605DC8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2489664" y="3298873"/>
            <a:ext cx="1015712" cy="194085"/>
          </a:xfrm>
          <a:prstGeom prst="rect">
            <a:avLst/>
          </a:prstGeom>
        </p:spPr>
      </p:pic>
      <p:pic>
        <p:nvPicPr>
          <p:cNvPr id="29" name="圖片 28">
            <a:extLst>
              <a:ext uri="{FF2B5EF4-FFF2-40B4-BE49-F238E27FC236}">
                <a16:creationId xmlns:a16="http://schemas.microsoft.com/office/drawing/2014/main" id="{B290D836-3036-44B5-B4E4-F74C286E80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5845520" y="3068201"/>
            <a:ext cx="1015712" cy="194085"/>
          </a:xfrm>
          <a:prstGeom prst="rect">
            <a:avLst/>
          </a:prstGeom>
        </p:spPr>
      </p:pic>
      <p:pic>
        <p:nvPicPr>
          <p:cNvPr id="30" name="圖片 29">
            <a:extLst>
              <a:ext uri="{FF2B5EF4-FFF2-40B4-BE49-F238E27FC236}">
                <a16:creationId xmlns:a16="http://schemas.microsoft.com/office/drawing/2014/main" id="{E9C257FD-3DFA-428F-A8BE-E75968ED01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5845520" y="3318026"/>
            <a:ext cx="1015712" cy="194085"/>
          </a:xfrm>
          <a:prstGeom prst="rect">
            <a:avLst/>
          </a:prstGeom>
        </p:spPr>
      </p:pic>
      <p:sp>
        <p:nvSpPr>
          <p:cNvPr id="35" name="文字方塊 34">
            <a:extLst>
              <a:ext uri="{FF2B5EF4-FFF2-40B4-BE49-F238E27FC236}">
                <a16:creationId xmlns:a16="http://schemas.microsoft.com/office/drawing/2014/main" id="{231B827F-14F0-43B5-AA06-10A391FC4CCF}"/>
              </a:ext>
            </a:extLst>
          </p:cNvPr>
          <p:cNvSpPr txBox="1"/>
          <p:nvPr/>
        </p:nvSpPr>
        <p:spPr>
          <a:xfrm>
            <a:off x="258487" y="3696340"/>
            <a:ext cx="2255746" cy="292388"/>
          </a:xfrm>
          <a:prstGeom prst="rect">
            <a:avLst/>
          </a:prstGeom>
          <a:noFill/>
        </p:spPr>
        <p:txBody>
          <a:bodyPr wrap="square" rtlCol="0">
            <a:spAutoFit/>
          </a:bodyPr>
          <a:lstStyle/>
          <a:p>
            <a:pPr algn="ctr"/>
            <a:r>
              <a:rPr lang="en-GB" altLang="zh-TW" sz="1250">
                <a:latin typeface="Arial" panose="020B0604020202020204" pitchFamily="34" charset="0"/>
                <a:cs typeface="Arial" panose="020B0604020202020204" pitchFamily="34" charset="0"/>
              </a:rPr>
              <a:t>object cloud storage spaces</a:t>
            </a:r>
            <a:endParaRPr lang="en-GB" sz="1250">
              <a:latin typeface="Arial" panose="020B0604020202020204" pitchFamily="34" charset="0"/>
              <a:cs typeface="Arial" panose="020B0604020202020204" pitchFamily="34" charset="0"/>
            </a:endParaRPr>
          </a:p>
        </p:txBody>
      </p:sp>
      <p:sp>
        <p:nvSpPr>
          <p:cNvPr id="36" name="文字方塊 35">
            <a:extLst>
              <a:ext uri="{FF2B5EF4-FFF2-40B4-BE49-F238E27FC236}">
                <a16:creationId xmlns:a16="http://schemas.microsoft.com/office/drawing/2014/main" id="{29C1CA73-9B75-4A0A-8A2A-82E353482086}"/>
              </a:ext>
            </a:extLst>
          </p:cNvPr>
          <p:cNvSpPr txBox="1"/>
          <p:nvPr/>
        </p:nvSpPr>
        <p:spPr>
          <a:xfrm>
            <a:off x="4318308" y="3964068"/>
            <a:ext cx="779178" cy="307777"/>
          </a:xfrm>
          <a:prstGeom prst="rect">
            <a:avLst/>
          </a:prstGeom>
          <a:noFill/>
        </p:spPr>
        <p:txBody>
          <a:bodyPr wrap="square" rtlCol="0">
            <a:spAutoFit/>
          </a:bodyPr>
          <a:lstStyle/>
          <a:p>
            <a:pPr algn="ctr"/>
            <a:r>
              <a:rPr lang="en-US" altLang="zh-TW" sz="1400">
                <a:latin typeface="Arial" panose="020B0604020202020204" pitchFamily="34" charset="0"/>
                <a:ea typeface="微軟正黑體" panose="020B0604030504040204" pitchFamily="34" charset="-120"/>
                <a:cs typeface="Arial" panose="020B0604020202020204" pitchFamily="34" charset="0"/>
              </a:rPr>
              <a:t>NAS</a:t>
            </a:r>
            <a:endParaRPr lang="en-GB" sz="1400">
              <a:latin typeface="Arial" panose="020B0604020202020204" pitchFamily="34" charset="0"/>
              <a:ea typeface="微軟正黑體" panose="020B0604030504040204" pitchFamily="34" charset="-120"/>
              <a:cs typeface="Arial" panose="020B0604020202020204" pitchFamily="34" charset="0"/>
            </a:endParaRPr>
          </a:p>
        </p:txBody>
      </p:sp>
      <p:sp>
        <p:nvSpPr>
          <p:cNvPr id="37" name="文字方塊 36">
            <a:extLst>
              <a:ext uri="{FF2B5EF4-FFF2-40B4-BE49-F238E27FC236}">
                <a16:creationId xmlns:a16="http://schemas.microsoft.com/office/drawing/2014/main" id="{DBD93FA5-449B-4EBF-B5CF-D1805E404E43}"/>
              </a:ext>
            </a:extLst>
          </p:cNvPr>
          <p:cNvSpPr txBox="1"/>
          <p:nvPr/>
        </p:nvSpPr>
        <p:spPr>
          <a:xfrm>
            <a:off x="7266615" y="3672825"/>
            <a:ext cx="1139657" cy="307777"/>
          </a:xfrm>
          <a:prstGeom prst="rect">
            <a:avLst/>
          </a:prstGeom>
          <a:noFill/>
        </p:spPr>
        <p:txBody>
          <a:bodyPr wrap="square" rtlCol="0">
            <a:spAutoFit/>
          </a:bodyPr>
          <a:lstStyle/>
          <a:p>
            <a:pPr algn="ctr"/>
            <a:r>
              <a:rPr lang="en-US" altLang="zh-TW" sz="1350">
                <a:latin typeface="Arial" panose="020B0604020202020204" pitchFamily="34" charset="0"/>
                <a:ea typeface="微軟正黑體" panose="020B0604030504040204" pitchFamily="34" charset="-120"/>
                <a:cs typeface="Arial" panose="020B0604020202020204" pitchFamily="34" charset="0"/>
              </a:rPr>
              <a:t>Devices</a:t>
            </a:r>
            <a:endParaRPr lang="en-GB" sz="1350">
              <a:latin typeface="Arial" panose="020B0604020202020204" pitchFamily="34" charset="0"/>
              <a:ea typeface="微軟正黑體" panose="020B0604030504040204" pitchFamily="34" charset="-120"/>
              <a:cs typeface="Arial" panose="020B0604020202020204" pitchFamily="34" charset="0"/>
            </a:endParaRPr>
          </a:p>
        </p:txBody>
      </p:sp>
      <p:sp>
        <p:nvSpPr>
          <p:cNvPr id="41" name="矩形 40">
            <a:extLst>
              <a:ext uri="{FF2B5EF4-FFF2-40B4-BE49-F238E27FC236}">
                <a16:creationId xmlns:a16="http://schemas.microsoft.com/office/drawing/2014/main" id="{751F8E79-86B1-4190-885C-139CF05A5E51}"/>
              </a:ext>
            </a:extLst>
          </p:cNvPr>
          <p:cNvSpPr/>
          <p:nvPr/>
        </p:nvSpPr>
        <p:spPr>
          <a:xfrm>
            <a:off x="5882114" y="3614414"/>
            <a:ext cx="965976" cy="281552"/>
          </a:xfrm>
          <a:prstGeom prst="rect">
            <a:avLst/>
          </a:prstGeom>
        </p:spPr>
        <p:txBody>
          <a:bodyPr wrap="square">
            <a:spAutoFit/>
          </a:bodyPr>
          <a:lstStyle/>
          <a:p>
            <a:pPr algn="ctr">
              <a:lnSpc>
                <a:spcPts val="1600"/>
              </a:lnSpc>
            </a:pPr>
            <a:r>
              <a:rPr lang="en-GB"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SMB/AFP</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2" name="圖形 41">
            <a:extLst>
              <a:ext uri="{FF2B5EF4-FFF2-40B4-BE49-F238E27FC236}">
                <a16:creationId xmlns:a16="http://schemas.microsoft.com/office/drawing/2014/main" id="{692740EF-B028-4D05-BBD8-0207FD2DE3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49402" y="2685478"/>
            <a:ext cx="1530608" cy="929990"/>
          </a:xfrm>
          <a:prstGeom prst="rect">
            <a:avLst/>
          </a:prstGeom>
        </p:spPr>
      </p:pic>
      <p:pic>
        <p:nvPicPr>
          <p:cNvPr id="43" name="圖形 42">
            <a:extLst>
              <a:ext uri="{FF2B5EF4-FFF2-40B4-BE49-F238E27FC236}">
                <a16:creationId xmlns:a16="http://schemas.microsoft.com/office/drawing/2014/main" id="{0C1D19B8-D6AA-4AEF-B739-8C0FC713CFC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349443" y="2257267"/>
            <a:ext cx="605413" cy="605413"/>
          </a:xfrm>
          <a:prstGeom prst="rect">
            <a:avLst/>
          </a:prstGeom>
        </p:spPr>
      </p:pic>
      <p:sp>
        <p:nvSpPr>
          <p:cNvPr id="38" name="矩形: 圓角 37">
            <a:extLst>
              <a:ext uri="{FF2B5EF4-FFF2-40B4-BE49-F238E27FC236}">
                <a16:creationId xmlns:a16="http://schemas.microsoft.com/office/drawing/2014/main" id="{C7B6A578-B74C-40AE-ADB1-72AC1C71B464}"/>
              </a:ext>
            </a:extLst>
          </p:cNvPr>
          <p:cNvSpPr/>
          <p:nvPr/>
        </p:nvSpPr>
        <p:spPr>
          <a:xfrm>
            <a:off x="2544322" y="3599401"/>
            <a:ext cx="1006155" cy="348098"/>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4" name="矩形 33">
            <a:extLst>
              <a:ext uri="{FF2B5EF4-FFF2-40B4-BE49-F238E27FC236}">
                <a16:creationId xmlns:a16="http://schemas.microsoft.com/office/drawing/2014/main" id="{A721AA82-FE42-4433-90C0-AE2471C1AD66}"/>
              </a:ext>
            </a:extLst>
          </p:cNvPr>
          <p:cNvSpPr/>
          <p:nvPr/>
        </p:nvSpPr>
        <p:spPr>
          <a:xfrm>
            <a:off x="2566364" y="3558953"/>
            <a:ext cx="965976" cy="415498"/>
          </a:xfrm>
          <a:prstGeom prst="rect">
            <a:avLst/>
          </a:prstGeom>
        </p:spPr>
        <p:txBody>
          <a:bodyPr wrap="square">
            <a:spAutoFit/>
          </a:bodyPr>
          <a:lstStyle/>
          <a:p>
            <a:pPr algn="ctr"/>
            <a:r>
              <a:rPr lang="en-GB"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Structure Transform</a:t>
            </a:r>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696140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910693"/>
            <a:ext cx="9144000" cy="38124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800"/>
          </a:p>
        </p:txBody>
      </p:sp>
      <p:sp>
        <p:nvSpPr>
          <p:cNvPr id="43" name="標題 1">
            <a:extLst>
              <a:ext uri="{FF2B5EF4-FFF2-40B4-BE49-F238E27FC236}">
                <a16:creationId xmlns:a16="http://schemas.microsoft.com/office/drawing/2014/main" id="{A6BAFF45-9ADF-40B5-8ABB-BD807DC69A1C}"/>
              </a:ext>
            </a:extLst>
          </p:cNvPr>
          <p:cNvSpPr>
            <a:spLocks noGrp="1"/>
          </p:cNvSpPr>
          <p:nvPr>
            <p:ph type="title"/>
          </p:nvPr>
        </p:nvSpPr>
        <p:spPr>
          <a:xfrm>
            <a:off x="412807" y="116091"/>
            <a:ext cx="8995353" cy="994172"/>
          </a:xfrm>
        </p:spPr>
        <p:txBody>
          <a:bodyPr>
            <a:normAutofit/>
          </a:bodyPr>
          <a:lstStyle/>
          <a:p>
            <a:pPr algn="l"/>
            <a:r>
              <a:rPr lang="en-US" sz="2720">
                <a:latin typeface="Arial" panose="020B0604020202020204" pitchFamily="34" charset="0"/>
                <a:cs typeface="Arial" panose="020B0604020202020204" pitchFamily="34" charset="0"/>
              </a:rPr>
              <a:t>Manage all public and private clouds in File Station</a:t>
            </a:r>
            <a:r>
              <a:rPr lang="en-US" sz="2720"/>
              <a:t> </a:t>
            </a:r>
            <a:endParaRPr lang="zh-TW" altLang="en-US" sz="2720"/>
          </a:p>
        </p:txBody>
      </p:sp>
      <p:sp>
        <p:nvSpPr>
          <p:cNvPr id="23" name="矩形: 圓角 70">
            <a:extLst>
              <a:ext uri="{FF2B5EF4-FFF2-40B4-BE49-F238E27FC236}">
                <a16:creationId xmlns:a16="http://schemas.microsoft.com/office/drawing/2014/main" id="{49024258-6CAD-7F44-A041-ED378382C00A}"/>
              </a:ext>
            </a:extLst>
          </p:cNvPr>
          <p:cNvSpPr/>
          <p:nvPr/>
        </p:nvSpPr>
        <p:spPr>
          <a:xfrm>
            <a:off x="-168290" y="-116840"/>
            <a:ext cx="1729524"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Rectangle 45">
            <a:extLst>
              <a:ext uri="{FF2B5EF4-FFF2-40B4-BE49-F238E27FC236}">
                <a16:creationId xmlns:a16="http://schemas.microsoft.com/office/drawing/2014/main" id="{BB8EAC3C-E05D-684A-94D5-DC5CAE59B0C9}"/>
              </a:ext>
            </a:extLst>
          </p:cNvPr>
          <p:cNvSpPr/>
          <p:nvPr/>
        </p:nvSpPr>
        <p:spPr>
          <a:xfrm>
            <a:off x="-3614" y="10842"/>
            <a:ext cx="1505540"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Station Mount Mode</a:t>
            </a:r>
            <a:endParaRPr lang="en-US" sz="1013">
              <a:solidFill>
                <a:srgbClr val="C1FBFF"/>
              </a:solidFill>
            </a:endParaRPr>
          </a:p>
        </p:txBody>
      </p:sp>
      <p:sp>
        <p:nvSpPr>
          <p:cNvPr id="25" name="矩形 73">
            <a:extLst>
              <a:ext uri="{FF2B5EF4-FFF2-40B4-BE49-F238E27FC236}">
                <a16:creationId xmlns:a16="http://schemas.microsoft.com/office/drawing/2014/main" id="{C16D0F45-7DFF-984D-9A7A-0FC941C078F9}"/>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74">
            <a:extLst>
              <a:ext uri="{FF2B5EF4-FFF2-40B4-BE49-F238E27FC236}">
                <a16:creationId xmlns:a16="http://schemas.microsoft.com/office/drawing/2014/main" id="{A9B57996-A402-A641-B2E2-D8BF830674FB}"/>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片 11">
            <a:extLst>
              <a:ext uri="{FF2B5EF4-FFF2-40B4-BE49-F238E27FC236}">
                <a16:creationId xmlns:a16="http://schemas.microsoft.com/office/drawing/2014/main" id="{D01C01DE-2AFB-0C46-89EC-A0D5DB38E4D4}"/>
              </a:ext>
            </a:extLst>
          </p:cNvPr>
          <p:cNvPicPr>
            <a:picLocks noChangeAspect="1"/>
          </p:cNvPicPr>
          <p:nvPr/>
        </p:nvPicPr>
        <p:blipFill rotWithShape="1">
          <a:blip r:embed="rId2">
            <a:extLst>
              <a:ext uri="{28A0092B-C50C-407E-A947-70E740481C1C}">
                <a14:useLocalDpi xmlns:a14="http://schemas.microsoft.com/office/drawing/2010/main" val="0"/>
              </a:ext>
            </a:extLst>
          </a:blip>
          <a:srcRect r="24058" b="21318"/>
          <a:stretch/>
        </p:blipFill>
        <p:spPr>
          <a:xfrm>
            <a:off x="638538" y="878258"/>
            <a:ext cx="7435240" cy="3687327"/>
          </a:xfrm>
          <a:prstGeom prst="rect">
            <a:avLst/>
          </a:prstGeom>
        </p:spPr>
      </p:pic>
      <p:sp>
        <p:nvSpPr>
          <p:cNvPr id="11" name="矩形: 圓角 10">
            <a:extLst>
              <a:ext uri="{FF2B5EF4-FFF2-40B4-BE49-F238E27FC236}">
                <a16:creationId xmlns:a16="http://schemas.microsoft.com/office/drawing/2014/main" id="{7BA628B2-E464-4B9E-BEC6-1D02C90F3081}"/>
              </a:ext>
            </a:extLst>
          </p:cNvPr>
          <p:cNvSpPr/>
          <p:nvPr/>
        </p:nvSpPr>
        <p:spPr>
          <a:xfrm>
            <a:off x="2258834" y="1086396"/>
            <a:ext cx="1684500" cy="259462"/>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D4E96849-DE56-40A3-87D6-0AE85EC60A27}"/>
              </a:ext>
            </a:extLst>
          </p:cNvPr>
          <p:cNvSpPr/>
          <p:nvPr/>
        </p:nvSpPr>
        <p:spPr>
          <a:xfrm>
            <a:off x="2296328" y="1069541"/>
            <a:ext cx="1590500" cy="276999"/>
          </a:xfrm>
          <a:prstGeom prst="rect">
            <a:avLst/>
          </a:prstGeom>
        </p:spPr>
        <p:txBody>
          <a:bodyPr wrap="none">
            <a:spAutoFit/>
          </a:bodyPr>
          <a:lstStyle/>
          <a:p>
            <a:pPr algn="ctr">
              <a:buClr>
                <a:srgbClr val="FFFFFF"/>
              </a:buClr>
              <a:buSzPct val="25000"/>
            </a:pPr>
            <a:r>
              <a:rPr lang="en-US" altLang="zh-CN" sz="1200">
                <a:solidFill>
                  <a:srgbClr val="FFFFFF"/>
                </a:solidFill>
                <a:latin typeface="Arial" panose="020B0604020202020204" pitchFamily="34" charset="0"/>
                <a:ea typeface="微軟正黑體" panose="020B0604030504040204" pitchFamily="34" charset="-120"/>
                <a:cs typeface="Arial" panose="020B0604020202020204" pitchFamily="34" charset="0"/>
              </a:rPr>
              <a:t>1 management page</a:t>
            </a:r>
            <a:endParaRPr lang="en-US" altLang="zh-TW" sz="1200">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 name="矩形: 圓角 17">
            <a:extLst>
              <a:ext uri="{FF2B5EF4-FFF2-40B4-BE49-F238E27FC236}">
                <a16:creationId xmlns:a16="http://schemas.microsoft.com/office/drawing/2014/main" id="{57F8061B-76A9-41E5-926F-C17966B3B8AA}"/>
              </a:ext>
            </a:extLst>
          </p:cNvPr>
          <p:cNvSpPr/>
          <p:nvPr/>
        </p:nvSpPr>
        <p:spPr>
          <a:xfrm>
            <a:off x="6614071" y="1378528"/>
            <a:ext cx="1392049" cy="241203"/>
          </a:xfrm>
          <a:prstGeom prst="roundRect">
            <a:avLst>
              <a:gd name="adj" fmla="val 50000"/>
            </a:avLst>
          </a:prstGeom>
          <a:gradFill>
            <a:gsLst>
              <a:gs pos="0">
                <a:srgbClr val="00B2EE"/>
              </a:gs>
              <a:gs pos="100000">
                <a:srgbClr val="00A9A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D4B8FEB5-FB1C-4EF6-8016-682E160EC15A}"/>
              </a:ext>
            </a:extLst>
          </p:cNvPr>
          <p:cNvSpPr/>
          <p:nvPr/>
        </p:nvSpPr>
        <p:spPr>
          <a:xfrm>
            <a:off x="6647188" y="1347034"/>
            <a:ext cx="1317989" cy="290913"/>
          </a:xfrm>
          <a:prstGeom prst="rect">
            <a:avLst/>
          </a:prstGeom>
          <a:effectLst>
            <a:outerShdw blurRad="50800" dist="38100" dir="2700000" algn="tl" rotWithShape="0">
              <a:prstClr val="black">
                <a:alpha val="40000"/>
              </a:prstClr>
            </a:outerShdw>
          </a:effectLst>
        </p:spPr>
        <p:txBody>
          <a:bodyPr wrap="none">
            <a:spAutoFit/>
          </a:bodyPr>
          <a:lstStyle/>
          <a:p>
            <a:pPr algn="ctr">
              <a:lnSpc>
                <a:spcPts val="1680"/>
              </a:lnSpc>
            </a:pPr>
            <a:r>
              <a:rPr lang="en-US" altLang="zh-TW" sz="1200">
                <a:solidFill>
                  <a:srgbClr val="FFFFFF"/>
                </a:solidFill>
                <a:latin typeface="Arial" panose="020B0604020202020204" pitchFamily="34" charset="0"/>
                <a:cs typeface="Arial" panose="020B0604020202020204" pitchFamily="34" charset="0"/>
              </a:rPr>
              <a:t>20 </a:t>
            </a:r>
            <a:r>
              <a:rPr lang="en-US" altLang="zh-CN" sz="1200">
                <a:solidFill>
                  <a:srgbClr val="FFFFFF"/>
                </a:solidFill>
                <a:latin typeface="Arial" panose="020B0604020202020204" pitchFamily="34" charset="0"/>
                <a:ea typeface="微軟正黑體" panose="020B0604030504040204" pitchFamily="34" charset="-120"/>
                <a:cs typeface="Arial" panose="020B0604020202020204" pitchFamily="34" charset="0"/>
              </a:rPr>
              <a:t>cloud storage</a:t>
            </a:r>
            <a:endParaRPr lang="en-US" altLang="zh-TW" sz="1200">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 name="矩形: 圓角 18">
            <a:extLst>
              <a:ext uri="{FF2B5EF4-FFF2-40B4-BE49-F238E27FC236}">
                <a16:creationId xmlns:a16="http://schemas.microsoft.com/office/drawing/2014/main" id="{A6DBE0C8-D626-4EE9-9170-7AAA76ECECDE}"/>
              </a:ext>
            </a:extLst>
          </p:cNvPr>
          <p:cNvSpPr/>
          <p:nvPr/>
        </p:nvSpPr>
        <p:spPr>
          <a:xfrm>
            <a:off x="6925498" y="2892519"/>
            <a:ext cx="1192664" cy="241203"/>
          </a:xfrm>
          <a:prstGeom prst="roundRect">
            <a:avLst>
              <a:gd name="adj" fmla="val 50000"/>
            </a:avLst>
          </a:prstGeom>
          <a:gradFill>
            <a:gsLst>
              <a:gs pos="0">
                <a:srgbClr val="00B2EE"/>
              </a:gs>
              <a:gs pos="100000">
                <a:srgbClr val="00A9A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902C34AD-16F3-41B8-835C-D1D6AE7F5886}"/>
              </a:ext>
            </a:extLst>
          </p:cNvPr>
          <p:cNvSpPr/>
          <p:nvPr/>
        </p:nvSpPr>
        <p:spPr>
          <a:xfrm>
            <a:off x="6977846" y="2861025"/>
            <a:ext cx="1080745" cy="291105"/>
          </a:xfrm>
          <a:prstGeom prst="rect">
            <a:avLst/>
          </a:prstGeom>
          <a:effectLst>
            <a:outerShdw blurRad="50800" dist="38100" dir="2700000" algn="tl" rotWithShape="0">
              <a:prstClr val="black">
                <a:alpha val="40000"/>
              </a:prstClr>
            </a:outerShdw>
          </a:effectLst>
        </p:spPr>
        <p:txBody>
          <a:bodyPr wrap="none">
            <a:spAutoFit/>
          </a:bodyPr>
          <a:lstStyle/>
          <a:p>
            <a:pPr algn="ctr">
              <a:lnSpc>
                <a:spcPts val="1680"/>
              </a:lnSpc>
            </a:pPr>
            <a:r>
              <a:rPr lang="en-US" altLang="zh-TW" sz="1200">
                <a:solidFill>
                  <a:srgbClr val="FFFFFF"/>
                </a:solidFill>
                <a:latin typeface="Arial" panose="020B0604020202020204" pitchFamily="34" charset="0"/>
                <a:cs typeface="Arial" panose="020B0604020202020204" pitchFamily="34" charset="0"/>
              </a:rPr>
              <a:t>Remote NAS</a:t>
            </a:r>
            <a:endParaRPr lang="en-US" altLang="zh-TW" sz="1200">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1" name="矩形: 圓角 20">
            <a:extLst>
              <a:ext uri="{FF2B5EF4-FFF2-40B4-BE49-F238E27FC236}">
                <a16:creationId xmlns:a16="http://schemas.microsoft.com/office/drawing/2014/main" id="{460E9D89-5AD8-492B-9848-73CA767A402A}"/>
              </a:ext>
            </a:extLst>
          </p:cNvPr>
          <p:cNvSpPr/>
          <p:nvPr/>
        </p:nvSpPr>
        <p:spPr>
          <a:xfrm>
            <a:off x="5862330" y="4349937"/>
            <a:ext cx="1519968" cy="241203"/>
          </a:xfrm>
          <a:prstGeom prst="roundRect">
            <a:avLst>
              <a:gd name="adj" fmla="val 50000"/>
            </a:avLst>
          </a:prstGeom>
          <a:gradFill>
            <a:gsLst>
              <a:gs pos="0">
                <a:srgbClr val="00B2EE"/>
              </a:gs>
              <a:gs pos="100000">
                <a:srgbClr val="00A9A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26D0E27A-8ABA-4083-B013-69293293F543}"/>
              </a:ext>
            </a:extLst>
          </p:cNvPr>
          <p:cNvSpPr/>
          <p:nvPr/>
        </p:nvSpPr>
        <p:spPr>
          <a:xfrm>
            <a:off x="5854091" y="4318443"/>
            <a:ext cx="1519968" cy="291105"/>
          </a:xfrm>
          <a:prstGeom prst="rect">
            <a:avLst/>
          </a:prstGeom>
          <a:effectLst>
            <a:outerShdw blurRad="50800" dist="38100" dir="2700000" algn="tl" rotWithShape="0">
              <a:prstClr val="black">
                <a:alpha val="40000"/>
              </a:prstClr>
            </a:outerShdw>
          </a:effectLst>
        </p:spPr>
        <p:txBody>
          <a:bodyPr wrap="none">
            <a:spAutoFit/>
          </a:bodyPr>
          <a:lstStyle/>
          <a:p>
            <a:pPr algn="ctr">
              <a:lnSpc>
                <a:spcPts val="1680"/>
              </a:lnSpc>
            </a:pPr>
            <a:r>
              <a:rPr lang="en-US" altLang="zh-TW" sz="1200">
                <a:solidFill>
                  <a:srgbClr val="FFFFFF"/>
                </a:solidFill>
                <a:latin typeface="Arial" panose="020B0604020202020204" pitchFamily="34" charset="0"/>
                <a:cs typeface="Arial" panose="020B0604020202020204" pitchFamily="34" charset="0"/>
              </a:rPr>
              <a:t>4 </a:t>
            </a:r>
            <a:r>
              <a:rPr lang="en-US" altLang="zh-TW" sz="1200">
                <a:solidFill>
                  <a:srgbClr val="FFFFFF"/>
                </a:solidFill>
                <a:latin typeface="Arial" panose="020B0604020202020204" pitchFamily="34" charset="0"/>
                <a:ea typeface="微軟正黑體" panose="020B0604030504040204" pitchFamily="34" charset="-120"/>
                <a:cs typeface="Arial" panose="020B0604020202020204" pitchFamily="34" charset="0"/>
              </a:rPr>
              <a:t> external devices</a:t>
            </a:r>
            <a:endParaRPr lang="zh-TW" altLang="en-US" sz="1200">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04235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E74C8B7-94E4-4588-B14C-6895BF9D3AE0}"/>
              </a:ext>
            </a:extLst>
          </p:cNvPr>
          <p:cNvPicPr>
            <a:picLocks noChangeAspect="1"/>
          </p:cNvPicPr>
          <p:nvPr/>
        </p:nvPicPr>
        <p:blipFill>
          <a:blip r:embed="rId2"/>
          <a:stretch>
            <a:fillRect/>
          </a:stretch>
        </p:blipFill>
        <p:spPr>
          <a:xfrm>
            <a:off x="0" y="0"/>
            <a:ext cx="9144000" cy="5143500"/>
          </a:xfrm>
          <a:prstGeom prst="rect">
            <a:avLst/>
          </a:prstGeom>
        </p:spPr>
      </p:pic>
      <p:sp>
        <p:nvSpPr>
          <p:cNvPr id="10" name="矩形 9">
            <a:extLst>
              <a:ext uri="{FF2B5EF4-FFF2-40B4-BE49-F238E27FC236}">
                <a16:creationId xmlns:a16="http://schemas.microsoft.com/office/drawing/2014/main" id="{0748804D-0F96-417E-80F2-3E88AEB9D18F}"/>
              </a:ext>
            </a:extLst>
          </p:cNvPr>
          <p:cNvSpPr/>
          <p:nvPr/>
        </p:nvSpPr>
        <p:spPr>
          <a:xfrm>
            <a:off x="381000" y="1508294"/>
            <a:ext cx="4185920" cy="2214880"/>
          </a:xfrm>
          <a:prstGeom prst="rect">
            <a:avLst/>
          </a:prstGeom>
          <a:solidFill>
            <a:schemeClr val="accent1">
              <a:lumMod val="50000"/>
              <a:alpha val="36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291794F3-D8D2-4853-B4E8-8827BB5A8C78}"/>
              </a:ext>
            </a:extLst>
          </p:cNvPr>
          <p:cNvPicPr>
            <a:picLocks noChangeAspect="1"/>
          </p:cNvPicPr>
          <p:nvPr/>
        </p:nvPicPr>
        <p:blipFill>
          <a:blip r:embed="rId3"/>
          <a:stretch>
            <a:fillRect/>
          </a:stretch>
        </p:blipFill>
        <p:spPr>
          <a:xfrm>
            <a:off x="1644966" y="895672"/>
            <a:ext cx="1829753" cy="328858"/>
          </a:xfrm>
          <a:prstGeom prst="rect">
            <a:avLst/>
          </a:prstGeom>
          <a:effectLst>
            <a:outerShdw blurRad="50800" dist="38100" dir="2700000" algn="tl" rotWithShape="0">
              <a:prstClr val="black">
                <a:alpha val="40000"/>
              </a:prstClr>
            </a:outerShdw>
          </a:effectLst>
        </p:spPr>
      </p:pic>
      <p:sp>
        <p:nvSpPr>
          <p:cNvPr id="8" name="矩形 7">
            <a:extLst>
              <a:ext uri="{FF2B5EF4-FFF2-40B4-BE49-F238E27FC236}">
                <a16:creationId xmlns:a16="http://schemas.microsoft.com/office/drawing/2014/main" id="{3F3AC993-4A86-418D-A777-5DEEF2D05950}"/>
              </a:ext>
            </a:extLst>
          </p:cNvPr>
          <p:cNvSpPr/>
          <p:nvPr/>
        </p:nvSpPr>
        <p:spPr>
          <a:xfrm>
            <a:off x="381000" y="1508294"/>
            <a:ext cx="4191000" cy="2214880"/>
          </a:xfrm>
          <a:prstGeom prst="rect">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Title 3">
            <a:extLst>
              <a:ext uri="{FF2B5EF4-FFF2-40B4-BE49-F238E27FC236}">
                <a16:creationId xmlns:a16="http://schemas.microsoft.com/office/drawing/2014/main" id="{241E3C3F-AF56-DE4E-ADBB-82981561C462}"/>
              </a:ext>
            </a:extLst>
          </p:cNvPr>
          <p:cNvSpPr>
            <a:spLocks noGrp="1"/>
          </p:cNvSpPr>
          <p:nvPr>
            <p:ph type="title"/>
          </p:nvPr>
        </p:nvSpPr>
        <p:spPr>
          <a:xfrm>
            <a:off x="587772" y="1696326"/>
            <a:ext cx="3792696" cy="907257"/>
          </a:xfrm>
          <a:effectLst>
            <a:outerShdw blurRad="50800" dist="38100" dir="2700000" algn="tl" rotWithShape="0">
              <a:prstClr val="black">
                <a:alpha val="40000"/>
              </a:prstClr>
            </a:outerShdw>
          </a:effectLst>
        </p:spPr>
        <p:txBody>
          <a:bodyPr>
            <a:noAutofit/>
          </a:bodyPr>
          <a:lstStyle/>
          <a:p>
            <a:pPr algn="ctr"/>
            <a:r>
              <a:rPr lang="en-US" altLang="zh-CN" sz="4400" dirty="0">
                <a:latin typeface="Arial" panose="020B0604020202020204" pitchFamily="34" charset="0"/>
                <a:cs typeface="Arial" panose="020B0604020202020204" pitchFamily="34" charset="0"/>
              </a:rPr>
              <a:t>File Gateway</a:t>
            </a:r>
            <a:endParaRPr lang="en-US" sz="4400" dirty="0">
              <a:latin typeface="Arial" panose="020B0604020202020204" pitchFamily="34" charset="0"/>
              <a:cs typeface="Arial" panose="020B0604020202020204" pitchFamily="34" charset="0"/>
            </a:endParaRPr>
          </a:p>
        </p:txBody>
      </p:sp>
      <p:sp>
        <p:nvSpPr>
          <p:cNvPr id="11" name="Title 3">
            <a:extLst>
              <a:ext uri="{FF2B5EF4-FFF2-40B4-BE49-F238E27FC236}">
                <a16:creationId xmlns:a16="http://schemas.microsoft.com/office/drawing/2014/main" id="{FBEFA83D-C0E4-4697-A7E8-52E1A02AFBA9}"/>
              </a:ext>
            </a:extLst>
          </p:cNvPr>
          <p:cNvSpPr txBox="1">
            <a:spLocks/>
          </p:cNvSpPr>
          <p:nvPr/>
        </p:nvSpPr>
        <p:spPr>
          <a:xfrm>
            <a:off x="592852" y="2598503"/>
            <a:ext cx="3792696" cy="907257"/>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685800" rtl="0" eaLnBrk="1" latinLnBrk="0" hangingPunct="1">
              <a:lnSpc>
                <a:spcPct val="90000"/>
              </a:lnSpc>
              <a:spcBef>
                <a:spcPct val="0"/>
              </a:spcBef>
              <a:buNone/>
              <a:defRPr sz="45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altLang="zh-CN" sz="4400" dirty="0">
                <a:latin typeface="Arial" panose="020B0604020202020204" pitchFamily="34" charset="0"/>
                <a:cs typeface="Arial" panose="020B0604020202020204" pitchFamily="34" charset="0"/>
              </a:rPr>
              <a:t>Mode</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7086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7" name="Rounded Rectangle 80">
            <a:extLst>
              <a:ext uri="{FF2B5EF4-FFF2-40B4-BE49-F238E27FC236}">
                <a16:creationId xmlns:a16="http://schemas.microsoft.com/office/drawing/2014/main" id="{76870AB9-81E2-4F21-AE9A-3983497A919D}"/>
              </a:ext>
            </a:extLst>
          </p:cNvPr>
          <p:cNvSpPr/>
          <p:nvPr/>
        </p:nvSpPr>
        <p:spPr>
          <a:xfrm>
            <a:off x="6234248" y="2679237"/>
            <a:ext cx="2734697" cy="1398918"/>
          </a:xfrm>
          <a:prstGeom prst="roundRect">
            <a:avLst>
              <a:gd name="adj" fmla="val 863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p>
        </p:txBody>
      </p:sp>
      <p:sp>
        <p:nvSpPr>
          <p:cNvPr id="86" name="Rounded Rectangle 80">
            <a:extLst>
              <a:ext uri="{FF2B5EF4-FFF2-40B4-BE49-F238E27FC236}">
                <a16:creationId xmlns:a16="http://schemas.microsoft.com/office/drawing/2014/main" id="{80E6B813-46C5-487D-8E01-0ABA26BA2DEE}"/>
              </a:ext>
            </a:extLst>
          </p:cNvPr>
          <p:cNvSpPr/>
          <p:nvPr/>
        </p:nvSpPr>
        <p:spPr>
          <a:xfrm>
            <a:off x="6235737" y="1107675"/>
            <a:ext cx="2734697" cy="1398918"/>
          </a:xfrm>
          <a:prstGeom prst="roundRect">
            <a:avLst>
              <a:gd name="adj" fmla="val 863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p>
        </p:txBody>
      </p:sp>
      <p:pic>
        <p:nvPicPr>
          <p:cNvPr id="89" name="Google Shape;89;p17"/>
          <p:cNvPicPr preferRelativeResize="0"/>
          <p:nvPr/>
        </p:nvPicPr>
        <p:blipFill>
          <a:blip r:embed="rId3">
            <a:alphaModFix/>
          </a:blip>
          <a:stretch>
            <a:fillRect/>
          </a:stretch>
        </p:blipFill>
        <p:spPr>
          <a:xfrm>
            <a:off x="6331552" y="1205809"/>
            <a:ext cx="483506" cy="505500"/>
          </a:xfrm>
          <a:prstGeom prst="rect">
            <a:avLst/>
          </a:prstGeom>
          <a:noFill/>
          <a:ln>
            <a:noFill/>
          </a:ln>
        </p:spPr>
      </p:pic>
      <p:pic>
        <p:nvPicPr>
          <p:cNvPr id="90" name="Google Shape;90;p17"/>
          <p:cNvPicPr preferRelativeResize="0"/>
          <p:nvPr/>
        </p:nvPicPr>
        <p:blipFill>
          <a:blip r:embed="rId4">
            <a:alphaModFix/>
          </a:blip>
          <a:stretch>
            <a:fillRect/>
          </a:stretch>
        </p:blipFill>
        <p:spPr>
          <a:xfrm>
            <a:off x="6366083" y="2767814"/>
            <a:ext cx="483500" cy="525032"/>
          </a:xfrm>
          <a:prstGeom prst="rect">
            <a:avLst/>
          </a:prstGeom>
          <a:noFill/>
          <a:ln>
            <a:noFill/>
          </a:ln>
        </p:spPr>
      </p:pic>
      <p:sp>
        <p:nvSpPr>
          <p:cNvPr id="91" name="Google Shape;91;p17"/>
          <p:cNvSpPr txBox="1"/>
          <p:nvPr/>
        </p:nvSpPr>
        <p:spPr>
          <a:xfrm>
            <a:off x="6805095" y="1205809"/>
            <a:ext cx="2010300" cy="505500"/>
          </a:xfrm>
          <a:prstGeom prst="rect">
            <a:avLst/>
          </a:prstGeom>
          <a:noFill/>
          <a:ln>
            <a:noFill/>
          </a:ln>
        </p:spPr>
        <p:txBody>
          <a:bodyPr spcFirstLastPara="1" wrap="square" lIns="91425" tIns="91425" rIns="91425" bIns="91425" anchor="ctr" anchorCtr="0">
            <a:noAutofit/>
          </a:bodyPr>
          <a:lstStyle/>
          <a:p>
            <a:r>
              <a:rPr lang="en-US" sz="1500" b="1">
                <a:latin typeface="Arial" panose="020B0604020202020204" pitchFamily="34" charset="0"/>
                <a:cs typeface="Arial" panose="020B0604020202020204" pitchFamily="34" charset="0"/>
              </a:rPr>
              <a:t>Cloud File Storage</a:t>
            </a:r>
          </a:p>
        </p:txBody>
      </p:sp>
      <p:sp>
        <p:nvSpPr>
          <p:cNvPr id="92" name="Google Shape;92;p17"/>
          <p:cNvSpPr txBox="1"/>
          <p:nvPr/>
        </p:nvSpPr>
        <p:spPr>
          <a:xfrm>
            <a:off x="6813561" y="2764883"/>
            <a:ext cx="2432058" cy="505500"/>
          </a:xfrm>
          <a:prstGeom prst="rect">
            <a:avLst/>
          </a:prstGeom>
          <a:noFill/>
          <a:ln>
            <a:noFill/>
          </a:ln>
        </p:spPr>
        <p:txBody>
          <a:bodyPr spcFirstLastPara="1" wrap="square" lIns="91425" tIns="91425" rIns="91425" bIns="91425" anchor="ctr" anchorCtr="0">
            <a:noAutofit/>
          </a:bodyPr>
          <a:lstStyle/>
          <a:p>
            <a:r>
              <a:rPr lang="en-US" sz="1500" b="1">
                <a:latin typeface="Arial" panose="020B0604020202020204" pitchFamily="34" charset="0"/>
                <a:cs typeface="Arial" panose="020B0604020202020204" pitchFamily="34" charset="0"/>
              </a:rPr>
              <a:t>Cloud Object Storage</a:t>
            </a:r>
          </a:p>
        </p:txBody>
      </p:sp>
      <p:sp>
        <p:nvSpPr>
          <p:cNvPr id="119" name="Google Shape;119;p17"/>
          <p:cNvSpPr txBox="1"/>
          <p:nvPr/>
        </p:nvSpPr>
        <p:spPr>
          <a:xfrm>
            <a:off x="1062356" y="2239893"/>
            <a:ext cx="1520100" cy="266700"/>
          </a:xfrm>
          <a:prstGeom prst="rect">
            <a:avLst/>
          </a:prstGeom>
          <a:noFill/>
          <a:ln>
            <a:noFill/>
          </a:ln>
        </p:spPr>
        <p:txBody>
          <a:bodyPr spcFirstLastPara="1" wrap="square" lIns="91425" tIns="91425" rIns="91425" bIns="91425" anchor="ctr" anchorCtr="0">
            <a:noAutofit/>
          </a:bodyPr>
          <a:lstStyle/>
          <a:p>
            <a:pPr algn="ctr"/>
            <a:r>
              <a:rPr lang="en-US" sz="1600" b="1">
                <a:latin typeface="Arial" panose="020B0604020202020204" pitchFamily="34" charset="0"/>
                <a:cs typeface="Arial" panose="020B0604020202020204" pitchFamily="34" charset="0"/>
              </a:rPr>
              <a:t>File Access</a:t>
            </a:r>
          </a:p>
        </p:txBody>
      </p:sp>
      <p:sp>
        <p:nvSpPr>
          <p:cNvPr id="120" name="Google Shape;120;p17"/>
          <p:cNvSpPr txBox="1"/>
          <p:nvPr/>
        </p:nvSpPr>
        <p:spPr>
          <a:xfrm>
            <a:off x="1248385" y="2787336"/>
            <a:ext cx="1291500" cy="266700"/>
          </a:xfrm>
          <a:prstGeom prst="rect">
            <a:avLst/>
          </a:prstGeom>
          <a:noFill/>
          <a:ln>
            <a:noFill/>
          </a:ln>
        </p:spPr>
        <p:txBody>
          <a:bodyPr spcFirstLastPara="1" wrap="square" lIns="91425" tIns="91425" rIns="91425" bIns="91425" anchor="ctr" anchorCtr="0">
            <a:noAutofit/>
          </a:bodyPr>
          <a:lstStyle/>
          <a:p>
            <a:pPr>
              <a:lnSpc>
                <a:spcPts val="1300"/>
              </a:lnSpc>
            </a:pPr>
            <a:r>
              <a:rPr lang="en-US" sz="1000">
                <a:latin typeface="Arial" panose="020B0604020202020204" pitchFamily="34" charset="0"/>
                <a:cs typeface="Arial" panose="020B0604020202020204" pitchFamily="34" charset="0"/>
              </a:rPr>
              <a:t>SMB, NFS, AFP, FTP, Web</a:t>
            </a:r>
          </a:p>
        </p:txBody>
      </p:sp>
      <p:grpSp>
        <p:nvGrpSpPr>
          <p:cNvPr id="38" name="群組 23">
            <a:extLst>
              <a:ext uri="{FF2B5EF4-FFF2-40B4-BE49-F238E27FC236}">
                <a16:creationId xmlns:a16="http://schemas.microsoft.com/office/drawing/2014/main" id="{48025110-CCD1-0E48-BF36-DB0791D2F68F}"/>
              </a:ext>
            </a:extLst>
          </p:cNvPr>
          <p:cNvGrpSpPr/>
          <p:nvPr/>
        </p:nvGrpSpPr>
        <p:grpSpPr>
          <a:xfrm>
            <a:off x="6855879" y="1818122"/>
            <a:ext cx="1426907" cy="574928"/>
            <a:chOff x="1500761" y="1789946"/>
            <a:chExt cx="1691816" cy="681665"/>
          </a:xfrm>
          <a:effectLst>
            <a:outerShdw blurRad="50800" dist="38100" dir="2700000" algn="tl" rotWithShape="0">
              <a:prstClr val="black">
                <a:alpha val="40000"/>
              </a:prstClr>
            </a:outerShdw>
          </a:effectLst>
        </p:grpSpPr>
        <p:pic>
          <p:nvPicPr>
            <p:cNvPr id="39" name="Picture 38"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B2C506A0-2378-EF42-8C34-C4DFB24CB3A8}"/>
                </a:ext>
              </a:extLst>
            </p:cNvPr>
            <p:cNvPicPr>
              <a:picLocks noChangeAspect="1" noChangeArrowheads="1"/>
            </p:cNvPicPr>
            <p:nvPr/>
          </p:nvPicPr>
          <p:blipFill>
            <a:blip r:embed="rId5" cstate="print"/>
            <a:srcRect/>
            <a:stretch>
              <a:fillRect/>
            </a:stretch>
          </p:blipFill>
          <p:spPr bwMode="auto">
            <a:xfrm>
              <a:off x="2421112" y="1789946"/>
              <a:ext cx="300202" cy="300202"/>
            </a:xfrm>
            <a:prstGeom prst="rect">
              <a:avLst/>
            </a:prstGeom>
            <a:noFill/>
          </p:spPr>
        </p:pic>
        <p:pic>
          <p:nvPicPr>
            <p:cNvPr id="40" name="Picture 39"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615BEBA-32FB-7A47-9C64-D4A8D6F42AE2}"/>
                </a:ext>
              </a:extLst>
            </p:cNvPr>
            <p:cNvPicPr>
              <a:picLocks noChangeAspect="1" noChangeArrowheads="1"/>
            </p:cNvPicPr>
            <p:nvPr/>
          </p:nvPicPr>
          <p:blipFill>
            <a:blip r:embed="rId6" cstate="print"/>
            <a:srcRect/>
            <a:stretch>
              <a:fillRect/>
            </a:stretch>
          </p:blipFill>
          <p:spPr bwMode="auto">
            <a:xfrm>
              <a:off x="2173219" y="2170064"/>
              <a:ext cx="300202" cy="300202"/>
            </a:xfrm>
            <a:prstGeom prst="rect">
              <a:avLst/>
            </a:prstGeom>
            <a:noFill/>
          </p:spPr>
        </p:pic>
        <p:pic>
          <p:nvPicPr>
            <p:cNvPr id="41" name="Picture 40"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1BF6B594-777B-3A44-AB24-91B1164FF776}"/>
                </a:ext>
              </a:extLst>
            </p:cNvPr>
            <p:cNvPicPr>
              <a:picLocks noChangeAspect="1" noChangeArrowheads="1"/>
            </p:cNvPicPr>
            <p:nvPr/>
          </p:nvPicPr>
          <p:blipFill>
            <a:blip r:embed="rId7" cstate="print"/>
            <a:srcRect/>
            <a:stretch>
              <a:fillRect/>
            </a:stretch>
          </p:blipFill>
          <p:spPr bwMode="auto">
            <a:xfrm>
              <a:off x="2663422" y="2170736"/>
              <a:ext cx="300202" cy="300202"/>
            </a:xfrm>
            <a:prstGeom prst="rect">
              <a:avLst/>
            </a:prstGeom>
            <a:noFill/>
          </p:spPr>
        </p:pic>
        <p:pic>
          <p:nvPicPr>
            <p:cNvPr id="42"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B9CF8B57-7C4E-F441-AD6D-8E540D2274EF}"/>
                </a:ext>
              </a:extLst>
            </p:cNvPr>
            <p:cNvPicPr>
              <a:picLocks noChangeAspect="1" noChangeArrowheads="1"/>
            </p:cNvPicPr>
            <p:nvPr/>
          </p:nvPicPr>
          <p:blipFill>
            <a:blip r:embed="rId8" cstate="print"/>
            <a:srcRect/>
            <a:stretch>
              <a:fillRect/>
            </a:stretch>
          </p:blipFill>
          <p:spPr bwMode="auto">
            <a:xfrm>
              <a:off x="1500761" y="1791040"/>
              <a:ext cx="300202" cy="300202"/>
            </a:xfrm>
            <a:prstGeom prst="rect">
              <a:avLst/>
            </a:prstGeom>
            <a:noFill/>
          </p:spPr>
        </p:pic>
        <p:pic>
          <p:nvPicPr>
            <p:cNvPr id="43"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31F58249-8202-1542-96D9-15D0984D9413}"/>
                </a:ext>
              </a:extLst>
            </p:cNvPr>
            <p:cNvPicPr>
              <a:picLocks noChangeAspect="1" noChangeArrowheads="1"/>
            </p:cNvPicPr>
            <p:nvPr/>
          </p:nvPicPr>
          <p:blipFill>
            <a:blip r:embed="rId9" cstate="print"/>
            <a:srcRect/>
            <a:stretch>
              <a:fillRect/>
            </a:stretch>
          </p:blipFill>
          <p:spPr bwMode="auto">
            <a:xfrm>
              <a:off x="2892375" y="1789946"/>
              <a:ext cx="300202" cy="300202"/>
            </a:xfrm>
            <a:prstGeom prst="rect">
              <a:avLst/>
            </a:prstGeom>
            <a:noFill/>
          </p:spPr>
        </p:pic>
        <p:pic>
          <p:nvPicPr>
            <p:cNvPr id="44"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018037B8-F726-DA48-8ED3-548D0FACE875}"/>
                </a:ext>
              </a:extLst>
            </p:cNvPr>
            <p:cNvPicPr>
              <a:picLocks noChangeAspect="1" noChangeArrowheads="1"/>
            </p:cNvPicPr>
            <p:nvPr/>
          </p:nvPicPr>
          <p:blipFill>
            <a:blip r:embed="rId10" cstate="print"/>
            <a:srcRect/>
            <a:stretch>
              <a:fillRect/>
            </a:stretch>
          </p:blipFill>
          <p:spPr bwMode="auto">
            <a:xfrm>
              <a:off x="1955787" y="1789947"/>
              <a:ext cx="300202" cy="300200"/>
            </a:xfrm>
            <a:prstGeom prst="rect">
              <a:avLst/>
            </a:prstGeom>
            <a:noFill/>
          </p:spPr>
        </p:pic>
        <p:pic>
          <p:nvPicPr>
            <p:cNvPr id="45" name="Picture 25" descr="C:\Users\Josh Chen\Desktop\OneDrive.png">
              <a:extLst>
                <a:ext uri="{FF2B5EF4-FFF2-40B4-BE49-F238E27FC236}">
                  <a16:creationId xmlns:a16="http://schemas.microsoft.com/office/drawing/2014/main" id="{6364ABD3-A9E5-5449-BB8A-11CB297712A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723468" y="2170453"/>
              <a:ext cx="301158" cy="301158"/>
            </a:xfrm>
            <a:prstGeom prst="rect">
              <a:avLst/>
            </a:prstGeom>
            <a:noFill/>
          </p:spPr>
        </p:pic>
      </p:grpSp>
      <p:grpSp>
        <p:nvGrpSpPr>
          <p:cNvPr id="46" name="Group 45">
            <a:extLst>
              <a:ext uri="{FF2B5EF4-FFF2-40B4-BE49-F238E27FC236}">
                <a16:creationId xmlns:a16="http://schemas.microsoft.com/office/drawing/2014/main" id="{28188986-6B7D-A24E-BA02-56EF0D86B3D5}"/>
              </a:ext>
            </a:extLst>
          </p:cNvPr>
          <p:cNvGrpSpPr/>
          <p:nvPr/>
        </p:nvGrpSpPr>
        <p:grpSpPr>
          <a:xfrm>
            <a:off x="6523573" y="3356029"/>
            <a:ext cx="2217092" cy="606881"/>
            <a:chOff x="6753751" y="4211514"/>
            <a:chExt cx="3383297" cy="926105"/>
          </a:xfrm>
        </p:grpSpPr>
        <p:pic>
          <p:nvPicPr>
            <p:cNvPr id="47"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B88D4110-8BDB-0841-8BD1-F4CD39CFA69D}"/>
                </a:ext>
              </a:extLst>
            </p:cNvPr>
            <p:cNvPicPr>
              <a:picLocks noChangeAspect="1" noChangeArrowheads="1"/>
            </p:cNvPicPr>
            <p:nvPr/>
          </p:nvPicPr>
          <p:blipFill>
            <a:blip r:embed="rId12" cstate="print"/>
            <a:srcRect/>
            <a:stretch>
              <a:fillRect/>
            </a:stretch>
          </p:blipFill>
          <p:spPr bwMode="auto">
            <a:xfrm>
              <a:off x="8957913" y="4750570"/>
              <a:ext cx="386242" cy="386241"/>
            </a:xfrm>
            <a:prstGeom prst="rect">
              <a:avLst/>
            </a:prstGeom>
            <a:noFill/>
            <a:effectLst>
              <a:outerShdw blurRad="50800" dist="38100" dir="2700000" algn="tl" rotWithShape="0">
                <a:prstClr val="black">
                  <a:alpha val="40000"/>
                </a:prstClr>
              </a:outerShdw>
            </a:effectLst>
          </p:spPr>
        </p:pic>
        <p:pic>
          <p:nvPicPr>
            <p:cNvPr id="48"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6A02ACB8-6510-A147-BEC2-736C9C3D16E6}"/>
                </a:ext>
              </a:extLst>
            </p:cNvPr>
            <p:cNvPicPr>
              <a:picLocks noChangeAspect="1" noChangeArrowheads="1"/>
            </p:cNvPicPr>
            <p:nvPr/>
          </p:nvPicPr>
          <p:blipFill>
            <a:blip r:embed="rId13" cstate="print"/>
            <a:srcRect/>
            <a:stretch>
              <a:fillRect/>
            </a:stretch>
          </p:blipFill>
          <p:spPr bwMode="auto">
            <a:xfrm>
              <a:off x="7964537" y="4225586"/>
              <a:ext cx="386242" cy="386241"/>
            </a:xfrm>
            <a:prstGeom prst="rect">
              <a:avLst/>
            </a:prstGeom>
            <a:noFill/>
            <a:effectLst>
              <a:outerShdw blurRad="50800" dist="38100" dir="2700000" algn="tl" rotWithShape="0">
                <a:prstClr val="black">
                  <a:alpha val="40000"/>
                </a:prstClr>
              </a:outerShdw>
            </a:effectLst>
          </p:spPr>
        </p:pic>
        <p:pic>
          <p:nvPicPr>
            <p:cNvPr id="49"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47924F22-FF89-DB48-A0F1-9E7187ED1481}"/>
                </a:ext>
              </a:extLst>
            </p:cNvPr>
            <p:cNvPicPr>
              <a:picLocks noChangeAspect="1" noChangeArrowheads="1"/>
            </p:cNvPicPr>
            <p:nvPr/>
          </p:nvPicPr>
          <p:blipFill>
            <a:blip r:embed="rId14" cstate="print"/>
            <a:srcRect/>
            <a:stretch>
              <a:fillRect/>
            </a:stretch>
          </p:blipFill>
          <p:spPr bwMode="auto">
            <a:xfrm>
              <a:off x="7076493" y="4751378"/>
              <a:ext cx="386242" cy="386241"/>
            </a:xfrm>
            <a:prstGeom prst="rect">
              <a:avLst/>
            </a:prstGeom>
            <a:noFill/>
            <a:effectLst>
              <a:outerShdw blurRad="50800" dist="38100" dir="2700000" algn="tl" rotWithShape="0">
                <a:prstClr val="black">
                  <a:alpha val="40000"/>
                </a:prstClr>
              </a:outerShdw>
            </a:effectLst>
          </p:spPr>
        </p:pic>
        <p:pic>
          <p:nvPicPr>
            <p:cNvPr id="50"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47508412-5014-B948-8DEB-584B7DF5F319}"/>
                </a:ext>
              </a:extLst>
            </p:cNvPr>
            <p:cNvPicPr>
              <a:picLocks noChangeAspect="1" noChangeArrowheads="1"/>
            </p:cNvPicPr>
            <p:nvPr/>
          </p:nvPicPr>
          <p:blipFill>
            <a:blip r:embed="rId15" cstate="print"/>
            <a:srcRect/>
            <a:stretch>
              <a:fillRect/>
            </a:stretch>
          </p:blipFill>
          <p:spPr bwMode="auto">
            <a:xfrm>
              <a:off x="9168346" y="4226601"/>
              <a:ext cx="386242" cy="386241"/>
            </a:xfrm>
            <a:prstGeom prst="rect">
              <a:avLst/>
            </a:prstGeom>
            <a:noFill/>
            <a:effectLst>
              <a:outerShdw blurRad="50800" dist="38100" dir="2700000" algn="tl" rotWithShape="0">
                <a:prstClr val="black">
                  <a:alpha val="40000"/>
                </a:prstClr>
              </a:outerShdw>
            </a:effectLst>
          </p:spPr>
        </p:pic>
        <p:pic>
          <p:nvPicPr>
            <p:cNvPr id="51"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A1BE4474-ADFA-A141-9503-80FC069C7522}"/>
                </a:ext>
              </a:extLst>
            </p:cNvPr>
            <p:cNvPicPr>
              <a:picLocks noChangeAspect="1" noChangeArrowheads="1"/>
            </p:cNvPicPr>
            <p:nvPr/>
          </p:nvPicPr>
          <p:blipFill>
            <a:blip r:embed="rId16" cstate="print"/>
            <a:srcRect/>
            <a:stretch>
              <a:fillRect/>
            </a:stretch>
          </p:blipFill>
          <p:spPr bwMode="auto">
            <a:xfrm>
              <a:off x="8347873" y="4750570"/>
              <a:ext cx="386242" cy="386241"/>
            </a:xfrm>
            <a:prstGeom prst="rect">
              <a:avLst/>
            </a:prstGeom>
            <a:noFill/>
            <a:effectLst>
              <a:outerShdw blurRad="50800" dist="38100" dir="2700000" algn="tl" rotWithShape="0">
                <a:prstClr val="black">
                  <a:alpha val="40000"/>
                </a:prstClr>
              </a:outerShdw>
            </a:effectLst>
          </p:spPr>
        </p:pic>
        <p:pic>
          <p:nvPicPr>
            <p:cNvPr id="52"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17B30CD1-8CE3-A641-B73A-C73CD6B989AC}"/>
                </a:ext>
              </a:extLst>
            </p:cNvPr>
            <p:cNvPicPr>
              <a:picLocks noChangeAspect="1" noChangeArrowheads="1"/>
            </p:cNvPicPr>
            <p:nvPr/>
          </p:nvPicPr>
          <p:blipFill>
            <a:blip r:embed="rId17" cstate="print"/>
            <a:srcRect/>
            <a:stretch>
              <a:fillRect/>
            </a:stretch>
          </p:blipFill>
          <p:spPr bwMode="auto">
            <a:xfrm>
              <a:off x="8549792" y="4225586"/>
              <a:ext cx="386242" cy="386241"/>
            </a:xfrm>
            <a:prstGeom prst="rect">
              <a:avLst/>
            </a:prstGeom>
            <a:noFill/>
            <a:effectLst>
              <a:outerShdw blurRad="50800" dist="38100" dir="2700000" algn="tl" rotWithShape="0">
                <a:prstClr val="black">
                  <a:alpha val="40000"/>
                </a:prstClr>
              </a:outerShdw>
            </a:effectLst>
          </p:spPr>
        </p:pic>
        <p:pic>
          <p:nvPicPr>
            <p:cNvPr id="53"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423F2E7D-A887-744E-9D49-F5418D9DF55C}"/>
                </a:ext>
              </a:extLst>
            </p:cNvPr>
            <p:cNvPicPr>
              <a:picLocks noChangeAspect="1" noChangeArrowheads="1"/>
            </p:cNvPicPr>
            <p:nvPr/>
          </p:nvPicPr>
          <p:blipFill>
            <a:blip r:embed="rId18" cstate="print"/>
            <a:srcRect/>
            <a:stretch>
              <a:fillRect/>
            </a:stretch>
          </p:blipFill>
          <p:spPr bwMode="auto">
            <a:xfrm>
              <a:off x="7333688" y="4211515"/>
              <a:ext cx="386242" cy="386241"/>
            </a:xfrm>
            <a:prstGeom prst="rect">
              <a:avLst/>
            </a:prstGeom>
            <a:noFill/>
            <a:effectLst>
              <a:outerShdw blurRad="50800" dist="38100" dir="2700000" algn="tl" rotWithShape="0">
                <a:prstClr val="black">
                  <a:alpha val="40000"/>
                </a:prstClr>
              </a:outerShdw>
            </a:effectLst>
          </p:spPr>
        </p:pic>
        <p:pic>
          <p:nvPicPr>
            <p:cNvPr id="54"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8C111BE5-E26E-7F4D-97A3-BB1A8FD58B53}"/>
                </a:ext>
              </a:extLst>
            </p:cNvPr>
            <p:cNvPicPr>
              <a:picLocks noChangeAspect="1" noChangeArrowheads="1"/>
            </p:cNvPicPr>
            <p:nvPr/>
          </p:nvPicPr>
          <p:blipFill>
            <a:blip r:embed="rId19" cstate="print"/>
            <a:srcRect/>
            <a:stretch>
              <a:fillRect/>
            </a:stretch>
          </p:blipFill>
          <p:spPr bwMode="auto">
            <a:xfrm>
              <a:off x="9544258" y="4749898"/>
              <a:ext cx="386242" cy="386241"/>
            </a:xfrm>
            <a:prstGeom prst="rect">
              <a:avLst/>
            </a:prstGeom>
            <a:noFill/>
            <a:effectLst>
              <a:outerShdw blurRad="50800" dist="38100" dir="2700000" algn="tl" rotWithShape="0">
                <a:prstClr val="black">
                  <a:alpha val="40000"/>
                </a:prstClr>
              </a:outerShdw>
            </a:effectLst>
          </p:spPr>
        </p:pic>
        <p:pic>
          <p:nvPicPr>
            <p:cNvPr id="55" name="Picture 20" descr="Image result for è¯çºé²">
              <a:extLst>
                <a:ext uri="{FF2B5EF4-FFF2-40B4-BE49-F238E27FC236}">
                  <a16:creationId xmlns:a16="http://schemas.microsoft.com/office/drawing/2014/main" id="{1E2851AA-E883-FD43-955A-B99CDA731728}"/>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l="32299" t="2107" r="32593" b="45223"/>
            <a:stretch>
              <a:fillRect/>
            </a:stretch>
          </p:blipFill>
          <p:spPr bwMode="auto">
            <a:xfrm>
              <a:off x="7703916" y="4749898"/>
              <a:ext cx="386242" cy="386241"/>
            </a:xfrm>
            <a:prstGeom prst="rect">
              <a:avLst/>
            </a:prstGeom>
            <a:noFill/>
            <a:effectLst>
              <a:outerShdw blurRad="50800" dist="38100" dir="2700000" algn="tl" rotWithShape="0">
                <a:prstClr val="black">
                  <a:alpha val="40000"/>
                </a:prstClr>
              </a:outerShdw>
            </a:effectLst>
          </p:spPr>
        </p:pic>
        <p:pic>
          <p:nvPicPr>
            <p:cNvPr id="56" name="Google Shape;106;p17">
              <a:extLst>
                <a:ext uri="{FF2B5EF4-FFF2-40B4-BE49-F238E27FC236}">
                  <a16:creationId xmlns:a16="http://schemas.microsoft.com/office/drawing/2014/main" id="{B929C1E7-E120-F249-9950-76F53540EA28}"/>
                </a:ext>
              </a:extLst>
            </p:cNvPr>
            <p:cNvPicPr preferRelativeResize="0"/>
            <p:nvPr/>
          </p:nvPicPr>
          <p:blipFill>
            <a:blip r:embed="rId21"/>
            <a:stretch>
              <a:fillRect/>
            </a:stretch>
          </p:blipFill>
          <p:spPr>
            <a:xfrm>
              <a:off x="6753751" y="4211514"/>
              <a:ext cx="401470" cy="401470"/>
            </a:xfrm>
            <a:prstGeom prst="rect">
              <a:avLst/>
            </a:prstGeom>
            <a:noFill/>
            <a:effectLst>
              <a:outerShdw blurRad="50800" dist="38100" dir="2700000" algn="tl" rotWithShape="0">
                <a:prstClr val="black">
                  <a:alpha val="40000"/>
                </a:prstClr>
              </a:outerShdw>
            </a:effectLst>
          </p:spPr>
        </p:pic>
        <p:pic>
          <p:nvPicPr>
            <p:cNvPr id="57" name="Google Shape;109;p17">
              <a:extLst>
                <a:ext uri="{FF2B5EF4-FFF2-40B4-BE49-F238E27FC236}">
                  <a16:creationId xmlns:a16="http://schemas.microsoft.com/office/drawing/2014/main" id="{BB4F7AF5-1D62-5C4A-9585-E357BC74C6E6}"/>
                </a:ext>
              </a:extLst>
            </p:cNvPr>
            <p:cNvPicPr preferRelativeResize="0"/>
            <p:nvPr/>
          </p:nvPicPr>
          <p:blipFill>
            <a:blip r:embed="rId22"/>
            <a:stretch>
              <a:fillRect/>
            </a:stretch>
          </p:blipFill>
          <p:spPr>
            <a:xfrm>
              <a:off x="9750806" y="4225586"/>
              <a:ext cx="386242" cy="386241"/>
            </a:xfrm>
            <a:prstGeom prst="rect">
              <a:avLst/>
            </a:prstGeom>
            <a:noFill/>
            <a:effectLst>
              <a:outerShdw blurRad="50800" dist="38100" dir="2700000" algn="tl" rotWithShape="0">
                <a:prstClr val="black">
                  <a:alpha val="40000"/>
                </a:prstClr>
              </a:outerShdw>
            </a:effectLst>
          </p:spPr>
        </p:pic>
      </p:grpSp>
      <p:sp>
        <p:nvSpPr>
          <p:cNvPr id="68" name="矩形 67">
            <a:extLst>
              <a:ext uri="{FF2B5EF4-FFF2-40B4-BE49-F238E27FC236}">
                <a16:creationId xmlns:a16="http://schemas.microsoft.com/office/drawing/2014/main" id="{641FC9C4-2AB5-4142-B56E-86DDC7B13DCC}"/>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橢圓 68">
            <a:extLst>
              <a:ext uri="{FF2B5EF4-FFF2-40B4-BE49-F238E27FC236}">
                <a16:creationId xmlns:a16="http://schemas.microsoft.com/office/drawing/2014/main" id="{5E0751F2-4C77-460A-8BC1-FD5B43BB5EAE}"/>
              </a:ext>
            </a:extLst>
          </p:cNvPr>
          <p:cNvSpPr/>
          <p:nvPr/>
        </p:nvSpPr>
        <p:spPr>
          <a:xfrm>
            <a:off x="215760" y="2258119"/>
            <a:ext cx="783167" cy="783167"/>
          </a:xfrm>
          <a:prstGeom prst="ellipse">
            <a:avLst/>
          </a:prstGeom>
          <a:gradFill>
            <a:gsLst>
              <a:gs pos="0">
                <a:schemeClr val="accent1">
                  <a:lumMod val="50000"/>
                </a:schemeClr>
              </a:gs>
              <a:gs pos="100000">
                <a:schemeClr val="accent1">
                  <a:lumMod val="75000"/>
                </a:schemeClr>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0" name="圖形 69">
            <a:extLst>
              <a:ext uri="{FF2B5EF4-FFF2-40B4-BE49-F238E27FC236}">
                <a16:creationId xmlns:a16="http://schemas.microsoft.com/office/drawing/2014/main" id="{231ED9F6-BBB4-4DF4-8D1E-E8407B3F8C9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62839" y="2386148"/>
            <a:ext cx="480249" cy="480249"/>
          </a:xfrm>
          <a:prstGeom prst="rect">
            <a:avLst/>
          </a:prstGeom>
          <a:effectLst>
            <a:outerShdw blurRad="50800" dist="38100" dir="2700000" algn="tl" rotWithShape="0">
              <a:prstClr val="black">
                <a:alpha val="40000"/>
              </a:prstClr>
            </a:outerShdw>
          </a:effectLst>
        </p:spPr>
      </p:pic>
      <p:cxnSp>
        <p:nvCxnSpPr>
          <p:cNvPr id="71" name="Google Shape;118;p17">
            <a:extLst>
              <a:ext uri="{FF2B5EF4-FFF2-40B4-BE49-F238E27FC236}">
                <a16:creationId xmlns:a16="http://schemas.microsoft.com/office/drawing/2014/main" id="{6489B6FA-F449-47A2-AB13-D4814891D1EF}"/>
              </a:ext>
            </a:extLst>
          </p:cNvPr>
          <p:cNvCxnSpPr>
            <a:cxnSpLocks/>
          </p:cNvCxnSpPr>
          <p:nvPr/>
        </p:nvCxnSpPr>
        <p:spPr>
          <a:xfrm>
            <a:off x="1062358" y="2663908"/>
            <a:ext cx="1541265" cy="0"/>
          </a:xfrm>
          <a:prstGeom prst="straightConnector1">
            <a:avLst/>
          </a:prstGeom>
          <a:noFill/>
          <a:ln w="19050" cap="flat" cmpd="sng">
            <a:gradFill flip="none" rotWithShape="1">
              <a:gsLst>
                <a:gs pos="0">
                  <a:srgbClr val="1B7AE8"/>
                </a:gs>
                <a:gs pos="100000">
                  <a:srgbClr val="6F40B0"/>
                </a:gs>
              </a:gsLst>
              <a:lin ang="8100000" scaled="1"/>
              <a:tileRect/>
            </a:gradFill>
            <a:prstDash val="solid"/>
            <a:round/>
            <a:headEnd type="triangle" w="med" len="med"/>
            <a:tailEnd type="triangle" w="med" len="med"/>
          </a:ln>
        </p:spPr>
      </p:cxnSp>
      <p:sp>
        <p:nvSpPr>
          <p:cNvPr id="72" name="矩形: 圓角 35">
            <a:extLst>
              <a:ext uri="{FF2B5EF4-FFF2-40B4-BE49-F238E27FC236}">
                <a16:creationId xmlns:a16="http://schemas.microsoft.com/office/drawing/2014/main" id="{CA5DA15A-27A5-4B50-9C71-5D285F68C4DC}"/>
              </a:ext>
            </a:extLst>
          </p:cNvPr>
          <p:cNvSpPr/>
          <p:nvPr/>
        </p:nvSpPr>
        <p:spPr>
          <a:xfrm>
            <a:off x="1166850" y="3213954"/>
            <a:ext cx="1257790" cy="36994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76" name="矩形: 圓角 35">
            <a:extLst>
              <a:ext uri="{FF2B5EF4-FFF2-40B4-BE49-F238E27FC236}">
                <a16:creationId xmlns:a16="http://schemas.microsoft.com/office/drawing/2014/main" id="{15220A2F-18A5-4333-BEB6-E2F50E2AD24F}"/>
              </a:ext>
            </a:extLst>
          </p:cNvPr>
          <p:cNvSpPr/>
          <p:nvPr/>
        </p:nvSpPr>
        <p:spPr>
          <a:xfrm>
            <a:off x="2660729" y="2207645"/>
            <a:ext cx="1280426" cy="860509"/>
          </a:xfrm>
          <a:prstGeom prst="roundRect">
            <a:avLst>
              <a:gd name="adj" fmla="val 15817"/>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77" name="矩形 76">
            <a:extLst>
              <a:ext uri="{FF2B5EF4-FFF2-40B4-BE49-F238E27FC236}">
                <a16:creationId xmlns:a16="http://schemas.microsoft.com/office/drawing/2014/main" id="{A1BD2335-17A1-461D-9BC1-EC3E8BECB6D3}"/>
              </a:ext>
            </a:extLst>
          </p:cNvPr>
          <p:cNvSpPr/>
          <p:nvPr/>
        </p:nvSpPr>
        <p:spPr>
          <a:xfrm>
            <a:off x="2674922" y="2322267"/>
            <a:ext cx="1247637" cy="653449"/>
          </a:xfrm>
          <a:prstGeom prst="rect">
            <a:avLst/>
          </a:prstGeom>
        </p:spPr>
        <p:txBody>
          <a:bodyPr wrap="square">
            <a:spAutoFit/>
          </a:bodyPr>
          <a:lstStyle/>
          <a:p>
            <a:pPr algn="ctr">
              <a:lnSpc>
                <a:spcPts val="1500"/>
              </a:lnSpc>
            </a:pPr>
            <a:r>
              <a:rPr lang="it-IT" altLang="zh-TW" sz="1100" b="1">
                <a:solidFill>
                  <a:schemeClr val="bg1"/>
                </a:solidFill>
                <a:latin typeface="Arial" panose="020B0604020202020204" pitchFamily="34" charset="0"/>
                <a:cs typeface="Arial" panose="020B0604020202020204" pitchFamily="34" charset="0"/>
              </a:rPr>
              <a:t>Dedicate Cache Volume &amp; Cache Engine</a:t>
            </a:r>
            <a:endParaRPr lang="en-US" altLang="zh-TW" sz="1100" b="1">
              <a:solidFill>
                <a:schemeClr val="bg1"/>
              </a:solidFill>
              <a:latin typeface="Arial" panose="020B0604020202020204" pitchFamily="34" charset="0"/>
              <a:cs typeface="Arial" panose="020B0604020202020204" pitchFamily="34" charset="0"/>
            </a:endParaRPr>
          </a:p>
        </p:txBody>
      </p:sp>
      <p:sp>
        <p:nvSpPr>
          <p:cNvPr id="80" name="矩形: 圓角 35">
            <a:extLst>
              <a:ext uri="{FF2B5EF4-FFF2-40B4-BE49-F238E27FC236}">
                <a16:creationId xmlns:a16="http://schemas.microsoft.com/office/drawing/2014/main" id="{0BD946A5-1810-4E4C-9969-D5E7E4BD254C}"/>
              </a:ext>
            </a:extLst>
          </p:cNvPr>
          <p:cNvSpPr/>
          <p:nvPr/>
        </p:nvSpPr>
        <p:spPr>
          <a:xfrm>
            <a:off x="2673627" y="3189569"/>
            <a:ext cx="1257790" cy="553998"/>
          </a:xfrm>
          <a:prstGeom prst="roundRect">
            <a:avLst>
              <a:gd name="adj" fmla="val 36387"/>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73" name="矩形 72">
            <a:extLst>
              <a:ext uri="{FF2B5EF4-FFF2-40B4-BE49-F238E27FC236}">
                <a16:creationId xmlns:a16="http://schemas.microsoft.com/office/drawing/2014/main" id="{8455E301-6FD2-4ADA-8F08-ED919E63DD60}"/>
              </a:ext>
            </a:extLst>
          </p:cNvPr>
          <p:cNvSpPr/>
          <p:nvPr/>
        </p:nvSpPr>
        <p:spPr>
          <a:xfrm>
            <a:off x="1184329" y="3190557"/>
            <a:ext cx="1235620" cy="400110"/>
          </a:xfrm>
          <a:prstGeom prst="rect">
            <a:avLst/>
          </a:prstGeom>
        </p:spPr>
        <p:txBody>
          <a:bodyPr wrap="square">
            <a:spAutoFit/>
          </a:bodyPr>
          <a:lstStyle/>
          <a:p>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rPr>
              <a:t>Support more access protocols</a:t>
            </a:r>
          </a:p>
        </p:txBody>
      </p:sp>
      <p:sp>
        <p:nvSpPr>
          <p:cNvPr id="79" name="矩形 78">
            <a:extLst>
              <a:ext uri="{FF2B5EF4-FFF2-40B4-BE49-F238E27FC236}">
                <a16:creationId xmlns:a16="http://schemas.microsoft.com/office/drawing/2014/main" id="{A6708E1E-3E66-4122-9053-F8BD44D004E3}"/>
              </a:ext>
            </a:extLst>
          </p:cNvPr>
          <p:cNvSpPr/>
          <p:nvPr/>
        </p:nvSpPr>
        <p:spPr>
          <a:xfrm>
            <a:off x="2691350" y="3193342"/>
            <a:ext cx="1217634" cy="553998"/>
          </a:xfrm>
          <a:prstGeom prst="rect">
            <a:avLst/>
          </a:prstGeom>
        </p:spPr>
        <p:txBody>
          <a:bodyPr wrap="square">
            <a:spAutoFit/>
          </a:bodyPr>
          <a:lstStyle/>
          <a:p>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rPr>
              <a:t>NAS local cache lower the access latency. </a:t>
            </a:r>
            <a:endParaRPr lang="zh-TW" altLang="en-US" sz="1000" b="1">
              <a:solidFill>
                <a:schemeClr val="bg1"/>
              </a:solidFill>
              <a:latin typeface="微軟正黑體" panose="020B0604030504040204" pitchFamily="34" charset="-120"/>
              <a:ea typeface="微軟正黑體" panose="020B0604030504040204" pitchFamily="34" charset="-120"/>
            </a:endParaRPr>
          </a:p>
        </p:txBody>
      </p:sp>
      <p:sp>
        <p:nvSpPr>
          <p:cNvPr id="84" name="矩形: 圓角 35">
            <a:extLst>
              <a:ext uri="{FF2B5EF4-FFF2-40B4-BE49-F238E27FC236}">
                <a16:creationId xmlns:a16="http://schemas.microsoft.com/office/drawing/2014/main" id="{7D8F5C1B-920D-4A7B-9392-227EDD85886E}"/>
              </a:ext>
            </a:extLst>
          </p:cNvPr>
          <p:cNvSpPr/>
          <p:nvPr/>
        </p:nvSpPr>
        <p:spPr>
          <a:xfrm>
            <a:off x="4421863" y="3959633"/>
            <a:ext cx="1388919" cy="36994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85" name="矩形 84">
            <a:extLst>
              <a:ext uri="{FF2B5EF4-FFF2-40B4-BE49-F238E27FC236}">
                <a16:creationId xmlns:a16="http://schemas.microsoft.com/office/drawing/2014/main" id="{41C7AC5E-3ED6-4F0E-A06A-78C063885591}"/>
              </a:ext>
            </a:extLst>
          </p:cNvPr>
          <p:cNvSpPr/>
          <p:nvPr/>
        </p:nvSpPr>
        <p:spPr>
          <a:xfrm>
            <a:off x="4429427" y="3944551"/>
            <a:ext cx="1381356" cy="400110"/>
          </a:xfrm>
          <a:prstGeom prst="rect">
            <a:avLst/>
          </a:prstGeom>
        </p:spPr>
        <p:txBody>
          <a:bodyPr wrap="square">
            <a:spAutoFit/>
          </a:bodyPr>
          <a:lstStyle/>
          <a:p>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rPr>
              <a:t>Sync the file in NAS and on the cloud</a:t>
            </a:r>
            <a:endParaRPr lang="zh-TW" altLang="en-US" sz="1000" b="1">
              <a:solidFill>
                <a:schemeClr val="bg1"/>
              </a:solidFill>
              <a:latin typeface="微軟正黑體" panose="020B0604030504040204" pitchFamily="34" charset="-120"/>
              <a:ea typeface="微軟正黑體" panose="020B0604030504040204" pitchFamily="34" charset="-120"/>
            </a:endParaRPr>
          </a:p>
        </p:txBody>
      </p:sp>
      <p:cxnSp>
        <p:nvCxnSpPr>
          <p:cNvPr id="88" name="Google Shape;118;p17">
            <a:extLst>
              <a:ext uri="{FF2B5EF4-FFF2-40B4-BE49-F238E27FC236}">
                <a16:creationId xmlns:a16="http://schemas.microsoft.com/office/drawing/2014/main" id="{CFCB89C3-44E4-4E6F-B352-B560BEE05BFD}"/>
              </a:ext>
            </a:extLst>
          </p:cNvPr>
          <p:cNvCxnSpPr>
            <a:cxnSpLocks/>
          </p:cNvCxnSpPr>
          <p:nvPr/>
        </p:nvCxnSpPr>
        <p:spPr>
          <a:xfrm>
            <a:off x="5701333" y="1878482"/>
            <a:ext cx="483568" cy="0"/>
          </a:xfrm>
          <a:prstGeom prst="straightConnector1">
            <a:avLst/>
          </a:prstGeom>
          <a:noFill/>
          <a:ln w="19050" cap="flat" cmpd="sng">
            <a:gradFill flip="none" rotWithShape="1">
              <a:gsLst>
                <a:gs pos="0">
                  <a:srgbClr val="1B7AE8"/>
                </a:gs>
                <a:gs pos="100000">
                  <a:srgbClr val="6F40B0"/>
                </a:gs>
              </a:gsLst>
              <a:lin ang="8100000" scaled="1"/>
              <a:tileRect/>
            </a:gradFill>
            <a:prstDash val="solid"/>
            <a:round/>
            <a:headEnd type="triangle" w="med" len="med"/>
            <a:tailEnd type="triangle" w="med" len="med"/>
          </a:ln>
        </p:spPr>
      </p:cxnSp>
      <p:cxnSp>
        <p:nvCxnSpPr>
          <p:cNvPr id="93" name="Google Shape;118;p17">
            <a:extLst>
              <a:ext uri="{FF2B5EF4-FFF2-40B4-BE49-F238E27FC236}">
                <a16:creationId xmlns:a16="http://schemas.microsoft.com/office/drawing/2014/main" id="{10FAD11D-8DE0-4C6B-9612-87AF752850EF}"/>
              </a:ext>
            </a:extLst>
          </p:cNvPr>
          <p:cNvCxnSpPr>
            <a:cxnSpLocks/>
          </p:cNvCxnSpPr>
          <p:nvPr/>
        </p:nvCxnSpPr>
        <p:spPr>
          <a:xfrm>
            <a:off x="5701333" y="3428873"/>
            <a:ext cx="483568" cy="0"/>
          </a:xfrm>
          <a:prstGeom prst="straightConnector1">
            <a:avLst/>
          </a:prstGeom>
          <a:noFill/>
          <a:ln w="19050" cap="flat" cmpd="sng">
            <a:gradFill flip="none" rotWithShape="1">
              <a:gsLst>
                <a:gs pos="0">
                  <a:srgbClr val="1B7AE8"/>
                </a:gs>
                <a:gs pos="100000">
                  <a:srgbClr val="6F40B0"/>
                </a:gs>
              </a:gsLst>
              <a:lin ang="8100000" scaled="1"/>
              <a:tileRect/>
            </a:gradFill>
            <a:prstDash val="solid"/>
            <a:round/>
            <a:headEnd type="triangle" w="med" len="med"/>
            <a:tailEnd type="triangle" w="med" len="med"/>
          </a:ln>
        </p:spPr>
      </p:cxnSp>
      <p:cxnSp>
        <p:nvCxnSpPr>
          <p:cNvPr id="94" name="Google Shape;114;p17">
            <a:extLst>
              <a:ext uri="{FF2B5EF4-FFF2-40B4-BE49-F238E27FC236}">
                <a16:creationId xmlns:a16="http://schemas.microsoft.com/office/drawing/2014/main" id="{7C0F0F77-63E5-4491-BE00-F760A969558F}"/>
              </a:ext>
            </a:extLst>
          </p:cNvPr>
          <p:cNvCxnSpPr>
            <a:cxnSpLocks/>
          </p:cNvCxnSpPr>
          <p:nvPr/>
        </p:nvCxnSpPr>
        <p:spPr>
          <a:xfrm flipV="1">
            <a:off x="3965861" y="1905715"/>
            <a:ext cx="435642" cy="780460"/>
          </a:xfrm>
          <a:prstGeom prst="straightConnector1">
            <a:avLst/>
          </a:prstGeom>
          <a:noFill/>
          <a:ln w="19050" cap="flat" cmpd="sng">
            <a:gradFill>
              <a:gsLst>
                <a:gs pos="0">
                  <a:srgbClr val="1A7AE8"/>
                </a:gs>
                <a:gs pos="100000">
                  <a:srgbClr val="6F3FAF"/>
                </a:gs>
              </a:gsLst>
              <a:lin ang="5400000" scaled="1"/>
            </a:gradFill>
            <a:prstDash val="solid"/>
            <a:round/>
            <a:headEnd type="triangle" w="med" len="med"/>
            <a:tailEnd type="triangle" w="med" len="med"/>
          </a:ln>
        </p:spPr>
      </p:cxnSp>
      <p:cxnSp>
        <p:nvCxnSpPr>
          <p:cNvPr id="95" name="Google Shape;115;p17">
            <a:extLst>
              <a:ext uri="{FF2B5EF4-FFF2-40B4-BE49-F238E27FC236}">
                <a16:creationId xmlns:a16="http://schemas.microsoft.com/office/drawing/2014/main" id="{058866F9-3CDF-4391-ACC7-4C97D06DCF38}"/>
              </a:ext>
            </a:extLst>
          </p:cNvPr>
          <p:cNvCxnSpPr>
            <a:cxnSpLocks/>
          </p:cNvCxnSpPr>
          <p:nvPr/>
        </p:nvCxnSpPr>
        <p:spPr>
          <a:xfrm>
            <a:off x="3965861" y="2686174"/>
            <a:ext cx="454858" cy="752281"/>
          </a:xfrm>
          <a:prstGeom prst="straightConnector1">
            <a:avLst/>
          </a:prstGeom>
          <a:noFill/>
          <a:ln w="19050" cap="flat" cmpd="sng">
            <a:gradFill>
              <a:gsLst>
                <a:gs pos="0">
                  <a:srgbClr val="1A7AE8"/>
                </a:gs>
                <a:gs pos="100000">
                  <a:srgbClr val="6F3FAF"/>
                </a:gs>
              </a:gsLst>
              <a:lin ang="5400000" scaled="1"/>
            </a:gradFill>
            <a:prstDash val="solid"/>
            <a:round/>
            <a:headEnd type="triangle" w="med" len="med"/>
            <a:tailEnd type="triangle" w="med" len="med"/>
          </a:ln>
        </p:spPr>
      </p:cxnSp>
      <p:sp>
        <p:nvSpPr>
          <p:cNvPr id="81" name="矩形: 圓角 35">
            <a:extLst>
              <a:ext uri="{FF2B5EF4-FFF2-40B4-BE49-F238E27FC236}">
                <a16:creationId xmlns:a16="http://schemas.microsoft.com/office/drawing/2014/main" id="{9170EACD-112B-4547-8B5F-7979ADF77DD1}"/>
              </a:ext>
            </a:extLst>
          </p:cNvPr>
          <p:cNvSpPr/>
          <p:nvPr/>
        </p:nvSpPr>
        <p:spPr>
          <a:xfrm>
            <a:off x="4414202" y="1475460"/>
            <a:ext cx="1280426" cy="860509"/>
          </a:xfrm>
          <a:prstGeom prst="roundRect">
            <a:avLst>
              <a:gd name="adj" fmla="val 15817"/>
            </a:avLst>
          </a:prstGeom>
          <a:gradFill flip="none" rotWithShape="1">
            <a:gsLst>
              <a:gs pos="0">
                <a:srgbClr val="E55098"/>
              </a:gs>
              <a:gs pos="100000">
                <a:srgbClr val="993FD7"/>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矩形 2">
            <a:extLst>
              <a:ext uri="{FF2B5EF4-FFF2-40B4-BE49-F238E27FC236}">
                <a16:creationId xmlns:a16="http://schemas.microsoft.com/office/drawing/2014/main" id="{E41D709A-13F8-4480-A3DA-FD52CCA085B4}"/>
              </a:ext>
            </a:extLst>
          </p:cNvPr>
          <p:cNvSpPr/>
          <p:nvPr/>
        </p:nvSpPr>
        <p:spPr>
          <a:xfrm>
            <a:off x="4471762" y="1663728"/>
            <a:ext cx="1102242" cy="461088"/>
          </a:xfrm>
          <a:prstGeom prst="rect">
            <a:avLst/>
          </a:prstGeom>
        </p:spPr>
        <p:txBody>
          <a:bodyPr wrap="square">
            <a:spAutoFit/>
          </a:bodyPr>
          <a:lstStyle/>
          <a:p>
            <a:pPr algn="ctr">
              <a:lnSpc>
                <a:spcPts val="1500"/>
              </a:lnSpc>
            </a:pPr>
            <a:r>
              <a:rPr lang="zh-TW" altLang="en-US" sz="1100" b="1">
                <a:solidFill>
                  <a:schemeClr val="bg1"/>
                </a:solidFill>
                <a:latin typeface="Arial" panose="020B0604020202020204" pitchFamily="34" charset="0"/>
                <a:cs typeface="Arial" panose="020B0604020202020204" pitchFamily="34" charset="0"/>
              </a:rPr>
              <a:t>Cloud File Connector</a:t>
            </a:r>
          </a:p>
        </p:txBody>
      </p:sp>
      <p:sp>
        <p:nvSpPr>
          <p:cNvPr id="82" name="矩形: 圓角 35">
            <a:extLst>
              <a:ext uri="{FF2B5EF4-FFF2-40B4-BE49-F238E27FC236}">
                <a16:creationId xmlns:a16="http://schemas.microsoft.com/office/drawing/2014/main" id="{F2FCA2B8-2F58-4242-9582-CD228F5952B0}"/>
              </a:ext>
            </a:extLst>
          </p:cNvPr>
          <p:cNvSpPr/>
          <p:nvPr/>
        </p:nvSpPr>
        <p:spPr>
          <a:xfrm>
            <a:off x="4414202" y="2963259"/>
            <a:ext cx="1280426" cy="860509"/>
          </a:xfrm>
          <a:prstGeom prst="roundRect">
            <a:avLst>
              <a:gd name="adj" fmla="val 15817"/>
            </a:avLst>
          </a:prstGeom>
          <a:gradFill flip="none" rotWithShape="1">
            <a:gsLst>
              <a:gs pos="0">
                <a:srgbClr val="E55098"/>
              </a:gs>
              <a:gs pos="100000">
                <a:srgbClr val="993FD7"/>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83" name="矩形 82">
            <a:extLst>
              <a:ext uri="{FF2B5EF4-FFF2-40B4-BE49-F238E27FC236}">
                <a16:creationId xmlns:a16="http://schemas.microsoft.com/office/drawing/2014/main" id="{E842C55D-5994-4995-86BA-7DD3E61810E7}"/>
              </a:ext>
            </a:extLst>
          </p:cNvPr>
          <p:cNvSpPr/>
          <p:nvPr/>
        </p:nvSpPr>
        <p:spPr>
          <a:xfrm>
            <a:off x="4433418" y="3207911"/>
            <a:ext cx="1267915" cy="461088"/>
          </a:xfrm>
          <a:prstGeom prst="rect">
            <a:avLst/>
          </a:prstGeom>
        </p:spPr>
        <p:txBody>
          <a:bodyPr wrap="square">
            <a:spAutoFit/>
          </a:bodyPr>
          <a:lstStyle/>
          <a:p>
            <a:pPr algn="ctr">
              <a:lnSpc>
                <a:spcPts val="1500"/>
              </a:lnSpc>
            </a:pPr>
            <a:r>
              <a:rPr lang="en-US" altLang="zh-TW" sz="1100" b="1">
                <a:solidFill>
                  <a:schemeClr val="bg1"/>
                </a:solidFill>
                <a:latin typeface="Arial" panose="020B0604020202020204" pitchFamily="34" charset="0"/>
                <a:cs typeface="Arial" panose="020B0604020202020204" pitchFamily="34" charset="0"/>
              </a:rPr>
              <a:t>Object Storage Connector</a:t>
            </a:r>
          </a:p>
        </p:txBody>
      </p:sp>
      <p:sp>
        <p:nvSpPr>
          <p:cNvPr id="97" name="矩形: 圓角 35">
            <a:extLst>
              <a:ext uri="{FF2B5EF4-FFF2-40B4-BE49-F238E27FC236}">
                <a16:creationId xmlns:a16="http://schemas.microsoft.com/office/drawing/2014/main" id="{6A174891-0B71-484E-A3CB-BC5F7FAAC559}"/>
              </a:ext>
            </a:extLst>
          </p:cNvPr>
          <p:cNvSpPr/>
          <p:nvPr/>
        </p:nvSpPr>
        <p:spPr>
          <a:xfrm>
            <a:off x="6374328" y="4196917"/>
            <a:ext cx="1326199" cy="36994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8" name="矩形 97">
            <a:extLst>
              <a:ext uri="{FF2B5EF4-FFF2-40B4-BE49-F238E27FC236}">
                <a16:creationId xmlns:a16="http://schemas.microsoft.com/office/drawing/2014/main" id="{77314BBD-2531-4B51-81C8-7099505D5E82}"/>
              </a:ext>
            </a:extLst>
          </p:cNvPr>
          <p:cNvSpPr/>
          <p:nvPr/>
        </p:nvSpPr>
        <p:spPr>
          <a:xfrm>
            <a:off x="6381824" y="4183924"/>
            <a:ext cx="1439423" cy="400110"/>
          </a:xfrm>
          <a:prstGeom prst="rect">
            <a:avLst/>
          </a:prstGeom>
        </p:spPr>
        <p:txBody>
          <a:bodyPr wrap="square">
            <a:spAutoFit/>
          </a:bodyPr>
          <a:lstStyle/>
          <a:p>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rPr>
              <a:t>Support 2 types of cloud</a:t>
            </a:r>
            <a:endParaRPr lang="zh-TW" altLang="en-US" sz="1000" b="1">
              <a:solidFill>
                <a:schemeClr val="bg1"/>
              </a:solidFill>
              <a:latin typeface="微軟正黑體" panose="020B0604030504040204" pitchFamily="34" charset="-120"/>
              <a:ea typeface="微軟正黑體" panose="020B0604030504040204" pitchFamily="34" charset="-120"/>
            </a:endParaRPr>
          </a:p>
        </p:txBody>
      </p:sp>
      <p:sp>
        <p:nvSpPr>
          <p:cNvPr id="99" name="Title 1">
            <a:extLst>
              <a:ext uri="{FF2B5EF4-FFF2-40B4-BE49-F238E27FC236}">
                <a16:creationId xmlns:a16="http://schemas.microsoft.com/office/drawing/2014/main" id="{FA62E556-E1A9-4F83-89CC-587E4C060B05}"/>
              </a:ext>
            </a:extLst>
          </p:cNvPr>
          <p:cNvSpPr txBox="1">
            <a:spLocks/>
          </p:cNvSpPr>
          <p:nvPr/>
        </p:nvSpPr>
        <p:spPr>
          <a:xfrm>
            <a:off x="293497" y="209039"/>
            <a:ext cx="8557006" cy="994172"/>
          </a:xfrm>
          <a:prstGeom prst="rect">
            <a:avLst/>
          </a:prstGeom>
        </p:spPr>
        <p:txBody>
          <a:bodyPr>
            <a:noAutofit/>
          </a:bodyPr>
          <a:lstStyle>
            <a:lvl1pPr algn="l" defTabSz="685800" rtl="0" eaLnBrk="1" latinLnBrk="0" hangingPunct="1">
              <a:lnSpc>
                <a:spcPct val="90000"/>
              </a:lnSpc>
              <a:spcBef>
                <a:spcPct val="0"/>
              </a:spcBef>
              <a:buNone/>
              <a:defRPr sz="3600" b="1" kern="1200">
                <a:solidFill>
                  <a:schemeClr val="bg1"/>
                </a:solidFill>
                <a:latin typeface="微軟正黑體" panose="020B0604030504040204" pitchFamily="34" charset="-120"/>
                <a:ea typeface="微軟正黑體" panose="020B0604030504040204" pitchFamily="34" charset="-120"/>
                <a:cs typeface="+mj-cs"/>
              </a:defRPr>
            </a:lvl1pPr>
          </a:lstStyle>
          <a:p>
            <a:r>
              <a:rPr lang="en-US" altLang="zh-TW" sz="3200">
                <a:latin typeface="Arial" panose="020B0604020202020204" pitchFamily="34" charset="0"/>
                <a:cs typeface="Arial" panose="020B0604020202020204" pitchFamily="34" charset="0"/>
              </a:rPr>
              <a:t>File Gateway mode</a:t>
            </a:r>
            <a:endParaRPr lang="zh-TW" alt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252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3BEF5EED-766D-4FDC-928B-DB5E7803BB21}"/>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形 19">
            <a:extLst>
              <a:ext uri="{FF2B5EF4-FFF2-40B4-BE49-F238E27FC236}">
                <a16:creationId xmlns:a16="http://schemas.microsoft.com/office/drawing/2014/main" id="{4E69B14A-A595-4D9D-B0BA-92BD8542D2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333" y="1593596"/>
            <a:ext cx="4241606" cy="2823544"/>
          </a:xfrm>
          <a:prstGeom prst="rect">
            <a:avLst/>
          </a:prstGeom>
        </p:spPr>
      </p:pic>
      <p:pic>
        <p:nvPicPr>
          <p:cNvPr id="58" name="圖形 57">
            <a:extLst>
              <a:ext uri="{FF2B5EF4-FFF2-40B4-BE49-F238E27FC236}">
                <a16:creationId xmlns:a16="http://schemas.microsoft.com/office/drawing/2014/main" id="{1BFA00BC-D1A2-453C-883D-2A2A0EA165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1082" y="1593596"/>
            <a:ext cx="4241606" cy="2823544"/>
          </a:xfrm>
          <a:prstGeom prst="rect">
            <a:avLst/>
          </a:prstGeom>
        </p:spPr>
      </p:pic>
      <p:sp>
        <p:nvSpPr>
          <p:cNvPr id="2" name="標題 1">
            <a:extLst>
              <a:ext uri="{FF2B5EF4-FFF2-40B4-BE49-F238E27FC236}">
                <a16:creationId xmlns:a16="http://schemas.microsoft.com/office/drawing/2014/main" id="{5C7E4A1C-FE51-4721-B25E-EEEF37126A4F}"/>
              </a:ext>
            </a:extLst>
          </p:cNvPr>
          <p:cNvSpPr>
            <a:spLocks noGrp="1"/>
          </p:cNvSpPr>
          <p:nvPr>
            <p:ph type="title"/>
          </p:nvPr>
        </p:nvSpPr>
        <p:spPr>
          <a:xfrm>
            <a:off x="494933" y="272912"/>
            <a:ext cx="8113329" cy="660570"/>
          </a:xfrm>
        </p:spPr>
        <p:txBody>
          <a:bodyPr>
            <a:normAutofit/>
          </a:bodyPr>
          <a:lstStyle/>
          <a:p>
            <a:r>
              <a:rPr lang="en-US" altLang="zh-TW" sz="3200">
                <a:latin typeface="Arial" panose="020B0604020202020204" pitchFamily="34" charset="0"/>
                <a:cs typeface="Arial" panose="020B0604020202020204" pitchFamily="34" charset="0"/>
              </a:rPr>
              <a:t>Support 2 types of cloud</a:t>
            </a:r>
            <a:endParaRPr lang="zh-TW" altLang="en-US" sz="3200" b="1">
              <a:latin typeface="Arial" panose="020B0604020202020204" pitchFamily="34" charset="0"/>
              <a:cs typeface="Arial" panose="020B0604020202020204" pitchFamily="34" charset="0"/>
            </a:endParaRPr>
          </a:p>
        </p:txBody>
      </p:sp>
      <p:sp>
        <p:nvSpPr>
          <p:cNvPr id="14" name="文字版面配置區 13">
            <a:extLst>
              <a:ext uri="{FF2B5EF4-FFF2-40B4-BE49-F238E27FC236}">
                <a16:creationId xmlns:a16="http://schemas.microsoft.com/office/drawing/2014/main" id="{1CBE8B24-72A3-42D7-ACBB-08E0D0FCBC0C}"/>
              </a:ext>
            </a:extLst>
          </p:cNvPr>
          <p:cNvSpPr>
            <a:spLocks noGrp="1"/>
          </p:cNvSpPr>
          <p:nvPr>
            <p:ph type="body" idx="1"/>
          </p:nvPr>
        </p:nvSpPr>
        <p:spPr>
          <a:xfrm>
            <a:off x="371055" y="994214"/>
            <a:ext cx="3868340" cy="617934"/>
          </a:xfrm>
        </p:spPr>
        <p:txBody>
          <a:bodyPr anchor="ctr" anchorCtr="0">
            <a:normAutofit/>
          </a:bodyPr>
          <a:lstStyle/>
          <a:p>
            <a:pPr algn="ctr"/>
            <a:r>
              <a:rPr lang="en-GB" altLang="zh-TW" sz="2100">
                <a:latin typeface="Arial"/>
                <a:ea typeface="微軟正黑體"/>
                <a:cs typeface="Arial"/>
              </a:rPr>
              <a:t>Type I: File-based Storage</a:t>
            </a:r>
            <a:endParaRPr lang="en-GB" sz="2100">
              <a:latin typeface="Arial"/>
              <a:ea typeface="微軟正黑體"/>
              <a:cs typeface="Arial"/>
            </a:endParaRPr>
          </a:p>
        </p:txBody>
      </p:sp>
      <p:sp>
        <p:nvSpPr>
          <p:cNvPr id="15" name="內容版面配置區 14">
            <a:extLst>
              <a:ext uri="{FF2B5EF4-FFF2-40B4-BE49-F238E27FC236}">
                <a16:creationId xmlns:a16="http://schemas.microsoft.com/office/drawing/2014/main" id="{C18F8C36-2607-44D6-A079-62C9C132F32A}"/>
              </a:ext>
            </a:extLst>
          </p:cNvPr>
          <p:cNvSpPr>
            <a:spLocks noGrp="1"/>
          </p:cNvSpPr>
          <p:nvPr>
            <p:ph sz="half" idx="2"/>
          </p:nvPr>
        </p:nvSpPr>
        <p:spPr>
          <a:xfrm>
            <a:off x="421689" y="1762083"/>
            <a:ext cx="3912207" cy="2387203"/>
          </a:xfrm>
        </p:spPr>
        <p:txBody>
          <a:bodyPr>
            <a:normAutofit/>
          </a:bodyPr>
          <a:lstStyle/>
          <a:p>
            <a:pPr>
              <a:lnSpc>
                <a:spcPts val="2200"/>
              </a:lnSpc>
              <a:spcBef>
                <a:spcPts val="800"/>
              </a:spcBef>
            </a:pPr>
            <a:r>
              <a:rPr lang="en-GB" altLang="zh-TW" sz="1400">
                <a:latin typeface="Arial" panose="020B0604020202020204" pitchFamily="34" charset="0"/>
                <a:cs typeface="Arial" panose="020B0604020202020204" pitchFamily="34" charset="0"/>
              </a:rPr>
              <a:t>Storage data by the folder structure.</a:t>
            </a:r>
          </a:p>
          <a:p>
            <a:pPr>
              <a:lnSpc>
                <a:spcPts val="2200"/>
              </a:lnSpc>
              <a:spcBef>
                <a:spcPts val="800"/>
              </a:spcBef>
            </a:pPr>
            <a:r>
              <a:rPr lang="en-GB" altLang="zh-TW" sz="1400">
                <a:latin typeface="Arial" panose="020B0604020202020204" pitchFamily="34" charset="0"/>
                <a:cs typeface="Arial" panose="020B0604020202020204" pitchFamily="34" charset="0"/>
              </a:rPr>
              <a:t>Pricing depending on the fixed capacity.</a:t>
            </a:r>
          </a:p>
          <a:p>
            <a:pPr>
              <a:lnSpc>
                <a:spcPct val="100000"/>
              </a:lnSpc>
            </a:pPr>
            <a:endParaRPr lang="en-GB" sz="1400" b="0">
              <a:latin typeface="Arial" panose="020B0604020202020204" pitchFamily="34" charset="0"/>
              <a:ea typeface="Microsoft JhengHei UI" panose="020B0604030504040204" pitchFamily="34" charset="-120"/>
              <a:cs typeface="Arial" panose="020B0604020202020204" pitchFamily="34" charset="0"/>
            </a:endParaRPr>
          </a:p>
        </p:txBody>
      </p:sp>
      <p:sp>
        <p:nvSpPr>
          <p:cNvPr id="16" name="文字版面配置區 15">
            <a:extLst>
              <a:ext uri="{FF2B5EF4-FFF2-40B4-BE49-F238E27FC236}">
                <a16:creationId xmlns:a16="http://schemas.microsoft.com/office/drawing/2014/main" id="{1EE3FEC9-8F12-4FE8-A1B7-178AF161020B}"/>
              </a:ext>
            </a:extLst>
          </p:cNvPr>
          <p:cNvSpPr>
            <a:spLocks noGrp="1"/>
          </p:cNvSpPr>
          <p:nvPr>
            <p:ph type="body" sz="quarter" idx="3"/>
          </p:nvPr>
        </p:nvSpPr>
        <p:spPr>
          <a:xfrm>
            <a:off x="4659658" y="994214"/>
            <a:ext cx="4241606" cy="617934"/>
          </a:xfrm>
        </p:spPr>
        <p:txBody>
          <a:bodyPr anchor="ctr" anchorCtr="0">
            <a:normAutofit/>
          </a:bodyPr>
          <a:lstStyle/>
          <a:p>
            <a:pPr algn="ctr"/>
            <a:r>
              <a:rPr lang="en-GB" altLang="zh-TW" sz="2100">
                <a:latin typeface="Arial"/>
                <a:ea typeface="微軟正黑體"/>
                <a:cs typeface="Arial"/>
              </a:rPr>
              <a:t>Type II: Object-based Storage</a:t>
            </a:r>
            <a:endParaRPr lang="en-GB" sz="2100">
              <a:latin typeface="Arial"/>
              <a:ea typeface="微軟正黑體"/>
              <a:cs typeface="Arial"/>
            </a:endParaRPr>
          </a:p>
        </p:txBody>
      </p:sp>
      <p:sp>
        <p:nvSpPr>
          <p:cNvPr id="17" name="內容版面配置區 16">
            <a:extLst>
              <a:ext uri="{FF2B5EF4-FFF2-40B4-BE49-F238E27FC236}">
                <a16:creationId xmlns:a16="http://schemas.microsoft.com/office/drawing/2014/main" id="{02D878EA-14EE-45C6-BF3C-0F0206BEBFED}"/>
              </a:ext>
            </a:extLst>
          </p:cNvPr>
          <p:cNvSpPr>
            <a:spLocks noGrp="1"/>
          </p:cNvSpPr>
          <p:nvPr>
            <p:ph sz="quarter" idx="4"/>
          </p:nvPr>
        </p:nvSpPr>
        <p:spPr>
          <a:xfrm>
            <a:off x="4810393" y="1726723"/>
            <a:ext cx="4241606" cy="1202756"/>
          </a:xfrm>
        </p:spPr>
        <p:txBody>
          <a:bodyPr>
            <a:normAutofit/>
          </a:bodyPr>
          <a:lstStyle/>
          <a:p>
            <a:pPr>
              <a:lnSpc>
                <a:spcPct val="110000"/>
              </a:lnSpc>
            </a:pPr>
            <a:r>
              <a:rPr lang="en-GB" altLang="zh-TW" sz="1400">
                <a:latin typeface="Arial" panose="020B0604020202020204" pitchFamily="34" charset="0"/>
                <a:cs typeface="Arial" panose="020B0604020202020204" pitchFamily="34" charset="0"/>
              </a:rPr>
              <a:t>Storage unstructured data in the flat environment.</a:t>
            </a:r>
          </a:p>
          <a:p>
            <a:pPr>
              <a:lnSpc>
                <a:spcPct val="110000"/>
              </a:lnSpc>
            </a:pPr>
            <a:r>
              <a:rPr lang="en-GB" altLang="zh-TW" sz="1400">
                <a:latin typeface="Arial" panose="020B0604020202020204" pitchFamily="34" charset="0"/>
                <a:cs typeface="Arial" panose="020B0604020202020204" pitchFamily="34" charset="0"/>
              </a:rPr>
              <a:t>Pricing depending the actual storage usage.</a:t>
            </a:r>
          </a:p>
        </p:txBody>
      </p:sp>
      <p:sp>
        <p:nvSpPr>
          <p:cNvPr id="62" name="文字方塊 18">
            <a:extLst>
              <a:ext uri="{FF2B5EF4-FFF2-40B4-BE49-F238E27FC236}">
                <a16:creationId xmlns:a16="http://schemas.microsoft.com/office/drawing/2014/main" id="{45C2C0FC-C90C-A94F-9428-EDBF779BA67A}"/>
              </a:ext>
            </a:extLst>
          </p:cNvPr>
          <p:cNvSpPr txBox="1"/>
          <p:nvPr/>
        </p:nvSpPr>
        <p:spPr>
          <a:xfrm>
            <a:off x="183280" y="4455492"/>
            <a:ext cx="4445643" cy="215444"/>
          </a:xfrm>
          <a:prstGeom prst="rect">
            <a:avLst/>
          </a:prstGeom>
          <a:noFill/>
        </p:spPr>
        <p:txBody>
          <a:bodyPr wrap="square" rtlCol="0">
            <a:spAutoFit/>
          </a:bodyPr>
          <a:lstStyle/>
          <a:p>
            <a:pPr algn="ctr"/>
            <a:r>
              <a:rPr kumimoji="1" lang="en-US" altLang="zh-TW" sz="800">
                <a:latin typeface="Arial" panose="020B0604020202020204" pitchFamily="34" charset="0"/>
                <a:ea typeface="微軟正黑體" panose="020B0604030504040204" pitchFamily="34" charset="-120"/>
                <a:cs typeface="Arial" panose="020B0604020202020204" pitchFamily="34" charset="0"/>
              </a:rPr>
              <a:t>Amazon Drive &amp; ShareFile </a:t>
            </a:r>
            <a:r>
              <a:rPr kumimoji="1" lang="en-US" altLang="zh-TW" sz="800">
                <a:latin typeface="微軟正黑體" panose="020B0604030504040204" pitchFamily="34" charset="-120"/>
                <a:ea typeface="微軟正黑體" panose="020B0604030504040204" pitchFamily="34" charset="-120"/>
                <a:cs typeface="Arial" panose="020B0604020202020204" pitchFamily="34" charset="0"/>
              </a:rPr>
              <a:t>do not support File Cloud Storage Mode sue to their limitations.</a:t>
            </a:r>
            <a:endParaRPr kumimoji="1" lang="zh-TW" altLang="en-US" sz="800">
              <a:latin typeface="微軟正黑體" panose="020B0604030504040204" pitchFamily="34" charset="-120"/>
              <a:ea typeface="微軟正黑體" panose="020B0604030504040204" pitchFamily="34" charset="-120"/>
            </a:endParaRPr>
          </a:p>
        </p:txBody>
      </p:sp>
      <p:pic>
        <p:nvPicPr>
          <p:cNvPr id="30" name="Picture 29"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8B438E2F-C94A-844B-A302-3B493C7946CE}"/>
              </a:ext>
            </a:extLst>
          </p:cNvPr>
          <p:cNvPicPr>
            <a:picLocks noChangeAspect="1" noChangeArrowheads="1"/>
          </p:cNvPicPr>
          <p:nvPr/>
        </p:nvPicPr>
        <p:blipFill>
          <a:blip r:embed="rId5" cstate="print"/>
          <a:srcRect/>
          <a:stretch>
            <a:fillRect/>
          </a:stretch>
        </p:blipFill>
        <p:spPr bwMode="auto">
          <a:xfrm>
            <a:off x="2393531" y="2956377"/>
            <a:ext cx="381992" cy="381990"/>
          </a:xfrm>
          <a:prstGeom prst="rect">
            <a:avLst/>
          </a:prstGeom>
          <a:noFill/>
          <a:effectLst>
            <a:outerShdw blurRad="50800" dist="38100" dir="2700000" algn="tl" rotWithShape="0">
              <a:prstClr val="black">
                <a:alpha val="40000"/>
              </a:prstClr>
            </a:outerShdw>
          </a:effectLst>
        </p:spPr>
      </p:pic>
      <p:pic>
        <p:nvPicPr>
          <p:cNvPr id="31" name="Picture 30"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268A557-221E-B04E-B517-05904B8B70DF}"/>
              </a:ext>
            </a:extLst>
          </p:cNvPr>
          <p:cNvPicPr>
            <a:picLocks noChangeAspect="1" noChangeArrowheads="1"/>
          </p:cNvPicPr>
          <p:nvPr/>
        </p:nvPicPr>
        <p:blipFill>
          <a:blip r:embed="rId6" cstate="print"/>
          <a:srcRect/>
          <a:stretch>
            <a:fillRect/>
          </a:stretch>
        </p:blipFill>
        <p:spPr bwMode="auto">
          <a:xfrm>
            <a:off x="1977488" y="3590720"/>
            <a:ext cx="381992" cy="381990"/>
          </a:xfrm>
          <a:prstGeom prst="rect">
            <a:avLst/>
          </a:prstGeom>
          <a:noFill/>
          <a:effectLst>
            <a:outerShdw blurRad="50800" dist="38100" dir="2700000" algn="tl" rotWithShape="0">
              <a:prstClr val="black">
                <a:alpha val="40000"/>
              </a:prstClr>
            </a:outerShdw>
          </a:effectLst>
        </p:spPr>
      </p:pic>
      <p:pic>
        <p:nvPicPr>
          <p:cNvPr id="32" name="Picture 31"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E4E30278-8DDF-CD4E-8070-AF6A63E3B1BE}"/>
              </a:ext>
            </a:extLst>
          </p:cNvPr>
          <p:cNvPicPr>
            <a:picLocks noChangeAspect="1" noChangeArrowheads="1"/>
          </p:cNvPicPr>
          <p:nvPr/>
        </p:nvPicPr>
        <p:blipFill>
          <a:blip r:embed="rId7" cstate="print"/>
          <a:srcRect/>
          <a:stretch>
            <a:fillRect/>
          </a:stretch>
        </p:blipFill>
        <p:spPr bwMode="auto">
          <a:xfrm>
            <a:off x="2687524" y="3591575"/>
            <a:ext cx="381992" cy="381990"/>
          </a:xfrm>
          <a:prstGeom prst="rect">
            <a:avLst/>
          </a:prstGeom>
          <a:noFill/>
          <a:effectLst>
            <a:outerShdw blurRad="50800" dist="38100" dir="2700000" algn="tl" rotWithShape="0">
              <a:prstClr val="black">
                <a:alpha val="40000"/>
              </a:prstClr>
            </a:outerShdw>
          </a:effectLst>
        </p:spPr>
      </p:pic>
      <p:pic>
        <p:nvPicPr>
          <p:cNvPr id="34"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B4BFE065-0547-DD42-A048-73CDADBDA3B7}"/>
              </a:ext>
            </a:extLst>
          </p:cNvPr>
          <p:cNvPicPr>
            <a:picLocks noChangeAspect="1" noChangeArrowheads="1"/>
          </p:cNvPicPr>
          <p:nvPr/>
        </p:nvPicPr>
        <p:blipFill>
          <a:blip r:embed="rId8" cstate="print"/>
          <a:srcRect/>
          <a:stretch>
            <a:fillRect/>
          </a:stretch>
        </p:blipFill>
        <p:spPr bwMode="auto">
          <a:xfrm>
            <a:off x="946203" y="2957769"/>
            <a:ext cx="381992" cy="381990"/>
          </a:xfrm>
          <a:prstGeom prst="rect">
            <a:avLst/>
          </a:prstGeom>
          <a:noFill/>
          <a:effectLst>
            <a:outerShdw blurRad="50800" dist="38100" dir="2700000" algn="tl" rotWithShape="0">
              <a:prstClr val="black">
                <a:alpha val="40000"/>
              </a:prstClr>
            </a:outerShdw>
          </a:effectLst>
        </p:spPr>
      </p:pic>
      <p:pic>
        <p:nvPicPr>
          <p:cNvPr id="35"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A72F8DF5-AB0C-0247-8E31-A9783DE1204B}"/>
              </a:ext>
            </a:extLst>
          </p:cNvPr>
          <p:cNvPicPr>
            <a:picLocks noChangeAspect="1" noChangeArrowheads="1"/>
          </p:cNvPicPr>
          <p:nvPr/>
        </p:nvPicPr>
        <p:blipFill>
          <a:blip r:embed="rId9" cstate="print"/>
          <a:srcRect/>
          <a:stretch>
            <a:fillRect/>
          </a:stretch>
        </p:blipFill>
        <p:spPr bwMode="auto">
          <a:xfrm>
            <a:off x="3118748" y="2956377"/>
            <a:ext cx="381992" cy="381990"/>
          </a:xfrm>
          <a:prstGeom prst="rect">
            <a:avLst/>
          </a:prstGeom>
          <a:noFill/>
          <a:effectLst>
            <a:outerShdw blurRad="50800" dist="38100" dir="2700000" algn="tl" rotWithShape="0">
              <a:prstClr val="black">
                <a:alpha val="40000"/>
              </a:prstClr>
            </a:outerShdw>
          </a:effectLst>
        </p:spPr>
      </p:pic>
      <p:pic>
        <p:nvPicPr>
          <p:cNvPr id="36"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77DFED0B-EA4E-6148-A388-E2831E06606F}"/>
              </a:ext>
            </a:extLst>
          </p:cNvPr>
          <p:cNvPicPr>
            <a:picLocks noChangeAspect="1" noChangeArrowheads="1"/>
          </p:cNvPicPr>
          <p:nvPr/>
        </p:nvPicPr>
        <p:blipFill>
          <a:blip r:embed="rId10" cstate="print"/>
          <a:srcRect/>
          <a:stretch>
            <a:fillRect/>
          </a:stretch>
        </p:blipFill>
        <p:spPr bwMode="auto">
          <a:xfrm>
            <a:off x="1663316" y="2956378"/>
            <a:ext cx="381992" cy="381988"/>
          </a:xfrm>
          <a:prstGeom prst="rect">
            <a:avLst/>
          </a:prstGeom>
          <a:noFill/>
          <a:effectLst>
            <a:outerShdw blurRad="50800" dist="38100" dir="2700000" algn="tl" rotWithShape="0">
              <a:prstClr val="black">
                <a:alpha val="40000"/>
              </a:prstClr>
            </a:outerShdw>
          </a:effectLst>
        </p:spPr>
      </p:pic>
      <p:pic>
        <p:nvPicPr>
          <p:cNvPr id="38" name="Picture 25" descr="C:\Users\Josh Chen\Desktop\OneDrive.png">
            <a:extLst>
              <a:ext uri="{FF2B5EF4-FFF2-40B4-BE49-F238E27FC236}">
                <a16:creationId xmlns:a16="http://schemas.microsoft.com/office/drawing/2014/main" id="{9886E237-03F0-5A4C-8A77-684EC28B3D78}"/>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244084" y="3591216"/>
            <a:ext cx="383208" cy="383207"/>
          </a:xfrm>
          <a:prstGeom prst="rect">
            <a:avLst/>
          </a:prstGeom>
          <a:noFill/>
          <a:effectLst>
            <a:outerShdw blurRad="50800" dist="38100" dir="2700000" algn="tl" rotWithShape="0">
              <a:prstClr val="black">
                <a:alpha val="40000"/>
              </a:prstClr>
            </a:outerShdw>
          </a:effectLst>
        </p:spPr>
      </p:pic>
      <p:sp>
        <p:nvSpPr>
          <p:cNvPr id="73" name="TextBox 72">
            <a:extLst>
              <a:ext uri="{FF2B5EF4-FFF2-40B4-BE49-F238E27FC236}">
                <a16:creationId xmlns:a16="http://schemas.microsoft.com/office/drawing/2014/main" id="{0F57F268-1F65-4141-A173-1D7BA58B2D5A}"/>
              </a:ext>
            </a:extLst>
          </p:cNvPr>
          <p:cNvSpPr txBox="1"/>
          <p:nvPr/>
        </p:nvSpPr>
        <p:spPr>
          <a:xfrm>
            <a:off x="906456" y="3351529"/>
            <a:ext cx="478919" cy="207749"/>
          </a:xfrm>
          <a:prstGeom prst="rect">
            <a:avLst/>
          </a:prstGeom>
          <a:noFill/>
        </p:spPr>
        <p:txBody>
          <a:bodyPr wrap="square" rtlCol="0">
            <a:spAutoFit/>
          </a:bodyPr>
          <a:lstStyle/>
          <a:p>
            <a:pPr algn="ctr"/>
            <a:r>
              <a:rPr lang="en-US" sz="750"/>
              <a:t>BOX</a:t>
            </a:r>
          </a:p>
        </p:txBody>
      </p:sp>
      <p:sp>
        <p:nvSpPr>
          <p:cNvPr id="74" name="TextBox 73">
            <a:extLst>
              <a:ext uri="{FF2B5EF4-FFF2-40B4-BE49-F238E27FC236}">
                <a16:creationId xmlns:a16="http://schemas.microsoft.com/office/drawing/2014/main" id="{037FE0DE-2167-7D48-AC19-6A1CAC3F2A79}"/>
              </a:ext>
            </a:extLst>
          </p:cNvPr>
          <p:cNvSpPr txBox="1"/>
          <p:nvPr/>
        </p:nvSpPr>
        <p:spPr>
          <a:xfrm>
            <a:off x="1538625" y="3351529"/>
            <a:ext cx="626029" cy="207749"/>
          </a:xfrm>
          <a:prstGeom prst="rect">
            <a:avLst/>
          </a:prstGeom>
          <a:noFill/>
        </p:spPr>
        <p:txBody>
          <a:bodyPr wrap="square" rtlCol="0">
            <a:spAutoFit/>
          </a:bodyPr>
          <a:lstStyle/>
          <a:p>
            <a:pPr algn="ctr"/>
            <a:r>
              <a:rPr lang="en-US" sz="750"/>
              <a:t>Dropbox</a:t>
            </a:r>
          </a:p>
        </p:txBody>
      </p:sp>
      <p:sp>
        <p:nvSpPr>
          <p:cNvPr id="75" name="TextBox 74">
            <a:extLst>
              <a:ext uri="{FF2B5EF4-FFF2-40B4-BE49-F238E27FC236}">
                <a16:creationId xmlns:a16="http://schemas.microsoft.com/office/drawing/2014/main" id="{363AD0FF-A8DF-7B41-BA92-97C96297359A}"/>
              </a:ext>
            </a:extLst>
          </p:cNvPr>
          <p:cNvSpPr txBox="1"/>
          <p:nvPr/>
        </p:nvSpPr>
        <p:spPr>
          <a:xfrm>
            <a:off x="2134578" y="3351529"/>
            <a:ext cx="908162" cy="207749"/>
          </a:xfrm>
          <a:prstGeom prst="rect">
            <a:avLst/>
          </a:prstGeom>
          <a:noFill/>
        </p:spPr>
        <p:txBody>
          <a:bodyPr wrap="square" rtlCol="0">
            <a:spAutoFit/>
          </a:bodyPr>
          <a:lstStyle/>
          <a:p>
            <a:pPr algn="ctr"/>
            <a:r>
              <a:rPr lang="en-US" sz="750"/>
              <a:t>Google Drive</a:t>
            </a:r>
          </a:p>
        </p:txBody>
      </p:sp>
      <p:sp>
        <p:nvSpPr>
          <p:cNvPr id="76" name="TextBox 75">
            <a:extLst>
              <a:ext uri="{FF2B5EF4-FFF2-40B4-BE49-F238E27FC236}">
                <a16:creationId xmlns:a16="http://schemas.microsoft.com/office/drawing/2014/main" id="{0A72D82F-9DD5-1F40-9DA1-9778F0AA9DE9}"/>
              </a:ext>
            </a:extLst>
          </p:cNvPr>
          <p:cNvSpPr txBox="1"/>
          <p:nvPr/>
        </p:nvSpPr>
        <p:spPr>
          <a:xfrm>
            <a:off x="2993199" y="3351530"/>
            <a:ext cx="665600" cy="207749"/>
          </a:xfrm>
          <a:prstGeom prst="rect">
            <a:avLst/>
          </a:prstGeom>
          <a:noFill/>
        </p:spPr>
        <p:txBody>
          <a:bodyPr wrap="square" rtlCol="0">
            <a:spAutoFit/>
          </a:bodyPr>
          <a:lstStyle/>
          <a:p>
            <a:pPr algn="ctr"/>
            <a:r>
              <a:rPr lang="en-US" sz="750" err="1"/>
              <a:t>HiDrive</a:t>
            </a:r>
            <a:endParaRPr lang="en-US" sz="750"/>
          </a:p>
        </p:txBody>
      </p:sp>
      <p:sp>
        <p:nvSpPr>
          <p:cNvPr id="77" name="TextBox 76">
            <a:extLst>
              <a:ext uri="{FF2B5EF4-FFF2-40B4-BE49-F238E27FC236}">
                <a16:creationId xmlns:a16="http://schemas.microsoft.com/office/drawing/2014/main" id="{65318A1B-2232-0E44-8574-D299F2E24F6D}"/>
              </a:ext>
            </a:extLst>
          </p:cNvPr>
          <p:cNvSpPr txBox="1"/>
          <p:nvPr/>
        </p:nvSpPr>
        <p:spPr>
          <a:xfrm>
            <a:off x="831629" y="3966764"/>
            <a:ext cx="1196118" cy="207749"/>
          </a:xfrm>
          <a:prstGeom prst="rect">
            <a:avLst/>
          </a:prstGeom>
          <a:noFill/>
        </p:spPr>
        <p:txBody>
          <a:bodyPr wrap="square" rtlCol="0">
            <a:spAutoFit/>
          </a:bodyPr>
          <a:lstStyle/>
          <a:p>
            <a:pPr algn="ctr"/>
            <a:r>
              <a:rPr lang="en-US" sz="750"/>
              <a:t>OneDrive Business</a:t>
            </a:r>
          </a:p>
        </p:txBody>
      </p:sp>
      <p:sp>
        <p:nvSpPr>
          <p:cNvPr id="78" name="TextBox 77">
            <a:extLst>
              <a:ext uri="{FF2B5EF4-FFF2-40B4-BE49-F238E27FC236}">
                <a16:creationId xmlns:a16="http://schemas.microsoft.com/office/drawing/2014/main" id="{3D97C078-B253-1D48-B7F8-3A365E60D9AD}"/>
              </a:ext>
            </a:extLst>
          </p:cNvPr>
          <p:cNvSpPr txBox="1"/>
          <p:nvPr/>
        </p:nvSpPr>
        <p:spPr>
          <a:xfrm>
            <a:off x="1711740" y="3966764"/>
            <a:ext cx="919889" cy="207749"/>
          </a:xfrm>
          <a:prstGeom prst="rect">
            <a:avLst/>
          </a:prstGeom>
          <a:noFill/>
        </p:spPr>
        <p:txBody>
          <a:bodyPr wrap="square" rtlCol="0">
            <a:spAutoFit/>
          </a:bodyPr>
          <a:lstStyle/>
          <a:p>
            <a:pPr algn="ctr"/>
            <a:r>
              <a:rPr lang="en-US" sz="750"/>
              <a:t>OneDrive</a:t>
            </a:r>
          </a:p>
        </p:txBody>
      </p:sp>
      <p:sp>
        <p:nvSpPr>
          <p:cNvPr id="80" name="TextBox 79">
            <a:extLst>
              <a:ext uri="{FF2B5EF4-FFF2-40B4-BE49-F238E27FC236}">
                <a16:creationId xmlns:a16="http://schemas.microsoft.com/office/drawing/2014/main" id="{CC68CFC8-6218-1948-A39D-60129781C550}"/>
              </a:ext>
            </a:extLst>
          </p:cNvPr>
          <p:cNvSpPr txBox="1"/>
          <p:nvPr/>
        </p:nvSpPr>
        <p:spPr>
          <a:xfrm>
            <a:off x="2425887" y="3966764"/>
            <a:ext cx="919889" cy="207749"/>
          </a:xfrm>
          <a:prstGeom prst="rect">
            <a:avLst/>
          </a:prstGeom>
          <a:noFill/>
        </p:spPr>
        <p:txBody>
          <a:bodyPr wrap="square" rtlCol="0">
            <a:spAutoFit/>
          </a:bodyPr>
          <a:lstStyle/>
          <a:p>
            <a:pPr algn="ctr"/>
            <a:r>
              <a:rPr lang="en-US" sz="750" err="1"/>
              <a:t>YanDex</a:t>
            </a:r>
            <a:endParaRPr lang="en-US" sz="750"/>
          </a:p>
        </p:txBody>
      </p:sp>
      <p:sp>
        <p:nvSpPr>
          <p:cNvPr id="86" name="TextBox 85">
            <a:extLst>
              <a:ext uri="{FF2B5EF4-FFF2-40B4-BE49-F238E27FC236}">
                <a16:creationId xmlns:a16="http://schemas.microsoft.com/office/drawing/2014/main" id="{47BCC16F-B8A1-FB4F-9318-A0AF223D6381}"/>
              </a:ext>
            </a:extLst>
          </p:cNvPr>
          <p:cNvSpPr txBox="1"/>
          <p:nvPr/>
        </p:nvSpPr>
        <p:spPr>
          <a:xfrm>
            <a:off x="8121026" y="3345588"/>
            <a:ext cx="919889" cy="207749"/>
          </a:xfrm>
          <a:prstGeom prst="rect">
            <a:avLst/>
          </a:prstGeom>
          <a:noFill/>
        </p:spPr>
        <p:txBody>
          <a:bodyPr wrap="square" rtlCol="0">
            <a:spAutoFit/>
          </a:bodyPr>
          <a:lstStyle/>
          <a:p>
            <a:pPr algn="ctr"/>
            <a:r>
              <a:rPr lang="en-US" sz="750"/>
              <a:t>IBM Object</a:t>
            </a:r>
          </a:p>
        </p:txBody>
      </p:sp>
      <p:pic>
        <p:nvPicPr>
          <p:cNvPr id="43"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E3084092-9272-3A45-9B11-E4F0FAEA0128}"/>
              </a:ext>
            </a:extLst>
          </p:cNvPr>
          <p:cNvPicPr>
            <a:picLocks noChangeAspect="1" noChangeArrowheads="1"/>
          </p:cNvPicPr>
          <p:nvPr/>
        </p:nvPicPr>
        <p:blipFill>
          <a:blip r:embed="rId12" cstate="print"/>
          <a:srcRect/>
          <a:stretch>
            <a:fillRect/>
          </a:stretch>
        </p:blipFill>
        <p:spPr bwMode="auto">
          <a:xfrm>
            <a:off x="7293029" y="3623966"/>
            <a:ext cx="381857" cy="381857"/>
          </a:xfrm>
          <a:prstGeom prst="rect">
            <a:avLst/>
          </a:prstGeom>
          <a:noFill/>
          <a:effectLst>
            <a:outerShdw blurRad="50800" dist="38100" dir="2700000" algn="tl" rotWithShape="0">
              <a:prstClr val="black">
                <a:alpha val="40000"/>
              </a:prstClr>
            </a:outerShdw>
          </a:effectLst>
        </p:spPr>
      </p:pic>
      <p:pic>
        <p:nvPicPr>
          <p:cNvPr id="47"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B4E9830A-B11E-3B46-9ECF-EA7F0D4A2E17}"/>
              </a:ext>
            </a:extLst>
          </p:cNvPr>
          <p:cNvPicPr>
            <a:picLocks noChangeAspect="1" noChangeArrowheads="1"/>
          </p:cNvPicPr>
          <p:nvPr/>
        </p:nvPicPr>
        <p:blipFill>
          <a:blip r:embed="rId13" cstate="print"/>
          <a:srcRect/>
          <a:stretch>
            <a:fillRect/>
          </a:stretch>
        </p:blipFill>
        <p:spPr bwMode="auto">
          <a:xfrm>
            <a:off x="6236461" y="2966827"/>
            <a:ext cx="381857" cy="381857"/>
          </a:xfrm>
          <a:prstGeom prst="rect">
            <a:avLst/>
          </a:prstGeom>
          <a:noFill/>
          <a:effectLst>
            <a:outerShdw blurRad="50800" dist="38100" dir="2700000" algn="tl" rotWithShape="0">
              <a:prstClr val="black">
                <a:alpha val="40000"/>
              </a:prstClr>
            </a:outerShdw>
          </a:effectLst>
        </p:spPr>
      </p:pic>
      <p:pic>
        <p:nvPicPr>
          <p:cNvPr id="63"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65E26440-0318-F44F-8899-E8C2727074AA}"/>
              </a:ext>
            </a:extLst>
          </p:cNvPr>
          <p:cNvPicPr>
            <a:picLocks noChangeAspect="1" noChangeArrowheads="1"/>
          </p:cNvPicPr>
          <p:nvPr/>
        </p:nvPicPr>
        <p:blipFill>
          <a:blip r:embed="rId14" cstate="print"/>
          <a:srcRect/>
          <a:stretch>
            <a:fillRect/>
          </a:stretch>
        </p:blipFill>
        <p:spPr bwMode="auto">
          <a:xfrm>
            <a:off x="5183582" y="3624765"/>
            <a:ext cx="381857" cy="381857"/>
          </a:xfrm>
          <a:prstGeom prst="rect">
            <a:avLst/>
          </a:prstGeom>
          <a:noFill/>
          <a:effectLst>
            <a:outerShdw blurRad="50800" dist="38100" dir="2700000" algn="tl" rotWithShape="0">
              <a:prstClr val="black">
                <a:alpha val="40000"/>
              </a:prstClr>
            </a:outerShdw>
          </a:effectLst>
        </p:spPr>
      </p:pic>
      <p:pic>
        <p:nvPicPr>
          <p:cNvPr id="64"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A45379E0-7490-1E45-9279-8DA820E2377E}"/>
              </a:ext>
            </a:extLst>
          </p:cNvPr>
          <p:cNvPicPr>
            <a:picLocks noChangeAspect="1" noChangeArrowheads="1"/>
          </p:cNvPicPr>
          <p:nvPr/>
        </p:nvPicPr>
        <p:blipFill>
          <a:blip r:embed="rId15" cstate="print"/>
          <a:srcRect/>
          <a:stretch>
            <a:fillRect/>
          </a:stretch>
        </p:blipFill>
        <p:spPr bwMode="auto">
          <a:xfrm>
            <a:off x="7664300" y="2967831"/>
            <a:ext cx="381857" cy="381857"/>
          </a:xfrm>
          <a:prstGeom prst="rect">
            <a:avLst/>
          </a:prstGeom>
          <a:noFill/>
          <a:effectLst>
            <a:outerShdw blurRad="50800" dist="38100" dir="2700000" algn="tl" rotWithShape="0">
              <a:prstClr val="black">
                <a:alpha val="40000"/>
              </a:prstClr>
            </a:outerShdw>
          </a:effectLst>
        </p:spPr>
      </p:pic>
      <p:pic>
        <p:nvPicPr>
          <p:cNvPr id="65"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5587643F-0042-0641-AA61-A663A8B1D37B}"/>
              </a:ext>
            </a:extLst>
          </p:cNvPr>
          <p:cNvPicPr>
            <a:picLocks noChangeAspect="1" noChangeArrowheads="1"/>
          </p:cNvPicPr>
          <p:nvPr/>
        </p:nvPicPr>
        <p:blipFill>
          <a:blip r:embed="rId16" cstate="print"/>
          <a:srcRect/>
          <a:stretch>
            <a:fillRect/>
          </a:stretch>
        </p:blipFill>
        <p:spPr bwMode="auto">
          <a:xfrm>
            <a:off x="6615445" y="3623966"/>
            <a:ext cx="381857" cy="381857"/>
          </a:xfrm>
          <a:prstGeom prst="rect">
            <a:avLst/>
          </a:prstGeom>
          <a:noFill/>
          <a:effectLst>
            <a:outerShdw blurRad="50800" dist="38100" dir="2700000" algn="tl" rotWithShape="0">
              <a:prstClr val="black">
                <a:alpha val="40000"/>
              </a:prstClr>
            </a:outerShdw>
          </a:effectLst>
        </p:spPr>
      </p:pic>
      <p:pic>
        <p:nvPicPr>
          <p:cNvPr id="66"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1DCA16D0-37F7-6B44-8E72-B469D82E7BAC}"/>
              </a:ext>
            </a:extLst>
          </p:cNvPr>
          <p:cNvPicPr>
            <a:picLocks noChangeAspect="1" noChangeArrowheads="1"/>
          </p:cNvPicPr>
          <p:nvPr/>
        </p:nvPicPr>
        <p:blipFill>
          <a:blip r:embed="rId17" cstate="print"/>
          <a:srcRect/>
          <a:stretch>
            <a:fillRect/>
          </a:stretch>
        </p:blipFill>
        <p:spPr bwMode="auto">
          <a:xfrm>
            <a:off x="6940198" y="2966827"/>
            <a:ext cx="381857" cy="381857"/>
          </a:xfrm>
          <a:prstGeom prst="rect">
            <a:avLst/>
          </a:prstGeom>
          <a:noFill/>
          <a:effectLst>
            <a:outerShdw blurRad="50800" dist="38100" dir="2700000" algn="tl" rotWithShape="0">
              <a:prstClr val="black">
                <a:alpha val="40000"/>
              </a:prstClr>
            </a:outerShdw>
          </a:effectLst>
        </p:spPr>
      </p:pic>
      <p:pic>
        <p:nvPicPr>
          <p:cNvPr id="67"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1AAFBFCF-9806-9C47-A26C-ADDDA5CDD63A}"/>
              </a:ext>
            </a:extLst>
          </p:cNvPr>
          <p:cNvPicPr>
            <a:picLocks noChangeAspect="1" noChangeArrowheads="1"/>
          </p:cNvPicPr>
          <p:nvPr/>
        </p:nvPicPr>
        <p:blipFill>
          <a:blip r:embed="rId18" cstate="print"/>
          <a:srcRect/>
          <a:stretch>
            <a:fillRect/>
          </a:stretch>
        </p:blipFill>
        <p:spPr bwMode="auto">
          <a:xfrm>
            <a:off x="5525315" y="2952916"/>
            <a:ext cx="381857" cy="381857"/>
          </a:xfrm>
          <a:prstGeom prst="rect">
            <a:avLst/>
          </a:prstGeom>
          <a:noFill/>
          <a:effectLst>
            <a:outerShdw blurRad="50800" dist="38100" dir="2700000" algn="tl" rotWithShape="0">
              <a:prstClr val="black">
                <a:alpha val="40000"/>
              </a:prstClr>
            </a:outerShdw>
          </a:effectLst>
        </p:spPr>
      </p:pic>
      <p:pic>
        <p:nvPicPr>
          <p:cNvPr id="68"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3942670A-ACD1-D643-BDDA-668CD486A03C}"/>
              </a:ext>
            </a:extLst>
          </p:cNvPr>
          <p:cNvPicPr>
            <a:picLocks noChangeAspect="1" noChangeArrowheads="1"/>
          </p:cNvPicPr>
          <p:nvPr/>
        </p:nvPicPr>
        <p:blipFill>
          <a:blip r:embed="rId19" cstate="print"/>
          <a:srcRect/>
          <a:stretch>
            <a:fillRect/>
          </a:stretch>
        </p:blipFill>
        <p:spPr bwMode="auto">
          <a:xfrm>
            <a:off x="4835955" y="2968427"/>
            <a:ext cx="381857" cy="381857"/>
          </a:xfrm>
          <a:prstGeom prst="rect">
            <a:avLst/>
          </a:prstGeom>
          <a:noFill/>
          <a:effectLst>
            <a:outerShdw blurRad="50800" dist="38100" dir="2700000" algn="tl" rotWithShape="0">
              <a:prstClr val="black">
                <a:alpha val="40000"/>
              </a:prstClr>
            </a:outerShdw>
          </a:effectLst>
        </p:spPr>
      </p:pic>
      <p:pic>
        <p:nvPicPr>
          <p:cNvPr id="69" name="Picture 20" descr="Image result for è¯çºé²">
            <a:extLst>
              <a:ext uri="{FF2B5EF4-FFF2-40B4-BE49-F238E27FC236}">
                <a16:creationId xmlns:a16="http://schemas.microsoft.com/office/drawing/2014/main" id="{4134105E-895D-564B-BC37-59DD984BF9FC}"/>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l="32299" t="2107" r="32593" b="45223"/>
          <a:stretch>
            <a:fillRect/>
          </a:stretch>
        </p:blipFill>
        <p:spPr bwMode="auto">
          <a:xfrm>
            <a:off x="5891340" y="3623302"/>
            <a:ext cx="381857" cy="381857"/>
          </a:xfrm>
          <a:prstGeom prst="rect">
            <a:avLst/>
          </a:prstGeom>
          <a:noFill/>
          <a:effectLst>
            <a:outerShdw blurRad="50800" dist="38100" dir="2700000" algn="tl" rotWithShape="0">
              <a:prstClr val="black">
                <a:alpha val="40000"/>
              </a:prstClr>
            </a:outerShdw>
          </a:effectLst>
        </p:spPr>
      </p:pic>
      <p:pic>
        <p:nvPicPr>
          <p:cNvPr id="70" name="Google Shape;106;p17">
            <a:extLst>
              <a:ext uri="{FF2B5EF4-FFF2-40B4-BE49-F238E27FC236}">
                <a16:creationId xmlns:a16="http://schemas.microsoft.com/office/drawing/2014/main" id="{7B60C837-C77B-2F44-84D0-DBCA78A90819}"/>
              </a:ext>
            </a:extLst>
          </p:cNvPr>
          <p:cNvPicPr preferRelativeResize="0"/>
          <p:nvPr/>
        </p:nvPicPr>
        <p:blipFill>
          <a:blip r:embed="rId21"/>
          <a:stretch>
            <a:fillRect/>
          </a:stretch>
        </p:blipFill>
        <p:spPr>
          <a:xfrm>
            <a:off x="8011210" y="3623302"/>
            <a:ext cx="396913" cy="396913"/>
          </a:xfrm>
          <a:prstGeom prst="rect">
            <a:avLst/>
          </a:prstGeom>
          <a:noFill/>
          <a:effectLst>
            <a:outerShdw blurRad="50800" dist="38100" dir="2700000" algn="tl" rotWithShape="0">
              <a:prstClr val="black">
                <a:alpha val="40000"/>
              </a:prstClr>
            </a:outerShdw>
          </a:effectLst>
        </p:spPr>
      </p:pic>
      <p:pic>
        <p:nvPicPr>
          <p:cNvPr id="71" name="Google Shape;109;p17">
            <a:extLst>
              <a:ext uri="{FF2B5EF4-FFF2-40B4-BE49-F238E27FC236}">
                <a16:creationId xmlns:a16="http://schemas.microsoft.com/office/drawing/2014/main" id="{A2B3E042-12DF-6F4E-A04D-3E98A7F5BEBB}"/>
              </a:ext>
            </a:extLst>
          </p:cNvPr>
          <p:cNvPicPr preferRelativeResize="0"/>
          <p:nvPr/>
        </p:nvPicPr>
        <p:blipFill>
          <a:blip r:embed="rId22"/>
          <a:stretch>
            <a:fillRect/>
          </a:stretch>
        </p:blipFill>
        <p:spPr>
          <a:xfrm>
            <a:off x="8390384" y="2966827"/>
            <a:ext cx="381857" cy="381857"/>
          </a:xfrm>
          <a:prstGeom prst="rect">
            <a:avLst/>
          </a:prstGeom>
          <a:noFill/>
          <a:effectLst>
            <a:outerShdw blurRad="50800" dist="38100" dir="2700000" algn="tl" rotWithShape="0">
              <a:prstClr val="black">
                <a:alpha val="40000"/>
              </a:prstClr>
            </a:outerShdw>
          </a:effectLst>
        </p:spPr>
      </p:pic>
      <p:sp>
        <p:nvSpPr>
          <p:cNvPr id="81" name="TextBox 80">
            <a:extLst>
              <a:ext uri="{FF2B5EF4-FFF2-40B4-BE49-F238E27FC236}">
                <a16:creationId xmlns:a16="http://schemas.microsoft.com/office/drawing/2014/main" id="{955C0EF1-4A9E-B244-8A7B-CA5E77E54467}"/>
              </a:ext>
            </a:extLst>
          </p:cNvPr>
          <p:cNvSpPr txBox="1"/>
          <p:nvPr/>
        </p:nvSpPr>
        <p:spPr>
          <a:xfrm>
            <a:off x="4566859" y="3345588"/>
            <a:ext cx="919889" cy="207749"/>
          </a:xfrm>
          <a:prstGeom prst="rect">
            <a:avLst/>
          </a:prstGeom>
          <a:noFill/>
        </p:spPr>
        <p:txBody>
          <a:bodyPr wrap="square" rtlCol="0">
            <a:spAutoFit/>
          </a:bodyPr>
          <a:lstStyle/>
          <a:p>
            <a:pPr algn="ctr"/>
            <a:r>
              <a:rPr lang="en-US" sz="750"/>
              <a:t>Alibaba</a:t>
            </a:r>
          </a:p>
        </p:txBody>
      </p:sp>
      <p:sp>
        <p:nvSpPr>
          <p:cNvPr id="82" name="TextBox 81">
            <a:extLst>
              <a:ext uri="{FF2B5EF4-FFF2-40B4-BE49-F238E27FC236}">
                <a16:creationId xmlns:a16="http://schemas.microsoft.com/office/drawing/2014/main" id="{4A9BC827-16F1-FB4B-B225-695EF54F1AA2}"/>
              </a:ext>
            </a:extLst>
          </p:cNvPr>
          <p:cNvSpPr txBox="1"/>
          <p:nvPr/>
        </p:nvSpPr>
        <p:spPr>
          <a:xfrm>
            <a:off x="5260028" y="3345588"/>
            <a:ext cx="919889" cy="207749"/>
          </a:xfrm>
          <a:prstGeom prst="rect">
            <a:avLst/>
          </a:prstGeom>
          <a:noFill/>
        </p:spPr>
        <p:txBody>
          <a:bodyPr wrap="square" rtlCol="0">
            <a:spAutoFit/>
          </a:bodyPr>
          <a:lstStyle/>
          <a:p>
            <a:pPr algn="ctr"/>
            <a:r>
              <a:rPr lang="en-US" sz="750"/>
              <a:t>AWS S3</a:t>
            </a:r>
          </a:p>
        </p:txBody>
      </p:sp>
      <p:sp>
        <p:nvSpPr>
          <p:cNvPr id="83" name="TextBox 82">
            <a:extLst>
              <a:ext uri="{FF2B5EF4-FFF2-40B4-BE49-F238E27FC236}">
                <a16:creationId xmlns:a16="http://schemas.microsoft.com/office/drawing/2014/main" id="{6E42194F-E39C-FB4E-BCFF-800BCC71EC3E}"/>
              </a:ext>
            </a:extLst>
          </p:cNvPr>
          <p:cNvSpPr txBox="1"/>
          <p:nvPr/>
        </p:nvSpPr>
        <p:spPr>
          <a:xfrm>
            <a:off x="5972246" y="3345588"/>
            <a:ext cx="919889" cy="207749"/>
          </a:xfrm>
          <a:prstGeom prst="rect">
            <a:avLst/>
          </a:prstGeom>
          <a:noFill/>
        </p:spPr>
        <p:txBody>
          <a:bodyPr wrap="square" rtlCol="0">
            <a:spAutoFit/>
          </a:bodyPr>
          <a:lstStyle/>
          <a:p>
            <a:pPr algn="ctr"/>
            <a:r>
              <a:rPr lang="en-US" sz="750"/>
              <a:t>Azure</a:t>
            </a:r>
          </a:p>
        </p:txBody>
      </p:sp>
      <p:sp>
        <p:nvSpPr>
          <p:cNvPr id="84" name="TextBox 83">
            <a:extLst>
              <a:ext uri="{FF2B5EF4-FFF2-40B4-BE49-F238E27FC236}">
                <a16:creationId xmlns:a16="http://schemas.microsoft.com/office/drawing/2014/main" id="{FE04DBAD-4240-8E46-A2FA-DB1CDA41546E}"/>
              </a:ext>
            </a:extLst>
          </p:cNvPr>
          <p:cNvSpPr txBox="1"/>
          <p:nvPr/>
        </p:nvSpPr>
        <p:spPr>
          <a:xfrm>
            <a:off x="6684465" y="3345588"/>
            <a:ext cx="919889" cy="207749"/>
          </a:xfrm>
          <a:prstGeom prst="rect">
            <a:avLst/>
          </a:prstGeom>
          <a:noFill/>
        </p:spPr>
        <p:txBody>
          <a:bodyPr wrap="square" rtlCol="0">
            <a:spAutoFit/>
          </a:bodyPr>
          <a:lstStyle/>
          <a:p>
            <a:pPr algn="ctr"/>
            <a:r>
              <a:rPr lang="en-US" sz="750" err="1"/>
              <a:t>Backblaze</a:t>
            </a:r>
            <a:endParaRPr lang="en-US" sz="750"/>
          </a:p>
        </p:txBody>
      </p:sp>
      <p:sp>
        <p:nvSpPr>
          <p:cNvPr id="85" name="TextBox 84">
            <a:extLst>
              <a:ext uri="{FF2B5EF4-FFF2-40B4-BE49-F238E27FC236}">
                <a16:creationId xmlns:a16="http://schemas.microsoft.com/office/drawing/2014/main" id="{64E111DE-5B8D-5D48-8148-FA9865C820FF}"/>
              </a:ext>
            </a:extLst>
          </p:cNvPr>
          <p:cNvSpPr txBox="1"/>
          <p:nvPr/>
        </p:nvSpPr>
        <p:spPr>
          <a:xfrm>
            <a:off x="7418765" y="3345588"/>
            <a:ext cx="919889" cy="323165"/>
          </a:xfrm>
          <a:prstGeom prst="rect">
            <a:avLst/>
          </a:prstGeom>
          <a:noFill/>
        </p:spPr>
        <p:txBody>
          <a:bodyPr wrap="square" rtlCol="0">
            <a:spAutoFit/>
          </a:bodyPr>
          <a:lstStyle/>
          <a:p>
            <a:pPr algn="ctr"/>
            <a:r>
              <a:rPr lang="en-US" sz="750"/>
              <a:t>Google Cloud Storage</a:t>
            </a:r>
          </a:p>
        </p:txBody>
      </p:sp>
      <p:sp>
        <p:nvSpPr>
          <p:cNvPr id="87" name="TextBox 86">
            <a:extLst>
              <a:ext uri="{FF2B5EF4-FFF2-40B4-BE49-F238E27FC236}">
                <a16:creationId xmlns:a16="http://schemas.microsoft.com/office/drawing/2014/main" id="{705394E5-337C-A94F-942C-682CCCDC51BB}"/>
              </a:ext>
            </a:extLst>
          </p:cNvPr>
          <p:cNvSpPr txBox="1"/>
          <p:nvPr/>
        </p:nvSpPr>
        <p:spPr>
          <a:xfrm>
            <a:off x="4931423" y="4029665"/>
            <a:ext cx="919889" cy="207749"/>
          </a:xfrm>
          <a:prstGeom prst="rect">
            <a:avLst/>
          </a:prstGeom>
          <a:noFill/>
        </p:spPr>
        <p:txBody>
          <a:bodyPr wrap="square" rtlCol="0">
            <a:spAutoFit/>
          </a:bodyPr>
          <a:lstStyle/>
          <a:p>
            <a:pPr algn="ctr"/>
            <a:r>
              <a:rPr lang="en-US" sz="750"/>
              <a:t>HKT</a:t>
            </a:r>
          </a:p>
        </p:txBody>
      </p:sp>
      <p:sp>
        <p:nvSpPr>
          <p:cNvPr id="88" name="TextBox 87">
            <a:extLst>
              <a:ext uri="{FF2B5EF4-FFF2-40B4-BE49-F238E27FC236}">
                <a16:creationId xmlns:a16="http://schemas.microsoft.com/office/drawing/2014/main" id="{C5D020C1-206C-4B44-910D-B117E3712E42}"/>
              </a:ext>
            </a:extLst>
          </p:cNvPr>
          <p:cNvSpPr txBox="1"/>
          <p:nvPr/>
        </p:nvSpPr>
        <p:spPr>
          <a:xfrm>
            <a:off x="5646227" y="4029665"/>
            <a:ext cx="919889" cy="207749"/>
          </a:xfrm>
          <a:prstGeom prst="rect">
            <a:avLst/>
          </a:prstGeom>
          <a:noFill/>
        </p:spPr>
        <p:txBody>
          <a:bodyPr wrap="square" rtlCol="0">
            <a:spAutoFit/>
          </a:bodyPr>
          <a:lstStyle/>
          <a:p>
            <a:pPr algn="ctr"/>
            <a:r>
              <a:rPr lang="en-US" sz="750"/>
              <a:t>Huawei</a:t>
            </a:r>
          </a:p>
        </p:txBody>
      </p:sp>
      <p:sp>
        <p:nvSpPr>
          <p:cNvPr id="89" name="TextBox 88">
            <a:extLst>
              <a:ext uri="{FF2B5EF4-FFF2-40B4-BE49-F238E27FC236}">
                <a16:creationId xmlns:a16="http://schemas.microsoft.com/office/drawing/2014/main" id="{E0F4F830-6F39-614D-8FA9-AB9AE5F1884F}"/>
              </a:ext>
            </a:extLst>
          </p:cNvPr>
          <p:cNvSpPr txBox="1"/>
          <p:nvPr/>
        </p:nvSpPr>
        <p:spPr>
          <a:xfrm>
            <a:off x="6348921" y="4029665"/>
            <a:ext cx="919889" cy="207749"/>
          </a:xfrm>
          <a:prstGeom prst="rect">
            <a:avLst/>
          </a:prstGeom>
          <a:noFill/>
        </p:spPr>
        <p:txBody>
          <a:bodyPr wrap="square" rtlCol="0">
            <a:spAutoFit/>
          </a:bodyPr>
          <a:lstStyle/>
          <a:p>
            <a:pPr algn="ctr"/>
            <a:r>
              <a:rPr lang="en-US" sz="750"/>
              <a:t>Shift</a:t>
            </a:r>
          </a:p>
        </p:txBody>
      </p:sp>
      <p:sp>
        <p:nvSpPr>
          <p:cNvPr id="90" name="TextBox 89">
            <a:extLst>
              <a:ext uri="{FF2B5EF4-FFF2-40B4-BE49-F238E27FC236}">
                <a16:creationId xmlns:a16="http://schemas.microsoft.com/office/drawing/2014/main" id="{92941C5F-6C98-1F47-857C-A04106B146A4}"/>
              </a:ext>
            </a:extLst>
          </p:cNvPr>
          <p:cNvSpPr txBox="1"/>
          <p:nvPr/>
        </p:nvSpPr>
        <p:spPr>
          <a:xfrm>
            <a:off x="7026071" y="4029665"/>
            <a:ext cx="919889" cy="207749"/>
          </a:xfrm>
          <a:prstGeom prst="rect">
            <a:avLst/>
          </a:prstGeom>
          <a:noFill/>
        </p:spPr>
        <p:txBody>
          <a:bodyPr wrap="square" rtlCol="0">
            <a:spAutoFit/>
          </a:bodyPr>
          <a:lstStyle/>
          <a:p>
            <a:pPr algn="ctr"/>
            <a:r>
              <a:rPr lang="en-US" sz="750"/>
              <a:t>Rackspace</a:t>
            </a:r>
          </a:p>
        </p:txBody>
      </p:sp>
      <p:sp>
        <p:nvSpPr>
          <p:cNvPr id="91" name="TextBox 90">
            <a:extLst>
              <a:ext uri="{FF2B5EF4-FFF2-40B4-BE49-F238E27FC236}">
                <a16:creationId xmlns:a16="http://schemas.microsoft.com/office/drawing/2014/main" id="{AA9388AC-E9BD-9447-99E4-C5446A1181D6}"/>
              </a:ext>
            </a:extLst>
          </p:cNvPr>
          <p:cNvSpPr txBox="1"/>
          <p:nvPr/>
        </p:nvSpPr>
        <p:spPr>
          <a:xfrm>
            <a:off x="7753877" y="4029665"/>
            <a:ext cx="919889" cy="207749"/>
          </a:xfrm>
          <a:prstGeom prst="rect">
            <a:avLst/>
          </a:prstGeom>
          <a:noFill/>
        </p:spPr>
        <p:txBody>
          <a:bodyPr wrap="square" rtlCol="0">
            <a:spAutoFit/>
          </a:bodyPr>
          <a:lstStyle/>
          <a:p>
            <a:pPr algn="ctr"/>
            <a:r>
              <a:rPr lang="en-US" sz="750"/>
              <a:t>Wasabi</a:t>
            </a:r>
          </a:p>
        </p:txBody>
      </p:sp>
      <p:sp>
        <p:nvSpPr>
          <p:cNvPr id="46" name="Rectangle 45">
            <a:extLst>
              <a:ext uri="{FF2B5EF4-FFF2-40B4-BE49-F238E27FC236}">
                <a16:creationId xmlns:a16="http://schemas.microsoft.com/office/drawing/2014/main" id="{49C04363-FAB6-1047-95B7-6D0CDC94E7E5}"/>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4" name="矩形 3">
            <a:extLst>
              <a:ext uri="{FF2B5EF4-FFF2-40B4-BE49-F238E27FC236}">
                <a16:creationId xmlns:a16="http://schemas.microsoft.com/office/drawing/2014/main" id="{80D6A00E-0030-48F8-9FA6-9C02A738CA3C}"/>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8C7A6F10-77C4-4905-B2CE-58059D123DA7}"/>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76113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4C3B97A-F74F-4410-9199-20161D06ED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626"/>
            <a:ext cx="9144000" cy="5143500"/>
          </a:xfrm>
          <a:prstGeom prst="rect">
            <a:avLst/>
          </a:prstGeom>
        </p:spPr>
      </p:pic>
      <p:pic>
        <p:nvPicPr>
          <p:cNvPr id="6" name="圖片 5">
            <a:extLst>
              <a:ext uri="{FF2B5EF4-FFF2-40B4-BE49-F238E27FC236}">
                <a16:creationId xmlns:a16="http://schemas.microsoft.com/office/drawing/2014/main" id="{CC5AF76D-4927-4445-804A-1A28ECB798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309"/>
          <a:stretch/>
        </p:blipFill>
        <p:spPr>
          <a:xfrm>
            <a:off x="6226139" y="224842"/>
            <a:ext cx="2938410" cy="4918658"/>
          </a:xfrm>
          <a:prstGeom prst="rect">
            <a:avLst/>
          </a:prstGeom>
        </p:spPr>
      </p:pic>
      <p:sp>
        <p:nvSpPr>
          <p:cNvPr id="2" name="Title 1">
            <a:extLst>
              <a:ext uri="{FF2B5EF4-FFF2-40B4-BE49-F238E27FC236}">
                <a16:creationId xmlns:a16="http://schemas.microsoft.com/office/drawing/2014/main" id="{92B7BC1E-9A8B-324D-AC9A-A39DDD14A684}"/>
              </a:ext>
            </a:extLst>
          </p:cNvPr>
          <p:cNvSpPr>
            <a:spLocks noGrp="1"/>
          </p:cNvSpPr>
          <p:nvPr>
            <p:ph type="title"/>
          </p:nvPr>
        </p:nvSpPr>
        <p:spPr>
          <a:xfrm>
            <a:off x="344030" y="195320"/>
            <a:ext cx="10044227" cy="683999"/>
          </a:xfrm>
          <a:effectLst>
            <a:outerShdw blurRad="50800" dist="38100" dir="2700000" algn="tl" rotWithShape="0">
              <a:prstClr val="black">
                <a:alpha val="40000"/>
              </a:prstClr>
            </a:outerShdw>
          </a:effectLst>
        </p:spPr>
        <p:txBody>
          <a:bodyPr>
            <a:noAutofit/>
          </a:bodyPr>
          <a:lstStyle/>
          <a:p>
            <a:r>
              <a:rPr lang="en-US" sz="2800" b="1">
                <a:latin typeface="Arial" panose="020B0604020202020204" pitchFamily="34" charset="0"/>
                <a:cs typeface="Arial" panose="020B0604020202020204" pitchFamily="34" charset="0"/>
              </a:rPr>
              <a:t>File based cloud storage gateway</a:t>
            </a:r>
          </a:p>
        </p:txBody>
      </p:sp>
      <p:sp>
        <p:nvSpPr>
          <p:cNvPr id="8" name="矩形: 圓角 7">
            <a:extLst>
              <a:ext uri="{FF2B5EF4-FFF2-40B4-BE49-F238E27FC236}">
                <a16:creationId xmlns:a16="http://schemas.microsoft.com/office/drawing/2014/main" id="{DE06A86E-67EB-447E-86FD-985DCA6277E0}"/>
              </a:ext>
            </a:extLst>
          </p:cNvPr>
          <p:cNvSpPr/>
          <p:nvPr/>
        </p:nvSpPr>
        <p:spPr>
          <a:xfrm>
            <a:off x="441091" y="1647096"/>
            <a:ext cx="3131439" cy="637473"/>
          </a:xfrm>
          <a:prstGeom prst="roundRect">
            <a:avLst>
              <a:gd name="adj" fmla="val 50000"/>
            </a:avLst>
          </a:prstGeom>
          <a:solidFill>
            <a:schemeClr val="bg1"/>
          </a:solidFill>
          <a:ln w="25400">
            <a:gradFill>
              <a:gsLst>
                <a:gs pos="0">
                  <a:srgbClr val="52047E"/>
                </a:gs>
                <a:gs pos="100000">
                  <a:srgbClr val="420365"/>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CA0E54D7-A08F-4756-B350-6A313CCFBDA0}"/>
              </a:ext>
            </a:extLst>
          </p:cNvPr>
          <p:cNvSpPr/>
          <p:nvPr/>
        </p:nvSpPr>
        <p:spPr>
          <a:xfrm>
            <a:off x="329879" y="710421"/>
            <a:ext cx="3345788" cy="707886"/>
          </a:xfrm>
          <a:prstGeom prst="rect">
            <a:avLst/>
          </a:prstGeom>
          <a:effectLst>
            <a:outerShdw blurRad="50800" dist="38100" dir="2700000" algn="tl" rotWithShape="0">
              <a:prstClr val="black">
                <a:alpha val="40000"/>
              </a:prstClr>
            </a:outerShdw>
          </a:effectLst>
        </p:spPr>
        <p:txBody>
          <a:bodyPr wrap="none">
            <a:spAutoFit/>
          </a:bodyPr>
          <a:lstStyle/>
          <a:p>
            <a:r>
              <a:rPr lang="en-US" altLang="zh-TW" sz="4000" b="1" err="1">
                <a:solidFill>
                  <a:schemeClr val="bg1"/>
                </a:solidFill>
                <a:latin typeface="Arial" panose="020B0604020202020204" pitchFamily="34" charset="0"/>
                <a:cs typeface="Arial" panose="020B0604020202020204" pitchFamily="34" charset="0"/>
              </a:rPr>
              <a:t>HybridMount</a:t>
            </a:r>
            <a:endParaRPr lang="zh-TW" altLang="en-US" sz="4000">
              <a:solidFill>
                <a:schemeClr val="bg1"/>
              </a:solidFill>
            </a:endParaRPr>
          </a:p>
        </p:txBody>
      </p:sp>
      <p:sp>
        <p:nvSpPr>
          <p:cNvPr id="10" name="矩形 9">
            <a:extLst>
              <a:ext uri="{FF2B5EF4-FFF2-40B4-BE49-F238E27FC236}">
                <a16:creationId xmlns:a16="http://schemas.microsoft.com/office/drawing/2014/main" id="{B6FD1D97-F402-4346-84AF-B3C41BAED724}"/>
              </a:ext>
            </a:extLst>
          </p:cNvPr>
          <p:cNvSpPr/>
          <p:nvPr/>
        </p:nvSpPr>
        <p:spPr>
          <a:xfrm>
            <a:off x="645570" y="1674322"/>
            <a:ext cx="2833124" cy="584775"/>
          </a:xfrm>
          <a:prstGeom prst="rect">
            <a:avLst/>
          </a:prstGeom>
        </p:spPr>
        <p:txBody>
          <a:bodyPr wrap="square">
            <a:spAutoFit/>
          </a:bodyPr>
          <a:lstStyle/>
          <a:p>
            <a:r>
              <a:rPr lang="en-US" altLang="zh-CN"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The reasons you need a cloud storage gateway</a:t>
            </a:r>
          </a:p>
        </p:txBody>
      </p:sp>
      <p:sp>
        <p:nvSpPr>
          <p:cNvPr id="11" name="矩形 10">
            <a:extLst>
              <a:ext uri="{FF2B5EF4-FFF2-40B4-BE49-F238E27FC236}">
                <a16:creationId xmlns:a16="http://schemas.microsoft.com/office/drawing/2014/main" id="{E439D614-0733-4363-8194-9ED9EA08321D}"/>
              </a:ext>
            </a:extLst>
          </p:cNvPr>
          <p:cNvSpPr/>
          <p:nvPr/>
        </p:nvSpPr>
        <p:spPr>
          <a:xfrm>
            <a:off x="84197" y="2297821"/>
            <a:ext cx="3838445" cy="867097"/>
          </a:xfrm>
          <a:prstGeom prst="rect">
            <a:avLst/>
          </a:prstGeom>
        </p:spPr>
        <p:txBody>
          <a:bodyPr wrap="square">
            <a:spAutoFit/>
          </a:bodyPr>
          <a:lstStyle/>
          <a:p>
            <a:pPr marL="627063" lvl="1" indent="-169863">
              <a:lnSpc>
                <a:spcPts val="2000"/>
              </a:lnSpc>
              <a:spcBef>
                <a:spcPts val="200"/>
              </a:spcBef>
              <a:buFont typeface="Arial" panose="020B0604020202020204" pitchFamily="34" charset="0"/>
              <a:buChar char="•"/>
            </a:pP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Hot data storage trends</a:t>
            </a:r>
          </a:p>
          <a:p>
            <a:pPr marL="627063" lvl="1" indent="-169863">
              <a:lnSpc>
                <a:spcPts val="2000"/>
              </a:lnSpc>
              <a:spcBef>
                <a:spcPts val="200"/>
              </a:spcBef>
              <a:buFont typeface="Arial" panose="020B0604020202020204" pitchFamily="34" charset="0"/>
              <a:buChar char="•"/>
            </a:pPr>
            <a:r>
              <a:rPr lang="en-US" altLang="zh-CN" sz="1500" b="1">
                <a:solidFill>
                  <a:schemeClr val="bg1"/>
                </a:solidFill>
                <a:latin typeface="Arial" panose="020B0604020202020204" pitchFamily="34" charset="0"/>
                <a:ea typeface="微軟正黑體" panose="020B0604030504040204" pitchFamily="34" charset="-120"/>
                <a:cs typeface="Arial" panose="020B0604020202020204" pitchFamily="34" charset="0"/>
              </a:rPr>
              <a:t>Benefits of cloud storage gateway</a:t>
            </a:r>
          </a:p>
        </p:txBody>
      </p:sp>
      <p:sp>
        <p:nvSpPr>
          <p:cNvPr id="12" name="矩形: 圓角 11">
            <a:extLst>
              <a:ext uri="{FF2B5EF4-FFF2-40B4-BE49-F238E27FC236}">
                <a16:creationId xmlns:a16="http://schemas.microsoft.com/office/drawing/2014/main" id="{433970CA-E508-4E5C-93CE-37D6CED0E388}"/>
              </a:ext>
            </a:extLst>
          </p:cNvPr>
          <p:cNvSpPr/>
          <p:nvPr/>
        </p:nvSpPr>
        <p:spPr>
          <a:xfrm>
            <a:off x="441091" y="3273651"/>
            <a:ext cx="3158779" cy="630172"/>
          </a:xfrm>
          <a:prstGeom prst="roundRect">
            <a:avLst>
              <a:gd name="adj" fmla="val 50000"/>
            </a:avLst>
          </a:prstGeom>
          <a:solidFill>
            <a:schemeClr val="bg1"/>
          </a:solidFill>
          <a:ln w="25400">
            <a:gradFill>
              <a:gsLst>
                <a:gs pos="0">
                  <a:srgbClr val="52047E"/>
                </a:gs>
                <a:gs pos="100000">
                  <a:srgbClr val="420365"/>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0F56FBB2-820A-4E88-9C54-51B00B24D602}"/>
              </a:ext>
            </a:extLst>
          </p:cNvPr>
          <p:cNvSpPr/>
          <p:nvPr/>
        </p:nvSpPr>
        <p:spPr>
          <a:xfrm>
            <a:off x="619067" y="3312729"/>
            <a:ext cx="2879508" cy="553998"/>
          </a:xfrm>
          <a:prstGeom prst="rect">
            <a:avLst/>
          </a:prstGeom>
        </p:spPr>
        <p:txBody>
          <a:bodyPr wrap="square">
            <a:spAutoFit/>
          </a:bodyPr>
          <a:lstStyle/>
          <a:p>
            <a:r>
              <a:rPr lang="en-US" altLang="zh-CN" sz="1400" b="1" err="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HybridMount</a:t>
            </a:r>
            <a:r>
              <a:rPr lang="en-US" altLang="zh-CN" sz="14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 new file based cloud </a:t>
            </a:r>
            <a:r>
              <a:rPr lang="en-US" altLang="zh-CN"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storage</a:t>
            </a:r>
            <a:r>
              <a:rPr lang="en-US" altLang="zh-CN" sz="14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 gateway</a:t>
            </a:r>
            <a:endParaRPr lang="en-US" altLang="zh-CN" sz="1400" b="1">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AAE5CE93-F513-4A0B-87E4-7A84F2BDAD45}"/>
              </a:ext>
            </a:extLst>
          </p:cNvPr>
          <p:cNvSpPr/>
          <p:nvPr/>
        </p:nvSpPr>
        <p:spPr>
          <a:xfrm>
            <a:off x="116698" y="3938721"/>
            <a:ext cx="4572000" cy="892745"/>
          </a:xfrm>
          <a:prstGeom prst="rect">
            <a:avLst/>
          </a:prstGeom>
        </p:spPr>
        <p:txBody>
          <a:bodyPr>
            <a:spAutoFit/>
          </a:bodyPr>
          <a:lstStyle/>
          <a:p>
            <a:pPr marL="627063" lvl="1" indent="-169863">
              <a:lnSpc>
                <a:spcPts val="2000"/>
              </a:lnSpc>
              <a:spcBef>
                <a:spcPts val="200"/>
              </a:spcBef>
              <a:buFont typeface="Arial" panose="020B0604020202020204" pitchFamily="34" charset="0"/>
              <a:buChar char="•"/>
            </a:pPr>
            <a:r>
              <a:rPr lang="en-US" altLang="zh-CN" sz="1500" b="1">
                <a:solidFill>
                  <a:schemeClr val="bg1"/>
                </a:solidFill>
                <a:latin typeface="Arial" panose="020B0604020202020204" pitchFamily="34" charset="0"/>
                <a:ea typeface="微軟正黑體" panose="020B0604030504040204" pitchFamily="34" charset="-120"/>
                <a:cs typeface="Arial" panose="020B0604020202020204" pitchFamily="34" charset="0"/>
              </a:rPr>
              <a:t>File Station mount mode</a:t>
            </a:r>
            <a:endParaRPr lang="zh-CN"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627063" lvl="1" indent="-169863">
              <a:lnSpc>
                <a:spcPts val="2000"/>
              </a:lnSpc>
              <a:spcBef>
                <a:spcPts val="200"/>
              </a:spcBef>
              <a:buFont typeface="Arial" panose="020B0604020202020204" pitchFamily="34" charset="0"/>
              <a:buChar char="•"/>
            </a:pPr>
            <a:r>
              <a:rPr lang="en-US" altLang="zh-CN" sz="1500" b="1">
                <a:solidFill>
                  <a:schemeClr val="bg1"/>
                </a:solidFill>
                <a:latin typeface="Arial" panose="020B0604020202020204" pitchFamily="34" charset="0"/>
                <a:ea typeface="微軟正黑體" panose="020B0604030504040204" pitchFamily="34" charset="-120"/>
                <a:cs typeface="Arial" panose="020B0604020202020204" pitchFamily="34" charset="0"/>
              </a:rPr>
              <a:t>File gateway mode</a:t>
            </a:r>
            <a:endParaRPr lang="zh-CN"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627063" lvl="1" indent="-169863">
              <a:lnSpc>
                <a:spcPts val="2000"/>
              </a:lnSpc>
              <a:spcBef>
                <a:spcPts val="200"/>
              </a:spcBef>
              <a:buFont typeface="Arial" panose="020B0604020202020204" pitchFamily="34" charset="0"/>
              <a:buChar char="•"/>
            </a:pPr>
            <a:r>
              <a:rPr lang="en-US" altLang="zh-CN" sz="1500" b="1">
                <a:solidFill>
                  <a:schemeClr val="bg1"/>
                </a:solidFill>
                <a:latin typeface="Arial" panose="020B0604020202020204" pitchFamily="34" charset="0"/>
                <a:ea typeface="微軟正黑體" panose="020B0604030504040204" pitchFamily="34" charset="-120"/>
                <a:cs typeface="Arial" panose="020B0604020202020204" pitchFamily="34" charset="0"/>
              </a:rPr>
              <a:t>Demo</a:t>
            </a:r>
          </a:p>
        </p:txBody>
      </p:sp>
      <p:sp>
        <p:nvSpPr>
          <p:cNvPr id="15" name="矩形: 圓角 14">
            <a:extLst>
              <a:ext uri="{FF2B5EF4-FFF2-40B4-BE49-F238E27FC236}">
                <a16:creationId xmlns:a16="http://schemas.microsoft.com/office/drawing/2014/main" id="{FAD6F9D0-727C-42FF-8B27-A4F4A782E51C}"/>
              </a:ext>
            </a:extLst>
          </p:cNvPr>
          <p:cNvSpPr/>
          <p:nvPr/>
        </p:nvSpPr>
        <p:spPr>
          <a:xfrm>
            <a:off x="3842403" y="1651590"/>
            <a:ext cx="2383552" cy="610599"/>
          </a:xfrm>
          <a:prstGeom prst="roundRect">
            <a:avLst>
              <a:gd name="adj" fmla="val 50000"/>
            </a:avLst>
          </a:prstGeom>
          <a:solidFill>
            <a:schemeClr val="bg1"/>
          </a:solidFill>
          <a:ln w="25400">
            <a:gradFill>
              <a:gsLst>
                <a:gs pos="0">
                  <a:srgbClr val="52047E"/>
                </a:gs>
                <a:gs pos="100000">
                  <a:srgbClr val="420365"/>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8602B919-95CB-4462-A63A-3B479DBB725C}"/>
              </a:ext>
            </a:extLst>
          </p:cNvPr>
          <p:cNvSpPr/>
          <p:nvPr/>
        </p:nvSpPr>
        <p:spPr>
          <a:xfrm>
            <a:off x="4083190" y="1664035"/>
            <a:ext cx="1747196" cy="584775"/>
          </a:xfrm>
          <a:prstGeom prst="rect">
            <a:avLst/>
          </a:prstGeom>
        </p:spPr>
        <p:txBody>
          <a:bodyPr wrap="square">
            <a:spAutoFit/>
          </a:bodyPr>
          <a:lstStyle/>
          <a:p>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Create a global file share</a:t>
            </a:r>
            <a:endParaRPr lang="en-US" altLang="zh-CN"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 name="矩形 16">
            <a:extLst>
              <a:ext uri="{FF2B5EF4-FFF2-40B4-BE49-F238E27FC236}">
                <a16:creationId xmlns:a16="http://schemas.microsoft.com/office/drawing/2014/main" id="{45DE07A1-1496-4295-9DA4-D975B5EF1F39}"/>
              </a:ext>
            </a:extLst>
          </p:cNvPr>
          <p:cNvSpPr/>
          <p:nvPr/>
        </p:nvSpPr>
        <p:spPr>
          <a:xfrm>
            <a:off x="3565362" y="2308908"/>
            <a:ext cx="2686039" cy="2200795"/>
          </a:xfrm>
          <a:prstGeom prst="rect">
            <a:avLst/>
          </a:prstGeom>
        </p:spPr>
        <p:txBody>
          <a:bodyPr wrap="square" anchor="t">
            <a:spAutoFit/>
          </a:bodyPr>
          <a:lstStyle/>
          <a:p>
            <a:pPr marL="626745" lvl="1" indent="-169545">
              <a:lnSpc>
                <a:spcPts val="2000"/>
              </a:lnSpc>
              <a:spcBef>
                <a:spcPts val="200"/>
              </a:spcBef>
              <a:buFont typeface="Arial" panose="020B0604020202020204" pitchFamily="34" charset="0"/>
              <a:buChar char="•"/>
            </a:pPr>
            <a:r>
              <a:rPr lang="en-US" altLang="zh-TW" sz="1500" b="1" dirty="0">
                <a:solidFill>
                  <a:schemeClr val="bg1"/>
                </a:solidFill>
                <a:latin typeface="Arial"/>
                <a:ea typeface="微軟正黑體"/>
                <a:cs typeface="Arial"/>
              </a:rPr>
              <a:t>Multiple location file synchronization</a:t>
            </a:r>
            <a:endParaRPr lang="zh-TW" altLang="en-US" sz="15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626745" lvl="1" indent="-169545">
              <a:lnSpc>
                <a:spcPts val="2000"/>
              </a:lnSpc>
              <a:spcBef>
                <a:spcPts val="200"/>
              </a:spcBef>
              <a:buFont typeface="Arial" panose="020B0604020202020204" pitchFamily="34" charset="0"/>
              <a:buChar char="•"/>
            </a:pPr>
            <a:r>
              <a:rPr lang="en-US" altLang="zh-TW" sz="1500" b="1" dirty="0">
                <a:solidFill>
                  <a:schemeClr val="bg1"/>
                </a:solidFill>
                <a:latin typeface="Arial" panose="020B0604020202020204" pitchFamily="34" charset="0"/>
                <a:ea typeface="微軟正黑體" panose="020B0604030504040204" pitchFamily="34" charset="-120"/>
                <a:cs typeface="Arial" panose="020B0604020202020204" pitchFamily="34" charset="0"/>
              </a:rPr>
              <a:t>Permission management with local users</a:t>
            </a:r>
            <a:endParaRPr lang="zh-TW" altLang="en-US" sz="15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626745" lvl="1" indent="-169545">
              <a:lnSpc>
                <a:spcPts val="2000"/>
              </a:lnSpc>
              <a:spcBef>
                <a:spcPts val="200"/>
              </a:spcBef>
              <a:buFont typeface="Arial" panose="020B0604020202020204" pitchFamily="34" charset="0"/>
              <a:buChar char="•"/>
            </a:pPr>
            <a:r>
              <a:rPr lang="en-US" altLang="zh-TW" sz="1500" b="1" dirty="0">
                <a:solidFill>
                  <a:schemeClr val="bg1"/>
                </a:solidFill>
                <a:latin typeface="Arial" panose="020B0604020202020204" pitchFamily="34" charset="0"/>
                <a:ea typeface="微軟正黑體" panose="020B0604030504040204" pitchFamily="34" charset="-120"/>
                <a:cs typeface="Arial" panose="020B0604020202020204" pitchFamily="34" charset="0"/>
              </a:rPr>
              <a:t>Cost Reduction</a:t>
            </a:r>
          </a:p>
          <a:p>
            <a:pPr marL="626745" lvl="1" indent="-169545">
              <a:lnSpc>
                <a:spcPts val="2000"/>
              </a:lnSpc>
              <a:spcBef>
                <a:spcPts val="200"/>
              </a:spcBef>
              <a:buFont typeface="Arial" panose="020B0604020202020204" pitchFamily="34" charset="0"/>
              <a:buChar char="•"/>
            </a:pPr>
            <a:r>
              <a:rPr lang="en-US" altLang="zh-TW" sz="1500" b="1" dirty="0">
                <a:solidFill>
                  <a:schemeClr val="bg1"/>
                </a:solidFill>
                <a:latin typeface="Arial" panose="020B0604020202020204" pitchFamily="34" charset="0"/>
                <a:ea typeface="微軟正黑體" panose="020B0604030504040204" pitchFamily="34" charset="-120"/>
                <a:cs typeface="Arial" panose="020B0604020202020204" pitchFamily="34" charset="0"/>
              </a:rPr>
              <a:t>Integration of QTS applications</a:t>
            </a:r>
            <a:endParaRPr lang="en-US" altLang="zh-CN" sz="15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250871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形 46">
            <a:extLst>
              <a:ext uri="{FF2B5EF4-FFF2-40B4-BE49-F238E27FC236}">
                <a16:creationId xmlns:a16="http://schemas.microsoft.com/office/drawing/2014/main" id="{1D5D9D5E-4156-2C42-B0E2-D365C4E735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14326" y="1228324"/>
            <a:ext cx="993425" cy="595145"/>
          </a:xfrm>
          <a:prstGeom prst="rect">
            <a:avLst/>
          </a:prstGeom>
        </p:spPr>
      </p:pic>
      <p:sp>
        <p:nvSpPr>
          <p:cNvPr id="2" name="Title 1">
            <a:extLst>
              <a:ext uri="{FF2B5EF4-FFF2-40B4-BE49-F238E27FC236}">
                <a16:creationId xmlns:a16="http://schemas.microsoft.com/office/drawing/2014/main" id="{2DBC36AC-20DA-7F4D-AA51-00C1FC5A802A}"/>
              </a:ext>
            </a:extLst>
          </p:cNvPr>
          <p:cNvSpPr>
            <a:spLocks noGrp="1"/>
          </p:cNvSpPr>
          <p:nvPr>
            <p:ph type="title"/>
          </p:nvPr>
        </p:nvSpPr>
        <p:spPr>
          <a:xfrm>
            <a:off x="443918" y="102912"/>
            <a:ext cx="7886700" cy="994172"/>
          </a:xfrm>
        </p:spPr>
        <p:txBody>
          <a:bodyPr>
            <a:normAutofit/>
          </a:bodyPr>
          <a:lstStyle/>
          <a:p>
            <a:r>
              <a:rPr lang="en-US" altLang="zh-TW" sz="3200">
                <a:latin typeface="Arial" panose="020B0604020202020204" pitchFamily="34" charset="0"/>
                <a:cs typeface="Arial" panose="020B0604020202020204" pitchFamily="34" charset="0"/>
              </a:rPr>
              <a:t>Support more access protocols</a:t>
            </a:r>
          </a:p>
        </p:txBody>
      </p:sp>
      <p:sp>
        <p:nvSpPr>
          <p:cNvPr id="3" name="Content Placeholder 2">
            <a:extLst>
              <a:ext uri="{FF2B5EF4-FFF2-40B4-BE49-F238E27FC236}">
                <a16:creationId xmlns:a16="http://schemas.microsoft.com/office/drawing/2014/main" id="{B6C939BC-ABF1-D44A-B83C-24FF1F40BBDC}"/>
              </a:ext>
            </a:extLst>
          </p:cNvPr>
          <p:cNvSpPr>
            <a:spLocks noGrp="1"/>
          </p:cNvSpPr>
          <p:nvPr>
            <p:ph idx="1"/>
          </p:nvPr>
        </p:nvSpPr>
        <p:spPr>
          <a:xfrm>
            <a:off x="514616" y="1539548"/>
            <a:ext cx="5028042" cy="2889510"/>
          </a:xfrm>
        </p:spPr>
        <p:txBody>
          <a:bodyPr>
            <a:normAutofit/>
          </a:bodyPr>
          <a:lstStyle/>
          <a:p>
            <a:pPr marL="0" indent="0">
              <a:lnSpc>
                <a:spcPts val="3300"/>
              </a:lnSpc>
              <a:buNone/>
            </a:pPr>
            <a:r>
              <a:rPr lang="en-US" sz="1600">
                <a:latin typeface="Arial" panose="020B0604020202020204" pitchFamily="34" charset="0"/>
                <a:cs typeface="Arial" panose="020B0604020202020204" pitchFamily="34" charset="0"/>
              </a:rPr>
              <a:t>With Cloud Storage Gateway protocol conversion, you can access your cloud data on any of your external devices regardless if you are connected using SMB, NFS, AFP, FTP, or other protocols.</a:t>
            </a:r>
            <a:endParaRPr lang="en-US" sz="1400">
              <a:latin typeface="Arial" panose="020B0604020202020204" pitchFamily="34" charset="0"/>
              <a:cs typeface="Arial" panose="020B0604020202020204" pitchFamily="34" charset="0"/>
            </a:endParaRPr>
          </a:p>
        </p:txBody>
      </p:sp>
      <p:pic>
        <p:nvPicPr>
          <p:cNvPr id="5" name="Picture 4" descr="https://www.qnap.com/i/_attach_file/product/photo/800_500/339_1524708675_TVS-951X_Front.png?v=1">
            <a:extLst>
              <a:ext uri="{FF2B5EF4-FFF2-40B4-BE49-F238E27FC236}">
                <a16:creationId xmlns:a16="http://schemas.microsoft.com/office/drawing/2014/main" id="{52C76081-D09B-5545-AA5D-B5D5684884D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15364" y="2564146"/>
            <a:ext cx="1065028" cy="6656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圖形 20">
            <a:extLst>
              <a:ext uri="{FF2B5EF4-FFF2-40B4-BE49-F238E27FC236}">
                <a16:creationId xmlns:a16="http://schemas.microsoft.com/office/drawing/2014/main" id="{F240E4CD-84D7-C642-BAA0-30F74BF1DB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69614" y="3963831"/>
            <a:ext cx="759416" cy="522099"/>
          </a:xfrm>
          <a:prstGeom prst="rect">
            <a:avLst/>
          </a:prstGeom>
        </p:spPr>
      </p:pic>
      <p:cxnSp>
        <p:nvCxnSpPr>
          <p:cNvPr id="7" name="直線單箭頭接點 33">
            <a:extLst>
              <a:ext uri="{FF2B5EF4-FFF2-40B4-BE49-F238E27FC236}">
                <a16:creationId xmlns:a16="http://schemas.microsoft.com/office/drawing/2014/main" id="{9394EB2C-219C-5D4E-AFA2-7C7EDE235621}"/>
              </a:ext>
            </a:extLst>
          </p:cNvPr>
          <p:cNvCxnSpPr>
            <a:cxnSpLocks/>
          </p:cNvCxnSpPr>
          <p:nvPr/>
        </p:nvCxnSpPr>
        <p:spPr>
          <a:xfrm>
            <a:off x="6608097" y="1905091"/>
            <a:ext cx="6229" cy="650752"/>
          </a:xfrm>
          <a:prstGeom prst="straightConnector1">
            <a:avLst/>
          </a:prstGeom>
          <a:ln w="10160">
            <a:solidFill>
              <a:schemeClr val="tx2">
                <a:lumMod val="75000"/>
              </a:schemeClr>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線單箭頭接點 37">
            <a:extLst>
              <a:ext uri="{FF2B5EF4-FFF2-40B4-BE49-F238E27FC236}">
                <a16:creationId xmlns:a16="http://schemas.microsoft.com/office/drawing/2014/main" id="{19FA5BC2-D88D-F243-95CE-1ACE7484CA1F}"/>
              </a:ext>
            </a:extLst>
          </p:cNvPr>
          <p:cNvCxnSpPr>
            <a:cxnSpLocks/>
          </p:cNvCxnSpPr>
          <p:nvPr/>
        </p:nvCxnSpPr>
        <p:spPr>
          <a:xfrm>
            <a:off x="6640488" y="3248435"/>
            <a:ext cx="19629" cy="655505"/>
          </a:xfrm>
          <a:prstGeom prst="straightConnector1">
            <a:avLst/>
          </a:prstGeom>
          <a:ln w="10160">
            <a:solidFill>
              <a:schemeClr val="tx2">
                <a:lumMod val="75000"/>
              </a:schemeClr>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pic>
        <p:nvPicPr>
          <p:cNvPr id="11" name="圖形 57">
            <a:extLst>
              <a:ext uri="{FF2B5EF4-FFF2-40B4-BE49-F238E27FC236}">
                <a16:creationId xmlns:a16="http://schemas.microsoft.com/office/drawing/2014/main" id="{15C0B3E0-D729-B045-B18F-40C864C64B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6407" y="1143525"/>
            <a:ext cx="1271219" cy="761566"/>
          </a:xfrm>
          <a:prstGeom prst="rect">
            <a:avLst/>
          </a:prstGeom>
          <a:effectLst>
            <a:outerShdw blurRad="50800" dist="38100" dir="2700000" algn="tl" rotWithShape="0">
              <a:prstClr val="black">
                <a:alpha val="40000"/>
              </a:prstClr>
            </a:outerShdw>
          </a:effectLst>
        </p:spPr>
      </p:pic>
      <p:grpSp>
        <p:nvGrpSpPr>
          <p:cNvPr id="25" name="Group 24">
            <a:extLst>
              <a:ext uri="{FF2B5EF4-FFF2-40B4-BE49-F238E27FC236}">
                <a16:creationId xmlns:a16="http://schemas.microsoft.com/office/drawing/2014/main" id="{D83BCC4E-BAE6-BA49-B21E-3F7FB45A6689}"/>
              </a:ext>
            </a:extLst>
          </p:cNvPr>
          <p:cNvGrpSpPr/>
          <p:nvPr/>
        </p:nvGrpSpPr>
        <p:grpSpPr>
          <a:xfrm>
            <a:off x="6484283" y="2104575"/>
            <a:ext cx="260085" cy="260085"/>
            <a:chOff x="8727084" y="3388335"/>
            <a:chExt cx="346780" cy="346780"/>
          </a:xfrm>
        </p:grpSpPr>
        <p:sp>
          <p:nvSpPr>
            <p:cNvPr id="13" name="橢圓 41">
              <a:extLst>
                <a:ext uri="{FF2B5EF4-FFF2-40B4-BE49-F238E27FC236}">
                  <a16:creationId xmlns:a16="http://schemas.microsoft.com/office/drawing/2014/main" id="{A1CF303F-E6F2-6346-9DA3-73B3E1475979}"/>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14" name="圖形 15">
              <a:extLst>
                <a:ext uri="{FF2B5EF4-FFF2-40B4-BE49-F238E27FC236}">
                  <a16:creationId xmlns:a16="http://schemas.microsoft.com/office/drawing/2014/main" id="{0629C300-EBBB-7E4D-8919-6322CFF15419}"/>
                </a:ext>
              </a:extLst>
            </p:cNvPr>
            <p:cNvGrpSpPr/>
            <p:nvPr/>
          </p:nvGrpSpPr>
          <p:grpSpPr>
            <a:xfrm>
              <a:off x="8810059" y="3432243"/>
              <a:ext cx="171009" cy="232084"/>
              <a:chOff x="5700272" y="2268099"/>
              <a:chExt cx="128257" cy="174063"/>
            </a:xfrm>
          </p:grpSpPr>
          <p:sp>
            <p:nvSpPr>
              <p:cNvPr id="15" name="手繪多邊形: 圖案 65">
                <a:extLst>
                  <a:ext uri="{FF2B5EF4-FFF2-40B4-BE49-F238E27FC236}">
                    <a16:creationId xmlns:a16="http://schemas.microsoft.com/office/drawing/2014/main" id="{D110A3E8-E9C7-AC4D-83DB-B5010471AEA4}"/>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16" name="手繪多邊形: 圖案 66">
                <a:extLst>
                  <a:ext uri="{FF2B5EF4-FFF2-40B4-BE49-F238E27FC236}">
                    <a16:creationId xmlns:a16="http://schemas.microsoft.com/office/drawing/2014/main" id="{1D3C5552-D244-844B-BADC-A1C9C92C26CF}"/>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7" name="手繪多邊形: 圖案 67">
                <a:extLst>
                  <a:ext uri="{FF2B5EF4-FFF2-40B4-BE49-F238E27FC236}">
                    <a16:creationId xmlns:a16="http://schemas.microsoft.com/office/drawing/2014/main" id="{D6AAB433-5ED3-D643-B659-B978D168C7BD}"/>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8" name="手繪多邊形: 圖案 68">
                <a:extLst>
                  <a:ext uri="{FF2B5EF4-FFF2-40B4-BE49-F238E27FC236}">
                    <a16:creationId xmlns:a16="http://schemas.microsoft.com/office/drawing/2014/main" id="{A6256DF0-4E08-6E48-8660-A40F4594C1E5}"/>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grpSp>
        <p:nvGrpSpPr>
          <p:cNvPr id="26" name="Group 25">
            <a:extLst>
              <a:ext uri="{FF2B5EF4-FFF2-40B4-BE49-F238E27FC236}">
                <a16:creationId xmlns:a16="http://schemas.microsoft.com/office/drawing/2014/main" id="{4C909713-41B6-C14B-BC92-3F1674C9A4C1}"/>
              </a:ext>
            </a:extLst>
          </p:cNvPr>
          <p:cNvGrpSpPr/>
          <p:nvPr/>
        </p:nvGrpSpPr>
        <p:grpSpPr>
          <a:xfrm>
            <a:off x="6530074" y="3431626"/>
            <a:ext cx="260085" cy="260085"/>
            <a:chOff x="8727084" y="3388335"/>
            <a:chExt cx="346780" cy="346780"/>
          </a:xfrm>
        </p:grpSpPr>
        <p:sp>
          <p:nvSpPr>
            <p:cNvPr id="27" name="橢圓 41">
              <a:extLst>
                <a:ext uri="{FF2B5EF4-FFF2-40B4-BE49-F238E27FC236}">
                  <a16:creationId xmlns:a16="http://schemas.microsoft.com/office/drawing/2014/main" id="{1162B4C9-40F1-3B4B-8E4C-D08BD99E1B7D}"/>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28" name="圖形 15">
              <a:extLst>
                <a:ext uri="{FF2B5EF4-FFF2-40B4-BE49-F238E27FC236}">
                  <a16:creationId xmlns:a16="http://schemas.microsoft.com/office/drawing/2014/main" id="{1F8A0838-0E8A-4B4E-9B73-88BE68B18624}"/>
                </a:ext>
              </a:extLst>
            </p:cNvPr>
            <p:cNvGrpSpPr/>
            <p:nvPr/>
          </p:nvGrpSpPr>
          <p:grpSpPr>
            <a:xfrm>
              <a:off x="8810059" y="3432243"/>
              <a:ext cx="171009" cy="232084"/>
              <a:chOff x="5700272" y="2268099"/>
              <a:chExt cx="128257" cy="174063"/>
            </a:xfrm>
          </p:grpSpPr>
          <p:sp>
            <p:nvSpPr>
              <p:cNvPr id="29" name="手繪多邊形: 圖案 65">
                <a:extLst>
                  <a:ext uri="{FF2B5EF4-FFF2-40B4-BE49-F238E27FC236}">
                    <a16:creationId xmlns:a16="http://schemas.microsoft.com/office/drawing/2014/main" id="{7D6D4013-2C59-2D42-8860-33CEAA6FCA69}"/>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30" name="手繪多邊形: 圖案 66">
                <a:extLst>
                  <a:ext uri="{FF2B5EF4-FFF2-40B4-BE49-F238E27FC236}">
                    <a16:creationId xmlns:a16="http://schemas.microsoft.com/office/drawing/2014/main" id="{75309624-7663-414A-BA26-38568E338A57}"/>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31" name="手繪多邊形: 圖案 67">
                <a:extLst>
                  <a:ext uri="{FF2B5EF4-FFF2-40B4-BE49-F238E27FC236}">
                    <a16:creationId xmlns:a16="http://schemas.microsoft.com/office/drawing/2014/main" id="{13C3D63D-9D0B-8749-9556-1E705B20AA4D}"/>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32" name="手繪多邊形: 圖案 68">
                <a:extLst>
                  <a:ext uri="{FF2B5EF4-FFF2-40B4-BE49-F238E27FC236}">
                    <a16:creationId xmlns:a16="http://schemas.microsoft.com/office/drawing/2014/main" id="{87EE5DD6-C0A4-9244-90E8-67F2262F3266}"/>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sp>
        <p:nvSpPr>
          <p:cNvPr id="44" name="矩形: 圓角 43">
            <a:extLst>
              <a:ext uri="{FF2B5EF4-FFF2-40B4-BE49-F238E27FC236}">
                <a16:creationId xmlns:a16="http://schemas.microsoft.com/office/drawing/2014/main" id="{7CE09986-CA58-43DA-B6E9-D51CC3DF4037}"/>
              </a:ext>
            </a:extLst>
          </p:cNvPr>
          <p:cNvSpPr/>
          <p:nvPr/>
        </p:nvSpPr>
        <p:spPr>
          <a:xfrm>
            <a:off x="7038615" y="2075210"/>
            <a:ext cx="1258761" cy="259462"/>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5" name="矩形: 圓角 44">
            <a:extLst>
              <a:ext uri="{FF2B5EF4-FFF2-40B4-BE49-F238E27FC236}">
                <a16:creationId xmlns:a16="http://schemas.microsoft.com/office/drawing/2014/main" id="{B5A38B96-2384-4CCE-98AB-321848035AE5}"/>
              </a:ext>
            </a:extLst>
          </p:cNvPr>
          <p:cNvSpPr/>
          <p:nvPr/>
        </p:nvSpPr>
        <p:spPr>
          <a:xfrm>
            <a:off x="7040779" y="3379158"/>
            <a:ext cx="1258761" cy="379640"/>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34665DDC-4BA9-46EE-828C-CA553B9D42D7}"/>
              </a:ext>
            </a:extLst>
          </p:cNvPr>
          <p:cNvSpPr/>
          <p:nvPr/>
        </p:nvSpPr>
        <p:spPr>
          <a:xfrm>
            <a:off x="7053733" y="2081836"/>
            <a:ext cx="1271218" cy="233975"/>
          </a:xfrm>
          <a:prstGeom prst="rect">
            <a:avLst/>
          </a:prstGeom>
        </p:spPr>
        <p:txBody>
          <a:bodyPr wrap="square">
            <a:spAutoFit/>
          </a:bodyPr>
          <a:lstStyle/>
          <a:p>
            <a:pPr>
              <a:lnSpc>
                <a:spcPts val="1200"/>
              </a:lnSpc>
            </a:pPr>
            <a:r>
              <a:rPr lang="en-US" altLang="zh-CN" sz="900">
                <a:solidFill>
                  <a:schemeClr val="bg1"/>
                </a:solidFill>
                <a:latin typeface="Arial" panose="020B0604020202020204" pitchFamily="34" charset="0"/>
                <a:ea typeface="微軟正黑體" panose="020B0604030504040204" pitchFamily="34" charset="-120"/>
                <a:cs typeface="Arial" panose="020B0604020202020204" pitchFamily="34" charset="0"/>
              </a:rPr>
              <a:t>Connect to the cloud</a:t>
            </a:r>
            <a:endParaRPr lang="en-US" altLang="zh-TW" sz="9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6" name="矩形 45">
            <a:extLst>
              <a:ext uri="{FF2B5EF4-FFF2-40B4-BE49-F238E27FC236}">
                <a16:creationId xmlns:a16="http://schemas.microsoft.com/office/drawing/2014/main" id="{23D0D789-CB46-4300-925A-11C223D8E813}"/>
              </a:ext>
            </a:extLst>
          </p:cNvPr>
          <p:cNvSpPr/>
          <p:nvPr/>
        </p:nvSpPr>
        <p:spPr>
          <a:xfrm>
            <a:off x="7075926" y="3377369"/>
            <a:ext cx="1258761" cy="387863"/>
          </a:xfrm>
          <a:prstGeom prst="rect">
            <a:avLst/>
          </a:prstGeom>
        </p:spPr>
        <p:txBody>
          <a:bodyPr wrap="square">
            <a:spAutoFit/>
          </a:bodyPr>
          <a:lstStyle/>
          <a:p>
            <a:pPr>
              <a:lnSpc>
                <a:spcPts val="1200"/>
              </a:lnSpc>
            </a:pPr>
            <a:r>
              <a:rPr lang="en-US" altLang="zh-CN" sz="900">
                <a:solidFill>
                  <a:schemeClr val="bg1"/>
                </a:solidFill>
                <a:latin typeface="Arial" panose="020B0604020202020204" pitchFamily="34" charset="0"/>
                <a:ea typeface="微軟正黑體" panose="020B0604030504040204" pitchFamily="34" charset="-120"/>
                <a:cs typeface="Arial" panose="020B0604020202020204" pitchFamily="34" charset="0"/>
              </a:rPr>
              <a:t>CIFS/SMB, AFP, NFS, FTP, WebDAV</a:t>
            </a:r>
          </a:p>
        </p:txBody>
      </p:sp>
      <p:sp>
        <p:nvSpPr>
          <p:cNvPr id="34" name="矩形: 圓角 2">
            <a:extLst>
              <a:ext uri="{FF2B5EF4-FFF2-40B4-BE49-F238E27FC236}">
                <a16:creationId xmlns:a16="http://schemas.microsoft.com/office/drawing/2014/main" id="{64431E1F-8C42-B84F-A174-713DB6D69C83}"/>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Rectangle 34">
            <a:extLst>
              <a:ext uri="{FF2B5EF4-FFF2-40B4-BE49-F238E27FC236}">
                <a16:creationId xmlns:a16="http://schemas.microsoft.com/office/drawing/2014/main" id="{2B0739A3-64E8-B949-ABA4-C6EE5A4FEFA1}"/>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37" name="矩形 3">
            <a:extLst>
              <a:ext uri="{FF2B5EF4-FFF2-40B4-BE49-F238E27FC236}">
                <a16:creationId xmlns:a16="http://schemas.microsoft.com/office/drawing/2014/main" id="{91C84632-3AE6-9048-A1BA-67EAB07BC430}"/>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48">
            <a:extLst>
              <a:ext uri="{FF2B5EF4-FFF2-40B4-BE49-F238E27FC236}">
                <a16:creationId xmlns:a16="http://schemas.microsoft.com/office/drawing/2014/main" id="{9CE3A157-40B5-BC44-86A1-39AB8592E6DB}"/>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54532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103ACF60-EE7C-4E13-A38A-855AEDCD2FB8}"/>
              </a:ext>
            </a:extLst>
          </p:cNvPr>
          <p:cNvSpPr/>
          <p:nvPr/>
        </p:nvSpPr>
        <p:spPr>
          <a:xfrm>
            <a:off x="475626" y="1094352"/>
            <a:ext cx="7616343" cy="728405"/>
          </a:xfrm>
          <a:prstGeom prst="rect">
            <a:avLst/>
          </a:prstGeom>
        </p:spPr>
        <p:txBody>
          <a:bodyPr wrap="square">
            <a:spAutoFit/>
          </a:bodyPr>
          <a:lstStyle/>
          <a:p>
            <a:pPr>
              <a:lnSpc>
                <a:spcPts val="2600"/>
              </a:lnSpc>
            </a:pPr>
            <a:r>
              <a:rPr lang="en-GB" altLang="zh-TW" b="1">
                <a:latin typeface="Arial" panose="020B0604020202020204" pitchFamily="34" charset="0"/>
                <a:ea typeface="微軟正黑體" panose="020B0604030504040204" pitchFamily="34" charset="-120"/>
                <a:cs typeface="Arial" panose="020B0604020202020204" pitchFamily="34" charset="0"/>
              </a:rPr>
              <a:t>Create a proper size of cache volume to help smoothly access unlimited cloud storage like local transferring.</a:t>
            </a:r>
          </a:p>
        </p:txBody>
      </p:sp>
      <p:sp>
        <p:nvSpPr>
          <p:cNvPr id="6" name="標題 5">
            <a:extLst>
              <a:ext uri="{FF2B5EF4-FFF2-40B4-BE49-F238E27FC236}">
                <a16:creationId xmlns:a16="http://schemas.microsoft.com/office/drawing/2014/main" id="{B6178911-BD29-4481-A127-895CE8A53E88}"/>
              </a:ext>
            </a:extLst>
          </p:cNvPr>
          <p:cNvSpPr>
            <a:spLocks noGrp="1"/>
          </p:cNvSpPr>
          <p:nvPr>
            <p:ph type="title"/>
          </p:nvPr>
        </p:nvSpPr>
        <p:spPr>
          <a:xfrm>
            <a:off x="478884" y="357675"/>
            <a:ext cx="8229600" cy="493563"/>
          </a:xfrm>
        </p:spPr>
        <p:txBody>
          <a:bodyPr>
            <a:noAutofit/>
          </a:bodyPr>
          <a:lstStyle/>
          <a:p>
            <a:r>
              <a:rPr lang="en-US" altLang="zh-CN" sz="3200">
                <a:latin typeface="Arial" panose="020B0604020202020204" pitchFamily="34" charset="0"/>
                <a:cs typeface="Arial" panose="020B0604020202020204" pitchFamily="34" charset="0"/>
              </a:rPr>
              <a:t>NAS local cache lower the access latency. </a:t>
            </a:r>
          </a:p>
        </p:txBody>
      </p:sp>
      <p:pic>
        <p:nvPicPr>
          <p:cNvPr id="33" name="圖形 32">
            <a:extLst>
              <a:ext uri="{FF2B5EF4-FFF2-40B4-BE49-F238E27FC236}">
                <a16:creationId xmlns:a16="http://schemas.microsoft.com/office/drawing/2014/main" id="{73083980-9375-45AB-9076-1F0AA609181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24723" y="3812710"/>
            <a:ext cx="1933085" cy="19428"/>
          </a:xfrm>
          <a:prstGeom prst="rect">
            <a:avLst/>
          </a:prstGeom>
        </p:spPr>
      </p:pic>
      <p:pic>
        <p:nvPicPr>
          <p:cNvPr id="31" name="圖形 30">
            <a:extLst>
              <a:ext uri="{FF2B5EF4-FFF2-40B4-BE49-F238E27FC236}">
                <a16:creationId xmlns:a16="http://schemas.microsoft.com/office/drawing/2014/main" id="{9F2E4DD5-E29B-480D-A4B5-6408D0B876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886604" y="2709886"/>
            <a:ext cx="495414" cy="660552"/>
          </a:xfrm>
          <a:prstGeom prst="rect">
            <a:avLst/>
          </a:prstGeom>
        </p:spPr>
      </p:pic>
      <p:pic>
        <p:nvPicPr>
          <p:cNvPr id="8" name="圖形 7">
            <a:extLst>
              <a:ext uri="{FF2B5EF4-FFF2-40B4-BE49-F238E27FC236}">
                <a16:creationId xmlns:a16="http://schemas.microsoft.com/office/drawing/2014/main" id="{D1F00FBB-59CC-40BC-8E21-E16F09524F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29842" y="1905215"/>
            <a:ext cx="1457494" cy="985205"/>
          </a:xfrm>
          <a:prstGeom prst="rect">
            <a:avLst/>
          </a:prstGeom>
        </p:spPr>
      </p:pic>
      <p:pic>
        <p:nvPicPr>
          <p:cNvPr id="27" name="圖形 26">
            <a:extLst>
              <a:ext uri="{FF2B5EF4-FFF2-40B4-BE49-F238E27FC236}">
                <a16:creationId xmlns:a16="http://schemas.microsoft.com/office/drawing/2014/main" id="{8EB1FA5D-9802-49E3-8B72-0F44FD5148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29470" y="3333098"/>
            <a:ext cx="1228223" cy="905814"/>
          </a:xfrm>
          <a:prstGeom prst="rect">
            <a:avLst/>
          </a:prstGeom>
        </p:spPr>
      </p:pic>
      <p:pic>
        <p:nvPicPr>
          <p:cNvPr id="32" name="圖形 31">
            <a:extLst>
              <a:ext uri="{FF2B5EF4-FFF2-40B4-BE49-F238E27FC236}">
                <a16:creationId xmlns:a16="http://schemas.microsoft.com/office/drawing/2014/main" id="{32AEEEE6-0C8E-4DCA-A727-DDC7AF7E63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7356901" y="2784241"/>
            <a:ext cx="495414" cy="660552"/>
          </a:xfrm>
          <a:prstGeom prst="rect">
            <a:avLst/>
          </a:prstGeom>
        </p:spPr>
      </p:pic>
      <p:pic>
        <p:nvPicPr>
          <p:cNvPr id="10" name="圖形 9">
            <a:extLst>
              <a:ext uri="{FF2B5EF4-FFF2-40B4-BE49-F238E27FC236}">
                <a16:creationId xmlns:a16="http://schemas.microsoft.com/office/drawing/2014/main" id="{F0327C32-FD2B-4E66-8FEE-6FD6E0A106BD}"/>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689252" y="2943637"/>
            <a:ext cx="1249974" cy="1249974"/>
          </a:xfrm>
          <a:prstGeom prst="rect">
            <a:avLst/>
          </a:prstGeom>
        </p:spPr>
      </p:pic>
      <p:sp>
        <p:nvSpPr>
          <p:cNvPr id="4" name="矩形 3">
            <a:extLst>
              <a:ext uri="{FF2B5EF4-FFF2-40B4-BE49-F238E27FC236}">
                <a16:creationId xmlns:a16="http://schemas.microsoft.com/office/drawing/2014/main" id="{BED1A465-EE2D-460D-91FF-106A0D8A4444}"/>
              </a:ext>
            </a:extLst>
          </p:cNvPr>
          <p:cNvSpPr/>
          <p:nvPr/>
        </p:nvSpPr>
        <p:spPr>
          <a:xfrm>
            <a:off x="714908" y="2452400"/>
            <a:ext cx="4209938" cy="912301"/>
          </a:xfrm>
          <a:prstGeom prst="rect">
            <a:avLst/>
          </a:prstGeom>
        </p:spPr>
        <p:txBody>
          <a:bodyPr wrap="square" anchor="t">
            <a:spAutoFit/>
          </a:bodyPr>
          <a:lstStyle/>
          <a:p>
            <a:pPr marL="257175" indent="-257175" defTabSz="457178">
              <a:lnSpc>
                <a:spcPts val="2200"/>
              </a:lnSpc>
              <a:buFont typeface="Arial" panose="020B0604020202020204" pitchFamily="34" charset="0"/>
              <a:buChar char="•"/>
            </a:pPr>
            <a:r>
              <a:rPr lang="en-US" altLang="zh-TW" sz="1500">
                <a:latin typeface="Arial"/>
                <a:ea typeface="微軟正黑體"/>
                <a:cs typeface="Arial"/>
              </a:rPr>
              <a:t>Minimum space: 20 GB</a:t>
            </a:r>
          </a:p>
          <a:p>
            <a:pPr marL="257175" indent="-257175" defTabSz="457178">
              <a:lnSpc>
                <a:spcPts val="2200"/>
              </a:lnSpc>
              <a:buFont typeface="Arial" panose="020B0604020202020204" pitchFamily="34" charset="0"/>
              <a:buChar char="•"/>
            </a:pPr>
            <a:r>
              <a:rPr lang="en-US" altLang="zh-TW" sz="1500">
                <a:latin typeface="Arial"/>
                <a:ea typeface="微軟正黑體"/>
                <a:cs typeface="Arial"/>
              </a:rPr>
              <a:t>Suggested size of cache space</a:t>
            </a:r>
            <a:r>
              <a:rPr lang="zh-TW" altLang="en-US" sz="1500">
                <a:latin typeface="Arial"/>
                <a:ea typeface="微軟正黑體"/>
                <a:cs typeface="Arial"/>
              </a:rPr>
              <a:t>＝</a:t>
            </a:r>
            <a:br>
              <a:rPr lang="en-US" altLang="zh-TW" sz="1500">
                <a:latin typeface="Arial" panose="020B0604020202020204" pitchFamily="34" charset="0"/>
                <a:ea typeface="微軟正黑體" panose="020B0604030504040204" pitchFamily="34" charset="-120"/>
                <a:cs typeface="Arial" panose="020B0604020202020204" pitchFamily="34" charset="0"/>
              </a:rPr>
            </a:br>
            <a:endParaRPr lang="zh-TW" altLang="en-US" sz="1500">
              <a:solidFill>
                <a:schemeClr val="bg2">
                  <a:lumMod val="2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Rectangle 2">
            <a:extLst>
              <a:ext uri="{FF2B5EF4-FFF2-40B4-BE49-F238E27FC236}">
                <a16:creationId xmlns:a16="http://schemas.microsoft.com/office/drawing/2014/main" id="{03097092-2F54-5C47-8E9C-A607A68C1809}"/>
              </a:ext>
            </a:extLst>
          </p:cNvPr>
          <p:cNvSpPr/>
          <p:nvPr/>
        </p:nvSpPr>
        <p:spPr>
          <a:xfrm>
            <a:off x="796861" y="3874941"/>
            <a:ext cx="4045575" cy="535724"/>
          </a:xfrm>
          <a:prstGeom prst="rect">
            <a:avLst/>
          </a:prstGeom>
        </p:spPr>
        <p:txBody>
          <a:bodyPr wrap="square">
            <a:spAutoFit/>
          </a:bodyPr>
          <a:lstStyle/>
          <a:p>
            <a:pPr>
              <a:lnSpc>
                <a:spcPts val="1800"/>
              </a:lnSpc>
            </a:pPr>
            <a:r>
              <a:rPr lang="en-US" altLang="zh-CN" sz="1200">
                <a:solidFill>
                  <a:schemeClr val="bg2">
                    <a:lumMod val="25000"/>
                  </a:schemeClr>
                </a:solidFill>
                <a:latin typeface="Arial" panose="020B0604020202020204" pitchFamily="34" charset="0"/>
                <a:ea typeface="微軟正黑體" panose="020B0604030504040204" pitchFamily="34" charset="-120"/>
                <a:cs typeface="Arial" panose="020B0604020202020204" pitchFamily="34" charset="0"/>
              </a:rPr>
              <a:t>Ex: ( 100 MB/s – 50 MB/s) x ( 4 x 60 x 60 s ) x 1.4 = 1,000,800 MB ≈ 1 TB</a:t>
            </a:r>
            <a:endParaRPr lang="en-US" sz="1200">
              <a:latin typeface="Arial" panose="020B0604020202020204" pitchFamily="34" charset="0"/>
              <a:cs typeface="Arial" panose="020B0604020202020204" pitchFamily="34" charset="0"/>
            </a:endParaRPr>
          </a:p>
        </p:txBody>
      </p:sp>
      <p:sp>
        <p:nvSpPr>
          <p:cNvPr id="18" name="矩形: 圓角 17">
            <a:extLst>
              <a:ext uri="{FF2B5EF4-FFF2-40B4-BE49-F238E27FC236}">
                <a16:creationId xmlns:a16="http://schemas.microsoft.com/office/drawing/2014/main" id="{112393E8-3C71-40BB-8AE2-B5423C4F8A3E}"/>
              </a:ext>
            </a:extLst>
          </p:cNvPr>
          <p:cNvSpPr/>
          <p:nvPr/>
        </p:nvSpPr>
        <p:spPr>
          <a:xfrm>
            <a:off x="669487" y="2010082"/>
            <a:ext cx="4920374" cy="371093"/>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DB8E101E-8349-48C2-ADA3-B39F641EF842}"/>
              </a:ext>
            </a:extLst>
          </p:cNvPr>
          <p:cNvSpPr/>
          <p:nvPr/>
        </p:nvSpPr>
        <p:spPr>
          <a:xfrm>
            <a:off x="699668" y="2026550"/>
            <a:ext cx="4974344" cy="307777"/>
          </a:xfrm>
          <a:prstGeom prst="rect">
            <a:avLst/>
          </a:prstGeom>
        </p:spPr>
        <p:txBody>
          <a:bodyPr wrap="square">
            <a:spAutoFit/>
          </a:bodyPr>
          <a:lstStyle/>
          <a:p>
            <a:pPr defTabSz="457178"/>
            <a:r>
              <a:rPr lang="en-US" altLang="zh-TW" sz="1400" b="1">
                <a:solidFill>
                  <a:prstClr val="white"/>
                </a:solidFill>
                <a:latin typeface="Arial" panose="020B0604020202020204" pitchFamily="34" charset="0"/>
                <a:ea typeface="微軟正黑體" panose="020B0604030504040204" pitchFamily="34" charset="-120"/>
                <a:cs typeface="Arial" panose="020B0604020202020204" pitchFamily="34" charset="0"/>
              </a:rPr>
              <a:t>Each gateway file share needs a dedicated cache space</a:t>
            </a:r>
            <a:endParaRPr lang="zh-TW" altLang="en-US" sz="14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 name="Rounded Rectangle 41">
            <a:extLst>
              <a:ext uri="{FF2B5EF4-FFF2-40B4-BE49-F238E27FC236}">
                <a16:creationId xmlns:a16="http://schemas.microsoft.com/office/drawing/2014/main" id="{E4CC8801-6ACF-431E-A9C5-3779BED64EA7}"/>
              </a:ext>
            </a:extLst>
          </p:cNvPr>
          <p:cNvSpPr/>
          <p:nvPr/>
        </p:nvSpPr>
        <p:spPr>
          <a:xfrm>
            <a:off x="669488" y="3192092"/>
            <a:ext cx="4451728" cy="585505"/>
          </a:xfrm>
          <a:prstGeom prst="roundRect">
            <a:avLst>
              <a:gd name="adj" fmla="val 50000"/>
            </a:avLst>
          </a:prstGeom>
          <a:gradFill>
            <a:gsLst>
              <a:gs pos="0">
                <a:schemeClr val="accent1">
                  <a:lumMod val="50000"/>
                </a:schemeClr>
              </a:gs>
              <a:gs pos="100000">
                <a:schemeClr val="accent1">
                  <a:lumMod val="75000"/>
                </a:schemeClr>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 Speed of writing to NAS</a:t>
            </a:r>
            <a:r>
              <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(MB/s)-Speed of uploading to cloud (MB/s) ) x time(s) x 1.4 + demand of data always kept in cache</a:t>
            </a:r>
            <a:endParaRPr lang="en-US" sz="105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4" name="矩形: 圓角 2">
            <a:extLst>
              <a:ext uri="{FF2B5EF4-FFF2-40B4-BE49-F238E27FC236}">
                <a16:creationId xmlns:a16="http://schemas.microsoft.com/office/drawing/2014/main" id="{C8D8CA02-22B7-1644-8A22-BAD57832830B}"/>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Rectangle 24">
            <a:extLst>
              <a:ext uri="{FF2B5EF4-FFF2-40B4-BE49-F238E27FC236}">
                <a16:creationId xmlns:a16="http://schemas.microsoft.com/office/drawing/2014/main" id="{C52C2D87-1A88-7F49-A13A-5EE9CE34BF8C}"/>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26" name="矩形 3">
            <a:extLst>
              <a:ext uri="{FF2B5EF4-FFF2-40B4-BE49-F238E27FC236}">
                <a16:creationId xmlns:a16="http://schemas.microsoft.com/office/drawing/2014/main" id="{EE79458E-F694-D842-8D64-8760AB515DDC}"/>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48">
            <a:extLst>
              <a:ext uri="{FF2B5EF4-FFF2-40B4-BE49-F238E27FC236}">
                <a16:creationId xmlns:a16="http://schemas.microsoft.com/office/drawing/2014/main" id="{7A89B91D-C895-1A4F-98EB-BCB2852952E5}"/>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545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形 26">
            <a:extLst>
              <a:ext uri="{FF2B5EF4-FFF2-40B4-BE49-F238E27FC236}">
                <a16:creationId xmlns:a16="http://schemas.microsoft.com/office/drawing/2014/main" id="{5442BA02-419E-4539-8D47-A02E2241EC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7724" y="2012899"/>
            <a:ext cx="2726489" cy="3086025"/>
          </a:xfrm>
          <a:prstGeom prst="rect">
            <a:avLst/>
          </a:prstGeom>
        </p:spPr>
      </p:pic>
      <p:sp>
        <p:nvSpPr>
          <p:cNvPr id="24" name="矩形: 圓角 35">
            <a:extLst>
              <a:ext uri="{FF2B5EF4-FFF2-40B4-BE49-F238E27FC236}">
                <a16:creationId xmlns:a16="http://schemas.microsoft.com/office/drawing/2014/main" id="{4B9446EF-6146-4225-979C-4AD5D6358DD0}"/>
              </a:ext>
            </a:extLst>
          </p:cNvPr>
          <p:cNvSpPr/>
          <p:nvPr/>
        </p:nvSpPr>
        <p:spPr>
          <a:xfrm>
            <a:off x="598507" y="1099217"/>
            <a:ext cx="8291493" cy="502579"/>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8"/>
            <a:endParaRPr lang="zh-TW" altLang="en-US" sz="1500" b="1">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矩形: 圓角 34">
            <a:extLst>
              <a:ext uri="{FF2B5EF4-FFF2-40B4-BE49-F238E27FC236}">
                <a16:creationId xmlns:a16="http://schemas.microsoft.com/office/drawing/2014/main" id="{402CF6BD-3AC4-0543-91FE-50B80255E6C9}"/>
              </a:ext>
            </a:extLst>
          </p:cNvPr>
          <p:cNvSpPr/>
          <p:nvPr/>
        </p:nvSpPr>
        <p:spPr>
          <a:xfrm>
            <a:off x="5702991" y="1902053"/>
            <a:ext cx="3017676" cy="1523634"/>
          </a:xfrm>
          <a:prstGeom prst="roundRect">
            <a:avLst>
              <a:gd name="adj" fmla="val 7363"/>
            </a:avLst>
          </a:prstGeom>
          <a:solidFill>
            <a:srgbClr val="CBE9FC"/>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lnSpc>
                <a:spcPts val="1500"/>
              </a:lnSpc>
              <a:spcBef>
                <a:spcPts val="200"/>
              </a:spcBef>
              <a:buFont typeface="Arial" panose="020B0604020202020204" pitchFamily="34" charset="0"/>
              <a:buChar char="•"/>
            </a:pPr>
            <a:r>
              <a:rPr lang="en-US" altLang="zh-TW" sz="1013">
                <a:solidFill>
                  <a:schemeClr val="tx1"/>
                </a:solidFill>
                <a:latin typeface="Arial" panose="020B0604020202020204" pitchFamily="34" charset="0"/>
                <a:ea typeface="微軟正黑體" panose="020B0604030504040204" pitchFamily="34" charset="-120"/>
                <a:cs typeface="Arial" panose="020B0604020202020204" pitchFamily="34" charset="0"/>
              </a:rPr>
              <a:t>You can download and keep files into cache space in advance to reduce the first reading time.</a:t>
            </a:r>
            <a:r>
              <a:rPr lang="zh-TW" altLang="en-US" sz="1013">
                <a:solidFill>
                  <a:schemeClr val="tx1"/>
                </a:solidFill>
                <a:latin typeface="Arial" panose="020B0604020202020204" pitchFamily="34" charset="0"/>
                <a:ea typeface="微軟正黑體" panose="020B0604030504040204" pitchFamily="34" charset="-120"/>
                <a:cs typeface="Arial" panose="020B0604020202020204" pitchFamily="34" charset="0"/>
              </a:rPr>
              <a:t> </a:t>
            </a:r>
            <a:endParaRPr lang="en-US" altLang="zh-TW" sz="1013">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marL="177800" indent="-177800">
              <a:lnSpc>
                <a:spcPts val="1500"/>
              </a:lnSpc>
              <a:spcBef>
                <a:spcPts val="200"/>
              </a:spcBef>
              <a:buFont typeface="Arial" panose="020B0604020202020204" pitchFamily="34" charset="0"/>
              <a:buChar char="•"/>
            </a:pPr>
            <a:r>
              <a:rPr lang="en-US" altLang="zh-TW" sz="1013">
                <a:solidFill>
                  <a:schemeClr val="tx1"/>
                </a:solidFill>
                <a:latin typeface="Arial" panose="020B0604020202020204" pitchFamily="34" charset="0"/>
                <a:ea typeface="微軟正黑體" panose="020B0604030504040204" pitchFamily="34" charset="-120"/>
                <a:cs typeface="Arial" panose="020B0604020202020204" pitchFamily="34" charset="0"/>
              </a:rPr>
              <a:t>Data always kept in cache will not be removed by cache algorithm. Please assign enough space for this data in advance.</a:t>
            </a:r>
            <a:endParaRPr lang="zh-TW" altLang="en-US" sz="1013">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 name="矩形: 圓角 34">
            <a:extLst>
              <a:ext uri="{FF2B5EF4-FFF2-40B4-BE49-F238E27FC236}">
                <a16:creationId xmlns:a16="http://schemas.microsoft.com/office/drawing/2014/main" id="{38ABF675-755E-1146-A49B-70BFAF745FCF}"/>
              </a:ext>
            </a:extLst>
          </p:cNvPr>
          <p:cNvSpPr/>
          <p:nvPr/>
        </p:nvSpPr>
        <p:spPr>
          <a:xfrm>
            <a:off x="808805" y="1902054"/>
            <a:ext cx="4241642" cy="2815720"/>
          </a:xfrm>
          <a:prstGeom prst="roundRect">
            <a:avLst>
              <a:gd name="adj" fmla="val 7363"/>
            </a:avLst>
          </a:prstGeom>
          <a:solidFill>
            <a:srgbClr val="CBE9FC"/>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050">
              <a:solidFill>
                <a:schemeClr val="tx1"/>
              </a:solidFill>
            </a:endParaRPr>
          </a:p>
        </p:txBody>
      </p:sp>
      <p:pic>
        <p:nvPicPr>
          <p:cNvPr id="10" name="圖形 35">
            <a:extLst>
              <a:ext uri="{FF2B5EF4-FFF2-40B4-BE49-F238E27FC236}">
                <a16:creationId xmlns:a16="http://schemas.microsoft.com/office/drawing/2014/main" id="{26D137EA-42A1-304E-8F59-1A031CD944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8508" y="1965851"/>
            <a:ext cx="289947" cy="289947"/>
          </a:xfrm>
          <a:prstGeom prst="rect">
            <a:avLst/>
          </a:prstGeom>
        </p:spPr>
      </p:pic>
      <p:sp>
        <p:nvSpPr>
          <p:cNvPr id="15" name="TextBox 14">
            <a:extLst>
              <a:ext uri="{FF2B5EF4-FFF2-40B4-BE49-F238E27FC236}">
                <a16:creationId xmlns:a16="http://schemas.microsoft.com/office/drawing/2014/main" id="{7039AEA3-3404-F045-BE66-D6F250CBE32E}"/>
              </a:ext>
            </a:extLst>
          </p:cNvPr>
          <p:cNvSpPr txBox="1"/>
          <p:nvPr/>
        </p:nvSpPr>
        <p:spPr>
          <a:xfrm>
            <a:off x="975797" y="3951478"/>
            <a:ext cx="3863589" cy="715837"/>
          </a:xfrm>
          <a:prstGeom prst="rect">
            <a:avLst/>
          </a:prstGeom>
          <a:noFill/>
        </p:spPr>
        <p:txBody>
          <a:bodyPr wrap="square" rtlCol="0">
            <a:spAutoFit/>
          </a:bodyPr>
          <a:lstStyle/>
          <a:p>
            <a:pPr marL="214313" indent="-214313">
              <a:buFont typeface="Arial" panose="020B0604020202020204" pitchFamily="34" charset="0"/>
              <a:buChar char="•"/>
            </a:pPr>
            <a:r>
              <a:rPr lang="en-US" altLang="zh-CN" sz="1013">
                <a:latin typeface="Arial" panose="020B0604020202020204" pitchFamily="34" charset="0"/>
                <a:ea typeface="微軟正黑體" panose="020B0604030504040204" pitchFamily="34" charset="-120"/>
                <a:cs typeface="Arial" panose="020B0604020202020204" pitchFamily="34" charset="0"/>
              </a:rPr>
              <a:t>Speed test for selecting faster cloud storage.</a:t>
            </a:r>
          </a:p>
          <a:p>
            <a:pPr marL="214313" indent="-214313">
              <a:buFont typeface="Arial" panose="020B0604020202020204" pitchFamily="34" charset="0"/>
              <a:buChar char="•"/>
            </a:pPr>
            <a:r>
              <a:rPr lang="en-US" altLang="zh-CN" sz="1013">
                <a:latin typeface="Arial" panose="020B0604020202020204" pitchFamily="34" charset="0"/>
                <a:ea typeface="微軟正黑體" panose="020B0604030504040204" pitchFamily="34" charset="-120"/>
                <a:cs typeface="Arial" panose="020B0604020202020204" pitchFamily="34" charset="0"/>
              </a:rPr>
              <a:t>If it is too slow to upload data to the cloud, there will accumulate too much data in cache to influent the cache mechanism and cause a bad experience. </a:t>
            </a:r>
            <a:endParaRPr lang="en-US" sz="1013">
              <a:latin typeface="Arial" panose="020B0604020202020204" pitchFamily="34" charset="0"/>
              <a:ea typeface="微軟正黑體" panose="020B0604030504040204" pitchFamily="34" charset="-120"/>
              <a:cs typeface="Arial" panose="020B0604020202020204" pitchFamily="34" charset="0"/>
            </a:endParaRPr>
          </a:p>
        </p:txBody>
      </p:sp>
      <p:sp>
        <p:nvSpPr>
          <p:cNvPr id="16" name="Down Arrow 15">
            <a:extLst>
              <a:ext uri="{FF2B5EF4-FFF2-40B4-BE49-F238E27FC236}">
                <a16:creationId xmlns:a16="http://schemas.microsoft.com/office/drawing/2014/main" id="{39DCB481-273D-AF45-A7DF-3E1D0D9B2EAD}"/>
              </a:ext>
            </a:extLst>
          </p:cNvPr>
          <p:cNvSpPr/>
          <p:nvPr/>
        </p:nvSpPr>
        <p:spPr>
          <a:xfrm>
            <a:off x="3665398" y="1361556"/>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17" name="Down Arrow 16">
            <a:extLst>
              <a:ext uri="{FF2B5EF4-FFF2-40B4-BE49-F238E27FC236}">
                <a16:creationId xmlns:a16="http://schemas.microsoft.com/office/drawing/2014/main" id="{0424ED6B-B1CB-FF40-8CBD-BFF7BD7A3E94}"/>
              </a:ext>
            </a:extLst>
          </p:cNvPr>
          <p:cNvSpPr/>
          <p:nvPr/>
        </p:nvSpPr>
        <p:spPr>
          <a:xfrm>
            <a:off x="7251264" y="1467262"/>
            <a:ext cx="176422" cy="611543"/>
          </a:xfrm>
          <a:prstGeom prst="downArrow">
            <a:avLst/>
          </a:prstGeom>
          <a:gradFill>
            <a:gsLst>
              <a:gs pos="0">
                <a:srgbClr val="00B050"/>
              </a:gs>
              <a:gs pos="100000">
                <a:srgbClr val="548637"/>
              </a:gs>
            </a:gsLst>
          </a:gra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pic>
        <p:nvPicPr>
          <p:cNvPr id="19" name="圖形 35">
            <a:extLst>
              <a:ext uri="{FF2B5EF4-FFF2-40B4-BE49-F238E27FC236}">
                <a16:creationId xmlns:a16="http://schemas.microsoft.com/office/drawing/2014/main" id="{45C811E0-2685-804D-93FA-A333003117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97777" y="1965851"/>
            <a:ext cx="289947" cy="289947"/>
          </a:xfrm>
          <a:prstGeom prst="rect">
            <a:avLst/>
          </a:prstGeom>
        </p:spPr>
      </p:pic>
      <p:sp>
        <p:nvSpPr>
          <p:cNvPr id="20" name="標題 5">
            <a:extLst>
              <a:ext uri="{FF2B5EF4-FFF2-40B4-BE49-F238E27FC236}">
                <a16:creationId xmlns:a16="http://schemas.microsoft.com/office/drawing/2014/main" id="{989C4B55-6CB8-4832-92EF-D2C9BA3A0B0D}"/>
              </a:ext>
            </a:extLst>
          </p:cNvPr>
          <p:cNvSpPr>
            <a:spLocks noGrp="1"/>
          </p:cNvSpPr>
          <p:nvPr>
            <p:ph type="title"/>
          </p:nvPr>
        </p:nvSpPr>
        <p:spPr>
          <a:xfrm>
            <a:off x="526285" y="82774"/>
            <a:ext cx="7886700" cy="994172"/>
          </a:xfrm>
        </p:spPr>
        <p:txBody>
          <a:bodyPr>
            <a:noAutofit/>
          </a:bodyPr>
          <a:lstStyle/>
          <a:p>
            <a:r>
              <a:rPr lang="en-US" altLang="zh-TW" sz="3200">
                <a:latin typeface="Arial" panose="020B0604020202020204" pitchFamily="34" charset="0"/>
                <a:cs typeface="Arial" panose="020B0604020202020204" pitchFamily="34" charset="0"/>
              </a:rPr>
              <a:t>Suggested size of cache space</a:t>
            </a:r>
            <a:r>
              <a:rPr lang="zh-TW" altLang="en-US" sz="3200">
                <a:latin typeface="Arial" panose="020B0604020202020204" pitchFamily="34" charset="0"/>
                <a:cs typeface="Arial" panose="020B0604020202020204" pitchFamily="34" charset="0"/>
              </a:rPr>
              <a:t>＝</a:t>
            </a:r>
          </a:p>
        </p:txBody>
      </p:sp>
      <p:sp>
        <p:nvSpPr>
          <p:cNvPr id="23" name="矩形: 圓角 22">
            <a:extLst>
              <a:ext uri="{FF2B5EF4-FFF2-40B4-BE49-F238E27FC236}">
                <a16:creationId xmlns:a16="http://schemas.microsoft.com/office/drawing/2014/main" id="{9C08F581-7001-45E4-A042-9249B01214AB}"/>
              </a:ext>
            </a:extLst>
          </p:cNvPr>
          <p:cNvSpPr/>
          <p:nvPr/>
        </p:nvSpPr>
        <p:spPr>
          <a:xfrm>
            <a:off x="2353701" y="1142192"/>
            <a:ext cx="2530575" cy="413222"/>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5" name="矩形: 圓角 24">
            <a:extLst>
              <a:ext uri="{FF2B5EF4-FFF2-40B4-BE49-F238E27FC236}">
                <a16:creationId xmlns:a16="http://schemas.microsoft.com/office/drawing/2014/main" id="{033BB8D8-88F4-4037-9167-9E0EB96740FB}"/>
              </a:ext>
            </a:extLst>
          </p:cNvPr>
          <p:cNvSpPr/>
          <p:nvPr/>
        </p:nvSpPr>
        <p:spPr>
          <a:xfrm>
            <a:off x="5847080" y="1137478"/>
            <a:ext cx="2873587" cy="417936"/>
          </a:xfrm>
          <a:prstGeom prst="roundRect">
            <a:avLst>
              <a:gd name="adj" fmla="val 50000"/>
            </a:avLst>
          </a:prstGeom>
          <a:gradFill>
            <a:gsLst>
              <a:gs pos="0">
                <a:srgbClr val="00B050"/>
              </a:gs>
              <a:gs pos="100000">
                <a:schemeClr val="accent6">
                  <a:lumMod val="7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 name="Rectangle 3">
            <a:extLst>
              <a:ext uri="{FF2B5EF4-FFF2-40B4-BE49-F238E27FC236}">
                <a16:creationId xmlns:a16="http://schemas.microsoft.com/office/drawing/2014/main" id="{B3FB8128-2CE8-E749-AB28-57AB3792AE37}"/>
              </a:ext>
            </a:extLst>
          </p:cNvPr>
          <p:cNvSpPr/>
          <p:nvPr/>
        </p:nvSpPr>
        <p:spPr>
          <a:xfrm>
            <a:off x="503214" y="1141902"/>
            <a:ext cx="8461882" cy="276999"/>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 Speed of writing to NAS-Speed of uploading to cloud) x time x 1.4 + demand of data always kept in cache</a:t>
            </a:r>
          </a:p>
        </p:txBody>
      </p:sp>
      <p:sp>
        <p:nvSpPr>
          <p:cNvPr id="2" name="Rectangle 1">
            <a:extLst>
              <a:ext uri="{FF2B5EF4-FFF2-40B4-BE49-F238E27FC236}">
                <a16:creationId xmlns:a16="http://schemas.microsoft.com/office/drawing/2014/main" id="{182383AA-218F-9B46-8842-8FA8AD829E6D}"/>
              </a:ext>
            </a:extLst>
          </p:cNvPr>
          <p:cNvSpPr/>
          <p:nvPr/>
        </p:nvSpPr>
        <p:spPr>
          <a:xfrm>
            <a:off x="1524339" y="1338242"/>
            <a:ext cx="633507" cy="253916"/>
          </a:xfrm>
          <a:prstGeom prst="rect">
            <a:avLst/>
          </a:prstGeom>
        </p:spPr>
        <p:txBody>
          <a:bodyPr wrap="none">
            <a:spAutoFit/>
          </a:bodyPr>
          <a:lstStyle/>
          <a:p>
            <a:pPr algn="ctr"/>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 (MB/s)</a:t>
            </a:r>
            <a:endParaRPr lang="en-US" sz="105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95CA6198-B953-6548-B9D5-3ABA23C8D4E5}"/>
              </a:ext>
            </a:extLst>
          </p:cNvPr>
          <p:cNvSpPr/>
          <p:nvPr/>
        </p:nvSpPr>
        <p:spPr>
          <a:xfrm>
            <a:off x="3472408" y="1338242"/>
            <a:ext cx="633507" cy="253916"/>
          </a:xfrm>
          <a:prstGeom prst="rect">
            <a:avLst/>
          </a:prstGeom>
        </p:spPr>
        <p:txBody>
          <a:bodyPr wrap="none">
            <a:spAutoFit/>
          </a:bodyPr>
          <a:lstStyle/>
          <a:p>
            <a:pPr algn="ctr"/>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 (MB/s)</a:t>
            </a:r>
            <a:endParaRPr lang="en-US" sz="105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258DEE18-C93A-ED4F-80DB-314DBE7DDB5E}"/>
              </a:ext>
            </a:extLst>
          </p:cNvPr>
          <p:cNvSpPr/>
          <p:nvPr/>
        </p:nvSpPr>
        <p:spPr>
          <a:xfrm>
            <a:off x="4993042" y="1338242"/>
            <a:ext cx="386644" cy="253916"/>
          </a:xfrm>
          <a:prstGeom prst="rect">
            <a:avLst/>
          </a:prstGeom>
        </p:spPr>
        <p:txBody>
          <a:bodyPr wrap="none">
            <a:spAutoFit/>
          </a:bodyPr>
          <a:lstStyle/>
          <a:p>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 (s)</a:t>
            </a:r>
            <a:endParaRPr lang="en-US" sz="105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93AAE292-4AED-2642-9C06-A5D6540BF4B2}"/>
              </a:ext>
            </a:extLst>
          </p:cNvPr>
          <p:cNvSpPr/>
          <p:nvPr/>
        </p:nvSpPr>
        <p:spPr>
          <a:xfrm>
            <a:off x="7055409" y="1338242"/>
            <a:ext cx="530915" cy="253916"/>
          </a:xfrm>
          <a:prstGeom prst="rect">
            <a:avLst/>
          </a:prstGeom>
        </p:spPr>
        <p:txBody>
          <a:bodyPr wrap="none">
            <a:spAutoFit/>
          </a:bodyPr>
          <a:lstStyle/>
          <a:p>
            <a:pPr algn="ctr"/>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 (MB)</a:t>
            </a:r>
            <a:endParaRPr lang="en-US" sz="105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E031588-6E2B-9042-8100-E753A395B972}"/>
              </a:ext>
            </a:extLst>
          </p:cNvPr>
          <p:cNvPicPr>
            <a:picLocks noChangeAspect="1"/>
          </p:cNvPicPr>
          <p:nvPr/>
        </p:nvPicPr>
        <p:blipFill>
          <a:blip r:embed="rId6"/>
          <a:stretch>
            <a:fillRect/>
          </a:stretch>
        </p:blipFill>
        <p:spPr>
          <a:xfrm>
            <a:off x="951940" y="2066313"/>
            <a:ext cx="1572130" cy="1771579"/>
          </a:xfrm>
          <a:prstGeom prst="roundRect">
            <a:avLst>
              <a:gd name="adj" fmla="val 5068"/>
            </a:avLst>
          </a:prstGeom>
          <a:ln>
            <a:solidFill>
              <a:schemeClr val="bg2">
                <a:lumMod val="75000"/>
              </a:schemeClr>
            </a:solidFill>
          </a:ln>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C1B8808D-5A89-7442-A253-786283D0A13B}"/>
              </a:ext>
            </a:extLst>
          </p:cNvPr>
          <p:cNvSpPr/>
          <p:nvPr/>
        </p:nvSpPr>
        <p:spPr>
          <a:xfrm>
            <a:off x="1070282" y="2882709"/>
            <a:ext cx="1195840" cy="145413"/>
          </a:xfrm>
          <a:prstGeom prst="rect">
            <a:avLst/>
          </a:prstGeom>
          <a:solidFill>
            <a:srgbClr val="FFF25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2" name="Picture 11">
            <a:extLst>
              <a:ext uri="{FF2B5EF4-FFF2-40B4-BE49-F238E27FC236}">
                <a16:creationId xmlns:a16="http://schemas.microsoft.com/office/drawing/2014/main" id="{194F94C1-1798-5047-BA44-1014BFF5822E}"/>
              </a:ext>
            </a:extLst>
          </p:cNvPr>
          <p:cNvPicPr>
            <a:picLocks noChangeAspect="1"/>
          </p:cNvPicPr>
          <p:nvPr/>
        </p:nvPicPr>
        <p:blipFill>
          <a:blip r:embed="rId7"/>
          <a:stretch>
            <a:fillRect/>
          </a:stretch>
        </p:blipFill>
        <p:spPr>
          <a:xfrm rot="19827717">
            <a:off x="1959762" y="2880026"/>
            <a:ext cx="521577" cy="521577"/>
          </a:xfrm>
          <a:prstGeom prst="rect">
            <a:avLst/>
          </a:prstGeom>
        </p:spPr>
      </p:pic>
      <p:pic>
        <p:nvPicPr>
          <p:cNvPr id="6" name="Picture 5">
            <a:extLst>
              <a:ext uri="{FF2B5EF4-FFF2-40B4-BE49-F238E27FC236}">
                <a16:creationId xmlns:a16="http://schemas.microsoft.com/office/drawing/2014/main" id="{F711945C-9719-B846-8A24-C80500473C1D}"/>
              </a:ext>
            </a:extLst>
          </p:cNvPr>
          <p:cNvPicPr>
            <a:picLocks noChangeAspect="1"/>
          </p:cNvPicPr>
          <p:nvPr/>
        </p:nvPicPr>
        <p:blipFill>
          <a:blip r:embed="rId8"/>
          <a:stretch>
            <a:fillRect/>
          </a:stretch>
        </p:blipFill>
        <p:spPr>
          <a:xfrm>
            <a:off x="2629939" y="2070216"/>
            <a:ext cx="2254337" cy="1778933"/>
          </a:xfrm>
          <a:prstGeom prst="roundRect">
            <a:avLst>
              <a:gd name="adj" fmla="val 3520"/>
            </a:avLst>
          </a:prstGeom>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7325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51CB-08D1-764F-B678-28F3339B4254}"/>
              </a:ext>
            </a:extLst>
          </p:cNvPr>
          <p:cNvSpPr>
            <a:spLocks noGrp="1"/>
          </p:cNvSpPr>
          <p:nvPr>
            <p:ph type="title"/>
          </p:nvPr>
        </p:nvSpPr>
        <p:spPr>
          <a:xfrm>
            <a:off x="384767" y="120903"/>
            <a:ext cx="9170711" cy="994172"/>
          </a:xfrm>
        </p:spPr>
        <p:txBody>
          <a:bodyPr>
            <a:normAutofit/>
          </a:bodyPr>
          <a:lstStyle/>
          <a:p>
            <a:r>
              <a:rPr lang="en-US" altLang="zh-TW" sz="3200">
                <a:latin typeface="Arial" panose="020B0604020202020204" pitchFamily="34" charset="0"/>
                <a:cs typeface="Arial" panose="020B0604020202020204" pitchFamily="34" charset="0"/>
              </a:rPr>
              <a:t>Fast access cloud like local experience</a:t>
            </a:r>
            <a:endParaRPr lang="en-US" sz="3200">
              <a:latin typeface="Arial" panose="020B0604020202020204" pitchFamily="34" charset="0"/>
              <a:cs typeface="Arial" panose="020B0604020202020204" pitchFamily="34" charset="0"/>
            </a:endParaRPr>
          </a:p>
        </p:txBody>
      </p:sp>
      <p:sp>
        <p:nvSpPr>
          <p:cNvPr id="32" name="矩形: 圓角 35">
            <a:extLst>
              <a:ext uri="{FF2B5EF4-FFF2-40B4-BE49-F238E27FC236}">
                <a16:creationId xmlns:a16="http://schemas.microsoft.com/office/drawing/2014/main" id="{E7918724-F232-D54A-A896-CF50A999CC88}"/>
              </a:ext>
            </a:extLst>
          </p:cNvPr>
          <p:cNvSpPr/>
          <p:nvPr/>
        </p:nvSpPr>
        <p:spPr>
          <a:xfrm>
            <a:off x="626727" y="1601986"/>
            <a:ext cx="4614507" cy="344665"/>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8"/>
            <a:r>
              <a:rPr lang="en-US" altLang="zh-TW" sz="1400" b="1">
                <a:latin typeface="Arial" panose="020B0604020202020204" pitchFamily="34" charset="0"/>
                <a:ea typeface="微軟正黑體" panose="020B0604030504040204" pitchFamily="34" charset="-120"/>
                <a:cs typeface="Arial" panose="020B0604020202020204" pitchFamily="34" charset="0"/>
              </a:rPr>
              <a:t> 1. Sync Metadata To Read File List Fast</a:t>
            </a:r>
            <a:endParaRPr lang="zh-TW" altLang="en-US" sz="14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4" name="矩形: 圓角 35">
            <a:extLst>
              <a:ext uri="{FF2B5EF4-FFF2-40B4-BE49-F238E27FC236}">
                <a16:creationId xmlns:a16="http://schemas.microsoft.com/office/drawing/2014/main" id="{AFAD77B1-B92B-764A-8AAC-9EEBF8ADA3CA}"/>
              </a:ext>
            </a:extLst>
          </p:cNvPr>
          <p:cNvSpPr/>
          <p:nvPr/>
        </p:nvSpPr>
        <p:spPr>
          <a:xfrm>
            <a:off x="626727" y="2448749"/>
            <a:ext cx="4614507" cy="344665"/>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8"/>
            <a:r>
              <a:rPr lang="en-US" altLang="zh-TW" sz="1400" b="1">
                <a:latin typeface="Arial" panose="020B0604020202020204" pitchFamily="34" charset="0"/>
                <a:ea typeface="微軟正黑體" panose="020B0604030504040204" pitchFamily="34" charset="-120"/>
                <a:cs typeface="Arial" panose="020B0604020202020204" pitchFamily="34" charset="0"/>
              </a:rPr>
              <a:t> 2. Accelerate When Reading Cached Files</a:t>
            </a:r>
            <a:endParaRPr lang="zh-TW" altLang="en-US" sz="14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矩形: 圓角 35">
            <a:extLst>
              <a:ext uri="{FF2B5EF4-FFF2-40B4-BE49-F238E27FC236}">
                <a16:creationId xmlns:a16="http://schemas.microsoft.com/office/drawing/2014/main" id="{77E116A1-82BD-8449-9E5C-4A47D116DAEE}"/>
              </a:ext>
            </a:extLst>
          </p:cNvPr>
          <p:cNvSpPr/>
          <p:nvPr/>
        </p:nvSpPr>
        <p:spPr>
          <a:xfrm>
            <a:off x="626727" y="3540695"/>
            <a:ext cx="4614507" cy="344665"/>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8"/>
            <a:r>
              <a:rPr lang="en-US" altLang="zh-TW" sz="1400" b="1">
                <a:latin typeface="Arial" panose="020B0604020202020204" pitchFamily="34" charset="0"/>
                <a:ea typeface="微軟正黑體" panose="020B0604030504040204" pitchFamily="34" charset="-120"/>
                <a:cs typeface="Arial" panose="020B0604020202020204" pitchFamily="34" charset="0"/>
              </a:rPr>
              <a:t> 3. Cache Uploading Files To Reduce Waiting Time</a:t>
            </a:r>
            <a:endParaRPr lang="zh-TW" altLang="en-US" sz="14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6" name="TextBox 35">
            <a:extLst>
              <a:ext uri="{FF2B5EF4-FFF2-40B4-BE49-F238E27FC236}">
                <a16:creationId xmlns:a16="http://schemas.microsoft.com/office/drawing/2014/main" id="{C084CCC6-D726-DE4A-BE44-8EAC95F27905}"/>
              </a:ext>
            </a:extLst>
          </p:cNvPr>
          <p:cNvSpPr txBox="1"/>
          <p:nvPr/>
        </p:nvSpPr>
        <p:spPr>
          <a:xfrm>
            <a:off x="934506" y="1974826"/>
            <a:ext cx="4105275" cy="430887"/>
          </a:xfrm>
          <a:prstGeom prst="rect">
            <a:avLst/>
          </a:prstGeom>
          <a:noFill/>
        </p:spPr>
        <p:txBody>
          <a:bodyPr wrap="square" rtlCol="0">
            <a:spAutoFit/>
          </a:bodyPr>
          <a:lstStyle/>
          <a:p>
            <a:r>
              <a:rPr lang="en-US" altLang="zh-TW" sz="1100">
                <a:latin typeface="Arial" panose="020B0604020202020204" pitchFamily="34" charset="0"/>
                <a:ea typeface="微軟正黑體" panose="020B0604030504040204" pitchFamily="34" charset="-120"/>
                <a:cs typeface="Arial" panose="020B0604020202020204" pitchFamily="34" charset="0"/>
              </a:rPr>
              <a:t>Mount and then use without download all cloud data to the local NAS.</a:t>
            </a:r>
            <a:endParaRPr lang="zh-TW" altLang="en-US" sz="1100">
              <a:latin typeface="Arial" panose="020B0604020202020204" pitchFamily="34" charset="0"/>
              <a:ea typeface="微軟正黑體" panose="020B0604030504040204" pitchFamily="34" charset="-120"/>
              <a:cs typeface="Arial" panose="020B0604020202020204" pitchFamily="34" charset="0"/>
            </a:endParaRPr>
          </a:p>
        </p:txBody>
      </p:sp>
      <p:sp>
        <p:nvSpPr>
          <p:cNvPr id="37" name="TextBox 36">
            <a:extLst>
              <a:ext uri="{FF2B5EF4-FFF2-40B4-BE49-F238E27FC236}">
                <a16:creationId xmlns:a16="http://schemas.microsoft.com/office/drawing/2014/main" id="{62D8F805-CB9D-FE46-8123-84634FB61BB6}"/>
              </a:ext>
            </a:extLst>
          </p:cNvPr>
          <p:cNvSpPr txBox="1"/>
          <p:nvPr/>
        </p:nvSpPr>
        <p:spPr>
          <a:xfrm>
            <a:off x="926037" y="2839619"/>
            <a:ext cx="4105275" cy="600164"/>
          </a:xfrm>
          <a:prstGeom prst="rect">
            <a:avLst/>
          </a:prstGeom>
          <a:noFill/>
        </p:spPr>
        <p:txBody>
          <a:bodyPr wrap="square" rtlCol="0">
            <a:spAutoFit/>
          </a:bodyPr>
          <a:lstStyle/>
          <a:p>
            <a:r>
              <a:rPr lang="en-GB" altLang="zh-TW" sz="1100">
                <a:latin typeface="Arial" panose="020B0604020202020204" pitchFamily="34" charset="0"/>
                <a:ea typeface="微軟正黑體" panose="020B0604030504040204" pitchFamily="34" charset="-120"/>
                <a:cs typeface="Arial" panose="020B0604020202020204" pitchFamily="34" charset="0"/>
              </a:rPr>
              <a:t>The file will be downloaded from the cloud to the local cache volume and kept after first access. After that, it will read the cached file and doesn’t need to download again.</a:t>
            </a:r>
            <a:endParaRPr lang="zh-TW" altLang="en-US" sz="1100">
              <a:latin typeface="Arial" panose="020B0604020202020204" pitchFamily="34" charset="0"/>
              <a:ea typeface="微軟正黑體" panose="020B0604030504040204" pitchFamily="34" charset="-120"/>
              <a:cs typeface="Arial" panose="020B0604020202020204" pitchFamily="34" charset="0"/>
            </a:endParaRPr>
          </a:p>
        </p:txBody>
      </p:sp>
      <p:sp>
        <p:nvSpPr>
          <p:cNvPr id="39" name="TextBox 38">
            <a:extLst>
              <a:ext uri="{FF2B5EF4-FFF2-40B4-BE49-F238E27FC236}">
                <a16:creationId xmlns:a16="http://schemas.microsoft.com/office/drawing/2014/main" id="{04072134-9048-E942-ABF7-AEB54A6E2899}"/>
              </a:ext>
            </a:extLst>
          </p:cNvPr>
          <p:cNvSpPr txBox="1"/>
          <p:nvPr/>
        </p:nvSpPr>
        <p:spPr>
          <a:xfrm>
            <a:off x="926038" y="3920879"/>
            <a:ext cx="4105275" cy="600164"/>
          </a:xfrm>
          <a:prstGeom prst="rect">
            <a:avLst/>
          </a:prstGeom>
          <a:noFill/>
        </p:spPr>
        <p:txBody>
          <a:bodyPr wrap="square" rtlCol="0">
            <a:spAutoFit/>
          </a:bodyPr>
          <a:lstStyle>
            <a:defPPr>
              <a:defRPr lang="en-US"/>
            </a:defPPr>
            <a:lvl1pPr>
              <a:defRPr sz="1100">
                <a:latin typeface="Arial" panose="020B0604020202020204" pitchFamily="34" charset="0"/>
                <a:ea typeface="微軟正黑體" panose="020B0604030504040204" pitchFamily="34" charset="-120"/>
                <a:cs typeface="Arial" panose="020B0604020202020204" pitchFamily="34" charset="0"/>
              </a:defRPr>
            </a:lvl1pPr>
          </a:lstStyle>
          <a:p>
            <a:r>
              <a:rPr lang="en-GB" altLang="zh-TW"/>
              <a:t>Upload the files to NAS through LAN and then upload to the cloud in the background. It helps you reduce waiting uploading in front of your computer.</a:t>
            </a:r>
          </a:p>
        </p:txBody>
      </p:sp>
      <p:sp>
        <p:nvSpPr>
          <p:cNvPr id="40" name="TextBox 39">
            <a:extLst>
              <a:ext uri="{FF2B5EF4-FFF2-40B4-BE49-F238E27FC236}">
                <a16:creationId xmlns:a16="http://schemas.microsoft.com/office/drawing/2014/main" id="{E0D4E47F-AD7C-7D47-9BCB-73380C18098A}"/>
              </a:ext>
            </a:extLst>
          </p:cNvPr>
          <p:cNvSpPr txBox="1"/>
          <p:nvPr/>
        </p:nvSpPr>
        <p:spPr>
          <a:xfrm>
            <a:off x="568523" y="1005550"/>
            <a:ext cx="4948109" cy="511807"/>
          </a:xfrm>
          <a:prstGeom prst="rect">
            <a:avLst/>
          </a:prstGeom>
          <a:noFill/>
        </p:spPr>
        <p:txBody>
          <a:bodyPr wrap="square" rtlCol="0">
            <a:spAutoFit/>
          </a:bodyPr>
          <a:lstStyle/>
          <a:p>
            <a:pPr>
              <a:lnSpc>
                <a:spcPts val="1700"/>
              </a:lnSpc>
            </a:pPr>
            <a:r>
              <a:rPr lang="en-US" altLang="zh-TW" sz="1300" b="1">
                <a:latin typeface="Arial" panose="020B0604020202020204" pitchFamily="34" charset="0"/>
                <a:cs typeface="Arial" panose="020B0604020202020204" pitchFamily="34" charset="0"/>
              </a:rPr>
              <a:t>Keep the accessed file in NAS cache space to transfer the experience of Internet to LAN and lower the access latency. </a:t>
            </a:r>
            <a:endParaRPr lang="zh-TW" altLang="en-US" sz="1300" b="1">
              <a:latin typeface="Arial" panose="020B0604020202020204" pitchFamily="34" charset="0"/>
              <a:cs typeface="Arial" panose="020B0604020202020204" pitchFamily="34" charset="0"/>
            </a:endParaRPr>
          </a:p>
        </p:txBody>
      </p:sp>
      <p:sp>
        <p:nvSpPr>
          <p:cNvPr id="4" name="矩形 3">
            <a:extLst>
              <a:ext uri="{FF2B5EF4-FFF2-40B4-BE49-F238E27FC236}">
                <a16:creationId xmlns:a16="http://schemas.microsoft.com/office/drawing/2014/main" id="{5C6EC00E-E850-5D44-9F77-5FE5FEDFEE65}"/>
              </a:ext>
            </a:extLst>
          </p:cNvPr>
          <p:cNvSpPr/>
          <p:nvPr/>
        </p:nvSpPr>
        <p:spPr>
          <a:xfrm>
            <a:off x="5916463" y="2054277"/>
            <a:ext cx="1279701" cy="1205666"/>
          </a:xfrm>
          <a:prstGeom prst="rect">
            <a:avLst/>
          </a:prstGeom>
          <a:solidFill>
            <a:schemeClr val="bg1"/>
          </a:solidFill>
          <a:ln w="28575">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cs typeface="Arial" panose="020B0604020202020204" pitchFamily="34" charset="0"/>
            </a:endParaRPr>
          </a:p>
        </p:txBody>
      </p:sp>
      <p:sp>
        <p:nvSpPr>
          <p:cNvPr id="5" name="文字方塊 34">
            <a:extLst>
              <a:ext uri="{FF2B5EF4-FFF2-40B4-BE49-F238E27FC236}">
                <a16:creationId xmlns:a16="http://schemas.microsoft.com/office/drawing/2014/main" id="{50DF90E7-59DF-634C-ABA8-5862975B11A9}"/>
              </a:ext>
            </a:extLst>
          </p:cNvPr>
          <p:cNvSpPr txBox="1"/>
          <p:nvPr/>
        </p:nvSpPr>
        <p:spPr>
          <a:xfrm>
            <a:off x="7646643" y="2872965"/>
            <a:ext cx="1136927" cy="415498"/>
          </a:xfrm>
          <a:prstGeom prst="rect">
            <a:avLst/>
          </a:prstGeom>
          <a:noFill/>
        </p:spPr>
        <p:txBody>
          <a:bodyPr wrap="square" rtlCol="0">
            <a:spAutoFit/>
          </a:bodyPr>
          <a:lstStyle/>
          <a:p>
            <a:r>
              <a:rPr lang="en-US" altLang="zh-TW" sz="1050" b="1">
                <a:latin typeface="Arial" panose="020B0604020202020204" pitchFamily="34" charset="0"/>
                <a:ea typeface="微軟正黑體" panose="020B0604030504040204" pitchFamily="34" charset="-120"/>
                <a:cs typeface="Arial" panose="020B0604020202020204" pitchFamily="34" charset="0"/>
              </a:rPr>
              <a:t>NAS </a:t>
            </a:r>
          </a:p>
          <a:p>
            <a:r>
              <a:rPr lang="en-US" altLang="zh-TW" sz="1050" b="1">
                <a:latin typeface="Arial" panose="020B0604020202020204" pitchFamily="34" charset="0"/>
                <a:ea typeface="微軟正黑體" panose="020B0604030504040204" pitchFamily="34" charset="-120"/>
                <a:cs typeface="Arial" panose="020B0604020202020204" pitchFamily="34" charset="0"/>
              </a:rPr>
              <a:t>Cache Space</a:t>
            </a:r>
            <a:endParaRPr lang="en-GB" altLang="zh-TW" sz="1050" b="1">
              <a:latin typeface="Arial" panose="020B0604020202020204" pitchFamily="34" charset="0"/>
              <a:ea typeface="微軟正黑體" panose="020B0604030504040204" pitchFamily="34" charset="-120"/>
              <a:cs typeface="Arial" panose="020B0604020202020204" pitchFamily="34" charset="0"/>
            </a:endParaRPr>
          </a:p>
        </p:txBody>
      </p:sp>
      <p:cxnSp>
        <p:nvCxnSpPr>
          <p:cNvPr id="6" name="直線單箭頭接點 2049">
            <a:extLst>
              <a:ext uri="{FF2B5EF4-FFF2-40B4-BE49-F238E27FC236}">
                <a16:creationId xmlns:a16="http://schemas.microsoft.com/office/drawing/2014/main" id="{BE7413D8-2A93-E24A-9489-AF2D1358BA3D}"/>
              </a:ext>
            </a:extLst>
          </p:cNvPr>
          <p:cNvCxnSpPr>
            <a:cxnSpLocks/>
          </p:cNvCxnSpPr>
          <p:nvPr/>
        </p:nvCxnSpPr>
        <p:spPr>
          <a:xfrm>
            <a:off x="6265861" y="1506569"/>
            <a:ext cx="0" cy="1318283"/>
          </a:xfrm>
          <a:prstGeom prst="straightConnector1">
            <a:avLst/>
          </a:prstGeom>
          <a:ln w="25400">
            <a:solidFill>
              <a:srgbClr val="00B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圖形 37">
            <a:extLst>
              <a:ext uri="{FF2B5EF4-FFF2-40B4-BE49-F238E27FC236}">
                <a16:creationId xmlns:a16="http://schemas.microsoft.com/office/drawing/2014/main" id="{7CF31D22-FEA9-4341-A367-3DE316D62F8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81427" y="2788277"/>
            <a:ext cx="555275" cy="555275"/>
          </a:xfrm>
          <a:prstGeom prst="rect">
            <a:avLst/>
          </a:prstGeom>
        </p:spPr>
      </p:pic>
      <p:cxnSp>
        <p:nvCxnSpPr>
          <p:cNvPr id="12" name="直線單箭頭接點 2049">
            <a:extLst>
              <a:ext uri="{FF2B5EF4-FFF2-40B4-BE49-F238E27FC236}">
                <a16:creationId xmlns:a16="http://schemas.microsoft.com/office/drawing/2014/main" id="{B1ADB575-BEB8-5A40-AD79-AA415BD0A3B7}"/>
              </a:ext>
            </a:extLst>
          </p:cNvPr>
          <p:cNvCxnSpPr>
            <a:cxnSpLocks/>
          </p:cNvCxnSpPr>
          <p:nvPr/>
        </p:nvCxnSpPr>
        <p:spPr>
          <a:xfrm>
            <a:off x="6557020" y="1506569"/>
            <a:ext cx="0" cy="1318283"/>
          </a:xfrm>
          <a:prstGeom prst="straightConnector1">
            <a:avLst/>
          </a:prstGeom>
          <a:ln w="25400">
            <a:gradFill>
              <a:gsLst>
                <a:gs pos="0">
                  <a:srgbClr val="077AE8"/>
                </a:gs>
                <a:gs pos="100000">
                  <a:srgbClr val="22334A"/>
                </a:gs>
              </a:gsLst>
              <a:lin ang="5400000" scaled="1"/>
            </a:gra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直線單箭頭接點 2049">
            <a:extLst>
              <a:ext uri="{FF2B5EF4-FFF2-40B4-BE49-F238E27FC236}">
                <a16:creationId xmlns:a16="http://schemas.microsoft.com/office/drawing/2014/main" id="{1B5F07F7-507F-A849-A00E-7F4B4D100072}"/>
              </a:ext>
            </a:extLst>
          </p:cNvPr>
          <p:cNvCxnSpPr>
            <a:cxnSpLocks/>
          </p:cNvCxnSpPr>
          <p:nvPr/>
        </p:nvCxnSpPr>
        <p:spPr>
          <a:xfrm>
            <a:off x="6856048" y="1684628"/>
            <a:ext cx="0" cy="1140225"/>
          </a:xfrm>
          <a:prstGeom prst="straightConnector1">
            <a:avLst/>
          </a:prstGeom>
          <a:ln w="25400">
            <a:gradFill>
              <a:gsLst>
                <a:gs pos="0">
                  <a:srgbClr val="AD10C2"/>
                </a:gs>
                <a:gs pos="53000">
                  <a:srgbClr val="F700FF"/>
                </a:gs>
              </a:gsLst>
              <a:lin ang="5400000" scaled="1"/>
            </a:gra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圖形 42">
            <a:extLst>
              <a:ext uri="{FF2B5EF4-FFF2-40B4-BE49-F238E27FC236}">
                <a16:creationId xmlns:a16="http://schemas.microsoft.com/office/drawing/2014/main" id="{CD154169-C30D-274C-A2E7-BB7091CDA7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1199" y="1055454"/>
            <a:ext cx="1050229" cy="629174"/>
          </a:xfrm>
          <a:prstGeom prst="rect">
            <a:avLst/>
          </a:prstGeom>
          <a:effectLst>
            <a:outerShdw blurRad="50800" dist="38100" dir="2700000" algn="tl" rotWithShape="0">
              <a:prstClr val="black">
                <a:alpha val="40000"/>
              </a:prstClr>
            </a:outerShdw>
          </a:effectLst>
        </p:spPr>
      </p:pic>
      <p:grpSp>
        <p:nvGrpSpPr>
          <p:cNvPr id="14" name="群組 26">
            <a:extLst>
              <a:ext uri="{FF2B5EF4-FFF2-40B4-BE49-F238E27FC236}">
                <a16:creationId xmlns:a16="http://schemas.microsoft.com/office/drawing/2014/main" id="{A1F37593-B050-D44E-BC9F-D429E078C186}"/>
              </a:ext>
            </a:extLst>
          </p:cNvPr>
          <p:cNvGrpSpPr/>
          <p:nvPr/>
        </p:nvGrpSpPr>
        <p:grpSpPr>
          <a:xfrm>
            <a:off x="6136475" y="2842456"/>
            <a:ext cx="284997" cy="279879"/>
            <a:chOff x="3668692" y="5275450"/>
            <a:chExt cx="676157" cy="664015"/>
          </a:xfrm>
        </p:grpSpPr>
        <p:pic>
          <p:nvPicPr>
            <p:cNvPr id="15" name="Picture 2" descr="Image result for file icon green">
              <a:extLst>
                <a:ext uri="{FF2B5EF4-FFF2-40B4-BE49-F238E27FC236}">
                  <a16:creationId xmlns:a16="http://schemas.microsoft.com/office/drawing/2014/main" id="{9CDF06A5-D4B3-8546-A370-1F429A428FF8}"/>
                </a:ext>
              </a:extLst>
            </p:cNvPr>
            <p:cNvPicPr>
              <a:picLocks noChangeAspect="1" noChangeArrowheads="1"/>
            </p:cNvPicPr>
            <p:nvPr/>
          </p:nvPicPr>
          <p:blipFill>
            <a:blip r:embed="rId6"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0" y="5275450"/>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28">
              <a:extLst>
                <a:ext uri="{FF2B5EF4-FFF2-40B4-BE49-F238E27FC236}">
                  <a16:creationId xmlns:a16="http://schemas.microsoft.com/office/drawing/2014/main" id="{3A6AF176-6FC4-034C-918F-01790D572625}"/>
                </a:ext>
              </a:extLst>
            </p:cNvPr>
            <p:cNvSpPr/>
            <p:nvPr/>
          </p:nvSpPr>
          <p:spPr>
            <a:xfrm>
              <a:off x="3668692" y="5487018"/>
              <a:ext cx="676157" cy="452447"/>
            </a:xfrm>
            <a:prstGeom prst="rect">
              <a:avLst/>
            </a:prstGeom>
          </p:spPr>
          <p:txBody>
            <a:bodyPr wrap="none">
              <a:spAutoFit/>
            </a:bodyPr>
            <a:lstStyle/>
            <a:p>
              <a:pPr algn="ctr" defTabSz="457178"/>
              <a:r>
                <a:rPr lang="en-US" altLang="zh-TW" sz="450">
                  <a:solidFill>
                    <a:srgbClr val="1FC933"/>
                  </a:solidFill>
                  <a:latin typeface="Arial" panose="020B0604020202020204" pitchFamily="34" charset="0"/>
                  <a:ea typeface="新細明體" panose="02020500000000000000" pitchFamily="18" charset="-120"/>
                  <a:cs typeface="Arial" panose="020B0604020202020204" pitchFamily="34" charset="0"/>
                </a:rPr>
                <a:t>META</a:t>
              </a:r>
            </a:p>
            <a:p>
              <a:pPr algn="ctr" defTabSz="457178"/>
              <a:r>
                <a:rPr lang="en-US" altLang="zh-TW" sz="450">
                  <a:solidFill>
                    <a:srgbClr val="1FC933"/>
                  </a:solidFill>
                  <a:latin typeface="Arial" panose="020B0604020202020204" pitchFamily="34" charset="0"/>
                  <a:ea typeface="新細明體" panose="02020500000000000000" pitchFamily="18" charset="-120"/>
                  <a:cs typeface="Arial" panose="020B0604020202020204" pitchFamily="34" charset="0"/>
                </a:rPr>
                <a:t>DATA</a:t>
              </a:r>
              <a:endParaRPr lang="en-GB" sz="450">
                <a:solidFill>
                  <a:srgbClr val="1FC933"/>
                </a:solidFill>
                <a:latin typeface="Arial" panose="020B0604020202020204" pitchFamily="34" charset="0"/>
                <a:cs typeface="Arial" panose="020B0604020202020204" pitchFamily="34" charset="0"/>
              </a:endParaRPr>
            </a:p>
          </p:txBody>
        </p:sp>
      </p:grpSp>
      <p:pic>
        <p:nvPicPr>
          <p:cNvPr id="17" name="Picture 6" descr="Related image">
            <a:extLst>
              <a:ext uri="{FF2B5EF4-FFF2-40B4-BE49-F238E27FC236}">
                <a16:creationId xmlns:a16="http://schemas.microsoft.com/office/drawing/2014/main" id="{3F7EF7CE-DC53-AE48-8581-3833E8D76F11}"/>
              </a:ext>
            </a:extLst>
          </p:cNvPr>
          <p:cNvPicPr>
            <a:picLocks noChangeAspect="1" noChangeArrowheads="1"/>
          </p:cNvPicPr>
          <p:nvPr/>
        </p:nvPicPr>
        <p:blipFill>
          <a:blip r:embed="rId7"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8">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6422626" y="2851775"/>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Related image">
            <a:extLst>
              <a:ext uri="{FF2B5EF4-FFF2-40B4-BE49-F238E27FC236}">
                <a16:creationId xmlns:a16="http://schemas.microsoft.com/office/drawing/2014/main" id="{F9D95406-EE14-5647-B8CC-888F39D87A54}"/>
              </a:ext>
            </a:extLst>
          </p:cNvPr>
          <p:cNvPicPr>
            <a:picLocks noChangeAspect="1" noChangeArrowheads="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colorTemperature colorTemp="7200"/>
                    </a14:imgEffect>
                    <a14:imgEffect>
                      <a14:saturation sat="40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6726080" y="2857254"/>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21" name="圖形 39">
            <a:extLst>
              <a:ext uri="{FF2B5EF4-FFF2-40B4-BE49-F238E27FC236}">
                <a16:creationId xmlns:a16="http://schemas.microsoft.com/office/drawing/2014/main" id="{FA9AB4AC-9423-E84E-9232-EAB4DD5894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16463" y="3780987"/>
            <a:ext cx="1276229" cy="775431"/>
          </a:xfrm>
          <a:prstGeom prst="rect">
            <a:avLst/>
          </a:prstGeom>
        </p:spPr>
      </p:pic>
      <p:cxnSp>
        <p:nvCxnSpPr>
          <p:cNvPr id="22" name="直線單箭頭接點 2049">
            <a:extLst>
              <a:ext uri="{FF2B5EF4-FFF2-40B4-BE49-F238E27FC236}">
                <a16:creationId xmlns:a16="http://schemas.microsoft.com/office/drawing/2014/main" id="{D785A1B5-B6A0-6648-A0F8-85AA31C1F218}"/>
              </a:ext>
            </a:extLst>
          </p:cNvPr>
          <p:cNvCxnSpPr>
            <a:cxnSpLocks/>
          </p:cNvCxnSpPr>
          <p:nvPr/>
        </p:nvCxnSpPr>
        <p:spPr>
          <a:xfrm>
            <a:off x="6556313" y="3204857"/>
            <a:ext cx="0" cy="493472"/>
          </a:xfrm>
          <a:prstGeom prst="straightConnector1">
            <a:avLst/>
          </a:prstGeom>
          <a:ln w="76200">
            <a:gradFill>
              <a:gsLst>
                <a:gs pos="0">
                  <a:srgbClr val="077AE8"/>
                </a:gs>
                <a:gs pos="100000">
                  <a:srgbClr val="22334A"/>
                </a:gs>
              </a:gsLst>
              <a:lin ang="5400000" scaled="1"/>
            </a:gra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線單箭頭接點 2049">
            <a:extLst>
              <a:ext uri="{FF2B5EF4-FFF2-40B4-BE49-F238E27FC236}">
                <a16:creationId xmlns:a16="http://schemas.microsoft.com/office/drawing/2014/main" id="{4E35D130-25B2-1C4C-B339-D750919995EB}"/>
              </a:ext>
            </a:extLst>
          </p:cNvPr>
          <p:cNvCxnSpPr>
            <a:cxnSpLocks/>
          </p:cNvCxnSpPr>
          <p:nvPr/>
        </p:nvCxnSpPr>
        <p:spPr>
          <a:xfrm>
            <a:off x="6856048" y="3186834"/>
            <a:ext cx="0" cy="503626"/>
          </a:xfrm>
          <a:prstGeom prst="straightConnector1">
            <a:avLst/>
          </a:prstGeom>
          <a:ln w="76200">
            <a:gradFill>
              <a:gsLst>
                <a:gs pos="0">
                  <a:srgbClr val="AD10C2"/>
                </a:gs>
                <a:gs pos="53000">
                  <a:srgbClr val="F700FF"/>
                </a:gs>
              </a:gsLst>
              <a:lin ang="5400000" scaled="1"/>
            </a:gra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矩形 50">
            <a:extLst>
              <a:ext uri="{FF2B5EF4-FFF2-40B4-BE49-F238E27FC236}">
                <a16:creationId xmlns:a16="http://schemas.microsoft.com/office/drawing/2014/main" id="{CE6A0D1C-C3D0-3F49-87BC-11AA0542CE65}"/>
              </a:ext>
            </a:extLst>
          </p:cNvPr>
          <p:cNvSpPr/>
          <p:nvPr/>
        </p:nvSpPr>
        <p:spPr>
          <a:xfrm>
            <a:off x="6886113" y="1732019"/>
            <a:ext cx="879777" cy="276999"/>
          </a:xfrm>
          <a:prstGeom prst="rect">
            <a:avLst/>
          </a:prstGeom>
        </p:spPr>
        <p:txBody>
          <a:bodyPr wrap="square">
            <a:spAutoFit/>
          </a:bodyPr>
          <a:lstStyle/>
          <a:p>
            <a:pPr algn="ctr" defTabSz="457178"/>
            <a:r>
              <a:rPr lang="en-US" altLang="zh-CN" sz="1200" b="1">
                <a:solidFill>
                  <a:prstClr val="black"/>
                </a:solidFill>
                <a:latin typeface="Arial" panose="020B0604020202020204" pitchFamily="34" charset="0"/>
                <a:ea typeface="微軟正黑體" panose="020B0604030504040204" pitchFamily="34" charset="-120"/>
                <a:cs typeface="Arial" panose="020B0604020202020204" pitchFamily="34" charset="0"/>
              </a:rPr>
              <a:t>Internet</a:t>
            </a:r>
            <a:endParaRPr lang="en-GB" altLang="zh-TW" sz="1200" b="1">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圓角 35">
            <a:extLst>
              <a:ext uri="{FF2B5EF4-FFF2-40B4-BE49-F238E27FC236}">
                <a16:creationId xmlns:a16="http://schemas.microsoft.com/office/drawing/2014/main" id="{1C4DE3F3-BB3F-EC46-9C27-B2CFBB50B40C}"/>
              </a:ext>
            </a:extLst>
          </p:cNvPr>
          <p:cNvSpPr/>
          <p:nvPr/>
        </p:nvSpPr>
        <p:spPr>
          <a:xfrm>
            <a:off x="7704962" y="1770828"/>
            <a:ext cx="697358" cy="220471"/>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r>
              <a:rPr lang="en-US" altLang="zh-CN" sz="1050" b="1">
                <a:solidFill>
                  <a:prstClr val="white"/>
                </a:solidFill>
                <a:latin typeface="Arial" panose="020B0604020202020204" pitchFamily="34" charset="0"/>
                <a:ea typeface="微軟正黑體" panose="020B0604030504040204" pitchFamily="34" charset="-120"/>
                <a:cs typeface="Arial" panose="020B0604020202020204" pitchFamily="34" charset="0"/>
              </a:rPr>
              <a:t>SLOW</a:t>
            </a:r>
            <a:endParaRPr lang="zh-TW" altLang="en-US" sz="105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30">
            <a:extLst>
              <a:ext uri="{FF2B5EF4-FFF2-40B4-BE49-F238E27FC236}">
                <a16:creationId xmlns:a16="http://schemas.microsoft.com/office/drawing/2014/main" id="{2B9EBB27-4AC3-F94F-9085-BDCD359DE88C}"/>
              </a:ext>
            </a:extLst>
          </p:cNvPr>
          <p:cNvSpPr txBox="1"/>
          <p:nvPr/>
        </p:nvSpPr>
        <p:spPr>
          <a:xfrm>
            <a:off x="6930019" y="3440808"/>
            <a:ext cx="835871" cy="276999"/>
          </a:xfrm>
          <a:prstGeom prst="rect">
            <a:avLst/>
          </a:prstGeom>
          <a:noFill/>
        </p:spPr>
        <p:txBody>
          <a:bodyPr wrap="square" rtlCol="0">
            <a:spAutoFit/>
          </a:bodyPr>
          <a:lstStyle/>
          <a:p>
            <a:pPr algn="ctr" defTabSz="457178"/>
            <a:r>
              <a:rPr lang="en-US" altLang="zh-CN" sz="1200" b="1">
                <a:solidFill>
                  <a:prstClr val="black"/>
                </a:solidFill>
                <a:latin typeface="Arial" panose="020B0604020202020204" pitchFamily="34" charset="0"/>
                <a:ea typeface="微軟正黑體" panose="020B0604030504040204" pitchFamily="34" charset="-120"/>
                <a:cs typeface="Arial" panose="020B0604020202020204" pitchFamily="34" charset="0"/>
              </a:rPr>
              <a:t>LAN</a:t>
            </a:r>
            <a:endParaRPr lang="en-GB" sz="1200" b="1">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1" name="矩形: 圓角 35">
            <a:extLst>
              <a:ext uri="{FF2B5EF4-FFF2-40B4-BE49-F238E27FC236}">
                <a16:creationId xmlns:a16="http://schemas.microsoft.com/office/drawing/2014/main" id="{C154E0F3-248E-0349-A48A-426FCEEF0D6A}"/>
              </a:ext>
            </a:extLst>
          </p:cNvPr>
          <p:cNvSpPr/>
          <p:nvPr/>
        </p:nvSpPr>
        <p:spPr>
          <a:xfrm>
            <a:off x="7704962" y="3468166"/>
            <a:ext cx="697358" cy="209775"/>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r>
              <a:rPr lang="en-US" altLang="zh-TW" sz="1050" b="1">
                <a:solidFill>
                  <a:prstClr val="white"/>
                </a:solidFill>
                <a:latin typeface="Arial" panose="020B0604020202020204" pitchFamily="34" charset="0"/>
                <a:ea typeface="微軟正黑體" panose="020B0604030504040204" pitchFamily="34" charset="-120"/>
                <a:cs typeface="Arial" panose="020B0604020202020204" pitchFamily="34" charset="0"/>
              </a:rPr>
              <a:t>FAST</a:t>
            </a:r>
            <a:endParaRPr lang="zh-TW" altLang="en-US" sz="105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3" name="圖片 24">
            <a:extLst>
              <a:ext uri="{FF2B5EF4-FFF2-40B4-BE49-F238E27FC236}">
                <a16:creationId xmlns:a16="http://schemas.microsoft.com/office/drawing/2014/main" id="{05BE3F82-53AA-B24D-B4B9-C34C2C23D84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664666" y="3410783"/>
            <a:ext cx="670891" cy="670891"/>
          </a:xfrm>
          <a:prstGeom prst="ellipse">
            <a:avLst/>
          </a:prstGeom>
          <a:ln w="19050">
            <a:solidFill>
              <a:srgbClr val="31213C"/>
            </a:solidFill>
          </a:ln>
          <a:effectLst>
            <a:outerShdw blurRad="50800" dist="38100" dir="2700000" algn="tl" rotWithShape="0">
              <a:prstClr val="black">
                <a:alpha val="40000"/>
              </a:prstClr>
            </a:outerShdw>
          </a:effectLst>
        </p:spPr>
      </p:pic>
      <p:sp>
        <p:nvSpPr>
          <p:cNvPr id="41" name="Oval 40">
            <a:extLst>
              <a:ext uri="{FF2B5EF4-FFF2-40B4-BE49-F238E27FC236}">
                <a16:creationId xmlns:a16="http://schemas.microsoft.com/office/drawing/2014/main" id="{71893079-4E76-444C-AEF4-899820362281}"/>
              </a:ext>
            </a:extLst>
          </p:cNvPr>
          <p:cNvSpPr/>
          <p:nvPr/>
        </p:nvSpPr>
        <p:spPr>
          <a:xfrm>
            <a:off x="6070545" y="2649440"/>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latin typeface="Arial" panose="020B0604020202020204" pitchFamily="34" charset="0"/>
                <a:cs typeface="Arial" panose="020B0604020202020204" pitchFamily="34" charset="0"/>
              </a:rPr>
              <a:t>1</a:t>
            </a:r>
          </a:p>
        </p:txBody>
      </p:sp>
      <p:sp>
        <p:nvSpPr>
          <p:cNvPr id="42" name="Oval 41">
            <a:extLst>
              <a:ext uri="{FF2B5EF4-FFF2-40B4-BE49-F238E27FC236}">
                <a16:creationId xmlns:a16="http://schemas.microsoft.com/office/drawing/2014/main" id="{2B65B0CE-968D-C546-B509-4EDDE7F1D2D4}"/>
              </a:ext>
            </a:extLst>
          </p:cNvPr>
          <p:cNvSpPr/>
          <p:nvPr/>
        </p:nvSpPr>
        <p:spPr>
          <a:xfrm>
            <a:off x="6361704" y="2649440"/>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latin typeface="Arial" panose="020B0604020202020204" pitchFamily="34" charset="0"/>
                <a:cs typeface="Arial" panose="020B0604020202020204" pitchFamily="34" charset="0"/>
              </a:rPr>
              <a:t>2</a:t>
            </a:r>
          </a:p>
        </p:txBody>
      </p:sp>
      <p:sp>
        <p:nvSpPr>
          <p:cNvPr id="43" name="Oval 42">
            <a:extLst>
              <a:ext uri="{FF2B5EF4-FFF2-40B4-BE49-F238E27FC236}">
                <a16:creationId xmlns:a16="http://schemas.microsoft.com/office/drawing/2014/main" id="{93D9E918-79F0-A142-B67C-89AFD161D2D0}"/>
              </a:ext>
            </a:extLst>
          </p:cNvPr>
          <p:cNvSpPr/>
          <p:nvPr/>
        </p:nvSpPr>
        <p:spPr>
          <a:xfrm>
            <a:off x="6707947" y="2649440"/>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latin typeface="Arial" panose="020B0604020202020204" pitchFamily="34" charset="0"/>
                <a:cs typeface="Arial" panose="020B0604020202020204" pitchFamily="34" charset="0"/>
              </a:rPr>
              <a:t>3</a:t>
            </a:r>
          </a:p>
        </p:txBody>
      </p:sp>
      <p:sp>
        <p:nvSpPr>
          <p:cNvPr id="44" name="矩形 46">
            <a:extLst>
              <a:ext uri="{FF2B5EF4-FFF2-40B4-BE49-F238E27FC236}">
                <a16:creationId xmlns:a16="http://schemas.microsoft.com/office/drawing/2014/main" id="{8001CCD0-5634-9A4C-9D50-F8C68AAE6B0E}"/>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圓角 2">
            <a:extLst>
              <a:ext uri="{FF2B5EF4-FFF2-40B4-BE49-F238E27FC236}">
                <a16:creationId xmlns:a16="http://schemas.microsoft.com/office/drawing/2014/main" id="{BA053FCD-A215-9348-9E0F-5D14F4EE8456}"/>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Rectangle 48">
            <a:extLst>
              <a:ext uri="{FF2B5EF4-FFF2-40B4-BE49-F238E27FC236}">
                <a16:creationId xmlns:a16="http://schemas.microsoft.com/office/drawing/2014/main" id="{4D819146-42C3-3F4A-90FA-75F472279B95}"/>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50" name="矩形 3">
            <a:extLst>
              <a:ext uri="{FF2B5EF4-FFF2-40B4-BE49-F238E27FC236}">
                <a16:creationId xmlns:a16="http://schemas.microsoft.com/office/drawing/2014/main" id="{C3EF3AA6-4A24-8F41-907E-4ECC435AFF18}"/>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48">
            <a:extLst>
              <a:ext uri="{FF2B5EF4-FFF2-40B4-BE49-F238E27FC236}">
                <a16:creationId xmlns:a16="http://schemas.microsoft.com/office/drawing/2014/main" id="{810D8279-6B6D-7144-AA07-221A807334AB}"/>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64422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圖形 7">
            <a:extLst>
              <a:ext uri="{FF2B5EF4-FFF2-40B4-BE49-F238E27FC236}">
                <a16:creationId xmlns:a16="http://schemas.microsoft.com/office/drawing/2014/main" id="{3ED4F3C0-8CA1-4B6C-91DA-398C65ADB0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43013" y="982372"/>
            <a:ext cx="1419485" cy="959513"/>
          </a:xfrm>
          <a:prstGeom prst="rect">
            <a:avLst/>
          </a:prstGeom>
        </p:spPr>
      </p:pic>
      <p:sp>
        <p:nvSpPr>
          <p:cNvPr id="90" name="矩形: 圓角 35">
            <a:extLst>
              <a:ext uri="{FF2B5EF4-FFF2-40B4-BE49-F238E27FC236}">
                <a16:creationId xmlns:a16="http://schemas.microsoft.com/office/drawing/2014/main" id="{263B3132-016A-49D1-9DC7-AF2E8B9A3690}"/>
              </a:ext>
            </a:extLst>
          </p:cNvPr>
          <p:cNvSpPr/>
          <p:nvPr/>
        </p:nvSpPr>
        <p:spPr>
          <a:xfrm>
            <a:off x="2296314" y="3728225"/>
            <a:ext cx="710556" cy="36994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1" name="矩形 90">
            <a:extLst>
              <a:ext uri="{FF2B5EF4-FFF2-40B4-BE49-F238E27FC236}">
                <a16:creationId xmlns:a16="http://schemas.microsoft.com/office/drawing/2014/main" id="{944577DB-4E8F-4490-84E4-85268A141FB1}"/>
              </a:ext>
            </a:extLst>
          </p:cNvPr>
          <p:cNvSpPr/>
          <p:nvPr/>
        </p:nvSpPr>
        <p:spPr>
          <a:xfrm>
            <a:off x="2309567" y="3744584"/>
            <a:ext cx="743117" cy="338554"/>
          </a:xfrm>
          <a:prstGeom prst="rect">
            <a:avLst/>
          </a:prstGeom>
        </p:spPr>
        <p:txBody>
          <a:bodyPr wrap="square">
            <a:spAutoFit/>
          </a:bodyPr>
          <a:lstStyle/>
          <a:p>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Read the cached file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8" name="矩形: 圓角 87">
            <a:extLst>
              <a:ext uri="{FF2B5EF4-FFF2-40B4-BE49-F238E27FC236}">
                <a16:creationId xmlns:a16="http://schemas.microsoft.com/office/drawing/2014/main" id="{948E0674-C262-4A5C-A3E9-F800DF9F9085}"/>
              </a:ext>
            </a:extLst>
          </p:cNvPr>
          <p:cNvSpPr/>
          <p:nvPr/>
        </p:nvSpPr>
        <p:spPr>
          <a:xfrm>
            <a:off x="5356336" y="1566269"/>
            <a:ext cx="779995" cy="208016"/>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86" name="矩形: 圓角 85">
            <a:extLst>
              <a:ext uri="{FF2B5EF4-FFF2-40B4-BE49-F238E27FC236}">
                <a16:creationId xmlns:a16="http://schemas.microsoft.com/office/drawing/2014/main" id="{FB30AB40-28DD-4254-83B2-8EF60B57B774}"/>
              </a:ext>
            </a:extLst>
          </p:cNvPr>
          <p:cNvSpPr/>
          <p:nvPr/>
        </p:nvSpPr>
        <p:spPr>
          <a:xfrm>
            <a:off x="2466398" y="1570215"/>
            <a:ext cx="779995" cy="208016"/>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 name="Title 1">
            <a:extLst>
              <a:ext uri="{FF2B5EF4-FFF2-40B4-BE49-F238E27FC236}">
                <a16:creationId xmlns:a16="http://schemas.microsoft.com/office/drawing/2014/main" id="{800A48CC-83BF-2C4D-9BB0-CFA7E15ABF67}"/>
              </a:ext>
            </a:extLst>
          </p:cNvPr>
          <p:cNvSpPr>
            <a:spLocks noGrp="1"/>
          </p:cNvSpPr>
          <p:nvPr>
            <p:ph type="title"/>
          </p:nvPr>
        </p:nvSpPr>
        <p:spPr>
          <a:xfrm>
            <a:off x="409194" y="129887"/>
            <a:ext cx="7886700" cy="994172"/>
          </a:xfrm>
        </p:spPr>
        <p:txBody>
          <a:bodyPr>
            <a:normAutofit/>
          </a:bodyPr>
          <a:lstStyle/>
          <a:p>
            <a:r>
              <a:rPr lang="en-US" sz="3200">
                <a:latin typeface="Arial" panose="020B0604020202020204" pitchFamily="34" charset="0"/>
                <a:cs typeface="Arial" panose="020B0604020202020204" pitchFamily="34" charset="0"/>
              </a:rPr>
              <a:t>When opening a multimedia file</a:t>
            </a:r>
          </a:p>
        </p:txBody>
      </p:sp>
      <p:sp>
        <p:nvSpPr>
          <p:cNvPr id="5" name="矩形 3">
            <a:extLst>
              <a:ext uri="{FF2B5EF4-FFF2-40B4-BE49-F238E27FC236}">
                <a16:creationId xmlns:a16="http://schemas.microsoft.com/office/drawing/2014/main" id="{286E2A01-FB20-084D-AB26-49A4046C66E4}"/>
              </a:ext>
            </a:extLst>
          </p:cNvPr>
          <p:cNvSpPr/>
          <p:nvPr/>
        </p:nvSpPr>
        <p:spPr>
          <a:xfrm>
            <a:off x="922870" y="2022407"/>
            <a:ext cx="6873769" cy="1629778"/>
          </a:xfrm>
          <a:prstGeom prst="rect">
            <a:avLst/>
          </a:prstGeom>
          <a:solidFill>
            <a:schemeClr val="bg1"/>
          </a:solidFill>
          <a:ln w="28575">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3B5F1BB-32B2-2749-8C69-EE95BF852F22}"/>
              </a:ext>
            </a:extLst>
          </p:cNvPr>
          <p:cNvSpPr/>
          <p:nvPr/>
        </p:nvSpPr>
        <p:spPr>
          <a:xfrm>
            <a:off x="973667" y="2321880"/>
            <a:ext cx="6744304" cy="1013562"/>
          </a:xfrm>
          <a:prstGeom prst="rect">
            <a:avLst/>
          </a:prstGeom>
          <a:solidFill>
            <a:schemeClr val="accent5">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13"/>
          </a:p>
        </p:txBody>
      </p:sp>
      <p:sp>
        <p:nvSpPr>
          <p:cNvPr id="16" name="Rectangle 15">
            <a:extLst>
              <a:ext uri="{FF2B5EF4-FFF2-40B4-BE49-F238E27FC236}">
                <a16:creationId xmlns:a16="http://schemas.microsoft.com/office/drawing/2014/main" id="{657FC8AE-417B-6A4E-B94F-B55593E8A198}"/>
              </a:ext>
            </a:extLst>
          </p:cNvPr>
          <p:cNvSpPr/>
          <p:nvPr/>
        </p:nvSpPr>
        <p:spPr>
          <a:xfrm>
            <a:off x="973667" y="3382618"/>
            <a:ext cx="6744304" cy="24010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6" name="Rectangle 35">
            <a:extLst>
              <a:ext uri="{FF2B5EF4-FFF2-40B4-BE49-F238E27FC236}">
                <a16:creationId xmlns:a16="http://schemas.microsoft.com/office/drawing/2014/main" id="{86304912-6A5E-0644-A3B8-AA0B462409BA}"/>
              </a:ext>
            </a:extLst>
          </p:cNvPr>
          <p:cNvSpPr/>
          <p:nvPr/>
        </p:nvSpPr>
        <p:spPr>
          <a:xfrm>
            <a:off x="973666" y="2072785"/>
            <a:ext cx="6744305" cy="19878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 name="圖形 39">
            <a:extLst>
              <a:ext uri="{FF2B5EF4-FFF2-40B4-BE49-F238E27FC236}">
                <a16:creationId xmlns:a16="http://schemas.microsoft.com/office/drawing/2014/main" id="{63554639-7A4D-A741-B747-6D1531CEC4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03869" y="4154863"/>
            <a:ext cx="763865" cy="464122"/>
          </a:xfrm>
          <a:prstGeom prst="rect">
            <a:avLst/>
          </a:prstGeom>
        </p:spPr>
      </p:pic>
      <p:grpSp>
        <p:nvGrpSpPr>
          <p:cNvPr id="9" name="Group 8">
            <a:extLst>
              <a:ext uri="{FF2B5EF4-FFF2-40B4-BE49-F238E27FC236}">
                <a16:creationId xmlns:a16="http://schemas.microsoft.com/office/drawing/2014/main" id="{6416ECAA-95E0-5F43-AF59-1CBA332952CB}"/>
              </a:ext>
            </a:extLst>
          </p:cNvPr>
          <p:cNvGrpSpPr/>
          <p:nvPr/>
        </p:nvGrpSpPr>
        <p:grpSpPr>
          <a:xfrm>
            <a:off x="3444869" y="2341809"/>
            <a:ext cx="361044" cy="361044"/>
            <a:chOff x="8727084" y="3388335"/>
            <a:chExt cx="346780" cy="346780"/>
          </a:xfrm>
        </p:grpSpPr>
        <p:sp>
          <p:nvSpPr>
            <p:cNvPr id="10" name="橢圓 41">
              <a:extLst>
                <a:ext uri="{FF2B5EF4-FFF2-40B4-BE49-F238E27FC236}">
                  <a16:creationId xmlns:a16="http://schemas.microsoft.com/office/drawing/2014/main" id="{32348084-992C-EC49-98C3-DD7A4E7E1315}"/>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11" name="圖形 15">
              <a:extLst>
                <a:ext uri="{FF2B5EF4-FFF2-40B4-BE49-F238E27FC236}">
                  <a16:creationId xmlns:a16="http://schemas.microsoft.com/office/drawing/2014/main" id="{BC5EBD58-0456-6947-9E9D-B4CA9F8FA639}"/>
                </a:ext>
              </a:extLst>
            </p:cNvPr>
            <p:cNvGrpSpPr/>
            <p:nvPr/>
          </p:nvGrpSpPr>
          <p:grpSpPr>
            <a:xfrm>
              <a:off x="8810059" y="3432243"/>
              <a:ext cx="171009" cy="232084"/>
              <a:chOff x="5700272" y="2268099"/>
              <a:chExt cx="128257" cy="174063"/>
            </a:xfrm>
          </p:grpSpPr>
          <p:sp>
            <p:nvSpPr>
              <p:cNvPr id="12" name="手繪多邊形: 圖案 65">
                <a:extLst>
                  <a:ext uri="{FF2B5EF4-FFF2-40B4-BE49-F238E27FC236}">
                    <a16:creationId xmlns:a16="http://schemas.microsoft.com/office/drawing/2014/main" id="{B23B4ABA-CCA2-7045-AE79-DE6F14A8629C}"/>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13" name="手繪多邊形: 圖案 66">
                <a:extLst>
                  <a:ext uri="{FF2B5EF4-FFF2-40B4-BE49-F238E27FC236}">
                    <a16:creationId xmlns:a16="http://schemas.microsoft.com/office/drawing/2014/main" id="{11C5959A-345E-9447-9775-4E9D45580EF5}"/>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4" name="手繪多邊形: 圖案 67">
                <a:extLst>
                  <a:ext uri="{FF2B5EF4-FFF2-40B4-BE49-F238E27FC236}">
                    <a16:creationId xmlns:a16="http://schemas.microsoft.com/office/drawing/2014/main" id="{9A49A0C3-02B7-F341-820C-4ADDD3822825}"/>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5" name="手繪多邊形: 圖案 68">
                <a:extLst>
                  <a:ext uri="{FF2B5EF4-FFF2-40B4-BE49-F238E27FC236}">
                    <a16:creationId xmlns:a16="http://schemas.microsoft.com/office/drawing/2014/main" id="{CF9C00AC-E838-4D49-BEA8-BF5CDFEA200A}"/>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cxnSp>
        <p:nvCxnSpPr>
          <p:cNvPr id="19" name="Elbow Connector 18">
            <a:extLst>
              <a:ext uri="{FF2B5EF4-FFF2-40B4-BE49-F238E27FC236}">
                <a16:creationId xmlns:a16="http://schemas.microsoft.com/office/drawing/2014/main" id="{3AB50CEC-8BBE-5E4A-8078-5AE568F24C52}"/>
              </a:ext>
            </a:extLst>
          </p:cNvPr>
          <p:cNvCxnSpPr>
            <a:cxnSpLocks/>
            <a:endCxn id="4" idx="1"/>
          </p:cNvCxnSpPr>
          <p:nvPr/>
        </p:nvCxnSpPr>
        <p:spPr>
          <a:xfrm rot="10800000" flipH="1" flipV="1">
            <a:off x="3444869" y="2522330"/>
            <a:ext cx="459000" cy="1864594"/>
          </a:xfrm>
          <a:prstGeom prst="bentConnector3">
            <a:avLst>
              <a:gd name="adj1" fmla="val -87967"/>
            </a:avLst>
          </a:prstGeom>
          <a:ln w="19050">
            <a:gradFill>
              <a:gsLst>
                <a:gs pos="0">
                  <a:srgbClr val="00B050"/>
                </a:gs>
                <a:gs pos="100000">
                  <a:srgbClr val="00A44A"/>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06512888-7EC5-F341-927F-816A302CCF03}"/>
              </a:ext>
            </a:extLst>
          </p:cNvPr>
          <p:cNvGrpSpPr/>
          <p:nvPr/>
        </p:nvGrpSpPr>
        <p:grpSpPr>
          <a:xfrm>
            <a:off x="4435640" y="1619721"/>
            <a:ext cx="361044" cy="361044"/>
            <a:chOff x="8727084" y="3388335"/>
            <a:chExt cx="346780" cy="346780"/>
          </a:xfrm>
        </p:grpSpPr>
        <p:sp>
          <p:nvSpPr>
            <p:cNvPr id="23" name="橢圓 41">
              <a:extLst>
                <a:ext uri="{FF2B5EF4-FFF2-40B4-BE49-F238E27FC236}">
                  <a16:creationId xmlns:a16="http://schemas.microsoft.com/office/drawing/2014/main" id="{EAD462FB-87ED-4249-BFA3-EFA847D80994}"/>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24" name="圖形 15">
              <a:extLst>
                <a:ext uri="{FF2B5EF4-FFF2-40B4-BE49-F238E27FC236}">
                  <a16:creationId xmlns:a16="http://schemas.microsoft.com/office/drawing/2014/main" id="{DBB07CE6-4CE5-B04B-8DDF-F7038A9C7D1E}"/>
                </a:ext>
              </a:extLst>
            </p:cNvPr>
            <p:cNvGrpSpPr/>
            <p:nvPr/>
          </p:nvGrpSpPr>
          <p:grpSpPr>
            <a:xfrm>
              <a:off x="8810059" y="3432243"/>
              <a:ext cx="171009" cy="232084"/>
              <a:chOff x="5700272" y="2268099"/>
              <a:chExt cx="128257" cy="174063"/>
            </a:xfrm>
          </p:grpSpPr>
          <p:sp>
            <p:nvSpPr>
              <p:cNvPr id="25" name="手繪多邊形: 圖案 65">
                <a:extLst>
                  <a:ext uri="{FF2B5EF4-FFF2-40B4-BE49-F238E27FC236}">
                    <a16:creationId xmlns:a16="http://schemas.microsoft.com/office/drawing/2014/main" id="{B216CB73-9B84-B44D-A0F8-1DC7006A3C7B}"/>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26" name="手繪多邊形: 圖案 66">
                <a:extLst>
                  <a:ext uri="{FF2B5EF4-FFF2-40B4-BE49-F238E27FC236}">
                    <a16:creationId xmlns:a16="http://schemas.microsoft.com/office/drawing/2014/main" id="{0FBA500A-504B-5546-9AC7-09F4C2B2013A}"/>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7" name="手繪多邊形: 圖案 67">
                <a:extLst>
                  <a:ext uri="{FF2B5EF4-FFF2-40B4-BE49-F238E27FC236}">
                    <a16:creationId xmlns:a16="http://schemas.microsoft.com/office/drawing/2014/main" id="{450A5A1D-FAAA-5049-B89A-DC4A67E7D5E0}"/>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8" name="手繪多邊形: 圖案 68">
                <a:extLst>
                  <a:ext uri="{FF2B5EF4-FFF2-40B4-BE49-F238E27FC236}">
                    <a16:creationId xmlns:a16="http://schemas.microsoft.com/office/drawing/2014/main" id="{1FFEAEFC-0A6C-F545-A45C-4C68988A8796}"/>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cxnSp>
        <p:nvCxnSpPr>
          <p:cNvPr id="37" name="Elbow Connector 36">
            <a:extLst>
              <a:ext uri="{FF2B5EF4-FFF2-40B4-BE49-F238E27FC236}">
                <a16:creationId xmlns:a16="http://schemas.microsoft.com/office/drawing/2014/main" id="{7B486EFC-21D2-9943-B4C2-E462C3CE1FB4}"/>
              </a:ext>
            </a:extLst>
          </p:cNvPr>
          <p:cNvCxnSpPr>
            <a:cxnSpLocks/>
          </p:cNvCxnSpPr>
          <p:nvPr/>
        </p:nvCxnSpPr>
        <p:spPr>
          <a:xfrm>
            <a:off x="4796684" y="1800242"/>
            <a:ext cx="122966" cy="533169"/>
          </a:xfrm>
          <a:prstGeom prst="bentConnector2">
            <a:avLst/>
          </a:prstGeom>
          <a:ln w="19050">
            <a:gradFill>
              <a:gsLst>
                <a:gs pos="0">
                  <a:srgbClr val="00B050"/>
                </a:gs>
                <a:gs pos="100000">
                  <a:srgbClr val="00A44A"/>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2CECE182-5F8B-6640-B973-901212D67471}"/>
              </a:ext>
            </a:extLst>
          </p:cNvPr>
          <p:cNvCxnSpPr>
            <a:cxnSpLocks/>
            <a:endCxn id="4" idx="3"/>
          </p:cNvCxnSpPr>
          <p:nvPr/>
        </p:nvCxnSpPr>
        <p:spPr>
          <a:xfrm flipH="1">
            <a:off x="4667734" y="2513935"/>
            <a:ext cx="432438" cy="1872990"/>
          </a:xfrm>
          <a:prstGeom prst="bentConnector3">
            <a:avLst>
              <a:gd name="adj1" fmla="val -77215"/>
            </a:avLst>
          </a:prstGeom>
          <a:ln w="19050">
            <a:gradFill>
              <a:gsLst>
                <a:gs pos="0">
                  <a:srgbClr val="00B050"/>
                </a:gs>
                <a:gs pos="100000">
                  <a:srgbClr val="00A44A"/>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CAC2732D-EDF8-854D-B3C2-D787F4E00E13}"/>
              </a:ext>
            </a:extLst>
          </p:cNvPr>
          <p:cNvGrpSpPr/>
          <p:nvPr/>
        </p:nvGrpSpPr>
        <p:grpSpPr>
          <a:xfrm>
            <a:off x="4739128" y="2333412"/>
            <a:ext cx="361044" cy="361044"/>
            <a:chOff x="8727084" y="3388335"/>
            <a:chExt cx="346780" cy="346780"/>
          </a:xfrm>
        </p:grpSpPr>
        <p:sp>
          <p:nvSpPr>
            <p:cNvPr id="42" name="橢圓 41">
              <a:extLst>
                <a:ext uri="{FF2B5EF4-FFF2-40B4-BE49-F238E27FC236}">
                  <a16:creationId xmlns:a16="http://schemas.microsoft.com/office/drawing/2014/main" id="{6C5608EF-101E-9C44-8288-D00FE88E01CD}"/>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43" name="圖形 15">
              <a:extLst>
                <a:ext uri="{FF2B5EF4-FFF2-40B4-BE49-F238E27FC236}">
                  <a16:creationId xmlns:a16="http://schemas.microsoft.com/office/drawing/2014/main" id="{A21E1648-C1EA-2340-908A-DE40303E3C65}"/>
                </a:ext>
              </a:extLst>
            </p:cNvPr>
            <p:cNvGrpSpPr/>
            <p:nvPr/>
          </p:nvGrpSpPr>
          <p:grpSpPr>
            <a:xfrm>
              <a:off x="8810059" y="3432243"/>
              <a:ext cx="171009" cy="232084"/>
              <a:chOff x="5700272" y="2268099"/>
              <a:chExt cx="128257" cy="174063"/>
            </a:xfrm>
          </p:grpSpPr>
          <p:sp>
            <p:nvSpPr>
              <p:cNvPr id="44" name="手繪多邊形: 圖案 65">
                <a:extLst>
                  <a:ext uri="{FF2B5EF4-FFF2-40B4-BE49-F238E27FC236}">
                    <a16:creationId xmlns:a16="http://schemas.microsoft.com/office/drawing/2014/main" id="{1B28BA45-FAFB-AA47-B9AC-7EC0784F440F}"/>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45" name="手繪多邊形: 圖案 66">
                <a:extLst>
                  <a:ext uri="{FF2B5EF4-FFF2-40B4-BE49-F238E27FC236}">
                    <a16:creationId xmlns:a16="http://schemas.microsoft.com/office/drawing/2014/main" id="{22B8FAE1-9325-1744-832A-B47D62738378}"/>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46" name="手繪多邊形: 圖案 67">
                <a:extLst>
                  <a:ext uri="{FF2B5EF4-FFF2-40B4-BE49-F238E27FC236}">
                    <a16:creationId xmlns:a16="http://schemas.microsoft.com/office/drawing/2014/main" id="{83C19480-FFF9-7441-9589-ACCCAC4DF3DD}"/>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47" name="手繪多邊形: 圖案 68">
                <a:extLst>
                  <a:ext uri="{FF2B5EF4-FFF2-40B4-BE49-F238E27FC236}">
                    <a16:creationId xmlns:a16="http://schemas.microsoft.com/office/drawing/2014/main" id="{AF8BEC81-4F72-344B-89BA-74BB2524DECA}"/>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cxnSp>
        <p:nvCxnSpPr>
          <p:cNvPr id="49" name="Straight Arrow Connector 48">
            <a:extLst>
              <a:ext uri="{FF2B5EF4-FFF2-40B4-BE49-F238E27FC236}">
                <a16:creationId xmlns:a16="http://schemas.microsoft.com/office/drawing/2014/main" id="{D1AF2093-E286-5842-8E09-5D428B87C94D}"/>
              </a:ext>
            </a:extLst>
          </p:cNvPr>
          <p:cNvCxnSpPr>
            <a:cxnSpLocks/>
          </p:cNvCxnSpPr>
          <p:nvPr/>
        </p:nvCxnSpPr>
        <p:spPr>
          <a:xfrm flipV="1">
            <a:off x="4285802" y="3223975"/>
            <a:ext cx="6492" cy="909722"/>
          </a:xfrm>
          <a:prstGeom prst="straightConnector1">
            <a:avLst/>
          </a:prstGeom>
          <a:ln w="19050">
            <a:gradFill>
              <a:gsLst>
                <a:gs pos="0">
                  <a:srgbClr val="00A44A"/>
                </a:gs>
                <a:gs pos="100000">
                  <a:srgbClr val="00B050"/>
                </a:gs>
              </a:gsLst>
              <a:lin ang="5400000" scaled="1"/>
            </a:gra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 name="圖形 37">
            <a:extLst>
              <a:ext uri="{FF2B5EF4-FFF2-40B4-BE49-F238E27FC236}">
                <a16:creationId xmlns:a16="http://schemas.microsoft.com/office/drawing/2014/main" id="{A7CDC52F-58C8-FA47-80C5-013D246E14C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82678" y="2960395"/>
            <a:ext cx="1023669" cy="1023669"/>
          </a:xfrm>
          <a:prstGeom prst="rect">
            <a:avLst/>
          </a:prstGeom>
        </p:spPr>
      </p:pic>
      <p:sp>
        <p:nvSpPr>
          <p:cNvPr id="18" name="TextBox 17">
            <a:extLst>
              <a:ext uri="{FF2B5EF4-FFF2-40B4-BE49-F238E27FC236}">
                <a16:creationId xmlns:a16="http://schemas.microsoft.com/office/drawing/2014/main" id="{63F67895-669D-664E-8FC3-20BBD3F538FB}"/>
              </a:ext>
            </a:extLst>
          </p:cNvPr>
          <p:cNvSpPr txBox="1"/>
          <p:nvPr/>
        </p:nvSpPr>
        <p:spPr>
          <a:xfrm>
            <a:off x="998824" y="3375325"/>
            <a:ext cx="982376" cy="261610"/>
          </a:xfrm>
          <a:prstGeom prst="rect">
            <a:avLst/>
          </a:prstGeom>
          <a:noFill/>
        </p:spPr>
        <p:txBody>
          <a:bodyPr wrap="square" rtlCol="0">
            <a:spAutoFit/>
          </a:bodyPr>
          <a:lstStyle/>
          <a:p>
            <a:r>
              <a:rPr lang="en-US" altLang="zh-CN" sz="1050">
                <a:latin typeface="Arial" panose="020B0604020202020204" pitchFamily="34" charset="0"/>
                <a:ea typeface="微軟正黑體" panose="020B0604030504040204" pitchFamily="34" charset="-120"/>
                <a:cs typeface="Arial" panose="020B0604020202020204" pitchFamily="34" charset="0"/>
              </a:rPr>
              <a:t>File System</a:t>
            </a:r>
            <a:endParaRPr lang="en-US" sz="1050">
              <a:latin typeface="Arial" panose="020B0604020202020204" pitchFamily="34" charset="0"/>
              <a:ea typeface="微軟正黑體" panose="020B0604030504040204" pitchFamily="34" charset="-120"/>
              <a:cs typeface="Arial" panose="020B0604020202020204" pitchFamily="34" charset="0"/>
            </a:endParaRPr>
          </a:p>
        </p:txBody>
      </p:sp>
      <p:sp>
        <p:nvSpPr>
          <p:cNvPr id="40" name="TextBox 39">
            <a:extLst>
              <a:ext uri="{FF2B5EF4-FFF2-40B4-BE49-F238E27FC236}">
                <a16:creationId xmlns:a16="http://schemas.microsoft.com/office/drawing/2014/main" id="{3D21D01B-B88E-FA40-ABF5-B1E6FB5EE75D}"/>
              </a:ext>
            </a:extLst>
          </p:cNvPr>
          <p:cNvSpPr txBox="1"/>
          <p:nvPr/>
        </p:nvSpPr>
        <p:spPr>
          <a:xfrm>
            <a:off x="983583" y="3106641"/>
            <a:ext cx="1167073" cy="261610"/>
          </a:xfrm>
          <a:prstGeom prst="rect">
            <a:avLst/>
          </a:prstGeom>
          <a:noFill/>
        </p:spPr>
        <p:txBody>
          <a:bodyPr wrap="square" rtlCol="0">
            <a:spAutoFit/>
          </a:bodyPr>
          <a:lstStyle/>
          <a:p>
            <a:r>
              <a:rPr lang="en-US" altLang="zh-CN" sz="1050">
                <a:latin typeface="Arial" panose="020B0604020202020204" pitchFamily="34" charset="0"/>
                <a:ea typeface="微軟正黑體" panose="020B0604030504040204" pitchFamily="34" charset="-120"/>
                <a:cs typeface="Arial" panose="020B0604020202020204" pitchFamily="34" charset="0"/>
              </a:rPr>
              <a:t>Cache Engine</a:t>
            </a:r>
            <a:endParaRPr lang="en-US" sz="1050">
              <a:latin typeface="Arial" panose="020B0604020202020204" pitchFamily="34" charset="0"/>
              <a:ea typeface="微軟正黑體" panose="020B0604030504040204" pitchFamily="34" charset="-120"/>
              <a:cs typeface="Arial" panose="020B0604020202020204" pitchFamily="34" charset="0"/>
            </a:endParaRPr>
          </a:p>
        </p:txBody>
      </p:sp>
      <p:sp>
        <p:nvSpPr>
          <p:cNvPr id="48" name="TextBox 47">
            <a:extLst>
              <a:ext uri="{FF2B5EF4-FFF2-40B4-BE49-F238E27FC236}">
                <a16:creationId xmlns:a16="http://schemas.microsoft.com/office/drawing/2014/main" id="{49EC4B9D-9FC3-1A47-8F24-BD76850222A5}"/>
              </a:ext>
            </a:extLst>
          </p:cNvPr>
          <p:cNvSpPr txBox="1"/>
          <p:nvPr/>
        </p:nvSpPr>
        <p:spPr>
          <a:xfrm>
            <a:off x="988663" y="2035857"/>
            <a:ext cx="1310743" cy="261610"/>
          </a:xfrm>
          <a:prstGeom prst="rect">
            <a:avLst/>
          </a:prstGeom>
          <a:noFill/>
        </p:spPr>
        <p:txBody>
          <a:bodyPr wrap="square" rtlCol="0">
            <a:spAutoFit/>
          </a:bodyPr>
          <a:lstStyle/>
          <a:p>
            <a:r>
              <a:rPr lang="en-US" altLang="zh-CN" sz="1050">
                <a:latin typeface="Arial" panose="020B0604020202020204" pitchFamily="34" charset="0"/>
                <a:ea typeface="微軟正黑體" panose="020B0604030504040204" pitchFamily="34" charset="-120"/>
                <a:cs typeface="Arial" panose="020B0604020202020204" pitchFamily="34" charset="0"/>
              </a:rPr>
              <a:t>Cloud Connector</a:t>
            </a:r>
            <a:endParaRPr lang="en-US" sz="1050">
              <a:latin typeface="Arial" panose="020B0604020202020204" pitchFamily="34" charset="0"/>
              <a:ea typeface="微軟正黑體" panose="020B0604030504040204" pitchFamily="34" charset="-120"/>
              <a:cs typeface="Arial" panose="020B0604020202020204" pitchFamily="34" charset="0"/>
            </a:endParaRPr>
          </a:p>
        </p:txBody>
      </p:sp>
      <p:sp>
        <p:nvSpPr>
          <p:cNvPr id="20" name="Rectangle 19">
            <a:extLst>
              <a:ext uri="{FF2B5EF4-FFF2-40B4-BE49-F238E27FC236}">
                <a16:creationId xmlns:a16="http://schemas.microsoft.com/office/drawing/2014/main" id="{7827892C-E0F5-D247-A7D1-0DDCA346D196}"/>
              </a:ext>
            </a:extLst>
          </p:cNvPr>
          <p:cNvSpPr/>
          <p:nvPr/>
        </p:nvSpPr>
        <p:spPr>
          <a:xfrm>
            <a:off x="2395563" y="1519726"/>
            <a:ext cx="1831661" cy="1261204"/>
          </a:xfrm>
          <a:prstGeom prst="rect">
            <a:avLst/>
          </a:prstGeom>
          <a:noFill/>
          <a:ln w="19050">
            <a:gradFill>
              <a:gsLst>
                <a:gs pos="0">
                  <a:srgbClr val="F700FF"/>
                </a:gs>
                <a:gs pos="100000">
                  <a:srgbClr val="BC0DCE"/>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9" name="TextBox 28">
            <a:extLst>
              <a:ext uri="{FF2B5EF4-FFF2-40B4-BE49-F238E27FC236}">
                <a16:creationId xmlns:a16="http://schemas.microsoft.com/office/drawing/2014/main" id="{3D8BB66C-529C-2348-80E3-23B411EA0E3F}"/>
              </a:ext>
            </a:extLst>
          </p:cNvPr>
          <p:cNvSpPr txBox="1"/>
          <p:nvPr/>
        </p:nvSpPr>
        <p:spPr>
          <a:xfrm>
            <a:off x="2466593" y="1559130"/>
            <a:ext cx="748923" cy="238527"/>
          </a:xfrm>
          <a:prstGeom prst="rect">
            <a:avLst/>
          </a:prstGeom>
          <a:noFill/>
        </p:spPr>
        <p:txBody>
          <a:bodyPr wrap="none" rtlCol="0">
            <a:spAutoFit/>
          </a:bodyPr>
          <a:lstStyle/>
          <a:p>
            <a:r>
              <a:rPr lang="en-US" altLang="zh-CN" sz="950" b="1">
                <a:solidFill>
                  <a:schemeClr val="bg1"/>
                </a:solidFill>
                <a:latin typeface="Arial" panose="020B0604020202020204" pitchFamily="34" charset="0"/>
                <a:ea typeface="微軟正黑體" panose="020B0604030504040204" pitchFamily="34" charset="-120"/>
                <a:cs typeface="Arial" panose="020B0604020202020204" pitchFamily="34" charset="0"/>
              </a:rPr>
              <a:t>Cache Hit</a:t>
            </a:r>
            <a:endParaRPr lang="en-US" sz="9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1" name="TextBox 50">
            <a:extLst>
              <a:ext uri="{FF2B5EF4-FFF2-40B4-BE49-F238E27FC236}">
                <a16:creationId xmlns:a16="http://schemas.microsoft.com/office/drawing/2014/main" id="{87725B63-5C61-2942-BEBB-2BE0DA34B36F}"/>
              </a:ext>
            </a:extLst>
          </p:cNvPr>
          <p:cNvSpPr txBox="1"/>
          <p:nvPr/>
        </p:nvSpPr>
        <p:spPr>
          <a:xfrm>
            <a:off x="5326481" y="1550664"/>
            <a:ext cx="851515" cy="238527"/>
          </a:xfrm>
          <a:prstGeom prst="rect">
            <a:avLst/>
          </a:prstGeom>
          <a:noFill/>
        </p:spPr>
        <p:txBody>
          <a:bodyPr wrap="none" rtlCol="0">
            <a:spAutoFit/>
          </a:bodyPr>
          <a:lstStyle/>
          <a:p>
            <a:r>
              <a:rPr lang="en-US" sz="950" b="1">
                <a:solidFill>
                  <a:schemeClr val="bg1"/>
                </a:solidFill>
                <a:latin typeface="Arial" panose="020B0604020202020204" pitchFamily="34" charset="0"/>
                <a:ea typeface="微軟正黑體" panose="020B0604030504040204" pitchFamily="34" charset="-120"/>
                <a:cs typeface="Arial" panose="020B0604020202020204" pitchFamily="34" charset="0"/>
              </a:rPr>
              <a:t>Cache Miss</a:t>
            </a:r>
          </a:p>
        </p:txBody>
      </p:sp>
      <p:sp>
        <p:nvSpPr>
          <p:cNvPr id="96" name="矩形 46">
            <a:extLst>
              <a:ext uri="{FF2B5EF4-FFF2-40B4-BE49-F238E27FC236}">
                <a16:creationId xmlns:a16="http://schemas.microsoft.com/office/drawing/2014/main" id="{4506A743-932E-7843-98F8-F12983059E65}"/>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6" name="TextBox 115">
            <a:extLst>
              <a:ext uri="{FF2B5EF4-FFF2-40B4-BE49-F238E27FC236}">
                <a16:creationId xmlns:a16="http://schemas.microsoft.com/office/drawing/2014/main" id="{A5A1712B-CC00-CA47-BCAF-EFE75F252616}"/>
              </a:ext>
            </a:extLst>
          </p:cNvPr>
          <p:cNvSpPr txBox="1"/>
          <p:nvPr/>
        </p:nvSpPr>
        <p:spPr>
          <a:xfrm>
            <a:off x="8442909" y="-507850"/>
            <a:ext cx="674660" cy="369332"/>
          </a:xfrm>
          <a:prstGeom prst="rect">
            <a:avLst/>
          </a:prstGeom>
          <a:noFill/>
        </p:spPr>
        <p:txBody>
          <a:bodyPr wrap="square" rtlCol="0">
            <a:spAutoFit/>
          </a:bodyPr>
          <a:lstStyle/>
          <a:p>
            <a:r>
              <a:rPr lang="zh-CN" altLang="en-US">
                <a:highlight>
                  <a:srgbClr val="FFFF00"/>
                </a:highlight>
              </a:rPr>
              <a:t>子頁</a:t>
            </a:r>
            <a:endParaRPr lang="en-US">
              <a:highlight>
                <a:srgbClr val="FFFF00"/>
              </a:highlight>
            </a:endParaRPr>
          </a:p>
        </p:txBody>
      </p:sp>
      <p:sp>
        <p:nvSpPr>
          <p:cNvPr id="85" name="Rectangle 19">
            <a:extLst>
              <a:ext uri="{FF2B5EF4-FFF2-40B4-BE49-F238E27FC236}">
                <a16:creationId xmlns:a16="http://schemas.microsoft.com/office/drawing/2014/main" id="{A99494A2-A076-4DBE-A859-C85E4BD344C8}"/>
              </a:ext>
            </a:extLst>
          </p:cNvPr>
          <p:cNvSpPr/>
          <p:nvPr/>
        </p:nvSpPr>
        <p:spPr>
          <a:xfrm>
            <a:off x="4357527" y="1519726"/>
            <a:ext cx="1831661" cy="1261204"/>
          </a:xfrm>
          <a:prstGeom prst="rect">
            <a:avLst/>
          </a:prstGeom>
          <a:noFill/>
          <a:ln w="19050">
            <a:gradFill>
              <a:gsLst>
                <a:gs pos="0">
                  <a:srgbClr val="F700FF"/>
                </a:gs>
                <a:gs pos="100000">
                  <a:srgbClr val="BC0DCE"/>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3" name="Rounded Rectangle 41">
            <a:extLst>
              <a:ext uri="{FF2B5EF4-FFF2-40B4-BE49-F238E27FC236}">
                <a16:creationId xmlns:a16="http://schemas.microsoft.com/office/drawing/2014/main" id="{D1A1B472-60C9-4102-80FE-699E3BE9472B}"/>
              </a:ext>
            </a:extLst>
          </p:cNvPr>
          <p:cNvSpPr/>
          <p:nvPr/>
        </p:nvSpPr>
        <p:spPr>
          <a:xfrm>
            <a:off x="3361451" y="2919205"/>
            <a:ext cx="1920171" cy="268919"/>
          </a:xfrm>
          <a:prstGeom prst="roundRect">
            <a:avLst>
              <a:gd name="adj" fmla="val 50000"/>
            </a:avLst>
          </a:prstGeom>
          <a:gradFill>
            <a:gsLst>
              <a:gs pos="0">
                <a:schemeClr val="accent1">
                  <a:lumMod val="50000"/>
                </a:schemeClr>
              </a:gs>
              <a:gs pos="100000">
                <a:schemeClr val="accent1">
                  <a:lumMod val="75000"/>
                </a:schemeClr>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sz="1100">
              <a:solidFill>
                <a:schemeClr val="bg1"/>
              </a:solidFill>
              <a:latin typeface="微軟正黑體" panose="020B0604030504040204" pitchFamily="34" charset="-120"/>
              <a:ea typeface="微軟正黑體" panose="020B0604030504040204" pitchFamily="34" charset="-120"/>
            </a:endParaRPr>
          </a:p>
        </p:txBody>
      </p:sp>
      <p:sp>
        <p:nvSpPr>
          <p:cNvPr id="38" name="矩形 37">
            <a:extLst>
              <a:ext uri="{FF2B5EF4-FFF2-40B4-BE49-F238E27FC236}">
                <a16:creationId xmlns:a16="http://schemas.microsoft.com/office/drawing/2014/main" id="{78C77714-AC06-4136-9419-63750A78AD70}"/>
              </a:ext>
            </a:extLst>
          </p:cNvPr>
          <p:cNvSpPr/>
          <p:nvPr/>
        </p:nvSpPr>
        <p:spPr>
          <a:xfrm>
            <a:off x="3447468" y="2933005"/>
            <a:ext cx="1875835" cy="246221"/>
          </a:xfrm>
          <a:prstGeom prst="rect">
            <a:avLst/>
          </a:prstGeom>
        </p:spPr>
        <p:txBody>
          <a:bodyPr wrap="square">
            <a:spAutoFit/>
          </a:bodyPr>
          <a:lstStyle/>
          <a:p>
            <a:pPr algn="ctr"/>
            <a:r>
              <a:rPr lang="en-US" altLang="zh-CN" sz="1000" b="1">
                <a:solidFill>
                  <a:schemeClr val="bg1"/>
                </a:solidFill>
                <a:latin typeface="Arial" panose="020B0604020202020204" pitchFamily="34" charset="0"/>
                <a:ea typeface="微軟正黑體" panose="020B0604030504040204" pitchFamily="34" charset="-120"/>
                <a:cs typeface="Arial" panose="020B0604020202020204" pitchFamily="34" charset="0"/>
              </a:rPr>
              <a:t>Confirm data cached or not</a:t>
            </a:r>
            <a:endPar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7" name="矩形: 圓角 35">
            <a:extLst>
              <a:ext uri="{FF2B5EF4-FFF2-40B4-BE49-F238E27FC236}">
                <a16:creationId xmlns:a16="http://schemas.microsoft.com/office/drawing/2014/main" id="{6CFD6AC8-C474-4EA5-83CB-7AE8843A6C19}"/>
              </a:ext>
            </a:extLst>
          </p:cNvPr>
          <p:cNvSpPr/>
          <p:nvPr/>
        </p:nvSpPr>
        <p:spPr>
          <a:xfrm>
            <a:off x="4370105" y="3731199"/>
            <a:ext cx="770382" cy="36994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18" name="矩形 117">
            <a:extLst>
              <a:ext uri="{FF2B5EF4-FFF2-40B4-BE49-F238E27FC236}">
                <a16:creationId xmlns:a16="http://schemas.microsoft.com/office/drawing/2014/main" id="{77B4F77D-D456-4089-AC63-00E901710F0C}"/>
              </a:ext>
            </a:extLst>
          </p:cNvPr>
          <p:cNvSpPr/>
          <p:nvPr/>
        </p:nvSpPr>
        <p:spPr>
          <a:xfrm>
            <a:off x="4393664" y="3747558"/>
            <a:ext cx="753449" cy="338554"/>
          </a:xfrm>
          <a:prstGeom prst="rect">
            <a:avLst/>
          </a:prstGeom>
        </p:spPr>
        <p:txBody>
          <a:bodyPr wrap="square">
            <a:spAutoFit/>
          </a:bodyPr>
          <a:lstStyle/>
          <a:p>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Request of reading file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0" name="矩形: 圓角 35">
            <a:extLst>
              <a:ext uri="{FF2B5EF4-FFF2-40B4-BE49-F238E27FC236}">
                <a16:creationId xmlns:a16="http://schemas.microsoft.com/office/drawing/2014/main" id="{A67EB741-E228-41C7-ACFE-53D8734D2A89}"/>
              </a:ext>
            </a:extLst>
          </p:cNvPr>
          <p:cNvSpPr/>
          <p:nvPr/>
        </p:nvSpPr>
        <p:spPr>
          <a:xfrm>
            <a:off x="5540315" y="3727426"/>
            <a:ext cx="704147" cy="36994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21" name="矩形 120">
            <a:extLst>
              <a:ext uri="{FF2B5EF4-FFF2-40B4-BE49-F238E27FC236}">
                <a16:creationId xmlns:a16="http://schemas.microsoft.com/office/drawing/2014/main" id="{BC13FCB6-4A98-4DA4-9EB0-CFD28F5FD486}"/>
              </a:ext>
            </a:extLst>
          </p:cNvPr>
          <p:cNvSpPr/>
          <p:nvPr/>
        </p:nvSpPr>
        <p:spPr>
          <a:xfrm>
            <a:off x="5557249" y="3737159"/>
            <a:ext cx="728079" cy="338554"/>
          </a:xfrm>
          <a:prstGeom prst="rect">
            <a:avLst/>
          </a:prstGeom>
        </p:spPr>
        <p:txBody>
          <a:bodyPr wrap="square">
            <a:spAutoFit/>
          </a:bodyPr>
          <a:lstStyle/>
          <a:p>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Read the cached file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3" name="矩形: 圓角 35">
            <a:extLst>
              <a:ext uri="{FF2B5EF4-FFF2-40B4-BE49-F238E27FC236}">
                <a16:creationId xmlns:a16="http://schemas.microsoft.com/office/drawing/2014/main" id="{F71795F8-981E-4B94-9E04-2BFF830DB18B}"/>
              </a:ext>
            </a:extLst>
          </p:cNvPr>
          <p:cNvSpPr/>
          <p:nvPr/>
        </p:nvSpPr>
        <p:spPr>
          <a:xfrm>
            <a:off x="5128483" y="1962221"/>
            <a:ext cx="674327" cy="36994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24" name="矩形 123">
            <a:extLst>
              <a:ext uri="{FF2B5EF4-FFF2-40B4-BE49-F238E27FC236}">
                <a16:creationId xmlns:a16="http://schemas.microsoft.com/office/drawing/2014/main" id="{6EA0F368-9963-4FFF-9444-ECFF72B94207}"/>
              </a:ext>
            </a:extLst>
          </p:cNvPr>
          <p:cNvSpPr/>
          <p:nvPr/>
        </p:nvSpPr>
        <p:spPr>
          <a:xfrm>
            <a:off x="5119469" y="1971954"/>
            <a:ext cx="720885" cy="338554"/>
          </a:xfrm>
          <a:prstGeom prst="rect">
            <a:avLst/>
          </a:prstGeom>
        </p:spPr>
        <p:txBody>
          <a:bodyPr wrap="square">
            <a:spAutoFit/>
          </a:bodyPr>
          <a:lstStyle/>
          <a:p>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Download from cloud</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5" name="Oval 40">
            <a:extLst>
              <a:ext uri="{FF2B5EF4-FFF2-40B4-BE49-F238E27FC236}">
                <a16:creationId xmlns:a16="http://schemas.microsoft.com/office/drawing/2014/main" id="{7771B4BB-90FC-4BE2-98A6-18BD51E8B076}"/>
              </a:ext>
            </a:extLst>
          </p:cNvPr>
          <p:cNvSpPr/>
          <p:nvPr/>
        </p:nvSpPr>
        <p:spPr>
          <a:xfrm>
            <a:off x="4962498" y="1918059"/>
            <a:ext cx="240581" cy="240581"/>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126" name="矩形 125">
            <a:extLst>
              <a:ext uri="{FF2B5EF4-FFF2-40B4-BE49-F238E27FC236}">
                <a16:creationId xmlns:a16="http://schemas.microsoft.com/office/drawing/2014/main" id="{87ED05FC-F821-4698-A4D1-F93A7DC83D35}"/>
              </a:ext>
            </a:extLst>
          </p:cNvPr>
          <p:cNvSpPr/>
          <p:nvPr/>
        </p:nvSpPr>
        <p:spPr>
          <a:xfrm>
            <a:off x="4907901" y="1916576"/>
            <a:ext cx="349776" cy="246221"/>
          </a:xfrm>
          <a:prstGeom prst="rect">
            <a:avLst/>
          </a:prstGeom>
        </p:spPr>
        <p:txBody>
          <a:bodyPr wrap="none">
            <a:spAutoFit/>
          </a:bodyPr>
          <a:lstStyle/>
          <a:p>
            <a:pPr algn="ctr"/>
            <a:r>
              <a:rPr lang="en-US" altLang="zh-TW" sz="1000" b="1">
                <a:solidFill>
                  <a:schemeClr val="bg1"/>
                </a:solidFill>
              </a:rPr>
              <a:t>3.1</a:t>
            </a:r>
          </a:p>
        </p:txBody>
      </p:sp>
      <p:sp>
        <p:nvSpPr>
          <p:cNvPr id="127" name="矩形: 圓角 35">
            <a:extLst>
              <a:ext uri="{FF2B5EF4-FFF2-40B4-BE49-F238E27FC236}">
                <a16:creationId xmlns:a16="http://schemas.microsoft.com/office/drawing/2014/main" id="{636FA038-1025-460C-A141-B8B28F8E16B6}"/>
              </a:ext>
            </a:extLst>
          </p:cNvPr>
          <p:cNvSpPr/>
          <p:nvPr/>
        </p:nvSpPr>
        <p:spPr>
          <a:xfrm>
            <a:off x="5563876" y="4233447"/>
            <a:ext cx="2407307" cy="464122"/>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59" name="矩形 58">
            <a:extLst>
              <a:ext uri="{FF2B5EF4-FFF2-40B4-BE49-F238E27FC236}">
                <a16:creationId xmlns:a16="http://schemas.microsoft.com/office/drawing/2014/main" id="{6D894785-290A-40A1-A6D0-924D54A101BE}"/>
              </a:ext>
            </a:extLst>
          </p:cNvPr>
          <p:cNvSpPr/>
          <p:nvPr/>
        </p:nvSpPr>
        <p:spPr>
          <a:xfrm>
            <a:off x="5677812" y="4206943"/>
            <a:ext cx="2213857" cy="507831"/>
          </a:xfrm>
          <a:prstGeom prst="rect">
            <a:avLst/>
          </a:prstGeom>
        </p:spPr>
        <p:txBody>
          <a:bodyPr wrap="square">
            <a:spAutoFit/>
          </a:bodyPr>
          <a:lstStyle/>
          <a:p>
            <a:pPr algn="ctr"/>
            <a:r>
              <a:rPr lang="en-US" altLang="zh-CN" sz="900" b="1">
                <a:solidFill>
                  <a:schemeClr val="bg1"/>
                </a:solidFill>
                <a:latin typeface="Arial" panose="020B0604020202020204" pitchFamily="34" charset="0"/>
                <a:ea typeface="微軟正黑體" panose="020B0604030504040204" pitchFamily="34" charset="-120"/>
                <a:cs typeface="Arial" panose="020B0604020202020204" pitchFamily="34" charset="0"/>
              </a:rPr>
              <a:t>Support reading and downloading file  at the same time to enhance the multimedia reading experience.</a:t>
            </a:r>
            <a:endParaRPr lang="en-US" altLang="zh-TW" sz="9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0" name="Oval 40">
            <a:extLst>
              <a:ext uri="{FF2B5EF4-FFF2-40B4-BE49-F238E27FC236}">
                <a16:creationId xmlns:a16="http://schemas.microsoft.com/office/drawing/2014/main" id="{E31C4D71-25AB-4A28-B476-C19877198764}"/>
              </a:ext>
            </a:extLst>
          </p:cNvPr>
          <p:cNvSpPr/>
          <p:nvPr/>
        </p:nvSpPr>
        <p:spPr>
          <a:xfrm>
            <a:off x="5390446" y="3696024"/>
            <a:ext cx="240581" cy="240581"/>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54" name="矩形 53">
            <a:extLst>
              <a:ext uri="{FF2B5EF4-FFF2-40B4-BE49-F238E27FC236}">
                <a16:creationId xmlns:a16="http://schemas.microsoft.com/office/drawing/2014/main" id="{E898D18B-9AB6-45C7-9B86-B1F109C9EBA0}"/>
              </a:ext>
            </a:extLst>
          </p:cNvPr>
          <p:cNvSpPr/>
          <p:nvPr/>
        </p:nvSpPr>
        <p:spPr>
          <a:xfrm>
            <a:off x="5334496" y="3690788"/>
            <a:ext cx="349776" cy="246221"/>
          </a:xfrm>
          <a:prstGeom prst="rect">
            <a:avLst/>
          </a:prstGeom>
        </p:spPr>
        <p:txBody>
          <a:bodyPr wrap="none">
            <a:spAutoFit/>
          </a:bodyPr>
          <a:lstStyle/>
          <a:p>
            <a:pPr algn="ctr"/>
            <a:r>
              <a:rPr lang="en-US" altLang="zh-TW" sz="1000" b="1">
                <a:solidFill>
                  <a:schemeClr val="bg1"/>
                </a:solidFill>
              </a:rPr>
              <a:t>3.2</a:t>
            </a:r>
          </a:p>
        </p:txBody>
      </p:sp>
      <p:sp>
        <p:nvSpPr>
          <p:cNvPr id="71" name="Oval 40">
            <a:extLst>
              <a:ext uri="{FF2B5EF4-FFF2-40B4-BE49-F238E27FC236}">
                <a16:creationId xmlns:a16="http://schemas.microsoft.com/office/drawing/2014/main" id="{CB563B6E-B5B6-45C9-B26A-00E0F9606E6E}"/>
              </a:ext>
            </a:extLst>
          </p:cNvPr>
          <p:cNvSpPr/>
          <p:nvPr/>
        </p:nvSpPr>
        <p:spPr>
          <a:xfrm>
            <a:off x="3945440" y="3783198"/>
            <a:ext cx="240581" cy="240581"/>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72" name="矩形 71">
            <a:extLst>
              <a:ext uri="{FF2B5EF4-FFF2-40B4-BE49-F238E27FC236}">
                <a16:creationId xmlns:a16="http://schemas.microsoft.com/office/drawing/2014/main" id="{ABD9B0AD-104E-41F3-9D00-5479378D582E}"/>
              </a:ext>
            </a:extLst>
          </p:cNvPr>
          <p:cNvSpPr/>
          <p:nvPr/>
        </p:nvSpPr>
        <p:spPr>
          <a:xfrm>
            <a:off x="3939471" y="3773250"/>
            <a:ext cx="250390" cy="246221"/>
          </a:xfrm>
          <a:prstGeom prst="rect">
            <a:avLst/>
          </a:prstGeom>
        </p:spPr>
        <p:txBody>
          <a:bodyPr wrap="none">
            <a:spAutoFit/>
          </a:bodyPr>
          <a:lstStyle/>
          <a:p>
            <a:pPr algn="ctr"/>
            <a:r>
              <a:rPr lang="en-US" altLang="zh-TW" sz="1000" b="1">
                <a:solidFill>
                  <a:schemeClr val="bg1"/>
                </a:solidFill>
              </a:rPr>
              <a:t>1</a:t>
            </a:r>
          </a:p>
        </p:txBody>
      </p:sp>
      <p:sp>
        <p:nvSpPr>
          <p:cNvPr id="73" name="Oval 40">
            <a:extLst>
              <a:ext uri="{FF2B5EF4-FFF2-40B4-BE49-F238E27FC236}">
                <a16:creationId xmlns:a16="http://schemas.microsoft.com/office/drawing/2014/main" id="{D86C3DB5-460C-4A52-AF6D-F0096C407A69}"/>
              </a:ext>
            </a:extLst>
          </p:cNvPr>
          <p:cNvSpPr/>
          <p:nvPr/>
        </p:nvSpPr>
        <p:spPr>
          <a:xfrm>
            <a:off x="2903513" y="3688615"/>
            <a:ext cx="240581" cy="240581"/>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74" name="Oval 40">
            <a:extLst>
              <a:ext uri="{FF2B5EF4-FFF2-40B4-BE49-F238E27FC236}">
                <a16:creationId xmlns:a16="http://schemas.microsoft.com/office/drawing/2014/main" id="{E7232DBD-F87D-4937-A5A6-BD46FD4D1EA1}"/>
              </a:ext>
            </a:extLst>
          </p:cNvPr>
          <p:cNvSpPr/>
          <p:nvPr/>
        </p:nvSpPr>
        <p:spPr>
          <a:xfrm>
            <a:off x="3254913" y="2932516"/>
            <a:ext cx="240581" cy="240581"/>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75" name="矩形 74">
            <a:extLst>
              <a:ext uri="{FF2B5EF4-FFF2-40B4-BE49-F238E27FC236}">
                <a16:creationId xmlns:a16="http://schemas.microsoft.com/office/drawing/2014/main" id="{8581DCA7-2104-4700-BEDC-44A333A5489B}"/>
              </a:ext>
            </a:extLst>
          </p:cNvPr>
          <p:cNvSpPr/>
          <p:nvPr/>
        </p:nvSpPr>
        <p:spPr>
          <a:xfrm>
            <a:off x="3300823" y="2925286"/>
            <a:ext cx="250390" cy="246221"/>
          </a:xfrm>
          <a:prstGeom prst="rect">
            <a:avLst/>
          </a:prstGeom>
        </p:spPr>
        <p:txBody>
          <a:bodyPr wrap="none">
            <a:spAutoFit/>
          </a:bodyPr>
          <a:lstStyle/>
          <a:p>
            <a:pPr algn="ctr"/>
            <a:r>
              <a:rPr lang="en-US" altLang="zh-TW" sz="1000" b="1">
                <a:solidFill>
                  <a:schemeClr val="bg1"/>
                </a:solidFill>
              </a:rPr>
              <a:t>2</a:t>
            </a:r>
          </a:p>
        </p:txBody>
      </p:sp>
      <p:sp>
        <p:nvSpPr>
          <p:cNvPr id="76" name="矩形 75">
            <a:extLst>
              <a:ext uri="{FF2B5EF4-FFF2-40B4-BE49-F238E27FC236}">
                <a16:creationId xmlns:a16="http://schemas.microsoft.com/office/drawing/2014/main" id="{A7E07A9B-B4FB-49BD-8F6E-385B1579DEC7}"/>
              </a:ext>
            </a:extLst>
          </p:cNvPr>
          <p:cNvSpPr/>
          <p:nvPr/>
        </p:nvSpPr>
        <p:spPr>
          <a:xfrm>
            <a:off x="2900460" y="3685884"/>
            <a:ext cx="250390" cy="246221"/>
          </a:xfrm>
          <a:prstGeom prst="rect">
            <a:avLst/>
          </a:prstGeom>
        </p:spPr>
        <p:txBody>
          <a:bodyPr wrap="none">
            <a:spAutoFit/>
          </a:bodyPr>
          <a:lstStyle/>
          <a:p>
            <a:pPr algn="ctr"/>
            <a:r>
              <a:rPr lang="en-US" altLang="zh-TW" sz="1000" b="1">
                <a:solidFill>
                  <a:schemeClr val="bg1"/>
                </a:solidFill>
              </a:rPr>
              <a:t>3</a:t>
            </a:r>
          </a:p>
        </p:txBody>
      </p:sp>
      <p:sp>
        <p:nvSpPr>
          <p:cNvPr id="77" name="矩形: 圓角 2">
            <a:extLst>
              <a:ext uri="{FF2B5EF4-FFF2-40B4-BE49-F238E27FC236}">
                <a16:creationId xmlns:a16="http://schemas.microsoft.com/office/drawing/2014/main" id="{F755AA81-A6D8-FF40-B5D7-CCF1E94E5190}"/>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Rectangle 77">
            <a:extLst>
              <a:ext uri="{FF2B5EF4-FFF2-40B4-BE49-F238E27FC236}">
                <a16:creationId xmlns:a16="http://schemas.microsoft.com/office/drawing/2014/main" id="{D76A671F-3E75-0F41-B72B-A93E20CCFEA7}"/>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79" name="矩形 3">
            <a:extLst>
              <a:ext uri="{FF2B5EF4-FFF2-40B4-BE49-F238E27FC236}">
                <a16:creationId xmlns:a16="http://schemas.microsoft.com/office/drawing/2014/main" id="{C455DD61-3AA2-A247-91A6-2956AD23B2BE}"/>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48">
            <a:extLst>
              <a:ext uri="{FF2B5EF4-FFF2-40B4-BE49-F238E27FC236}">
                <a16:creationId xmlns:a16="http://schemas.microsoft.com/office/drawing/2014/main" id="{880832AA-728D-A442-A8B3-1C6B060860A5}"/>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51239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矩形: 圓角 35">
            <a:extLst>
              <a:ext uri="{FF2B5EF4-FFF2-40B4-BE49-F238E27FC236}">
                <a16:creationId xmlns:a16="http://schemas.microsoft.com/office/drawing/2014/main" id="{A8490EC9-190C-E04D-9A74-7751F6A8AB59}"/>
              </a:ext>
            </a:extLst>
          </p:cNvPr>
          <p:cNvSpPr/>
          <p:nvPr/>
        </p:nvSpPr>
        <p:spPr>
          <a:xfrm>
            <a:off x="875103" y="4204590"/>
            <a:ext cx="1345617" cy="404085"/>
          </a:xfrm>
          <a:prstGeom prst="roundRect">
            <a:avLst>
              <a:gd name="adj" fmla="val 50000"/>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5" name="矩形 3">
            <a:extLst>
              <a:ext uri="{FF2B5EF4-FFF2-40B4-BE49-F238E27FC236}">
                <a16:creationId xmlns:a16="http://schemas.microsoft.com/office/drawing/2014/main" id="{286E2A01-FB20-084D-AB26-49A4046C66E4}"/>
              </a:ext>
            </a:extLst>
          </p:cNvPr>
          <p:cNvSpPr/>
          <p:nvPr/>
        </p:nvSpPr>
        <p:spPr>
          <a:xfrm>
            <a:off x="803124" y="2022407"/>
            <a:ext cx="3867318" cy="1629778"/>
          </a:xfrm>
          <a:prstGeom prst="rect">
            <a:avLst/>
          </a:prstGeom>
          <a:solidFill>
            <a:schemeClr val="bg1"/>
          </a:solidFill>
          <a:ln w="28575">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3B5F1BB-32B2-2749-8C69-EE95BF852F22}"/>
              </a:ext>
            </a:extLst>
          </p:cNvPr>
          <p:cNvSpPr/>
          <p:nvPr/>
        </p:nvSpPr>
        <p:spPr>
          <a:xfrm>
            <a:off x="853921" y="2321880"/>
            <a:ext cx="3754324" cy="1013562"/>
          </a:xfrm>
          <a:prstGeom prst="rect">
            <a:avLst/>
          </a:prstGeom>
          <a:solidFill>
            <a:schemeClr val="accent5">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13"/>
          </a:p>
        </p:txBody>
      </p:sp>
      <p:sp>
        <p:nvSpPr>
          <p:cNvPr id="16" name="Rectangle 15">
            <a:extLst>
              <a:ext uri="{FF2B5EF4-FFF2-40B4-BE49-F238E27FC236}">
                <a16:creationId xmlns:a16="http://schemas.microsoft.com/office/drawing/2014/main" id="{657FC8AE-417B-6A4E-B94F-B55593E8A198}"/>
              </a:ext>
            </a:extLst>
          </p:cNvPr>
          <p:cNvSpPr/>
          <p:nvPr/>
        </p:nvSpPr>
        <p:spPr>
          <a:xfrm>
            <a:off x="853921" y="3382618"/>
            <a:ext cx="3754324" cy="24010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6" name="Rectangle 35">
            <a:extLst>
              <a:ext uri="{FF2B5EF4-FFF2-40B4-BE49-F238E27FC236}">
                <a16:creationId xmlns:a16="http://schemas.microsoft.com/office/drawing/2014/main" id="{86304912-6A5E-0644-A3B8-AA0B462409BA}"/>
              </a:ext>
            </a:extLst>
          </p:cNvPr>
          <p:cNvSpPr/>
          <p:nvPr/>
        </p:nvSpPr>
        <p:spPr>
          <a:xfrm>
            <a:off x="853920" y="2072785"/>
            <a:ext cx="3754325" cy="19878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28" name="圖形 7">
            <a:extLst>
              <a:ext uri="{FF2B5EF4-FFF2-40B4-BE49-F238E27FC236}">
                <a16:creationId xmlns:a16="http://schemas.microsoft.com/office/drawing/2014/main" id="{3ED4F3C0-8CA1-4B6C-91DA-398C65ADB0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41904" y="982372"/>
            <a:ext cx="1419485" cy="959513"/>
          </a:xfrm>
          <a:prstGeom prst="rect">
            <a:avLst/>
          </a:prstGeom>
        </p:spPr>
      </p:pic>
      <p:grpSp>
        <p:nvGrpSpPr>
          <p:cNvPr id="68" name="Group 67">
            <a:extLst>
              <a:ext uri="{FF2B5EF4-FFF2-40B4-BE49-F238E27FC236}">
                <a16:creationId xmlns:a16="http://schemas.microsoft.com/office/drawing/2014/main" id="{DF8EB9BE-B26B-DF44-A4B1-7DBFA8AA960E}"/>
              </a:ext>
            </a:extLst>
          </p:cNvPr>
          <p:cNvGrpSpPr/>
          <p:nvPr/>
        </p:nvGrpSpPr>
        <p:grpSpPr>
          <a:xfrm>
            <a:off x="2671124" y="1476464"/>
            <a:ext cx="361044" cy="361044"/>
            <a:chOff x="8727084" y="3388335"/>
            <a:chExt cx="346780" cy="346780"/>
          </a:xfrm>
        </p:grpSpPr>
        <p:sp>
          <p:nvSpPr>
            <p:cNvPr id="69" name="橢圓 41">
              <a:extLst>
                <a:ext uri="{FF2B5EF4-FFF2-40B4-BE49-F238E27FC236}">
                  <a16:creationId xmlns:a16="http://schemas.microsoft.com/office/drawing/2014/main" id="{1888D620-41EF-6C47-9226-025443685B28}"/>
                </a:ext>
              </a:extLst>
            </p:cNvPr>
            <p:cNvSpPr/>
            <p:nvPr/>
          </p:nvSpPr>
          <p:spPr>
            <a:xfrm>
              <a:off x="8727084" y="3388335"/>
              <a:ext cx="346780" cy="34678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70" name="圖形 15">
              <a:extLst>
                <a:ext uri="{FF2B5EF4-FFF2-40B4-BE49-F238E27FC236}">
                  <a16:creationId xmlns:a16="http://schemas.microsoft.com/office/drawing/2014/main" id="{19EE2B0E-BE5E-4848-80F5-1C3C59ACB4BB}"/>
                </a:ext>
              </a:extLst>
            </p:cNvPr>
            <p:cNvGrpSpPr/>
            <p:nvPr/>
          </p:nvGrpSpPr>
          <p:grpSpPr>
            <a:xfrm>
              <a:off x="8810059" y="3432243"/>
              <a:ext cx="171009" cy="232084"/>
              <a:chOff x="5700272" y="2268099"/>
              <a:chExt cx="128257" cy="174063"/>
            </a:xfrm>
          </p:grpSpPr>
          <p:sp>
            <p:nvSpPr>
              <p:cNvPr id="71" name="手繪多邊形: 圖案 65">
                <a:extLst>
                  <a:ext uri="{FF2B5EF4-FFF2-40B4-BE49-F238E27FC236}">
                    <a16:creationId xmlns:a16="http://schemas.microsoft.com/office/drawing/2014/main" id="{AD912A21-5BFE-B846-A1D2-139EC8C9548A}"/>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72" name="手繪多邊形: 圖案 66">
                <a:extLst>
                  <a:ext uri="{FF2B5EF4-FFF2-40B4-BE49-F238E27FC236}">
                    <a16:creationId xmlns:a16="http://schemas.microsoft.com/office/drawing/2014/main" id="{6B01BB8A-1062-964D-85A1-CBBB17C53584}"/>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73" name="手繪多邊形: 圖案 67">
                <a:extLst>
                  <a:ext uri="{FF2B5EF4-FFF2-40B4-BE49-F238E27FC236}">
                    <a16:creationId xmlns:a16="http://schemas.microsoft.com/office/drawing/2014/main" id="{4AFDAEC7-0CDC-7F40-A5F9-B7323C33D461}"/>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74" name="手繪多邊形: 圖案 68">
                <a:extLst>
                  <a:ext uri="{FF2B5EF4-FFF2-40B4-BE49-F238E27FC236}">
                    <a16:creationId xmlns:a16="http://schemas.microsoft.com/office/drawing/2014/main" id="{93A2E635-D3D1-C845-B68B-C699B35F29B8}"/>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sp>
        <p:nvSpPr>
          <p:cNvPr id="2" name="Title 1">
            <a:extLst>
              <a:ext uri="{FF2B5EF4-FFF2-40B4-BE49-F238E27FC236}">
                <a16:creationId xmlns:a16="http://schemas.microsoft.com/office/drawing/2014/main" id="{800A48CC-83BF-2C4D-9BB0-CFA7E15ABF67}"/>
              </a:ext>
            </a:extLst>
          </p:cNvPr>
          <p:cNvSpPr>
            <a:spLocks noGrp="1"/>
          </p:cNvSpPr>
          <p:nvPr>
            <p:ph type="title"/>
          </p:nvPr>
        </p:nvSpPr>
        <p:spPr>
          <a:xfrm>
            <a:off x="424350" y="129896"/>
            <a:ext cx="7886700" cy="994172"/>
          </a:xfrm>
        </p:spPr>
        <p:txBody>
          <a:bodyPr>
            <a:normAutofit/>
          </a:bodyPr>
          <a:lstStyle/>
          <a:p>
            <a:r>
              <a:rPr lang="en-US" sz="3200">
                <a:latin typeface="Arial" panose="020B0604020202020204" pitchFamily="34" charset="0"/>
                <a:cs typeface="Arial" panose="020B0604020202020204" pitchFamily="34" charset="0"/>
              </a:rPr>
              <a:t>When editing then syncing the file</a:t>
            </a:r>
          </a:p>
        </p:txBody>
      </p:sp>
      <p:pic>
        <p:nvPicPr>
          <p:cNvPr id="4" name="圖形 39">
            <a:extLst>
              <a:ext uri="{FF2B5EF4-FFF2-40B4-BE49-F238E27FC236}">
                <a16:creationId xmlns:a16="http://schemas.microsoft.com/office/drawing/2014/main" id="{63554639-7A4D-A741-B747-6D1531CEC4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56353" y="4193232"/>
            <a:ext cx="763865" cy="464122"/>
          </a:xfrm>
          <a:prstGeom prst="rect">
            <a:avLst/>
          </a:prstGeom>
        </p:spPr>
      </p:pic>
      <p:pic>
        <p:nvPicPr>
          <p:cNvPr id="6" name="圖形 37">
            <a:extLst>
              <a:ext uri="{FF2B5EF4-FFF2-40B4-BE49-F238E27FC236}">
                <a16:creationId xmlns:a16="http://schemas.microsoft.com/office/drawing/2014/main" id="{A7CDC52F-58C8-FA47-80C5-013D246E14C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15054" y="3106641"/>
            <a:ext cx="1023669" cy="1023669"/>
          </a:xfrm>
          <a:prstGeom prst="rect">
            <a:avLst/>
          </a:prstGeom>
        </p:spPr>
      </p:pic>
      <p:sp>
        <p:nvSpPr>
          <p:cNvPr id="116" name="TextBox 115">
            <a:extLst>
              <a:ext uri="{FF2B5EF4-FFF2-40B4-BE49-F238E27FC236}">
                <a16:creationId xmlns:a16="http://schemas.microsoft.com/office/drawing/2014/main" id="{A5A1712B-CC00-CA47-BCAF-EFE75F252616}"/>
              </a:ext>
            </a:extLst>
          </p:cNvPr>
          <p:cNvSpPr txBox="1"/>
          <p:nvPr/>
        </p:nvSpPr>
        <p:spPr>
          <a:xfrm>
            <a:off x="8442909" y="-507850"/>
            <a:ext cx="674660" cy="369332"/>
          </a:xfrm>
          <a:prstGeom prst="rect">
            <a:avLst/>
          </a:prstGeom>
          <a:noFill/>
        </p:spPr>
        <p:txBody>
          <a:bodyPr wrap="square" rtlCol="0">
            <a:spAutoFit/>
          </a:bodyPr>
          <a:lstStyle/>
          <a:p>
            <a:r>
              <a:rPr lang="zh-CN" altLang="en-US">
                <a:highlight>
                  <a:srgbClr val="FFFF00"/>
                </a:highlight>
              </a:rPr>
              <a:t>子頁</a:t>
            </a:r>
            <a:endParaRPr lang="en-US">
              <a:highlight>
                <a:srgbClr val="FFFF00"/>
              </a:highlight>
            </a:endParaRPr>
          </a:p>
        </p:txBody>
      </p:sp>
      <p:sp>
        <p:nvSpPr>
          <p:cNvPr id="92" name="Oval 40">
            <a:extLst>
              <a:ext uri="{FF2B5EF4-FFF2-40B4-BE49-F238E27FC236}">
                <a16:creationId xmlns:a16="http://schemas.microsoft.com/office/drawing/2014/main" id="{E89C47DA-F18F-4CE0-A116-ADAB37CEA7B5}"/>
              </a:ext>
            </a:extLst>
          </p:cNvPr>
          <p:cNvSpPr/>
          <p:nvPr/>
        </p:nvSpPr>
        <p:spPr>
          <a:xfrm>
            <a:off x="3213678" y="1852885"/>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3</a:t>
            </a:r>
          </a:p>
        </p:txBody>
      </p:sp>
      <p:sp>
        <p:nvSpPr>
          <p:cNvPr id="98" name="Oval 40">
            <a:extLst>
              <a:ext uri="{FF2B5EF4-FFF2-40B4-BE49-F238E27FC236}">
                <a16:creationId xmlns:a16="http://schemas.microsoft.com/office/drawing/2014/main" id="{4AB51D23-684F-4069-B911-A11D0BA1BF99}"/>
              </a:ext>
            </a:extLst>
          </p:cNvPr>
          <p:cNvSpPr/>
          <p:nvPr/>
        </p:nvSpPr>
        <p:spPr>
          <a:xfrm>
            <a:off x="3178646" y="4115044"/>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2</a:t>
            </a:r>
          </a:p>
        </p:txBody>
      </p:sp>
      <p:grpSp>
        <p:nvGrpSpPr>
          <p:cNvPr id="75" name="Group 74">
            <a:extLst>
              <a:ext uri="{FF2B5EF4-FFF2-40B4-BE49-F238E27FC236}">
                <a16:creationId xmlns:a16="http://schemas.microsoft.com/office/drawing/2014/main" id="{A832CD47-B3CE-634C-A94E-55C93300EFF1}"/>
              </a:ext>
            </a:extLst>
          </p:cNvPr>
          <p:cNvGrpSpPr/>
          <p:nvPr/>
        </p:nvGrpSpPr>
        <p:grpSpPr>
          <a:xfrm>
            <a:off x="2671124" y="2760640"/>
            <a:ext cx="361044" cy="361044"/>
            <a:chOff x="8727084" y="3388335"/>
            <a:chExt cx="346780" cy="346780"/>
          </a:xfrm>
        </p:grpSpPr>
        <p:sp>
          <p:nvSpPr>
            <p:cNvPr id="76" name="橢圓 41">
              <a:extLst>
                <a:ext uri="{FF2B5EF4-FFF2-40B4-BE49-F238E27FC236}">
                  <a16:creationId xmlns:a16="http://schemas.microsoft.com/office/drawing/2014/main" id="{E9F33868-6EEB-BC48-9CD8-0CB20E61B053}"/>
                </a:ext>
              </a:extLst>
            </p:cNvPr>
            <p:cNvSpPr/>
            <p:nvPr/>
          </p:nvSpPr>
          <p:spPr>
            <a:xfrm>
              <a:off x="8727084" y="3388335"/>
              <a:ext cx="346780" cy="34678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77" name="圖形 15">
              <a:extLst>
                <a:ext uri="{FF2B5EF4-FFF2-40B4-BE49-F238E27FC236}">
                  <a16:creationId xmlns:a16="http://schemas.microsoft.com/office/drawing/2014/main" id="{FB82642D-F1B7-3B48-9066-FD0B88F7AD9F}"/>
                </a:ext>
              </a:extLst>
            </p:cNvPr>
            <p:cNvGrpSpPr/>
            <p:nvPr/>
          </p:nvGrpSpPr>
          <p:grpSpPr>
            <a:xfrm>
              <a:off x="8810059" y="3432243"/>
              <a:ext cx="171009" cy="232084"/>
              <a:chOff x="5700272" y="2268099"/>
              <a:chExt cx="128257" cy="174063"/>
            </a:xfrm>
          </p:grpSpPr>
          <p:sp>
            <p:nvSpPr>
              <p:cNvPr id="78" name="手繪多邊形: 圖案 65">
                <a:extLst>
                  <a:ext uri="{FF2B5EF4-FFF2-40B4-BE49-F238E27FC236}">
                    <a16:creationId xmlns:a16="http://schemas.microsoft.com/office/drawing/2014/main" id="{D799B46A-D2AE-C544-AF9F-27B3BCC6752D}"/>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79" name="手繪多邊形: 圖案 66">
                <a:extLst>
                  <a:ext uri="{FF2B5EF4-FFF2-40B4-BE49-F238E27FC236}">
                    <a16:creationId xmlns:a16="http://schemas.microsoft.com/office/drawing/2014/main" id="{6BB3F6F5-6E80-7845-B62A-0C97D0B66DE0}"/>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80" name="手繪多邊形: 圖案 67">
                <a:extLst>
                  <a:ext uri="{FF2B5EF4-FFF2-40B4-BE49-F238E27FC236}">
                    <a16:creationId xmlns:a16="http://schemas.microsoft.com/office/drawing/2014/main" id="{D4765298-4AC0-7D4D-98B4-9923EC56E306}"/>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81" name="手繪多邊形: 圖案 68">
                <a:extLst>
                  <a:ext uri="{FF2B5EF4-FFF2-40B4-BE49-F238E27FC236}">
                    <a16:creationId xmlns:a16="http://schemas.microsoft.com/office/drawing/2014/main" id="{66E6BCA9-AAB9-3B4A-98F2-9D5CBFEAA7F4}"/>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grpSp>
        <p:nvGrpSpPr>
          <p:cNvPr id="82" name="Group 81">
            <a:extLst>
              <a:ext uri="{FF2B5EF4-FFF2-40B4-BE49-F238E27FC236}">
                <a16:creationId xmlns:a16="http://schemas.microsoft.com/office/drawing/2014/main" id="{694F637E-FEA0-4C47-BC01-274C1B09C3D7}"/>
              </a:ext>
            </a:extLst>
          </p:cNvPr>
          <p:cNvGrpSpPr/>
          <p:nvPr/>
        </p:nvGrpSpPr>
        <p:grpSpPr>
          <a:xfrm>
            <a:off x="2671124" y="4047735"/>
            <a:ext cx="361044" cy="361044"/>
            <a:chOff x="8727084" y="3388335"/>
            <a:chExt cx="346780" cy="346780"/>
          </a:xfrm>
        </p:grpSpPr>
        <p:sp>
          <p:nvSpPr>
            <p:cNvPr id="83" name="橢圓 41">
              <a:extLst>
                <a:ext uri="{FF2B5EF4-FFF2-40B4-BE49-F238E27FC236}">
                  <a16:creationId xmlns:a16="http://schemas.microsoft.com/office/drawing/2014/main" id="{669CA03F-4211-7845-BC07-634336019DBB}"/>
                </a:ext>
              </a:extLst>
            </p:cNvPr>
            <p:cNvSpPr/>
            <p:nvPr/>
          </p:nvSpPr>
          <p:spPr>
            <a:xfrm>
              <a:off x="8727084" y="3388335"/>
              <a:ext cx="346780" cy="34678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84" name="圖形 15">
              <a:extLst>
                <a:ext uri="{FF2B5EF4-FFF2-40B4-BE49-F238E27FC236}">
                  <a16:creationId xmlns:a16="http://schemas.microsoft.com/office/drawing/2014/main" id="{4BDBCF48-EF96-8C4B-AF05-C5AAD5B4B912}"/>
                </a:ext>
              </a:extLst>
            </p:cNvPr>
            <p:cNvGrpSpPr/>
            <p:nvPr/>
          </p:nvGrpSpPr>
          <p:grpSpPr>
            <a:xfrm>
              <a:off x="8810059" y="3432243"/>
              <a:ext cx="171009" cy="232084"/>
              <a:chOff x="5700272" y="2268099"/>
              <a:chExt cx="128257" cy="174063"/>
            </a:xfrm>
          </p:grpSpPr>
          <p:sp>
            <p:nvSpPr>
              <p:cNvPr id="87" name="手繪多邊形: 圖案 65">
                <a:extLst>
                  <a:ext uri="{FF2B5EF4-FFF2-40B4-BE49-F238E27FC236}">
                    <a16:creationId xmlns:a16="http://schemas.microsoft.com/office/drawing/2014/main" id="{AB08B04D-6FEB-934A-8185-0A242873166F}"/>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89" name="手繪多邊形: 圖案 66">
                <a:extLst>
                  <a:ext uri="{FF2B5EF4-FFF2-40B4-BE49-F238E27FC236}">
                    <a16:creationId xmlns:a16="http://schemas.microsoft.com/office/drawing/2014/main" id="{9FBE40B5-4096-FD49-80DF-49590FF6D93F}"/>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99" name="手繪多邊形: 圖案 67">
                <a:extLst>
                  <a:ext uri="{FF2B5EF4-FFF2-40B4-BE49-F238E27FC236}">
                    <a16:creationId xmlns:a16="http://schemas.microsoft.com/office/drawing/2014/main" id="{201D250A-BDEA-7C4F-8650-4AA4CBC28993}"/>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01" name="手繪多邊形: 圖案 68">
                <a:extLst>
                  <a:ext uri="{FF2B5EF4-FFF2-40B4-BE49-F238E27FC236}">
                    <a16:creationId xmlns:a16="http://schemas.microsoft.com/office/drawing/2014/main" id="{B7B12ADC-F15D-204C-9A96-DD88801504E2}"/>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cxnSp>
        <p:nvCxnSpPr>
          <p:cNvPr id="7" name="Straight Arrow Connector 6">
            <a:extLst>
              <a:ext uri="{FF2B5EF4-FFF2-40B4-BE49-F238E27FC236}">
                <a16:creationId xmlns:a16="http://schemas.microsoft.com/office/drawing/2014/main" id="{4D782F73-F565-534B-93A6-A3E651FA110D}"/>
              </a:ext>
            </a:extLst>
          </p:cNvPr>
          <p:cNvCxnSpPr>
            <a:cxnSpLocks/>
          </p:cNvCxnSpPr>
          <p:nvPr/>
        </p:nvCxnSpPr>
        <p:spPr>
          <a:xfrm>
            <a:off x="2856683" y="2011520"/>
            <a:ext cx="0" cy="695499"/>
          </a:xfrm>
          <a:prstGeom prst="straightConnector1">
            <a:avLst/>
          </a:prstGeom>
          <a:ln w="19050">
            <a:gradFill>
              <a:gsLst>
                <a:gs pos="0">
                  <a:srgbClr val="00B050"/>
                </a:gs>
                <a:gs pos="100000">
                  <a:srgbClr val="00A44A"/>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805F9893-B74F-9748-B496-1C32A9523F57}"/>
              </a:ext>
            </a:extLst>
          </p:cNvPr>
          <p:cNvCxnSpPr>
            <a:cxnSpLocks/>
          </p:cNvCxnSpPr>
          <p:nvPr/>
        </p:nvCxnSpPr>
        <p:spPr>
          <a:xfrm>
            <a:off x="2856683" y="3289479"/>
            <a:ext cx="0" cy="695499"/>
          </a:xfrm>
          <a:prstGeom prst="straightConnector1">
            <a:avLst/>
          </a:prstGeom>
          <a:ln w="19050">
            <a:gradFill>
              <a:gsLst>
                <a:gs pos="0">
                  <a:srgbClr val="00B050"/>
                </a:gs>
                <a:gs pos="100000">
                  <a:srgbClr val="00A44A"/>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C5D4C25A-1CC7-194F-AE14-10FCE7DC5E91}"/>
              </a:ext>
            </a:extLst>
          </p:cNvPr>
          <p:cNvGrpSpPr/>
          <p:nvPr/>
        </p:nvGrpSpPr>
        <p:grpSpPr>
          <a:xfrm>
            <a:off x="2670254" y="1476329"/>
            <a:ext cx="361044" cy="361044"/>
            <a:chOff x="8727084" y="3388335"/>
            <a:chExt cx="346780" cy="346780"/>
          </a:xfrm>
        </p:grpSpPr>
        <p:sp>
          <p:nvSpPr>
            <p:cNvPr id="104" name="橢圓 41">
              <a:extLst>
                <a:ext uri="{FF2B5EF4-FFF2-40B4-BE49-F238E27FC236}">
                  <a16:creationId xmlns:a16="http://schemas.microsoft.com/office/drawing/2014/main" id="{4F9A7EF4-1047-E241-87AD-E9BD39549522}"/>
                </a:ext>
              </a:extLst>
            </p:cNvPr>
            <p:cNvSpPr/>
            <p:nvPr/>
          </p:nvSpPr>
          <p:spPr>
            <a:xfrm>
              <a:off x="8727084" y="3388335"/>
              <a:ext cx="346780" cy="34678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105" name="圖形 15">
              <a:extLst>
                <a:ext uri="{FF2B5EF4-FFF2-40B4-BE49-F238E27FC236}">
                  <a16:creationId xmlns:a16="http://schemas.microsoft.com/office/drawing/2014/main" id="{3E3DEA1B-4D11-0B4D-ADC4-4E53FB4A4FBF}"/>
                </a:ext>
              </a:extLst>
            </p:cNvPr>
            <p:cNvGrpSpPr/>
            <p:nvPr/>
          </p:nvGrpSpPr>
          <p:grpSpPr>
            <a:xfrm>
              <a:off x="8810059" y="3432243"/>
              <a:ext cx="171009" cy="232084"/>
              <a:chOff x="5700272" y="2268099"/>
              <a:chExt cx="128257" cy="174063"/>
            </a:xfrm>
          </p:grpSpPr>
          <p:sp>
            <p:nvSpPr>
              <p:cNvPr id="106" name="手繪多邊形: 圖案 65">
                <a:extLst>
                  <a:ext uri="{FF2B5EF4-FFF2-40B4-BE49-F238E27FC236}">
                    <a16:creationId xmlns:a16="http://schemas.microsoft.com/office/drawing/2014/main" id="{B8845CC6-F188-724D-8D8C-8883314BDD5E}"/>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107" name="手繪多邊形: 圖案 66">
                <a:extLst>
                  <a:ext uri="{FF2B5EF4-FFF2-40B4-BE49-F238E27FC236}">
                    <a16:creationId xmlns:a16="http://schemas.microsoft.com/office/drawing/2014/main" id="{BF31241C-08C4-7A44-9D4C-67771F219C13}"/>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08" name="手繪多邊形: 圖案 67">
                <a:extLst>
                  <a:ext uri="{FF2B5EF4-FFF2-40B4-BE49-F238E27FC236}">
                    <a16:creationId xmlns:a16="http://schemas.microsoft.com/office/drawing/2014/main" id="{A6F12A9C-EFBB-2244-A419-14E9F7BB3441}"/>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09" name="手繪多邊形: 圖案 68">
                <a:extLst>
                  <a:ext uri="{FF2B5EF4-FFF2-40B4-BE49-F238E27FC236}">
                    <a16:creationId xmlns:a16="http://schemas.microsoft.com/office/drawing/2014/main" id="{88497119-2BDE-F142-ADA3-55F795B91DEA}"/>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cxnSp>
        <p:nvCxnSpPr>
          <p:cNvPr id="32" name="Straight Arrow Connector 31">
            <a:extLst>
              <a:ext uri="{FF2B5EF4-FFF2-40B4-BE49-F238E27FC236}">
                <a16:creationId xmlns:a16="http://schemas.microsoft.com/office/drawing/2014/main" id="{2CBF1333-5526-AF43-8AA4-43F63F18B2AE}"/>
              </a:ext>
            </a:extLst>
          </p:cNvPr>
          <p:cNvCxnSpPr/>
          <p:nvPr/>
        </p:nvCxnSpPr>
        <p:spPr>
          <a:xfrm flipV="1">
            <a:off x="2856683" y="3223621"/>
            <a:ext cx="0" cy="684236"/>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416ECAA-95E0-5F43-AF59-1CBA332952CB}"/>
              </a:ext>
            </a:extLst>
          </p:cNvPr>
          <p:cNvGrpSpPr/>
          <p:nvPr/>
        </p:nvGrpSpPr>
        <p:grpSpPr>
          <a:xfrm>
            <a:off x="2670254" y="4046400"/>
            <a:ext cx="361044" cy="361044"/>
            <a:chOff x="8727084" y="3388335"/>
            <a:chExt cx="346780" cy="346780"/>
          </a:xfrm>
        </p:grpSpPr>
        <p:sp>
          <p:nvSpPr>
            <p:cNvPr id="10" name="橢圓 41">
              <a:extLst>
                <a:ext uri="{FF2B5EF4-FFF2-40B4-BE49-F238E27FC236}">
                  <a16:creationId xmlns:a16="http://schemas.microsoft.com/office/drawing/2014/main" id="{32348084-992C-EC49-98C3-DD7A4E7E1315}"/>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11" name="圖形 15">
              <a:extLst>
                <a:ext uri="{FF2B5EF4-FFF2-40B4-BE49-F238E27FC236}">
                  <a16:creationId xmlns:a16="http://schemas.microsoft.com/office/drawing/2014/main" id="{BC5EBD58-0456-6947-9E9D-B4CA9F8FA639}"/>
                </a:ext>
              </a:extLst>
            </p:cNvPr>
            <p:cNvGrpSpPr/>
            <p:nvPr/>
          </p:nvGrpSpPr>
          <p:grpSpPr>
            <a:xfrm>
              <a:off x="8810059" y="3432243"/>
              <a:ext cx="171009" cy="232084"/>
              <a:chOff x="5700272" y="2268099"/>
              <a:chExt cx="128257" cy="174063"/>
            </a:xfrm>
          </p:grpSpPr>
          <p:sp>
            <p:nvSpPr>
              <p:cNvPr id="12" name="手繪多邊形: 圖案 65">
                <a:extLst>
                  <a:ext uri="{FF2B5EF4-FFF2-40B4-BE49-F238E27FC236}">
                    <a16:creationId xmlns:a16="http://schemas.microsoft.com/office/drawing/2014/main" id="{B23B4ABA-CCA2-7045-AE79-DE6F14A8629C}"/>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13" name="手繪多邊形: 圖案 66">
                <a:extLst>
                  <a:ext uri="{FF2B5EF4-FFF2-40B4-BE49-F238E27FC236}">
                    <a16:creationId xmlns:a16="http://schemas.microsoft.com/office/drawing/2014/main" id="{11C5959A-345E-9447-9775-4E9D45580EF5}"/>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4" name="手繪多邊形: 圖案 67">
                <a:extLst>
                  <a:ext uri="{FF2B5EF4-FFF2-40B4-BE49-F238E27FC236}">
                    <a16:creationId xmlns:a16="http://schemas.microsoft.com/office/drawing/2014/main" id="{9A49A0C3-02B7-F341-820C-4ADDD3822825}"/>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5" name="手繪多邊形: 圖案 68">
                <a:extLst>
                  <a:ext uri="{FF2B5EF4-FFF2-40B4-BE49-F238E27FC236}">
                    <a16:creationId xmlns:a16="http://schemas.microsoft.com/office/drawing/2014/main" id="{CF9C00AC-E838-4D49-BEA8-BF5CDFEA200A}"/>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grpSp>
        <p:nvGrpSpPr>
          <p:cNvPr id="131" name="Group 130">
            <a:extLst>
              <a:ext uri="{FF2B5EF4-FFF2-40B4-BE49-F238E27FC236}">
                <a16:creationId xmlns:a16="http://schemas.microsoft.com/office/drawing/2014/main" id="{78D28DEA-FA9C-2743-8A42-135D453968FF}"/>
              </a:ext>
            </a:extLst>
          </p:cNvPr>
          <p:cNvGrpSpPr/>
          <p:nvPr/>
        </p:nvGrpSpPr>
        <p:grpSpPr>
          <a:xfrm>
            <a:off x="2671124" y="2760640"/>
            <a:ext cx="361044" cy="361044"/>
            <a:chOff x="8727084" y="3388335"/>
            <a:chExt cx="346780" cy="346780"/>
          </a:xfrm>
        </p:grpSpPr>
        <p:sp>
          <p:nvSpPr>
            <p:cNvPr id="132" name="橢圓 41">
              <a:extLst>
                <a:ext uri="{FF2B5EF4-FFF2-40B4-BE49-F238E27FC236}">
                  <a16:creationId xmlns:a16="http://schemas.microsoft.com/office/drawing/2014/main" id="{35F5DF24-9A01-1D4C-AAB5-AA81EA6534A2}"/>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133" name="圖形 15">
              <a:extLst>
                <a:ext uri="{FF2B5EF4-FFF2-40B4-BE49-F238E27FC236}">
                  <a16:creationId xmlns:a16="http://schemas.microsoft.com/office/drawing/2014/main" id="{72E95616-68DD-4548-A5A1-33D9548559A4}"/>
                </a:ext>
              </a:extLst>
            </p:cNvPr>
            <p:cNvGrpSpPr/>
            <p:nvPr/>
          </p:nvGrpSpPr>
          <p:grpSpPr>
            <a:xfrm>
              <a:off x="8810059" y="3432243"/>
              <a:ext cx="171009" cy="232084"/>
              <a:chOff x="5700272" y="2268099"/>
              <a:chExt cx="128257" cy="174063"/>
            </a:xfrm>
          </p:grpSpPr>
          <p:sp>
            <p:nvSpPr>
              <p:cNvPr id="134" name="手繪多邊形: 圖案 65">
                <a:extLst>
                  <a:ext uri="{FF2B5EF4-FFF2-40B4-BE49-F238E27FC236}">
                    <a16:creationId xmlns:a16="http://schemas.microsoft.com/office/drawing/2014/main" id="{34A363F2-53E6-5C46-BEF9-E3F8D50F69F7}"/>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135" name="手繪多邊形: 圖案 66">
                <a:extLst>
                  <a:ext uri="{FF2B5EF4-FFF2-40B4-BE49-F238E27FC236}">
                    <a16:creationId xmlns:a16="http://schemas.microsoft.com/office/drawing/2014/main" id="{4855687C-0B95-DC4E-8AE9-699069221E85}"/>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36" name="手繪多邊形: 圖案 67">
                <a:extLst>
                  <a:ext uri="{FF2B5EF4-FFF2-40B4-BE49-F238E27FC236}">
                    <a16:creationId xmlns:a16="http://schemas.microsoft.com/office/drawing/2014/main" id="{2D3F33E2-C2C4-E248-A656-E1750A91500B}"/>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37" name="手繪多邊形: 圖案 68">
                <a:extLst>
                  <a:ext uri="{FF2B5EF4-FFF2-40B4-BE49-F238E27FC236}">
                    <a16:creationId xmlns:a16="http://schemas.microsoft.com/office/drawing/2014/main" id="{1F512C66-6E6E-A844-9784-9624DD9172C8}"/>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grpSp>
        <p:nvGrpSpPr>
          <p:cNvPr id="22" name="Group 21">
            <a:extLst>
              <a:ext uri="{FF2B5EF4-FFF2-40B4-BE49-F238E27FC236}">
                <a16:creationId xmlns:a16="http://schemas.microsoft.com/office/drawing/2014/main" id="{06512888-7EC5-F341-927F-816A302CCF03}"/>
              </a:ext>
            </a:extLst>
          </p:cNvPr>
          <p:cNvGrpSpPr/>
          <p:nvPr/>
        </p:nvGrpSpPr>
        <p:grpSpPr>
          <a:xfrm>
            <a:off x="2670254" y="4046400"/>
            <a:ext cx="361044" cy="361044"/>
            <a:chOff x="8727084" y="3388335"/>
            <a:chExt cx="346780" cy="346780"/>
          </a:xfrm>
        </p:grpSpPr>
        <p:sp>
          <p:nvSpPr>
            <p:cNvPr id="23" name="橢圓 41">
              <a:extLst>
                <a:ext uri="{FF2B5EF4-FFF2-40B4-BE49-F238E27FC236}">
                  <a16:creationId xmlns:a16="http://schemas.microsoft.com/office/drawing/2014/main" id="{EAD462FB-87ED-4249-BFA3-EFA847D80994}"/>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24" name="圖形 15">
              <a:extLst>
                <a:ext uri="{FF2B5EF4-FFF2-40B4-BE49-F238E27FC236}">
                  <a16:creationId xmlns:a16="http://schemas.microsoft.com/office/drawing/2014/main" id="{DBB07CE6-4CE5-B04B-8DDF-F7038A9C7D1E}"/>
                </a:ext>
              </a:extLst>
            </p:cNvPr>
            <p:cNvGrpSpPr/>
            <p:nvPr/>
          </p:nvGrpSpPr>
          <p:grpSpPr>
            <a:xfrm>
              <a:off x="8810059" y="3432243"/>
              <a:ext cx="171009" cy="232084"/>
              <a:chOff x="5700272" y="2268099"/>
              <a:chExt cx="128257" cy="174063"/>
            </a:xfrm>
          </p:grpSpPr>
          <p:sp>
            <p:nvSpPr>
              <p:cNvPr id="25" name="手繪多邊形: 圖案 65">
                <a:extLst>
                  <a:ext uri="{FF2B5EF4-FFF2-40B4-BE49-F238E27FC236}">
                    <a16:creationId xmlns:a16="http://schemas.microsoft.com/office/drawing/2014/main" id="{B216CB73-9B84-B44D-A0F8-1DC7006A3C7B}"/>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26" name="手繪多邊形: 圖案 66">
                <a:extLst>
                  <a:ext uri="{FF2B5EF4-FFF2-40B4-BE49-F238E27FC236}">
                    <a16:creationId xmlns:a16="http://schemas.microsoft.com/office/drawing/2014/main" id="{0FBA500A-504B-5546-9AC7-09F4C2B2013A}"/>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7" name="手繪多邊形: 圖案 67">
                <a:extLst>
                  <a:ext uri="{FF2B5EF4-FFF2-40B4-BE49-F238E27FC236}">
                    <a16:creationId xmlns:a16="http://schemas.microsoft.com/office/drawing/2014/main" id="{450A5A1D-FAAA-5049-B89A-DC4A67E7D5E0}"/>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8" name="手繪多邊形: 圖案 68">
                <a:extLst>
                  <a:ext uri="{FF2B5EF4-FFF2-40B4-BE49-F238E27FC236}">
                    <a16:creationId xmlns:a16="http://schemas.microsoft.com/office/drawing/2014/main" id="{1FFEAEFC-0A6C-F545-A45C-4C68988A8796}"/>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cxnSp>
        <p:nvCxnSpPr>
          <p:cNvPr id="139" name="Straight Arrow Connector 138">
            <a:extLst>
              <a:ext uri="{FF2B5EF4-FFF2-40B4-BE49-F238E27FC236}">
                <a16:creationId xmlns:a16="http://schemas.microsoft.com/office/drawing/2014/main" id="{E6320BAD-B311-0447-9FCA-B9E1F79A4017}"/>
              </a:ext>
            </a:extLst>
          </p:cNvPr>
          <p:cNvCxnSpPr/>
          <p:nvPr/>
        </p:nvCxnSpPr>
        <p:spPr>
          <a:xfrm flipV="1">
            <a:off x="2856683" y="1938612"/>
            <a:ext cx="0" cy="684236"/>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28F088B7-9B62-4D47-BDAE-8F2DBB58F945}"/>
              </a:ext>
            </a:extLst>
          </p:cNvPr>
          <p:cNvGrpSpPr/>
          <p:nvPr/>
        </p:nvGrpSpPr>
        <p:grpSpPr>
          <a:xfrm rot="2749868">
            <a:off x="2874510" y="1734431"/>
            <a:ext cx="296483" cy="203212"/>
            <a:chOff x="3211459" y="-601188"/>
            <a:chExt cx="651164" cy="446315"/>
          </a:xfrm>
        </p:grpSpPr>
        <p:sp>
          <p:nvSpPr>
            <p:cNvPr id="144" name="Rounded Rectangle 143">
              <a:extLst>
                <a:ext uri="{FF2B5EF4-FFF2-40B4-BE49-F238E27FC236}">
                  <a16:creationId xmlns:a16="http://schemas.microsoft.com/office/drawing/2014/main" id="{927EB23D-C062-9A41-9E79-0012A3982A3D}"/>
                </a:ext>
              </a:extLst>
            </p:cNvPr>
            <p:cNvSpPr/>
            <p:nvPr/>
          </p:nvSpPr>
          <p:spPr>
            <a:xfrm>
              <a:off x="3583764" y="-426889"/>
              <a:ext cx="278859" cy="80338"/>
            </a:xfrm>
            <a:prstGeom prst="roundRect">
              <a:avLst>
                <a:gd name="adj" fmla="val 50000"/>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onut 144">
              <a:extLst>
                <a:ext uri="{FF2B5EF4-FFF2-40B4-BE49-F238E27FC236}">
                  <a16:creationId xmlns:a16="http://schemas.microsoft.com/office/drawing/2014/main" id="{9022BE3A-A83E-6A44-89D9-73AD0FBD1BC2}"/>
                </a:ext>
              </a:extLst>
            </p:cNvPr>
            <p:cNvSpPr/>
            <p:nvPr/>
          </p:nvSpPr>
          <p:spPr>
            <a:xfrm>
              <a:off x="3211459" y="-601188"/>
              <a:ext cx="446315" cy="446315"/>
            </a:xfrm>
            <a:prstGeom prst="donut">
              <a:avLst>
                <a:gd name="adj" fmla="val 18857"/>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6" name="矩形: 圓角 35">
            <a:extLst>
              <a:ext uri="{FF2B5EF4-FFF2-40B4-BE49-F238E27FC236}">
                <a16:creationId xmlns:a16="http://schemas.microsoft.com/office/drawing/2014/main" id="{4BAB3437-6BE0-EA4A-9489-3CAD7DFCBB56}"/>
              </a:ext>
            </a:extLst>
          </p:cNvPr>
          <p:cNvSpPr/>
          <p:nvPr/>
        </p:nvSpPr>
        <p:spPr>
          <a:xfrm>
            <a:off x="728870" y="4204672"/>
            <a:ext cx="1495825" cy="404085"/>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7" name="Rectangle 146">
            <a:extLst>
              <a:ext uri="{FF2B5EF4-FFF2-40B4-BE49-F238E27FC236}">
                <a16:creationId xmlns:a16="http://schemas.microsoft.com/office/drawing/2014/main" id="{56BC708D-1888-BB41-A08C-6C1DD1456657}"/>
              </a:ext>
            </a:extLst>
          </p:cNvPr>
          <p:cNvSpPr/>
          <p:nvPr/>
        </p:nvSpPr>
        <p:spPr>
          <a:xfrm>
            <a:off x="799192" y="4196200"/>
            <a:ext cx="1342327" cy="430887"/>
          </a:xfrm>
          <a:prstGeom prst="rect">
            <a:avLst/>
          </a:prstGeom>
        </p:spPr>
        <p:txBody>
          <a:bodyPr wrap="square">
            <a:spAutoFit/>
          </a:bodyPr>
          <a:lstStyle/>
          <a:p>
            <a:pPr algn="ctr"/>
            <a:r>
              <a:rPr lang="en-US" altLang="zh-CN" sz="1100" b="1">
                <a:solidFill>
                  <a:schemeClr val="bg1"/>
                </a:solidFill>
                <a:latin typeface="Arial" panose="020B0604020202020204" pitchFamily="34" charset="0"/>
                <a:ea typeface="微軟正黑體" panose="020B0604030504040204" pitchFamily="34" charset="-120"/>
                <a:cs typeface="Arial" panose="020B0604020202020204" pitchFamily="34" charset="0"/>
              </a:rPr>
              <a:t>Read the file on the cloud to edit</a:t>
            </a:r>
            <a:endParaRPr 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8" name="矩形: 圓角 35">
            <a:extLst>
              <a:ext uri="{FF2B5EF4-FFF2-40B4-BE49-F238E27FC236}">
                <a16:creationId xmlns:a16="http://schemas.microsoft.com/office/drawing/2014/main" id="{5E7EE954-AED4-D340-B78E-5AA7C27EE866}"/>
              </a:ext>
            </a:extLst>
          </p:cNvPr>
          <p:cNvSpPr/>
          <p:nvPr/>
        </p:nvSpPr>
        <p:spPr>
          <a:xfrm>
            <a:off x="3371906" y="4193786"/>
            <a:ext cx="1298535" cy="404085"/>
          </a:xfrm>
          <a:prstGeom prst="roundRect">
            <a:avLst>
              <a:gd name="adj" fmla="val 50000"/>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9" name="Rectangle 148">
            <a:extLst>
              <a:ext uri="{FF2B5EF4-FFF2-40B4-BE49-F238E27FC236}">
                <a16:creationId xmlns:a16="http://schemas.microsoft.com/office/drawing/2014/main" id="{3AC384CB-E0BA-A146-91CC-5840F5479BD2}"/>
              </a:ext>
            </a:extLst>
          </p:cNvPr>
          <p:cNvSpPr/>
          <p:nvPr/>
        </p:nvSpPr>
        <p:spPr>
          <a:xfrm>
            <a:off x="3436974" y="4185809"/>
            <a:ext cx="1165282" cy="430887"/>
          </a:xfrm>
          <a:prstGeom prst="rect">
            <a:avLst/>
          </a:prstGeom>
        </p:spPr>
        <p:txBody>
          <a:bodyPr wrap="square">
            <a:spAutoFit/>
          </a:bodyPr>
          <a:lstStyle/>
          <a:p>
            <a:pPr algn="ctr"/>
            <a:r>
              <a:rPr lang="en-US" altLang="zh-CN" sz="1100" b="1">
                <a:solidFill>
                  <a:schemeClr val="bg1"/>
                </a:solidFill>
                <a:latin typeface="Arial" panose="020B0604020202020204" pitchFamily="34" charset="0"/>
                <a:ea typeface="微軟正黑體" panose="020B0604030504040204" pitchFamily="34" charset="-120"/>
                <a:cs typeface="Arial" panose="020B0604020202020204" pitchFamily="34" charset="0"/>
              </a:rPr>
              <a:t>Edit then sync to the cloud</a:t>
            </a:r>
            <a:endParaRPr 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0" name="Oval 40">
            <a:extLst>
              <a:ext uri="{FF2B5EF4-FFF2-40B4-BE49-F238E27FC236}">
                <a16:creationId xmlns:a16="http://schemas.microsoft.com/office/drawing/2014/main" id="{41BCD8D3-6A43-4D6D-B59F-0ACD07FC514A}"/>
              </a:ext>
            </a:extLst>
          </p:cNvPr>
          <p:cNvSpPr/>
          <p:nvPr/>
        </p:nvSpPr>
        <p:spPr>
          <a:xfrm>
            <a:off x="2162745" y="4115221"/>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1</a:t>
            </a:r>
          </a:p>
        </p:txBody>
      </p:sp>
      <p:grpSp>
        <p:nvGrpSpPr>
          <p:cNvPr id="150" name="Group 149">
            <a:extLst>
              <a:ext uri="{FF2B5EF4-FFF2-40B4-BE49-F238E27FC236}">
                <a16:creationId xmlns:a16="http://schemas.microsoft.com/office/drawing/2014/main" id="{5F4DFE92-5D0C-2344-93D8-91C93EB61765}"/>
              </a:ext>
            </a:extLst>
          </p:cNvPr>
          <p:cNvGrpSpPr/>
          <p:nvPr/>
        </p:nvGrpSpPr>
        <p:grpSpPr>
          <a:xfrm>
            <a:off x="3246940" y="2741107"/>
            <a:ext cx="1068112" cy="553998"/>
            <a:chOff x="5540316" y="3717281"/>
            <a:chExt cx="599879" cy="553998"/>
          </a:xfrm>
        </p:grpSpPr>
        <p:sp>
          <p:nvSpPr>
            <p:cNvPr id="151" name="矩形: 圓角 35">
              <a:extLst>
                <a:ext uri="{FF2B5EF4-FFF2-40B4-BE49-F238E27FC236}">
                  <a16:creationId xmlns:a16="http://schemas.microsoft.com/office/drawing/2014/main" id="{31C750C6-331E-224D-A7D1-0D7097EC3FEC}"/>
                </a:ext>
              </a:extLst>
            </p:cNvPr>
            <p:cNvSpPr/>
            <p:nvPr/>
          </p:nvSpPr>
          <p:spPr>
            <a:xfrm>
              <a:off x="5540316" y="3727426"/>
              <a:ext cx="597946" cy="36994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152" name="矩形 120">
              <a:extLst>
                <a:ext uri="{FF2B5EF4-FFF2-40B4-BE49-F238E27FC236}">
                  <a16:creationId xmlns:a16="http://schemas.microsoft.com/office/drawing/2014/main" id="{F26B2F7D-2A21-1440-A96D-E2C095B64011}"/>
                </a:ext>
              </a:extLst>
            </p:cNvPr>
            <p:cNvSpPr/>
            <p:nvPr/>
          </p:nvSpPr>
          <p:spPr>
            <a:xfrm>
              <a:off x="5547226" y="3717281"/>
              <a:ext cx="592969" cy="553998"/>
            </a:xfrm>
            <a:prstGeom prst="rect">
              <a:avLst/>
            </a:prstGeom>
          </p:spPr>
          <p:txBody>
            <a:bodyPr wrap="square">
              <a:spAutoFit/>
            </a:bodyPr>
            <a:lstStyle/>
            <a:p>
              <a:pPr algn="ctr"/>
              <a:r>
                <a:rPr lang="en-US" altLang="zh-CN" sz="1000" b="1">
                  <a:solidFill>
                    <a:schemeClr val="bg1"/>
                  </a:solidFill>
                  <a:latin typeface="Arial" panose="020B0604020202020204" pitchFamily="34" charset="0"/>
                  <a:cs typeface="Arial" panose="020B0604020202020204" pitchFamily="34" charset="0"/>
                </a:rPr>
                <a:t>Finish local write process</a:t>
              </a:r>
              <a:endParaRPr lang="en-US" sz="1000">
                <a:solidFill>
                  <a:schemeClr val="bg1"/>
                </a:solidFill>
                <a:latin typeface="Arial" panose="020B0604020202020204" pitchFamily="34" charset="0"/>
                <a:cs typeface="Arial" panose="020B0604020202020204" pitchFamily="34" charset="0"/>
              </a:endParaRPr>
            </a:p>
          </p:txBody>
        </p:sp>
      </p:grpSp>
      <p:grpSp>
        <p:nvGrpSpPr>
          <p:cNvPr id="153" name="Group 152">
            <a:extLst>
              <a:ext uri="{FF2B5EF4-FFF2-40B4-BE49-F238E27FC236}">
                <a16:creationId xmlns:a16="http://schemas.microsoft.com/office/drawing/2014/main" id="{347511D0-30BF-8645-95AC-7D61E86A6B92}"/>
              </a:ext>
            </a:extLst>
          </p:cNvPr>
          <p:cNvGrpSpPr/>
          <p:nvPr/>
        </p:nvGrpSpPr>
        <p:grpSpPr>
          <a:xfrm>
            <a:off x="3779534" y="1476724"/>
            <a:ext cx="828711" cy="400110"/>
            <a:chOff x="5540316" y="3717281"/>
            <a:chExt cx="597946" cy="400110"/>
          </a:xfrm>
        </p:grpSpPr>
        <p:sp>
          <p:nvSpPr>
            <p:cNvPr id="154" name="矩形: 圓角 35">
              <a:extLst>
                <a:ext uri="{FF2B5EF4-FFF2-40B4-BE49-F238E27FC236}">
                  <a16:creationId xmlns:a16="http://schemas.microsoft.com/office/drawing/2014/main" id="{4774E8AE-D11F-874D-931D-2F136A9E56B7}"/>
                </a:ext>
              </a:extLst>
            </p:cNvPr>
            <p:cNvSpPr/>
            <p:nvPr/>
          </p:nvSpPr>
          <p:spPr>
            <a:xfrm>
              <a:off x="5540316" y="3727426"/>
              <a:ext cx="597946" cy="36994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155" name="矩形 120">
              <a:extLst>
                <a:ext uri="{FF2B5EF4-FFF2-40B4-BE49-F238E27FC236}">
                  <a16:creationId xmlns:a16="http://schemas.microsoft.com/office/drawing/2014/main" id="{D60B57A5-DF55-AA43-BE03-295583E8E6AF}"/>
                </a:ext>
              </a:extLst>
            </p:cNvPr>
            <p:cNvSpPr/>
            <p:nvPr/>
          </p:nvSpPr>
          <p:spPr>
            <a:xfrm>
              <a:off x="5564237" y="3717281"/>
              <a:ext cx="565561" cy="400110"/>
            </a:xfrm>
            <a:prstGeom prst="rect">
              <a:avLst/>
            </a:prstGeom>
          </p:spPr>
          <p:txBody>
            <a:bodyPr wrap="square">
              <a:spAutoFit/>
            </a:bodyPr>
            <a:lstStyle/>
            <a:p>
              <a:pPr algn="ctr"/>
              <a:r>
                <a:rPr lang="en-US" altLang="zh-CN" sz="1000" b="1">
                  <a:solidFill>
                    <a:schemeClr val="bg1"/>
                  </a:solidFill>
                  <a:latin typeface="Arial" panose="020B0604020202020204" pitchFamily="34" charset="0"/>
                  <a:cs typeface="Arial" panose="020B0604020202020204" pitchFamily="34" charset="0"/>
                </a:rPr>
                <a:t>Finish file sync</a:t>
              </a:r>
              <a:endParaRPr lang="en-US" sz="1000">
                <a:solidFill>
                  <a:schemeClr val="bg1"/>
                </a:solidFill>
                <a:latin typeface="Arial" panose="020B0604020202020204" pitchFamily="34" charset="0"/>
                <a:cs typeface="Arial" panose="020B0604020202020204" pitchFamily="34" charset="0"/>
              </a:endParaRPr>
            </a:p>
          </p:txBody>
        </p:sp>
      </p:grpSp>
      <p:sp>
        <p:nvSpPr>
          <p:cNvPr id="156" name="TextBox 155">
            <a:extLst>
              <a:ext uri="{FF2B5EF4-FFF2-40B4-BE49-F238E27FC236}">
                <a16:creationId xmlns:a16="http://schemas.microsoft.com/office/drawing/2014/main" id="{5108070F-4EC2-DB47-9C12-DB72EC764DC0}"/>
              </a:ext>
            </a:extLst>
          </p:cNvPr>
          <p:cNvSpPr txBox="1"/>
          <p:nvPr/>
        </p:nvSpPr>
        <p:spPr>
          <a:xfrm>
            <a:off x="5911626" y="2328071"/>
            <a:ext cx="3003774" cy="415498"/>
          </a:xfrm>
          <a:prstGeom prst="rect">
            <a:avLst/>
          </a:prstGeom>
          <a:noFill/>
        </p:spPr>
        <p:txBody>
          <a:bodyPr wrap="square" rtlCol="0">
            <a:spAutoFit/>
          </a:bodyPr>
          <a:lstStyle/>
          <a:p>
            <a:r>
              <a:rPr lang="en-US" altLang="zh-CN" sz="1050">
                <a:latin typeface="Arial" panose="020B0604020202020204" pitchFamily="34" charset="0"/>
                <a:cs typeface="Arial" panose="020B0604020202020204" pitchFamily="34" charset="0"/>
              </a:rPr>
              <a:t>Write the file into file system and replace the original file. </a:t>
            </a:r>
            <a:r>
              <a:rPr lang="en-US" altLang="zh-CN" sz="1050" b="1">
                <a:solidFill>
                  <a:srgbClr val="7030A0"/>
                </a:solidFill>
                <a:latin typeface="Arial" panose="020B0604020202020204" pitchFamily="34" charset="0"/>
                <a:cs typeface="Arial" panose="020B0604020202020204" pitchFamily="34" charset="0"/>
              </a:rPr>
              <a:t>Finish the local write process.</a:t>
            </a:r>
            <a:endParaRPr lang="en-US" sz="1050" b="1">
              <a:solidFill>
                <a:srgbClr val="7030A0"/>
              </a:solidFill>
              <a:latin typeface="Arial" panose="020B0604020202020204" pitchFamily="34" charset="0"/>
              <a:cs typeface="Arial" panose="020B0604020202020204" pitchFamily="34" charset="0"/>
            </a:endParaRPr>
          </a:p>
        </p:txBody>
      </p:sp>
      <p:sp>
        <p:nvSpPr>
          <p:cNvPr id="158" name="TextBox 157">
            <a:extLst>
              <a:ext uri="{FF2B5EF4-FFF2-40B4-BE49-F238E27FC236}">
                <a16:creationId xmlns:a16="http://schemas.microsoft.com/office/drawing/2014/main" id="{C0B6F470-E92C-3C4C-A75E-30A630EFB1DE}"/>
              </a:ext>
            </a:extLst>
          </p:cNvPr>
          <p:cNvSpPr txBox="1"/>
          <p:nvPr/>
        </p:nvSpPr>
        <p:spPr>
          <a:xfrm>
            <a:off x="5918106" y="2772926"/>
            <a:ext cx="2739178" cy="415498"/>
          </a:xfrm>
          <a:prstGeom prst="rect">
            <a:avLst/>
          </a:prstGeom>
          <a:noFill/>
        </p:spPr>
        <p:txBody>
          <a:bodyPr wrap="square" rtlCol="0">
            <a:spAutoFit/>
          </a:bodyPr>
          <a:lstStyle/>
          <a:p>
            <a:r>
              <a:rPr lang="en-US" altLang="zh-CN" sz="1050">
                <a:latin typeface="Arial" panose="020B0604020202020204" pitchFamily="34" charset="0"/>
                <a:cs typeface="Arial" panose="020B0604020202020204" pitchFamily="34" charset="0"/>
              </a:rPr>
              <a:t>Check the file on the cloud to make sure if there is a new version edit by others.</a:t>
            </a:r>
            <a:endParaRPr lang="en-US" sz="1050">
              <a:latin typeface="Arial" panose="020B0604020202020204" pitchFamily="34" charset="0"/>
              <a:cs typeface="Arial" panose="020B0604020202020204" pitchFamily="34" charset="0"/>
            </a:endParaRPr>
          </a:p>
        </p:txBody>
      </p:sp>
      <p:sp>
        <p:nvSpPr>
          <p:cNvPr id="159" name="TextBox 158">
            <a:extLst>
              <a:ext uri="{FF2B5EF4-FFF2-40B4-BE49-F238E27FC236}">
                <a16:creationId xmlns:a16="http://schemas.microsoft.com/office/drawing/2014/main" id="{EEF8CFC0-A05F-6F40-A5FA-19D0113E8C19}"/>
              </a:ext>
            </a:extLst>
          </p:cNvPr>
          <p:cNvSpPr txBox="1"/>
          <p:nvPr/>
        </p:nvSpPr>
        <p:spPr>
          <a:xfrm>
            <a:off x="5918408" y="3285991"/>
            <a:ext cx="2951272" cy="1373325"/>
          </a:xfrm>
          <a:prstGeom prst="rect">
            <a:avLst/>
          </a:prstGeom>
          <a:noFill/>
        </p:spPr>
        <p:txBody>
          <a:bodyPr wrap="square" rtlCol="0">
            <a:spAutoFit/>
          </a:bodyPr>
          <a:lstStyle/>
          <a:p>
            <a:pPr>
              <a:lnSpc>
                <a:spcPts val="1400"/>
              </a:lnSpc>
              <a:spcBef>
                <a:spcPts val="100"/>
              </a:spcBef>
            </a:pPr>
            <a:r>
              <a:rPr lang="en-US" altLang="zh-CN" sz="1050">
                <a:latin typeface="Arial" panose="020B0604020202020204" pitchFamily="34" charset="0"/>
                <a:cs typeface="Arial" panose="020B0604020202020204" pitchFamily="34" charset="0"/>
              </a:rPr>
              <a:t>Upload file to the cloud. </a:t>
            </a:r>
            <a:r>
              <a:rPr lang="en-US" altLang="zh-CN" sz="1050" b="1">
                <a:solidFill>
                  <a:srgbClr val="7030A0"/>
                </a:solidFill>
                <a:latin typeface="Arial" panose="020B0604020202020204" pitchFamily="34" charset="0"/>
                <a:cs typeface="Arial" panose="020B0604020202020204" pitchFamily="34" charset="0"/>
              </a:rPr>
              <a:t>Finish file sync.</a:t>
            </a:r>
          </a:p>
          <a:p>
            <a:pPr marL="228600" indent="-228600">
              <a:lnSpc>
                <a:spcPts val="1400"/>
              </a:lnSpc>
              <a:spcBef>
                <a:spcPts val="100"/>
              </a:spcBef>
              <a:buAutoNum type="arabicPeriod"/>
            </a:pPr>
            <a:r>
              <a:rPr lang="en-US" altLang="zh-CN" sz="1050">
                <a:latin typeface="Arial" panose="020B0604020202020204" pitchFamily="34" charset="0"/>
                <a:cs typeface="Arial" panose="020B0604020202020204" pitchFamily="34" charset="0"/>
              </a:rPr>
              <a:t>If the file in the cloud is edited by others, local file will be renamed then uploaded.</a:t>
            </a:r>
          </a:p>
          <a:p>
            <a:pPr marL="228600" indent="-228600">
              <a:lnSpc>
                <a:spcPts val="1400"/>
              </a:lnSpc>
              <a:spcBef>
                <a:spcPts val="100"/>
              </a:spcBef>
              <a:buAutoNum type="arabicPeriod"/>
            </a:pPr>
            <a:r>
              <a:rPr lang="en-US" altLang="zh-CN" sz="1050">
                <a:latin typeface="Arial" panose="020B0604020202020204" pitchFamily="34" charset="0"/>
                <a:cs typeface="Arial" panose="020B0604020202020204" pitchFamily="34" charset="0"/>
              </a:rPr>
              <a:t>Set up the transfer rule to let specific file, like small file, upload first.</a:t>
            </a:r>
          </a:p>
          <a:p>
            <a:pPr marL="228600" indent="-228600">
              <a:lnSpc>
                <a:spcPts val="1400"/>
              </a:lnSpc>
              <a:spcBef>
                <a:spcPts val="100"/>
              </a:spcBef>
              <a:buAutoNum type="arabicPeriod"/>
            </a:pPr>
            <a:r>
              <a:rPr lang="en-US" altLang="zh-CN" sz="1050">
                <a:latin typeface="Arial" panose="020B0604020202020204" pitchFamily="34" charset="0"/>
                <a:cs typeface="Arial" panose="020B0604020202020204" pitchFamily="34" charset="0"/>
              </a:rPr>
              <a:t>Upload will be stopped if the local file is edited again.</a:t>
            </a:r>
          </a:p>
        </p:txBody>
      </p:sp>
      <p:sp>
        <p:nvSpPr>
          <p:cNvPr id="161" name="矩形: 圓角 35">
            <a:extLst>
              <a:ext uri="{FF2B5EF4-FFF2-40B4-BE49-F238E27FC236}">
                <a16:creationId xmlns:a16="http://schemas.microsoft.com/office/drawing/2014/main" id="{3A63110E-6435-2C4A-9416-3F9284F4FA0E}"/>
              </a:ext>
            </a:extLst>
          </p:cNvPr>
          <p:cNvSpPr/>
          <p:nvPr/>
        </p:nvSpPr>
        <p:spPr>
          <a:xfrm>
            <a:off x="5559939" y="1091351"/>
            <a:ext cx="2665950" cy="26161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62" name="Rectangle 161">
            <a:extLst>
              <a:ext uri="{FF2B5EF4-FFF2-40B4-BE49-F238E27FC236}">
                <a16:creationId xmlns:a16="http://schemas.microsoft.com/office/drawing/2014/main" id="{24F05EC0-7FD7-A446-BC48-1614249266A2}"/>
              </a:ext>
            </a:extLst>
          </p:cNvPr>
          <p:cNvSpPr/>
          <p:nvPr/>
        </p:nvSpPr>
        <p:spPr>
          <a:xfrm>
            <a:off x="5569127" y="1083869"/>
            <a:ext cx="2600882" cy="276999"/>
          </a:xfrm>
          <a:prstGeom prst="rect">
            <a:avLst/>
          </a:prstGeom>
        </p:spPr>
        <p:txBody>
          <a:bodyPr wrap="square">
            <a:spAutoFit/>
          </a:bodyPr>
          <a:lstStyle/>
          <a:p>
            <a:pPr algn="ctr"/>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rPr>
              <a:t>Read the file on the cloud to edit</a:t>
            </a:r>
            <a:endPar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3" name="Oval 40">
            <a:extLst>
              <a:ext uri="{FF2B5EF4-FFF2-40B4-BE49-F238E27FC236}">
                <a16:creationId xmlns:a16="http://schemas.microsoft.com/office/drawing/2014/main" id="{07995C20-6CE6-CF46-B270-705F3008284D}"/>
              </a:ext>
            </a:extLst>
          </p:cNvPr>
          <p:cNvSpPr/>
          <p:nvPr/>
        </p:nvSpPr>
        <p:spPr>
          <a:xfrm>
            <a:off x="5681984" y="1499597"/>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1</a:t>
            </a:r>
          </a:p>
        </p:txBody>
      </p:sp>
      <p:sp>
        <p:nvSpPr>
          <p:cNvPr id="164" name="TextBox 163">
            <a:extLst>
              <a:ext uri="{FF2B5EF4-FFF2-40B4-BE49-F238E27FC236}">
                <a16:creationId xmlns:a16="http://schemas.microsoft.com/office/drawing/2014/main" id="{06832E6F-2842-C041-A1C2-9A2C23728B7E}"/>
              </a:ext>
            </a:extLst>
          </p:cNvPr>
          <p:cNvSpPr txBox="1"/>
          <p:nvPr/>
        </p:nvSpPr>
        <p:spPr>
          <a:xfrm>
            <a:off x="5911626" y="1427205"/>
            <a:ext cx="2600882" cy="415498"/>
          </a:xfrm>
          <a:prstGeom prst="rect">
            <a:avLst/>
          </a:prstGeom>
          <a:noFill/>
        </p:spPr>
        <p:txBody>
          <a:bodyPr wrap="square" rtlCol="0">
            <a:spAutoFit/>
          </a:bodyPr>
          <a:lstStyle/>
          <a:p>
            <a:r>
              <a:rPr lang="en-US" altLang="zh-CN" sz="1050">
                <a:latin typeface="Arial" panose="020B0604020202020204" pitchFamily="34" charset="0"/>
                <a:cs typeface="Arial" panose="020B0604020202020204" pitchFamily="34" charset="0"/>
              </a:rPr>
              <a:t>Download the whole file from the cloud to NAS cache space to read.</a:t>
            </a:r>
            <a:endParaRPr lang="en-US" sz="1050" b="1">
              <a:solidFill>
                <a:srgbClr val="7030A0"/>
              </a:solidFill>
              <a:latin typeface="Arial" panose="020B0604020202020204" pitchFamily="34" charset="0"/>
              <a:cs typeface="Arial" panose="020B0604020202020204" pitchFamily="34" charset="0"/>
            </a:endParaRPr>
          </a:p>
        </p:txBody>
      </p:sp>
      <p:sp>
        <p:nvSpPr>
          <p:cNvPr id="165" name="矩形: 圓角 35">
            <a:extLst>
              <a:ext uri="{FF2B5EF4-FFF2-40B4-BE49-F238E27FC236}">
                <a16:creationId xmlns:a16="http://schemas.microsoft.com/office/drawing/2014/main" id="{F8568398-3905-B143-9FBE-63B20154929C}"/>
              </a:ext>
            </a:extLst>
          </p:cNvPr>
          <p:cNvSpPr/>
          <p:nvPr/>
        </p:nvSpPr>
        <p:spPr>
          <a:xfrm>
            <a:off x="5559939" y="2006877"/>
            <a:ext cx="2265470" cy="261437"/>
          </a:xfrm>
          <a:prstGeom prst="roundRect">
            <a:avLst>
              <a:gd name="adj" fmla="val 50000"/>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66" name="Rectangle 165">
            <a:extLst>
              <a:ext uri="{FF2B5EF4-FFF2-40B4-BE49-F238E27FC236}">
                <a16:creationId xmlns:a16="http://schemas.microsoft.com/office/drawing/2014/main" id="{8C33C5B3-2D0D-6A4B-ACEA-3879C3585E12}"/>
              </a:ext>
            </a:extLst>
          </p:cNvPr>
          <p:cNvSpPr/>
          <p:nvPr/>
        </p:nvSpPr>
        <p:spPr>
          <a:xfrm>
            <a:off x="5574932" y="1999395"/>
            <a:ext cx="2265470" cy="276999"/>
          </a:xfrm>
          <a:prstGeom prst="rect">
            <a:avLst/>
          </a:prstGeom>
        </p:spPr>
        <p:txBody>
          <a:bodyPr wrap="square">
            <a:spAutoFit/>
          </a:bodyPr>
          <a:lstStyle/>
          <a:p>
            <a:pPr algn="ctr"/>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rPr>
              <a:t>Edit then sync to the cloud</a:t>
            </a:r>
            <a:endPar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7" name="Oval 40">
            <a:extLst>
              <a:ext uri="{FF2B5EF4-FFF2-40B4-BE49-F238E27FC236}">
                <a16:creationId xmlns:a16="http://schemas.microsoft.com/office/drawing/2014/main" id="{2E698B17-ABD2-A942-83F8-F9F22FEE39A9}"/>
              </a:ext>
            </a:extLst>
          </p:cNvPr>
          <p:cNvSpPr/>
          <p:nvPr/>
        </p:nvSpPr>
        <p:spPr>
          <a:xfrm>
            <a:off x="5681984" y="2384209"/>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2</a:t>
            </a:r>
          </a:p>
        </p:txBody>
      </p:sp>
      <p:sp>
        <p:nvSpPr>
          <p:cNvPr id="168" name="Oval 40">
            <a:extLst>
              <a:ext uri="{FF2B5EF4-FFF2-40B4-BE49-F238E27FC236}">
                <a16:creationId xmlns:a16="http://schemas.microsoft.com/office/drawing/2014/main" id="{D60B3F4F-70BC-B149-BA06-8F04AA480F7E}"/>
              </a:ext>
            </a:extLst>
          </p:cNvPr>
          <p:cNvSpPr/>
          <p:nvPr/>
        </p:nvSpPr>
        <p:spPr>
          <a:xfrm>
            <a:off x="5673853" y="2854364"/>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3</a:t>
            </a:r>
          </a:p>
        </p:txBody>
      </p:sp>
      <p:sp>
        <p:nvSpPr>
          <p:cNvPr id="172" name="Oval 40">
            <a:extLst>
              <a:ext uri="{FF2B5EF4-FFF2-40B4-BE49-F238E27FC236}">
                <a16:creationId xmlns:a16="http://schemas.microsoft.com/office/drawing/2014/main" id="{EDE162E2-881D-1A4A-9797-74121ABBEFE0}"/>
              </a:ext>
            </a:extLst>
          </p:cNvPr>
          <p:cNvSpPr/>
          <p:nvPr/>
        </p:nvSpPr>
        <p:spPr>
          <a:xfrm>
            <a:off x="5673853" y="3322450"/>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4</a:t>
            </a:r>
          </a:p>
        </p:txBody>
      </p:sp>
      <p:sp>
        <p:nvSpPr>
          <p:cNvPr id="174" name="Oval 40">
            <a:extLst>
              <a:ext uri="{FF2B5EF4-FFF2-40B4-BE49-F238E27FC236}">
                <a16:creationId xmlns:a16="http://schemas.microsoft.com/office/drawing/2014/main" id="{C9452E53-109A-0243-AD86-98F4C2D9EA35}"/>
              </a:ext>
            </a:extLst>
          </p:cNvPr>
          <p:cNvSpPr/>
          <p:nvPr/>
        </p:nvSpPr>
        <p:spPr>
          <a:xfrm>
            <a:off x="2963310" y="2222993"/>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4</a:t>
            </a:r>
          </a:p>
        </p:txBody>
      </p:sp>
      <p:sp>
        <p:nvSpPr>
          <p:cNvPr id="110" name="矩形: 圓角 2">
            <a:extLst>
              <a:ext uri="{FF2B5EF4-FFF2-40B4-BE49-F238E27FC236}">
                <a16:creationId xmlns:a16="http://schemas.microsoft.com/office/drawing/2014/main" id="{58E2B927-5D71-014C-8F3C-66F66631672E}"/>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Rectangle 110">
            <a:extLst>
              <a:ext uri="{FF2B5EF4-FFF2-40B4-BE49-F238E27FC236}">
                <a16:creationId xmlns:a16="http://schemas.microsoft.com/office/drawing/2014/main" id="{865ACF52-87D0-E24A-91C2-8302917DB946}"/>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112" name="矩形 3">
            <a:extLst>
              <a:ext uri="{FF2B5EF4-FFF2-40B4-BE49-F238E27FC236}">
                <a16:creationId xmlns:a16="http://schemas.microsoft.com/office/drawing/2014/main" id="{90A47618-BCAA-2A41-B25B-72977271224F}"/>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矩形 48">
            <a:extLst>
              <a:ext uri="{FF2B5EF4-FFF2-40B4-BE49-F238E27FC236}">
                <a16:creationId xmlns:a16="http://schemas.microsoft.com/office/drawing/2014/main" id="{9C41576D-D662-EC4A-B8F1-F55487BED93E}"/>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4" name="TextBox 113">
            <a:extLst>
              <a:ext uri="{FF2B5EF4-FFF2-40B4-BE49-F238E27FC236}">
                <a16:creationId xmlns:a16="http://schemas.microsoft.com/office/drawing/2014/main" id="{8BE37704-3DF2-8545-B382-B54A6B65DEF0}"/>
              </a:ext>
            </a:extLst>
          </p:cNvPr>
          <p:cNvSpPr txBox="1"/>
          <p:nvPr/>
        </p:nvSpPr>
        <p:spPr>
          <a:xfrm>
            <a:off x="826548" y="3375325"/>
            <a:ext cx="982376" cy="261610"/>
          </a:xfrm>
          <a:prstGeom prst="rect">
            <a:avLst/>
          </a:prstGeom>
          <a:noFill/>
        </p:spPr>
        <p:txBody>
          <a:bodyPr wrap="square" rtlCol="0">
            <a:spAutoFit/>
          </a:bodyPr>
          <a:lstStyle/>
          <a:p>
            <a:r>
              <a:rPr lang="en-US" altLang="zh-CN" sz="1050">
                <a:latin typeface="Arial" panose="020B0604020202020204" pitchFamily="34" charset="0"/>
                <a:ea typeface="微軟正黑體" panose="020B0604030504040204" pitchFamily="34" charset="-120"/>
                <a:cs typeface="Arial" panose="020B0604020202020204" pitchFamily="34" charset="0"/>
              </a:rPr>
              <a:t>File System</a:t>
            </a:r>
            <a:endParaRPr lang="en-US" sz="1050">
              <a:latin typeface="Arial" panose="020B0604020202020204" pitchFamily="34" charset="0"/>
              <a:ea typeface="微軟正黑體" panose="020B0604030504040204" pitchFamily="34" charset="-120"/>
              <a:cs typeface="Arial" panose="020B0604020202020204" pitchFamily="34" charset="0"/>
            </a:endParaRPr>
          </a:p>
        </p:txBody>
      </p:sp>
      <p:sp>
        <p:nvSpPr>
          <p:cNvPr id="115" name="TextBox 114">
            <a:extLst>
              <a:ext uri="{FF2B5EF4-FFF2-40B4-BE49-F238E27FC236}">
                <a16:creationId xmlns:a16="http://schemas.microsoft.com/office/drawing/2014/main" id="{2C8FF611-9A41-A94F-99D5-697D973DEBA0}"/>
              </a:ext>
            </a:extLst>
          </p:cNvPr>
          <p:cNvSpPr txBox="1"/>
          <p:nvPr/>
        </p:nvSpPr>
        <p:spPr>
          <a:xfrm>
            <a:off x="826547" y="3106641"/>
            <a:ext cx="1167073" cy="261610"/>
          </a:xfrm>
          <a:prstGeom prst="rect">
            <a:avLst/>
          </a:prstGeom>
          <a:noFill/>
        </p:spPr>
        <p:txBody>
          <a:bodyPr wrap="square" rtlCol="0">
            <a:spAutoFit/>
          </a:bodyPr>
          <a:lstStyle/>
          <a:p>
            <a:r>
              <a:rPr lang="en-US" altLang="zh-CN" sz="1050">
                <a:latin typeface="Arial" panose="020B0604020202020204" pitchFamily="34" charset="0"/>
                <a:ea typeface="微軟正黑體" panose="020B0604030504040204" pitchFamily="34" charset="-120"/>
                <a:cs typeface="Arial" panose="020B0604020202020204" pitchFamily="34" charset="0"/>
              </a:rPr>
              <a:t>Cache Engine</a:t>
            </a:r>
            <a:endParaRPr lang="en-US" sz="1050">
              <a:latin typeface="Arial" panose="020B0604020202020204" pitchFamily="34" charset="0"/>
              <a:ea typeface="微軟正黑體" panose="020B0604030504040204" pitchFamily="34" charset="-120"/>
              <a:cs typeface="Arial" panose="020B0604020202020204" pitchFamily="34" charset="0"/>
            </a:endParaRPr>
          </a:p>
        </p:txBody>
      </p:sp>
      <p:sp>
        <p:nvSpPr>
          <p:cNvPr id="117" name="TextBox 116">
            <a:extLst>
              <a:ext uri="{FF2B5EF4-FFF2-40B4-BE49-F238E27FC236}">
                <a16:creationId xmlns:a16="http://schemas.microsoft.com/office/drawing/2014/main" id="{34ADA0B2-7957-2042-B3AD-B71EAB5920BF}"/>
              </a:ext>
            </a:extLst>
          </p:cNvPr>
          <p:cNvSpPr txBox="1"/>
          <p:nvPr/>
        </p:nvSpPr>
        <p:spPr>
          <a:xfrm>
            <a:off x="826547" y="2035857"/>
            <a:ext cx="1310743" cy="261610"/>
          </a:xfrm>
          <a:prstGeom prst="rect">
            <a:avLst/>
          </a:prstGeom>
          <a:noFill/>
        </p:spPr>
        <p:txBody>
          <a:bodyPr wrap="square" rtlCol="0">
            <a:spAutoFit/>
          </a:bodyPr>
          <a:lstStyle/>
          <a:p>
            <a:r>
              <a:rPr lang="en-US" altLang="zh-CN" sz="1050">
                <a:latin typeface="Arial" panose="020B0604020202020204" pitchFamily="34" charset="0"/>
                <a:ea typeface="微軟正黑體" panose="020B0604030504040204" pitchFamily="34" charset="-120"/>
                <a:cs typeface="Arial" panose="020B0604020202020204" pitchFamily="34" charset="0"/>
              </a:rPr>
              <a:t>Cloud Connector</a:t>
            </a:r>
            <a:endParaRPr lang="en-US" sz="105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41426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26" presetClass="emph" presetSubtype="0" repeatCount="2000" fill="hold" grpId="0" nodeType="withEffect">
                                  <p:stCondLst>
                                    <p:cond delay="0"/>
                                  </p:stCondLst>
                                  <p:childTnLst>
                                    <p:animEffect transition="out" filter="fade">
                                      <p:cBhvr>
                                        <p:cTn id="8" dur="500" tmFilter="0, 0; .2, .5; .8, .5; 1, 0"/>
                                        <p:tgtEl>
                                          <p:spTgt spid="163"/>
                                        </p:tgtEl>
                                      </p:cBhvr>
                                    </p:animEffect>
                                    <p:animScale>
                                      <p:cBhvr>
                                        <p:cTn id="9" dur="250" autoRev="1" fill="hold"/>
                                        <p:tgtEl>
                                          <p:spTgt spid="163"/>
                                        </p:tgtEl>
                                      </p:cBhvr>
                                      <p:by x="105000" y="105000"/>
                                    </p:animScale>
                                  </p:childTnLst>
                                </p:cTn>
                              </p:par>
                              <p:par>
                                <p:cTn id="10" presetID="1" presetClass="entr" presetSubtype="0" fill="hold" grpId="0" nodeType="withEffect">
                                  <p:stCondLst>
                                    <p:cond delay="0"/>
                                  </p:stCondLst>
                                  <p:childTnLst>
                                    <p:set>
                                      <p:cBhvr>
                                        <p:cTn id="11" dur="1" fill="hold">
                                          <p:stCondLst>
                                            <p:cond delay="0"/>
                                          </p:stCondLst>
                                        </p:cTn>
                                        <p:tgtEl>
                                          <p:spTgt spid="17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7"/>
                                        </p:tgtEl>
                                        <p:attrNameLst>
                                          <p:attrName>style.visibility</p:attrName>
                                        </p:attrNameLst>
                                      </p:cBhvr>
                                      <p:to>
                                        <p:strVal val="visible"/>
                                      </p:to>
                                    </p:set>
                                  </p:childTnLst>
                                </p:cTn>
                              </p:par>
                            </p:childTnLst>
                          </p:cTn>
                        </p:par>
                        <p:par>
                          <p:cTn id="16" fill="hold">
                            <p:stCondLst>
                              <p:cond delay="1000"/>
                            </p:stCondLst>
                            <p:childTnLst>
                              <p:par>
                                <p:cTn id="17" presetID="42" presetClass="path" presetSubtype="0" accel="50000" decel="50000" fill="hold" nodeType="afterEffect">
                                  <p:stCondLst>
                                    <p:cond delay="500"/>
                                  </p:stCondLst>
                                  <p:childTnLst>
                                    <p:animMotion origin="layout" path="M 4.44444E-6 -3.58025E-6 L 4.44444E-6 0.25 " pathEditMode="relative" rAng="0" ptsTypes="AA">
                                      <p:cBhvr>
                                        <p:cTn id="18" dur="2000" fill="hold"/>
                                        <p:tgtEl>
                                          <p:spTgt spid="68"/>
                                        </p:tgtEl>
                                        <p:attrNameLst>
                                          <p:attrName>ppt_x</p:attrName>
                                          <p:attrName>ppt_y</p:attrName>
                                        </p:attrNameLst>
                                      </p:cBhvr>
                                      <p:rCtr x="0" y="12500"/>
                                    </p:animMotion>
                                  </p:childTnLst>
                                </p:cTn>
                              </p:par>
                              <p:par>
                                <p:cTn id="19" presetID="22" presetClass="entr" presetSubtype="1" fill="hold" nodeType="with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1500"/>
                                        <p:tgtEl>
                                          <p:spTgt spid="7"/>
                                        </p:tgtEl>
                                      </p:cBhvr>
                                    </p:animEffec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childTnLst>
                          </p:cTn>
                        </p:par>
                        <p:par>
                          <p:cTn id="25" fill="hold">
                            <p:stCondLst>
                              <p:cond delay="3500"/>
                            </p:stCondLst>
                            <p:childTnLst>
                              <p:par>
                                <p:cTn id="26" presetID="22" presetClass="exit" presetSubtype="1" fill="hold" nodeType="afterEffect">
                                  <p:stCondLst>
                                    <p:cond delay="0"/>
                                  </p:stCondLst>
                                  <p:childTnLst>
                                    <p:animEffect transition="out" filter="wipe(up)">
                                      <p:cBhvr>
                                        <p:cTn id="27" dur="1500"/>
                                        <p:tgtEl>
                                          <p:spTgt spid="7"/>
                                        </p:tgtEl>
                                      </p:cBhvr>
                                    </p:animEffect>
                                    <p:set>
                                      <p:cBhvr>
                                        <p:cTn id="28" dur="1" fill="hold">
                                          <p:stCondLst>
                                            <p:cond delay="1499"/>
                                          </p:stCondLst>
                                        </p:cTn>
                                        <p:tgtEl>
                                          <p:spTgt spid="7"/>
                                        </p:tgtEl>
                                        <p:attrNameLst>
                                          <p:attrName>style.visibility</p:attrName>
                                        </p:attrNameLst>
                                      </p:cBhvr>
                                      <p:to>
                                        <p:strVal val="hidden"/>
                                      </p:to>
                                    </p:set>
                                  </p:childTnLst>
                                </p:cTn>
                              </p:par>
                            </p:childTnLst>
                          </p:cTn>
                        </p:par>
                        <p:par>
                          <p:cTn id="29" fill="hold">
                            <p:stCondLst>
                              <p:cond delay="5000"/>
                            </p:stCondLst>
                            <p:childTnLst>
                              <p:par>
                                <p:cTn id="30" presetID="42" presetClass="path" presetSubtype="0" accel="50000" decel="50000" fill="hold" nodeType="afterEffect">
                                  <p:stCondLst>
                                    <p:cond delay="0"/>
                                  </p:stCondLst>
                                  <p:childTnLst>
                                    <p:animMotion origin="layout" path="M 4.44444E-6 -4.93827E-6 L 4.44444E-6 0.25 " pathEditMode="relative" rAng="0" ptsTypes="AA">
                                      <p:cBhvr>
                                        <p:cTn id="31" dur="2000" fill="hold"/>
                                        <p:tgtEl>
                                          <p:spTgt spid="75"/>
                                        </p:tgtEl>
                                        <p:attrNameLst>
                                          <p:attrName>ppt_x</p:attrName>
                                          <p:attrName>ppt_y</p:attrName>
                                        </p:attrNameLst>
                                      </p:cBhvr>
                                      <p:rCtr x="0" y="12500"/>
                                    </p:animMotion>
                                  </p:childTnLst>
                                </p:cTn>
                              </p:par>
                              <p:par>
                                <p:cTn id="32" presetID="22" presetClass="entr" presetSubtype="1" fill="hold" nodeType="with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wipe(up)">
                                      <p:cBhvr>
                                        <p:cTn id="34" dur="1500"/>
                                        <p:tgtEl>
                                          <p:spTgt spid="102"/>
                                        </p:tgtEl>
                                      </p:cBhvr>
                                    </p:animEffect>
                                  </p:childTnLst>
                                </p:cTn>
                              </p:par>
                            </p:childTnLst>
                          </p:cTn>
                        </p:par>
                        <p:par>
                          <p:cTn id="35" fill="hold">
                            <p:stCondLst>
                              <p:cond delay="7000"/>
                            </p:stCondLst>
                            <p:childTnLst>
                              <p:par>
                                <p:cTn id="36" presetID="1" presetClass="entr" presetSubtype="0"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childTnLst>
                                </p:cTn>
                              </p:par>
                            </p:childTnLst>
                          </p:cTn>
                        </p:par>
                        <p:par>
                          <p:cTn id="38" fill="hold">
                            <p:stCondLst>
                              <p:cond delay="7000"/>
                            </p:stCondLst>
                            <p:childTnLst>
                              <p:par>
                                <p:cTn id="39" presetID="22" presetClass="exit" presetSubtype="1" fill="hold" nodeType="afterEffect">
                                  <p:stCondLst>
                                    <p:cond delay="0"/>
                                  </p:stCondLst>
                                  <p:childTnLst>
                                    <p:animEffect transition="out" filter="wipe(up)">
                                      <p:cBhvr>
                                        <p:cTn id="40" dur="1500"/>
                                        <p:tgtEl>
                                          <p:spTgt spid="102"/>
                                        </p:tgtEl>
                                      </p:cBhvr>
                                    </p:animEffect>
                                    <p:set>
                                      <p:cBhvr>
                                        <p:cTn id="41" dur="1" fill="hold">
                                          <p:stCondLst>
                                            <p:cond delay="1499"/>
                                          </p:stCondLst>
                                        </p:cTn>
                                        <p:tgtEl>
                                          <p:spTgt spid="10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8"/>
                                        </p:tgtEl>
                                        <p:attrNameLst>
                                          <p:attrName>style.visibility</p:attrName>
                                        </p:attrNameLst>
                                      </p:cBhvr>
                                      <p:to>
                                        <p:strVal val="visible"/>
                                      </p:to>
                                    </p:set>
                                  </p:childTnLst>
                                </p:cTn>
                              </p:par>
                              <p:par>
                                <p:cTn id="46" presetID="26" presetClass="emph" presetSubtype="0" repeatCount="2000" fill="hold" grpId="0" nodeType="withEffect">
                                  <p:stCondLst>
                                    <p:cond delay="0"/>
                                  </p:stCondLst>
                                  <p:childTnLst>
                                    <p:animEffect transition="out" filter="fade">
                                      <p:cBhvr>
                                        <p:cTn id="47" dur="500" tmFilter="0, 0; .2, .5; .8, .5; 1, 0"/>
                                        <p:tgtEl>
                                          <p:spTgt spid="167"/>
                                        </p:tgtEl>
                                      </p:cBhvr>
                                    </p:animEffect>
                                    <p:animScale>
                                      <p:cBhvr>
                                        <p:cTn id="48" dur="250" autoRev="1" fill="hold"/>
                                        <p:tgtEl>
                                          <p:spTgt spid="167"/>
                                        </p:tgtEl>
                                      </p:cBhvr>
                                      <p:by x="105000" y="105000"/>
                                    </p:animScale>
                                  </p:childTnLst>
                                </p:cTn>
                              </p:par>
                              <p:par>
                                <p:cTn id="49" presetID="1" presetClass="entr" presetSubtype="0" fill="hold" grpId="0" nodeType="withEffect">
                                  <p:stCondLst>
                                    <p:cond delay="0"/>
                                  </p:stCondLst>
                                  <p:childTnLst>
                                    <p:set>
                                      <p:cBhvr>
                                        <p:cTn id="50" dur="1" fill="hold">
                                          <p:stCondLst>
                                            <p:cond delay="0"/>
                                          </p:stCondLst>
                                        </p:cTn>
                                        <p:tgtEl>
                                          <p:spTgt spid="1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9"/>
                                        </p:tgtEl>
                                        <p:attrNameLst>
                                          <p:attrName>style.visibility</p:attrName>
                                        </p:attrNameLst>
                                      </p:cBhvr>
                                      <p:to>
                                        <p:strVal val="visible"/>
                                      </p:to>
                                    </p:set>
                                  </p:childTnLst>
                                </p:cTn>
                              </p:par>
                              <p:par>
                                <p:cTn id="53" presetID="9" presetClass="exit" presetSubtype="0" fill="hold" grpId="1" nodeType="withEffect">
                                  <p:stCondLst>
                                    <p:cond delay="0"/>
                                  </p:stCondLst>
                                  <p:childTnLst>
                                    <p:animEffect transition="out" filter="dissolve">
                                      <p:cBhvr>
                                        <p:cTn id="54" dur="1500"/>
                                        <p:tgtEl>
                                          <p:spTgt spid="146"/>
                                        </p:tgtEl>
                                      </p:cBhvr>
                                    </p:animEffect>
                                    <p:set>
                                      <p:cBhvr>
                                        <p:cTn id="55" dur="1" fill="hold">
                                          <p:stCondLst>
                                            <p:cond delay="1499"/>
                                          </p:stCondLst>
                                        </p:cTn>
                                        <p:tgtEl>
                                          <p:spTgt spid="146"/>
                                        </p:tgtEl>
                                        <p:attrNameLst>
                                          <p:attrName>style.visibility</p:attrName>
                                        </p:attrNameLst>
                                      </p:cBhvr>
                                      <p:to>
                                        <p:strVal val="hidden"/>
                                      </p:to>
                                    </p:set>
                                  </p:childTnLst>
                                </p:cTn>
                              </p:par>
                              <p:par>
                                <p:cTn id="56" presetID="14" presetClass="entr" presetSubtype="10" fill="hold" nodeType="withEffect">
                                  <p:stCondLst>
                                    <p:cond delay="500"/>
                                  </p:stCondLst>
                                  <p:childTnLst>
                                    <p:set>
                                      <p:cBhvr>
                                        <p:cTn id="57" dur="1" fill="hold">
                                          <p:stCondLst>
                                            <p:cond delay="0"/>
                                          </p:stCondLst>
                                        </p:cTn>
                                        <p:tgtEl>
                                          <p:spTgt spid="9"/>
                                        </p:tgtEl>
                                        <p:attrNameLst>
                                          <p:attrName>style.visibility</p:attrName>
                                        </p:attrNameLst>
                                      </p:cBhvr>
                                      <p:to>
                                        <p:strVal val="visible"/>
                                      </p:to>
                                    </p:set>
                                    <p:animEffect transition="in" filter="randombar(horizontal)">
                                      <p:cBhvr>
                                        <p:cTn id="58" dur="1000"/>
                                        <p:tgtEl>
                                          <p:spTgt spid="9"/>
                                        </p:tgtEl>
                                      </p:cBhvr>
                                    </p:animEffect>
                                  </p:childTnLst>
                                </p:cTn>
                              </p:par>
                            </p:childTnLst>
                          </p:cTn>
                        </p:par>
                        <p:par>
                          <p:cTn id="59" fill="hold">
                            <p:stCondLst>
                              <p:cond delay="1500"/>
                            </p:stCondLst>
                            <p:childTnLst>
                              <p:par>
                                <p:cTn id="60" presetID="1" presetClass="entr" presetSubtype="0" fill="hold" nodeType="after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childTnLst>
                          </p:cTn>
                        </p:par>
                        <p:par>
                          <p:cTn id="62" fill="hold">
                            <p:stCondLst>
                              <p:cond delay="1500"/>
                            </p:stCondLst>
                            <p:childTnLst>
                              <p:par>
                                <p:cTn id="63" presetID="42" presetClass="path" presetSubtype="0" accel="50000" decel="50000" fill="hold" nodeType="afterEffect">
                                  <p:stCondLst>
                                    <p:cond delay="500"/>
                                  </p:stCondLst>
                                  <p:childTnLst>
                                    <p:animMotion origin="layout" path="M -1.94444E-6 -4.93827E-6 L -1.94444E-6 -0.1645 " pathEditMode="relative" rAng="0" ptsTypes="AA">
                                      <p:cBhvr>
                                        <p:cTn id="64" dur="1500" fill="hold"/>
                                        <p:tgtEl>
                                          <p:spTgt spid="9"/>
                                        </p:tgtEl>
                                        <p:attrNameLst>
                                          <p:attrName>ppt_x</p:attrName>
                                          <p:attrName>ppt_y</p:attrName>
                                        </p:attrNameLst>
                                      </p:cBhvr>
                                      <p:rCtr x="0" y="-8241"/>
                                    </p:animMotion>
                                  </p:childTnLst>
                                </p:cTn>
                              </p:par>
                              <p:par>
                                <p:cTn id="65" presetID="22" presetClass="entr" presetSubtype="4" fill="hold" nodeType="withEffect">
                                  <p:stCondLst>
                                    <p:cond delay="100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1500"/>
                                        <p:tgtEl>
                                          <p:spTgt spid="32"/>
                                        </p:tgtEl>
                                      </p:cBhvr>
                                    </p:animEffect>
                                  </p:childTnLst>
                                </p:cTn>
                              </p:par>
                            </p:childTnLst>
                          </p:cTn>
                        </p:par>
                        <p:par>
                          <p:cTn id="68" fill="hold">
                            <p:stCondLst>
                              <p:cond delay="4000"/>
                            </p:stCondLst>
                            <p:childTnLst>
                              <p:par>
                                <p:cTn id="69" presetID="37" presetClass="path" presetSubtype="0" accel="50000" decel="50000" fill="hold" nodeType="afterEffect">
                                  <p:stCondLst>
                                    <p:cond delay="500"/>
                                  </p:stCondLst>
                                  <p:childTnLst>
                                    <p:animMotion origin="layout" path="M -0.00104 -0.16265 L -0.01857 -0.18487 C -0.02257 -0.18919 -0.02448 -0.1966 -0.02448 -0.2037 C -0.02448 -0.21265 -0.02257 -0.21944 -0.01857 -0.22376 L -0.00104 -0.24814 " pathEditMode="relative" rAng="16200000" ptsTypes="AAAAA">
                                      <p:cBhvr>
                                        <p:cTn id="70" dur="1000" fill="hold"/>
                                        <p:tgtEl>
                                          <p:spTgt spid="9"/>
                                        </p:tgtEl>
                                        <p:attrNameLst>
                                          <p:attrName>ppt_x</p:attrName>
                                          <p:attrName>ppt_y</p:attrName>
                                        </p:attrNameLst>
                                      </p:cBhvr>
                                      <p:rCtr x="-1181" y="-4259"/>
                                    </p:animMotion>
                                  </p:childTnLst>
                                </p:cTn>
                              </p:par>
                            </p:childTnLst>
                          </p:cTn>
                        </p:par>
                        <p:par>
                          <p:cTn id="71" fill="hold">
                            <p:stCondLst>
                              <p:cond delay="5500"/>
                            </p:stCondLst>
                            <p:childTnLst>
                              <p:par>
                                <p:cTn id="72" presetID="22" presetClass="exit" presetSubtype="4" fill="hold" nodeType="afterEffect">
                                  <p:stCondLst>
                                    <p:cond delay="500"/>
                                  </p:stCondLst>
                                  <p:childTnLst>
                                    <p:animEffect transition="out" filter="wipe(down)">
                                      <p:cBhvr>
                                        <p:cTn id="73" dur="1500"/>
                                        <p:tgtEl>
                                          <p:spTgt spid="32"/>
                                        </p:tgtEl>
                                      </p:cBhvr>
                                    </p:animEffect>
                                    <p:set>
                                      <p:cBhvr>
                                        <p:cTn id="74" dur="1" fill="hold">
                                          <p:stCondLst>
                                            <p:cond delay="1499"/>
                                          </p:stCondLst>
                                        </p:cTn>
                                        <p:tgtEl>
                                          <p:spTgt spid="32"/>
                                        </p:tgtEl>
                                        <p:attrNameLst>
                                          <p:attrName>style.visibility</p:attrName>
                                        </p:attrNameLst>
                                      </p:cBhvr>
                                      <p:to>
                                        <p:strVal val="hidden"/>
                                      </p:to>
                                    </p:set>
                                  </p:childTnLst>
                                </p:cTn>
                              </p:par>
                            </p:childTnLst>
                          </p:cTn>
                        </p:par>
                        <p:par>
                          <p:cTn id="75" fill="hold">
                            <p:stCondLst>
                              <p:cond delay="7500"/>
                            </p:stCondLst>
                            <p:childTnLst>
                              <p:par>
                                <p:cTn id="76" presetID="1" presetClass="entr" presetSubtype="0" fill="hold" nodeType="afterEffect">
                                  <p:stCondLst>
                                    <p:cond delay="0"/>
                                  </p:stCondLst>
                                  <p:childTnLst>
                                    <p:set>
                                      <p:cBhvr>
                                        <p:cTn id="77" dur="1" fill="hold">
                                          <p:stCondLst>
                                            <p:cond delay="0"/>
                                          </p:stCondLst>
                                        </p:cTn>
                                        <p:tgtEl>
                                          <p:spTgt spid="15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92"/>
                                        </p:tgtEl>
                                        <p:attrNameLst>
                                          <p:attrName>style.visibility</p:attrName>
                                        </p:attrNameLst>
                                      </p:cBhvr>
                                      <p:to>
                                        <p:strVal val="visible"/>
                                      </p:to>
                                    </p:set>
                                  </p:childTnLst>
                                </p:cTn>
                              </p:par>
                              <p:par>
                                <p:cTn id="82" presetID="26" presetClass="emph" presetSubtype="0" repeatCount="2000" fill="hold" grpId="0" nodeType="withEffect">
                                  <p:stCondLst>
                                    <p:cond delay="0"/>
                                  </p:stCondLst>
                                  <p:childTnLst>
                                    <p:animEffect transition="out" filter="fade">
                                      <p:cBhvr>
                                        <p:cTn id="83" dur="500" tmFilter="0, 0; .2, .5; .8, .5; 1, 0"/>
                                        <p:tgtEl>
                                          <p:spTgt spid="168"/>
                                        </p:tgtEl>
                                      </p:cBhvr>
                                    </p:animEffect>
                                    <p:animScale>
                                      <p:cBhvr>
                                        <p:cTn id="84" dur="250" autoRev="1" fill="hold"/>
                                        <p:tgtEl>
                                          <p:spTgt spid="168"/>
                                        </p:tgtEl>
                                      </p:cBhvr>
                                      <p:by x="105000" y="105000"/>
                                    </p:animScale>
                                  </p:childTnLst>
                                </p:cTn>
                              </p:par>
                              <p:par>
                                <p:cTn id="85" presetID="22" presetClass="entr" presetSubtype="4" fill="hold" nodeType="withEffect">
                                  <p:stCondLst>
                                    <p:cond delay="0"/>
                                  </p:stCondLst>
                                  <p:childTnLst>
                                    <p:set>
                                      <p:cBhvr>
                                        <p:cTn id="86" dur="1" fill="hold">
                                          <p:stCondLst>
                                            <p:cond delay="0"/>
                                          </p:stCondLst>
                                        </p:cTn>
                                        <p:tgtEl>
                                          <p:spTgt spid="143"/>
                                        </p:tgtEl>
                                        <p:attrNameLst>
                                          <p:attrName>style.visibility</p:attrName>
                                        </p:attrNameLst>
                                      </p:cBhvr>
                                      <p:to>
                                        <p:strVal val="visible"/>
                                      </p:to>
                                    </p:set>
                                    <p:animEffect transition="in" filter="wipe(down)">
                                      <p:cBhvr>
                                        <p:cTn id="87" dur="500"/>
                                        <p:tgtEl>
                                          <p:spTgt spid="143"/>
                                        </p:tgtEl>
                                      </p:cBhvr>
                                    </p:animEffect>
                                  </p:childTnLst>
                                </p:cTn>
                              </p:par>
                            </p:childTnLst>
                          </p:cTn>
                        </p:par>
                        <p:par>
                          <p:cTn id="88" fill="hold">
                            <p:stCondLst>
                              <p:cond delay="1000"/>
                            </p:stCondLst>
                            <p:childTnLst>
                              <p:par>
                                <p:cTn id="89" presetID="0" presetClass="path" presetSubtype="0" accel="50000" decel="50000" fill="hold" nodeType="afterEffect">
                                  <p:stCondLst>
                                    <p:cond delay="0"/>
                                  </p:stCondLst>
                                  <p:childTnLst>
                                    <p:animMotion origin="layout" path="M 4.44444E-6 -0.00154 C 0.00399 -0.01235 0.00798 -0.02346 0.00954 -0.03333 C 0.01111 -0.04321 0.01145 -0.05401 0.00954 -0.0608 C 0.00746 -0.06759 0.00191 -0.07161 -0.00243 -0.07346 C -0.00678 -0.07531 -0.01198 -0.07593 -0.01667 -0.0713 C -0.02153 -0.06667 -0.02987 -0.0537 -0.03091 -0.04599 C -0.03212 -0.03827 -0.02761 -0.03241 -0.02379 -0.02469 C -0.02014 -0.01698 -0.01372 0.00185 -0.00834 0.00062 C -0.00296 -0.00031 0.00607 -0.02068 0.00833 -0.03117 C 0.01041 -0.04136 0.00711 -0.05463 0.00468 -0.0608 C 0.00243 -0.06667 -0.00261 -0.06698 -0.00591 -0.06698 C -0.00938 -0.06698 -0.0132 -0.06574 -0.01546 -0.0608 C -0.01789 -0.05587 -0.02084 -0.04568 -0.02032 -0.03735 C -0.01962 -0.02932 -0.01198 -0.01204 -0.01198 -0.01173 C -0.00973 -0.0071 -0.00851 -0.00741 -0.00712 -0.00772 " pathEditMode="relative" rAng="0" ptsTypes="AAAAAAAAAAAAAAA">
                                      <p:cBhvr>
                                        <p:cTn id="90" dur="2000" fill="hold"/>
                                        <p:tgtEl>
                                          <p:spTgt spid="143"/>
                                        </p:tgtEl>
                                        <p:attrNameLst>
                                          <p:attrName>ppt_x</p:attrName>
                                          <p:attrName>ppt_y</p:attrName>
                                        </p:attrNameLst>
                                      </p:cBhvr>
                                      <p:rCtr x="-1024" y="-3580"/>
                                    </p:animMotion>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74"/>
                                        </p:tgtEl>
                                        <p:attrNameLst>
                                          <p:attrName>style.visibility</p:attrName>
                                        </p:attrNameLst>
                                      </p:cBhvr>
                                      <p:to>
                                        <p:strVal val="visible"/>
                                      </p:to>
                                    </p:set>
                                  </p:childTnLst>
                                </p:cTn>
                              </p:par>
                              <p:par>
                                <p:cTn id="95" presetID="26" presetClass="emph" presetSubtype="0" repeatCount="2000" fill="hold" grpId="0" nodeType="withEffect">
                                  <p:stCondLst>
                                    <p:cond delay="0"/>
                                  </p:stCondLst>
                                  <p:childTnLst>
                                    <p:animEffect transition="out" filter="fade">
                                      <p:cBhvr>
                                        <p:cTn id="96" dur="500" tmFilter="0, 0; .2, .5; .8, .5; 1, 0"/>
                                        <p:tgtEl>
                                          <p:spTgt spid="172"/>
                                        </p:tgtEl>
                                      </p:cBhvr>
                                    </p:animEffect>
                                    <p:animScale>
                                      <p:cBhvr>
                                        <p:cTn id="97" dur="250" autoRev="1" fill="hold"/>
                                        <p:tgtEl>
                                          <p:spTgt spid="172"/>
                                        </p:tgtEl>
                                      </p:cBhvr>
                                      <p:by x="105000" y="105000"/>
                                    </p:animScale>
                                  </p:childTnLst>
                                </p:cTn>
                              </p:par>
                              <p:par>
                                <p:cTn id="98" presetID="1" presetClass="entr" presetSubtype="0" fill="hold" nodeType="withEffect">
                                  <p:stCondLst>
                                    <p:cond delay="0"/>
                                  </p:stCondLst>
                                  <p:childTnLst>
                                    <p:set>
                                      <p:cBhvr>
                                        <p:cTn id="99" dur="1" fill="hold">
                                          <p:stCondLst>
                                            <p:cond delay="0"/>
                                          </p:stCondLst>
                                        </p:cTn>
                                        <p:tgtEl>
                                          <p:spTgt spid="131"/>
                                        </p:tgtEl>
                                        <p:attrNameLst>
                                          <p:attrName>style.visibility</p:attrName>
                                        </p:attrNameLst>
                                      </p:cBhvr>
                                      <p:to>
                                        <p:strVal val="visible"/>
                                      </p:to>
                                    </p:set>
                                  </p:childTnLst>
                                </p:cTn>
                              </p:par>
                              <p:par>
                                <p:cTn id="100" presetID="9" presetClass="exit" presetSubtype="0" fill="hold" nodeType="withEffect">
                                  <p:stCondLst>
                                    <p:cond delay="0"/>
                                  </p:stCondLst>
                                  <p:childTnLst>
                                    <p:animEffect transition="out" filter="dissolve">
                                      <p:cBhvr>
                                        <p:cTn id="101" dur="200"/>
                                        <p:tgtEl>
                                          <p:spTgt spid="143"/>
                                        </p:tgtEl>
                                      </p:cBhvr>
                                    </p:animEffect>
                                    <p:set>
                                      <p:cBhvr>
                                        <p:cTn id="102" dur="1" fill="hold">
                                          <p:stCondLst>
                                            <p:cond delay="199"/>
                                          </p:stCondLst>
                                        </p:cTn>
                                        <p:tgtEl>
                                          <p:spTgt spid="143"/>
                                        </p:tgtEl>
                                        <p:attrNameLst>
                                          <p:attrName>style.visibility</p:attrName>
                                        </p:attrNameLst>
                                      </p:cBhvr>
                                      <p:to>
                                        <p:strVal val="hidden"/>
                                      </p:to>
                                    </p:set>
                                  </p:childTnLst>
                                </p:cTn>
                              </p:par>
                              <p:par>
                                <p:cTn id="103" presetID="42" presetClass="path" presetSubtype="0" accel="50000" decel="50000" fill="hold" nodeType="withEffect">
                                  <p:stCondLst>
                                    <p:cond delay="0"/>
                                  </p:stCondLst>
                                  <p:childTnLst>
                                    <p:animMotion origin="layout" path="M 4.44444E-6 -4.93827E-6 L 4.44444E-6 -0.25 " pathEditMode="relative" rAng="0" ptsTypes="AA">
                                      <p:cBhvr>
                                        <p:cTn id="104" dur="2000" fill="hold"/>
                                        <p:tgtEl>
                                          <p:spTgt spid="131"/>
                                        </p:tgtEl>
                                        <p:attrNameLst>
                                          <p:attrName>ppt_x</p:attrName>
                                          <p:attrName>ppt_y</p:attrName>
                                        </p:attrNameLst>
                                      </p:cBhvr>
                                      <p:rCtr x="0" y="-12500"/>
                                    </p:animMotion>
                                  </p:childTnLst>
                                </p:cTn>
                              </p:par>
                              <p:par>
                                <p:cTn id="105" presetID="22" presetClass="entr" presetSubtype="4" fill="hold" nodeType="withEffect">
                                  <p:stCondLst>
                                    <p:cond delay="500"/>
                                  </p:stCondLst>
                                  <p:childTnLst>
                                    <p:set>
                                      <p:cBhvr>
                                        <p:cTn id="106" dur="1" fill="hold">
                                          <p:stCondLst>
                                            <p:cond delay="0"/>
                                          </p:stCondLst>
                                        </p:cTn>
                                        <p:tgtEl>
                                          <p:spTgt spid="139"/>
                                        </p:tgtEl>
                                        <p:attrNameLst>
                                          <p:attrName>style.visibility</p:attrName>
                                        </p:attrNameLst>
                                      </p:cBhvr>
                                      <p:to>
                                        <p:strVal val="visible"/>
                                      </p:to>
                                    </p:set>
                                    <p:animEffect transition="in" filter="wipe(down)">
                                      <p:cBhvr>
                                        <p:cTn id="107" dur="1500"/>
                                        <p:tgtEl>
                                          <p:spTgt spid="139"/>
                                        </p:tgtEl>
                                      </p:cBhvr>
                                    </p:animEffect>
                                  </p:childTnLst>
                                </p:cTn>
                              </p:par>
                            </p:childTnLst>
                          </p:cTn>
                        </p:par>
                        <p:par>
                          <p:cTn id="108" fill="hold">
                            <p:stCondLst>
                              <p:cond delay="2000"/>
                            </p:stCondLst>
                            <p:childTnLst>
                              <p:par>
                                <p:cTn id="109" presetID="22" presetClass="exit" presetSubtype="4" fill="hold" nodeType="afterEffect">
                                  <p:stCondLst>
                                    <p:cond delay="500"/>
                                  </p:stCondLst>
                                  <p:childTnLst>
                                    <p:animEffect transition="out" filter="wipe(down)">
                                      <p:cBhvr>
                                        <p:cTn id="110" dur="1500"/>
                                        <p:tgtEl>
                                          <p:spTgt spid="139"/>
                                        </p:tgtEl>
                                      </p:cBhvr>
                                    </p:animEffect>
                                    <p:set>
                                      <p:cBhvr>
                                        <p:cTn id="111" dur="1" fill="hold">
                                          <p:stCondLst>
                                            <p:cond delay="1499"/>
                                          </p:stCondLst>
                                        </p:cTn>
                                        <p:tgtEl>
                                          <p:spTgt spid="139"/>
                                        </p:tgtEl>
                                        <p:attrNameLst>
                                          <p:attrName>style.visibility</p:attrName>
                                        </p:attrNameLst>
                                      </p:cBhvr>
                                      <p:to>
                                        <p:strVal val="hidden"/>
                                      </p:to>
                                    </p:set>
                                  </p:childTnLst>
                                </p:cTn>
                              </p:par>
                            </p:childTnLst>
                          </p:cTn>
                        </p:par>
                        <p:par>
                          <p:cTn id="112" fill="hold">
                            <p:stCondLst>
                              <p:cond delay="4000"/>
                            </p:stCondLst>
                            <p:childTnLst>
                              <p:par>
                                <p:cTn id="113" presetID="1" presetClass="entr" presetSubtype="0" fill="hold" nodeType="afterEffect">
                                  <p:stCondLst>
                                    <p:cond delay="0"/>
                                  </p:stCondLst>
                                  <p:childTnLst>
                                    <p:set>
                                      <p:cBhvr>
                                        <p:cTn id="114"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92" grpId="0" animBg="1"/>
      <p:bldP spid="98" grpId="0" animBg="1"/>
      <p:bldP spid="146" grpId="0" animBg="1"/>
      <p:bldP spid="146" grpId="1" animBg="1"/>
      <p:bldP spid="147" grpId="0"/>
      <p:bldP spid="148" grpId="0" animBg="1"/>
      <p:bldP spid="149" grpId="0"/>
      <p:bldP spid="100" grpId="0" animBg="1"/>
      <p:bldP spid="163" grpId="0" animBg="1"/>
      <p:bldP spid="167" grpId="0" animBg="1"/>
      <p:bldP spid="168" grpId="0" animBg="1"/>
      <p:bldP spid="172" grpId="0" animBg="1"/>
      <p:bldP spid="17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矩形: 圓角 163">
            <a:extLst>
              <a:ext uri="{FF2B5EF4-FFF2-40B4-BE49-F238E27FC236}">
                <a16:creationId xmlns:a16="http://schemas.microsoft.com/office/drawing/2014/main" id="{72BD37FF-91C7-4475-A6EF-9E611D86EB1B}"/>
              </a:ext>
            </a:extLst>
          </p:cNvPr>
          <p:cNvSpPr/>
          <p:nvPr/>
        </p:nvSpPr>
        <p:spPr>
          <a:xfrm>
            <a:off x="626232" y="1702560"/>
            <a:ext cx="3106451" cy="39833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03" name="矩形: 圓角 35">
            <a:extLst>
              <a:ext uri="{FF2B5EF4-FFF2-40B4-BE49-F238E27FC236}">
                <a16:creationId xmlns:a16="http://schemas.microsoft.com/office/drawing/2014/main" id="{F562FE8B-5196-447C-B347-40843B4161AC}"/>
              </a:ext>
            </a:extLst>
          </p:cNvPr>
          <p:cNvSpPr/>
          <p:nvPr/>
        </p:nvSpPr>
        <p:spPr>
          <a:xfrm>
            <a:off x="7095823" y="1553165"/>
            <a:ext cx="1421945" cy="403776"/>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3" name="標題 2">
            <a:extLst>
              <a:ext uri="{FF2B5EF4-FFF2-40B4-BE49-F238E27FC236}">
                <a16:creationId xmlns:a16="http://schemas.microsoft.com/office/drawing/2014/main" id="{7972B37A-523B-4F47-A2FA-B74A1D11C35C}"/>
              </a:ext>
            </a:extLst>
          </p:cNvPr>
          <p:cNvSpPr>
            <a:spLocks noGrp="1"/>
          </p:cNvSpPr>
          <p:nvPr>
            <p:ph type="title"/>
          </p:nvPr>
        </p:nvSpPr>
        <p:spPr>
          <a:xfrm>
            <a:off x="349928" y="132809"/>
            <a:ext cx="9251272" cy="994172"/>
          </a:xfrm>
        </p:spPr>
        <p:txBody>
          <a:bodyPr>
            <a:noAutofit/>
          </a:bodyPr>
          <a:lstStyle/>
          <a:p>
            <a:r>
              <a:rPr lang="en-US" altLang="zh-TW" sz="2650">
                <a:latin typeface="Arial" panose="020B0604020202020204" pitchFamily="34" charset="0"/>
                <a:cs typeface="Arial" panose="020B0604020202020204" pitchFamily="34" charset="0"/>
              </a:rPr>
              <a:t>Efficiently using the cache space by customized rule</a:t>
            </a:r>
            <a:endParaRPr lang="zh-TW" altLang="en-US" sz="2650">
              <a:latin typeface="Arial" panose="020B0604020202020204" pitchFamily="34" charset="0"/>
              <a:cs typeface="Arial" panose="020B0604020202020204" pitchFamily="34" charset="0"/>
            </a:endParaRPr>
          </a:p>
        </p:txBody>
      </p:sp>
      <p:sp>
        <p:nvSpPr>
          <p:cNvPr id="113" name="Google Shape;165;p21">
            <a:extLst>
              <a:ext uri="{FF2B5EF4-FFF2-40B4-BE49-F238E27FC236}">
                <a16:creationId xmlns:a16="http://schemas.microsoft.com/office/drawing/2014/main" id="{E7EF038C-FF1B-4901-8570-445E73AB8834}"/>
              </a:ext>
            </a:extLst>
          </p:cNvPr>
          <p:cNvSpPr txBox="1">
            <a:spLocks noGrp="1"/>
          </p:cNvSpPr>
          <p:nvPr>
            <p:ph idx="4294967295"/>
          </p:nvPr>
        </p:nvSpPr>
        <p:spPr>
          <a:xfrm>
            <a:off x="420291" y="987167"/>
            <a:ext cx="5167258" cy="843247"/>
          </a:xfrm>
          <a:prstGeom prst="rect">
            <a:avLst/>
          </a:prstGeom>
        </p:spPr>
        <p:txBody>
          <a:bodyPr spcFirstLastPara="1" vert="horz" wrap="square" lIns="91425" tIns="91425" rIns="91425" bIns="91425" rtlCol="0" anchor="t" anchorCtr="0">
            <a:noAutofit/>
          </a:bodyPr>
          <a:lstStyle/>
          <a:p>
            <a:pPr marL="0" indent="0">
              <a:lnSpc>
                <a:spcPts val="1800"/>
              </a:lnSpc>
              <a:spcBef>
                <a:spcPts val="0"/>
              </a:spcBef>
              <a:spcAft>
                <a:spcPts val="1600"/>
              </a:spcAft>
              <a:buNone/>
            </a:pPr>
            <a:r>
              <a:rPr lang="en-US" altLang="zh-TW" sz="1100">
                <a:latin typeface="Arial" panose="020B0604020202020204" pitchFamily="34" charset="0"/>
                <a:cs typeface="Arial" panose="020B0604020202020204" pitchFamily="34" charset="0"/>
              </a:rPr>
              <a:t>When cache volume is full and there is more file space needed, the system will remove the least recently used file and only keep its metadata.</a:t>
            </a:r>
          </a:p>
        </p:txBody>
      </p:sp>
      <p:sp>
        <p:nvSpPr>
          <p:cNvPr id="108" name="矩形 107">
            <a:extLst>
              <a:ext uri="{FF2B5EF4-FFF2-40B4-BE49-F238E27FC236}">
                <a16:creationId xmlns:a16="http://schemas.microsoft.com/office/drawing/2014/main" id="{3827F534-1EE3-4370-8536-2D11B5BF7FF5}"/>
              </a:ext>
            </a:extLst>
          </p:cNvPr>
          <p:cNvSpPr/>
          <p:nvPr/>
        </p:nvSpPr>
        <p:spPr>
          <a:xfrm>
            <a:off x="7606121" y="3367386"/>
            <a:ext cx="135000" cy="135000"/>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srgbClr val="17A9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9" name="矩形 108">
            <a:extLst>
              <a:ext uri="{FF2B5EF4-FFF2-40B4-BE49-F238E27FC236}">
                <a16:creationId xmlns:a16="http://schemas.microsoft.com/office/drawing/2014/main" id="{DC5F233E-6EC6-4E42-8C88-27DFD1AAE1AB}"/>
              </a:ext>
            </a:extLst>
          </p:cNvPr>
          <p:cNvSpPr/>
          <p:nvPr/>
        </p:nvSpPr>
        <p:spPr>
          <a:xfrm>
            <a:off x="7606121" y="3654983"/>
            <a:ext cx="135000" cy="135000"/>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0" name="矩形 109">
            <a:extLst>
              <a:ext uri="{FF2B5EF4-FFF2-40B4-BE49-F238E27FC236}">
                <a16:creationId xmlns:a16="http://schemas.microsoft.com/office/drawing/2014/main" id="{4107F3C7-7E7B-4444-9B80-A54792DED441}"/>
              </a:ext>
            </a:extLst>
          </p:cNvPr>
          <p:cNvSpPr/>
          <p:nvPr/>
        </p:nvSpPr>
        <p:spPr>
          <a:xfrm>
            <a:off x="7606121" y="3928175"/>
            <a:ext cx="135000" cy="135000"/>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1" name="矩形 110">
            <a:extLst>
              <a:ext uri="{FF2B5EF4-FFF2-40B4-BE49-F238E27FC236}">
                <a16:creationId xmlns:a16="http://schemas.microsoft.com/office/drawing/2014/main" id="{C3B2889F-5B0B-4DA9-9842-57BD9B30A747}"/>
              </a:ext>
            </a:extLst>
          </p:cNvPr>
          <p:cNvSpPr/>
          <p:nvPr/>
        </p:nvSpPr>
        <p:spPr>
          <a:xfrm>
            <a:off x="7606121" y="4215770"/>
            <a:ext cx="135000" cy="135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0" name="矩形 99">
            <a:extLst>
              <a:ext uri="{FF2B5EF4-FFF2-40B4-BE49-F238E27FC236}">
                <a16:creationId xmlns:a16="http://schemas.microsoft.com/office/drawing/2014/main" id="{5F8B5EA7-924D-4A61-BB7D-AB8209395F7A}"/>
              </a:ext>
            </a:extLst>
          </p:cNvPr>
          <p:cNvSpPr/>
          <p:nvPr/>
        </p:nvSpPr>
        <p:spPr>
          <a:xfrm>
            <a:off x="5561714" y="2577222"/>
            <a:ext cx="1932456" cy="181733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矩形 3">
            <a:extLst>
              <a:ext uri="{FF2B5EF4-FFF2-40B4-BE49-F238E27FC236}">
                <a16:creationId xmlns:a16="http://schemas.microsoft.com/office/drawing/2014/main" id="{5248FE49-841F-4192-B733-6ED0FBCFC629}"/>
              </a:ext>
            </a:extLst>
          </p:cNvPr>
          <p:cNvSpPr/>
          <p:nvPr/>
        </p:nvSpPr>
        <p:spPr>
          <a:xfrm>
            <a:off x="5682197"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矩形 4">
            <a:extLst>
              <a:ext uri="{FF2B5EF4-FFF2-40B4-BE49-F238E27FC236}">
                <a16:creationId xmlns:a16="http://schemas.microsoft.com/office/drawing/2014/main" id="{883D5D11-8C8F-4C70-B0AC-E830DA7F7141}"/>
              </a:ext>
            </a:extLst>
          </p:cNvPr>
          <p:cNvSpPr/>
          <p:nvPr/>
        </p:nvSpPr>
        <p:spPr>
          <a:xfrm>
            <a:off x="5918346"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矩形 5">
            <a:extLst>
              <a:ext uri="{FF2B5EF4-FFF2-40B4-BE49-F238E27FC236}">
                <a16:creationId xmlns:a16="http://schemas.microsoft.com/office/drawing/2014/main" id="{B5FD3FBE-2D09-4183-B299-ADD8B1A94160}"/>
              </a:ext>
            </a:extLst>
          </p:cNvPr>
          <p:cNvSpPr/>
          <p:nvPr/>
        </p:nvSpPr>
        <p:spPr>
          <a:xfrm>
            <a:off x="6137627"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矩形 6">
            <a:extLst>
              <a:ext uri="{FF2B5EF4-FFF2-40B4-BE49-F238E27FC236}">
                <a16:creationId xmlns:a16="http://schemas.microsoft.com/office/drawing/2014/main" id="{A3225938-4A78-41F5-ABEE-1C2820B45DF0}"/>
              </a:ext>
            </a:extLst>
          </p:cNvPr>
          <p:cNvSpPr/>
          <p:nvPr/>
        </p:nvSpPr>
        <p:spPr>
          <a:xfrm>
            <a:off x="6356907"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矩形 7">
            <a:extLst>
              <a:ext uri="{FF2B5EF4-FFF2-40B4-BE49-F238E27FC236}">
                <a16:creationId xmlns:a16="http://schemas.microsoft.com/office/drawing/2014/main" id="{92FC8207-EB53-47FA-94C1-F7703D668DF2}"/>
              </a:ext>
            </a:extLst>
          </p:cNvPr>
          <p:cNvSpPr/>
          <p:nvPr/>
        </p:nvSpPr>
        <p:spPr>
          <a:xfrm>
            <a:off x="6578599"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 name="矩形 8">
            <a:extLst>
              <a:ext uri="{FF2B5EF4-FFF2-40B4-BE49-F238E27FC236}">
                <a16:creationId xmlns:a16="http://schemas.microsoft.com/office/drawing/2014/main" id="{7BD435F9-B78F-4315-A279-F1CE719296CB}"/>
              </a:ext>
            </a:extLst>
          </p:cNvPr>
          <p:cNvSpPr/>
          <p:nvPr/>
        </p:nvSpPr>
        <p:spPr>
          <a:xfrm>
            <a:off x="6790652"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矩形 9">
            <a:extLst>
              <a:ext uri="{FF2B5EF4-FFF2-40B4-BE49-F238E27FC236}">
                <a16:creationId xmlns:a16="http://schemas.microsoft.com/office/drawing/2014/main" id="{DB1F8CE5-25ED-4099-8B74-401868CAC14D}"/>
              </a:ext>
            </a:extLst>
          </p:cNvPr>
          <p:cNvSpPr/>
          <p:nvPr/>
        </p:nvSpPr>
        <p:spPr>
          <a:xfrm>
            <a:off x="7009933"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 name="矩形 10">
            <a:extLst>
              <a:ext uri="{FF2B5EF4-FFF2-40B4-BE49-F238E27FC236}">
                <a16:creationId xmlns:a16="http://schemas.microsoft.com/office/drawing/2014/main" id="{B4F78B27-E27A-470B-B7D4-0D89706665A6}"/>
              </a:ext>
            </a:extLst>
          </p:cNvPr>
          <p:cNvSpPr/>
          <p:nvPr/>
        </p:nvSpPr>
        <p:spPr>
          <a:xfrm>
            <a:off x="7229214"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矩形 11">
            <a:extLst>
              <a:ext uri="{FF2B5EF4-FFF2-40B4-BE49-F238E27FC236}">
                <a16:creationId xmlns:a16="http://schemas.microsoft.com/office/drawing/2014/main" id="{003B04E4-D9A2-4679-8BE4-A854A0CE1F76}"/>
              </a:ext>
            </a:extLst>
          </p:cNvPr>
          <p:cNvSpPr/>
          <p:nvPr/>
        </p:nvSpPr>
        <p:spPr>
          <a:xfrm>
            <a:off x="5682197"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矩形 12">
            <a:extLst>
              <a:ext uri="{FF2B5EF4-FFF2-40B4-BE49-F238E27FC236}">
                <a16:creationId xmlns:a16="http://schemas.microsoft.com/office/drawing/2014/main" id="{0C65F2E7-5B1E-4134-B176-DD8A18C075FC}"/>
              </a:ext>
            </a:extLst>
          </p:cNvPr>
          <p:cNvSpPr/>
          <p:nvPr/>
        </p:nvSpPr>
        <p:spPr>
          <a:xfrm>
            <a:off x="5918346"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矩形 13">
            <a:extLst>
              <a:ext uri="{FF2B5EF4-FFF2-40B4-BE49-F238E27FC236}">
                <a16:creationId xmlns:a16="http://schemas.microsoft.com/office/drawing/2014/main" id="{34B2DFAE-D4D4-4DA7-8BDD-D96D2220753D}"/>
              </a:ext>
            </a:extLst>
          </p:cNvPr>
          <p:cNvSpPr/>
          <p:nvPr/>
        </p:nvSpPr>
        <p:spPr>
          <a:xfrm>
            <a:off x="6137627"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 name="矩形 14">
            <a:extLst>
              <a:ext uri="{FF2B5EF4-FFF2-40B4-BE49-F238E27FC236}">
                <a16:creationId xmlns:a16="http://schemas.microsoft.com/office/drawing/2014/main" id="{6EFF2A21-CF79-4B32-B6CA-85CB3541901E}"/>
              </a:ext>
            </a:extLst>
          </p:cNvPr>
          <p:cNvSpPr/>
          <p:nvPr/>
        </p:nvSpPr>
        <p:spPr>
          <a:xfrm>
            <a:off x="6356907"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15">
            <a:extLst>
              <a:ext uri="{FF2B5EF4-FFF2-40B4-BE49-F238E27FC236}">
                <a16:creationId xmlns:a16="http://schemas.microsoft.com/office/drawing/2014/main" id="{010C3F65-29F3-4DEF-96F1-1EE0D62A7BBB}"/>
              </a:ext>
            </a:extLst>
          </p:cNvPr>
          <p:cNvSpPr/>
          <p:nvPr/>
        </p:nvSpPr>
        <p:spPr>
          <a:xfrm>
            <a:off x="6578599"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 name="矩形 16">
            <a:extLst>
              <a:ext uri="{FF2B5EF4-FFF2-40B4-BE49-F238E27FC236}">
                <a16:creationId xmlns:a16="http://schemas.microsoft.com/office/drawing/2014/main" id="{34CBA227-3BA5-47AB-B909-E54C84C8C97A}"/>
              </a:ext>
            </a:extLst>
          </p:cNvPr>
          <p:cNvSpPr/>
          <p:nvPr/>
        </p:nvSpPr>
        <p:spPr>
          <a:xfrm>
            <a:off x="6790652"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 name="矩形 17">
            <a:extLst>
              <a:ext uri="{FF2B5EF4-FFF2-40B4-BE49-F238E27FC236}">
                <a16:creationId xmlns:a16="http://schemas.microsoft.com/office/drawing/2014/main" id="{EFDC8F54-2A6B-4467-BFBA-85BECF7E419E}"/>
              </a:ext>
            </a:extLst>
          </p:cNvPr>
          <p:cNvSpPr/>
          <p:nvPr/>
        </p:nvSpPr>
        <p:spPr>
          <a:xfrm>
            <a:off x="7009933"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 name="矩形 18">
            <a:extLst>
              <a:ext uri="{FF2B5EF4-FFF2-40B4-BE49-F238E27FC236}">
                <a16:creationId xmlns:a16="http://schemas.microsoft.com/office/drawing/2014/main" id="{FA3B92E8-39E9-4DC6-A1DF-66FF6A759C22}"/>
              </a:ext>
            </a:extLst>
          </p:cNvPr>
          <p:cNvSpPr/>
          <p:nvPr/>
        </p:nvSpPr>
        <p:spPr>
          <a:xfrm>
            <a:off x="7229214"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 name="矩形 19">
            <a:extLst>
              <a:ext uri="{FF2B5EF4-FFF2-40B4-BE49-F238E27FC236}">
                <a16:creationId xmlns:a16="http://schemas.microsoft.com/office/drawing/2014/main" id="{E4494CAE-663C-4F37-9C9D-612F7D47051D}"/>
              </a:ext>
            </a:extLst>
          </p:cNvPr>
          <p:cNvSpPr/>
          <p:nvPr/>
        </p:nvSpPr>
        <p:spPr>
          <a:xfrm>
            <a:off x="5682197"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1" name="矩形 20">
            <a:extLst>
              <a:ext uri="{FF2B5EF4-FFF2-40B4-BE49-F238E27FC236}">
                <a16:creationId xmlns:a16="http://schemas.microsoft.com/office/drawing/2014/main" id="{4E88302B-AE74-406A-9164-7FE919F55AC5}"/>
              </a:ext>
            </a:extLst>
          </p:cNvPr>
          <p:cNvSpPr/>
          <p:nvPr/>
        </p:nvSpPr>
        <p:spPr>
          <a:xfrm>
            <a:off x="5918346"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矩形 21">
            <a:extLst>
              <a:ext uri="{FF2B5EF4-FFF2-40B4-BE49-F238E27FC236}">
                <a16:creationId xmlns:a16="http://schemas.microsoft.com/office/drawing/2014/main" id="{0F4E58E8-7FE1-422F-AA51-894F05CCECFB}"/>
              </a:ext>
            </a:extLst>
          </p:cNvPr>
          <p:cNvSpPr/>
          <p:nvPr/>
        </p:nvSpPr>
        <p:spPr>
          <a:xfrm>
            <a:off x="6137627"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矩形 22">
            <a:extLst>
              <a:ext uri="{FF2B5EF4-FFF2-40B4-BE49-F238E27FC236}">
                <a16:creationId xmlns:a16="http://schemas.microsoft.com/office/drawing/2014/main" id="{5290731F-27C6-4588-853A-11BD03777692}"/>
              </a:ext>
            </a:extLst>
          </p:cNvPr>
          <p:cNvSpPr/>
          <p:nvPr/>
        </p:nvSpPr>
        <p:spPr>
          <a:xfrm>
            <a:off x="6356907"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4" name="矩形 23">
            <a:extLst>
              <a:ext uri="{FF2B5EF4-FFF2-40B4-BE49-F238E27FC236}">
                <a16:creationId xmlns:a16="http://schemas.microsoft.com/office/drawing/2014/main" id="{88F57662-A67D-48E1-91F9-F86F0D5232AC}"/>
              </a:ext>
            </a:extLst>
          </p:cNvPr>
          <p:cNvSpPr/>
          <p:nvPr/>
        </p:nvSpPr>
        <p:spPr>
          <a:xfrm>
            <a:off x="6578599"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24">
            <a:extLst>
              <a:ext uri="{FF2B5EF4-FFF2-40B4-BE49-F238E27FC236}">
                <a16:creationId xmlns:a16="http://schemas.microsoft.com/office/drawing/2014/main" id="{870C6C72-3A4D-48A9-9DC9-BD7727928E83}"/>
              </a:ext>
            </a:extLst>
          </p:cNvPr>
          <p:cNvSpPr/>
          <p:nvPr/>
        </p:nvSpPr>
        <p:spPr>
          <a:xfrm>
            <a:off x="6790652"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6" name="矩形 25">
            <a:extLst>
              <a:ext uri="{FF2B5EF4-FFF2-40B4-BE49-F238E27FC236}">
                <a16:creationId xmlns:a16="http://schemas.microsoft.com/office/drawing/2014/main" id="{56460526-C87C-40ED-AB75-F4F16EF848F6}"/>
              </a:ext>
            </a:extLst>
          </p:cNvPr>
          <p:cNvSpPr/>
          <p:nvPr/>
        </p:nvSpPr>
        <p:spPr>
          <a:xfrm>
            <a:off x="7009933"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矩形 26">
            <a:extLst>
              <a:ext uri="{FF2B5EF4-FFF2-40B4-BE49-F238E27FC236}">
                <a16:creationId xmlns:a16="http://schemas.microsoft.com/office/drawing/2014/main" id="{FF3D6643-1338-4B7A-B249-A986403CCD54}"/>
              </a:ext>
            </a:extLst>
          </p:cNvPr>
          <p:cNvSpPr/>
          <p:nvPr/>
        </p:nvSpPr>
        <p:spPr>
          <a:xfrm>
            <a:off x="7229214"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8" name="矩形 27">
            <a:extLst>
              <a:ext uri="{FF2B5EF4-FFF2-40B4-BE49-F238E27FC236}">
                <a16:creationId xmlns:a16="http://schemas.microsoft.com/office/drawing/2014/main" id="{BF2BB2DC-9342-493E-A913-BB30E1B9DDAF}"/>
              </a:ext>
            </a:extLst>
          </p:cNvPr>
          <p:cNvSpPr/>
          <p:nvPr/>
        </p:nvSpPr>
        <p:spPr>
          <a:xfrm>
            <a:off x="5682197"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28">
            <a:extLst>
              <a:ext uri="{FF2B5EF4-FFF2-40B4-BE49-F238E27FC236}">
                <a16:creationId xmlns:a16="http://schemas.microsoft.com/office/drawing/2014/main" id="{BC340218-F9D9-4109-B7B1-52253D8300C5}"/>
              </a:ext>
            </a:extLst>
          </p:cNvPr>
          <p:cNvSpPr/>
          <p:nvPr/>
        </p:nvSpPr>
        <p:spPr>
          <a:xfrm>
            <a:off x="5918346"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0" name="矩形 29">
            <a:extLst>
              <a:ext uri="{FF2B5EF4-FFF2-40B4-BE49-F238E27FC236}">
                <a16:creationId xmlns:a16="http://schemas.microsoft.com/office/drawing/2014/main" id="{41816980-2F7D-4143-AB4E-FE13F1E665D2}"/>
              </a:ext>
            </a:extLst>
          </p:cNvPr>
          <p:cNvSpPr/>
          <p:nvPr/>
        </p:nvSpPr>
        <p:spPr>
          <a:xfrm>
            <a:off x="6137627"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1" name="矩形 30">
            <a:extLst>
              <a:ext uri="{FF2B5EF4-FFF2-40B4-BE49-F238E27FC236}">
                <a16:creationId xmlns:a16="http://schemas.microsoft.com/office/drawing/2014/main" id="{B42B174A-07AC-4C81-BA18-CBAAE8EF0DF9}"/>
              </a:ext>
            </a:extLst>
          </p:cNvPr>
          <p:cNvSpPr/>
          <p:nvPr/>
        </p:nvSpPr>
        <p:spPr>
          <a:xfrm>
            <a:off x="6356907"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2" name="矩形 31">
            <a:extLst>
              <a:ext uri="{FF2B5EF4-FFF2-40B4-BE49-F238E27FC236}">
                <a16:creationId xmlns:a16="http://schemas.microsoft.com/office/drawing/2014/main" id="{65D0D292-5926-4498-93D9-B160DC802D26}"/>
              </a:ext>
            </a:extLst>
          </p:cNvPr>
          <p:cNvSpPr/>
          <p:nvPr/>
        </p:nvSpPr>
        <p:spPr>
          <a:xfrm>
            <a:off x="6578599"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3" name="矩形 32">
            <a:extLst>
              <a:ext uri="{FF2B5EF4-FFF2-40B4-BE49-F238E27FC236}">
                <a16:creationId xmlns:a16="http://schemas.microsoft.com/office/drawing/2014/main" id="{53EDD83E-3631-4B9D-9E88-E4B48D2D7EBB}"/>
              </a:ext>
            </a:extLst>
          </p:cNvPr>
          <p:cNvSpPr/>
          <p:nvPr/>
        </p:nvSpPr>
        <p:spPr>
          <a:xfrm>
            <a:off x="6790652"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4" name="矩形 33">
            <a:extLst>
              <a:ext uri="{FF2B5EF4-FFF2-40B4-BE49-F238E27FC236}">
                <a16:creationId xmlns:a16="http://schemas.microsoft.com/office/drawing/2014/main" id="{FD7029B1-71CB-427F-B9D3-68A46E311B6D}"/>
              </a:ext>
            </a:extLst>
          </p:cNvPr>
          <p:cNvSpPr/>
          <p:nvPr/>
        </p:nvSpPr>
        <p:spPr>
          <a:xfrm>
            <a:off x="7009933"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矩形 34">
            <a:extLst>
              <a:ext uri="{FF2B5EF4-FFF2-40B4-BE49-F238E27FC236}">
                <a16:creationId xmlns:a16="http://schemas.microsoft.com/office/drawing/2014/main" id="{DEE3B98D-ECCD-4E8C-8014-EE5EE65ABBF1}"/>
              </a:ext>
            </a:extLst>
          </p:cNvPr>
          <p:cNvSpPr/>
          <p:nvPr/>
        </p:nvSpPr>
        <p:spPr>
          <a:xfrm>
            <a:off x="7229214"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8" name="矩形 67">
            <a:extLst>
              <a:ext uri="{FF2B5EF4-FFF2-40B4-BE49-F238E27FC236}">
                <a16:creationId xmlns:a16="http://schemas.microsoft.com/office/drawing/2014/main" id="{D25BA193-5F03-4C70-AC33-12DCC063ED85}"/>
              </a:ext>
            </a:extLst>
          </p:cNvPr>
          <p:cNvSpPr/>
          <p:nvPr/>
        </p:nvSpPr>
        <p:spPr>
          <a:xfrm>
            <a:off x="5682197"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9" name="矩形 68">
            <a:extLst>
              <a:ext uri="{FF2B5EF4-FFF2-40B4-BE49-F238E27FC236}">
                <a16:creationId xmlns:a16="http://schemas.microsoft.com/office/drawing/2014/main" id="{A95F5A03-14AA-42D6-BD3D-C94471517DDE}"/>
              </a:ext>
            </a:extLst>
          </p:cNvPr>
          <p:cNvSpPr/>
          <p:nvPr/>
        </p:nvSpPr>
        <p:spPr>
          <a:xfrm>
            <a:off x="5918346"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0" name="矩形 69">
            <a:extLst>
              <a:ext uri="{FF2B5EF4-FFF2-40B4-BE49-F238E27FC236}">
                <a16:creationId xmlns:a16="http://schemas.microsoft.com/office/drawing/2014/main" id="{C802E437-1FE6-49E0-B84D-3F8A204D8A54}"/>
              </a:ext>
            </a:extLst>
          </p:cNvPr>
          <p:cNvSpPr/>
          <p:nvPr/>
        </p:nvSpPr>
        <p:spPr>
          <a:xfrm>
            <a:off x="6137627"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1" name="矩形 70">
            <a:extLst>
              <a:ext uri="{FF2B5EF4-FFF2-40B4-BE49-F238E27FC236}">
                <a16:creationId xmlns:a16="http://schemas.microsoft.com/office/drawing/2014/main" id="{DCF71488-93E4-4B90-9970-F27A9D341742}"/>
              </a:ext>
            </a:extLst>
          </p:cNvPr>
          <p:cNvSpPr/>
          <p:nvPr/>
        </p:nvSpPr>
        <p:spPr>
          <a:xfrm>
            <a:off x="6356907"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2" name="矩形 71">
            <a:extLst>
              <a:ext uri="{FF2B5EF4-FFF2-40B4-BE49-F238E27FC236}">
                <a16:creationId xmlns:a16="http://schemas.microsoft.com/office/drawing/2014/main" id="{B9D6D3CE-7950-4E26-B209-0EB255441419}"/>
              </a:ext>
            </a:extLst>
          </p:cNvPr>
          <p:cNvSpPr/>
          <p:nvPr/>
        </p:nvSpPr>
        <p:spPr>
          <a:xfrm>
            <a:off x="6578599"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3" name="矩形 72">
            <a:extLst>
              <a:ext uri="{FF2B5EF4-FFF2-40B4-BE49-F238E27FC236}">
                <a16:creationId xmlns:a16="http://schemas.microsoft.com/office/drawing/2014/main" id="{37CCED5D-91F2-4C79-AB75-AC1D411BB013}"/>
              </a:ext>
            </a:extLst>
          </p:cNvPr>
          <p:cNvSpPr/>
          <p:nvPr/>
        </p:nvSpPr>
        <p:spPr>
          <a:xfrm>
            <a:off x="6790652"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4" name="矩形 73">
            <a:extLst>
              <a:ext uri="{FF2B5EF4-FFF2-40B4-BE49-F238E27FC236}">
                <a16:creationId xmlns:a16="http://schemas.microsoft.com/office/drawing/2014/main" id="{EC4A962E-AA87-401D-8DF6-037DE1883EC3}"/>
              </a:ext>
            </a:extLst>
          </p:cNvPr>
          <p:cNvSpPr/>
          <p:nvPr/>
        </p:nvSpPr>
        <p:spPr>
          <a:xfrm>
            <a:off x="7009933"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5" name="矩形 74">
            <a:extLst>
              <a:ext uri="{FF2B5EF4-FFF2-40B4-BE49-F238E27FC236}">
                <a16:creationId xmlns:a16="http://schemas.microsoft.com/office/drawing/2014/main" id="{FD34697F-A58B-4C95-9448-2C1F78D291BE}"/>
              </a:ext>
            </a:extLst>
          </p:cNvPr>
          <p:cNvSpPr/>
          <p:nvPr/>
        </p:nvSpPr>
        <p:spPr>
          <a:xfrm>
            <a:off x="7229214"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6" name="矩形 75">
            <a:extLst>
              <a:ext uri="{FF2B5EF4-FFF2-40B4-BE49-F238E27FC236}">
                <a16:creationId xmlns:a16="http://schemas.microsoft.com/office/drawing/2014/main" id="{7B5011D9-2F22-4CB3-91DD-AF90467DBCAD}"/>
              </a:ext>
            </a:extLst>
          </p:cNvPr>
          <p:cNvSpPr/>
          <p:nvPr/>
        </p:nvSpPr>
        <p:spPr>
          <a:xfrm>
            <a:off x="5682197"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7" name="矩形 76">
            <a:extLst>
              <a:ext uri="{FF2B5EF4-FFF2-40B4-BE49-F238E27FC236}">
                <a16:creationId xmlns:a16="http://schemas.microsoft.com/office/drawing/2014/main" id="{EC0BF2CA-6388-41D4-AFDB-7D1CA0A8188D}"/>
              </a:ext>
            </a:extLst>
          </p:cNvPr>
          <p:cNvSpPr/>
          <p:nvPr/>
        </p:nvSpPr>
        <p:spPr>
          <a:xfrm>
            <a:off x="5918346"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8" name="矩形 77">
            <a:extLst>
              <a:ext uri="{FF2B5EF4-FFF2-40B4-BE49-F238E27FC236}">
                <a16:creationId xmlns:a16="http://schemas.microsoft.com/office/drawing/2014/main" id="{8D488411-BA48-4ACF-AE9D-D7292AFACFB3}"/>
              </a:ext>
            </a:extLst>
          </p:cNvPr>
          <p:cNvSpPr/>
          <p:nvPr/>
        </p:nvSpPr>
        <p:spPr>
          <a:xfrm>
            <a:off x="6137627"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9" name="矩形 78">
            <a:extLst>
              <a:ext uri="{FF2B5EF4-FFF2-40B4-BE49-F238E27FC236}">
                <a16:creationId xmlns:a16="http://schemas.microsoft.com/office/drawing/2014/main" id="{BB56B56C-13EC-4E4A-AEF6-FC382997B311}"/>
              </a:ext>
            </a:extLst>
          </p:cNvPr>
          <p:cNvSpPr/>
          <p:nvPr/>
        </p:nvSpPr>
        <p:spPr>
          <a:xfrm>
            <a:off x="6356907"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0" name="矩形 79">
            <a:extLst>
              <a:ext uri="{FF2B5EF4-FFF2-40B4-BE49-F238E27FC236}">
                <a16:creationId xmlns:a16="http://schemas.microsoft.com/office/drawing/2014/main" id="{C4FC96DF-E67B-486E-959E-8D026F6FA0AC}"/>
              </a:ext>
            </a:extLst>
          </p:cNvPr>
          <p:cNvSpPr/>
          <p:nvPr/>
        </p:nvSpPr>
        <p:spPr>
          <a:xfrm>
            <a:off x="6578599"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1" name="矩形 80">
            <a:extLst>
              <a:ext uri="{FF2B5EF4-FFF2-40B4-BE49-F238E27FC236}">
                <a16:creationId xmlns:a16="http://schemas.microsoft.com/office/drawing/2014/main" id="{DD49DE77-FC7F-4894-80DE-5EDB5FE3C55C}"/>
              </a:ext>
            </a:extLst>
          </p:cNvPr>
          <p:cNvSpPr/>
          <p:nvPr/>
        </p:nvSpPr>
        <p:spPr>
          <a:xfrm>
            <a:off x="6790652"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2" name="矩形 81">
            <a:extLst>
              <a:ext uri="{FF2B5EF4-FFF2-40B4-BE49-F238E27FC236}">
                <a16:creationId xmlns:a16="http://schemas.microsoft.com/office/drawing/2014/main" id="{B5753D3A-3476-439D-903D-1B71FD73606C}"/>
              </a:ext>
            </a:extLst>
          </p:cNvPr>
          <p:cNvSpPr/>
          <p:nvPr/>
        </p:nvSpPr>
        <p:spPr>
          <a:xfrm>
            <a:off x="7009933"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3" name="矩形 82">
            <a:extLst>
              <a:ext uri="{FF2B5EF4-FFF2-40B4-BE49-F238E27FC236}">
                <a16:creationId xmlns:a16="http://schemas.microsoft.com/office/drawing/2014/main" id="{999725C7-D73D-47C6-981E-F7AF3C35A702}"/>
              </a:ext>
            </a:extLst>
          </p:cNvPr>
          <p:cNvSpPr/>
          <p:nvPr/>
        </p:nvSpPr>
        <p:spPr>
          <a:xfrm>
            <a:off x="7229214"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4" name="矩形 83">
            <a:extLst>
              <a:ext uri="{FF2B5EF4-FFF2-40B4-BE49-F238E27FC236}">
                <a16:creationId xmlns:a16="http://schemas.microsoft.com/office/drawing/2014/main" id="{E37E386D-B93C-47D0-9636-3A6B92D73271}"/>
              </a:ext>
            </a:extLst>
          </p:cNvPr>
          <p:cNvSpPr/>
          <p:nvPr/>
        </p:nvSpPr>
        <p:spPr>
          <a:xfrm>
            <a:off x="5682197"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5" name="矩形 84">
            <a:extLst>
              <a:ext uri="{FF2B5EF4-FFF2-40B4-BE49-F238E27FC236}">
                <a16:creationId xmlns:a16="http://schemas.microsoft.com/office/drawing/2014/main" id="{90B4B319-5820-435A-84D9-ACE2615A8447}"/>
              </a:ext>
            </a:extLst>
          </p:cNvPr>
          <p:cNvSpPr/>
          <p:nvPr/>
        </p:nvSpPr>
        <p:spPr>
          <a:xfrm>
            <a:off x="5918346"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6" name="矩形 85">
            <a:extLst>
              <a:ext uri="{FF2B5EF4-FFF2-40B4-BE49-F238E27FC236}">
                <a16:creationId xmlns:a16="http://schemas.microsoft.com/office/drawing/2014/main" id="{F6C6D97D-851B-48AF-8A45-82D73C9F6464}"/>
              </a:ext>
            </a:extLst>
          </p:cNvPr>
          <p:cNvSpPr/>
          <p:nvPr/>
        </p:nvSpPr>
        <p:spPr>
          <a:xfrm>
            <a:off x="6137627"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7" name="矩形 86">
            <a:extLst>
              <a:ext uri="{FF2B5EF4-FFF2-40B4-BE49-F238E27FC236}">
                <a16:creationId xmlns:a16="http://schemas.microsoft.com/office/drawing/2014/main" id="{1478B256-CD46-4C0D-B09D-7AF328CB70C4}"/>
              </a:ext>
            </a:extLst>
          </p:cNvPr>
          <p:cNvSpPr/>
          <p:nvPr/>
        </p:nvSpPr>
        <p:spPr>
          <a:xfrm>
            <a:off x="6356907"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8" name="矩形 87">
            <a:extLst>
              <a:ext uri="{FF2B5EF4-FFF2-40B4-BE49-F238E27FC236}">
                <a16:creationId xmlns:a16="http://schemas.microsoft.com/office/drawing/2014/main" id="{F32275B8-5D57-46B5-8206-42375B2CED55}"/>
              </a:ext>
            </a:extLst>
          </p:cNvPr>
          <p:cNvSpPr/>
          <p:nvPr/>
        </p:nvSpPr>
        <p:spPr>
          <a:xfrm>
            <a:off x="6578599"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9" name="矩形 88">
            <a:extLst>
              <a:ext uri="{FF2B5EF4-FFF2-40B4-BE49-F238E27FC236}">
                <a16:creationId xmlns:a16="http://schemas.microsoft.com/office/drawing/2014/main" id="{58775DA2-AC1C-4F36-A648-177D23C3D2B7}"/>
              </a:ext>
            </a:extLst>
          </p:cNvPr>
          <p:cNvSpPr/>
          <p:nvPr/>
        </p:nvSpPr>
        <p:spPr>
          <a:xfrm>
            <a:off x="6790652"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0" name="矩形 89">
            <a:extLst>
              <a:ext uri="{FF2B5EF4-FFF2-40B4-BE49-F238E27FC236}">
                <a16:creationId xmlns:a16="http://schemas.microsoft.com/office/drawing/2014/main" id="{3EF890B2-9A0B-40F1-9725-903F5EBB2C53}"/>
              </a:ext>
            </a:extLst>
          </p:cNvPr>
          <p:cNvSpPr/>
          <p:nvPr/>
        </p:nvSpPr>
        <p:spPr>
          <a:xfrm>
            <a:off x="7009933"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1" name="矩形 90">
            <a:extLst>
              <a:ext uri="{FF2B5EF4-FFF2-40B4-BE49-F238E27FC236}">
                <a16:creationId xmlns:a16="http://schemas.microsoft.com/office/drawing/2014/main" id="{766C7278-AC7A-413A-8A25-56D3102AAC60}"/>
              </a:ext>
            </a:extLst>
          </p:cNvPr>
          <p:cNvSpPr/>
          <p:nvPr/>
        </p:nvSpPr>
        <p:spPr>
          <a:xfrm>
            <a:off x="7229214"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2" name="矩形 91">
            <a:extLst>
              <a:ext uri="{FF2B5EF4-FFF2-40B4-BE49-F238E27FC236}">
                <a16:creationId xmlns:a16="http://schemas.microsoft.com/office/drawing/2014/main" id="{CBD43C8A-0E18-409E-8CFE-8866B204425F}"/>
              </a:ext>
            </a:extLst>
          </p:cNvPr>
          <p:cNvSpPr/>
          <p:nvPr/>
        </p:nvSpPr>
        <p:spPr>
          <a:xfrm>
            <a:off x="5682197"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3" name="矩形 92">
            <a:extLst>
              <a:ext uri="{FF2B5EF4-FFF2-40B4-BE49-F238E27FC236}">
                <a16:creationId xmlns:a16="http://schemas.microsoft.com/office/drawing/2014/main" id="{77C0EF31-95CB-435C-9C86-8410BCE66389}"/>
              </a:ext>
            </a:extLst>
          </p:cNvPr>
          <p:cNvSpPr/>
          <p:nvPr/>
        </p:nvSpPr>
        <p:spPr>
          <a:xfrm>
            <a:off x="5918346"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4" name="矩形 93">
            <a:extLst>
              <a:ext uri="{FF2B5EF4-FFF2-40B4-BE49-F238E27FC236}">
                <a16:creationId xmlns:a16="http://schemas.microsoft.com/office/drawing/2014/main" id="{ECCC7925-718B-40E8-893A-395545B28BC8}"/>
              </a:ext>
            </a:extLst>
          </p:cNvPr>
          <p:cNvSpPr/>
          <p:nvPr/>
        </p:nvSpPr>
        <p:spPr>
          <a:xfrm>
            <a:off x="6137627"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5" name="矩形 94">
            <a:extLst>
              <a:ext uri="{FF2B5EF4-FFF2-40B4-BE49-F238E27FC236}">
                <a16:creationId xmlns:a16="http://schemas.microsoft.com/office/drawing/2014/main" id="{331E5307-5127-430B-952A-3A90D2D16047}"/>
              </a:ext>
            </a:extLst>
          </p:cNvPr>
          <p:cNvSpPr/>
          <p:nvPr/>
        </p:nvSpPr>
        <p:spPr>
          <a:xfrm>
            <a:off x="6356907"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6" name="矩形 95">
            <a:extLst>
              <a:ext uri="{FF2B5EF4-FFF2-40B4-BE49-F238E27FC236}">
                <a16:creationId xmlns:a16="http://schemas.microsoft.com/office/drawing/2014/main" id="{F5502A4B-A212-4B41-A134-A3BA466E45FE}"/>
              </a:ext>
            </a:extLst>
          </p:cNvPr>
          <p:cNvSpPr/>
          <p:nvPr/>
        </p:nvSpPr>
        <p:spPr>
          <a:xfrm>
            <a:off x="6578599"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7" name="矩形 96">
            <a:extLst>
              <a:ext uri="{FF2B5EF4-FFF2-40B4-BE49-F238E27FC236}">
                <a16:creationId xmlns:a16="http://schemas.microsoft.com/office/drawing/2014/main" id="{6467F0D3-22F3-4C45-B519-A8927F88242E}"/>
              </a:ext>
            </a:extLst>
          </p:cNvPr>
          <p:cNvSpPr/>
          <p:nvPr/>
        </p:nvSpPr>
        <p:spPr>
          <a:xfrm>
            <a:off x="6790652"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8" name="矩形 97">
            <a:extLst>
              <a:ext uri="{FF2B5EF4-FFF2-40B4-BE49-F238E27FC236}">
                <a16:creationId xmlns:a16="http://schemas.microsoft.com/office/drawing/2014/main" id="{7162155A-51C2-4C3F-BDA7-524F2024AD03}"/>
              </a:ext>
            </a:extLst>
          </p:cNvPr>
          <p:cNvSpPr/>
          <p:nvPr/>
        </p:nvSpPr>
        <p:spPr>
          <a:xfrm>
            <a:off x="7009933"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9" name="矩形 98">
            <a:extLst>
              <a:ext uri="{FF2B5EF4-FFF2-40B4-BE49-F238E27FC236}">
                <a16:creationId xmlns:a16="http://schemas.microsoft.com/office/drawing/2014/main" id="{3890E0F8-A20E-4798-A5BB-4F177AA0ECF5}"/>
              </a:ext>
            </a:extLst>
          </p:cNvPr>
          <p:cNvSpPr/>
          <p:nvPr/>
        </p:nvSpPr>
        <p:spPr>
          <a:xfrm>
            <a:off x="7229214"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2" name="文字方塊 101">
            <a:extLst>
              <a:ext uri="{FF2B5EF4-FFF2-40B4-BE49-F238E27FC236}">
                <a16:creationId xmlns:a16="http://schemas.microsoft.com/office/drawing/2014/main" id="{86B5742C-E681-40FE-A6B8-C303C6330725}"/>
              </a:ext>
            </a:extLst>
          </p:cNvPr>
          <p:cNvSpPr txBox="1"/>
          <p:nvPr/>
        </p:nvSpPr>
        <p:spPr>
          <a:xfrm>
            <a:off x="4177156" y="4067366"/>
            <a:ext cx="1020772" cy="404085"/>
          </a:xfrm>
          <a:prstGeom prst="rect">
            <a:avLst/>
          </a:prstGeom>
          <a:noFill/>
        </p:spPr>
        <p:txBody>
          <a:bodyPr wrap="square" rtlCol="0">
            <a:spAutoFit/>
          </a:bodyPr>
          <a:lstStyle/>
          <a:p>
            <a:pPr algn="r" defTabSz="457178"/>
            <a:r>
              <a:rPr lang="en-GB" altLang="zh-TW" sz="1013" b="1">
                <a:solidFill>
                  <a:prstClr val="black"/>
                </a:solidFill>
                <a:latin typeface="Arial" panose="020B0604020202020204" pitchFamily="34" charset="0"/>
                <a:ea typeface="微軟正黑體" panose="020B0604030504040204" pitchFamily="34" charset="-120"/>
                <a:cs typeface="Arial" panose="020B0604020202020204" pitchFamily="34" charset="0"/>
              </a:rPr>
              <a:t>NAS </a:t>
            </a:r>
          </a:p>
          <a:p>
            <a:pPr algn="r" defTabSz="457178"/>
            <a:r>
              <a:rPr lang="en-US" altLang="zh-CN" sz="1013" b="1">
                <a:solidFill>
                  <a:prstClr val="black"/>
                </a:solidFill>
                <a:latin typeface="Arial" panose="020B0604020202020204" pitchFamily="34" charset="0"/>
                <a:ea typeface="微軟正黑體" panose="020B0604030504040204" pitchFamily="34" charset="-120"/>
                <a:cs typeface="Arial" panose="020B0604020202020204" pitchFamily="34" charset="0"/>
              </a:rPr>
              <a:t>Cache space</a:t>
            </a:r>
            <a:endParaRPr lang="en-GB" sz="1013" b="1">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6" name="圖形 35">
            <a:extLst>
              <a:ext uri="{FF2B5EF4-FFF2-40B4-BE49-F238E27FC236}">
                <a16:creationId xmlns:a16="http://schemas.microsoft.com/office/drawing/2014/main" id="{BC821F09-ADBD-4AC3-A063-CF6FCCA500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591027" y="1890553"/>
            <a:ext cx="831725" cy="481524"/>
          </a:xfrm>
          <a:prstGeom prst="rect">
            <a:avLst/>
          </a:prstGeom>
        </p:spPr>
      </p:pic>
      <p:sp>
        <p:nvSpPr>
          <p:cNvPr id="107" name="文字方塊 106">
            <a:extLst>
              <a:ext uri="{FF2B5EF4-FFF2-40B4-BE49-F238E27FC236}">
                <a16:creationId xmlns:a16="http://schemas.microsoft.com/office/drawing/2014/main" id="{375C586C-3EDA-4F2E-98DF-3CB6AF9AD5EA}"/>
              </a:ext>
            </a:extLst>
          </p:cNvPr>
          <p:cNvSpPr txBox="1"/>
          <p:nvPr/>
        </p:nvSpPr>
        <p:spPr>
          <a:xfrm>
            <a:off x="7229782" y="1596852"/>
            <a:ext cx="1207034" cy="338554"/>
          </a:xfrm>
          <a:prstGeom prst="rect">
            <a:avLst/>
          </a:prstGeom>
          <a:noFill/>
        </p:spPr>
        <p:txBody>
          <a:bodyPr wrap="square" rtlCol="0">
            <a:spAutoFit/>
          </a:bodyPr>
          <a:lstStyle>
            <a:defPPr>
              <a:defRPr lang="en-US"/>
            </a:defPPr>
            <a:lvl1pPr>
              <a:defRPr sz="800"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GB" altLang="zh-TW"/>
              <a:t>least recently used file will be removed</a:t>
            </a:r>
            <a:endParaRPr lang="en-GB"/>
          </a:p>
        </p:txBody>
      </p:sp>
      <p:sp>
        <p:nvSpPr>
          <p:cNvPr id="104" name="矩形: 圓角 35">
            <a:extLst>
              <a:ext uri="{FF2B5EF4-FFF2-40B4-BE49-F238E27FC236}">
                <a16:creationId xmlns:a16="http://schemas.microsoft.com/office/drawing/2014/main" id="{D48181CD-6193-4673-93E9-D8E8AE21C977}"/>
              </a:ext>
            </a:extLst>
          </p:cNvPr>
          <p:cNvSpPr/>
          <p:nvPr/>
        </p:nvSpPr>
        <p:spPr>
          <a:xfrm>
            <a:off x="4145556" y="2097306"/>
            <a:ext cx="1316929" cy="393384"/>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101" name="文字方塊 100">
            <a:extLst>
              <a:ext uri="{FF2B5EF4-FFF2-40B4-BE49-F238E27FC236}">
                <a16:creationId xmlns:a16="http://schemas.microsoft.com/office/drawing/2014/main" id="{59009667-C659-41CD-8754-DA9D4DB5E9DA}"/>
              </a:ext>
            </a:extLst>
          </p:cNvPr>
          <p:cNvSpPr txBox="1"/>
          <p:nvPr/>
        </p:nvSpPr>
        <p:spPr>
          <a:xfrm>
            <a:off x="4256266" y="2135112"/>
            <a:ext cx="1149377" cy="338554"/>
          </a:xfrm>
          <a:prstGeom prst="rect">
            <a:avLst/>
          </a:prstGeom>
          <a:noFill/>
        </p:spPr>
        <p:txBody>
          <a:bodyPr wrap="square" rtlCol="0">
            <a:spAutoFit/>
          </a:bodyPr>
          <a:lstStyle/>
          <a:p>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When downloading or uploading files</a:t>
            </a:r>
          </a:p>
        </p:txBody>
      </p:sp>
      <p:sp>
        <p:nvSpPr>
          <p:cNvPr id="112" name="文字方塊 111">
            <a:extLst>
              <a:ext uri="{FF2B5EF4-FFF2-40B4-BE49-F238E27FC236}">
                <a16:creationId xmlns:a16="http://schemas.microsoft.com/office/drawing/2014/main" id="{C00A29F3-EB18-EE4A-BC49-EF9F739F728E}"/>
              </a:ext>
            </a:extLst>
          </p:cNvPr>
          <p:cNvSpPr txBox="1"/>
          <p:nvPr/>
        </p:nvSpPr>
        <p:spPr>
          <a:xfrm>
            <a:off x="7732069" y="4143152"/>
            <a:ext cx="922047" cy="230832"/>
          </a:xfrm>
          <a:prstGeom prst="rect">
            <a:avLst/>
          </a:prstGeom>
          <a:noFill/>
        </p:spPr>
        <p:txBody>
          <a:bodyPr wrap="none" rtlCol="0">
            <a:spAutoFit/>
          </a:bodyPr>
          <a:lstStyle/>
          <a:p>
            <a:r>
              <a:rPr lang="en-US" altLang="zh-TW" sz="900" b="1">
                <a:latin typeface="Arial" panose="020B0604020202020204" pitchFamily="34" charset="0"/>
                <a:ea typeface="微軟正黑體" panose="020B0604030504040204" pitchFamily="34" charset="-120"/>
                <a:cs typeface="Arial" panose="020B0604020202020204" pitchFamily="34" charset="0"/>
              </a:rPr>
              <a:t>File</a:t>
            </a:r>
            <a:r>
              <a:rPr lang="zh-TW" altLang="en-US" sz="900" b="1">
                <a:latin typeface="Arial" panose="020B0604020202020204" pitchFamily="34" charset="0"/>
                <a:ea typeface="微軟正黑體" panose="020B0604030504040204" pitchFamily="34" charset="-120"/>
                <a:cs typeface="Arial" panose="020B0604020202020204" pitchFamily="34" charset="0"/>
              </a:rPr>
              <a:t> </a:t>
            </a:r>
            <a:r>
              <a:rPr lang="en-US" altLang="zh-TW" sz="900" b="1">
                <a:latin typeface="Arial" panose="020B0604020202020204" pitchFamily="34" charset="0"/>
                <a:ea typeface="微軟正黑體" panose="020B0604030504040204" pitchFamily="34" charset="-120"/>
                <a:cs typeface="Arial" panose="020B0604020202020204" pitchFamily="34" charset="0"/>
              </a:rPr>
              <a:t>metadata</a:t>
            </a:r>
            <a:endParaRPr lang="en-GB" sz="900" b="1">
              <a:latin typeface="Arial" panose="020B0604020202020204" pitchFamily="34" charset="0"/>
              <a:ea typeface="微軟正黑體" panose="020B0604030504040204" pitchFamily="34" charset="-120"/>
              <a:cs typeface="Arial" panose="020B0604020202020204" pitchFamily="34" charset="0"/>
            </a:endParaRPr>
          </a:p>
        </p:txBody>
      </p:sp>
      <p:sp>
        <p:nvSpPr>
          <p:cNvPr id="118" name="文字方塊 117">
            <a:extLst>
              <a:ext uri="{FF2B5EF4-FFF2-40B4-BE49-F238E27FC236}">
                <a16:creationId xmlns:a16="http://schemas.microsoft.com/office/drawing/2014/main" id="{161ACD39-C4BF-3A43-9F46-A44BA1B2686A}"/>
              </a:ext>
            </a:extLst>
          </p:cNvPr>
          <p:cNvSpPr txBox="1"/>
          <p:nvPr/>
        </p:nvSpPr>
        <p:spPr>
          <a:xfrm>
            <a:off x="7732069" y="3848412"/>
            <a:ext cx="780983" cy="230832"/>
          </a:xfrm>
          <a:prstGeom prst="rect">
            <a:avLst/>
          </a:prstGeom>
          <a:noFill/>
        </p:spPr>
        <p:txBody>
          <a:bodyPr wrap="none" rtlCol="0">
            <a:spAutoFit/>
          </a:bodyPr>
          <a:lstStyle/>
          <a:p>
            <a:r>
              <a:rPr lang="en-US" altLang="zh-TW" sz="900" b="1">
                <a:latin typeface="Arial" panose="020B0604020202020204" pitchFamily="34" charset="0"/>
                <a:ea typeface="微軟正黑體" panose="020B0604030504040204" pitchFamily="34" charset="-120"/>
                <a:cs typeface="Arial" panose="020B0604020202020204" pitchFamily="34" charset="0"/>
              </a:rPr>
              <a:t>Writing file</a:t>
            </a:r>
            <a:endParaRPr lang="en-GB" sz="900" b="1">
              <a:latin typeface="Arial" panose="020B0604020202020204" pitchFamily="34" charset="0"/>
              <a:ea typeface="微軟正黑體" panose="020B0604030504040204" pitchFamily="34" charset="-120"/>
              <a:cs typeface="Arial" panose="020B0604020202020204" pitchFamily="34" charset="0"/>
            </a:endParaRPr>
          </a:p>
        </p:txBody>
      </p:sp>
      <p:sp>
        <p:nvSpPr>
          <p:cNvPr id="120" name="文字方塊 119">
            <a:extLst>
              <a:ext uri="{FF2B5EF4-FFF2-40B4-BE49-F238E27FC236}">
                <a16:creationId xmlns:a16="http://schemas.microsoft.com/office/drawing/2014/main" id="{C94D407A-B05C-D445-91BD-B730F7BD5D93}"/>
              </a:ext>
            </a:extLst>
          </p:cNvPr>
          <p:cNvSpPr txBox="1"/>
          <p:nvPr/>
        </p:nvSpPr>
        <p:spPr>
          <a:xfrm>
            <a:off x="7732069" y="3581924"/>
            <a:ext cx="1402948" cy="230832"/>
          </a:xfrm>
          <a:prstGeom prst="rect">
            <a:avLst/>
          </a:prstGeom>
          <a:noFill/>
        </p:spPr>
        <p:txBody>
          <a:bodyPr wrap="none" rtlCol="0">
            <a:spAutoFit/>
          </a:bodyPr>
          <a:lstStyle/>
          <a:p>
            <a:r>
              <a:rPr lang="en-US" altLang="zh-TW" sz="900" b="1">
                <a:latin typeface="Arial" panose="020B0604020202020204" pitchFamily="34" charset="0"/>
                <a:ea typeface="微軟正黑體" panose="020B0604030504040204" pitchFamily="34" charset="-120"/>
                <a:cs typeface="Arial" panose="020B0604020202020204" pitchFamily="34" charset="0"/>
              </a:rPr>
              <a:t>Low priority cache file</a:t>
            </a:r>
            <a:endParaRPr lang="en-GB" sz="900" b="1">
              <a:latin typeface="Arial" panose="020B0604020202020204" pitchFamily="34" charset="0"/>
              <a:ea typeface="微軟正黑體" panose="020B0604030504040204" pitchFamily="34" charset="-120"/>
              <a:cs typeface="Arial" panose="020B0604020202020204" pitchFamily="34" charset="0"/>
            </a:endParaRPr>
          </a:p>
        </p:txBody>
      </p:sp>
      <p:sp>
        <p:nvSpPr>
          <p:cNvPr id="121" name="文字方塊 120">
            <a:extLst>
              <a:ext uri="{FF2B5EF4-FFF2-40B4-BE49-F238E27FC236}">
                <a16:creationId xmlns:a16="http://schemas.microsoft.com/office/drawing/2014/main" id="{19A0ADC7-654D-C04A-BA12-343B54561F63}"/>
              </a:ext>
            </a:extLst>
          </p:cNvPr>
          <p:cNvSpPr txBox="1"/>
          <p:nvPr/>
        </p:nvSpPr>
        <p:spPr>
          <a:xfrm>
            <a:off x="7732069" y="3309421"/>
            <a:ext cx="1140056" cy="230832"/>
          </a:xfrm>
          <a:prstGeom prst="rect">
            <a:avLst/>
          </a:prstGeom>
          <a:noFill/>
        </p:spPr>
        <p:txBody>
          <a:bodyPr wrap="none" rtlCol="0">
            <a:spAutoFit/>
          </a:bodyPr>
          <a:lstStyle/>
          <a:p>
            <a:r>
              <a:rPr lang="en-US" altLang="zh-TW" sz="900" b="1">
                <a:latin typeface="Arial" panose="020B0604020202020204" pitchFamily="34" charset="0"/>
                <a:ea typeface="微軟正黑體" panose="020B0604030504040204" pitchFamily="34" charset="-120"/>
                <a:cs typeface="Arial" panose="020B0604020202020204" pitchFamily="34" charset="0"/>
              </a:rPr>
              <a:t>Normal cache file</a:t>
            </a:r>
            <a:endParaRPr lang="en-GB" sz="900" b="1">
              <a:latin typeface="Arial" panose="020B0604020202020204" pitchFamily="34" charset="0"/>
              <a:ea typeface="微軟正黑體" panose="020B0604030504040204" pitchFamily="34" charset="-120"/>
              <a:cs typeface="Arial" panose="020B0604020202020204" pitchFamily="34" charset="0"/>
            </a:endParaRPr>
          </a:p>
        </p:txBody>
      </p:sp>
      <p:sp>
        <p:nvSpPr>
          <p:cNvPr id="38" name="TextBox 37">
            <a:extLst>
              <a:ext uri="{FF2B5EF4-FFF2-40B4-BE49-F238E27FC236}">
                <a16:creationId xmlns:a16="http://schemas.microsoft.com/office/drawing/2014/main" id="{10728D68-4D78-7143-87EA-44E912533DC9}"/>
              </a:ext>
            </a:extLst>
          </p:cNvPr>
          <p:cNvSpPr txBox="1"/>
          <p:nvPr/>
        </p:nvSpPr>
        <p:spPr>
          <a:xfrm>
            <a:off x="707199" y="1719256"/>
            <a:ext cx="3019740" cy="369332"/>
          </a:xfrm>
          <a:prstGeom prst="rect">
            <a:avLst/>
          </a:prstGeom>
          <a:noFill/>
        </p:spPr>
        <p:txBody>
          <a:bodyPr wrap="square" rtlCol="0">
            <a:spAutoFit/>
          </a:bodyPr>
          <a:lstStyle/>
          <a:p>
            <a:r>
              <a:rPr lang="en-US" sz="1800" b="1">
                <a:solidFill>
                  <a:schemeClr val="bg1"/>
                </a:solidFill>
                <a:latin typeface="Arial" panose="020B0604020202020204" pitchFamily="34" charset="0"/>
                <a:ea typeface="微軟正黑體" panose="020B0604030504040204" pitchFamily="34" charset="-120"/>
                <a:cs typeface="Arial" panose="020B0604020202020204" pitchFamily="34" charset="0"/>
              </a:rPr>
              <a:t>3 </a:t>
            </a:r>
            <a:r>
              <a:rPr lang="en-US" altLang="zh-CN" sz="1800" b="1">
                <a:solidFill>
                  <a:schemeClr val="bg1"/>
                </a:solidFill>
                <a:latin typeface="Arial" panose="020B0604020202020204" pitchFamily="34" charset="0"/>
                <a:ea typeface="微軟正黑體" panose="020B0604030504040204" pitchFamily="34" charset="-120"/>
                <a:cs typeface="Arial" panose="020B0604020202020204" pitchFamily="34" charset="0"/>
              </a:rPr>
              <a:t>Customized cache rule:</a:t>
            </a:r>
            <a:endParaRPr lang="en-US" sz="1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9" name="Rectangle 38">
            <a:extLst>
              <a:ext uri="{FF2B5EF4-FFF2-40B4-BE49-F238E27FC236}">
                <a16:creationId xmlns:a16="http://schemas.microsoft.com/office/drawing/2014/main" id="{ED6A23A8-7602-1846-8E0C-A3F6C8C028CC}"/>
              </a:ext>
            </a:extLst>
          </p:cNvPr>
          <p:cNvSpPr/>
          <p:nvPr/>
        </p:nvSpPr>
        <p:spPr>
          <a:xfrm>
            <a:off x="683449" y="2195358"/>
            <a:ext cx="1765227" cy="276999"/>
          </a:xfrm>
          <a:prstGeom prst="rect">
            <a:avLst/>
          </a:prstGeom>
        </p:spPr>
        <p:txBody>
          <a:bodyPr wrap="none">
            <a:spAutoFit/>
          </a:bodyPr>
          <a:lstStyle/>
          <a:p>
            <a:r>
              <a:rPr lang="en-US" altLang="zh-TW" sz="1200" b="1">
                <a:solidFill>
                  <a:srgbClr val="9315AE"/>
                </a:solidFill>
                <a:latin typeface="Arial" panose="020B0604020202020204" pitchFamily="34" charset="0"/>
                <a:ea typeface="微軟正黑體" panose="020B0604030504040204" pitchFamily="34" charset="-120"/>
                <a:cs typeface="Arial" panose="020B0604020202020204" pitchFamily="34" charset="0"/>
              </a:rPr>
              <a:t>Always keep in cache</a:t>
            </a:r>
            <a:endParaRPr lang="en-US" sz="1200" b="1">
              <a:solidFill>
                <a:srgbClr val="9315A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0" name="Rectangle 39">
            <a:extLst>
              <a:ext uri="{FF2B5EF4-FFF2-40B4-BE49-F238E27FC236}">
                <a16:creationId xmlns:a16="http://schemas.microsoft.com/office/drawing/2014/main" id="{BCDA9F0C-8C2D-E449-8DE7-29B2422FF289}"/>
              </a:ext>
            </a:extLst>
          </p:cNvPr>
          <p:cNvSpPr/>
          <p:nvPr/>
        </p:nvSpPr>
        <p:spPr>
          <a:xfrm>
            <a:off x="677379" y="2946335"/>
            <a:ext cx="713657" cy="276999"/>
          </a:xfrm>
          <a:prstGeom prst="rect">
            <a:avLst/>
          </a:prstGeom>
        </p:spPr>
        <p:txBody>
          <a:bodyPr wrap="none">
            <a:spAutoFit/>
          </a:bodyPr>
          <a:lstStyle/>
          <a:p>
            <a:r>
              <a:rPr lang="en-US" altLang="zh-TW" sz="1200" b="1">
                <a:solidFill>
                  <a:srgbClr val="17A9FF"/>
                </a:solidFill>
                <a:latin typeface="Arial" panose="020B0604020202020204" pitchFamily="34" charset="0"/>
                <a:ea typeface="微軟正黑體" panose="020B0604030504040204" pitchFamily="34" charset="-120"/>
                <a:cs typeface="Arial" panose="020B0604020202020204" pitchFamily="34" charset="0"/>
              </a:rPr>
              <a:t>Normal</a:t>
            </a:r>
            <a:endParaRPr lang="en-US" sz="1200" b="1">
              <a:solidFill>
                <a:srgbClr val="17A9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1" name="Rectangle 40">
            <a:extLst>
              <a:ext uri="{FF2B5EF4-FFF2-40B4-BE49-F238E27FC236}">
                <a16:creationId xmlns:a16="http://schemas.microsoft.com/office/drawing/2014/main" id="{16D4CB1F-E18D-6341-BD93-0999FE96B743}"/>
              </a:ext>
            </a:extLst>
          </p:cNvPr>
          <p:cNvSpPr/>
          <p:nvPr/>
        </p:nvSpPr>
        <p:spPr>
          <a:xfrm>
            <a:off x="671986" y="3786913"/>
            <a:ext cx="1071127" cy="276999"/>
          </a:xfrm>
          <a:prstGeom prst="rect">
            <a:avLst/>
          </a:prstGeom>
        </p:spPr>
        <p:txBody>
          <a:bodyPr wrap="none">
            <a:spAutoFit/>
          </a:bodyPr>
          <a:lstStyle/>
          <a:p>
            <a:r>
              <a:rPr lang="en-US" altLang="zh-TW" sz="1200" b="1">
                <a:solidFill>
                  <a:srgbClr val="1AD039"/>
                </a:solidFill>
                <a:latin typeface="Arial" panose="020B0604020202020204" pitchFamily="34" charset="0"/>
                <a:ea typeface="微軟正黑體" panose="020B0604030504040204" pitchFamily="34" charset="-120"/>
                <a:cs typeface="Arial" panose="020B0604020202020204" pitchFamily="34" charset="0"/>
              </a:rPr>
              <a:t>Low Priority</a:t>
            </a:r>
            <a:endParaRPr lang="en-US" sz="1200" b="1">
              <a:solidFill>
                <a:srgbClr val="1AD039"/>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Rectangle 41">
            <a:extLst>
              <a:ext uri="{FF2B5EF4-FFF2-40B4-BE49-F238E27FC236}">
                <a16:creationId xmlns:a16="http://schemas.microsoft.com/office/drawing/2014/main" id="{127449BE-6371-6D4E-AB86-95C149422D05}"/>
              </a:ext>
            </a:extLst>
          </p:cNvPr>
          <p:cNvSpPr/>
          <p:nvPr/>
        </p:nvSpPr>
        <p:spPr>
          <a:xfrm>
            <a:off x="690944" y="2427286"/>
            <a:ext cx="3196455" cy="507831"/>
          </a:xfrm>
          <a:prstGeom prst="rect">
            <a:avLst/>
          </a:prstGeom>
        </p:spPr>
        <p:txBody>
          <a:bodyPr wrap="square">
            <a:spAutoFit/>
          </a:bodyPr>
          <a:lstStyle/>
          <a:p>
            <a:r>
              <a:rPr lang="en-US" altLang="zh-TW" sz="900">
                <a:latin typeface="Arial" panose="020B0604020202020204" pitchFamily="34" charset="0"/>
                <a:ea typeface="微軟正黑體" panose="020B0604030504040204" pitchFamily="34" charset="-120"/>
                <a:cs typeface="Arial" panose="020B0604020202020204" pitchFamily="34" charset="0"/>
              </a:rPr>
              <a:t>Files are treated as high priority and are cached in advance to ensure cache hit. Always keep important, frequently accessed files in the cache.</a:t>
            </a:r>
            <a:endParaRPr lang="en-US" sz="900">
              <a:latin typeface="Arial" panose="020B0604020202020204" pitchFamily="34" charset="0"/>
              <a:ea typeface="微軟正黑體" panose="020B0604030504040204" pitchFamily="34" charset="-120"/>
              <a:cs typeface="Arial" panose="020B0604020202020204" pitchFamily="34" charset="0"/>
            </a:endParaRPr>
          </a:p>
        </p:txBody>
      </p:sp>
      <p:sp>
        <p:nvSpPr>
          <p:cNvPr id="43" name="Rectangle 42">
            <a:extLst>
              <a:ext uri="{FF2B5EF4-FFF2-40B4-BE49-F238E27FC236}">
                <a16:creationId xmlns:a16="http://schemas.microsoft.com/office/drawing/2014/main" id="{FBA61120-B4F8-E24E-9BE7-CD4B9E44018E}"/>
              </a:ext>
            </a:extLst>
          </p:cNvPr>
          <p:cNvSpPr/>
          <p:nvPr/>
        </p:nvSpPr>
        <p:spPr>
          <a:xfrm>
            <a:off x="682459" y="3180002"/>
            <a:ext cx="3196455" cy="507831"/>
          </a:xfrm>
          <a:prstGeom prst="rect">
            <a:avLst/>
          </a:prstGeom>
        </p:spPr>
        <p:txBody>
          <a:bodyPr wrap="square">
            <a:spAutoFit/>
          </a:bodyPr>
          <a:lstStyle/>
          <a:p>
            <a:r>
              <a:rPr lang="en-US" altLang="zh-TW" sz="900">
                <a:latin typeface="Arial" panose="020B0604020202020204" pitchFamily="34" charset="0"/>
                <a:ea typeface="微軟正黑體" panose="020B0604030504040204" pitchFamily="34" charset="-120"/>
                <a:cs typeface="Arial" panose="020B0604020202020204" pitchFamily="34" charset="0"/>
              </a:rPr>
              <a:t>Normal files are cached and kept in the local cache space. When the cache space is full, the least recently used files will be removed to make space for new cached files.</a:t>
            </a:r>
            <a:endParaRPr lang="en-US" sz="900">
              <a:latin typeface="Arial" panose="020B0604020202020204" pitchFamily="34" charset="0"/>
              <a:ea typeface="微軟正黑體" panose="020B0604030504040204" pitchFamily="34" charset="-120"/>
              <a:cs typeface="Arial" panose="020B0604020202020204" pitchFamily="34" charset="0"/>
            </a:endParaRPr>
          </a:p>
        </p:txBody>
      </p:sp>
      <p:sp>
        <p:nvSpPr>
          <p:cNvPr id="44" name="Rectangle 43">
            <a:extLst>
              <a:ext uri="{FF2B5EF4-FFF2-40B4-BE49-F238E27FC236}">
                <a16:creationId xmlns:a16="http://schemas.microsoft.com/office/drawing/2014/main" id="{7D7A43B1-A432-8348-A772-B6969B1153BA}"/>
              </a:ext>
            </a:extLst>
          </p:cNvPr>
          <p:cNvSpPr/>
          <p:nvPr/>
        </p:nvSpPr>
        <p:spPr>
          <a:xfrm>
            <a:off x="677066" y="4035336"/>
            <a:ext cx="3267271" cy="507831"/>
          </a:xfrm>
          <a:prstGeom prst="rect">
            <a:avLst/>
          </a:prstGeom>
        </p:spPr>
        <p:txBody>
          <a:bodyPr wrap="square">
            <a:spAutoFit/>
          </a:bodyPr>
          <a:lstStyle/>
          <a:p>
            <a:r>
              <a:rPr lang="en-US" altLang="zh-TW" sz="900">
                <a:latin typeface="Arial" panose="020B0604020202020204" pitchFamily="34" charset="0"/>
                <a:ea typeface="微軟正黑體" panose="020B0604030504040204" pitchFamily="34" charset="-120"/>
                <a:cs typeface="Arial" panose="020B0604020202020204" pitchFamily="34" charset="0"/>
              </a:rPr>
              <a:t>Low-priority files are cached and kept in the local cache space. When the cache space is full, the least accessed files are first removed. Set the less important file as low priority.</a:t>
            </a:r>
            <a:endParaRPr lang="en-US" sz="900">
              <a:latin typeface="Arial" panose="020B0604020202020204" pitchFamily="34" charset="0"/>
              <a:ea typeface="微軟正黑體" panose="020B0604030504040204" pitchFamily="34" charset="-120"/>
              <a:cs typeface="Arial" panose="020B0604020202020204" pitchFamily="34" charset="0"/>
            </a:endParaRPr>
          </a:p>
        </p:txBody>
      </p:sp>
      <p:pic>
        <p:nvPicPr>
          <p:cNvPr id="117" name="圖形 42">
            <a:extLst>
              <a:ext uri="{FF2B5EF4-FFF2-40B4-BE49-F238E27FC236}">
                <a16:creationId xmlns:a16="http://schemas.microsoft.com/office/drawing/2014/main" id="{F2EE47C7-90FD-E148-9548-0243FFBDF1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1429" y="1285581"/>
            <a:ext cx="956642" cy="573107"/>
          </a:xfrm>
          <a:prstGeom prst="rect">
            <a:avLst/>
          </a:prstGeom>
          <a:effectLst>
            <a:outerShdw blurRad="50800" dist="38100" dir="2700000" algn="tl" rotWithShape="0">
              <a:prstClr val="black">
                <a:alpha val="40000"/>
              </a:prstClr>
            </a:outerShdw>
          </a:effectLst>
        </p:spPr>
      </p:pic>
      <p:grpSp>
        <p:nvGrpSpPr>
          <p:cNvPr id="128" name="Group 127">
            <a:extLst>
              <a:ext uri="{FF2B5EF4-FFF2-40B4-BE49-F238E27FC236}">
                <a16:creationId xmlns:a16="http://schemas.microsoft.com/office/drawing/2014/main" id="{C8C2A1F9-742E-2A4F-BABE-9928B2D2A4B0}"/>
              </a:ext>
            </a:extLst>
          </p:cNvPr>
          <p:cNvGrpSpPr/>
          <p:nvPr/>
        </p:nvGrpSpPr>
        <p:grpSpPr>
          <a:xfrm>
            <a:off x="5868410" y="1893898"/>
            <a:ext cx="260085" cy="260085"/>
            <a:chOff x="8727084" y="3388335"/>
            <a:chExt cx="346780" cy="346780"/>
          </a:xfrm>
          <a:effectLst>
            <a:outerShdw blurRad="50800" dist="38100" dir="2700000" algn="tl" rotWithShape="0">
              <a:prstClr val="black">
                <a:alpha val="40000"/>
              </a:prstClr>
            </a:outerShdw>
          </a:effectLst>
        </p:grpSpPr>
        <p:sp>
          <p:nvSpPr>
            <p:cNvPr id="129" name="橢圓 41">
              <a:extLst>
                <a:ext uri="{FF2B5EF4-FFF2-40B4-BE49-F238E27FC236}">
                  <a16:creationId xmlns:a16="http://schemas.microsoft.com/office/drawing/2014/main" id="{5FA08AF0-0DB7-EA49-AFD4-B61F9C3CB8A3}"/>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130" name="圖形 15">
              <a:extLst>
                <a:ext uri="{FF2B5EF4-FFF2-40B4-BE49-F238E27FC236}">
                  <a16:creationId xmlns:a16="http://schemas.microsoft.com/office/drawing/2014/main" id="{B863DB1F-3AEA-424F-9071-43B2DB7640BB}"/>
                </a:ext>
              </a:extLst>
            </p:cNvPr>
            <p:cNvGrpSpPr/>
            <p:nvPr/>
          </p:nvGrpSpPr>
          <p:grpSpPr>
            <a:xfrm>
              <a:off x="8810059" y="3432243"/>
              <a:ext cx="171009" cy="232084"/>
              <a:chOff x="5700272" y="2268099"/>
              <a:chExt cx="128257" cy="174063"/>
            </a:xfrm>
          </p:grpSpPr>
          <p:sp>
            <p:nvSpPr>
              <p:cNvPr id="131" name="手繪多邊形: 圖案 65">
                <a:extLst>
                  <a:ext uri="{FF2B5EF4-FFF2-40B4-BE49-F238E27FC236}">
                    <a16:creationId xmlns:a16="http://schemas.microsoft.com/office/drawing/2014/main" id="{27B6B5D1-96BE-164D-8AB1-34A67CF96397}"/>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132" name="手繪多邊形: 圖案 66">
                <a:extLst>
                  <a:ext uri="{FF2B5EF4-FFF2-40B4-BE49-F238E27FC236}">
                    <a16:creationId xmlns:a16="http://schemas.microsoft.com/office/drawing/2014/main" id="{8BF799AE-E192-1B46-83DB-58F61C3C2DDC}"/>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33" name="手繪多邊形: 圖案 67">
                <a:extLst>
                  <a:ext uri="{FF2B5EF4-FFF2-40B4-BE49-F238E27FC236}">
                    <a16:creationId xmlns:a16="http://schemas.microsoft.com/office/drawing/2014/main" id="{D666F2FA-E8BC-F741-A06E-516A6965BE0F}"/>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34" name="手繪多邊形: 圖案 68">
                <a:extLst>
                  <a:ext uri="{FF2B5EF4-FFF2-40B4-BE49-F238E27FC236}">
                    <a16:creationId xmlns:a16="http://schemas.microsoft.com/office/drawing/2014/main" id="{24DFFD31-C72E-4543-8E16-C7153230C26F}"/>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pic>
        <p:nvPicPr>
          <p:cNvPr id="135" name="圖形 35">
            <a:extLst>
              <a:ext uri="{FF2B5EF4-FFF2-40B4-BE49-F238E27FC236}">
                <a16:creationId xmlns:a16="http://schemas.microsoft.com/office/drawing/2014/main" id="{F03F63EA-E69E-694B-827A-9D79CDD3ED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6149" y="2948444"/>
            <a:ext cx="831725" cy="481524"/>
          </a:xfrm>
          <a:prstGeom prst="rect">
            <a:avLst/>
          </a:prstGeom>
        </p:spPr>
      </p:pic>
      <p:pic>
        <p:nvPicPr>
          <p:cNvPr id="122" name="圖形 39">
            <a:extLst>
              <a:ext uri="{FF2B5EF4-FFF2-40B4-BE49-F238E27FC236}">
                <a16:creationId xmlns:a16="http://schemas.microsoft.com/office/drawing/2014/main" id="{434D61A9-2D09-E446-85B5-CF4CDBBE3D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20294" y="2948444"/>
            <a:ext cx="866543" cy="526508"/>
          </a:xfrm>
          <a:prstGeom prst="rect">
            <a:avLst/>
          </a:prstGeom>
        </p:spPr>
      </p:pic>
      <p:grpSp>
        <p:nvGrpSpPr>
          <p:cNvPr id="136" name="Group 135">
            <a:extLst>
              <a:ext uri="{FF2B5EF4-FFF2-40B4-BE49-F238E27FC236}">
                <a16:creationId xmlns:a16="http://schemas.microsoft.com/office/drawing/2014/main" id="{5576B095-4087-A348-9323-7963E973CAE1}"/>
              </a:ext>
            </a:extLst>
          </p:cNvPr>
          <p:cNvGrpSpPr/>
          <p:nvPr/>
        </p:nvGrpSpPr>
        <p:grpSpPr>
          <a:xfrm>
            <a:off x="4858760" y="3036898"/>
            <a:ext cx="260085" cy="260085"/>
            <a:chOff x="8727084" y="3388335"/>
            <a:chExt cx="346780" cy="346780"/>
          </a:xfrm>
          <a:effectLst>
            <a:outerShdw blurRad="50800" dist="38100" dir="2700000" algn="tl" rotWithShape="0">
              <a:prstClr val="black">
                <a:alpha val="40000"/>
              </a:prstClr>
            </a:outerShdw>
          </a:effectLst>
        </p:grpSpPr>
        <p:sp>
          <p:nvSpPr>
            <p:cNvPr id="137" name="橢圓 41">
              <a:extLst>
                <a:ext uri="{FF2B5EF4-FFF2-40B4-BE49-F238E27FC236}">
                  <a16:creationId xmlns:a16="http://schemas.microsoft.com/office/drawing/2014/main" id="{AEFC373C-4EB2-3B43-A402-2796DFCD124E}"/>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138" name="圖形 15">
              <a:extLst>
                <a:ext uri="{FF2B5EF4-FFF2-40B4-BE49-F238E27FC236}">
                  <a16:creationId xmlns:a16="http://schemas.microsoft.com/office/drawing/2014/main" id="{FF06FC5C-288B-1648-8482-BF569CD70A10}"/>
                </a:ext>
              </a:extLst>
            </p:cNvPr>
            <p:cNvGrpSpPr/>
            <p:nvPr/>
          </p:nvGrpSpPr>
          <p:grpSpPr>
            <a:xfrm>
              <a:off x="8810059" y="3432243"/>
              <a:ext cx="171009" cy="232084"/>
              <a:chOff x="5700272" y="2268099"/>
              <a:chExt cx="128257" cy="174063"/>
            </a:xfrm>
          </p:grpSpPr>
          <p:sp>
            <p:nvSpPr>
              <p:cNvPr id="139" name="手繪多邊形: 圖案 65">
                <a:extLst>
                  <a:ext uri="{FF2B5EF4-FFF2-40B4-BE49-F238E27FC236}">
                    <a16:creationId xmlns:a16="http://schemas.microsoft.com/office/drawing/2014/main" id="{0A63CFC6-1B30-AF49-AA68-0B52B778B5EE}"/>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140" name="手繪多邊形: 圖案 66">
                <a:extLst>
                  <a:ext uri="{FF2B5EF4-FFF2-40B4-BE49-F238E27FC236}">
                    <a16:creationId xmlns:a16="http://schemas.microsoft.com/office/drawing/2014/main" id="{6F3A736D-6217-F547-AABD-E7029FB629B1}"/>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41" name="手繪多邊形: 圖案 67">
                <a:extLst>
                  <a:ext uri="{FF2B5EF4-FFF2-40B4-BE49-F238E27FC236}">
                    <a16:creationId xmlns:a16="http://schemas.microsoft.com/office/drawing/2014/main" id="{E633E90A-9219-FA45-8D56-820A1240D35E}"/>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42" name="手繪多邊形: 圖案 68">
                <a:extLst>
                  <a:ext uri="{FF2B5EF4-FFF2-40B4-BE49-F238E27FC236}">
                    <a16:creationId xmlns:a16="http://schemas.microsoft.com/office/drawing/2014/main" id="{6EC1E89F-D009-6D41-A139-340E0C1A8D7F}"/>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pic>
        <p:nvPicPr>
          <p:cNvPr id="143" name="圖形 37">
            <a:extLst>
              <a:ext uri="{FF2B5EF4-FFF2-40B4-BE49-F238E27FC236}">
                <a16:creationId xmlns:a16="http://schemas.microsoft.com/office/drawing/2014/main" id="{071099F3-9F60-9B43-AFD6-E25B0084A47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90757" y="4008884"/>
            <a:ext cx="434617" cy="434617"/>
          </a:xfrm>
          <a:prstGeom prst="rect">
            <a:avLst/>
          </a:prstGeom>
        </p:spPr>
      </p:pic>
      <p:sp>
        <p:nvSpPr>
          <p:cNvPr id="144" name="矩形 107">
            <a:extLst>
              <a:ext uri="{FF2B5EF4-FFF2-40B4-BE49-F238E27FC236}">
                <a16:creationId xmlns:a16="http://schemas.microsoft.com/office/drawing/2014/main" id="{D337BE2E-B628-2C43-92DB-B66DA01CD061}"/>
              </a:ext>
            </a:extLst>
          </p:cNvPr>
          <p:cNvSpPr/>
          <p:nvPr/>
        </p:nvSpPr>
        <p:spPr>
          <a:xfrm>
            <a:off x="7606121" y="3072111"/>
            <a:ext cx="135000" cy="135000"/>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srgbClr val="17A9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5" name="文字方塊 120">
            <a:extLst>
              <a:ext uri="{FF2B5EF4-FFF2-40B4-BE49-F238E27FC236}">
                <a16:creationId xmlns:a16="http://schemas.microsoft.com/office/drawing/2014/main" id="{4A07F1D9-ECC3-1747-AB15-B3940994F58E}"/>
              </a:ext>
            </a:extLst>
          </p:cNvPr>
          <p:cNvSpPr txBox="1"/>
          <p:nvPr/>
        </p:nvSpPr>
        <p:spPr>
          <a:xfrm>
            <a:off x="7732069" y="3014146"/>
            <a:ext cx="1370888" cy="230832"/>
          </a:xfrm>
          <a:prstGeom prst="rect">
            <a:avLst/>
          </a:prstGeom>
          <a:noFill/>
        </p:spPr>
        <p:txBody>
          <a:bodyPr wrap="none" rtlCol="0">
            <a:spAutoFit/>
          </a:bodyPr>
          <a:lstStyle/>
          <a:p>
            <a:r>
              <a:rPr lang="en-US" altLang="zh-TW" sz="900" b="1">
                <a:latin typeface="Arial" panose="020B0604020202020204" pitchFamily="34" charset="0"/>
                <a:ea typeface="微軟正黑體" panose="020B0604030504040204" pitchFamily="34" charset="-120"/>
                <a:cs typeface="Arial" panose="020B0604020202020204" pitchFamily="34" charset="0"/>
              </a:rPr>
              <a:t>Always keep in cache</a:t>
            </a:r>
            <a:endParaRPr lang="en-GB" sz="900" b="1">
              <a:latin typeface="Arial" panose="020B0604020202020204" pitchFamily="34" charset="0"/>
              <a:ea typeface="微軟正黑體" panose="020B0604030504040204" pitchFamily="34" charset="-120"/>
              <a:cs typeface="Arial" panose="020B0604020202020204" pitchFamily="34" charset="0"/>
            </a:endParaRPr>
          </a:p>
        </p:txBody>
      </p:sp>
      <p:sp>
        <p:nvSpPr>
          <p:cNvPr id="47" name="Circular Arrow 46">
            <a:extLst>
              <a:ext uri="{FF2B5EF4-FFF2-40B4-BE49-F238E27FC236}">
                <a16:creationId xmlns:a16="http://schemas.microsoft.com/office/drawing/2014/main" id="{65619244-D9E0-D043-B8BE-4D06B7AC4AC7}"/>
              </a:ext>
            </a:extLst>
          </p:cNvPr>
          <p:cNvSpPr/>
          <p:nvPr/>
        </p:nvSpPr>
        <p:spPr>
          <a:xfrm>
            <a:off x="6487247" y="2123947"/>
            <a:ext cx="1060764" cy="892434"/>
          </a:xfrm>
          <a:prstGeom prst="circularArrow">
            <a:avLst>
              <a:gd name="adj1" fmla="val 12332"/>
              <a:gd name="adj2" fmla="val 1142319"/>
              <a:gd name="adj3" fmla="val 16088905"/>
              <a:gd name="adj4" fmla="val 10800000"/>
              <a:gd name="adj5" fmla="val 125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grpSp>
        <p:nvGrpSpPr>
          <p:cNvPr id="148" name="Group 147">
            <a:extLst>
              <a:ext uri="{FF2B5EF4-FFF2-40B4-BE49-F238E27FC236}">
                <a16:creationId xmlns:a16="http://schemas.microsoft.com/office/drawing/2014/main" id="{B8B12467-4DDD-A34B-A59D-FD904355CBFF}"/>
              </a:ext>
            </a:extLst>
          </p:cNvPr>
          <p:cNvGrpSpPr/>
          <p:nvPr/>
        </p:nvGrpSpPr>
        <p:grpSpPr>
          <a:xfrm>
            <a:off x="7194285" y="2112670"/>
            <a:ext cx="260085" cy="260085"/>
            <a:chOff x="8727084" y="3388335"/>
            <a:chExt cx="346780" cy="346780"/>
          </a:xfrm>
          <a:effectLst>
            <a:outerShdw blurRad="50800" dist="38100" dir="2700000" algn="tl" rotWithShape="0">
              <a:prstClr val="black">
                <a:alpha val="40000"/>
              </a:prstClr>
            </a:outerShdw>
          </a:effectLst>
        </p:grpSpPr>
        <p:sp>
          <p:nvSpPr>
            <p:cNvPr id="149" name="橢圓 41">
              <a:extLst>
                <a:ext uri="{FF2B5EF4-FFF2-40B4-BE49-F238E27FC236}">
                  <a16:creationId xmlns:a16="http://schemas.microsoft.com/office/drawing/2014/main" id="{78ECB853-1AE7-A943-9C2A-4856AE0A6D84}"/>
                </a:ext>
              </a:extLst>
            </p:cNvPr>
            <p:cNvSpPr/>
            <p:nvPr/>
          </p:nvSpPr>
          <p:spPr>
            <a:xfrm>
              <a:off x="8727084" y="3388335"/>
              <a:ext cx="346780" cy="346780"/>
            </a:xfrm>
            <a:prstGeom prst="ellipse">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150" name="圖形 15">
              <a:extLst>
                <a:ext uri="{FF2B5EF4-FFF2-40B4-BE49-F238E27FC236}">
                  <a16:creationId xmlns:a16="http://schemas.microsoft.com/office/drawing/2014/main" id="{FE9C7FF0-6F57-D546-94A7-33AAB1443C12}"/>
                </a:ext>
              </a:extLst>
            </p:cNvPr>
            <p:cNvGrpSpPr/>
            <p:nvPr/>
          </p:nvGrpSpPr>
          <p:grpSpPr>
            <a:xfrm>
              <a:off x="8810059" y="3432243"/>
              <a:ext cx="171009" cy="232084"/>
              <a:chOff x="5700272" y="2268099"/>
              <a:chExt cx="128257" cy="174063"/>
            </a:xfrm>
          </p:grpSpPr>
          <p:sp>
            <p:nvSpPr>
              <p:cNvPr id="151" name="手繪多邊形: 圖案 65">
                <a:extLst>
                  <a:ext uri="{FF2B5EF4-FFF2-40B4-BE49-F238E27FC236}">
                    <a16:creationId xmlns:a16="http://schemas.microsoft.com/office/drawing/2014/main" id="{5470EA25-C388-C941-8F47-142A39602EBE}"/>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152" name="手繪多邊形: 圖案 66">
                <a:extLst>
                  <a:ext uri="{FF2B5EF4-FFF2-40B4-BE49-F238E27FC236}">
                    <a16:creationId xmlns:a16="http://schemas.microsoft.com/office/drawing/2014/main" id="{3902E893-6017-834B-870E-A265C9F862FD}"/>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53" name="手繪多邊形: 圖案 67">
                <a:extLst>
                  <a:ext uri="{FF2B5EF4-FFF2-40B4-BE49-F238E27FC236}">
                    <a16:creationId xmlns:a16="http://schemas.microsoft.com/office/drawing/2014/main" id="{58D1516E-E8F5-0242-9377-43F1ECA2EEAE}"/>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54" name="手繪多邊形: 圖案 68">
                <a:extLst>
                  <a:ext uri="{FF2B5EF4-FFF2-40B4-BE49-F238E27FC236}">
                    <a16:creationId xmlns:a16="http://schemas.microsoft.com/office/drawing/2014/main" id="{80EDB176-0A98-454A-925A-7C507899D94E}"/>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grpSp>
        <p:nvGrpSpPr>
          <p:cNvPr id="155" name="Group 154">
            <a:extLst>
              <a:ext uri="{FF2B5EF4-FFF2-40B4-BE49-F238E27FC236}">
                <a16:creationId xmlns:a16="http://schemas.microsoft.com/office/drawing/2014/main" id="{78076E05-E811-9046-A9F2-9E5564893305}"/>
              </a:ext>
            </a:extLst>
          </p:cNvPr>
          <p:cNvGrpSpPr/>
          <p:nvPr/>
        </p:nvGrpSpPr>
        <p:grpSpPr>
          <a:xfrm>
            <a:off x="7546710" y="2112670"/>
            <a:ext cx="260085" cy="260085"/>
            <a:chOff x="8727084" y="3388335"/>
            <a:chExt cx="346780" cy="346780"/>
          </a:xfrm>
          <a:effectLst>
            <a:outerShdw blurRad="50800" dist="38100" dir="2700000" algn="tl" rotWithShape="0">
              <a:prstClr val="black">
                <a:alpha val="40000"/>
              </a:prstClr>
            </a:outerShdw>
          </a:effectLst>
        </p:grpSpPr>
        <p:sp>
          <p:nvSpPr>
            <p:cNvPr id="156" name="橢圓 41">
              <a:extLst>
                <a:ext uri="{FF2B5EF4-FFF2-40B4-BE49-F238E27FC236}">
                  <a16:creationId xmlns:a16="http://schemas.microsoft.com/office/drawing/2014/main" id="{BF2584F5-1836-9E44-88E5-F760BEB0FF77}"/>
                </a:ext>
              </a:extLst>
            </p:cNvPr>
            <p:cNvSpPr/>
            <p:nvPr/>
          </p:nvSpPr>
          <p:spPr>
            <a:xfrm>
              <a:off x="8727084" y="3388335"/>
              <a:ext cx="346780" cy="346780"/>
            </a:xfrm>
            <a:prstGeom prst="ellipse">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157" name="圖形 15">
              <a:extLst>
                <a:ext uri="{FF2B5EF4-FFF2-40B4-BE49-F238E27FC236}">
                  <a16:creationId xmlns:a16="http://schemas.microsoft.com/office/drawing/2014/main" id="{692E87C6-F1D1-EE41-815D-4C2ECC4B8356}"/>
                </a:ext>
              </a:extLst>
            </p:cNvPr>
            <p:cNvGrpSpPr/>
            <p:nvPr/>
          </p:nvGrpSpPr>
          <p:grpSpPr>
            <a:xfrm>
              <a:off x="8810059" y="3432243"/>
              <a:ext cx="171009" cy="232084"/>
              <a:chOff x="5700272" y="2268099"/>
              <a:chExt cx="128257" cy="174063"/>
            </a:xfrm>
          </p:grpSpPr>
          <p:sp>
            <p:nvSpPr>
              <p:cNvPr id="158" name="手繪多邊形: 圖案 65">
                <a:extLst>
                  <a:ext uri="{FF2B5EF4-FFF2-40B4-BE49-F238E27FC236}">
                    <a16:creationId xmlns:a16="http://schemas.microsoft.com/office/drawing/2014/main" id="{2991B06A-056F-E849-AC0F-7297A1BCB96A}"/>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159" name="手繪多邊形: 圖案 66">
                <a:extLst>
                  <a:ext uri="{FF2B5EF4-FFF2-40B4-BE49-F238E27FC236}">
                    <a16:creationId xmlns:a16="http://schemas.microsoft.com/office/drawing/2014/main" id="{D41C1E63-1C00-F944-8E2C-D615FBAD48D9}"/>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60" name="手繪多邊形: 圖案 67">
                <a:extLst>
                  <a:ext uri="{FF2B5EF4-FFF2-40B4-BE49-F238E27FC236}">
                    <a16:creationId xmlns:a16="http://schemas.microsoft.com/office/drawing/2014/main" id="{6972FAF8-8BD2-5E4A-A605-0FA95683FF32}"/>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61" name="手繪多邊形: 圖案 68">
                <a:extLst>
                  <a:ext uri="{FF2B5EF4-FFF2-40B4-BE49-F238E27FC236}">
                    <a16:creationId xmlns:a16="http://schemas.microsoft.com/office/drawing/2014/main" id="{6CC17586-4F5D-3F43-96DA-CD3357E83638}"/>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sp>
        <p:nvSpPr>
          <p:cNvPr id="165" name="矩形: 圓角 2">
            <a:extLst>
              <a:ext uri="{FF2B5EF4-FFF2-40B4-BE49-F238E27FC236}">
                <a16:creationId xmlns:a16="http://schemas.microsoft.com/office/drawing/2014/main" id="{B18F9DF7-CD5C-824A-B535-14729548F17B}"/>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6" name="Rectangle 165">
            <a:extLst>
              <a:ext uri="{FF2B5EF4-FFF2-40B4-BE49-F238E27FC236}">
                <a16:creationId xmlns:a16="http://schemas.microsoft.com/office/drawing/2014/main" id="{945D7594-18CD-9749-BAC6-1F7D20CAAB91}"/>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167" name="矩形 3">
            <a:extLst>
              <a:ext uri="{FF2B5EF4-FFF2-40B4-BE49-F238E27FC236}">
                <a16:creationId xmlns:a16="http://schemas.microsoft.com/office/drawing/2014/main" id="{32FF3645-9D79-9F48-918C-2470DDDA1B9E}"/>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8" name="矩形 48">
            <a:extLst>
              <a:ext uri="{FF2B5EF4-FFF2-40B4-BE49-F238E27FC236}">
                <a16:creationId xmlns:a16="http://schemas.microsoft.com/office/drawing/2014/main" id="{DF063A87-8E19-294B-BA9E-3EF929747DB9}"/>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7591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68;p15">
            <a:extLst>
              <a:ext uri="{FF2B5EF4-FFF2-40B4-BE49-F238E27FC236}">
                <a16:creationId xmlns:a16="http://schemas.microsoft.com/office/drawing/2014/main" id="{45AA20A2-27DD-9142-B7C0-81201491DF03}"/>
              </a:ext>
            </a:extLst>
          </p:cNvPr>
          <p:cNvSpPr txBox="1"/>
          <p:nvPr/>
        </p:nvSpPr>
        <p:spPr>
          <a:xfrm>
            <a:off x="3869688" y="1336582"/>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Impact"/>
                <a:ea typeface="Impact"/>
                <a:cs typeface="Impact"/>
                <a:sym typeface="Impact"/>
              </a:rPr>
              <a:t>2</a:t>
            </a:r>
          </a:p>
        </p:txBody>
      </p:sp>
      <p:sp>
        <p:nvSpPr>
          <p:cNvPr id="2" name="Title 1">
            <a:extLst>
              <a:ext uri="{FF2B5EF4-FFF2-40B4-BE49-F238E27FC236}">
                <a16:creationId xmlns:a16="http://schemas.microsoft.com/office/drawing/2014/main" id="{51508616-85AE-4244-9FD7-65B5AC12060D}"/>
              </a:ext>
            </a:extLst>
          </p:cNvPr>
          <p:cNvSpPr>
            <a:spLocks noGrp="1"/>
          </p:cNvSpPr>
          <p:nvPr>
            <p:ph type="title"/>
          </p:nvPr>
        </p:nvSpPr>
        <p:spPr>
          <a:xfrm>
            <a:off x="343153" y="112715"/>
            <a:ext cx="9349487" cy="994172"/>
          </a:xfrm>
        </p:spPr>
        <p:txBody>
          <a:bodyPr>
            <a:noAutofit/>
          </a:bodyPr>
          <a:lstStyle/>
          <a:p>
            <a:r>
              <a:rPr lang="en-US" altLang="zh-TW" sz="2270">
                <a:latin typeface="Arial" panose="020B0604020202020204" pitchFamily="34" charset="0"/>
                <a:cs typeface="Arial" panose="020B0604020202020204" pitchFamily="34" charset="0"/>
              </a:rPr>
              <a:t>Keep files in cache in advance to reduce the first reading time</a:t>
            </a:r>
            <a:endParaRPr lang="en-US" sz="227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61BE233-C26A-1944-B29A-E003FAF2C0A2}"/>
              </a:ext>
            </a:extLst>
          </p:cNvPr>
          <p:cNvSpPr/>
          <p:nvPr/>
        </p:nvSpPr>
        <p:spPr>
          <a:xfrm>
            <a:off x="378739" y="1007911"/>
            <a:ext cx="7206079" cy="537135"/>
          </a:xfrm>
          <a:prstGeom prst="rect">
            <a:avLst/>
          </a:prstGeom>
        </p:spPr>
        <p:txBody>
          <a:bodyPr wrap="square">
            <a:spAutoFit/>
          </a:bodyPr>
          <a:lstStyle/>
          <a:p>
            <a:pPr>
              <a:lnSpc>
                <a:spcPts val="1800"/>
              </a:lnSpc>
            </a:pPr>
            <a:r>
              <a:rPr lang="en-US" altLang="zh-TW" sz="1400">
                <a:latin typeface="Arial" panose="020B0604020202020204" pitchFamily="34" charset="0"/>
                <a:ea typeface="微軟正黑體" panose="020B0604030504040204" pitchFamily="34" charset="-120"/>
                <a:cs typeface="Arial" panose="020B0604020202020204" pitchFamily="34" charset="0"/>
              </a:rPr>
              <a:t>Files are treated as high priority and are cached in advance to ensure cache hit. </a:t>
            </a:r>
            <a:br>
              <a:rPr lang="en-US" altLang="zh-TW" sz="1400">
                <a:latin typeface="Arial" panose="020B0604020202020204" pitchFamily="34" charset="0"/>
                <a:ea typeface="微軟正黑體" panose="020B0604030504040204" pitchFamily="34" charset="-120"/>
                <a:cs typeface="Arial" panose="020B0604020202020204" pitchFamily="34" charset="0"/>
              </a:rPr>
            </a:br>
            <a:r>
              <a:rPr lang="en-US" altLang="zh-TW" sz="1400">
                <a:latin typeface="Arial" panose="020B0604020202020204" pitchFamily="34" charset="0"/>
                <a:ea typeface="微軟正黑體" panose="020B0604030504040204" pitchFamily="34" charset="-120"/>
                <a:cs typeface="Arial" panose="020B0604020202020204" pitchFamily="34" charset="0"/>
              </a:rPr>
              <a:t>Always keep important, frequently accessed files in the cache.</a:t>
            </a:r>
            <a:endParaRPr lang="en-US" sz="1400">
              <a:latin typeface="Arial" panose="020B0604020202020204" pitchFamily="34" charset="0"/>
              <a:ea typeface="微軟正黑體" panose="020B0604030504040204" pitchFamily="34" charset="-120"/>
              <a:cs typeface="Arial" panose="020B0604020202020204" pitchFamily="34" charset="0"/>
            </a:endParaRPr>
          </a:p>
        </p:txBody>
      </p:sp>
      <p:sp>
        <p:nvSpPr>
          <p:cNvPr id="5" name="矩形: 圓角 34">
            <a:extLst>
              <a:ext uri="{FF2B5EF4-FFF2-40B4-BE49-F238E27FC236}">
                <a16:creationId xmlns:a16="http://schemas.microsoft.com/office/drawing/2014/main" id="{96DC76EF-6C6A-5E49-ABE0-D6D08555D410}"/>
              </a:ext>
            </a:extLst>
          </p:cNvPr>
          <p:cNvSpPr/>
          <p:nvPr/>
        </p:nvSpPr>
        <p:spPr>
          <a:xfrm>
            <a:off x="446902" y="3781042"/>
            <a:ext cx="3306442" cy="866053"/>
          </a:xfrm>
          <a:prstGeom prst="roundRect">
            <a:avLst>
              <a:gd name="adj" fmla="val 7363"/>
            </a:avLst>
          </a:prstGeom>
          <a:solidFill>
            <a:schemeClr val="bg1"/>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3995" indent="-121920">
              <a:buFont typeface="Arial" panose="020B0604020202020204" pitchFamily="34" charset="0"/>
              <a:buChar char="•"/>
            </a:pPr>
            <a:r>
              <a:rPr lang="en-US" altLang="zh-TW" sz="1000">
                <a:solidFill>
                  <a:schemeClr val="tx1"/>
                </a:solidFill>
                <a:latin typeface="Arial"/>
                <a:ea typeface="微軟正黑體"/>
                <a:cs typeface="Arial"/>
              </a:rPr>
              <a:t>When reserved cache space is insufficient, some files will still be removed by cache algorithm.</a:t>
            </a:r>
            <a:endParaRPr lang="en-US">
              <a:solidFill>
                <a:schemeClr val="tx1"/>
              </a:solidFill>
              <a:latin typeface="Arial"/>
              <a:ea typeface="微軟正黑體"/>
              <a:cs typeface="Arial"/>
            </a:endParaRPr>
          </a:p>
          <a:p>
            <a:pPr marL="213995" indent="-121920">
              <a:buFont typeface="Arial" panose="020B0604020202020204" pitchFamily="34" charset="0"/>
              <a:buChar char="•"/>
            </a:pPr>
            <a:r>
              <a:rPr lang="en-US" altLang="zh-TW" sz="1000">
                <a:solidFill>
                  <a:schemeClr val="tx1"/>
                </a:solidFill>
                <a:latin typeface="Arial"/>
                <a:ea typeface="微軟正黑體"/>
                <a:cs typeface="Arial"/>
              </a:rPr>
              <a:t>When reserved cache space is insufficient, alter the cache space distribution rate or expand the whole cache space.</a:t>
            </a:r>
            <a:endParaRPr lang="zh-TW" altLang="en-US" sz="1000">
              <a:solidFill>
                <a:schemeClr val="tx1"/>
              </a:solidFill>
              <a:latin typeface="Arial"/>
              <a:ea typeface="微軟正黑體"/>
              <a:cs typeface="Arial"/>
            </a:endParaRPr>
          </a:p>
        </p:txBody>
      </p:sp>
      <p:pic>
        <p:nvPicPr>
          <p:cNvPr id="6" name="圖形 35">
            <a:extLst>
              <a:ext uri="{FF2B5EF4-FFF2-40B4-BE49-F238E27FC236}">
                <a16:creationId xmlns:a16="http://schemas.microsoft.com/office/drawing/2014/main" id="{DC6F0FFF-1DE1-9E4D-BC3B-50D7EFBECC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197" y="4023037"/>
            <a:ext cx="313084" cy="313084"/>
          </a:xfrm>
          <a:prstGeom prst="rect">
            <a:avLst/>
          </a:prstGeom>
        </p:spPr>
      </p:pic>
      <p:sp>
        <p:nvSpPr>
          <p:cNvPr id="24" name="Google Shape;69;p15">
            <a:extLst>
              <a:ext uri="{FF2B5EF4-FFF2-40B4-BE49-F238E27FC236}">
                <a16:creationId xmlns:a16="http://schemas.microsoft.com/office/drawing/2014/main" id="{0B3E75C1-15FB-5044-B641-8327385ACB3B}"/>
              </a:ext>
            </a:extLst>
          </p:cNvPr>
          <p:cNvSpPr txBox="1"/>
          <p:nvPr/>
        </p:nvSpPr>
        <p:spPr>
          <a:xfrm>
            <a:off x="336072" y="1316474"/>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Impact"/>
                <a:ea typeface="Impact"/>
                <a:cs typeface="Impact"/>
                <a:sym typeface="Impact"/>
              </a:rPr>
              <a:t>1</a:t>
            </a:r>
          </a:p>
        </p:txBody>
      </p:sp>
      <p:sp>
        <p:nvSpPr>
          <p:cNvPr id="26" name="Rectangle 25">
            <a:extLst>
              <a:ext uri="{FF2B5EF4-FFF2-40B4-BE49-F238E27FC236}">
                <a16:creationId xmlns:a16="http://schemas.microsoft.com/office/drawing/2014/main" id="{D557A4F1-D099-574D-A01E-82EDC20D64A1}"/>
              </a:ext>
            </a:extLst>
          </p:cNvPr>
          <p:cNvSpPr/>
          <p:nvPr/>
        </p:nvSpPr>
        <p:spPr>
          <a:xfrm>
            <a:off x="4014760" y="5617419"/>
            <a:ext cx="3873206" cy="248209"/>
          </a:xfrm>
          <a:prstGeom prst="rect">
            <a:avLst/>
          </a:prstGeom>
        </p:spPr>
        <p:txBody>
          <a:bodyPr wrap="square">
            <a:spAutoFit/>
          </a:bodyPr>
          <a:lstStyle/>
          <a:p>
            <a:pPr algn="ctr"/>
            <a:r>
              <a:rPr lang="zh-CN" altLang="en-US" sz="1013">
                <a:latin typeface="微軟正黑體" panose="020B0604030504040204" pitchFamily="34" charset="-120"/>
                <a:ea typeface="微軟正黑體" panose="020B0604030504040204" pitchFamily="34" charset="-120"/>
              </a:rPr>
              <a:t>設定快取優先順序，將特定資料夾設為保留快取</a:t>
            </a:r>
            <a:endParaRPr lang="en-US" sz="1013">
              <a:latin typeface="微軟正黑體" panose="020B0604030504040204" pitchFamily="34" charset="-120"/>
              <a:ea typeface="微軟正黑體" panose="020B0604030504040204" pitchFamily="34" charset="-120"/>
            </a:endParaRPr>
          </a:p>
        </p:txBody>
      </p:sp>
      <p:sp>
        <p:nvSpPr>
          <p:cNvPr id="32" name="TextBox 31">
            <a:extLst>
              <a:ext uri="{FF2B5EF4-FFF2-40B4-BE49-F238E27FC236}">
                <a16:creationId xmlns:a16="http://schemas.microsoft.com/office/drawing/2014/main" id="{364B66F8-9272-484F-A69F-CE4B9D1F9029}"/>
              </a:ext>
            </a:extLst>
          </p:cNvPr>
          <p:cNvSpPr txBox="1"/>
          <p:nvPr/>
        </p:nvSpPr>
        <p:spPr>
          <a:xfrm>
            <a:off x="8353449" y="-440631"/>
            <a:ext cx="674660" cy="369332"/>
          </a:xfrm>
          <a:prstGeom prst="rect">
            <a:avLst/>
          </a:prstGeom>
          <a:noFill/>
        </p:spPr>
        <p:txBody>
          <a:bodyPr wrap="square" rtlCol="0">
            <a:spAutoFit/>
          </a:bodyPr>
          <a:lstStyle/>
          <a:p>
            <a:r>
              <a:rPr lang="zh-CN" altLang="en-US">
                <a:highlight>
                  <a:srgbClr val="FFFF00"/>
                </a:highlight>
              </a:rPr>
              <a:t>子頁</a:t>
            </a:r>
            <a:endParaRPr lang="en-US">
              <a:highlight>
                <a:srgbClr val="FFFF00"/>
              </a:highlight>
            </a:endParaRPr>
          </a:p>
        </p:txBody>
      </p:sp>
      <p:sp>
        <p:nvSpPr>
          <p:cNvPr id="28" name="矩形: 圓角 35">
            <a:extLst>
              <a:ext uri="{FF2B5EF4-FFF2-40B4-BE49-F238E27FC236}">
                <a16:creationId xmlns:a16="http://schemas.microsoft.com/office/drawing/2014/main" id="{FEDE13A5-83DB-4136-A98C-6DE16A2451C3}"/>
              </a:ext>
            </a:extLst>
          </p:cNvPr>
          <p:cNvSpPr/>
          <p:nvPr/>
        </p:nvSpPr>
        <p:spPr>
          <a:xfrm>
            <a:off x="830820" y="1821750"/>
            <a:ext cx="2667754" cy="352964"/>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25" name="Rectangle 24">
            <a:extLst>
              <a:ext uri="{FF2B5EF4-FFF2-40B4-BE49-F238E27FC236}">
                <a16:creationId xmlns:a16="http://schemas.microsoft.com/office/drawing/2014/main" id="{6EEFF14F-9FD1-B141-98EF-ABCFC6EC3094}"/>
              </a:ext>
            </a:extLst>
          </p:cNvPr>
          <p:cNvSpPr/>
          <p:nvPr/>
        </p:nvSpPr>
        <p:spPr>
          <a:xfrm>
            <a:off x="891408" y="1856389"/>
            <a:ext cx="2547532" cy="276999"/>
          </a:xfrm>
          <a:prstGeom prst="rect">
            <a:avLst/>
          </a:prstGeom>
        </p:spPr>
        <p:txBody>
          <a:bodyPr wrap="square">
            <a:spAutoFit/>
          </a:bodyPr>
          <a:lstStyle/>
          <a:p>
            <a:pPr algn="ctr"/>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rPr>
              <a:t>Distribute reserved cache space</a:t>
            </a:r>
            <a:endPar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3" name="矩形: 圓角 35">
            <a:extLst>
              <a:ext uri="{FF2B5EF4-FFF2-40B4-BE49-F238E27FC236}">
                <a16:creationId xmlns:a16="http://schemas.microsoft.com/office/drawing/2014/main" id="{1DCB58FB-32B4-43E5-92EF-70998FD18973}"/>
              </a:ext>
            </a:extLst>
          </p:cNvPr>
          <p:cNvSpPr/>
          <p:nvPr/>
        </p:nvSpPr>
        <p:spPr>
          <a:xfrm>
            <a:off x="4471656" y="1820614"/>
            <a:ext cx="2931648" cy="40408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4" name="Rectangle 24">
            <a:extLst>
              <a:ext uri="{FF2B5EF4-FFF2-40B4-BE49-F238E27FC236}">
                <a16:creationId xmlns:a16="http://schemas.microsoft.com/office/drawing/2014/main" id="{8E9DC3E5-62F1-4F6C-8398-797B17627234}"/>
              </a:ext>
            </a:extLst>
          </p:cNvPr>
          <p:cNvSpPr/>
          <p:nvPr/>
        </p:nvSpPr>
        <p:spPr>
          <a:xfrm>
            <a:off x="4571999" y="1802246"/>
            <a:ext cx="2630809" cy="461665"/>
          </a:xfrm>
          <a:prstGeom prst="rect">
            <a:avLst/>
          </a:prstGeom>
        </p:spPr>
        <p:txBody>
          <a:bodyPr wrap="square">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Select cache priority of the folder to always keep in reserved cache.</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7" name="矩形: 圓角 2">
            <a:extLst>
              <a:ext uri="{FF2B5EF4-FFF2-40B4-BE49-F238E27FC236}">
                <a16:creationId xmlns:a16="http://schemas.microsoft.com/office/drawing/2014/main" id="{79D5FFE2-2F92-B442-A8DD-190ABF59053B}"/>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Rectangle 37">
            <a:extLst>
              <a:ext uri="{FF2B5EF4-FFF2-40B4-BE49-F238E27FC236}">
                <a16:creationId xmlns:a16="http://schemas.microsoft.com/office/drawing/2014/main" id="{A03A77D6-4877-954C-9D92-2BF3B584DA66}"/>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39" name="矩形 3">
            <a:extLst>
              <a:ext uri="{FF2B5EF4-FFF2-40B4-BE49-F238E27FC236}">
                <a16:creationId xmlns:a16="http://schemas.microsoft.com/office/drawing/2014/main" id="{2F81E673-359F-8F48-A5A2-EEC7C3285555}"/>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48">
            <a:extLst>
              <a:ext uri="{FF2B5EF4-FFF2-40B4-BE49-F238E27FC236}">
                <a16:creationId xmlns:a16="http://schemas.microsoft.com/office/drawing/2014/main" id="{8C79C65F-0E25-714E-BF1D-9FA6EB876065}"/>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Picture 11">
            <a:extLst>
              <a:ext uri="{FF2B5EF4-FFF2-40B4-BE49-F238E27FC236}">
                <a16:creationId xmlns:a16="http://schemas.microsoft.com/office/drawing/2014/main" id="{BB686B2B-4229-BC47-8C52-1A67665E8724}"/>
              </a:ext>
            </a:extLst>
          </p:cNvPr>
          <p:cNvPicPr>
            <a:picLocks noChangeAspect="1"/>
          </p:cNvPicPr>
          <p:nvPr/>
        </p:nvPicPr>
        <p:blipFill rotWithShape="1">
          <a:blip r:embed="rId4"/>
          <a:srcRect l="4803" t="28058" r="54623" b="17200"/>
          <a:stretch/>
        </p:blipFill>
        <p:spPr>
          <a:xfrm>
            <a:off x="1327504" y="2257181"/>
            <a:ext cx="1442720" cy="1442720"/>
          </a:xfrm>
          <a:prstGeom prst="ellipse">
            <a:avLst/>
          </a:prstGeom>
          <a:ln>
            <a:solidFill>
              <a:schemeClr val="bg2">
                <a:lumMod val="75000"/>
              </a:schemeClr>
            </a:solidFill>
          </a:ln>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E5CAF483-50F6-3640-AD66-2DE0DDAC095A}"/>
              </a:ext>
            </a:extLst>
          </p:cNvPr>
          <p:cNvPicPr>
            <a:picLocks noChangeAspect="1"/>
          </p:cNvPicPr>
          <p:nvPr/>
        </p:nvPicPr>
        <p:blipFill>
          <a:blip r:embed="rId5"/>
          <a:stretch>
            <a:fillRect/>
          </a:stretch>
        </p:blipFill>
        <p:spPr>
          <a:xfrm>
            <a:off x="3949331" y="2571750"/>
            <a:ext cx="1572130" cy="1771579"/>
          </a:xfrm>
          <a:prstGeom prst="roundRect">
            <a:avLst>
              <a:gd name="adj" fmla="val 5068"/>
            </a:avLst>
          </a:prstGeom>
          <a:ln>
            <a:solidFill>
              <a:schemeClr val="bg2">
                <a:lumMod val="75000"/>
              </a:schemeClr>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56BEC1A1-8D87-1141-92DF-243561999C21}"/>
              </a:ext>
            </a:extLst>
          </p:cNvPr>
          <p:cNvSpPr/>
          <p:nvPr/>
        </p:nvSpPr>
        <p:spPr>
          <a:xfrm>
            <a:off x="4024527" y="3550613"/>
            <a:ext cx="1078680" cy="165332"/>
          </a:xfrm>
          <a:prstGeom prst="rect">
            <a:avLst/>
          </a:prstGeom>
          <a:solidFill>
            <a:srgbClr val="FFF25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9" name="Picture 8">
            <a:extLst>
              <a:ext uri="{FF2B5EF4-FFF2-40B4-BE49-F238E27FC236}">
                <a16:creationId xmlns:a16="http://schemas.microsoft.com/office/drawing/2014/main" id="{23B2720F-F700-FF44-8840-3643CA56D70E}"/>
              </a:ext>
            </a:extLst>
          </p:cNvPr>
          <p:cNvPicPr>
            <a:picLocks noChangeAspect="1"/>
          </p:cNvPicPr>
          <p:nvPr/>
        </p:nvPicPr>
        <p:blipFill>
          <a:blip r:embed="rId6"/>
          <a:stretch>
            <a:fillRect/>
          </a:stretch>
        </p:blipFill>
        <p:spPr>
          <a:xfrm rot="19827717">
            <a:off x="4938404" y="3429315"/>
            <a:ext cx="582007" cy="582007"/>
          </a:xfrm>
          <a:prstGeom prst="rect">
            <a:avLst/>
          </a:prstGeom>
        </p:spPr>
      </p:pic>
      <p:pic>
        <p:nvPicPr>
          <p:cNvPr id="15" name="Picture 14">
            <a:extLst>
              <a:ext uri="{FF2B5EF4-FFF2-40B4-BE49-F238E27FC236}">
                <a16:creationId xmlns:a16="http://schemas.microsoft.com/office/drawing/2014/main" id="{AA54AA80-DDFB-0141-BEB1-FDDB94B96C04}"/>
              </a:ext>
            </a:extLst>
          </p:cNvPr>
          <p:cNvPicPr>
            <a:picLocks noChangeAspect="1"/>
          </p:cNvPicPr>
          <p:nvPr/>
        </p:nvPicPr>
        <p:blipFill>
          <a:blip r:embed="rId7"/>
          <a:stretch>
            <a:fillRect/>
          </a:stretch>
        </p:blipFill>
        <p:spPr>
          <a:xfrm>
            <a:off x="5895432" y="2340053"/>
            <a:ext cx="2645593" cy="2569364"/>
          </a:xfrm>
          <a:prstGeom prst="roundRect">
            <a:avLst>
              <a:gd name="adj" fmla="val 2470"/>
            </a:avLst>
          </a:prstGeom>
          <a:ln>
            <a:solidFill>
              <a:schemeClr val="bg2">
                <a:lumMod val="75000"/>
              </a:schemeClr>
            </a:solidFill>
          </a:ln>
        </p:spPr>
      </p:pic>
      <p:cxnSp>
        <p:nvCxnSpPr>
          <p:cNvPr id="13" name="Straight Arrow Connector 12">
            <a:extLst>
              <a:ext uri="{FF2B5EF4-FFF2-40B4-BE49-F238E27FC236}">
                <a16:creationId xmlns:a16="http://schemas.microsoft.com/office/drawing/2014/main" id="{88D6E95D-60FE-7D4C-BBDB-3EA1559726B0}"/>
              </a:ext>
            </a:extLst>
          </p:cNvPr>
          <p:cNvCxnSpPr>
            <a:cxnSpLocks/>
          </p:cNvCxnSpPr>
          <p:nvPr/>
        </p:nvCxnSpPr>
        <p:spPr>
          <a:xfrm>
            <a:off x="6626969" y="3158459"/>
            <a:ext cx="504824" cy="0"/>
          </a:xfrm>
          <a:prstGeom prst="straightConnector1">
            <a:avLst/>
          </a:prstGeom>
          <a:ln w="19050">
            <a:gradFill>
              <a:gsLst>
                <a:gs pos="0">
                  <a:srgbClr val="675CCB"/>
                </a:gs>
                <a:gs pos="100000">
                  <a:srgbClr val="4873E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D5E0DB-9039-6741-A5F2-D3AB461E89C2}"/>
              </a:ext>
            </a:extLst>
          </p:cNvPr>
          <p:cNvCxnSpPr>
            <a:cxnSpLocks/>
          </p:cNvCxnSpPr>
          <p:nvPr/>
        </p:nvCxnSpPr>
        <p:spPr>
          <a:xfrm>
            <a:off x="6409499" y="3500055"/>
            <a:ext cx="712769" cy="0"/>
          </a:xfrm>
          <a:prstGeom prst="straightConnector1">
            <a:avLst/>
          </a:prstGeom>
          <a:ln w="19050">
            <a:gradFill>
              <a:gsLst>
                <a:gs pos="0">
                  <a:srgbClr val="675CCB"/>
                </a:gs>
                <a:gs pos="100000">
                  <a:srgbClr val="4873E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885F25F-2FFD-7946-B9C6-AFEEC8D119D2}"/>
              </a:ext>
            </a:extLst>
          </p:cNvPr>
          <p:cNvPicPr>
            <a:picLocks noChangeAspect="1"/>
          </p:cNvPicPr>
          <p:nvPr/>
        </p:nvPicPr>
        <p:blipFill rotWithShape="1">
          <a:blip r:embed="rId8"/>
          <a:srcRect l="15434" t="45301" r="78549" b="47489"/>
          <a:stretch/>
        </p:blipFill>
        <p:spPr>
          <a:xfrm>
            <a:off x="6163980" y="3317276"/>
            <a:ext cx="270308" cy="270308"/>
          </a:xfrm>
          <a:prstGeom prst="ellipse">
            <a:avLst/>
          </a:prstGeom>
          <a:ln w="12700">
            <a:gradFill>
              <a:gsLst>
                <a:gs pos="0">
                  <a:srgbClr val="4873E1"/>
                </a:gs>
                <a:gs pos="100000">
                  <a:srgbClr val="675CCB"/>
                </a:gs>
              </a:gsLst>
              <a:lin ang="5400000" scaled="1"/>
            </a:gradFill>
          </a:ln>
        </p:spPr>
      </p:pic>
      <p:pic>
        <p:nvPicPr>
          <p:cNvPr id="18" name="Picture 17">
            <a:extLst>
              <a:ext uri="{FF2B5EF4-FFF2-40B4-BE49-F238E27FC236}">
                <a16:creationId xmlns:a16="http://schemas.microsoft.com/office/drawing/2014/main" id="{311A35C6-6A36-9A4B-B10C-7B5D75E13978}"/>
              </a:ext>
            </a:extLst>
          </p:cNvPr>
          <p:cNvPicPr>
            <a:picLocks noChangeAspect="1"/>
          </p:cNvPicPr>
          <p:nvPr/>
        </p:nvPicPr>
        <p:blipFill rotWithShape="1">
          <a:blip r:embed="rId8"/>
          <a:srcRect l="20361" t="35936" r="73622" b="56854"/>
          <a:stretch/>
        </p:blipFill>
        <p:spPr>
          <a:xfrm>
            <a:off x="6375711" y="3075135"/>
            <a:ext cx="270308" cy="270308"/>
          </a:xfrm>
          <a:prstGeom prst="ellipse">
            <a:avLst/>
          </a:prstGeom>
          <a:ln w="12700">
            <a:gradFill>
              <a:gsLst>
                <a:gs pos="0">
                  <a:srgbClr val="4873E1"/>
                </a:gs>
                <a:gs pos="100000">
                  <a:srgbClr val="675CCB"/>
                </a:gs>
              </a:gsLst>
              <a:lin ang="5400000" scaled="1"/>
            </a:gradFill>
          </a:ln>
        </p:spPr>
      </p:pic>
      <p:sp>
        <p:nvSpPr>
          <p:cNvPr id="35" name="矩形: 圓角 35">
            <a:extLst>
              <a:ext uri="{FF2B5EF4-FFF2-40B4-BE49-F238E27FC236}">
                <a16:creationId xmlns:a16="http://schemas.microsoft.com/office/drawing/2014/main" id="{441276E6-CF05-4431-A75F-AC03DB9A96BA}"/>
              </a:ext>
            </a:extLst>
          </p:cNvPr>
          <p:cNvSpPr/>
          <p:nvPr/>
        </p:nvSpPr>
        <p:spPr>
          <a:xfrm>
            <a:off x="7173945" y="3058715"/>
            <a:ext cx="1424996" cy="230832"/>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36" name="矩形: 圓角 35">
            <a:extLst>
              <a:ext uri="{FF2B5EF4-FFF2-40B4-BE49-F238E27FC236}">
                <a16:creationId xmlns:a16="http://schemas.microsoft.com/office/drawing/2014/main" id="{96F0AAA7-D728-487D-A90D-C36E53BDE704}"/>
              </a:ext>
            </a:extLst>
          </p:cNvPr>
          <p:cNvSpPr/>
          <p:nvPr/>
        </p:nvSpPr>
        <p:spPr>
          <a:xfrm>
            <a:off x="7190496" y="3374954"/>
            <a:ext cx="1408445" cy="297578"/>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10" name="TextBox 9">
            <a:extLst>
              <a:ext uri="{FF2B5EF4-FFF2-40B4-BE49-F238E27FC236}">
                <a16:creationId xmlns:a16="http://schemas.microsoft.com/office/drawing/2014/main" id="{9041E1C3-128C-954D-BCCE-E0F1EC1C17EC}"/>
              </a:ext>
            </a:extLst>
          </p:cNvPr>
          <p:cNvSpPr txBox="1"/>
          <p:nvPr/>
        </p:nvSpPr>
        <p:spPr>
          <a:xfrm>
            <a:off x="7194523" y="3058715"/>
            <a:ext cx="1168910" cy="230832"/>
          </a:xfrm>
          <a:prstGeom prst="rect">
            <a:avLst/>
          </a:prstGeom>
          <a:noFill/>
        </p:spPr>
        <p:txBody>
          <a:bodyPr wrap="none" rtlCol="0">
            <a:spAutoFit/>
          </a:bodyPr>
          <a:lstStyle/>
          <a:p>
            <a:r>
              <a:rPr lang="en-US" altLang="zh-CN" sz="900" b="1">
                <a:solidFill>
                  <a:schemeClr val="bg1"/>
                </a:solidFill>
                <a:latin typeface="Arial" panose="020B0604020202020204" pitchFamily="34" charset="0"/>
                <a:ea typeface="微軟正黑體" panose="020B0604030504040204" pitchFamily="34" charset="-120"/>
                <a:cs typeface="Arial" panose="020B0604020202020204" pitchFamily="34" charset="0"/>
              </a:rPr>
              <a:t>Select the priority</a:t>
            </a:r>
            <a:endParaRPr lang="en-US" sz="9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 name="TextBox 10">
            <a:extLst>
              <a:ext uri="{FF2B5EF4-FFF2-40B4-BE49-F238E27FC236}">
                <a16:creationId xmlns:a16="http://schemas.microsoft.com/office/drawing/2014/main" id="{EF97EB52-8917-A745-A267-384D613D4782}"/>
              </a:ext>
            </a:extLst>
          </p:cNvPr>
          <p:cNvSpPr txBox="1"/>
          <p:nvPr/>
        </p:nvSpPr>
        <p:spPr>
          <a:xfrm>
            <a:off x="7190496" y="3339077"/>
            <a:ext cx="1511544" cy="369332"/>
          </a:xfrm>
          <a:prstGeom prst="rect">
            <a:avLst/>
          </a:prstGeom>
          <a:noFill/>
        </p:spPr>
        <p:txBody>
          <a:bodyPr wrap="square" rtlCol="0">
            <a:spAutoFit/>
          </a:bodyPr>
          <a:lstStyle/>
          <a:p>
            <a:r>
              <a:rPr lang="en-US" altLang="zh-CN" sz="900" b="1">
                <a:solidFill>
                  <a:schemeClr val="bg1"/>
                </a:solidFill>
                <a:latin typeface="Arial" panose="020B0604020202020204" pitchFamily="34" charset="0"/>
                <a:ea typeface="微軟正黑體" panose="020B0604030504040204" pitchFamily="34" charset="-120"/>
                <a:cs typeface="Arial" panose="020B0604020202020204" pitchFamily="34" charset="0"/>
              </a:rPr>
              <a:t>Download progress of always in cache file</a:t>
            </a:r>
            <a:endParaRPr lang="en-US" sz="9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733017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81">
            <a:extLst>
              <a:ext uri="{FF2B5EF4-FFF2-40B4-BE49-F238E27FC236}">
                <a16:creationId xmlns:a16="http://schemas.microsoft.com/office/drawing/2014/main" id="{F7E245E3-032A-40F8-9A37-C29DA3A41A88}"/>
              </a:ext>
            </a:extLst>
          </p:cNvPr>
          <p:cNvSpPr/>
          <p:nvPr/>
        </p:nvSpPr>
        <p:spPr>
          <a:xfrm>
            <a:off x="591159" y="1992206"/>
            <a:ext cx="7689497" cy="2621798"/>
          </a:xfrm>
          <a:prstGeom prst="roundRect">
            <a:avLst>
              <a:gd name="adj" fmla="val 451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p>
        </p:txBody>
      </p:sp>
      <p:sp>
        <p:nvSpPr>
          <p:cNvPr id="2" name="Title 1">
            <a:extLst>
              <a:ext uri="{FF2B5EF4-FFF2-40B4-BE49-F238E27FC236}">
                <a16:creationId xmlns:a16="http://schemas.microsoft.com/office/drawing/2014/main" id="{70180581-9860-8247-A82B-922CFF8ED846}"/>
              </a:ext>
            </a:extLst>
          </p:cNvPr>
          <p:cNvSpPr>
            <a:spLocks noGrp="1"/>
          </p:cNvSpPr>
          <p:nvPr>
            <p:ph type="title"/>
          </p:nvPr>
        </p:nvSpPr>
        <p:spPr>
          <a:xfrm>
            <a:off x="419354" y="120838"/>
            <a:ext cx="7886700" cy="994172"/>
          </a:xfrm>
        </p:spPr>
        <p:txBody>
          <a:bodyPr>
            <a:normAutofit/>
          </a:bodyPr>
          <a:lstStyle/>
          <a:p>
            <a:r>
              <a:rPr lang="en-US" altLang="zh-TW" sz="3200">
                <a:latin typeface="Arial" panose="020B0604020202020204" pitchFamily="34" charset="0"/>
                <a:cs typeface="Arial" panose="020B0604020202020204" pitchFamily="34" charset="0"/>
              </a:rPr>
              <a:t>Visible Usage Status of Cache Space</a:t>
            </a:r>
            <a:endParaRPr lang="en-US" sz="3200">
              <a:latin typeface="Arial" panose="020B0604020202020204" pitchFamily="34" charset="0"/>
              <a:cs typeface="Arial" panose="020B0604020202020204" pitchFamily="34" charset="0"/>
            </a:endParaRPr>
          </a:p>
        </p:txBody>
      </p:sp>
      <p:sp>
        <p:nvSpPr>
          <p:cNvPr id="6" name="矩形 119">
            <a:extLst>
              <a:ext uri="{FF2B5EF4-FFF2-40B4-BE49-F238E27FC236}">
                <a16:creationId xmlns:a16="http://schemas.microsoft.com/office/drawing/2014/main" id="{0617172A-4707-6D49-BC10-C9A2E6C6F5EC}"/>
              </a:ext>
            </a:extLst>
          </p:cNvPr>
          <p:cNvSpPr/>
          <p:nvPr/>
        </p:nvSpPr>
        <p:spPr>
          <a:xfrm>
            <a:off x="5336182" y="1478167"/>
            <a:ext cx="2203386" cy="132534"/>
          </a:xfrm>
          <a:prstGeom prst="rect">
            <a:avLst/>
          </a:prstGeom>
          <a:solidFill>
            <a:srgbClr val="C9DD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Arial" panose="020B0604020202020204" pitchFamily="34" charset="0"/>
              <a:ea typeface="微軟正黑體" panose="020B0604030504040204" pitchFamily="34" charset="-120"/>
              <a:cs typeface="Arial" panose="020B0604020202020204" pitchFamily="34" charset="0"/>
            </a:endParaRPr>
          </a:p>
        </p:txBody>
      </p:sp>
      <p:sp>
        <p:nvSpPr>
          <p:cNvPr id="7" name="矩形 120">
            <a:extLst>
              <a:ext uri="{FF2B5EF4-FFF2-40B4-BE49-F238E27FC236}">
                <a16:creationId xmlns:a16="http://schemas.microsoft.com/office/drawing/2014/main" id="{BD64F51B-7253-5043-99C0-B84D6C41CC33}"/>
              </a:ext>
            </a:extLst>
          </p:cNvPr>
          <p:cNvSpPr/>
          <p:nvPr/>
        </p:nvSpPr>
        <p:spPr>
          <a:xfrm>
            <a:off x="1041191" y="1478167"/>
            <a:ext cx="1305833" cy="132534"/>
          </a:xfrm>
          <a:prstGeom prst="rect">
            <a:avLst/>
          </a:prstGeom>
          <a:solidFill>
            <a:srgbClr val="7F00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Arial" panose="020B0604020202020204" pitchFamily="34" charset="0"/>
              <a:ea typeface="微軟正黑體" panose="020B0604030504040204" pitchFamily="34" charset="-120"/>
              <a:cs typeface="Arial" panose="020B0604020202020204" pitchFamily="34" charset="0"/>
            </a:endParaRPr>
          </a:p>
        </p:txBody>
      </p:sp>
      <p:sp>
        <p:nvSpPr>
          <p:cNvPr id="8" name="矩形 121">
            <a:extLst>
              <a:ext uri="{FF2B5EF4-FFF2-40B4-BE49-F238E27FC236}">
                <a16:creationId xmlns:a16="http://schemas.microsoft.com/office/drawing/2014/main" id="{22D86A91-9561-764A-89FA-80978DE3BBC2}"/>
              </a:ext>
            </a:extLst>
          </p:cNvPr>
          <p:cNvSpPr/>
          <p:nvPr/>
        </p:nvSpPr>
        <p:spPr>
          <a:xfrm>
            <a:off x="3567943" y="1478167"/>
            <a:ext cx="3476686" cy="132534"/>
          </a:xfrm>
          <a:prstGeom prst="rect">
            <a:avLst/>
          </a:prstGeom>
          <a:solidFill>
            <a:srgbClr val="3B56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Arial" panose="020B0604020202020204" pitchFamily="34" charset="0"/>
              <a:ea typeface="微軟正黑體" panose="020B0604030504040204" pitchFamily="34" charset="-120"/>
              <a:cs typeface="Arial" panose="020B0604020202020204" pitchFamily="34" charset="0"/>
            </a:endParaRPr>
          </a:p>
        </p:txBody>
      </p:sp>
      <p:sp>
        <p:nvSpPr>
          <p:cNvPr id="9" name="矩形 122">
            <a:extLst>
              <a:ext uri="{FF2B5EF4-FFF2-40B4-BE49-F238E27FC236}">
                <a16:creationId xmlns:a16="http://schemas.microsoft.com/office/drawing/2014/main" id="{333FE26A-E482-2945-8E0D-514CB11B2DC9}"/>
              </a:ext>
            </a:extLst>
          </p:cNvPr>
          <p:cNvSpPr/>
          <p:nvPr/>
        </p:nvSpPr>
        <p:spPr>
          <a:xfrm>
            <a:off x="714376" y="1478167"/>
            <a:ext cx="326815" cy="132534"/>
          </a:xfrm>
          <a:prstGeom prst="rect">
            <a:avLst/>
          </a:prstGeom>
          <a:solidFill>
            <a:srgbClr val="1FC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Arial" panose="020B0604020202020204" pitchFamily="34" charset="0"/>
              <a:ea typeface="微軟正黑體" panose="020B0604030504040204" pitchFamily="34" charset="-120"/>
              <a:cs typeface="Arial" panose="020B0604020202020204" pitchFamily="34" charset="0"/>
            </a:endParaRPr>
          </a:p>
        </p:txBody>
      </p:sp>
      <p:sp>
        <p:nvSpPr>
          <p:cNvPr id="12" name="矩形 120">
            <a:extLst>
              <a:ext uri="{FF2B5EF4-FFF2-40B4-BE49-F238E27FC236}">
                <a16:creationId xmlns:a16="http://schemas.microsoft.com/office/drawing/2014/main" id="{4AA2DADF-0994-134D-86F3-BC0E2B88C546}"/>
              </a:ext>
            </a:extLst>
          </p:cNvPr>
          <p:cNvSpPr/>
          <p:nvPr/>
        </p:nvSpPr>
        <p:spPr>
          <a:xfrm>
            <a:off x="2276196" y="1478167"/>
            <a:ext cx="1305833" cy="132534"/>
          </a:xfrm>
          <a:prstGeom prst="rect">
            <a:avLst/>
          </a:prstGeom>
          <a:solidFill>
            <a:srgbClr val="E5D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Arial" panose="020B0604020202020204" pitchFamily="34" charset="0"/>
              <a:ea typeface="微軟正黑體" panose="020B0604030504040204" pitchFamily="34" charset="-120"/>
              <a:cs typeface="Arial" panose="020B0604020202020204" pitchFamily="34" charset="0"/>
            </a:endParaRPr>
          </a:p>
        </p:txBody>
      </p:sp>
      <p:cxnSp>
        <p:nvCxnSpPr>
          <p:cNvPr id="10" name="直線接點 123">
            <a:extLst>
              <a:ext uri="{FF2B5EF4-FFF2-40B4-BE49-F238E27FC236}">
                <a16:creationId xmlns:a16="http://schemas.microsoft.com/office/drawing/2014/main" id="{3D0768E7-4D83-CE41-A8E2-F2E124AB6070}"/>
              </a:ext>
            </a:extLst>
          </p:cNvPr>
          <p:cNvCxnSpPr>
            <a:cxnSpLocks/>
          </p:cNvCxnSpPr>
          <p:nvPr/>
        </p:nvCxnSpPr>
        <p:spPr>
          <a:xfrm>
            <a:off x="2555592" y="1473199"/>
            <a:ext cx="0" cy="132534"/>
          </a:xfrm>
          <a:prstGeom prst="line">
            <a:avLst/>
          </a:prstGeom>
          <a:ln w="38100">
            <a:solidFill>
              <a:srgbClr val="CC00FF"/>
            </a:solidFill>
          </a:ln>
          <a:effectLst/>
        </p:spPr>
        <p:style>
          <a:lnRef idx="1">
            <a:schemeClr val="accent1"/>
          </a:lnRef>
          <a:fillRef idx="0">
            <a:schemeClr val="accent1"/>
          </a:fillRef>
          <a:effectRef idx="0">
            <a:schemeClr val="accent1"/>
          </a:effectRef>
          <a:fontRef idx="minor">
            <a:schemeClr val="tx1"/>
          </a:fontRef>
        </p:style>
      </p:cxnSp>
      <p:cxnSp>
        <p:nvCxnSpPr>
          <p:cNvPr id="13" name="直線接點 123">
            <a:extLst>
              <a:ext uri="{FF2B5EF4-FFF2-40B4-BE49-F238E27FC236}">
                <a16:creationId xmlns:a16="http://schemas.microsoft.com/office/drawing/2014/main" id="{F0D05746-8BC9-804F-AC63-D50CA21E16D1}"/>
              </a:ext>
            </a:extLst>
          </p:cNvPr>
          <p:cNvCxnSpPr>
            <a:cxnSpLocks/>
          </p:cNvCxnSpPr>
          <p:nvPr/>
        </p:nvCxnSpPr>
        <p:spPr>
          <a:xfrm>
            <a:off x="4952955" y="1473199"/>
            <a:ext cx="0" cy="132534"/>
          </a:xfrm>
          <a:prstGeom prst="line">
            <a:avLst/>
          </a:prstGeom>
          <a:ln w="38100">
            <a:solidFill>
              <a:srgbClr val="7D7611"/>
            </a:solidFill>
          </a:ln>
          <a:effectLst/>
        </p:spPr>
        <p:style>
          <a:lnRef idx="1">
            <a:schemeClr val="accent1"/>
          </a:lnRef>
          <a:fillRef idx="0">
            <a:schemeClr val="accent1"/>
          </a:fillRef>
          <a:effectRef idx="0">
            <a:schemeClr val="accent1"/>
          </a:effectRef>
          <a:fontRef idx="minor">
            <a:schemeClr val="tx1"/>
          </a:fontRef>
        </p:style>
      </p:cxnSp>
      <p:sp>
        <p:nvSpPr>
          <p:cNvPr id="14" name="矩形 120">
            <a:extLst>
              <a:ext uri="{FF2B5EF4-FFF2-40B4-BE49-F238E27FC236}">
                <a16:creationId xmlns:a16="http://schemas.microsoft.com/office/drawing/2014/main" id="{2CFE771F-D32C-974D-916B-635B174C67D8}"/>
              </a:ext>
            </a:extLst>
          </p:cNvPr>
          <p:cNvSpPr/>
          <p:nvPr/>
        </p:nvSpPr>
        <p:spPr>
          <a:xfrm>
            <a:off x="714376" y="1717864"/>
            <a:ext cx="1841217" cy="132534"/>
          </a:xfrm>
          <a:prstGeom prst="rect">
            <a:avLst/>
          </a:prstGeom>
          <a:pattFill prst="dkUpDiag">
            <a:fgClr>
              <a:srgbClr val="7F009F"/>
            </a:fgClr>
            <a:bgClr>
              <a:schemeClr val="bg1"/>
            </a:bgClr>
          </a:pattFill>
          <a:ln>
            <a:solidFill>
              <a:srgbClr val="870E8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Arial" panose="020B0604020202020204" pitchFamily="34" charset="0"/>
              <a:ea typeface="微軟正黑體" panose="020B0604030504040204" pitchFamily="34" charset="-120"/>
              <a:cs typeface="Arial" panose="020B0604020202020204" pitchFamily="34" charset="0"/>
            </a:endParaRPr>
          </a:p>
        </p:txBody>
      </p:sp>
      <p:sp>
        <p:nvSpPr>
          <p:cNvPr id="15" name="矩形 120">
            <a:extLst>
              <a:ext uri="{FF2B5EF4-FFF2-40B4-BE49-F238E27FC236}">
                <a16:creationId xmlns:a16="http://schemas.microsoft.com/office/drawing/2014/main" id="{41D5C346-99BA-3E4A-8A26-1D9A72D8D3B7}"/>
              </a:ext>
            </a:extLst>
          </p:cNvPr>
          <p:cNvSpPr/>
          <p:nvPr/>
        </p:nvSpPr>
        <p:spPr>
          <a:xfrm>
            <a:off x="2552799" y="1717864"/>
            <a:ext cx="2400157" cy="132534"/>
          </a:xfrm>
          <a:prstGeom prst="rect">
            <a:avLst/>
          </a:prstGeom>
          <a:pattFill prst="dkUpDiag">
            <a:fgClr>
              <a:srgbClr val="E5D900"/>
            </a:fgClr>
            <a:bgClr>
              <a:schemeClr val="bg1"/>
            </a:bgClr>
          </a:pattFill>
          <a:ln>
            <a:solidFill>
              <a:srgbClr val="E5D9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Arial" panose="020B0604020202020204" pitchFamily="34" charset="0"/>
              <a:ea typeface="微軟正黑體" panose="020B0604030504040204" pitchFamily="34" charset="-120"/>
              <a:cs typeface="Arial" panose="020B0604020202020204" pitchFamily="34" charset="0"/>
            </a:endParaRPr>
          </a:p>
        </p:txBody>
      </p:sp>
      <p:sp>
        <p:nvSpPr>
          <p:cNvPr id="16" name="TextBox 15">
            <a:extLst>
              <a:ext uri="{FF2B5EF4-FFF2-40B4-BE49-F238E27FC236}">
                <a16:creationId xmlns:a16="http://schemas.microsoft.com/office/drawing/2014/main" id="{18C68A57-AE16-6A49-8B70-FB0BF79E5E54}"/>
              </a:ext>
            </a:extLst>
          </p:cNvPr>
          <p:cNvSpPr txBox="1"/>
          <p:nvPr/>
        </p:nvSpPr>
        <p:spPr>
          <a:xfrm>
            <a:off x="593787" y="1065758"/>
            <a:ext cx="6622326" cy="307777"/>
          </a:xfrm>
          <a:prstGeom prst="rect">
            <a:avLst/>
          </a:prstGeom>
          <a:noFill/>
        </p:spPr>
        <p:txBody>
          <a:bodyPr wrap="none" rtlCol="0">
            <a:spAutoFit/>
          </a:bodyPr>
          <a:lstStyle/>
          <a:p>
            <a:r>
              <a:rPr lang="en-US" altLang="zh-CN" sz="1400" b="1">
                <a:latin typeface="Arial" panose="020B0604020202020204" pitchFamily="34" charset="0"/>
                <a:ea typeface="微軟正黑體" panose="020B0604030504040204" pitchFamily="34" charset="-120"/>
                <a:cs typeface="Arial" panose="020B0604020202020204" pitchFamily="34" charset="0"/>
              </a:rPr>
              <a:t>View the space usage and based your experience to adjust the cache space.</a:t>
            </a:r>
            <a:endParaRPr 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21" name="矩形 101">
            <a:extLst>
              <a:ext uri="{FF2B5EF4-FFF2-40B4-BE49-F238E27FC236}">
                <a16:creationId xmlns:a16="http://schemas.microsoft.com/office/drawing/2014/main" id="{9D74988F-A92B-3648-9DBA-E45C43A19272}"/>
              </a:ext>
            </a:extLst>
          </p:cNvPr>
          <p:cNvSpPr/>
          <p:nvPr/>
        </p:nvSpPr>
        <p:spPr>
          <a:xfrm>
            <a:off x="876164" y="2999380"/>
            <a:ext cx="122709" cy="122709"/>
          </a:xfrm>
          <a:prstGeom prst="rect">
            <a:avLst/>
          </a:prstGeom>
          <a:solidFill>
            <a:srgbClr val="E5D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88">
              <a:latin typeface="Arial" panose="020B0604020202020204" pitchFamily="34" charset="0"/>
              <a:ea typeface="微軟正黑體" panose="020B0604030504040204" pitchFamily="34" charset="-120"/>
              <a:cs typeface="Arial" panose="020B0604020202020204" pitchFamily="34" charset="0"/>
            </a:endParaRPr>
          </a:p>
        </p:txBody>
      </p:sp>
      <p:sp>
        <p:nvSpPr>
          <p:cNvPr id="22" name="矩形 102">
            <a:extLst>
              <a:ext uri="{FF2B5EF4-FFF2-40B4-BE49-F238E27FC236}">
                <a16:creationId xmlns:a16="http://schemas.microsoft.com/office/drawing/2014/main" id="{ABD3B3D9-5189-7C44-BDF5-694B72FC0EF3}"/>
              </a:ext>
            </a:extLst>
          </p:cNvPr>
          <p:cNvSpPr/>
          <p:nvPr/>
        </p:nvSpPr>
        <p:spPr>
          <a:xfrm>
            <a:off x="876164" y="2635446"/>
            <a:ext cx="122709" cy="122709"/>
          </a:xfrm>
          <a:prstGeom prst="rect">
            <a:avLst/>
          </a:prstGeom>
          <a:solidFill>
            <a:srgbClr val="870E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88">
              <a:latin typeface="Arial" panose="020B0604020202020204" pitchFamily="34" charset="0"/>
              <a:ea typeface="微軟正黑體" panose="020B0604030504040204" pitchFamily="34" charset="-120"/>
              <a:cs typeface="Arial" panose="020B0604020202020204" pitchFamily="34" charset="0"/>
            </a:endParaRPr>
          </a:p>
        </p:txBody>
      </p:sp>
      <p:sp>
        <p:nvSpPr>
          <p:cNvPr id="23" name="矩形 103">
            <a:extLst>
              <a:ext uri="{FF2B5EF4-FFF2-40B4-BE49-F238E27FC236}">
                <a16:creationId xmlns:a16="http://schemas.microsoft.com/office/drawing/2014/main" id="{7618CE69-9AC8-BE45-B280-CB5BCAA0D5B6}"/>
              </a:ext>
            </a:extLst>
          </p:cNvPr>
          <p:cNvSpPr/>
          <p:nvPr/>
        </p:nvSpPr>
        <p:spPr>
          <a:xfrm>
            <a:off x="876164" y="2333219"/>
            <a:ext cx="122709" cy="122709"/>
          </a:xfrm>
          <a:prstGeom prst="rect">
            <a:avLst/>
          </a:prstGeom>
          <a:solidFill>
            <a:srgbClr val="1FC93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88">
              <a:latin typeface="Arial" panose="020B0604020202020204" pitchFamily="34" charset="0"/>
              <a:ea typeface="微軟正黑體" panose="020B0604030504040204" pitchFamily="34" charset="-120"/>
              <a:cs typeface="Arial" panose="020B0604020202020204" pitchFamily="34" charset="0"/>
            </a:endParaRPr>
          </a:p>
        </p:txBody>
      </p:sp>
      <p:sp>
        <p:nvSpPr>
          <p:cNvPr id="32" name="矩形 100">
            <a:extLst>
              <a:ext uri="{FF2B5EF4-FFF2-40B4-BE49-F238E27FC236}">
                <a16:creationId xmlns:a16="http://schemas.microsoft.com/office/drawing/2014/main" id="{0BAC8B2E-DC2B-1543-932D-2CD47E8FC77F}"/>
              </a:ext>
            </a:extLst>
          </p:cNvPr>
          <p:cNvSpPr/>
          <p:nvPr/>
        </p:nvSpPr>
        <p:spPr>
          <a:xfrm>
            <a:off x="876164" y="4374003"/>
            <a:ext cx="122709" cy="122709"/>
          </a:xfrm>
          <a:prstGeom prst="rect">
            <a:avLst/>
          </a:prstGeom>
          <a:solidFill>
            <a:srgbClr val="C9DDF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88">
              <a:latin typeface="Arial" panose="020B0604020202020204" pitchFamily="34" charset="0"/>
              <a:ea typeface="微軟正黑體" panose="020B0604030504040204" pitchFamily="34" charset="-120"/>
              <a:cs typeface="Arial" panose="020B0604020202020204" pitchFamily="34" charset="0"/>
            </a:endParaRPr>
          </a:p>
        </p:txBody>
      </p:sp>
      <p:sp>
        <p:nvSpPr>
          <p:cNvPr id="39" name="矩形 101">
            <a:extLst>
              <a:ext uri="{FF2B5EF4-FFF2-40B4-BE49-F238E27FC236}">
                <a16:creationId xmlns:a16="http://schemas.microsoft.com/office/drawing/2014/main" id="{4DF1C28B-51D9-8142-9E02-DA7AB7622EFC}"/>
              </a:ext>
            </a:extLst>
          </p:cNvPr>
          <p:cNvSpPr/>
          <p:nvPr/>
        </p:nvSpPr>
        <p:spPr>
          <a:xfrm>
            <a:off x="876164" y="3359189"/>
            <a:ext cx="122709" cy="122709"/>
          </a:xfrm>
          <a:prstGeom prst="rect">
            <a:avLst/>
          </a:prstGeom>
          <a:solidFill>
            <a:srgbClr val="3B56E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88">
              <a:latin typeface="Arial" panose="020B0604020202020204" pitchFamily="34" charset="0"/>
              <a:ea typeface="微軟正黑體" panose="020B0604030504040204" pitchFamily="34" charset="-120"/>
              <a:cs typeface="Arial" panose="020B0604020202020204" pitchFamily="34" charset="0"/>
            </a:endParaRPr>
          </a:p>
        </p:txBody>
      </p:sp>
      <p:sp>
        <p:nvSpPr>
          <p:cNvPr id="43" name="矩形 120">
            <a:extLst>
              <a:ext uri="{FF2B5EF4-FFF2-40B4-BE49-F238E27FC236}">
                <a16:creationId xmlns:a16="http://schemas.microsoft.com/office/drawing/2014/main" id="{779C41DC-836E-0848-A613-1AC2A38E9053}"/>
              </a:ext>
            </a:extLst>
          </p:cNvPr>
          <p:cNvSpPr/>
          <p:nvPr/>
        </p:nvSpPr>
        <p:spPr>
          <a:xfrm>
            <a:off x="859834" y="3700712"/>
            <a:ext cx="121500" cy="121500"/>
          </a:xfrm>
          <a:prstGeom prst="rect">
            <a:avLst/>
          </a:prstGeom>
          <a:pattFill prst="dkUpDiag">
            <a:fgClr>
              <a:srgbClr val="7F009F"/>
            </a:fgClr>
            <a:bgClr>
              <a:schemeClr val="bg1"/>
            </a:bgClr>
          </a:pattFill>
          <a:ln>
            <a:solidFill>
              <a:srgbClr val="870E8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Arial" panose="020B0604020202020204" pitchFamily="34" charset="0"/>
              <a:ea typeface="微軟正黑體" panose="020B0604030504040204" pitchFamily="34" charset="-120"/>
              <a:cs typeface="Arial" panose="020B0604020202020204" pitchFamily="34" charset="0"/>
            </a:endParaRPr>
          </a:p>
        </p:txBody>
      </p:sp>
      <p:cxnSp>
        <p:nvCxnSpPr>
          <p:cNvPr id="45" name="直線接點 123">
            <a:extLst>
              <a:ext uri="{FF2B5EF4-FFF2-40B4-BE49-F238E27FC236}">
                <a16:creationId xmlns:a16="http://schemas.microsoft.com/office/drawing/2014/main" id="{4D5E8EB9-8D02-A442-AECE-5224037B8915}"/>
              </a:ext>
            </a:extLst>
          </p:cNvPr>
          <p:cNvCxnSpPr>
            <a:cxnSpLocks/>
          </p:cNvCxnSpPr>
          <p:nvPr/>
        </p:nvCxnSpPr>
        <p:spPr>
          <a:xfrm>
            <a:off x="991901" y="3665600"/>
            <a:ext cx="0" cy="162000"/>
          </a:xfrm>
          <a:prstGeom prst="line">
            <a:avLst/>
          </a:prstGeom>
          <a:ln w="38100">
            <a:solidFill>
              <a:srgbClr val="CC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矩形 120">
            <a:extLst>
              <a:ext uri="{FF2B5EF4-FFF2-40B4-BE49-F238E27FC236}">
                <a16:creationId xmlns:a16="http://schemas.microsoft.com/office/drawing/2014/main" id="{144BDBB5-9749-2341-A776-75CC4A56BC3D}"/>
              </a:ext>
            </a:extLst>
          </p:cNvPr>
          <p:cNvSpPr/>
          <p:nvPr/>
        </p:nvSpPr>
        <p:spPr>
          <a:xfrm>
            <a:off x="859834" y="4053968"/>
            <a:ext cx="121500" cy="121500"/>
          </a:xfrm>
          <a:prstGeom prst="rect">
            <a:avLst/>
          </a:prstGeom>
          <a:pattFill prst="dkUpDiag">
            <a:fgClr>
              <a:srgbClr val="E5D900"/>
            </a:fgClr>
            <a:bgClr>
              <a:schemeClr val="bg1"/>
            </a:bgClr>
          </a:pattFill>
          <a:ln>
            <a:solidFill>
              <a:srgbClr val="E5D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Arial" panose="020B0604020202020204" pitchFamily="34" charset="0"/>
              <a:ea typeface="微軟正黑體" panose="020B0604030504040204" pitchFamily="34" charset="-120"/>
              <a:cs typeface="Arial" panose="020B0604020202020204" pitchFamily="34" charset="0"/>
            </a:endParaRPr>
          </a:p>
        </p:txBody>
      </p:sp>
      <p:cxnSp>
        <p:nvCxnSpPr>
          <p:cNvPr id="47" name="直線接點 123">
            <a:extLst>
              <a:ext uri="{FF2B5EF4-FFF2-40B4-BE49-F238E27FC236}">
                <a16:creationId xmlns:a16="http://schemas.microsoft.com/office/drawing/2014/main" id="{5BF830F4-0D11-5343-B6CC-D0C0553AAD9B}"/>
              </a:ext>
            </a:extLst>
          </p:cNvPr>
          <p:cNvCxnSpPr>
            <a:cxnSpLocks/>
          </p:cNvCxnSpPr>
          <p:nvPr/>
        </p:nvCxnSpPr>
        <p:spPr>
          <a:xfrm>
            <a:off x="991901" y="4018857"/>
            <a:ext cx="0" cy="162000"/>
          </a:xfrm>
          <a:prstGeom prst="line">
            <a:avLst/>
          </a:prstGeom>
          <a:ln w="38100">
            <a:solidFill>
              <a:srgbClr val="7D761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5BECC0A7-C243-DD44-B147-B8BDCB6C8683}"/>
              </a:ext>
            </a:extLst>
          </p:cNvPr>
          <p:cNvGraphicFramePr>
            <a:graphicFrameLocks noGrp="1"/>
          </p:cNvGraphicFramePr>
          <p:nvPr>
            <p:extLst>
              <p:ext uri="{D42A27DB-BD31-4B8C-83A1-F6EECF244321}">
                <p14:modId xmlns:p14="http://schemas.microsoft.com/office/powerpoint/2010/main" val="2051302471"/>
              </p:ext>
            </p:extLst>
          </p:nvPr>
        </p:nvGraphicFramePr>
        <p:xfrm>
          <a:off x="710142" y="2001001"/>
          <a:ext cx="7429500" cy="2614510"/>
        </p:xfrm>
        <a:graphic>
          <a:graphicData uri="http://schemas.openxmlformats.org/drawingml/2006/table">
            <a:tbl>
              <a:tblPr firstRow="1" bandRow="1">
                <a:tableStyleId>{3B4B98B0-60AC-42C2-AFA5-B58CD77FA1E5}</a:tableStyleId>
              </a:tblPr>
              <a:tblGrid>
                <a:gridCol w="415870">
                  <a:extLst>
                    <a:ext uri="{9D8B030D-6E8A-4147-A177-3AD203B41FA5}">
                      <a16:colId xmlns:a16="http://schemas.microsoft.com/office/drawing/2014/main" val="1256985952"/>
                    </a:ext>
                  </a:extLst>
                </a:gridCol>
                <a:gridCol w="1058969">
                  <a:extLst>
                    <a:ext uri="{9D8B030D-6E8A-4147-A177-3AD203B41FA5}">
                      <a16:colId xmlns:a16="http://schemas.microsoft.com/office/drawing/2014/main" val="2949673243"/>
                    </a:ext>
                  </a:extLst>
                </a:gridCol>
                <a:gridCol w="3555419">
                  <a:extLst>
                    <a:ext uri="{9D8B030D-6E8A-4147-A177-3AD203B41FA5}">
                      <a16:colId xmlns:a16="http://schemas.microsoft.com/office/drawing/2014/main" val="1116422987"/>
                    </a:ext>
                  </a:extLst>
                </a:gridCol>
                <a:gridCol w="2399242">
                  <a:extLst>
                    <a:ext uri="{9D8B030D-6E8A-4147-A177-3AD203B41FA5}">
                      <a16:colId xmlns:a16="http://schemas.microsoft.com/office/drawing/2014/main" val="1756387676"/>
                    </a:ext>
                  </a:extLst>
                </a:gridCol>
              </a:tblGrid>
              <a:tr h="216214">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tc>
                <a:tc>
                  <a:txBody>
                    <a:bodyPr/>
                    <a:lstStyle/>
                    <a:p>
                      <a:r>
                        <a:rPr lang="en-US" altLang="zh-CN" sz="900">
                          <a:latin typeface="Arial" panose="020B0604020202020204" pitchFamily="34" charset="0"/>
                          <a:cs typeface="Arial" panose="020B0604020202020204" pitchFamily="34" charset="0"/>
                        </a:rPr>
                        <a:t>Item</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tc>
                <a:tc>
                  <a:txBody>
                    <a:bodyPr/>
                    <a:lstStyle/>
                    <a:p>
                      <a:r>
                        <a:rPr lang="en-US" altLang="zh-CN" sz="900">
                          <a:latin typeface="Arial" panose="020B0604020202020204" pitchFamily="34" charset="0"/>
                          <a:cs typeface="Arial" panose="020B0604020202020204" pitchFamily="34" charset="0"/>
                        </a:rPr>
                        <a:t>Description</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tc>
                <a:tc>
                  <a:txBody>
                    <a:bodyPr/>
                    <a:lstStyle/>
                    <a:p>
                      <a:r>
                        <a:rPr lang="en-US" altLang="zh-CN" sz="900">
                          <a:latin typeface="Arial" panose="020B0604020202020204" pitchFamily="34" charset="0"/>
                          <a:cs typeface="Arial" panose="020B0604020202020204" pitchFamily="34" charset="0"/>
                        </a:rPr>
                        <a:t>Remark</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tc>
                <a:extLst>
                  <a:ext uri="{0D108BD9-81ED-4DB2-BD59-A6C34878D82A}">
                    <a16:rowId xmlns:a16="http://schemas.microsoft.com/office/drawing/2014/main" val="2985007906"/>
                  </a:ext>
                </a:extLst>
              </a:tr>
              <a:tr h="342399">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a:latin typeface="Arial" panose="020B0604020202020204" pitchFamily="34" charset="0"/>
                          <a:cs typeface="Arial" panose="020B0604020202020204" pitchFamily="34" charset="0"/>
                        </a:rPr>
                        <a:t>File list metadata</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a:latin typeface="Arial" panose="020B0604020202020204" pitchFamily="34" charset="0"/>
                          <a:cs typeface="Arial" panose="020B0604020202020204" pitchFamily="34" charset="0"/>
                        </a:rPr>
                        <a:t>Sync and keep all file’s metadata to list the file list.</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sz="900">
                          <a:latin typeface="Arial" panose="020B0604020202020204" pitchFamily="34" charset="0"/>
                          <a:ea typeface="微軟正黑體" panose="020B0604030504040204" pitchFamily="34" charset="-120"/>
                          <a:cs typeface="Arial" panose="020B0604020202020204" pitchFamily="34" charset="0"/>
                        </a:rPr>
                        <a:t>Will not be remove by cache algorithm.</a:t>
                      </a:r>
                    </a:p>
                  </a:txBody>
                  <a:tcPr marL="68580" marR="68580" marT="34290" marB="34290" anchor="ctr"/>
                </a:tc>
                <a:extLst>
                  <a:ext uri="{0D108BD9-81ED-4DB2-BD59-A6C34878D82A}">
                    <a16:rowId xmlns:a16="http://schemas.microsoft.com/office/drawing/2014/main" val="3429201165"/>
                  </a:ext>
                </a:extLst>
              </a:tr>
              <a:tr h="342399">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a:latin typeface="Arial" panose="020B0604020202020204" pitchFamily="34" charset="0"/>
                          <a:cs typeface="Arial" panose="020B0604020202020204" pitchFamily="34" charset="0"/>
                        </a:rPr>
                        <a:t>Reserved cache</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a:latin typeface="Arial" panose="020B0604020202020204" pitchFamily="34" charset="0"/>
                          <a:cs typeface="Arial" panose="020B0604020202020204" pitchFamily="34" charset="0"/>
                        </a:rPr>
                        <a:t>Store the data with “always keep in cache” priority.</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sz="900">
                          <a:latin typeface="Arial" panose="020B0604020202020204" pitchFamily="34" charset="0"/>
                          <a:ea typeface="微軟正黑體" panose="020B0604030504040204" pitchFamily="34" charset="-120"/>
                          <a:cs typeface="Arial" panose="020B0604020202020204" pitchFamily="34" charset="0"/>
                        </a:rPr>
                        <a:t>Will not be remove by cache algorithm.</a:t>
                      </a:r>
                    </a:p>
                  </a:txBody>
                  <a:tcPr marL="68580" marR="68580" marT="34290" marB="34290" anchor="ctr"/>
                </a:tc>
                <a:extLst>
                  <a:ext uri="{0D108BD9-81ED-4DB2-BD59-A6C34878D82A}">
                    <a16:rowId xmlns:a16="http://schemas.microsoft.com/office/drawing/2014/main" val="1188039179"/>
                  </a:ext>
                </a:extLst>
              </a:tr>
              <a:tr h="342399">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a:latin typeface="Arial" panose="020B0604020202020204" pitchFamily="34" charset="0"/>
                          <a:cs typeface="Arial" panose="020B0604020202020204" pitchFamily="34" charset="0"/>
                        </a:rPr>
                        <a:t>Used write cache</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a:latin typeface="Arial" panose="020B0604020202020204" pitchFamily="34" charset="0"/>
                          <a:cs typeface="Arial" panose="020B0604020202020204" pitchFamily="34" charset="0"/>
                        </a:rPr>
                        <a:t>Data cached in cache space and ready to upload to the cloud. After uploading, it will turn to read cache.</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sz="900">
                          <a:latin typeface="Arial" panose="020B0604020202020204" pitchFamily="34" charset="0"/>
                          <a:ea typeface="微軟正黑體" panose="020B0604030504040204" pitchFamily="34" charset="-120"/>
                          <a:cs typeface="Arial" panose="020B0604020202020204" pitchFamily="34" charset="0"/>
                        </a:rPr>
                        <a:t>Will not be remove by cache algorithm.</a:t>
                      </a:r>
                    </a:p>
                  </a:txBody>
                  <a:tcPr marL="68580" marR="68580" marT="34290" marB="34290" anchor="ctr"/>
                </a:tc>
                <a:extLst>
                  <a:ext uri="{0D108BD9-81ED-4DB2-BD59-A6C34878D82A}">
                    <a16:rowId xmlns:a16="http://schemas.microsoft.com/office/drawing/2014/main" val="3132290804"/>
                  </a:ext>
                </a:extLst>
              </a:tr>
              <a:tr h="342399">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a:latin typeface="Arial" panose="020B0604020202020204" pitchFamily="34" charset="0"/>
                          <a:cs typeface="Arial" panose="020B0604020202020204" pitchFamily="34" charset="0"/>
                        </a:rPr>
                        <a:t>Used read cache</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a:latin typeface="Arial" panose="020B0604020202020204" pitchFamily="34" charset="0"/>
                          <a:cs typeface="Arial" panose="020B0604020202020204" pitchFamily="34" charset="0"/>
                        </a:rPr>
                        <a:t>Store the read data.</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sz="900">
                          <a:latin typeface="Arial" panose="020B0604020202020204" pitchFamily="34" charset="0"/>
                          <a:ea typeface="微軟正黑體" panose="020B0604030504040204" pitchFamily="34" charset="-120"/>
                          <a:cs typeface="Arial" panose="020B0604020202020204" pitchFamily="34" charset="0"/>
                        </a:rPr>
                        <a:t>Will be remove by cache algorithm.</a:t>
                      </a:r>
                    </a:p>
                  </a:txBody>
                  <a:tcPr marL="68580" marR="68580" marT="34290" marB="34290" anchor="ctr"/>
                </a:tc>
                <a:extLst>
                  <a:ext uri="{0D108BD9-81ED-4DB2-BD59-A6C34878D82A}">
                    <a16:rowId xmlns:a16="http://schemas.microsoft.com/office/drawing/2014/main" val="514885856"/>
                  </a:ext>
                </a:extLst>
              </a:tr>
              <a:tr h="342399">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a:latin typeface="Arial" panose="020B0604020202020204" pitchFamily="34" charset="0"/>
                          <a:cs typeface="Arial" panose="020B0604020202020204" pitchFamily="34" charset="0"/>
                        </a:rPr>
                        <a:t>Reserved cache limit</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900">
                          <a:latin typeface="Arial" panose="020B0604020202020204" pitchFamily="34" charset="0"/>
                          <a:cs typeface="Arial" panose="020B0604020202020204" pitchFamily="34" charset="0"/>
                        </a:rPr>
                        <a:t>The maximum of storage for data with “always keep in cache” priority. </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a:latin typeface="Arial" panose="020B0604020202020204" pitchFamily="34" charset="0"/>
                          <a:cs typeface="Arial" panose="020B0604020202020204" pitchFamily="34" charset="0"/>
                        </a:rPr>
                        <a:t>When the space is not used, it might be used by read cache.</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extLst>
                  <a:ext uri="{0D108BD9-81ED-4DB2-BD59-A6C34878D82A}">
                    <a16:rowId xmlns:a16="http://schemas.microsoft.com/office/drawing/2014/main" val="2567487757"/>
                  </a:ext>
                </a:extLst>
              </a:tr>
              <a:tr h="342399">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a:latin typeface="Arial" panose="020B0604020202020204" pitchFamily="34" charset="0"/>
                          <a:cs typeface="Arial" panose="020B0604020202020204" pitchFamily="34" charset="0"/>
                        </a:rPr>
                        <a:t>Maximum write cache</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900">
                          <a:latin typeface="Arial" panose="020B0604020202020204" pitchFamily="34" charset="0"/>
                          <a:cs typeface="Arial" panose="020B0604020202020204" pitchFamily="34" charset="0"/>
                        </a:rPr>
                        <a:t>The maximum of cached data which is ready to upload to the cloud</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a:latin typeface="Arial" panose="020B0604020202020204" pitchFamily="34" charset="0"/>
                          <a:cs typeface="Arial" panose="020B0604020202020204" pitchFamily="34" charset="0"/>
                        </a:rPr>
                        <a:t>When the space is not used, it might be used by read cache.</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extLst>
                  <a:ext uri="{0D108BD9-81ED-4DB2-BD59-A6C34878D82A}">
                    <a16:rowId xmlns:a16="http://schemas.microsoft.com/office/drawing/2014/main" val="3014018577"/>
                  </a:ext>
                </a:extLst>
              </a:tr>
              <a:tr h="342399">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a:latin typeface="Arial" panose="020B0604020202020204" pitchFamily="34" charset="0"/>
                          <a:cs typeface="Arial" panose="020B0604020202020204" pitchFamily="34" charset="0"/>
                        </a:rPr>
                        <a:t>Free cache space</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a:latin typeface="Arial" panose="020B0604020202020204" pitchFamily="34" charset="0"/>
                          <a:cs typeface="Arial" panose="020B0604020202020204" pitchFamily="34" charset="0"/>
                        </a:rPr>
                        <a:t>Space is not used.</a:t>
                      </a:r>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extLst>
                  <a:ext uri="{0D108BD9-81ED-4DB2-BD59-A6C34878D82A}">
                    <a16:rowId xmlns:a16="http://schemas.microsoft.com/office/drawing/2014/main" val="2784260201"/>
                  </a:ext>
                </a:extLst>
              </a:tr>
            </a:tbl>
          </a:graphicData>
        </a:graphic>
      </p:graphicFrame>
      <p:pic>
        <p:nvPicPr>
          <p:cNvPr id="31" name="图片 57">
            <a:extLst>
              <a:ext uri="{FF2B5EF4-FFF2-40B4-BE49-F238E27FC236}">
                <a16:creationId xmlns:a16="http://schemas.microsoft.com/office/drawing/2014/main" id="{3E737062-16E8-465E-A576-B08C8C522226}"/>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856336" y="3276139"/>
            <a:ext cx="2471197" cy="204537"/>
          </a:xfrm>
          <a:prstGeom prst="rect">
            <a:avLst/>
          </a:prstGeom>
        </p:spPr>
      </p:pic>
      <p:pic>
        <p:nvPicPr>
          <p:cNvPr id="33" name="图片 57">
            <a:extLst>
              <a:ext uri="{FF2B5EF4-FFF2-40B4-BE49-F238E27FC236}">
                <a16:creationId xmlns:a16="http://schemas.microsoft.com/office/drawing/2014/main" id="{03C90BD5-CE47-40B4-AADD-F2F2C817DE98}"/>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4382703" y="3352917"/>
            <a:ext cx="2471197" cy="204537"/>
          </a:xfrm>
          <a:prstGeom prst="rect">
            <a:avLst/>
          </a:prstGeom>
        </p:spPr>
      </p:pic>
      <p:sp>
        <p:nvSpPr>
          <p:cNvPr id="35" name="矩形: 圓角 2">
            <a:extLst>
              <a:ext uri="{FF2B5EF4-FFF2-40B4-BE49-F238E27FC236}">
                <a16:creationId xmlns:a16="http://schemas.microsoft.com/office/drawing/2014/main" id="{8EF937DC-80B1-6B41-B781-306B17DC5555}"/>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Rectangle 35">
            <a:extLst>
              <a:ext uri="{FF2B5EF4-FFF2-40B4-BE49-F238E27FC236}">
                <a16:creationId xmlns:a16="http://schemas.microsoft.com/office/drawing/2014/main" id="{4897985B-068B-E54A-9926-E52D8AF8C677}"/>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37" name="矩形 3">
            <a:extLst>
              <a:ext uri="{FF2B5EF4-FFF2-40B4-BE49-F238E27FC236}">
                <a16:creationId xmlns:a16="http://schemas.microsoft.com/office/drawing/2014/main" id="{E65C054E-EBD6-EF42-8043-665FF8AAA78E}"/>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48">
            <a:extLst>
              <a:ext uri="{FF2B5EF4-FFF2-40B4-BE49-F238E27FC236}">
                <a16:creationId xmlns:a16="http://schemas.microsoft.com/office/drawing/2014/main" id="{02AAD6A7-D4C7-6149-9A01-B8D884C39BDA}"/>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41053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B2F9-8965-E64D-8DC7-19080ED6C592}"/>
              </a:ext>
            </a:extLst>
          </p:cNvPr>
          <p:cNvSpPr>
            <a:spLocks noGrp="1"/>
          </p:cNvSpPr>
          <p:nvPr>
            <p:ph type="title"/>
          </p:nvPr>
        </p:nvSpPr>
        <p:spPr>
          <a:xfrm>
            <a:off x="409194" y="115953"/>
            <a:ext cx="7886700" cy="994172"/>
          </a:xfrm>
        </p:spPr>
        <p:txBody>
          <a:bodyPr>
            <a:normAutofit/>
          </a:bodyPr>
          <a:lstStyle/>
          <a:p>
            <a:r>
              <a:rPr lang="en-US" sz="3200">
                <a:latin typeface="Arial" panose="020B0604020202020204" pitchFamily="34" charset="0"/>
                <a:cs typeface="Arial" panose="020B0604020202020204" pitchFamily="34" charset="0"/>
              </a:rPr>
              <a:t>Sync the file in NAS and on the cloud</a:t>
            </a:r>
            <a:endParaRPr lang="en-US" sz="3200"/>
          </a:p>
        </p:txBody>
      </p:sp>
      <p:sp>
        <p:nvSpPr>
          <p:cNvPr id="16" name="TextBox 15">
            <a:extLst>
              <a:ext uri="{FF2B5EF4-FFF2-40B4-BE49-F238E27FC236}">
                <a16:creationId xmlns:a16="http://schemas.microsoft.com/office/drawing/2014/main" id="{F76EDACA-7712-2B42-A001-2A925748E12C}"/>
              </a:ext>
            </a:extLst>
          </p:cNvPr>
          <p:cNvSpPr txBox="1"/>
          <p:nvPr/>
        </p:nvSpPr>
        <p:spPr>
          <a:xfrm>
            <a:off x="454914" y="1233998"/>
            <a:ext cx="7555273" cy="338554"/>
          </a:xfrm>
          <a:prstGeom prst="rect">
            <a:avLst/>
          </a:prstGeom>
          <a:noFill/>
        </p:spPr>
        <p:txBody>
          <a:bodyPr wrap="none" rtlCol="0">
            <a:spAutoFit/>
          </a:bodyPr>
          <a:lstStyle/>
          <a:p>
            <a:r>
              <a:rPr lang="en-US" altLang="zh-CN" sz="1600" b="1">
                <a:latin typeface="Arial" panose="020B0604020202020204" pitchFamily="34" charset="0"/>
                <a:ea typeface="微軟正黑體" panose="020B0604030504040204" pitchFamily="34" charset="-120"/>
                <a:cs typeface="Arial" panose="020B0604020202020204" pitchFamily="34" charset="0"/>
              </a:rPr>
              <a:t>Synchronize mechanism keep the files in local and on the cloud consistent.</a:t>
            </a:r>
            <a:endParaRPr lang="en-US" sz="1600" b="1">
              <a:latin typeface="Arial" panose="020B0604020202020204" pitchFamily="34" charset="0"/>
              <a:ea typeface="微軟正黑體" panose="020B0604030504040204" pitchFamily="34" charset="-120"/>
              <a:cs typeface="Arial" panose="020B0604020202020204" pitchFamily="34" charset="0"/>
            </a:endParaRPr>
          </a:p>
        </p:txBody>
      </p:sp>
      <p:pic>
        <p:nvPicPr>
          <p:cNvPr id="4" name="圖形 9">
            <a:extLst>
              <a:ext uri="{FF2B5EF4-FFF2-40B4-BE49-F238E27FC236}">
                <a16:creationId xmlns:a16="http://schemas.microsoft.com/office/drawing/2014/main" id="{D5F97B43-38E8-394D-94A5-0D41ACAAAB5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4806" y="2170896"/>
            <a:ext cx="1704632" cy="1704632"/>
          </a:xfrm>
          <a:prstGeom prst="rect">
            <a:avLst/>
          </a:prstGeom>
          <a:effectLst>
            <a:outerShdw blurRad="50800" dist="38100" dir="2700000" algn="tl" rotWithShape="0">
              <a:prstClr val="black">
                <a:alpha val="40000"/>
              </a:prstClr>
            </a:outerShdw>
          </a:effectLst>
        </p:spPr>
      </p:pic>
      <p:pic>
        <p:nvPicPr>
          <p:cNvPr id="5" name="圖形 7">
            <a:extLst>
              <a:ext uri="{FF2B5EF4-FFF2-40B4-BE49-F238E27FC236}">
                <a16:creationId xmlns:a16="http://schemas.microsoft.com/office/drawing/2014/main" id="{E6A5A2E7-4E0A-D44D-B27F-D76D381B45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21518" y="2195370"/>
            <a:ext cx="2225225" cy="1504160"/>
          </a:xfrm>
          <a:prstGeom prst="rect">
            <a:avLst/>
          </a:prstGeom>
          <a:effectLst>
            <a:outerShdw blurRad="50800" dist="38100" dir="2700000" algn="tl" rotWithShape="0">
              <a:prstClr val="black">
                <a:alpha val="40000"/>
              </a:prstClr>
            </a:outerShdw>
          </a:effectLst>
        </p:spPr>
      </p:pic>
      <p:sp>
        <p:nvSpPr>
          <p:cNvPr id="23" name="Down Arrow 15">
            <a:extLst>
              <a:ext uri="{FF2B5EF4-FFF2-40B4-BE49-F238E27FC236}">
                <a16:creationId xmlns:a16="http://schemas.microsoft.com/office/drawing/2014/main" id="{46DDB4D8-67A8-461F-8781-8986FC48429C}"/>
              </a:ext>
            </a:extLst>
          </p:cNvPr>
          <p:cNvSpPr/>
          <p:nvPr/>
        </p:nvSpPr>
        <p:spPr>
          <a:xfrm rot="5400000">
            <a:off x="3017307" y="1806368"/>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5" name="Down Arrow 15">
            <a:extLst>
              <a:ext uri="{FF2B5EF4-FFF2-40B4-BE49-F238E27FC236}">
                <a16:creationId xmlns:a16="http://schemas.microsoft.com/office/drawing/2014/main" id="{B51DF68E-04FC-4578-ADFF-99D906187273}"/>
              </a:ext>
            </a:extLst>
          </p:cNvPr>
          <p:cNvSpPr/>
          <p:nvPr/>
        </p:nvSpPr>
        <p:spPr>
          <a:xfrm rot="16200000">
            <a:off x="5750482" y="1805492"/>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4" name="矩形: 圓角 23">
            <a:extLst>
              <a:ext uri="{FF2B5EF4-FFF2-40B4-BE49-F238E27FC236}">
                <a16:creationId xmlns:a16="http://schemas.microsoft.com/office/drawing/2014/main" id="{4FD9B97B-78A4-405C-997E-5978D4DD3C46}"/>
              </a:ext>
            </a:extLst>
          </p:cNvPr>
          <p:cNvSpPr/>
          <p:nvPr/>
        </p:nvSpPr>
        <p:spPr>
          <a:xfrm>
            <a:off x="3023005" y="1950875"/>
            <a:ext cx="2901124" cy="39833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6" name="Down Arrow 15">
            <a:extLst>
              <a:ext uri="{FF2B5EF4-FFF2-40B4-BE49-F238E27FC236}">
                <a16:creationId xmlns:a16="http://schemas.microsoft.com/office/drawing/2014/main" id="{C3013246-0C2F-4904-BC13-9328198251E8}"/>
              </a:ext>
            </a:extLst>
          </p:cNvPr>
          <p:cNvSpPr/>
          <p:nvPr/>
        </p:nvSpPr>
        <p:spPr>
          <a:xfrm rot="5400000">
            <a:off x="3017306" y="2270348"/>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7" name="Down Arrow 15">
            <a:extLst>
              <a:ext uri="{FF2B5EF4-FFF2-40B4-BE49-F238E27FC236}">
                <a16:creationId xmlns:a16="http://schemas.microsoft.com/office/drawing/2014/main" id="{71EE1D91-3328-4001-8B28-2E2947D24F90}"/>
              </a:ext>
            </a:extLst>
          </p:cNvPr>
          <p:cNvSpPr/>
          <p:nvPr/>
        </p:nvSpPr>
        <p:spPr>
          <a:xfrm rot="16200000">
            <a:off x="5750481" y="2269472"/>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8" name="矩形: 圓角 27">
            <a:extLst>
              <a:ext uri="{FF2B5EF4-FFF2-40B4-BE49-F238E27FC236}">
                <a16:creationId xmlns:a16="http://schemas.microsoft.com/office/drawing/2014/main" id="{92DF8565-1D9F-496C-B5EE-47938C4F8DC6}"/>
              </a:ext>
            </a:extLst>
          </p:cNvPr>
          <p:cNvSpPr/>
          <p:nvPr/>
        </p:nvSpPr>
        <p:spPr>
          <a:xfrm>
            <a:off x="3023004" y="2414855"/>
            <a:ext cx="2901124" cy="39833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9" name="Down Arrow 15">
            <a:extLst>
              <a:ext uri="{FF2B5EF4-FFF2-40B4-BE49-F238E27FC236}">
                <a16:creationId xmlns:a16="http://schemas.microsoft.com/office/drawing/2014/main" id="{25E99D8E-A03A-4A96-ACAA-CD4B3D7B5ADD}"/>
              </a:ext>
            </a:extLst>
          </p:cNvPr>
          <p:cNvSpPr/>
          <p:nvPr/>
        </p:nvSpPr>
        <p:spPr>
          <a:xfrm rot="16200000">
            <a:off x="3004219" y="2719033"/>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0" name="Down Arrow 15">
            <a:extLst>
              <a:ext uri="{FF2B5EF4-FFF2-40B4-BE49-F238E27FC236}">
                <a16:creationId xmlns:a16="http://schemas.microsoft.com/office/drawing/2014/main" id="{640BAFCB-D4D7-423D-9469-8FFCE6E5626C}"/>
              </a:ext>
            </a:extLst>
          </p:cNvPr>
          <p:cNvSpPr/>
          <p:nvPr/>
        </p:nvSpPr>
        <p:spPr>
          <a:xfrm rot="16200000">
            <a:off x="5737394" y="2718157"/>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1" name="矩形: 圓角 30">
            <a:extLst>
              <a:ext uri="{FF2B5EF4-FFF2-40B4-BE49-F238E27FC236}">
                <a16:creationId xmlns:a16="http://schemas.microsoft.com/office/drawing/2014/main" id="{1E97315E-3394-4105-A6E9-A4B3F2C68E69}"/>
              </a:ext>
            </a:extLst>
          </p:cNvPr>
          <p:cNvSpPr/>
          <p:nvPr/>
        </p:nvSpPr>
        <p:spPr>
          <a:xfrm>
            <a:off x="3009917" y="2863540"/>
            <a:ext cx="2901124" cy="39833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32" name="Down Arrow 15">
            <a:extLst>
              <a:ext uri="{FF2B5EF4-FFF2-40B4-BE49-F238E27FC236}">
                <a16:creationId xmlns:a16="http://schemas.microsoft.com/office/drawing/2014/main" id="{187DD7F0-6FCE-440A-A186-85F9F32AD1CA}"/>
              </a:ext>
            </a:extLst>
          </p:cNvPr>
          <p:cNvSpPr/>
          <p:nvPr/>
        </p:nvSpPr>
        <p:spPr>
          <a:xfrm rot="16200000">
            <a:off x="3004218" y="3170313"/>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3" name="Down Arrow 15">
            <a:extLst>
              <a:ext uri="{FF2B5EF4-FFF2-40B4-BE49-F238E27FC236}">
                <a16:creationId xmlns:a16="http://schemas.microsoft.com/office/drawing/2014/main" id="{DC590989-B376-4B3A-BD14-0B8D3E2B3F46}"/>
              </a:ext>
            </a:extLst>
          </p:cNvPr>
          <p:cNvSpPr/>
          <p:nvPr/>
        </p:nvSpPr>
        <p:spPr>
          <a:xfrm rot="16200000">
            <a:off x="5737393" y="3169437"/>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4" name="矩形: 圓角 33">
            <a:extLst>
              <a:ext uri="{FF2B5EF4-FFF2-40B4-BE49-F238E27FC236}">
                <a16:creationId xmlns:a16="http://schemas.microsoft.com/office/drawing/2014/main" id="{588C144F-6DFD-4C72-8296-7139260AE430}"/>
              </a:ext>
            </a:extLst>
          </p:cNvPr>
          <p:cNvSpPr/>
          <p:nvPr/>
        </p:nvSpPr>
        <p:spPr>
          <a:xfrm>
            <a:off x="3009916" y="3314820"/>
            <a:ext cx="2901124" cy="39833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5" name="Down Arrow 15">
            <a:extLst>
              <a:ext uri="{FF2B5EF4-FFF2-40B4-BE49-F238E27FC236}">
                <a16:creationId xmlns:a16="http://schemas.microsoft.com/office/drawing/2014/main" id="{2CCE95CF-5987-487C-91FF-E8BE5891343F}"/>
              </a:ext>
            </a:extLst>
          </p:cNvPr>
          <p:cNvSpPr/>
          <p:nvPr/>
        </p:nvSpPr>
        <p:spPr>
          <a:xfrm rot="5400000">
            <a:off x="3004217" y="3624808"/>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6" name="Down Arrow 15">
            <a:extLst>
              <a:ext uri="{FF2B5EF4-FFF2-40B4-BE49-F238E27FC236}">
                <a16:creationId xmlns:a16="http://schemas.microsoft.com/office/drawing/2014/main" id="{8F5CDCEA-B9F8-4D7A-AB0C-B2FC44DBCB64}"/>
              </a:ext>
            </a:extLst>
          </p:cNvPr>
          <p:cNvSpPr/>
          <p:nvPr/>
        </p:nvSpPr>
        <p:spPr>
          <a:xfrm rot="16200000">
            <a:off x="5737392" y="3623932"/>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7" name="矩形: 圓角 36">
            <a:extLst>
              <a:ext uri="{FF2B5EF4-FFF2-40B4-BE49-F238E27FC236}">
                <a16:creationId xmlns:a16="http://schemas.microsoft.com/office/drawing/2014/main" id="{20F62076-8C4F-441E-A889-B589EA40E8D3}"/>
              </a:ext>
            </a:extLst>
          </p:cNvPr>
          <p:cNvSpPr/>
          <p:nvPr/>
        </p:nvSpPr>
        <p:spPr>
          <a:xfrm>
            <a:off x="3009915" y="3769315"/>
            <a:ext cx="2901124" cy="39833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EF3DCB0D-8778-47E3-86A2-70E523AE7454}"/>
              </a:ext>
            </a:extLst>
          </p:cNvPr>
          <p:cNvSpPr/>
          <p:nvPr/>
        </p:nvSpPr>
        <p:spPr>
          <a:xfrm>
            <a:off x="3126752" y="1992120"/>
            <a:ext cx="2605201" cy="323165"/>
          </a:xfrm>
          <a:prstGeom prst="rect">
            <a:avLst/>
          </a:prstGeom>
        </p:spPr>
        <p:txBody>
          <a:bodyPr wrap="none">
            <a:spAutoFit/>
          </a:bodyPr>
          <a:lstStyle/>
          <a:p>
            <a:r>
              <a:rPr lang="en-US" altLang="zh-CN" sz="1500" b="1">
                <a:solidFill>
                  <a:schemeClr val="bg1"/>
                </a:solidFill>
                <a:latin typeface="Arial" panose="020B0604020202020204" pitchFamily="34" charset="0"/>
                <a:ea typeface="微軟正黑體" panose="020B0604030504040204" pitchFamily="34" charset="-120"/>
                <a:cs typeface="Arial" panose="020B0604020202020204" pitchFamily="34" charset="0"/>
              </a:rPr>
              <a:t>1. Data Sync management</a:t>
            </a:r>
            <a:endPar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8" name="矩形 37">
            <a:extLst>
              <a:ext uri="{FF2B5EF4-FFF2-40B4-BE49-F238E27FC236}">
                <a16:creationId xmlns:a16="http://schemas.microsoft.com/office/drawing/2014/main" id="{8F9261F1-1EAF-40CE-8561-C7DB3AFD594D}"/>
              </a:ext>
            </a:extLst>
          </p:cNvPr>
          <p:cNvSpPr/>
          <p:nvPr/>
        </p:nvSpPr>
        <p:spPr>
          <a:xfrm>
            <a:off x="3126752" y="2456815"/>
            <a:ext cx="2550699" cy="323165"/>
          </a:xfrm>
          <a:prstGeom prst="rect">
            <a:avLst/>
          </a:prstGeom>
        </p:spPr>
        <p:txBody>
          <a:bodyPr wrap="none">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2. Resource Management</a:t>
            </a:r>
            <a:endParaRPr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9" name="矩形 38">
            <a:extLst>
              <a:ext uri="{FF2B5EF4-FFF2-40B4-BE49-F238E27FC236}">
                <a16:creationId xmlns:a16="http://schemas.microsoft.com/office/drawing/2014/main" id="{5238B5C0-90FA-4682-BD55-E24F87065B78}"/>
              </a:ext>
            </a:extLst>
          </p:cNvPr>
          <p:cNvSpPr/>
          <p:nvPr/>
        </p:nvSpPr>
        <p:spPr>
          <a:xfrm>
            <a:off x="3126752" y="2900580"/>
            <a:ext cx="2456122" cy="323165"/>
          </a:xfrm>
          <a:prstGeom prst="rect">
            <a:avLst/>
          </a:prstGeom>
        </p:spPr>
        <p:txBody>
          <a:bodyPr wrap="none">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3. Uploads Management</a:t>
            </a:r>
            <a:endParaRPr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0" name="矩形 39">
            <a:extLst>
              <a:ext uri="{FF2B5EF4-FFF2-40B4-BE49-F238E27FC236}">
                <a16:creationId xmlns:a16="http://schemas.microsoft.com/office/drawing/2014/main" id="{7FF36447-6727-4671-9AAA-5D5F5E744A12}"/>
              </a:ext>
            </a:extLst>
          </p:cNvPr>
          <p:cNvSpPr/>
          <p:nvPr/>
        </p:nvSpPr>
        <p:spPr>
          <a:xfrm>
            <a:off x="3129509" y="3344125"/>
            <a:ext cx="2781532" cy="323165"/>
          </a:xfrm>
          <a:prstGeom prst="rect">
            <a:avLst/>
          </a:prstGeom>
        </p:spPr>
        <p:txBody>
          <a:bodyPr wrap="none">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4. File Conflict Management</a:t>
            </a:r>
            <a:endParaRPr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1" name="矩形 40">
            <a:extLst>
              <a:ext uri="{FF2B5EF4-FFF2-40B4-BE49-F238E27FC236}">
                <a16:creationId xmlns:a16="http://schemas.microsoft.com/office/drawing/2014/main" id="{9A6A9AE8-C161-466A-959A-9AAD6EAE717E}"/>
              </a:ext>
            </a:extLst>
          </p:cNvPr>
          <p:cNvSpPr/>
          <p:nvPr/>
        </p:nvSpPr>
        <p:spPr>
          <a:xfrm>
            <a:off x="3126752" y="3806022"/>
            <a:ext cx="1840568" cy="323165"/>
          </a:xfrm>
          <a:prstGeom prst="rect">
            <a:avLst/>
          </a:prstGeom>
        </p:spPr>
        <p:txBody>
          <a:bodyPr wrap="none">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5. File sync status</a:t>
            </a:r>
            <a:endParaRPr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6" name="矩形: 圓角 2">
            <a:extLst>
              <a:ext uri="{FF2B5EF4-FFF2-40B4-BE49-F238E27FC236}">
                <a16:creationId xmlns:a16="http://schemas.microsoft.com/office/drawing/2014/main" id="{227ED82C-F633-E444-A7B3-0DFB76924D2E}"/>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Rectangle 46">
            <a:extLst>
              <a:ext uri="{FF2B5EF4-FFF2-40B4-BE49-F238E27FC236}">
                <a16:creationId xmlns:a16="http://schemas.microsoft.com/office/drawing/2014/main" id="{1B298369-8E53-5045-B4F6-4F9E0ADFBB58}"/>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48" name="矩形 3">
            <a:extLst>
              <a:ext uri="{FF2B5EF4-FFF2-40B4-BE49-F238E27FC236}">
                <a16:creationId xmlns:a16="http://schemas.microsoft.com/office/drawing/2014/main" id="{19B48D27-3484-B344-A5DB-E66318CA01B5}"/>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33E131D2-8DFE-B945-948F-8C2ADDCC4278}"/>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60988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35">
            <a:extLst>
              <a:ext uri="{FF2B5EF4-FFF2-40B4-BE49-F238E27FC236}">
                <a16:creationId xmlns:a16="http://schemas.microsoft.com/office/drawing/2014/main" id="{C8B3D0D2-4069-406A-8198-4602A53F4293}"/>
              </a:ext>
            </a:extLst>
          </p:cNvPr>
          <p:cNvSpPr/>
          <p:nvPr/>
        </p:nvSpPr>
        <p:spPr>
          <a:xfrm>
            <a:off x="628649" y="2915129"/>
            <a:ext cx="2889803" cy="401376"/>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7" name="矩形: 圓角 35">
            <a:extLst>
              <a:ext uri="{FF2B5EF4-FFF2-40B4-BE49-F238E27FC236}">
                <a16:creationId xmlns:a16="http://schemas.microsoft.com/office/drawing/2014/main" id="{6BC0BE88-79F2-441E-9340-962500EC026F}"/>
              </a:ext>
            </a:extLst>
          </p:cNvPr>
          <p:cNvSpPr/>
          <p:nvPr/>
        </p:nvSpPr>
        <p:spPr>
          <a:xfrm>
            <a:off x="628649" y="1288762"/>
            <a:ext cx="2664925" cy="401376"/>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2" name="Title 1">
            <a:extLst>
              <a:ext uri="{FF2B5EF4-FFF2-40B4-BE49-F238E27FC236}">
                <a16:creationId xmlns:a16="http://schemas.microsoft.com/office/drawing/2014/main" id="{0A5DEBA6-C49E-AF4D-BD5E-B93C4CE1CEBF}"/>
              </a:ext>
            </a:extLst>
          </p:cNvPr>
          <p:cNvSpPr>
            <a:spLocks noGrp="1"/>
          </p:cNvSpPr>
          <p:nvPr>
            <p:ph type="title"/>
          </p:nvPr>
        </p:nvSpPr>
        <p:spPr>
          <a:xfrm>
            <a:off x="409194" y="13691"/>
            <a:ext cx="7886700" cy="909416"/>
          </a:xfrm>
        </p:spPr>
        <p:txBody>
          <a:bodyPr>
            <a:normAutofit/>
          </a:bodyPr>
          <a:lstStyle/>
          <a:p>
            <a:r>
              <a:rPr lang="en-US" altLang="zh-CN" sz="3200">
                <a:latin typeface="Arial" panose="020B0604020202020204" pitchFamily="34" charset="0"/>
                <a:cs typeface="Arial" panose="020B0604020202020204" pitchFamily="34" charset="0"/>
              </a:rPr>
              <a:t>Hot data storage trends</a:t>
            </a:r>
          </a:p>
        </p:txBody>
      </p:sp>
      <p:sp>
        <p:nvSpPr>
          <p:cNvPr id="4" name="TextBox 3">
            <a:extLst>
              <a:ext uri="{FF2B5EF4-FFF2-40B4-BE49-F238E27FC236}">
                <a16:creationId xmlns:a16="http://schemas.microsoft.com/office/drawing/2014/main" id="{71073DD3-2A09-394D-89D6-7DA7DF38D91B}"/>
              </a:ext>
            </a:extLst>
          </p:cNvPr>
          <p:cNvSpPr txBox="1"/>
          <p:nvPr/>
        </p:nvSpPr>
        <p:spPr>
          <a:xfrm>
            <a:off x="751106" y="1294624"/>
            <a:ext cx="2383986" cy="369332"/>
          </a:xfrm>
          <a:prstGeom prst="rect">
            <a:avLst/>
          </a:prstGeom>
          <a:noFill/>
        </p:spPr>
        <p:txBody>
          <a:bodyPr wrap="none" rtlCol="0">
            <a:spAutoFit/>
          </a:bodyPr>
          <a:lstStyle/>
          <a:p>
            <a:r>
              <a:rPr lang="en-US" altLang="zh-CN" sz="1800" b="1">
                <a:solidFill>
                  <a:schemeClr val="bg1"/>
                </a:solidFill>
                <a:latin typeface="Arial" panose="020B0604020202020204" pitchFamily="34" charset="0"/>
                <a:ea typeface="微軟正黑體" panose="020B0604030504040204" pitchFamily="34" charset="-120"/>
                <a:cs typeface="Arial" panose="020B0604020202020204" pitchFamily="34" charset="0"/>
              </a:rPr>
              <a:t>Cloudifying storage</a:t>
            </a:r>
            <a:endParaRPr lang="en-US" sz="1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TextBox 2">
            <a:extLst>
              <a:ext uri="{FF2B5EF4-FFF2-40B4-BE49-F238E27FC236}">
                <a16:creationId xmlns:a16="http://schemas.microsoft.com/office/drawing/2014/main" id="{67AD8303-01EC-434F-9959-5E64902E9807}"/>
              </a:ext>
            </a:extLst>
          </p:cNvPr>
          <p:cNvSpPr txBox="1"/>
          <p:nvPr/>
        </p:nvSpPr>
        <p:spPr>
          <a:xfrm>
            <a:off x="753745" y="1740915"/>
            <a:ext cx="4686714" cy="832728"/>
          </a:xfrm>
          <a:prstGeom prst="rect">
            <a:avLst/>
          </a:prstGeom>
          <a:noFill/>
        </p:spPr>
        <p:txBody>
          <a:bodyPr wrap="square" rtlCol="0">
            <a:spAutoFit/>
          </a:bodyPr>
          <a:lstStyle/>
          <a:p>
            <a:pPr>
              <a:lnSpc>
                <a:spcPts val="2000"/>
              </a:lnSpc>
            </a:pPr>
            <a:r>
              <a:rPr lang="en-US" altLang="zh-CN" sz="1200">
                <a:latin typeface="Arial" panose="020B0604020202020204" pitchFamily="34" charset="0"/>
                <a:ea typeface="微軟正黑體" panose="020B0604030504040204" pitchFamily="34" charset="-120"/>
                <a:cs typeface="Arial" panose="020B0604020202020204" pitchFamily="34" charset="0"/>
              </a:rPr>
              <a:t>This means the capability of storage to transparently move data from on-premises configurations to public clouds and across private cloud deployments</a:t>
            </a:r>
            <a:endParaRPr lang="en-US" sz="1200">
              <a:latin typeface="Arial" panose="020B0604020202020204" pitchFamily="34" charset="0"/>
              <a:ea typeface="微軟正黑體" panose="020B0604030504040204" pitchFamily="34" charset="-120"/>
              <a:cs typeface="Arial" panose="020B0604020202020204" pitchFamily="34" charset="0"/>
            </a:endParaRPr>
          </a:p>
        </p:txBody>
      </p:sp>
      <p:sp>
        <p:nvSpPr>
          <p:cNvPr id="5" name="TextBox 4">
            <a:extLst>
              <a:ext uri="{FF2B5EF4-FFF2-40B4-BE49-F238E27FC236}">
                <a16:creationId xmlns:a16="http://schemas.microsoft.com/office/drawing/2014/main" id="{661C8962-1F72-7B42-A494-A66115731692}"/>
              </a:ext>
            </a:extLst>
          </p:cNvPr>
          <p:cNvSpPr txBox="1"/>
          <p:nvPr/>
        </p:nvSpPr>
        <p:spPr>
          <a:xfrm>
            <a:off x="722049" y="2921773"/>
            <a:ext cx="2770310" cy="369332"/>
          </a:xfrm>
          <a:prstGeom prst="rect">
            <a:avLst/>
          </a:prstGeom>
          <a:noFill/>
        </p:spPr>
        <p:txBody>
          <a:bodyPr wrap="none" rtlCol="0">
            <a:spAutoFit/>
          </a:bodyPr>
          <a:lstStyle/>
          <a:p>
            <a:r>
              <a:rPr lang="en-US" altLang="zh-CN" sz="1800" b="1">
                <a:solidFill>
                  <a:schemeClr val="bg1"/>
                </a:solidFill>
                <a:latin typeface="Arial" panose="020B0604020202020204" pitchFamily="34" charset="0"/>
                <a:ea typeface="微軟正黑體" panose="020B0604030504040204" pitchFamily="34" charset="-120"/>
                <a:cs typeface="Arial" panose="020B0604020202020204" pitchFamily="34" charset="0"/>
              </a:rPr>
              <a:t>Multiple Cloud Storage</a:t>
            </a:r>
            <a:endParaRPr lang="en-US" sz="1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TextBox 5">
            <a:extLst>
              <a:ext uri="{FF2B5EF4-FFF2-40B4-BE49-F238E27FC236}">
                <a16:creationId xmlns:a16="http://schemas.microsoft.com/office/drawing/2014/main" id="{64FFF193-627E-FC43-BB34-8437111030D1}"/>
              </a:ext>
            </a:extLst>
          </p:cNvPr>
          <p:cNvSpPr txBox="1"/>
          <p:nvPr/>
        </p:nvSpPr>
        <p:spPr>
          <a:xfrm>
            <a:off x="733426" y="3362550"/>
            <a:ext cx="4568039" cy="1089209"/>
          </a:xfrm>
          <a:prstGeom prst="rect">
            <a:avLst/>
          </a:prstGeom>
          <a:noFill/>
        </p:spPr>
        <p:txBody>
          <a:bodyPr wrap="square" rtlCol="0">
            <a:spAutoFit/>
          </a:bodyPr>
          <a:lstStyle>
            <a:defPPr>
              <a:defRPr lang="en-US"/>
            </a:defPPr>
            <a:lvl1pPr>
              <a:lnSpc>
                <a:spcPts val="2200"/>
              </a:lnSpc>
              <a:defRPr sz="1400">
                <a:latin typeface="微軟正黑體" panose="020B0604030504040204" pitchFamily="34" charset="-120"/>
                <a:ea typeface="微軟正黑體" panose="020B0604030504040204" pitchFamily="34" charset="-120"/>
              </a:defRPr>
            </a:lvl1pPr>
          </a:lstStyle>
          <a:p>
            <a:pPr>
              <a:lnSpc>
                <a:spcPts val="2000"/>
              </a:lnSpc>
            </a:pPr>
            <a:r>
              <a:rPr lang="en-US" altLang="zh-CN" sz="1200">
                <a:latin typeface="Arial" panose="020B0604020202020204" pitchFamily="34" charset="0"/>
                <a:cs typeface="Arial" panose="020B0604020202020204" pitchFamily="34" charset="0"/>
              </a:rPr>
              <a:t>As businesses start to ascertain the weakness and strengths of numerous cloud vendors, deriving optimum value would involve both cloud and on premise administration. Finally, it would need a multiple cloud storage management solution.</a:t>
            </a:r>
          </a:p>
        </p:txBody>
      </p:sp>
      <p:pic>
        <p:nvPicPr>
          <p:cNvPr id="9" name="圖片 8" descr="一張含有 向量圖形 的圖片&#10;&#10;描述是以高可信度產生">
            <a:extLst>
              <a:ext uri="{FF2B5EF4-FFF2-40B4-BE49-F238E27FC236}">
                <a16:creationId xmlns:a16="http://schemas.microsoft.com/office/drawing/2014/main" id="{F3CE7B47-F4F8-4956-8694-1FADA3EFA7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0426" y="1489450"/>
            <a:ext cx="2591845" cy="2681895"/>
          </a:xfrm>
          <a:prstGeom prst="rect">
            <a:avLst/>
          </a:prstGeom>
        </p:spPr>
      </p:pic>
    </p:spTree>
    <p:extLst>
      <p:ext uri="{BB962C8B-B14F-4D97-AF65-F5344CB8AC3E}">
        <p14:creationId xmlns:p14="http://schemas.microsoft.com/office/powerpoint/2010/main" val="2803170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81">
            <a:extLst>
              <a:ext uri="{FF2B5EF4-FFF2-40B4-BE49-F238E27FC236}">
                <a16:creationId xmlns:a16="http://schemas.microsoft.com/office/drawing/2014/main" id="{770976D5-CB57-4C8D-B1A4-3269F139ABC7}"/>
              </a:ext>
            </a:extLst>
          </p:cNvPr>
          <p:cNvSpPr/>
          <p:nvPr/>
        </p:nvSpPr>
        <p:spPr>
          <a:xfrm>
            <a:off x="1523880" y="2821933"/>
            <a:ext cx="4995333" cy="994172"/>
          </a:xfrm>
          <a:prstGeom prst="roundRect">
            <a:avLst>
              <a:gd name="adj" fmla="val 5802"/>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p>
        </p:txBody>
      </p:sp>
      <p:sp>
        <p:nvSpPr>
          <p:cNvPr id="23" name="Rounded Rectangle 81">
            <a:extLst>
              <a:ext uri="{FF2B5EF4-FFF2-40B4-BE49-F238E27FC236}">
                <a16:creationId xmlns:a16="http://schemas.microsoft.com/office/drawing/2014/main" id="{B7994DCA-2794-426C-90B2-26B08F265194}"/>
              </a:ext>
            </a:extLst>
          </p:cNvPr>
          <p:cNvSpPr/>
          <p:nvPr/>
        </p:nvSpPr>
        <p:spPr>
          <a:xfrm>
            <a:off x="1460500" y="1382947"/>
            <a:ext cx="4995333" cy="994172"/>
          </a:xfrm>
          <a:prstGeom prst="roundRect">
            <a:avLst>
              <a:gd name="adj" fmla="val 5802"/>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D0962BE-D91E-024F-8B55-C175B18EDC37}"/>
              </a:ext>
            </a:extLst>
          </p:cNvPr>
          <p:cNvSpPr>
            <a:spLocks noGrp="1"/>
          </p:cNvSpPr>
          <p:nvPr>
            <p:ph type="title"/>
          </p:nvPr>
        </p:nvSpPr>
        <p:spPr>
          <a:xfrm>
            <a:off x="414246" y="115896"/>
            <a:ext cx="7886700" cy="994172"/>
          </a:xfrm>
        </p:spPr>
        <p:txBody>
          <a:bodyPr>
            <a:normAutofit/>
          </a:bodyPr>
          <a:lstStyle/>
          <a:p>
            <a:r>
              <a:rPr lang="en-US" altLang="zh-CN" sz="3200">
                <a:latin typeface="Arial" panose="020B0604020202020204" pitchFamily="34" charset="0"/>
                <a:cs typeface="Arial" panose="020B0604020202020204" pitchFamily="34" charset="0"/>
              </a:rPr>
              <a:t>1. Data Sync management</a:t>
            </a:r>
          </a:p>
        </p:txBody>
      </p:sp>
      <p:sp>
        <p:nvSpPr>
          <p:cNvPr id="4" name="Oval 3">
            <a:extLst>
              <a:ext uri="{FF2B5EF4-FFF2-40B4-BE49-F238E27FC236}">
                <a16:creationId xmlns:a16="http://schemas.microsoft.com/office/drawing/2014/main" id="{0ABC2CE3-EB27-4445-A884-DCC6846ED952}"/>
              </a:ext>
            </a:extLst>
          </p:cNvPr>
          <p:cNvSpPr/>
          <p:nvPr/>
        </p:nvSpPr>
        <p:spPr>
          <a:xfrm>
            <a:off x="695326" y="1371601"/>
            <a:ext cx="994172" cy="994172"/>
          </a:xfrm>
          <a:prstGeom prst="ellipse">
            <a:avLst/>
          </a:prstGeom>
          <a:gradFill>
            <a:gsLst>
              <a:gs pos="0">
                <a:srgbClr val="0C0962"/>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lang="en-US" altLang="zh-TW" sz="1300" b="1">
              <a:latin typeface="微軟正黑體" panose="020B0604030504040204" pitchFamily="34" charset="-120"/>
              <a:ea typeface="微軟正黑體" panose="020B0604030504040204" pitchFamily="34" charset="-120"/>
            </a:endParaRPr>
          </a:p>
        </p:txBody>
      </p:sp>
      <p:sp>
        <p:nvSpPr>
          <p:cNvPr id="5" name="Oval 4">
            <a:extLst>
              <a:ext uri="{FF2B5EF4-FFF2-40B4-BE49-F238E27FC236}">
                <a16:creationId xmlns:a16="http://schemas.microsoft.com/office/drawing/2014/main" id="{DBD1945F-49D5-6149-8095-9ED1B077534B}"/>
              </a:ext>
            </a:extLst>
          </p:cNvPr>
          <p:cNvSpPr/>
          <p:nvPr/>
        </p:nvSpPr>
        <p:spPr>
          <a:xfrm>
            <a:off x="695326" y="2810587"/>
            <a:ext cx="994172" cy="994172"/>
          </a:xfrm>
          <a:prstGeom prst="ellipse">
            <a:avLst/>
          </a:prstGeom>
          <a:gradFill>
            <a:gsLst>
              <a:gs pos="0">
                <a:srgbClr val="0C0962"/>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lang="en-US" sz="1300" b="1">
              <a:latin typeface="微軟正黑體" panose="020B0604030504040204" pitchFamily="34" charset="-120"/>
              <a:ea typeface="微軟正黑體" panose="020B0604030504040204" pitchFamily="34" charset="-120"/>
            </a:endParaRPr>
          </a:p>
        </p:txBody>
      </p:sp>
      <p:sp>
        <p:nvSpPr>
          <p:cNvPr id="6" name="TextBox 5">
            <a:extLst>
              <a:ext uri="{FF2B5EF4-FFF2-40B4-BE49-F238E27FC236}">
                <a16:creationId xmlns:a16="http://schemas.microsoft.com/office/drawing/2014/main" id="{D7A43929-3DE0-F24E-BC96-2B7DC540EF33}"/>
              </a:ext>
            </a:extLst>
          </p:cNvPr>
          <p:cNvSpPr txBox="1"/>
          <p:nvPr/>
        </p:nvSpPr>
        <p:spPr>
          <a:xfrm>
            <a:off x="1827743" y="1532086"/>
            <a:ext cx="4579684" cy="281487"/>
          </a:xfrm>
          <a:prstGeom prst="rect">
            <a:avLst/>
          </a:prstGeom>
          <a:noFill/>
        </p:spPr>
        <p:txBody>
          <a:bodyPr wrap="square" rtlCol="0">
            <a:spAutoFit/>
          </a:bodyPr>
          <a:lstStyle>
            <a:defPPr>
              <a:defRPr lang="en-US"/>
            </a:defPPr>
            <a:lvl1pPr>
              <a:lnSpc>
                <a:spcPts val="1600"/>
              </a:lnSpc>
              <a:defRPr sz="1200" b="1">
                <a:latin typeface="微軟正黑體" panose="020B0604030504040204" pitchFamily="34" charset="-120"/>
                <a:ea typeface="微軟正黑體" panose="020B0604030504040204" pitchFamily="34" charset="-120"/>
              </a:defRPr>
            </a:lvl1pPr>
          </a:lstStyle>
          <a:p>
            <a:r>
              <a:rPr lang="en-US" altLang="zh-TW">
                <a:latin typeface="Arial" panose="020B0604020202020204" pitchFamily="34" charset="0"/>
                <a:cs typeface="Arial" panose="020B0604020202020204" pitchFamily="34" charset="0"/>
              </a:rPr>
              <a:t>Constantly synchronize to make sure data is all up to date.</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14610A6-2826-B646-AE52-33120A535CCC}"/>
              </a:ext>
            </a:extLst>
          </p:cNvPr>
          <p:cNvSpPr txBox="1"/>
          <p:nvPr/>
        </p:nvSpPr>
        <p:spPr>
          <a:xfrm>
            <a:off x="1875505" y="2991377"/>
            <a:ext cx="4457700" cy="281552"/>
          </a:xfrm>
          <a:prstGeom prst="rect">
            <a:avLst/>
          </a:prstGeom>
          <a:noFill/>
        </p:spPr>
        <p:txBody>
          <a:bodyPr wrap="square" rtlCol="0">
            <a:spAutoFit/>
          </a:bodyPr>
          <a:lstStyle/>
          <a:p>
            <a:pPr>
              <a:lnSpc>
                <a:spcPts val="1600"/>
              </a:lnSpc>
            </a:pPr>
            <a:r>
              <a:rPr lang="en-US" altLang="zh-CN" sz="1200" b="1">
                <a:latin typeface="Arial" panose="020B0604020202020204" pitchFamily="34" charset="0"/>
                <a:ea typeface="微軟正黑體" panose="020B0604030504040204" pitchFamily="34" charset="-120"/>
                <a:cs typeface="Arial" panose="020B0604020202020204" pitchFamily="34" charset="0"/>
              </a:rPr>
              <a:t>Synchronize by customized schedule or manually.</a:t>
            </a:r>
            <a:endParaRPr 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9" name="矩形: 圓角 34">
            <a:extLst>
              <a:ext uri="{FF2B5EF4-FFF2-40B4-BE49-F238E27FC236}">
                <a16:creationId xmlns:a16="http://schemas.microsoft.com/office/drawing/2014/main" id="{EE252D46-99AB-214A-BBC2-A9C7C144A030}"/>
              </a:ext>
            </a:extLst>
          </p:cNvPr>
          <p:cNvSpPr/>
          <p:nvPr/>
        </p:nvSpPr>
        <p:spPr>
          <a:xfrm>
            <a:off x="2155236" y="3442373"/>
            <a:ext cx="3995847" cy="529037"/>
          </a:xfrm>
          <a:prstGeom prst="roundRect">
            <a:avLst/>
          </a:prstGeom>
          <a:solidFill>
            <a:srgbClr val="CBE9FC"/>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pic>
        <p:nvPicPr>
          <p:cNvPr id="10" name="圖形 35">
            <a:extLst>
              <a:ext uri="{FF2B5EF4-FFF2-40B4-BE49-F238E27FC236}">
                <a16:creationId xmlns:a16="http://schemas.microsoft.com/office/drawing/2014/main" id="{6817116A-C769-AD40-AB15-2A19441AFC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04930" y="3549360"/>
            <a:ext cx="313084" cy="313084"/>
          </a:xfrm>
          <a:prstGeom prst="rect">
            <a:avLst/>
          </a:prstGeom>
        </p:spPr>
      </p:pic>
      <p:sp>
        <p:nvSpPr>
          <p:cNvPr id="11" name="矩形 1">
            <a:extLst>
              <a:ext uri="{FF2B5EF4-FFF2-40B4-BE49-F238E27FC236}">
                <a16:creationId xmlns:a16="http://schemas.microsoft.com/office/drawing/2014/main" id="{AE60652C-05FE-B843-9B53-0894441F3A88}"/>
              </a:ext>
            </a:extLst>
          </p:cNvPr>
          <p:cNvSpPr/>
          <p:nvPr/>
        </p:nvSpPr>
        <p:spPr>
          <a:xfrm>
            <a:off x="2252049" y="3486155"/>
            <a:ext cx="3968846" cy="462563"/>
          </a:xfrm>
          <a:prstGeom prst="rect">
            <a:avLst/>
          </a:prstGeom>
        </p:spPr>
        <p:txBody>
          <a:bodyPr wrap="square">
            <a:spAutoFit/>
          </a:bodyPr>
          <a:lstStyle/>
          <a:p>
            <a:pPr>
              <a:lnSpc>
                <a:spcPct val="120000"/>
              </a:lnSpc>
            </a:pPr>
            <a:r>
              <a:rPr lang="en-US" altLang="zh-TW" sz="1050" b="1">
                <a:latin typeface="Arial" panose="020B0604020202020204" pitchFamily="34" charset="0"/>
                <a:ea typeface="微軟正黑體" panose="020B0604030504040204" pitchFamily="34" charset="-120"/>
                <a:cs typeface="Arial" panose="020B0604020202020204" pitchFamily="34" charset="0"/>
              </a:rPr>
              <a:t>Synchronize with the cloud might incur cost. We suggest you only update in the time period you access frequently.</a:t>
            </a:r>
          </a:p>
        </p:txBody>
      </p:sp>
      <p:sp>
        <p:nvSpPr>
          <p:cNvPr id="12" name="Rectangle 11">
            <a:extLst>
              <a:ext uri="{FF2B5EF4-FFF2-40B4-BE49-F238E27FC236}">
                <a16:creationId xmlns:a16="http://schemas.microsoft.com/office/drawing/2014/main" id="{0DBE6934-40A1-8E44-AEE9-DA4FCBF70815}"/>
              </a:ext>
            </a:extLst>
          </p:cNvPr>
          <p:cNvSpPr/>
          <p:nvPr/>
        </p:nvSpPr>
        <p:spPr>
          <a:xfrm>
            <a:off x="1827742" y="1878295"/>
            <a:ext cx="4505463" cy="430887"/>
          </a:xfrm>
          <a:prstGeom prst="rect">
            <a:avLst/>
          </a:prstGeom>
        </p:spPr>
        <p:txBody>
          <a:bodyPr wrap="square">
            <a:spAutoFit/>
          </a:bodyPr>
          <a:lstStyle/>
          <a:p>
            <a:r>
              <a:rPr lang="en-US" altLang="zh-TW" sz="1100" b="1">
                <a:latin typeface="Arial" panose="020B0604020202020204" pitchFamily="34" charset="0"/>
                <a:ea typeface="微軟正黑體" panose="020B0604030504040204" pitchFamily="34" charset="-120"/>
                <a:cs typeface="Arial" panose="020B0604020202020204" pitchFamily="34" charset="0"/>
              </a:rPr>
              <a:t>*</a:t>
            </a:r>
            <a:r>
              <a:rPr lang="en-US" altLang="zh-TW" sz="1100" b="1" err="1">
                <a:latin typeface="Arial" panose="020B0604020202020204" pitchFamily="34" charset="0"/>
                <a:ea typeface="微軟正黑體" panose="020B0604030504040204" pitchFamily="34" charset="-120"/>
                <a:cs typeface="Arial" panose="020B0604020202020204" pitchFamily="34" charset="0"/>
              </a:rPr>
              <a:t>HiDrive</a:t>
            </a:r>
            <a:r>
              <a:rPr lang="en-US" altLang="zh-TW" sz="1100" b="1">
                <a:latin typeface="Arial" panose="020B0604020202020204" pitchFamily="34" charset="0"/>
                <a:ea typeface="微軟正黑體" panose="020B0604030504040204" pitchFamily="34" charset="-120"/>
                <a:cs typeface="Arial" panose="020B0604020202020204" pitchFamily="34" charset="0"/>
              </a:rPr>
              <a:t>, Yandex and </a:t>
            </a:r>
            <a:r>
              <a:rPr lang="en-US" altLang="zh-TW" sz="1100" b="1" err="1">
                <a:latin typeface="Arial" panose="020B0604020202020204" pitchFamily="34" charset="0"/>
                <a:ea typeface="微軟正黑體" panose="020B0604030504040204" pitchFamily="34" charset="-120"/>
                <a:cs typeface="Arial" panose="020B0604020202020204" pitchFamily="34" charset="0"/>
              </a:rPr>
              <a:t>Sharefile</a:t>
            </a:r>
            <a:r>
              <a:rPr lang="en-US" altLang="zh-TW" sz="1100" b="1">
                <a:latin typeface="Arial" panose="020B0604020202020204" pitchFamily="34" charset="0"/>
                <a:ea typeface="微軟正黑體" panose="020B0604030504040204" pitchFamily="34" charset="-120"/>
                <a:cs typeface="Arial" panose="020B0604020202020204" pitchFamily="34" charset="0"/>
              </a:rPr>
              <a:t> will synchronize by schedule or manually.</a:t>
            </a:r>
          </a:p>
        </p:txBody>
      </p:sp>
      <p:sp>
        <p:nvSpPr>
          <p:cNvPr id="20" name="TextBox 19">
            <a:extLst>
              <a:ext uri="{FF2B5EF4-FFF2-40B4-BE49-F238E27FC236}">
                <a16:creationId xmlns:a16="http://schemas.microsoft.com/office/drawing/2014/main" id="{2B728B6F-6E49-264A-97FA-73A1B0AD06C2}"/>
              </a:ext>
            </a:extLst>
          </p:cNvPr>
          <p:cNvSpPr txBox="1"/>
          <p:nvPr/>
        </p:nvSpPr>
        <p:spPr>
          <a:xfrm>
            <a:off x="8387316" y="-486172"/>
            <a:ext cx="674660" cy="369332"/>
          </a:xfrm>
          <a:prstGeom prst="rect">
            <a:avLst/>
          </a:prstGeom>
          <a:noFill/>
        </p:spPr>
        <p:txBody>
          <a:bodyPr wrap="square" rtlCol="0">
            <a:spAutoFit/>
          </a:bodyPr>
          <a:lstStyle/>
          <a:p>
            <a:r>
              <a:rPr lang="zh-CN" altLang="en-US">
                <a:highlight>
                  <a:srgbClr val="FFFF00"/>
                </a:highlight>
              </a:rPr>
              <a:t>子頁</a:t>
            </a:r>
            <a:endParaRPr lang="en-US">
              <a:highlight>
                <a:srgbClr val="FFFF00"/>
              </a:highlight>
            </a:endParaRPr>
          </a:p>
        </p:txBody>
      </p:sp>
      <p:sp>
        <p:nvSpPr>
          <p:cNvPr id="21" name="矩形: 圓角 2">
            <a:extLst>
              <a:ext uri="{FF2B5EF4-FFF2-40B4-BE49-F238E27FC236}">
                <a16:creationId xmlns:a16="http://schemas.microsoft.com/office/drawing/2014/main" id="{B1BC1E6A-302D-1944-9246-95F9A330CFDB}"/>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Rectangle 21">
            <a:extLst>
              <a:ext uri="{FF2B5EF4-FFF2-40B4-BE49-F238E27FC236}">
                <a16:creationId xmlns:a16="http://schemas.microsoft.com/office/drawing/2014/main" id="{6F0BF21A-955D-7146-8503-15A7BBF4D6CF}"/>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25" name="矩形 3">
            <a:extLst>
              <a:ext uri="{FF2B5EF4-FFF2-40B4-BE49-F238E27FC236}">
                <a16:creationId xmlns:a16="http://schemas.microsoft.com/office/drawing/2014/main" id="{1D16CA43-69CF-5741-94CA-C4868DA2435C}"/>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48">
            <a:extLst>
              <a:ext uri="{FF2B5EF4-FFF2-40B4-BE49-F238E27FC236}">
                <a16:creationId xmlns:a16="http://schemas.microsoft.com/office/drawing/2014/main" id="{C9982114-D6CD-FC4C-A82C-451FFDEFBB91}"/>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Rectangle 2">
            <a:extLst>
              <a:ext uri="{FF2B5EF4-FFF2-40B4-BE49-F238E27FC236}">
                <a16:creationId xmlns:a16="http://schemas.microsoft.com/office/drawing/2014/main" id="{1A74D790-84AE-E843-9493-E15B4052851B}"/>
              </a:ext>
            </a:extLst>
          </p:cNvPr>
          <p:cNvSpPr/>
          <p:nvPr/>
        </p:nvSpPr>
        <p:spPr>
          <a:xfrm>
            <a:off x="724088" y="1609727"/>
            <a:ext cx="965290" cy="537135"/>
          </a:xfrm>
          <a:prstGeom prst="rect">
            <a:avLst/>
          </a:prstGeom>
        </p:spPr>
        <p:txBody>
          <a:bodyPr wrap="square">
            <a:spAutoFit/>
          </a:bodyPr>
          <a:lstStyle/>
          <a:p>
            <a:pPr algn="ctr">
              <a:lnSpc>
                <a:spcPts val="1800"/>
              </a:lnSpc>
            </a:pP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File-base Storage</a:t>
            </a:r>
          </a:p>
        </p:txBody>
      </p:sp>
      <p:sp>
        <p:nvSpPr>
          <p:cNvPr id="27" name="Rectangle 26">
            <a:extLst>
              <a:ext uri="{FF2B5EF4-FFF2-40B4-BE49-F238E27FC236}">
                <a16:creationId xmlns:a16="http://schemas.microsoft.com/office/drawing/2014/main" id="{1F4952CE-39B6-954E-9634-8230AF322643}"/>
              </a:ext>
            </a:extLst>
          </p:cNvPr>
          <p:cNvSpPr/>
          <p:nvPr/>
        </p:nvSpPr>
        <p:spPr>
          <a:xfrm>
            <a:off x="717462" y="2941572"/>
            <a:ext cx="965290" cy="767967"/>
          </a:xfrm>
          <a:prstGeom prst="rect">
            <a:avLst/>
          </a:prstGeom>
        </p:spPr>
        <p:txBody>
          <a:bodyPr wrap="square">
            <a:spAutoFit/>
          </a:bodyPr>
          <a:lstStyle/>
          <a:p>
            <a:pPr algn="ctr">
              <a:lnSpc>
                <a:spcPts val="1800"/>
              </a:lnSpc>
            </a:pP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Object-base Storage</a:t>
            </a:r>
          </a:p>
        </p:txBody>
      </p:sp>
      <p:pic>
        <p:nvPicPr>
          <p:cNvPr id="13" name="Picture 12">
            <a:extLst>
              <a:ext uri="{FF2B5EF4-FFF2-40B4-BE49-F238E27FC236}">
                <a16:creationId xmlns:a16="http://schemas.microsoft.com/office/drawing/2014/main" id="{DAA01CD9-5303-5F47-B7A4-3CCA7C1A0747}"/>
              </a:ext>
            </a:extLst>
          </p:cNvPr>
          <p:cNvPicPr>
            <a:picLocks noChangeAspect="1"/>
          </p:cNvPicPr>
          <p:nvPr/>
        </p:nvPicPr>
        <p:blipFill rotWithShape="1">
          <a:blip r:embed="rId4"/>
          <a:srcRect l="12640" t="33836" r="46643" b="12291"/>
          <a:stretch/>
        </p:blipFill>
        <p:spPr>
          <a:xfrm>
            <a:off x="6407707" y="2146862"/>
            <a:ext cx="2316939" cy="2316939"/>
          </a:xfrm>
          <a:prstGeom prst="ellipse">
            <a:avLst/>
          </a:prstGeom>
          <a:ln w="19050">
            <a:gradFill flip="none" rotWithShape="1">
              <a:gsLst>
                <a:gs pos="100000">
                  <a:srgbClr val="10146D"/>
                </a:gs>
                <a:gs pos="0">
                  <a:srgbClr val="3C82D9"/>
                </a:gs>
              </a:gsLst>
              <a:lin ang="8100000" scaled="1"/>
              <a:tileRect/>
            </a:gra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9710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DEAD11F-1E46-4521-B493-0F27C8EA8DF9}"/>
              </a:ext>
            </a:extLst>
          </p:cNvPr>
          <p:cNvSpPr/>
          <p:nvPr/>
        </p:nvSpPr>
        <p:spPr>
          <a:xfrm>
            <a:off x="4819314" y="3543890"/>
            <a:ext cx="4099398" cy="111252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圓角 35">
            <a:extLst>
              <a:ext uri="{FF2B5EF4-FFF2-40B4-BE49-F238E27FC236}">
                <a16:creationId xmlns:a16="http://schemas.microsoft.com/office/drawing/2014/main" id="{BCA030AC-46B3-4F46-AA13-7A241E71D27F}"/>
              </a:ext>
            </a:extLst>
          </p:cNvPr>
          <p:cNvSpPr/>
          <p:nvPr/>
        </p:nvSpPr>
        <p:spPr>
          <a:xfrm>
            <a:off x="4841137" y="3200963"/>
            <a:ext cx="3615873" cy="276531"/>
          </a:xfrm>
          <a:prstGeom prst="roundRect">
            <a:avLst>
              <a:gd name="adj" fmla="val 50000"/>
            </a:avLst>
          </a:prstGeom>
          <a:gradFill flip="none" rotWithShape="1">
            <a:gsLst>
              <a:gs pos="0">
                <a:srgbClr val="080059"/>
              </a:gs>
              <a:gs pos="100000">
                <a:srgbClr val="3762AF"/>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58" name="矩形: 圓角 57">
            <a:extLst>
              <a:ext uri="{FF2B5EF4-FFF2-40B4-BE49-F238E27FC236}">
                <a16:creationId xmlns:a16="http://schemas.microsoft.com/office/drawing/2014/main" id="{3D4A598B-D518-4C63-9D95-0D1C32C307FA}"/>
              </a:ext>
            </a:extLst>
          </p:cNvPr>
          <p:cNvSpPr/>
          <p:nvPr/>
        </p:nvSpPr>
        <p:spPr>
          <a:xfrm>
            <a:off x="7638892" y="1344241"/>
            <a:ext cx="1465422" cy="260823"/>
          </a:xfrm>
          <a:prstGeom prst="roundRect">
            <a:avLst>
              <a:gd name="adj" fmla="val 50000"/>
            </a:avLst>
          </a:prstGeom>
          <a:gradFill>
            <a:gsLst>
              <a:gs pos="0">
                <a:srgbClr val="F6BB00"/>
              </a:gs>
              <a:gs pos="100000">
                <a:srgbClr val="FFD65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3" name="矩形: 圓角 35">
            <a:extLst>
              <a:ext uri="{FF2B5EF4-FFF2-40B4-BE49-F238E27FC236}">
                <a16:creationId xmlns:a16="http://schemas.microsoft.com/office/drawing/2014/main" id="{CE2B99C1-A9C0-4061-A037-4EA4AF88DC3D}"/>
              </a:ext>
            </a:extLst>
          </p:cNvPr>
          <p:cNvSpPr/>
          <p:nvPr/>
        </p:nvSpPr>
        <p:spPr>
          <a:xfrm>
            <a:off x="446263" y="3836984"/>
            <a:ext cx="1033765" cy="276531"/>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52" name="矩形: 圓角 35">
            <a:extLst>
              <a:ext uri="{FF2B5EF4-FFF2-40B4-BE49-F238E27FC236}">
                <a16:creationId xmlns:a16="http://schemas.microsoft.com/office/drawing/2014/main" id="{52BA4AFA-20D5-4103-A05A-0930A090931D}"/>
              </a:ext>
            </a:extLst>
          </p:cNvPr>
          <p:cNvSpPr/>
          <p:nvPr/>
        </p:nvSpPr>
        <p:spPr>
          <a:xfrm>
            <a:off x="446264" y="3030869"/>
            <a:ext cx="754458" cy="276531"/>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51" name="矩形: 圓角 35">
            <a:extLst>
              <a:ext uri="{FF2B5EF4-FFF2-40B4-BE49-F238E27FC236}">
                <a16:creationId xmlns:a16="http://schemas.microsoft.com/office/drawing/2014/main" id="{70263994-4ACF-4030-804B-83EF52314F60}"/>
              </a:ext>
            </a:extLst>
          </p:cNvPr>
          <p:cNvSpPr/>
          <p:nvPr/>
        </p:nvSpPr>
        <p:spPr>
          <a:xfrm>
            <a:off x="446263" y="2182913"/>
            <a:ext cx="1033766" cy="276531"/>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grpSp>
        <p:nvGrpSpPr>
          <p:cNvPr id="29" name="Group 28">
            <a:extLst>
              <a:ext uri="{FF2B5EF4-FFF2-40B4-BE49-F238E27FC236}">
                <a16:creationId xmlns:a16="http://schemas.microsoft.com/office/drawing/2014/main" id="{7DB1799C-C41E-914E-9418-1282D9A9CB76}"/>
              </a:ext>
            </a:extLst>
          </p:cNvPr>
          <p:cNvGrpSpPr/>
          <p:nvPr/>
        </p:nvGrpSpPr>
        <p:grpSpPr>
          <a:xfrm>
            <a:off x="4205917" y="11196"/>
            <a:ext cx="3183435" cy="2228879"/>
            <a:chOff x="5746334" y="390827"/>
            <a:chExt cx="4244580" cy="2971839"/>
          </a:xfrm>
          <a:solidFill>
            <a:srgbClr val="E3E9F6"/>
          </a:solidFill>
        </p:grpSpPr>
        <p:sp>
          <p:nvSpPr>
            <p:cNvPr id="41" name="Parallelogram 40">
              <a:extLst>
                <a:ext uri="{FF2B5EF4-FFF2-40B4-BE49-F238E27FC236}">
                  <a16:creationId xmlns:a16="http://schemas.microsoft.com/office/drawing/2014/main" id="{778DCFFF-5F02-5740-83CB-BCCE38E0E29B}"/>
                </a:ext>
              </a:extLst>
            </p:cNvPr>
            <p:cNvSpPr/>
            <p:nvPr/>
          </p:nvSpPr>
          <p:spPr>
            <a:xfrm rot="20073243" flipH="1">
              <a:off x="6042307" y="2161519"/>
              <a:ext cx="3563888" cy="631664"/>
            </a:xfrm>
            <a:prstGeom prst="parallelogram">
              <a:avLst>
                <a:gd name="adj" fmla="val 82321"/>
              </a:avLst>
            </a:prstGeom>
            <a:solidFill>
              <a:srgbClr val="AEB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4" name="Pie 43">
              <a:extLst>
                <a:ext uri="{FF2B5EF4-FFF2-40B4-BE49-F238E27FC236}">
                  <a16:creationId xmlns:a16="http://schemas.microsoft.com/office/drawing/2014/main" id="{5BC6D5CE-7281-D847-B94E-D44054D24B83}"/>
                </a:ext>
              </a:extLst>
            </p:cNvPr>
            <p:cNvSpPr/>
            <p:nvPr/>
          </p:nvSpPr>
          <p:spPr>
            <a:xfrm>
              <a:off x="8451528" y="390827"/>
              <a:ext cx="1539386" cy="1699949"/>
            </a:xfrm>
            <a:prstGeom prst="pie">
              <a:avLst>
                <a:gd name="adj1" fmla="val 1512067"/>
                <a:gd name="adj2" fmla="val 12301140"/>
              </a:avLst>
            </a:prstGeom>
            <a:solidFill>
              <a:srgbClr val="AEB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45" name="Pie 44">
              <a:extLst>
                <a:ext uri="{FF2B5EF4-FFF2-40B4-BE49-F238E27FC236}">
                  <a16:creationId xmlns:a16="http://schemas.microsoft.com/office/drawing/2014/main" id="{25862C84-21BE-FF44-A65E-5A03443715FC}"/>
                </a:ext>
              </a:extLst>
            </p:cNvPr>
            <p:cNvSpPr/>
            <p:nvPr/>
          </p:nvSpPr>
          <p:spPr>
            <a:xfrm>
              <a:off x="5746334" y="1662717"/>
              <a:ext cx="1539386" cy="1699949"/>
            </a:xfrm>
            <a:prstGeom prst="pie">
              <a:avLst>
                <a:gd name="adj1" fmla="val 1512067"/>
                <a:gd name="adj2" fmla="val 12301140"/>
              </a:avLst>
            </a:prstGeom>
            <a:grpFill/>
            <a:ln>
              <a:solidFill>
                <a:srgbClr val="AFB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46" name="Parallelogram 45">
              <a:extLst>
                <a:ext uri="{FF2B5EF4-FFF2-40B4-BE49-F238E27FC236}">
                  <a16:creationId xmlns:a16="http://schemas.microsoft.com/office/drawing/2014/main" id="{6D2AB13A-160C-AB44-A25E-AEE5FB5E1293}"/>
                </a:ext>
              </a:extLst>
            </p:cNvPr>
            <p:cNvSpPr/>
            <p:nvPr/>
          </p:nvSpPr>
          <p:spPr>
            <a:xfrm rot="20073243" flipH="1">
              <a:off x="5889714" y="1293005"/>
              <a:ext cx="3935648" cy="1181742"/>
            </a:xfrm>
            <a:prstGeom prst="parallelogram">
              <a:avLst>
                <a:gd name="adj" fmla="val 82321"/>
              </a:avLst>
            </a:prstGeom>
            <a:grpFill/>
            <a:ln>
              <a:solidFill>
                <a:srgbClr val="AFB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 name="Title 1">
            <a:extLst>
              <a:ext uri="{FF2B5EF4-FFF2-40B4-BE49-F238E27FC236}">
                <a16:creationId xmlns:a16="http://schemas.microsoft.com/office/drawing/2014/main" id="{999DF1CE-4CC2-ED46-ADFC-E1C80E36C41B}"/>
              </a:ext>
            </a:extLst>
          </p:cNvPr>
          <p:cNvSpPr>
            <a:spLocks noGrp="1"/>
          </p:cNvSpPr>
          <p:nvPr>
            <p:ph type="title"/>
          </p:nvPr>
        </p:nvSpPr>
        <p:spPr>
          <a:xfrm>
            <a:off x="424349" y="129129"/>
            <a:ext cx="7886700" cy="994172"/>
          </a:xfrm>
        </p:spPr>
        <p:txBody>
          <a:bodyPr>
            <a:normAutofit/>
          </a:bodyPr>
          <a:lstStyle/>
          <a:p>
            <a:r>
              <a:rPr lang="en-US" altLang="zh-CN" sz="3200">
                <a:latin typeface="Arial" panose="020B0604020202020204" pitchFamily="34" charset="0"/>
                <a:cs typeface="Arial" panose="020B0604020202020204" pitchFamily="34" charset="0"/>
              </a:rPr>
              <a:t>2. Resource Management</a:t>
            </a:r>
          </a:p>
        </p:txBody>
      </p:sp>
      <p:sp>
        <p:nvSpPr>
          <p:cNvPr id="3" name="TextBox 2">
            <a:extLst>
              <a:ext uri="{FF2B5EF4-FFF2-40B4-BE49-F238E27FC236}">
                <a16:creationId xmlns:a16="http://schemas.microsoft.com/office/drawing/2014/main" id="{D6BA1F78-655A-D04F-8765-63C526C86F80}"/>
              </a:ext>
            </a:extLst>
          </p:cNvPr>
          <p:cNvSpPr txBox="1"/>
          <p:nvPr/>
        </p:nvSpPr>
        <p:spPr>
          <a:xfrm>
            <a:off x="288548" y="980812"/>
            <a:ext cx="3925508" cy="1096390"/>
          </a:xfrm>
          <a:prstGeom prst="rect">
            <a:avLst/>
          </a:prstGeom>
          <a:noFill/>
        </p:spPr>
        <p:txBody>
          <a:bodyPr wrap="square" rtlCol="0">
            <a:spAutoFit/>
          </a:bodyPr>
          <a:lstStyle/>
          <a:p>
            <a:pPr>
              <a:lnSpc>
                <a:spcPts val="1600"/>
              </a:lnSpc>
            </a:pPr>
            <a:r>
              <a:rPr lang="en-US" altLang="zh-CN" sz="1000" b="1">
                <a:solidFill>
                  <a:schemeClr val="bg2">
                    <a:lumMod val="10000"/>
                  </a:schemeClr>
                </a:solidFill>
                <a:latin typeface="Arial" panose="020B0604020202020204" pitchFamily="34" charset="0"/>
                <a:ea typeface="微軟正黑體" panose="020B0604030504040204" pitchFamily="34" charset="-120"/>
                <a:cs typeface="Arial" panose="020B0604020202020204" pitchFamily="34" charset="0"/>
              </a:rPr>
              <a:t>When uploading or downloading file via File Cloud Gateway, </a:t>
            </a:r>
            <a:r>
              <a:rPr lang="en-US" altLang="zh-CN" sz="1000" b="1" err="1">
                <a:solidFill>
                  <a:schemeClr val="bg2">
                    <a:lumMod val="10000"/>
                  </a:schemeClr>
                </a:solidFill>
                <a:latin typeface="Arial" panose="020B0604020202020204" pitchFamily="34" charset="0"/>
                <a:ea typeface="微軟正黑體" panose="020B0604030504040204" pitchFamily="34" charset="-120"/>
                <a:cs typeface="Arial" panose="020B0604020202020204" pitchFamily="34" charset="0"/>
              </a:rPr>
              <a:t>HybridMount</a:t>
            </a:r>
            <a:r>
              <a:rPr lang="en-US" altLang="zh-CN" sz="1000" b="1">
                <a:solidFill>
                  <a:schemeClr val="bg2">
                    <a:lumMod val="10000"/>
                  </a:schemeClr>
                </a:solidFill>
                <a:latin typeface="Arial" panose="020B0604020202020204" pitchFamily="34" charset="0"/>
                <a:ea typeface="微軟正黑體" panose="020B0604030504040204" pitchFamily="34" charset="-120"/>
                <a:cs typeface="Arial" panose="020B0604020202020204" pitchFamily="34" charset="0"/>
              </a:rPr>
              <a:t> uses CPU and RAM resources. Based on NAS model, there is a restriction of the amount of uploading and downloading data at the same time. You can reserve and limit transfer resources for each gateway.</a:t>
            </a:r>
            <a:endParaRPr lang="en-US" sz="1000" b="1">
              <a:solidFill>
                <a:schemeClr val="bg2">
                  <a:lumMod val="10000"/>
                </a:schemeClr>
              </a:solidFill>
              <a:latin typeface="Arial" panose="020B0604020202020204" pitchFamily="34" charset="0"/>
              <a:ea typeface="微軟正黑體" panose="020B0604030504040204" pitchFamily="34" charset="-120"/>
              <a:cs typeface="Arial" panose="020B0604020202020204" pitchFamily="34" charset="0"/>
            </a:endParaRPr>
          </a:p>
        </p:txBody>
      </p:sp>
      <p:graphicFrame>
        <p:nvGraphicFramePr>
          <p:cNvPr id="4" name="Table 3">
            <a:extLst>
              <a:ext uri="{FF2B5EF4-FFF2-40B4-BE49-F238E27FC236}">
                <a16:creationId xmlns:a16="http://schemas.microsoft.com/office/drawing/2014/main" id="{074FD594-04EE-114E-A753-FA92881D94F8}"/>
              </a:ext>
            </a:extLst>
          </p:cNvPr>
          <p:cNvGraphicFramePr>
            <a:graphicFrameLocks noGrp="1"/>
          </p:cNvGraphicFramePr>
          <p:nvPr>
            <p:extLst>
              <p:ext uri="{D42A27DB-BD31-4B8C-83A1-F6EECF244321}">
                <p14:modId xmlns:p14="http://schemas.microsoft.com/office/powerpoint/2010/main" val="3941307524"/>
              </p:ext>
            </p:extLst>
          </p:nvPr>
        </p:nvGraphicFramePr>
        <p:xfrm>
          <a:off x="4819313" y="3543890"/>
          <a:ext cx="4099399" cy="1112520"/>
        </p:xfrm>
        <a:graphic>
          <a:graphicData uri="http://schemas.openxmlformats.org/drawingml/2006/table">
            <a:tbl>
              <a:tblPr firstRow="1" bandRow="1">
                <a:tableStyleId>{3B4B98B0-60AC-42C2-AFA5-B58CD77FA1E5}</a:tableStyleId>
              </a:tblPr>
              <a:tblGrid>
                <a:gridCol w="514785">
                  <a:extLst>
                    <a:ext uri="{9D8B030D-6E8A-4147-A177-3AD203B41FA5}">
                      <a16:colId xmlns:a16="http://schemas.microsoft.com/office/drawing/2014/main" val="2950826631"/>
                    </a:ext>
                  </a:extLst>
                </a:gridCol>
                <a:gridCol w="1761783">
                  <a:extLst>
                    <a:ext uri="{9D8B030D-6E8A-4147-A177-3AD203B41FA5}">
                      <a16:colId xmlns:a16="http://schemas.microsoft.com/office/drawing/2014/main" val="1929217594"/>
                    </a:ext>
                  </a:extLst>
                </a:gridCol>
                <a:gridCol w="1822831">
                  <a:extLst>
                    <a:ext uri="{9D8B030D-6E8A-4147-A177-3AD203B41FA5}">
                      <a16:colId xmlns:a16="http://schemas.microsoft.com/office/drawing/2014/main" val="4084530557"/>
                    </a:ext>
                  </a:extLst>
                </a:gridCol>
              </a:tblGrid>
              <a:tr h="278130">
                <a:tc>
                  <a:txBody>
                    <a:bodyPr/>
                    <a:lstStyle/>
                    <a:p>
                      <a:endParaRPr lang="en-US" sz="10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lnR w="12700" cap="flat" cmpd="sng" algn="ctr">
                      <a:solidFill>
                        <a:schemeClr val="accent1">
                          <a:lumMod val="40000"/>
                          <a:lumOff val="60000"/>
                        </a:schemeClr>
                      </a:solidFill>
                      <a:prstDash val="solid"/>
                      <a:round/>
                      <a:headEnd type="none" w="med" len="med"/>
                      <a:tailEnd type="none" w="med" len="med"/>
                    </a:lnR>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US" altLang="zh-CN" sz="1100">
                          <a:latin typeface="Arial" panose="020B0604020202020204" pitchFamily="34" charset="0"/>
                          <a:ea typeface="微軟正黑體" panose="020B0604030504040204" pitchFamily="34" charset="-120"/>
                          <a:cs typeface="Arial" panose="020B0604020202020204" pitchFamily="34" charset="0"/>
                        </a:rPr>
                        <a:t>Total upload resource</a:t>
                      </a:r>
                      <a:endParaRPr lang="en-US" sz="11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B w="12700" cap="flat" cmpd="sng" algn="ctr">
                      <a:solidFill>
                        <a:schemeClr val="accent1">
                          <a:lumMod val="40000"/>
                          <a:lumOff val="6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a:latin typeface="Arial" panose="020B0604020202020204" pitchFamily="34" charset="0"/>
                          <a:ea typeface="微軟正黑體" panose="020B0604030504040204" pitchFamily="34" charset="-120"/>
                          <a:cs typeface="Arial" panose="020B0604020202020204" pitchFamily="34" charset="0"/>
                        </a:rPr>
                        <a:t>Total download resource</a:t>
                      </a:r>
                      <a:endParaRPr lang="en-US" sz="11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lnL w="12700" cap="flat" cmpd="sng" algn="ctr">
                      <a:solidFill>
                        <a:schemeClr val="accent1">
                          <a:lumMod val="40000"/>
                          <a:lumOff val="60000"/>
                        </a:schemeClr>
                      </a:solidFill>
                      <a:prstDash val="solid"/>
                      <a:round/>
                      <a:headEnd type="none" w="med" len="med"/>
                      <a:tailEnd type="none" w="med" len="med"/>
                    </a:lnL>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2667573620"/>
                  </a:ext>
                </a:extLst>
              </a:tr>
              <a:tr h="278130">
                <a:tc>
                  <a:txBody>
                    <a:bodyPr/>
                    <a:lstStyle/>
                    <a:p>
                      <a:r>
                        <a:rPr lang="en-US" altLang="zh-CN" sz="1100">
                          <a:latin typeface="Arial" panose="020B0604020202020204" pitchFamily="34" charset="0"/>
                          <a:ea typeface="微軟正黑體" panose="020B0604030504040204" pitchFamily="34" charset="-120"/>
                          <a:cs typeface="Arial" panose="020B0604020202020204" pitchFamily="34" charset="0"/>
                        </a:rPr>
                        <a:t>High</a:t>
                      </a:r>
                      <a:endParaRPr lang="en-US" sz="11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US" sz="1000">
                          <a:latin typeface="Arial" panose="020B0604020202020204" pitchFamily="34" charset="0"/>
                          <a:ea typeface="微軟正黑體" panose="020B0604030504040204" pitchFamily="34" charset="-120"/>
                          <a:cs typeface="Arial" panose="020B0604020202020204" pitchFamily="34" charset="0"/>
                        </a:rPr>
                        <a:t>80</a:t>
                      </a:r>
                    </a:p>
                  </a:txBody>
                  <a:tcPr marL="68580" marR="68580" marT="34290" marB="3429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US" sz="1000">
                          <a:latin typeface="Arial" panose="020B0604020202020204" pitchFamily="34" charset="0"/>
                          <a:ea typeface="微軟正黑體" panose="020B0604030504040204" pitchFamily="34" charset="-120"/>
                          <a:cs typeface="Arial" panose="020B0604020202020204" pitchFamily="34" charset="0"/>
                        </a:rPr>
                        <a:t>80</a:t>
                      </a:r>
                    </a:p>
                  </a:txBody>
                  <a:tcPr marL="68580" marR="68580" marT="34290" marB="34290">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13039524"/>
                  </a:ext>
                </a:extLst>
              </a:tr>
              <a:tr h="278130">
                <a:tc>
                  <a:txBody>
                    <a:bodyPr/>
                    <a:lstStyle/>
                    <a:p>
                      <a:r>
                        <a:rPr lang="en-US" altLang="zh-CN" sz="1100">
                          <a:latin typeface="Arial" panose="020B0604020202020204" pitchFamily="34" charset="0"/>
                          <a:ea typeface="微軟正黑體" panose="020B0604030504040204" pitchFamily="34" charset="-120"/>
                          <a:cs typeface="Arial" panose="020B0604020202020204" pitchFamily="34" charset="0"/>
                        </a:rPr>
                        <a:t>Mid</a:t>
                      </a:r>
                      <a:endParaRPr lang="en-US" sz="11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US" sz="1000">
                          <a:latin typeface="Arial" panose="020B0604020202020204" pitchFamily="34" charset="0"/>
                          <a:ea typeface="微軟正黑體" panose="020B0604030504040204" pitchFamily="34" charset="-120"/>
                          <a:cs typeface="Arial" panose="020B0604020202020204" pitchFamily="34" charset="0"/>
                        </a:rPr>
                        <a:t>20</a:t>
                      </a:r>
                    </a:p>
                  </a:txBody>
                  <a:tcPr marL="68580" marR="68580" marT="34290" marB="3429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US" sz="1000">
                          <a:latin typeface="Arial" panose="020B0604020202020204" pitchFamily="34" charset="0"/>
                          <a:ea typeface="微軟正黑體" panose="020B0604030504040204" pitchFamily="34" charset="-120"/>
                          <a:cs typeface="Arial" panose="020B0604020202020204" pitchFamily="34" charset="0"/>
                        </a:rPr>
                        <a:t>20</a:t>
                      </a:r>
                    </a:p>
                  </a:txBody>
                  <a:tcPr marL="68580" marR="68580" marT="34290" marB="34290">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696336481"/>
                  </a:ext>
                </a:extLst>
              </a:tr>
              <a:tr h="278130">
                <a:tc>
                  <a:txBody>
                    <a:bodyPr/>
                    <a:lstStyle/>
                    <a:p>
                      <a:r>
                        <a:rPr lang="en-US" altLang="zh-CN" sz="1100">
                          <a:latin typeface="Arial" panose="020B0604020202020204" pitchFamily="34" charset="0"/>
                          <a:ea typeface="微軟正黑體" panose="020B0604030504040204" pitchFamily="34" charset="-120"/>
                          <a:cs typeface="Arial" panose="020B0604020202020204" pitchFamily="34" charset="0"/>
                        </a:rPr>
                        <a:t>Low</a:t>
                      </a:r>
                      <a:endParaRPr lang="en-US" sz="11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tcPr>
                </a:tc>
                <a:tc>
                  <a:txBody>
                    <a:bodyPr/>
                    <a:lstStyle/>
                    <a:p>
                      <a:pPr algn="ctr"/>
                      <a:r>
                        <a:rPr lang="en-US" sz="1000">
                          <a:latin typeface="Arial" panose="020B0604020202020204" pitchFamily="34" charset="0"/>
                          <a:ea typeface="微軟正黑體" panose="020B0604030504040204" pitchFamily="34" charset="-120"/>
                          <a:cs typeface="Arial" panose="020B0604020202020204" pitchFamily="34" charset="0"/>
                        </a:rPr>
                        <a:t>10</a:t>
                      </a:r>
                    </a:p>
                  </a:txBody>
                  <a:tcPr marL="68580" marR="68580" marT="34290" marB="3429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tcPr>
                </a:tc>
                <a:tc>
                  <a:txBody>
                    <a:bodyPr/>
                    <a:lstStyle/>
                    <a:p>
                      <a:pPr algn="ctr"/>
                      <a:r>
                        <a:rPr lang="en-US" sz="1000">
                          <a:latin typeface="Arial" panose="020B0604020202020204" pitchFamily="34" charset="0"/>
                          <a:ea typeface="微軟正黑體" panose="020B0604030504040204" pitchFamily="34" charset="-120"/>
                          <a:cs typeface="Arial" panose="020B0604020202020204" pitchFamily="34" charset="0"/>
                        </a:rPr>
                        <a:t>10</a:t>
                      </a:r>
                    </a:p>
                  </a:txBody>
                  <a:tcPr marL="68580" marR="68580" marT="34290" marB="34290">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tcPr>
                </a:tc>
                <a:extLst>
                  <a:ext uri="{0D108BD9-81ED-4DB2-BD59-A6C34878D82A}">
                    <a16:rowId xmlns:a16="http://schemas.microsoft.com/office/drawing/2014/main" val="2571011994"/>
                  </a:ext>
                </a:extLst>
              </a:tr>
            </a:tbl>
          </a:graphicData>
        </a:graphic>
      </p:graphicFrame>
      <p:sp>
        <p:nvSpPr>
          <p:cNvPr id="12" name="Parallelogram 11">
            <a:extLst>
              <a:ext uri="{FF2B5EF4-FFF2-40B4-BE49-F238E27FC236}">
                <a16:creationId xmlns:a16="http://schemas.microsoft.com/office/drawing/2014/main" id="{B4D37DC2-A517-9747-B62A-85762391173C}"/>
              </a:ext>
            </a:extLst>
          </p:cNvPr>
          <p:cNvSpPr/>
          <p:nvPr/>
        </p:nvSpPr>
        <p:spPr>
          <a:xfrm rot="20073243" flipH="1">
            <a:off x="5047865" y="2196271"/>
            <a:ext cx="2672916" cy="473748"/>
          </a:xfrm>
          <a:prstGeom prst="parallelogram">
            <a:avLst>
              <a:gd name="adj" fmla="val 8232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Pie 12">
            <a:extLst>
              <a:ext uri="{FF2B5EF4-FFF2-40B4-BE49-F238E27FC236}">
                <a16:creationId xmlns:a16="http://schemas.microsoft.com/office/drawing/2014/main" id="{5C4DA2F4-9C7A-6744-8DEE-2E4F786795EA}"/>
              </a:ext>
            </a:extLst>
          </p:cNvPr>
          <p:cNvSpPr/>
          <p:nvPr/>
        </p:nvSpPr>
        <p:spPr>
          <a:xfrm>
            <a:off x="6854781" y="868253"/>
            <a:ext cx="1154540" cy="1274962"/>
          </a:xfrm>
          <a:prstGeom prst="pie">
            <a:avLst>
              <a:gd name="adj1" fmla="val 1512067"/>
              <a:gd name="adj2" fmla="val 1230114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0" name="Pie 9">
            <a:extLst>
              <a:ext uri="{FF2B5EF4-FFF2-40B4-BE49-F238E27FC236}">
                <a16:creationId xmlns:a16="http://schemas.microsoft.com/office/drawing/2014/main" id="{CF6E64B7-DD30-FF42-8029-74EB40FDC7F2}"/>
              </a:ext>
            </a:extLst>
          </p:cNvPr>
          <p:cNvSpPr/>
          <p:nvPr/>
        </p:nvSpPr>
        <p:spPr>
          <a:xfrm>
            <a:off x="4825885" y="1822170"/>
            <a:ext cx="1154540" cy="1274962"/>
          </a:xfrm>
          <a:prstGeom prst="pie">
            <a:avLst>
              <a:gd name="adj1" fmla="val 1512067"/>
              <a:gd name="adj2" fmla="val 1230114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1" name="Parallelogram 10">
            <a:extLst>
              <a:ext uri="{FF2B5EF4-FFF2-40B4-BE49-F238E27FC236}">
                <a16:creationId xmlns:a16="http://schemas.microsoft.com/office/drawing/2014/main" id="{75B1B576-CA96-C14B-8CBD-C7C742AE2AA3}"/>
              </a:ext>
            </a:extLst>
          </p:cNvPr>
          <p:cNvSpPr/>
          <p:nvPr/>
        </p:nvSpPr>
        <p:spPr>
          <a:xfrm rot="20073243" flipH="1">
            <a:off x="4933421" y="1544886"/>
            <a:ext cx="2951736" cy="886307"/>
          </a:xfrm>
          <a:prstGeom prst="parallelogram">
            <a:avLst>
              <a:gd name="adj" fmla="val 8232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Parallelogram 14">
            <a:extLst>
              <a:ext uri="{FF2B5EF4-FFF2-40B4-BE49-F238E27FC236}">
                <a16:creationId xmlns:a16="http://schemas.microsoft.com/office/drawing/2014/main" id="{74E6B417-5265-B542-9C1D-5791923ABB27}"/>
              </a:ext>
            </a:extLst>
          </p:cNvPr>
          <p:cNvSpPr/>
          <p:nvPr/>
        </p:nvSpPr>
        <p:spPr>
          <a:xfrm rot="20073243" flipH="1">
            <a:off x="5379448" y="1937089"/>
            <a:ext cx="2420918" cy="258669"/>
          </a:xfrm>
          <a:prstGeom prst="parallelogram">
            <a:avLst>
              <a:gd name="adj" fmla="val 82321"/>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Parallelogram 15">
            <a:extLst>
              <a:ext uri="{FF2B5EF4-FFF2-40B4-BE49-F238E27FC236}">
                <a16:creationId xmlns:a16="http://schemas.microsoft.com/office/drawing/2014/main" id="{B18A6F8A-F90A-9747-BAED-C570397BAAA6}"/>
              </a:ext>
            </a:extLst>
          </p:cNvPr>
          <p:cNvSpPr/>
          <p:nvPr/>
        </p:nvSpPr>
        <p:spPr>
          <a:xfrm rot="20073243" flipH="1">
            <a:off x="5541556" y="2079534"/>
            <a:ext cx="2251102" cy="34289"/>
          </a:xfrm>
          <a:prstGeom prst="parallelogram">
            <a:avLst>
              <a:gd name="adj" fmla="val 82321"/>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Parallelogram 17">
            <a:extLst>
              <a:ext uri="{FF2B5EF4-FFF2-40B4-BE49-F238E27FC236}">
                <a16:creationId xmlns:a16="http://schemas.microsoft.com/office/drawing/2014/main" id="{6EEB8E95-42DA-F14B-93FB-2A5C80D6D7FE}"/>
              </a:ext>
            </a:extLst>
          </p:cNvPr>
          <p:cNvSpPr/>
          <p:nvPr/>
        </p:nvSpPr>
        <p:spPr>
          <a:xfrm rot="20073243" flipH="1">
            <a:off x="4871479" y="1646185"/>
            <a:ext cx="2573711" cy="443266"/>
          </a:xfrm>
          <a:prstGeom prst="parallelogram">
            <a:avLst>
              <a:gd name="adj" fmla="val 82321"/>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Parallelogram 18">
            <a:extLst>
              <a:ext uri="{FF2B5EF4-FFF2-40B4-BE49-F238E27FC236}">
                <a16:creationId xmlns:a16="http://schemas.microsoft.com/office/drawing/2014/main" id="{611E8706-0CD0-D64C-AEF7-5DCC3CE0FF2C}"/>
              </a:ext>
            </a:extLst>
          </p:cNvPr>
          <p:cNvSpPr/>
          <p:nvPr/>
        </p:nvSpPr>
        <p:spPr>
          <a:xfrm rot="20073243" flipH="1">
            <a:off x="4893962" y="1784621"/>
            <a:ext cx="2234742" cy="34289"/>
          </a:xfrm>
          <a:prstGeom prst="parallelogram">
            <a:avLst>
              <a:gd name="adj" fmla="val 82321"/>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Rectangle 19">
            <a:extLst>
              <a:ext uri="{FF2B5EF4-FFF2-40B4-BE49-F238E27FC236}">
                <a16:creationId xmlns:a16="http://schemas.microsoft.com/office/drawing/2014/main" id="{8BC48A98-205B-F94C-ABA7-58F681732E1C}"/>
              </a:ext>
            </a:extLst>
          </p:cNvPr>
          <p:cNvSpPr/>
          <p:nvPr/>
        </p:nvSpPr>
        <p:spPr>
          <a:xfrm>
            <a:off x="4825269" y="3211745"/>
            <a:ext cx="3674404" cy="253916"/>
          </a:xfrm>
          <a:prstGeom prst="rect">
            <a:avLst/>
          </a:prstGeom>
        </p:spPr>
        <p:txBody>
          <a:bodyPr wrap="none">
            <a:spAutoFit/>
          </a:bodyPr>
          <a:lstStyle/>
          <a:p>
            <a:pPr algn="ctr"/>
            <a:r>
              <a:rPr lang="en-US" altLang="zh-CN" sz="1050" b="1">
                <a:solidFill>
                  <a:schemeClr val="bg1"/>
                </a:solidFill>
                <a:latin typeface="Arial" panose="020B0604020202020204" pitchFamily="34" charset="0"/>
                <a:ea typeface="微軟正黑體" panose="020B0604030504040204" pitchFamily="34" charset="-120"/>
                <a:cs typeface="Arial" panose="020B0604020202020204" pitchFamily="34" charset="0"/>
              </a:rPr>
              <a:t>Total transfer resource (take mid-NAS as example: 20)</a:t>
            </a:r>
            <a:endParaRPr lang="en-US"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6" name="TextBox 25">
            <a:extLst>
              <a:ext uri="{FF2B5EF4-FFF2-40B4-BE49-F238E27FC236}">
                <a16:creationId xmlns:a16="http://schemas.microsoft.com/office/drawing/2014/main" id="{2226902B-2729-A24F-9F9D-4092568C7DDA}"/>
              </a:ext>
            </a:extLst>
          </p:cNvPr>
          <p:cNvSpPr txBox="1"/>
          <p:nvPr/>
        </p:nvSpPr>
        <p:spPr>
          <a:xfrm>
            <a:off x="7574929" y="1346653"/>
            <a:ext cx="1612158" cy="2539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000" b="1">
                <a:solidFill>
                  <a:schemeClr val="bg1"/>
                </a:solidFill>
                <a:latin typeface="Arial" panose="020B0604020202020204" pitchFamily="34" charset="0"/>
                <a:ea typeface="微軟正黑體" panose="020B0604030504040204" pitchFamily="34" charset="-120"/>
                <a:cs typeface="Arial" panose="020B0604020202020204" pitchFamily="34" charset="0"/>
              </a:rPr>
              <a:t>B: reserved resource</a:t>
            </a:r>
            <a:r>
              <a:rPr lang="en-US" altLang="zh-CN" sz="1000" b="1">
                <a:solidFill>
                  <a:schemeClr val="bg1"/>
                </a:solidFill>
                <a:latin typeface="Arial" panose="020B0604020202020204" pitchFamily="34" charset="0"/>
                <a:ea typeface="微軟正黑體" panose="020B0604030504040204" pitchFamily="34" charset="-120"/>
                <a:cs typeface="Arial" panose="020B0604020202020204" pitchFamily="34" charset="0"/>
              </a:rPr>
              <a:t>(7)</a:t>
            </a:r>
            <a:endParaRPr 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30" name="Straight Connector 29">
            <a:extLst>
              <a:ext uri="{FF2B5EF4-FFF2-40B4-BE49-F238E27FC236}">
                <a16:creationId xmlns:a16="http://schemas.microsoft.com/office/drawing/2014/main" id="{6ABF369A-711C-2B4F-873D-53317F221804}"/>
              </a:ext>
            </a:extLst>
          </p:cNvPr>
          <p:cNvCxnSpPr>
            <a:cxnSpLocks/>
          </p:cNvCxnSpPr>
          <p:nvPr/>
        </p:nvCxnSpPr>
        <p:spPr>
          <a:xfrm flipV="1">
            <a:off x="6551394" y="907017"/>
            <a:ext cx="285661" cy="630574"/>
          </a:xfrm>
          <a:prstGeom prst="line">
            <a:avLst/>
          </a:prstGeom>
          <a:ln w="6350">
            <a:solidFill>
              <a:srgbClr val="E201B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0A7D48-9FB2-9847-AFDE-3D518A62D29C}"/>
              </a:ext>
            </a:extLst>
          </p:cNvPr>
          <p:cNvCxnSpPr/>
          <p:nvPr/>
        </p:nvCxnSpPr>
        <p:spPr>
          <a:xfrm>
            <a:off x="6467748" y="2197487"/>
            <a:ext cx="190500" cy="637965"/>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BCA692B-EA5C-474D-95D4-B54FC4B3F9A1}"/>
              </a:ext>
            </a:extLst>
          </p:cNvPr>
          <p:cNvSpPr/>
          <p:nvPr/>
        </p:nvSpPr>
        <p:spPr>
          <a:xfrm>
            <a:off x="493468" y="2181602"/>
            <a:ext cx="867545" cy="276999"/>
          </a:xfrm>
          <a:prstGeom prst="rect">
            <a:avLst/>
          </a:prstGeom>
        </p:spPr>
        <p:txBody>
          <a:bodyPr wrap="none">
            <a:spAutoFit/>
          </a:bodyPr>
          <a:lstStyle/>
          <a:p>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rPr>
              <a:t>Reserved</a:t>
            </a:r>
            <a:endPar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Rectangle 6">
            <a:extLst>
              <a:ext uri="{FF2B5EF4-FFF2-40B4-BE49-F238E27FC236}">
                <a16:creationId xmlns:a16="http://schemas.microsoft.com/office/drawing/2014/main" id="{815D5342-E2B1-E844-A720-C4C8B148AE78}"/>
              </a:ext>
            </a:extLst>
          </p:cNvPr>
          <p:cNvSpPr/>
          <p:nvPr/>
        </p:nvSpPr>
        <p:spPr>
          <a:xfrm>
            <a:off x="577063" y="2489302"/>
            <a:ext cx="3989936" cy="435697"/>
          </a:xfrm>
          <a:prstGeom prst="rect">
            <a:avLst/>
          </a:prstGeom>
        </p:spPr>
        <p:txBody>
          <a:bodyPr wrap="square">
            <a:spAutoFit/>
          </a:bodyPr>
          <a:lstStyle/>
          <a:p>
            <a:pPr>
              <a:lnSpc>
                <a:spcPts val="1400"/>
              </a:lnSpc>
            </a:pPr>
            <a:r>
              <a:rPr lang="en-US" altLang="zh-CN" sz="1000">
                <a:latin typeface="Arial" panose="020B0604020202020204" pitchFamily="34" charset="0"/>
                <a:ea typeface="微軟正黑體" panose="020B0604030504040204" pitchFamily="34" charset="-120"/>
                <a:cs typeface="Arial" panose="020B0604020202020204" pitchFamily="34" charset="0"/>
              </a:rPr>
              <a:t>Reserved resources are the transfer resources guaranteed to the connection. These resources are always available to the connection.</a:t>
            </a:r>
            <a:endParaRPr lang="en-US" sz="1000">
              <a:latin typeface="Arial" panose="020B0604020202020204" pitchFamily="34" charset="0"/>
              <a:ea typeface="微軟正黑體" panose="020B0604030504040204" pitchFamily="34" charset="-120"/>
              <a:cs typeface="Arial" panose="020B0604020202020204" pitchFamily="34" charset="0"/>
            </a:endParaRPr>
          </a:p>
        </p:txBody>
      </p:sp>
      <p:sp>
        <p:nvSpPr>
          <p:cNvPr id="8" name="Rectangle 7">
            <a:extLst>
              <a:ext uri="{FF2B5EF4-FFF2-40B4-BE49-F238E27FC236}">
                <a16:creationId xmlns:a16="http://schemas.microsoft.com/office/drawing/2014/main" id="{157B9FB1-59BB-2442-A38B-1BEAC5E811F0}"/>
              </a:ext>
            </a:extLst>
          </p:cNvPr>
          <p:cNvSpPr/>
          <p:nvPr/>
        </p:nvSpPr>
        <p:spPr>
          <a:xfrm>
            <a:off x="542902" y="3034846"/>
            <a:ext cx="553357" cy="276999"/>
          </a:xfrm>
          <a:prstGeom prst="rect">
            <a:avLst/>
          </a:prstGeom>
        </p:spPr>
        <p:txBody>
          <a:bodyPr wrap="none">
            <a:spAutoFit/>
          </a:bodyPr>
          <a:lstStyle/>
          <a:p>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rPr>
              <a:t>Limit</a:t>
            </a:r>
            <a:endPar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 name="Rectangle 8">
            <a:extLst>
              <a:ext uri="{FF2B5EF4-FFF2-40B4-BE49-F238E27FC236}">
                <a16:creationId xmlns:a16="http://schemas.microsoft.com/office/drawing/2014/main" id="{6E957075-A23C-154A-B122-D247A3920871}"/>
              </a:ext>
            </a:extLst>
          </p:cNvPr>
          <p:cNvSpPr/>
          <p:nvPr/>
        </p:nvSpPr>
        <p:spPr>
          <a:xfrm>
            <a:off x="530982" y="3846620"/>
            <a:ext cx="878767" cy="276999"/>
          </a:xfrm>
          <a:prstGeom prst="rect">
            <a:avLst/>
          </a:prstGeom>
        </p:spPr>
        <p:txBody>
          <a:bodyPr wrap="none">
            <a:spAutoFit/>
          </a:bodyPr>
          <a:lstStyle/>
          <a:p>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rPr>
              <a:t>QoS Rule</a:t>
            </a:r>
            <a:endPar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Rectangle 13">
            <a:extLst>
              <a:ext uri="{FF2B5EF4-FFF2-40B4-BE49-F238E27FC236}">
                <a16:creationId xmlns:a16="http://schemas.microsoft.com/office/drawing/2014/main" id="{4D9FCFFD-5840-3F42-9DFB-653ECDBBC994}"/>
              </a:ext>
            </a:extLst>
          </p:cNvPr>
          <p:cNvSpPr/>
          <p:nvPr/>
        </p:nvSpPr>
        <p:spPr>
          <a:xfrm>
            <a:off x="574627" y="3327400"/>
            <a:ext cx="4005313" cy="435697"/>
          </a:xfrm>
          <a:prstGeom prst="rect">
            <a:avLst/>
          </a:prstGeom>
        </p:spPr>
        <p:txBody>
          <a:bodyPr wrap="square">
            <a:spAutoFit/>
          </a:bodyPr>
          <a:lstStyle/>
          <a:p>
            <a:pPr>
              <a:lnSpc>
                <a:spcPts val="1400"/>
              </a:lnSpc>
            </a:pPr>
            <a:r>
              <a:rPr lang="en-US" altLang="zh-CN" sz="1000">
                <a:latin typeface="Arial" panose="020B0604020202020204" pitchFamily="34" charset="0"/>
                <a:ea typeface="微軟正黑體" panose="020B0604030504040204" pitchFamily="34" charset="-120"/>
                <a:cs typeface="Arial" panose="020B0604020202020204" pitchFamily="34" charset="0"/>
              </a:rPr>
              <a:t>The free resource can be shared to each gateway. You can limit the maximum number of transfer resources available to the connection.</a:t>
            </a:r>
            <a:endParaRPr lang="en-US" sz="1000">
              <a:latin typeface="Arial" panose="020B0604020202020204" pitchFamily="34" charset="0"/>
              <a:ea typeface="微軟正黑體" panose="020B0604030504040204" pitchFamily="34" charset="-120"/>
              <a:cs typeface="Arial" panose="020B0604020202020204" pitchFamily="34" charset="0"/>
            </a:endParaRPr>
          </a:p>
        </p:txBody>
      </p:sp>
      <p:sp>
        <p:nvSpPr>
          <p:cNvPr id="34" name="Rectangle 33">
            <a:extLst>
              <a:ext uri="{FF2B5EF4-FFF2-40B4-BE49-F238E27FC236}">
                <a16:creationId xmlns:a16="http://schemas.microsoft.com/office/drawing/2014/main" id="{E6B07FAB-80F4-A94A-A87B-28F7D31BEBE7}"/>
              </a:ext>
            </a:extLst>
          </p:cNvPr>
          <p:cNvSpPr/>
          <p:nvPr/>
        </p:nvSpPr>
        <p:spPr>
          <a:xfrm>
            <a:off x="574627" y="4164839"/>
            <a:ext cx="3992371" cy="437171"/>
          </a:xfrm>
          <a:prstGeom prst="rect">
            <a:avLst/>
          </a:prstGeom>
        </p:spPr>
        <p:txBody>
          <a:bodyPr wrap="square">
            <a:spAutoFit/>
          </a:bodyPr>
          <a:lstStyle/>
          <a:p>
            <a:pPr>
              <a:lnSpc>
                <a:spcPts val="1400"/>
              </a:lnSpc>
            </a:pPr>
            <a:r>
              <a:rPr lang="en-US" altLang="zh-CN" sz="1000">
                <a:latin typeface="Arial" panose="020B0604020202020204" pitchFamily="34" charset="0"/>
                <a:ea typeface="微軟正黑體" panose="020B0604030504040204" pitchFamily="34" charset="-120"/>
                <a:cs typeface="Arial" panose="020B0604020202020204" pitchFamily="34" charset="0"/>
              </a:rPr>
              <a:t>Create QoS rules for uploading and downloading files.</a:t>
            </a:r>
          </a:p>
          <a:p>
            <a:pPr>
              <a:lnSpc>
                <a:spcPts val="1400"/>
              </a:lnSpc>
            </a:pPr>
            <a:r>
              <a:rPr lang="en-US" altLang="zh-CN" sz="1000">
                <a:latin typeface="Arial" panose="020B0604020202020204" pitchFamily="34" charset="0"/>
                <a:ea typeface="微軟正黑體" panose="020B0604030504040204" pitchFamily="34" charset="-120"/>
                <a:cs typeface="Arial" panose="020B0604020202020204" pitchFamily="34" charset="0"/>
              </a:rPr>
              <a:t>For example: Set the file size smaller than 5 MB upload first.</a:t>
            </a:r>
            <a:endParaRPr lang="en-US" sz="1000">
              <a:latin typeface="Arial" panose="020B0604020202020204" pitchFamily="34" charset="0"/>
              <a:ea typeface="微軟正黑體" panose="020B0604030504040204" pitchFamily="34" charset="-120"/>
              <a:cs typeface="Arial" panose="020B0604020202020204" pitchFamily="34" charset="0"/>
            </a:endParaRPr>
          </a:p>
        </p:txBody>
      </p:sp>
      <p:cxnSp>
        <p:nvCxnSpPr>
          <p:cNvPr id="36" name="Straight Connector 35">
            <a:extLst>
              <a:ext uri="{FF2B5EF4-FFF2-40B4-BE49-F238E27FC236}">
                <a16:creationId xmlns:a16="http://schemas.microsoft.com/office/drawing/2014/main" id="{159B8EBE-3673-4A4A-8898-E7C3DB30E323}"/>
              </a:ext>
            </a:extLst>
          </p:cNvPr>
          <p:cNvCxnSpPr/>
          <p:nvPr/>
        </p:nvCxnSpPr>
        <p:spPr>
          <a:xfrm>
            <a:off x="5561227" y="2880181"/>
            <a:ext cx="406256" cy="339269"/>
          </a:xfrm>
          <a:prstGeom prst="line">
            <a:avLst/>
          </a:prstGeom>
          <a:ln>
            <a:solidFill>
              <a:srgbClr val="274292"/>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B11172C9-E591-FC47-9BE6-E968B7EDB072}"/>
              </a:ext>
            </a:extLst>
          </p:cNvPr>
          <p:cNvGrpSpPr/>
          <p:nvPr/>
        </p:nvGrpSpPr>
        <p:grpSpPr>
          <a:xfrm rot="311381">
            <a:off x="4727267" y="2689283"/>
            <a:ext cx="658586" cy="370445"/>
            <a:chOff x="6870410" y="3718200"/>
            <a:chExt cx="878114" cy="493927"/>
          </a:xfrm>
        </p:grpSpPr>
        <p:sp>
          <p:nvSpPr>
            <p:cNvPr id="39" name="Notched Right Arrow 38">
              <a:extLst>
                <a:ext uri="{FF2B5EF4-FFF2-40B4-BE49-F238E27FC236}">
                  <a16:creationId xmlns:a16="http://schemas.microsoft.com/office/drawing/2014/main" id="{FCA28634-766C-374F-A174-DD6D05B65898}"/>
                </a:ext>
              </a:extLst>
            </p:cNvPr>
            <p:cNvSpPr/>
            <p:nvPr/>
          </p:nvSpPr>
          <p:spPr>
            <a:xfrm rot="19336307">
              <a:off x="6870410" y="3718200"/>
              <a:ext cx="878114" cy="493927"/>
            </a:xfrm>
            <a:prstGeom prst="notchedRightArrow">
              <a:avLst/>
            </a:prstGeom>
            <a:gradFill>
              <a:gsLst>
                <a:gs pos="0">
                  <a:srgbClr val="080059"/>
                </a:gs>
                <a:gs pos="100000">
                  <a:srgbClr val="3762A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2" name="TextBox 41">
              <a:extLst>
                <a:ext uri="{FF2B5EF4-FFF2-40B4-BE49-F238E27FC236}">
                  <a16:creationId xmlns:a16="http://schemas.microsoft.com/office/drawing/2014/main" id="{ED6EF4A4-49D7-ED49-889C-F36796CDCEAF}"/>
                </a:ext>
              </a:extLst>
            </p:cNvPr>
            <p:cNvSpPr txBox="1"/>
            <p:nvPr/>
          </p:nvSpPr>
          <p:spPr>
            <a:xfrm rot="19325833">
              <a:off x="6942503" y="3831665"/>
              <a:ext cx="660865" cy="292388"/>
            </a:xfrm>
            <a:prstGeom prst="rect">
              <a:avLst/>
            </a:prstGeom>
            <a:noFill/>
          </p:spPr>
          <p:txBody>
            <a:bodyPr wrap="none" rtlCol="0">
              <a:spAutoFit/>
            </a:bodyPr>
            <a:lstStyle/>
            <a:p>
              <a:r>
                <a:rPr lang="en-US" altLang="zh-CN" sz="825">
                  <a:solidFill>
                    <a:schemeClr val="bg1"/>
                  </a:solidFill>
                </a:rPr>
                <a:t>Upload</a:t>
              </a:r>
              <a:endParaRPr lang="en-US" sz="825">
                <a:solidFill>
                  <a:schemeClr val="bg1"/>
                </a:solidFill>
              </a:endParaRPr>
            </a:p>
          </p:txBody>
        </p:sp>
      </p:grpSp>
      <p:grpSp>
        <p:nvGrpSpPr>
          <p:cNvPr id="5" name="Group 4">
            <a:extLst>
              <a:ext uri="{FF2B5EF4-FFF2-40B4-BE49-F238E27FC236}">
                <a16:creationId xmlns:a16="http://schemas.microsoft.com/office/drawing/2014/main" id="{422A43A2-2B40-454E-9214-963595A58391}"/>
              </a:ext>
            </a:extLst>
          </p:cNvPr>
          <p:cNvGrpSpPr/>
          <p:nvPr/>
        </p:nvGrpSpPr>
        <p:grpSpPr>
          <a:xfrm rot="311381">
            <a:off x="4136337" y="1884653"/>
            <a:ext cx="658586" cy="370445"/>
            <a:chOff x="6376921" y="3427916"/>
            <a:chExt cx="878114" cy="493927"/>
          </a:xfrm>
        </p:grpSpPr>
        <p:sp>
          <p:nvSpPr>
            <p:cNvPr id="40" name="Notched Right Arrow 39">
              <a:extLst>
                <a:ext uri="{FF2B5EF4-FFF2-40B4-BE49-F238E27FC236}">
                  <a16:creationId xmlns:a16="http://schemas.microsoft.com/office/drawing/2014/main" id="{E27CEEFB-1FDC-6143-AE76-34D3757843BC}"/>
                </a:ext>
              </a:extLst>
            </p:cNvPr>
            <p:cNvSpPr/>
            <p:nvPr/>
          </p:nvSpPr>
          <p:spPr>
            <a:xfrm rot="8449145">
              <a:off x="6376921" y="3427916"/>
              <a:ext cx="878114" cy="493927"/>
            </a:xfrm>
            <a:prstGeom prst="notchedRightArrow">
              <a:avLst/>
            </a:prstGeom>
            <a:gradFill>
              <a:gsLst>
                <a:gs pos="0">
                  <a:srgbClr val="080059"/>
                </a:gs>
                <a:gs pos="100000">
                  <a:srgbClr val="3762A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3" name="TextBox 42">
              <a:extLst>
                <a:ext uri="{FF2B5EF4-FFF2-40B4-BE49-F238E27FC236}">
                  <a16:creationId xmlns:a16="http://schemas.microsoft.com/office/drawing/2014/main" id="{2D3CDB83-1EDA-6349-9A35-4A114CFA3C33}"/>
                </a:ext>
              </a:extLst>
            </p:cNvPr>
            <p:cNvSpPr txBox="1"/>
            <p:nvPr/>
          </p:nvSpPr>
          <p:spPr>
            <a:xfrm rot="19325833">
              <a:off x="6391076" y="3535774"/>
              <a:ext cx="833987" cy="292388"/>
            </a:xfrm>
            <a:prstGeom prst="rect">
              <a:avLst/>
            </a:prstGeom>
            <a:noFill/>
          </p:spPr>
          <p:txBody>
            <a:bodyPr wrap="none" rtlCol="0">
              <a:spAutoFit/>
            </a:bodyPr>
            <a:lstStyle/>
            <a:p>
              <a:r>
                <a:rPr lang="en-US" altLang="zh-CN" sz="825">
                  <a:solidFill>
                    <a:schemeClr val="bg1"/>
                  </a:solidFill>
                </a:rPr>
                <a:t>Download</a:t>
              </a:r>
              <a:endParaRPr lang="en-US" sz="825">
                <a:solidFill>
                  <a:schemeClr val="bg1"/>
                </a:solidFill>
              </a:endParaRPr>
            </a:p>
          </p:txBody>
        </p:sp>
      </p:grpSp>
      <p:sp>
        <p:nvSpPr>
          <p:cNvPr id="71" name="TextBox 70">
            <a:extLst>
              <a:ext uri="{FF2B5EF4-FFF2-40B4-BE49-F238E27FC236}">
                <a16:creationId xmlns:a16="http://schemas.microsoft.com/office/drawing/2014/main" id="{B24C6F58-BE50-7242-9DD7-C993CDB6C766}"/>
              </a:ext>
            </a:extLst>
          </p:cNvPr>
          <p:cNvSpPr txBox="1"/>
          <p:nvPr/>
        </p:nvSpPr>
        <p:spPr>
          <a:xfrm>
            <a:off x="8457010" y="-497562"/>
            <a:ext cx="674660" cy="369332"/>
          </a:xfrm>
          <a:prstGeom prst="rect">
            <a:avLst/>
          </a:prstGeom>
          <a:noFill/>
        </p:spPr>
        <p:txBody>
          <a:bodyPr wrap="square" rtlCol="0">
            <a:spAutoFit/>
          </a:bodyPr>
          <a:lstStyle/>
          <a:p>
            <a:r>
              <a:rPr lang="zh-CN" altLang="en-US">
                <a:highlight>
                  <a:srgbClr val="FFFF00"/>
                </a:highlight>
              </a:rPr>
              <a:t>子頁</a:t>
            </a:r>
            <a:endParaRPr lang="en-US">
              <a:highlight>
                <a:srgbClr val="FFFF00"/>
              </a:highlight>
            </a:endParaRPr>
          </a:p>
        </p:txBody>
      </p:sp>
      <p:sp>
        <p:nvSpPr>
          <p:cNvPr id="54" name="矩形: 圓角 53">
            <a:extLst>
              <a:ext uri="{FF2B5EF4-FFF2-40B4-BE49-F238E27FC236}">
                <a16:creationId xmlns:a16="http://schemas.microsoft.com/office/drawing/2014/main" id="{AF3708C9-6B20-44A5-8559-10ABECC1A11D}"/>
              </a:ext>
            </a:extLst>
          </p:cNvPr>
          <p:cNvSpPr/>
          <p:nvPr/>
        </p:nvSpPr>
        <p:spPr>
          <a:xfrm>
            <a:off x="6759692" y="713555"/>
            <a:ext cx="1233001" cy="260823"/>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7" name="TextBox 26">
            <a:extLst>
              <a:ext uri="{FF2B5EF4-FFF2-40B4-BE49-F238E27FC236}">
                <a16:creationId xmlns:a16="http://schemas.microsoft.com/office/drawing/2014/main" id="{EB05D130-380F-C14E-9D8D-7B55AC22DD7A}"/>
              </a:ext>
            </a:extLst>
          </p:cNvPr>
          <p:cNvSpPr txBox="1"/>
          <p:nvPr/>
        </p:nvSpPr>
        <p:spPr>
          <a:xfrm>
            <a:off x="6763551" y="711158"/>
            <a:ext cx="1192955"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a:solidFill>
                  <a:schemeClr val="bg1"/>
                </a:solidFill>
                <a:latin typeface="Arial" panose="020B0604020202020204" pitchFamily="34" charset="0"/>
                <a:ea typeface="微軟正黑體" panose="020B0604030504040204" pitchFamily="34" charset="-120"/>
                <a:cs typeface="Arial" panose="020B0604020202020204" pitchFamily="34" charset="0"/>
              </a:rPr>
              <a:t>A</a:t>
            </a:r>
            <a:r>
              <a:rPr lang="en-US" altLang="zh-CN" sz="1000" b="1">
                <a:solidFill>
                  <a:schemeClr val="bg1"/>
                </a:solidFill>
                <a:latin typeface="Arial" panose="020B0604020202020204" pitchFamily="34" charset="0"/>
                <a:ea typeface="微軟正黑體" panose="020B0604030504040204" pitchFamily="34" charset="-120"/>
                <a:cs typeface="Arial" panose="020B0604020202020204" pitchFamily="34" charset="0"/>
              </a:rPr>
              <a:t>: QoS resource</a:t>
            </a:r>
            <a:endParaRPr 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9" name="矩形: 圓角 58">
            <a:extLst>
              <a:ext uri="{FF2B5EF4-FFF2-40B4-BE49-F238E27FC236}">
                <a16:creationId xmlns:a16="http://schemas.microsoft.com/office/drawing/2014/main" id="{6E79D3B9-0DF1-475D-9D7C-D4A6768C7A4E}"/>
              </a:ext>
            </a:extLst>
          </p:cNvPr>
          <p:cNvSpPr/>
          <p:nvPr/>
        </p:nvSpPr>
        <p:spPr>
          <a:xfrm>
            <a:off x="6400747" y="2800129"/>
            <a:ext cx="1341046" cy="260823"/>
          </a:xfrm>
          <a:prstGeom prst="roundRect">
            <a:avLst>
              <a:gd name="adj" fmla="val 50000"/>
            </a:avLst>
          </a:prstGeom>
          <a:gradFill>
            <a:gsLst>
              <a:gs pos="0">
                <a:srgbClr val="F6BB00"/>
              </a:gs>
              <a:gs pos="100000">
                <a:srgbClr val="BF900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60" name="TextBox 25">
            <a:extLst>
              <a:ext uri="{FF2B5EF4-FFF2-40B4-BE49-F238E27FC236}">
                <a16:creationId xmlns:a16="http://schemas.microsoft.com/office/drawing/2014/main" id="{ACA0AA89-8585-43C5-B979-99C9F9145D37}"/>
              </a:ext>
            </a:extLst>
          </p:cNvPr>
          <p:cNvSpPr txBox="1"/>
          <p:nvPr/>
        </p:nvSpPr>
        <p:spPr>
          <a:xfrm>
            <a:off x="6503401" y="2815146"/>
            <a:ext cx="1435460" cy="2539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rPr>
              <a:t>B: QoS resource</a:t>
            </a:r>
            <a:endParaRPr 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62" name="Straight Connector 29">
            <a:extLst>
              <a:ext uri="{FF2B5EF4-FFF2-40B4-BE49-F238E27FC236}">
                <a16:creationId xmlns:a16="http://schemas.microsoft.com/office/drawing/2014/main" id="{F2E5CC28-F27B-47AC-B4E5-322E2EE369FA}"/>
              </a:ext>
            </a:extLst>
          </p:cNvPr>
          <p:cNvCxnSpPr>
            <a:cxnSpLocks/>
          </p:cNvCxnSpPr>
          <p:nvPr/>
        </p:nvCxnSpPr>
        <p:spPr>
          <a:xfrm flipV="1">
            <a:off x="7122438" y="1237432"/>
            <a:ext cx="105644" cy="298540"/>
          </a:xfrm>
          <a:prstGeom prst="line">
            <a:avLst/>
          </a:prstGeom>
          <a:ln w="6350">
            <a:solidFill>
              <a:srgbClr val="EC721F"/>
            </a:solidFill>
          </a:ln>
        </p:spPr>
        <p:style>
          <a:lnRef idx="1">
            <a:schemeClr val="accent1"/>
          </a:lnRef>
          <a:fillRef idx="0">
            <a:schemeClr val="accent1"/>
          </a:fillRef>
          <a:effectRef idx="0">
            <a:schemeClr val="accent1"/>
          </a:effectRef>
          <a:fontRef idx="minor">
            <a:schemeClr val="tx1"/>
          </a:fontRef>
        </p:style>
      </p:cxnSp>
      <p:sp>
        <p:nvSpPr>
          <p:cNvPr id="57" name="矩形: 圓角 56">
            <a:extLst>
              <a:ext uri="{FF2B5EF4-FFF2-40B4-BE49-F238E27FC236}">
                <a16:creationId xmlns:a16="http://schemas.microsoft.com/office/drawing/2014/main" id="{33028775-9D6F-4A16-B973-D3813377449D}"/>
              </a:ext>
            </a:extLst>
          </p:cNvPr>
          <p:cNvSpPr/>
          <p:nvPr/>
        </p:nvSpPr>
        <p:spPr>
          <a:xfrm>
            <a:off x="7102390" y="1025849"/>
            <a:ext cx="1498365" cy="260823"/>
          </a:xfrm>
          <a:prstGeom prst="roundRect">
            <a:avLst>
              <a:gd name="adj" fmla="val 50000"/>
            </a:avLst>
          </a:prstGeom>
          <a:gradFill>
            <a:gsLst>
              <a:gs pos="0">
                <a:srgbClr val="EB6E19"/>
              </a:gs>
              <a:gs pos="100000">
                <a:srgbClr val="F3A36D"/>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5" name="TextBox 24">
            <a:extLst>
              <a:ext uri="{FF2B5EF4-FFF2-40B4-BE49-F238E27FC236}">
                <a16:creationId xmlns:a16="http://schemas.microsoft.com/office/drawing/2014/main" id="{644554C6-0593-6A4E-B413-F1FAC04E2670}"/>
              </a:ext>
            </a:extLst>
          </p:cNvPr>
          <p:cNvSpPr txBox="1"/>
          <p:nvPr/>
        </p:nvSpPr>
        <p:spPr>
          <a:xfrm>
            <a:off x="7060106" y="1031652"/>
            <a:ext cx="1677062" cy="253916"/>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a:solidFill>
                  <a:schemeClr val="bg1"/>
                </a:solidFill>
                <a:latin typeface="Arial" panose="020B0604020202020204" pitchFamily="34" charset="0"/>
                <a:ea typeface="微軟正黑體" panose="020B0604030504040204" pitchFamily="34" charset="-120"/>
                <a:cs typeface="Arial" panose="020B0604020202020204" pitchFamily="34" charset="0"/>
              </a:rPr>
              <a:t>A: reserved resource</a:t>
            </a:r>
            <a:r>
              <a:rPr lang="en-US" altLang="zh-CN" sz="1000" b="1">
                <a:solidFill>
                  <a:schemeClr val="bg1"/>
                </a:solidFill>
                <a:latin typeface="Arial" panose="020B0604020202020204" pitchFamily="34" charset="0"/>
                <a:ea typeface="微軟正黑體" panose="020B0604030504040204" pitchFamily="34" charset="-120"/>
                <a:cs typeface="Arial" panose="020B0604020202020204" pitchFamily="34" charset="0"/>
              </a:rPr>
              <a:t>(8)</a:t>
            </a:r>
            <a:endParaRPr 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66" name="Straight Connector 29">
            <a:extLst>
              <a:ext uri="{FF2B5EF4-FFF2-40B4-BE49-F238E27FC236}">
                <a16:creationId xmlns:a16="http://schemas.microsoft.com/office/drawing/2014/main" id="{56554447-45A3-4223-AFD1-EAEA37984F3D}"/>
              </a:ext>
            </a:extLst>
          </p:cNvPr>
          <p:cNvCxnSpPr>
            <a:cxnSpLocks/>
          </p:cNvCxnSpPr>
          <p:nvPr/>
        </p:nvCxnSpPr>
        <p:spPr>
          <a:xfrm flipV="1">
            <a:off x="7463903" y="1395372"/>
            <a:ext cx="295419" cy="252986"/>
          </a:xfrm>
          <a:prstGeom prst="line">
            <a:avLst/>
          </a:prstGeom>
          <a:ln w="6350">
            <a:solidFill>
              <a:srgbClr val="F6BD05"/>
            </a:solidFill>
          </a:ln>
        </p:spPr>
        <p:style>
          <a:lnRef idx="1">
            <a:schemeClr val="accent1"/>
          </a:lnRef>
          <a:fillRef idx="0">
            <a:schemeClr val="accent1"/>
          </a:fillRef>
          <a:effectRef idx="0">
            <a:schemeClr val="accent1"/>
          </a:effectRef>
          <a:fontRef idx="minor">
            <a:schemeClr val="tx1"/>
          </a:fontRef>
        </p:style>
      </p:cxnSp>
      <p:cxnSp>
        <p:nvCxnSpPr>
          <p:cNvPr id="68" name="Straight Connector 29">
            <a:extLst>
              <a:ext uri="{FF2B5EF4-FFF2-40B4-BE49-F238E27FC236}">
                <a16:creationId xmlns:a16="http://schemas.microsoft.com/office/drawing/2014/main" id="{279908CB-1D22-4B65-98AF-78806CE4D656}"/>
              </a:ext>
            </a:extLst>
          </p:cNvPr>
          <p:cNvCxnSpPr>
            <a:cxnSpLocks/>
          </p:cNvCxnSpPr>
          <p:nvPr/>
        </p:nvCxnSpPr>
        <p:spPr>
          <a:xfrm>
            <a:off x="7327321" y="2127266"/>
            <a:ext cx="192391" cy="297052"/>
          </a:xfrm>
          <a:prstGeom prst="line">
            <a:avLst/>
          </a:prstGeom>
          <a:ln w="6350">
            <a:solidFill>
              <a:srgbClr val="0C0860"/>
            </a:solidFill>
          </a:ln>
        </p:spPr>
        <p:style>
          <a:lnRef idx="1">
            <a:schemeClr val="accent1"/>
          </a:lnRef>
          <a:fillRef idx="0">
            <a:schemeClr val="accent1"/>
          </a:fillRef>
          <a:effectRef idx="0">
            <a:schemeClr val="accent1"/>
          </a:effectRef>
          <a:fontRef idx="minor">
            <a:schemeClr val="tx1"/>
          </a:fontRef>
        </p:style>
      </p:cxnSp>
      <p:sp>
        <p:nvSpPr>
          <p:cNvPr id="61" name="矩形: 圓角 35">
            <a:extLst>
              <a:ext uri="{FF2B5EF4-FFF2-40B4-BE49-F238E27FC236}">
                <a16:creationId xmlns:a16="http://schemas.microsoft.com/office/drawing/2014/main" id="{730BC13F-8717-45B1-B941-62F21525EBDC}"/>
              </a:ext>
            </a:extLst>
          </p:cNvPr>
          <p:cNvSpPr/>
          <p:nvPr/>
        </p:nvSpPr>
        <p:spPr>
          <a:xfrm>
            <a:off x="7349876" y="2247413"/>
            <a:ext cx="1341046" cy="276531"/>
          </a:xfrm>
          <a:prstGeom prst="roundRect">
            <a:avLst>
              <a:gd name="adj" fmla="val 50000"/>
            </a:avLst>
          </a:prstGeom>
          <a:gradFill flip="none" rotWithShape="1">
            <a:gsLst>
              <a:gs pos="0">
                <a:srgbClr val="080059"/>
              </a:gs>
              <a:gs pos="100000">
                <a:srgbClr val="3762AF"/>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33" name="TextBox 32">
            <a:extLst>
              <a:ext uri="{FF2B5EF4-FFF2-40B4-BE49-F238E27FC236}">
                <a16:creationId xmlns:a16="http://schemas.microsoft.com/office/drawing/2014/main" id="{022ACCD7-F602-AB4A-B02C-8DA76790944E}"/>
              </a:ext>
            </a:extLst>
          </p:cNvPr>
          <p:cNvSpPr txBox="1"/>
          <p:nvPr/>
        </p:nvSpPr>
        <p:spPr>
          <a:xfrm>
            <a:off x="7350656" y="2250799"/>
            <a:ext cx="1356462" cy="246221"/>
          </a:xfrm>
          <a:prstGeom prst="rect">
            <a:avLst/>
          </a:prstGeom>
          <a:noFill/>
        </p:spPr>
        <p:txBody>
          <a:bodyPr wrap="none" rtlCol="0">
            <a:spAutoFit/>
          </a:bodyPr>
          <a:lstStyle/>
          <a:p>
            <a:r>
              <a:rPr lang="en-US" altLang="zh-CN" sz="1000" b="1">
                <a:solidFill>
                  <a:schemeClr val="bg1"/>
                </a:solidFill>
                <a:latin typeface="Arial" panose="020B0604020202020204" pitchFamily="34" charset="0"/>
                <a:ea typeface="微軟正黑體" panose="020B0604030504040204" pitchFamily="34" charset="-120"/>
                <a:cs typeface="Arial" panose="020B0604020202020204" pitchFamily="34" charset="0"/>
              </a:rPr>
              <a:t>Shared resource(5)</a:t>
            </a:r>
            <a:endParaRPr 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3" name="矩形: 圓角 2">
            <a:extLst>
              <a:ext uri="{FF2B5EF4-FFF2-40B4-BE49-F238E27FC236}">
                <a16:creationId xmlns:a16="http://schemas.microsoft.com/office/drawing/2014/main" id="{24F09F53-6B92-2742-BEBD-B64180964C12}"/>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Rectangle 63">
            <a:extLst>
              <a:ext uri="{FF2B5EF4-FFF2-40B4-BE49-F238E27FC236}">
                <a16:creationId xmlns:a16="http://schemas.microsoft.com/office/drawing/2014/main" id="{730A7CB9-C7CF-E849-806A-692590E946EE}"/>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dirty="0">
                <a:solidFill>
                  <a:srgbClr val="C1FBFF"/>
                </a:solidFill>
              </a:rPr>
              <a:t>File Cloud Gateway Mode</a:t>
            </a:r>
            <a:endParaRPr lang="en-US" sz="1013" dirty="0">
              <a:solidFill>
                <a:srgbClr val="C1FBFF"/>
              </a:solidFill>
            </a:endParaRPr>
          </a:p>
        </p:txBody>
      </p:sp>
      <p:sp>
        <p:nvSpPr>
          <p:cNvPr id="65" name="矩形 3">
            <a:extLst>
              <a:ext uri="{FF2B5EF4-FFF2-40B4-BE49-F238E27FC236}">
                <a16:creationId xmlns:a16="http://schemas.microsoft.com/office/drawing/2014/main" id="{EDA38FC4-D705-BE44-9F51-3E0CE9D3D64C}"/>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48">
            <a:extLst>
              <a:ext uri="{FF2B5EF4-FFF2-40B4-BE49-F238E27FC236}">
                <a16:creationId xmlns:a16="http://schemas.microsoft.com/office/drawing/2014/main" id="{DF39D281-3CC5-EB47-BCC9-04A87909744E}"/>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9" name="圖片 5" descr="一張含有 標誌, 停止 的圖片&#10;&#10;自動產生的描述">
            <a:extLst>
              <a:ext uri="{FF2B5EF4-FFF2-40B4-BE49-F238E27FC236}">
                <a16:creationId xmlns:a16="http://schemas.microsoft.com/office/drawing/2014/main" id="{73AFEFCE-177B-E34C-9B88-CE1BBA4E0036}"/>
              </a:ext>
            </a:extLst>
          </p:cNvPr>
          <p:cNvPicPr>
            <a:picLocks noChangeAspect="1"/>
          </p:cNvPicPr>
          <p:nvPr/>
        </p:nvPicPr>
        <p:blipFill>
          <a:blip r:embed="rId3"/>
          <a:stretch>
            <a:fillRect/>
          </a:stretch>
        </p:blipFill>
        <p:spPr>
          <a:xfrm>
            <a:off x="8521265" y="2596"/>
            <a:ext cx="622735" cy="558595"/>
          </a:xfrm>
          <a:prstGeom prst="rect">
            <a:avLst/>
          </a:prstGeom>
        </p:spPr>
      </p:pic>
    </p:spTree>
    <p:extLst>
      <p:ext uri="{BB962C8B-B14F-4D97-AF65-F5344CB8AC3E}">
        <p14:creationId xmlns:p14="http://schemas.microsoft.com/office/powerpoint/2010/main" val="3110976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CF21-3B17-8146-91C0-37F5CB20F6F5}"/>
              </a:ext>
            </a:extLst>
          </p:cNvPr>
          <p:cNvSpPr>
            <a:spLocks noGrp="1"/>
          </p:cNvSpPr>
          <p:nvPr>
            <p:ph type="title"/>
          </p:nvPr>
        </p:nvSpPr>
        <p:spPr>
          <a:xfrm>
            <a:off x="414246" y="119579"/>
            <a:ext cx="7886700" cy="994172"/>
          </a:xfrm>
        </p:spPr>
        <p:txBody>
          <a:bodyPr>
            <a:normAutofit/>
          </a:bodyPr>
          <a:lstStyle/>
          <a:p>
            <a:r>
              <a:rPr lang="en-US" altLang="zh-CN" sz="3200">
                <a:latin typeface="Arial" panose="020B0604020202020204" pitchFamily="34" charset="0"/>
                <a:cs typeface="Arial" panose="020B0604020202020204" pitchFamily="34" charset="0"/>
              </a:rPr>
              <a:t>3. Uploads Management</a:t>
            </a:r>
          </a:p>
        </p:txBody>
      </p:sp>
      <p:sp>
        <p:nvSpPr>
          <p:cNvPr id="17" name="矩形: 圓角 34">
            <a:extLst>
              <a:ext uri="{FF2B5EF4-FFF2-40B4-BE49-F238E27FC236}">
                <a16:creationId xmlns:a16="http://schemas.microsoft.com/office/drawing/2014/main" id="{7AC1ED95-8195-C947-9A2B-8C3BDF61E964}"/>
              </a:ext>
            </a:extLst>
          </p:cNvPr>
          <p:cNvSpPr/>
          <p:nvPr/>
        </p:nvSpPr>
        <p:spPr>
          <a:xfrm>
            <a:off x="5743232" y="3238758"/>
            <a:ext cx="3152775" cy="1373233"/>
          </a:xfrm>
          <a:prstGeom prst="roundRect">
            <a:avLst>
              <a:gd name="adj" fmla="val 8537"/>
            </a:avLst>
          </a:prstGeom>
          <a:solidFill>
            <a:schemeClr val="bg1"/>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mj-lt"/>
              <a:buAutoNum type="arabicPeriod"/>
            </a:pPr>
            <a:endParaRPr lang="zh-TW" altLang="en-US" sz="105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8" name="圖形 35">
            <a:extLst>
              <a:ext uri="{FF2B5EF4-FFF2-40B4-BE49-F238E27FC236}">
                <a16:creationId xmlns:a16="http://schemas.microsoft.com/office/drawing/2014/main" id="{80E45352-D382-9C4E-98F5-64D17EF8A0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43127" y="3188650"/>
            <a:ext cx="313084" cy="313084"/>
          </a:xfrm>
          <a:prstGeom prst="rect">
            <a:avLst/>
          </a:prstGeom>
        </p:spPr>
      </p:pic>
      <p:sp>
        <p:nvSpPr>
          <p:cNvPr id="21" name="矩形: 圓角 34">
            <a:extLst>
              <a:ext uri="{FF2B5EF4-FFF2-40B4-BE49-F238E27FC236}">
                <a16:creationId xmlns:a16="http://schemas.microsoft.com/office/drawing/2014/main" id="{4C4CFB71-C53B-A64A-9207-2F78984A0D16}"/>
              </a:ext>
            </a:extLst>
          </p:cNvPr>
          <p:cNvSpPr/>
          <p:nvPr/>
        </p:nvSpPr>
        <p:spPr>
          <a:xfrm>
            <a:off x="735531" y="3238759"/>
            <a:ext cx="4651477" cy="1373233"/>
          </a:xfrm>
          <a:prstGeom prst="roundRect">
            <a:avLst>
              <a:gd name="adj" fmla="val 7798"/>
            </a:avLst>
          </a:prstGeom>
          <a:solidFill>
            <a:schemeClr val="bg1"/>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000">
              <a:solidFill>
                <a:schemeClr val="tx1"/>
              </a:solidFill>
              <a:latin typeface="微軟正黑體" panose="020B0604030504040204" pitchFamily="34" charset="-120"/>
              <a:ea typeface="微軟正黑體" panose="020B0604030504040204" pitchFamily="34" charset="-120"/>
            </a:endParaRPr>
          </a:p>
        </p:txBody>
      </p:sp>
      <p:pic>
        <p:nvPicPr>
          <p:cNvPr id="22" name="圖形 35">
            <a:extLst>
              <a:ext uri="{FF2B5EF4-FFF2-40B4-BE49-F238E27FC236}">
                <a16:creationId xmlns:a16="http://schemas.microsoft.com/office/drawing/2014/main" id="{9E514D1B-3DE0-5141-893E-79101AC9DC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7666" y="3188650"/>
            <a:ext cx="313084" cy="313084"/>
          </a:xfrm>
          <a:prstGeom prst="rect">
            <a:avLst/>
          </a:prstGeom>
        </p:spPr>
      </p:pic>
      <p:sp>
        <p:nvSpPr>
          <p:cNvPr id="32" name="TextBox 31">
            <a:extLst>
              <a:ext uri="{FF2B5EF4-FFF2-40B4-BE49-F238E27FC236}">
                <a16:creationId xmlns:a16="http://schemas.microsoft.com/office/drawing/2014/main" id="{698BB04D-B0A8-4047-92A9-5BF17A6B6C10}"/>
              </a:ext>
            </a:extLst>
          </p:cNvPr>
          <p:cNvSpPr txBox="1"/>
          <p:nvPr/>
        </p:nvSpPr>
        <p:spPr>
          <a:xfrm>
            <a:off x="8357682" y="-500794"/>
            <a:ext cx="674660" cy="369332"/>
          </a:xfrm>
          <a:prstGeom prst="rect">
            <a:avLst/>
          </a:prstGeom>
          <a:noFill/>
        </p:spPr>
        <p:txBody>
          <a:bodyPr wrap="square" rtlCol="0">
            <a:spAutoFit/>
          </a:bodyPr>
          <a:lstStyle/>
          <a:p>
            <a:r>
              <a:rPr lang="zh-CN" altLang="en-US">
                <a:highlight>
                  <a:srgbClr val="FFFF00"/>
                </a:highlight>
              </a:rPr>
              <a:t>子頁</a:t>
            </a:r>
            <a:endParaRPr lang="en-US">
              <a:highlight>
                <a:srgbClr val="FFFF00"/>
              </a:highlight>
            </a:endParaRPr>
          </a:p>
        </p:txBody>
      </p:sp>
      <p:sp>
        <p:nvSpPr>
          <p:cNvPr id="28" name="矩形: 圓角化對角角落 27">
            <a:extLst>
              <a:ext uri="{FF2B5EF4-FFF2-40B4-BE49-F238E27FC236}">
                <a16:creationId xmlns:a16="http://schemas.microsoft.com/office/drawing/2014/main" id="{1D9ED88A-FC20-45AF-A41F-83436566E4A0}"/>
              </a:ext>
            </a:extLst>
          </p:cNvPr>
          <p:cNvSpPr/>
          <p:nvPr/>
        </p:nvSpPr>
        <p:spPr>
          <a:xfrm>
            <a:off x="2423719" y="1138327"/>
            <a:ext cx="1988040" cy="1933060"/>
          </a:xfrm>
          <a:prstGeom prst="round2DiagRect">
            <a:avLst>
              <a:gd name="adj1" fmla="val 9220"/>
              <a:gd name="adj2" fmla="val 8913"/>
            </a:avLst>
          </a:prstGeom>
          <a:noFill/>
          <a:ln w="76200">
            <a:gradFill>
              <a:gsLst>
                <a:gs pos="0">
                  <a:srgbClr val="490470"/>
                </a:gs>
                <a:gs pos="100000">
                  <a:srgbClr val="51047C"/>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sp>
        <p:nvSpPr>
          <p:cNvPr id="33" name="矩形: 圓角化同側角落 32">
            <a:extLst>
              <a:ext uri="{FF2B5EF4-FFF2-40B4-BE49-F238E27FC236}">
                <a16:creationId xmlns:a16="http://schemas.microsoft.com/office/drawing/2014/main" id="{AAF356D7-FC07-4933-8B42-3AED5A9C17AF}"/>
              </a:ext>
            </a:extLst>
          </p:cNvPr>
          <p:cNvSpPr/>
          <p:nvPr/>
        </p:nvSpPr>
        <p:spPr>
          <a:xfrm>
            <a:off x="2422347" y="1141695"/>
            <a:ext cx="1991877" cy="509131"/>
          </a:xfrm>
          <a:prstGeom prst="round2SameRect">
            <a:avLst>
              <a:gd name="adj1" fmla="val 29710"/>
              <a:gd name="adj2" fmla="val 0"/>
            </a:avLst>
          </a:prstGeom>
          <a:gradFill>
            <a:gsLst>
              <a:gs pos="0">
                <a:srgbClr val="490470"/>
              </a:gs>
              <a:gs pos="100000">
                <a:srgbClr val="5104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TextBox 8">
            <a:extLst>
              <a:ext uri="{FF2B5EF4-FFF2-40B4-BE49-F238E27FC236}">
                <a16:creationId xmlns:a16="http://schemas.microsoft.com/office/drawing/2014/main" id="{1D248F0A-839A-974B-B9D4-A19F41CA374F}"/>
              </a:ext>
            </a:extLst>
          </p:cNvPr>
          <p:cNvSpPr txBox="1"/>
          <p:nvPr/>
        </p:nvSpPr>
        <p:spPr>
          <a:xfrm>
            <a:off x="2635940" y="1196901"/>
            <a:ext cx="1489510" cy="400110"/>
          </a:xfrm>
          <a:prstGeom prst="rect">
            <a:avLst/>
          </a:prstGeom>
          <a:noFill/>
        </p:spPr>
        <p:txBody>
          <a:bodyPr wrap="none" rtlCol="0">
            <a:spAutoFit/>
          </a:bodyPr>
          <a:lstStyle/>
          <a:p>
            <a:pPr algn="ctr"/>
            <a:r>
              <a:rPr lang="en-US" altLang="zh-CN" sz="2000" b="1">
                <a:solidFill>
                  <a:schemeClr val="bg1"/>
                </a:solidFill>
                <a:latin typeface="Arial" panose="020B0604020202020204" pitchFamily="34" charset="0"/>
                <a:ea typeface="微軟正黑體" panose="020B0604030504040204" pitchFamily="34" charset="-120"/>
                <a:cs typeface="Arial" panose="020B0604020202020204" pitchFamily="34" charset="0"/>
              </a:rPr>
              <a:t>Uploading</a:t>
            </a:r>
            <a:endParaRPr lang="en-US"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 name="TextBox 15">
            <a:extLst>
              <a:ext uri="{FF2B5EF4-FFF2-40B4-BE49-F238E27FC236}">
                <a16:creationId xmlns:a16="http://schemas.microsoft.com/office/drawing/2014/main" id="{2B51AFBA-877A-FD40-AF81-E0F4E34502C7}"/>
              </a:ext>
            </a:extLst>
          </p:cNvPr>
          <p:cNvSpPr txBox="1"/>
          <p:nvPr/>
        </p:nvSpPr>
        <p:spPr>
          <a:xfrm>
            <a:off x="2579099" y="1749255"/>
            <a:ext cx="1708040" cy="646331"/>
          </a:xfrm>
          <a:prstGeom prst="rect">
            <a:avLst/>
          </a:prstGeom>
          <a:noFill/>
        </p:spPr>
        <p:txBody>
          <a:bodyPr wrap="square" rtlCol="0">
            <a:spAutoFit/>
          </a:bodyPr>
          <a:lstStyle/>
          <a:p>
            <a:r>
              <a:rPr lang="en-US" altLang="zh-CN" sz="1200" b="1">
                <a:latin typeface="Arial" panose="020B0604020202020204" pitchFamily="34" charset="0"/>
                <a:ea typeface="微軟正黑體" panose="020B0604030504040204" pitchFamily="34" charset="-120"/>
                <a:cs typeface="Arial" panose="020B0604020202020204" pitchFamily="34" charset="0"/>
              </a:rPr>
              <a:t>Show the uploading file list with their file name and progress.</a:t>
            </a:r>
            <a:endParaRPr 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35" name="矩形: 圓角化對角角落 34">
            <a:extLst>
              <a:ext uri="{FF2B5EF4-FFF2-40B4-BE49-F238E27FC236}">
                <a16:creationId xmlns:a16="http://schemas.microsoft.com/office/drawing/2014/main" id="{7FF7C09C-83CC-4068-B438-72AE28B28C9C}"/>
              </a:ext>
            </a:extLst>
          </p:cNvPr>
          <p:cNvSpPr/>
          <p:nvPr/>
        </p:nvSpPr>
        <p:spPr>
          <a:xfrm>
            <a:off x="4666577" y="1138327"/>
            <a:ext cx="1988040" cy="1933060"/>
          </a:xfrm>
          <a:prstGeom prst="round2DiagRect">
            <a:avLst>
              <a:gd name="adj1" fmla="val 9220"/>
              <a:gd name="adj2" fmla="val 8913"/>
            </a:avLst>
          </a:prstGeom>
          <a:noFill/>
          <a:ln w="76200">
            <a:gradFill>
              <a:gsLst>
                <a:gs pos="0">
                  <a:srgbClr val="490470"/>
                </a:gs>
                <a:gs pos="100000">
                  <a:srgbClr val="51047C"/>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sp>
        <p:nvSpPr>
          <p:cNvPr id="36" name="矩形: 圓角化同側角落 35">
            <a:extLst>
              <a:ext uri="{FF2B5EF4-FFF2-40B4-BE49-F238E27FC236}">
                <a16:creationId xmlns:a16="http://schemas.microsoft.com/office/drawing/2014/main" id="{ADD99953-B975-47C6-A03E-B7DF460D0B6D}"/>
              </a:ext>
            </a:extLst>
          </p:cNvPr>
          <p:cNvSpPr/>
          <p:nvPr/>
        </p:nvSpPr>
        <p:spPr>
          <a:xfrm>
            <a:off x="4665205" y="1141695"/>
            <a:ext cx="1991877" cy="509131"/>
          </a:xfrm>
          <a:prstGeom prst="round2SameRect">
            <a:avLst>
              <a:gd name="adj1" fmla="val 29710"/>
              <a:gd name="adj2" fmla="val 0"/>
            </a:avLst>
          </a:prstGeom>
          <a:gradFill>
            <a:gsLst>
              <a:gs pos="0">
                <a:srgbClr val="490470"/>
              </a:gs>
              <a:gs pos="100000">
                <a:srgbClr val="5104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TextBox 8">
            <a:extLst>
              <a:ext uri="{FF2B5EF4-FFF2-40B4-BE49-F238E27FC236}">
                <a16:creationId xmlns:a16="http://schemas.microsoft.com/office/drawing/2014/main" id="{301F8835-C7D4-48D5-BC15-972D6CD734CA}"/>
              </a:ext>
            </a:extLst>
          </p:cNvPr>
          <p:cNvSpPr txBox="1"/>
          <p:nvPr/>
        </p:nvSpPr>
        <p:spPr>
          <a:xfrm>
            <a:off x="4921275" y="1196901"/>
            <a:ext cx="1404552" cy="400110"/>
          </a:xfrm>
          <a:prstGeom prst="rect">
            <a:avLst/>
          </a:prstGeom>
          <a:noFill/>
        </p:spPr>
        <p:txBody>
          <a:bodyPr wrap="none" rtlCol="0">
            <a:spAutoFit/>
          </a:bodyPr>
          <a:lstStyle/>
          <a:p>
            <a:pPr algn="ctr"/>
            <a:r>
              <a:rPr lang="en-US" altLang="zh-CN" sz="2000" b="1">
                <a:solidFill>
                  <a:schemeClr val="bg1"/>
                </a:solidFill>
                <a:latin typeface="Arial" panose="020B0604020202020204" pitchFamily="34" charset="0"/>
                <a:ea typeface="微軟正黑體" panose="020B0604030504040204" pitchFamily="34" charset="-120"/>
                <a:cs typeface="Arial" panose="020B0604020202020204" pitchFamily="34" charset="0"/>
              </a:rPr>
              <a:t>Uploaded</a:t>
            </a:r>
            <a:endParaRPr lang="zh-CN"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8" name="TextBox 15">
            <a:extLst>
              <a:ext uri="{FF2B5EF4-FFF2-40B4-BE49-F238E27FC236}">
                <a16:creationId xmlns:a16="http://schemas.microsoft.com/office/drawing/2014/main" id="{30AC4FDB-B648-4BE2-A65A-094D752525A4}"/>
              </a:ext>
            </a:extLst>
          </p:cNvPr>
          <p:cNvSpPr txBox="1"/>
          <p:nvPr/>
        </p:nvSpPr>
        <p:spPr>
          <a:xfrm>
            <a:off x="4881407" y="1749255"/>
            <a:ext cx="1602208" cy="461665"/>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Display the last 200 uploaded record.</a:t>
            </a:r>
            <a:endParaRPr 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39" name="矩形: 圓角化對角角落 38">
            <a:extLst>
              <a:ext uri="{FF2B5EF4-FFF2-40B4-BE49-F238E27FC236}">
                <a16:creationId xmlns:a16="http://schemas.microsoft.com/office/drawing/2014/main" id="{9C75EB29-5C81-4EE5-8E0A-1056DA9C8B1B}"/>
              </a:ext>
            </a:extLst>
          </p:cNvPr>
          <p:cNvSpPr/>
          <p:nvPr/>
        </p:nvSpPr>
        <p:spPr>
          <a:xfrm>
            <a:off x="6907967" y="1134959"/>
            <a:ext cx="1988040" cy="1933060"/>
          </a:xfrm>
          <a:prstGeom prst="round2DiagRect">
            <a:avLst>
              <a:gd name="adj1" fmla="val 9220"/>
              <a:gd name="adj2" fmla="val 8913"/>
            </a:avLst>
          </a:prstGeom>
          <a:noFill/>
          <a:ln w="76200">
            <a:gradFill>
              <a:gsLst>
                <a:gs pos="0">
                  <a:srgbClr val="490470"/>
                </a:gs>
                <a:gs pos="100000">
                  <a:srgbClr val="51047C"/>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sp>
        <p:nvSpPr>
          <p:cNvPr id="40" name="矩形: 圓角化同側角落 39">
            <a:extLst>
              <a:ext uri="{FF2B5EF4-FFF2-40B4-BE49-F238E27FC236}">
                <a16:creationId xmlns:a16="http://schemas.microsoft.com/office/drawing/2014/main" id="{5714897C-FD60-49E4-872B-5E28D44E7FD9}"/>
              </a:ext>
            </a:extLst>
          </p:cNvPr>
          <p:cNvSpPr/>
          <p:nvPr/>
        </p:nvSpPr>
        <p:spPr>
          <a:xfrm>
            <a:off x="6906596" y="1138327"/>
            <a:ext cx="1991877" cy="509131"/>
          </a:xfrm>
          <a:prstGeom prst="round2SameRect">
            <a:avLst>
              <a:gd name="adj1" fmla="val 29710"/>
              <a:gd name="adj2" fmla="val 0"/>
            </a:avLst>
          </a:prstGeom>
          <a:gradFill>
            <a:gsLst>
              <a:gs pos="0">
                <a:srgbClr val="490470"/>
              </a:gs>
              <a:gs pos="100000">
                <a:srgbClr val="5104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TextBox 8">
            <a:extLst>
              <a:ext uri="{FF2B5EF4-FFF2-40B4-BE49-F238E27FC236}">
                <a16:creationId xmlns:a16="http://schemas.microsoft.com/office/drawing/2014/main" id="{990F1918-12C5-4640-83A3-AF0EC9F3A9B6}"/>
              </a:ext>
            </a:extLst>
          </p:cNvPr>
          <p:cNvSpPr txBox="1"/>
          <p:nvPr/>
        </p:nvSpPr>
        <p:spPr>
          <a:xfrm>
            <a:off x="6960370" y="1193533"/>
            <a:ext cx="1888659" cy="400110"/>
          </a:xfrm>
          <a:prstGeom prst="rect">
            <a:avLst/>
          </a:prstGeom>
          <a:noFill/>
        </p:spPr>
        <p:txBody>
          <a:bodyPr wrap="none" rtlCol="0">
            <a:spAutoFit/>
          </a:bodyPr>
          <a:lstStyle/>
          <a:p>
            <a:pPr algn="ctr"/>
            <a:r>
              <a:rPr lang="en-US" altLang="zh-CN" sz="2000" b="1">
                <a:solidFill>
                  <a:schemeClr val="bg1"/>
                </a:solidFill>
                <a:latin typeface="Arial" panose="020B0604020202020204" pitchFamily="34" charset="0"/>
                <a:ea typeface="微軟正黑體" panose="020B0604030504040204" pitchFamily="34" charset="-120"/>
                <a:cs typeface="Arial" panose="020B0604020202020204" pitchFamily="34" charset="0"/>
              </a:rPr>
              <a:t>Upload Errors</a:t>
            </a:r>
            <a:endParaRPr lang="zh-CN"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TextBox 15">
            <a:extLst>
              <a:ext uri="{FF2B5EF4-FFF2-40B4-BE49-F238E27FC236}">
                <a16:creationId xmlns:a16="http://schemas.microsoft.com/office/drawing/2014/main" id="{CA53DA4A-C75F-41BE-8A04-742E353FF624}"/>
              </a:ext>
            </a:extLst>
          </p:cNvPr>
          <p:cNvSpPr txBox="1"/>
          <p:nvPr/>
        </p:nvSpPr>
        <p:spPr>
          <a:xfrm>
            <a:off x="7089913" y="1745887"/>
            <a:ext cx="1661597" cy="1015663"/>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List the files failed to upload and the reasons. Please resolve the problem and retry upload.</a:t>
            </a:r>
            <a:endParaRPr 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5" name="矩形 4">
            <a:extLst>
              <a:ext uri="{FF2B5EF4-FFF2-40B4-BE49-F238E27FC236}">
                <a16:creationId xmlns:a16="http://schemas.microsoft.com/office/drawing/2014/main" id="{DFD1DD75-86A8-43CB-87F7-99FF77CFCCC4}"/>
              </a:ext>
            </a:extLst>
          </p:cNvPr>
          <p:cNvSpPr/>
          <p:nvPr/>
        </p:nvSpPr>
        <p:spPr>
          <a:xfrm>
            <a:off x="889215" y="3259037"/>
            <a:ext cx="4385149" cy="1338315"/>
          </a:xfrm>
          <a:prstGeom prst="rect">
            <a:avLst/>
          </a:prstGeom>
        </p:spPr>
        <p:txBody>
          <a:bodyPr wrap="square">
            <a:spAutoFit/>
          </a:bodyPr>
          <a:lstStyle/>
          <a:p>
            <a:pPr>
              <a:spcBef>
                <a:spcPts val="100"/>
              </a:spcBef>
            </a:pPr>
            <a:r>
              <a:rPr lang="en-US" altLang="zh-TW" sz="960">
                <a:latin typeface="Arial" panose="020B0604020202020204" pitchFamily="34" charset="0"/>
                <a:ea typeface="微軟正黑體" panose="020B0604030504040204" pitchFamily="34" charset="-120"/>
                <a:cs typeface="Arial" panose="020B0604020202020204" pitchFamily="34" charset="0"/>
              </a:rPr>
              <a:t>The following file types are not uploaded to the cloud and are not shown on the upload error list:</a:t>
            </a:r>
          </a:p>
          <a:p>
            <a:pPr marL="228600" indent="-228600">
              <a:spcBef>
                <a:spcPts val="100"/>
              </a:spcBef>
              <a:buFont typeface="+mj-lt"/>
              <a:buAutoNum type="arabicPeriod"/>
            </a:pPr>
            <a:r>
              <a:rPr lang="en-US" altLang="zh-TW" sz="960">
                <a:latin typeface="Arial" panose="020B0604020202020204" pitchFamily="34" charset="0"/>
                <a:ea typeface="微軟正黑體" panose="020B0604030504040204" pitchFamily="34" charset="-120"/>
                <a:cs typeface="Arial" panose="020B0604020202020204" pitchFamily="34" charset="0"/>
              </a:rPr>
              <a:t>System files: .</a:t>
            </a:r>
            <a:r>
              <a:rPr lang="en-US" altLang="zh-TW" sz="960" err="1">
                <a:latin typeface="Arial" panose="020B0604020202020204" pitchFamily="34" charset="0"/>
                <a:ea typeface="微軟正黑體" panose="020B0604030504040204" pitchFamily="34" charset="-120"/>
                <a:cs typeface="Arial" panose="020B0604020202020204" pitchFamily="34" charset="0"/>
              </a:rPr>
              <a:t>DS_Store</a:t>
            </a:r>
            <a:r>
              <a:rPr lang="en-US" altLang="zh-TW" sz="960">
                <a:latin typeface="Arial" panose="020B0604020202020204" pitchFamily="34" charset="0"/>
                <a:ea typeface="微軟正黑體" panose="020B0604030504040204" pitchFamily="34" charset="-120"/>
                <a:cs typeface="Arial" panose="020B0604020202020204" pitchFamily="34" charset="0"/>
              </a:rPr>
              <a:t>, </a:t>
            </a:r>
            <a:r>
              <a:rPr lang="en-US" altLang="zh-TW" sz="960" err="1">
                <a:latin typeface="Arial" panose="020B0604020202020204" pitchFamily="34" charset="0"/>
                <a:ea typeface="微軟正黑體" panose="020B0604030504040204" pitchFamily="34" charset="-120"/>
                <a:cs typeface="Arial" panose="020B0604020202020204" pitchFamily="34" charset="0"/>
              </a:rPr>
              <a:t>thumbs.db</a:t>
            </a:r>
            <a:r>
              <a:rPr lang="en-US" altLang="zh-TW" sz="960">
                <a:latin typeface="Arial" panose="020B0604020202020204" pitchFamily="34" charset="0"/>
                <a:ea typeface="微軟正黑體" panose="020B0604030504040204" pitchFamily="34" charset="-120"/>
                <a:cs typeface="Arial" panose="020B0604020202020204" pitchFamily="34" charset="0"/>
              </a:rPr>
              <a:t>,...</a:t>
            </a:r>
          </a:p>
          <a:p>
            <a:pPr marL="228600" indent="-228600">
              <a:spcBef>
                <a:spcPts val="100"/>
              </a:spcBef>
              <a:buFont typeface="+mj-lt"/>
              <a:buAutoNum type="arabicPeriod"/>
            </a:pPr>
            <a:r>
              <a:rPr lang="en-US" altLang="zh-TW" sz="960">
                <a:latin typeface="Arial" panose="020B0604020202020204" pitchFamily="34" charset="0"/>
                <a:ea typeface="微軟正黑體" panose="020B0604030504040204" pitchFamily="34" charset="-120"/>
                <a:cs typeface="Arial" panose="020B0604020202020204" pitchFamily="34" charset="0"/>
              </a:rPr>
              <a:t>Application temporary files: .</a:t>
            </a:r>
            <a:r>
              <a:rPr lang="en-US" altLang="zh-TW" sz="960" err="1">
                <a:latin typeface="Arial" panose="020B0604020202020204" pitchFamily="34" charset="0"/>
                <a:ea typeface="微軟正黑體" panose="020B0604030504040204" pitchFamily="34" charset="-120"/>
                <a:cs typeface="Arial" panose="020B0604020202020204" pitchFamily="34" charset="0"/>
              </a:rPr>
              <a:t>Qsync</a:t>
            </a:r>
            <a:r>
              <a:rPr lang="en-US" altLang="zh-TW" sz="960">
                <a:latin typeface="Arial" panose="020B0604020202020204" pitchFamily="34" charset="0"/>
                <a:ea typeface="微軟正黑體" panose="020B0604030504040204" pitchFamily="34" charset="-120"/>
                <a:cs typeface="Arial" panose="020B0604020202020204" pitchFamily="34" charset="0"/>
              </a:rPr>
              <a:t>, .@</a:t>
            </a:r>
            <a:r>
              <a:rPr lang="en-US" altLang="zh-TW" sz="960" err="1">
                <a:latin typeface="Arial" panose="020B0604020202020204" pitchFamily="34" charset="0"/>
                <a:ea typeface="微軟正黑體" panose="020B0604030504040204" pitchFamily="34" charset="-120"/>
                <a:cs typeface="Arial" panose="020B0604020202020204" pitchFamily="34" charset="0"/>
              </a:rPr>
              <a:t>qsys</a:t>
            </a:r>
            <a:r>
              <a:rPr lang="en-US" altLang="zh-TW" sz="960">
                <a:latin typeface="Arial" panose="020B0604020202020204" pitchFamily="34" charset="0"/>
                <a:ea typeface="微軟正黑體" panose="020B0604030504040204" pitchFamily="34" charset="-120"/>
                <a:cs typeface="Arial" panose="020B0604020202020204" pitchFamily="34" charset="0"/>
              </a:rPr>
              <a:t>,...</a:t>
            </a:r>
          </a:p>
          <a:p>
            <a:pPr marL="228600" indent="-228600">
              <a:spcBef>
                <a:spcPts val="100"/>
              </a:spcBef>
              <a:buFont typeface="+mj-lt"/>
              <a:buAutoNum type="arabicPeriod"/>
            </a:pPr>
            <a:r>
              <a:rPr lang="en-US" altLang="zh-TW" sz="960">
                <a:latin typeface="Arial" panose="020B0604020202020204" pitchFamily="34" charset="0"/>
                <a:ea typeface="微軟正黑體" panose="020B0604030504040204" pitchFamily="34" charset="-120"/>
                <a:cs typeface="Arial" panose="020B0604020202020204" pitchFamily="34" charset="0"/>
              </a:rPr>
              <a:t>Network trash folder: @Recycle</a:t>
            </a:r>
          </a:p>
          <a:p>
            <a:pPr marL="228600" indent="-228600">
              <a:spcBef>
                <a:spcPts val="100"/>
              </a:spcBef>
              <a:buFont typeface="+mj-lt"/>
              <a:buAutoNum type="arabicPeriod"/>
            </a:pPr>
            <a:r>
              <a:rPr lang="en-US" altLang="zh-TW" sz="960">
                <a:latin typeface="Arial" panose="020B0604020202020204" pitchFamily="34" charset="0"/>
                <a:ea typeface="微軟正黑體" panose="020B0604030504040204" pitchFamily="34" charset="-120"/>
                <a:cs typeface="Arial" panose="020B0604020202020204" pitchFamily="34" charset="0"/>
              </a:rPr>
              <a:t>File name format: starts with: '~$' and '.~', starts with '~' and with '.</a:t>
            </a:r>
            <a:r>
              <a:rPr lang="en-US" altLang="zh-TW" sz="960" err="1">
                <a:latin typeface="Arial" panose="020B0604020202020204" pitchFamily="34" charset="0"/>
                <a:ea typeface="微軟正黑體" panose="020B0604030504040204" pitchFamily="34" charset="-120"/>
                <a:cs typeface="Arial" panose="020B0604020202020204" pitchFamily="34" charset="0"/>
              </a:rPr>
              <a:t>tmp</a:t>
            </a:r>
            <a:r>
              <a:rPr lang="en-US" altLang="zh-TW" sz="960">
                <a:latin typeface="Arial" panose="020B0604020202020204" pitchFamily="34" charset="0"/>
                <a:ea typeface="微軟正黑體" panose="020B0604030504040204" pitchFamily="34" charset="-120"/>
                <a:cs typeface="Arial" panose="020B0604020202020204" pitchFamily="34" charset="0"/>
              </a:rPr>
              <a:t>' extension, starts with '.' and with '.</a:t>
            </a:r>
            <a:r>
              <a:rPr lang="en-US" altLang="zh-TW" sz="960" err="1">
                <a:latin typeface="Arial" panose="020B0604020202020204" pitchFamily="34" charset="0"/>
                <a:ea typeface="微軟正黑體" panose="020B0604030504040204" pitchFamily="34" charset="-120"/>
                <a:cs typeface="Arial" panose="020B0604020202020204" pitchFamily="34" charset="0"/>
              </a:rPr>
              <a:t>swp</a:t>
            </a:r>
            <a:r>
              <a:rPr lang="en-US" altLang="zh-TW" sz="960">
                <a:latin typeface="Arial" panose="020B0604020202020204" pitchFamily="34" charset="0"/>
                <a:ea typeface="微軟正黑體" panose="020B0604030504040204" pitchFamily="34" charset="-120"/>
                <a:cs typeface="Arial" panose="020B0604020202020204" pitchFamily="34" charset="0"/>
              </a:rPr>
              <a:t>' extension</a:t>
            </a:r>
          </a:p>
          <a:p>
            <a:pPr marL="228600" indent="-228600">
              <a:spcBef>
                <a:spcPts val="100"/>
              </a:spcBef>
              <a:buFont typeface="+mj-lt"/>
              <a:buAutoNum type="arabicPeriod"/>
            </a:pPr>
            <a:r>
              <a:rPr lang="en-US" altLang="zh-TW" sz="960">
                <a:latin typeface="Arial" panose="020B0604020202020204" pitchFamily="34" charset="0"/>
                <a:ea typeface="微軟正黑體" panose="020B0604030504040204" pitchFamily="34" charset="-120"/>
                <a:cs typeface="Arial" panose="020B0604020202020204" pitchFamily="34" charset="0"/>
              </a:rPr>
              <a:t>Cloud document:</a:t>
            </a:r>
            <a:r>
              <a:rPr lang="zh-TW" altLang="en-US" sz="960">
                <a:latin typeface="Arial" panose="020B0604020202020204" pitchFamily="34" charset="0"/>
                <a:ea typeface="微軟正黑體" panose="020B0604030504040204" pitchFamily="34" charset="-120"/>
                <a:cs typeface="Arial" panose="020B0604020202020204" pitchFamily="34" charset="0"/>
              </a:rPr>
              <a:t> </a:t>
            </a:r>
            <a:r>
              <a:rPr lang="en-US" altLang="zh-TW" sz="960">
                <a:latin typeface="Arial" panose="020B0604020202020204" pitchFamily="34" charset="0"/>
                <a:ea typeface="微軟正黑體" panose="020B0604030504040204" pitchFamily="34" charset="-120"/>
                <a:cs typeface="Arial" panose="020B0604020202020204" pitchFamily="34" charset="0"/>
              </a:rPr>
              <a:t>.</a:t>
            </a:r>
            <a:r>
              <a:rPr lang="en-US" altLang="zh-TW" sz="960" err="1">
                <a:latin typeface="Arial" panose="020B0604020202020204" pitchFamily="34" charset="0"/>
                <a:ea typeface="微軟正黑體" panose="020B0604030504040204" pitchFamily="34" charset="-120"/>
                <a:cs typeface="Arial" panose="020B0604020202020204" pitchFamily="34" charset="0"/>
              </a:rPr>
              <a:t>gdoc</a:t>
            </a:r>
            <a:r>
              <a:rPr lang="en-US" altLang="zh-TW" sz="960">
                <a:latin typeface="Arial" panose="020B0604020202020204" pitchFamily="34" charset="0"/>
                <a:ea typeface="微軟正黑體" panose="020B0604030504040204" pitchFamily="34" charset="-120"/>
                <a:cs typeface="Arial" panose="020B0604020202020204" pitchFamily="34" charset="0"/>
              </a:rPr>
              <a:t>, .</a:t>
            </a:r>
            <a:r>
              <a:rPr lang="en-US" altLang="zh-TW" sz="960" err="1">
                <a:latin typeface="Arial" panose="020B0604020202020204" pitchFamily="34" charset="0"/>
                <a:ea typeface="微軟正黑體" panose="020B0604030504040204" pitchFamily="34" charset="-120"/>
                <a:cs typeface="Arial" panose="020B0604020202020204" pitchFamily="34" charset="0"/>
              </a:rPr>
              <a:t>gslides</a:t>
            </a:r>
            <a:r>
              <a:rPr lang="en-US" altLang="zh-TW" sz="960">
                <a:latin typeface="Arial" panose="020B0604020202020204" pitchFamily="34" charset="0"/>
                <a:ea typeface="微軟正黑體" panose="020B0604030504040204" pitchFamily="34" charset="-120"/>
                <a:cs typeface="Arial" panose="020B0604020202020204" pitchFamily="34" charset="0"/>
              </a:rPr>
              <a:t>, .</a:t>
            </a:r>
            <a:r>
              <a:rPr lang="en-US" altLang="zh-TW" sz="960" err="1">
                <a:latin typeface="Arial" panose="020B0604020202020204" pitchFamily="34" charset="0"/>
                <a:ea typeface="微軟正黑體" panose="020B0604030504040204" pitchFamily="34" charset="-120"/>
                <a:cs typeface="Arial" panose="020B0604020202020204" pitchFamily="34" charset="0"/>
              </a:rPr>
              <a:t>onenote.url</a:t>
            </a:r>
            <a:r>
              <a:rPr lang="en-US" altLang="zh-TW" sz="960">
                <a:latin typeface="Arial" panose="020B0604020202020204" pitchFamily="34" charset="0"/>
                <a:ea typeface="微軟正黑體" panose="020B0604030504040204" pitchFamily="34" charset="-120"/>
                <a:cs typeface="Arial" panose="020B0604020202020204" pitchFamily="34" charset="0"/>
              </a:rPr>
              <a:t>, .</a:t>
            </a:r>
            <a:r>
              <a:rPr lang="en-US" altLang="zh-TW" sz="960" err="1">
                <a:latin typeface="Arial" panose="020B0604020202020204" pitchFamily="34" charset="0"/>
                <a:ea typeface="微軟正黑體" panose="020B0604030504040204" pitchFamily="34" charset="-120"/>
                <a:cs typeface="Arial" panose="020B0604020202020204" pitchFamily="34" charset="0"/>
              </a:rPr>
              <a:t>boxnote</a:t>
            </a:r>
            <a:r>
              <a:rPr lang="en-US" altLang="zh-TW" sz="960">
                <a:latin typeface="Arial" panose="020B0604020202020204" pitchFamily="34" charset="0"/>
                <a:ea typeface="微軟正黑體" panose="020B0604030504040204" pitchFamily="34" charset="-120"/>
                <a:cs typeface="Arial" panose="020B0604020202020204" pitchFamily="34" charset="0"/>
              </a:rPr>
              <a:t>...</a:t>
            </a:r>
            <a:endParaRPr lang="zh-TW" altLang="en-US" sz="960">
              <a:latin typeface="Arial" panose="020B0604020202020204" pitchFamily="34" charset="0"/>
              <a:ea typeface="微軟正黑體" panose="020B0604030504040204" pitchFamily="34" charset="-120"/>
              <a:cs typeface="Arial" panose="020B0604020202020204" pitchFamily="34" charset="0"/>
            </a:endParaRPr>
          </a:p>
        </p:txBody>
      </p:sp>
      <p:sp>
        <p:nvSpPr>
          <p:cNvPr id="43" name="矩形 42">
            <a:extLst>
              <a:ext uri="{FF2B5EF4-FFF2-40B4-BE49-F238E27FC236}">
                <a16:creationId xmlns:a16="http://schemas.microsoft.com/office/drawing/2014/main" id="{8096DD6F-2FDB-4836-8D6A-43C674C2B307}"/>
              </a:ext>
            </a:extLst>
          </p:cNvPr>
          <p:cNvSpPr/>
          <p:nvPr/>
        </p:nvSpPr>
        <p:spPr>
          <a:xfrm>
            <a:off x="5888383" y="3389307"/>
            <a:ext cx="2906295" cy="1104598"/>
          </a:xfrm>
          <a:prstGeom prst="rect">
            <a:avLst/>
          </a:prstGeom>
        </p:spPr>
        <p:txBody>
          <a:bodyPr wrap="square">
            <a:spAutoFit/>
          </a:bodyPr>
          <a:lstStyle/>
          <a:p>
            <a:pPr marL="171450" indent="-171450">
              <a:lnSpc>
                <a:spcPts val="1300"/>
              </a:lnSpc>
              <a:spcBef>
                <a:spcPts val="200"/>
              </a:spcBef>
              <a:buFont typeface="Arial" panose="020B0604020202020204" pitchFamily="34" charset="0"/>
              <a:buChar char="•"/>
            </a:pPr>
            <a:r>
              <a:rPr lang="en-US" altLang="zh-TW" sz="960">
                <a:latin typeface="Arial" panose="020B0604020202020204" pitchFamily="34" charset="0"/>
                <a:ea typeface="微軟正黑體" panose="020B0604030504040204" pitchFamily="34" charset="-120"/>
                <a:cs typeface="Arial" panose="020B0604020202020204" pitchFamily="34" charset="0"/>
              </a:rPr>
              <a:t>When the file share can not connect to the cloud, the “uploading” and “upload error” file will not sync to the cloud.</a:t>
            </a:r>
            <a:r>
              <a:rPr lang="zh-TW" altLang="en-US" sz="960">
                <a:latin typeface="Arial" panose="020B0604020202020204" pitchFamily="34" charset="0"/>
                <a:ea typeface="微軟正黑體" panose="020B0604030504040204" pitchFamily="34" charset="-120"/>
                <a:cs typeface="Arial" panose="020B0604020202020204" pitchFamily="34" charset="0"/>
              </a:rPr>
              <a:t> </a:t>
            </a:r>
            <a:endParaRPr lang="en-US" altLang="zh-TW" sz="960">
              <a:latin typeface="Arial" panose="020B0604020202020204" pitchFamily="34" charset="0"/>
              <a:ea typeface="微軟正黑體" panose="020B0604030504040204" pitchFamily="34" charset="-120"/>
              <a:cs typeface="Arial" panose="020B0604020202020204" pitchFamily="34" charset="0"/>
            </a:endParaRPr>
          </a:p>
          <a:p>
            <a:pPr marL="171450" indent="-171450">
              <a:lnSpc>
                <a:spcPts val="1300"/>
              </a:lnSpc>
              <a:spcBef>
                <a:spcPts val="200"/>
              </a:spcBef>
              <a:buFont typeface="Arial" panose="020B0604020202020204" pitchFamily="34" charset="0"/>
              <a:buChar char="•"/>
            </a:pPr>
            <a:r>
              <a:rPr lang="en-US" altLang="zh-TW" sz="960">
                <a:latin typeface="Arial" panose="020B0604020202020204" pitchFamily="34" charset="0"/>
                <a:ea typeface="微軟正黑體" panose="020B0604030504040204" pitchFamily="34" charset="-120"/>
                <a:cs typeface="Arial" panose="020B0604020202020204" pitchFamily="34" charset="0"/>
              </a:rPr>
              <a:t>When you need to delete the file share, you must wait for all data uploaded successfully or backup those data.</a:t>
            </a:r>
            <a:endParaRPr lang="zh-TW" altLang="en-US" sz="960">
              <a:latin typeface="Arial" panose="020B0604020202020204" pitchFamily="34" charset="0"/>
              <a:ea typeface="微軟正黑體" panose="020B0604030504040204" pitchFamily="34" charset="-120"/>
              <a:cs typeface="Arial" panose="020B0604020202020204" pitchFamily="34" charset="0"/>
            </a:endParaRPr>
          </a:p>
        </p:txBody>
      </p:sp>
      <p:sp>
        <p:nvSpPr>
          <p:cNvPr id="34" name="矩形: 圓角 2">
            <a:extLst>
              <a:ext uri="{FF2B5EF4-FFF2-40B4-BE49-F238E27FC236}">
                <a16:creationId xmlns:a16="http://schemas.microsoft.com/office/drawing/2014/main" id="{E90111C4-9F07-6D49-B643-ED7CBA0948B6}"/>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Rectangle 43">
            <a:extLst>
              <a:ext uri="{FF2B5EF4-FFF2-40B4-BE49-F238E27FC236}">
                <a16:creationId xmlns:a16="http://schemas.microsoft.com/office/drawing/2014/main" id="{251C0EB6-809E-2140-87EA-B545193C63C0}"/>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45" name="矩形 3">
            <a:extLst>
              <a:ext uri="{FF2B5EF4-FFF2-40B4-BE49-F238E27FC236}">
                <a16:creationId xmlns:a16="http://schemas.microsoft.com/office/drawing/2014/main" id="{3E33E867-C3E9-B247-80CD-CC9C81A0E10D}"/>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8">
            <a:extLst>
              <a:ext uri="{FF2B5EF4-FFF2-40B4-BE49-F238E27FC236}">
                <a16:creationId xmlns:a16="http://schemas.microsoft.com/office/drawing/2014/main" id="{80E327AE-140B-BE46-8219-12FA047BCF56}"/>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7" name="Picture 46">
            <a:extLst>
              <a:ext uri="{FF2B5EF4-FFF2-40B4-BE49-F238E27FC236}">
                <a16:creationId xmlns:a16="http://schemas.microsoft.com/office/drawing/2014/main" id="{62A50AEF-AE9D-D14D-892E-E2C6CF56566F}"/>
              </a:ext>
            </a:extLst>
          </p:cNvPr>
          <p:cNvPicPr>
            <a:picLocks noChangeAspect="1"/>
          </p:cNvPicPr>
          <p:nvPr/>
        </p:nvPicPr>
        <p:blipFill>
          <a:blip r:embed="rId4"/>
          <a:stretch>
            <a:fillRect/>
          </a:stretch>
        </p:blipFill>
        <p:spPr>
          <a:xfrm>
            <a:off x="545902" y="1186359"/>
            <a:ext cx="1572130" cy="1771579"/>
          </a:xfrm>
          <a:prstGeom prst="roundRect">
            <a:avLst>
              <a:gd name="adj" fmla="val 5068"/>
            </a:avLst>
          </a:prstGeom>
          <a:ln>
            <a:solidFill>
              <a:schemeClr val="bg2">
                <a:lumMod val="75000"/>
              </a:schemeClr>
            </a:solidFill>
          </a:ln>
          <a:effectLst>
            <a:outerShdw blurRad="50800" dist="38100" dir="2700000" algn="tl" rotWithShape="0">
              <a:prstClr val="black">
                <a:alpha val="40000"/>
              </a:prstClr>
            </a:outerShdw>
          </a:effectLst>
        </p:spPr>
      </p:pic>
      <p:sp>
        <p:nvSpPr>
          <p:cNvPr id="26" name="Rectangle 25">
            <a:extLst>
              <a:ext uri="{FF2B5EF4-FFF2-40B4-BE49-F238E27FC236}">
                <a16:creationId xmlns:a16="http://schemas.microsoft.com/office/drawing/2014/main" id="{79D58A87-66C4-CE41-8ABD-F178E1B6E9C7}"/>
              </a:ext>
            </a:extLst>
          </p:cNvPr>
          <p:cNvSpPr/>
          <p:nvPr/>
        </p:nvSpPr>
        <p:spPr>
          <a:xfrm>
            <a:off x="567665" y="1819910"/>
            <a:ext cx="1149547" cy="157518"/>
          </a:xfrm>
          <a:prstGeom prst="rect">
            <a:avLst/>
          </a:prstGeom>
          <a:solidFill>
            <a:srgbClr val="FFF25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5" name="Picture 24">
            <a:extLst>
              <a:ext uri="{FF2B5EF4-FFF2-40B4-BE49-F238E27FC236}">
                <a16:creationId xmlns:a16="http://schemas.microsoft.com/office/drawing/2014/main" id="{39B9A407-A2C7-8649-84EB-F83008E6E28D}"/>
              </a:ext>
            </a:extLst>
          </p:cNvPr>
          <p:cNvPicPr>
            <a:picLocks noChangeAspect="1"/>
          </p:cNvPicPr>
          <p:nvPr/>
        </p:nvPicPr>
        <p:blipFill>
          <a:blip r:embed="rId5"/>
          <a:stretch>
            <a:fillRect/>
          </a:stretch>
        </p:blipFill>
        <p:spPr>
          <a:xfrm rot="19827717">
            <a:off x="1561604" y="1749687"/>
            <a:ext cx="563197" cy="563197"/>
          </a:xfrm>
          <a:prstGeom prst="rect">
            <a:avLst/>
          </a:prstGeom>
        </p:spPr>
      </p:pic>
    </p:spTree>
    <p:extLst>
      <p:ext uri="{BB962C8B-B14F-4D97-AF65-F5344CB8AC3E}">
        <p14:creationId xmlns:p14="http://schemas.microsoft.com/office/powerpoint/2010/main" val="3935751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圓角 35">
            <a:extLst>
              <a:ext uri="{FF2B5EF4-FFF2-40B4-BE49-F238E27FC236}">
                <a16:creationId xmlns:a16="http://schemas.microsoft.com/office/drawing/2014/main" id="{848E004C-9E27-4177-8D3B-D0E1069D1F40}"/>
              </a:ext>
            </a:extLst>
          </p:cNvPr>
          <p:cNvSpPr/>
          <p:nvPr/>
        </p:nvSpPr>
        <p:spPr>
          <a:xfrm>
            <a:off x="7175165" y="2667748"/>
            <a:ext cx="1411311" cy="412341"/>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2" name="Title 1">
            <a:extLst>
              <a:ext uri="{FF2B5EF4-FFF2-40B4-BE49-F238E27FC236}">
                <a16:creationId xmlns:a16="http://schemas.microsoft.com/office/drawing/2014/main" id="{294EA980-F69B-1043-8D98-20CFF2FD5C76}"/>
              </a:ext>
            </a:extLst>
          </p:cNvPr>
          <p:cNvSpPr>
            <a:spLocks noGrp="1"/>
          </p:cNvSpPr>
          <p:nvPr>
            <p:ph type="title"/>
          </p:nvPr>
        </p:nvSpPr>
        <p:spPr>
          <a:xfrm>
            <a:off x="411124" y="129188"/>
            <a:ext cx="7886700" cy="994172"/>
          </a:xfrm>
        </p:spPr>
        <p:txBody>
          <a:bodyPr>
            <a:normAutofit/>
          </a:bodyPr>
          <a:lstStyle/>
          <a:p>
            <a:r>
              <a:rPr lang="en-US" altLang="zh-CN" sz="3200">
                <a:latin typeface="Arial" panose="020B0604020202020204" pitchFamily="34" charset="0"/>
                <a:cs typeface="Arial" panose="020B0604020202020204" pitchFamily="34" charset="0"/>
              </a:rPr>
              <a:t>4. File Conflict Management</a:t>
            </a:r>
          </a:p>
        </p:txBody>
      </p:sp>
      <p:pic>
        <p:nvPicPr>
          <p:cNvPr id="11" name="圖形 7">
            <a:extLst>
              <a:ext uri="{FF2B5EF4-FFF2-40B4-BE49-F238E27FC236}">
                <a16:creationId xmlns:a16="http://schemas.microsoft.com/office/drawing/2014/main" id="{E02462CC-00A5-1941-B7A3-D84228BDE8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61050" y="994111"/>
            <a:ext cx="2004275" cy="1354807"/>
          </a:xfrm>
          <a:prstGeom prst="rect">
            <a:avLst/>
          </a:prstGeom>
        </p:spPr>
      </p:pic>
      <p:pic>
        <p:nvPicPr>
          <p:cNvPr id="19" name="圖形 9">
            <a:extLst>
              <a:ext uri="{FF2B5EF4-FFF2-40B4-BE49-F238E27FC236}">
                <a16:creationId xmlns:a16="http://schemas.microsoft.com/office/drawing/2014/main" id="{823BB128-CF9F-8F4C-8582-2A2E378D054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3867" y="3741254"/>
            <a:ext cx="785299" cy="785299"/>
          </a:xfrm>
          <a:prstGeom prst="rect">
            <a:avLst/>
          </a:prstGeom>
        </p:spPr>
      </p:pic>
      <p:pic>
        <p:nvPicPr>
          <p:cNvPr id="20" name="圖形 87">
            <a:extLst>
              <a:ext uri="{FF2B5EF4-FFF2-40B4-BE49-F238E27FC236}">
                <a16:creationId xmlns:a16="http://schemas.microsoft.com/office/drawing/2014/main" id="{55047028-3533-C04A-8741-E76D8A74F6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29410" y="1771446"/>
            <a:ext cx="787285" cy="478351"/>
          </a:xfrm>
          <a:prstGeom prst="rect">
            <a:avLst/>
          </a:prstGeom>
        </p:spPr>
      </p:pic>
      <p:sp>
        <p:nvSpPr>
          <p:cNvPr id="24" name="Curved Left Arrow 23">
            <a:extLst>
              <a:ext uri="{FF2B5EF4-FFF2-40B4-BE49-F238E27FC236}">
                <a16:creationId xmlns:a16="http://schemas.microsoft.com/office/drawing/2014/main" id="{532C126A-5ABF-4745-91CF-9F011B49164B}"/>
              </a:ext>
            </a:extLst>
          </p:cNvPr>
          <p:cNvSpPr/>
          <p:nvPr/>
        </p:nvSpPr>
        <p:spPr>
          <a:xfrm rot="16418263">
            <a:off x="5520675" y="753965"/>
            <a:ext cx="550735" cy="1307039"/>
          </a:xfrm>
          <a:prstGeom prst="curvedLeftArrow">
            <a:avLst>
              <a:gd name="adj1" fmla="val 22789"/>
              <a:gd name="adj2" fmla="val 50000"/>
              <a:gd name="adj3" fmla="val 25000"/>
            </a:avLst>
          </a:prstGeom>
          <a:gradFill>
            <a:gsLst>
              <a:gs pos="0">
                <a:srgbClr val="1B7AE8"/>
              </a:gs>
              <a:gs pos="100000">
                <a:srgbClr val="6F40B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grpSp>
        <p:nvGrpSpPr>
          <p:cNvPr id="25" name="群組 8">
            <a:extLst>
              <a:ext uri="{FF2B5EF4-FFF2-40B4-BE49-F238E27FC236}">
                <a16:creationId xmlns:a16="http://schemas.microsoft.com/office/drawing/2014/main" id="{BECCC098-CCA7-E94B-8FD3-E4D52BC2F562}"/>
              </a:ext>
            </a:extLst>
          </p:cNvPr>
          <p:cNvGrpSpPr/>
          <p:nvPr/>
        </p:nvGrpSpPr>
        <p:grpSpPr>
          <a:xfrm>
            <a:off x="6703185" y="3300104"/>
            <a:ext cx="412341" cy="412341"/>
            <a:chOff x="5892997" y="4071156"/>
            <a:chExt cx="216003" cy="216003"/>
          </a:xfrm>
          <a:effectLst>
            <a:outerShdw blurRad="50800" dist="38100" dir="2700000" algn="tl" rotWithShape="0">
              <a:prstClr val="black">
                <a:alpha val="40000"/>
              </a:prstClr>
            </a:outerShdw>
          </a:effectLst>
        </p:grpSpPr>
        <p:sp>
          <p:nvSpPr>
            <p:cNvPr id="26" name="橢圓 106">
              <a:extLst>
                <a:ext uri="{FF2B5EF4-FFF2-40B4-BE49-F238E27FC236}">
                  <a16:creationId xmlns:a16="http://schemas.microsoft.com/office/drawing/2014/main" id="{F848DED8-5339-E34B-B133-A4E96D8C3F51}"/>
                </a:ext>
              </a:extLst>
            </p:cNvPr>
            <p:cNvSpPr/>
            <p:nvPr/>
          </p:nvSpPr>
          <p:spPr>
            <a:xfrm>
              <a:off x="5892997" y="4071156"/>
              <a:ext cx="216003" cy="2160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27" name="圖形 15">
              <a:extLst>
                <a:ext uri="{FF2B5EF4-FFF2-40B4-BE49-F238E27FC236}">
                  <a16:creationId xmlns:a16="http://schemas.microsoft.com/office/drawing/2014/main" id="{3866F105-53FA-924D-BF15-7321F89B31C1}"/>
                </a:ext>
              </a:extLst>
            </p:cNvPr>
            <p:cNvGrpSpPr/>
            <p:nvPr/>
          </p:nvGrpSpPr>
          <p:grpSpPr>
            <a:xfrm>
              <a:off x="5937451" y="4103222"/>
              <a:ext cx="106518" cy="144561"/>
              <a:chOff x="5700272" y="2268099"/>
              <a:chExt cx="128257" cy="174063"/>
            </a:xfrm>
          </p:grpSpPr>
          <p:sp>
            <p:nvSpPr>
              <p:cNvPr id="28" name="手繪多邊形: 圖案 125">
                <a:extLst>
                  <a:ext uri="{FF2B5EF4-FFF2-40B4-BE49-F238E27FC236}">
                    <a16:creationId xmlns:a16="http://schemas.microsoft.com/office/drawing/2014/main" id="{AEF78C2E-8AEC-3A4B-82DB-A57A45F5B68C}"/>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29" name="手繪多邊形: 圖案 126">
                <a:extLst>
                  <a:ext uri="{FF2B5EF4-FFF2-40B4-BE49-F238E27FC236}">
                    <a16:creationId xmlns:a16="http://schemas.microsoft.com/office/drawing/2014/main" id="{0D6248E7-F64C-3641-9328-EE0C0BC0241C}"/>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30" name="手繪多邊形: 圖案 127">
                <a:extLst>
                  <a:ext uri="{FF2B5EF4-FFF2-40B4-BE49-F238E27FC236}">
                    <a16:creationId xmlns:a16="http://schemas.microsoft.com/office/drawing/2014/main" id="{B85532F6-7C91-5F43-914A-B29259C3DAAC}"/>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31" name="手繪多邊形: 圖案 128">
                <a:extLst>
                  <a:ext uri="{FF2B5EF4-FFF2-40B4-BE49-F238E27FC236}">
                    <a16:creationId xmlns:a16="http://schemas.microsoft.com/office/drawing/2014/main" id="{E4C72810-70A3-9F46-82B3-FD3C31CB9132}"/>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grpSp>
        <p:nvGrpSpPr>
          <p:cNvPr id="32" name="群組 8">
            <a:extLst>
              <a:ext uri="{FF2B5EF4-FFF2-40B4-BE49-F238E27FC236}">
                <a16:creationId xmlns:a16="http://schemas.microsoft.com/office/drawing/2014/main" id="{C9B1C58D-719C-0B46-BAA9-3E203BAD1152}"/>
              </a:ext>
            </a:extLst>
          </p:cNvPr>
          <p:cNvGrpSpPr/>
          <p:nvPr/>
        </p:nvGrpSpPr>
        <p:grpSpPr>
          <a:xfrm>
            <a:off x="5026530" y="1344478"/>
            <a:ext cx="412341" cy="412341"/>
            <a:chOff x="5892997" y="4071156"/>
            <a:chExt cx="216003" cy="216003"/>
          </a:xfrm>
          <a:effectLst>
            <a:outerShdw blurRad="50800" dist="38100" dir="2700000" algn="tl" rotWithShape="0">
              <a:prstClr val="black">
                <a:alpha val="40000"/>
              </a:prstClr>
            </a:outerShdw>
          </a:effectLst>
        </p:grpSpPr>
        <p:sp>
          <p:nvSpPr>
            <p:cNvPr id="33" name="橢圓 106">
              <a:extLst>
                <a:ext uri="{FF2B5EF4-FFF2-40B4-BE49-F238E27FC236}">
                  <a16:creationId xmlns:a16="http://schemas.microsoft.com/office/drawing/2014/main" id="{DFA77105-AE81-E14B-9967-D48608567E16}"/>
                </a:ext>
              </a:extLst>
            </p:cNvPr>
            <p:cNvSpPr/>
            <p:nvPr/>
          </p:nvSpPr>
          <p:spPr>
            <a:xfrm>
              <a:off x="5892997" y="4071156"/>
              <a:ext cx="216003" cy="21600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34" name="圖形 15">
              <a:extLst>
                <a:ext uri="{FF2B5EF4-FFF2-40B4-BE49-F238E27FC236}">
                  <a16:creationId xmlns:a16="http://schemas.microsoft.com/office/drawing/2014/main" id="{4D6DBA7A-136A-2A4A-BC8B-74A3D95F71D7}"/>
                </a:ext>
              </a:extLst>
            </p:cNvPr>
            <p:cNvGrpSpPr/>
            <p:nvPr/>
          </p:nvGrpSpPr>
          <p:grpSpPr>
            <a:xfrm>
              <a:off x="5937451" y="4103222"/>
              <a:ext cx="106518" cy="144561"/>
              <a:chOff x="5700272" y="2268099"/>
              <a:chExt cx="128257" cy="174063"/>
            </a:xfrm>
          </p:grpSpPr>
          <p:sp>
            <p:nvSpPr>
              <p:cNvPr id="35" name="手繪多邊形: 圖案 125">
                <a:extLst>
                  <a:ext uri="{FF2B5EF4-FFF2-40B4-BE49-F238E27FC236}">
                    <a16:creationId xmlns:a16="http://schemas.microsoft.com/office/drawing/2014/main" id="{62D70159-E321-1B49-A2CB-49B2634D9A2A}"/>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36" name="手繪多邊形: 圖案 126">
                <a:extLst>
                  <a:ext uri="{FF2B5EF4-FFF2-40B4-BE49-F238E27FC236}">
                    <a16:creationId xmlns:a16="http://schemas.microsoft.com/office/drawing/2014/main" id="{2890272F-BCF4-364A-948B-AE2C49484E74}"/>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37" name="手繪多邊形: 圖案 127">
                <a:extLst>
                  <a:ext uri="{FF2B5EF4-FFF2-40B4-BE49-F238E27FC236}">
                    <a16:creationId xmlns:a16="http://schemas.microsoft.com/office/drawing/2014/main" id="{5749961C-7A4A-F149-91A9-BA5E7F222F54}"/>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38" name="手繪多邊形: 圖案 128">
                <a:extLst>
                  <a:ext uri="{FF2B5EF4-FFF2-40B4-BE49-F238E27FC236}">
                    <a16:creationId xmlns:a16="http://schemas.microsoft.com/office/drawing/2014/main" id="{7E45E3AE-7630-E940-A033-97D77E2A5A39}"/>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grpSp>
        <p:nvGrpSpPr>
          <p:cNvPr id="46" name="群組 8">
            <a:extLst>
              <a:ext uri="{FF2B5EF4-FFF2-40B4-BE49-F238E27FC236}">
                <a16:creationId xmlns:a16="http://schemas.microsoft.com/office/drawing/2014/main" id="{74308102-A5EB-8E47-BC41-EFFB44A32170}"/>
              </a:ext>
            </a:extLst>
          </p:cNvPr>
          <p:cNvGrpSpPr/>
          <p:nvPr/>
        </p:nvGrpSpPr>
        <p:grpSpPr>
          <a:xfrm>
            <a:off x="5979047" y="3300104"/>
            <a:ext cx="412341" cy="412341"/>
            <a:chOff x="5892997" y="4071156"/>
            <a:chExt cx="216003" cy="216003"/>
          </a:xfrm>
          <a:effectLst>
            <a:outerShdw blurRad="50800" dist="38100" dir="2700000" algn="tl" rotWithShape="0">
              <a:prstClr val="black">
                <a:alpha val="40000"/>
              </a:prstClr>
            </a:outerShdw>
          </a:effectLst>
        </p:grpSpPr>
        <p:sp>
          <p:nvSpPr>
            <p:cNvPr id="47" name="橢圓 106">
              <a:extLst>
                <a:ext uri="{FF2B5EF4-FFF2-40B4-BE49-F238E27FC236}">
                  <a16:creationId xmlns:a16="http://schemas.microsoft.com/office/drawing/2014/main" id="{DA13A170-2DDE-6D4F-9DE6-7ED3964122A2}"/>
                </a:ext>
              </a:extLst>
            </p:cNvPr>
            <p:cNvSpPr/>
            <p:nvPr/>
          </p:nvSpPr>
          <p:spPr>
            <a:xfrm>
              <a:off x="5892997" y="4071156"/>
              <a:ext cx="216003" cy="21600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48" name="圖形 15">
              <a:extLst>
                <a:ext uri="{FF2B5EF4-FFF2-40B4-BE49-F238E27FC236}">
                  <a16:creationId xmlns:a16="http://schemas.microsoft.com/office/drawing/2014/main" id="{CDA9AAE3-92D9-7F43-9D28-67A79E1A8DFC}"/>
                </a:ext>
              </a:extLst>
            </p:cNvPr>
            <p:cNvGrpSpPr/>
            <p:nvPr/>
          </p:nvGrpSpPr>
          <p:grpSpPr>
            <a:xfrm>
              <a:off x="5937451" y="4103222"/>
              <a:ext cx="106518" cy="144561"/>
              <a:chOff x="5700272" y="2268099"/>
              <a:chExt cx="128257" cy="174063"/>
            </a:xfrm>
          </p:grpSpPr>
          <p:sp>
            <p:nvSpPr>
              <p:cNvPr id="49" name="手繪多邊形: 圖案 125">
                <a:extLst>
                  <a:ext uri="{FF2B5EF4-FFF2-40B4-BE49-F238E27FC236}">
                    <a16:creationId xmlns:a16="http://schemas.microsoft.com/office/drawing/2014/main" id="{E5821318-37DB-E740-8D7B-326C97BEFA99}"/>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50" name="手繪多邊形: 圖案 126">
                <a:extLst>
                  <a:ext uri="{FF2B5EF4-FFF2-40B4-BE49-F238E27FC236}">
                    <a16:creationId xmlns:a16="http://schemas.microsoft.com/office/drawing/2014/main" id="{2FE1D1BC-7A6C-4640-8895-BD5C0262D739}"/>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51" name="手繪多邊形: 圖案 127">
                <a:extLst>
                  <a:ext uri="{FF2B5EF4-FFF2-40B4-BE49-F238E27FC236}">
                    <a16:creationId xmlns:a16="http://schemas.microsoft.com/office/drawing/2014/main" id="{B0EA90E8-7A29-AB46-967A-50F9F53012A5}"/>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52" name="手繪多邊形: 圖案 128">
                <a:extLst>
                  <a:ext uri="{FF2B5EF4-FFF2-40B4-BE49-F238E27FC236}">
                    <a16:creationId xmlns:a16="http://schemas.microsoft.com/office/drawing/2014/main" id="{95B31390-A608-5146-844A-CF2F841D4E43}"/>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grpSp>
        <p:nvGrpSpPr>
          <p:cNvPr id="60" name="群組 8">
            <a:extLst>
              <a:ext uri="{FF2B5EF4-FFF2-40B4-BE49-F238E27FC236}">
                <a16:creationId xmlns:a16="http://schemas.microsoft.com/office/drawing/2014/main" id="{6BEB03B2-7111-8346-AF46-4C0208388D4A}"/>
              </a:ext>
            </a:extLst>
          </p:cNvPr>
          <p:cNvGrpSpPr/>
          <p:nvPr/>
        </p:nvGrpSpPr>
        <p:grpSpPr>
          <a:xfrm>
            <a:off x="6304023" y="1772371"/>
            <a:ext cx="412341" cy="412341"/>
            <a:chOff x="5892997" y="4071156"/>
            <a:chExt cx="216003" cy="216003"/>
          </a:xfrm>
          <a:effectLst>
            <a:outerShdw blurRad="50800" dist="38100" dir="2700000" algn="tl" rotWithShape="0">
              <a:prstClr val="black">
                <a:alpha val="40000"/>
              </a:prstClr>
            </a:outerShdw>
          </a:effectLst>
        </p:grpSpPr>
        <p:sp>
          <p:nvSpPr>
            <p:cNvPr id="61" name="橢圓 106">
              <a:extLst>
                <a:ext uri="{FF2B5EF4-FFF2-40B4-BE49-F238E27FC236}">
                  <a16:creationId xmlns:a16="http://schemas.microsoft.com/office/drawing/2014/main" id="{441886FA-686D-7647-9C07-18B416163DCA}"/>
                </a:ext>
              </a:extLst>
            </p:cNvPr>
            <p:cNvSpPr/>
            <p:nvPr/>
          </p:nvSpPr>
          <p:spPr>
            <a:xfrm>
              <a:off x="5892997" y="4071156"/>
              <a:ext cx="216003" cy="21600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62" name="圖形 15">
              <a:extLst>
                <a:ext uri="{FF2B5EF4-FFF2-40B4-BE49-F238E27FC236}">
                  <a16:creationId xmlns:a16="http://schemas.microsoft.com/office/drawing/2014/main" id="{D52FB839-942D-2645-9B22-CD06480DBA14}"/>
                </a:ext>
              </a:extLst>
            </p:cNvPr>
            <p:cNvGrpSpPr/>
            <p:nvPr/>
          </p:nvGrpSpPr>
          <p:grpSpPr>
            <a:xfrm>
              <a:off x="5937451" y="4103222"/>
              <a:ext cx="106518" cy="144561"/>
              <a:chOff x="5700272" y="2268099"/>
              <a:chExt cx="128257" cy="174063"/>
            </a:xfrm>
          </p:grpSpPr>
          <p:sp>
            <p:nvSpPr>
              <p:cNvPr id="63" name="手繪多邊形: 圖案 125">
                <a:extLst>
                  <a:ext uri="{FF2B5EF4-FFF2-40B4-BE49-F238E27FC236}">
                    <a16:creationId xmlns:a16="http://schemas.microsoft.com/office/drawing/2014/main" id="{6EBA533F-031F-E84A-8D18-30D8F74ED76E}"/>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64" name="手繪多邊形: 圖案 126">
                <a:extLst>
                  <a:ext uri="{FF2B5EF4-FFF2-40B4-BE49-F238E27FC236}">
                    <a16:creationId xmlns:a16="http://schemas.microsoft.com/office/drawing/2014/main" id="{43432C76-3909-D54B-8C13-D155AB3C60D6}"/>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65" name="手繪多邊形: 圖案 127">
                <a:extLst>
                  <a:ext uri="{FF2B5EF4-FFF2-40B4-BE49-F238E27FC236}">
                    <a16:creationId xmlns:a16="http://schemas.microsoft.com/office/drawing/2014/main" id="{6A62FA20-278B-664C-AA59-2F2EC54AB53E}"/>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66" name="手繪多邊形: 圖案 128">
                <a:extLst>
                  <a:ext uri="{FF2B5EF4-FFF2-40B4-BE49-F238E27FC236}">
                    <a16:creationId xmlns:a16="http://schemas.microsoft.com/office/drawing/2014/main" id="{9AE2C9D8-7F4C-C94A-8A0E-2E82BEFFE8B5}"/>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grpSp>
        <p:nvGrpSpPr>
          <p:cNvPr id="12" name="群組 8">
            <a:extLst>
              <a:ext uri="{FF2B5EF4-FFF2-40B4-BE49-F238E27FC236}">
                <a16:creationId xmlns:a16="http://schemas.microsoft.com/office/drawing/2014/main" id="{BE2FCD0E-3B4E-3E44-A2F0-2E95E5F0ED83}"/>
              </a:ext>
            </a:extLst>
          </p:cNvPr>
          <p:cNvGrpSpPr/>
          <p:nvPr/>
        </p:nvGrpSpPr>
        <p:grpSpPr>
          <a:xfrm>
            <a:off x="6414986" y="1763805"/>
            <a:ext cx="412341" cy="412341"/>
            <a:chOff x="5892997" y="4071156"/>
            <a:chExt cx="216003" cy="216003"/>
          </a:xfrm>
          <a:effectLst>
            <a:outerShdw blurRad="50800" dist="38100" dir="2700000" algn="tl" rotWithShape="0">
              <a:prstClr val="black">
                <a:alpha val="40000"/>
              </a:prstClr>
            </a:outerShdw>
          </a:effectLst>
        </p:grpSpPr>
        <p:sp>
          <p:nvSpPr>
            <p:cNvPr id="13" name="橢圓 106">
              <a:extLst>
                <a:ext uri="{FF2B5EF4-FFF2-40B4-BE49-F238E27FC236}">
                  <a16:creationId xmlns:a16="http://schemas.microsoft.com/office/drawing/2014/main" id="{F4047520-FD6D-5A46-910E-8863F0E69EE2}"/>
                </a:ext>
              </a:extLst>
            </p:cNvPr>
            <p:cNvSpPr/>
            <p:nvPr/>
          </p:nvSpPr>
          <p:spPr>
            <a:xfrm>
              <a:off x="5892997" y="4071156"/>
              <a:ext cx="216003" cy="21600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14" name="圖形 15">
              <a:extLst>
                <a:ext uri="{FF2B5EF4-FFF2-40B4-BE49-F238E27FC236}">
                  <a16:creationId xmlns:a16="http://schemas.microsoft.com/office/drawing/2014/main" id="{6188D544-8544-2D4F-844B-D0364E7DFA0F}"/>
                </a:ext>
              </a:extLst>
            </p:cNvPr>
            <p:cNvGrpSpPr/>
            <p:nvPr/>
          </p:nvGrpSpPr>
          <p:grpSpPr>
            <a:xfrm>
              <a:off x="5937451" y="4103222"/>
              <a:ext cx="106518" cy="144561"/>
              <a:chOff x="5700272" y="2268099"/>
              <a:chExt cx="128257" cy="174063"/>
            </a:xfrm>
          </p:grpSpPr>
          <p:sp>
            <p:nvSpPr>
              <p:cNvPr id="15" name="手繪多邊形: 圖案 125">
                <a:extLst>
                  <a:ext uri="{FF2B5EF4-FFF2-40B4-BE49-F238E27FC236}">
                    <a16:creationId xmlns:a16="http://schemas.microsoft.com/office/drawing/2014/main" id="{859037EC-C434-7342-BC1E-C755D221D094}"/>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16" name="手繪多邊形: 圖案 126">
                <a:extLst>
                  <a:ext uri="{FF2B5EF4-FFF2-40B4-BE49-F238E27FC236}">
                    <a16:creationId xmlns:a16="http://schemas.microsoft.com/office/drawing/2014/main" id="{AC71E017-8989-6B44-8C4C-5E77022C029A}"/>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7" name="手繪多邊形: 圖案 127">
                <a:extLst>
                  <a:ext uri="{FF2B5EF4-FFF2-40B4-BE49-F238E27FC236}">
                    <a16:creationId xmlns:a16="http://schemas.microsoft.com/office/drawing/2014/main" id="{7F879C81-5497-8A4F-9B4A-CB95E78D533C}"/>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8" name="手繪多邊形: 圖案 128">
                <a:extLst>
                  <a:ext uri="{FF2B5EF4-FFF2-40B4-BE49-F238E27FC236}">
                    <a16:creationId xmlns:a16="http://schemas.microsoft.com/office/drawing/2014/main" id="{E2D33A91-5C31-1B41-99F6-6EDAA678B7C7}"/>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sp>
        <p:nvSpPr>
          <p:cNvPr id="74" name="Right Arrow 73">
            <a:extLst>
              <a:ext uri="{FF2B5EF4-FFF2-40B4-BE49-F238E27FC236}">
                <a16:creationId xmlns:a16="http://schemas.microsoft.com/office/drawing/2014/main" id="{448FA6BD-0861-5746-B0C6-F492168385C0}"/>
              </a:ext>
            </a:extLst>
          </p:cNvPr>
          <p:cNvSpPr/>
          <p:nvPr/>
        </p:nvSpPr>
        <p:spPr>
          <a:xfrm>
            <a:off x="4738331" y="1439922"/>
            <a:ext cx="288200" cy="199016"/>
          </a:xfrm>
          <a:prstGeom prst="rightArrow">
            <a:avLst/>
          </a:prstGeom>
          <a:gradFill>
            <a:gsLst>
              <a:gs pos="0">
                <a:srgbClr val="1B7AE8"/>
              </a:gs>
              <a:gs pos="100000">
                <a:srgbClr val="6F40B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5" name="Right Arrow 74">
            <a:extLst>
              <a:ext uri="{FF2B5EF4-FFF2-40B4-BE49-F238E27FC236}">
                <a16:creationId xmlns:a16="http://schemas.microsoft.com/office/drawing/2014/main" id="{9E939370-7C18-A743-A74A-1476EA491D9B}"/>
              </a:ext>
            </a:extLst>
          </p:cNvPr>
          <p:cNvSpPr/>
          <p:nvPr/>
        </p:nvSpPr>
        <p:spPr>
          <a:xfrm>
            <a:off x="6405139" y="3403667"/>
            <a:ext cx="288200" cy="199016"/>
          </a:xfrm>
          <a:prstGeom prst="rightArrow">
            <a:avLst/>
          </a:prstGeom>
          <a:gradFill>
            <a:gsLst>
              <a:gs pos="0">
                <a:srgbClr val="1B7AE8"/>
              </a:gs>
              <a:gs pos="100000">
                <a:srgbClr val="6F40B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76" name="Picture 6">
            <a:extLst>
              <a:ext uri="{FF2B5EF4-FFF2-40B4-BE49-F238E27FC236}">
                <a16:creationId xmlns:a16="http://schemas.microsoft.com/office/drawing/2014/main" id="{8DA748F4-39E7-0249-A268-3478DFA3F1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4954" y="4250896"/>
            <a:ext cx="350737" cy="350737"/>
          </a:xfrm>
          <a:prstGeom prst="roundRect">
            <a:avLst>
              <a:gd name="adj" fmla="val 20359"/>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E83755C8-B5A1-5346-A1A4-DCF9544112C5}"/>
              </a:ext>
            </a:extLst>
          </p:cNvPr>
          <p:cNvPicPr>
            <a:picLocks noChangeAspect="1"/>
          </p:cNvPicPr>
          <p:nvPr/>
        </p:nvPicPr>
        <p:blipFill>
          <a:blip r:embed="rId8"/>
          <a:stretch>
            <a:fillRect/>
          </a:stretch>
        </p:blipFill>
        <p:spPr>
          <a:xfrm>
            <a:off x="5217446" y="2833600"/>
            <a:ext cx="640303" cy="403794"/>
          </a:xfrm>
          <a:prstGeom prst="rect">
            <a:avLst/>
          </a:prstGeom>
        </p:spPr>
      </p:pic>
      <p:sp>
        <p:nvSpPr>
          <p:cNvPr id="80" name="Up Arrow 79">
            <a:extLst>
              <a:ext uri="{FF2B5EF4-FFF2-40B4-BE49-F238E27FC236}">
                <a16:creationId xmlns:a16="http://schemas.microsoft.com/office/drawing/2014/main" id="{323520A7-4697-8B4B-9FFB-5F3743CC1A7C}"/>
              </a:ext>
            </a:extLst>
          </p:cNvPr>
          <p:cNvSpPr/>
          <p:nvPr/>
        </p:nvSpPr>
        <p:spPr>
          <a:xfrm>
            <a:off x="6814274" y="2377726"/>
            <a:ext cx="177111" cy="858150"/>
          </a:xfrm>
          <a:prstGeom prst="upArrow">
            <a:avLst>
              <a:gd name="adj1" fmla="val 50000"/>
              <a:gd name="adj2" fmla="val 110080"/>
            </a:avLst>
          </a:prstGeom>
          <a:gradFill>
            <a:gsLst>
              <a:gs pos="0">
                <a:srgbClr val="1B7AE8"/>
              </a:gs>
              <a:gs pos="100000">
                <a:srgbClr val="6F40B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1" name="Arc 80">
            <a:extLst>
              <a:ext uri="{FF2B5EF4-FFF2-40B4-BE49-F238E27FC236}">
                <a16:creationId xmlns:a16="http://schemas.microsoft.com/office/drawing/2014/main" id="{117C5B13-CA74-564A-A879-E34E1A31A188}"/>
              </a:ext>
            </a:extLst>
          </p:cNvPr>
          <p:cNvSpPr/>
          <p:nvPr/>
        </p:nvSpPr>
        <p:spPr>
          <a:xfrm rot="354870">
            <a:off x="5707466" y="1851328"/>
            <a:ext cx="1258491" cy="1598571"/>
          </a:xfrm>
          <a:prstGeom prst="arc">
            <a:avLst>
              <a:gd name="adj1" fmla="val 6805751"/>
              <a:gd name="adj2" fmla="val 16300283"/>
            </a:avLst>
          </a:prstGeom>
          <a:ln w="19050">
            <a:gradFill>
              <a:gsLst>
                <a:gs pos="0">
                  <a:srgbClr val="6957C6"/>
                </a:gs>
                <a:gs pos="100000">
                  <a:srgbClr val="4175E3"/>
                </a:gs>
              </a:gsLst>
              <a:lin ang="5400000" scaled="1"/>
            </a:gra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3" name="TextBox 2">
            <a:extLst>
              <a:ext uri="{FF2B5EF4-FFF2-40B4-BE49-F238E27FC236}">
                <a16:creationId xmlns:a16="http://schemas.microsoft.com/office/drawing/2014/main" id="{FACC171E-737F-C24A-9BBB-D2200591D002}"/>
              </a:ext>
            </a:extLst>
          </p:cNvPr>
          <p:cNvSpPr txBox="1"/>
          <p:nvPr/>
        </p:nvSpPr>
        <p:spPr>
          <a:xfrm>
            <a:off x="406245" y="2025646"/>
            <a:ext cx="3888091" cy="722505"/>
          </a:xfrm>
          <a:prstGeom prst="rect">
            <a:avLst/>
          </a:prstGeom>
          <a:noFill/>
        </p:spPr>
        <p:txBody>
          <a:bodyPr wrap="square" rtlCol="0">
            <a:spAutoFit/>
          </a:bodyPr>
          <a:lstStyle/>
          <a:p>
            <a:pPr>
              <a:lnSpc>
                <a:spcPts val="1700"/>
              </a:lnSpc>
            </a:pPr>
            <a:r>
              <a:rPr lang="en-US" altLang="zh-CN" sz="1050" b="1">
                <a:latin typeface="Arial" panose="020B0604020202020204" pitchFamily="34" charset="0"/>
                <a:ea typeface="微軟正黑體" panose="020B0604030504040204" pitchFamily="34" charset="-120"/>
                <a:cs typeface="Arial" panose="020B0604020202020204" pitchFamily="34" charset="0"/>
              </a:rPr>
              <a:t>To detect the file version on the cloud to avoid overwrite the new version on the cloud, select the upload policy: </a:t>
            </a:r>
          </a:p>
          <a:p>
            <a:pPr>
              <a:lnSpc>
                <a:spcPts val="1700"/>
              </a:lnSpc>
            </a:pPr>
            <a:r>
              <a:rPr lang="en-US" altLang="zh-CN" sz="1050" b="1">
                <a:solidFill>
                  <a:srgbClr val="7030A0"/>
                </a:solidFill>
                <a:latin typeface="Arial" panose="020B0604020202020204" pitchFamily="34" charset="0"/>
                <a:ea typeface="微軟正黑體" panose="020B0604030504040204" pitchFamily="34" charset="-120"/>
                <a:cs typeface="Arial" panose="020B0604020202020204" pitchFamily="34" charset="0"/>
              </a:rPr>
              <a:t>Check for conflicts and rename local files</a:t>
            </a:r>
            <a:endParaRPr lang="en-US" sz="900" b="1">
              <a:solidFill>
                <a:srgbClr val="7030A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9" name="TextBox 58">
            <a:extLst>
              <a:ext uri="{FF2B5EF4-FFF2-40B4-BE49-F238E27FC236}">
                <a16:creationId xmlns:a16="http://schemas.microsoft.com/office/drawing/2014/main" id="{713C6640-2405-524D-88D2-F720B5C21AED}"/>
              </a:ext>
            </a:extLst>
          </p:cNvPr>
          <p:cNvSpPr txBox="1"/>
          <p:nvPr/>
        </p:nvSpPr>
        <p:spPr>
          <a:xfrm>
            <a:off x="400936" y="1016234"/>
            <a:ext cx="3740496" cy="942246"/>
          </a:xfrm>
          <a:prstGeom prst="rect">
            <a:avLst/>
          </a:prstGeom>
          <a:noFill/>
        </p:spPr>
        <p:txBody>
          <a:bodyPr wrap="square" rtlCol="0">
            <a:spAutoFit/>
          </a:bodyPr>
          <a:lstStyle/>
          <a:p>
            <a:pPr>
              <a:lnSpc>
                <a:spcPts val="1700"/>
              </a:lnSpc>
            </a:pPr>
            <a:r>
              <a:rPr lang="en-US" altLang="zh-CN" sz="1100" b="1">
                <a:latin typeface="Arial" panose="020B0604020202020204" pitchFamily="34" charset="0"/>
                <a:ea typeface="微軟正黑體" panose="020B0604030504040204" pitchFamily="34" charset="-120"/>
                <a:cs typeface="Arial" panose="020B0604020202020204" pitchFamily="34" charset="0"/>
              </a:rPr>
              <a:t>File on the cloud might be edited by the way besides </a:t>
            </a:r>
            <a:r>
              <a:rPr lang="en-US" altLang="zh-CN" sz="1100" b="1" err="1">
                <a:latin typeface="Arial" panose="020B0604020202020204" pitchFamily="34" charset="0"/>
                <a:ea typeface="微軟正黑體" panose="020B0604030504040204" pitchFamily="34" charset="-120"/>
                <a:cs typeface="Arial" panose="020B0604020202020204" pitchFamily="34" charset="0"/>
              </a:rPr>
              <a:t>HybridMount</a:t>
            </a:r>
            <a:r>
              <a:rPr lang="en-US" altLang="zh-CN" sz="1100" b="1">
                <a:latin typeface="Arial" panose="020B0604020202020204" pitchFamily="34" charset="0"/>
                <a:ea typeface="微軟正黑體" panose="020B0604030504040204" pitchFamily="34" charset="-120"/>
                <a:cs typeface="Arial" panose="020B0604020202020204" pitchFamily="34" charset="0"/>
              </a:rPr>
              <a:t>. When the file edit in local and uploading by </a:t>
            </a:r>
            <a:r>
              <a:rPr lang="en-US" altLang="zh-CN" sz="1100" b="1" err="1">
                <a:latin typeface="Arial" panose="020B0604020202020204" pitchFamily="34" charset="0"/>
                <a:ea typeface="微軟正黑體" panose="020B0604030504040204" pitchFamily="34" charset="-120"/>
                <a:cs typeface="Arial" panose="020B0604020202020204" pitchFamily="34" charset="0"/>
              </a:rPr>
              <a:t>HybridMount</a:t>
            </a:r>
            <a:r>
              <a:rPr lang="en-US" altLang="zh-CN" sz="1100" b="1">
                <a:latin typeface="Arial" panose="020B0604020202020204" pitchFamily="34" charset="0"/>
                <a:ea typeface="微軟正黑體" panose="020B0604030504040204" pitchFamily="34" charset="-120"/>
                <a:cs typeface="Arial" panose="020B0604020202020204" pitchFamily="34" charset="0"/>
              </a:rPr>
              <a:t>, it will be renamed and uploaded if the file on the cloud is edited by others.</a:t>
            </a:r>
            <a:endParaRPr lang="en-US" sz="1100" b="1">
              <a:latin typeface="Arial" panose="020B0604020202020204" pitchFamily="34" charset="0"/>
              <a:ea typeface="微軟正黑體" panose="020B0604030504040204" pitchFamily="34" charset="-120"/>
              <a:cs typeface="Arial" panose="020B0604020202020204" pitchFamily="34" charset="0"/>
            </a:endParaRPr>
          </a:p>
        </p:txBody>
      </p:sp>
      <p:sp>
        <p:nvSpPr>
          <p:cNvPr id="77" name="矩形: 圓角 34">
            <a:extLst>
              <a:ext uri="{FF2B5EF4-FFF2-40B4-BE49-F238E27FC236}">
                <a16:creationId xmlns:a16="http://schemas.microsoft.com/office/drawing/2014/main" id="{044716DA-9646-8642-B5CB-ED9C830E6F9E}"/>
              </a:ext>
            </a:extLst>
          </p:cNvPr>
          <p:cNvSpPr/>
          <p:nvPr/>
        </p:nvSpPr>
        <p:spPr>
          <a:xfrm>
            <a:off x="571530" y="3870339"/>
            <a:ext cx="4862262" cy="763328"/>
          </a:xfrm>
          <a:prstGeom prst="roundRect">
            <a:avLst/>
          </a:prstGeom>
          <a:solidFill>
            <a:schemeClr val="bg1"/>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lnSpc>
                <a:spcPts val="1300"/>
              </a:lnSpc>
              <a:buFont typeface="Arial" panose="020B0604020202020204" pitchFamily="34" charset="0"/>
              <a:buChar char="•"/>
            </a:pPr>
            <a:r>
              <a:rPr lang="en-US" altLang="zh-TW" sz="900">
                <a:solidFill>
                  <a:schemeClr val="tx1"/>
                </a:solidFill>
                <a:latin typeface="Arial" panose="020B0604020202020204" pitchFamily="34" charset="0"/>
                <a:ea typeface="微軟正黑體" panose="020B0604030504040204" pitchFamily="34" charset="-120"/>
                <a:cs typeface="Arial" panose="020B0604020202020204" pitchFamily="34" charset="0"/>
              </a:rPr>
              <a:t>If you don’t check for conflicts and </a:t>
            </a:r>
            <a:r>
              <a:rPr lang="en-US" altLang="zh-TW" sz="900" err="1">
                <a:solidFill>
                  <a:schemeClr val="tx1"/>
                </a:solidFill>
                <a:latin typeface="Arial" panose="020B0604020202020204" pitchFamily="34" charset="0"/>
                <a:ea typeface="微軟正黑體" panose="020B0604030504040204" pitchFamily="34" charset="-120"/>
                <a:cs typeface="Arial" panose="020B0604020202020204" pitchFamily="34" charset="0"/>
              </a:rPr>
              <a:t>HybridMount</a:t>
            </a:r>
            <a:r>
              <a:rPr lang="en-US" altLang="zh-TW" sz="900">
                <a:solidFill>
                  <a:schemeClr val="tx1"/>
                </a:solidFill>
                <a:latin typeface="Arial" panose="020B0604020202020204" pitchFamily="34" charset="0"/>
                <a:ea typeface="微軟正黑體" panose="020B0604030504040204" pitchFamily="34" charset="-120"/>
                <a:cs typeface="Arial" panose="020B0604020202020204" pitchFamily="34" charset="0"/>
              </a:rPr>
              <a:t> don’t detect the version on time due to missing updates schedules, the local edited file might overwrite the cloud file directly.</a:t>
            </a:r>
          </a:p>
          <a:p>
            <a:pPr marL="177800" indent="-177800">
              <a:lnSpc>
                <a:spcPts val="1300"/>
              </a:lnSpc>
              <a:buFont typeface="Arial" panose="020B0604020202020204" pitchFamily="34" charset="0"/>
              <a:buChar char="•"/>
            </a:pPr>
            <a:r>
              <a:rPr lang="en-US" altLang="zh-TW" sz="900">
                <a:solidFill>
                  <a:schemeClr val="tx1"/>
                </a:solidFill>
                <a:latin typeface="Arial" panose="020B0604020202020204" pitchFamily="34" charset="0"/>
                <a:ea typeface="微軟正黑體" panose="020B0604030504040204" pitchFamily="34" charset="-120"/>
                <a:cs typeface="Arial" panose="020B0604020202020204" pitchFamily="34" charset="0"/>
              </a:rPr>
              <a:t>Checking conflicts might incur cost based on cloud providers. If there is only one </a:t>
            </a:r>
            <a:r>
              <a:rPr lang="en-US" altLang="zh-TW" sz="900" err="1">
                <a:solidFill>
                  <a:schemeClr val="tx1"/>
                </a:solidFill>
                <a:latin typeface="Arial" panose="020B0604020202020204" pitchFamily="34" charset="0"/>
                <a:ea typeface="微軟正黑體" panose="020B0604030504040204" pitchFamily="34" charset="-120"/>
                <a:cs typeface="Arial" panose="020B0604020202020204" pitchFamily="34" charset="0"/>
              </a:rPr>
              <a:t>HybridMount</a:t>
            </a:r>
            <a:r>
              <a:rPr lang="en-US" altLang="zh-TW" sz="900">
                <a:solidFill>
                  <a:schemeClr val="tx1"/>
                </a:solidFill>
                <a:latin typeface="Arial" panose="020B0604020202020204" pitchFamily="34" charset="0"/>
                <a:ea typeface="微軟正黑體" panose="020B0604030504040204" pitchFamily="34" charset="-120"/>
                <a:cs typeface="Arial" panose="020B0604020202020204" pitchFamily="34" charset="0"/>
              </a:rPr>
              <a:t> access the cloud storage, we suggest you not to check.</a:t>
            </a:r>
            <a:endParaRPr lang="zh-TW" altLang="en-US" sz="9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8" name="圖形 35">
            <a:extLst>
              <a:ext uri="{FF2B5EF4-FFF2-40B4-BE49-F238E27FC236}">
                <a16:creationId xmlns:a16="http://schemas.microsoft.com/office/drawing/2014/main" id="{5B21EA2A-B1D3-2343-BFB6-900EB6AE83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5564" y="4049176"/>
            <a:ext cx="313084" cy="313084"/>
          </a:xfrm>
          <a:prstGeom prst="rect">
            <a:avLst/>
          </a:prstGeom>
        </p:spPr>
      </p:pic>
      <p:sp>
        <p:nvSpPr>
          <p:cNvPr id="91" name="TextBox 90">
            <a:extLst>
              <a:ext uri="{FF2B5EF4-FFF2-40B4-BE49-F238E27FC236}">
                <a16:creationId xmlns:a16="http://schemas.microsoft.com/office/drawing/2014/main" id="{8C47FF3D-1A7F-F64E-BBE1-6816E4A83C56}"/>
              </a:ext>
            </a:extLst>
          </p:cNvPr>
          <p:cNvSpPr txBox="1"/>
          <p:nvPr/>
        </p:nvSpPr>
        <p:spPr>
          <a:xfrm>
            <a:off x="8370382" y="-497256"/>
            <a:ext cx="674660" cy="369332"/>
          </a:xfrm>
          <a:prstGeom prst="rect">
            <a:avLst/>
          </a:prstGeom>
          <a:noFill/>
        </p:spPr>
        <p:txBody>
          <a:bodyPr wrap="square" rtlCol="0">
            <a:spAutoFit/>
          </a:bodyPr>
          <a:lstStyle/>
          <a:p>
            <a:r>
              <a:rPr lang="zh-CN" altLang="en-US">
                <a:highlight>
                  <a:srgbClr val="FFFF00"/>
                </a:highlight>
              </a:rPr>
              <a:t>子頁</a:t>
            </a:r>
            <a:endParaRPr lang="en-US">
              <a:highlight>
                <a:srgbClr val="FFFF00"/>
              </a:highlight>
            </a:endParaRPr>
          </a:p>
        </p:txBody>
      </p:sp>
      <p:sp>
        <p:nvSpPr>
          <p:cNvPr id="86" name="矩形: 圓角 35">
            <a:extLst>
              <a:ext uri="{FF2B5EF4-FFF2-40B4-BE49-F238E27FC236}">
                <a16:creationId xmlns:a16="http://schemas.microsoft.com/office/drawing/2014/main" id="{3348E2B0-68C4-4EF7-B695-2B19F0F98D5E}"/>
              </a:ext>
            </a:extLst>
          </p:cNvPr>
          <p:cNvSpPr/>
          <p:nvPr/>
        </p:nvSpPr>
        <p:spPr>
          <a:xfrm>
            <a:off x="6758869" y="1132070"/>
            <a:ext cx="1611513" cy="443441"/>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6" name="矩形 5">
            <a:extLst>
              <a:ext uri="{FF2B5EF4-FFF2-40B4-BE49-F238E27FC236}">
                <a16:creationId xmlns:a16="http://schemas.microsoft.com/office/drawing/2014/main" id="{B57E5D05-D753-466A-8B36-25A10AFC3AD3}"/>
              </a:ext>
            </a:extLst>
          </p:cNvPr>
          <p:cNvSpPr/>
          <p:nvPr/>
        </p:nvSpPr>
        <p:spPr>
          <a:xfrm>
            <a:off x="6662839" y="1149109"/>
            <a:ext cx="1797620" cy="400110"/>
          </a:xfrm>
          <a:prstGeom prst="rect">
            <a:avLst/>
          </a:prstGeom>
        </p:spPr>
        <p:txBody>
          <a:bodyPr wrap="square">
            <a:spAutoFit/>
          </a:bodyPr>
          <a:lstStyle/>
          <a:p>
            <a:pPr marL="177800" indent="-177800" algn="ctr">
              <a:buAutoNum type="arabicPeriod"/>
            </a:pPr>
            <a:r>
              <a:rPr lang="en-US" altLang="zh-CN" sz="1000" b="1">
                <a:solidFill>
                  <a:schemeClr val="bg1"/>
                </a:solidFill>
                <a:latin typeface="Arial" panose="020B0604020202020204" pitchFamily="34" charset="0"/>
                <a:ea typeface="微軟正黑體" panose="020B0604030504040204" pitchFamily="34" charset="-120"/>
                <a:cs typeface="Arial" panose="020B0604020202020204" pitchFamily="34" charset="0"/>
              </a:rPr>
              <a:t>File on the cloud</a:t>
            </a:r>
          </a:p>
          <a:p>
            <a:pPr algn="ctr"/>
            <a:r>
              <a:rPr lang="en-US" altLang="zh-CN" sz="1000" b="1">
                <a:solidFill>
                  <a:schemeClr val="bg1"/>
                </a:solidFill>
                <a:latin typeface="Arial" panose="020B0604020202020204" pitchFamily="34" charset="0"/>
                <a:ea typeface="微軟正黑體" panose="020B0604030504040204" pitchFamily="34" charset="-120"/>
                <a:cs typeface="Arial" panose="020B0604020202020204" pitchFamily="34" charset="0"/>
              </a:rPr>
              <a:t>     has new version</a:t>
            </a:r>
            <a:endPar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7" name="矩形: 圓角 35">
            <a:extLst>
              <a:ext uri="{FF2B5EF4-FFF2-40B4-BE49-F238E27FC236}">
                <a16:creationId xmlns:a16="http://schemas.microsoft.com/office/drawing/2014/main" id="{A94688FF-B13D-46DB-8881-3E9ED3587330}"/>
              </a:ext>
            </a:extLst>
          </p:cNvPr>
          <p:cNvSpPr/>
          <p:nvPr/>
        </p:nvSpPr>
        <p:spPr>
          <a:xfrm>
            <a:off x="4159571" y="2426240"/>
            <a:ext cx="1462254" cy="430503"/>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92" name="矩形 91">
            <a:extLst>
              <a:ext uri="{FF2B5EF4-FFF2-40B4-BE49-F238E27FC236}">
                <a16:creationId xmlns:a16="http://schemas.microsoft.com/office/drawing/2014/main" id="{A48DEE72-AA12-4A98-A584-734C5B06C398}"/>
              </a:ext>
            </a:extLst>
          </p:cNvPr>
          <p:cNvSpPr/>
          <p:nvPr/>
        </p:nvSpPr>
        <p:spPr>
          <a:xfrm>
            <a:off x="4164094" y="2447246"/>
            <a:ext cx="1457731" cy="400110"/>
          </a:xfrm>
          <a:prstGeom prst="rect">
            <a:avLst/>
          </a:prstGeom>
        </p:spPr>
        <p:txBody>
          <a:bodyPr wrap="square">
            <a:spAutoFit/>
          </a:bodyPr>
          <a:lstStyle/>
          <a:p>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rPr>
              <a:t>2. Detect file version</a:t>
            </a:r>
          </a:p>
          <a:p>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rPr>
              <a:t>    on the cloud</a:t>
            </a:r>
            <a:endParaRPr lang="zh-TW" alt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4" name="矩形 93">
            <a:extLst>
              <a:ext uri="{FF2B5EF4-FFF2-40B4-BE49-F238E27FC236}">
                <a16:creationId xmlns:a16="http://schemas.microsoft.com/office/drawing/2014/main" id="{660A6420-7ED8-480A-ABD6-09E1043E4C96}"/>
              </a:ext>
            </a:extLst>
          </p:cNvPr>
          <p:cNvSpPr/>
          <p:nvPr/>
        </p:nvSpPr>
        <p:spPr>
          <a:xfrm>
            <a:off x="6951038" y="2674343"/>
            <a:ext cx="1729152" cy="400110"/>
          </a:xfrm>
          <a:prstGeom prst="rect">
            <a:avLst/>
          </a:prstGeom>
        </p:spPr>
        <p:txBody>
          <a:bodyPr wrap="square">
            <a:spAutoFit/>
          </a:bodyPr>
          <a:lstStyle/>
          <a:p>
            <a:pPr algn="ctr"/>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rPr>
              <a:t>3. Rename local </a:t>
            </a:r>
          </a:p>
          <a:p>
            <a:pPr algn="ctr"/>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rPr>
              <a:t>        file then upload</a:t>
            </a:r>
            <a:endParaRPr lang="zh-TW" alt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67" name="群組 8">
            <a:extLst>
              <a:ext uri="{FF2B5EF4-FFF2-40B4-BE49-F238E27FC236}">
                <a16:creationId xmlns:a16="http://schemas.microsoft.com/office/drawing/2014/main" id="{E012FD72-AF2A-B348-A1A9-CF87C8A440B4}"/>
              </a:ext>
            </a:extLst>
          </p:cNvPr>
          <p:cNvGrpSpPr/>
          <p:nvPr/>
        </p:nvGrpSpPr>
        <p:grpSpPr>
          <a:xfrm>
            <a:off x="4339070" y="1335238"/>
            <a:ext cx="412341" cy="412341"/>
            <a:chOff x="5892997" y="4071156"/>
            <a:chExt cx="216003" cy="216003"/>
          </a:xfrm>
          <a:effectLst>
            <a:outerShdw blurRad="50800" dist="38100" dir="2700000" algn="tl" rotWithShape="0">
              <a:prstClr val="black">
                <a:alpha val="40000"/>
              </a:prstClr>
            </a:outerShdw>
          </a:effectLst>
        </p:grpSpPr>
        <p:sp>
          <p:nvSpPr>
            <p:cNvPr id="68" name="橢圓 106">
              <a:extLst>
                <a:ext uri="{FF2B5EF4-FFF2-40B4-BE49-F238E27FC236}">
                  <a16:creationId xmlns:a16="http://schemas.microsoft.com/office/drawing/2014/main" id="{CD9BBE25-67B2-3648-8A4E-4B1BABC99CF6}"/>
                </a:ext>
              </a:extLst>
            </p:cNvPr>
            <p:cNvSpPr/>
            <p:nvPr/>
          </p:nvSpPr>
          <p:spPr>
            <a:xfrm>
              <a:off x="5892997" y="4071156"/>
              <a:ext cx="216003" cy="21600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69" name="圖形 15">
              <a:extLst>
                <a:ext uri="{FF2B5EF4-FFF2-40B4-BE49-F238E27FC236}">
                  <a16:creationId xmlns:a16="http://schemas.microsoft.com/office/drawing/2014/main" id="{0CF85A97-159A-E54D-A429-C3CCB8FD618E}"/>
                </a:ext>
              </a:extLst>
            </p:cNvPr>
            <p:cNvGrpSpPr/>
            <p:nvPr/>
          </p:nvGrpSpPr>
          <p:grpSpPr>
            <a:xfrm>
              <a:off x="5937451" y="4103222"/>
              <a:ext cx="106518" cy="144561"/>
              <a:chOff x="5700272" y="2268099"/>
              <a:chExt cx="128257" cy="174063"/>
            </a:xfrm>
          </p:grpSpPr>
          <p:sp>
            <p:nvSpPr>
              <p:cNvPr id="70" name="手繪多邊形: 圖案 125">
                <a:extLst>
                  <a:ext uri="{FF2B5EF4-FFF2-40B4-BE49-F238E27FC236}">
                    <a16:creationId xmlns:a16="http://schemas.microsoft.com/office/drawing/2014/main" id="{62774434-B4D4-9046-B0B3-6C20F451C2E5}"/>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71" name="手繪多邊形: 圖案 126">
                <a:extLst>
                  <a:ext uri="{FF2B5EF4-FFF2-40B4-BE49-F238E27FC236}">
                    <a16:creationId xmlns:a16="http://schemas.microsoft.com/office/drawing/2014/main" id="{042BACE2-81F6-774B-AEBE-B536FD4AEF70}"/>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72" name="手繪多邊形: 圖案 127">
                <a:extLst>
                  <a:ext uri="{FF2B5EF4-FFF2-40B4-BE49-F238E27FC236}">
                    <a16:creationId xmlns:a16="http://schemas.microsoft.com/office/drawing/2014/main" id="{2DFB42F6-F168-0643-9489-1B9780B6E8DB}"/>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73" name="手繪多邊形: 圖案 128">
                <a:extLst>
                  <a:ext uri="{FF2B5EF4-FFF2-40B4-BE49-F238E27FC236}">
                    <a16:creationId xmlns:a16="http://schemas.microsoft.com/office/drawing/2014/main" id="{FFBD169F-62A2-3F40-8E6C-EBAB94454A2F}"/>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sp>
        <p:nvSpPr>
          <p:cNvPr id="82" name="矩形: 圓角 2">
            <a:extLst>
              <a:ext uri="{FF2B5EF4-FFF2-40B4-BE49-F238E27FC236}">
                <a16:creationId xmlns:a16="http://schemas.microsoft.com/office/drawing/2014/main" id="{3BA70D3B-AD41-7A41-8240-506B3AEA1F84}"/>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Rectangle 82">
            <a:extLst>
              <a:ext uri="{FF2B5EF4-FFF2-40B4-BE49-F238E27FC236}">
                <a16:creationId xmlns:a16="http://schemas.microsoft.com/office/drawing/2014/main" id="{6548FE8A-C624-0441-933F-CE9C5868726C}"/>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84" name="矩形 3">
            <a:extLst>
              <a:ext uri="{FF2B5EF4-FFF2-40B4-BE49-F238E27FC236}">
                <a16:creationId xmlns:a16="http://schemas.microsoft.com/office/drawing/2014/main" id="{07CA929C-1B23-A54C-9488-74AF7CDDFCA8}"/>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48">
            <a:extLst>
              <a:ext uri="{FF2B5EF4-FFF2-40B4-BE49-F238E27FC236}">
                <a16:creationId xmlns:a16="http://schemas.microsoft.com/office/drawing/2014/main" id="{66BCAEFD-31C0-E64A-ABDB-E9E07B96D808}"/>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Picture 6">
            <a:extLst>
              <a:ext uri="{FF2B5EF4-FFF2-40B4-BE49-F238E27FC236}">
                <a16:creationId xmlns:a16="http://schemas.microsoft.com/office/drawing/2014/main" id="{C3A2931A-8E08-904A-A9D8-48B692B36A00}"/>
              </a:ext>
            </a:extLst>
          </p:cNvPr>
          <p:cNvPicPr>
            <a:picLocks noChangeAspect="1"/>
          </p:cNvPicPr>
          <p:nvPr/>
        </p:nvPicPr>
        <p:blipFill>
          <a:blip r:embed="rId11"/>
          <a:stretch>
            <a:fillRect/>
          </a:stretch>
        </p:blipFill>
        <p:spPr>
          <a:xfrm>
            <a:off x="554249" y="2809561"/>
            <a:ext cx="3196732" cy="927623"/>
          </a:xfrm>
          <a:prstGeom prst="roundRect">
            <a:avLst>
              <a:gd name="adj" fmla="val 6356"/>
            </a:avLst>
          </a:prstGeom>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43953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ed Rectangle 81">
            <a:extLst>
              <a:ext uri="{FF2B5EF4-FFF2-40B4-BE49-F238E27FC236}">
                <a16:creationId xmlns:a16="http://schemas.microsoft.com/office/drawing/2014/main" id="{ED7210B0-D890-9D47-9240-BF993D5D7FE6}"/>
              </a:ext>
            </a:extLst>
          </p:cNvPr>
          <p:cNvSpPr/>
          <p:nvPr/>
        </p:nvSpPr>
        <p:spPr>
          <a:xfrm>
            <a:off x="540230" y="2500352"/>
            <a:ext cx="3550934" cy="2092398"/>
          </a:xfrm>
          <a:prstGeom prst="roundRect">
            <a:avLst>
              <a:gd name="adj" fmla="val 5802"/>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p>
        </p:txBody>
      </p:sp>
      <p:sp>
        <p:nvSpPr>
          <p:cNvPr id="93" name="矩形: 圓角 35">
            <a:extLst>
              <a:ext uri="{FF2B5EF4-FFF2-40B4-BE49-F238E27FC236}">
                <a16:creationId xmlns:a16="http://schemas.microsoft.com/office/drawing/2014/main" id="{BBA69096-D5FB-4F75-B187-CFBE7A45BBBD}"/>
              </a:ext>
            </a:extLst>
          </p:cNvPr>
          <p:cNvSpPr/>
          <p:nvPr/>
        </p:nvSpPr>
        <p:spPr>
          <a:xfrm>
            <a:off x="614907" y="3510046"/>
            <a:ext cx="1056229" cy="305653"/>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72" name="Rounded Rectangle 71">
            <a:extLst>
              <a:ext uri="{FF2B5EF4-FFF2-40B4-BE49-F238E27FC236}">
                <a16:creationId xmlns:a16="http://schemas.microsoft.com/office/drawing/2014/main" id="{1132F08B-9743-964C-B795-4F87B2CB1BEE}"/>
              </a:ext>
            </a:extLst>
          </p:cNvPr>
          <p:cNvSpPr/>
          <p:nvPr/>
        </p:nvSpPr>
        <p:spPr>
          <a:xfrm>
            <a:off x="4284890" y="2500352"/>
            <a:ext cx="4562331" cy="2092398"/>
          </a:xfrm>
          <a:prstGeom prst="roundRect">
            <a:avLst>
              <a:gd name="adj" fmla="val 5802"/>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p>
        </p:txBody>
      </p:sp>
      <p:sp>
        <p:nvSpPr>
          <p:cNvPr id="92" name="矩形: 圓角 35">
            <a:extLst>
              <a:ext uri="{FF2B5EF4-FFF2-40B4-BE49-F238E27FC236}">
                <a16:creationId xmlns:a16="http://schemas.microsoft.com/office/drawing/2014/main" id="{EDD9A201-61EF-477A-9E9A-83D2AEE5A204}"/>
              </a:ext>
            </a:extLst>
          </p:cNvPr>
          <p:cNvSpPr/>
          <p:nvPr/>
        </p:nvSpPr>
        <p:spPr>
          <a:xfrm>
            <a:off x="4374172" y="3550687"/>
            <a:ext cx="2386061" cy="305653"/>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90" name="矩形: 圓角 35">
            <a:extLst>
              <a:ext uri="{FF2B5EF4-FFF2-40B4-BE49-F238E27FC236}">
                <a16:creationId xmlns:a16="http://schemas.microsoft.com/office/drawing/2014/main" id="{5C92A4CB-C98F-4258-AA8D-F1BF70055065}"/>
              </a:ext>
            </a:extLst>
          </p:cNvPr>
          <p:cNvSpPr/>
          <p:nvPr/>
        </p:nvSpPr>
        <p:spPr>
          <a:xfrm>
            <a:off x="4363486" y="2561412"/>
            <a:ext cx="1374705" cy="305653"/>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85" name="矩形: 圓角 35">
            <a:extLst>
              <a:ext uri="{FF2B5EF4-FFF2-40B4-BE49-F238E27FC236}">
                <a16:creationId xmlns:a16="http://schemas.microsoft.com/office/drawing/2014/main" id="{4DECDCBC-9318-41EF-83F4-DCBE53CB11EB}"/>
              </a:ext>
            </a:extLst>
          </p:cNvPr>
          <p:cNvSpPr/>
          <p:nvPr/>
        </p:nvSpPr>
        <p:spPr>
          <a:xfrm>
            <a:off x="605982" y="2562347"/>
            <a:ext cx="931210" cy="305653"/>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81" name="Rounded Rectangle 80">
            <a:extLst>
              <a:ext uri="{FF2B5EF4-FFF2-40B4-BE49-F238E27FC236}">
                <a16:creationId xmlns:a16="http://schemas.microsoft.com/office/drawing/2014/main" id="{E6C232A4-03CF-554C-BDF9-8941272BD6F8}"/>
              </a:ext>
            </a:extLst>
          </p:cNvPr>
          <p:cNvSpPr/>
          <p:nvPr/>
        </p:nvSpPr>
        <p:spPr>
          <a:xfrm>
            <a:off x="5322057" y="1049987"/>
            <a:ext cx="2441668" cy="1303734"/>
          </a:xfrm>
          <a:prstGeom prst="roundRect">
            <a:avLst>
              <a:gd name="adj" fmla="val 863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p>
        </p:txBody>
      </p:sp>
      <p:sp>
        <p:nvSpPr>
          <p:cNvPr id="2" name="Title 1">
            <a:extLst>
              <a:ext uri="{FF2B5EF4-FFF2-40B4-BE49-F238E27FC236}">
                <a16:creationId xmlns:a16="http://schemas.microsoft.com/office/drawing/2014/main" id="{E7B68586-A0AA-2249-B6D3-ECD4DE19445A}"/>
              </a:ext>
            </a:extLst>
          </p:cNvPr>
          <p:cNvSpPr>
            <a:spLocks noGrp="1"/>
          </p:cNvSpPr>
          <p:nvPr>
            <p:ph type="title"/>
          </p:nvPr>
        </p:nvSpPr>
        <p:spPr>
          <a:xfrm>
            <a:off x="420136" y="114812"/>
            <a:ext cx="9043904" cy="994172"/>
          </a:xfrm>
        </p:spPr>
        <p:txBody>
          <a:bodyPr>
            <a:normAutofit/>
          </a:bodyPr>
          <a:lstStyle/>
          <a:p>
            <a:r>
              <a:rPr lang="en-US" altLang="zh-CN" sz="3200">
                <a:latin typeface="Arial" panose="020B0604020202020204" pitchFamily="34" charset="0"/>
                <a:cs typeface="Arial" panose="020B0604020202020204" pitchFamily="34" charset="0"/>
              </a:rPr>
              <a:t>5. See the file cache status in File Station</a:t>
            </a:r>
            <a:endParaRPr lang="en-US" sz="3200">
              <a:latin typeface="Arial" panose="020B0604020202020204" pitchFamily="34" charset="0"/>
              <a:cs typeface="Arial" panose="020B0604020202020204" pitchFamily="34" charset="0"/>
            </a:endParaRPr>
          </a:p>
        </p:txBody>
      </p:sp>
      <p:pic>
        <p:nvPicPr>
          <p:cNvPr id="11" name="Picture 10" descr="A close up of a logo&#10;&#10;Description automatically generated">
            <a:extLst>
              <a:ext uri="{FF2B5EF4-FFF2-40B4-BE49-F238E27FC236}">
                <a16:creationId xmlns:a16="http://schemas.microsoft.com/office/drawing/2014/main" id="{E037C1FD-A8CC-2B40-AB64-F40C777F5AE4}"/>
              </a:ext>
            </a:extLst>
          </p:cNvPr>
          <p:cNvPicPr>
            <a:picLocks noChangeAspect="1"/>
          </p:cNvPicPr>
          <p:nvPr/>
        </p:nvPicPr>
        <p:blipFill>
          <a:blip r:embed="rId3"/>
          <a:stretch>
            <a:fillRect/>
          </a:stretch>
        </p:blipFill>
        <p:spPr>
          <a:xfrm>
            <a:off x="5935145" y="1602167"/>
            <a:ext cx="270000" cy="270000"/>
          </a:xfrm>
          <a:prstGeom prst="rect">
            <a:avLst/>
          </a:prstGeom>
        </p:spPr>
      </p:pic>
      <p:pic>
        <p:nvPicPr>
          <p:cNvPr id="13" name="Picture 12">
            <a:extLst>
              <a:ext uri="{FF2B5EF4-FFF2-40B4-BE49-F238E27FC236}">
                <a16:creationId xmlns:a16="http://schemas.microsoft.com/office/drawing/2014/main" id="{DC9EBA77-7103-3448-B956-4EC5C1AF94A1}"/>
              </a:ext>
            </a:extLst>
          </p:cNvPr>
          <p:cNvPicPr>
            <a:picLocks noChangeAspect="1"/>
          </p:cNvPicPr>
          <p:nvPr/>
        </p:nvPicPr>
        <p:blipFill>
          <a:blip r:embed="rId4"/>
          <a:stretch>
            <a:fillRect/>
          </a:stretch>
        </p:blipFill>
        <p:spPr>
          <a:xfrm>
            <a:off x="2126373" y="2970055"/>
            <a:ext cx="270000" cy="270000"/>
          </a:xfrm>
          <a:prstGeom prst="rect">
            <a:avLst/>
          </a:prstGeom>
        </p:spPr>
      </p:pic>
      <p:pic>
        <p:nvPicPr>
          <p:cNvPr id="17" name="Picture 16">
            <a:extLst>
              <a:ext uri="{FF2B5EF4-FFF2-40B4-BE49-F238E27FC236}">
                <a16:creationId xmlns:a16="http://schemas.microsoft.com/office/drawing/2014/main" id="{52E27A17-7E49-7C4A-8BD9-0D9FF124E03A}"/>
              </a:ext>
            </a:extLst>
          </p:cNvPr>
          <p:cNvPicPr>
            <a:picLocks noChangeAspect="1"/>
          </p:cNvPicPr>
          <p:nvPr/>
        </p:nvPicPr>
        <p:blipFill>
          <a:blip r:embed="rId5"/>
          <a:stretch>
            <a:fillRect/>
          </a:stretch>
        </p:blipFill>
        <p:spPr>
          <a:xfrm>
            <a:off x="5943918" y="1953522"/>
            <a:ext cx="270000" cy="270000"/>
          </a:xfrm>
          <a:prstGeom prst="rect">
            <a:avLst/>
          </a:prstGeom>
        </p:spPr>
      </p:pic>
      <p:pic>
        <p:nvPicPr>
          <p:cNvPr id="21" name="Picture 20">
            <a:extLst>
              <a:ext uri="{FF2B5EF4-FFF2-40B4-BE49-F238E27FC236}">
                <a16:creationId xmlns:a16="http://schemas.microsoft.com/office/drawing/2014/main" id="{E0BB9897-F423-AF41-ADFD-88781CDEAEA1}"/>
              </a:ext>
            </a:extLst>
          </p:cNvPr>
          <p:cNvPicPr>
            <a:picLocks noChangeAspect="1"/>
          </p:cNvPicPr>
          <p:nvPr/>
        </p:nvPicPr>
        <p:blipFill>
          <a:blip r:embed="rId6"/>
          <a:stretch>
            <a:fillRect/>
          </a:stretch>
        </p:blipFill>
        <p:spPr>
          <a:xfrm>
            <a:off x="3259848" y="2970055"/>
            <a:ext cx="270000" cy="270000"/>
          </a:xfrm>
          <a:prstGeom prst="rect">
            <a:avLst/>
          </a:prstGeom>
        </p:spPr>
      </p:pic>
      <p:pic>
        <p:nvPicPr>
          <p:cNvPr id="25" name="Picture 24">
            <a:extLst>
              <a:ext uri="{FF2B5EF4-FFF2-40B4-BE49-F238E27FC236}">
                <a16:creationId xmlns:a16="http://schemas.microsoft.com/office/drawing/2014/main" id="{F4A03242-572E-1C4F-8E38-76D0BAD24A88}"/>
              </a:ext>
            </a:extLst>
          </p:cNvPr>
          <p:cNvPicPr>
            <a:picLocks noChangeAspect="1"/>
          </p:cNvPicPr>
          <p:nvPr/>
        </p:nvPicPr>
        <p:blipFill>
          <a:blip r:embed="rId7"/>
          <a:stretch>
            <a:fillRect/>
          </a:stretch>
        </p:blipFill>
        <p:spPr>
          <a:xfrm>
            <a:off x="5936719" y="1205637"/>
            <a:ext cx="270000" cy="270000"/>
          </a:xfrm>
          <a:prstGeom prst="rect">
            <a:avLst/>
          </a:prstGeom>
        </p:spPr>
      </p:pic>
      <p:pic>
        <p:nvPicPr>
          <p:cNvPr id="27" name="Picture 26" descr="A picture containing clipart&#10;&#10;Description automatically generated">
            <a:extLst>
              <a:ext uri="{FF2B5EF4-FFF2-40B4-BE49-F238E27FC236}">
                <a16:creationId xmlns:a16="http://schemas.microsoft.com/office/drawing/2014/main" id="{63C5DC80-DE52-7B45-AD94-7825E7219DAE}"/>
              </a:ext>
            </a:extLst>
          </p:cNvPr>
          <p:cNvPicPr>
            <a:picLocks noChangeAspect="1"/>
          </p:cNvPicPr>
          <p:nvPr/>
        </p:nvPicPr>
        <p:blipFill>
          <a:blip r:embed="rId8"/>
          <a:stretch>
            <a:fillRect/>
          </a:stretch>
        </p:blipFill>
        <p:spPr>
          <a:xfrm>
            <a:off x="2140623" y="3876146"/>
            <a:ext cx="270000" cy="270000"/>
          </a:xfrm>
          <a:prstGeom prst="rect">
            <a:avLst/>
          </a:prstGeom>
        </p:spPr>
      </p:pic>
      <p:pic>
        <p:nvPicPr>
          <p:cNvPr id="29" name="Picture 28">
            <a:extLst>
              <a:ext uri="{FF2B5EF4-FFF2-40B4-BE49-F238E27FC236}">
                <a16:creationId xmlns:a16="http://schemas.microsoft.com/office/drawing/2014/main" id="{E7861B73-F5A2-4648-95FB-D1E5F6AA6BB4}"/>
              </a:ext>
            </a:extLst>
          </p:cNvPr>
          <p:cNvPicPr>
            <a:picLocks noChangeAspect="1"/>
          </p:cNvPicPr>
          <p:nvPr/>
        </p:nvPicPr>
        <p:blipFill>
          <a:blip r:embed="rId9"/>
          <a:stretch>
            <a:fillRect/>
          </a:stretch>
        </p:blipFill>
        <p:spPr>
          <a:xfrm>
            <a:off x="1014273" y="3929737"/>
            <a:ext cx="270000" cy="286875"/>
          </a:xfrm>
          <a:prstGeom prst="rect">
            <a:avLst/>
          </a:prstGeom>
        </p:spPr>
      </p:pic>
      <p:pic>
        <p:nvPicPr>
          <p:cNvPr id="31" name="Picture 30" descr="A close up of a logo&#10;&#10;Description automatically generated">
            <a:extLst>
              <a:ext uri="{FF2B5EF4-FFF2-40B4-BE49-F238E27FC236}">
                <a16:creationId xmlns:a16="http://schemas.microsoft.com/office/drawing/2014/main" id="{9B0ACE7E-D159-9A40-A2D4-57E0AEC16B28}"/>
              </a:ext>
            </a:extLst>
          </p:cNvPr>
          <p:cNvPicPr>
            <a:picLocks noChangeAspect="1"/>
          </p:cNvPicPr>
          <p:nvPr/>
        </p:nvPicPr>
        <p:blipFill>
          <a:blip r:embed="rId10"/>
          <a:stretch>
            <a:fillRect/>
          </a:stretch>
        </p:blipFill>
        <p:spPr>
          <a:xfrm>
            <a:off x="1005348" y="2970055"/>
            <a:ext cx="270000" cy="270000"/>
          </a:xfrm>
          <a:prstGeom prst="rect">
            <a:avLst/>
          </a:prstGeom>
        </p:spPr>
      </p:pic>
      <p:sp>
        <p:nvSpPr>
          <p:cNvPr id="34" name="TextBox 33">
            <a:extLst>
              <a:ext uri="{FF2B5EF4-FFF2-40B4-BE49-F238E27FC236}">
                <a16:creationId xmlns:a16="http://schemas.microsoft.com/office/drawing/2014/main" id="{CC53F9BE-8063-9444-A271-29D3EB342E59}"/>
              </a:ext>
            </a:extLst>
          </p:cNvPr>
          <p:cNvSpPr txBox="1"/>
          <p:nvPr/>
        </p:nvSpPr>
        <p:spPr>
          <a:xfrm>
            <a:off x="2327911" y="1363393"/>
            <a:ext cx="2239009" cy="624017"/>
          </a:xfrm>
          <a:prstGeom prst="rect">
            <a:avLst/>
          </a:prstGeom>
          <a:noFill/>
        </p:spPr>
        <p:txBody>
          <a:bodyPr wrap="square" rtlCol="0">
            <a:spAutoFit/>
          </a:bodyPr>
          <a:lstStyle/>
          <a:p>
            <a:pPr>
              <a:lnSpc>
                <a:spcPts val="2200"/>
              </a:lnSpc>
            </a:pPr>
            <a:r>
              <a:rPr lang="en-US" altLang="zh-CN" sz="1300" b="1">
                <a:latin typeface="Arial" panose="020B0604020202020204" pitchFamily="34" charset="0"/>
                <a:ea typeface="微軟正黑體" panose="020B0604030504040204" pitchFamily="34" charset="-120"/>
                <a:cs typeface="Arial" panose="020B0604020202020204" pitchFamily="34" charset="0"/>
              </a:rPr>
              <a:t>See all file cache and sync status in File Station.</a:t>
            </a:r>
            <a:endParaRPr lang="en-US" sz="1300" b="1">
              <a:latin typeface="Arial" panose="020B0604020202020204" pitchFamily="34" charset="0"/>
              <a:ea typeface="微軟正黑體" panose="020B0604030504040204" pitchFamily="34" charset="-120"/>
              <a:cs typeface="Arial" panose="020B0604020202020204" pitchFamily="34" charset="0"/>
            </a:endParaRPr>
          </a:p>
        </p:txBody>
      </p:sp>
      <p:sp>
        <p:nvSpPr>
          <p:cNvPr id="37" name="TextBox 36">
            <a:extLst>
              <a:ext uri="{FF2B5EF4-FFF2-40B4-BE49-F238E27FC236}">
                <a16:creationId xmlns:a16="http://schemas.microsoft.com/office/drawing/2014/main" id="{3CBDEDC7-127D-7D4A-B090-1648A8C561E3}"/>
              </a:ext>
            </a:extLst>
          </p:cNvPr>
          <p:cNvSpPr txBox="1"/>
          <p:nvPr/>
        </p:nvSpPr>
        <p:spPr>
          <a:xfrm>
            <a:off x="655670" y="2589788"/>
            <a:ext cx="881973" cy="248209"/>
          </a:xfrm>
          <a:prstGeom prst="rect">
            <a:avLst/>
          </a:prstGeom>
          <a:noFill/>
        </p:spPr>
        <p:txBody>
          <a:bodyPr wrap="none" rtlCol="0">
            <a:spAutoFit/>
          </a:bodyPr>
          <a:lstStyle/>
          <a:p>
            <a:r>
              <a:rPr lang="en-US" altLang="zh-CN" sz="1013" b="1">
                <a:solidFill>
                  <a:schemeClr val="bg1"/>
                </a:solidFill>
                <a:latin typeface="Arial" panose="020B0604020202020204" pitchFamily="34" charset="0"/>
                <a:ea typeface="微軟正黑體" panose="020B0604030504040204" pitchFamily="34" charset="-120"/>
                <a:cs typeface="Arial" panose="020B0604020202020204" pitchFamily="34" charset="0"/>
              </a:rPr>
              <a:t>Read a file:</a:t>
            </a:r>
            <a:endParaRPr lang="en-US" sz="101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40" name="Straight Arrow Connector 39">
            <a:extLst>
              <a:ext uri="{FF2B5EF4-FFF2-40B4-BE49-F238E27FC236}">
                <a16:creationId xmlns:a16="http://schemas.microsoft.com/office/drawing/2014/main" id="{657EC804-31BE-6049-858A-DD0FD0A22FC4}"/>
              </a:ext>
            </a:extLst>
          </p:cNvPr>
          <p:cNvCxnSpPr/>
          <p:nvPr/>
        </p:nvCxnSpPr>
        <p:spPr>
          <a:xfrm>
            <a:off x="1513763" y="3111430"/>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9267C9B-41F2-EC49-B0EE-92D439885B33}"/>
              </a:ext>
            </a:extLst>
          </p:cNvPr>
          <p:cNvCxnSpPr/>
          <p:nvPr/>
        </p:nvCxnSpPr>
        <p:spPr>
          <a:xfrm>
            <a:off x="2675813" y="3111430"/>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5AC55F9-6DD1-EA46-82F5-2D0B90541855}"/>
              </a:ext>
            </a:extLst>
          </p:cNvPr>
          <p:cNvSpPr txBox="1"/>
          <p:nvPr/>
        </p:nvSpPr>
        <p:spPr>
          <a:xfrm>
            <a:off x="655951" y="3546115"/>
            <a:ext cx="1696619" cy="248209"/>
          </a:xfrm>
          <a:prstGeom prst="rect">
            <a:avLst/>
          </a:prstGeom>
          <a:noFill/>
        </p:spPr>
        <p:txBody>
          <a:bodyPr wrap="square" rtlCol="0">
            <a:spAutoFit/>
          </a:bodyPr>
          <a:lstStyle/>
          <a:p>
            <a:r>
              <a:rPr lang="en-US" altLang="zh-CN" sz="1013" b="1">
                <a:solidFill>
                  <a:schemeClr val="bg1"/>
                </a:solidFill>
                <a:latin typeface="Arial" panose="020B0604020202020204" pitchFamily="34" charset="0"/>
                <a:ea typeface="微軟正黑體" panose="020B0604030504040204" pitchFamily="34" charset="-120"/>
                <a:cs typeface="Arial" panose="020B0604020202020204" pitchFamily="34" charset="0"/>
              </a:rPr>
              <a:t>Upload a file:</a:t>
            </a:r>
            <a:endParaRPr lang="en-US" sz="101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3" name="Picture 42">
            <a:extLst>
              <a:ext uri="{FF2B5EF4-FFF2-40B4-BE49-F238E27FC236}">
                <a16:creationId xmlns:a16="http://schemas.microsoft.com/office/drawing/2014/main" id="{37558F91-5E73-2D40-816D-10C7ADA4FFAE}"/>
              </a:ext>
            </a:extLst>
          </p:cNvPr>
          <p:cNvPicPr>
            <a:picLocks noChangeAspect="1"/>
          </p:cNvPicPr>
          <p:nvPr/>
        </p:nvPicPr>
        <p:blipFill>
          <a:blip r:embed="rId6"/>
          <a:stretch>
            <a:fillRect/>
          </a:stretch>
        </p:blipFill>
        <p:spPr>
          <a:xfrm>
            <a:off x="3259848" y="3934312"/>
            <a:ext cx="270000" cy="270000"/>
          </a:xfrm>
          <a:prstGeom prst="rect">
            <a:avLst/>
          </a:prstGeom>
        </p:spPr>
      </p:pic>
      <p:sp>
        <p:nvSpPr>
          <p:cNvPr id="44" name="TextBox 43">
            <a:extLst>
              <a:ext uri="{FF2B5EF4-FFF2-40B4-BE49-F238E27FC236}">
                <a16:creationId xmlns:a16="http://schemas.microsoft.com/office/drawing/2014/main" id="{8DBA4126-ECED-664F-8737-5A4E6BD57978}"/>
              </a:ext>
            </a:extLst>
          </p:cNvPr>
          <p:cNvSpPr txBox="1"/>
          <p:nvPr/>
        </p:nvSpPr>
        <p:spPr>
          <a:xfrm>
            <a:off x="4406150" y="2594228"/>
            <a:ext cx="2215991" cy="248209"/>
          </a:xfrm>
          <a:prstGeom prst="rect">
            <a:avLst/>
          </a:prstGeom>
          <a:noFill/>
        </p:spPr>
        <p:txBody>
          <a:bodyPr wrap="square" rtlCol="0">
            <a:spAutoFit/>
          </a:bodyPr>
          <a:lstStyle/>
          <a:p>
            <a:r>
              <a:rPr lang="en-US" altLang="zh-CN" sz="1013" b="1">
                <a:solidFill>
                  <a:schemeClr val="bg1"/>
                </a:solidFill>
                <a:latin typeface="Arial" panose="020B0604020202020204" pitchFamily="34" charset="0"/>
                <a:ea typeface="微軟正黑體" panose="020B0604030504040204" pitchFamily="34" charset="-120"/>
                <a:cs typeface="Arial" panose="020B0604020202020204" pitchFamily="34" charset="0"/>
              </a:rPr>
              <a:t>Edit a cached file:</a:t>
            </a:r>
            <a:endParaRPr lang="en-US" sz="101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5" name="Picture 44">
            <a:extLst>
              <a:ext uri="{FF2B5EF4-FFF2-40B4-BE49-F238E27FC236}">
                <a16:creationId xmlns:a16="http://schemas.microsoft.com/office/drawing/2014/main" id="{9F9A0E0F-9926-FF4A-BB7D-DDDDFAA513EE}"/>
              </a:ext>
            </a:extLst>
          </p:cNvPr>
          <p:cNvPicPr>
            <a:picLocks noChangeAspect="1"/>
          </p:cNvPicPr>
          <p:nvPr/>
        </p:nvPicPr>
        <p:blipFill>
          <a:blip r:embed="rId6"/>
          <a:stretch>
            <a:fillRect/>
          </a:stretch>
        </p:blipFill>
        <p:spPr>
          <a:xfrm>
            <a:off x="4792726" y="2965376"/>
            <a:ext cx="270000" cy="270000"/>
          </a:xfrm>
          <a:prstGeom prst="rect">
            <a:avLst/>
          </a:prstGeom>
        </p:spPr>
      </p:pic>
      <p:pic>
        <p:nvPicPr>
          <p:cNvPr id="46" name="Picture 45" descr="A picture containing clipart&#10;&#10;Description automatically generated">
            <a:extLst>
              <a:ext uri="{FF2B5EF4-FFF2-40B4-BE49-F238E27FC236}">
                <a16:creationId xmlns:a16="http://schemas.microsoft.com/office/drawing/2014/main" id="{31F300C6-C47A-2547-896D-09B58A62125A}"/>
              </a:ext>
            </a:extLst>
          </p:cNvPr>
          <p:cNvPicPr>
            <a:picLocks noChangeAspect="1"/>
          </p:cNvPicPr>
          <p:nvPr/>
        </p:nvPicPr>
        <p:blipFill>
          <a:blip r:embed="rId8"/>
          <a:stretch>
            <a:fillRect/>
          </a:stretch>
        </p:blipFill>
        <p:spPr>
          <a:xfrm>
            <a:off x="7083451" y="2916735"/>
            <a:ext cx="270000" cy="270000"/>
          </a:xfrm>
          <a:prstGeom prst="rect">
            <a:avLst/>
          </a:prstGeom>
        </p:spPr>
      </p:pic>
      <p:pic>
        <p:nvPicPr>
          <p:cNvPr id="47" name="Picture 46">
            <a:extLst>
              <a:ext uri="{FF2B5EF4-FFF2-40B4-BE49-F238E27FC236}">
                <a16:creationId xmlns:a16="http://schemas.microsoft.com/office/drawing/2014/main" id="{A37F8E82-81D5-EB4F-A47E-B4D3B59948F1}"/>
              </a:ext>
            </a:extLst>
          </p:cNvPr>
          <p:cNvPicPr>
            <a:picLocks noChangeAspect="1"/>
          </p:cNvPicPr>
          <p:nvPr/>
        </p:nvPicPr>
        <p:blipFill>
          <a:blip r:embed="rId9"/>
          <a:stretch>
            <a:fillRect/>
          </a:stretch>
        </p:blipFill>
        <p:spPr>
          <a:xfrm>
            <a:off x="5985041" y="2955086"/>
            <a:ext cx="270000" cy="286875"/>
          </a:xfrm>
          <a:prstGeom prst="rect">
            <a:avLst/>
          </a:prstGeom>
        </p:spPr>
      </p:pic>
      <p:pic>
        <p:nvPicPr>
          <p:cNvPr id="48" name="Picture 47">
            <a:extLst>
              <a:ext uri="{FF2B5EF4-FFF2-40B4-BE49-F238E27FC236}">
                <a16:creationId xmlns:a16="http://schemas.microsoft.com/office/drawing/2014/main" id="{4FBEDAFA-5EFD-2C4D-9CE5-8E8638326ECA}"/>
              </a:ext>
            </a:extLst>
          </p:cNvPr>
          <p:cNvPicPr>
            <a:picLocks noChangeAspect="1"/>
          </p:cNvPicPr>
          <p:nvPr/>
        </p:nvPicPr>
        <p:blipFill>
          <a:blip r:embed="rId6"/>
          <a:stretch>
            <a:fillRect/>
          </a:stretch>
        </p:blipFill>
        <p:spPr>
          <a:xfrm>
            <a:off x="8259826" y="2965376"/>
            <a:ext cx="270000" cy="270000"/>
          </a:xfrm>
          <a:prstGeom prst="rect">
            <a:avLst/>
          </a:prstGeom>
        </p:spPr>
      </p:pic>
      <p:sp>
        <p:nvSpPr>
          <p:cNvPr id="49" name="TextBox 48">
            <a:extLst>
              <a:ext uri="{FF2B5EF4-FFF2-40B4-BE49-F238E27FC236}">
                <a16:creationId xmlns:a16="http://schemas.microsoft.com/office/drawing/2014/main" id="{E7A74AE0-B1F7-B147-B9BE-2DDAE6423DAB}"/>
              </a:ext>
            </a:extLst>
          </p:cNvPr>
          <p:cNvSpPr txBox="1"/>
          <p:nvPr/>
        </p:nvSpPr>
        <p:spPr>
          <a:xfrm>
            <a:off x="4412390" y="3582522"/>
            <a:ext cx="2389115" cy="248209"/>
          </a:xfrm>
          <a:prstGeom prst="rect">
            <a:avLst/>
          </a:prstGeom>
          <a:noFill/>
        </p:spPr>
        <p:txBody>
          <a:bodyPr wrap="square" rtlCol="0">
            <a:spAutoFit/>
          </a:bodyPr>
          <a:lstStyle/>
          <a:p>
            <a:r>
              <a:rPr lang="en-US" altLang="zh-CN" sz="1013" b="1">
                <a:solidFill>
                  <a:schemeClr val="bg1"/>
                </a:solidFill>
                <a:latin typeface="Arial" panose="020B0604020202020204" pitchFamily="34" charset="0"/>
                <a:ea typeface="微軟正黑體" panose="020B0604030504040204" pitchFamily="34" charset="-120"/>
                <a:cs typeface="Arial" panose="020B0604020202020204" pitchFamily="34" charset="0"/>
              </a:rPr>
              <a:t>Cached file is edited on the cloud:</a:t>
            </a:r>
            <a:endParaRPr lang="en-US" sz="101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0" name="Picture 49">
            <a:extLst>
              <a:ext uri="{FF2B5EF4-FFF2-40B4-BE49-F238E27FC236}">
                <a16:creationId xmlns:a16="http://schemas.microsoft.com/office/drawing/2014/main" id="{8CD82015-C847-A346-883B-ED70B27568B0}"/>
              </a:ext>
            </a:extLst>
          </p:cNvPr>
          <p:cNvPicPr>
            <a:picLocks noChangeAspect="1"/>
          </p:cNvPicPr>
          <p:nvPr/>
        </p:nvPicPr>
        <p:blipFill>
          <a:blip r:embed="rId6"/>
          <a:stretch>
            <a:fillRect/>
          </a:stretch>
        </p:blipFill>
        <p:spPr>
          <a:xfrm>
            <a:off x="4792726" y="3949318"/>
            <a:ext cx="270000" cy="270000"/>
          </a:xfrm>
          <a:prstGeom prst="rect">
            <a:avLst/>
          </a:prstGeom>
        </p:spPr>
      </p:pic>
      <p:pic>
        <p:nvPicPr>
          <p:cNvPr id="51" name="Picture 50">
            <a:extLst>
              <a:ext uri="{FF2B5EF4-FFF2-40B4-BE49-F238E27FC236}">
                <a16:creationId xmlns:a16="http://schemas.microsoft.com/office/drawing/2014/main" id="{E2FB6C3E-D2F2-3249-A9E3-E501D5E7CE0A}"/>
              </a:ext>
            </a:extLst>
          </p:cNvPr>
          <p:cNvPicPr>
            <a:picLocks noChangeAspect="1"/>
          </p:cNvPicPr>
          <p:nvPr/>
        </p:nvPicPr>
        <p:blipFill>
          <a:blip r:embed="rId4"/>
          <a:stretch>
            <a:fillRect/>
          </a:stretch>
        </p:blipFill>
        <p:spPr>
          <a:xfrm>
            <a:off x="5983351" y="3910256"/>
            <a:ext cx="270000" cy="270000"/>
          </a:xfrm>
          <a:prstGeom prst="rect">
            <a:avLst/>
          </a:prstGeom>
        </p:spPr>
      </p:pic>
      <p:pic>
        <p:nvPicPr>
          <p:cNvPr id="52" name="Picture 51">
            <a:extLst>
              <a:ext uri="{FF2B5EF4-FFF2-40B4-BE49-F238E27FC236}">
                <a16:creationId xmlns:a16="http://schemas.microsoft.com/office/drawing/2014/main" id="{DE5B46B7-8A59-EA48-8627-9C862FB2E964}"/>
              </a:ext>
            </a:extLst>
          </p:cNvPr>
          <p:cNvPicPr>
            <a:picLocks noChangeAspect="1"/>
          </p:cNvPicPr>
          <p:nvPr/>
        </p:nvPicPr>
        <p:blipFill>
          <a:blip r:embed="rId6"/>
          <a:stretch>
            <a:fillRect/>
          </a:stretch>
        </p:blipFill>
        <p:spPr>
          <a:xfrm>
            <a:off x="7097776" y="3919781"/>
            <a:ext cx="270000" cy="270000"/>
          </a:xfrm>
          <a:prstGeom prst="rect">
            <a:avLst/>
          </a:prstGeom>
        </p:spPr>
      </p:pic>
      <p:cxnSp>
        <p:nvCxnSpPr>
          <p:cNvPr id="53" name="Straight Arrow Connector 52">
            <a:extLst>
              <a:ext uri="{FF2B5EF4-FFF2-40B4-BE49-F238E27FC236}">
                <a16:creationId xmlns:a16="http://schemas.microsoft.com/office/drawing/2014/main" id="{BE3B1145-A23A-6043-9EEE-39DCB5A68696}"/>
              </a:ext>
            </a:extLst>
          </p:cNvPr>
          <p:cNvCxnSpPr/>
          <p:nvPr/>
        </p:nvCxnSpPr>
        <p:spPr>
          <a:xfrm>
            <a:off x="6466115" y="4042106"/>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26EA9FB-2E77-AC4F-B911-5E4A1E0F5F86}"/>
              </a:ext>
            </a:extLst>
          </p:cNvPr>
          <p:cNvCxnSpPr/>
          <p:nvPr/>
        </p:nvCxnSpPr>
        <p:spPr>
          <a:xfrm>
            <a:off x="5304065" y="4051631"/>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B7A7D79-8D01-F64F-BB89-F5083B0B4EA9}"/>
              </a:ext>
            </a:extLst>
          </p:cNvPr>
          <p:cNvCxnSpPr/>
          <p:nvPr/>
        </p:nvCxnSpPr>
        <p:spPr>
          <a:xfrm>
            <a:off x="1513763" y="4065200"/>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A64E13F-42C3-A54B-91E4-3F5E88557521}"/>
              </a:ext>
            </a:extLst>
          </p:cNvPr>
          <p:cNvCxnSpPr/>
          <p:nvPr/>
        </p:nvCxnSpPr>
        <p:spPr>
          <a:xfrm>
            <a:off x="5304065" y="3086740"/>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1C19223-A564-7B44-B241-4C9A7825E793}"/>
              </a:ext>
            </a:extLst>
          </p:cNvPr>
          <p:cNvCxnSpPr/>
          <p:nvPr/>
        </p:nvCxnSpPr>
        <p:spPr>
          <a:xfrm>
            <a:off x="1675040" y="6794264"/>
            <a:ext cx="371475"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0548408-BB73-044D-B657-DB0D124E8740}"/>
              </a:ext>
            </a:extLst>
          </p:cNvPr>
          <p:cNvCxnSpPr/>
          <p:nvPr/>
        </p:nvCxnSpPr>
        <p:spPr>
          <a:xfrm>
            <a:off x="6485165" y="3086740"/>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85E4882-BD80-3145-B7E9-4EBA4045C2EB}"/>
              </a:ext>
            </a:extLst>
          </p:cNvPr>
          <p:cNvCxnSpPr/>
          <p:nvPr/>
        </p:nvCxnSpPr>
        <p:spPr>
          <a:xfrm>
            <a:off x="2999015" y="6794264"/>
            <a:ext cx="371475"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5F16A97-2247-F046-8A0C-6A87AA28195C}"/>
              </a:ext>
            </a:extLst>
          </p:cNvPr>
          <p:cNvCxnSpPr/>
          <p:nvPr/>
        </p:nvCxnSpPr>
        <p:spPr>
          <a:xfrm>
            <a:off x="7599590" y="3086740"/>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BB3BB0C-0402-6243-9116-050A3F403F2A}"/>
              </a:ext>
            </a:extLst>
          </p:cNvPr>
          <p:cNvCxnSpPr/>
          <p:nvPr/>
        </p:nvCxnSpPr>
        <p:spPr>
          <a:xfrm>
            <a:off x="4284890" y="6794264"/>
            <a:ext cx="371475"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1C44A26-0891-E94E-B913-2D81CB74E126}"/>
              </a:ext>
            </a:extLst>
          </p:cNvPr>
          <p:cNvCxnSpPr/>
          <p:nvPr/>
        </p:nvCxnSpPr>
        <p:spPr>
          <a:xfrm>
            <a:off x="2675813" y="4065200"/>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4585D24-5CF3-134F-9487-DF79E858DF82}"/>
              </a:ext>
            </a:extLst>
          </p:cNvPr>
          <p:cNvSpPr txBox="1"/>
          <p:nvPr/>
        </p:nvSpPr>
        <p:spPr>
          <a:xfrm>
            <a:off x="776035" y="3242396"/>
            <a:ext cx="724877" cy="223138"/>
          </a:xfrm>
          <a:prstGeom prst="rect">
            <a:avLst/>
          </a:prstGeom>
          <a:noFill/>
        </p:spPr>
        <p:txBody>
          <a:bodyPr wrap="none" rtlCol="0">
            <a:spAutoFit/>
          </a:bodyPr>
          <a:lstStyle/>
          <a:p>
            <a:pPr algn="ctr"/>
            <a:r>
              <a:rPr lang="en-US" altLang="zh-CN" sz="850">
                <a:latin typeface="Arial" panose="020B0604020202020204" pitchFamily="34" charset="0"/>
                <a:ea typeface="微軟正黑體" panose="020B0604030504040204" pitchFamily="34" charset="-120"/>
                <a:cs typeface="Arial" panose="020B0604020202020204" pitchFamily="34" charset="0"/>
              </a:rPr>
              <a:t>Cloud Only</a:t>
            </a:r>
            <a:endParaRPr lang="en-US" sz="850">
              <a:latin typeface="Arial" panose="020B0604020202020204" pitchFamily="34" charset="0"/>
              <a:ea typeface="微軟正黑體" panose="020B0604030504040204" pitchFamily="34" charset="-120"/>
              <a:cs typeface="Arial" panose="020B0604020202020204" pitchFamily="34" charset="0"/>
            </a:endParaRPr>
          </a:p>
        </p:txBody>
      </p:sp>
      <p:sp>
        <p:nvSpPr>
          <p:cNvPr id="65" name="TextBox 64">
            <a:extLst>
              <a:ext uri="{FF2B5EF4-FFF2-40B4-BE49-F238E27FC236}">
                <a16:creationId xmlns:a16="http://schemas.microsoft.com/office/drawing/2014/main" id="{0ED143BE-7857-7644-B9A0-565A7AEB9A4B}"/>
              </a:ext>
            </a:extLst>
          </p:cNvPr>
          <p:cNvSpPr txBox="1"/>
          <p:nvPr/>
        </p:nvSpPr>
        <p:spPr>
          <a:xfrm>
            <a:off x="1863825" y="3242396"/>
            <a:ext cx="816249" cy="223138"/>
          </a:xfrm>
          <a:prstGeom prst="rect">
            <a:avLst/>
          </a:prstGeom>
          <a:noFill/>
        </p:spPr>
        <p:txBody>
          <a:bodyPr wrap="none" rtlCol="0">
            <a:spAutoFit/>
          </a:bodyPr>
          <a:lstStyle/>
          <a:p>
            <a:pPr algn="ctr"/>
            <a:r>
              <a:rPr lang="en-US" altLang="zh-CN" sz="850">
                <a:latin typeface="Arial" panose="020B0604020202020204" pitchFamily="34" charset="0"/>
                <a:ea typeface="微軟正黑體" panose="020B0604030504040204" pitchFamily="34" charset="-120"/>
                <a:cs typeface="Arial" panose="020B0604020202020204" pitchFamily="34" charset="0"/>
              </a:rPr>
              <a:t>Downloading</a:t>
            </a:r>
            <a:endParaRPr lang="en-US" sz="850">
              <a:latin typeface="Arial" panose="020B0604020202020204" pitchFamily="34" charset="0"/>
              <a:ea typeface="微軟正黑體" panose="020B0604030504040204" pitchFamily="34" charset="-120"/>
              <a:cs typeface="Arial" panose="020B0604020202020204" pitchFamily="34" charset="0"/>
            </a:endParaRPr>
          </a:p>
        </p:txBody>
      </p:sp>
      <p:sp>
        <p:nvSpPr>
          <p:cNvPr id="66" name="TextBox 65">
            <a:extLst>
              <a:ext uri="{FF2B5EF4-FFF2-40B4-BE49-F238E27FC236}">
                <a16:creationId xmlns:a16="http://schemas.microsoft.com/office/drawing/2014/main" id="{3DC12F5C-16B9-724A-B8BC-0812DC26F687}"/>
              </a:ext>
            </a:extLst>
          </p:cNvPr>
          <p:cNvSpPr txBox="1"/>
          <p:nvPr/>
        </p:nvSpPr>
        <p:spPr>
          <a:xfrm>
            <a:off x="2841292" y="3242396"/>
            <a:ext cx="1071127" cy="223138"/>
          </a:xfrm>
          <a:prstGeom prst="rect">
            <a:avLst/>
          </a:prstGeom>
          <a:noFill/>
        </p:spPr>
        <p:txBody>
          <a:bodyPr wrap="none" rtlCol="0">
            <a:spAutoFit/>
          </a:bodyPr>
          <a:lstStyle/>
          <a:p>
            <a:pPr algn="ctr"/>
            <a:r>
              <a:rPr lang="en-US" altLang="zh-CN" sz="850">
                <a:latin typeface="Arial" panose="020B0604020202020204" pitchFamily="34" charset="0"/>
                <a:ea typeface="微軟正黑體" panose="020B0604030504040204" pitchFamily="34" charset="-120"/>
                <a:cs typeface="Arial" panose="020B0604020202020204" pitchFamily="34" charset="0"/>
              </a:rPr>
              <a:t>Cached &amp; synced</a:t>
            </a:r>
            <a:endParaRPr lang="en-US" sz="850">
              <a:latin typeface="Arial" panose="020B0604020202020204" pitchFamily="34" charset="0"/>
              <a:ea typeface="微軟正黑體" panose="020B0604030504040204" pitchFamily="34" charset="-120"/>
              <a:cs typeface="Arial" panose="020B0604020202020204" pitchFamily="34" charset="0"/>
            </a:endParaRPr>
          </a:p>
        </p:txBody>
      </p:sp>
      <p:sp>
        <p:nvSpPr>
          <p:cNvPr id="67" name="TextBox 66">
            <a:extLst>
              <a:ext uri="{FF2B5EF4-FFF2-40B4-BE49-F238E27FC236}">
                <a16:creationId xmlns:a16="http://schemas.microsoft.com/office/drawing/2014/main" id="{5A81C402-9564-8F4F-B859-5D1E206BC0DD}"/>
              </a:ext>
            </a:extLst>
          </p:cNvPr>
          <p:cNvSpPr txBox="1"/>
          <p:nvPr/>
        </p:nvSpPr>
        <p:spPr>
          <a:xfrm>
            <a:off x="4407590" y="3216996"/>
            <a:ext cx="1071127" cy="223138"/>
          </a:xfrm>
          <a:prstGeom prst="rect">
            <a:avLst/>
          </a:prstGeom>
          <a:noFill/>
        </p:spPr>
        <p:txBody>
          <a:bodyPr wrap="none" rtlCol="0">
            <a:spAutoFit/>
          </a:bodyPr>
          <a:lstStyle/>
          <a:p>
            <a:pPr algn="ctr"/>
            <a:r>
              <a:rPr lang="en-US" altLang="zh-CN" sz="850">
                <a:latin typeface="Arial" panose="020B0604020202020204" pitchFamily="34" charset="0"/>
                <a:ea typeface="微軟正黑體" panose="020B0604030504040204" pitchFamily="34" charset="-120"/>
                <a:cs typeface="Arial" panose="020B0604020202020204" pitchFamily="34" charset="0"/>
              </a:rPr>
              <a:t>Cached &amp; synced</a:t>
            </a:r>
            <a:endParaRPr lang="en-US" sz="850">
              <a:latin typeface="Arial" panose="020B0604020202020204" pitchFamily="34" charset="0"/>
              <a:ea typeface="微軟正黑體" panose="020B0604030504040204" pitchFamily="34" charset="-120"/>
              <a:cs typeface="Arial" panose="020B0604020202020204" pitchFamily="34" charset="0"/>
            </a:endParaRPr>
          </a:p>
        </p:txBody>
      </p:sp>
      <p:sp>
        <p:nvSpPr>
          <p:cNvPr id="68" name="TextBox 67">
            <a:extLst>
              <a:ext uri="{FF2B5EF4-FFF2-40B4-BE49-F238E27FC236}">
                <a16:creationId xmlns:a16="http://schemas.microsoft.com/office/drawing/2014/main" id="{898C6437-F250-E545-9426-BE1FB0A5ADC8}"/>
              </a:ext>
            </a:extLst>
          </p:cNvPr>
          <p:cNvSpPr txBox="1"/>
          <p:nvPr/>
        </p:nvSpPr>
        <p:spPr>
          <a:xfrm>
            <a:off x="4407587" y="4206326"/>
            <a:ext cx="1071127" cy="223138"/>
          </a:xfrm>
          <a:prstGeom prst="rect">
            <a:avLst/>
          </a:prstGeom>
          <a:noFill/>
        </p:spPr>
        <p:txBody>
          <a:bodyPr wrap="none" rtlCol="0">
            <a:spAutoFit/>
          </a:bodyPr>
          <a:lstStyle/>
          <a:p>
            <a:pPr algn="ctr"/>
            <a:r>
              <a:rPr lang="en-US" altLang="zh-CN" sz="850">
                <a:latin typeface="Arial" panose="020B0604020202020204" pitchFamily="34" charset="0"/>
                <a:ea typeface="微軟正黑體" panose="020B0604030504040204" pitchFamily="34" charset="-120"/>
                <a:cs typeface="Arial" panose="020B0604020202020204" pitchFamily="34" charset="0"/>
              </a:rPr>
              <a:t>Cached &amp; synced</a:t>
            </a:r>
            <a:endParaRPr lang="en-US" sz="850">
              <a:latin typeface="Arial" panose="020B0604020202020204" pitchFamily="34" charset="0"/>
              <a:ea typeface="微軟正黑體" panose="020B0604030504040204" pitchFamily="34" charset="-120"/>
              <a:cs typeface="Arial" panose="020B0604020202020204" pitchFamily="34" charset="0"/>
            </a:endParaRPr>
          </a:p>
        </p:txBody>
      </p:sp>
      <p:sp>
        <p:nvSpPr>
          <p:cNvPr id="69" name="TextBox 68">
            <a:extLst>
              <a:ext uri="{FF2B5EF4-FFF2-40B4-BE49-F238E27FC236}">
                <a16:creationId xmlns:a16="http://schemas.microsoft.com/office/drawing/2014/main" id="{46FB06EA-95D5-B94C-9083-E8DF935A4180}"/>
              </a:ext>
            </a:extLst>
          </p:cNvPr>
          <p:cNvSpPr txBox="1"/>
          <p:nvPr/>
        </p:nvSpPr>
        <p:spPr>
          <a:xfrm>
            <a:off x="6697214" y="4215851"/>
            <a:ext cx="1071127" cy="223138"/>
          </a:xfrm>
          <a:prstGeom prst="rect">
            <a:avLst/>
          </a:prstGeom>
          <a:noFill/>
        </p:spPr>
        <p:txBody>
          <a:bodyPr wrap="none" rtlCol="0">
            <a:spAutoFit/>
          </a:bodyPr>
          <a:lstStyle/>
          <a:p>
            <a:pPr algn="ctr"/>
            <a:r>
              <a:rPr lang="en-US" altLang="zh-CN" sz="850">
                <a:latin typeface="Arial" panose="020B0604020202020204" pitchFamily="34" charset="0"/>
                <a:ea typeface="微軟正黑體" panose="020B0604030504040204" pitchFamily="34" charset="-120"/>
                <a:cs typeface="Arial" panose="020B0604020202020204" pitchFamily="34" charset="0"/>
              </a:rPr>
              <a:t>Cached &amp; synced</a:t>
            </a:r>
            <a:endParaRPr lang="en-US" sz="850">
              <a:latin typeface="Arial" panose="020B0604020202020204" pitchFamily="34" charset="0"/>
              <a:ea typeface="微軟正黑體" panose="020B0604030504040204" pitchFamily="34" charset="-120"/>
              <a:cs typeface="Arial" panose="020B0604020202020204" pitchFamily="34" charset="0"/>
            </a:endParaRPr>
          </a:p>
        </p:txBody>
      </p:sp>
      <p:sp>
        <p:nvSpPr>
          <p:cNvPr id="70" name="TextBox 69">
            <a:extLst>
              <a:ext uri="{FF2B5EF4-FFF2-40B4-BE49-F238E27FC236}">
                <a16:creationId xmlns:a16="http://schemas.microsoft.com/office/drawing/2014/main" id="{2DDC0936-2242-E84F-9C82-39A8EA7698FB}"/>
              </a:ext>
            </a:extLst>
          </p:cNvPr>
          <p:cNvSpPr txBox="1"/>
          <p:nvPr/>
        </p:nvSpPr>
        <p:spPr>
          <a:xfrm>
            <a:off x="2841287" y="4205691"/>
            <a:ext cx="1071126" cy="223138"/>
          </a:xfrm>
          <a:prstGeom prst="rect">
            <a:avLst/>
          </a:prstGeom>
          <a:noFill/>
        </p:spPr>
        <p:txBody>
          <a:bodyPr wrap="none" rtlCol="0">
            <a:spAutoFit/>
          </a:bodyPr>
          <a:lstStyle/>
          <a:p>
            <a:pPr algn="ctr"/>
            <a:r>
              <a:rPr lang="en-US" altLang="zh-CN" sz="850">
                <a:latin typeface="Arial" panose="020B0604020202020204" pitchFamily="34" charset="0"/>
                <a:ea typeface="微軟正黑體" panose="020B0604030504040204" pitchFamily="34" charset="-120"/>
                <a:cs typeface="Arial" panose="020B0604020202020204" pitchFamily="34" charset="0"/>
              </a:rPr>
              <a:t>Cached &amp; synced</a:t>
            </a:r>
            <a:endParaRPr lang="en-US" sz="850">
              <a:latin typeface="Arial" panose="020B0604020202020204" pitchFamily="34" charset="0"/>
              <a:ea typeface="微軟正黑體" panose="020B0604030504040204" pitchFamily="34" charset="-120"/>
              <a:cs typeface="Arial" panose="020B0604020202020204" pitchFamily="34" charset="0"/>
            </a:endParaRPr>
          </a:p>
        </p:txBody>
      </p:sp>
      <p:sp>
        <p:nvSpPr>
          <p:cNvPr id="71" name="TextBox 70">
            <a:extLst>
              <a:ext uri="{FF2B5EF4-FFF2-40B4-BE49-F238E27FC236}">
                <a16:creationId xmlns:a16="http://schemas.microsoft.com/office/drawing/2014/main" id="{199A543D-CA6C-804A-A57B-C141CD2083A4}"/>
              </a:ext>
            </a:extLst>
          </p:cNvPr>
          <p:cNvSpPr txBox="1"/>
          <p:nvPr/>
        </p:nvSpPr>
        <p:spPr>
          <a:xfrm>
            <a:off x="5705535" y="4216135"/>
            <a:ext cx="816249" cy="223138"/>
          </a:xfrm>
          <a:prstGeom prst="rect">
            <a:avLst/>
          </a:prstGeom>
          <a:noFill/>
        </p:spPr>
        <p:txBody>
          <a:bodyPr wrap="none" rtlCol="0">
            <a:spAutoFit/>
          </a:bodyPr>
          <a:lstStyle/>
          <a:p>
            <a:pPr algn="ctr"/>
            <a:r>
              <a:rPr lang="en-US" altLang="zh-CN" sz="850">
                <a:latin typeface="Arial" panose="020B0604020202020204" pitchFamily="34" charset="0"/>
                <a:ea typeface="微軟正黑體" panose="020B0604030504040204" pitchFamily="34" charset="-120"/>
                <a:cs typeface="Arial" panose="020B0604020202020204" pitchFamily="34" charset="0"/>
              </a:rPr>
              <a:t>Downloading</a:t>
            </a:r>
            <a:endParaRPr lang="en-US" sz="850">
              <a:latin typeface="Arial" panose="020B0604020202020204" pitchFamily="34" charset="0"/>
              <a:ea typeface="微軟正黑體" panose="020B0604030504040204" pitchFamily="34" charset="-120"/>
              <a:cs typeface="Arial" panose="020B0604020202020204" pitchFamily="34" charset="0"/>
            </a:endParaRPr>
          </a:p>
        </p:txBody>
      </p:sp>
      <p:sp>
        <p:nvSpPr>
          <p:cNvPr id="73" name="TextBox 72">
            <a:extLst>
              <a:ext uri="{FF2B5EF4-FFF2-40B4-BE49-F238E27FC236}">
                <a16:creationId xmlns:a16="http://schemas.microsoft.com/office/drawing/2014/main" id="{252E9BA2-AAA6-2C49-A837-74E03B8146B4}"/>
              </a:ext>
            </a:extLst>
          </p:cNvPr>
          <p:cNvSpPr txBox="1"/>
          <p:nvPr/>
        </p:nvSpPr>
        <p:spPr>
          <a:xfrm>
            <a:off x="6795499" y="3220088"/>
            <a:ext cx="1168910" cy="223138"/>
          </a:xfrm>
          <a:prstGeom prst="rect">
            <a:avLst/>
          </a:prstGeom>
          <a:noFill/>
        </p:spPr>
        <p:txBody>
          <a:bodyPr wrap="none" rtlCol="0">
            <a:spAutoFit/>
          </a:bodyPr>
          <a:lstStyle/>
          <a:p>
            <a:pPr algn="ctr"/>
            <a:r>
              <a:rPr lang="en-US" altLang="zh-CN" sz="850">
                <a:latin typeface="Arial" panose="020B0604020202020204" pitchFamily="34" charset="0"/>
                <a:ea typeface="微軟正黑體" panose="020B0604030504040204" pitchFamily="34" charset="-120"/>
                <a:cs typeface="Arial" panose="020B0604020202020204" pitchFamily="34" charset="0"/>
              </a:rPr>
              <a:t>Cached &amp; uploading</a:t>
            </a:r>
            <a:endParaRPr lang="en-US" sz="850">
              <a:latin typeface="Arial" panose="020B0604020202020204" pitchFamily="34" charset="0"/>
              <a:ea typeface="微軟正黑體" panose="020B0604030504040204" pitchFamily="34" charset="-120"/>
              <a:cs typeface="Arial" panose="020B0604020202020204" pitchFamily="34" charset="0"/>
            </a:endParaRPr>
          </a:p>
        </p:txBody>
      </p:sp>
      <p:sp>
        <p:nvSpPr>
          <p:cNvPr id="74" name="TextBox 73">
            <a:extLst>
              <a:ext uri="{FF2B5EF4-FFF2-40B4-BE49-F238E27FC236}">
                <a16:creationId xmlns:a16="http://schemas.microsoft.com/office/drawing/2014/main" id="{61713305-0ECB-F14D-8A31-EAC0125919B2}"/>
              </a:ext>
            </a:extLst>
          </p:cNvPr>
          <p:cNvSpPr txBox="1"/>
          <p:nvPr/>
        </p:nvSpPr>
        <p:spPr>
          <a:xfrm>
            <a:off x="7850559" y="3216996"/>
            <a:ext cx="1071127" cy="223138"/>
          </a:xfrm>
          <a:prstGeom prst="rect">
            <a:avLst/>
          </a:prstGeom>
          <a:noFill/>
        </p:spPr>
        <p:txBody>
          <a:bodyPr wrap="none" rtlCol="0">
            <a:spAutoFit/>
          </a:bodyPr>
          <a:lstStyle/>
          <a:p>
            <a:pPr algn="ctr"/>
            <a:r>
              <a:rPr lang="en-US" altLang="zh-CN" sz="850">
                <a:latin typeface="Arial" panose="020B0604020202020204" pitchFamily="34" charset="0"/>
                <a:ea typeface="微軟正黑體" panose="020B0604030504040204" pitchFamily="34" charset="-120"/>
                <a:cs typeface="Arial" panose="020B0604020202020204" pitchFamily="34" charset="0"/>
              </a:rPr>
              <a:t>Cached &amp; synced</a:t>
            </a:r>
            <a:endParaRPr lang="en-US" sz="850">
              <a:latin typeface="Arial" panose="020B0604020202020204" pitchFamily="34" charset="0"/>
              <a:ea typeface="微軟正黑體" panose="020B0604030504040204" pitchFamily="34" charset="-120"/>
              <a:cs typeface="Arial" panose="020B0604020202020204" pitchFamily="34" charset="0"/>
            </a:endParaRPr>
          </a:p>
        </p:txBody>
      </p:sp>
      <p:sp>
        <p:nvSpPr>
          <p:cNvPr id="75" name="TextBox 74">
            <a:extLst>
              <a:ext uri="{FF2B5EF4-FFF2-40B4-BE49-F238E27FC236}">
                <a16:creationId xmlns:a16="http://schemas.microsoft.com/office/drawing/2014/main" id="{854B3422-F831-1A45-A382-827552D51183}"/>
              </a:ext>
            </a:extLst>
          </p:cNvPr>
          <p:cNvSpPr txBox="1"/>
          <p:nvPr/>
        </p:nvSpPr>
        <p:spPr>
          <a:xfrm>
            <a:off x="5601416" y="3211916"/>
            <a:ext cx="1086807" cy="353943"/>
          </a:xfrm>
          <a:prstGeom prst="rect">
            <a:avLst/>
          </a:prstGeom>
          <a:noFill/>
        </p:spPr>
        <p:txBody>
          <a:bodyPr wrap="square" rtlCol="0">
            <a:spAutoFit/>
          </a:bodyPr>
          <a:lstStyle/>
          <a:p>
            <a:pPr algn="ctr"/>
            <a:r>
              <a:rPr lang="en-US" altLang="zh-CN" sz="850">
                <a:latin typeface="Arial" panose="020B0604020202020204" pitchFamily="34" charset="0"/>
                <a:ea typeface="微軟正黑體" panose="020B0604030504040204" pitchFamily="34" charset="-120"/>
                <a:cs typeface="Arial" panose="020B0604020202020204" pitchFamily="34" charset="0"/>
              </a:rPr>
              <a:t>Cached &amp; wait for uploading </a:t>
            </a:r>
            <a:endParaRPr lang="en-US" sz="850">
              <a:latin typeface="Arial" panose="020B0604020202020204" pitchFamily="34" charset="0"/>
              <a:ea typeface="微軟正黑體" panose="020B0604030504040204" pitchFamily="34" charset="-120"/>
              <a:cs typeface="Arial" panose="020B0604020202020204" pitchFamily="34" charset="0"/>
            </a:endParaRPr>
          </a:p>
        </p:txBody>
      </p:sp>
      <p:sp>
        <p:nvSpPr>
          <p:cNvPr id="76" name="TextBox 75">
            <a:extLst>
              <a:ext uri="{FF2B5EF4-FFF2-40B4-BE49-F238E27FC236}">
                <a16:creationId xmlns:a16="http://schemas.microsoft.com/office/drawing/2014/main" id="{6C8106F0-6C9D-2748-AB6C-66D7F1DF36BC}"/>
              </a:ext>
            </a:extLst>
          </p:cNvPr>
          <p:cNvSpPr txBox="1"/>
          <p:nvPr/>
        </p:nvSpPr>
        <p:spPr>
          <a:xfrm>
            <a:off x="1666683" y="4205691"/>
            <a:ext cx="1168910" cy="223138"/>
          </a:xfrm>
          <a:prstGeom prst="rect">
            <a:avLst/>
          </a:prstGeom>
          <a:noFill/>
        </p:spPr>
        <p:txBody>
          <a:bodyPr wrap="none" rtlCol="0">
            <a:spAutoFit/>
          </a:bodyPr>
          <a:lstStyle/>
          <a:p>
            <a:pPr algn="ctr"/>
            <a:r>
              <a:rPr lang="en-US" altLang="zh-CN" sz="850">
                <a:latin typeface="Arial" panose="020B0604020202020204" pitchFamily="34" charset="0"/>
                <a:ea typeface="微軟正黑體" panose="020B0604030504040204" pitchFamily="34" charset="-120"/>
                <a:cs typeface="Arial" panose="020B0604020202020204" pitchFamily="34" charset="0"/>
              </a:rPr>
              <a:t>Cached &amp; uploading</a:t>
            </a:r>
            <a:endParaRPr lang="en-US" sz="850">
              <a:latin typeface="Arial" panose="020B0604020202020204" pitchFamily="34" charset="0"/>
              <a:ea typeface="微軟正黑體" panose="020B0604030504040204" pitchFamily="34" charset="-120"/>
              <a:cs typeface="Arial" panose="020B0604020202020204" pitchFamily="34" charset="0"/>
            </a:endParaRPr>
          </a:p>
        </p:txBody>
      </p:sp>
      <p:sp>
        <p:nvSpPr>
          <p:cNvPr id="77" name="TextBox 76">
            <a:extLst>
              <a:ext uri="{FF2B5EF4-FFF2-40B4-BE49-F238E27FC236}">
                <a16:creationId xmlns:a16="http://schemas.microsoft.com/office/drawing/2014/main" id="{3CE98344-3BDD-3B4F-ADAA-C50F4BA02EEE}"/>
              </a:ext>
            </a:extLst>
          </p:cNvPr>
          <p:cNvSpPr txBox="1"/>
          <p:nvPr/>
        </p:nvSpPr>
        <p:spPr>
          <a:xfrm>
            <a:off x="558659" y="4205691"/>
            <a:ext cx="1231273" cy="353943"/>
          </a:xfrm>
          <a:prstGeom prst="rect">
            <a:avLst/>
          </a:prstGeom>
          <a:noFill/>
        </p:spPr>
        <p:txBody>
          <a:bodyPr wrap="square" rtlCol="0">
            <a:spAutoFit/>
          </a:bodyPr>
          <a:lstStyle/>
          <a:p>
            <a:pPr algn="ctr"/>
            <a:r>
              <a:rPr lang="en-US" altLang="zh-CN" sz="850">
                <a:latin typeface="Arial" panose="020B0604020202020204" pitchFamily="34" charset="0"/>
                <a:ea typeface="微軟正黑體" panose="020B0604030504040204" pitchFamily="34" charset="-120"/>
                <a:cs typeface="Arial" panose="020B0604020202020204" pitchFamily="34" charset="0"/>
              </a:rPr>
              <a:t>Cached &amp; wait for uploading </a:t>
            </a:r>
            <a:endParaRPr lang="en-US" sz="850">
              <a:latin typeface="Arial" panose="020B0604020202020204" pitchFamily="34" charset="0"/>
              <a:ea typeface="微軟正黑體" panose="020B0604030504040204" pitchFamily="34" charset="-120"/>
              <a:cs typeface="Arial" panose="020B0604020202020204" pitchFamily="34" charset="0"/>
            </a:endParaRPr>
          </a:p>
        </p:txBody>
      </p:sp>
      <p:sp>
        <p:nvSpPr>
          <p:cNvPr id="78" name="TextBox 77">
            <a:extLst>
              <a:ext uri="{FF2B5EF4-FFF2-40B4-BE49-F238E27FC236}">
                <a16:creationId xmlns:a16="http://schemas.microsoft.com/office/drawing/2014/main" id="{6ECE9A27-5FA1-2842-8857-B78B517B97B4}"/>
              </a:ext>
            </a:extLst>
          </p:cNvPr>
          <p:cNvSpPr txBox="1"/>
          <p:nvPr/>
        </p:nvSpPr>
        <p:spPr>
          <a:xfrm>
            <a:off x="6293779" y="1239224"/>
            <a:ext cx="825867" cy="230832"/>
          </a:xfrm>
          <a:prstGeom prst="rect">
            <a:avLst/>
          </a:prstGeom>
          <a:noFill/>
        </p:spPr>
        <p:txBody>
          <a:bodyPr wrap="none" rtlCol="0">
            <a:spAutoFit/>
          </a:bodyPr>
          <a:lstStyle/>
          <a:p>
            <a:r>
              <a:rPr lang="en-US" altLang="zh-CN" sz="900">
                <a:latin typeface="Arial" panose="020B0604020202020204" pitchFamily="34" charset="0"/>
                <a:ea typeface="微軟正黑體" panose="020B0604030504040204" pitchFamily="34" charset="-120"/>
                <a:cs typeface="Arial" panose="020B0604020202020204" pitchFamily="34" charset="0"/>
              </a:rPr>
              <a:t>Upload error</a:t>
            </a:r>
            <a:endParaRPr lang="en-US" sz="900">
              <a:latin typeface="Arial" panose="020B0604020202020204" pitchFamily="34" charset="0"/>
              <a:ea typeface="微軟正黑體" panose="020B0604030504040204" pitchFamily="34" charset="-120"/>
              <a:cs typeface="Arial" panose="020B0604020202020204" pitchFamily="34" charset="0"/>
            </a:endParaRPr>
          </a:p>
        </p:txBody>
      </p:sp>
      <p:sp>
        <p:nvSpPr>
          <p:cNvPr id="79" name="TextBox 78">
            <a:extLst>
              <a:ext uri="{FF2B5EF4-FFF2-40B4-BE49-F238E27FC236}">
                <a16:creationId xmlns:a16="http://schemas.microsoft.com/office/drawing/2014/main" id="{CF6141CD-657F-9C40-84E4-E85806615555}"/>
              </a:ext>
            </a:extLst>
          </p:cNvPr>
          <p:cNvSpPr txBox="1"/>
          <p:nvPr/>
        </p:nvSpPr>
        <p:spPr>
          <a:xfrm>
            <a:off x="6293779" y="1620224"/>
            <a:ext cx="973343" cy="230832"/>
          </a:xfrm>
          <a:prstGeom prst="rect">
            <a:avLst/>
          </a:prstGeom>
          <a:noFill/>
        </p:spPr>
        <p:txBody>
          <a:bodyPr wrap="none" rtlCol="0">
            <a:spAutoFit/>
          </a:bodyPr>
          <a:lstStyle/>
          <a:p>
            <a:r>
              <a:rPr lang="en-US" altLang="zh-CN" sz="900">
                <a:latin typeface="Arial" panose="020B0604020202020204" pitchFamily="34" charset="0"/>
                <a:ea typeface="微軟正黑體" panose="020B0604030504040204" pitchFamily="34" charset="-120"/>
                <a:cs typeface="Arial" panose="020B0604020202020204" pitchFamily="34" charset="0"/>
              </a:rPr>
              <a:t>Download error</a:t>
            </a:r>
            <a:endParaRPr lang="en-US" sz="900">
              <a:latin typeface="Arial" panose="020B0604020202020204" pitchFamily="34" charset="0"/>
              <a:ea typeface="微軟正黑體" panose="020B0604030504040204" pitchFamily="34" charset="-120"/>
              <a:cs typeface="Arial" panose="020B0604020202020204" pitchFamily="34" charset="0"/>
            </a:endParaRPr>
          </a:p>
        </p:txBody>
      </p:sp>
      <p:sp>
        <p:nvSpPr>
          <p:cNvPr id="80" name="TextBox 79">
            <a:extLst>
              <a:ext uri="{FF2B5EF4-FFF2-40B4-BE49-F238E27FC236}">
                <a16:creationId xmlns:a16="http://schemas.microsoft.com/office/drawing/2014/main" id="{5724DABC-B914-434B-AF94-CD950CADB9B1}"/>
              </a:ext>
            </a:extLst>
          </p:cNvPr>
          <p:cNvSpPr txBox="1"/>
          <p:nvPr/>
        </p:nvSpPr>
        <p:spPr>
          <a:xfrm>
            <a:off x="6293778" y="1972649"/>
            <a:ext cx="575799" cy="230832"/>
          </a:xfrm>
          <a:prstGeom prst="rect">
            <a:avLst/>
          </a:prstGeom>
          <a:noFill/>
        </p:spPr>
        <p:txBody>
          <a:bodyPr wrap="none" rtlCol="0">
            <a:spAutoFit/>
          </a:bodyPr>
          <a:lstStyle/>
          <a:p>
            <a:r>
              <a:rPr lang="en-US" altLang="zh-CN" sz="900">
                <a:latin typeface="Arial" panose="020B0604020202020204" pitchFamily="34" charset="0"/>
                <a:ea typeface="微軟正黑體" panose="020B0604030504040204" pitchFamily="34" charset="-120"/>
                <a:cs typeface="Arial" panose="020B0604020202020204" pitchFamily="34" charset="0"/>
              </a:rPr>
              <a:t>Ignored</a:t>
            </a:r>
            <a:endParaRPr lang="en-US" sz="900">
              <a:latin typeface="Arial" panose="020B0604020202020204" pitchFamily="34" charset="0"/>
              <a:ea typeface="微軟正黑體" panose="020B0604030504040204" pitchFamily="34" charset="-120"/>
              <a:cs typeface="Arial" panose="020B0604020202020204" pitchFamily="34" charset="0"/>
            </a:endParaRPr>
          </a:p>
        </p:txBody>
      </p:sp>
      <p:sp>
        <p:nvSpPr>
          <p:cNvPr id="89" name="TextBox 88">
            <a:extLst>
              <a:ext uri="{FF2B5EF4-FFF2-40B4-BE49-F238E27FC236}">
                <a16:creationId xmlns:a16="http://schemas.microsoft.com/office/drawing/2014/main" id="{DA17F361-DA57-D54D-A943-8D8FBBCBAA56}"/>
              </a:ext>
            </a:extLst>
          </p:cNvPr>
          <p:cNvSpPr txBox="1"/>
          <p:nvPr/>
        </p:nvSpPr>
        <p:spPr>
          <a:xfrm>
            <a:off x="8391200" y="-463414"/>
            <a:ext cx="674660" cy="369332"/>
          </a:xfrm>
          <a:prstGeom prst="rect">
            <a:avLst/>
          </a:prstGeom>
          <a:noFill/>
        </p:spPr>
        <p:txBody>
          <a:bodyPr wrap="square" rtlCol="0">
            <a:spAutoFit/>
          </a:bodyPr>
          <a:lstStyle/>
          <a:p>
            <a:r>
              <a:rPr lang="zh-CN" altLang="en-US">
                <a:highlight>
                  <a:srgbClr val="FFFF00"/>
                </a:highlight>
              </a:rPr>
              <a:t>子頁</a:t>
            </a:r>
            <a:endParaRPr lang="en-US">
              <a:highlight>
                <a:srgbClr val="FFFF00"/>
              </a:highlight>
            </a:endParaRPr>
          </a:p>
        </p:txBody>
      </p:sp>
      <p:sp>
        <p:nvSpPr>
          <p:cNvPr id="84" name="矩形: 圓角 2">
            <a:extLst>
              <a:ext uri="{FF2B5EF4-FFF2-40B4-BE49-F238E27FC236}">
                <a16:creationId xmlns:a16="http://schemas.microsoft.com/office/drawing/2014/main" id="{4118722F-6130-9F47-BEF2-BFD2AA7845CF}"/>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Rectangle 90">
            <a:extLst>
              <a:ext uri="{FF2B5EF4-FFF2-40B4-BE49-F238E27FC236}">
                <a16:creationId xmlns:a16="http://schemas.microsoft.com/office/drawing/2014/main" id="{6E243C6F-6308-8842-8071-14DE5AA038E4}"/>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94" name="矩形 3">
            <a:extLst>
              <a:ext uri="{FF2B5EF4-FFF2-40B4-BE49-F238E27FC236}">
                <a16:creationId xmlns:a16="http://schemas.microsoft.com/office/drawing/2014/main" id="{A37279EB-B87E-B249-BDF2-D0D2EB85105C}"/>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48">
            <a:extLst>
              <a:ext uri="{FF2B5EF4-FFF2-40B4-BE49-F238E27FC236}">
                <a16:creationId xmlns:a16="http://schemas.microsoft.com/office/drawing/2014/main" id="{E6D6F692-46B8-C448-84A8-7AB7937A7519}"/>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Picture 2">
            <a:extLst>
              <a:ext uri="{FF2B5EF4-FFF2-40B4-BE49-F238E27FC236}">
                <a16:creationId xmlns:a16="http://schemas.microsoft.com/office/drawing/2014/main" id="{B7DB8EAB-4CD2-F649-B64A-493F2AC26DC0}"/>
              </a:ext>
            </a:extLst>
          </p:cNvPr>
          <p:cNvPicPr>
            <a:picLocks noChangeAspect="1"/>
          </p:cNvPicPr>
          <p:nvPr/>
        </p:nvPicPr>
        <p:blipFill rotWithShape="1">
          <a:blip r:embed="rId11"/>
          <a:srcRect l="24060" t="9094" r="6673" b="18906"/>
          <a:stretch/>
        </p:blipFill>
        <p:spPr>
          <a:xfrm>
            <a:off x="883093" y="1037547"/>
            <a:ext cx="1306113" cy="1306113"/>
          </a:xfrm>
          <a:prstGeom prst="ellipse">
            <a:avLst/>
          </a:prstGeom>
          <a:ln>
            <a:solidFill>
              <a:schemeClr val="bg2">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9594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Google Shape;118;p17">
            <a:extLst>
              <a:ext uri="{FF2B5EF4-FFF2-40B4-BE49-F238E27FC236}">
                <a16:creationId xmlns:a16="http://schemas.microsoft.com/office/drawing/2014/main" id="{EF8DB2F6-E0E7-4EEB-8960-428B22479F07}"/>
              </a:ext>
            </a:extLst>
          </p:cNvPr>
          <p:cNvCxnSpPr>
            <a:cxnSpLocks/>
          </p:cNvCxnSpPr>
          <p:nvPr/>
        </p:nvCxnSpPr>
        <p:spPr>
          <a:xfrm>
            <a:off x="1504236" y="3891575"/>
            <a:ext cx="1541265" cy="0"/>
          </a:xfrm>
          <a:prstGeom prst="straightConnector1">
            <a:avLst/>
          </a:prstGeom>
          <a:noFill/>
          <a:ln w="19050" cap="flat" cmpd="sng">
            <a:gradFill flip="none" rotWithShape="1">
              <a:gsLst>
                <a:gs pos="0">
                  <a:srgbClr val="1B7AE8"/>
                </a:gs>
                <a:gs pos="100000">
                  <a:srgbClr val="6F40B0"/>
                </a:gs>
              </a:gsLst>
              <a:lin ang="8100000" scaled="1"/>
              <a:tileRect/>
            </a:gradFill>
            <a:prstDash val="solid"/>
            <a:round/>
            <a:headEnd type="triangle" w="med" len="med"/>
            <a:tailEnd type="triangle" w="med" len="med"/>
          </a:ln>
        </p:spPr>
      </p:cxnSp>
      <p:sp>
        <p:nvSpPr>
          <p:cNvPr id="38" name="Google Shape;68;p15">
            <a:extLst>
              <a:ext uri="{FF2B5EF4-FFF2-40B4-BE49-F238E27FC236}">
                <a16:creationId xmlns:a16="http://schemas.microsoft.com/office/drawing/2014/main" id="{E82F72CC-23DA-174A-86B3-4162FB4FEE6F}"/>
              </a:ext>
            </a:extLst>
          </p:cNvPr>
          <p:cNvSpPr txBox="1"/>
          <p:nvPr/>
        </p:nvSpPr>
        <p:spPr>
          <a:xfrm>
            <a:off x="2942906" y="1416852"/>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Impact"/>
                <a:ea typeface="Impact"/>
                <a:cs typeface="Impact"/>
                <a:sym typeface="Impact"/>
              </a:rPr>
              <a:t>2</a:t>
            </a:r>
          </a:p>
        </p:txBody>
      </p:sp>
      <p:sp>
        <p:nvSpPr>
          <p:cNvPr id="37" name="Google Shape;67;p15">
            <a:extLst>
              <a:ext uri="{FF2B5EF4-FFF2-40B4-BE49-F238E27FC236}">
                <a16:creationId xmlns:a16="http://schemas.microsoft.com/office/drawing/2014/main" id="{D2FBD4EE-8BA2-3A45-AB3D-B8F1A9DE7A48}"/>
              </a:ext>
            </a:extLst>
          </p:cNvPr>
          <p:cNvSpPr txBox="1"/>
          <p:nvPr/>
        </p:nvSpPr>
        <p:spPr>
          <a:xfrm>
            <a:off x="6034625" y="1431162"/>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Impact"/>
                <a:ea typeface="Impact"/>
                <a:cs typeface="Impact"/>
                <a:sym typeface="Impact"/>
              </a:rPr>
              <a:t>3</a:t>
            </a:r>
          </a:p>
        </p:txBody>
      </p:sp>
      <p:sp>
        <p:nvSpPr>
          <p:cNvPr id="39" name="Google Shape;69;p15">
            <a:extLst>
              <a:ext uri="{FF2B5EF4-FFF2-40B4-BE49-F238E27FC236}">
                <a16:creationId xmlns:a16="http://schemas.microsoft.com/office/drawing/2014/main" id="{0E4D738F-8C86-7E4A-9E65-7A945C9F6C6F}"/>
              </a:ext>
            </a:extLst>
          </p:cNvPr>
          <p:cNvSpPr txBox="1"/>
          <p:nvPr/>
        </p:nvSpPr>
        <p:spPr>
          <a:xfrm>
            <a:off x="29717" y="1380239"/>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Impact"/>
                <a:ea typeface="Impact"/>
                <a:cs typeface="Impact"/>
                <a:sym typeface="Impact"/>
              </a:rPr>
              <a:t>1</a:t>
            </a:r>
          </a:p>
        </p:txBody>
      </p:sp>
      <p:sp>
        <p:nvSpPr>
          <p:cNvPr id="2" name="Title 1">
            <a:extLst>
              <a:ext uri="{FF2B5EF4-FFF2-40B4-BE49-F238E27FC236}">
                <a16:creationId xmlns:a16="http://schemas.microsoft.com/office/drawing/2014/main" id="{67A0CF4D-8E8D-5443-8A05-913717518FC1}"/>
              </a:ext>
            </a:extLst>
          </p:cNvPr>
          <p:cNvSpPr>
            <a:spLocks noGrp="1"/>
          </p:cNvSpPr>
          <p:nvPr>
            <p:ph type="title"/>
          </p:nvPr>
        </p:nvSpPr>
        <p:spPr>
          <a:xfrm>
            <a:off x="424575" y="119892"/>
            <a:ext cx="7886700" cy="994172"/>
          </a:xfrm>
        </p:spPr>
        <p:txBody>
          <a:bodyPr>
            <a:normAutofit/>
          </a:bodyPr>
          <a:lstStyle/>
          <a:p>
            <a:r>
              <a:rPr lang="en-US" altLang="zh-CN" sz="3200">
                <a:latin typeface="Arial"/>
                <a:ea typeface="微軟正黑體"/>
                <a:cs typeface="Arial"/>
              </a:rPr>
              <a:t>Safely remove to prevent data loss</a:t>
            </a:r>
            <a:endParaRPr lang="en-US" sz="3200">
              <a:latin typeface="Arial"/>
              <a:ea typeface="微軟正黑體"/>
              <a:cs typeface="Arial"/>
            </a:endParaRPr>
          </a:p>
        </p:txBody>
      </p:sp>
      <p:sp>
        <p:nvSpPr>
          <p:cNvPr id="3" name="TextBox 2">
            <a:extLst>
              <a:ext uri="{FF2B5EF4-FFF2-40B4-BE49-F238E27FC236}">
                <a16:creationId xmlns:a16="http://schemas.microsoft.com/office/drawing/2014/main" id="{9CDBE516-A253-8449-94E2-FB64DBCC767F}"/>
              </a:ext>
            </a:extLst>
          </p:cNvPr>
          <p:cNvSpPr txBox="1"/>
          <p:nvPr/>
        </p:nvSpPr>
        <p:spPr>
          <a:xfrm>
            <a:off x="447707" y="987184"/>
            <a:ext cx="8384405" cy="576248"/>
          </a:xfrm>
          <a:prstGeom prst="rect">
            <a:avLst/>
          </a:prstGeom>
          <a:noFill/>
        </p:spPr>
        <p:txBody>
          <a:bodyPr wrap="square" rtlCol="0">
            <a:spAutoFit/>
          </a:bodyPr>
          <a:lstStyle/>
          <a:p>
            <a:pPr>
              <a:lnSpc>
                <a:spcPts val="2000"/>
              </a:lnSpc>
            </a:pPr>
            <a:r>
              <a:rPr lang="en-US" altLang="zh-CN" sz="1200" b="1">
                <a:latin typeface="Arial" panose="020B0604020202020204" pitchFamily="34" charset="0"/>
                <a:ea typeface="微軟正黑體" panose="020B0604030504040204" pitchFamily="34" charset="-120"/>
                <a:cs typeface="Arial" panose="020B0604020202020204" pitchFamily="34" charset="0"/>
              </a:rPr>
              <a:t>Delete gateway file share or switch to File Station Mount Mode will remove the cache space and all cache data. Please confirm that all data is synced to the cloud. Otherwise, the data which is not yet synced will loss.</a:t>
            </a:r>
            <a:endParaRPr 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23" name="TextBox 22">
            <a:extLst>
              <a:ext uri="{FF2B5EF4-FFF2-40B4-BE49-F238E27FC236}">
                <a16:creationId xmlns:a16="http://schemas.microsoft.com/office/drawing/2014/main" id="{0B6AF98A-BCDE-E94B-A39D-E51ADC87E2A2}"/>
              </a:ext>
            </a:extLst>
          </p:cNvPr>
          <p:cNvSpPr txBox="1"/>
          <p:nvPr/>
        </p:nvSpPr>
        <p:spPr>
          <a:xfrm>
            <a:off x="3062584" y="2750211"/>
            <a:ext cx="2235698" cy="248209"/>
          </a:xfrm>
          <a:prstGeom prst="rect">
            <a:avLst/>
          </a:prstGeom>
          <a:noFill/>
        </p:spPr>
        <p:txBody>
          <a:bodyPr wrap="square" rtlCol="0">
            <a:spAutoFit/>
          </a:bodyPr>
          <a:lstStyle/>
          <a:p>
            <a:r>
              <a:rPr lang="en-US" sz="1013">
                <a:solidFill>
                  <a:schemeClr val="accent1">
                    <a:lumMod val="50000"/>
                  </a:schemeClr>
                </a:solidFill>
                <a:latin typeface="Arial" panose="020B0604020202020204" pitchFamily="34" charset="0"/>
                <a:ea typeface="微軟正黑體" panose="020B0604030504040204" pitchFamily="34" charset="-120"/>
                <a:cs typeface="Arial" panose="020B0604020202020204" pitchFamily="34" charset="0"/>
              </a:rPr>
              <a:t>System check all data are synced.</a:t>
            </a:r>
          </a:p>
        </p:txBody>
      </p:sp>
      <p:sp>
        <p:nvSpPr>
          <p:cNvPr id="42" name="矩形: 圓角 35">
            <a:extLst>
              <a:ext uri="{FF2B5EF4-FFF2-40B4-BE49-F238E27FC236}">
                <a16:creationId xmlns:a16="http://schemas.microsoft.com/office/drawing/2014/main" id="{10BD9948-ED17-45B6-A994-B230BDE5D422}"/>
              </a:ext>
            </a:extLst>
          </p:cNvPr>
          <p:cNvSpPr/>
          <p:nvPr/>
        </p:nvSpPr>
        <p:spPr>
          <a:xfrm>
            <a:off x="476420" y="1954849"/>
            <a:ext cx="2116760" cy="40408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4" name="Rectangle 33">
            <a:extLst>
              <a:ext uri="{FF2B5EF4-FFF2-40B4-BE49-F238E27FC236}">
                <a16:creationId xmlns:a16="http://schemas.microsoft.com/office/drawing/2014/main" id="{5321BFBE-08E4-5945-81DA-D548D963933D}"/>
              </a:ext>
            </a:extLst>
          </p:cNvPr>
          <p:cNvSpPr/>
          <p:nvPr/>
        </p:nvSpPr>
        <p:spPr>
          <a:xfrm>
            <a:off x="314326" y="1956063"/>
            <a:ext cx="2444728" cy="404085"/>
          </a:xfrm>
          <a:prstGeom prst="rect">
            <a:avLst/>
          </a:prstGeom>
        </p:spPr>
        <p:txBody>
          <a:bodyPr wrap="square">
            <a:spAutoFit/>
          </a:bodyPr>
          <a:lstStyle/>
          <a:p>
            <a:pPr algn="ctr"/>
            <a:r>
              <a:rPr lang="en-US" altLang="zh-CN" sz="1013" b="1">
                <a:solidFill>
                  <a:schemeClr val="bg1"/>
                </a:solidFill>
                <a:latin typeface="Arial" panose="020B0604020202020204" pitchFamily="34" charset="0"/>
                <a:ea typeface="微軟正黑體" panose="020B0604030504040204" pitchFamily="34" charset="-120"/>
                <a:cs typeface="Arial" panose="020B0604020202020204" pitchFamily="34" charset="0"/>
              </a:rPr>
              <a:t>Delete File Share or Switch </a:t>
            </a:r>
          </a:p>
          <a:p>
            <a:pPr algn="ctr"/>
            <a:r>
              <a:rPr lang="en-US" altLang="zh-CN" sz="1013" b="1">
                <a:solidFill>
                  <a:schemeClr val="bg1"/>
                </a:solidFill>
                <a:latin typeface="Arial" panose="020B0604020202020204" pitchFamily="34" charset="0"/>
                <a:ea typeface="微軟正黑體" panose="020B0604030504040204" pitchFamily="34" charset="-120"/>
                <a:cs typeface="Arial" panose="020B0604020202020204" pitchFamily="34" charset="0"/>
              </a:rPr>
              <a:t>to File Station Mount Mode</a:t>
            </a:r>
            <a:endParaRPr lang="en-US" sz="101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3" name="矩形: 圓角 35">
            <a:extLst>
              <a:ext uri="{FF2B5EF4-FFF2-40B4-BE49-F238E27FC236}">
                <a16:creationId xmlns:a16="http://schemas.microsoft.com/office/drawing/2014/main" id="{0F69F1FC-BABB-41A2-92C4-776E7F54DBC8}"/>
              </a:ext>
            </a:extLst>
          </p:cNvPr>
          <p:cNvSpPr/>
          <p:nvPr/>
        </p:nvSpPr>
        <p:spPr>
          <a:xfrm>
            <a:off x="3486428" y="1954849"/>
            <a:ext cx="1820822" cy="40408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5" name="Rectangle 34">
            <a:extLst>
              <a:ext uri="{FF2B5EF4-FFF2-40B4-BE49-F238E27FC236}">
                <a16:creationId xmlns:a16="http://schemas.microsoft.com/office/drawing/2014/main" id="{EA59FD19-27B1-B848-BA64-7DC42016F92A}"/>
              </a:ext>
            </a:extLst>
          </p:cNvPr>
          <p:cNvSpPr/>
          <p:nvPr/>
        </p:nvSpPr>
        <p:spPr>
          <a:xfrm>
            <a:off x="3320555" y="2033996"/>
            <a:ext cx="2162175" cy="248209"/>
          </a:xfrm>
          <a:prstGeom prst="rect">
            <a:avLst/>
          </a:prstGeom>
        </p:spPr>
        <p:txBody>
          <a:bodyPr wrap="square">
            <a:spAutoFit/>
          </a:bodyPr>
          <a:lstStyle/>
          <a:p>
            <a:pPr algn="ctr"/>
            <a:r>
              <a:rPr lang="en-US" altLang="zh-CN" sz="1013" b="1">
                <a:solidFill>
                  <a:schemeClr val="bg1"/>
                </a:solidFill>
                <a:latin typeface="Arial" panose="020B0604020202020204" pitchFamily="34" charset="0"/>
                <a:ea typeface="微軟正黑體" panose="020B0604030504040204" pitchFamily="34" charset="-120"/>
                <a:cs typeface="Arial" panose="020B0604020202020204" pitchFamily="34" charset="0"/>
              </a:rPr>
              <a:t>Check if all data synced</a:t>
            </a:r>
            <a:endParaRPr lang="en-US" sz="101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7" name="矩形: 圓角 35">
            <a:extLst>
              <a:ext uri="{FF2B5EF4-FFF2-40B4-BE49-F238E27FC236}">
                <a16:creationId xmlns:a16="http://schemas.microsoft.com/office/drawing/2014/main" id="{8B037182-0120-4351-A17F-809087FB17C2}"/>
              </a:ext>
            </a:extLst>
          </p:cNvPr>
          <p:cNvSpPr/>
          <p:nvPr/>
        </p:nvSpPr>
        <p:spPr>
          <a:xfrm>
            <a:off x="6643720" y="1955059"/>
            <a:ext cx="1820822" cy="40408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6" name="Rectangle 35">
            <a:extLst>
              <a:ext uri="{FF2B5EF4-FFF2-40B4-BE49-F238E27FC236}">
                <a16:creationId xmlns:a16="http://schemas.microsoft.com/office/drawing/2014/main" id="{D0374D88-A1E2-BC41-8DA6-4987F19C807A}"/>
              </a:ext>
            </a:extLst>
          </p:cNvPr>
          <p:cNvSpPr/>
          <p:nvPr/>
        </p:nvSpPr>
        <p:spPr>
          <a:xfrm>
            <a:off x="6473043" y="2033996"/>
            <a:ext cx="2162175" cy="248209"/>
          </a:xfrm>
          <a:prstGeom prst="rect">
            <a:avLst/>
          </a:prstGeom>
        </p:spPr>
        <p:txBody>
          <a:bodyPr wrap="square">
            <a:spAutoFit/>
          </a:bodyPr>
          <a:lstStyle/>
          <a:p>
            <a:pPr algn="ctr"/>
            <a:r>
              <a:rPr lang="en-US" altLang="zh-CN" sz="1013" b="1">
                <a:solidFill>
                  <a:schemeClr val="bg1"/>
                </a:solidFill>
                <a:latin typeface="Arial" panose="020B0604020202020204" pitchFamily="34" charset="0"/>
                <a:ea typeface="微軟正黑體" panose="020B0604030504040204" pitchFamily="34" charset="-120"/>
                <a:cs typeface="Arial" panose="020B0604020202020204" pitchFamily="34" charset="0"/>
              </a:rPr>
              <a:t>Delete or switch mode</a:t>
            </a:r>
            <a:endParaRPr lang="en-US" sz="101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48" name="Google Shape;118;p17">
            <a:extLst>
              <a:ext uri="{FF2B5EF4-FFF2-40B4-BE49-F238E27FC236}">
                <a16:creationId xmlns:a16="http://schemas.microsoft.com/office/drawing/2014/main" id="{33A37248-ABD9-472B-8173-AB8653EAF881}"/>
              </a:ext>
            </a:extLst>
          </p:cNvPr>
          <p:cNvCxnSpPr>
            <a:cxnSpLocks/>
          </p:cNvCxnSpPr>
          <p:nvPr/>
        </p:nvCxnSpPr>
        <p:spPr>
          <a:xfrm>
            <a:off x="2039993" y="3038475"/>
            <a:ext cx="4208407" cy="0"/>
          </a:xfrm>
          <a:prstGeom prst="straightConnector1">
            <a:avLst/>
          </a:prstGeom>
          <a:noFill/>
          <a:ln w="19050" cap="flat" cmpd="sng">
            <a:gradFill flip="none" rotWithShape="1">
              <a:gsLst>
                <a:gs pos="0">
                  <a:srgbClr val="1B7AE8"/>
                </a:gs>
                <a:gs pos="100000">
                  <a:srgbClr val="6F40B0"/>
                </a:gs>
              </a:gsLst>
              <a:lin ang="8100000" scaled="1"/>
              <a:tileRect/>
            </a:gradFill>
            <a:prstDash val="solid"/>
            <a:round/>
            <a:headEnd type="triangle" w="med" len="med"/>
            <a:tailEnd type="triangle" w="med" len="med"/>
          </a:ln>
        </p:spPr>
      </p:cxnSp>
      <p:sp>
        <p:nvSpPr>
          <p:cNvPr id="50" name="矩形: 圓角 35">
            <a:extLst>
              <a:ext uri="{FF2B5EF4-FFF2-40B4-BE49-F238E27FC236}">
                <a16:creationId xmlns:a16="http://schemas.microsoft.com/office/drawing/2014/main" id="{A533CA18-C716-489E-B8D0-0F3F94FDE025}"/>
              </a:ext>
            </a:extLst>
          </p:cNvPr>
          <p:cNvSpPr/>
          <p:nvPr/>
        </p:nvSpPr>
        <p:spPr>
          <a:xfrm>
            <a:off x="7609083" y="2699952"/>
            <a:ext cx="1231106" cy="1231038"/>
          </a:xfrm>
          <a:prstGeom prst="roundRect">
            <a:avLst>
              <a:gd name="adj" fmla="val 15817"/>
            </a:avLst>
          </a:prstGeom>
          <a:gradFill flip="none" rotWithShape="1">
            <a:gsLst>
              <a:gs pos="0">
                <a:srgbClr val="E55098"/>
              </a:gs>
              <a:gs pos="100000">
                <a:srgbClr val="993FD7"/>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7" name="矩形 6">
            <a:extLst>
              <a:ext uri="{FF2B5EF4-FFF2-40B4-BE49-F238E27FC236}">
                <a16:creationId xmlns:a16="http://schemas.microsoft.com/office/drawing/2014/main" id="{DD61E279-08B0-4B16-A0EC-453299B25B54}"/>
              </a:ext>
            </a:extLst>
          </p:cNvPr>
          <p:cNvSpPr/>
          <p:nvPr/>
        </p:nvSpPr>
        <p:spPr>
          <a:xfrm>
            <a:off x="7623953" y="2909162"/>
            <a:ext cx="1192919" cy="762453"/>
          </a:xfrm>
          <a:prstGeom prst="rect">
            <a:avLst/>
          </a:prstGeom>
        </p:spPr>
        <p:txBody>
          <a:bodyPr wrap="square">
            <a:spAutoFit/>
          </a:bodyPr>
          <a:lstStyle/>
          <a:p>
            <a:pPr algn="ctr">
              <a:lnSpc>
                <a:spcPts val="1800"/>
              </a:lnSpc>
            </a:pP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Successfully delete or switch mode</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52" name="Google Shape;118;p17">
            <a:extLst>
              <a:ext uri="{FF2B5EF4-FFF2-40B4-BE49-F238E27FC236}">
                <a16:creationId xmlns:a16="http://schemas.microsoft.com/office/drawing/2014/main" id="{976E7D9A-4D00-4833-9F5F-38F47BFA3D90}"/>
              </a:ext>
            </a:extLst>
          </p:cNvPr>
          <p:cNvCxnSpPr>
            <a:cxnSpLocks/>
          </p:cNvCxnSpPr>
          <p:nvPr/>
        </p:nvCxnSpPr>
        <p:spPr>
          <a:xfrm>
            <a:off x="6854337" y="3315471"/>
            <a:ext cx="750513" cy="0"/>
          </a:xfrm>
          <a:prstGeom prst="straightConnector1">
            <a:avLst/>
          </a:prstGeom>
          <a:noFill/>
          <a:ln w="19050" cap="flat" cmpd="sng">
            <a:gradFill flip="none" rotWithShape="1">
              <a:gsLst>
                <a:gs pos="0">
                  <a:srgbClr val="1B7AE8"/>
                </a:gs>
                <a:gs pos="100000">
                  <a:srgbClr val="6F40B0"/>
                </a:gs>
              </a:gsLst>
              <a:lin ang="8100000" scaled="1"/>
              <a:tileRect/>
            </a:gradFill>
            <a:prstDash val="solid"/>
            <a:round/>
            <a:headEnd type="triangle" w="med" len="med"/>
            <a:tailEnd type="triangle" w="med" len="med"/>
          </a:ln>
        </p:spPr>
      </p:cxnSp>
      <p:sp>
        <p:nvSpPr>
          <p:cNvPr id="49" name="矩形: 圓角 35">
            <a:extLst>
              <a:ext uri="{FF2B5EF4-FFF2-40B4-BE49-F238E27FC236}">
                <a16:creationId xmlns:a16="http://schemas.microsoft.com/office/drawing/2014/main" id="{F183B407-F9DF-4EF4-8D3E-692BCABDA868}"/>
              </a:ext>
            </a:extLst>
          </p:cNvPr>
          <p:cNvSpPr/>
          <p:nvPr/>
        </p:nvSpPr>
        <p:spPr>
          <a:xfrm>
            <a:off x="6304898" y="2709628"/>
            <a:ext cx="757031" cy="1221364"/>
          </a:xfrm>
          <a:prstGeom prst="roundRect">
            <a:avLst>
              <a:gd name="adj" fmla="val 15817"/>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1" name="矩形 50">
            <a:extLst>
              <a:ext uri="{FF2B5EF4-FFF2-40B4-BE49-F238E27FC236}">
                <a16:creationId xmlns:a16="http://schemas.microsoft.com/office/drawing/2014/main" id="{F820412D-D3A1-48B8-9100-7D6C8CC962F5}"/>
              </a:ext>
            </a:extLst>
          </p:cNvPr>
          <p:cNvSpPr/>
          <p:nvPr/>
        </p:nvSpPr>
        <p:spPr>
          <a:xfrm>
            <a:off x="6303108" y="2956707"/>
            <a:ext cx="752798" cy="762453"/>
          </a:xfrm>
          <a:prstGeom prst="rect">
            <a:avLst/>
          </a:prstGeom>
        </p:spPr>
        <p:txBody>
          <a:bodyPr wrap="square">
            <a:spAutoFit/>
          </a:bodyPr>
          <a:lstStyle/>
          <a:p>
            <a:pPr algn="ctr">
              <a:lnSpc>
                <a:spcPts val="1800"/>
              </a:lnSpc>
            </a:pP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Remove cache space</a:t>
            </a: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4" name="橢圓 23">
            <a:extLst>
              <a:ext uri="{FF2B5EF4-FFF2-40B4-BE49-F238E27FC236}">
                <a16:creationId xmlns:a16="http://schemas.microsoft.com/office/drawing/2014/main" id="{451F47AF-4CAA-42B6-AE5A-642B06AFFF93}"/>
              </a:ext>
            </a:extLst>
          </p:cNvPr>
          <p:cNvSpPr/>
          <p:nvPr/>
        </p:nvSpPr>
        <p:spPr>
          <a:xfrm>
            <a:off x="5576818" y="4342983"/>
            <a:ext cx="249766" cy="23175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圓角 56">
            <a:extLst>
              <a:ext uri="{FF2B5EF4-FFF2-40B4-BE49-F238E27FC236}">
                <a16:creationId xmlns:a16="http://schemas.microsoft.com/office/drawing/2014/main" id="{92FDC134-2A39-49D8-8049-9862A689C30C}"/>
              </a:ext>
            </a:extLst>
          </p:cNvPr>
          <p:cNvSpPr/>
          <p:nvPr/>
        </p:nvSpPr>
        <p:spPr>
          <a:xfrm>
            <a:off x="6031235" y="4344424"/>
            <a:ext cx="623399" cy="325233"/>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6" name="TextBox 25">
            <a:extLst>
              <a:ext uri="{FF2B5EF4-FFF2-40B4-BE49-F238E27FC236}">
                <a16:creationId xmlns:a16="http://schemas.microsoft.com/office/drawing/2014/main" id="{466DE7F6-EDD1-CA4F-A6FE-465F51C5B4E2}"/>
              </a:ext>
            </a:extLst>
          </p:cNvPr>
          <p:cNvSpPr txBox="1"/>
          <p:nvPr/>
        </p:nvSpPr>
        <p:spPr>
          <a:xfrm>
            <a:off x="6042049" y="4338873"/>
            <a:ext cx="601672" cy="338554"/>
          </a:xfrm>
          <a:prstGeom prst="rect">
            <a:avLst/>
          </a:prstGeom>
          <a:noFill/>
        </p:spPr>
        <p:txBody>
          <a:bodyPr wrap="square" rtlCol="0">
            <a:spAutoFit/>
          </a:bodyPr>
          <a:lstStyle/>
          <a:p>
            <a:pPr algn="ctr"/>
            <a:r>
              <a:rPr lang="en-US" altLang="zh-CN" sz="800" b="1">
                <a:solidFill>
                  <a:schemeClr val="bg1"/>
                </a:solidFill>
                <a:latin typeface="Arial" panose="020B0604020202020204" pitchFamily="34" charset="0"/>
                <a:ea typeface="微軟正黑體" panose="020B0604030504040204" pitchFamily="34" charset="-120"/>
                <a:cs typeface="Arial" panose="020B0604020202020204" pitchFamily="34" charset="0"/>
              </a:rPr>
              <a:t>All data synced</a:t>
            </a:r>
            <a:endParaRPr 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1" name="矩形: 圓角 2">
            <a:extLst>
              <a:ext uri="{FF2B5EF4-FFF2-40B4-BE49-F238E27FC236}">
                <a16:creationId xmlns:a16="http://schemas.microsoft.com/office/drawing/2014/main" id="{E4555073-BEA9-1C41-8934-6F725871BC0E}"/>
              </a:ext>
            </a:extLst>
          </p:cNvPr>
          <p:cNvSpPr/>
          <p:nvPr/>
        </p:nvSpPr>
        <p:spPr>
          <a:xfrm>
            <a:off x="-222720" y="-116840"/>
            <a:ext cx="1759912"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Rectangle 52">
            <a:extLst>
              <a:ext uri="{FF2B5EF4-FFF2-40B4-BE49-F238E27FC236}">
                <a16:creationId xmlns:a16="http://schemas.microsoft.com/office/drawing/2014/main" id="{4DF5EA31-55A1-2340-B0A3-B64CA62680D0}"/>
              </a:ext>
            </a:extLst>
          </p:cNvPr>
          <p:cNvSpPr/>
          <p:nvPr/>
        </p:nvSpPr>
        <p:spPr>
          <a:xfrm>
            <a:off x="-3614" y="10842"/>
            <a:ext cx="1540806"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a:solidFill>
                  <a:srgbClr val="C1FBFF"/>
                </a:solidFill>
              </a:rPr>
              <a:t>File Cloud Gateway Mode</a:t>
            </a:r>
            <a:endParaRPr lang="en-US" sz="1013">
              <a:solidFill>
                <a:srgbClr val="C1FBFF"/>
              </a:solidFill>
            </a:endParaRPr>
          </a:p>
        </p:txBody>
      </p:sp>
      <p:sp>
        <p:nvSpPr>
          <p:cNvPr id="58" name="矩形 3">
            <a:extLst>
              <a:ext uri="{FF2B5EF4-FFF2-40B4-BE49-F238E27FC236}">
                <a16:creationId xmlns:a16="http://schemas.microsoft.com/office/drawing/2014/main" id="{6E7FCD83-F4CF-EB4F-8274-2D239FAF0E85}"/>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48">
            <a:extLst>
              <a:ext uri="{FF2B5EF4-FFF2-40B4-BE49-F238E27FC236}">
                <a16:creationId xmlns:a16="http://schemas.microsoft.com/office/drawing/2014/main" id="{3F334B82-91B8-3646-8DA1-CDE23C5AF5EC}"/>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0" name="Picture 59">
            <a:extLst>
              <a:ext uri="{FF2B5EF4-FFF2-40B4-BE49-F238E27FC236}">
                <a16:creationId xmlns:a16="http://schemas.microsoft.com/office/drawing/2014/main" id="{166E9B44-8475-2B46-B792-7EB1636B7806}"/>
              </a:ext>
            </a:extLst>
          </p:cNvPr>
          <p:cNvPicPr>
            <a:picLocks noChangeAspect="1"/>
          </p:cNvPicPr>
          <p:nvPr/>
        </p:nvPicPr>
        <p:blipFill>
          <a:blip r:embed="rId3"/>
          <a:stretch>
            <a:fillRect/>
          </a:stretch>
        </p:blipFill>
        <p:spPr>
          <a:xfrm>
            <a:off x="546931" y="2539752"/>
            <a:ext cx="1572130" cy="1771579"/>
          </a:xfrm>
          <a:prstGeom prst="roundRect">
            <a:avLst>
              <a:gd name="adj" fmla="val 5068"/>
            </a:avLst>
          </a:prstGeom>
          <a:ln>
            <a:solidFill>
              <a:schemeClr val="bg2">
                <a:lumMod val="75000"/>
              </a:schemeClr>
            </a:solidFill>
          </a:ln>
          <a:effectLst>
            <a:outerShdw blurRad="50800" dist="38100" dir="2700000" algn="tl" rotWithShape="0">
              <a:prstClr val="black">
                <a:alpha val="40000"/>
              </a:prstClr>
            </a:outerShdw>
          </a:effectLst>
        </p:spPr>
      </p:pic>
      <p:sp>
        <p:nvSpPr>
          <p:cNvPr id="32" name="Rectangle 31">
            <a:extLst>
              <a:ext uri="{FF2B5EF4-FFF2-40B4-BE49-F238E27FC236}">
                <a16:creationId xmlns:a16="http://schemas.microsoft.com/office/drawing/2014/main" id="{F5C72042-01F6-9E4C-BCFE-7E53DA3136F9}"/>
              </a:ext>
            </a:extLst>
          </p:cNvPr>
          <p:cNvSpPr/>
          <p:nvPr/>
        </p:nvSpPr>
        <p:spPr>
          <a:xfrm>
            <a:off x="699261" y="3849283"/>
            <a:ext cx="1223090" cy="159988"/>
          </a:xfrm>
          <a:prstGeom prst="rect">
            <a:avLst/>
          </a:prstGeom>
          <a:solidFill>
            <a:srgbClr val="FFF25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Rectangle 32">
            <a:extLst>
              <a:ext uri="{FF2B5EF4-FFF2-40B4-BE49-F238E27FC236}">
                <a16:creationId xmlns:a16="http://schemas.microsoft.com/office/drawing/2014/main" id="{6E5FCF4F-1363-E24C-89D9-5C62E82FC380}"/>
              </a:ext>
            </a:extLst>
          </p:cNvPr>
          <p:cNvSpPr/>
          <p:nvPr/>
        </p:nvSpPr>
        <p:spPr>
          <a:xfrm>
            <a:off x="705564" y="4038919"/>
            <a:ext cx="1043818" cy="159989"/>
          </a:xfrm>
          <a:prstGeom prst="rect">
            <a:avLst/>
          </a:prstGeom>
          <a:solidFill>
            <a:srgbClr val="FFF25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30" name="Picture 29">
            <a:extLst>
              <a:ext uri="{FF2B5EF4-FFF2-40B4-BE49-F238E27FC236}">
                <a16:creationId xmlns:a16="http://schemas.microsoft.com/office/drawing/2014/main" id="{56F15376-0001-CA46-BA54-E47CDB757212}"/>
              </a:ext>
            </a:extLst>
          </p:cNvPr>
          <p:cNvPicPr>
            <a:picLocks noChangeAspect="1"/>
          </p:cNvPicPr>
          <p:nvPr/>
        </p:nvPicPr>
        <p:blipFill>
          <a:blip r:embed="rId4"/>
          <a:stretch>
            <a:fillRect/>
          </a:stretch>
        </p:blipFill>
        <p:spPr>
          <a:xfrm rot="19827717">
            <a:off x="1092423" y="4052189"/>
            <a:ext cx="563197" cy="563197"/>
          </a:xfrm>
          <a:prstGeom prst="rect">
            <a:avLst/>
          </a:prstGeom>
        </p:spPr>
      </p:pic>
      <p:pic>
        <p:nvPicPr>
          <p:cNvPr id="29" name="Picture 28">
            <a:extLst>
              <a:ext uri="{FF2B5EF4-FFF2-40B4-BE49-F238E27FC236}">
                <a16:creationId xmlns:a16="http://schemas.microsoft.com/office/drawing/2014/main" id="{033BBDFA-384F-7344-859B-B3DC64B76A86}"/>
              </a:ext>
            </a:extLst>
          </p:cNvPr>
          <p:cNvPicPr>
            <a:picLocks noChangeAspect="1"/>
          </p:cNvPicPr>
          <p:nvPr/>
        </p:nvPicPr>
        <p:blipFill>
          <a:blip r:embed="rId4"/>
          <a:stretch>
            <a:fillRect/>
          </a:stretch>
        </p:blipFill>
        <p:spPr>
          <a:xfrm rot="19827717">
            <a:off x="1728298" y="3816762"/>
            <a:ext cx="563197" cy="563197"/>
          </a:xfrm>
          <a:prstGeom prst="rect">
            <a:avLst/>
          </a:prstGeom>
        </p:spPr>
      </p:pic>
      <p:pic>
        <p:nvPicPr>
          <p:cNvPr id="4" name="Picture 3">
            <a:extLst>
              <a:ext uri="{FF2B5EF4-FFF2-40B4-BE49-F238E27FC236}">
                <a16:creationId xmlns:a16="http://schemas.microsoft.com/office/drawing/2014/main" id="{347ADA83-E735-5546-A15E-FC81078A9E1A}"/>
              </a:ext>
            </a:extLst>
          </p:cNvPr>
          <p:cNvPicPr>
            <a:picLocks noChangeAspect="1"/>
          </p:cNvPicPr>
          <p:nvPr/>
        </p:nvPicPr>
        <p:blipFill>
          <a:blip r:embed="rId5"/>
          <a:stretch>
            <a:fillRect/>
          </a:stretch>
        </p:blipFill>
        <p:spPr>
          <a:xfrm>
            <a:off x="3051108" y="3271247"/>
            <a:ext cx="2310267" cy="1783547"/>
          </a:xfrm>
          <a:prstGeom prst="roundRect">
            <a:avLst>
              <a:gd name="adj" fmla="val 4048"/>
            </a:avLst>
          </a:prstGeom>
          <a:ln>
            <a:solidFill>
              <a:schemeClr val="bg2">
                <a:lumMod val="75000"/>
              </a:schemeClr>
            </a:solidFill>
          </a:ln>
          <a:effectLst>
            <a:outerShdw blurRad="50800" dist="38100" dir="2700000" algn="tl" rotWithShape="0">
              <a:prstClr val="black">
                <a:alpha val="40000"/>
              </a:prstClr>
            </a:outerShdw>
          </a:effectLst>
        </p:spPr>
      </p:pic>
      <p:cxnSp>
        <p:nvCxnSpPr>
          <p:cNvPr id="15" name="接點: 肘形 14">
            <a:extLst>
              <a:ext uri="{FF2B5EF4-FFF2-40B4-BE49-F238E27FC236}">
                <a16:creationId xmlns:a16="http://schemas.microsoft.com/office/drawing/2014/main" id="{A4F7858D-7F94-4694-984D-C4B7AAFAB18D}"/>
              </a:ext>
            </a:extLst>
          </p:cNvPr>
          <p:cNvCxnSpPr/>
          <p:nvPr/>
        </p:nvCxnSpPr>
        <p:spPr>
          <a:xfrm flipV="1">
            <a:off x="4000500" y="3450169"/>
            <a:ext cx="2252133" cy="892175"/>
          </a:xfrm>
          <a:prstGeom prst="bentConnector3">
            <a:avLst>
              <a:gd name="adj1" fmla="val 63910"/>
            </a:avLst>
          </a:prstGeom>
          <a:ln w="19050">
            <a:gradFill>
              <a:gsLst>
                <a:gs pos="0">
                  <a:srgbClr val="675BCA"/>
                </a:gs>
                <a:gs pos="100000">
                  <a:srgbClr val="4175E3"/>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55" name="接點: 肘形 54">
            <a:extLst>
              <a:ext uri="{FF2B5EF4-FFF2-40B4-BE49-F238E27FC236}">
                <a16:creationId xmlns:a16="http://schemas.microsoft.com/office/drawing/2014/main" id="{AFA0496D-41BB-46AC-90DA-B9B07213512C}"/>
              </a:ext>
            </a:extLst>
          </p:cNvPr>
          <p:cNvCxnSpPr>
            <a:cxnSpLocks/>
          </p:cNvCxnSpPr>
          <p:nvPr/>
        </p:nvCxnSpPr>
        <p:spPr>
          <a:xfrm flipV="1">
            <a:off x="4189649" y="3665032"/>
            <a:ext cx="2058835" cy="897648"/>
          </a:xfrm>
          <a:prstGeom prst="bentConnector3">
            <a:avLst>
              <a:gd name="adj1" fmla="val 68506"/>
            </a:avLst>
          </a:prstGeom>
          <a:ln w="19050">
            <a:gradFill>
              <a:gsLst>
                <a:gs pos="0">
                  <a:srgbClr val="675BCA"/>
                </a:gs>
                <a:gs pos="100000">
                  <a:srgbClr val="4175E3"/>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6660A34-1CA3-F745-B80B-776BF958A01E}"/>
              </a:ext>
            </a:extLst>
          </p:cNvPr>
          <p:cNvPicPr>
            <a:picLocks noChangeAspect="1"/>
          </p:cNvPicPr>
          <p:nvPr/>
        </p:nvPicPr>
        <p:blipFill rotWithShape="1">
          <a:blip r:embed="rId6">
            <a:clrChange>
              <a:clrFrom>
                <a:srgbClr val="FFFFFF"/>
              </a:clrFrom>
              <a:clrTo>
                <a:srgbClr val="FFFFFF">
                  <a:alpha val="0"/>
                </a:srgbClr>
              </a:clrTo>
            </a:clrChange>
          </a:blip>
          <a:srcRect l="11800" t="4359" r="11800" b="32308"/>
          <a:stretch/>
        </p:blipFill>
        <p:spPr>
          <a:xfrm>
            <a:off x="5469085" y="4307274"/>
            <a:ext cx="454417" cy="293825"/>
          </a:xfrm>
          <a:prstGeom prst="rect">
            <a:avLst/>
          </a:prstGeom>
        </p:spPr>
      </p:pic>
      <p:pic>
        <p:nvPicPr>
          <p:cNvPr id="11" name="Picture 10">
            <a:extLst>
              <a:ext uri="{FF2B5EF4-FFF2-40B4-BE49-F238E27FC236}">
                <a16:creationId xmlns:a16="http://schemas.microsoft.com/office/drawing/2014/main" id="{2C6F67BE-8CC4-A647-BDA1-CA42392CCB60}"/>
              </a:ext>
            </a:extLst>
          </p:cNvPr>
          <p:cNvPicPr>
            <a:picLocks noChangeAspect="1"/>
          </p:cNvPicPr>
          <p:nvPr/>
        </p:nvPicPr>
        <p:blipFill>
          <a:blip r:embed="rId7"/>
          <a:stretch>
            <a:fillRect/>
          </a:stretch>
        </p:blipFill>
        <p:spPr>
          <a:xfrm>
            <a:off x="5792282" y="4483683"/>
            <a:ext cx="157721" cy="204958"/>
          </a:xfrm>
          <a:prstGeom prst="rect">
            <a:avLst/>
          </a:prstGeom>
        </p:spPr>
      </p:pic>
      <p:sp>
        <p:nvSpPr>
          <p:cNvPr id="56" name="矩形: 圓角 55">
            <a:extLst>
              <a:ext uri="{FF2B5EF4-FFF2-40B4-BE49-F238E27FC236}">
                <a16:creationId xmlns:a16="http://schemas.microsoft.com/office/drawing/2014/main" id="{49FF6B6E-5370-4634-802C-7DA3B72EBD0E}"/>
              </a:ext>
            </a:extLst>
          </p:cNvPr>
          <p:cNvSpPr/>
          <p:nvPr/>
        </p:nvSpPr>
        <p:spPr>
          <a:xfrm>
            <a:off x="1768726" y="4351097"/>
            <a:ext cx="1224403" cy="327993"/>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9" name="TextBox 8">
            <a:extLst>
              <a:ext uri="{FF2B5EF4-FFF2-40B4-BE49-F238E27FC236}">
                <a16:creationId xmlns:a16="http://schemas.microsoft.com/office/drawing/2014/main" id="{F4B5D70D-FB4A-6144-93E1-ED07743BD61A}"/>
              </a:ext>
            </a:extLst>
          </p:cNvPr>
          <p:cNvSpPr txBox="1"/>
          <p:nvPr/>
        </p:nvSpPr>
        <p:spPr>
          <a:xfrm>
            <a:off x="1825224" y="4345816"/>
            <a:ext cx="1181981" cy="338554"/>
          </a:xfrm>
          <a:prstGeom prst="rect">
            <a:avLst/>
          </a:prstGeom>
          <a:noFill/>
        </p:spPr>
        <p:txBody>
          <a:bodyPr wrap="square" rtlCol="0">
            <a:spAutoFit/>
          </a:bodyPr>
          <a:lstStyle/>
          <a:p>
            <a:r>
              <a:rPr lang="en-US" altLang="zh-CN" sz="800" b="1">
                <a:solidFill>
                  <a:schemeClr val="bg1"/>
                </a:solidFill>
                <a:latin typeface="Arial" panose="020B0604020202020204" pitchFamily="34" charset="0"/>
                <a:ea typeface="微軟正黑體" panose="020B0604030504040204" pitchFamily="34" charset="-120"/>
                <a:cs typeface="Arial" panose="020B0604020202020204" pitchFamily="34" charset="0"/>
              </a:rPr>
              <a:t>System check there is data not synced</a:t>
            </a:r>
            <a:endParaRPr 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310254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DAD30429-10B7-4284-B5B8-77713EDCFD2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圖片 5" descr="一張含有 標誌, 室外, 文字, 建築物 的圖片&#10;&#10;描述是以非常高的可信度產生">
            <a:extLst>
              <a:ext uri="{FF2B5EF4-FFF2-40B4-BE49-F238E27FC236}">
                <a16:creationId xmlns:a16="http://schemas.microsoft.com/office/drawing/2014/main" id="{BB35EF76-03B0-4794-A023-132390252D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1676" y="1014736"/>
            <a:ext cx="2438400" cy="1082285"/>
          </a:xfrm>
          <a:prstGeom prst="rect">
            <a:avLst/>
          </a:prstGeom>
        </p:spPr>
      </p:pic>
      <p:pic>
        <p:nvPicPr>
          <p:cNvPr id="5" name="圖片 4" descr="一張含有 美工圖案 的圖片&#10;&#10;描述是以高可信度產生">
            <a:extLst>
              <a:ext uri="{FF2B5EF4-FFF2-40B4-BE49-F238E27FC236}">
                <a16:creationId xmlns:a16="http://schemas.microsoft.com/office/drawing/2014/main" id="{3ABB258C-95E4-49B0-9B80-ACBE1E1312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09318" y="2097021"/>
            <a:ext cx="4989497" cy="1218220"/>
          </a:xfrm>
          <a:prstGeom prst="rect">
            <a:avLst/>
          </a:prstGeom>
        </p:spPr>
      </p:pic>
    </p:spTree>
    <p:extLst>
      <p:ext uri="{BB962C8B-B14F-4D97-AF65-F5344CB8AC3E}">
        <p14:creationId xmlns:p14="http://schemas.microsoft.com/office/powerpoint/2010/main" val="4195466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E74C8B7-94E4-4588-B14C-6895BF9D3AE0}"/>
              </a:ext>
            </a:extLst>
          </p:cNvPr>
          <p:cNvPicPr>
            <a:picLocks noChangeAspect="1"/>
          </p:cNvPicPr>
          <p:nvPr/>
        </p:nvPicPr>
        <p:blipFill>
          <a:blip r:embed="rId3"/>
          <a:stretch>
            <a:fillRect/>
          </a:stretch>
        </p:blipFill>
        <p:spPr>
          <a:xfrm>
            <a:off x="0" y="0"/>
            <a:ext cx="9144000" cy="5143500"/>
          </a:xfrm>
          <a:prstGeom prst="rect">
            <a:avLst/>
          </a:prstGeom>
        </p:spPr>
      </p:pic>
      <p:sp>
        <p:nvSpPr>
          <p:cNvPr id="10" name="矩形 9">
            <a:extLst>
              <a:ext uri="{FF2B5EF4-FFF2-40B4-BE49-F238E27FC236}">
                <a16:creationId xmlns:a16="http://schemas.microsoft.com/office/drawing/2014/main" id="{0748804D-0F96-417E-80F2-3E88AEB9D18F}"/>
              </a:ext>
            </a:extLst>
          </p:cNvPr>
          <p:cNvSpPr/>
          <p:nvPr/>
        </p:nvSpPr>
        <p:spPr>
          <a:xfrm>
            <a:off x="381000" y="1412697"/>
            <a:ext cx="4185920" cy="2506894"/>
          </a:xfrm>
          <a:prstGeom prst="rect">
            <a:avLst/>
          </a:prstGeom>
          <a:solidFill>
            <a:schemeClr val="accent1">
              <a:lumMod val="50000"/>
              <a:alpha val="36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291794F3-D8D2-4853-B4E8-8827BB5A8C78}"/>
              </a:ext>
            </a:extLst>
          </p:cNvPr>
          <p:cNvPicPr>
            <a:picLocks noChangeAspect="1"/>
          </p:cNvPicPr>
          <p:nvPr/>
        </p:nvPicPr>
        <p:blipFill>
          <a:blip r:embed="rId4"/>
          <a:stretch>
            <a:fillRect/>
          </a:stretch>
        </p:blipFill>
        <p:spPr>
          <a:xfrm>
            <a:off x="1644966" y="804329"/>
            <a:ext cx="1829753" cy="328858"/>
          </a:xfrm>
          <a:prstGeom prst="rect">
            <a:avLst/>
          </a:prstGeom>
          <a:effectLst>
            <a:outerShdw blurRad="50800" dist="38100" dir="2700000" algn="tl" rotWithShape="0">
              <a:prstClr val="black">
                <a:alpha val="40000"/>
              </a:prstClr>
            </a:outerShdw>
          </a:effectLst>
        </p:spPr>
      </p:pic>
      <p:sp>
        <p:nvSpPr>
          <p:cNvPr id="8" name="矩形 7">
            <a:extLst>
              <a:ext uri="{FF2B5EF4-FFF2-40B4-BE49-F238E27FC236}">
                <a16:creationId xmlns:a16="http://schemas.microsoft.com/office/drawing/2014/main" id="{3F3AC993-4A86-418D-A777-5DEEF2D05950}"/>
              </a:ext>
            </a:extLst>
          </p:cNvPr>
          <p:cNvSpPr/>
          <p:nvPr/>
        </p:nvSpPr>
        <p:spPr>
          <a:xfrm>
            <a:off x="381000" y="1412697"/>
            <a:ext cx="4191000" cy="2506894"/>
          </a:xfrm>
          <a:prstGeom prst="rect">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Title 3">
            <a:extLst>
              <a:ext uri="{FF2B5EF4-FFF2-40B4-BE49-F238E27FC236}">
                <a16:creationId xmlns:a16="http://schemas.microsoft.com/office/drawing/2014/main" id="{FBEFA83D-C0E4-4697-A7E8-52E1A02AFBA9}"/>
              </a:ext>
            </a:extLst>
          </p:cNvPr>
          <p:cNvSpPr txBox="1">
            <a:spLocks/>
          </p:cNvSpPr>
          <p:nvPr/>
        </p:nvSpPr>
        <p:spPr>
          <a:xfrm>
            <a:off x="593457" y="2904815"/>
            <a:ext cx="3792696" cy="907257"/>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685800" rtl="0" eaLnBrk="1" latinLnBrk="0" hangingPunct="1">
              <a:lnSpc>
                <a:spcPct val="90000"/>
              </a:lnSpc>
              <a:spcBef>
                <a:spcPct val="0"/>
              </a:spcBef>
              <a:buNone/>
              <a:defRPr sz="45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altLang="zh-TW" sz="4050">
                <a:latin typeface="Arial" panose="020B0604020202020204" pitchFamily="34" charset="0"/>
                <a:cs typeface="Arial" panose="020B0604020202020204" pitchFamily="34" charset="0"/>
              </a:rPr>
              <a:t>File Share</a:t>
            </a:r>
            <a:endParaRPr lang="en-US" sz="4050">
              <a:latin typeface="Arial" panose="020B0604020202020204" pitchFamily="34" charset="0"/>
              <a:cs typeface="Arial" panose="020B0604020202020204" pitchFamily="34" charset="0"/>
            </a:endParaRPr>
          </a:p>
        </p:txBody>
      </p:sp>
      <p:sp>
        <p:nvSpPr>
          <p:cNvPr id="9" name="Title 3">
            <a:extLst>
              <a:ext uri="{FF2B5EF4-FFF2-40B4-BE49-F238E27FC236}">
                <a16:creationId xmlns:a16="http://schemas.microsoft.com/office/drawing/2014/main" id="{95011636-D9D5-40C5-991E-7343113F48F7}"/>
              </a:ext>
            </a:extLst>
          </p:cNvPr>
          <p:cNvSpPr txBox="1">
            <a:spLocks/>
          </p:cNvSpPr>
          <p:nvPr/>
        </p:nvSpPr>
        <p:spPr>
          <a:xfrm>
            <a:off x="302928" y="2176873"/>
            <a:ext cx="4321743" cy="907257"/>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lvl1pPr algn="l" defTabSz="685800" rtl="0" eaLnBrk="1" latinLnBrk="0" hangingPunct="1">
              <a:lnSpc>
                <a:spcPct val="90000"/>
              </a:lnSpc>
              <a:spcBef>
                <a:spcPct val="0"/>
              </a:spcBef>
              <a:buNone/>
              <a:defRPr sz="45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altLang="zh-TW" sz="4050">
                <a:latin typeface="Arial" panose="020B0604020202020204" pitchFamily="34" charset="0"/>
                <a:cs typeface="Arial" panose="020B0604020202020204" pitchFamily="34" charset="0"/>
              </a:rPr>
              <a:t>Create a Global </a:t>
            </a:r>
            <a:endParaRPr lang="en-US" sz="4050">
              <a:latin typeface="Arial" panose="020B0604020202020204" pitchFamily="34" charset="0"/>
              <a:cs typeface="Arial" panose="020B0604020202020204" pitchFamily="34" charset="0"/>
            </a:endParaRPr>
          </a:p>
        </p:txBody>
      </p:sp>
      <p:sp>
        <p:nvSpPr>
          <p:cNvPr id="13" name="Title 3">
            <a:extLst>
              <a:ext uri="{FF2B5EF4-FFF2-40B4-BE49-F238E27FC236}">
                <a16:creationId xmlns:a16="http://schemas.microsoft.com/office/drawing/2014/main" id="{67DFC714-C388-4F0D-BE91-1EBD3A8EF1DD}"/>
              </a:ext>
            </a:extLst>
          </p:cNvPr>
          <p:cNvSpPr txBox="1">
            <a:spLocks/>
          </p:cNvSpPr>
          <p:nvPr/>
        </p:nvSpPr>
        <p:spPr>
          <a:xfrm>
            <a:off x="302928" y="1466108"/>
            <a:ext cx="4321743" cy="907257"/>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lvl1pPr algn="l" defTabSz="685800" rtl="0" eaLnBrk="1" latinLnBrk="0" hangingPunct="1">
              <a:lnSpc>
                <a:spcPct val="90000"/>
              </a:lnSpc>
              <a:spcBef>
                <a:spcPct val="0"/>
              </a:spcBef>
              <a:buNone/>
              <a:defRPr sz="45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sz="4050">
                <a:latin typeface="Arial" panose="020B0604020202020204" pitchFamily="34" charset="0"/>
                <a:cs typeface="Arial" panose="020B0604020202020204" pitchFamily="34" charset="0"/>
              </a:rPr>
              <a:t>HybridMount</a:t>
            </a:r>
          </a:p>
        </p:txBody>
      </p:sp>
    </p:spTree>
    <p:extLst>
      <p:ext uri="{BB962C8B-B14F-4D97-AF65-F5344CB8AC3E}">
        <p14:creationId xmlns:p14="http://schemas.microsoft.com/office/powerpoint/2010/main" val="3860837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矩形: 圓角 35">
            <a:extLst>
              <a:ext uri="{FF2B5EF4-FFF2-40B4-BE49-F238E27FC236}">
                <a16:creationId xmlns:a16="http://schemas.microsoft.com/office/drawing/2014/main" id="{F85390F7-FD83-4867-8EF4-4CD915833999}"/>
              </a:ext>
            </a:extLst>
          </p:cNvPr>
          <p:cNvSpPr/>
          <p:nvPr/>
        </p:nvSpPr>
        <p:spPr>
          <a:xfrm>
            <a:off x="5885481" y="1193229"/>
            <a:ext cx="2897313" cy="372159"/>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07" name="Title 106">
            <a:extLst>
              <a:ext uri="{FF2B5EF4-FFF2-40B4-BE49-F238E27FC236}">
                <a16:creationId xmlns:a16="http://schemas.microsoft.com/office/drawing/2014/main" id="{AD2390B6-F8BD-9348-B411-559CE641AECD}"/>
              </a:ext>
            </a:extLst>
          </p:cNvPr>
          <p:cNvSpPr>
            <a:spLocks noGrp="1"/>
          </p:cNvSpPr>
          <p:nvPr>
            <p:ph type="title"/>
          </p:nvPr>
        </p:nvSpPr>
        <p:spPr>
          <a:xfrm>
            <a:off x="188969" y="13691"/>
            <a:ext cx="9359646" cy="994172"/>
          </a:xfrm>
        </p:spPr>
        <p:txBody>
          <a:bodyPr>
            <a:normAutofit/>
          </a:bodyPr>
          <a:lstStyle/>
          <a:p>
            <a:r>
              <a:rPr lang="en-US" altLang="zh-TW" sz="3200">
                <a:latin typeface="Arial" panose="020B0604020202020204" pitchFamily="34" charset="0"/>
                <a:cs typeface="Arial" panose="020B0604020202020204" pitchFamily="34" charset="0"/>
              </a:rPr>
              <a:t>Create Global File Share with Cloud Gateway</a:t>
            </a:r>
            <a:endParaRPr lang="en-US" sz="3200">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59B0259A-C1B8-354B-9581-FE36F42FBBFD}"/>
              </a:ext>
            </a:extLst>
          </p:cNvPr>
          <p:cNvSpPr txBox="1"/>
          <p:nvPr/>
        </p:nvSpPr>
        <p:spPr>
          <a:xfrm>
            <a:off x="5829011" y="1649987"/>
            <a:ext cx="3120678" cy="2493440"/>
          </a:xfrm>
          <a:prstGeom prst="rect">
            <a:avLst/>
          </a:prstGeom>
          <a:noFill/>
        </p:spPr>
        <p:txBody>
          <a:bodyPr wrap="square" rtlCol="0" anchor="t">
            <a:spAutoFit/>
          </a:bodyPr>
          <a:lstStyle/>
          <a:p>
            <a:pPr marL="179070" indent="-179070">
              <a:lnSpc>
                <a:spcPts val="1800"/>
              </a:lnSpc>
              <a:spcBef>
                <a:spcPts val="300"/>
              </a:spcBef>
              <a:buFont typeface="+mj-lt"/>
              <a:buAutoNum type="arabicPeriod"/>
            </a:pPr>
            <a:r>
              <a:rPr lang="en-US" altLang="zh-CN" sz="1200" b="1" dirty="0">
                <a:solidFill>
                  <a:schemeClr val="tx1">
                    <a:lumMod val="85000"/>
                    <a:lumOff val="15000"/>
                  </a:schemeClr>
                </a:solidFill>
                <a:latin typeface="Arial"/>
                <a:ea typeface="微軟正黑體"/>
                <a:cs typeface="Arial"/>
              </a:rPr>
              <a:t>The cloud storage can be accessed from anywhere in the world. The public can centralize all data from different location and be elasticity extended.</a:t>
            </a:r>
            <a:endParaRPr lang="en-US" dirty="0">
              <a:solidFill>
                <a:schemeClr val="tx1">
                  <a:lumMod val="85000"/>
                  <a:lumOff val="15000"/>
                </a:schemeClr>
              </a:solidFill>
              <a:latin typeface="Arial"/>
              <a:ea typeface="微軟正黑體"/>
              <a:cs typeface="Arial"/>
            </a:endParaRPr>
          </a:p>
          <a:p>
            <a:pPr marL="179070" indent="-179070">
              <a:lnSpc>
                <a:spcPts val="1800"/>
              </a:lnSpc>
              <a:spcBef>
                <a:spcPts val="300"/>
              </a:spcBef>
              <a:buFont typeface="+mj-lt"/>
              <a:buAutoNum type="arabicPeriod"/>
            </a:pPr>
            <a:r>
              <a:rPr lang="en-US" altLang="zh-CN" sz="1200" b="1" dirty="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User can access cloud by familiar way with protocol conversion.</a:t>
            </a:r>
          </a:p>
          <a:p>
            <a:pPr marL="179070" indent="-179070">
              <a:lnSpc>
                <a:spcPts val="1800"/>
              </a:lnSpc>
              <a:spcBef>
                <a:spcPts val="300"/>
              </a:spcBef>
              <a:buFont typeface="+mj-lt"/>
              <a:buAutoNum type="arabicPeriod"/>
            </a:pPr>
            <a:r>
              <a:rPr lang="en-US" altLang="zh-CN" sz="1200" b="1" dirty="0">
                <a:solidFill>
                  <a:schemeClr val="tx1">
                    <a:lumMod val="85000"/>
                    <a:lumOff val="15000"/>
                  </a:schemeClr>
                </a:solidFill>
                <a:latin typeface="Arial"/>
                <a:ea typeface="微軟正黑體"/>
                <a:cs typeface="Arial"/>
              </a:rPr>
              <a:t>Accelerate cloud access with local cache.</a:t>
            </a:r>
            <a:r>
              <a:rPr lang="zh-CN" altLang="en-US" sz="1200" b="1" dirty="0">
                <a:solidFill>
                  <a:schemeClr val="tx1">
                    <a:lumMod val="85000"/>
                    <a:lumOff val="15000"/>
                  </a:schemeClr>
                </a:solidFill>
                <a:latin typeface="Arial"/>
                <a:ea typeface="微軟正黑體"/>
                <a:cs typeface="Arial"/>
              </a:rPr>
              <a:t> </a:t>
            </a:r>
            <a:endParaRPr lang="en-US" altLang="zh-CN" sz="1200" b="1" dirty="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a:p>
            <a:pPr marL="179070" indent="-179070">
              <a:lnSpc>
                <a:spcPts val="1800"/>
              </a:lnSpc>
              <a:spcBef>
                <a:spcPts val="300"/>
              </a:spcBef>
              <a:buFont typeface="+mj-lt"/>
              <a:buAutoNum type="arabicPeriod"/>
            </a:pPr>
            <a:r>
              <a:rPr lang="en-US" altLang="zh-CN" sz="1200" b="1" dirty="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Integrate the NAS user permission.</a:t>
            </a:r>
            <a:endParaRPr lang="en-US" sz="1200" b="1" dirty="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9" name="TextBox 98">
            <a:extLst>
              <a:ext uri="{FF2B5EF4-FFF2-40B4-BE49-F238E27FC236}">
                <a16:creationId xmlns:a16="http://schemas.microsoft.com/office/drawing/2014/main" id="{7460C1C5-A4C6-5C4F-8CF4-0FE26B04AD19}"/>
              </a:ext>
            </a:extLst>
          </p:cNvPr>
          <p:cNvSpPr txBox="1"/>
          <p:nvPr/>
        </p:nvSpPr>
        <p:spPr>
          <a:xfrm>
            <a:off x="5957401" y="1177366"/>
            <a:ext cx="2780645" cy="369332"/>
          </a:xfrm>
          <a:prstGeom prst="rect">
            <a:avLst/>
          </a:prstGeom>
          <a:noFill/>
        </p:spPr>
        <p:txBody>
          <a:bodyPr wrap="square" rtlCol="0">
            <a:spAutoFit/>
          </a:bodyPr>
          <a:lstStyle/>
          <a:p>
            <a:pPr algn="ctr"/>
            <a: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rPr>
              <a:t>Advantages</a:t>
            </a:r>
            <a:endParaRPr 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8" name="矩形: 圓角 97">
            <a:extLst>
              <a:ext uri="{FF2B5EF4-FFF2-40B4-BE49-F238E27FC236}">
                <a16:creationId xmlns:a16="http://schemas.microsoft.com/office/drawing/2014/main" id="{95480F1D-A6AB-4E81-A531-18F249880F85}"/>
              </a:ext>
            </a:extLst>
          </p:cNvPr>
          <p:cNvSpPr/>
          <p:nvPr/>
        </p:nvSpPr>
        <p:spPr>
          <a:xfrm>
            <a:off x="956753" y="4232807"/>
            <a:ext cx="995655" cy="340833"/>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01" name="矩形: 圓角 100">
            <a:extLst>
              <a:ext uri="{FF2B5EF4-FFF2-40B4-BE49-F238E27FC236}">
                <a16:creationId xmlns:a16="http://schemas.microsoft.com/office/drawing/2014/main" id="{38BA347D-0931-4BAE-84D4-D28875DB6076}"/>
              </a:ext>
            </a:extLst>
          </p:cNvPr>
          <p:cNvSpPr/>
          <p:nvPr/>
        </p:nvSpPr>
        <p:spPr>
          <a:xfrm>
            <a:off x="3022358" y="4232807"/>
            <a:ext cx="995655" cy="340833"/>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102" name="矩形: 圓角 101">
            <a:extLst>
              <a:ext uri="{FF2B5EF4-FFF2-40B4-BE49-F238E27FC236}">
                <a16:creationId xmlns:a16="http://schemas.microsoft.com/office/drawing/2014/main" id="{EA607685-CC7F-42F7-AB7B-AF9906BF4CA3}"/>
              </a:ext>
            </a:extLst>
          </p:cNvPr>
          <p:cNvSpPr/>
          <p:nvPr/>
        </p:nvSpPr>
        <p:spPr>
          <a:xfrm>
            <a:off x="5182660" y="4232806"/>
            <a:ext cx="995655" cy="340833"/>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017EBC94-A496-43F2-9AA2-216B467D6F58}"/>
              </a:ext>
            </a:extLst>
          </p:cNvPr>
          <p:cNvSpPr/>
          <p:nvPr/>
        </p:nvSpPr>
        <p:spPr>
          <a:xfrm>
            <a:off x="966046" y="4209239"/>
            <a:ext cx="990977" cy="384721"/>
          </a:xfrm>
          <a:prstGeom prst="rect">
            <a:avLst/>
          </a:prstGeom>
        </p:spPr>
        <p:txBody>
          <a:bodyPr wrap="none">
            <a:spAutoFit/>
          </a:bodyPr>
          <a:lstStyle/>
          <a:p>
            <a:pPr algn="ctr"/>
            <a:r>
              <a:rPr lang="en-US" altLang="zh-CN" sz="1100" b="1">
                <a:solidFill>
                  <a:schemeClr val="bg1"/>
                </a:solidFill>
                <a:latin typeface="Arial" panose="020B0604020202020204" pitchFamily="34" charset="0"/>
                <a:ea typeface="微軟正黑體" panose="020B0604030504040204" pitchFamily="34" charset="-120"/>
                <a:cs typeface="Arial" panose="020B0604020202020204" pitchFamily="34" charset="0"/>
              </a:rPr>
              <a:t>File synced </a:t>
            </a:r>
          </a:p>
          <a:p>
            <a:pPr algn="ctr"/>
            <a:r>
              <a:rPr lang="en-US" altLang="zh-CN" sz="800" b="1">
                <a:solidFill>
                  <a:schemeClr val="bg1"/>
                </a:solidFill>
                <a:latin typeface="Arial" panose="020B0604020202020204" pitchFamily="34" charset="0"/>
                <a:ea typeface="微軟正黑體" panose="020B0604030504040204" pitchFamily="34" charset="-120"/>
                <a:cs typeface="Arial" panose="020B0604020202020204" pitchFamily="34" charset="0"/>
              </a:rPr>
              <a:t>(Read only)</a:t>
            </a:r>
            <a:endParaRPr lang="en-US" altLang="zh-CN"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矩形 9">
            <a:extLst>
              <a:ext uri="{FF2B5EF4-FFF2-40B4-BE49-F238E27FC236}">
                <a16:creationId xmlns:a16="http://schemas.microsoft.com/office/drawing/2014/main" id="{6B8721A8-E872-459D-94DC-C1F1805795AE}"/>
              </a:ext>
            </a:extLst>
          </p:cNvPr>
          <p:cNvSpPr/>
          <p:nvPr/>
        </p:nvSpPr>
        <p:spPr>
          <a:xfrm>
            <a:off x="3055937" y="4265058"/>
            <a:ext cx="917239" cy="261610"/>
          </a:xfrm>
          <a:prstGeom prst="rect">
            <a:avLst/>
          </a:prstGeom>
        </p:spPr>
        <p:txBody>
          <a:bodyPr wrap="none">
            <a:spAutoFit/>
          </a:bodyPr>
          <a:lstStyle/>
          <a:p>
            <a:pPr algn="ctr"/>
            <a:r>
              <a:rPr lang="en-US" altLang="zh-CN" sz="1100" b="1">
                <a:solidFill>
                  <a:schemeClr val="bg1"/>
                </a:solidFill>
                <a:latin typeface="Arial" panose="020B0604020202020204" pitchFamily="34" charset="0"/>
                <a:ea typeface="微軟正黑體" panose="020B0604030504040204" pitchFamily="34" charset="-120"/>
                <a:cs typeface="Arial" panose="020B0604020202020204" pitchFamily="34" charset="0"/>
              </a:rPr>
              <a:t>Write a file</a:t>
            </a:r>
            <a:endPar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 name="矩形 18">
            <a:extLst>
              <a:ext uri="{FF2B5EF4-FFF2-40B4-BE49-F238E27FC236}">
                <a16:creationId xmlns:a16="http://schemas.microsoft.com/office/drawing/2014/main" id="{2A229093-241B-414B-90C5-BF8EAC37389C}"/>
              </a:ext>
            </a:extLst>
          </p:cNvPr>
          <p:cNvSpPr/>
          <p:nvPr/>
        </p:nvSpPr>
        <p:spPr>
          <a:xfrm>
            <a:off x="5204316" y="4270138"/>
            <a:ext cx="952505" cy="261610"/>
          </a:xfrm>
          <a:prstGeom prst="rect">
            <a:avLst/>
          </a:prstGeom>
        </p:spPr>
        <p:txBody>
          <a:bodyPr wrap="none">
            <a:spAutoFit/>
          </a:bodyPr>
          <a:lstStyle/>
          <a:p>
            <a:pPr algn="ctr"/>
            <a:r>
              <a:rPr lang="en-US" altLang="zh-CN" sz="1100" b="1">
                <a:solidFill>
                  <a:schemeClr val="bg1"/>
                </a:solidFill>
                <a:latin typeface="Arial" panose="020B0604020202020204" pitchFamily="34" charset="0"/>
                <a:ea typeface="微軟正黑體" panose="020B0604030504040204" pitchFamily="34" charset="-120"/>
                <a:cs typeface="Arial" panose="020B0604020202020204" pitchFamily="34" charset="0"/>
              </a:rPr>
              <a:t>File synced</a:t>
            </a:r>
          </a:p>
        </p:txBody>
      </p:sp>
      <p:cxnSp>
        <p:nvCxnSpPr>
          <p:cNvPr id="183" name="Straight Connector 72">
            <a:extLst>
              <a:ext uri="{FF2B5EF4-FFF2-40B4-BE49-F238E27FC236}">
                <a16:creationId xmlns:a16="http://schemas.microsoft.com/office/drawing/2014/main" id="{E7F595AD-9291-4BC5-A90A-F1151E9F14E1}"/>
              </a:ext>
            </a:extLst>
          </p:cNvPr>
          <p:cNvCxnSpPr/>
          <p:nvPr/>
        </p:nvCxnSpPr>
        <p:spPr>
          <a:xfrm flipH="1">
            <a:off x="2604851" y="3484793"/>
            <a:ext cx="1" cy="692968"/>
          </a:xfrm>
          <a:prstGeom prst="line">
            <a:avLst/>
          </a:prstGeom>
          <a:ln w="19050">
            <a:solidFill>
              <a:schemeClr val="accent1">
                <a:lumMod val="75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184" name="Picture 4" descr="https://www.qnap.com/i/_attach_file/product/photo/800_500/339_1524708675_TVS-951X_Front.png?v=1">
            <a:extLst>
              <a:ext uri="{FF2B5EF4-FFF2-40B4-BE49-F238E27FC236}">
                <a16:creationId xmlns:a16="http://schemas.microsoft.com/office/drawing/2014/main" id="{90F252DF-C62B-4D79-A6E5-AF56B4A0579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013" y="2819151"/>
            <a:ext cx="1065028" cy="6656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5" name="Picture 4" descr="https://www.qnap.com/i/_attach_file/product/photo/800_500/339_1524708675_TVS-951X_Front.png?v=1">
            <a:extLst>
              <a:ext uri="{FF2B5EF4-FFF2-40B4-BE49-F238E27FC236}">
                <a16:creationId xmlns:a16="http://schemas.microsoft.com/office/drawing/2014/main" id="{BAA519F4-A881-474B-9E58-F8AE86CE8F9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72337" y="2819151"/>
            <a:ext cx="1065028" cy="6656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6" name="Picture 4" descr="https://www.qnap.com/i/_attach_file/product/photo/800_500/339_1524708675_TVS-951X_Front.png?v=1">
            <a:extLst>
              <a:ext uri="{FF2B5EF4-FFF2-40B4-BE49-F238E27FC236}">
                <a16:creationId xmlns:a16="http://schemas.microsoft.com/office/drawing/2014/main" id="{E7A8D2EB-2A0F-4621-9EA4-1DA2094331E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92297" y="2819151"/>
            <a:ext cx="1065028" cy="6656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7" name="圖形 18">
            <a:extLst>
              <a:ext uri="{FF2B5EF4-FFF2-40B4-BE49-F238E27FC236}">
                <a16:creationId xmlns:a16="http://schemas.microsoft.com/office/drawing/2014/main" id="{85FA7873-D410-42E8-9C98-76A8224C21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409" y="4177761"/>
            <a:ext cx="622235" cy="427787"/>
          </a:xfrm>
          <a:prstGeom prst="rect">
            <a:avLst/>
          </a:prstGeom>
        </p:spPr>
      </p:pic>
      <p:pic>
        <p:nvPicPr>
          <p:cNvPr id="188" name="圖形 20">
            <a:extLst>
              <a:ext uri="{FF2B5EF4-FFF2-40B4-BE49-F238E27FC236}">
                <a16:creationId xmlns:a16="http://schemas.microsoft.com/office/drawing/2014/main" id="{53B62F64-A0FD-4111-9C86-4767AE03F9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3733" y="4177761"/>
            <a:ext cx="622235" cy="427787"/>
          </a:xfrm>
          <a:prstGeom prst="rect">
            <a:avLst/>
          </a:prstGeom>
        </p:spPr>
      </p:pic>
      <p:pic>
        <p:nvPicPr>
          <p:cNvPr id="189" name="圖形 21">
            <a:extLst>
              <a:ext uri="{FF2B5EF4-FFF2-40B4-BE49-F238E27FC236}">
                <a16:creationId xmlns:a16="http://schemas.microsoft.com/office/drawing/2014/main" id="{773B8C38-A67A-4AA8-9E0B-8831C964F1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3692" y="4203480"/>
            <a:ext cx="622235" cy="427787"/>
          </a:xfrm>
          <a:prstGeom prst="rect">
            <a:avLst/>
          </a:prstGeom>
        </p:spPr>
      </p:pic>
      <p:pic>
        <p:nvPicPr>
          <p:cNvPr id="190" name="圖形 57">
            <a:extLst>
              <a:ext uri="{FF2B5EF4-FFF2-40B4-BE49-F238E27FC236}">
                <a16:creationId xmlns:a16="http://schemas.microsoft.com/office/drawing/2014/main" id="{0AB855A0-C01C-4499-83BA-76CBE5495F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69242" y="1001979"/>
            <a:ext cx="1271219" cy="761566"/>
          </a:xfrm>
          <a:prstGeom prst="rect">
            <a:avLst/>
          </a:prstGeom>
          <a:effectLst>
            <a:outerShdw blurRad="50800" dist="38100" dir="2700000" algn="tl" rotWithShape="0">
              <a:prstClr val="black">
                <a:alpha val="40000"/>
              </a:prstClr>
            </a:outerShdw>
          </a:effectLst>
        </p:spPr>
      </p:pic>
      <p:cxnSp>
        <p:nvCxnSpPr>
          <p:cNvPr id="191" name="Straight Connector 19">
            <a:extLst>
              <a:ext uri="{FF2B5EF4-FFF2-40B4-BE49-F238E27FC236}">
                <a16:creationId xmlns:a16="http://schemas.microsoft.com/office/drawing/2014/main" id="{406F6E6E-D5CB-421E-8D2A-F10F4B37179C}"/>
              </a:ext>
            </a:extLst>
          </p:cNvPr>
          <p:cNvCxnSpPr>
            <a:stCxn id="190" idx="2"/>
          </p:cNvCxnSpPr>
          <p:nvPr/>
        </p:nvCxnSpPr>
        <p:spPr>
          <a:xfrm flipH="1">
            <a:off x="2604850" y="1763545"/>
            <a:ext cx="2" cy="1055606"/>
          </a:xfrm>
          <a:prstGeom prst="line">
            <a:avLst/>
          </a:prstGeom>
          <a:ln>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21">
            <a:extLst>
              <a:ext uri="{FF2B5EF4-FFF2-40B4-BE49-F238E27FC236}">
                <a16:creationId xmlns:a16="http://schemas.microsoft.com/office/drawing/2014/main" id="{9AFEEAA9-0C07-45BF-9491-074144F12395}"/>
              </a:ext>
            </a:extLst>
          </p:cNvPr>
          <p:cNvCxnSpPr>
            <a:stCxn id="185" idx="2"/>
            <a:endCxn id="188" idx="0"/>
          </p:cNvCxnSpPr>
          <p:nvPr/>
        </p:nvCxnSpPr>
        <p:spPr>
          <a:xfrm flipH="1">
            <a:off x="2604851" y="3484793"/>
            <a:ext cx="1" cy="692968"/>
          </a:xfrm>
          <a:prstGeom prst="line">
            <a:avLst/>
          </a:prstGeom>
          <a:ln>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23">
            <a:extLst>
              <a:ext uri="{FF2B5EF4-FFF2-40B4-BE49-F238E27FC236}">
                <a16:creationId xmlns:a16="http://schemas.microsoft.com/office/drawing/2014/main" id="{D267C9A2-5538-4E3D-95AA-C72A9B3E4AC8}"/>
              </a:ext>
            </a:extLst>
          </p:cNvPr>
          <p:cNvCxnSpPr>
            <a:stCxn id="190" idx="2"/>
            <a:endCxn id="186" idx="0"/>
          </p:cNvCxnSpPr>
          <p:nvPr/>
        </p:nvCxnSpPr>
        <p:spPr>
          <a:xfrm>
            <a:off x="2604852" y="1763545"/>
            <a:ext cx="2219959" cy="1055606"/>
          </a:xfrm>
          <a:prstGeom prst="line">
            <a:avLst/>
          </a:prstGeom>
          <a:ln>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4" name="Straight Connector 25">
            <a:extLst>
              <a:ext uri="{FF2B5EF4-FFF2-40B4-BE49-F238E27FC236}">
                <a16:creationId xmlns:a16="http://schemas.microsoft.com/office/drawing/2014/main" id="{D94AE328-0B34-4DDD-B99A-F3C4DF9A7CCF}"/>
              </a:ext>
            </a:extLst>
          </p:cNvPr>
          <p:cNvCxnSpPr>
            <a:stCxn id="190" idx="2"/>
            <a:endCxn id="184" idx="0"/>
          </p:cNvCxnSpPr>
          <p:nvPr/>
        </p:nvCxnSpPr>
        <p:spPr>
          <a:xfrm flipH="1">
            <a:off x="591527" y="1763545"/>
            <a:ext cx="2013325" cy="1055606"/>
          </a:xfrm>
          <a:prstGeom prst="line">
            <a:avLst/>
          </a:prstGeom>
          <a:ln>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31">
            <a:extLst>
              <a:ext uri="{FF2B5EF4-FFF2-40B4-BE49-F238E27FC236}">
                <a16:creationId xmlns:a16="http://schemas.microsoft.com/office/drawing/2014/main" id="{33D99BBF-BA08-493E-B0FD-73295917B92C}"/>
              </a:ext>
            </a:extLst>
          </p:cNvPr>
          <p:cNvCxnSpPr>
            <a:stCxn id="184" idx="2"/>
            <a:endCxn id="187" idx="0"/>
          </p:cNvCxnSpPr>
          <p:nvPr/>
        </p:nvCxnSpPr>
        <p:spPr>
          <a:xfrm flipH="1">
            <a:off x="591527" y="3484793"/>
            <a:ext cx="1" cy="692968"/>
          </a:xfrm>
          <a:prstGeom prst="line">
            <a:avLst/>
          </a:prstGeom>
          <a:ln>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6" name="Straight Connector 33">
            <a:extLst>
              <a:ext uri="{FF2B5EF4-FFF2-40B4-BE49-F238E27FC236}">
                <a16:creationId xmlns:a16="http://schemas.microsoft.com/office/drawing/2014/main" id="{01CC9B9B-BCFE-4541-8F09-D8517EDF739F}"/>
              </a:ext>
            </a:extLst>
          </p:cNvPr>
          <p:cNvCxnSpPr>
            <a:stCxn id="186" idx="2"/>
            <a:endCxn id="189" idx="0"/>
          </p:cNvCxnSpPr>
          <p:nvPr/>
        </p:nvCxnSpPr>
        <p:spPr>
          <a:xfrm flipH="1">
            <a:off x="4824810" y="3484793"/>
            <a:ext cx="1" cy="718687"/>
          </a:xfrm>
          <a:prstGeom prst="line">
            <a:avLst/>
          </a:prstGeom>
          <a:ln>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197" name="文字方塊 5">
            <a:extLst>
              <a:ext uri="{FF2B5EF4-FFF2-40B4-BE49-F238E27FC236}">
                <a16:creationId xmlns:a16="http://schemas.microsoft.com/office/drawing/2014/main" id="{779A9337-B973-4A29-B30E-B72B6FA7AD0C}"/>
              </a:ext>
            </a:extLst>
          </p:cNvPr>
          <p:cNvSpPr txBox="1"/>
          <p:nvPr/>
        </p:nvSpPr>
        <p:spPr>
          <a:xfrm>
            <a:off x="2966046" y="2828786"/>
            <a:ext cx="581662" cy="23083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1" lang="en-US" altLang="zh-CN" sz="900" b="1">
                <a:solidFill>
                  <a:srgbClr val="080059"/>
                </a:solidFill>
                <a:latin typeface="Arial" panose="020B0604020202020204" pitchFamily="34" charset="0"/>
                <a:ea typeface="微軟正黑體" panose="020B0604030504040204" pitchFamily="34" charset="-120"/>
                <a:cs typeface="Arial" panose="020B0604020202020204" pitchFamily="34" charset="0"/>
              </a:rPr>
              <a:t>Taipei</a:t>
            </a:r>
            <a:endParaRPr kumimoji="1" lang="zh-TW" altLang="en-US" sz="900" b="1">
              <a:solidFill>
                <a:srgbClr val="080059"/>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8" name="文字方塊 6">
            <a:extLst>
              <a:ext uri="{FF2B5EF4-FFF2-40B4-BE49-F238E27FC236}">
                <a16:creationId xmlns:a16="http://schemas.microsoft.com/office/drawing/2014/main" id="{BC607AC3-D747-4FA3-AEBD-1ABAAB5312E1}"/>
              </a:ext>
            </a:extLst>
          </p:cNvPr>
          <p:cNvSpPr txBox="1"/>
          <p:nvPr/>
        </p:nvSpPr>
        <p:spPr>
          <a:xfrm>
            <a:off x="978788" y="2828786"/>
            <a:ext cx="662642" cy="23083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1" lang="en-US" altLang="zh-CN" sz="900" b="1">
                <a:solidFill>
                  <a:srgbClr val="080059"/>
                </a:solidFill>
                <a:latin typeface="Arial" panose="020B0604020202020204" pitchFamily="34" charset="0"/>
                <a:ea typeface="微軟正黑體" panose="020B0604030504040204" pitchFamily="34" charset="-120"/>
                <a:cs typeface="Arial" panose="020B0604020202020204" pitchFamily="34" charset="0"/>
              </a:rPr>
              <a:t>Tokyo</a:t>
            </a:r>
            <a:endParaRPr kumimoji="1" lang="zh-TW" altLang="en-US" sz="900" b="1">
              <a:solidFill>
                <a:srgbClr val="080059"/>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9" name="文字方塊 7">
            <a:extLst>
              <a:ext uri="{FF2B5EF4-FFF2-40B4-BE49-F238E27FC236}">
                <a16:creationId xmlns:a16="http://schemas.microsoft.com/office/drawing/2014/main" id="{FE5DF6D2-6D1A-44F0-93B3-48BA8376084E}"/>
              </a:ext>
            </a:extLst>
          </p:cNvPr>
          <p:cNvSpPr txBox="1"/>
          <p:nvPr/>
        </p:nvSpPr>
        <p:spPr>
          <a:xfrm>
            <a:off x="5179629" y="2764459"/>
            <a:ext cx="500858" cy="36933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1" lang="en-US" altLang="zh-CN" sz="900" b="1">
                <a:solidFill>
                  <a:srgbClr val="080059"/>
                </a:solidFill>
                <a:latin typeface="Arial" panose="020B0604020202020204" pitchFamily="34" charset="0"/>
                <a:ea typeface="微軟正黑體" panose="020B0604030504040204" pitchFamily="34" charset="-120"/>
                <a:cs typeface="Arial" panose="020B0604020202020204" pitchFamily="34" charset="0"/>
              </a:rPr>
              <a:t>New York</a:t>
            </a:r>
            <a:endParaRPr kumimoji="1" lang="zh-TW" altLang="en-US" sz="900" b="1">
              <a:solidFill>
                <a:srgbClr val="080059"/>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00" name="Picture 37">
            <a:extLst>
              <a:ext uri="{FF2B5EF4-FFF2-40B4-BE49-F238E27FC236}">
                <a16:creationId xmlns:a16="http://schemas.microsoft.com/office/drawing/2014/main" id="{5CB45C19-0124-4E4C-9405-23BC35197E21}"/>
              </a:ext>
            </a:extLst>
          </p:cNvPr>
          <p:cNvPicPr>
            <a:picLocks noChangeAspect="1"/>
          </p:cNvPicPr>
          <p:nvPr/>
        </p:nvPicPr>
        <p:blipFill>
          <a:blip r:embed="rId7"/>
          <a:stretch>
            <a:fillRect/>
          </a:stretch>
        </p:blipFill>
        <p:spPr>
          <a:xfrm>
            <a:off x="2821927" y="3082237"/>
            <a:ext cx="512519" cy="512519"/>
          </a:xfrm>
          <a:prstGeom prst="rect">
            <a:avLst/>
          </a:prstGeom>
        </p:spPr>
      </p:pic>
      <p:grpSp>
        <p:nvGrpSpPr>
          <p:cNvPr id="201" name="Group 17">
            <a:extLst>
              <a:ext uri="{FF2B5EF4-FFF2-40B4-BE49-F238E27FC236}">
                <a16:creationId xmlns:a16="http://schemas.microsoft.com/office/drawing/2014/main" id="{35D4F74F-5FB1-4B92-B29C-46BFB2134E71}"/>
              </a:ext>
            </a:extLst>
          </p:cNvPr>
          <p:cNvGrpSpPr/>
          <p:nvPr/>
        </p:nvGrpSpPr>
        <p:grpSpPr>
          <a:xfrm>
            <a:off x="2474807" y="4003357"/>
            <a:ext cx="260085" cy="260085"/>
            <a:chOff x="2524108" y="3113910"/>
            <a:chExt cx="346780" cy="346780"/>
          </a:xfrm>
        </p:grpSpPr>
        <p:sp>
          <p:nvSpPr>
            <p:cNvPr id="202" name="橢圓 34">
              <a:extLst>
                <a:ext uri="{FF2B5EF4-FFF2-40B4-BE49-F238E27FC236}">
                  <a16:creationId xmlns:a16="http://schemas.microsoft.com/office/drawing/2014/main" id="{C01CA7E7-72A3-4E64-8031-D92245C8A6D9}"/>
                </a:ext>
              </a:extLst>
            </p:cNvPr>
            <p:cNvSpPr/>
            <p:nvPr/>
          </p:nvSpPr>
          <p:spPr>
            <a:xfrm>
              <a:off x="2524108" y="3113910"/>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203" name="圖形 15">
              <a:extLst>
                <a:ext uri="{FF2B5EF4-FFF2-40B4-BE49-F238E27FC236}">
                  <a16:creationId xmlns:a16="http://schemas.microsoft.com/office/drawing/2014/main" id="{E8267AF4-D83A-4F0F-9497-B27EA4845F29}"/>
                </a:ext>
              </a:extLst>
            </p:cNvPr>
            <p:cNvGrpSpPr/>
            <p:nvPr/>
          </p:nvGrpSpPr>
          <p:grpSpPr>
            <a:xfrm>
              <a:off x="2599301" y="3160974"/>
              <a:ext cx="171009" cy="232084"/>
              <a:chOff x="5700272" y="2268099"/>
              <a:chExt cx="128257" cy="174063"/>
            </a:xfrm>
          </p:grpSpPr>
          <p:sp>
            <p:nvSpPr>
              <p:cNvPr id="204" name="手繪多邊形: 圖案 53">
                <a:extLst>
                  <a:ext uri="{FF2B5EF4-FFF2-40B4-BE49-F238E27FC236}">
                    <a16:creationId xmlns:a16="http://schemas.microsoft.com/office/drawing/2014/main" id="{09E40CCF-61C7-4247-8446-3CD8D0CCE419}"/>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205" name="手繪多邊形: 圖案 54">
                <a:extLst>
                  <a:ext uri="{FF2B5EF4-FFF2-40B4-BE49-F238E27FC236}">
                    <a16:creationId xmlns:a16="http://schemas.microsoft.com/office/drawing/2014/main" id="{EB955A68-058B-453A-996A-F62E882CA68C}"/>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06" name="手繪多邊形: 圖案 55">
                <a:extLst>
                  <a:ext uri="{FF2B5EF4-FFF2-40B4-BE49-F238E27FC236}">
                    <a16:creationId xmlns:a16="http://schemas.microsoft.com/office/drawing/2014/main" id="{F2F9026D-C414-42C9-9051-36BA43534C80}"/>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07" name="手繪多邊形: 圖案 56">
                <a:extLst>
                  <a:ext uri="{FF2B5EF4-FFF2-40B4-BE49-F238E27FC236}">
                    <a16:creationId xmlns:a16="http://schemas.microsoft.com/office/drawing/2014/main" id="{0837E7F9-D754-477A-9434-8145D6F63EDC}"/>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pic>
        <p:nvPicPr>
          <p:cNvPr id="208" name="Picture 40">
            <a:extLst>
              <a:ext uri="{FF2B5EF4-FFF2-40B4-BE49-F238E27FC236}">
                <a16:creationId xmlns:a16="http://schemas.microsoft.com/office/drawing/2014/main" id="{9C2B81C0-2A5C-43BC-AA58-03D846C3CAEB}"/>
              </a:ext>
            </a:extLst>
          </p:cNvPr>
          <p:cNvPicPr>
            <a:picLocks noChangeAspect="1"/>
          </p:cNvPicPr>
          <p:nvPr/>
        </p:nvPicPr>
        <p:blipFill>
          <a:blip r:embed="rId7"/>
          <a:stretch>
            <a:fillRect/>
          </a:stretch>
        </p:blipFill>
        <p:spPr>
          <a:xfrm>
            <a:off x="5069827" y="3082237"/>
            <a:ext cx="512519" cy="512519"/>
          </a:xfrm>
          <a:prstGeom prst="rect">
            <a:avLst/>
          </a:prstGeom>
        </p:spPr>
      </p:pic>
      <p:pic>
        <p:nvPicPr>
          <p:cNvPr id="209" name="Picture 42">
            <a:extLst>
              <a:ext uri="{FF2B5EF4-FFF2-40B4-BE49-F238E27FC236}">
                <a16:creationId xmlns:a16="http://schemas.microsoft.com/office/drawing/2014/main" id="{B3D75F62-79E1-4932-A8F6-EB9D2F2CCC54}"/>
              </a:ext>
            </a:extLst>
          </p:cNvPr>
          <p:cNvPicPr>
            <a:picLocks noChangeAspect="1"/>
          </p:cNvPicPr>
          <p:nvPr/>
        </p:nvPicPr>
        <p:blipFill>
          <a:blip r:embed="rId7"/>
          <a:stretch>
            <a:fillRect/>
          </a:stretch>
        </p:blipFill>
        <p:spPr>
          <a:xfrm>
            <a:off x="774052" y="3082237"/>
            <a:ext cx="512519" cy="512519"/>
          </a:xfrm>
          <a:prstGeom prst="rect">
            <a:avLst/>
          </a:prstGeom>
        </p:spPr>
      </p:pic>
      <p:pic>
        <p:nvPicPr>
          <p:cNvPr id="210" name="Picture 44">
            <a:extLst>
              <a:ext uri="{FF2B5EF4-FFF2-40B4-BE49-F238E27FC236}">
                <a16:creationId xmlns:a16="http://schemas.microsoft.com/office/drawing/2014/main" id="{8BE618D1-47A6-4F7E-86DC-6D8FB6BF9067}"/>
              </a:ext>
            </a:extLst>
          </p:cNvPr>
          <p:cNvPicPr>
            <a:picLocks noChangeAspect="1"/>
          </p:cNvPicPr>
          <p:nvPr/>
        </p:nvPicPr>
        <p:blipFill>
          <a:blip r:embed="rId7"/>
          <a:stretch>
            <a:fillRect/>
          </a:stretch>
        </p:blipFill>
        <p:spPr>
          <a:xfrm>
            <a:off x="2374759" y="1401376"/>
            <a:ext cx="512519" cy="512519"/>
          </a:xfrm>
          <a:prstGeom prst="rect">
            <a:avLst/>
          </a:prstGeom>
        </p:spPr>
      </p:pic>
      <p:grpSp>
        <p:nvGrpSpPr>
          <p:cNvPr id="211" name="Group 47">
            <a:extLst>
              <a:ext uri="{FF2B5EF4-FFF2-40B4-BE49-F238E27FC236}">
                <a16:creationId xmlns:a16="http://schemas.microsoft.com/office/drawing/2014/main" id="{3BBC617A-72E9-4221-80AB-008C76BC1B77}"/>
              </a:ext>
            </a:extLst>
          </p:cNvPr>
          <p:cNvGrpSpPr/>
          <p:nvPr/>
        </p:nvGrpSpPr>
        <p:grpSpPr>
          <a:xfrm>
            <a:off x="2965963" y="3098940"/>
            <a:ext cx="260085" cy="260085"/>
            <a:chOff x="2524108" y="3113910"/>
            <a:chExt cx="346780" cy="346780"/>
          </a:xfrm>
        </p:grpSpPr>
        <p:sp>
          <p:nvSpPr>
            <p:cNvPr id="212" name="橢圓 34">
              <a:extLst>
                <a:ext uri="{FF2B5EF4-FFF2-40B4-BE49-F238E27FC236}">
                  <a16:creationId xmlns:a16="http://schemas.microsoft.com/office/drawing/2014/main" id="{D1CB6D7B-6B66-4F50-8707-2CC409E28EAD}"/>
                </a:ext>
              </a:extLst>
            </p:cNvPr>
            <p:cNvSpPr/>
            <p:nvPr/>
          </p:nvSpPr>
          <p:spPr>
            <a:xfrm>
              <a:off x="2524108" y="3113910"/>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213" name="圖形 15">
              <a:extLst>
                <a:ext uri="{FF2B5EF4-FFF2-40B4-BE49-F238E27FC236}">
                  <a16:creationId xmlns:a16="http://schemas.microsoft.com/office/drawing/2014/main" id="{4DE36210-E49C-49EE-A3F6-992790668EB6}"/>
                </a:ext>
              </a:extLst>
            </p:cNvPr>
            <p:cNvGrpSpPr/>
            <p:nvPr/>
          </p:nvGrpSpPr>
          <p:grpSpPr>
            <a:xfrm>
              <a:off x="2599301" y="3160974"/>
              <a:ext cx="171009" cy="232084"/>
              <a:chOff x="5700272" y="2268099"/>
              <a:chExt cx="128257" cy="174063"/>
            </a:xfrm>
          </p:grpSpPr>
          <p:sp>
            <p:nvSpPr>
              <p:cNvPr id="214" name="手繪多邊形: 圖案 53">
                <a:extLst>
                  <a:ext uri="{FF2B5EF4-FFF2-40B4-BE49-F238E27FC236}">
                    <a16:creationId xmlns:a16="http://schemas.microsoft.com/office/drawing/2014/main" id="{608BFDDB-66F1-45C0-96F4-4747B8C83C3B}"/>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215" name="手繪多邊形: 圖案 54">
                <a:extLst>
                  <a:ext uri="{FF2B5EF4-FFF2-40B4-BE49-F238E27FC236}">
                    <a16:creationId xmlns:a16="http://schemas.microsoft.com/office/drawing/2014/main" id="{57D766C2-DAAD-485C-B5B2-519F7A0AD2B7}"/>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16" name="手繪多邊形: 圖案 55">
                <a:extLst>
                  <a:ext uri="{FF2B5EF4-FFF2-40B4-BE49-F238E27FC236}">
                    <a16:creationId xmlns:a16="http://schemas.microsoft.com/office/drawing/2014/main" id="{7710BA11-FF07-4534-8742-56053B2476E6}"/>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17" name="手繪多邊形: 圖案 56">
                <a:extLst>
                  <a:ext uri="{FF2B5EF4-FFF2-40B4-BE49-F238E27FC236}">
                    <a16:creationId xmlns:a16="http://schemas.microsoft.com/office/drawing/2014/main" id="{49AF0BA9-A7E1-468E-992D-368F6C433FEC}"/>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grpSp>
        <p:nvGrpSpPr>
          <p:cNvPr id="218" name="Group 54">
            <a:extLst>
              <a:ext uri="{FF2B5EF4-FFF2-40B4-BE49-F238E27FC236}">
                <a16:creationId xmlns:a16="http://schemas.microsoft.com/office/drawing/2014/main" id="{E8858919-FDAE-4CD4-B357-47C7E2C35887}"/>
              </a:ext>
            </a:extLst>
          </p:cNvPr>
          <p:cNvGrpSpPr/>
          <p:nvPr/>
        </p:nvGrpSpPr>
        <p:grpSpPr>
          <a:xfrm>
            <a:off x="2490090" y="1435006"/>
            <a:ext cx="260085" cy="260085"/>
            <a:chOff x="2524108" y="3113910"/>
            <a:chExt cx="346780" cy="346780"/>
          </a:xfrm>
        </p:grpSpPr>
        <p:sp>
          <p:nvSpPr>
            <p:cNvPr id="219" name="橢圓 34">
              <a:extLst>
                <a:ext uri="{FF2B5EF4-FFF2-40B4-BE49-F238E27FC236}">
                  <a16:creationId xmlns:a16="http://schemas.microsoft.com/office/drawing/2014/main" id="{ADBBBB31-3EDE-4013-918C-E15EBD50BCA1}"/>
                </a:ext>
              </a:extLst>
            </p:cNvPr>
            <p:cNvSpPr/>
            <p:nvPr/>
          </p:nvSpPr>
          <p:spPr>
            <a:xfrm>
              <a:off x="2524108" y="3113910"/>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220" name="圖形 15">
              <a:extLst>
                <a:ext uri="{FF2B5EF4-FFF2-40B4-BE49-F238E27FC236}">
                  <a16:creationId xmlns:a16="http://schemas.microsoft.com/office/drawing/2014/main" id="{26D4FBE3-B7BB-444A-84DC-D9637FC8028E}"/>
                </a:ext>
              </a:extLst>
            </p:cNvPr>
            <p:cNvGrpSpPr/>
            <p:nvPr/>
          </p:nvGrpSpPr>
          <p:grpSpPr>
            <a:xfrm>
              <a:off x="2599301" y="3160974"/>
              <a:ext cx="171009" cy="232084"/>
              <a:chOff x="5700272" y="2268099"/>
              <a:chExt cx="128257" cy="174063"/>
            </a:xfrm>
          </p:grpSpPr>
          <p:sp>
            <p:nvSpPr>
              <p:cNvPr id="221" name="手繪多邊形: 圖案 53">
                <a:extLst>
                  <a:ext uri="{FF2B5EF4-FFF2-40B4-BE49-F238E27FC236}">
                    <a16:creationId xmlns:a16="http://schemas.microsoft.com/office/drawing/2014/main" id="{ACC26A30-A06D-49A3-89EA-3658CA02C2B2}"/>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222" name="手繪多邊形: 圖案 54">
                <a:extLst>
                  <a:ext uri="{FF2B5EF4-FFF2-40B4-BE49-F238E27FC236}">
                    <a16:creationId xmlns:a16="http://schemas.microsoft.com/office/drawing/2014/main" id="{220D99A3-EE11-4AE6-9097-8BA1164E70F3}"/>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23" name="手繪多邊形: 圖案 55">
                <a:extLst>
                  <a:ext uri="{FF2B5EF4-FFF2-40B4-BE49-F238E27FC236}">
                    <a16:creationId xmlns:a16="http://schemas.microsoft.com/office/drawing/2014/main" id="{E4154936-EA50-4BDF-905F-470BAEFF2486}"/>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24" name="手繪多邊形: 圖案 56">
                <a:extLst>
                  <a:ext uri="{FF2B5EF4-FFF2-40B4-BE49-F238E27FC236}">
                    <a16:creationId xmlns:a16="http://schemas.microsoft.com/office/drawing/2014/main" id="{74604838-DE2B-4FAC-B27E-DEAA2981AD71}"/>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grpSp>
        <p:nvGrpSpPr>
          <p:cNvPr id="225" name="Group 61">
            <a:extLst>
              <a:ext uri="{FF2B5EF4-FFF2-40B4-BE49-F238E27FC236}">
                <a16:creationId xmlns:a16="http://schemas.microsoft.com/office/drawing/2014/main" id="{CFFDF030-9E17-400A-8D3C-4BC7BAB8B792}"/>
              </a:ext>
            </a:extLst>
          </p:cNvPr>
          <p:cNvGrpSpPr/>
          <p:nvPr/>
        </p:nvGrpSpPr>
        <p:grpSpPr>
          <a:xfrm>
            <a:off x="2492650" y="1440451"/>
            <a:ext cx="260085" cy="260085"/>
            <a:chOff x="2524108" y="3113910"/>
            <a:chExt cx="346780" cy="346780"/>
          </a:xfrm>
        </p:grpSpPr>
        <p:sp>
          <p:nvSpPr>
            <p:cNvPr id="226" name="橢圓 34">
              <a:extLst>
                <a:ext uri="{FF2B5EF4-FFF2-40B4-BE49-F238E27FC236}">
                  <a16:creationId xmlns:a16="http://schemas.microsoft.com/office/drawing/2014/main" id="{994CF250-329F-44B1-8C81-5DB04DBFA82B}"/>
                </a:ext>
              </a:extLst>
            </p:cNvPr>
            <p:cNvSpPr/>
            <p:nvPr/>
          </p:nvSpPr>
          <p:spPr>
            <a:xfrm>
              <a:off x="2524108" y="3113910"/>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227" name="圖形 15">
              <a:extLst>
                <a:ext uri="{FF2B5EF4-FFF2-40B4-BE49-F238E27FC236}">
                  <a16:creationId xmlns:a16="http://schemas.microsoft.com/office/drawing/2014/main" id="{62CE1A7C-22A0-4755-9D7E-1B4974313BF2}"/>
                </a:ext>
              </a:extLst>
            </p:cNvPr>
            <p:cNvGrpSpPr/>
            <p:nvPr/>
          </p:nvGrpSpPr>
          <p:grpSpPr>
            <a:xfrm>
              <a:off x="2599301" y="3160974"/>
              <a:ext cx="171009" cy="232084"/>
              <a:chOff x="5700272" y="2268099"/>
              <a:chExt cx="128257" cy="174063"/>
            </a:xfrm>
          </p:grpSpPr>
          <p:sp>
            <p:nvSpPr>
              <p:cNvPr id="228" name="手繪多邊形: 圖案 53">
                <a:extLst>
                  <a:ext uri="{FF2B5EF4-FFF2-40B4-BE49-F238E27FC236}">
                    <a16:creationId xmlns:a16="http://schemas.microsoft.com/office/drawing/2014/main" id="{8845533D-265B-4FBC-A3B6-43E4CF3AA79F}"/>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229" name="手繪多邊形: 圖案 54">
                <a:extLst>
                  <a:ext uri="{FF2B5EF4-FFF2-40B4-BE49-F238E27FC236}">
                    <a16:creationId xmlns:a16="http://schemas.microsoft.com/office/drawing/2014/main" id="{698BD9AE-3878-4D4D-AE04-75FAD6EE754F}"/>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30" name="手繪多邊形: 圖案 55">
                <a:extLst>
                  <a:ext uri="{FF2B5EF4-FFF2-40B4-BE49-F238E27FC236}">
                    <a16:creationId xmlns:a16="http://schemas.microsoft.com/office/drawing/2014/main" id="{61097D84-F821-45DB-A65C-3E74A1913B8B}"/>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31" name="手繪多邊形: 圖案 56">
                <a:extLst>
                  <a:ext uri="{FF2B5EF4-FFF2-40B4-BE49-F238E27FC236}">
                    <a16:creationId xmlns:a16="http://schemas.microsoft.com/office/drawing/2014/main" id="{D3E5EB04-C777-44C3-8C44-35318705A46B}"/>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sp>
        <p:nvSpPr>
          <p:cNvPr id="232" name="Freeform 45">
            <a:extLst>
              <a:ext uri="{FF2B5EF4-FFF2-40B4-BE49-F238E27FC236}">
                <a16:creationId xmlns:a16="http://schemas.microsoft.com/office/drawing/2014/main" id="{98ABE2AE-F124-4560-9B5A-D3588A3FEA47}"/>
              </a:ext>
            </a:extLst>
          </p:cNvPr>
          <p:cNvSpPr/>
          <p:nvPr/>
        </p:nvSpPr>
        <p:spPr>
          <a:xfrm>
            <a:off x="2423625" y="1513420"/>
            <a:ext cx="335756" cy="290513"/>
          </a:xfrm>
          <a:custGeom>
            <a:avLst/>
            <a:gdLst>
              <a:gd name="connsiteX0" fmla="*/ 6350 w 447675"/>
              <a:gd name="connsiteY0" fmla="*/ 0 h 387350"/>
              <a:gd name="connsiteX1" fmla="*/ 136525 w 447675"/>
              <a:gd name="connsiteY1" fmla="*/ 3175 h 387350"/>
              <a:gd name="connsiteX2" fmla="*/ 200025 w 447675"/>
              <a:gd name="connsiteY2" fmla="*/ 82550 h 387350"/>
              <a:gd name="connsiteX3" fmla="*/ 415925 w 447675"/>
              <a:gd name="connsiteY3" fmla="*/ 82550 h 387350"/>
              <a:gd name="connsiteX4" fmla="*/ 444500 w 447675"/>
              <a:gd name="connsiteY4" fmla="*/ 117475 h 387350"/>
              <a:gd name="connsiteX5" fmla="*/ 447675 w 447675"/>
              <a:gd name="connsiteY5" fmla="*/ 317500 h 387350"/>
              <a:gd name="connsiteX6" fmla="*/ 447675 w 447675"/>
              <a:gd name="connsiteY6" fmla="*/ 387350 h 387350"/>
              <a:gd name="connsiteX7" fmla="*/ 50800 w 447675"/>
              <a:gd name="connsiteY7" fmla="*/ 387350 h 387350"/>
              <a:gd name="connsiteX8" fmla="*/ 0 w 447675"/>
              <a:gd name="connsiteY8" fmla="*/ 342900 h 387350"/>
              <a:gd name="connsiteX9" fmla="*/ 6350 w 447675"/>
              <a:gd name="connsiteY9" fmla="*/ 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675" h="387350">
                <a:moveTo>
                  <a:pt x="6350" y="0"/>
                </a:moveTo>
                <a:lnTo>
                  <a:pt x="136525" y="3175"/>
                </a:lnTo>
                <a:lnTo>
                  <a:pt x="200025" y="82550"/>
                </a:lnTo>
                <a:lnTo>
                  <a:pt x="415925" y="82550"/>
                </a:lnTo>
                <a:lnTo>
                  <a:pt x="444500" y="117475"/>
                </a:lnTo>
                <a:cubicBezTo>
                  <a:pt x="445558" y="184150"/>
                  <a:pt x="446617" y="250825"/>
                  <a:pt x="447675" y="317500"/>
                </a:cubicBezTo>
                <a:lnTo>
                  <a:pt x="447675" y="387350"/>
                </a:lnTo>
                <a:lnTo>
                  <a:pt x="50800" y="387350"/>
                </a:lnTo>
                <a:lnTo>
                  <a:pt x="0" y="342900"/>
                </a:lnTo>
                <a:lnTo>
                  <a:pt x="63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3" name="Freeform 39">
            <a:extLst>
              <a:ext uri="{FF2B5EF4-FFF2-40B4-BE49-F238E27FC236}">
                <a16:creationId xmlns:a16="http://schemas.microsoft.com/office/drawing/2014/main" id="{EBD9F12E-748E-47E1-BC99-3F3BD1DCE48A}"/>
              </a:ext>
            </a:extLst>
          </p:cNvPr>
          <p:cNvSpPr/>
          <p:nvPr/>
        </p:nvSpPr>
        <p:spPr>
          <a:xfrm>
            <a:off x="2870793" y="3194280"/>
            <a:ext cx="335756" cy="290513"/>
          </a:xfrm>
          <a:custGeom>
            <a:avLst/>
            <a:gdLst>
              <a:gd name="connsiteX0" fmla="*/ 6350 w 447675"/>
              <a:gd name="connsiteY0" fmla="*/ 0 h 387350"/>
              <a:gd name="connsiteX1" fmla="*/ 136525 w 447675"/>
              <a:gd name="connsiteY1" fmla="*/ 3175 h 387350"/>
              <a:gd name="connsiteX2" fmla="*/ 200025 w 447675"/>
              <a:gd name="connsiteY2" fmla="*/ 82550 h 387350"/>
              <a:gd name="connsiteX3" fmla="*/ 415925 w 447675"/>
              <a:gd name="connsiteY3" fmla="*/ 82550 h 387350"/>
              <a:gd name="connsiteX4" fmla="*/ 444500 w 447675"/>
              <a:gd name="connsiteY4" fmla="*/ 117475 h 387350"/>
              <a:gd name="connsiteX5" fmla="*/ 447675 w 447675"/>
              <a:gd name="connsiteY5" fmla="*/ 317500 h 387350"/>
              <a:gd name="connsiteX6" fmla="*/ 447675 w 447675"/>
              <a:gd name="connsiteY6" fmla="*/ 387350 h 387350"/>
              <a:gd name="connsiteX7" fmla="*/ 50800 w 447675"/>
              <a:gd name="connsiteY7" fmla="*/ 387350 h 387350"/>
              <a:gd name="connsiteX8" fmla="*/ 0 w 447675"/>
              <a:gd name="connsiteY8" fmla="*/ 342900 h 387350"/>
              <a:gd name="connsiteX9" fmla="*/ 6350 w 447675"/>
              <a:gd name="connsiteY9" fmla="*/ 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675" h="387350">
                <a:moveTo>
                  <a:pt x="6350" y="0"/>
                </a:moveTo>
                <a:lnTo>
                  <a:pt x="136525" y="3175"/>
                </a:lnTo>
                <a:lnTo>
                  <a:pt x="200025" y="82550"/>
                </a:lnTo>
                <a:lnTo>
                  <a:pt x="415925" y="82550"/>
                </a:lnTo>
                <a:lnTo>
                  <a:pt x="444500" y="117475"/>
                </a:lnTo>
                <a:cubicBezTo>
                  <a:pt x="445558" y="184150"/>
                  <a:pt x="446617" y="250825"/>
                  <a:pt x="447675" y="317500"/>
                </a:cubicBezTo>
                <a:lnTo>
                  <a:pt x="447675" y="387350"/>
                </a:lnTo>
                <a:lnTo>
                  <a:pt x="50800" y="387350"/>
                </a:lnTo>
                <a:lnTo>
                  <a:pt x="0" y="342900"/>
                </a:lnTo>
                <a:lnTo>
                  <a:pt x="63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234" name="Straight Connector 74">
            <a:extLst>
              <a:ext uri="{FF2B5EF4-FFF2-40B4-BE49-F238E27FC236}">
                <a16:creationId xmlns:a16="http://schemas.microsoft.com/office/drawing/2014/main" id="{1F9656E2-0C62-4FCC-B48B-B1F248C11D44}"/>
              </a:ext>
            </a:extLst>
          </p:cNvPr>
          <p:cNvCxnSpPr/>
          <p:nvPr/>
        </p:nvCxnSpPr>
        <p:spPr>
          <a:xfrm flipH="1">
            <a:off x="2599281" y="1791734"/>
            <a:ext cx="2" cy="1055606"/>
          </a:xfrm>
          <a:prstGeom prst="line">
            <a:avLst/>
          </a:prstGeom>
          <a:ln w="19050">
            <a:solidFill>
              <a:schemeClr val="accent1">
                <a:lumMod val="75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75">
            <a:extLst>
              <a:ext uri="{FF2B5EF4-FFF2-40B4-BE49-F238E27FC236}">
                <a16:creationId xmlns:a16="http://schemas.microsoft.com/office/drawing/2014/main" id="{96EB3E06-B49F-45C7-A22A-58F9BC48989C}"/>
              </a:ext>
            </a:extLst>
          </p:cNvPr>
          <p:cNvCxnSpPr/>
          <p:nvPr/>
        </p:nvCxnSpPr>
        <p:spPr>
          <a:xfrm>
            <a:off x="2632068" y="1779875"/>
            <a:ext cx="2219959" cy="1055606"/>
          </a:xfrm>
          <a:prstGeom prst="line">
            <a:avLst/>
          </a:prstGeom>
          <a:ln w="19050">
            <a:solidFill>
              <a:schemeClr val="accent1">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6" name="Straight Connector 76">
            <a:extLst>
              <a:ext uri="{FF2B5EF4-FFF2-40B4-BE49-F238E27FC236}">
                <a16:creationId xmlns:a16="http://schemas.microsoft.com/office/drawing/2014/main" id="{AA34DAE9-E3C5-4BE0-A526-CB93223D947A}"/>
              </a:ext>
            </a:extLst>
          </p:cNvPr>
          <p:cNvCxnSpPr/>
          <p:nvPr/>
        </p:nvCxnSpPr>
        <p:spPr>
          <a:xfrm flipH="1">
            <a:off x="586087" y="1768990"/>
            <a:ext cx="2013325" cy="1055606"/>
          </a:xfrm>
          <a:prstGeom prst="line">
            <a:avLst/>
          </a:prstGeom>
          <a:ln w="19050">
            <a:solidFill>
              <a:schemeClr val="accent1">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37" name="Group 77">
            <a:extLst>
              <a:ext uri="{FF2B5EF4-FFF2-40B4-BE49-F238E27FC236}">
                <a16:creationId xmlns:a16="http://schemas.microsoft.com/office/drawing/2014/main" id="{0AFFF0B7-7ADF-42EB-A229-E76DAA3D6AE9}"/>
              </a:ext>
            </a:extLst>
          </p:cNvPr>
          <p:cNvGrpSpPr/>
          <p:nvPr/>
        </p:nvGrpSpPr>
        <p:grpSpPr>
          <a:xfrm>
            <a:off x="901936" y="3125495"/>
            <a:ext cx="260085" cy="260085"/>
            <a:chOff x="2524108" y="3113910"/>
            <a:chExt cx="346780" cy="346780"/>
          </a:xfrm>
        </p:grpSpPr>
        <p:sp>
          <p:nvSpPr>
            <p:cNvPr id="238" name="橢圓 34">
              <a:extLst>
                <a:ext uri="{FF2B5EF4-FFF2-40B4-BE49-F238E27FC236}">
                  <a16:creationId xmlns:a16="http://schemas.microsoft.com/office/drawing/2014/main" id="{C83ACA5D-D7E5-46BF-A80A-0D16010907E1}"/>
                </a:ext>
              </a:extLst>
            </p:cNvPr>
            <p:cNvSpPr/>
            <p:nvPr/>
          </p:nvSpPr>
          <p:spPr>
            <a:xfrm>
              <a:off x="2524108" y="3113910"/>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239" name="圖形 15">
              <a:extLst>
                <a:ext uri="{FF2B5EF4-FFF2-40B4-BE49-F238E27FC236}">
                  <a16:creationId xmlns:a16="http://schemas.microsoft.com/office/drawing/2014/main" id="{A515B3BC-E193-490D-A99E-539B423AFDD6}"/>
                </a:ext>
              </a:extLst>
            </p:cNvPr>
            <p:cNvGrpSpPr/>
            <p:nvPr/>
          </p:nvGrpSpPr>
          <p:grpSpPr>
            <a:xfrm>
              <a:off x="2599301" y="3160974"/>
              <a:ext cx="171009" cy="232084"/>
              <a:chOff x="5700272" y="2268099"/>
              <a:chExt cx="128257" cy="174063"/>
            </a:xfrm>
          </p:grpSpPr>
          <p:sp>
            <p:nvSpPr>
              <p:cNvPr id="240" name="手繪多邊形: 圖案 53">
                <a:extLst>
                  <a:ext uri="{FF2B5EF4-FFF2-40B4-BE49-F238E27FC236}">
                    <a16:creationId xmlns:a16="http://schemas.microsoft.com/office/drawing/2014/main" id="{B285700D-2335-40FB-A2B2-BAFA387DB074}"/>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241" name="手繪多邊形: 圖案 54">
                <a:extLst>
                  <a:ext uri="{FF2B5EF4-FFF2-40B4-BE49-F238E27FC236}">
                    <a16:creationId xmlns:a16="http://schemas.microsoft.com/office/drawing/2014/main" id="{9391E4AE-8210-4AEF-8287-6691D0348C05}"/>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42" name="手繪多邊形: 圖案 55">
                <a:extLst>
                  <a:ext uri="{FF2B5EF4-FFF2-40B4-BE49-F238E27FC236}">
                    <a16:creationId xmlns:a16="http://schemas.microsoft.com/office/drawing/2014/main" id="{85F349A3-8E0E-4CC4-A454-92EB2B699B89}"/>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43" name="手繪多邊形: 圖案 56">
                <a:extLst>
                  <a:ext uri="{FF2B5EF4-FFF2-40B4-BE49-F238E27FC236}">
                    <a16:creationId xmlns:a16="http://schemas.microsoft.com/office/drawing/2014/main" id="{A6997D2F-12E0-42CB-94A3-8E06DFB321D1}"/>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sp>
        <p:nvSpPr>
          <p:cNvPr id="244" name="Freeform 43">
            <a:extLst>
              <a:ext uri="{FF2B5EF4-FFF2-40B4-BE49-F238E27FC236}">
                <a16:creationId xmlns:a16="http://schemas.microsoft.com/office/drawing/2014/main" id="{BAAEE6D4-E523-48C7-9316-73CFA3F4DD92}"/>
              </a:ext>
            </a:extLst>
          </p:cNvPr>
          <p:cNvSpPr/>
          <p:nvPr/>
        </p:nvSpPr>
        <p:spPr>
          <a:xfrm>
            <a:off x="822918" y="3194280"/>
            <a:ext cx="335756" cy="290513"/>
          </a:xfrm>
          <a:custGeom>
            <a:avLst/>
            <a:gdLst>
              <a:gd name="connsiteX0" fmla="*/ 6350 w 447675"/>
              <a:gd name="connsiteY0" fmla="*/ 0 h 387350"/>
              <a:gd name="connsiteX1" fmla="*/ 136525 w 447675"/>
              <a:gd name="connsiteY1" fmla="*/ 3175 h 387350"/>
              <a:gd name="connsiteX2" fmla="*/ 200025 w 447675"/>
              <a:gd name="connsiteY2" fmla="*/ 82550 h 387350"/>
              <a:gd name="connsiteX3" fmla="*/ 415925 w 447675"/>
              <a:gd name="connsiteY3" fmla="*/ 82550 h 387350"/>
              <a:gd name="connsiteX4" fmla="*/ 444500 w 447675"/>
              <a:gd name="connsiteY4" fmla="*/ 117475 h 387350"/>
              <a:gd name="connsiteX5" fmla="*/ 447675 w 447675"/>
              <a:gd name="connsiteY5" fmla="*/ 317500 h 387350"/>
              <a:gd name="connsiteX6" fmla="*/ 447675 w 447675"/>
              <a:gd name="connsiteY6" fmla="*/ 387350 h 387350"/>
              <a:gd name="connsiteX7" fmla="*/ 50800 w 447675"/>
              <a:gd name="connsiteY7" fmla="*/ 387350 h 387350"/>
              <a:gd name="connsiteX8" fmla="*/ 0 w 447675"/>
              <a:gd name="connsiteY8" fmla="*/ 342900 h 387350"/>
              <a:gd name="connsiteX9" fmla="*/ 6350 w 447675"/>
              <a:gd name="connsiteY9" fmla="*/ 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675" h="387350">
                <a:moveTo>
                  <a:pt x="6350" y="0"/>
                </a:moveTo>
                <a:lnTo>
                  <a:pt x="136525" y="3175"/>
                </a:lnTo>
                <a:lnTo>
                  <a:pt x="200025" y="82550"/>
                </a:lnTo>
                <a:lnTo>
                  <a:pt x="415925" y="82550"/>
                </a:lnTo>
                <a:lnTo>
                  <a:pt x="444500" y="117475"/>
                </a:lnTo>
                <a:cubicBezTo>
                  <a:pt x="445558" y="184150"/>
                  <a:pt x="446617" y="250825"/>
                  <a:pt x="447675" y="317500"/>
                </a:cubicBezTo>
                <a:lnTo>
                  <a:pt x="447675" y="387350"/>
                </a:lnTo>
                <a:lnTo>
                  <a:pt x="50800" y="387350"/>
                </a:lnTo>
                <a:lnTo>
                  <a:pt x="0" y="342900"/>
                </a:lnTo>
                <a:lnTo>
                  <a:pt x="63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245" name="Group 84">
            <a:extLst>
              <a:ext uri="{FF2B5EF4-FFF2-40B4-BE49-F238E27FC236}">
                <a16:creationId xmlns:a16="http://schemas.microsoft.com/office/drawing/2014/main" id="{09F99491-B054-4350-9E5D-D5AA0867A142}"/>
              </a:ext>
            </a:extLst>
          </p:cNvPr>
          <p:cNvGrpSpPr/>
          <p:nvPr/>
        </p:nvGrpSpPr>
        <p:grpSpPr>
          <a:xfrm>
            <a:off x="5204998" y="3127432"/>
            <a:ext cx="260085" cy="260085"/>
            <a:chOff x="2524108" y="3113910"/>
            <a:chExt cx="346780" cy="346780"/>
          </a:xfrm>
        </p:grpSpPr>
        <p:sp>
          <p:nvSpPr>
            <p:cNvPr id="246" name="橢圓 34">
              <a:extLst>
                <a:ext uri="{FF2B5EF4-FFF2-40B4-BE49-F238E27FC236}">
                  <a16:creationId xmlns:a16="http://schemas.microsoft.com/office/drawing/2014/main" id="{B0281A22-86E5-4D0E-8A90-0AFDA8BE5B38}"/>
                </a:ext>
              </a:extLst>
            </p:cNvPr>
            <p:cNvSpPr/>
            <p:nvPr/>
          </p:nvSpPr>
          <p:spPr>
            <a:xfrm>
              <a:off x="2524108" y="3113910"/>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247" name="圖形 15">
              <a:extLst>
                <a:ext uri="{FF2B5EF4-FFF2-40B4-BE49-F238E27FC236}">
                  <a16:creationId xmlns:a16="http://schemas.microsoft.com/office/drawing/2014/main" id="{DA14DEBD-8389-48F1-B335-D96A61D6100B}"/>
                </a:ext>
              </a:extLst>
            </p:cNvPr>
            <p:cNvGrpSpPr/>
            <p:nvPr/>
          </p:nvGrpSpPr>
          <p:grpSpPr>
            <a:xfrm>
              <a:off x="2599301" y="3160974"/>
              <a:ext cx="171009" cy="232084"/>
              <a:chOff x="5700272" y="2268099"/>
              <a:chExt cx="128257" cy="174063"/>
            </a:xfrm>
          </p:grpSpPr>
          <p:sp>
            <p:nvSpPr>
              <p:cNvPr id="248" name="手繪多邊形: 圖案 53">
                <a:extLst>
                  <a:ext uri="{FF2B5EF4-FFF2-40B4-BE49-F238E27FC236}">
                    <a16:creationId xmlns:a16="http://schemas.microsoft.com/office/drawing/2014/main" id="{5B264684-B0F2-4BE7-89E6-96BF91AE6225}"/>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249" name="手繪多邊形: 圖案 54">
                <a:extLst>
                  <a:ext uri="{FF2B5EF4-FFF2-40B4-BE49-F238E27FC236}">
                    <a16:creationId xmlns:a16="http://schemas.microsoft.com/office/drawing/2014/main" id="{D130E9BB-25A7-4194-8956-D74851861E9B}"/>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50" name="手繪多邊形: 圖案 55">
                <a:extLst>
                  <a:ext uri="{FF2B5EF4-FFF2-40B4-BE49-F238E27FC236}">
                    <a16:creationId xmlns:a16="http://schemas.microsoft.com/office/drawing/2014/main" id="{1D251A25-1DB6-4AE1-986A-4FF9AD8BAFEB}"/>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51" name="手繪多邊形: 圖案 56">
                <a:extLst>
                  <a:ext uri="{FF2B5EF4-FFF2-40B4-BE49-F238E27FC236}">
                    <a16:creationId xmlns:a16="http://schemas.microsoft.com/office/drawing/2014/main" id="{7CE77BA1-72AF-4680-9B09-3101DD805E2C}"/>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sp>
        <p:nvSpPr>
          <p:cNvPr id="252" name="Freeform 41">
            <a:extLst>
              <a:ext uri="{FF2B5EF4-FFF2-40B4-BE49-F238E27FC236}">
                <a16:creationId xmlns:a16="http://schemas.microsoft.com/office/drawing/2014/main" id="{425507B0-2B65-41E4-845E-FCDB79308B76}"/>
              </a:ext>
            </a:extLst>
          </p:cNvPr>
          <p:cNvSpPr/>
          <p:nvPr/>
        </p:nvSpPr>
        <p:spPr>
          <a:xfrm>
            <a:off x="5118693" y="3194280"/>
            <a:ext cx="335756" cy="290513"/>
          </a:xfrm>
          <a:custGeom>
            <a:avLst/>
            <a:gdLst>
              <a:gd name="connsiteX0" fmla="*/ 6350 w 447675"/>
              <a:gd name="connsiteY0" fmla="*/ 0 h 387350"/>
              <a:gd name="connsiteX1" fmla="*/ 136525 w 447675"/>
              <a:gd name="connsiteY1" fmla="*/ 3175 h 387350"/>
              <a:gd name="connsiteX2" fmla="*/ 200025 w 447675"/>
              <a:gd name="connsiteY2" fmla="*/ 82550 h 387350"/>
              <a:gd name="connsiteX3" fmla="*/ 415925 w 447675"/>
              <a:gd name="connsiteY3" fmla="*/ 82550 h 387350"/>
              <a:gd name="connsiteX4" fmla="*/ 444500 w 447675"/>
              <a:gd name="connsiteY4" fmla="*/ 117475 h 387350"/>
              <a:gd name="connsiteX5" fmla="*/ 447675 w 447675"/>
              <a:gd name="connsiteY5" fmla="*/ 317500 h 387350"/>
              <a:gd name="connsiteX6" fmla="*/ 447675 w 447675"/>
              <a:gd name="connsiteY6" fmla="*/ 387350 h 387350"/>
              <a:gd name="connsiteX7" fmla="*/ 50800 w 447675"/>
              <a:gd name="connsiteY7" fmla="*/ 387350 h 387350"/>
              <a:gd name="connsiteX8" fmla="*/ 0 w 447675"/>
              <a:gd name="connsiteY8" fmla="*/ 342900 h 387350"/>
              <a:gd name="connsiteX9" fmla="*/ 6350 w 447675"/>
              <a:gd name="connsiteY9" fmla="*/ 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675" h="387350">
                <a:moveTo>
                  <a:pt x="6350" y="0"/>
                </a:moveTo>
                <a:lnTo>
                  <a:pt x="136525" y="3175"/>
                </a:lnTo>
                <a:lnTo>
                  <a:pt x="200025" y="82550"/>
                </a:lnTo>
                <a:lnTo>
                  <a:pt x="415925" y="82550"/>
                </a:lnTo>
                <a:lnTo>
                  <a:pt x="444500" y="117475"/>
                </a:lnTo>
                <a:cubicBezTo>
                  <a:pt x="445558" y="184150"/>
                  <a:pt x="446617" y="250825"/>
                  <a:pt x="447675" y="317500"/>
                </a:cubicBezTo>
                <a:lnTo>
                  <a:pt x="447675" y="387350"/>
                </a:lnTo>
                <a:lnTo>
                  <a:pt x="50800" y="387350"/>
                </a:lnTo>
                <a:lnTo>
                  <a:pt x="0" y="342900"/>
                </a:lnTo>
                <a:lnTo>
                  <a:pt x="63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253" name="Straight Connector 91">
            <a:extLst>
              <a:ext uri="{FF2B5EF4-FFF2-40B4-BE49-F238E27FC236}">
                <a16:creationId xmlns:a16="http://schemas.microsoft.com/office/drawing/2014/main" id="{1964C3A8-98E9-45C3-A77E-33D08256189B}"/>
              </a:ext>
            </a:extLst>
          </p:cNvPr>
          <p:cNvCxnSpPr/>
          <p:nvPr/>
        </p:nvCxnSpPr>
        <p:spPr>
          <a:xfrm flipH="1">
            <a:off x="586086" y="3479352"/>
            <a:ext cx="1" cy="692968"/>
          </a:xfrm>
          <a:prstGeom prst="line">
            <a:avLst/>
          </a:prstGeom>
          <a:ln w="19050">
            <a:solidFill>
              <a:schemeClr val="accent1">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4" name="Straight Connector 92">
            <a:extLst>
              <a:ext uri="{FF2B5EF4-FFF2-40B4-BE49-F238E27FC236}">
                <a16:creationId xmlns:a16="http://schemas.microsoft.com/office/drawing/2014/main" id="{16F789E0-2AA9-4ED3-912E-31F8E50254D5}"/>
              </a:ext>
            </a:extLst>
          </p:cNvPr>
          <p:cNvCxnSpPr/>
          <p:nvPr/>
        </p:nvCxnSpPr>
        <p:spPr>
          <a:xfrm flipH="1">
            <a:off x="4819370" y="3479352"/>
            <a:ext cx="1" cy="718687"/>
          </a:xfrm>
          <a:prstGeom prst="line">
            <a:avLst/>
          </a:prstGeom>
          <a:ln w="19050">
            <a:solidFill>
              <a:schemeClr val="accent1">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5" name="TextBox 93">
            <a:extLst>
              <a:ext uri="{FF2B5EF4-FFF2-40B4-BE49-F238E27FC236}">
                <a16:creationId xmlns:a16="http://schemas.microsoft.com/office/drawing/2014/main" id="{41A64EBD-AFB1-4D76-91A2-0E5B885D8430}"/>
              </a:ext>
            </a:extLst>
          </p:cNvPr>
          <p:cNvSpPr txBox="1"/>
          <p:nvPr/>
        </p:nvSpPr>
        <p:spPr>
          <a:xfrm>
            <a:off x="782612" y="3241817"/>
            <a:ext cx="398547" cy="288797"/>
          </a:xfrm>
          <a:prstGeom prst="rect">
            <a:avLst/>
          </a:prstGeom>
          <a:noFill/>
        </p:spPr>
        <p:txBody>
          <a:bodyPr wrap="square" rtlCol="0">
            <a:spAutoFit/>
          </a:bodyPr>
          <a:lstStyle/>
          <a:p>
            <a:pPr algn="ctr">
              <a:lnSpc>
                <a:spcPct val="80000"/>
              </a:lnSpc>
            </a:pPr>
            <a:r>
              <a:rPr lang="en-US" sz="788"/>
              <a:t>read</a:t>
            </a:r>
          </a:p>
          <a:p>
            <a:pPr algn="ctr">
              <a:lnSpc>
                <a:spcPct val="80000"/>
              </a:lnSpc>
            </a:pPr>
            <a:r>
              <a:rPr lang="en-US" sz="788"/>
              <a:t>only</a:t>
            </a:r>
          </a:p>
        </p:txBody>
      </p:sp>
    </p:spTree>
    <p:extLst>
      <p:ext uri="{BB962C8B-B14F-4D97-AF65-F5344CB8AC3E}">
        <p14:creationId xmlns:p14="http://schemas.microsoft.com/office/powerpoint/2010/main" val="99661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0"/>
                                  </p:stCondLst>
                                  <p:childTnLst>
                                    <p:animMotion origin="layout" path="M 0.00065 0.00347 L 0.00065 -0.1743 L 0.05299 -0.1743 " pathEditMode="relative" rAng="0" ptsTypes="AAA">
                                      <p:cBhvr>
                                        <p:cTn id="9" dur="1000" fill="hold"/>
                                        <p:tgtEl>
                                          <p:spTgt spid="201"/>
                                        </p:tgtEl>
                                        <p:attrNameLst>
                                          <p:attrName>ppt_x</p:attrName>
                                          <p:attrName>ppt_y</p:attrName>
                                        </p:attrNameLst>
                                      </p:cBhvr>
                                      <p:rCtr x="2617" y="-8889"/>
                                    </p:animMotion>
                                  </p:childTnLst>
                                </p:cTn>
                              </p:par>
                              <p:par>
                                <p:cTn id="10" presetID="22" presetClass="entr" presetSubtype="4" fill="hold" nodeType="with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wipe(down)">
                                      <p:cBhvr>
                                        <p:cTn id="12" dur="1000"/>
                                        <p:tgtEl>
                                          <p:spTgt spid="183"/>
                                        </p:tgtEl>
                                      </p:cBhvr>
                                    </p:animEffect>
                                  </p:childTnLst>
                                </p:cTn>
                              </p:par>
                              <p:par>
                                <p:cTn id="13" presetID="22" presetClass="exit" presetSubtype="4" fill="hold" nodeType="withEffect">
                                  <p:stCondLst>
                                    <p:cond delay="500"/>
                                  </p:stCondLst>
                                  <p:childTnLst>
                                    <p:animEffect transition="out" filter="wipe(down)">
                                      <p:cBhvr>
                                        <p:cTn id="14" dur="1000"/>
                                        <p:tgtEl>
                                          <p:spTgt spid="183"/>
                                        </p:tgtEl>
                                      </p:cBhvr>
                                    </p:animEffect>
                                    <p:set>
                                      <p:cBhvr>
                                        <p:cTn id="15" dur="1" fill="hold">
                                          <p:stCondLst>
                                            <p:cond delay="999"/>
                                          </p:stCondLst>
                                        </p:cTn>
                                        <p:tgtEl>
                                          <p:spTgt spid="183"/>
                                        </p:tgtEl>
                                        <p:attrNameLst>
                                          <p:attrName>style.visibility</p:attrName>
                                        </p:attrNameLst>
                                      </p:cBhvr>
                                      <p:to>
                                        <p:strVal val="hidden"/>
                                      </p:to>
                                    </p:se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211"/>
                                        </p:tgtEl>
                                        <p:attrNameLst>
                                          <p:attrName>style.visibility</p:attrName>
                                        </p:attrNameLst>
                                      </p:cBhvr>
                                      <p:to>
                                        <p:strVal val="visible"/>
                                      </p:to>
                                    </p:set>
                                  </p:childTnLst>
                                </p:cTn>
                              </p:par>
                              <p:par>
                                <p:cTn id="19" presetID="0" presetClass="path" presetSubtype="0" accel="50000" decel="50000" fill="hold" nodeType="withEffect">
                                  <p:stCondLst>
                                    <p:cond delay="0"/>
                                  </p:stCondLst>
                                  <p:childTnLst>
                                    <p:animMotion origin="layout" path="M -0.00078 0.00162 L -0.05312 0.00162 L -0.05312 -0.32223 L -0.05312 -0.32199 " pathEditMode="relative" rAng="0" ptsTypes="AAAA">
                                      <p:cBhvr>
                                        <p:cTn id="20" dur="3000" fill="hold"/>
                                        <p:tgtEl>
                                          <p:spTgt spid="211"/>
                                        </p:tgtEl>
                                        <p:attrNameLst>
                                          <p:attrName>ppt_x</p:attrName>
                                          <p:attrName>ppt_y</p:attrName>
                                        </p:attrNameLst>
                                      </p:cBhvr>
                                      <p:rCtr x="-2617" y="-16204"/>
                                    </p:animMotion>
                                  </p:childTnLst>
                                </p:cTn>
                              </p:par>
                              <p:par>
                                <p:cTn id="21" presetID="22" presetClass="entr" presetSubtype="4" fill="hold" nodeType="withEffect">
                                  <p:stCondLst>
                                    <p:cond delay="1000"/>
                                  </p:stCondLst>
                                  <p:childTnLst>
                                    <p:set>
                                      <p:cBhvr>
                                        <p:cTn id="22" dur="1" fill="hold">
                                          <p:stCondLst>
                                            <p:cond delay="0"/>
                                          </p:stCondLst>
                                        </p:cTn>
                                        <p:tgtEl>
                                          <p:spTgt spid="234"/>
                                        </p:tgtEl>
                                        <p:attrNameLst>
                                          <p:attrName>style.visibility</p:attrName>
                                        </p:attrNameLst>
                                      </p:cBhvr>
                                      <p:to>
                                        <p:strVal val="visible"/>
                                      </p:to>
                                    </p:set>
                                    <p:animEffect transition="in" filter="wipe(down)">
                                      <p:cBhvr>
                                        <p:cTn id="23" dur="2000"/>
                                        <p:tgtEl>
                                          <p:spTgt spid="234"/>
                                        </p:tgtEl>
                                      </p:cBhvr>
                                    </p:animEffect>
                                  </p:childTnLst>
                                </p:cTn>
                              </p:par>
                              <p:par>
                                <p:cTn id="24" presetID="22" presetClass="exit" presetSubtype="4" fill="hold" nodeType="withEffect">
                                  <p:stCondLst>
                                    <p:cond delay="2000"/>
                                  </p:stCondLst>
                                  <p:childTnLst>
                                    <p:animEffect transition="out" filter="wipe(down)">
                                      <p:cBhvr>
                                        <p:cTn id="25" dur="2000"/>
                                        <p:tgtEl>
                                          <p:spTgt spid="234"/>
                                        </p:tgtEl>
                                      </p:cBhvr>
                                    </p:animEffect>
                                    <p:set>
                                      <p:cBhvr>
                                        <p:cTn id="26" dur="1" fill="hold">
                                          <p:stCondLst>
                                            <p:cond delay="1999"/>
                                          </p:stCondLst>
                                        </p:cTn>
                                        <p:tgtEl>
                                          <p:spTgt spid="234"/>
                                        </p:tgtEl>
                                        <p:attrNameLst>
                                          <p:attrName>style.visibility</p:attrName>
                                        </p:attrNameLst>
                                      </p:cBhvr>
                                      <p:to>
                                        <p:strVal val="hidden"/>
                                      </p:to>
                                    </p:set>
                                  </p:childTnLst>
                                </p:cTn>
                              </p:par>
                            </p:childTnLst>
                          </p:cTn>
                        </p:par>
                        <p:par>
                          <p:cTn id="27" fill="hold">
                            <p:stCondLst>
                              <p:cond delay="5500"/>
                            </p:stCondLst>
                            <p:childTnLst>
                              <p:par>
                                <p:cTn id="28" presetID="1" presetClass="entr" presetSubtype="0" fill="hold" nodeType="afterEffect">
                                  <p:stCondLst>
                                    <p:cond delay="0"/>
                                  </p:stCondLst>
                                  <p:childTnLst>
                                    <p:set>
                                      <p:cBhvr>
                                        <p:cTn id="29" dur="1" fill="hold">
                                          <p:stCondLst>
                                            <p:cond delay="0"/>
                                          </p:stCondLst>
                                        </p:cTn>
                                        <p:tgtEl>
                                          <p:spTgt spid="218"/>
                                        </p:tgtEl>
                                        <p:attrNameLst>
                                          <p:attrName>style.visibility</p:attrName>
                                        </p:attrNameLst>
                                      </p:cBhvr>
                                      <p:to>
                                        <p:strVal val="visible"/>
                                      </p:to>
                                    </p:set>
                                  </p:childTnLst>
                                </p:cTn>
                              </p:par>
                            </p:childTnLst>
                          </p:cTn>
                        </p:par>
                        <p:par>
                          <p:cTn id="30" fill="hold">
                            <p:stCondLst>
                              <p:cond delay="5500"/>
                            </p:stCondLst>
                            <p:childTnLst>
                              <p:par>
                                <p:cTn id="31" presetID="1" presetClass="entr" presetSubtype="0" fill="hold" nodeType="afterEffect">
                                  <p:stCondLst>
                                    <p:cond delay="0"/>
                                  </p:stCondLst>
                                  <p:childTnLst>
                                    <p:set>
                                      <p:cBhvr>
                                        <p:cTn id="32" dur="1" fill="hold">
                                          <p:stCondLst>
                                            <p:cond delay="0"/>
                                          </p:stCondLst>
                                        </p:cTn>
                                        <p:tgtEl>
                                          <p:spTgt spid="225"/>
                                        </p:tgtEl>
                                        <p:attrNameLst>
                                          <p:attrName>style.visibility</p:attrName>
                                        </p:attrNameLst>
                                      </p:cBhvr>
                                      <p:to>
                                        <p:strVal val="visible"/>
                                      </p:to>
                                    </p:set>
                                  </p:childTnLst>
                                </p:cTn>
                              </p:par>
                              <p:par>
                                <p:cTn id="33" presetID="0" presetClass="path" presetSubtype="0" accel="50000" decel="50000" fill="hold" nodeType="withEffect">
                                  <p:stCondLst>
                                    <p:cond delay="0"/>
                                  </p:stCondLst>
                                  <p:childTnLst>
                                    <p:animMotion origin="layout" path="M -0.00104 -0.00741 L -0.00104 0.03912 L -0.22734 0.25069 L -0.22734 0.32916 L -0.17383 0.32916 " pathEditMode="relative" rAng="0" ptsTypes="AAAAA">
                                      <p:cBhvr>
                                        <p:cTn id="34" dur="3000" fill="hold"/>
                                        <p:tgtEl>
                                          <p:spTgt spid="218"/>
                                        </p:tgtEl>
                                        <p:attrNameLst>
                                          <p:attrName>ppt_x</p:attrName>
                                          <p:attrName>ppt_y</p:attrName>
                                        </p:attrNameLst>
                                      </p:cBhvr>
                                      <p:rCtr x="-11315" y="16829"/>
                                    </p:animMotion>
                                  </p:childTnLst>
                                </p:cTn>
                              </p:par>
                              <p:par>
                                <p:cTn id="35" presetID="0" presetClass="path" presetSubtype="0" accel="50000" decel="50000" fill="hold" nodeType="withEffect">
                                  <p:stCondLst>
                                    <p:cond delay="0"/>
                                  </p:stCondLst>
                                  <p:childTnLst>
                                    <p:animMotion origin="layout" path="M -0.0013 -0.00602 L -0.0013 0.04259 L 0.24623 0.24769 L 0.24623 0.32824 L 0.2974 0.32824 " pathEditMode="relative" rAng="0" ptsTypes="AAAAA">
                                      <p:cBhvr>
                                        <p:cTn id="36" dur="3000" fill="hold"/>
                                        <p:tgtEl>
                                          <p:spTgt spid="225"/>
                                        </p:tgtEl>
                                        <p:attrNameLst>
                                          <p:attrName>ppt_x</p:attrName>
                                          <p:attrName>ppt_y</p:attrName>
                                        </p:attrNameLst>
                                      </p:cBhvr>
                                      <p:rCtr x="14935" y="16713"/>
                                    </p:animMotion>
                                  </p:childTnLst>
                                </p:cTn>
                              </p:par>
                              <p:par>
                                <p:cTn id="37" presetID="22" presetClass="entr" presetSubtype="1" fill="hold" nodeType="withEffect">
                                  <p:stCondLst>
                                    <p:cond delay="200"/>
                                  </p:stCondLst>
                                  <p:childTnLst>
                                    <p:set>
                                      <p:cBhvr>
                                        <p:cTn id="38" dur="1" fill="hold">
                                          <p:stCondLst>
                                            <p:cond delay="0"/>
                                          </p:stCondLst>
                                        </p:cTn>
                                        <p:tgtEl>
                                          <p:spTgt spid="236"/>
                                        </p:tgtEl>
                                        <p:attrNameLst>
                                          <p:attrName>style.visibility</p:attrName>
                                        </p:attrNameLst>
                                      </p:cBhvr>
                                      <p:to>
                                        <p:strVal val="visible"/>
                                      </p:to>
                                    </p:set>
                                    <p:animEffect transition="in" filter="wipe(up)">
                                      <p:cBhvr>
                                        <p:cTn id="39" dur="2000"/>
                                        <p:tgtEl>
                                          <p:spTgt spid="236"/>
                                        </p:tgtEl>
                                      </p:cBhvr>
                                    </p:animEffect>
                                  </p:childTnLst>
                                </p:cTn>
                              </p:par>
                              <p:par>
                                <p:cTn id="40" presetID="22" presetClass="entr" presetSubtype="1" fill="hold" nodeType="withEffect">
                                  <p:stCondLst>
                                    <p:cond delay="200"/>
                                  </p:stCondLst>
                                  <p:childTnLst>
                                    <p:set>
                                      <p:cBhvr>
                                        <p:cTn id="41" dur="1" fill="hold">
                                          <p:stCondLst>
                                            <p:cond delay="0"/>
                                          </p:stCondLst>
                                        </p:cTn>
                                        <p:tgtEl>
                                          <p:spTgt spid="235"/>
                                        </p:tgtEl>
                                        <p:attrNameLst>
                                          <p:attrName>style.visibility</p:attrName>
                                        </p:attrNameLst>
                                      </p:cBhvr>
                                      <p:to>
                                        <p:strVal val="visible"/>
                                      </p:to>
                                    </p:set>
                                    <p:animEffect transition="in" filter="wipe(up)">
                                      <p:cBhvr>
                                        <p:cTn id="42" dur="2000"/>
                                        <p:tgtEl>
                                          <p:spTgt spid="235"/>
                                        </p:tgtEl>
                                      </p:cBhvr>
                                    </p:animEffect>
                                  </p:childTnLst>
                                </p:cTn>
                              </p:par>
                              <p:par>
                                <p:cTn id="43" presetID="22" presetClass="exit" presetSubtype="1" fill="hold" nodeType="withEffect">
                                  <p:stCondLst>
                                    <p:cond delay="1500"/>
                                  </p:stCondLst>
                                  <p:childTnLst>
                                    <p:animEffect transition="out" filter="wipe(up)">
                                      <p:cBhvr>
                                        <p:cTn id="44" dur="2500"/>
                                        <p:tgtEl>
                                          <p:spTgt spid="236"/>
                                        </p:tgtEl>
                                      </p:cBhvr>
                                    </p:animEffect>
                                    <p:set>
                                      <p:cBhvr>
                                        <p:cTn id="45" dur="1" fill="hold">
                                          <p:stCondLst>
                                            <p:cond delay="2499"/>
                                          </p:stCondLst>
                                        </p:cTn>
                                        <p:tgtEl>
                                          <p:spTgt spid="236"/>
                                        </p:tgtEl>
                                        <p:attrNameLst>
                                          <p:attrName>style.visibility</p:attrName>
                                        </p:attrNameLst>
                                      </p:cBhvr>
                                      <p:to>
                                        <p:strVal val="hidden"/>
                                      </p:to>
                                    </p:set>
                                  </p:childTnLst>
                                </p:cTn>
                              </p:par>
                              <p:par>
                                <p:cTn id="46" presetID="22" presetClass="exit" presetSubtype="1" fill="hold" nodeType="withEffect">
                                  <p:stCondLst>
                                    <p:cond delay="1500"/>
                                  </p:stCondLst>
                                  <p:childTnLst>
                                    <p:animEffect transition="out" filter="wipe(up)">
                                      <p:cBhvr>
                                        <p:cTn id="47" dur="2500"/>
                                        <p:tgtEl>
                                          <p:spTgt spid="235"/>
                                        </p:tgtEl>
                                      </p:cBhvr>
                                    </p:animEffect>
                                    <p:set>
                                      <p:cBhvr>
                                        <p:cTn id="48" dur="1" fill="hold">
                                          <p:stCondLst>
                                            <p:cond delay="2499"/>
                                          </p:stCondLst>
                                        </p:cTn>
                                        <p:tgtEl>
                                          <p:spTgt spid="235"/>
                                        </p:tgtEl>
                                        <p:attrNameLst>
                                          <p:attrName>style.visibility</p:attrName>
                                        </p:attrNameLst>
                                      </p:cBhvr>
                                      <p:to>
                                        <p:strVal val="hidden"/>
                                      </p:to>
                                    </p:set>
                                  </p:childTnLst>
                                </p:cTn>
                              </p:par>
                            </p:childTnLst>
                          </p:cTn>
                        </p:par>
                        <p:par>
                          <p:cTn id="49" fill="hold">
                            <p:stCondLst>
                              <p:cond delay="9500"/>
                            </p:stCondLst>
                            <p:childTnLst>
                              <p:par>
                                <p:cTn id="50" presetID="1" presetClass="entr" presetSubtype="0" fill="hold" nodeType="afterEffect">
                                  <p:stCondLst>
                                    <p:cond delay="0"/>
                                  </p:stCondLst>
                                  <p:childTnLst>
                                    <p:set>
                                      <p:cBhvr>
                                        <p:cTn id="51" dur="1" fill="hold">
                                          <p:stCondLst>
                                            <p:cond delay="0"/>
                                          </p:stCondLst>
                                        </p:cTn>
                                        <p:tgtEl>
                                          <p:spTgt spid="237"/>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nodeType="afterEffect">
                                  <p:stCondLst>
                                    <p:cond delay="0"/>
                                  </p:stCondLst>
                                  <p:childTnLst>
                                    <p:set>
                                      <p:cBhvr>
                                        <p:cTn id="54" dur="1" fill="hold">
                                          <p:stCondLst>
                                            <p:cond delay="0"/>
                                          </p:stCondLst>
                                        </p:cTn>
                                        <p:tgtEl>
                                          <p:spTgt spid="245"/>
                                        </p:tgtEl>
                                        <p:attrNameLst>
                                          <p:attrName>style.visibility</p:attrName>
                                        </p:attrNameLst>
                                      </p:cBhvr>
                                      <p:to>
                                        <p:strVal val="visible"/>
                                      </p:to>
                                    </p:set>
                                  </p:childTnLst>
                                </p:cTn>
                              </p:par>
                              <p:par>
                                <p:cTn id="55" presetID="0" presetClass="path" presetSubtype="0" accel="50000" decel="50000" fill="hold" nodeType="withEffect">
                                  <p:stCondLst>
                                    <p:cond delay="0"/>
                                  </p:stCondLst>
                                  <p:childTnLst>
                                    <p:animMotion origin="layout" path="M 5E-6 3.7037E-7 L -0.05598 3.7037E-7 L -0.05598 0.18194 " pathEditMode="relative" rAng="0" ptsTypes="AAA">
                                      <p:cBhvr>
                                        <p:cTn id="56" dur="1000" fill="hold"/>
                                        <p:tgtEl>
                                          <p:spTgt spid="245"/>
                                        </p:tgtEl>
                                        <p:attrNameLst>
                                          <p:attrName>ppt_x</p:attrName>
                                          <p:attrName>ppt_y</p:attrName>
                                        </p:attrNameLst>
                                      </p:cBhvr>
                                      <p:rCtr x="-2799" y="9097"/>
                                    </p:animMotion>
                                  </p:childTnLst>
                                </p:cTn>
                              </p:par>
                              <p:par>
                                <p:cTn id="57" presetID="0" presetClass="path" presetSubtype="0" accel="50000" decel="50000" fill="hold" nodeType="withEffect">
                                  <p:stCondLst>
                                    <p:cond delay="0"/>
                                  </p:stCondLst>
                                  <p:childTnLst>
                                    <p:animMotion origin="layout" path="M -0.00026 0.00046 L -0.04922 0.00046 L -0.04922 0.17407 " pathEditMode="relative" rAng="0" ptsTypes="AAA">
                                      <p:cBhvr>
                                        <p:cTn id="58" dur="1000" fill="hold"/>
                                        <p:tgtEl>
                                          <p:spTgt spid="237"/>
                                        </p:tgtEl>
                                        <p:attrNameLst>
                                          <p:attrName>ppt_x</p:attrName>
                                          <p:attrName>ppt_y</p:attrName>
                                        </p:attrNameLst>
                                      </p:cBhvr>
                                      <p:rCtr x="-2448" y="8681"/>
                                    </p:animMotion>
                                  </p:childTnLst>
                                </p:cTn>
                              </p:par>
                              <p:par>
                                <p:cTn id="59" presetID="22" presetClass="entr" presetSubtype="1" fill="hold" nodeType="withEffect">
                                  <p:stCondLst>
                                    <p:cond delay="500"/>
                                  </p:stCondLst>
                                  <p:childTnLst>
                                    <p:set>
                                      <p:cBhvr>
                                        <p:cTn id="60" dur="1" fill="hold">
                                          <p:stCondLst>
                                            <p:cond delay="0"/>
                                          </p:stCondLst>
                                        </p:cTn>
                                        <p:tgtEl>
                                          <p:spTgt spid="254"/>
                                        </p:tgtEl>
                                        <p:attrNameLst>
                                          <p:attrName>style.visibility</p:attrName>
                                        </p:attrNameLst>
                                      </p:cBhvr>
                                      <p:to>
                                        <p:strVal val="visible"/>
                                      </p:to>
                                    </p:set>
                                    <p:animEffect transition="in" filter="wipe(up)">
                                      <p:cBhvr>
                                        <p:cTn id="61" dur="500"/>
                                        <p:tgtEl>
                                          <p:spTgt spid="254"/>
                                        </p:tgtEl>
                                      </p:cBhvr>
                                    </p:animEffect>
                                  </p:childTnLst>
                                </p:cTn>
                              </p:par>
                              <p:par>
                                <p:cTn id="62" presetID="22" presetClass="entr" presetSubtype="1" fill="hold" nodeType="withEffect">
                                  <p:stCondLst>
                                    <p:cond delay="500"/>
                                  </p:stCondLst>
                                  <p:childTnLst>
                                    <p:set>
                                      <p:cBhvr>
                                        <p:cTn id="63" dur="1" fill="hold">
                                          <p:stCondLst>
                                            <p:cond delay="0"/>
                                          </p:stCondLst>
                                        </p:cTn>
                                        <p:tgtEl>
                                          <p:spTgt spid="253"/>
                                        </p:tgtEl>
                                        <p:attrNameLst>
                                          <p:attrName>style.visibility</p:attrName>
                                        </p:attrNameLst>
                                      </p:cBhvr>
                                      <p:to>
                                        <p:strVal val="visible"/>
                                      </p:to>
                                    </p:set>
                                    <p:animEffect transition="in" filter="wipe(up)">
                                      <p:cBhvr>
                                        <p:cTn id="64" dur="500"/>
                                        <p:tgtEl>
                                          <p:spTgt spid="253"/>
                                        </p:tgtEl>
                                      </p:cBhvr>
                                    </p:animEffect>
                                  </p:childTnLst>
                                </p:cTn>
                              </p:par>
                              <p:par>
                                <p:cTn id="65" presetID="22" presetClass="exit" presetSubtype="1" fill="hold" nodeType="withEffect">
                                  <p:stCondLst>
                                    <p:cond delay="1500"/>
                                  </p:stCondLst>
                                  <p:childTnLst>
                                    <p:animEffect transition="out" filter="wipe(up)">
                                      <p:cBhvr>
                                        <p:cTn id="66" dur="500"/>
                                        <p:tgtEl>
                                          <p:spTgt spid="254"/>
                                        </p:tgtEl>
                                      </p:cBhvr>
                                    </p:animEffect>
                                    <p:set>
                                      <p:cBhvr>
                                        <p:cTn id="67" dur="1" fill="hold">
                                          <p:stCondLst>
                                            <p:cond delay="499"/>
                                          </p:stCondLst>
                                        </p:cTn>
                                        <p:tgtEl>
                                          <p:spTgt spid="254"/>
                                        </p:tgtEl>
                                        <p:attrNameLst>
                                          <p:attrName>style.visibility</p:attrName>
                                        </p:attrNameLst>
                                      </p:cBhvr>
                                      <p:to>
                                        <p:strVal val="hidden"/>
                                      </p:to>
                                    </p:set>
                                  </p:childTnLst>
                                </p:cTn>
                              </p:par>
                              <p:par>
                                <p:cTn id="68" presetID="22" presetClass="exit" presetSubtype="1" fill="hold" nodeType="withEffect">
                                  <p:stCondLst>
                                    <p:cond delay="1500"/>
                                  </p:stCondLst>
                                  <p:childTnLst>
                                    <p:animEffect transition="out" filter="wipe(up)">
                                      <p:cBhvr>
                                        <p:cTn id="69" dur="500"/>
                                        <p:tgtEl>
                                          <p:spTgt spid="253"/>
                                        </p:tgtEl>
                                      </p:cBhvr>
                                    </p:animEffect>
                                    <p:set>
                                      <p:cBhvr>
                                        <p:cTn id="70" dur="1" fill="hold">
                                          <p:stCondLst>
                                            <p:cond delay="499"/>
                                          </p:stCondLst>
                                        </p:cTn>
                                        <p:tgtEl>
                                          <p:spTgt spid="2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220888" y="-36856"/>
            <a:ext cx="9084310" cy="994172"/>
          </a:xfrm>
          <a:prstGeom prst="rect">
            <a:avLst/>
          </a:prstGeom>
        </p:spPr>
        <p:txBody>
          <a:bodyPr spcFirstLastPara="1" vert="horz" wrap="square" lIns="91425" tIns="91425" rIns="91425" bIns="91425" rtlCol="0" anchor="ctr" anchorCtr="0">
            <a:noAutofit/>
          </a:bodyPr>
          <a:lstStyle/>
          <a:p>
            <a:pPr>
              <a:lnSpc>
                <a:spcPct val="100000"/>
              </a:lnSpc>
            </a:pPr>
            <a:r>
              <a:rPr lang="en-US" altLang="zh-CN" sz="2850">
                <a:latin typeface="Arial" panose="020B0604020202020204" pitchFamily="34" charset="0"/>
                <a:cs typeface="Arial" panose="020B0604020202020204" pitchFamily="34" charset="0"/>
              </a:rPr>
              <a:t>Assign permission of cloud storage to local users</a:t>
            </a:r>
            <a:endParaRPr lang="zh-CN" altLang="en-US" sz="2850">
              <a:latin typeface="Arial" panose="020B0604020202020204" pitchFamily="34" charset="0"/>
              <a:cs typeface="Arial" panose="020B0604020202020204" pitchFamily="34" charset="0"/>
            </a:endParaRPr>
          </a:p>
        </p:txBody>
      </p:sp>
      <p:sp>
        <p:nvSpPr>
          <p:cNvPr id="35" name="矩形 34">
            <a:extLst>
              <a:ext uri="{FF2B5EF4-FFF2-40B4-BE49-F238E27FC236}">
                <a16:creationId xmlns:a16="http://schemas.microsoft.com/office/drawing/2014/main" id="{9D53CFB4-1A36-4170-AE61-85459A3F8952}"/>
              </a:ext>
            </a:extLst>
          </p:cNvPr>
          <p:cNvSpPr/>
          <p:nvPr/>
        </p:nvSpPr>
        <p:spPr>
          <a:xfrm>
            <a:off x="407776" y="1095950"/>
            <a:ext cx="3493925" cy="1595117"/>
          </a:xfrm>
          <a:prstGeom prst="rect">
            <a:avLst/>
          </a:prstGeom>
        </p:spPr>
        <p:txBody>
          <a:bodyPr wrap="square">
            <a:spAutoFit/>
          </a:bodyPr>
          <a:lstStyle/>
          <a:p>
            <a:pPr>
              <a:lnSpc>
                <a:spcPts val="2300"/>
              </a:lnSpc>
            </a:pPr>
            <a:r>
              <a:rPr lang="en-US" altLang="zh-TW" sz="1600" b="1">
                <a:solidFill>
                  <a:srgbClr val="C00000"/>
                </a:solidFill>
                <a:latin typeface="Arial" panose="020B0604020202020204" pitchFamily="34" charset="0"/>
                <a:cs typeface="Arial" panose="020B0604020202020204" pitchFamily="34" charset="0"/>
              </a:rPr>
              <a:t>With NAS and </a:t>
            </a:r>
            <a:r>
              <a:rPr lang="en-US" altLang="zh-TW" sz="1600" b="1" err="1">
                <a:solidFill>
                  <a:srgbClr val="C00000"/>
                </a:solidFill>
                <a:latin typeface="Arial" panose="020B0604020202020204" pitchFamily="34" charset="0"/>
                <a:cs typeface="Arial" panose="020B0604020202020204" pitchFamily="34" charset="0"/>
              </a:rPr>
              <a:t>HybridMount</a:t>
            </a:r>
            <a:r>
              <a:rPr lang="en-US" altLang="zh-TW" sz="1600" b="1">
                <a:solidFill>
                  <a:srgbClr val="C00000"/>
                </a:solidFill>
                <a:latin typeface="Arial" panose="020B0604020202020204" pitchFamily="34" charset="0"/>
                <a:cs typeface="Arial" panose="020B0604020202020204" pitchFamily="34" charset="0"/>
              </a:rPr>
              <a:t> as a gateway</a:t>
            </a:r>
            <a:r>
              <a:rPr lang="en-US" altLang="zh-TW" sz="1400" b="1">
                <a:solidFill>
                  <a:schemeClr val="accent1">
                    <a:lumMod val="50000"/>
                  </a:schemeClr>
                </a:solidFill>
                <a:latin typeface="Arial" panose="020B0604020202020204" pitchFamily="34" charset="0"/>
                <a:cs typeface="Arial" panose="020B0604020202020204" pitchFamily="34" charset="0"/>
              </a:rPr>
              <a:t>, administrators can arrange the permissions of cloud storage to certain users. Domain user settings by LDAP/AD can also work.</a:t>
            </a:r>
            <a:endParaRPr lang="en" altLang="zh-TW" sz="1400" b="1">
              <a:solidFill>
                <a:schemeClr val="accent1">
                  <a:lumMod val="50000"/>
                </a:schemeClr>
              </a:solidFill>
              <a:latin typeface="Arial" panose="020B0604020202020204" pitchFamily="34" charset="0"/>
              <a:cs typeface="Arial" panose="020B0604020202020204" pitchFamily="34" charset="0"/>
            </a:endParaRPr>
          </a:p>
        </p:txBody>
      </p:sp>
      <p:pic>
        <p:nvPicPr>
          <p:cNvPr id="53" name="圖形 52">
            <a:extLst>
              <a:ext uri="{FF2B5EF4-FFF2-40B4-BE49-F238E27FC236}">
                <a16:creationId xmlns:a16="http://schemas.microsoft.com/office/drawing/2014/main" id="{76E2B8C2-6A2A-4651-BA04-DC51C7FC8A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8088" y="1928703"/>
            <a:ext cx="1168975" cy="700313"/>
          </a:xfrm>
          <a:prstGeom prst="rect">
            <a:avLst/>
          </a:prstGeom>
          <a:effectLst>
            <a:outerShdw blurRad="50800" dist="38100" dir="2700000" algn="tl" rotWithShape="0">
              <a:prstClr val="black">
                <a:alpha val="40000"/>
              </a:prstClr>
            </a:outerShdw>
          </a:effectLst>
        </p:spPr>
      </p:pic>
      <p:cxnSp>
        <p:nvCxnSpPr>
          <p:cNvPr id="62" name="直線單箭頭接點 61">
            <a:extLst>
              <a:ext uri="{FF2B5EF4-FFF2-40B4-BE49-F238E27FC236}">
                <a16:creationId xmlns:a16="http://schemas.microsoft.com/office/drawing/2014/main" id="{32F730BD-BAB7-4B6A-81C3-26554627CE86}"/>
              </a:ext>
            </a:extLst>
          </p:cNvPr>
          <p:cNvCxnSpPr>
            <a:cxnSpLocks/>
          </p:cNvCxnSpPr>
          <p:nvPr/>
        </p:nvCxnSpPr>
        <p:spPr>
          <a:xfrm>
            <a:off x="6772024" y="2385262"/>
            <a:ext cx="530443" cy="0"/>
          </a:xfrm>
          <a:prstGeom prst="straightConnector1">
            <a:avLst/>
          </a:prstGeom>
          <a:ln w="10160">
            <a:solidFill>
              <a:srgbClr val="1B67BD"/>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64" name="橢圓 63">
            <a:extLst>
              <a:ext uri="{FF2B5EF4-FFF2-40B4-BE49-F238E27FC236}">
                <a16:creationId xmlns:a16="http://schemas.microsoft.com/office/drawing/2014/main" id="{02D423DD-F8B2-4FE5-B40A-A88D164C61A2}"/>
              </a:ext>
            </a:extLst>
          </p:cNvPr>
          <p:cNvSpPr/>
          <p:nvPr/>
        </p:nvSpPr>
        <p:spPr>
          <a:xfrm>
            <a:off x="4262165" y="1994655"/>
            <a:ext cx="582523" cy="582523"/>
          </a:xfrm>
          <a:prstGeom prst="ellipse">
            <a:avLst/>
          </a:prstGeom>
          <a:noFill/>
          <a:ln>
            <a:solidFill>
              <a:srgbClr val="333F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65" name="圖形 64">
            <a:extLst>
              <a:ext uri="{FF2B5EF4-FFF2-40B4-BE49-F238E27FC236}">
                <a16:creationId xmlns:a16="http://schemas.microsoft.com/office/drawing/2014/main" id="{888C5346-E18E-4B9B-AF3D-B9DA1F1E27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2993" y="2047055"/>
            <a:ext cx="465450" cy="533565"/>
          </a:xfrm>
          <a:prstGeom prst="rect">
            <a:avLst/>
          </a:prstGeom>
          <a:effectLst>
            <a:outerShdw blurRad="50800" dist="38100" dir="2700000" algn="tl" rotWithShape="0">
              <a:prstClr val="black">
                <a:alpha val="40000"/>
              </a:prstClr>
            </a:outerShdw>
          </a:effectLst>
        </p:spPr>
      </p:pic>
      <p:sp>
        <p:nvSpPr>
          <p:cNvPr id="66" name="橢圓 65">
            <a:extLst>
              <a:ext uri="{FF2B5EF4-FFF2-40B4-BE49-F238E27FC236}">
                <a16:creationId xmlns:a16="http://schemas.microsoft.com/office/drawing/2014/main" id="{A4C7AB38-CB2D-4A79-9844-6827EFED34FD}"/>
              </a:ext>
            </a:extLst>
          </p:cNvPr>
          <p:cNvSpPr/>
          <p:nvPr/>
        </p:nvSpPr>
        <p:spPr>
          <a:xfrm>
            <a:off x="4631901" y="1254584"/>
            <a:ext cx="582523" cy="582523"/>
          </a:xfrm>
          <a:prstGeom prst="ellipse">
            <a:avLst/>
          </a:prstGeom>
          <a:noFill/>
          <a:ln>
            <a:solidFill>
              <a:srgbClr val="333F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67" name="圖形 66">
            <a:extLst>
              <a:ext uri="{FF2B5EF4-FFF2-40B4-BE49-F238E27FC236}">
                <a16:creationId xmlns:a16="http://schemas.microsoft.com/office/drawing/2014/main" id="{29B1A6A7-222D-4075-AE1C-F17B650587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92727" y="1306985"/>
            <a:ext cx="465450" cy="533565"/>
          </a:xfrm>
          <a:prstGeom prst="rect">
            <a:avLst/>
          </a:prstGeom>
          <a:effectLst>
            <a:outerShdw blurRad="50800" dist="38100" dir="2700000" algn="tl" rotWithShape="0">
              <a:prstClr val="black">
                <a:alpha val="40000"/>
              </a:prstClr>
            </a:outerShdw>
          </a:effectLst>
        </p:spPr>
      </p:pic>
      <p:sp>
        <p:nvSpPr>
          <p:cNvPr id="68" name="橢圓 67">
            <a:extLst>
              <a:ext uri="{FF2B5EF4-FFF2-40B4-BE49-F238E27FC236}">
                <a16:creationId xmlns:a16="http://schemas.microsoft.com/office/drawing/2014/main" id="{7DE58E41-4C15-43C4-8575-F49F1C32A354}"/>
              </a:ext>
            </a:extLst>
          </p:cNvPr>
          <p:cNvSpPr/>
          <p:nvPr/>
        </p:nvSpPr>
        <p:spPr>
          <a:xfrm>
            <a:off x="4688763" y="2672459"/>
            <a:ext cx="582523" cy="582523"/>
          </a:xfrm>
          <a:prstGeom prst="ellipse">
            <a:avLst/>
          </a:prstGeom>
          <a:noFill/>
          <a:ln>
            <a:solidFill>
              <a:srgbClr val="333F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69" name="圖形 68">
            <a:extLst>
              <a:ext uri="{FF2B5EF4-FFF2-40B4-BE49-F238E27FC236}">
                <a16:creationId xmlns:a16="http://schemas.microsoft.com/office/drawing/2014/main" id="{F499A80C-4A7D-4E8E-9D39-97B4F055E1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9591" y="2724858"/>
            <a:ext cx="465450" cy="533565"/>
          </a:xfrm>
          <a:prstGeom prst="rect">
            <a:avLst/>
          </a:prstGeom>
          <a:effectLst>
            <a:outerShdw blurRad="50800" dist="38100" dir="2700000" algn="tl" rotWithShape="0">
              <a:prstClr val="black">
                <a:alpha val="40000"/>
              </a:prstClr>
            </a:outerShdw>
          </a:effectLst>
        </p:spPr>
      </p:pic>
      <p:cxnSp>
        <p:nvCxnSpPr>
          <p:cNvPr id="70" name="直線單箭頭接點 69">
            <a:extLst>
              <a:ext uri="{FF2B5EF4-FFF2-40B4-BE49-F238E27FC236}">
                <a16:creationId xmlns:a16="http://schemas.microsoft.com/office/drawing/2014/main" id="{8677CC54-9A8C-451D-9AB1-ECE9BFF8736A}"/>
              </a:ext>
            </a:extLst>
          </p:cNvPr>
          <p:cNvCxnSpPr>
            <a:cxnSpLocks/>
          </p:cNvCxnSpPr>
          <p:nvPr/>
        </p:nvCxnSpPr>
        <p:spPr>
          <a:xfrm flipH="1" flipV="1">
            <a:off x="5177188" y="1683733"/>
            <a:ext cx="883520" cy="542789"/>
          </a:xfrm>
          <a:prstGeom prst="straightConnector1">
            <a:avLst/>
          </a:prstGeom>
          <a:ln w="10160">
            <a:solidFill>
              <a:schemeClr val="tx2">
                <a:lumMod val="75000"/>
              </a:schemeClr>
            </a:solidFill>
            <a:prstDash val="sysDash"/>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72" name="直線單箭頭接點 71">
            <a:extLst>
              <a:ext uri="{FF2B5EF4-FFF2-40B4-BE49-F238E27FC236}">
                <a16:creationId xmlns:a16="http://schemas.microsoft.com/office/drawing/2014/main" id="{B32EDE5E-D4E9-45A0-9614-D3E1AAC7BFD6}"/>
              </a:ext>
            </a:extLst>
          </p:cNvPr>
          <p:cNvCxnSpPr>
            <a:cxnSpLocks/>
          </p:cNvCxnSpPr>
          <p:nvPr/>
        </p:nvCxnSpPr>
        <p:spPr>
          <a:xfrm flipH="1">
            <a:off x="4848535" y="2299398"/>
            <a:ext cx="1295425" cy="0"/>
          </a:xfrm>
          <a:prstGeom prst="straightConnector1">
            <a:avLst/>
          </a:prstGeom>
          <a:ln w="10160">
            <a:solidFill>
              <a:schemeClr val="tx2">
                <a:lumMod val="75000"/>
              </a:schemeClr>
            </a:solidFill>
            <a:prstDash val="sysDash"/>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51DE425C-632C-48E4-A55A-05C7845A15B4}"/>
              </a:ext>
            </a:extLst>
          </p:cNvPr>
          <p:cNvCxnSpPr>
            <a:cxnSpLocks/>
          </p:cNvCxnSpPr>
          <p:nvPr/>
        </p:nvCxnSpPr>
        <p:spPr>
          <a:xfrm flipH="1">
            <a:off x="5271288" y="2385263"/>
            <a:ext cx="853664" cy="578458"/>
          </a:xfrm>
          <a:prstGeom prst="straightConnector1">
            <a:avLst/>
          </a:prstGeom>
          <a:ln w="10160">
            <a:solidFill>
              <a:schemeClr val="tx2">
                <a:lumMod val="75000"/>
              </a:schemeClr>
            </a:solidFill>
            <a:prstDash val="sysDash"/>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C5542CD4-D0E4-49AA-B783-3388B8A2A380}"/>
              </a:ext>
            </a:extLst>
          </p:cNvPr>
          <p:cNvCxnSpPr>
            <a:cxnSpLocks/>
          </p:cNvCxnSpPr>
          <p:nvPr/>
        </p:nvCxnSpPr>
        <p:spPr>
          <a:xfrm flipH="1">
            <a:off x="6242612" y="2588482"/>
            <a:ext cx="1" cy="976362"/>
          </a:xfrm>
          <a:prstGeom prst="straightConnector1">
            <a:avLst/>
          </a:prstGeom>
          <a:ln w="10160">
            <a:solidFill>
              <a:schemeClr val="tx2">
                <a:lumMod val="75000"/>
              </a:schemeClr>
            </a:solidFill>
            <a:prstDash val="sysDash"/>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0" name="矩形: 圓角 35">
            <a:extLst>
              <a:ext uri="{FF2B5EF4-FFF2-40B4-BE49-F238E27FC236}">
                <a16:creationId xmlns:a16="http://schemas.microsoft.com/office/drawing/2014/main" id="{FC01A53B-5979-4B04-B14C-BA1388F4419B}"/>
              </a:ext>
            </a:extLst>
          </p:cNvPr>
          <p:cNvSpPr/>
          <p:nvPr/>
        </p:nvSpPr>
        <p:spPr>
          <a:xfrm>
            <a:off x="4736838" y="3564620"/>
            <a:ext cx="3039595" cy="725470"/>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25" name="矩形 24">
            <a:extLst>
              <a:ext uri="{FF2B5EF4-FFF2-40B4-BE49-F238E27FC236}">
                <a16:creationId xmlns:a16="http://schemas.microsoft.com/office/drawing/2014/main" id="{BFD06799-43C8-4FDF-82E3-6651CE9F9E66}"/>
              </a:ext>
            </a:extLst>
          </p:cNvPr>
          <p:cNvSpPr/>
          <p:nvPr/>
        </p:nvSpPr>
        <p:spPr>
          <a:xfrm>
            <a:off x="5692362" y="3586315"/>
            <a:ext cx="1079142" cy="276999"/>
          </a:xfrm>
          <a:prstGeom prst="rect">
            <a:avLst/>
          </a:prstGeom>
        </p:spPr>
        <p:txBody>
          <a:bodyPr wrap="none">
            <a:spAutoFit/>
          </a:bodyPr>
          <a:lstStyle/>
          <a:p>
            <a:pPr algn="ctr">
              <a:spcAft>
                <a:spcPts val="1000"/>
              </a:spcAft>
            </a:pPr>
            <a:r>
              <a:rPr lang="en-US" altLang="zh-CN" sz="1200">
                <a:solidFill>
                  <a:schemeClr val="bg1"/>
                </a:solidFill>
                <a:latin typeface="Arial" panose="020B0604020202020204" pitchFamily="34" charset="0"/>
                <a:ea typeface="微軟正黑體" panose="020B0604030504040204" pitchFamily="34" charset="-120"/>
                <a:cs typeface="Arial" panose="020B0604020202020204" pitchFamily="34" charset="0"/>
              </a:rPr>
              <a:t>Domain User</a:t>
            </a:r>
            <a:endPar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4" name="橢圓 83">
            <a:extLst>
              <a:ext uri="{FF2B5EF4-FFF2-40B4-BE49-F238E27FC236}">
                <a16:creationId xmlns:a16="http://schemas.microsoft.com/office/drawing/2014/main" id="{AD22CE5B-8DAE-4020-8AE5-A38178796A44}"/>
              </a:ext>
            </a:extLst>
          </p:cNvPr>
          <p:cNvSpPr/>
          <p:nvPr/>
        </p:nvSpPr>
        <p:spPr>
          <a:xfrm>
            <a:off x="5105251" y="3902481"/>
            <a:ext cx="339818" cy="339818"/>
          </a:xfrm>
          <a:prstGeom prst="ellipse">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85" name="圖形 84">
            <a:extLst>
              <a:ext uri="{FF2B5EF4-FFF2-40B4-BE49-F238E27FC236}">
                <a16:creationId xmlns:a16="http://schemas.microsoft.com/office/drawing/2014/main" id="{BB2748C2-F060-41E7-87A9-60F55BBA23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40735" y="3933050"/>
            <a:ext cx="271523" cy="311259"/>
          </a:xfrm>
          <a:prstGeom prst="rect">
            <a:avLst/>
          </a:prstGeom>
          <a:effectLst>
            <a:outerShdw blurRad="50800" dist="38100" dir="2700000" algn="tl" rotWithShape="0">
              <a:prstClr val="black">
                <a:alpha val="40000"/>
              </a:prstClr>
            </a:outerShdw>
          </a:effectLst>
        </p:spPr>
      </p:pic>
      <p:sp>
        <p:nvSpPr>
          <p:cNvPr id="87" name="橢圓 86">
            <a:extLst>
              <a:ext uri="{FF2B5EF4-FFF2-40B4-BE49-F238E27FC236}">
                <a16:creationId xmlns:a16="http://schemas.microsoft.com/office/drawing/2014/main" id="{C393510C-3FAF-46F1-9F85-1A017311BD68}"/>
              </a:ext>
            </a:extLst>
          </p:cNvPr>
          <p:cNvSpPr/>
          <p:nvPr/>
        </p:nvSpPr>
        <p:spPr>
          <a:xfrm>
            <a:off x="5505533" y="3903027"/>
            <a:ext cx="339818" cy="339818"/>
          </a:xfrm>
          <a:prstGeom prst="ellipse">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88" name="圖形 87">
            <a:extLst>
              <a:ext uri="{FF2B5EF4-FFF2-40B4-BE49-F238E27FC236}">
                <a16:creationId xmlns:a16="http://schemas.microsoft.com/office/drawing/2014/main" id="{119C4BA5-6C4D-4F0C-9389-19E169B7C7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1018" y="3933594"/>
            <a:ext cx="271523" cy="311259"/>
          </a:xfrm>
          <a:prstGeom prst="rect">
            <a:avLst/>
          </a:prstGeom>
          <a:effectLst>
            <a:outerShdw blurRad="50800" dist="38100" dir="2700000" algn="tl" rotWithShape="0">
              <a:prstClr val="black">
                <a:alpha val="40000"/>
              </a:prstClr>
            </a:outerShdw>
          </a:effectLst>
        </p:spPr>
      </p:pic>
      <p:sp>
        <p:nvSpPr>
          <p:cNvPr id="89" name="橢圓 88">
            <a:extLst>
              <a:ext uri="{FF2B5EF4-FFF2-40B4-BE49-F238E27FC236}">
                <a16:creationId xmlns:a16="http://schemas.microsoft.com/office/drawing/2014/main" id="{FC87DD7B-2982-4160-8698-783C2BE756EE}"/>
              </a:ext>
            </a:extLst>
          </p:cNvPr>
          <p:cNvSpPr/>
          <p:nvPr/>
        </p:nvSpPr>
        <p:spPr>
          <a:xfrm>
            <a:off x="5909212" y="3892887"/>
            <a:ext cx="339818" cy="339818"/>
          </a:xfrm>
          <a:prstGeom prst="ellipse">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90" name="圖形 89">
            <a:extLst>
              <a:ext uri="{FF2B5EF4-FFF2-40B4-BE49-F238E27FC236}">
                <a16:creationId xmlns:a16="http://schemas.microsoft.com/office/drawing/2014/main" id="{0E5F8817-33CF-43C2-87DC-4502643F2C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44697" y="3923453"/>
            <a:ext cx="271523" cy="311259"/>
          </a:xfrm>
          <a:prstGeom prst="rect">
            <a:avLst/>
          </a:prstGeom>
          <a:effectLst>
            <a:outerShdw blurRad="50800" dist="38100" dir="2700000" algn="tl" rotWithShape="0">
              <a:prstClr val="black">
                <a:alpha val="40000"/>
              </a:prstClr>
            </a:outerShdw>
          </a:effectLst>
        </p:spPr>
      </p:pic>
      <p:sp>
        <p:nvSpPr>
          <p:cNvPr id="91" name="橢圓 90">
            <a:extLst>
              <a:ext uri="{FF2B5EF4-FFF2-40B4-BE49-F238E27FC236}">
                <a16:creationId xmlns:a16="http://schemas.microsoft.com/office/drawing/2014/main" id="{C407F0FC-F131-4B83-BB8B-7A0837F68CC9}"/>
              </a:ext>
            </a:extLst>
          </p:cNvPr>
          <p:cNvSpPr/>
          <p:nvPr/>
        </p:nvSpPr>
        <p:spPr>
          <a:xfrm>
            <a:off x="6309495" y="3893431"/>
            <a:ext cx="339818" cy="339818"/>
          </a:xfrm>
          <a:prstGeom prst="ellipse">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92" name="圖形 91">
            <a:extLst>
              <a:ext uri="{FF2B5EF4-FFF2-40B4-BE49-F238E27FC236}">
                <a16:creationId xmlns:a16="http://schemas.microsoft.com/office/drawing/2014/main" id="{3D535435-0A2B-4BBA-88E0-2FECE8F65B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44980" y="3924000"/>
            <a:ext cx="271523" cy="311259"/>
          </a:xfrm>
          <a:prstGeom prst="rect">
            <a:avLst/>
          </a:prstGeom>
          <a:effectLst>
            <a:outerShdw blurRad="50800" dist="38100" dir="2700000" algn="tl" rotWithShape="0">
              <a:prstClr val="black">
                <a:alpha val="40000"/>
              </a:prstClr>
            </a:outerShdw>
          </a:effectLst>
        </p:spPr>
      </p:pic>
      <p:sp>
        <p:nvSpPr>
          <p:cNvPr id="93" name="橢圓 92">
            <a:extLst>
              <a:ext uri="{FF2B5EF4-FFF2-40B4-BE49-F238E27FC236}">
                <a16:creationId xmlns:a16="http://schemas.microsoft.com/office/drawing/2014/main" id="{3D6807C5-3E88-4BAC-8277-533F9CD4F0FE}"/>
              </a:ext>
            </a:extLst>
          </p:cNvPr>
          <p:cNvSpPr/>
          <p:nvPr/>
        </p:nvSpPr>
        <p:spPr>
          <a:xfrm>
            <a:off x="6713174" y="3892339"/>
            <a:ext cx="339818" cy="339818"/>
          </a:xfrm>
          <a:prstGeom prst="ellipse">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94" name="圖形 93">
            <a:extLst>
              <a:ext uri="{FF2B5EF4-FFF2-40B4-BE49-F238E27FC236}">
                <a16:creationId xmlns:a16="http://schemas.microsoft.com/office/drawing/2014/main" id="{A272D01B-F8C5-4C01-9259-82086C7DE5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48659" y="3922907"/>
            <a:ext cx="271523" cy="311259"/>
          </a:xfrm>
          <a:prstGeom prst="rect">
            <a:avLst/>
          </a:prstGeom>
          <a:effectLst>
            <a:outerShdw blurRad="50800" dist="38100" dir="2700000" algn="tl" rotWithShape="0">
              <a:prstClr val="black">
                <a:alpha val="40000"/>
              </a:prstClr>
            </a:outerShdw>
          </a:effectLst>
        </p:spPr>
      </p:pic>
      <p:sp>
        <p:nvSpPr>
          <p:cNvPr id="95" name="橢圓 94">
            <a:extLst>
              <a:ext uri="{FF2B5EF4-FFF2-40B4-BE49-F238E27FC236}">
                <a16:creationId xmlns:a16="http://schemas.microsoft.com/office/drawing/2014/main" id="{BB84D2FE-6002-4040-AB4B-A95A18ACB665}"/>
              </a:ext>
            </a:extLst>
          </p:cNvPr>
          <p:cNvSpPr/>
          <p:nvPr/>
        </p:nvSpPr>
        <p:spPr>
          <a:xfrm>
            <a:off x="7113458" y="3892887"/>
            <a:ext cx="339818" cy="339818"/>
          </a:xfrm>
          <a:prstGeom prst="ellipse">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96" name="圖形 95">
            <a:extLst>
              <a:ext uri="{FF2B5EF4-FFF2-40B4-BE49-F238E27FC236}">
                <a16:creationId xmlns:a16="http://schemas.microsoft.com/office/drawing/2014/main" id="{8C76248B-2AC8-42A6-B416-540C28A0A4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48943" y="3923453"/>
            <a:ext cx="271523" cy="311259"/>
          </a:xfrm>
          <a:prstGeom prst="rect">
            <a:avLst/>
          </a:prstGeom>
          <a:effectLst>
            <a:outerShdw blurRad="50800" dist="38100" dir="2700000" algn="tl" rotWithShape="0">
              <a:prstClr val="black">
                <a:alpha val="40000"/>
              </a:prstClr>
            </a:outerShdw>
          </a:effectLst>
        </p:spPr>
      </p:pic>
      <p:pic>
        <p:nvPicPr>
          <p:cNvPr id="55" name="Picture 4" descr="https://www.qnap.com/i/_attach_file/product/photo/800_500/339_1524708675_TVS-951X_Front.png?v=1">
            <a:extLst>
              <a:ext uri="{FF2B5EF4-FFF2-40B4-BE49-F238E27FC236}">
                <a16:creationId xmlns:a16="http://schemas.microsoft.com/office/drawing/2014/main" id="{B3CADF4A-5BA2-4BEC-A27E-0AC27ABB24A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361231" y="1795779"/>
            <a:ext cx="1611582" cy="10072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8" name="Google Shape;198;p18">
            <a:extLst>
              <a:ext uri="{FF2B5EF4-FFF2-40B4-BE49-F238E27FC236}">
                <a16:creationId xmlns:a16="http://schemas.microsoft.com/office/drawing/2014/main" id="{64D27629-D99E-4AF4-A08B-B2369569AF1F}"/>
              </a:ext>
            </a:extLst>
          </p:cNvPr>
          <p:cNvSpPr txBox="1"/>
          <p:nvPr/>
        </p:nvSpPr>
        <p:spPr>
          <a:xfrm>
            <a:off x="5215041" y="1358843"/>
            <a:ext cx="1211871" cy="478486"/>
          </a:xfrm>
          <a:prstGeom prst="rect">
            <a:avLst/>
          </a:prstGeom>
          <a:noFill/>
          <a:ln>
            <a:noFill/>
          </a:ln>
        </p:spPr>
        <p:txBody>
          <a:bodyPr spcFirstLastPara="1" wrap="square" lIns="91425" tIns="91425" rIns="91425" bIns="91425" anchor="t" anchorCtr="0">
            <a:noAutofit/>
          </a:bodyPr>
          <a:lstStyle/>
          <a:p>
            <a:pPr algn="ctr"/>
            <a:r>
              <a:rPr lang="en-US" altLang="zh-CN" sz="1000">
                <a:latin typeface="Arial" panose="020B0604020202020204" pitchFamily="34" charset="0"/>
                <a:ea typeface="微軟正黑體" panose="020B0604030504040204" pitchFamily="34" charset="-120"/>
                <a:cs typeface="Arial" panose="020B0604020202020204" pitchFamily="34" charset="0"/>
              </a:rPr>
              <a:t>User permissions management</a:t>
            </a:r>
          </a:p>
        </p:txBody>
      </p:sp>
      <p:pic>
        <p:nvPicPr>
          <p:cNvPr id="46" name="圖片 45" descr="一張含有 向量圖形 的圖片&#10;&#10;自動產生的描述">
            <a:extLst>
              <a:ext uri="{FF2B5EF4-FFF2-40B4-BE49-F238E27FC236}">
                <a16:creationId xmlns:a16="http://schemas.microsoft.com/office/drawing/2014/main" id="{325076A4-B8A3-4273-9F62-D0EE388B368A}"/>
              </a:ext>
            </a:extLst>
          </p:cNvPr>
          <p:cNvPicPr>
            <a:picLocks noChangeAspect="1"/>
          </p:cNvPicPr>
          <p:nvPr/>
        </p:nvPicPr>
        <p:blipFill>
          <a:blip r:embed="rId10"/>
          <a:stretch>
            <a:fillRect/>
          </a:stretch>
        </p:blipFill>
        <p:spPr>
          <a:xfrm>
            <a:off x="6409752" y="1562638"/>
            <a:ext cx="651583" cy="651583"/>
          </a:xfrm>
          <a:prstGeom prst="rect">
            <a:avLst/>
          </a:prstGeom>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D91E07D4-82AB-6843-86A6-6BD7CF627334}"/>
              </a:ext>
            </a:extLst>
          </p:cNvPr>
          <p:cNvPicPr>
            <a:picLocks noChangeAspect="1"/>
          </p:cNvPicPr>
          <p:nvPr/>
        </p:nvPicPr>
        <p:blipFill>
          <a:blip r:embed="rId11"/>
          <a:stretch>
            <a:fillRect/>
          </a:stretch>
        </p:blipFill>
        <p:spPr>
          <a:xfrm>
            <a:off x="1230503" y="2820094"/>
            <a:ext cx="1572130" cy="1771579"/>
          </a:xfrm>
          <a:prstGeom prst="roundRect">
            <a:avLst>
              <a:gd name="adj" fmla="val 5068"/>
            </a:avLst>
          </a:prstGeom>
          <a:ln>
            <a:solidFill>
              <a:schemeClr val="bg2">
                <a:lumMod val="75000"/>
              </a:schemeClr>
            </a:solidFill>
          </a:ln>
          <a:effectLst>
            <a:outerShdw blurRad="50800" dist="38100" dir="2700000" algn="tl" rotWithShape="0">
              <a:prstClr val="black">
                <a:alpha val="40000"/>
              </a:prstClr>
            </a:outerShdw>
          </a:effectLst>
        </p:spPr>
      </p:pic>
      <p:sp>
        <p:nvSpPr>
          <p:cNvPr id="34" name="Rectangle 33">
            <a:extLst>
              <a:ext uri="{FF2B5EF4-FFF2-40B4-BE49-F238E27FC236}">
                <a16:creationId xmlns:a16="http://schemas.microsoft.com/office/drawing/2014/main" id="{73434B18-45AA-4347-AF6E-B955A21B3C81}"/>
              </a:ext>
            </a:extLst>
          </p:cNvPr>
          <p:cNvSpPr/>
          <p:nvPr/>
        </p:nvSpPr>
        <p:spPr>
          <a:xfrm>
            <a:off x="1272208" y="3941559"/>
            <a:ext cx="1357976" cy="192534"/>
          </a:xfrm>
          <a:prstGeom prst="rect">
            <a:avLst/>
          </a:prstGeom>
          <a:solidFill>
            <a:srgbClr val="FFF25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36" name="Picture 35">
            <a:extLst>
              <a:ext uri="{FF2B5EF4-FFF2-40B4-BE49-F238E27FC236}">
                <a16:creationId xmlns:a16="http://schemas.microsoft.com/office/drawing/2014/main" id="{A9CE0701-5FA2-6C4F-9528-652B5399255E}"/>
              </a:ext>
            </a:extLst>
          </p:cNvPr>
          <p:cNvPicPr>
            <a:picLocks noChangeAspect="1"/>
          </p:cNvPicPr>
          <p:nvPr/>
        </p:nvPicPr>
        <p:blipFill>
          <a:blip r:embed="rId12"/>
          <a:stretch>
            <a:fillRect/>
          </a:stretch>
        </p:blipFill>
        <p:spPr>
          <a:xfrm rot="19827717">
            <a:off x="2332520" y="3843632"/>
            <a:ext cx="642059" cy="642059"/>
          </a:xfrm>
          <a:prstGeom prst="rect">
            <a:avLst/>
          </a:prstGeom>
        </p:spPr>
      </p:pic>
    </p:spTree>
    <p:extLst>
      <p:ext uri="{BB962C8B-B14F-4D97-AF65-F5344CB8AC3E}">
        <p14:creationId xmlns:p14="http://schemas.microsoft.com/office/powerpoint/2010/main" val="2203261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5">
            <a:extLst>
              <a:ext uri="{FF2B5EF4-FFF2-40B4-BE49-F238E27FC236}">
                <a16:creationId xmlns:a16="http://schemas.microsoft.com/office/drawing/2014/main" id="{5351EFD4-6760-4D92-AE3C-6AAF8DC3F8C1}"/>
              </a:ext>
            </a:extLst>
          </p:cNvPr>
          <p:cNvSpPr/>
          <p:nvPr/>
        </p:nvSpPr>
        <p:spPr>
          <a:xfrm>
            <a:off x="4352544" y="1532358"/>
            <a:ext cx="4467820" cy="647956"/>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41" name="圖形 45">
            <a:extLst>
              <a:ext uri="{FF2B5EF4-FFF2-40B4-BE49-F238E27FC236}">
                <a16:creationId xmlns:a16="http://schemas.microsoft.com/office/drawing/2014/main" id="{EE8A3533-DF48-BD44-A434-F61B23CBAD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5782" y="1792493"/>
            <a:ext cx="1363887" cy="817081"/>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2BE15016-921A-6042-866B-9228961BABCA}"/>
              </a:ext>
            </a:extLst>
          </p:cNvPr>
          <p:cNvSpPr>
            <a:spLocks noGrp="1"/>
          </p:cNvSpPr>
          <p:nvPr>
            <p:ph type="title"/>
          </p:nvPr>
        </p:nvSpPr>
        <p:spPr>
          <a:xfrm>
            <a:off x="409194" y="13691"/>
            <a:ext cx="7886700" cy="994172"/>
          </a:xfrm>
        </p:spPr>
        <p:txBody>
          <a:bodyPr>
            <a:normAutofit fontScale="90000"/>
          </a:bodyPr>
          <a:lstStyle/>
          <a:p>
            <a:r>
              <a:rPr lang="en-US" altLang="zh-CN">
                <a:latin typeface="Arial" panose="020B0604020202020204" pitchFamily="34" charset="0"/>
                <a:cs typeface="Arial" panose="020B0604020202020204" pitchFamily="34" charset="0"/>
              </a:rPr>
              <a:t>Create Enterprise File Share and Sync</a:t>
            </a:r>
            <a:endParaRPr lang="en-US">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62F7372-13C5-A341-A447-DB02569A5278}"/>
              </a:ext>
            </a:extLst>
          </p:cNvPr>
          <p:cNvPicPr>
            <a:picLocks noChangeAspect="1"/>
          </p:cNvPicPr>
          <p:nvPr/>
        </p:nvPicPr>
        <p:blipFill>
          <a:blip r:embed="rId5"/>
          <a:stretch>
            <a:fillRect/>
          </a:stretch>
        </p:blipFill>
        <p:spPr>
          <a:xfrm>
            <a:off x="554538" y="3155205"/>
            <a:ext cx="278606" cy="428624"/>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07970B0-50B7-F746-A5D8-081EBECF0699}"/>
              </a:ext>
            </a:extLst>
          </p:cNvPr>
          <p:cNvPicPr>
            <a:picLocks noChangeAspect="1"/>
          </p:cNvPicPr>
          <p:nvPr/>
        </p:nvPicPr>
        <p:blipFill>
          <a:blip r:embed="rId5"/>
          <a:stretch>
            <a:fillRect/>
          </a:stretch>
        </p:blipFill>
        <p:spPr>
          <a:xfrm>
            <a:off x="2385675" y="3806650"/>
            <a:ext cx="278606" cy="428624"/>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7D788D3-4820-F94E-A868-C53FC16C8B42}"/>
              </a:ext>
            </a:extLst>
          </p:cNvPr>
          <p:cNvPicPr>
            <a:picLocks noChangeAspect="1"/>
          </p:cNvPicPr>
          <p:nvPr/>
        </p:nvPicPr>
        <p:blipFill>
          <a:blip r:embed="rId5"/>
          <a:stretch>
            <a:fillRect/>
          </a:stretch>
        </p:blipFill>
        <p:spPr>
          <a:xfrm>
            <a:off x="3459241" y="1895609"/>
            <a:ext cx="278606" cy="428624"/>
          </a:xfrm>
          <a:prstGeom prst="rect">
            <a:avLst/>
          </a:prstGeom>
          <a:effectLst>
            <a:outerShdw blurRad="50800" dist="38100" dir="2700000" algn="tl" rotWithShape="0">
              <a:prstClr val="black">
                <a:alpha val="40000"/>
              </a:prstClr>
            </a:outerShdw>
          </a:effectLst>
        </p:spPr>
      </p:pic>
      <p:sp>
        <p:nvSpPr>
          <p:cNvPr id="8" name="Arc 7">
            <a:extLst>
              <a:ext uri="{FF2B5EF4-FFF2-40B4-BE49-F238E27FC236}">
                <a16:creationId xmlns:a16="http://schemas.microsoft.com/office/drawing/2014/main" id="{A4246344-2174-D640-83D9-3DFEB9BB1822}"/>
              </a:ext>
            </a:extLst>
          </p:cNvPr>
          <p:cNvSpPr/>
          <p:nvPr/>
        </p:nvSpPr>
        <p:spPr>
          <a:xfrm>
            <a:off x="693841" y="2436067"/>
            <a:ext cx="1419225" cy="1419225"/>
          </a:xfrm>
          <a:prstGeom prst="arc">
            <a:avLst>
              <a:gd name="adj1" fmla="val 11065457"/>
              <a:gd name="adj2" fmla="val 17136000"/>
            </a:avLst>
          </a:prstGeom>
          <a:ln w="127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9" name="Arc 8">
            <a:extLst>
              <a:ext uri="{FF2B5EF4-FFF2-40B4-BE49-F238E27FC236}">
                <a16:creationId xmlns:a16="http://schemas.microsoft.com/office/drawing/2014/main" id="{8D1B0754-6CD7-A94D-9A60-95A3938DD707}"/>
              </a:ext>
            </a:extLst>
          </p:cNvPr>
          <p:cNvSpPr/>
          <p:nvPr/>
        </p:nvSpPr>
        <p:spPr>
          <a:xfrm rot="20937440">
            <a:off x="2375979" y="1834950"/>
            <a:ext cx="1167209" cy="615269"/>
          </a:xfrm>
          <a:prstGeom prst="arc">
            <a:avLst>
              <a:gd name="adj1" fmla="val 11569315"/>
              <a:gd name="adj2" fmla="val 20560268"/>
            </a:avLst>
          </a:prstGeom>
          <a:ln w="127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10" name="Arc 9">
            <a:extLst>
              <a:ext uri="{FF2B5EF4-FFF2-40B4-BE49-F238E27FC236}">
                <a16:creationId xmlns:a16="http://schemas.microsoft.com/office/drawing/2014/main" id="{E730E53E-D47D-F945-8D8F-21EF47E8065B}"/>
              </a:ext>
            </a:extLst>
          </p:cNvPr>
          <p:cNvSpPr/>
          <p:nvPr/>
        </p:nvSpPr>
        <p:spPr>
          <a:xfrm rot="4951936">
            <a:off x="1589954" y="2865009"/>
            <a:ext cx="1213145" cy="774131"/>
          </a:xfrm>
          <a:prstGeom prst="arc">
            <a:avLst>
              <a:gd name="adj1" fmla="val 13191644"/>
              <a:gd name="adj2" fmla="val 18912041"/>
            </a:avLst>
          </a:prstGeom>
          <a:ln w="127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pic>
        <p:nvPicPr>
          <p:cNvPr id="25" name="圖形 46">
            <a:extLst>
              <a:ext uri="{FF2B5EF4-FFF2-40B4-BE49-F238E27FC236}">
                <a16:creationId xmlns:a16="http://schemas.microsoft.com/office/drawing/2014/main" id="{B244A1C1-4905-2846-B053-C28939DB7C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3331" y="2027592"/>
            <a:ext cx="1239818" cy="742755"/>
          </a:xfrm>
          <a:prstGeom prst="rect">
            <a:avLst/>
          </a:prstGeom>
          <a:effectLst>
            <a:outerShdw blurRad="50800" dist="38100" dir="2700000" algn="tl" rotWithShape="0">
              <a:prstClr val="black">
                <a:alpha val="40000"/>
              </a:prstClr>
            </a:outerShdw>
          </a:effectLst>
        </p:spPr>
      </p:pic>
      <p:grpSp>
        <p:nvGrpSpPr>
          <p:cNvPr id="17" name="Group 16">
            <a:extLst>
              <a:ext uri="{FF2B5EF4-FFF2-40B4-BE49-F238E27FC236}">
                <a16:creationId xmlns:a16="http://schemas.microsoft.com/office/drawing/2014/main" id="{049248E7-7B6F-1843-A358-7031025C4E20}"/>
              </a:ext>
            </a:extLst>
          </p:cNvPr>
          <p:cNvGrpSpPr/>
          <p:nvPr/>
        </p:nvGrpSpPr>
        <p:grpSpPr>
          <a:xfrm>
            <a:off x="2098249" y="2214082"/>
            <a:ext cx="260085" cy="260085"/>
            <a:chOff x="1770436" y="4942874"/>
            <a:chExt cx="346780" cy="346780"/>
          </a:xfrm>
        </p:grpSpPr>
        <p:sp>
          <p:nvSpPr>
            <p:cNvPr id="11" name="橢圓 42">
              <a:extLst>
                <a:ext uri="{FF2B5EF4-FFF2-40B4-BE49-F238E27FC236}">
                  <a16:creationId xmlns:a16="http://schemas.microsoft.com/office/drawing/2014/main" id="{08B4452D-388B-FC4C-A93B-0EC9C97C1295}"/>
                </a:ext>
              </a:extLst>
            </p:cNvPr>
            <p:cNvSpPr/>
            <p:nvPr/>
          </p:nvSpPr>
          <p:spPr>
            <a:xfrm>
              <a:off x="1770436" y="4942874"/>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12" name="圖形 15">
              <a:extLst>
                <a:ext uri="{FF2B5EF4-FFF2-40B4-BE49-F238E27FC236}">
                  <a16:creationId xmlns:a16="http://schemas.microsoft.com/office/drawing/2014/main" id="{B9E3EBE6-C9B9-EA40-A92D-3DE5E4048297}"/>
                </a:ext>
              </a:extLst>
            </p:cNvPr>
            <p:cNvGrpSpPr/>
            <p:nvPr/>
          </p:nvGrpSpPr>
          <p:grpSpPr>
            <a:xfrm>
              <a:off x="1841805" y="4994354"/>
              <a:ext cx="171009" cy="232084"/>
              <a:chOff x="5700272" y="2268099"/>
              <a:chExt cx="128257" cy="174063"/>
            </a:xfrm>
          </p:grpSpPr>
          <p:sp>
            <p:nvSpPr>
              <p:cNvPr id="13" name="手繪多邊形: 圖案 77">
                <a:extLst>
                  <a:ext uri="{FF2B5EF4-FFF2-40B4-BE49-F238E27FC236}">
                    <a16:creationId xmlns:a16="http://schemas.microsoft.com/office/drawing/2014/main" id="{D2AE23D1-94F4-E244-BA58-9EBC244B7B29}"/>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14" name="手繪多邊形: 圖案 78">
                <a:extLst>
                  <a:ext uri="{FF2B5EF4-FFF2-40B4-BE49-F238E27FC236}">
                    <a16:creationId xmlns:a16="http://schemas.microsoft.com/office/drawing/2014/main" id="{EE3B386E-E285-0E48-92EC-085FE5234A6B}"/>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5" name="手繪多邊形: 圖案 79">
                <a:extLst>
                  <a:ext uri="{FF2B5EF4-FFF2-40B4-BE49-F238E27FC236}">
                    <a16:creationId xmlns:a16="http://schemas.microsoft.com/office/drawing/2014/main" id="{8D4A50AB-CB0D-CF4B-9998-B8A0437DF841}"/>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16" name="手繪多邊形: 圖案 80">
                <a:extLst>
                  <a:ext uri="{FF2B5EF4-FFF2-40B4-BE49-F238E27FC236}">
                    <a16:creationId xmlns:a16="http://schemas.microsoft.com/office/drawing/2014/main" id="{0DD98167-EE80-FB4F-80CE-D0EFDA8AAF5D}"/>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grpSp>
        <p:nvGrpSpPr>
          <p:cNvPr id="18" name="Group 17">
            <a:extLst>
              <a:ext uri="{FF2B5EF4-FFF2-40B4-BE49-F238E27FC236}">
                <a16:creationId xmlns:a16="http://schemas.microsoft.com/office/drawing/2014/main" id="{362E9DB7-32AF-9B4B-B91F-2B4157D0C8EE}"/>
              </a:ext>
            </a:extLst>
          </p:cNvPr>
          <p:cNvGrpSpPr/>
          <p:nvPr/>
        </p:nvGrpSpPr>
        <p:grpSpPr>
          <a:xfrm>
            <a:off x="431374" y="2804632"/>
            <a:ext cx="260085" cy="260085"/>
            <a:chOff x="1770436" y="4942874"/>
            <a:chExt cx="346780" cy="346780"/>
          </a:xfrm>
        </p:grpSpPr>
        <p:sp>
          <p:nvSpPr>
            <p:cNvPr id="19" name="橢圓 42">
              <a:extLst>
                <a:ext uri="{FF2B5EF4-FFF2-40B4-BE49-F238E27FC236}">
                  <a16:creationId xmlns:a16="http://schemas.microsoft.com/office/drawing/2014/main" id="{8480F499-8911-CC4D-83A7-6024C73A57F5}"/>
                </a:ext>
              </a:extLst>
            </p:cNvPr>
            <p:cNvSpPr/>
            <p:nvPr/>
          </p:nvSpPr>
          <p:spPr>
            <a:xfrm>
              <a:off x="1770436" y="4942874"/>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20" name="圖形 15">
              <a:extLst>
                <a:ext uri="{FF2B5EF4-FFF2-40B4-BE49-F238E27FC236}">
                  <a16:creationId xmlns:a16="http://schemas.microsoft.com/office/drawing/2014/main" id="{0EC922D2-7943-7A40-995D-0587EEB9CD58}"/>
                </a:ext>
              </a:extLst>
            </p:cNvPr>
            <p:cNvGrpSpPr/>
            <p:nvPr/>
          </p:nvGrpSpPr>
          <p:grpSpPr>
            <a:xfrm>
              <a:off x="1841805" y="4994354"/>
              <a:ext cx="171009" cy="232084"/>
              <a:chOff x="5700272" y="2268099"/>
              <a:chExt cx="128257" cy="174063"/>
            </a:xfrm>
          </p:grpSpPr>
          <p:sp>
            <p:nvSpPr>
              <p:cNvPr id="21" name="手繪多邊形: 圖案 77">
                <a:extLst>
                  <a:ext uri="{FF2B5EF4-FFF2-40B4-BE49-F238E27FC236}">
                    <a16:creationId xmlns:a16="http://schemas.microsoft.com/office/drawing/2014/main" id="{6123A654-13A3-EB4B-8B1F-B45F9C3AAC78}"/>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p>
            </p:txBody>
          </p:sp>
          <p:sp>
            <p:nvSpPr>
              <p:cNvPr id="22" name="手繪多邊形: 圖案 78">
                <a:extLst>
                  <a:ext uri="{FF2B5EF4-FFF2-40B4-BE49-F238E27FC236}">
                    <a16:creationId xmlns:a16="http://schemas.microsoft.com/office/drawing/2014/main" id="{BF8EE3B3-D535-444F-81C6-7B9D5E0C079B}"/>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3" name="手繪多邊形: 圖案 79">
                <a:extLst>
                  <a:ext uri="{FF2B5EF4-FFF2-40B4-BE49-F238E27FC236}">
                    <a16:creationId xmlns:a16="http://schemas.microsoft.com/office/drawing/2014/main" id="{C17D436F-A6CA-6940-AA80-DB5441BA071F}"/>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sp>
            <p:nvSpPr>
              <p:cNvPr id="24" name="手繪多邊形: 圖案 80">
                <a:extLst>
                  <a:ext uri="{FF2B5EF4-FFF2-40B4-BE49-F238E27FC236}">
                    <a16:creationId xmlns:a16="http://schemas.microsoft.com/office/drawing/2014/main" id="{4E127D1C-2A8A-BB48-865D-ECF7C2625CE0}"/>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p>
            </p:txBody>
          </p:sp>
        </p:grpSp>
      </p:grpSp>
      <p:sp>
        <p:nvSpPr>
          <p:cNvPr id="30" name="TextBox 29">
            <a:extLst>
              <a:ext uri="{FF2B5EF4-FFF2-40B4-BE49-F238E27FC236}">
                <a16:creationId xmlns:a16="http://schemas.microsoft.com/office/drawing/2014/main" id="{DA6A3517-6C4E-A846-8BA4-9BFE75B5DD8F}"/>
              </a:ext>
            </a:extLst>
          </p:cNvPr>
          <p:cNvSpPr txBox="1"/>
          <p:nvPr/>
        </p:nvSpPr>
        <p:spPr>
          <a:xfrm>
            <a:off x="4602835" y="1562402"/>
            <a:ext cx="4019957" cy="585288"/>
          </a:xfrm>
          <a:prstGeom prst="rect">
            <a:avLst/>
          </a:prstGeom>
          <a:noFill/>
        </p:spPr>
        <p:txBody>
          <a:bodyPr wrap="square" rtlCol="0">
            <a:spAutoFit/>
          </a:bodyPr>
          <a:lstStyle/>
          <a:p>
            <a:pPr>
              <a:lnSpc>
                <a:spcPts val="2000"/>
              </a:lnSpc>
            </a:pPr>
            <a:r>
              <a:rPr lang="en-US" altLang="zh-CN" sz="1500" b="1">
                <a:solidFill>
                  <a:schemeClr val="bg1"/>
                </a:solidFill>
                <a:latin typeface="Arial" panose="020B0604020202020204" pitchFamily="34" charset="0"/>
                <a:ea typeface="微軟正黑體" panose="020B0604030504040204" pitchFamily="34" charset="-120"/>
                <a:cs typeface="Arial" panose="020B0604020202020204" pitchFamily="34" charset="0"/>
              </a:rPr>
              <a:t>You might face problems when using cloud to create file share and sync system</a:t>
            </a:r>
            <a:endParaRPr 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2" name="TextBox 31">
            <a:extLst>
              <a:ext uri="{FF2B5EF4-FFF2-40B4-BE49-F238E27FC236}">
                <a16:creationId xmlns:a16="http://schemas.microsoft.com/office/drawing/2014/main" id="{CCA52CB7-1790-2D41-9110-0CEA473B83AD}"/>
              </a:ext>
            </a:extLst>
          </p:cNvPr>
          <p:cNvSpPr txBox="1"/>
          <p:nvPr/>
        </p:nvSpPr>
        <p:spPr>
          <a:xfrm>
            <a:off x="2214116" y="3577064"/>
            <a:ext cx="740908" cy="253916"/>
          </a:xfrm>
          <a:prstGeom prst="rect">
            <a:avLst/>
          </a:prstGeom>
          <a:noFill/>
        </p:spPr>
        <p:txBody>
          <a:bodyPr wrap="none" rtlCol="0">
            <a:spAutoFit/>
          </a:bodyPr>
          <a:lstStyle/>
          <a:p>
            <a:r>
              <a:rPr lang="en-US" sz="1050">
                <a:latin typeface="Arial" panose="020B0604020202020204" pitchFamily="34" charset="0"/>
                <a:cs typeface="Arial" panose="020B0604020202020204" pitchFamily="34" charset="0"/>
              </a:rPr>
              <a:t>read only</a:t>
            </a:r>
          </a:p>
        </p:txBody>
      </p:sp>
      <p:sp>
        <p:nvSpPr>
          <p:cNvPr id="33" name="TextBox 32">
            <a:extLst>
              <a:ext uri="{FF2B5EF4-FFF2-40B4-BE49-F238E27FC236}">
                <a16:creationId xmlns:a16="http://schemas.microsoft.com/office/drawing/2014/main" id="{A73CC3EA-B174-504C-B895-048BD12D2E77}"/>
              </a:ext>
            </a:extLst>
          </p:cNvPr>
          <p:cNvSpPr txBox="1"/>
          <p:nvPr/>
        </p:nvSpPr>
        <p:spPr>
          <a:xfrm>
            <a:off x="4416414" y="2326833"/>
            <a:ext cx="4622337" cy="1829475"/>
          </a:xfrm>
          <a:prstGeom prst="rect">
            <a:avLst/>
          </a:prstGeom>
          <a:noFill/>
        </p:spPr>
        <p:txBody>
          <a:bodyPr wrap="square" rtlCol="0">
            <a:spAutoFit/>
          </a:bodyPr>
          <a:lstStyle/>
          <a:p>
            <a:pPr marL="257175" indent="-257175">
              <a:lnSpc>
                <a:spcPts val="2200"/>
              </a:lnSpc>
              <a:spcBef>
                <a:spcPts val="200"/>
              </a:spcBef>
              <a:buFont typeface="+mj-lt"/>
              <a:buAutoNum type="arabicPeriod"/>
            </a:pPr>
            <a:r>
              <a:rPr lang="en-US" altLang="zh-CN" sz="1300" b="1">
                <a:latin typeface="Arial" panose="020B0604020202020204" pitchFamily="34" charset="0"/>
                <a:ea typeface="微軟正黑體" panose="020B0604030504040204" pitchFamily="34" charset="-120"/>
                <a:cs typeface="Arial" panose="020B0604020202020204" pitchFamily="34" charset="0"/>
              </a:rPr>
              <a:t>How do applications access numerous data on the cloud directly?</a:t>
            </a:r>
          </a:p>
          <a:p>
            <a:pPr marL="257175" indent="-257175">
              <a:lnSpc>
                <a:spcPts val="2200"/>
              </a:lnSpc>
              <a:spcBef>
                <a:spcPts val="200"/>
              </a:spcBef>
              <a:buFont typeface="+mj-lt"/>
              <a:buAutoNum type="arabicPeriod"/>
            </a:pPr>
            <a:r>
              <a:rPr lang="en-US" altLang="zh-CN" sz="1300" b="1">
                <a:latin typeface="Arial" panose="020B0604020202020204" pitchFamily="34" charset="0"/>
                <a:ea typeface="微軟正黑體" panose="020B0604030504040204" pitchFamily="34" charset="-120"/>
                <a:cs typeface="Arial" panose="020B0604020202020204" pitchFamily="34" charset="0"/>
              </a:rPr>
              <a:t>How to easily manage multiple cloud storage?</a:t>
            </a:r>
          </a:p>
          <a:p>
            <a:pPr marL="257175" indent="-257175">
              <a:lnSpc>
                <a:spcPts val="2200"/>
              </a:lnSpc>
              <a:spcBef>
                <a:spcPts val="200"/>
              </a:spcBef>
              <a:buFont typeface="+mj-lt"/>
              <a:buAutoNum type="arabicPeriod"/>
            </a:pPr>
            <a:r>
              <a:rPr lang="en-US" altLang="zh-CN" sz="1300" b="1">
                <a:latin typeface="Arial" panose="020B0604020202020204" pitchFamily="34" charset="0"/>
                <a:ea typeface="微軟正黑體" panose="020B0604030504040204" pitchFamily="34" charset="-120"/>
                <a:cs typeface="Arial" panose="020B0604020202020204" pitchFamily="34" charset="0"/>
              </a:rPr>
              <a:t>Can users in each locations access files with low latency?</a:t>
            </a:r>
            <a:r>
              <a:rPr lang="zh-CN" altLang="en-US" sz="1300" b="1">
                <a:latin typeface="Arial" panose="020B0604020202020204" pitchFamily="34" charset="0"/>
                <a:ea typeface="微軟正黑體" panose="020B0604030504040204" pitchFamily="34" charset="-120"/>
                <a:cs typeface="Arial" panose="020B0604020202020204" pitchFamily="34" charset="0"/>
              </a:rPr>
              <a:t> </a:t>
            </a:r>
            <a:endParaRPr lang="en-US" altLang="zh-CN" sz="1300" b="1">
              <a:latin typeface="Arial" panose="020B0604020202020204" pitchFamily="34" charset="0"/>
              <a:ea typeface="微軟正黑體" panose="020B0604030504040204" pitchFamily="34" charset="-120"/>
              <a:cs typeface="Arial" panose="020B0604020202020204" pitchFamily="34" charset="0"/>
            </a:endParaRPr>
          </a:p>
          <a:p>
            <a:pPr marL="257175" indent="-257175">
              <a:lnSpc>
                <a:spcPts val="2200"/>
              </a:lnSpc>
              <a:spcBef>
                <a:spcPts val="200"/>
              </a:spcBef>
              <a:buFont typeface="+mj-lt"/>
              <a:buAutoNum type="arabicPeriod"/>
            </a:pPr>
            <a:r>
              <a:rPr lang="en-US" altLang="zh-CN" sz="1300" b="1">
                <a:latin typeface="Arial" panose="020B0604020202020204" pitchFamily="34" charset="0"/>
                <a:ea typeface="微軟正黑體" panose="020B0604030504040204" pitchFamily="34" charset="-120"/>
                <a:cs typeface="Arial" panose="020B0604020202020204" pitchFamily="34" charset="0"/>
              </a:rPr>
              <a:t>How to set up the user permission for local users?</a:t>
            </a:r>
          </a:p>
        </p:txBody>
      </p:sp>
      <p:pic>
        <p:nvPicPr>
          <p:cNvPr id="3" name="圖形 2">
            <a:extLst>
              <a:ext uri="{FF2B5EF4-FFF2-40B4-BE49-F238E27FC236}">
                <a16:creationId xmlns:a16="http://schemas.microsoft.com/office/drawing/2014/main" id="{93F8F576-7B59-4565-8514-8E6D692E92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79431" y="1708622"/>
            <a:ext cx="346226" cy="346226"/>
          </a:xfrm>
          <a:prstGeom prst="rect">
            <a:avLst/>
          </a:prstGeom>
          <a:effectLst>
            <a:outerShdw blurRad="50800" dist="38100" dir="2700000" algn="tl" rotWithShape="0">
              <a:prstClr val="black">
                <a:alpha val="40000"/>
              </a:prstClr>
            </a:outerShdw>
          </a:effectLst>
        </p:spPr>
      </p:pic>
      <p:grpSp>
        <p:nvGrpSpPr>
          <p:cNvPr id="36" name="群組 35">
            <a:extLst>
              <a:ext uri="{FF2B5EF4-FFF2-40B4-BE49-F238E27FC236}">
                <a16:creationId xmlns:a16="http://schemas.microsoft.com/office/drawing/2014/main" id="{6803C4A3-0C82-4813-95C1-25C8D2CEC64A}"/>
              </a:ext>
            </a:extLst>
          </p:cNvPr>
          <p:cNvGrpSpPr/>
          <p:nvPr/>
        </p:nvGrpSpPr>
        <p:grpSpPr>
          <a:xfrm>
            <a:off x="3996460" y="1591485"/>
            <a:ext cx="566480" cy="566480"/>
            <a:chOff x="228678" y="3612187"/>
            <a:chExt cx="655970" cy="655970"/>
          </a:xfrm>
          <a:effectLst>
            <a:outerShdw blurRad="50800" dist="38100" dir="2700000" algn="tl" rotWithShape="0">
              <a:prstClr val="black">
                <a:alpha val="40000"/>
              </a:prstClr>
            </a:outerShdw>
          </a:effectLst>
        </p:grpSpPr>
        <p:sp>
          <p:nvSpPr>
            <p:cNvPr id="37" name="橢圓 36">
              <a:extLst>
                <a:ext uri="{FF2B5EF4-FFF2-40B4-BE49-F238E27FC236}">
                  <a16:creationId xmlns:a16="http://schemas.microsoft.com/office/drawing/2014/main" id="{9163859F-C9FC-47B8-B108-D07F667FE088}"/>
                </a:ext>
              </a:extLst>
            </p:cNvPr>
            <p:cNvSpPr/>
            <p:nvPr/>
          </p:nvSpPr>
          <p:spPr>
            <a:xfrm>
              <a:off x="228678" y="3612187"/>
              <a:ext cx="655970" cy="655970"/>
            </a:xfrm>
            <a:prstGeom prst="ellipse">
              <a:avLst/>
            </a:prstGeom>
            <a:gradFill>
              <a:gsLst>
                <a:gs pos="0">
                  <a:schemeClr val="tx1">
                    <a:lumMod val="95000"/>
                    <a:lumOff val="5000"/>
                  </a:schemeClr>
                </a:gs>
                <a:gs pos="100000">
                  <a:srgbClr val="42036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8" name="橢圓 37">
              <a:extLst>
                <a:ext uri="{FF2B5EF4-FFF2-40B4-BE49-F238E27FC236}">
                  <a16:creationId xmlns:a16="http://schemas.microsoft.com/office/drawing/2014/main" id="{4A03663E-4B07-49CD-8EBC-DF96602A5D87}"/>
                </a:ext>
              </a:extLst>
            </p:cNvPr>
            <p:cNvSpPr/>
            <p:nvPr/>
          </p:nvSpPr>
          <p:spPr>
            <a:xfrm>
              <a:off x="295017" y="3676657"/>
              <a:ext cx="517999" cy="517999"/>
            </a:xfrm>
            <a:prstGeom prst="ellipse">
              <a:avLst/>
            </a:prstGeom>
            <a:noFill/>
            <a:ln w="38100">
              <a:gradFill>
                <a:gsLst>
                  <a:gs pos="0">
                    <a:srgbClr val="E55095"/>
                  </a:gs>
                  <a:gs pos="100000">
                    <a:srgbClr val="933ED7"/>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pic>
        <p:nvPicPr>
          <p:cNvPr id="29" name="圖形 28">
            <a:extLst>
              <a:ext uri="{FF2B5EF4-FFF2-40B4-BE49-F238E27FC236}">
                <a16:creationId xmlns:a16="http://schemas.microsoft.com/office/drawing/2014/main" id="{38B6AF7A-D473-48D4-9456-BBAA3CD826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71692" y="1756626"/>
            <a:ext cx="205040" cy="232694"/>
          </a:xfrm>
          <a:prstGeom prst="rect">
            <a:avLst/>
          </a:prstGeom>
          <a:effectLst>
            <a:outerShdw blurRad="50800" dist="38100" dir="2700000" algn="tl" rotWithShape="0">
              <a:prstClr val="black">
                <a:alpha val="40000"/>
              </a:prstClr>
            </a:outerShdw>
          </a:effectLst>
        </p:spPr>
      </p:pic>
      <p:pic>
        <p:nvPicPr>
          <p:cNvPr id="31" name="圖形 30">
            <a:extLst>
              <a:ext uri="{FF2B5EF4-FFF2-40B4-BE49-F238E27FC236}">
                <a16:creationId xmlns:a16="http://schemas.microsoft.com/office/drawing/2014/main" id="{FE0EDFEE-EB17-4064-8C53-5890012938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89287">
            <a:off x="668392" y="2210070"/>
            <a:ext cx="509141" cy="481370"/>
          </a:xfrm>
          <a:prstGeom prst="rect">
            <a:avLst/>
          </a:prstGeom>
          <a:effectLst>
            <a:outerShdw blurRad="50800" dist="38100" dir="2700000" algn="tl" rotWithShape="0">
              <a:prstClr val="black">
                <a:alpha val="40000"/>
              </a:prstClr>
            </a:outerShdw>
          </a:effectLst>
        </p:spPr>
      </p:pic>
      <p:pic>
        <p:nvPicPr>
          <p:cNvPr id="40" name="圖形 39">
            <a:extLst>
              <a:ext uri="{FF2B5EF4-FFF2-40B4-BE49-F238E27FC236}">
                <a16:creationId xmlns:a16="http://schemas.microsoft.com/office/drawing/2014/main" id="{6B10DDCC-A47D-46FB-BF7C-CB26A36C884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2235">
            <a:off x="2298204" y="1535900"/>
            <a:ext cx="578571" cy="504513"/>
          </a:xfrm>
          <a:prstGeom prst="rect">
            <a:avLst/>
          </a:prstGeom>
          <a:effectLst>
            <a:outerShdw blurRad="50800" dist="38100" dir="2700000" algn="tl" rotWithShape="0">
              <a:prstClr val="black">
                <a:alpha val="40000"/>
              </a:prstClr>
            </a:outerShdw>
          </a:effectLst>
        </p:spPr>
      </p:pic>
      <p:pic>
        <p:nvPicPr>
          <p:cNvPr id="42" name="圖形 41">
            <a:extLst>
              <a:ext uri="{FF2B5EF4-FFF2-40B4-BE49-F238E27FC236}">
                <a16:creationId xmlns:a16="http://schemas.microsoft.com/office/drawing/2014/main" id="{7149527A-8CC4-4A50-8EA0-1020AA5AAF8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443133" y="2422435"/>
            <a:ext cx="430456" cy="809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2380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7"/>
          <p:cNvSpPr txBox="1">
            <a:spLocks noGrp="1"/>
          </p:cNvSpPr>
          <p:nvPr>
            <p:ph type="title"/>
          </p:nvPr>
        </p:nvSpPr>
        <p:spPr>
          <a:xfrm>
            <a:off x="354128" y="10496"/>
            <a:ext cx="7886700" cy="994172"/>
          </a:xfrm>
          <a:prstGeom prst="rect">
            <a:avLst/>
          </a:prstGeom>
        </p:spPr>
        <p:txBody>
          <a:bodyPr spcFirstLastPara="1" vert="horz" wrap="square" lIns="91425" tIns="91425" rIns="91425" bIns="91425" rtlCol="0" anchor="ctr" anchorCtr="0">
            <a:noAutofit/>
          </a:bodyPr>
          <a:lstStyle/>
          <a:p>
            <a:r>
              <a:rPr kumimoji="1" lang="en-US" altLang="zh-TW" sz="3200">
                <a:latin typeface="Arial" panose="020B0604020202020204" pitchFamily="34" charset="0"/>
                <a:cs typeface="Arial" panose="020B0604020202020204" pitchFamily="34" charset="0"/>
              </a:rPr>
              <a:t>Reduce bandwidth cost and time</a:t>
            </a:r>
            <a:endParaRPr kumimoji="1" lang="zh-TW" altLang="en-US" sz="3200">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4D704B7B-E770-7146-A3EB-577E3B4FDA03}"/>
              </a:ext>
            </a:extLst>
          </p:cNvPr>
          <p:cNvSpPr/>
          <p:nvPr/>
        </p:nvSpPr>
        <p:spPr>
          <a:xfrm>
            <a:off x="423862" y="1047541"/>
            <a:ext cx="4084456" cy="646331"/>
          </a:xfrm>
          <a:prstGeom prst="rect">
            <a:avLst/>
          </a:prstGeom>
        </p:spPr>
        <p:txBody>
          <a:bodyPr wrap="square">
            <a:spAutoFit/>
          </a:bodyPr>
          <a:lstStyle/>
          <a:p>
            <a:r>
              <a:rPr lang="en-US" altLang="zh-TW" sz="12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When many users access the same cloud storage from their own PC, downloading and synchronizing will consume lots of bandwidth and time. </a:t>
            </a:r>
          </a:p>
        </p:txBody>
      </p:sp>
      <p:sp>
        <p:nvSpPr>
          <p:cNvPr id="34" name="矩形 33">
            <a:extLst>
              <a:ext uri="{FF2B5EF4-FFF2-40B4-BE49-F238E27FC236}">
                <a16:creationId xmlns:a16="http://schemas.microsoft.com/office/drawing/2014/main" id="{69A84024-53D2-8F4D-89C5-B5B33E6F5672}"/>
              </a:ext>
            </a:extLst>
          </p:cNvPr>
          <p:cNvSpPr/>
          <p:nvPr/>
        </p:nvSpPr>
        <p:spPr>
          <a:xfrm>
            <a:off x="5004990" y="1006431"/>
            <a:ext cx="3733877" cy="677108"/>
          </a:xfrm>
          <a:prstGeom prst="rect">
            <a:avLst/>
          </a:prstGeom>
        </p:spPr>
        <p:txBody>
          <a:bodyPr wrap="square" anchor="t">
            <a:spAutoFit/>
          </a:bodyPr>
          <a:lstStyle/>
          <a:p>
            <a:r>
              <a:rPr lang="en" altLang="zh-TW" sz="1400" b="1">
                <a:solidFill>
                  <a:srgbClr val="C00000"/>
                </a:solidFill>
                <a:latin typeface="Arial"/>
                <a:ea typeface="新細明體"/>
                <a:cs typeface="Arial"/>
              </a:rPr>
              <a:t>With NAS and HybridMount as </a:t>
            </a:r>
            <a:r>
              <a:rPr lang="en-US" altLang="zh-TW" sz="1400" b="1">
                <a:solidFill>
                  <a:srgbClr val="C00000"/>
                </a:solidFill>
                <a:latin typeface="Arial"/>
                <a:ea typeface="新細明體"/>
                <a:cs typeface="Arial"/>
              </a:rPr>
              <a:t>a </a:t>
            </a:r>
            <a:r>
              <a:rPr lang="en" altLang="zh-TW" sz="1400" b="1">
                <a:solidFill>
                  <a:srgbClr val="C00000"/>
                </a:solidFill>
                <a:latin typeface="Arial"/>
                <a:ea typeface="新細明體"/>
                <a:cs typeface="Arial"/>
              </a:rPr>
              <a:t>gateway</a:t>
            </a:r>
            <a:r>
              <a:rPr lang="en" altLang="zh-TW" sz="1400" b="1">
                <a:solidFill>
                  <a:schemeClr val="tx1">
                    <a:lumMod val="95000"/>
                    <a:lumOff val="5000"/>
                  </a:schemeClr>
                </a:solidFill>
                <a:latin typeface="Arial"/>
                <a:ea typeface="新細明體"/>
                <a:cs typeface="Arial"/>
              </a:rPr>
              <a:t>, </a:t>
            </a:r>
            <a:r>
              <a:rPr lang="en" altLang="zh-TW" sz="1200" b="1">
                <a:solidFill>
                  <a:schemeClr val="tx1">
                    <a:lumMod val="95000"/>
                    <a:lumOff val="5000"/>
                  </a:schemeClr>
                </a:solidFill>
                <a:latin typeface="Arial"/>
                <a:ea typeface="新細明體"/>
                <a:cs typeface="Arial"/>
              </a:rPr>
              <a:t>downloading and synchronizing one time can satisfy </a:t>
            </a:r>
            <a:r>
              <a:rPr lang="en-US" altLang="zh-TW" sz="1200" b="1">
                <a:solidFill>
                  <a:schemeClr val="tx1">
                    <a:lumMod val="95000"/>
                    <a:lumOff val="5000"/>
                  </a:schemeClr>
                </a:solidFill>
                <a:latin typeface="Arial"/>
                <a:ea typeface="新細明體"/>
                <a:cs typeface="Arial"/>
              </a:rPr>
              <a:t>the need of all</a:t>
            </a:r>
            <a:r>
              <a:rPr lang="en" altLang="zh-TW" sz="1200" b="1">
                <a:solidFill>
                  <a:schemeClr val="tx1">
                    <a:lumMod val="95000"/>
                    <a:lumOff val="5000"/>
                  </a:schemeClr>
                </a:solidFill>
                <a:latin typeface="Arial"/>
                <a:ea typeface="新細明體"/>
                <a:cs typeface="Arial"/>
              </a:rPr>
              <a:t> users.</a:t>
            </a:r>
          </a:p>
        </p:txBody>
      </p:sp>
      <p:sp>
        <p:nvSpPr>
          <p:cNvPr id="240" name="Google Shape;162;p17">
            <a:extLst>
              <a:ext uri="{FF2B5EF4-FFF2-40B4-BE49-F238E27FC236}">
                <a16:creationId xmlns:a16="http://schemas.microsoft.com/office/drawing/2014/main" id="{EF4FA29A-DC92-9549-9C0C-6AF50F200E40}"/>
              </a:ext>
            </a:extLst>
          </p:cNvPr>
          <p:cNvSpPr/>
          <p:nvPr/>
        </p:nvSpPr>
        <p:spPr>
          <a:xfrm>
            <a:off x="3732220" y="2847839"/>
            <a:ext cx="1447481" cy="480359"/>
          </a:xfrm>
          <a:prstGeom prst="rightArrow">
            <a:avLst>
              <a:gd name="adj1" fmla="val 50000"/>
              <a:gd name="adj2" fmla="val 50000"/>
            </a:avLst>
          </a:prstGeom>
          <a:gradFill>
            <a:gsLst>
              <a:gs pos="54000">
                <a:schemeClr val="accent1">
                  <a:lumMod val="40000"/>
                  <a:lumOff val="60000"/>
                </a:schemeClr>
              </a:gs>
              <a:gs pos="0">
                <a:srgbClr val="DFE9FB">
                  <a:alpha val="0"/>
                </a:srgbClr>
              </a:gs>
              <a:gs pos="100000">
                <a:srgbClr val="83A3D7"/>
              </a:gs>
            </a:gsLst>
            <a:lin ang="0" scaled="0"/>
          </a:gradFill>
          <a:ln>
            <a:noFill/>
          </a:ln>
        </p:spPr>
        <p:txBody>
          <a:bodyPr spcFirstLastPara="1" wrap="square" lIns="91425" tIns="91425" rIns="91425" bIns="91425" anchor="ctr" anchorCtr="0">
            <a:noAutofit/>
          </a:bodyPr>
          <a:lstStyle/>
          <a:p>
            <a:endParaRPr sz="1800"/>
          </a:p>
        </p:txBody>
      </p:sp>
      <p:sp>
        <p:nvSpPr>
          <p:cNvPr id="242" name="文字方塊 90">
            <a:extLst>
              <a:ext uri="{FF2B5EF4-FFF2-40B4-BE49-F238E27FC236}">
                <a16:creationId xmlns:a16="http://schemas.microsoft.com/office/drawing/2014/main" id="{B9F40EE7-5AEB-F949-B591-AB16DD7452E2}"/>
              </a:ext>
            </a:extLst>
          </p:cNvPr>
          <p:cNvSpPr txBox="1"/>
          <p:nvPr/>
        </p:nvSpPr>
        <p:spPr>
          <a:xfrm>
            <a:off x="6595154" y="2707260"/>
            <a:ext cx="1006761" cy="24622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1" lang="en-GB" altLang="zh-TW" sz="1000">
                <a:solidFill>
                  <a:srgbClr val="F700FF"/>
                </a:solidFill>
                <a:latin typeface="Arial" panose="020B0604020202020204" pitchFamily="34" charset="0"/>
                <a:ea typeface="微軟正黑體" panose="020B0604030504040204" pitchFamily="34" charset="-120"/>
                <a:cs typeface="Arial" panose="020B0604020202020204" pitchFamily="34" charset="0"/>
              </a:rPr>
              <a:t>Internet</a:t>
            </a:r>
            <a:endParaRPr kumimoji="1" lang="zh-TW" altLang="en-US" sz="1000">
              <a:solidFill>
                <a:srgbClr val="F700FF"/>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243" name="直線單箭頭接點 99">
            <a:extLst>
              <a:ext uri="{FF2B5EF4-FFF2-40B4-BE49-F238E27FC236}">
                <a16:creationId xmlns:a16="http://schemas.microsoft.com/office/drawing/2014/main" id="{D2F5005B-8D02-1A4F-B5BB-A5FB8E76155C}"/>
              </a:ext>
            </a:extLst>
          </p:cNvPr>
          <p:cNvCxnSpPr>
            <a:cxnSpLocks/>
          </p:cNvCxnSpPr>
          <p:nvPr/>
        </p:nvCxnSpPr>
        <p:spPr>
          <a:xfrm>
            <a:off x="6428501" y="2496506"/>
            <a:ext cx="13894" cy="600585"/>
          </a:xfrm>
          <a:prstGeom prst="straightConnector1">
            <a:avLst/>
          </a:prstGeom>
          <a:ln w="10160">
            <a:solidFill>
              <a:srgbClr val="F700FF"/>
            </a:solidFill>
            <a:prstDash val="sysDash"/>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244" name="文字方塊 171">
            <a:extLst>
              <a:ext uri="{FF2B5EF4-FFF2-40B4-BE49-F238E27FC236}">
                <a16:creationId xmlns:a16="http://schemas.microsoft.com/office/drawing/2014/main" id="{231C58BF-7357-784E-A940-330B08256A97}"/>
              </a:ext>
            </a:extLst>
          </p:cNvPr>
          <p:cNvSpPr txBox="1"/>
          <p:nvPr/>
        </p:nvSpPr>
        <p:spPr>
          <a:xfrm>
            <a:off x="7239586" y="3743387"/>
            <a:ext cx="1006761" cy="24622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1" lang="en-GB" altLang="zh-TW" sz="1000">
                <a:solidFill>
                  <a:srgbClr val="080059"/>
                </a:solidFill>
                <a:latin typeface="Arial" panose="020B0604020202020204" pitchFamily="34" charset="0"/>
                <a:ea typeface="微軟正黑體" panose="020B0604030504040204" pitchFamily="34" charset="-120"/>
                <a:cs typeface="Arial" panose="020B0604020202020204" pitchFamily="34" charset="0"/>
              </a:rPr>
              <a:t>Local Network</a:t>
            </a:r>
            <a:endParaRPr kumimoji="1" lang="zh-TW" altLang="en-US" sz="1000">
              <a:solidFill>
                <a:srgbClr val="080059"/>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45" name="文字方塊 173">
            <a:extLst>
              <a:ext uri="{FF2B5EF4-FFF2-40B4-BE49-F238E27FC236}">
                <a16:creationId xmlns:a16="http://schemas.microsoft.com/office/drawing/2014/main" id="{5DFE44F6-C4B8-2F4B-AEDA-68FC69191C63}"/>
              </a:ext>
            </a:extLst>
          </p:cNvPr>
          <p:cNvSpPr txBox="1"/>
          <p:nvPr/>
        </p:nvSpPr>
        <p:spPr>
          <a:xfrm>
            <a:off x="2593011" y="2698829"/>
            <a:ext cx="1006761" cy="24622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1" lang="en-GB" altLang="zh-TW" sz="1000">
                <a:solidFill>
                  <a:srgbClr val="F700FF"/>
                </a:solidFill>
                <a:latin typeface="Arial" panose="020B0604020202020204" pitchFamily="34" charset="0"/>
                <a:ea typeface="微軟正黑體" panose="020B0604030504040204" pitchFamily="34" charset="-120"/>
                <a:cs typeface="Arial" panose="020B0604020202020204" pitchFamily="34" charset="0"/>
              </a:rPr>
              <a:t>Internet</a:t>
            </a:r>
            <a:endParaRPr kumimoji="1" lang="zh-TW" altLang="en-US" sz="1000">
              <a:solidFill>
                <a:srgbClr val="F700FF"/>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46" name="圖形 175">
            <a:extLst>
              <a:ext uri="{FF2B5EF4-FFF2-40B4-BE49-F238E27FC236}">
                <a16:creationId xmlns:a16="http://schemas.microsoft.com/office/drawing/2014/main" id="{F68BB9C7-CEE6-1A4F-BC46-A932F205B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672" y="4260409"/>
            <a:ext cx="516771" cy="355281"/>
          </a:xfrm>
          <a:prstGeom prst="rect">
            <a:avLst/>
          </a:prstGeom>
        </p:spPr>
      </p:pic>
      <p:pic>
        <p:nvPicPr>
          <p:cNvPr id="247" name="圖形 176">
            <a:extLst>
              <a:ext uri="{FF2B5EF4-FFF2-40B4-BE49-F238E27FC236}">
                <a16:creationId xmlns:a16="http://schemas.microsoft.com/office/drawing/2014/main" id="{762D7D28-4982-6E40-B841-7AD578C6A8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5883" y="4260409"/>
            <a:ext cx="516771" cy="355281"/>
          </a:xfrm>
          <a:prstGeom prst="rect">
            <a:avLst/>
          </a:prstGeom>
        </p:spPr>
      </p:pic>
      <p:pic>
        <p:nvPicPr>
          <p:cNvPr id="248" name="圖形 177">
            <a:extLst>
              <a:ext uri="{FF2B5EF4-FFF2-40B4-BE49-F238E27FC236}">
                <a16:creationId xmlns:a16="http://schemas.microsoft.com/office/drawing/2014/main" id="{CA1295AC-0F43-F04C-BB82-42C3CDD754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8568" y="4260409"/>
            <a:ext cx="516771" cy="355281"/>
          </a:xfrm>
          <a:prstGeom prst="rect">
            <a:avLst/>
          </a:prstGeom>
        </p:spPr>
      </p:pic>
      <p:cxnSp>
        <p:nvCxnSpPr>
          <p:cNvPr id="249" name="直線單箭頭接點 178">
            <a:extLst>
              <a:ext uri="{FF2B5EF4-FFF2-40B4-BE49-F238E27FC236}">
                <a16:creationId xmlns:a16="http://schemas.microsoft.com/office/drawing/2014/main" id="{FEEA41FF-A0CA-494D-BA11-46EC93CAED88}"/>
              </a:ext>
            </a:extLst>
          </p:cNvPr>
          <p:cNvCxnSpPr>
            <a:cxnSpLocks/>
          </p:cNvCxnSpPr>
          <p:nvPr/>
        </p:nvCxnSpPr>
        <p:spPr>
          <a:xfrm flipH="1">
            <a:off x="2247629" y="2546537"/>
            <a:ext cx="5893" cy="1653416"/>
          </a:xfrm>
          <a:prstGeom prst="straightConnector1">
            <a:avLst/>
          </a:prstGeom>
          <a:ln w="10160">
            <a:solidFill>
              <a:srgbClr val="F700FF"/>
            </a:solidFill>
            <a:prstDash val="sysDash"/>
            <a:headEnd type="none" w="med" len="lg"/>
            <a:tailEnd type="triangle" w="med" len="lg"/>
          </a:ln>
        </p:spPr>
        <p:style>
          <a:lnRef idx="1">
            <a:schemeClr val="accent1"/>
          </a:lnRef>
          <a:fillRef idx="0">
            <a:schemeClr val="accent1"/>
          </a:fillRef>
          <a:effectRef idx="0">
            <a:schemeClr val="accent1"/>
          </a:effectRef>
          <a:fontRef idx="minor">
            <a:schemeClr val="tx1"/>
          </a:fontRef>
        </p:style>
      </p:cxnSp>
      <p:pic>
        <p:nvPicPr>
          <p:cNvPr id="250" name="圖形 186">
            <a:extLst>
              <a:ext uri="{FF2B5EF4-FFF2-40B4-BE49-F238E27FC236}">
                <a16:creationId xmlns:a16="http://schemas.microsoft.com/office/drawing/2014/main" id="{05CA0EF1-58BC-A24A-9076-C3BAE397CF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70191" y="1858980"/>
            <a:ext cx="943634" cy="565316"/>
          </a:xfrm>
          <a:prstGeom prst="rect">
            <a:avLst/>
          </a:prstGeom>
        </p:spPr>
      </p:pic>
      <p:pic>
        <p:nvPicPr>
          <p:cNvPr id="251" name="圖形 207">
            <a:extLst>
              <a:ext uri="{FF2B5EF4-FFF2-40B4-BE49-F238E27FC236}">
                <a16:creationId xmlns:a16="http://schemas.microsoft.com/office/drawing/2014/main" id="{12A46553-21F9-2A4C-8D3A-886F2EEB86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73520" y="1879108"/>
            <a:ext cx="1055758" cy="632487"/>
          </a:xfrm>
          <a:prstGeom prst="rect">
            <a:avLst/>
          </a:prstGeom>
          <a:effectLst>
            <a:outerShdw blurRad="50800" dist="38100" dir="2700000" algn="tl" rotWithShape="0">
              <a:prstClr val="black">
                <a:alpha val="40000"/>
              </a:prstClr>
            </a:outerShdw>
          </a:effectLst>
        </p:spPr>
      </p:pic>
      <p:cxnSp>
        <p:nvCxnSpPr>
          <p:cNvPr id="252" name="直線單箭頭接點 209">
            <a:extLst>
              <a:ext uri="{FF2B5EF4-FFF2-40B4-BE49-F238E27FC236}">
                <a16:creationId xmlns:a16="http://schemas.microsoft.com/office/drawing/2014/main" id="{99C6112D-4A06-0746-A896-EC163345EACB}"/>
              </a:ext>
            </a:extLst>
          </p:cNvPr>
          <p:cNvCxnSpPr>
            <a:cxnSpLocks/>
          </p:cNvCxnSpPr>
          <p:nvPr/>
        </p:nvCxnSpPr>
        <p:spPr>
          <a:xfrm>
            <a:off x="2466090" y="2555030"/>
            <a:ext cx="897711" cy="1601033"/>
          </a:xfrm>
          <a:prstGeom prst="straightConnector1">
            <a:avLst/>
          </a:prstGeom>
          <a:ln w="10160">
            <a:solidFill>
              <a:srgbClr val="F700FF"/>
            </a:solidFill>
            <a:prstDash val="sysDash"/>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53" name="直線單箭頭接點 210">
            <a:extLst>
              <a:ext uri="{FF2B5EF4-FFF2-40B4-BE49-F238E27FC236}">
                <a16:creationId xmlns:a16="http://schemas.microsoft.com/office/drawing/2014/main" id="{1F986A45-F339-9E4B-B514-63480593C9AD}"/>
              </a:ext>
            </a:extLst>
          </p:cNvPr>
          <p:cNvCxnSpPr>
            <a:cxnSpLocks/>
          </p:cNvCxnSpPr>
          <p:nvPr/>
        </p:nvCxnSpPr>
        <p:spPr>
          <a:xfrm flipH="1">
            <a:off x="1226643" y="2560920"/>
            <a:ext cx="811889" cy="1588999"/>
          </a:xfrm>
          <a:prstGeom prst="straightConnector1">
            <a:avLst/>
          </a:prstGeom>
          <a:ln w="10160">
            <a:solidFill>
              <a:srgbClr val="F700FF"/>
            </a:solidFill>
            <a:prstDash val="sysDash"/>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254" name="群組 5">
            <a:extLst>
              <a:ext uri="{FF2B5EF4-FFF2-40B4-BE49-F238E27FC236}">
                <a16:creationId xmlns:a16="http://schemas.microsoft.com/office/drawing/2014/main" id="{C9BDB849-CA47-434E-801F-77D9B62BF026}"/>
              </a:ext>
            </a:extLst>
          </p:cNvPr>
          <p:cNvGrpSpPr/>
          <p:nvPr/>
        </p:nvGrpSpPr>
        <p:grpSpPr>
          <a:xfrm>
            <a:off x="2698244" y="3189534"/>
            <a:ext cx="216003" cy="216003"/>
            <a:chOff x="2773658" y="3443518"/>
            <a:chExt cx="216003" cy="216003"/>
          </a:xfrm>
        </p:grpSpPr>
        <p:sp>
          <p:nvSpPr>
            <p:cNvPr id="255" name="橢圓 211">
              <a:extLst>
                <a:ext uri="{FF2B5EF4-FFF2-40B4-BE49-F238E27FC236}">
                  <a16:creationId xmlns:a16="http://schemas.microsoft.com/office/drawing/2014/main" id="{EA6B0D7A-BCBF-3042-885A-6261D06B76E4}"/>
                </a:ext>
              </a:extLst>
            </p:cNvPr>
            <p:cNvSpPr/>
            <p:nvPr/>
          </p:nvSpPr>
          <p:spPr>
            <a:xfrm>
              <a:off x="2773658" y="3443518"/>
              <a:ext cx="216003" cy="216003"/>
            </a:xfrm>
            <a:prstGeom prst="ellipse">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56" name="圖形 15">
              <a:extLst>
                <a:ext uri="{FF2B5EF4-FFF2-40B4-BE49-F238E27FC236}">
                  <a16:creationId xmlns:a16="http://schemas.microsoft.com/office/drawing/2014/main" id="{97AE0E6F-30A1-AA4C-94A8-E69217AB8331}"/>
                </a:ext>
              </a:extLst>
            </p:cNvPr>
            <p:cNvGrpSpPr/>
            <p:nvPr/>
          </p:nvGrpSpPr>
          <p:grpSpPr>
            <a:xfrm>
              <a:off x="2819353" y="3472834"/>
              <a:ext cx="106518" cy="144561"/>
              <a:chOff x="5700272" y="2268099"/>
              <a:chExt cx="128257" cy="174063"/>
            </a:xfrm>
          </p:grpSpPr>
          <p:sp>
            <p:nvSpPr>
              <p:cNvPr id="257" name="手繪多邊形: 圖案 213">
                <a:extLst>
                  <a:ext uri="{FF2B5EF4-FFF2-40B4-BE49-F238E27FC236}">
                    <a16:creationId xmlns:a16="http://schemas.microsoft.com/office/drawing/2014/main" id="{EFC322F0-7F42-1E4E-881E-03F9D792F952}"/>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a:p>
            </p:txBody>
          </p:sp>
          <p:sp>
            <p:nvSpPr>
              <p:cNvPr id="258" name="手繪多邊形: 圖案 214">
                <a:extLst>
                  <a:ext uri="{FF2B5EF4-FFF2-40B4-BE49-F238E27FC236}">
                    <a16:creationId xmlns:a16="http://schemas.microsoft.com/office/drawing/2014/main" id="{4308C3A3-73E0-8F45-B197-95684AE7C184}"/>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sp>
            <p:nvSpPr>
              <p:cNvPr id="259" name="手繪多邊形: 圖案 215">
                <a:extLst>
                  <a:ext uri="{FF2B5EF4-FFF2-40B4-BE49-F238E27FC236}">
                    <a16:creationId xmlns:a16="http://schemas.microsoft.com/office/drawing/2014/main" id="{7201B000-A838-724B-A6E3-24C0A698010C}"/>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sp>
            <p:nvSpPr>
              <p:cNvPr id="260" name="手繪多邊形: 圖案 216">
                <a:extLst>
                  <a:ext uri="{FF2B5EF4-FFF2-40B4-BE49-F238E27FC236}">
                    <a16:creationId xmlns:a16="http://schemas.microsoft.com/office/drawing/2014/main" id="{193D859A-812F-3D4F-ACBB-15B0E22BAA35}"/>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grpSp>
      </p:grpSp>
      <p:grpSp>
        <p:nvGrpSpPr>
          <p:cNvPr id="261" name="群組 3">
            <a:extLst>
              <a:ext uri="{FF2B5EF4-FFF2-40B4-BE49-F238E27FC236}">
                <a16:creationId xmlns:a16="http://schemas.microsoft.com/office/drawing/2014/main" id="{774C67C1-AAB4-D040-88EB-6D6FB0ED482B}"/>
              </a:ext>
            </a:extLst>
          </p:cNvPr>
          <p:cNvGrpSpPr/>
          <p:nvPr/>
        </p:nvGrpSpPr>
        <p:grpSpPr>
          <a:xfrm>
            <a:off x="1550888" y="3169998"/>
            <a:ext cx="216003" cy="216003"/>
            <a:chOff x="1626302" y="3423982"/>
            <a:chExt cx="216003" cy="216003"/>
          </a:xfrm>
        </p:grpSpPr>
        <p:sp>
          <p:nvSpPr>
            <p:cNvPr id="262" name="橢圓 217">
              <a:extLst>
                <a:ext uri="{FF2B5EF4-FFF2-40B4-BE49-F238E27FC236}">
                  <a16:creationId xmlns:a16="http://schemas.microsoft.com/office/drawing/2014/main" id="{272DB7DB-5576-3240-B84B-C354174B5E7E}"/>
                </a:ext>
              </a:extLst>
            </p:cNvPr>
            <p:cNvSpPr/>
            <p:nvPr/>
          </p:nvSpPr>
          <p:spPr>
            <a:xfrm>
              <a:off x="1626302" y="3423982"/>
              <a:ext cx="216003" cy="216003"/>
            </a:xfrm>
            <a:prstGeom prst="ellipse">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63" name="圖形 15">
              <a:extLst>
                <a:ext uri="{FF2B5EF4-FFF2-40B4-BE49-F238E27FC236}">
                  <a16:creationId xmlns:a16="http://schemas.microsoft.com/office/drawing/2014/main" id="{FAB6E386-2E85-B04C-9DA2-8630EDDB1678}"/>
                </a:ext>
              </a:extLst>
            </p:cNvPr>
            <p:cNvGrpSpPr/>
            <p:nvPr/>
          </p:nvGrpSpPr>
          <p:grpSpPr>
            <a:xfrm>
              <a:off x="1671997" y="3453298"/>
              <a:ext cx="106518" cy="144561"/>
              <a:chOff x="5700272" y="2268099"/>
              <a:chExt cx="128257" cy="174063"/>
            </a:xfrm>
          </p:grpSpPr>
          <p:sp>
            <p:nvSpPr>
              <p:cNvPr id="264" name="手繪多邊形: 圖案 219">
                <a:extLst>
                  <a:ext uri="{FF2B5EF4-FFF2-40B4-BE49-F238E27FC236}">
                    <a16:creationId xmlns:a16="http://schemas.microsoft.com/office/drawing/2014/main" id="{870F9B85-5228-884B-B0DE-CEA02DAC01D6}"/>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a:p>
            </p:txBody>
          </p:sp>
          <p:sp>
            <p:nvSpPr>
              <p:cNvPr id="265" name="手繪多邊形: 圖案 220">
                <a:extLst>
                  <a:ext uri="{FF2B5EF4-FFF2-40B4-BE49-F238E27FC236}">
                    <a16:creationId xmlns:a16="http://schemas.microsoft.com/office/drawing/2014/main" id="{F3851960-8CAC-CE47-A3CE-C70F879A13B7}"/>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sp>
            <p:nvSpPr>
              <p:cNvPr id="266" name="手繪多邊形: 圖案 221">
                <a:extLst>
                  <a:ext uri="{FF2B5EF4-FFF2-40B4-BE49-F238E27FC236}">
                    <a16:creationId xmlns:a16="http://schemas.microsoft.com/office/drawing/2014/main" id="{44337FD0-2AE8-554C-B8E8-6600B1367AE7}"/>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sp>
            <p:nvSpPr>
              <p:cNvPr id="267" name="手繪多邊形: 圖案 222">
                <a:extLst>
                  <a:ext uri="{FF2B5EF4-FFF2-40B4-BE49-F238E27FC236}">
                    <a16:creationId xmlns:a16="http://schemas.microsoft.com/office/drawing/2014/main" id="{8D02F295-5D5C-1842-957A-3F5EAECBE4E1}"/>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grpSp>
      </p:grpSp>
      <p:sp>
        <p:nvSpPr>
          <p:cNvPr id="268" name="文字方塊 2">
            <a:extLst>
              <a:ext uri="{FF2B5EF4-FFF2-40B4-BE49-F238E27FC236}">
                <a16:creationId xmlns:a16="http://schemas.microsoft.com/office/drawing/2014/main" id="{B19FCBAA-7EFC-4048-BA8A-06157DF591BE}"/>
              </a:ext>
            </a:extLst>
          </p:cNvPr>
          <p:cNvSpPr txBox="1"/>
          <p:nvPr/>
        </p:nvSpPr>
        <p:spPr>
          <a:xfrm>
            <a:off x="3618828" y="4202903"/>
            <a:ext cx="1382741" cy="230832"/>
          </a:xfrm>
          <a:prstGeom prst="rect">
            <a:avLst/>
          </a:prstGeom>
          <a:noFill/>
        </p:spPr>
        <p:txBody>
          <a:bodyPr wrap="square" rtlCol="0">
            <a:spAutoFit/>
          </a:bodyPr>
          <a:lstStyle/>
          <a:p>
            <a:r>
              <a:rPr kumimoji="1" lang="en-US" altLang="zh-TW" sz="900">
                <a:latin typeface="Arial" panose="020B0604020202020204" pitchFamily="34" charset="0"/>
                <a:cs typeface="Arial" panose="020B0604020202020204" pitchFamily="34" charset="0"/>
              </a:rPr>
              <a:t>Desktop applications</a:t>
            </a:r>
            <a:endParaRPr kumimoji="1" lang="zh-TW" altLang="en-US" sz="900">
              <a:latin typeface="Arial" panose="020B0604020202020204" pitchFamily="34" charset="0"/>
              <a:cs typeface="Arial" panose="020B0604020202020204" pitchFamily="34" charset="0"/>
            </a:endParaRPr>
          </a:p>
        </p:txBody>
      </p:sp>
      <p:grpSp>
        <p:nvGrpSpPr>
          <p:cNvPr id="269" name="群組 4">
            <a:extLst>
              <a:ext uri="{FF2B5EF4-FFF2-40B4-BE49-F238E27FC236}">
                <a16:creationId xmlns:a16="http://schemas.microsoft.com/office/drawing/2014/main" id="{AAFE2DBB-F468-2945-9C2A-F417177E62F0}"/>
              </a:ext>
            </a:extLst>
          </p:cNvPr>
          <p:cNvGrpSpPr/>
          <p:nvPr/>
        </p:nvGrpSpPr>
        <p:grpSpPr>
          <a:xfrm>
            <a:off x="2152468" y="3189534"/>
            <a:ext cx="216003" cy="216003"/>
            <a:chOff x="2227882" y="3443518"/>
            <a:chExt cx="216003" cy="216003"/>
          </a:xfrm>
        </p:grpSpPr>
        <p:sp>
          <p:nvSpPr>
            <p:cNvPr id="270" name="橢圓 182">
              <a:extLst>
                <a:ext uri="{FF2B5EF4-FFF2-40B4-BE49-F238E27FC236}">
                  <a16:creationId xmlns:a16="http://schemas.microsoft.com/office/drawing/2014/main" id="{7681317C-F143-9040-B491-C2031EDE33F8}"/>
                </a:ext>
              </a:extLst>
            </p:cNvPr>
            <p:cNvSpPr/>
            <p:nvPr/>
          </p:nvSpPr>
          <p:spPr>
            <a:xfrm>
              <a:off x="2227882" y="3443518"/>
              <a:ext cx="216003" cy="216003"/>
            </a:xfrm>
            <a:prstGeom prst="ellipse">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71" name="圖形 15">
              <a:extLst>
                <a:ext uri="{FF2B5EF4-FFF2-40B4-BE49-F238E27FC236}">
                  <a16:creationId xmlns:a16="http://schemas.microsoft.com/office/drawing/2014/main" id="{E266D15B-C593-7C40-BF47-CBC72C686020}"/>
                </a:ext>
              </a:extLst>
            </p:cNvPr>
            <p:cNvGrpSpPr/>
            <p:nvPr/>
          </p:nvGrpSpPr>
          <p:grpSpPr>
            <a:xfrm>
              <a:off x="2273577" y="3472834"/>
              <a:ext cx="106518" cy="144561"/>
              <a:chOff x="5700272" y="2268099"/>
              <a:chExt cx="128257" cy="174063"/>
            </a:xfrm>
          </p:grpSpPr>
          <p:sp>
            <p:nvSpPr>
              <p:cNvPr id="272" name="手繪多邊形: 圖案 188">
                <a:extLst>
                  <a:ext uri="{FF2B5EF4-FFF2-40B4-BE49-F238E27FC236}">
                    <a16:creationId xmlns:a16="http://schemas.microsoft.com/office/drawing/2014/main" id="{5EB42288-2DEA-4045-BA9D-72E7B6C1AFAC}"/>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a:p>
            </p:txBody>
          </p:sp>
          <p:sp>
            <p:nvSpPr>
              <p:cNvPr id="273" name="手繪多邊形: 圖案 189">
                <a:extLst>
                  <a:ext uri="{FF2B5EF4-FFF2-40B4-BE49-F238E27FC236}">
                    <a16:creationId xmlns:a16="http://schemas.microsoft.com/office/drawing/2014/main" id="{8E194B43-8BA7-774F-8BA5-8AF11FC552FA}"/>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sp>
            <p:nvSpPr>
              <p:cNvPr id="274" name="手繪多邊形: 圖案 190">
                <a:extLst>
                  <a:ext uri="{FF2B5EF4-FFF2-40B4-BE49-F238E27FC236}">
                    <a16:creationId xmlns:a16="http://schemas.microsoft.com/office/drawing/2014/main" id="{F2B3A726-CC65-ED41-B7CE-82FFA849C1F3}"/>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sp>
            <p:nvSpPr>
              <p:cNvPr id="275" name="手繪多邊形: 圖案 191">
                <a:extLst>
                  <a:ext uri="{FF2B5EF4-FFF2-40B4-BE49-F238E27FC236}">
                    <a16:creationId xmlns:a16="http://schemas.microsoft.com/office/drawing/2014/main" id="{52D52551-5954-CE4A-B09B-FFB1117FAED1}"/>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grpSp>
      </p:grpSp>
      <p:pic>
        <p:nvPicPr>
          <p:cNvPr id="276" name="Picture 3"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FDAD9A5C-9C1C-594C-9D2E-A0410A4B86B4}"/>
              </a:ext>
            </a:extLst>
          </p:cNvPr>
          <p:cNvPicPr>
            <a:picLocks noChangeAspect="1" noChangeArrowheads="1"/>
          </p:cNvPicPr>
          <p:nvPr/>
        </p:nvPicPr>
        <p:blipFill>
          <a:blip r:embed="rId9" cstate="print"/>
          <a:srcRect/>
          <a:stretch>
            <a:fillRect/>
          </a:stretch>
        </p:blipFill>
        <p:spPr bwMode="auto">
          <a:xfrm flipH="1">
            <a:off x="3940205" y="4434093"/>
            <a:ext cx="192013" cy="192013"/>
          </a:xfrm>
          <a:prstGeom prst="rect">
            <a:avLst/>
          </a:prstGeom>
          <a:noFill/>
        </p:spPr>
      </p:pic>
      <p:pic>
        <p:nvPicPr>
          <p:cNvPr id="277"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323152DB-AF0E-6046-96C8-ADB0247362A6}"/>
              </a:ext>
            </a:extLst>
          </p:cNvPr>
          <p:cNvPicPr>
            <a:picLocks noChangeAspect="1" noChangeArrowheads="1"/>
          </p:cNvPicPr>
          <p:nvPr/>
        </p:nvPicPr>
        <p:blipFill>
          <a:blip r:embed="rId10" cstate="print"/>
          <a:srcRect/>
          <a:stretch>
            <a:fillRect/>
          </a:stretch>
        </p:blipFill>
        <p:spPr bwMode="auto">
          <a:xfrm flipH="1">
            <a:off x="3723443" y="4434093"/>
            <a:ext cx="192012" cy="192011"/>
          </a:xfrm>
          <a:prstGeom prst="rect">
            <a:avLst/>
          </a:prstGeom>
          <a:noFill/>
        </p:spPr>
      </p:pic>
      <p:pic>
        <p:nvPicPr>
          <p:cNvPr id="278" name="Picture 25" descr="C:\Users\Josh Chen\Desktop\OneDrive.png">
            <a:extLst>
              <a:ext uri="{FF2B5EF4-FFF2-40B4-BE49-F238E27FC236}">
                <a16:creationId xmlns:a16="http://schemas.microsoft.com/office/drawing/2014/main" id="{07471F4F-F37A-5E44-9219-550283F70B0F}"/>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flipH="1">
            <a:off x="4183910" y="4434093"/>
            <a:ext cx="192624" cy="192624"/>
          </a:xfrm>
          <a:prstGeom prst="rect">
            <a:avLst/>
          </a:prstGeom>
          <a:noFill/>
        </p:spPr>
      </p:pic>
      <p:grpSp>
        <p:nvGrpSpPr>
          <p:cNvPr id="279" name="群組 6">
            <a:extLst>
              <a:ext uri="{FF2B5EF4-FFF2-40B4-BE49-F238E27FC236}">
                <a16:creationId xmlns:a16="http://schemas.microsoft.com/office/drawing/2014/main" id="{BF92159F-C94C-3E4F-8EE1-276AD4E88C7E}"/>
              </a:ext>
            </a:extLst>
          </p:cNvPr>
          <p:cNvGrpSpPr/>
          <p:nvPr/>
        </p:nvGrpSpPr>
        <p:grpSpPr>
          <a:xfrm>
            <a:off x="6327447" y="2297218"/>
            <a:ext cx="216003" cy="216003"/>
            <a:chOff x="6402861" y="2949856"/>
            <a:chExt cx="216003" cy="216003"/>
          </a:xfrm>
        </p:grpSpPr>
        <p:sp>
          <p:nvSpPr>
            <p:cNvPr id="280" name="橢圓 104">
              <a:extLst>
                <a:ext uri="{FF2B5EF4-FFF2-40B4-BE49-F238E27FC236}">
                  <a16:creationId xmlns:a16="http://schemas.microsoft.com/office/drawing/2014/main" id="{39212DFF-4AAE-ED42-982A-1C6704DB7807}"/>
                </a:ext>
              </a:extLst>
            </p:cNvPr>
            <p:cNvSpPr/>
            <p:nvPr/>
          </p:nvSpPr>
          <p:spPr>
            <a:xfrm>
              <a:off x="6402861" y="2949856"/>
              <a:ext cx="216003" cy="216003"/>
            </a:xfrm>
            <a:prstGeom prst="ellipse">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81" name="圖形 15">
              <a:extLst>
                <a:ext uri="{FF2B5EF4-FFF2-40B4-BE49-F238E27FC236}">
                  <a16:creationId xmlns:a16="http://schemas.microsoft.com/office/drawing/2014/main" id="{598763CD-F9A3-9240-8621-F7CF0C1A61BA}"/>
                </a:ext>
              </a:extLst>
            </p:cNvPr>
            <p:cNvGrpSpPr/>
            <p:nvPr/>
          </p:nvGrpSpPr>
          <p:grpSpPr>
            <a:xfrm>
              <a:off x="6448556" y="2979172"/>
              <a:ext cx="106518" cy="144561"/>
              <a:chOff x="5700272" y="2268099"/>
              <a:chExt cx="128257" cy="174063"/>
            </a:xfrm>
          </p:grpSpPr>
          <p:sp>
            <p:nvSpPr>
              <p:cNvPr id="282" name="手繪多邊形: 圖案 134">
                <a:extLst>
                  <a:ext uri="{FF2B5EF4-FFF2-40B4-BE49-F238E27FC236}">
                    <a16:creationId xmlns:a16="http://schemas.microsoft.com/office/drawing/2014/main" id="{808B25A1-3228-0A47-B499-DABE89027A06}"/>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a:p>
            </p:txBody>
          </p:sp>
          <p:sp>
            <p:nvSpPr>
              <p:cNvPr id="283" name="手繪多邊形: 圖案 164">
                <a:extLst>
                  <a:ext uri="{FF2B5EF4-FFF2-40B4-BE49-F238E27FC236}">
                    <a16:creationId xmlns:a16="http://schemas.microsoft.com/office/drawing/2014/main" id="{24519DFC-6246-854B-8B57-8974DAAC2224}"/>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sp>
            <p:nvSpPr>
              <p:cNvPr id="284" name="手繪多邊形: 圖案 165">
                <a:extLst>
                  <a:ext uri="{FF2B5EF4-FFF2-40B4-BE49-F238E27FC236}">
                    <a16:creationId xmlns:a16="http://schemas.microsoft.com/office/drawing/2014/main" id="{298D1713-EC18-D64F-82EB-D7ECF5C2C4C9}"/>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sp>
            <p:nvSpPr>
              <p:cNvPr id="285" name="手繪多邊形: 圖案 166">
                <a:extLst>
                  <a:ext uri="{FF2B5EF4-FFF2-40B4-BE49-F238E27FC236}">
                    <a16:creationId xmlns:a16="http://schemas.microsoft.com/office/drawing/2014/main" id="{CC6446BB-0627-8247-B1C1-97458C8976D3}"/>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grpSp>
      </p:grpSp>
      <p:sp>
        <p:nvSpPr>
          <p:cNvPr id="286" name="矩形 11">
            <a:extLst>
              <a:ext uri="{FF2B5EF4-FFF2-40B4-BE49-F238E27FC236}">
                <a16:creationId xmlns:a16="http://schemas.microsoft.com/office/drawing/2014/main" id="{EE7955EE-866F-A144-8808-CF7E8CBD9EEB}"/>
              </a:ext>
            </a:extLst>
          </p:cNvPr>
          <p:cNvSpPr/>
          <p:nvPr/>
        </p:nvSpPr>
        <p:spPr>
          <a:xfrm>
            <a:off x="6054490" y="3094929"/>
            <a:ext cx="930651" cy="1560866"/>
          </a:xfrm>
          <a:prstGeom prst="rect">
            <a:avLst/>
          </a:prstGeom>
          <a:solidFill>
            <a:srgbClr val="F2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287" name="圖形 109">
            <a:extLst>
              <a:ext uri="{FF2B5EF4-FFF2-40B4-BE49-F238E27FC236}">
                <a16:creationId xmlns:a16="http://schemas.microsoft.com/office/drawing/2014/main" id="{0BD7D03C-F6F7-A841-869B-47148095BD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45170" y="1852839"/>
            <a:ext cx="943634" cy="565316"/>
          </a:xfrm>
          <a:prstGeom prst="rect">
            <a:avLst/>
          </a:prstGeom>
        </p:spPr>
      </p:pic>
      <p:pic>
        <p:nvPicPr>
          <p:cNvPr id="288" name="圖形 116">
            <a:extLst>
              <a:ext uri="{FF2B5EF4-FFF2-40B4-BE49-F238E27FC236}">
                <a16:creationId xmlns:a16="http://schemas.microsoft.com/office/drawing/2014/main" id="{B7DA552D-BCF1-D246-82A8-437706AAC6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13182" y="1872967"/>
            <a:ext cx="1055758" cy="632487"/>
          </a:xfrm>
          <a:prstGeom prst="rect">
            <a:avLst/>
          </a:prstGeom>
          <a:effectLst>
            <a:outerShdw blurRad="50800" dist="38100" dir="2700000" algn="tl" rotWithShape="0">
              <a:prstClr val="black">
                <a:alpha val="40000"/>
              </a:prstClr>
            </a:outerShdw>
          </a:effectLst>
        </p:spPr>
      </p:pic>
      <p:cxnSp>
        <p:nvCxnSpPr>
          <p:cNvPr id="289" name="直線單箭頭接點 101">
            <a:extLst>
              <a:ext uri="{FF2B5EF4-FFF2-40B4-BE49-F238E27FC236}">
                <a16:creationId xmlns:a16="http://schemas.microsoft.com/office/drawing/2014/main" id="{56295DA7-9E1D-7A4B-A992-6D054D61E951}"/>
              </a:ext>
            </a:extLst>
          </p:cNvPr>
          <p:cNvCxnSpPr>
            <a:cxnSpLocks/>
          </p:cNvCxnSpPr>
          <p:nvPr/>
        </p:nvCxnSpPr>
        <p:spPr>
          <a:xfrm>
            <a:off x="6464123" y="3672294"/>
            <a:ext cx="16302" cy="544402"/>
          </a:xfrm>
          <a:prstGeom prst="straightConnector1">
            <a:avLst/>
          </a:prstGeom>
          <a:ln w="10160">
            <a:solidFill>
              <a:schemeClr val="tx2">
                <a:lumMod val="75000"/>
              </a:schemeClr>
            </a:solidFill>
            <a:prstDash val="sysDash"/>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90" name="直線單箭頭接點 100">
            <a:extLst>
              <a:ext uri="{FF2B5EF4-FFF2-40B4-BE49-F238E27FC236}">
                <a16:creationId xmlns:a16="http://schemas.microsoft.com/office/drawing/2014/main" id="{EEC54ECD-8258-B249-98C1-8925080DC0FD}"/>
              </a:ext>
            </a:extLst>
          </p:cNvPr>
          <p:cNvCxnSpPr>
            <a:cxnSpLocks/>
          </p:cNvCxnSpPr>
          <p:nvPr/>
        </p:nvCxnSpPr>
        <p:spPr>
          <a:xfrm flipH="1">
            <a:off x="5427551" y="3600491"/>
            <a:ext cx="1101350" cy="589976"/>
          </a:xfrm>
          <a:prstGeom prst="straightConnector1">
            <a:avLst/>
          </a:prstGeom>
          <a:ln w="10160">
            <a:solidFill>
              <a:schemeClr val="tx2">
                <a:lumMod val="75000"/>
              </a:schemeClr>
            </a:solidFill>
            <a:prstDash val="sysDash"/>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91" name="直線單箭頭接點 102">
            <a:extLst>
              <a:ext uri="{FF2B5EF4-FFF2-40B4-BE49-F238E27FC236}">
                <a16:creationId xmlns:a16="http://schemas.microsoft.com/office/drawing/2014/main" id="{060222C9-170E-9342-92C9-B593267C9867}"/>
              </a:ext>
            </a:extLst>
          </p:cNvPr>
          <p:cNvCxnSpPr>
            <a:cxnSpLocks/>
          </p:cNvCxnSpPr>
          <p:nvPr/>
        </p:nvCxnSpPr>
        <p:spPr>
          <a:xfrm>
            <a:off x="6407725" y="3611631"/>
            <a:ext cx="1266070" cy="588322"/>
          </a:xfrm>
          <a:prstGeom prst="straightConnector1">
            <a:avLst/>
          </a:prstGeom>
          <a:ln w="10160">
            <a:solidFill>
              <a:schemeClr val="tx2">
                <a:lumMod val="75000"/>
              </a:schemeClr>
            </a:solidFill>
            <a:prstDash val="sysDash"/>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292" name="群組 8">
            <a:extLst>
              <a:ext uri="{FF2B5EF4-FFF2-40B4-BE49-F238E27FC236}">
                <a16:creationId xmlns:a16="http://schemas.microsoft.com/office/drawing/2014/main" id="{FEB87224-451E-4448-A88E-FD47F24BA359}"/>
              </a:ext>
            </a:extLst>
          </p:cNvPr>
          <p:cNvGrpSpPr/>
          <p:nvPr/>
        </p:nvGrpSpPr>
        <p:grpSpPr>
          <a:xfrm>
            <a:off x="6222087" y="3454224"/>
            <a:ext cx="216003" cy="216003"/>
            <a:chOff x="5892997" y="4071156"/>
            <a:chExt cx="216003" cy="216003"/>
          </a:xfrm>
        </p:grpSpPr>
        <p:sp>
          <p:nvSpPr>
            <p:cNvPr id="293" name="橢圓 106">
              <a:extLst>
                <a:ext uri="{FF2B5EF4-FFF2-40B4-BE49-F238E27FC236}">
                  <a16:creationId xmlns:a16="http://schemas.microsoft.com/office/drawing/2014/main" id="{EE3602A3-2E19-1E4A-A672-B6396B7CF441}"/>
                </a:ext>
              </a:extLst>
            </p:cNvPr>
            <p:cNvSpPr/>
            <p:nvPr/>
          </p:nvSpPr>
          <p:spPr>
            <a:xfrm>
              <a:off x="5892997" y="4071156"/>
              <a:ext cx="216003" cy="21600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94" name="圖形 15">
              <a:extLst>
                <a:ext uri="{FF2B5EF4-FFF2-40B4-BE49-F238E27FC236}">
                  <a16:creationId xmlns:a16="http://schemas.microsoft.com/office/drawing/2014/main" id="{2E893CB4-F633-694A-B8C3-7F39356238E9}"/>
                </a:ext>
              </a:extLst>
            </p:cNvPr>
            <p:cNvGrpSpPr/>
            <p:nvPr/>
          </p:nvGrpSpPr>
          <p:grpSpPr>
            <a:xfrm>
              <a:off x="5937451" y="4103222"/>
              <a:ext cx="106518" cy="144561"/>
              <a:chOff x="5700272" y="2268099"/>
              <a:chExt cx="128257" cy="174063"/>
            </a:xfrm>
          </p:grpSpPr>
          <p:sp>
            <p:nvSpPr>
              <p:cNvPr id="295" name="手繪多邊形: 圖案 125">
                <a:extLst>
                  <a:ext uri="{FF2B5EF4-FFF2-40B4-BE49-F238E27FC236}">
                    <a16:creationId xmlns:a16="http://schemas.microsoft.com/office/drawing/2014/main" id="{1CE828D6-78CB-604A-8B38-75606C8465F8}"/>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a:p>
            </p:txBody>
          </p:sp>
          <p:sp>
            <p:nvSpPr>
              <p:cNvPr id="296" name="手繪多邊形: 圖案 126">
                <a:extLst>
                  <a:ext uri="{FF2B5EF4-FFF2-40B4-BE49-F238E27FC236}">
                    <a16:creationId xmlns:a16="http://schemas.microsoft.com/office/drawing/2014/main" id="{DF1952D9-BAA3-214F-AE84-FA9320041328}"/>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sp>
            <p:nvSpPr>
              <p:cNvPr id="297" name="手繪多邊形: 圖案 127">
                <a:extLst>
                  <a:ext uri="{FF2B5EF4-FFF2-40B4-BE49-F238E27FC236}">
                    <a16:creationId xmlns:a16="http://schemas.microsoft.com/office/drawing/2014/main" id="{FCE466FD-84CF-FD47-990C-7DAD565F5539}"/>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sp>
            <p:nvSpPr>
              <p:cNvPr id="298" name="手繪多邊形: 圖案 128">
                <a:extLst>
                  <a:ext uri="{FF2B5EF4-FFF2-40B4-BE49-F238E27FC236}">
                    <a16:creationId xmlns:a16="http://schemas.microsoft.com/office/drawing/2014/main" id="{96F11897-75B0-D04B-8415-DDCEAE852FC5}"/>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grpSp>
      </p:grpSp>
      <p:grpSp>
        <p:nvGrpSpPr>
          <p:cNvPr id="299" name="群組 10">
            <a:extLst>
              <a:ext uri="{FF2B5EF4-FFF2-40B4-BE49-F238E27FC236}">
                <a16:creationId xmlns:a16="http://schemas.microsoft.com/office/drawing/2014/main" id="{1ADD8F47-8FD9-EE46-A1A2-1B20D3B1D006}"/>
              </a:ext>
            </a:extLst>
          </p:cNvPr>
          <p:cNvGrpSpPr/>
          <p:nvPr/>
        </p:nvGrpSpPr>
        <p:grpSpPr>
          <a:xfrm>
            <a:off x="6528901" y="3465332"/>
            <a:ext cx="216003" cy="216003"/>
            <a:chOff x="7061513" y="4070817"/>
            <a:chExt cx="216003" cy="216003"/>
          </a:xfrm>
        </p:grpSpPr>
        <p:sp>
          <p:nvSpPr>
            <p:cNvPr id="300" name="橢圓 108">
              <a:extLst>
                <a:ext uri="{FF2B5EF4-FFF2-40B4-BE49-F238E27FC236}">
                  <a16:creationId xmlns:a16="http://schemas.microsoft.com/office/drawing/2014/main" id="{687B3FB8-EEBB-4E45-9E67-6FCDD3F22A4A}"/>
                </a:ext>
              </a:extLst>
            </p:cNvPr>
            <p:cNvSpPr/>
            <p:nvPr/>
          </p:nvSpPr>
          <p:spPr>
            <a:xfrm>
              <a:off x="7061513" y="4070817"/>
              <a:ext cx="216003" cy="21600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01" name="圖形 15">
              <a:extLst>
                <a:ext uri="{FF2B5EF4-FFF2-40B4-BE49-F238E27FC236}">
                  <a16:creationId xmlns:a16="http://schemas.microsoft.com/office/drawing/2014/main" id="{30F1F4F9-F9BC-3E4D-8235-C1B3631DF5D0}"/>
                </a:ext>
              </a:extLst>
            </p:cNvPr>
            <p:cNvGrpSpPr/>
            <p:nvPr/>
          </p:nvGrpSpPr>
          <p:grpSpPr>
            <a:xfrm>
              <a:off x="7109989" y="4100886"/>
              <a:ext cx="106518" cy="144561"/>
              <a:chOff x="5700272" y="2268099"/>
              <a:chExt cx="128257" cy="174063"/>
            </a:xfrm>
          </p:grpSpPr>
          <p:sp>
            <p:nvSpPr>
              <p:cNvPr id="302" name="手繪多邊形: 圖案 117">
                <a:extLst>
                  <a:ext uri="{FF2B5EF4-FFF2-40B4-BE49-F238E27FC236}">
                    <a16:creationId xmlns:a16="http://schemas.microsoft.com/office/drawing/2014/main" id="{46CD36F9-E9A9-3C42-B478-C91439B7EEE9}"/>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a:p>
            </p:txBody>
          </p:sp>
          <p:sp>
            <p:nvSpPr>
              <p:cNvPr id="303" name="手繪多邊形: 圖案 118">
                <a:extLst>
                  <a:ext uri="{FF2B5EF4-FFF2-40B4-BE49-F238E27FC236}">
                    <a16:creationId xmlns:a16="http://schemas.microsoft.com/office/drawing/2014/main" id="{29AA9268-C1E5-BE46-B7D7-5F20856524F5}"/>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sp>
            <p:nvSpPr>
              <p:cNvPr id="304" name="手繪多邊形: 圖案 119">
                <a:extLst>
                  <a:ext uri="{FF2B5EF4-FFF2-40B4-BE49-F238E27FC236}">
                    <a16:creationId xmlns:a16="http://schemas.microsoft.com/office/drawing/2014/main" id="{8A876C33-7CCE-564E-9DD9-27E416BEA342}"/>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sp>
            <p:nvSpPr>
              <p:cNvPr id="305" name="手繪多邊形: 圖案 120">
                <a:extLst>
                  <a:ext uri="{FF2B5EF4-FFF2-40B4-BE49-F238E27FC236}">
                    <a16:creationId xmlns:a16="http://schemas.microsoft.com/office/drawing/2014/main" id="{F37569CA-31CB-DB43-A32B-0D7FFD93F33D}"/>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grpSp>
      </p:grpSp>
      <p:grpSp>
        <p:nvGrpSpPr>
          <p:cNvPr id="306" name="群組 9">
            <a:extLst>
              <a:ext uri="{FF2B5EF4-FFF2-40B4-BE49-F238E27FC236}">
                <a16:creationId xmlns:a16="http://schemas.microsoft.com/office/drawing/2014/main" id="{C735BED5-AD00-2B45-BE6F-3C6E126FC02F}"/>
              </a:ext>
            </a:extLst>
          </p:cNvPr>
          <p:cNvGrpSpPr/>
          <p:nvPr/>
        </p:nvGrpSpPr>
        <p:grpSpPr>
          <a:xfrm>
            <a:off x="6371574" y="3452196"/>
            <a:ext cx="216003" cy="216003"/>
            <a:chOff x="6446988" y="4079298"/>
            <a:chExt cx="216003" cy="216003"/>
          </a:xfrm>
        </p:grpSpPr>
        <p:sp>
          <p:nvSpPr>
            <p:cNvPr id="307" name="橢圓 107">
              <a:extLst>
                <a:ext uri="{FF2B5EF4-FFF2-40B4-BE49-F238E27FC236}">
                  <a16:creationId xmlns:a16="http://schemas.microsoft.com/office/drawing/2014/main" id="{9B160FEA-B14E-0D44-8C26-D5AEA54E8EBB}"/>
                </a:ext>
              </a:extLst>
            </p:cNvPr>
            <p:cNvSpPr/>
            <p:nvPr/>
          </p:nvSpPr>
          <p:spPr>
            <a:xfrm>
              <a:off x="6446988" y="4079298"/>
              <a:ext cx="216003" cy="21600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08" name="圖形 15">
              <a:extLst>
                <a:ext uri="{FF2B5EF4-FFF2-40B4-BE49-F238E27FC236}">
                  <a16:creationId xmlns:a16="http://schemas.microsoft.com/office/drawing/2014/main" id="{75582642-3178-4A4F-9968-A6740E5C989A}"/>
                </a:ext>
              </a:extLst>
            </p:cNvPr>
            <p:cNvGrpSpPr/>
            <p:nvPr/>
          </p:nvGrpSpPr>
          <p:grpSpPr>
            <a:xfrm>
              <a:off x="6490749" y="4108826"/>
              <a:ext cx="106518" cy="144561"/>
              <a:chOff x="5700272" y="2268099"/>
              <a:chExt cx="128257" cy="174063"/>
            </a:xfrm>
          </p:grpSpPr>
          <p:sp>
            <p:nvSpPr>
              <p:cNvPr id="309" name="手繪多邊形: 圖案 121">
                <a:extLst>
                  <a:ext uri="{FF2B5EF4-FFF2-40B4-BE49-F238E27FC236}">
                    <a16:creationId xmlns:a16="http://schemas.microsoft.com/office/drawing/2014/main" id="{E28FE67C-DC50-7E4A-B9BB-4A3421CD1068}"/>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a:p>
            </p:txBody>
          </p:sp>
          <p:sp>
            <p:nvSpPr>
              <p:cNvPr id="310" name="手繪多邊形: 圖案 122">
                <a:extLst>
                  <a:ext uri="{FF2B5EF4-FFF2-40B4-BE49-F238E27FC236}">
                    <a16:creationId xmlns:a16="http://schemas.microsoft.com/office/drawing/2014/main" id="{65AEEFD8-218D-B241-B071-1C4C836702F0}"/>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sp>
            <p:nvSpPr>
              <p:cNvPr id="311" name="手繪多邊形: 圖案 123">
                <a:extLst>
                  <a:ext uri="{FF2B5EF4-FFF2-40B4-BE49-F238E27FC236}">
                    <a16:creationId xmlns:a16="http://schemas.microsoft.com/office/drawing/2014/main" id="{2D823DBC-8D7C-BE4C-88E9-C25578ADD806}"/>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sp>
            <p:nvSpPr>
              <p:cNvPr id="312" name="手繪多邊形: 圖案 124">
                <a:extLst>
                  <a:ext uri="{FF2B5EF4-FFF2-40B4-BE49-F238E27FC236}">
                    <a16:creationId xmlns:a16="http://schemas.microsoft.com/office/drawing/2014/main" id="{65F6FF76-EC03-8446-8722-EA9E3CB1EA45}"/>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p>
            </p:txBody>
          </p:sp>
        </p:grpSp>
      </p:grpSp>
      <p:sp>
        <p:nvSpPr>
          <p:cNvPr id="313" name="矩形 83">
            <a:extLst>
              <a:ext uri="{FF2B5EF4-FFF2-40B4-BE49-F238E27FC236}">
                <a16:creationId xmlns:a16="http://schemas.microsoft.com/office/drawing/2014/main" id="{895D6E5D-B613-0B4B-8F38-877C98FC9DD6}"/>
              </a:ext>
            </a:extLst>
          </p:cNvPr>
          <p:cNvSpPr/>
          <p:nvPr/>
        </p:nvSpPr>
        <p:spPr>
          <a:xfrm rot="2153840">
            <a:off x="5001789" y="4106207"/>
            <a:ext cx="508561" cy="458072"/>
          </a:xfrm>
          <a:prstGeom prst="rect">
            <a:avLst/>
          </a:prstGeom>
          <a:solidFill>
            <a:srgbClr val="F2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4" name="矩形 84">
            <a:extLst>
              <a:ext uri="{FF2B5EF4-FFF2-40B4-BE49-F238E27FC236}">
                <a16:creationId xmlns:a16="http://schemas.microsoft.com/office/drawing/2014/main" id="{E95E637E-C111-4D4F-BE03-CCAB6AB153C7}"/>
              </a:ext>
            </a:extLst>
          </p:cNvPr>
          <p:cNvSpPr/>
          <p:nvPr/>
        </p:nvSpPr>
        <p:spPr>
          <a:xfrm rot="19392603">
            <a:off x="7564777" y="4141044"/>
            <a:ext cx="460187" cy="446656"/>
          </a:xfrm>
          <a:prstGeom prst="rect">
            <a:avLst/>
          </a:prstGeom>
          <a:solidFill>
            <a:srgbClr val="F2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5" name="矩形 85">
            <a:extLst>
              <a:ext uri="{FF2B5EF4-FFF2-40B4-BE49-F238E27FC236}">
                <a16:creationId xmlns:a16="http://schemas.microsoft.com/office/drawing/2014/main" id="{0F36860D-FBAC-DE4F-B572-85C6DB0F6477}"/>
              </a:ext>
            </a:extLst>
          </p:cNvPr>
          <p:cNvSpPr/>
          <p:nvPr/>
        </p:nvSpPr>
        <p:spPr>
          <a:xfrm>
            <a:off x="5020645" y="4234335"/>
            <a:ext cx="3075939" cy="428466"/>
          </a:xfrm>
          <a:prstGeom prst="rect">
            <a:avLst/>
          </a:prstGeom>
          <a:solidFill>
            <a:srgbClr val="F2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316" name="圖形 94">
            <a:extLst>
              <a:ext uri="{FF2B5EF4-FFF2-40B4-BE49-F238E27FC236}">
                <a16:creationId xmlns:a16="http://schemas.microsoft.com/office/drawing/2014/main" id="{FC3B9A7C-3327-C646-A974-F3D199A49C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8651" y="4254268"/>
            <a:ext cx="516771" cy="355281"/>
          </a:xfrm>
          <a:prstGeom prst="rect">
            <a:avLst/>
          </a:prstGeom>
        </p:spPr>
      </p:pic>
      <p:pic>
        <p:nvPicPr>
          <p:cNvPr id="317" name="圖形 96">
            <a:extLst>
              <a:ext uri="{FF2B5EF4-FFF2-40B4-BE49-F238E27FC236}">
                <a16:creationId xmlns:a16="http://schemas.microsoft.com/office/drawing/2014/main" id="{932CB42F-2177-B24F-B404-82E57444B5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1893" y="4254268"/>
            <a:ext cx="516771" cy="355281"/>
          </a:xfrm>
          <a:prstGeom prst="rect">
            <a:avLst/>
          </a:prstGeom>
        </p:spPr>
      </p:pic>
      <p:pic>
        <p:nvPicPr>
          <p:cNvPr id="318" name="圖形 95">
            <a:extLst>
              <a:ext uri="{FF2B5EF4-FFF2-40B4-BE49-F238E27FC236}">
                <a16:creationId xmlns:a16="http://schemas.microsoft.com/office/drawing/2014/main" id="{9153CB94-735B-724F-A7A3-805CFD9F54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2067" y="4254268"/>
            <a:ext cx="516771" cy="355281"/>
          </a:xfrm>
          <a:prstGeom prst="rect">
            <a:avLst/>
          </a:prstGeom>
        </p:spPr>
      </p:pic>
      <p:sp>
        <p:nvSpPr>
          <p:cNvPr id="319" name="文字方塊 70">
            <a:extLst>
              <a:ext uri="{FF2B5EF4-FFF2-40B4-BE49-F238E27FC236}">
                <a16:creationId xmlns:a16="http://schemas.microsoft.com/office/drawing/2014/main" id="{041445B2-EA63-6347-9F29-B5EB873D4E73}"/>
              </a:ext>
            </a:extLst>
          </p:cNvPr>
          <p:cNvSpPr txBox="1"/>
          <p:nvPr/>
        </p:nvSpPr>
        <p:spPr>
          <a:xfrm>
            <a:off x="7918798" y="4202903"/>
            <a:ext cx="950152" cy="230832"/>
          </a:xfrm>
          <a:prstGeom prst="rect">
            <a:avLst/>
          </a:prstGeom>
          <a:noFill/>
        </p:spPr>
        <p:txBody>
          <a:bodyPr wrap="square" rtlCol="0">
            <a:spAutoFit/>
          </a:bodyPr>
          <a:lstStyle/>
          <a:p>
            <a:r>
              <a:rPr kumimoji="1" lang="en-US" altLang="zh-TW" sz="900">
                <a:latin typeface="Arial" panose="020B0604020202020204" pitchFamily="34" charset="0"/>
                <a:cs typeface="Arial" panose="020B0604020202020204" pitchFamily="34" charset="0"/>
              </a:rPr>
              <a:t>SMB/AFP/NFS</a:t>
            </a:r>
            <a:endParaRPr kumimoji="1" lang="zh-TW" altLang="en-US" sz="900">
              <a:latin typeface="Arial" panose="020B0604020202020204" pitchFamily="34" charset="0"/>
              <a:cs typeface="Arial" panose="020B0604020202020204" pitchFamily="34" charset="0"/>
            </a:endParaRPr>
          </a:p>
        </p:txBody>
      </p:sp>
      <p:pic>
        <p:nvPicPr>
          <p:cNvPr id="320" name="Picture 4" descr="https://www.qnap.com/i/_attach_file/product/photo/800_500/339_1524708675_TVS-951X_Front.png?v=1">
            <a:extLst>
              <a:ext uri="{FF2B5EF4-FFF2-40B4-BE49-F238E27FC236}">
                <a16:creationId xmlns:a16="http://schemas.microsoft.com/office/drawing/2014/main" id="{62875C1E-5CDF-1E42-A4A1-1F51551F13C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890386" y="3094929"/>
            <a:ext cx="1101349" cy="6883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1" name="圖片 7" descr="一張含有 向量圖形 的圖片&#10;&#10;自動產生的描述">
            <a:extLst>
              <a:ext uri="{FF2B5EF4-FFF2-40B4-BE49-F238E27FC236}">
                <a16:creationId xmlns:a16="http://schemas.microsoft.com/office/drawing/2014/main" id="{4E10CF5D-9A82-0F4A-9E55-5378EA2C1E27}"/>
              </a:ext>
            </a:extLst>
          </p:cNvPr>
          <p:cNvPicPr>
            <a:picLocks noChangeAspect="1"/>
          </p:cNvPicPr>
          <p:nvPr/>
        </p:nvPicPr>
        <p:blipFill>
          <a:blip r:embed="rId13"/>
          <a:stretch>
            <a:fillRect/>
          </a:stretch>
        </p:blipFill>
        <p:spPr>
          <a:xfrm>
            <a:off x="6587577" y="2979606"/>
            <a:ext cx="490496" cy="4904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4867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47500" decel="47500" fill="hold" nodeType="withEffect">
                                  <p:stCondLst>
                                    <p:cond delay="0"/>
                                  </p:stCondLst>
                                  <p:childTnLst>
                                    <p:animMotion origin="layout" path="M 0.04045 -0.14074 L -0.04722 0.16944 " pathEditMode="relative" ptsTypes="AA">
                                      <p:cBhvr>
                                        <p:cTn id="6" dur="2000" fill="hold"/>
                                        <p:tgtEl>
                                          <p:spTgt spid="261"/>
                                        </p:tgtEl>
                                        <p:attrNameLst>
                                          <p:attrName>ppt_x</p:attrName>
                                          <p:attrName>ppt_y</p:attrName>
                                        </p:attrNameLst>
                                      </p:cBhvr>
                                    </p:animMotion>
                                  </p:childTnLst>
                                </p:cTn>
                              </p:par>
                              <p:par>
                                <p:cTn id="7" presetID="0" presetClass="path" presetSubtype="0" repeatCount="indefinite" accel="45500" decel="45500" fill="hold" nodeType="withEffect">
                                  <p:stCondLst>
                                    <p:cond delay="0"/>
                                  </p:stCondLst>
                                  <p:childTnLst>
                                    <p:animMotion origin="layout" path="M 0.00052 -0.14136 L -0.00139 0.16574 " pathEditMode="relative" ptsTypes="AA">
                                      <p:cBhvr>
                                        <p:cTn id="8" dur="2000" fill="hold"/>
                                        <p:tgtEl>
                                          <p:spTgt spid="269"/>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0.03454 -0.14166 L 0.06094 0.16574 " pathEditMode="relative" rAng="0" ptsTypes="AA">
                                      <p:cBhvr>
                                        <p:cTn id="10" dur="2000" fill="hold"/>
                                        <p:tgtEl>
                                          <p:spTgt spid="254"/>
                                        </p:tgtEl>
                                        <p:attrNameLst>
                                          <p:attrName>ppt_x</p:attrName>
                                          <p:attrName>ppt_y</p:attrName>
                                        </p:attrNameLst>
                                      </p:cBhvr>
                                      <p:rCtr x="4774" y="15370"/>
                                    </p:animMotion>
                                  </p:childTnLst>
                                </p:cTn>
                              </p:par>
                              <p:par>
                                <p:cTn id="11" presetID="0" presetClass="path" presetSubtype="0" repeatCount="indefinite" accel="50000" decel="50000" fill="hold" nodeType="withEffect">
                                  <p:stCondLst>
                                    <p:cond delay="0"/>
                                  </p:stCondLst>
                                  <p:childTnLst>
                                    <p:animMotion origin="layout" path="M 0.00035 -0.02963 L 0.00486 0.22469 " pathEditMode="relative" rAng="0" ptsTypes="AA">
                                      <p:cBhvr>
                                        <p:cTn id="12" dur="3000" fill="hold"/>
                                        <p:tgtEl>
                                          <p:spTgt spid="279"/>
                                        </p:tgtEl>
                                        <p:attrNameLst>
                                          <p:attrName>ppt_x</p:attrName>
                                          <p:attrName>ppt_y</p:attrName>
                                        </p:attrNameLst>
                                      </p:cBhvr>
                                      <p:rCtr x="139" y="12747"/>
                                    </p:animMotion>
                                  </p:childTnLst>
                                </p:cTn>
                              </p:par>
                              <p:par>
                                <p:cTn id="13" presetID="0" presetClass="path" presetSubtype="0" repeatCount="indefinite" accel="50000" decel="50000" fill="hold" nodeType="withEffect">
                                  <p:stCondLst>
                                    <p:cond delay="1500"/>
                                  </p:stCondLst>
                                  <p:childTnLst>
                                    <p:animMotion origin="layout" path="M -4.16667E-6 -3.45679E-6 L 0.00139 0.16328 L 0.1198 0.16328 " pathEditMode="relative" rAng="0" ptsTypes="AAA">
                                      <p:cBhvr>
                                        <p:cTn id="14" dur="3000" fill="hold"/>
                                        <p:tgtEl>
                                          <p:spTgt spid="306"/>
                                        </p:tgtEl>
                                        <p:attrNameLst>
                                          <p:attrName>ppt_x</p:attrName>
                                          <p:attrName>ppt_y</p:attrName>
                                        </p:attrNameLst>
                                      </p:cBhvr>
                                      <p:rCtr x="5990" y="8148"/>
                                    </p:animMotion>
                                  </p:childTnLst>
                                </p:cTn>
                              </p:par>
                              <p:par>
                                <p:cTn id="15" presetID="0" presetClass="path" presetSubtype="0" repeatCount="indefinite" accel="50000" decel="50000" fill="hold" nodeType="withEffect">
                                  <p:stCondLst>
                                    <p:cond delay="1500"/>
                                  </p:stCondLst>
                                  <p:childTnLst>
                                    <p:animMotion origin="layout" path="M 0.0007 0.00432 L -0.12726 0.16142 L 0.03559 0.16358 " pathEditMode="relative" ptsTypes="AAA">
                                      <p:cBhvr>
                                        <p:cTn id="16" dur="3000" fill="hold"/>
                                        <p:tgtEl>
                                          <p:spTgt spid="292"/>
                                        </p:tgtEl>
                                        <p:attrNameLst>
                                          <p:attrName>ppt_x</p:attrName>
                                          <p:attrName>ppt_y</p:attrName>
                                        </p:attrNameLst>
                                      </p:cBhvr>
                                    </p:animMotion>
                                  </p:childTnLst>
                                </p:cTn>
                              </p:par>
                              <p:par>
                                <p:cTn id="17" presetID="0" presetClass="path" presetSubtype="0" repeatCount="indefinite" accel="50000" decel="50000" fill="hold" nodeType="withEffect">
                                  <p:stCondLst>
                                    <p:cond delay="1500"/>
                                  </p:stCondLst>
                                  <p:childTnLst>
                                    <p:animMotion origin="layout" path="M -0.00052 -0.00216 L 0.14045 0.15493 L -0.0434 0.16142 " pathEditMode="relative" ptsTypes="AAA">
                                      <p:cBhvr>
                                        <p:cTn id="18" dur="3000" fill="hold"/>
                                        <p:tgtEl>
                                          <p:spTgt spid="2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8848C4B-750C-40C3-A181-311B62012DAE}"/>
              </a:ext>
            </a:extLst>
          </p:cNvPr>
          <p:cNvSpPr>
            <a:spLocks noGrp="1"/>
          </p:cNvSpPr>
          <p:nvPr>
            <p:ph type="title"/>
          </p:nvPr>
        </p:nvSpPr>
        <p:spPr>
          <a:xfrm>
            <a:off x="373407" y="214733"/>
            <a:ext cx="8229600" cy="493563"/>
          </a:xfrm>
        </p:spPr>
        <p:txBody>
          <a:bodyPr>
            <a:noAutofit/>
          </a:bodyPr>
          <a:lstStyle/>
          <a:p>
            <a:pPr>
              <a:lnSpc>
                <a:spcPts val="3600"/>
              </a:lnSpc>
            </a:pPr>
            <a:r>
              <a:rPr lang="en-US" altLang="zh-CN" sz="3200">
                <a:latin typeface="Arial" panose="020B0604020202020204" pitchFamily="34" charset="0"/>
                <a:cs typeface="Arial" panose="020B0604020202020204" pitchFamily="34" charset="0"/>
              </a:rPr>
              <a:t>Integration with QTS Apps</a:t>
            </a:r>
            <a:endParaRPr lang="zh-TW" altLang="en-US" sz="3200">
              <a:latin typeface="Arial" panose="020B0604020202020204" pitchFamily="34" charset="0"/>
              <a:cs typeface="Arial" panose="020B0604020202020204" pitchFamily="34" charset="0"/>
            </a:endParaRPr>
          </a:p>
        </p:txBody>
      </p:sp>
      <p:sp>
        <p:nvSpPr>
          <p:cNvPr id="24" name="矩形: 圓角 35">
            <a:extLst>
              <a:ext uri="{FF2B5EF4-FFF2-40B4-BE49-F238E27FC236}">
                <a16:creationId xmlns:a16="http://schemas.microsoft.com/office/drawing/2014/main" id="{2AD1BDC1-0C94-4E31-831E-3D4DEC4142C9}"/>
              </a:ext>
            </a:extLst>
          </p:cNvPr>
          <p:cNvSpPr/>
          <p:nvPr/>
        </p:nvSpPr>
        <p:spPr>
          <a:xfrm>
            <a:off x="280697" y="974316"/>
            <a:ext cx="2746385" cy="549796"/>
          </a:xfrm>
          <a:prstGeom prst="roundRect">
            <a:avLst>
              <a:gd name="adj" fmla="val 32052"/>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r>
              <a:rPr lang="en-US" altLang="zh-TW" sz="1500" b="1">
                <a:solidFill>
                  <a:prstClr val="white"/>
                </a:solidFill>
                <a:latin typeface="Arial" panose="020B0604020202020204" pitchFamily="34" charset="0"/>
                <a:ea typeface="Microsoft JhengHei" panose="020B0604030504040204" pitchFamily="34" charset="-120"/>
                <a:cs typeface="Arial" panose="020B0604020202020204" pitchFamily="34" charset="0"/>
              </a:rPr>
              <a:t>Search data across clouds</a:t>
            </a:r>
            <a:endParaRPr lang="zh-TW" altLang="en-US" sz="1500" b="1">
              <a:solidFill>
                <a:prstClr val="white"/>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 name="圓角矩形 2">
            <a:extLst>
              <a:ext uri="{FF2B5EF4-FFF2-40B4-BE49-F238E27FC236}">
                <a16:creationId xmlns:a16="http://schemas.microsoft.com/office/drawing/2014/main" id="{EA17B4DC-7BE4-044F-98BB-5BB532609B67}"/>
              </a:ext>
            </a:extLst>
          </p:cNvPr>
          <p:cNvSpPr/>
          <p:nvPr/>
        </p:nvSpPr>
        <p:spPr>
          <a:xfrm>
            <a:off x="280698" y="1616641"/>
            <a:ext cx="2746384" cy="2970991"/>
          </a:xfrm>
          <a:prstGeom prst="roundRect">
            <a:avLst>
              <a:gd name="adj" fmla="val 7876"/>
            </a:avLst>
          </a:prstGeom>
          <a:solidFill>
            <a:srgbClr val="ECF5F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a:p>
        </p:txBody>
      </p:sp>
      <p:sp>
        <p:nvSpPr>
          <p:cNvPr id="45" name="文字方塊 44">
            <a:extLst>
              <a:ext uri="{FF2B5EF4-FFF2-40B4-BE49-F238E27FC236}">
                <a16:creationId xmlns:a16="http://schemas.microsoft.com/office/drawing/2014/main" id="{5DC2D441-692B-FF49-809E-68C79069AC26}"/>
              </a:ext>
            </a:extLst>
          </p:cNvPr>
          <p:cNvSpPr txBox="1"/>
          <p:nvPr/>
        </p:nvSpPr>
        <p:spPr>
          <a:xfrm>
            <a:off x="437002" y="1713148"/>
            <a:ext cx="2488699" cy="896849"/>
          </a:xfrm>
          <a:prstGeom prst="rect">
            <a:avLst/>
          </a:prstGeom>
          <a:noFill/>
        </p:spPr>
        <p:txBody>
          <a:bodyPr wrap="square" rtlCol="0">
            <a:spAutoFit/>
          </a:bodyPr>
          <a:lstStyle/>
          <a:p>
            <a:pPr>
              <a:lnSpc>
                <a:spcPts val="1600"/>
              </a:lnSpc>
            </a:pPr>
            <a:r>
              <a:rPr lang="en-US" altLang="zh-TW" sz="1200" b="1" err="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rPr>
              <a:t>Qsirch</a:t>
            </a:r>
            <a:r>
              <a:rPr lang="en-US" altLang="zh-TW" sz="1200" b="1">
                <a:solidFill>
                  <a:schemeClr val="tx2">
                    <a:lumMod val="50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zh-TW" sz="1200">
                <a:solidFill>
                  <a:schemeClr val="tx2">
                    <a:lumMod val="50000"/>
                  </a:schemeClr>
                </a:solidFill>
                <a:latin typeface="Arial" panose="020B0604020202020204" pitchFamily="34" charset="0"/>
                <a:ea typeface="微軟正黑體" panose="020B0604030504040204" pitchFamily="34" charset="-120"/>
                <a:cs typeface="Arial" panose="020B0604020202020204" pitchFamily="34" charset="0"/>
              </a:rPr>
              <a:t>helps to search data across different cloud storage with one search criteria</a:t>
            </a:r>
            <a:r>
              <a:rPr lang="zh-TW" altLang="en-US" sz="1200">
                <a:solidFill>
                  <a:schemeClr val="tx2">
                    <a:lumMod val="50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zh-TW" sz="1200">
                <a:solidFill>
                  <a:schemeClr val="tx2">
                    <a:lumMod val="50000"/>
                  </a:schemeClr>
                </a:solidFill>
                <a:latin typeface="Arial" panose="020B0604020202020204" pitchFamily="34" charset="0"/>
                <a:ea typeface="微軟正黑體" panose="020B0604030504040204" pitchFamily="34" charset="-120"/>
                <a:cs typeface="Arial" panose="020B0604020202020204" pitchFamily="34" charset="0"/>
              </a:rPr>
              <a:t>and show all results in one page.</a:t>
            </a:r>
            <a:endParaRPr kumimoji="1" lang="zh-TW" altLang="en-US" sz="1200">
              <a:latin typeface="Arial" panose="020B0604020202020204" pitchFamily="34" charset="0"/>
              <a:cs typeface="Arial" panose="020B0604020202020204" pitchFamily="34" charset="0"/>
            </a:endParaRPr>
          </a:p>
        </p:txBody>
      </p:sp>
      <p:sp>
        <p:nvSpPr>
          <p:cNvPr id="51" name="矩形: 圓角 35">
            <a:extLst>
              <a:ext uri="{FF2B5EF4-FFF2-40B4-BE49-F238E27FC236}">
                <a16:creationId xmlns:a16="http://schemas.microsoft.com/office/drawing/2014/main" id="{B2DB7305-1206-1348-A40C-A5A9BC04DE6E}"/>
              </a:ext>
            </a:extLst>
          </p:cNvPr>
          <p:cNvSpPr/>
          <p:nvPr/>
        </p:nvSpPr>
        <p:spPr>
          <a:xfrm>
            <a:off x="3162122" y="974316"/>
            <a:ext cx="2746385" cy="549796"/>
          </a:xfrm>
          <a:prstGeom prst="roundRect">
            <a:avLst>
              <a:gd name="adj" fmla="val 32052"/>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r>
              <a:rPr lang="en-US" altLang="zh-CN" sz="1500" b="1">
                <a:latin typeface="Arial"/>
                <a:ea typeface="Microsoft JhengHei"/>
                <a:cs typeface="Arial"/>
              </a:rPr>
              <a:t>Cloud-to-cloud migration and archive</a:t>
            </a:r>
            <a:endParaRPr lang="zh-TW" altLang="en-US" sz="1500" b="1">
              <a:solidFill>
                <a:prstClr val="white"/>
              </a:solidFill>
              <a:latin typeface="Arial"/>
              <a:ea typeface="Microsoft JhengHei"/>
              <a:cs typeface="Arial"/>
            </a:endParaRPr>
          </a:p>
        </p:txBody>
      </p:sp>
      <p:sp>
        <p:nvSpPr>
          <p:cNvPr id="52" name="圓角矩形 51">
            <a:extLst>
              <a:ext uri="{FF2B5EF4-FFF2-40B4-BE49-F238E27FC236}">
                <a16:creationId xmlns:a16="http://schemas.microsoft.com/office/drawing/2014/main" id="{ABD7AD89-6285-C846-A69D-C688309BA6F7}"/>
              </a:ext>
            </a:extLst>
          </p:cNvPr>
          <p:cNvSpPr/>
          <p:nvPr/>
        </p:nvSpPr>
        <p:spPr>
          <a:xfrm>
            <a:off x="3162123" y="1616641"/>
            <a:ext cx="2746384" cy="2970991"/>
          </a:xfrm>
          <a:prstGeom prst="roundRect">
            <a:avLst>
              <a:gd name="adj" fmla="val 7876"/>
            </a:avLst>
          </a:prstGeom>
          <a:solidFill>
            <a:srgbClr val="ECF5F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a:p>
        </p:txBody>
      </p:sp>
      <p:sp>
        <p:nvSpPr>
          <p:cNvPr id="68" name="文字方塊 67">
            <a:extLst>
              <a:ext uri="{FF2B5EF4-FFF2-40B4-BE49-F238E27FC236}">
                <a16:creationId xmlns:a16="http://schemas.microsoft.com/office/drawing/2014/main" id="{4EE175A6-D716-544E-99F5-E173619F75A1}"/>
              </a:ext>
            </a:extLst>
          </p:cNvPr>
          <p:cNvSpPr txBox="1"/>
          <p:nvPr/>
        </p:nvSpPr>
        <p:spPr>
          <a:xfrm>
            <a:off x="3273160" y="1713147"/>
            <a:ext cx="2590080" cy="1512402"/>
          </a:xfrm>
          <a:prstGeom prst="rect">
            <a:avLst/>
          </a:prstGeom>
          <a:noFill/>
        </p:spPr>
        <p:txBody>
          <a:bodyPr wrap="square" rtlCol="0">
            <a:spAutoFit/>
          </a:bodyPr>
          <a:lstStyle/>
          <a:p>
            <a:pPr>
              <a:lnSpc>
                <a:spcPts val="1600"/>
              </a:lnSpc>
            </a:pPr>
            <a:r>
              <a:rPr lang="en-US" altLang="zh-TW" sz="1200">
                <a:solidFill>
                  <a:schemeClr val="tx2">
                    <a:lumMod val="50000"/>
                  </a:schemeClr>
                </a:solidFill>
                <a:latin typeface="Arial" panose="020B0604020202020204" pitchFamily="34" charset="0"/>
                <a:ea typeface="微軟正黑體" panose="020B0604030504040204" pitchFamily="34" charset="-120"/>
                <a:cs typeface="Arial" panose="020B0604020202020204" pitchFamily="34" charset="0"/>
              </a:rPr>
              <a:t>Different cloud providers can be source or destination when filing by </a:t>
            </a:r>
            <a:r>
              <a:rPr lang="en-US" altLang="zh-TW" sz="1200" b="1" err="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rPr>
              <a:t>Qfiling</a:t>
            </a:r>
            <a:r>
              <a:rPr lang="en-US" altLang="zh-TW" sz="1200">
                <a:solidFill>
                  <a:schemeClr val="tx2">
                    <a:lumMod val="50000"/>
                  </a:schemeClr>
                </a:solidFill>
                <a:latin typeface="Arial" panose="020B0604020202020204" pitchFamily="34" charset="0"/>
                <a:ea typeface="微軟正黑體" panose="020B0604030504040204" pitchFamily="34" charset="-120"/>
                <a:cs typeface="Arial" panose="020B0604020202020204" pitchFamily="34" charset="0"/>
              </a:rPr>
              <a:t> . There are also multiple editing modules can be apply to the filing.</a:t>
            </a:r>
          </a:p>
          <a:p>
            <a:pPr>
              <a:lnSpc>
                <a:spcPts val="1600"/>
              </a:lnSpc>
            </a:pPr>
            <a:endParaRPr lang="en-US" altLang="zh-TW" sz="1200">
              <a:solidFill>
                <a:schemeClr val="tx2">
                  <a:lumMod val="50000"/>
                </a:schemeClr>
              </a:solidFill>
              <a:latin typeface="Arial" panose="020B0604020202020204" pitchFamily="34" charset="0"/>
              <a:ea typeface="微軟正黑體" panose="020B0604030504040204" pitchFamily="34" charset="-120"/>
              <a:cs typeface="Arial" panose="020B0604020202020204" pitchFamily="34" charset="0"/>
            </a:endParaRPr>
          </a:p>
          <a:p>
            <a:pPr>
              <a:lnSpc>
                <a:spcPts val="1600"/>
              </a:lnSpc>
            </a:pPr>
            <a:endParaRPr kumimoji="1" lang="zh-TW" altLang="en-US" sz="1200">
              <a:latin typeface="Arial" panose="020B0604020202020204" pitchFamily="34" charset="0"/>
              <a:cs typeface="Arial" panose="020B0604020202020204" pitchFamily="34" charset="0"/>
            </a:endParaRPr>
          </a:p>
        </p:txBody>
      </p:sp>
      <p:sp>
        <p:nvSpPr>
          <p:cNvPr id="69" name="矩形: 圓角 35">
            <a:extLst>
              <a:ext uri="{FF2B5EF4-FFF2-40B4-BE49-F238E27FC236}">
                <a16:creationId xmlns:a16="http://schemas.microsoft.com/office/drawing/2014/main" id="{CE218CE3-AFCC-2440-83BE-0ACF9C4C66F4}"/>
              </a:ext>
            </a:extLst>
          </p:cNvPr>
          <p:cNvSpPr/>
          <p:nvPr/>
        </p:nvSpPr>
        <p:spPr>
          <a:xfrm>
            <a:off x="6043545" y="974316"/>
            <a:ext cx="2746385" cy="549796"/>
          </a:xfrm>
          <a:prstGeom prst="roundRect">
            <a:avLst>
              <a:gd name="adj" fmla="val 32052"/>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r>
              <a:rPr lang="en-US" altLang="zh-TW" sz="1500" b="1">
                <a:solidFill>
                  <a:prstClr val="white"/>
                </a:solidFill>
                <a:latin typeface="Arial" panose="020B0604020202020204" pitchFamily="34" charset="0"/>
                <a:ea typeface="Microsoft JhengHei" panose="020B0604030504040204" pitchFamily="34" charset="-120"/>
                <a:cs typeface="Arial" panose="020B0604020202020204" pitchFamily="34" charset="0"/>
              </a:rPr>
              <a:t>Enjoy better multimedia service</a:t>
            </a:r>
            <a:endParaRPr lang="zh-TW" altLang="en-US" sz="1500" b="1">
              <a:solidFill>
                <a:prstClr val="white"/>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70" name="圓角矩形 69">
            <a:extLst>
              <a:ext uri="{FF2B5EF4-FFF2-40B4-BE49-F238E27FC236}">
                <a16:creationId xmlns:a16="http://schemas.microsoft.com/office/drawing/2014/main" id="{65C07F7D-E1D3-EF44-9E82-DE49DFC9BEE9}"/>
              </a:ext>
            </a:extLst>
          </p:cNvPr>
          <p:cNvSpPr/>
          <p:nvPr/>
        </p:nvSpPr>
        <p:spPr>
          <a:xfrm>
            <a:off x="6043545" y="1616641"/>
            <a:ext cx="2746384" cy="2970991"/>
          </a:xfrm>
          <a:prstGeom prst="roundRect">
            <a:avLst>
              <a:gd name="adj" fmla="val 7876"/>
            </a:avLst>
          </a:prstGeom>
          <a:solidFill>
            <a:srgbClr val="ECF5F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a:p>
        </p:txBody>
      </p:sp>
      <p:sp>
        <p:nvSpPr>
          <p:cNvPr id="86" name="文字方塊 85">
            <a:extLst>
              <a:ext uri="{FF2B5EF4-FFF2-40B4-BE49-F238E27FC236}">
                <a16:creationId xmlns:a16="http://schemas.microsoft.com/office/drawing/2014/main" id="{9EB66F3D-CBAE-EC41-9A40-E7D66956D9B1}"/>
              </a:ext>
            </a:extLst>
          </p:cNvPr>
          <p:cNvSpPr txBox="1"/>
          <p:nvPr/>
        </p:nvSpPr>
        <p:spPr>
          <a:xfrm>
            <a:off x="6193923" y="1697909"/>
            <a:ext cx="2488699" cy="896849"/>
          </a:xfrm>
          <a:prstGeom prst="rect">
            <a:avLst/>
          </a:prstGeom>
          <a:noFill/>
        </p:spPr>
        <p:txBody>
          <a:bodyPr wrap="square" rtlCol="0">
            <a:spAutoFit/>
          </a:bodyPr>
          <a:lstStyle/>
          <a:p>
            <a:pPr>
              <a:lnSpc>
                <a:spcPts val="1600"/>
              </a:lnSpc>
            </a:pPr>
            <a:r>
              <a:rPr lang="en-US" altLang="zh-CN" sz="1200">
                <a:solidFill>
                  <a:schemeClr val="tx2">
                    <a:lumMod val="50000"/>
                  </a:schemeClr>
                </a:solidFill>
                <a:latin typeface="Arial" panose="020B0604020202020204" pitchFamily="34" charset="0"/>
                <a:ea typeface="微軟正黑體" panose="020B0604030504040204" pitchFamily="34" charset="-120"/>
                <a:cs typeface="Arial" panose="020B0604020202020204" pitchFamily="34" charset="0"/>
              </a:rPr>
              <a:t>You can have the same excellent experience using QTS multimedia services, </a:t>
            </a:r>
            <a:r>
              <a:rPr lang="en-US" altLang="zh-TW" sz="12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rPr>
              <a:t>Video Station, Music Station, </a:t>
            </a:r>
            <a:r>
              <a:rPr lang="en-US" altLang="zh-TW" sz="1200" b="1" err="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rPr>
              <a:t>QuMagie</a:t>
            </a:r>
            <a:r>
              <a:rPr lang="en-US" altLang="zh-TW" sz="1200" b="1">
                <a:solidFill>
                  <a:schemeClr val="tx2">
                    <a:lumMod val="50000"/>
                  </a:schemeClr>
                </a:solidFill>
                <a:latin typeface="Arial" panose="020B0604020202020204" pitchFamily="34" charset="0"/>
                <a:ea typeface="微軟正黑體" panose="020B0604030504040204" pitchFamily="34" charset="-120"/>
                <a:cs typeface="Arial" panose="020B0604020202020204" pitchFamily="34" charset="0"/>
              </a:rPr>
              <a:t>.</a:t>
            </a:r>
            <a:endParaRPr kumimoji="1" lang="zh-TW" altLang="en-US" sz="1200">
              <a:latin typeface="Arial" panose="020B0604020202020204" pitchFamily="34" charset="0"/>
              <a:cs typeface="Arial" panose="020B0604020202020204" pitchFamily="34" charset="0"/>
            </a:endParaRPr>
          </a:p>
        </p:txBody>
      </p:sp>
      <p:grpSp>
        <p:nvGrpSpPr>
          <p:cNvPr id="106" name="群組 105">
            <a:extLst>
              <a:ext uri="{FF2B5EF4-FFF2-40B4-BE49-F238E27FC236}">
                <a16:creationId xmlns:a16="http://schemas.microsoft.com/office/drawing/2014/main" id="{9765EB6B-8EB8-5F49-9DAD-0B558973817C}"/>
              </a:ext>
            </a:extLst>
          </p:cNvPr>
          <p:cNvGrpSpPr/>
          <p:nvPr/>
        </p:nvGrpSpPr>
        <p:grpSpPr>
          <a:xfrm>
            <a:off x="341305" y="2697531"/>
            <a:ext cx="2590904" cy="1744084"/>
            <a:chOff x="432743" y="3043406"/>
            <a:chExt cx="2590904" cy="1744084"/>
          </a:xfrm>
        </p:grpSpPr>
        <p:pic>
          <p:nvPicPr>
            <p:cNvPr id="26" name="Google Shape;228;p20">
              <a:extLst>
                <a:ext uri="{FF2B5EF4-FFF2-40B4-BE49-F238E27FC236}">
                  <a16:creationId xmlns:a16="http://schemas.microsoft.com/office/drawing/2014/main" id="{50339105-0011-4245-86A7-8620BDA74F21}"/>
                </a:ext>
              </a:extLst>
            </p:cNvPr>
            <p:cNvPicPr preferRelativeResize="0"/>
            <p:nvPr/>
          </p:nvPicPr>
          <p:blipFill>
            <a:blip r:embed="rId3">
              <a:alphaModFix/>
            </a:blip>
            <a:stretch>
              <a:fillRect/>
            </a:stretch>
          </p:blipFill>
          <p:spPr>
            <a:xfrm>
              <a:off x="1156779" y="3407508"/>
              <a:ext cx="164404" cy="164404"/>
            </a:xfrm>
            <a:prstGeom prst="rect">
              <a:avLst/>
            </a:prstGeom>
            <a:noFill/>
            <a:ln>
              <a:noFill/>
            </a:ln>
          </p:spPr>
        </p:pic>
        <p:cxnSp>
          <p:nvCxnSpPr>
            <p:cNvPr id="27" name="直線單箭頭接點 27">
              <a:extLst>
                <a:ext uri="{FF2B5EF4-FFF2-40B4-BE49-F238E27FC236}">
                  <a16:creationId xmlns:a16="http://schemas.microsoft.com/office/drawing/2014/main" id="{CDC36833-82DE-1D44-801E-FE1CD3295BC5}"/>
                </a:ext>
              </a:extLst>
            </p:cNvPr>
            <p:cNvCxnSpPr>
              <a:cxnSpLocks/>
            </p:cNvCxnSpPr>
            <p:nvPr/>
          </p:nvCxnSpPr>
          <p:spPr>
            <a:xfrm flipH="1">
              <a:off x="834562" y="3379606"/>
              <a:ext cx="353643" cy="437238"/>
            </a:xfrm>
            <a:prstGeom prst="straightConnector1">
              <a:avLst/>
            </a:prstGeom>
            <a:ln w="10160">
              <a:solidFill>
                <a:schemeClr val="tx2">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28" name="直線單箭頭接點 28">
              <a:extLst>
                <a:ext uri="{FF2B5EF4-FFF2-40B4-BE49-F238E27FC236}">
                  <a16:creationId xmlns:a16="http://schemas.microsoft.com/office/drawing/2014/main" id="{44ADB05D-4006-E844-8556-F5FA785094FB}"/>
                </a:ext>
              </a:extLst>
            </p:cNvPr>
            <p:cNvCxnSpPr>
              <a:cxnSpLocks/>
            </p:cNvCxnSpPr>
            <p:nvPr/>
          </p:nvCxnSpPr>
          <p:spPr>
            <a:xfrm>
              <a:off x="2099198" y="3348682"/>
              <a:ext cx="482692" cy="474660"/>
            </a:xfrm>
            <a:prstGeom prst="straightConnector1">
              <a:avLst/>
            </a:prstGeom>
            <a:ln w="10160">
              <a:solidFill>
                <a:schemeClr val="tx2">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A9A44738-91D1-D64C-9712-0423AA0045E6}"/>
                </a:ext>
              </a:extLst>
            </p:cNvPr>
            <p:cNvCxnSpPr>
              <a:cxnSpLocks/>
            </p:cNvCxnSpPr>
            <p:nvPr/>
          </p:nvCxnSpPr>
          <p:spPr>
            <a:xfrm>
              <a:off x="1682819" y="3344623"/>
              <a:ext cx="13137" cy="482598"/>
            </a:xfrm>
            <a:prstGeom prst="straightConnector1">
              <a:avLst/>
            </a:prstGeom>
            <a:ln w="10160">
              <a:solidFill>
                <a:schemeClr val="tx2">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pic>
          <p:nvPicPr>
            <p:cNvPr id="32" name="Google Shape;223;p20">
              <a:extLst>
                <a:ext uri="{FF2B5EF4-FFF2-40B4-BE49-F238E27FC236}">
                  <a16:creationId xmlns:a16="http://schemas.microsoft.com/office/drawing/2014/main" id="{E5C23800-59A6-224F-B40C-2E296CE36BB0}"/>
                </a:ext>
              </a:extLst>
            </p:cNvPr>
            <p:cNvPicPr preferRelativeResize="0"/>
            <p:nvPr/>
          </p:nvPicPr>
          <p:blipFill>
            <a:blip r:embed="rId4">
              <a:alphaModFix/>
            </a:blip>
            <a:stretch>
              <a:fillRect/>
            </a:stretch>
          </p:blipFill>
          <p:spPr>
            <a:xfrm>
              <a:off x="1112744" y="3043406"/>
              <a:ext cx="1058664" cy="377598"/>
            </a:xfrm>
            <a:prstGeom prst="rect">
              <a:avLst/>
            </a:prstGeom>
            <a:noFill/>
            <a:ln>
              <a:noFill/>
            </a:ln>
            <a:effectLst>
              <a:outerShdw blurRad="50800" dist="38100" dir="2700000" algn="tl" rotWithShape="0">
                <a:prstClr val="black">
                  <a:alpha val="40000"/>
                </a:prstClr>
              </a:outerShdw>
            </a:effectLst>
          </p:spPr>
        </p:pic>
        <p:pic>
          <p:nvPicPr>
            <p:cNvPr id="35" name="Google Shape;228;p20">
              <a:extLst>
                <a:ext uri="{FF2B5EF4-FFF2-40B4-BE49-F238E27FC236}">
                  <a16:creationId xmlns:a16="http://schemas.microsoft.com/office/drawing/2014/main" id="{5DAD5147-D80C-6D48-8AAD-4ACF8417A16F}"/>
                </a:ext>
              </a:extLst>
            </p:cNvPr>
            <p:cNvPicPr preferRelativeResize="0"/>
            <p:nvPr/>
          </p:nvPicPr>
          <p:blipFill>
            <a:blip r:embed="rId3">
              <a:alphaModFix/>
            </a:blip>
            <a:stretch>
              <a:fillRect/>
            </a:stretch>
          </p:blipFill>
          <p:spPr>
            <a:xfrm>
              <a:off x="1713838" y="3404500"/>
              <a:ext cx="164404" cy="164404"/>
            </a:xfrm>
            <a:prstGeom prst="rect">
              <a:avLst/>
            </a:prstGeom>
            <a:noFill/>
            <a:ln>
              <a:noFill/>
            </a:ln>
          </p:spPr>
        </p:pic>
        <p:pic>
          <p:nvPicPr>
            <p:cNvPr id="36" name="Google Shape;228;p20">
              <a:extLst>
                <a:ext uri="{FF2B5EF4-FFF2-40B4-BE49-F238E27FC236}">
                  <a16:creationId xmlns:a16="http://schemas.microsoft.com/office/drawing/2014/main" id="{CB5B3BF6-2FA5-E840-850B-445CF815F129}"/>
                </a:ext>
              </a:extLst>
            </p:cNvPr>
            <p:cNvPicPr preferRelativeResize="0"/>
            <p:nvPr/>
          </p:nvPicPr>
          <p:blipFill>
            <a:blip r:embed="rId3">
              <a:alphaModFix/>
            </a:blip>
            <a:stretch>
              <a:fillRect/>
            </a:stretch>
          </p:blipFill>
          <p:spPr>
            <a:xfrm>
              <a:off x="2264303" y="3402324"/>
              <a:ext cx="164404" cy="164404"/>
            </a:xfrm>
            <a:prstGeom prst="rect">
              <a:avLst/>
            </a:prstGeom>
            <a:noFill/>
            <a:ln>
              <a:noFill/>
            </a:ln>
          </p:spPr>
        </p:pic>
        <p:cxnSp>
          <p:nvCxnSpPr>
            <p:cNvPr id="37" name="直線單箭頭接點 84">
              <a:extLst>
                <a:ext uri="{FF2B5EF4-FFF2-40B4-BE49-F238E27FC236}">
                  <a16:creationId xmlns:a16="http://schemas.microsoft.com/office/drawing/2014/main" id="{029026A8-47B7-914F-9D57-24AFDEC2AF55}"/>
                </a:ext>
              </a:extLst>
            </p:cNvPr>
            <p:cNvCxnSpPr>
              <a:cxnSpLocks/>
            </p:cNvCxnSpPr>
            <p:nvPr/>
          </p:nvCxnSpPr>
          <p:spPr>
            <a:xfrm>
              <a:off x="872979" y="3782914"/>
              <a:ext cx="14357" cy="557179"/>
            </a:xfrm>
            <a:prstGeom prst="straightConnector1">
              <a:avLst/>
            </a:prstGeom>
            <a:ln w="10160">
              <a:solidFill>
                <a:schemeClr val="tx2">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38" name="直線單箭頭接點 86">
              <a:extLst>
                <a:ext uri="{FF2B5EF4-FFF2-40B4-BE49-F238E27FC236}">
                  <a16:creationId xmlns:a16="http://schemas.microsoft.com/office/drawing/2014/main" id="{A39275D5-CB3C-394F-8BCD-E0A882AEA7F9}"/>
                </a:ext>
              </a:extLst>
            </p:cNvPr>
            <p:cNvCxnSpPr>
              <a:cxnSpLocks/>
            </p:cNvCxnSpPr>
            <p:nvPr/>
          </p:nvCxnSpPr>
          <p:spPr>
            <a:xfrm>
              <a:off x="1713838" y="3749420"/>
              <a:ext cx="14357" cy="557179"/>
            </a:xfrm>
            <a:prstGeom prst="straightConnector1">
              <a:avLst/>
            </a:prstGeom>
            <a:ln w="10160">
              <a:solidFill>
                <a:schemeClr val="tx2">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39" name="直線單箭頭接點 87">
              <a:extLst>
                <a:ext uri="{FF2B5EF4-FFF2-40B4-BE49-F238E27FC236}">
                  <a16:creationId xmlns:a16="http://schemas.microsoft.com/office/drawing/2014/main" id="{407FA2C7-B9B1-9542-BA79-61B59094A8B8}"/>
                </a:ext>
              </a:extLst>
            </p:cNvPr>
            <p:cNvCxnSpPr>
              <a:cxnSpLocks/>
            </p:cNvCxnSpPr>
            <p:nvPr/>
          </p:nvCxnSpPr>
          <p:spPr>
            <a:xfrm>
              <a:off x="2611728" y="3750346"/>
              <a:ext cx="14357" cy="557179"/>
            </a:xfrm>
            <a:prstGeom prst="straightConnector1">
              <a:avLst/>
            </a:prstGeom>
            <a:ln w="10160">
              <a:solidFill>
                <a:schemeClr val="tx2">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pic>
          <p:nvPicPr>
            <p:cNvPr id="40" name="圖形 39">
              <a:extLst>
                <a:ext uri="{FF2B5EF4-FFF2-40B4-BE49-F238E27FC236}">
                  <a16:creationId xmlns:a16="http://schemas.microsoft.com/office/drawing/2014/main" id="{2F92AC2A-DA83-754C-84D9-F427C8AB34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056" y="3541403"/>
              <a:ext cx="498636" cy="298641"/>
            </a:xfrm>
            <a:prstGeom prst="rect">
              <a:avLst/>
            </a:prstGeom>
            <a:effectLst>
              <a:outerShdw blurRad="50800" dist="38100" dir="2700000" algn="tl" rotWithShape="0">
                <a:prstClr val="black">
                  <a:alpha val="40000"/>
                </a:prstClr>
              </a:outerShdw>
            </a:effectLst>
          </p:spPr>
        </p:pic>
        <p:pic>
          <p:nvPicPr>
            <p:cNvPr id="41" name="圖形 40">
              <a:extLst>
                <a:ext uri="{FF2B5EF4-FFF2-40B4-BE49-F238E27FC236}">
                  <a16:creationId xmlns:a16="http://schemas.microsoft.com/office/drawing/2014/main" id="{79B16244-8E91-7945-B51B-F4BE5B4E3B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51162" y="3529342"/>
              <a:ext cx="525351" cy="314641"/>
            </a:xfrm>
            <a:prstGeom prst="rect">
              <a:avLst/>
            </a:prstGeom>
            <a:effectLst>
              <a:outerShdw blurRad="50800" dist="38100" dir="2700000" algn="tl" rotWithShape="0">
                <a:prstClr val="black">
                  <a:alpha val="40000"/>
                </a:prstClr>
              </a:outerShdw>
            </a:effectLst>
          </p:spPr>
        </p:pic>
        <p:pic>
          <p:nvPicPr>
            <p:cNvPr id="42" name="Google Shape;224;p20">
              <a:extLst>
                <a:ext uri="{FF2B5EF4-FFF2-40B4-BE49-F238E27FC236}">
                  <a16:creationId xmlns:a16="http://schemas.microsoft.com/office/drawing/2014/main" id="{41595DDB-A6EF-B047-A2DB-CA24D9A5BC5D}"/>
                </a:ext>
              </a:extLst>
            </p:cNvPr>
            <p:cNvPicPr preferRelativeResize="0"/>
            <p:nvPr/>
          </p:nvPicPr>
          <p:blipFill rotWithShape="1">
            <a:blip r:embed="rId9">
              <a:alphaModFix/>
            </a:blip>
            <a:srcRect t="30211" r="1757" b="16138"/>
            <a:stretch/>
          </p:blipFill>
          <p:spPr>
            <a:xfrm>
              <a:off x="432743" y="3943223"/>
              <a:ext cx="2590904" cy="844267"/>
            </a:xfrm>
            <a:prstGeom prst="rect">
              <a:avLst/>
            </a:prstGeom>
            <a:noFill/>
            <a:ln>
              <a:noFill/>
            </a:ln>
            <a:effectLst>
              <a:outerShdw blurRad="50800" dist="38100" dir="2700000" algn="tl" rotWithShape="0">
                <a:prstClr val="black">
                  <a:alpha val="40000"/>
                </a:prstClr>
              </a:outerShdw>
            </a:effectLst>
          </p:spPr>
        </p:pic>
        <p:pic>
          <p:nvPicPr>
            <p:cNvPr id="43" name="圖形 42">
              <a:extLst>
                <a:ext uri="{FF2B5EF4-FFF2-40B4-BE49-F238E27FC236}">
                  <a16:creationId xmlns:a16="http://schemas.microsoft.com/office/drawing/2014/main" id="{0C7F195F-AE0F-9941-B4C6-772CDC3149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10714" y="3539834"/>
              <a:ext cx="508265" cy="304408"/>
            </a:xfrm>
            <a:prstGeom prst="rect">
              <a:avLst/>
            </a:prstGeom>
            <a:effectLst>
              <a:outerShdw blurRad="50800" dist="38100" dir="2700000" algn="tl" rotWithShape="0">
                <a:prstClr val="black">
                  <a:alpha val="40000"/>
                </a:prstClr>
              </a:outerShdw>
            </a:effectLst>
          </p:spPr>
        </p:pic>
      </p:grpSp>
      <p:grpSp>
        <p:nvGrpSpPr>
          <p:cNvPr id="107" name="群組 106">
            <a:extLst>
              <a:ext uri="{FF2B5EF4-FFF2-40B4-BE49-F238E27FC236}">
                <a16:creationId xmlns:a16="http://schemas.microsoft.com/office/drawing/2014/main" id="{6527A76A-91C0-2849-BDC5-28D12325D855}"/>
              </a:ext>
            </a:extLst>
          </p:cNvPr>
          <p:cNvGrpSpPr/>
          <p:nvPr/>
        </p:nvGrpSpPr>
        <p:grpSpPr>
          <a:xfrm>
            <a:off x="6165675" y="2841753"/>
            <a:ext cx="2557048" cy="1588948"/>
            <a:chOff x="4927251" y="2153705"/>
            <a:chExt cx="3772308" cy="2344121"/>
          </a:xfrm>
        </p:grpSpPr>
        <p:pic>
          <p:nvPicPr>
            <p:cNvPr id="108" name="Google Shape;270;p22">
              <a:extLst>
                <a:ext uri="{FF2B5EF4-FFF2-40B4-BE49-F238E27FC236}">
                  <a16:creationId xmlns:a16="http://schemas.microsoft.com/office/drawing/2014/main" id="{15587441-BC20-904B-9033-A2280A6B019C}"/>
                </a:ext>
              </a:extLst>
            </p:cNvPr>
            <p:cNvPicPr preferRelativeResize="0"/>
            <p:nvPr/>
          </p:nvPicPr>
          <p:blipFill rotWithShape="1">
            <a:blip r:embed="rId12">
              <a:clrChange>
                <a:clrFrom>
                  <a:srgbClr val="FFFFFF"/>
                </a:clrFrom>
                <a:clrTo>
                  <a:srgbClr val="FFFFFF">
                    <a:alpha val="0"/>
                  </a:srgbClr>
                </a:clrTo>
              </a:clrChange>
              <a:alphaModFix/>
            </a:blip>
            <a:srcRect l="18992" t="15012" r="23766" b="14935"/>
            <a:stretch/>
          </p:blipFill>
          <p:spPr>
            <a:xfrm>
              <a:off x="6149766" y="2153705"/>
              <a:ext cx="192300" cy="235339"/>
            </a:xfrm>
            <a:prstGeom prst="rect">
              <a:avLst/>
            </a:prstGeom>
            <a:noFill/>
            <a:ln>
              <a:noFill/>
            </a:ln>
          </p:spPr>
        </p:pic>
        <p:pic>
          <p:nvPicPr>
            <p:cNvPr id="109" name="Google Shape;272;p22">
              <a:extLst>
                <a:ext uri="{FF2B5EF4-FFF2-40B4-BE49-F238E27FC236}">
                  <a16:creationId xmlns:a16="http://schemas.microsoft.com/office/drawing/2014/main" id="{7C85ADAF-2A6B-B246-8B29-0FEEE91C21B2}"/>
                </a:ext>
              </a:extLst>
            </p:cNvPr>
            <p:cNvPicPr preferRelativeResize="0"/>
            <p:nvPr/>
          </p:nvPicPr>
          <p:blipFill rotWithShape="1">
            <a:blip r:embed="rId13">
              <a:alphaModFix/>
            </a:blip>
            <a:srcRect b="24528"/>
            <a:stretch/>
          </p:blipFill>
          <p:spPr>
            <a:xfrm>
              <a:off x="4979557" y="3199682"/>
              <a:ext cx="383610" cy="236869"/>
            </a:xfrm>
            <a:prstGeom prst="rect">
              <a:avLst/>
            </a:prstGeom>
            <a:noFill/>
            <a:ln>
              <a:noFill/>
            </a:ln>
          </p:spPr>
        </p:pic>
        <p:pic>
          <p:nvPicPr>
            <p:cNvPr id="110" name="Google Shape;273;p22">
              <a:extLst>
                <a:ext uri="{FF2B5EF4-FFF2-40B4-BE49-F238E27FC236}">
                  <a16:creationId xmlns:a16="http://schemas.microsoft.com/office/drawing/2014/main" id="{F068D408-C062-684D-8C4D-B5CE572D2090}"/>
                </a:ext>
              </a:extLst>
            </p:cNvPr>
            <p:cNvPicPr preferRelativeResize="0"/>
            <p:nvPr/>
          </p:nvPicPr>
          <p:blipFill rotWithShape="1">
            <a:blip r:embed="rId13">
              <a:alphaModFix/>
            </a:blip>
            <a:srcRect b="24528"/>
            <a:stretch/>
          </p:blipFill>
          <p:spPr>
            <a:xfrm>
              <a:off x="6202210" y="2799181"/>
              <a:ext cx="383610" cy="236869"/>
            </a:xfrm>
            <a:prstGeom prst="rect">
              <a:avLst/>
            </a:prstGeom>
            <a:noFill/>
            <a:ln>
              <a:noFill/>
            </a:ln>
          </p:spPr>
        </p:pic>
        <p:pic>
          <p:nvPicPr>
            <p:cNvPr id="111" name="Google Shape;274;p22">
              <a:extLst>
                <a:ext uri="{FF2B5EF4-FFF2-40B4-BE49-F238E27FC236}">
                  <a16:creationId xmlns:a16="http://schemas.microsoft.com/office/drawing/2014/main" id="{AF31B8D2-89B4-504C-801A-4857D1B9BE40}"/>
                </a:ext>
              </a:extLst>
            </p:cNvPr>
            <p:cNvPicPr preferRelativeResize="0"/>
            <p:nvPr/>
          </p:nvPicPr>
          <p:blipFill rotWithShape="1">
            <a:blip r:embed="rId12">
              <a:clrChange>
                <a:clrFrom>
                  <a:srgbClr val="FFFFFF"/>
                </a:clrFrom>
                <a:clrTo>
                  <a:srgbClr val="FFFFFF">
                    <a:alpha val="0"/>
                  </a:srgbClr>
                </a:clrTo>
              </a:clrChange>
              <a:alphaModFix/>
            </a:blip>
            <a:srcRect l="18992" t="15012" r="23766" b="14935"/>
            <a:stretch/>
          </p:blipFill>
          <p:spPr>
            <a:xfrm>
              <a:off x="6305763" y="3904108"/>
              <a:ext cx="192300" cy="235339"/>
            </a:xfrm>
            <a:prstGeom prst="rect">
              <a:avLst/>
            </a:prstGeom>
            <a:noFill/>
            <a:ln>
              <a:noFill/>
            </a:ln>
          </p:spPr>
        </p:pic>
        <p:pic>
          <p:nvPicPr>
            <p:cNvPr id="112" name="Google Shape;275;p22">
              <a:extLst>
                <a:ext uri="{FF2B5EF4-FFF2-40B4-BE49-F238E27FC236}">
                  <a16:creationId xmlns:a16="http://schemas.microsoft.com/office/drawing/2014/main" id="{0108DA9C-130A-7D49-BC90-1FD36F7B7D40}"/>
                </a:ext>
              </a:extLst>
            </p:cNvPr>
            <p:cNvPicPr preferRelativeResize="0"/>
            <p:nvPr/>
          </p:nvPicPr>
          <p:blipFill>
            <a:blip r:embed="rId14">
              <a:alphaModFix/>
            </a:blip>
            <a:stretch>
              <a:fillRect/>
            </a:stretch>
          </p:blipFill>
          <p:spPr>
            <a:xfrm>
              <a:off x="4927251" y="2262886"/>
              <a:ext cx="230602" cy="230602"/>
            </a:xfrm>
            <a:prstGeom prst="rect">
              <a:avLst/>
            </a:prstGeom>
            <a:noFill/>
            <a:ln>
              <a:noFill/>
            </a:ln>
          </p:spPr>
        </p:pic>
        <p:pic>
          <p:nvPicPr>
            <p:cNvPr id="113" name="Google Shape;276;p22">
              <a:extLst>
                <a:ext uri="{FF2B5EF4-FFF2-40B4-BE49-F238E27FC236}">
                  <a16:creationId xmlns:a16="http://schemas.microsoft.com/office/drawing/2014/main" id="{A52829F2-B822-D348-9D8B-E3EAFB0ECC92}"/>
                </a:ext>
              </a:extLst>
            </p:cNvPr>
            <p:cNvPicPr preferRelativeResize="0"/>
            <p:nvPr/>
          </p:nvPicPr>
          <p:blipFill rotWithShape="1">
            <a:blip r:embed="rId15">
              <a:clrChange>
                <a:clrFrom>
                  <a:srgbClr val="FFFFFF"/>
                </a:clrFrom>
                <a:clrTo>
                  <a:srgbClr val="FFFFFF">
                    <a:alpha val="0"/>
                  </a:srgbClr>
                </a:clrTo>
              </a:clrChange>
              <a:alphaModFix/>
            </a:blip>
            <a:srcRect l="18779" t="21556" r="18767" b="22683"/>
            <a:stretch/>
          </p:blipFill>
          <p:spPr>
            <a:xfrm>
              <a:off x="5674955" y="4291936"/>
              <a:ext cx="230602" cy="205890"/>
            </a:xfrm>
            <a:prstGeom prst="rect">
              <a:avLst/>
            </a:prstGeom>
            <a:noFill/>
            <a:ln>
              <a:noFill/>
            </a:ln>
          </p:spPr>
        </p:pic>
        <p:cxnSp>
          <p:nvCxnSpPr>
            <p:cNvPr id="114" name="Google Shape;278;p22">
              <a:extLst>
                <a:ext uri="{FF2B5EF4-FFF2-40B4-BE49-F238E27FC236}">
                  <a16:creationId xmlns:a16="http://schemas.microsoft.com/office/drawing/2014/main" id="{BFAC7E95-B932-1F49-B3A8-24E8F9F3A7CB}"/>
                </a:ext>
              </a:extLst>
            </p:cNvPr>
            <p:cNvCxnSpPr>
              <a:cxnSpLocks/>
            </p:cNvCxnSpPr>
            <p:nvPr/>
          </p:nvCxnSpPr>
          <p:spPr>
            <a:xfrm>
              <a:off x="6285364" y="2659383"/>
              <a:ext cx="919230" cy="567951"/>
            </a:xfrm>
            <a:prstGeom prst="straightConnector1">
              <a:avLst/>
            </a:prstGeom>
            <a:noFill/>
            <a:ln w="10160" cap="flat" cmpd="sng">
              <a:solidFill>
                <a:srgbClr val="333F50"/>
              </a:solidFill>
              <a:prstDash val="solid"/>
              <a:round/>
              <a:headEnd type="none" w="med" len="med"/>
              <a:tailEnd type="none" w="med" len="med"/>
            </a:ln>
          </p:spPr>
        </p:cxnSp>
        <p:cxnSp>
          <p:nvCxnSpPr>
            <p:cNvPr id="115" name="Google Shape;279;p22">
              <a:extLst>
                <a:ext uri="{FF2B5EF4-FFF2-40B4-BE49-F238E27FC236}">
                  <a16:creationId xmlns:a16="http://schemas.microsoft.com/office/drawing/2014/main" id="{559DA19E-1F23-AC4D-BB9A-D54D897A3749}"/>
                </a:ext>
              </a:extLst>
            </p:cNvPr>
            <p:cNvCxnSpPr>
              <a:cxnSpLocks/>
            </p:cNvCxnSpPr>
            <p:nvPr/>
          </p:nvCxnSpPr>
          <p:spPr>
            <a:xfrm>
              <a:off x="6285364" y="3227334"/>
              <a:ext cx="919230" cy="0"/>
            </a:xfrm>
            <a:prstGeom prst="straightConnector1">
              <a:avLst/>
            </a:prstGeom>
            <a:noFill/>
            <a:ln w="10160" cap="flat" cmpd="sng">
              <a:solidFill>
                <a:srgbClr val="333F50"/>
              </a:solidFill>
              <a:prstDash val="solid"/>
              <a:round/>
              <a:headEnd type="none" w="med" len="med"/>
              <a:tailEnd type="none" w="med" len="med"/>
            </a:ln>
          </p:spPr>
        </p:cxnSp>
        <p:cxnSp>
          <p:nvCxnSpPr>
            <p:cNvPr id="116" name="Google Shape;280;p22">
              <a:extLst>
                <a:ext uri="{FF2B5EF4-FFF2-40B4-BE49-F238E27FC236}">
                  <a16:creationId xmlns:a16="http://schemas.microsoft.com/office/drawing/2014/main" id="{D140E838-5C5F-B64D-94FF-8005046A6543}"/>
                </a:ext>
              </a:extLst>
            </p:cNvPr>
            <p:cNvCxnSpPr>
              <a:cxnSpLocks/>
            </p:cNvCxnSpPr>
            <p:nvPr/>
          </p:nvCxnSpPr>
          <p:spPr>
            <a:xfrm flipV="1">
              <a:off x="6285364" y="3227334"/>
              <a:ext cx="919230" cy="575121"/>
            </a:xfrm>
            <a:prstGeom prst="straightConnector1">
              <a:avLst/>
            </a:prstGeom>
            <a:noFill/>
            <a:ln w="10160" cap="flat" cmpd="sng">
              <a:solidFill>
                <a:srgbClr val="333F50"/>
              </a:solidFill>
              <a:prstDash val="solid"/>
              <a:round/>
              <a:headEnd type="none" w="med" len="med"/>
              <a:tailEnd type="none" w="med" len="med"/>
            </a:ln>
          </p:spPr>
        </p:cxnSp>
        <p:pic>
          <p:nvPicPr>
            <p:cNvPr id="117" name="Picture 4" descr="https://www.qnap.com/i/_attach_file/product/photo/800_500/339_1524708675_TVS-951X_Front.png?v=1">
              <a:extLst>
                <a:ext uri="{FF2B5EF4-FFF2-40B4-BE49-F238E27FC236}">
                  <a16:creationId xmlns:a16="http://schemas.microsoft.com/office/drawing/2014/main" id="{3A29AD7B-2DAF-154E-AB1F-473374AFF1DB}"/>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683595" y="2804785"/>
              <a:ext cx="1352159" cy="8450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8"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7539D6FC-AF48-FC47-B206-1ECB51FEB429}"/>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076801" y="2330657"/>
              <a:ext cx="405236" cy="405236"/>
            </a:xfrm>
            <a:prstGeom prst="rect">
              <a:avLst/>
            </a:prstGeom>
            <a:noFill/>
            <a:effectLst>
              <a:outerShdw blurRad="50800" dist="38100" dir="2700000" algn="tl" rotWithShape="0">
                <a:prstClr val="black">
                  <a:alpha val="40000"/>
                </a:prstClr>
              </a:outerShdw>
            </a:effectLst>
          </p:spPr>
        </p:pic>
        <p:pic>
          <p:nvPicPr>
            <p:cNvPr id="119"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2D1DD236-7A05-D84A-AD7A-195D08792B47}"/>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8076801" y="3031315"/>
              <a:ext cx="405236" cy="405236"/>
            </a:xfrm>
            <a:prstGeom prst="rect">
              <a:avLst/>
            </a:prstGeom>
            <a:noFill/>
            <a:effectLst>
              <a:outerShdw blurRad="50800" dist="38100" dir="2700000" algn="tl" rotWithShape="0">
                <a:prstClr val="black">
                  <a:alpha val="40000"/>
                </a:prstClr>
              </a:outerShdw>
            </a:effectLst>
          </p:spPr>
        </p:pic>
        <p:pic>
          <p:nvPicPr>
            <p:cNvPr id="120" name="Google Shape;261;p27">
              <a:extLst>
                <a:ext uri="{FF2B5EF4-FFF2-40B4-BE49-F238E27FC236}">
                  <a16:creationId xmlns:a16="http://schemas.microsoft.com/office/drawing/2014/main" id="{A849E17C-60B3-1244-9CA0-983DA6F145F1}"/>
                </a:ext>
              </a:extLst>
            </p:cNvPr>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8080117" y="3701021"/>
              <a:ext cx="406200" cy="406174"/>
            </a:xfrm>
            <a:prstGeom prst="rect">
              <a:avLst/>
            </a:prstGeom>
            <a:noFill/>
            <a:ln>
              <a:noFill/>
            </a:ln>
            <a:effectLst>
              <a:outerShdw blurRad="50800" dist="38100" dir="2700000" algn="tl" rotWithShape="0">
                <a:prstClr val="black">
                  <a:alpha val="40000"/>
                </a:prstClr>
              </a:outerShdw>
            </a:effectLst>
          </p:spPr>
        </p:pic>
        <p:pic>
          <p:nvPicPr>
            <p:cNvPr id="121" name="圖形 120">
              <a:extLst>
                <a:ext uri="{FF2B5EF4-FFF2-40B4-BE49-F238E27FC236}">
                  <a16:creationId xmlns:a16="http://schemas.microsoft.com/office/drawing/2014/main" id="{769659B1-3620-1A40-96D0-52C3E45232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99432" y="2232944"/>
              <a:ext cx="813132" cy="486998"/>
            </a:xfrm>
            <a:prstGeom prst="rect">
              <a:avLst/>
            </a:prstGeom>
            <a:effectLst>
              <a:outerShdw blurRad="50800" dist="38100" dir="2700000" algn="tl" rotWithShape="0">
                <a:prstClr val="black">
                  <a:alpha val="40000"/>
                </a:prstClr>
              </a:outerShdw>
            </a:effectLst>
          </p:spPr>
        </p:pic>
        <p:pic>
          <p:nvPicPr>
            <p:cNvPr id="122" name="圖形 121">
              <a:extLst>
                <a:ext uri="{FF2B5EF4-FFF2-40B4-BE49-F238E27FC236}">
                  <a16:creationId xmlns:a16="http://schemas.microsoft.com/office/drawing/2014/main" id="{38554533-9E93-3A48-8BD5-FD06100B70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83690" y="2903641"/>
              <a:ext cx="813132" cy="486998"/>
            </a:xfrm>
            <a:prstGeom prst="rect">
              <a:avLst/>
            </a:prstGeom>
            <a:effectLst>
              <a:outerShdw blurRad="50800" dist="38100" dir="2700000" algn="tl" rotWithShape="0">
                <a:prstClr val="black">
                  <a:alpha val="40000"/>
                </a:prstClr>
              </a:outerShdw>
            </a:effectLst>
          </p:spPr>
        </p:pic>
        <p:pic>
          <p:nvPicPr>
            <p:cNvPr id="123" name="圖形 122">
              <a:extLst>
                <a:ext uri="{FF2B5EF4-FFF2-40B4-BE49-F238E27FC236}">
                  <a16:creationId xmlns:a16="http://schemas.microsoft.com/office/drawing/2014/main" id="{4A96F745-7696-114F-A9A1-72A03DDE63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99432" y="3596332"/>
              <a:ext cx="817997" cy="489911"/>
            </a:xfrm>
            <a:prstGeom prst="rect">
              <a:avLst/>
            </a:prstGeom>
            <a:effectLst>
              <a:outerShdw blurRad="50800" dist="38100" dir="2700000" algn="tl" rotWithShape="0">
                <a:prstClr val="black">
                  <a:alpha val="40000"/>
                </a:prstClr>
              </a:outerShdw>
            </a:effectLst>
          </p:spPr>
        </p:pic>
        <p:pic>
          <p:nvPicPr>
            <p:cNvPr id="124" name="Google Shape;275;p22">
              <a:extLst>
                <a:ext uri="{FF2B5EF4-FFF2-40B4-BE49-F238E27FC236}">
                  <a16:creationId xmlns:a16="http://schemas.microsoft.com/office/drawing/2014/main" id="{7C866059-B1CF-3A4F-9500-7D4C6D9165F6}"/>
                </a:ext>
              </a:extLst>
            </p:cNvPr>
            <p:cNvPicPr preferRelativeResize="0"/>
            <p:nvPr/>
          </p:nvPicPr>
          <p:blipFill>
            <a:blip r:embed="rId14">
              <a:alphaModFix/>
            </a:blip>
            <a:stretch>
              <a:fillRect/>
            </a:stretch>
          </p:blipFill>
          <p:spPr>
            <a:xfrm>
              <a:off x="5069303" y="3813280"/>
              <a:ext cx="230602" cy="230602"/>
            </a:xfrm>
            <a:prstGeom prst="rect">
              <a:avLst/>
            </a:prstGeom>
            <a:noFill/>
            <a:ln>
              <a:noFill/>
            </a:ln>
          </p:spPr>
        </p:pic>
        <p:sp>
          <p:nvSpPr>
            <p:cNvPr id="125" name="文字方塊 124">
              <a:extLst>
                <a:ext uri="{FF2B5EF4-FFF2-40B4-BE49-F238E27FC236}">
                  <a16:creationId xmlns:a16="http://schemas.microsoft.com/office/drawing/2014/main" id="{3C9536CC-417C-014E-A142-F665A33B169B}"/>
                </a:ext>
              </a:extLst>
            </p:cNvPr>
            <p:cNvSpPr txBox="1"/>
            <p:nvPr/>
          </p:nvSpPr>
          <p:spPr>
            <a:xfrm>
              <a:off x="7982589" y="2723181"/>
              <a:ext cx="622306" cy="356905"/>
            </a:xfrm>
            <a:prstGeom prst="rect">
              <a:avLst/>
            </a:prstGeom>
            <a:noFill/>
          </p:spPr>
          <p:txBody>
            <a:bodyPr wrap="square" rtlCol="0">
              <a:spAutoFit/>
            </a:bodyPr>
            <a:lstStyle/>
            <a:p>
              <a:pPr algn="ctr">
                <a:lnSpc>
                  <a:spcPct val="80000"/>
                </a:lnSpc>
              </a:pPr>
              <a:r>
                <a:rPr kumimoji="1" lang="en-US" altLang="zh-TW" sz="600"/>
                <a:t>Video Station</a:t>
              </a:r>
              <a:endParaRPr kumimoji="1" lang="zh-TW" altLang="en-US" sz="600"/>
            </a:p>
          </p:txBody>
        </p:sp>
        <p:sp>
          <p:nvSpPr>
            <p:cNvPr id="126" name="文字方塊 125">
              <a:extLst>
                <a:ext uri="{FF2B5EF4-FFF2-40B4-BE49-F238E27FC236}">
                  <a16:creationId xmlns:a16="http://schemas.microsoft.com/office/drawing/2014/main" id="{D858429F-20A4-F546-8F74-811FB0E7D42A}"/>
                </a:ext>
              </a:extLst>
            </p:cNvPr>
            <p:cNvSpPr txBox="1"/>
            <p:nvPr/>
          </p:nvSpPr>
          <p:spPr>
            <a:xfrm>
              <a:off x="7982589" y="3414298"/>
              <a:ext cx="622306" cy="356905"/>
            </a:xfrm>
            <a:prstGeom prst="rect">
              <a:avLst/>
            </a:prstGeom>
            <a:noFill/>
          </p:spPr>
          <p:txBody>
            <a:bodyPr wrap="square" rtlCol="0">
              <a:spAutoFit/>
            </a:bodyPr>
            <a:lstStyle/>
            <a:p>
              <a:pPr algn="ctr">
                <a:lnSpc>
                  <a:spcPct val="80000"/>
                </a:lnSpc>
              </a:pPr>
              <a:r>
                <a:rPr kumimoji="1" lang="en-US" altLang="zh-TW" sz="600"/>
                <a:t>Music Station</a:t>
              </a:r>
              <a:endParaRPr kumimoji="1" lang="zh-TW" altLang="en-US" sz="600"/>
            </a:p>
          </p:txBody>
        </p:sp>
        <p:sp>
          <p:nvSpPr>
            <p:cNvPr id="127" name="文字方塊 126">
              <a:extLst>
                <a:ext uri="{FF2B5EF4-FFF2-40B4-BE49-F238E27FC236}">
                  <a16:creationId xmlns:a16="http://schemas.microsoft.com/office/drawing/2014/main" id="{E62D8D37-CE85-2B48-A17D-792AECC3DD8C}"/>
                </a:ext>
              </a:extLst>
            </p:cNvPr>
            <p:cNvSpPr txBox="1"/>
            <p:nvPr/>
          </p:nvSpPr>
          <p:spPr>
            <a:xfrm>
              <a:off x="7902456" y="4073518"/>
              <a:ext cx="797103" cy="247931"/>
            </a:xfrm>
            <a:prstGeom prst="rect">
              <a:avLst/>
            </a:prstGeom>
            <a:noFill/>
          </p:spPr>
          <p:txBody>
            <a:bodyPr wrap="square" rtlCol="0">
              <a:spAutoFit/>
            </a:bodyPr>
            <a:lstStyle/>
            <a:p>
              <a:pPr algn="ctr">
                <a:lnSpc>
                  <a:spcPct val="80000"/>
                </a:lnSpc>
              </a:pPr>
              <a:r>
                <a:rPr kumimoji="1" lang="en-US" altLang="zh-TW" sz="600" err="1"/>
                <a:t>QuMagie</a:t>
              </a:r>
              <a:endParaRPr kumimoji="1" lang="zh-TW" altLang="en-US" sz="600"/>
            </a:p>
          </p:txBody>
        </p:sp>
      </p:grpSp>
      <p:sp>
        <p:nvSpPr>
          <p:cNvPr id="4" name="Rectangle 3">
            <a:extLst>
              <a:ext uri="{FF2B5EF4-FFF2-40B4-BE49-F238E27FC236}">
                <a16:creationId xmlns:a16="http://schemas.microsoft.com/office/drawing/2014/main" id="{4C322DCF-6207-1942-9D4C-1C13181F4434}"/>
              </a:ext>
            </a:extLst>
          </p:cNvPr>
          <p:cNvSpPr/>
          <p:nvPr/>
        </p:nvSpPr>
        <p:spPr>
          <a:xfrm>
            <a:off x="4389670" y="2123951"/>
            <a:ext cx="216726" cy="248209"/>
          </a:xfrm>
          <a:prstGeom prst="rect">
            <a:avLst/>
          </a:prstGeom>
        </p:spPr>
        <p:txBody>
          <a:bodyPr wrap="none">
            <a:spAutoFit/>
          </a:bodyPr>
          <a:lstStyle/>
          <a:p>
            <a:r>
              <a:rPr lang="en-US" sz="1013">
                <a:solidFill>
                  <a:srgbClr val="000000"/>
                </a:solidFill>
                <a:latin typeface="Times" pitchFamily="2" charset="0"/>
              </a:rPr>
              <a:t> </a:t>
            </a:r>
            <a:endParaRPr lang="en-US" sz="1013"/>
          </a:p>
        </p:txBody>
      </p:sp>
      <p:sp>
        <p:nvSpPr>
          <p:cNvPr id="5" name="Rectangle 4">
            <a:extLst>
              <a:ext uri="{FF2B5EF4-FFF2-40B4-BE49-F238E27FC236}">
                <a16:creationId xmlns:a16="http://schemas.microsoft.com/office/drawing/2014/main" id="{EE70E83C-52EB-4A43-A1E3-B47E6013560B}"/>
              </a:ext>
            </a:extLst>
          </p:cNvPr>
          <p:cNvSpPr/>
          <p:nvPr/>
        </p:nvSpPr>
        <p:spPr>
          <a:xfrm>
            <a:off x="4389670" y="2123951"/>
            <a:ext cx="216726" cy="248209"/>
          </a:xfrm>
          <a:prstGeom prst="rect">
            <a:avLst/>
          </a:prstGeom>
        </p:spPr>
        <p:txBody>
          <a:bodyPr wrap="none">
            <a:spAutoFit/>
          </a:bodyPr>
          <a:lstStyle/>
          <a:p>
            <a:r>
              <a:rPr lang="en-US" sz="1013">
                <a:solidFill>
                  <a:srgbClr val="000000"/>
                </a:solidFill>
                <a:latin typeface="Times" pitchFamily="2" charset="0"/>
              </a:rPr>
              <a:t> </a:t>
            </a:r>
            <a:endParaRPr lang="en-US" sz="1013"/>
          </a:p>
        </p:txBody>
      </p:sp>
      <p:grpSp>
        <p:nvGrpSpPr>
          <p:cNvPr id="62" name="群組 61">
            <a:extLst>
              <a:ext uri="{FF2B5EF4-FFF2-40B4-BE49-F238E27FC236}">
                <a16:creationId xmlns:a16="http://schemas.microsoft.com/office/drawing/2014/main" id="{BE4B5104-3C94-49E7-AAFB-4A467AA65F3B}"/>
              </a:ext>
            </a:extLst>
          </p:cNvPr>
          <p:cNvGrpSpPr/>
          <p:nvPr/>
        </p:nvGrpSpPr>
        <p:grpSpPr>
          <a:xfrm>
            <a:off x="3297022" y="2750383"/>
            <a:ext cx="2423518" cy="1598740"/>
            <a:chOff x="2792955" y="2227713"/>
            <a:chExt cx="3916190" cy="2518053"/>
          </a:xfrm>
        </p:grpSpPr>
        <p:cxnSp>
          <p:nvCxnSpPr>
            <p:cNvPr id="63" name="Google Shape;244;p21">
              <a:extLst>
                <a:ext uri="{FF2B5EF4-FFF2-40B4-BE49-F238E27FC236}">
                  <a16:creationId xmlns:a16="http://schemas.microsoft.com/office/drawing/2014/main" id="{D334A42E-4CBA-4DCC-A094-D77A273360CA}"/>
                </a:ext>
              </a:extLst>
            </p:cNvPr>
            <p:cNvCxnSpPr>
              <a:cxnSpLocks/>
            </p:cNvCxnSpPr>
            <p:nvPr/>
          </p:nvCxnSpPr>
          <p:spPr>
            <a:xfrm>
              <a:off x="2995539" y="3596034"/>
              <a:ext cx="2650349" cy="0"/>
            </a:xfrm>
            <a:prstGeom prst="straightConnector1">
              <a:avLst/>
            </a:prstGeom>
            <a:noFill/>
            <a:ln w="9525" cap="flat" cmpd="sng">
              <a:solidFill>
                <a:srgbClr val="333F50"/>
              </a:solidFill>
              <a:prstDash val="solid"/>
              <a:round/>
              <a:headEnd type="none" w="med" len="med"/>
              <a:tailEnd type="triangle" w="med" len="lg"/>
            </a:ln>
          </p:spPr>
        </p:cxnSp>
        <p:cxnSp>
          <p:nvCxnSpPr>
            <p:cNvPr id="64" name="Google Shape;245;p21">
              <a:extLst>
                <a:ext uri="{FF2B5EF4-FFF2-40B4-BE49-F238E27FC236}">
                  <a16:creationId xmlns:a16="http://schemas.microsoft.com/office/drawing/2014/main" id="{4B737614-6B12-4DE1-A745-2C78D87CE6B7}"/>
                </a:ext>
              </a:extLst>
            </p:cNvPr>
            <p:cNvCxnSpPr>
              <a:cxnSpLocks/>
            </p:cNvCxnSpPr>
            <p:nvPr/>
          </p:nvCxnSpPr>
          <p:spPr>
            <a:xfrm flipV="1">
              <a:off x="2990914" y="2638245"/>
              <a:ext cx="2654974" cy="852220"/>
            </a:xfrm>
            <a:prstGeom prst="bentConnector3">
              <a:avLst>
                <a:gd name="adj1" fmla="val 75230"/>
              </a:avLst>
            </a:prstGeom>
            <a:noFill/>
            <a:ln w="9525" cap="flat" cmpd="sng">
              <a:solidFill>
                <a:srgbClr val="333F50"/>
              </a:solidFill>
              <a:prstDash val="solid"/>
              <a:round/>
              <a:headEnd type="none" w="med" len="med"/>
              <a:tailEnd type="triangle" w="med" len="lg"/>
            </a:ln>
          </p:spPr>
        </p:cxnSp>
        <p:cxnSp>
          <p:nvCxnSpPr>
            <p:cNvPr id="65" name="Google Shape;246;p21">
              <a:extLst>
                <a:ext uri="{FF2B5EF4-FFF2-40B4-BE49-F238E27FC236}">
                  <a16:creationId xmlns:a16="http://schemas.microsoft.com/office/drawing/2014/main" id="{36DD7F92-19E7-4012-BE85-DB1F4AEA1951}"/>
                </a:ext>
              </a:extLst>
            </p:cNvPr>
            <p:cNvCxnSpPr>
              <a:cxnSpLocks/>
            </p:cNvCxnSpPr>
            <p:nvPr/>
          </p:nvCxnSpPr>
          <p:spPr>
            <a:xfrm>
              <a:off x="2990914" y="3700790"/>
              <a:ext cx="2654974" cy="791263"/>
            </a:xfrm>
            <a:prstGeom prst="bentConnector3">
              <a:avLst>
                <a:gd name="adj1" fmla="val 75631"/>
              </a:avLst>
            </a:prstGeom>
            <a:noFill/>
            <a:ln w="9525" cap="flat" cmpd="sng">
              <a:solidFill>
                <a:srgbClr val="333F50"/>
              </a:solidFill>
              <a:prstDash val="solid"/>
              <a:round/>
              <a:headEnd type="none" w="med" len="med"/>
              <a:tailEnd type="triangle" w="med" len="lg"/>
            </a:ln>
          </p:spPr>
        </p:cxnSp>
        <p:sp>
          <p:nvSpPr>
            <p:cNvPr id="66" name="Google Shape;257;p21">
              <a:extLst>
                <a:ext uri="{FF2B5EF4-FFF2-40B4-BE49-F238E27FC236}">
                  <a16:creationId xmlns:a16="http://schemas.microsoft.com/office/drawing/2014/main" id="{FCC51D87-76AA-49AC-89FF-23B76F53E1E6}"/>
                </a:ext>
              </a:extLst>
            </p:cNvPr>
            <p:cNvSpPr/>
            <p:nvPr/>
          </p:nvSpPr>
          <p:spPr>
            <a:xfrm>
              <a:off x="3616129" y="3337489"/>
              <a:ext cx="862205" cy="459000"/>
            </a:xfrm>
            <a:prstGeom prst="roundRect">
              <a:avLst>
                <a:gd name="adj" fmla="val 16667"/>
              </a:avLst>
            </a:prstGeom>
            <a:solidFill>
              <a:srgbClr val="F4CCCC"/>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endParaRPr sz="1800"/>
            </a:p>
          </p:txBody>
        </p:sp>
        <p:sp>
          <p:nvSpPr>
            <p:cNvPr id="67" name="Google Shape;258;p21">
              <a:extLst>
                <a:ext uri="{FF2B5EF4-FFF2-40B4-BE49-F238E27FC236}">
                  <a16:creationId xmlns:a16="http://schemas.microsoft.com/office/drawing/2014/main" id="{04B36730-2E86-4549-AE0C-A1E7188798AC}"/>
                </a:ext>
              </a:extLst>
            </p:cNvPr>
            <p:cNvSpPr txBox="1"/>
            <p:nvPr/>
          </p:nvSpPr>
          <p:spPr>
            <a:xfrm>
              <a:off x="3706651" y="3347231"/>
              <a:ext cx="943882" cy="459000"/>
            </a:xfrm>
            <a:prstGeom prst="rect">
              <a:avLst/>
            </a:prstGeom>
            <a:noFill/>
            <a:ln>
              <a:noFill/>
            </a:ln>
          </p:spPr>
          <p:txBody>
            <a:bodyPr spcFirstLastPara="1" wrap="square" lIns="91425" tIns="91425" rIns="91425" bIns="91425" anchor="ctr" anchorCtr="0">
              <a:noAutofit/>
            </a:bodyPr>
            <a:lstStyle/>
            <a:p>
              <a:pPr algn="ctr"/>
              <a:r>
                <a:rPr lang="en" sz="700">
                  <a:latin typeface="Arial" panose="020B0604020202020204" pitchFamily="34" charset="0"/>
                  <a:cs typeface="Arial" panose="020B0604020202020204" pitchFamily="34" charset="0"/>
                </a:rPr>
                <a:t>Filing </a:t>
              </a:r>
              <a:endParaRPr sz="700">
                <a:latin typeface="Arial" panose="020B0604020202020204" pitchFamily="34" charset="0"/>
                <a:cs typeface="Arial" panose="020B0604020202020204" pitchFamily="34" charset="0"/>
              </a:endParaRPr>
            </a:p>
            <a:p>
              <a:pPr algn="ctr"/>
              <a:r>
                <a:rPr lang="en" sz="700">
                  <a:latin typeface="Arial" panose="020B0604020202020204" pitchFamily="34" charset="0"/>
                  <a:cs typeface="Arial" panose="020B0604020202020204" pitchFamily="34" charset="0"/>
                </a:rPr>
                <a:t>Rule</a:t>
              </a:r>
              <a:endParaRPr sz="700">
                <a:latin typeface="Arial" panose="020B0604020202020204" pitchFamily="34" charset="0"/>
                <a:cs typeface="Arial" panose="020B0604020202020204" pitchFamily="34" charset="0"/>
              </a:endParaRPr>
            </a:p>
          </p:txBody>
        </p:sp>
        <p:pic>
          <p:nvPicPr>
            <p:cNvPr id="71" name="圖形 70">
              <a:extLst>
                <a:ext uri="{FF2B5EF4-FFF2-40B4-BE49-F238E27FC236}">
                  <a16:creationId xmlns:a16="http://schemas.microsoft.com/office/drawing/2014/main" id="{F0F2F32B-0695-4AB8-870C-B892983AA1A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792955" y="3140117"/>
              <a:ext cx="1139823" cy="682849"/>
            </a:xfrm>
            <a:prstGeom prst="rect">
              <a:avLst/>
            </a:prstGeom>
            <a:effectLst>
              <a:outerShdw blurRad="50800" dist="38100" dir="2700000" algn="tl" rotWithShape="0">
                <a:prstClr val="black">
                  <a:alpha val="40000"/>
                </a:prstClr>
              </a:outerShdw>
            </a:effectLst>
          </p:spPr>
        </p:pic>
        <p:pic>
          <p:nvPicPr>
            <p:cNvPr id="72" name="圖形 71">
              <a:extLst>
                <a:ext uri="{FF2B5EF4-FFF2-40B4-BE49-F238E27FC236}">
                  <a16:creationId xmlns:a16="http://schemas.microsoft.com/office/drawing/2014/main" id="{390E4108-E283-4EBF-8D5C-AE5A2FD272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2996" y="2302632"/>
              <a:ext cx="1010105" cy="604968"/>
            </a:xfrm>
            <a:prstGeom prst="rect">
              <a:avLst/>
            </a:prstGeom>
            <a:effectLst>
              <a:outerShdw blurRad="50800" dist="38100" dir="2700000" algn="tl" rotWithShape="0">
                <a:prstClr val="black">
                  <a:alpha val="40000"/>
                </a:prstClr>
              </a:outerShdw>
            </a:effectLst>
          </p:spPr>
        </p:pic>
        <p:pic>
          <p:nvPicPr>
            <p:cNvPr id="73" name="圖形 72">
              <a:extLst>
                <a:ext uri="{FF2B5EF4-FFF2-40B4-BE49-F238E27FC236}">
                  <a16:creationId xmlns:a16="http://schemas.microsoft.com/office/drawing/2014/main" id="{29B16288-8937-461A-92F7-A69CEBD020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92996" y="3209274"/>
              <a:ext cx="1010105" cy="604968"/>
            </a:xfrm>
            <a:prstGeom prst="rect">
              <a:avLst/>
            </a:prstGeom>
            <a:effectLst>
              <a:outerShdw blurRad="50800" dist="38100" dir="2700000" algn="tl" rotWithShape="0">
                <a:prstClr val="black">
                  <a:alpha val="40000"/>
                </a:prstClr>
              </a:outerShdw>
            </a:effectLst>
          </p:spPr>
        </p:pic>
        <p:pic>
          <p:nvPicPr>
            <p:cNvPr id="74" name="圖形 73">
              <a:extLst>
                <a:ext uri="{FF2B5EF4-FFF2-40B4-BE49-F238E27FC236}">
                  <a16:creationId xmlns:a16="http://schemas.microsoft.com/office/drawing/2014/main" id="{CE70420E-5ABE-4268-9509-B821843E4E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92997" y="4137179"/>
              <a:ext cx="1016148" cy="608587"/>
            </a:xfrm>
            <a:prstGeom prst="rect">
              <a:avLst/>
            </a:prstGeom>
            <a:effectLst>
              <a:outerShdw blurRad="50800" dist="38100" dir="2700000" algn="tl" rotWithShape="0">
                <a:prstClr val="black">
                  <a:alpha val="40000"/>
                </a:prstClr>
              </a:outerShdw>
            </a:effectLst>
          </p:spPr>
        </p:pic>
        <p:pic>
          <p:nvPicPr>
            <p:cNvPr id="75" name="圖片 74">
              <a:extLst>
                <a:ext uri="{FF2B5EF4-FFF2-40B4-BE49-F238E27FC236}">
                  <a16:creationId xmlns:a16="http://schemas.microsoft.com/office/drawing/2014/main" id="{0A6DC7D9-359E-4053-B79A-1E6437642375}"/>
                </a:ext>
              </a:extLst>
            </p:cNvPr>
            <p:cNvPicPr>
              <a:picLocks noChangeAspect="1"/>
            </p:cNvPicPr>
            <p:nvPr/>
          </p:nvPicPr>
          <p:blipFill>
            <a:blip r:embed="rId22"/>
            <a:stretch>
              <a:fillRect/>
            </a:stretch>
          </p:blipFill>
          <p:spPr>
            <a:xfrm>
              <a:off x="3773871" y="2227713"/>
              <a:ext cx="660846" cy="660845"/>
            </a:xfrm>
            <a:prstGeom prst="rect">
              <a:avLst/>
            </a:prstGeom>
            <a:effectLst>
              <a:outerShdw blurRad="50800" dist="38100" dir="2700000" algn="tl" rotWithShape="0">
                <a:prstClr val="black">
                  <a:alpha val="40000"/>
                </a:prstClr>
              </a:outerShdw>
            </a:effectLst>
          </p:spPr>
        </p:pic>
        <p:sp>
          <p:nvSpPr>
            <p:cNvPr id="76" name="文字方塊 75">
              <a:extLst>
                <a:ext uri="{FF2B5EF4-FFF2-40B4-BE49-F238E27FC236}">
                  <a16:creationId xmlns:a16="http://schemas.microsoft.com/office/drawing/2014/main" id="{8C51A721-B5B5-4275-81D4-3B31288A188C}"/>
                </a:ext>
              </a:extLst>
            </p:cNvPr>
            <p:cNvSpPr txBox="1"/>
            <p:nvPr/>
          </p:nvSpPr>
          <p:spPr>
            <a:xfrm>
              <a:off x="3699683" y="2885534"/>
              <a:ext cx="814573" cy="339758"/>
            </a:xfrm>
            <a:prstGeom prst="rect">
              <a:avLst/>
            </a:prstGeom>
            <a:noFill/>
          </p:spPr>
          <p:txBody>
            <a:bodyPr wrap="none" rtlCol="0" anchor="ctr" anchorCtr="0">
              <a:spAutoFit/>
            </a:bodyPr>
            <a:lstStyle/>
            <a:p>
              <a:pPr algn="ctr"/>
              <a:r>
                <a:rPr kumimoji="1" lang="en-US" altLang="zh-TW" sz="800" err="1"/>
                <a:t>Qfiling</a:t>
              </a:r>
              <a:endParaRPr kumimoji="1" lang="zh-TW" altLang="en-US" sz="800"/>
            </a:p>
          </p:txBody>
        </p:sp>
      </p:grpSp>
    </p:spTree>
    <p:extLst>
      <p:ext uri="{BB962C8B-B14F-4D97-AF65-F5344CB8AC3E}">
        <p14:creationId xmlns:p14="http://schemas.microsoft.com/office/powerpoint/2010/main" val="3805751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DE2F33F2-F699-4558-B8FC-C7F71793DFC8}"/>
              </a:ext>
            </a:extLst>
          </p:cNvPr>
          <p:cNvGrpSpPr/>
          <p:nvPr/>
        </p:nvGrpSpPr>
        <p:grpSpPr>
          <a:xfrm>
            <a:off x="97159" y="1029434"/>
            <a:ext cx="8960254" cy="3533136"/>
            <a:chOff x="156943" y="1490507"/>
            <a:chExt cx="11947003" cy="4307316"/>
          </a:xfrm>
        </p:grpSpPr>
        <p:grpSp>
          <p:nvGrpSpPr>
            <p:cNvPr id="54" name="群組 53">
              <a:extLst>
                <a:ext uri="{FF2B5EF4-FFF2-40B4-BE49-F238E27FC236}">
                  <a16:creationId xmlns:a16="http://schemas.microsoft.com/office/drawing/2014/main" id="{A8D52ED2-3FB9-4D92-8C4D-C54F23604805}"/>
                </a:ext>
              </a:extLst>
            </p:cNvPr>
            <p:cNvGrpSpPr/>
            <p:nvPr/>
          </p:nvGrpSpPr>
          <p:grpSpPr>
            <a:xfrm>
              <a:off x="6199537" y="1490507"/>
              <a:ext cx="2851898" cy="3697509"/>
              <a:chOff x="579120" y="812800"/>
              <a:chExt cx="3708400" cy="4097459"/>
            </a:xfrm>
          </p:grpSpPr>
          <p:sp>
            <p:nvSpPr>
              <p:cNvPr id="59" name="矩形: 圓角化同側角落 58">
                <a:extLst>
                  <a:ext uri="{FF2B5EF4-FFF2-40B4-BE49-F238E27FC236}">
                    <a16:creationId xmlns:a16="http://schemas.microsoft.com/office/drawing/2014/main" id="{C7067C5D-B20F-495A-AD7B-7F0E71ECF7CE}"/>
                  </a:ext>
                </a:extLst>
              </p:cNvPr>
              <p:cNvSpPr/>
              <p:nvPr/>
            </p:nvSpPr>
            <p:spPr>
              <a:xfrm>
                <a:off x="579120" y="822960"/>
                <a:ext cx="3708400" cy="4087299"/>
              </a:xfrm>
              <a:prstGeom prst="round2SameRect">
                <a:avLst>
                  <a:gd name="adj1" fmla="val 8722"/>
                  <a:gd name="adj2" fmla="val 0"/>
                </a:avLst>
              </a:prstGeom>
              <a:noFill/>
              <a:ln w="28575">
                <a:gradFill>
                  <a:gsLst>
                    <a:gs pos="53300">
                      <a:srgbClr val="5757E1"/>
                    </a:gs>
                    <a:gs pos="0">
                      <a:srgbClr val="B519D5"/>
                    </a:gs>
                    <a:gs pos="100000">
                      <a:srgbClr val="058DE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endParaRPr>
              </a:p>
            </p:txBody>
          </p:sp>
          <p:sp>
            <p:nvSpPr>
              <p:cNvPr id="60" name="矩形: 圓角化同側角落 59">
                <a:extLst>
                  <a:ext uri="{FF2B5EF4-FFF2-40B4-BE49-F238E27FC236}">
                    <a16:creationId xmlns:a16="http://schemas.microsoft.com/office/drawing/2014/main" id="{FDAC54C7-67A9-47D9-901B-974B10202FF4}"/>
                  </a:ext>
                </a:extLst>
              </p:cNvPr>
              <p:cNvSpPr/>
              <p:nvPr/>
            </p:nvSpPr>
            <p:spPr>
              <a:xfrm flipV="1">
                <a:off x="995680" y="812800"/>
                <a:ext cx="2844800" cy="497840"/>
              </a:xfrm>
              <a:prstGeom prst="round2SameRect">
                <a:avLst/>
              </a:prstGeom>
              <a:gradFill>
                <a:gsLst>
                  <a:gs pos="46700">
                    <a:srgbClr val="5757E1"/>
                  </a:gs>
                  <a:gs pos="0">
                    <a:srgbClr val="058DEB"/>
                  </a:gs>
                  <a:gs pos="100000">
                    <a:srgbClr val="B519D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endParaRPr>
              </a:p>
            </p:txBody>
          </p:sp>
        </p:grpSp>
        <p:sp>
          <p:nvSpPr>
            <p:cNvPr id="44" name="矩形: 圓角化同側角落 43">
              <a:extLst>
                <a:ext uri="{FF2B5EF4-FFF2-40B4-BE49-F238E27FC236}">
                  <a16:creationId xmlns:a16="http://schemas.microsoft.com/office/drawing/2014/main" id="{FD654335-06DD-44D2-A8CA-83A1178C6716}"/>
                </a:ext>
              </a:extLst>
            </p:cNvPr>
            <p:cNvSpPr/>
            <p:nvPr/>
          </p:nvSpPr>
          <p:spPr>
            <a:xfrm flipV="1">
              <a:off x="9193696" y="5088831"/>
              <a:ext cx="2910250" cy="708990"/>
            </a:xfrm>
            <a:prstGeom prst="round2SameRect">
              <a:avLst/>
            </a:prstGeom>
            <a:gradFill>
              <a:gsLst>
                <a:gs pos="53300">
                  <a:srgbClr val="5757E1"/>
                </a:gs>
                <a:gs pos="0">
                  <a:srgbClr val="B519D5"/>
                </a:gs>
                <a:gs pos="100000">
                  <a:srgbClr val="058DE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endParaRPr>
            </a:p>
          </p:txBody>
        </p:sp>
        <p:grpSp>
          <p:nvGrpSpPr>
            <p:cNvPr id="37" name="群組 36">
              <a:extLst>
                <a:ext uri="{FF2B5EF4-FFF2-40B4-BE49-F238E27FC236}">
                  <a16:creationId xmlns:a16="http://schemas.microsoft.com/office/drawing/2014/main" id="{46839297-7BE0-47E4-9FC9-5317DCA38BE1}"/>
                </a:ext>
              </a:extLst>
            </p:cNvPr>
            <p:cNvGrpSpPr/>
            <p:nvPr/>
          </p:nvGrpSpPr>
          <p:grpSpPr>
            <a:xfrm>
              <a:off x="9221868" y="1490507"/>
              <a:ext cx="2851898" cy="3697510"/>
              <a:chOff x="579120" y="812800"/>
              <a:chExt cx="3708400" cy="4097459"/>
            </a:xfrm>
          </p:grpSpPr>
          <p:sp>
            <p:nvSpPr>
              <p:cNvPr id="38" name="矩形: 圓角化同側角落 37">
                <a:extLst>
                  <a:ext uri="{FF2B5EF4-FFF2-40B4-BE49-F238E27FC236}">
                    <a16:creationId xmlns:a16="http://schemas.microsoft.com/office/drawing/2014/main" id="{DBB39F44-425E-45C0-B971-0684891F5B9D}"/>
                  </a:ext>
                </a:extLst>
              </p:cNvPr>
              <p:cNvSpPr/>
              <p:nvPr/>
            </p:nvSpPr>
            <p:spPr>
              <a:xfrm>
                <a:off x="579120" y="822960"/>
                <a:ext cx="3708400" cy="4087299"/>
              </a:xfrm>
              <a:prstGeom prst="round2SameRect">
                <a:avLst>
                  <a:gd name="adj1" fmla="val 8722"/>
                  <a:gd name="adj2" fmla="val 0"/>
                </a:avLst>
              </a:prstGeom>
              <a:noFill/>
              <a:ln w="28575">
                <a:gradFill>
                  <a:gsLst>
                    <a:gs pos="53300">
                      <a:srgbClr val="5757E1"/>
                    </a:gs>
                    <a:gs pos="0">
                      <a:srgbClr val="B519D5"/>
                    </a:gs>
                    <a:gs pos="100000">
                      <a:srgbClr val="058DE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endParaRPr>
              </a:p>
            </p:txBody>
          </p:sp>
          <p:sp>
            <p:nvSpPr>
              <p:cNvPr id="39" name="矩形: 圓角化同側角落 38">
                <a:extLst>
                  <a:ext uri="{FF2B5EF4-FFF2-40B4-BE49-F238E27FC236}">
                    <a16:creationId xmlns:a16="http://schemas.microsoft.com/office/drawing/2014/main" id="{9B095E35-C097-464D-9570-1ED6DE9467A1}"/>
                  </a:ext>
                </a:extLst>
              </p:cNvPr>
              <p:cNvSpPr/>
              <p:nvPr/>
            </p:nvSpPr>
            <p:spPr>
              <a:xfrm flipV="1">
                <a:off x="995680" y="812800"/>
                <a:ext cx="2844800" cy="497840"/>
              </a:xfrm>
              <a:prstGeom prst="round2SameRect">
                <a:avLst/>
              </a:prstGeom>
              <a:gradFill>
                <a:gsLst>
                  <a:gs pos="46700">
                    <a:srgbClr val="5757E1"/>
                  </a:gs>
                  <a:gs pos="0">
                    <a:srgbClr val="058DEB"/>
                  </a:gs>
                  <a:gs pos="100000">
                    <a:srgbClr val="B519D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endParaRPr>
              </a:p>
            </p:txBody>
          </p:sp>
        </p:grpSp>
        <p:cxnSp>
          <p:nvCxnSpPr>
            <p:cNvPr id="12" name="直線接點 11">
              <a:extLst>
                <a:ext uri="{FF2B5EF4-FFF2-40B4-BE49-F238E27FC236}">
                  <a16:creationId xmlns:a16="http://schemas.microsoft.com/office/drawing/2014/main" id="{2ADF9101-6539-4758-B288-4413811FC873}"/>
                </a:ext>
              </a:extLst>
            </p:cNvPr>
            <p:cNvCxnSpPr>
              <a:cxnSpLocks/>
            </p:cNvCxnSpPr>
            <p:nvPr/>
          </p:nvCxnSpPr>
          <p:spPr>
            <a:xfrm>
              <a:off x="9221868" y="2511289"/>
              <a:ext cx="2836889" cy="0"/>
            </a:xfrm>
            <a:prstGeom prst="line">
              <a:avLst/>
            </a:prstGeom>
            <a:ln w="25400">
              <a:gradFill flip="none" rotWithShape="1">
                <a:gsLst>
                  <a:gs pos="53300">
                    <a:srgbClr val="7F2ADA"/>
                  </a:gs>
                  <a:gs pos="0">
                    <a:srgbClr val="423DE0"/>
                  </a:gs>
                  <a:gs pos="100000">
                    <a:srgbClr val="B519D5"/>
                  </a:gs>
                </a:gsLst>
                <a:lin ang="8100000" scaled="1"/>
                <a:tileRect/>
              </a:gradFill>
            </a:ln>
          </p:spPr>
          <p:style>
            <a:lnRef idx="1">
              <a:schemeClr val="accent1"/>
            </a:lnRef>
            <a:fillRef idx="0">
              <a:schemeClr val="accent1"/>
            </a:fillRef>
            <a:effectRef idx="0">
              <a:schemeClr val="accent1"/>
            </a:effectRef>
            <a:fontRef idx="minor">
              <a:schemeClr val="tx1"/>
            </a:fontRef>
          </p:style>
        </p:cxnSp>
        <p:grpSp>
          <p:nvGrpSpPr>
            <p:cNvPr id="62" name="群組 61">
              <a:extLst>
                <a:ext uri="{FF2B5EF4-FFF2-40B4-BE49-F238E27FC236}">
                  <a16:creationId xmlns:a16="http://schemas.microsoft.com/office/drawing/2014/main" id="{98D65685-F4C0-46CF-BD0A-D42F9CE4F255}"/>
                </a:ext>
              </a:extLst>
            </p:cNvPr>
            <p:cNvGrpSpPr/>
            <p:nvPr/>
          </p:nvGrpSpPr>
          <p:grpSpPr>
            <a:xfrm>
              <a:off x="3203304" y="1490507"/>
              <a:ext cx="2851898" cy="3697509"/>
              <a:chOff x="579120" y="812800"/>
              <a:chExt cx="3708400" cy="4097459"/>
            </a:xfrm>
          </p:grpSpPr>
          <p:sp>
            <p:nvSpPr>
              <p:cNvPr id="67" name="矩形: 圓角化同側角落 66">
                <a:extLst>
                  <a:ext uri="{FF2B5EF4-FFF2-40B4-BE49-F238E27FC236}">
                    <a16:creationId xmlns:a16="http://schemas.microsoft.com/office/drawing/2014/main" id="{6A6ED2D2-7240-4DA1-B7D4-3DB70821DD05}"/>
                  </a:ext>
                </a:extLst>
              </p:cNvPr>
              <p:cNvSpPr/>
              <p:nvPr/>
            </p:nvSpPr>
            <p:spPr>
              <a:xfrm>
                <a:off x="579120" y="822960"/>
                <a:ext cx="3708400" cy="4087299"/>
              </a:xfrm>
              <a:prstGeom prst="round2SameRect">
                <a:avLst>
                  <a:gd name="adj1" fmla="val 8722"/>
                  <a:gd name="adj2" fmla="val 0"/>
                </a:avLst>
              </a:prstGeom>
              <a:noFill/>
              <a:ln w="28575">
                <a:gradFill>
                  <a:gsLst>
                    <a:gs pos="53300">
                      <a:srgbClr val="5757E1"/>
                    </a:gs>
                    <a:gs pos="0">
                      <a:srgbClr val="B519D5"/>
                    </a:gs>
                    <a:gs pos="100000">
                      <a:srgbClr val="058DE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endParaRPr>
              </a:p>
            </p:txBody>
          </p:sp>
          <p:sp>
            <p:nvSpPr>
              <p:cNvPr id="68" name="矩形: 圓角化同側角落 67">
                <a:extLst>
                  <a:ext uri="{FF2B5EF4-FFF2-40B4-BE49-F238E27FC236}">
                    <a16:creationId xmlns:a16="http://schemas.microsoft.com/office/drawing/2014/main" id="{8D02AB9C-6B22-42F1-AC88-C173DA88D476}"/>
                  </a:ext>
                </a:extLst>
              </p:cNvPr>
              <p:cNvSpPr/>
              <p:nvPr/>
            </p:nvSpPr>
            <p:spPr>
              <a:xfrm flipV="1">
                <a:off x="995680" y="812800"/>
                <a:ext cx="2844800" cy="497840"/>
              </a:xfrm>
              <a:prstGeom prst="round2SameRect">
                <a:avLst/>
              </a:prstGeom>
              <a:gradFill>
                <a:gsLst>
                  <a:gs pos="46700">
                    <a:srgbClr val="5757E1"/>
                  </a:gs>
                  <a:gs pos="0">
                    <a:srgbClr val="058DEB"/>
                  </a:gs>
                  <a:gs pos="100000">
                    <a:srgbClr val="B519D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endParaRPr>
              </a:p>
            </p:txBody>
          </p:sp>
        </p:grpSp>
        <p:grpSp>
          <p:nvGrpSpPr>
            <p:cNvPr id="70" name="群組 69">
              <a:extLst>
                <a:ext uri="{FF2B5EF4-FFF2-40B4-BE49-F238E27FC236}">
                  <a16:creationId xmlns:a16="http://schemas.microsoft.com/office/drawing/2014/main" id="{BC5AAEBB-6307-4808-A990-A41A51246210}"/>
                </a:ext>
              </a:extLst>
            </p:cNvPr>
            <p:cNvGrpSpPr/>
            <p:nvPr/>
          </p:nvGrpSpPr>
          <p:grpSpPr>
            <a:xfrm>
              <a:off x="180974" y="1490507"/>
              <a:ext cx="2851898" cy="3697509"/>
              <a:chOff x="579120" y="812800"/>
              <a:chExt cx="3708400" cy="4097459"/>
            </a:xfrm>
          </p:grpSpPr>
          <p:sp>
            <p:nvSpPr>
              <p:cNvPr id="75" name="矩形: 圓角化同側角落 74">
                <a:extLst>
                  <a:ext uri="{FF2B5EF4-FFF2-40B4-BE49-F238E27FC236}">
                    <a16:creationId xmlns:a16="http://schemas.microsoft.com/office/drawing/2014/main" id="{58CE9B89-1469-4C2E-B165-67767DEA6CE5}"/>
                  </a:ext>
                </a:extLst>
              </p:cNvPr>
              <p:cNvSpPr/>
              <p:nvPr/>
            </p:nvSpPr>
            <p:spPr>
              <a:xfrm>
                <a:off x="579120" y="822960"/>
                <a:ext cx="3708400" cy="4087299"/>
              </a:xfrm>
              <a:prstGeom prst="round2SameRect">
                <a:avLst>
                  <a:gd name="adj1" fmla="val 8722"/>
                  <a:gd name="adj2" fmla="val 0"/>
                </a:avLst>
              </a:prstGeom>
              <a:noFill/>
              <a:ln w="28575">
                <a:gradFill>
                  <a:gsLst>
                    <a:gs pos="53300">
                      <a:srgbClr val="5757E1"/>
                    </a:gs>
                    <a:gs pos="0">
                      <a:srgbClr val="B519D5"/>
                    </a:gs>
                    <a:gs pos="100000">
                      <a:srgbClr val="058DE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endParaRPr>
              </a:p>
            </p:txBody>
          </p:sp>
          <p:sp>
            <p:nvSpPr>
              <p:cNvPr id="76" name="矩形: 圓角化同側角落 75">
                <a:extLst>
                  <a:ext uri="{FF2B5EF4-FFF2-40B4-BE49-F238E27FC236}">
                    <a16:creationId xmlns:a16="http://schemas.microsoft.com/office/drawing/2014/main" id="{2E82750C-80FC-43BC-BCE7-7FE2CC1F4D5B}"/>
                  </a:ext>
                </a:extLst>
              </p:cNvPr>
              <p:cNvSpPr/>
              <p:nvPr/>
            </p:nvSpPr>
            <p:spPr>
              <a:xfrm flipV="1">
                <a:off x="995680" y="812800"/>
                <a:ext cx="2844800" cy="497840"/>
              </a:xfrm>
              <a:prstGeom prst="round2SameRect">
                <a:avLst/>
              </a:prstGeom>
              <a:gradFill>
                <a:gsLst>
                  <a:gs pos="46700">
                    <a:srgbClr val="5757E1"/>
                  </a:gs>
                  <a:gs pos="0">
                    <a:srgbClr val="058DEB"/>
                  </a:gs>
                  <a:gs pos="100000">
                    <a:srgbClr val="B519D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endParaRPr>
              </a:p>
            </p:txBody>
          </p:sp>
        </p:grpSp>
        <p:sp>
          <p:nvSpPr>
            <p:cNvPr id="4" name="矩形: 圓角化同側角落 3">
              <a:extLst>
                <a:ext uri="{FF2B5EF4-FFF2-40B4-BE49-F238E27FC236}">
                  <a16:creationId xmlns:a16="http://schemas.microsoft.com/office/drawing/2014/main" id="{12141C7B-84D7-429C-AF66-3D6F83B8953F}"/>
                </a:ext>
              </a:extLst>
            </p:cNvPr>
            <p:cNvSpPr/>
            <p:nvPr/>
          </p:nvSpPr>
          <p:spPr>
            <a:xfrm flipV="1">
              <a:off x="156943" y="5088830"/>
              <a:ext cx="2899122" cy="708990"/>
            </a:xfrm>
            <a:prstGeom prst="round2SameRect">
              <a:avLst/>
            </a:prstGeom>
            <a:gradFill>
              <a:gsLst>
                <a:gs pos="53300">
                  <a:srgbClr val="5757E1"/>
                </a:gs>
                <a:gs pos="0">
                  <a:srgbClr val="B519D5"/>
                </a:gs>
                <a:gs pos="100000">
                  <a:srgbClr val="058DE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endParaRPr>
            </a:p>
          </p:txBody>
        </p:sp>
        <p:sp>
          <p:nvSpPr>
            <p:cNvPr id="41" name="矩形: 圓角化同側角落 40">
              <a:extLst>
                <a:ext uri="{FF2B5EF4-FFF2-40B4-BE49-F238E27FC236}">
                  <a16:creationId xmlns:a16="http://schemas.microsoft.com/office/drawing/2014/main" id="{8CAE7DDD-1106-4455-A8B4-D55E9676E0FC}"/>
                </a:ext>
              </a:extLst>
            </p:cNvPr>
            <p:cNvSpPr/>
            <p:nvPr/>
          </p:nvSpPr>
          <p:spPr>
            <a:xfrm flipV="1">
              <a:off x="3185272" y="5088831"/>
              <a:ext cx="2887538" cy="708990"/>
            </a:xfrm>
            <a:prstGeom prst="round2SameRect">
              <a:avLst/>
            </a:prstGeom>
            <a:gradFill>
              <a:gsLst>
                <a:gs pos="53300">
                  <a:srgbClr val="5757E1"/>
                </a:gs>
                <a:gs pos="0">
                  <a:srgbClr val="B519D5"/>
                </a:gs>
                <a:gs pos="100000">
                  <a:srgbClr val="058DE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endParaRPr>
            </a:p>
          </p:txBody>
        </p:sp>
        <p:sp>
          <p:nvSpPr>
            <p:cNvPr id="42" name="矩形: 圓角化同側角落 41">
              <a:extLst>
                <a:ext uri="{FF2B5EF4-FFF2-40B4-BE49-F238E27FC236}">
                  <a16:creationId xmlns:a16="http://schemas.microsoft.com/office/drawing/2014/main" id="{8C7842B7-CE43-4A12-85AA-B0111C8276B4}"/>
                </a:ext>
              </a:extLst>
            </p:cNvPr>
            <p:cNvSpPr/>
            <p:nvPr/>
          </p:nvSpPr>
          <p:spPr>
            <a:xfrm flipV="1">
              <a:off x="6176950" y="5088832"/>
              <a:ext cx="2887538" cy="708991"/>
            </a:xfrm>
            <a:prstGeom prst="round2SameRect">
              <a:avLst/>
            </a:prstGeom>
            <a:gradFill>
              <a:gsLst>
                <a:gs pos="53300">
                  <a:srgbClr val="5757E1"/>
                </a:gs>
                <a:gs pos="0">
                  <a:srgbClr val="B519D5"/>
                </a:gs>
                <a:gs pos="100000">
                  <a:srgbClr val="058DE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endParaRPr>
            </a:p>
          </p:txBody>
        </p:sp>
      </p:grpSp>
      <p:sp>
        <p:nvSpPr>
          <p:cNvPr id="45" name="文字方塊 23">
            <a:extLst>
              <a:ext uri="{FF2B5EF4-FFF2-40B4-BE49-F238E27FC236}">
                <a16:creationId xmlns:a16="http://schemas.microsoft.com/office/drawing/2014/main" id="{FC58F714-02B8-4FC9-8516-108A77F165B2}"/>
              </a:ext>
            </a:extLst>
          </p:cNvPr>
          <p:cNvSpPr txBox="1"/>
          <p:nvPr/>
        </p:nvSpPr>
        <p:spPr>
          <a:xfrm>
            <a:off x="6969021" y="1913102"/>
            <a:ext cx="2003288" cy="1257908"/>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7313" indent="-87313">
              <a:lnSpc>
                <a:spcPts val="1400"/>
              </a:lnSpc>
              <a:spcBef>
                <a:spcPts val="200"/>
              </a:spcBef>
              <a:buFont typeface="Arial" panose="020B0604020202020204" pitchFamily="34" charset="0"/>
              <a:buChar char="•"/>
            </a:pPr>
            <a:r>
              <a:rPr kumimoji="1" lang="en-US" altLang="zh-CN" sz="1050" b="1" dirty="0">
                <a:latin typeface="Arial"/>
                <a:ea typeface="微軟正黑體"/>
                <a:cs typeface="Arial"/>
              </a:rPr>
              <a:t>Recommended maximum file share:16</a:t>
            </a:r>
          </a:p>
          <a:p>
            <a:pPr marL="87313" indent="-87313">
              <a:lnSpc>
                <a:spcPts val="1400"/>
              </a:lnSpc>
              <a:spcBef>
                <a:spcPts val="200"/>
              </a:spcBef>
              <a:buFont typeface="Arial" panose="020B0604020202020204" pitchFamily="34" charset="0"/>
              <a:buChar char="•"/>
            </a:pPr>
            <a:r>
              <a:rPr kumimoji="1" lang="en-US" altLang="zh-TW" sz="1050" dirty="0">
                <a:latin typeface="Arial"/>
                <a:ea typeface="微軟正黑體"/>
                <a:cs typeface="Arial"/>
              </a:rPr>
              <a:t>16 bay </a:t>
            </a:r>
            <a:endParaRPr lang="en-US" altLang="zh-TW" sz="1050" dirty="0">
              <a:latin typeface="Arial"/>
              <a:ea typeface="微軟正黑體"/>
              <a:cs typeface="Arial"/>
            </a:endParaRPr>
          </a:p>
          <a:p>
            <a:pPr marL="87313" indent="-87313">
              <a:lnSpc>
                <a:spcPts val="1400"/>
              </a:lnSpc>
              <a:spcBef>
                <a:spcPts val="200"/>
              </a:spcBef>
              <a:buFont typeface="Arial" panose="020B0604020202020204" pitchFamily="34" charset="0"/>
              <a:buChar char="•"/>
            </a:pPr>
            <a:r>
              <a:rPr kumimoji="1" lang="en-US" altLang="zh-TW" sz="1050" dirty="0">
                <a:latin typeface="Arial"/>
                <a:ea typeface="微軟正黑體"/>
                <a:cs typeface="Arial"/>
              </a:rPr>
              <a:t>Intel</a:t>
            </a:r>
            <a:r>
              <a:rPr kumimoji="1" lang="en-US" altLang="zh-TW" sz="1050" baseline="30000" dirty="0">
                <a:latin typeface="Arial"/>
                <a:ea typeface="微軟正黑體"/>
                <a:cs typeface="Arial"/>
              </a:rPr>
              <a:t>®</a:t>
            </a:r>
            <a:r>
              <a:rPr kumimoji="1" lang="en-US" altLang="zh-TW" sz="1050" dirty="0">
                <a:latin typeface="Arial"/>
                <a:ea typeface="微軟正黑體"/>
                <a:cs typeface="Arial"/>
              </a:rPr>
              <a:t> Xeon</a:t>
            </a:r>
            <a:r>
              <a:rPr kumimoji="1" lang="en-US" altLang="zh-TW" sz="1050" baseline="30000" dirty="0">
                <a:latin typeface="Arial"/>
                <a:ea typeface="微軟正黑體"/>
                <a:cs typeface="Arial"/>
              </a:rPr>
              <a:t>®</a:t>
            </a:r>
            <a:r>
              <a:rPr kumimoji="1" lang="en-US" altLang="zh-TW" sz="1050" dirty="0">
                <a:latin typeface="Arial"/>
                <a:ea typeface="微軟正黑體"/>
                <a:cs typeface="Arial"/>
              </a:rPr>
              <a:t> E5-2630 v4 </a:t>
            </a:r>
            <a:endParaRPr lang="en-US" altLang="zh-TW" sz="1050" dirty="0">
              <a:latin typeface="Arial"/>
              <a:ea typeface="微軟正黑體"/>
              <a:cs typeface="Arial"/>
            </a:endParaRPr>
          </a:p>
          <a:p>
            <a:pPr marL="87313" indent="-87313">
              <a:lnSpc>
                <a:spcPts val="1400"/>
              </a:lnSpc>
              <a:spcBef>
                <a:spcPts val="200"/>
              </a:spcBef>
            </a:pPr>
            <a:r>
              <a:rPr kumimoji="1" lang="en-US" altLang="zh-TW" sz="1050" dirty="0">
                <a:latin typeface="Arial"/>
                <a:ea typeface="微軟正黑體"/>
                <a:cs typeface="Arial"/>
              </a:rPr>
              <a:t>     10-core 2.2 GHz</a:t>
            </a:r>
            <a:endParaRPr lang="en-US" altLang="zh-TW" sz="1050" dirty="0">
              <a:latin typeface="Arial"/>
              <a:ea typeface="微軟正黑體"/>
              <a:cs typeface="Arial"/>
            </a:endParaRPr>
          </a:p>
          <a:p>
            <a:pPr marL="87313" indent="-87313">
              <a:lnSpc>
                <a:spcPts val="1400"/>
              </a:lnSpc>
              <a:spcBef>
                <a:spcPts val="200"/>
              </a:spcBef>
              <a:buFont typeface="Arial" panose="020B0604020202020204" pitchFamily="34" charset="0"/>
              <a:buChar char="•"/>
            </a:pPr>
            <a:r>
              <a:rPr kumimoji="1" lang="en-US" altLang="zh-TW" sz="1050" dirty="0">
                <a:latin typeface="Arial"/>
                <a:ea typeface="微軟正黑體"/>
                <a:cs typeface="Arial"/>
              </a:rPr>
              <a:t>Max 256GB RAM</a:t>
            </a:r>
            <a:endParaRPr lang="en-US" altLang="zh-TW" sz="1050" dirty="0">
              <a:latin typeface="Arial"/>
              <a:ea typeface="微軟正黑體"/>
              <a:cs typeface="Arial"/>
            </a:endParaRPr>
          </a:p>
        </p:txBody>
      </p:sp>
      <p:sp>
        <p:nvSpPr>
          <p:cNvPr id="47" name="文字方塊 23">
            <a:extLst>
              <a:ext uri="{FF2B5EF4-FFF2-40B4-BE49-F238E27FC236}">
                <a16:creationId xmlns:a16="http://schemas.microsoft.com/office/drawing/2014/main" id="{A812AF50-7B88-43F8-88F2-C083A2456AB8}"/>
              </a:ext>
            </a:extLst>
          </p:cNvPr>
          <p:cNvSpPr txBox="1"/>
          <p:nvPr/>
        </p:nvSpPr>
        <p:spPr>
          <a:xfrm>
            <a:off x="4643952" y="1913102"/>
            <a:ext cx="2168821" cy="1411797"/>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7313" indent="-87313">
              <a:lnSpc>
                <a:spcPts val="1400"/>
              </a:lnSpc>
              <a:spcBef>
                <a:spcPts val="200"/>
              </a:spcBef>
              <a:buFont typeface="Arial" panose="020B0604020202020204" pitchFamily="34" charset="0"/>
              <a:buChar char="•"/>
            </a:pPr>
            <a:r>
              <a:rPr kumimoji="1" lang="en-US" altLang="zh-CN" sz="1050" b="1" dirty="0">
                <a:latin typeface="Arial"/>
                <a:ea typeface="微軟正黑體"/>
                <a:cs typeface="Arial"/>
              </a:rPr>
              <a:t>Recommended maximum file share:16</a:t>
            </a:r>
          </a:p>
          <a:p>
            <a:pPr marL="87313" indent="-87313">
              <a:lnSpc>
                <a:spcPts val="1400"/>
              </a:lnSpc>
              <a:spcBef>
                <a:spcPts val="200"/>
              </a:spcBef>
              <a:buFont typeface="Arial" panose="020B0604020202020204" pitchFamily="34" charset="0"/>
              <a:buChar char="•"/>
            </a:pPr>
            <a:r>
              <a:rPr kumimoji="1" lang="en-US" altLang="zh-TW" sz="1050" dirty="0">
                <a:latin typeface="Arial"/>
                <a:ea typeface="微軟正黑體"/>
                <a:cs typeface="Arial"/>
              </a:rPr>
              <a:t>16 bay </a:t>
            </a:r>
            <a:endParaRPr lang="en-US" altLang="zh-TW" sz="1050" dirty="0">
              <a:latin typeface="Arial"/>
              <a:ea typeface="微軟正黑體"/>
              <a:cs typeface="Arial"/>
            </a:endParaRPr>
          </a:p>
          <a:p>
            <a:pPr marL="87313" indent="-87313">
              <a:lnSpc>
                <a:spcPts val="1400"/>
              </a:lnSpc>
              <a:spcBef>
                <a:spcPts val="200"/>
              </a:spcBef>
              <a:buFont typeface="Arial" panose="020B0604020202020204" pitchFamily="34" charset="0"/>
              <a:buChar char="•"/>
            </a:pPr>
            <a:r>
              <a:rPr kumimoji="1" lang="en-US" altLang="zh-TW" sz="1050" dirty="0">
                <a:latin typeface="Arial"/>
                <a:ea typeface="微軟正黑體"/>
                <a:cs typeface="Arial"/>
              </a:rPr>
              <a:t>Intel</a:t>
            </a:r>
            <a:r>
              <a:rPr kumimoji="1" lang="en-US" altLang="zh-TW" sz="1050" baseline="30000" dirty="0">
                <a:latin typeface="Arial"/>
                <a:ea typeface="微軟正黑體"/>
                <a:cs typeface="Arial"/>
              </a:rPr>
              <a:t>®</a:t>
            </a:r>
            <a:r>
              <a:rPr kumimoji="1" lang="en-US" altLang="zh-TW" sz="1050" dirty="0">
                <a:latin typeface="Arial"/>
                <a:ea typeface="微軟正黑體"/>
                <a:cs typeface="Arial"/>
              </a:rPr>
              <a:t> Xeon</a:t>
            </a:r>
            <a:r>
              <a:rPr kumimoji="1" lang="en-US" altLang="zh-TW" sz="1050" baseline="30000" dirty="0">
                <a:latin typeface="Arial"/>
                <a:ea typeface="微軟正黑體"/>
                <a:cs typeface="Arial"/>
              </a:rPr>
              <a:t>®</a:t>
            </a:r>
            <a:r>
              <a:rPr kumimoji="1" lang="en-US" altLang="zh-TW" sz="1050" dirty="0">
                <a:latin typeface="Arial"/>
                <a:ea typeface="微軟正黑體"/>
                <a:cs typeface="Arial"/>
              </a:rPr>
              <a:t> E-2124 quad-core 3.3 GHz processor (burst up to 4.3 GHz)</a:t>
            </a:r>
            <a:endParaRPr lang="en-US" altLang="zh-TW" sz="1050" dirty="0">
              <a:latin typeface="Arial"/>
              <a:ea typeface="微軟正黑體"/>
              <a:cs typeface="Arial"/>
            </a:endParaRPr>
          </a:p>
          <a:p>
            <a:pPr marL="87313" indent="-87313">
              <a:lnSpc>
                <a:spcPts val="1400"/>
              </a:lnSpc>
              <a:spcBef>
                <a:spcPts val="200"/>
              </a:spcBef>
              <a:buFont typeface="Arial" panose="020B0604020202020204" pitchFamily="34" charset="0"/>
              <a:buChar char="•"/>
            </a:pPr>
            <a:r>
              <a:rPr kumimoji="1" lang="en-US" altLang="zh-TW" sz="1050" dirty="0">
                <a:latin typeface="Arial"/>
                <a:ea typeface="微軟正黑體"/>
                <a:cs typeface="Arial"/>
              </a:rPr>
              <a:t>Max 64GB RAM</a:t>
            </a:r>
            <a:endParaRPr lang="en-US" altLang="zh-TW" sz="1050" dirty="0">
              <a:latin typeface="Arial"/>
              <a:ea typeface="微軟正黑體"/>
              <a:cs typeface="Arial"/>
            </a:endParaRPr>
          </a:p>
        </p:txBody>
      </p:sp>
      <p:sp>
        <p:nvSpPr>
          <p:cNvPr id="49" name="文字方塊 23">
            <a:extLst>
              <a:ext uri="{FF2B5EF4-FFF2-40B4-BE49-F238E27FC236}">
                <a16:creationId xmlns:a16="http://schemas.microsoft.com/office/drawing/2014/main" id="{A133BDF5-DD3A-462D-A6D5-89998BF6DBF1}"/>
              </a:ext>
            </a:extLst>
          </p:cNvPr>
          <p:cNvSpPr txBox="1"/>
          <p:nvPr/>
        </p:nvSpPr>
        <p:spPr>
          <a:xfrm>
            <a:off x="2388818" y="1913102"/>
            <a:ext cx="2280945" cy="1463093"/>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7313" indent="-87313">
              <a:lnSpc>
                <a:spcPts val="1400"/>
              </a:lnSpc>
              <a:spcBef>
                <a:spcPts val="200"/>
              </a:spcBef>
              <a:buFont typeface="Arial" panose="020B0604020202020204" pitchFamily="34" charset="0"/>
              <a:buChar char="•"/>
            </a:pPr>
            <a:r>
              <a:rPr kumimoji="1" lang="en-US" altLang="zh-CN" sz="1050" b="1" dirty="0">
                <a:latin typeface="Arial"/>
                <a:ea typeface="微軟正黑體"/>
                <a:cs typeface="Arial"/>
              </a:rPr>
              <a:t>Recommended maximum file share:4</a:t>
            </a:r>
          </a:p>
          <a:p>
            <a:pPr marL="87313" indent="-87313">
              <a:lnSpc>
                <a:spcPts val="1400"/>
              </a:lnSpc>
              <a:spcBef>
                <a:spcPts val="200"/>
              </a:spcBef>
              <a:buFont typeface="Arial" panose="020B0604020202020204" pitchFamily="34" charset="0"/>
              <a:buChar char="•"/>
            </a:pPr>
            <a:r>
              <a:rPr kumimoji="1" lang="en" altLang="zh-TW" sz="1050" dirty="0">
                <a:latin typeface="Arial"/>
                <a:ea typeface="微軟正黑體"/>
                <a:cs typeface="Arial"/>
              </a:rPr>
              <a:t>8 bay </a:t>
            </a:r>
            <a:endParaRPr lang="en" altLang="zh-TW" sz="1050" dirty="0">
              <a:latin typeface="Arial"/>
              <a:ea typeface="微軟正黑體"/>
              <a:cs typeface="Arial"/>
            </a:endParaRPr>
          </a:p>
          <a:p>
            <a:pPr marL="87313" indent="-87313">
              <a:lnSpc>
                <a:spcPts val="1400"/>
              </a:lnSpc>
              <a:spcBef>
                <a:spcPts val="200"/>
              </a:spcBef>
              <a:buFont typeface="Arial" panose="020B0604020202020204" pitchFamily="34" charset="0"/>
              <a:buChar char="•"/>
            </a:pPr>
            <a:r>
              <a:rPr lang="en" altLang="zh-TW" sz="1050" dirty="0">
                <a:latin typeface="Arial"/>
                <a:ea typeface="+mn-lt"/>
                <a:cs typeface="Arial"/>
              </a:rPr>
              <a:t>Intel</a:t>
            </a:r>
            <a:r>
              <a:rPr kumimoji="1" lang="en-US" altLang="zh-TW" sz="1050" baseline="30000" dirty="0">
                <a:latin typeface="Arial"/>
                <a:ea typeface="微軟正黑體"/>
                <a:cs typeface="Arial"/>
              </a:rPr>
              <a:t>®</a:t>
            </a:r>
            <a:r>
              <a:rPr lang="en" altLang="zh-TW" sz="1050" dirty="0">
                <a:latin typeface="Arial"/>
                <a:ea typeface="+mn-lt"/>
                <a:cs typeface="Arial"/>
              </a:rPr>
              <a:t> Core™ i5-7500 </a:t>
            </a:r>
          </a:p>
          <a:p>
            <a:pPr marL="87313" indent="-87313">
              <a:lnSpc>
                <a:spcPts val="1400"/>
              </a:lnSpc>
              <a:spcBef>
                <a:spcPts val="200"/>
              </a:spcBef>
            </a:pPr>
            <a:r>
              <a:rPr lang="en" altLang="zh-TW" sz="1050" dirty="0">
                <a:latin typeface="Arial"/>
                <a:ea typeface="+mn-lt"/>
                <a:cs typeface="Arial"/>
              </a:rPr>
              <a:t>     quad-core 3.4 GHz processor, </a:t>
            </a:r>
          </a:p>
          <a:p>
            <a:pPr marL="87313" indent="-87313">
              <a:lnSpc>
                <a:spcPts val="1400"/>
              </a:lnSpc>
              <a:spcBef>
                <a:spcPts val="200"/>
              </a:spcBef>
            </a:pPr>
            <a:r>
              <a:rPr lang="en" altLang="zh-TW" sz="1050" dirty="0">
                <a:latin typeface="Arial"/>
                <a:ea typeface="+mn-lt"/>
                <a:cs typeface="Arial"/>
              </a:rPr>
              <a:t>     Max turbo to 3.8 GHz</a:t>
            </a:r>
          </a:p>
          <a:p>
            <a:pPr marL="87313" indent="-87313">
              <a:lnSpc>
                <a:spcPts val="1400"/>
              </a:lnSpc>
              <a:spcBef>
                <a:spcPts val="200"/>
              </a:spcBef>
              <a:buFont typeface="Arial" panose="020B0604020202020204" pitchFamily="34" charset="0"/>
              <a:buChar char="•"/>
            </a:pPr>
            <a:r>
              <a:rPr kumimoji="1" lang="en" altLang="zh-TW" sz="1050" dirty="0">
                <a:latin typeface="Arial"/>
                <a:ea typeface="微軟正黑體"/>
                <a:cs typeface="Arial"/>
              </a:rPr>
              <a:t>Max 64GB RAM</a:t>
            </a:r>
            <a:endParaRPr lang="en" altLang="zh-TW" sz="1050" dirty="0">
              <a:latin typeface="Arial"/>
              <a:ea typeface="微軟正黑體"/>
              <a:cs typeface="Arial"/>
            </a:endParaRPr>
          </a:p>
        </p:txBody>
      </p:sp>
      <p:sp>
        <p:nvSpPr>
          <p:cNvPr id="51" name="文字方塊 23">
            <a:extLst>
              <a:ext uri="{FF2B5EF4-FFF2-40B4-BE49-F238E27FC236}">
                <a16:creationId xmlns:a16="http://schemas.microsoft.com/office/drawing/2014/main" id="{35E72A6A-CE9D-4399-BCAA-BC912CE5319C}"/>
              </a:ext>
            </a:extLst>
          </p:cNvPr>
          <p:cNvSpPr txBox="1"/>
          <p:nvPr/>
        </p:nvSpPr>
        <p:spPr>
          <a:xfrm>
            <a:off x="119252" y="1913102"/>
            <a:ext cx="2185103" cy="1463093"/>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7313" indent="-87313">
              <a:lnSpc>
                <a:spcPts val="1400"/>
              </a:lnSpc>
              <a:spcBef>
                <a:spcPts val="200"/>
              </a:spcBef>
              <a:buFont typeface="Arial" panose="020B0604020202020204" pitchFamily="34" charset="0"/>
              <a:buChar char="•"/>
            </a:pPr>
            <a:r>
              <a:rPr kumimoji="1" lang="en-US" altLang="zh-CN" sz="1050" b="1" dirty="0">
                <a:latin typeface="Arial"/>
                <a:ea typeface="微軟正黑體"/>
                <a:cs typeface="Arial"/>
              </a:rPr>
              <a:t>Recommended maximum file share:2</a:t>
            </a:r>
          </a:p>
          <a:p>
            <a:pPr marL="87313" indent="-87313">
              <a:lnSpc>
                <a:spcPts val="1400"/>
              </a:lnSpc>
              <a:spcBef>
                <a:spcPts val="200"/>
              </a:spcBef>
              <a:buFont typeface="Arial" panose="020B0604020202020204" pitchFamily="34" charset="0"/>
              <a:buChar char="•"/>
            </a:pPr>
            <a:r>
              <a:rPr kumimoji="1" lang="en-US" altLang="zh-TW" sz="1050" dirty="0">
                <a:latin typeface="Arial"/>
                <a:ea typeface="微軟正黑體"/>
                <a:cs typeface="Arial"/>
              </a:rPr>
              <a:t>8 bay </a:t>
            </a:r>
            <a:endParaRPr lang="en-US" altLang="zh-TW" sz="1050" dirty="0">
              <a:latin typeface="Arial"/>
              <a:ea typeface="微軟正黑體"/>
              <a:cs typeface="Arial"/>
            </a:endParaRPr>
          </a:p>
          <a:p>
            <a:pPr marL="87313" indent="-87313">
              <a:lnSpc>
                <a:spcPts val="1400"/>
              </a:lnSpc>
              <a:spcBef>
                <a:spcPts val="200"/>
              </a:spcBef>
              <a:buFont typeface="Arial" panose="020B0604020202020204" pitchFamily="34" charset="0"/>
              <a:buChar char="•"/>
            </a:pPr>
            <a:r>
              <a:rPr kumimoji="1" lang="en-US" altLang="zh-TW" sz="1050" dirty="0">
                <a:latin typeface="Arial"/>
                <a:ea typeface="微軟正黑體"/>
                <a:cs typeface="Arial"/>
              </a:rPr>
              <a:t>AMD R-Series RX-421ND </a:t>
            </a:r>
            <a:endParaRPr lang="en-US" altLang="zh-TW" sz="1050" dirty="0">
              <a:latin typeface="Arial"/>
              <a:ea typeface="微軟正黑體"/>
              <a:cs typeface="Arial"/>
            </a:endParaRPr>
          </a:p>
          <a:p>
            <a:pPr marL="87313" indent="-87313">
              <a:lnSpc>
                <a:spcPts val="1400"/>
              </a:lnSpc>
              <a:spcBef>
                <a:spcPts val="200"/>
              </a:spcBef>
            </a:pPr>
            <a:r>
              <a:rPr kumimoji="1" lang="en-US" altLang="zh-TW" sz="1050" dirty="0">
                <a:latin typeface="Arial"/>
                <a:ea typeface="微軟正黑體"/>
                <a:cs typeface="Arial"/>
              </a:rPr>
              <a:t>     quad-core 2.1 GHz processor</a:t>
            </a:r>
            <a:endParaRPr lang="en-US" altLang="zh-TW" sz="1050" dirty="0">
              <a:latin typeface="Arial"/>
              <a:ea typeface="微軟正黑體"/>
              <a:cs typeface="Arial"/>
            </a:endParaRPr>
          </a:p>
          <a:p>
            <a:pPr marL="87313" indent="-87313">
              <a:lnSpc>
                <a:spcPts val="1400"/>
              </a:lnSpc>
              <a:spcBef>
                <a:spcPts val="200"/>
              </a:spcBef>
            </a:pPr>
            <a:r>
              <a:rPr kumimoji="1" lang="en-US" altLang="zh-TW" sz="1050" dirty="0">
                <a:latin typeface="Arial"/>
                <a:ea typeface="微軟正黑體"/>
                <a:cs typeface="Arial"/>
              </a:rPr>
              <a:t>     (Turbo Core to 3.4 GHz)</a:t>
            </a:r>
            <a:endParaRPr lang="en-US" altLang="zh-TW" sz="1050" dirty="0">
              <a:latin typeface="Arial"/>
              <a:ea typeface="微軟正黑體"/>
              <a:cs typeface="Arial"/>
            </a:endParaRPr>
          </a:p>
          <a:p>
            <a:pPr marL="87313" indent="-87313">
              <a:lnSpc>
                <a:spcPts val="1400"/>
              </a:lnSpc>
              <a:spcBef>
                <a:spcPts val="200"/>
              </a:spcBef>
              <a:buFont typeface="Arial" panose="020B0604020202020204" pitchFamily="34" charset="0"/>
              <a:buChar char="•"/>
            </a:pPr>
            <a:r>
              <a:rPr kumimoji="1" lang="en-US" altLang="zh-TW" sz="1050" dirty="0">
                <a:latin typeface="Arial"/>
                <a:ea typeface="微軟正黑體"/>
                <a:cs typeface="Arial"/>
              </a:rPr>
              <a:t>Max 8GB RAM</a:t>
            </a:r>
            <a:endParaRPr lang="en-US" altLang="zh-TW" sz="1050" dirty="0">
              <a:latin typeface="Arial"/>
              <a:ea typeface="微軟正黑體"/>
              <a:cs typeface="Arial"/>
            </a:endParaRPr>
          </a:p>
        </p:txBody>
      </p:sp>
      <p:grpSp>
        <p:nvGrpSpPr>
          <p:cNvPr id="43" name="群組 42">
            <a:extLst>
              <a:ext uri="{FF2B5EF4-FFF2-40B4-BE49-F238E27FC236}">
                <a16:creationId xmlns:a16="http://schemas.microsoft.com/office/drawing/2014/main" id="{18D4E8C6-3702-4C31-B652-79925D847700}"/>
              </a:ext>
            </a:extLst>
          </p:cNvPr>
          <p:cNvGrpSpPr/>
          <p:nvPr/>
        </p:nvGrpSpPr>
        <p:grpSpPr>
          <a:xfrm>
            <a:off x="4680038" y="3605971"/>
            <a:ext cx="2059627" cy="760125"/>
            <a:chOff x="6305548" y="4623095"/>
            <a:chExt cx="2746169" cy="1013498"/>
          </a:xfrm>
        </p:grpSpPr>
        <p:pic>
          <p:nvPicPr>
            <p:cNvPr id="53" name="圖片 52">
              <a:extLst>
                <a:ext uri="{FF2B5EF4-FFF2-40B4-BE49-F238E27FC236}">
                  <a16:creationId xmlns:a16="http://schemas.microsoft.com/office/drawing/2014/main" id="{E4F99440-572F-452D-A3B3-0C97813FCD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7542358" y="4197805"/>
              <a:ext cx="193381" cy="2667001"/>
            </a:xfrm>
            <a:prstGeom prst="rect">
              <a:avLst/>
            </a:prstGeom>
          </p:spPr>
        </p:pic>
        <p:pic>
          <p:nvPicPr>
            <p:cNvPr id="55" name="圖片 21">
              <a:extLst>
                <a:ext uri="{FF2B5EF4-FFF2-40B4-BE49-F238E27FC236}">
                  <a16:creationId xmlns:a16="http://schemas.microsoft.com/office/drawing/2014/main" id="{EE83A556-B5CE-47FC-9946-7AC966454FE2}"/>
                </a:ext>
              </a:extLst>
            </p:cNvPr>
            <p:cNvPicPr>
              <a:picLocks noChangeAspect="1"/>
            </p:cNvPicPr>
            <p:nvPr/>
          </p:nvPicPr>
          <p:blipFill>
            <a:blip r:embed="rId3"/>
            <a:stretch>
              <a:fillRect/>
            </a:stretch>
          </p:blipFill>
          <p:spPr>
            <a:xfrm>
              <a:off x="6309021" y="4623095"/>
              <a:ext cx="2742696" cy="1013498"/>
            </a:xfrm>
            <a:prstGeom prst="rect">
              <a:avLst/>
            </a:prstGeom>
          </p:spPr>
        </p:pic>
      </p:grpSp>
      <p:grpSp>
        <p:nvGrpSpPr>
          <p:cNvPr id="57" name="群組 56">
            <a:extLst>
              <a:ext uri="{FF2B5EF4-FFF2-40B4-BE49-F238E27FC236}">
                <a16:creationId xmlns:a16="http://schemas.microsoft.com/office/drawing/2014/main" id="{0358F4F6-EBFE-4EC0-96ED-685D69F7B1F8}"/>
              </a:ext>
            </a:extLst>
          </p:cNvPr>
          <p:cNvGrpSpPr/>
          <p:nvPr/>
        </p:nvGrpSpPr>
        <p:grpSpPr>
          <a:xfrm>
            <a:off x="2761979" y="3421371"/>
            <a:ext cx="1296000" cy="924130"/>
            <a:chOff x="3710036" y="4363279"/>
            <a:chExt cx="1728000" cy="1232176"/>
          </a:xfrm>
        </p:grpSpPr>
        <p:pic>
          <p:nvPicPr>
            <p:cNvPr id="58" name="圖片 57">
              <a:extLst>
                <a:ext uri="{FF2B5EF4-FFF2-40B4-BE49-F238E27FC236}">
                  <a16:creationId xmlns:a16="http://schemas.microsoft.com/office/drawing/2014/main" id="{58CE058F-D07A-42E5-86C1-EE6E1738072B}"/>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rot="5400000">
              <a:off x="4503140" y="4660560"/>
              <a:ext cx="141791" cy="1728000"/>
            </a:xfrm>
            <a:prstGeom prst="rect">
              <a:avLst/>
            </a:prstGeom>
          </p:spPr>
        </p:pic>
        <p:pic>
          <p:nvPicPr>
            <p:cNvPr id="61" name="圖片 23">
              <a:extLst>
                <a:ext uri="{FF2B5EF4-FFF2-40B4-BE49-F238E27FC236}">
                  <a16:creationId xmlns:a16="http://schemas.microsoft.com/office/drawing/2014/main" id="{A61E2226-6A77-41C8-B31F-C0223C0431CA}"/>
                </a:ext>
              </a:extLst>
            </p:cNvPr>
            <p:cNvPicPr>
              <a:picLocks noChangeAspect="1"/>
            </p:cNvPicPr>
            <p:nvPr/>
          </p:nvPicPr>
          <p:blipFill rotWithShape="1">
            <a:blip r:embed="rId4"/>
            <a:srcRect t="7454" r="14156"/>
            <a:stretch/>
          </p:blipFill>
          <p:spPr>
            <a:xfrm>
              <a:off x="3840009" y="4363279"/>
              <a:ext cx="1520564" cy="1217981"/>
            </a:xfrm>
            <a:prstGeom prst="rect">
              <a:avLst/>
            </a:prstGeom>
          </p:spPr>
        </p:pic>
      </p:grpSp>
      <p:grpSp>
        <p:nvGrpSpPr>
          <p:cNvPr id="63" name="群組 62">
            <a:extLst>
              <a:ext uri="{FF2B5EF4-FFF2-40B4-BE49-F238E27FC236}">
                <a16:creationId xmlns:a16="http://schemas.microsoft.com/office/drawing/2014/main" id="{8B6BC667-157B-4E39-B6A5-B666C47AF1D1}"/>
              </a:ext>
            </a:extLst>
          </p:cNvPr>
          <p:cNvGrpSpPr/>
          <p:nvPr/>
        </p:nvGrpSpPr>
        <p:grpSpPr>
          <a:xfrm>
            <a:off x="385803" y="3322424"/>
            <a:ext cx="1603490" cy="1008787"/>
            <a:chOff x="541802" y="4231353"/>
            <a:chExt cx="2137986" cy="1345053"/>
          </a:xfrm>
        </p:grpSpPr>
        <p:pic>
          <p:nvPicPr>
            <p:cNvPr id="65" name="圖片 64">
              <a:extLst>
                <a:ext uri="{FF2B5EF4-FFF2-40B4-BE49-F238E27FC236}">
                  <a16:creationId xmlns:a16="http://schemas.microsoft.com/office/drawing/2014/main" id="{D1091D80-E34A-4304-A3E1-E981B23C5E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518121" y="4527765"/>
              <a:ext cx="141791" cy="1955491"/>
            </a:xfrm>
            <a:prstGeom prst="rect">
              <a:avLst/>
            </a:prstGeom>
          </p:spPr>
        </p:pic>
        <p:pic>
          <p:nvPicPr>
            <p:cNvPr id="66" name="圖片 31">
              <a:extLst>
                <a:ext uri="{FF2B5EF4-FFF2-40B4-BE49-F238E27FC236}">
                  <a16:creationId xmlns:a16="http://schemas.microsoft.com/office/drawing/2014/main" id="{E80D2453-178F-4E54-B2E9-F2585A1320D0}"/>
                </a:ext>
              </a:extLst>
            </p:cNvPr>
            <p:cNvPicPr>
              <a:picLocks noChangeAspect="1"/>
            </p:cNvPicPr>
            <p:nvPr/>
          </p:nvPicPr>
          <p:blipFill>
            <a:blip r:embed="rId5"/>
            <a:stretch>
              <a:fillRect/>
            </a:stretch>
          </p:blipFill>
          <p:spPr>
            <a:xfrm>
              <a:off x="541802" y="4231353"/>
              <a:ext cx="2137986" cy="1336241"/>
            </a:xfrm>
            <a:prstGeom prst="rect">
              <a:avLst/>
            </a:prstGeom>
          </p:spPr>
        </p:pic>
      </p:grpSp>
      <p:grpSp>
        <p:nvGrpSpPr>
          <p:cNvPr id="69" name="群組 68">
            <a:extLst>
              <a:ext uri="{FF2B5EF4-FFF2-40B4-BE49-F238E27FC236}">
                <a16:creationId xmlns:a16="http://schemas.microsoft.com/office/drawing/2014/main" id="{E4050F1B-A5F9-4728-9151-48DFC177524C}"/>
              </a:ext>
            </a:extLst>
          </p:cNvPr>
          <p:cNvGrpSpPr/>
          <p:nvPr/>
        </p:nvGrpSpPr>
        <p:grpSpPr>
          <a:xfrm>
            <a:off x="6933156" y="3611897"/>
            <a:ext cx="2075997" cy="747752"/>
            <a:chOff x="9271605" y="4630995"/>
            <a:chExt cx="2767996" cy="997001"/>
          </a:xfrm>
        </p:grpSpPr>
        <p:pic>
          <p:nvPicPr>
            <p:cNvPr id="71" name="圖片 70">
              <a:extLst>
                <a:ext uri="{FF2B5EF4-FFF2-40B4-BE49-F238E27FC236}">
                  <a16:creationId xmlns:a16="http://schemas.microsoft.com/office/drawing/2014/main" id="{B0489A3E-553B-41D9-8743-665C204ABF0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0609410" y="4197805"/>
              <a:ext cx="193381" cy="2667001"/>
            </a:xfrm>
            <a:prstGeom prst="rect">
              <a:avLst/>
            </a:prstGeom>
          </p:spPr>
        </p:pic>
        <p:pic>
          <p:nvPicPr>
            <p:cNvPr id="73" name="圖片 17">
              <a:extLst>
                <a:ext uri="{FF2B5EF4-FFF2-40B4-BE49-F238E27FC236}">
                  <a16:creationId xmlns:a16="http://schemas.microsoft.com/office/drawing/2014/main" id="{E3696068-2E2C-49A4-83B8-3AB430F72323}"/>
                </a:ext>
              </a:extLst>
            </p:cNvPr>
            <p:cNvPicPr>
              <a:picLocks noChangeAspect="1"/>
            </p:cNvPicPr>
            <p:nvPr/>
          </p:nvPicPr>
          <p:blipFill>
            <a:blip r:embed="rId6"/>
            <a:stretch>
              <a:fillRect/>
            </a:stretch>
          </p:blipFill>
          <p:spPr>
            <a:xfrm>
              <a:off x="9271605" y="4630995"/>
              <a:ext cx="2755044" cy="966826"/>
            </a:xfrm>
            <a:prstGeom prst="rect">
              <a:avLst/>
            </a:prstGeom>
          </p:spPr>
        </p:pic>
      </p:grpSp>
      <p:sp>
        <p:nvSpPr>
          <p:cNvPr id="46" name="文字方塊 5">
            <a:extLst>
              <a:ext uri="{FF2B5EF4-FFF2-40B4-BE49-F238E27FC236}">
                <a16:creationId xmlns:a16="http://schemas.microsoft.com/office/drawing/2014/main" id="{3B1D52DA-C58A-44D7-878F-72D9DF775BB6}"/>
              </a:ext>
            </a:extLst>
          </p:cNvPr>
          <p:cNvSpPr txBox="1"/>
          <p:nvPr/>
        </p:nvSpPr>
        <p:spPr>
          <a:xfrm>
            <a:off x="6846614" y="948453"/>
            <a:ext cx="2227599" cy="84933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100"/>
              </a:lnSpc>
            </a:pPr>
            <a:r>
              <a:rPr lang="en-US" altLang="zh-TW" sz="1350" b="1">
                <a:solidFill>
                  <a:schemeClr val="bg1"/>
                </a:solidFill>
                <a:latin typeface="Arial" panose="020B0604020202020204" pitchFamily="34" charset="0"/>
                <a:ea typeface="微軟正黑體" panose="020B0604030504040204" pitchFamily="34" charset="-120"/>
                <a:cs typeface="Arial" panose="020B0604020202020204" pitchFamily="34" charset="0"/>
              </a:rPr>
              <a:t>Enterprise</a:t>
            </a:r>
            <a:endParaRPr lang="zh-TW" altLang="en-US" sz="13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gn="ctr">
              <a:lnSpc>
                <a:spcPts val="3100"/>
              </a:lnSpc>
            </a:pPr>
            <a:r>
              <a:rPr lang="af-ZA" altLang="zh-TW" sz="2100">
                <a:latin typeface="Arial"/>
                <a:ea typeface="微軟正黑體"/>
                <a:cs typeface="Arial"/>
              </a:rPr>
              <a:t>TDS-16489U R2</a:t>
            </a:r>
          </a:p>
        </p:txBody>
      </p:sp>
      <p:sp>
        <p:nvSpPr>
          <p:cNvPr id="48" name="文字方塊 5">
            <a:extLst>
              <a:ext uri="{FF2B5EF4-FFF2-40B4-BE49-F238E27FC236}">
                <a16:creationId xmlns:a16="http://schemas.microsoft.com/office/drawing/2014/main" id="{19196FE7-2F00-4258-8720-049418206DAB}"/>
              </a:ext>
            </a:extLst>
          </p:cNvPr>
          <p:cNvSpPr txBox="1"/>
          <p:nvPr/>
        </p:nvSpPr>
        <p:spPr>
          <a:xfrm>
            <a:off x="4618832" y="969970"/>
            <a:ext cx="2227599" cy="84933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100"/>
              </a:lnSpc>
            </a:pPr>
            <a:r>
              <a:rPr lang="en-US" altLang="zh-TW" sz="1350" b="1">
                <a:solidFill>
                  <a:schemeClr val="bg1"/>
                </a:solidFill>
                <a:latin typeface="Arial" panose="020B0604020202020204" pitchFamily="34" charset="0"/>
                <a:ea typeface="微軟正黑體" panose="020B0604030504040204" pitchFamily="34" charset="-120"/>
                <a:cs typeface="Arial" panose="020B0604020202020204" pitchFamily="34" charset="0"/>
              </a:rPr>
              <a:t>SMB High-level</a:t>
            </a:r>
            <a:endParaRPr lang="zh-TW" altLang="en-US" sz="13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gn="ctr">
              <a:lnSpc>
                <a:spcPts val="3100"/>
              </a:lnSpc>
            </a:pPr>
            <a:r>
              <a:rPr lang="af-ZA" altLang="zh-TW" sz="2100">
                <a:latin typeface="Arial"/>
                <a:ea typeface="微軟正黑體"/>
                <a:cs typeface="Arial"/>
              </a:rPr>
              <a:t>TS-1683XU-RP</a:t>
            </a:r>
          </a:p>
        </p:txBody>
      </p:sp>
      <p:sp>
        <p:nvSpPr>
          <p:cNvPr id="50" name="文字方塊 5">
            <a:extLst>
              <a:ext uri="{FF2B5EF4-FFF2-40B4-BE49-F238E27FC236}">
                <a16:creationId xmlns:a16="http://schemas.microsoft.com/office/drawing/2014/main" id="{0A6E96B3-6119-4F26-9353-E4093AA579D8}"/>
              </a:ext>
            </a:extLst>
          </p:cNvPr>
          <p:cNvSpPr txBox="1"/>
          <p:nvPr/>
        </p:nvSpPr>
        <p:spPr>
          <a:xfrm>
            <a:off x="2371657" y="961343"/>
            <a:ext cx="2227599" cy="84933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100"/>
              </a:lnSpc>
            </a:pPr>
            <a:r>
              <a:rPr lang="en-US" altLang="zh-TW" sz="1350" b="1">
                <a:solidFill>
                  <a:schemeClr val="bg1"/>
                </a:solidFill>
                <a:latin typeface="Arial" panose="020B0604020202020204" pitchFamily="34" charset="0"/>
                <a:ea typeface="微軟正黑體" panose="020B0604030504040204" pitchFamily="34" charset="-120"/>
                <a:cs typeface="Arial" panose="020B0604020202020204" pitchFamily="34" charset="0"/>
              </a:rPr>
              <a:t>SMB Mid-level</a:t>
            </a:r>
            <a:endParaRPr lang="zh-TW" altLang="en-US" sz="13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gn="ctr">
              <a:lnSpc>
                <a:spcPts val="3100"/>
              </a:lnSpc>
            </a:pPr>
            <a:r>
              <a:rPr lang="af-ZA" altLang="zh-TW" sz="2100">
                <a:latin typeface="Arial"/>
                <a:ea typeface="微軟正黑體"/>
                <a:cs typeface="Arial"/>
              </a:rPr>
              <a:t>TVS-882</a:t>
            </a:r>
          </a:p>
        </p:txBody>
      </p:sp>
      <p:sp>
        <p:nvSpPr>
          <p:cNvPr id="52" name="文字方塊 5">
            <a:extLst>
              <a:ext uri="{FF2B5EF4-FFF2-40B4-BE49-F238E27FC236}">
                <a16:creationId xmlns:a16="http://schemas.microsoft.com/office/drawing/2014/main" id="{D534E4C5-8BDD-478E-A7A7-5CFABD421F90}"/>
              </a:ext>
            </a:extLst>
          </p:cNvPr>
          <p:cNvSpPr txBox="1"/>
          <p:nvPr/>
        </p:nvSpPr>
        <p:spPr>
          <a:xfrm>
            <a:off x="104909" y="957018"/>
            <a:ext cx="2227600" cy="849335"/>
          </a:xfrm>
          <a:prstGeom prst="rect">
            <a:avLst/>
          </a:prstGeom>
          <a:noFill/>
          <a:ln>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100"/>
              </a:lnSpc>
            </a:pPr>
            <a:r>
              <a:rPr lang="en-US" altLang="zh-TW" sz="1350" b="1">
                <a:solidFill>
                  <a:schemeClr val="bg1"/>
                </a:solidFill>
                <a:latin typeface="Arial" panose="020B0604020202020204" pitchFamily="34" charset="0"/>
                <a:ea typeface="微軟正黑體" panose="020B0604030504040204" pitchFamily="34" charset="-120"/>
                <a:cs typeface="Arial" panose="020B0604020202020204" pitchFamily="34" charset="0"/>
              </a:rPr>
              <a:t>SMB Entry</a:t>
            </a:r>
            <a:endParaRPr lang="zh-TW" altLang="en-US" sz="13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gn="ctr">
              <a:lnSpc>
                <a:spcPts val="3100"/>
              </a:lnSpc>
            </a:pPr>
            <a:r>
              <a:rPr lang="af-ZA" altLang="zh-TW" sz="2100">
                <a:latin typeface="Arial"/>
                <a:ea typeface="微軟正黑體"/>
                <a:cs typeface="Arial"/>
              </a:rPr>
              <a:t>TS-873</a:t>
            </a:r>
          </a:p>
        </p:txBody>
      </p:sp>
      <p:sp>
        <p:nvSpPr>
          <p:cNvPr id="74" name="標題 1">
            <a:extLst>
              <a:ext uri="{FF2B5EF4-FFF2-40B4-BE49-F238E27FC236}">
                <a16:creationId xmlns:a16="http://schemas.microsoft.com/office/drawing/2014/main" id="{0FE9BE98-E47D-4EE9-B4B1-4A446AE88875}"/>
              </a:ext>
            </a:extLst>
          </p:cNvPr>
          <p:cNvSpPr>
            <a:spLocks noGrp="1"/>
          </p:cNvSpPr>
          <p:nvPr>
            <p:ph type="title"/>
          </p:nvPr>
        </p:nvSpPr>
        <p:spPr>
          <a:xfrm>
            <a:off x="379990" y="127197"/>
            <a:ext cx="5106409" cy="724190"/>
          </a:xfrm>
        </p:spPr>
        <p:txBody>
          <a:bodyPr>
            <a:normAutofit fontScale="90000"/>
          </a:bodyPr>
          <a:lstStyle/>
          <a:p>
            <a:r>
              <a:rPr lang="en-US" altLang="zh-TW">
                <a:latin typeface="Arial" panose="020B0604020202020204" pitchFamily="34" charset="0"/>
                <a:ea typeface="微軟正黑體"/>
                <a:cs typeface="Arial" panose="020B0604020202020204" pitchFamily="34" charset="0"/>
              </a:rPr>
              <a:t>Recommended Models</a:t>
            </a:r>
            <a:endParaRPr lang="zh-TW" altLang="en-US">
              <a:latin typeface="Arial" panose="020B0604020202020204" pitchFamily="34" charset="0"/>
              <a:cs typeface="Arial" panose="020B0604020202020204" pitchFamily="34" charset="0"/>
            </a:endParaRPr>
          </a:p>
        </p:txBody>
      </p:sp>
      <p:cxnSp>
        <p:nvCxnSpPr>
          <p:cNvPr id="78" name="直線接點 77">
            <a:extLst>
              <a:ext uri="{FF2B5EF4-FFF2-40B4-BE49-F238E27FC236}">
                <a16:creationId xmlns:a16="http://schemas.microsoft.com/office/drawing/2014/main" id="{A84DA5BA-F6EC-4CCF-972F-ACD0A1E07B3E}"/>
              </a:ext>
            </a:extLst>
          </p:cNvPr>
          <p:cNvCxnSpPr>
            <a:cxnSpLocks/>
          </p:cNvCxnSpPr>
          <p:nvPr/>
        </p:nvCxnSpPr>
        <p:spPr>
          <a:xfrm>
            <a:off x="4625943" y="1832729"/>
            <a:ext cx="2127667" cy="0"/>
          </a:xfrm>
          <a:prstGeom prst="line">
            <a:avLst/>
          </a:prstGeom>
          <a:ln w="25400">
            <a:gradFill flip="none" rotWithShape="1">
              <a:gsLst>
                <a:gs pos="53300">
                  <a:srgbClr val="7F2ADA"/>
                </a:gs>
                <a:gs pos="0">
                  <a:srgbClr val="423DE0"/>
                </a:gs>
                <a:gs pos="100000">
                  <a:srgbClr val="B519D5"/>
                </a:gs>
              </a:gsLst>
              <a:lin ang="8100000" scaled="1"/>
              <a:tileRect/>
            </a:gra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40336444-6302-4563-8AFA-3AB01BB97AC1}"/>
              </a:ext>
            </a:extLst>
          </p:cNvPr>
          <p:cNvCxnSpPr>
            <a:cxnSpLocks/>
          </p:cNvCxnSpPr>
          <p:nvPr/>
        </p:nvCxnSpPr>
        <p:spPr>
          <a:xfrm>
            <a:off x="2387558" y="1830421"/>
            <a:ext cx="2127667" cy="0"/>
          </a:xfrm>
          <a:prstGeom prst="line">
            <a:avLst/>
          </a:prstGeom>
          <a:ln w="25400">
            <a:gradFill flip="none" rotWithShape="1">
              <a:gsLst>
                <a:gs pos="53300">
                  <a:srgbClr val="7F2ADA"/>
                </a:gs>
                <a:gs pos="0">
                  <a:srgbClr val="423DE0"/>
                </a:gs>
                <a:gs pos="100000">
                  <a:srgbClr val="B519D5"/>
                </a:gs>
              </a:gsLst>
              <a:lin ang="8100000" scaled="1"/>
              <a:tileRect/>
            </a:gra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AE354BF5-1032-4D24-8237-A3F6024955D7}"/>
              </a:ext>
            </a:extLst>
          </p:cNvPr>
          <p:cNvCxnSpPr>
            <a:cxnSpLocks/>
          </p:cNvCxnSpPr>
          <p:nvPr/>
        </p:nvCxnSpPr>
        <p:spPr>
          <a:xfrm>
            <a:off x="126439" y="1832616"/>
            <a:ext cx="2127667" cy="0"/>
          </a:xfrm>
          <a:prstGeom prst="line">
            <a:avLst/>
          </a:prstGeom>
          <a:ln w="25400">
            <a:gradFill flip="none" rotWithShape="1">
              <a:gsLst>
                <a:gs pos="53300">
                  <a:srgbClr val="7F2ADA"/>
                </a:gs>
                <a:gs pos="0">
                  <a:srgbClr val="423DE0"/>
                </a:gs>
                <a:gs pos="100000">
                  <a:srgbClr val="B519D5"/>
                </a:gs>
              </a:gsLst>
              <a:lin ang="81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011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54B2873-20CD-48A9-9CD9-416154D58963}"/>
              </a:ext>
            </a:extLst>
          </p:cNvPr>
          <p:cNvPicPr>
            <a:picLocks noChangeAspect="1"/>
          </p:cNvPicPr>
          <p:nvPr/>
        </p:nvPicPr>
        <p:blipFill>
          <a:blip r:embed="rId2"/>
          <a:srcRect/>
          <a:stretch/>
        </p:blipFill>
        <p:spPr>
          <a:xfrm>
            <a:off x="551200" y="1746719"/>
            <a:ext cx="4127201" cy="625241"/>
          </a:xfrm>
          <a:prstGeom prst="rect">
            <a:avLst/>
          </a:prstGeom>
        </p:spPr>
      </p:pic>
      <p:sp>
        <p:nvSpPr>
          <p:cNvPr id="5" name="矩形 4">
            <a:extLst>
              <a:ext uri="{FF2B5EF4-FFF2-40B4-BE49-F238E27FC236}">
                <a16:creationId xmlns:a16="http://schemas.microsoft.com/office/drawing/2014/main" id="{606EE25D-2264-4C1F-A3B9-BFA73AB9670F}"/>
              </a:ext>
            </a:extLst>
          </p:cNvPr>
          <p:cNvSpPr/>
          <p:nvPr/>
        </p:nvSpPr>
        <p:spPr>
          <a:xfrm>
            <a:off x="175212" y="2434983"/>
            <a:ext cx="4869453" cy="592470"/>
          </a:xfrm>
          <a:prstGeom prst="rect">
            <a:avLst/>
          </a:prstGeom>
          <a:effectLst>
            <a:outerShdw blurRad="50800" dist="38100" dir="2700000" algn="tl" rotWithShape="0">
              <a:prstClr val="black">
                <a:alpha val="40000"/>
              </a:prstClr>
            </a:outerShdw>
          </a:effectLst>
        </p:spPr>
        <p:txBody>
          <a:bodyPr wrap="square">
            <a:spAutoFit/>
          </a:bodyPr>
          <a:lstStyle/>
          <a:p>
            <a:pPr lvl="0" algn="ctr">
              <a:defRPr/>
            </a:pPr>
            <a:r>
              <a:rPr lang="en-US" altLang="zh-TW" sz="3150" b="1" dirty="0">
                <a:solidFill>
                  <a:srgbClr val="4BF2FF"/>
                </a:solidFill>
                <a:latin typeface="Arial" panose="020B0604020202020204" pitchFamily="34" charset="0"/>
                <a:ea typeface="微軟正黑體" panose="020B0604030504040204" pitchFamily="34" charset="-120"/>
                <a:cs typeface="Arial" panose="020B0604020202020204" pitchFamily="34" charset="0"/>
              </a:rPr>
              <a:t>Have a better hybrid</a:t>
            </a:r>
            <a:endParaRPr lang="zh-TW" altLang="en-US" sz="3150" dirty="0">
              <a:solidFill>
                <a:srgbClr val="4BF2FF"/>
              </a:solidFill>
              <a:latin typeface="Arial" panose="020B0604020202020204" pitchFamily="34" charset="0"/>
              <a:cs typeface="Arial" panose="020B0604020202020204" pitchFamily="34" charset="0"/>
            </a:endParaRPr>
          </a:p>
        </p:txBody>
      </p:sp>
      <p:sp>
        <p:nvSpPr>
          <p:cNvPr id="6" name="Shape 748">
            <a:extLst>
              <a:ext uri="{FF2B5EF4-FFF2-40B4-BE49-F238E27FC236}">
                <a16:creationId xmlns:a16="http://schemas.microsoft.com/office/drawing/2014/main" id="{57A0FF0F-E631-4B37-B7EA-A4F0559CAEBB}"/>
              </a:ext>
            </a:extLst>
          </p:cNvPr>
          <p:cNvSpPr txBox="1"/>
          <p:nvPr/>
        </p:nvSpPr>
        <p:spPr>
          <a:xfrm>
            <a:off x="-5080" y="4599684"/>
            <a:ext cx="3345184" cy="560404"/>
          </a:xfrm>
          <a:prstGeom prst="rect">
            <a:avLst/>
          </a:prstGeom>
          <a:noFill/>
          <a:ln>
            <a:noFill/>
          </a:ln>
        </p:spPr>
        <p:txBody>
          <a:bodyPr spcFirstLastPara="1" wrap="square" lIns="91425" tIns="91425" rIns="91425" bIns="91425" anchor="ctr" anchorCtr="0">
            <a:noAutofit/>
          </a:bodyPr>
          <a:lstStyle/>
          <a:p>
            <a:pPr marL="63500" lvl="0">
              <a:spcBef>
                <a:spcPts val="500"/>
              </a:spcBef>
            </a:pPr>
            <a:r>
              <a:rPr lang="en-US" altLang="zh-TW" sz="500" dirty="0">
                <a:solidFill>
                  <a:schemeClr val="bg1"/>
                </a:solidFill>
                <a:latin typeface="Arial" panose="020B0604020202020204" pitchFamily="34" charset="0"/>
                <a:ea typeface="Microsoft JhengHei"/>
                <a:cs typeface="Arial" panose="020B0604020202020204" pitchFamily="34" charset="0"/>
                <a:sym typeface="Microsoft JhengHei"/>
              </a:rPr>
              <a:t>© 2019 Copyright is owned by QNAP Technology Co., Ltd. QNAP Technology reserves all rights. A trademark or mark used or registered by QNAP Technology Co., Ltd. The products and company names mentioned in the file may be trademarks owned by other companies.</a:t>
            </a:r>
          </a:p>
        </p:txBody>
      </p:sp>
      <p:sp>
        <p:nvSpPr>
          <p:cNvPr id="7" name="矩形 6">
            <a:extLst>
              <a:ext uri="{FF2B5EF4-FFF2-40B4-BE49-F238E27FC236}">
                <a16:creationId xmlns:a16="http://schemas.microsoft.com/office/drawing/2014/main" id="{5FF33E79-6336-43ED-BDF3-B6B71AC727CA}"/>
              </a:ext>
            </a:extLst>
          </p:cNvPr>
          <p:cNvSpPr/>
          <p:nvPr/>
        </p:nvSpPr>
        <p:spPr>
          <a:xfrm>
            <a:off x="114253" y="2955740"/>
            <a:ext cx="4869453" cy="600164"/>
          </a:xfrm>
          <a:prstGeom prst="rect">
            <a:avLst/>
          </a:prstGeom>
          <a:effectLst>
            <a:outerShdw blurRad="50800" dist="38100" dir="2700000" algn="tl" rotWithShape="0">
              <a:prstClr val="black">
                <a:alpha val="40000"/>
              </a:prstClr>
            </a:outerShdw>
          </a:effectLst>
        </p:spPr>
        <p:txBody>
          <a:bodyPr wrap="square">
            <a:spAutoFit/>
          </a:bodyPr>
          <a:lstStyle/>
          <a:p>
            <a:pPr lvl="0" algn="ctr">
              <a:defRPr/>
            </a:pPr>
            <a:r>
              <a:rPr lang="en-US" altLang="zh-TW" sz="3300" b="1" dirty="0">
                <a:solidFill>
                  <a:srgbClr val="4BF2FF"/>
                </a:solidFill>
                <a:latin typeface="Arial" panose="020B0604020202020204" pitchFamily="34" charset="0"/>
                <a:ea typeface="微軟正黑體" panose="020B0604030504040204" pitchFamily="34" charset="-120"/>
                <a:cs typeface="Arial" panose="020B0604020202020204" pitchFamily="34" charset="0"/>
              </a:rPr>
              <a:t>cloud experience!</a:t>
            </a:r>
            <a:endParaRPr lang="zh-TW" altLang="en-US" sz="3300" dirty="0">
              <a:solidFill>
                <a:srgbClr val="4BF2FF"/>
              </a:solidFill>
              <a:latin typeface="Arial" panose="020B0604020202020204" pitchFamily="34" charset="0"/>
              <a:cs typeface="Arial" panose="020B0604020202020204" pitchFamily="34" charset="0"/>
            </a:endParaRPr>
          </a:p>
        </p:txBody>
      </p:sp>
      <p:pic>
        <p:nvPicPr>
          <p:cNvPr id="8" name="圖形 7">
            <a:extLst>
              <a:ext uri="{FF2B5EF4-FFF2-40B4-BE49-F238E27FC236}">
                <a16:creationId xmlns:a16="http://schemas.microsoft.com/office/drawing/2014/main" id="{A3641E1E-2A03-4BDC-8CA5-18E24E11A2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505" y="803148"/>
            <a:ext cx="1652599" cy="2994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1694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圓角 35">
            <a:extLst>
              <a:ext uri="{FF2B5EF4-FFF2-40B4-BE49-F238E27FC236}">
                <a16:creationId xmlns:a16="http://schemas.microsoft.com/office/drawing/2014/main" id="{1ADDA5D6-B8E0-40CE-BD14-D547F1D40E82}"/>
              </a:ext>
            </a:extLst>
          </p:cNvPr>
          <p:cNvSpPr/>
          <p:nvPr/>
        </p:nvSpPr>
        <p:spPr>
          <a:xfrm>
            <a:off x="463618" y="1475074"/>
            <a:ext cx="2547416" cy="585287"/>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7" name="矩形: 圓角 35">
            <a:extLst>
              <a:ext uri="{FF2B5EF4-FFF2-40B4-BE49-F238E27FC236}">
                <a16:creationId xmlns:a16="http://schemas.microsoft.com/office/drawing/2014/main" id="{AECEE51F-BB74-4E92-8DFB-CC9F1C55D2C4}"/>
              </a:ext>
            </a:extLst>
          </p:cNvPr>
          <p:cNvSpPr/>
          <p:nvPr/>
        </p:nvSpPr>
        <p:spPr>
          <a:xfrm>
            <a:off x="3836506" y="4297740"/>
            <a:ext cx="984072" cy="292388"/>
          </a:xfrm>
          <a:prstGeom prst="roundRect">
            <a:avLst>
              <a:gd name="adj" fmla="val 50000"/>
            </a:avLst>
          </a:prstGeom>
          <a:gradFill flip="none" rotWithShape="1">
            <a:gsLst>
              <a:gs pos="0">
                <a:schemeClr val="bg2">
                  <a:lumMod val="10000"/>
                </a:schemeClr>
              </a:gs>
              <a:gs pos="100000">
                <a:srgbClr val="1B305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2" name="Title 1">
            <a:extLst>
              <a:ext uri="{FF2B5EF4-FFF2-40B4-BE49-F238E27FC236}">
                <a16:creationId xmlns:a16="http://schemas.microsoft.com/office/drawing/2014/main" id="{310C8FDC-0344-584F-B932-F40601C01CD3}"/>
              </a:ext>
            </a:extLst>
          </p:cNvPr>
          <p:cNvSpPr>
            <a:spLocks noGrp="1"/>
          </p:cNvSpPr>
          <p:nvPr>
            <p:ph type="title"/>
          </p:nvPr>
        </p:nvSpPr>
        <p:spPr>
          <a:xfrm>
            <a:off x="259168" y="21408"/>
            <a:ext cx="9362352" cy="994172"/>
          </a:xfrm>
        </p:spPr>
        <p:txBody>
          <a:bodyPr>
            <a:noAutofit/>
          </a:bodyPr>
          <a:lstStyle/>
          <a:p>
            <a:r>
              <a:rPr lang="en-US" sz="2950">
                <a:latin typeface="Arial"/>
                <a:ea typeface="微軟正黑體"/>
                <a:cs typeface="Arial"/>
              </a:rPr>
              <a:t>Cloud Gateway lets you access cloud like local</a:t>
            </a:r>
          </a:p>
        </p:txBody>
      </p:sp>
      <p:pic>
        <p:nvPicPr>
          <p:cNvPr id="4" name="圖形 45">
            <a:extLst>
              <a:ext uri="{FF2B5EF4-FFF2-40B4-BE49-F238E27FC236}">
                <a16:creationId xmlns:a16="http://schemas.microsoft.com/office/drawing/2014/main" id="{A460C737-2943-EF40-AC47-4A06BF2A2B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55092" y="1125322"/>
            <a:ext cx="1258250" cy="753796"/>
          </a:xfrm>
          <a:prstGeom prst="rect">
            <a:avLst/>
          </a:prstGeom>
          <a:effectLst>
            <a:outerShdw blurRad="50800" dist="38100" dir="2700000" algn="tl" rotWithShape="0">
              <a:prstClr val="black">
                <a:alpha val="40000"/>
              </a:prstClr>
            </a:outerShdw>
          </a:effectLst>
        </p:spPr>
      </p:pic>
      <p:pic>
        <p:nvPicPr>
          <p:cNvPr id="5" name="圖形 107">
            <a:extLst>
              <a:ext uri="{FF2B5EF4-FFF2-40B4-BE49-F238E27FC236}">
                <a16:creationId xmlns:a16="http://schemas.microsoft.com/office/drawing/2014/main" id="{7CBE642F-3233-A54F-9068-461EEAB829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34841" y="2616708"/>
            <a:ext cx="1114154" cy="1141731"/>
          </a:xfrm>
          <a:prstGeom prst="rect">
            <a:avLst/>
          </a:prstGeom>
        </p:spPr>
      </p:pic>
      <p:sp>
        <p:nvSpPr>
          <p:cNvPr id="28" name="TextBox 27">
            <a:extLst>
              <a:ext uri="{FF2B5EF4-FFF2-40B4-BE49-F238E27FC236}">
                <a16:creationId xmlns:a16="http://schemas.microsoft.com/office/drawing/2014/main" id="{E4E2BC37-39F4-7740-B815-0EE4C5413965}"/>
              </a:ext>
            </a:extLst>
          </p:cNvPr>
          <p:cNvSpPr txBox="1"/>
          <p:nvPr/>
        </p:nvSpPr>
        <p:spPr>
          <a:xfrm>
            <a:off x="3795617" y="4318139"/>
            <a:ext cx="1071284" cy="261610"/>
          </a:xfrm>
          <a:prstGeom prst="rect">
            <a:avLst/>
          </a:prstGeom>
          <a:noFill/>
        </p:spPr>
        <p:txBody>
          <a:bodyPr wrap="square" rtlCol="0">
            <a:spAutoFit/>
          </a:bodyPr>
          <a:lstStyle/>
          <a:p>
            <a:pPr algn="ctr"/>
            <a:r>
              <a:rPr lang="en-US" altLang="zh-CN" sz="1100" b="1">
                <a:solidFill>
                  <a:schemeClr val="bg1"/>
                </a:solidFill>
                <a:latin typeface="Arial" panose="020B0604020202020204" pitchFamily="34" charset="0"/>
                <a:ea typeface="微軟正黑體" panose="020B0604030504040204" pitchFamily="34" charset="-120"/>
                <a:cs typeface="Arial" panose="020B0604020202020204" pitchFamily="34" charset="0"/>
              </a:rPr>
              <a:t>Local service</a:t>
            </a:r>
            <a:endParaRPr 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Arc 28">
            <a:extLst>
              <a:ext uri="{FF2B5EF4-FFF2-40B4-BE49-F238E27FC236}">
                <a16:creationId xmlns:a16="http://schemas.microsoft.com/office/drawing/2014/main" id="{9170E351-2521-8547-9CE6-BCB77EF48374}"/>
              </a:ext>
            </a:extLst>
          </p:cNvPr>
          <p:cNvSpPr/>
          <p:nvPr/>
        </p:nvSpPr>
        <p:spPr>
          <a:xfrm rot="390641">
            <a:off x="3647378" y="1837038"/>
            <a:ext cx="1597955" cy="2547257"/>
          </a:xfrm>
          <a:prstGeom prst="arc">
            <a:avLst>
              <a:gd name="adj1" fmla="val 2688910"/>
              <a:gd name="adj2" fmla="val 4301079"/>
            </a:avLst>
          </a:prstGeom>
          <a:ln w="19050">
            <a:gradFill>
              <a:gsLst>
                <a:gs pos="38000">
                  <a:srgbClr val="6F3AAA"/>
                </a:gs>
                <a:gs pos="100000">
                  <a:srgbClr val="1C7AE8"/>
                </a:gs>
              </a:gsLst>
              <a:lin ang="5400000" scaled="1"/>
            </a:gra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31" name="Arc 30">
            <a:extLst>
              <a:ext uri="{FF2B5EF4-FFF2-40B4-BE49-F238E27FC236}">
                <a16:creationId xmlns:a16="http://schemas.microsoft.com/office/drawing/2014/main" id="{77E3B9F6-DBC0-4F4D-B277-FF1EE62273BE}"/>
              </a:ext>
            </a:extLst>
          </p:cNvPr>
          <p:cNvSpPr/>
          <p:nvPr/>
        </p:nvSpPr>
        <p:spPr>
          <a:xfrm>
            <a:off x="3388090" y="1773301"/>
            <a:ext cx="1597955" cy="2547257"/>
          </a:xfrm>
          <a:prstGeom prst="arc">
            <a:avLst>
              <a:gd name="adj1" fmla="val 6114801"/>
              <a:gd name="adj2" fmla="val 14950521"/>
            </a:avLst>
          </a:prstGeom>
          <a:ln w="19050">
            <a:gradFill>
              <a:gsLst>
                <a:gs pos="0">
                  <a:srgbClr val="6F3AAA"/>
                </a:gs>
                <a:gs pos="100000">
                  <a:srgbClr val="147AE8"/>
                </a:gs>
              </a:gsLst>
              <a:lin ang="5400000" scaled="1"/>
            </a:gra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32" name="Arc 31">
            <a:extLst>
              <a:ext uri="{FF2B5EF4-FFF2-40B4-BE49-F238E27FC236}">
                <a16:creationId xmlns:a16="http://schemas.microsoft.com/office/drawing/2014/main" id="{E26999E2-CF70-8E43-9634-1FAC75671B9A}"/>
              </a:ext>
            </a:extLst>
          </p:cNvPr>
          <p:cNvSpPr/>
          <p:nvPr/>
        </p:nvSpPr>
        <p:spPr>
          <a:xfrm>
            <a:off x="3608971" y="1825878"/>
            <a:ext cx="1597955" cy="2547257"/>
          </a:xfrm>
          <a:prstGeom prst="arc">
            <a:avLst>
              <a:gd name="adj1" fmla="val 17409210"/>
              <a:gd name="adj2" fmla="val 19077981"/>
            </a:avLst>
          </a:prstGeom>
          <a:ln w="19050">
            <a:gradFill>
              <a:gsLst>
                <a:gs pos="0">
                  <a:srgbClr val="6F3AAA"/>
                </a:gs>
                <a:gs pos="100000">
                  <a:srgbClr val="147AE8"/>
                </a:gs>
              </a:gsLst>
              <a:lin ang="5400000" scaled="1"/>
            </a:gra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33" name="TextBox 32">
            <a:extLst>
              <a:ext uri="{FF2B5EF4-FFF2-40B4-BE49-F238E27FC236}">
                <a16:creationId xmlns:a16="http://schemas.microsoft.com/office/drawing/2014/main" id="{C6D56218-CE3F-4B48-8D06-DA02B9F1BBB6}"/>
              </a:ext>
            </a:extLst>
          </p:cNvPr>
          <p:cNvSpPr txBox="1"/>
          <p:nvPr/>
        </p:nvSpPr>
        <p:spPr>
          <a:xfrm>
            <a:off x="274426" y="2257323"/>
            <a:ext cx="2675870" cy="1909946"/>
          </a:xfrm>
          <a:prstGeom prst="rect">
            <a:avLst/>
          </a:prstGeom>
          <a:noFill/>
        </p:spPr>
        <p:txBody>
          <a:bodyPr wrap="square" rtlCol="0">
            <a:spAutoFit/>
          </a:bodyPr>
          <a:lstStyle/>
          <a:p>
            <a:pPr marL="257175" indent="-257175">
              <a:lnSpc>
                <a:spcPts val="2000"/>
              </a:lnSpc>
              <a:spcBef>
                <a:spcPts val="200"/>
              </a:spcBef>
              <a:buAutoNum type="arabicPeriod"/>
            </a:pPr>
            <a:r>
              <a:rPr lang="en-US" altLang="zh-CN" sz="1200" b="1">
                <a:latin typeface="Arial" panose="020B0604020202020204" pitchFamily="34" charset="0"/>
                <a:ea typeface="微軟正黑體" panose="020B0604030504040204" pitchFamily="34" charset="-120"/>
                <a:cs typeface="Arial" panose="020B0604020202020204" pitchFamily="34" charset="0"/>
              </a:rPr>
              <a:t>It is technical to deploy file share and application.</a:t>
            </a:r>
            <a:endParaRPr lang="zh-CN" altLang="en-US" sz="1200" b="1">
              <a:latin typeface="Arial" panose="020B0604020202020204" pitchFamily="34" charset="0"/>
              <a:ea typeface="微軟正黑體" panose="020B0604030504040204" pitchFamily="34" charset="-120"/>
              <a:cs typeface="Arial" panose="020B0604020202020204" pitchFamily="34" charset="0"/>
            </a:endParaRPr>
          </a:p>
          <a:p>
            <a:pPr marL="257175" indent="-257175">
              <a:lnSpc>
                <a:spcPts val="2000"/>
              </a:lnSpc>
              <a:spcBef>
                <a:spcPts val="200"/>
              </a:spcBef>
              <a:buAutoNum type="arabicPeriod"/>
            </a:pPr>
            <a:r>
              <a:rPr lang="en-US" altLang="zh-CN" sz="1200" b="1">
                <a:latin typeface="Arial" panose="020B0604020202020204" pitchFamily="34" charset="0"/>
                <a:ea typeface="微軟正黑體" panose="020B0604030504040204" pitchFamily="34" charset="-120"/>
                <a:cs typeface="Arial" panose="020B0604020202020204" pitchFamily="34" charset="0"/>
              </a:rPr>
              <a:t>Unlike accessing local storage, it is inconvenient to access the cloud. </a:t>
            </a:r>
          </a:p>
          <a:p>
            <a:pPr marL="257175" indent="-257175">
              <a:lnSpc>
                <a:spcPts val="2000"/>
              </a:lnSpc>
              <a:spcBef>
                <a:spcPts val="200"/>
              </a:spcBef>
              <a:buAutoNum type="arabicPeriod"/>
            </a:pPr>
            <a:r>
              <a:rPr lang="en-US" altLang="zh-CN" sz="1200" b="1">
                <a:latin typeface="Arial" panose="020B0604020202020204" pitchFamily="34" charset="0"/>
                <a:ea typeface="微軟正黑體" panose="020B0604030504040204" pitchFamily="34" charset="-120"/>
                <a:cs typeface="Arial" panose="020B0604020202020204" pitchFamily="34" charset="0"/>
              </a:rPr>
              <a:t>Accessing the cloud is slow through Internet.</a:t>
            </a:r>
          </a:p>
        </p:txBody>
      </p:sp>
      <p:sp>
        <p:nvSpPr>
          <p:cNvPr id="34" name="TextBox 33">
            <a:extLst>
              <a:ext uri="{FF2B5EF4-FFF2-40B4-BE49-F238E27FC236}">
                <a16:creationId xmlns:a16="http://schemas.microsoft.com/office/drawing/2014/main" id="{CDD53249-C744-9F44-8FDA-1E58E7C9CE9A}"/>
              </a:ext>
            </a:extLst>
          </p:cNvPr>
          <p:cNvSpPr txBox="1"/>
          <p:nvPr/>
        </p:nvSpPr>
        <p:spPr>
          <a:xfrm>
            <a:off x="6059552" y="2258357"/>
            <a:ext cx="2777364" cy="2166427"/>
          </a:xfrm>
          <a:prstGeom prst="rect">
            <a:avLst/>
          </a:prstGeom>
          <a:noFill/>
        </p:spPr>
        <p:txBody>
          <a:bodyPr wrap="square" rtlCol="0" anchor="t">
            <a:spAutoFit/>
          </a:bodyPr>
          <a:lstStyle/>
          <a:p>
            <a:pPr marL="257175" indent="-257175">
              <a:lnSpc>
                <a:spcPts val="2000"/>
              </a:lnSpc>
              <a:spcBef>
                <a:spcPts val="200"/>
              </a:spcBef>
              <a:buFont typeface="+mj-lt"/>
              <a:buAutoNum type="arabicPeriod"/>
            </a:pPr>
            <a:r>
              <a:rPr lang="en-US" altLang="zh-CN" sz="1200" b="1">
                <a:latin typeface="Arial" panose="020B0604020202020204" pitchFamily="34" charset="0"/>
                <a:ea typeface="微軟正黑體" panose="020B0604030504040204" pitchFamily="34" charset="-120"/>
                <a:cs typeface="Arial" panose="020B0604020202020204" pitchFamily="34" charset="0"/>
              </a:rPr>
              <a:t>Transfer the cloud storage to local file system or volume.</a:t>
            </a:r>
          </a:p>
          <a:p>
            <a:pPr marL="257175" indent="-257175">
              <a:lnSpc>
                <a:spcPts val="2000"/>
              </a:lnSpc>
              <a:spcBef>
                <a:spcPts val="200"/>
              </a:spcBef>
              <a:buFont typeface="+mj-lt"/>
              <a:buAutoNum type="arabicPeriod"/>
            </a:pPr>
            <a:r>
              <a:rPr lang="en-US" altLang="zh-CN" sz="1200" b="1">
                <a:latin typeface="Arial" panose="020B0604020202020204" pitchFamily="34" charset="0"/>
                <a:ea typeface="微軟正黑體"/>
                <a:cs typeface="Arial" panose="020B0604020202020204" pitchFamily="34" charset="0"/>
              </a:rPr>
              <a:t>Protocol conversion use of familiar access protocols, SMB, NFS, iSCSI to access the cloud.</a:t>
            </a:r>
          </a:p>
          <a:p>
            <a:pPr marL="257175" indent="-257175">
              <a:lnSpc>
                <a:spcPts val="2000"/>
              </a:lnSpc>
              <a:spcBef>
                <a:spcPts val="200"/>
              </a:spcBef>
              <a:buFont typeface="+mj-lt"/>
              <a:buAutoNum type="arabicPeriod"/>
            </a:pPr>
            <a:r>
              <a:rPr lang="en-US" altLang="zh-CN" sz="1200" b="1">
                <a:latin typeface="Arial" panose="020B0604020202020204" pitchFamily="34" charset="0"/>
                <a:ea typeface="微軟正黑體"/>
                <a:cs typeface="Arial" panose="020B0604020202020204" pitchFamily="34" charset="0"/>
              </a:rPr>
              <a:t>NAS local cache lowers the access latency. </a:t>
            </a:r>
            <a:endParaRPr 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39" name="TextBox 38">
            <a:extLst>
              <a:ext uri="{FF2B5EF4-FFF2-40B4-BE49-F238E27FC236}">
                <a16:creationId xmlns:a16="http://schemas.microsoft.com/office/drawing/2014/main" id="{52A246CC-C96F-484D-8EAA-758A9D886126}"/>
              </a:ext>
            </a:extLst>
          </p:cNvPr>
          <p:cNvSpPr txBox="1"/>
          <p:nvPr/>
        </p:nvSpPr>
        <p:spPr>
          <a:xfrm>
            <a:off x="2662919" y="2033045"/>
            <a:ext cx="978649" cy="353943"/>
          </a:xfrm>
          <a:prstGeom prst="rect">
            <a:avLst/>
          </a:prstGeom>
          <a:noFill/>
        </p:spPr>
        <p:txBody>
          <a:bodyPr wrap="square" rtlCol="0">
            <a:spAutoFit/>
          </a:bodyPr>
          <a:lstStyle/>
          <a:p>
            <a:r>
              <a:rPr lang="en-US" altLang="zh-CN" sz="850">
                <a:latin typeface="Arial" panose="020B0604020202020204" pitchFamily="34" charset="0"/>
                <a:cs typeface="Arial" panose="020B0604020202020204" pitchFamily="34" charset="0"/>
              </a:rPr>
              <a:t>    Access cloud</a:t>
            </a:r>
          </a:p>
          <a:p>
            <a:r>
              <a:rPr lang="en-US" altLang="zh-CN" sz="850">
                <a:latin typeface="Arial" panose="020B0604020202020204" pitchFamily="34" charset="0"/>
                <a:cs typeface="Arial" panose="020B0604020202020204" pitchFamily="34" charset="0"/>
              </a:rPr>
              <a:t>storage directly</a:t>
            </a:r>
            <a:endParaRPr lang="en-US" sz="85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0C312E3-41FC-5F4F-9FBB-8ED17E099715}"/>
              </a:ext>
            </a:extLst>
          </p:cNvPr>
          <p:cNvSpPr txBox="1"/>
          <p:nvPr/>
        </p:nvSpPr>
        <p:spPr>
          <a:xfrm>
            <a:off x="5009345" y="1983517"/>
            <a:ext cx="872527" cy="484748"/>
          </a:xfrm>
          <a:prstGeom prst="rect">
            <a:avLst/>
          </a:prstGeom>
          <a:noFill/>
        </p:spPr>
        <p:txBody>
          <a:bodyPr wrap="square" rtlCol="0">
            <a:spAutoFit/>
          </a:bodyPr>
          <a:lstStyle/>
          <a:p>
            <a:r>
              <a:rPr lang="en-US" altLang="zh-CN" sz="850">
                <a:latin typeface="Arial" panose="020B0604020202020204" pitchFamily="34" charset="0"/>
                <a:cs typeface="Arial" panose="020B0604020202020204" pitchFamily="34" charset="0"/>
              </a:rPr>
              <a:t>Access cloud</a:t>
            </a:r>
          </a:p>
          <a:p>
            <a:r>
              <a:rPr lang="en-US" altLang="zh-CN" sz="850">
                <a:latin typeface="Arial" panose="020B0604020202020204" pitchFamily="34" charset="0"/>
                <a:cs typeface="Arial" panose="020B0604020202020204" pitchFamily="34" charset="0"/>
              </a:rPr>
              <a:t> storage by a</a:t>
            </a:r>
          </a:p>
          <a:p>
            <a:r>
              <a:rPr lang="en-US" altLang="zh-CN" sz="850">
                <a:latin typeface="Arial" panose="020B0604020202020204" pitchFamily="34" charset="0"/>
                <a:cs typeface="Arial" panose="020B0604020202020204" pitchFamily="34" charset="0"/>
              </a:rPr>
              <a:t>   gateway</a:t>
            </a:r>
            <a:endParaRPr lang="en-US" sz="850">
              <a:latin typeface="Arial" panose="020B0604020202020204" pitchFamily="34" charset="0"/>
              <a:cs typeface="Arial" panose="020B0604020202020204" pitchFamily="34" charset="0"/>
            </a:endParaRPr>
          </a:p>
        </p:txBody>
      </p:sp>
      <p:sp>
        <p:nvSpPr>
          <p:cNvPr id="21" name="矩形: 圓角 35">
            <a:extLst>
              <a:ext uri="{FF2B5EF4-FFF2-40B4-BE49-F238E27FC236}">
                <a16:creationId xmlns:a16="http://schemas.microsoft.com/office/drawing/2014/main" id="{E72FED54-0DEB-46D4-8901-95C7A5F0B5BB}"/>
              </a:ext>
            </a:extLst>
          </p:cNvPr>
          <p:cNvSpPr/>
          <p:nvPr/>
        </p:nvSpPr>
        <p:spPr>
          <a:xfrm>
            <a:off x="6092210" y="1468811"/>
            <a:ext cx="2777469" cy="585287"/>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22" name="TextBox 29">
            <a:extLst>
              <a:ext uri="{FF2B5EF4-FFF2-40B4-BE49-F238E27FC236}">
                <a16:creationId xmlns:a16="http://schemas.microsoft.com/office/drawing/2014/main" id="{1B9E4665-3D2A-4AD4-B4B2-E201D792610A}"/>
              </a:ext>
            </a:extLst>
          </p:cNvPr>
          <p:cNvSpPr txBox="1"/>
          <p:nvPr/>
        </p:nvSpPr>
        <p:spPr>
          <a:xfrm>
            <a:off x="6346706" y="1464914"/>
            <a:ext cx="2335129" cy="585225"/>
          </a:xfrm>
          <a:prstGeom prst="rect">
            <a:avLst/>
          </a:prstGeom>
          <a:noFill/>
        </p:spPr>
        <p:txBody>
          <a:bodyPr wrap="square" rtlCol="0">
            <a:spAutoFit/>
          </a:bodyPr>
          <a:lstStyle/>
          <a:p>
            <a:pPr>
              <a:lnSpc>
                <a:spcPts val="2000"/>
              </a:lnSpc>
            </a:pPr>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rPr>
              <a:t>Cloud gateway is like a translator</a:t>
            </a:r>
            <a:endPar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3" name="圖形 22">
            <a:extLst>
              <a:ext uri="{FF2B5EF4-FFF2-40B4-BE49-F238E27FC236}">
                <a16:creationId xmlns:a16="http://schemas.microsoft.com/office/drawing/2014/main" id="{100DB2A6-9181-4CF9-B7AA-5FCDCB974A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79534" y="1651527"/>
            <a:ext cx="306590" cy="306590"/>
          </a:xfrm>
          <a:prstGeom prst="rect">
            <a:avLst/>
          </a:prstGeom>
          <a:effectLst>
            <a:outerShdw blurRad="50800" dist="38100" dir="2700000" algn="tl" rotWithShape="0">
              <a:prstClr val="black">
                <a:alpha val="40000"/>
              </a:prstClr>
            </a:outerShdw>
          </a:effectLst>
        </p:spPr>
      </p:pic>
      <p:grpSp>
        <p:nvGrpSpPr>
          <p:cNvPr id="24" name="群組 23">
            <a:extLst>
              <a:ext uri="{FF2B5EF4-FFF2-40B4-BE49-F238E27FC236}">
                <a16:creationId xmlns:a16="http://schemas.microsoft.com/office/drawing/2014/main" id="{8EA08BE9-457A-47E6-946C-0CA3AEBE9D04}"/>
              </a:ext>
            </a:extLst>
          </p:cNvPr>
          <p:cNvGrpSpPr/>
          <p:nvPr/>
        </p:nvGrpSpPr>
        <p:grpSpPr>
          <a:xfrm>
            <a:off x="5821777" y="1534390"/>
            <a:ext cx="501629" cy="501629"/>
            <a:chOff x="228678" y="3612187"/>
            <a:chExt cx="655970" cy="655970"/>
          </a:xfrm>
          <a:effectLst>
            <a:outerShdw blurRad="50800" dist="38100" dir="2700000" algn="tl" rotWithShape="0">
              <a:prstClr val="black">
                <a:alpha val="40000"/>
              </a:prstClr>
            </a:outerShdw>
          </a:effectLst>
        </p:grpSpPr>
        <p:sp>
          <p:nvSpPr>
            <p:cNvPr id="25" name="橢圓 24">
              <a:extLst>
                <a:ext uri="{FF2B5EF4-FFF2-40B4-BE49-F238E27FC236}">
                  <a16:creationId xmlns:a16="http://schemas.microsoft.com/office/drawing/2014/main" id="{C1F224BF-6446-4684-BE2C-FE40BCA9F69D}"/>
                </a:ext>
              </a:extLst>
            </p:cNvPr>
            <p:cNvSpPr/>
            <p:nvPr/>
          </p:nvSpPr>
          <p:spPr>
            <a:xfrm>
              <a:off x="228678" y="3612187"/>
              <a:ext cx="655970" cy="655970"/>
            </a:xfrm>
            <a:prstGeom prst="ellipse">
              <a:avLst/>
            </a:prstGeom>
            <a:gradFill>
              <a:gsLst>
                <a:gs pos="0">
                  <a:schemeClr val="tx1">
                    <a:lumMod val="95000"/>
                    <a:lumOff val="5000"/>
                  </a:schemeClr>
                </a:gs>
                <a:gs pos="100000">
                  <a:srgbClr val="42036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6" name="橢圓 25">
              <a:extLst>
                <a:ext uri="{FF2B5EF4-FFF2-40B4-BE49-F238E27FC236}">
                  <a16:creationId xmlns:a16="http://schemas.microsoft.com/office/drawing/2014/main" id="{394F3F69-9ED5-47DE-844D-53BB2DE4E572}"/>
                </a:ext>
              </a:extLst>
            </p:cNvPr>
            <p:cNvSpPr/>
            <p:nvPr/>
          </p:nvSpPr>
          <p:spPr>
            <a:xfrm>
              <a:off x="295017" y="3676657"/>
              <a:ext cx="517999" cy="517999"/>
            </a:xfrm>
            <a:prstGeom prst="ellipse">
              <a:avLst/>
            </a:prstGeom>
            <a:noFill/>
            <a:ln w="38100">
              <a:gradFill>
                <a:gsLst>
                  <a:gs pos="0">
                    <a:srgbClr val="E55095"/>
                  </a:gs>
                  <a:gs pos="100000">
                    <a:srgbClr val="933ED7"/>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35" name="矩形: 圓角 34">
            <a:extLst>
              <a:ext uri="{FF2B5EF4-FFF2-40B4-BE49-F238E27FC236}">
                <a16:creationId xmlns:a16="http://schemas.microsoft.com/office/drawing/2014/main" id="{8218254D-BE3C-400D-A310-94083AF7981F}"/>
              </a:ext>
            </a:extLst>
          </p:cNvPr>
          <p:cNvSpPr/>
          <p:nvPr/>
        </p:nvSpPr>
        <p:spPr>
          <a:xfrm>
            <a:off x="5049904" y="2523166"/>
            <a:ext cx="802620" cy="430887"/>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C4DD0698-3F66-4BD1-8168-FBC0BB6141C4}"/>
              </a:ext>
            </a:extLst>
          </p:cNvPr>
          <p:cNvSpPr/>
          <p:nvPr/>
        </p:nvSpPr>
        <p:spPr>
          <a:xfrm>
            <a:off x="5068117" y="2523993"/>
            <a:ext cx="767856" cy="430887"/>
          </a:xfrm>
          <a:prstGeom prst="rect">
            <a:avLst/>
          </a:prstGeom>
        </p:spPr>
        <p:txBody>
          <a:bodyPr wrap="square">
            <a:spAutoFit/>
          </a:bodyPr>
          <a:lstStyle/>
          <a:p>
            <a:pPr algn="ctr"/>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Cloud Gateway</a:t>
            </a:r>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46" name="群組 45">
            <a:extLst>
              <a:ext uri="{FF2B5EF4-FFF2-40B4-BE49-F238E27FC236}">
                <a16:creationId xmlns:a16="http://schemas.microsoft.com/office/drawing/2014/main" id="{128799E7-483D-40EE-AF70-92B362645016}"/>
              </a:ext>
            </a:extLst>
          </p:cNvPr>
          <p:cNvGrpSpPr/>
          <p:nvPr/>
        </p:nvGrpSpPr>
        <p:grpSpPr>
          <a:xfrm>
            <a:off x="152109" y="1521698"/>
            <a:ext cx="501629" cy="501629"/>
            <a:chOff x="228678" y="3612187"/>
            <a:chExt cx="655970" cy="655970"/>
          </a:xfrm>
          <a:effectLst>
            <a:outerShdw blurRad="50800" dist="38100" dir="2700000" algn="tl" rotWithShape="0">
              <a:prstClr val="black">
                <a:alpha val="40000"/>
              </a:prstClr>
            </a:outerShdw>
          </a:effectLst>
        </p:grpSpPr>
        <p:sp>
          <p:nvSpPr>
            <p:cNvPr id="47" name="橢圓 46">
              <a:extLst>
                <a:ext uri="{FF2B5EF4-FFF2-40B4-BE49-F238E27FC236}">
                  <a16:creationId xmlns:a16="http://schemas.microsoft.com/office/drawing/2014/main" id="{6E9F0E97-83F7-44D2-A135-BE8B9B1C26D7}"/>
                </a:ext>
              </a:extLst>
            </p:cNvPr>
            <p:cNvSpPr/>
            <p:nvPr/>
          </p:nvSpPr>
          <p:spPr>
            <a:xfrm>
              <a:off x="228678" y="3612187"/>
              <a:ext cx="655970" cy="655970"/>
            </a:xfrm>
            <a:prstGeom prst="ellipse">
              <a:avLst/>
            </a:prstGeom>
            <a:gradFill>
              <a:gsLst>
                <a:gs pos="0">
                  <a:schemeClr val="tx1">
                    <a:lumMod val="95000"/>
                    <a:lumOff val="5000"/>
                  </a:schemeClr>
                </a:gs>
                <a:gs pos="100000">
                  <a:srgbClr val="42036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8" name="橢圓 47">
              <a:extLst>
                <a:ext uri="{FF2B5EF4-FFF2-40B4-BE49-F238E27FC236}">
                  <a16:creationId xmlns:a16="http://schemas.microsoft.com/office/drawing/2014/main" id="{3190B2F3-84A8-4966-AF18-035CFAEF832E}"/>
                </a:ext>
              </a:extLst>
            </p:cNvPr>
            <p:cNvSpPr/>
            <p:nvPr/>
          </p:nvSpPr>
          <p:spPr>
            <a:xfrm>
              <a:off x="295017" y="3676657"/>
              <a:ext cx="517999" cy="517999"/>
            </a:xfrm>
            <a:prstGeom prst="ellipse">
              <a:avLst/>
            </a:prstGeom>
            <a:noFill/>
            <a:ln w="38100">
              <a:gradFill>
                <a:gsLst>
                  <a:gs pos="0">
                    <a:srgbClr val="E55095"/>
                  </a:gs>
                  <a:gs pos="100000">
                    <a:srgbClr val="933ED7"/>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pic>
        <p:nvPicPr>
          <p:cNvPr id="49" name="圖形 48">
            <a:extLst>
              <a:ext uri="{FF2B5EF4-FFF2-40B4-BE49-F238E27FC236}">
                <a16:creationId xmlns:a16="http://schemas.microsoft.com/office/drawing/2014/main" id="{7699844B-9C44-4066-B204-1AEB76DAFC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0130" y="1668799"/>
            <a:ext cx="181567" cy="206055"/>
          </a:xfrm>
          <a:prstGeom prst="rect">
            <a:avLst/>
          </a:prstGeom>
          <a:effectLst>
            <a:outerShdw blurRad="50800" dist="38100" dir="2700000" algn="tl" rotWithShape="0">
              <a:prstClr val="black">
                <a:alpha val="40000"/>
              </a:prstClr>
            </a:outerShdw>
          </a:effectLst>
        </p:spPr>
      </p:pic>
      <p:pic>
        <p:nvPicPr>
          <p:cNvPr id="8" name="圖形 7">
            <a:extLst>
              <a:ext uri="{FF2B5EF4-FFF2-40B4-BE49-F238E27FC236}">
                <a16:creationId xmlns:a16="http://schemas.microsoft.com/office/drawing/2014/main" id="{7F81E53D-6A60-405B-940C-3D6C07B578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70452" y="1676514"/>
            <a:ext cx="189763" cy="193573"/>
          </a:xfrm>
          <a:prstGeom prst="rect">
            <a:avLst/>
          </a:prstGeom>
          <a:effectLst>
            <a:outerShdw blurRad="50800" dist="38100" dir="2700000" algn="tl" rotWithShape="0">
              <a:prstClr val="black">
                <a:alpha val="40000"/>
              </a:prstClr>
            </a:outerShdw>
          </a:effectLst>
        </p:spPr>
      </p:pic>
      <p:sp>
        <p:nvSpPr>
          <p:cNvPr id="51" name="TextBox 29">
            <a:extLst>
              <a:ext uri="{FF2B5EF4-FFF2-40B4-BE49-F238E27FC236}">
                <a16:creationId xmlns:a16="http://schemas.microsoft.com/office/drawing/2014/main" id="{7E616F59-0219-4CB2-B36E-86199DC83EC9}"/>
              </a:ext>
            </a:extLst>
          </p:cNvPr>
          <p:cNvSpPr txBox="1"/>
          <p:nvPr/>
        </p:nvSpPr>
        <p:spPr>
          <a:xfrm>
            <a:off x="614474" y="1462057"/>
            <a:ext cx="2404559" cy="576248"/>
          </a:xfrm>
          <a:prstGeom prst="rect">
            <a:avLst/>
          </a:prstGeom>
          <a:noFill/>
        </p:spPr>
        <p:txBody>
          <a:bodyPr wrap="square" rtlCol="0" anchor="t">
            <a:spAutoFit/>
          </a:bodyPr>
          <a:lstStyle/>
          <a:p>
            <a:pPr>
              <a:lnSpc>
                <a:spcPts val="2000"/>
              </a:lnSpc>
            </a:pPr>
            <a:r>
              <a:rPr lang="en-US" altLang="zh-CN" sz="1200" b="1">
                <a:solidFill>
                  <a:schemeClr val="bg1"/>
                </a:solidFill>
                <a:latin typeface="Arial" panose="020B0604020202020204" pitchFamily="34" charset="0"/>
                <a:ea typeface="微軟正黑體"/>
                <a:cs typeface="Arial" panose="020B0604020202020204" pitchFamily="34" charset="0"/>
              </a:rPr>
              <a:t>You might face problems when accessing cloud directly</a:t>
            </a:r>
            <a:endPar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370803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p:nvPr/>
        </p:nvSpPr>
        <p:spPr>
          <a:xfrm>
            <a:off x="4572601" y="2699727"/>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Impact"/>
                <a:ea typeface="Impact"/>
                <a:cs typeface="Impact"/>
                <a:sym typeface="Impact"/>
              </a:rPr>
              <a:t>4</a:t>
            </a:r>
          </a:p>
        </p:txBody>
      </p:sp>
      <p:sp>
        <p:nvSpPr>
          <p:cNvPr id="21" name="矩形: 圓角 35">
            <a:extLst>
              <a:ext uri="{FF2B5EF4-FFF2-40B4-BE49-F238E27FC236}">
                <a16:creationId xmlns:a16="http://schemas.microsoft.com/office/drawing/2014/main" id="{01973767-FD45-4BE6-95B4-60B3A2C25CBB}"/>
              </a:ext>
            </a:extLst>
          </p:cNvPr>
          <p:cNvSpPr/>
          <p:nvPr/>
        </p:nvSpPr>
        <p:spPr>
          <a:xfrm>
            <a:off x="5284987" y="3121722"/>
            <a:ext cx="2887162" cy="39694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68" name="Google Shape;68;p15"/>
          <p:cNvSpPr txBox="1"/>
          <p:nvPr/>
        </p:nvSpPr>
        <p:spPr>
          <a:xfrm>
            <a:off x="4582761" y="910361"/>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Impact"/>
                <a:ea typeface="Impact"/>
                <a:cs typeface="Impact"/>
                <a:sym typeface="Impact"/>
              </a:rPr>
              <a:t>2</a:t>
            </a:r>
          </a:p>
        </p:txBody>
      </p:sp>
      <p:sp>
        <p:nvSpPr>
          <p:cNvPr id="20" name="矩形: 圓角 35">
            <a:extLst>
              <a:ext uri="{FF2B5EF4-FFF2-40B4-BE49-F238E27FC236}">
                <a16:creationId xmlns:a16="http://schemas.microsoft.com/office/drawing/2014/main" id="{AFA5304C-E828-4743-B0EC-11712C0AFCFA}"/>
              </a:ext>
            </a:extLst>
          </p:cNvPr>
          <p:cNvSpPr/>
          <p:nvPr/>
        </p:nvSpPr>
        <p:spPr>
          <a:xfrm>
            <a:off x="5261158" y="1284535"/>
            <a:ext cx="2887162" cy="39694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67" name="Google Shape;67;p15"/>
          <p:cNvSpPr txBox="1"/>
          <p:nvPr/>
        </p:nvSpPr>
        <p:spPr>
          <a:xfrm>
            <a:off x="344928" y="2706392"/>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Impact"/>
                <a:ea typeface="Impact"/>
                <a:cs typeface="Impact"/>
                <a:sym typeface="Impact"/>
              </a:rPr>
              <a:t>3</a:t>
            </a:r>
          </a:p>
        </p:txBody>
      </p:sp>
      <p:sp>
        <p:nvSpPr>
          <p:cNvPr id="19" name="矩形: 圓角 35">
            <a:extLst>
              <a:ext uri="{FF2B5EF4-FFF2-40B4-BE49-F238E27FC236}">
                <a16:creationId xmlns:a16="http://schemas.microsoft.com/office/drawing/2014/main" id="{50FB51AF-4333-41E8-A01B-C8E64C33B981}"/>
              </a:ext>
            </a:extLst>
          </p:cNvPr>
          <p:cNvSpPr/>
          <p:nvPr/>
        </p:nvSpPr>
        <p:spPr>
          <a:xfrm>
            <a:off x="1033940" y="3120615"/>
            <a:ext cx="2887162" cy="39694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69" name="Google Shape;69;p15"/>
          <p:cNvSpPr txBox="1"/>
          <p:nvPr/>
        </p:nvSpPr>
        <p:spPr>
          <a:xfrm>
            <a:off x="411868" y="910361"/>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Impact"/>
                <a:ea typeface="Impact"/>
                <a:cs typeface="Impact"/>
                <a:sym typeface="Impact"/>
              </a:rPr>
              <a:t>1</a:t>
            </a:r>
          </a:p>
        </p:txBody>
      </p:sp>
      <p:sp>
        <p:nvSpPr>
          <p:cNvPr id="15" name="矩形: 圓角 35">
            <a:extLst>
              <a:ext uri="{FF2B5EF4-FFF2-40B4-BE49-F238E27FC236}">
                <a16:creationId xmlns:a16="http://schemas.microsoft.com/office/drawing/2014/main" id="{C6E47F6F-24B9-47C4-8160-38500EE06D2C}"/>
              </a:ext>
            </a:extLst>
          </p:cNvPr>
          <p:cNvSpPr/>
          <p:nvPr/>
        </p:nvSpPr>
        <p:spPr>
          <a:xfrm>
            <a:off x="1033940" y="1284535"/>
            <a:ext cx="2887162" cy="39694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70" name="Google Shape;70;p15"/>
          <p:cNvSpPr txBox="1">
            <a:spLocks noGrp="1"/>
          </p:cNvSpPr>
          <p:nvPr>
            <p:ph type="title"/>
          </p:nvPr>
        </p:nvSpPr>
        <p:spPr>
          <a:xfrm>
            <a:off x="344928" y="159016"/>
            <a:ext cx="8520600" cy="572700"/>
          </a:xfrm>
          <a:prstGeom prst="rect">
            <a:avLst/>
          </a:prstGeom>
        </p:spPr>
        <p:txBody>
          <a:bodyPr spcFirstLastPara="1" vert="horz" wrap="square" lIns="91425" tIns="91425" rIns="91425" bIns="91425" rtlCol="0" anchor="t" anchorCtr="0">
            <a:noAutofit/>
          </a:bodyPr>
          <a:lstStyle/>
          <a:p>
            <a:r>
              <a:rPr lang="en-US" sz="3200">
                <a:latin typeface="Arial" panose="020B0604020202020204" pitchFamily="34" charset="0"/>
                <a:cs typeface="Arial" panose="020B0604020202020204" pitchFamily="34" charset="0"/>
              </a:rPr>
              <a:t>Benefits of cloud storage gateway</a:t>
            </a:r>
          </a:p>
        </p:txBody>
      </p:sp>
      <p:sp>
        <p:nvSpPr>
          <p:cNvPr id="71" name="Google Shape;71;p15"/>
          <p:cNvSpPr txBox="1"/>
          <p:nvPr/>
        </p:nvSpPr>
        <p:spPr>
          <a:xfrm>
            <a:off x="991447" y="1277764"/>
            <a:ext cx="2931000" cy="379056"/>
          </a:xfrm>
          <a:prstGeom prst="rect">
            <a:avLst/>
          </a:prstGeom>
          <a:noFill/>
          <a:ln>
            <a:noFill/>
          </a:ln>
        </p:spPr>
        <p:txBody>
          <a:bodyPr spcFirstLastPara="1" wrap="square" lIns="91425" tIns="91425" rIns="91425" bIns="91425" anchor="t" anchorCtr="0">
            <a:no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Support more access protocols</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2" name="Google Shape;72;p15"/>
          <p:cNvSpPr txBox="1"/>
          <p:nvPr/>
        </p:nvSpPr>
        <p:spPr>
          <a:xfrm>
            <a:off x="983706" y="1640824"/>
            <a:ext cx="3245700" cy="1122900"/>
          </a:xfrm>
          <a:prstGeom prst="rect">
            <a:avLst/>
          </a:prstGeom>
          <a:noFill/>
          <a:ln>
            <a:noFill/>
          </a:ln>
        </p:spPr>
        <p:txBody>
          <a:bodyPr spcFirstLastPara="1" wrap="square" lIns="91425" tIns="91425" rIns="91425" bIns="91425" anchor="t" anchorCtr="0">
            <a:noAutofit/>
          </a:bodyPr>
          <a:lstStyle/>
          <a:p>
            <a:pPr>
              <a:lnSpc>
                <a:spcPts val="1700"/>
              </a:lnSpc>
            </a:pPr>
            <a:r>
              <a:rPr lang="en-US" altLang="zh-TW" sz="1150" b="1">
                <a:latin typeface="Arial" panose="020B0604020202020204" pitchFamily="34" charset="0"/>
                <a:ea typeface="微軟正黑體" panose="020B0604030504040204" pitchFamily="34" charset="-120"/>
                <a:cs typeface="Arial" panose="020B0604020202020204" pitchFamily="34" charset="0"/>
              </a:rPr>
              <a:t>Cloud gateway can transfer the access protocol so that you can access the cloud storage through </a:t>
            </a:r>
            <a:r>
              <a:rPr lang="en-US" sz="1150" b="1">
                <a:latin typeface="Arial" panose="020B0604020202020204" pitchFamily="34" charset="0"/>
                <a:ea typeface="微軟正黑體" panose="020B0604030504040204" pitchFamily="34" charset="-120"/>
                <a:cs typeface="Arial" panose="020B0604020202020204" pitchFamily="34" charset="0"/>
              </a:rPr>
              <a:t>CIFS/SMB, FTP, NFS, AFP, iSCSI. Windows, MAC, Linux can all easily access the cloud.</a:t>
            </a:r>
            <a:endParaRPr lang="zh-TW" altLang="en-US" sz="1150" b="1">
              <a:latin typeface="Arial" panose="020B0604020202020204" pitchFamily="34" charset="0"/>
              <a:ea typeface="微軟正黑體" panose="020B0604030504040204" pitchFamily="34" charset="-120"/>
              <a:cs typeface="Arial" panose="020B0604020202020204" pitchFamily="34" charset="0"/>
            </a:endParaRPr>
          </a:p>
        </p:txBody>
      </p:sp>
      <p:sp>
        <p:nvSpPr>
          <p:cNvPr id="73" name="Google Shape;73;p15"/>
          <p:cNvSpPr txBox="1"/>
          <p:nvPr/>
        </p:nvSpPr>
        <p:spPr>
          <a:xfrm>
            <a:off x="5217320" y="1276829"/>
            <a:ext cx="2931000" cy="379056"/>
          </a:xfrm>
          <a:prstGeom prst="rect">
            <a:avLst/>
          </a:prstGeom>
          <a:noFill/>
          <a:ln>
            <a:noFill/>
          </a:ln>
        </p:spPr>
        <p:txBody>
          <a:bodyPr spcFirstLastPara="1" wrap="square" lIns="91425" tIns="91425" rIns="91425" bIns="91425" anchor="t" anchorCtr="0">
            <a:no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Local like access speed</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4" name="Google Shape;74;p15"/>
          <p:cNvSpPr txBox="1"/>
          <p:nvPr/>
        </p:nvSpPr>
        <p:spPr>
          <a:xfrm>
            <a:off x="5261158" y="1691640"/>
            <a:ext cx="3245700" cy="1122900"/>
          </a:xfrm>
          <a:prstGeom prst="rect">
            <a:avLst/>
          </a:prstGeom>
          <a:noFill/>
          <a:ln>
            <a:noFill/>
          </a:ln>
        </p:spPr>
        <p:txBody>
          <a:bodyPr spcFirstLastPara="1" wrap="square" lIns="91425" tIns="91425" rIns="91425" bIns="91425" anchor="t" anchorCtr="0">
            <a:noAutofit/>
          </a:bodyPr>
          <a:lstStyle>
            <a:defPPr>
              <a:defRPr lang="en-US"/>
            </a:defPPr>
            <a:lvl1pPr>
              <a:lnSpc>
                <a:spcPts val="1700"/>
              </a:lnSpc>
              <a:defRPr sz="1200" b="1">
                <a:latin typeface="Arial" panose="020B0604020202020204" pitchFamily="34" charset="0"/>
                <a:ea typeface="微軟正黑體" panose="020B0604030504040204" pitchFamily="34" charset="-120"/>
                <a:cs typeface="Arial" panose="020B0604020202020204" pitchFamily="34" charset="0"/>
              </a:defRPr>
            </a:lvl1pPr>
          </a:lstStyle>
          <a:p>
            <a:r>
              <a:rPr lang="en-US" altLang="zh-TW" sz="1150"/>
              <a:t>Keep the accessed file in NAS cache space to transfer the experience of Internet to LAN and lower the access latency. </a:t>
            </a:r>
            <a:endParaRPr lang="zh-TW" altLang="en-US" sz="1150"/>
          </a:p>
        </p:txBody>
      </p:sp>
      <p:sp>
        <p:nvSpPr>
          <p:cNvPr id="75" name="Google Shape;75;p15"/>
          <p:cNvSpPr txBox="1"/>
          <p:nvPr/>
        </p:nvSpPr>
        <p:spPr>
          <a:xfrm>
            <a:off x="1018159" y="3117746"/>
            <a:ext cx="2931000" cy="379056"/>
          </a:xfrm>
          <a:prstGeom prst="rect">
            <a:avLst/>
          </a:prstGeom>
          <a:noFill/>
          <a:ln>
            <a:noFill/>
          </a:ln>
        </p:spPr>
        <p:txBody>
          <a:bodyPr spcFirstLastPara="1" wrap="square" lIns="91425" tIns="91425" rIns="91425" bIns="91425" anchor="t" anchorCtr="0">
            <a:noAutofit/>
          </a:bodyPr>
          <a:lstStyle/>
          <a:p>
            <a:pPr algn="ctr"/>
            <a:r>
              <a:rPr lang="en-US" altLang="zh-TW" sz="1400" b="1">
                <a:solidFill>
                  <a:schemeClr val="bg1"/>
                </a:solidFill>
                <a:latin typeface="Arial" panose="020B0604020202020204" pitchFamily="34" charset="0"/>
                <a:ea typeface="微軟正黑體"/>
                <a:cs typeface="Arial" panose="020B0604020202020204" pitchFamily="34" charset="0"/>
              </a:rPr>
              <a:t>Efficient cloud usage</a:t>
            </a:r>
            <a:endParaRPr lang="zh-TW" altLang="en-US" sz="1400" b="1">
              <a:solidFill>
                <a:schemeClr val="bg1"/>
              </a:solidFill>
              <a:latin typeface="Arial" panose="020B0604020202020204" pitchFamily="34" charset="0"/>
              <a:ea typeface="微軟正黑體"/>
              <a:cs typeface="Arial" panose="020B0604020202020204" pitchFamily="34" charset="0"/>
            </a:endParaRPr>
          </a:p>
        </p:txBody>
      </p:sp>
      <p:sp>
        <p:nvSpPr>
          <p:cNvPr id="76" name="Google Shape;76;p15"/>
          <p:cNvSpPr txBox="1"/>
          <p:nvPr/>
        </p:nvSpPr>
        <p:spPr>
          <a:xfrm>
            <a:off x="997175" y="3526327"/>
            <a:ext cx="3245700" cy="1122900"/>
          </a:xfrm>
          <a:prstGeom prst="rect">
            <a:avLst/>
          </a:prstGeom>
          <a:noFill/>
          <a:ln>
            <a:noFill/>
          </a:ln>
        </p:spPr>
        <p:txBody>
          <a:bodyPr spcFirstLastPara="1" wrap="square" lIns="91425" tIns="91425" rIns="91425" bIns="91425" anchor="t" anchorCtr="0">
            <a:noAutofit/>
          </a:bodyPr>
          <a:lstStyle>
            <a:defPPr>
              <a:defRPr lang="en-US"/>
            </a:defPPr>
            <a:lvl1pPr>
              <a:lnSpc>
                <a:spcPts val="1700"/>
              </a:lnSpc>
              <a:defRPr sz="1200" b="1">
                <a:latin typeface="Arial" panose="020B0604020202020204" pitchFamily="34" charset="0"/>
                <a:ea typeface="微軟正黑體" panose="020B0604030504040204" pitchFamily="34" charset="-120"/>
                <a:cs typeface="Arial" panose="020B0604020202020204" pitchFamily="34" charset="0"/>
              </a:defRPr>
            </a:lvl1pPr>
          </a:lstStyle>
          <a:p>
            <a:r>
              <a:rPr lang="en-US" altLang="zh-TW" sz="1150">
                <a:ea typeface="微軟正黑體"/>
              </a:rPr>
              <a:t>Enterprises can centrally store all data from different offices by using the public cloud. It can also enjoy the elasticity advantage for storage extension​.</a:t>
            </a:r>
            <a:endParaRPr lang="zh-TW" altLang="en-US" sz="1150">
              <a:ea typeface="微軟正黑體"/>
            </a:endParaRPr>
          </a:p>
        </p:txBody>
      </p:sp>
      <p:sp>
        <p:nvSpPr>
          <p:cNvPr id="77" name="Google Shape;77;p15"/>
          <p:cNvSpPr txBox="1"/>
          <p:nvPr/>
        </p:nvSpPr>
        <p:spPr>
          <a:xfrm>
            <a:off x="5217320" y="3129134"/>
            <a:ext cx="2931000" cy="379056"/>
          </a:xfrm>
          <a:prstGeom prst="rect">
            <a:avLst/>
          </a:prstGeom>
          <a:noFill/>
          <a:ln>
            <a:noFill/>
          </a:ln>
        </p:spPr>
        <p:txBody>
          <a:bodyPr spcFirstLastPara="1" wrap="square" lIns="91425" tIns="91425" rIns="91425" bIns="91425" anchor="t" anchorCtr="0">
            <a:no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Reduce cost of bandwidth </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8" name="Google Shape;78;p15"/>
          <p:cNvSpPr txBox="1"/>
          <p:nvPr/>
        </p:nvSpPr>
        <p:spPr>
          <a:xfrm>
            <a:off x="5256590" y="3503427"/>
            <a:ext cx="3451554" cy="1122900"/>
          </a:xfrm>
          <a:prstGeom prst="rect">
            <a:avLst/>
          </a:prstGeom>
          <a:noFill/>
          <a:ln>
            <a:noFill/>
          </a:ln>
        </p:spPr>
        <p:txBody>
          <a:bodyPr spcFirstLastPara="1" wrap="square" lIns="91425" tIns="91425" rIns="91425" bIns="91425" anchor="t" anchorCtr="0">
            <a:noAutofit/>
          </a:bodyPr>
          <a:lstStyle>
            <a:defPPr>
              <a:defRPr lang="en-US"/>
            </a:defPPr>
            <a:lvl1pPr>
              <a:lnSpc>
                <a:spcPts val="1700"/>
              </a:lnSpc>
              <a:defRPr sz="1200" b="1">
                <a:latin typeface="Arial" panose="020B0604020202020204" pitchFamily="34" charset="0"/>
                <a:ea typeface="微軟正黑體" panose="020B0604030504040204" pitchFamily="34" charset="-120"/>
                <a:cs typeface="Arial" panose="020B0604020202020204" pitchFamily="34" charset="0"/>
              </a:defRPr>
            </a:lvl1pPr>
          </a:lstStyle>
          <a:p>
            <a:r>
              <a:rPr lang="en-US" altLang="zh-TW" sz="1150"/>
              <a:t>When many users need to access the same file, they can access the cached file. It only needs to be downloaded by NAS once time instead of downloaded by everyone many times. </a:t>
            </a:r>
            <a:endParaRPr lang="zh-TW" altLang="en-US" sz="1150"/>
          </a:p>
        </p:txBody>
      </p:sp>
    </p:spTree>
    <p:extLst>
      <p:ext uri="{BB962C8B-B14F-4D97-AF65-F5344CB8AC3E}">
        <p14:creationId xmlns:p14="http://schemas.microsoft.com/office/powerpoint/2010/main" val="1213228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282F6B8E-E518-4406-A79A-CE192068D841}"/>
              </a:ext>
            </a:extLst>
          </p:cNvPr>
          <p:cNvSpPr/>
          <p:nvPr/>
        </p:nvSpPr>
        <p:spPr>
          <a:xfrm>
            <a:off x="395892" y="2667876"/>
            <a:ext cx="8352216" cy="1711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 name="群組 14">
            <a:extLst>
              <a:ext uri="{FF2B5EF4-FFF2-40B4-BE49-F238E27FC236}">
                <a16:creationId xmlns:a16="http://schemas.microsoft.com/office/drawing/2014/main" id="{D098A52F-65B4-426B-8D6D-3AB74DECB1E1}"/>
              </a:ext>
            </a:extLst>
          </p:cNvPr>
          <p:cNvGrpSpPr/>
          <p:nvPr/>
        </p:nvGrpSpPr>
        <p:grpSpPr>
          <a:xfrm>
            <a:off x="1843082" y="1010480"/>
            <a:ext cx="6921023" cy="3379012"/>
            <a:chOff x="1756946" y="1746739"/>
            <a:chExt cx="6268373" cy="2809531"/>
          </a:xfrm>
        </p:grpSpPr>
        <p:sp>
          <p:nvSpPr>
            <p:cNvPr id="17" name="矩形: 圓角化同側角落 16">
              <a:extLst>
                <a:ext uri="{FF2B5EF4-FFF2-40B4-BE49-F238E27FC236}">
                  <a16:creationId xmlns:a16="http://schemas.microsoft.com/office/drawing/2014/main" id="{2272911F-F9EE-4F75-A5FE-B9A0D8CE858D}"/>
                </a:ext>
              </a:extLst>
            </p:cNvPr>
            <p:cNvSpPr/>
            <p:nvPr/>
          </p:nvSpPr>
          <p:spPr>
            <a:xfrm>
              <a:off x="1756946" y="1746739"/>
              <a:ext cx="3030786" cy="1359876"/>
            </a:xfrm>
            <a:prstGeom prst="round2SameRect">
              <a:avLst/>
            </a:prstGeom>
            <a:gradFill>
              <a:gsLst>
                <a:gs pos="0">
                  <a:srgbClr val="BE13D4"/>
                </a:gs>
                <a:gs pos="43000">
                  <a:srgbClr val="7D3EDC"/>
                </a:gs>
                <a:gs pos="100000">
                  <a:srgbClr val="0091EC"/>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化同側角落 17">
              <a:extLst>
                <a:ext uri="{FF2B5EF4-FFF2-40B4-BE49-F238E27FC236}">
                  <a16:creationId xmlns:a16="http://schemas.microsoft.com/office/drawing/2014/main" id="{0D698B04-F35E-4BBD-A19E-1E8CBA459B3A}"/>
                </a:ext>
              </a:extLst>
            </p:cNvPr>
            <p:cNvSpPr/>
            <p:nvPr/>
          </p:nvSpPr>
          <p:spPr>
            <a:xfrm>
              <a:off x="4831193" y="1746739"/>
              <a:ext cx="3194126" cy="1359876"/>
            </a:xfrm>
            <a:prstGeom prst="round2SameRect">
              <a:avLst/>
            </a:prstGeom>
            <a:gradFill>
              <a:gsLst>
                <a:gs pos="100000">
                  <a:srgbClr val="0091EC"/>
                </a:gs>
                <a:gs pos="39000">
                  <a:srgbClr val="7046DE"/>
                </a:gs>
                <a:gs pos="0">
                  <a:srgbClr val="BE13D4"/>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图片 57">
              <a:extLst>
                <a:ext uri="{FF2B5EF4-FFF2-40B4-BE49-F238E27FC236}">
                  <a16:creationId xmlns:a16="http://schemas.microsoft.com/office/drawing/2014/main" id="{A08DFB62-611A-453A-BB73-5CE7918CEAC4}"/>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3912978" y="3671943"/>
              <a:ext cx="1449653" cy="319000"/>
            </a:xfrm>
            <a:prstGeom prst="rect">
              <a:avLst/>
            </a:prstGeom>
          </p:spPr>
        </p:pic>
        <p:pic>
          <p:nvPicPr>
            <p:cNvPr id="20" name="图片 57">
              <a:extLst>
                <a:ext uri="{FF2B5EF4-FFF2-40B4-BE49-F238E27FC236}">
                  <a16:creationId xmlns:a16="http://schemas.microsoft.com/office/drawing/2014/main" id="{BA456AA0-7D5C-41AF-B920-D234E2D8BA75}"/>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6482902" y="3023425"/>
              <a:ext cx="2746690" cy="319000"/>
            </a:xfrm>
            <a:prstGeom prst="rect">
              <a:avLst/>
            </a:prstGeom>
          </p:spPr>
        </p:pic>
      </p:grpSp>
      <p:sp>
        <p:nvSpPr>
          <p:cNvPr id="2" name="標題 1">
            <a:extLst>
              <a:ext uri="{FF2B5EF4-FFF2-40B4-BE49-F238E27FC236}">
                <a16:creationId xmlns:a16="http://schemas.microsoft.com/office/drawing/2014/main" id="{FEE6EE3D-2A2F-4E73-9C01-6DC55049EBFA}"/>
              </a:ext>
            </a:extLst>
          </p:cNvPr>
          <p:cNvSpPr>
            <a:spLocks noGrp="1"/>
          </p:cNvSpPr>
          <p:nvPr>
            <p:ph type="title"/>
          </p:nvPr>
        </p:nvSpPr>
        <p:spPr>
          <a:xfrm>
            <a:off x="377501" y="-58259"/>
            <a:ext cx="7528464" cy="1103831"/>
          </a:xfrm>
        </p:spPr>
        <p:txBody>
          <a:bodyPr>
            <a:normAutofit/>
          </a:bodyPr>
          <a:lstStyle/>
          <a:p>
            <a:r>
              <a:rPr lang="en-US" altLang="zh-TW" sz="3200">
                <a:latin typeface="Arial" panose="020B0604020202020204" pitchFamily="34" charset="0"/>
                <a:ea typeface="微軟正黑體"/>
                <a:cs typeface="Arial" panose="020B0604020202020204" pitchFamily="34" charset="0"/>
              </a:rPr>
              <a:t>QNAP</a:t>
            </a:r>
            <a:r>
              <a:rPr lang="zh-TW" altLang="en-US" sz="3200">
                <a:latin typeface="Arial" panose="020B0604020202020204" pitchFamily="34" charset="0"/>
                <a:ea typeface="微軟正黑體"/>
                <a:cs typeface="Arial" panose="020B0604020202020204" pitchFamily="34" charset="0"/>
              </a:rPr>
              <a:t> </a:t>
            </a:r>
            <a:r>
              <a:rPr lang="en-US" altLang="zh-TW" sz="3200">
                <a:latin typeface="Arial" panose="020B0604020202020204" pitchFamily="34" charset="0"/>
                <a:ea typeface="微軟正黑體"/>
                <a:cs typeface="Arial" panose="020B0604020202020204" pitchFamily="34" charset="0"/>
              </a:rPr>
              <a:t>Cloud Storage Gateway</a:t>
            </a:r>
            <a:endParaRPr lang="zh-TW" altLang="en-US" sz="3200">
              <a:latin typeface="Arial" panose="020B0604020202020204" pitchFamily="34" charset="0"/>
              <a:ea typeface="微軟正黑體"/>
              <a:cs typeface="Arial" panose="020B0604020202020204" pitchFamily="34" charset="0"/>
            </a:endParaRPr>
          </a:p>
        </p:txBody>
      </p:sp>
      <p:graphicFrame>
        <p:nvGraphicFramePr>
          <p:cNvPr id="4" name="表格 3">
            <a:extLst>
              <a:ext uri="{FF2B5EF4-FFF2-40B4-BE49-F238E27FC236}">
                <a16:creationId xmlns:a16="http://schemas.microsoft.com/office/drawing/2014/main" id="{0758BBBD-A8C3-4977-A239-77CDA52CF4E0}"/>
              </a:ext>
            </a:extLst>
          </p:cNvPr>
          <p:cNvGraphicFramePr>
            <a:graphicFrameLocks noGrp="1"/>
          </p:cNvGraphicFramePr>
          <p:nvPr>
            <p:extLst>
              <p:ext uri="{D42A27DB-BD31-4B8C-83A1-F6EECF244321}">
                <p14:modId xmlns:p14="http://schemas.microsoft.com/office/powerpoint/2010/main" val="2054576794"/>
              </p:ext>
            </p:extLst>
          </p:nvPr>
        </p:nvGraphicFramePr>
        <p:xfrm>
          <a:off x="395892" y="2667876"/>
          <a:ext cx="8357646" cy="1945963"/>
        </p:xfrm>
        <a:graphic>
          <a:graphicData uri="http://schemas.openxmlformats.org/drawingml/2006/table">
            <a:tbl>
              <a:tblPr firstRow="1" bandRow="1">
                <a:effectLst>
                  <a:outerShdw blurRad="50800" dist="38100" dir="2700000" algn="tl" rotWithShape="0">
                    <a:prstClr val="black">
                      <a:alpha val="40000"/>
                    </a:prstClr>
                  </a:outerShdw>
                </a:effectLst>
                <a:tableStyleId>{3B4B98B0-60AC-42C2-AFA5-B58CD77FA1E5}</a:tableStyleId>
              </a:tblPr>
              <a:tblGrid>
                <a:gridCol w="1452786">
                  <a:extLst>
                    <a:ext uri="{9D8B030D-6E8A-4147-A177-3AD203B41FA5}">
                      <a16:colId xmlns:a16="http://schemas.microsoft.com/office/drawing/2014/main" val="339731809"/>
                    </a:ext>
                  </a:extLst>
                </a:gridCol>
                <a:gridCol w="3350095">
                  <a:extLst>
                    <a:ext uri="{9D8B030D-6E8A-4147-A177-3AD203B41FA5}">
                      <a16:colId xmlns:a16="http://schemas.microsoft.com/office/drawing/2014/main" val="3255940465"/>
                    </a:ext>
                  </a:extLst>
                </a:gridCol>
                <a:gridCol w="3554765">
                  <a:extLst>
                    <a:ext uri="{9D8B030D-6E8A-4147-A177-3AD203B41FA5}">
                      <a16:colId xmlns:a16="http://schemas.microsoft.com/office/drawing/2014/main" val="1651193636"/>
                    </a:ext>
                  </a:extLst>
                </a:gridCol>
              </a:tblGrid>
              <a:tr h="310097">
                <a:tc>
                  <a:txBody>
                    <a:bodyPr/>
                    <a:lstStyle/>
                    <a:p>
                      <a:pPr marL="6350" indent="0" algn="l">
                        <a:tabLst/>
                      </a:pPr>
                      <a:r>
                        <a:rPr lang="en-US" altLang="zh-TW" sz="900">
                          <a:solidFill>
                            <a:schemeClr val="bg1"/>
                          </a:solidFill>
                          <a:latin typeface="Arial" panose="020B0604020202020204" pitchFamily="34" charset="0"/>
                          <a:ea typeface="微軟正黑體" panose="020B0604030504040204" pitchFamily="34" charset="-120"/>
                          <a:cs typeface="Arial" panose="020B0604020202020204" pitchFamily="34" charset="0"/>
                        </a:rPr>
                        <a:t>Cloud storage</a:t>
                      </a:r>
                      <a:endParaRPr lang="zh-TW" altLang="en-US" sz="900" b="0" i="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0">
                          <a:srgbClr val="8011DE"/>
                        </a:gs>
                        <a:gs pos="100000">
                          <a:srgbClr val="FF0096"/>
                        </a:gs>
                      </a:gsLst>
                      <a:lin ang="8100000" scaled="1"/>
                    </a:gradFill>
                  </a:tcPr>
                </a:tc>
                <a:tc>
                  <a:txBody>
                    <a:bodyPr/>
                    <a:lstStyle/>
                    <a:p>
                      <a:pPr lvl="0" algn="l">
                        <a:buNone/>
                      </a:pPr>
                      <a:r>
                        <a:rPr lang="en-US" sz="1000" u="none" strike="noStrike" noProof="0">
                          <a:solidFill>
                            <a:schemeClr val="bg1"/>
                          </a:solidFill>
                          <a:latin typeface="Arial" panose="020B0604020202020204" pitchFamily="34" charset="0"/>
                          <a:ea typeface="微軟正黑體" panose="020B0604030504040204" pitchFamily="34" charset="-120"/>
                          <a:cs typeface="Arial" panose="020B0604020202020204" pitchFamily="34" charset="0"/>
                        </a:rPr>
                        <a:t>11</a:t>
                      </a:r>
                      <a:r>
                        <a:rPr lang="zh-TW" altLang="en-US" sz="1000" u="none" strike="noStrike" noProof="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sz="1000" u="none" strike="noStrike" noProof="0">
                          <a:solidFill>
                            <a:schemeClr val="bg1"/>
                          </a:solidFill>
                          <a:latin typeface="Arial" panose="020B0604020202020204" pitchFamily="34" charset="0"/>
                          <a:ea typeface="微軟正黑體" panose="020B0604030504040204" pitchFamily="34" charset="-120"/>
                          <a:cs typeface="Arial" panose="020B0604020202020204" pitchFamily="34" charset="0"/>
                        </a:rPr>
                        <a:t>Object Storages and 7 File Storages</a:t>
                      </a:r>
                      <a:endParaRPr lang="zh-TW" sz="1000" b="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0">
                          <a:srgbClr val="8011DE"/>
                        </a:gs>
                        <a:gs pos="100000">
                          <a:srgbClr val="FF0096"/>
                        </a:gs>
                      </a:gsLst>
                      <a:lin ang="8100000" scaled="1"/>
                    </a:gradFill>
                  </a:tcPr>
                </a:tc>
                <a:tc>
                  <a:txBody>
                    <a:bodyPr/>
                    <a:lstStyle/>
                    <a:p>
                      <a:pPr algn="l"/>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rPr>
                        <a:t>11</a:t>
                      </a:r>
                      <a:r>
                        <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rPr>
                        <a:t>Object Storages</a:t>
                      </a:r>
                      <a:endParaRPr lang="zh-TW" altLang="en-US" sz="1000" b="0" i="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0">
                          <a:srgbClr val="8011DE"/>
                        </a:gs>
                        <a:gs pos="100000">
                          <a:srgbClr val="FF0096"/>
                        </a:gs>
                      </a:gsLst>
                      <a:lin ang="8100000" scaled="1"/>
                    </a:gradFill>
                  </a:tcPr>
                </a:tc>
                <a:extLst>
                  <a:ext uri="{0D108BD9-81ED-4DB2-BD59-A6C34878D82A}">
                    <a16:rowId xmlns:a16="http://schemas.microsoft.com/office/drawing/2014/main" val="1598409083"/>
                  </a:ext>
                </a:extLst>
              </a:tr>
              <a:tr h="598320">
                <a:tc>
                  <a:txBody>
                    <a:bodyPr/>
                    <a:lstStyle/>
                    <a:p>
                      <a:pPr lvl="0" algn="l">
                        <a:buNone/>
                      </a:pPr>
                      <a:r>
                        <a:rPr lang="en-US" altLang="zh-TW" sz="900" b="1">
                          <a:latin typeface="Arial" panose="020B0604020202020204" pitchFamily="34" charset="0"/>
                          <a:ea typeface="微軟正黑體" panose="020B0604030504040204" pitchFamily="34" charset="-120"/>
                          <a:cs typeface="Arial" panose="020B0604020202020204" pitchFamily="34" charset="0"/>
                        </a:rPr>
                        <a:t>Features</a:t>
                      </a:r>
                      <a:endParaRPr lang="zh-TW" altLang="en-US" sz="900" b="1" i="0">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DDFF0"/>
                    </a:solidFill>
                  </a:tcPr>
                </a:tc>
                <a:tc>
                  <a:txBody>
                    <a:bodyPr/>
                    <a:lstStyle/>
                    <a:p>
                      <a:pPr marL="177800" lvl="0" indent="-177800" algn="l">
                        <a:lnSpc>
                          <a:spcPts val="1500"/>
                        </a:lnSpc>
                        <a:spcBef>
                          <a:spcPts val="200"/>
                        </a:spcBef>
                        <a:buFont typeface="+mj-lt"/>
                        <a:buAutoNum type="arabicPeriod"/>
                      </a:pPr>
                      <a:r>
                        <a:rPr lang="en-US" altLang="zh-TW" sz="1000" b="1" u="none" strike="noStrike" noProof="0">
                          <a:latin typeface="Arial" panose="020B0604020202020204" pitchFamily="34" charset="0"/>
                          <a:ea typeface="微軟正黑體" panose="020B0604030504040204" pitchFamily="34" charset="-120"/>
                          <a:cs typeface="Arial" panose="020B0604020202020204" pitchFamily="34" charset="0"/>
                        </a:rPr>
                        <a:t>Multiple cloud space mount and centralized management.</a:t>
                      </a:r>
                      <a:endParaRPr lang="zh-TW" sz="1000" b="1" u="none" strike="noStrike" noProof="0">
                        <a:latin typeface="Arial" panose="020B0604020202020204" pitchFamily="34" charset="0"/>
                        <a:ea typeface="微軟正黑體" panose="020B0604030504040204" pitchFamily="34" charset="-120"/>
                        <a:cs typeface="Arial" panose="020B0604020202020204" pitchFamily="34" charset="0"/>
                      </a:endParaRPr>
                    </a:p>
                    <a:p>
                      <a:pPr marL="177800" lvl="0" indent="-177800" algn="l">
                        <a:lnSpc>
                          <a:spcPts val="1500"/>
                        </a:lnSpc>
                        <a:spcBef>
                          <a:spcPts val="200"/>
                        </a:spcBef>
                        <a:buFont typeface="+mj-lt"/>
                        <a:buAutoNum type="arabicPeriod"/>
                      </a:pPr>
                      <a:r>
                        <a:rPr lang="en-US" altLang="zh-TW" sz="1000" b="1">
                          <a:latin typeface="Arial" panose="020B0604020202020204" pitchFamily="34" charset="0"/>
                          <a:ea typeface="微軟正黑體" panose="020B0604030504040204" pitchFamily="34" charset="-120"/>
                          <a:cs typeface="Arial" panose="020B0604020202020204" pitchFamily="34" charset="0"/>
                        </a:rPr>
                        <a:t>Cloud file synchronization with multi-endpoint. </a:t>
                      </a:r>
                      <a:endParaRPr lang="zh-TW" sz="1000" b="1" i="0" u="none" strike="noStrike" noProof="0">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DDFF0"/>
                    </a:solidFill>
                  </a:tcPr>
                </a:tc>
                <a:tc>
                  <a:txBody>
                    <a:bodyPr/>
                    <a:lstStyle/>
                    <a:p>
                      <a:pPr marL="177800" lvl="0" indent="-177800" algn="l">
                        <a:lnSpc>
                          <a:spcPts val="1500"/>
                        </a:lnSpc>
                        <a:spcBef>
                          <a:spcPts val="200"/>
                        </a:spcBef>
                        <a:buFont typeface="+mj-lt"/>
                        <a:buAutoNum type="arabicPeriod"/>
                      </a:pPr>
                      <a:r>
                        <a:rPr lang="en-US" altLang="zh-TW" sz="1000" b="1" u="none" strike="noStrike" noProof="0">
                          <a:latin typeface="Arial" panose="020B0604020202020204" pitchFamily="34" charset="0"/>
                          <a:ea typeface="微軟正黑體" panose="020B0604030504040204" pitchFamily="34" charset="-120"/>
                          <a:cs typeface="Arial" panose="020B0604020202020204" pitchFamily="34" charset="0"/>
                        </a:rPr>
                        <a:t>Data on the cloud is not identified to keep data security.</a:t>
                      </a:r>
                      <a:endParaRPr lang="zh-TW" sz="1000" b="1" u="none" strike="noStrike" noProof="0">
                        <a:latin typeface="Arial" panose="020B0604020202020204" pitchFamily="34" charset="0"/>
                        <a:ea typeface="微軟正黑體" panose="020B0604030504040204" pitchFamily="34" charset="-120"/>
                        <a:cs typeface="Arial" panose="020B0604020202020204" pitchFamily="34" charset="0"/>
                      </a:endParaRPr>
                    </a:p>
                    <a:p>
                      <a:pPr marL="177800" lvl="0" indent="-177800" algn="l">
                        <a:lnSpc>
                          <a:spcPts val="1500"/>
                        </a:lnSpc>
                        <a:spcBef>
                          <a:spcPts val="200"/>
                        </a:spcBef>
                        <a:buFont typeface="+mj-lt"/>
                        <a:buAutoNum type="arabicPeriod"/>
                      </a:pPr>
                      <a:r>
                        <a:rPr lang="en-US" altLang="zh-TW" sz="1000" b="1" u="none" strike="noStrike" noProof="0">
                          <a:latin typeface="Arial" panose="020B0604020202020204" pitchFamily="34" charset="0"/>
                          <a:ea typeface="微軟正黑體" panose="020B0604030504040204" pitchFamily="34" charset="-120"/>
                          <a:cs typeface="Arial" panose="020B0604020202020204" pitchFamily="34" charset="0"/>
                        </a:rPr>
                        <a:t>Only upload the amount of change to reduce the backup time.</a:t>
                      </a:r>
                      <a:endParaRPr lang="zh-TW" sz="1000" b="1" i="0" u="none" strike="noStrike" noProof="0">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DDFF0"/>
                    </a:solidFill>
                  </a:tcPr>
                </a:tc>
                <a:extLst>
                  <a:ext uri="{0D108BD9-81ED-4DB2-BD59-A6C34878D82A}">
                    <a16:rowId xmlns:a16="http://schemas.microsoft.com/office/drawing/2014/main" val="1361704749"/>
                  </a:ext>
                </a:extLst>
              </a:tr>
              <a:tr h="273908">
                <a:tc>
                  <a:txBody>
                    <a:bodyPr/>
                    <a:lstStyle/>
                    <a:p>
                      <a:pPr lvl="0" algn="l">
                        <a:buNone/>
                      </a:pPr>
                      <a:r>
                        <a:rPr lang="en-US" altLang="zh-TW" sz="900" b="1" i="0">
                          <a:latin typeface="Arial" panose="020B0604020202020204" pitchFamily="34" charset="0"/>
                          <a:ea typeface="微軟正黑體" panose="020B0604030504040204" pitchFamily="34" charset="-120"/>
                          <a:cs typeface="Arial" panose="020B0604020202020204" pitchFamily="34" charset="0"/>
                        </a:rPr>
                        <a:t>Snapshot &amp; restore</a:t>
                      </a:r>
                      <a:endParaRPr lang="zh-TW" altLang="en-US" sz="900" b="1" i="0">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EF0F8"/>
                    </a:solidFill>
                  </a:tcPr>
                </a:tc>
                <a:tc>
                  <a:txBody>
                    <a:bodyPr/>
                    <a:lstStyle/>
                    <a:p>
                      <a:pPr lvl="0" algn="l">
                        <a:buNone/>
                      </a:pPr>
                      <a:r>
                        <a:rPr lang="en-US" altLang="zh-TW" sz="1000" b="1">
                          <a:latin typeface="Arial" panose="020B0604020202020204" pitchFamily="34" charset="0"/>
                          <a:ea typeface="微軟正黑體" panose="020B0604030504040204" pitchFamily="34" charset="-120"/>
                          <a:cs typeface="Arial" panose="020B0604020202020204" pitchFamily="34" charset="0"/>
                        </a:rPr>
                        <a:t>Not Support</a:t>
                      </a:r>
                      <a:endParaRPr lang="zh-TW" altLang="en-US" sz="1000" b="1" i="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EF0F8"/>
                    </a:solidFill>
                  </a:tcPr>
                </a:tc>
                <a:tc>
                  <a:txBody>
                    <a:bodyPr/>
                    <a:lstStyle/>
                    <a:p>
                      <a:pPr lvl="0" algn="l">
                        <a:buNone/>
                      </a:pPr>
                      <a:r>
                        <a:rPr lang="en-US" altLang="zh-TW" sz="1000" b="1">
                          <a:latin typeface="Arial" panose="020B0604020202020204" pitchFamily="34" charset="0"/>
                          <a:ea typeface="微軟正黑體" panose="020B0604030504040204" pitchFamily="34" charset="-120"/>
                          <a:cs typeface="Arial" panose="020B0604020202020204" pitchFamily="34" charset="0"/>
                        </a:rPr>
                        <a:t>Support</a:t>
                      </a:r>
                      <a:endParaRPr lang="zh-TW" altLang="en-US" sz="1000" b="1" i="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EF0F8"/>
                    </a:solidFill>
                  </a:tcPr>
                </a:tc>
                <a:extLst>
                  <a:ext uri="{0D108BD9-81ED-4DB2-BD59-A6C34878D82A}">
                    <a16:rowId xmlns:a16="http://schemas.microsoft.com/office/drawing/2014/main" val="3424377468"/>
                  </a:ext>
                </a:extLst>
              </a:tr>
              <a:tr h="273908">
                <a:tc>
                  <a:txBody>
                    <a:bodyPr/>
                    <a:lstStyle/>
                    <a:p>
                      <a:pPr lvl="0" algn="l">
                        <a:buNone/>
                      </a:pPr>
                      <a:r>
                        <a:rPr lang="en-US" altLang="zh-TW" sz="900" b="1">
                          <a:latin typeface="Arial" panose="020B0604020202020204" pitchFamily="34" charset="0"/>
                          <a:ea typeface="微軟正黑體" panose="020B0604030504040204" pitchFamily="34" charset="-120"/>
                          <a:cs typeface="Arial" panose="020B0604020202020204" pitchFamily="34" charset="0"/>
                        </a:rPr>
                        <a:t>Access on cloud</a:t>
                      </a:r>
                      <a:endParaRPr lang="zh-TW" altLang="en-US" sz="900" b="1" i="0">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DDFF0"/>
                    </a:solidFill>
                  </a:tcPr>
                </a:tc>
                <a:tc>
                  <a:txBody>
                    <a:bodyPr/>
                    <a:lstStyle/>
                    <a:p>
                      <a:pPr lvl="0" algn="l">
                        <a:buNone/>
                      </a:pPr>
                      <a:r>
                        <a:rPr lang="en-US" altLang="zh-TW" sz="1000" b="1">
                          <a:latin typeface="Arial" panose="020B0604020202020204" pitchFamily="34" charset="0"/>
                          <a:ea typeface="微軟正黑體" panose="020B0604030504040204" pitchFamily="34" charset="-120"/>
                          <a:cs typeface="Arial" panose="020B0604020202020204" pitchFamily="34" charset="0"/>
                        </a:rPr>
                        <a:t>Support</a:t>
                      </a:r>
                      <a:endParaRPr lang="zh-TW" altLang="en-US" sz="1000" b="1" i="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DDFF0"/>
                    </a:solidFill>
                  </a:tcPr>
                </a:tc>
                <a:tc>
                  <a:txBody>
                    <a:bodyPr/>
                    <a:lstStyle/>
                    <a:p>
                      <a:pPr lvl="0" algn="l">
                        <a:buNone/>
                      </a:pPr>
                      <a:r>
                        <a:rPr lang="en-US" altLang="zh-TW" sz="1000" b="1">
                          <a:latin typeface="Arial" panose="020B0604020202020204" pitchFamily="34" charset="0"/>
                          <a:ea typeface="微軟正黑體" panose="020B0604030504040204" pitchFamily="34" charset="-120"/>
                          <a:cs typeface="Arial" panose="020B0604020202020204" pitchFamily="34" charset="0"/>
                        </a:rPr>
                        <a:t>Data on the cloud can not be identified</a:t>
                      </a:r>
                      <a:endParaRPr lang="zh-TW" altLang="en-US" sz="1000" b="1" i="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DDFF0"/>
                    </a:solidFill>
                  </a:tcPr>
                </a:tc>
                <a:extLst>
                  <a:ext uri="{0D108BD9-81ED-4DB2-BD59-A6C34878D82A}">
                    <a16:rowId xmlns:a16="http://schemas.microsoft.com/office/drawing/2014/main" val="1496490967"/>
                  </a:ext>
                </a:extLst>
              </a:tr>
              <a:tr h="265382">
                <a:tc>
                  <a:txBody>
                    <a:bodyPr/>
                    <a:lstStyle/>
                    <a:p>
                      <a:pPr algn="l"/>
                      <a:r>
                        <a:rPr lang="en-US" altLang="zh-TW" sz="900" b="1">
                          <a:latin typeface="Arial" panose="020B0604020202020204" pitchFamily="34" charset="0"/>
                          <a:ea typeface="微軟正黑體" panose="020B0604030504040204" pitchFamily="34" charset="-120"/>
                          <a:cs typeface="Arial" panose="020B0604020202020204" pitchFamily="34" charset="0"/>
                        </a:rPr>
                        <a:t>Local access protocol</a:t>
                      </a:r>
                      <a:endParaRPr lang="zh-TW" altLang="en-US" sz="900" b="1" i="0">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EF0F8"/>
                    </a:solidFill>
                  </a:tcPr>
                </a:tc>
                <a:tc>
                  <a:txBody>
                    <a:bodyPr/>
                    <a:lstStyle/>
                    <a:p>
                      <a:pPr lvl="0" algn="l">
                        <a:buNone/>
                      </a:pPr>
                      <a:r>
                        <a:rPr lang="en-US" sz="1000" u="none" strike="noStrike" noProof="0">
                          <a:latin typeface="Arial" panose="020B0604020202020204" pitchFamily="34" charset="0"/>
                          <a:cs typeface="Arial" panose="020B0604020202020204" pitchFamily="34" charset="0"/>
                        </a:rPr>
                        <a:t>SMB/AFP/NFS/FTP/WebDAV</a:t>
                      </a:r>
                      <a:endParaRPr lang="zh-TW" sz="1000">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EF0F8"/>
                    </a:solidFill>
                  </a:tcPr>
                </a:tc>
                <a:tc>
                  <a:txBody>
                    <a:bodyPr/>
                    <a:lstStyle/>
                    <a:p>
                      <a:pPr algn="l"/>
                      <a:r>
                        <a:rPr lang="en-US" altLang="zh-TW" sz="1000">
                          <a:latin typeface="Arial" panose="020B0604020202020204" pitchFamily="34" charset="0"/>
                          <a:cs typeface="Arial" panose="020B0604020202020204" pitchFamily="34" charset="0"/>
                        </a:rPr>
                        <a:t>SMB/AFP/NFS/FTP/WebDAV/iSCSI/</a:t>
                      </a:r>
                      <a:r>
                        <a:rPr lang="en-US" altLang="zh-TW" sz="1000" err="1">
                          <a:latin typeface="Arial" panose="020B0604020202020204" pitchFamily="34" charset="0"/>
                          <a:cs typeface="Arial" panose="020B0604020202020204" pitchFamily="34" charset="0"/>
                        </a:rPr>
                        <a:t>Fibre</a:t>
                      </a:r>
                      <a:r>
                        <a:rPr lang="en-US" altLang="zh-TW" sz="1000">
                          <a:latin typeface="Arial" panose="020B0604020202020204" pitchFamily="34" charset="0"/>
                          <a:cs typeface="Arial" panose="020B0604020202020204" pitchFamily="34" charset="0"/>
                        </a:rPr>
                        <a:t> Channel</a:t>
                      </a:r>
                      <a:endParaRPr lang="zh-TW" altLang="en-US" sz="1000" b="0" i="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EF0F8"/>
                    </a:solidFill>
                  </a:tcPr>
                </a:tc>
                <a:extLst>
                  <a:ext uri="{0D108BD9-81ED-4DB2-BD59-A6C34878D82A}">
                    <a16:rowId xmlns:a16="http://schemas.microsoft.com/office/drawing/2014/main" val="3928922271"/>
                  </a:ext>
                </a:extLst>
              </a:tr>
            </a:tbl>
          </a:graphicData>
        </a:graphic>
      </p:graphicFrame>
      <p:pic>
        <p:nvPicPr>
          <p:cNvPr id="5" name="Picture 4">
            <a:extLst>
              <a:ext uri="{FF2B5EF4-FFF2-40B4-BE49-F238E27FC236}">
                <a16:creationId xmlns:a16="http://schemas.microsoft.com/office/drawing/2014/main" id="{7C7ECD60-413A-45B1-B497-679605A76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182" y="1165702"/>
            <a:ext cx="811457" cy="811457"/>
          </a:xfrm>
          <a:prstGeom prst="roundRect">
            <a:avLst>
              <a:gd name="adj" fmla="val 2159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8B8EE83-3920-4E2F-8AE0-45A76B0BCA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862" y="1165702"/>
            <a:ext cx="811457" cy="811457"/>
          </a:xfrm>
          <a:prstGeom prst="roundRect">
            <a:avLst>
              <a:gd name="adj" fmla="val 20359"/>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BD0825-752A-9246-B39A-CFCB0AE49A25}"/>
              </a:ext>
            </a:extLst>
          </p:cNvPr>
          <p:cNvSpPr txBox="1"/>
          <p:nvPr/>
        </p:nvSpPr>
        <p:spPr>
          <a:xfrm>
            <a:off x="6517331" y="1531025"/>
            <a:ext cx="1697901" cy="369332"/>
          </a:xfrm>
          <a:prstGeom prst="rect">
            <a:avLst/>
          </a:prstGeom>
          <a:noFill/>
        </p:spPr>
        <p:txBody>
          <a:bodyPr wrap="none" rtlCol="0">
            <a:spAutoFit/>
          </a:bodyPr>
          <a:lstStyle/>
          <a:p>
            <a:r>
              <a:rPr lang="zh-TW" altLang="en-US" b="1">
                <a:solidFill>
                  <a:schemeClr val="bg1"/>
                </a:solidFill>
                <a:latin typeface="Arial" panose="020B0604020202020204" pitchFamily="34" charset="0"/>
                <a:ea typeface="微軟正黑體"/>
                <a:cs typeface="Arial" panose="020B0604020202020204" pitchFamily="34" charset="0"/>
              </a:rPr>
              <a:t>VJBOD Cloud</a:t>
            </a:r>
            <a:endParaRPr lang="en-US" b="1">
              <a:solidFill>
                <a:schemeClr val="bg1"/>
              </a:solidFill>
            </a:endParaRPr>
          </a:p>
        </p:txBody>
      </p:sp>
      <p:sp>
        <p:nvSpPr>
          <p:cNvPr id="9" name="TextBox 8">
            <a:extLst>
              <a:ext uri="{FF2B5EF4-FFF2-40B4-BE49-F238E27FC236}">
                <a16:creationId xmlns:a16="http://schemas.microsoft.com/office/drawing/2014/main" id="{F0BEBCB9-6309-304B-A2D0-4BFEC18E54E7}"/>
              </a:ext>
            </a:extLst>
          </p:cNvPr>
          <p:cNvSpPr txBox="1"/>
          <p:nvPr/>
        </p:nvSpPr>
        <p:spPr>
          <a:xfrm>
            <a:off x="3031579" y="1515321"/>
            <a:ext cx="1608133" cy="369332"/>
          </a:xfrm>
          <a:prstGeom prst="rect">
            <a:avLst/>
          </a:prstGeom>
          <a:noFill/>
        </p:spPr>
        <p:txBody>
          <a:bodyPr wrap="none" rtlCol="0">
            <a:spAutoFit/>
          </a:bodyPr>
          <a:lstStyle/>
          <a:p>
            <a:r>
              <a:rPr lang="en-US" b="1" err="1">
                <a:solidFill>
                  <a:schemeClr val="bg1"/>
                </a:solidFill>
                <a:latin typeface="Arial" panose="020B0604020202020204" pitchFamily="34" charset="0"/>
                <a:cs typeface="Arial" panose="020B0604020202020204" pitchFamily="34" charset="0"/>
              </a:rPr>
              <a:t>HybridMount</a:t>
            </a:r>
            <a:endParaRPr lang="en-US">
              <a:solidFill>
                <a:schemeClr val="bg1"/>
              </a:solidFill>
            </a:endParaRPr>
          </a:p>
        </p:txBody>
      </p:sp>
      <p:sp>
        <p:nvSpPr>
          <p:cNvPr id="10" name="TextBox 9">
            <a:extLst>
              <a:ext uri="{FF2B5EF4-FFF2-40B4-BE49-F238E27FC236}">
                <a16:creationId xmlns:a16="http://schemas.microsoft.com/office/drawing/2014/main" id="{885C73A8-159B-B347-93CE-B9472B913B3F}"/>
              </a:ext>
            </a:extLst>
          </p:cNvPr>
          <p:cNvSpPr txBox="1"/>
          <p:nvPr/>
        </p:nvSpPr>
        <p:spPr>
          <a:xfrm>
            <a:off x="6497073" y="1280964"/>
            <a:ext cx="2026517" cy="261610"/>
          </a:xfrm>
          <a:prstGeom prst="rect">
            <a:avLst/>
          </a:prstGeom>
          <a:noFill/>
        </p:spPr>
        <p:txBody>
          <a:bodyPr wrap="none" rtlCol="0">
            <a:spAutoFit/>
          </a:bodyPr>
          <a:lstStyle/>
          <a:p>
            <a:r>
              <a:rPr lang="en-US" altLang="zh-CN" sz="1100" b="1">
                <a:solidFill>
                  <a:schemeClr val="bg1"/>
                </a:solidFill>
                <a:latin typeface="Arial" panose="020B0604020202020204" pitchFamily="34" charset="0"/>
                <a:cs typeface="Arial" panose="020B0604020202020204" pitchFamily="34" charset="0"/>
              </a:rPr>
              <a:t>Block based cloud gateway</a:t>
            </a:r>
            <a:endParaRPr lang="en-US" sz="1100">
              <a:solidFill>
                <a:schemeClr val="bg1"/>
              </a:solidFill>
            </a:endParaRPr>
          </a:p>
        </p:txBody>
      </p:sp>
      <p:sp>
        <p:nvSpPr>
          <p:cNvPr id="11" name="TextBox 10">
            <a:extLst>
              <a:ext uri="{FF2B5EF4-FFF2-40B4-BE49-F238E27FC236}">
                <a16:creationId xmlns:a16="http://schemas.microsoft.com/office/drawing/2014/main" id="{957AAF5F-9F9B-354D-89A9-CBFB2C97E745}"/>
              </a:ext>
            </a:extLst>
          </p:cNvPr>
          <p:cNvSpPr txBox="1"/>
          <p:nvPr/>
        </p:nvSpPr>
        <p:spPr>
          <a:xfrm>
            <a:off x="3036667" y="1262905"/>
            <a:ext cx="1883849" cy="261610"/>
          </a:xfrm>
          <a:prstGeom prst="rect">
            <a:avLst/>
          </a:prstGeom>
          <a:noFill/>
        </p:spPr>
        <p:txBody>
          <a:bodyPr wrap="none" rtlCol="0">
            <a:spAutoFit/>
          </a:bodyPr>
          <a:lstStyle/>
          <a:p>
            <a:r>
              <a:rPr lang="en-US" altLang="zh-CN" sz="1100" b="1">
                <a:solidFill>
                  <a:schemeClr val="bg1"/>
                </a:solidFill>
                <a:latin typeface="Arial" panose="020B0604020202020204" pitchFamily="34" charset="0"/>
                <a:cs typeface="Arial" panose="020B0604020202020204" pitchFamily="34" charset="0"/>
              </a:rPr>
              <a:t>File based cloud gateway</a:t>
            </a:r>
            <a:endParaRPr lang="en-US" sz="1100">
              <a:solidFill>
                <a:schemeClr val="bg1"/>
              </a:solidFill>
            </a:endParaRPr>
          </a:p>
        </p:txBody>
      </p:sp>
      <p:sp>
        <p:nvSpPr>
          <p:cNvPr id="3" name="TextBox 2">
            <a:extLst>
              <a:ext uri="{FF2B5EF4-FFF2-40B4-BE49-F238E27FC236}">
                <a16:creationId xmlns:a16="http://schemas.microsoft.com/office/drawing/2014/main" id="{4298D75E-82F7-C445-89CD-9B4FBE2CE0A5}"/>
              </a:ext>
            </a:extLst>
          </p:cNvPr>
          <p:cNvSpPr txBox="1"/>
          <p:nvPr/>
        </p:nvSpPr>
        <p:spPr>
          <a:xfrm>
            <a:off x="1938413" y="2184892"/>
            <a:ext cx="3178128" cy="404085"/>
          </a:xfrm>
          <a:prstGeom prst="rect">
            <a:avLst/>
          </a:prstGeom>
          <a:noFill/>
        </p:spPr>
        <p:txBody>
          <a:bodyPr wrap="square" rtlCol="0">
            <a:spAutoFit/>
          </a:bodyPr>
          <a:lstStyle/>
          <a:p>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rPr>
              <a:t>Suitable for multiple location office to share file, easily access the cloud and reduce bandwidth.</a:t>
            </a:r>
            <a:endParaRPr 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TextBox 11">
            <a:extLst>
              <a:ext uri="{FF2B5EF4-FFF2-40B4-BE49-F238E27FC236}">
                <a16:creationId xmlns:a16="http://schemas.microsoft.com/office/drawing/2014/main" id="{1A930F44-567C-1347-824C-9156194CF4C8}"/>
              </a:ext>
            </a:extLst>
          </p:cNvPr>
          <p:cNvSpPr txBox="1"/>
          <p:nvPr/>
        </p:nvSpPr>
        <p:spPr>
          <a:xfrm>
            <a:off x="5428093" y="2171334"/>
            <a:ext cx="3159315" cy="400110"/>
          </a:xfrm>
          <a:prstGeom prst="rect">
            <a:avLst/>
          </a:prstGeom>
          <a:noFill/>
        </p:spPr>
        <p:txBody>
          <a:bodyPr wrap="square" rtlCol="0">
            <a:spAutoFit/>
          </a:bodyPr>
          <a:lstStyle/>
          <a:p>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rPr>
              <a:t>Suitable for local NAS, service’s database backing up to the cloud with snapshot protection.</a:t>
            </a:r>
            <a:r>
              <a:rPr lang="zh-TW" altLang="en-US" sz="10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endParaRPr 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1" name="图片 57">
            <a:extLst>
              <a:ext uri="{FF2B5EF4-FFF2-40B4-BE49-F238E27FC236}">
                <a16:creationId xmlns:a16="http://schemas.microsoft.com/office/drawing/2014/main" id="{B0A66E6B-0146-4B91-A180-2372CAF4E458}"/>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776619" y="3374390"/>
            <a:ext cx="1780713" cy="352214"/>
          </a:xfrm>
          <a:prstGeom prst="rect">
            <a:avLst/>
          </a:prstGeom>
        </p:spPr>
      </p:pic>
      <p:cxnSp>
        <p:nvCxnSpPr>
          <p:cNvPr id="25" name="直線接點 24">
            <a:extLst>
              <a:ext uri="{FF2B5EF4-FFF2-40B4-BE49-F238E27FC236}">
                <a16:creationId xmlns:a16="http://schemas.microsoft.com/office/drawing/2014/main" id="{F6383671-11FA-4B19-BACE-8BAA47CADFD7}"/>
              </a:ext>
            </a:extLst>
          </p:cNvPr>
          <p:cNvCxnSpPr>
            <a:cxnSpLocks/>
          </p:cNvCxnSpPr>
          <p:nvPr/>
        </p:nvCxnSpPr>
        <p:spPr>
          <a:xfrm>
            <a:off x="2102867" y="2121472"/>
            <a:ext cx="2728084" cy="0"/>
          </a:xfrm>
          <a:prstGeom prst="line">
            <a:avLst/>
          </a:prstGeom>
          <a:ln>
            <a:solidFill>
              <a:schemeClr val="accent1">
                <a:lumMod val="60000"/>
                <a:lumOff val="40000"/>
                <a:alpha val="68000"/>
              </a:schemeClr>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D93BBAE8-6189-4425-94D8-6231FB974482}"/>
              </a:ext>
            </a:extLst>
          </p:cNvPr>
          <p:cNvCxnSpPr>
            <a:cxnSpLocks/>
          </p:cNvCxnSpPr>
          <p:nvPr/>
        </p:nvCxnSpPr>
        <p:spPr>
          <a:xfrm>
            <a:off x="5554169" y="2121472"/>
            <a:ext cx="2923823" cy="0"/>
          </a:xfrm>
          <a:prstGeom prst="line">
            <a:avLst/>
          </a:prstGeom>
          <a:ln>
            <a:solidFill>
              <a:schemeClr val="accent1">
                <a:lumMod val="60000"/>
                <a:lumOff val="40000"/>
                <a:alpha val="68000"/>
              </a:schemeClr>
            </a:solidFill>
          </a:ln>
        </p:spPr>
        <p:style>
          <a:lnRef idx="1">
            <a:schemeClr val="accent1"/>
          </a:lnRef>
          <a:fillRef idx="0">
            <a:schemeClr val="accent1"/>
          </a:fillRef>
          <a:effectRef idx="0">
            <a:schemeClr val="accent1"/>
          </a:effectRef>
          <a:fontRef idx="minor">
            <a:schemeClr val="tx1"/>
          </a:fontRef>
        </p:style>
      </p:cxnSp>
      <p:pic>
        <p:nvPicPr>
          <p:cNvPr id="33" name="图片 57">
            <a:extLst>
              <a:ext uri="{FF2B5EF4-FFF2-40B4-BE49-F238E27FC236}">
                <a16:creationId xmlns:a16="http://schemas.microsoft.com/office/drawing/2014/main" id="{7C008FE4-C145-49CF-BA2F-2ED16D5E681C}"/>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4134174" y="3352576"/>
            <a:ext cx="1780713" cy="352214"/>
          </a:xfrm>
          <a:prstGeom prst="rect">
            <a:avLst/>
          </a:prstGeom>
        </p:spPr>
      </p:pic>
    </p:spTree>
    <p:extLst>
      <p:ext uri="{BB962C8B-B14F-4D97-AF65-F5344CB8AC3E}">
        <p14:creationId xmlns:p14="http://schemas.microsoft.com/office/powerpoint/2010/main" val="1455364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a:extLst>
              <a:ext uri="{FF2B5EF4-FFF2-40B4-BE49-F238E27FC236}">
                <a16:creationId xmlns:a16="http://schemas.microsoft.com/office/drawing/2014/main" id="{603715D5-9823-439F-90A4-38EA9B4818E1}"/>
              </a:ext>
            </a:extLst>
          </p:cNvPr>
          <p:cNvPicPr>
            <a:picLocks noChangeAspect="1"/>
          </p:cNvPicPr>
          <p:nvPr/>
        </p:nvPicPr>
        <p:blipFill>
          <a:blip r:embed="rId2"/>
          <a:stretch>
            <a:fillRect/>
          </a:stretch>
        </p:blipFill>
        <p:spPr>
          <a:xfrm>
            <a:off x="0" y="0"/>
            <a:ext cx="9136160" cy="5143500"/>
          </a:xfrm>
          <a:prstGeom prst="rect">
            <a:avLst/>
          </a:prstGeom>
        </p:spPr>
      </p:pic>
      <p:sp>
        <p:nvSpPr>
          <p:cNvPr id="283" name="矩形: 圓角 282">
            <a:extLst>
              <a:ext uri="{FF2B5EF4-FFF2-40B4-BE49-F238E27FC236}">
                <a16:creationId xmlns:a16="http://schemas.microsoft.com/office/drawing/2014/main" id="{7F81808E-504D-4AA0-BC03-9C7E396152DA}"/>
              </a:ext>
            </a:extLst>
          </p:cNvPr>
          <p:cNvSpPr/>
          <p:nvPr/>
        </p:nvSpPr>
        <p:spPr>
          <a:xfrm>
            <a:off x="300318" y="954464"/>
            <a:ext cx="678223" cy="21484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39AC4731-9544-489B-8745-AFDBAA982EDF}"/>
              </a:ext>
            </a:extLst>
          </p:cNvPr>
          <p:cNvSpPr/>
          <p:nvPr/>
        </p:nvSpPr>
        <p:spPr>
          <a:xfrm>
            <a:off x="1230123" y="51738"/>
            <a:ext cx="5739424" cy="5051238"/>
          </a:xfrm>
          <a:prstGeom prst="rect">
            <a:avLst/>
          </a:prstGeom>
          <a:solidFill>
            <a:schemeClr val="accent3">
              <a:lumMod val="60000"/>
              <a:lumOff val="40000"/>
            </a:scheme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9690" tIns="49845" rIns="99690" bIns="49845" rtlCol="0" anchor="ctr"/>
          <a:lstStyle/>
          <a:p>
            <a:pPr algn="ctr" defTabSz="996902">
              <a:defRPr/>
            </a:pPr>
            <a:endParaRPr lang="zh-TW" altLang="en-US" sz="1950" kern="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extLst>
              <a:ext uri="{FF2B5EF4-FFF2-40B4-BE49-F238E27FC236}">
                <a16:creationId xmlns:a16="http://schemas.microsoft.com/office/drawing/2014/main" id="{770A4828-1234-402A-B169-05508359F5BF}"/>
              </a:ext>
            </a:extLst>
          </p:cNvPr>
          <p:cNvSpPr/>
          <p:nvPr/>
        </p:nvSpPr>
        <p:spPr>
          <a:xfrm>
            <a:off x="2194651" y="1560656"/>
            <a:ext cx="425422" cy="25688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5" name="橢圓 4">
            <a:extLst>
              <a:ext uri="{FF2B5EF4-FFF2-40B4-BE49-F238E27FC236}">
                <a16:creationId xmlns:a16="http://schemas.microsoft.com/office/drawing/2014/main" id="{47604C86-C9C0-48F9-B2AE-96C8836B0316}"/>
              </a:ext>
            </a:extLst>
          </p:cNvPr>
          <p:cNvSpPr/>
          <p:nvPr/>
        </p:nvSpPr>
        <p:spPr>
          <a:xfrm>
            <a:off x="109723" y="783045"/>
            <a:ext cx="1046825" cy="1063390"/>
          </a:xfrm>
          <a:prstGeom prst="ellipse">
            <a:avLst/>
          </a:prstGeom>
          <a:no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6" name="矩形: 圓角 5">
            <a:extLst>
              <a:ext uri="{FF2B5EF4-FFF2-40B4-BE49-F238E27FC236}">
                <a16:creationId xmlns:a16="http://schemas.microsoft.com/office/drawing/2014/main" id="{11E15F2B-55ED-4216-9258-4301BAE03603}"/>
              </a:ext>
            </a:extLst>
          </p:cNvPr>
          <p:cNvSpPr/>
          <p:nvPr/>
        </p:nvSpPr>
        <p:spPr>
          <a:xfrm>
            <a:off x="2705663" y="2129510"/>
            <a:ext cx="4035283" cy="2876317"/>
          </a:xfrm>
          <a:prstGeom prst="roundRect">
            <a:avLst>
              <a:gd name="adj" fmla="val 1874"/>
            </a:avLst>
          </a:prstGeom>
          <a:solidFill>
            <a:schemeClr val="bg2"/>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8" name="矩形: 圓角 7">
            <a:extLst>
              <a:ext uri="{FF2B5EF4-FFF2-40B4-BE49-F238E27FC236}">
                <a16:creationId xmlns:a16="http://schemas.microsoft.com/office/drawing/2014/main" id="{8F643641-E358-4429-BE2F-79F380345841}"/>
              </a:ext>
            </a:extLst>
          </p:cNvPr>
          <p:cNvSpPr/>
          <p:nvPr/>
        </p:nvSpPr>
        <p:spPr>
          <a:xfrm>
            <a:off x="7098749" y="457178"/>
            <a:ext cx="1896195" cy="2372192"/>
          </a:xfrm>
          <a:prstGeom prst="roundRect">
            <a:avLst>
              <a:gd name="adj" fmla="val 0"/>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9" name="矩形: 圓角 8">
            <a:extLst>
              <a:ext uri="{FF2B5EF4-FFF2-40B4-BE49-F238E27FC236}">
                <a16:creationId xmlns:a16="http://schemas.microsoft.com/office/drawing/2014/main" id="{4D09400F-42E1-4D7E-BBC1-B40974072C29}"/>
              </a:ext>
            </a:extLst>
          </p:cNvPr>
          <p:cNvSpPr/>
          <p:nvPr/>
        </p:nvSpPr>
        <p:spPr>
          <a:xfrm>
            <a:off x="7165064" y="1122709"/>
            <a:ext cx="1788184" cy="115858"/>
          </a:xfrm>
          <a:prstGeom prst="roundRect">
            <a:avLst>
              <a:gd name="adj" fmla="val 137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0" name="矩形: 圓角 9">
            <a:extLst>
              <a:ext uri="{FF2B5EF4-FFF2-40B4-BE49-F238E27FC236}">
                <a16:creationId xmlns:a16="http://schemas.microsoft.com/office/drawing/2014/main" id="{59CC818C-3D88-4031-806B-895E80F28029}"/>
              </a:ext>
            </a:extLst>
          </p:cNvPr>
          <p:cNvSpPr/>
          <p:nvPr/>
        </p:nvSpPr>
        <p:spPr>
          <a:xfrm>
            <a:off x="7098749" y="3527874"/>
            <a:ext cx="1896195" cy="1495454"/>
          </a:xfrm>
          <a:prstGeom prst="roundRect">
            <a:avLst>
              <a:gd name="adj" fmla="val 0"/>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1" name="矩形 10">
            <a:extLst>
              <a:ext uri="{FF2B5EF4-FFF2-40B4-BE49-F238E27FC236}">
                <a16:creationId xmlns:a16="http://schemas.microsoft.com/office/drawing/2014/main" id="{2BB6C41B-90A6-41C5-B211-7C94F0D66FFA}"/>
              </a:ext>
            </a:extLst>
          </p:cNvPr>
          <p:cNvSpPr/>
          <p:nvPr/>
        </p:nvSpPr>
        <p:spPr>
          <a:xfrm>
            <a:off x="7066986" y="515270"/>
            <a:ext cx="1935141" cy="265502"/>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en-US" altLang="zh-CN" sz="1200" b="1" dirty="0">
                <a:solidFill>
                  <a:schemeClr val="bg1"/>
                </a:solidFill>
                <a:latin typeface="Arial" panose="020B0604020202020204" pitchFamily="34" charset="0"/>
                <a:ea typeface="微軟正黑體" panose="020B0604030504040204" pitchFamily="34" charset="-120"/>
                <a:cs typeface="Arial" panose="020B0604020202020204" pitchFamily="34" charset="0"/>
              </a:rPr>
              <a:t>Cloud Storage​</a:t>
            </a:r>
            <a:endParaRPr kumimoji="1" lang="zh-TW" altLang="en-US" sz="12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矩形: 圓角 11">
            <a:extLst>
              <a:ext uri="{FF2B5EF4-FFF2-40B4-BE49-F238E27FC236}">
                <a16:creationId xmlns:a16="http://schemas.microsoft.com/office/drawing/2014/main" id="{7F213BED-807A-4B28-8223-6243151632BE}"/>
              </a:ext>
            </a:extLst>
          </p:cNvPr>
          <p:cNvSpPr/>
          <p:nvPr/>
        </p:nvSpPr>
        <p:spPr>
          <a:xfrm>
            <a:off x="7151130" y="2613001"/>
            <a:ext cx="1788184" cy="143434"/>
          </a:xfrm>
          <a:prstGeom prst="roundRect">
            <a:avLst>
              <a:gd name="adj" fmla="val 137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3" name="矩形 12">
            <a:extLst>
              <a:ext uri="{FF2B5EF4-FFF2-40B4-BE49-F238E27FC236}">
                <a16:creationId xmlns:a16="http://schemas.microsoft.com/office/drawing/2014/main" id="{2EFE61D2-8EF8-4C58-BC23-8E0F895A10C2}"/>
              </a:ext>
            </a:extLst>
          </p:cNvPr>
          <p:cNvSpPr/>
          <p:nvPr/>
        </p:nvSpPr>
        <p:spPr>
          <a:xfrm>
            <a:off x="2761696" y="2194881"/>
            <a:ext cx="3915376" cy="1564210"/>
          </a:xfrm>
          <a:prstGeom prst="rect">
            <a:avLst/>
          </a:prstGeom>
          <a:solidFill>
            <a:srgbClr val="9933FF"/>
          </a:solidFill>
          <a:ln w="28575">
            <a:noFill/>
          </a:ln>
          <a:effectLst/>
        </p:spPr>
        <p:style>
          <a:lnRef idx="0">
            <a:schemeClr val="accent6"/>
          </a:lnRef>
          <a:fillRef idx="3">
            <a:schemeClr val="accent6"/>
          </a:fillRef>
          <a:effectRef idx="3">
            <a:schemeClr val="accent6"/>
          </a:effectRef>
          <a:fontRef idx="minor">
            <a:schemeClr val="lt1"/>
          </a:fontRef>
        </p:style>
        <p:txBody>
          <a:bodyPr lIns="99690" tIns="49845" rIns="99690" bIns="49845" rtlCol="0" anchor="t"/>
          <a:lstStyle/>
          <a:p>
            <a:pPr defTabSz="996902">
              <a:defRPr/>
            </a:pPr>
            <a:r>
              <a:rPr lang="en-US" altLang="zh-TW" sz="1700" b="1" kern="0" dirty="0" err="1">
                <a:solidFill>
                  <a:schemeClr val="bg1"/>
                </a:solidFill>
                <a:latin typeface="Arial" panose="020B0604020202020204" pitchFamily="34" charset="0"/>
                <a:ea typeface="微軟正黑體" panose="020B0604030504040204" pitchFamily="34" charset="-120"/>
                <a:cs typeface="Arial" panose="020B0604020202020204" pitchFamily="34" charset="0"/>
              </a:rPr>
              <a:t>HybridMount</a:t>
            </a:r>
            <a:r>
              <a:rPr lang="zh-TW" altLang="en-US"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CN"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Mode</a:t>
            </a:r>
            <a:r>
              <a:rPr lang="zh-TW" altLang="en-US"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1)</a:t>
            </a:r>
          </a:p>
          <a:p>
            <a:pPr defTabSz="996902">
              <a:defRPr/>
            </a:pPr>
            <a:r>
              <a:rPr lang="en-US" altLang="zh-TW"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File based Cloud Gateway​</a:t>
            </a:r>
            <a:endParaRPr lang="zh-TW" altLang="en-US"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矩形 13">
            <a:extLst>
              <a:ext uri="{FF2B5EF4-FFF2-40B4-BE49-F238E27FC236}">
                <a16:creationId xmlns:a16="http://schemas.microsoft.com/office/drawing/2014/main" id="{488529C8-0004-48B6-91F6-C0C072EB6183}"/>
              </a:ext>
            </a:extLst>
          </p:cNvPr>
          <p:cNvSpPr/>
          <p:nvPr/>
        </p:nvSpPr>
        <p:spPr>
          <a:xfrm>
            <a:off x="2755600" y="515270"/>
            <a:ext cx="3923632" cy="1556333"/>
          </a:xfrm>
          <a:prstGeom prst="rect">
            <a:avLst/>
          </a:prstGeom>
          <a:solidFill>
            <a:srgbClr val="1FA18B"/>
          </a:solid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lIns="99690" tIns="49845" rIns="99690" bIns="49845" rtlCol="0" anchor="t"/>
          <a:lstStyle/>
          <a:p>
            <a:pPr defTabSz="996902">
              <a:defRPr/>
            </a:pPr>
            <a:r>
              <a:rPr lang="en-US" altLang="zh-TW" sz="2100" b="1" kern="0" dirty="0" err="1">
                <a:solidFill>
                  <a:schemeClr val="bg1"/>
                </a:solidFill>
                <a:latin typeface="Arial" panose="020B0604020202020204" pitchFamily="34" charset="0"/>
                <a:ea typeface="微軟正黑體" panose="020B0604030504040204" pitchFamily="34" charset="-120"/>
                <a:cs typeface="Arial" panose="020B0604020202020204" pitchFamily="34" charset="0"/>
              </a:rPr>
              <a:t>vJBOD</a:t>
            </a:r>
            <a:r>
              <a:rPr lang="en-US" altLang="zh-TW" sz="21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 Cloud </a:t>
            </a:r>
          </a:p>
          <a:p>
            <a:pPr defTabSz="996902">
              <a:defRPr/>
            </a:pPr>
            <a:r>
              <a:rPr lang="en-US" altLang="zh-CN"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Block based Cloud Gateway</a:t>
            </a:r>
            <a:endParaRPr lang="zh-TW" altLang="en-US"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 name="矩形 14">
            <a:extLst>
              <a:ext uri="{FF2B5EF4-FFF2-40B4-BE49-F238E27FC236}">
                <a16:creationId xmlns:a16="http://schemas.microsoft.com/office/drawing/2014/main" id="{2C02BDA2-79D6-4143-A8BE-05EE5B034EB1}"/>
              </a:ext>
            </a:extLst>
          </p:cNvPr>
          <p:cNvSpPr/>
          <p:nvPr/>
        </p:nvSpPr>
        <p:spPr>
          <a:xfrm>
            <a:off x="2763855" y="3830875"/>
            <a:ext cx="3915376" cy="1105919"/>
          </a:xfrm>
          <a:prstGeom prst="rect">
            <a:avLst/>
          </a:prstGeom>
          <a:solidFill>
            <a:srgbClr val="9933FF"/>
          </a:solidFill>
          <a:ln w="28575">
            <a:noFill/>
          </a:ln>
          <a:effectLst/>
        </p:spPr>
        <p:style>
          <a:lnRef idx="0">
            <a:schemeClr val="accent6"/>
          </a:lnRef>
          <a:fillRef idx="3">
            <a:schemeClr val="accent6"/>
          </a:fillRef>
          <a:effectRef idx="3">
            <a:schemeClr val="accent6"/>
          </a:effectRef>
          <a:fontRef idx="minor">
            <a:schemeClr val="lt1"/>
          </a:fontRef>
        </p:style>
        <p:txBody>
          <a:bodyPr lIns="99690" tIns="49845" rIns="99690" bIns="49845" rtlCol="0" anchor="t"/>
          <a:lstStyle/>
          <a:p>
            <a:pPr defTabSz="996902">
              <a:defRPr/>
            </a:pPr>
            <a:r>
              <a:rPr lang="en-US" altLang="zh-TW" sz="1700" b="1" kern="0" dirty="0" err="1">
                <a:solidFill>
                  <a:schemeClr val="bg1"/>
                </a:solidFill>
                <a:latin typeface="Arial" panose="020B0604020202020204" pitchFamily="34" charset="0"/>
                <a:ea typeface="微軟正黑體" panose="020B0604030504040204" pitchFamily="34" charset="-120"/>
                <a:cs typeface="Arial" panose="020B0604020202020204" pitchFamily="34" charset="0"/>
              </a:rPr>
              <a:t>HybridMount</a:t>
            </a:r>
            <a:r>
              <a:rPr lang="en-US" altLang="zh-TW"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Mode</a:t>
            </a:r>
            <a:r>
              <a:rPr lang="zh-TW" altLang="en-US"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2)</a:t>
            </a:r>
          </a:p>
          <a:p>
            <a:pPr defTabSz="996902">
              <a:defRPr/>
            </a:pPr>
            <a:r>
              <a:rPr lang="en-US" altLang="zh-TW"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File</a:t>
            </a:r>
            <a:r>
              <a:rPr lang="zh-TW" altLang="en-US"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Station</a:t>
            </a:r>
            <a:r>
              <a:rPr lang="zh-TW" altLang="en-US"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Mount</a:t>
            </a:r>
            <a:endParaRPr lang="zh-TW" altLang="en-US"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15">
            <a:extLst>
              <a:ext uri="{FF2B5EF4-FFF2-40B4-BE49-F238E27FC236}">
                <a16:creationId xmlns:a16="http://schemas.microsoft.com/office/drawing/2014/main" id="{4C0328BE-57B3-4ECF-85C7-A9ABA9E4FE11}"/>
              </a:ext>
            </a:extLst>
          </p:cNvPr>
          <p:cNvSpPr/>
          <p:nvPr/>
        </p:nvSpPr>
        <p:spPr>
          <a:xfrm>
            <a:off x="7059803" y="3548963"/>
            <a:ext cx="1942323" cy="21012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en-US" altLang="zh-CN" sz="1200" b="1" dirty="0">
                <a:solidFill>
                  <a:schemeClr val="bg1"/>
                </a:solidFill>
                <a:latin typeface="Arial" panose="020B0604020202020204" pitchFamily="34" charset="0"/>
                <a:ea typeface="微軟正黑體" panose="020B0604030504040204" pitchFamily="34" charset="-120"/>
                <a:cs typeface="Arial" panose="020B0604020202020204" pitchFamily="34" charset="0"/>
              </a:rPr>
              <a:t>Remote Storage</a:t>
            </a:r>
            <a:endParaRPr kumimoji="1" lang="zh-TW" altLang="en-US" sz="12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 name="圓柱 4">
            <a:extLst>
              <a:ext uri="{FF2B5EF4-FFF2-40B4-BE49-F238E27FC236}">
                <a16:creationId xmlns:a16="http://schemas.microsoft.com/office/drawing/2014/main" id="{F76F3F9B-9E15-42C4-BD7A-794B036D3E67}"/>
              </a:ext>
            </a:extLst>
          </p:cNvPr>
          <p:cNvSpPr/>
          <p:nvPr/>
        </p:nvSpPr>
        <p:spPr>
          <a:xfrm>
            <a:off x="7266805" y="882860"/>
            <a:ext cx="487083" cy="310831"/>
          </a:xfrm>
          <a:prstGeom prst="can">
            <a:avLst>
              <a:gd name="adj" fmla="val 17778"/>
            </a:avLst>
          </a:prstGeom>
          <a:ln w="28575"/>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CN"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a:t>
            </a:r>
            <a:endParaRPr kumimoji="1" lang="zh-TW" altLang="en-US"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8" name="矩形 17">
            <a:extLst>
              <a:ext uri="{FF2B5EF4-FFF2-40B4-BE49-F238E27FC236}">
                <a16:creationId xmlns:a16="http://schemas.microsoft.com/office/drawing/2014/main" id="{77A6E2CD-5F98-463E-B165-2E7BBE850036}"/>
              </a:ext>
            </a:extLst>
          </p:cNvPr>
          <p:cNvSpPr/>
          <p:nvPr/>
        </p:nvSpPr>
        <p:spPr>
          <a:xfrm>
            <a:off x="3148663" y="1570436"/>
            <a:ext cx="1257591" cy="415533"/>
          </a:xfrm>
          <a:prstGeom prst="rect">
            <a:avLst/>
          </a:prstGeom>
          <a:solidFill>
            <a:srgbClr val="92D050"/>
          </a:solidFill>
          <a:ln w="9525">
            <a:no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lIns="99690" tIns="49845" rIns="99690" bIns="49845" rtlCol="0" anchor="ctr"/>
          <a:lstStyle/>
          <a:p>
            <a:pPr algn="ctr" defTabSz="996902">
              <a:defRPr/>
            </a:pPr>
            <a:r>
              <a:rPr lang="en-US" altLang="zh-TW" sz="900" b="1" kern="0" dirty="0">
                <a:solidFill>
                  <a:prstClr val="black"/>
                </a:solidFill>
                <a:latin typeface="Arial" panose="020B0604020202020204" pitchFamily="34" charset="0"/>
                <a:ea typeface="Microsoft JhengHei" panose="020B0604030504040204" pitchFamily="34" charset="-120"/>
                <a:cs typeface="Arial" panose="020B0604020202020204" pitchFamily="34" charset="0"/>
              </a:rPr>
              <a:t>VJBOD Cloud​</a:t>
            </a:r>
          </a:p>
          <a:p>
            <a:pPr algn="ctr" defTabSz="996902">
              <a:defRPr/>
            </a:pPr>
            <a:r>
              <a:rPr lang="en-US" altLang="zh-TW" sz="900" b="1" kern="0" dirty="0">
                <a:solidFill>
                  <a:prstClr val="black"/>
                </a:solidFill>
                <a:latin typeface="Arial" panose="020B0604020202020204" pitchFamily="34" charset="0"/>
                <a:ea typeface="Microsoft JhengHei" panose="020B0604030504040204" pitchFamily="34" charset="-120"/>
                <a:cs typeface="Arial" panose="020B0604020202020204" pitchFamily="34" charset="0"/>
              </a:rPr>
              <a:t>Volume​</a:t>
            </a:r>
          </a:p>
          <a:p>
            <a:pPr algn="ctr" defTabSz="996902">
              <a:defRPr/>
            </a:pPr>
            <a:r>
              <a:rPr lang="en-US" altLang="zh-TW" sz="750" b="1" kern="0" dirty="0">
                <a:solidFill>
                  <a:prstClr val="black"/>
                </a:solidFill>
                <a:latin typeface="Arial" panose="020B0604020202020204" pitchFamily="34" charset="0"/>
                <a:ea typeface="Microsoft JhengHei" panose="020B0604030504040204" pitchFamily="34" charset="-120"/>
                <a:cs typeface="Arial" panose="020B0604020202020204" pitchFamily="34" charset="0"/>
              </a:rPr>
              <a:t>(EXT4 File System)​</a:t>
            </a:r>
          </a:p>
        </p:txBody>
      </p:sp>
      <p:sp>
        <p:nvSpPr>
          <p:cNvPr id="19" name="矩形 18">
            <a:extLst>
              <a:ext uri="{FF2B5EF4-FFF2-40B4-BE49-F238E27FC236}">
                <a16:creationId xmlns:a16="http://schemas.microsoft.com/office/drawing/2014/main" id="{299A84EB-4E7B-4A10-80E8-072782EDCA39}"/>
              </a:ext>
            </a:extLst>
          </p:cNvPr>
          <p:cNvSpPr/>
          <p:nvPr/>
        </p:nvSpPr>
        <p:spPr>
          <a:xfrm>
            <a:off x="2370549" y="1083638"/>
            <a:ext cx="721671" cy="437375"/>
          </a:xfrm>
          <a:prstGeom prst="rect">
            <a:avLst/>
          </a:prstGeom>
          <a:solidFill>
            <a:srgbClr val="92D050"/>
          </a:solidFill>
          <a:ln w="9525" cap="flat" cmpd="sng" algn="ctr">
            <a:noFill/>
            <a:prstDash val="solid"/>
          </a:ln>
          <a:effectLst>
            <a:outerShdw blurRad="50800" dist="38100" dir="2700000" algn="tl" rotWithShape="0">
              <a:prstClr val="black">
                <a:alpha val="40000"/>
              </a:prstClr>
            </a:outerShdw>
          </a:effectLst>
        </p:spPr>
        <p:txBody>
          <a:bodyPr lIns="99690" tIns="49845" rIns="99690" bIns="49845" rtlCol="0" anchor="ctr"/>
          <a:lstStyle/>
          <a:p>
            <a:pPr algn="ctr" defTabSz="996902">
              <a:defRPr/>
            </a:pPr>
            <a:r>
              <a:rPr lang="en-US" altLang="zh-TW" sz="825" b="1" kern="0" dirty="0">
                <a:latin typeface="Arial" panose="020B0604020202020204" pitchFamily="34" charset="0"/>
                <a:ea typeface="新細明體" panose="02020500000000000000" pitchFamily="18" charset="-120"/>
                <a:cs typeface="Arial" panose="020B0604020202020204" pitchFamily="34" charset="0"/>
              </a:rPr>
              <a:t>Target</a:t>
            </a:r>
            <a:endParaRPr lang="zh-TW" altLang="en-US" sz="825" b="1" kern="0" dirty="0">
              <a:latin typeface="Arial" panose="020B0604020202020204" pitchFamily="34" charset="0"/>
              <a:ea typeface="新細明體" panose="02020500000000000000" pitchFamily="18" charset="-120"/>
              <a:cs typeface="Arial" panose="020B0604020202020204" pitchFamily="34" charset="0"/>
            </a:endParaRPr>
          </a:p>
        </p:txBody>
      </p:sp>
      <p:sp>
        <p:nvSpPr>
          <p:cNvPr id="20" name="矩形 19">
            <a:extLst>
              <a:ext uri="{FF2B5EF4-FFF2-40B4-BE49-F238E27FC236}">
                <a16:creationId xmlns:a16="http://schemas.microsoft.com/office/drawing/2014/main" id="{2DE50BAA-3DEA-4613-A9C4-8F38EE0466B4}"/>
              </a:ext>
            </a:extLst>
          </p:cNvPr>
          <p:cNvSpPr/>
          <p:nvPr/>
        </p:nvSpPr>
        <p:spPr>
          <a:xfrm>
            <a:off x="1453617" y="3805450"/>
            <a:ext cx="691309" cy="307976"/>
          </a:xfrm>
          <a:prstGeom prst="rect">
            <a:avLst/>
          </a:prstGeom>
          <a:solidFill>
            <a:schemeClr val="tx1">
              <a:lumMod val="50000"/>
              <a:lumOff val="50000"/>
            </a:schemeClr>
          </a:solidFill>
          <a:ln w="12700">
            <a:solidFill>
              <a:schemeClr val="bg1">
                <a:lumMod val="65000"/>
              </a:schemeClr>
            </a:solidFill>
          </a:ln>
          <a:effectLst/>
        </p:spPr>
        <p:txBody>
          <a:bodyPr lIns="99690" tIns="49845" rIns="99690" bIns="49845" rtlCol="0" anchor="ctr"/>
          <a:lstStyle/>
          <a:p>
            <a:pPr algn="ctr" defTabSz="996902">
              <a:defRPr/>
            </a:pPr>
            <a:r>
              <a:rPr lang="en-US" altLang="zh-TW" sz="788" kern="0" err="1">
                <a:solidFill>
                  <a:schemeClr val="bg1"/>
                </a:solidFill>
                <a:latin typeface="Arial" panose="020B0604020202020204" pitchFamily="34" charset="0"/>
                <a:ea typeface="新細明體" panose="02020500000000000000" pitchFamily="18" charset="-120"/>
                <a:cs typeface="Arial" panose="020B0604020202020204" pitchFamily="34" charset="0"/>
              </a:rPr>
              <a:t>Qsync</a:t>
            </a:r>
            <a:endParaRPr lang="zh-TW" altLang="en-US" sz="788"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21" name="矩形 20">
            <a:extLst>
              <a:ext uri="{FF2B5EF4-FFF2-40B4-BE49-F238E27FC236}">
                <a16:creationId xmlns:a16="http://schemas.microsoft.com/office/drawing/2014/main" id="{31F9B3A2-5043-44EE-8F32-74475C3D3574}"/>
              </a:ext>
            </a:extLst>
          </p:cNvPr>
          <p:cNvSpPr/>
          <p:nvPr/>
        </p:nvSpPr>
        <p:spPr>
          <a:xfrm>
            <a:off x="1462196" y="2346388"/>
            <a:ext cx="681815" cy="307976"/>
          </a:xfrm>
          <a:prstGeom prst="rect">
            <a:avLst/>
          </a:prstGeom>
          <a:solidFill>
            <a:schemeClr val="tx1">
              <a:lumMod val="50000"/>
              <a:lumOff val="50000"/>
            </a:schemeClr>
          </a:solidFill>
          <a:ln w="12700">
            <a:solidFill>
              <a:schemeClr val="bg1">
                <a:lumMod val="65000"/>
              </a:schemeClr>
            </a:solidFill>
          </a:ln>
          <a:effectLst/>
        </p:spPr>
        <p:txBody>
          <a:bodyPr lIns="99690" tIns="49845" rIns="99690" bIns="49845" rtlCol="0" anchor="ctr"/>
          <a:lstStyle/>
          <a:p>
            <a:pPr algn="ctr" defTabSz="996902">
              <a:defRPr/>
            </a:pPr>
            <a:r>
              <a:rPr lang="en-US" altLang="zh-TW" sz="900" kern="0">
                <a:solidFill>
                  <a:schemeClr val="bg1"/>
                </a:solidFill>
                <a:latin typeface="Arial" panose="020B0604020202020204" pitchFamily="34" charset="0"/>
                <a:ea typeface="新細明體" panose="02020500000000000000" pitchFamily="18" charset="-120"/>
                <a:cs typeface="Arial" panose="020B0604020202020204" pitchFamily="34" charset="0"/>
              </a:rPr>
              <a:t>NFS</a:t>
            </a:r>
            <a:endParaRPr lang="zh-TW" altLang="en-US" sz="9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22" name="矩形 21">
            <a:extLst>
              <a:ext uri="{FF2B5EF4-FFF2-40B4-BE49-F238E27FC236}">
                <a16:creationId xmlns:a16="http://schemas.microsoft.com/office/drawing/2014/main" id="{247E633B-2081-4262-8193-FF6A770CE368}"/>
              </a:ext>
            </a:extLst>
          </p:cNvPr>
          <p:cNvSpPr/>
          <p:nvPr/>
        </p:nvSpPr>
        <p:spPr>
          <a:xfrm>
            <a:off x="1462196" y="2711154"/>
            <a:ext cx="681815" cy="307976"/>
          </a:xfrm>
          <a:prstGeom prst="rect">
            <a:avLst/>
          </a:prstGeom>
          <a:solidFill>
            <a:schemeClr val="tx1">
              <a:lumMod val="50000"/>
              <a:lumOff val="50000"/>
            </a:schemeClr>
          </a:solidFill>
          <a:ln w="12700">
            <a:solidFill>
              <a:schemeClr val="bg1">
                <a:lumMod val="65000"/>
              </a:schemeClr>
            </a:solidFill>
          </a:ln>
          <a:effectLst/>
        </p:spPr>
        <p:txBody>
          <a:bodyPr lIns="99690" tIns="49845" rIns="99690" bIns="49845" rtlCol="0" anchor="ctr"/>
          <a:lstStyle/>
          <a:p>
            <a:pPr algn="ctr" defTabSz="996902">
              <a:defRPr/>
            </a:pPr>
            <a:r>
              <a:rPr lang="en-US" altLang="zh-TW" sz="900" kern="0">
                <a:solidFill>
                  <a:schemeClr val="bg1"/>
                </a:solidFill>
                <a:latin typeface="Arial" panose="020B0604020202020204" pitchFamily="34" charset="0"/>
                <a:ea typeface="新細明體" panose="02020500000000000000" pitchFamily="18" charset="-120"/>
                <a:cs typeface="Arial" panose="020B0604020202020204" pitchFamily="34" charset="0"/>
              </a:rPr>
              <a:t>AFP</a:t>
            </a:r>
            <a:endParaRPr lang="zh-TW" altLang="en-US" sz="9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23" name="矩形 22">
            <a:extLst>
              <a:ext uri="{FF2B5EF4-FFF2-40B4-BE49-F238E27FC236}">
                <a16:creationId xmlns:a16="http://schemas.microsoft.com/office/drawing/2014/main" id="{E0C8D981-2008-413A-A09A-37BA36CD7570}"/>
              </a:ext>
            </a:extLst>
          </p:cNvPr>
          <p:cNvSpPr/>
          <p:nvPr/>
        </p:nvSpPr>
        <p:spPr>
          <a:xfrm>
            <a:off x="1462196" y="1981623"/>
            <a:ext cx="681815" cy="307976"/>
          </a:xfrm>
          <a:prstGeom prst="rect">
            <a:avLst/>
          </a:prstGeom>
          <a:solidFill>
            <a:schemeClr val="tx1">
              <a:lumMod val="50000"/>
              <a:lumOff val="50000"/>
            </a:schemeClr>
          </a:solidFill>
          <a:ln w="12700">
            <a:solidFill>
              <a:schemeClr val="bg1">
                <a:lumMod val="65000"/>
              </a:schemeClr>
            </a:solidFill>
          </a:ln>
          <a:effectLst/>
        </p:spPr>
        <p:txBody>
          <a:bodyPr lIns="99690" tIns="49845" rIns="99690" bIns="49845" rtlCol="0" anchor="ctr"/>
          <a:lstStyle/>
          <a:p>
            <a:pPr algn="ctr" defTabSz="996902">
              <a:defRPr/>
            </a:pPr>
            <a:r>
              <a:rPr lang="en-US" altLang="zh-TW" sz="900" kern="0" dirty="0">
                <a:solidFill>
                  <a:schemeClr val="bg1"/>
                </a:solidFill>
                <a:latin typeface="Arial" panose="020B0604020202020204" pitchFamily="34" charset="0"/>
                <a:ea typeface="新細明體" panose="02020500000000000000" pitchFamily="18" charset="-120"/>
                <a:cs typeface="Arial" panose="020B0604020202020204" pitchFamily="34" charset="0"/>
              </a:rPr>
              <a:t>SMB</a:t>
            </a:r>
            <a:endParaRPr lang="zh-TW" altLang="en-US" sz="900" kern="0" dirty="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24" name="矩形 23">
            <a:extLst>
              <a:ext uri="{FF2B5EF4-FFF2-40B4-BE49-F238E27FC236}">
                <a16:creationId xmlns:a16="http://schemas.microsoft.com/office/drawing/2014/main" id="{6FDA6CEC-EF50-474E-88BC-3AA20E2B36AB}"/>
              </a:ext>
            </a:extLst>
          </p:cNvPr>
          <p:cNvSpPr/>
          <p:nvPr/>
        </p:nvSpPr>
        <p:spPr>
          <a:xfrm>
            <a:off x="1453617" y="3075918"/>
            <a:ext cx="691309" cy="307976"/>
          </a:xfrm>
          <a:prstGeom prst="rect">
            <a:avLst/>
          </a:prstGeom>
          <a:solidFill>
            <a:schemeClr val="tx1">
              <a:lumMod val="50000"/>
              <a:lumOff val="50000"/>
            </a:schemeClr>
          </a:solidFill>
          <a:ln w="12700">
            <a:solidFill>
              <a:schemeClr val="bg1">
                <a:lumMod val="65000"/>
              </a:schemeClr>
            </a:solidFill>
          </a:ln>
          <a:effectLst/>
        </p:spPr>
        <p:txBody>
          <a:bodyPr lIns="99690" tIns="49845" rIns="99690" bIns="49845" rtlCol="0" anchor="ctr"/>
          <a:lstStyle/>
          <a:p>
            <a:pPr algn="ctr" defTabSz="996902">
              <a:defRPr/>
            </a:pPr>
            <a:r>
              <a:rPr lang="en-US" altLang="zh-TW" sz="788" kern="0">
                <a:solidFill>
                  <a:schemeClr val="bg1"/>
                </a:solidFill>
                <a:latin typeface="Arial" panose="020B0604020202020204" pitchFamily="34" charset="0"/>
                <a:ea typeface="新細明體" panose="02020500000000000000" pitchFamily="18" charset="-120"/>
                <a:cs typeface="Arial" panose="020B0604020202020204" pitchFamily="34" charset="0"/>
              </a:rPr>
              <a:t>FTP</a:t>
            </a:r>
            <a:endParaRPr lang="zh-TW" altLang="en-US" sz="788"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25" name="矩形 24">
            <a:extLst>
              <a:ext uri="{FF2B5EF4-FFF2-40B4-BE49-F238E27FC236}">
                <a16:creationId xmlns:a16="http://schemas.microsoft.com/office/drawing/2014/main" id="{B69A03F0-F4B4-4BFC-8A88-1C26DC7B0C53}"/>
              </a:ext>
            </a:extLst>
          </p:cNvPr>
          <p:cNvSpPr/>
          <p:nvPr/>
        </p:nvSpPr>
        <p:spPr>
          <a:xfrm>
            <a:off x="1453617" y="3440684"/>
            <a:ext cx="691309" cy="307976"/>
          </a:xfrm>
          <a:prstGeom prst="rect">
            <a:avLst/>
          </a:prstGeom>
          <a:solidFill>
            <a:schemeClr val="tx1">
              <a:lumMod val="50000"/>
              <a:lumOff val="50000"/>
            </a:schemeClr>
          </a:solidFill>
          <a:ln w="12700">
            <a:solidFill>
              <a:schemeClr val="bg1">
                <a:lumMod val="65000"/>
              </a:schemeClr>
            </a:solidFill>
          </a:ln>
          <a:effectLst/>
        </p:spPr>
        <p:txBody>
          <a:bodyPr lIns="99690" tIns="49845" rIns="99690" bIns="49845" rtlCol="0" anchor="ctr"/>
          <a:lstStyle/>
          <a:p>
            <a:pPr algn="ctr" defTabSz="996902">
              <a:defRPr/>
            </a:pPr>
            <a:r>
              <a:rPr lang="en-US" altLang="zh-TW" sz="788" kern="0">
                <a:solidFill>
                  <a:schemeClr val="bg1"/>
                </a:solidFill>
                <a:latin typeface="Arial" panose="020B0604020202020204" pitchFamily="34" charset="0"/>
                <a:ea typeface="新細明體" panose="02020500000000000000" pitchFamily="18" charset="-120"/>
                <a:cs typeface="Arial" panose="020B0604020202020204" pitchFamily="34" charset="0"/>
              </a:rPr>
              <a:t>Web</a:t>
            </a:r>
          </a:p>
          <a:p>
            <a:pPr algn="ctr" defTabSz="996902">
              <a:defRPr/>
            </a:pPr>
            <a:r>
              <a:rPr lang="en-US" altLang="zh-TW" sz="788" kern="0">
                <a:solidFill>
                  <a:schemeClr val="bg1"/>
                </a:solidFill>
                <a:latin typeface="Arial" panose="020B0604020202020204" pitchFamily="34" charset="0"/>
                <a:ea typeface="新細明體" panose="02020500000000000000" pitchFamily="18" charset="-120"/>
                <a:cs typeface="Arial" panose="020B0604020202020204" pitchFamily="34" charset="0"/>
              </a:rPr>
              <a:t>DAV</a:t>
            </a:r>
            <a:endParaRPr lang="zh-TW" altLang="en-US" sz="788"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26" name="圓柱 63">
            <a:extLst>
              <a:ext uri="{FF2B5EF4-FFF2-40B4-BE49-F238E27FC236}">
                <a16:creationId xmlns:a16="http://schemas.microsoft.com/office/drawing/2014/main" id="{24403DF1-288E-4964-9423-E70DA0E4553C}"/>
              </a:ext>
            </a:extLst>
          </p:cNvPr>
          <p:cNvSpPr/>
          <p:nvPr/>
        </p:nvSpPr>
        <p:spPr>
          <a:xfrm>
            <a:off x="7821886" y="882860"/>
            <a:ext cx="487083" cy="310831"/>
          </a:xfrm>
          <a:prstGeom prst="can">
            <a:avLst>
              <a:gd name="adj" fmla="val 14166"/>
            </a:avLst>
          </a:prstGeom>
          <a:ln w="28575"/>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CN" sz="600" b="1">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a:t>
            </a:r>
            <a:endParaRPr kumimoji="1" lang="zh-TW" altLang="en-US" sz="6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7" name="圓柱 64">
            <a:extLst>
              <a:ext uri="{FF2B5EF4-FFF2-40B4-BE49-F238E27FC236}">
                <a16:creationId xmlns:a16="http://schemas.microsoft.com/office/drawing/2014/main" id="{5C9D3F43-13E9-4D86-A0AC-1FD27CFA8851}"/>
              </a:ext>
            </a:extLst>
          </p:cNvPr>
          <p:cNvSpPr/>
          <p:nvPr/>
        </p:nvSpPr>
        <p:spPr>
          <a:xfrm>
            <a:off x="8371258" y="877328"/>
            <a:ext cx="487083" cy="310831"/>
          </a:xfrm>
          <a:prstGeom prst="can">
            <a:avLst>
              <a:gd name="adj" fmla="val 17778"/>
            </a:avLst>
          </a:prstGeom>
          <a:ln w="28575"/>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CN" sz="600" b="1">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a:t>
            </a:r>
            <a:endParaRPr kumimoji="1" lang="zh-TW" altLang="en-US" sz="6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8" name="圓柱 65">
            <a:extLst>
              <a:ext uri="{FF2B5EF4-FFF2-40B4-BE49-F238E27FC236}">
                <a16:creationId xmlns:a16="http://schemas.microsoft.com/office/drawing/2014/main" id="{DD785483-6736-4970-8FE3-80844539D8C7}"/>
              </a:ext>
            </a:extLst>
          </p:cNvPr>
          <p:cNvSpPr/>
          <p:nvPr/>
        </p:nvSpPr>
        <p:spPr>
          <a:xfrm>
            <a:off x="8386355" y="2321736"/>
            <a:ext cx="487083" cy="415786"/>
          </a:xfrm>
          <a:prstGeom prst="can">
            <a:avLst>
              <a:gd name="adj" fmla="val 20413"/>
            </a:avLst>
          </a:prstGeom>
          <a:ln w="28575"/>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zh-CN"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Cloud File​</a:t>
            </a:r>
          </a:p>
          <a:p>
            <a:pPr algn="ctr"/>
            <a:r>
              <a:rPr kumimoji="1" lang="en-US" altLang="zh-CN"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Storage​</a:t>
            </a:r>
            <a:endParaRPr kumimoji="1" lang="en-US" altLang="zh-TW"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9" name="圓柱 66">
            <a:extLst>
              <a:ext uri="{FF2B5EF4-FFF2-40B4-BE49-F238E27FC236}">
                <a16:creationId xmlns:a16="http://schemas.microsoft.com/office/drawing/2014/main" id="{140D7F9C-464E-44AB-B294-73F6AA9B02F1}"/>
              </a:ext>
            </a:extLst>
          </p:cNvPr>
          <p:cNvSpPr/>
          <p:nvPr/>
        </p:nvSpPr>
        <p:spPr>
          <a:xfrm>
            <a:off x="7816340" y="2323029"/>
            <a:ext cx="487083" cy="415786"/>
          </a:xfrm>
          <a:prstGeom prst="can">
            <a:avLst>
              <a:gd name="adj" fmla="val 17661"/>
            </a:avLst>
          </a:prstGeom>
          <a:ln w="28575"/>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zh-CN" sz="600" b="1">
                <a:solidFill>
                  <a:schemeClr val="tx1"/>
                </a:solidFill>
                <a:latin typeface="Arial" panose="020B0604020202020204" pitchFamily="34" charset="0"/>
                <a:ea typeface="Microsoft JhengHei" panose="020B0604030504040204" pitchFamily="34" charset="-120"/>
                <a:cs typeface="Arial" panose="020B0604020202020204" pitchFamily="34" charset="0"/>
              </a:rPr>
              <a:t>Cloud File​</a:t>
            </a:r>
          </a:p>
          <a:p>
            <a:pPr algn="ctr"/>
            <a:r>
              <a:rPr kumimoji="1" lang="en-US" altLang="zh-CN" sz="600" b="1">
                <a:solidFill>
                  <a:schemeClr val="tx1"/>
                </a:solidFill>
                <a:latin typeface="Arial" panose="020B0604020202020204" pitchFamily="34" charset="0"/>
                <a:ea typeface="Microsoft JhengHei" panose="020B0604030504040204" pitchFamily="34" charset="-120"/>
                <a:cs typeface="Arial" panose="020B0604020202020204" pitchFamily="34" charset="0"/>
              </a:rPr>
              <a:t>Storage​</a:t>
            </a:r>
            <a:endParaRPr kumimoji="1" lang="en-US" altLang="zh-TW" sz="6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0" name="圓柱 67">
            <a:extLst>
              <a:ext uri="{FF2B5EF4-FFF2-40B4-BE49-F238E27FC236}">
                <a16:creationId xmlns:a16="http://schemas.microsoft.com/office/drawing/2014/main" id="{A817CA07-6BBC-46D0-BBAF-2F6D0E368CC6}"/>
              </a:ext>
            </a:extLst>
          </p:cNvPr>
          <p:cNvSpPr/>
          <p:nvPr/>
        </p:nvSpPr>
        <p:spPr>
          <a:xfrm>
            <a:off x="7246324" y="2318027"/>
            <a:ext cx="487083" cy="415786"/>
          </a:xfrm>
          <a:prstGeom prst="can">
            <a:avLst>
              <a:gd name="adj" fmla="val 15826"/>
            </a:avLst>
          </a:prstGeom>
          <a:ln w="28575"/>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zh-CN"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Cloud File​</a:t>
            </a:r>
          </a:p>
          <a:p>
            <a:pPr algn="ctr"/>
            <a:r>
              <a:rPr kumimoji="1" lang="en-US" altLang="zh-CN"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Storage​</a:t>
            </a:r>
            <a:endParaRPr kumimoji="1" lang="en-US" altLang="zh-TW"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1" name="矩形 30">
            <a:extLst>
              <a:ext uri="{FF2B5EF4-FFF2-40B4-BE49-F238E27FC236}">
                <a16:creationId xmlns:a16="http://schemas.microsoft.com/office/drawing/2014/main" id="{C65A92C2-6DC7-4EE4-BEAF-E0CEED92D756}"/>
              </a:ext>
            </a:extLst>
          </p:cNvPr>
          <p:cNvSpPr/>
          <p:nvPr/>
        </p:nvSpPr>
        <p:spPr>
          <a:xfrm>
            <a:off x="5873156" y="2692769"/>
            <a:ext cx="698132" cy="439117"/>
          </a:xfrm>
          <a:prstGeom prst="rect">
            <a:avLst/>
          </a:prstGeom>
          <a:solidFill>
            <a:srgbClr val="FFC000"/>
          </a:solidFill>
          <a:ln w="9525">
            <a:noFill/>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lIns="99690" tIns="49845" rIns="99690" bIns="49845" rtlCol="0" anchor="ctr"/>
          <a:lstStyle/>
          <a:p>
            <a:pPr algn="ctr" defTabSz="996902">
              <a:defRPr/>
            </a:pPr>
            <a:r>
              <a:rPr lang="en-US" altLang="zh-CN" sz="75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 Connector</a:t>
            </a:r>
            <a:endParaRPr lang="zh-TW" altLang="en-US" sz="750" b="1" kern="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2" name="矩形 31">
            <a:extLst>
              <a:ext uri="{FF2B5EF4-FFF2-40B4-BE49-F238E27FC236}">
                <a16:creationId xmlns:a16="http://schemas.microsoft.com/office/drawing/2014/main" id="{3C280C43-C5D5-499A-B518-4136DBECC1AD}"/>
              </a:ext>
            </a:extLst>
          </p:cNvPr>
          <p:cNvSpPr/>
          <p:nvPr/>
        </p:nvSpPr>
        <p:spPr>
          <a:xfrm>
            <a:off x="5861016" y="1530255"/>
            <a:ext cx="695189" cy="439117"/>
          </a:xfrm>
          <a:prstGeom prst="rect">
            <a:avLst/>
          </a:prstGeom>
          <a:solidFill>
            <a:srgbClr val="FFC000"/>
          </a:solidFill>
          <a:ln w="9525">
            <a:noFill/>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lIns="99690" tIns="49845" rIns="99690" bIns="49845" rtlCol="0" anchor="ctr"/>
          <a:lstStyle/>
          <a:p>
            <a:pPr algn="ctr" defTabSz="996902">
              <a:defRPr/>
            </a:pPr>
            <a:r>
              <a:rPr lang="en-US" altLang="zh-CN" sz="75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 Connector</a:t>
            </a:r>
            <a:endParaRPr lang="zh-TW" altLang="en-US" sz="750" b="1" kern="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3" name="矩形 32">
            <a:extLst>
              <a:ext uri="{FF2B5EF4-FFF2-40B4-BE49-F238E27FC236}">
                <a16:creationId xmlns:a16="http://schemas.microsoft.com/office/drawing/2014/main" id="{375B40E8-2227-4974-8236-8C189784C30B}"/>
              </a:ext>
            </a:extLst>
          </p:cNvPr>
          <p:cNvSpPr/>
          <p:nvPr/>
        </p:nvSpPr>
        <p:spPr>
          <a:xfrm>
            <a:off x="5875027" y="3248273"/>
            <a:ext cx="699124" cy="439117"/>
          </a:xfrm>
          <a:prstGeom prst="rect">
            <a:avLst/>
          </a:prstGeom>
          <a:solidFill>
            <a:srgbClr val="92D050"/>
          </a:solidFill>
          <a:ln w="9525">
            <a:no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lIns="99690" tIns="49845" rIns="99690" bIns="49845" rtlCol="0" anchor="ctr"/>
          <a:lstStyle/>
          <a:p>
            <a:pPr algn="ctr" defTabSz="996902">
              <a:defRPr/>
            </a:pPr>
            <a:r>
              <a:rPr lang="en-US" altLang="zh-CN" sz="75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Cloud File Connector</a:t>
            </a:r>
            <a:endParaRPr lang="zh-TW" altLang="en-US" sz="750" b="1" kern="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4" name="矩形 33">
            <a:extLst>
              <a:ext uri="{FF2B5EF4-FFF2-40B4-BE49-F238E27FC236}">
                <a16:creationId xmlns:a16="http://schemas.microsoft.com/office/drawing/2014/main" id="{E7C551BC-1458-4689-A92A-D1504EFF2F32}"/>
              </a:ext>
            </a:extLst>
          </p:cNvPr>
          <p:cNvSpPr/>
          <p:nvPr/>
        </p:nvSpPr>
        <p:spPr>
          <a:xfrm>
            <a:off x="5856151" y="1047397"/>
            <a:ext cx="695190" cy="439117"/>
          </a:xfrm>
          <a:prstGeom prst="rect">
            <a:avLst/>
          </a:prstGeom>
          <a:solidFill>
            <a:srgbClr val="FFC000"/>
          </a:solidFill>
          <a:ln w="9525">
            <a:noFill/>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lIns="99690" tIns="49845" rIns="99690" bIns="49845" rtlCol="0" anchor="ctr"/>
          <a:lstStyle/>
          <a:p>
            <a:pPr algn="ctr" defTabSz="996902">
              <a:defRPr/>
            </a:pPr>
            <a:r>
              <a:rPr lang="en-US" altLang="zh-CN" sz="75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 Connector</a:t>
            </a:r>
            <a:endParaRPr lang="zh-TW" altLang="en-US" sz="750" b="1" kern="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5" name="矩形 34">
            <a:extLst>
              <a:ext uri="{FF2B5EF4-FFF2-40B4-BE49-F238E27FC236}">
                <a16:creationId xmlns:a16="http://schemas.microsoft.com/office/drawing/2014/main" id="{3B1DB468-55C6-4A92-AD18-F561903974B7}"/>
              </a:ext>
            </a:extLst>
          </p:cNvPr>
          <p:cNvSpPr/>
          <p:nvPr/>
        </p:nvSpPr>
        <p:spPr>
          <a:xfrm>
            <a:off x="3152931" y="4296367"/>
            <a:ext cx="2185460" cy="522149"/>
          </a:xfrm>
          <a:prstGeom prst="rect">
            <a:avLst/>
          </a:prstGeom>
          <a:solidFill>
            <a:srgbClr val="FFC000"/>
          </a:solidFill>
          <a:ln w="9525">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99690" tIns="49845" rIns="99690" bIns="49845" rtlCol="0" anchor="ctr"/>
          <a:lstStyle/>
          <a:p>
            <a:pPr algn="ctr" defTabSz="996902">
              <a:defRPr/>
            </a:pPr>
            <a:r>
              <a:rPr lang="en-US" altLang="zh-TW" sz="1200" b="1" kern="0" dirty="0">
                <a:solidFill>
                  <a:schemeClr val="tx1"/>
                </a:solidFill>
                <a:latin typeface="Arial" panose="020B0604020202020204" pitchFamily="34" charset="0"/>
                <a:cs typeface="Arial" panose="020B0604020202020204" pitchFamily="34" charset="0"/>
              </a:rPr>
              <a:t>File Station Access​</a:t>
            </a:r>
            <a:endParaRPr lang="zh-TW" altLang="en-US" sz="1200" b="1" kern="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40" name="直線接點 39">
            <a:extLst>
              <a:ext uri="{FF2B5EF4-FFF2-40B4-BE49-F238E27FC236}">
                <a16:creationId xmlns:a16="http://schemas.microsoft.com/office/drawing/2014/main" id="{CBB75F0D-B221-4C16-9EB3-A5341B54BC3A}"/>
              </a:ext>
            </a:extLst>
          </p:cNvPr>
          <p:cNvCxnSpPr/>
          <p:nvPr/>
        </p:nvCxnSpPr>
        <p:spPr>
          <a:xfrm>
            <a:off x="6199284" y="3115661"/>
            <a:ext cx="0" cy="154904"/>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A919A7B7-B6F9-41ED-A537-69656114BD73}"/>
              </a:ext>
            </a:extLst>
          </p:cNvPr>
          <p:cNvCxnSpPr/>
          <p:nvPr/>
        </p:nvCxnSpPr>
        <p:spPr>
          <a:xfrm>
            <a:off x="6197645" y="1312063"/>
            <a:ext cx="0" cy="154904"/>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sp>
        <p:nvSpPr>
          <p:cNvPr id="66" name="矩形 65">
            <a:extLst>
              <a:ext uri="{FF2B5EF4-FFF2-40B4-BE49-F238E27FC236}">
                <a16:creationId xmlns:a16="http://schemas.microsoft.com/office/drawing/2014/main" id="{FE6761CD-A06E-4832-9F5A-F0D1B9CB3136}"/>
              </a:ext>
            </a:extLst>
          </p:cNvPr>
          <p:cNvSpPr/>
          <p:nvPr/>
        </p:nvSpPr>
        <p:spPr>
          <a:xfrm>
            <a:off x="7164645" y="3930029"/>
            <a:ext cx="628274" cy="316087"/>
          </a:xfrm>
          <a:prstGeom prst="rect">
            <a:avLst/>
          </a:prstGeom>
          <a:solidFill>
            <a:schemeClr val="bg1">
              <a:lumMod val="85000"/>
            </a:schemeClr>
          </a:solidFill>
          <a:ln w="19050">
            <a:noFill/>
          </a:ln>
          <a:effectLst>
            <a:outerShdw blurRad="50800" dist="38100" dir="2700000" algn="tl" rotWithShape="0">
              <a:prstClr val="black">
                <a:alpha val="40000"/>
              </a:prstClr>
            </a:outerShdw>
          </a:effectLst>
        </p:spPr>
        <p:txBody>
          <a:bodyPr lIns="99690" tIns="49845" rIns="99690" bIns="49845" rtlCol="0" anchor="ctr"/>
          <a:lstStyle/>
          <a:p>
            <a:pPr algn="ctr" defTabSz="996902">
              <a:defRPr/>
            </a:pPr>
            <a:r>
              <a:rPr lang="en-US" altLang="zh-TW" sz="750" kern="0" dirty="0">
                <a:latin typeface="Arial" panose="020B0604020202020204" pitchFamily="34" charset="0"/>
                <a:ea typeface="新細明體" panose="02020500000000000000" pitchFamily="18" charset="-120"/>
                <a:cs typeface="Arial" panose="020B0604020202020204" pitchFamily="34" charset="0"/>
              </a:rPr>
              <a:t>WebDAV</a:t>
            </a:r>
            <a:endParaRPr lang="zh-TW" altLang="en-US" sz="750" kern="0" dirty="0">
              <a:latin typeface="Arial" panose="020B0604020202020204" pitchFamily="34" charset="0"/>
              <a:ea typeface="新細明體" panose="02020500000000000000" pitchFamily="18" charset="-120"/>
              <a:cs typeface="Arial" panose="020B0604020202020204" pitchFamily="34" charset="0"/>
            </a:endParaRPr>
          </a:p>
        </p:txBody>
      </p:sp>
      <p:sp>
        <p:nvSpPr>
          <p:cNvPr id="67" name="矩形 66">
            <a:extLst>
              <a:ext uri="{FF2B5EF4-FFF2-40B4-BE49-F238E27FC236}">
                <a16:creationId xmlns:a16="http://schemas.microsoft.com/office/drawing/2014/main" id="{21433106-9A6E-46E4-BAF5-DAD549C43C45}"/>
              </a:ext>
            </a:extLst>
          </p:cNvPr>
          <p:cNvSpPr/>
          <p:nvPr/>
        </p:nvSpPr>
        <p:spPr>
          <a:xfrm>
            <a:off x="7165161" y="4296367"/>
            <a:ext cx="627758" cy="269938"/>
          </a:xfrm>
          <a:prstGeom prst="rect">
            <a:avLst/>
          </a:prstGeom>
          <a:solidFill>
            <a:schemeClr val="bg1">
              <a:lumMod val="85000"/>
            </a:schemeClr>
          </a:solidFill>
          <a:ln w="19050">
            <a:noFill/>
          </a:ln>
          <a:effectLst>
            <a:outerShdw blurRad="50800" dist="38100" dir="2700000" algn="tl" rotWithShape="0">
              <a:prstClr val="black">
                <a:alpha val="40000"/>
              </a:prstClr>
            </a:outerShdw>
          </a:effectLst>
        </p:spPr>
        <p:txBody>
          <a:bodyPr lIns="99690" tIns="49845" rIns="99690" bIns="49845" rtlCol="0" anchor="ctr"/>
          <a:lstStyle/>
          <a:p>
            <a:pPr algn="ctr" defTabSz="996902">
              <a:defRPr/>
            </a:pPr>
            <a:r>
              <a:rPr lang="en-US" altLang="zh-TW" sz="750" kern="0" dirty="0">
                <a:latin typeface="Arial" panose="020B0604020202020204" pitchFamily="34" charset="0"/>
                <a:ea typeface="新細明體" panose="02020500000000000000" pitchFamily="18" charset="-120"/>
                <a:cs typeface="Arial" panose="020B0604020202020204" pitchFamily="34" charset="0"/>
              </a:rPr>
              <a:t>SMB</a:t>
            </a:r>
            <a:endParaRPr lang="zh-TW" altLang="en-US" sz="750" kern="0" dirty="0">
              <a:latin typeface="Arial" panose="020B0604020202020204" pitchFamily="34" charset="0"/>
              <a:ea typeface="新細明體" panose="02020500000000000000" pitchFamily="18" charset="-120"/>
              <a:cs typeface="Arial" panose="020B0604020202020204" pitchFamily="34" charset="0"/>
            </a:endParaRPr>
          </a:p>
        </p:txBody>
      </p:sp>
      <p:sp>
        <p:nvSpPr>
          <p:cNvPr id="68" name="矩形 67">
            <a:extLst>
              <a:ext uri="{FF2B5EF4-FFF2-40B4-BE49-F238E27FC236}">
                <a16:creationId xmlns:a16="http://schemas.microsoft.com/office/drawing/2014/main" id="{D13F8787-731C-4AC7-ADF7-52EA36C99055}"/>
              </a:ext>
            </a:extLst>
          </p:cNvPr>
          <p:cNvSpPr/>
          <p:nvPr/>
        </p:nvSpPr>
        <p:spPr>
          <a:xfrm>
            <a:off x="7163358" y="4613681"/>
            <a:ext cx="629561" cy="269672"/>
          </a:xfrm>
          <a:prstGeom prst="rect">
            <a:avLst/>
          </a:prstGeom>
          <a:solidFill>
            <a:schemeClr val="bg1">
              <a:lumMod val="85000"/>
            </a:schemeClr>
          </a:solidFill>
          <a:ln w="19050">
            <a:noFill/>
          </a:ln>
          <a:effectLst>
            <a:outerShdw blurRad="50800" dist="38100" dir="2700000" algn="tl" rotWithShape="0">
              <a:prstClr val="black">
                <a:alpha val="40000"/>
              </a:prstClr>
            </a:outerShdw>
          </a:effectLst>
        </p:spPr>
        <p:txBody>
          <a:bodyPr lIns="99690" tIns="49845" rIns="99690" bIns="49845" rtlCol="0" anchor="ctr"/>
          <a:lstStyle/>
          <a:p>
            <a:pPr algn="ctr" defTabSz="996902">
              <a:defRPr/>
            </a:pPr>
            <a:r>
              <a:rPr lang="en-US" altLang="zh-TW" sz="750" kern="0">
                <a:latin typeface="Arial" panose="020B0604020202020204" pitchFamily="34" charset="0"/>
                <a:ea typeface="新細明體" panose="02020500000000000000" pitchFamily="18" charset="-120"/>
                <a:cs typeface="Arial" panose="020B0604020202020204" pitchFamily="34" charset="0"/>
              </a:rPr>
              <a:t>FTP</a:t>
            </a:r>
            <a:endParaRPr lang="zh-TW" altLang="en-US" sz="750" kern="0">
              <a:latin typeface="Arial" panose="020B0604020202020204" pitchFamily="34" charset="0"/>
              <a:ea typeface="新細明體" panose="02020500000000000000" pitchFamily="18" charset="-120"/>
              <a:cs typeface="Arial" panose="020B0604020202020204" pitchFamily="34" charset="0"/>
            </a:endParaRPr>
          </a:p>
        </p:txBody>
      </p:sp>
      <p:sp>
        <p:nvSpPr>
          <p:cNvPr id="69" name="矩形 68">
            <a:extLst>
              <a:ext uri="{FF2B5EF4-FFF2-40B4-BE49-F238E27FC236}">
                <a16:creationId xmlns:a16="http://schemas.microsoft.com/office/drawing/2014/main" id="{0F7B1A3E-DEED-48DB-932B-37C828C733B2}"/>
              </a:ext>
            </a:extLst>
          </p:cNvPr>
          <p:cNvSpPr/>
          <p:nvPr/>
        </p:nvSpPr>
        <p:spPr>
          <a:xfrm>
            <a:off x="8403527" y="4242443"/>
            <a:ext cx="479400" cy="187310"/>
          </a:xfrm>
          <a:prstGeom prst="rect">
            <a:avLst/>
          </a:prstGeom>
          <a:noFill/>
          <a:ln>
            <a:noFill/>
          </a:ln>
          <a:effectLst/>
          <a:scene3d>
            <a:camera prst="orthographicFront">
              <a:rot lat="0" lon="0" rev="0"/>
            </a:camera>
            <a:lightRig rig="threePt" dir="t">
              <a:rot lat="0" lon="0" rev="1200000"/>
            </a:lightRig>
          </a:scene3d>
          <a:sp3d>
            <a:bevelT w="63500" h="25400"/>
          </a:sp3d>
        </p:spPr>
        <p:txBody>
          <a:bodyPr lIns="99690" tIns="49845" rIns="99690" bIns="49845" rtlCol="0" anchor="ctr"/>
          <a:lstStyle/>
          <a:p>
            <a:pPr algn="ctr" defTabSz="996902">
              <a:defRPr/>
            </a:pPr>
            <a:r>
              <a:rPr lang="en-US" altLang="zh-TW" sz="675" kern="0" dirty="0">
                <a:solidFill>
                  <a:schemeClr val="bg1"/>
                </a:solidFill>
                <a:latin typeface="Arial" panose="020B0604020202020204" pitchFamily="34" charset="0"/>
                <a:ea typeface="新細明體" panose="02020500000000000000" pitchFamily="18" charset="-120"/>
                <a:cs typeface="Arial" panose="020B0604020202020204" pitchFamily="34" charset="0"/>
              </a:rPr>
              <a:t>NAS</a:t>
            </a:r>
            <a:endParaRPr lang="zh-TW" altLang="en-US" sz="675" kern="0" dirty="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70" name="矩形 69">
            <a:extLst>
              <a:ext uri="{FF2B5EF4-FFF2-40B4-BE49-F238E27FC236}">
                <a16:creationId xmlns:a16="http://schemas.microsoft.com/office/drawing/2014/main" id="{319E6D0A-2290-4F92-90F1-917437A6A829}"/>
              </a:ext>
            </a:extLst>
          </p:cNvPr>
          <p:cNvSpPr/>
          <p:nvPr/>
        </p:nvSpPr>
        <p:spPr>
          <a:xfrm>
            <a:off x="8286311" y="4818516"/>
            <a:ext cx="714362" cy="187310"/>
          </a:xfrm>
          <a:prstGeom prst="rect">
            <a:avLst/>
          </a:prstGeom>
          <a:noFill/>
          <a:ln>
            <a:noFill/>
          </a:ln>
          <a:effectLst/>
          <a:scene3d>
            <a:camera prst="orthographicFront">
              <a:rot lat="0" lon="0" rev="0"/>
            </a:camera>
            <a:lightRig rig="threePt" dir="t">
              <a:rot lat="0" lon="0" rev="1200000"/>
            </a:lightRig>
          </a:scene3d>
          <a:sp3d>
            <a:bevelT w="63500" h="25400"/>
          </a:sp3d>
        </p:spPr>
        <p:txBody>
          <a:bodyPr lIns="99690" tIns="49845" rIns="99690" bIns="49845" rtlCol="0" anchor="ctr"/>
          <a:lstStyle/>
          <a:p>
            <a:pPr algn="ctr" defTabSz="996902">
              <a:defRPr/>
            </a:pPr>
            <a:r>
              <a:rPr lang="en-US" altLang="zh-TW" sz="675" kern="0" dirty="0">
                <a:solidFill>
                  <a:schemeClr val="bg1"/>
                </a:solidFill>
                <a:latin typeface="Arial" panose="020B0604020202020204" pitchFamily="34" charset="0"/>
                <a:ea typeface="新細明體" panose="02020500000000000000" pitchFamily="18" charset="-120"/>
                <a:cs typeface="Arial" panose="020B0604020202020204" pitchFamily="34" charset="0"/>
              </a:rPr>
              <a:t>Data</a:t>
            </a:r>
            <a:r>
              <a:rPr lang="zh-TW" altLang="en-US" sz="675" kern="0" dirty="0">
                <a:solidFill>
                  <a:schemeClr val="bg1"/>
                </a:solidFill>
                <a:latin typeface="Arial" panose="020B0604020202020204" pitchFamily="34" charset="0"/>
                <a:ea typeface="新細明體" panose="02020500000000000000" pitchFamily="18" charset="-120"/>
                <a:cs typeface="Arial" panose="020B0604020202020204" pitchFamily="34" charset="0"/>
              </a:rPr>
              <a:t> </a:t>
            </a:r>
            <a:r>
              <a:rPr lang="en-US" altLang="zh-TW" sz="675" kern="0" dirty="0">
                <a:solidFill>
                  <a:schemeClr val="bg1"/>
                </a:solidFill>
                <a:latin typeface="Arial" panose="020B0604020202020204" pitchFamily="34" charset="0"/>
                <a:ea typeface="新細明體" panose="02020500000000000000" pitchFamily="18" charset="-120"/>
                <a:cs typeface="Arial" panose="020B0604020202020204" pitchFamily="34" charset="0"/>
              </a:rPr>
              <a:t>center</a:t>
            </a:r>
            <a:endParaRPr lang="zh-TW" altLang="en-US" sz="675" kern="0" dirty="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71" name="L-圖案 189">
            <a:extLst>
              <a:ext uri="{FF2B5EF4-FFF2-40B4-BE49-F238E27FC236}">
                <a16:creationId xmlns:a16="http://schemas.microsoft.com/office/drawing/2014/main" id="{AEB71D0C-7F4A-4896-AE84-2F469037D738}"/>
              </a:ext>
            </a:extLst>
          </p:cNvPr>
          <p:cNvSpPr/>
          <p:nvPr/>
        </p:nvSpPr>
        <p:spPr>
          <a:xfrm flipH="1">
            <a:off x="2755598" y="1063114"/>
            <a:ext cx="2895992" cy="2695976"/>
          </a:xfrm>
          <a:prstGeom prst="corner">
            <a:avLst>
              <a:gd name="adj1" fmla="val 15402"/>
              <a:gd name="adj2" fmla="val 12762"/>
            </a:avLst>
          </a:prstGeom>
          <a:solidFill>
            <a:srgbClr val="75DBFF"/>
          </a:solidFill>
          <a:ln w="28575"/>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72" name="矩形 71">
            <a:extLst>
              <a:ext uri="{FF2B5EF4-FFF2-40B4-BE49-F238E27FC236}">
                <a16:creationId xmlns:a16="http://schemas.microsoft.com/office/drawing/2014/main" id="{2968A558-CC41-43F3-8D7E-D2DA4915E8E4}"/>
              </a:ext>
            </a:extLst>
          </p:cNvPr>
          <p:cNvSpPr/>
          <p:nvPr/>
        </p:nvSpPr>
        <p:spPr>
          <a:xfrm>
            <a:off x="3585223" y="3309572"/>
            <a:ext cx="1015705" cy="249361"/>
          </a:xfrm>
          <a:prstGeom prst="rect">
            <a:avLst/>
          </a:prstGeom>
        </p:spPr>
        <p:txBody>
          <a:bodyPr wrap="none">
            <a:spAutoFit/>
          </a:bodyPr>
          <a:lstStyle/>
          <a:p>
            <a:pPr algn="ctr" defTabSz="996902">
              <a:defRPr/>
            </a:pPr>
            <a:r>
              <a:rPr lang="en-US" altLang="zh-TW" sz="1050" kern="0" dirty="0">
                <a:latin typeface="Arial" panose="020B0604020202020204" pitchFamily="34" charset="0"/>
                <a:cs typeface="Arial" panose="020B0604020202020204" pitchFamily="34" charset="0"/>
              </a:rPr>
              <a:t>Cache Engine</a:t>
            </a:r>
            <a:endParaRPr lang="zh-TW" altLang="en-US" sz="1050" kern="0" dirty="0">
              <a:latin typeface="Arial" panose="020B0604020202020204" pitchFamily="34" charset="0"/>
              <a:cs typeface="Arial" panose="020B0604020202020204" pitchFamily="34" charset="0"/>
            </a:endParaRPr>
          </a:p>
        </p:txBody>
      </p:sp>
      <p:sp>
        <p:nvSpPr>
          <p:cNvPr id="73" name="矩形 72">
            <a:extLst>
              <a:ext uri="{FF2B5EF4-FFF2-40B4-BE49-F238E27FC236}">
                <a16:creationId xmlns:a16="http://schemas.microsoft.com/office/drawing/2014/main" id="{1E173499-3593-45C8-9322-A4F30B5564E9}"/>
              </a:ext>
            </a:extLst>
          </p:cNvPr>
          <p:cNvSpPr/>
          <p:nvPr/>
        </p:nvSpPr>
        <p:spPr>
          <a:xfrm>
            <a:off x="4467418" y="1039959"/>
            <a:ext cx="772816" cy="460235"/>
          </a:xfrm>
          <a:prstGeom prst="rect">
            <a:avLst/>
          </a:prstGeom>
          <a:solidFill>
            <a:srgbClr val="8AF5FA"/>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9690" tIns="49845" rIns="99690" bIns="49845" rtlCol="0" anchor="ctr"/>
          <a:lstStyle/>
          <a:p>
            <a:pPr algn="ctr" defTabSz="996902">
              <a:defRPr/>
            </a:pPr>
            <a:r>
              <a:rPr lang="en-US" altLang="zh-CN"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Dedicate​</a:t>
            </a:r>
          </a:p>
          <a:p>
            <a:pPr algn="ctr" defTabSz="996902">
              <a:defRPr/>
            </a:pPr>
            <a:r>
              <a:rPr lang="en-US" altLang="zh-CN"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Stored space​</a:t>
            </a:r>
          </a:p>
          <a:p>
            <a:pPr algn="ctr" defTabSz="996902">
              <a:defRPr/>
            </a:pPr>
            <a:endParaRPr lang="zh-TW" altLang="en-US"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cxnSp>
        <p:nvCxnSpPr>
          <p:cNvPr id="74" name="直線接點 73">
            <a:extLst>
              <a:ext uri="{FF2B5EF4-FFF2-40B4-BE49-F238E27FC236}">
                <a16:creationId xmlns:a16="http://schemas.microsoft.com/office/drawing/2014/main" id="{B30F97E5-DC5C-4D19-BD5A-5962C5ECCC2A}"/>
              </a:ext>
            </a:extLst>
          </p:cNvPr>
          <p:cNvCxnSpPr>
            <a:cxnSpLocks/>
          </p:cNvCxnSpPr>
          <p:nvPr/>
        </p:nvCxnSpPr>
        <p:spPr>
          <a:xfrm>
            <a:off x="4786765" y="1361113"/>
            <a:ext cx="0" cy="323099"/>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sp>
        <p:nvSpPr>
          <p:cNvPr id="75" name="文字方塊 74">
            <a:extLst>
              <a:ext uri="{FF2B5EF4-FFF2-40B4-BE49-F238E27FC236}">
                <a16:creationId xmlns:a16="http://schemas.microsoft.com/office/drawing/2014/main" id="{6AF36358-65CB-434E-BF3E-CD85CB45BF17}"/>
              </a:ext>
            </a:extLst>
          </p:cNvPr>
          <p:cNvSpPr txBox="1"/>
          <p:nvPr/>
        </p:nvSpPr>
        <p:spPr>
          <a:xfrm>
            <a:off x="2151570" y="1676715"/>
            <a:ext cx="461665" cy="2414977"/>
          </a:xfrm>
          <a:prstGeom prst="rect">
            <a:avLst/>
          </a:prstGeom>
          <a:noFill/>
          <a:ln/>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vert="eaVert" wrap="square" rtlCol="0" anchor="ctr">
            <a:spAutoFit/>
          </a:bodyPr>
          <a:lstStyle/>
          <a:p>
            <a:pPr algn="ctr" defTabSz="996902">
              <a:defRPr/>
            </a:pPr>
            <a:r>
              <a:rPr lang="en-US" dirty="0">
                <a:latin typeface="Arial" panose="020B0604020202020204" pitchFamily="34" charset="0"/>
                <a:cs typeface="Arial" panose="020B0604020202020204" pitchFamily="34" charset="0"/>
              </a:rPr>
              <a:t>File Services​</a:t>
            </a:r>
            <a:endParaRPr kumimoji="1" lang="zh-TW" altLang="en-US" sz="1013" kern="0" dirty="0">
              <a:latin typeface="Arial" panose="020B0604020202020204" pitchFamily="34" charset="0"/>
              <a:ea typeface="Microsoft JhengHei" panose="020B0604030504040204" pitchFamily="34" charset="-120"/>
              <a:cs typeface="Arial" panose="020B0604020202020204" pitchFamily="34" charset="0"/>
            </a:endParaRPr>
          </a:p>
        </p:txBody>
      </p:sp>
      <p:sp>
        <p:nvSpPr>
          <p:cNvPr id="76" name="矩形 75">
            <a:extLst>
              <a:ext uri="{FF2B5EF4-FFF2-40B4-BE49-F238E27FC236}">
                <a16:creationId xmlns:a16="http://schemas.microsoft.com/office/drawing/2014/main" id="{2403F635-79FB-4745-831E-C5A871F79B07}"/>
              </a:ext>
            </a:extLst>
          </p:cNvPr>
          <p:cNvSpPr/>
          <p:nvPr/>
        </p:nvSpPr>
        <p:spPr>
          <a:xfrm>
            <a:off x="1453617" y="4256674"/>
            <a:ext cx="691309" cy="307976"/>
          </a:xfrm>
          <a:prstGeom prst="rect">
            <a:avLst/>
          </a:prstGeom>
          <a:solidFill>
            <a:srgbClr val="FFC000"/>
          </a:solid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99690" tIns="49845" rIns="99690" bIns="49845" rtlCol="0" anchor="ctr"/>
          <a:lstStyle/>
          <a:p>
            <a:pPr algn="ctr" defTabSz="996902">
              <a:defRPr/>
            </a:pPr>
            <a:r>
              <a:rPr lang="en-US" altLang="zh-TW" sz="825" kern="0" dirty="0">
                <a:solidFill>
                  <a:schemeClr val="tx1"/>
                </a:solidFill>
                <a:latin typeface="Arial" panose="020B0604020202020204" pitchFamily="34" charset="0"/>
                <a:ea typeface="新細明體" panose="02020500000000000000" pitchFamily="18" charset="-120"/>
                <a:cs typeface="Arial" panose="020B0604020202020204" pitchFamily="34" charset="0"/>
              </a:rPr>
              <a:t>File</a:t>
            </a:r>
          </a:p>
          <a:p>
            <a:pPr algn="ctr" defTabSz="996902">
              <a:defRPr/>
            </a:pPr>
            <a:r>
              <a:rPr lang="en-US" altLang="zh-TW" sz="825" kern="0" dirty="0">
                <a:solidFill>
                  <a:schemeClr val="tx1"/>
                </a:solidFill>
                <a:latin typeface="Arial" panose="020B0604020202020204" pitchFamily="34" charset="0"/>
                <a:ea typeface="新細明體" panose="02020500000000000000" pitchFamily="18" charset="-120"/>
                <a:cs typeface="Arial" panose="020B0604020202020204" pitchFamily="34" charset="0"/>
              </a:rPr>
              <a:t>Station</a:t>
            </a:r>
            <a:endParaRPr lang="zh-TW" altLang="en-US" sz="825" kern="0" dirty="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sp>
        <p:nvSpPr>
          <p:cNvPr id="77" name="矩形 76">
            <a:extLst>
              <a:ext uri="{FF2B5EF4-FFF2-40B4-BE49-F238E27FC236}">
                <a16:creationId xmlns:a16="http://schemas.microsoft.com/office/drawing/2014/main" id="{B855BB43-3A96-4FE3-BCAC-628B793F0FBD}"/>
              </a:ext>
            </a:extLst>
          </p:cNvPr>
          <p:cNvSpPr/>
          <p:nvPr/>
        </p:nvSpPr>
        <p:spPr>
          <a:xfrm>
            <a:off x="149695" y="1569871"/>
            <a:ext cx="958988" cy="192445"/>
          </a:xfrm>
          <a:prstGeom prst="rect">
            <a:avLst/>
          </a:prstGeom>
          <a:noFill/>
          <a:ln>
            <a:noFill/>
          </a:ln>
          <a:effectLst/>
          <a:scene3d>
            <a:camera prst="orthographicFront">
              <a:rot lat="0" lon="0" rev="0"/>
            </a:camera>
            <a:lightRig rig="threePt" dir="t">
              <a:rot lat="0" lon="0" rev="1200000"/>
            </a:lightRig>
          </a:scene3d>
          <a:sp3d>
            <a:bevelT w="63500" h="25400"/>
          </a:sp3d>
        </p:spPr>
        <p:txBody>
          <a:bodyPr lIns="99690" tIns="49845" rIns="99690" bIns="49845" rtlCol="0" anchor="ctr"/>
          <a:lstStyle/>
          <a:p>
            <a:pPr algn="ctr" defTabSz="996902">
              <a:defRPr/>
            </a:pPr>
            <a:r>
              <a:rPr lang="en-US" altLang="zh-CN" sz="750" kern="0">
                <a:solidFill>
                  <a:schemeClr val="bg1">
                    <a:lumMod val="95000"/>
                  </a:schemeClr>
                </a:solidFill>
                <a:latin typeface="Arial" panose="020B0604020202020204" pitchFamily="34" charset="0"/>
                <a:ea typeface="Microsoft JhengHei" panose="020B0604030504040204" pitchFamily="34" charset="-120"/>
                <a:cs typeface="Arial" panose="020B0604020202020204" pitchFamily="34" charset="0"/>
              </a:rPr>
              <a:t>Local Servers​</a:t>
            </a:r>
            <a:endParaRPr lang="zh-TW" altLang="en-US" sz="750" kern="0">
              <a:solidFill>
                <a:schemeClr val="bg1">
                  <a:lumMod val="9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79" name="矩形 78">
            <a:extLst>
              <a:ext uri="{FF2B5EF4-FFF2-40B4-BE49-F238E27FC236}">
                <a16:creationId xmlns:a16="http://schemas.microsoft.com/office/drawing/2014/main" id="{8CF9E59F-E042-4C0C-B124-5614B985D914}"/>
              </a:ext>
            </a:extLst>
          </p:cNvPr>
          <p:cNvSpPr/>
          <p:nvPr/>
        </p:nvSpPr>
        <p:spPr>
          <a:xfrm>
            <a:off x="3211153" y="2744926"/>
            <a:ext cx="1191659" cy="531669"/>
          </a:xfrm>
          <a:prstGeom prst="rect">
            <a:avLst/>
          </a:prstGeom>
          <a:solidFill>
            <a:srgbClr val="92D050"/>
          </a:solidFill>
          <a:ln w="9525">
            <a:no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lIns="99690" tIns="49845" rIns="99690" bIns="49845" rtlCol="0" anchor="ctr"/>
          <a:lstStyle/>
          <a:p>
            <a:pPr algn="ctr" defTabSz="996902">
              <a:defRPr/>
            </a:pPr>
            <a:r>
              <a:rPr lang="en-US" altLang="zh-CN" sz="900" b="1" kern="0" dirty="0">
                <a:solidFill>
                  <a:prstClr val="black"/>
                </a:solidFill>
                <a:latin typeface="Arial" panose="020B0604020202020204" pitchFamily="34" charset="0"/>
                <a:ea typeface="Microsoft JhengHei" panose="020B0604030504040204" pitchFamily="34" charset="-120"/>
                <a:cs typeface="Arial" panose="020B0604020202020204" pitchFamily="34" charset="0"/>
              </a:rPr>
              <a:t>Virtual​</a:t>
            </a:r>
          </a:p>
          <a:p>
            <a:pPr algn="ctr" defTabSz="996902">
              <a:defRPr/>
            </a:pPr>
            <a:r>
              <a:rPr lang="en-US" altLang="zh-CN" sz="900" b="1" kern="0" dirty="0">
                <a:solidFill>
                  <a:prstClr val="black"/>
                </a:solidFill>
                <a:latin typeface="Arial" panose="020B0604020202020204" pitchFamily="34" charset="0"/>
                <a:ea typeface="Microsoft JhengHei" panose="020B0604030504040204" pitchFamily="34" charset="-120"/>
                <a:cs typeface="Arial" panose="020B0604020202020204" pitchFamily="34" charset="0"/>
              </a:rPr>
              <a:t> File System</a:t>
            </a:r>
            <a:r>
              <a:rPr lang="en-US" altLang="zh-CN" sz="800" b="1" kern="0" dirty="0">
                <a:solidFill>
                  <a:prstClr val="black"/>
                </a:solidFill>
                <a:latin typeface="Arial" panose="020B0604020202020204" pitchFamily="34" charset="0"/>
                <a:ea typeface="Microsoft JhengHei" panose="020B0604030504040204" pitchFamily="34" charset="-120"/>
                <a:cs typeface="Arial" panose="020B0604020202020204" pitchFamily="34" charset="0"/>
              </a:rPr>
              <a:t>​</a:t>
            </a:r>
            <a:endParaRPr lang="en-US" altLang="zh-TW" sz="800" b="1" kern="0" dirty="0">
              <a:solidFill>
                <a:prstClr val="black"/>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80" name="矩形 79">
            <a:extLst>
              <a:ext uri="{FF2B5EF4-FFF2-40B4-BE49-F238E27FC236}">
                <a16:creationId xmlns:a16="http://schemas.microsoft.com/office/drawing/2014/main" id="{80D9B3AB-BB28-41B3-B74B-2D014DFA7A9D}"/>
              </a:ext>
            </a:extLst>
          </p:cNvPr>
          <p:cNvSpPr/>
          <p:nvPr/>
        </p:nvSpPr>
        <p:spPr>
          <a:xfrm>
            <a:off x="3139425" y="1053761"/>
            <a:ext cx="1280534" cy="447758"/>
          </a:xfrm>
          <a:prstGeom prst="rect">
            <a:avLst/>
          </a:prstGeom>
          <a:solidFill>
            <a:srgbClr val="FFC000"/>
          </a:solidFill>
          <a:ln w="9525">
            <a:noFill/>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lIns="99690" tIns="49845" rIns="99690" bIns="49845" rtlCol="0" anchor="ctr"/>
          <a:lstStyle/>
          <a:p>
            <a:pPr algn="ctr" defTabSz="996902">
              <a:defRPr/>
            </a:pPr>
            <a:r>
              <a:rPr lang="en-US" altLang="zh-TW" sz="900" b="1" kern="0" dirty="0">
                <a:solidFill>
                  <a:prstClr val="black"/>
                </a:solidFill>
                <a:latin typeface="Arial" panose="020B0604020202020204" pitchFamily="34" charset="0"/>
                <a:cs typeface="Arial" panose="020B0604020202020204" pitchFamily="34" charset="0"/>
              </a:rPr>
              <a:t>VJBOD Cloud LUNs​</a:t>
            </a:r>
            <a:endParaRPr lang="en-US" altLang="zh-TW" sz="900" b="1" kern="0" dirty="0">
              <a:solidFill>
                <a:prstClr val="black"/>
              </a:solidFill>
              <a:latin typeface="Arial" panose="020B0604020202020204" pitchFamily="34" charset="0"/>
              <a:ea typeface="新細明體" panose="02020500000000000000" pitchFamily="18" charset="-120"/>
              <a:cs typeface="Arial" panose="020B0604020202020204" pitchFamily="34" charset="0"/>
            </a:endParaRPr>
          </a:p>
        </p:txBody>
      </p:sp>
      <p:sp>
        <p:nvSpPr>
          <p:cNvPr id="82" name="左-右雙向箭號 206">
            <a:extLst>
              <a:ext uri="{FF2B5EF4-FFF2-40B4-BE49-F238E27FC236}">
                <a16:creationId xmlns:a16="http://schemas.microsoft.com/office/drawing/2014/main" id="{31ED57A8-E7C2-41FC-A030-78C19368EC25}"/>
              </a:ext>
            </a:extLst>
          </p:cNvPr>
          <p:cNvSpPr/>
          <p:nvPr/>
        </p:nvSpPr>
        <p:spPr>
          <a:xfrm>
            <a:off x="2099405" y="4418368"/>
            <a:ext cx="1008920" cy="269760"/>
          </a:xfrm>
          <a:prstGeom prst="leftRightArrow">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825" dirty="0">
                <a:latin typeface="Arial" panose="020B0604020202020204" pitchFamily="34" charset="0"/>
                <a:ea typeface="微軟正黑體" panose="020B0604030504040204" pitchFamily="34" charset="-120"/>
                <a:cs typeface="Arial" panose="020B0604020202020204" pitchFamily="34" charset="0"/>
              </a:rPr>
              <a:t>File Access​</a:t>
            </a:r>
            <a:endParaRPr kumimoji="1" lang="zh-TW" altLang="en-US" sz="825" dirty="0">
              <a:latin typeface="Arial" panose="020B0604020202020204" pitchFamily="34" charset="0"/>
              <a:ea typeface="微軟正黑體" panose="020B0604030504040204" pitchFamily="34" charset="-120"/>
              <a:cs typeface="Arial" panose="020B0604020202020204" pitchFamily="34" charset="0"/>
            </a:endParaRPr>
          </a:p>
        </p:txBody>
      </p:sp>
      <p:cxnSp>
        <p:nvCxnSpPr>
          <p:cNvPr id="83" name="直線箭頭接點 215">
            <a:extLst>
              <a:ext uri="{FF2B5EF4-FFF2-40B4-BE49-F238E27FC236}">
                <a16:creationId xmlns:a16="http://schemas.microsoft.com/office/drawing/2014/main" id="{E8EBED39-C03D-48EE-9443-EA75AFA39087}"/>
              </a:ext>
            </a:extLst>
          </p:cNvPr>
          <p:cNvCxnSpPr>
            <a:cxnSpLocks/>
          </p:cNvCxnSpPr>
          <p:nvPr/>
        </p:nvCxnSpPr>
        <p:spPr>
          <a:xfrm>
            <a:off x="7554253" y="2755033"/>
            <a:ext cx="0" cy="162005"/>
          </a:xfrm>
          <a:prstGeom prst="straightConnector1">
            <a:avLst/>
          </a:prstGeom>
          <a:ln w="2857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直線箭頭接點 217">
            <a:extLst>
              <a:ext uri="{FF2B5EF4-FFF2-40B4-BE49-F238E27FC236}">
                <a16:creationId xmlns:a16="http://schemas.microsoft.com/office/drawing/2014/main" id="{9AF09663-BBDE-4B7D-BC9F-5DBDB8842C51}"/>
              </a:ext>
            </a:extLst>
          </p:cNvPr>
          <p:cNvCxnSpPr>
            <a:cxnSpLocks/>
          </p:cNvCxnSpPr>
          <p:nvPr/>
        </p:nvCxnSpPr>
        <p:spPr>
          <a:xfrm>
            <a:off x="8587358" y="2760301"/>
            <a:ext cx="0" cy="162005"/>
          </a:xfrm>
          <a:prstGeom prst="straightConnector1">
            <a:avLst/>
          </a:prstGeom>
          <a:ln w="2857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直線箭頭接點 226">
            <a:extLst>
              <a:ext uri="{FF2B5EF4-FFF2-40B4-BE49-F238E27FC236}">
                <a16:creationId xmlns:a16="http://schemas.microsoft.com/office/drawing/2014/main" id="{48561DB5-5C2A-4EF6-A96A-18C431A6936E}"/>
              </a:ext>
            </a:extLst>
          </p:cNvPr>
          <p:cNvCxnSpPr>
            <a:cxnSpLocks/>
          </p:cNvCxnSpPr>
          <p:nvPr/>
        </p:nvCxnSpPr>
        <p:spPr>
          <a:xfrm flipH="1">
            <a:off x="7846760" y="4106777"/>
            <a:ext cx="499490" cy="63098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直線箭頭接點 228">
            <a:extLst>
              <a:ext uri="{FF2B5EF4-FFF2-40B4-BE49-F238E27FC236}">
                <a16:creationId xmlns:a16="http://schemas.microsoft.com/office/drawing/2014/main" id="{43C4CFE1-59B3-4923-BE23-989895A2916F}"/>
              </a:ext>
            </a:extLst>
          </p:cNvPr>
          <p:cNvCxnSpPr>
            <a:cxnSpLocks/>
          </p:cNvCxnSpPr>
          <p:nvPr/>
        </p:nvCxnSpPr>
        <p:spPr>
          <a:xfrm flipH="1">
            <a:off x="7848974" y="3996579"/>
            <a:ext cx="487084"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直線箭頭接點 230">
            <a:extLst>
              <a:ext uri="{FF2B5EF4-FFF2-40B4-BE49-F238E27FC236}">
                <a16:creationId xmlns:a16="http://schemas.microsoft.com/office/drawing/2014/main" id="{507BEB43-915C-4729-B07E-B5B66EB0E038}"/>
              </a:ext>
            </a:extLst>
          </p:cNvPr>
          <p:cNvCxnSpPr>
            <a:cxnSpLocks/>
          </p:cNvCxnSpPr>
          <p:nvPr/>
        </p:nvCxnSpPr>
        <p:spPr>
          <a:xfrm flipH="1" flipV="1">
            <a:off x="7866363" y="4106778"/>
            <a:ext cx="504895" cy="642347"/>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直線箭頭接點 232">
            <a:extLst>
              <a:ext uri="{FF2B5EF4-FFF2-40B4-BE49-F238E27FC236}">
                <a16:creationId xmlns:a16="http://schemas.microsoft.com/office/drawing/2014/main" id="{92367B0C-7E79-4EDD-AD16-49BE224478B2}"/>
              </a:ext>
            </a:extLst>
          </p:cNvPr>
          <p:cNvCxnSpPr>
            <a:cxnSpLocks/>
          </p:cNvCxnSpPr>
          <p:nvPr/>
        </p:nvCxnSpPr>
        <p:spPr>
          <a:xfrm flipH="1" flipV="1">
            <a:off x="7846759" y="4832881"/>
            <a:ext cx="524498" cy="4842"/>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左-右雙向箭號 233">
            <a:extLst>
              <a:ext uri="{FF2B5EF4-FFF2-40B4-BE49-F238E27FC236}">
                <a16:creationId xmlns:a16="http://schemas.microsoft.com/office/drawing/2014/main" id="{B87DF435-B3D7-4CE8-BC1D-7849E1223106}"/>
              </a:ext>
            </a:extLst>
          </p:cNvPr>
          <p:cNvSpPr/>
          <p:nvPr/>
        </p:nvSpPr>
        <p:spPr>
          <a:xfrm>
            <a:off x="2507736" y="2923354"/>
            <a:ext cx="703418" cy="269760"/>
          </a:xfrm>
          <a:prstGeom prst="leftRightArrow">
            <a:avLst>
              <a:gd name="adj1" fmla="val 44513"/>
              <a:gd name="adj2" fmla="val 33539"/>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675">
                <a:latin typeface="Arial" panose="020B0604020202020204" pitchFamily="34" charset="0"/>
                <a:ea typeface="微軟正黑體" panose="020B0604030504040204" pitchFamily="34" charset="-120"/>
                <a:cs typeface="Arial" panose="020B0604020202020204" pitchFamily="34" charset="0"/>
              </a:rPr>
              <a:t>File Access​</a:t>
            </a:r>
            <a:endParaRPr kumimoji="1" lang="zh-TW" altLang="en-US" sz="675">
              <a:latin typeface="Arial" panose="020B0604020202020204" pitchFamily="34" charset="0"/>
              <a:ea typeface="微軟正黑體" panose="020B0604030504040204" pitchFamily="34" charset="-120"/>
              <a:cs typeface="Arial" panose="020B0604020202020204" pitchFamily="34" charset="0"/>
            </a:endParaRPr>
          </a:p>
        </p:txBody>
      </p:sp>
      <p:sp>
        <p:nvSpPr>
          <p:cNvPr id="91" name="矩形 90">
            <a:extLst>
              <a:ext uri="{FF2B5EF4-FFF2-40B4-BE49-F238E27FC236}">
                <a16:creationId xmlns:a16="http://schemas.microsoft.com/office/drawing/2014/main" id="{57D42424-9723-42D5-B518-A4674F17FB85}"/>
              </a:ext>
            </a:extLst>
          </p:cNvPr>
          <p:cNvSpPr/>
          <p:nvPr/>
        </p:nvSpPr>
        <p:spPr>
          <a:xfrm>
            <a:off x="102540" y="917386"/>
            <a:ext cx="1026742" cy="273163"/>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99690" tIns="49845" rIns="99690" bIns="49845" rtlCol="0" anchor="ctr"/>
          <a:lstStyle/>
          <a:p>
            <a:pPr algn="ctr" defTabSz="996902">
              <a:defRPr/>
            </a:pPr>
            <a:r>
              <a:rPr lang="en-US" altLang="zh-TW" sz="675" b="1" kern="0" dirty="0">
                <a:solidFill>
                  <a:schemeClr val="bg1"/>
                </a:solidFill>
                <a:latin typeface="Arial" panose="020B0604020202020204" pitchFamily="34" charset="0"/>
                <a:ea typeface="Microsoft JhengHei" panose="020B0604030504040204" pitchFamily="34" charset="-120"/>
                <a:cs typeface="Arial" panose="020B0604020202020204" pitchFamily="34" charset="0"/>
              </a:rPr>
              <a:t>Customer​</a:t>
            </a:r>
          </a:p>
          <a:p>
            <a:pPr algn="ctr" defTabSz="996902">
              <a:defRPr/>
            </a:pPr>
            <a:r>
              <a:rPr lang="en-US" altLang="zh-TW" sz="675" b="1" kern="0" dirty="0">
                <a:solidFill>
                  <a:schemeClr val="bg1"/>
                </a:solidFill>
                <a:latin typeface="Arial" panose="020B0604020202020204" pitchFamily="34" charset="0"/>
                <a:ea typeface="Microsoft JhengHei" panose="020B0604030504040204" pitchFamily="34" charset="-120"/>
                <a:cs typeface="Arial" panose="020B0604020202020204" pitchFamily="34" charset="0"/>
              </a:rPr>
              <a:t>File System​</a:t>
            </a:r>
            <a:endParaRPr lang="zh-TW" altLang="en-US" sz="675" b="1" kern="0" dirty="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92" name="矩形 91">
            <a:extLst>
              <a:ext uri="{FF2B5EF4-FFF2-40B4-BE49-F238E27FC236}">
                <a16:creationId xmlns:a16="http://schemas.microsoft.com/office/drawing/2014/main" id="{CA918690-5DE8-4E0A-917C-78484CF356FA}"/>
              </a:ext>
            </a:extLst>
          </p:cNvPr>
          <p:cNvSpPr/>
          <p:nvPr/>
        </p:nvSpPr>
        <p:spPr>
          <a:xfrm>
            <a:off x="1448148" y="1535450"/>
            <a:ext cx="691309" cy="389384"/>
          </a:xfrm>
          <a:prstGeom prst="rect">
            <a:avLst/>
          </a:prstGeom>
          <a:solidFill>
            <a:srgbClr val="0070C0"/>
          </a:solidFill>
          <a:ln/>
          <a:effectLst/>
        </p:spPr>
        <p:style>
          <a:lnRef idx="0">
            <a:schemeClr val="accent5"/>
          </a:lnRef>
          <a:fillRef idx="3">
            <a:schemeClr val="accent5"/>
          </a:fillRef>
          <a:effectRef idx="3">
            <a:schemeClr val="accent5"/>
          </a:effectRef>
          <a:fontRef idx="minor">
            <a:schemeClr val="lt1"/>
          </a:fontRef>
        </p:style>
        <p:txBody>
          <a:bodyPr lIns="99690" tIns="49845" rIns="99690" bIns="49845" rtlCol="0" anchor="ctr"/>
          <a:lstStyle/>
          <a:p>
            <a:pPr algn="ctr" defTabSz="996902">
              <a:defRPr/>
            </a:pPr>
            <a:endParaRPr lang="zh-TW" altLang="en-US" sz="675" b="1" kern="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93" name="矩形 92">
            <a:extLst>
              <a:ext uri="{FF2B5EF4-FFF2-40B4-BE49-F238E27FC236}">
                <a16:creationId xmlns:a16="http://schemas.microsoft.com/office/drawing/2014/main" id="{1B62E943-3DCB-476A-84C5-09E89FA80CF6}"/>
              </a:ext>
            </a:extLst>
          </p:cNvPr>
          <p:cNvSpPr/>
          <p:nvPr/>
        </p:nvSpPr>
        <p:spPr>
          <a:xfrm>
            <a:off x="1373615" y="50306"/>
            <a:ext cx="5442907" cy="416655"/>
          </a:xfrm>
          <a:prstGeom prst="rect">
            <a:avLst/>
          </a:prstGeom>
          <a:gradFill flip="none" rotWithShape="1">
            <a:gsLst>
              <a:gs pos="100000">
                <a:srgbClr val="B815D6"/>
              </a:gs>
              <a:gs pos="50800">
                <a:srgbClr val="5D53E0"/>
              </a:gs>
              <a:gs pos="0">
                <a:srgbClr val="0092EB"/>
              </a:gs>
            </a:gsLst>
            <a:lin ang="8100000" scaled="1"/>
            <a:tileRect/>
          </a:gradFill>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lIns="99690" tIns="49845" rIns="99690" bIns="49845" rtlCol="0" anchor="ctr"/>
          <a:lstStyle/>
          <a:p>
            <a:pPr algn="ctr"/>
            <a:r>
              <a:rPr lang="en-US" altLang="zh-TW" sz="2000" b="1" dirty="0">
                <a:latin typeface="Arial" panose="020B0604020202020204" pitchFamily="34" charset="0"/>
                <a:ea typeface="微軟正黑體" panose="020B0604030504040204" pitchFamily="34" charset="-120"/>
                <a:cs typeface="Arial" panose="020B0604020202020204" pitchFamily="34" charset="0"/>
              </a:rPr>
              <a:t>QTS </a:t>
            </a:r>
            <a:r>
              <a:rPr lang="en-US" altLang="zh-CN" sz="2000" b="1" dirty="0">
                <a:latin typeface="Arial" panose="020B0604020202020204" pitchFamily="34" charset="0"/>
                <a:ea typeface="微軟正黑體" panose="020B0604030504040204" pitchFamily="34" charset="-120"/>
                <a:cs typeface="Arial" panose="020B0604020202020204" pitchFamily="34" charset="0"/>
              </a:rPr>
              <a:t>cloud storage gateway and mount</a:t>
            </a:r>
            <a:endParaRPr lang="zh-TW" altLang="en-US" sz="20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95" name="矩形 94">
            <a:extLst>
              <a:ext uri="{FF2B5EF4-FFF2-40B4-BE49-F238E27FC236}">
                <a16:creationId xmlns:a16="http://schemas.microsoft.com/office/drawing/2014/main" id="{AB320C51-DCB3-4456-A7C1-292DFB0FAEB5}"/>
              </a:ext>
            </a:extLst>
          </p:cNvPr>
          <p:cNvSpPr/>
          <p:nvPr/>
        </p:nvSpPr>
        <p:spPr>
          <a:xfrm>
            <a:off x="208448" y="2900248"/>
            <a:ext cx="707290" cy="187310"/>
          </a:xfrm>
          <a:prstGeom prst="rect">
            <a:avLst/>
          </a:prstGeom>
          <a:noFill/>
          <a:ln>
            <a:noFill/>
          </a:ln>
          <a:effectLst/>
          <a:scene3d>
            <a:camera prst="orthographicFront">
              <a:rot lat="0" lon="0" rev="0"/>
            </a:camera>
            <a:lightRig rig="threePt" dir="t">
              <a:rot lat="0" lon="0" rev="1200000"/>
            </a:lightRig>
          </a:scene3d>
          <a:sp3d>
            <a:bevelT w="63500" h="25400"/>
          </a:sp3d>
        </p:spPr>
        <p:txBody>
          <a:bodyPr lIns="99690" tIns="49845" rIns="99690" bIns="49845" rtlCol="0" anchor="ctr"/>
          <a:lstStyle/>
          <a:p>
            <a:pPr algn="ctr" defTabSz="996902">
              <a:defRPr/>
            </a:pPr>
            <a:r>
              <a:rPr lang="en-US" altLang="zh-CN" sz="750" kern="0">
                <a:solidFill>
                  <a:schemeClr val="bg1">
                    <a:lumMod val="95000"/>
                  </a:schemeClr>
                </a:solidFill>
                <a:latin typeface="Arial" panose="020B0604020202020204" pitchFamily="34" charset="0"/>
                <a:ea typeface="Microsoft JhengHei" panose="020B0604030504040204" pitchFamily="34" charset="-120"/>
                <a:cs typeface="Arial" panose="020B0604020202020204" pitchFamily="34" charset="0"/>
              </a:rPr>
              <a:t>Local Users​</a:t>
            </a:r>
            <a:endParaRPr lang="zh-TW" altLang="en-US" sz="750" kern="0">
              <a:solidFill>
                <a:schemeClr val="bg1">
                  <a:lumMod val="9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96" name="左大括弧 95">
            <a:extLst>
              <a:ext uri="{FF2B5EF4-FFF2-40B4-BE49-F238E27FC236}">
                <a16:creationId xmlns:a16="http://schemas.microsoft.com/office/drawing/2014/main" id="{87338EA6-919A-4287-B749-E4C1F20E8767}"/>
              </a:ext>
            </a:extLst>
          </p:cNvPr>
          <p:cNvSpPr/>
          <p:nvPr/>
        </p:nvSpPr>
        <p:spPr>
          <a:xfrm>
            <a:off x="1215353" y="1616539"/>
            <a:ext cx="257474" cy="2457718"/>
          </a:xfrm>
          <a:prstGeom prst="leftBrace">
            <a:avLst>
              <a:gd name="adj1" fmla="val 48235"/>
              <a:gd name="adj2" fmla="val 50000"/>
            </a:avLst>
          </a:prstGeom>
          <a:ln w="57150">
            <a:solidFill>
              <a:srgbClr val="005B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97" name="矩形 96">
            <a:extLst>
              <a:ext uri="{FF2B5EF4-FFF2-40B4-BE49-F238E27FC236}">
                <a16:creationId xmlns:a16="http://schemas.microsoft.com/office/drawing/2014/main" id="{37DC6445-7F7D-48A7-9D32-2AE36C6E24A0}"/>
              </a:ext>
            </a:extLst>
          </p:cNvPr>
          <p:cNvSpPr/>
          <p:nvPr/>
        </p:nvSpPr>
        <p:spPr>
          <a:xfrm>
            <a:off x="1448148" y="4605969"/>
            <a:ext cx="691309" cy="269761"/>
          </a:xfrm>
          <a:prstGeom prst="rect">
            <a:avLst/>
          </a:prstGeom>
          <a:solidFill>
            <a:srgbClr val="FFC000"/>
          </a:solid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99690" tIns="49845" rIns="99690" bIns="49845" rtlCol="0" anchor="ctr"/>
          <a:lstStyle/>
          <a:p>
            <a:pPr algn="ctr" defTabSz="996902">
              <a:defRPr/>
            </a:pPr>
            <a:r>
              <a:rPr lang="en-US" altLang="zh-TW" sz="825" kern="0" dirty="0" err="1">
                <a:solidFill>
                  <a:schemeClr val="tx1"/>
                </a:solidFill>
                <a:latin typeface="Arial" panose="020B0604020202020204" pitchFamily="34" charset="0"/>
                <a:ea typeface="新細明體" panose="02020500000000000000" pitchFamily="18" charset="-120"/>
                <a:cs typeface="Arial" panose="020B0604020202020204" pitchFamily="34" charset="0"/>
              </a:rPr>
              <a:t>Qfile</a:t>
            </a:r>
            <a:endParaRPr lang="zh-TW" altLang="en-US" sz="825" kern="0" dirty="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sp>
        <p:nvSpPr>
          <p:cNvPr id="98" name="矩形 97">
            <a:extLst>
              <a:ext uri="{FF2B5EF4-FFF2-40B4-BE49-F238E27FC236}">
                <a16:creationId xmlns:a16="http://schemas.microsoft.com/office/drawing/2014/main" id="{DAF57A2B-CA47-4F3C-B6FC-FC357018B7AF}"/>
              </a:ext>
            </a:extLst>
          </p:cNvPr>
          <p:cNvSpPr/>
          <p:nvPr/>
        </p:nvSpPr>
        <p:spPr>
          <a:xfrm>
            <a:off x="5856151" y="4447875"/>
            <a:ext cx="715136" cy="391572"/>
          </a:xfrm>
          <a:prstGeom prst="rect">
            <a:avLst/>
          </a:prstGeom>
          <a:solidFill>
            <a:srgbClr val="6699FF"/>
          </a:solidFill>
          <a:ln w="9525">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99690" tIns="49845" rIns="99690" bIns="49845" rtlCol="0" anchor="ctr"/>
          <a:lstStyle/>
          <a:p>
            <a:pPr algn="ctr" defTabSz="996902">
              <a:defRPr/>
            </a:pPr>
            <a:r>
              <a:rPr lang="en-US" altLang="zh-CN" sz="75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Remote​</a:t>
            </a:r>
          </a:p>
          <a:p>
            <a:pPr algn="ctr" defTabSz="996902">
              <a:defRPr/>
            </a:pPr>
            <a:r>
              <a:rPr lang="en-US" altLang="zh-CN" sz="75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File​</a:t>
            </a:r>
          </a:p>
          <a:p>
            <a:pPr algn="ctr" defTabSz="996902">
              <a:defRPr/>
            </a:pPr>
            <a:r>
              <a:rPr lang="en-US" altLang="zh-CN" sz="75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Connector​</a:t>
            </a:r>
            <a:endParaRPr lang="zh-TW" altLang="en-US" sz="75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99" name="左-右雙向箭號 249">
            <a:extLst>
              <a:ext uri="{FF2B5EF4-FFF2-40B4-BE49-F238E27FC236}">
                <a16:creationId xmlns:a16="http://schemas.microsoft.com/office/drawing/2014/main" id="{3E20AE8E-BFBA-43F8-94BB-226D1661234C}"/>
              </a:ext>
            </a:extLst>
          </p:cNvPr>
          <p:cNvSpPr/>
          <p:nvPr/>
        </p:nvSpPr>
        <p:spPr>
          <a:xfrm>
            <a:off x="2508133" y="1642155"/>
            <a:ext cx="728081" cy="269760"/>
          </a:xfrm>
          <a:prstGeom prst="leftRightArrow">
            <a:avLst>
              <a:gd name="adj1" fmla="val 44513"/>
              <a:gd name="adj2" fmla="val 33539"/>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675" dirty="0">
                <a:latin typeface="Arial" panose="020B0604020202020204" pitchFamily="34" charset="0"/>
                <a:ea typeface="微軟正黑體" panose="020B0604030504040204" pitchFamily="34" charset="-120"/>
                <a:cs typeface="Arial" panose="020B0604020202020204" pitchFamily="34" charset="0"/>
              </a:rPr>
              <a:t>File Access​</a:t>
            </a:r>
            <a:endParaRPr kumimoji="1" lang="zh-TW" altLang="en-US" sz="675" dirty="0">
              <a:latin typeface="Arial" panose="020B0604020202020204" pitchFamily="34" charset="0"/>
              <a:ea typeface="微軟正黑體" panose="020B0604030504040204" pitchFamily="34" charset="-120"/>
              <a:cs typeface="Arial" panose="020B0604020202020204" pitchFamily="34" charset="0"/>
            </a:endParaRPr>
          </a:p>
        </p:txBody>
      </p:sp>
      <p:cxnSp>
        <p:nvCxnSpPr>
          <p:cNvPr id="102" name="直線接點 101">
            <a:extLst>
              <a:ext uri="{FF2B5EF4-FFF2-40B4-BE49-F238E27FC236}">
                <a16:creationId xmlns:a16="http://schemas.microsoft.com/office/drawing/2014/main" id="{B5EA33E4-087D-46A5-AC9B-E6611AB2A275}"/>
              </a:ext>
            </a:extLst>
          </p:cNvPr>
          <p:cNvCxnSpPr>
            <a:cxnSpLocks/>
          </p:cNvCxnSpPr>
          <p:nvPr/>
        </p:nvCxnSpPr>
        <p:spPr>
          <a:xfrm>
            <a:off x="4892007" y="2686223"/>
            <a:ext cx="0" cy="32309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3" name="矩形 102">
            <a:extLst>
              <a:ext uri="{FF2B5EF4-FFF2-40B4-BE49-F238E27FC236}">
                <a16:creationId xmlns:a16="http://schemas.microsoft.com/office/drawing/2014/main" id="{E05E7577-F03B-484D-B496-E3E9947995E4}"/>
              </a:ext>
            </a:extLst>
          </p:cNvPr>
          <p:cNvSpPr/>
          <p:nvPr/>
        </p:nvSpPr>
        <p:spPr>
          <a:xfrm>
            <a:off x="4467117" y="1583255"/>
            <a:ext cx="772816" cy="398368"/>
          </a:xfrm>
          <a:prstGeom prst="rect">
            <a:avLst/>
          </a:prstGeom>
          <a:solidFill>
            <a:srgbClr val="8AF5FA"/>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9690" tIns="49845" rIns="99690" bIns="49845" rtlCol="0" anchor="ctr"/>
          <a:lstStyle/>
          <a:p>
            <a:pPr algn="ctr" defTabSz="996902">
              <a:defRPr/>
            </a:pPr>
            <a:r>
              <a:rPr lang="en-US" altLang="zh-CN"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Dedicate​</a:t>
            </a:r>
          </a:p>
          <a:p>
            <a:pPr algn="ctr" defTabSz="996902">
              <a:defRPr/>
            </a:pPr>
            <a:r>
              <a:rPr lang="en-US" altLang="zh-CN"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Stored space​</a:t>
            </a:r>
          </a:p>
          <a:p>
            <a:pPr algn="ctr" defTabSz="996902">
              <a:defRPr/>
            </a:pPr>
            <a:endParaRPr lang="zh-TW" altLang="en-US"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04" name="矩形 103">
            <a:extLst>
              <a:ext uri="{FF2B5EF4-FFF2-40B4-BE49-F238E27FC236}">
                <a16:creationId xmlns:a16="http://schemas.microsoft.com/office/drawing/2014/main" id="{453F6D53-EB79-4381-9781-1E3B3D839C16}"/>
              </a:ext>
            </a:extLst>
          </p:cNvPr>
          <p:cNvSpPr/>
          <p:nvPr/>
        </p:nvSpPr>
        <p:spPr>
          <a:xfrm>
            <a:off x="4467418" y="2583942"/>
            <a:ext cx="772816" cy="299740"/>
          </a:xfrm>
          <a:prstGeom prst="rect">
            <a:avLst/>
          </a:prstGeom>
          <a:solidFill>
            <a:srgbClr val="8AF5FA"/>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9690" tIns="49845" rIns="99690" bIns="49845" rtlCol="0" anchor="ctr"/>
          <a:lstStyle/>
          <a:p>
            <a:pPr algn="ctr" defTabSz="996902">
              <a:defRPr/>
            </a:pPr>
            <a:r>
              <a:rPr lang="en-US" altLang="zh-CN"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Dedicate​</a:t>
            </a:r>
          </a:p>
          <a:p>
            <a:pPr algn="ctr" defTabSz="996902">
              <a:defRPr/>
            </a:pPr>
            <a:r>
              <a:rPr lang="en-US" altLang="zh-CN"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Cache space​</a:t>
            </a:r>
          </a:p>
        </p:txBody>
      </p:sp>
      <p:sp>
        <p:nvSpPr>
          <p:cNvPr id="105" name="矩形 104">
            <a:extLst>
              <a:ext uri="{FF2B5EF4-FFF2-40B4-BE49-F238E27FC236}">
                <a16:creationId xmlns:a16="http://schemas.microsoft.com/office/drawing/2014/main" id="{C27523C8-FB99-445B-BDA2-384992DB75DB}"/>
              </a:ext>
            </a:extLst>
          </p:cNvPr>
          <p:cNvSpPr/>
          <p:nvPr/>
        </p:nvSpPr>
        <p:spPr>
          <a:xfrm>
            <a:off x="4467418" y="3009322"/>
            <a:ext cx="772816" cy="267273"/>
          </a:xfrm>
          <a:prstGeom prst="rect">
            <a:avLst/>
          </a:prstGeom>
          <a:solidFill>
            <a:srgbClr val="8AF5FA"/>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9690" tIns="49845" rIns="99690" bIns="49845" rtlCol="0" anchor="ctr"/>
          <a:lstStyle/>
          <a:p>
            <a:pPr algn="ctr" defTabSz="996902">
              <a:defRPr/>
            </a:pPr>
            <a:r>
              <a:rPr lang="en-US" altLang="zh-CN" sz="70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Dedicate​</a:t>
            </a:r>
          </a:p>
          <a:p>
            <a:pPr algn="ctr" defTabSz="996902">
              <a:defRPr/>
            </a:pPr>
            <a:r>
              <a:rPr lang="en-US" altLang="zh-CN" sz="70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Cache space​</a:t>
            </a:r>
          </a:p>
        </p:txBody>
      </p:sp>
      <p:cxnSp>
        <p:nvCxnSpPr>
          <p:cNvPr id="106" name="直線單箭頭接點 105">
            <a:extLst>
              <a:ext uri="{FF2B5EF4-FFF2-40B4-BE49-F238E27FC236}">
                <a16:creationId xmlns:a16="http://schemas.microsoft.com/office/drawing/2014/main" id="{486FBBAE-9DE5-496E-B9ED-9D26D671A828}"/>
              </a:ext>
            </a:extLst>
          </p:cNvPr>
          <p:cNvCxnSpPr>
            <a:cxnSpLocks/>
          </p:cNvCxnSpPr>
          <p:nvPr/>
        </p:nvCxnSpPr>
        <p:spPr>
          <a:xfrm flipV="1">
            <a:off x="6545163" y="1131398"/>
            <a:ext cx="551319" cy="2098"/>
          </a:xfrm>
          <a:prstGeom prst="straightConnector1">
            <a:avLst/>
          </a:prstGeom>
          <a:ln w="50800">
            <a:solidFill>
              <a:srgbClr val="FFC000"/>
            </a:solidFill>
            <a:headEnd type="stealth" w="sm" len="med"/>
            <a:tailEnd type="stealth" w="sm"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7" name="直線單箭頭接點 106">
            <a:extLst>
              <a:ext uri="{FF2B5EF4-FFF2-40B4-BE49-F238E27FC236}">
                <a16:creationId xmlns:a16="http://schemas.microsoft.com/office/drawing/2014/main" id="{A606ECB1-B0A8-462D-9080-077575FFEA97}"/>
              </a:ext>
            </a:extLst>
          </p:cNvPr>
          <p:cNvCxnSpPr>
            <a:cxnSpLocks/>
          </p:cNvCxnSpPr>
          <p:nvPr/>
        </p:nvCxnSpPr>
        <p:spPr>
          <a:xfrm flipV="1">
            <a:off x="6574152" y="2786094"/>
            <a:ext cx="598125" cy="1259896"/>
          </a:xfrm>
          <a:prstGeom prst="straightConnector1">
            <a:avLst/>
          </a:prstGeom>
          <a:ln w="50800">
            <a:solidFill>
              <a:srgbClr val="92D05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8" name="矩形 107">
            <a:extLst>
              <a:ext uri="{FF2B5EF4-FFF2-40B4-BE49-F238E27FC236}">
                <a16:creationId xmlns:a16="http://schemas.microsoft.com/office/drawing/2014/main" id="{2E520F1B-F9EB-44F3-8766-31135F69733A}"/>
              </a:ext>
            </a:extLst>
          </p:cNvPr>
          <p:cNvSpPr/>
          <p:nvPr/>
        </p:nvSpPr>
        <p:spPr>
          <a:xfrm>
            <a:off x="5864322" y="3962798"/>
            <a:ext cx="706965" cy="407543"/>
          </a:xfrm>
          <a:prstGeom prst="rect">
            <a:avLst/>
          </a:prstGeom>
          <a:solidFill>
            <a:srgbClr val="92D050"/>
          </a:solidFill>
          <a:ln w="9525">
            <a:no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lIns="99690" tIns="49845" rIns="99690" bIns="49845" rtlCol="0" anchor="ctr"/>
          <a:lstStyle/>
          <a:p>
            <a:pPr algn="ctr" defTabSz="996902">
              <a:defRPr/>
            </a:pPr>
            <a:r>
              <a:rPr lang="en-US" altLang="zh-CN" sz="75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Cloud​</a:t>
            </a:r>
          </a:p>
          <a:p>
            <a:pPr algn="ctr" defTabSz="996902">
              <a:defRPr/>
            </a:pPr>
            <a:r>
              <a:rPr lang="en-US" altLang="zh-CN" sz="75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File​</a:t>
            </a:r>
          </a:p>
          <a:p>
            <a:pPr algn="ctr" defTabSz="996902">
              <a:defRPr/>
            </a:pPr>
            <a:r>
              <a:rPr lang="en-US" altLang="zh-CN" sz="75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Connector​</a:t>
            </a:r>
            <a:endParaRPr lang="zh-TW" altLang="en-US" sz="750" b="1" kern="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11" name="矩形 110">
            <a:extLst>
              <a:ext uri="{FF2B5EF4-FFF2-40B4-BE49-F238E27FC236}">
                <a16:creationId xmlns:a16="http://schemas.microsoft.com/office/drawing/2014/main" id="{12107CE9-7809-4D1D-8E45-7513CE49FEE8}"/>
              </a:ext>
            </a:extLst>
          </p:cNvPr>
          <p:cNvSpPr/>
          <p:nvPr/>
        </p:nvSpPr>
        <p:spPr>
          <a:xfrm>
            <a:off x="7095884" y="782957"/>
            <a:ext cx="1901924" cy="33674"/>
          </a:xfrm>
          <a:prstGeom prst="rect">
            <a:avLst/>
          </a:prstGeom>
          <a:solidFill>
            <a:srgbClr val="8F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12" name="矩形 111">
            <a:extLst>
              <a:ext uri="{FF2B5EF4-FFF2-40B4-BE49-F238E27FC236}">
                <a16:creationId xmlns:a16="http://schemas.microsoft.com/office/drawing/2014/main" id="{9ECBD277-F7CC-45BC-A54F-5D205F15BE40}"/>
              </a:ext>
            </a:extLst>
          </p:cNvPr>
          <p:cNvSpPr/>
          <p:nvPr/>
        </p:nvSpPr>
        <p:spPr>
          <a:xfrm>
            <a:off x="7098750" y="3830876"/>
            <a:ext cx="1896195" cy="3367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grpSp>
        <p:nvGrpSpPr>
          <p:cNvPr id="113" name="圖形 225">
            <a:extLst>
              <a:ext uri="{FF2B5EF4-FFF2-40B4-BE49-F238E27FC236}">
                <a16:creationId xmlns:a16="http://schemas.microsoft.com/office/drawing/2014/main" id="{297D0314-8CB1-4E46-9C69-8A59CB8B81DC}"/>
              </a:ext>
            </a:extLst>
          </p:cNvPr>
          <p:cNvGrpSpPr/>
          <p:nvPr/>
        </p:nvGrpSpPr>
        <p:grpSpPr>
          <a:xfrm>
            <a:off x="8445667" y="3909397"/>
            <a:ext cx="373838" cy="364828"/>
            <a:chOff x="8935443" y="-3779"/>
            <a:chExt cx="790575" cy="771525"/>
          </a:xfrm>
          <a:solidFill>
            <a:schemeClr val="bg1"/>
          </a:solidFill>
          <a:effectLst>
            <a:outerShdw blurRad="50800" dist="38100" dir="2700000" algn="tl" rotWithShape="0">
              <a:prstClr val="black">
                <a:alpha val="40000"/>
              </a:prstClr>
            </a:outerShdw>
          </a:effectLst>
        </p:grpSpPr>
        <p:sp>
          <p:nvSpPr>
            <p:cNvPr id="114" name="手繪多邊形: 圖案 113">
              <a:extLst>
                <a:ext uri="{FF2B5EF4-FFF2-40B4-BE49-F238E27FC236}">
                  <a16:creationId xmlns:a16="http://schemas.microsoft.com/office/drawing/2014/main" id="{4CE9F7D4-948C-4DD6-BBC7-F540A2336AF8}"/>
                </a:ext>
              </a:extLst>
            </p:cNvPr>
            <p:cNvSpPr/>
            <p:nvPr/>
          </p:nvSpPr>
          <p:spPr>
            <a:xfrm>
              <a:off x="8935443" y="-3779"/>
              <a:ext cx="790575" cy="771525"/>
            </a:xfrm>
            <a:custGeom>
              <a:avLst/>
              <a:gdLst>
                <a:gd name="connsiteX0" fmla="*/ 733425 w 790575"/>
                <a:gd name="connsiteY0" fmla="*/ 0 h 771525"/>
                <a:gd name="connsiteX1" fmla="*/ 58484 w 790575"/>
                <a:gd name="connsiteY1" fmla="*/ 0 h 771525"/>
                <a:gd name="connsiteX2" fmla="*/ 0 w 790575"/>
                <a:gd name="connsiteY2" fmla="*/ 58484 h 771525"/>
                <a:gd name="connsiteX3" fmla="*/ 0 w 790575"/>
                <a:gd name="connsiteY3" fmla="*/ 716947 h 771525"/>
                <a:gd name="connsiteX4" fmla="*/ 58484 w 790575"/>
                <a:gd name="connsiteY4" fmla="*/ 775430 h 771525"/>
                <a:gd name="connsiteX5" fmla="*/ 733425 w 790575"/>
                <a:gd name="connsiteY5" fmla="*/ 775430 h 771525"/>
                <a:gd name="connsiteX6" fmla="*/ 791909 w 790575"/>
                <a:gd name="connsiteY6" fmla="*/ 716947 h 771525"/>
                <a:gd name="connsiteX7" fmla="*/ 791909 w 790575"/>
                <a:gd name="connsiteY7" fmla="*/ 58484 h 771525"/>
                <a:gd name="connsiteX8" fmla="*/ 733425 w 790575"/>
                <a:gd name="connsiteY8" fmla="*/ 0 h 771525"/>
                <a:gd name="connsiteX9" fmla="*/ 214503 w 790575"/>
                <a:gd name="connsiteY9" fmla="*/ 734187 h 771525"/>
                <a:gd name="connsiteX10" fmla="*/ 79058 w 790575"/>
                <a:gd name="connsiteY10" fmla="*/ 734187 h 771525"/>
                <a:gd name="connsiteX11" fmla="*/ 32290 w 790575"/>
                <a:gd name="connsiteY11" fmla="*/ 687419 h 771525"/>
                <a:gd name="connsiteX12" fmla="*/ 32290 w 790575"/>
                <a:gd name="connsiteY12" fmla="*/ 87344 h 771525"/>
                <a:gd name="connsiteX13" fmla="*/ 79058 w 790575"/>
                <a:gd name="connsiteY13" fmla="*/ 40577 h 771525"/>
                <a:gd name="connsiteX14" fmla="*/ 214408 w 790575"/>
                <a:gd name="connsiteY14" fmla="*/ 40577 h 771525"/>
                <a:gd name="connsiteX15" fmla="*/ 214408 w 790575"/>
                <a:gd name="connsiteY15" fmla="*/ 734187 h 771525"/>
                <a:gd name="connsiteX16" fmla="*/ 347853 w 790575"/>
                <a:gd name="connsiteY16" fmla="*/ 731330 h 771525"/>
                <a:gd name="connsiteX17" fmla="*/ 225457 w 790575"/>
                <a:gd name="connsiteY17" fmla="*/ 731330 h 771525"/>
                <a:gd name="connsiteX18" fmla="*/ 225457 w 790575"/>
                <a:gd name="connsiteY18" fmla="*/ 291465 h 771525"/>
                <a:gd name="connsiteX19" fmla="*/ 347758 w 790575"/>
                <a:gd name="connsiteY19" fmla="*/ 291465 h 771525"/>
                <a:gd name="connsiteX20" fmla="*/ 347758 w 790575"/>
                <a:gd name="connsiteY20" fmla="*/ 731330 h 771525"/>
                <a:gd name="connsiteX21" fmla="*/ 482727 w 790575"/>
                <a:gd name="connsiteY21" fmla="*/ 731330 h 771525"/>
                <a:gd name="connsiteX22" fmla="*/ 360426 w 790575"/>
                <a:gd name="connsiteY22" fmla="*/ 731330 h 771525"/>
                <a:gd name="connsiteX23" fmla="*/ 360426 w 790575"/>
                <a:gd name="connsiteY23" fmla="*/ 291465 h 771525"/>
                <a:gd name="connsiteX24" fmla="*/ 482727 w 790575"/>
                <a:gd name="connsiteY24" fmla="*/ 291465 h 771525"/>
                <a:gd name="connsiteX25" fmla="*/ 482727 w 790575"/>
                <a:gd name="connsiteY25" fmla="*/ 731330 h 771525"/>
                <a:gd name="connsiteX26" fmla="*/ 617696 w 790575"/>
                <a:gd name="connsiteY26" fmla="*/ 731330 h 771525"/>
                <a:gd name="connsiteX27" fmla="*/ 495395 w 790575"/>
                <a:gd name="connsiteY27" fmla="*/ 731330 h 771525"/>
                <a:gd name="connsiteX28" fmla="*/ 495395 w 790575"/>
                <a:gd name="connsiteY28" fmla="*/ 291465 h 771525"/>
                <a:gd name="connsiteX29" fmla="*/ 617696 w 790575"/>
                <a:gd name="connsiteY29" fmla="*/ 291465 h 771525"/>
                <a:gd name="connsiteX30" fmla="*/ 617696 w 790575"/>
                <a:gd name="connsiteY30" fmla="*/ 731330 h 771525"/>
                <a:gd name="connsiteX31" fmla="*/ 752665 w 790575"/>
                <a:gd name="connsiteY31" fmla="*/ 731330 h 771525"/>
                <a:gd name="connsiteX32" fmla="*/ 630365 w 790575"/>
                <a:gd name="connsiteY32" fmla="*/ 731330 h 771525"/>
                <a:gd name="connsiteX33" fmla="*/ 630365 w 790575"/>
                <a:gd name="connsiteY33" fmla="*/ 291465 h 771525"/>
                <a:gd name="connsiteX34" fmla="*/ 752761 w 790575"/>
                <a:gd name="connsiteY34" fmla="*/ 291465 h 771525"/>
                <a:gd name="connsiteX35" fmla="*/ 752761 w 790575"/>
                <a:gd name="connsiteY35" fmla="*/ 731330 h 771525"/>
                <a:gd name="connsiteX36" fmla="*/ 753332 w 790575"/>
                <a:gd name="connsiteY36" fmla="*/ 276320 h 771525"/>
                <a:gd name="connsiteX37" fmla="*/ 226886 w 790575"/>
                <a:gd name="connsiteY37" fmla="*/ 276320 h 771525"/>
                <a:gd name="connsiteX38" fmla="*/ 226886 w 790575"/>
                <a:gd name="connsiteY38" fmla="*/ 41243 h 771525"/>
                <a:gd name="connsiteX39" fmla="*/ 753428 w 790575"/>
                <a:gd name="connsiteY39" fmla="*/ 41243 h 771525"/>
                <a:gd name="connsiteX40" fmla="*/ 753428 w 790575"/>
                <a:gd name="connsiteY40" fmla="*/ 27632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0575" h="771525">
                  <a:moveTo>
                    <a:pt x="733425" y="0"/>
                  </a:moveTo>
                  <a:lnTo>
                    <a:pt x="58484" y="0"/>
                  </a:lnTo>
                  <a:cubicBezTo>
                    <a:pt x="26194" y="0"/>
                    <a:pt x="0" y="26194"/>
                    <a:pt x="0" y="58484"/>
                  </a:cubicBezTo>
                  <a:lnTo>
                    <a:pt x="0" y="716947"/>
                  </a:lnTo>
                  <a:cubicBezTo>
                    <a:pt x="0" y="749237"/>
                    <a:pt x="26194" y="775430"/>
                    <a:pt x="58484" y="775430"/>
                  </a:cubicBezTo>
                  <a:lnTo>
                    <a:pt x="733425" y="775430"/>
                  </a:lnTo>
                  <a:cubicBezTo>
                    <a:pt x="765715" y="775430"/>
                    <a:pt x="791909" y="749237"/>
                    <a:pt x="791909" y="716947"/>
                  </a:cubicBezTo>
                  <a:lnTo>
                    <a:pt x="791909" y="58484"/>
                  </a:lnTo>
                  <a:cubicBezTo>
                    <a:pt x="791909" y="26194"/>
                    <a:pt x="765715" y="0"/>
                    <a:pt x="733425" y="0"/>
                  </a:cubicBezTo>
                  <a:close/>
                  <a:moveTo>
                    <a:pt x="214503" y="734187"/>
                  </a:moveTo>
                  <a:lnTo>
                    <a:pt x="79058" y="734187"/>
                  </a:lnTo>
                  <a:cubicBezTo>
                    <a:pt x="53245" y="734187"/>
                    <a:pt x="32290" y="713232"/>
                    <a:pt x="32290" y="687419"/>
                  </a:cubicBezTo>
                  <a:lnTo>
                    <a:pt x="32290" y="87344"/>
                  </a:lnTo>
                  <a:cubicBezTo>
                    <a:pt x="32290" y="61532"/>
                    <a:pt x="53245" y="40577"/>
                    <a:pt x="79058" y="40577"/>
                  </a:cubicBezTo>
                  <a:lnTo>
                    <a:pt x="214408" y="40577"/>
                  </a:lnTo>
                  <a:lnTo>
                    <a:pt x="214408" y="734187"/>
                  </a:lnTo>
                  <a:close/>
                  <a:moveTo>
                    <a:pt x="347853" y="731330"/>
                  </a:moveTo>
                  <a:lnTo>
                    <a:pt x="225457" y="731330"/>
                  </a:lnTo>
                  <a:lnTo>
                    <a:pt x="225457" y="291465"/>
                  </a:lnTo>
                  <a:lnTo>
                    <a:pt x="347758" y="291465"/>
                  </a:lnTo>
                  <a:lnTo>
                    <a:pt x="347758" y="731330"/>
                  </a:lnTo>
                  <a:close/>
                  <a:moveTo>
                    <a:pt x="482727" y="731330"/>
                  </a:moveTo>
                  <a:lnTo>
                    <a:pt x="360426" y="731330"/>
                  </a:lnTo>
                  <a:lnTo>
                    <a:pt x="360426" y="291465"/>
                  </a:lnTo>
                  <a:lnTo>
                    <a:pt x="482727" y="291465"/>
                  </a:lnTo>
                  <a:lnTo>
                    <a:pt x="482727" y="731330"/>
                  </a:lnTo>
                  <a:close/>
                  <a:moveTo>
                    <a:pt x="617696" y="731330"/>
                  </a:moveTo>
                  <a:lnTo>
                    <a:pt x="495395" y="731330"/>
                  </a:lnTo>
                  <a:lnTo>
                    <a:pt x="495395" y="291465"/>
                  </a:lnTo>
                  <a:lnTo>
                    <a:pt x="617696" y="291465"/>
                  </a:lnTo>
                  <a:lnTo>
                    <a:pt x="617696" y="731330"/>
                  </a:lnTo>
                  <a:close/>
                  <a:moveTo>
                    <a:pt x="752665" y="731330"/>
                  </a:moveTo>
                  <a:lnTo>
                    <a:pt x="630365" y="731330"/>
                  </a:lnTo>
                  <a:lnTo>
                    <a:pt x="630365" y="291465"/>
                  </a:lnTo>
                  <a:lnTo>
                    <a:pt x="752761" y="291465"/>
                  </a:lnTo>
                  <a:lnTo>
                    <a:pt x="752761" y="731330"/>
                  </a:lnTo>
                  <a:close/>
                  <a:moveTo>
                    <a:pt x="753332" y="276320"/>
                  </a:moveTo>
                  <a:lnTo>
                    <a:pt x="226886" y="276320"/>
                  </a:lnTo>
                  <a:lnTo>
                    <a:pt x="226886" y="41243"/>
                  </a:lnTo>
                  <a:lnTo>
                    <a:pt x="753428" y="41243"/>
                  </a:lnTo>
                  <a:lnTo>
                    <a:pt x="753428" y="276320"/>
                  </a:lnTo>
                  <a:close/>
                </a:path>
              </a:pathLst>
            </a:custGeom>
            <a:grpFill/>
            <a:ln w="9525" cap="flat">
              <a:noFill/>
              <a:prstDash val="solid"/>
              <a:miter/>
            </a:ln>
          </p:spPr>
          <p:txBody>
            <a:bodyPr rtlCol="0" anchor="ctr"/>
            <a:lstStyle/>
            <a:p>
              <a:endParaRPr lang="zh-TW" altLang="en-US" sz="1013"/>
            </a:p>
          </p:txBody>
        </p:sp>
        <p:sp>
          <p:nvSpPr>
            <p:cNvPr id="115" name="手繪多邊形: 圖案 114">
              <a:extLst>
                <a:ext uri="{FF2B5EF4-FFF2-40B4-BE49-F238E27FC236}">
                  <a16:creationId xmlns:a16="http://schemas.microsoft.com/office/drawing/2014/main" id="{F93D3DAF-593B-4DEE-84B8-BF8A1E3994DF}"/>
                </a:ext>
              </a:extLst>
            </p:cNvPr>
            <p:cNvSpPr/>
            <p:nvPr/>
          </p:nvSpPr>
          <p:spPr>
            <a:xfrm>
              <a:off x="9004213" y="493902"/>
              <a:ext cx="104775" cy="57150"/>
            </a:xfrm>
            <a:custGeom>
              <a:avLst/>
              <a:gdLst>
                <a:gd name="connsiteX0" fmla="*/ 105823 w 104775"/>
                <a:gd name="connsiteY0" fmla="*/ 53245 h 57150"/>
                <a:gd name="connsiteX1" fmla="*/ 100012 w 104775"/>
                <a:gd name="connsiteY1" fmla="*/ 59055 h 57150"/>
                <a:gd name="connsiteX2" fmla="*/ 5810 w 104775"/>
                <a:gd name="connsiteY2" fmla="*/ 59055 h 57150"/>
                <a:gd name="connsiteX3" fmla="*/ 0 w 104775"/>
                <a:gd name="connsiteY3" fmla="*/ 53245 h 57150"/>
                <a:gd name="connsiteX4" fmla="*/ 0 w 104775"/>
                <a:gd name="connsiteY4" fmla="*/ 5810 h 57150"/>
                <a:gd name="connsiteX5" fmla="*/ 5810 w 104775"/>
                <a:gd name="connsiteY5" fmla="*/ 0 h 57150"/>
                <a:gd name="connsiteX6" fmla="*/ 100012 w 104775"/>
                <a:gd name="connsiteY6" fmla="*/ 0 h 57150"/>
                <a:gd name="connsiteX7" fmla="*/ 105823 w 104775"/>
                <a:gd name="connsiteY7" fmla="*/ 5810 h 57150"/>
                <a:gd name="connsiteX8" fmla="*/ 105823 w 104775"/>
                <a:gd name="connsiteY8" fmla="*/ 5324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57150">
                  <a:moveTo>
                    <a:pt x="105823" y="53245"/>
                  </a:moveTo>
                  <a:cubicBezTo>
                    <a:pt x="105823" y="56483"/>
                    <a:pt x="103156" y="59055"/>
                    <a:pt x="100012" y="59055"/>
                  </a:cubicBezTo>
                  <a:lnTo>
                    <a:pt x="5810" y="59055"/>
                  </a:lnTo>
                  <a:cubicBezTo>
                    <a:pt x="2572" y="59055"/>
                    <a:pt x="0" y="56388"/>
                    <a:pt x="0" y="53245"/>
                  </a:cubicBezTo>
                  <a:lnTo>
                    <a:pt x="0" y="5810"/>
                  </a:lnTo>
                  <a:cubicBezTo>
                    <a:pt x="0" y="2572"/>
                    <a:pt x="2667" y="0"/>
                    <a:pt x="5810" y="0"/>
                  </a:cubicBezTo>
                  <a:lnTo>
                    <a:pt x="100012" y="0"/>
                  </a:lnTo>
                  <a:cubicBezTo>
                    <a:pt x="103251" y="0"/>
                    <a:pt x="105823" y="2572"/>
                    <a:pt x="105823" y="5810"/>
                  </a:cubicBezTo>
                  <a:lnTo>
                    <a:pt x="105823" y="53245"/>
                  </a:lnTo>
                  <a:close/>
                </a:path>
              </a:pathLst>
            </a:custGeom>
            <a:grpFill/>
            <a:ln w="9525" cap="flat">
              <a:noFill/>
              <a:prstDash val="solid"/>
              <a:miter/>
            </a:ln>
          </p:spPr>
          <p:txBody>
            <a:bodyPr rtlCol="0" anchor="ctr"/>
            <a:lstStyle/>
            <a:p>
              <a:endParaRPr lang="zh-TW" altLang="en-US" sz="1013"/>
            </a:p>
          </p:txBody>
        </p:sp>
        <p:sp>
          <p:nvSpPr>
            <p:cNvPr id="116" name="手繪多邊形: 圖案 115">
              <a:extLst>
                <a:ext uri="{FF2B5EF4-FFF2-40B4-BE49-F238E27FC236}">
                  <a16:creationId xmlns:a16="http://schemas.microsoft.com/office/drawing/2014/main" id="{30EFF104-4D50-49D8-BD89-21563FD629F2}"/>
                </a:ext>
              </a:extLst>
            </p:cNvPr>
            <p:cNvSpPr/>
            <p:nvPr/>
          </p:nvSpPr>
          <p:spPr>
            <a:xfrm>
              <a:off x="9004213" y="590867"/>
              <a:ext cx="104775" cy="95250"/>
            </a:xfrm>
            <a:custGeom>
              <a:avLst/>
              <a:gdLst>
                <a:gd name="connsiteX0" fmla="*/ 105823 w 104775"/>
                <a:gd name="connsiteY0" fmla="*/ 89630 h 95250"/>
                <a:gd name="connsiteX1" fmla="*/ 100012 w 104775"/>
                <a:gd name="connsiteY1" fmla="*/ 95440 h 95250"/>
                <a:gd name="connsiteX2" fmla="*/ 5810 w 104775"/>
                <a:gd name="connsiteY2" fmla="*/ 95440 h 95250"/>
                <a:gd name="connsiteX3" fmla="*/ 0 w 104775"/>
                <a:gd name="connsiteY3" fmla="*/ 89630 h 95250"/>
                <a:gd name="connsiteX4" fmla="*/ 0 w 104775"/>
                <a:gd name="connsiteY4" fmla="*/ 5810 h 95250"/>
                <a:gd name="connsiteX5" fmla="*/ 5810 w 104775"/>
                <a:gd name="connsiteY5" fmla="*/ 0 h 95250"/>
                <a:gd name="connsiteX6" fmla="*/ 100012 w 104775"/>
                <a:gd name="connsiteY6" fmla="*/ 0 h 95250"/>
                <a:gd name="connsiteX7" fmla="*/ 105823 w 104775"/>
                <a:gd name="connsiteY7" fmla="*/ 5810 h 95250"/>
                <a:gd name="connsiteX8" fmla="*/ 105823 w 104775"/>
                <a:gd name="connsiteY8" fmla="*/ 896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95250">
                  <a:moveTo>
                    <a:pt x="105823" y="89630"/>
                  </a:moveTo>
                  <a:cubicBezTo>
                    <a:pt x="105823" y="92869"/>
                    <a:pt x="103156" y="95440"/>
                    <a:pt x="100012" y="95440"/>
                  </a:cubicBezTo>
                  <a:lnTo>
                    <a:pt x="5810" y="95440"/>
                  </a:lnTo>
                  <a:cubicBezTo>
                    <a:pt x="2572" y="95440"/>
                    <a:pt x="0" y="92773"/>
                    <a:pt x="0" y="89630"/>
                  </a:cubicBezTo>
                  <a:lnTo>
                    <a:pt x="0" y="5810"/>
                  </a:lnTo>
                  <a:cubicBezTo>
                    <a:pt x="0" y="2572"/>
                    <a:pt x="2667" y="0"/>
                    <a:pt x="5810" y="0"/>
                  </a:cubicBezTo>
                  <a:lnTo>
                    <a:pt x="100012" y="0"/>
                  </a:lnTo>
                  <a:cubicBezTo>
                    <a:pt x="103251" y="0"/>
                    <a:pt x="105823" y="2667"/>
                    <a:pt x="105823" y="5810"/>
                  </a:cubicBezTo>
                  <a:lnTo>
                    <a:pt x="105823" y="89630"/>
                  </a:lnTo>
                  <a:close/>
                </a:path>
              </a:pathLst>
            </a:custGeom>
            <a:grpFill/>
            <a:ln w="9525" cap="flat">
              <a:noFill/>
              <a:prstDash val="solid"/>
              <a:miter/>
            </a:ln>
          </p:spPr>
          <p:txBody>
            <a:bodyPr rtlCol="0" anchor="ctr"/>
            <a:lstStyle/>
            <a:p>
              <a:endParaRPr lang="zh-TW" altLang="en-US" sz="1013"/>
            </a:p>
          </p:txBody>
        </p:sp>
        <p:sp>
          <p:nvSpPr>
            <p:cNvPr id="117" name="手繪多邊形: 圖案 116">
              <a:extLst>
                <a:ext uri="{FF2B5EF4-FFF2-40B4-BE49-F238E27FC236}">
                  <a16:creationId xmlns:a16="http://schemas.microsoft.com/office/drawing/2014/main" id="{9F680CCA-AB36-4E7E-B76E-E9919F69058B}"/>
                </a:ext>
              </a:extLst>
            </p:cNvPr>
            <p:cNvSpPr/>
            <p:nvPr/>
          </p:nvSpPr>
          <p:spPr>
            <a:xfrm>
              <a:off x="919404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2" y="54674"/>
                    <a:pt x="27337" y="54674"/>
                  </a:cubicBezTo>
                  <a:cubicBezTo>
                    <a:pt x="12287" y="54674"/>
                    <a:pt x="0" y="42386"/>
                    <a:pt x="0" y="27337"/>
                  </a:cubicBezTo>
                  <a:cubicBezTo>
                    <a:pt x="0" y="12287"/>
                    <a:pt x="12287" y="0"/>
                    <a:pt x="27337" y="0"/>
                  </a:cubicBezTo>
                  <a:cubicBezTo>
                    <a:pt x="42482" y="95"/>
                    <a:pt x="54673" y="12287"/>
                    <a:pt x="54673" y="27337"/>
                  </a:cubicBezTo>
                  <a:close/>
                </a:path>
              </a:pathLst>
            </a:custGeom>
            <a:grpFill/>
            <a:ln w="9525" cap="flat">
              <a:noFill/>
              <a:prstDash val="solid"/>
              <a:miter/>
            </a:ln>
          </p:spPr>
          <p:txBody>
            <a:bodyPr rtlCol="0" anchor="ctr"/>
            <a:lstStyle/>
            <a:p>
              <a:endParaRPr lang="zh-TW" altLang="en-US" sz="1013"/>
            </a:p>
          </p:txBody>
        </p:sp>
        <p:sp>
          <p:nvSpPr>
            <p:cNvPr id="118" name="手繪多邊形: 圖案 117">
              <a:extLst>
                <a:ext uri="{FF2B5EF4-FFF2-40B4-BE49-F238E27FC236}">
                  <a16:creationId xmlns:a16="http://schemas.microsoft.com/office/drawing/2014/main" id="{74DC4B87-86B8-430A-A05A-2DC83820B170}"/>
                </a:ext>
              </a:extLst>
            </p:cNvPr>
            <p:cNvSpPr/>
            <p:nvPr/>
          </p:nvSpPr>
          <p:spPr>
            <a:xfrm>
              <a:off x="932739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386" y="54674"/>
                    <a:pt x="27337" y="54674"/>
                  </a:cubicBezTo>
                  <a:cubicBezTo>
                    <a:pt x="12192" y="54674"/>
                    <a:pt x="0" y="42386"/>
                    <a:pt x="0" y="27337"/>
                  </a:cubicBezTo>
                  <a:cubicBezTo>
                    <a:pt x="0" y="12287"/>
                    <a:pt x="12287" y="0"/>
                    <a:pt x="27337" y="0"/>
                  </a:cubicBezTo>
                  <a:cubicBezTo>
                    <a:pt x="42481" y="95"/>
                    <a:pt x="54673" y="12287"/>
                    <a:pt x="54673" y="27337"/>
                  </a:cubicBezTo>
                  <a:close/>
                </a:path>
              </a:pathLst>
            </a:custGeom>
            <a:grpFill/>
            <a:ln w="9525" cap="flat">
              <a:noFill/>
              <a:prstDash val="solid"/>
              <a:miter/>
            </a:ln>
          </p:spPr>
          <p:txBody>
            <a:bodyPr rtlCol="0" anchor="ctr"/>
            <a:lstStyle/>
            <a:p>
              <a:endParaRPr lang="zh-TW" altLang="en-US" sz="1013"/>
            </a:p>
          </p:txBody>
        </p:sp>
        <p:sp>
          <p:nvSpPr>
            <p:cNvPr id="119" name="手繪多邊形: 圖案 118">
              <a:extLst>
                <a:ext uri="{FF2B5EF4-FFF2-40B4-BE49-F238E27FC236}">
                  <a16:creationId xmlns:a16="http://schemas.microsoft.com/office/drawing/2014/main" id="{EE68AE1D-8F24-4F4A-9D36-5B5EA43C305F}"/>
                </a:ext>
              </a:extLst>
            </p:cNvPr>
            <p:cNvSpPr/>
            <p:nvPr/>
          </p:nvSpPr>
          <p:spPr>
            <a:xfrm>
              <a:off x="946074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1" y="54674"/>
                    <a:pt x="27337" y="54674"/>
                  </a:cubicBezTo>
                  <a:cubicBezTo>
                    <a:pt x="12287" y="54674"/>
                    <a:pt x="0" y="42386"/>
                    <a:pt x="0" y="27337"/>
                  </a:cubicBezTo>
                  <a:cubicBezTo>
                    <a:pt x="0" y="12287"/>
                    <a:pt x="12192" y="0"/>
                    <a:pt x="27337" y="0"/>
                  </a:cubicBezTo>
                  <a:cubicBezTo>
                    <a:pt x="42481" y="95"/>
                    <a:pt x="54673" y="12287"/>
                    <a:pt x="54673" y="27337"/>
                  </a:cubicBezTo>
                  <a:close/>
                </a:path>
              </a:pathLst>
            </a:custGeom>
            <a:grpFill/>
            <a:ln w="9525" cap="flat">
              <a:noFill/>
              <a:prstDash val="solid"/>
              <a:miter/>
            </a:ln>
          </p:spPr>
          <p:txBody>
            <a:bodyPr rtlCol="0" anchor="ctr"/>
            <a:lstStyle/>
            <a:p>
              <a:endParaRPr lang="zh-TW" altLang="en-US" sz="1013"/>
            </a:p>
          </p:txBody>
        </p:sp>
        <p:sp>
          <p:nvSpPr>
            <p:cNvPr id="120" name="手繪多邊形: 圖案 119">
              <a:extLst>
                <a:ext uri="{FF2B5EF4-FFF2-40B4-BE49-F238E27FC236}">
                  <a16:creationId xmlns:a16="http://schemas.microsoft.com/office/drawing/2014/main" id="{9640CCDD-C952-4C4E-BA74-230763D9B780}"/>
                </a:ext>
              </a:extLst>
            </p:cNvPr>
            <p:cNvSpPr/>
            <p:nvPr/>
          </p:nvSpPr>
          <p:spPr>
            <a:xfrm>
              <a:off x="959409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1" y="54674"/>
                    <a:pt x="27337" y="54674"/>
                  </a:cubicBezTo>
                  <a:cubicBezTo>
                    <a:pt x="12287" y="54674"/>
                    <a:pt x="0" y="42386"/>
                    <a:pt x="0" y="27337"/>
                  </a:cubicBezTo>
                  <a:cubicBezTo>
                    <a:pt x="0" y="12287"/>
                    <a:pt x="12192" y="0"/>
                    <a:pt x="27337" y="0"/>
                  </a:cubicBezTo>
                  <a:cubicBezTo>
                    <a:pt x="42481" y="95"/>
                    <a:pt x="54673" y="12287"/>
                    <a:pt x="54673" y="27337"/>
                  </a:cubicBezTo>
                  <a:close/>
                </a:path>
              </a:pathLst>
            </a:custGeom>
            <a:grpFill/>
            <a:ln w="9525" cap="flat">
              <a:noFill/>
              <a:prstDash val="solid"/>
              <a:miter/>
            </a:ln>
          </p:spPr>
          <p:txBody>
            <a:bodyPr rtlCol="0" anchor="ctr"/>
            <a:lstStyle/>
            <a:p>
              <a:endParaRPr lang="zh-TW" altLang="en-US" sz="1013"/>
            </a:p>
          </p:txBody>
        </p:sp>
        <p:sp>
          <p:nvSpPr>
            <p:cNvPr id="121" name="手繪多邊形: 圖案 120">
              <a:extLst>
                <a:ext uri="{FF2B5EF4-FFF2-40B4-BE49-F238E27FC236}">
                  <a16:creationId xmlns:a16="http://schemas.microsoft.com/office/drawing/2014/main" id="{349D64A5-08BD-4ACB-BD9F-74EE1A4563AE}"/>
                </a:ext>
              </a:extLst>
            </p:cNvPr>
            <p:cNvSpPr/>
            <p:nvPr/>
          </p:nvSpPr>
          <p:spPr>
            <a:xfrm>
              <a:off x="9065745" y="84518"/>
              <a:ext cx="28575" cy="19050"/>
            </a:xfrm>
            <a:custGeom>
              <a:avLst/>
              <a:gdLst>
                <a:gd name="connsiteX0" fmla="*/ 31623 w 28575"/>
                <a:gd name="connsiteY0" fmla="*/ 24384 h 19050"/>
                <a:gd name="connsiteX1" fmla="*/ 22289 w 28575"/>
                <a:gd name="connsiteY1" fmla="*/ 24384 h 19050"/>
                <a:gd name="connsiteX2" fmla="*/ 22289 w 28575"/>
                <a:gd name="connsiteY2" fmla="*/ 17907 h 19050"/>
                <a:gd name="connsiteX3" fmla="*/ 9239 w 28575"/>
                <a:gd name="connsiteY3" fmla="*/ 17907 h 19050"/>
                <a:gd name="connsiteX4" fmla="*/ 9239 w 28575"/>
                <a:gd name="connsiteY4" fmla="*/ 24384 h 19050"/>
                <a:gd name="connsiteX5" fmla="*/ 0 w 28575"/>
                <a:gd name="connsiteY5" fmla="*/ 24384 h 19050"/>
                <a:gd name="connsiteX6" fmla="*/ 0 w 28575"/>
                <a:gd name="connsiteY6" fmla="*/ 5334 h 19050"/>
                <a:gd name="connsiteX7" fmla="*/ 1810 w 28575"/>
                <a:gd name="connsiteY7" fmla="*/ 1429 h 19050"/>
                <a:gd name="connsiteX8" fmla="*/ 6953 w 28575"/>
                <a:gd name="connsiteY8" fmla="*/ 0 h 19050"/>
                <a:gd name="connsiteX9" fmla="*/ 24670 w 28575"/>
                <a:gd name="connsiteY9" fmla="*/ 0 h 19050"/>
                <a:gd name="connsiteX10" fmla="*/ 29813 w 28575"/>
                <a:gd name="connsiteY10" fmla="*/ 1429 h 19050"/>
                <a:gd name="connsiteX11" fmla="*/ 31623 w 28575"/>
                <a:gd name="connsiteY11" fmla="*/ 5334 h 19050"/>
                <a:gd name="connsiteX12" fmla="*/ 31623 w 28575"/>
                <a:gd name="connsiteY12" fmla="*/ 24384 h 19050"/>
                <a:gd name="connsiteX13" fmla="*/ 22289 w 28575"/>
                <a:gd name="connsiteY13" fmla="*/ 13430 h 19050"/>
                <a:gd name="connsiteX14" fmla="*/ 22289 w 28575"/>
                <a:gd name="connsiteY14" fmla="*/ 6382 h 19050"/>
                <a:gd name="connsiteX15" fmla="*/ 9239 w 28575"/>
                <a:gd name="connsiteY15" fmla="*/ 6382 h 19050"/>
                <a:gd name="connsiteX16" fmla="*/ 9239 w 28575"/>
                <a:gd name="connsiteY16" fmla="*/ 13430 h 19050"/>
                <a:gd name="connsiteX17" fmla="*/ 22289 w 28575"/>
                <a:gd name="connsiteY17" fmla="*/ 1343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75" h="19050">
                  <a:moveTo>
                    <a:pt x="31623" y="24384"/>
                  </a:moveTo>
                  <a:lnTo>
                    <a:pt x="22289" y="24384"/>
                  </a:lnTo>
                  <a:lnTo>
                    <a:pt x="22289" y="17907"/>
                  </a:lnTo>
                  <a:lnTo>
                    <a:pt x="9239" y="17907"/>
                  </a:lnTo>
                  <a:lnTo>
                    <a:pt x="9239" y="24384"/>
                  </a:lnTo>
                  <a:lnTo>
                    <a:pt x="0" y="24384"/>
                  </a:lnTo>
                  <a:lnTo>
                    <a:pt x="0" y="5334"/>
                  </a:lnTo>
                  <a:cubicBezTo>
                    <a:pt x="0" y="3715"/>
                    <a:pt x="571" y="2381"/>
                    <a:pt x="1810" y="1429"/>
                  </a:cubicBezTo>
                  <a:cubicBezTo>
                    <a:pt x="3048" y="476"/>
                    <a:pt x="4763" y="0"/>
                    <a:pt x="6953" y="0"/>
                  </a:cubicBezTo>
                  <a:lnTo>
                    <a:pt x="24670" y="0"/>
                  </a:lnTo>
                  <a:cubicBezTo>
                    <a:pt x="26860" y="0"/>
                    <a:pt x="28575" y="476"/>
                    <a:pt x="29813" y="1429"/>
                  </a:cubicBezTo>
                  <a:cubicBezTo>
                    <a:pt x="31052" y="2381"/>
                    <a:pt x="31623" y="3715"/>
                    <a:pt x="31623" y="5334"/>
                  </a:cubicBezTo>
                  <a:lnTo>
                    <a:pt x="31623" y="24384"/>
                  </a:lnTo>
                  <a:close/>
                  <a:moveTo>
                    <a:pt x="22289" y="13430"/>
                  </a:moveTo>
                  <a:lnTo>
                    <a:pt x="22289" y="6382"/>
                  </a:lnTo>
                  <a:lnTo>
                    <a:pt x="9239" y="6382"/>
                  </a:lnTo>
                  <a:lnTo>
                    <a:pt x="9239" y="13430"/>
                  </a:lnTo>
                  <a:lnTo>
                    <a:pt x="22289" y="13430"/>
                  </a:lnTo>
                  <a:close/>
                </a:path>
              </a:pathLst>
            </a:custGeom>
            <a:grpFill/>
            <a:ln w="9525" cap="flat">
              <a:noFill/>
              <a:prstDash val="solid"/>
              <a:miter/>
            </a:ln>
          </p:spPr>
          <p:txBody>
            <a:bodyPr rtlCol="0" anchor="ctr"/>
            <a:lstStyle/>
            <a:p>
              <a:endParaRPr lang="zh-TW" altLang="en-US" sz="1013"/>
            </a:p>
          </p:txBody>
        </p:sp>
        <p:sp>
          <p:nvSpPr>
            <p:cNvPr id="122" name="手繪多邊形: 圖案 121">
              <a:extLst>
                <a:ext uri="{FF2B5EF4-FFF2-40B4-BE49-F238E27FC236}">
                  <a16:creationId xmlns:a16="http://schemas.microsoft.com/office/drawing/2014/main" id="{8F2FD0F9-C8CF-4E12-A4D5-A5705AB236EA}"/>
                </a:ext>
              </a:extLst>
            </p:cNvPr>
            <p:cNvSpPr/>
            <p:nvPr/>
          </p:nvSpPr>
          <p:spPr>
            <a:xfrm>
              <a:off x="9101654" y="84518"/>
              <a:ext cx="28575" cy="19050"/>
            </a:xfrm>
            <a:custGeom>
              <a:avLst/>
              <a:gdLst>
                <a:gd name="connsiteX0" fmla="*/ 29051 w 28575"/>
                <a:gd name="connsiteY0" fmla="*/ 1238 h 19050"/>
                <a:gd name="connsiteX1" fmla="*/ 24765 w 28575"/>
                <a:gd name="connsiteY1" fmla="*/ 0 h 19050"/>
                <a:gd name="connsiteX2" fmla="*/ 24765 w 28575"/>
                <a:gd name="connsiteY2" fmla="*/ 0 h 19050"/>
                <a:gd name="connsiteX3" fmla="*/ 24384 w 28575"/>
                <a:gd name="connsiteY3" fmla="*/ 0 h 19050"/>
                <a:gd name="connsiteX4" fmla="*/ 24098 w 28575"/>
                <a:gd name="connsiteY4" fmla="*/ 0 h 19050"/>
                <a:gd name="connsiteX5" fmla="*/ 7525 w 28575"/>
                <a:gd name="connsiteY5" fmla="*/ 0 h 19050"/>
                <a:gd name="connsiteX6" fmla="*/ 7525 w 28575"/>
                <a:gd name="connsiteY6" fmla="*/ 0 h 19050"/>
                <a:gd name="connsiteX7" fmla="*/ 6953 w 28575"/>
                <a:gd name="connsiteY7" fmla="*/ 0 h 19050"/>
                <a:gd name="connsiteX8" fmla="*/ 1810 w 28575"/>
                <a:gd name="connsiteY8" fmla="*/ 1429 h 19050"/>
                <a:gd name="connsiteX9" fmla="*/ 0 w 28575"/>
                <a:gd name="connsiteY9" fmla="*/ 5239 h 19050"/>
                <a:gd name="connsiteX10" fmla="*/ 0 w 28575"/>
                <a:gd name="connsiteY10" fmla="*/ 5239 h 19050"/>
                <a:gd name="connsiteX11" fmla="*/ 0 w 28575"/>
                <a:gd name="connsiteY11" fmla="*/ 5334 h 19050"/>
                <a:gd name="connsiteX12" fmla="*/ 0 w 28575"/>
                <a:gd name="connsiteY12" fmla="*/ 5334 h 19050"/>
                <a:gd name="connsiteX13" fmla="*/ 0 w 28575"/>
                <a:gd name="connsiteY13" fmla="*/ 5334 h 19050"/>
                <a:gd name="connsiteX14" fmla="*/ 0 w 28575"/>
                <a:gd name="connsiteY14" fmla="*/ 24384 h 19050"/>
                <a:gd name="connsiteX15" fmla="*/ 9334 w 28575"/>
                <a:gd name="connsiteY15" fmla="*/ 24384 h 19050"/>
                <a:gd name="connsiteX16" fmla="*/ 9334 w 28575"/>
                <a:gd name="connsiteY16" fmla="*/ 18002 h 19050"/>
                <a:gd name="connsiteX17" fmla="*/ 24384 w 28575"/>
                <a:gd name="connsiteY17" fmla="*/ 18002 h 19050"/>
                <a:gd name="connsiteX18" fmla="*/ 30480 w 28575"/>
                <a:gd name="connsiteY18" fmla="*/ 13049 h 19050"/>
                <a:gd name="connsiteX19" fmla="*/ 30480 w 28575"/>
                <a:gd name="connsiteY19" fmla="*/ 5334 h 19050"/>
                <a:gd name="connsiteX20" fmla="*/ 29051 w 28575"/>
                <a:gd name="connsiteY20" fmla="*/ 1238 h 19050"/>
                <a:gd name="connsiteX21" fmla="*/ 21145 w 28575"/>
                <a:gd name="connsiteY21" fmla="*/ 12668 h 19050"/>
                <a:gd name="connsiteX22" fmla="*/ 9334 w 28575"/>
                <a:gd name="connsiteY22" fmla="*/ 12668 h 19050"/>
                <a:gd name="connsiteX23" fmla="*/ 9334 w 28575"/>
                <a:gd name="connsiteY23" fmla="*/ 6382 h 19050"/>
                <a:gd name="connsiteX24" fmla="*/ 21145 w 28575"/>
                <a:gd name="connsiteY24" fmla="*/ 6382 h 19050"/>
                <a:gd name="connsiteX25" fmla="*/ 21145 w 28575"/>
                <a:gd name="connsiteY25" fmla="*/ 126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75" h="19050">
                  <a:moveTo>
                    <a:pt x="29051" y="1238"/>
                  </a:moveTo>
                  <a:cubicBezTo>
                    <a:pt x="28099" y="476"/>
                    <a:pt x="26670" y="95"/>
                    <a:pt x="24765" y="0"/>
                  </a:cubicBezTo>
                  <a:lnTo>
                    <a:pt x="24765" y="0"/>
                  </a:lnTo>
                  <a:lnTo>
                    <a:pt x="24384" y="0"/>
                  </a:lnTo>
                  <a:cubicBezTo>
                    <a:pt x="24289" y="0"/>
                    <a:pt x="24193" y="0"/>
                    <a:pt x="24098" y="0"/>
                  </a:cubicBezTo>
                  <a:lnTo>
                    <a:pt x="7525" y="0"/>
                  </a:lnTo>
                  <a:lnTo>
                    <a:pt x="7525" y="0"/>
                  </a:lnTo>
                  <a:lnTo>
                    <a:pt x="6953" y="0"/>
                  </a:lnTo>
                  <a:cubicBezTo>
                    <a:pt x="4763" y="0"/>
                    <a:pt x="3048" y="476"/>
                    <a:pt x="1810" y="1429"/>
                  </a:cubicBezTo>
                  <a:cubicBezTo>
                    <a:pt x="571" y="2381"/>
                    <a:pt x="0" y="3619"/>
                    <a:pt x="0" y="5239"/>
                  </a:cubicBezTo>
                  <a:lnTo>
                    <a:pt x="0" y="5239"/>
                  </a:lnTo>
                  <a:lnTo>
                    <a:pt x="0" y="5334"/>
                  </a:lnTo>
                  <a:cubicBezTo>
                    <a:pt x="0" y="5334"/>
                    <a:pt x="0" y="5334"/>
                    <a:pt x="0" y="5334"/>
                  </a:cubicBezTo>
                  <a:lnTo>
                    <a:pt x="0" y="5334"/>
                  </a:lnTo>
                  <a:lnTo>
                    <a:pt x="0" y="24384"/>
                  </a:lnTo>
                  <a:lnTo>
                    <a:pt x="9334" y="24384"/>
                  </a:lnTo>
                  <a:lnTo>
                    <a:pt x="9334" y="18002"/>
                  </a:lnTo>
                  <a:lnTo>
                    <a:pt x="24384" y="18002"/>
                  </a:lnTo>
                  <a:cubicBezTo>
                    <a:pt x="28480" y="18002"/>
                    <a:pt x="30480" y="16383"/>
                    <a:pt x="30480" y="13049"/>
                  </a:cubicBezTo>
                  <a:lnTo>
                    <a:pt x="30480" y="5334"/>
                  </a:lnTo>
                  <a:cubicBezTo>
                    <a:pt x="30575" y="3429"/>
                    <a:pt x="30099" y="2095"/>
                    <a:pt x="29051" y="1238"/>
                  </a:cubicBezTo>
                  <a:close/>
                  <a:moveTo>
                    <a:pt x="21145" y="12668"/>
                  </a:moveTo>
                  <a:lnTo>
                    <a:pt x="9334" y="12668"/>
                  </a:lnTo>
                  <a:lnTo>
                    <a:pt x="9334" y="6382"/>
                  </a:lnTo>
                  <a:lnTo>
                    <a:pt x="21145" y="6382"/>
                  </a:lnTo>
                  <a:lnTo>
                    <a:pt x="21145" y="12668"/>
                  </a:lnTo>
                  <a:close/>
                </a:path>
              </a:pathLst>
            </a:custGeom>
            <a:grpFill/>
            <a:ln w="9525" cap="flat">
              <a:noFill/>
              <a:prstDash val="solid"/>
              <a:miter/>
            </a:ln>
          </p:spPr>
          <p:txBody>
            <a:bodyPr rtlCol="0" anchor="ctr"/>
            <a:lstStyle/>
            <a:p>
              <a:endParaRPr lang="zh-TW" altLang="en-US" sz="1013"/>
            </a:p>
          </p:txBody>
        </p:sp>
        <p:sp>
          <p:nvSpPr>
            <p:cNvPr id="123" name="手繪多邊形: 圖案 122">
              <a:extLst>
                <a:ext uri="{FF2B5EF4-FFF2-40B4-BE49-F238E27FC236}">
                  <a16:creationId xmlns:a16="http://schemas.microsoft.com/office/drawing/2014/main" id="{B1EDB3CB-087F-4F35-8DE1-F6C5DA790C6C}"/>
                </a:ext>
              </a:extLst>
            </p:cNvPr>
            <p:cNvSpPr/>
            <p:nvPr/>
          </p:nvSpPr>
          <p:spPr>
            <a:xfrm>
              <a:off x="9029645" y="84518"/>
              <a:ext cx="28575" cy="19050"/>
            </a:xfrm>
            <a:custGeom>
              <a:avLst/>
              <a:gdLst>
                <a:gd name="connsiteX0" fmla="*/ 24384 w 28575"/>
                <a:gd name="connsiteY0" fmla="*/ 0 h 19050"/>
                <a:gd name="connsiteX1" fmla="*/ 24384 w 28575"/>
                <a:gd name="connsiteY1" fmla="*/ 0 h 19050"/>
                <a:gd name="connsiteX2" fmla="*/ 22955 w 28575"/>
                <a:gd name="connsiteY2" fmla="*/ 0 h 19050"/>
                <a:gd name="connsiteX3" fmla="*/ 22955 w 28575"/>
                <a:gd name="connsiteY3" fmla="*/ 14192 h 19050"/>
                <a:gd name="connsiteX4" fmla="*/ 22479 w 28575"/>
                <a:gd name="connsiteY4" fmla="*/ 14383 h 19050"/>
                <a:gd name="connsiteX5" fmla="*/ 22193 w 28575"/>
                <a:gd name="connsiteY5" fmla="*/ 14192 h 19050"/>
                <a:gd name="connsiteX6" fmla="*/ 12668 w 28575"/>
                <a:gd name="connsiteY6" fmla="*/ 857 h 19050"/>
                <a:gd name="connsiteX7" fmla="*/ 12668 w 28575"/>
                <a:gd name="connsiteY7" fmla="*/ 857 h 19050"/>
                <a:gd name="connsiteX8" fmla="*/ 12668 w 28575"/>
                <a:gd name="connsiteY8" fmla="*/ 857 h 19050"/>
                <a:gd name="connsiteX9" fmla="*/ 12573 w 28575"/>
                <a:gd name="connsiteY9" fmla="*/ 762 h 19050"/>
                <a:gd name="connsiteX10" fmla="*/ 12573 w 28575"/>
                <a:gd name="connsiteY10" fmla="*/ 667 h 19050"/>
                <a:gd name="connsiteX11" fmla="*/ 10573 w 28575"/>
                <a:gd name="connsiteY11" fmla="*/ 0 h 19050"/>
                <a:gd name="connsiteX12" fmla="*/ 2953 w 28575"/>
                <a:gd name="connsiteY12" fmla="*/ 0 h 19050"/>
                <a:gd name="connsiteX13" fmla="*/ 762 w 28575"/>
                <a:gd name="connsiteY13" fmla="*/ 857 h 19050"/>
                <a:gd name="connsiteX14" fmla="*/ 0 w 28575"/>
                <a:gd name="connsiteY14" fmla="*/ 2953 h 19050"/>
                <a:gd name="connsiteX15" fmla="*/ 0 w 28575"/>
                <a:gd name="connsiteY15" fmla="*/ 2953 h 19050"/>
                <a:gd name="connsiteX16" fmla="*/ 0 w 28575"/>
                <a:gd name="connsiteY16" fmla="*/ 24384 h 19050"/>
                <a:gd name="connsiteX17" fmla="*/ 8763 w 28575"/>
                <a:gd name="connsiteY17" fmla="*/ 24384 h 19050"/>
                <a:gd name="connsiteX18" fmla="*/ 8668 w 28575"/>
                <a:gd name="connsiteY18" fmla="*/ 9715 h 19050"/>
                <a:gd name="connsiteX19" fmla="*/ 9525 w 28575"/>
                <a:gd name="connsiteY19" fmla="*/ 9239 h 19050"/>
                <a:gd name="connsiteX20" fmla="*/ 9906 w 28575"/>
                <a:gd name="connsiteY20" fmla="*/ 9430 h 19050"/>
                <a:gd name="connsiteX21" fmla="*/ 9906 w 28575"/>
                <a:gd name="connsiteY21" fmla="*/ 9430 h 19050"/>
                <a:gd name="connsiteX22" fmla="*/ 22765 w 28575"/>
                <a:gd name="connsiteY22" fmla="*/ 24289 h 19050"/>
                <a:gd name="connsiteX23" fmla="*/ 31909 w 28575"/>
                <a:gd name="connsiteY23" fmla="*/ 24289 h 19050"/>
                <a:gd name="connsiteX24" fmla="*/ 31909 w 28575"/>
                <a:gd name="connsiteY24" fmla="*/ 0 h 19050"/>
                <a:gd name="connsiteX25" fmla="*/ 24384 w 28575"/>
                <a:gd name="connsiteY2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75" h="19050">
                  <a:moveTo>
                    <a:pt x="24384" y="0"/>
                  </a:moveTo>
                  <a:lnTo>
                    <a:pt x="24384" y="0"/>
                  </a:lnTo>
                  <a:lnTo>
                    <a:pt x="22955" y="0"/>
                  </a:lnTo>
                  <a:lnTo>
                    <a:pt x="22955" y="14192"/>
                  </a:lnTo>
                  <a:cubicBezTo>
                    <a:pt x="22860" y="14383"/>
                    <a:pt x="22765" y="14478"/>
                    <a:pt x="22479" y="14383"/>
                  </a:cubicBezTo>
                  <a:cubicBezTo>
                    <a:pt x="22479" y="14383"/>
                    <a:pt x="22288" y="14383"/>
                    <a:pt x="22193" y="14192"/>
                  </a:cubicBezTo>
                  <a:cubicBezTo>
                    <a:pt x="20669" y="11811"/>
                    <a:pt x="14573" y="3429"/>
                    <a:pt x="12668" y="857"/>
                  </a:cubicBezTo>
                  <a:cubicBezTo>
                    <a:pt x="12668" y="857"/>
                    <a:pt x="12668" y="857"/>
                    <a:pt x="12668" y="857"/>
                  </a:cubicBezTo>
                  <a:lnTo>
                    <a:pt x="12668" y="857"/>
                  </a:lnTo>
                  <a:cubicBezTo>
                    <a:pt x="12668" y="857"/>
                    <a:pt x="12668" y="762"/>
                    <a:pt x="12573" y="762"/>
                  </a:cubicBezTo>
                  <a:cubicBezTo>
                    <a:pt x="12573" y="667"/>
                    <a:pt x="12573" y="667"/>
                    <a:pt x="12573" y="667"/>
                  </a:cubicBezTo>
                  <a:cubicBezTo>
                    <a:pt x="12097" y="190"/>
                    <a:pt x="11430" y="0"/>
                    <a:pt x="10573" y="0"/>
                  </a:cubicBezTo>
                  <a:lnTo>
                    <a:pt x="2953" y="0"/>
                  </a:lnTo>
                  <a:cubicBezTo>
                    <a:pt x="2000" y="0"/>
                    <a:pt x="1238" y="286"/>
                    <a:pt x="762" y="857"/>
                  </a:cubicBezTo>
                  <a:cubicBezTo>
                    <a:pt x="286" y="1333"/>
                    <a:pt x="0" y="2095"/>
                    <a:pt x="0" y="2953"/>
                  </a:cubicBezTo>
                  <a:lnTo>
                    <a:pt x="0" y="2953"/>
                  </a:lnTo>
                  <a:lnTo>
                    <a:pt x="0" y="24384"/>
                  </a:lnTo>
                  <a:lnTo>
                    <a:pt x="8763" y="24384"/>
                  </a:lnTo>
                  <a:cubicBezTo>
                    <a:pt x="8763" y="24384"/>
                    <a:pt x="8763" y="13049"/>
                    <a:pt x="8668" y="9715"/>
                  </a:cubicBezTo>
                  <a:cubicBezTo>
                    <a:pt x="8668" y="9525"/>
                    <a:pt x="8858" y="9239"/>
                    <a:pt x="9525" y="9239"/>
                  </a:cubicBezTo>
                  <a:cubicBezTo>
                    <a:pt x="9525" y="9239"/>
                    <a:pt x="9811" y="9239"/>
                    <a:pt x="9906" y="9430"/>
                  </a:cubicBezTo>
                  <a:lnTo>
                    <a:pt x="9906" y="9430"/>
                  </a:lnTo>
                  <a:cubicBezTo>
                    <a:pt x="11620" y="12097"/>
                    <a:pt x="22765" y="24289"/>
                    <a:pt x="22765" y="24289"/>
                  </a:cubicBezTo>
                  <a:lnTo>
                    <a:pt x="31909" y="24289"/>
                  </a:lnTo>
                  <a:lnTo>
                    <a:pt x="31909" y="0"/>
                  </a:lnTo>
                  <a:lnTo>
                    <a:pt x="24384" y="0"/>
                  </a:lnTo>
                  <a:close/>
                </a:path>
              </a:pathLst>
            </a:custGeom>
            <a:grpFill/>
            <a:ln w="9525" cap="flat">
              <a:noFill/>
              <a:prstDash val="solid"/>
              <a:miter/>
            </a:ln>
          </p:spPr>
          <p:txBody>
            <a:bodyPr rtlCol="0" anchor="ctr"/>
            <a:lstStyle/>
            <a:p>
              <a:endParaRPr lang="zh-TW" altLang="en-US" sz="1013"/>
            </a:p>
          </p:txBody>
        </p:sp>
        <p:sp>
          <p:nvSpPr>
            <p:cNvPr id="124" name="手繪多邊形: 圖案 123">
              <a:extLst>
                <a:ext uri="{FF2B5EF4-FFF2-40B4-BE49-F238E27FC236}">
                  <a16:creationId xmlns:a16="http://schemas.microsoft.com/office/drawing/2014/main" id="{7082567F-26AF-4F6C-955B-6A7730C09C9C}"/>
                </a:ext>
              </a:extLst>
            </p:cNvPr>
            <p:cNvSpPr/>
            <p:nvPr/>
          </p:nvSpPr>
          <p:spPr>
            <a:xfrm>
              <a:off x="8994403" y="84232"/>
              <a:ext cx="28575" cy="19050"/>
            </a:xfrm>
            <a:custGeom>
              <a:avLst/>
              <a:gdLst>
                <a:gd name="connsiteX0" fmla="*/ 19907 w 28575"/>
                <a:gd name="connsiteY0" fmla="*/ 19050 h 19050"/>
                <a:gd name="connsiteX1" fmla="*/ 19526 w 28575"/>
                <a:gd name="connsiteY1" fmla="*/ 18764 h 19050"/>
                <a:gd name="connsiteX2" fmla="*/ 9716 w 28575"/>
                <a:gd name="connsiteY2" fmla="*/ 18764 h 19050"/>
                <a:gd name="connsiteX3" fmla="*/ 9716 w 28575"/>
                <a:gd name="connsiteY3" fmla="*/ 5905 h 19050"/>
                <a:gd name="connsiteX4" fmla="*/ 22669 w 28575"/>
                <a:gd name="connsiteY4" fmla="*/ 5905 h 19050"/>
                <a:gd name="connsiteX5" fmla="*/ 22669 w 28575"/>
                <a:gd name="connsiteY5" fmla="*/ 16764 h 19050"/>
                <a:gd name="connsiteX6" fmla="*/ 31051 w 28575"/>
                <a:gd name="connsiteY6" fmla="*/ 21050 h 19050"/>
                <a:gd name="connsiteX7" fmla="*/ 31528 w 28575"/>
                <a:gd name="connsiteY7" fmla="*/ 18288 h 19050"/>
                <a:gd name="connsiteX8" fmla="*/ 31528 w 28575"/>
                <a:gd name="connsiteY8" fmla="*/ 6477 h 19050"/>
                <a:gd name="connsiteX9" fmla="*/ 24384 w 28575"/>
                <a:gd name="connsiteY9" fmla="*/ 0 h 19050"/>
                <a:gd name="connsiteX10" fmla="*/ 24384 w 28575"/>
                <a:gd name="connsiteY10" fmla="*/ 0 h 19050"/>
                <a:gd name="connsiteX11" fmla="*/ 23622 w 28575"/>
                <a:gd name="connsiteY11" fmla="*/ 0 h 19050"/>
                <a:gd name="connsiteX12" fmla="*/ 23527 w 28575"/>
                <a:gd name="connsiteY12" fmla="*/ 0 h 19050"/>
                <a:gd name="connsiteX13" fmla="*/ 23527 w 28575"/>
                <a:gd name="connsiteY13" fmla="*/ 0 h 19050"/>
                <a:gd name="connsiteX14" fmla="*/ 8001 w 28575"/>
                <a:gd name="connsiteY14" fmla="*/ 0 h 19050"/>
                <a:gd name="connsiteX15" fmla="*/ 0 w 28575"/>
                <a:gd name="connsiteY15" fmla="*/ 6477 h 19050"/>
                <a:gd name="connsiteX16" fmla="*/ 0 w 28575"/>
                <a:gd name="connsiteY16" fmla="*/ 18383 h 19050"/>
                <a:gd name="connsiteX17" fmla="*/ 8001 w 28575"/>
                <a:gd name="connsiteY17" fmla="*/ 24860 h 19050"/>
                <a:gd name="connsiteX18" fmla="*/ 23622 w 28575"/>
                <a:gd name="connsiteY18" fmla="*/ 24860 h 19050"/>
                <a:gd name="connsiteX19" fmla="*/ 23622 w 28575"/>
                <a:gd name="connsiteY19" fmla="*/ 24860 h 19050"/>
                <a:gd name="connsiteX20" fmla="*/ 25908 w 28575"/>
                <a:gd name="connsiteY20" fmla="*/ 24670 h 19050"/>
                <a:gd name="connsiteX21" fmla="*/ 19907 w 28575"/>
                <a:gd name="connsiteY21"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75" h="19050">
                  <a:moveTo>
                    <a:pt x="19907" y="19050"/>
                  </a:moveTo>
                  <a:cubicBezTo>
                    <a:pt x="19717" y="18955"/>
                    <a:pt x="19622" y="18860"/>
                    <a:pt x="19526" y="18764"/>
                  </a:cubicBezTo>
                  <a:lnTo>
                    <a:pt x="9716" y="18764"/>
                  </a:lnTo>
                  <a:lnTo>
                    <a:pt x="9716" y="5905"/>
                  </a:lnTo>
                  <a:lnTo>
                    <a:pt x="22669" y="5905"/>
                  </a:lnTo>
                  <a:lnTo>
                    <a:pt x="22669" y="16764"/>
                  </a:lnTo>
                  <a:cubicBezTo>
                    <a:pt x="26575" y="18002"/>
                    <a:pt x="29242" y="19526"/>
                    <a:pt x="31051" y="21050"/>
                  </a:cubicBezTo>
                  <a:cubicBezTo>
                    <a:pt x="31337" y="20288"/>
                    <a:pt x="31528" y="19336"/>
                    <a:pt x="31528" y="18288"/>
                  </a:cubicBezTo>
                  <a:lnTo>
                    <a:pt x="31528" y="6477"/>
                  </a:lnTo>
                  <a:cubicBezTo>
                    <a:pt x="31528" y="2381"/>
                    <a:pt x="29147" y="286"/>
                    <a:pt x="24384" y="0"/>
                  </a:cubicBezTo>
                  <a:lnTo>
                    <a:pt x="24384" y="0"/>
                  </a:lnTo>
                  <a:lnTo>
                    <a:pt x="23622" y="0"/>
                  </a:lnTo>
                  <a:cubicBezTo>
                    <a:pt x="23622" y="0"/>
                    <a:pt x="23622" y="0"/>
                    <a:pt x="23527" y="0"/>
                  </a:cubicBezTo>
                  <a:lnTo>
                    <a:pt x="23527" y="0"/>
                  </a:lnTo>
                  <a:lnTo>
                    <a:pt x="8001" y="0"/>
                  </a:lnTo>
                  <a:cubicBezTo>
                    <a:pt x="2667" y="0"/>
                    <a:pt x="0" y="2191"/>
                    <a:pt x="0" y="6477"/>
                  </a:cubicBezTo>
                  <a:lnTo>
                    <a:pt x="0" y="18383"/>
                  </a:lnTo>
                  <a:cubicBezTo>
                    <a:pt x="0" y="22670"/>
                    <a:pt x="2667" y="24860"/>
                    <a:pt x="8001" y="24860"/>
                  </a:cubicBezTo>
                  <a:lnTo>
                    <a:pt x="23622" y="24860"/>
                  </a:lnTo>
                  <a:lnTo>
                    <a:pt x="23622" y="24860"/>
                  </a:lnTo>
                  <a:cubicBezTo>
                    <a:pt x="24479" y="24860"/>
                    <a:pt x="25241" y="24765"/>
                    <a:pt x="25908" y="24670"/>
                  </a:cubicBezTo>
                  <a:cubicBezTo>
                    <a:pt x="24575" y="22765"/>
                    <a:pt x="22193" y="20669"/>
                    <a:pt x="19907" y="19050"/>
                  </a:cubicBezTo>
                  <a:close/>
                </a:path>
              </a:pathLst>
            </a:custGeom>
            <a:grpFill/>
            <a:ln w="9525" cap="flat">
              <a:noFill/>
              <a:prstDash val="solid"/>
              <a:miter/>
            </a:ln>
          </p:spPr>
          <p:txBody>
            <a:bodyPr rtlCol="0" anchor="ctr"/>
            <a:lstStyle/>
            <a:p>
              <a:endParaRPr lang="zh-TW" altLang="en-US" sz="1013"/>
            </a:p>
          </p:txBody>
        </p:sp>
        <p:sp>
          <p:nvSpPr>
            <p:cNvPr id="125" name="手繪多邊形: 圖案 124">
              <a:extLst>
                <a:ext uri="{FF2B5EF4-FFF2-40B4-BE49-F238E27FC236}">
                  <a16:creationId xmlns:a16="http://schemas.microsoft.com/office/drawing/2014/main" id="{BCEED830-6039-4F7F-AE5A-0BCD1B151D3B}"/>
                </a:ext>
              </a:extLst>
            </p:cNvPr>
            <p:cNvSpPr/>
            <p:nvPr/>
          </p:nvSpPr>
          <p:spPr>
            <a:xfrm>
              <a:off x="9011262" y="100234"/>
              <a:ext cx="9525" cy="9525"/>
            </a:xfrm>
            <a:custGeom>
              <a:avLst/>
              <a:gdLst>
                <a:gd name="connsiteX0" fmla="*/ 0 w 9525"/>
                <a:gd name="connsiteY0" fmla="*/ 0 h 0"/>
                <a:gd name="connsiteX1" fmla="*/ 10001 w 9525"/>
                <a:gd name="connsiteY1" fmla="*/ 8858 h 0"/>
                <a:gd name="connsiteX2" fmla="*/ 16669 w 9525"/>
                <a:gd name="connsiteY2" fmla="*/ 8858 h 0"/>
                <a:gd name="connsiteX3" fmla="*/ 0 w 9525"/>
                <a:gd name="connsiteY3" fmla="*/ 0 h 0"/>
              </a:gdLst>
              <a:ahLst/>
              <a:cxnLst>
                <a:cxn ang="0">
                  <a:pos x="connsiteX0" y="connsiteY0"/>
                </a:cxn>
                <a:cxn ang="0">
                  <a:pos x="connsiteX1" y="connsiteY1"/>
                </a:cxn>
                <a:cxn ang="0">
                  <a:pos x="connsiteX2" y="connsiteY2"/>
                </a:cxn>
                <a:cxn ang="0">
                  <a:pos x="connsiteX3" y="connsiteY3"/>
                </a:cxn>
              </a:cxnLst>
              <a:rect l="l" t="t" r="r" b="b"/>
              <a:pathLst>
                <a:path w="9525">
                  <a:moveTo>
                    <a:pt x="0" y="0"/>
                  </a:moveTo>
                  <a:cubicBezTo>
                    <a:pt x="2953" y="1905"/>
                    <a:pt x="8191" y="5524"/>
                    <a:pt x="10001" y="8858"/>
                  </a:cubicBezTo>
                  <a:lnTo>
                    <a:pt x="16669" y="8858"/>
                  </a:lnTo>
                  <a:cubicBezTo>
                    <a:pt x="15526" y="6858"/>
                    <a:pt x="11716" y="2000"/>
                    <a:pt x="0" y="0"/>
                  </a:cubicBezTo>
                  <a:close/>
                </a:path>
              </a:pathLst>
            </a:custGeom>
            <a:grpFill/>
            <a:ln w="9525" cap="flat">
              <a:noFill/>
              <a:prstDash val="solid"/>
              <a:miter/>
            </a:ln>
          </p:spPr>
          <p:txBody>
            <a:bodyPr rtlCol="0" anchor="ctr"/>
            <a:lstStyle/>
            <a:p>
              <a:endParaRPr lang="zh-TW" altLang="en-US" sz="1013"/>
            </a:p>
          </p:txBody>
        </p:sp>
      </p:grpSp>
      <p:grpSp>
        <p:nvGrpSpPr>
          <p:cNvPr id="126" name="圖形 251" descr="伺服器">
            <a:extLst>
              <a:ext uri="{FF2B5EF4-FFF2-40B4-BE49-F238E27FC236}">
                <a16:creationId xmlns:a16="http://schemas.microsoft.com/office/drawing/2014/main" id="{D0D8362C-6CF0-45B2-B03C-A12561FE367D}"/>
              </a:ext>
            </a:extLst>
          </p:cNvPr>
          <p:cNvGrpSpPr/>
          <p:nvPr/>
        </p:nvGrpSpPr>
        <p:grpSpPr>
          <a:xfrm>
            <a:off x="8468972" y="4507715"/>
            <a:ext cx="309900" cy="318508"/>
            <a:chOff x="11394932" y="6015184"/>
            <a:chExt cx="484454" cy="497911"/>
          </a:xfrm>
          <a:effectLst>
            <a:outerShdw blurRad="50800" dist="38100" dir="2700000" algn="tl" rotWithShape="0">
              <a:prstClr val="black">
                <a:alpha val="40000"/>
              </a:prstClr>
            </a:outerShdw>
          </a:effectLst>
        </p:grpSpPr>
        <p:sp>
          <p:nvSpPr>
            <p:cNvPr id="127" name="手繪多邊形: 圖案 126">
              <a:extLst>
                <a:ext uri="{FF2B5EF4-FFF2-40B4-BE49-F238E27FC236}">
                  <a16:creationId xmlns:a16="http://schemas.microsoft.com/office/drawing/2014/main" id="{D7AB8F77-20A0-4D42-89DA-6772B711B502}"/>
                </a:ext>
              </a:extLst>
            </p:cNvPr>
            <p:cNvSpPr/>
            <p:nvPr/>
          </p:nvSpPr>
          <p:spPr>
            <a:xfrm>
              <a:off x="11616974" y="6391982"/>
              <a:ext cx="40371" cy="53828"/>
            </a:xfrm>
            <a:custGeom>
              <a:avLst/>
              <a:gdLst>
                <a:gd name="connsiteX0" fmla="*/ 0 w 40371"/>
                <a:gd name="connsiteY0" fmla="*/ 0 h 53828"/>
                <a:gd name="connsiteX1" fmla="*/ 40371 w 40371"/>
                <a:gd name="connsiteY1" fmla="*/ 0 h 53828"/>
                <a:gd name="connsiteX2" fmla="*/ 40371 w 40371"/>
                <a:gd name="connsiteY2" fmla="*/ 53828 h 53828"/>
                <a:gd name="connsiteX3" fmla="*/ 0 w 40371"/>
                <a:gd name="connsiteY3" fmla="*/ 53828 h 53828"/>
              </a:gdLst>
              <a:ahLst/>
              <a:cxnLst>
                <a:cxn ang="0">
                  <a:pos x="connsiteX0" y="connsiteY0"/>
                </a:cxn>
                <a:cxn ang="0">
                  <a:pos x="connsiteX1" y="connsiteY1"/>
                </a:cxn>
                <a:cxn ang="0">
                  <a:pos x="connsiteX2" y="connsiteY2"/>
                </a:cxn>
                <a:cxn ang="0">
                  <a:pos x="connsiteX3" y="connsiteY3"/>
                </a:cxn>
              </a:cxnLst>
              <a:rect l="l" t="t" r="r" b="b"/>
              <a:pathLst>
                <a:path w="40371" h="53828">
                  <a:moveTo>
                    <a:pt x="0" y="0"/>
                  </a:moveTo>
                  <a:lnTo>
                    <a:pt x="40371" y="0"/>
                  </a:lnTo>
                  <a:lnTo>
                    <a:pt x="40371" y="53828"/>
                  </a:lnTo>
                  <a:lnTo>
                    <a:pt x="0" y="53828"/>
                  </a:lnTo>
                  <a:close/>
                </a:path>
              </a:pathLst>
            </a:custGeom>
            <a:noFill/>
            <a:ln w="19050" cap="flat">
              <a:solidFill>
                <a:schemeClr val="bg1"/>
              </a:solidFill>
              <a:prstDash val="solid"/>
              <a:miter/>
            </a:ln>
          </p:spPr>
          <p:txBody>
            <a:bodyPr rtlCol="0" anchor="ctr"/>
            <a:lstStyle/>
            <a:p>
              <a:endParaRPr lang="zh-TW" altLang="en-US" sz="1013"/>
            </a:p>
          </p:txBody>
        </p:sp>
        <p:sp>
          <p:nvSpPr>
            <p:cNvPr id="128" name="手繪多邊形: 圖案 127">
              <a:extLst>
                <a:ext uri="{FF2B5EF4-FFF2-40B4-BE49-F238E27FC236}">
                  <a16:creationId xmlns:a16="http://schemas.microsoft.com/office/drawing/2014/main" id="{4D13F308-5862-4559-A672-A347E6B00806}"/>
                </a:ext>
              </a:extLst>
            </p:cNvPr>
            <p:cNvSpPr/>
            <p:nvPr/>
          </p:nvSpPr>
          <p:spPr>
            <a:xfrm>
              <a:off x="11616974" y="6472724"/>
              <a:ext cx="40371" cy="40371"/>
            </a:xfrm>
            <a:custGeom>
              <a:avLst/>
              <a:gdLst>
                <a:gd name="connsiteX0" fmla="*/ 0 w 40371"/>
                <a:gd name="connsiteY0" fmla="*/ 0 h 40371"/>
                <a:gd name="connsiteX1" fmla="*/ 40371 w 40371"/>
                <a:gd name="connsiteY1" fmla="*/ 0 h 40371"/>
                <a:gd name="connsiteX2" fmla="*/ 40371 w 40371"/>
                <a:gd name="connsiteY2" fmla="*/ 40371 h 40371"/>
                <a:gd name="connsiteX3" fmla="*/ 0 w 40371"/>
                <a:gd name="connsiteY3" fmla="*/ 40371 h 40371"/>
              </a:gdLst>
              <a:ahLst/>
              <a:cxnLst>
                <a:cxn ang="0">
                  <a:pos x="connsiteX0" y="connsiteY0"/>
                </a:cxn>
                <a:cxn ang="0">
                  <a:pos x="connsiteX1" y="connsiteY1"/>
                </a:cxn>
                <a:cxn ang="0">
                  <a:pos x="connsiteX2" y="connsiteY2"/>
                </a:cxn>
                <a:cxn ang="0">
                  <a:pos x="connsiteX3" y="connsiteY3"/>
                </a:cxn>
              </a:cxnLst>
              <a:rect l="l" t="t" r="r" b="b"/>
              <a:pathLst>
                <a:path w="40371" h="40371">
                  <a:moveTo>
                    <a:pt x="0" y="0"/>
                  </a:moveTo>
                  <a:lnTo>
                    <a:pt x="40371" y="0"/>
                  </a:lnTo>
                  <a:lnTo>
                    <a:pt x="40371" y="40371"/>
                  </a:lnTo>
                  <a:lnTo>
                    <a:pt x="0" y="40371"/>
                  </a:lnTo>
                  <a:close/>
                </a:path>
              </a:pathLst>
            </a:custGeom>
            <a:noFill/>
            <a:ln w="19050" cap="flat">
              <a:solidFill>
                <a:schemeClr val="bg1"/>
              </a:solidFill>
              <a:prstDash val="solid"/>
              <a:miter/>
            </a:ln>
          </p:spPr>
          <p:txBody>
            <a:bodyPr rtlCol="0" anchor="ctr"/>
            <a:lstStyle/>
            <a:p>
              <a:endParaRPr lang="zh-TW" altLang="en-US" sz="1013"/>
            </a:p>
          </p:txBody>
        </p:sp>
        <p:sp>
          <p:nvSpPr>
            <p:cNvPr id="129" name="手繪多邊形: 圖案 128">
              <a:extLst>
                <a:ext uri="{FF2B5EF4-FFF2-40B4-BE49-F238E27FC236}">
                  <a16:creationId xmlns:a16="http://schemas.microsoft.com/office/drawing/2014/main" id="{682C1951-0BF2-43C6-80C0-C17248FF0158}"/>
                </a:ext>
              </a:extLst>
            </p:cNvPr>
            <p:cNvSpPr/>
            <p:nvPr/>
          </p:nvSpPr>
          <p:spPr>
            <a:xfrm>
              <a:off x="11684259" y="6472724"/>
              <a:ext cx="195127" cy="40371"/>
            </a:xfrm>
            <a:custGeom>
              <a:avLst/>
              <a:gdLst>
                <a:gd name="connsiteX0" fmla="*/ 0 w 195127"/>
                <a:gd name="connsiteY0" fmla="*/ 0 h 40371"/>
                <a:gd name="connsiteX1" fmla="*/ 195127 w 195127"/>
                <a:gd name="connsiteY1" fmla="*/ 0 h 40371"/>
                <a:gd name="connsiteX2" fmla="*/ 195127 w 195127"/>
                <a:gd name="connsiteY2" fmla="*/ 40371 h 40371"/>
                <a:gd name="connsiteX3" fmla="*/ 0 w 195127"/>
                <a:gd name="connsiteY3" fmla="*/ 40371 h 40371"/>
              </a:gdLst>
              <a:ahLst/>
              <a:cxnLst>
                <a:cxn ang="0">
                  <a:pos x="connsiteX0" y="connsiteY0"/>
                </a:cxn>
                <a:cxn ang="0">
                  <a:pos x="connsiteX1" y="connsiteY1"/>
                </a:cxn>
                <a:cxn ang="0">
                  <a:pos x="connsiteX2" y="connsiteY2"/>
                </a:cxn>
                <a:cxn ang="0">
                  <a:pos x="connsiteX3" y="connsiteY3"/>
                </a:cxn>
              </a:cxnLst>
              <a:rect l="l" t="t" r="r" b="b"/>
              <a:pathLst>
                <a:path w="195127" h="40371">
                  <a:moveTo>
                    <a:pt x="0" y="0"/>
                  </a:moveTo>
                  <a:lnTo>
                    <a:pt x="195127" y="0"/>
                  </a:lnTo>
                  <a:lnTo>
                    <a:pt x="195127" y="40371"/>
                  </a:lnTo>
                  <a:lnTo>
                    <a:pt x="0" y="40371"/>
                  </a:lnTo>
                  <a:close/>
                </a:path>
              </a:pathLst>
            </a:custGeom>
            <a:noFill/>
            <a:ln w="19050" cap="flat">
              <a:solidFill>
                <a:schemeClr val="bg1"/>
              </a:solidFill>
              <a:prstDash val="solid"/>
              <a:miter/>
            </a:ln>
          </p:spPr>
          <p:txBody>
            <a:bodyPr rtlCol="0" anchor="ctr"/>
            <a:lstStyle/>
            <a:p>
              <a:endParaRPr lang="zh-TW" altLang="en-US" sz="1013"/>
            </a:p>
          </p:txBody>
        </p:sp>
        <p:sp>
          <p:nvSpPr>
            <p:cNvPr id="130" name="手繪多邊形: 圖案 129">
              <a:extLst>
                <a:ext uri="{FF2B5EF4-FFF2-40B4-BE49-F238E27FC236}">
                  <a16:creationId xmlns:a16="http://schemas.microsoft.com/office/drawing/2014/main" id="{C79E58BC-9C28-4DBB-A321-F15B3AA64FE6}"/>
                </a:ext>
              </a:extLst>
            </p:cNvPr>
            <p:cNvSpPr/>
            <p:nvPr/>
          </p:nvSpPr>
          <p:spPr>
            <a:xfrm>
              <a:off x="11394932" y="6472724"/>
              <a:ext cx="195127" cy="40371"/>
            </a:xfrm>
            <a:custGeom>
              <a:avLst/>
              <a:gdLst>
                <a:gd name="connsiteX0" fmla="*/ 0 w 195127"/>
                <a:gd name="connsiteY0" fmla="*/ 0 h 40371"/>
                <a:gd name="connsiteX1" fmla="*/ 195127 w 195127"/>
                <a:gd name="connsiteY1" fmla="*/ 0 h 40371"/>
                <a:gd name="connsiteX2" fmla="*/ 195127 w 195127"/>
                <a:gd name="connsiteY2" fmla="*/ 40371 h 40371"/>
                <a:gd name="connsiteX3" fmla="*/ 0 w 195127"/>
                <a:gd name="connsiteY3" fmla="*/ 40371 h 40371"/>
              </a:gdLst>
              <a:ahLst/>
              <a:cxnLst>
                <a:cxn ang="0">
                  <a:pos x="connsiteX0" y="connsiteY0"/>
                </a:cxn>
                <a:cxn ang="0">
                  <a:pos x="connsiteX1" y="connsiteY1"/>
                </a:cxn>
                <a:cxn ang="0">
                  <a:pos x="connsiteX2" y="connsiteY2"/>
                </a:cxn>
                <a:cxn ang="0">
                  <a:pos x="connsiteX3" y="connsiteY3"/>
                </a:cxn>
              </a:cxnLst>
              <a:rect l="l" t="t" r="r" b="b"/>
              <a:pathLst>
                <a:path w="195127" h="40371">
                  <a:moveTo>
                    <a:pt x="0" y="0"/>
                  </a:moveTo>
                  <a:lnTo>
                    <a:pt x="195127" y="0"/>
                  </a:lnTo>
                  <a:lnTo>
                    <a:pt x="195127" y="40371"/>
                  </a:lnTo>
                  <a:lnTo>
                    <a:pt x="0" y="40371"/>
                  </a:lnTo>
                  <a:close/>
                </a:path>
              </a:pathLst>
            </a:custGeom>
            <a:noFill/>
            <a:ln w="19050" cap="flat">
              <a:solidFill>
                <a:schemeClr val="bg1"/>
              </a:solidFill>
              <a:prstDash val="solid"/>
              <a:miter/>
            </a:ln>
          </p:spPr>
          <p:txBody>
            <a:bodyPr rtlCol="0" anchor="ctr"/>
            <a:lstStyle/>
            <a:p>
              <a:endParaRPr lang="zh-TW" altLang="en-US" sz="1013"/>
            </a:p>
          </p:txBody>
        </p:sp>
        <p:sp>
          <p:nvSpPr>
            <p:cNvPr id="131" name="手繪多邊形: 圖案 130">
              <a:extLst>
                <a:ext uri="{FF2B5EF4-FFF2-40B4-BE49-F238E27FC236}">
                  <a16:creationId xmlns:a16="http://schemas.microsoft.com/office/drawing/2014/main" id="{2CE15F49-3A1A-43D7-B5F9-4E3C9476D49F}"/>
                </a:ext>
              </a:extLst>
            </p:cNvPr>
            <p:cNvSpPr/>
            <p:nvPr/>
          </p:nvSpPr>
          <p:spPr>
            <a:xfrm>
              <a:off x="11421847" y="6284325"/>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endParaRPr lang="zh-TW" altLang="en-US" sz="1013"/>
            </a:p>
          </p:txBody>
        </p:sp>
        <p:sp>
          <p:nvSpPr>
            <p:cNvPr id="132" name="手繪多邊形: 圖案 131">
              <a:extLst>
                <a:ext uri="{FF2B5EF4-FFF2-40B4-BE49-F238E27FC236}">
                  <a16:creationId xmlns:a16="http://schemas.microsoft.com/office/drawing/2014/main" id="{DA27D19E-1702-4B6C-9341-DF51302D17E9}"/>
                </a:ext>
              </a:extLst>
            </p:cNvPr>
            <p:cNvSpPr/>
            <p:nvPr/>
          </p:nvSpPr>
          <p:spPr>
            <a:xfrm>
              <a:off x="11421847" y="6149754"/>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endParaRPr lang="zh-TW" altLang="en-US" sz="1013"/>
            </a:p>
          </p:txBody>
        </p:sp>
        <p:sp>
          <p:nvSpPr>
            <p:cNvPr id="133" name="手繪多邊形: 圖案 132">
              <a:extLst>
                <a:ext uri="{FF2B5EF4-FFF2-40B4-BE49-F238E27FC236}">
                  <a16:creationId xmlns:a16="http://schemas.microsoft.com/office/drawing/2014/main" id="{574BBC02-3BC9-4AB3-BE39-9E3735648F81}"/>
                </a:ext>
              </a:extLst>
            </p:cNvPr>
            <p:cNvSpPr/>
            <p:nvPr/>
          </p:nvSpPr>
          <p:spPr>
            <a:xfrm>
              <a:off x="11421847" y="6015184"/>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endParaRPr lang="zh-TW" altLang="en-US" sz="1013"/>
            </a:p>
          </p:txBody>
        </p:sp>
      </p:grpSp>
      <p:sp>
        <p:nvSpPr>
          <p:cNvPr id="134" name="左-右雙向箭號 219">
            <a:extLst>
              <a:ext uri="{FF2B5EF4-FFF2-40B4-BE49-F238E27FC236}">
                <a16:creationId xmlns:a16="http://schemas.microsoft.com/office/drawing/2014/main" id="{127381DC-2315-450B-B38A-A5D681D0A2C6}"/>
              </a:ext>
            </a:extLst>
          </p:cNvPr>
          <p:cNvSpPr/>
          <p:nvPr/>
        </p:nvSpPr>
        <p:spPr>
          <a:xfrm>
            <a:off x="5439977" y="1114894"/>
            <a:ext cx="370830" cy="157594"/>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135" name="左-右雙向箭號 220">
            <a:extLst>
              <a:ext uri="{FF2B5EF4-FFF2-40B4-BE49-F238E27FC236}">
                <a16:creationId xmlns:a16="http://schemas.microsoft.com/office/drawing/2014/main" id="{942BEAD5-8DB7-41B3-9762-326107A254D6}"/>
              </a:ext>
            </a:extLst>
          </p:cNvPr>
          <p:cNvSpPr/>
          <p:nvPr/>
        </p:nvSpPr>
        <p:spPr>
          <a:xfrm>
            <a:off x="5433429" y="1642155"/>
            <a:ext cx="370830" cy="157594"/>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136" name="左-右雙向箭號 221">
            <a:extLst>
              <a:ext uri="{FF2B5EF4-FFF2-40B4-BE49-F238E27FC236}">
                <a16:creationId xmlns:a16="http://schemas.microsoft.com/office/drawing/2014/main" id="{9AFC1FCA-002E-4C97-AD6D-A31C33A8C657}"/>
              </a:ext>
            </a:extLst>
          </p:cNvPr>
          <p:cNvSpPr/>
          <p:nvPr/>
        </p:nvSpPr>
        <p:spPr>
          <a:xfrm>
            <a:off x="5466176" y="2764713"/>
            <a:ext cx="370830" cy="157594"/>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137" name="左-右雙向箭號 222">
            <a:extLst>
              <a:ext uri="{FF2B5EF4-FFF2-40B4-BE49-F238E27FC236}">
                <a16:creationId xmlns:a16="http://schemas.microsoft.com/office/drawing/2014/main" id="{3649D98F-E408-489C-B077-2B6C6B9B5046}"/>
              </a:ext>
            </a:extLst>
          </p:cNvPr>
          <p:cNvSpPr/>
          <p:nvPr/>
        </p:nvSpPr>
        <p:spPr>
          <a:xfrm>
            <a:off x="5433429" y="3247637"/>
            <a:ext cx="370830" cy="157594"/>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138" name="左-右雙向箭號 260">
            <a:extLst>
              <a:ext uri="{FF2B5EF4-FFF2-40B4-BE49-F238E27FC236}">
                <a16:creationId xmlns:a16="http://schemas.microsoft.com/office/drawing/2014/main" id="{B1EF891A-20D9-4C54-836E-06B670D4AFC7}"/>
              </a:ext>
            </a:extLst>
          </p:cNvPr>
          <p:cNvSpPr/>
          <p:nvPr/>
        </p:nvSpPr>
        <p:spPr>
          <a:xfrm>
            <a:off x="5433429" y="4242444"/>
            <a:ext cx="370830" cy="157594"/>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139" name="左-右雙向箭號 261">
            <a:extLst>
              <a:ext uri="{FF2B5EF4-FFF2-40B4-BE49-F238E27FC236}">
                <a16:creationId xmlns:a16="http://schemas.microsoft.com/office/drawing/2014/main" id="{F62FA535-BEC9-4967-B30F-D2B523BC634C}"/>
              </a:ext>
            </a:extLst>
          </p:cNvPr>
          <p:cNvSpPr/>
          <p:nvPr/>
        </p:nvSpPr>
        <p:spPr>
          <a:xfrm>
            <a:off x="5433429" y="4583870"/>
            <a:ext cx="370830" cy="157594"/>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140" name="矩形: 圓角 139">
            <a:extLst>
              <a:ext uri="{FF2B5EF4-FFF2-40B4-BE49-F238E27FC236}">
                <a16:creationId xmlns:a16="http://schemas.microsoft.com/office/drawing/2014/main" id="{CDA843F4-BBCC-4081-B4D9-61141AF0E625}"/>
              </a:ext>
            </a:extLst>
          </p:cNvPr>
          <p:cNvSpPr/>
          <p:nvPr/>
        </p:nvSpPr>
        <p:spPr>
          <a:xfrm>
            <a:off x="2805736" y="3527874"/>
            <a:ext cx="2796744" cy="196760"/>
          </a:xfrm>
          <a:prstGeom prst="roundRect">
            <a:avLst>
              <a:gd name="adj" fmla="val 6051"/>
            </a:avLst>
          </a:prstGeom>
          <a:solidFill>
            <a:srgbClr val="0070C0"/>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41" name="左-右雙向箭號 212">
            <a:extLst>
              <a:ext uri="{FF2B5EF4-FFF2-40B4-BE49-F238E27FC236}">
                <a16:creationId xmlns:a16="http://schemas.microsoft.com/office/drawing/2014/main" id="{8058A2DB-3E59-4BEC-9246-E7A43DDC5D40}"/>
              </a:ext>
            </a:extLst>
          </p:cNvPr>
          <p:cNvSpPr/>
          <p:nvPr/>
        </p:nvSpPr>
        <p:spPr>
          <a:xfrm>
            <a:off x="6532464" y="4566061"/>
            <a:ext cx="566286" cy="167464"/>
          </a:xfrm>
          <a:prstGeom prst="leftRightArrow">
            <a:avLst>
              <a:gd name="adj1" fmla="val 39311"/>
              <a:gd name="adj2" fmla="val 50000"/>
            </a:avLst>
          </a:prstGeom>
          <a:solidFill>
            <a:srgbClr val="00B0F0"/>
          </a:solidFill>
          <a:ln>
            <a:no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cxnSp>
        <p:nvCxnSpPr>
          <p:cNvPr id="142" name="直線單箭頭接點 141">
            <a:extLst>
              <a:ext uri="{FF2B5EF4-FFF2-40B4-BE49-F238E27FC236}">
                <a16:creationId xmlns:a16="http://schemas.microsoft.com/office/drawing/2014/main" id="{2F642AC6-A04F-490F-A295-AEABA1B6EAB0}"/>
              </a:ext>
            </a:extLst>
          </p:cNvPr>
          <p:cNvCxnSpPr>
            <a:cxnSpLocks/>
            <a:endCxn id="12" idx="1"/>
          </p:cNvCxnSpPr>
          <p:nvPr/>
        </p:nvCxnSpPr>
        <p:spPr>
          <a:xfrm flipV="1">
            <a:off x="6620128" y="2684718"/>
            <a:ext cx="531002" cy="699177"/>
          </a:xfrm>
          <a:prstGeom prst="straightConnector1">
            <a:avLst/>
          </a:prstGeom>
          <a:ln w="50800">
            <a:solidFill>
              <a:srgbClr val="92D05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3" name="直線單箭頭接點 142">
            <a:extLst>
              <a:ext uri="{FF2B5EF4-FFF2-40B4-BE49-F238E27FC236}">
                <a16:creationId xmlns:a16="http://schemas.microsoft.com/office/drawing/2014/main" id="{57ECF57F-0907-4EAC-85AB-A55D041CA1DD}"/>
              </a:ext>
            </a:extLst>
          </p:cNvPr>
          <p:cNvCxnSpPr>
            <a:cxnSpLocks/>
          </p:cNvCxnSpPr>
          <p:nvPr/>
        </p:nvCxnSpPr>
        <p:spPr>
          <a:xfrm flipV="1">
            <a:off x="6620128" y="1305002"/>
            <a:ext cx="611230" cy="2937440"/>
          </a:xfrm>
          <a:prstGeom prst="straightConnector1">
            <a:avLst/>
          </a:prstGeom>
          <a:ln w="508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4" name="直線單箭頭接點 143">
            <a:extLst>
              <a:ext uri="{FF2B5EF4-FFF2-40B4-BE49-F238E27FC236}">
                <a16:creationId xmlns:a16="http://schemas.microsoft.com/office/drawing/2014/main" id="{FF175F71-4C11-47EE-9072-9522D553CD9D}"/>
              </a:ext>
            </a:extLst>
          </p:cNvPr>
          <p:cNvCxnSpPr>
            <a:cxnSpLocks/>
          </p:cNvCxnSpPr>
          <p:nvPr/>
        </p:nvCxnSpPr>
        <p:spPr>
          <a:xfrm flipV="1">
            <a:off x="6574152" y="1133496"/>
            <a:ext cx="576044" cy="1695874"/>
          </a:xfrm>
          <a:prstGeom prst="straightConnector1">
            <a:avLst/>
          </a:prstGeom>
          <a:ln w="508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5" name="圖片 144" descr="一張含有 向量圖形 的圖片&#10;&#10;自動產生的描述">
            <a:extLst>
              <a:ext uri="{FF2B5EF4-FFF2-40B4-BE49-F238E27FC236}">
                <a16:creationId xmlns:a16="http://schemas.microsoft.com/office/drawing/2014/main" id="{678BCBC5-7F93-4079-AC64-1752BA444261}"/>
              </a:ext>
            </a:extLst>
          </p:cNvPr>
          <p:cNvPicPr>
            <a:picLocks noChangeAspect="1"/>
          </p:cNvPicPr>
          <p:nvPr/>
        </p:nvPicPr>
        <p:blipFill>
          <a:blip r:embed="rId3"/>
          <a:stretch>
            <a:fillRect/>
          </a:stretch>
        </p:blipFill>
        <p:spPr>
          <a:xfrm>
            <a:off x="5994426" y="579341"/>
            <a:ext cx="409715" cy="409714"/>
          </a:xfrm>
          <a:prstGeom prst="roundRect">
            <a:avLst/>
          </a:prstGeom>
          <a:ln w="19050">
            <a:solidFill>
              <a:schemeClr val="bg1"/>
            </a:solidFill>
          </a:ln>
          <a:effectLst>
            <a:outerShdw blurRad="50800" dist="38100" dir="2700000" algn="tl" rotWithShape="0">
              <a:prstClr val="black">
                <a:alpha val="40000"/>
              </a:prstClr>
            </a:outerShdw>
          </a:effectLst>
        </p:spPr>
      </p:pic>
      <p:pic>
        <p:nvPicPr>
          <p:cNvPr id="146" name="圖片 145" descr="一張含有 向量圖形 的圖片&#10;&#10;自動產生的描述">
            <a:extLst>
              <a:ext uri="{FF2B5EF4-FFF2-40B4-BE49-F238E27FC236}">
                <a16:creationId xmlns:a16="http://schemas.microsoft.com/office/drawing/2014/main" id="{217D0548-82F1-4F5A-8F1C-6FB95513FA4D}"/>
              </a:ext>
            </a:extLst>
          </p:cNvPr>
          <p:cNvPicPr>
            <a:picLocks noChangeAspect="1"/>
          </p:cNvPicPr>
          <p:nvPr/>
        </p:nvPicPr>
        <p:blipFill>
          <a:blip r:embed="rId4"/>
          <a:stretch>
            <a:fillRect/>
          </a:stretch>
        </p:blipFill>
        <p:spPr>
          <a:xfrm>
            <a:off x="5994426" y="2236196"/>
            <a:ext cx="409715" cy="409714"/>
          </a:xfrm>
          <a:prstGeom prst="roundRect">
            <a:avLst>
              <a:gd name="adj" fmla="val 21735"/>
            </a:avLst>
          </a:prstGeom>
          <a:ln w="19050">
            <a:solidFill>
              <a:schemeClr val="bg1"/>
            </a:solidFill>
          </a:ln>
          <a:effectLst>
            <a:outerShdw blurRad="50800" dist="38100" dir="2700000" algn="tl" rotWithShape="0">
              <a:prstClr val="black">
                <a:alpha val="40000"/>
              </a:prstClr>
            </a:outerShdw>
          </a:effectLst>
        </p:spPr>
      </p:pic>
      <p:sp>
        <p:nvSpPr>
          <p:cNvPr id="148" name="橢圓 147">
            <a:extLst>
              <a:ext uri="{FF2B5EF4-FFF2-40B4-BE49-F238E27FC236}">
                <a16:creationId xmlns:a16="http://schemas.microsoft.com/office/drawing/2014/main" id="{2DEFA269-13A5-4679-8590-E4363AAA7D33}"/>
              </a:ext>
            </a:extLst>
          </p:cNvPr>
          <p:cNvSpPr/>
          <p:nvPr/>
        </p:nvSpPr>
        <p:spPr>
          <a:xfrm>
            <a:off x="168144" y="2414385"/>
            <a:ext cx="781790" cy="794162"/>
          </a:xfrm>
          <a:prstGeom prst="ellipse">
            <a:avLst/>
          </a:prstGeom>
          <a:no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49" name="橢圓 148">
            <a:extLst>
              <a:ext uri="{FF2B5EF4-FFF2-40B4-BE49-F238E27FC236}">
                <a16:creationId xmlns:a16="http://schemas.microsoft.com/office/drawing/2014/main" id="{E2BB3AED-7F48-4FC5-A69F-3FE9C270A1BC}"/>
              </a:ext>
            </a:extLst>
          </p:cNvPr>
          <p:cNvSpPr/>
          <p:nvPr/>
        </p:nvSpPr>
        <p:spPr>
          <a:xfrm>
            <a:off x="168421" y="4091692"/>
            <a:ext cx="781790" cy="794162"/>
          </a:xfrm>
          <a:prstGeom prst="ellipse">
            <a:avLst/>
          </a:prstGeom>
          <a:no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50" name="左-右雙向箭號 252">
            <a:extLst>
              <a:ext uri="{FF2B5EF4-FFF2-40B4-BE49-F238E27FC236}">
                <a16:creationId xmlns:a16="http://schemas.microsoft.com/office/drawing/2014/main" id="{F6C044C9-E553-498B-B5B2-2B918A97CC20}"/>
              </a:ext>
            </a:extLst>
          </p:cNvPr>
          <p:cNvSpPr/>
          <p:nvPr/>
        </p:nvSpPr>
        <p:spPr>
          <a:xfrm>
            <a:off x="758566" y="4430466"/>
            <a:ext cx="852676" cy="256633"/>
          </a:xfrm>
          <a:prstGeom prst="leftRightArrow">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788">
                <a:latin typeface="Arial" panose="020B0604020202020204" pitchFamily="34" charset="0"/>
                <a:ea typeface="微軟正黑體" panose="020B0604030504040204" pitchFamily="34" charset="-120"/>
                <a:cs typeface="Arial" panose="020B0604020202020204" pitchFamily="34" charset="0"/>
              </a:rPr>
              <a:t>File Access​</a:t>
            </a:r>
            <a:endParaRPr kumimoji="1" lang="zh-TW" altLang="en-US" sz="788">
              <a:latin typeface="Arial" panose="020B0604020202020204" pitchFamily="34" charset="0"/>
              <a:ea typeface="微軟正黑體" panose="020B0604030504040204" pitchFamily="34" charset="-120"/>
              <a:cs typeface="Arial" panose="020B0604020202020204" pitchFamily="34" charset="0"/>
            </a:endParaRPr>
          </a:p>
        </p:txBody>
      </p:sp>
      <p:sp>
        <p:nvSpPr>
          <p:cNvPr id="151" name="矩形 150">
            <a:extLst>
              <a:ext uri="{FF2B5EF4-FFF2-40B4-BE49-F238E27FC236}">
                <a16:creationId xmlns:a16="http://schemas.microsoft.com/office/drawing/2014/main" id="{40D6C977-CE45-4188-B4B6-D74CC855B116}"/>
              </a:ext>
            </a:extLst>
          </p:cNvPr>
          <p:cNvSpPr/>
          <p:nvPr/>
        </p:nvSpPr>
        <p:spPr>
          <a:xfrm>
            <a:off x="1389026" y="1575776"/>
            <a:ext cx="778217" cy="307777"/>
          </a:xfrm>
          <a:prstGeom prst="rect">
            <a:avLst/>
          </a:prstGeom>
          <a:effectLst>
            <a:outerShdw blurRad="50800" dist="38100" dir="2700000" algn="tl" rotWithShape="0">
              <a:prstClr val="black">
                <a:alpha val="40000"/>
              </a:prstClr>
            </a:outerShdw>
          </a:effectLst>
        </p:spPr>
        <p:txBody>
          <a:bodyPr wrap="square">
            <a:spAutoFit/>
          </a:bodyPr>
          <a:lstStyle/>
          <a:p>
            <a:pPr algn="ctr" defTabSz="996902">
              <a:defRPr/>
            </a:pPr>
            <a:r>
              <a:rPr lang="en-US" altLang="zh-CN" sz="700" b="1" kern="0" dirty="0">
                <a:solidFill>
                  <a:prstClr val="white"/>
                </a:solidFill>
                <a:latin typeface="Arial" panose="020B0604020202020204" pitchFamily="34" charset="0"/>
                <a:ea typeface="Microsoft JhengHei" panose="020B0604030504040204" pitchFamily="34" charset="-120"/>
                <a:cs typeface="Arial" panose="020B0604020202020204" pitchFamily="34" charset="0"/>
              </a:rPr>
              <a:t>Local​</a:t>
            </a:r>
          </a:p>
          <a:p>
            <a:pPr algn="ctr" defTabSz="996902">
              <a:defRPr/>
            </a:pPr>
            <a:r>
              <a:rPr lang="en-US" altLang="zh-CN" sz="700" b="1" kern="0" dirty="0">
                <a:solidFill>
                  <a:prstClr val="white"/>
                </a:solidFill>
                <a:latin typeface="Arial" panose="020B0604020202020204" pitchFamily="34" charset="0"/>
                <a:ea typeface="Microsoft JhengHei" panose="020B0604030504040204" pitchFamily="34" charset="-120"/>
                <a:cs typeface="Arial" panose="020B0604020202020204" pitchFamily="34" charset="0"/>
              </a:rPr>
              <a:t>Applications​</a:t>
            </a:r>
            <a:endParaRPr lang="zh-TW" altLang="en-US" sz="700" b="1" kern="0" dirty="0">
              <a:solidFill>
                <a:prstClr val="white"/>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52" name="左-右雙向箭號 240">
            <a:extLst>
              <a:ext uri="{FF2B5EF4-FFF2-40B4-BE49-F238E27FC236}">
                <a16:creationId xmlns:a16="http://schemas.microsoft.com/office/drawing/2014/main" id="{E4E6D582-668C-496F-80F2-55B458641663}"/>
              </a:ext>
            </a:extLst>
          </p:cNvPr>
          <p:cNvSpPr/>
          <p:nvPr/>
        </p:nvSpPr>
        <p:spPr>
          <a:xfrm>
            <a:off x="782583" y="2692769"/>
            <a:ext cx="829834" cy="260308"/>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788">
                <a:latin typeface="Arial" panose="020B0604020202020204" pitchFamily="34" charset="0"/>
                <a:ea typeface="微軟正黑體" panose="020B0604030504040204" pitchFamily="34" charset="-120"/>
                <a:cs typeface="Arial" panose="020B0604020202020204" pitchFamily="34" charset="0"/>
              </a:rPr>
              <a:t>File Access​</a:t>
            </a:r>
            <a:endParaRPr kumimoji="1" lang="zh-TW" altLang="en-US" sz="788">
              <a:latin typeface="Arial" panose="020B0604020202020204" pitchFamily="34" charset="0"/>
              <a:ea typeface="微軟正黑體" panose="020B0604030504040204" pitchFamily="34" charset="-120"/>
              <a:cs typeface="Arial" panose="020B0604020202020204" pitchFamily="34" charset="0"/>
            </a:endParaRPr>
          </a:p>
        </p:txBody>
      </p:sp>
      <p:sp>
        <p:nvSpPr>
          <p:cNvPr id="81" name="矩形 80">
            <a:extLst>
              <a:ext uri="{FF2B5EF4-FFF2-40B4-BE49-F238E27FC236}">
                <a16:creationId xmlns:a16="http://schemas.microsoft.com/office/drawing/2014/main" id="{5507B676-29C8-4C76-8BD3-5F8C36259306}"/>
              </a:ext>
            </a:extLst>
          </p:cNvPr>
          <p:cNvSpPr/>
          <p:nvPr/>
        </p:nvSpPr>
        <p:spPr>
          <a:xfrm>
            <a:off x="2830137" y="3521398"/>
            <a:ext cx="2609840" cy="203237"/>
          </a:xfrm>
          <a:prstGeom prst="rect">
            <a:avLst/>
          </a:prstGeom>
          <a:noFill/>
          <a:ln>
            <a:noFill/>
          </a:ln>
          <a:effectLst/>
          <a:scene3d>
            <a:camera prst="orthographicFront">
              <a:rot lat="0" lon="0" rev="0"/>
            </a:camera>
            <a:lightRig rig="threePt" dir="t">
              <a:rot lat="0" lon="0" rev="1200000"/>
            </a:lightRig>
          </a:scene3d>
          <a:sp3d/>
        </p:spPr>
        <p:txBody>
          <a:bodyPr lIns="99690" tIns="49845" rIns="99690" bIns="49845" rtlCol="0" anchor="ctr"/>
          <a:lstStyle/>
          <a:p>
            <a:pPr algn="ctr" defTabSz="996902">
              <a:defRPr/>
            </a:pPr>
            <a:r>
              <a:rPr lang="en-US" altLang="zh-TW" sz="1050" kern="0">
                <a:solidFill>
                  <a:schemeClr val="bg1"/>
                </a:solidFill>
                <a:latin typeface="Arial" panose="020B0604020202020204" pitchFamily="34" charset="0"/>
                <a:ea typeface="新細明體" panose="02020500000000000000" pitchFamily="18" charset="-120"/>
                <a:cs typeface="Arial" panose="020B0604020202020204" pitchFamily="34" charset="0"/>
              </a:rPr>
              <a:t>Local Disks/SSDs</a:t>
            </a:r>
            <a:endParaRPr lang="zh-TW" altLang="en-US" sz="1050"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grpSp>
        <p:nvGrpSpPr>
          <p:cNvPr id="155" name="群組 154">
            <a:extLst>
              <a:ext uri="{FF2B5EF4-FFF2-40B4-BE49-F238E27FC236}">
                <a16:creationId xmlns:a16="http://schemas.microsoft.com/office/drawing/2014/main" id="{B2B921E8-60EB-447C-9F37-8F868AD32D48}"/>
              </a:ext>
            </a:extLst>
          </p:cNvPr>
          <p:cNvGrpSpPr/>
          <p:nvPr/>
        </p:nvGrpSpPr>
        <p:grpSpPr>
          <a:xfrm flipH="1">
            <a:off x="311020" y="4269412"/>
            <a:ext cx="525553" cy="402569"/>
            <a:chOff x="13318847" y="8893093"/>
            <a:chExt cx="1455133" cy="1114619"/>
          </a:xfrm>
        </p:grpSpPr>
        <p:sp>
          <p:nvSpPr>
            <p:cNvPr id="156" name="手繪多邊形: 圖案 155">
              <a:extLst>
                <a:ext uri="{FF2B5EF4-FFF2-40B4-BE49-F238E27FC236}">
                  <a16:creationId xmlns:a16="http://schemas.microsoft.com/office/drawing/2014/main" id="{2AF067F7-FFDC-4494-A47D-475371C73747}"/>
                </a:ext>
              </a:extLst>
            </p:cNvPr>
            <p:cNvSpPr/>
            <p:nvPr/>
          </p:nvSpPr>
          <p:spPr>
            <a:xfrm>
              <a:off x="13318847" y="8893093"/>
              <a:ext cx="1455133" cy="957323"/>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57" name="手繪多邊形: 圖案 156">
              <a:extLst>
                <a:ext uri="{FF2B5EF4-FFF2-40B4-BE49-F238E27FC236}">
                  <a16:creationId xmlns:a16="http://schemas.microsoft.com/office/drawing/2014/main" id="{F5270973-112F-4FEA-8298-FAA1858B267C}"/>
                </a:ext>
              </a:extLst>
            </p:cNvPr>
            <p:cNvSpPr/>
            <p:nvPr/>
          </p:nvSpPr>
          <p:spPr>
            <a:xfrm>
              <a:off x="13429255" y="8995204"/>
              <a:ext cx="1225375" cy="753095"/>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58" name="手繪多邊形: 圖案 157">
              <a:extLst>
                <a:ext uri="{FF2B5EF4-FFF2-40B4-BE49-F238E27FC236}">
                  <a16:creationId xmlns:a16="http://schemas.microsoft.com/office/drawing/2014/main" id="{FC4240E5-A753-493B-B65D-42EB57CFB71E}"/>
                </a:ext>
              </a:extLst>
            </p:cNvPr>
            <p:cNvSpPr/>
            <p:nvPr/>
          </p:nvSpPr>
          <p:spPr>
            <a:xfrm>
              <a:off x="13318847" y="9863790"/>
              <a:ext cx="1455133" cy="143922"/>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59" name="手繪多邊形: 圖案 158">
              <a:extLst>
                <a:ext uri="{FF2B5EF4-FFF2-40B4-BE49-F238E27FC236}">
                  <a16:creationId xmlns:a16="http://schemas.microsoft.com/office/drawing/2014/main" id="{025638BF-3C28-477F-9E4E-DC93CCB35DA7}"/>
                </a:ext>
              </a:extLst>
            </p:cNvPr>
            <p:cNvSpPr/>
            <p:nvPr/>
          </p:nvSpPr>
          <p:spPr>
            <a:xfrm>
              <a:off x="13950039" y="9904153"/>
              <a:ext cx="191465" cy="38292"/>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rgbClr val="000000"/>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0" name="手繪多邊形: 圖案 159">
              <a:extLst>
                <a:ext uri="{FF2B5EF4-FFF2-40B4-BE49-F238E27FC236}">
                  <a16:creationId xmlns:a16="http://schemas.microsoft.com/office/drawing/2014/main" id="{8BCC3242-C98E-4695-B4F9-84BB584D3DFF}"/>
                </a:ext>
              </a:extLst>
            </p:cNvPr>
            <p:cNvSpPr/>
            <p:nvPr/>
          </p:nvSpPr>
          <p:spPr>
            <a:xfrm>
              <a:off x="13588681" y="9103446"/>
              <a:ext cx="510573" cy="510573"/>
            </a:xfrm>
            <a:custGeom>
              <a:avLst/>
              <a:gdLst>
                <a:gd name="connsiteX0" fmla="*/ 0 w 510572"/>
                <a:gd name="connsiteY0" fmla="*/ 0 h 510572"/>
                <a:gd name="connsiteX1" fmla="*/ 514785 w 510572"/>
                <a:gd name="connsiteY1" fmla="*/ 0 h 510572"/>
                <a:gd name="connsiteX2" fmla="*/ 514785 w 510572"/>
                <a:gd name="connsiteY2" fmla="*/ 520784 h 510572"/>
                <a:gd name="connsiteX3" fmla="*/ 0 w 510572"/>
                <a:gd name="connsiteY3" fmla="*/ 520784 h 510572"/>
              </a:gdLst>
              <a:ahLst/>
              <a:cxnLst>
                <a:cxn ang="0">
                  <a:pos x="connsiteX0" y="connsiteY0"/>
                </a:cxn>
                <a:cxn ang="0">
                  <a:pos x="connsiteX1" y="connsiteY1"/>
                </a:cxn>
                <a:cxn ang="0">
                  <a:pos x="connsiteX2" y="connsiteY2"/>
                </a:cxn>
                <a:cxn ang="0">
                  <a:pos x="connsiteX3" y="connsiteY3"/>
                </a:cxn>
              </a:cxnLst>
              <a:rect l="l" t="t" r="r" b="b"/>
              <a:pathLst>
                <a:path w="510572" h="510572">
                  <a:moveTo>
                    <a:pt x="0" y="0"/>
                  </a:moveTo>
                  <a:lnTo>
                    <a:pt x="514785" y="0"/>
                  </a:lnTo>
                  <a:lnTo>
                    <a:pt x="514785" y="520784"/>
                  </a:lnTo>
                  <a:lnTo>
                    <a:pt x="0" y="520784"/>
                  </a:lnTo>
                  <a:close/>
                </a:path>
              </a:pathLst>
            </a:custGeom>
            <a:no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1" name="手繪多邊形: 圖案 160">
              <a:extLst>
                <a:ext uri="{FF2B5EF4-FFF2-40B4-BE49-F238E27FC236}">
                  <a16:creationId xmlns:a16="http://schemas.microsoft.com/office/drawing/2014/main" id="{DCA5F3F4-DB4B-434E-B4A6-5BA880D2B7D5}"/>
                </a:ext>
              </a:extLst>
            </p:cNvPr>
            <p:cNvSpPr/>
            <p:nvPr/>
          </p:nvSpPr>
          <p:spPr>
            <a:xfrm>
              <a:off x="13974675"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2" name="手繪多邊形: 圖案 161">
              <a:extLst>
                <a:ext uri="{FF2B5EF4-FFF2-40B4-BE49-F238E27FC236}">
                  <a16:creationId xmlns:a16="http://schemas.microsoft.com/office/drawing/2014/main" id="{A58D6E98-7AD2-4700-BCB0-05D0643AFB59}"/>
                </a:ext>
              </a:extLst>
            </p:cNvPr>
            <p:cNvSpPr/>
            <p:nvPr/>
          </p:nvSpPr>
          <p:spPr>
            <a:xfrm>
              <a:off x="14013606"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3" name="手繪多邊形: 圖案 162">
              <a:extLst>
                <a:ext uri="{FF2B5EF4-FFF2-40B4-BE49-F238E27FC236}">
                  <a16:creationId xmlns:a16="http://schemas.microsoft.com/office/drawing/2014/main" id="{7FE9453D-52B6-4CB1-89A8-2573CC68D790}"/>
                </a:ext>
              </a:extLst>
            </p:cNvPr>
            <p:cNvSpPr/>
            <p:nvPr/>
          </p:nvSpPr>
          <p:spPr>
            <a:xfrm>
              <a:off x="14052537"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4" name="手繪多邊形: 圖案 163">
              <a:extLst>
                <a:ext uri="{FF2B5EF4-FFF2-40B4-BE49-F238E27FC236}">
                  <a16:creationId xmlns:a16="http://schemas.microsoft.com/office/drawing/2014/main" id="{4E4EF373-6910-4619-BF93-8023720408E4}"/>
                </a:ext>
              </a:extLst>
            </p:cNvPr>
            <p:cNvSpPr/>
            <p:nvPr/>
          </p:nvSpPr>
          <p:spPr>
            <a:xfrm>
              <a:off x="13591617" y="9161396"/>
              <a:ext cx="510573" cy="12764"/>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5" name="手繪多邊形: 圖案 164">
              <a:extLst>
                <a:ext uri="{FF2B5EF4-FFF2-40B4-BE49-F238E27FC236}">
                  <a16:creationId xmlns:a16="http://schemas.microsoft.com/office/drawing/2014/main" id="{26DDD3DB-8F78-4515-BEA2-5D6844F8F646}"/>
                </a:ext>
              </a:extLst>
            </p:cNvPr>
            <p:cNvSpPr/>
            <p:nvPr/>
          </p:nvSpPr>
          <p:spPr>
            <a:xfrm>
              <a:off x="13630548" y="9208241"/>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6" name="手繪多邊形: 圖案 165">
              <a:extLst>
                <a:ext uri="{FF2B5EF4-FFF2-40B4-BE49-F238E27FC236}">
                  <a16:creationId xmlns:a16="http://schemas.microsoft.com/office/drawing/2014/main" id="{E4F8BCFD-AD8C-4AB6-BABC-5AC35BAFB812}"/>
                </a:ext>
              </a:extLst>
            </p:cNvPr>
            <p:cNvSpPr/>
            <p:nvPr/>
          </p:nvSpPr>
          <p:spPr>
            <a:xfrm>
              <a:off x="13630548" y="9244108"/>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7" name="手繪多邊形: 圖案 166">
              <a:extLst>
                <a:ext uri="{FF2B5EF4-FFF2-40B4-BE49-F238E27FC236}">
                  <a16:creationId xmlns:a16="http://schemas.microsoft.com/office/drawing/2014/main" id="{C0A4699C-7597-4F27-9103-205AA81285F7}"/>
                </a:ext>
              </a:extLst>
            </p:cNvPr>
            <p:cNvSpPr/>
            <p:nvPr/>
          </p:nvSpPr>
          <p:spPr>
            <a:xfrm>
              <a:off x="13630548" y="9280104"/>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8" name="手繪多邊形: 圖案 167">
              <a:extLst>
                <a:ext uri="{FF2B5EF4-FFF2-40B4-BE49-F238E27FC236}">
                  <a16:creationId xmlns:a16="http://schemas.microsoft.com/office/drawing/2014/main" id="{7A5A1B17-D9B1-4DD5-8B1D-F658BFFBE490}"/>
                </a:ext>
              </a:extLst>
            </p:cNvPr>
            <p:cNvSpPr/>
            <p:nvPr/>
          </p:nvSpPr>
          <p:spPr>
            <a:xfrm>
              <a:off x="13630548" y="9315972"/>
              <a:ext cx="165936" cy="12764"/>
            </a:xfrm>
            <a:custGeom>
              <a:avLst/>
              <a:gdLst>
                <a:gd name="connsiteX0" fmla="*/ 0 w 165936"/>
                <a:gd name="connsiteY0" fmla="*/ 0 h 0"/>
                <a:gd name="connsiteX1" fmla="*/ 175892 w 165936"/>
                <a:gd name="connsiteY1" fmla="*/ 0 h 0"/>
              </a:gdLst>
              <a:ahLst/>
              <a:cxnLst>
                <a:cxn ang="0">
                  <a:pos x="connsiteX0" y="connsiteY0"/>
                </a:cxn>
                <a:cxn ang="0">
                  <a:pos x="connsiteX1" y="connsiteY1"/>
                </a:cxn>
              </a:cxnLst>
              <a:rect l="l" t="t" r="r" b="b"/>
              <a:pathLst>
                <a:path w="165936">
                  <a:moveTo>
                    <a:pt x="0" y="0"/>
                  </a:moveTo>
                  <a:lnTo>
                    <a:pt x="175892" y="0"/>
                  </a:lnTo>
                </a:path>
              </a:pathLst>
            </a:custGeom>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grpSp>
        <p:nvGrpSpPr>
          <p:cNvPr id="38" name="群組 37">
            <a:extLst>
              <a:ext uri="{FF2B5EF4-FFF2-40B4-BE49-F238E27FC236}">
                <a16:creationId xmlns:a16="http://schemas.microsoft.com/office/drawing/2014/main" id="{8EC5902F-C926-495E-8D04-37A82C3405BC}"/>
              </a:ext>
            </a:extLst>
          </p:cNvPr>
          <p:cNvGrpSpPr/>
          <p:nvPr/>
        </p:nvGrpSpPr>
        <p:grpSpPr>
          <a:xfrm>
            <a:off x="305319" y="2656912"/>
            <a:ext cx="198535" cy="198534"/>
            <a:chOff x="305319" y="2656912"/>
            <a:chExt cx="198535" cy="198534"/>
          </a:xfrm>
        </p:grpSpPr>
        <p:grpSp>
          <p:nvGrpSpPr>
            <p:cNvPr id="37" name="群組 36">
              <a:extLst>
                <a:ext uri="{FF2B5EF4-FFF2-40B4-BE49-F238E27FC236}">
                  <a16:creationId xmlns:a16="http://schemas.microsoft.com/office/drawing/2014/main" id="{0CC410F0-C1EB-47DE-BE28-15E5F051C269}"/>
                </a:ext>
              </a:extLst>
            </p:cNvPr>
            <p:cNvGrpSpPr/>
            <p:nvPr/>
          </p:nvGrpSpPr>
          <p:grpSpPr>
            <a:xfrm>
              <a:off x="317310" y="2668137"/>
              <a:ext cx="170597" cy="180834"/>
              <a:chOff x="317310" y="2668137"/>
              <a:chExt cx="170597" cy="180834"/>
            </a:xfrm>
          </p:grpSpPr>
          <p:sp>
            <p:nvSpPr>
              <p:cNvPr id="2" name="橢圓 1">
                <a:extLst>
                  <a:ext uri="{FF2B5EF4-FFF2-40B4-BE49-F238E27FC236}">
                    <a16:creationId xmlns:a16="http://schemas.microsoft.com/office/drawing/2014/main" id="{F6FB903F-B3AF-494E-9699-089247E81BC9}"/>
                  </a:ext>
                </a:extLst>
              </p:cNvPr>
              <p:cNvSpPr/>
              <p:nvPr/>
            </p:nvSpPr>
            <p:spPr>
              <a:xfrm>
                <a:off x="358254" y="2668137"/>
                <a:ext cx="92122" cy="10918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剪去同側角落 6">
                <a:extLst>
                  <a:ext uri="{FF2B5EF4-FFF2-40B4-BE49-F238E27FC236}">
                    <a16:creationId xmlns:a16="http://schemas.microsoft.com/office/drawing/2014/main" id="{B0110C1F-666E-4BF4-B472-98E05794E0A0}"/>
                  </a:ext>
                </a:extLst>
              </p:cNvPr>
              <p:cNvSpPr/>
              <p:nvPr/>
            </p:nvSpPr>
            <p:spPr>
              <a:xfrm>
                <a:off x="317310" y="2767084"/>
                <a:ext cx="170597" cy="81887"/>
              </a:xfrm>
              <a:prstGeom prst="snip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69" name="圖形 168">
              <a:extLst>
                <a:ext uri="{FF2B5EF4-FFF2-40B4-BE49-F238E27FC236}">
                  <a16:creationId xmlns:a16="http://schemas.microsoft.com/office/drawing/2014/main" id="{9F40E69F-EBDB-420B-B3EF-7FED315D23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5319" y="2656912"/>
              <a:ext cx="198535" cy="198534"/>
            </a:xfrm>
            <a:prstGeom prst="rect">
              <a:avLst/>
            </a:prstGeom>
          </p:spPr>
        </p:pic>
      </p:grpSp>
      <p:grpSp>
        <p:nvGrpSpPr>
          <p:cNvPr id="172" name="群組 171">
            <a:extLst>
              <a:ext uri="{FF2B5EF4-FFF2-40B4-BE49-F238E27FC236}">
                <a16:creationId xmlns:a16="http://schemas.microsoft.com/office/drawing/2014/main" id="{EEAB4282-1223-42E2-BDFF-7779A083A84B}"/>
              </a:ext>
            </a:extLst>
          </p:cNvPr>
          <p:cNvGrpSpPr/>
          <p:nvPr/>
        </p:nvGrpSpPr>
        <p:grpSpPr>
          <a:xfrm>
            <a:off x="345596" y="1214178"/>
            <a:ext cx="540952" cy="373003"/>
            <a:chOff x="315956" y="2573846"/>
            <a:chExt cx="832784" cy="574228"/>
          </a:xfrm>
        </p:grpSpPr>
        <p:grpSp>
          <p:nvGrpSpPr>
            <p:cNvPr id="173" name="群組 172">
              <a:extLst>
                <a:ext uri="{FF2B5EF4-FFF2-40B4-BE49-F238E27FC236}">
                  <a16:creationId xmlns:a16="http://schemas.microsoft.com/office/drawing/2014/main" id="{78C8AFE9-C171-4204-BA75-CF492A7F8D93}"/>
                </a:ext>
              </a:extLst>
            </p:cNvPr>
            <p:cNvGrpSpPr/>
            <p:nvPr/>
          </p:nvGrpSpPr>
          <p:grpSpPr>
            <a:xfrm>
              <a:off x="315956" y="2626868"/>
              <a:ext cx="252544" cy="514000"/>
              <a:chOff x="315956" y="2626868"/>
              <a:chExt cx="252544" cy="514000"/>
            </a:xfrm>
          </p:grpSpPr>
          <p:sp>
            <p:nvSpPr>
              <p:cNvPr id="189" name="手繪多邊形: 圖案 188">
                <a:extLst>
                  <a:ext uri="{FF2B5EF4-FFF2-40B4-BE49-F238E27FC236}">
                    <a16:creationId xmlns:a16="http://schemas.microsoft.com/office/drawing/2014/main" id="{F07CC110-374B-4204-8EAF-1BD74345C3EC}"/>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solidFill>
                <a:schemeClr val="tx1"/>
              </a:solidFill>
              <a:ln w="19050" cap="flat">
                <a:solidFill>
                  <a:schemeClr val="bg1"/>
                </a:solidFill>
                <a:prstDash val="solid"/>
                <a:miter/>
              </a:ln>
            </p:spPr>
            <p:txBody>
              <a:bodyPr rtlCol="0" anchor="ctr"/>
              <a:lstStyle/>
              <a:p>
                <a:endParaRPr lang="zh-TW" altLang="en-US" sz="1013"/>
              </a:p>
            </p:txBody>
          </p:sp>
          <p:sp>
            <p:nvSpPr>
              <p:cNvPr id="190" name="手繪多邊形: 圖案 189">
                <a:extLst>
                  <a:ext uri="{FF2B5EF4-FFF2-40B4-BE49-F238E27FC236}">
                    <a16:creationId xmlns:a16="http://schemas.microsoft.com/office/drawing/2014/main" id="{45141E3C-542C-4D57-A8A2-F14C7E66450F}"/>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solidFill>
                <a:schemeClr val="tx1"/>
              </a:solidFill>
              <a:ln w="19050" cap="flat">
                <a:noFill/>
                <a:prstDash val="solid"/>
                <a:miter/>
              </a:ln>
            </p:spPr>
            <p:txBody>
              <a:bodyPr rtlCol="0" anchor="ctr"/>
              <a:lstStyle/>
              <a:p>
                <a:endParaRPr lang="zh-TW" altLang="en-US" sz="1013"/>
              </a:p>
            </p:txBody>
          </p:sp>
          <p:sp>
            <p:nvSpPr>
              <p:cNvPr id="191" name="手繪多邊形: 圖案 190">
                <a:extLst>
                  <a:ext uri="{FF2B5EF4-FFF2-40B4-BE49-F238E27FC236}">
                    <a16:creationId xmlns:a16="http://schemas.microsoft.com/office/drawing/2014/main" id="{3DB48F27-DCF2-4EAE-9769-DE6D2A0FE004}"/>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sz="1013"/>
              </a:p>
            </p:txBody>
          </p:sp>
          <p:sp>
            <p:nvSpPr>
              <p:cNvPr id="192" name="手繪多邊形: 圖案 191">
                <a:extLst>
                  <a:ext uri="{FF2B5EF4-FFF2-40B4-BE49-F238E27FC236}">
                    <a16:creationId xmlns:a16="http://schemas.microsoft.com/office/drawing/2014/main" id="{3E873551-EE6A-4B2F-9BDC-CDA1C17D034C}"/>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sz="1013"/>
              </a:p>
            </p:txBody>
          </p:sp>
          <p:sp>
            <p:nvSpPr>
              <p:cNvPr id="193" name="手繪多邊形: 圖案 192">
                <a:extLst>
                  <a:ext uri="{FF2B5EF4-FFF2-40B4-BE49-F238E27FC236}">
                    <a16:creationId xmlns:a16="http://schemas.microsoft.com/office/drawing/2014/main" id="{6909F221-2761-4D9F-8F6A-0640626B6B35}"/>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solidFill>
                <a:schemeClr val="bg1"/>
              </a:solidFill>
              <a:ln w="19050" cap="flat">
                <a:solidFill>
                  <a:schemeClr val="bg1"/>
                </a:solidFill>
                <a:prstDash val="solid"/>
                <a:miter/>
              </a:ln>
            </p:spPr>
            <p:txBody>
              <a:bodyPr rtlCol="0" anchor="ctr"/>
              <a:lstStyle/>
              <a:p>
                <a:endParaRPr lang="zh-TW" altLang="en-US" sz="1013"/>
              </a:p>
            </p:txBody>
          </p:sp>
        </p:grpSp>
        <p:grpSp>
          <p:nvGrpSpPr>
            <p:cNvPr id="174" name="群組 173">
              <a:extLst>
                <a:ext uri="{FF2B5EF4-FFF2-40B4-BE49-F238E27FC236}">
                  <a16:creationId xmlns:a16="http://schemas.microsoft.com/office/drawing/2014/main" id="{57AEF235-8190-4E04-8223-D9893641AB33}"/>
                </a:ext>
              </a:extLst>
            </p:cNvPr>
            <p:cNvGrpSpPr/>
            <p:nvPr/>
          </p:nvGrpSpPr>
          <p:grpSpPr>
            <a:xfrm>
              <a:off x="469527" y="2573846"/>
              <a:ext cx="679213" cy="574228"/>
              <a:chOff x="576639" y="2568822"/>
              <a:chExt cx="679213" cy="574228"/>
            </a:xfrm>
          </p:grpSpPr>
          <p:sp>
            <p:nvSpPr>
              <p:cNvPr id="175" name="手繪多邊形: 圖案 174">
                <a:extLst>
                  <a:ext uri="{FF2B5EF4-FFF2-40B4-BE49-F238E27FC236}">
                    <a16:creationId xmlns:a16="http://schemas.microsoft.com/office/drawing/2014/main" id="{3E281D52-C153-459F-8A86-CF501A97710A}"/>
                  </a:ext>
                </a:extLst>
              </p:cNvPr>
              <p:cNvSpPr/>
              <p:nvPr/>
            </p:nvSpPr>
            <p:spPr>
              <a:xfrm>
                <a:off x="807868" y="2977559"/>
                <a:ext cx="213919" cy="127758"/>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solidFill>
                <a:schemeClr val="tx1"/>
              </a:solidFill>
              <a:ln w="12700" cap="flat">
                <a:solidFill>
                  <a:schemeClr val="bg1"/>
                </a:solidFill>
                <a:prstDash val="solid"/>
                <a:miter/>
              </a:ln>
            </p:spPr>
            <p:txBody>
              <a:bodyPr rtlCol="0" anchor="ctr"/>
              <a:lstStyle/>
              <a:p>
                <a:endParaRPr lang="zh-TW" altLang="en-US" sz="1013"/>
              </a:p>
            </p:txBody>
          </p:sp>
          <p:sp>
            <p:nvSpPr>
              <p:cNvPr id="176" name="手繪多邊形: 圖案 175">
                <a:extLst>
                  <a:ext uri="{FF2B5EF4-FFF2-40B4-BE49-F238E27FC236}">
                    <a16:creationId xmlns:a16="http://schemas.microsoft.com/office/drawing/2014/main" id="{AA12A69B-0CF1-4493-8E0C-62A3A8095334}"/>
                  </a:ext>
                </a:extLst>
              </p:cNvPr>
              <p:cNvSpPr/>
              <p:nvPr/>
            </p:nvSpPr>
            <p:spPr>
              <a:xfrm>
                <a:off x="623688" y="3077685"/>
                <a:ext cx="582336" cy="65365"/>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solidFill>
                <a:schemeClr val="bg1"/>
              </a:solidFill>
              <a:ln w="19050" cap="flat">
                <a:noFill/>
                <a:prstDash val="solid"/>
                <a:miter/>
              </a:ln>
            </p:spPr>
            <p:txBody>
              <a:bodyPr rtlCol="0" anchor="ctr"/>
              <a:lstStyle/>
              <a:p>
                <a:endParaRPr lang="zh-TW" altLang="en-US" sz="1013"/>
              </a:p>
            </p:txBody>
          </p:sp>
          <p:sp>
            <p:nvSpPr>
              <p:cNvPr id="177" name="手繪多邊形: 圖案 176">
                <a:extLst>
                  <a:ext uri="{FF2B5EF4-FFF2-40B4-BE49-F238E27FC236}">
                    <a16:creationId xmlns:a16="http://schemas.microsoft.com/office/drawing/2014/main" id="{3C7A6291-EFD3-4E87-92D4-06A8CFA0197E}"/>
                  </a:ext>
                </a:extLst>
              </p:cNvPr>
              <p:cNvSpPr/>
              <p:nvPr/>
            </p:nvSpPr>
            <p:spPr>
              <a:xfrm>
                <a:off x="576639" y="2568822"/>
                <a:ext cx="679213" cy="475722"/>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solidFill>
                <a:schemeClr val="tx1"/>
              </a:solidFill>
              <a:ln w="19050" cap="rnd">
                <a:solidFill>
                  <a:schemeClr val="bg1"/>
                </a:solidFill>
                <a:prstDash val="solid"/>
                <a:miter/>
              </a:ln>
            </p:spPr>
            <p:txBody>
              <a:bodyPr rtlCol="0" anchor="ctr"/>
              <a:lstStyle/>
              <a:p>
                <a:endParaRPr lang="zh-TW" altLang="en-US" sz="1013"/>
              </a:p>
            </p:txBody>
          </p:sp>
          <p:grpSp>
            <p:nvGrpSpPr>
              <p:cNvPr id="178" name="群組 177">
                <a:extLst>
                  <a:ext uri="{FF2B5EF4-FFF2-40B4-BE49-F238E27FC236}">
                    <a16:creationId xmlns:a16="http://schemas.microsoft.com/office/drawing/2014/main" id="{CF96F23B-65E3-4A33-8976-92BA3A8BA52C}"/>
                  </a:ext>
                </a:extLst>
              </p:cNvPr>
              <p:cNvGrpSpPr/>
              <p:nvPr/>
            </p:nvGrpSpPr>
            <p:grpSpPr>
              <a:xfrm>
                <a:off x="627174" y="2629802"/>
                <a:ext cx="573422" cy="359503"/>
                <a:chOff x="7380172" y="1874094"/>
                <a:chExt cx="958662" cy="601018"/>
              </a:xfrm>
              <a:solidFill>
                <a:schemeClr val="tx1"/>
              </a:solidFill>
            </p:grpSpPr>
            <p:sp>
              <p:nvSpPr>
                <p:cNvPr id="179" name="手繪多邊形: 圖案 178">
                  <a:extLst>
                    <a:ext uri="{FF2B5EF4-FFF2-40B4-BE49-F238E27FC236}">
                      <a16:creationId xmlns:a16="http://schemas.microsoft.com/office/drawing/2014/main" id="{D35057FF-DEB6-4AED-ABB7-74F95FE5F319}"/>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12700" cap="rnd">
                  <a:solidFill>
                    <a:schemeClr val="bg1"/>
                  </a:solidFill>
                  <a:prstDash val="solid"/>
                  <a:miter/>
                </a:ln>
              </p:spPr>
              <p:txBody>
                <a:bodyPr rtlCol="0" anchor="ctr"/>
                <a:lstStyle/>
                <a:p>
                  <a:endParaRPr lang="zh-TW" altLang="en-US" sz="1013"/>
                </a:p>
              </p:txBody>
            </p:sp>
            <p:sp>
              <p:nvSpPr>
                <p:cNvPr id="180" name="手繪多邊形: 圖案 179">
                  <a:extLst>
                    <a:ext uri="{FF2B5EF4-FFF2-40B4-BE49-F238E27FC236}">
                      <a16:creationId xmlns:a16="http://schemas.microsoft.com/office/drawing/2014/main" id="{AF34BFD4-DC6E-4C55-ADF0-DF81DFFE463C}"/>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bg1"/>
                  </a:solidFill>
                  <a:prstDash val="solid"/>
                  <a:miter/>
                </a:ln>
              </p:spPr>
              <p:txBody>
                <a:bodyPr rtlCol="0" anchor="ctr"/>
                <a:lstStyle/>
                <a:p>
                  <a:endParaRPr lang="zh-TW" altLang="en-US" sz="1013"/>
                </a:p>
              </p:txBody>
            </p:sp>
            <p:sp>
              <p:nvSpPr>
                <p:cNvPr id="181" name="手繪多邊形: 圖案 180">
                  <a:extLst>
                    <a:ext uri="{FF2B5EF4-FFF2-40B4-BE49-F238E27FC236}">
                      <a16:creationId xmlns:a16="http://schemas.microsoft.com/office/drawing/2014/main" id="{8EE8874A-A10B-4172-A127-F7B2FE1C9469}"/>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sz="1013"/>
                </a:p>
              </p:txBody>
            </p:sp>
            <p:sp>
              <p:nvSpPr>
                <p:cNvPr id="182" name="手繪多邊形: 圖案 181">
                  <a:extLst>
                    <a:ext uri="{FF2B5EF4-FFF2-40B4-BE49-F238E27FC236}">
                      <a16:creationId xmlns:a16="http://schemas.microsoft.com/office/drawing/2014/main" id="{C65E86D2-FA92-4B96-B83C-D5E724B31040}"/>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sz="1013"/>
                </a:p>
              </p:txBody>
            </p:sp>
            <p:sp>
              <p:nvSpPr>
                <p:cNvPr id="183" name="手繪多邊形: 圖案 182">
                  <a:extLst>
                    <a:ext uri="{FF2B5EF4-FFF2-40B4-BE49-F238E27FC236}">
                      <a16:creationId xmlns:a16="http://schemas.microsoft.com/office/drawing/2014/main" id="{C346E019-6164-49D1-921A-40EF576F16AC}"/>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sz="1013"/>
                </a:p>
              </p:txBody>
            </p:sp>
            <p:sp>
              <p:nvSpPr>
                <p:cNvPr id="184" name="手繪多邊形: 圖案 183">
                  <a:extLst>
                    <a:ext uri="{FF2B5EF4-FFF2-40B4-BE49-F238E27FC236}">
                      <a16:creationId xmlns:a16="http://schemas.microsoft.com/office/drawing/2014/main" id="{A9FFF8E4-6F1D-466A-BB3D-260C1746093A}"/>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bg1"/>
                  </a:solidFill>
                  <a:prstDash val="solid"/>
                  <a:miter/>
                </a:ln>
              </p:spPr>
              <p:txBody>
                <a:bodyPr rtlCol="0" anchor="ctr"/>
                <a:lstStyle/>
                <a:p>
                  <a:endParaRPr lang="zh-TW" altLang="en-US" sz="1013"/>
                </a:p>
              </p:txBody>
            </p:sp>
            <p:sp>
              <p:nvSpPr>
                <p:cNvPr id="185" name="手繪多邊形: 圖案 184">
                  <a:extLst>
                    <a:ext uri="{FF2B5EF4-FFF2-40B4-BE49-F238E27FC236}">
                      <a16:creationId xmlns:a16="http://schemas.microsoft.com/office/drawing/2014/main" id="{A7EBD526-271C-46FA-86C3-109844BC2DA7}"/>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endParaRPr lang="zh-TW" altLang="en-US" sz="1013"/>
                </a:p>
              </p:txBody>
            </p:sp>
            <p:sp>
              <p:nvSpPr>
                <p:cNvPr id="186" name="手繪多邊形: 圖案 185">
                  <a:extLst>
                    <a:ext uri="{FF2B5EF4-FFF2-40B4-BE49-F238E27FC236}">
                      <a16:creationId xmlns:a16="http://schemas.microsoft.com/office/drawing/2014/main" id="{1D742DAD-95C4-4CA0-A894-54956D607E44}"/>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bg1"/>
                  </a:solidFill>
                  <a:prstDash val="solid"/>
                  <a:miter/>
                </a:ln>
              </p:spPr>
              <p:txBody>
                <a:bodyPr rtlCol="0" anchor="ctr"/>
                <a:lstStyle/>
                <a:p>
                  <a:endParaRPr lang="zh-TW" altLang="en-US" sz="1013"/>
                </a:p>
              </p:txBody>
            </p:sp>
            <p:sp>
              <p:nvSpPr>
                <p:cNvPr id="187" name="手繪多邊形: 圖案 186">
                  <a:extLst>
                    <a:ext uri="{FF2B5EF4-FFF2-40B4-BE49-F238E27FC236}">
                      <a16:creationId xmlns:a16="http://schemas.microsoft.com/office/drawing/2014/main" id="{835A7B11-3378-437A-BA32-35C88D02A8E6}"/>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endParaRPr lang="zh-TW" altLang="en-US" sz="1013"/>
                </a:p>
              </p:txBody>
            </p:sp>
            <p:sp>
              <p:nvSpPr>
                <p:cNvPr id="188" name="手繪多邊形: 圖案 187">
                  <a:extLst>
                    <a:ext uri="{FF2B5EF4-FFF2-40B4-BE49-F238E27FC236}">
                      <a16:creationId xmlns:a16="http://schemas.microsoft.com/office/drawing/2014/main" id="{46C780C7-BA2C-4B66-90B0-0A5B376BD040}"/>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bg1"/>
                  </a:solidFill>
                  <a:prstDash val="solid"/>
                  <a:miter/>
                </a:ln>
              </p:spPr>
              <p:txBody>
                <a:bodyPr rtlCol="0" anchor="ctr"/>
                <a:lstStyle/>
                <a:p>
                  <a:endParaRPr lang="zh-TW" altLang="en-US" sz="1013"/>
                </a:p>
              </p:txBody>
            </p:sp>
          </p:grpSp>
        </p:grpSp>
      </p:grpSp>
      <p:grpSp>
        <p:nvGrpSpPr>
          <p:cNvPr id="194" name="群組 193">
            <a:extLst>
              <a:ext uri="{FF2B5EF4-FFF2-40B4-BE49-F238E27FC236}">
                <a16:creationId xmlns:a16="http://schemas.microsoft.com/office/drawing/2014/main" id="{08F501CB-5D19-4A47-B39E-4A7E0B8BBA17}"/>
              </a:ext>
            </a:extLst>
          </p:cNvPr>
          <p:cNvGrpSpPr/>
          <p:nvPr/>
        </p:nvGrpSpPr>
        <p:grpSpPr>
          <a:xfrm>
            <a:off x="7364599" y="2947432"/>
            <a:ext cx="403111" cy="312456"/>
            <a:chOff x="9811803" y="3928157"/>
            <a:chExt cx="547298" cy="424217"/>
          </a:xfrm>
          <a:effectLst>
            <a:outerShdw blurRad="50800" dist="38100" dir="2700000" algn="tl" rotWithShape="0">
              <a:prstClr val="black">
                <a:alpha val="40000"/>
              </a:prstClr>
            </a:outerShdw>
          </a:effectLst>
        </p:grpSpPr>
        <p:grpSp>
          <p:nvGrpSpPr>
            <p:cNvPr id="195" name="群組 194">
              <a:extLst>
                <a:ext uri="{FF2B5EF4-FFF2-40B4-BE49-F238E27FC236}">
                  <a16:creationId xmlns:a16="http://schemas.microsoft.com/office/drawing/2014/main" id="{B15B255F-8534-403F-A411-8467EFB4D12C}"/>
                </a:ext>
              </a:extLst>
            </p:cNvPr>
            <p:cNvGrpSpPr/>
            <p:nvPr/>
          </p:nvGrpSpPr>
          <p:grpSpPr>
            <a:xfrm flipH="1">
              <a:off x="9811803" y="3928157"/>
              <a:ext cx="217530" cy="391960"/>
              <a:chOff x="17449379" y="9433630"/>
              <a:chExt cx="536102" cy="906267"/>
            </a:xfrm>
          </p:grpSpPr>
          <p:sp>
            <p:nvSpPr>
              <p:cNvPr id="214" name="手繪多邊形: 圖案 213">
                <a:extLst>
                  <a:ext uri="{FF2B5EF4-FFF2-40B4-BE49-F238E27FC236}">
                    <a16:creationId xmlns:a16="http://schemas.microsoft.com/office/drawing/2014/main" id="{AB6FD75A-7DF5-4EC6-95D4-8BC7C7430EBA}"/>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5" name="手繪多邊形: 圖案 214">
                <a:extLst>
                  <a:ext uri="{FF2B5EF4-FFF2-40B4-BE49-F238E27FC236}">
                    <a16:creationId xmlns:a16="http://schemas.microsoft.com/office/drawing/2014/main" id="{EBF4B181-BC37-48B0-8763-952341A2F4EB}"/>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6" name="手繪多邊形: 圖案 215">
                <a:extLst>
                  <a:ext uri="{FF2B5EF4-FFF2-40B4-BE49-F238E27FC236}">
                    <a16:creationId xmlns:a16="http://schemas.microsoft.com/office/drawing/2014/main" id="{8886FB21-3D05-4818-9599-5949D4D1040B}"/>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7" name="手繪多邊形: 圖案 216">
                <a:extLst>
                  <a:ext uri="{FF2B5EF4-FFF2-40B4-BE49-F238E27FC236}">
                    <a16:creationId xmlns:a16="http://schemas.microsoft.com/office/drawing/2014/main" id="{6302F7E8-8CA9-45BB-813F-5F37625537D9}"/>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8" name="手繪多邊形: 圖案 217">
                <a:extLst>
                  <a:ext uri="{FF2B5EF4-FFF2-40B4-BE49-F238E27FC236}">
                    <a16:creationId xmlns:a16="http://schemas.microsoft.com/office/drawing/2014/main" id="{874CC766-B6E6-4DE4-8740-CB20B6F1148C}"/>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9" name="手繪多邊形: 圖案 218">
                <a:extLst>
                  <a:ext uri="{FF2B5EF4-FFF2-40B4-BE49-F238E27FC236}">
                    <a16:creationId xmlns:a16="http://schemas.microsoft.com/office/drawing/2014/main" id="{E489902D-41EA-4F63-B760-17C02CF4EB0C}"/>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20" name="手繪多邊形: 圖案 219">
                <a:extLst>
                  <a:ext uri="{FF2B5EF4-FFF2-40B4-BE49-F238E27FC236}">
                    <a16:creationId xmlns:a16="http://schemas.microsoft.com/office/drawing/2014/main" id="{DA5AB23B-257C-4490-B5F1-4C86315ABDCD}"/>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21" name="手繪多邊形: 圖案 220">
                <a:extLst>
                  <a:ext uri="{FF2B5EF4-FFF2-40B4-BE49-F238E27FC236}">
                    <a16:creationId xmlns:a16="http://schemas.microsoft.com/office/drawing/2014/main" id="{83A17E45-27D3-4493-BCC2-1A67818CCBF5}"/>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grpSp>
          <p:nvGrpSpPr>
            <p:cNvPr id="196" name="群組 195">
              <a:extLst>
                <a:ext uri="{FF2B5EF4-FFF2-40B4-BE49-F238E27FC236}">
                  <a16:creationId xmlns:a16="http://schemas.microsoft.com/office/drawing/2014/main" id="{8B76CD0E-F191-4997-8D99-F2B8E6CD714E}"/>
                </a:ext>
              </a:extLst>
            </p:cNvPr>
            <p:cNvGrpSpPr/>
            <p:nvPr/>
          </p:nvGrpSpPr>
          <p:grpSpPr>
            <a:xfrm flipH="1">
              <a:off x="10141571" y="3928157"/>
              <a:ext cx="217530" cy="391960"/>
              <a:chOff x="17449379" y="9433630"/>
              <a:chExt cx="536102" cy="906267"/>
            </a:xfrm>
          </p:grpSpPr>
          <p:sp>
            <p:nvSpPr>
              <p:cNvPr id="206" name="手繪多邊形: 圖案 205">
                <a:extLst>
                  <a:ext uri="{FF2B5EF4-FFF2-40B4-BE49-F238E27FC236}">
                    <a16:creationId xmlns:a16="http://schemas.microsoft.com/office/drawing/2014/main" id="{5BAE62A9-B214-4461-9B9A-6511C97C0D50}"/>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7" name="手繪多邊形: 圖案 206">
                <a:extLst>
                  <a:ext uri="{FF2B5EF4-FFF2-40B4-BE49-F238E27FC236}">
                    <a16:creationId xmlns:a16="http://schemas.microsoft.com/office/drawing/2014/main" id="{6417E2C6-3D8C-4EBD-9B6E-1BE05F6890CF}"/>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8" name="手繪多邊形: 圖案 207">
                <a:extLst>
                  <a:ext uri="{FF2B5EF4-FFF2-40B4-BE49-F238E27FC236}">
                    <a16:creationId xmlns:a16="http://schemas.microsoft.com/office/drawing/2014/main" id="{86576A40-0B14-49E1-B33A-4010C67500A2}"/>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9" name="手繪多邊形: 圖案 208">
                <a:extLst>
                  <a:ext uri="{FF2B5EF4-FFF2-40B4-BE49-F238E27FC236}">
                    <a16:creationId xmlns:a16="http://schemas.microsoft.com/office/drawing/2014/main" id="{2691EBDE-3BEE-4A37-9C28-CAEB02272ABF}"/>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0" name="手繪多邊形: 圖案 209">
                <a:extLst>
                  <a:ext uri="{FF2B5EF4-FFF2-40B4-BE49-F238E27FC236}">
                    <a16:creationId xmlns:a16="http://schemas.microsoft.com/office/drawing/2014/main" id="{EE73F78B-7953-4789-8BF3-408B52CDE0C2}"/>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1" name="手繪多邊形: 圖案 210">
                <a:extLst>
                  <a:ext uri="{FF2B5EF4-FFF2-40B4-BE49-F238E27FC236}">
                    <a16:creationId xmlns:a16="http://schemas.microsoft.com/office/drawing/2014/main" id="{40E08BCE-760D-4FB2-A246-697D81A254DD}"/>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2" name="手繪多邊形: 圖案 211">
                <a:extLst>
                  <a:ext uri="{FF2B5EF4-FFF2-40B4-BE49-F238E27FC236}">
                    <a16:creationId xmlns:a16="http://schemas.microsoft.com/office/drawing/2014/main" id="{0B88F1B6-4EE9-4B94-8541-B0B9C8F6199E}"/>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3" name="手繪多邊形: 圖案 212">
                <a:extLst>
                  <a:ext uri="{FF2B5EF4-FFF2-40B4-BE49-F238E27FC236}">
                    <a16:creationId xmlns:a16="http://schemas.microsoft.com/office/drawing/2014/main" id="{72D94AC3-AC5C-46D5-999D-B317E783B09D}"/>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grpSp>
          <p:nvGrpSpPr>
            <p:cNvPr id="197" name="群組 196">
              <a:extLst>
                <a:ext uri="{FF2B5EF4-FFF2-40B4-BE49-F238E27FC236}">
                  <a16:creationId xmlns:a16="http://schemas.microsoft.com/office/drawing/2014/main" id="{47B64FA6-0868-466E-A794-6EC4D65C3A26}"/>
                </a:ext>
              </a:extLst>
            </p:cNvPr>
            <p:cNvGrpSpPr/>
            <p:nvPr/>
          </p:nvGrpSpPr>
          <p:grpSpPr>
            <a:xfrm flipH="1">
              <a:off x="9964584" y="3960414"/>
              <a:ext cx="217530" cy="391960"/>
              <a:chOff x="17449379" y="9433630"/>
              <a:chExt cx="536102" cy="906267"/>
            </a:xfrm>
          </p:grpSpPr>
          <p:sp>
            <p:nvSpPr>
              <p:cNvPr id="198" name="手繪多邊形: 圖案 197">
                <a:extLst>
                  <a:ext uri="{FF2B5EF4-FFF2-40B4-BE49-F238E27FC236}">
                    <a16:creationId xmlns:a16="http://schemas.microsoft.com/office/drawing/2014/main" id="{19D64C09-A8EB-453A-89A9-73B3EBBA7C8D}"/>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99" name="手繪多邊形: 圖案 198">
                <a:extLst>
                  <a:ext uri="{FF2B5EF4-FFF2-40B4-BE49-F238E27FC236}">
                    <a16:creationId xmlns:a16="http://schemas.microsoft.com/office/drawing/2014/main" id="{22E77CFF-DAC0-4630-A68F-009F69F52739}"/>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0" name="手繪多邊形: 圖案 199">
                <a:extLst>
                  <a:ext uri="{FF2B5EF4-FFF2-40B4-BE49-F238E27FC236}">
                    <a16:creationId xmlns:a16="http://schemas.microsoft.com/office/drawing/2014/main" id="{394FD758-CE9E-4CC3-895C-BE506AE08901}"/>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1" name="手繪多邊形: 圖案 200">
                <a:extLst>
                  <a:ext uri="{FF2B5EF4-FFF2-40B4-BE49-F238E27FC236}">
                    <a16:creationId xmlns:a16="http://schemas.microsoft.com/office/drawing/2014/main" id="{2C2BED70-E016-40BB-B9E8-D120710C3056}"/>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2" name="手繪多邊形: 圖案 201">
                <a:extLst>
                  <a:ext uri="{FF2B5EF4-FFF2-40B4-BE49-F238E27FC236}">
                    <a16:creationId xmlns:a16="http://schemas.microsoft.com/office/drawing/2014/main" id="{9C995F76-9597-4D30-A972-BF14CE727C89}"/>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3" name="手繪多邊形: 圖案 202">
                <a:extLst>
                  <a:ext uri="{FF2B5EF4-FFF2-40B4-BE49-F238E27FC236}">
                    <a16:creationId xmlns:a16="http://schemas.microsoft.com/office/drawing/2014/main" id="{B40F86AE-A7F2-4F3F-9749-3ABE82B37235}"/>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4" name="手繪多邊形: 圖案 203">
                <a:extLst>
                  <a:ext uri="{FF2B5EF4-FFF2-40B4-BE49-F238E27FC236}">
                    <a16:creationId xmlns:a16="http://schemas.microsoft.com/office/drawing/2014/main" id="{022947F8-0FCB-4A12-87FD-1DB7DBCE351C}"/>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5" name="手繪多邊形: 圖案 204">
                <a:extLst>
                  <a:ext uri="{FF2B5EF4-FFF2-40B4-BE49-F238E27FC236}">
                    <a16:creationId xmlns:a16="http://schemas.microsoft.com/office/drawing/2014/main" id="{3CC87720-106A-454B-8783-C4074BCD5175}"/>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grpSp>
      <p:grpSp>
        <p:nvGrpSpPr>
          <p:cNvPr id="222" name="群組 221">
            <a:extLst>
              <a:ext uri="{FF2B5EF4-FFF2-40B4-BE49-F238E27FC236}">
                <a16:creationId xmlns:a16="http://schemas.microsoft.com/office/drawing/2014/main" id="{903BB4F8-AAE0-496A-8A00-33E5A0D15F5D}"/>
              </a:ext>
            </a:extLst>
          </p:cNvPr>
          <p:cNvGrpSpPr/>
          <p:nvPr/>
        </p:nvGrpSpPr>
        <p:grpSpPr>
          <a:xfrm>
            <a:off x="8237142" y="2938719"/>
            <a:ext cx="479446" cy="303502"/>
            <a:chOff x="11017037" y="3967703"/>
            <a:chExt cx="650937" cy="412060"/>
          </a:xfrm>
          <a:effectLst>
            <a:outerShdw blurRad="50800" dist="38100" dir="2700000" algn="tl" rotWithShape="0">
              <a:prstClr val="black">
                <a:alpha val="40000"/>
              </a:prstClr>
            </a:outerShdw>
          </a:effectLst>
        </p:grpSpPr>
        <p:grpSp>
          <p:nvGrpSpPr>
            <p:cNvPr id="223" name="群組 222">
              <a:extLst>
                <a:ext uri="{FF2B5EF4-FFF2-40B4-BE49-F238E27FC236}">
                  <a16:creationId xmlns:a16="http://schemas.microsoft.com/office/drawing/2014/main" id="{0BFA8DE0-0B51-4BFE-94A6-D83D0F669927}"/>
                </a:ext>
              </a:extLst>
            </p:cNvPr>
            <p:cNvGrpSpPr/>
            <p:nvPr/>
          </p:nvGrpSpPr>
          <p:grpSpPr>
            <a:xfrm>
              <a:off x="11017037" y="3967703"/>
              <a:ext cx="462246" cy="349827"/>
              <a:chOff x="11017037" y="3967703"/>
              <a:chExt cx="462246" cy="349827"/>
            </a:xfrm>
          </p:grpSpPr>
          <p:sp>
            <p:nvSpPr>
              <p:cNvPr id="237" name="手繪多邊形: 圖案 236">
                <a:extLst>
                  <a:ext uri="{FF2B5EF4-FFF2-40B4-BE49-F238E27FC236}">
                    <a16:creationId xmlns:a16="http://schemas.microsoft.com/office/drawing/2014/main" id="{3D127236-D22B-45C5-9745-363F16D7DD63}"/>
                  </a:ext>
                </a:extLst>
              </p:cNvPr>
              <p:cNvSpPr/>
              <p:nvPr/>
            </p:nvSpPr>
            <p:spPr>
              <a:xfrm flipH="1">
                <a:off x="11017037" y="3967703"/>
                <a:ext cx="462246" cy="304108"/>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8" name="手繪多邊形: 圖案 237">
                <a:extLst>
                  <a:ext uri="{FF2B5EF4-FFF2-40B4-BE49-F238E27FC236}">
                    <a16:creationId xmlns:a16="http://schemas.microsoft.com/office/drawing/2014/main" id="{F12F78B3-3294-4F4E-AEC9-15474461DC7D}"/>
                  </a:ext>
                </a:extLst>
              </p:cNvPr>
              <p:cNvSpPr/>
              <p:nvPr/>
            </p:nvSpPr>
            <p:spPr>
              <a:xfrm flipH="1">
                <a:off x="11054950" y="4000140"/>
                <a:ext cx="389260" cy="239232"/>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9" name="手繪多邊形: 圖案 238">
                <a:extLst>
                  <a:ext uri="{FF2B5EF4-FFF2-40B4-BE49-F238E27FC236}">
                    <a16:creationId xmlns:a16="http://schemas.microsoft.com/office/drawing/2014/main" id="{66D70AE8-EE1F-458A-A028-941A3B23607A}"/>
                  </a:ext>
                </a:extLst>
              </p:cNvPr>
              <p:cNvSpPr/>
              <p:nvPr/>
            </p:nvSpPr>
            <p:spPr>
              <a:xfrm flipH="1">
                <a:off x="11017037" y="4271811"/>
                <a:ext cx="462246" cy="45719"/>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40" name="手繪多邊形: 圖案 239">
                <a:extLst>
                  <a:ext uri="{FF2B5EF4-FFF2-40B4-BE49-F238E27FC236}">
                    <a16:creationId xmlns:a16="http://schemas.microsoft.com/office/drawing/2014/main" id="{BE74441D-0C78-4845-B704-B25CC08AEB1F}"/>
                  </a:ext>
                </a:extLst>
              </p:cNvPr>
              <p:cNvSpPr/>
              <p:nvPr/>
            </p:nvSpPr>
            <p:spPr>
              <a:xfrm flipH="1">
                <a:off x="11217953" y="4288882"/>
                <a:ext cx="60822" cy="12164"/>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nvGrpSpPr>
              <p:cNvPr id="241" name="群組 240">
                <a:extLst>
                  <a:ext uri="{FF2B5EF4-FFF2-40B4-BE49-F238E27FC236}">
                    <a16:creationId xmlns:a16="http://schemas.microsoft.com/office/drawing/2014/main" id="{0A5A2EF9-942D-4C70-A18B-8EC7B8531754}"/>
                  </a:ext>
                </a:extLst>
              </p:cNvPr>
              <p:cNvGrpSpPr/>
              <p:nvPr/>
            </p:nvGrpSpPr>
            <p:grpSpPr>
              <a:xfrm>
                <a:off x="11101853" y="4031627"/>
                <a:ext cx="295924" cy="93035"/>
                <a:chOff x="11230442" y="4040891"/>
                <a:chExt cx="162192" cy="53807"/>
              </a:xfrm>
            </p:grpSpPr>
            <p:sp>
              <p:nvSpPr>
                <p:cNvPr id="242" name="手繪多邊形: 圖案 241">
                  <a:extLst>
                    <a:ext uri="{FF2B5EF4-FFF2-40B4-BE49-F238E27FC236}">
                      <a16:creationId xmlns:a16="http://schemas.microsoft.com/office/drawing/2014/main" id="{C20140DE-1E23-4127-85A0-3FA52E5FAF28}"/>
                    </a:ext>
                  </a:extLst>
                </p:cNvPr>
                <p:cNvSpPr/>
                <p:nvPr/>
              </p:nvSpPr>
              <p:spPr>
                <a:xfrm flipH="1">
                  <a:off x="11266894"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43" name="手繪多邊形: 圖案 242">
                  <a:extLst>
                    <a:ext uri="{FF2B5EF4-FFF2-40B4-BE49-F238E27FC236}">
                      <a16:creationId xmlns:a16="http://schemas.microsoft.com/office/drawing/2014/main" id="{939049E9-0964-405B-A387-394C9593AE34}"/>
                    </a:ext>
                  </a:extLst>
                </p:cNvPr>
                <p:cNvSpPr/>
                <p:nvPr/>
              </p:nvSpPr>
              <p:spPr>
                <a:xfrm flipH="1">
                  <a:off x="11254527"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44" name="手繪多邊形: 圖案 243">
                  <a:extLst>
                    <a:ext uri="{FF2B5EF4-FFF2-40B4-BE49-F238E27FC236}">
                      <a16:creationId xmlns:a16="http://schemas.microsoft.com/office/drawing/2014/main" id="{F7FA67D1-9146-4A26-A274-54B950F6EC94}"/>
                    </a:ext>
                  </a:extLst>
                </p:cNvPr>
                <p:cNvSpPr/>
                <p:nvPr/>
              </p:nvSpPr>
              <p:spPr>
                <a:xfrm flipH="1">
                  <a:off x="11242160"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45" name="手繪多邊形: 圖案 244">
                  <a:extLst>
                    <a:ext uri="{FF2B5EF4-FFF2-40B4-BE49-F238E27FC236}">
                      <a16:creationId xmlns:a16="http://schemas.microsoft.com/office/drawing/2014/main" id="{FD0484AF-5DA9-4EDE-9717-7EEC40D2C729}"/>
                    </a:ext>
                  </a:extLst>
                </p:cNvPr>
                <p:cNvSpPr/>
                <p:nvPr/>
              </p:nvSpPr>
              <p:spPr>
                <a:xfrm flipH="1">
                  <a:off x="11230442" y="4052934"/>
                  <a:ext cx="162192" cy="4055"/>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46" name="手繪多邊形: 圖案 245">
                  <a:extLst>
                    <a:ext uri="{FF2B5EF4-FFF2-40B4-BE49-F238E27FC236}">
                      <a16:creationId xmlns:a16="http://schemas.microsoft.com/office/drawing/2014/main" id="{40F8DFBC-D98C-4CAF-9CF6-DC8F5551D4D5}"/>
                    </a:ext>
                  </a:extLst>
                </p:cNvPr>
                <p:cNvSpPr/>
                <p:nvPr/>
              </p:nvSpPr>
              <p:spPr>
                <a:xfrm flipH="1">
                  <a:off x="11246458" y="4067815"/>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47" name="手繪多邊形: 圖案 246">
                  <a:extLst>
                    <a:ext uri="{FF2B5EF4-FFF2-40B4-BE49-F238E27FC236}">
                      <a16:creationId xmlns:a16="http://schemas.microsoft.com/office/drawing/2014/main" id="{7618BB19-95AA-4D31-871C-76E90675A7A2}"/>
                    </a:ext>
                  </a:extLst>
                </p:cNvPr>
                <p:cNvSpPr/>
                <p:nvPr/>
              </p:nvSpPr>
              <p:spPr>
                <a:xfrm flipH="1">
                  <a:off x="11246458" y="4079208"/>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48" name="手繪多邊形: 圖案 247">
                  <a:extLst>
                    <a:ext uri="{FF2B5EF4-FFF2-40B4-BE49-F238E27FC236}">
                      <a16:creationId xmlns:a16="http://schemas.microsoft.com/office/drawing/2014/main" id="{FD6EAE51-F2D5-45B2-ACF5-27798032F4EC}"/>
                    </a:ext>
                  </a:extLst>
                </p:cNvPr>
                <p:cNvSpPr/>
                <p:nvPr/>
              </p:nvSpPr>
              <p:spPr>
                <a:xfrm flipH="1">
                  <a:off x="11246458" y="4090643"/>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grpSp>
        <p:grpSp>
          <p:nvGrpSpPr>
            <p:cNvPr id="224" name="群組 223">
              <a:extLst>
                <a:ext uri="{FF2B5EF4-FFF2-40B4-BE49-F238E27FC236}">
                  <a16:creationId xmlns:a16="http://schemas.microsoft.com/office/drawing/2014/main" id="{8221E8F3-3E53-4704-B733-DA6E93483D5E}"/>
                </a:ext>
              </a:extLst>
            </p:cNvPr>
            <p:cNvGrpSpPr/>
            <p:nvPr/>
          </p:nvGrpSpPr>
          <p:grpSpPr>
            <a:xfrm>
              <a:off x="11205728" y="4029936"/>
              <a:ext cx="462246" cy="349827"/>
              <a:chOff x="11017037" y="3967703"/>
              <a:chExt cx="462246" cy="349827"/>
            </a:xfrm>
          </p:grpSpPr>
          <p:sp>
            <p:nvSpPr>
              <p:cNvPr id="225" name="手繪多邊形: 圖案 224">
                <a:extLst>
                  <a:ext uri="{FF2B5EF4-FFF2-40B4-BE49-F238E27FC236}">
                    <a16:creationId xmlns:a16="http://schemas.microsoft.com/office/drawing/2014/main" id="{62AF51AD-696A-4ACD-B741-A35C037A4987}"/>
                  </a:ext>
                </a:extLst>
              </p:cNvPr>
              <p:cNvSpPr/>
              <p:nvPr/>
            </p:nvSpPr>
            <p:spPr>
              <a:xfrm flipH="1">
                <a:off x="11017037" y="3967703"/>
                <a:ext cx="462246" cy="304108"/>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26" name="手繪多邊形: 圖案 225">
                <a:extLst>
                  <a:ext uri="{FF2B5EF4-FFF2-40B4-BE49-F238E27FC236}">
                    <a16:creationId xmlns:a16="http://schemas.microsoft.com/office/drawing/2014/main" id="{E77A9156-6A57-4505-AF5E-E118ABB3367F}"/>
                  </a:ext>
                </a:extLst>
              </p:cNvPr>
              <p:cNvSpPr/>
              <p:nvPr/>
            </p:nvSpPr>
            <p:spPr>
              <a:xfrm flipH="1">
                <a:off x="11054950" y="4000140"/>
                <a:ext cx="389260" cy="239232"/>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27" name="手繪多邊形: 圖案 226">
                <a:extLst>
                  <a:ext uri="{FF2B5EF4-FFF2-40B4-BE49-F238E27FC236}">
                    <a16:creationId xmlns:a16="http://schemas.microsoft.com/office/drawing/2014/main" id="{ABEBBC4D-5F02-482B-AE90-B9C6FED54F08}"/>
                  </a:ext>
                </a:extLst>
              </p:cNvPr>
              <p:cNvSpPr/>
              <p:nvPr/>
            </p:nvSpPr>
            <p:spPr>
              <a:xfrm flipH="1">
                <a:off x="11017037" y="4271811"/>
                <a:ext cx="462246" cy="45719"/>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28" name="手繪多邊形: 圖案 227">
                <a:extLst>
                  <a:ext uri="{FF2B5EF4-FFF2-40B4-BE49-F238E27FC236}">
                    <a16:creationId xmlns:a16="http://schemas.microsoft.com/office/drawing/2014/main" id="{F89861C9-0628-475C-92EE-735D050F75C3}"/>
                  </a:ext>
                </a:extLst>
              </p:cNvPr>
              <p:cNvSpPr/>
              <p:nvPr/>
            </p:nvSpPr>
            <p:spPr>
              <a:xfrm flipH="1">
                <a:off x="11217953" y="4288882"/>
                <a:ext cx="60822" cy="12164"/>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nvGrpSpPr>
              <p:cNvPr id="229" name="群組 228">
                <a:extLst>
                  <a:ext uri="{FF2B5EF4-FFF2-40B4-BE49-F238E27FC236}">
                    <a16:creationId xmlns:a16="http://schemas.microsoft.com/office/drawing/2014/main" id="{C4718A80-0542-415E-A0E0-E9277D680313}"/>
                  </a:ext>
                </a:extLst>
              </p:cNvPr>
              <p:cNvGrpSpPr/>
              <p:nvPr/>
            </p:nvGrpSpPr>
            <p:grpSpPr>
              <a:xfrm>
                <a:off x="11101853" y="4031627"/>
                <a:ext cx="295924" cy="93035"/>
                <a:chOff x="11230442" y="4040891"/>
                <a:chExt cx="162192" cy="53807"/>
              </a:xfrm>
            </p:grpSpPr>
            <p:sp>
              <p:nvSpPr>
                <p:cNvPr id="230" name="手繪多邊形: 圖案 229">
                  <a:extLst>
                    <a:ext uri="{FF2B5EF4-FFF2-40B4-BE49-F238E27FC236}">
                      <a16:creationId xmlns:a16="http://schemas.microsoft.com/office/drawing/2014/main" id="{945E8040-BAED-4D79-8798-B4F52B7528F5}"/>
                    </a:ext>
                  </a:extLst>
                </p:cNvPr>
                <p:cNvSpPr/>
                <p:nvPr/>
              </p:nvSpPr>
              <p:spPr>
                <a:xfrm flipH="1">
                  <a:off x="11266894"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1" name="手繪多邊形: 圖案 230">
                  <a:extLst>
                    <a:ext uri="{FF2B5EF4-FFF2-40B4-BE49-F238E27FC236}">
                      <a16:creationId xmlns:a16="http://schemas.microsoft.com/office/drawing/2014/main" id="{CCEC2EE5-FDB2-4F20-8E2A-413849EF90E3}"/>
                    </a:ext>
                  </a:extLst>
                </p:cNvPr>
                <p:cNvSpPr/>
                <p:nvPr/>
              </p:nvSpPr>
              <p:spPr>
                <a:xfrm flipH="1">
                  <a:off x="11254527"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2" name="手繪多邊形: 圖案 231">
                  <a:extLst>
                    <a:ext uri="{FF2B5EF4-FFF2-40B4-BE49-F238E27FC236}">
                      <a16:creationId xmlns:a16="http://schemas.microsoft.com/office/drawing/2014/main" id="{CD1B3208-8594-40FE-BF48-FC5BC47EEA91}"/>
                    </a:ext>
                  </a:extLst>
                </p:cNvPr>
                <p:cNvSpPr/>
                <p:nvPr/>
              </p:nvSpPr>
              <p:spPr>
                <a:xfrm flipH="1">
                  <a:off x="11242160"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3" name="手繪多邊形: 圖案 232">
                  <a:extLst>
                    <a:ext uri="{FF2B5EF4-FFF2-40B4-BE49-F238E27FC236}">
                      <a16:creationId xmlns:a16="http://schemas.microsoft.com/office/drawing/2014/main" id="{055A89FC-A48E-4357-A59E-C2B5F60503B5}"/>
                    </a:ext>
                  </a:extLst>
                </p:cNvPr>
                <p:cNvSpPr/>
                <p:nvPr/>
              </p:nvSpPr>
              <p:spPr>
                <a:xfrm flipH="1">
                  <a:off x="11230442" y="4052934"/>
                  <a:ext cx="162192" cy="4055"/>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4" name="手繪多邊形: 圖案 233">
                  <a:extLst>
                    <a:ext uri="{FF2B5EF4-FFF2-40B4-BE49-F238E27FC236}">
                      <a16:creationId xmlns:a16="http://schemas.microsoft.com/office/drawing/2014/main" id="{41598F0D-5E0D-4568-9ED1-B8D5E600B8D3}"/>
                    </a:ext>
                  </a:extLst>
                </p:cNvPr>
                <p:cNvSpPr/>
                <p:nvPr/>
              </p:nvSpPr>
              <p:spPr>
                <a:xfrm flipH="1">
                  <a:off x="11246458" y="4067815"/>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5" name="手繪多邊形: 圖案 234">
                  <a:extLst>
                    <a:ext uri="{FF2B5EF4-FFF2-40B4-BE49-F238E27FC236}">
                      <a16:creationId xmlns:a16="http://schemas.microsoft.com/office/drawing/2014/main" id="{A29A6106-D406-4F8E-8A91-83AD07ADDDED}"/>
                    </a:ext>
                  </a:extLst>
                </p:cNvPr>
                <p:cNvSpPr/>
                <p:nvPr/>
              </p:nvSpPr>
              <p:spPr>
                <a:xfrm flipH="1">
                  <a:off x="11246458" y="4079208"/>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6" name="手繪多邊形: 圖案 235">
                  <a:extLst>
                    <a:ext uri="{FF2B5EF4-FFF2-40B4-BE49-F238E27FC236}">
                      <a16:creationId xmlns:a16="http://schemas.microsoft.com/office/drawing/2014/main" id="{9FFCE029-E9F5-4777-8544-DC145D89F242}"/>
                    </a:ext>
                  </a:extLst>
                </p:cNvPr>
                <p:cNvSpPr/>
                <p:nvPr/>
              </p:nvSpPr>
              <p:spPr>
                <a:xfrm flipH="1">
                  <a:off x="11246458" y="4090643"/>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grpSp>
      </p:grpSp>
      <p:grpSp>
        <p:nvGrpSpPr>
          <p:cNvPr id="249" name="群組 248">
            <a:extLst>
              <a:ext uri="{FF2B5EF4-FFF2-40B4-BE49-F238E27FC236}">
                <a16:creationId xmlns:a16="http://schemas.microsoft.com/office/drawing/2014/main" id="{A11A73CA-D14D-45D0-86C6-6BDC8891B461}"/>
              </a:ext>
            </a:extLst>
          </p:cNvPr>
          <p:cNvGrpSpPr/>
          <p:nvPr/>
        </p:nvGrpSpPr>
        <p:grpSpPr>
          <a:xfrm flipH="1">
            <a:off x="299191" y="4421756"/>
            <a:ext cx="160222" cy="288697"/>
            <a:chOff x="17449379" y="9433630"/>
            <a:chExt cx="536102" cy="906267"/>
          </a:xfrm>
        </p:grpSpPr>
        <p:sp>
          <p:nvSpPr>
            <p:cNvPr id="250" name="手繪多邊形: 圖案 249">
              <a:extLst>
                <a:ext uri="{FF2B5EF4-FFF2-40B4-BE49-F238E27FC236}">
                  <a16:creationId xmlns:a16="http://schemas.microsoft.com/office/drawing/2014/main" id="{B3963A55-387B-4D3A-9B1D-48236C65EC0F}"/>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51" name="手繪多邊形: 圖案 250">
              <a:extLst>
                <a:ext uri="{FF2B5EF4-FFF2-40B4-BE49-F238E27FC236}">
                  <a16:creationId xmlns:a16="http://schemas.microsoft.com/office/drawing/2014/main" id="{F5533A0B-408B-4AC2-80F7-85428033D5F1}"/>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190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52" name="手繪多邊形: 圖案 251">
              <a:extLst>
                <a:ext uri="{FF2B5EF4-FFF2-40B4-BE49-F238E27FC236}">
                  <a16:creationId xmlns:a16="http://schemas.microsoft.com/office/drawing/2014/main" id="{88F6EFBC-D53B-4F4C-92F0-721B63812BDA}"/>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53" name="手繪多邊形: 圖案 252">
              <a:extLst>
                <a:ext uri="{FF2B5EF4-FFF2-40B4-BE49-F238E27FC236}">
                  <a16:creationId xmlns:a16="http://schemas.microsoft.com/office/drawing/2014/main" id="{FD7F228F-04CD-45B4-8DE7-C1D90E0E309B}"/>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54" name="手繪多邊形: 圖案 253">
              <a:extLst>
                <a:ext uri="{FF2B5EF4-FFF2-40B4-BE49-F238E27FC236}">
                  <a16:creationId xmlns:a16="http://schemas.microsoft.com/office/drawing/2014/main" id="{0C0A6840-B48E-4783-A9A3-6EF2137C9A6F}"/>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55" name="手繪多邊形: 圖案 254">
              <a:extLst>
                <a:ext uri="{FF2B5EF4-FFF2-40B4-BE49-F238E27FC236}">
                  <a16:creationId xmlns:a16="http://schemas.microsoft.com/office/drawing/2014/main" id="{3A0212D8-D8F3-4C6A-91C9-260B3A3EEDAD}"/>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56" name="手繪多邊形: 圖案 255">
              <a:extLst>
                <a:ext uri="{FF2B5EF4-FFF2-40B4-BE49-F238E27FC236}">
                  <a16:creationId xmlns:a16="http://schemas.microsoft.com/office/drawing/2014/main" id="{28FA4667-211B-4BB8-8AE1-E2BCD6AEBD33}"/>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57" name="手繪多邊形: 圖案 256">
              <a:extLst>
                <a:ext uri="{FF2B5EF4-FFF2-40B4-BE49-F238E27FC236}">
                  <a16:creationId xmlns:a16="http://schemas.microsoft.com/office/drawing/2014/main" id="{D6A9F98F-4A04-42CC-A518-F44357705650}"/>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pic>
        <p:nvPicPr>
          <p:cNvPr id="258" name="Google Shape;94;p17">
            <a:extLst>
              <a:ext uri="{FF2B5EF4-FFF2-40B4-BE49-F238E27FC236}">
                <a16:creationId xmlns:a16="http://schemas.microsoft.com/office/drawing/2014/main" id="{032FDE20-DF66-214C-9C25-953F199DDD65}"/>
              </a:ext>
            </a:extLst>
          </p:cNvPr>
          <p:cNvPicPr preferRelativeResize="0"/>
          <p:nvPr/>
        </p:nvPicPr>
        <p:blipFill>
          <a:blip r:embed="rId7">
            <a:alphaModFix/>
          </a:blip>
          <a:stretch>
            <a:fillRect/>
          </a:stretch>
        </p:blipFill>
        <p:spPr>
          <a:xfrm>
            <a:off x="7570565" y="1299494"/>
            <a:ext cx="196216" cy="196216"/>
          </a:xfrm>
          <a:prstGeom prst="rect">
            <a:avLst/>
          </a:prstGeom>
          <a:noFill/>
          <a:ln>
            <a:noFill/>
          </a:ln>
          <a:effectLst>
            <a:outerShdw blurRad="50800" dist="38100" dir="2700000" algn="tl" rotWithShape="0">
              <a:prstClr val="black">
                <a:alpha val="40000"/>
              </a:prstClr>
            </a:outerShdw>
          </a:effectLst>
        </p:spPr>
      </p:pic>
      <p:pic>
        <p:nvPicPr>
          <p:cNvPr id="259" name="Google Shape;95;p17">
            <a:extLst>
              <a:ext uri="{FF2B5EF4-FFF2-40B4-BE49-F238E27FC236}">
                <a16:creationId xmlns:a16="http://schemas.microsoft.com/office/drawing/2014/main" id="{1ADEB81A-CFFC-2946-8351-7664006F91E0}"/>
              </a:ext>
            </a:extLst>
          </p:cNvPr>
          <p:cNvPicPr preferRelativeResize="0"/>
          <p:nvPr/>
        </p:nvPicPr>
        <p:blipFill>
          <a:blip r:embed="rId8">
            <a:alphaModFix/>
          </a:blip>
          <a:stretch>
            <a:fillRect/>
          </a:stretch>
        </p:blipFill>
        <p:spPr>
          <a:xfrm>
            <a:off x="7838042" y="1299465"/>
            <a:ext cx="196216" cy="196216"/>
          </a:xfrm>
          <a:prstGeom prst="rect">
            <a:avLst/>
          </a:prstGeom>
          <a:noFill/>
          <a:ln>
            <a:noFill/>
          </a:ln>
          <a:effectLst>
            <a:outerShdw blurRad="50800" dist="38100" dir="2700000" algn="tl" rotWithShape="0">
              <a:prstClr val="black">
                <a:alpha val="40000"/>
              </a:prstClr>
            </a:outerShdw>
          </a:effectLst>
        </p:spPr>
      </p:pic>
      <p:pic>
        <p:nvPicPr>
          <p:cNvPr id="260" name="Google Shape;96;p17">
            <a:extLst>
              <a:ext uri="{FF2B5EF4-FFF2-40B4-BE49-F238E27FC236}">
                <a16:creationId xmlns:a16="http://schemas.microsoft.com/office/drawing/2014/main" id="{869A74D2-4261-7D45-8BCF-946D829F871A}"/>
              </a:ext>
            </a:extLst>
          </p:cNvPr>
          <p:cNvPicPr preferRelativeResize="0"/>
          <p:nvPr/>
        </p:nvPicPr>
        <p:blipFill>
          <a:blip r:embed="rId9">
            <a:alphaModFix/>
          </a:blip>
          <a:stretch>
            <a:fillRect/>
          </a:stretch>
        </p:blipFill>
        <p:spPr>
          <a:xfrm>
            <a:off x="7302854" y="1299353"/>
            <a:ext cx="196460" cy="196460"/>
          </a:xfrm>
          <a:prstGeom prst="rect">
            <a:avLst/>
          </a:prstGeom>
          <a:noFill/>
          <a:ln>
            <a:noFill/>
          </a:ln>
          <a:effectLst>
            <a:outerShdw blurRad="50800" dist="38100" dir="2700000" algn="tl" rotWithShape="0">
              <a:prstClr val="black">
                <a:alpha val="40000"/>
              </a:prstClr>
            </a:outerShdw>
          </a:effectLst>
        </p:spPr>
      </p:pic>
      <p:pic>
        <p:nvPicPr>
          <p:cNvPr id="261" name="Google Shape;97;p17">
            <a:extLst>
              <a:ext uri="{FF2B5EF4-FFF2-40B4-BE49-F238E27FC236}">
                <a16:creationId xmlns:a16="http://schemas.microsoft.com/office/drawing/2014/main" id="{847C4ACB-C082-FD46-82ED-7716EA9A5FF5}"/>
              </a:ext>
            </a:extLst>
          </p:cNvPr>
          <p:cNvPicPr preferRelativeResize="0"/>
          <p:nvPr/>
        </p:nvPicPr>
        <p:blipFill>
          <a:blip r:embed="rId10">
            <a:alphaModFix/>
          </a:blip>
          <a:stretch>
            <a:fillRect/>
          </a:stretch>
        </p:blipFill>
        <p:spPr>
          <a:xfrm>
            <a:off x="8102527" y="1299457"/>
            <a:ext cx="196216" cy="196216"/>
          </a:xfrm>
          <a:prstGeom prst="rect">
            <a:avLst/>
          </a:prstGeom>
          <a:noFill/>
          <a:ln>
            <a:noFill/>
          </a:ln>
          <a:effectLst>
            <a:outerShdw blurRad="50800" dist="38100" dir="2700000" algn="tl" rotWithShape="0">
              <a:prstClr val="black">
                <a:alpha val="40000"/>
              </a:prstClr>
            </a:outerShdw>
          </a:effectLst>
        </p:spPr>
      </p:pic>
      <p:pic>
        <p:nvPicPr>
          <p:cNvPr id="262" name="Google Shape;100;p17">
            <a:extLst>
              <a:ext uri="{FF2B5EF4-FFF2-40B4-BE49-F238E27FC236}">
                <a16:creationId xmlns:a16="http://schemas.microsoft.com/office/drawing/2014/main" id="{EA090175-B794-484E-BF73-02723E5494BD}"/>
              </a:ext>
            </a:extLst>
          </p:cNvPr>
          <p:cNvPicPr preferRelativeResize="0"/>
          <p:nvPr/>
        </p:nvPicPr>
        <p:blipFill>
          <a:blip r:embed="rId11">
            <a:alphaModFix/>
          </a:blip>
          <a:stretch>
            <a:fillRect/>
          </a:stretch>
        </p:blipFill>
        <p:spPr>
          <a:xfrm>
            <a:off x="8640519" y="1299379"/>
            <a:ext cx="196415" cy="196415"/>
          </a:xfrm>
          <a:prstGeom prst="rect">
            <a:avLst/>
          </a:prstGeom>
          <a:noFill/>
          <a:ln>
            <a:noFill/>
          </a:ln>
          <a:effectLst>
            <a:outerShdw blurRad="50800" dist="38100" dir="2700000" algn="tl" rotWithShape="0">
              <a:prstClr val="black">
                <a:alpha val="40000"/>
              </a:prstClr>
            </a:outerShdw>
          </a:effectLst>
        </p:spPr>
      </p:pic>
      <p:pic>
        <p:nvPicPr>
          <p:cNvPr id="263" name="Google Shape;102;p17">
            <a:extLst>
              <a:ext uri="{FF2B5EF4-FFF2-40B4-BE49-F238E27FC236}">
                <a16:creationId xmlns:a16="http://schemas.microsoft.com/office/drawing/2014/main" id="{9C527585-F533-3543-B429-37B53344087D}"/>
              </a:ext>
            </a:extLst>
          </p:cNvPr>
          <p:cNvPicPr preferRelativeResize="0"/>
          <p:nvPr/>
        </p:nvPicPr>
        <p:blipFill>
          <a:blip r:embed="rId12">
            <a:alphaModFix/>
          </a:blip>
          <a:stretch>
            <a:fillRect/>
          </a:stretch>
        </p:blipFill>
        <p:spPr>
          <a:xfrm>
            <a:off x="8365234" y="1556967"/>
            <a:ext cx="196460" cy="196460"/>
          </a:xfrm>
          <a:prstGeom prst="rect">
            <a:avLst/>
          </a:prstGeom>
          <a:noFill/>
          <a:ln>
            <a:noFill/>
          </a:ln>
          <a:effectLst>
            <a:outerShdw blurRad="50800" dist="38100" dir="2700000" algn="tl" rotWithShape="0">
              <a:prstClr val="black">
                <a:alpha val="40000"/>
              </a:prstClr>
            </a:outerShdw>
          </a:effectLst>
        </p:spPr>
      </p:pic>
      <p:pic>
        <p:nvPicPr>
          <p:cNvPr id="264" name="Google Shape;104;p17">
            <a:extLst>
              <a:ext uri="{FF2B5EF4-FFF2-40B4-BE49-F238E27FC236}">
                <a16:creationId xmlns:a16="http://schemas.microsoft.com/office/drawing/2014/main" id="{6A85D71F-A30B-9949-98A3-A92E420325F7}"/>
              </a:ext>
            </a:extLst>
          </p:cNvPr>
          <p:cNvPicPr preferRelativeResize="0"/>
          <p:nvPr/>
        </p:nvPicPr>
        <p:blipFill>
          <a:blip r:embed="rId13">
            <a:alphaModFix/>
          </a:blip>
          <a:stretch>
            <a:fillRect/>
          </a:stretch>
        </p:blipFill>
        <p:spPr>
          <a:xfrm>
            <a:off x="8367122" y="1299383"/>
            <a:ext cx="196415" cy="196415"/>
          </a:xfrm>
          <a:prstGeom prst="rect">
            <a:avLst/>
          </a:prstGeom>
          <a:noFill/>
          <a:ln>
            <a:noFill/>
          </a:ln>
          <a:effectLst>
            <a:outerShdw blurRad="50800" dist="38100" dir="2700000" algn="tl" rotWithShape="0">
              <a:prstClr val="black">
                <a:alpha val="40000"/>
              </a:prstClr>
            </a:outerShdw>
          </a:effectLst>
        </p:spPr>
      </p:pic>
      <p:pic>
        <p:nvPicPr>
          <p:cNvPr id="265" name="Google Shape;105;p17">
            <a:extLst>
              <a:ext uri="{FF2B5EF4-FFF2-40B4-BE49-F238E27FC236}">
                <a16:creationId xmlns:a16="http://schemas.microsoft.com/office/drawing/2014/main" id="{533D17DF-38CD-5F49-941E-723F8EB39D01}"/>
              </a:ext>
            </a:extLst>
          </p:cNvPr>
          <p:cNvPicPr preferRelativeResize="0"/>
          <p:nvPr/>
        </p:nvPicPr>
        <p:blipFill>
          <a:blip r:embed="rId14">
            <a:alphaModFix/>
          </a:blip>
          <a:stretch>
            <a:fillRect/>
          </a:stretch>
        </p:blipFill>
        <p:spPr>
          <a:xfrm>
            <a:off x="7302854" y="1558041"/>
            <a:ext cx="196460" cy="196460"/>
          </a:xfrm>
          <a:prstGeom prst="rect">
            <a:avLst/>
          </a:prstGeom>
          <a:noFill/>
          <a:ln>
            <a:noFill/>
          </a:ln>
          <a:effectLst>
            <a:outerShdw blurRad="50800" dist="38100" dir="2700000" algn="tl" rotWithShape="0">
              <a:prstClr val="black">
                <a:alpha val="40000"/>
              </a:prstClr>
            </a:outerShdw>
          </a:effectLst>
        </p:spPr>
      </p:pic>
      <p:pic>
        <p:nvPicPr>
          <p:cNvPr id="266" name="Google Shape;106;p17">
            <a:extLst>
              <a:ext uri="{FF2B5EF4-FFF2-40B4-BE49-F238E27FC236}">
                <a16:creationId xmlns:a16="http://schemas.microsoft.com/office/drawing/2014/main" id="{3FD84377-FEEA-9C4C-AD5C-EC94B13902E4}"/>
              </a:ext>
            </a:extLst>
          </p:cNvPr>
          <p:cNvPicPr preferRelativeResize="0"/>
          <p:nvPr/>
        </p:nvPicPr>
        <p:blipFill>
          <a:blip r:embed="rId15">
            <a:alphaModFix/>
          </a:blip>
          <a:stretch>
            <a:fillRect/>
          </a:stretch>
        </p:blipFill>
        <p:spPr>
          <a:xfrm>
            <a:off x="7570575" y="1558054"/>
            <a:ext cx="196456" cy="196456"/>
          </a:xfrm>
          <a:prstGeom prst="rect">
            <a:avLst/>
          </a:prstGeom>
          <a:noFill/>
          <a:ln>
            <a:noFill/>
          </a:ln>
          <a:effectLst>
            <a:outerShdw blurRad="50800" dist="38100" dir="2700000" algn="tl" rotWithShape="0">
              <a:prstClr val="black">
                <a:alpha val="40000"/>
              </a:prstClr>
            </a:outerShdw>
          </a:effectLst>
        </p:spPr>
      </p:pic>
      <p:pic>
        <p:nvPicPr>
          <p:cNvPr id="267" name="Google Shape;108;p17">
            <a:extLst>
              <a:ext uri="{FF2B5EF4-FFF2-40B4-BE49-F238E27FC236}">
                <a16:creationId xmlns:a16="http://schemas.microsoft.com/office/drawing/2014/main" id="{EE93BA1E-FF03-2C46-A682-F69389EDA72C}"/>
              </a:ext>
            </a:extLst>
          </p:cNvPr>
          <p:cNvPicPr preferRelativeResize="0"/>
          <p:nvPr/>
        </p:nvPicPr>
        <p:blipFill>
          <a:blip r:embed="rId16">
            <a:alphaModFix/>
          </a:blip>
          <a:stretch>
            <a:fillRect/>
          </a:stretch>
        </p:blipFill>
        <p:spPr>
          <a:xfrm>
            <a:off x="7838290" y="1556964"/>
            <a:ext cx="196474" cy="196474"/>
          </a:xfrm>
          <a:prstGeom prst="rect">
            <a:avLst/>
          </a:prstGeom>
          <a:noFill/>
          <a:ln>
            <a:noFill/>
          </a:ln>
          <a:effectLst>
            <a:outerShdw blurRad="50800" dist="38100" dir="2700000" algn="tl" rotWithShape="0">
              <a:prstClr val="black">
                <a:alpha val="40000"/>
              </a:prstClr>
            </a:outerShdw>
          </a:effectLst>
        </p:spPr>
      </p:pic>
      <p:pic>
        <p:nvPicPr>
          <p:cNvPr id="268" name="Google Shape;109;p17">
            <a:extLst>
              <a:ext uri="{FF2B5EF4-FFF2-40B4-BE49-F238E27FC236}">
                <a16:creationId xmlns:a16="http://schemas.microsoft.com/office/drawing/2014/main" id="{8EA8DF1E-49BA-D44E-A2BB-2D48A9EE0BFD}"/>
              </a:ext>
            </a:extLst>
          </p:cNvPr>
          <p:cNvPicPr preferRelativeResize="0"/>
          <p:nvPr/>
        </p:nvPicPr>
        <p:blipFill>
          <a:blip r:embed="rId17">
            <a:alphaModFix/>
          </a:blip>
          <a:stretch>
            <a:fillRect/>
          </a:stretch>
        </p:blipFill>
        <p:spPr>
          <a:xfrm>
            <a:off x="8105907" y="1556964"/>
            <a:ext cx="196474" cy="196474"/>
          </a:xfrm>
          <a:prstGeom prst="rect">
            <a:avLst/>
          </a:prstGeom>
          <a:noFill/>
          <a:ln>
            <a:noFill/>
          </a:ln>
          <a:effectLst>
            <a:outerShdw blurRad="50800" dist="38100" dir="2700000" algn="tl" rotWithShape="0">
              <a:prstClr val="black">
                <a:alpha val="40000"/>
              </a:prstClr>
            </a:outerShdw>
          </a:effectLst>
        </p:spPr>
      </p:pic>
      <p:pic>
        <p:nvPicPr>
          <p:cNvPr id="269" name="Google Shape;93;p17">
            <a:extLst>
              <a:ext uri="{FF2B5EF4-FFF2-40B4-BE49-F238E27FC236}">
                <a16:creationId xmlns:a16="http://schemas.microsoft.com/office/drawing/2014/main" id="{2F4DEB6B-CABB-9D45-B372-7740E89F3260}"/>
              </a:ext>
            </a:extLst>
          </p:cNvPr>
          <p:cNvPicPr preferRelativeResize="0"/>
          <p:nvPr/>
        </p:nvPicPr>
        <p:blipFill>
          <a:blip r:embed="rId18">
            <a:alphaModFix/>
          </a:blip>
          <a:stretch>
            <a:fillRect/>
          </a:stretch>
        </p:blipFill>
        <p:spPr>
          <a:xfrm>
            <a:off x="8639487" y="1819723"/>
            <a:ext cx="196460" cy="196460"/>
          </a:xfrm>
          <a:prstGeom prst="rect">
            <a:avLst/>
          </a:prstGeom>
          <a:noFill/>
          <a:ln>
            <a:noFill/>
          </a:ln>
          <a:effectLst>
            <a:outerShdw blurRad="50800" dist="38100" dir="2700000" algn="tl" rotWithShape="0">
              <a:prstClr val="black">
                <a:alpha val="40000"/>
              </a:prstClr>
            </a:outerShdw>
          </a:effectLst>
        </p:spPr>
      </p:pic>
      <p:pic>
        <p:nvPicPr>
          <p:cNvPr id="270" name="Google Shape;98;p17">
            <a:extLst>
              <a:ext uri="{FF2B5EF4-FFF2-40B4-BE49-F238E27FC236}">
                <a16:creationId xmlns:a16="http://schemas.microsoft.com/office/drawing/2014/main" id="{2FDA029D-3685-9F4E-BE5A-1C5234AE1C6A}"/>
              </a:ext>
            </a:extLst>
          </p:cNvPr>
          <p:cNvPicPr preferRelativeResize="0"/>
          <p:nvPr/>
        </p:nvPicPr>
        <p:blipFill>
          <a:blip r:embed="rId19">
            <a:alphaModFix/>
          </a:blip>
          <a:stretch>
            <a:fillRect/>
          </a:stretch>
        </p:blipFill>
        <p:spPr>
          <a:xfrm>
            <a:off x="8371995" y="1819741"/>
            <a:ext cx="196415" cy="196415"/>
          </a:xfrm>
          <a:prstGeom prst="rect">
            <a:avLst/>
          </a:prstGeom>
          <a:noFill/>
          <a:ln>
            <a:noFill/>
          </a:ln>
          <a:effectLst>
            <a:outerShdw blurRad="50800" dist="38100" dir="2700000" algn="tl" rotWithShape="0">
              <a:prstClr val="black">
                <a:alpha val="40000"/>
              </a:prstClr>
            </a:outerShdw>
          </a:effectLst>
        </p:spPr>
      </p:pic>
      <p:pic>
        <p:nvPicPr>
          <p:cNvPr id="271" name="Google Shape;99;p17">
            <a:extLst>
              <a:ext uri="{FF2B5EF4-FFF2-40B4-BE49-F238E27FC236}">
                <a16:creationId xmlns:a16="http://schemas.microsoft.com/office/drawing/2014/main" id="{9B43AECB-875A-C847-8BEF-8E86628BEDD5}"/>
              </a:ext>
            </a:extLst>
          </p:cNvPr>
          <p:cNvPicPr preferRelativeResize="0"/>
          <p:nvPr/>
        </p:nvPicPr>
        <p:blipFill>
          <a:blip r:embed="rId20">
            <a:alphaModFix/>
          </a:blip>
          <a:stretch>
            <a:fillRect/>
          </a:stretch>
        </p:blipFill>
        <p:spPr>
          <a:xfrm>
            <a:off x="7301899" y="1819716"/>
            <a:ext cx="196460" cy="196460"/>
          </a:xfrm>
          <a:prstGeom prst="rect">
            <a:avLst/>
          </a:prstGeom>
          <a:noFill/>
          <a:ln>
            <a:noFill/>
          </a:ln>
          <a:effectLst>
            <a:outerShdw blurRad="50800" dist="38100" dir="2700000" algn="tl" rotWithShape="0">
              <a:prstClr val="black">
                <a:alpha val="40000"/>
              </a:prstClr>
            </a:outerShdw>
          </a:effectLst>
        </p:spPr>
      </p:pic>
      <p:pic>
        <p:nvPicPr>
          <p:cNvPr id="272" name="Google Shape;101;p17">
            <a:extLst>
              <a:ext uri="{FF2B5EF4-FFF2-40B4-BE49-F238E27FC236}">
                <a16:creationId xmlns:a16="http://schemas.microsoft.com/office/drawing/2014/main" id="{C6108768-FD9C-BD41-917B-6FD4F7EB4295}"/>
              </a:ext>
            </a:extLst>
          </p:cNvPr>
          <p:cNvPicPr preferRelativeResize="0"/>
          <p:nvPr/>
        </p:nvPicPr>
        <p:blipFill>
          <a:blip r:embed="rId21">
            <a:alphaModFix/>
          </a:blip>
          <a:stretch>
            <a:fillRect/>
          </a:stretch>
        </p:blipFill>
        <p:spPr>
          <a:xfrm>
            <a:off x="7569432" y="1819720"/>
            <a:ext cx="196460" cy="196460"/>
          </a:xfrm>
          <a:prstGeom prst="rect">
            <a:avLst/>
          </a:prstGeom>
          <a:noFill/>
          <a:ln>
            <a:noFill/>
          </a:ln>
          <a:effectLst>
            <a:outerShdw blurRad="50800" dist="38100" dir="2700000" algn="tl" rotWithShape="0">
              <a:prstClr val="black">
                <a:alpha val="40000"/>
              </a:prstClr>
            </a:outerShdw>
          </a:effectLst>
        </p:spPr>
      </p:pic>
      <p:pic>
        <p:nvPicPr>
          <p:cNvPr id="273" name="Google Shape;103;p17">
            <a:extLst>
              <a:ext uri="{FF2B5EF4-FFF2-40B4-BE49-F238E27FC236}">
                <a16:creationId xmlns:a16="http://schemas.microsoft.com/office/drawing/2014/main" id="{DE3F7FEE-1E5C-D143-AC64-F1D2CACB3578}"/>
              </a:ext>
            </a:extLst>
          </p:cNvPr>
          <p:cNvPicPr preferRelativeResize="0"/>
          <p:nvPr/>
        </p:nvPicPr>
        <p:blipFill>
          <a:blip r:embed="rId22">
            <a:alphaModFix/>
          </a:blip>
          <a:stretch>
            <a:fillRect/>
          </a:stretch>
        </p:blipFill>
        <p:spPr>
          <a:xfrm>
            <a:off x="7836964" y="1819721"/>
            <a:ext cx="196460" cy="196460"/>
          </a:xfrm>
          <a:prstGeom prst="rect">
            <a:avLst/>
          </a:prstGeom>
          <a:noFill/>
          <a:ln>
            <a:noFill/>
          </a:ln>
          <a:effectLst>
            <a:outerShdw blurRad="50800" dist="38100" dir="2700000" algn="tl" rotWithShape="0">
              <a:prstClr val="black">
                <a:alpha val="40000"/>
              </a:prstClr>
            </a:outerShdw>
          </a:effectLst>
        </p:spPr>
      </p:pic>
      <p:pic>
        <p:nvPicPr>
          <p:cNvPr id="274" name="Google Shape;107;p17">
            <a:extLst>
              <a:ext uri="{FF2B5EF4-FFF2-40B4-BE49-F238E27FC236}">
                <a16:creationId xmlns:a16="http://schemas.microsoft.com/office/drawing/2014/main" id="{69965A4B-5B02-4246-A2D3-30EC4F6A8C6A}"/>
              </a:ext>
            </a:extLst>
          </p:cNvPr>
          <p:cNvPicPr preferRelativeResize="0"/>
          <p:nvPr/>
        </p:nvPicPr>
        <p:blipFill>
          <a:blip r:embed="rId23">
            <a:alphaModFix/>
          </a:blip>
          <a:stretch>
            <a:fillRect/>
          </a:stretch>
        </p:blipFill>
        <p:spPr>
          <a:xfrm>
            <a:off x="8104500" y="1819738"/>
            <a:ext cx="196216" cy="196216"/>
          </a:xfrm>
          <a:prstGeom prst="rect">
            <a:avLst/>
          </a:prstGeom>
          <a:noFill/>
          <a:ln>
            <a:noFill/>
          </a:ln>
          <a:effectLst>
            <a:outerShdw blurRad="50800" dist="38100" dir="2700000" algn="tl" rotWithShape="0">
              <a:prstClr val="black">
                <a:alpha val="40000"/>
              </a:prstClr>
            </a:outerShdw>
          </a:effectLst>
        </p:spPr>
      </p:pic>
      <p:pic>
        <p:nvPicPr>
          <p:cNvPr id="275"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8D3D8539-8A90-B341-9758-8A125B778870}"/>
              </a:ext>
            </a:extLst>
          </p:cNvPr>
          <p:cNvPicPr>
            <a:picLocks noChangeAspect="1" noChangeArrowheads="1"/>
          </p:cNvPicPr>
          <p:nvPr/>
        </p:nvPicPr>
        <p:blipFill>
          <a:blip r:embed="rId24" cstate="print"/>
          <a:srcRect/>
          <a:stretch>
            <a:fillRect/>
          </a:stretch>
        </p:blipFill>
        <p:spPr bwMode="auto">
          <a:xfrm>
            <a:off x="7284622" y="2056759"/>
            <a:ext cx="211017" cy="211017"/>
          </a:xfrm>
          <a:prstGeom prst="rect">
            <a:avLst/>
          </a:prstGeom>
          <a:noFill/>
          <a:effectLst>
            <a:outerShdw blurRad="50800" dist="38100" dir="2700000" algn="tl" rotWithShape="0">
              <a:prstClr val="black">
                <a:alpha val="40000"/>
              </a:prstClr>
            </a:outerShdw>
          </a:effectLst>
        </p:spPr>
      </p:pic>
      <p:pic>
        <p:nvPicPr>
          <p:cNvPr id="276" name="Picture 23" descr="C:\Users\Josh Chen\Desktop\sharefile.png">
            <a:extLst>
              <a:ext uri="{FF2B5EF4-FFF2-40B4-BE49-F238E27FC236}">
                <a16:creationId xmlns:a16="http://schemas.microsoft.com/office/drawing/2014/main" id="{5A39E306-C39A-4444-BC68-04C37200635F}"/>
              </a:ext>
            </a:extLst>
          </p:cNvPr>
          <p:cNvPicPr>
            <a:picLocks noChangeAspect="1" noChangeArrowheads="1"/>
          </p:cNvPicPr>
          <p:nvPr/>
        </p:nvPicPr>
        <p:blipFill>
          <a:blip r:embed="rId25" cstate="print"/>
          <a:srcRect/>
          <a:stretch>
            <a:fillRect/>
          </a:stretch>
        </p:blipFill>
        <p:spPr bwMode="auto">
          <a:xfrm>
            <a:off x="7564480" y="2064802"/>
            <a:ext cx="211017" cy="211017"/>
          </a:xfrm>
          <a:prstGeom prst="rect">
            <a:avLst/>
          </a:prstGeom>
          <a:noFill/>
          <a:effectLst>
            <a:outerShdw blurRad="50800" dist="38100" dir="2700000" algn="tl" rotWithShape="0">
              <a:prstClr val="black">
                <a:alpha val="40000"/>
              </a:prstClr>
            </a:outerShdw>
          </a:effectLst>
        </p:spPr>
      </p:pic>
      <p:pic>
        <p:nvPicPr>
          <p:cNvPr id="277" name="Picture 25" descr="C:\Users\Josh Chen\Desktop\OneDrive.png">
            <a:extLst>
              <a:ext uri="{FF2B5EF4-FFF2-40B4-BE49-F238E27FC236}">
                <a16:creationId xmlns:a16="http://schemas.microsoft.com/office/drawing/2014/main" id="{546B5179-3ECA-1746-B922-DF2F8251B6F1}"/>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7818710" y="2060897"/>
            <a:ext cx="212254" cy="212254"/>
          </a:xfrm>
          <a:prstGeom prst="rect">
            <a:avLst/>
          </a:prstGeom>
          <a:noFill/>
          <a:effectLst>
            <a:outerShdw blurRad="50800" dist="38100" dir="2700000" algn="tl" rotWithShape="0">
              <a:prstClr val="black">
                <a:alpha val="40000"/>
              </a:prstClr>
            </a:outerShdw>
          </a:effectLst>
        </p:spPr>
      </p:pic>
      <p:sp>
        <p:nvSpPr>
          <p:cNvPr id="278" name="矩形 20">
            <a:extLst>
              <a:ext uri="{FF2B5EF4-FFF2-40B4-BE49-F238E27FC236}">
                <a16:creationId xmlns:a16="http://schemas.microsoft.com/office/drawing/2014/main" id="{5EC57D0F-7AA0-3B4D-86AF-7564D922DAE8}"/>
              </a:ext>
            </a:extLst>
          </p:cNvPr>
          <p:cNvSpPr/>
          <p:nvPr/>
        </p:nvSpPr>
        <p:spPr>
          <a:xfrm>
            <a:off x="1452842" y="1205182"/>
            <a:ext cx="681815" cy="307976"/>
          </a:xfrm>
          <a:prstGeom prst="rect">
            <a:avLst/>
          </a:prstGeom>
          <a:solidFill>
            <a:schemeClr val="tx1">
              <a:lumMod val="50000"/>
              <a:lumOff val="50000"/>
            </a:schemeClr>
          </a:solidFill>
          <a:ln w="12700">
            <a:solidFill>
              <a:schemeClr val="bg1">
                <a:lumMod val="65000"/>
              </a:schemeClr>
            </a:solidFill>
          </a:ln>
          <a:effectLst>
            <a:outerShdw blurRad="50800" dist="38100" dir="2700000" algn="tl" rotWithShape="0">
              <a:prstClr val="black">
                <a:alpha val="40000"/>
              </a:prstClr>
            </a:outerShdw>
          </a:effectLst>
        </p:spPr>
        <p:txBody>
          <a:bodyPr lIns="99690" tIns="49845" rIns="99690" bIns="49845" rtlCol="0" anchor="ctr"/>
          <a:lstStyle/>
          <a:p>
            <a:pPr algn="ctr" defTabSz="996902">
              <a:defRPr/>
            </a:pPr>
            <a:r>
              <a:rPr lang="en-US" altLang="zh-TW" sz="900" kern="0" dirty="0">
                <a:solidFill>
                  <a:schemeClr val="bg1"/>
                </a:solidFill>
                <a:latin typeface="Arial" panose="020B0604020202020204" pitchFamily="34" charset="0"/>
                <a:cs typeface="Arial" panose="020B0604020202020204" pitchFamily="34" charset="0"/>
              </a:rPr>
              <a:t>Ethernet</a:t>
            </a:r>
          </a:p>
        </p:txBody>
      </p:sp>
      <p:sp>
        <p:nvSpPr>
          <p:cNvPr id="279" name="矩形 22">
            <a:extLst>
              <a:ext uri="{FF2B5EF4-FFF2-40B4-BE49-F238E27FC236}">
                <a16:creationId xmlns:a16="http://schemas.microsoft.com/office/drawing/2014/main" id="{40F22EB5-4B7A-BF4B-8E89-77722212253E}"/>
              </a:ext>
            </a:extLst>
          </p:cNvPr>
          <p:cNvSpPr/>
          <p:nvPr/>
        </p:nvSpPr>
        <p:spPr>
          <a:xfrm>
            <a:off x="1452842" y="840417"/>
            <a:ext cx="681815" cy="307976"/>
          </a:xfrm>
          <a:prstGeom prst="rect">
            <a:avLst/>
          </a:prstGeom>
          <a:solidFill>
            <a:schemeClr val="tx1">
              <a:lumMod val="50000"/>
              <a:lumOff val="50000"/>
            </a:schemeClr>
          </a:solidFill>
          <a:ln w="12700">
            <a:solidFill>
              <a:schemeClr val="bg1">
                <a:lumMod val="65000"/>
              </a:schemeClr>
            </a:solidFill>
          </a:ln>
          <a:effectLst>
            <a:outerShdw blurRad="50800" dist="38100" dir="2700000" algn="tl" rotWithShape="0">
              <a:prstClr val="black">
                <a:alpha val="40000"/>
              </a:prstClr>
            </a:outerShdw>
          </a:effectLst>
        </p:spPr>
        <p:txBody>
          <a:bodyPr lIns="99690" tIns="49845" rIns="99690" bIns="49845" rtlCol="0" anchor="ctr"/>
          <a:lstStyle/>
          <a:p>
            <a:pPr algn="ctr" defTabSz="996902">
              <a:defRPr/>
            </a:pPr>
            <a:r>
              <a:rPr lang="en-US" altLang="zh-TW" sz="900" kern="0" dirty="0" err="1">
                <a:solidFill>
                  <a:schemeClr val="bg1"/>
                </a:solidFill>
                <a:latin typeface="Arial" panose="020B0604020202020204" pitchFamily="34" charset="0"/>
                <a:cs typeface="Arial" panose="020B0604020202020204" pitchFamily="34" charset="0"/>
              </a:rPr>
              <a:t>Fibre</a:t>
            </a:r>
            <a:r>
              <a:rPr lang="en-US" altLang="zh-TW" sz="900" kern="0" dirty="0">
                <a:solidFill>
                  <a:schemeClr val="bg1"/>
                </a:solidFill>
                <a:latin typeface="Arial" panose="020B0604020202020204" pitchFamily="34" charset="0"/>
                <a:cs typeface="Arial" panose="020B0604020202020204" pitchFamily="34" charset="0"/>
              </a:rPr>
              <a:t> Channel</a:t>
            </a:r>
          </a:p>
        </p:txBody>
      </p:sp>
      <p:sp>
        <p:nvSpPr>
          <p:cNvPr id="85" name="左-右雙向箭號 223">
            <a:extLst>
              <a:ext uri="{FF2B5EF4-FFF2-40B4-BE49-F238E27FC236}">
                <a16:creationId xmlns:a16="http://schemas.microsoft.com/office/drawing/2014/main" id="{935DFD57-7C3A-41ED-95F4-24833574F278}"/>
              </a:ext>
            </a:extLst>
          </p:cNvPr>
          <p:cNvSpPr/>
          <p:nvPr/>
        </p:nvSpPr>
        <p:spPr>
          <a:xfrm>
            <a:off x="1068838" y="1084787"/>
            <a:ext cx="1266051" cy="240786"/>
          </a:xfrm>
          <a:prstGeom prst="leftRightArrow">
            <a:avLst/>
          </a:prstGeom>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TW" sz="675" dirty="0">
                <a:solidFill>
                  <a:schemeClr val="tx1">
                    <a:lumMod val="85000"/>
                    <a:lumOff val="15000"/>
                  </a:schemeClr>
                </a:solidFill>
                <a:latin typeface="Arial" panose="020B0604020202020204" pitchFamily="34" charset="0"/>
                <a:ea typeface="Microsoft JhengHei" panose="020B0604030504040204" pitchFamily="34" charset="-120"/>
                <a:cs typeface="Arial" panose="020B0604020202020204" pitchFamily="34" charset="0"/>
              </a:rPr>
              <a:t>Block Access​</a:t>
            </a:r>
            <a:endParaRPr kumimoji="1" lang="zh-TW" altLang="en-US" sz="675" dirty="0">
              <a:solidFill>
                <a:schemeClr val="tx1">
                  <a:lumMod val="85000"/>
                  <a:lumOff val="1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6" name="Rectangle 35">
            <a:extLst>
              <a:ext uri="{FF2B5EF4-FFF2-40B4-BE49-F238E27FC236}">
                <a16:creationId xmlns:a16="http://schemas.microsoft.com/office/drawing/2014/main" id="{ED5B9DDB-BAA4-B449-82AB-3104211816A8}"/>
              </a:ext>
            </a:extLst>
          </p:cNvPr>
          <p:cNvSpPr/>
          <p:nvPr/>
        </p:nvSpPr>
        <p:spPr>
          <a:xfrm>
            <a:off x="4451722" y="1338452"/>
            <a:ext cx="788210" cy="163232"/>
          </a:xfrm>
          <a:prstGeom prst="rect">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50" dirty="0">
                <a:latin typeface="Arial" panose="020B0604020202020204" pitchFamily="34" charset="0"/>
                <a:cs typeface="Arial" panose="020B0604020202020204" pitchFamily="34" charset="0"/>
              </a:rPr>
              <a:t>Snapshot</a:t>
            </a:r>
          </a:p>
        </p:txBody>
      </p:sp>
      <p:sp>
        <p:nvSpPr>
          <p:cNvPr id="280" name="Rectangle 279">
            <a:extLst>
              <a:ext uri="{FF2B5EF4-FFF2-40B4-BE49-F238E27FC236}">
                <a16:creationId xmlns:a16="http://schemas.microsoft.com/office/drawing/2014/main" id="{CEE3C93E-F8BA-6B4F-8980-02320EBFD75A}"/>
              </a:ext>
            </a:extLst>
          </p:cNvPr>
          <p:cNvSpPr/>
          <p:nvPr/>
        </p:nvSpPr>
        <p:spPr>
          <a:xfrm>
            <a:off x="4451722" y="1824868"/>
            <a:ext cx="788210" cy="163232"/>
          </a:xfrm>
          <a:prstGeom prst="rect">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50">
                <a:latin typeface="Arial" panose="020B0604020202020204" pitchFamily="34" charset="0"/>
                <a:cs typeface="Arial" panose="020B0604020202020204" pitchFamily="34" charset="0"/>
              </a:rPr>
              <a:t>Snapshot</a:t>
            </a:r>
          </a:p>
        </p:txBody>
      </p:sp>
      <p:grpSp>
        <p:nvGrpSpPr>
          <p:cNvPr id="281" name="群組 280">
            <a:extLst>
              <a:ext uri="{FF2B5EF4-FFF2-40B4-BE49-F238E27FC236}">
                <a16:creationId xmlns:a16="http://schemas.microsoft.com/office/drawing/2014/main" id="{303E7C80-205D-4A4D-A2DD-290C7525C5FA}"/>
              </a:ext>
            </a:extLst>
          </p:cNvPr>
          <p:cNvGrpSpPr/>
          <p:nvPr/>
        </p:nvGrpSpPr>
        <p:grpSpPr>
          <a:xfrm>
            <a:off x="557284" y="2661598"/>
            <a:ext cx="198535" cy="198534"/>
            <a:chOff x="305319" y="2656912"/>
            <a:chExt cx="198535" cy="198534"/>
          </a:xfrm>
        </p:grpSpPr>
        <p:grpSp>
          <p:nvGrpSpPr>
            <p:cNvPr id="282" name="群組 281">
              <a:extLst>
                <a:ext uri="{FF2B5EF4-FFF2-40B4-BE49-F238E27FC236}">
                  <a16:creationId xmlns:a16="http://schemas.microsoft.com/office/drawing/2014/main" id="{BE7CDFB2-7316-4811-B016-F7E468BD49B2}"/>
                </a:ext>
              </a:extLst>
            </p:cNvPr>
            <p:cNvGrpSpPr/>
            <p:nvPr/>
          </p:nvGrpSpPr>
          <p:grpSpPr>
            <a:xfrm>
              <a:off x="317310" y="2668137"/>
              <a:ext cx="170597" cy="180834"/>
              <a:chOff x="317310" y="2668137"/>
              <a:chExt cx="170597" cy="180834"/>
            </a:xfrm>
          </p:grpSpPr>
          <p:sp>
            <p:nvSpPr>
              <p:cNvPr id="285" name="橢圓 284">
                <a:extLst>
                  <a:ext uri="{FF2B5EF4-FFF2-40B4-BE49-F238E27FC236}">
                    <a16:creationId xmlns:a16="http://schemas.microsoft.com/office/drawing/2014/main" id="{5B977452-53DC-449E-BF74-61A3E46AB3F2}"/>
                  </a:ext>
                </a:extLst>
              </p:cNvPr>
              <p:cNvSpPr/>
              <p:nvPr/>
            </p:nvSpPr>
            <p:spPr>
              <a:xfrm>
                <a:off x="358254" y="2668137"/>
                <a:ext cx="92122" cy="10918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6" name="矩形: 剪去同側角落 285">
                <a:extLst>
                  <a:ext uri="{FF2B5EF4-FFF2-40B4-BE49-F238E27FC236}">
                    <a16:creationId xmlns:a16="http://schemas.microsoft.com/office/drawing/2014/main" id="{EA4BD9A9-6B5B-44A6-B880-2431705C4D79}"/>
                  </a:ext>
                </a:extLst>
              </p:cNvPr>
              <p:cNvSpPr/>
              <p:nvPr/>
            </p:nvSpPr>
            <p:spPr>
              <a:xfrm>
                <a:off x="317310" y="2767084"/>
                <a:ext cx="170597" cy="81887"/>
              </a:xfrm>
              <a:prstGeom prst="snip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84" name="圖形 283">
              <a:extLst>
                <a:ext uri="{FF2B5EF4-FFF2-40B4-BE49-F238E27FC236}">
                  <a16:creationId xmlns:a16="http://schemas.microsoft.com/office/drawing/2014/main" id="{E5B65FB9-C7BE-4C96-AC70-14BCBD1DED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5319" y="2656912"/>
              <a:ext cx="198535" cy="198534"/>
            </a:xfrm>
            <a:prstGeom prst="rect">
              <a:avLst/>
            </a:prstGeom>
          </p:spPr>
        </p:pic>
      </p:grpSp>
      <p:grpSp>
        <p:nvGrpSpPr>
          <p:cNvPr id="287" name="群組 286">
            <a:extLst>
              <a:ext uri="{FF2B5EF4-FFF2-40B4-BE49-F238E27FC236}">
                <a16:creationId xmlns:a16="http://schemas.microsoft.com/office/drawing/2014/main" id="{1DC46F53-0D60-40C2-A1B7-DD408E09C7D3}"/>
              </a:ext>
            </a:extLst>
          </p:cNvPr>
          <p:cNvGrpSpPr/>
          <p:nvPr/>
        </p:nvGrpSpPr>
        <p:grpSpPr>
          <a:xfrm>
            <a:off x="428768" y="2724150"/>
            <a:ext cx="198535" cy="198534"/>
            <a:chOff x="305319" y="2656912"/>
            <a:chExt cx="198535" cy="198534"/>
          </a:xfrm>
        </p:grpSpPr>
        <p:grpSp>
          <p:nvGrpSpPr>
            <p:cNvPr id="288" name="群組 287">
              <a:extLst>
                <a:ext uri="{FF2B5EF4-FFF2-40B4-BE49-F238E27FC236}">
                  <a16:creationId xmlns:a16="http://schemas.microsoft.com/office/drawing/2014/main" id="{BE058B85-49DC-4CD3-9435-DFF38CF713E2}"/>
                </a:ext>
              </a:extLst>
            </p:cNvPr>
            <p:cNvGrpSpPr/>
            <p:nvPr/>
          </p:nvGrpSpPr>
          <p:grpSpPr>
            <a:xfrm>
              <a:off x="317310" y="2668137"/>
              <a:ext cx="170597" cy="180834"/>
              <a:chOff x="317310" y="2668137"/>
              <a:chExt cx="170597" cy="180834"/>
            </a:xfrm>
          </p:grpSpPr>
          <p:sp>
            <p:nvSpPr>
              <p:cNvPr id="290" name="橢圓 289">
                <a:extLst>
                  <a:ext uri="{FF2B5EF4-FFF2-40B4-BE49-F238E27FC236}">
                    <a16:creationId xmlns:a16="http://schemas.microsoft.com/office/drawing/2014/main" id="{9D460EB7-F9B1-4870-8752-96FCED7D77CC}"/>
                  </a:ext>
                </a:extLst>
              </p:cNvPr>
              <p:cNvSpPr/>
              <p:nvPr/>
            </p:nvSpPr>
            <p:spPr>
              <a:xfrm>
                <a:off x="358254" y="2668137"/>
                <a:ext cx="92122" cy="10918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1" name="矩形: 剪去同側角落 290">
                <a:extLst>
                  <a:ext uri="{FF2B5EF4-FFF2-40B4-BE49-F238E27FC236}">
                    <a16:creationId xmlns:a16="http://schemas.microsoft.com/office/drawing/2014/main" id="{0389AED0-7791-4F38-84ED-052650A9EBBB}"/>
                  </a:ext>
                </a:extLst>
              </p:cNvPr>
              <p:cNvSpPr/>
              <p:nvPr/>
            </p:nvSpPr>
            <p:spPr>
              <a:xfrm>
                <a:off x="317310" y="2767084"/>
                <a:ext cx="170597" cy="81887"/>
              </a:xfrm>
              <a:prstGeom prst="snip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89" name="圖形 288">
              <a:extLst>
                <a:ext uri="{FF2B5EF4-FFF2-40B4-BE49-F238E27FC236}">
                  <a16:creationId xmlns:a16="http://schemas.microsoft.com/office/drawing/2014/main" id="{A4B102CE-8F54-48AF-AC00-DF52054AD7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5319" y="2656912"/>
              <a:ext cx="198535" cy="198534"/>
            </a:xfrm>
            <a:prstGeom prst="rect">
              <a:avLst/>
            </a:prstGeom>
          </p:spPr>
        </p:pic>
      </p:grpSp>
    </p:spTree>
    <p:extLst>
      <p:ext uri="{BB962C8B-B14F-4D97-AF65-F5344CB8AC3E}">
        <p14:creationId xmlns:p14="http://schemas.microsoft.com/office/powerpoint/2010/main" val="49665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913D599A-0E2C-46D1-B746-4C4BAAC64DCD}"/>
              </a:ext>
            </a:extLst>
          </p:cNvPr>
          <p:cNvSpPr/>
          <p:nvPr/>
        </p:nvSpPr>
        <p:spPr>
          <a:xfrm>
            <a:off x="1370189" y="992119"/>
            <a:ext cx="6390487" cy="600164"/>
          </a:xfrm>
          <a:prstGeom prst="rect">
            <a:avLst/>
          </a:prstGeom>
          <a:effectLst>
            <a:outerShdw blurRad="50800" dist="38100" dir="2700000" algn="tl" rotWithShape="0">
              <a:prstClr val="black">
                <a:alpha val="40000"/>
              </a:prstClr>
            </a:outerShdw>
          </a:effectLst>
        </p:spPr>
        <p:txBody>
          <a:bodyPr wrap="square">
            <a:spAutoFit/>
          </a:bodyPr>
          <a:lstStyle/>
          <a:p>
            <a:pPr algn="ctr"/>
            <a:r>
              <a:rPr lang="zh-TW" altLang="en-US" sz="3300" b="1">
                <a:solidFill>
                  <a:schemeClr val="bg1"/>
                </a:solidFill>
                <a:latin typeface="Arial" panose="020B0604020202020204" pitchFamily="34" charset="0"/>
                <a:cs typeface="Arial" panose="020B0604020202020204" pitchFamily="34" charset="0"/>
              </a:rPr>
              <a:t> </a:t>
            </a:r>
            <a:r>
              <a:rPr lang="en-US" altLang="zh-TW" sz="3300" b="1" err="1">
                <a:solidFill>
                  <a:schemeClr val="bg1"/>
                </a:solidFill>
                <a:latin typeface="Arial" panose="020B0604020202020204" pitchFamily="34" charset="0"/>
                <a:cs typeface="Arial" panose="020B0604020202020204" pitchFamily="34" charset="0"/>
              </a:rPr>
              <a:t>HybridMount</a:t>
            </a:r>
            <a:r>
              <a:rPr lang="en-US" altLang="zh-TW" sz="3300" b="1">
                <a:solidFill>
                  <a:schemeClr val="bg1"/>
                </a:solidFill>
                <a:latin typeface="Arial" panose="020B0604020202020204" pitchFamily="34" charset="0"/>
                <a:cs typeface="Arial" panose="020B0604020202020204" pitchFamily="34" charset="0"/>
              </a:rPr>
              <a:t> </a:t>
            </a:r>
            <a:endParaRPr lang="en-US" altLang="zh-CN" sz="33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矩形 7">
            <a:extLst>
              <a:ext uri="{FF2B5EF4-FFF2-40B4-BE49-F238E27FC236}">
                <a16:creationId xmlns:a16="http://schemas.microsoft.com/office/drawing/2014/main" id="{A32DB121-24B5-4ABF-B6BA-248A2E82441B}"/>
              </a:ext>
            </a:extLst>
          </p:cNvPr>
          <p:cNvSpPr/>
          <p:nvPr/>
        </p:nvSpPr>
        <p:spPr>
          <a:xfrm>
            <a:off x="3924789" y="4732355"/>
            <a:ext cx="1376852" cy="276999"/>
          </a:xfrm>
          <a:prstGeom prst="rect">
            <a:avLst/>
          </a:prstGeom>
        </p:spPr>
        <p:txBody>
          <a:bodyPr wrap="none">
            <a:spAutoFit/>
          </a:bodyPr>
          <a:lstStyle/>
          <a:p>
            <a:r>
              <a:rPr lang="zh-TW" altLang="en-US" sz="1200">
                <a:solidFill>
                  <a:srgbClr val="146299"/>
                </a:solidFill>
                <a:latin typeface="Arial" panose="020B0604020202020204" pitchFamily="34" charset="0"/>
                <a:cs typeface="Arial" panose="020B0604020202020204" pitchFamily="34" charset="0"/>
              </a:rPr>
              <a:t>SMB</a:t>
            </a:r>
            <a:r>
              <a:rPr lang="en-US" altLang="zh-TW" sz="1200">
                <a:solidFill>
                  <a:srgbClr val="146299"/>
                </a:solidFill>
                <a:latin typeface="Arial" panose="020B0604020202020204" pitchFamily="34" charset="0"/>
                <a:cs typeface="Arial" panose="020B0604020202020204" pitchFamily="34" charset="0"/>
              </a:rPr>
              <a:t> </a:t>
            </a:r>
            <a:r>
              <a:rPr lang="zh-TW" altLang="en-US" sz="1200">
                <a:solidFill>
                  <a:srgbClr val="146299"/>
                </a:solidFill>
                <a:latin typeface="Arial" panose="020B0604020202020204" pitchFamily="34" charset="0"/>
                <a:cs typeface="Arial" panose="020B0604020202020204" pitchFamily="34" charset="0"/>
              </a:rPr>
              <a:t>/ NFS</a:t>
            </a:r>
            <a:r>
              <a:rPr lang="en-US" altLang="zh-TW" sz="1200">
                <a:solidFill>
                  <a:srgbClr val="146299"/>
                </a:solidFill>
                <a:latin typeface="Arial" panose="020B0604020202020204" pitchFamily="34" charset="0"/>
                <a:cs typeface="Arial" panose="020B0604020202020204" pitchFamily="34" charset="0"/>
              </a:rPr>
              <a:t> </a:t>
            </a:r>
            <a:r>
              <a:rPr lang="zh-TW" altLang="en-US" sz="1200">
                <a:solidFill>
                  <a:srgbClr val="146299"/>
                </a:solidFill>
                <a:latin typeface="Arial" panose="020B0604020202020204" pitchFamily="34" charset="0"/>
                <a:cs typeface="Arial" panose="020B0604020202020204" pitchFamily="34" charset="0"/>
              </a:rPr>
              <a:t>/ AFP</a:t>
            </a:r>
          </a:p>
        </p:txBody>
      </p:sp>
      <p:sp>
        <p:nvSpPr>
          <p:cNvPr id="3" name="標題 2">
            <a:extLst>
              <a:ext uri="{FF2B5EF4-FFF2-40B4-BE49-F238E27FC236}">
                <a16:creationId xmlns:a16="http://schemas.microsoft.com/office/drawing/2014/main" id="{44795C15-F71B-4D9E-A451-041FD01B6F77}"/>
              </a:ext>
            </a:extLst>
          </p:cNvPr>
          <p:cNvSpPr>
            <a:spLocks noGrp="1"/>
          </p:cNvSpPr>
          <p:nvPr>
            <p:ph type="title" idx="4294967295"/>
          </p:nvPr>
        </p:nvSpPr>
        <p:spPr>
          <a:xfrm>
            <a:off x="0" y="318725"/>
            <a:ext cx="9144000" cy="760413"/>
          </a:xfrm>
          <a:effectLst>
            <a:outerShdw blurRad="50800" dist="38100" dir="2700000" algn="tl" rotWithShape="0">
              <a:prstClr val="black">
                <a:alpha val="40000"/>
              </a:prstClr>
            </a:outerShdw>
          </a:effectLst>
        </p:spPr>
        <p:txBody>
          <a:bodyPr>
            <a:normAutofit/>
          </a:bodyPr>
          <a:lstStyle/>
          <a:p>
            <a:pPr algn="ctr">
              <a:lnSpc>
                <a:spcPts val="3360"/>
              </a:lnSpc>
            </a:pPr>
            <a:r>
              <a:rPr lang="en-US" altLang="zh-TW" sz="2400">
                <a:latin typeface="Arial" panose="020B0604020202020204" pitchFamily="34" charset="0"/>
                <a:cs typeface="Arial" panose="020B0604020202020204" pitchFamily="34" charset="0"/>
              </a:rPr>
              <a:t>QNAP </a:t>
            </a:r>
            <a:r>
              <a:rPr lang="en-US" altLang="zh-CN" sz="2400">
                <a:latin typeface="Arial" panose="020B0604020202020204" pitchFamily="34" charset="0"/>
                <a:cs typeface="Arial" panose="020B0604020202020204" pitchFamily="34" charset="0"/>
              </a:rPr>
              <a:t>File Based Cloud Storage Gateway</a:t>
            </a:r>
            <a:endParaRPr lang="zh-TW" altLang="en-US" sz="2400">
              <a:latin typeface="Arial" panose="020B0604020202020204" pitchFamily="34" charset="0"/>
              <a:cs typeface="Arial" panose="020B0604020202020204" pitchFamily="34" charset="0"/>
            </a:endParaRPr>
          </a:p>
        </p:txBody>
      </p:sp>
      <p:sp>
        <p:nvSpPr>
          <p:cNvPr id="26" name="矩形 25">
            <a:extLst>
              <a:ext uri="{FF2B5EF4-FFF2-40B4-BE49-F238E27FC236}">
                <a16:creationId xmlns:a16="http://schemas.microsoft.com/office/drawing/2014/main" id="{649958BF-0388-4EF6-AE3F-624F8EB3B175}"/>
              </a:ext>
            </a:extLst>
          </p:cNvPr>
          <p:cNvSpPr/>
          <p:nvPr/>
        </p:nvSpPr>
        <p:spPr>
          <a:xfrm>
            <a:off x="1698060" y="4793613"/>
            <a:ext cx="878767" cy="246221"/>
          </a:xfrm>
          <a:prstGeom prst="rect">
            <a:avLst/>
          </a:prstGeom>
        </p:spPr>
        <p:txBody>
          <a:bodyPr wrap="none">
            <a:spAutoFit/>
          </a:bodyPr>
          <a:lstStyle/>
          <a:p>
            <a:r>
              <a:rPr lang="en-US" altLang="zh-TW" sz="1000">
                <a:solidFill>
                  <a:srgbClr val="333F50"/>
                </a:solidFill>
                <a:latin typeface="Arial" panose="020B0604020202020204" pitchFamily="34" charset="0"/>
                <a:ea typeface="微軟正黑體" panose="020B0604030504040204" pitchFamily="34" charset="-120"/>
                <a:cs typeface="Arial" panose="020B0604020202020204" pitchFamily="34" charset="0"/>
              </a:rPr>
              <a:t>Local cache</a:t>
            </a:r>
            <a:endParaRPr lang="zh-TW" altLang="en-US" sz="1000">
              <a:solidFill>
                <a:srgbClr val="333F5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 name="圖片 1">
            <a:extLst>
              <a:ext uri="{FF2B5EF4-FFF2-40B4-BE49-F238E27FC236}">
                <a16:creationId xmlns:a16="http://schemas.microsoft.com/office/drawing/2014/main" id="{1FC60645-0BA6-E545-AE83-94FF6AC0887C}"/>
              </a:ext>
            </a:extLst>
          </p:cNvPr>
          <p:cNvPicPr>
            <a:picLocks noChangeAspect="1"/>
          </p:cNvPicPr>
          <p:nvPr/>
        </p:nvPicPr>
        <p:blipFill>
          <a:blip r:embed="rId3"/>
          <a:stretch>
            <a:fillRect/>
          </a:stretch>
        </p:blipFill>
        <p:spPr>
          <a:xfrm rot="358397">
            <a:off x="2400080" y="2035019"/>
            <a:ext cx="512057" cy="512057"/>
          </a:xfrm>
          <a:prstGeom prst="rect">
            <a:avLst/>
          </a:prstGeom>
          <a:effectLst>
            <a:outerShdw blurRad="50800" dist="38100" dir="2700000" algn="tl" rotWithShape="0">
              <a:prstClr val="black">
                <a:alpha val="40000"/>
              </a:prstClr>
            </a:outerShdw>
          </a:effectLst>
        </p:spPr>
      </p:pic>
      <p:pic>
        <p:nvPicPr>
          <p:cNvPr id="4" name="圖片 3">
            <a:extLst>
              <a:ext uri="{FF2B5EF4-FFF2-40B4-BE49-F238E27FC236}">
                <a16:creationId xmlns:a16="http://schemas.microsoft.com/office/drawing/2014/main" id="{2AEE1015-E882-884E-B3CE-3674167ADAB4}"/>
              </a:ext>
            </a:extLst>
          </p:cNvPr>
          <p:cNvPicPr>
            <a:picLocks noChangeAspect="1"/>
          </p:cNvPicPr>
          <p:nvPr/>
        </p:nvPicPr>
        <p:blipFill>
          <a:blip r:embed="rId4"/>
          <a:stretch>
            <a:fillRect/>
          </a:stretch>
        </p:blipFill>
        <p:spPr>
          <a:xfrm rot="20812052">
            <a:off x="6235409" y="1914784"/>
            <a:ext cx="361198" cy="361198"/>
          </a:xfrm>
          <a:prstGeom prst="rect">
            <a:avLst/>
          </a:prstGeom>
          <a:effectLst>
            <a:outerShdw blurRad="50800" dist="38100" dir="2700000" algn="tl" rotWithShape="0">
              <a:prstClr val="black">
                <a:alpha val="40000"/>
              </a:prstClr>
            </a:outerShdw>
          </a:effectLst>
        </p:spPr>
      </p:pic>
      <p:pic>
        <p:nvPicPr>
          <p:cNvPr id="5" name="圖片 4">
            <a:extLst>
              <a:ext uri="{FF2B5EF4-FFF2-40B4-BE49-F238E27FC236}">
                <a16:creationId xmlns:a16="http://schemas.microsoft.com/office/drawing/2014/main" id="{98B1F885-99CF-AE40-8307-3FA3FB0D75A0}"/>
              </a:ext>
            </a:extLst>
          </p:cNvPr>
          <p:cNvPicPr>
            <a:picLocks noChangeAspect="1"/>
          </p:cNvPicPr>
          <p:nvPr/>
        </p:nvPicPr>
        <p:blipFill>
          <a:blip r:embed="rId5"/>
          <a:stretch>
            <a:fillRect/>
          </a:stretch>
        </p:blipFill>
        <p:spPr>
          <a:xfrm rot="573835">
            <a:off x="6816078" y="1548121"/>
            <a:ext cx="511807" cy="511807"/>
          </a:xfrm>
          <a:prstGeom prst="rect">
            <a:avLst/>
          </a:prstGeom>
          <a:effectLst>
            <a:outerShdw blurRad="50800" dist="38100" dir="2700000" algn="tl" rotWithShape="0">
              <a:prstClr val="black">
                <a:alpha val="40000"/>
              </a:prstClr>
            </a:outerShdw>
          </a:effectLst>
        </p:spPr>
      </p:pic>
      <p:pic>
        <p:nvPicPr>
          <p:cNvPr id="6" name="圖片 5">
            <a:extLst>
              <a:ext uri="{FF2B5EF4-FFF2-40B4-BE49-F238E27FC236}">
                <a16:creationId xmlns:a16="http://schemas.microsoft.com/office/drawing/2014/main" id="{B5D0460F-2C4F-D84F-B718-FDDE16A4059E}"/>
              </a:ext>
            </a:extLst>
          </p:cNvPr>
          <p:cNvPicPr>
            <a:picLocks noChangeAspect="1"/>
          </p:cNvPicPr>
          <p:nvPr/>
        </p:nvPicPr>
        <p:blipFill>
          <a:blip r:embed="rId6"/>
          <a:stretch>
            <a:fillRect/>
          </a:stretch>
        </p:blipFill>
        <p:spPr>
          <a:xfrm rot="20603179">
            <a:off x="3311101" y="2363528"/>
            <a:ext cx="381687" cy="355315"/>
          </a:xfrm>
          <a:prstGeom prst="rect">
            <a:avLst/>
          </a:prstGeom>
          <a:effectLst>
            <a:outerShdw blurRad="50800" dist="38100" dir="2700000" algn="tl" rotWithShape="0">
              <a:prstClr val="black">
                <a:alpha val="40000"/>
              </a:prstClr>
            </a:outerShdw>
          </a:effectLst>
        </p:spPr>
      </p:pic>
      <p:pic>
        <p:nvPicPr>
          <p:cNvPr id="9" name="圖片 8">
            <a:extLst>
              <a:ext uri="{FF2B5EF4-FFF2-40B4-BE49-F238E27FC236}">
                <a16:creationId xmlns:a16="http://schemas.microsoft.com/office/drawing/2014/main" id="{6E11A1A5-F1A4-D14D-AD0C-0D476641545F}"/>
              </a:ext>
            </a:extLst>
          </p:cNvPr>
          <p:cNvPicPr>
            <a:picLocks noChangeAspect="1"/>
          </p:cNvPicPr>
          <p:nvPr/>
        </p:nvPicPr>
        <p:blipFill>
          <a:blip r:embed="rId7"/>
          <a:stretch>
            <a:fillRect/>
          </a:stretch>
        </p:blipFill>
        <p:spPr>
          <a:xfrm>
            <a:off x="2327569" y="1596619"/>
            <a:ext cx="335901" cy="240197"/>
          </a:xfrm>
          <a:prstGeom prst="rect">
            <a:avLst/>
          </a:prstGeom>
          <a:effectLst>
            <a:outerShdw blurRad="50800" dist="38100" dir="2700000" algn="tl" rotWithShape="0">
              <a:prstClr val="black">
                <a:alpha val="40000"/>
              </a:prstClr>
            </a:outerShdw>
          </a:effectLst>
        </p:spPr>
      </p:pic>
      <p:pic>
        <p:nvPicPr>
          <p:cNvPr id="10" name="圖片 9">
            <a:extLst>
              <a:ext uri="{FF2B5EF4-FFF2-40B4-BE49-F238E27FC236}">
                <a16:creationId xmlns:a16="http://schemas.microsoft.com/office/drawing/2014/main" id="{4DBB4C5B-D566-F94B-A501-3CB67EABDA6A}"/>
              </a:ext>
            </a:extLst>
          </p:cNvPr>
          <p:cNvPicPr>
            <a:picLocks noChangeAspect="1"/>
          </p:cNvPicPr>
          <p:nvPr/>
        </p:nvPicPr>
        <p:blipFill>
          <a:blip r:embed="rId8"/>
          <a:stretch>
            <a:fillRect/>
          </a:stretch>
        </p:blipFill>
        <p:spPr>
          <a:xfrm>
            <a:off x="1667029" y="1411881"/>
            <a:ext cx="391841" cy="391841"/>
          </a:xfrm>
          <a:prstGeom prst="rect">
            <a:avLst/>
          </a:prstGeom>
          <a:effectLst>
            <a:outerShdw blurRad="50800" dist="38100" dir="2700000" algn="tl" rotWithShape="0">
              <a:prstClr val="black">
                <a:alpha val="40000"/>
              </a:prstClr>
            </a:outerShdw>
          </a:effectLst>
        </p:spPr>
      </p:pic>
      <p:pic>
        <p:nvPicPr>
          <p:cNvPr id="22" name="Picture 7">
            <a:extLst>
              <a:ext uri="{FF2B5EF4-FFF2-40B4-BE49-F238E27FC236}">
                <a16:creationId xmlns:a16="http://schemas.microsoft.com/office/drawing/2014/main" id="{B8E273AB-D0F3-4658-9F1F-F9B0B9134AD4}"/>
              </a:ext>
            </a:extLst>
          </p:cNvPr>
          <p:cNvPicPr>
            <a:picLocks noChangeAspect="1" noChangeArrowheads="1"/>
          </p:cNvPicPr>
          <p:nvPr/>
        </p:nvPicPr>
        <p:blipFill>
          <a:blip r:embed="rId9"/>
          <a:srcRect/>
          <a:stretch>
            <a:fillRect/>
          </a:stretch>
        </p:blipFill>
        <p:spPr bwMode="auto">
          <a:xfrm rot="1417122">
            <a:off x="6857891" y="2441874"/>
            <a:ext cx="370932" cy="370932"/>
          </a:xfrm>
          <a:prstGeom prst="rect">
            <a:avLst/>
          </a:prstGeom>
          <a:noFill/>
          <a:effectLst>
            <a:outerShdw blurRad="50800" dist="38100" dir="2700000" algn="tl" rotWithShape="0">
              <a:prstClr val="black">
                <a:alpha val="40000"/>
              </a:prstClr>
            </a:outerShdw>
          </a:effectLst>
        </p:spPr>
      </p:pic>
      <p:pic>
        <p:nvPicPr>
          <p:cNvPr id="12" name="圖片 11">
            <a:extLst>
              <a:ext uri="{FF2B5EF4-FFF2-40B4-BE49-F238E27FC236}">
                <a16:creationId xmlns:a16="http://schemas.microsoft.com/office/drawing/2014/main" id="{E3F878C4-F77D-43EB-9312-149BB809FE87}"/>
              </a:ext>
            </a:extLst>
          </p:cNvPr>
          <p:cNvPicPr>
            <a:picLocks noChangeAspect="1"/>
          </p:cNvPicPr>
          <p:nvPr/>
        </p:nvPicPr>
        <p:blipFill>
          <a:blip r:embed="rId10"/>
          <a:stretch>
            <a:fillRect/>
          </a:stretch>
        </p:blipFill>
        <p:spPr>
          <a:xfrm>
            <a:off x="7217812" y="1086099"/>
            <a:ext cx="358805" cy="359881"/>
          </a:xfrm>
          <a:prstGeom prst="rect">
            <a:avLst/>
          </a:prstGeom>
          <a:effectLst>
            <a:outerShdw blurRad="50800" dist="38100" dir="2700000" algn="tl" rotWithShape="0">
              <a:prstClr val="black">
                <a:alpha val="40000"/>
              </a:prstClr>
            </a:outerShdw>
          </a:effectLst>
        </p:spPr>
      </p:pic>
      <p:pic>
        <p:nvPicPr>
          <p:cNvPr id="14" name="圖片 13" descr="一張含有 物件 的圖片&#10;&#10;自動產生的描述">
            <a:extLst>
              <a:ext uri="{FF2B5EF4-FFF2-40B4-BE49-F238E27FC236}">
                <a16:creationId xmlns:a16="http://schemas.microsoft.com/office/drawing/2014/main" id="{8B66389E-E280-41E1-9736-DE968FC4336A}"/>
              </a:ext>
            </a:extLst>
          </p:cNvPr>
          <p:cNvPicPr>
            <a:picLocks noChangeAspect="1"/>
          </p:cNvPicPr>
          <p:nvPr/>
        </p:nvPicPr>
        <p:blipFill rotWithShape="1">
          <a:blip r:embed="rId11"/>
          <a:srcRect r="61552"/>
          <a:stretch/>
        </p:blipFill>
        <p:spPr>
          <a:xfrm rot="20887694">
            <a:off x="1233825" y="1965638"/>
            <a:ext cx="406139" cy="305346"/>
          </a:xfrm>
          <a:prstGeom prst="rect">
            <a:avLst/>
          </a:prstGeom>
          <a:effectLst>
            <a:outerShdw blurRad="50800" dist="38100" dir="2700000" algn="tl" rotWithShape="0">
              <a:prstClr val="black">
                <a:alpha val="40000"/>
              </a:prstClr>
            </a:outerShdw>
          </a:effectLst>
        </p:spPr>
      </p:pic>
      <p:pic>
        <p:nvPicPr>
          <p:cNvPr id="42" name="圖片 41">
            <a:extLst>
              <a:ext uri="{FF2B5EF4-FFF2-40B4-BE49-F238E27FC236}">
                <a16:creationId xmlns:a16="http://schemas.microsoft.com/office/drawing/2014/main" id="{24FC1C4D-2D8F-4780-9692-35BD7318B52E}"/>
              </a:ext>
            </a:extLst>
          </p:cNvPr>
          <p:cNvPicPr>
            <a:picLocks noChangeAspect="1"/>
          </p:cNvPicPr>
          <p:nvPr/>
        </p:nvPicPr>
        <p:blipFill>
          <a:blip r:embed="rId12"/>
          <a:stretch>
            <a:fillRect/>
          </a:stretch>
        </p:blipFill>
        <p:spPr>
          <a:xfrm rot="20996850">
            <a:off x="7455688" y="2154101"/>
            <a:ext cx="430037" cy="227145"/>
          </a:xfrm>
          <a:prstGeom prst="rect">
            <a:avLst/>
          </a:prstGeom>
          <a:effectLst>
            <a:outerShdw blurRad="50800" dist="38100" dir="2700000" algn="tl" rotWithShape="0">
              <a:prstClr val="black">
                <a:alpha val="40000"/>
              </a:prstClr>
            </a:outerShdw>
          </a:effectLst>
        </p:spPr>
      </p:pic>
      <p:pic>
        <p:nvPicPr>
          <p:cNvPr id="43" name="Picture 7">
            <a:extLst>
              <a:ext uri="{FF2B5EF4-FFF2-40B4-BE49-F238E27FC236}">
                <a16:creationId xmlns:a16="http://schemas.microsoft.com/office/drawing/2014/main" id="{087F7672-1926-475E-837C-9ECE2FE67B8D}"/>
              </a:ext>
            </a:extLst>
          </p:cNvPr>
          <p:cNvPicPr>
            <a:picLocks noChangeAspect="1" noChangeArrowheads="1"/>
          </p:cNvPicPr>
          <p:nvPr/>
        </p:nvPicPr>
        <p:blipFill>
          <a:blip r:embed="rId13"/>
          <a:srcRect/>
          <a:stretch>
            <a:fillRect/>
          </a:stretch>
        </p:blipFill>
        <p:spPr bwMode="auto">
          <a:xfrm rot="1417122">
            <a:off x="7900444" y="1518928"/>
            <a:ext cx="458625" cy="395579"/>
          </a:xfrm>
          <a:prstGeom prst="rect">
            <a:avLst/>
          </a:prstGeom>
          <a:noFill/>
          <a:effectLst>
            <a:outerShdw blurRad="50800" dist="38100" dir="2700000" algn="tl" rotWithShape="0">
              <a:prstClr val="black">
                <a:alpha val="40000"/>
              </a:prstClr>
            </a:outerShdw>
          </a:effectLst>
        </p:spPr>
      </p:pic>
      <p:pic>
        <p:nvPicPr>
          <p:cNvPr id="44" name="圖片 43">
            <a:extLst>
              <a:ext uri="{FF2B5EF4-FFF2-40B4-BE49-F238E27FC236}">
                <a16:creationId xmlns:a16="http://schemas.microsoft.com/office/drawing/2014/main" id="{EE72719C-53A8-48D0-8C9B-39B7B33269D0}"/>
              </a:ext>
            </a:extLst>
          </p:cNvPr>
          <p:cNvPicPr>
            <a:picLocks noChangeAspect="1"/>
          </p:cNvPicPr>
          <p:nvPr/>
        </p:nvPicPr>
        <p:blipFill>
          <a:blip r:embed="rId14"/>
          <a:stretch>
            <a:fillRect/>
          </a:stretch>
        </p:blipFill>
        <p:spPr>
          <a:xfrm rot="20812052">
            <a:off x="677595" y="1518171"/>
            <a:ext cx="534355" cy="397092"/>
          </a:xfrm>
          <a:prstGeom prst="rect">
            <a:avLst/>
          </a:prstGeom>
          <a:effectLst>
            <a:outerShdw blurRad="50800" dist="38100" dir="2700000" algn="tl" rotWithShape="0">
              <a:prstClr val="black">
                <a:alpha val="40000"/>
              </a:prstClr>
            </a:outerShdw>
          </a:effectLst>
        </p:spPr>
      </p:pic>
      <p:pic>
        <p:nvPicPr>
          <p:cNvPr id="45" name="圖片 44">
            <a:extLst>
              <a:ext uri="{FF2B5EF4-FFF2-40B4-BE49-F238E27FC236}">
                <a16:creationId xmlns:a16="http://schemas.microsoft.com/office/drawing/2014/main" id="{91BF9862-86FD-45F6-B0AB-8350A707FCD6}"/>
              </a:ext>
            </a:extLst>
          </p:cNvPr>
          <p:cNvPicPr>
            <a:picLocks noChangeAspect="1"/>
          </p:cNvPicPr>
          <p:nvPr/>
        </p:nvPicPr>
        <p:blipFill>
          <a:blip r:embed="rId15"/>
          <a:stretch>
            <a:fillRect/>
          </a:stretch>
        </p:blipFill>
        <p:spPr>
          <a:xfrm rot="20812052">
            <a:off x="5976927" y="1462858"/>
            <a:ext cx="590941" cy="231944"/>
          </a:xfrm>
          <a:prstGeom prst="rect">
            <a:avLst/>
          </a:prstGeom>
          <a:effectLst>
            <a:outerShdw blurRad="50800" dist="38100" dir="2700000" algn="tl" rotWithShape="0">
              <a:prstClr val="black">
                <a:alpha val="40000"/>
              </a:prstClr>
            </a:outerShdw>
          </a:effectLst>
        </p:spPr>
      </p:pic>
      <p:pic>
        <p:nvPicPr>
          <p:cNvPr id="46" name="圖片 45">
            <a:extLst>
              <a:ext uri="{FF2B5EF4-FFF2-40B4-BE49-F238E27FC236}">
                <a16:creationId xmlns:a16="http://schemas.microsoft.com/office/drawing/2014/main" id="{1991433E-EBC5-4A2F-9976-CEB74573AC41}"/>
              </a:ext>
            </a:extLst>
          </p:cNvPr>
          <p:cNvPicPr>
            <a:picLocks noChangeAspect="1"/>
          </p:cNvPicPr>
          <p:nvPr/>
        </p:nvPicPr>
        <p:blipFill>
          <a:blip r:embed="rId16"/>
          <a:stretch>
            <a:fillRect/>
          </a:stretch>
        </p:blipFill>
        <p:spPr>
          <a:xfrm rot="558526">
            <a:off x="3023004" y="1723974"/>
            <a:ext cx="422062" cy="422062"/>
          </a:xfrm>
          <a:prstGeom prst="rect">
            <a:avLst/>
          </a:prstGeom>
          <a:effectLst>
            <a:outerShdw blurRad="50800" dist="38100" dir="2700000" algn="tl" rotWithShape="0">
              <a:prstClr val="black">
                <a:alpha val="40000"/>
              </a:prstClr>
            </a:outerShdw>
          </a:effectLst>
        </p:spPr>
      </p:pic>
      <p:pic>
        <p:nvPicPr>
          <p:cNvPr id="48" name="圖片 47">
            <a:extLst>
              <a:ext uri="{FF2B5EF4-FFF2-40B4-BE49-F238E27FC236}">
                <a16:creationId xmlns:a16="http://schemas.microsoft.com/office/drawing/2014/main" id="{B57AAE0D-FC6F-4F38-8E9C-CF2845179047}"/>
              </a:ext>
            </a:extLst>
          </p:cNvPr>
          <p:cNvPicPr>
            <a:picLocks noChangeAspect="1"/>
          </p:cNvPicPr>
          <p:nvPr/>
        </p:nvPicPr>
        <p:blipFill>
          <a:blip r:embed="rId17"/>
          <a:stretch>
            <a:fillRect/>
          </a:stretch>
        </p:blipFill>
        <p:spPr>
          <a:xfrm>
            <a:off x="1837964" y="2118312"/>
            <a:ext cx="350040" cy="359881"/>
          </a:xfrm>
          <a:prstGeom prst="rect">
            <a:avLst/>
          </a:prstGeom>
          <a:effectLst>
            <a:outerShdw blurRad="50800" dist="38100" dir="2700000" algn="tl" rotWithShape="0">
              <a:prstClr val="black">
                <a:alpha val="40000"/>
              </a:prstClr>
            </a:outerShdw>
          </a:effectLst>
        </p:spPr>
      </p:pic>
      <p:pic>
        <p:nvPicPr>
          <p:cNvPr id="11" name="圖片 10">
            <a:extLst>
              <a:ext uri="{FF2B5EF4-FFF2-40B4-BE49-F238E27FC236}">
                <a16:creationId xmlns:a16="http://schemas.microsoft.com/office/drawing/2014/main" id="{AFC98236-F8FB-F34F-9481-38EFCB1FEE1E}"/>
              </a:ext>
            </a:extLst>
          </p:cNvPr>
          <p:cNvPicPr>
            <a:picLocks noChangeAspect="1"/>
          </p:cNvPicPr>
          <p:nvPr/>
        </p:nvPicPr>
        <p:blipFill rotWithShape="1">
          <a:blip r:embed="rId18"/>
          <a:srcRect r="11240"/>
          <a:stretch/>
        </p:blipFill>
        <p:spPr>
          <a:xfrm rot="181714">
            <a:off x="6057249" y="2518670"/>
            <a:ext cx="350040" cy="339321"/>
          </a:xfrm>
          <a:prstGeom prst="rect">
            <a:avLst/>
          </a:prstGeom>
          <a:effectLst>
            <a:outerShdw blurRad="50800" dist="38100" dir="2700000" algn="tl" rotWithShape="0">
              <a:prstClr val="black">
                <a:alpha val="40000"/>
              </a:prstClr>
            </a:outerShdw>
          </a:effectLst>
        </p:spPr>
      </p:pic>
      <p:sp>
        <p:nvSpPr>
          <p:cNvPr id="25" name="矩形 24">
            <a:extLst>
              <a:ext uri="{FF2B5EF4-FFF2-40B4-BE49-F238E27FC236}">
                <a16:creationId xmlns:a16="http://schemas.microsoft.com/office/drawing/2014/main" id="{7CC7F16A-161D-EA43-8F5D-8899728F4D0C}"/>
              </a:ext>
            </a:extLst>
          </p:cNvPr>
          <p:cNvSpPr/>
          <p:nvPr/>
        </p:nvSpPr>
        <p:spPr>
          <a:xfrm>
            <a:off x="3130792" y="3814881"/>
            <a:ext cx="2929458" cy="369332"/>
          </a:xfrm>
          <a:prstGeom prst="rect">
            <a:avLst/>
          </a:prstGeom>
          <a:effectLst/>
        </p:spPr>
        <p:txBody>
          <a:bodyPr wrap="square">
            <a:spAutoFit/>
          </a:bodyPr>
          <a:lstStyle/>
          <a:p>
            <a:pPr algn="ctr"/>
            <a:r>
              <a:rPr lang="en-US" altLang="zh-CN" sz="1800" b="1">
                <a:solidFill>
                  <a:schemeClr val="accent2"/>
                </a:solidFill>
                <a:latin typeface="Arial" panose="020B0604020202020204" pitchFamily="34" charset="0"/>
                <a:ea typeface="微軟正黑體" panose="020B0604030504040204" pitchFamily="34" charset="-120"/>
                <a:cs typeface="Arial" panose="020B0604020202020204" pitchFamily="34" charset="0"/>
              </a:rPr>
              <a:t>Bring clouds closer</a:t>
            </a:r>
            <a:r>
              <a:rPr lang="en-US" altLang="zh-TW" sz="1800" b="1">
                <a:solidFill>
                  <a:schemeClr val="accent2"/>
                </a:solidFill>
                <a:latin typeface="Arial" panose="020B0604020202020204" pitchFamily="34" charset="0"/>
                <a:ea typeface="微軟正黑體" panose="020B0604030504040204" pitchFamily="34" charset="-120"/>
                <a:cs typeface="Arial" panose="020B0604020202020204" pitchFamily="34" charset="0"/>
              </a:rPr>
              <a:t>!</a:t>
            </a:r>
            <a:endParaRPr lang="en-US" altLang="zh-CN" sz="1800" b="1">
              <a:solidFill>
                <a:schemeClr val="accent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矩形 12">
            <a:extLst>
              <a:ext uri="{FF2B5EF4-FFF2-40B4-BE49-F238E27FC236}">
                <a16:creationId xmlns:a16="http://schemas.microsoft.com/office/drawing/2014/main" id="{757C29ED-9D61-4F5B-9C70-FF0713D17E48}"/>
              </a:ext>
            </a:extLst>
          </p:cNvPr>
          <p:cNvSpPr/>
          <p:nvPr/>
        </p:nvSpPr>
        <p:spPr>
          <a:xfrm>
            <a:off x="2937391" y="4424680"/>
            <a:ext cx="3371969" cy="268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片 26">
            <a:extLst>
              <a:ext uri="{FF2B5EF4-FFF2-40B4-BE49-F238E27FC236}">
                <a16:creationId xmlns:a16="http://schemas.microsoft.com/office/drawing/2014/main" id="{2210EB90-0598-431D-B384-6E7968BA05EB}"/>
              </a:ext>
            </a:extLst>
          </p:cNvPr>
          <p:cNvPicPr>
            <a:picLocks noChangeAspect="1"/>
          </p:cNvPicPr>
          <p:nvPr/>
        </p:nvPicPr>
        <p:blipFill rotWithShape="1">
          <a:blip r:embed="rId19"/>
          <a:srcRect l="32203" t="85850" r="31084" b="10247"/>
          <a:stretch/>
        </p:blipFill>
        <p:spPr>
          <a:xfrm>
            <a:off x="2943435" y="4519164"/>
            <a:ext cx="3255129" cy="194391"/>
          </a:xfrm>
          <a:prstGeom prst="rect">
            <a:avLst/>
          </a:prstGeom>
        </p:spPr>
      </p:pic>
      <p:sp>
        <p:nvSpPr>
          <p:cNvPr id="28" name="矩形 11">
            <a:extLst>
              <a:ext uri="{FF2B5EF4-FFF2-40B4-BE49-F238E27FC236}">
                <a16:creationId xmlns:a16="http://schemas.microsoft.com/office/drawing/2014/main" id="{4BBBC3F2-70E6-074F-85F6-465651469E87}"/>
              </a:ext>
            </a:extLst>
          </p:cNvPr>
          <p:cNvSpPr/>
          <p:nvPr/>
        </p:nvSpPr>
        <p:spPr>
          <a:xfrm>
            <a:off x="2775034" y="4411041"/>
            <a:ext cx="3640974" cy="238527"/>
          </a:xfrm>
          <a:prstGeom prst="rect">
            <a:avLst/>
          </a:prstGeom>
        </p:spPr>
        <p:txBody>
          <a:bodyPr wrap="square">
            <a:spAutoFit/>
          </a:bodyPr>
          <a:lstStyle/>
          <a:p>
            <a:pPr marL="0" lvl="1" algn="ctr"/>
            <a:r>
              <a:rPr lang="en-GB" altLang="zh-TW" sz="950" b="1">
                <a:latin typeface="Arial" panose="020B0604020202020204" pitchFamily="34" charset="0"/>
                <a:ea typeface="微軟正黑體" panose="020B0604030504040204" pitchFamily="34" charset="-120"/>
                <a:cs typeface="Arial" panose="020B0604020202020204" pitchFamily="34" charset="0"/>
              </a:rPr>
              <a:t>Enjoy QTS applications at the same time.</a:t>
            </a:r>
            <a:endParaRPr lang="zh-TW" altLang="en-US" sz="950" b="1">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11">
            <a:extLst>
              <a:ext uri="{FF2B5EF4-FFF2-40B4-BE49-F238E27FC236}">
                <a16:creationId xmlns:a16="http://schemas.microsoft.com/office/drawing/2014/main" id="{9AAC655D-2952-4CBA-BFC6-B4B71C5A56BF}"/>
              </a:ext>
            </a:extLst>
          </p:cNvPr>
          <p:cNvSpPr/>
          <p:nvPr/>
        </p:nvSpPr>
        <p:spPr>
          <a:xfrm>
            <a:off x="2765265" y="4162134"/>
            <a:ext cx="3640974" cy="246221"/>
          </a:xfrm>
          <a:prstGeom prst="rect">
            <a:avLst/>
          </a:prstGeom>
        </p:spPr>
        <p:txBody>
          <a:bodyPr wrap="square">
            <a:spAutoFit/>
          </a:bodyPr>
          <a:lstStyle/>
          <a:p>
            <a:pPr marL="0" lvl="1" algn="ctr"/>
            <a:r>
              <a:rPr lang="en-GB" altLang="zh-CN" sz="970" b="1">
                <a:solidFill>
                  <a:srgbClr val="3B56DF"/>
                </a:solidFill>
                <a:latin typeface="Arial" panose="020B0604020202020204" pitchFamily="34" charset="0"/>
                <a:ea typeface="微軟正黑體" panose="020B0604030504040204" pitchFamily="34" charset="-120"/>
                <a:cs typeface="Arial" panose="020B0604020202020204" pitchFamily="34" charset="0"/>
              </a:rPr>
              <a:t>Allocate a part of NAS storage to enjoy the hybrid cloud!</a:t>
            </a:r>
            <a:r>
              <a:rPr lang="zh-CN" altLang="en-US" sz="970" b="1">
                <a:solidFill>
                  <a:srgbClr val="3B56DF"/>
                </a:solidFill>
                <a:latin typeface="Arial" panose="020B0604020202020204" pitchFamily="34" charset="0"/>
                <a:ea typeface="微軟正黑體" panose="020B0604030504040204" pitchFamily="34" charset="-120"/>
                <a:cs typeface="Arial" panose="020B0604020202020204" pitchFamily="34" charset="0"/>
              </a:rPr>
              <a:t> </a:t>
            </a:r>
            <a:endParaRPr lang="en-GB" altLang="zh-CN" sz="970" b="1">
              <a:solidFill>
                <a:srgbClr val="3B56DF"/>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328477661"/>
      </p:ext>
    </p:extLst>
  </p:cSld>
  <p:clrMapOvr>
    <a:masterClrMapping/>
  </p:clrMapOvr>
</p:sld>
</file>

<file path=ppt/theme/theme1.xml><?xml version="1.0" encoding="utf-8"?>
<a:theme xmlns:a="http://schemas.openxmlformats.org/drawingml/2006/main" name="Office Theme">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accent1">
                <a:lumMod val="50000"/>
              </a:schemeClr>
            </a:gs>
            <a:gs pos="100000">
              <a:schemeClr val="accent1">
                <a:lumMod val="75000"/>
              </a:schemeClr>
            </a:gs>
          </a:gsLst>
          <a:lin ang="8100000" scaled="1"/>
        </a:gradFill>
        <a:ln>
          <a:noFill/>
        </a:ln>
        <a:effectLst>
          <a:outerShdw blurRad="50800" dist="38100" dir="2700000" algn="tl"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3743</Words>
  <Application>Microsoft Office PowerPoint</Application>
  <PresentationFormat>如螢幕大小 (16:9)</PresentationFormat>
  <Paragraphs>666</Paragraphs>
  <Slides>43</Slides>
  <Notes>21</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43</vt:i4>
      </vt:variant>
    </vt:vector>
  </HeadingPairs>
  <TitlesOfParts>
    <vt:vector size="52" baseType="lpstr">
      <vt:lpstr>DengXian</vt:lpstr>
      <vt:lpstr>微軟正黑體</vt:lpstr>
      <vt:lpstr>微軟正黑體</vt:lpstr>
      <vt:lpstr>Arial</vt:lpstr>
      <vt:lpstr>Calibri</vt:lpstr>
      <vt:lpstr>Calibri Light</vt:lpstr>
      <vt:lpstr>Impact</vt:lpstr>
      <vt:lpstr>Times</vt:lpstr>
      <vt:lpstr>Office Theme</vt:lpstr>
      <vt:lpstr>PowerPoint 簡報</vt:lpstr>
      <vt:lpstr>File based cloud storage gateway</vt:lpstr>
      <vt:lpstr>Hot data storage trends</vt:lpstr>
      <vt:lpstr>Create Enterprise File Share and Sync</vt:lpstr>
      <vt:lpstr>Cloud Gateway lets you access cloud like local</vt:lpstr>
      <vt:lpstr>Benefits of cloud storage gateway</vt:lpstr>
      <vt:lpstr>QNAP Cloud Storage Gateway</vt:lpstr>
      <vt:lpstr>PowerPoint 簡報</vt:lpstr>
      <vt:lpstr>QNAP File Based Cloud Storage Gateway</vt:lpstr>
      <vt:lpstr>HybridMount Provides 2 modes on your demand</vt:lpstr>
      <vt:lpstr>Bring and manage your own cloud</vt:lpstr>
      <vt:lpstr>Mount Mode</vt:lpstr>
      <vt:lpstr>PowerPoint 簡報</vt:lpstr>
      <vt:lpstr>Support 2 types of cloud and 3 access protocol for remote device.</vt:lpstr>
      <vt:lpstr>PowerPoint 簡報</vt:lpstr>
      <vt:lpstr>Manage all public and private clouds in File Station </vt:lpstr>
      <vt:lpstr>File Gateway</vt:lpstr>
      <vt:lpstr>PowerPoint 簡報</vt:lpstr>
      <vt:lpstr>Support 2 types of cloud</vt:lpstr>
      <vt:lpstr>Support more access protocols</vt:lpstr>
      <vt:lpstr>NAS local cache lower the access latency. </vt:lpstr>
      <vt:lpstr>Suggested size of cache space＝</vt:lpstr>
      <vt:lpstr>Fast access cloud like local experience</vt:lpstr>
      <vt:lpstr>When opening a multimedia file</vt:lpstr>
      <vt:lpstr>When editing then syncing the file</vt:lpstr>
      <vt:lpstr>Efficiently using the cache space by customized rule</vt:lpstr>
      <vt:lpstr>Keep files in cache in advance to reduce the first reading time</vt:lpstr>
      <vt:lpstr>Visible Usage Status of Cache Space</vt:lpstr>
      <vt:lpstr>Sync the file in NAS and on the cloud</vt:lpstr>
      <vt:lpstr>1. Data Sync management</vt:lpstr>
      <vt:lpstr>2. Resource Management</vt:lpstr>
      <vt:lpstr>3. Uploads Management</vt:lpstr>
      <vt:lpstr>4. File Conflict Management</vt:lpstr>
      <vt:lpstr>5. See the file cache status in File Station</vt:lpstr>
      <vt:lpstr>Safely remove to prevent data loss</vt:lpstr>
      <vt:lpstr>PowerPoint 簡報</vt:lpstr>
      <vt:lpstr>PowerPoint 簡報</vt:lpstr>
      <vt:lpstr>Create Global File Share with Cloud Gateway</vt:lpstr>
      <vt:lpstr>Assign permission of cloud storage to local users</vt:lpstr>
      <vt:lpstr>Reduce bandwidth cost and time</vt:lpstr>
      <vt:lpstr>Integration with QTS Apps</vt:lpstr>
      <vt:lpstr>Recommended Models</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QNAP_Josh Chen</dc:creator>
  <cp:lastModifiedBy>明翰 蔡</cp:lastModifiedBy>
  <cp:revision>1</cp:revision>
  <cp:lastPrinted>2019-09-11T09:15:42Z</cp:lastPrinted>
  <dcterms:created xsi:type="dcterms:W3CDTF">2019-08-12T01:45:01Z</dcterms:created>
  <dcterms:modified xsi:type="dcterms:W3CDTF">2019-09-17T06:51:17Z</dcterms:modified>
</cp:coreProperties>
</file>