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67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lin" initials="D" lastIdx="1" clrIdx="0">
    <p:extLst>
      <p:ext uri="{19B8F6BF-5375-455C-9EA6-DF929625EA0E}">
        <p15:presenceInfo xmlns:p15="http://schemas.microsoft.com/office/powerpoint/2012/main" userId="S::danlin@s21.office365.vc::b5243655-26ed-4f1d-966f-d9e885211a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4A9"/>
    <a:srgbClr val="84C915"/>
    <a:srgbClr val="CAE1E8"/>
    <a:srgbClr val="E4C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D64C4-E778-454E-B77B-548747F19B77}" v="1703" dt="2019-09-03T06:26:35.909"/>
    <p1510:client id="{1E455EB2-7E32-B4C4-5D60-D55AB92034F6}" v="398" dt="2019-09-03T02:10:16.713"/>
    <p1510:client id="{2462C33E-B7A5-D1B4-C32E-305A05FF305A}" v="226" dt="2019-09-03T01:56:08.652"/>
    <p1510:client id="{E3E37C19-45B7-CEAB-D9CA-43064214C601}" v="54" dt="2019-09-03T03:44:38.135"/>
    <p1510:client id="{54028A2B-F9D2-C647-97F4-7C3160EBAC4F}" v="416" dt="2019-09-03T02:41:42.787"/>
    <p1510:client id="{9470C28E-4804-6963-0731-4362DA6C6FE1}" v="5" dt="2019-09-03T05:27:34.582"/>
    <p1510:client id="{7DE40143-19D0-45C1-B1BE-16F589ECD294}" v="2449" dt="2019-09-02T11:18:42.254"/>
    <p1510:client id="{E0EF29EB-662D-B946-0541-658B951281F5}" v="7" dt="2019-09-03T01:52:46.920"/>
    <p1510:client id="{E1276931-CBA0-B60C-4FA5-D006E7D45C39}" v="19" dt="2019-09-03T01:41:32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98A6-6E7B-F641-832D-82D133AB1B28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86966-27BE-214B-877F-19AA98E5C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5CHFA_enTW756TW756&amp;biw=1440&amp;bih=637&amp;tbm=isch&amp;sa=1&amp;ei=UN1kXZiSL5bi-AalmZ3IDA&amp;q=nbase-t+alliance&amp;oq=nbase-t+all&amp;gs_l=img.1.0.0i24.109121.110302..112358...1.0..0.49.211.5......0....1..gws-wiz-img.......0i30._zAQ-T5AKIc#imgrc=8zR5tpChhW-eTM: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quantia.com/support/driver-download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QXG-10G1T </a:t>
            </a:r>
            <a:r>
              <a:rPr lang="zh-CN" altLang="en-US"/>
              <a:t>中文簡報</a:t>
            </a:r>
            <a:endParaRPr lang="en-US" altLang="zh-CN"/>
          </a:p>
          <a:p>
            <a:endParaRPr lang="en-US" altLang="zh-CN"/>
          </a:p>
          <a:p>
            <a:r>
              <a:rPr lang="en-US">
                <a:hlinkClick r:id="rId3"/>
              </a:rPr>
              <a:t>https://www.google.com/search?rlz=1C5CHFA_enTW756TW756&amp;biw=1440&amp;bih=637&amp;tbm=isch&amp;sa=1&amp;ei=UN1kXZiSL5bi-AalmZ3IDA&amp;q=nbase-t+alliance&amp;oq=nbase-t+all&amp;gs_l=img.1.0.0i24.109121.110302..112358...1.0..0.49.211.5......0....1..gws-wiz-img.......0i30._zAQ-T5AKIc#imgrc=8zR5tpChhW-eTM:</a:t>
            </a: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9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9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3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25G-CX4 </a:t>
            </a:r>
            <a:r>
              <a:rPr lang="zh-CN" altLang="en-US"/>
              <a:t>直播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2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7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QXG-10G1T </a:t>
            </a:r>
            <a:r>
              <a:rPr lang="zh-CN" altLang="en-US"/>
              <a:t>中文簡報</a:t>
            </a:r>
            <a:endParaRPr lang="en-US" altLang="zh-CN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QNA-T310G1T/QNA-T310G1S </a:t>
            </a:r>
            <a:r>
              <a:rPr lang="zh-CN" altLang="en-US"/>
              <a:t>簡報</a:t>
            </a:r>
            <a:endParaRPr lang="en-US" altLang="zh-CN"/>
          </a:p>
          <a:p>
            <a:r>
              <a:rPr lang="en-US">
                <a:hlinkClick r:id="rId3"/>
              </a:rPr>
              <a:t>https://www.aquantia.com/support/driver-download/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7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1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11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77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359A-0234-D741-BA9D-25CD51D92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92CE22-E7E9-174A-AA34-61CF96574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090D6B1-5989-425A-B3AE-68345420E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" y="0"/>
            <a:ext cx="12178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6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" y="0"/>
            <a:ext cx="121835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0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B6217BC-7027-4AE6-B31F-7FCBD884A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C1A23-6D7B-B040-9CC3-1784B466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93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FF4-37F8-6C44-B387-A7E2B2A9E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0813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94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1462"/>
            <a:ext cx="12178357" cy="6855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BE10D-6A2F-8C42-9B4F-C1F2B44AB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89412"/>
            <a:ext cx="5716868" cy="1694329"/>
          </a:xfrm>
        </p:spPr>
        <p:txBody>
          <a:bodyPr anchor="t"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3584F-559C-4844-A1C4-EB66EA366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95334"/>
            <a:ext cx="5716868" cy="97761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80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62"/>
            <a:ext cx="12182582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3345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4087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9642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6EC-1077-334F-9239-FF44D21B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95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78542-6964-8749-9FDA-BF24FF6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5DC9-D46F-7641-AEFC-2AA9A5434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2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1" r:id="rId5"/>
    <p:sldLayoutId id="2147483657" r:id="rId6"/>
    <p:sldLayoutId id="2147483659" r:id="rId7"/>
    <p:sldLayoutId id="2147483658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180000" indent="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180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7.jpeg"/><Relationship Id="rId20" Type="http://schemas.openxmlformats.org/officeDocument/2006/relationships/image" Target="../media/image81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67.wmf"/><Relationship Id="rId10" Type="http://schemas.openxmlformats.org/officeDocument/2006/relationships/image" Target="../media/image73.png"/><Relationship Id="rId19" Type="http://schemas.openxmlformats.org/officeDocument/2006/relationships/image" Target="../media/image80.png"/><Relationship Id="rId4" Type="http://schemas.openxmlformats.org/officeDocument/2006/relationships/image" Target="../media/image43.png"/><Relationship Id="rId9" Type="http://schemas.openxmlformats.org/officeDocument/2006/relationships/image" Target="../media/image72.png"/><Relationship Id="rId1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tiff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tif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tiff"/><Relationship Id="rId4" Type="http://schemas.openxmlformats.org/officeDocument/2006/relationships/image" Target="../media/image88.png"/><Relationship Id="rId9" Type="http://schemas.openxmlformats.org/officeDocument/2006/relationships/image" Target="../media/image9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tiff"/><Relationship Id="rId4" Type="http://schemas.openxmlformats.org/officeDocument/2006/relationships/image" Target="../media/image9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tiff"/><Relationship Id="rId3" Type="http://schemas.microsoft.com/office/2007/relationships/hdphoto" Target="../media/hdphoto1.wdp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112.tiff"/><Relationship Id="rId5" Type="http://schemas.microsoft.com/office/2007/relationships/hdphoto" Target="../media/hdphoto2.wdp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image" Target="../media/image110.tif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tiff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tiff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tiff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tiff"/><Relationship Id="rId13" Type="http://schemas.openxmlformats.org/officeDocument/2006/relationships/image" Target="../media/image138.tiff"/><Relationship Id="rId3" Type="http://schemas.openxmlformats.org/officeDocument/2006/relationships/image" Target="../media/image128.png"/><Relationship Id="rId7" Type="http://schemas.openxmlformats.org/officeDocument/2006/relationships/image" Target="../media/image132.tiff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tiff"/><Relationship Id="rId9" Type="http://schemas.openxmlformats.org/officeDocument/2006/relationships/image" Target="../media/image134.tiff"/><Relationship Id="rId1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2.tiff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png"/><Relationship Id="rId5" Type="http://schemas.openxmlformats.org/officeDocument/2006/relationships/image" Target="../media/image114.tiff"/><Relationship Id="rId4" Type="http://schemas.openxmlformats.org/officeDocument/2006/relationships/image" Target="../media/image143.tiff"/><Relationship Id="rId9" Type="http://schemas.openxmlformats.org/officeDocument/2006/relationships/image" Target="../media/image14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66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Multi-speed on different </a:t>
            </a:r>
            <a:r>
              <a:rPr lang="en-US" dirty="0" err="1"/>
              <a:t>infrasturcture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B8E95-3B70-BC49-8D14-E20CE55D8664}"/>
              </a:ext>
            </a:extLst>
          </p:cNvPr>
          <p:cNvSpPr txBox="1"/>
          <p:nvPr/>
        </p:nvSpPr>
        <p:spPr>
          <a:xfrm>
            <a:off x="1806204" y="5597915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PC featured </a:t>
            </a: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QXG-10G2T-107 transfer 10GB file to TVS-672N via QSW-1208-8C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CPU: Intel (R) Core(TM) i7-6700 CPU@ 3.40GHz.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2. OS: Windows 10.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3. Memory: 64 GB.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4. 1GbE NIC On board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5. 10GbE NIC: QXG-10G2T-AQC107</a:t>
            </a:r>
          </a:p>
        </p:txBody>
      </p:sp>
      <p:pic>
        <p:nvPicPr>
          <p:cNvPr id="20" name="圖片 19" descr="一張含有 物件 的圖片&#10;&#10;自動產生的描述">
            <a:extLst>
              <a:ext uri="{FF2B5EF4-FFF2-40B4-BE49-F238E27FC236}">
                <a16:creationId xmlns:a16="http://schemas.microsoft.com/office/drawing/2014/main" id="{1C52CF18-599E-4A39-81DC-A1A2157A7A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6" y="1505097"/>
            <a:ext cx="6553064" cy="41237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4A6D0C-9267-4802-AB8D-E11F2CE498EA}"/>
              </a:ext>
            </a:extLst>
          </p:cNvPr>
          <p:cNvSpPr txBox="1"/>
          <p:nvPr/>
        </p:nvSpPr>
        <p:spPr>
          <a:xfrm>
            <a:off x="6178375" y="5533477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968DDD40-92A1-4320-873F-F3E526661C15}"/>
              </a:ext>
            </a:extLst>
          </p:cNvPr>
          <p:cNvSpPr txBox="1"/>
          <p:nvPr/>
        </p:nvSpPr>
        <p:spPr>
          <a:xfrm>
            <a:off x="1011466" y="2349602"/>
            <a:ext cx="79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69C61C36-4271-4633-AA1F-25AD8D39E7AE}"/>
              </a:ext>
            </a:extLst>
          </p:cNvPr>
          <p:cNvSpPr txBox="1"/>
          <p:nvPr/>
        </p:nvSpPr>
        <p:spPr>
          <a:xfrm>
            <a:off x="1011466" y="3495357"/>
            <a:ext cx="79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C4864EC-E215-4229-B727-03C69A5BFFC6}"/>
              </a:ext>
            </a:extLst>
          </p:cNvPr>
          <p:cNvSpPr txBox="1"/>
          <p:nvPr/>
        </p:nvSpPr>
        <p:spPr>
          <a:xfrm>
            <a:off x="1011466" y="4541960"/>
            <a:ext cx="91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EED63D1-13CE-4A40-B623-850F8EE6F320}"/>
              </a:ext>
            </a:extLst>
          </p:cNvPr>
          <p:cNvSpPr txBox="1"/>
          <p:nvPr/>
        </p:nvSpPr>
        <p:spPr>
          <a:xfrm>
            <a:off x="2274771" y="22133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0C172311-FB52-462D-A3FA-AC6535F01178}"/>
              </a:ext>
            </a:extLst>
          </p:cNvPr>
          <p:cNvSpPr txBox="1"/>
          <p:nvPr/>
        </p:nvSpPr>
        <p:spPr>
          <a:xfrm>
            <a:off x="2274771" y="2620933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1D2ADAC-883A-4D45-85C3-863C23EC4D1D}"/>
              </a:ext>
            </a:extLst>
          </p:cNvPr>
          <p:cNvSpPr txBox="1"/>
          <p:nvPr/>
        </p:nvSpPr>
        <p:spPr>
          <a:xfrm>
            <a:off x="3574761" y="3308418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581MB/s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558E32FB-5586-4CA1-8545-2A64C3F646D6}"/>
              </a:ext>
            </a:extLst>
          </p:cNvPr>
          <p:cNvSpPr txBox="1"/>
          <p:nvPr/>
        </p:nvSpPr>
        <p:spPr>
          <a:xfrm>
            <a:off x="3574761" y="36940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581MB/s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4BF629C7-C19B-49CF-9D8E-E7E70B22A6AC}"/>
              </a:ext>
            </a:extLst>
          </p:cNvPr>
          <p:cNvSpPr txBox="1"/>
          <p:nvPr/>
        </p:nvSpPr>
        <p:spPr>
          <a:xfrm>
            <a:off x="4984358" y="4385504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1157MB/s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AF5D2656-00BA-4235-826C-8790E61741C1}"/>
              </a:ext>
            </a:extLst>
          </p:cNvPr>
          <p:cNvSpPr txBox="1"/>
          <p:nvPr/>
        </p:nvSpPr>
        <p:spPr>
          <a:xfrm>
            <a:off x="4984358" y="4771095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1134MB/s</a:t>
            </a:r>
          </a:p>
        </p:txBody>
      </p:sp>
      <p:pic>
        <p:nvPicPr>
          <p:cNvPr id="32" name="圖片 3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DCD39687-9FA2-458F-953E-117B3F69A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8244046" y="2246360"/>
            <a:ext cx="3527904" cy="42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5917" y="2771184"/>
            <a:ext cx="6719047" cy="2029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>
              <a:buNone/>
            </a:pPr>
            <a:r>
              <a:rPr lang="en-US" altLang="zh-CN" sz="5000" b="1" dirty="0">
                <a:ea typeface="微軟正黑體"/>
              </a:rPr>
              <a:t>Performance </a:t>
            </a:r>
            <a:r>
              <a:rPr lang="zh-CN" altLang="en-US" sz="5000" b="1" dirty="0">
                <a:ea typeface="微軟正黑體"/>
              </a:rPr>
              <a:t>D</a:t>
            </a:r>
            <a:r>
              <a:rPr lang="en-US" altLang="zh-CN" sz="5000" b="1" dirty="0">
                <a:ea typeface="微軟正黑體"/>
              </a:rPr>
              <a:t>emo</a:t>
            </a:r>
            <a:endParaRPr lang="en-US" dirty="0">
              <a:ea typeface="微軟正黑體"/>
            </a:endParaRPr>
          </a:p>
          <a:p>
            <a:pPr marL="71755"/>
            <a:r>
              <a:rPr lang="en-US" dirty="0">
                <a:ea typeface="微軟正黑體"/>
              </a:rPr>
              <a:t>10GB file</a:t>
            </a:r>
            <a:r>
              <a:rPr lang="en-US" altLang="zh-CN" dirty="0">
                <a:ea typeface="微軟正黑體"/>
              </a:rPr>
              <a:t> drag-and-drop via 10Gbps</a:t>
            </a:r>
          </a:p>
        </p:txBody>
      </p:sp>
    </p:spTree>
    <p:extLst>
      <p:ext uri="{BB962C8B-B14F-4D97-AF65-F5344CB8AC3E}">
        <p14:creationId xmlns:p14="http://schemas.microsoft.com/office/powerpoint/2010/main" val="266156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7E57461-17D6-4C10-82AC-BCAE30882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54" y="0"/>
            <a:ext cx="1218355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8EF73DE-F2C0-4CCA-8F56-2909DD77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47" y="2960158"/>
            <a:ext cx="5810998" cy="1694329"/>
          </a:xfrm>
        </p:spPr>
        <p:txBody>
          <a:bodyPr>
            <a:normAutofit/>
          </a:bodyPr>
          <a:lstStyle/>
          <a:p>
            <a:pPr marL="71755"/>
            <a:r>
              <a:rPr lang="en-US" altLang="zh-TW" sz="4800" dirty="0">
                <a:ea typeface="微軟正黑體"/>
              </a:rPr>
              <a:t>QNAP </a:t>
            </a:r>
            <a:r>
              <a:rPr lang="en-US" altLang="zh-CN" sz="4800" dirty="0">
                <a:ea typeface="微軟正黑體"/>
              </a:rPr>
              <a:t>Unmanaged 10GbE Switch</a:t>
            </a:r>
          </a:p>
        </p:txBody>
      </p:sp>
    </p:spTree>
    <p:extLst>
      <p:ext uri="{BB962C8B-B14F-4D97-AF65-F5344CB8AC3E}">
        <p14:creationId xmlns:p14="http://schemas.microsoft.com/office/powerpoint/2010/main" val="195842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A795A24-0F31-4AFB-BA1D-4CB71F42A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448" y="1736831"/>
            <a:ext cx="4390774" cy="397312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D829276-9D16-4FEE-88CB-758501E90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989" y="1736831"/>
            <a:ext cx="4390774" cy="3973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QSW 10GbE </a:t>
            </a:r>
            <a:r>
              <a:rPr lang="en-US" b="0" dirty="0"/>
              <a:t>NBASE-T</a:t>
            </a:r>
            <a:r>
              <a:rPr lang="en-US" dirty="0"/>
              <a:t> </a:t>
            </a:r>
            <a:r>
              <a:rPr lang="en-US" altLang="zh-CN" dirty="0"/>
              <a:t>Switch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CC2866-458F-7C4E-BA1E-382C3FE702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21" y="2512797"/>
            <a:ext cx="3093368" cy="8136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CEC849-EC07-5246-804E-9AD710A450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5" y="4043163"/>
            <a:ext cx="3222944" cy="84763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1AC5D6F-FADC-9142-9D5C-B9704D393629}"/>
              </a:ext>
            </a:extLst>
          </p:cNvPr>
          <p:cNvSpPr txBox="1"/>
          <p:nvPr/>
        </p:nvSpPr>
        <p:spPr>
          <a:xfrm>
            <a:off x="1813478" y="3843974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QSW-804-4C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5BA1A-991F-3D40-BF42-8A66E2C704CF}"/>
              </a:ext>
            </a:extLst>
          </p:cNvPr>
          <p:cNvSpPr txBox="1"/>
          <p:nvPr/>
        </p:nvSpPr>
        <p:spPr>
          <a:xfrm>
            <a:off x="1610436" y="2269038"/>
            <a:ext cx="176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287997" y="3284542"/>
            <a:ext cx="323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Provides 12 ports of 10Gbps transfer</a:t>
            </a:r>
          </a:p>
        </p:txBody>
      </p:sp>
      <p:sp>
        <p:nvSpPr>
          <p:cNvPr id="9" name="文字方塊 25">
            <a:extLst>
              <a:ext uri="{FF2B5EF4-FFF2-40B4-BE49-F238E27FC236}">
                <a16:creationId xmlns:a16="http://schemas.microsoft.com/office/drawing/2014/main" id="{164089AE-B1EB-8245-9533-0FA08FF66A8C}"/>
              </a:ext>
            </a:extLst>
          </p:cNvPr>
          <p:cNvSpPr txBox="1"/>
          <p:nvPr/>
        </p:nvSpPr>
        <p:spPr>
          <a:xfrm>
            <a:off x="287997" y="4890175"/>
            <a:ext cx="324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Provides 8 ports of 10Gbps transfer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9EBFABA5-C5A2-0F4C-AC49-DA376E9C778A}"/>
              </a:ext>
            </a:extLst>
          </p:cNvPr>
          <p:cNvSpPr txBox="1"/>
          <p:nvPr/>
        </p:nvSpPr>
        <p:spPr>
          <a:xfrm>
            <a:off x="4205084" y="4715578"/>
            <a:ext cx="3199952" cy="690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 dirty="0">
                <a:latin typeface="Arial"/>
                <a:ea typeface="微軟正黑體"/>
                <a:cs typeface="Arial"/>
              </a:rPr>
              <a:t>3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SFP+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10GbE</a:t>
            </a:r>
            <a:endParaRPr lang="en-US" altLang="en-US" sz="1250" b="1" dirty="0">
              <a:latin typeface="微軟正黑體"/>
              <a:ea typeface="微軟正黑體"/>
              <a:cs typeface="Arial"/>
            </a:endParaRPr>
          </a:p>
          <a:p>
            <a:pPr marL="177800" indent="-1778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250" b="1" dirty="0">
                <a:latin typeface="Arial"/>
                <a:ea typeface="微軟正黑體"/>
                <a:cs typeface="Arial"/>
              </a:rPr>
              <a:t>8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x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1GbE</a:t>
            </a:r>
            <a:r>
              <a:rPr lang="zh-TW" altLang="en-US" sz="125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50" b="1" dirty="0">
                <a:latin typeface="Arial"/>
                <a:ea typeface="微軟正黑體"/>
                <a:cs typeface="Arial"/>
              </a:rPr>
              <a:t>RJ45</a:t>
            </a:r>
            <a:endParaRPr lang="zh-CN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841DFF2-4A08-6347-9F85-EBD596DB95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75" y="2597108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06CABEB-137E-724D-A5BB-06F9A794E2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08" y="2594782"/>
            <a:ext cx="3143729" cy="1295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4">
            <a:extLst>
              <a:ext uri="{FF2B5EF4-FFF2-40B4-BE49-F238E27FC236}">
                <a16:creationId xmlns:a16="http://schemas.microsoft.com/office/drawing/2014/main" id="{569C9F83-DA3B-0848-B285-10EFDE3F8E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6779825" y="3083030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47">
            <a:extLst>
              <a:ext uri="{FF2B5EF4-FFF2-40B4-BE49-F238E27FC236}">
                <a16:creationId xmlns:a16="http://schemas.microsoft.com/office/drawing/2014/main" id="{B9339BCF-7D00-B74B-AF7F-F5A50288DC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10840955" y="3144886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 5">
            <a:extLst>
              <a:ext uri="{FF2B5EF4-FFF2-40B4-BE49-F238E27FC236}">
                <a16:creationId xmlns:a16="http://schemas.microsoft.com/office/drawing/2014/main" id="{37082CF0-972A-B544-9F42-BD0DA4E7C0B8}"/>
              </a:ext>
            </a:extLst>
          </p:cNvPr>
          <p:cNvSpPr/>
          <p:nvPr/>
        </p:nvSpPr>
        <p:spPr>
          <a:xfrm>
            <a:off x="4369314" y="4028640"/>
            <a:ext cx="2435282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10G-SFP-T copper transceiver module </a:t>
            </a:r>
          </a:p>
          <a:p>
            <a:r>
              <a:rPr lang="en-US" altLang="zh-TW" sz="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link up copper cable</a:t>
            </a: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654DA92A-A84B-074C-8D18-587CA0456481}"/>
              </a:ext>
            </a:extLst>
          </p:cNvPr>
          <p:cNvSpPr/>
          <p:nvPr/>
        </p:nvSpPr>
        <p:spPr>
          <a:xfrm>
            <a:off x="3532227" y="2142548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25" name="矩形 33">
            <a:extLst>
              <a:ext uri="{FF2B5EF4-FFF2-40B4-BE49-F238E27FC236}">
                <a16:creationId xmlns:a16="http://schemas.microsoft.com/office/drawing/2014/main" id="{D62C4022-DAB0-C94E-9836-A881143A281C}"/>
              </a:ext>
            </a:extLst>
          </p:cNvPr>
          <p:cNvSpPr/>
          <p:nvPr/>
        </p:nvSpPr>
        <p:spPr>
          <a:xfrm>
            <a:off x="7808783" y="2142548"/>
            <a:ext cx="2529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cxnSp>
        <p:nvCxnSpPr>
          <p:cNvPr id="27" name="直線接點 24">
            <a:extLst>
              <a:ext uri="{FF2B5EF4-FFF2-40B4-BE49-F238E27FC236}">
                <a16:creationId xmlns:a16="http://schemas.microsoft.com/office/drawing/2014/main" id="{B68A284F-5CB0-A543-BB20-A3970E303276}"/>
              </a:ext>
            </a:extLst>
          </p:cNvPr>
          <p:cNvCxnSpPr>
            <a:cxnSpLocks/>
          </p:cNvCxnSpPr>
          <p:nvPr/>
        </p:nvCxnSpPr>
        <p:spPr>
          <a:xfrm>
            <a:off x="7979066" y="4579456"/>
            <a:ext cx="3545999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24">
            <a:extLst>
              <a:ext uri="{FF2B5EF4-FFF2-40B4-BE49-F238E27FC236}">
                <a16:creationId xmlns:a16="http://schemas.microsoft.com/office/drawing/2014/main" id="{25A841D7-D655-4674-9C79-8363A9147E09}"/>
              </a:ext>
            </a:extLst>
          </p:cNvPr>
          <p:cNvCxnSpPr>
            <a:cxnSpLocks/>
          </p:cNvCxnSpPr>
          <p:nvPr/>
        </p:nvCxnSpPr>
        <p:spPr>
          <a:xfrm>
            <a:off x="3891160" y="4579456"/>
            <a:ext cx="3545999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5">
            <a:extLst>
              <a:ext uri="{FF2B5EF4-FFF2-40B4-BE49-F238E27FC236}">
                <a16:creationId xmlns:a16="http://schemas.microsoft.com/office/drawing/2014/main" id="{1772B728-2BA3-B947-B2E2-4F5B2FA4823A}"/>
              </a:ext>
            </a:extLst>
          </p:cNvPr>
          <p:cNvSpPr/>
          <p:nvPr/>
        </p:nvSpPr>
        <p:spPr>
          <a:xfrm>
            <a:off x="8443773" y="4045689"/>
            <a:ext cx="2435282" cy="3693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10G-SFP-T copper transceiver module </a:t>
            </a:r>
          </a:p>
          <a:p>
            <a:r>
              <a:rPr lang="en-US" altLang="zh-TW" sz="9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link up copper cable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4E24511-5B95-A84C-938C-6C5BB813D4F2}"/>
              </a:ext>
            </a:extLst>
          </p:cNvPr>
          <p:cNvSpPr txBox="1"/>
          <p:nvPr/>
        </p:nvSpPr>
        <p:spPr>
          <a:xfrm>
            <a:off x="8313538" y="4670307"/>
            <a:ext cx="3218176" cy="8661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 x SFP+ 10GbE port </a:t>
            </a:r>
          </a:p>
          <a:p>
            <a:pPr>
              <a:lnSpc>
                <a:spcPts val="1300"/>
              </a:lnSpc>
            </a:pPr>
            <a:r>
              <a:rPr lang="en-US" sz="9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 (built-in 1 x 10GbE NBASE-T Combo port)</a:t>
            </a:r>
          </a:p>
          <a:p>
            <a:pPr>
              <a:lnSpc>
                <a:spcPts val="1400"/>
              </a:lnSpc>
            </a:pPr>
            <a:r>
              <a:rPr lang="en-US" sz="9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   Support: 10Gbps/5Gbps/2.5Gbps/1Gbps/100Mbps</a:t>
            </a:r>
          </a:p>
          <a:p>
            <a:pPr marL="177800" indent="-1778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125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8 x 1GbE RJ45 port</a:t>
            </a:r>
          </a:p>
        </p:txBody>
      </p:sp>
    </p:spTree>
    <p:extLst>
      <p:ext uri="{BB962C8B-B14F-4D97-AF65-F5344CB8AC3E}">
        <p14:creationId xmlns:p14="http://schemas.microsoft.com/office/powerpoint/2010/main" val="200239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4DF2E495-7F1B-490A-9CE2-C1F06ABD4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AA154-59D0-CA44-BB20-7698636A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a typeface="微軟正黑體"/>
              </a:rPr>
              <a:t>Multi-Gig Port</a:t>
            </a:r>
            <a:r>
              <a:rPr lang="zh-TW" altLang="en-US" dirty="0">
                <a:ea typeface="微軟正黑體"/>
              </a:rPr>
              <a:t> </a:t>
            </a:r>
            <a:endParaRPr lang="en-US" dirty="0"/>
          </a:p>
        </p:txBody>
      </p:sp>
      <p:sp>
        <p:nvSpPr>
          <p:cNvPr id="22" name="Shape 275">
            <a:extLst>
              <a:ext uri="{FF2B5EF4-FFF2-40B4-BE49-F238E27FC236}">
                <a16:creationId xmlns:a16="http://schemas.microsoft.com/office/drawing/2014/main" id="{C09642ED-FB43-DC44-B6A8-743002D8FAF1}"/>
              </a:ext>
            </a:extLst>
          </p:cNvPr>
          <p:cNvSpPr txBox="1"/>
          <p:nvPr/>
        </p:nvSpPr>
        <p:spPr>
          <a:xfrm>
            <a:off x="1715055" y="1731123"/>
            <a:ext cx="7529277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3100"/>
              </a:lnSpc>
            </a:pPr>
            <a:r>
              <a:rPr lang="en-US" altLang="zh-TW" sz="2200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Automatically adapts to the required speed and supports 5 networking speeds.</a:t>
            </a:r>
            <a:endParaRPr lang="en-US" alt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31" descr="一張含有 螢幕擷取畫面 的圖片&#10;&#10;自動產生的描述">
            <a:extLst>
              <a:ext uri="{FF2B5EF4-FFF2-40B4-BE49-F238E27FC236}">
                <a16:creationId xmlns:a16="http://schemas.microsoft.com/office/drawing/2014/main" id="{31B905F3-A475-1C4C-8D39-B96D02214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900" y="3361899"/>
            <a:ext cx="6895085" cy="2206427"/>
          </a:xfrm>
          <a:prstGeom prst="rect">
            <a:avLst/>
          </a:prstGeom>
        </p:spPr>
      </p:pic>
      <p:sp>
        <p:nvSpPr>
          <p:cNvPr id="24" name="箭號: 向右 5">
            <a:extLst>
              <a:ext uri="{FF2B5EF4-FFF2-40B4-BE49-F238E27FC236}">
                <a16:creationId xmlns:a16="http://schemas.microsoft.com/office/drawing/2014/main" id="{A1C06F01-3985-9941-9800-B81D382810BA}"/>
              </a:ext>
            </a:extLst>
          </p:cNvPr>
          <p:cNvSpPr/>
          <p:nvPr/>
        </p:nvSpPr>
        <p:spPr>
          <a:xfrm rot="3635444">
            <a:off x="2653038" y="3524685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215">
            <a:extLst>
              <a:ext uri="{FF2B5EF4-FFF2-40B4-BE49-F238E27FC236}">
                <a16:creationId xmlns:a16="http://schemas.microsoft.com/office/drawing/2014/main" id="{B1B041C8-7A59-2A4F-BA33-E4170699EDF5}"/>
              </a:ext>
            </a:extLst>
          </p:cNvPr>
          <p:cNvSpPr/>
          <p:nvPr/>
        </p:nvSpPr>
        <p:spPr>
          <a:xfrm>
            <a:off x="6422942" y="4666118"/>
            <a:ext cx="466966" cy="458301"/>
          </a:xfrm>
          <a:prstGeom prst="rect">
            <a:avLst/>
          </a:prstGeom>
          <a:noFill/>
          <a:ln w="57150" cap="flat" cmpd="sng">
            <a:gradFill>
              <a:gsLst>
                <a:gs pos="100000">
                  <a:srgbClr val="E6940B"/>
                </a:gs>
                <a:gs pos="0">
                  <a:srgbClr val="FBCA26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4">
            <a:extLst>
              <a:ext uri="{FF2B5EF4-FFF2-40B4-BE49-F238E27FC236}">
                <a16:creationId xmlns:a16="http://schemas.microsoft.com/office/drawing/2014/main" id="{CEAC3622-36A8-2745-BE72-7EE4F2164A19}"/>
              </a:ext>
            </a:extLst>
          </p:cNvPr>
          <p:cNvSpPr/>
          <p:nvPr/>
        </p:nvSpPr>
        <p:spPr>
          <a:xfrm>
            <a:off x="2507291" y="2801332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36">
            <a:extLst>
              <a:ext uri="{FF2B5EF4-FFF2-40B4-BE49-F238E27FC236}">
                <a16:creationId xmlns:a16="http://schemas.microsoft.com/office/drawing/2014/main" id="{114B1C9D-F967-1D42-8627-1F09B7F7731E}"/>
              </a:ext>
            </a:extLst>
          </p:cNvPr>
          <p:cNvSpPr/>
          <p:nvPr/>
        </p:nvSpPr>
        <p:spPr>
          <a:xfrm rot="5400000">
            <a:off x="4028709" y="3456373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37">
            <a:extLst>
              <a:ext uri="{FF2B5EF4-FFF2-40B4-BE49-F238E27FC236}">
                <a16:creationId xmlns:a16="http://schemas.microsoft.com/office/drawing/2014/main" id="{7457BACA-ED65-E042-BD6D-AD3307E17FA9}"/>
              </a:ext>
            </a:extLst>
          </p:cNvPr>
          <p:cNvSpPr/>
          <p:nvPr/>
        </p:nvSpPr>
        <p:spPr>
          <a:xfrm>
            <a:off x="3954030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40">
            <a:extLst>
              <a:ext uri="{FF2B5EF4-FFF2-40B4-BE49-F238E27FC236}">
                <a16:creationId xmlns:a16="http://schemas.microsoft.com/office/drawing/2014/main" id="{09B65CA6-1DB5-4C4C-A6A0-1C9E4B7309F5}"/>
              </a:ext>
            </a:extLst>
          </p:cNvPr>
          <p:cNvSpPr/>
          <p:nvPr/>
        </p:nvSpPr>
        <p:spPr>
          <a:xfrm rot="5400000">
            <a:off x="5421453" y="3463390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39">
            <a:extLst>
              <a:ext uri="{FF2B5EF4-FFF2-40B4-BE49-F238E27FC236}">
                <a16:creationId xmlns:a16="http://schemas.microsoft.com/office/drawing/2014/main" id="{0A07857C-FA1E-3F49-8048-C110703F011F}"/>
              </a:ext>
            </a:extLst>
          </p:cNvPr>
          <p:cNvSpPr/>
          <p:nvPr/>
        </p:nvSpPr>
        <p:spPr>
          <a:xfrm>
            <a:off x="5363064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右 42">
            <a:extLst>
              <a:ext uri="{FF2B5EF4-FFF2-40B4-BE49-F238E27FC236}">
                <a16:creationId xmlns:a16="http://schemas.microsoft.com/office/drawing/2014/main" id="{39314A6A-71D2-5D47-BD61-698BAA7CD1E2}"/>
              </a:ext>
            </a:extLst>
          </p:cNvPr>
          <p:cNvSpPr/>
          <p:nvPr/>
        </p:nvSpPr>
        <p:spPr>
          <a:xfrm rot="5400000">
            <a:off x="6882681" y="3456373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43">
            <a:extLst>
              <a:ext uri="{FF2B5EF4-FFF2-40B4-BE49-F238E27FC236}">
                <a16:creationId xmlns:a16="http://schemas.microsoft.com/office/drawing/2014/main" id="{F412A2DF-33BF-3643-957F-B0BD9D87DE55}"/>
              </a:ext>
            </a:extLst>
          </p:cNvPr>
          <p:cNvSpPr/>
          <p:nvPr/>
        </p:nvSpPr>
        <p:spPr>
          <a:xfrm>
            <a:off x="6818861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46">
            <a:extLst>
              <a:ext uri="{FF2B5EF4-FFF2-40B4-BE49-F238E27FC236}">
                <a16:creationId xmlns:a16="http://schemas.microsoft.com/office/drawing/2014/main" id="{F1E192E4-32EE-4E47-9C74-96E1BAFE4257}"/>
              </a:ext>
            </a:extLst>
          </p:cNvPr>
          <p:cNvSpPr/>
          <p:nvPr/>
        </p:nvSpPr>
        <p:spPr>
          <a:xfrm rot="6895519">
            <a:off x="8246417" y="3524682"/>
            <a:ext cx="843392" cy="462475"/>
          </a:xfrm>
          <a:prstGeom prst="rightArrow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47">
            <a:extLst>
              <a:ext uri="{FF2B5EF4-FFF2-40B4-BE49-F238E27FC236}">
                <a16:creationId xmlns:a16="http://schemas.microsoft.com/office/drawing/2014/main" id="{94B5C6A5-6304-8F40-BA1D-CC7C2B12DEDD}"/>
              </a:ext>
            </a:extLst>
          </p:cNvPr>
          <p:cNvSpPr/>
          <p:nvPr/>
        </p:nvSpPr>
        <p:spPr>
          <a:xfrm>
            <a:off x="8218252" y="2801331"/>
            <a:ext cx="972959" cy="88628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71">
            <a:extLst>
              <a:ext uri="{FF2B5EF4-FFF2-40B4-BE49-F238E27FC236}">
                <a16:creationId xmlns:a16="http://schemas.microsoft.com/office/drawing/2014/main" id="{FE5A8A33-716F-5246-ACD4-3255F4BFB412}"/>
              </a:ext>
            </a:extLst>
          </p:cNvPr>
          <p:cNvSpPr txBox="1"/>
          <p:nvPr/>
        </p:nvSpPr>
        <p:spPr>
          <a:xfrm>
            <a:off x="2484130" y="2972875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72">
            <a:extLst>
              <a:ext uri="{FF2B5EF4-FFF2-40B4-BE49-F238E27FC236}">
                <a16:creationId xmlns:a16="http://schemas.microsoft.com/office/drawing/2014/main" id="{F3384EFC-0EFF-CF49-81E7-8A7C2060CF14}"/>
              </a:ext>
            </a:extLst>
          </p:cNvPr>
          <p:cNvSpPr txBox="1"/>
          <p:nvPr/>
        </p:nvSpPr>
        <p:spPr>
          <a:xfrm>
            <a:off x="3946376" y="2972874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73">
            <a:extLst>
              <a:ext uri="{FF2B5EF4-FFF2-40B4-BE49-F238E27FC236}">
                <a16:creationId xmlns:a16="http://schemas.microsoft.com/office/drawing/2014/main" id="{BEE27BC9-8A33-5B4F-8E17-1B046330FDB0}"/>
              </a:ext>
            </a:extLst>
          </p:cNvPr>
          <p:cNvSpPr txBox="1"/>
          <p:nvPr/>
        </p:nvSpPr>
        <p:spPr>
          <a:xfrm>
            <a:off x="5351758" y="2972875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74">
            <a:extLst>
              <a:ext uri="{FF2B5EF4-FFF2-40B4-BE49-F238E27FC236}">
                <a16:creationId xmlns:a16="http://schemas.microsoft.com/office/drawing/2014/main" id="{09705268-1801-8B41-A65E-71CBB4413059}"/>
              </a:ext>
            </a:extLst>
          </p:cNvPr>
          <p:cNvSpPr txBox="1"/>
          <p:nvPr/>
        </p:nvSpPr>
        <p:spPr>
          <a:xfrm>
            <a:off x="6811565" y="2965726"/>
            <a:ext cx="101116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75">
            <a:extLst>
              <a:ext uri="{FF2B5EF4-FFF2-40B4-BE49-F238E27FC236}">
                <a16:creationId xmlns:a16="http://schemas.microsoft.com/office/drawing/2014/main" id="{28223C8B-179D-D547-B5D7-50E4BCF4E13B}"/>
              </a:ext>
            </a:extLst>
          </p:cNvPr>
          <p:cNvSpPr txBox="1"/>
          <p:nvPr/>
        </p:nvSpPr>
        <p:spPr>
          <a:xfrm>
            <a:off x="7829894" y="2966227"/>
            <a:ext cx="17090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100M</a:t>
            </a:r>
            <a:endParaRPr lang="zh-TW" altLang="en-US" sz="3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21">
            <a:extLst>
              <a:ext uri="{FF2B5EF4-FFF2-40B4-BE49-F238E27FC236}">
                <a16:creationId xmlns:a16="http://schemas.microsoft.com/office/drawing/2014/main" id="{FB25AAF0-CD12-744F-A912-99965E2F5144}"/>
              </a:ext>
            </a:extLst>
          </p:cNvPr>
          <p:cNvSpPr/>
          <p:nvPr/>
        </p:nvSpPr>
        <p:spPr>
          <a:xfrm>
            <a:off x="5351758" y="578243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100" dirty="0">
                <a:latin typeface="Arial" panose="020B0604020202020204" pitchFamily="34" charset="0"/>
                <a:cs typeface="Arial" panose="020B0604020202020204" pitchFamily="34" charset="0"/>
              </a:rPr>
              <a:t>Supports Multi-Gigabit NBASE-T by QSW-308-1C combo port</a:t>
            </a:r>
            <a:endParaRPr lang="zh-TW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816753F8-3CA6-4DA3-AE00-CDAFFF11E3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Build a high-speed home network</a:t>
            </a:r>
            <a:endParaRPr lang="en-US" dirty="0"/>
          </a:p>
        </p:txBody>
      </p:sp>
      <p:sp>
        <p:nvSpPr>
          <p:cNvPr id="4" name="矩形: 圓角 36">
            <a:extLst>
              <a:ext uri="{FF2B5EF4-FFF2-40B4-BE49-F238E27FC236}">
                <a16:creationId xmlns:a16="http://schemas.microsoft.com/office/drawing/2014/main" id="{ECE6292E-6228-3942-9A86-64026D023E9E}"/>
              </a:ext>
            </a:extLst>
          </p:cNvPr>
          <p:cNvSpPr/>
          <p:nvPr/>
        </p:nvSpPr>
        <p:spPr>
          <a:xfrm>
            <a:off x="6921628" y="3462507"/>
            <a:ext cx="2671404" cy="378662"/>
          </a:xfrm>
          <a:prstGeom prst="roundRect">
            <a:avLst>
              <a:gd name="adj" fmla="val 5000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6899470" y="3504335"/>
            <a:ext cx="2856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 series 10GbE switch</a:t>
            </a: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6302575" y="4220002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75">
            <a:extLst>
              <a:ext uri="{FF2B5EF4-FFF2-40B4-BE49-F238E27FC236}">
                <a16:creationId xmlns:a16="http://schemas.microsoft.com/office/drawing/2014/main" id="{80F472A5-152D-F948-9C9E-ECA76E11429C}"/>
              </a:ext>
            </a:extLst>
          </p:cNvPr>
          <p:cNvSpPr txBox="1"/>
          <p:nvPr/>
        </p:nvSpPr>
        <p:spPr>
          <a:xfrm>
            <a:off x="5298574" y="1875830"/>
            <a:ext cx="1510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</a:t>
            </a:r>
            <a:r>
              <a:rPr lang="en-GB" sz="1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GB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Router</a:t>
            </a:r>
            <a:endParaRPr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3079" y="4217255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127233" y="3378095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Gbps </a:t>
            </a:r>
            <a:r>
              <a:rPr lang="en-GB" sz="1100" b="1" err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device</a:t>
            </a: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6310681" y="2648365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3885390" y="2419500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537701" y="2653830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05" y="2153813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496577" y="5499213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 QXG-10G2T-107 10GbE LAN Card </a:t>
            </a: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210613" y="5486717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 Notebook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5706581" y="5499213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9" y="4636963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  <a:endCxn id="26" idx="0"/>
          </p:cNvCxnSpPr>
          <p:nvPr/>
        </p:nvCxnSpPr>
        <p:spPr>
          <a:xfrm rot="10800000" flipV="1">
            <a:off x="4732199" y="4217255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CE839682-6FAA-9945-8132-19C20FFB378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229" y="5077257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522" y="4686525"/>
            <a:ext cx="1410582" cy="87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形 40">
            <a:extLst>
              <a:ext uri="{FF2B5EF4-FFF2-40B4-BE49-F238E27FC236}">
                <a16:creationId xmlns:a16="http://schemas.microsoft.com/office/drawing/2014/main" id="{6D5F438D-6D7F-984D-ACE6-DB619444245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0646" y="2184071"/>
            <a:ext cx="1190554" cy="729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方塊 135">
            <a:extLst>
              <a:ext uri="{FF2B5EF4-FFF2-40B4-BE49-F238E27FC236}">
                <a16:creationId xmlns:a16="http://schemas.microsoft.com/office/drawing/2014/main" id="{F25D8CC2-04C6-5A46-9EE0-99ECB93D16D7}"/>
              </a:ext>
            </a:extLst>
          </p:cNvPr>
          <p:cNvSpPr txBox="1"/>
          <p:nvPr/>
        </p:nvSpPr>
        <p:spPr>
          <a:xfrm>
            <a:off x="8395686" y="2499047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080426" y="4559237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1497727"/>
                </p:ext>
              </p:extLst>
            </p:nvPr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4" name="Image" r:id="rId14" imgW="3631680" imgH="2052000" progId="Photoshop.Image.18">
                    <p:embed/>
                  </p:oleObj>
                </mc:Choice>
                <mc:Fallback>
                  <p:oleObj name="Image" r:id="rId14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Shape 503">
            <a:extLst>
              <a:ext uri="{FF2B5EF4-FFF2-40B4-BE49-F238E27FC236}">
                <a16:creationId xmlns:a16="http://schemas.microsoft.com/office/drawing/2014/main" id="{D055BE2A-DC5E-8946-9E15-5A97535176E6}"/>
              </a:ext>
            </a:extLst>
          </p:cNvPr>
          <p:cNvSpPr txBox="1"/>
          <p:nvPr/>
        </p:nvSpPr>
        <p:spPr>
          <a:xfrm>
            <a:off x="7415083" y="5499213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28" name="Shape 503">
            <a:extLst>
              <a:ext uri="{FF2B5EF4-FFF2-40B4-BE49-F238E27FC236}">
                <a16:creationId xmlns:a16="http://schemas.microsoft.com/office/drawing/2014/main" id="{CE365E28-5EB0-6B45-8B2F-E59D26F916B3}"/>
              </a:ext>
            </a:extLst>
          </p:cNvPr>
          <p:cNvSpPr txBox="1"/>
          <p:nvPr/>
        </p:nvSpPr>
        <p:spPr>
          <a:xfrm>
            <a:off x="8860433" y="5466035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29" name="肘形接點 59">
            <a:extLst>
              <a:ext uri="{FF2B5EF4-FFF2-40B4-BE49-F238E27FC236}">
                <a16:creationId xmlns:a16="http://schemas.microsoft.com/office/drawing/2014/main" id="{E8B59010-FBEB-5244-B0CB-6313158F818E}"/>
              </a:ext>
            </a:extLst>
          </p:cNvPr>
          <p:cNvCxnSpPr>
            <a:cxnSpLocks/>
          </p:cNvCxnSpPr>
          <p:nvPr/>
        </p:nvCxnSpPr>
        <p:spPr>
          <a:xfrm>
            <a:off x="8091987" y="4217255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84" y="4750721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肘形接點 59">
            <a:extLst>
              <a:ext uri="{FF2B5EF4-FFF2-40B4-BE49-F238E27FC236}">
                <a16:creationId xmlns:a16="http://schemas.microsoft.com/office/drawing/2014/main" id="{C1BEE809-2B4B-5E47-BECD-A049B90F6D3E}"/>
              </a:ext>
            </a:extLst>
          </p:cNvPr>
          <p:cNvCxnSpPr>
            <a:cxnSpLocks/>
          </p:cNvCxnSpPr>
          <p:nvPr/>
        </p:nvCxnSpPr>
        <p:spPr>
          <a:xfrm>
            <a:off x="9380817" y="4217255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07D9789-5CBE-604D-AA80-5342B2C7D27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633" y="4686525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>
            <a:off x="5915906" y="2706540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Shape 474" descr="「router icon」的圖片搜尋結果">
            <a:extLst>
              <a:ext uri="{FF2B5EF4-FFF2-40B4-BE49-F238E27FC236}">
                <a16:creationId xmlns:a16="http://schemas.microsoft.com/office/drawing/2014/main" id="{6621F095-19B9-0645-BF9E-A8B79DFFA0C0}"/>
              </a:ext>
            </a:extLst>
          </p:cNvPr>
          <p:cNvPicPr preferRelativeResize="0"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865" y="2275043"/>
            <a:ext cx="784375" cy="659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27306AFC-A79A-9F47-98BF-23444A47669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272" y="3136046"/>
            <a:ext cx="2671405" cy="854849"/>
          </a:xfrm>
          <a:prstGeom prst="rect">
            <a:avLst/>
          </a:prstGeom>
        </p:spPr>
      </p:pic>
      <p:sp>
        <p:nvSpPr>
          <p:cNvPr id="36" name="矩形: 圓角 76">
            <a:extLst>
              <a:ext uri="{FF2B5EF4-FFF2-40B4-BE49-F238E27FC236}">
                <a16:creationId xmlns:a16="http://schemas.microsoft.com/office/drawing/2014/main" id="{B478B986-ED67-0140-852F-673806CCD25C}"/>
              </a:ext>
            </a:extLst>
          </p:cNvPr>
          <p:cNvSpPr/>
          <p:nvPr/>
        </p:nvSpPr>
        <p:spPr>
          <a:xfrm>
            <a:off x="8849054" y="4330628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7513765" y="4328611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5901775" y="4316895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13318" y="4316894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368951" y="4315969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5959425" y="4310063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7486391" y="4315969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RJ 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94">
            <a:extLst>
              <a:ext uri="{FF2B5EF4-FFF2-40B4-BE49-F238E27FC236}">
                <a16:creationId xmlns:a16="http://schemas.microsoft.com/office/drawing/2014/main" id="{67DBC2D7-894D-9C44-BAD8-0EED141B5395}"/>
              </a:ext>
            </a:extLst>
          </p:cNvPr>
          <p:cNvSpPr/>
          <p:nvPr/>
        </p:nvSpPr>
        <p:spPr>
          <a:xfrm>
            <a:off x="8796874" y="4316814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3B8A1E-9A1A-9C43-B6CD-2781A7E20ED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197" y="4835439"/>
            <a:ext cx="794526" cy="7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4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DF4B-905B-BC44-97E8-04113DCC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QSW series product comparison</a:t>
            </a:r>
            <a:endParaRPr 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013E68D-8C70-864A-BB3E-2CF3538AF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71028"/>
              </p:ext>
            </p:extLst>
          </p:nvPr>
        </p:nvGraphicFramePr>
        <p:xfrm>
          <a:off x="1317812" y="1737482"/>
          <a:ext cx="9439835" cy="4421276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503443">
                  <a:extLst>
                    <a:ext uri="{9D8B030D-6E8A-4147-A177-3AD203B41FA5}">
                      <a16:colId xmlns:a16="http://schemas.microsoft.com/office/drawing/2014/main" val="3899190790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4230936882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1922540874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1034140484"/>
                    </a:ext>
                  </a:extLst>
                </a:gridCol>
                <a:gridCol w="1734098">
                  <a:extLst>
                    <a:ext uri="{9D8B030D-6E8A-4147-A177-3AD203B41FA5}">
                      <a16:colId xmlns:a16="http://schemas.microsoft.com/office/drawing/2014/main" val="2560428789"/>
                    </a:ext>
                  </a:extLst>
                </a:gridCol>
              </a:tblGrid>
              <a:tr h="47737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QSW-308S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QSW-1208-8C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QSW-804-4C</a:t>
                      </a:r>
                      <a:endParaRPr kumimoji="0" lang="en-US" altLang="zh-TW" sz="14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554175854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Gigabit Ethernet Port (RJ45)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1129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RJ45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4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0540833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– SFP+</a:t>
                      </a:r>
                      <a:r>
                        <a:rPr lang="en-US" altLang="zh-TW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242853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fr-FR" sz="1400" b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RJ45/SFP+ </a:t>
                      </a:r>
                    </a:p>
                    <a:p>
                      <a:pPr fontAlgn="base"/>
                      <a:r>
                        <a:rPr lang="fr-FR" sz="1400" b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(Combo port)</a:t>
                      </a:r>
                      <a:endParaRPr lang="en-US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altLang="zh-TW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US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altLang="zh-TW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9517789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marL="0" algn="l" rtl="0" eaLnBrk="1" fontAlgn="base" latinLnBrk="0" hangingPunct="1"/>
                      <a:r>
                        <a:rPr lang="en-US" altLang="zh-TW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 </a:t>
                      </a:r>
                      <a:endParaRPr lang="en-US" altLang="zh-TW" sz="14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x 50 x 42.5 mm </a:t>
                      </a:r>
                    </a:p>
                    <a:p>
                      <a:pPr algn="ctr" fontAlgn="auto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(11.4 x 2.0 x 16.7 in)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x 43 x 233 mm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(11.2x 1.7 x 9.2 in)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549724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altLang="zh-TW" sz="1400" b="1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Weight:</a:t>
                      </a:r>
                      <a:endParaRPr lang="en-US" altLang="zh-TW" sz="1400" b="1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altLang="zh-TW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820g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auto"/>
                      <a:endParaRPr lang="zh-TW" altLang="en-US" sz="16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altLang="zh-TW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2150g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2100g</a:t>
                      </a:r>
                      <a:endParaRPr lang="zh-TW" altLang="en-US" sz="1400" b="1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8318360"/>
                  </a:ext>
                </a:extLst>
              </a:tr>
              <a:tr h="520671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</a:t>
                      </a:r>
                      <a:r>
                        <a:rPr lang="en-US" altLang="zh-TW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36W, 100 - 240V​</a:t>
                      </a:r>
                      <a:endParaRPr lang="af-ZA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50W, 100 - 240V​</a:t>
                      </a:r>
                      <a:endParaRPr lang="af-ZA" altLang="zh-TW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adapter , 41W, 100 - 240V​</a:t>
                      </a:r>
                      <a:endParaRPr lang="af-ZA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633877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altLang="zh-TW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0°C to 40°C (32°F to 104°F)</a:t>
                      </a:r>
                      <a:endParaRPr lang="af-ZA" altLang="zh-TW" sz="14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12066"/>
                  </a:ext>
                </a:extLst>
              </a:tr>
              <a:tr h="29638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zh-TW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 less design</a:t>
                      </a:r>
                      <a:endParaRPr lang="af-ZA" sz="14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4cm fan (12V DC)</a:t>
                      </a:r>
                      <a:endParaRPr lang="af-ZA" sz="14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23131"/>
                  </a:ext>
                </a:extLst>
              </a:tr>
              <a:tr h="37931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Type</a:t>
                      </a:r>
                      <a:endParaRPr lang="en-US" sz="14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400" b="1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Unmanaged switch</a:t>
                      </a:r>
                      <a:endParaRPr lang="af-ZA" sz="1400" b="1" i="0" u="none" strike="noStrike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80103"/>
                  </a:ext>
                </a:extLst>
              </a:tr>
            </a:tbl>
          </a:graphicData>
        </a:graphic>
      </p:graphicFrame>
      <p:pic>
        <p:nvPicPr>
          <p:cNvPr id="5" name="圖片 28">
            <a:extLst>
              <a:ext uri="{FF2B5EF4-FFF2-40B4-BE49-F238E27FC236}">
                <a16:creationId xmlns:a16="http://schemas.microsoft.com/office/drawing/2014/main" id="{D893DC7F-8752-DA4F-95DF-A1BE3C4903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106" y="1490669"/>
            <a:ext cx="1290953" cy="41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2" descr="ã1208-8cãçåçæå°çµæ">
            <a:extLst>
              <a:ext uri="{FF2B5EF4-FFF2-40B4-BE49-F238E27FC236}">
                <a16:creationId xmlns:a16="http://schemas.microsoft.com/office/drawing/2014/main" id="{377EB4F3-BDAE-5B44-A320-5150EB28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631" y="1448664"/>
            <a:ext cx="1168424" cy="486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ãQSW-804-4Cãçåçæå°çµæ">
            <a:extLst>
              <a:ext uri="{FF2B5EF4-FFF2-40B4-BE49-F238E27FC236}">
                <a16:creationId xmlns:a16="http://schemas.microsoft.com/office/drawing/2014/main" id="{3A2B57B4-AEBB-7841-9DB9-5F84B561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2047" y="1287277"/>
            <a:ext cx="1178919" cy="736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11">
            <a:extLst>
              <a:ext uri="{FF2B5EF4-FFF2-40B4-BE49-F238E27FC236}">
                <a16:creationId xmlns:a16="http://schemas.microsoft.com/office/drawing/2014/main" id="{9E4ED92C-0E7B-D14A-8807-E23B9E6AFC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989" y="1580521"/>
            <a:ext cx="1233323" cy="33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668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2670FE-6728-46EE-A75A-476E24BB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07776"/>
            <a:ext cx="5716868" cy="1694329"/>
          </a:xfrm>
        </p:spPr>
        <p:txBody>
          <a:bodyPr>
            <a:normAutofit/>
          </a:bodyPr>
          <a:lstStyle/>
          <a:p>
            <a:pPr marL="71755"/>
            <a:r>
              <a:rPr lang="en-US" altLang="zh-TW" sz="4800" dirty="0">
                <a:ea typeface="微軟正黑體"/>
              </a:rPr>
              <a:t>QNAP </a:t>
            </a:r>
            <a:r>
              <a:rPr lang="en-US" altLang="zh-CN" sz="4800" dirty="0">
                <a:ea typeface="微軟正黑體"/>
              </a:rPr>
              <a:t>High Speed NIC series</a:t>
            </a:r>
            <a:endParaRPr lang="zh-TW" altLang="en-US" sz="4800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05906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77F20EED-FA40-4A91-895F-DF55167A4C7A}"/>
              </a:ext>
            </a:extLst>
          </p:cNvPr>
          <p:cNvSpPr/>
          <p:nvPr/>
        </p:nvSpPr>
        <p:spPr>
          <a:xfrm>
            <a:off x="229073" y="2286966"/>
            <a:ext cx="2514447" cy="344145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7463589" y="2286966"/>
            <a:ext cx="4499338" cy="344145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7624482" y="3132604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AA7E79D-4EAB-49B7-8FC3-36C29D762F03}"/>
              </a:ext>
            </a:extLst>
          </p:cNvPr>
          <p:cNvSpPr/>
          <p:nvPr/>
        </p:nvSpPr>
        <p:spPr>
          <a:xfrm>
            <a:off x="2904414" y="2286966"/>
            <a:ext cx="4393468" cy="344145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026787C-F610-4B3D-BE6F-134B650DD281}"/>
              </a:ext>
            </a:extLst>
          </p:cNvPr>
          <p:cNvSpPr/>
          <p:nvPr/>
        </p:nvSpPr>
        <p:spPr>
          <a:xfrm>
            <a:off x="3093756" y="3132604"/>
            <a:ext cx="4022384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DCBBBE-6D56-44D7-AB79-E9EA9E12A564}"/>
              </a:ext>
            </a:extLst>
          </p:cNvPr>
          <p:cNvSpPr/>
          <p:nvPr/>
        </p:nvSpPr>
        <p:spPr>
          <a:xfrm>
            <a:off x="389966" y="3132604"/>
            <a:ext cx="2185046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QNAP 10GbE above NIC product 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AFD38-2BAE-A340-AEF9-1A12BFEEA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9" y="2615632"/>
            <a:ext cx="2162224" cy="1100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C062C1-D271-3849-95A7-D96A8DFBC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66" y="1662289"/>
            <a:ext cx="1220585" cy="808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211CFD-4083-A24B-AC5A-E4222701CD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379" y="2631371"/>
            <a:ext cx="1473369" cy="1013858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C4F3F-BE6A-3B47-86FB-5A24BEFA4B9D}"/>
              </a:ext>
            </a:extLst>
          </p:cNvPr>
          <p:cNvSpPr txBox="1"/>
          <p:nvPr/>
        </p:nvSpPr>
        <p:spPr>
          <a:xfrm>
            <a:off x="447939" y="3814050"/>
            <a:ext cx="22483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LAN-10G2T-X550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X550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altLang="zh-TW" sz="1600"/>
              <a:t>Dual-port</a:t>
            </a:r>
            <a:r>
              <a:rPr lang="zh-TW" altLang="en-US" sz="1600"/>
              <a:t> </a:t>
            </a:r>
            <a:r>
              <a:rPr lang="en-US" sz="1600"/>
              <a:t>10GbE </a:t>
            </a:r>
            <a:r>
              <a:rPr lang="en-US" sz="1600" err="1"/>
              <a:t>BaseT</a:t>
            </a:r>
            <a:endParaRPr lang="en-US" sz="1600"/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BF92E-3330-2A45-B283-3636C84DD5D9}"/>
              </a:ext>
            </a:extLst>
          </p:cNvPr>
          <p:cNvSpPr txBox="1"/>
          <p:nvPr/>
        </p:nvSpPr>
        <p:spPr>
          <a:xfrm>
            <a:off x="3130375" y="3814050"/>
            <a:ext cx="224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LAN-10G2SF-MLX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2ABA5-AD57-AE41-A274-D5E340D7F3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87" y="2615632"/>
            <a:ext cx="1473369" cy="1013858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78A22F-D814-4A43-8C29-014EDF0B1F60}"/>
              </a:ext>
            </a:extLst>
          </p:cNvPr>
          <p:cNvSpPr txBox="1"/>
          <p:nvPr/>
        </p:nvSpPr>
        <p:spPr>
          <a:xfrm>
            <a:off x="5205031" y="3814050"/>
            <a:ext cx="2208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QXG-25G2SF-CX4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Aquantia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31AB85-F69A-9C49-8CFC-4D67ADC8D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1705" y="1788355"/>
            <a:ext cx="2115482" cy="3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4398" y="2631371"/>
            <a:ext cx="1816024" cy="1138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7802912" y="3819273"/>
            <a:ext cx="17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9815731" y="3819273"/>
            <a:ext cx="194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QXG-10G2T-107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B1034C-D579-994A-9990-CAD4802A952D}"/>
              </a:ext>
            </a:extLst>
          </p:cNvPr>
          <p:cNvSpPr txBox="1"/>
          <p:nvPr/>
        </p:nvSpPr>
        <p:spPr>
          <a:xfrm>
            <a:off x="3158447" y="4228972"/>
            <a:ext cx="2248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ConnectX-4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Dual-port 10GbE SFP+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Low Profile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799199-E3A8-864F-8BEC-6D87DDE177D0}"/>
              </a:ext>
            </a:extLst>
          </p:cNvPr>
          <p:cNvSpPr txBox="1"/>
          <p:nvPr/>
        </p:nvSpPr>
        <p:spPr>
          <a:xfrm>
            <a:off x="5243097" y="4228972"/>
            <a:ext cx="2248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ConnectX-4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Dual-port 25GbE SFP+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/>
              <a:t>Low Profile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7811633" y="4228972"/>
            <a:ext cx="2214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 err="1"/>
              <a:t>Aqtion</a:t>
            </a:r>
            <a:r>
              <a:rPr lang="en-US" sz="1600" dirty="0"/>
              <a:t> AQC107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Single-port10GbE </a:t>
            </a:r>
            <a:r>
              <a:rPr lang="en-US" sz="1600" dirty="0" err="1"/>
              <a:t>NBase</a:t>
            </a:r>
            <a:r>
              <a:rPr lang="en-US" sz="1600" dirty="0"/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10124013" y="4204764"/>
            <a:ext cx="2214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 err="1"/>
              <a:t>Aqtion</a:t>
            </a:r>
            <a:r>
              <a:rPr lang="en-US" sz="1600" dirty="0"/>
              <a:t> AQC107S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Dual-port  10GbE </a:t>
            </a:r>
            <a:r>
              <a:rPr lang="en-US" sz="1600" dirty="0" err="1"/>
              <a:t>NBase</a:t>
            </a:r>
            <a:r>
              <a:rPr lang="en-US" sz="1600" dirty="0"/>
              <a:t>-T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PCIe Gen3 x8</a:t>
            </a:r>
          </a:p>
          <a:p>
            <a:pPr marL="36000" indent="-36000">
              <a:buFont typeface="Arial" panose="020B0604020202020204" pitchFamily="34" charset="0"/>
              <a:buChar char="•"/>
            </a:pPr>
            <a:r>
              <a:rPr lang="en-US" sz="1600" dirty="0"/>
              <a:t>Low Profile</a:t>
            </a:r>
          </a:p>
        </p:txBody>
      </p:sp>
      <p:pic>
        <p:nvPicPr>
          <p:cNvPr id="38" name="圖片 37" descr="一張含有 電子用品 的圖片&#10;&#10;自動產生的描述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506" y="2471449"/>
            <a:ext cx="2459575" cy="1537508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534F1D1-0FF9-40DA-B4FE-B5DD2284C3D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387" y="1411155"/>
            <a:ext cx="2933637" cy="117345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3EC59E3-5A3C-4360-89BB-42C2A7CAB3C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027" y="5432186"/>
            <a:ext cx="2923620" cy="372078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D74600C8-125A-C840-91A6-4F6361508702}"/>
              </a:ext>
            </a:extLst>
          </p:cNvPr>
          <p:cNvSpPr txBox="1"/>
          <p:nvPr/>
        </p:nvSpPr>
        <p:spPr>
          <a:xfrm>
            <a:off x="4637661" y="5456193"/>
            <a:ext cx="2834970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offload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E5B46FE-D477-4DEC-9D63-9058C604DFA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864" y="5432186"/>
            <a:ext cx="2923620" cy="372078"/>
          </a:xfrm>
          <a:prstGeom prst="rect">
            <a:avLst/>
          </a:prstGeom>
        </p:spPr>
      </p:pic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9695892" y="5456193"/>
            <a:ext cx="2459576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5-speed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</p:spTree>
    <p:extLst>
      <p:ext uri="{BB962C8B-B14F-4D97-AF65-F5344CB8AC3E}">
        <p14:creationId xmlns:p14="http://schemas.microsoft.com/office/powerpoint/2010/main" val="85628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E50DD88-E12C-4564-B79F-ADCEF9AA7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8" y="1344664"/>
            <a:ext cx="4107647" cy="499458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810C05C-B9C3-488B-A78B-B7DF28321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098" y="1344664"/>
            <a:ext cx="4107647" cy="4994587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37E116E9-5C10-4C26-98C8-3FB2040C9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146" y="1344664"/>
            <a:ext cx="4107647" cy="4994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series for 10GbE</a:t>
            </a:r>
            <a:endParaRPr lang="en-US"/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630885" y="1894730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4423798" y="4995953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 speed:</a:t>
            </a:r>
            <a:r>
              <a:rPr lang="zh-TW" alt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11" name="矩形 72">
            <a:extLst>
              <a:ext uri="{FF2B5EF4-FFF2-40B4-BE49-F238E27FC236}">
                <a16:creationId xmlns:a16="http://schemas.microsoft.com/office/drawing/2014/main" id="{1039C3E1-B82C-BB4E-9677-CC85DB2EA43D}"/>
              </a:ext>
            </a:extLst>
          </p:cNvPr>
          <p:cNvSpPr/>
          <p:nvPr/>
        </p:nvSpPr>
        <p:spPr>
          <a:xfrm>
            <a:off x="4268999" y="1894730"/>
            <a:ext cx="2573284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C884B4B-F110-9645-8B3B-4AD3588B8F0E}"/>
              </a:ext>
            </a:extLst>
          </p:cNvPr>
          <p:cNvSpPr txBox="1"/>
          <p:nvPr/>
        </p:nvSpPr>
        <p:spPr>
          <a:xfrm>
            <a:off x="8016968" y="4995953"/>
            <a:ext cx="3568174" cy="6551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SFP+ Port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Supported speed:10Gbps/1Gbps</a:t>
            </a:r>
          </a:p>
        </p:txBody>
      </p:sp>
      <p:sp>
        <p:nvSpPr>
          <p:cNvPr id="15" name="矩形 80">
            <a:extLst>
              <a:ext uri="{FF2B5EF4-FFF2-40B4-BE49-F238E27FC236}">
                <a16:creationId xmlns:a16="http://schemas.microsoft.com/office/drawing/2014/main" id="{9834ABD7-F552-F64E-BDAE-BBBE3CD0265C}"/>
              </a:ext>
            </a:extLst>
          </p:cNvPr>
          <p:cNvSpPr/>
          <p:nvPr/>
        </p:nvSpPr>
        <p:spPr>
          <a:xfrm>
            <a:off x="8099762" y="1894730"/>
            <a:ext cx="2304621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QNA-T310G1S</a:t>
            </a:r>
            <a:endParaRPr lang="en-US" altLang="zh-TW" sz="23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6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24FDB137-D9C6-C845-B850-0EAFEBB37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32" y="2347670"/>
            <a:ext cx="2895630" cy="1809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079" y="2392614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91" y="2418855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773" y="2228718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54220" y="4399271"/>
            <a:ext cx="254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4540840" y="4399271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TextBox 53">
            <a:extLst>
              <a:ext uri="{FF2B5EF4-FFF2-40B4-BE49-F238E27FC236}">
                <a16:creationId xmlns:a16="http://schemas.microsoft.com/office/drawing/2014/main" id="{040760D9-F0B9-EE4D-9A5F-F590AE5C7A3D}"/>
              </a:ext>
            </a:extLst>
          </p:cNvPr>
          <p:cNvSpPr txBox="1"/>
          <p:nvPr/>
        </p:nvSpPr>
        <p:spPr>
          <a:xfrm>
            <a:off x="8196346" y="4399271"/>
            <a:ext cx="3171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888631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01F293A2-DFF6-477E-B1E2-7629C957C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9268" y="2228718"/>
            <a:ext cx="610471" cy="732565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A0335A24-513D-4C81-9428-7C096E859B0A}"/>
              </a:ext>
            </a:extLst>
          </p:cNvPr>
          <p:cNvCxnSpPr>
            <a:cxnSpLocks/>
          </p:cNvCxnSpPr>
          <p:nvPr/>
        </p:nvCxnSpPr>
        <p:spPr>
          <a:xfrm>
            <a:off x="4532784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260876CB-85A7-444A-804F-033FA3EC45D3}"/>
              </a:ext>
            </a:extLst>
          </p:cNvPr>
          <p:cNvCxnSpPr>
            <a:cxnSpLocks/>
          </p:cNvCxnSpPr>
          <p:nvPr/>
        </p:nvCxnSpPr>
        <p:spPr>
          <a:xfrm>
            <a:off x="8150043" y="4893510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DD85C6CC-6CCF-4E4A-84EC-B5B1E05FA5C6}"/>
              </a:ext>
            </a:extLst>
          </p:cNvPr>
          <p:cNvSpPr txBox="1"/>
          <p:nvPr/>
        </p:nvSpPr>
        <p:spPr>
          <a:xfrm>
            <a:off x="913663" y="4995953"/>
            <a:ext cx="3148086" cy="6551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lang="zh-TW" alt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speed:</a:t>
            </a:r>
            <a:r>
              <a:rPr lang="zh-TW" alt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</a:t>
            </a:r>
          </a:p>
        </p:txBody>
      </p:sp>
    </p:spTree>
    <p:extLst>
      <p:ext uri="{BB962C8B-B14F-4D97-AF65-F5344CB8AC3E}">
        <p14:creationId xmlns:p14="http://schemas.microsoft.com/office/powerpoint/2010/main" val="10784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B6149D46-C870-46B0-B2D8-A3BBC27362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95534" y="2472400"/>
            <a:ext cx="6817659" cy="2541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8000" indent="-288000"/>
            <a:r>
              <a:rPr lang="zh-CN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 port </a:t>
            </a: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zh-CN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Multi-Gig Expansion Card </a:t>
            </a:r>
            <a:r>
              <a:rPr lang="en-US" altLang="zh-CN" spc="-1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QXG-10G2T-107</a:t>
            </a:r>
            <a:endParaRPr 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8000" indent="-288000"/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</a:t>
            </a: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Unmanaged 10GbE Switch</a:t>
            </a:r>
          </a:p>
          <a:p>
            <a:pPr marL="288000" indent="-288000"/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</a:t>
            </a: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 Speed NIC series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3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8EB9275-3E25-49BD-9EB1-A42665B83633}"/>
              </a:ext>
            </a:extLst>
          </p:cNvPr>
          <p:cNvSpPr/>
          <p:nvPr/>
        </p:nvSpPr>
        <p:spPr>
          <a:xfrm>
            <a:off x="6270812" y="2006468"/>
            <a:ext cx="4486836" cy="428554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055825C4-2759-440F-91B2-FF8672680FE0}"/>
              </a:ext>
            </a:extLst>
          </p:cNvPr>
          <p:cNvSpPr/>
          <p:nvPr/>
        </p:nvSpPr>
        <p:spPr>
          <a:xfrm rot="16200000">
            <a:off x="6615954" y="2130024"/>
            <a:ext cx="3982518" cy="39825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991D72-8AFF-4572-8741-E330359D9DD1}"/>
              </a:ext>
            </a:extLst>
          </p:cNvPr>
          <p:cNvSpPr/>
          <p:nvPr/>
        </p:nvSpPr>
        <p:spPr>
          <a:xfrm>
            <a:off x="1083120" y="2006468"/>
            <a:ext cx="4486836" cy="428554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29E1B7CB-1592-441F-9258-C274853C965C}"/>
              </a:ext>
            </a:extLst>
          </p:cNvPr>
          <p:cNvSpPr/>
          <p:nvPr/>
        </p:nvSpPr>
        <p:spPr>
          <a:xfrm rot="16200000">
            <a:off x="1428262" y="2130024"/>
            <a:ext cx="3982518" cy="398251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BF75F-3562-A443-B7E2-D5216508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微軟正黑體"/>
              </a:rPr>
              <a:t>QNAP </a:t>
            </a:r>
            <a:r>
              <a:rPr lang="en-US" altLang="zh-CN" dirty="0">
                <a:ea typeface="微軟正黑體"/>
              </a:rPr>
              <a:t>Cache and</a:t>
            </a:r>
            <a:r>
              <a:rPr lang="zh-CN" altLang="en-US" dirty="0">
                <a:ea typeface="微軟正黑體"/>
              </a:rPr>
              <a:t> </a:t>
            </a:r>
            <a:r>
              <a:rPr lang="en-US" altLang="zh-CN" dirty="0">
                <a:ea typeface="微軟正黑體"/>
              </a:rPr>
              <a:t>10GbE series: QM2</a:t>
            </a:r>
            <a:endParaRPr lang="en-US" dirty="0">
              <a:ea typeface="微軟正黑體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7C3B2B-2EFC-404B-AEC0-41DF24EAE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9284" y="2200375"/>
            <a:ext cx="2931353" cy="2579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67AEC-F4FE-7845-B643-1EC0624E9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808" y="1574380"/>
            <a:ext cx="1994393" cy="3693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7CF3CF-F801-8E41-BA05-E375ED15BB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076" y="2200375"/>
            <a:ext cx="2899014" cy="25514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410482-EE85-0B4D-B413-B92495B4FED8}"/>
              </a:ext>
            </a:extLst>
          </p:cNvPr>
          <p:cNvSpPr txBox="1"/>
          <p:nvPr/>
        </p:nvSpPr>
        <p:spPr>
          <a:xfrm>
            <a:off x="2510527" y="4686247"/>
            <a:ext cx="307205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Single-port</a:t>
            </a:r>
            <a:r>
              <a:rPr lang="zh-CN" altLang="en-US" sz="15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10GbE NBASE-T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SSD </a:t>
            </a:r>
            <a:r>
              <a:rPr lang="en-US" altLang="zh-CN" sz="15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PCIe Gen2 x4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Low Profile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6CB88620-2B7A-7A45-BED4-DB49DAD4FAC4}"/>
              </a:ext>
            </a:extLst>
          </p:cNvPr>
          <p:cNvSpPr/>
          <p:nvPr/>
        </p:nvSpPr>
        <p:spPr>
          <a:xfrm>
            <a:off x="1043232" y="1559567"/>
            <a:ext cx="532774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5-speed Multi-Gigabit </a:t>
            </a: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NBASE-T</a:t>
            </a:r>
            <a:endParaRPr lang="zh-TW" altLang="en-US" sz="2000">
              <a:solidFill>
                <a:srgbClr val="0070C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DB33C7-FCB8-804C-AB2A-999683987ADA}"/>
              </a:ext>
            </a:extLst>
          </p:cNvPr>
          <p:cNvSpPr txBox="1"/>
          <p:nvPr/>
        </p:nvSpPr>
        <p:spPr>
          <a:xfrm>
            <a:off x="7655054" y="4673788"/>
            <a:ext cx="3308006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QM2-2S10G1TA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Single-port</a:t>
            </a:r>
            <a:r>
              <a:rPr lang="zh-CN" altLang="en-US" sz="15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10GbE NBASE-T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 x SATA M.2 SSD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PCIe Gen2 x4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Low Profile</a:t>
            </a:r>
          </a:p>
        </p:txBody>
      </p:sp>
    </p:spTree>
    <p:extLst>
      <p:ext uri="{BB962C8B-B14F-4D97-AF65-F5344CB8AC3E}">
        <p14:creationId xmlns:p14="http://schemas.microsoft.com/office/powerpoint/2010/main" val="344332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向量圖形 的圖片&#10;&#10;自動產生的描述">
            <a:extLst>
              <a:ext uri="{FF2B5EF4-FFF2-40B4-BE49-F238E27FC236}">
                <a16:creationId xmlns:a16="http://schemas.microsoft.com/office/drawing/2014/main" id="{337292C8-2538-44F0-8E26-BC76EC4F00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219" y="1549076"/>
            <a:ext cx="1503433" cy="905222"/>
          </a:xfrm>
          <a:prstGeom prst="rect">
            <a:avLst/>
          </a:prstGeom>
        </p:spPr>
      </p:pic>
      <p:sp>
        <p:nvSpPr>
          <p:cNvPr id="40" name="TextBox 13">
            <a:extLst>
              <a:ext uri="{FF2B5EF4-FFF2-40B4-BE49-F238E27FC236}">
                <a16:creationId xmlns:a16="http://schemas.microsoft.com/office/drawing/2014/main" id="{475EC1B4-7301-4085-873B-E3AF3AE72973}"/>
              </a:ext>
            </a:extLst>
          </p:cNvPr>
          <p:cNvSpPr txBox="1"/>
          <p:nvPr/>
        </p:nvSpPr>
        <p:spPr>
          <a:xfrm>
            <a:off x="5356794" y="1751818"/>
            <a:ext cx="878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</a:p>
        </p:txBody>
      </p:sp>
      <p:pic>
        <p:nvPicPr>
          <p:cNvPr id="51" name="圖片 50" descr="一張含有 向量圖形 的圖片&#10;&#10;自動產生的描述">
            <a:extLst>
              <a:ext uri="{FF2B5EF4-FFF2-40B4-BE49-F238E27FC236}">
                <a16:creationId xmlns:a16="http://schemas.microsoft.com/office/drawing/2014/main" id="{A476F3E0-2706-4B84-B7B7-5ABB322178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1" y="4653487"/>
            <a:ext cx="2173629" cy="1308749"/>
          </a:xfrm>
          <a:prstGeom prst="rect">
            <a:avLst/>
          </a:prstGeom>
        </p:spPr>
      </p:pic>
      <p:pic>
        <p:nvPicPr>
          <p:cNvPr id="18" name="圖片 17" descr="一張含有 向量圖形 的圖片&#10;&#10;自動產生的描述">
            <a:extLst>
              <a:ext uri="{FF2B5EF4-FFF2-40B4-BE49-F238E27FC236}">
                <a16:creationId xmlns:a16="http://schemas.microsoft.com/office/drawing/2014/main" id="{4E6D8F46-D99D-4C6A-8BCA-2CC2A50279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1" y="3779342"/>
            <a:ext cx="2173629" cy="1308749"/>
          </a:xfrm>
          <a:prstGeom prst="rect">
            <a:avLst/>
          </a:prstGeom>
        </p:spPr>
      </p:pic>
      <p:pic>
        <p:nvPicPr>
          <p:cNvPr id="46" name="圖片 45" descr="一張含有 室內 的圖片&#10;&#10;自動產生的描述">
            <a:extLst>
              <a:ext uri="{FF2B5EF4-FFF2-40B4-BE49-F238E27FC236}">
                <a16:creationId xmlns:a16="http://schemas.microsoft.com/office/drawing/2014/main" id="{3AE26466-ACFC-48DE-84B8-912D449AED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87" y="4439418"/>
            <a:ext cx="2522059" cy="285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E0BD4-E893-414C-942C-51371A21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PC/ </a:t>
            </a:r>
            <a:r>
              <a:rPr lang="en-US" altLang="zh-CN" dirty="0"/>
              <a:t>workstation speed up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032AF-6734-D64A-8A98-ECB009C9F62B}"/>
              </a:ext>
            </a:extLst>
          </p:cNvPr>
          <p:cNvSpPr txBox="1"/>
          <p:nvPr/>
        </p:nvSpPr>
        <p:spPr>
          <a:xfrm>
            <a:off x="283314" y="5483183"/>
            <a:ext cx="1694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QXG-10G2T-107</a:t>
            </a:r>
          </a:p>
        </p:txBody>
      </p:sp>
      <p:pic>
        <p:nvPicPr>
          <p:cNvPr id="9" name="圖片 16" descr="交換器.png">
            <a:extLst>
              <a:ext uri="{FF2B5EF4-FFF2-40B4-BE49-F238E27FC236}">
                <a16:creationId xmlns:a16="http://schemas.microsoft.com/office/drawing/2014/main" id="{ADD0673A-9178-194C-B405-DAB3796B0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995" y="2069437"/>
            <a:ext cx="1195654" cy="53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488" descr="「TS-253B」的圖片搜尋結果">
            <a:extLst>
              <a:ext uri="{FF2B5EF4-FFF2-40B4-BE49-F238E27FC236}">
                <a16:creationId xmlns:a16="http://schemas.microsoft.com/office/drawing/2014/main" id="{97821AD8-6098-BC4A-9638-0C80209BBC21}"/>
              </a:ext>
            </a:extLst>
          </p:cNvPr>
          <p:cNvPicPr preferRelativeResize="0"/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431" y="1857461"/>
            <a:ext cx="917535" cy="11936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3C1CC-A88B-DB4C-84C1-DF81A473AA36}"/>
              </a:ext>
            </a:extLst>
          </p:cNvPr>
          <p:cNvSpPr txBox="1"/>
          <p:nvPr/>
        </p:nvSpPr>
        <p:spPr>
          <a:xfrm>
            <a:off x="4899975" y="2673247"/>
            <a:ext cx="15591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1GbE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lang="en-US" sz="1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A7AD-4257-E44F-9284-AFDF1EFD4391}"/>
              </a:ext>
            </a:extLst>
          </p:cNvPr>
          <p:cNvSpPr txBox="1"/>
          <p:nvPr/>
        </p:nvSpPr>
        <p:spPr>
          <a:xfrm>
            <a:off x="2900419" y="2025200"/>
            <a:ext cx="117744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FD029-8739-564D-A10D-B0E3A8CAC694}"/>
              </a:ext>
            </a:extLst>
          </p:cNvPr>
          <p:cNvSpPr txBox="1"/>
          <p:nvPr/>
        </p:nvSpPr>
        <p:spPr>
          <a:xfrm>
            <a:off x="6950885" y="2051496"/>
            <a:ext cx="117744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FCA5F-161F-D640-B121-93F8277098EE}"/>
              </a:ext>
            </a:extLst>
          </p:cNvPr>
          <p:cNvSpPr txBox="1"/>
          <p:nvPr/>
        </p:nvSpPr>
        <p:spPr>
          <a:xfrm>
            <a:off x="2595613" y="4924876"/>
            <a:ext cx="117744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D0BA1-94C0-2B40-8EF5-84F05C220145}"/>
              </a:ext>
            </a:extLst>
          </p:cNvPr>
          <p:cNvSpPr txBox="1"/>
          <p:nvPr/>
        </p:nvSpPr>
        <p:spPr>
          <a:xfrm>
            <a:off x="2595613" y="4150000"/>
            <a:ext cx="11774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E4801C-6DAB-8D47-9616-4F64DA8FE2A4}"/>
              </a:ext>
            </a:extLst>
          </p:cNvPr>
          <p:cNvSpPr txBox="1"/>
          <p:nvPr/>
        </p:nvSpPr>
        <p:spPr>
          <a:xfrm>
            <a:off x="7104131" y="4150000"/>
            <a:ext cx="18522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  <a:r>
              <a:rPr lang="zh-TW" altLang="en-US" sz="1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C22BC7-43CE-424A-84C6-2CE1C9A032CF}"/>
              </a:ext>
            </a:extLst>
          </p:cNvPr>
          <p:cNvSpPr txBox="1"/>
          <p:nvPr/>
        </p:nvSpPr>
        <p:spPr>
          <a:xfrm>
            <a:off x="7441512" y="4924876"/>
            <a:ext cx="117744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88016B-374D-B24F-9FF2-08BB23D3C7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620" y="3720354"/>
            <a:ext cx="1592613" cy="9953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0C0C5F0-31AD-954C-B242-CE70F9C04BBE}"/>
              </a:ext>
            </a:extLst>
          </p:cNvPr>
          <p:cNvSpPr txBox="1"/>
          <p:nvPr/>
        </p:nvSpPr>
        <p:spPr>
          <a:xfrm>
            <a:off x="10383896" y="4191510"/>
            <a:ext cx="1592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QNAP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10GbE NAS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1D631873-ED24-6945-92F5-0C713277644E}"/>
              </a:ext>
            </a:extLst>
          </p:cNvPr>
          <p:cNvSpPr/>
          <p:nvPr/>
        </p:nvSpPr>
        <p:spPr>
          <a:xfrm>
            <a:off x="5300568" y="3120535"/>
            <a:ext cx="702508" cy="685357"/>
          </a:xfrm>
          <a:prstGeom prst="downArrow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593E79-1D99-D543-A016-D89DC0597D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563" y="4876693"/>
            <a:ext cx="1665680" cy="10410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E3E0FAF-26C5-C142-A9FD-FC14F725A812}"/>
              </a:ext>
            </a:extLst>
          </p:cNvPr>
          <p:cNvSpPr txBox="1"/>
          <p:nvPr/>
        </p:nvSpPr>
        <p:spPr>
          <a:xfrm>
            <a:off x="10442692" y="5351304"/>
            <a:ext cx="2026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TVS-672N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QNAP 5GbE NAS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B1D2D-4E47-9C40-A21D-3672859C8FFE}"/>
              </a:ext>
            </a:extLst>
          </p:cNvPr>
          <p:cNvSpPr txBox="1"/>
          <p:nvPr/>
        </p:nvSpPr>
        <p:spPr>
          <a:xfrm>
            <a:off x="4993790" y="6012362"/>
            <a:ext cx="15608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</a:p>
        </p:txBody>
      </p:sp>
      <p:pic>
        <p:nvPicPr>
          <p:cNvPr id="43" name="圖片 42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4A72DF3-C17F-47B0-8395-96B79637A66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86" y="1684264"/>
            <a:ext cx="878830" cy="1486807"/>
          </a:xfrm>
          <a:prstGeom prst="rect">
            <a:avLst/>
          </a:prstGeom>
        </p:spPr>
      </p:pic>
      <p:pic>
        <p:nvPicPr>
          <p:cNvPr id="44" name="圖片 4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0105355D-31F0-40EE-9A33-D01F2AFC3F4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72" y="3938053"/>
            <a:ext cx="878830" cy="1486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52166-8DD5-0642-BA40-99CF20A7C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6063" y="4741522"/>
            <a:ext cx="1118118" cy="700687"/>
          </a:xfrm>
          <a:prstGeom prst="rect">
            <a:avLst/>
          </a:prstGeom>
        </p:spPr>
      </p:pic>
      <p:pic>
        <p:nvPicPr>
          <p:cNvPr id="11" name="圖片 10" descr="一張含有 室內 的圖片&#10;&#10;自動產生的描述">
            <a:extLst>
              <a:ext uri="{FF2B5EF4-FFF2-40B4-BE49-F238E27FC236}">
                <a16:creationId xmlns:a16="http://schemas.microsoft.com/office/drawing/2014/main" id="{216D645E-E2DD-41C6-8AF1-C8A70F954A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193" y="2319672"/>
            <a:ext cx="2522059" cy="285334"/>
          </a:xfrm>
          <a:prstGeom prst="rect">
            <a:avLst/>
          </a:prstGeom>
        </p:spPr>
      </p:pic>
      <p:pic>
        <p:nvPicPr>
          <p:cNvPr id="45" name="圖片 44" descr="一張含有 室內 的圖片&#10;&#10;自動產生的描述">
            <a:extLst>
              <a:ext uri="{FF2B5EF4-FFF2-40B4-BE49-F238E27FC236}">
                <a16:creationId xmlns:a16="http://schemas.microsoft.com/office/drawing/2014/main" id="{ECBA841B-92B3-42DA-A4CF-FE8512DE1C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593" y="2319672"/>
            <a:ext cx="2522059" cy="285334"/>
          </a:xfrm>
          <a:prstGeom prst="rect">
            <a:avLst/>
          </a:prstGeom>
        </p:spPr>
      </p:pic>
      <p:pic>
        <p:nvPicPr>
          <p:cNvPr id="47" name="圖片 46" descr="一張含有 室內 的圖片&#10;&#10;自動產生的描述">
            <a:extLst>
              <a:ext uri="{FF2B5EF4-FFF2-40B4-BE49-F238E27FC236}">
                <a16:creationId xmlns:a16="http://schemas.microsoft.com/office/drawing/2014/main" id="{A37D87D6-8206-45A7-9C7A-5470584359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87" y="5173711"/>
            <a:ext cx="2522059" cy="285334"/>
          </a:xfrm>
          <a:prstGeom prst="rect">
            <a:avLst/>
          </a:prstGeom>
        </p:spPr>
      </p:pic>
      <p:pic>
        <p:nvPicPr>
          <p:cNvPr id="48" name="圖片 47" descr="一張含有 室內 的圖片&#10;&#10;自動產生的描述">
            <a:extLst>
              <a:ext uri="{FF2B5EF4-FFF2-40B4-BE49-F238E27FC236}">
                <a16:creationId xmlns:a16="http://schemas.microsoft.com/office/drawing/2014/main" id="{8B908B74-A693-461C-901D-D871B1AF4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807" y="4439418"/>
            <a:ext cx="2522059" cy="285334"/>
          </a:xfrm>
          <a:prstGeom prst="rect">
            <a:avLst/>
          </a:prstGeom>
        </p:spPr>
      </p:pic>
      <p:pic>
        <p:nvPicPr>
          <p:cNvPr id="49" name="圖片 48" descr="一張含有 室內 的圖片&#10;&#10;自動產生的描述">
            <a:extLst>
              <a:ext uri="{FF2B5EF4-FFF2-40B4-BE49-F238E27FC236}">
                <a16:creationId xmlns:a16="http://schemas.microsoft.com/office/drawing/2014/main" id="{8E9FA43B-A1E5-432E-AEDF-FE28B9F190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807" y="5173711"/>
            <a:ext cx="2522059" cy="285334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B303ECB-5FC0-9F4C-A938-63A1F170AA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76" y="4455383"/>
            <a:ext cx="3093368" cy="813614"/>
          </a:xfrm>
          <a:prstGeom prst="rect">
            <a:avLst/>
          </a:prstGeom>
        </p:spPr>
      </p:pic>
      <p:sp>
        <p:nvSpPr>
          <p:cNvPr id="50" name="TextBox 13">
            <a:extLst>
              <a:ext uri="{FF2B5EF4-FFF2-40B4-BE49-F238E27FC236}">
                <a16:creationId xmlns:a16="http://schemas.microsoft.com/office/drawing/2014/main" id="{854B0E2C-0A18-48A8-8E30-96954B237F81}"/>
              </a:ext>
            </a:extLst>
          </p:cNvPr>
          <p:cNvSpPr txBox="1"/>
          <p:nvPr/>
        </p:nvSpPr>
        <p:spPr>
          <a:xfrm>
            <a:off x="5052277" y="4224956"/>
            <a:ext cx="15591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10Gbps</a:t>
            </a:r>
          </a:p>
        </p:txBody>
      </p:sp>
      <p:sp>
        <p:nvSpPr>
          <p:cNvPr id="52" name="TextBox 13">
            <a:extLst>
              <a:ext uri="{FF2B5EF4-FFF2-40B4-BE49-F238E27FC236}">
                <a16:creationId xmlns:a16="http://schemas.microsoft.com/office/drawing/2014/main" id="{D7C43F1B-D158-488B-9D62-92F84FCD8037}"/>
              </a:ext>
            </a:extLst>
          </p:cNvPr>
          <p:cNvSpPr txBox="1"/>
          <p:nvPr/>
        </p:nvSpPr>
        <p:spPr>
          <a:xfrm>
            <a:off x="5052277" y="5361029"/>
            <a:ext cx="15591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5Gbps</a:t>
            </a:r>
          </a:p>
        </p:txBody>
      </p:sp>
    </p:spTree>
    <p:extLst>
      <p:ext uri="{BB962C8B-B14F-4D97-AF65-F5344CB8AC3E}">
        <p14:creationId xmlns:p14="http://schemas.microsoft.com/office/powerpoint/2010/main" val="277856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: 圓角 2">
            <a:extLst>
              <a:ext uri="{FF2B5EF4-FFF2-40B4-BE49-F238E27FC236}">
                <a16:creationId xmlns:a16="http://schemas.microsoft.com/office/drawing/2014/main" id="{B17E694E-013F-40B8-91F4-A23C57FD5B78}"/>
              </a:ext>
            </a:extLst>
          </p:cNvPr>
          <p:cNvSpPr/>
          <p:nvPr/>
        </p:nvSpPr>
        <p:spPr>
          <a:xfrm>
            <a:off x="4221458" y="1885038"/>
            <a:ext cx="2470744" cy="4175718"/>
          </a:xfrm>
          <a:prstGeom prst="roundRect">
            <a:avLst>
              <a:gd name="adj" fmla="val 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3">
            <a:extLst>
              <a:ext uri="{FF2B5EF4-FFF2-40B4-BE49-F238E27FC236}">
                <a16:creationId xmlns:a16="http://schemas.microsoft.com/office/drawing/2014/main" id="{DA95BFBF-A1D0-4373-9328-7C0305591AC8}"/>
              </a:ext>
            </a:extLst>
          </p:cNvPr>
          <p:cNvSpPr/>
          <p:nvPr/>
        </p:nvSpPr>
        <p:spPr>
          <a:xfrm>
            <a:off x="456527" y="1885038"/>
            <a:ext cx="2040028" cy="646331"/>
          </a:xfrm>
          <a:prstGeom prst="roundRect">
            <a:avLst>
              <a:gd name="adj" fmla="val 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ECA04-445A-C140-9347-3CF23F3C6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93"/>
            <a:ext cx="11284732" cy="1325563"/>
          </a:xfrm>
        </p:spPr>
        <p:txBody>
          <a:bodyPr/>
          <a:lstStyle/>
          <a:p>
            <a:r>
              <a:rPr lang="en-US" dirty="0"/>
              <a:t>Mac/Windows</a:t>
            </a:r>
            <a:r>
              <a:rPr lang="zh-TW" altLang="en-US" dirty="0"/>
              <a:t> </a:t>
            </a:r>
            <a:r>
              <a:rPr lang="en-US" altLang="zh-CN" dirty="0"/>
              <a:t>laptop speed up instantly</a:t>
            </a:r>
            <a:endParaRPr lang="en-US" dirty="0"/>
          </a:p>
        </p:txBody>
      </p:sp>
      <p:sp>
        <p:nvSpPr>
          <p:cNvPr id="4" name="矩形: 圓角 2">
            <a:extLst>
              <a:ext uri="{FF2B5EF4-FFF2-40B4-BE49-F238E27FC236}">
                <a16:creationId xmlns:a16="http://schemas.microsoft.com/office/drawing/2014/main" id="{92D56CF9-65D4-BF4F-B629-18899D58A578}"/>
              </a:ext>
            </a:extLst>
          </p:cNvPr>
          <p:cNvSpPr/>
          <p:nvPr/>
        </p:nvSpPr>
        <p:spPr>
          <a:xfrm>
            <a:off x="9828881" y="1615637"/>
            <a:ext cx="2170966" cy="4445119"/>
          </a:xfrm>
          <a:prstGeom prst="roundRect">
            <a:avLst>
              <a:gd name="adj" fmla="val 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3">
            <a:extLst>
              <a:ext uri="{FF2B5EF4-FFF2-40B4-BE49-F238E27FC236}">
                <a16:creationId xmlns:a16="http://schemas.microsoft.com/office/drawing/2014/main" id="{504F0311-D029-CF43-872F-DFAD7A77E32C}"/>
              </a:ext>
            </a:extLst>
          </p:cNvPr>
          <p:cNvSpPr/>
          <p:nvPr/>
        </p:nvSpPr>
        <p:spPr>
          <a:xfrm>
            <a:off x="9828881" y="1548402"/>
            <a:ext cx="2170966" cy="646331"/>
          </a:xfrm>
          <a:prstGeom prst="roundRect">
            <a:avLst>
              <a:gd name="adj" fmla="val 0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36">
            <a:extLst>
              <a:ext uri="{FF2B5EF4-FFF2-40B4-BE49-F238E27FC236}">
                <a16:creationId xmlns:a16="http://schemas.microsoft.com/office/drawing/2014/main" id="{19E6B8E1-B3FE-5343-AFA2-A939E40DA3D4}"/>
              </a:ext>
            </a:extLst>
          </p:cNvPr>
          <p:cNvCxnSpPr>
            <a:cxnSpLocks/>
          </p:cNvCxnSpPr>
          <p:nvPr/>
        </p:nvCxnSpPr>
        <p:spPr>
          <a:xfrm>
            <a:off x="5396752" y="3337286"/>
            <a:ext cx="2082800" cy="3036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33">
            <a:extLst>
              <a:ext uri="{FF2B5EF4-FFF2-40B4-BE49-F238E27FC236}">
                <a16:creationId xmlns:a16="http://schemas.microsoft.com/office/drawing/2014/main" id="{7D4701A0-7AF9-EB44-879D-7503051C6B36}"/>
              </a:ext>
            </a:extLst>
          </p:cNvPr>
          <p:cNvCxnSpPr>
            <a:cxnSpLocks/>
          </p:cNvCxnSpPr>
          <p:nvPr/>
        </p:nvCxnSpPr>
        <p:spPr>
          <a:xfrm>
            <a:off x="2262975" y="3340322"/>
            <a:ext cx="2367296" cy="0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7">
            <a:extLst>
              <a:ext uri="{FF2B5EF4-FFF2-40B4-BE49-F238E27FC236}">
                <a16:creationId xmlns:a16="http://schemas.microsoft.com/office/drawing/2014/main" id="{5A944380-6D3A-CA42-8895-E7F0E1764FFB}"/>
              </a:ext>
            </a:extLst>
          </p:cNvPr>
          <p:cNvCxnSpPr>
            <a:cxnSpLocks/>
          </p:cNvCxnSpPr>
          <p:nvPr/>
        </p:nvCxnSpPr>
        <p:spPr>
          <a:xfrm>
            <a:off x="7491055" y="3925751"/>
            <a:ext cx="3238316" cy="1128831"/>
          </a:xfrm>
          <a:prstGeom prst="bentConnector3">
            <a:avLst>
              <a:gd name="adj1" fmla="val 972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8">
            <a:extLst>
              <a:ext uri="{FF2B5EF4-FFF2-40B4-BE49-F238E27FC236}">
                <a16:creationId xmlns:a16="http://schemas.microsoft.com/office/drawing/2014/main" id="{9DFACCE8-B5F7-9B44-9CC0-7C9F3D79C797}"/>
              </a:ext>
            </a:extLst>
          </p:cNvPr>
          <p:cNvCxnSpPr>
            <a:cxnSpLocks/>
          </p:cNvCxnSpPr>
          <p:nvPr/>
        </p:nvCxnSpPr>
        <p:spPr>
          <a:xfrm flipV="1">
            <a:off x="7494441" y="3168968"/>
            <a:ext cx="3234930" cy="817668"/>
          </a:xfrm>
          <a:prstGeom prst="bentConnector3">
            <a:avLst>
              <a:gd name="adj1" fmla="val 9171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>
            <a:extLst>
              <a:ext uri="{FF2B5EF4-FFF2-40B4-BE49-F238E27FC236}">
                <a16:creationId xmlns:a16="http://schemas.microsoft.com/office/drawing/2014/main" id="{0865E740-36CE-B14A-BA77-1E07BCAB5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062" y="2272551"/>
            <a:ext cx="2211440" cy="1660902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EC679B6C-6519-5C4B-869A-E2356CFE3CEB}"/>
              </a:ext>
            </a:extLst>
          </p:cNvPr>
          <p:cNvSpPr txBox="1"/>
          <p:nvPr/>
        </p:nvSpPr>
        <p:spPr>
          <a:xfrm>
            <a:off x="10281451" y="3897037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TS-932X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E27AC6-2FFA-4C48-866D-B23282FFFA7D}"/>
              </a:ext>
            </a:extLst>
          </p:cNvPr>
          <p:cNvSpPr txBox="1"/>
          <p:nvPr/>
        </p:nvSpPr>
        <p:spPr>
          <a:xfrm>
            <a:off x="9713893" y="1560430"/>
            <a:ext cx="242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Backup to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QNAP 10G/5GbE NAS</a:t>
            </a:r>
          </a:p>
        </p:txBody>
      </p:sp>
      <p:cxnSp>
        <p:nvCxnSpPr>
          <p:cNvPr id="35" name="直線接點 33">
            <a:extLst>
              <a:ext uri="{FF2B5EF4-FFF2-40B4-BE49-F238E27FC236}">
                <a16:creationId xmlns:a16="http://schemas.microsoft.com/office/drawing/2014/main" id="{76FF0296-BF85-6E43-B190-3B1256A36F15}"/>
              </a:ext>
            </a:extLst>
          </p:cNvPr>
          <p:cNvCxnSpPr>
            <a:cxnSpLocks/>
          </p:cNvCxnSpPr>
          <p:nvPr/>
        </p:nvCxnSpPr>
        <p:spPr>
          <a:xfrm>
            <a:off x="2215358" y="5494581"/>
            <a:ext cx="3046087" cy="27779"/>
          </a:xfrm>
          <a:prstGeom prst="line">
            <a:avLst/>
          </a:prstGeom>
          <a:ln w="38100">
            <a:solidFill>
              <a:srgbClr val="FE54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6">
            <a:extLst>
              <a:ext uri="{FF2B5EF4-FFF2-40B4-BE49-F238E27FC236}">
                <a16:creationId xmlns:a16="http://schemas.microsoft.com/office/drawing/2014/main" id="{A916FB20-F14D-AC45-A175-B8C5ECDA29A1}"/>
              </a:ext>
            </a:extLst>
          </p:cNvPr>
          <p:cNvCxnSpPr>
            <a:cxnSpLocks/>
          </p:cNvCxnSpPr>
          <p:nvPr/>
        </p:nvCxnSpPr>
        <p:spPr>
          <a:xfrm>
            <a:off x="5768788" y="5570996"/>
            <a:ext cx="1699177" cy="0"/>
          </a:xfrm>
          <a:prstGeom prst="line">
            <a:avLst/>
          </a:prstGeom>
          <a:ln w="38100">
            <a:solidFill>
              <a:srgbClr val="84C9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73EC73-67F2-574C-B880-BB3113EE6174}"/>
              </a:ext>
            </a:extLst>
          </p:cNvPr>
          <p:cNvCxnSpPr>
            <a:cxnSpLocks/>
          </p:cNvCxnSpPr>
          <p:nvPr/>
        </p:nvCxnSpPr>
        <p:spPr>
          <a:xfrm flipV="1">
            <a:off x="7467965" y="4066384"/>
            <a:ext cx="0" cy="1522251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39">
            <a:extLst>
              <a:ext uri="{FF2B5EF4-FFF2-40B4-BE49-F238E27FC236}">
                <a16:creationId xmlns:a16="http://schemas.microsoft.com/office/drawing/2014/main" id="{3BC08976-CB9B-0B47-8B8F-9B40BF985CF9}"/>
              </a:ext>
            </a:extLst>
          </p:cNvPr>
          <p:cNvSpPr/>
          <p:nvPr/>
        </p:nvSpPr>
        <p:spPr>
          <a:xfrm>
            <a:off x="6291835" y="5369372"/>
            <a:ext cx="906543" cy="335210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3C7C34-6AC1-7F46-A45F-EA672F32B79C}"/>
              </a:ext>
            </a:extLst>
          </p:cNvPr>
          <p:cNvSpPr txBox="1"/>
          <p:nvPr/>
        </p:nvSpPr>
        <p:spPr>
          <a:xfrm>
            <a:off x="6360040" y="5365989"/>
            <a:ext cx="8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5GbE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04EF574-43CF-B24C-9E6D-48886524648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062" y="4199511"/>
            <a:ext cx="2396870" cy="149804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AED23EF-578D-6A49-8316-4C6B54CD7B55}"/>
              </a:ext>
            </a:extLst>
          </p:cNvPr>
          <p:cNvSpPr txBox="1"/>
          <p:nvPr/>
        </p:nvSpPr>
        <p:spPr>
          <a:xfrm>
            <a:off x="10358748" y="5627050"/>
            <a:ext cx="12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</a:t>
            </a:r>
          </a:p>
        </p:txBody>
      </p:sp>
      <p:cxnSp>
        <p:nvCxnSpPr>
          <p:cNvPr id="42" name="Straight Arrow Connector 42">
            <a:extLst>
              <a:ext uri="{FF2B5EF4-FFF2-40B4-BE49-F238E27FC236}">
                <a16:creationId xmlns:a16="http://schemas.microsoft.com/office/drawing/2014/main" id="{68D40F7B-1752-4B7F-A941-DED9672A0F54}"/>
              </a:ext>
            </a:extLst>
          </p:cNvPr>
          <p:cNvCxnSpPr>
            <a:cxnSpLocks/>
          </p:cNvCxnSpPr>
          <p:nvPr/>
        </p:nvCxnSpPr>
        <p:spPr>
          <a:xfrm>
            <a:off x="7467965" y="3328339"/>
            <a:ext cx="0" cy="990399"/>
          </a:xfrm>
          <a:prstGeom prst="straightConnector1">
            <a:avLst/>
          </a:prstGeom>
          <a:ln w="38100">
            <a:solidFill>
              <a:srgbClr val="84C9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B97B3E38-AE60-D147-8684-10EC62CF0E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40" y="3685254"/>
            <a:ext cx="2380946" cy="980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39">
            <a:extLst>
              <a:ext uri="{FF2B5EF4-FFF2-40B4-BE49-F238E27FC236}">
                <a16:creationId xmlns:a16="http://schemas.microsoft.com/office/drawing/2014/main" id="{65C93307-1C3E-4422-B55C-6E120067BF3A}"/>
              </a:ext>
            </a:extLst>
          </p:cNvPr>
          <p:cNvSpPr/>
          <p:nvPr/>
        </p:nvSpPr>
        <p:spPr>
          <a:xfrm>
            <a:off x="6291835" y="3164054"/>
            <a:ext cx="906543" cy="335210"/>
          </a:xfrm>
          <a:prstGeom prst="rect">
            <a:avLst/>
          </a:prstGeom>
          <a:solidFill>
            <a:srgbClr val="84C9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4CC35FE8-111A-4D8E-A6F5-148D66B0C124}"/>
              </a:ext>
            </a:extLst>
          </p:cNvPr>
          <p:cNvSpPr txBox="1"/>
          <p:nvPr/>
        </p:nvSpPr>
        <p:spPr>
          <a:xfrm>
            <a:off x="6279358" y="3160671"/>
            <a:ext cx="99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pic>
        <p:nvPicPr>
          <p:cNvPr id="36" name="圖片 43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C19F91C-F4E4-7641-8351-8699770189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84" y="4799322"/>
            <a:ext cx="1383543" cy="1187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9">
            <a:extLst>
              <a:ext uri="{FF2B5EF4-FFF2-40B4-BE49-F238E27FC236}">
                <a16:creationId xmlns:a16="http://schemas.microsoft.com/office/drawing/2014/main" id="{0387E24F-5B8C-49EE-B370-ED0A8232D9F3}"/>
              </a:ext>
            </a:extLst>
          </p:cNvPr>
          <p:cNvSpPr/>
          <p:nvPr/>
        </p:nvSpPr>
        <p:spPr>
          <a:xfrm>
            <a:off x="2729994" y="3164054"/>
            <a:ext cx="1712230" cy="335210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2207830F-DBE0-4036-AF45-F9FB2F876267}"/>
              </a:ext>
            </a:extLst>
          </p:cNvPr>
          <p:cNvSpPr txBox="1"/>
          <p:nvPr/>
        </p:nvSpPr>
        <p:spPr>
          <a:xfrm>
            <a:off x="2729993" y="3160671"/>
            <a:ext cx="185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</a:p>
        </p:txBody>
      </p:sp>
      <p:sp>
        <p:nvSpPr>
          <p:cNvPr id="57" name="矩形 39">
            <a:extLst>
              <a:ext uri="{FF2B5EF4-FFF2-40B4-BE49-F238E27FC236}">
                <a16:creationId xmlns:a16="http://schemas.microsoft.com/office/drawing/2014/main" id="{49252EC2-E210-4A08-BD0C-C43778AF6CE9}"/>
              </a:ext>
            </a:extLst>
          </p:cNvPr>
          <p:cNvSpPr/>
          <p:nvPr/>
        </p:nvSpPr>
        <p:spPr>
          <a:xfrm>
            <a:off x="3111391" y="5369371"/>
            <a:ext cx="1057884" cy="335210"/>
          </a:xfrm>
          <a:prstGeom prst="rect">
            <a:avLst/>
          </a:prstGeom>
          <a:solidFill>
            <a:srgbClr val="FE54A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TextBox 45">
            <a:extLst>
              <a:ext uri="{FF2B5EF4-FFF2-40B4-BE49-F238E27FC236}">
                <a16:creationId xmlns:a16="http://schemas.microsoft.com/office/drawing/2014/main" id="{A6E9EFC9-83B5-42B9-A9D8-332275A1236C}"/>
              </a:ext>
            </a:extLst>
          </p:cNvPr>
          <p:cNvSpPr txBox="1"/>
          <p:nvPr/>
        </p:nvSpPr>
        <p:spPr>
          <a:xfrm>
            <a:off x="3175459" y="5365988"/>
            <a:ext cx="103415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USB 3.0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TextBox 45">
            <a:extLst>
              <a:ext uri="{FF2B5EF4-FFF2-40B4-BE49-F238E27FC236}">
                <a16:creationId xmlns:a16="http://schemas.microsoft.com/office/drawing/2014/main" id="{183ACE0B-DCCD-401A-B099-9CEA2DCDFE1E}"/>
              </a:ext>
            </a:extLst>
          </p:cNvPr>
          <p:cNvSpPr txBox="1"/>
          <p:nvPr/>
        </p:nvSpPr>
        <p:spPr>
          <a:xfrm>
            <a:off x="565790" y="1925237"/>
            <a:ext cx="1982948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TW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 workstation</a:t>
            </a:r>
          </a:p>
        </p:txBody>
      </p:sp>
      <p:sp>
        <p:nvSpPr>
          <p:cNvPr id="63" name="矩形: 圓角 3">
            <a:extLst>
              <a:ext uri="{FF2B5EF4-FFF2-40B4-BE49-F238E27FC236}">
                <a16:creationId xmlns:a16="http://schemas.microsoft.com/office/drawing/2014/main" id="{C78B00C0-328E-4D58-973B-AE1FE0D006D1}"/>
              </a:ext>
            </a:extLst>
          </p:cNvPr>
          <p:cNvSpPr/>
          <p:nvPr/>
        </p:nvSpPr>
        <p:spPr>
          <a:xfrm>
            <a:off x="456527" y="4359298"/>
            <a:ext cx="2040028" cy="471850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TextBox 45">
            <a:extLst>
              <a:ext uri="{FF2B5EF4-FFF2-40B4-BE49-F238E27FC236}">
                <a16:creationId xmlns:a16="http://schemas.microsoft.com/office/drawing/2014/main" id="{888AA1C0-21D7-4109-97D7-7FB77BBB415A}"/>
              </a:ext>
            </a:extLst>
          </p:cNvPr>
          <p:cNvSpPr txBox="1"/>
          <p:nvPr/>
        </p:nvSpPr>
        <p:spPr>
          <a:xfrm>
            <a:off x="564538" y="4354741"/>
            <a:ext cx="1856829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Laptops for cooperation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圖片 59" descr="一張含有 膝上型電腦, 電子用品, 室內, 坐 的圖片&#10;&#10;自動產生的描述">
            <a:extLst>
              <a:ext uri="{FF2B5EF4-FFF2-40B4-BE49-F238E27FC236}">
                <a16:creationId xmlns:a16="http://schemas.microsoft.com/office/drawing/2014/main" id="{21A59867-7C8B-4FB3-9ACB-4E4319025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19"/>
          <a:stretch/>
        </p:blipFill>
        <p:spPr>
          <a:xfrm>
            <a:off x="401498" y="4757257"/>
            <a:ext cx="2119026" cy="1698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E5E8E-E990-4144-95DD-443820FDAEE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28" y="2333423"/>
            <a:ext cx="2040028" cy="1657867"/>
          </a:xfrm>
          <a:prstGeom prst="rect">
            <a:avLst/>
          </a:prstGeom>
        </p:spPr>
      </p:pic>
      <p:sp>
        <p:nvSpPr>
          <p:cNvPr id="65" name="矩形: 圓角 3">
            <a:extLst>
              <a:ext uri="{FF2B5EF4-FFF2-40B4-BE49-F238E27FC236}">
                <a16:creationId xmlns:a16="http://schemas.microsoft.com/office/drawing/2014/main" id="{D0C24F72-8DAD-4BF6-9EAE-5A799E2021B1}"/>
              </a:ext>
            </a:extLst>
          </p:cNvPr>
          <p:cNvSpPr/>
          <p:nvPr/>
        </p:nvSpPr>
        <p:spPr>
          <a:xfrm>
            <a:off x="4221458" y="1885038"/>
            <a:ext cx="2470744" cy="448385"/>
          </a:xfrm>
          <a:prstGeom prst="roundRect">
            <a:avLst>
              <a:gd name="adj" fmla="val 0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TextBox 45">
            <a:extLst>
              <a:ext uri="{FF2B5EF4-FFF2-40B4-BE49-F238E27FC236}">
                <a16:creationId xmlns:a16="http://schemas.microsoft.com/office/drawing/2014/main" id="{61E1BC86-9ABB-4E9D-B643-69BA30D807C8}"/>
              </a:ext>
            </a:extLst>
          </p:cNvPr>
          <p:cNvSpPr txBox="1"/>
          <p:nvPr/>
        </p:nvSpPr>
        <p:spPr>
          <a:xfrm>
            <a:off x="4229856" y="1922021"/>
            <a:ext cx="2500355" cy="48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Back-up your masterpiece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EEF3B-3FFC-8E48-B6AF-88F6C4649F4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51" t="4306" r="7270" b="-60"/>
          <a:stretch/>
        </p:blipFill>
        <p:spPr>
          <a:xfrm>
            <a:off x="4521044" y="2683904"/>
            <a:ext cx="1839011" cy="13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3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群組 59">
            <a:extLst>
              <a:ext uri="{FF2B5EF4-FFF2-40B4-BE49-F238E27FC236}">
                <a16:creationId xmlns:a16="http://schemas.microsoft.com/office/drawing/2014/main" id="{B47258A3-BBEF-AB47-8D6A-5C2E3E6067A8}"/>
              </a:ext>
            </a:extLst>
          </p:cNvPr>
          <p:cNvGrpSpPr/>
          <p:nvPr/>
        </p:nvGrpSpPr>
        <p:grpSpPr>
          <a:xfrm>
            <a:off x="5323557" y="4684790"/>
            <a:ext cx="2408012" cy="2049420"/>
            <a:chOff x="5808552" y="4662971"/>
            <a:chExt cx="2666761" cy="2806625"/>
          </a:xfrm>
        </p:grpSpPr>
        <p:pic>
          <p:nvPicPr>
            <p:cNvPr id="46" name="圖片 58">
              <a:extLst>
                <a:ext uri="{FF2B5EF4-FFF2-40B4-BE49-F238E27FC236}">
                  <a16:creationId xmlns:a16="http://schemas.microsoft.com/office/drawing/2014/main" id="{96A8A58A-2AFD-0D4D-B977-0AC439A5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552" y="4662971"/>
              <a:ext cx="2666761" cy="280662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48A76ED-11DC-A842-80AC-9E357E7EB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8955" y="4820257"/>
              <a:ext cx="2399363" cy="1621836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5" name="圖片 54">
            <a:extLst>
              <a:ext uri="{FF2B5EF4-FFF2-40B4-BE49-F238E27FC236}">
                <a16:creationId xmlns:a16="http://schemas.microsoft.com/office/drawing/2014/main" id="{FA6AA7FB-C4EC-4B09-AE94-2E9D5E724D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836" y="5377507"/>
            <a:ext cx="1757731" cy="415303"/>
          </a:xfrm>
          <a:prstGeom prst="rect">
            <a:avLst/>
          </a:prstGeom>
        </p:spPr>
      </p:pic>
      <p:grpSp>
        <p:nvGrpSpPr>
          <p:cNvPr id="4" name="群組 53">
            <a:extLst>
              <a:ext uri="{FF2B5EF4-FFF2-40B4-BE49-F238E27FC236}">
                <a16:creationId xmlns:a16="http://schemas.microsoft.com/office/drawing/2014/main" id="{BF1834FE-1552-F54A-9007-65AE79E06156}"/>
              </a:ext>
            </a:extLst>
          </p:cNvPr>
          <p:cNvGrpSpPr/>
          <p:nvPr/>
        </p:nvGrpSpPr>
        <p:grpSpPr>
          <a:xfrm>
            <a:off x="7423475" y="1502681"/>
            <a:ext cx="2584218" cy="2516472"/>
            <a:chOff x="7706980" y="1330383"/>
            <a:chExt cx="2666761" cy="2596851"/>
          </a:xfrm>
        </p:grpSpPr>
        <p:pic>
          <p:nvPicPr>
            <p:cNvPr id="5" name="圖片 48">
              <a:extLst>
                <a:ext uri="{FF2B5EF4-FFF2-40B4-BE49-F238E27FC236}">
                  <a16:creationId xmlns:a16="http://schemas.microsoft.com/office/drawing/2014/main" id="{5466E0C2-6BAC-C44A-9226-D41F5766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6980" y="1330383"/>
              <a:ext cx="2666761" cy="25968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5EE68-18EF-2446-AC39-007F5A864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1339" y="1469053"/>
              <a:ext cx="2408790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BD62D147-EC8A-4C49-B215-DEEB429C60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372" y="1488292"/>
            <a:ext cx="1757731" cy="415303"/>
          </a:xfrm>
          <a:prstGeom prst="rect">
            <a:avLst/>
          </a:prstGeom>
        </p:spPr>
      </p:pic>
      <p:grpSp>
        <p:nvGrpSpPr>
          <p:cNvPr id="7" name="群組 52">
            <a:extLst>
              <a:ext uri="{FF2B5EF4-FFF2-40B4-BE49-F238E27FC236}">
                <a16:creationId xmlns:a16="http://schemas.microsoft.com/office/drawing/2014/main" id="{E60F60B0-1C7B-7F40-B087-0C5C056A36F2}"/>
              </a:ext>
            </a:extLst>
          </p:cNvPr>
          <p:cNvGrpSpPr/>
          <p:nvPr/>
        </p:nvGrpSpPr>
        <p:grpSpPr>
          <a:xfrm>
            <a:off x="4266417" y="1502681"/>
            <a:ext cx="2584218" cy="2516472"/>
            <a:chOff x="4199157" y="1330383"/>
            <a:chExt cx="2666761" cy="2596851"/>
          </a:xfrm>
        </p:grpSpPr>
        <p:pic>
          <p:nvPicPr>
            <p:cNvPr id="8" name="圖片 43">
              <a:extLst>
                <a:ext uri="{FF2B5EF4-FFF2-40B4-BE49-F238E27FC236}">
                  <a16:creationId xmlns:a16="http://schemas.microsoft.com/office/drawing/2014/main" id="{CC82403F-80A0-CA46-B6A4-B467F560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9157" y="1330383"/>
              <a:ext cx="2666761" cy="25968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F59201-EEA6-7947-ACF0-1475223D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686" y="1469053"/>
              <a:ext cx="2422292" cy="150719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id="{BEF863C6-DE65-42CD-B223-005FBDC8E0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996" y="1488292"/>
            <a:ext cx="1757731" cy="415303"/>
          </a:xfrm>
          <a:prstGeom prst="rect">
            <a:avLst/>
          </a:prstGeom>
        </p:spPr>
      </p:pic>
      <p:grpSp>
        <p:nvGrpSpPr>
          <p:cNvPr id="10" name="群組 24">
            <a:extLst>
              <a:ext uri="{FF2B5EF4-FFF2-40B4-BE49-F238E27FC236}">
                <a16:creationId xmlns:a16="http://schemas.microsoft.com/office/drawing/2014/main" id="{35C49918-DBB7-5741-805D-21C99C73D028}"/>
              </a:ext>
            </a:extLst>
          </p:cNvPr>
          <p:cNvGrpSpPr/>
          <p:nvPr/>
        </p:nvGrpSpPr>
        <p:grpSpPr>
          <a:xfrm>
            <a:off x="1036496" y="1502681"/>
            <a:ext cx="2584218" cy="2516472"/>
            <a:chOff x="-200464" y="2554457"/>
            <a:chExt cx="3168413" cy="3085352"/>
          </a:xfrm>
        </p:grpSpPr>
        <p:pic>
          <p:nvPicPr>
            <p:cNvPr id="11" name="圖片 23">
              <a:extLst>
                <a:ext uri="{FF2B5EF4-FFF2-40B4-BE49-F238E27FC236}">
                  <a16:creationId xmlns:a16="http://schemas.microsoft.com/office/drawing/2014/main" id="{E56DBAFA-7D61-F743-89A6-DC46DBA0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0464" y="2554457"/>
              <a:ext cx="3168413" cy="30853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E12A00-0290-004C-AE52-A226FD889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43" y="2706525"/>
              <a:ext cx="2819400" cy="1803400"/>
            </a:xfrm>
            <a:prstGeom prst="rect">
              <a:avLst/>
            </a:prstGeom>
            <a:effectLst>
              <a:innerShdw blurRad="76200">
                <a:prstClr val="black">
                  <a:alpha val="75000"/>
                </a:prstClr>
              </a:innerShdw>
            </a:effectLst>
          </p:spPr>
        </p:pic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461A2C2E-8629-4757-B139-D6F4449F5D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61" y="1488292"/>
            <a:ext cx="1757731" cy="415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1C4B2C-CE72-124F-8894-ECA3DD21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PC/Workstation 25GbE </a:t>
            </a:r>
            <a:r>
              <a:rPr lang="en-US" altLang="zh-CN"/>
              <a:t>ultra speed</a:t>
            </a:r>
            <a:endParaRPr lang="en-US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8C89C14-716A-1646-B3B9-7C9F6BBE88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75" y="2679342"/>
            <a:ext cx="876189" cy="142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1B27E7-ABC9-A249-B26E-BBDA6B12F50E}"/>
              </a:ext>
            </a:extLst>
          </p:cNvPr>
          <p:cNvSpPr txBox="1"/>
          <p:nvPr/>
        </p:nvSpPr>
        <p:spPr>
          <a:xfrm>
            <a:off x="9325041" y="3239841"/>
            <a:ext cx="27504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Recommended PC/ Workstation spec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Intel x86 i5/i7(or same level) </a:t>
            </a: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Minimum Basic clock rate :3.3 GHz</a:t>
            </a:r>
            <a:endParaRPr lang="zh-C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110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E5998B-3DF1-6646-9437-483C6E4C81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44" y="3677136"/>
            <a:ext cx="868298" cy="597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E8D43D-B74E-B447-B775-FDF085BC953F}"/>
              </a:ext>
            </a:extLst>
          </p:cNvPr>
          <p:cNvSpPr txBox="1"/>
          <p:nvPr/>
        </p:nvSpPr>
        <p:spPr>
          <a:xfrm>
            <a:off x="7745575" y="5888750"/>
            <a:ext cx="3556000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Recommended Server spec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QNAP Intel X72 / AMD x77 above</a:t>
            </a:r>
            <a:endParaRPr lang="zh-CN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altLang="zh-CN" sz="1100">
                <a:latin typeface="Arial" panose="020B0604020202020204" pitchFamily="34" charset="0"/>
                <a:cs typeface="Arial" panose="020B0604020202020204" pitchFamily="34" charset="0"/>
              </a:rPr>
              <a:t>12 x enterprise SATA SSD, RAID5 or RAID10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AB09FA73-AB3D-FC46-A13D-989C24AB01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31" y="2679342"/>
            <a:ext cx="876189" cy="14224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F65973F-6F3A-2B4C-9A2A-D45A812EB0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65" y="3677136"/>
            <a:ext cx="868298" cy="59749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DA81469-CA4D-6241-9133-09B30E02C3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730" y="2679342"/>
            <a:ext cx="876189" cy="142240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634DDE2-EBFD-A648-B68A-A751F87E0A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999" y="3677136"/>
            <a:ext cx="868298" cy="597496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15F140FE-5CB6-224C-8A4D-72E329760D9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820" y="4179178"/>
            <a:ext cx="2936864" cy="1129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0A0D4F-DD89-364F-9483-1E148FAF7A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110" y="5221143"/>
            <a:ext cx="4294967" cy="1346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E0175C-4515-1342-93FE-5A3E1597EE5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45" y="5145535"/>
            <a:ext cx="1302862" cy="896529"/>
          </a:xfrm>
          <a:prstGeom prst="rect">
            <a:avLst/>
          </a:prstGeom>
        </p:spPr>
      </p:pic>
      <p:cxnSp>
        <p:nvCxnSpPr>
          <p:cNvPr id="24" name="Straight Arrow Connector 9">
            <a:extLst>
              <a:ext uri="{FF2B5EF4-FFF2-40B4-BE49-F238E27FC236}">
                <a16:creationId xmlns:a16="http://schemas.microsoft.com/office/drawing/2014/main" id="{604790F8-7763-D14D-8036-E812EC317898}"/>
              </a:ext>
            </a:extLst>
          </p:cNvPr>
          <p:cNvCxnSpPr>
            <a:cxnSpLocks/>
          </p:cNvCxnSpPr>
          <p:nvPr/>
        </p:nvCxnSpPr>
        <p:spPr>
          <a:xfrm rot="10800000">
            <a:off x="891270" y="3975884"/>
            <a:ext cx="1544151" cy="633179"/>
          </a:xfrm>
          <a:prstGeom prst="bentConnector3">
            <a:avLst>
              <a:gd name="adj1" fmla="val 99892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Arrow Connector 9">
            <a:extLst>
              <a:ext uri="{FF2B5EF4-FFF2-40B4-BE49-F238E27FC236}">
                <a16:creationId xmlns:a16="http://schemas.microsoft.com/office/drawing/2014/main" id="{1D78262A-38E3-E54E-A589-B79697A57DB9}"/>
              </a:ext>
            </a:extLst>
          </p:cNvPr>
          <p:cNvCxnSpPr>
            <a:cxnSpLocks/>
          </p:cNvCxnSpPr>
          <p:nvPr/>
        </p:nvCxnSpPr>
        <p:spPr>
          <a:xfrm flipV="1">
            <a:off x="2936921" y="3989572"/>
            <a:ext cx="1218995" cy="707170"/>
          </a:xfrm>
          <a:prstGeom prst="bentConnector3">
            <a:avLst>
              <a:gd name="adj1" fmla="val -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9">
            <a:extLst>
              <a:ext uri="{FF2B5EF4-FFF2-40B4-BE49-F238E27FC236}">
                <a16:creationId xmlns:a16="http://schemas.microsoft.com/office/drawing/2014/main" id="{6CF9BE68-80C4-BA40-A7E7-592CD9E8FD98}"/>
              </a:ext>
            </a:extLst>
          </p:cNvPr>
          <p:cNvCxnSpPr>
            <a:cxnSpLocks/>
          </p:cNvCxnSpPr>
          <p:nvPr/>
        </p:nvCxnSpPr>
        <p:spPr>
          <a:xfrm flipV="1">
            <a:off x="3527600" y="3940723"/>
            <a:ext cx="4001217" cy="668341"/>
          </a:xfrm>
          <a:prstGeom prst="bentConnector3">
            <a:avLst>
              <a:gd name="adj1" fmla="val 100205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Straight Arrow Connector 9">
            <a:extLst>
              <a:ext uri="{FF2B5EF4-FFF2-40B4-BE49-F238E27FC236}">
                <a16:creationId xmlns:a16="http://schemas.microsoft.com/office/drawing/2014/main" id="{515CD5FE-0DC7-ED48-83D5-A633A0BA53D3}"/>
              </a:ext>
            </a:extLst>
          </p:cNvPr>
          <p:cNvCxnSpPr>
            <a:cxnSpLocks/>
          </p:cNvCxnSpPr>
          <p:nvPr/>
        </p:nvCxnSpPr>
        <p:spPr>
          <a:xfrm flipV="1">
            <a:off x="3813543" y="4873592"/>
            <a:ext cx="0" cy="461788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oval" w="med" len="med"/>
          </a:ln>
          <a:effectLst>
            <a:glow rad="38100">
              <a:srgbClr val="07FDE6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文字方塊 84">
            <a:extLst>
              <a:ext uri="{FF2B5EF4-FFF2-40B4-BE49-F238E27FC236}">
                <a16:creationId xmlns:a16="http://schemas.microsoft.com/office/drawing/2014/main" id="{43B4ABC0-9058-E344-BF4B-13B172468976}"/>
              </a:ext>
            </a:extLst>
          </p:cNvPr>
          <p:cNvSpPr txBox="1"/>
          <p:nvPr/>
        </p:nvSpPr>
        <p:spPr>
          <a:xfrm>
            <a:off x="2429581" y="1538887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962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文字方塊 86">
            <a:extLst>
              <a:ext uri="{FF2B5EF4-FFF2-40B4-BE49-F238E27FC236}">
                <a16:creationId xmlns:a16="http://schemas.microsoft.com/office/drawing/2014/main" id="{CADFCB00-8C89-A843-A5E3-74A799DA26F2}"/>
              </a:ext>
            </a:extLst>
          </p:cNvPr>
          <p:cNvSpPr txBox="1"/>
          <p:nvPr/>
        </p:nvSpPr>
        <p:spPr>
          <a:xfrm>
            <a:off x="5716222" y="1525440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0.98 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文字方塊 88">
            <a:extLst>
              <a:ext uri="{FF2B5EF4-FFF2-40B4-BE49-F238E27FC236}">
                <a16:creationId xmlns:a16="http://schemas.microsoft.com/office/drawing/2014/main" id="{F7A7A170-0790-1840-B84D-D937BE212E0B}"/>
              </a:ext>
            </a:extLst>
          </p:cNvPr>
          <p:cNvSpPr txBox="1"/>
          <p:nvPr/>
        </p:nvSpPr>
        <p:spPr>
          <a:xfrm>
            <a:off x="8771309" y="1525440"/>
            <a:ext cx="1591145" cy="31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Speed : 940 MB/s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文字方塊 90">
            <a:extLst>
              <a:ext uri="{FF2B5EF4-FFF2-40B4-BE49-F238E27FC236}">
                <a16:creationId xmlns:a16="http://schemas.microsoft.com/office/drawing/2014/main" id="{70971CBC-40E8-5B44-960B-8411D641A7B2}"/>
              </a:ext>
            </a:extLst>
          </p:cNvPr>
          <p:cNvSpPr txBox="1"/>
          <p:nvPr/>
        </p:nvSpPr>
        <p:spPr>
          <a:xfrm>
            <a:off x="7184888" y="5433087"/>
            <a:ext cx="1095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2.9GB/s</a:t>
            </a:r>
            <a:endParaRPr lang="zh-TW" altLang="en-US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6" name="群組 16">
            <a:extLst>
              <a:ext uri="{FF2B5EF4-FFF2-40B4-BE49-F238E27FC236}">
                <a16:creationId xmlns:a16="http://schemas.microsoft.com/office/drawing/2014/main" id="{FE6066B5-7F9C-1B4D-B7D2-F15A65A710D8}"/>
              </a:ext>
            </a:extLst>
          </p:cNvPr>
          <p:cNvGrpSpPr/>
          <p:nvPr/>
        </p:nvGrpSpPr>
        <p:grpSpPr>
          <a:xfrm>
            <a:off x="9440281" y="4274632"/>
            <a:ext cx="1676423" cy="1658822"/>
            <a:chOff x="9161010" y="4267743"/>
            <a:chExt cx="1553396" cy="1537087"/>
          </a:xfrm>
        </p:grpSpPr>
        <p:sp>
          <p:nvSpPr>
            <p:cNvPr id="37" name="淚滴形 49">
              <a:extLst>
                <a:ext uri="{FF2B5EF4-FFF2-40B4-BE49-F238E27FC236}">
                  <a16:creationId xmlns:a16="http://schemas.microsoft.com/office/drawing/2014/main" id="{A09037CD-AE03-E94D-94E2-9DDB3CF6AA83}"/>
                </a:ext>
              </a:extLst>
            </p:cNvPr>
            <p:cNvSpPr/>
            <p:nvPr/>
          </p:nvSpPr>
          <p:spPr>
            <a:xfrm>
              <a:off x="9177320" y="4267743"/>
              <a:ext cx="1537086" cy="153708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8" name="群組 15">
              <a:extLst>
                <a:ext uri="{FF2B5EF4-FFF2-40B4-BE49-F238E27FC236}">
                  <a16:creationId xmlns:a16="http://schemas.microsoft.com/office/drawing/2014/main" id="{C7B91968-28E9-2447-9DAF-0687DA7F4BF9}"/>
                </a:ext>
              </a:extLst>
            </p:cNvPr>
            <p:cNvGrpSpPr/>
            <p:nvPr/>
          </p:nvGrpSpPr>
          <p:grpSpPr>
            <a:xfrm>
              <a:off x="9161010" y="4267743"/>
              <a:ext cx="1537086" cy="1537087"/>
              <a:chOff x="9161011" y="4604822"/>
              <a:chExt cx="1200004" cy="1200004"/>
            </a:xfrm>
          </p:grpSpPr>
          <p:grpSp>
            <p:nvGrpSpPr>
              <p:cNvPr id="39" name="群組 14">
                <a:extLst>
                  <a:ext uri="{FF2B5EF4-FFF2-40B4-BE49-F238E27FC236}">
                    <a16:creationId xmlns:a16="http://schemas.microsoft.com/office/drawing/2014/main" id="{4A9494FE-02AA-2E4B-B2E0-091175A0A9DD}"/>
                  </a:ext>
                </a:extLst>
              </p:cNvPr>
              <p:cNvGrpSpPr/>
              <p:nvPr/>
            </p:nvGrpSpPr>
            <p:grpSpPr>
              <a:xfrm>
                <a:off x="9161011" y="4604822"/>
                <a:ext cx="1200004" cy="1200004"/>
                <a:chOff x="10862656" y="2100146"/>
                <a:chExt cx="1051267" cy="1051267"/>
              </a:xfrm>
            </p:grpSpPr>
            <p:sp>
              <p:nvSpPr>
                <p:cNvPr id="43" name="淚滴形 9">
                  <a:extLst>
                    <a:ext uri="{FF2B5EF4-FFF2-40B4-BE49-F238E27FC236}">
                      <a16:creationId xmlns:a16="http://schemas.microsoft.com/office/drawing/2014/main" id="{FF84C12E-C3F3-C04B-A83A-14DA69089187}"/>
                    </a:ext>
                  </a:extLst>
                </p:cNvPr>
                <p:cNvSpPr/>
                <p:nvPr/>
              </p:nvSpPr>
              <p:spPr>
                <a:xfrm rot="10800000">
                  <a:off x="10862656" y="2100146"/>
                  <a:ext cx="1051267" cy="1051267"/>
                </a:xfrm>
                <a:prstGeom prst="teardrop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4" name="橢圓 10">
                  <a:extLst>
                    <a:ext uri="{FF2B5EF4-FFF2-40B4-BE49-F238E27FC236}">
                      <a16:creationId xmlns:a16="http://schemas.microsoft.com/office/drawing/2014/main" id="{EFABB2DF-137D-E146-AE9B-6CBD3DE1D53B}"/>
                    </a:ext>
                  </a:extLst>
                </p:cNvPr>
                <p:cNvSpPr/>
                <p:nvPr/>
              </p:nvSpPr>
              <p:spPr>
                <a:xfrm>
                  <a:off x="10911235" y="2148386"/>
                  <a:ext cx="949461" cy="9494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grpSp>
            <p:nvGrpSpPr>
              <p:cNvPr id="40" name="群組 13">
                <a:extLst>
                  <a:ext uri="{FF2B5EF4-FFF2-40B4-BE49-F238E27FC236}">
                    <a16:creationId xmlns:a16="http://schemas.microsoft.com/office/drawing/2014/main" id="{3C3E15A6-4A15-EA4D-A33D-BF27D1CC5288}"/>
                  </a:ext>
                </a:extLst>
              </p:cNvPr>
              <p:cNvGrpSpPr/>
              <p:nvPr/>
            </p:nvGrpSpPr>
            <p:grpSpPr>
              <a:xfrm>
                <a:off x="9312140" y="4715524"/>
                <a:ext cx="892440" cy="968418"/>
                <a:chOff x="10700840" y="482269"/>
                <a:chExt cx="892440" cy="968418"/>
              </a:xfrm>
            </p:grpSpPr>
            <p:pic>
              <p:nvPicPr>
                <p:cNvPr id="41" name="圖片 3">
                  <a:extLst>
                    <a:ext uri="{FF2B5EF4-FFF2-40B4-BE49-F238E27FC236}">
                      <a16:creationId xmlns:a16="http://schemas.microsoft.com/office/drawing/2014/main" id="{B4320A38-1C22-AA44-A590-995252BDF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5064" y="482269"/>
                  <a:ext cx="698809" cy="968418"/>
                </a:xfrm>
                <a:prstGeom prst="rect">
                  <a:avLst/>
                </a:prstGeom>
              </p:spPr>
            </p:pic>
            <p:sp>
              <p:nvSpPr>
                <p:cNvPr id="42" name="十字形 6">
                  <a:extLst>
                    <a:ext uri="{FF2B5EF4-FFF2-40B4-BE49-F238E27FC236}">
                      <a16:creationId xmlns:a16="http://schemas.microsoft.com/office/drawing/2014/main" id="{565A6B0B-5E5B-A64C-9229-52490BAAD1E6}"/>
                    </a:ext>
                  </a:extLst>
                </p:cNvPr>
                <p:cNvSpPr/>
                <p:nvPr/>
              </p:nvSpPr>
              <p:spPr>
                <a:xfrm rot="2700000">
                  <a:off x="10700840" y="540779"/>
                  <a:ext cx="892440" cy="892440"/>
                </a:xfrm>
                <a:prstGeom prst="plus">
                  <a:avLst>
                    <a:gd name="adj" fmla="val 45316"/>
                  </a:avLst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325EC6D-D478-F143-8C23-426B349DB4CF}"/>
              </a:ext>
            </a:extLst>
          </p:cNvPr>
          <p:cNvSpPr txBox="1"/>
          <p:nvPr/>
        </p:nvSpPr>
        <p:spPr>
          <a:xfrm>
            <a:off x="926708" y="4199437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79FEDB-06E4-9347-8624-3356C7EEDF80}"/>
              </a:ext>
            </a:extLst>
          </p:cNvPr>
          <p:cNvSpPr txBox="1"/>
          <p:nvPr/>
        </p:nvSpPr>
        <p:spPr>
          <a:xfrm>
            <a:off x="4959592" y="4104703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BD3F6D-2EB3-2E4C-BEA4-0E51AFA3C23B}"/>
              </a:ext>
            </a:extLst>
          </p:cNvPr>
          <p:cNvSpPr txBox="1"/>
          <p:nvPr/>
        </p:nvSpPr>
        <p:spPr>
          <a:xfrm>
            <a:off x="7612710" y="4163596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87B13F-D178-1A47-A6F3-88923DD4B534}"/>
              </a:ext>
            </a:extLst>
          </p:cNvPr>
          <p:cNvSpPr txBox="1"/>
          <p:nvPr/>
        </p:nvSpPr>
        <p:spPr>
          <a:xfrm>
            <a:off x="670931" y="4896060"/>
            <a:ext cx="14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184256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9B2B96C-D318-4228-9BFE-2078D8E2C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712657"/>
            <a:ext cx="11065034" cy="4426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B3BC5-24FE-7A46-86F4-561F19A6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87094"/>
            <a:ext cx="11353800" cy="1325563"/>
          </a:xfrm>
        </p:spPr>
        <p:txBody>
          <a:bodyPr/>
          <a:lstStyle/>
          <a:p>
            <a:r>
              <a:rPr lang="en-US" dirty="0"/>
              <a:t>PC/ </a:t>
            </a:r>
            <a:r>
              <a:rPr lang="en-US" altLang="zh-CN" dirty="0"/>
              <a:t>workstation</a:t>
            </a:r>
            <a:r>
              <a:rPr lang="en-US" dirty="0"/>
              <a:t> 10GbE ft. </a:t>
            </a:r>
            <a:r>
              <a:rPr lang="en-US" altLang="zh-CN" dirty="0"/>
              <a:t>Cache solution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A7C6E-CB65-274B-974E-0EE5BF76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898" y="2730896"/>
            <a:ext cx="1753644" cy="1543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68D5A-29A5-0645-AC69-45A00F653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653" y="2687971"/>
            <a:ext cx="2040870" cy="2102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AA991-0415-C446-AD83-1F904FC91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259" y="3919400"/>
            <a:ext cx="1817356" cy="113887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D1CCA0D-03A4-334B-8C27-6155D0725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641" y="3429262"/>
            <a:ext cx="2421859" cy="636994"/>
          </a:xfrm>
          <a:prstGeom prst="rect">
            <a:avLst/>
          </a:prstGeom>
        </p:spPr>
      </p:pic>
      <p:pic>
        <p:nvPicPr>
          <p:cNvPr id="14" name="圖片 1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4E71A590-693F-425E-B209-9674C61902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31" y="2585607"/>
            <a:ext cx="1360105" cy="2301028"/>
          </a:xfrm>
          <a:prstGeom prst="rect">
            <a:avLst/>
          </a:prstGeom>
        </p:spPr>
      </p:pic>
      <p:pic>
        <p:nvPicPr>
          <p:cNvPr id="17" name="圖片 16" descr="一張含有 室內 的圖片&#10;&#10;自動產生的描述">
            <a:extLst>
              <a:ext uri="{FF2B5EF4-FFF2-40B4-BE49-F238E27FC236}">
                <a16:creationId xmlns:a16="http://schemas.microsoft.com/office/drawing/2014/main" id="{701DCDA6-5198-493D-BE19-BE1F18063A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99" t="-26725" b="-29927"/>
          <a:stretch/>
        </p:blipFill>
        <p:spPr>
          <a:xfrm>
            <a:off x="3671552" y="3640514"/>
            <a:ext cx="1453384" cy="476107"/>
          </a:xfrm>
          <a:prstGeom prst="rect">
            <a:avLst/>
          </a:prstGeom>
        </p:spPr>
      </p:pic>
      <p:pic>
        <p:nvPicPr>
          <p:cNvPr id="18" name="圖片 17" descr="一張含有 室內 的圖片&#10;&#10;自動產生的描述">
            <a:extLst>
              <a:ext uri="{FF2B5EF4-FFF2-40B4-BE49-F238E27FC236}">
                <a16:creationId xmlns:a16="http://schemas.microsoft.com/office/drawing/2014/main" id="{6904B865-5D9C-469A-90FD-19F6D1F596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99" t="-26725" b="-29927"/>
          <a:stretch/>
        </p:blipFill>
        <p:spPr>
          <a:xfrm>
            <a:off x="7598094" y="3640514"/>
            <a:ext cx="1453384" cy="476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3F710-672F-A348-A7BC-566F71D31BE4}"/>
              </a:ext>
            </a:extLst>
          </p:cNvPr>
          <p:cNvSpPr txBox="1"/>
          <p:nvPr/>
        </p:nvSpPr>
        <p:spPr>
          <a:xfrm>
            <a:off x="1279195" y="4953531"/>
            <a:ext cx="540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M.2 SSD to improve the system cache and also enjoy the 10GbE transfer.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553E0-ED07-DC46-A187-6B9E20B7BBEF}"/>
              </a:ext>
            </a:extLst>
          </p:cNvPr>
          <p:cNvSpPr txBox="1"/>
          <p:nvPr/>
        </p:nvSpPr>
        <p:spPr>
          <a:xfrm>
            <a:off x="2344386" y="2361564"/>
            <a:ext cx="21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F45CC462-53B0-4134-9A46-1E015522AF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262" y="4238035"/>
            <a:ext cx="1647606" cy="528319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E22F866-E41C-4B99-83EC-3D9EA6A0F9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r="4128" b="13107"/>
          <a:stretch/>
        </p:blipFill>
        <p:spPr>
          <a:xfrm>
            <a:off x="3231739" y="3960519"/>
            <a:ext cx="1507446" cy="4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9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一張含有 螢幕擷取畫面 的圖片&#10;&#10;自動產生的描述">
            <a:extLst>
              <a:ext uri="{FF2B5EF4-FFF2-40B4-BE49-F238E27FC236}">
                <a16:creationId xmlns:a16="http://schemas.microsoft.com/office/drawing/2014/main" id="{32978D5D-3777-4D02-BC0E-014893CB2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/>
          <a:stretch/>
        </p:blipFill>
        <p:spPr>
          <a:xfrm>
            <a:off x="1010941" y="3511119"/>
            <a:ext cx="9672517" cy="2516956"/>
          </a:xfrm>
          <a:prstGeom prst="rect">
            <a:avLst/>
          </a:prstGeom>
          <a:effectLst>
            <a:outerShdw blurRad="177800" sx="103000" sy="103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9" name="圖片 28" descr="一張含有 螢幕擷取畫面 的圖片&#10;&#10;自動產生的描述">
            <a:extLst>
              <a:ext uri="{FF2B5EF4-FFF2-40B4-BE49-F238E27FC236}">
                <a16:creationId xmlns:a16="http://schemas.microsoft.com/office/drawing/2014/main" id="{BB73492A-3C6B-4CFA-BD53-26244DDC7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3"/>
          <a:stretch/>
        </p:blipFill>
        <p:spPr>
          <a:xfrm>
            <a:off x="1010941" y="1252013"/>
            <a:ext cx="9672517" cy="2516956"/>
          </a:xfrm>
          <a:prstGeom prst="rect">
            <a:avLst/>
          </a:prstGeom>
          <a:effectLst>
            <a:outerShdw blurRad="177800" sx="103000" sy="103000" algn="ctr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996513-3A32-E943-8C15-9297D4DD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10GbE NAS</a:t>
            </a:r>
            <a:endParaRPr lang="en-US"/>
          </a:p>
        </p:txBody>
      </p:sp>
      <p:pic>
        <p:nvPicPr>
          <p:cNvPr id="4" name="圖片 29">
            <a:extLst>
              <a:ext uri="{FF2B5EF4-FFF2-40B4-BE49-F238E27FC236}">
                <a16:creationId xmlns:a16="http://schemas.microsoft.com/office/drawing/2014/main" id="{72334BCB-D276-3E4B-B49E-F15860961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584" y="5372819"/>
            <a:ext cx="1485211" cy="928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30">
            <a:extLst>
              <a:ext uri="{FF2B5EF4-FFF2-40B4-BE49-F238E27FC236}">
                <a16:creationId xmlns:a16="http://schemas.microsoft.com/office/drawing/2014/main" id="{34AD3F4F-B13A-B343-B4E4-AFD5671EA9B2}"/>
              </a:ext>
            </a:extLst>
          </p:cNvPr>
          <p:cNvSpPr txBox="1"/>
          <p:nvPr/>
        </p:nvSpPr>
        <p:spPr>
          <a:xfrm>
            <a:off x="3893110" y="1963353"/>
            <a:ext cx="6629314" cy="7257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  <a:buSzPts val="1100"/>
            </a:pP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ES1686dc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TES-x85U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TDS-16489U，TVS-x80U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，TS-x83XU</a:t>
            </a:r>
            <a:r>
              <a:rPr 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US" alt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TVS-1582TU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，TS-x77XU，TVS-x72XU，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TS-x73U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TS-x63XU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TS-1635AX，TS-x32X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TS-x32XU，TS-431X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endParaRPr lang="en-US" altLang="zh-TW" sz="115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  <a:buSzPts val="1100"/>
            </a:pP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TS-431XeU</a:t>
            </a:r>
            <a:endParaRPr lang="zh-TW" altLang="en-US" sz="115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34">
            <a:extLst>
              <a:ext uri="{FF2B5EF4-FFF2-40B4-BE49-F238E27FC236}">
                <a16:creationId xmlns:a16="http://schemas.microsoft.com/office/drawing/2014/main" id="{AF6D6C09-0E8B-2E4E-BEB1-2B260BEE06ED}"/>
              </a:ext>
            </a:extLst>
          </p:cNvPr>
          <p:cNvSpPr txBox="1"/>
          <p:nvPr/>
        </p:nvSpPr>
        <p:spPr>
          <a:xfrm>
            <a:off x="3893111" y="3074470"/>
            <a:ext cx="5861060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TS-1685，TS-1677X，TVS-x82T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TVS-951X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TVS-963X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TVS-x72N</a:t>
            </a:r>
            <a:r>
              <a:rPr 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，T</a:t>
            </a:r>
            <a:r>
              <a:rPr lang="en-US" alt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VS-x72XT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，TS-453BT3</a:t>
            </a:r>
            <a:r>
              <a:rPr 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US" alt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TBS-453DX</a:t>
            </a:r>
            <a:r>
              <a:rPr lang="zh-TW" altLang="en-US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，HS-453DX</a:t>
            </a:r>
            <a:endParaRPr lang="en-GB" sz="115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文字方塊 39">
            <a:extLst>
              <a:ext uri="{FF2B5EF4-FFF2-40B4-BE49-F238E27FC236}">
                <a16:creationId xmlns:a16="http://schemas.microsoft.com/office/drawing/2014/main" id="{893BB9EC-85B7-8C48-9BAD-3B5A0C859673}"/>
              </a:ext>
            </a:extLst>
          </p:cNvPr>
          <p:cNvSpPr txBox="1"/>
          <p:nvPr/>
        </p:nvSpPr>
        <p:spPr>
          <a:xfrm>
            <a:off x="3893111" y="4500322"/>
            <a:ext cx="5726322" cy="5077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ts val="1700"/>
              </a:lnSpc>
            </a:pP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TVS-x82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TS-x77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TVS-x73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TVS-x73e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TS-x73 </a:t>
            </a:r>
            <a:r>
              <a:rPr lang="zh-TW" alt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TS-x53BU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TS-x53B </a:t>
            </a:r>
            <a:r>
              <a:rPr lang="zh-TW" altLang="en-US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GB" sz="115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TS-x53Be </a:t>
            </a:r>
            <a:r>
              <a:rPr 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en-US" altLang="zh-TW" sz="11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TVS-x63</a:t>
            </a:r>
            <a:endParaRPr lang="zh-TW" altLang="en-US" sz="115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片 43" descr="TS-932X_Front.png">
            <a:extLst>
              <a:ext uri="{FF2B5EF4-FFF2-40B4-BE49-F238E27FC236}">
                <a16:creationId xmlns:a16="http://schemas.microsoft.com/office/drawing/2014/main" id="{4817A94C-9D60-9E44-8F1E-54975936C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805" y="5366867"/>
            <a:ext cx="1485646" cy="928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44" descr="TS-1677X_font.png">
            <a:extLst>
              <a:ext uri="{FF2B5EF4-FFF2-40B4-BE49-F238E27FC236}">
                <a16:creationId xmlns:a16="http://schemas.microsoft.com/office/drawing/2014/main" id="{F3181B5A-D6DD-A849-B0A3-60DC1E3BD7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882" y="5164185"/>
            <a:ext cx="1828053" cy="1142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45" descr="TS-1263XU-Front.png">
            <a:extLst>
              <a:ext uri="{FF2B5EF4-FFF2-40B4-BE49-F238E27FC236}">
                <a16:creationId xmlns:a16="http://schemas.microsoft.com/office/drawing/2014/main" id="{F8CC33BE-2A55-354F-AB08-E42724DD3E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355" y="5284342"/>
            <a:ext cx="2214578" cy="138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22">
            <a:extLst>
              <a:ext uri="{FF2B5EF4-FFF2-40B4-BE49-F238E27FC236}">
                <a16:creationId xmlns:a16="http://schemas.microsoft.com/office/drawing/2014/main" id="{D76BE4AA-8255-6B44-8AFC-9C0659ED54A3}"/>
              </a:ext>
            </a:extLst>
          </p:cNvPr>
          <p:cNvSpPr/>
          <p:nvPr/>
        </p:nvSpPr>
        <p:spPr>
          <a:xfrm>
            <a:off x="1548883" y="2038200"/>
            <a:ext cx="2037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Internal 10GbE/5GbE</a:t>
            </a: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Series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24">
            <a:extLst>
              <a:ext uri="{FF2B5EF4-FFF2-40B4-BE49-F238E27FC236}">
                <a16:creationId xmlns:a16="http://schemas.microsoft.com/office/drawing/2014/main" id="{D3D7DA15-FA04-6744-9C2C-E3489B0BF23D}"/>
              </a:ext>
            </a:extLst>
          </p:cNvPr>
          <p:cNvSpPr/>
          <p:nvPr/>
        </p:nvSpPr>
        <p:spPr>
          <a:xfrm>
            <a:off x="1604422" y="4373201"/>
            <a:ext cx="1887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Extendable 10G series</a:t>
            </a: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CC187431-5AC3-3E42-B2C5-9BF34E38696C}"/>
              </a:ext>
            </a:extLst>
          </p:cNvPr>
          <p:cNvSpPr/>
          <p:nvPr/>
        </p:nvSpPr>
        <p:spPr>
          <a:xfrm>
            <a:off x="3893111" y="4126438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SFP+ / RJ45 (BASE-T)</a:t>
            </a:r>
          </a:p>
        </p:txBody>
      </p:sp>
      <p:sp>
        <p:nvSpPr>
          <p:cNvPr id="18" name="矩形 47">
            <a:extLst>
              <a:ext uri="{FF2B5EF4-FFF2-40B4-BE49-F238E27FC236}">
                <a16:creationId xmlns:a16="http://schemas.microsoft.com/office/drawing/2014/main" id="{2B86CFF4-4CDE-2E47-A112-3076DFA03AF6}"/>
              </a:ext>
            </a:extLst>
          </p:cNvPr>
          <p:cNvSpPr/>
          <p:nvPr/>
        </p:nvSpPr>
        <p:spPr>
          <a:xfrm>
            <a:off x="3893111" y="2663633"/>
            <a:ext cx="1996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RJ45 (BASE-T)</a:t>
            </a:r>
            <a:endParaRPr lang="zh-TW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49">
            <a:extLst>
              <a:ext uri="{FF2B5EF4-FFF2-40B4-BE49-F238E27FC236}">
                <a16:creationId xmlns:a16="http://schemas.microsoft.com/office/drawing/2014/main" id="{706970D2-3B70-A548-B3A1-4ECF821B6CBF}"/>
              </a:ext>
            </a:extLst>
          </p:cNvPr>
          <p:cNvSpPr/>
          <p:nvPr/>
        </p:nvSpPr>
        <p:spPr>
          <a:xfrm>
            <a:off x="3893111" y="1623312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SFP+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C11355-4953-ED40-8747-51727D7E6E0E}"/>
              </a:ext>
            </a:extLst>
          </p:cNvPr>
          <p:cNvSpPr txBox="1"/>
          <p:nvPr/>
        </p:nvSpPr>
        <p:spPr>
          <a:xfrm>
            <a:off x="8508266" y="5953052"/>
            <a:ext cx="2750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Please check the compatibility list</a:t>
            </a:r>
            <a:endParaRPr lang="en-US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F5B19CB-B319-4DE3-9EC4-97094FC52B93}"/>
              </a:ext>
            </a:extLst>
          </p:cNvPr>
          <p:cNvCxnSpPr/>
          <p:nvPr/>
        </p:nvCxnSpPr>
        <p:spPr>
          <a:xfrm>
            <a:off x="3893111" y="1976800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B3334E22-A440-441F-B80C-26B4A8B67BD6}"/>
              </a:ext>
            </a:extLst>
          </p:cNvPr>
          <p:cNvCxnSpPr/>
          <p:nvPr/>
        </p:nvCxnSpPr>
        <p:spPr>
          <a:xfrm>
            <a:off x="3893111" y="3040926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659E94DA-DE8B-4343-B4B4-00C545FA1C9A}"/>
              </a:ext>
            </a:extLst>
          </p:cNvPr>
          <p:cNvCxnSpPr/>
          <p:nvPr/>
        </p:nvCxnSpPr>
        <p:spPr>
          <a:xfrm>
            <a:off x="3893111" y="4507057"/>
            <a:ext cx="597703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2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5E35655-B21B-45AB-BD5F-0084D49A0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2" y="2484895"/>
            <a:ext cx="5822578" cy="3028799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buNone/>
            </a:pPr>
            <a:r>
              <a:rPr lang="en-US" altLang="zh-TW" sz="4600" dirty="0">
                <a:latin typeface="Arial" panose="020B0604020202020204" pitchFamily="34" charset="0"/>
                <a:cs typeface="Arial" panose="020B0604020202020204" pitchFamily="34" charset="0"/>
              </a:rPr>
              <a:t>QXG-10G2T-107</a:t>
            </a:r>
          </a:p>
          <a:p>
            <a:pPr>
              <a:lnSpc>
                <a:spcPts val="5000"/>
              </a:lnSpc>
              <a:buNone/>
            </a:pPr>
            <a:r>
              <a:rPr lang="en-US" altLang="zh-TW" sz="4000" dirty="0">
                <a:latin typeface="Arial" panose="020B0604020202020204" pitchFamily="34" charset="0"/>
                <a:cs typeface="Arial" panose="020B0604020202020204" pitchFamily="34" charset="0"/>
              </a:rPr>
              <a:t>is your Best Choice</a:t>
            </a:r>
          </a:p>
          <a:p>
            <a:pPr>
              <a:lnSpc>
                <a:spcPts val="5000"/>
              </a:lnSpc>
              <a:buNone/>
            </a:pPr>
            <a:r>
              <a:rPr lang="en-US" altLang="zh-TW" sz="4000" dirty="0"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  <a:endParaRPr lang="zh-TW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5229900" y="5834418"/>
            <a:ext cx="58225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5ACF009-8683-4CD2-B689-A03380BF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03" y="2646460"/>
            <a:ext cx="6496797" cy="1694329"/>
          </a:xfrm>
        </p:spPr>
        <p:txBody>
          <a:bodyPr>
            <a:normAutofit fontScale="90000"/>
          </a:bodyPr>
          <a:lstStyle/>
          <a:p>
            <a:r>
              <a:rPr lang="zh-CN" altLang="en-US" sz="5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 port </a:t>
            </a:r>
            <a:r>
              <a:rPr lang="en-US" altLang="zh-CN" sz="5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zh-CN" altLang="en-US" sz="5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Multi-Gig Expansion Card </a:t>
            </a:r>
            <a:r>
              <a:rPr lang="en-US" altLang="zh-CN" sz="5400" spc="-1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QXG-10G2T-107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8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箭號: 五邊形 33">
            <a:extLst>
              <a:ext uri="{FF2B5EF4-FFF2-40B4-BE49-F238E27FC236}">
                <a16:creationId xmlns:a16="http://schemas.microsoft.com/office/drawing/2014/main" id="{70F7628E-CFB4-4CB0-A5D8-CE0CF1391AEE}"/>
              </a:ext>
            </a:extLst>
          </p:cNvPr>
          <p:cNvSpPr/>
          <p:nvPr/>
        </p:nvSpPr>
        <p:spPr>
          <a:xfrm rot="10800000">
            <a:off x="4271748" y="1568125"/>
            <a:ext cx="7920251" cy="4415816"/>
          </a:xfrm>
          <a:prstGeom prst="homePlate">
            <a:avLst>
              <a:gd name="adj" fmla="val 4056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7E67C64-8590-4EBB-993C-A632A73A35F0}"/>
              </a:ext>
            </a:extLst>
          </p:cNvPr>
          <p:cNvSpPr/>
          <p:nvPr/>
        </p:nvSpPr>
        <p:spPr>
          <a:xfrm>
            <a:off x="6693595" y="3658128"/>
            <a:ext cx="4561593" cy="1990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90500" dist="38100" dir="135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9334317-4B2A-4479-B7D8-E308382F9EA2}"/>
              </a:ext>
            </a:extLst>
          </p:cNvPr>
          <p:cNvSpPr/>
          <p:nvPr/>
        </p:nvSpPr>
        <p:spPr>
          <a:xfrm>
            <a:off x="6693595" y="1937987"/>
            <a:ext cx="4561593" cy="15376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90500" dist="38100" dir="135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DED8F6-92AC-674B-80AC-86FF02BC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10GbE </a:t>
            </a:r>
            <a:r>
              <a:rPr lang="en-US" dirty="0"/>
              <a:t>Multi-Gig</a:t>
            </a:r>
            <a:r>
              <a:rPr lang="zh-TW" altLang="en-US" dirty="0"/>
              <a:t> </a:t>
            </a:r>
            <a:r>
              <a:rPr lang="en-US" altLang="zh-TW" dirty="0"/>
              <a:t>Alliance</a:t>
            </a:r>
            <a:r>
              <a:rPr lang="en-US" altLang="zh-CN" dirty="0"/>
              <a:t>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D127A-54E1-6A42-AE83-28A0BB26B7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91" y="1464276"/>
            <a:ext cx="3224614" cy="1585435"/>
          </a:xfrm>
          <a:prstGeom prst="rect">
            <a:avLst/>
          </a:prstGeom>
        </p:spPr>
      </p:pic>
      <p:sp>
        <p:nvSpPr>
          <p:cNvPr id="6" name="矩形 42">
            <a:extLst>
              <a:ext uri="{FF2B5EF4-FFF2-40B4-BE49-F238E27FC236}">
                <a16:creationId xmlns:a16="http://schemas.microsoft.com/office/drawing/2014/main" id="{583E14DD-09C1-5D44-A1EC-68E0254CA216}"/>
              </a:ext>
            </a:extLst>
          </p:cNvPr>
          <p:cNvSpPr/>
          <p:nvPr/>
        </p:nvSpPr>
        <p:spPr>
          <a:xfrm>
            <a:off x="10344379" y="2554652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38">
            <a:extLst>
              <a:ext uri="{FF2B5EF4-FFF2-40B4-BE49-F238E27FC236}">
                <a16:creationId xmlns:a16="http://schemas.microsoft.com/office/drawing/2014/main" id="{486D7F82-4D00-5D44-AA8F-3C2A0D0B1469}"/>
              </a:ext>
            </a:extLst>
          </p:cNvPr>
          <p:cNvSpPr/>
          <p:nvPr/>
        </p:nvSpPr>
        <p:spPr>
          <a:xfrm>
            <a:off x="7865401" y="2554652"/>
            <a:ext cx="53359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36">
            <a:extLst>
              <a:ext uri="{FF2B5EF4-FFF2-40B4-BE49-F238E27FC236}">
                <a16:creationId xmlns:a16="http://schemas.microsoft.com/office/drawing/2014/main" id="{343ECB31-DA47-B140-ACA4-4F68C2298DFE}"/>
              </a:ext>
            </a:extLst>
          </p:cNvPr>
          <p:cNvSpPr/>
          <p:nvPr/>
        </p:nvSpPr>
        <p:spPr>
          <a:xfrm>
            <a:off x="7062932" y="2554652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275">
            <a:extLst>
              <a:ext uri="{FF2B5EF4-FFF2-40B4-BE49-F238E27FC236}">
                <a16:creationId xmlns:a16="http://schemas.microsoft.com/office/drawing/2014/main" id="{83B76890-D633-DA4A-AA6F-8C44474E0A0F}"/>
              </a:ext>
            </a:extLst>
          </p:cNvPr>
          <p:cNvSpPr/>
          <p:nvPr/>
        </p:nvSpPr>
        <p:spPr>
          <a:xfrm>
            <a:off x="6928964" y="3863283"/>
            <a:ext cx="2977075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Used in various solutions</a:t>
            </a:r>
            <a:endParaRPr lang="en-US" b="1">
              <a:solidFill>
                <a:schemeClr val="tx2">
                  <a:lumMod val="7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11" name="Shape 281">
            <a:extLst>
              <a:ext uri="{FF2B5EF4-FFF2-40B4-BE49-F238E27FC236}">
                <a16:creationId xmlns:a16="http://schemas.microsoft.com/office/drawing/2014/main" id="{41A274DB-2C25-D942-A023-272D2753C5E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6492" y="2694606"/>
            <a:ext cx="806828" cy="47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82">
            <a:extLst>
              <a:ext uri="{FF2B5EF4-FFF2-40B4-BE49-F238E27FC236}">
                <a16:creationId xmlns:a16="http://schemas.microsoft.com/office/drawing/2014/main" id="{C8DBF509-C4A6-C84F-B2E8-B7B32C958BB8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652" y="2689122"/>
            <a:ext cx="853112" cy="49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83">
            <a:extLst>
              <a:ext uri="{FF2B5EF4-FFF2-40B4-BE49-F238E27FC236}">
                <a16:creationId xmlns:a16="http://schemas.microsoft.com/office/drawing/2014/main" id="{16C5457F-2686-1040-BB27-FD9B0EC317D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0372" y="2715876"/>
            <a:ext cx="816645" cy="4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85">
            <a:extLst>
              <a:ext uri="{FF2B5EF4-FFF2-40B4-BE49-F238E27FC236}">
                <a16:creationId xmlns:a16="http://schemas.microsoft.com/office/drawing/2014/main" id="{B2C4AC13-2A23-E14D-9302-E03C25C74A20}"/>
              </a:ext>
            </a:extLst>
          </p:cNvPr>
          <p:cNvSpPr/>
          <p:nvPr/>
        </p:nvSpPr>
        <p:spPr>
          <a:xfrm>
            <a:off x="6928963" y="2112630"/>
            <a:ext cx="4424837" cy="2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Strong investors &amp; NBASE-T Alliance</a:t>
            </a:r>
            <a:endParaRPr lang="en-US" b="1">
              <a:solidFill>
                <a:schemeClr val="tx2">
                  <a:lumMod val="75000"/>
                </a:schemeClr>
              </a:solidFill>
              <a:latin typeface="Arial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15" name="Shape 286">
            <a:extLst>
              <a:ext uri="{FF2B5EF4-FFF2-40B4-BE49-F238E27FC236}">
                <a16:creationId xmlns:a16="http://schemas.microsoft.com/office/drawing/2014/main" id="{3482027E-5609-5A4B-8A02-0C16803BBDDE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2942" y="4350254"/>
            <a:ext cx="864096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287">
            <a:extLst>
              <a:ext uri="{FF2B5EF4-FFF2-40B4-BE49-F238E27FC236}">
                <a16:creationId xmlns:a16="http://schemas.microsoft.com/office/drawing/2014/main" id="{090C740E-1835-074E-A5B9-454BF92E5BBB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1054" y="4350254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89">
            <a:extLst>
              <a:ext uri="{FF2B5EF4-FFF2-40B4-BE49-F238E27FC236}">
                <a16:creationId xmlns:a16="http://schemas.microsoft.com/office/drawing/2014/main" id="{0501CB0B-BA2A-624B-8FBF-35EB13C4E85F}"/>
              </a:ext>
            </a:extLst>
          </p:cNvPr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1054" y="5027292"/>
            <a:ext cx="100811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90">
            <a:extLst>
              <a:ext uri="{FF2B5EF4-FFF2-40B4-BE49-F238E27FC236}">
                <a16:creationId xmlns:a16="http://schemas.microsoft.com/office/drawing/2014/main" id="{7C8D42B3-DB56-074E-8DBF-AAE595A10EA6}"/>
              </a:ext>
            </a:extLst>
          </p:cNvPr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7830" y="4350254"/>
            <a:ext cx="108305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39">
            <a:extLst>
              <a:ext uri="{FF2B5EF4-FFF2-40B4-BE49-F238E27FC236}">
                <a16:creationId xmlns:a16="http://schemas.microsoft.com/office/drawing/2014/main" id="{96B7BCFF-DF7F-094B-B668-D7E5B4E16D54}"/>
              </a:ext>
            </a:extLst>
          </p:cNvPr>
          <p:cNvSpPr/>
          <p:nvPr/>
        </p:nvSpPr>
        <p:spPr>
          <a:xfrm>
            <a:off x="8482460" y="2554652"/>
            <a:ext cx="106465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Shape 280">
            <a:extLst>
              <a:ext uri="{FF2B5EF4-FFF2-40B4-BE49-F238E27FC236}">
                <a16:creationId xmlns:a16="http://schemas.microsoft.com/office/drawing/2014/main" id="{BF5A78E6-E12E-FD4B-B474-4F9F6ACAE9C7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60" y="2657224"/>
            <a:ext cx="953747" cy="5574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41">
            <a:extLst>
              <a:ext uri="{FF2B5EF4-FFF2-40B4-BE49-F238E27FC236}">
                <a16:creationId xmlns:a16="http://schemas.microsoft.com/office/drawing/2014/main" id="{D29CB2A0-0D81-7D48-BAEC-FC38CC400289}"/>
              </a:ext>
            </a:extLst>
          </p:cNvPr>
          <p:cNvSpPr/>
          <p:nvPr/>
        </p:nvSpPr>
        <p:spPr>
          <a:xfrm>
            <a:off x="9615770" y="2554652"/>
            <a:ext cx="6514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Shape 284">
            <a:extLst>
              <a:ext uri="{FF2B5EF4-FFF2-40B4-BE49-F238E27FC236}">
                <a16:creationId xmlns:a16="http://schemas.microsoft.com/office/drawing/2014/main" id="{90C2B9A0-28B7-044E-8DE3-087B52585E00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772" y="2705166"/>
            <a:ext cx="792088" cy="4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矩形 43">
            <a:extLst>
              <a:ext uri="{FF2B5EF4-FFF2-40B4-BE49-F238E27FC236}">
                <a16:creationId xmlns:a16="http://schemas.microsoft.com/office/drawing/2014/main" id="{9993A324-3773-0C49-9AAF-0115517BC2C3}"/>
              </a:ext>
            </a:extLst>
          </p:cNvPr>
          <p:cNvSpPr/>
          <p:nvPr/>
        </p:nvSpPr>
        <p:spPr>
          <a:xfrm>
            <a:off x="7342942" y="4839607"/>
            <a:ext cx="9000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Shape 288">
            <a:extLst>
              <a:ext uri="{FF2B5EF4-FFF2-40B4-BE49-F238E27FC236}">
                <a16:creationId xmlns:a16="http://schemas.microsoft.com/office/drawing/2014/main" id="{422F3433-5621-1F44-808A-50679CCE9898}"/>
              </a:ext>
            </a:extLst>
          </p:cNvPr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52" y="5070334"/>
            <a:ext cx="805429" cy="4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矩形 44">
            <a:extLst>
              <a:ext uri="{FF2B5EF4-FFF2-40B4-BE49-F238E27FC236}">
                <a16:creationId xmlns:a16="http://schemas.microsoft.com/office/drawing/2014/main" id="{97DA5A1F-CA48-0B43-8A02-9220546622AA}"/>
              </a:ext>
            </a:extLst>
          </p:cNvPr>
          <p:cNvSpPr/>
          <p:nvPr/>
        </p:nvSpPr>
        <p:spPr>
          <a:xfrm>
            <a:off x="9482639" y="4839607"/>
            <a:ext cx="1100663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Shape 291">
            <a:extLst>
              <a:ext uri="{FF2B5EF4-FFF2-40B4-BE49-F238E27FC236}">
                <a16:creationId xmlns:a16="http://schemas.microsoft.com/office/drawing/2014/main" id="{005E0700-91C9-9246-80A6-35E1DECF4323}"/>
              </a:ext>
            </a:extLst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872" y="5214350"/>
            <a:ext cx="985495" cy="17030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22989C8-8F50-D947-BBED-F271F6CFF33F}"/>
              </a:ext>
            </a:extLst>
          </p:cNvPr>
          <p:cNvSpPr txBox="1"/>
          <p:nvPr/>
        </p:nvSpPr>
        <p:spPr>
          <a:xfrm>
            <a:off x="5172470" y="2930659"/>
            <a:ext cx="1805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10Gbps</a:t>
            </a:r>
          </a:p>
          <a:p>
            <a:r>
              <a:rPr lang="en-US" dirty="0">
                <a:solidFill>
                  <a:schemeClr val="bg1"/>
                </a:solidFill>
              </a:rPr>
              <a:t>5Gbps</a:t>
            </a:r>
          </a:p>
          <a:p>
            <a:r>
              <a:rPr lang="en-US" dirty="0">
                <a:solidFill>
                  <a:schemeClr val="bg1"/>
                </a:solidFill>
              </a:rPr>
              <a:t>2.5Gbps</a:t>
            </a:r>
          </a:p>
          <a:p>
            <a:r>
              <a:rPr lang="en-US" dirty="0">
                <a:solidFill>
                  <a:schemeClr val="bg1"/>
                </a:solidFill>
              </a:rPr>
              <a:t>1Gbps</a:t>
            </a:r>
          </a:p>
          <a:p>
            <a:r>
              <a:rPr lang="en-US" dirty="0">
                <a:solidFill>
                  <a:schemeClr val="bg1"/>
                </a:solidFill>
              </a:rPr>
              <a:t>100Mbps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8D81ED-D08E-DF45-B2CE-3D758DB860E9}"/>
              </a:ext>
            </a:extLst>
          </p:cNvPr>
          <p:cNvSpPr/>
          <p:nvPr/>
        </p:nvSpPr>
        <p:spPr>
          <a:xfrm>
            <a:off x="279147" y="3029991"/>
            <a:ext cx="4119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 </a:t>
            </a: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Leading solution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Aquantia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A42257C-F223-4CCA-B381-92303E319E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147" y="3708979"/>
            <a:ext cx="4258646" cy="24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6902847" y="4694358"/>
            <a:ext cx="373864" cy="15871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options between 1 to 10Gbps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609D8-A19F-7C41-808B-8F3E1D8B41A9}"/>
              </a:ext>
            </a:extLst>
          </p:cNvPr>
          <p:cNvSpPr/>
          <p:nvPr/>
        </p:nvSpPr>
        <p:spPr>
          <a:xfrm>
            <a:off x="4203165" y="2034699"/>
            <a:ext cx="515143" cy="283064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BFC4D-2FBA-654A-9F8B-DA4EA1ECB4A3}"/>
              </a:ext>
            </a:extLst>
          </p:cNvPr>
          <p:cNvSpPr txBox="1"/>
          <p:nvPr/>
        </p:nvSpPr>
        <p:spPr>
          <a:xfrm>
            <a:off x="878541" y="4930877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068B8-B7A2-8B48-ABC3-8DB864E32F1F}"/>
              </a:ext>
            </a:extLst>
          </p:cNvPr>
          <p:cNvSpPr txBox="1"/>
          <p:nvPr/>
        </p:nvSpPr>
        <p:spPr>
          <a:xfrm>
            <a:off x="3971093" y="4930877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10Gbps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1067840" y="5447762"/>
            <a:ext cx="406545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 above cable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switch investment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7605232" y="4479411"/>
            <a:ext cx="452808" cy="369332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8398428" y="4142387"/>
            <a:ext cx="452807" cy="72571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9179755" y="3482788"/>
            <a:ext cx="468596" cy="138255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10016220" y="2035341"/>
            <a:ext cx="515143" cy="2817731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6451246" y="4899009"/>
            <a:ext cx="105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7468341" y="4918118"/>
            <a:ext cx="94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8181188" y="4930877"/>
            <a:ext cx="10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9111314" y="4923062"/>
            <a:ext cx="10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9880075" y="4930877"/>
            <a:ext cx="1012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6654854" y="5447762"/>
            <a:ext cx="502228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Original CAT 5e can reach to 5Gbps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CAT 6 above cable reaches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Low cost 10GbE NBASE-T switch</a:t>
            </a:r>
          </a:p>
        </p:txBody>
      </p:sp>
      <p:pic>
        <p:nvPicPr>
          <p:cNvPr id="27" name="圖片 26" descr="一張含有 室內 的圖片&#10;&#10;自動產生的描述">
            <a:extLst>
              <a:ext uri="{FF2B5EF4-FFF2-40B4-BE49-F238E27FC236}">
                <a16:creationId xmlns:a16="http://schemas.microsoft.com/office/drawing/2014/main" id="{EBDA936A-D8B0-44C0-B5D5-9A6A46281E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117" y="4694359"/>
            <a:ext cx="4476731" cy="359665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63A168A0-EB78-4FDF-9DB2-45647AC62CB4}"/>
              </a:ext>
            </a:extLst>
          </p:cNvPr>
          <p:cNvSpPr/>
          <p:nvPr/>
        </p:nvSpPr>
        <p:spPr>
          <a:xfrm>
            <a:off x="1137195" y="4479411"/>
            <a:ext cx="464677" cy="36933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 descr="一張含有 室內 的圖片&#10;&#10;自動產生的描述">
            <a:extLst>
              <a:ext uri="{FF2B5EF4-FFF2-40B4-BE49-F238E27FC236}">
                <a16:creationId xmlns:a16="http://schemas.microsoft.com/office/drawing/2014/main" id="{D21B7B14-BC11-4059-80D2-6642A1BA22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86" y="4694359"/>
            <a:ext cx="4476731" cy="3596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EA03A6B-B00A-48D8-9E2E-174A5D487E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01" t="18037" r="22687" b="29071"/>
          <a:stretch/>
        </p:blipFill>
        <p:spPr>
          <a:xfrm flipH="1">
            <a:off x="1350255" y="1762880"/>
            <a:ext cx="2325351" cy="2313050"/>
          </a:xfrm>
          <a:prstGeom prst="rect">
            <a:avLst/>
          </a:prstGeom>
        </p:spPr>
      </p:pic>
      <p:pic>
        <p:nvPicPr>
          <p:cNvPr id="21" name="圖片 20" descr="一張含有 男人 的圖片&#10;&#10;自動產生的描述">
            <a:extLst>
              <a:ext uri="{FF2B5EF4-FFF2-40B4-BE49-F238E27FC236}">
                <a16:creationId xmlns:a16="http://schemas.microsoft.com/office/drawing/2014/main" id="{6FE024FC-CE13-4FDA-A5EC-6901C1892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24"/>
          <a:stretch/>
        </p:blipFill>
        <p:spPr>
          <a:xfrm>
            <a:off x="6514833" y="1794748"/>
            <a:ext cx="2336402" cy="22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9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C477AD4-FC1C-40D5-8F17-E2D5F7825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" y="0"/>
            <a:ext cx="12178357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527789F-2A1A-417D-8CCA-D52A0339F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8"/>
          <a:stretch/>
        </p:blipFill>
        <p:spPr>
          <a:xfrm>
            <a:off x="610742" y="2120473"/>
            <a:ext cx="6260704" cy="3685923"/>
          </a:xfrm>
          <a:prstGeom prst="rect">
            <a:avLst/>
          </a:prstGeom>
          <a:effectLst>
            <a:outerShdw blurRad="342900" dist="38100" dir="2700000" sx="101000" sy="101000" algn="tl" rotWithShape="0">
              <a:prstClr val="black">
                <a:alpha val="25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CC0DF-58FC-5C4B-A0BD-AD252D63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97281" cy="1325563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Take advantages of existing infrastructure</a:t>
            </a:r>
            <a:endParaRPr lang="en-US" sz="4000" dirty="0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661B6C30-A001-D944-8C6C-2CAF29990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553"/>
            <a:ext cx="6033245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9705" indent="0">
              <a:buClr>
                <a:srgbClr val="000000"/>
              </a:buClr>
              <a:buSzPts val="1700"/>
              <a:buNone/>
            </a:pP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Current LAN cables may already be capable for </a:t>
            </a:r>
            <a:r>
              <a:rPr lang="en-US" altLang="zh-TW" b="1" dirty="0">
                <a:solidFill>
                  <a:srgbClr val="C00000"/>
                </a:solidFill>
                <a:latin typeface="Arial"/>
                <a:ea typeface="Microsoft JhengHei"/>
                <a:cs typeface="Arial"/>
                <a:sym typeface="Microsoft JhengHei"/>
              </a:rPr>
              <a:t>&gt; 1Gbps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 speeds!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rial"/>
              <a:ea typeface="Microsoft JhengHei"/>
              <a:cs typeface="Arial"/>
            </a:endParaRPr>
          </a:p>
        </p:txBody>
      </p:sp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B5B6776-0C84-B849-811F-BD682B91E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412958"/>
              </p:ext>
            </p:extLst>
          </p:nvPr>
        </p:nvGraphicFramePr>
        <p:xfrm>
          <a:off x="1047629" y="3294420"/>
          <a:ext cx="5544616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8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1B68A55B-FDD9-4130-BAE3-4B10CF2798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45" t="32295" r="34853" b="32171"/>
          <a:stretch/>
        </p:blipFill>
        <p:spPr>
          <a:xfrm rot="10800000">
            <a:off x="8070332" y="3186953"/>
            <a:ext cx="1697122" cy="1133350"/>
          </a:xfrm>
          <a:prstGeom prst="rect">
            <a:avLst/>
          </a:prstGeom>
        </p:spPr>
      </p:pic>
      <p:pic>
        <p:nvPicPr>
          <p:cNvPr id="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E088B5D2-E63F-824B-AC38-B93D08B0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6745" y="3332707"/>
            <a:ext cx="3494601" cy="3236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4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ABD7F435-6F63-422A-986E-EC2EEDD30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36" y="1504777"/>
            <a:ext cx="5285175" cy="470163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564C3BD-DD6B-4EA6-B160-7BBAC720E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432" y="1506071"/>
            <a:ext cx="5282266" cy="4699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257E0-B9C9-0A49-8567-D45A8438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QNAP Multi-Gig </a:t>
            </a:r>
            <a:r>
              <a:rPr lang="en-US" altLang="zh-CN" dirty="0"/>
              <a:t>Expansion Cards</a:t>
            </a:r>
            <a:endParaRPr lang="en-US" dirty="0"/>
          </a:p>
        </p:txBody>
      </p:sp>
      <p:pic>
        <p:nvPicPr>
          <p:cNvPr id="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EE8182B4-BD21-8E48-A2BD-7CB59567F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126" y="3415553"/>
            <a:ext cx="2910902" cy="27114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E76DD-E89B-5C47-BC91-09F7B63D3231}"/>
              </a:ext>
            </a:extLst>
          </p:cNvPr>
          <p:cNvSpPr txBox="1"/>
          <p:nvPr/>
        </p:nvSpPr>
        <p:spPr>
          <a:xfrm>
            <a:off x="1023830" y="1640448"/>
            <a:ext cx="43486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Single-port</a:t>
            </a:r>
          </a:p>
          <a:p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361E8-4946-0B42-B411-0D6C18EB1E86}"/>
              </a:ext>
            </a:extLst>
          </p:cNvPr>
          <p:cNvSpPr/>
          <p:nvPr/>
        </p:nvSpPr>
        <p:spPr>
          <a:xfrm>
            <a:off x="979155" y="2526512"/>
            <a:ext cx="4544834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Single-port 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5-speed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10GBASE-T (RJ45) 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74A26-19B2-3A47-B6A9-7A0CCC9E1B69}"/>
              </a:ext>
            </a:extLst>
          </p:cNvPr>
          <p:cNvSpPr txBox="1"/>
          <p:nvPr/>
        </p:nvSpPr>
        <p:spPr>
          <a:xfrm>
            <a:off x="6513960" y="1639597"/>
            <a:ext cx="39645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Dual-port</a:t>
            </a:r>
          </a:p>
          <a:p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E4BA42-C569-EC49-A4EE-2B50B029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122" y="3352354"/>
            <a:ext cx="3141685" cy="28772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FEC0D6-19AE-B047-AA5E-1E0A05AAFA48}"/>
              </a:ext>
            </a:extLst>
          </p:cNvPr>
          <p:cNvSpPr/>
          <p:nvPr/>
        </p:nvSpPr>
        <p:spPr>
          <a:xfrm>
            <a:off x="6720359" y="2526512"/>
            <a:ext cx="4216218" cy="38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Dual-port 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5-speed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10GBASE-T (RJ45) 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BABAB-BFFA-F746-9831-E062DEF2FEE6}"/>
              </a:ext>
            </a:extLst>
          </p:cNvPr>
          <p:cNvSpPr/>
          <p:nvPr/>
        </p:nvSpPr>
        <p:spPr>
          <a:xfrm>
            <a:off x="6720359" y="2901768"/>
            <a:ext cx="2860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AQC-107S</a:t>
            </a:r>
            <a:endParaRPr 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E01FC9-B6CC-2A45-8204-6D9CA48CDDFB}"/>
              </a:ext>
            </a:extLst>
          </p:cNvPr>
          <p:cNvSpPr/>
          <p:nvPr/>
        </p:nvSpPr>
        <p:spPr>
          <a:xfrm>
            <a:off x="979155" y="2901768"/>
            <a:ext cx="2680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AQtion</a:t>
            </a:r>
            <a:r>
              <a:rPr lang="en-US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</a:t>
            </a:r>
            <a:endParaRPr lang="en-US" sz="24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81B75AE-05EE-4D57-A1DA-8DDE781356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40" y="3384342"/>
            <a:ext cx="1094234" cy="132213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BA736640-7028-4163-AC1E-F703C1AEE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364" y="3384342"/>
            <a:ext cx="1070592" cy="12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3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10A53FC8-99D5-41C2-94C6-7C53DB3C2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" y="1341860"/>
            <a:ext cx="11065034" cy="5177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48714-4152-5F4F-9D71-F9664955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Low profile form factor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9EF96-AF75-9C42-A16E-5DCCF21E8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04"/>
          <a:stretch/>
        </p:blipFill>
        <p:spPr>
          <a:xfrm>
            <a:off x="4963830" y="1612997"/>
            <a:ext cx="4405553" cy="40487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0CBF7-51B9-7941-9EAB-58D87932555F}"/>
              </a:ext>
            </a:extLst>
          </p:cNvPr>
          <p:cNvSpPr txBox="1"/>
          <p:nvPr/>
        </p:nvSpPr>
        <p:spPr>
          <a:xfrm>
            <a:off x="6674856" y="1852726"/>
            <a:ext cx="1152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106.8 mm</a:t>
            </a:r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43169-B92B-1B4A-8683-4ED7FED0F81C}"/>
              </a:ext>
            </a:extLst>
          </p:cNvPr>
          <p:cNvSpPr txBox="1"/>
          <p:nvPr/>
        </p:nvSpPr>
        <p:spPr>
          <a:xfrm>
            <a:off x="9617942" y="3741375"/>
            <a:ext cx="114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68.9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529B5-CFF0-7A4E-87A3-2FFF2C5A3548}"/>
              </a:ext>
            </a:extLst>
          </p:cNvPr>
          <p:cNvSpPr txBox="1"/>
          <p:nvPr/>
        </p:nvSpPr>
        <p:spPr>
          <a:xfrm>
            <a:off x="4732502" y="5483204"/>
            <a:ext cx="198290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Low profile bracket is pre-installed</a:t>
            </a:r>
            <a:endParaRPr lang="en-US" sz="1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5919AF-A288-064A-BF12-44314146E964}"/>
              </a:ext>
            </a:extLst>
          </p:cNvPr>
          <p:cNvSpPr txBox="1"/>
          <p:nvPr/>
        </p:nvSpPr>
        <p:spPr>
          <a:xfrm>
            <a:off x="1449838" y="5467816"/>
            <a:ext cx="227874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Full height and QNAP flat bracket is bundled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F5E3A4-E799-434D-91D1-236ED3CB6D56}"/>
              </a:ext>
            </a:extLst>
          </p:cNvPr>
          <p:cNvSpPr/>
          <p:nvPr/>
        </p:nvSpPr>
        <p:spPr>
          <a:xfrm>
            <a:off x="6035174" y="5053931"/>
            <a:ext cx="2803973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PCIe  </a:t>
            </a:r>
            <a:r>
              <a:rPr lang="en-US" altLang="zh-TW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 2 x4 </a:t>
            </a:r>
            <a:r>
              <a:rPr lang="en-US" alt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interface</a:t>
            </a:r>
            <a:endParaRPr lang="zh-TW" altLang="en-US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6345C-891C-4149-BE76-D04288618411}"/>
              </a:ext>
            </a:extLst>
          </p:cNvPr>
          <p:cNvSpPr txBox="1"/>
          <p:nvPr/>
        </p:nvSpPr>
        <p:spPr>
          <a:xfrm>
            <a:off x="7945954" y="5610889"/>
            <a:ext cx="320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70F78"/>
              </a:buClr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Cooling heatsink and active fan</a:t>
            </a:r>
            <a:endParaRPr lang="en-US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B39ACA-2AD8-4670-8332-CB302E778D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182940" y="2140491"/>
            <a:ext cx="3896444" cy="218754"/>
          </a:xfrm>
          <a:prstGeom prst="rect">
            <a:avLst/>
          </a:prstGeom>
        </p:spPr>
      </p:pic>
      <p:pic>
        <p:nvPicPr>
          <p:cNvPr id="18" name="圖片 17" descr="一張含有 監視器 的圖片&#10;&#10;自動產生的描述">
            <a:extLst>
              <a:ext uri="{FF2B5EF4-FFF2-40B4-BE49-F238E27FC236}">
                <a16:creationId xmlns:a16="http://schemas.microsoft.com/office/drawing/2014/main" id="{1AC22B92-AFC5-461D-8C29-F44586D754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8372603" y="3770815"/>
            <a:ext cx="2285855" cy="25861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E7D8AFC-10AD-422B-A538-89710F1F1A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56849" y="3630678"/>
            <a:ext cx="2835843" cy="82188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D51F390-7348-471C-AB11-F1A7DEF6B4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29212" y="3649202"/>
            <a:ext cx="1494611" cy="192134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5A16406-AB1F-4ED1-9CCB-ACBEE022C7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831" y="4658840"/>
            <a:ext cx="1417920" cy="38420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65401F2-7E81-48FA-B3A9-236096FE2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98"/>
          <a:stretch/>
        </p:blipFill>
        <p:spPr>
          <a:xfrm>
            <a:off x="1905260" y="1612997"/>
            <a:ext cx="1870430" cy="39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4F6FEEEE-0A2D-4AAA-B518-4960203FFAE5}"/>
              </a:ext>
            </a:extLst>
          </p:cNvPr>
          <p:cNvSpPr/>
          <p:nvPr/>
        </p:nvSpPr>
        <p:spPr>
          <a:xfrm>
            <a:off x="5171654" y="1448823"/>
            <a:ext cx="4612341" cy="461234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24C82A-695C-40BC-938E-83142EBCA72F}"/>
              </a:ext>
            </a:extLst>
          </p:cNvPr>
          <p:cNvSpPr/>
          <p:nvPr/>
        </p:nvSpPr>
        <p:spPr>
          <a:xfrm>
            <a:off x="8417859" y="2502668"/>
            <a:ext cx="3361435" cy="131487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363BA6FC-649C-479E-88C5-371E494CC833}"/>
              </a:ext>
            </a:extLst>
          </p:cNvPr>
          <p:cNvSpPr/>
          <p:nvPr/>
        </p:nvSpPr>
        <p:spPr>
          <a:xfrm>
            <a:off x="935831" y="1448823"/>
            <a:ext cx="4612341" cy="461234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dirty="0">
                <a:ea typeface="微軟正黑體"/>
              </a:rPr>
              <a:t> Supports </a:t>
            </a:r>
            <a:r>
              <a:rPr lang="en-US" altLang="zh-CN" dirty="0">
                <a:ea typeface="微軟正黑體"/>
              </a:rPr>
              <a:t>QTS, </a:t>
            </a:r>
            <a:r>
              <a:rPr lang="en-US" altLang="zh-TW" dirty="0">
                <a:ea typeface="微軟正黑體"/>
              </a:rPr>
              <a:t>Windows and </a:t>
            </a:r>
            <a:r>
              <a:rPr lang="en-US" altLang="zh-CN" dirty="0">
                <a:ea typeface="微軟正黑體"/>
              </a:rPr>
              <a:t>Linux</a:t>
            </a:r>
            <a:endParaRPr lang="en-US" dirty="0">
              <a:ea typeface="微軟正黑體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441" y="2049884"/>
            <a:ext cx="3129945" cy="19562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2005817" y="2307935"/>
            <a:ext cx="1169671" cy="389466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1884531" y="5028962"/>
            <a:ext cx="271493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driver is featured in QTS, Please update to latest QTS version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6128762" y="4900716"/>
            <a:ext cx="272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Driver is required to download and install to your PC from </a:t>
            </a:r>
            <a:r>
              <a:rPr lang="en-US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Aquantia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website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439632" y="6155283"/>
            <a:ext cx="6277039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*the compatible QNAP NAS can be found in QNAP compatibility list</a:t>
            </a:r>
            <a:endParaRPr lang="en-US" sz="15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671" y="1655320"/>
            <a:ext cx="1552013" cy="262569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1509077" y="4414491"/>
            <a:ext cx="346866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supported</a:t>
            </a:r>
            <a:r>
              <a:rPr lang="zh-CN" altLang="en-US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5595963" y="4414491"/>
            <a:ext cx="37934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supported </a:t>
            </a:r>
            <a:r>
              <a:rPr lang="zh-CN" altLang="en-US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PC/Workstation</a:t>
            </a:r>
            <a:endParaRPr lang="zh-TW" altLang="en-US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B4759-9086-CA4C-837D-D10139FBD4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337" y="2580669"/>
            <a:ext cx="3260957" cy="115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9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1173</Words>
  <Application>Microsoft Office PowerPoint</Application>
  <PresentationFormat>寬螢幕</PresentationFormat>
  <Paragraphs>321</Paragraphs>
  <Slides>26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Microsoft JhengHei</vt:lpstr>
      <vt:lpstr>Microsoft JhengHei</vt:lpstr>
      <vt:lpstr>Arial</vt:lpstr>
      <vt:lpstr>Calibri</vt:lpstr>
      <vt:lpstr>Corbel</vt:lpstr>
      <vt:lpstr>Wingdings</vt:lpstr>
      <vt:lpstr>Office Theme</vt:lpstr>
      <vt:lpstr>Image</vt:lpstr>
      <vt:lpstr>PowerPoint 簡報</vt:lpstr>
      <vt:lpstr>PowerPoint 簡報</vt:lpstr>
      <vt:lpstr>Dual port 10GbE Multi-Gig Expansion Card QXG-10G2T-107</vt:lpstr>
      <vt:lpstr>10GbE Multi-Gig Alliance </vt:lpstr>
      <vt:lpstr>Flexible options between 1 to 10Gbps </vt:lpstr>
      <vt:lpstr>Take advantages of existing infrastructure</vt:lpstr>
      <vt:lpstr>QNAP Multi-Gig Expansion Cards</vt:lpstr>
      <vt:lpstr>Low profile form factor</vt:lpstr>
      <vt:lpstr> Supports QTS, Windows and Linux</vt:lpstr>
      <vt:lpstr>Multi-speed on different infrasturcture</vt:lpstr>
      <vt:lpstr>PowerPoint 簡報</vt:lpstr>
      <vt:lpstr>QNAP Unmanaged 10GbE Switch</vt:lpstr>
      <vt:lpstr>QSW 10GbE NBASE-T Switch</vt:lpstr>
      <vt:lpstr>Multi-Gig Port </vt:lpstr>
      <vt:lpstr>Build a high-speed home network</vt:lpstr>
      <vt:lpstr>QSW series product comparison</vt:lpstr>
      <vt:lpstr>QNAP High Speed NIC series</vt:lpstr>
      <vt:lpstr>QNAP 10GbE above NIC product line</vt:lpstr>
      <vt:lpstr>QNA series for 10GbE</vt:lpstr>
      <vt:lpstr>QNAP Cache and 10GbE series: QM2</vt:lpstr>
      <vt:lpstr>PC/ workstation speed up</vt:lpstr>
      <vt:lpstr>Mac/Windows laptop speed up instantly</vt:lpstr>
      <vt:lpstr>PC/Workstation 25GbE ultra speed</vt:lpstr>
      <vt:lpstr>PC/ workstation 10GbE ft. Cache solution</vt:lpstr>
      <vt:lpstr>QNAP 10GbE NAS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QXG-10G2T-107</dc:title>
  <dc:creator>Danlin</dc:creator>
  <cp:lastModifiedBy>QNAP_Hsuan Chang</cp:lastModifiedBy>
  <cp:revision>6</cp:revision>
  <dcterms:created xsi:type="dcterms:W3CDTF">2019-08-26T09:51:18Z</dcterms:created>
  <dcterms:modified xsi:type="dcterms:W3CDTF">2019-09-03T08:19:58Z</dcterms:modified>
</cp:coreProperties>
</file>