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8" r:id="rId13"/>
    <p:sldId id="269" r:id="rId14"/>
    <p:sldId id="270" r:id="rId15"/>
    <p:sldId id="271" r:id="rId16"/>
    <p:sldId id="272" r:id="rId17"/>
    <p:sldId id="267" r:id="rId18"/>
    <p:sldId id="273" r:id="rId19"/>
    <p:sldId id="274" r:id="rId20"/>
    <p:sldId id="275" r:id="rId21"/>
    <p:sldId id="276" r:id="rId22"/>
    <p:sldId id="280" r:id="rId23"/>
    <p:sldId id="277" r:id="rId24"/>
    <p:sldId id="278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lin" initials="D" lastIdx="1" clrIdx="0">
    <p:extLst>
      <p:ext uri="{19B8F6BF-5375-455C-9EA6-DF929625EA0E}">
        <p15:presenceInfo xmlns:p15="http://schemas.microsoft.com/office/powerpoint/2012/main" userId="S::danlin@s21.office365.vc::b5243655-26ed-4f1d-966f-d9e885211a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4A9"/>
    <a:srgbClr val="84C915"/>
    <a:srgbClr val="CAE1E8"/>
    <a:srgbClr val="E4C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455EB2-7E32-B4C4-5D60-D55AB92034F6}" v="398" dt="2019-09-03T02:10:16.713"/>
    <p1510:client id="{2462C33E-B7A5-D1B4-C32E-305A05FF305A}" v="226" dt="2019-09-03T01:56:08.652"/>
    <p1510:client id="{54028A2B-F9D2-C647-97F4-7C3160EBAC4F}" v="953" dt="2019-09-03T06:23:17.313"/>
    <p1510:client id="{3E51A7DA-CB50-52C0-A68A-2E2D0F7BF74F}" v="2" dt="2019-09-03T02:55:28.418"/>
    <p1510:client id="{7DE40143-19D0-45C1-B1BE-16F589ECD294}" v="2631" dt="2019-09-03T06:51:16.604"/>
    <p1510:client id="{C2619922-856F-AABA-4945-0790EF9A1340}" v="1" dt="2019-09-03T05:44:26.202"/>
    <p1510:client id="{E1276931-CBA0-B60C-4FA5-D006E7D45C39}" v="19" dt="2019-09-03T01:41:32.120"/>
    <p1510:client id="{E0EF29EB-662D-B946-0541-658B951281F5}" v="7" dt="2019-09-03T01:52:46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998A6-6E7B-F641-832D-82D133AB1B28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86966-27BE-214B-877F-19AA98E5C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7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rlz=1C5CHFA_enTW756TW756&amp;biw=1440&amp;bih=637&amp;tbm=isch&amp;sa=1&amp;ei=UN1kXZiSL5bi-AalmZ3IDA&amp;q=nbase-t+alliance&amp;oq=nbase-t+all&amp;gs_l=img.1.0.0i24.109121.110302..112358...1.0..0.49.211.5......0....1..gws-wiz-img.......0i30._zAQ-T5AKIc#imgrc=8zR5tpChhW-eTM: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quantia.com/support/driver-download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QXG-10G1T </a:t>
            </a:r>
            <a:r>
              <a:rPr lang="zh-CN" altLang="en-US"/>
              <a:t>中文簡報</a:t>
            </a:r>
            <a:endParaRPr lang="en-US" altLang="zh-CN"/>
          </a:p>
          <a:p>
            <a:endParaRPr lang="en-US" altLang="zh-CN"/>
          </a:p>
          <a:p>
            <a:r>
              <a:rPr lang="en-US">
                <a:hlinkClick r:id="rId3"/>
              </a:rPr>
              <a:t>https://www.google.com/search?rlz=1C5CHFA_enTW756TW756&amp;biw=1440&amp;bih=637&amp;tbm=isch&amp;sa=1&amp;ei=UN1kXZiSL5bi-AalmZ3IDA&amp;q=nbase-t+alliance&amp;oq=nbase-t+all&amp;gs_l=img.1.0.0i24.109121.110302..112358...1.0..0.49.211.5......0....1..gws-wiz-img.......0i30._zAQ-T5AKIc#imgrc=8zR5tpChhW-eTM:</a:t>
            </a:r>
            <a:endParaRPr lang="en-US" altLang="zh-C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39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77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39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93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25G-CX4 </a:t>
            </a:r>
            <a:r>
              <a:rPr lang="zh-CN" altLang="en-US"/>
              <a:t>直播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42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7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92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QXG-10G1T </a:t>
            </a:r>
            <a:r>
              <a:rPr lang="zh-CN" altLang="en-US"/>
              <a:t>中文簡報</a:t>
            </a:r>
            <a:endParaRPr lang="en-US" altLang="zh-C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2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QNA-T310G1T/QNA-T310G1S </a:t>
            </a:r>
            <a:r>
              <a:rPr lang="zh-CN" altLang="en-US"/>
              <a:t>簡報</a:t>
            </a:r>
            <a:endParaRPr lang="en-US" altLang="zh-CN"/>
          </a:p>
          <a:p>
            <a:r>
              <a:rPr lang="en-US">
                <a:hlinkClick r:id="rId3"/>
              </a:rPr>
              <a:t>https://www.aquantia.com/support/driver-download/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68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27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96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  <a:r>
              <a:rPr lang="zh-CN" altLang="en-US"/>
              <a:t>簡報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73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  <a:r>
              <a:rPr lang="zh-CN" altLang="en-US"/>
              <a:t>簡報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41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11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8359A-0234-D741-BA9D-25CD51D92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92CE22-E7E9-174A-AA34-61CF96574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090D6B1-5989-425A-B3AE-68345420EE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" y="0"/>
            <a:ext cx="12183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6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B6217BC-7027-4AE6-B31F-7FCBD884A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" y="0"/>
            <a:ext cx="1218355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C1A23-6D7B-B040-9CC3-1784B46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0FFF4-37F8-6C44-B387-A7E2B2A9E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655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B6217BC-7027-4AE6-B31F-7FCBD884A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" y="0"/>
            <a:ext cx="121783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C1A23-6D7B-B040-9CC3-1784B46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0FFF4-37F8-6C44-B387-A7E2B2A9E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906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B6217BC-7027-4AE6-B31F-7FCBD884A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" y="0"/>
            <a:ext cx="121783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C1A23-6D7B-B040-9CC3-1784B466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393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0FFF4-37F8-6C44-B387-A7E2B2A9E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813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94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" y="1462"/>
            <a:ext cx="12178357" cy="68550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BBE10D-6A2F-8C42-9B4F-C1F2B44AB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689412"/>
            <a:ext cx="5716868" cy="1694329"/>
          </a:xfrm>
        </p:spPr>
        <p:txBody>
          <a:bodyPr anchor="t">
            <a:normAutofit/>
          </a:bodyPr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3584F-559C-4844-A1C4-EB66EA366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95334"/>
            <a:ext cx="5716868" cy="97761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080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62"/>
            <a:ext cx="12182582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73345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" y="1462"/>
            <a:ext cx="12173165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140876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" y="1462"/>
            <a:ext cx="12173165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9642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D6EC-1077-334F-9239-FF44D21BD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895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C78542-6964-8749-9FDA-BF24FF6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15DC9-D46F-7641-AEFC-2AA9A5434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32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5" r:id="rId4"/>
    <p:sldLayoutId id="2147483651" r:id="rId5"/>
    <p:sldLayoutId id="2147483657" r:id="rId6"/>
    <p:sldLayoutId id="2147483659" r:id="rId7"/>
    <p:sldLayoutId id="2147483658" r:id="rId8"/>
    <p:sldLayoutId id="214748365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80000" indent="18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80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80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80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80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7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17" Type="http://schemas.openxmlformats.org/officeDocument/2006/relationships/image" Target="../media/image78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77.jpeg"/><Relationship Id="rId20" Type="http://schemas.openxmlformats.org/officeDocument/2006/relationships/image" Target="../media/image81.tiff"/><Relationship Id="rId1" Type="http://schemas.openxmlformats.org/officeDocument/2006/relationships/vmlDrawing" Target="../drawings/vmlDrawing1.v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67.wmf"/><Relationship Id="rId10" Type="http://schemas.openxmlformats.org/officeDocument/2006/relationships/image" Target="../media/image73.png"/><Relationship Id="rId19" Type="http://schemas.openxmlformats.org/officeDocument/2006/relationships/image" Target="../media/image80.png"/><Relationship Id="rId4" Type="http://schemas.openxmlformats.org/officeDocument/2006/relationships/image" Target="../media/image43.png"/><Relationship Id="rId9" Type="http://schemas.openxmlformats.org/officeDocument/2006/relationships/image" Target="../media/image72.png"/><Relationship Id="rId1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tiff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tiff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tiff"/><Relationship Id="rId4" Type="http://schemas.openxmlformats.org/officeDocument/2006/relationships/image" Target="../media/image88.png"/><Relationship Id="rId9" Type="http://schemas.openxmlformats.org/officeDocument/2006/relationships/image" Target="../media/image9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tiff"/><Relationship Id="rId4" Type="http://schemas.openxmlformats.org/officeDocument/2006/relationships/image" Target="../media/image93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tiff"/><Relationship Id="rId3" Type="http://schemas.microsoft.com/office/2007/relationships/hdphoto" Target="../media/hdphoto1.wdp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112.tiff"/><Relationship Id="rId5" Type="http://schemas.microsoft.com/office/2007/relationships/hdphoto" Target="../media/hdphoto2.wdp"/><Relationship Id="rId10" Type="http://schemas.openxmlformats.org/officeDocument/2006/relationships/image" Target="../media/image111.png"/><Relationship Id="rId4" Type="http://schemas.openxmlformats.org/officeDocument/2006/relationships/image" Target="../media/image107.png"/><Relationship Id="rId9" Type="http://schemas.openxmlformats.org/officeDocument/2006/relationships/image" Target="../media/image110.tiff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tiff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tiff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tiff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tiff"/><Relationship Id="rId13" Type="http://schemas.openxmlformats.org/officeDocument/2006/relationships/image" Target="../media/image138.tiff"/><Relationship Id="rId3" Type="http://schemas.openxmlformats.org/officeDocument/2006/relationships/image" Target="../media/image128.png"/><Relationship Id="rId7" Type="http://schemas.openxmlformats.org/officeDocument/2006/relationships/image" Target="../media/image132.tiff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image" Target="../media/image129.tiff"/><Relationship Id="rId9" Type="http://schemas.openxmlformats.org/officeDocument/2006/relationships/image" Target="../media/image134.tiff"/><Relationship Id="rId14" Type="http://schemas.openxmlformats.org/officeDocument/2006/relationships/image" Target="../media/image1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2.tiff"/><Relationship Id="rId7" Type="http://schemas.openxmlformats.org/officeDocument/2006/relationships/image" Target="../media/image14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tiff"/><Relationship Id="rId5" Type="http://schemas.openxmlformats.org/officeDocument/2006/relationships/image" Target="../media/image144.tiff"/><Relationship Id="rId4" Type="http://schemas.openxmlformats.org/officeDocument/2006/relationships/image" Target="../media/image143.tiff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tif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tiff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tiff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quantia.com/support/driver-download/" TargetMode="External"/><Relationship Id="rId5" Type="http://schemas.openxmlformats.org/officeDocument/2006/relationships/image" Target="../media/image52.tiff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66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物件 的圖片&#10;&#10;自動產生的描述">
            <a:extLst>
              <a:ext uri="{FF2B5EF4-FFF2-40B4-BE49-F238E27FC236}">
                <a16:creationId xmlns:a16="http://schemas.microsoft.com/office/drawing/2014/main" id="{F5B41E5F-75D5-44EE-B86B-7881F7956C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86" y="1505097"/>
            <a:ext cx="6553064" cy="4123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依據網路設備提供不同連線速度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82B49-823A-DB48-BB2B-8F54ECA75421}"/>
              </a:ext>
            </a:extLst>
          </p:cNvPr>
          <p:cNvSpPr txBox="1"/>
          <p:nvPr/>
        </p:nvSpPr>
        <p:spPr>
          <a:xfrm>
            <a:off x="1806204" y="5628827"/>
            <a:ext cx="4063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CN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CN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 </a:t>
            </a:r>
            <a:r>
              <a:rPr lang="zh-CN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CN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</a:t>
            </a:r>
            <a:r>
              <a:rPr lang="zh-CN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r>
              <a:rPr lang="en-US" altLang="zh-CN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</a:t>
            </a:r>
            <a:r>
              <a:rPr lang="zh-CN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檔案至</a:t>
            </a:r>
            <a:r>
              <a:rPr lang="en-US" altLang="zh-CN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TVS-672N, </a:t>
            </a:r>
          </a:p>
          <a:p>
            <a:pPr>
              <a:lnSpc>
                <a:spcPts val="800"/>
              </a:lnSpc>
            </a:pPr>
            <a:r>
              <a:rPr 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CPU: Intel (R) Core(TM) i7-6700 CPU@ 3.40GHz.</a:t>
            </a:r>
            <a:br>
              <a:rPr 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2. OS: Windows 10.</a:t>
            </a:r>
            <a:br>
              <a:rPr 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3. Memory: 64 GB.</a:t>
            </a:r>
            <a:br>
              <a:rPr 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4. 1GbE NIC On board</a:t>
            </a:r>
            <a:br>
              <a:rPr 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5. 10GbE NIC: QXG-10G2T-AQC107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67CE07-2862-B049-B753-22974B4CFABA}"/>
              </a:ext>
            </a:extLst>
          </p:cNvPr>
          <p:cNvSpPr txBox="1"/>
          <p:nvPr/>
        </p:nvSpPr>
        <p:spPr>
          <a:xfrm>
            <a:off x="6178375" y="5533477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MB/s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1B53A444-C06F-49CC-900E-EBB4EF7E9ED3}"/>
              </a:ext>
            </a:extLst>
          </p:cNvPr>
          <p:cNvSpPr txBox="1"/>
          <p:nvPr/>
        </p:nvSpPr>
        <p:spPr>
          <a:xfrm>
            <a:off x="1011466" y="2349602"/>
            <a:ext cx="79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C36062AD-852D-42D9-B9D9-678EBFBC9440}"/>
              </a:ext>
            </a:extLst>
          </p:cNvPr>
          <p:cNvSpPr txBox="1"/>
          <p:nvPr/>
        </p:nvSpPr>
        <p:spPr>
          <a:xfrm>
            <a:off x="1011466" y="3495357"/>
            <a:ext cx="79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55281847-E0D1-49C0-8F3C-083BE9A85F60}"/>
              </a:ext>
            </a:extLst>
          </p:cNvPr>
          <p:cNvSpPr txBox="1"/>
          <p:nvPr/>
        </p:nvSpPr>
        <p:spPr>
          <a:xfrm>
            <a:off x="1011466" y="4541960"/>
            <a:ext cx="91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67EA733D-0EDF-4C88-91B7-067FBC6ACAFC}"/>
              </a:ext>
            </a:extLst>
          </p:cNvPr>
          <p:cNvSpPr txBox="1"/>
          <p:nvPr/>
        </p:nvSpPr>
        <p:spPr>
          <a:xfrm>
            <a:off x="2274771" y="2213309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Download: 118MB/s</a:t>
            </a: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35365C8A-CAFA-44AE-BB49-335F03593EBB}"/>
              </a:ext>
            </a:extLst>
          </p:cNvPr>
          <p:cNvSpPr txBox="1"/>
          <p:nvPr/>
        </p:nvSpPr>
        <p:spPr>
          <a:xfrm>
            <a:off x="2274771" y="2620933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Upload: 118MB/s</a:t>
            </a: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5E07D979-E335-480F-B1EE-703AE02D48E4}"/>
              </a:ext>
            </a:extLst>
          </p:cNvPr>
          <p:cNvSpPr txBox="1"/>
          <p:nvPr/>
        </p:nvSpPr>
        <p:spPr>
          <a:xfrm>
            <a:off x="3574761" y="3308418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Download: 581MB/s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BF623EBA-4D99-4EED-AC81-77F41EB056F1}"/>
              </a:ext>
            </a:extLst>
          </p:cNvPr>
          <p:cNvSpPr txBox="1"/>
          <p:nvPr/>
        </p:nvSpPr>
        <p:spPr>
          <a:xfrm>
            <a:off x="3574761" y="3694009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Upload: 581MB/s</a:t>
            </a:r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48C6129F-3913-4094-8759-498998CFE7F6}"/>
              </a:ext>
            </a:extLst>
          </p:cNvPr>
          <p:cNvSpPr txBox="1"/>
          <p:nvPr/>
        </p:nvSpPr>
        <p:spPr>
          <a:xfrm>
            <a:off x="4984358" y="4385504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Download: 1157MB/s</a:t>
            </a: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43E318FA-57E6-4043-AC28-D6F26DD48087}"/>
              </a:ext>
            </a:extLst>
          </p:cNvPr>
          <p:cNvSpPr txBox="1"/>
          <p:nvPr/>
        </p:nvSpPr>
        <p:spPr>
          <a:xfrm>
            <a:off x="4984358" y="4771095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Upload: 1134MB/s</a:t>
            </a:r>
          </a:p>
        </p:txBody>
      </p:sp>
      <p:pic>
        <p:nvPicPr>
          <p:cNvPr id="12" name="圖片 1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618B676A-CE3A-4A85-82B5-F58AA3C1C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347" b="13683"/>
          <a:stretch/>
        </p:blipFill>
        <p:spPr>
          <a:xfrm>
            <a:off x="8244046" y="2246360"/>
            <a:ext cx="3527904" cy="42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51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72953" y="2783541"/>
            <a:ext cx="6306297" cy="20299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>
              <a:buNone/>
            </a:pPr>
            <a:r>
              <a:rPr lang="zh-CN" altLang="en-US" sz="5000" b="1">
                <a:latin typeface="微軟正黑體"/>
                <a:ea typeface="微軟正黑體"/>
              </a:rPr>
              <a:t>效能展示 D</a:t>
            </a:r>
            <a:r>
              <a:rPr lang="en-US" altLang="zh-CN" sz="5000" b="1">
                <a:latin typeface="微軟正黑體"/>
                <a:ea typeface="微軟正黑體"/>
              </a:rPr>
              <a:t>emo</a:t>
            </a:r>
            <a:endParaRPr lang="en-US">
              <a:latin typeface="微軟正黑體"/>
              <a:ea typeface="微軟正黑體"/>
            </a:endParaRPr>
          </a:p>
          <a:p>
            <a:pPr marL="71755"/>
            <a:r>
              <a:rPr lang="en-US" altLang="zh-CN">
                <a:latin typeface="微軟正黑體"/>
                <a:ea typeface="微軟正黑體"/>
              </a:rPr>
              <a:t>1</a:t>
            </a:r>
            <a:r>
              <a:rPr lang="en-US">
                <a:latin typeface="微軟正黑體"/>
                <a:ea typeface="微軟正黑體"/>
              </a:rPr>
              <a:t>0GB</a:t>
            </a:r>
            <a:r>
              <a:rPr lang="en-US" altLang="zh-CN">
                <a:latin typeface="微軟正黑體"/>
                <a:ea typeface="微軟正黑體"/>
              </a:rPr>
              <a:t> </a:t>
            </a:r>
            <a:r>
              <a:rPr lang="zh-CN" altLang="en-US">
                <a:latin typeface="微軟正黑體"/>
                <a:ea typeface="微軟正黑體"/>
              </a:rPr>
              <a:t>大檔 </a:t>
            </a:r>
            <a:r>
              <a:rPr lang="en-US" altLang="zh-CN">
                <a:latin typeface="微軟正黑體"/>
                <a:ea typeface="微軟正黑體"/>
              </a:rPr>
              <a:t>10Gbps </a:t>
            </a:r>
            <a:r>
              <a:rPr lang="zh-CN" altLang="en-US">
                <a:latin typeface="微軟正黑體"/>
                <a:ea typeface="微軟正黑體"/>
              </a:rPr>
              <a:t>拖拉</a:t>
            </a:r>
            <a:endParaRPr lang="en-US" altLang="zh-CN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661567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642B41F-0385-42F0-81D9-38A9408EFF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" y="0"/>
            <a:ext cx="1218355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EF73DE-F2C0-4CCA-8F56-2909DD77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46" y="2837329"/>
            <a:ext cx="5810998" cy="1694329"/>
          </a:xfrm>
        </p:spPr>
        <p:txBody>
          <a:bodyPr>
            <a:normAutofit/>
          </a:bodyPr>
          <a:lstStyle/>
          <a:p>
            <a:r>
              <a:rPr lang="en-US" altLang="zh-TW" sz="4800" b="1"/>
              <a:t>QNAP </a:t>
            </a:r>
            <a:r>
              <a:rPr lang="zh-CN" altLang="en-US" sz="4800" b="1"/>
              <a:t>經濟型非網管</a:t>
            </a:r>
            <a:r>
              <a:rPr lang="en-US" altLang="zh-CN" sz="4800" b="1"/>
              <a:t>10GbE </a:t>
            </a:r>
            <a:r>
              <a:rPr lang="zh-CN" altLang="en-US" sz="4800" b="1"/>
              <a:t>交換器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8425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1A795A24-0F31-4AFB-BA1D-4CB71F42A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448" y="1736831"/>
            <a:ext cx="4390774" cy="3973128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FD829276-9D16-4FEE-88CB-758501E902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989" y="1736831"/>
            <a:ext cx="4390774" cy="3973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661BE-26D2-C348-B283-FC013054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QSW 10GbE </a:t>
            </a:r>
            <a:r>
              <a:rPr lang="en-US" b="0"/>
              <a:t>NBASE-T</a:t>
            </a:r>
            <a:r>
              <a:rPr lang="en-US"/>
              <a:t> </a:t>
            </a:r>
            <a:r>
              <a:rPr lang="zh-CN" altLang="en-US"/>
              <a:t>交換器</a:t>
            </a:r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ECC2866-458F-7C4E-BA1E-382C3FE702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21" y="2512797"/>
            <a:ext cx="3093368" cy="81361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BCEC849-EC07-5246-804E-9AD710A450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95" y="4043163"/>
            <a:ext cx="3222944" cy="84763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1AC5D6F-FADC-9142-9D5C-B9704D393629}"/>
              </a:ext>
            </a:extLst>
          </p:cNvPr>
          <p:cNvSpPr txBox="1"/>
          <p:nvPr/>
        </p:nvSpPr>
        <p:spPr>
          <a:xfrm>
            <a:off x="1813478" y="3843974"/>
            <a:ext cx="156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QSW-804-4C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5BA1A-991F-3D40-BF42-8A66E2C704CF}"/>
              </a:ext>
            </a:extLst>
          </p:cNvPr>
          <p:cNvSpPr txBox="1"/>
          <p:nvPr/>
        </p:nvSpPr>
        <p:spPr>
          <a:xfrm>
            <a:off x="1813478" y="2269038"/>
            <a:ext cx="156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QSW-1208-8C</a:t>
            </a:r>
          </a:p>
        </p:txBody>
      </p:sp>
      <p:sp>
        <p:nvSpPr>
          <p:cNvPr id="8" name="文字方塊 17">
            <a:extLst>
              <a:ext uri="{FF2B5EF4-FFF2-40B4-BE49-F238E27FC236}">
                <a16:creationId xmlns:a16="http://schemas.microsoft.com/office/drawing/2014/main" id="{DE9D032F-A17F-8345-874D-1DF57FA19FBE}"/>
              </a:ext>
            </a:extLst>
          </p:cNvPr>
          <p:cNvSpPr txBox="1"/>
          <p:nvPr/>
        </p:nvSpPr>
        <p:spPr>
          <a:xfrm>
            <a:off x="287997" y="3284542"/>
            <a:ext cx="323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同時高達 </a:t>
            </a:r>
            <a:r>
              <a:rPr lang="en-US" altLang="zh-TW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 </a:t>
            </a:r>
            <a:r>
              <a:rPr lang="zh-TW" alt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  </a:t>
            </a:r>
            <a:r>
              <a:rPr lang="en-US" altLang="zh-TW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10Gbps </a:t>
            </a:r>
            <a:r>
              <a:rPr lang="zh-TW" alt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 </a:t>
            </a:r>
          </a:p>
        </p:txBody>
      </p:sp>
      <p:sp>
        <p:nvSpPr>
          <p:cNvPr id="9" name="文字方塊 25">
            <a:extLst>
              <a:ext uri="{FF2B5EF4-FFF2-40B4-BE49-F238E27FC236}">
                <a16:creationId xmlns:a16="http://schemas.microsoft.com/office/drawing/2014/main" id="{164089AE-B1EB-8245-9533-0FA08FF66A8C}"/>
              </a:ext>
            </a:extLst>
          </p:cNvPr>
          <p:cNvSpPr txBox="1"/>
          <p:nvPr/>
        </p:nvSpPr>
        <p:spPr>
          <a:xfrm>
            <a:off x="287997" y="4890175"/>
            <a:ext cx="324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同時高達 </a:t>
            </a:r>
            <a:r>
              <a:rPr lang="en-US" altLang="zh-TW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埠  </a:t>
            </a:r>
            <a:r>
              <a:rPr lang="en-US" altLang="zh-TW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10Gbps </a:t>
            </a:r>
            <a:r>
              <a:rPr lang="zh-TW" alt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 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9EBFABA5-C5A2-0F4C-AC49-DA376E9C778A}"/>
              </a:ext>
            </a:extLst>
          </p:cNvPr>
          <p:cNvSpPr txBox="1"/>
          <p:nvPr/>
        </p:nvSpPr>
        <p:spPr>
          <a:xfrm>
            <a:off x="4205084" y="4715578"/>
            <a:ext cx="3199952" cy="6901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TW" sz="1250" b="1">
                <a:latin typeface="Arial"/>
                <a:ea typeface="微軟正黑體"/>
                <a:cs typeface="Arial"/>
              </a:rPr>
              <a:t>3</a:t>
            </a:r>
            <a:r>
              <a:rPr lang="zh-TW" altLang="en-US" sz="125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50" b="1">
                <a:latin typeface="Arial"/>
                <a:ea typeface="微軟正黑體"/>
                <a:cs typeface="Arial"/>
              </a:rPr>
              <a:t>x</a:t>
            </a:r>
            <a:r>
              <a:rPr lang="zh-TW" altLang="en-US" sz="125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50" b="1">
                <a:latin typeface="Arial"/>
                <a:ea typeface="微軟正黑體"/>
                <a:cs typeface="Arial"/>
              </a:rPr>
              <a:t>SFP+</a:t>
            </a:r>
            <a:r>
              <a:rPr lang="zh-TW" altLang="en-US" sz="125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50" b="1">
                <a:latin typeface="Arial"/>
                <a:ea typeface="微軟正黑體"/>
                <a:cs typeface="Arial"/>
              </a:rPr>
              <a:t>10GbE</a:t>
            </a:r>
            <a:r>
              <a:rPr lang="zh-TW" altLang="en-US" sz="1250" b="1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1250" b="1">
                <a:latin typeface="微軟正黑體"/>
                <a:ea typeface="微軟正黑體"/>
                <a:cs typeface="Arial"/>
              </a:rPr>
              <a:t>傳輸埠</a:t>
            </a:r>
            <a:endParaRPr lang="en-US" altLang="en-US" sz="1250" b="1">
              <a:latin typeface="微軟正黑體"/>
              <a:ea typeface="微軟正黑體"/>
              <a:cs typeface="Arial"/>
            </a:endParaRPr>
          </a:p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TW" sz="1250" b="1">
                <a:latin typeface="Arial"/>
                <a:ea typeface="微軟正黑體"/>
                <a:cs typeface="Arial"/>
              </a:rPr>
              <a:t>8</a:t>
            </a:r>
            <a:r>
              <a:rPr lang="zh-TW" altLang="en-US" sz="125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50" b="1">
                <a:latin typeface="Arial"/>
                <a:ea typeface="微軟正黑體"/>
                <a:cs typeface="Arial"/>
              </a:rPr>
              <a:t>x</a:t>
            </a:r>
            <a:r>
              <a:rPr lang="zh-TW" altLang="en-US" sz="125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50" b="1">
                <a:latin typeface="Arial"/>
                <a:ea typeface="微軟正黑體"/>
                <a:cs typeface="Arial"/>
              </a:rPr>
              <a:t>1GbE</a:t>
            </a:r>
            <a:r>
              <a:rPr lang="zh-TW" altLang="en-US" sz="125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50" b="1">
                <a:latin typeface="Arial"/>
                <a:ea typeface="微軟正黑體"/>
                <a:cs typeface="Arial"/>
              </a:rPr>
              <a:t>RJ45</a:t>
            </a:r>
            <a:r>
              <a:rPr lang="zh-TW" altLang="en-US" sz="1250" b="1">
                <a:latin typeface="Arial"/>
                <a:ea typeface="微軟正黑體"/>
                <a:cs typeface="Arial"/>
              </a:rPr>
              <a:t> </a:t>
            </a:r>
            <a:r>
              <a:rPr lang="zh-CN" altLang="en-US" sz="1250" b="1">
                <a:latin typeface="微軟正黑體"/>
                <a:ea typeface="微軟正黑體"/>
                <a:cs typeface="Arial"/>
              </a:rPr>
              <a:t>傳輸</a:t>
            </a:r>
            <a:r>
              <a:rPr lang="zh-TW" altLang="en-US" sz="1250" b="1">
                <a:latin typeface="Microsoft JhengHei"/>
                <a:ea typeface="Microsoft JhengHei"/>
                <a:cs typeface="Arial"/>
              </a:rPr>
              <a:t>埠</a:t>
            </a:r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841DFF2-4A08-6347-9F85-EBD596DB95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375" y="2597108"/>
            <a:ext cx="3164621" cy="1303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706CABEB-137E-724D-A5BB-06F9A794E21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808" y="2594782"/>
            <a:ext cx="3143729" cy="1295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DA2E0C32-87CE-764F-BF73-D017ECF77729}"/>
              </a:ext>
            </a:extLst>
          </p:cNvPr>
          <p:cNvSpPr txBox="1"/>
          <p:nvPr/>
        </p:nvSpPr>
        <p:spPr>
          <a:xfrm>
            <a:off x="8286749" y="4647008"/>
            <a:ext cx="3218176" cy="8985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sz="1250" b="1">
                <a:latin typeface="Arial"/>
                <a:ea typeface="+mn-lt"/>
                <a:cs typeface="Arial"/>
              </a:rPr>
              <a:t>3</a:t>
            </a:r>
            <a:r>
              <a:rPr lang="zh-TW" sz="1250" b="1">
                <a:latin typeface="Arial"/>
                <a:ea typeface="Microsoft JhengHei"/>
                <a:cs typeface="Arial"/>
              </a:rPr>
              <a:t> </a:t>
            </a:r>
            <a:r>
              <a:rPr lang="en-US" sz="1250" b="1">
                <a:latin typeface="Arial"/>
                <a:ea typeface="+mn-lt"/>
                <a:cs typeface="Arial"/>
              </a:rPr>
              <a:t>x</a:t>
            </a:r>
            <a:r>
              <a:rPr lang="zh-TW" sz="1250" b="1">
                <a:latin typeface="Arial"/>
                <a:ea typeface="Microsoft JhengHei"/>
                <a:cs typeface="Arial"/>
              </a:rPr>
              <a:t> </a:t>
            </a:r>
            <a:r>
              <a:rPr lang="en-US" sz="1250" b="1">
                <a:latin typeface="Arial"/>
                <a:ea typeface="+mn-lt"/>
                <a:cs typeface="Arial"/>
              </a:rPr>
              <a:t>SFP+</a:t>
            </a:r>
            <a:r>
              <a:rPr lang="zh-TW" sz="1250" b="1">
                <a:latin typeface="Arial"/>
                <a:ea typeface="Microsoft JhengHei"/>
                <a:cs typeface="Arial"/>
              </a:rPr>
              <a:t> </a:t>
            </a:r>
            <a:r>
              <a:rPr lang="en-US" sz="1250" b="1">
                <a:latin typeface="Arial"/>
                <a:ea typeface="+mn-lt"/>
                <a:cs typeface="Arial"/>
              </a:rPr>
              <a:t>10GbE</a:t>
            </a:r>
            <a:r>
              <a:rPr lang="zh-TW" sz="1250" b="1">
                <a:latin typeface="Arial"/>
                <a:ea typeface="Microsoft JhengHei"/>
                <a:cs typeface="Arial"/>
              </a:rPr>
              <a:t> </a:t>
            </a:r>
            <a:r>
              <a:rPr lang="zh-TW" sz="1250" b="1">
                <a:latin typeface="微軟正黑體"/>
                <a:ea typeface="微軟正黑體"/>
                <a:cs typeface="Arial"/>
              </a:rPr>
              <a:t>傳輸</a:t>
            </a:r>
            <a:r>
              <a:rPr lang="zh-TW" sz="1250" b="1">
                <a:latin typeface="Microsoft JhengHei"/>
                <a:ea typeface="Microsoft JhengHei"/>
                <a:cs typeface="Arial"/>
              </a:rPr>
              <a:t>埠</a:t>
            </a:r>
            <a:r>
              <a:rPr lang="zh-TW" sz="1250" b="1">
                <a:latin typeface="微軟正黑體"/>
                <a:ea typeface="微軟正黑體"/>
                <a:cs typeface="Arial"/>
              </a:rPr>
              <a:t> </a:t>
            </a:r>
            <a:endParaRPr lang="en-US" sz="1250" b="1">
              <a:latin typeface="微軟正黑體"/>
              <a:ea typeface="微軟正黑體"/>
              <a:cs typeface="Arial"/>
            </a:endParaRPr>
          </a:p>
          <a:p>
            <a:pPr marL="177800">
              <a:lnSpc>
                <a:spcPts val="1600"/>
              </a:lnSpc>
            </a:pPr>
            <a:r>
              <a:rPr lang="en-US" sz="900">
                <a:latin typeface="Arial"/>
                <a:ea typeface="+mn-lt"/>
                <a:cs typeface="Arial"/>
              </a:rPr>
              <a:t>(</a:t>
            </a:r>
            <a:r>
              <a:rPr lang="zh-TW" sz="900">
                <a:latin typeface="Arial"/>
                <a:ea typeface="Microsoft JhengHei"/>
                <a:cs typeface="Arial"/>
              </a:rPr>
              <a:t>內含 </a:t>
            </a:r>
            <a:r>
              <a:rPr lang="en-US" sz="900">
                <a:latin typeface="Arial"/>
                <a:ea typeface="+mn-lt"/>
                <a:cs typeface="Arial"/>
              </a:rPr>
              <a:t>1</a:t>
            </a:r>
            <a:r>
              <a:rPr lang="zh-TW" sz="900">
                <a:latin typeface="Arial"/>
                <a:ea typeface="Microsoft JhengHei"/>
                <a:cs typeface="Arial"/>
              </a:rPr>
              <a:t> </a:t>
            </a:r>
            <a:r>
              <a:rPr lang="en-US" sz="900">
                <a:latin typeface="Arial"/>
                <a:ea typeface="+mn-lt"/>
                <a:cs typeface="Arial"/>
              </a:rPr>
              <a:t>x</a:t>
            </a:r>
            <a:r>
              <a:rPr lang="zh-TW" sz="900">
                <a:latin typeface="Arial"/>
                <a:ea typeface="Microsoft JhengHei"/>
                <a:cs typeface="Arial"/>
              </a:rPr>
              <a:t> </a:t>
            </a:r>
            <a:r>
              <a:rPr lang="en-US" sz="900">
                <a:latin typeface="Arial"/>
                <a:ea typeface="+mn-lt"/>
                <a:cs typeface="Arial"/>
              </a:rPr>
              <a:t>10GbE NBASE-T Combo</a:t>
            </a:r>
            <a:r>
              <a:rPr lang="zh-TW" sz="900">
                <a:latin typeface="Arial"/>
                <a:ea typeface="Microsoft JhengHei"/>
                <a:cs typeface="Arial"/>
              </a:rPr>
              <a:t> </a:t>
            </a:r>
            <a:r>
              <a:rPr lang="zh-TW" sz="900">
                <a:latin typeface="微軟正黑體"/>
                <a:ea typeface="微軟正黑體"/>
                <a:cs typeface="Arial"/>
              </a:rPr>
              <a:t>傳輸埠</a:t>
            </a:r>
            <a:r>
              <a:rPr lang="en-US" sz="900">
                <a:latin typeface="微軟正黑體"/>
                <a:ea typeface="微軟正黑體"/>
                <a:cs typeface="Arial"/>
              </a:rPr>
              <a:t>)</a:t>
            </a:r>
          </a:p>
          <a:p>
            <a:pPr marL="177800">
              <a:lnSpc>
                <a:spcPts val="1600"/>
              </a:lnSpc>
            </a:pPr>
            <a:r>
              <a:rPr lang="zh-CN" sz="9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支援：</a:t>
            </a:r>
            <a:r>
              <a:rPr lang="en-US" sz="9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10Gbps/5Gbps/2.5Gbps/1Gbps/100Mbps</a:t>
            </a:r>
          </a:p>
          <a:p>
            <a:pPr marL="177800" indent="-1778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sz="1250" b="1">
                <a:latin typeface="Arial"/>
                <a:ea typeface="+mn-lt"/>
                <a:cs typeface="Arial"/>
              </a:rPr>
              <a:t>8</a:t>
            </a:r>
            <a:r>
              <a:rPr lang="zh-TW" sz="1250" b="1">
                <a:latin typeface="Arial"/>
                <a:ea typeface="Microsoft JhengHei"/>
                <a:cs typeface="Arial"/>
              </a:rPr>
              <a:t> </a:t>
            </a:r>
            <a:r>
              <a:rPr lang="en-US" sz="1250" b="1">
                <a:latin typeface="Arial"/>
                <a:ea typeface="+mn-lt"/>
                <a:cs typeface="Arial"/>
              </a:rPr>
              <a:t>x</a:t>
            </a:r>
            <a:r>
              <a:rPr lang="zh-TW" sz="1250" b="1">
                <a:latin typeface="Arial"/>
                <a:ea typeface="Microsoft JhengHei"/>
                <a:cs typeface="Arial"/>
              </a:rPr>
              <a:t> </a:t>
            </a:r>
            <a:r>
              <a:rPr lang="en-US" sz="1250" b="1">
                <a:latin typeface="Arial"/>
                <a:ea typeface="+mn-lt"/>
                <a:cs typeface="Arial"/>
              </a:rPr>
              <a:t>1GbE</a:t>
            </a:r>
            <a:r>
              <a:rPr lang="zh-TW" sz="1250" b="1">
                <a:latin typeface="Arial"/>
                <a:ea typeface="Microsoft JhengHei"/>
                <a:cs typeface="Arial"/>
              </a:rPr>
              <a:t> </a:t>
            </a:r>
            <a:r>
              <a:rPr lang="en-US" sz="1250" b="1">
                <a:latin typeface="Arial"/>
                <a:ea typeface="+mn-lt"/>
                <a:cs typeface="Arial"/>
              </a:rPr>
              <a:t>RJ45</a:t>
            </a:r>
            <a:r>
              <a:rPr lang="zh-TW" sz="1250" b="1">
                <a:latin typeface="Arial"/>
                <a:ea typeface="Microsoft JhengHei"/>
                <a:cs typeface="Arial"/>
              </a:rPr>
              <a:t> </a:t>
            </a:r>
            <a:r>
              <a:rPr lang="zh-CN" sz="1250" b="1">
                <a:latin typeface="Arial"/>
                <a:ea typeface="Microsoft JhengHei"/>
                <a:cs typeface="Arial"/>
              </a:rPr>
              <a:t>傳輸</a:t>
            </a:r>
            <a:r>
              <a:rPr lang="zh-TW" altLang="en-US" sz="1250" b="1">
                <a:latin typeface="Microsoft JhengHei"/>
                <a:ea typeface="Microsoft JhengHei"/>
                <a:cs typeface="Arial"/>
              </a:rPr>
              <a:t>埠</a:t>
            </a:r>
            <a:endParaRPr lang="en-US" sz="1250" b="1">
              <a:latin typeface="Arial" panose="020B0604020202020204" pitchFamily="34" charset="0"/>
              <a:ea typeface="Microsoft JhengHei"/>
              <a:cs typeface="Arial"/>
            </a:endParaRPr>
          </a:p>
        </p:txBody>
      </p:sp>
      <p:pic>
        <p:nvPicPr>
          <p:cNvPr id="18" name="圖片 4">
            <a:extLst>
              <a:ext uri="{FF2B5EF4-FFF2-40B4-BE49-F238E27FC236}">
                <a16:creationId xmlns:a16="http://schemas.microsoft.com/office/drawing/2014/main" id="{569C9F83-DA3B-0848-B285-10EFDE3F8E4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0">
            <a:off x="6779825" y="3083030"/>
            <a:ext cx="303723" cy="907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47">
            <a:extLst>
              <a:ext uri="{FF2B5EF4-FFF2-40B4-BE49-F238E27FC236}">
                <a16:creationId xmlns:a16="http://schemas.microsoft.com/office/drawing/2014/main" id="{B9339BCF-7D00-B74B-AF7F-F5A50288DC4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0">
            <a:off x="10840955" y="3144886"/>
            <a:ext cx="303723" cy="907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 5">
            <a:extLst>
              <a:ext uri="{FF2B5EF4-FFF2-40B4-BE49-F238E27FC236}">
                <a16:creationId xmlns:a16="http://schemas.microsoft.com/office/drawing/2014/main" id="{37082CF0-972A-B544-9F42-BD0DA4E7C0B8}"/>
              </a:ext>
            </a:extLst>
          </p:cNvPr>
          <p:cNvSpPr/>
          <p:nvPr/>
        </p:nvSpPr>
        <p:spPr>
          <a:xfrm>
            <a:off x="4369314" y="4153593"/>
            <a:ext cx="2704587" cy="230832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900">
                <a:latin typeface="微軟正黑體"/>
                <a:ea typeface="微軟正黑體"/>
              </a:rPr>
              <a:t>可透過 </a:t>
            </a:r>
            <a:r>
              <a:rPr lang="zh-TW" sz="900">
                <a:latin typeface="Arial"/>
                <a:ea typeface="微軟正黑體"/>
                <a:cs typeface="Arial"/>
              </a:rPr>
              <a:t>10G </a:t>
            </a:r>
            <a:r>
              <a:rPr lang="en-US" sz="900">
                <a:latin typeface="Arial"/>
                <a:ea typeface="微軟正黑體"/>
                <a:cs typeface="Arial"/>
              </a:rPr>
              <a:t>SFP+</a:t>
            </a:r>
            <a:r>
              <a:rPr lang="en-US" sz="900">
                <a:latin typeface="微軟正黑體"/>
                <a:ea typeface="微軟正黑體"/>
              </a:rPr>
              <a:t> </a:t>
            </a:r>
            <a:r>
              <a:rPr lang="zh-TW" sz="900">
                <a:latin typeface="微軟正黑體"/>
                <a:ea typeface="微軟正黑體"/>
              </a:rPr>
              <a:t>模組轉換 </a:t>
            </a:r>
            <a:r>
              <a:rPr lang="zh-TW" sz="900">
                <a:latin typeface="Arial"/>
                <a:ea typeface="微軟正黑體"/>
                <a:cs typeface="Arial"/>
              </a:rPr>
              <a:t>10GBASE-T </a:t>
            </a:r>
            <a:r>
              <a:rPr lang="en-US" sz="900">
                <a:latin typeface="Arial"/>
                <a:ea typeface="微軟正黑體"/>
                <a:cs typeface="Arial"/>
              </a:rPr>
              <a:t>RJ45 </a:t>
            </a:r>
            <a:r>
              <a:rPr lang="zh-TW" altLang="en-US" sz="900">
                <a:latin typeface="Arial"/>
                <a:ea typeface="微軟正黑體"/>
                <a:cs typeface="Arial"/>
              </a:rPr>
              <a:t>埠</a:t>
            </a:r>
            <a:endParaRPr lang="en-US" altLang="zh-TW" sz="900">
              <a:latin typeface="微軟正黑體"/>
              <a:ea typeface="微軟正黑體"/>
              <a:cs typeface="+mn-lt"/>
            </a:endParaRPr>
          </a:p>
        </p:txBody>
      </p:sp>
      <p:sp>
        <p:nvSpPr>
          <p:cNvPr id="21" name="矩形 49">
            <a:extLst>
              <a:ext uri="{FF2B5EF4-FFF2-40B4-BE49-F238E27FC236}">
                <a16:creationId xmlns:a16="http://schemas.microsoft.com/office/drawing/2014/main" id="{295F4CD1-6737-CA45-9BA1-9158CCF2F0C9}"/>
              </a:ext>
            </a:extLst>
          </p:cNvPr>
          <p:cNvSpPr/>
          <p:nvPr/>
        </p:nvSpPr>
        <p:spPr>
          <a:xfrm>
            <a:off x="8448113" y="4153593"/>
            <a:ext cx="2704587" cy="369332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900">
                <a:latin typeface="微軟正黑體"/>
                <a:ea typeface="微軟正黑體"/>
              </a:rPr>
              <a:t>可透過 </a:t>
            </a:r>
            <a:r>
              <a:rPr lang="en-US" altLang="zh-TW" sz="900">
                <a:latin typeface="Arial"/>
                <a:ea typeface="微軟正黑體"/>
                <a:cs typeface="Arial"/>
              </a:rPr>
              <a:t>10G</a:t>
            </a:r>
            <a:r>
              <a:rPr lang="zh-TW" altLang="en-US" sz="900">
                <a:latin typeface="Arial"/>
                <a:ea typeface="微軟正黑體"/>
                <a:cs typeface="Arial"/>
              </a:rPr>
              <a:t> </a:t>
            </a:r>
            <a:r>
              <a:rPr lang="en-US" sz="900">
                <a:latin typeface="Arial"/>
                <a:ea typeface="微軟正黑體"/>
                <a:cs typeface="Arial"/>
              </a:rPr>
              <a:t>SFP+</a:t>
            </a:r>
            <a:r>
              <a:rPr lang="en-US" sz="900">
                <a:latin typeface="微軟正黑體"/>
                <a:ea typeface="微軟正黑體"/>
              </a:rPr>
              <a:t> </a:t>
            </a:r>
            <a:r>
              <a:rPr lang="zh-TW" sz="900">
                <a:latin typeface="微軟正黑體"/>
                <a:ea typeface="微軟正黑體"/>
              </a:rPr>
              <a:t>模組轉換 </a:t>
            </a:r>
            <a:r>
              <a:rPr lang="en-US" altLang="zh-TW" sz="900">
                <a:latin typeface="Arial"/>
                <a:ea typeface="微軟正黑體"/>
                <a:cs typeface="Arial"/>
              </a:rPr>
              <a:t>10GBASE-T</a:t>
            </a:r>
            <a:r>
              <a:rPr lang="zh-TW" altLang="en-US" sz="900">
                <a:latin typeface="Arial"/>
                <a:ea typeface="微軟正黑體"/>
                <a:cs typeface="Arial"/>
              </a:rPr>
              <a:t> </a:t>
            </a:r>
            <a:r>
              <a:rPr lang="en-US" sz="900">
                <a:latin typeface="Arial"/>
                <a:ea typeface="微軟正黑體"/>
                <a:cs typeface="Arial"/>
              </a:rPr>
              <a:t>RJ45</a:t>
            </a:r>
            <a:r>
              <a:rPr lang="en-US" altLang="zh-TW" sz="900">
                <a:latin typeface="Arial"/>
                <a:ea typeface="微軟正黑體"/>
                <a:cs typeface="Arial"/>
              </a:rPr>
              <a:t> 埠</a:t>
            </a:r>
            <a:endParaRPr lang="zh-TW" sz="900">
              <a:latin typeface="微軟正黑體"/>
              <a:ea typeface="微軟正黑體"/>
              <a:cs typeface="+mn-lt"/>
            </a:endParaRPr>
          </a:p>
          <a:p>
            <a:endParaRPr lang="zh-TW" altLang="en-US" sz="9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17">
            <a:extLst>
              <a:ext uri="{FF2B5EF4-FFF2-40B4-BE49-F238E27FC236}">
                <a16:creationId xmlns:a16="http://schemas.microsoft.com/office/drawing/2014/main" id="{E7A6BA27-E4C6-E349-98F0-77EA601DE2A9}"/>
              </a:ext>
            </a:extLst>
          </p:cNvPr>
          <p:cNvSpPr/>
          <p:nvPr/>
        </p:nvSpPr>
        <p:spPr>
          <a:xfrm>
            <a:off x="8448113" y="4345016"/>
            <a:ext cx="1733167" cy="230832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9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詳細相容性請參考 </a:t>
            </a:r>
            <a:r>
              <a:rPr lang="en-US" altLang="zh-TW" sz="9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9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官網</a:t>
            </a:r>
            <a:endParaRPr lang="zh-TW" sz="9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sp>
        <p:nvSpPr>
          <p:cNvPr id="23" name="矩形 17">
            <a:extLst>
              <a:ext uri="{FF2B5EF4-FFF2-40B4-BE49-F238E27FC236}">
                <a16:creationId xmlns:a16="http://schemas.microsoft.com/office/drawing/2014/main" id="{2B690CF0-CD4F-4E4F-8415-2F4C011DB468}"/>
              </a:ext>
            </a:extLst>
          </p:cNvPr>
          <p:cNvSpPr/>
          <p:nvPr/>
        </p:nvSpPr>
        <p:spPr>
          <a:xfrm>
            <a:off x="4369314" y="4362071"/>
            <a:ext cx="1733167" cy="230832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9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詳細相容性請參考 </a:t>
            </a:r>
            <a:r>
              <a:rPr lang="en-US" altLang="zh-TW" sz="9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9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官網</a:t>
            </a:r>
            <a:endParaRPr lang="zh-TW" sz="9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sp>
        <p:nvSpPr>
          <p:cNvPr id="24" name="矩形 6">
            <a:extLst>
              <a:ext uri="{FF2B5EF4-FFF2-40B4-BE49-F238E27FC236}">
                <a16:creationId xmlns:a16="http://schemas.microsoft.com/office/drawing/2014/main" id="{654DA92A-A84B-074C-8D18-587CA0456481}"/>
              </a:ext>
            </a:extLst>
          </p:cNvPr>
          <p:cNvSpPr/>
          <p:nvPr/>
        </p:nvSpPr>
        <p:spPr>
          <a:xfrm>
            <a:off x="3532227" y="2142548"/>
            <a:ext cx="25297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QSW-308S</a:t>
            </a:r>
          </a:p>
        </p:txBody>
      </p:sp>
      <p:sp>
        <p:nvSpPr>
          <p:cNvPr id="25" name="矩形 33">
            <a:extLst>
              <a:ext uri="{FF2B5EF4-FFF2-40B4-BE49-F238E27FC236}">
                <a16:creationId xmlns:a16="http://schemas.microsoft.com/office/drawing/2014/main" id="{D62C4022-DAB0-C94E-9836-A881143A281C}"/>
              </a:ext>
            </a:extLst>
          </p:cNvPr>
          <p:cNvSpPr/>
          <p:nvPr/>
        </p:nvSpPr>
        <p:spPr>
          <a:xfrm>
            <a:off x="7808783" y="2142548"/>
            <a:ext cx="25297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QSW-308-1C</a:t>
            </a:r>
          </a:p>
        </p:txBody>
      </p:sp>
      <p:cxnSp>
        <p:nvCxnSpPr>
          <p:cNvPr id="27" name="直線接點 24">
            <a:extLst>
              <a:ext uri="{FF2B5EF4-FFF2-40B4-BE49-F238E27FC236}">
                <a16:creationId xmlns:a16="http://schemas.microsoft.com/office/drawing/2014/main" id="{B68A284F-5CB0-A543-BB20-A3970E303276}"/>
              </a:ext>
            </a:extLst>
          </p:cNvPr>
          <p:cNvCxnSpPr>
            <a:cxnSpLocks/>
          </p:cNvCxnSpPr>
          <p:nvPr/>
        </p:nvCxnSpPr>
        <p:spPr>
          <a:xfrm>
            <a:off x="7979066" y="4579456"/>
            <a:ext cx="3545999" cy="0"/>
          </a:xfrm>
          <a:prstGeom prst="line">
            <a:avLst/>
          </a:prstGeom>
          <a:ln w="9525">
            <a:gradFill>
              <a:gsLst>
                <a:gs pos="2538">
                  <a:schemeClr val="tx1">
                    <a:lumMod val="95000"/>
                    <a:alpha val="80000"/>
                  </a:schemeClr>
                </a:gs>
                <a:gs pos="55000">
                  <a:schemeClr val="tx1">
                    <a:lumMod val="50000"/>
                  </a:schemeClr>
                </a:gs>
                <a:gs pos="100000">
                  <a:schemeClr val="tx1">
                    <a:lumMod val="95000"/>
                    <a:alpha val="80000"/>
                  </a:schemeClr>
                </a:gs>
              </a:gsLst>
              <a:lin ang="54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24">
            <a:extLst>
              <a:ext uri="{FF2B5EF4-FFF2-40B4-BE49-F238E27FC236}">
                <a16:creationId xmlns:a16="http://schemas.microsoft.com/office/drawing/2014/main" id="{25A841D7-D655-4674-9C79-8363A9147E09}"/>
              </a:ext>
            </a:extLst>
          </p:cNvPr>
          <p:cNvCxnSpPr>
            <a:cxnSpLocks/>
          </p:cNvCxnSpPr>
          <p:nvPr/>
        </p:nvCxnSpPr>
        <p:spPr>
          <a:xfrm>
            <a:off x="3891160" y="4579456"/>
            <a:ext cx="3545999" cy="0"/>
          </a:xfrm>
          <a:prstGeom prst="line">
            <a:avLst/>
          </a:prstGeom>
          <a:ln w="9525">
            <a:gradFill>
              <a:gsLst>
                <a:gs pos="2538">
                  <a:schemeClr val="tx1">
                    <a:lumMod val="95000"/>
                    <a:alpha val="80000"/>
                  </a:schemeClr>
                </a:gs>
                <a:gs pos="55000">
                  <a:schemeClr val="tx1">
                    <a:lumMod val="50000"/>
                  </a:schemeClr>
                </a:gs>
                <a:gs pos="100000">
                  <a:schemeClr val="tx1">
                    <a:lumMod val="95000"/>
                    <a:alpha val="80000"/>
                  </a:schemeClr>
                </a:gs>
              </a:gsLst>
              <a:lin ang="54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399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4DF2E495-7F1B-490A-9CE2-C1F06ABD4C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83" y="1341860"/>
            <a:ext cx="11065034" cy="5177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9AA154-59D0-CA44-BB20-7698636AA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Multi-Gig 埠</a:t>
            </a:r>
            <a:r>
              <a:rPr lang="zh-TW" altLang="en-US">
                <a:latin typeface="微軟正黑體"/>
                <a:ea typeface="微軟正黑體"/>
              </a:rPr>
              <a:t> </a:t>
            </a:r>
            <a:endParaRPr lang="en-US"/>
          </a:p>
        </p:txBody>
      </p:sp>
      <p:sp>
        <p:nvSpPr>
          <p:cNvPr id="22" name="Shape 275">
            <a:extLst>
              <a:ext uri="{FF2B5EF4-FFF2-40B4-BE49-F238E27FC236}">
                <a16:creationId xmlns:a16="http://schemas.microsoft.com/office/drawing/2014/main" id="{C09642ED-FB43-DC44-B6A8-743002D8FAF1}"/>
              </a:ext>
            </a:extLst>
          </p:cNvPr>
          <p:cNvSpPr txBox="1"/>
          <p:nvPr/>
        </p:nvSpPr>
        <p:spPr>
          <a:xfrm>
            <a:off x="1715055" y="1839886"/>
            <a:ext cx="7529277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3200"/>
              </a:lnSpc>
            </a:pPr>
            <a:r>
              <a:rPr lang="zh-CN" altLang="en-GB" sz="2200" b="1">
                <a:latin typeface="微軟正黑體"/>
                <a:ea typeface="微軟正黑體"/>
              </a:rPr>
              <a:t>智慧網路埠</a:t>
            </a:r>
            <a:r>
              <a:rPr lang="en-GB" sz="2200" b="1" err="1">
                <a:latin typeface="微軟正黑體"/>
                <a:ea typeface="微軟正黑體"/>
              </a:rPr>
              <a:t>：根據該</a:t>
            </a:r>
            <a:r>
              <a:rPr lang="en-GB" sz="2200" b="1">
                <a:latin typeface="微軟正黑體"/>
                <a:ea typeface="微軟正黑體"/>
              </a:rPr>
              <a:t> </a:t>
            </a:r>
            <a:r>
              <a:rPr lang="en-GB" sz="2200" b="1">
                <a:latin typeface="Arial"/>
                <a:ea typeface="微軟正黑體"/>
                <a:cs typeface="Arial"/>
              </a:rPr>
              <a:t>BASE-T</a:t>
            </a:r>
            <a:r>
              <a:rPr lang="en-GB" sz="2200" b="1">
                <a:latin typeface="微軟正黑體"/>
                <a:ea typeface="微軟正黑體"/>
              </a:rPr>
              <a:t> </a:t>
            </a:r>
            <a:r>
              <a:rPr lang="zh-CN" altLang="en-GB" sz="2200" b="1">
                <a:latin typeface="微軟正黑體"/>
                <a:ea typeface="微軟正黑體"/>
              </a:rPr>
              <a:t>埠最高速度向下相容</a:t>
            </a:r>
            <a:r>
              <a:rPr lang="en-GB" sz="2200" b="1">
                <a:latin typeface="微軟正黑體"/>
                <a:ea typeface="微軟正黑體"/>
              </a:rPr>
              <a:t> </a:t>
            </a:r>
            <a:r>
              <a:rPr lang="en-GB" sz="2200" b="1">
                <a:latin typeface="Arial"/>
                <a:ea typeface="微軟正黑體"/>
                <a:cs typeface="Arial"/>
              </a:rPr>
              <a:t>5 </a:t>
            </a:r>
            <a:r>
              <a:rPr lang="ja-JP" altLang="en-GB" sz="2200" b="1">
                <a:latin typeface="微軟正黑體"/>
                <a:ea typeface="微軟正黑體"/>
              </a:rPr>
              <a:t>速埠</a:t>
            </a:r>
          </a:p>
        </p:txBody>
      </p:sp>
      <p:pic>
        <p:nvPicPr>
          <p:cNvPr id="23" name="圖片 31" descr="一張含有 螢幕擷取畫面 的圖片&#10;&#10;自動產生的描述">
            <a:extLst>
              <a:ext uri="{FF2B5EF4-FFF2-40B4-BE49-F238E27FC236}">
                <a16:creationId xmlns:a16="http://schemas.microsoft.com/office/drawing/2014/main" id="{31B905F3-A475-1C4C-8D39-B96D02214E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900" y="3361899"/>
            <a:ext cx="6895085" cy="2206427"/>
          </a:xfrm>
          <a:prstGeom prst="rect">
            <a:avLst/>
          </a:prstGeom>
        </p:spPr>
      </p:pic>
      <p:sp>
        <p:nvSpPr>
          <p:cNvPr id="24" name="箭號: 向右 5">
            <a:extLst>
              <a:ext uri="{FF2B5EF4-FFF2-40B4-BE49-F238E27FC236}">
                <a16:creationId xmlns:a16="http://schemas.microsoft.com/office/drawing/2014/main" id="{A1C06F01-3985-9941-9800-B81D382810BA}"/>
              </a:ext>
            </a:extLst>
          </p:cNvPr>
          <p:cNvSpPr/>
          <p:nvPr/>
        </p:nvSpPr>
        <p:spPr>
          <a:xfrm rot="3635444">
            <a:off x="2653038" y="3524685"/>
            <a:ext cx="843392" cy="462475"/>
          </a:xfrm>
          <a:prstGeom prst="rightArrow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Shape 215">
            <a:extLst>
              <a:ext uri="{FF2B5EF4-FFF2-40B4-BE49-F238E27FC236}">
                <a16:creationId xmlns:a16="http://schemas.microsoft.com/office/drawing/2014/main" id="{B1B041C8-7A59-2A4F-BA33-E4170699EDF5}"/>
              </a:ext>
            </a:extLst>
          </p:cNvPr>
          <p:cNvSpPr/>
          <p:nvPr/>
        </p:nvSpPr>
        <p:spPr>
          <a:xfrm>
            <a:off x="6422942" y="4666118"/>
            <a:ext cx="466966" cy="458301"/>
          </a:xfrm>
          <a:prstGeom prst="rect">
            <a:avLst/>
          </a:prstGeom>
          <a:noFill/>
          <a:ln w="57150" cap="flat" cmpd="sng">
            <a:gradFill>
              <a:gsLst>
                <a:gs pos="100000">
                  <a:srgbClr val="E6940B"/>
                </a:gs>
                <a:gs pos="0">
                  <a:srgbClr val="FBCA26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4">
            <a:extLst>
              <a:ext uri="{FF2B5EF4-FFF2-40B4-BE49-F238E27FC236}">
                <a16:creationId xmlns:a16="http://schemas.microsoft.com/office/drawing/2014/main" id="{CEAC3622-36A8-2745-BE72-7EE4F2164A19}"/>
              </a:ext>
            </a:extLst>
          </p:cNvPr>
          <p:cNvSpPr/>
          <p:nvPr/>
        </p:nvSpPr>
        <p:spPr>
          <a:xfrm>
            <a:off x="2507291" y="2801332"/>
            <a:ext cx="972959" cy="88628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箭號: 向右 36">
            <a:extLst>
              <a:ext uri="{FF2B5EF4-FFF2-40B4-BE49-F238E27FC236}">
                <a16:creationId xmlns:a16="http://schemas.microsoft.com/office/drawing/2014/main" id="{114B1C9D-F967-1D42-8627-1F09B7F7731E}"/>
              </a:ext>
            </a:extLst>
          </p:cNvPr>
          <p:cNvSpPr/>
          <p:nvPr/>
        </p:nvSpPr>
        <p:spPr>
          <a:xfrm rot="5400000">
            <a:off x="4028709" y="3456373"/>
            <a:ext cx="843392" cy="462475"/>
          </a:xfrm>
          <a:prstGeom prst="rightArrow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37">
            <a:extLst>
              <a:ext uri="{FF2B5EF4-FFF2-40B4-BE49-F238E27FC236}">
                <a16:creationId xmlns:a16="http://schemas.microsoft.com/office/drawing/2014/main" id="{7457BACA-ED65-E042-BD6D-AD3307E17FA9}"/>
              </a:ext>
            </a:extLst>
          </p:cNvPr>
          <p:cNvSpPr/>
          <p:nvPr/>
        </p:nvSpPr>
        <p:spPr>
          <a:xfrm>
            <a:off x="3954030" y="2801331"/>
            <a:ext cx="972959" cy="88628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向右 40">
            <a:extLst>
              <a:ext uri="{FF2B5EF4-FFF2-40B4-BE49-F238E27FC236}">
                <a16:creationId xmlns:a16="http://schemas.microsoft.com/office/drawing/2014/main" id="{09B65CA6-1DB5-4C4C-A6A0-1C9E4B7309F5}"/>
              </a:ext>
            </a:extLst>
          </p:cNvPr>
          <p:cNvSpPr/>
          <p:nvPr/>
        </p:nvSpPr>
        <p:spPr>
          <a:xfrm rot="5400000">
            <a:off x="5421453" y="3463390"/>
            <a:ext cx="843392" cy="462475"/>
          </a:xfrm>
          <a:prstGeom prst="rightArrow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39">
            <a:extLst>
              <a:ext uri="{FF2B5EF4-FFF2-40B4-BE49-F238E27FC236}">
                <a16:creationId xmlns:a16="http://schemas.microsoft.com/office/drawing/2014/main" id="{0A07857C-FA1E-3F49-8048-C110703F011F}"/>
              </a:ext>
            </a:extLst>
          </p:cNvPr>
          <p:cNvSpPr/>
          <p:nvPr/>
        </p:nvSpPr>
        <p:spPr>
          <a:xfrm>
            <a:off x="5363064" y="2801331"/>
            <a:ext cx="972959" cy="88628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箭號: 向右 42">
            <a:extLst>
              <a:ext uri="{FF2B5EF4-FFF2-40B4-BE49-F238E27FC236}">
                <a16:creationId xmlns:a16="http://schemas.microsoft.com/office/drawing/2014/main" id="{39314A6A-71D2-5D47-BD61-698BAA7CD1E2}"/>
              </a:ext>
            </a:extLst>
          </p:cNvPr>
          <p:cNvSpPr/>
          <p:nvPr/>
        </p:nvSpPr>
        <p:spPr>
          <a:xfrm rot="5400000">
            <a:off x="6882681" y="3456373"/>
            <a:ext cx="843392" cy="462475"/>
          </a:xfrm>
          <a:prstGeom prst="rightArrow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43">
            <a:extLst>
              <a:ext uri="{FF2B5EF4-FFF2-40B4-BE49-F238E27FC236}">
                <a16:creationId xmlns:a16="http://schemas.microsoft.com/office/drawing/2014/main" id="{F412A2DF-33BF-3643-957F-B0BD9D87DE55}"/>
              </a:ext>
            </a:extLst>
          </p:cNvPr>
          <p:cNvSpPr/>
          <p:nvPr/>
        </p:nvSpPr>
        <p:spPr>
          <a:xfrm>
            <a:off x="6818861" y="2801331"/>
            <a:ext cx="972959" cy="88628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箭號: 向右 46">
            <a:extLst>
              <a:ext uri="{FF2B5EF4-FFF2-40B4-BE49-F238E27FC236}">
                <a16:creationId xmlns:a16="http://schemas.microsoft.com/office/drawing/2014/main" id="{F1E192E4-32EE-4E47-9C74-96E1BAFE4257}"/>
              </a:ext>
            </a:extLst>
          </p:cNvPr>
          <p:cNvSpPr/>
          <p:nvPr/>
        </p:nvSpPr>
        <p:spPr>
          <a:xfrm rot="6895519">
            <a:off x="8246417" y="3524682"/>
            <a:ext cx="843392" cy="462475"/>
          </a:xfrm>
          <a:prstGeom prst="rightArrow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47">
            <a:extLst>
              <a:ext uri="{FF2B5EF4-FFF2-40B4-BE49-F238E27FC236}">
                <a16:creationId xmlns:a16="http://schemas.microsoft.com/office/drawing/2014/main" id="{94B5C6A5-6304-8F40-BA1D-CC7C2B12DEDD}"/>
              </a:ext>
            </a:extLst>
          </p:cNvPr>
          <p:cNvSpPr/>
          <p:nvPr/>
        </p:nvSpPr>
        <p:spPr>
          <a:xfrm>
            <a:off x="8218252" y="2801331"/>
            <a:ext cx="972959" cy="88628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71">
            <a:extLst>
              <a:ext uri="{FF2B5EF4-FFF2-40B4-BE49-F238E27FC236}">
                <a16:creationId xmlns:a16="http://schemas.microsoft.com/office/drawing/2014/main" id="{FE5A8A33-716F-5246-ACD4-3255F4BFB412}"/>
              </a:ext>
            </a:extLst>
          </p:cNvPr>
          <p:cNvSpPr txBox="1"/>
          <p:nvPr/>
        </p:nvSpPr>
        <p:spPr>
          <a:xfrm>
            <a:off x="2484130" y="2972875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文字方塊 72">
            <a:extLst>
              <a:ext uri="{FF2B5EF4-FFF2-40B4-BE49-F238E27FC236}">
                <a16:creationId xmlns:a16="http://schemas.microsoft.com/office/drawing/2014/main" id="{F3384EFC-0EFF-CF49-81E7-8A7C2060CF14}"/>
              </a:ext>
            </a:extLst>
          </p:cNvPr>
          <p:cNvSpPr txBox="1"/>
          <p:nvPr/>
        </p:nvSpPr>
        <p:spPr>
          <a:xfrm>
            <a:off x="3946376" y="2972874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文字方塊 73">
            <a:extLst>
              <a:ext uri="{FF2B5EF4-FFF2-40B4-BE49-F238E27FC236}">
                <a16:creationId xmlns:a16="http://schemas.microsoft.com/office/drawing/2014/main" id="{BEE27BC9-8A33-5B4F-8E17-1B046330FDB0}"/>
              </a:ext>
            </a:extLst>
          </p:cNvPr>
          <p:cNvSpPr txBox="1"/>
          <p:nvPr/>
        </p:nvSpPr>
        <p:spPr>
          <a:xfrm>
            <a:off x="5351758" y="2972875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文字方塊 74">
            <a:extLst>
              <a:ext uri="{FF2B5EF4-FFF2-40B4-BE49-F238E27FC236}">
                <a16:creationId xmlns:a16="http://schemas.microsoft.com/office/drawing/2014/main" id="{09705268-1801-8B41-A65E-71CBB4413059}"/>
              </a:ext>
            </a:extLst>
          </p:cNvPr>
          <p:cNvSpPr txBox="1"/>
          <p:nvPr/>
        </p:nvSpPr>
        <p:spPr>
          <a:xfrm>
            <a:off x="6811565" y="2965726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文字方塊 75">
            <a:extLst>
              <a:ext uri="{FF2B5EF4-FFF2-40B4-BE49-F238E27FC236}">
                <a16:creationId xmlns:a16="http://schemas.microsoft.com/office/drawing/2014/main" id="{28223C8B-179D-D547-B5D7-50E4BCF4E13B}"/>
              </a:ext>
            </a:extLst>
          </p:cNvPr>
          <p:cNvSpPr txBox="1"/>
          <p:nvPr/>
        </p:nvSpPr>
        <p:spPr>
          <a:xfrm>
            <a:off x="7829894" y="2966227"/>
            <a:ext cx="1709011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100M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矩形 21">
            <a:extLst>
              <a:ext uri="{FF2B5EF4-FFF2-40B4-BE49-F238E27FC236}">
                <a16:creationId xmlns:a16="http://schemas.microsoft.com/office/drawing/2014/main" id="{99DE91CA-992B-4446-8822-6D81398C332E}"/>
              </a:ext>
            </a:extLst>
          </p:cNvPr>
          <p:cNvSpPr/>
          <p:nvPr/>
        </p:nvSpPr>
        <p:spPr>
          <a:xfrm>
            <a:off x="5759916" y="5823205"/>
            <a:ext cx="50415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QSW-308-1C </a:t>
            </a:r>
            <a:r>
              <a:rPr lang="zh-TW" altLang="en-US" sz="1100" b="1">
                <a:latin typeface="Arial" panose="020B0604020202020204" pitchFamily="34" charset="0"/>
                <a:cs typeface="Arial" panose="020B0604020202020204" pitchFamily="34" charset="0"/>
              </a:rPr>
              <a:t>複合埠相容 </a:t>
            </a:r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GBASE-T </a:t>
            </a:r>
            <a:r>
              <a:rPr lang="zh-TW" altLang="en-US" sz="1100" b="1">
                <a:latin typeface="Arial" panose="020B0604020202020204" pitchFamily="34" charset="0"/>
                <a:cs typeface="Arial" panose="020B0604020202020204" pitchFamily="34" charset="0"/>
              </a:rPr>
              <a:t>及 </a:t>
            </a:r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Multi-Gigabit NBASE-T™ </a:t>
            </a:r>
            <a:r>
              <a:rPr lang="zh-TW" altLang="en-US" sz="1100" b="1">
                <a:latin typeface="Arial" panose="020B0604020202020204" pitchFamily="34" charset="0"/>
                <a:cs typeface="Arial" panose="020B0604020202020204" pitchFamily="34" charset="0"/>
              </a:rPr>
              <a:t>標準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26D2E2-E771-1345-9C26-AB7C48ED23D0}"/>
              </a:ext>
            </a:extLst>
          </p:cNvPr>
          <p:cNvSpPr/>
          <p:nvPr/>
        </p:nvSpPr>
        <p:spPr>
          <a:xfrm>
            <a:off x="9065316" y="5035006"/>
            <a:ext cx="1565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QSW-308-1C</a:t>
            </a:r>
          </a:p>
        </p:txBody>
      </p:sp>
    </p:spTree>
    <p:extLst>
      <p:ext uri="{BB962C8B-B14F-4D97-AF65-F5344CB8AC3E}">
        <p14:creationId xmlns:p14="http://schemas.microsoft.com/office/powerpoint/2010/main" val="3891236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816753F8-3CA6-4DA3-AE00-CDAFFF11E3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83" y="1341860"/>
            <a:ext cx="11065034" cy="5177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A8572A-ADF1-4B42-864B-455BD109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高速混合居家網路配置</a:t>
            </a:r>
            <a:endParaRPr lang="en-US"/>
          </a:p>
        </p:txBody>
      </p:sp>
      <p:sp>
        <p:nvSpPr>
          <p:cNvPr id="4" name="矩形: 圓角 36">
            <a:extLst>
              <a:ext uri="{FF2B5EF4-FFF2-40B4-BE49-F238E27FC236}">
                <a16:creationId xmlns:a16="http://schemas.microsoft.com/office/drawing/2014/main" id="{ECE6292E-6228-3942-9A86-64026D023E9E}"/>
              </a:ext>
            </a:extLst>
          </p:cNvPr>
          <p:cNvSpPr/>
          <p:nvPr/>
        </p:nvSpPr>
        <p:spPr>
          <a:xfrm>
            <a:off x="6826092" y="3462507"/>
            <a:ext cx="2483544" cy="378662"/>
          </a:xfrm>
          <a:prstGeom prst="roundRect">
            <a:avLst>
              <a:gd name="adj" fmla="val 50000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37">
            <a:extLst>
              <a:ext uri="{FF2B5EF4-FFF2-40B4-BE49-F238E27FC236}">
                <a16:creationId xmlns:a16="http://schemas.microsoft.com/office/drawing/2014/main" id="{B180C613-1517-0248-8F98-262C83DB2923}"/>
              </a:ext>
            </a:extLst>
          </p:cNvPr>
          <p:cNvSpPr/>
          <p:nvPr/>
        </p:nvSpPr>
        <p:spPr>
          <a:xfrm>
            <a:off x="7095005" y="3492310"/>
            <a:ext cx="21144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10G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交換器</a:t>
            </a:r>
          </a:p>
        </p:txBody>
      </p:sp>
      <p:cxnSp>
        <p:nvCxnSpPr>
          <p:cNvPr id="6" name="肘形接點 59">
            <a:extLst>
              <a:ext uri="{FF2B5EF4-FFF2-40B4-BE49-F238E27FC236}">
                <a16:creationId xmlns:a16="http://schemas.microsoft.com/office/drawing/2014/main" id="{94BF3FAD-8D8A-3E44-94FD-39BE83B01383}"/>
              </a:ext>
            </a:extLst>
          </p:cNvPr>
          <p:cNvCxnSpPr>
            <a:cxnSpLocks/>
          </p:cNvCxnSpPr>
          <p:nvPr/>
        </p:nvCxnSpPr>
        <p:spPr>
          <a:xfrm>
            <a:off x="6302575" y="4220002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75">
            <a:extLst>
              <a:ext uri="{FF2B5EF4-FFF2-40B4-BE49-F238E27FC236}">
                <a16:creationId xmlns:a16="http://schemas.microsoft.com/office/drawing/2014/main" id="{80F472A5-152D-F948-9C9E-ECA76E11429C}"/>
              </a:ext>
            </a:extLst>
          </p:cNvPr>
          <p:cNvSpPr txBox="1"/>
          <p:nvPr/>
        </p:nvSpPr>
        <p:spPr>
          <a:xfrm>
            <a:off x="5298574" y="1875830"/>
            <a:ext cx="1510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 </a:t>
            </a:r>
            <a:r>
              <a:rPr lang="en-GB" sz="1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無線路由器</a:t>
            </a:r>
            <a:endParaRPr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Shape 477">
            <a:extLst>
              <a:ext uri="{FF2B5EF4-FFF2-40B4-BE49-F238E27FC236}">
                <a16:creationId xmlns:a16="http://schemas.microsoft.com/office/drawing/2014/main" id="{3D7AA021-4039-6049-B039-FB27FA870B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03079" y="4217255"/>
            <a:ext cx="2034499" cy="530772"/>
          </a:xfrm>
          <a:prstGeom prst="bentConnector3">
            <a:avLst>
              <a:gd name="adj1" fmla="val 102750"/>
            </a:avLst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hape 479">
            <a:extLst>
              <a:ext uri="{FF2B5EF4-FFF2-40B4-BE49-F238E27FC236}">
                <a16:creationId xmlns:a16="http://schemas.microsoft.com/office/drawing/2014/main" id="{C1FE8DD8-25B8-0941-AC91-5AB6CE4C4E3A}"/>
              </a:ext>
            </a:extLst>
          </p:cNvPr>
          <p:cNvSpPr txBox="1"/>
          <p:nvPr/>
        </p:nvSpPr>
        <p:spPr>
          <a:xfrm>
            <a:off x="2127233" y="3378095"/>
            <a:ext cx="1571636" cy="3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Gbps </a:t>
            </a:r>
            <a:r>
              <a:rPr lang="zh-TW" altLang="en-US" sz="11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無線設備</a:t>
            </a:r>
            <a:endParaRPr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Shape 481">
            <a:extLst>
              <a:ext uri="{FF2B5EF4-FFF2-40B4-BE49-F238E27FC236}">
                <a16:creationId xmlns:a16="http://schemas.microsoft.com/office/drawing/2014/main" id="{4F322C46-D5A4-D140-BFEC-9BCD13142DAB}"/>
              </a:ext>
            </a:extLst>
          </p:cNvPr>
          <p:cNvCxnSpPr/>
          <p:nvPr/>
        </p:nvCxnSpPr>
        <p:spPr>
          <a:xfrm>
            <a:off x="6310681" y="2648365"/>
            <a:ext cx="2143140" cy="1588"/>
          </a:xfrm>
          <a:prstGeom prst="straightConnector1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Shape 483" descr="「wireless icon png」的圖片搜尋結果">
            <a:extLst>
              <a:ext uri="{FF2B5EF4-FFF2-40B4-BE49-F238E27FC236}">
                <a16:creationId xmlns:a16="http://schemas.microsoft.com/office/drawing/2014/main" id="{81FBEEC1-041C-6849-8F09-6C45DBDC7BE1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99991">
            <a:off x="3885390" y="2419500"/>
            <a:ext cx="686282" cy="469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484">
            <a:extLst>
              <a:ext uri="{FF2B5EF4-FFF2-40B4-BE49-F238E27FC236}">
                <a16:creationId xmlns:a16="http://schemas.microsoft.com/office/drawing/2014/main" id="{556A2907-2E38-FC4C-A902-6E29694FB99E}"/>
              </a:ext>
            </a:extLst>
          </p:cNvPr>
          <p:cNvCxnSpPr>
            <a:cxnSpLocks/>
          </p:cNvCxnSpPr>
          <p:nvPr/>
        </p:nvCxnSpPr>
        <p:spPr>
          <a:xfrm>
            <a:off x="4537701" y="2653830"/>
            <a:ext cx="1168880" cy="0"/>
          </a:xfrm>
          <a:prstGeom prst="straightConnector1">
            <a:avLst/>
          </a:prstGeom>
          <a:noFill/>
          <a:ln w="19050" cap="flat" cmpd="sng">
            <a:solidFill>
              <a:srgbClr val="4D93D3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3" name="Shape 486" descr="「notebook icon png」的圖片搜尋結果">
            <a:extLst>
              <a:ext uri="{FF2B5EF4-FFF2-40B4-BE49-F238E27FC236}">
                <a16:creationId xmlns:a16="http://schemas.microsoft.com/office/drawing/2014/main" id="{AC714170-1B9D-8445-A371-5B692FD10832}"/>
              </a:ext>
            </a:extLst>
          </p:cNvPr>
          <p:cNvPicPr preferRelativeResize="0"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505" y="2153813"/>
            <a:ext cx="1769092" cy="125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501">
            <a:extLst>
              <a:ext uri="{FF2B5EF4-FFF2-40B4-BE49-F238E27FC236}">
                <a16:creationId xmlns:a16="http://schemas.microsoft.com/office/drawing/2014/main" id="{CE8900A6-DECD-DA47-91B1-41F304AA3186}"/>
              </a:ext>
            </a:extLst>
          </p:cNvPr>
          <p:cNvSpPr txBox="1"/>
          <p:nvPr/>
        </p:nvSpPr>
        <p:spPr>
          <a:xfrm>
            <a:off x="1496577" y="5499213"/>
            <a:ext cx="2786082" cy="36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 + QXG-10G2T-107 10GbE LAN Card </a:t>
            </a:r>
          </a:p>
        </p:txBody>
      </p:sp>
      <p:sp>
        <p:nvSpPr>
          <p:cNvPr id="16" name="Shape 502">
            <a:extLst>
              <a:ext uri="{FF2B5EF4-FFF2-40B4-BE49-F238E27FC236}">
                <a16:creationId xmlns:a16="http://schemas.microsoft.com/office/drawing/2014/main" id="{B71220AD-E542-4442-86BE-D9A58BCABB8C}"/>
              </a:ext>
            </a:extLst>
          </p:cNvPr>
          <p:cNvSpPr txBox="1"/>
          <p:nvPr/>
        </p:nvSpPr>
        <p:spPr>
          <a:xfrm>
            <a:off x="4210613" y="5486717"/>
            <a:ext cx="120365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 Notebook</a:t>
            </a:r>
          </a:p>
        </p:txBody>
      </p:sp>
      <p:sp>
        <p:nvSpPr>
          <p:cNvPr id="17" name="Shape 503">
            <a:extLst>
              <a:ext uri="{FF2B5EF4-FFF2-40B4-BE49-F238E27FC236}">
                <a16:creationId xmlns:a16="http://schemas.microsoft.com/office/drawing/2014/main" id="{DC19DA72-A32B-224C-8AEB-2B37EDFC7245}"/>
              </a:ext>
            </a:extLst>
          </p:cNvPr>
          <p:cNvSpPr txBox="1"/>
          <p:nvPr/>
        </p:nvSpPr>
        <p:spPr>
          <a:xfrm>
            <a:off x="5706581" y="5499213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 TV</a:t>
            </a:r>
          </a:p>
        </p:txBody>
      </p:sp>
      <p:pic>
        <p:nvPicPr>
          <p:cNvPr id="18" name="Shape 529">
            <a:extLst>
              <a:ext uri="{FF2B5EF4-FFF2-40B4-BE49-F238E27FC236}">
                <a16:creationId xmlns:a16="http://schemas.microsoft.com/office/drawing/2014/main" id="{B2FCF50F-8FF8-774F-B353-025F68975452}"/>
              </a:ext>
            </a:extLst>
          </p:cNvPr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659" y="4636963"/>
            <a:ext cx="1517564" cy="9368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肘形接點 59">
            <a:extLst>
              <a:ext uri="{FF2B5EF4-FFF2-40B4-BE49-F238E27FC236}">
                <a16:creationId xmlns:a16="http://schemas.microsoft.com/office/drawing/2014/main" id="{97F784BC-54E0-1A4E-B7AB-8F289FE21170}"/>
              </a:ext>
            </a:extLst>
          </p:cNvPr>
          <p:cNvCxnSpPr>
            <a:cxnSpLocks/>
            <a:endCxn id="26" idx="0"/>
          </p:cNvCxnSpPr>
          <p:nvPr/>
        </p:nvCxnSpPr>
        <p:spPr>
          <a:xfrm rot="10800000" flipV="1">
            <a:off x="4732199" y="4217255"/>
            <a:ext cx="4648618" cy="519152"/>
          </a:xfrm>
          <a:prstGeom prst="bentConnector2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Shape 478" descr="C:\Users\user\Desktop\21_PPT對稿QNAP AQC107 10G網卡\_DSC1587.png">
            <a:extLst>
              <a:ext uri="{FF2B5EF4-FFF2-40B4-BE49-F238E27FC236}">
                <a16:creationId xmlns:a16="http://schemas.microsoft.com/office/drawing/2014/main" id="{CE839682-6FAA-9945-8132-19C20FFB3785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229" y="5077257"/>
            <a:ext cx="745250" cy="465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Shape 492" descr="「smart tv」的圖片搜尋結果">
            <a:extLst>
              <a:ext uri="{FF2B5EF4-FFF2-40B4-BE49-F238E27FC236}">
                <a16:creationId xmlns:a16="http://schemas.microsoft.com/office/drawing/2014/main" id="{88AF0EFB-DE0F-6348-A04F-3B55B5834754}"/>
              </a:ext>
            </a:extLst>
          </p:cNvPr>
          <p:cNvPicPr preferRelativeResize="0"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522" y="4686525"/>
            <a:ext cx="1410582" cy="87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圖形 40">
            <a:extLst>
              <a:ext uri="{FF2B5EF4-FFF2-40B4-BE49-F238E27FC236}">
                <a16:creationId xmlns:a16="http://schemas.microsoft.com/office/drawing/2014/main" id="{6D5F438D-6D7F-984D-ACE6-DB619444245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40646" y="2184071"/>
            <a:ext cx="1190554" cy="729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文字方塊 135">
            <a:extLst>
              <a:ext uri="{FF2B5EF4-FFF2-40B4-BE49-F238E27FC236}">
                <a16:creationId xmlns:a16="http://schemas.microsoft.com/office/drawing/2014/main" id="{F25D8CC2-04C6-5A46-9EE0-99ECB93D16D7}"/>
              </a:ext>
            </a:extLst>
          </p:cNvPr>
          <p:cNvSpPr txBox="1"/>
          <p:nvPr/>
        </p:nvSpPr>
        <p:spPr>
          <a:xfrm>
            <a:off x="8395686" y="2499047"/>
            <a:ext cx="105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群組 4">
            <a:extLst>
              <a:ext uri="{FF2B5EF4-FFF2-40B4-BE49-F238E27FC236}">
                <a16:creationId xmlns:a16="http://schemas.microsoft.com/office/drawing/2014/main" id="{327134B0-758B-E74C-9E3B-F7A1E78AF7E4}"/>
              </a:ext>
            </a:extLst>
          </p:cNvPr>
          <p:cNvGrpSpPr/>
          <p:nvPr/>
        </p:nvGrpSpPr>
        <p:grpSpPr>
          <a:xfrm>
            <a:off x="4080426" y="4559237"/>
            <a:ext cx="1303546" cy="1085300"/>
            <a:chOff x="2556566" y="5139024"/>
            <a:chExt cx="1303546" cy="1085300"/>
          </a:xfrm>
        </p:grpSpPr>
        <p:pic>
          <p:nvPicPr>
            <p:cNvPr id="25" name="圖片 6">
              <a:extLst>
                <a:ext uri="{FF2B5EF4-FFF2-40B4-BE49-F238E27FC236}">
                  <a16:creationId xmlns:a16="http://schemas.microsoft.com/office/drawing/2014/main" id="{5E4E871C-64ED-DF47-B6FB-3E6FF2A6F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6566" y="5139024"/>
              <a:ext cx="1303546" cy="1085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26" name="物件 81">
              <a:extLst>
                <a:ext uri="{FF2B5EF4-FFF2-40B4-BE49-F238E27FC236}">
                  <a16:creationId xmlns:a16="http://schemas.microsoft.com/office/drawing/2014/main" id="{A3021A81-6575-B24C-A843-712A5FB8B04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1497727"/>
                </p:ext>
              </p:extLst>
            </p:nvPr>
          </p:nvGraphicFramePr>
          <p:xfrm>
            <a:off x="2758253" y="5316194"/>
            <a:ext cx="900172" cy="56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Image" r:id="rId14" imgW="3631680" imgH="2052000" progId="Photoshop.Image.18">
                    <p:embed/>
                  </p:oleObj>
                </mc:Choice>
                <mc:Fallback>
                  <p:oleObj name="Image" r:id="rId14" imgW="3631680" imgH="2052000" progId="Photoshop.Image.18">
                    <p:embed/>
                    <p:pic>
                      <p:nvPicPr>
                        <p:cNvPr id="26" name="物件 81">
                          <a:extLst>
                            <a:ext uri="{FF2B5EF4-FFF2-40B4-BE49-F238E27FC236}">
                              <a16:creationId xmlns:a16="http://schemas.microsoft.com/office/drawing/2014/main" id="{A3021A81-6575-B24C-A843-712A5FB8B0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758253" y="5316194"/>
                          <a:ext cx="900172" cy="5655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Shape 503">
            <a:extLst>
              <a:ext uri="{FF2B5EF4-FFF2-40B4-BE49-F238E27FC236}">
                <a16:creationId xmlns:a16="http://schemas.microsoft.com/office/drawing/2014/main" id="{D055BE2A-DC5E-8946-9E15-5A97535176E6}"/>
              </a:ext>
            </a:extLst>
          </p:cNvPr>
          <p:cNvSpPr txBox="1"/>
          <p:nvPr/>
        </p:nvSpPr>
        <p:spPr>
          <a:xfrm>
            <a:off x="7415083" y="5499213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28" name="Shape 503">
            <a:extLst>
              <a:ext uri="{FF2B5EF4-FFF2-40B4-BE49-F238E27FC236}">
                <a16:creationId xmlns:a16="http://schemas.microsoft.com/office/drawing/2014/main" id="{CE365E28-5EB0-6B45-8B2F-E59D26F916B3}"/>
              </a:ext>
            </a:extLst>
          </p:cNvPr>
          <p:cNvSpPr txBox="1"/>
          <p:nvPr/>
        </p:nvSpPr>
        <p:spPr>
          <a:xfrm>
            <a:off x="8860433" y="5466035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cxnSp>
        <p:nvCxnSpPr>
          <p:cNvPr id="29" name="肘形接點 59">
            <a:extLst>
              <a:ext uri="{FF2B5EF4-FFF2-40B4-BE49-F238E27FC236}">
                <a16:creationId xmlns:a16="http://schemas.microsoft.com/office/drawing/2014/main" id="{E8B59010-FBEB-5244-B0CB-6313158F818E}"/>
              </a:ext>
            </a:extLst>
          </p:cNvPr>
          <p:cNvCxnSpPr>
            <a:cxnSpLocks/>
          </p:cNvCxnSpPr>
          <p:nvPr/>
        </p:nvCxnSpPr>
        <p:spPr>
          <a:xfrm>
            <a:off x="8091987" y="4217255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Shape 488" descr="「TS-253B」的圖片搜尋結果">
            <a:extLst>
              <a:ext uri="{FF2B5EF4-FFF2-40B4-BE49-F238E27FC236}">
                <a16:creationId xmlns:a16="http://schemas.microsoft.com/office/drawing/2014/main" id="{1D288F5D-4F73-B74B-B893-580897E26F67}"/>
              </a:ext>
            </a:extLst>
          </p:cNvPr>
          <p:cNvPicPr preferRelativeResize="0"/>
          <p:nvPr/>
        </p:nvPicPr>
        <p:blipFill rotWithShape="1"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384" y="4750721"/>
            <a:ext cx="553206" cy="7196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肘形接點 59">
            <a:extLst>
              <a:ext uri="{FF2B5EF4-FFF2-40B4-BE49-F238E27FC236}">
                <a16:creationId xmlns:a16="http://schemas.microsoft.com/office/drawing/2014/main" id="{C1BEE809-2B4B-5E47-BECD-A049B90F6D3E}"/>
              </a:ext>
            </a:extLst>
          </p:cNvPr>
          <p:cNvCxnSpPr>
            <a:cxnSpLocks/>
          </p:cNvCxnSpPr>
          <p:nvPr/>
        </p:nvCxnSpPr>
        <p:spPr>
          <a:xfrm>
            <a:off x="9380817" y="4217255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C07D9789-5CBE-604D-AA80-5342B2C7D27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633" y="4686525"/>
            <a:ext cx="688369" cy="788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3" name="肘形接點 59">
            <a:extLst>
              <a:ext uri="{FF2B5EF4-FFF2-40B4-BE49-F238E27FC236}">
                <a16:creationId xmlns:a16="http://schemas.microsoft.com/office/drawing/2014/main" id="{B1B8C0B7-0358-DB4E-9938-B46F977F6D7F}"/>
              </a:ext>
            </a:extLst>
          </p:cNvPr>
          <p:cNvCxnSpPr>
            <a:cxnSpLocks/>
          </p:cNvCxnSpPr>
          <p:nvPr/>
        </p:nvCxnSpPr>
        <p:spPr>
          <a:xfrm>
            <a:off x="5915906" y="2706540"/>
            <a:ext cx="0" cy="151576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Shape 474" descr="「router icon」的圖片搜尋結果">
            <a:extLst>
              <a:ext uri="{FF2B5EF4-FFF2-40B4-BE49-F238E27FC236}">
                <a16:creationId xmlns:a16="http://schemas.microsoft.com/office/drawing/2014/main" id="{6621F095-19B9-0645-BF9E-A8B79DFFA0C0}"/>
              </a:ext>
            </a:extLst>
          </p:cNvPr>
          <p:cNvPicPr preferRelativeResize="0"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865" y="2275043"/>
            <a:ext cx="784375" cy="659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27306AFC-A79A-9F47-98BF-23444A47669C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272" y="3136046"/>
            <a:ext cx="2671405" cy="854849"/>
          </a:xfrm>
          <a:prstGeom prst="rect">
            <a:avLst/>
          </a:prstGeom>
        </p:spPr>
      </p:pic>
      <p:sp>
        <p:nvSpPr>
          <p:cNvPr id="36" name="矩形: 圓角 76">
            <a:extLst>
              <a:ext uri="{FF2B5EF4-FFF2-40B4-BE49-F238E27FC236}">
                <a16:creationId xmlns:a16="http://schemas.microsoft.com/office/drawing/2014/main" id="{B478B986-ED67-0140-852F-673806CCD25C}"/>
              </a:ext>
            </a:extLst>
          </p:cNvPr>
          <p:cNvSpPr/>
          <p:nvPr/>
        </p:nvSpPr>
        <p:spPr>
          <a:xfrm>
            <a:off x="8849054" y="4330628"/>
            <a:ext cx="110230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88">
            <a:extLst>
              <a:ext uri="{FF2B5EF4-FFF2-40B4-BE49-F238E27FC236}">
                <a16:creationId xmlns:a16="http://schemas.microsoft.com/office/drawing/2014/main" id="{A858FE10-D40D-DF4F-8CC4-16EE3192AEDA}"/>
              </a:ext>
            </a:extLst>
          </p:cNvPr>
          <p:cNvSpPr/>
          <p:nvPr/>
        </p:nvSpPr>
        <p:spPr>
          <a:xfrm>
            <a:off x="7513765" y="4328611"/>
            <a:ext cx="1123011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89">
            <a:extLst>
              <a:ext uri="{FF2B5EF4-FFF2-40B4-BE49-F238E27FC236}">
                <a16:creationId xmlns:a16="http://schemas.microsoft.com/office/drawing/2014/main" id="{ED4EF890-B3FA-A34E-BEF8-1CD59D43416F}"/>
              </a:ext>
            </a:extLst>
          </p:cNvPr>
          <p:cNvSpPr/>
          <p:nvPr/>
        </p:nvSpPr>
        <p:spPr>
          <a:xfrm>
            <a:off x="5901775" y="4316895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90">
            <a:extLst>
              <a:ext uri="{FF2B5EF4-FFF2-40B4-BE49-F238E27FC236}">
                <a16:creationId xmlns:a16="http://schemas.microsoft.com/office/drawing/2014/main" id="{D54120DE-D043-264E-8677-322A3156EE8B}"/>
              </a:ext>
            </a:extLst>
          </p:cNvPr>
          <p:cNvSpPr/>
          <p:nvPr/>
        </p:nvSpPr>
        <p:spPr>
          <a:xfrm>
            <a:off x="4313318" y="4316894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91">
            <a:extLst>
              <a:ext uri="{FF2B5EF4-FFF2-40B4-BE49-F238E27FC236}">
                <a16:creationId xmlns:a16="http://schemas.microsoft.com/office/drawing/2014/main" id="{2FFA6795-E606-4E4C-9B58-4310F806AAF1}"/>
              </a:ext>
            </a:extLst>
          </p:cNvPr>
          <p:cNvSpPr/>
          <p:nvPr/>
        </p:nvSpPr>
        <p:spPr>
          <a:xfrm>
            <a:off x="4368951" y="4315969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92">
            <a:extLst>
              <a:ext uri="{FF2B5EF4-FFF2-40B4-BE49-F238E27FC236}">
                <a16:creationId xmlns:a16="http://schemas.microsoft.com/office/drawing/2014/main" id="{B5E141DA-DCBD-A247-83DB-52AABDCCEDE0}"/>
              </a:ext>
            </a:extLst>
          </p:cNvPr>
          <p:cNvSpPr/>
          <p:nvPr/>
        </p:nvSpPr>
        <p:spPr>
          <a:xfrm>
            <a:off x="5959425" y="4310063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93">
            <a:extLst>
              <a:ext uri="{FF2B5EF4-FFF2-40B4-BE49-F238E27FC236}">
                <a16:creationId xmlns:a16="http://schemas.microsoft.com/office/drawing/2014/main" id="{9017CF09-8C79-AF4B-91D9-5D255D753746}"/>
              </a:ext>
            </a:extLst>
          </p:cNvPr>
          <p:cNvSpPr/>
          <p:nvPr/>
        </p:nvSpPr>
        <p:spPr>
          <a:xfrm>
            <a:off x="7486391" y="4315969"/>
            <a:ext cx="11657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10Gbps RJ 45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 94">
            <a:extLst>
              <a:ext uri="{FF2B5EF4-FFF2-40B4-BE49-F238E27FC236}">
                <a16:creationId xmlns:a16="http://schemas.microsoft.com/office/drawing/2014/main" id="{67DBC2D7-894D-9C44-BAD8-0EED141B5395}"/>
              </a:ext>
            </a:extLst>
          </p:cNvPr>
          <p:cNvSpPr/>
          <p:nvPr/>
        </p:nvSpPr>
        <p:spPr>
          <a:xfrm>
            <a:off x="8796874" y="4316814"/>
            <a:ext cx="1154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10Gbps SFP+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0757EE7-16AF-4249-8F3C-8CEC662B9EC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5570" y="4939102"/>
            <a:ext cx="681337" cy="62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47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1DF4B-905B-BC44-97E8-04113DCC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系列產品比較</a:t>
            </a:r>
            <a:endParaRPr lang="en-US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013E68D-8C70-864A-BB3E-2CF3538AF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726466"/>
              </p:ext>
            </p:extLst>
          </p:nvPr>
        </p:nvGraphicFramePr>
        <p:xfrm>
          <a:off x="1317812" y="1737482"/>
          <a:ext cx="9439835" cy="4421276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503443">
                  <a:extLst>
                    <a:ext uri="{9D8B030D-6E8A-4147-A177-3AD203B41FA5}">
                      <a16:colId xmlns:a16="http://schemas.microsoft.com/office/drawing/2014/main" val="3899190790"/>
                    </a:ext>
                  </a:extLst>
                </a:gridCol>
                <a:gridCol w="1734098">
                  <a:extLst>
                    <a:ext uri="{9D8B030D-6E8A-4147-A177-3AD203B41FA5}">
                      <a16:colId xmlns:a16="http://schemas.microsoft.com/office/drawing/2014/main" val="4230936882"/>
                    </a:ext>
                  </a:extLst>
                </a:gridCol>
                <a:gridCol w="1734098">
                  <a:extLst>
                    <a:ext uri="{9D8B030D-6E8A-4147-A177-3AD203B41FA5}">
                      <a16:colId xmlns:a16="http://schemas.microsoft.com/office/drawing/2014/main" val="1922540874"/>
                    </a:ext>
                  </a:extLst>
                </a:gridCol>
                <a:gridCol w="1734098">
                  <a:extLst>
                    <a:ext uri="{9D8B030D-6E8A-4147-A177-3AD203B41FA5}">
                      <a16:colId xmlns:a16="http://schemas.microsoft.com/office/drawing/2014/main" val="1034140484"/>
                    </a:ext>
                  </a:extLst>
                </a:gridCol>
                <a:gridCol w="1734098">
                  <a:extLst>
                    <a:ext uri="{9D8B030D-6E8A-4147-A177-3AD203B41FA5}">
                      <a16:colId xmlns:a16="http://schemas.microsoft.com/office/drawing/2014/main" val="2560428789"/>
                    </a:ext>
                  </a:extLst>
                </a:gridCol>
              </a:tblGrid>
              <a:tr h="477370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US" altLang="zh-TW" sz="1400" b="1" kern="12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QSW-308S</a:t>
                      </a:r>
                      <a:endParaRPr kumimoji="0" lang="en-US" altLang="zh-TW" sz="14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QSW-308-1C</a:t>
                      </a:r>
                      <a:endParaRPr kumimoji="0" lang="en-US" altLang="zh-TW" sz="14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QSW-1208-8C</a:t>
                      </a:r>
                      <a:endParaRPr kumimoji="0" lang="en-US" altLang="zh-TW" sz="14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QSW-804-4C</a:t>
                      </a:r>
                      <a:endParaRPr kumimoji="0" lang="en-US" altLang="zh-TW" sz="14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554175854"/>
                  </a:ext>
                </a:extLst>
              </a:tr>
              <a:tr h="520671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Gigabit Ethernet Port (RJ45)</a:t>
                      </a:r>
                      <a:endParaRPr lang="en-US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</a:t>
                      </a:r>
                      <a:endParaRPr lang="en-US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</a:t>
                      </a:r>
                      <a:endParaRPr lang="en-US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1129"/>
                  </a:ext>
                </a:extLst>
              </a:tr>
              <a:tr h="2963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10GbE – RJ45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400" kern="12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</a:t>
                      </a:r>
                      <a:endParaRPr lang="en-US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0540833"/>
                  </a:ext>
                </a:extLst>
              </a:tr>
              <a:tr h="296382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10GbE – SFP+</a:t>
                      </a: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</a:t>
                      </a:r>
                      <a:endParaRPr lang="en-US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242853"/>
                  </a:ext>
                </a:extLst>
              </a:tr>
              <a:tr h="520671">
                <a:tc>
                  <a:txBody>
                    <a:bodyPr/>
                    <a:lstStyle/>
                    <a:p>
                      <a:pPr fontAlgn="base"/>
                      <a:r>
                        <a:rPr lang="fr-FR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10GbE RJ45/SFP+ </a:t>
                      </a:r>
                      <a:r>
                        <a:rPr lang="zh-CN" alt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複合埠</a:t>
                      </a:r>
                      <a:r>
                        <a:rPr lang="en-US" altLang="zh-CN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(Combo port)</a:t>
                      </a:r>
                      <a:endParaRPr lang="en-US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​</a:t>
                      </a:r>
                      <a:r>
                        <a:rPr lang="en-US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en-US" sz="1400" kern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altLang="zh-TW" sz="1400" kern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400" b="1" kern="12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en-US" sz="1400" kern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</a:t>
                      </a:r>
                      <a:endParaRPr lang="en-US" altLang="zh-TW" sz="1400" b="1" kern="12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en-US" sz="1400" kern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 </a:t>
                      </a:r>
                      <a:endParaRPr lang="en-US" altLang="zh-TW" sz="1400" b="1" kern="12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9517789"/>
                  </a:ext>
                </a:extLst>
              </a:tr>
              <a:tr h="520671">
                <a:tc>
                  <a:txBody>
                    <a:bodyPr/>
                    <a:lstStyle/>
                    <a:p>
                      <a:pPr marL="0" algn="l" rtl="0" eaLnBrk="1" fontAlgn="base" latinLnBrk="0" hangingPunct="1"/>
                      <a:r>
                        <a:rPr lang="zh-CN" altLang="en-US" sz="1400" b="1" kern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尺寸</a:t>
                      </a:r>
                      <a:endParaRPr lang="en-US" altLang="zh-TW" sz="1400" b="1" i="0" kern="12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290 x 50 x 42.5 mm </a:t>
                      </a:r>
                    </a:p>
                    <a:p>
                      <a:pPr algn="ctr" fontAlgn="auto"/>
                      <a:r>
                        <a:rPr lang="en-US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(11.4 x 2.0 x 16.7 in)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lang="zh-TW" altLang="en-US" sz="160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285 x 43 x 233 mm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(11.2x 1.7 x 9.2 in)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lang="zh-TW" altLang="en-US" sz="160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549724"/>
                  </a:ext>
                </a:extLst>
              </a:tr>
              <a:tr h="296382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r>
                        <a:rPr lang="zh-CN" altLang="en-US" sz="1400" b="1" kern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淨重</a:t>
                      </a:r>
                      <a:r>
                        <a:rPr lang="en-US" altLang="zh-TW" sz="1400" b="1" kern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:</a:t>
                      </a:r>
                      <a:endParaRPr lang="en-US" altLang="zh-TW" sz="1400" b="1" i="0" kern="12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TW" sz="1400" kern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820g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lang="zh-TW" altLang="en-US" sz="160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TW" sz="1400" kern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2150g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2100g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8318360"/>
                  </a:ext>
                </a:extLst>
              </a:tr>
              <a:tr h="520671">
                <a:tc>
                  <a:txBody>
                    <a:bodyPr/>
                    <a:lstStyle/>
                    <a:p>
                      <a:pPr fontAlgn="base"/>
                      <a:r>
                        <a:rPr lang="zh-CN" alt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電源輸入</a:t>
                      </a:r>
                      <a:endParaRPr lang="en-US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af-ZA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AC adapter , 36W, 100 - 240V​</a:t>
                      </a:r>
                      <a:endParaRPr lang="af-ZA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AC adapter , 50W, 100 - 240V​</a:t>
                      </a:r>
                      <a:endParaRPr lang="af-ZA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AC adapter , 41W, 100 - 240V​</a:t>
                      </a:r>
                      <a:endParaRPr lang="af-ZA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633877"/>
                  </a:ext>
                </a:extLst>
              </a:tr>
              <a:tr h="296382">
                <a:tc>
                  <a:txBody>
                    <a:bodyPr/>
                    <a:lstStyle/>
                    <a:p>
                      <a:pPr fontAlgn="base"/>
                      <a:r>
                        <a:rPr lang="zh-CN" alt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運轉溫度</a:t>
                      </a:r>
                      <a:endParaRPr lang="en-US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0°C to 40°C (32°F to 104°F)</a:t>
                      </a:r>
                      <a:endParaRPr lang="af-ZA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altLang="zh-TW" sz="14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0°C to 40°C (32°F to 104°F)</a:t>
                      </a:r>
                      <a:endParaRPr lang="af-ZA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812066"/>
                  </a:ext>
                </a:extLst>
              </a:tr>
              <a:tr h="2963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散熱風扇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無風扇設計</a:t>
                      </a:r>
                      <a:endParaRPr lang="af-ZA" sz="1400" b="1" i="0" u="none" strike="noStrike" noProof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4cm fan (12V DC)</a:t>
                      </a:r>
                      <a:endParaRPr lang="af-ZA" sz="1400" b="1" i="0" u="none" strike="noStrike" noProof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323131"/>
                  </a:ext>
                </a:extLst>
              </a:tr>
              <a:tr h="37931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 sz="1400" b="1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交換器管理模式</a:t>
                      </a:r>
                      <a:endParaRPr lang="en-US" sz="1400" b="1" i="0" u="none" strike="noStrike" noProof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非網管型</a:t>
                      </a:r>
                      <a:endParaRPr lang="af-ZA" sz="1400" b="1" i="0" u="none" strike="noStrike" noProof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非網管型</a:t>
                      </a:r>
                      <a:endParaRPr lang="af-ZA" sz="1400" b="1" i="0" u="none" strike="noStrike" noProof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380103"/>
                  </a:ext>
                </a:extLst>
              </a:tr>
            </a:tbl>
          </a:graphicData>
        </a:graphic>
      </p:graphicFrame>
      <p:pic>
        <p:nvPicPr>
          <p:cNvPr id="5" name="圖片 28">
            <a:extLst>
              <a:ext uri="{FF2B5EF4-FFF2-40B4-BE49-F238E27FC236}">
                <a16:creationId xmlns:a16="http://schemas.microsoft.com/office/drawing/2014/main" id="{D893DC7F-8752-DA4F-95DF-A1BE3C4903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106" y="1490669"/>
            <a:ext cx="1290953" cy="41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7" name="Picture 2" descr="ã1208-8cãçåçæå°çµæ">
            <a:extLst>
              <a:ext uri="{FF2B5EF4-FFF2-40B4-BE49-F238E27FC236}">
                <a16:creationId xmlns:a16="http://schemas.microsoft.com/office/drawing/2014/main" id="{377EB4F3-BDAE-5B44-A320-5150EB284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7631" y="1448664"/>
            <a:ext cx="1168424" cy="4868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ãQSW-804-4Cãçåçæå°çµæ">
            <a:extLst>
              <a:ext uri="{FF2B5EF4-FFF2-40B4-BE49-F238E27FC236}">
                <a16:creationId xmlns:a16="http://schemas.microsoft.com/office/drawing/2014/main" id="{3A2B57B4-AEBB-7841-9DB9-5F84B561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2047" y="1287277"/>
            <a:ext cx="1178919" cy="7369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11">
            <a:extLst>
              <a:ext uri="{FF2B5EF4-FFF2-40B4-BE49-F238E27FC236}">
                <a16:creationId xmlns:a16="http://schemas.microsoft.com/office/drawing/2014/main" id="{9E4ED92C-0E7B-D14A-8807-E23B9E6AFC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989" y="1580521"/>
            <a:ext cx="1233323" cy="334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66686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2670FE-6728-46EE-A75A-476E24BB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3072471"/>
            <a:ext cx="5816085" cy="1694329"/>
          </a:xfrm>
        </p:spPr>
        <p:txBody>
          <a:bodyPr>
            <a:normAutofit/>
          </a:bodyPr>
          <a:lstStyle/>
          <a:p>
            <a:r>
              <a:rPr lang="en-US" altLang="zh-TW" sz="4800" b="1"/>
              <a:t>QNAP </a:t>
            </a:r>
            <a:r>
              <a:rPr lang="zh-CN" altLang="en-US" sz="4800" b="1"/>
              <a:t>高速網卡家族全面支援高速應用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9062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77F20EED-FA40-4A91-895F-DF55167A4C7A}"/>
              </a:ext>
            </a:extLst>
          </p:cNvPr>
          <p:cNvSpPr/>
          <p:nvPr/>
        </p:nvSpPr>
        <p:spPr>
          <a:xfrm>
            <a:off x="229073" y="2286966"/>
            <a:ext cx="2514447" cy="3441453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CCC8B3B-3ADE-4AED-A1CD-ADD53B862903}"/>
              </a:ext>
            </a:extLst>
          </p:cNvPr>
          <p:cNvSpPr/>
          <p:nvPr/>
        </p:nvSpPr>
        <p:spPr>
          <a:xfrm>
            <a:off x="7463589" y="2286966"/>
            <a:ext cx="4499338" cy="3441453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4C1D802-FAD7-4B49-B03A-E51F784424E6}"/>
              </a:ext>
            </a:extLst>
          </p:cNvPr>
          <p:cNvSpPr/>
          <p:nvPr/>
        </p:nvSpPr>
        <p:spPr>
          <a:xfrm>
            <a:off x="7624482" y="3132604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AA7E79D-4EAB-49B7-8FC3-36C29D762F03}"/>
              </a:ext>
            </a:extLst>
          </p:cNvPr>
          <p:cNvSpPr/>
          <p:nvPr/>
        </p:nvSpPr>
        <p:spPr>
          <a:xfrm>
            <a:off x="2904414" y="2286966"/>
            <a:ext cx="4393468" cy="3441453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026787C-F610-4B3D-BE6F-134B650DD281}"/>
              </a:ext>
            </a:extLst>
          </p:cNvPr>
          <p:cNvSpPr/>
          <p:nvPr/>
        </p:nvSpPr>
        <p:spPr>
          <a:xfrm>
            <a:off x="3093756" y="3132604"/>
            <a:ext cx="4022384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1DCBBBE-6D56-44D7-AB79-E9EA9E12A564}"/>
              </a:ext>
            </a:extLst>
          </p:cNvPr>
          <p:cNvSpPr/>
          <p:nvPr/>
        </p:nvSpPr>
        <p:spPr>
          <a:xfrm>
            <a:off x="389966" y="3132604"/>
            <a:ext cx="2185046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QNAP </a:t>
            </a:r>
            <a:r>
              <a:rPr lang="zh-CN" altLang="en-US"/>
              <a:t>高速網卡產品線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BAFD38-2BAE-A340-AEF9-1A12BFEEAE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39" y="2615632"/>
            <a:ext cx="2162224" cy="1100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5D6C1-A85A-F249-B57C-5DDB4644BB50}"/>
              </a:ext>
            </a:extLst>
          </p:cNvPr>
          <p:cNvSpPr txBox="1"/>
          <p:nvPr/>
        </p:nvSpPr>
        <p:spPr>
          <a:xfrm>
            <a:off x="309347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Intel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C062C1-D271-3849-95A7-D96A8DFBC4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66" y="1662289"/>
            <a:ext cx="1220585" cy="808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211CFD-4083-A24B-AC5A-E4222701CD0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379" y="2631371"/>
            <a:ext cx="1473369" cy="1013858"/>
          </a:xfrm>
          <a:prstGeom prst="rect">
            <a:avLst/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FF143F-A2BD-2148-B5C8-8CABDC4EB647}"/>
              </a:ext>
            </a:extLst>
          </p:cNvPr>
          <p:cNvSpPr txBox="1"/>
          <p:nvPr/>
        </p:nvSpPr>
        <p:spPr>
          <a:xfrm>
            <a:off x="2939607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Mellanox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2C4F3F-BE6A-3B47-86FB-5A24BEFA4B9D}"/>
              </a:ext>
            </a:extLst>
          </p:cNvPr>
          <p:cNvSpPr txBox="1"/>
          <p:nvPr/>
        </p:nvSpPr>
        <p:spPr>
          <a:xfrm>
            <a:off x="447939" y="3814050"/>
            <a:ext cx="224836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LAN-10G2T-X550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X550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zh-CN" altLang="en-US" sz="1600"/>
              <a:t>雙埠</a:t>
            </a:r>
            <a:r>
              <a:rPr lang="zh-TW" altLang="en-US" sz="1600"/>
              <a:t> </a:t>
            </a:r>
            <a:r>
              <a:rPr lang="en-US" sz="1600"/>
              <a:t>10GbE </a:t>
            </a:r>
            <a:r>
              <a:rPr lang="en-US" sz="1600" err="1"/>
              <a:t>BaseT</a:t>
            </a:r>
            <a:endParaRPr lang="en-US" sz="1600"/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PCIe Gen3 x4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Low Profile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1BF92E-3330-2A45-B283-3636C84DD5D9}"/>
              </a:ext>
            </a:extLst>
          </p:cNvPr>
          <p:cNvSpPr txBox="1"/>
          <p:nvPr/>
        </p:nvSpPr>
        <p:spPr>
          <a:xfrm>
            <a:off x="3130375" y="3814050"/>
            <a:ext cx="2248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LAN-10G2SF-MLX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2ABA5-AD57-AE41-A274-D5E340D7F3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287" y="2615632"/>
            <a:ext cx="1473369" cy="1013858"/>
          </a:xfrm>
          <a:prstGeom prst="rect">
            <a:avLst/>
          </a:prstGeom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78A22F-D814-4A43-8C29-014EDF0B1F60}"/>
              </a:ext>
            </a:extLst>
          </p:cNvPr>
          <p:cNvSpPr txBox="1"/>
          <p:nvPr/>
        </p:nvSpPr>
        <p:spPr>
          <a:xfrm>
            <a:off x="5205031" y="3814050"/>
            <a:ext cx="2208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QXG-25G2SF-CX4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57ACDE-8E5B-FF42-AFB1-A04405241EF2}"/>
              </a:ext>
            </a:extLst>
          </p:cNvPr>
          <p:cNvSpPr txBox="1"/>
          <p:nvPr/>
        </p:nvSpPr>
        <p:spPr>
          <a:xfrm>
            <a:off x="7525731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Aquantia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31AB85-F69A-9C49-8CFC-4D67ADC8D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1705" y="1788355"/>
            <a:ext cx="2115482" cy="3917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47982A-5920-1F48-89A3-9254E284F1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4398" y="2631371"/>
            <a:ext cx="1816024" cy="11380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6E595A-04BA-8845-A475-22FC48FD4393}"/>
              </a:ext>
            </a:extLst>
          </p:cNvPr>
          <p:cNvSpPr txBox="1"/>
          <p:nvPr/>
        </p:nvSpPr>
        <p:spPr>
          <a:xfrm>
            <a:off x="7802912" y="3819273"/>
            <a:ext cx="1720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QXG-10G1T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9815731" y="3819273"/>
            <a:ext cx="194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QXG-10G2T-107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B1034C-D579-994A-9990-CAD4802A952D}"/>
              </a:ext>
            </a:extLst>
          </p:cNvPr>
          <p:cNvSpPr txBox="1"/>
          <p:nvPr/>
        </p:nvSpPr>
        <p:spPr>
          <a:xfrm>
            <a:off x="3158447" y="4228972"/>
            <a:ext cx="2248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ConnectX-4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zh-CN" altLang="en-US" sz="1600"/>
              <a:t>雙埠</a:t>
            </a:r>
            <a:r>
              <a:rPr lang="en-US" sz="1600"/>
              <a:t> 10GbE SFP+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PCIe Gen3 x8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Low Profile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799199-E3A8-864F-8BEC-6D87DDE177D0}"/>
              </a:ext>
            </a:extLst>
          </p:cNvPr>
          <p:cNvSpPr txBox="1"/>
          <p:nvPr/>
        </p:nvSpPr>
        <p:spPr>
          <a:xfrm>
            <a:off x="5243097" y="4228972"/>
            <a:ext cx="2248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ConnectX-4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zh-CN" altLang="en-US" sz="1600"/>
              <a:t>雙埠</a:t>
            </a:r>
            <a:r>
              <a:rPr lang="en-US" sz="1600"/>
              <a:t> 25GbE SFP+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PCIe Gen3 x8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Low Profile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7811633" y="4228972"/>
            <a:ext cx="2459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 err="1"/>
              <a:t>Aqtion</a:t>
            </a:r>
            <a:r>
              <a:rPr lang="en-US" sz="1600"/>
              <a:t> AQC107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zh-CN" altLang="en-US" sz="1600"/>
              <a:t>單埠</a:t>
            </a:r>
            <a:r>
              <a:rPr lang="en-US" sz="1600"/>
              <a:t>10GbE </a:t>
            </a:r>
            <a:r>
              <a:rPr lang="en-US" sz="1600" err="1"/>
              <a:t>NBase</a:t>
            </a:r>
            <a:r>
              <a:rPr lang="en-US" sz="1600"/>
              <a:t>-T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PCIe Gen3 x8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Low Profile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86BA7A-B77C-B94D-9A23-9AB515E00AF2}"/>
              </a:ext>
            </a:extLst>
          </p:cNvPr>
          <p:cNvSpPr txBox="1"/>
          <p:nvPr/>
        </p:nvSpPr>
        <p:spPr>
          <a:xfrm>
            <a:off x="9833474" y="4228972"/>
            <a:ext cx="2459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 err="1"/>
              <a:t>Aqtion</a:t>
            </a:r>
            <a:r>
              <a:rPr lang="en-US" sz="1600"/>
              <a:t> AQC107S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zh-CN" altLang="en-US" sz="1600"/>
              <a:t>雙埠</a:t>
            </a:r>
            <a:r>
              <a:rPr lang="en-US" sz="1600"/>
              <a:t>10GbE </a:t>
            </a:r>
            <a:r>
              <a:rPr lang="en-US" sz="1600" err="1"/>
              <a:t>NBase</a:t>
            </a:r>
            <a:r>
              <a:rPr lang="en-US" sz="1600"/>
              <a:t>-T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PCIe Gen3 x8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Low Profile</a:t>
            </a:r>
          </a:p>
        </p:txBody>
      </p:sp>
      <p:pic>
        <p:nvPicPr>
          <p:cNvPr id="38" name="圖片 37" descr="一張含有 電子用品 的圖片&#10;&#10;自動產生的描述">
            <a:extLst>
              <a:ext uri="{FF2B5EF4-FFF2-40B4-BE49-F238E27FC236}">
                <a16:creationId xmlns:a16="http://schemas.microsoft.com/office/drawing/2014/main" id="{FC9B688D-30C3-44EB-AB56-B138B8C643B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506" y="2471449"/>
            <a:ext cx="2459575" cy="1537508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F534F1D1-0FF9-40DA-B4FE-B5DD2284C3D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387" y="1411155"/>
            <a:ext cx="2933637" cy="1173454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A3EC59E3-5A3C-4360-89BB-42C2A7CAB3C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027" y="5432186"/>
            <a:ext cx="2923620" cy="372078"/>
          </a:xfrm>
          <a:prstGeom prst="rect">
            <a:avLst/>
          </a:prstGeom>
        </p:spPr>
      </p:pic>
      <p:sp>
        <p:nvSpPr>
          <p:cNvPr id="34" name="TextBox 5">
            <a:extLst>
              <a:ext uri="{FF2B5EF4-FFF2-40B4-BE49-F238E27FC236}">
                <a16:creationId xmlns:a16="http://schemas.microsoft.com/office/drawing/2014/main" id="{D74600C8-125A-C840-91A6-4F6361508702}"/>
              </a:ext>
            </a:extLst>
          </p:cNvPr>
          <p:cNvSpPr txBox="1"/>
          <p:nvPr/>
        </p:nvSpPr>
        <p:spPr>
          <a:xfrm>
            <a:off x="4637661" y="5456193"/>
            <a:ext cx="2834970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iSER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RoCE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卸載能力</a:t>
            </a: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EE5B46FE-D477-4DEC-9D63-9058C604DFA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864" y="5432186"/>
            <a:ext cx="2923620" cy="372078"/>
          </a:xfrm>
          <a:prstGeom prst="rect">
            <a:avLst/>
          </a:prstGeom>
        </p:spPr>
      </p:pic>
      <p:sp>
        <p:nvSpPr>
          <p:cNvPr id="46" name="TextBox 5">
            <a:extLst>
              <a:ext uri="{FF2B5EF4-FFF2-40B4-BE49-F238E27FC236}">
                <a16:creationId xmlns:a16="http://schemas.microsoft.com/office/drawing/2014/main" id="{C4288162-5A7D-42DA-BE4D-A7A81D248C93}"/>
              </a:ext>
            </a:extLst>
          </p:cNvPr>
          <p:cNvSpPr txBox="1"/>
          <p:nvPr/>
        </p:nvSpPr>
        <p:spPr>
          <a:xfrm>
            <a:off x="9695892" y="5456193"/>
            <a:ext cx="2459576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速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Multi-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ig</a:t>
            </a:r>
          </a:p>
        </p:txBody>
      </p:sp>
    </p:spTree>
    <p:extLst>
      <p:ext uri="{BB962C8B-B14F-4D97-AF65-F5344CB8AC3E}">
        <p14:creationId xmlns:p14="http://schemas.microsoft.com/office/powerpoint/2010/main" val="856282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DE50DD88-E12C-4564-B79F-ADCEF9AA7F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98" y="1344664"/>
            <a:ext cx="4107647" cy="4994587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3810C05C-B9C3-488B-A78B-B7DF28321D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098" y="1344664"/>
            <a:ext cx="4107647" cy="4994587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37E116E9-5C10-4C26-98C8-3FB2040C9A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146" y="1344664"/>
            <a:ext cx="4107647" cy="4994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QNAP</a:t>
            </a:r>
            <a:r>
              <a:rPr lang="zh-CN" altLang="en-US"/>
              <a:t>網路傳輸配件產品線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029186" y="4995953"/>
            <a:ext cx="289895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5G/2.5G/1G/100M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四速網速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網路接口</a:t>
            </a: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630885" y="1894730"/>
            <a:ext cx="26779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191AD18-39C2-B44B-86D3-6C916F9618CC}"/>
              </a:ext>
            </a:extLst>
          </p:cNvPr>
          <p:cNvSpPr txBox="1"/>
          <p:nvPr/>
        </p:nvSpPr>
        <p:spPr>
          <a:xfrm>
            <a:off x="4423798" y="4995953"/>
            <a:ext cx="353418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10G/5G/2.5G/1G/100M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五速網速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網路接口</a:t>
            </a:r>
          </a:p>
        </p:txBody>
      </p:sp>
      <p:sp>
        <p:nvSpPr>
          <p:cNvPr id="11" name="矩形 72">
            <a:extLst>
              <a:ext uri="{FF2B5EF4-FFF2-40B4-BE49-F238E27FC236}">
                <a16:creationId xmlns:a16="http://schemas.microsoft.com/office/drawing/2014/main" id="{1039C3E1-B82C-BB4E-9677-CC85DB2EA43D}"/>
              </a:ext>
            </a:extLst>
          </p:cNvPr>
          <p:cNvSpPr/>
          <p:nvPr/>
        </p:nvSpPr>
        <p:spPr>
          <a:xfrm>
            <a:off x="4268999" y="1894730"/>
            <a:ext cx="2573284" cy="4462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3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QNA-T310G1T</a:t>
            </a:r>
            <a:endParaRPr lang="en-US" altLang="zh-TW" sz="23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DC884B4B-F110-9645-8B3B-4AD3588B8F0E}"/>
              </a:ext>
            </a:extLst>
          </p:cNvPr>
          <p:cNvSpPr txBox="1"/>
          <p:nvPr/>
        </p:nvSpPr>
        <p:spPr>
          <a:xfrm>
            <a:off x="8235336" y="4995953"/>
            <a:ext cx="2465776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10G/1G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SFP+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網路接口</a:t>
            </a:r>
          </a:p>
        </p:txBody>
      </p:sp>
      <p:sp>
        <p:nvSpPr>
          <p:cNvPr id="15" name="矩形 80">
            <a:extLst>
              <a:ext uri="{FF2B5EF4-FFF2-40B4-BE49-F238E27FC236}">
                <a16:creationId xmlns:a16="http://schemas.microsoft.com/office/drawing/2014/main" id="{9834ABD7-F552-F64E-BDAE-BBBE3CD0265C}"/>
              </a:ext>
            </a:extLst>
          </p:cNvPr>
          <p:cNvSpPr/>
          <p:nvPr/>
        </p:nvSpPr>
        <p:spPr>
          <a:xfrm>
            <a:off x="8099762" y="1894730"/>
            <a:ext cx="2304621" cy="4462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3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QNA-T310G1S</a:t>
            </a:r>
            <a:endParaRPr lang="en-US" altLang="zh-TW" sz="23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6" name="圖片 16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24FDB137-D9C6-C845-B850-0EAFEBB37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32" y="2347670"/>
            <a:ext cx="2895630" cy="1809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ADBB70DA-F823-6941-8A66-F5A476A943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079" y="2392614"/>
            <a:ext cx="2878350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91" y="2418855"/>
            <a:ext cx="2328490" cy="1847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515938B-CEA5-3B4D-9445-51149564C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4773" y="2228718"/>
            <a:ext cx="610471" cy="732565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154220" y="4399271"/>
            <a:ext cx="2543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</a:t>
            </a:r>
            <a:endParaRPr 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11CC9AB3-5666-374B-A93D-6FD259F0A807}"/>
              </a:ext>
            </a:extLst>
          </p:cNvPr>
          <p:cNvSpPr txBox="1"/>
          <p:nvPr/>
        </p:nvSpPr>
        <p:spPr>
          <a:xfrm>
            <a:off x="4540840" y="4399271"/>
            <a:ext cx="3089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Thunderbolt 3</a:t>
            </a:r>
            <a:endParaRPr lang="en-US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TextBox 53">
            <a:extLst>
              <a:ext uri="{FF2B5EF4-FFF2-40B4-BE49-F238E27FC236}">
                <a16:creationId xmlns:a16="http://schemas.microsoft.com/office/drawing/2014/main" id="{040760D9-F0B9-EE4D-9A5F-F590AE5C7A3D}"/>
              </a:ext>
            </a:extLst>
          </p:cNvPr>
          <p:cNvSpPr txBox="1"/>
          <p:nvPr/>
        </p:nvSpPr>
        <p:spPr>
          <a:xfrm>
            <a:off x="8196346" y="4399271"/>
            <a:ext cx="3171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Thunderbolt 3</a:t>
            </a:r>
            <a:endParaRPr lang="en-US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888631" y="4893510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>
            <a:extLst>
              <a:ext uri="{FF2B5EF4-FFF2-40B4-BE49-F238E27FC236}">
                <a16:creationId xmlns:a16="http://schemas.microsoft.com/office/drawing/2014/main" id="{01F293A2-DFF6-477E-B1E2-7629C957C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9268" y="2228718"/>
            <a:ext cx="610471" cy="732565"/>
          </a:xfrm>
          <a:prstGeom prst="rect">
            <a:avLst/>
          </a:prstGeom>
        </p:spPr>
      </p:pic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A0335A24-513D-4C81-9428-7C096E859B0A}"/>
              </a:ext>
            </a:extLst>
          </p:cNvPr>
          <p:cNvCxnSpPr>
            <a:cxnSpLocks/>
          </p:cNvCxnSpPr>
          <p:nvPr/>
        </p:nvCxnSpPr>
        <p:spPr>
          <a:xfrm>
            <a:off x="4532784" y="4893510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260876CB-85A7-444A-804F-033FA3EC45D3}"/>
              </a:ext>
            </a:extLst>
          </p:cNvPr>
          <p:cNvCxnSpPr>
            <a:cxnSpLocks/>
          </p:cNvCxnSpPr>
          <p:nvPr/>
        </p:nvCxnSpPr>
        <p:spPr>
          <a:xfrm>
            <a:off x="8150043" y="4893510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41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6149D46-C870-46B0-B2D8-A3BBC27362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0942" y="2554288"/>
            <a:ext cx="7155363" cy="25415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/>
            <a:r>
              <a:rPr lang="zh-CN" altLang="en-US">
                <a:latin typeface="微軟正黑體"/>
                <a:ea typeface="微軟正黑體"/>
              </a:rPr>
              <a:t>雙埠 </a:t>
            </a:r>
            <a:r>
              <a:rPr lang="en-US" altLang="zh-CN">
                <a:latin typeface="微軟正黑體"/>
                <a:ea typeface="微軟正黑體"/>
              </a:rPr>
              <a:t>10GbE </a:t>
            </a:r>
            <a:r>
              <a:rPr lang="zh-CN" altLang="en-US">
                <a:latin typeface="微軟正黑體"/>
                <a:ea typeface="微軟正黑體"/>
              </a:rPr>
              <a:t>五速擴充卡</a:t>
            </a:r>
            <a:r>
              <a:rPr lang="en-US" altLang="zh-CN" spc="-150">
                <a:latin typeface="微軟正黑體"/>
                <a:ea typeface="微軟正黑體"/>
              </a:rPr>
              <a:t>QXG-10G2T-107</a:t>
            </a:r>
            <a:endParaRPr lang="en-US">
              <a:latin typeface="微軟正黑體"/>
              <a:ea typeface="微軟正黑體"/>
            </a:endParaRPr>
          </a:p>
          <a:p>
            <a:pPr marL="71755"/>
            <a:r>
              <a:rPr lang="en-US" altLang="zh-TW">
                <a:latin typeface="微軟正黑體"/>
                <a:ea typeface="微軟正黑體"/>
              </a:rPr>
              <a:t>QNAP </a:t>
            </a:r>
            <a:r>
              <a:rPr lang="zh-CN" altLang="en-US">
                <a:latin typeface="微軟正黑體"/>
                <a:ea typeface="微軟正黑體"/>
              </a:rPr>
              <a:t>經濟型非網管 </a:t>
            </a:r>
            <a:r>
              <a:rPr lang="en-US" altLang="zh-CN">
                <a:latin typeface="微軟正黑體"/>
                <a:ea typeface="微軟正黑體"/>
              </a:rPr>
              <a:t>10GbE </a:t>
            </a:r>
            <a:r>
              <a:rPr lang="zh-CN" altLang="en-US">
                <a:latin typeface="微軟正黑體"/>
                <a:ea typeface="微軟正黑體"/>
              </a:rPr>
              <a:t>交換器</a:t>
            </a:r>
            <a:endParaRPr lang="en-US" altLang="zh-CN">
              <a:latin typeface="微軟正黑體"/>
              <a:ea typeface="微軟正黑體"/>
            </a:endParaRPr>
          </a:p>
          <a:p>
            <a:pPr marL="71755"/>
            <a:r>
              <a:rPr lang="en-US" altLang="zh-TW"/>
              <a:t>QNAP </a:t>
            </a:r>
            <a:r>
              <a:rPr lang="zh-CN" altLang="en-US"/>
              <a:t>高速網卡家族全面支援高速應用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783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58EB9275-3E25-49BD-9EB1-A42665B83633}"/>
              </a:ext>
            </a:extLst>
          </p:cNvPr>
          <p:cNvSpPr/>
          <p:nvPr/>
        </p:nvSpPr>
        <p:spPr>
          <a:xfrm>
            <a:off x="6270812" y="2006468"/>
            <a:ext cx="4486836" cy="4285544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直角三角形 12">
            <a:extLst>
              <a:ext uri="{FF2B5EF4-FFF2-40B4-BE49-F238E27FC236}">
                <a16:creationId xmlns:a16="http://schemas.microsoft.com/office/drawing/2014/main" id="{055825C4-2759-440F-91B2-FF8672680FE0}"/>
              </a:ext>
            </a:extLst>
          </p:cNvPr>
          <p:cNvSpPr/>
          <p:nvPr/>
        </p:nvSpPr>
        <p:spPr>
          <a:xfrm rot="16200000">
            <a:off x="6615954" y="2130024"/>
            <a:ext cx="3982518" cy="398251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F991D72-8AFF-4572-8741-E330359D9DD1}"/>
              </a:ext>
            </a:extLst>
          </p:cNvPr>
          <p:cNvSpPr/>
          <p:nvPr/>
        </p:nvSpPr>
        <p:spPr>
          <a:xfrm>
            <a:off x="1083120" y="2006468"/>
            <a:ext cx="4486836" cy="4285544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29E1B7CB-1592-441F-9258-C274853C965C}"/>
              </a:ext>
            </a:extLst>
          </p:cNvPr>
          <p:cNvSpPr/>
          <p:nvPr/>
        </p:nvSpPr>
        <p:spPr>
          <a:xfrm rot="16200000">
            <a:off x="1428262" y="2130024"/>
            <a:ext cx="3982518" cy="398251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FBF75F-3562-A443-B7E2-D5216508B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微軟正黑體"/>
                <a:ea typeface="微軟正黑體"/>
              </a:rPr>
              <a:t>QNAP </a:t>
            </a:r>
            <a:r>
              <a:rPr lang="zh-CN" altLang="en-US">
                <a:latin typeface="微軟正黑體"/>
                <a:ea typeface="微軟正黑體"/>
              </a:rPr>
              <a:t>快取</a:t>
            </a:r>
            <a:r>
              <a:rPr lang="en-US" altLang="zh-CN">
                <a:latin typeface="微軟正黑體"/>
                <a:ea typeface="微軟正黑體"/>
              </a:rPr>
              <a:t>+10GbE QM2</a:t>
            </a:r>
            <a:endParaRPr lang="en-US">
              <a:latin typeface="微軟正黑體"/>
              <a:ea typeface="微軟正黑體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7C3B2B-2EFC-404B-AEC0-41DF24EAE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9284" y="2282263"/>
            <a:ext cx="2931353" cy="2579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067AEC-F4FE-7845-B643-1EC0624E9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808" y="1506140"/>
            <a:ext cx="1994393" cy="3693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7CF3CF-F801-8E41-BA05-E375ED15BB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076" y="2282263"/>
            <a:ext cx="2899014" cy="25514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1410482-EE85-0B4D-B413-B92495B4FED8}"/>
              </a:ext>
            </a:extLst>
          </p:cNvPr>
          <p:cNvSpPr txBox="1"/>
          <p:nvPr/>
        </p:nvSpPr>
        <p:spPr>
          <a:xfrm>
            <a:off x="2952587" y="4522471"/>
            <a:ext cx="3072057" cy="153888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200"/>
              <a:t>QM2-2P10G1TA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ea typeface="等线"/>
              </a:rPr>
              <a:t>單埠 </a:t>
            </a:r>
            <a:r>
              <a:rPr lang="en-US"/>
              <a:t>10GbE NBASE-T</a:t>
            </a: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 x </a:t>
            </a:r>
            <a:r>
              <a:rPr lang="en-US" err="1"/>
              <a:t>NVMe</a:t>
            </a:r>
            <a:r>
              <a:rPr lang="en-US"/>
              <a:t> SSD </a:t>
            </a:r>
            <a:r>
              <a:rPr lang="zh-CN" altLang="en-US">
                <a:ea typeface="等线"/>
              </a:rPr>
              <a:t>插槽</a:t>
            </a:r>
            <a:endParaRPr lang="en-US" altLang="zh-CN">
              <a:ea typeface="等线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PCIe Gen2 x4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 Profile</a:t>
            </a: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6CB88620-2B7A-7A45-BED4-DB49DAD4FAC4}"/>
              </a:ext>
            </a:extLst>
          </p:cNvPr>
          <p:cNvSpPr/>
          <p:nvPr/>
        </p:nvSpPr>
        <p:spPr>
          <a:xfrm>
            <a:off x="1043232" y="1559567"/>
            <a:ext cx="5327742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Multi-Gigabit </a:t>
            </a:r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NBASE-T </a:t>
            </a:r>
            <a:r>
              <a:rPr lang="zh-CN" altLang="en-US" sz="200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五速傳輸標準</a:t>
            </a:r>
            <a:endParaRPr lang="zh-TW" altLang="en-US" sz="2000">
              <a:solidFill>
                <a:srgbClr val="0070C0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DB33C7-FCB8-804C-AB2A-999683987ADA}"/>
              </a:ext>
            </a:extLst>
          </p:cNvPr>
          <p:cNvSpPr txBox="1"/>
          <p:nvPr/>
        </p:nvSpPr>
        <p:spPr>
          <a:xfrm>
            <a:off x="8045795" y="4522471"/>
            <a:ext cx="2650710" cy="153888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200"/>
              <a:t>QM2-2S10G1TA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ea typeface="等线"/>
              </a:rPr>
              <a:t>單埠 </a:t>
            </a:r>
            <a:r>
              <a:rPr lang="en-US"/>
              <a:t>10GbE NBASE-T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 x SATA M.2 SSD </a:t>
            </a:r>
            <a:r>
              <a:rPr lang="zh-CN" altLang="en-US"/>
              <a:t>插槽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PCIe Gen2 x4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 Profile</a:t>
            </a:r>
          </a:p>
        </p:txBody>
      </p:sp>
    </p:spTree>
    <p:extLst>
      <p:ext uri="{BB962C8B-B14F-4D97-AF65-F5344CB8AC3E}">
        <p14:creationId xmlns:p14="http://schemas.microsoft.com/office/powerpoint/2010/main" val="3443322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圖片 52" descr="一張含有 向量圖形 的圖片&#10;&#10;自動產生的描述">
            <a:extLst>
              <a:ext uri="{FF2B5EF4-FFF2-40B4-BE49-F238E27FC236}">
                <a16:creationId xmlns:a16="http://schemas.microsoft.com/office/drawing/2014/main" id="{4196F3CC-111E-472F-842A-E594463A47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219" y="1549076"/>
            <a:ext cx="1503433" cy="905222"/>
          </a:xfrm>
          <a:prstGeom prst="rect">
            <a:avLst/>
          </a:prstGeom>
        </p:spPr>
      </p:pic>
      <p:pic>
        <p:nvPicPr>
          <p:cNvPr id="51" name="圖片 50" descr="一張含有 向量圖形 的圖片&#10;&#10;自動產生的描述">
            <a:extLst>
              <a:ext uri="{FF2B5EF4-FFF2-40B4-BE49-F238E27FC236}">
                <a16:creationId xmlns:a16="http://schemas.microsoft.com/office/drawing/2014/main" id="{A476F3E0-2706-4B84-B7B7-5ABB322178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381" y="4653487"/>
            <a:ext cx="2173629" cy="1308749"/>
          </a:xfrm>
          <a:prstGeom prst="rect">
            <a:avLst/>
          </a:prstGeom>
        </p:spPr>
      </p:pic>
      <p:pic>
        <p:nvPicPr>
          <p:cNvPr id="18" name="圖片 17" descr="一張含有 向量圖形 的圖片&#10;&#10;自動產生的描述">
            <a:extLst>
              <a:ext uri="{FF2B5EF4-FFF2-40B4-BE49-F238E27FC236}">
                <a16:creationId xmlns:a16="http://schemas.microsoft.com/office/drawing/2014/main" id="{4E6D8F46-D99D-4C6A-8BCA-2CC2A50279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381" y="3779342"/>
            <a:ext cx="2173629" cy="1308749"/>
          </a:xfrm>
          <a:prstGeom prst="rect">
            <a:avLst/>
          </a:prstGeom>
        </p:spPr>
      </p:pic>
      <p:pic>
        <p:nvPicPr>
          <p:cNvPr id="46" name="圖片 45" descr="一張含有 室內 的圖片&#10;&#10;自動產生的描述">
            <a:extLst>
              <a:ext uri="{FF2B5EF4-FFF2-40B4-BE49-F238E27FC236}">
                <a16:creationId xmlns:a16="http://schemas.microsoft.com/office/drawing/2014/main" id="{3AE26466-ACFC-48DE-84B8-912D449AED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387" y="4439418"/>
            <a:ext cx="2522059" cy="285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6E0BD4-E893-414C-942C-51371A21A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PC/ </a:t>
            </a:r>
            <a:r>
              <a:rPr lang="zh-CN" altLang="en-US"/>
              <a:t>工作站經濟提速方案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3032AF-6734-D64A-8A98-ECB009C9F62B}"/>
              </a:ext>
            </a:extLst>
          </p:cNvPr>
          <p:cNvSpPr txBox="1"/>
          <p:nvPr/>
        </p:nvSpPr>
        <p:spPr>
          <a:xfrm>
            <a:off x="283314" y="5483183"/>
            <a:ext cx="16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QXG-10G2T-107</a:t>
            </a:r>
          </a:p>
        </p:txBody>
      </p:sp>
      <p:pic>
        <p:nvPicPr>
          <p:cNvPr id="9" name="圖片 16" descr="交換器.png">
            <a:extLst>
              <a:ext uri="{FF2B5EF4-FFF2-40B4-BE49-F238E27FC236}">
                <a16:creationId xmlns:a16="http://schemas.microsoft.com/office/drawing/2014/main" id="{ADD0673A-9178-194C-B405-DAB3796B09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995" y="2069437"/>
            <a:ext cx="1195654" cy="539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Shape 488" descr="「TS-253B」的圖片搜尋結果">
            <a:extLst>
              <a:ext uri="{FF2B5EF4-FFF2-40B4-BE49-F238E27FC236}">
                <a16:creationId xmlns:a16="http://schemas.microsoft.com/office/drawing/2014/main" id="{97821AD8-6098-BC4A-9638-0C80209BBC21}"/>
              </a:ext>
            </a:extLst>
          </p:cNvPr>
          <p:cNvPicPr preferRelativeResize="0"/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2431" y="1857461"/>
            <a:ext cx="917535" cy="11936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B3C1CC-A88B-DB4C-84C1-DF81A473AA36}"/>
              </a:ext>
            </a:extLst>
          </p:cNvPr>
          <p:cNvSpPr txBox="1"/>
          <p:nvPr/>
        </p:nvSpPr>
        <p:spPr>
          <a:xfrm>
            <a:off x="4899975" y="2673247"/>
            <a:ext cx="155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1GbE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交換器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A7AD-4257-E44F-9284-AFDF1EFD4391}"/>
              </a:ext>
            </a:extLst>
          </p:cNvPr>
          <p:cNvSpPr txBox="1"/>
          <p:nvPr/>
        </p:nvSpPr>
        <p:spPr>
          <a:xfrm>
            <a:off x="2900419" y="2025200"/>
            <a:ext cx="1177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CAT 5e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FD029-8739-564D-A10D-B0E3A8CAC694}"/>
              </a:ext>
            </a:extLst>
          </p:cNvPr>
          <p:cNvSpPr txBox="1"/>
          <p:nvPr/>
        </p:nvSpPr>
        <p:spPr>
          <a:xfrm>
            <a:off x="6950885" y="2051496"/>
            <a:ext cx="1177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CAT 5e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8FCA5F-161F-D640-B121-93F8277098EE}"/>
              </a:ext>
            </a:extLst>
          </p:cNvPr>
          <p:cNvSpPr txBox="1"/>
          <p:nvPr/>
        </p:nvSpPr>
        <p:spPr>
          <a:xfrm>
            <a:off x="2595613" y="4924876"/>
            <a:ext cx="1177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CAT 5e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AD0BA1-94C0-2B40-8EF5-84F05C220145}"/>
              </a:ext>
            </a:extLst>
          </p:cNvPr>
          <p:cNvSpPr txBox="1"/>
          <p:nvPr/>
        </p:nvSpPr>
        <p:spPr>
          <a:xfrm>
            <a:off x="2595613" y="4150000"/>
            <a:ext cx="117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CAT 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E4801C-6DAB-8D47-9616-4F64DA8FE2A4}"/>
              </a:ext>
            </a:extLst>
          </p:cNvPr>
          <p:cNvSpPr txBox="1"/>
          <p:nvPr/>
        </p:nvSpPr>
        <p:spPr>
          <a:xfrm>
            <a:off x="7295202" y="4150000"/>
            <a:ext cx="185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SFP+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CAT 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C22BC7-43CE-424A-84C6-2CE1C9A032CF}"/>
              </a:ext>
            </a:extLst>
          </p:cNvPr>
          <p:cNvSpPr txBox="1"/>
          <p:nvPr/>
        </p:nvSpPr>
        <p:spPr>
          <a:xfrm>
            <a:off x="7632583" y="4924876"/>
            <a:ext cx="1177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CAT 5e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C88016B-374D-B24F-9FF2-08BB23D3C71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669" y="3720354"/>
            <a:ext cx="1592613" cy="99538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C0C5F0-31AD-954C-B242-CE70F9C04BBE}"/>
              </a:ext>
            </a:extLst>
          </p:cNvPr>
          <p:cNvSpPr txBox="1"/>
          <p:nvPr/>
        </p:nvSpPr>
        <p:spPr>
          <a:xfrm>
            <a:off x="10637945" y="3972440"/>
            <a:ext cx="1592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QNAP</a:t>
            </a:r>
          </a:p>
          <a:p>
            <a:r>
              <a:rPr lang="en-US"/>
              <a:t>10GbE NAS</a:t>
            </a: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1D631873-ED24-6945-92F5-0C713277644E}"/>
              </a:ext>
            </a:extLst>
          </p:cNvPr>
          <p:cNvSpPr/>
          <p:nvPr/>
        </p:nvSpPr>
        <p:spPr>
          <a:xfrm>
            <a:off x="5300568" y="3120535"/>
            <a:ext cx="702508" cy="685357"/>
          </a:xfrm>
          <a:prstGeom prst="downArrow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7593E79-1D99-D543-A016-D89DC0597DC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612" y="4876693"/>
            <a:ext cx="1665680" cy="10410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E3E0FAF-26C5-C142-A9FD-FC14F725A812}"/>
              </a:ext>
            </a:extLst>
          </p:cNvPr>
          <p:cNvSpPr txBox="1"/>
          <p:nvPr/>
        </p:nvSpPr>
        <p:spPr>
          <a:xfrm>
            <a:off x="10696742" y="5351304"/>
            <a:ext cx="1211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TVS-672N</a:t>
            </a:r>
          </a:p>
          <a:p>
            <a:r>
              <a:rPr lang="en-US"/>
              <a:t>5GbE NAS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4B1D2D-4E47-9C40-A21D-3672859C8FFE}"/>
              </a:ext>
            </a:extLst>
          </p:cNvPr>
          <p:cNvSpPr txBox="1"/>
          <p:nvPr/>
        </p:nvSpPr>
        <p:spPr>
          <a:xfrm>
            <a:off x="4993790" y="6012362"/>
            <a:ext cx="156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QSW-1208-8C</a:t>
            </a:r>
          </a:p>
        </p:txBody>
      </p:sp>
      <p:pic>
        <p:nvPicPr>
          <p:cNvPr id="43" name="圖片 42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B4A72DF3-C17F-47B0-8395-96B79637A66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686" y="1684264"/>
            <a:ext cx="878830" cy="1486807"/>
          </a:xfrm>
          <a:prstGeom prst="rect">
            <a:avLst/>
          </a:prstGeom>
        </p:spPr>
      </p:pic>
      <p:pic>
        <p:nvPicPr>
          <p:cNvPr id="44" name="圖片 43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0105355D-31F0-40EE-9A33-D01F2AFC3F4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72" y="3938053"/>
            <a:ext cx="878830" cy="1486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52166-8DD5-0642-BA40-99CF20A7C3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6063" y="4741522"/>
            <a:ext cx="1118118" cy="700687"/>
          </a:xfrm>
          <a:prstGeom prst="rect">
            <a:avLst/>
          </a:prstGeom>
        </p:spPr>
      </p:pic>
      <p:pic>
        <p:nvPicPr>
          <p:cNvPr id="11" name="圖片 10" descr="一張含有 室內 的圖片&#10;&#10;自動產生的描述">
            <a:extLst>
              <a:ext uri="{FF2B5EF4-FFF2-40B4-BE49-F238E27FC236}">
                <a16:creationId xmlns:a16="http://schemas.microsoft.com/office/drawing/2014/main" id="{216D645E-E2DD-41C6-8AF1-C8A70F954A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193" y="2319672"/>
            <a:ext cx="2522059" cy="285334"/>
          </a:xfrm>
          <a:prstGeom prst="rect">
            <a:avLst/>
          </a:prstGeom>
        </p:spPr>
      </p:pic>
      <p:pic>
        <p:nvPicPr>
          <p:cNvPr id="45" name="圖片 44" descr="一張含有 室內 的圖片&#10;&#10;自動產生的描述">
            <a:extLst>
              <a:ext uri="{FF2B5EF4-FFF2-40B4-BE49-F238E27FC236}">
                <a16:creationId xmlns:a16="http://schemas.microsoft.com/office/drawing/2014/main" id="{ECBA841B-92B3-42DA-A4CF-FE8512DE1C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593" y="2319672"/>
            <a:ext cx="2522059" cy="285334"/>
          </a:xfrm>
          <a:prstGeom prst="rect">
            <a:avLst/>
          </a:prstGeom>
        </p:spPr>
      </p:pic>
      <p:pic>
        <p:nvPicPr>
          <p:cNvPr id="47" name="圖片 46" descr="一張含有 室內 的圖片&#10;&#10;自動產生的描述">
            <a:extLst>
              <a:ext uri="{FF2B5EF4-FFF2-40B4-BE49-F238E27FC236}">
                <a16:creationId xmlns:a16="http://schemas.microsoft.com/office/drawing/2014/main" id="{A37D87D6-8206-45A7-9C7A-5470584359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387" y="5173711"/>
            <a:ext cx="2522059" cy="285334"/>
          </a:xfrm>
          <a:prstGeom prst="rect">
            <a:avLst/>
          </a:prstGeom>
        </p:spPr>
      </p:pic>
      <p:pic>
        <p:nvPicPr>
          <p:cNvPr id="48" name="圖片 47" descr="一張含有 室內 的圖片&#10;&#10;自動產生的描述">
            <a:extLst>
              <a:ext uri="{FF2B5EF4-FFF2-40B4-BE49-F238E27FC236}">
                <a16:creationId xmlns:a16="http://schemas.microsoft.com/office/drawing/2014/main" id="{8B908B74-A693-461C-901D-D871B1AF44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878" y="4439418"/>
            <a:ext cx="2522059" cy="285334"/>
          </a:xfrm>
          <a:prstGeom prst="rect">
            <a:avLst/>
          </a:prstGeom>
        </p:spPr>
      </p:pic>
      <p:pic>
        <p:nvPicPr>
          <p:cNvPr id="49" name="圖片 48" descr="一張含有 室內 的圖片&#10;&#10;自動產生的描述">
            <a:extLst>
              <a:ext uri="{FF2B5EF4-FFF2-40B4-BE49-F238E27FC236}">
                <a16:creationId xmlns:a16="http://schemas.microsoft.com/office/drawing/2014/main" id="{8E9FA43B-A1E5-432E-AEDF-FE28B9F190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878" y="5173711"/>
            <a:ext cx="2522059" cy="285334"/>
          </a:xfrm>
          <a:prstGeom prst="rect">
            <a:avLst/>
          </a:prstGeom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5B303ECB-5FC0-9F4C-A938-63A1F170AA0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76" y="4455383"/>
            <a:ext cx="3093368" cy="813614"/>
          </a:xfrm>
          <a:prstGeom prst="rect">
            <a:avLst/>
          </a:prstGeom>
        </p:spPr>
      </p:pic>
      <p:sp>
        <p:nvSpPr>
          <p:cNvPr id="50" name="TextBox 13">
            <a:extLst>
              <a:ext uri="{FF2B5EF4-FFF2-40B4-BE49-F238E27FC236}">
                <a16:creationId xmlns:a16="http://schemas.microsoft.com/office/drawing/2014/main" id="{854B0E2C-0A18-48A8-8E30-96954B237F81}"/>
              </a:ext>
            </a:extLst>
          </p:cNvPr>
          <p:cNvSpPr txBox="1"/>
          <p:nvPr/>
        </p:nvSpPr>
        <p:spPr>
          <a:xfrm>
            <a:off x="5052277" y="4224956"/>
            <a:ext cx="155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10Gbps</a:t>
            </a:r>
          </a:p>
        </p:txBody>
      </p:sp>
      <p:sp>
        <p:nvSpPr>
          <p:cNvPr id="52" name="TextBox 13">
            <a:extLst>
              <a:ext uri="{FF2B5EF4-FFF2-40B4-BE49-F238E27FC236}">
                <a16:creationId xmlns:a16="http://schemas.microsoft.com/office/drawing/2014/main" id="{D7C43F1B-D158-488B-9D62-92F84FCD8037}"/>
              </a:ext>
            </a:extLst>
          </p:cNvPr>
          <p:cNvSpPr txBox="1"/>
          <p:nvPr/>
        </p:nvSpPr>
        <p:spPr>
          <a:xfrm>
            <a:off x="5052277" y="5361029"/>
            <a:ext cx="155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5Gbps</a:t>
            </a: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2EA13E87-D8C4-40D7-85DB-C11300D54423}"/>
              </a:ext>
            </a:extLst>
          </p:cNvPr>
          <p:cNvSpPr txBox="1"/>
          <p:nvPr/>
        </p:nvSpPr>
        <p:spPr>
          <a:xfrm>
            <a:off x="5356794" y="1751818"/>
            <a:ext cx="878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1GbE</a:t>
            </a:r>
          </a:p>
        </p:txBody>
      </p:sp>
    </p:spTree>
    <p:extLst>
      <p:ext uri="{BB962C8B-B14F-4D97-AF65-F5344CB8AC3E}">
        <p14:creationId xmlns:p14="http://schemas.microsoft.com/office/powerpoint/2010/main" val="2778562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: 圓角 2">
            <a:extLst>
              <a:ext uri="{FF2B5EF4-FFF2-40B4-BE49-F238E27FC236}">
                <a16:creationId xmlns:a16="http://schemas.microsoft.com/office/drawing/2014/main" id="{B17E694E-013F-40B8-91F4-A23C57FD5B78}"/>
              </a:ext>
            </a:extLst>
          </p:cNvPr>
          <p:cNvSpPr/>
          <p:nvPr/>
        </p:nvSpPr>
        <p:spPr>
          <a:xfrm>
            <a:off x="4221458" y="1885038"/>
            <a:ext cx="2470744" cy="4175718"/>
          </a:xfrm>
          <a:prstGeom prst="roundRect">
            <a:avLst>
              <a:gd name="adj" fmla="val 0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: 圓角 3">
            <a:extLst>
              <a:ext uri="{FF2B5EF4-FFF2-40B4-BE49-F238E27FC236}">
                <a16:creationId xmlns:a16="http://schemas.microsoft.com/office/drawing/2014/main" id="{DA95BFBF-A1D0-4373-9328-7C0305591AC8}"/>
              </a:ext>
            </a:extLst>
          </p:cNvPr>
          <p:cNvSpPr/>
          <p:nvPr/>
        </p:nvSpPr>
        <p:spPr>
          <a:xfrm>
            <a:off x="456527" y="1885038"/>
            <a:ext cx="2040028" cy="646331"/>
          </a:xfrm>
          <a:prstGeom prst="roundRect">
            <a:avLst>
              <a:gd name="adj" fmla="val 0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ECA04-445A-C140-9347-3CF23F3C6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Mac/Windows</a:t>
            </a:r>
            <a:r>
              <a:rPr lang="zh-TW" altLang="en-US"/>
              <a:t> </a:t>
            </a:r>
            <a:r>
              <a:rPr lang="zh-CN" altLang="en-US"/>
              <a:t>筆電輕巧提速方案</a:t>
            </a:r>
            <a:endParaRPr lang="en-US"/>
          </a:p>
        </p:txBody>
      </p:sp>
      <p:sp>
        <p:nvSpPr>
          <p:cNvPr id="4" name="矩形: 圓角 2">
            <a:extLst>
              <a:ext uri="{FF2B5EF4-FFF2-40B4-BE49-F238E27FC236}">
                <a16:creationId xmlns:a16="http://schemas.microsoft.com/office/drawing/2014/main" id="{92D56CF9-65D4-BF4F-B629-18899D58A578}"/>
              </a:ext>
            </a:extLst>
          </p:cNvPr>
          <p:cNvSpPr/>
          <p:nvPr/>
        </p:nvSpPr>
        <p:spPr>
          <a:xfrm>
            <a:off x="9828881" y="1615637"/>
            <a:ext cx="2170966" cy="4445119"/>
          </a:xfrm>
          <a:prstGeom prst="roundRect">
            <a:avLst>
              <a:gd name="adj" fmla="val 0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3">
            <a:extLst>
              <a:ext uri="{FF2B5EF4-FFF2-40B4-BE49-F238E27FC236}">
                <a16:creationId xmlns:a16="http://schemas.microsoft.com/office/drawing/2014/main" id="{504F0311-D029-CF43-872F-DFAD7A77E32C}"/>
              </a:ext>
            </a:extLst>
          </p:cNvPr>
          <p:cNvSpPr/>
          <p:nvPr/>
        </p:nvSpPr>
        <p:spPr>
          <a:xfrm>
            <a:off x="9828881" y="1548402"/>
            <a:ext cx="2170966" cy="646331"/>
          </a:xfrm>
          <a:prstGeom prst="roundRect">
            <a:avLst>
              <a:gd name="adj" fmla="val 0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36">
            <a:extLst>
              <a:ext uri="{FF2B5EF4-FFF2-40B4-BE49-F238E27FC236}">
                <a16:creationId xmlns:a16="http://schemas.microsoft.com/office/drawing/2014/main" id="{19E6B8E1-B3FE-5343-AFA2-A939E40DA3D4}"/>
              </a:ext>
            </a:extLst>
          </p:cNvPr>
          <p:cNvCxnSpPr>
            <a:cxnSpLocks/>
          </p:cNvCxnSpPr>
          <p:nvPr/>
        </p:nvCxnSpPr>
        <p:spPr>
          <a:xfrm>
            <a:off x="5396752" y="3337286"/>
            <a:ext cx="2082800" cy="3036"/>
          </a:xfrm>
          <a:prstGeom prst="line">
            <a:avLst/>
          </a:prstGeom>
          <a:ln w="38100">
            <a:solidFill>
              <a:srgbClr val="84C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33">
            <a:extLst>
              <a:ext uri="{FF2B5EF4-FFF2-40B4-BE49-F238E27FC236}">
                <a16:creationId xmlns:a16="http://schemas.microsoft.com/office/drawing/2014/main" id="{7D4701A0-7AF9-EB44-879D-7503051C6B36}"/>
              </a:ext>
            </a:extLst>
          </p:cNvPr>
          <p:cNvCxnSpPr>
            <a:cxnSpLocks/>
          </p:cNvCxnSpPr>
          <p:nvPr/>
        </p:nvCxnSpPr>
        <p:spPr>
          <a:xfrm>
            <a:off x="2262975" y="3340322"/>
            <a:ext cx="2367296" cy="0"/>
          </a:xfrm>
          <a:prstGeom prst="line">
            <a:avLst/>
          </a:prstGeom>
          <a:ln w="38100">
            <a:solidFill>
              <a:srgbClr val="FE5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接點: 肘形 27">
            <a:extLst>
              <a:ext uri="{FF2B5EF4-FFF2-40B4-BE49-F238E27FC236}">
                <a16:creationId xmlns:a16="http://schemas.microsoft.com/office/drawing/2014/main" id="{5A944380-6D3A-CA42-8895-E7F0E1764FFB}"/>
              </a:ext>
            </a:extLst>
          </p:cNvPr>
          <p:cNvCxnSpPr>
            <a:cxnSpLocks/>
          </p:cNvCxnSpPr>
          <p:nvPr/>
        </p:nvCxnSpPr>
        <p:spPr>
          <a:xfrm>
            <a:off x="7491055" y="3925751"/>
            <a:ext cx="3238316" cy="1128831"/>
          </a:xfrm>
          <a:prstGeom prst="bentConnector3">
            <a:avLst>
              <a:gd name="adj1" fmla="val 9721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接點: 肘形 8">
            <a:extLst>
              <a:ext uri="{FF2B5EF4-FFF2-40B4-BE49-F238E27FC236}">
                <a16:creationId xmlns:a16="http://schemas.microsoft.com/office/drawing/2014/main" id="{9DFACCE8-B5F7-9B44-9CC0-7C9F3D79C797}"/>
              </a:ext>
            </a:extLst>
          </p:cNvPr>
          <p:cNvCxnSpPr>
            <a:cxnSpLocks/>
          </p:cNvCxnSpPr>
          <p:nvPr/>
        </p:nvCxnSpPr>
        <p:spPr>
          <a:xfrm flipV="1">
            <a:off x="7494441" y="3168968"/>
            <a:ext cx="3234930" cy="817668"/>
          </a:xfrm>
          <a:prstGeom prst="bentConnector3">
            <a:avLst>
              <a:gd name="adj1" fmla="val 9171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>
            <a:extLst>
              <a:ext uri="{FF2B5EF4-FFF2-40B4-BE49-F238E27FC236}">
                <a16:creationId xmlns:a16="http://schemas.microsoft.com/office/drawing/2014/main" id="{0865E740-36CE-B14A-BA77-1E07BCAB5E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6062" y="2272551"/>
            <a:ext cx="2211440" cy="1660902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EC679B6C-6519-5C4B-869A-E2356CFE3CEB}"/>
              </a:ext>
            </a:extLst>
          </p:cNvPr>
          <p:cNvSpPr txBox="1"/>
          <p:nvPr/>
        </p:nvSpPr>
        <p:spPr>
          <a:xfrm>
            <a:off x="10281451" y="3897037"/>
            <a:ext cx="1202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TS-932X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E27AC6-2FFA-4C48-866D-B23282FFFA7D}"/>
              </a:ext>
            </a:extLst>
          </p:cNvPr>
          <p:cNvSpPr txBox="1"/>
          <p:nvPr/>
        </p:nvSpPr>
        <p:spPr>
          <a:xfrm>
            <a:off x="9713893" y="1560430"/>
            <a:ext cx="242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</a:rPr>
              <a:t>備份至</a:t>
            </a:r>
            <a:endParaRPr lang="en-US" altLang="zh-CN" b="1">
              <a:solidFill>
                <a:schemeClr val="bg1"/>
              </a:solidFill>
            </a:endParaRPr>
          </a:p>
          <a:p>
            <a:pPr algn="ctr"/>
            <a:r>
              <a:rPr lang="en-US" b="1">
                <a:solidFill>
                  <a:schemeClr val="bg1"/>
                </a:solidFill>
              </a:rPr>
              <a:t>QNAP 10G/5GbE NAS</a:t>
            </a:r>
          </a:p>
        </p:txBody>
      </p:sp>
      <p:cxnSp>
        <p:nvCxnSpPr>
          <p:cNvPr id="35" name="直線接點 33">
            <a:extLst>
              <a:ext uri="{FF2B5EF4-FFF2-40B4-BE49-F238E27FC236}">
                <a16:creationId xmlns:a16="http://schemas.microsoft.com/office/drawing/2014/main" id="{76FF0296-BF85-6E43-B190-3B1256A36F15}"/>
              </a:ext>
            </a:extLst>
          </p:cNvPr>
          <p:cNvCxnSpPr>
            <a:cxnSpLocks/>
          </p:cNvCxnSpPr>
          <p:nvPr/>
        </p:nvCxnSpPr>
        <p:spPr>
          <a:xfrm>
            <a:off x="2215358" y="5494581"/>
            <a:ext cx="3046087" cy="27779"/>
          </a:xfrm>
          <a:prstGeom prst="line">
            <a:avLst/>
          </a:prstGeom>
          <a:ln w="38100">
            <a:solidFill>
              <a:srgbClr val="FE5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6">
            <a:extLst>
              <a:ext uri="{FF2B5EF4-FFF2-40B4-BE49-F238E27FC236}">
                <a16:creationId xmlns:a16="http://schemas.microsoft.com/office/drawing/2014/main" id="{A916FB20-F14D-AC45-A175-B8C5ECDA29A1}"/>
              </a:ext>
            </a:extLst>
          </p:cNvPr>
          <p:cNvCxnSpPr>
            <a:cxnSpLocks/>
          </p:cNvCxnSpPr>
          <p:nvPr/>
        </p:nvCxnSpPr>
        <p:spPr>
          <a:xfrm>
            <a:off x="5768788" y="5570996"/>
            <a:ext cx="1699177" cy="0"/>
          </a:xfrm>
          <a:prstGeom prst="line">
            <a:avLst/>
          </a:prstGeom>
          <a:ln w="38100">
            <a:solidFill>
              <a:srgbClr val="84C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473EC73-67F2-574C-B880-BB3113EE6174}"/>
              </a:ext>
            </a:extLst>
          </p:cNvPr>
          <p:cNvCxnSpPr>
            <a:cxnSpLocks/>
          </p:cNvCxnSpPr>
          <p:nvPr/>
        </p:nvCxnSpPr>
        <p:spPr>
          <a:xfrm flipV="1">
            <a:off x="7467965" y="4066384"/>
            <a:ext cx="0" cy="1522251"/>
          </a:xfrm>
          <a:prstGeom prst="straightConnector1">
            <a:avLst/>
          </a:prstGeom>
          <a:ln w="38100">
            <a:solidFill>
              <a:srgbClr val="84C9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39">
            <a:extLst>
              <a:ext uri="{FF2B5EF4-FFF2-40B4-BE49-F238E27FC236}">
                <a16:creationId xmlns:a16="http://schemas.microsoft.com/office/drawing/2014/main" id="{3BC08976-CB9B-0B47-8B8F-9B40BF985CF9}"/>
              </a:ext>
            </a:extLst>
          </p:cNvPr>
          <p:cNvSpPr/>
          <p:nvPr/>
        </p:nvSpPr>
        <p:spPr>
          <a:xfrm>
            <a:off x="6291835" y="5369372"/>
            <a:ext cx="906543" cy="335210"/>
          </a:xfrm>
          <a:prstGeom prst="rect">
            <a:avLst/>
          </a:prstGeom>
          <a:solidFill>
            <a:srgbClr val="84C9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3C7C34-6AC1-7F46-A45F-EA672F32B79C}"/>
              </a:ext>
            </a:extLst>
          </p:cNvPr>
          <p:cNvSpPr txBox="1"/>
          <p:nvPr/>
        </p:nvSpPr>
        <p:spPr>
          <a:xfrm>
            <a:off x="6360040" y="5365989"/>
            <a:ext cx="811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5GbE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04EF574-43CF-B24C-9E6D-48886524648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6062" y="4199511"/>
            <a:ext cx="2396870" cy="149804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AED23EF-578D-6A49-8316-4C6B54CD7B55}"/>
              </a:ext>
            </a:extLst>
          </p:cNvPr>
          <p:cNvSpPr txBox="1"/>
          <p:nvPr/>
        </p:nvSpPr>
        <p:spPr>
          <a:xfrm>
            <a:off x="10358748" y="5627050"/>
            <a:ext cx="1211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TVS-672N</a:t>
            </a:r>
          </a:p>
        </p:txBody>
      </p:sp>
      <p:cxnSp>
        <p:nvCxnSpPr>
          <p:cNvPr id="42" name="Straight Arrow Connector 42">
            <a:extLst>
              <a:ext uri="{FF2B5EF4-FFF2-40B4-BE49-F238E27FC236}">
                <a16:creationId xmlns:a16="http://schemas.microsoft.com/office/drawing/2014/main" id="{68D40F7B-1752-4B7F-A941-DED9672A0F54}"/>
              </a:ext>
            </a:extLst>
          </p:cNvPr>
          <p:cNvCxnSpPr>
            <a:cxnSpLocks/>
          </p:cNvCxnSpPr>
          <p:nvPr/>
        </p:nvCxnSpPr>
        <p:spPr>
          <a:xfrm>
            <a:off x="7467965" y="3328339"/>
            <a:ext cx="0" cy="990399"/>
          </a:xfrm>
          <a:prstGeom prst="straightConnector1">
            <a:avLst/>
          </a:prstGeom>
          <a:ln w="38100">
            <a:solidFill>
              <a:srgbClr val="84C9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>
            <a:extLst>
              <a:ext uri="{FF2B5EF4-FFF2-40B4-BE49-F238E27FC236}">
                <a16:creationId xmlns:a16="http://schemas.microsoft.com/office/drawing/2014/main" id="{B97B3E38-AE60-D147-8684-10EC62CF0E6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540" y="3685254"/>
            <a:ext cx="2380946" cy="980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矩形 39">
            <a:extLst>
              <a:ext uri="{FF2B5EF4-FFF2-40B4-BE49-F238E27FC236}">
                <a16:creationId xmlns:a16="http://schemas.microsoft.com/office/drawing/2014/main" id="{65C93307-1C3E-4422-B55C-6E120067BF3A}"/>
              </a:ext>
            </a:extLst>
          </p:cNvPr>
          <p:cNvSpPr/>
          <p:nvPr/>
        </p:nvSpPr>
        <p:spPr>
          <a:xfrm>
            <a:off x="6291835" y="3164054"/>
            <a:ext cx="906543" cy="335210"/>
          </a:xfrm>
          <a:prstGeom prst="rect">
            <a:avLst/>
          </a:prstGeom>
          <a:solidFill>
            <a:srgbClr val="84C9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TextBox 45">
            <a:extLst>
              <a:ext uri="{FF2B5EF4-FFF2-40B4-BE49-F238E27FC236}">
                <a16:creationId xmlns:a16="http://schemas.microsoft.com/office/drawing/2014/main" id="{4CC35FE8-111A-4D8E-A6F5-148D66B0C124}"/>
              </a:ext>
            </a:extLst>
          </p:cNvPr>
          <p:cNvSpPr txBox="1"/>
          <p:nvPr/>
        </p:nvSpPr>
        <p:spPr>
          <a:xfrm>
            <a:off x="6279358" y="3160671"/>
            <a:ext cx="99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</a:p>
        </p:txBody>
      </p:sp>
      <p:pic>
        <p:nvPicPr>
          <p:cNvPr id="36" name="圖片 43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7C19F91C-F4E4-7641-8351-8699770189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284" y="4799322"/>
            <a:ext cx="1383543" cy="1187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39">
            <a:extLst>
              <a:ext uri="{FF2B5EF4-FFF2-40B4-BE49-F238E27FC236}">
                <a16:creationId xmlns:a16="http://schemas.microsoft.com/office/drawing/2014/main" id="{0387E24F-5B8C-49EE-B370-ED0A8232D9F3}"/>
              </a:ext>
            </a:extLst>
          </p:cNvPr>
          <p:cNvSpPr/>
          <p:nvPr/>
        </p:nvSpPr>
        <p:spPr>
          <a:xfrm>
            <a:off x="2729994" y="3164054"/>
            <a:ext cx="1712230" cy="335210"/>
          </a:xfrm>
          <a:prstGeom prst="rect">
            <a:avLst/>
          </a:prstGeom>
          <a:solidFill>
            <a:srgbClr val="FE54A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TextBox 45">
            <a:extLst>
              <a:ext uri="{FF2B5EF4-FFF2-40B4-BE49-F238E27FC236}">
                <a16:creationId xmlns:a16="http://schemas.microsoft.com/office/drawing/2014/main" id="{2207830F-DBE0-4036-AF45-F9FB2F876267}"/>
              </a:ext>
            </a:extLst>
          </p:cNvPr>
          <p:cNvSpPr txBox="1"/>
          <p:nvPr/>
        </p:nvSpPr>
        <p:spPr>
          <a:xfrm>
            <a:off x="2729993" y="3160671"/>
            <a:ext cx="185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 3</a:t>
            </a:r>
          </a:p>
        </p:txBody>
      </p:sp>
      <p:sp>
        <p:nvSpPr>
          <p:cNvPr id="57" name="矩形 39">
            <a:extLst>
              <a:ext uri="{FF2B5EF4-FFF2-40B4-BE49-F238E27FC236}">
                <a16:creationId xmlns:a16="http://schemas.microsoft.com/office/drawing/2014/main" id="{49252EC2-E210-4A08-BD0C-C43778AF6CE9}"/>
              </a:ext>
            </a:extLst>
          </p:cNvPr>
          <p:cNvSpPr/>
          <p:nvPr/>
        </p:nvSpPr>
        <p:spPr>
          <a:xfrm>
            <a:off x="3111391" y="5369371"/>
            <a:ext cx="1057884" cy="335210"/>
          </a:xfrm>
          <a:prstGeom prst="rect">
            <a:avLst/>
          </a:prstGeom>
          <a:solidFill>
            <a:srgbClr val="FE54A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TextBox 45">
            <a:extLst>
              <a:ext uri="{FF2B5EF4-FFF2-40B4-BE49-F238E27FC236}">
                <a16:creationId xmlns:a16="http://schemas.microsoft.com/office/drawing/2014/main" id="{A6E9EFC9-83B5-42B9-A9D8-332275A1236C}"/>
              </a:ext>
            </a:extLst>
          </p:cNvPr>
          <p:cNvSpPr txBox="1"/>
          <p:nvPr/>
        </p:nvSpPr>
        <p:spPr>
          <a:xfrm>
            <a:off x="3175459" y="5365988"/>
            <a:ext cx="103415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USB 3.0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TextBox 45">
            <a:extLst>
              <a:ext uri="{FF2B5EF4-FFF2-40B4-BE49-F238E27FC236}">
                <a16:creationId xmlns:a16="http://schemas.microsoft.com/office/drawing/2014/main" id="{183ACE0B-DCCD-401A-B099-9CEA2DCDFE1E}"/>
              </a:ext>
            </a:extLst>
          </p:cNvPr>
          <p:cNvSpPr txBox="1"/>
          <p:nvPr/>
        </p:nvSpPr>
        <p:spPr>
          <a:xfrm>
            <a:off x="628595" y="1935797"/>
            <a:ext cx="185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影像編輯工作站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矩形: 圓角 3">
            <a:extLst>
              <a:ext uri="{FF2B5EF4-FFF2-40B4-BE49-F238E27FC236}">
                <a16:creationId xmlns:a16="http://schemas.microsoft.com/office/drawing/2014/main" id="{C78B00C0-328E-4D58-973B-AE1FE0D006D1}"/>
              </a:ext>
            </a:extLst>
          </p:cNvPr>
          <p:cNvSpPr/>
          <p:nvPr/>
        </p:nvSpPr>
        <p:spPr>
          <a:xfrm>
            <a:off x="456527" y="4359298"/>
            <a:ext cx="2040028" cy="471850"/>
          </a:xfrm>
          <a:prstGeom prst="roundRect">
            <a:avLst>
              <a:gd name="adj" fmla="val 0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TextBox 45">
            <a:extLst>
              <a:ext uri="{FF2B5EF4-FFF2-40B4-BE49-F238E27FC236}">
                <a16:creationId xmlns:a16="http://schemas.microsoft.com/office/drawing/2014/main" id="{888AA1C0-21D7-4109-97D7-7FB77BBB415A}"/>
              </a:ext>
            </a:extLst>
          </p:cNvPr>
          <p:cNvSpPr txBox="1"/>
          <p:nvPr/>
        </p:nvSpPr>
        <p:spPr>
          <a:xfrm>
            <a:off x="551476" y="4410056"/>
            <a:ext cx="185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其他協作筆電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0" name="圖片 59" descr="一張含有 膝上型電腦, 電子用品, 室內, 坐 的圖片&#10;&#10;自動產生的描述">
            <a:extLst>
              <a:ext uri="{FF2B5EF4-FFF2-40B4-BE49-F238E27FC236}">
                <a16:creationId xmlns:a16="http://schemas.microsoft.com/office/drawing/2014/main" id="{21A59867-7C8B-4FB3-9ACB-4E43190254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819"/>
          <a:stretch/>
        </p:blipFill>
        <p:spPr>
          <a:xfrm>
            <a:off x="401498" y="4757257"/>
            <a:ext cx="2119026" cy="16986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E5E8E-E990-4144-95DD-443820FDAEE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28" y="2333423"/>
            <a:ext cx="2040028" cy="1657867"/>
          </a:xfrm>
          <a:prstGeom prst="rect">
            <a:avLst/>
          </a:prstGeom>
        </p:spPr>
      </p:pic>
      <p:sp>
        <p:nvSpPr>
          <p:cNvPr id="65" name="矩形: 圓角 3">
            <a:extLst>
              <a:ext uri="{FF2B5EF4-FFF2-40B4-BE49-F238E27FC236}">
                <a16:creationId xmlns:a16="http://schemas.microsoft.com/office/drawing/2014/main" id="{D0C24F72-8DAD-4BF6-9EAE-5A799E2021B1}"/>
              </a:ext>
            </a:extLst>
          </p:cNvPr>
          <p:cNvSpPr/>
          <p:nvPr/>
        </p:nvSpPr>
        <p:spPr>
          <a:xfrm>
            <a:off x="4221458" y="1885038"/>
            <a:ext cx="2470744" cy="448385"/>
          </a:xfrm>
          <a:prstGeom prst="roundRect">
            <a:avLst>
              <a:gd name="adj" fmla="val 0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TextBox 45">
            <a:extLst>
              <a:ext uri="{FF2B5EF4-FFF2-40B4-BE49-F238E27FC236}">
                <a16:creationId xmlns:a16="http://schemas.microsoft.com/office/drawing/2014/main" id="{61E1BC86-9ABB-4E9D-B643-69BA30D807C8}"/>
              </a:ext>
            </a:extLst>
          </p:cNvPr>
          <p:cNvSpPr txBox="1"/>
          <p:nvPr/>
        </p:nvSpPr>
        <p:spPr>
          <a:xfrm>
            <a:off x="4207335" y="1935797"/>
            <a:ext cx="250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快速備份影音編輯檔案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3EEF3B-3FFC-8E48-B6AF-88F6C4649F4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1" t="4306" r="7270" b="-60"/>
          <a:stretch/>
        </p:blipFill>
        <p:spPr>
          <a:xfrm>
            <a:off x="4521044" y="2683904"/>
            <a:ext cx="1839011" cy="13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3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群組 59">
            <a:extLst>
              <a:ext uri="{FF2B5EF4-FFF2-40B4-BE49-F238E27FC236}">
                <a16:creationId xmlns:a16="http://schemas.microsoft.com/office/drawing/2014/main" id="{B47258A3-BBEF-AB47-8D6A-5C2E3E6067A8}"/>
              </a:ext>
            </a:extLst>
          </p:cNvPr>
          <p:cNvGrpSpPr/>
          <p:nvPr/>
        </p:nvGrpSpPr>
        <p:grpSpPr>
          <a:xfrm>
            <a:off x="5323557" y="4684790"/>
            <a:ext cx="2408012" cy="2049420"/>
            <a:chOff x="5808552" y="4662971"/>
            <a:chExt cx="2666761" cy="2806625"/>
          </a:xfrm>
        </p:grpSpPr>
        <p:pic>
          <p:nvPicPr>
            <p:cNvPr id="46" name="圖片 58">
              <a:extLst>
                <a:ext uri="{FF2B5EF4-FFF2-40B4-BE49-F238E27FC236}">
                  <a16:creationId xmlns:a16="http://schemas.microsoft.com/office/drawing/2014/main" id="{96A8A58A-2AFD-0D4D-B977-0AC439A5E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8552" y="4662971"/>
              <a:ext cx="2666761" cy="280662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48A76ED-11DC-A842-80AC-9E357E7EB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8955" y="4820257"/>
              <a:ext cx="2399363" cy="1621836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pic>
        <p:nvPicPr>
          <p:cNvPr id="55" name="圖片 54">
            <a:extLst>
              <a:ext uri="{FF2B5EF4-FFF2-40B4-BE49-F238E27FC236}">
                <a16:creationId xmlns:a16="http://schemas.microsoft.com/office/drawing/2014/main" id="{FA6AA7FB-C4EC-4B09-AE94-2E9D5E724D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836" y="5377507"/>
            <a:ext cx="1757731" cy="415303"/>
          </a:xfrm>
          <a:prstGeom prst="rect">
            <a:avLst/>
          </a:prstGeom>
        </p:spPr>
      </p:pic>
      <p:grpSp>
        <p:nvGrpSpPr>
          <p:cNvPr id="4" name="群組 53">
            <a:extLst>
              <a:ext uri="{FF2B5EF4-FFF2-40B4-BE49-F238E27FC236}">
                <a16:creationId xmlns:a16="http://schemas.microsoft.com/office/drawing/2014/main" id="{BF1834FE-1552-F54A-9007-65AE79E06156}"/>
              </a:ext>
            </a:extLst>
          </p:cNvPr>
          <p:cNvGrpSpPr/>
          <p:nvPr/>
        </p:nvGrpSpPr>
        <p:grpSpPr>
          <a:xfrm>
            <a:off x="7423475" y="1502681"/>
            <a:ext cx="2584218" cy="2516472"/>
            <a:chOff x="7706980" y="1330383"/>
            <a:chExt cx="2666761" cy="2596851"/>
          </a:xfrm>
        </p:grpSpPr>
        <p:pic>
          <p:nvPicPr>
            <p:cNvPr id="5" name="圖片 48">
              <a:extLst>
                <a:ext uri="{FF2B5EF4-FFF2-40B4-BE49-F238E27FC236}">
                  <a16:creationId xmlns:a16="http://schemas.microsoft.com/office/drawing/2014/main" id="{5466E0C2-6BAC-C44A-9226-D41F5766E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6980" y="1330383"/>
              <a:ext cx="2666761" cy="25968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D5EE68-18EF-2446-AC39-007F5A86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1339" y="1469053"/>
              <a:ext cx="2408790" cy="1507190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pic>
        <p:nvPicPr>
          <p:cNvPr id="54" name="圖片 53">
            <a:extLst>
              <a:ext uri="{FF2B5EF4-FFF2-40B4-BE49-F238E27FC236}">
                <a16:creationId xmlns:a16="http://schemas.microsoft.com/office/drawing/2014/main" id="{BD62D147-EC8A-4C49-B215-DEEB429C60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372" y="1488292"/>
            <a:ext cx="1757731" cy="415303"/>
          </a:xfrm>
          <a:prstGeom prst="rect">
            <a:avLst/>
          </a:prstGeom>
        </p:spPr>
      </p:pic>
      <p:grpSp>
        <p:nvGrpSpPr>
          <p:cNvPr id="7" name="群組 52">
            <a:extLst>
              <a:ext uri="{FF2B5EF4-FFF2-40B4-BE49-F238E27FC236}">
                <a16:creationId xmlns:a16="http://schemas.microsoft.com/office/drawing/2014/main" id="{E60F60B0-1C7B-7F40-B087-0C5C056A36F2}"/>
              </a:ext>
            </a:extLst>
          </p:cNvPr>
          <p:cNvGrpSpPr/>
          <p:nvPr/>
        </p:nvGrpSpPr>
        <p:grpSpPr>
          <a:xfrm>
            <a:off x="4266417" y="1502681"/>
            <a:ext cx="2584218" cy="2516472"/>
            <a:chOff x="4199157" y="1330383"/>
            <a:chExt cx="2666761" cy="2596851"/>
          </a:xfrm>
        </p:grpSpPr>
        <p:pic>
          <p:nvPicPr>
            <p:cNvPr id="8" name="圖片 43">
              <a:extLst>
                <a:ext uri="{FF2B5EF4-FFF2-40B4-BE49-F238E27FC236}">
                  <a16:creationId xmlns:a16="http://schemas.microsoft.com/office/drawing/2014/main" id="{CC82403F-80A0-CA46-B6A4-B467F5607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9157" y="1330383"/>
              <a:ext cx="2666761" cy="25968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F59201-EEA6-7947-ACF0-1475223D0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1686" y="1469053"/>
              <a:ext cx="2422292" cy="1507190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pic>
        <p:nvPicPr>
          <p:cNvPr id="53" name="圖片 52">
            <a:extLst>
              <a:ext uri="{FF2B5EF4-FFF2-40B4-BE49-F238E27FC236}">
                <a16:creationId xmlns:a16="http://schemas.microsoft.com/office/drawing/2014/main" id="{BEF863C6-DE65-42CD-B223-005FBDC8E0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996" y="1488292"/>
            <a:ext cx="1757731" cy="415303"/>
          </a:xfrm>
          <a:prstGeom prst="rect">
            <a:avLst/>
          </a:prstGeom>
        </p:spPr>
      </p:pic>
      <p:grpSp>
        <p:nvGrpSpPr>
          <p:cNvPr id="10" name="群組 24">
            <a:extLst>
              <a:ext uri="{FF2B5EF4-FFF2-40B4-BE49-F238E27FC236}">
                <a16:creationId xmlns:a16="http://schemas.microsoft.com/office/drawing/2014/main" id="{35C49918-DBB7-5741-805D-21C99C73D028}"/>
              </a:ext>
            </a:extLst>
          </p:cNvPr>
          <p:cNvGrpSpPr/>
          <p:nvPr/>
        </p:nvGrpSpPr>
        <p:grpSpPr>
          <a:xfrm>
            <a:off x="1036496" y="1502681"/>
            <a:ext cx="2584218" cy="2516472"/>
            <a:chOff x="-200464" y="2554457"/>
            <a:chExt cx="3168413" cy="3085352"/>
          </a:xfrm>
        </p:grpSpPr>
        <p:pic>
          <p:nvPicPr>
            <p:cNvPr id="11" name="圖片 23">
              <a:extLst>
                <a:ext uri="{FF2B5EF4-FFF2-40B4-BE49-F238E27FC236}">
                  <a16:creationId xmlns:a16="http://schemas.microsoft.com/office/drawing/2014/main" id="{E56DBAFA-7D61-F743-89A6-DC46DBA0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0464" y="2554457"/>
              <a:ext cx="3168413" cy="30853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E12A00-0290-004C-AE52-A226FD889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343" y="2706525"/>
              <a:ext cx="2819400" cy="1803400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pic>
        <p:nvPicPr>
          <p:cNvPr id="52" name="圖片 51">
            <a:extLst>
              <a:ext uri="{FF2B5EF4-FFF2-40B4-BE49-F238E27FC236}">
                <a16:creationId xmlns:a16="http://schemas.microsoft.com/office/drawing/2014/main" id="{461A2C2E-8629-4757-B139-D6F4449F5D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361" y="1488292"/>
            <a:ext cx="1757731" cy="415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1C4B2C-CE72-124F-8894-ECA3DD21C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PC/Workstation 25GbE </a:t>
            </a:r>
            <a:r>
              <a:rPr lang="zh-CN" altLang="en-US"/>
              <a:t>高速效能方案</a:t>
            </a:r>
            <a:endParaRPr lang="en-US"/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18C89C14-716A-1646-B3B9-7C9F6BBE88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75" y="2679342"/>
            <a:ext cx="876189" cy="1422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1B27E7-ABC9-A249-B26E-BBDA6B12F50E}"/>
              </a:ext>
            </a:extLst>
          </p:cNvPr>
          <p:cNvSpPr txBox="1"/>
          <p:nvPr/>
        </p:nvSpPr>
        <p:spPr>
          <a:xfrm>
            <a:off x="9325041" y="3239841"/>
            <a:ext cx="275042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100">
                <a:latin typeface="Arial" panose="020B0604020202020204" pitchFamily="34" charset="0"/>
                <a:cs typeface="Arial" panose="020B0604020202020204" pitchFamily="34" charset="0"/>
              </a:rPr>
              <a:t>Recommended PC/ Workstation spec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Intel x86 i5/i7(or same level) </a:t>
            </a:r>
            <a:r>
              <a:rPr lang="en-US" altLang="zh-CN" sz="1100"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100">
                <a:latin typeface="Arial" panose="020B0604020202020204" pitchFamily="34" charset="0"/>
                <a:cs typeface="Arial" panose="020B0604020202020204" pitchFamily="34" charset="0"/>
              </a:rPr>
              <a:t>Minimum Basic clock rate :3.3 GHz</a:t>
            </a:r>
            <a:endParaRPr lang="zh-CN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 SSD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E5998B-3DF1-6646-9437-483C6E4C818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44" y="3677136"/>
            <a:ext cx="868298" cy="5974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E8D43D-B74E-B447-B775-FDF085BC953F}"/>
              </a:ext>
            </a:extLst>
          </p:cNvPr>
          <p:cNvSpPr txBox="1"/>
          <p:nvPr/>
        </p:nvSpPr>
        <p:spPr>
          <a:xfrm>
            <a:off x="7745575" y="5888750"/>
            <a:ext cx="3556000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100">
                <a:latin typeface="Arial" panose="020B0604020202020204" pitchFamily="34" charset="0"/>
                <a:cs typeface="Arial" panose="020B0604020202020204" pitchFamily="34" charset="0"/>
              </a:rPr>
              <a:t>Recommended Server spec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100">
                <a:latin typeface="Arial" panose="020B0604020202020204" pitchFamily="34" charset="0"/>
                <a:cs typeface="Arial" panose="020B0604020202020204" pitchFamily="34" charset="0"/>
              </a:rPr>
              <a:t>QNAP Intel X72 / AMD x77 above</a:t>
            </a:r>
            <a:endParaRPr lang="zh-CN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100">
                <a:latin typeface="Arial" panose="020B0604020202020204" pitchFamily="34" charset="0"/>
                <a:cs typeface="Arial" panose="020B0604020202020204" pitchFamily="34" charset="0"/>
              </a:rPr>
              <a:t>12 x enterprise SATA SSD, RAID5 or RAID10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AB09FA73-AB3D-FC46-A13D-989C24AB01E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331" y="2679342"/>
            <a:ext cx="876189" cy="142240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BF65973F-6F3A-2B4C-9A2A-D45A812EB06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365" y="3677136"/>
            <a:ext cx="868298" cy="59749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3DA81469-CA4D-6241-9133-09B30E02C39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730" y="2679342"/>
            <a:ext cx="876189" cy="1422400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F634DDE2-EBFD-A648-B68A-A751F87E0AA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999" y="3677136"/>
            <a:ext cx="868298" cy="597496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15F140FE-5CB6-224C-8A4D-72E329760D9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820" y="4179178"/>
            <a:ext cx="2936864" cy="1129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0A0D4F-DD89-364F-9483-1E148FAF7A5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110" y="5221143"/>
            <a:ext cx="4294967" cy="13462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E0175C-4515-1342-93FE-5A3E1597EE5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45" y="5145535"/>
            <a:ext cx="1302862" cy="896529"/>
          </a:xfrm>
          <a:prstGeom prst="rect">
            <a:avLst/>
          </a:prstGeom>
        </p:spPr>
      </p:pic>
      <p:cxnSp>
        <p:nvCxnSpPr>
          <p:cNvPr id="24" name="Straight Arrow Connector 9">
            <a:extLst>
              <a:ext uri="{FF2B5EF4-FFF2-40B4-BE49-F238E27FC236}">
                <a16:creationId xmlns:a16="http://schemas.microsoft.com/office/drawing/2014/main" id="{604790F8-7763-D14D-8036-E812EC317898}"/>
              </a:ext>
            </a:extLst>
          </p:cNvPr>
          <p:cNvCxnSpPr>
            <a:cxnSpLocks/>
          </p:cNvCxnSpPr>
          <p:nvPr/>
        </p:nvCxnSpPr>
        <p:spPr>
          <a:xfrm rot="10800000">
            <a:off x="891270" y="3975884"/>
            <a:ext cx="1544151" cy="633179"/>
          </a:xfrm>
          <a:prstGeom prst="bentConnector3">
            <a:avLst>
              <a:gd name="adj1" fmla="val 99892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Arrow Connector 9">
            <a:extLst>
              <a:ext uri="{FF2B5EF4-FFF2-40B4-BE49-F238E27FC236}">
                <a16:creationId xmlns:a16="http://schemas.microsoft.com/office/drawing/2014/main" id="{1D78262A-38E3-E54E-A589-B79697A57DB9}"/>
              </a:ext>
            </a:extLst>
          </p:cNvPr>
          <p:cNvCxnSpPr>
            <a:cxnSpLocks/>
          </p:cNvCxnSpPr>
          <p:nvPr/>
        </p:nvCxnSpPr>
        <p:spPr>
          <a:xfrm flipV="1">
            <a:off x="2936921" y="3989572"/>
            <a:ext cx="1218995" cy="707170"/>
          </a:xfrm>
          <a:prstGeom prst="bentConnector3">
            <a:avLst>
              <a:gd name="adj1" fmla="val -205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Arrow Connector 9">
            <a:extLst>
              <a:ext uri="{FF2B5EF4-FFF2-40B4-BE49-F238E27FC236}">
                <a16:creationId xmlns:a16="http://schemas.microsoft.com/office/drawing/2014/main" id="{6CF9BE68-80C4-BA40-A7E7-592CD9E8FD98}"/>
              </a:ext>
            </a:extLst>
          </p:cNvPr>
          <p:cNvCxnSpPr>
            <a:cxnSpLocks/>
          </p:cNvCxnSpPr>
          <p:nvPr/>
        </p:nvCxnSpPr>
        <p:spPr>
          <a:xfrm flipV="1">
            <a:off x="3527600" y="3940723"/>
            <a:ext cx="4001217" cy="668341"/>
          </a:xfrm>
          <a:prstGeom prst="bentConnector3">
            <a:avLst>
              <a:gd name="adj1" fmla="val 100205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Arrow Connector 9">
            <a:extLst>
              <a:ext uri="{FF2B5EF4-FFF2-40B4-BE49-F238E27FC236}">
                <a16:creationId xmlns:a16="http://schemas.microsoft.com/office/drawing/2014/main" id="{515CD5FE-0DC7-ED48-83D5-A633A0BA53D3}"/>
              </a:ext>
            </a:extLst>
          </p:cNvPr>
          <p:cNvCxnSpPr>
            <a:cxnSpLocks/>
          </p:cNvCxnSpPr>
          <p:nvPr/>
        </p:nvCxnSpPr>
        <p:spPr>
          <a:xfrm flipV="1">
            <a:off x="3813543" y="4873592"/>
            <a:ext cx="0" cy="461788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文字方塊 84">
            <a:extLst>
              <a:ext uri="{FF2B5EF4-FFF2-40B4-BE49-F238E27FC236}">
                <a16:creationId xmlns:a16="http://schemas.microsoft.com/office/drawing/2014/main" id="{43B4ABC0-9058-E344-BF4B-13B172468976}"/>
              </a:ext>
            </a:extLst>
          </p:cNvPr>
          <p:cNvSpPr txBox="1"/>
          <p:nvPr/>
        </p:nvSpPr>
        <p:spPr>
          <a:xfrm>
            <a:off x="2429581" y="1538887"/>
            <a:ext cx="1591145" cy="31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Speed : 962 MB/s</a:t>
            </a:r>
            <a:endParaRPr lang="zh-TW" altLang="en-US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文字方塊 86">
            <a:extLst>
              <a:ext uri="{FF2B5EF4-FFF2-40B4-BE49-F238E27FC236}">
                <a16:creationId xmlns:a16="http://schemas.microsoft.com/office/drawing/2014/main" id="{CADFCB00-8C89-A843-A5E3-74A799DA26F2}"/>
              </a:ext>
            </a:extLst>
          </p:cNvPr>
          <p:cNvSpPr txBox="1"/>
          <p:nvPr/>
        </p:nvSpPr>
        <p:spPr>
          <a:xfrm>
            <a:off x="5716222" y="1525440"/>
            <a:ext cx="1591145" cy="31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Speed : 0.98 GB/s</a:t>
            </a:r>
            <a:endParaRPr lang="zh-TW" altLang="en-US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文字方塊 88">
            <a:extLst>
              <a:ext uri="{FF2B5EF4-FFF2-40B4-BE49-F238E27FC236}">
                <a16:creationId xmlns:a16="http://schemas.microsoft.com/office/drawing/2014/main" id="{F7A7A170-0790-1840-B84D-D937BE212E0B}"/>
              </a:ext>
            </a:extLst>
          </p:cNvPr>
          <p:cNvSpPr txBox="1"/>
          <p:nvPr/>
        </p:nvSpPr>
        <p:spPr>
          <a:xfrm>
            <a:off x="8771309" y="1525440"/>
            <a:ext cx="1591145" cy="31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Speed : 940 MB/s</a:t>
            </a:r>
            <a:endParaRPr lang="zh-TW" altLang="en-US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文字方塊 90">
            <a:extLst>
              <a:ext uri="{FF2B5EF4-FFF2-40B4-BE49-F238E27FC236}">
                <a16:creationId xmlns:a16="http://schemas.microsoft.com/office/drawing/2014/main" id="{70971CBC-40E8-5B44-960B-8411D641A7B2}"/>
              </a:ext>
            </a:extLst>
          </p:cNvPr>
          <p:cNvSpPr txBox="1"/>
          <p:nvPr/>
        </p:nvSpPr>
        <p:spPr>
          <a:xfrm>
            <a:off x="7184888" y="5433087"/>
            <a:ext cx="1095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2.9GB/s</a:t>
            </a:r>
            <a:endParaRPr lang="zh-TW" altLang="en-US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6" name="群組 16">
            <a:extLst>
              <a:ext uri="{FF2B5EF4-FFF2-40B4-BE49-F238E27FC236}">
                <a16:creationId xmlns:a16="http://schemas.microsoft.com/office/drawing/2014/main" id="{FE6066B5-7F9C-1B4D-B7D2-F15A65A710D8}"/>
              </a:ext>
            </a:extLst>
          </p:cNvPr>
          <p:cNvGrpSpPr/>
          <p:nvPr/>
        </p:nvGrpSpPr>
        <p:grpSpPr>
          <a:xfrm>
            <a:off x="9440281" y="4274632"/>
            <a:ext cx="1676423" cy="1658822"/>
            <a:chOff x="9161010" y="4267743"/>
            <a:chExt cx="1553396" cy="1537087"/>
          </a:xfrm>
        </p:grpSpPr>
        <p:sp>
          <p:nvSpPr>
            <p:cNvPr id="37" name="淚滴形 49">
              <a:extLst>
                <a:ext uri="{FF2B5EF4-FFF2-40B4-BE49-F238E27FC236}">
                  <a16:creationId xmlns:a16="http://schemas.microsoft.com/office/drawing/2014/main" id="{A09037CD-AE03-E94D-94E2-9DDB3CF6AA83}"/>
                </a:ext>
              </a:extLst>
            </p:cNvPr>
            <p:cNvSpPr/>
            <p:nvPr/>
          </p:nvSpPr>
          <p:spPr>
            <a:xfrm>
              <a:off x="9177320" y="4267743"/>
              <a:ext cx="1537086" cy="153708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8" name="群組 15">
              <a:extLst>
                <a:ext uri="{FF2B5EF4-FFF2-40B4-BE49-F238E27FC236}">
                  <a16:creationId xmlns:a16="http://schemas.microsoft.com/office/drawing/2014/main" id="{C7B91968-28E9-2447-9DAF-0687DA7F4BF9}"/>
                </a:ext>
              </a:extLst>
            </p:cNvPr>
            <p:cNvGrpSpPr/>
            <p:nvPr/>
          </p:nvGrpSpPr>
          <p:grpSpPr>
            <a:xfrm>
              <a:off x="9161010" y="4267743"/>
              <a:ext cx="1537086" cy="1537087"/>
              <a:chOff x="9161011" y="4604822"/>
              <a:chExt cx="1200004" cy="1200004"/>
            </a:xfrm>
          </p:grpSpPr>
          <p:grpSp>
            <p:nvGrpSpPr>
              <p:cNvPr id="39" name="群組 14">
                <a:extLst>
                  <a:ext uri="{FF2B5EF4-FFF2-40B4-BE49-F238E27FC236}">
                    <a16:creationId xmlns:a16="http://schemas.microsoft.com/office/drawing/2014/main" id="{4A9494FE-02AA-2E4B-B2E0-091175A0A9DD}"/>
                  </a:ext>
                </a:extLst>
              </p:cNvPr>
              <p:cNvGrpSpPr/>
              <p:nvPr/>
            </p:nvGrpSpPr>
            <p:grpSpPr>
              <a:xfrm>
                <a:off x="9161011" y="4604822"/>
                <a:ext cx="1200004" cy="1200004"/>
                <a:chOff x="10862656" y="2100146"/>
                <a:chExt cx="1051267" cy="1051267"/>
              </a:xfrm>
            </p:grpSpPr>
            <p:sp>
              <p:nvSpPr>
                <p:cNvPr id="43" name="淚滴形 9">
                  <a:extLst>
                    <a:ext uri="{FF2B5EF4-FFF2-40B4-BE49-F238E27FC236}">
                      <a16:creationId xmlns:a16="http://schemas.microsoft.com/office/drawing/2014/main" id="{FF84C12E-C3F3-C04B-A83A-14DA69089187}"/>
                    </a:ext>
                  </a:extLst>
                </p:cNvPr>
                <p:cNvSpPr/>
                <p:nvPr/>
              </p:nvSpPr>
              <p:spPr>
                <a:xfrm rot="10800000">
                  <a:off x="10862656" y="2100146"/>
                  <a:ext cx="1051267" cy="1051267"/>
                </a:xfrm>
                <a:prstGeom prst="teardrop">
                  <a:avLst/>
                </a:prstGeom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4" name="橢圓 10">
                  <a:extLst>
                    <a:ext uri="{FF2B5EF4-FFF2-40B4-BE49-F238E27FC236}">
                      <a16:creationId xmlns:a16="http://schemas.microsoft.com/office/drawing/2014/main" id="{EFABB2DF-137D-E146-AE9B-6CBD3DE1D53B}"/>
                    </a:ext>
                  </a:extLst>
                </p:cNvPr>
                <p:cNvSpPr/>
                <p:nvPr/>
              </p:nvSpPr>
              <p:spPr>
                <a:xfrm>
                  <a:off x="10911235" y="2148386"/>
                  <a:ext cx="949461" cy="94946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40" name="群組 13">
                <a:extLst>
                  <a:ext uri="{FF2B5EF4-FFF2-40B4-BE49-F238E27FC236}">
                    <a16:creationId xmlns:a16="http://schemas.microsoft.com/office/drawing/2014/main" id="{3C3E15A6-4A15-EA4D-A33D-BF27D1CC5288}"/>
                  </a:ext>
                </a:extLst>
              </p:cNvPr>
              <p:cNvGrpSpPr/>
              <p:nvPr/>
            </p:nvGrpSpPr>
            <p:grpSpPr>
              <a:xfrm>
                <a:off x="9312140" y="4715524"/>
                <a:ext cx="892440" cy="968418"/>
                <a:chOff x="10700840" y="482269"/>
                <a:chExt cx="892440" cy="968418"/>
              </a:xfrm>
            </p:grpSpPr>
            <p:pic>
              <p:nvPicPr>
                <p:cNvPr id="41" name="圖片 3">
                  <a:extLst>
                    <a:ext uri="{FF2B5EF4-FFF2-40B4-BE49-F238E27FC236}">
                      <a16:creationId xmlns:a16="http://schemas.microsoft.com/office/drawing/2014/main" id="{B4320A38-1C22-AA44-A590-995252BDF2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85064" y="482269"/>
                  <a:ext cx="698809" cy="968418"/>
                </a:xfrm>
                <a:prstGeom prst="rect">
                  <a:avLst/>
                </a:prstGeom>
              </p:spPr>
            </p:pic>
            <p:sp>
              <p:nvSpPr>
                <p:cNvPr id="42" name="十字形 6">
                  <a:extLst>
                    <a:ext uri="{FF2B5EF4-FFF2-40B4-BE49-F238E27FC236}">
                      <a16:creationId xmlns:a16="http://schemas.microsoft.com/office/drawing/2014/main" id="{565A6B0B-5E5B-A64C-9229-52490BAAD1E6}"/>
                    </a:ext>
                  </a:extLst>
                </p:cNvPr>
                <p:cNvSpPr/>
                <p:nvPr/>
              </p:nvSpPr>
              <p:spPr>
                <a:xfrm rot="2700000">
                  <a:off x="10700840" y="540779"/>
                  <a:ext cx="892440" cy="892440"/>
                </a:xfrm>
                <a:prstGeom prst="plus">
                  <a:avLst>
                    <a:gd name="adj" fmla="val 45316"/>
                  </a:avLst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325EC6D-D478-F143-8C23-426B349DB4CF}"/>
              </a:ext>
            </a:extLst>
          </p:cNvPr>
          <p:cNvSpPr txBox="1"/>
          <p:nvPr/>
        </p:nvSpPr>
        <p:spPr>
          <a:xfrm>
            <a:off x="926708" y="4199437"/>
            <a:ext cx="148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QXG-25G2SF-CX4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79FEDB-06E4-9347-8624-3356C7EEDF80}"/>
              </a:ext>
            </a:extLst>
          </p:cNvPr>
          <p:cNvSpPr txBox="1"/>
          <p:nvPr/>
        </p:nvSpPr>
        <p:spPr>
          <a:xfrm>
            <a:off x="4959592" y="4104703"/>
            <a:ext cx="148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QXG-25G2SF-CX4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6BD3F6D-2EB3-2E4C-BEA4-0E51AFA3C23B}"/>
              </a:ext>
            </a:extLst>
          </p:cNvPr>
          <p:cNvSpPr txBox="1"/>
          <p:nvPr/>
        </p:nvSpPr>
        <p:spPr>
          <a:xfrm>
            <a:off x="7612710" y="4163596"/>
            <a:ext cx="148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QXG-25G2SF-CX4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C87B13F-D178-1A47-A6F3-88923DD4B534}"/>
              </a:ext>
            </a:extLst>
          </p:cNvPr>
          <p:cNvSpPr txBox="1"/>
          <p:nvPr/>
        </p:nvSpPr>
        <p:spPr>
          <a:xfrm>
            <a:off x="670931" y="4896060"/>
            <a:ext cx="148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QXG-25G2SF-CX4</a:t>
            </a:r>
          </a:p>
        </p:txBody>
      </p:sp>
    </p:spTree>
    <p:extLst>
      <p:ext uri="{BB962C8B-B14F-4D97-AF65-F5344CB8AC3E}">
        <p14:creationId xmlns:p14="http://schemas.microsoft.com/office/powerpoint/2010/main" val="1842564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9B2B96C-D318-4228-9BFE-2078D8E2C9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83" y="1712657"/>
            <a:ext cx="11065034" cy="4426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DB3BC5-24FE-7A46-86F4-561F19A65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PC/ </a:t>
            </a:r>
            <a:r>
              <a:rPr lang="zh-CN" altLang="en-US"/>
              <a:t>工作站</a:t>
            </a:r>
            <a:r>
              <a:rPr lang="en-US"/>
              <a:t> 10GbE ft. </a:t>
            </a:r>
            <a:r>
              <a:rPr lang="zh-CN" altLang="en-US"/>
              <a:t>快取方案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A7C6E-CB65-274B-974E-0EE5BF762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898" y="2934184"/>
            <a:ext cx="1753644" cy="1543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266386-B5EA-2345-945E-BAF073A43F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262" y="4441323"/>
            <a:ext cx="1647606" cy="528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930D4E-8D08-F248-AFAA-A2A9E6374F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8" r="4128" b="13107"/>
          <a:stretch/>
        </p:blipFill>
        <p:spPr>
          <a:xfrm>
            <a:off x="3231739" y="4163807"/>
            <a:ext cx="1507446" cy="459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F68D5A-29A5-0645-AC69-45A00F6531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4653" y="2891259"/>
            <a:ext cx="2040870" cy="2102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4AA991-0415-C446-AD83-1F904FC91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259" y="4122688"/>
            <a:ext cx="1817356" cy="1138876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8D1CCA0D-03A4-334B-8C27-6155D07257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641" y="3632550"/>
            <a:ext cx="2421859" cy="636994"/>
          </a:xfrm>
          <a:prstGeom prst="rect">
            <a:avLst/>
          </a:prstGeom>
        </p:spPr>
      </p:pic>
      <p:pic>
        <p:nvPicPr>
          <p:cNvPr id="14" name="圖片 13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4E71A590-693F-425E-B209-9674C619028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831" y="2788895"/>
            <a:ext cx="1360105" cy="2301028"/>
          </a:xfrm>
          <a:prstGeom prst="rect">
            <a:avLst/>
          </a:prstGeom>
        </p:spPr>
      </p:pic>
      <p:pic>
        <p:nvPicPr>
          <p:cNvPr id="17" name="圖片 16" descr="一張含有 室內 的圖片&#10;&#10;自動產生的描述">
            <a:extLst>
              <a:ext uri="{FF2B5EF4-FFF2-40B4-BE49-F238E27FC236}">
                <a16:creationId xmlns:a16="http://schemas.microsoft.com/office/drawing/2014/main" id="{701DCDA6-5198-493D-BE19-BE1F18063A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99" t="-26725" b="-29927"/>
          <a:stretch/>
        </p:blipFill>
        <p:spPr>
          <a:xfrm>
            <a:off x="3671552" y="3843802"/>
            <a:ext cx="1453384" cy="476107"/>
          </a:xfrm>
          <a:prstGeom prst="rect">
            <a:avLst/>
          </a:prstGeom>
        </p:spPr>
      </p:pic>
      <p:pic>
        <p:nvPicPr>
          <p:cNvPr id="18" name="圖片 17" descr="一張含有 室內 的圖片&#10;&#10;自動產生的描述">
            <a:extLst>
              <a:ext uri="{FF2B5EF4-FFF2-40B4-BE49-F238E27FC236}">
                <a16:creationId xmlns:a16="http://schemas.microsoft.com/office/drawing/2014/main" id="{6904B865-5D9C-469A-90FD-19F6D1F5965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99" t="-26725" b="-29927"/>
          <a:stretch/>
        </p:blipFill>
        <p:spPr>
          <a:xfrm>
            <a:off x="7598094" y="3843802"/>
            <a:ext cx="1453384" cy="476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93F710-672F-A348-A7BC-566F71D31BE4}"/>
              </a:ext>
            </a:extLst>
          </p:cNvPr>
          <p:cNvSpPr txBox="1"/>
          <p:nvPr/>
        </p:nvSpPr>
        <p:spPr>
          <a:xfrm>
            <a:off x="1163251" y="5336814"/>
            <a:ext cx="540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 x M.2 SSD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增加快取效能同時支援</a:t>
            </a:r>
            <a: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C553E0-ED07-DC46-A187-6B9E20B7BBEF}"/>
              </a:ext>
            </a:extLst>
          </p:cNvPr>
          <p:cNvSpPr txBox="1"/>
          <p:nvPr/>
        </p:nvSpPr>
        <p:spPr>
          <a:xfrm>
            <a:off x="2344386" y="2564852"/>
            <a:ext cx="212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QM2-2P10G1TA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396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 descr="一張含有 螢幕擷取畫面 的圖片&#10;&#10;自動產生的描述">
            <a:extLst>
              <a:ext uri="{FF2B5EF4-FFF2-40B4-BE49-F238E27FC236}">
                <a16:creationId xmlns:a16="http://schemas.microsoft.com/office/drawing/2014/main" id="{32978D5D-3777-4D02-BC0E-014893CB24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73"/>
          <a:stretch/>
        </p:blipFill>
        <p:spPr>
          <a:xfrm>
            <a:off x="1010941" y="3511119"/>
            <a:ext cx="9672517" cy="2516956"/>
          </a:xfrm>
          <a:prstGeom prst="rect">
            <a:avLst/>
          </a:prstGeom>
          <a:effectLst>
            <a:outerShdw blurRad="177800" sx="103000" sy="103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29" name="圖片 28" descr="一張含有 螢幕擷取畫面 的圖片&#10;&#10;自動產生的描述">
            <a:extLst>
              <a:ext uri="{FF2B5EF4-FFF2-40B4-BE49-F238E27FC236}">
                <a16:creationId xmlns:a16="http://schemas.microsoft.com/office/drawing/2014/main" id="{BB73492A-3C6B-4CFA-BD53-26244DDC7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73"/>
          <a:stretch/>
        </p:blipFill>
        <p:spPr>
          <a:xfrm>
            <a:off x="1010941" y="1252013"/>
            <a:ext cx="9672517" cy="2516956"/>
          </a:xfrm>
          <a:prstGeom prst="rect">
            <a:avLst/>
          </a:prstGeom>
          <a:effectLst>
            <a:outerShdw blurRad="177800" sx="103000" sy="103000" algn="ctr" rotWithShape="0">
              <a:prstClr val="black">
                <a:alpha val="15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996513-3A32-E943-8C15-9297D4DD2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QNAP 10GbE </a:t>
            </a:r>
            <a:r>
              <a:rPr lang="zh-TW" altLang="en-US"/>
              <a:t> 支援機種一覽</a:t>
            </a:r>
            <a:endParaRPr lang="en-US"/>
          </a:p>
        </p:txBody>
      </p:sp>
      <p:pic>
        <p:nvPicPr>
          <p:cNvPr id="4" name="圖片 29">
            <a:extLst>
              <a:ext uri="{FF2B5EF4-FFF2-40B4-BE49-F238E27FC236}">
                <a16:creationId xmlns:a16="http://schemas.microsoft.com/office/drawing/2014/main" id="{72334BCB-D276-3E4B-B49E-F15860961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584" y="5372819"/>
            <a:ext cx="1485211" cy="928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30">
            <a:extLst>
              <a:ext uri="{FF2B5EF4-FFF2-40B4-BE49-F238E27FC236}">
                <a16:creationId xmlns:a16="http://schemas.microsoft.com/office/drawing/2014/main" id="{34AD3F4F-B13A-B343-B4E4-AFD5671EA9B2}"/>
              </a:ext>
            </a:extLst>
          </p:cNvPr>
          <p:cNvSpPr txBox="1"/>
          <p:nvPr/>
        </p:nvSpPr>
        <p:spPr>
          <a:xfrm>
            <a:off x="3893111" y="1979139"/>
            <a:ext cx="6750006" cy="7257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  <a:buSzPts val="1100"/>
            </a:pPr>
            <a:r>
              <a:rPr lang="en-GB" sz="1150" b="1">
                <a:latin typeface="微軟正黑體"/>
                <a:ea typeface="微軟正黑體"/>
                <a:cs typeface="Arial"/>
              </a:rPr>
              <a:t>ES1686dc</a:t>
            </a:r>
            <a:r>
              <a:rPr lang="zh-TW" altLang="en-US" sz="1150" b="1">
                <a:latin typeface="Microsoft JhengHei"/>
                <a:ea typeface="Microsoft JhengHei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TES-x85U </a:t>
            </a:r>
            <a:r>
              <a:rPr lang="zh-TW" altLang="en-US" sz="1150" b="1">
                <a:latin typeface="微軟正黑體"/>
                <a:ea typeface="微軟正黑體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TDS-16489U，TVS-x80U </a:t>
            </a:r>
            <a:r>
              <a:rPr lang="zh-TW" altLang="en-US" sz="1150" b="1">
                <a:latin typeface="微軟正黑體"/>
                <a:ea typeface="微軟正黑體"/>
                <a:cs typeface="Arial"/>
              </a:rPr>
              <a:t>，TS-x83XU</a:t>
            </a:r>
            <a:r>
              <a:rPr lang="zh-TW" sz="1150" b="1">
                <a:latin typeface="Microsoft JhengHei"/>
                <a:ea typeface="Microsoft JhengHei"/>
                <a:cs typeface="Arial"/>
              </a:rPr>
              <a:t>，</a:t>
            </a:r>
            <a:r>
              <a:rPr lang="en-US" altLang="zh-TW" sz="1150" b="1">
                <a:latin typeface="Microsoft JhengHei"/>
                <a:ea typeface="Microsoft JhengHei"/>
                <a:cs typeface="Arial"/>
              </a:rPr>
              <a:t>TVS-1582TU</a:t>
            </a:r>
            <a:r>
              <a:rPr lang="zh-TW" altLang="en-US" sz="1150" b="1">
                <a:latin typeface="Microsoft JhengHei"/>
                <a:ea typeface="Microsoft JhengHei"/>
                <a:cs typeface="Arial"/>
              </a:rPr>
              <a:t>，TS-x77XU，TVS-x72XU，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TS-x73U </a:t>
            </a:r>
            <a:r>
              <a:rPr lang="zh-TW" altLang="en-US" sz="1150" b="1">
                <a:latin typeface="微軟正黑體"/>
                <a:ea typeface="微軟正黑體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TS-x63XU </a:t>
            </a:r>
            <a:r>
              <a:rPr lang="zh-TW" altLang="en-US" sz="1150" b="1">
                <a:latin typeface="微軟正黑體"/>
                <a:ea typeface="微軟正黑體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TS-1635AX，TS-x32X</a:t>
            </a:r>
            <a:r>
              <a:rPr lang="zh-TW" altLang="en-US" sz="1150" b="1">
                <a:latin typeface="Microsoft JhengHei"/>
                <a:ea typeface="Microsoft JhengHei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TS-x32XU，TS-431X</a:t>
            </a:r>
            <a:r>
              <a:rPr lang="zh-TW" altLang="en-US" sz="1150" b="1">
                <a:latin typeface="微軟正黑體"/>
                <a:ea typeface="微軟正黑體"/>
                <a:cs typeface="Arial"/>
              </a:rPr>
              <a:t>，</a:t>
            </a:r>
            <a:endParaRPr lang="en-US" altLang="zh-TW" sz="1150" b="1">
              <a:latin typeface="微軟正黑體"/>
              <a:ea typeface="微軟正黑體"/>
              <a:cs typeface="Arial"/>
            </a:endParaRPr>
          </a:p>
          <a:p>
            <a:pPr>
              <a:lnSpc>
                <a:spcPts val="1700"/>
              </a:lnSpc>
              <a:buSzPts val="1100"/>
            </a:pPr>
            <a:r>
              <a:rPr lang="en-GB" sz="1150" b="1">
                <a:latin typeface="微軟正黑體"/>
                <a:ea typeface="微軟正黑體"/>
                <a:cs typeface="Arial"/>
              </a:rPr>
              <a:t>TS-431XeU</a:t>
            </a:r>
            <a:endParaRPr lang="zh-TW" altLang="en-US" sz="1150" b="1">
              <a:latin typeface="微軟正黑體"/>
              <a:ea typeface="微軟正黑體"/>
              <a:cs typeface="Arial"/>
            </a:endParaRPr>
          </a:p>
        </p:txBody>
      </p:sp>
      <p:sp>
        <p:nvSpPr>
          <p:cNvPr id="6" name="文字方塊 34">
            <a:extLst>
              <a:ext uri="{FF2B5EF4-FFF2-40B4-BE49-F238E27FC236}">
                <a16:creationId xmlns:a16="http://schemas.microsoft.com/office/drawing/2014/main" id="{AF6D6C09-0E8B-2E4E-BEB1-2B260BEE06ED}"/>
              </a:ext>
            </a:extLst>
          </p:cNvPr>
          <p:cNvSpPr txBox="1"/>
          <p:nvPr/>
        </p:nvSpPr>
        <p:spPr>
          <a:xfrm>
            <a:off x="3893111" y="2978934"/>
            <a:ext cx="5861060" cy="4462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1150" b="1">
                <a:latin typeface="微軟正黑體"/>
                <a:ea typeface="微軟正黑體"/>
                <a:cs typeface="Arial"/>
              </a:rPr>
              <a:t>TS-2888X</a:t>
            </a:r>
            <a:r>
              <a:rPr lang="zh-TW" altLang="en-US" sz="1150" b="1">
                <a:latin typeface="Microsoft JhengHei"/>
                <a:ea typeface="Microsoft JhengHei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TS-1685，TS-1677X，TVS-x82T </a:t>
            </a:r>
            <a:r>
              <a:rPr lang="zh-TW" altLang="en-US" sz="1150" b="1">
                <a:latin typeface="微軟正黑體"/>
                <a:ea typeface="微軟正黑體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TVS-951X</a:t>
            </a:r>
            <a:r>
              <a:rPr lang="zh-TW" altLang="en-US" sz="1150" b="1">
                <a:latin typeface="Microsoft JhengHei"/>
                <a:ea typeface="Microsoft JhengHei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TVS-963X</a:t>
            </a:r>
            <a:r>
              <a:rPr lang="zh-TW" altLang="en-US" sz="1150" b="1">
                <a:latin typeface="Microsoft JhengHei"/>
                <a:ea typeface="Microsoft JhengHei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TVS-x72N</a:t>
            </a:r>
            <a:r>
              <a:rPr lang="zh-TW" sz="1150" b="1">
                <a:latin typeface="Microsoft JhengHei"/>
                <a:ea typeface="Microsoft JhengHei"/>
                <a:cs typeface="Arial"/>
              </a:rPr>
              <a:t>，T</a:t>
            </a:r>
            <a:r>
              <a:rPr lang="en-US" altLang="zh-TW" sz="1150" b="1">
                <a:latin typeface="Microsoft JhengHei"/>
                <a:ea typeface="Microsoft JhengHei"/>
                <a:cs typeface="Arial"/>
              </a:rPr>
              <a:t>VS-x72XT</a:t>
            </a:r>
            <a:r>
              <a:rPr lang="zh-TW" altLang="en-US" sz="1150" b="1">
                <a:latin typeface="Microsoft JhengHei"/>
                <a:ea typeface="Microsoft JhengHei"/>
                <a:cs typeface="Arial"/>
              </a:rPr>
              <a:t>，TS-453BT3</a:t>
            </a:r>
            <a:r>
              <a:rPr lang="zh-TW" sz="1150" b="1">
                <a:latin typeface="Microsoft JhengHei"/>
                <a:ea typeface="Microsoft JhengHei"/>
                <a:cs typeface="Arial"/>
              </a:rPr>
              <a:t>，</a:t>
            </a:r>
            <a:r>
              <a:rPr lang="en-US" altLang="zh-TW" sz="1150" b="1">
                <a:latin typeface="Microsoft JhengHei"/>
                <a:ea typeface="Microsoft JhengHei"/>
                <a:cs typeface="Arial"/>
              </a:rPr>
              <a:t>TBS-453DX</a:t>
            </a:r>
            <a:r>
              <a:rPr lang="zh-TW" altLang="en-US" sz="1150" b="1">
                <a:latin typeface="Microsoft JhengHei"/>
                <a:ea typeface="Microsoft JhengHei"/>
                <a:cs typeface="Arial"/>
              </a:rPr>
              <a:t>，HS-453DX</a:t>
            </a:r>
            <a:endParaRPr lang="en-GB" sz="1150" b="1">
              <a:latin typeface="微軟正黑體"/>
              <a:ea typeface="微軟正黑體"/>
              <a:cs typeface="Arial"/>
            </a:endParaRPr>
          </a:p>
        </p:txBody>
      </p:sp>
      <p:sp>
        <p:nvSpPr>
          <p:cNvPr id="7" name="文字方塊 39">
            <a:extLst>
              <a:ext uri="{FF2B5EF4-FFF2-40B4-BE49-F238E27FC236}">
                <a16:creationId xmlns:a16="http://schemas.microsoft.com/office/drawing/2014/main" id="{893BB9EC-85B7-8C48-9BAD-3B5A0C859673}"/>
              </a:ext>
            </a:extLst>
          </p:cNvPr>
          <p:cNvSpPr txBox="1"/>
          <p:nvPr/>
        </p:nvSpPr>
        <p:spPr>
          <a:xfrm>
            <a:off x="3893111" y="4432082"/>
            <a:ext cx="5726322" cy="5077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ts val="1700"/>
              </a:lnSpc>
            </a:pPr>
            <a:r>
              <a:rPr lang="en-GB" sz="1150" b="1">
                <a:latin typeface="微軟正黑體"/>
                <a:ea typeface="微軟正黑體"/>
                <a:cs typeface="Arial"/>
              </a:rPr>
              <a:t>TVS-x82 </a:t>
            </a:r>
            <a:r>
              <a:rPr lang="zh-TW" altLang="en-US" sz="1150" b="1">
                <a:latin typeface="微軟正黑體"/>
                <a:ea typeface="微軟正黑體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TS-x77 </a:t>
            </a:r>
            <a:r>
              <a:rPr lang="zh-TW" altLang="en-US" sz="1150" b="1">
                <a:latin typeface="微軟正黑體"/>
                <a:ea typeface="微軟正黑體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TVS-x73 </a:t>
            </a:r>
            <a:r>
              <a:rPr lang="zh-TW" altLang="en-US" sz="1150" b="1">
                <a:latin typeface="微軟正黑體"/>
                <a:ea typeface="微軟正黑體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TVS-x73e </a:t>
            </a:r>
            <a:r>
              <a:rPr lang="zh-TW" altLang="en-US" sz="1150" b="1">
                <a:latin typeface="微軟正黑體"/>
                <a:ea typeface="微軟正黑體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TS-x73 </a:t>
            </a:r>
            <a:r>
              <a:rPr lang="zh-TW" altLang="en-GB" sz="1150" b="1">
                <a:latin typeface="微軟正黑體"/>
                <a:ea typeface="微軟正黑體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TS-x53BU </a:t>
            </a:r>
            <a:r>
              <a:rPr lang="zh-TW" altLang="en-US" sz="1150" b="1">
                <a:latin typeface="微軟正黑體"/>
                <a:ea typeface="微軟正黑體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TS-x53B </a:t>
            </a:r>
            <a:r>
              <a:rPr lang="zh-TW" altLang="en-US" sz="1150" b="1">
                <a:latin typeface="微軟正黑體"/>
                <a:ea typeface="微軟正黑體"/>
                <a:cs typeface="Arial"/>
              </a:rPr>
              <a:t>，</a:t>
            </a:r>
            <a:r>
              <a:rPr lang="en-GB" sz="1150" b="1">
                <a:latin typeface="微軟正黑體"/>
                <a:ea typeface="微軟正黑體"/>
                <a:cs typeface="Arial"/>
              </a:rPr>
              <a:t>TS-x53Be </a:t>
            </a:r>
            <a:r>
              <a:rPr lang="zh-TW" sz="1150" b="1">
                <a:latin typeface="Microsoft JhengHei"/>
                <a:ea typeface="Microsoft JhengHei"/>
                <a:cs typeface="Arial"/>
              </a:rPr>
              <a:t>，</a:t>
            </a:r>
            <a:r>
              <a:rPr lang="en-US" altLang="zh-TW" sz="1150" b="1">
                <a:latin typeface="Microsoft JhengHei"/>
                <a:ea typeface="Microsoft JhengHei"/>
                <a:cs typeface="Arial"/>
              </a:rPr>
              <a:t>TVS-x63</a:t>
            </a:r>
            <a:endParaRPr lang="zh-TW" altLang="en-US" sz="1150" b="1">
              <a:latin typeface="微軟正黑體"/>
              <a:ea typeface="微軟正黑體"/>
              <a:cs typeface="Arial"/>
            </a:endParaRPr>
          </a:p>
        </p:txBody>
      </p:sp>
      <p:pic>
        <p:nvPicPr>
          <p:cNvPr id="8" name="圖片 43" descr="TS-932X_Front.png">
            <a:extLst>
              <a:ext uri="{FF2B5EF4-FFF2-40B4-BE49-F238E27FC236}">
                <a16:creationId xmlns:a16="http://schemas.microsoft.com/office/drawing/2014/main" id="{4817A94C-9D60-9E44-8F1E-54975936CF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805" y="5366867"/>
            <a:ext cx="1485646" cy="928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44" descr="TS-1677X_font.png">
            <a:extLst>
              <a:ext uri="{FF2B5EF4-FFF2-40B4-BE49-F238E27FC236}">
                <a16:creationId xmlns:a16="http://schemas.microsoft.com/office/drawing/2014/main" id="{F3181B5A-D6DD-A849-B0A3-60DC1E3BD7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882" y="5164185"/>
            <a:ext cx="1828053" cy="1142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45" descr="TS-1263XU-Front.png">
            <a:extLst>
              <a:ext uri="{FF2B5EF4-FFF2-40B4-BE49-F238E27FC236}">
                <a16:creationId xmlns:a16="http://schemas.microsoft.com/office/drawing/2014/main" id="{F8CC33BE-2A55-354F-AB08-E42724DD3E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355" y="5284342"/>
            <a:ext cx="2214578" cy="1384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22">
            <a:extLst>
              <a:ext uri="{FF2B5EF4-FFF2-40B4-BE49-F238E27FC236}">
                <a16:creationId xmlns:a16="http://schemas.microsoft.com/office/drawing/2014/main" id="{D76BE4AA-8255-6B44-8AFC-9C0659ED54A3}"/>
              </a:ext>
            </a:extLst>
          </p:cNvPr>
          <p:cNvSpPr/>
          <p:nvPr/>
        </p:nvSpPr>
        <p:spPr>
          <a:xfrm>
            <a:off x="1548883" y="2069744"/>
            <a:ext cx="2037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內建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10GbE/5GbE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機種</a:t>
            </a:r>
          </a:p>
        </p:txBody>
      </p:sp>
      <p:sp>
        <p:nvSpPr>
          <p:cNvPr id="14" name="矩形 24">
            <a:extLst>
              <a:ext uri="{FF2B5EF4-FFF2-40B4-BE49-F238E27FC236}">
                <a16:creationId xmlns:a16="http://schemas.microsoft.com/office/drawing/2014/main" id="{D3D7DA15-FA04-6744-9C2C-E3489B0BF23D}"/>
              </a:ext>
            </a:extLst>
          </p:cNvPr>
          <p:cNvSpPr/>
          <p:nvPr/>
        </p:nvSpPr>
        <p:spPr>
          <a:xfrm>
            <a:off x="1604422" y="4373201"/>
            <a:ext cx="18875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可擴充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 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機種</a:t>
            </a:r>
          </a:p>
        </p:txBody>
      </p:sp>
      <p:sp>
        <p:nvSpPr>
          <p:cNvPr id="16" name="矩形 2">
            <a:extLst>
              <a:ext uri="{FF2B5EF4-FFF2-40B4-BE49-F238E27FC236}">
                <a16:creationId xmlns:a16="http://schemas.microsoft.com/office/drawing/2014/main" id="{CC187431-5AC3-3E42-B2C5-9BF34E38696C}"/>
              </a:ext>
            </a:extLst>
          </p:cNvPr>
          <p:cNvSpPr/>
          <p:nvPr/>
        </p:nvSpPr>
        <p:spPr>
          <a:xfrm>
            <a:off x="3893111" y="4058198"/>
            <a:ext cx="2856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SFP+ / RJ45 (BASE-T)</a:t>
            </a:r>
          </a:p>
        </p:txBody>
      </p:sp>
      <p:sp>
        <p:nvSpPr>
          <p:cNvPr id="18" name="矩形 47">
            <a:extLst>
              <a:ext uri="{FF2B5EF4-FFF2-40B4-BE49-F238E27FC236}">
                <a16:creationId xmlns:a16="http://schemas.microsoft.com/office/drawing/2014/main" id="{2B86CFF4-4CDE-2E47-A112-3076DFA03AF6}"/>
              </a:ext>
            </a:extLst>
          </p:cNvPr>
          <p:cNvSpPr/>
          <p:nvPr/>
        </p:nvSpPr>
        <p:spPr>
          <a:xfrm>
            <a:off x="3893111" y="2622689"/>
            <a:ext cx="1996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RJ45 (BASE-T)</a:t>
            </a:r>
            <a:endParaRPr lang="zh-TW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49">
            <a:extLst>
              <a:ext uri="{FF2B5EF4-FFF2-40B4-BE49-F238E27FC236}">
                <a16:creationId xmlns:a16="http://schemas.microsoft.com/office/drawing/2014/main" id="{706970D2-3B70-A548-B3A1-4ECF821B6CBF}"/>
              </a:ext>
            </a:extLst>
          </p:cNvPr>
          <p:cNvSpPr/>
          <p:nvPr/>
        </p:nvSpPr>
        <p:spPr>
          <a:xfrm>
            <a:off x="3893111" y="1639098"/>
            <a:ext cx="8338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SFP+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C11355-4953-ED40-8747-51727D7E6E0E}"/>
              </a:ext>
            </a:extLst>
          </p:cNvPr>
          <p:cNvSpPr txBox="1"/>
          <p:nvPr/>
        </p:nvSpPr>
        <p:spPr>
          <a:xfrm>
            <a:off x="8508266" y="5953052"/>
            <a:ext cx="2750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請參考相容性列表與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官網資訊</a:t>
            </a: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9F5B19CB-B319-4DE3-9EC4-97094FC52B93}"/>
              </a:ext>
            </a:extLst>
          </p:cNvPr>
          <p:cNvCxnSpPr/>
          <p:nvPr/>
        </p:nvCxnSpPr>
        <p:spPr>
          <a:xfrm>
            <a:off x="3893111" y="1992586"/>
            <a:ext cx="597703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B3334E22-A440-441F-B80C-26B4A8B67BD6}"/>
              </a:ext>
            </a:extLst>
          </p:cNvPr>
          <p:cNvCxnSpPr/>
          <p:nvPr/>
        </p:nvCxnSpPr>
        <p:spPr>
          <a:xfrm>
            <a:off x="3893111" y="2999982"/>
            <a:ext cx="597703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659E94DA-DE8B-4343-B4B4-00C545FA1C9A}"/>
              </a:ext>
            </a:extLst>
          </p:cNvPr>
          <p:cNvCxnSpPr/>
          <p:nvPr/>
        </p:nvCxnSpPr>
        <p:spPr>
          <a:xfrm>
            <a:off x="3893111" y="4438817"/>
            <a:ext cx="597703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027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5E35655-B21B-45AB-BD5F-0084D49A02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6612" y="2675965"/>
            <a:ext cx="6709709" cy="21375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4600"/>
              <a:t>QXG-10G2T-107</a:t>
            </a:r>
          </a:p>
          <a:p>
            <a:pPr>
              <a:buNone/>
            </a:pPr>
            <a:r>
              <a:rPr lang="zh-TW" altLang="en-US" sz="4600"/>
              <a:t>是您最好的選擇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BF66165-BDC3-47DC-B4AF-DEEDBB70962B}"/>
              </a:ext>
            </a:extLst>
          </p:cNvPr>
          <p:cNvSpPr txBox="1"/>
          <p:nvPr/>
        </p:nvSpPr>
        <p:spPr>
          <a:xfrm>
            <a:off x="5298140" y="5943600"/>
            <a:ext cx="582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</a:t>
            </a:r>
            <a:endParaRPr lang="zh-TW" altLang="en-US" sz="9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705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5ACF009-8683-4CD2-B689-A03380BF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803" y="2996876"/>
            <a:ext cx="6496797" cy="1694329"/>
          </a:xfrm>
        </p:spPr>
        <p:txBody>
          <a:bodyPr>
            <a:normAutofit fontScale="90000"/>
          </a:bodyPr>
          <a:lstStyle/>
          <a:p>
            <a:r>
              <a:rPr lang="zh-CN" altLang="en-US" sz="5100" b="1">
                <a:latin typeface="微軟正黑體"/>
                <a:ea typeface="微軟正黑體"/>
              </a:rPr>
              <a:t>雙埠 </a:t>
            </a:r>
            <a:r>
              <a:rPr lang="en-US" altLang="zh-CN" sz="5100" b="1">
                <a:latin typeface="微軟正黑體"/>
                <a:ea typeface="微軟正黑體"/>
              </a:rPr>
              <a:t>10GbE </a:t>
            </a:r>
            <a:r>
              <a:rPr lang="zh-CN" altLang="en-US" sz="5100" b="1">
                <a:latin typeface="微軟正黑體"/>
                <a:ea typeface="微軟正黑體"/>
              </a:rPr>
              <a:t>五速擴充卡</a:t>
            </a:r>
            <a:br>
              <a:rPr lang="zh-CN" altLang="en-US" sz="5100" b="1">
                <a:latin typeface="微軟正黑體"/>
                <a:ea typeface="微軟正黑體"/>
              </a:rPr>
            </a:br>
            <a:r>
              <a:rPr lang="en-US" altLang="zh-CN" sz="5100" b="1">
                <a:latin typeface="微軟正黑體"/>
                <a:ea typeface="微軟正黑體"/>
              </a:rPr>
              <a:t>QXG-10G2T-107</a:t>
            </a:r>
            <a:br>
              <a:rPr lang="en-US" altLang="zh-CN"/>
            </a:br>
            <a:br>
              <a:rPr lang="en-US" altLang="zh-TW"/>
            </a:b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0687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箭號: 五邊形 33">
            <a:extLst>
              <a:ext uri="{FF2B5EF4-FFF2-40B4-BE49-F238E27FC236}">
                <a16:creationId xmlns:a16="http://schemas.microsoft.com/office/drawing/2014/main" id="{70F7628E-CFB4-4CB0-A5D8-CE0CF1391AEE}"/>
              </a:ext>
            </a:extLst>
          </p:cNvPr>
          <p:cNvSpPr/>
          <p:nvPr/>
        </p:nvSpPr>
        <p:spPr>
          <a:xfrm rot="10800000">
            <a:off x="4012406" y="1568125"/>
            <a:ext cx="8179594" cy="4415816"/>
          </a:xfrm>
          <a:prstGeom prst="homePlate">
            <a:avLst>
              <a:gd name="adj" fmla="val 40560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7E67C64-8590-4EBB-993C-A632A73A35F0}"/>
              </a:ext>
            </a:extLst>
          </p:cNvPr>
          <p:cNvSpPr/>
          <p:nvPr/>
        </p:nvSpPr>
        <p:spPr>
          <a:xfrm>
            <a:off x="6693595" y="3658128"/>
            <a:ext cx="4561593" cy="19901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90500" dist="38100" dir="135000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9334317-4B2A-4479-B7D8-E308382F9EA2}"/>
              </a:ext>
            </a:extLst>
          </p:cNvPr>
          <p:cNvSpPr/>
          <p:nvPr/>
        </p:nvSpPr>
        <p:spPr>
          <a:xfrm>
            <a:off x="6693595" y="1937987"/>
            <a:ext cx="4561593" cy="15376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90500" dist="38100" dir="135000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ED8F6-92AC-674B-80AC-86FF02BC3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微軟正黑體"/>
                <a:ea typeface="微軟正黑體"/>
              </a:rPr>
              <a:t>Multi-Gig</a:t>
            </a:r>
            <a:r>
              <a:rPr lang="zh-TW" altLang="en-US">
                <a:latin typeface="微軟正黑體"/>
                <a:ea typeface="微軟正黑體"/>
              </a:rPr>
              <a:t> 最高 </a:t>
            </a:r>
            <a:r>
              <a:rPr lang="en-US" altLang="zh-TW">
                <a:latin typeface="微軟正黑體"/>
                <a:ea typeface="微軟正黑體"/>
              </a:rPr>
              <a:t>10GbE </a:t>
            </a:r>
            <a:r>
              <a:rPr lang="zh-CN" altLang="en-US">
                <a:latin typeface="微軟正黑體"/>
                <a:ea typeface="微軟正黑體"/>
              </a:rPr>
              <a:t>高速支援</a:t>
            </a:r>
            <a:r>
              <a:rPr lang="en-US" altLang="zh-CN">
                <a:latin typeface="微軟正黑體"/>
                <a:ea typeface="微軟正黑體"/>
              </a:rPr>
              <a:t> 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D127A-54E1-6A42-AE83-28A0BB26B7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91" y="1464276"/>
            <a:ext cx="3224614" cy="1585435"/>
          </a:xfrm>
          <a:prstGeom prst="rect">
            <a:avLst/>
          </a:prstGeom>
        </p:spPr>
      </p:pic>
      <p:sp>
        <p:nvSpPr>
          <p:cNvPr id="6" name="矩形 42">
            <a:extLst>
              <a:ext uri="{FF2B5EF4-FFF2-40B4-BE49-F238E27FC236}">
                <a16:creationId xmlns:a16="http://schemas.microsoft.com/office/drawing/2014/main" id="{583E14DD-09C1-5D44-A1EC-68E0254CA216}"/>
              </a:ext>
            </a:extLst>
          </p:cNvPr>
          <p:cNvSpPr/>
          <p:nvPr/>
        </p:nvSpPr>
        <p:spPr>
          <a:xfrm>
            <a:off x="10344379" y="2554652"/>
            <a:ext cx="65142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38">
            <a:extLst>
              <a:ext uri="{FF2B5EF4-FFF2-40B4-BE49-F238E27FC236}">
                <a16:creationId xmlns:a16="http://schemas.microsoft.com/office/drawing/2014/main" id="{486D7F82-4D00-5D44-AA8F-3C2A0D0B1469}"/>
              </a:ext>
            </a:extLst>
          </p:cNvPr>
          <p:cNvSpPr/>
          <p:nvPr/>
        </p:nvSpPr>
        <p:spPr>
          <a:xfrm>
            <a:off x="7865401" y="2554652"/>
            <a:ext cx="533595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36">
            <a:extLst>
              <a:ext uri="{FF2B5EF4-FFF2-40B4-BE49-F238E27FC236}">
                <a16:creationId xmlns:a16="http://schemas.microsoft.com/office/drawing/2014/main" id="{343ECB31-DA47-B140-ACA4-4F68C2298DFE}"/>
              </a:ext>
            </a:extLst>
          </p:cNvPr>
          <p:cNvSpPr/>
          <p:nvPr/>
        </p:nvSpPr>
        <p:spPr>
          <a:xfrm>
            <a:off x="7062932" y="2554652"/>
            <a:ext cx="7200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Shape 275">
            <a:extLst>
              <a:ext uri="{FF2B5EF4-FFF2-40B4-BE49-F238E27FC236}">
                <a16:creationId xmlns:a16="http://schemas.microsoft.com/office/drawing/2014/main" id="{83B76890-D633-DA4A-AA6F-8C44474E0A0F}"/>
              </a:ext>
            </a:extLst>
          </p:cNvPr>
          <p:cNvSpPr/>
          <p:nvPr/>
        </p:nvSpPr>
        <p:spPr>
          <a:xfrm>
            <a:off x="6928964" y="3863283"/>
            <a:ext cx="2977075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zh-TW" altLang="en-US" b="1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採用 </a:t>
            </a:r>
            <a:r>
              <a:rPr lang="en-US" altLang="zh-TW" b="1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Multi-Gig IC </a:t>
            </a:r>
            <a:r>
              <a:rPr lang="zh-TW" altLang="en-US" b="1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各大廠商</a:t>
            </a:r>
            <a:endParaRPr b="1">
              <a:solidFill>
                <a:schemeClr val="tx2">
                  <a:lumMod val="7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" name="Shape 281">
            <a:extLst>
              <a:ext uri="{FF2B5EF4-FFF2-40B4-BE49-F238E27FC236}">
                <a16:creationId xmlns:a16="http://schemas.microsoft.com/office/drawing/2014/main" id="{41A274DB-2C25-D942-A023-272D2753C5E9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6492" y="2694606"/>
            <a:ext cx="806828" cy="47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82">
            <a:extLst>
              <a:ext uri="{FF2B5EF4-FFF2-40B4-BE49-F238E27FC236}">
                <a16:creationId xmlns:a16="http://schemas.microsoft.com/office/drawing/2014/main" id="{C8DBF509-C4A6-C84F-B2E8-B7B32C958BB8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6652" y="2689122"/>
            <a:ext cx="853112" cy="4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83">
            <a:extLst>
              <a:ext uri="{FF2B5EF4-FFF2-40B4-BE49-F238E27FC236}">
                <a16:creationId xmlns:a16="http://schemas.microsoft.com/office/drawing/2014/main" id="{16C5457F-2686-1040-BB27-FD9B0EC317DA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0372" y="2715876"/>
            <a:ext cx="816645" cy="4773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85">
            <a:extLst>
              <a:ext uri="{FF2B5EF4-FFF2-40B4-BE49-F238E27FC236}">
                <a16:creationId xmlns:a16="http://schemas.microsoft.com/office/drawing/2014/main" id="{B2C4AC13-2A23-E14D-9302-E03C25C74A20}"/>
              </a:ext>
            </a:extLst>
          </p:cNvPr>
          <p:cNvSpPr/>
          <p:nvPr/>
        </p:nvSpPr>
        <p:spPr>
          <a:xfrm>
            <a:off x="6928964" y="2112630"/>
            <a:ext cx="3154196" cy="27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b="1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zh-TW" altLang="en-US" b="1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聯盟</a:t>
            </a:r>
            <a:endParaRPr b="1">
              <a:solidFill>
                <a:schemeClr val="tx2">
                  <a:lumMod val="7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" name="Shape 286">
            <a:extLst>
              <a:ext uri="{FF2B5EF4-FFF2-40B4-BE49-F238E27FC236}">
                <a16:creationId xmlns:a16="http://schemas.microsoft.com/office/drawing/2014/main" id="{3482027E-5609-5A4B-8A02-0C16803BBDDE}"/>
              </a:ext>
            </a:extLst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42942" y="4350254"/>
            <a:ext cx="86409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287">
            <a:extLst>
              <a:ext uri="{FF2B5EF4-FFF2-40B4-BE49-F238E27FC236}">
                <a16:creationId xmlns:a16="http://schemas.microsoft.com/office/drawing/2014/main" id="{090C740E-1835-074E-A5B9-454BF92E5BBB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51054" y="4350254"/>
            <a:ext cx="100811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289">
            <a:extLst>
              <a:ext uri="{FF2B5EF4-FFF2-40B4-BE49-F238E27FC236}">
                <a16:creationId xmlns:a16="http://schemas.microsoft.com/office/drawing/2014/main" id="{0501CB0B-BA2A-624B-8FBF-35EB13C4E85F}"/>
              </a:ext>
            </a:extLst>
          </p:cNvPr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51054" y="5027292"/>
            <a:ext cx="100811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290">
            <a:extLst>
              <a:ext uri="{FF2B5EF4-FFF2-40B4-BE49-F238E27FC236}">
                <a16:creationId xmlns:a16="http://schemas.microsoft.com/office/drawing/2014/main" id="{7C8D42B3-DB56-074E-8DBF-AAE595A10EA6}"/>
              </a:ext>
            </a:extLst>
          </p:cNvPr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87830" y="4350254"/>
            <a:ext cx="1083058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矩形 39">
            <a:extLst>
              <a:ext uri="{FF2B5EF4-FFF2-40B4-BE49-F238E27FC236}">
                <a16:creationId xmlns:a16="http://schemas.microsoft.com/office/drawing/2014/main" id="{96B7BCFF-DF7F-094B-B668-D7E5B4E16D54}"/>
              </a:ext>
            </a:extLst>
          </p:cNvPr>
          <p:cNvSpPr/>
          <p:nvPr/>
        </p:nvSpPr>
        <p:spPr>
          <a:xfrm>
            <a:off x="8482460" y="2554652"/>
            <a:ext cx="1064653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Shape 280">
            <a:extLst>
              <a:ext uri="{FF2B5EF4-FFF2-40B4-BE49-F238E27FC236}">
                <a16:creationId xmlns:a16="http://schemas.microsoft.com/office/drawing/2014/main" id="{BF5A78E6-E12E-FD4B-B474-4F9F6ACAE9C7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8660" y="2657224"/>
            <a:ext cx="953747" cy="55743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矩形 41">
            <a:extLst>
              <a:ext uri="{FF2B5EF4-FFF2-40B4-BE49-F238E27FC236}">
                <a16:creationId xmlns:a16="http://schemas.microsoft.com/office/drawing/2014/main" id="{D29CB2A0-0D81-7D48-BAEC-FC38CC400289}"/>
              </a:ext>
            </a:extLst>
          </p:cNvPr>
          <p:cNvSpPr/>
          <p:nvPr/>
        </p:nvSpPr>
        <p:spPr>
          <a:xfrm>
            <a:off x="9615770" y="2554652"/>
            <a:ext cx="65142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Shape 284">
            <a:extLst>
              <a:ext uri="{FF2B5EF4-FFF2-40B4-BE49-F238E27FC236}">
                <a16:creationId xmlns:a16="http://schemas.microsoft.com/office/drawing/2014/main" id="{90C2B9A0-28B7-044E-8DE3-087B52585E00}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6772" y="2705166"/>
            <a:ext cx="792088" cy="46294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矩形 43">
            <a:extLst>
              <a:ext uri="{FF2B5EF4-FFF2-40B4-BE49-F238E27FC236}">
                <a16:creationId xmlns:a16="http://schemas.microsoft.com/office/drawing/2014/main" id="{9993A324-3773-0C49-9AAF-0115517BC2C3}"/>
              </a:ext>
            </a:extLst>
          </p:cNvPr>
          <p:cNvSpPr/>
          <p:nvPr/>
        </p:nvSpPr>
        <p:spPr>
          <a:xfrm>
            <a:off x="7342942" y="4839607"/>
            <a:ext cx="900005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Shape 288">
            <a:extLst>
              <a:ext uri="{FF2B5EF4-FFF2-40B4-BE49-F238E27FC236}">
                <a16:creationId xmlns:a16="http://schemas.microsoft.com/office/drawing/2014/main" id="{422F3433-5621-1F44-808A-50679CCE9898}"/>
              </a:ext>
            </a:extLst>
          </p:cNvPr>
          <p:cNvPicPr preferRelativeResize="0"/>
          <p:nvPr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52" y="5070334"/>
            <a:ext cx="805429" cy="42273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矩形 44">
            <a:extLst>
              <a:ext uri="{FF2B5EF4-FFF2-40B4-BE49-F238E27FC236}">
                <a16:creationId xmlns:a16="http://schemas.microsoft.com/office/drawing/2014/main" id="{97DA5A1F-CA48-0B43-8A02-9220546622AA}"/>
              </a:ext>
            </a:extLst>
          </p:cNvPr>
          <p:cNvSpPr/>
          <p:nvPr/>
        </p:nvSpPr>
        <p:spPr>
          <a:xfrm>
            <a:off x="9482639" y="4839607"/>
            <a:ext cx="1100663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Shape 291">
            <a:extLst>
              <a:ext uri="{FF2B5EF4-FFF2-40B4-BE49-F238E27FC236}">
                <a16:creationId xmlns:a16="http://schemas.microsoft.com/office/drawing/2014/main" id="{005E0700-91C9-9246-80A6-35E1DECF4323}"/>
              </a:ext>
            </a:extLst>
          </p:cNvPr>
          <p:cNvPicPr preferRelativeResize="0"/>
          <p:nvPr/>
        </p:nvPicPr>
        <p:blipFill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872" y="5214350"/>
            <a:ext cx="985495" cy="17030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22989C8-8F50-D947-BBED-F271F6CFF33F}"/>
              </a:ext>
            </a:extLst>
          </p:cNvPr>
          <p:cNvSpPr txBox="1"/>
          <p:nvPr/>
        </p:nvSpPr>
        <p:spPr>
          <a:xfrm>
            <a:off x="4873961" y="2930659"/>
            <a:ext cx="18059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</a:rPr>
              <a:t>10Gbps</a:t>
            </a:r>
          </a:p>
          <a:p>
            <a:r>
              <a:rPr lang="en-US">
                <a:solidFill>
                  <a:schemeClr val="bg1"/>
                </a:solidFill>
              </a:rPr>
              <a:t>5Gbps</a:t>
            </a:r>
          </a:p>
          <a:p>
            <a:r>
              <a:rPr lang="en-US">
                <a:solidFill>
                  <a:schemeClr val="bg1"/>
                </a:solidFill>
              </a:rPr>
              <a:t>2.5Gbps</a:t>
            </a:r>
          </a:p>
          <a:p>
            <a:r>
              <a:rPr lang="en-US">
                <a:solidFill>
                  <a:schemeClr val="bg1"/>
                </a:solidFill>
              </a:rPr>
              <a:t>1Gbps</a:t>
            </a:r>
          </a:p>
          <a:p>
            <a:r>
              <a:rPr lang="en-US">
                <a:solidFill>
                  <a:schemeClr val="bg1"/>
                </a:solidFill>
              </a:rPr>
              <a:t>100Mbps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E8D81ED-D08E-DF45-B2CE-3D758DB860E9}"/>
              </a:ext>
            </a:extLst>
          </p:cNvPr>
          <p:cNvSpPr/>
          <p:nvPr/>
        </p:nvSpPr>
        <p:spPr>
          <a:xfrm>
            <a:off x="669486" y="3244334"/>
            <a:ext cx="3342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Multi-Gig 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領導廠牌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Aquantia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BA42257C-F223-4CCA-B381-92303E319E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9147" y="3708979"/>
            <a:ext cx="4258646" cy="240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63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6E63827-C20F-294A-B469-6F580FFB29B3}"/>
              </a:ext>
            </a:extLst>
          </p:cNvPr>
          <p:cNvSpPr/>
          <p:nvPr/>
        </p:nvSpPr>
        <p:spPr>
          <a:xfrm>
            <a:off x="6902847" y="4694358"/>
            <a:ext cx="373864" cy="158713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1Gbps </a:t>
            </a:r>
            <a:r>
              <a:rPr lang="zh-CN" altLang="en-US"/>
              <a:t>與</a:t>
            </a:r>
            <a:r>
              <a:rPr lang="zh-TW" altLang="en-US"/>
              <a:t> </a:t>
            </a:r>
            <a:r>
              <a:rPr lang="en-US" altLang="zh-TW"/>
              <a:t>10Gbps  </a:t>
            </a:r>
            <a:r>
              <a:rPr lang="zh-CN" altLang="en-US"/>
              <a:t>之間您有其他選擇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9609D8-A19F-7C41-808B-8F3E1D8B41A9}"/>
              </a:ext>
            </a:extLst>
          </p:cNvPr>
          <p:cNvSpPr/>
          <p:nvPr/>
        </p:nvSpPr>
        <p:spPr>
          <a:xfrm>
            <a:off x="4203165" y="2034699"/>
            <a:ext cx="515143" cy="283064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ABFC4D-2FBA-654A-9F8B-DA4EA1ECB4A3}"/>
              </a:ext>
            </a:extLst>
          </p:cNvPr>
          <p:cNvSpPr txBox="1"/>
          <p:nvPr/>
        </p:nvSpPr>
        <p:spPr>
          <a:xfrm>
            <a:off x="878541" y="4930877"/>
            <a:ext cx="94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1Gbps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068B8-B7A2-8B48-ABC3-8DB864E32F1F}"/>
              </a:ext>
            </a:extLst>
          </p:cNvPr>
          <p:cNvSpPr txBox="1"/>
          <p:nvPr/>
        </p:nvSpPr>
        <p:spPr>
          <a:xfrm>
            <a:off x="3971093" y="4930877"/>
            <a:ext cx="94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10Gbps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6B7406-5C3D-7F4B-906E-815DC1DD98AD}"/>
              </a:ext>
            </a:extLst>
          </p:cNvPr>
          <p:cNvSpPr txBox="1"/>
          <p:nvPr/>
        </p:nvSpPr>
        <p:spPr>
          <a:xfrm>
            <a:off x="1067841" y="5447762"/>
            <a:ext cx="357771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/>
                <a:ea typeface="微軟正黑體"/>
              </a:rPr>
              <a:t>線材需更新至 </a:t>
            </a:r>
            <a:r>
              <a:rPr lang="en-US" altLang="zh-CN">
                <a:latin typeface="微軟正黑體"/>
                <a:ea typeface="微軟正黑體"/>
              </a:rPr>
              <a:t>CAT 6 </a:t>
            </a:r>
            <a:r>
              <a:rPr lang="zh-CN" altLang="en-US">
                <a:latin typeface="微軟正黑體"/>
                <a:ea typeface="微軟正黑體"/>
              </a:rPr>
              <a:t>以上</a:t>
            </a:r>
            <a:endParaRPr lang="en-US" altLang="zh-CN">
              <a:latin typeface="微軟正黑體"/>
              <a:ea typeface="微軟正黑體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交換器昂貴</a:t>
            </a:r>
            <a:endParaRPr lang="en-US" altLang="zh-C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CA0634-D191-674E-B5C0-BD8691846E0F}"/>
              </a:ext>
            </a:extLst>
          </p:cNvPr>
          <p:cNvSpPr/>
          <p:nvPr/>
        </p:nvSpPr>
        <p:spPr>
          <a:xfrm>
            <a:off x="7605232" y="4479411"/>
            <a:ext cx="452808" cy="369332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39C3A8-6520-BE4B-AD91-92E789E47946}"/>
              </a:ext>
            </a:extLst>
          </p:cNvPr>
          <p:cNvSpPr/>
          <p:nvPr/>
        </p:nvSpPr>
        <p:spPr>
          <a:xfrm>
            <a:off x="8398428" y="4142387"/>
            <a:ext cx="452807" cy="725715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F8353C-01AA-1F49-B13E-815B16E82D3F}"/>
              </a:ext>
            </a:extLst>
          </p:cNvPr>
          <p:cNvSpPr/>
          <p:nvPr/>
        </p:nvSpPr>
        <p:spPr>
          <a:xfrm>
            <a:off x="9179755" y="3482788"/>
            <a:ext cx="468596" cy="138255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85C38C-8A28-F94E-81DA-0285E24A7481}"/>
              </a:ext>
            </a:extLst>
          </p:cNvPr>
          <p:cNvSpPr/>
          <p:nvPr/>
        </p:nvSpPr>
        <p:spPr>
          <a:xfrm>
            <a:off x="10016220" y="2035341"/>
            <a:ext cx="515143" cy="2817731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D51C5-0F2F-6147-915C-45D47FCC9E09}"/>
              </a:ext>
            </a:extLst>
          </p:cNvPr>
          <p:cNvSpPr txBox="1"/>
          <p:nvPr/>
        </p:nvSpPr>
        <p:spPr>
          <a:xfrm>
            <a:off x="6451246" y="4899009"/>
            <a:ext cx="105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100Mbps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0B9BC8-F368-A848-8832-6207FD6A48F1}"/>
              </a:ext>
            </a:extLst>
          </p:cNvPr>
          <p:cNvSpPr txBox="1"/>
          <p:nvPr/>
        </p:nvSpPr>
        <p:spPr>
          <a:xfrm>
            <a:off x="7468341" y="4918118"/>
            <a:ext cx="94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1Gbps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F6800C-5ADE-1E40-8C35-8C32BB55C372}"/>
              </a:ext>
            </a:extLst>
          </p:cNvPr>
          <p:cNvSpPr txBox="1"/>
          <p:nvPr/>
        </p:nvSpPr>
        <p:spPr>
          <a:xfrm>
            <a:off x="8181188" y="4930877"/>
            <a:ext cx="101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2.5Gbps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1B7C2D-C7A7-0648-94E9-5E993626AEC2}"/>
              </a:ext>
            </a:extLst>
          </p:cNvPr>
          <p:cNvSpPr txBox="1"/>
          <p:nvPr/>
        </p:nvSpPr>
        <p:spPr>
          <a:xfrm>
            <a:off x="9111314" y="4923062"/>
            <a:ext cx="101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5Gbps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BE327F-E669-7049-B6AE-A373502C9049}"/>
              </a:ext>
            </a:extLst>
          </p:cNvPr>
          <p:cNvSpPr txBox="1"/>
          <p:nvPr/>
        </p:nvSpPr>
        <p:spPr>
          <a:xfrm>
            <a:off x="9880075" y="4930877"/>
            <a:ext cx="1012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</a:rPr>
              <a:t>10Gbps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4AAAD4-92DE-C94C-9B7F-FF75F2A513D0}"/>
              </a:ext>
            </a:extLst>
          </p:cNvPr>
          <p:cNvSpPr txBox="1"/>
          <p:nvPr/>
        </p:nvSpPr>
        <p:spPr>
          <a:xfrm>
            <a:off x="6654855" y="5447762"/>
            <a:ext cx="406545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/>
                <a:ea typeface="微軟正黑體"/>
              </a:rPr>
              <a:t>原有線材 </a:t>
            </a:r>
            <a:r>
              <a:rPr lang="en-US" altLang="zh-CN">
                <a:latin typeface="微軟正黑體"/>
                <a:ea typeface="微軟正黑體"/>
              </a:rPr>
              <a:t>CAT 5e </a:t>
            </a:r>
            <a:r>
              <a:rPr lang="zh-CN" altLang="en-US">
                <a:latin typeface="微軟正黑體"/>
                <a:ea typeface="微軟正黑體"/>
              </a:rPr>
              <a:t>即可支援 </a:t>
            </a:r>
            <a:r>
              <a:rPr lang="en-US" altLang="zh-CN">
                <a:latin typeface="微軟正黑體"/>
                <a:ea typeface="微軟正黑體"/>
              </a:rPr>
              <a:t>5Gbps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微軟正黑體"/>
                <a:ea typeface="微軟正黑體"/>
              </a:rPr>
              <a:t>CAT 6 </a:t>
            </a:r>
            <a:r>
              <a:rPr lang="zh-CN" altLang="en-US">
                <a:latin typeface="微軟正黑體"/>
                <a:ea typeface="微軟正黑體"/>
              </a:rPr>
              <a:t>以上線材可達 </a:t>
            </a:r>
            <a:r>
              <a:rPr lang="en-US" altLang="zh-CN">
                <a:latin typeface="微軟正黑體"/>
                <a:ea typeface="微軟正黑體"/>
              </a:rPr>
              <a:t>10Gbps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微軟正黑體"/>
                <a:ea typeface="微軟正黑體"/>
              </a:rPr>
              <a:t>10GbE NBASE-T </a:t>
            </a:r>
            <a:r>
              <a:rPr lang="zh-CN" altLang="en-US">
                <a:latin typeface="微軟正黑體"/>
                <a:ea typeface="微軟正黑體"/>
              </a:rPr>
              <a:t>交換器</a:t>
            </a:r>
            <a:endParaRPr lang="en-US" altLang="zh-CN">
              <a:latin typeface="微軟正黑體"/>
              <a:ea typeface="微軟正黑體"/>
            </a:endParaRPr>
          </a:p>
        </p:txBody>
      </p:sp>
      <p:pic>
        <p:nvPicPr>
          <p:cNvPr id="27" name="圖片 26" descr="一張含有 室內 的圖片&#10;&#10;自動產生的描述">
            <a:extLst>
              <a:ext uri="{FF2B5EF4-FFF2-40B4-BE49-F238E27FC236}">
                <a16:creationId xmlns:a16="http://schemas.microsoft.com/office/drawing/2014/main" id="{EBDA936A-D8B0-44C0-B5D5-9A6A46281E5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117" y="4694359"/>
            <a:ext cx="4476731" cy="359665"/>
          </a:xfrm>
          <a:prstGeom prst="rect">
            <a:avLst/>
          </a:prstGeom>
        </p:spPr>
      </p:pic>
      <p:sp>
        <p:nvSpPr>
          <p:cNvPr id="32" name="Rectangle 16">
            <a:extLst>
              <a:ext uri="{FF2B5EF4-FFF2-40B4-BE49-F238E27FC236}">
                <a16:creationId xmlns:a16="http://schemas.microsoft.com/office/drawing/2014/main" id="{63A168A0-EB78-4FDF-9DB2-45647AC62CB4}"/>
              </a:ext>
            </a:extLst>
          </p:cNvPr>
          <p:cNvSpPr/>
          <p:nvPr/>
        </p:nvSpPr>
        <p:spPr>
          <a:xfrm>
            <a:off x="1137195" y="4479411"/>
            <a:ext cx="464677" cy="369332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 descr="一張含有 室內 的圖片&#10;&#10;自動產生的描述">
            <a:extLst>
              <a:ext uri="{FF2B5EF4-FFF2-40B4-BE49-F238E27FC236}">
                <a16:creationId xmlns:a16="http://schemas.microsoft.com/office/drawing/2014/main" id="{D21B7B14-BC11-4059-80D2-6642A1BA22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86" y="4694359"/>
            <a:ext cx="4476731" cy="3596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EA03A6B-B00A-48D8-9E2E-174A5D487E8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01" t="18037" r="22687" b="29071"/>
          <a:stretch/>
        </p:blipFill>
        <p:spPr>
          <a:xfrm flipH="1">
            <a:off x="1350255" y="1762880"/>
            <a:ext cx="2325351" cy="2313050"/>
          </a:xfrm>
          <a:prstGeom prst="rect">
            <a:avLst/>
          </a:prstGeom>
        </p:spPr>
      </p:pic>
      <p:pic>
        <p:nvPicPr>
          <p:cNvPr id="21" name="圖片 20" descr="一張含有 男人 的圖片&#10;&#10;自動產生的描述">
            <a:extLst>
              <a:ext uri="{FF2B5EF4-FFF2-40B4-BE49-F238E27FC236}">
                <a16:creationId xmlns:a16="http://schemas.microsoft.com/office/drawing/2014/main" id="{6FE024FC-CE13-4FDA-A5EC-6901C1892E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24"/>
          <a:stretch/>
        </p:blipFill>
        <p:spPr>
          <a:xfrm>
            <a:off x="6514833" y="1794748"/>
            <a:ext cx="2336402" cy="228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69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FC477AD4-FC1C-40D5-8F17-E2D5F7825E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" y="0"/>
            <a:ext cx="12178357" cy="685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527789F-2A1A-417D-8CCA-D52A0339F8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8"/>
          <a:stretch/>
        </p:blipFill>
        <p:spPr>
          <a:xfrm>
            <a:off x="610742" y="2120473"/>
            <a:ext cx="6260704" cy="3685923"/>
          </a:xfrm>
          <a:prstGeom prst="rect">
            <a:avLst/>
          </a:prstGeom>
          <a:effectLst>
            <a:outerShdw blurRad="342900" dist="38100" dir="2700000" sx="101000" sy="101000" algn="tl" rotWithShape="0">
              <a:prstClr val="black">
                <a:alpha val="25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CC0DF-58FC-5C4B-A0BD-AD252D63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既有網路配線直接升級</a:t>
            </a:r>
            <a:r>
              <a:rPr lang="en-US" altLang="zh-TW"/>
              <a:t>5G</a:t>
            </a:r>
            <a:r>
              <a:rPr lang="zh-TW" altLang="en-US"/>
              <a:t>以上網路</a:t>
            </a:r>
            <a:endParaRPr lang="en-US"/>
          </a:p>
        </p:txBody>
      </p:sp>
      <p:sp>
        <p:nvSpPr>
          <p:cNvPr id="4" name="內容版面配置區 4">
            <a:extLst>
              <a:ext uri="{FF2B5EF4-FFF2-40B4-BE49-F238E27FC236}">
                <a16:creationId xmlns:a16="http://schemas.microsoft.com/office/drawing/2014/main" id="{661B6C30-A001-D944-8C6C-2CAF29990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553"/>
            <a:ext cx="6033245" cy="914400"/>
          </a:xfrm>
        </p:spPr>
        <p:txBody>
          <a:bodyPr>
            <a:normAutofit/>
          </a:bodyPr>
          <a:lstStyle/>
          <a:p>
            <a:pPr lvl="0" indent="0">
              <a:lnSpc>
                <a:spcPts val="2600"/>
              </a:lnSpc>
              <a:buNone/>
            </a:pPr>
            <a:r>
              <a:rPr lang="zh-TW" altLang="en-US" sz="24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原有網路線環境升級！ </a:t>
            </a:r>
            <a:endParaRPr lang="en-US" altLang="zh-TW" sz="240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0">
              <a:lnSpc>
                <a:spcPts val="2600"/>
              </a:lnSpc>
              <a:buNone/>
            </a:pPr>
            <a:r>
              <a:rPr lang="zh-TW" altLang="en-US" sz="24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en-US" altLang="zh-TW" sz="24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Multi-Gigabit </a:t>
            </a:r>
            <a:r>
              <a:rPr lang="en-US" altLang="zh-TW" sz="240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zh-TW" altLang="en-US" sz="240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業界標準</a:t>
            </a:r>
          </a:p>
        </p:txBody>
      </p:sp>
      <p:graphicFrame>
        <p:nvGraphicFramePr>
          <p:cNvPr id="7" name="Shape 253">
            <a:extLst>
              <a:ext uri="{FF2B5EF4-FFF2-40B4-BE49-F238E27FC236}">
                <a16:creationId xmlns:a16="http://schemas.microsoft.com/office/drawing/2014/main" id="{9B5B6776-0C84-B849-811F-BD682B91E0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3412958"/>
              </p:ext>
            </p:extLst>
          </p:nvPr>
        </p:nvGraphicFramePr>
        <p:xfrm>
          <a:off x="1047629" y="3294420"/>
          <a:ext cx="5544616" cy="22479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95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66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8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8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6A &amp; CAT 7</a:t>
                      </a:r>
                      <a:endParaRPr sz="18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1B68A55B-FDD9-4130-BAE3-4B10CF2798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45" t="32295" r="34853" b="32171"/>
          <a:stretch/>
        </p:blipFill>
        <p:spPr>
          <a:xfrm rot="10800000">
            <a:off x="8070332" y="3186953"/>
            <a:ext cx="1697122" cy="1133350"/>
          </a:xfrm>
          <a:prstGeom prst="rect">
            <a:avLst/>
          </a:prstGeom>
        </p:spPr>
      </p:pic>
      <p:pic>
        <p:nvPicPr>
          <p:cNvPr id="6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E088B5D2-E63F-824B-AC38-B93D08B0C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6745" y="3332707"/>
            <a:ext cx="3494601" cy="32369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45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>
            <a:extLst>
              <a:ext uri="{FF2B5EF4-FFF2-40B4-BE49-F238E27FC236}">
                <a16:creationId xmlns:a16="http://schemas.microsoft.com/office/drawing/2014/main" id="{ABD7F435-6F63-422A-986E-EC2EEDD30B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36" y="1504777"/>
            <a:ext cx="5285175" cy="470163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564C3BD-DD6B-4EA6-B160-7BBAC720E1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432" y="1506071"/>
            <a:ext cx="5282266" cy="46990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D257E0-B9C9-0A49-8567-D45A8438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QNAP Multi-Gig </a:t>
            </a:r>
            <a:r>
              <a:rPr lang="zh-CN" altLang="en-US"/>
              <a:t>網路擴充卡</a:t>
            </a:r>
            <a:endParaRPr lang="en-US"/>
          </a:p>
        </p:txBody>
      </p:sp>
      <p:pic>
        <p:nvPicPr>
          <p:cNvPr id="4" name="Picture 5" descr="C:\Users\user\Desktop\21_PPT對稿QNAP AQC107 10G網卡\_DSC1587.png">
            <a:extLst>
              <a:ext uri="{FF2B5EF4-FFF2-40B4-BE49-F238E27FC236}">
                <a16:creationId xmlns:a16="http://schemas.microsoft.com/office/drawing/2014/main" id="{EE8182B4-BD21-8E48-A2BD-7CB59567F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126" y="3415553"/>
            <a:ext cx="2910902" cy="271149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E76DD-E89B-5C47-BC91-09F7B63D3231}"/>
              </a:ext>
            </a:extLst>
          </p:cNvPr>
          <p:cNvSpPr txBox="1"/>
          <p:nvPr/>
        </p:nvSpPr>
        <p:spPr>
          <a:xfrm>
            <a:off x="1023830" y="1749723"/>
            <a:ext cx="3222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單埠</a:t>
            </a:r>
            <a:r>
              <a:rPr lang="en-US" altLang="zh-CN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QXG-10G1T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D361E8-4946-0B42-B411-0D6C18EB1E86}"/>
              </a:ext>
            </a:extLst>
          </p:cNvPr>
          <p:cNvSpPr/>
          <p:nvPr/>
        </p:nvSpPr>
        <p:spPr>
          <a:xfrm>
            <a:off x="1098522" y="2526512"/>
            <a:ext cx="4273927" cy="384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ct val="115000"/>
              </a:lnSpc>
            </a:pPr>
            <a:r>
              <a:rPr lang="zh-TW" altLang="en-US" b="1">
                <a:latin typeface="Microsoft JhengHei"/>
                <a:ea typeface="Microsoft JhengHei"/>
                <a:cs typeface="Microsoft JhengHei"/>
                <a:sym typeface="Microsoft JhengHei"/>
              </a:rPr>
              <a:t>單埠 </a:t>
            </a:r>
            <a:r>
              <a:rPr lang="zh-TW" altLang="en-US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五速支援 </a:t>
            </a:r>
            <a:r>
              <a:rPr lang="en-US" altLang="zh-TW" b="1">
                <a:latin typeface="Microsoft JhengHei"/>
                <a:ea typeface="Microsoft JhengHei"/>
                <a:cs typeface="Microsoft JhengHei"/>
                <a:sym typeface="Microsoft JhengHei"/>
              </a:rPr>
              <a:t>10GBASE-T (RJ45) </a:t>
            </a:r>
            <a:r>
              <a:rPr lang="zh-TW" altLang="en-US" b="1">
                <a:latin typeface="Microsoft JhengHei"/>
                <a:ea typeface="Microsoft JhengHei"/>
                <a:cs typeface="Microsoft JhengHei"/>
                <a:sym typeface="Microsoft JhengHei"/>
              </a:rPr>
              <a:t>接口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774A26-19B2-3A47-B6A9-7A0CCC9E1B69}"/>
              </a:ext>
            </a:extLst>
          </p:cNvPr>
          <p:cNvSpPr txBox="1"/>
          <p:nvPr/>
        </p:nvSpPr>
        <p:spPr>
          <a:xfrm>
            <a:off x="6513960" y="1749723"/>
            <a:ext cx="3222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雙埠</a:t>
            </a:r>
            <a:r>
              <a:rPr lang="en-US" altLang="zh-CN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E4BA42-C569-EC49-A4EE-2B50B0290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122" y="3352354"/>
            <a:ext cx="3141685" cy="28772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CFEC0D6-19AE-B047-AA5E-1E0A05AAFA48}"/>
              </a:ext>
            </a:extLst>
          </p:cNvPr>
          <p:cNvSpPr/>
          <p:nvPr/>
        </p:nvSpPr>
        <p:spPr>
          <a:xfrm>
            <a:off x="6720359" y="2526512"/>
            <a:ext cx="4216218" cy="384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5000"/>
              </a:lnSpc>
            </a:pPr>
            <a:r>
              <a:rPr lang="zh-TW" altLang="en-US" b="1">
                <a:latin typeface="Microsoft JhengHei"/>
                <a:ea typeface="Microsoft JhengHei"/>
                <a:cs typeface="Microsoft JhengHei"/>
                <a:sym typeface="Microsoft JhengHei"/>
              </a:rPr>
              <a:t>雙埠 </a:t>
            </a:r>
            <a:r>
              <a:rPr lang="zh-TW" altLang="en-US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五速支援 </a:t>
            </a:r>
            <a:r>
              <a:rPr lang="en-US" altLang="zh-TW" b="1">
                <a:latin typeface="Microsoft JhengHei"/>
                <a:ea typeface="Microsoft JhengHei"/>
                <a:cs typeface="Microsoft JhengHei"/>
                <a:sym typeface="Microsoft JhengHei"/>
              </a:rPr>
              <a:t>10GBASE-T (RJ45) </a:t>
            </a:r>
            <a:r>
              <a:rPr lang="zh-TW" altLang="en-US" b="1">
                <a:latin typeface="Microsoft JhengHei"/>
                <a:ea typeface="Microsoft JhengHei"/>
                <a:cs typeface="Microsoft JhengHei"/>
                <a:sym typeface="Microsoft JhengHei"/>
              </a:rPr>
              <a:t>接口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3BABAB-BFFA-F746-9831-E062DEF2FEE6}"/>
              </a:ext>
            </a:extLst>
          </p:cNvPr>
          <p:cNvSpPr/>
          <p:nvPr/>
        </p:nvSpPr>
        <p:spPr>
          <a:xfrm>
            <a:off x="6809048" y="2901768"/>
            <a:ext cx="2860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err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AQtion</a:t>
            </a:r>
            <a:r>
              <a:rPr lang="en-US" sz="2400" b="1">
                <a:solidFill>
                  <a:srgbClr val="7030A0"/>
                </a:solidFill>
              </a:rPr>
              <a:t> </a:t>
            </a:r>
            <a:r>
              <a:rPr lang="en-US" altLang="zh-TW" sz="24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AQC-107S</a:t>
            </a:r>
            <a:endParaRPr lang="en-US" sz="2400" b="1">
              <a:solidFill>
                <a:srgbClr val="7030A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E01FC9-B6CC-2A45-8204-6D9CA48CDDFB}"/>
              </a:ext>
            </a:extLst>
          </p:cNvPr>
          <p:cNvSpPr/>
          <p:nvPr/>
        </p:nvSpPr>
        <p:spPr>
          <a:xfrm>
            <a:off x="1182603" y="2901768"/>
            <a:ext cx="26805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AQtion</a:t>
            </a:r>
            <a:r>
              <a:rPr lang="en-US" sz="2400" b="1">
                <a:solidFill>
                  <a:srgbClr val="7030A0"/>
                </a:solidFill>
              </a:rPr>
              <a:t> </a:t>
            </a:r>
            <a:r>
              <a:rPr lang="en-US" altLang="zh-TW" sz="24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AQC-107</a:t>
            </a:r>
            <a:endParaRPr lang="en-US" sz="2400" b="1">
              <a:solidFill>
                <a:srgbClr val="7030A0"/>
              </a:solidFill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A81B75AE-05EE-4D57-A1DA-8DDE781356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640" y="3384342"/>
            <a:ext cx="1094234" cy="1322130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BA736640-7028-4163-AC1E-F703C1AEE1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364" y="3384342"/>
            <a:ext cx="1070592" cy="12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38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10A53FC8-99D5-41C2-94C6-7C53DB3C2A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83" y="1341860"/>
            <a:ext cx="11065034" cy="5177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D48714-4152-5F4F-9D71-F96649553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半高式設計</a:t>
            </a:r>
            <a:r>
              <a:rPr lang="en-US" altLang="zh-CN"/>
              <a:t> </a:t>
            </a:r>
            <a:r>
              <a:rPr lang="zh-CN" altLang="en-US"/>
              <a:t>彈性擴充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9EF96-AF75-9C42-A16E-5DCCF21E8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04"/>
          <a:stretch/>
        </p:blipFill>
        <p:spPr>
          <a:xfrm>
            <a:off x="4963830" y="1708533"/>
            <a:ext cx="4405553" cy="40487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20CBF7-51B9-7941-9EAB-58D87932555F}"/>
              </a:ext>
            </a:extLst>
          </p:cNvPr>
          <p:cNvSpPr txBox="1"/>
          <p:nvPr/>
        </p:nvSpPr>
        <p:spPr>
          <a:xfrm>
            <a:off x="6674856" y="1948262"/>
            <a:ext cx="115282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106.8 mm</a:t>
            </a:r>
            <a:endParaRPr lang="zh-CN" altLang="en-US">
              <a:ea typeface="等线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C43169-B92B-1B4A-8683-4ED7FED0F81C}"/>
              </a:ext>
            </a:extLst>
          </p:cNvPr>
          <p:cNvSpPr txBox="1"/>
          <p:nvPr/>
        </p:nvSpPr>
        <p:spPr>
          <a:xfrm>
            <a:off x="9617942" y="3836911"/>
            <a:ext cx="114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68.9</a:t>
            </a:r>
            <a:r>
              <a:rPr lang="zh-TW" altLang="en-US"/>
              <a:t> </a:t>
            </a:r>
            <a:r>
              <a:rPr lang="en-US" altLang="zh-TW"/>
              <a:t>mm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9529B5-CFF0-7A4E-87A3-2FFF2C5A3548}"/>
              </a:ext>
            </a:extLst>
          </p:cNvPr>
          <p:cNvSpPr txBox="1"/>
          <p:nvPr/>
        </p:nvSpPr>
        <p:spPr>
          <a:xfrm>
            <a:off x="4732502" y="5706425"/>
            <a:ext cx="1982909" cy="3321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500">
                <a:latin typeface="微軟正黑體"/>
                <a:ea typeface="微軟正黑體"/>
              </a:rPr>
              <a:t>預裝半高擋板</a:t>
            </a:r>
            <a:endParaRPr lang="en-US" sz="1500">
              <a:latin typeface="微軟正黑體"/>
              <a:ea typeface="微軟正黑體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5919AF-A288-064A-BF12-44314146E964}"/>
              </a:ext>
            </a:extLst>
          </p:cNvPr>
          <p:cNvSpPr txBox="1"/>
          <p:nvPr/>
        </p:nvSpPr>
        <p:spPr>
          <a:xfrm>
            <a:off x="1788037" y="5244760"/>
            <a:ext cx="2278744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附贈</a:t>
            </a:r>
            <a:endParaRPr lang="en-US" altLang="zh-CN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CN" sz="1500" err="1">
                <a:latin typeface="微軟正黑體"/>
                <a:ea typeface="微軟正黑體"/>
              </a:rPr>
              <a:t>全高</a:t>
            </a:r>
            <a:r>
              <a:rPr lang="zh-CN" altLang="en-US" sz="1500">
                <a:latin typeface="微軟正黑體"/>
                <a:ea typeface="微軟正黑體"/>
              </a:rPr>
              <a:t>擋板</a:t>
            </a:r>
            <a:endParaRPr lang="en-US" altLang="zh-CN" sz="1500">
              <a:latin typeface="微軟正黑體"/>
              <a:ea typeface="微軟正黑體"/>
            </a:endParaRPr>
          </a:p>
          <a:p>
            <a:r>
              <a:rPr 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專用平面擋板</a:t>
            </a:r>
            <a:endParaRPr lang="en-US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F5E3A4-E799-434D-91D1-236ED3CB6D56}"/>
              </a:ext>
            </a:extLst>
          </p:cNvPr>
          <p:cNvSpPr/>
          <p:nvPr/>
        </p:nvSpPr>
        <p:spPr>
          <a:xfrm>
            <a:off x="6360672" y="5086603"/>
            <a:ext cx="2282997" cy="384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b="1">
                <a:latin typeface="Microsoft JhengHei"/>
                <a:ea typeface="Microsoft JhengHei"/>
                <a:cs typeface="Microsoft JhengHei"/>
                <a:sym typeface="Microsoft JhengHei"/>
              </a:rPr>
              <a:t>PCIe  </a:t>
            </a:r>
            <a:r>
              <a:rPr lang="en-US" altLang="zh-TW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Gen 2 x4 </a:t>
            </a:r>
            <a:r>
              <a:rPr lang="zh-TW" altLang="en-US" b="1">
                <a:latin typeface="Microsoft JhengHei"/>
                <a:ea typeface="Microsoft JhengHei"/>
                <a:cs typeface="Microsoft JhengHei"/>
                <a:sym typeface="Microsoft JhengHei"/>
              </a:rPr>
              <a:t>介面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E6345C-891C-4149-BE76-D04288618411}"/>
              </a:ext>
            </a:extLst>
          </p:cNvPr>
          <p:cNvSpPr txBox="1"/>
          <p:nvPr/>
        </p:nvSpPr>
        <p:spPr>
          <a:xfrm>
            <a:off x="8420430" y="5706425"/>
            <a:ext cx="25944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散熱鰭片與主動式風扇</a:t>
            </a:r>
            <a:endParaRPr lang="en-US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3B39ACA-2AD8-4670-8332-CB302E778D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182940" y="2236027"/>
            <a:ext cx="3896444" cy="218754"/>
          </a:xfrm>
          <a:prstGeom prst="rect">
            <a:avLst/>
          </a:prstGeom>
        </p:spPr>
      </p:pic>
      <p:pic>
        <p:nvPicPr>
          <p:cNvPr id="18" name="圖片 17" descr="一張含有 監視器 的圖片&#10;&#10;自動產生的描述">
            <a:extLst>
              <a:ext uri="{FF2B5EF4-FFF2-40B4-BE49-F238E27FC236}">
                <a16:creationId xmlns:a16="http://schemas.microsoft.com/office/drawing/2014/main" id="{1AC22B92-AFC5-461D-8C29-F44586D754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8372603" y="3866351"/>
            <a:ext cx="2285855" cy="258611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0E7D8AFC-10AD-422B-A538-89710F1F1AB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56849" y="3726214"/>
            <a:ext cx="2835843" cy="82188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6D51F390-7348-471C-AB11-F1A7DEF6B4B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29212" y="3744738"/>
            <a:ext cx="1494611" cy="1921345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5A16406-AB1F-4ED1-9CCB-ACBEE022C7D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831" y="4754376"/>
            <a:ext cx="1417920" cy="384208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165401F2-7E81-48FA-B3A9-236096FE2D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598"/>
          <a:stretch/>
        </p:blipFill>
        <p:spPr>
          <a:xfrm>
            <a:off x="1905260" y="1708533"/>
            <a:ext cx="1870430" cy="39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89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橢圓 12">
            <a:extLst>
              <a:ext uri="{FF2B5EF4-FFF2-40B4-BE49-F238E27FC236}">
                <a16:creationId xmlns:a16="http://schemas.microsoft.com/office/drawing/2014/main" id="{4F6FEEEE-0A2D-4AAA-B518-4960203FFAE5}"/>
              </a:ext>
            </a:extLst>
          </p:cNvPr>
          <p:cNvSpPr/>
          <p:nvPr/>
        </p:nvSpPr>
        <p:spPr>
          <a:xfrm>
            <a:off x="5171654" y="1448823"/>
            <a:ext cx="4612341" cy="4612341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424C82A-695C-40BC-938E-83142EBCA72F}"/>
              </a:ext>
            </a:extLst>
          </p:cNvPr>
          <p:cNvSpPr/>
          <p:nvPr/>
        </p:nvSpPr>
        <p:spPr>
          <a:xfrm>
            <a:off x="8417859" y="2502668"/>
            <a:ext cx="3361435" cy="1314878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363BA6FC-649C-479E-88C5-371E494CC833}"/>
              </a:ext>
            </a:extLst>
          </p:cNvPr>
          <p:cNvSpPr/>
          <p:nvPr/>
        </p:nvSpPr>
        <p:spPr>
          <a:xfrm>
            <a:off x="935831" y="1448823"/>
            <a:ext cx="4612341" cy="4612341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784"/>
            <a:ext cx="10515600" cy="1325563"/>
          </a:xfrm>
        </p:spPr>
        <p:txBody>
          <a:bodyPr/>
          <a:lstStyle/>
          <a:p>
            <a:r>
              <a:rPr lang="en-US">
                <a:latin typeface="微軟正黑體"/>
                <a:ea typeface="微軟正黑體"/>
              </a:rPr>
              <a:t> </a:t>
            </a:r>
            <a:r>
              <a:rPr lang="en-US" altLang="zh-CN" b="1">
                <a:latin typeface="微軟正黑體"/>
                <a:ea typeface="微軟正黑體"/>
              </a:rPr>
              <a:t>QTS, </a:t>
            </a:r>
            <a:r>
              <a:rPr lang="en-US" altLang="zh-TW" b="1">
                <a:latin typeface="微軟正黑體"/>
                <a:ea typeface="微軟正黑體"/>
              </a:rPr>
              <a:t>Windows </a:t>
            </a:r>
            <a:r>
              <a:rPr lang="zh-CN" altLang="en-US" b="1">
                <a:latin typeface="微軟正黑體"/>
                <a:ea typeface="微軟正黑體"/>
              </a:rPr>
              <a:t>與 </a:t>
            </a:r>
            <a:r>
              <a:rPr lang="en-US" altLang="zh-CN" b="1">
                <a:latin typeface="微軟正黑體"/>
                <a:ea typeface="微軟正黑體"/>
              </a:rPr>
              <a:t>Linux</a:t>
            </a:r>
            <a:r>
              <a:rPr lang="en-US" altLang="zh-TW" b="1">
                <a:latin typeface="微軟正黑體"/>
                <a:ea typeface="微軟正黑體"/>
              </a:rPr>
              <a:t> </a:t>
            </a:r>
            <a:r>
              <a:rPr lang="zh-CN" altLang="en-US" b="1">
                <a:latin typeface="微軟正黑體"/>
                <a:ea typeface="微軟正黑體"/>
              </a:rPr>
              <a:t>全力支援</a:t>
            </a:r>
            <a:endParaRPr lang="en-US">
              <a:latin typeface="微軟正黑體"/>
              <a:ea typeface="微軟正黑體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92425B-59D3-3A4F-BAA5-8C44373B98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441" y="2049884"/>
            <a:ext cx="3129945" cy="19562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0405D8-1E96-3B40-B12B-9AB11F0A7D88}"/>
              </a:ext>
            </a:extLst>
          </p:cNvPr>
          <p:cNvSpPr/>
          <p:nvPr/>
        </p:nvSpPr>
        <p:spPr>
          <a:xfrm>
            <a:off x="2005817" y="2307935"/>
            <a:ext cx="1169671" cy="389466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solidFill>
              <a:schemeClr val="accent2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A7B3E0-0159-C847-96D8-DB2F765A8CA8}"/>
              </a:ext>
            </a:extLst>
          </p:cNvPr>
          <p:cNvSpPr txBox="1"/>
          <p:nvPr/>
        </p:nvSpPr>
        <p:spPr>
          <a:xfrm>
            <a:off x="1884531" y="5028962"/>
            <a:ext cx="271493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>
                <a:latin typeface="微軟正黑體"/>
                <a:ea typeface="微軟正黑體"/>
              </a:rPr>
              <a:t>請更新至最新版 QTS，</a:t>
            </a:r>
          </a:p>
          <a:p>
            <a:pPr algn="ctr"/>
            <a:r>
              <a:rPr lang="zh-CN">
                <a:latin typeface="Microsoft JhengHei"/>
                <a:ea typeface="Microsoft JhengHei"/>
              </a:rPr>
              <a:t>不需安裝驅動程式</a:t>
            </a:r>
            <a:endParaRPr lang="en-US" altLang="zh-CN">
              <a:latin typeface="Microsoft JhengHei"/>
              <a:ea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6147702" y="5094887"/>
            <a:ext cx="2727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需安裝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驅動程式</a:t>
            </a:r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439632" y="6141635"/>
            <a:ext cx="4818743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500">
                <a:latin typeface="微軟正黑體"/>
                <a:ea typeface="微軟正黑體"/>
              </a:rPr>
              <a:t>*</a:t>
            </a:r>
            <a:r>
              <a:rPr lang="zh-CN" altLang="en-US" sz="1500">
                <a:latin typeface="微軟正黑體"/>
                <a:ea typeface="微軟正黑體"/>
              </a:rPr>
              <a:t>相容 </a:t>
            </a:r>
            <a:r>
              <a:rPr lang="en-US" altLang="zh-CN" sz="1500">
                <a:latin typeface="微軟正黑體"/>
                <a:ea typeface="微軟正黑體"/>
              </a:rPr>
              <a:t>QNAP NAS </a:t>
            </a:r>
            <a:r>
              <a:rPr lang="zh-CN" altLang="en-US" sz="1500">
                <a:latin typeface="微軟正黑體"/>
                <a:ea typeface="微軟正黑體"/>
              </a:rPr>
              <a:t>請參考 </a:t>
            </a:r>
            <a:r>
              <a:rPr lang="en-US" altLang="zh-CN" sz="1500">
                <a:latin typeface="微軟正黑體"/>
                <a:ea typeface="微軟正黑體"/>
              </a:rPr>
              <a:t>QNAP </a:t>
            </a:r>
            <a:r>
              <a:rPr lang="zh-CN" altLang="en-US" sz="1500">
                <a:latin typeface="微軟正黑體"/>
                <a:ea typeface="微軟正黑體"/>
              </a:rPr>
              <a:t>相容性列表</a:t>
            </a:r>
            <a:endParaRPr lang="en-US" sz="1500">
              <a:latin typeface="微軟正黑體"/>
              <a:ea typeface="微軟正黑體"/>
            </a:endParaRPr>
          </a:p>
        </p:txBody>
      </p:sp>
      <p:pic>
        <p:nvPicPr>
          <p:cNvPr id="5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DB659B07-8BA7-4D2B-9473-1CB7608873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671" y="1655320"/>
            <a:ext cx="1552013" cy="262569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AC7AB9B-0446-4132-9907-C997FC4CA340}"/>
              </a:ext>
            </a:extLst>
          </p:cNvPr>
          <p:cNvSpPr/>
          <p:nvPr/>
        </p:nvSpPr>
        <p:spPr>
          <a:xfrm>
            <a:off x="1509077" y="4414491"/>
            <a:ext cx="3468661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 </a:t>
            </a:r>
            <a:r>
              <a:rPr lang="en-US" altLang="zh-TW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 </a:t>
            </a:r>
            <a:r>
              <a:rPr lang="en-US" altLang="zh-CN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>
              <a:solidFill>
                <a:srgbClr val="7030A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82DCA42-C91B-4E94-9BE6-2E8BDFA5E6F5}"/>
              </a:ext>
            </a:extLst>
          </p:cNvPr>
          <p:cNvSpPr/>
          <p:nvPr/>
        </p:nvSpPr>
        <p:spPr>
          <a:xfrm>
            <a:off x="5758348" y="4414491"/>
            <a:ext cx="3468661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 </a:t>
            </a:r>
            <a:r>
              <a:rPr lang="en-US" altLang="zh-TW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 </a:t>
            </a:r>
            <a:r>
              <a:rPr lang="en-US" altLang="zh-CN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PC/Workstation</a:t>
            </a:r>
            <a:endParaRPr lang="zh-TW" altLang="en-US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3B4759-9086-CA4C-837D-D10139FBD46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337" y="2580669"/>
            <a:ext cx="3260957" cy="115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92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1291</Words>
  <Application>Microsoft Office PowerPoint</Application>
  <PresentationFormat>寬螢幕</PresentationFormat>
  <Paragraphs>324</Paragraphs>
  <Slides>26</Slides>
  <Notes>14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4" baseType="lpstr">
      <vt:lpstr>微軟正黑體</vt:lpstr>
      <vt:lpstr>微軟正黑體</vt:lpstr>
      <vt:lpstr>Arial</vt:lpstr>
      <vt:lpstr>Calibri</vt:lpstr>
      <vt:lpstr>Corbel</vt:lpstr>
      <vt:lpstr>Wingdings</vt:lpstr>
      <vt:lpstr>Office Theme</vt:lpstr>
      <vt:lpstr>Image</vt:lpstr>
      <vt:lpstr>PowerPoint 簡報</vt:lpstr>
      <vt:lpstr>PowerPoint 簡報</vt:lpstr>
      <vt:lpstr>雙埠 10GbE 五速擴充卡 QXG-10G2T-107  </vt:lpstr>
      <vt:lpstr>Multi-Gig 最高 10GbE 高速支援 </vt:lpstr>
      <vt:lpstr>1Gbps 與 10Gbps  之間您有其他選擇</vt:lpstr>
      <vt:lpstr>既有網路配線直接升級5G以上網路</vt:lpstr>
      <vt:lpstr>QNAP Multi-Gig 網路擴充卡</vt:lpstr>
      <vt:lpstr>半高式設計 彈性擴充</vt:lpstr>
      <vt:lpstr> QTS, Windows 與 Linux 全力支援</vt:lpstr>
      <vt:lpstr>依據網路設備提供不同連線速度</vt:lpstr>
      <vt:lpstr>PowerPoint 簡報</vt:lpstr>
      <vt:lpstr>QNAP 經濟型非網管10GbE 交換器</vt:lpstr>
      <vt:lpstr>QSW 10GbE NBASE-T 交換器</vt:lpstr>
      <vt:lpstr>Multi-Gig 埠 </vt:lpstr>
      <vt:lpstr>高速混合居家網路配置</vt:lpstr>
      <vt:lpstr>QSW 系列產品比較</vt:lpstr>
      <vt:lpstr>QNAP 高速網卡家族全面支援高速應用</vt:lpstr>
      <vt:lpstr>QNAP 高速網卡產品線</vt:lpstr>
      <vt:lpstr>QNAP網路傳輸配件產品線</vt:lpstr>
      <vt:lpstr>QNAP 快取+10GbE QM2</vt:lpstr>
      <vt:lpstr>PC/ 工作站經濟提速方案</vt:lpstr>
      <vt:lpstr>Mac/Windows 筆電輕巧提速方案</vt:lpstr>
      <vt:lpstr>PC/Workstation 25GbE 高速效能方案</vt:lpstr>
      <vt:lpstr>PC/ 工作站 10GbE ft. 快取方案</vt:lpstr>
      <vt:lpstr>QNAP 10GbE  支援機種一覽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QXG-10G2T-107</dc:title>
  <dc:creator>Danlin</dc:creator>
  <cp:lastModifiedBy>QNAP_Hsuan Chang</cp:lastModifiedBy>
  <cp:revision>3</cp:revision>
  <dcterms:created xsi:type="dcterms:W3CDTF">2019-08-26T09:51:18Z</dcterms:created>
  <dcterms:modified xsi:type="dcterms:W3CDTF">2019-09-03T06:55:42Z</dcterms:modified>
</cp:coreProperties>
</file>