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3" r:id="rId1"/>
  </p:sldMasterIdLst>
  <p:notesMasterIdLst>
    <p:notesMasterId r:id="rId29"/>
  </p:notesMasterIdLst>
  <p:handoutMasterIdLst>
    <p:handoutMasterId r:id="rId30"/>
  </p:handoutMasterIdLst>
  <p:sldIdLst>
    <p:sldId id="256" r:id="rId2"/>
    <p:sldId id="1265" r:id="rId3"/>
    <p:sldId id="1255" r:id="rId4"/>
    <p:sldId id="1304" r:id="rId5"/>
    <p:sldId id="1306" r:id="rId6"/>
    <p:sldId id="1307" r:id="rId7"/>
    <p:sldId id="1313" r:id="rId8"/>
    <p:sldId id="1305" r:id="rId9"/>
    <p:sldId id="1231" r:id="rId10"/>
    <p:sldId id="1308" r:id="rId11"/>
    <p:sldId id="1309" r:id="rId12"/>
    <p:sldId id="1223" r:id="rId13"/>
    <p:sldId id="1277" r:id="rId14"/>
    <p:sldId id="1258" r:id="rId15"/>
    <p:sldId id="1259" r:id="rId16"/>
    <p:sldId id="1279" r:id="rId17"/>
    <p:sldId id="1280" r:id="rId18"/>
    <p:sldId id="1298" r:id="rId19"/>
    <p:sldId id="1246" r:id="rId20"/>
    <p:sldId id="1217" r:id="rId21"/>
    <p:sldId id="1216" r:id="rId22"/>
    <p:sldId id="1310" r:id="rId23"/>
    <p:sldId id="1281" r:id="rId24"/>
    <p:sldId id="1284" r:id="rId25"/>
    <p:sldId id="1311" r:id="rId26"/>
    <p:sldId id="1314" r:id="rId27"/>
    <p:sldId id="1315" r:id="rId28"/>
  </p:sldIdLst>
  <p:sldSz cx="12192000" cy="6858000"/>
  <p:notesSz cx="6858000" cy="9144000"/>
  <p:embeddedFontLst>
    <p:embeddedFont>
      <p:font typeface="華康中特圓體" panose="020F0809000000000000" pitchFamily="49" charset="-120"/>
      <p:regular r:id="rId31"/>
    </p:embeddedFont>
    <p:embeddedFont>
      <p:font typeface="華康中圓體" panose="020F0509000000000000" pitchFamily="49" charset="-120"/>
      <p:regular r:id="rId32"/>
    </p:embeddedFont>
    <p:embeddedFont>
      <p:font typeface="Arial Rounded MT Bold" panose="020F0704030504030204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47" userDrawn="1">
          <p15:clr>
            <a:srgbClr val="000000"/>
          </p15:clr>
        </p15:guide>
        <p15:guide id="2" pos="3840" userDrawn="1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ry Chen" initials="" lastIdx="2" clrIdx="0"/>
  <p:cmAuthor id="1" name="QNAP_Cherry Chen" initials="QC" lastIdx="7" clrIdx="1">
    <p:extLst>
      <p:ext uri="{19B8F6BF-5375-455C-9EA6-DF929625EA0E}">
        <p15:presenceInfo xmlns:p15="http://schemas.microsoft.com/office/powerpoint/2012/main" userId="S::cherrychen@ieinet.onmicrosoft.com::6bd7dd6b-9f82-4cb6-a05e-449191304a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F9C"/>
    <a:srgbClr val="6C4D83"/>
    <a:srgbClr val="FF9BE5"/>
    <a:srgbClr val="523B63"/>
    <a:srgbClr val="AA74E1"/>
    <a:srgbClr val="AA92E6"/>
    <a:srgbClr val="AE78E3"/>
    <a:srgbClr val="8C6BDD"/>
    <a:srgbClr val="7260D8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3" autoAdjust="0"/>
    <p:restoredTop sz="91478" autoAdjust="0"/>
  </p:normalViewPr>
  <p:slideViewPr>
    <p:cSldViewPr snapToGrid="0">
      <p:cViewPr>
        <p:scale>
          <a:sx n="50" d="100"/>
          <a:sy n="50" d="100"/>
        </p:scale>
        <p:origin x="1356" y="84"/>
      </p:cViewPr>
      <p:guideLst>
        <p:guide orient="horz" pos="2047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21T19:08:59.091" idx="2">
    <p:pos x="7685" y="-7"/>
    <p:text>[@QNAP_Aseem Manmualiya] 
Agenda:
- What is Qmiix? (Focus on what problem Qmiix resolved for whom, and just mention iPaaS business opportunities a little)
   * Why do you need it
   * What can you do with it
   * How can you use it (Build your first Miixes now / hands-on teaching in this section)
- Use Case of Qmiix
- How to join Qmiix beta program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21T19:25:51.317" idx="6">
    <p:pos x="7425" y="1588"/>
    <p:text>Please add what miixed you use on each slide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21T19:22:42.854" idx="3">
    <p:pos x="7265" y="888"/>
    <p:text>One slide one killer application
</p:text>
    <p:extLst>
      <p:ext uri="{C676402C-5697-4E1C-873F-D02D1690AC5C}">
        <p15:threadingInfo xmlns:p15="http://schemas.microsoft.com/office/powerpoint/2012/main" timeZoneBias="420"/>
      </p:ext>
    </p:extLst>
  </p:cm>
  <p:cm authorId="1" dt="2019-08-21T19:23:35.795" idx="4">
    <p:pos x="7265" y="984"/>
    <p:text>Please refer for Notes Station 3 PPT, add some screenshots.
</p:text>
    <p:extLst>
      <p:ext uri="{C676402C-5697-4E1C-873F-D02D1690AC5C}">
        <p15:threadingInfo xmlns:p15="http://schemas.microsoft.com/office/powerpoint/2012/main" timeZoneBias="420">
          <p15:parentCm authorId="1" idx="3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77F20C7-60DA-4B30-AE96-907265A561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08E1116-1C40-4DA5-9141-174F06B4ED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22E9A-C684-4A7F-9607-E69DBE255447}" type="datetimeFigureOut">
              <a:rPr lang="zh-TW" altLang="en-US" smtClean="0"/>
              <a:pPr/>
              <a:t>2019/9/3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2E45390-1E36-488B-85FD-9D862D56CC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7A0D557-8437-46A7-A6A2-D28084487B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5EB44-2205-4529-B938-241650EF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052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660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NO NEED TO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682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Need one image here for Multi-Cloud data transfer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789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f97ced83f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f97ced83f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5f97ced83f_0_1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NO NEED TO CHANGE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NO NEED TO CHANGE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Tile Color: #917ed6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7978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Tile Color: #97be60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908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2126668-215E-4077-9C1C-00EFDA4C5E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9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91C53B03-A95D-4101-83A1-8FF8A1045912}"/>
              </a:ext>
            </a:extLst>
          </p:cNvPr>
          <p:cNvGrpSpPr/>
          <p:nvPr userDrawn="1"/>
        </p:nvGrpSpPr>
        <p:grpSpPr>
          <a:xfrm>
            <a:off x="0" y="-73025"/>
            <a:ext cx="24449659" cy="6934962"/>
            <a:chOff x="0" y="-73025"/>
            <a:chExt cx="24449659" cy="6934962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393FB9B-9117-4954-925C-9B7807FED3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56052BEE-97EE-4E54-803E-6D670DE6E6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55599" y="2489717"/>
            <a:ext cx="11480801" cy="766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>
                <a:solidFill>
                  <a:schemeClr val="bg1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8AB5D412-BF70-4C21-B343-3767CE5A3F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8996" y="403452"/>
            <a:ext cx="1476601" cy="24913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02ABE75C-3064-4B63-AE5C-83013E8DD7F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4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2.59259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C70C07D-6439-4D17-B7DA-67DB18EAD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04796" y="2527817"/>
            <a:ext cx="11480801" cy="766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>
                <a:solidFill>
                  <a:schemeClr val="bg1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49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C2C8E5-89F9-4DF7-8517-F3AF15637D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C6F4ACE6-9E66-46ED-9C0F-68E17DC29C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83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preserve="1">
  <p:cSld name="1_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b="21341"/>
          <a:stretch/>
        </p:blipFill>
        <p:spPr>
          <a:xfrm>
            <a:off x="0" y="4165821"/>
            <a:ext cx="12192000" cy="269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07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464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304800" y="6858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304800" y="533401"/>
            <a:ext cx="11480800" cy="45719"/>
          </a:xfrm>
          <a:prstGeom prst="rect">
            <a:avLst/>
          </a:prstGeom>
          <a:solidFill>
            <a:srgbClr val="7F5F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3" descr="C:\Users\Illia-PC\Pictures\Qmiix pics\prs template 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10326"/>
            <a:ext cx="12217400" cy="4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C2C8E5-89F9-4DF7-8517-F3AF15637D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B90B887A-0082-484E-B96E-B78DB09983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-933450" y="-3600450"/>
            <a:ext cx="14058900" cy="14058900"/>
          </a:xfrm>
          <a:prstGeom prst="rect">
            <a:avLst/>
          </a:prstGeom>
        </p:spPr>
      </p:pic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3B276DEC-2DB5-4820-BB3F-64245E233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980" t="-2451" r="-2372" b="-1092"/>
          <a:stretch/>
        </p:blipFill>
        <p:spPr>
          <a:xfrm>
            <a:off x="-412955" y="-3244646"/>
            <a:ext cx="13067071" cy="13174241"/>
          </a:xfrm>
          <a:prstGeom prst="rect">
            <a:avLst/>
          </a:prstGeom>
        </p:spPr>
      </p:pic>
      <p:pic>
        <p:nvPicPr>
          <p:cNvPr id="4" name="圖片 3" hidden="1">
            <a:extLst>
              <a:ext uri="{FF2B5EF4-FFF2-40B4-BE49-F238E27FC236}">
                <a16:creationId xmlns:a16="http://schemas.microsoft.com/office/drawing/2014/main" id="{41C82476-241B-4C36-97BA-6A4C7BAA5CC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2488154" y="0"/>
            <a:ext cx="24845254" cy="992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8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2.59259E-6 L 1.00964 0.002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82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18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9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099FE812-2501-41C9-A025-82367EC28DE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版面配置區 1" hidden="1">
            <a:extLst>
              <a:ext uri="{FF2B5EF4-FFF2-40B4-BE49-F238E27FC236}">
                <a16:creationId xmlns:a16="http://schemas.microsoft.com/office/drawing/2014/main" id="{6BA6BCA6-C462-F840-AD4E-558FC254F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8955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7" r:id="rId2"/>
    <p:sldLayoutId id="2147483670" r:id="rId3"/>
    <p:sldLayoutId id="2147483664" r:id="rId4"/>
    <p:sldLayoutId id="2147483674" r:id="rId5"/>
    <p:sldLayoutId id="2147483665" r:id="rId6"/>
    <p:sldLayoutId id="2147483671" r:id="rId7"/>
    <p:sldLayoutId id="2147483673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4.png"/><Relationship Id="rId18" Type="http://schemas.openxmlformats.org/officeDocument/2006/relationships/image" Target="../media/image28.png"/><Relationship Id="rId3" Type="http://schemas.openxmlformats.org/officeDocument/2006/relationships/image" Target="../media/image45.png"/><Relationship Id="rId21" Type="http://schemas.openxmlformats.org/officeDocument/2006/relationships/image" Target="../media/image25.svg"/><Relationship Id="rId7" Type="http://schemas.openxmlformats.org/officeDocument/2006/relationships/image" Target="../media/image18.png"/><Relationship Id="rId12" Type="http://schemas.openxmlformats.org/officeDocument/2006/relationships/image" Target="../media/image53.svg"/><Relationship Id="rId17" Type="http://schemas.openxmlformats.org/officeDocument/2006/relationships/image" Target="../media/image56.svg"/><Relationship Id="rId2" Type="http://schemas.openxmlformats.org/officeDocument/2006/relationships/image" Target="../media/image3.jpeg"/><Relationship Id="rId16" Type="http://schemas.openxmlformats.org/officeDocument/2006/relationships/image" Target="../media/image55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2.png"/><Relationship Id="rId5" Type="http://schemas.openxmlformats.org/officeDocument/2006/relationships/image" Target="../media/image50.png"/><Relationship Id="rId15" Type="http://schemas.openxmlformats.org/officeDocument/2006/relationships/image" Target="../media/image33.svg"/><Relationship Id="rId10" Type="http://schemas.openxmlformats.org/officeDocument/2006/relationships/image" Target="../media/image21.svg"/><Relationship Id="rId19" Type="http://schemas.openxmlformats.org/officeDocument/2006/relationships/image" Target="../media/image29.svg"/><Relationship Id="rId4" Type="http://schemas.openxmlformats.org/officeDocument/2006/relationships/image" Target="../media/image46.svg"/><Relationship Id="rId9" Type="http://schemas.openxmlformats.org/officeDocument/2006/relationships/image" Target="../media/image20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62.sv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svg"/><Relationship Id="rId15" Type="http://schemas.openxmlformats.org/officeDocument/2006/relationships/image" Target="../media/image2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omments" Target="../comments/commen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3.sv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6" Type="http://schemas.openxmlformats.org/officeDocument/2006/relationships/comments" Target="../comments/comment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11" Type="http://schemas.openxmlformats.org/officeDocument/2006/relationships/image" Target="../media/image71.png"/><Relationship Id="rId5" Type="http://schemas.openxmlformats.org/officeDocument/2006/relationships/image" Target="../media/image18.pn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81.svg"/><Relationship Id="rId3" Type="http://schemas.openxmlformats.org/officeDocument/2006/relationships/image" Target="../media/image18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11" Type="http://schemas.openxmlformats.org/officeDocument/2006/relationships/image" Target="../media/image79.svg"/><Relationship Id="rId5" Type="http://schemas.openxmlformats.org/officeDocument/2006/relationships/image" Target="../media/image20.png"/><Relationship Id="rId10" Type="http://schemas.openxmlformats.org/officeDocument/2006/relationships/image" Target="../media/image78.png"/><Relationship Id="rId4" Type="http://schemas.openxmlformats.org/officeDocument/2006/relationships/image" Target="../media/image19.svg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.jpe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21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svg"/><Relationship Id="rId11" Type="http://schemas.openxmlformats.org/officeDocument/2006/relationships/comments" Target="../comments/comment1.xml"/><Relationship Id="rId5" Type="http://schemas.openxmlformats.org/officeDocument/2006/relationships/image" Target="../media/image18.png"/><Relationship Id="rId10" Type="http://schemas.openxmlformats.org/officeDocument/2006/relationships/image" Target="../media/image17.sv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11" Type="http://schemas.openxmlformats.org/officeDocument/2006/relationships/image" Target="../media/image21.svg"/><Relationship Id="rId5" Type="http://schemas.openxmlformats.org/officeDocument/2006/relationships/image" Target="../media/image92.png"/><Relationship Id="rId10" Type="http://schemas.openxmlformats.org/officeDocument/2006/relationships/image" Target="../media/image20.png"/><Relationship Id="rId4" Type="http://schemas.openxmlformats.org/officeDocument/2006/relationships/image" Target="../media/image91.jpeg"/><Relationship Id="rId9" Type="http://schemas.openxmlformats.org/officeDocument/2006/relationships/image" Target="../media/image9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8.png"/><Relationship Id="rId18" Type="http://schemas.openxmlformats.org/officeDocument/2006/relationships/image" Target="../media/image27.svg"/><Relationship Id="rId3" Type="http://schemas.openxmlformats.org/officeDocument/2006/relationships/image" Target="../media/image94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26.png"/><Relationship Id="rId2" Type="http://schemas.openxmlformats.org/officeDocument/2006/relationships/image" Target="../media/image3.jpeg"/><Relationship Id="rId16" Type="http://schemas.openxmlformats.org/officeDocument/2006/relationships/image" Target="../media/image56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5" Type="http://schemas.openxmlformats.org/officeDocument/2006/relationships/image" Target="../media/image55.png"/><Relationship Id="rId10" Type="http://schemas.openxmlformats.org/officeDocument/2006/relationships/image" Target="../media/image97.svg"/><Relationship Id="rId19" Type="http://schemas.openxmlformats.org/officeDocument/2006/relationships/image" Target="../media/image20.png"/><Relationship Id="rId4" Type="http://schemas.openxmlformats.org/officeDocument/2006/relationships/image" Target="../media/image95.png"/><Relationship Id="rId9" Type="http://schemas.openxmlformats.org/officeDocument/2006/relationships/image" Target="../media/image96.png"/><Relationship Id="rId14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04.png"/><Relationship Id="rId18" Type="http://schemas.openxmlformats.org/officeDocument/2006/relationships/image" Target="../media/image107.png"/><Relationship Id="rId3" Type="http://schemas.openxmlformats.org/officeDocument/2006/relationships/image" Target="../media/image3.jpe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17" Type="http://schemas.openxmlformats.org/officeDocument/2006/relationships/image" Target="../media/image7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85.png"/><Relationship Id="rId15" Type="http://schemas.openxmlformats.org/officeDocument/2006/relationships/image" Target="../media/image106.svg"/><Relationship Id="rId10" Type="http://schemas.openxmlformats.org/officeDocument/2006/relationships/image" Target="../media/image101.png"/><Relationship Id="rId19" Type="http://schemas.openxmlformats.org/officeDocument/2006/relationships/image" Target="../media/image108.svg"/><Relationship Id="rId4" Type="http://schemas.openxmlformats.org/officeDocument/2006/relationships/image" Target="../media/image84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4.png"/><Relationship Id="rId3" Type="http://schemas.openxmlformats.org/officeDocument/2006/relationships/image" Target="../media/image3.jpeg"/><Relationship Id="rId7" Type="http://schemas.openxmlformats.org/officeDocument/2006/relationships/image" Target="../media/image111.pn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6.png"/><Relationship Id="rId5" Type="http://schemas.openxmlformats.org/officeDocument/2006/relationships/image" Target="../media/image110.png"/><Relationship Id="rId15" Type="http://schemas.openxmlformats.org/officeDocument/2006/relationships/image" Target="../media/image116.png"/><Relationship Id="rId10" Type="http://schemas.openxmlformats.org/officeDocument/2006/relationships/image" Target="../media/image77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Relationship Id="rId14" Type="http://schemas.openxmlformats.org/officeDocument/2006/relationships/image" Target="../media/image11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23.png"/><Relationship Id="rId21" Type="http://schemas.openxmlformats.org/officeDocument/2006/relationships/image" Target="../media/image7.svg"/><Relationship Id="rId7" Type="http://schemas.openxmlformats.org/officeDocument/2006/relationships/image" Target="../media/image21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3.jpeg"/><Relationship Id="rId16" Type="http://schemas.openxmlformats.org/officeDocument/2006/relationships/image" Target="../media/image3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7.svg"/><Relationship Id="rId5" Type="http://schemas.openxmlformats.org/officeDocument/2006/relationships/image" Target="../media/image19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18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26" Type="http://schemas.openxmlformats.org/officeDocument/2006/relationships/image" Target="../media/image40.svg"/><Relationship Id="rId3" Type="http://schemas.openxmlformats.org/officeDocument/2006/relationships/image" Target="../media/image36.png"/><Relationship Id="rId21" Type="http://schemas.openxmlformats.org/officeDocument/2006/relationships/image" Target="../media/image35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5" Type="http://schemas.openxmlformats.org/officeDocument/2006/relationships/image" Target="../media/image39.png"/><Relationship Id="rId2" Type="http://schemas.openxmlformats.org/officeDocument/2006/relationships/image" Target="../media/image3.jpe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24" Type="http://schemas.openxmlformats.org/officeDocument/2006/relationships/image" Target="../media/image38.png"/><Relationship Id="rId5" Type="http://schemas.openxmlformats.org/officeDocument/2006/relationships/image" Target="../media/image9.png"/><Relationship Id="rId15" Type="http://schemas.openxmlformats.org/officeDocument/2006/relationships/image" Target="../media/image29.svg"/><Relationship Id="rId23" Type="http://schemas.openxmlformats.org/officeDocument/2006/relationships/image" Target="../media/image7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37.png"/><Relationship Id="rId9" Type="http://schemas.openxmlformats.org/officeDocument/2006/relationships/image" Target="../media/image21.svg"/><Relationship Id="rId14" Type="http://schemas.openxmlformats.org/officeDocument/2006/relationships/image" Target="../media/image28.png"/><Relationship Id="rId2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png"/><Relationship Id="rId18" Type="http://schemas.openxmlformats.org/officeDocument/2006/relationships/image" Target="../media/image25.svg"/><Relationship Id="rId26" Type="http://schemas.openxmlformats.org/officeDocument/2006/relationships/image" Target="../media/image43.svg"/><Relationship Id="rId3" Type="http://schemas.openxmlformats.org/officeDocument/2006/relationships/image" Target="../media/image3.jpeg"/><Relationship Id="rId21" Type="http://schemas.openxmlformats.org/officeDocument/2006/relationships/image" Target="../media/image34.png"/><Relationship Id="rId7" Type="http://schemas.openxmlformats.org/officeDocument/2006/relationships/image" Target="../media/image21.svg"/><Relationship Id="rId12" Type="http://schemas.openxmlformats.org/officeDocument/2006/relationships/image" Target="../media/image33.svg"/><Relationship Id="rId17" Type="http://schemas.openxmlformats.org/officeDocument/2006/relationships/image" Target="../media/image24.png"/><Relationship Id="rId25" Type="http://schemas.openxmlformats.org/officeDocument/2006/relationships/image" Target="../media/image42.png"/><Relationship Id="rId2" Type="http://schemas.openxmlformats.org/officeDocument/2006/relationships/image" Target="../media/image41.png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32.png"/><Relationship Id="rId24" Type="http://schemas.openxmlformats.org/officeDocument/2006/relationships/image" Target="../media/image7.svg"/><Relationship Id="rId5" Type="http://schemas.openxmlformats.org/officeDocument/2006/relationships/image" Target="../media/image19.svg"/><Relationship Id="rId15" Type="http://schemas.openxmlformats.org/officeDocument/2006/relationships/image" Target="../media/image26.png"/><Relationship Id="rId23" Type="http://schemas.openxmlformats.org/officeDocument/2006/relationships/image" Target="../media/image6.png"/><Relationship Id="rId10" Type="http://schemas.openxmlformats.org/officeDocument/2006/relationships/image" Target="../media/image29.svg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Relationship Id="rId14" Type="http://schemas.openxmlformats.org/officeDocument/2006/relationships/image" Target="../media/image40.svg"/><Relationship Id="rId22" Type="http://schemas.openxmlformats.org/officeDocument/2006/relationships/image" Target="../media/image35.svg"/><Relationship Id="rId27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6.png"/><Relationship Id="rId5" Type="http://schemas.openxmlformats.org/officeDocument/2006/relationships/image" Target="../media/image3.jpeg"/><Relationship Id="rId10" Type="http://schemas.openxmlformats.org/officeDocument/2006/relationships/image" Target="../media/image5.svg"/><Relationship Id="rId4" Type="http://schemas.openxmlformats.org/officeDocument/2006/relationships/image" Target="../media/image46.sv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C791D2-D888-4A0B-A0D6-A919D8862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88154" y="0"/>
            <a:ext cx="24845254" cy="9929596"/>
          </a:xfrm>
          <a:prstGeom prst="rect">
            <a:avLst/>
          </a:prstGeom>
        </p:spPr>
      </p:pic>
      <p:sp>
        <p:nvSpPr>
          <p:cNvPr id="89" name="Google Shape;89;p14" hidden="1"/>
          <p:cNvSpPr txBox="1">
            <a:spLocks noGrp="1"/>
          </p:cNvSpPr>
          <p:nvPr>
            <p:ph type="ctrTitle" idx="4294967295"/>
          </p:nvPr>
        </p:nvSpPr>
        <p:spPr>
          <a:xfrm>
            <a:off x="0" y="3865563"/>
            <a:ext cx="8031163" cy="120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E78E3"/>
              </a:buClr>
            </a:pPr>
            <a:r>
              <a:rPr lang="en-US" sz="2800" b="0" dirty="0">
                <a:solidFill>
                  <a:srgbClr val="A976E2"/>
                </a:solidFill>
                <a:latin typeface="Arial Rounded MT Bold"/>
                <a:cs typeface="Arial"/>
              </a:rPr>
              <a:t>Manages your small tasks so that you can focus on the bigger ones</a:t>
            </a:r>
            <a:endParaRPr lang="en-US" dirty="0"/>
          </a:p>
        </p:txBody>
      </p:sp>
      <p:sp>
        <p:nvSpPr>
          <p:cNvPr id="3" name="EN">
            <a:extLst>
              <a:ext uri="{FF2B5EF4-FFF2-40B4-BE49-F238E27FC236}">
                <a16:creationId xmlns:a16="http://schemas.microsoft.com/office/drawing/2014/main" id="{CFCF7823-A5C4-41F3-BE96-22F29FB4AA16}"/>
              </a:ext>
            </a:extLst>
          </p:cNvPr>
          <p:cNvSpPr txBox="1"/>
          <p:nvPr/>
        </p:nvSpPr>
        <p:spPr>
          <a:xfrm>
            <a:off x="2762250" y="3640681"/>
            <a:ext cx="6667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A976E2"/>
                </a:solidFill>
                <a:latin typeface="Arial Rounded MT Bold" panose="020F0704030504030204" pitchFamily="34" charset="0"/>
              </a:rPr>
              <a:t>Use </a:t>
            </a:r>
            <a:r>
              <a:rPr lang="en-US" altLang="zh-TW" sz="2800" dirty="0" err="1">
                <a:solidFill>
                  <a:srgbClr val="A976E2"/>
                </a:solidFill>
                <a:latin typeface="Arial Rounded MT Bold" panose="020F0704030504030204" pitchFamily="34" charset="0"/>
              </a:rPr>
              <a:t>Qmiix</a:t>
            </a:r>
            <a:r>
              <a:rPr lang="en-US" altLang="zh-TW" sz="2800" dirty="0">
                <a:solidFill>
                  <a:srgbClr val="A976E2"/>
                </a:solidFill>
                <a:latin typeface="Arial Rounded MT Bold" panose="020F0704030504030204" pitchFamily="34" charset="0"/>
              </a:rPr>
              <a:t> to manage daily tasks and enhance cross-platform automation</a:t>
            </a:r>
            <a:endParaRPr lang="zh-TW" altLang="en-US" sz="2800" dirty="0">
              <a:solidFill>
                <a:srgbClr val="A976E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W" hidden="1">
            <a:extLst>
              <a:ext uri="{FF2B5EF4-FFF2-40B4-BE49-F238E27FC236}">
                <a16:creationId xmlns:a16="http://schemas.microsoft.com/office/drawing/2014/main" id="{3D66AB7C-9D27-46DF-B59F-F5648FE105B8}"/>
              </a:ext>
            </a:extLst>
          </p:cNvPr>
          <p:cNvSpPr txBox="1"/>
          <p:nvPr/>
        </p:nvSpPr>
        <p:spPr>
          <a:xfrm>
            <a:off x="3319849" y="3640681"/>
            <a:ext cx="5552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spc="600" dirty="0">
                <a:solidFill>
                  <a:srgbClr val="A976E2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聰明管理工作任務</a:t>
            </a:r>
            <a:endParaRPr lang="en-US" altLang="zh-TW" sz="3600" spc="600" dirty="0">
              <a:solidFill>
                <a:srgbClr val="A976E2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2000" spc="600" dirty="0">
                <a:solidFill>
                  <a:srgbClr val="A976E2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跨平台服務自動化，你說的算！</a:t>
            </a:r>
          </a:p>
        </p:txBody>
      </p:sp>
      <p:pic>
        <p:nvPicPr>
          <p:cNvPr id="5" name="圖片 4" hidden="1">
            <a:extLst>
              <a:ext uri="{FF2B5EF4-FFF2-40B4-BE49-F238E27FC236}">
                <a16:creationId xmlns:a16="http://schemas.microsoft.com/office/drawing/2014/main" id="{0E331D45-9844-467E-BCAF-ECADABB29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88154" y="0"/>
            <a:ext cx="24823992" cy="9929596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7DB6995B-73FD-42B7-872A-0EE4A6CCE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49486" y="1960020"/>
            <a:ext cx="4093028" cy="1257300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F43EA6A5-6B7A-43AE-9DD6-67113EC43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6271" y="6144187"/>
            <a:ext cx="1839458" cy="310361"/>
          </a:xfrm>
          <a:prstGeom prst="rect">
            <a:avLst/>
          </a:prstGeom>
        </p:spPr>
      </p:pic>
      <p:sp>
        <p:nvSpPr>
          <p:cNvPr id="10" name="文字方塊 2">
            <a:extLst>
              <a:ext uri="{FF2B5EF4-FFF2-40B4-BE49-F238E27FC236}">
                <a16:creationId xmlns:a16="http://schemas.microsoft.com/office/drawing/2014/main" id="{C5620149-E194-43EE-B0F5-1586158C8FAA}"/>
              </a:ext>
            </a:extLst>
          </p:cNvPr>
          <p:cNvSpPr txBox="1"/>
          <p:nvPr/>
        </p:nvSpPr>
        <p:spPr>
          <a:xfrm>
            <a:off x="12613053" y="1144579"/>
            <a:ext cx="4976638" cy="38872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What is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/>
              </a:rPr>
              <a:t>Qmiix</a:t>
            </a:r>
            <a:endParaRPr lang="en-US" altLang="zh-TW" sz="2800" dirty="0">
              <a:solidFill>
                <a:srgbClr val="523B63"/>
              </a:solidFill>
              <a:latin typeface="Arial Rounded MT Bold"/>
            </a:endParaRPr>
          </a:p>
          <a:p>
            <a:pPr marL="342900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Why we need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/>
              </a:rPr>
              <a:t>Qmiix</a:t>
            </a:r>
            <a:endParaRPr lang="en-US" altLang="zh-TW" sz="2800" dirty="0">
              <a:solidFill>
                <a:srgbClr val="523B63"/>
              </a:solidFill>
              <a:latin typeface="Arial Rounded MT Bold"/>
            </a:endParaRP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What can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/>
              </a:rPr>
              <a:t>Qmiix</a:t>
            </a: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 do</a:t>
            </a: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Who can use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/>
              </a:rPr>
              <a:t>Qmiix</a:t>
            </a:r>
            <a:endParaRPr lang="en-US" altLang="zh-TW" sz="2800" dirty="0">
              <a:solidFill>
                <a:srgbClr val="523B63"/>
              </a:solidFill>
              <a:latin typeface="Arial Rounded MT Bold"/>
            </a:endParaRP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How to use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/>
              </a:rPr>
              <a:t>Qmiix</a:t>
            </a:r>
            <a:endParaRPr lang="en-US" altLang="zh-TW" sz="2800" dirty="0">
              <a:solidFill>
                <a:srgbClr val="523B63"/>
              </a:solidFill>
              <a:latin typeface="Arial Rounded MT Bold"/>
            </a:endParaRP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Current Scope</a:t>
            </a:r>
            <a:endParaRPr lang="en-US" altLang="zh-TW" sz="3200" dirty="0">
              <a:solidFill>
                <a:srgbClr val="523B63"/>
              </a:solidFill>
              <a:latin typeface="Arial Rounded MT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2.59259E-6 L 1.00964 0.002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8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群組 61">
            <a:extLst>
              <a:ext uri="{FF2B5EF4-FFF2-40B4-BE49-F238E27FC236}">
                <a16:creationId xmlns:a16="http://schemas.microsoft.com/office/drawing/2014/main" id="{179995AE-6210-4F02-A36A-543754AF021A}"/>
              </a:ext>
            </a:extLst>
          </p:cNvPr>
          <p:cNvGrpSpPr/>
          <p:nvPr/>
        </p:nvGrpSpPr>
        <p:grpSpPr>
          <a:xfrm>
            <a:off x="-11773984" y="-8666397"/>
            <a:ext cx="24449659" cy="6934962"/>
            <a:chOff x="0" y="-73025"/>
            <a:chExt cx="24449659" cy="6934962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1989263A-EC0D-487E-AA2E-4B840F6A87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425BD1C8-DC5C-4237-A9EE-413D889E9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2E87FB31-3A59-45CC-B94C-8EA20D9AA5A2}"/>
              </a:ext>
            </a:extLst>
          </p:cNvPr>
          <p:cNvGrpSpPr/>
          <p:nvPr/>
        </p:nvGrpSpPr>
        <p:grpSpPr>
          <a:xfrm>
            <a:off x="-12224830" y="-9334195"/>
            <a:ext cx="24449659" cy="6934962"/>
            <a:chOff x="0" y="-73025"/>
            <a:chExt cx="24449659" cy="6934962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7E734514-FDE8-492A-B293-1CA98B9E13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E0AB5895-CFFC-4708-967A-1C2E7BB905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76195620-2A8F-4B8E-9CD4-BED4231F9621}"/>
              </a:ext>
            </a:extLst>
          </p:cNvPr>
          <p:cNvGrpSpPr/>
          <p:nvPr/>
        </p:nvGrpSpPr>
        <p:grpSpPr>
          <a:xfrm>
            <a:off x="-24511872" y="3838834"/>
            <a:ext cx="48866489" cy="7036560"/>
            <a:chOff x="-32830" y="3838834"/>
            <a:chExt cx="48866489" cy="703656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A62BDF0-6BBF-485D-8FA9-7B901330C61C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33BB469D-C506-4EFE-B43E-2F41B5A754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DBE9E453-7322-4E22-A135-BDDEC3C2DD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81836331-7DAC-4AA5-9FEC-56A4C621EB6C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D5F12692-CF7E-4727-8894-974F9EC91D0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D4F37689-2F66-45FF-92F8-96F140DA58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912A772A-D414-4C90-85C2-33BF37977041}"/>
              </a:ext>
            </a:extLst>
          </p:cNvPr>
          <p:cNvGrpSpPr/>
          <p:nvPr/>
        </p:nvGrpSpPr>
        <p:grpSpPr>
          <a:xfrm>
            <a:off x="0" y="-5182530"/>
            <a:ext cx="12192000" cy="6307888"/>
            <a:chOff x="0" y="-10702461"/>
            <a:chExt cx="12192000" cy="6307888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0444D75C-0D1F-4889-A4A9-97544D0EB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-10702461"/>
              <a:ext cx="12192000" cy="5427647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E9C5A7CC-B636-4C35-B488-B262491E1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0" y="-9822220"/>
              <a:ext cx="12192000" cy="542764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b="0" dirty="0">
                <a:solidFill>
                  <a:srgbClr val="7030A0"/>
                </a:solidFill>
                <a:latin typeface="Arial Rounded MT Bold"/>
                <a:cs typeface="Arial"/>
              </a:rPr>
              <a:t>Why We Need </a:t>
            </a:r>
            <a:r>
              <a:rPr lang="en-US" b="0" dirty="0" err="1">
                <a:solidFill>
                  <a:srgbClr val="7030A0"/>
                </a:solidFill>
                <a:latin typeface="Arial Rounded MT Bold"/>
                <a:cs typeface="Arial"/>
              </a:rPr>
              <a:t>Qmiix</a:t>
            </a:r>
            <a:endParaRPr lang="en-US" b="0" dirty="0">
              <a:solidFill>
                <a:srgbClr val="7030A0"/>
              </a:solidFill>
              <a:latin typeface="Arial Rounded MT Bold"/>
              <a:cs typeface="Arial"/>
            </a:endParaRPr>
          </a:p>
        </p:txBody>
      </p:sp>
      <p:pic>
        <p:nvPicPr>
          <p:cNvPr id="4" name="Picture 4" descr="A close up of a sign&#10;&#10;Description generated with very high confidence" hidden="1">
            <a:extLst>
              <a:ext uri="{FF2B5EF4-FFF2-40B4-BE49-F238E27FC236}">
                <a16:creationId xmlns:a16="http://schemas.microsoft.com/office/drawing/2014/main" id="{490B9AA3-E95E-487B-8B01-3CA5F2DCF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904" y="1523666"/>
            <a:ext cx="3549156" cy="2081911"/>
          </a:xfrm>
          <a:prstGeom prst="rect">
            <a:avLst/>
          </a:prstGeom>
        </p:spPr>
      </p:pic>
      <p:pic>
        <p:nvPicPr>
          <p:cNvPr id="3" name="Picture 4" descr="A close up of text on a white background&#10;&#10;Description generated with high confidence" hidden="1">
            <a:extLst>
              <a:ext uri="{FF2B5EF4-FFF2-40B4-BE49-F238E27FC236}">
                <a16:creationId xmlns:a16="http://schemas.microsoft.com/office/drawing/2014/main" id="{04273C59-4782-4C8C-99B6-C169344C1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30329" y="1178599"/>
            <a:ext cx="6443029" cy="2485574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3C6578E-4140-4B93-8318-0630C7740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19" y="4251288"/>
            <a:ext cx="6081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FC5F9C"/>
              </a:buClr>
              <a:buChar char="•"/>
            </a:pPr>
            <a:r>
              <a:rPr lang="en-US" sz="1800" dirty="0">
                <a:solidFill>
                  <a:srgbClr val="523B63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Gets more work done with fewer workflows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FC5F9C"/>
              </a:buClr>
              <a:buChar char="•"/>
            </a:pPr>
            <a:r>
              <a:rPr lang="en-US" sz="1800" dirty="0">
                <a:solidFill>
                  <a:srgbClr val="523B63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Connects multiple accounts and devices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EEB6CDB-FBB5-451E-926B-0303957A5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666" y="4251288"/>
            <a:ext cx="36716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solidFill>
                  <a:srgbClr val="523B63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Saves precious time and supercharges productivity</a:t>
            </a:r>
            <a:endParaRPr lang="en-US" sz="1800" b="0" i="0" u="none" strike="noStrike" cap="none" normalizeH="0" baseline="0" dirty="0">
              <a:ln>
                <a:noFill/>
              </a:ln>
              <a:solidFill>
                <a:srgbClr val="523B63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群組 19" hidden="1">
            <a:extLst>
              <a:ext uri="{FF2B5EF4-FFF2-40B4-BE49-F238E27FC236}">
                <a16:creationId xmlns:a16="http://schemas.microsoft.com/office/drawing/2014/main" id="{29E6DA88-8654-455E-BCAE-14915D729742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31E79302-1500-4C05-8ADF-19C61718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169CD5AC-5243-4225-92E7-881E414DB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5" name="圖形 6">
            <a:extLst>
              <a:ext uri="{FF2B5EF4-FFF2-40B4-BE49-F238E27FC236}">
                <a16:creationId xmlns:a16="http://schemas.microsoft.com/office/drawing/2014/main" id="{413F1E55-76E0-49AC-A645-CFE88986B391}"/>
              </a:ext>
            </a:extLst>
          </p:cNvPr>
          <p:cNvSpPr/>
          <p:nvPr/>
        </p:nvSpPr>
        <p:spPr>
          <a:xfrm rot="10800000">
            <a:off x="6945287" y="2201776"/>
            <a:ext cx="1051555" cy="1114016"/>
          </a:xfrm>
          <a:custGeom>
            <a:avLst/>
            <a:gdLst>
              <a:gd name="connsiteX0" fmla="*/ 1664427 w 1658514"/>
              <a:gd name="connsiteY0" fmla="*/ 268535 h 1110483"/>
              <a:gd name="connsiteX1" fmla="*/ 355427 w 1658514"/>
              <a:gd name="connsiteY1" fmla="*/ 268535 h 1110483"/>
              <a:gd name="connsiteX2" fmla="*/ 355427 w 1658514"/>
              <a:gd name="connsiteY2" fmla="*/ 0 h 1110483"/>
              <a:gd name="connsiteX3" fmla="*/ 351821 w 1658514"/>
              <a:gd name="connsiteY3" fmla="*/ 0 h 1110483"/>
              <a:gd name="connsiteX4" fmla="*/ 0 w 1658514"/>
              <a:gd name="connsiteY4" fmla="*/ 556972 h 1110483"/>
              <a:gd name="connsiteX5" fmla="*/ 351821 w 1658514"/>
              <a:gd name="connsiteY5" fmla="*/ 1114016 h 1110483"/>
              <a:gd name="connsiteX6" fmla="*/ 355427 w 1658514"/>
              <a:gd name="connsiteY6" fmla="*/ 1114016 h 1110483"/>
              <a:gd name="connsiteX7" fmla="*/ 355427 w 1658514"/>
              <a:gd name="connsiteY7" fmla="*/ 845409 h 1110483"/>
              <a:gd name="connsiteX8" fmla="*/ 1664427 w 1658514"/>
              <a:gd name="connsiteY8" fmla="*/ 845409 h 1110483"/>
              <a:gd name="connsiteX0" fmla="*/ 1664427 w 1664427"/>
              <a:gd name="connsiteY0" fmla="*/ 268535 h 1114016"/>
              <a:gd name="connsiteX1" fmla="*/ 355427 w 1664427"/>
              <a:gd name="connsiteY1" fmla="*/ 268535 h 1114016"/>
              <a:gd name="connsiteX2" fmla="*/ 355427 w 1664427"/>
              <a:gd name="connsiteY2" fmla="*/ 0 h 1114016"/>
              <a:gd name="connsiteX3" fmla="*/ 351821 w 1664427"/>
              <a:gd name="connsiteY3" fmla="*/ 0 h 1114016"/>
              <a:gd name="connsiteX4" fmla="*/ 0 w 1664427"/>
              <a:gd name="connsiteY4" fmla="*/ 556972 h 1114016"/>
              <a:gd name="connsiteX5" fmla="*/ 351821 w 1664427"/>
              <a:gd name="connsiteY5" fmla="*/ 1114016 h 1114016"/>
              <a:gd name="connsiteX6" fmla="*/ 355427 w 1664427"/>
              <a:gd name="connsiteY6" fmla="*/ 1114016 h 1114016"/>
              <a:gd name="connsiteX7" fmla="*/ 355427 w 1664427"/>
              <a:gd name="connsiteY7" fmla="*/ 845409 h 1114016"/>
              <a:gd name="connsiteX8" fmla="*/ 1428207 w 1664427"/>
              <a:gd name="connsiteY8" fmla="*/ 853029 h 1114016"/>
              <a:gd name="connsiteX9" fmla="*/ 1664427 w 1664427"/>
              <a:gd name="connsiteY9" fmla="*/ 268535 h 1114016"/>
              <a:gd name="connsiteX0" fmla="*/ 1428207 w 1428207"/>
              <a:gd name="connsiteY0" fmla="*/ 268535 h 1114016"/>
              <a:gd name="connsiteX1" fmla="*/ 355427 w 1428207"/>
              <a:gd name="connsiteY1" fmla="*/ 268535 h 1114016"/>
              <a:gd name="connsiteX2" fmla="*/ 355427 w 1428207"/>
              <a:gd name="connsiteY2" fmla="*/ 0 h 1114016"/>
              <a:gd name="connsiteX3" fmla="*/ 351821 w 1428207"/>
              <a:gd name="connsiteY3" fmla="*/ 0 h 1114016"/>
              <a:gd name="connsiteX4" fmla="*/ 0 w 1428207"/>
              <a:gd name="connsiteY4" fmla="*/ 556972 h 1114016"/>
              <a:gd name="connsiteX5" fmla="*/ 351821 w 1428207"/>
              <a:gd name="connsiteY5" fmla="*/ 1114016 h 1114016"/>
              <a:gd name="connsiteX6" fmla="*/ 355427 w 1428207"/>
              <a:gd name="connsiteY6" fmla="*/ 1114016 h 1114016"/>
              <a:gd name="connsiteX7" fmla="*/ 355427 w 1428207"/>
              <a:gd name="connsiteY7" fmla="*/ 845409 h 1114016"/>
              <a:gd name="connsiteX8" fmla="*/ 1428207 w 1428207"/>
              <a:gd name="connsiteY8" fmla="*/ 853029 h 1114016"/>
              <a:gd name="connsiteX9" fmla="*/ 1428207 w 1428207"/>
              <a:gd name="connsiteY9" fmla="*/ 268535 h 1114016"/>
              <a:gd name="connsiteX0" fmla="*/ 1428207 w 1428207"/>
              <a:gd name="connsiteY0" fmla="*/ 268535 h 1114016"/>
              <a:gd name="connsiteX1" fmla="*/ 355427 w 1428207"/>
              <a:gd name="connsiteY1" fmla="*/ 268535 h 1114016"/>
              <a:gd name="connsiteX2" fmla="*/ 355427 w 1428207"/>
              <a:gd name="connsiteY2" fmla="*/ 0 h 1114016"/>
              <a:gd name="connsiteX3" fmla="*/ 351821 w 1428207"/>
              <a:gd name="connsiteY3" fmla="*/ 0 h 1114016"/>
              <a:gd name="connsiteX4" fmla="*/ 0 w 1428207"/>
              <a:gd name="connsiteY4" fmla="*/ 556972 h 1114016"/>
              <a:gd name="connsiteX5" fmla="*/ 351821 w 1428207"/>
              <a:gd name="connsiteY5" fmla="*/ 1114016 h 1114016"/>
              <a:gd name="connsiteX6" fmla="*/ 355427 w 1428207"/>
              <a:gd name="connsiteY6" fmla="*/ 1114016 h 1114016"/>
              <a:gd name="connsiteX7" fmla="*/ 355427 w 1428207"/>
              <a:gd name="connsiteY7" fmla="*/ 845409 h 1114016"/>
              <a:gd name="connsiteX8" fmla="*/ 1428207 w 1428207"/>
              <a:gd name="connsiteY8" fmla="*/ 840329 h 1114016"/>
              <a:gd name="connsiteX9" fmla="*/ 1428207 w 1428207"/>
              <a:gd name="connsiteY9" fmla="*/ 268535 h 1114016"/>
              <a:gd name="connsiteX0" fmla="*/ 1428207 w 1434557"/>
              <a:gd name="connsiteY0" fmla="*/ 268535 h 1114016"/>
              <a:gd name="connsiteX1" fmla="*/ 355427 w 1434557"/>
              <a:gd name="connsiteY1" fmla="*/ 268535 h 1114016"/>
              <a:gd name="connsiteX2" fmla="*/ 355427 w 1434557"/>
              <a:gd name="connsiteY2" fmla="*/ 0 h 1114016"/>
              <a:gd name="connsiteX3" fmla="*/ 351821 w 1434557"/>
              <a:gd name="connsiteY3" fmla="*/ 0 h 1114016"/>
              <a:gd name="connsiteX4" fmla="*/ 0 w 1434557"/>
              <a:gd name="connsiteY4" fmla="*/ 556972 h 1114016"/>
              <a:gd name="connsiteX5" fmla="*/ 351821 w 1434557"/>
              <a:gd name="connsiteY5" fmla="*/ 1114016 h 1114016"/>
              <a:gd name="connsiteX6" fmla="*/ 355427 w 1434557"/>
              <a:gd name="connsiteY6" fmla="*/ 1114016 h 1114016"/>
              <a:gd name="connsiteX7" fmla="*/ 355427 w 1434557"/>
              <a:gd name="connsiteY7" fmla="*/ 845409 h 1114016"/>
              <a:gd name="connsiteX8" fmla="*/ 1434557 w 1434557"/>
              <a:gd name="connsiteY8" fmla="*/ 821279 h 1114016"/>
              <a:gd name="connsiteX9" fmla="*/ 1428207 w 1434557"/>
              <a:gd name="connsiteY9" fmla="*/ 268535 h 1114016"/>
              <a:gd name="connsiteX0" fmla="*/ 1428207 w 1428818"/>
              <a:gd name="connsiteY0" fmla="*/ 268535 h 1114016"/>
              <a:gd name="connsiteX1" fmla="*/ 355427 w 1428818"/>
              <a:gd name="connsiteY1" fmla="*/ 268535 h 1114016"/>
              <a:gd name="connsiteX2" fmla="*/ 355427 w 1428818"/>
              <a:gd name="connsiteY2" fmla="*/ 0 h 1114016"/>
              <a:gd name="connsiteX3" fmla="*/ 351821 w 1428818"/>
              <a:gd name="connsiteY3" fmla="*/ 0 h 1114016"/>
              <a:gd name="connsiteX4" fmla="*/ 0 w 1428818"/>
              <a:gd name="connsiteY4" fmla="*/ 556972 h 1114016"/>
              <a:gd name="connsiteX5" fmla="*/ 351821 w 1428818"/>
              <a:gd name="connsiteY5" fmla="*/ 1114016 h 1114016"/>
              <a:gd name="connsiteX6" fmla="*/ 355427 w 1428818"/>
              <a:gd name="connsiteY6" fmla="*/ 1114016 h 1114016"/>
              <a:gd name="connsiteX7" fmla="*/ 355427 w 1428818"/>
              <a:gd name="connsiteY7" fmla="*/ 845409 h 1114016"/>
              <a:gd name="connsiteX8" fmla="*/ 1428207 w 1428818"/>
              <a:gd name="connsiteY8" fmla="*/ 827629 h 1114016"/>
              <a:gd name="connsiteX9" fmla="*/ 1428207 w 1428818"/>
              <a:gd name="connsiteY9" fmla="*/ 268535 h 1114016"/>
              <a:gd name="connsiteX0" fmla="*/ 1428207 w 1428488"/>
              <a:gd name="connsiteY0" fmla="*/ 268535 h 1114016"/>
              <a:gd name="connsiteX1" fmla="*/ 355427 w 1428488"/>
              <a:gd name="connsiteY1" fmla="*/ 268535 h 1114016"/>
              <a:gd name="connsiteX2" fmla="*/ 355427 w 1428488"/>
              <a:gd name="connsiteY2" fmla="*/ 0 h 1114016"/>
              <a:gd name="connsiteX3" fmla="*/ 351821 w 1428488"/>
              <a:gd name="connsiteY3" fmla="*/ 0 h 1114016"/>
              <a:gd name="connsiteX4" fmla="*/ 0 w 1428488"/>
              <a:gd name="connsiteY4" fmla="*/ 556972 h 1114016"/>
              <a:gd name="connsiteX5" fmla="*/ 351821 w 1428488"/>
              <a:gd name="connsiteY5" fmla="*/ 1114016 h 1114016"/>
              <a:gd name="connsiteX6" fmla="*/ 355427 w 1428488"/>
              <a:gd name="connsiteY6" fmla="*/ 1114016 h 1114016"/>
              <a:gd name="connsiteX7" fmla="*/ 355427 w 1428488"/>
              <a:gd name="connsiteY7" fmla="*/ 845409 h 1114016"/>
              <a:gd name="connsiteX8" fmla="*/ 1421857 w 1428488"/>
              <a:gd name="connsiteY8" fmla="*/ 846679 h 1114016"/>
              <a:gd name="connsiteX9" fmla="*/ 1428207 w 1428488"/>
              <a:gd name="connsiteY9" fmla="*/ 268535 h 1114016"/>
              <a:gd name="connsiteX0" fmla="*/ 1428207 w 1434557"/>
              <a:gd name="connsiteY0" fmla="*/ 268535 h 1114016"/>
              <a:gd name="connsiteX1" fmla="*/ 355427 w 1434557"/>
              <a:gd name="connsiteY1" fmla="*/ 268535 h 1114016"/>
              <a:gd name="connsiteX2" fmla="*/ 355427 w 1434557"/>
              <a:gd name="connsiteY2" fmla="*/ 0 h 1114016"/>
              <a:gd name="connsiteX3" fmla="*/ 351821 w 1434557"/>
              <a:gd name="connsiteY3" fmla="*/ 0 h 1114016"/>
              <a:gd name="connsiteX4" fmla="*/ 0 w 1434557"/>
              <a:gd name="connsiteY4" fmla="*/ 556972 h 1114016"/>
              <a:gd name="connsiteX5" fmla="*/ 351821 w 1434557"/>
              <a:gd name="connsiteY5" fmla="*/ 1114016 h 1114016"/>
              <a:gd name="connsiteX6" fmla="*/ 355427 w 1434557"/>
              <a:gd name="connsiteY6" fmla="*/ 1114016 h 1114016"/>
              <a:gd name="connsiteX7" fmla="*/ 355427 w 1434557"/>
              <a:gd name="connsiteY7" fmla="*/ 845409 h 1114016"/>
              <a:gd name="connsiteX8" fmla="*/ 1434557 w 1434557"/>
              <a:gd name="connsiteY8" fmla="*/ 846679 h 1114016"/>
              <a:gd name="connsiteX9" fmla="*/ 1428207 w 1434557"/>
              <a:gd name="connsiteY9" fmla="*/ 268535 h 1114016"/>
              <a:gd name="connsiteX0" fmla="*/ 1428207 w 1428818"/>
              <a:gd name="connsiteY0" fmla="*/ 268535 h 1114016"/>
              <a:gd name="connsiteX1" fmla="*/ 355427 w 1428818"/>
              <a:gd name="connsiteY1" fmla="*/ 268535 h 1114016"/>
              <a:gd name="connsiteX2" fmla="*/ 355427 w 1428818"/>
              <a:gd name="connsiteY2" fmla="*/ 0 h 1114016"/>
              <a:gd name="connsiteX3" fmla="*/ 351821 w 1428818"/>
              <a:gd name="connsiteY3" fmla="*/ 0 h 1114016"/>
              <a:gd name="connsiteX4" fmla="*/ 0 w 1428818"/>
              <a:gd name="connsiteY4" fmla="*/ 556972 h 1114016"/>
              <a:gd name="connsiteX5" fmla="*/ 351821 w 1428818"/>
              <a:gd name="connsiteY5" fmla="*/ 1114016 h 1114016"/>
              <a:gd name="connsiteX6" fmla="*/ 355427 w 1428818"/>
              <a:gd name="connsiteY6" fmla="*/ 1114016 h 1114016"/>
              <a:gd name="connsiteX7" fmla="*/ 355427 w 1428818"/>
              <a:gd name="connsiteY7" fmla="*/ 845409 h 1114016"/>
              <a:gd name="connsiteX8" fmla="*/ 1428207 w 1428818"/>
              <a:gd name="connsiteY8" fmla="*/ 846679 h 1114016"/>
              <a:gd name="connsiteX9" fmla="*/ 1428207 w 1428818"/>
              <a:gd name="connsiteY9" fmla="*/ 268535 h 1114016"/>
              <a:gd name="connsiteX0" fmla="*/ 1825103 w 1825714"/>
              <a:gd name="connsiteY0" fmla="*/ 268535 h 1114016"/>
              <a:gd name="connsiteX1" fmla="*/ 752323 w 1825714"/>
              <a:gd name="connsiteY1" fmla="*/ 268535 h 1114016"/>
              <a:gd name="connsiteX2" fmla="*/ 752323 w 1825714"/>
              <a:gd name="connsiteY2" fmla="*/ 0 h 1114016"/>
              <a:gd name="connsiteX3" fmla="*/ 748717 w 1825714"/>
              <a:gd name="connsiteY3" fmla="*/ 0 h 1114016"/>
              <a:gd name="connsiteX4" fmla="*/ 0 w 1825714"/>
              <a:gd name="connsiteY4" fmla="*/ 556972 h 1114016"/>
              <a:gd name="connsiteX5" fmla="*/ 748717 w 1825714"/>
              <a:gd name="connsiteY5" fmla="*/ 1114016 h 1114016"/>
              <a:gd name="connsiteX6" fmla="*/ 752323 w 1825714"/>
              <a:gd name="connsiteY6" fmla="*/ 1114016 h 1114016"/>
              <a:gd name="connsiteX7" fmla="*/ 752323 w 1825714"/>
              <a:gd name="connsiteY7" fmla="*/ 845409 h 1114016"/>
              <a:gd name="connsiteX8" fmla="*/ 1825103 w 1825714"/>
              <a:gd name="connsiteY8" fmla="*/ 846679 h 1114016"/>
              <a:gd name="connsiteX9" fmla="*/ 1825103 w 1825714"/>
              <a:gd name="connsiteY9" fmla="*/ 268535 h 111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714" h="1114016">
                <a:moveTo>
                  <a:pt x="1825103" y="268535"/>
                </a:moveTo>
                <a:lnTo>
                  <a:pt x="752323" y="268535"/>
                </a:lnTo>
                <a:lnTo>
                  <a:pt x="752323" y="0"/>
                </a:lnTo>
                <a:lnTo>
                  <a:pt x="748717" y="0"/>
                </a:lnTo>
                <a:lnTo>
                  <a:pt x="0" y="556972"/>
                </a:lnTo>
                <a:lnTo>
                  <a:pt x="748717" y="1114016"/>
                </a:lnTo>
                <a:lnTo>
                  <a:pt x="752323" y="1114016"/>
                </a:lnTo>
                <a:lnTo>
                  <a:pt x="752323" y="845409"/>
                </a:lnTo>
                <a:lnTo>
                  <a:pt x="1825103" y="846679"/>
                </a:lnTo>
                <a:cubicBezTo>
                  <a:pt x="1822986" y="662431"/>
                  <a:pt x="1827220" y="452783"/>
                  <a:pt x="1825103" y="268535"/>
                </a:cubicBezTo>
                <a:close/>
              </a:path>
            </a:pathLst>
          </a:custGeom>
          <a:gradFill>
            <a:gsLst>
              <a:gs pos="15000">
                <a:srgbClr val="AE78E3"/>
              </a:gs>
              <a:gs pos="87000">
                <a:srgbClr val="FC5F9C">
                  <a:alpha val="0"/>
                </a:srgbClr>
              </a:gs>
            </a:gsLst>
            <a:lin ang="0" scaled="0"/>
          </a:gradFill>
          <a:ln w="7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dirty="0"/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0415BD83-CEF3-461D-966E-AB477420B3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34309" y="2018292"/>
            <a:ext cx="2882330" cy="2173624"/>
          </a:xfrm>
          <a:prstGeom prst="rect">
            <a:avLst/>
          </a:prstGeom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DD663D8D-D0AA-405D-B802-6377A76540B9}"/>
              </a:ext>
            </a:extLst>
          </p:cNvPr>
          <p:cNvSpPr txBox="1"/>
          <p:nvPr/>
        </p:nvSpPr>
        <p:spPr>
          <a:xfrm>
            <a:off x="452071" y="3376841"/>
            <a:ext cx="244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New photo added to my </a:t>
            </a:r>
            <a:r>
              <a:rPr lang="en-US" altLang="zh-TW" sz="1200" dirty="0">
                <a:solidFill>
                  <a:srgbClr val="AE78E3"/>
                </a:solidFill>
                <a:latin typeface="Arial Rounded MT Bold" panose="020F0704030504030204" pitchFamily="34" charset="0"/>
              </a:rPr>
              <a:t>Google Drive Account 1</a:t>
            </a:r>
            <a:endParaRPr lang="zh-TW" altLang="en-US" sz="1200" dirty="0">
              <a:solidFill>
                <a:srgbClr val="AE78E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47F4000F-9EA4-4198-82CF-1445EAA38C8D}"/>
              </a:ext>
            </a:extLst>
          </p:cNvPr>
          <p:cNvSpPr txBox="1"/>
          <p:nvPr/>
        </p:nvSpPr>
        <p:spPr>
          <a:xfrm>
            <a:off x="4668864" y="1682454"/>
            <a:ext cx="244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Upload the photo in my Dropbox folder</a:t>
            </a:r>
            <a:endParaRPr lang="zh-TW" altLang="en-US" sz="1200" dirty="0">
              <a:solidFill>
                <a:srgbClr val="AE78E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69B9D58D-108B-4982-A3A3-FD016A8D3EB3}"/>
              </a:ext>
            </a:extLst>
          </p:cNvPr>
          <p:cNvSpPr txBox="1"/>
          <p:nvPr/>
        </p:nvSpPr>
        <p:spPr>
          <a:xfrm>
            <a:off x="4668864" y="2495437"/>
            <a:ext cx="244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Backup the photo to my </a:t>
            </a:r>
            <a:r>
              <a:rPr lang="en-US" altLang="zh-TW" sz="1200" dirty="0">
                <a:solidFill>
                  <a:srgbClr val="FC5F9C"/>
                </a:solidFill>
                <a:latin typeface="Arial Rounded MT Bold" panose="020F0704030504030204" pitchFamily="34" charset="0"/>
              </a:rPr>
              <a:t>Google Drive Account 2</a:t>
            </a:r>
            <a:endParaRPr lang="zh-TW" altLang="en-US" sz="1200" dirty="0">
              <a:solidFill>
                <a:srgbClr val="FC5F9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F816CBED-315F-4222-A872-B4DADF548FE8}"/>
              </a:ext>
            </a:extLst>
          </p:cNvPr>
          <p:cNvSpPr txBox="1"/>
          <p:nvPr/>
        </p:nvSpPr>
        <p:spPr>
          <a:xfrm>
            <a:off x="4668865" y="3342398"/>
            <a:ext cx="1941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Share the file link on our team Slack channel</a:t>
            </a:r>
            <a:endParaRPr lang="zh-TW" altLang="en-US" sz="1200" dirty="0">
              <a:solidFill>
                <a:srgbClr val="FC5F9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35945D1-5969-47D6-859E-8F4EC2A7F593}"/>
              </a:ext>
            </a:extLst>
          </p:cNvPr>
          <p:cNvGrpSpPr/>
          <p:nvPr/>
        </p:nvGrpSpPr>
        <p:grpSpPr>
          <a:xfrm>
            <a:off x="1257242" y="1553962"/>
            <a:ext cx="3411622" cy="2387020"/>
            <a:chOff x="1257242" y="1553962"/>
            <a:chExt cx="3411622" cy="2387020"/>
          </a:xfrm>
        </p:grpSpPr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7DB842AD-6F05-4C76-85B5-DCA93D4425A6}"/>
                </a:ext>
              </a:extLst>
            </p:cNvPr>
            <p:cNvCxnSpPr>
              <a:cxnSpLocks/>
              <a:stCxn id="26" idx="1"/>
              <a:endCxn id="30" idx="6"/>
            </p:cNvCxnSpPr>
            <p:nvPr/>
          </p:nvCxnSpPr>
          <p:spPr>
            <a:xfrm flipH="1">
              <a:off x="2000045" y="2767752"/>
              <a:ext cx="468792" cy="7348"/>
            </a:xfrm>
            <a:prstGeom prst="line">
              <a:avLst/>
            </a:prstGeom>
            <a:ln w="38100">
              <a:solidFill>
                <a:srgbClr val="FF9B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085E251F-D624-4314-84AC-6CC6C3FEACEA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 flipH="1">
              <a:off x="3029717" y="2197340"/>
              <a:ext cx="990266" cy="552541"/>
            </a:xfrm>
            <a:prstGeom prst="line">
              <a:avLst/>
            </a:prstGeom>
            <a:ln w="38100">
              <a:solidFill>
                <a:srgbClr val="FF9B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371A82C7-8961-4A18-B13E-12F2EFE3187F}"/>
                </a:ext>
              </a:extLst>
            </p:cNvPr>
            <p:cNvCxnSpPr>
              <a:cxnSpLocks/>
              <a:stCxn id="39" idx="2"/>
              <a:endCxn id="26" idx="3"/>
            </p:cNvCxnSpPr>
            <p:nvPr/>
          </p:nvCxnSpPr>
          <p:spPr>
            <a:xfrm flipH="1">
              <a:off x="3547287" y="2749882"/>
              <a:ext cx="370265" cy="17870"/>
            </a:xfrm>
            <a:prstGeom prst="line">
              <a:avLst/>
            </a:prstGeom>
            <a:ln w="38100">
              <a:solidFill>
                <a:srgbClr val="FF9B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FF49351A-F4C6-48AF-9752-E431F9C4D61F}"/>
                </a:ext>
              </a:extLst>
            </p:cNvPr>
            <p:cNvCxnSpPr>
              <a:cxnSpLocks/>
              <a:stCxn id="42" idx="1"/>
            </p:cNvCxnSpPr>
            <p:nvPr/>
          </p:nvCxnSpPr>
          <p:spPr>
            <a:xfrm flipH="1" flipV="1">
              <a:off x="3043967" y="2749881"/>
              <a:ext cx="976016" cy="552542"/>
            </a:xfrm>
            <a:prstGeom prst="line">
              <a:avLst/>
            </a:prstGeom>
            <a:ln w="38100">
              <a:solidFill>
                <a:srgbClr val="FF9B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79FE4712-4F8A-42E0-91C1-010C23F2F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68837" y="2228527"/>
              <a:ext cx="1078450" cy="1078450"/>
            </a:xfrm>
            <a:prstGeom prst="roundRect">
              <a:avLst>
                <a:gd name="adj" fmla="val 18498"/>
              </a:avLst>
            </a:prstGeom>
            <a:ln>
              <a:noFill/>
            </a:ln>
          </p:spPr>
        </p:pic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6BA283C1-10B3-4514-87C8-E1CB648DC6C5}"/>
                </a:ext>
              </a:extLst>
            </p:cNvPr>
            <p:cNvGrpSpPr/>
            <p:nvPr/>
          </p:nvGrpSpPr>
          <p:grpSpPr>
            <a:xfrm>
              <a:off x="1257242" y="2403698"/>
              <a:ext cx="742803" cy="742803"/>
              <a:chOff x="5949432" y="3061191"/>
              <a:chExt cx="1152160" cy="1152160"/>
            </a:xfrm>
          </p:grpSpPr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14CAC0D7-1C32-4994-B97B-AC03A4F817D1}"/>
                  </a:ext>
                </a:extLst>
              </p:cNvPr>
              <p:cNvSpPr/>
              <p:nvPr/>
            </p:nvSpPr>
            <p:spPr>
              <a:xfrm>
                <a:off x="5949432" y="3061191"/>
                <a:ext cx="1152160" cy="1152160"/>
              </a:xfrm>
              <a:prstGeom prst="ellipse">
                <a:avLst/>
              </a:prstGeom>
              <a:solidFill>
                <a:srgbClr val="AE78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31" name="圖形 30">
                <a:extLst>
                  <a:ext uri="{FF2B5EF4-FFF2-40B4-BE49-F238E27FC236}">
                    <a16:creationId xmlns:a16="http://schemas.microsoft.com/office/drawing/2014/main" id="{F2B9DC10-2A67-4607-BF95-0850E3B28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6173675" y="3299762"/>
                <a:ext cx="695325" cy="609600"/>
              </a:xfrm>
              <a:prstGeom prst="rect">
                <a:avLst/>
              </a:prstGeom>
            </p:spPr>
          </p:pic>
        </p:grpSp>
        <p:grpSp>
          <p:nvGrpSpPr>
            <p:cNvPr id="37" name="群組 36" hidden="1">
              <a:extLst>
                <a:ext uri="{FF2B5EF4-FFF2-40B4-BE49-F238E27FC236}">
                  <a16:creationId xmlns:a16="http://schemas.microsoft.com/office/drawing/2014/main" id="{A7F8F0C8-8D4E-40E0-8B9E-FDA15099BEFC}"/>
                </a:ext>
              </a:extLst>
            </p:cNvPr>
            <p:cNvGrpSpPr/>
            <p:nvPr/>
          </p:nvGrpSpPr>
          <p:grpSpPr>
            <a:xfrm>
              <a:off x="3911202" y="1563318"/>
              <a:ext cx="742803" cy="742803"/>
              <a:chOff x="466043" y="-1007573"/>
              <a:chExt cx="1152160" cy="1152160"/>
            </a:xfrm>
          </p:grpSpPr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2E1B66EF-BC1F-4FF1-AC13-5FB83B274DE2}"/>
                  </a:ext>
                </a:extLst>
              </p:cNvPr>
              <p:cNvSpPr/>
              <p:nvPr/>
            </p:nvSpPr>
            <p:spPr>
              <a:xfrm>
                <a:off x="466043" y="-1007573"/>
                <a:ext cx="1152160" cy="1152160"/>
              </a:xfrm>
              <a:prstGeom prst="ellipse">
                <a:avLst/>
              </a:prstGeom>
              <a:solidFill>
                <a:srgbClr val="AE78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AE78E3"/>
                  </a:solidFill>
                </a:endParaRPr>
              </a:p>
            </p:txBody>
          </p:sp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id="{77498282-D8BD-4A64-82BD-41702F1A3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43686" y="-790268"/>
                <a:ext cx="409575" cy="742950"/>
              </a:xfrm>
              <a:prstGeom prst="rect">
                <a:avLst/>
              </a:prstGeom>
            </p:spPr>
          </p:pic>
        </p:grp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B89CC376-4975-461F-B0CA-B358746DE0A0}"/>
                </a:ext>
              </a:extLst>
            </p:cNvPr>
            <p:cNvGrpSpPr/>
            <p:nvPr/>
          </p:nvGrpSpPr>
          <p:grpSpPr>
            <a:xfrm>
              <a:off x="3917552" y="2378480"/>
              <a:ext cx="742803" cy="742803"/>
              <a:chOff x="5949432" y="3061191"/>
              <a:chExt cx="1152160" cy="1152160"/>
            </a:xfrm>
          </p:grpSpPr>
          <p:sp>
            <p:nvSpPr>
              <p:cNvPr id="39" name="橢圓 38">
                <a:extLst>
                  <a:ext uri="{FF2B5EF4-FFF2-40B4-BE49-F238E27FC236}">
                    <a16:creationId xmlns:a16="http://schemas.microsoft.com/office/drawing/2014/main" id="{98958797-F1E4-45C4-83F9-C9A17092E608}"/>
                  </a:ext>
                </a:extLst>
              </p:cNvPr>
              <p:cNvSpPr/>
              <p:nvPr/>
            </p:nvSpPr>
            <p:spPr>
              <a:xfrm>
                <a:off x="5949432" y="3061191"/>
                <a:ext cx="1152160" cy="1152160"/>
              </a:xfrm>
              <a:prstGeom prst="ellipse">
                <a:avLst/>
              </a:prstGeom>
              <a:solidFill>
                <a:srgbClr val="FC5F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0" name="圖形 39">
                <a:extLst>
                  <a:ext uri="{FF2B5EF4-FFF2-40B4-BE49-F238E27FC236}">
                    <a16:creationId xmlns:a16="http://schemas.microsoft.com/office/drawing/2014/main" id="{5F1039B6-A895-4E5F-A875-3C6FAC752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6173675" y="3299762"/>
                <a:ext cx="695325" cy="609600"/>
              </a:xfrm>
              <a:prstGeom prst="rect">
                <a:avLst/>
              </a:prstGeom>
            </p:spPr>
          </p:pic>
        </p:grpSp>
        <p:grpSp>
          <p:nvGrpSpPr>
            <p:cNvPr id="41" name="群組 40" hidden="1">
              <a:extLst>
                <a:ext uri="{FF2B5EF4-FFF2-40B4-BE49-F238E27FC236}">
                  <a16:creationId xmlns:a16="http://schemas.microsoft.com/office/drawing/2014/main" id="{50C15D2D-7242-4C1D-B614-8AD5C1B32FFD}"/>
                </a:ext>
              </a:extLst>
            </p:cNvPr>
            <p:cNvGrpSpPr/>
            <p:nvPr/>
          </p:nvGrpSpPr>
          <p:grpSpPr>
            <a:xfrm>
              <a:off x="3911202" y="3193642"/>
              <a:ext cx="742803" cy="742803"/>
              <a:chOff x="466043" y="-1007573"/>
              <a:chExt cx="1152160" cy="1152160"/>
            </a:xfrm>
          </p:grpSpPr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A7251EB9-4A50-436A-84C4-4929EB4CF9C2}"/>
                  </a:ext>
                </a:extLst>
              </p:cNvPr>
              <p:cNvSpPr/>
              <p:nvPr/>
            </p:nvSpPr>
            <p:spPr>
              <a:xfrm>
                <a:off x="466043" y="-1007573"/>
                <a:ext cx="1152160" cy="1152160"/>
              </a:xfrm>
              <a:prstGeom prst="ellipse">
                <a:avLst/>
              </a:prstGeom>
              <a:solidFill>
                <a:srgbClr val="FC5F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3" name="圖形 42">
                <a:extLst>
                  <a:ext uri="{FF2B5EF4-FFF2-40B4-BE49-F238E27FC236}">
                    <a16:creationId xmlns:a16="http://schemas.microsoft.com/office/drawing/2014/main" id="{9BF54632-40D7-455A-ABA3-5ECEEBFD91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43686" y="-790268"/>
                <a:ext cx="409575" cy="742950"/>
              </a:xfrm>
              <a:prstGeom prst="rect">
                <a:avLst/>
              </a:prstGeom>
            </p:spPr>
          </p:pic>
        </p:grpSp>
        <p:grpSp>
          <p:nvGrpSpPr>
            <p:cNvPr id="52" name="群組 35">
              <a:extLst>
                <a:ext uri="{FF2B5EF4-FFF2-40B4-BE49-F238E27FC236}">
                  <a16:creationId xmlns:a16="http://schemas.microsoft.com/office/drawing/2014/main" id="{F9200741-1B75-4949-B310-9A9AB2D476E7}"/>
                </a:ext>
              </a:extLst>
            </p:cNvPr>
            <p:cNvGrpSpPr/>
            <p:nvPr/>
          </p:nvGrpSpPr>
          <p:grpSpPr>
            <a:xfrm>
              <a:off x="3914395" y="1553962"/>
              <a:ext cx="754469" cy="754469"/>
              <a:chOff x="7782351" y="1482952"/>
              <a:chExt cx="1152160" cy="1152160"/>
            </a:xfrm>
          </p:grpSpPr>
          <p:sp>
            <p:nvSpPr>
              <p:cNvPr id="54" name="橢圓 26">
                <a:extLst>
                  <a:ext uri="{FF2B5EF4-FFF2-40B4-BE49-F238E27FC236}">
                    <a16:creationId xmlns:a16="http://schemas.microsoft.com/office/drawing/2014/main" id="{3ED1E469-2794-4588-8B3E-5080EF165198}"/>
                  </a:ext>
                </a:extLst>
              </p:cNvPr>
              <p:cNvSpPr/>
              <p:nvPr/>
            </p:nvSpPr>
            <p:spPr>
              <a:xfrm>
                <a:off x="7782351" y="1482952"/>
                <a:ext cx="1152160" cy="1152160"/>
              </a:xfrm>
              <a:prstGeom prst="ellipse">
                <a:avLst/>
              </a:prstGeom>
              <a:solidFill>
                <a:srgbClr val="8C6B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pic>
            <p:nvPicPr>
              <p:cNvPr id="55" name="圖形 34">
                <a:extLst>
                  <a:ext uri="{FF2B5EF4-FFF2-40B4-BE49-F238E27FC236}">
                    <a16:creationId xmlns:a16="http://schemas.microsoft.com/office/drawing/2014/main" id="{AC0EEF90-31BC-4658-BA76-0BD8C994B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8011586" y="1797524"/>
                <a:ext cx="714375" cy="609600"/>
              </a:xfrm>
              <a:prstGeom prst="rect">
                <a:avLst/>
              </a:prstGeom>
            </p:spPr>
          </p:pic>
        </p:grpSp>
        <p:grpSp>
          <p:nvGrpSpPr>
            <p:cNvPr id="56" name="群組 32">
              <a:extLst>
                <a:ext uri="{FF2B5EF4-FFF2-40B4-BE49-F238E27FC236}">
                  <a16:creationId xmlns:a16="http://schemas.microsoft.com/office/drawing/2014/main" id="{D8689267-C82C-4F36-BD78-C68B3691D4C4}"/>
                </a:ext>
              </a:extLst>
            </p:cNvPr>
            <p:cNvGrpSpPr/>
            <p:nvPr/>
          </p:nvGrpSpPr>
          <p:grpSpPr>
            <a:xfrm>
              <a:off x="3908234" y="3185635"/>
              <a:ext cx="755347" cy="755347"/>
              <a:chOff x="9635898" y="3016402"/>
              <a:chExt cx="1152160" cy="1152160"/>
            </a:xfrm>
          </p:grpSpPr>
          <p:sp>
            <p:nvSpPr>
              <p:cNvPr id="60" name="橢圓 24">
                <a:extLst>
                  <a:ext uri="{FF2B5EF4-FFF2-40B4-BE49-F238E27FC236}">
                    <a16:creationId xmlns:a16="http://schemas.microsoft.com/office/drawing/2014/main" id="{7F4D177E-8E4D-4F03-874C-18123494A05F}"/>
                  </a:ext>
                </a:extLst>
              </p:cNvPr>
              <p:cNvSpPr/>
              <p:nvPr/>
            </p:nvSpPr>
            <p:spPr>
              <a:xfrm>
                <a:off x="9635898" y="3016402"/>
                <a:ext cx="1152160" cy="1152160"/>
              </a:xfrm>
              <a:prstGeom prst="ellipse">
                <a:avLst/>
              </a:prstGeom>
              <a:solidFill>
                <a:srgbClr val="6C4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61" name="圖形 31">
                <a:extLst>
                  <a:ext uri="{FF2B5EF4-FFF2-40B4-BE49-F238E27FC236}">
                    <a16:creationId xmlns:a16="http://schemas.microsoft.com/office/drawing/2014/main" id="{435B8FCC-2E61-4136-A81A-F56F1BF52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9947130" y="3312670"/>
                <a:ext cx="590550" cy="590550"/>
              </a:xfrm>
              <a:prstGeom prst="rect">
                <a:avLst/>
              </a:prstGeom>
            </p:spPr>
          </p:pic>
        </p:grpSp>
      </p:grpSp>
      <p:pic>
        <p:nvPicPr>
          <p:cNvPr id="66" name="圖形 65">
            <a:extLst>
              <a:ext uri="{FF2B5EF4-FFF2-40B4-BE49-F238E27FC236}">
                <a16:creationId xmlns:a16="http://schemas.microsoft.com/office/drawing/2014/main" id="{14A8F3D6-F723-486E-B31D-E73B13016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11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646CA4DE-50DA-422D-A608-69180A6A9432}"/>
              </a:ext>
            </a:extLst>
          </p:cNvPr>
          <p:cNvGrpSpPr/>
          <p:nvPr/>
        </p:nvGrpSpPr>
        <p:grpSpPr>
          <a:xfrm>
            <a:off x="-32830" y="-160109"/>
            <a:ext cx="24449659" cy="6934962"/>
            <a:chOff x="0" y="-73025"/>
            <a:chExt cx="24449659" cy="693496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057EE81-4041-46DB-95B9-219E7B4777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8B9DF2E-A648-4707-8E40-EF155211B5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C3D9BF1C-C2B3-47C9-93DD-140509D1F2A5}"/>
              </a:ext>
            </a:extLst>
          </p:cNvPr>
          <p:cNvGrpSpPr/>
          <p:nvPr/>
        </p:nvGrpSpPr>
        <p:grpSpPr>
          <a:xfrm>
            <a:off x="304796" y="403452"/>
            <a:ext cx="11480801" cy="6166530"/>
            <a:chOff x="304796" y="403452"/>
            <a:chExt cx="11480801" cy="6166530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1298AD3D-8260-4725-8A81-B618EBD37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08996" y="403452"/>
              <a:ext cx="1476601" cy="249138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0CCC58ED-1B6B-4514-B0F6-01924B49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4796" y="6218254"/>
              <a:ext cx="1146633" cy="351728"/>
            </a:xfrm>
            <a:prstGeom prst="rect">
              <a:avLst/>
            </a:prstGeom>
          </p:spPr>
        </p:pic>
      </p:grpSp>
      <p:sp>
        <p:nvSpPr>
          <p:cNvPr id="2" name="Title 1" hidden="1"/>
          <p:cNvSpPr>
            <a:spLocks noGrp="1"/>
          </p:cNvSpPr>
          <p:nvPr>
            <p:ph type="title" idx="4294967295"/>
          </p:nvPr>
        </p:nvSpPr>
        <p:spPr>
          <a:xfrm>
            <a:off x="304796" y="2489200"/>
            <a:ext cx="11480800" cy="766763"/>
          </a:xfrm>
        </p:spPr>
        <p:txBody>
          <a:bodyPr>
            <a:noAutofit/>
          </a:bodyPr>
          <a:lstStyle/>
          <a:p>
            <a:r>
              <a:rPr lang="en-US" sz="7200" b="0" dirty="0">
                <a:solidFill>
                  <a:schemeClr val="bg1"/>
                </a:solidFill>
                <a:latin typeface="Arial Rounded MT Bold"/>
                <a:cs typeface="Arial"/>
              </a:rPr>
              <a:t>What Can </a:t>
            </a:r>
            <a:r>
              <a:rPr lang="en-US" sz="7200" b="0" dirty="0" err="1">
                <a:solidFill>
                  <a:schemeClr val="bg1"/>
                </a:solidFill>
                <a:latin typeface="Arial Rounded MT Bold"/>
                <a:cs typeface="Arial"/>
              </a:rPr>
              <a:t>Qmiix</a:t>
            </a:r>
            <a:r>
              <a:rPr lang="en-US" sz="7200" b="0" dirty="0">
                <a:solidFill>
                  <a:schemeClr val="bg1"/>
                </a:solidFill>
                <a:latin typeface="Arial Rounded MT Bold"/>
                <a:cs typeface="Arial"/>
              </a:rPr>
              <a:t> Do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9" name="圖片 8" hidden="1">
            <a:extLst>
              <a:ext uri="{FF2B5EF4-FFF2-40B4-BE49-F238E27FC236}">
                <a16:creationId xmlns:a16="http://schemas.microsoft.com/office/drawing/2014/main" id="{32908F92-A9AC-47B5-AD16-4477AB031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96" y="1985529"/>
            <a:ext cx="11479763" cy="1926503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AA5D0D89-610D-4EE4-B582-A328B3106FBD}"/>
              </a:ext>
            </a:extLst>
          </p:cNvPr>
          <p:cNvGrpSpPr/>
          <p:nvPr/>
        </p:nvGrpSpPr>
        <p:grpSpPr>
          <a:xfrm>
            <a:off x="-12259216" y="7162605"/>
            <a:ext cx="48866489" cy="7036560"/>
            <a:chOff x="-32830" y="3838834"/>
            <a:chExt cx="48866489" cy="7036560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FBE1F74D-0C4E-417C-98C2-7F695937393E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8EDDC4C2-D948-4FC3-AED4-E71729BA23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EB69E7F3-0D20-448E-935F-6277E5BFA9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DCFA3B58-5300-489B-ACC2-6FF0412ACB19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81894E57-54A1-4E71-93F1-472D0CB70A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83D9DA2-884C-428F-970E-844ED0D303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C3DC924B-07BF-45DF-AC77-3343AF663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604" y="1985529"/>
            <a:ext cx="1147976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2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4.07407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群組 23">
            <a:extLst>
              <a:ext uri="{FF2B5EF4-FFF2-40B4-BE49-F238E27FC236}">
                <a16:creationId xmlns:a16="http://schemas.microsoft.com/office/drawing/2014/main" id="{3D923C79-CCE9-4031-8A85-5D4158E7EBFF}"/>
              </a:ext>
            </a:extLst>
          </p:cNvPr>
          <p:cNvGrpSpPr/>
          <p:nvPr/>
        </p:nvGrpSpPr>
        <p:grpSpPr>
          <a:xfrm>
            <a:off x="-32830" y="3838834"/>
            <a:ext cx="48866489" cy="7036560"/>
            <a:chOff x="-32830" y="3838834"/>
            <a:chExt cx="48866489" cy="7036560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268158C6-4A48-4A41-A33D-F7764A4C355A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DA51764B-135E-420C-A295-34B531069F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39915623-AAF1-4320-92B0-DB0426D0D22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8975394C-E66A-46DF-B17E-1CE6A9F36860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F7B48E5D-DB7B-4D21-9F49-9E5AE084D5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0B68CA6A-8832-4DB6-A963-78793C0928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2761" y="228600"/>
            <a:ext cx="11480800" cy="765175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7030A0"/>
                </a:solidFill>
                <a:latin typeface="Arial Rounded MT Bold"/>
                <a:cs typeface="Arial"/>
              </a:rPr>
              <a:t>What Can </a:t>
            </a:r>
            <a:r>
              <a:rPr lang="en-US" b="0" dirty="0" err="1">
                <a:solidFill>
                  <a:srgbClr val="7030A0"/>
                </a:solidFill>
                <a:latin typeface="Arial Rounded MT Bold"/>
                <a:cs typeface="Arial"/>
              </a:rPr>
              <a:t>Qmiix</a:t>
            </a:r>
            <a:r>
              <a:rPr lang="en-US" b="0" dirty="0">
                <a:solidFill>
                  <a:srgbClr val="7030A0"/>
                </a:solidFill>
                <a:latin typeface="Arial Rounded MT Bold"/>
                <a:cs typeface="Arial"/>
              </a:rPr>
              <a:t> Do</a:t>
            </a:r>
            <a:endParaRPr lang="en-US" b="0" dirty="0">
              <a:solidFill>
                <a:srgbClr val="7030A0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C1817E4-88C2-4D27-A21F-2DFADB6D184C}"/>
              </a:ext>
            </a:extLst>
          </p:cNvPr>
          <p:cNvSpPr txBox="1"/>
          <p:nvPr/>
        </p:nvSpPr>
        <p:spPr>
          <a:xfrm>
            <a:off x="895454" y="3177328"/>
            <a:ext cx="240978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dirty="0">
                <a:solidFill>
                  <a:srgbClr val="FC5F9C"/>
                </a:solidFill>
                <a:latin typeface="Arial Rounded MT Bold" panose="020F0704030504030204" pitchFamily="34" charset="0"/>
              </a:rPr>
              <a:t>Centralized Management</a:t>
            </a:r>
            <a:endParaRPr 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9FCD982-FA1F-433F-87AB-9C7CB9257393}"/>
              </a:ext>
            </a:extLst>
          </p:cNvPr>
          <p:cNvSpPr txBox="1"/>
          <p:nvPr/>
        </p:nvSpPr>
        <p:spPr>
          <a:xfrm>
            <a:off x="895455" y="3955455"/>
            <a:ext cx="2172892" cy="101566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TW" dirty="0">
                <a:solidFill>
                  <a:srgbClr val="523B63"/>
                </a:solidFill>
              </a:rPr>
              <a:t>Manage all your workflows or </a:t>
            </a:r>
            <a:r>
              <a:rPr lang="en-US" altLang="zh-TW" dirty="0" err="1">
                <a:solidFill>
                  <a:srgbClr val="523B63"/>
                </a:solidFill>
              </a:rPr>
              <a:t>miixes</a:t>
            </a:r>
            <a:r>
              <a:rPr lang="en-US" altLang="zh-TW" dirty="0">
                <a:solidFill>
                  <a:srgbClr val="523B63"/>
                </a:solidFill>
              </a:rPr>
              <a:t> from Web, Android or iOS</a:t>
            </a:r>
          </a:p>
          <a:p>
            <a:pPr>
              <a:buFont typeface="Arial" pitchFamily="34" charset="0"/>
              <a:buChar char="•"/>
            </a:pPr>
            <a:endParaRPr lang="en-US" altLang="zh-TW" dirty="0">
              <a:solidFill>
                <a:srgbClr val="523B63"/>
              </a:solidFill>
            </a:endParaRPr>
          </a:p>
          <a:p>
            <a:endParaRPr lang="en-US" altLang="zh-TW" dirty="0">
              <a:solidFill>
                <a:srgbClr val="523B63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3A332D-4A4C-483D-8FB6-762E489820D1}"/>
              </a:ext>
            </a:extLst>
          </p:cNvPr>
          <p:cNvSpPr txBox="1"/>
          <p:nvPr/>
        </p:nvSpPr>
        <p:spPr>
          <a:xfrm>
            <a:off x="4020782" y="3186509"/>
            <a:ext cx="222336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dirty="0">
                <a:solidFill>
                  <a:srgbClr val="FC5F9C"/>
                </a:solidFill>
                <a:latin typeface="Arial Rounded MT Bold"/>
              </a:rPr>
              <a:t>Advanced Workflows</a:t>
            </a:r>
            <a:endParaRPr lang="en-US" altLang="zh-TW" sz="2400" dirty="0">
              <a:solidFill>
                <a:srgbClr val="FC5F9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45DCE27-1626-4952-9330-EC86DC07DB5D}"/>
              </a:ext>
            </a:extLst>
          </p:cNvPr>
          <p:cNvSpPr txBox="1"/>
          <p:nvPr/>
        </p:nvSpPr>
        <p:spPr>
          <a:xfrm>
            <a:off x="9369474" y="3165963"/>
            <a:ext cx="244262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dirty="0">
                <a:solidFill>
                  <a:srgbClr val="FC5F9C"/>
                </a:solidFill>
                <a:latin typeface="Arial Rounded MT Bold"/>
              </a:rPr>
              <a:t>Multiple Connections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0D124D0-72C4-4A1E-80FA-523557343014}"/>
              </a:ext>
            </a:extLst>
          </p:cNvPr>
          <p:cNvSpPr txBox="1"/>
          <p:nvPr/>
        </p:nvSpPr>
        <p:spPr>
          <a:xfrm>
            <a:off x="4020782" y="3955455"/>
            <a:ext cx="1819728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dirty="0">
                <a:solidFill>
                  <a:srgbClr val="523B63"/>
                </a:solidFill>
              </a:rPr>
              <a:t>Create workflows with one Trigger and </a:t>
            </a:r>
            <a:r>
              <a:rPr lang="en-US" altLang="zh-TW" dirty="0" err="1">
                <a:solidFill>
                  <a:srgbClr val="523B63"/>
                </a:solidFill>
              </a:rPr>
              <a:t>upto</a:t>
            </a:r>
            <a:r>
              <a:rPr lang="en-US" altLang="zh-TW" dirty="0">
                <a:solidFill>
                  <a:srgbClr val="523B63"/>
                </a:solidFill>
              </a:rPr>
              <a:t> 5 actions</a:t>
            </a:r>
            <a:endParaRPr lang="en-US" dirty="0">
              <a:solidFill>
                <a:srgbClr val="523B63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zh-TW" dirty="0">
              <a:solidFill>
                <a:srgbClr val="523B63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9B2CB91-8EAA-4B40-B82E-83DF658E1DF3}"/>
              </a:ext>
            </a:extLst>
          </p:cNvPr>
          <p:cNvSpPr txBox="1"/>
          <p:nvPr/>
        </p:nvSpPr>
        <p:spPr>
          <a:xfrm>
            <a:off x="9369474" y="3955455"/>
            <a:ext cx="222336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dirty="0">
                <a:solidFill>
                  <a:srgbClr val="523B63"/>
                </a:solidFill>
              </a:rPr>
              <a:t>Connect with multiple accounts of the same app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225ED912-A5B0-4ABD-958A-FF18ECD87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4729" y="1825406"/>
            <a:ext cx="1192012" cy="1138237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5B47DA0A-B233-42DB-A410-5A6F9CF564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6532" y="1948301"/>
            <a:ext cx="1028700" cy="923925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6B93BF19-2C7C-4551-BB3E-1729119DBF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12514" y="2062600"/>
            <a:ext cx="981075" cy="790575"/>
          </a:xfrm>
          <a:prstGeom prst="rect">
            <a:avLst/>
          </a:prstGeom>
        </p:spPr>
      </p:pic>
      <p:sp>
        <p:nvSpPr>
          <p:cNvPr id="19" name="文字方塊 5">
            <a:extLst>
              <a:ext uri="{FF2B5EF4-FFF2-40B4-BE49-F238E27FC236}">
                <a16:creationId xmlns:a16="http://schemas.microsoft.com/office/drawing/2014/main" id="{451B5E83-7BFF-4F7E-AD18-CE7AF94DBCE4}"/>
              </a:ext>
            </a:extLst>
          </p:cNvPr>
          <p:cNvSpPr txBox="1"/>
          <p:nvPr/>
        </p:nvSpPr>
        <p:spPr>
          <a:xfrm>
            <a:off x="6775195" y="3186509"/>
            <a:ext cx="240978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2400" dirty="0">
                <a:solidFill>
                  <a:srgbClr val="FC5F9C"/>
                </a:solidFill>
                <a:latin typeface="Arial Rounded MT Bold"/>
              </a:rPr>
              <a:t>Near-Zero Latency</a:t>
            </a:r>
          </a:p>
        </p:txBody>
      </p:sp>
      <p:sp>
        <p:nvSpPr>
          <p:cNvPr id="20" name="文字方塊 11">
            <a:extLst>
              <a:ext uri="{FF2B5EF4-FFF2-40B4-BE49-F238E27FC236}">
                <a16:creationId xmlns:a16="http://schemas.microsoft.com/office/drawing/2014/main" id="{E3800402-20E0-49E5-8E9A-EDDBB5645E9D}"/>
              </a:ext>
            </a:extLst>
          </p:cNvPr>
          <p:cNvSpPr txBox="1"/>
          <p:nvPr/>
        </p:nvSpPr>
        <p:spPr>
          <a:xfrm>
            <a:off x="6775196" y="3955455"/>
            <a:ext cx="2063226" cy="6463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dirty="0">
                <a:solidFill>
                  <a:srgbClr val="523B63"/>
                </a:solidFill>
              </a:rPr>
              <a:t>Real-time execution of your workflows</a:t>
            </a:r>
          </a:p>
          <a:p>
            <a:endParaRPr lang="en-US" altLang="zh-TW" dirty="0">
              <a:solidFill>
                <a:srgbClr val="523B63"/>
              </a:solidFill>
            </a:endParaRPr>
          </a:p>
        </p:txBody>
      </p:sp>
      <p:pic>
        <p:nvPicPr>
          <p:cNvPr id="5" name="Picture 6" hidden="1">
            <a:extLst>
              <a:ext uri="{FF2B5EF4-FFF2-40B4-BE49-F238E27FC236}">
                <a16:creationId xmlns:a16="http://schemas.microsoft.com/office/drawing/2014/main" id="{252D4F31-0252-47A9-8E6C-E79A93A341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6424" y="1544200"/>
            <a:ext cx="2743200" cy="1088829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93FC4931-B1CB-4BE2-8179-0865D0627A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45023" y="1948301"/>
            <a:ext cx="647700" cy="1019175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C71B3A0C-4242-4031-AC6F-A9AF228E63C7}"/>
              </a:ext>
            </a:extLst>
          </p:cNvPr>
          <p:cNvGrpSpPr/>
          <p:nvPr/>
        </p:nvGrpSpPr>
        <p:grpSpPr>
          <a:xfrm>
            <a:off x="-9937660" y="-7572915"/>
            <a:ext cx="24449659" cy="6934962"/>
            <a:chOff x="0" y="-73025"/>
            <a:chExt cx="24449659" cy="6934962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D92EFA96-445A-4046-B536-7C6A2195C9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12CB34A2-6922-40FB-AE80-5D2B46EC4B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31" name="群組 30" hidden="1">
            <a:extLst>
              <a:ext uri="{FF2B5EF4-FFF2-40B4-BE49-F238E27FC236}">
                <a16:creationId xmlns:a16="http://schemas.microsoft.com/office/drawing/2014/main" id="{3FFB1B4E-0481-4D62-BF29-2A893E5DDD71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3E56A2A3-FB1A-4F7C-9E85-3F8394020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76A8E910-FB19-438F-B008-C8A0F2E93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pic>
        <p:nvPicPr>
          <p:cNvPr id="35" name="圖形 34">
            <a:extLst>
              <a:ext uri="{FF2B5EF4-FFF2-40B4-BE49-F238E27FC236}">
                <a16:creationId xmlns:a16="http://schemas.microsoft.com/office/drawing/2014/main" id="{851889D2-CD4F-4474-A68A-E3615C6250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85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9C5C5D4C-00DC-40EC-8D47-5CEB75EFAD98}"/>
              </a:ext>
            </a:extLst>
          </p:cNvPr>
          <p:cNvGrpSpPr/>
          <p:nvPr/>
        </p:nvGrpSpPr>
        <p:grpSpPr>
          <a:xfrm>
            <a:off x="-32830" y="-160109"/>
            <a:ext cx="24449659" cy="6934962"/>
            <a:chOff x="0" y="-73025"/>
            <a:chExt cx="24449659" cy="693496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C262BE3D-AE0C-4281-9BCA-06C5CB79C5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02A1EEE2-F369-4C31-94A7-E46A8A20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6B76BC0F-21D9-4229-84EA-7BA12F34F9CA}"/>
              </a:ext>
            </a:extLst>
          </p:cNvPr>
          <p:cNvGrpSpPr/>
          <p:nvPr/>
        </p:nvGrpSpPr>
        <p:grpSpPr>
          <a:xfrm>
            <a:off x="304796" y="403452"/>
            <a:ext cx="11480801" cy="6166530"/>
            <a:chOff x="304796" y="403452"/>
            <a:chExt cx="11480801" cy="6166530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7D2676A0-5CE0-41A0-BC08-6F076BD1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08996" y="403452"/>
              <a:ext cx="1476601" cy="249138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81AFDFFB-8594-4A28-936B-2FF75A404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4796" y="6218254"/>
              <a:ext cx="1146633" cy="35172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489200"/>
            <a:ext cx="11480800" cy="766763"/>
          </a:xfr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sz="7200" b="0" dirty="0">
                <a:solidFill>
                  <a:schemeClr val="bg1"/>
                </a:solidFill>
                <a:latin typeface="Arial Rounded MT Bold"/>
                <a:cs typeface="Arial"/>
              </a:rPr>
              <a:t>Who Can Use </a:t>
            </a:r>
            <a:r>
              <a:rPr lang="en-US" sz="7200" b="0" dirty="0" err="1">
                <a:solidFill>
                  <a:schemeClr val="bg1"/>
                </a:solidFill>
                <a:latin typeface="Arial Rounded MT Bold"/>
                <a:cs typeface="Arial"/>
              </a:rPr>
              <a:t>Qmiix</a:t>
            </a:r>
            <a:endParaRPr lang="en-US" sz="7200" b="0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D6930D2-ECFE-465A-9CAC-7C18618913E4}"/>
              </a:ext>
            </a:extLst>
          </p:cNvPr>
          <p:cNvGrpSpPr/>
          <p:nvPr/>
        </p:nvGrpSpPr>
        <p:grpSpPr>
          <a:xfrm>
            <a:off x="-6137816" y="7338414"/>
            <a:ext cx="48866489" cy="7036560"/>
            <a:chOff x="-32830" y="3838834"/>
            <a:chExt cx="48866489" cy="7036560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8214ECF7-5675-4BA6-BB4B-B7FE87ACAF85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14DAB6B-7453-4292-B231-DD4A4F8907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1FFCAE96-4C08-4EBA-807A-7FD03A7D14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D8B67F08-6E07-4C77-BE29-8225949B30E2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2D8E8587-B9F1-46E6-AE41-BCB67CBB6B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69438C92-1DD1-412A-9731-07536AF3B8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50383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4.07407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>
            <a:extLst>
              <a:ext uri="{FF2B5EF4-FFF2-40B4-BE49-F238E27FC236}">
                <a16:creationId xmlns:a16="http://schemas.microsoft.com/office/drawing/2014/main" id="{5783536A-1930-4B5A-BF0D-881043238B12}"/>
              </a:ext>
            </a:extLst>
          </p:cNvPr>
          <p:cNvGrpSpPr/>
          <p:nvPr/>
        </p:nvGrpSpPr>
        <p:grpSpPr>
          <a:xfrm>
            <a:off x="-12275630" y="-7259272"/>
            <a:ext cx="24449659" cy="6934962"/>
            <a:chOff x="0" y="-73025"/>
            <a:chExt cx="24449659" cy="6934962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A891E5F9-D406-4A40-8B53-48B72B742A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DFF82142-A6BD-434E-BF38-4AAA0C5023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pic>
        <p:nvPicPr>
          <p:cNvPr id="2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C0B9A4C-E19A-4A9C-AF4F-21E80E910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942" y="1254556"/>
            <a:ext cx="2697064" cy="3235164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C7EEB1DA-9C90-4EA3-BF1C-B7C32B31ABBD}"/>
              </a:ext>
            </a:extLst>
          </p:cNvPr>
          <p:cNvGrpSpPr/>
          <p:nvPr/>
        </p:nvGrpSpPr>
        <p:grpSpPr>
          <a:xfrm>
            <a:off x="-32830" y="4029334"/>
            <a:ext cx="48866489" cy="7036560"/>
            <a:chOff x="-32830" y="3838834"/>
            <a:chExt cx="48866489" cy="703656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B3A723FF-F8EB-41C9-85B2-3B708C8A72E4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F6BB9870-3252-4A1B-ABC3-2C9EB38A56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36521E39-D803-4571-BA7E-7EBD5ADF7B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DC24B3FE-5FC7-40CF-A460-7D56944DAC03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EF03CCBA-4B61-4392-B5C6-58ED9EE2A1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FDC3DAB2-0D43-430E-8FF6-77B2F3F1DF0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22" name="群組 21" hidden="1">
            <a:extLst>
              <a:ext uri="{FF2B5EF4-FFF2-40B4-BE49-F238E27FC236}">
                <a16:creationId xmlns:a16="http://schemas.microsoft.com/office/drawing/2014/main" id="{E581D6B7-6230-4352-AFAD-97B95D7BDE9E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DA3FC6CA-8AA7-4B41-B117-599D6940D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EC343AB1-7F29-421E-95DB-CF7B350D0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b="0" dirty="0">
                <a:solidFill>
                  <a:srgbClr val="7030A0"/>
                </a:solidFill>
                <a:latin typeface="Arial Rounded MT Bold"/>
                <a:cs typeface="Arial"/>
              </a:rPr>
              <a:t>Small Business Owners Can Use </a:t>
            </a:r>
            <a:r>
              <a:rPr lang="en-US" b="0" dirty="0" err="1">
                <a:solidFill>
                  <a:srgbClr val="7030A0"/>
                </a:solidFill>
                <a:latin typeface="Arial Rounded MT Bold"/>
                <a:cs typeface="Arial"/>
              </a:rPr>
              <a:t>Qmiix</a:t>
            </a:r>
            <a:endParaRPr lang="en-US" b="0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7B2AB3-576C-421F-A0E4-7C0206791525}"/>
              </a:ext>
            </a:extLst>
          </p:cNvPr>
          <p:cNvSpPr txBox="1"/>
          <p:nvPr/>
        </p:nvSpPr>
        <p:spPr>
          <a:xfrm>
            <a:off x="235267" y="4596932"/>
            <a:ext cx="35645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Multi Cloud Data Transfer: Free of cost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7EF782-BB14-4151-A5C9-070C6EC7729E}"/>
              </a:ext>
            </a:extLst>
          </p:cNvPr>
          <p:cNvSpPr txBox="1"/>
          <p:nvPr/>
        </p:nvSpPr>
        <p:spPr>
          <a:xfrm>
            <a:off x="3824332" y="4843153"/>
            <a:ext cx="32861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>
              <a:solidFill>
                <a:srgbClr val="595959"/>
              </a:solidFill>
            </a:endParaRPr>
          </a:p>
        </p:txBody>
      </p:sp>
      <p:pic>
        <p:nvPicPr>
          <p:cNvPr id="3" name="Picture 3" hidden="1">
            <a:extLst>
              <a:ext uri="{FF2B5EF4-FFF2-40B4-BE49-F238E27FC236}">
                <a16:creationId xmlns:a16="http://schemas.microsoft.com/office/drawing/2014/main" id="{00937019-71DC-4A36-9B16-B87ED95238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7704" y="1249667"/>
            <a:ext cx="5181484" cy="3872084"/>
          </a:xfrm>
          <a:prstGeom prst="rect">
            <a:avLst/>
          </a:prstGeom>
        </p:spPr>
      </p:pic>
      <p:pic>
        <p:nvPicPr>
          <p:cNvPr id="28" name="Picture 2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CE3B704-ECED-427E-8FCA-EE51017B25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966" y="1246232"/>
            <a:ext cx="2678935" cy="3245488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8AC067-1175-41AF-AD12-CC15E86F1C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9283" y="1250022"/>
            <a:ext cx="2713512" cy="3239697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5B3537-A9D1-4DDA-8E48-9C9051C685C1}"/>
              </a:ext>
            </a:extLst>
          </p:cNvPr>
          <p:cNvSpPr txBox="1"/>
          <p:nvPr/>
        </p:nvSpPr>
        <p:spPr>
          <a:xfrm>
            <a:off x="3837448" y="4596932"/>
            <a:ext cx="35645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523B63"/>
                </a:solidFill>
                <a:latin typeface="Arial Rounded MT Bold" panose="020F0704030504030204" pitchFamily="34" charset="0"/>
              </a:rPr>
              <a:t>Selective file backups for QNAP NAS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71A195B-4283-415B-95EA-798E86879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06571" y="3057347"/>
            <a:ext cx="1785806" cy="1785806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67E219B2-B3F1-40FC-AF58-27800F2FDA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00514" y="1529210"/>
            <a:ext cx="1785806" cy="1785806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A3B5E469-43E2-423E-907C-6CFBDC5BD76B}"/>
              </a:ext>
            </a:extLst>
          </p:cNvPr>
          <p:cNvGrpSpPr/>
          <p:nvPr/>
        </p:nvGrpSpPr>
        <p:grpSpPr>
          <a:xfrm>
            <a:off x="8381971" y="1926047"/>
            <a:ext cx="2098089" cy="2408800"/>
            <a:chOff x="8381971" y="1926047"/>
            <a:chExt cx="2098089" cy="2408800"/>
          </a:xfrm>
        </p:grpSpPr>
        <p:sp>
          <p:nvSpPr>
            <p:cNvPr id="7" name="箭號: 圓形 6">
              <a:extLst>
                <a:ext uri="{FF2B5EF4-FFF2-40B4-BE49-F238E27FC236}">
                  <a16:creationId xmlns:a16="http://schemas.microsoft.com/office/drawing/2014/main" id="{DD47A7A7-1A7D-4825-AA92-2664E87D59C2}"/>
                </a:ext>
              </a:extLst>
            </p:cNvPr>
            <p:cNvSpPr/>
            <p:nvPr/>
          </p:nvSpPr>
          <p:spPr>
            <a:xfrm rot="2585072">
              <a:off x="9042328" y="1926047"/>
              <a:ext cx="1437732" cy="1437732"/>
            </a:xfrm>
            <a:prstGeom prst="circularArrow">
              <a:avLst>
                <a:gd name="adj1" fmla="val 10008"/>
                <a:gd name="adj2" fmla="val 1488102"/>
                <a:gd name="adj3" fmla="val 19361161"/>
                <a:gd name="adj4" fmla="val 11246180"/>
                <a:gd name="adj5" fmla="val 10955"/>
              </a:avLst>
            </a:prstGeom>
            <a:gradFill>
              <a:gsLst>
                <a:gs pos="15000">
                  <a:srgbClr val="AE78E3"/>
                </a:gs>
                <a:gs pos="87000">
                  <a:srgbClr val="FC5F9C">
                    <a:alpha val="0"/>
                  </a:srgb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箭號: 圓形 11">
              <a:extLst>
                <a:ext uri="{FF2B5EF4-FFF2-40B4-BE49-F238E27FC236}">
                  <a16:creationId xmlns:a16="http://schemas.microsoft.com/office/drawing/2014/main" id="{BBB4771F-2EBC-44E8-8402-ADEEB091B1A1}"/>
                </a:ext>
              </a:extLst>
            </p:cNvPr>
            <p:cNvSpPr/>
            <p:nvPr/>
          </p:nvSpPr>
          <p:spPr>
            <a:xfrm rot="12586529">
              <a:off x="8381971" y="2897115"/>
              <a:ext cx="1437732" cy="1437732"/>
            </a:xfrm>
            <a:prstGeom prst="circularArrow">
              <a:avLst>
                <a:gd name="adj1" fmla="val 10008"/>
                <a:gd name="adj2" fmla="val 1488102"/>
                <a:gd name="adj3" fmla="val 19361161"/>
                <a:gd name="adj4" fmla="val 11246180"/>
                <a:gd name="adj5" fmla="val 10955"/>
              </a:avLst>
            </a:prstGeom>
            <a:gradFill>
              <a:gsLst>
                <a:gs pos="15000">
                  <a:srgbClr val="AE78E3"/>
                </a:gs>
                <a:gs pos="87000">
                  <a:srgbClr val="FC5F9C">
                    <a:alpha val="0"/>
                  </a:srgb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1" name="圖形 30">
            <a:extLst>
              <a:ext uri="{FF2B5EF4-FFF2-40B4-BE49-F238E27FC236}">
                <a16:creationId xmlns:a16="http://schemas.microsoft.com/office/drawing/2014/main" id="{F0EC5AFF-0445-4BEC-8617-02904B24D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D52B06F4-B964-45D5-9C15-845B8263170C}"/>
              </a:ext>
            </a:extLst>
          </p:cNvPr>
          <p:cNvGrpSpPr/>
          <p:nvPr/>
        </p:nvGrpSpPr>
        <p:grpSpPr>
          <a:xfrm>
            <a:off x="-24511872" y="4029334"/>
            <a:ext cx="48866489" cy="7036560"/>
            <a:chOff x="-32830" y="3838834"/>
            <a:chExt cx="48866489" cy="703656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87928B6A-A6F8-4E05-ACD7-9CB113E80B2C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9470E2E5-996D-404E-9CA0-B96A986DA2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E0A27A2D-EFCD-4D45-8B8B-AFEEEBF78B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D6EB0DFC-9A9F-4735-BAF0-37D7A9A0AB9C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DD9A9F87-411D-4A81-9860-B10C1ED6DC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DE89519A-984A-451B-9C6E-39681F3660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16" name="群組 15" hidden="1">
            <a:extLst>
              <a:ext uri="{FF2B5EF4-FFF2-40B4-BE49-F238E27FC236}">
                <a16:creationId xmlns:a16="http://schemas.microsoft.com/office/drawing/2014/main" id="{B9DD540A-C610-4DE4-845C-174B3C883E5A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58CF7737-076F-4043-ADAE-CCC829036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D2AEC77B-853D-469E-B524-AC488250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2700"/>
            <a:ext cx="12192000" cy="1247775"/>
          </a:xfrm>
        </p:spPr>
        <p:txBody>
          <a:bodyPr>
            <a:normAutofit/>
          </a:bodyPr>
          <a:lstStyle/>
          <a:p>
            <a:r>
              <a:rPr lang="en-US" sz="3800" b="0" dirty="0">
                <a:solidFill>
                  <a:srgbClr val="7030A0"/>
                </a:solidFill>
                <a:latin typeface="Arial Rounded MT Bold"/>
                <a:cs typeface="Arial"/>
              </a:rPr>
              <a:t>Collaborative Teams Can Use </a:t>
            </a:r>
            <a:r>
              <a:rPr lang="en-US" sz="3800" b="0" dirty="0" err="1">
                <a:solidFill>
                  <a:srgbClr val="7030A0"/>
                </a:solidFill>
                <a:latin typeface="Arial Rounded MT Bold"/>
                <a:cs typeface="Arial"/>
              </a:rPr>
              <a:t>Qmiix</a:t>
            </a:r>
            <a:r>
              <a:rPr lang="en-US" sz="3800" b="0" dirty="0">
                <a:solidFill>
                  <a:srgbClr val="7030A0"/>
                </a:solidFill>
                <a:latin typeface="Arial Rounded MT Bold"/>
                <a:cs typeface="Arial"/>
              </a:rPr>
              <a:t> to Save Time</a:t>
            </a:r>
            <a:endParaRPr lang="en-US" sz="3800" b="0" dirty="0">
              <a:solidFill>
                <a:srgbClr val="7030A0"/>
              </a:solidFill>
            </a:endParaRPr>
          </a:p>
        </p:txBody>
      </p:sp>
      <p:pic>
        <p:nvPicPr>
          <p:cNvPr id="1026" name="Picture 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9896" y="1399189"/>
            <a:ext cx="4870524" cy="335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73F7410-7082-418F-AB3D-1DDFD5DBF523}"/>
              </a:ext>
            </a:extLst>
          </p:cNvPr>
          <p:cNvSpPr txBox="1"/>
          <p:nvPr/>
        </p:nvSpPr>
        <p:spPr>
          <a:xfrm>
            <a:off x="449491" y="4752158"/>
            <a:ext cx="319770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Save Time and boost productivity</a:t>
            </a:r>
          </a:p>
        </p:txBody>
      </p:sp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FED9315-7658-4838-ACF9-1DA134F07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4317" y="1235505"/>
            <a:ext cx="2743200" cy="3290505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AF99DA-90E6-463C-96F6-4A7F2A9ECB5C}"/>
              </a:ext>
            </a:extLst>
          </p:cNvPr>
          <p:cNvSpPr txBox="1"/>
          <p:nvPr/>
        </p:nvSpPr>
        <p:spPr>
          <a:xfrm>
            <a:off x="4002192" y="4663093"/>
            <a:ext cx="319770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523B63"/>
                </a:solidFill>
                <a:latin typeface="Arial Rounded MT Bold" panose="020F0704030504030204" pitchFamily="34" charset="0"/>
              </a:rPr>
              <a:t>Never miss out on important discussions with prompt replies</a:t>
            </a:r>
          </a:p>
        </p:txBody>
      </p:sp>
      <p:pic>
        <p:nvPicPr>
          <p:cNvPr id="5" name="Picture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E52E72F-0A8B-4252-9C8F-8BECDBEBFA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206" y="1235078"/>
            <a:ext cx="2698668" cy="3291357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36389FD5-6E94-44CA-BC0D-0E40A8361615}"/>
              </a:ext>
            </a:extLst>
          </p:cNvPr>
          <p:cNvGrpSpPr/>
          <p:nvPr/>
        </p:nvGrpSpPr>
        <p:grpSpPr>
          <a:xfrm>
            <a:off x="-12224830" y="-8186728"/>
            <a:ext cx="24449659" cy="6934962"/>
            <a:chOff x="0" y="-73025"/>
            <a:chExt cx="24449659" cy="6934962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2DCF9621-0B92-4E9C-8042-58BF870E64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36EB4C4-6D43-4473-ADBC-8234A0B0B2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DB776199-9A95-4F22-B750-7EE365C06CEC}"/>
              </a:ext>
            </a:extLst>
          </p:cNvPr>
          <p:cNvGrpSpPr/>
          <p:nvPr/>
        </p:nvGrpSpPr>
        <p:grpSpPr>
          <a:xfrm rot="5997251">
            <a:off x="8381971" y="1926047"/>
            <a:ext cx="2098089" cy="2408800"/>
            <a:chOff x="8381971" y="1926047"/>
            <a:chExt cx="2098089" cy="2408800"/>
          </a:xfrm>
        </p:grpSpPr>
        <p:sp>
          <p:nvSpPr>
            <p:cNvPr id="25" name="箭號: 圓形 24">
              <a:extLst>
                <a:ext uri="{FF2B5EF4-FFF2-40B4-BE49-F238E27FC236}">
                  <a16:creationId xmlns:a16="http://schemas.microsoft.com/office/drawing/2014/main" id="{5A616B97-BD83-4713-A6FF-534437545CC0}"/>
                </a:ext>
              </a:extLst>
            </p:cNvPr>
            <p:cNvSpPr/>
            <p:nvPr/>
          </p:nvSpPr>
          <p:spPr>
            <a:xfrm rot="2585072">
              <a:off x="9042328" y="1926047"/>
              <a:ext cx="1437732" cy="1437732"/>
            </a:xfrm>
            <a:prstGeom prst="circularArrow">
              <a:avLst>
                <a:gd name="adj1" fmla="val 10008"/>
                <a:gd name="adj2" fmla="val 1488102"/>
                <a:gd name="adj3" fmla="val 19361161"/>
                <a:gd name="adj4" fmla="val 11246180"/>
                <a:gd name="adj5" fmla="val 10955"/>
              </a:avLst>
            </a:prstGeom>
            <a:gradFill>
              <a:gsLst>
                <a:gs pos="15000">
                  <a:srgbClr val="AE78E3"/>
                </a:gs>
                <a:gs pos="87000">
                  <a:srgbClr val="FC5F9C">
                    <a:alpha val="0"/>
                  </a:srgb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箭號: 圓形 26">
              <a:extLst>
                <a:ext uri="{FF2B5EF4-FFF2-40B4-BE49-F238E27FC236}">
                  <a16:creationId xmlns:a16="http://schemas.microsoft.com/office/drawing/2014/main" id="{093B3067-AAB1-4CCB-BE18-9DEC4F1668D8}"/>
                </a:ext>
              </a:extLst>
            </p:cNvPr>
            <p:cNvSpPr/>
            <p:nvPr/>
          </p:nvSpPr>
          <p:spPr>
            <a:xfrm rot="12586529">
              <a:off x="8381971" y="2897115"/>
              <a:ext cx="1437732" cy="1437732"/>
            </a:xfrm>
            <a:prstGeom prst="circularArrow">
              <a:avLst>
                <a:gd name="adj1" fmla="val 10008"/>
                <a:gd name="adj2" fmla="val 1488102"/>
                <a:gd name="adj3" fmla="val 19361161"/>
                <a:gd name="adj4" fmla="val 11246180"/>
                <a:gd name="adj5" fmla="val 10955"/>
              </a:avLst>
            </a:prstGeom>
            <a:gradFill>
              <a:gsLst>
                <a:gs pos="15000">
                  <a:srgbClr val="AE78E3"/>
                </a:gs>
                <a:gs pos="87000">
                  <a:srgbClr val="FC5F9C">
                    <a:alpha val="0"/>
                  </a:srgb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圖形 2">
            <a:extLst>
              <a:ext uri="{FF2B5EF4-FFF2-40B4-BE49-F238E27FC236}">
                <a16:creationId xmlns:a16="http://schemas.microsoft.com/office/drawing/2014/main" id="{E0285A8F-3D12-4A6A-B410-02BFC51992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11946" y="2934134"/>
            <a:ext cx="2140721" cy="1131719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3B4660D1-7E45-4340-BF74-FFC1AF7D6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89954" y="1967084"/>
            <a:ext cx="2140721" cy="1131719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59392CD5-1C13-421C-BB00-B7B9FFB23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23AF0419-D7B6-41B8-B2FB-60DCA0FB1545}"/>
              </a:ext>
            </a:extLst>
          </p:cNvPr>
          <p:cNvGrpSpPr/>
          <p:nvPr/>
        </p:nvGrpSpPr>
        <p:grpSpPr>
          <a:xfrm>
            <a:off x="-6137816" y="7338414"/>
            <a:ext cx="48866489" cy="7036560"/>
            <a:chOff x="-32830" y="3838834"/>
            <a:chExt cx="48866489" cy="7036560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32F862B8-4469-450C-8739-0D3CF662F154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DA5D159F-CEE1-47B8-8DAF-2B04F991D4F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984DC0DB-35C2-4161-93E2-486AA3FF64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C5969086-6171-4295-8183-BBF27E28F783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5325B78A-9CA8-4A73-8136-AA79C30DB1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F5BD7390-0EB5-4963-B1DA-34881601998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9113BAB9-FE0F-4EAD-A34A-5C89AA12D3DA}"/>
              </a:ext>
            </a:extLst>
          </p:cNvPr>
          <p:cNvGrpSpPr/>
          <p:nvPr/>
        </p:nvGrpSpPr>
        <p:grpSpPr>
          <a:xfrm>
            <a:off x="-32830" y="-160109"/>
            <a:ext cx="24449659" cy="6934962"/>
            <a:chOff x="0" y="-73025"/>
            <a:chExt cx="24449659" cy="693496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EEB79B1D-2F23-4564-90BD-7F1875D9F1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1A0209D-AF9F-49C6-822E-3331C288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9D67F0F-6F84-4052-94B5-446250DE7EF1}"/>
              </a:ext>
            </a:extLst>
          </p:cNvPr>
          <p:cNvGrpSpPr/>
          <p:nvPr/>
        </p:nvGrpSpPr>
        <p:grpSpPr>
          <a:xfrm>
            <a:off x="304796" y="403452"/>
            <a:ext cx="11480801" cy="6166530"/>
            <a:chOff x="304796" y="403452"/>
            <a:chExt cx="11480801" cy="6166530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70DF8A3D-3AF2-4CBD-B1EE-3F7FC50D6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08996" y="403452"/>
              <a:ext cx="1476601" cy="249138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AAD24A3B-8B1D-4A93-96AC-2A687A509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4796" y="6218254"/>
              <a:ext cx="1146633" cy="35172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625725"/>
            <a:ext cx="11480800" cy="766763"/>
          </a:xfr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sz="7200" b="0" dirty="0">
                <a:solidFill>
                  <a:schemeClr val="bg1"/>
                </a:solidFill>
                <a:latin typeface="Arial Rounded MT Bold"/>
                <a:cs typeface="Arial"/>
              </a:rPr>
              <a:t>How to Use </a:t>
            </a:r>
            <a:r>
              <a:rPr lang="en-US" sz="7200" b="0" dirty="0" err="1">
                <a:solidFill>
                  <a:schemeClr val="bg1"/>
                </a:solidFill>
                <a:latin typeface="Arial Rounded MT Bold"/>
                <a:cs typeface="Arial"/>
              </a:rPr>
              <a:t>Qmiix</a:t>
            </a:r>
            <a:endParaRPr lang="en-US" sz="7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15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4.07407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6EF8A9A8-0A46-4668-AF25-56BF01E071F9}"/>
              </a:ext>
            </a:extLst>
          </p:cNvPr>
          <p:cNvGrpSpPr/>
          <p:nvPr/>
        </p:nvGrpSpPr>
        <p:grpSpPr>
          <a:xfrm>
            <a:off x="-36597324" y="3838834"/>
            <a:ext cx="48866489" cy="7036560"/>
            <a:chOff x="-32830" y="3838834"/>
            <a:chExt cx="48866489" cy="7036560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CFD029DA-FFE0-4C2E-8046-BA54205AF2C8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00649F6C-B1AC-4D49-AA2A-CDF7689973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B1046D30-5E04-4919-A6E2-458B47B04DB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F40581AC-C463-4D16-8470-0D402EAD5F70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C098B9E0-48B6-4E32-8032-39E8A6FE4A7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C9E5FAFF-C348-4123-9998-22827DFD74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20D5A86-8F7E-4589-8DF7-7B9A2A13AA85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D67B83C2-3FBC-4333-BF82-CA0008F8D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AEBBC1E9-EC2D-49AA-B97F-7B9C0055F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b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Demo</a:t>
            </a:r>
            <a:endParaRPr lang="en-US" b="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0684" y="993775"/>
            <a:ext cx="5308688" cy="35702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b="1" dirty="0"/>
              <a:t>Basic Introduction</a:t>
            </a:r>
          </a:p>
          <a:p>
            <a:endParaRPr lang="en-US" sz="1800" b="1" dirty="0"/>
          </a:p>
          <a:p>
            <a:pPr marL="285750" lvl="6" indent="-285750">
              <a:buFont typeface="Wingdings"/>
              <a:buChar char="q"/>
            </a:pPr>
            <a:r>
              <a:rPr lang="en-US" dirty="0"/>
              <a:t>Show all the apps</a:t>
            </a:r>
          </a:p>
          <a:p>
            <a:pPr marL="285750" lvl="4" indent="-285750">
              <a:buFont typeface="Wingdings"/>
              <a:buChar char="q"/>
            </a:pPr>
            <a:r>
              <a:rPr lang="en-US" dirty="0"/>
              <a:t>Show the Triggers and Actions for Dropbox or Google Drive</a:t>
            </a:r>
          </a:p>
          <a:p>
            <a:pPr marL="285750" lvl="4" indent="-285750">
              <a:buFont typeface="Wingdings"/>
              <a:buChar char="q"/>
            </a:pPr>
            <a:r>
              <a:rPr lang="en-US" dirty="0"/>
              <a:t>Show authentication step with Google Drive</a:t>
            </a:r>
          </a:p>
          <a:p>
            <a:pPr marL="285750" lvl="4" indent="-285750">
              <a:buFont typeface="Wingdings"/>
              <a:buChar char="q"/>
            </a:pPr>
            <a:r>
              <a:rPr lang="en-US" dirty="0"/>
              <a:t>Connect one account</a:t>
            </a:r>
          </a:p>
          <a:p>
            <a:pPr marL="285750" lvl="4" indent="-285750">
              <a:buFont typeface="Wingdings"/>
              <a:buChar char="q"/>
            </a:pPr>
            <a:r>
              <a:rPr lang="en-US" dirty="0"/>
              <a:t>Connect second account</a:t>
            </a:r>
          </a:p>
          <a:p>
            <a:pPr marL="285750" indent="-285750">
              <a:buChar char="•"/>
            </a:pPr>
            <a:endParaRPr lang="en-US" dirty="0"/>
          </a:p>
          <a:p>
            <a:pPr marL="285750" indent="-285750">
              <a:buChar char="•"/>
            </a:pPr>
            <a:r>
              <a:rPr lang="en-US" sz="1800" b="1" dirty="0" err="1"/>
              <a:t>Miix</a:t>
            </a:r>
            <a:r>
              <a:rPr lang="en-US" sz="1800" b="1" dirty="0"/>
              <a:t> Creation: Google Drive to Dropbox</a:t>
            </a:r>
          </a:p>
          <a:p>
            <a:endParaRPr lang="en-US" sz="1800" b="1" dirty="0"/>
          </a:p>
          <a:p>
            <a:pPr marL="285750" indent="-285750">
              <a:buFont typeface="Wingdings"/>
              <a:buChar char="q"/>
            </a:pPr>
            <a:r>
              <a:rPr lang="en-US" dirty="0"/>
              <a:t>Configure Trigger: Focus on Multiple Google Drive Accounts</a:t>
            </a:r>
          </a:p>
          <a:p>
            <a:pPr marL="285750" indent="-285750">
              <a:buFont typeface="Wingdings"/>
              <a:buChar char="q"/>
            </a:pPr>
            <a:r>
              <a:rPr lang="en-US" dirty="0"/>
              <a:t>Tell users about Trigger Essentials</a:t>
            </a:r>
          </a:p>
          <a:p>
            <a:pPr marL="285750" indent="-285750">
              <a:buFont typeface="Wingdings"/>
              <a:buChar char="q"/>
            </a:pPr>
            <a:r>
              <a:rPr lang="en-US" dirty="0"/>
              <a:t>Configure Action</a:t>
            </a:r>
          </a:p>
          <a:p>
            <a:pPr marL="285750" indent="-285750">
              <a:buFont typeface="Wingdings"/>
              <a:buChar char="q"/>
            </a:pPr>
            <a:r>
              <a:rPr lang="en-US" dirty="0"/>
              <a:t>Finish </a:t>
            </a:r>
            <a:r>
              <a:rPr lang="en-US" dirty="0" err="1"/>
              <a:t>miix</a:t>
            </a:r>
            <a:r>
              <a:rPr lang="en-US" dirty="0"/>
              <a:t> and show working file transfer</a:t>
            </a:r>
          </a:p>
          <a:p>
            <a:pPr marL="285750" indent="-285750">
              <a:buFont typeface="Wingdings"/>
              <a:buChar char="q"/>
            </a:pPr>
            <a:r>
              <a:rPr lang="en-US" dirty="0"/>
              <a:t>Show execution History and focus on real-time execution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95165-B83F-4F62-9D92-CA7FDD36FE4B}"/>
              </a:ext>
            </a:extLst>
          </p:cNvPr>
          <p:cNvSpPr txBox="1"/>
          <p:nvPr/>
        </p:nvSpPr>
        <p:spPr>
          <a:xfrm>
            <a:off x="6456218" y="1153369"/>
            <a:ext cx="5340926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 sz="1800" b="1" dirty="0">
                <a:cs typeface="Segoe UI"/>
              </a:rPr>
              <a:t>Advanced </a:t>
            </a:r>
            <a:r>
              <a:rPr lang="en-US" sz="1800" b="1" dirty="0" err="1">
                <a:cs typeface="Segoe UI"/>
              </a:rPr>
              <a:t>Miix</a:t>
            </a:r>
            <a:r>
              <a:rPr lang="en-US" sz="1800" b="1" dirty="0">
                <a:cs typeface="Segoe UI"/>
              </a:rPr>
              <a:t> Creation: New file in NAS folder, inform everyone on Slack and inform myself via Twilio Voice call​</a:t>
            </a:r>
            <a:endParaRPr lang="en-US" sz="1800" b="1" dirty="0"/>
          </a:p>
          <a:p>
            <a:endParaRPr lang="en-US" dirty="0">
              <a:cs typeface="Segoe UI"/>
            </a:endParaRPr>
          </a:p>
          <a:p>
            <a:pPr marL="342900" indent="-342900">
              <a:buFont typeface="Wingdings"/>
              <a:buChar char="q"/>
            </a:pPr>
            <a:r>
              <a:rPr lang="en-US" dirty="0">
                <a:cs typeface="Segoe UI"/>
              </a:rPr>
              <a:t>Configure Trigger quickly​</a:t>
            </a:r>
            <a:endParaRPr lang="en-US" dirty="0"/>
          </a:p>
          <a:p>
            <a:pPr marL="342900" indent="-342900">
              <a:buFont typeface="Wingdings"/>
              <a:buChar char="q"/>
            </a:pPr>
            <a:r>
              <a:rPr lang="en-US" dirty="0">
                <a:cs typeface="Segoe UI"/>
              </a:rPr>
              <a:t>Configure Action 1​</a:t>
            </a:r>
            <a:endParaRPr lang="en-US" dirty="0"/>
          </a:p>
          <a:p>
            <a:pPr marL="342900" indent="-342900">
              <a:buFont typeface="Wingdings"/>
              <a:buChar char="q"/>
            </a:pPr>
            <a:r>
              <a:rPr lang="en-US" dirty="0">
                <a:cs typeface="Segoe UI"/>
              </a:rPr>
              <a:t>AND </a:t>
            </a:r>
            <a:r>
              <a:rPr lang="en-US" dirty="0" err="1">
                <a:cs typeface="Segoe UI"/>
              </a:rPr>
              <a:t>and</a:t>
            </a:r>
            <a:r>
              <a:rPr lang="en-US" dirty="0">
                <a:cs typeface="Segoe UI"/>
              </a:rPr>
              <a:t> OR action sequences focus​</a:t>
            </a:r>
            <a:endParaRPr lang="en-US" dirty="0"/>
          </a:p>
          <a:p>
            <a:pPr marL="342900" indent="-342900">
              <a:buFont typeface="Wingdings"/>
              <a:buChar char="q"/>
            </a:pPr>
            <a:r>
              <a:rPr lang="en-US" dirty="0">
                <a:cs typeface="Segoe UI"/>
              </a:rPr>
              <a:t>Configure Action 2​</a:t>
            </a:r>
            <a:endParaRPr lang="en-US" dirty="0"/>
          </a:p>
          <a:p>
            <a:pPr marL="342900" indent="-342900">
              <a:buFont typeface="Wingdings"/>
              <a:buChar char="q"/>
            </a:pPr>
            <a:r>
              <a:rPr lang="en-US" dirty="0">
                <a:cs typeface="Segoe UI"/>
              </a:rPr>
              <a:t>Show </a:t>
            </a:r>
            <a:r>
              <a:rPr lang="en-US" dirty="0" err="1">
                <a:cs typeface="Segoe UI"/>
              </a:rPr>
              <a:t>miix</a:t>
            </a:r>
            <a:r>
              <a:rPr lang="en-US" dirty="0">
                <a:cs typeface="Segoe UI"/>
              </a:rPr>
              <a:t> execution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480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D6CB714F-A522-4492-BD49-A6A98849A484}"/>
              </a:ext>
            </a:extLst>
          </p:cNvPr>
          <p:cNvGrpSpPr/>
          <p:nvPr/>
        </p:nvGrpSpPr>
        <p:grpSpPr>
          <a:xfrm>
            <a:off x="-32830" y="3838834"/>
            <a:ext cx="48866489" cy="7036560"/>
            <a:chOff x="-32830" y="3838834"/>
            <a:chExt cx="48866489" cy="7036560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E5DE6856-9F42-4314-A351-76DCD1C11F49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9233056D-0F4D-4942-8ADD-FFBFD95AC9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7F5EF419-921F-48D7-A933-95C12722F02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FA034BF0-5361-40C8-BF01-D97E8D81B24F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9B12D6DB-F2E6-4F8B-BB7E-EE3603A017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F160CD69-FC0F-44B6-AD29-5CEDB42D7E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16" name="群組 15" hidden="1">
            <a:extLst>
              <a:ext uri="{FF2B5EF4-FFF2-40B4-BE49-F238E27FC236}">
                <a16:creationId xmlns:a16="http://schemas.microsoft.com/office/drawing/2014/main" id="{BE47F017-BD97-4EB9-BC18-F9A3BE337DE3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908CA099-ACEB-430A-9008-9A2344807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C1F1A1D7-2360-463C-A99A-CCA7DF94C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15" name="Google Shape"/>
          <p:cNvSpPr txBox="1"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b="0" dirty="0">
                <a:solidFill>
                  <a:srgbClr val="7030A0"/>
                </a:solidFill>
                <a:latin typeface="Arial Rounded MT Bold"/>
                <a:cs typeface="Arial"/>
              </a:rPr>
              <a:t>Account Management</a:t>
            </a:r>
            <a:endParaRPr lang="en-US" b="0" dirty="0"/>
          </a:p>
        </p:txBody>
      </p:sp>
      <p:sp>
        <p:nvSpPr>
          <p:cNvPr id="3" name="Google Shape">
            <a:extLst>
              <a:ext uri="{FF2B5EF4-FFF2-40B4-BE49-F238E27FC236}">
                <a16:creationId xmlns:a16="http://schemas.microsoft.com/office/drawing/2014/main" id="{D2B7E380-6AD5-413E-B35B-7B01AEE86D29}"/>
              </a:ext>
            </a:extLst>
          </p:cNvPr>
          <p:cNvSpPr/>
          <p:nvPr/>
        </p:nvSpPr>
        <p:spPr>
          <a:xfrm>
            <a:off x="773571" y="1551348"/>
            <a:ext cx="53224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Clr>
                <a:srgbClr val="AE78E3"/>
              </a:buClr>
              <a:buSzPts val="2600"/>
            </a:pPr>
            <a:r>
              <a:rPr lang="en-US" sz="1800">
                <a:solidFill>
                  <a:srgbClr val="523B63"/>
                </a:solidFill>
                <a:latin typeface="Arial Rounded MT Bold" panose="020F0704030504030204" pitchFamily="34" charset="0"/>
                <a:ea typeface="Open Sans"/>
                <a:cs typeface="Open Sans"/>
                <a:sym typeface="Open Sans"/>
              </a:rPr>
              <a:t>Single-click app authentication</a:t>
            </a:r>
            <a:endParaRPr lang="en-US" sz="1800">
              <a:solidFill>
                <a:srgbClr val="523B63"/>
              </a:solidFill>
              <a:latin typeface="Arial Rounded MT Bold" panose="020F0704030504030204" pitchFamily="34" charset="0"/>
              <a:ea typeface="Open Sans"/>
              <a:cs typeface="Open Sans"/>
            </a:endParaRPr>
          </a:p>
        </p:txBody>
      </p:sp>
      <p:pic>
        <p:nvPicPr>
          <p:cNvPr id="6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8C1EEAD-3B3C-46D9-92C2-F9D9E4BEA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6637" y="2286091"/>
            <a:ext cx="5322430" cy="1604841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2ADD629-1167-4CE2-A17F-E1BB68A602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570" y="2289067"/>
            <a:ext cx="5322430" cy="2494789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3C268F-B8D2-4134-AE79-27C891CEA858}"/>
              </a:ext>
            </a:extLst>
          </p:cNvPr>
          <p:cNvSpPr txBox="1"/>
          <p:nvPr/>
        </p:nvSpPr>
        <p:spPr>
          <a:xfrm>
            <a:off x="7306676" y="1564891"/>
            <a:ext cx="35423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Multiple accounts supported for each application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E753B10-473E-46DD-B857-8C9500BDFF48}"/>
              </a:ext>
            </a:extLst>
          </p:cNvPr>
          <p:cNvGrpSpPr/>
          <p:nvPr/>
        </p:nvGrpSpPr>
        <p:grpSpPr>
          <a:xfrm>
            <a:off x="-12275630" y="-9613923"/>
            <a:ext cx="24449659" cy="6934962"/>
            <a:chOff x="0" y="-73025"/>
            <a:chExt cx="24449659" cy="6934962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B0C224A9-5507-4089-88BD-AEC4181D71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CFB49469-1CBE-4D58-8AE6-35D3FFCBC0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pic>
        <p:nvPicPr>
          <p:cNvPr id="23" name="圖形 22">
            <a:extLst>
              <a:ext uri="{FF2B5EF4-FFF2-40B4-BE49-F238E27FC236}">
                <a16:creationId xmlns:a16="http://schemas.microsoft.com/office/drawing/2014/main" id="{D5A00379-ADFF-43E2-9A7C-315264497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59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3.7037E-6 L -0.99531 -0.008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5FAA3302-05D1-45B9-BA23-D15DCED4C707}"/>
              </a:ext>
            </a:extLst>
          </p:cNvPr>
          <p:cNvGrpSpPr/>
          <p:nvPr/>
        </p:nvGrpSpPr>
        <p:grpSpPr>
          <a:xfrm>
            <a:off x="-7759839" y="3838834"/>
            <a:ext cx="48866489" cy="7036560"/>
            <a:chOff x="-32830" y="3838834"/>
            <a:chExt cx="48866489" cy="703656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60187746-1420-4B14-B8C0-8C23E99DD6B6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A3C4DE5C-1F1B-413A-A6ED-DA327F25E7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9F2E62BE-173C-4728-96C6-D0CE22453D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B579AB30-A904-4280-B770-427F8B0C7B32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868D6561-EA17-4363-B907-7625413631C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8DD5461E-A48B-4FA7-BC32-653A23AF76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b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What is a </a:t>
            </a:r>
            <a:r>
              <a:rPr lang="en-US" b="0" dirty="0" err="1">
                <a:solidFill>
                  <a:srgbClr val="7030A0"/>
                </a:solidFill>
                <a:latin typeface="Arial Rounded MT Bold" panose="020F0704030504030204" pitchFamily="34" charset="0"/>
              </a:rPr>
              <a:t>Miix</a:t>
            </a:r>
            <a:endParaRPr lang="en-US" b="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Google Shape;191;p22"/>
          <p:cNvSpPr/>
          <p:nvPr/>
        </p:nvSpPr>
        <p:spPr>
          <a:xfrm>
            <a:off x="0" y="1252622"/>
            <a:ext cx="12192000" cy="623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8C6BDD"/>
                </a:solidFill>
                <a:latin typeface="Arial Rounded MT Bold" panose="020F0704030504030204" pitchFamily="34" charset="0"/>
                <a:ea typeface="Open Sans"/>
                <a:cs typeface="Arial" panose="020B0604020202020204" pitchFamily="34" charset="0"/>
                <a:sym typeface="Open Sans"/>
              </a:rPr>
              <a:t>A </a:t>
            </a:r>
            <a:r>
              <a:rPr lang="en-US" sz="2400" dirty="0" err="1">
                <a:solidFill>
                  <a:srgbClr val="8C6BDD"/>
                </a:solidFill>
                <a:latin typeface="Arial Rounded MT Bold" panose="020F0704030504030204" pitchFamily="34" charset="0"/>
                <a:ea typeface="Open Sans"/>
                <a:cs typeface="Arial" panose="020B0604020202020204" pitchFamily="34" charset="0"/>
                <a:sym typeface="Open Sans"/>
              </a:rPr>
              <a:t>Miix</a:t>
            </a:r>
            <a:r>
              <a:rPr lang="en-US" sz="2400" dirty="0">
                <a:solidFill>
                  <a:srgbClr val="8C6BDD"/>
                </a:solidFill>
                <a:latin typeface="Arial Rounded MT Bold" panose="020F0704030504030204" pitchFamily="34" charset="0"/>
                <a:ea typeface="Open Sans"/>
                <a:cs typeface="Arial" panose="020B0604020202020204" pitchFamily="34" charset="0"/>
                <a:sym typeface="Open Sans"/>
              </a:rPr>
              <a:t> is a combination of a Trigger and one or more Actions</a:t>
            </a:r>
            <a:endParaRPr sz="2400" dirty="0">
              <a:solidFill>
                <a:srgbClr val="8C6BDD"/>
              </a:solidFill>
              <a:latin typeface="Arial Rounded MT Bold" panose="020F070403050403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967" y="2333966"/>
            <a:ext cx="3790950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PH" sz="2000" dirty="0">
                <a:solidFill>
                  <a:srgbClr val="FC5F9C"/>
                </a:solidFill>
                <a:latin typeface="Arial Rounded MT Bold" panose="020F0704030504030204" pitchFamily="34" charset="0"/>
                <a:ea typeface="Adobe Gothic Std B"/>
              </a:rPr>
              <a:t>Trigger</a:t>
            </a:r>
          </a:p>
          <a:p>
            <a:pPr algn="ctr">
              <a:defRPr/>
            </a:pPr>
            <a:r>
              <a:rPr lang="en-PH" sz="2000" dirty="0">
                <a:solidFill>
                  <a:srgbClr val="523B63"/>
                </a:solidFill>
                <a:latin typeface="Arial Rounded MT Bold" panose="020F0704030504030204" pitchFamily="34" charset="0"/>
                <a:ea typeface="Adobe Gothic Std B"/>
              </a:rPr>
              <a:t>from one app</a:t>
            </a:r>
            <a:endParaRPr lang="en-PH" sz="2000" dirty="0">
              <a:solidFill>
                <a:srgbClr val="523B63"/>
              </a:solidFill>
              <a:latin typeface="Arial Rounded MT Bold" panose="020F0704030504030204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3113" y="2335451"/>
            <a:ext cx="4556783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PH" sz="2000" dirty="0">
                <a:solidFill>
                  <a:srgbClr val="FC5F9C"/>
                </a:solidFill>
                <a:latin typeface="Arial Rounded MT Bold" panose="020F0704030504030204" pitchFamily="34" charset="0"/>
                <a:ea typeface="Adobe Gothic Std B"/>
              </a:rPr>
              <a:t>Action(s) </a:t>
            </a:r>
          </a:p>
          <a:p>
            <a:pPr algn="ctr">
              <a:defRPr/>
            </a:pPr>
            <a:r>
              <a:rPr lang="en-PH" sz="2000" dirty="0">
                <a:solidFill>
                  <a:srgbClr val="523B63"/>
                </a:solidFill>
                <a:latin typeface="Arial Rounded MT Bold" panose="020F0704030504030204" pitchFamily="34" charset="0"/>
                <a:ea typeface="Adobe Gothic Std B"/>
              </a:rPr>
              <a:t>from another or same app</a:t>
            </a:r>
            <a:endParaRPr lang="en-US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5C42E6-9454-49B6-8C6B-E8FC8447E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389" y="3011794"/>
            <a:ext cx="1228106" cy="12376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9554589-453A-40B3-AD98-C46CC86A3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820" y="3043337"/>
            <a:ext cx="1473529" cy="12438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矩形 2">
            <a:extLst>
              <a:ext uri="{FF2B5EF4-FFF2-40B4-BE49-F238E27FC236}">
                <a16:creationId xmlns:a16="http://schemas.microsoft.com/office/drawing/2014/main" id="{37B08DE9-98C0-4BE8-8D67-C51AF7C6AFDC}"/>
              </a:ext>
            </a:extLst>
          </p:cNvPr>
          <p:cNvSpPr/>
          <p:nvPr/>
        </p:nvSpPr>
        <p:spPr>
          <a:xfrm>
            <a:off x="922235" y="4305557"/>
            <a:ext cx="302480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Open Sans"/>
              </a:rPr>
              <a:t>New file added to a specific folder in Dropbox</a:t>
            </a:r>
          </a:p>
        </p:txBody>
      </p:sp>
      <p:sp>
        <p:nvSpPr>
          <p:cNvPr id="29" name="矩形 2">
            <a:extLst>
              <a:ext uri="{FF2B5EF4-FFF2-40B4-BE49-F238E27FC236}">
                <a16:creationId xmlns:a16="http://schemas.microsoft.com/office/drawing/2014/main" id="{EDBA5ADD-D844-4E66-8E1E-242FBA2128D1}"/>
              </a:ext>
            </a:extLst>
          </p:cNvPr>
          <p:cNvSpPr/>
          <p:nvPr/>
        </p:nvSpPr>
        <p:spPr>
          <a:xfrm>
            <a:off x="8750684" y="4305557"/>
            <a:ext cx="2370398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Open Sans"/>
              </a:rPr>
              <a:t>Download file to Google Drive </a:t>
            </a:r>
          </a:p>
        </p:txBody>
      </p:sp>
      <p:pic>
        <p:nvPicPr>
          <p:cNvPr id="17" name="Picture 1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983F4BF-51B5-4228-BB50-4BBD77F286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9" r="-315" b="1828"/>
          <a:stretch/>
        </p:blipFill>
        <p:spPr>
          <a:xfrm>
            <a:off x="4467102" y="2141577"/>
            <a:ext cx="3158843" cy="3708074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45D3C05E-D86E-4DDD-B1C7-BB6B03CCE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50A7D774-7D93-43E8-80F9-A6AC13975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88154" y="0"/>
            <a:ext cx="24845254" cy="9929596"/>
          </a:xfrm>
          <a:prstGeom prst="rect">
            <a:avLst/>
          </a:prstGeom>
        </p:spPr>
      </p:pic>
      <p:grpSp>
        <p:nvGrpSpPr>
          <p:cNvPr id="20" name="群組 19" hidden="1">
            <a:extLst>
              <a:ext uri="{FF2B5EF4-FFF2-40B4-BE49-F238E27FC236}">
                <a16:creationId xmlns:a16="http://schemas.microsoft.com/office/drawing/2014/main" id="{9947B6F8-2FF8-44F0-9B61-B25EAEAD515B}"/>
              </a:ext>
            </a:extLst>
          </p:cNvPr>
          <p:cNvGrpSpPr/>
          <p:nvPr/>
        </p:nvGrpSpPr>
        <p:grpSpPr>
          <a:xfrm>
            <a:off x="-32830" y="3838834"/>
            <a:ext cx="48866489" cy="7036560"/>
            <a:chOff x="-32830" y="3838834"/>
            <a:chExt cx="48866489" cy="703656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06606171-8389-4F98-AD3C-A97FB9477CA8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710907BA-D5DA-4F42-B256-060D92646A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2AACF6DB-2515-42CC-A063-8829AF78B12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9B1FE44B-B427-46DE-AEB8-406C19C89AB3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7C1E583E-6C05-4335-9747-C62C5D7196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B9BFDF82-A1A3-445F-B37F-EBED5A2B0B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9" name="群組 8" hidden="1">
            <a:extLst>
              <a:ext uri="{FF2B5EF4-FFF2-40B4-BE49-F238E27FC236}">
                <a16:creationId xmlns:a16="http://schemas.microsoft.com/office/drawing/2014/main" id="{F5CCC5D8-DC8F-46B5-95F2-B1206BEE0596}"/>
              </a:ext>
            </a:extLst>
          </p:cNvPr>
          <p:cNvGrpSpPr/>
          <p:nvPr/>
        </p:nvGrpSpPr>
        <p:grpSpPr>
          <a:xfrm flipH="1">
            <a:off x="-12192000" y="5117920"/>
            <a:ext cx="24384000" cy="2723931"/>
            <a:chOff x="-12192000" y="7360397"/>
            <a:chExt cx="24384000" cy="2723931"/>
          </a:xfrm>
        </p:grpSpPr>
        <p:pic>
          <p:nvPicPr>
            <p:cNvPr id="10" name="Google Shape;27;p4">
              <a:extLst>
                <a:ext uri="{FF2B5EF4-FFF2-40B4-BE49-F238E27FC236}">
                  <a16:creationId xmlns:a16="http://schemas.microsoft.com/office/drawing/2014/main" id="{CD5F8FAE-9B00-4101-B6E1-346B9D28813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21341"/>
            <a:stretch/>
          </p:blipFill>
          <p:spPr>
            <a:xfrm flipH="1">
              <a:off x="0" y="7360397"/>
              <a:ext cx="12192000" cy="26921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7;p4">
              <a:extLst>
                <a:ext uri="{FF2B5EF4-FFF2-40B4-BE49-F238E27FC236}">
                  <a16:creationId xmlns:a16="http://schemas.microsoft.com/office/drawing/2014/main" id="{A60B0E18-9094-4952-8F09-E06AACE9F0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21341"/>
            <a:stretch/>
          </p:blipFill>
          <p:spPr>
            <a:xfrm flipH="1">
              <a:off x="-12192000" y="7392147"/>
              <a:ext cx="12192000" cy="26921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 hidden="1"/>
          <p:cNvSpPr>
            <a:spLocks noGrp="1"/>
          </p:cNvSpPr>
          <p:nvPr>
            <p:ph type="title" idx="4294967295"/>
          </p:nvPr>
        </p:nvSpPr>
        <p:spPr>
          <a:xfrm>
            <a:off x="348169" y="228600"/>
            <a:ext cx="11480800" cy="765175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Agenda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BC1817E4-88C2-4D27-A21F-2DFADB6D184C}"/>
              </a:ext>
            </a:extLst>
          </p:cNvPr>
          <p:cNvSpPr txBox="1"/>
          <p:nvPr/>
        </p:nvSpPr>
        <p:spPr>
          <a:xfrm>
            <a:off x="6625208" y="1144579"/>
            <a:ext cx="4976638" cy="38872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What is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/>
              </a:rPr>
              <a:t>Qmiix</a:t>
            </a:r>
            <a:endParaRPr lang="en-US" altLang="zh-TW" sz="2800" dirty="0">
              <a:solidFill>
                <a:srgbClr val="523B63"/>
              </a:solidFill>
              <a:latin typeface="Arial Rounded MT Bold"/>
            </a:endParaRPr>
          </a:p>
          <a:p>
            <a:pPr marL="342900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Why we need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/>
              </a:rPr>
              <a:t>Qmiix</a:t>
            </a:r>
            <a:endParaRPr lang="en-US" altLang="zh-TW" sz="2800" dirty="0">
              <a:solidFill>
                <a:srgbClr val="523B63"/>
              </a:solidFill>
              <a:latin typeface="Arial Rounded MT Bold"/>
            </a:endParaRP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What can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/>
              </a:rPr>
              <a:t>Qmiix</a:t>
            </a: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 do</a:t>
            </a: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Who can use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/>
              </a:rPr>
              <a:t>Qmiix</a:t>
            </a:r>
            <a:endParaRPr lang="en-US" altLang="zh-TW" sz="2800" dirty="0">
              <a:solidFill>
                <a:srgbClr val="523B63"/>
              </a:solidFill>
              <a:latin typeface="Arial Rounded MT Bold"/>
            </a:endParaRP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How to use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/>
              </a:rPr>
              <a:t>Qmiix</a:t>
            </a:r>
            <a:endParaRPr lang="en-US" altLang="zh-TW" sz="2800" dirty="0">
              <a:solidFill>
                <a:srgbClr val="523B63"/>
              </a:solidFill>
              <a:latin typeface="Arial Rounded MT Bold"/>
            </a:endParaRP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>
                <a:solidFill>
                  <a:srgbClr val="523B63"/>
                </a:solidFill>
                <a:latin typeface="Arial Rounded MT Bold"/>
              </a:rPr>
              <a:t>Current Scope</a:t>
            </a:r>
            <a:endParaRPr lang="en-US" altLang="zh-TW" sz="3200" dirty="0">
              <a:solidFill>
                <a:srgbClr val="523B63"/>
              </a:solidFill>
              <a:latin typeface="Arial Rounded MT Bold"/>
            </a:endParaRPr>
          </a:p>
        </p:txBody>
      </p:sp>
      <p:grpSp>
        <p:nvGrpSpPr>
          <p:cNvPr id="12" name="群組 11" hidden="1">
            <a:extLst>
              <a:ext uri="{FF2B5EF4-FFF2-40B4-BE49-F238E27FC236}">
                <a16:creationId xmlns:a16="http://schemas.microsoft.com/office/drawing/2014/main" id="{AAB4FB53-5BDF-484D-9B71-096C09A6A920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5B053E85-E393-4C3F-8A8D-4623EDA00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AC5F3E11-E56D-4A62-8938-F2C950CD9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pic>
        <p:nvPicPr>
          <p:cNvPr id="33" name="圖形 32">
            <a:extLst>
              <a:ext uri="{FF2B5EF4-FFF2-40B4-BE49-F238E27FC236}">
                <a16:creationId xmlns:a16="http://schemas.microsoft.com/office/drawing/2014/main" id="{475C6651-4332-4D89-A72A-AB2BC4934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0DA90874-8A11-4F0D-A856-AA9A6C6EBA60}"/>
              </a:ext>
            </a:extLst>
          </p:cNvPr>
          <p:cNvGrpSpPr/>
          <p:nvPr/>
        </p:nvGrpSpPr>
        <p:grpSpPr>
          <a:xfrm>
            <a:off x="-11876661" y="-9656949"/>
            <a:ext cx="24449659" cy="6934962"/>
            <a:chOff x="0" y="-73025"/>
            <a:chExt cx="24449659" cy="6934962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A4197EA7-510A-4C7B-9A98-9D7656544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FED1376E-D97F-411B-A91E-502864BEAA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E4B72362-1FD8-4D6A-B85D-0D002BACEEC8}"/>
              </a:ext>
            </a:extLst>
          </p:cNvPr>
          <p:cNvGrpSpPr/>
          <p:nvPr/>
        </p:nvGrpSpPr>
        <p:grpSpPr>
          <a:xfrm>
            <a:off x="12569215" y="-9569865"/>
            <a:ext cx="24449659" cy="6934962"/>
            <a:chOff x="0" y="-73025"/>
            <a:chExt cx="24449659" cy="6934962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AC6CD02-A947-47C2-A022-C99626CDD8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48D95931-1FDF-4BD6-B319-6D14D9BD61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31" name="EN">
            <a:extLst>
              <a:ext uri="{FF2B5EF4-FFF2-40B4-BE49-F238E27FC236}">
                <a16:creationId xmlns:a16="http://schemas.microsoft.com/office/drawing/2014/main" id="{3932B8A8-7A46-42C5-AD39-3E52EA118D08}"/>
              </a:ext>
            </a:extLst>
          </p:cNvPr>
          <p:cNvSpPr txBox="1"/>
          <p:nvPr/>
        </p:nvSpPr>
        <p:spPr>
          <a:xfrm>
            <a:off x="952500" y="3507331"/>
            <a:ext cx="5237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A976E2"/>
                </a:solidFill>
                <a:latin typeface="Arial Rounded MT Bold" panose="020F0704030504030204" pitchFamily="34" charset="0"/>
              </a:rPr>
              <a:t>Use </a:t>
            </a:r>
            <a:r>
              <a:rPr lang="en-US" altLang="zh-TW" sz="2000" dirty="0" err="1">
                <a:solidFill>
                  <a:srgbClr val="A976E2"/>
                </a:solidFill>
                <a:latin typeface="Arial Rounded MT Bold" panose="020F0704030504030204" pitchFamily="34" charset="0"/>
              </a:rPr>
              <a:t>Qmiix</a:t>
            </a:r>
            <a:r>
              <a:rPr lang="en-US" altLang="zh-TW" sz="2000" dirty="0">
                <a:solidFill>
                  <a:srgbClr val="A976E2"/>
                </a:solidFill>
                <a:latin typeface="Arial Rounded MT Bold" panose="020F0704030504030204" pitchFamily="34" charset="0"/>
              </a:rPr>
              <a:t> to manage daily tasks and enhance cross-platform automation</a:t>
            </a:r>
            <a:endParaRPr lang="zh-TW" altLang="en-US" sz="2000" dirty="0">
              <a:solidFill>
                <a:srgbClr val="A976E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2" name="圖形 31">
            <a:extLst>
              <a:ext uri="{FF2B5EF4-FFF2-40B4-BE49-F238E27FC236}">
                <a16:creationId xmlns:a16="http://schemas.microsoft.com/office/drawing/2014/main" id="{8F4419B7-91FA-4511-8860-1B102BB698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24683" y="1960020"/>
            <a:ext cx="4093028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91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2.59259E-6 L 1.00964 0.002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82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375E-6 -3.7037E-6 L -0.99532 -0.008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92B71D80-9397-4BFC-BF8C-4F5A2733D176}"/>
              </a:ext>
            </a:extLst>
          </p:cNvPr>
          <p:cNvGrpSpPr/>
          <p:nvPr/>
        </p:nvGrpSpPr>
        <p:grpSpPr>
          <a:xfrm>
            <a:off x="-12243349" y="3838834"/>
            <a:ext cx="48866489" cy="7036560"/>
            <a:chOff x="-32830" y="3838834"/>
            <a:chExt cx="48866489" cy="7036560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70D7F14F-CC09-48C0-B911-42B9B3BC925D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3A50D3D1-23C8-4412-B562-172D201F0F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E44B9E4B-238D-4BC3-B0C0-4BD01B976B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0C2EDDA3-3743-4EBB-B1F9-4B38BBA48DC1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1D4DEB9C-BF50-4DA8-B415-93F904C423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A8642CA1-7F1B-40B5-A5EB-4C7D2396A99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sp>
        <p:nvSpPr>
          <p:cNvPr id="10" name="標題 9">
            <a:extLst>
              <a:ext uri="{FF2B5EF4-FFF2-40B4-BE49-F238E27FC236}">
                <a16:creationId xmlns:a16="http://schemas.microsoft.com/office/drawing/2014/main" id="{2C231328-0B3A-49DD-9BD7-EDCBD522FE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b="0" dirty="0" err="1">
                <a:solidFill>
                  <a:srgbClr val="7030A0"/>
                </a:solidFill>
                <a:latin typeface="Arial Rounded MT Bold" panose="020F0704030504030204" pitchFamily="34" charset="0"/>
              </a:rPr>
              <a:t>Qmiix</a:t>
            </a:r>
            <a:r>
              <a:rPr lang="en-US" b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 Triggers</a:t>
            </a:r>
            <a:endParaRPr lang="zh-TW" b="0" dirty="0">
              <a:latin typeface="Arial Rounded MT Bold" panose="020F0704030504030204" pitchFamily="34" charset="0"/>
            </a:endParaRPr>
          </a:p>
        </p:txBody>
      </p:sp>
      <p:sp>
        <p:nvSpPr>
          <p:cNvPr id="200" name="Google Shape;200;p23"/>
          <p:cNvSpPr txBox="1">
            <a:spLocks noGrp="1"/>
          </p:cNvSpPr>
          <p:nvPr>
            <p:ph type="body" idx="4294967295"/>
          </p:nvPr>
        </p:nvSpPr>
        <p:spPr>
          <a:xfrm>
            <a:off x="850900" y="1376363"/>
            <a:ext cx="10490200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rgbClr val="AE78E3"/>
              </a:buClr>
              <a:buSzPts val="3200"/>
              <a:buNone/>
            </a:pPr>
            <a:r>
              <a:rPr lang="en-US" sz="2000" dirty="0">
                <a:solidFill>
                  <a:srgbClr val="FC5F9C"/>
                </a:solidFill>
                <a:latin typeface="Arial Rounded MT Bold" panose="020F0704030504030204" pitchFamily="34" charset="0"/>
              </a:rPr>
              <a:t>Trigger</a:t>
            </a:r>
            <a:r>
              <a:rPr lang="en-US" sz="2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0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is a pre-defined condition which tells </a:t>
            </a:r>
            <a:r>
              <a:rPr lang="en-US" sz="2000" dirty="0" err="1">
                <a:solidFill>
                  <a:srgbClr val="523B63"/>
                </a:solidFill>
                <a:latin typeface="Arial Rounded MT Bold" panose="020F0704030504030204" pitchFamily="34" charset="0"/>
              </a:rPr>
              <a:t>Qmiix</a:t>
            </a:r>
            <a:r>
              <a:rPr lang="en-US" sz="20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 to execute an action</a:t>
            </a:r>
            <a:endParaRPr lang="zh-TW" altLang="en-US" sz="20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3" name="Google Shape;203;p23" descr="C:\Users\Illia-PC\Pictures\Qmiix pics\datetim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3670" y="2247737"/>
            <a:ext cx="1805184" cy="1504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13A24B8-7083-44F2-9D5B-8C41F451F686}"/>
              </a:ext>
            </a:extLst>
          </p:cNvPr>
          <p:cNvSpPr/>
          <p:nvPr/>
        </p:nvSpPr>
        <p:spPr>
          <a:xfrm>
            <a:off x="3673352" y="3838339"/>
            <a:ext cx="1669037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Open Sans"/>
              </a:rPr>
              <a:t>New file uploaded in a specific folder</a:t>
            </a:r>
            <a:endParaRPr lang="en-US" sz="16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6705CCF-3B43-41F9-9F57-9D288472A0B0}"/>
              </a:ext>
            </a:extLst>
          </p:cNvPr>
          <p:cNvSpPr/>
          <p:nvPr/>
        </p:nvSpPr>
        <p:spPr>
          <a:xfrm>
            <a:off x="6351294" y="3838339"/>
            <a:ext cx="179815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Open Sans"/>
                <a:sym typeface="Open Sans"/>
              </a:rPr>
              <a:t>Every day </a:t>
            </a:r>
            <a:endParaRPr lang="en-US" altLang="zh-TW" sz="1600" dirty="0">
              <a:solidFill>
                <a:srgbClr val="523B63"/>
              </a:solidFill>
              <a:latin typeface="Arial Rounded MT Bold" panose="020F0704030504030204" pitchFamily="34" charset="0"/>
              <a:ea typeface="Open Sans"/>
              <a:cs typeface="Arial" panose="020B0604020202020204" pitchFamily="34" charset="0"/>
            </a:endParaRPr>
          </a:p>
          <a:p>
            <a:pPr lvl="0" algn="ctr">
              <a:buClr>
                <a:schemeClr val="dk1"/>
              </a:buClr>
              <a:buSzPts val="2400"/>
            </a:pPr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Open Sans"/>
                <a:sym typeface="Open Sans"/>
              </a:rPr>
              <a:t>at 8 a.m.</a:t>
            </a:r>
            <a:endParaRPr lang="en-US" altLang="zh-TW" sz="1600" dirty="0">
              <a:solidFill>
                <a:srgbClr val="523B63"/>
              </a:solidFill>
              <a:latin typeface="Arial Rounded MT Bold" panose="020F0704030504030204" pitchFamily="34" charset="0"/>
              <a:ea typeface="Open San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0C7A801-399D-4D1B-8B49-4DBF0F8C4686}"/>
              </a:ext>
            </a:extLst>
          </p:cNvPr>
          <p:cNvSpPr/>
          <p:nvPr/>
        </p:nvSpPr>
        <p:spPr>
          <a:xfrm>
            <a:off x="8795068" y="3838339"/>
            <a:ext cx="1652884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Open Sans"/>
                <a:sym typeface="Open Sans"/>
              </a:rPr>
              <a:t>A new file is uploaded in a</a:t>
            </a:r>
            <a:endParaRPr lang="en-US" sz="16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Open Sans"/>
              </a:rPr>
              <a:t>Specific folder</a:t>
            </a:r>
            <a:endParaRPr lang="en-US" altLang="zh-TW" sz="1600" dirty="0">
              <a:solidFill>
                <a:srgbClr val="523B63"/>
              </a:solidFill>
              <a:latin typeface="Arial Rounded MT Bold" panose="020F0704030504030204" pitchFamily="34" charset="0"/>
              <a:ea typeface="Open Sans"/>
              <a:cs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F9D613D-CE00-4F23-95BB-CC2EC2D143D0}"/>
              </a:ext>
            </a:extLst>
          </p:cNvPr>
          <p:cNvGrpSpPr/>
          <p:nvPr/>
        </p:nvGrpSpPr>
        <p:grpSpPr>
          <a:xfrm>
            <a:off x="1678576" y="3755665"/>
            <a:ext cx="1562588" cy="681251"/>
            <a:chOff x="1678576" y="3755665"/>
            <a:chExt cx="1562588" cy="681251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DE5C4158-5177-4E45-AB09-4FD7EAFB69F8}"/>
                </a:ext>
              </a:extLst>
            </p:cNvPr>
            <p:cNvSpPr/>
            <p:nvPr/>
          </p:nvSpPr>
          <p:spPr>
            <a:xfrm>
              <a:off x="1678576" y="3755665"/>
              <a:ext cx="1562588" cy="681251"/>
            </a:xfrm>
            <a:prstGeom prst="roundRect">
              <a:avLst>
                <a:gd name="adj" fmla="val 50000"/>
              </a:avLst>
            </a:prstGeom>
            <a:solidFill>
              <a:srgbClr val="FC5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7A425A-4CAB-4203-9E48-9B438305602F}"/>
                </a:ext>
              </a:extLst>
            </p:cNvPr>
            <p:cNvSpPr/>
            <p:nvPr/>
          </p:nvSpPr>
          <p:spPr>
            <a:xfrm>
              <a:off x="2000450" y="3834681"/>
              <a:ext cx="9188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AE78E3"/>
                </a:buClr>
                <a:buSzPts val="3600"/>
              </a:pPr>
              <a:r>
                <a:rPr lang="en-US" altLang="zh-TW" dirty="0">
                  <a:solidFill>
                    <a:schemeClr val="bg1"/>
                  </a:solidFill>
                  <a:latin typeface="Arial Rounded MT Bold" panose="020F0704030504030204" pitchFamily="34" charset="0"/>
                  <a:ea typeface="Open Sans"/>
                  <a:cs typeface="Open Sans"/>
                  <a:sym typeface="Open Sans"/>
                </a:rPr>
                <a:t>Trigger </a:t>
              </a:r>
            </a:p>
            <a:p>
              <a:pPr lvl="0" algn="ctr">
                <a:buClr>
                  <a:srgbClr val="AE78E3"/>
                </a:buClr>
                <a:buSzPts val="3600"/>
              </a:pPr>
              <a:r>
                <a:rPr lang="en-US" altLang="zh-TW" dirty="0">
                  <a:solidFill>
                    <a:schemeClr val="bg1"/>
                  </a:solidFill>
                  <a:latin typeface="Arial Rounded MT Bold" panose="020F0704030504030204" pitchFamily="34" charset="0"/>
                  <a:ea typeface="Open Sans"/>
                  <a:cs typeface="Open Sans"/>
                  <a:sym typeface="Open Sans"/>
                </a:rPr>
                <a:t>example</a:t>
              </a:r>
              <a:endParaRPr lang="en-US" altLang="zh-TW" sz="1400" dirty="0">
                <a:solidFill>
                  <a:schemeClr val="bg1"/>
                </a:solidFill>
                <a:latin typeface="Arial Rounded MT Bold" panose="020F0704030504030204" pitchFamily="34" charset="0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" name="Picture 28" descr="Image result for onedrive icon">
            <a:extLst>
              <a:ext uri="{FF2B5EF4-FFF2-40B4-BE49-F238E27FC236}">
                <a16:creationId xmlns:a16="http://schemas.microsoft.com/office/drawing/2014/main" id="{714A7B2B-2131-4F1C-A07E-0C0719CEF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48" y="2167727"/>
            <a:ext cx="1240672" cy="125903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42C8A4B1-3732-4340-AF4D-F1EDC7C36B9F}"/>
              </a:ext>
            </a:extLst>
          </p:cNvPr>
          <p:cNvGrpSpPr/>
          <p:nvPr/>
        </p:nvGrpSpPr>
        <p:grpSpPr>
          <a:xfrm>
            <a:off x="1679989" y="2418332"/>
            <a:ext cx="1562588" cy="551608"/>
            <a:chOff x="1679989" y="2418332"/>
            <a:chExt cx="1562588" cy="551608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B7F03958-7890-46B9-B744-8BD4F4855BB1}"/>
                </a:ext>
              </a:extLst>
            </p:cNvPr>
            <p:cNvSpPr/>
            <p:nvPr/>
          </p:nvSpPr>
          <p:spPr>
            <a:xfrm>
              <a:off x="1679989" y="2418332"/>
              <a:ext cx="1562588" cy="551608"/>
            </a:xfrm>
            <a:prstGeom prst="roundRect">
              <a:avLst>
                <a:gd name="adj" fmla="val 50000"/>
              </a:avLst>
            </a:prstGeom>
            <a:solidFill>
              <a:srgbClr val="FF9B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BADA95E-15B2-451B-B1B3-2474049D193A}"/>
                </a:ext>
              </a:extLst>
            </p:cNvPr>
            <p:cNvSpPr/>
            <p:nvPr/>
          </p:nvSpPr>
          <p:spPr>
            <a:xfrm>
              <a:off x="1869098" y="2432983"/>
              <a:ext cx="11079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Open Sans"/>
                  <a:cs typeface="Open Sans"/>
                  <a:sym typeface="Open Sans"/>
                </a:rPr>
                <a:t>App</a:t>
              </a:r>
              <a:endParaRPr lang="zh-TW" altLang="en-US" sz="24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467F116-F74E-48A4-9451-AA26AFE30881}"/>
              </a:ext>
            </a:extLst>
          </p:cNvPr>
          <p:cNvGrpSpPr/>
          <p:nvPr/>
        </p:nvGrpSpPr>
        <p:grpSpPr>
          <a:xfrm>
            <a:off x="5923565" y="2380746"/>
            <a:ext cx="2583180" cy="2218922"/>
            <a:chOff x="5923565" y="2380746"/>
            <a:chExt cx="2583180" cy="2218922"/>
          </a:xfrm>
        </p:grpSpPr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7F971DCD-4788-4490-9929-78BA281BF774}"/>
                </a:ext>
              </a:extLst>
            </p:cNvPr>
            <p:cNvCxnSpPr/>
            <p:nvPr/>
          </p:nvCxnSpPr>
          <p:spPr>
            <a:xfrm>
              <a:off x="5923565" y="2380746"/>
              <a:ext cx="0" cy="221892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8CE97400-DB51-42CA-AFF5-810FF8E44377}"/>
                </a:ext>
              </a:extLst>
            </p:cNvPr>
            <p:cNvCxnSpPr/>
            <p:nvPr/>
          </p:nvCxnSpPr>
          <p:spPr>
            <a:xfrm>
              <a:off x="8506745" y="2380746"/>
              <a:ext cx="0" cy="221892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圖形 4">
            <a:extLst>
              <a:ext uri="{FF2B5EF4-FFF2-40B4-BE49-F238E27FC236}">
                <a16:creationId xmlns:a16="http://schemas.microsoft.com/office/drawing/2014/main" id="{5B455D83-3574-4B24-A386-90A20E695E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7598" y="2298701"/>
            <a:ext cx="996172" cy="99617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06CC579-B90D-490F-B555-11D9DC296857}"/>
              </a:ext>
            </a:extLst>
          </p:cNvPr>
          <p:cNvSpPr txBox="1"/>
          <p:nvPr/>
        </p:nvSpPr>
        <p:spPr>
          <a:xfrm>
            <a:off x="8938821" y="3304238"/>
            <a:ext cx="1373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File station</a:t>
            </a:r>
            <a:endParaRPr lang="zh-TW" altLang="en-US" sz="1600" dirty="0"/>
          </a:p>
        </p:txBody>
      </p:sp>
      <p:pic>
        <p:nvPicPr>
          <p:cNvPr id="33" name="圖形 32">
            <a:extLst>
              <a:ext uri="{FF2B5EF4-FFF2-40B4-BE49-F238E27FC236}">
                <a16:creationId xmlns:a16="http://schemas.microsoft.com/office/drawing/2014/main" id="{3EBA2DF8-A3DB-4441-B332-DB2FCA17D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18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>
            <a:extLst>
              <a:ext uri="{FF2B5EF4-FFF2-40B4-BE49-F238E27FC236}">
                <a16:creationId xmlns:a16="http://schemas.microsoft.com/office/drawing/2014/main" id="{A5C204CC-F610-4BA7-81AB-D284583C3A19}"/>
              </a:ext>
            </a:extLst>
          </p:cNvPr>
          <p:cNvGrpSpPr/>
          <p:nvPr/>
        </p:nvGrpSpPr>
        <p:grpSpPr>
          <a:xfrm>
            <a:off x="-19395261" y="3838834"/>
            <a:ext cx="48866489" cy="7036560"/>
            <a:chOff x="-32830" y="3838834"/>
            <a:chExt cx="48866489" cy="7036560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A6424910-ABAD-4F67-916B-21DC7CA1D84F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F581EBEF-1881-4638-B6CB-4E267A6603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FF49E1BD-550B-481E-9ADC-64ADC808FA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9B48232D-6E54-4FB2-9043-5D2E78F29681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25" name="圖片 24">
                <a:extLst>
                  <a:ext uri="{FF2B5EF4-FFF2-40B4-BE49-F238E27FC236}">
                    <a16:creationId xmlns:a16="http://schemas.microsoft.com/office/drawing/2014/main" id="{9F07C5B0-1AD3-4201-8DB7-9BCDB56117E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DA7494D7-6038-4F2B-8E90-A625D04542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96AB2B8-7D76-4FE6-9FE7-EB9AAFD93C1E}"/>
              </a:ext>
            </a:extLst>
          </p:cNvPr>
          <p:cNvSpPr/>
          <p:nvPr/>
        </p:nvSpPr>
        <p:spPr>
          <a:xfrm>
            <a:off x="1661975" y="3755665"/>
            <a:ext cx="1562588" cy="681251"/>
          </a:xfrm>
          <a:prstGeom prst="roundRect">
            <a:avLst>
              <a:gd name="adj" fmla="val 50000"/>
            </a:avLst>
          </a:prstGeom>
          <a:solidFill>
            <a:srgbClr val="FC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60F9CA6A-7661-4616-8628-CFCFC5FEA810}"/>
              </a:ext>
            </a:extLst>
          </p:cNvPr>
          <p:cNvSpPr/>
          <p:nvPr/>
        </p:nvSpPr>
        <p:spPr>
          <a:xfrm>
            <a:off x="1679989" y="2418332"/>
            <a:ext cx="1562588" cy="551608"/>
          </a:xfrm>
          <a:prstGeom prst="roundRect">
            <a:avLst>
              <a:gd name="adj" fmla="val 50000"/>
            </a:avLst>
          </a:prstGeom>
          <a:solidFill>
            <a:srgbClr val="FF9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0" name="Google Shape;210;p24"/>
          <p:cNvSpPr txBox="1">
            <a:spLocks noGrp="1"/>
          </p:cNvSpPr>
          <p:nvPr>
            <p:ph type="title" idx="4294967295"/>
          </p:nvPr>
        </p:nvSpPr>
        <p:spPr>
          <a:xfrm>
            <a:off x="404359" y="228600"/>
            <a:ext cx="11480800" cy="7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Open Sans"/>
              <a:buNone/>
            </a:pPr>
            <a:r>
              <a:rPr lang="en-US" b="0" dirty="0" err="1">
                <a:solidFill>
                  <a:srgbClr val="7030A0"/>
                </a:solidFill>
                <a:latin typeface="Arial Rounded MT Bold" panose="020F0704030504030204" pitchFamily="34" charset="0"/>
              </a:rPr>
              <a:t>Qmiix</a:t>
            </a:r>
            <a:r>
              <a:rPr lang="en-US" b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 Actions</a:t>
            </a:r>
            <a:endParaRPr b="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1" name="Google Shape;211;p24"/>
          <p:cNvSpPr txBox="1">
            <a:spLocks noGrp="1"/>
          </p:cNvSpPr>
          <p:nvPr>
            <p:ph type="body" idx="4294967295"/>
          </p:nvPr>
        </p:nvSpPr>
        <p:spPr>
          <a:xfrm>
            <a:off x="355600" y="1398588"/>
            <a:ext cx="11480800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rgbClr val="AE78E3"/>
              </a:buClr>
              <a:buSzPts val="3200"/>
              <a:buNone/>
            </a:pPr>
            <a:r>
              <a:rPr lang="en-US" sz="2000" dirty="0">
                <a:solidFill>
                  <a:srgbClr val="FC5F9C"/>
                </a:solidFill>
                <a:latin typeface="Arial Rounded MT Bold" panose="020F0704030504030204" pitchFamily="34" charset="0"/>
              </a:rPr>
              <a:t>Action</a:t>
            </a:r>
            <a:r>
              <a:rPr lang="en-US" sz="2000" dirty="0">
                <a:solidFill>
                  <a:srgbClr val="AE78E3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0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is an execution of pre-defined task within the specified app</a:t>
            </a:r>
            <a:endParaRPr sz="20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13" name="Google Shape;213;p24" descr="C:\Users\Illia-PC\Pictures\Qmiix pics\ios logo.jpg" hidden="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9919" y="2756651"/>
            <a:ext cx="1211982" cy="63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4" descr="C:\Users\Illia-PC\Pictures\Qmiix pics\Android-Logo.png" hidden="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0319" y="2223251"/>
            <a:ext cx="22860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1BF198F-B078-468E-AFCD-0678942212A0}"/>
              </a:ext>
            </a:extLst>
          </p:cNvPr>
          <p:cNvSpPr/>
          <p:nvPr/>
        </p:nvSpPr>
        <p:spPr>
          <a:xfrm>
            <a:off x="1869098" y="2432983"/>
            <a:ext cx="1107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  <a:latin typeface="Arial Rounded MT Bold" panose="020F0704030504030204" pitchFamily="34" charset="0"/>
                <a:ea typeface="Open Sans"/>
                <a:cs typeface="Open Sans"/>
                <a:sym typeface="Open Sans"/>
              </a:rPr>
              <a:t>App</a:t>
            </a:r>
            <a:endParaRPr lang="zh-TW" altLang="en-U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2238338-4E87-480C-8FB1-A1E42C99966D}"/>
              </a:ext>
            </a:extLst>
          </p:cNvPr>
          <p:cNvSpPr/>
          <p:nvPr/>
        </p:nvSpPr>
        <p:spPr>
          <a:xfrm>
            <a:off x="1983849" y="3834681"/>
            <a:ext cx="918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AE78E3"/>
              </a:buClr>
              <a:buSzPts val="3600"/>
            </a:pPr>
            <a:r>
              <a:rPr lang="en-US" altLang="zh-TW" dirty="0">
                <a:solidFill>
                  <a:schemeClr val="bg1"/>
                </a:solidFill>
                <a:latin typeface="Arial Rounded MT Bold" panose="020F0704030504030204" pitchFamily="34" charset="0"/>
                <a:ea typeface="Open Sans"/>
                <a:cs typeface="Open Sans"/>
                <a:sym typeface="Open Sans"/>
              </a:rPr>
              <a:t>Action </a:t>
            </a:r>
          </a:p>
          <a:p>
            <a:pPr lvl="0" algn="ctr">
              <a:buClr>
                <a:srgbClr val="AE78E3"/>
              </a:buClr>
              <a:buSzPts val="3600"/>
            </a:pPr>
            <a:r>
              <a:rPr lang="en-US" altLang="zh-TW" dirty="0">
                <a:solidFill>
                  <a:schemeClr val="bg1"/>
                </a:solidFill>
                <a:latin typeface="Arial Rounded MT Bold" panose="020F0704030504030204" pitchFamily="34" charset="0"/>
                <a:ea typeface="Open Sans"/>
                <a:cs typeface="Open Sans"/>
                <a:sym typeface="Open Sans"/>
              </a:rPr>
              <a:t>example</a:t>
            </a:r>
            <a:endParaRPr lang="en-US" altLang="zh-TW" sz="1400" dirty="0">
              <a:solidFill>
                <a:schemeClr val="bg1"/>
              </a:solidFill>
              <a:latin typeface="Arial Rounded MT Bold" panose="020F070403050403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123F6CA-74D0-4061-9920-659BA805B97A}"/>
              </a:ext>
            </a:extLst>
          </p:cNvPr>
          <p:cNvSpPr/>
          <p:nvPr/>
        </p:nvSpPr>
        <p:spPr>
          <a:xfrm>
            <a:off x="3625870" y="3870962"/>
            <a:ext cx="1850185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Open Sans"/>
                <a:sym typeface="Open Sans"/>
              </a:rPr>
              <a:t>Post a message using Line Notify</a:t>
            </a:r>
            <a:endParaRPr lang="en-US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8D5430-5D8E-400F-942E-D8F7DE553006}"/>
              </a:ext>
            </a:extLst>
          </p:cNvPr>
          <p:cNvSpPr/>
          <p:nvPr/>
        </p:nvSpPr>
        <p:spPr>
          <a:xfrm>
            <a:off x="6133065" y="3870962"/>
            <a:ext cx="2208085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Open Sans"/>
                <a:sym typeface="Open Sans"/>
              </a:rPr>
              <a:t>Post a message on your Slack channel</a:t>
            </a:r>
            <a:endParaRPr lang="en-US" altLang="zh-TW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B0B705B-BA3F-4489-85A6-C44818EDEA1B}"/>
              </a:ext>
            </a:extLst>
          </p:cNvPr>
          <p:cNvSpPr/>
          <p:nvPr/>
        </p:nvSpPr>
        <p:spPr>
          <a:xfrm>
            <a:off x="8567832" y="3870962"/>
            <a:ext cx="2056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Open Sans"/>
                <a:cs typeface="Arial" panose="020B0604020202020204" pitchFamily="34" charset="0"/>
                <a:sym typeface="Open Sans"/>
              </a:rPr>
              <a:t>Download a file from URL</a:t>
            </a:r>
            <a:endParaRPr lang="zh-TW" altLang="en-US" sz="1600" dirty="0">
              <a:solidFill>
                <a:srgbClr val="523B63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E7BEE724-4752-447D-854E-99C3B70A9FE9}"/>
              </a:ext>
            </a:extLst>
          </p:cNvPr>
          <p:cNvCxnSpPr/>
          <p:nvPr/>
        </p:nvCxnSpPr>
        <p:spPr>
          <a:xfrm>
            <a:off x="5923565" y="2380746"/>
            <a:ext cx="0" cy="221892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Image result for slack logo">
            <a:extLst>
              <a:ext uri="{FF2B5EF4-FFF2-40B4-BE49-F238E27FC236}">
                <a16:creationId xmlns:a16="http://schemas.microsoft.com/office/drawing/2014/main" id="{1A4455F4-BCF1-47E5-B6FC-7482D7A8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28" y="2379556"/>
            <a:ext cx="1165759" cy="116575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D2EE8269-896B-42EE-A7DC-8EC3E66D8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223" y="2270349"/>
            <a:ext cx="1386306" cy="1397044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2DC66A01-82ED-4B26-AF6B-26318624B295}"/>
              </a:ext>
            </a:extLst>
          </p:cNvPr>
          <p:cNvCxnSpPr/>
          <p:nvPr/>
        </p:nvCxnSpPr>
        <p:spPr>
          <a:xfrm>
            <a:off x="8506745" y="2380746"/>
            <a:ext cx="0" cy="221892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4">
            <a:extLst>
              <a:ext uri="{FF2B5EF4-FFF2-40B4-BE49-F238E27FC236}">
                <a16:creationId xmlns:a16="http://schemas.microsoft.com/office/drawing/2014/main" id="{04171812-2B01-4652-972B-F5A064609B9B}"/>
              </a:ext>
            </a:extLst>
          </p:cNvPr>
          <p:cNvGrpSpPr/>
          <p:nvPr/>
        </p:nvGrpSpPr>
        <p:grpSpPr>
          <a:xfrm>
            <a:off x="8938821" y="2298701"/>
            <a:ext cx="1373726" cy="1344091"/>
            <a:chOff x="8938821" y="2298701"/>
            <a:chExt cx="1373726" cy="1344091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5BDE5224-466F-4973-AB43-132CE825C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27598" y="2298701"/>
              <a:ext cx="996172" cy="996172"/>
            </a:xfrm>
            <a:prstGeom prst="rect">
              <a:avLst/>
            </a:prstGeom>
          </p:spPr>
        </p:pic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612557D-6492-446C-85CC-DBBB3B958E76}"/>
                </a:ext>
              </a:extLst>
            </p:cNvPr>
            <p:cNvSpPr txBox="1"/>
            <p:nvPr/>
          </p:nvSpPr>
          <p:spPr>
            <a:xfrm>
              <a:off x="8938821" y="3304238"/>
              <a:ext cx="1373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/>
                <a:t>File station</a:t>
              </a:r>
              <a:endParaRPr lang="zh-TW" altLang="en-US" sz="1600" dirty="0"/>
            </a:p>
          </p:txBody>
        </p:sp>
      </p:grpSp>
      <p:pic>
        <p:nvPicPr>
          <p:cNvPr id="33" name="圖形 32">
            <a:extLst>
              <a:ext uri="{FF2B5EF4-FFF2-40B4-BE49-F238E27FC236}">
                <a16:creationId xmlns:a16="http://schemas.microsoft.com/office/drawing/2014/main" id="{D979EAF7-1986-4A7C-BE0D-716B919AE0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33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D4217296-F10E-4823-A798-C9D33FCA0559}"/>
              </a:ext>
            </a:extLst>
          </p:cNvPr>
          <p:cNvGrpSpPr/>
          <p:nvPr/>
        </p:nvGrpSpPr>
        <p:grpSpPr>
          <a:xfrm>
            <a:off x="-24734177" y="3838834"/>
            <a:ext cx="48866489" cy="7036560"/>
            <a:chOff x="-32830" y="3838834"/>
            <a:chExt cx="48866489" cy="7036560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2D384B4A-7E37-447B-A577-69C026E03846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BB53FAA7-D559-4C41-BD4E-989E6A7121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59D2045C-F94A-4868-AE8C-C546A83CE1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C2443043-EF8E-4792-852D-8715C8B4A956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D99F30A3-A3C2-4C31-BBDF-CFBF7AD4A24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0B8B360B-83A8-47F2-A57D-9E6ED6A82D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7E563B-7603-48C1-8D0C-D7CCB464EB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b="0" dirty="0">
                <a:solidFill>
                  <a:srgbClr val="7030A0"/>
                </a:solidFill>
                <a:latin typeface="Arial Rounded MT Bold" panose="020F0704030504030204" pitchFamily="34" charset="0"/>
                <a:cs typeface="Arial"/>
              </a:rPr>
              <a:t>Advanced </a:t>
            </a:r>
            <a:r>
              <a:rPr lang="en-US" b="0" dirty="0" err="1">
                <a:solidFill>
                  <a:srgbClr val="7030A0"/>
                </a:solidFill>
                <a:latin typeface="Arial Rounded MT Bold" panose="020F0704030504030204" pitchFamily="34" charset="0"/>
                <a:cs typeface="Arial"/>
              </a:rPr>
              <a:t>Miix</a:t>
            </a:r>
            <a:endParaRPr lang="en-US" b="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51BDE-1CA7-4FF3-B887-C9F023B28AA5}"/>
              </a:ext>
            </a:extLst>
          </p:cNvPr>
          <p:cNvSpPr txBox="1"/>
          <p:nvPr/>
        </p:nvSpPr>
        <p:spPr>
          <a:xfrm>
            <a:off x="1281792" y="1420866"/>
            <a:ext cx="4196690" cy="71778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PH" sz="2000" dirty="0">
                <a:solidFill>
                  <a:srgbClr val="523B63"/>
                </a:solidFill>
                <a:latin typeface="Arial Rounded MT Bold" panose="020F0704030504030204" pitchFamily="34" charset="0"/>
                <a:ea typeface="Adobe Gothic Std B"/>
              </a:rPr>
              <a:t>Get more work done with fewer </a:t>
            </a:r>
            <a:r>
              <a:rPr lang="en-PH" sz="2000" dirty="0" err="1">
                <a:solidFill>
                  <a:srgbClr val="523B63"/>
                </a:solidFill>
                <a:latin typeface="Arial Rounded MT Bold" panose="020F0704030504030204" pitchFamily="34" charset="0"/>
                <a:ea typeface="Adobe Gothic Std B"/>
              </a:rPr>
              <a:t>miixes</a:t>
            </a:r>
            <a:r>
              <a:rPr lang="en-PH" sz="2000" dirty="0">
                <a:solidFill>
                  <a:srgbClr val="523B63"/>
                </a:solidFill>
                <a:latin typeface="Arial Rounded MT Bold" panose="020F0704030504030204" pitchFamily="34" charset="0"/>
                <a:ea typeface="Adobe Gothic Std B"/>
              </a:rPr>
              <a:t> with </a:t>
            </a:r>
            <a:r>
              <a:rPr lang="en-PH" sz="2000" dirty="0">
                <a:solidFill>
                  <a:srgbClr val="FC5F9C"/>
                </a:solidFill>
                <a:latin typeface="Arial Rounded MT Bold" panose="020F0704030504030204" pitchFamily="34" charset="0"/>
                <a:ea typeface="Adobe Gothic Std B"/>
              </a:rPr>
              <a:t>AND </a:t>
            </a:r>
            <a:r>
              <a:rPr lang="en-PH" sz="2000" dirty="0" err="1">
                <a:solidFill>
                  <a:srgbClr val="FC5F9C"/>
                </a:solidFill>
                <a:latin typeface="Arial Rounded MT Bold" panose="020F0704030504030204" pitchFamily="34" charset="0"/>
                <a:ea typeface="Adobe Gothic Std B"/>
              </a:rPr>
              <a:t>miixes</a:t>
            </a:r>
            <a:endParaRPr lang="en-US" dirty="0">
              <a:solidFill>
                <a:srgbClr val="FC5F9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BD524-631A-4B81-8248-36781B2C1FC3}"/>
              </a:ext>
            </a:extLst>
          </p:cNvPr>
          <p:cNvSpPr txBox="1"/>
          <p:nvPr/>
        </p:nvSpPr>
        <p:spPr>
          <a:xfrm>
            <a:off x="7134348" y="1381281"/>
            <a:ext cx="3790950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PH" sz="20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Ensure execution of critical cases with </a:t>
            </a:r>
            <a:r>
              <a:rPr lang="en-PH" sz="2000" dirty="0">
                <a:solidFill>
                  <a:srgbClr val="FC5F9C"/>
                </a:solidFill>
                <a:latin typeface="Arial Rounded MT Bold" panose="020F0704030504030204" pitchFamily="34" charset="0"/>
              </a:rPr>
              <a:t>OR </a:t>
            </a:r>
            <a:r>
              <a:rPr lang="en-PH" sz="2000" dirty="0" err="1">
                <a:solidFill>
                  <a:srgbClr val="FC5F9C"/>
                </a:solidFill>
                <a:latin typeface="Arial Rounded MT Bold" panose="020F0704030504030204" pitchFamily="34" charset="0"/>
              </a:rPr>
              <a:t>miixes</a:t>
            </a:r>
            <a:endParaRPr lang="en-PH" sz="2000" dirty="0">
              <a:solidFill>
                <a:srgbClr val="FC5F9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4" name="Picture 14" descr="A screenshot of a social media post&#10;&#10;Description generated with very high confidence" hidden="1">
            <a:extLst>
              <a:ext uri="{FF2B5EF4-FFF2-40B4-BE49-F238E27FC236}">
                <a16:creationId xmlns:a16="http://schemas.microsoft.com/office/drawing/2014/main" id="{CA1216D6-37DC-4FA2-BE89-E68289AC9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19821" y="2230032"/>
            <a:ext cx="5256809" cy="2931754"/>
          </a:xfrm>
          <a:prstGeom prst="rect">
            <a:avLst/>
          </a:prstGeom>
        </p:spPr>
      </p:pic>
      <p:pic>
        <p:nvPicPr>
          <p:cNvPr id="19" name="Picture 19" descr="A screenshot of a cell phone&#10;&#10;Description generated with high confidence" hidden="1">
            <a:extLst>
              <a:ext uri="{FF2B5EF4-FFF2-40B4-BE49-F238E27FC236}">
                <a16:creationId xmlns:a16="http://schemas.microsoft.com/office/drawing/2014/main" id="{F4782C15-6BA7-4EE8-8C17-C75B2693DD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94" r="-241" b="17521"/>
          <a:stretch/>
        </p:blipFill>
        <p:spPr>
          <a:xfrm>
            <a:off x="12363540" y="1613618"/>
            <a:ext cx="5830789" cy="2148501"/>
          </a:xfrm>
          <a:prstGeom prst="rect">
            <a:avLst/>
          </a:prstGeom>
        </p:spPr>
      </p:pic>
      <p:sp>
        <p:nvSpPr>
          <p:cNvPr id="50" name="文字方塊 49">
            <a:extLst>
              <a:ext uri="{FF2B5EF4-FFF2-40B4-BE49-F238E27FC236}">
                <a16:creationId xmlns:a16="http://schemas.microsoft.com/office/drawing/2014/main" id="{E8052068-FA5C-4A8F-9AB2-B7C3E2DDA51F}"/>
              </a:ext>
            </a:extLst>
          </p:cNvPr>
          <p:cNvSpPr txBox="1"/>
          <p:nvPr/>
        </p:nvSpPr>
        <p:spPr>
          <a:xfrm>
            <a:off x="485136" y="4039353"/>
            <a:ext cx="244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New image file added to my Google Drive folder</a:t>
            </a:r>
            <a:endParaRPr lang="zh-TW" altLang="en-US" sz="12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CFF66D7C-C030-47C2-8139-B86885657EC1}"/>
              </a:ext>
            </a:extLst>
          </p:cNvPr>
          <p:cNvSpPr txBox="1"/>
          <p:nvPr/>
        </p:nvSpPr>
        <p:spPr>
          <a:xfrm>
            <a:off x="4209034" y="2559360"/>
            <a:ext cx="1625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Backup the file to my NAS</a:t>
            </a:r>
            <a:endParaRPr lang="zh-TW" altLang="en-US" sz="12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3A7E680A-8FC8-4E3A-82B5-71D0ECB619AA}"/>
              </a:ext>
            </a:extLst>
          </p:cNvPr>
          <p:cNvSpPr txBox="1"/>
          <p:nvPr/>
        </p:nvSpPr>
        <p:spPr>
          <a:xfrm>
            <a:off x="4209034" y="3367634"/>
            <a:ext cx="1625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Backup the file to my Dropbox</a:t>
            </a:r>
            <a:endParaRPr lang="zh-TW" altLang="en-US" sz="12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2999BC85-09EF-4AAD-9639-4F761944DCC5}"/>
              </a:ext>
            </a:extLst>
          </p:cNvPr>
          <p:cNvSpPr txBox="1"/>
          <p:nvPr/>
        </p:nvSpPr>
        <p:spPr>
          <a:xfrm>
            <a:off x="4209034" y="4097772"/>
            <a:ext cx="162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Backup the file with my team members on Slack</a:t>
            </a:r>
            <a:endParaRPr lang="zh-TW" altLang="en-US" sz="12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F26841A3-8A4B-4024-8140-BA89192776AC}"/>
              </a:ext>
            </a:extLst>
          </p:cNvPr>
          <p:cNvGrpSpPr/>
          <p:nvPr/>
        </p:nvGrpSpPr>
        <p:grpSpPr>
          <a:xfrm>
            <a:off x="6409822" y="2677147"/>
            <a:ext cx="5142097" cy="1823871"/>
            <a:chOff x="7133723" y="2677147"/>
            <a:chExt cx="5142097" cy="1823871"/>
          </a:xfrm>
        </p:grpSpPr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DA0A6499-4A37-4C60-BEC4-F8E3F6B59E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0440" y="3580312"/>
              <a:ext cx="877257" cy="14364"/>
            </a:xfrm>
            <a:prstGeom prst="line">
              <a:avLst/>
            </a:prstGeom>
            <a:ln w="38100">
              <a:solidFill>
                <a:srgbClr val="FF9B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7F247009-2EE5-4854-AB95-67D0F6455AA6}"/>
                </a:ext>
              </a:extLst>
            </p:cNvPr>
            <p:cNvSpPr/>
            <p:nvPr/>
          </p:nvSpPr>
          <p:spPr>
            <a:xfrm rot="16200000">
              <a:off x="8587805" y="3352919"/>
              <a:ext cx="1032460" cy="472674"/>
            </a:xfrm>
            <a:custGeom>
              <a:avLst/>
              <a:gdLst>
                <a:gd name="connsiteX0" fmla="*/ 0 w 2838450"/>
                <a:gd name="connsiteY0" fmla="*/ 266700 h 266700"/>
                <a:gd name="connsiteX1" fmla="*/ 0 w 2838450"/>
                <a:gd name="connsiteY1" fmla="*/ 0 h 266700"/>
                <a:gd name="connsiteX2" fmla="*/ 2838450 w 2838450"/>
                <a:gd name="connsiteY2" fmla="*/ 0 h 266700"/>
                <a:gd name="connsiteX3" fmla="*/ 2838450 w 2838450"/>
                <a:gd name="connsiteY3" fmla="*/ 25717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450" h="266700">
                  <a:moveTo>
                    <a:pt x="0" y="266700"/>
                  </a:moveTo>
                  <a:lnTo>
                    <a:pt x="0" y="0"/>
                  </a:lnTo>
                  <a:lnTo>
                    <a:pt x="2838450" y="0"/>
                  </a:lnTo>
                  <a:lnTo>
                    <a:pt x="2838450" y="257175"/>
                  </a:lnTo>
                </a:path>
              </a:pathLst>
            </a:custGeom>
            <a:noFill/>
            <a:ln w="38100" cap="rnd">
              <a:solidFill>
                <a:srgbClr val="FF9BE5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AA42A37E-BCF4-4908-B426-5511E3C1D0B1}"/>
                </a:ext>
              </a:extLst>
            </p:cNvPr>
            <p:cNvGrpSpPr/>
            <p:nvPr/>
          </p:nvGrpSpPr>
          <p:grpSpPr>
            <a:xfrm>
              <a:off x="7676711" y="3217429"/>
              <a:ext cx="747888" cy="747888"/>
              <a:chOff x="10296910" y="3016402"/>
              <a:chExt cx="1152160" cy="1152160"/>
            </a:xfrm>
          </p:grpSpPr>
          <p:sp>
            <p:nvSpPr>
              <p:cNvPr id="55" name="橢圓 54">
                <a:extLst>
                  <a:ext uri="{FF2B5EF4-FFF2-40B4-BE49-F238E27FC236}">
                    <a16:creationId xmlns:a16="http://schemas.microsoft.com/office/drawing/2014/main" id="{6100103B-7C7C-4D84-9A2F-51149B19956A}"/>
                  </a:ext>
                </a:extLst>
              </p:cNvPr>
              <p:cNvSpPr/>
              <p:nvPr/>
            </p:nvSpPr>
            <p:spPr>
              <a:xfrm>
                <a:off x="10296910" y="3016402"/>
                <a:ext cx="1152160" cy="1152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56" name="圖形 55">
                <a:extLst>
                  <a:ext uri="{FF2B5EF4-FFF2-40B4-BE49-F238E27FC236}">
                    <a16:creationId xmlns:a16="http://schemas.microsoft.com/office/drawing/2014/main" id="{8644BC3B-8002-4C93-BD0B-C5736CC066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608146" y="3312670"/>
                <a:ext cx="590550" cy="590550"/>
              </a:xfrm>
              <a:prstGeom prst="rect">
                <a:avLst/>
              </a:prstGeom>
            </p:spPr>
          </p:pic>
        </p:grp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BA5880B0-3EFB-4613-A373-7133DB024363}"/>
                </a:ext>
              </a:extLst>
            </p:cNvPr>
            <p:cNvGrpSpPr/>
            <p:nvPr/>
          </p:nvGrpSpPr>
          <p:grpSpPr>
            <a:xfrm>
              <a:off x="9330787" y="2677147"/>
              <a:ext cx="736198" cy="736198"/>
              <a:chOff x="6540887" y="2446492"/>
              <a:chExt cx="1152160" cy="1152160"/>
            </a:xfrm>
          </p:grpSpPr>
          <p:sp>
            <p:nvSpPr>
              <p:cNvPr id="58" name="橢圓 57">
                <a:extLst>
                  <a:ext uri="{FF2B5EF4-FFF2-40B4-BE49-F238E27FC236}">
                    <a16:creationId xmlns:a16="http://schemas.microsoft.com/office/drawing/2014/main" id="{D7D95771-AAB0-42C7-9B9F-3B39C4BB9E23}"/>
                  </a:ext>
                </a:extLst>
              </p:cNvPr>
              <p:cNvSpPr/>
              <p:nvPr/>
            </p:nvSpPr>
            <p:spPr>
              <a:xfrm>
                <a:off x="6540887" y="2446492"/>
                <a:ext cx="1152160" cy="1152160"/>
              </a:xfrm>
              <a:prstGeom prst="ellipse">
                <a:avLst/>
              </a:prstGeom>
              <a:solidFill>
                <a:srgbClr val="AA7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59" name="圖形 58">
                <a:extLst>
                  <a:ext uri="{FF2B5EF4-FFF2-40B4-BE49-F238E27FC236}">
                    <a16:creationId xmlns:a16="http://schemas.microsoft.com/office/drawing/2014/main" id="{080F4F24-3970-4A1E-BFD1-D4B0F5ACD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763182" y="2712964"/>
                <a:ext cx="704849" cy="676275"/>
              </a:xfrm>
              <a:prstGeom prst="rect">
                <a:avLst/>
              </a:prstGeom>
            </p:spPr>
          </p:pic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E069A5C3-FE16-4F44-BA1D-93F2AE4F031F}"/>
                </a:ext>
              </a:extLst>
            </p:cNvPr>
            <p:cNvGrpSpPr/>
            <p:nvPr/>
          </p:nvGrpSpPr>
          <p:grpSpPr>
            <a:xfrm>
              <a:off x="9330787" y="3759101"/>
              <a:ext cx="736198" cy="736198"/>
              <a:chOff x="9237621" y="3648499"/>
              <a:chExt cx="736198" cy="736198"/>
            </a:xfrm>
          </p:grpSpPr>
          <p:sp>
            <p:nvSpPr>
              <p:cNvPr id="61" name="橢圓 60">
                <a:extLst>
                  <a:ext uri="{FF2B5EF4-FFF2-40B4-BE49-F238E27FC236}">
                    <a16:creationId xmlns:a16="http://schemas.microsoft.com/office/drawing/2014/main" id="{4BBF19DB-10B7-40F9-ABD9-54DFC0C2D95C}"/>
                  </a:ext>
                </a:extLst>
              </p:cNvPr>
              <p:cNvSpPr/>
              <p:nvPr/>
            </p:nvSpPr>
            <p:spPr>
              <a:xfrm>
                <a:off x="9237621" y="3648499"/>
                <a:ext cx="736198" cy="736198"/>
              </a:xfrm>
              <a:prstGeom prst="ellipse">
                <a:avLst/>
              </a:prstGeom>
              <a:solidFill>
                <a:srgbClr val="AA7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6" name="圖形 5">
                <a:extLst>
                  <a:ext uri="{FF2B5EF4-FFF2-40B4-BE49-F238E27FC236}">
                    <a16:creationId xmlns:a16="http://schemas.microsoft.com/office/drawing/2014/main" id="{08F5DA2C-A6D2-4537-8D0E-10B5D3F0F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2700000">
                <a:off x="9369472" y="3780351"/>
                <a:ext cx="472496" cy="472494"/>
              </a:xfrm>
              <a:prstGeom prst="rect">
                <a:avLst/>
              </a:prstGeom>
            </p:spPr>
          </p:pic>
        </p:grp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9E8E84E2-250F-4D97-BCCA-A13A2E6FE707}"/>
                </a:ext>
              </a:extLst>
            </p:cNvPr>
            <p:cNvSpPr txBox="1"/>
            <p:nvPr/>
          </p:nvSpPr>
          <p:spPr>
            <a:xfrm>
              <a:off x="7133723" y="4039353"/>
              <a:ext cx="1679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rgbClr val="523B63"/>
                  </a:solidFill>
                  <a:latin typeface="Arial Rounded MT Bold" panose="020F0704030504030204" pitchFamily="34" charset="0"/>
                </a:rPr>
                <a:t>New message from my boss on Slack</a:t>
              </a:r>
              <a:endPara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773CD518-F26F-42CE-845B-EA758F654F31}"/>
                </a:ext>
              </a:extLst>
            </p:cNvPr>
            <p:cNvSpPr txBox="1"/>
            <p:nvPr/>
          </p:nvSpPr>
          <p:spPr>
            <a:xfrm>
              <a:off x="10047678" y="2835304"/>
              <a:ext cx="2144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>
                  <a:solidFill>
                    <a:srgbClr val="523B63"/>
                  </a:solidFill>
                  <a:latin typeface="Arial Rounded MT Bold" panose="020F0704030504030204" pitchFamily="34" charset="0"/>
                </a:rPr>
                <a:t>Inform me by sending a Line notification to myself</a:t>
              </a:r>
              <a:endPara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8309EA3E-FF7F-4E9A-8671-9E20AD4B04A6}"/>
                </a:ext>
              </a:extLst>
            </p:cNvPr>
            <p:cNvSpPr txBox="1"/>
            <p:nvPr/>
          </p:nvSpPr>
          <p:spPr>
            <a:xfrm>
              <a:off x="10047678" y="3896367"/>
              <a:ext cx="2228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>
                  <a:solidFill>
                    <a:srgbClr val="523B63"/>
                  </a:solidFill>
                  <a:latin typeface="Arial Rounded MT Bold" panose="020F0704030504030204" pitchFamily="34" charset="0"/>
                </a:rPr>
                <a:t>Inform me by sending a SMS to my phone via Twilio</a:t>
              </a:r>
              <a:endPara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355B3520-5D07-4641-838A-AD9470C07484}"/>
              </a:ext>
            </a:extLst>
          </p:cNvPr>
          <p:cNvGrpSpPr/>
          <p:nvPr/>
        </p:nvGrpSpPr>
        <p:grpSpPr>
          <a:xfrm>
            <a:off x="-12224830" y="-8453744"/>
            <a:ext cx="24449659" cy="6934962"/>
            <a:chOff x="0" y="-73025"/>
            <a:chExt cx="24449659" cy="6934962"/>
          </a:xfrm>
        </p:grpSpPr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CF3FFF5B-3CF1-4EDE-9689-D23AFB0B54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5BFC91E2-89AD-4B30-B06A-2B75D9727D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544920" y="3073027"/>
            <a:ext cx="583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9BE5"/>
                </a:solidFill>
                <a:latin typeface="Arial Rounded MT Bold" panose="020F0704030504030204" pitchFamily="34" charset="0"/>
              </a:rPr>
              <a:t>AND</a:t>
            </a:r>
            <a:endParaRPr lang="zh-TW" altLang="en-US" dirty="0">
              <a:solidFill>
                <a:srgbClr val="FF9BE5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544014" y="3842206"/>
            <a:ext cx="583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9BE5"/>
                </a:solidFill>
                <a:latin typeface="Arial Rounded MT Bold" panose="020F0704030504030204" pitchFamily="34" charset="0"/>
              </a:rPr>
              <a:t>AND</a:t>
            </a:r>
            <a:endParaRPr lang="zh-TW" altLang="en-US" dirty="0">
              <a:solidFill>
                <a:srgbClr val="FF9BE5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936054" y="3426948"/>
            <a:ext cx="4571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9BE5"/>
                </a:solidFill>
                <a:latin typeface="Arial Rounded MT Bold" panose="020F0704030504030204" pitchFamily="34" charset="0"/>
              </a:rPr>
              <a:t>OR</a:t>
            </a:r>
            <a:endParaRPr lang="zh-TW" altLang="en-US" dirty="0">
              <a:solidFill>
                <a:srgbClr val="FF9BE5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6CE74EE-F131-4BD5-A024-F9359A0785A6}"/>
              </a:ext>
            </a:extLst>
          </p:cNvPr>
          <p:cNvGrpSpPr/>
          <p:nvPr/>
        </p:nvGrpSpPr>
        <p:grpSpPr>
          <a:xfrm>
            <a:off x="1334318" y="2401944"/>
            <a:ext cx="2846974" cy="2342159"/>
            <a:chOff x="1334318" y="2401944"/>
            <a:chExt cx="2846974" cy="2342159"/>
          </a:xfrm>
        </p:grpSpPr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50392007-A3E3-4DF6-B158-505B288F8866}"/>
                </a:ext>
              </a:extLst>
            </p:cNvPr>
            <p:cNvCxnSpPr>
              <a:cxnSpLocks/>
              <a:stCxn id="47" idx="2"/>
              <a:endCxn id="41" idx="6"/>
            </p:cNvCxnSpPr>
            <p:nvPr/>
          </p:nvCxnSpPr>
          <p:spPr>
            <a:xfrm flipH="1">
              <a:off x="2077121" y="3574416"/>
              <a:ext cx="1356283" cy="20260"/>
            </a:xfrm>
            <a:prstGeom prst="line">
              <a:avLst/>
            </a:prstGeom>
            <a:ln w="38100">
              <a:solidFill>
                <a:srgbClr val="FF9B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8D2DE684-5B1D-4442-8782-4B5AC8BAE66F}"/>
                </a:ext>
              </a:extLst>
            </p:cNvPr>
            <p:cNvGrpSpPr/>
            <p:nvPr/>
          </p:nvGrpSpPr>
          <p:grpSpPr>
            <a:xfrm>
              <a:off x="1334318" y="3223274"/>
              <a:ext cx="742803" cy="742803"/>
              <a:chOff x="5949432" y="3061191"/>
              <a:chExt cx="1152160" cy="1152160"/>
            </a:xfrm>
          </p:grpSpPr>
          <p:sp>
            <p:nvSpPr>
              <p:cNvPr id="41" name="橢圓 40">
                <a:extLst>
                  <a:ext uri="{FF2B5EF4-FFF2-40B4-BE49-F238E27FC236}">
                    <a16:creationId xmlns:a16="http://schemas.microsoft.com/office/drawing/2014/main" id="{0AA95787-FED6-481B-A5AF-F0C0308DA040}"/>
                  </a:ext>
                </a:extLst>
              </p:cNvPr>
              <p:cNvSpPr/>
              <p:nvPr/>
            </p:nvSpPr>
            <p:spPr>
              <a:xfrm>
                <a:off x="5949432" y="3061191"/>
                <a:ext cx="1152160" cy="1152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id="{957ABDA8-9BC5-40ED-8B3C-0F5CC8F3B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173675" y="3299762"/>
                <a:ext cx="695325" cy="609600"/>
              </a:xfrm>
              <a:prstGeom prst="rect">
                <a:avLst/>
              </a:prstGeom>
            </p:spPr>
          </p:pic>
        </p:grp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FA406B4C-244F-4B9E-94D3-044D1DF402F3}"/>
                </a:ext>
              </a:extLst>
            </p:cNvPr>
            <p:cNvGrpSpPr/>
            <p:nvPr/>
          </p:nvGrpSpPr>
          <p:grpSpPr>
            <a:xfrm>
              <a:off x="3433404" y="3996215"/>
              <a:ext cx="747888" cy="747888"/>
              <a:chOff x="9635898" y="3016402"/>
              <a:chExt cx="1152160" cy="1152160"/>
            </a:xfrm>
          </p:grpSpPr>
          <p:sp>
            <p:nvSpPr>
              <p:cNvPr id="44" name="橢圓 43">
                <a:extLst>
                  <a:ext uri="{FF2B5EF4-FFF2-40B4-BE49-F238E27FC236}">
                    <a16:creationId xmlns:a16="http://schemas.microsoft.com/office/drawing/2014/main" id="{1CFF8897-51A1-4334-9787-3A1FBC350A80}"/>
                  </a:ext>
                </a:extLst>
              </p:cNvPr>
              <p:cNvSpPr/>
              <p:nvPr/>
            </p:nvSpPr>
            <p:spPr>
              <a:xfrm>
                <a:off x="9635898" y="3016402"/>
                <a:ext cx="1152160" cy="1152160"/>
              </a:xfrm>
              <a:prstGeom prst="ellipse">
                <a:avLst/>
              </a:prstGeom>
              <a:solidFill>
                <a:srgbClr val="AA7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5" name="圖形 44">
                <a:extLst>
                  <a:ext uri="{FF2B5EF4-FFF2-40B4-BE49-F238E27FC236}">
                    <a16:creationId xmlns:a16="http://schemas.microsoft.com/office/drawing/2014/main" id="{628F8243-0FEB-4559-BC1F-ADEF6AF97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47130" y="3312670"/>
                <a:ext cx="590550" cy="590550"/>
              </a:xfrm>
              <a:prstGeom prst="rect">
                <a:avLst/>
              </a:prstGeom>
            </p:spPr>
          </p:pic>
        </p:grpSp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82E11C5D-221A-4B04-A2EF-A1566103F56E}"/>
                </a:ext>
              </a:extLst>
            </p:cNvPr>
            <p:cNvGrpSpPr/>
            <p:nvPr/>
          </p:nvGrpSpPr>
          <p:grpSpPr>
            <a:xfrm>
              <a:off x="3433404" y="3200472"/>
              <a:ext cx="747888" cy="747888"/>
              <a:chOff x="7782351" y="1482952"/>
              <a:chExt cx="1152160" cy="1152160"/>
            </a:xfrm>
          </p:grpSpPr>
          <p:sp>
            <p:nvSpPr>
              <p:cNvPr id="47" name="橢圓 46">
                <a:extLst>
                  <a:ext uri="{FF2B5EF4-FFF2-40B4-BE49-F238E27FC236}">
                    <a16:creationId xmlns:a16="http://schemas.microsoft.com/office/drawing/2014/main" id="{1AA5D298-D2B0-4C3A-849A-6D858AB6B8CB}"/>
                  </a:ext>
                </a:extLst>
              </p:cNvPr>
              <p:cNvSpPr/>
              <p:nvPr/>
            </p:nvSpPr>
            <p:spPr>
              <a:xfrm>
                <a:off x="7782351" y="1482952"/>
                <a:ext cx="1152160" cy="1152160"/>
              </a:xfrm>
              <a:prstGeom prst="ellipse">
                <a:avLst/>
              </a:prstGeom>
              <a:solidFill>
                <a:srgbClr val="AA7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id="{D07B39DA-65D3-4AB7-881B-9F0E79A9B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011586" y="1797524"/>
                <a:ext cx="714375" cy="609600"/>
              </a:xfrm>
              <a:prstGeom prst="rect">
                <a:avLst/>
              </a:prstGeom>
            </p:spPr>
          </p:pic>
        </p:grp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7072FC9D-F68D-43F4-86CA-CEABCAF5D392}"/>
                </a:ext>
              </a:extLst>
            </p:cNvPr>
            <p:cNvSpPr/>
            <p:nvPr/>
          </p:nvSpPr>
          <p:spPr>
            <a:xfrm rot="16200000">
              <a:off x="2370763" y="3352919"/>
              <a:ext cx="1639907" cy="472674"/>
            </a:xfrm>
            <a:custGeom>
              <a:avLst/>
              <a:gdLst>
                <a:gd name="connsiteX0" fmla="*/ 0 w 2838450"/>
                <a:gd name="connsiteY0" fmla="*/ 266700 h 266700"/>
                <a:gd name="connsiteX1" fmla="*/ 0 w 2838450"/>
                <a:gd name="connsiteY1" fmla="*/ 0 h 266700"/>
                <a:gd name="connsiteX2" fmla="*/ 2838450 w 2838450"/>
                <a:gd name="connsiteY2" fmla="*/ 0 h 266700"/>
                <a:gd name="connsiteX3" fmla="*/ 2838450 w 2838450"/>
                <a:gd name="connsiteY3" fmla="*/ 25717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450" h="266700">
                  <a:moveTo>
                    <a:pt x="0" y="266700"/>
                  </a:moveTo>
                  <a:lnTo>
                    <a:pt x="0" y="0"/>
                  </a:lnTo>
                  <a:lnTo>
                    <a:pt x="2838450" y="0"/>
                  </a:lnTo>
                  <a:lnTo>
                    <a:pt x="2838450" y="257175"/>
                  </a:lnTo>
                </a:path>
              </a:pathLst>
            </a:custGeom>
            <a:noFill/>
            <a:ln w="38100" cap="rnd">
              <a:solidFill>
                <a:srgbClr val="FF9BE5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0F5F0BC1-CE8C-470D-927B-CDD39760E30E}"/>
                </a:ext>
              </a:extLst>
            </p:cNvPr>
            <p:cNvGrpSpPr/>
            <p:nvPr/>
          </p:nvGrpSpPr>
          <p:grpSpPr>
            <a:xfrm>
              <a:off x="3427054" y="2401944"/>
              <a:ext cx="742803" cy="742803"/>
              <a:chOff x="3427054" y="2401944"/>
              <a:chExt cx="742803" cy="742803"/>
            </a:xfrm>
          </p:grpSpPr>
          <p:grpSp>
            <p:nvGrpSpPr>
              <p:cNvPr id="32" name="群組 31">
                <a:extLst>
                  <a:ext uri="{FF2B5EF4-FFF2-40B4-BE49-F238E27FC236}">
                    <a16:creationId xmlns:a16="http://schemas.microsoft.com/office/drawing/2014/main" id="{25C9E5F2-5D02-4DC3-8073-568D7B82E4A6}"/>
                  </a:ext>
                </a:extLst>
              </p:cNvPr>
              <p:cNvGrpSpPr/>
              <p:nvPr/>
            </p:nvGrpSpPr>
            <p:grpSpPr>
              <a:xfrm>
                <a:off x="3427054" y="2401944"/>
                <a:ext cx="742803" cy="742803"/>
                <a:chOff x="466043" y="-1007573"/>
                <a:chExt cx="1152160" cy="1152160"/>
              </a:xfrm>
            </p:grpSpPr>
            <p:sp>
              <p:nvSpPr>
                <p:cNvPr id="39" name="橢圓 38">
                  <a:extLst>
                    <a:ext uri="{FF2B5EF4-FFF2-40B4-BE49-F238E27FC236}">
                      <a16:creationId xmlns:a16="http://schemas.microsoft.com/office/drawing/2014/main" id="{91EDE5FC-46A2-4855-8A3F-50F9CC4994B9}"/>
                    </a:ext>
                  </a:extLst>
                </p:cNvPr>
                <p:cNvSpPr/>
                <p:nvPr/>
              </p:nvSpPr>
              <p:spPr>
                <a:xfrm>
                  <a:off x="466043" y="-1007573"/>
                  <a:ext cx="1152160" cy="1152160"/>
                </a:xfrm>
                <a:prstGeom prst="ellipse">
                  <a:avLst/>
                </a:prstGeom>
                <a:solidFill>
                  <a:srgbClr val="AE78E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rgbClr val="AE78E3"/>
                    </a:solidFill>
                  </a:endParaRPr>
                </a:p>
              </p:txBody>
            </p:sp>
            <p:pic>
              <p:nvPicPr>
                <p:cNvPr id="40" name="圖形 39" hidden="1">
                  <a:extLst>
                    <a:ext uri="{FF2B5EF4-FFF2-40B4-BE49-F238E27FC236}">
                      <a16:creationId xmlns:a16="http://schemas.microsoft.com/office/drawing/2014/main" id="{3DE56619-8839-4AFC-BC06-A90D72D5F5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3686" y="-790268"/>
                  <a:ext cx="409575" cy="742950"/>
                </a:xfrm>
                <a:prstGeom prst="rect">
                  <a:avLst/>
                </a:prstGeom>
              </p:spPr>
            </p:pic>
          </p:grpSp>
          <p:pic>
            <p:nvPicPr>
              <p:cNvPr id="5" name="圖形 4">
                <a:extLst>
                  <a:ext uri="{FF2B5EF4-FFF2-40B4-BE49-F238E27FC236}">
                    <a16:creationId xmlns:a16="http://schemas.microsoft.com/office/drawing/2014/main" id="{8D8E4167-2116-4A9A-8D5F-082651B79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605198" y="2613750"/>
                <a:ext cx="418522" cy="325517"/>
              </a:xfrm>
              <a:prstGeom prst="rect">
                <a:avLst/>
              </a:prstGeom>
            </p:spPr>
          </p:pic>
        </p:grpSp>
      </p:grpSp>
      <p:pic>
        <p:nvPicPr>
          <p:cNvPr id="63" name="圖形 62">
            <a:extLst>
              <a:ext uri="{FF2B5EF4-FFF2-40B4-BE49-F238E27FC236}">
                <a16:creationId xmlns:a16="http://schemas.microsoft.com/office/drawing/2014/main" id="{9483C445-735A-49E0-8A7B-DC8E3AD451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9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E495E8C9-243B-4D39-ABE6-27CF3FF93C4B}"/>
              </a:ext>
            </a:extLst>
          </p:cNvPr>
          <p:cNvGrpSpPr/>
          <p:nvPr/>
        </p:nvGrpSpPr>
        <p:grpSpPr>
          <a:xfrm>
            <a:off x="-32830" y="-160109"/>
            <a:ext cx="24449659" cy="6934962"/>
            <a:chOff x="0" y="-73025"/>
            <a:chExt cx="24449659" cy="693496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A0C96CB2-7CC7-41CB-A866-5B3B8E432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42DB3DA-3E9A-467D-93B3-2670272F6E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CA251C93-E941-474E-8A58-8863C7FF721D}"/>
              </a:ext>
            </a:extLst>
          </p:cNvPr>
          <p:cNvGrpSpPr/>
          <p:nvPr/>
        </p:nvGrpSpPr>
        <p:grpSpPr>
          <a:xfrm>
            <a:off x="24413046" y="-73025"/>
            <a:ext cx="24449659" cy="6934962"/>
            <a:chOff x="0" y="-73025"/>
            <a:chExt cx="24449659" cy="693496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3CB01E4F-2718-4F01-ACDC-D190FF6D0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2132EFA-A7AE-4CE9-AE26-22BC52A55E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417763"/>
            <a:ext cx="11480800" cy="1341437"/>
          </a:xfrm>
        </p:spPr>
        <p:txBody>
          <a:bodyPr>
            <a:normAutofit/>
          </a:bodyPr>
          <a:lstStyle/>
          <a:p>
            <a:r>
              <a:rPr lang="en-US" sz="7200" b="0" dirty="0">
                <a:solidFill>
                  <a:schemeClr val="bg1"/>
                </a:solidFill>
                <a:latin typeface="Arial Rounded MT Bold"/>
                <a:cs typeface="Arial"/>
              </a:rPr>
              <a:t>Current Scope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8DF2D9B-297C-4536-9F8B-F591C215EB7E}"/>
              </a:ext>
            </a:extLst>
          </p:cNvPr>
          <p:cNvGrpSpPr/>
          <p:nvPr/>
        </p:nvGrpSpPr>
        <p:grpSpPr>
          <a:xfrm>
            <a:off x="-32830" y="7338414"/>
            <a:ext cx="48866489" cy="7036560"/>
            <a:chOff x="-32830" y="3838834"/>
            <a:chExt cx="48866489" cy="703656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B7341B3B-10D5-4648-A3C1-3BA725CEA551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A57959D0-E745-441E-8AC5-EBC872E4ED9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626131E7-2D8B-4E67-AB2E-A2FF14C792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8ED3B5E3-B7C6-4A85-A296-7E7CF6BD304C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D435E27D-B319-4C22-8D76-D82876B0856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4B9CFD2F-5A0A-4FF0-8F29-18D735E232E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1948EE89-53A4-49DE-BF0B-BDA9A234BF8D}"/>
              </a:ext>
            </a:extLst>
          </p:cNvPr>
          <p:cNvGrpSpPr/>
          <p:nvPr/>
        </p:nvGrpSpPr>
        <p:grpSpPr>
          <a:xfrm>
            <a:off x="304796" y="403452"/>
            <a:ext cx="11480801" cy="6166530"/>
            <a:chOff x="304796" y="403452"/>
            <a:chExt cx="11480801" cy="6166530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0EF3B8AE-79A0-4A12-BA45-C79E2A91D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08996" y="403452"/>
              <a:ext cx="1476601" cy="249138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74FF320C-35A0-44C6-B9AC-919739D6A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4796" y="6218254"/>
              <a:ext cx="1146633" cy="351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397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4.07407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2.59259E-6 L -0.99531 -0.008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群組 23">
            <a:extLst>
              <a:ext uri="{FF2B5EF4-FFF2-40B4-BE49-F238E27FC236}">
                <a16:creationId xmlns:a16="http://schemas.microsoft.com/office/drawing/2014/main" id="{43B9E41B-E9E7-4B03-96EA-CBC33087203E}"/>
              </a:ext>
            </a:extLst>
          </p:cNvPr>
          <p:cNvGrpSpPr/>
          <p:nvPr/>
        </p:nvGrpSpPr>
        <p:grpSpPr>
          <a:xfrm>
            <a:off x="-12257659" y="-160109"/>
            <a:ext cx="24449659" cy="6934962"/>
            <a:chOff x="0" y="-73025"/>
            <a:chExt cx="24449659" cy="6934962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B07652FF-C081-4E78-8601-4FD779ED42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0727A90F-F9EE-4FCE-A9C8-F68DFEF3E3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6F2BAABC-85C6-407E-8A54-1C285664D66B}"/>
              </a:ext>
            </a:extLst>
          </p:cNvPr>
          <p:cNvGrpSpPr/>
          <p:nvPr/>
        </p:nvGrpSpPr>
        <p:grpSpPr>
          <a:xfrm>
            <a:off x="12188217" y="-73025"/>
            <a:ext cx="24449659" cy="6934962"/>
            <a:chOff x="0" y="-73025"/>
            <a:chExt cx="24449659" cy="6934962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C0AAFA8D-676A-43E3-A74D-8C283AE9FA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82C24A7D-8C08-43D1-9223-D30852EA2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>
            <a:normAutofit fontScale="90000"/>
          </a:bodyPr>
          <a:lstStyle/>
          <a:p>
            <a:r>
              <a:rPr lang="en-US" b="0" dirty="0" err="1">
                <a:solidFill>
                  <a:schemeClr val="bg1"/>
                </a:solidFill>
                <a:latin typeface="Arial Rounded MT Bold"/>
                <a:cs typeface="Arial"/>
              </a:rPr>
              <a:t>Miixes</a:t>
            </a:r>
            <a:r>
              <a:rPr lang="en-US" b="0" dirty="0">
                <a:solidFill>
                  <a:schemeClr val="bg1"/>
                </a:solidFill>
                <a:latin typeface="Arial Rounded MT Bold"/>
                <a:cs typeface="Arial"/>
              </a:rPr>
              <a:t> for Data Transfer Across Cloud Platforms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5" name="Picture 5" hidden="1">
            <a:extLst>
              <a:ext uri="{FF2B5EF4-FFF2-40B4-BE49-F238E27FC236}">
                <a16:creationId xmlns:a16="http://schemas.microsoft.com/office/drawing/2014/main" id="{2FC7E259-F06F-4272-AC63-A8111A948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671" y="5310189"/>
            <a:ext cx="480951" cy="471920"/>
          </a:xfrm>
          <a:prstGeom prst="rect">
            <a:avLst/>
          </a:prstGeom>
        </p:spPr>
      </p:pic>
      <p:pic>
        <p:nvPicPr>
          <p:cNvPr id="7" name="Picture 7" hidden="1">
            <a:extLst>
              <a:ext uri="{FF2B5EF4-FFF2-40B4-BE49-F238E27FC236}">
                <a16:creationId xmlns:a16="http://schemas.microsoft.com/office/drawing/2014/main" id="{5FF913EF-D0F3-4D74-A226-EDA1D8EAA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095" y="5354100"/>
            <a:ext cx="467840" cy="392753"/>
          </a:xfrm>
          <a:prstGeom prst="rect">
            <a:avLst/>
          </a:prstGeom>
        </p:spPr>
      </p:pic>
      <p:pic>
        <p:nvPicPr>
          <p:cNvPr id="9" name="Picture 9" hidden="1">
            <a:extLst>
              <a:ext uri="{FF2B5EF4-FFF2-40B4-BE49-F238E27FC236}">
                <a16:creationId xmlns:a16="http://schemas.microsoft.com/office/drawing/2014/main" id="{76226115-901C-44D3-9C30-65B90F6BA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6554" y="5314454"/>
            <a:ext cx="430357" cy="431223"/>
          </a:xfrm>
          <a:prstGeom prst="rect">
            <a:avLst/>
          </a:prstGeom>
        </p:spPr>
      </p:pic>
      <p:pic>
        <p:nvPicPr>
          <p:cNvPr id="11" name="Picture 11" descr="A close up of an animal&#10;&#10;Description generated with high confidence" hidden="1">
            <a:extLst>
              <a:ext uri="{FF2B5EF4-FFF2-40B4-BE49-F238E27FC236}">
                <a16:creationId xmlns:a16="http://schemas.microsoft.com/office/drawing/2014/main" id="{AFA26EE9-1F6E-4EEA-8937-7799AA39BA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730" b="16667"/>
          <a:stretch/>
        </p:blipFill>
        <p:spPr>
          <a:xfrm>
            <a:off x="3195185" y="5252913"/>
            <a:ext cx="575381" cy="476974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F1D0D21B-2A1A-4897-A2C5-F1FA3955F545}"/>
              </a:ext>
            </a:extLst>
          </p:cNvPr>
          <p:cNvGrpSpPr/>
          <p:nvPr/>
        </p:nvGrpSpPr>
        <p:grpSpPr>
          <a:xfrm>
            <a:off x="733219" y="3855558"/>
            <a:ext cx="10725561" cy="2016457"/>
            <a:chOff x="593970" y="3855558"/>
            <a:chExt cx="10725561" cy="2016457"/>
          </a:xfrm>
        </p:grpSpPr>
        <p:pic>
          <p:nvPicPr>
            <p:cNvPr id="16" name="Picture 5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AB944307-DC6A-416C-BE1F-CC05ABAE8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06524" y="3859561"/>
              <a:ext cx="1680098" cy="2005301"/>
            </a:xfrm>
            <a:prstGeom prst="rect">
              <a:avLst/>
            </a:prstGeom>
            <a:ln>
              <a:noFill/>
            </a:ln>
            <a:effectLst>
              <a:outerShdw blurRad="63500" dist="63500" dir="270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17" name="Picture 17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FB1FEBC2-7780-48FF-996E-FFA3413B3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970" y="3858745"/>
              <a:ext cx="1672735" cy="2013270"/>
            </a:xfrm>
            <a:prstGeom prst="rect">
              <a:avLst/>
            </a:prstGeom>
            <a:ln>
              <a:noFill/>
            </a:ln>
            <a:effectLst>
              <a:outerShdw blurRad="63500" dist="63500" dir="270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19" name="Picture 19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1BB0D73C-125A-4CBE-ADEF-AB4C2402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03063" y="3860100"/>
              <a:ext cx="1658011" cy="2011255"/>
            </a:xfrm>
            <a:prstGeom prst="rect">
              <a:avLst/>
            </a:prstGeom>
            <a:ln>
              <a:noFill/>
            </a:ln>
            <a:effectLst>
              <a:outerShdw blurRad="63500" dist="63500" dir="270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21" name="Picture 21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30D6595D-42FE-4633-BAEB-25664071F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22980" y="3855558"/>
              <a:ext cx="1687460" cy="2011254"/>
            </a:xfrm>
            <a:prstGeom prst="rect">
              <a:avLst/>
            </a:prstGeom>
            <a:ln>
              <a:noFill/>
            </a:ln>
            <a:effectLst>
              <a:outerShdw blurRad="63500" dist="63500" dir="270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3" name="Picture 3" descr="A picture containing screenshot&#10;&#10;Description generated with high confidence">
              <a:extLst>
                <a:ext uri="{FF2B5EF4-FFF2-40B4-BE49-F238E27FC236}">
                  <a16:creationId xmlns:a16="http://schemas.microsoft.com/office/drawing/2014/main" id="{41C13110-9AB3-4705-A6B5-8AFEE6E80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46797" y="3857557"/>
              <a:ext cx="1672734" cy="2008279"/>
            </a:xfrm>
            <a:prstGeom prst="rect">
              <a:avLst/>
            </a:prstGeom>
            <a:ln>
              <a:noFill/>
            </a:ln>
            <a:effectLst>
              <a:outerShdw blurRad="63500" dist="63500" dir="270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6" name="Picture 7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70449D3C-72F9-418A-88A2-25D43532A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97432" y="3855558"/>
              <a:ext cx="1672734" cy="2003289"/>
            </a:xfrm>
            <a:prstGeom prst="rect">
              <a:avLst/>
            </a:prstGeom>
            <a:ln>
              <a:noFill/>
            </a:ln>
            <a:effectLst>
              <a:outerShdw blurRad="63500" dist="63500" dir="2700000" algn="tl" rotWithShape="0">
                <a:srgbClr val="333333">
                  <a:alpha val="40000"/>
                </a:srgbClr>
              </a:outerShdw>
            </a:effectLst>
          </p:spPr>
        </p:pic>
      </p:grpSp>
      <p:sp>
        <p:nvSpPr>
          <p:cNvPr id="4" name="Rectangle: Rounded Corners 3" hidden="1">
            <a:extLst>
              <a:ext uri="{FF2B5EF4-FFF2-40B4-BE49-F238E27FC236}">
                <a16:creationId xmlns:a16="http://schemas.microsoft.com/office/drawing/2014/main" id="{1FF35ADD-EC82-4753-8131-C863BB8E4995}"/>
              </a:ext>
            </a:extLst>
          </p:cNvPr>
          <p:cNvSpPr/>
          <p:nvPr/>
        </p:nvSpPr>
        <p:spPr>
          <a:xfrm>
            <a:off x="1030972" y="2798616"/>
            <a:ext cx="4130385" cy="23466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A banner image for </a:t>
            </a:r>
            <a:r>
              <a:rPr lang="en-US" b="1" dirty="0">
                <a:solidFill>
                  <a:srgbClr val="FF0000"/>
                </a:solidFill>
                <a:cs typeface="Calibri"/>
              </a:rPr>
              <a:t>data transfer across various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cs typeface="Calibri"/>
              </a:rPr>
              <a:t>Cloud platforms</a:t>
            </a:r>
          </a:p>
          <a:p>
            <a:pPr algn="ctr"/>
            <a:endParaRPr lang="en-US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Banner Size needed: 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1366 x 472</a:t>
            </a:r>
            <a:endParaRPr lang="en-US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C5A388EE-A05A-4087-BD03-AA28F0A95853}"/>
              </a:ext>
            </a:extLst>
          </p:cNvPr>
          <p:cNvSpPr/>
          <p:nvPr/>
        </p:nvSpPr>
        <p:spPr>
          <a:xfrm>
            <a:off x="2334165" y="1339560"/>
            <a:ext cx="1601930" cy="13767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cs typeface="Calibri"/>
              </a:rPr>
              <a:t>Tile image to show </a:t>
            </a:r>
            <a:r>
              <a:rPr lang="en-US" sz="1100" b="1" dirty="0">
                <a:solidFill>
                  <a:srgbClr val="FF0000"/>
                </a:solidFill>
                <a:cs typeface="Calibri"/>
              </a:rPr>
              <a:t>cross-data platform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cs typeface="Calibri"/>
              </a:rPr>
              <a:t>Size: 400 x 240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cs typeface="Calibri"/>
              </a:rPr>
              <a:t>Type: PNG (transparent)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409CB9B6-3DA6-424C-9562-519905537B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10927" y="1602887"/>
            <a:ext cx="2739264" cy="1643558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14DC3864-226A-4656-96B1-6E37598BBE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56CD4682-8E3E-49F9-9E3E-F3A1DA7E7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86030" y="1088578"/>
            <a:ext cx="2566529" cy="256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75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4.07407E-6 L -0.99532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75E-6 2.59259E-6 L -0.99531 -0.008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D03D4BBE-314B-4D0F-B5CA-64188D152A20}"/>
              </a:ext>
            </a:extLst>
          </p:cNvPr>
          <p:cNvGrpSpPr/>
          <p:nvPr/>
        </p:nvGrpSpPr>
        <p:grpSpPr>
          <a:xfrm>
            <a:off x="-6121400" y="7076478"/>
            <a:ext cx="48866489" cy="7036560"/>
            <a:chOff x="-32830" y="3838834"/>
            <a:chExt cx="48866489" cy="7036560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0420FA11-1808-4A88-A9C6-DCBF05DAC6A1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32" name="圖片 31">
                <a:extLst>
                  <a:ext uri="{FF2B5EF4-FFF2-40B4-BE49-F238E27FC236}">
                    <a16:creationId xmlns:a16="http://schemas.microsoft.com/office/drawing/2014/main" id="{92B78037-AF01-4DDD-A206-6AE678C9DE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CC921DE2-2A46-4E49-AB8C-B0AF3CA242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D70119D9-234D-4041-8750-773B025DD757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15115C05-85FE-4DF1-8B12-66988A94A2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31" name="圖片 30">
                <a:extLst>
                  <a:ext uri="{FF2B5EF4-FFF2-40B4-BE49-F238E27FC236}">
                    <a16:creationId xmlns:a16="http://schemas.microsoft.com/office/drawing/2014/main" id="{32CFFD49-9414-442E-A7AA-2DB8F9A597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87928B3F-0E7E-4EF6-A834-D0A9853CFE68}"/>
              </a:ext>
            </a:extLst>
          </p:cNvPr>
          <p:cNvGrpSpPr/>
          <p:nvPr/>
        </p:nvGrpSpPr>
        <p:grpSpPr>
          <a:xfrm>
            <a:off x="-24449659" y="-160109"/>
            <a:ext cx="24449659" cy="6934962"/>
            <a:chOff x="0" y="-73025"/>
            <a:chExt cx="24449659" cy="6934962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60C4ADE-DC2A-450F-A698-0FC6A0F432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4FF3636-0A15-4B92-B73E-5F59220D64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45EE558-A152-4C66-A60D-F30A88319035}"/>
              </a:ext>
            </a:extLst>
          </p:cNvPr>
          <p:cNvGrpSpPr/>
          <p:nvPr/>
        </p:nvGrpSpPr>
        <p:grpSpPr>
          <a:xfrm>
            <a:off x="-3783" y="-73025"/>
            <a:ext cx="24449659" cy="6934962"/>
            <a:chOff x="0" y="-73025"/>
            <a:chExt cx="24449659" cy="6934962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41962CBC-6D97-4D39-A718-D067B872C8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4E627E28-830A-4A21-9ECE-0D6017B941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43CA04-AF9D-4CA8-B687-71AFA2E52B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b="0" dirty="0" err="1">
                <a:solidFill>
                  <a:schemeClr val="bg1"/>
                </a:solidFill>
                <a:latin typeface="Arial Rounded MT Bold"/>
                <a:cs typeface="Arial"/>
              </a:rPr>
              <a:t>Miixes</a:t>
            </a:r>
            <a:r>
              <a:rPr lang="en-US" b="0" dirty="0">
                <a:solidFill>
                  <a:schemeClr val="bg1"/>
                </a:solidFill>
                <a:latin typeface="Arial Rounded MT Bold"/>
                <a:cs typeface="Arial"/>
              </a:rPr>
              <a:t> to </a:t>
            </a:r>
            <a:r>
              <a:rPr lang="en-US" b="0" dirty="0" err="1">
                <a:solidFill>
                  <a:schemeClr val="bg1"/>
                </a:solidFill>
                <a:latin typeface="Arial Rounded MT Bold"/>
                <a:cs typeface="Arial"/>
              </a:rPr>
              <a:t>Enahnce</a:t>
            </a:r>
            <a:r>
              <a:rPr lang="en-US" b="0" dirty="0">
                <a:solidFill>
                  <a:schemeClr val="bg1"/>
                </a:solidFill>
                <a:latin typeface="Arial Rounded MT Bold"/>
                <a:cs typeface="Arial"/>
              </a:rPr>
              <a:t> Work Productivity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3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4D4F6C5-D283-4E8F-A415-E60FAE8C4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949" y="3899570"/>
            <a:ext cx="1651988" cy="1991981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5" name="Picture 5" descr="A picture containing traffic light&#10;&#10;Description generated with high confidence" hidden="1">
            <a:extLst>
              <a:ext uri="{FF2B5EF4-FFF2-40B4-BE49-F238E27FC236}">
                <a16:creationId xmlns:a16="http://schemas.microsoft.com/office/drawing/2014/main" id="{4D00A4E7-CDE6-4E56-9D3B-C3572DCA5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376652" y="5426666"/>
            <a:ext cx="703984" cy="715240"/>
          </a:xfrm>
          <a:prstGeom prst="rect">
            <a:avLst/>
          </a:prstGeom>
        </p:spPr>
      </p:pic>
      <p:pic>
        <p:nvPicPr>
          <p:cNvPr id="7" name="Picture 7" hidden="1">
            <a:extLst>
              <a:ext uri="{FF2B5EF4-FFF2-40B4-BE49-F238E27FC236}">
                <a16:creationId xmlns:a16="http://schemas.microsoft.com/office/drawing/2014/main" id="{EB1A1AF0-8F85-40C2-9060-AC01D58D3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604" y="5428829"/>
            <a:ext cx="720437" cy="719571"/>
          </a:xfrm>
          <a:prstGeom prst="rect">
            <a:avLst/>
          </a:prstGeom>
        </p:spPr>
      </p:pic>
      <p:pic>
        <p:nvPicPr>
          <p:cNvPr id="9" name="Picture 9" hidden="1">
            <a:extLst>
              <a:ext uri="{FF2B5EF4-FFF2-40B4-BE49-F238E27FC236}">
                <a16:creationId xmlns:a16="http://schemas.microsoft.com/office/drawing/2014/main" id="{0A7CD080-D80F-4529-A295-264549879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9361" y="5430439"/>
            <a:ext cx="703984" cy="712643"/>
          </a:xfrm>
          <a:prstGeom prst="rect">
            <a:avLst/>
          </a:prstGeom>
        </p:spPr>
      </p:pic>
      <p:pic>
        <p:nvPicPr>
          <p:cNvPr id="11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38F5002B-1542-49AC-A4DA-772361044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387" y="3902923"/>
            <a:ext cx="1651988" cy="1986728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15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FD1885A1-83CB-462A-A743-88DEF19FA3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8262" y="3889822"/>
            <a:ext cx="1651989" cy="1999829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17" name="Picture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342C03E-3947-4BBD-8C6F-666CD5E3E1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5824" y="3888853"/>
            <a:ext cx="1651989" cy="2000798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sp>
        <p:nvSpPr>
          <p:cNvPr id="4" name="Rectangle: Rounded Corners 3" hidden="1">
            <a:extLst>
              <a:ext uri="{FF2B5EF4-FFF2-40B4-BE49-F238E27FC236}">
                <a16:creationId xmlns:a16="http://schemas.microsoft.com/office/drawing/2014/main" id="{103D7834-05FE-456F-9A6A-2A9639F36F30}"/>
              </a:ext>
            </a:extLst>
          </p:cNvPr>
          <p:cNvSpPr/>
          <p:nvPr/>
        </p:nvSpPr>
        <p:spPr>
          <a:xfrm>
            <a:off x="1433412" y="2729343"/>
            <a:ext cx="4312225" cy="245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A banner image for </a:t>
            </a:r>
            <a:r>
              <a:rPr lang="en-US" b="1">
                <a:solidFill>
                  <a:srgbClr val="FF0000"/>
                </a:solidFill>
                <a:cs typeface="Calibri"/>
              </a:rPr>
              <a:t>enhancing teamwork productivity</a:t>
            </a:r>
          </a:p>
          <a:p>
            <a:pPr algn="ctr"/>
            <a:endParaRPr lang="en-US" b="1">
              <a:solidFill>
                <a:srgbClr val="FF0000"/>
              </a:solidFill>
              <a:cs typeface="Calibri"/>
            </a:endParaRPr>
          </a:p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Banner Size needed: </a:t>
            </a: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1366 x 472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0CAB7796-CAC6-44E3-8416-ACC8B88A2276}"/>
              </a:ext>
            </a:extLst>
          </p:cNvPr>
          <p:cNvSpPr/>
          <p:nvPr/>
        </p:nvSpPr>
        <p:spPr>
          <a:xfrm>
            <a:off x="2719287" y="1252969"/>
            <a:ext cx="1601930" cy="13767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cs typeface="Calibri"/>
              </a:rPr>
              <a:t>Tile image to show </a:t>
            </a:r>
            <a:r>
              <a:rPr lang="en-US" sz="1100" b="1" dirty="0">
                <a:solidFill>
                  <a:srgbClr val="FF0000"/>
                </a:solidFill>
                <a:cs typeface="Calibri"/>
              </a:rPr>
              <a:t>enhance teamwork productivity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cs typeface="Calibri"/>
              </a:rPr>
              <a:t>Size: 400 x 240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cs typeface="Calibri"/>
              </a:rPr>
              <a:t>Type: PNG (transparent)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F894840D-5CE0-44F9-8CA4-8BBA0E1E95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284FE068-9846-49D8-952D-ADF91FE488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18357" y="1602887"/>
            <a:ext cx="2739264" cy="1643558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06462C2A-9ACC-4892-9CAF-11AAA76F47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72873" y="1101008"/>
            <a:ext cx="2576976" cy="26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88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4.07407E-6 L -0.99532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75E-6 2.59259E-6 L -0.99531 -0.008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77DD15CA-8C29-4EC3-9FFB-3B1D36A66882}"/>
              </a:ext>
            </a:extLst>
          </p:cNvPr>
          <p:cNvGrpSpPr/>
          <p:nvPr/>
        </p:nvGrpSpPr>
        <p:grpSpPr>
          <a:xfrm>
            <a:off x="-11237066" y="-8957840"/>
            <a:ext cx="24449659" cy="6934962"/>
            <a:chOff x="0" y="-73025"/>
            <a:chExt cx="24449659" cy="6934962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47AF784-EBE1-4F31-9047-0004809879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55011E10-B4DC-4EB6-BE8E-0B5E339260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FBDEFF6-798C-44E5-BED1-991BEBC40E20}"/>
              </a:ext>
            </a:extLst>
          </p:cNvPr>
          <p:cNvGrpSpPr/>
          <p:nvPr/>
        </p:nvGrpSpPr>
        <p:grpSpPr>
          <a:xfrm>
            <a:off x="-12241245" y="3838834"/>
            <a:ext cx="48866489" cy="7036560"/>
            <a:chOff x="-32830" y="3838834"/>
            <a:chExt cx="48866489" cy="703656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0E831555-5FB7-4334-82B4-6766526939AF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3079FC1E-E0D1-44FC-A715-9A358E448D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ABF5BACA-42DE-4150-9D7C-0EB672D8C7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751E6D69-A1C0-4965-BD73-C2D394545BA0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F71F9ED8-4172-4921-9F6D-5E7ED3AE2B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74EE7A91-7837-4A23-9F02-241C2EB69F2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pic>
        <p:nvPicPr>
          <p:cNvPr id="11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40E7E10-9277-46AB-BA02-48845150D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181" y="-8959488"/>
            <a:ext cx="6097978" cy="8959488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F110571-068D-447E-AF07-0F8B231108DE}"/>
              </a:ext>
            </a:extLst>
          </p:cNvPr>
          <p:cNvSpPr/>
          <p:nvPr/>
        </p:nvSpPr>
        <p:spPr>
          <a:xfrm>
            <a:off x="5422900" y="-347175"/>
            <a:ext cx="6406069" cy="174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D9C33-8D49-44B9-980C-4B5129E675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8169" y="228600"/>
            <a:ext cx="11480800" cy="765175"/>
          </a:xfrm>
        </p:spPr>
        <p:txBody>
          <a:bodyPr/>
          <a:lstStyle/>
          <a:p>
            <a:r>
              <a:rPr lang="en-US" b="0" dirty="0">
                <a:solidFill>
                  <a:srgbClr val="7030A0"/>
                </a:solidFill>
                <a:latin typeface="Arial Rounded MT Bold"/>
                <a:cs typeface="Arial"/>
              </a:rPr>
              <a:t>Join Beta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1CE16-D327-4FC2-9B21-1A358689C706}"/>
              </a:ext>
            </a:extLst>
          </p:cNvPr>
          <p:cNvSpPr txBox="1"/>
          <p:nvPr/>
        </p:nvSpPr>
        <p:spPr>
          <a:xfrm>
            <a:off x="1582057" y="1635559"/>
            <a:ext cx="3410857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Clr>
                <a:srgbClr val="FC5F9C"/>
              </a:buClr>
              <a:buChar char="•"/>
            </a:pPr>
            <a:r>
              <a:rPr lang="en-US" sz="20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Try premium features for free</a:t>
            </a:r>
          </a:p>
          <a:p>
            <a:pPr marL="342900" indent="-342900">
              <a:buClr>
                <a:srgbClr val="FC5F9C"/>
              </a:buClr>
              <a:buChar char="•"/>
            </a:pPr>
            <a:endParaRPr lang="en-US" sz="20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Clr>
                <a:srgbClr val="FC5F9C"/>
              </a:buClr>
              <a:buChar char="•"/>
            </a:pPr>
            <a:r>
              <a:rPr lang="en-US" sz="20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Give us ideas</a:t>
            </a:r>
          </a:p>
          <a:p>
            <a:pPr marL="342900" indent="-342900">
              <a:buClr>
                <a:srgbClr val="FC5F9C"/>
              </a:buClr>
              <a:buChar char="•"/>
            </a:pPr>
            <a:endParaRPr lang="en-US" sz="20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Clr>
                <a:srgbClr val="FC5F9C"/>
              </a:buClr>
              <a:buChar char="•"/>
            </a:pPr>
            <a:r>
              <a:rPr lang="en-US" sz="20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Free TS-328 for most insightful feedback </a:t>
            </a:r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D58CCEC-8D5E-4D9E-AB4B-DD5FEA8C5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861"/>
          <a:stretch/>
        </p:blipFill>
        <p:spPr>
          <a:xfrm>
            <a:off x="5575464" y="1395667"/>
            <a:ext cx="6097978" cy="863142"/>
          </a:xfrm>
          <a:prstGeom prst="rect">
            <a:avLst/>
          </a:prstGeom>
        </p:spPr>
      </p:pic>
      <p:sp>
        <p:nvSpPr>
          <p:cNvPr id="23" name="Arrow: Bent 22" hidden="1">
            <a:extLst>
              <a:ext uri="{FF2B5EF4-FFF2-40B4-BE49-F238E27FC236}">
                <a16:creationId xmlns:a16="http://schemas.microsoft.com/office/drawing/2014/main" id="{BF49F7C3-C097-4103-A78B-001A624E4A7E}"/>
              </a:ext>
            </a:extLst>
          </p:cNvPr>
          <p:cNvSpPr/>
          <p:nvPr/>
        </p:nvSpPr>
        <p:spPr>
          <a:xfrm rot="10800000">
            <a:off x="12486087" y="1563185"/>
            <a:ext cx="1415142" cy="1415142"/>
          </a:xfrm>
          <a:prstGeom prst="bentArrow">
            <a:avLst/>
          </a:prstGeom>
          <a:gradFill flip="none" rotWithShape="1">
            <a:gsLst>
              <a:gs pos="0">
                <a:srgbClr val="AE78E3">
                  <a:alpha val="0"/>
                </a:srgbClr>
              </a:gs>
              <a:gs pos="66000">
                <a:srgbClr val="FC5F9C"/>
              </a:gs>
            </a:gsLst>
            <a:lin ang="1680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6A6AC9E-55E1-4C6E-8E3E-E491165046BF}"/>
              </a:ext>
            </a:extLst>
          </p:cNvPr>
          <p:cNvSpPr/>
          <p:nvPr/>
        </p:nvSpPr>
        <p:spPr>
          <a:xfrm>
            <a:off x="5575464" y="2258809"/>
            <a:ext cx="6097978" cy="314991"/>
          </a:xfrm>
          <a:prstGeom prst="rect">
            <a:avLst/>
          </a:prstGeom>
          <a:gradFill>
            <a:gsLst>
              <a:gs pos="0">
                <a:srgbClr val="AE78E3">
                  <a:alpha val="0"/>
                </a:srgbClr>
              </a:gs>
              <a:gs pos="100000">
                <a:srgbClr val="FC5F9C">
                  <a:alpha val="45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004B359-C065-4722-9767-69AC65E9B59E}"/>
              </a:ext>
            </a:extLst>
          </p:cNvPr>
          <p:cNvGrpSpPr/>
          <p:nvPr/>
        </p:nvGrpSpPr>
        <p:grpSpPr>
          <a:xfrm>
            <a:off x="9880600" y="1062211"/>
            <a:ext cx="1830820" cy="909465"/>
            <a:chOff x="9880600" y="1062211"/>
            <a:chExt cx="1830820" cy="909465"/>
          </a:xfrm>
        </p:grpSpPr>
        <p:sp>
          <p:nvSpPr>
            <p:cNvPr id="4" name="手繪多邊形: 圖案 3">
              <a:extLst>
                <a:ext uri="{FF2B5EF4-FFF2-40B4-BE49-F238E27FC236}">
                  <a16:creationId xmlns:a16="http://schemas.microsoft.com/office/drawing/2014/main" id="{D26597D4-6DA3-43A9-A403-6DC4FB8B051D}"/>
                </a:ext>
              </a:extLst>
            </p:cNvPr>
            <p:cNvSpPr/>
            <p:nvPr/>
          </p:nvSpPr>
          <p:spPr>
            <a:xfrm>
              <a:off x="9880600" y="1108076"/>
              <a:ext cx="1787525" cy="863600"/>
            </a:xfrm>
            <a:custGeom>
              <a:avLst/>
              <a:gdLst>
                <a:gd name="connsiteX0" fmla="*/ 0 w 1765300"/>
                <a:gd name="connsiteY0" fmla="*/ 514350 h 869950"/>
                <a:gd name="connsiteX1" fmla="*/ 647700 w 1765300"/>
                <a:gd name="connsiteY1" fmla="*/ 0 h 869950"/>
                <a:gd name="connsiteX2" fmla="*/ 1765300 w 1765300"/>
                <a:gd name="connsiteY2" fmla="*/ 723900 h 869950"/>
                <a:gd name="connsiteX3" fmla="*/ 488950 w 1765300"/>
                <a:gd name="connsiteY3" fmla="*/ 869950 h 869950"/>
                <a:gd name="connsiteX4" fmla="*/ 0 w 1765300"/>
                <a:gd name="connsiteY4" fmla="*/ 514350 h 869950"/>
                <a:gd name="connsiteX0" fmla="*/ 0 w 1765300"/>
                <a:gd name="connsiteY0" fmla="*/ 492125 h 847725"/>
                <a:gd name="connsiteX1" fmla="*/ 650875 w 1765300"/>
                <a:gd name="connsiteY1" fmla="*/ 0 h 847725"/>
                <a:gd name="connsiteX2" fmla="*/ 1765300 w 1765300"/>
                <a:gd name="connsiteY2" fmla="*/ 701675 h 847725"/>
                <a:gd name="connsiteX3" fmla="*/ 488950 w 1765300"/>
                <a:gd name="connsiteY3" fmla="*/ 847725 h 847725"/>
                <a:gd name="connsiteX4" fmla="*/ 0 w 1765300"/>
                <a:gd name="connsiteY4" fmla="*/ 492125 h 847725"/>
                <a:gd name="connsiteX0" fmla="*/ 0 w 1765300"/>
                <a:gd name="connsiteY0" fmla="*/ 492125 h 850900"/>
                <a:gd name="connsiteX1" fmla="*/ 650875 w 1765300"/>
                <a:gd name="connsiteY1" fmla="*/ 0 h 850900"/>
                <a:gd name="connsiteX2" fmla="*/ 1765300 w 1765300"/>
                <a:gd name="connsiteY2" fmla="*/ 701675 h 850900"/>
                <a:gd name="connsiteX3" fmla="*/ 473075 w 1765300"/>
                <a:gd name="connsiteY3" fmla="*/ 850900 h 850900"/>
                <a:gd name="connsiteX4" fmla="*/ 0 w 1765300"/>
                <a:gd name="connsiteY4" fmla="*/ 492125 h 850900"/>
                <a:gd name="connsiteX0" fmla="*/ 0 w 1765300"/>
                <a:gd name="connsiteY0" fmla="*/ 492125 h 852096"/>
                <a:gd name="connsiteX1" fmla="*/ 650875 w 1765300"/>
                <a:gd name="connsiteY1" fmla="*/ 0 h 852096"/>
                <a:gd name="connsiteX2" fmla="*/ 1765300 w 1765300"/>
                <a:gd name="connsiteY2" fmla="*/ 701675 h 852096"/>
                <a:gd name="connsiteX3" fmla="*/ 473075 w 1765300"/>
                <a:gd name="connsiteY3" fmla="*/ 850900 h 852096"/>
                <a:gd name="connsiteX4" fmla="*/ 6350 w 1765300"/>
                <a:gd name="connsiteY4" fmla="*/ 844549 h 852096"/>
                <a:gd name="connsiteX5" fmla="*/ 0 w 1765300"/>
                <a:gd name="connsiteY5" fmla="*/ 492125 h 852096"/>
                <a:gd name="connsiteX0" fmla="*/ 0 w 1765300"/>
                <a:gd name="connsiteY0" fmla="*/ 492125 h 863600"/>
                <a:gd name="connsiteX1" fmla="*/ 650875 w 1765300"/>
                <a:gd name="connsiteY1" fmla="*/ 0 h 863600"/>
                <a:gd name="connsiteX2" fmla="*/ 1765300 w 1765300"/>
                <a:gd name="connsiteY2" fmla="*/ 701675 h 863600"/>
                <a:gd name="connsiteX3" fmla="*/ 469900 w 1765300"/>
                <a:gd name="connsiteY3" fmla="*/ 863600 h 863600"/>
                <a:gd name="connsiteX4" fmla="*/ 6350 w 1765300"/>
                <a:gd name="connsiteY4" fmla="*/ 844549 h 863600"/>
                <a:gd name="connsiteX5" fmla="*/ 0 w 1765300"/>
                <a:gd name="connsiteY5" fmla="*/ 492125 h 863600"/>
                <a:gd name="connsiteX0" fmla="*/ 0 w 1787525"/>
                <a:gd name="connsiteY0" fmla="*/ 492125 h 863600"/>
                <a:gd name="connsiteX1" fmla="*/ 650875 w 1787525"/>
                <a:gd name="connsiteY1" fmla="*/ 0 h 863600"/>
                <a:gd name="connsiteX2" fmla="*/ 1787525 w 1787525"/>
                <a:gd name="connsiteY2" fmla="*/ 711200 h 863600"/>
                <a:gd name="connsiteX3" fmla="*/ 469900 w 1787525"/>
                <a:gd name="connsiteY3" fmla="*/ 863600 h 863600"/>
                <a:gd name="connsiteX4" fmla="*/ 6350 w 1787525"/>
                <a:gd name="connsiteY4" fmla="*/ 844549 h 863600"/>
                <a:gd name="connsiteX5" fmla="*/ 0 w 1787525"/>
                <a:gd name="connsiteY5" fmla="*/ 492125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7525" h="863600">
                  <a:moveTo>
                    <a:pt x="0" y="492125"/>
                  </a:moveTo>
                  <a:lnTo>
                    <a:pt x="650875" y="0"/>
                  </a:lnTo>
                  <a:lnTo>
                    <a:pt x="1787525" y="711200"/>
                  </a:lnTo>
                  <a:lnTo>
                    <a:pt x="469900" y="863600"/>
                  </a:lnTo>
                  <a:cubicBezTo>
                    <a:pt x="437092" y="840316"/>
                    <a:pt x="39158" y="867833"/>
                    <a:pt x="6350" y="844549"/>
                  </a:cubicBezTo>
                  <a:lnTo>
                    <a:pt x="0" y="492125"/>
                  </a:lnTo>
                  <a:close/>
                </a:path>
              </a:pathLst>
            </a:custGeom>
            <a:gradFill>
              <a:gsLst>
                <a:gs pos="13000">
                  <a:srgbClr val="AE78E3">
                    <a:alpha val="0"/>
                  </a:srgbClr>
                </a:gs>
                <a:gs pos="38000">
                  <a:srgbClr val="FC5F9C">
                    <a:alpha val="45000"/>
                  </a:srgbClr>
                </a:gs>
              </a:gsLst>
              <a:lin ang="195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Picture 9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00925C37-58FB-4530-9ECB-86E535C5C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224" t="65918" r="21382" b="17791"/>
            <a:stretch/>
          </p:blipFill>
          <p:spPr>
            <a:xfrm>
              <a:off x="10486286" y="1062211"/>
              <a:ext cx="1225134" cy="793750"/>
            </a:xfrm>
            <a:prstGeom prst="roundRect">
              <a:avLst/>
            </a:prstGeom>
          </p:spPr>
        </p:pic>
      </p:grpSp>
      <p:pic>
        <p:nvPicPr>
          <p:cNvPr id="25" name="圖形 24">
            <a:extLst>
              <a:ext uri="{FF2B5EF4-FFF2-40B4-BE49-F238E27FC236}">
                <a16:creationId xmlns:a16="http://schemas.microsoft.com/office/drawing/2014/main" id="{012F1FA1-C330-4711-8975-BC79971F3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8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4.16667E-7 2.96296E-6 L -0.99531 -0.0088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766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fill="hold" nodeType="withEffect" p14:presetBounceEnd="25333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2.70833E-6 7.40741E-7 L -2.70833E-6 1.65324 " pathEditMode="relative" rAng="0" ptsTypes="AA" p14:bounceEnd="25333">
                                          <p:cBhvr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2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4.16667E-7 2.96296E-6 L -0.99531 -0.0088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766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2.70833E-6 7.40741E-7 L -2.70833E-6 1.65324 " pathEditMode="relative" rAng="0" ptsTypes="AA">
                                          <p:cBhvr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2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5E3E7AE7-8D82-49C9-A1A1-2E79C38D91F2}"/>
              </a:ext>
            </a:extLst>
          </p:cNvPr>
          <p:cNvGrpSpPr/>
          <p:nvPr/>
        </p:nvGrpSpPr>
        <p:grpSpPr>
          <a:xfrm>
            <a:off x="0" y="-73025"/>
            <a:ext cx="24449659" cy="6934962"/>
            <a:chOff x="0" y="-73025"/>
            <a:chExt cx="24449659" cy="6934962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D074B69-75A4-49BC-91B7-3EF4F90B2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AE7785F-52DF-4C46-9074-96E692D793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89C911-33D4-4C2C-B23D-9EADE09095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89200"/>
            <a:ext cx="11480800" cy="766763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"/>
              </a:rPr>
              <a:t>Thank You</a:t>
            </a:r>
            <a:endParaRPr lang="en-US" dirty="0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AF17A8DA-6276-4B56-86D9-F8F995C09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2343" y="2195496"/>
            <a:ext cx="3367314" cy="103291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31963C7-747E-4ABD-91D7-9AF4F9CFE9A5}"/>
              </a:ext>
            </a:extLst>
          </p:cNvPr>
          <p:cNvSpPr txBox="1"/>
          <p:nvPr/>
        </p:nvSpPr>
        <p:spPr>
          <a:xfrm>
            <a:off x="2728686" y="3392488"/>
            <a:ext cx="687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is Your Best Choice</a:t>
            </a:r>
            <a:endParaRPr lang="zh-TW" altLang="en-US" sz="3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" name="圖形 11" hidden="1">
            <a:extLst>
              <a:ext uri="{FF2B5EF4-FFF2-40B4-BE49-F238E27FC236}">
                <a16:creationId xmlns:a16="http://schemas.microsoft.com/office/drawing/2014/main" id="{88AC3DF4-7817-4C28-B5F2-A63A967B2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88704A8E-B7FA-47E8-B249-96C80B971859}"/>
              </a:ext>
            </a:extLst>
          </p:cNvPr>
          <p:cNvGrpSpPr/>
          <p:nvPr/>
        </p:nvGrpSpPr>
        <p:grpSpPr>
          <a:xfrm>
            <a:off x="6400800" y="403452"/>
            <a:ext cx="5384797" cy="6156306"/>
            <a:chOff x="6400800" y="403452"/>
            <a:chExt cx="5384797" cy="6156306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48896C6E-AEF4-446C-82FC-82DA7925B0B1}"/>
                </a:ext>
              </a:extLst>
            </p:cNvPr>
            <p:cNvSpPr txBox="1"/>
            <p:nvPr/>
          </p:nvSpPr>
          <p:spPr>
            <a:xfrm>
              <a:off x="6400800" y="6051927"/>
              <a:ext cx="506548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900" dirty="0">
                  <a:solidFill>
                    <a:srgbClr val="FF9BE5"/>
                  </a:solidFill>
                </a:rPr>
  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  </a:r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4F2FA884-4145-4165-90AB-11EBB03B3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08996" y="403452"/>
              <a:ext cx="1476601" cy="24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5433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2.59259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F463369B-E3F9-4865-9EA6-2F127493B316}"/>
              </a:ext>
            </a:extLst>
          </p:cNvPr>
          <p:cNvGrpSpPr/>
          <p:nvPr/>
        </p:nvGrpSpPr>
        <p:grpSpPr>
          <a:xfrm>
            <a:off x="-12223275" y="7425498"/>
            <a:ext cx="48866489" cy="7036560"/>
            <a:chOff x="-32830" y="3838834"/>
            <a:chExt cx="48866489" cy="7036560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7D96E4D7-B7BA-4651-9145-F056B761A0EE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6F22C4A2-D08D-46A5-8D53-7AA7F345DE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1AB43E50-2D05-4497-88C3-2CD129211B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1FFADF93-7456-40BE-B5DD-DB913F364765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DD7185E8-D2DD-46F0-AE9C-95EA79AE57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F6827FB0-4B9F-4329-AEB6-A739954578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pic>
        <p:nvPicPr>
          <p:cNvPr id="30" name="圖片 29">
            <a:extLst>
              <a:ext uri="{FF2B5EF4-FFF2-40B4-BE49-F238E27FC236}">
                <a16:creationId xmlns:a16="http://schemas.microsoft.com/office/drawing/2014/main" id="{D2605683-D0B0-467F-AB28-80522F0CD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130" y="2430184"/>
            <a:ext cx="24845254" cy="9929596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4A56FD26-A0C9-4C8B-BD56-A43B329B08CA}"/>
              </a:ext>
            </a:extLst>
          </p:cNvPr>
          <p:cNvGrpSpPr/>
          <p:nvPr/>
        </p:nvGrpSpPr>
        <p:grpSpPr>
          <a:xfrm>
            <a:off x="-50801" y="-160109"/>
            <a:ext cx="24449659" cy="6934962"/>
            <a:chOff x="0" y="-73025"/>
            <a:chExt cx="24449659" cy="6934962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651AC1E-A940-4DE7-9C09-1EA8D6E01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1083E86-006E-43FA-9D4A-1DE8D57A4D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4608A5A-8A7D-420D-9C7E-77BAED123E17}"/>
              </a:ext>
            </a:extLst>
          </p:cNvPr>
          <p:cNvGrpSpPr/>
          <p:nvPr/>
        </p:nvGrpSpPr>
        <p:grpSpPr>
          <a:xfrm>
            <a:off x="24395075" y="-73025"/>
            <a:ext cx="24449659" cy="6934962"/>
            <a:chOff x="0" y="-73025"/>
            <a:chExt cx="24449659" cy="6934962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094D8060-D376-4C2E-A8E2-C80A7EC412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238BF40D-A299-49F9-8896-EABA057F3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E6653521-C01A-4F51-8E0B-F9A4F445CA92}"/>
              </a:ext>
            </a:extLst>
          </p:cNvPr>
          <p:cNvGrpSpPr/>
          <p:nvPr/>
        </p:nvGrpSpPr>
        <p:grpSpPr>
          <a:xfrm>
            <a:off x="-32830" y="-160109"/>
            <a:ext cx="24449659" cy="6934962"/>
            <a:chOff x="0" y="-73025"/>
            <a:chExt cx="24449659" cy="693496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79A62377-935F-4A55-BBDD-631383CFE8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EE46B8E-DBE9-47EC-948F-51C4BC0BB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0ADAE784-6AF3-4BA9-8F7E-64996676C24D}"/>
              </a:ext>
            </a:extLst>
          </p:cNvPr>
          <p:cNvGrpSpPr/>
          <p:nvPr/>
        </p:nvGrpSpPr>
        <p:grpSpPr>
          <a:xfrm>
            <a:off x="304796" y="403452"/>
            <a:ext cx="11480801" cy="6166530"/>
            <a:chOff x="304796" y="403452"/>
            <a:chExt cx="11480801" cy="6166530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C1BF844D-8BDC-44DF-B4D4-1550E9FFE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08996" y="403452"/>
              <a:ext cx="1476601" cy="249138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33D7152B-55E5-4161-8297-3F74A26FA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4796" y="6218254"/>
              <a:ext cx="1146633" cy="351728"/>
            </a:xfrm>
            <a:prstGeom prst="rect">
              <a:avLst/>
            </a:prstGeom>
          </p:spPr>
        </p:pic>
      </p:grpSp>
      <p:sp>
        <p:nvSpPr>
          <p:cNvPr id="2" name="Title 1" hidden="1"/>
          <p:cNvSpPr>
            <a:spLocks noGrp="1"/>
          </p:cNvSpPr>
          <p:nvPr>
            <p:ph type="title" idx="4294967295"/>
          </p:nvPr>
        </p:nvSpPr>
        <p:spPr>
          <a:xfrm>
            <a:off x="355600" y="2489200"/>
            <a:ext cx="11480800" cy="766763"/>
          </a:xfrm>
        </p:spPr>
        <p:txBody>
          <a:bodyPr>
            <a:noAutofit/>
          </a:bodyPr>
          <a:lstStyle/>
          <a:p>
            <a:r>
              <a:rPr lang="en-US" sz="7200" b="0" dirty="0">
                <a:solidFill>
                  <a:schemeClr val="bg1"/>
                </a:solidFill>
                <a:latin typeface="Arial Rounded MT Bold"/>
                <a:cs typeface="Arial"/>
              </a:rPr>
              <a:t> What is </a:t>
            </a:r>
            <a:r>
              <a:rPr lang="en-US" sz="7200" b="0" dirty="0" err="1">
                <a:solidFill>
                  <a:schemeClr val="bg1"/>
                </a:solidFill>
                <a:latin typeface="Arial Rounded MT Bold"/>
                <a:cs typeface="Arial"/>
              </a:rPr>
              <a:t>Qmiix</a:t>
            </a:r>
            <a:endParaRPr lang="en-US" sz="7200" b="0" dirty="0">
              <a:solidFill>
                <a:schemeClr val="bg1"/>
              </a:solidFill>
              <a:latin typeface="Arial Rounded MT Bold"/>
              <a:cs typeface="Arial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269BAD7-B954-4E80-B544-41F4700AA8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070" y="1989621"/>
            <a:ext cx="11485859" cy="1926503"/>
          </a:xfrm>
          <a:prstGeom prst="rect">
            <a:avLst/>
          </a:prstGeom>
        </p:spPr>
      </p:pic>
      <p:grpSp>
        <p:nvGrpSpPr>
          <p:cNvPr id="9" name="群組 8" hidden="1">
            <a:extLst>
              <a:ext uri="{FF2B5EF4-FFF2-40B4-BE49-F238E27FC236}">
                <a16:creationId xmlns:a16="http://schemas.microsoft.com/office/drawing/2014/main" id="{A4AF2937-D71E-4BC7-97B3-23EE55E9C212}"/>
              </a:ext>
            </a:extLst>
          </p:cNvPr>
          <p:cNvGrpSpPr/>
          <p:nvPr/>
        </p:nvGrpSpPr>
        <p:grpSpPr>
          <a:xfrm>
            <a:off x="-8059230" y="8063497"/>
            <a:ext cx="48866489" cy="7036560"/>
            <a:chOff x="-32830" y="3838834"/>
            <a:chExt cx="48866489" cy="703656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447106A-F784-4260-8754-30356EE92F83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9C985D-96DE-4636-A185-10A73D7207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501AE9C0-C1BF-45E4-9FB1-FCDC900E70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343AC021-530B-4820-8A05-88BB791A2FE1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819A0B11-B6DD-4857-9DDD-CE66F4E331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0C52E3D6-1FAD-44A2-9359-3E14B6667F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E32B5CDE-C086-47E3-AD28-3B5AF315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7030" y="3147085"/>
            <a:ext cx="24845254" cy="9929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4.07407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4.07407E-6 L -0.99531 -0.008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1.11111E-6 L 1.00963 0.00255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82" y="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9167E-6 -7.40741E-7 L 1.00964 0.0025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8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D8254-6C40-40ED-A223-F4EC62DE5CFF}"/>
              </a:ext>
            </a:extLst>
          </p:cNvPr>
          <p:cNvGrpSpPr/>
          <p:nvPr/>
        </p:nvGrpSpPr>
        <p:grpSpPr>
          <a:xfrm>
            <a:off x="-32830" y="3838834"/>
            <a:ext cx="48866489" cy="7036560"/>
            <a:chOff x="-32830" y="3838834"/>
            <a:chExt cx="48866489" cy="703656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19A91053-CE58-48E5-9997-B194AFD0DF44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EFF97179-1E1C-4234-AAA1-E7BE59905B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E3EEA555-B9C2-455E-BE4F-5749B64FC5E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EC7F2218-F647-43E3-97D9-8964207A6ED0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18F9BC5B-F2EE-4B23-9896-8B5FC2B9F9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CC5BBA92-260B-497B-ADA6-B3EE097F8E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2C7E57-1540-4863-996B-D699C13A4F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b="0" dirty="0">
                <a:solidFill>
                  <a:srgbClr val="7030A0"/>
                </a:solidFill>
                <a:latin typeface="Arial Rounded MT Bold"/>
                <a:cs typeface="Arial"/>
              </a:rPr>
              <a:t>Why we Need </a:t>
            </a:r>
            <a:r>
              <a:rPr lang="en-US" b="0" dirty="0" err="1">
                <a:solidFill>
                  <a:srgbClr val="7030A0"/>
                </a:solidFill>
                <a:latin typeface="Arial Rounded MT Bold"/>
                <a:cs typeface="Arial"/>
              </a:rPr>
              <a:t>Qmiix</a:t>
            </a:r>
            <a:endParaRPr lang="en-US" b="0" dirty="0">
              <a:solidFill>
                <a:srgbClr val="7030A0"/>
              </a:solidFill>
            </a:endParaRPr>
          </a:p>
        </p:txBody>
      </p:sp>
      <p:pic>
        <p:nvPicPr>
          <p:cNvPr id="3" name="Picture 3" descr="A picture containing sky, outdoor&#10;&#10;Description generated with high confidence" hidden="1">
            <a:extLst>
              <a:ext uri="{FF2B5EF4-FFF2-40B4-BE49-F238E27FC236}">
                <a16:creationId xmlns:a16="http://schemas.microsoft.com/office/drawing/2014/main" id="{891CBEFB-176C-4CB7-927C-DEF8F353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748" y="1384300"/>
            <a:ext cx="6184334" cy="3621184"/>
          </a:xfrm>
          <a:prstGeom prst="roundRect">
            <a:avLst>
              <a:gd name="adj" fmla="val 6847"/>
            </a:avLst>
          </a:prstGeom>
          <a:ln>
            <a:noFill/>
          </a:ln>
          <a:effectLst/>
        </p:spPr>
      </p:pic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4D095F3B-3828-4C7A-8DA6-6C1376912820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681A67A2-40B0-48EE-8FEE-179E4815F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9E4E012C-1436-46A7-B8C8-2428BFF76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EBD846C-B86C-4587-9C11-95489B369D59}"/>
              </a:ext>
            </a:extLst>
          </p:cNvPr>
          <p:cNvGrpSpPr/>
          <p:nvPr/>
        </p:nvGrpSpPr>
        <p:grpSpPr>
          <a:xfrm>
            <a:off x="10024358" y="3048060"/>
            <a:ext cx="1152160" cy="1152160"/>
            <a:chOff x="9635898" y="3016402"/>
            <a:chExt cx="1152160" cy="1152160"/>
          </a:xfrm>
        </p:grpSpPr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B73DF1D1-71CA-4945-AF12-6146D2EBB4F2}"/>
                </a:ext>
              </a:extLst>
            </p:cNvPr>
            <p:cNvSpPr/>
            <p:nvPr/>
          </p:nvSpPr>
          <p:spPr>
            <a:xfrm>
              <a:off x="9635898" y="3016402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E5BE6519-DEA1-47A4-BB71-7F75EB655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47130" y="3312670"/>
              <a:ext cx="590550" cy="590550"/>
            </a:xfrm>
            <a:prstGeom prst="rect">
              <a:avLst/>
            </a:prstGeom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3FDC55E1-C345-43F1-A119-96F0ABB5F9AE}"/>
              </a:ext>
            </a:extLst>
          </p:cNvPr>
          <p:cNvGrpSpPr/>
          <p:nvPr/>
        </p:nvGrpSpPr>
        <p:grpSpPr>
          <a:xfrm>
            <a:off x="9187711" y="1803182"/>
            <a:ext cx="1152160" cy="1152160"/>
            <a:chOff x="8934511" y="2019520"/>
            <a:chExt cx="1152160" cy="1152160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5A5D7C91-B54F-4009-9E12-9F26A7BB3497}"/>
                </a:ext>
              </a:extLst>
            </p:cNvPr>
            <p:cNvSpPr/>
            <p:nvPr/>
          </p:nvSpPr>
          <p:spPr>
            <a:xfrm>
              <a:off x="8934511" y="2019520"/>
              <a:ext cx="1152160" cy="1152160"/>
            </a:xfrm>
            <a:prstGeom prst="ellipse">
              <a:avLst/>
            </a:prstGeom>
            <a:solidFill>
              <a:srgbClr val="AA7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4EBA8075-BEE9-46EB-A647-7714037D6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74037" y="2362237"/>
              <a:ext cx="600075" cy="466725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C769E8B-7678-44E6-9410-809D49779050}"/>
              </a:ext>
            </a:extLst>
          </p:cNvPr>
          <p:cNvGrpSpPr/>
          <p:nvPr/>
        </p:nvGrpSpPr>
        <p:grpSpPr>
          <a:xfrm>
            <a:off x="7758020" y="1198461"/>
            <a:ext cx="1152160" cy="1152160"/>
            <a:chOff x="7782351" y="1482952"/>
            <a:chExt cx="1152160" cy="1152160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07DE8497-7B4B-4D6F-BCD1-47A8CE4DA511}"/>
                </a:ext>
              </a:extLst>
            </p:cNvPr>
            <p:cNvSpPr/>
            <p:nvPr/>
          </p:nvSpPr>
          <p:spPr>
            <a:xfrm>
              <a:off x="7782351" y="1482952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69E04144-DE60-41C5-84B4-4D8079D9D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011586" y="1797524"/>
              <a:ext cx="714375" cy="609600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A4DCDFFD-6CD3-4337-AAE2-9EFB9FA9BE0F}"/>
              </a:ext>
            </a:extLst>
          </p:cNvPr>
          <p:cNvGrpSpPr/>
          <p:nvPr/>
        </p:nvGrpSpPr>
        <p:grpSpPr>
          <a:xfrm>
            <a:off x="6297938" y="1803182"/>
            <a:ext cx="1152160" cy="1152160"/>
            <a:chOff x="6540887" y="2014636"/>
            <a:chExt cx="1152160" cy="1152160"/>
          </a:xfrm>
        </p:grpSpPr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7E70F18B-06D1-4D1C-A61F-58FEAADEEC0E}"/>
                </a:ext>
              </a:extLst>
            </p:cNvPr>
            <p:cNvSpPr/>
            <p:nvPr/>
          </p:nvSpPr>
          <p:spPr>
            <a:xfrm>
              <a:off x="6540887" y="2014636"/>
              <a:ext cx="1152160" cy="1152160"/>
            </a:xfrm>
            <a:prstGeom prst="ellipse">
              <a:avLst/>
            </a:prstGeom>
            <a:solidFill>
              <a:srgbClr val="AA7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7504512B-F896-4BA6-81DE-CC52694F2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63181" y="2281107"/>
              <a:ext cx="704850" cy="676275"/>
            </a:xfrm>
            <a:prstGeom prst="rect">
              <a:avLst/>
            </a:prstGeom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3D06A4B6-7A29-4CF5-B775-20360C37DF39}"/>
              </a:ext>
            </a:extLst>
          </p:cNvPr>
          <p:cNvGrpSpPr/>
          <p:nvPr/>
        </p:nvGrpSpPr>
        <p:grpSpPr>
          <a:xfrm>
            <a:off x="5564494" y="3048060"/>
            <a:ext cx="1152160" cy="1152160"/>
            <a:chOff x="5949432" y="3061191"/>
            <a:chExt cx="1152160" cy="1152160"/>
          </a:xfrm>
        </p:grpSpPr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35181B30-D85C-48F0-8BC7-88DA2BAF43E7}"/>
                </a:ext>
              </a:extLst>
            </p:cNvPr>
            <p:cNvSpPr/>
            <p:nvPr/>
          </p:nvSpPr>
          <p:spPr>
            <a:xfrm>
              <a:off x="5949432" y="3061191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3589DF99-994F-4E61-8A5B-7C9C884D8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173675" y="3299762"/>
              <a:ext cx="695325" cy="609600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4D6DCE5B-BEE0-4968-A346-7B0735F505E9}"/>
              </a:ext>
            </a:extLst>
          </p:cNvPr>
          <p:cNvGrpSpPr/>
          <p:nvPr/>
        </p:nvGrpSpPr>
        <p:grpSpPr>
          <a:xfrm>
            <a:off x="6874018" y="2503470"/>
            <a:ext cx="2962275" cy="1666875"/>
            <a:chOff x="6874018" y="2321944"/>
            <a:chExt cx="2962275" cy="1666875"/>
          </a:xfrm>
        </p:grpSpPr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87F17840-0A1B-44CC-9E51-5867C27CC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874018" y="2321944"/>
              <a:ext cx="2962275" cy="1666875"/>
            </a:xfrm>
            <a:prstGeom prst="rect">
              <a:avLst/>
            </a:prstGeom>
          </p:spPr>
        </p:pic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BEC8C9C7-7778-4304-BD0A-4C2AAB2E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538476" y="3056909"/>
              <a:ext cx="1821424" cy="558718"/>
            </a:xfrm>
            <a:prstGeom prst="rect">
              <a:avLst/>
            </a:prstGeom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898F589A-1B4C-451E-981B-45D625FE080C}"/>
              </a:ext>
            </a:extLst>
          </p:cNvPr>
          <p:cNvGrpSpPr/>
          <p:nvPr/>
        </p:nvGrpSpPr>
        <p:grpSpPr>
          <a:xfrm>
            <a:off x="-12275630" y="-8005463"/>
            <a:ext cx="24449659" cy="6934962"/>
            <a:chOff x="0" y="-73025"/>
            <a:chExt cx="24449659" cy="6934962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51B801B3-3CC3-4DF5-865D-4653C1797D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035378D5-2B85-44A4-AD2F-EEB62A571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41" name="標題 27">
            <a:extLst>
              <a:ext uri="{FF2B5EF4-FFF2-40B4-BE49-F238E27FC236}">
                <a16:creationId xmlns:a16="http://schemas.microsoft.com/office/drawing/2014/main" id="{A1A3E07F-A5A0-4786-B70A-78FE073A2319}"/>
              </a:ext>
            </a:extLst>
          </p:cNvPr>
          <p:cNvSpPr txBox="1">
            <a:spLocks/>
          </p:cNvSpPr>
          <p:nvPr/>
        </p:nvSpPr>
        <p:spPr>
          <a:xfrm>
            <a:off x="645223" y="1757558"/>
            <a:ext cx="5052047" cy="1976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buClrTx/>
              <a:buFontTx/>
            </a:pPr>
            <a:r>
              <a:rPr lang="en-US" sz="3200" b="0" dirty="0" err="1">
                <a:solidFill>
                  <a:srgbClr val="6C4D83"/>
                </a:solidFill>
                <a:latin typeface="Arial Rounded MT Bold"/>
                <a:cs typeface="Arial"/>
              </a:rPr>
              <a:t>Qmiix</a:t>
            </a:r>
            <a:r>
              <a:rPr lang="en-US" sz="3200" b="0" dirty="0">
                <a:solidFill>
                  <a:srgbClr val="6C4D83"/>
                </a:solidFill>
                <a:latin typeface="Arial Rounded MT Bold"/>
                <a:cs typeface="Arial"/>
              </a:rPr>
              <a:t> is a solution that connects your apps and devices to automate your everyday tasks</a:t>
            </a:r>
            <a:endParaRPr lang="en-US" altLang="zh-TW" sz="3200" b="0" dirty="0">
              <a:solidFill>
                <a:srgbClr val="6C4D83"/>
              </a:solidFill>
              <a:latin typeface="Arial Rounded MT Bold"/>
              <a:cs typeface="Arial"/>
            </a:endParaRPr>
          </a:p>
          <a:p>
            <a:pPr algn="l">
              <a:buClrTx/>
              <a:buFontTx/>
            </a:pPr>
            <a:endParaRPr lang="zh-TW" altLang="en-US" sz="3200" b="0" u="sng" dirty="0">
              <a:solidFill>
                <a:srgbClr val="6C4D8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E060F8F2-E45E-4790-90B9-16ABEB1DCB84}"/>
              </a:ext>
            </a:extLst>
          </p:cNvPr>
          <p:cNvSpPr/>
          <p:nvPr/>
        </p:nvSpPr>
        <p:spPr>
          <a:xfrm>
            <a:off x="663866" y="3543732"/>
            <a:ext cx="439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C5F9C"/>
                </a:solidFill>
                <a:latin typeface="Arial Rounded MT Bold"/>
              </a:rPr>
              <a:t>Manages your small tasks so that you can focus on the bigger ones</a:t>
            </a:r>
            <a:endParaRPr lang="en-US" sz="1800" dirty="0">
              <a:solidFill>
                <a:srgbClr val="FC5F9C"/>
              </a:solidFill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9A1AFB5-9B09-4BA6-B8A9-FEBB20630C9D}"/>
              </a:ext>
            </a:extLst>
          </p:cNvPr>
          <p:cNvSpPr txBox="1">
            <a:spLocks/>
          </p:cNvSpPr>
          <p:nvPr/>
        </p:nvSpPr>
        <p:spPr>
          <a:xfrm>
            <a:off x="362683" y="222021"/>
            <a:ext cx="114808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en-US" b="0" dirty="0">
                <a:solidFill>
                  <a:srgbClr val="7030A0"/>
                </a:solidFill>
                <a:latin typeface="Arial Rounded MT Bold"/>
                <a:cs typeface="Arial"/>
              </a:rPr>
              <a:t>What is </a:t>
            </a:r>
            <a:r>
              <a:rPr lang="en-US" b="0" dirty="0" err="1">
                <a:solidFill>
                  <a:srgbClr val="7030A0"/>
                </a:solidFill>
                <a:latin typeface="Arial Rounded MT Bold"/>
                <a:cs typeface="Arial"/>
              </a:rPr>
              <a:t>Qmiix</a:t>
            </a:r>
            <a:endParaRPr lang="en-US" b="0" dirty="0">
              <a:solidFill>
                <a:srgbClr val="7030A0"/>
              </a:solidFill>
              <a:latin typeface="Arial Rounded MT Bold"/>
              <a:cs typeface="Arial"/>
            </a:endParaRP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481771F8-6F6A-4E93-BB63-F527F6748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32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4.07407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92EE5969-E17C-47E3-BF46-B6DC68FED4AF}"/>
              </a:ext>
            </a:extLst>
          </p:cNvPr>
          <p:cNvGrpSpPr/>
          <p:nvPr/>
        </p:nvGrpSpPr>
        <p:grpSpPr>
          <a:xfrm>
            <a:off x="-12231581" y="3838834"/>
            <a:ext cx="48866489" cy="7036560"/>
            <a:chOff x="-32830" y="3838834"/>
            <a:chExt cx="48866489" cy="7036560"/>
          </a:xfrm>
        </p:grpSpPr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88CC3160-D882-4E80-B920-031CEFFE7F3D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3CA5E155-CE99-4354-A4C5-E5886A4215B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C2AC7954-9B66-4B55-80EC-7FB14FD59B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A58E1312-827C-4C8B-B24A-DFEDDAECAD29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E6921AF4-7281-4A62-9637-E2F67D54027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4D58A26D-7AC3-48A6-B6C2-16B1F74C37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b="0" dirty="0">
                <a:solidFill>
                  <a:srgbClr val="7030A0"/>
                </a:solidFill>
                <a:latin typeface="Arial Rounded MT Bold"/>
                <a:cs typeface="Arial"/>
              </a:rPr>
              <a:t>What is </a:t>
            </a:r>
            <a:r>
              <a:rPr lang="en-US" b="0" dirty="0" err="1">
                <a:solidFill>
                  <a:srgbClr val="7030A0"/>
                </a:solidFill>
                <a:latin typeface="Arial Rounded MT Bold"/>
                <a:cs typeface="Arial"/>
              </a:rPr>
              <a:t>Qmiix</a:t>
            </a:r>
            <a:endParaRPr lang="en-US" b="0" dirty="0">
              <a:solidFill>
                <a:srgbClr val="7030A0"/>
              </a:solidFill>
              <a:latin typeface="Arial Rounded MT Bold"/>
              <a:cs typeface="Arial"/>
            </a:endParaRPr>
          </a:p>
        </p:txBody>
      </p:sp>
      <p:grpSp>
        <p:nvGrpSpPr>
          <p:cNvPr id="14" name="群組 13" hidden="1">
            <a:extLst>
              <a:ext uri="{FF2B5EF4-FFF2-40B4-BE49-F238E27FC236}">
                <a16:creationId xmlns:a16="http://schemas.microsoft.com/office/drawing/2014/main" id="{182863FD-CA59-49B8-BCBA-69874A50412C}"/>
              </a:ext>
            </a:extLst>
          </p:cNvPr>
          <p:cNvGrpSpPr/>
          <p:nvPr/>
        </p:nvGrpSpPr>
        <p:grpSpPr>
          <a:xfrm>
            <a:off x="5256558" y="1614593"/>
            <a:ext cx="5842295" cy="3114174"/>
            <a:chOff x="3420741" y="901964"/>
            <a:chExt cx="8771554" cy="4675585"/>
          </a:xfrm>
        </p:grpSpPr>
        <p:pic>
          <p:nvPicPr>
            <p:cNvPr id="7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74A0D28D-4821-4929-A6CD-2FE3AB45C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718" t="8298" r="8350" b="-426"/>
            <a:stretch/>
          </p:blipFill>
          <p:spPr>
            <a:xfrm>
              <a:off x="3420741" y="901964"/>
              <a:ext cx="8771554" cy="4675585"/>
            </a:xfrm>
            <a:prstGeom prst="rect">
              <a:avLst/>
            </a:prstGeom>
          </p:spPr>
        </p:pic>
        <p:pic>
          <p:nvPicPr>
            <p:cNvPr id="4" name="Picture 7" descr="A picture containing object&#10;&#10;Description generated with high confidence">
              <a:extLst>
                <a:ext uri="{FF2B5EF4-FFF2-40B4-BE49-F238E27FC236}">
                  <a16:creationId xmlns:a16="http://schemas.microsoft.com/office/drawing/2014/main" id="{D9D92947-CA37-42EC-A338-1B5D8FDA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2248" y="1652832"/>
              <a:ext cx="1729840" cy="1719077"/>
            </a:xfrm>
            <a:prstGeom prst="rect">
              <a:avLst/>
            </a:prstGeom>
          </p:spPr>
        </p:pic>
      </p:grpSp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B92A3FE4-B534-4677-9215-EF21308EEA7B}"/>
              </a:ext>
            </a:extLst>
          </p:cNvPr>
          <p:cNvGrpSpPr/>
          <p:nvPr/>
        </p:nvGrpSpPr>
        <p:grpSpPr>
          <a:xfrm flipH="1">
            <a:off x="-29383" y="5117920"/>
            <a:ext cx="24384000" cy="2723931"/>
            <a:chOff x="-12192000" y="7360397"/>
            <a:chExt cx="24384000" cy="2723931"/>
          </a:xfrm>
        </p:grpSpPr>
        <p:pic>
          <p:nvPicPr>
            <p:cNvPr id="9" name="Google Shape;27;p4">
              <a:extLst>
                <a:ext uri="{FF2B5EF4-FFF2-40B4-BE49-F238E27FC236}">
                  <a16:creationId xmlns:a16="http://schemas.microsoft.com/office/drawing/2014/main" id="{1530ADE2-8535-4BEF-B586-A06059E1496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21341"/>
            <a:stretch/>
          </p:blipFill>
          <p:spPr>
            <a:xfrm flipH="1">
              <a:off x="0" y="7360397"/>
              <a:ext cx="12192000" cy="26921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7;p4">
              <a:extLst>
                <a:ext uri="{FF2B5EF4-FFF2-40B4-BE49-F238E27FC236}">
                  <a16:creationId xmlns:a16="http://schemas.microsoft.com/office/drawing/2014/main" id="{D3F9E527-6BAD-4FE2-8992-933760A5F42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21341"/>
            <a:stretch/>
          </p:blipFill>
          <p:spPr>
            <a:xfrm flipH="1">
              <a:off x="-12192000" y="7392147"/>
              <a:ext cx="12192000" cy="26921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群組 10" hidden="1">
            <a:extLst>
              <a:ext uri="{FF2B5EF4-FFF2-40B4-BE49-F238E27FC236}">
                <a16:creationId xmlns:a16="http://schemas.microsoft.com/office/drawing/2014/main" id="{FAF8F281-FE86-4B21-80B8-B8B86B2781E3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57FF0488-61F6-4D98-981E-AC22B564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B37A8BA5-64B2-4887-91BB-7A3A57CEE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3" name="橢圓 22" hidden="1">
            <a:extLst>
              <a:ext uri="{FF2B5EF4-FFF2-40B4-BE49-F238E27FC236}">
                <a16:creationId xmlns:a16="http://schemas.microsoft.com/office/drawing/2014/main" id="{C51DDD91-0333-4853-B809-5DA893918D4E}"/>
              </a:ext>
            </a:extLst>
          </p:cNvPr>
          <p:cNvSpPr/>
          <p:nvPr/>
        </p:nvSpPr>
        <p:spPr>
          <a:xfrm>
            <a:off x="7073900" y="1922463"/>
            <a:ext cx="2654300" cy="2654300"/>
          </a:xfrm>
          <a:prstGeom prst="ellipse">
            <a:avLst/>
          </a:prstGeom>
          <a:noFill/>
          <a:ln w="76200">
            <a:solidFill>
              <a:srgbClr val="8C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D8689267-C82C-4F36-BD78-C68B3691D4C4}"/>
              </a:ext>
            </a:extLst>
          </p:cNvPr>
          <p:cNvGrpSpPr/>
          <p:nvPr/>
        </p:nvGrpSpPr>
        <p:grpSpPr>
          <a:xfrm>
            <a:off x="9691289" y="2955945"/>
            <a:ext cx="1152160" cy="1152160"/>
            <a:chOff x="9635898" y="3016402"/>
            <a:chExt cx="1152160" cy="1152160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7F4D177E-8E4D-4F03-874C-18123494A05F}"/>
                </a:ext>
              </a:extLst>
            </p:cNvPr>
            <p:cNvSpPr/>
            <p:nvPr/>
          </p:nvSpPr>
          <p:spPr>
            <a:xfrm>
              <a:off x="9635898" y="3016402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435B8FCC-2E61-4136-A81A-F56F1BF52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47130" y="3312670"/>
              <a:ext cx="590550" cy="590550"/>
            </a:xfrm>
            <a:prstGeom prst="rect">
              <a:avLst/>
            </a:prstGeom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DCC89D46-0519-47EE-8696-F4A42146FBFF}"/>
              </a:ext>
            </a:extLst>
          </p:cNvPr>
          <p:cNvGrpSpPr/>
          <p:nvPr/>
        </p:nvGrpSpPr>
        <p:grpSpPr>
          <a:xfrm>
            <a:off x="8910180" y="1947204"/>
            <a:ext cx="1152160" cy="1152160"/>
            <a:chOff x="8934511" y="2019520"/>
            <a:chExt cx="1152160" cy="1152160"/>
          </a:xfrm>
        </p:grpSpPr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A86199B8-332D-4C90-990D-EFB597F4EC19}"/>
                </a:ext>
              </a:extLst>
            </p:cNvPr>
            <p:cNvSpPr/>
            <p:nvPr/>
          </p:nvSpPr>
          <p:spPr>
            <a:xfrm>
              <a:off x="8934511" y="2019520"/>
              <a:ext cx="1152160" cy="1152160"/>
            </a:xfrm>
            <a:prstGeom prst="ellipse">
              <a:avLst/>
            </a:prstGeom>
            <a:solidFill>
              <a:srgbClr val="AA7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CB17C655-AFF5-4DD7-9836-813564722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274037" y="2362237"/>
              <a:ext cx="600075" cy="466725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9200741-1B75-4949-B310-9A9AB2D476E7}"/>
              </a:ext>
            </a:extLst>
          </p:cNvPr>
          <p:cNvGrpSpPr/>
          <p:nvPr/>
        </p:nvGrpSpPr>
        <p:grpSpPr>
          <a:xfrm>
            <a:off x="7758020" y="1546796"/>
            <a:ext cx="1152160" cy="1152160"/>
            <a:chOff x="7782351" y="1482952"/>
            <a:chExt cx="1152160" cy="1152160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3ED1E469-2794-4588-8B3E-5080EF165198}"/>
                </a:ext>
              </a:extLst>
            </p:cNvPr>
            <p:cNvSpPr/>
            <p:nvPr/>
          </p:nvSpPr>
          <p:spPr>
            <a:xfrm>
              <a:off x="7782351" y="1482952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AC0EEF90-31BC-4658-BA76-0BD8C994B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011586" y="1797524"/>
              <a:ext cx="714375" cy="609600"/>
            </a:xfrm>
            <a:prstGeom prst="rect">
              <a:avLst/>
            </a:prstGeom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748F714D-13FB-4810-8499-71D0218E5C97}"/>
              </a:ext>
            </a:extLst>
          </p:cNvPr>
          <p:cNvGrpSpPr/>
          <p:nvPr/>
        </p:nvGrpSpPr>
        <p:grpSpPr>
          <a:xfrm>
            <a:off x="6538973" y="1931301"/>
            <a:ext cx="1152160" cy="1152160"/>
            <a:chOff x="6540887" y="2014636"/>
            <a:chExt cx="1152160" cy="1152160"/>
          </a:xfrm>
        </p:grpSpPr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F59FAA26-664F-43FC-8C03-3ECDEC82BC10}"/>
                </a:ext>
              </a:extLst>
            </p:cNvPr>
            <p:cNvSpPr/>
            <p:nvPr/>
          </p:nvSpPr>
          <p:spPr>
            <a:xfrm>
              <a:off x="6540887" y="2014636"/>
              <a:ext cx="1152160" cy="1152160"/>
            </a:xfrm>
            <a:prstGeom prst="ellipse">
              <a:avLst/>
            </a:prstGeom>
            <a:solidFill>
              <a:srgbClr val="AA7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BD590DBA-4AAC-45E2-BB8A-9F2E88D0A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763181" y="2281107"/>
              <a:ext cx="704850" cy="676275"/>
            </a:xfrm>
            <a:prstGeom prst="rect">
              <a:avLst/>
            </a:prstGeom>
          </p:spPr>
        </p:pic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639DFBD6-6F8F-4645-AEB0-F5951D727F8B}"/>
              </a:ext>
            </a:extLst>
          </p:cNvPr>
          <p:cNvGrpSpPr/>
          <p:nvPr/>
        </p:nvGrpSpPr>
        <p:grpSpPr>
          <a:xfrm>
            <a:off x="5925883" y="3048060"/>
            <a:ext cx="1152160" cy="1152160"/>
            <a:chOff x="5949432" y="3061191"/>
            <a:chExt cx="1152160" cy="1152160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7B8C8B73-CC38-436E-BE75-3C8E31D4BBAB}"/>
                </a:ext>
              </a:extLst>
            </p:cNvPr>
            <p:cNvSpPr/>
            <p:nvPr/>
          </p:nvSpPr>
          <p:spPr>
            <a:xfrm>
              <a:off x="5949432" y="3061191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DA3D66D7-08F4-4E55-B0F7-0718C68B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173675" y="3299762"/>
              <a:ext cx="695325" cy="609600"/>
            </a:xfrm>
            <a:prstGeom prst="rect">
              <a:avLst/>
            </a:prstGeom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066DFE09-6A1A-4C0B-9440-9A5C4A2DFEAD}"/>
              </a:ext>
            </a:extLst>
          </p:cNvPr>
          <p:cNvGrpSpPr/>
          <p:nvPr/>
        </p:nvGrpSpPr>
        <p:grpSpPr>
          <a:xfrm>
            <a:off x="6874018" y="2503470"/>
            <a:ext cx="2962275" cy="1666875"/>
            <a:chOff x="6874018" y="2321944"/>
            <a:chExt cx="2962275" cy="1666875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4C300CCC-35FA-4BE0-99B3-65BC1F5DC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874018" y="2321944"/>
              <a:ext cx="2962275" cy="1666875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8D2C1DFC-F514-425F-8960-72AF4DBB6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538476" y="3056909"/>
              <a:ext cx="1821424" cy="558718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44A94359-4708-4DFE-A48B-CDAA7AC3DFFB}"/>
              </a:ext>
            </a:extLst>
          </p:cNvPr>
          <p:cNvSpPr txBox="1">
            <a:spLocks/>
          </p:cNvSpPr>
          <p:nvPr/>
        </p:nvSpPr>
        <p:spPr>
          <a:xfrm>
            <a:off x="1114876" y="2059032"/>
            <a:ext cx="4824778" cy="16478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 kern="1200">
                <a:solidFill>
                  <a:srgbClr val="AE78E3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4400" dirty="0">
                <a:solidFill>
                  <a:srgbClr val="FC5F9C"/>
                </a:solidFill>
                <a:latin typeface="Arial Rounded MT Bold"/>
                <a:cs typeface="Arial"/>
              </a:rPr>
              <a:t>Step 1: </a:t>
            </a:r>
            <a:endParaRPr lang="en-US" sz="4400" dirty="0">
              <a:solidFill>
                <a:srgbClr val="FC5F9C"/>
              </a:solidFill>
              <a:cs typeface="Arial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Arial Rounded MT Bold"/>
                <a:cs typeface="Arial"/>
              </a:rPr>
              <a:t>Qmiix</a:t>
            </a:r>
            <a:r>
              <a:rPr lang="en-US" sz="3200" dirty="0">
                <a:solidFill>
                  <a:srgbClr val="7030A0"/>
                </a:solidFill>
                <a:latin typeface="Arial Rounded MT Bold"/>
                <a:cs typeface="Arial"/>
              </a:rPr>
              <a:t> can connect with different apps</a:t>
            </a:r>
            <a:endParaRPr lang="en-US" sz="3200" dirty="0">
              <a:solidFill>
                <a:srgbClr val="7030A0"/>
              </a:solidFill>
              <a:cs typeface="Arial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FAA8586-A96E-4026-88F3-3E67963F96D2}"/>
              </a:ext>
            </a:extLst>
          </p:cNvPr>
          <p:cNvSpPr txBox="1">
            <a:spLocks/>
          </p:cNvSpPr>
          <p:nvPr/>
        </p:nvSpPr>
        <p:spPr>
          <a:xfrm>
            <a:off x="15214272" y="2045892"/>
            <a:ext cx="4824778" cy="16478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 kern="1200">
                <a:solidFill>
                  <a:srgbClr val="AE78E3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4400" dirty="0">
                <a:solidFill>
                  <a:srgbClr val="FC5F9C"/>
                </a:solidFill>
                <a:latin typeface="Arial Rounded MT Bold"/>
                <a:cs typeface="Arial"/>
              </a:rPr>
              <a:t>Step 2:</a:t>
            </a:r>
          </a:p>
          <a:p>
            <a:r>
              <a:rPr lang="en-US" sz="3200" dirty="0">
                <a:solidFill>
                  <a:srgbClr val="7030A0"/>
                </a:solidFill>
                <a:latin typeface="Arial Rounded MT Bold"/>
                <a:cs typeface="Arial"/>
              </a:rPr>
              <a:t>Create workflows to boost productivity</a:t>
            </a:r>
            <a:endParaRPr lang="en-US" sz="3200" dirty="0">
              <a:solidFill>
                <a:srgbClr val="7030A0"/>
              </a:solidFill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C0453596-F3F4-46FF-BCB2-77168C62268B}"/>
              </a:ext>
            </a:extLst>
          </p:cNvPr>
          <p:cNvGrpSpPr/>
          <p:nvPr/>
        </p:nvGrpSpPr>
        <p:grpSpPr>
          <a:xfrm>
            <a:off x="17981259" y="1228875"/>
            <a:ext cx="5290309" cy="3911466"/>
            <a:chOff x="5918224" y="1228875"/>
            <a:chExt cx="5290309" cy="3911466"/>
          </a:xfrm>
        </p:grpSpPr>
        <p:pic>
          <p:nvPicPr>
            <p:cNvPr id="43" name="Picture 8">
              <a:extLst>
                <a:ext uri="{FF2B5EF4-FFF2-40B4-BE49-F238E27FC236}">
                  <a16:creationId xmlns:a16="http://schemas.microsoft.com/office/drawing/2014/main" id="{73D04273-5D9D-4043-80FF-F0866EE46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8567452" y="3068931"/>
              <a:ext cx="1579268" cy="533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5C24B00E-4E09-4066-8260-F2A259077BDE}"/>
                </a:ext>
              </a:extLst>
            </p:cNvPr>
            <p:cNvGrpSpPr/>
            <p:nvPr/>
          </p:nvGrpSpPr>
          <p:grpSpPr>
            <a:xfrm>
              <a:off x="7077075" y="2917568"/>
              <a:ext cx="2838450" cy="397132"/>
              <a:chOff x="7077075" y="2917568"/>
              <a:chExt cx="2838450" cy="397132"/>
            </a:xfrm>
          </p:grpSpPr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6270580F-E8AD-4175-A658-5B050B240460}"/>
                  </a:ext>
                </a:extLst>
              </p:cNvPr>
              <p:cNvSpPr/>
              <p:nvPr/>
            </p:nvSpPr>
            <p:spPr>
              <a:xfrm>
                <a:off x="7077075" y="3048000"/>
                <a:ext cx="2838450" cy="266700"/>
              </a:xfrm>
              <a:custGeom>
                <a:avLst/>
                <a:gdLst>
                  <a:gd name="connsiteX0" fmla="*/ 0 w 2838450"/>
                  <a:gd name="connsiteY0" fmla="*/ 266700 h 266700"/>
                  <a:gd name="connsiteX1" fmla="*/ 0 w 2838450"/>
                  <a:gd name="connsiteY1" fmla="*/ 0 h 266700"/>
                  <a:gd name="connsiteX2" fmla="*/ 2838450 w 2838450"/>
                  <a:gd name="connsiteY2" fmla="*/ 0 h 266700"/>
                  <a:gd name="connsiteX3" fmla="*/ 2838450 w 2838450"/>
                  <a:gd name="connsiteY3" fmla="*/ 257175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8450" h="266700">
                    <a:moveTo>
                      <a:pt x="0" y="266700"/>
                    </a:moveTo>
                    <a:lnTo>
                      <a:pt x="0" y="0"/>
                    </a:lnTo>
                    <a:lnTo>
                      <a:pt x="2838450" y="0"/>
                    </a:lnTo>
                    <a:lnTo>
                      <a:pt x="2838450" y="257175"/>
                    </a:lnTo>
                  </a:path>
                </a:pathLst>
              </a:custGeom>
              <a:noFill/>
              <a:ln w="38100" cap="rnd">
                <a:solidFill>
                  <a:srgbClr val="FC5F9C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2" name="直線接點 61">
                <a:extLst>
                  <a:ext uri="{FF2B5EF4-FFF2-40B4-BE49-F238E27FC236}">
                    <a16:creationId xmlns:a16="http://schemas.microsoft.com/office/drawing/2014/main" id="{A11006D5-87E1-4CFD-8222-B5EF1931CF85}"/>
                  </a:ext>
                </a:extLst>
              </p:cNvPr>
              <p:cNvCxnSpPr>
                <a:cxnSpLocks/>
                <a:endCxn id="53" idx="2"/>
              </p:cNvCxnSpPr>
              <p:nvPr/>
            </p:nvCxnSpPr>
            <p:spPr>
              <a:xfrm flipV="1">
                <a:off x="8483240" y="2917568"/>
                <a:ext cx="0" cy="130432"/>
              </a:xfrm>
              <a:prstGeom prst="line">
                <a:avLst/>
              </a:prstGeom>
              <a:ln w="38100" cap="rnd">
                <a:solidFill>
                  <a:srgbClr val="FC5F9C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FCD14965-1F97-4D14-B3D6-EDF77DAD47BE}"/>
                </a:ext>
              </a:extLst>
            </p:cNvPr>
            <p:cNvSpPr txBox="1"/>
            <p:nvPr/>
          </p:nvSpPr>
          <p:spPr>
            <a:xfrm>
              <a:off x="5918224" y="4555567"/>
              <a:ext cx="1724025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>
                  <a:solidFill>
                    <a:srgbClr val="523B63"/>
                  </a:solidFill>
                  <a:latin typeface="Arial Rounded MT Bold" panose="020F0704030504030204" pitchFamily="34" charset="0"/>
                </a:rPr>
                <a:t>Backup the file on my NAS.</a:t>
              </a:r>
              <a:endPara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</a:endParaRPr>
            </a:p>
          </p:txBody>
        </p:sp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82D3F475-2CD9-4945-A0D9-9E05FDAB06D6}"/>
                </a:ext>
              </a:extLst>
            </p:cNvPr>
            <p:cNvGrpSpPr/>
            <p:nvPr/>
          </p:nvGrpSpPr>
          <p:grpSpPr>
            <a:xfrm>
              <a:off x="8653665" y="3292103"/>
              <a:ext cx="2554868" cy="1845051"/>
              <a:chOff x="8653665" y="3292103"/>
              <a:chExt cx="2554868" cy="1845051"/>
            </a:xfrm>
          </p:grpSpPr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6DA480F2-6906-4F70-8685-8AF4A13CDE34}"/>
                  </a:ext>
                </a:extLst>
              </p:cNvPr>
              <p:cNvSpPr txBox="1"/>
              <p:nvPr/>
            </p:nvSpPr>
            <p:spPr>
              <a:xfrm>
                <a:off x="8653665" y="4552379"/>
                <a:ext cx="25548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dirty="0">
                    <a:solidFill>
                      <a:srgbClr val="523B63"/>
                    </a:solidFill>
                    <a:latin typeface="Arial Rounded MT Bold" panose="020F0704030504030204" pitchFamily="34" charset="0"/>
                  </a:rPr>
                  <a:t>Additionally backup the file to my Dropbox.</a:t>
                </a:r>
                <a:endParaRPr lang="zh-TW" altLang="en-US" sz="1600" dirty="0">
                  <a:solidFill>
                    <a:srgbClr val="523B63"/>
                  </a:solidFill>
                  <a:latin typeface="Arial Rounded MT Bold" panose="020F0704030504030204" pitchFamily="34" charset="0"/>
                </a:endParaRPr>
              </a:p>
            </p:txBody>
          </p:sp>
          <p:grpSp>
            <p:nvGrpSpPr>
              <p:cNvPr id="58" name="群組 57">
                <a:extLst>
                  <a:ext uri="{FF2B5EF4-FFF2-40B4-BE49-F238E27FC236}">
                    <a16:creationId xmlns:a16="http://schemas.microsoft.com/office/drawing/2014/main" id="{C21FBE0C-331E-4C8F-BD5C-C6259674495A}"/>
                  </a:ext>
                </a:extLst>
              </p:cNvPr>
              <p:cNvGrpSpPr/>
              <p:nvPr/>
            </p:nvGrpSpPr>
            <p:grpSpPr>
              <a:xfrm>
                <a:off x="9355019" y="3292103"/>
                <a:ext cx="1152160" cy="1152160"/>
                <a:chOff x="7782351" y="1482952"/>
                <a:chExt cx="1152160" cy="1152160"/>
              </a:xfrm>
            </p:grpSpPr>
            <p:sp>
              <p:nvSpPr>
                <p:cNvPr id="59" name="橢圓 58">
                  <a:extLst>
                    <a:ext uri="{FF2B5EF4-FFF2-40B4-BE49-F238E27FC236}">
                      <a16:creationId xmlns:a16="http://schemas.microsoft.com/office/drawing/2014/main" id="{A36864A5-889D-4725-86B6-263C13C58869}"/>
                    </a:ext>
                  </a:extLst>
                </p:cNvPr>
                <p:cNvSpPr/>
                <p:nvPr/>
              </p:nvSpPr>
              <p:spPr>
                <a:xfrm>
                  <a:off x="7782351" y="1482952"/>
                  <a:ext cx="1152160" cy="1152160"/>
                </a:xfrm>
                <a:prstGeom prst="ellipse">
                  <a:avLst/>
                </a:prstGeom>
                <a:solidFill>
                  <a:srgbClr val="8C6B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pic>
              <p:nvPicPr>
                <p:cNvPr id="60" name="圖形 59">
                  <a:extLst>
                    <a:ext uri="{FF2B5EF4-FFF2-40B4-BE49-F238E27FC236}">
                      <a16:creationId xmlns:a16="http://schemas.microsoft.com/office/drawing/2014/main" id="{A1FBC098-B312-413C-8EDA-B62E818284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11586" y="1797524"/>
                  <a:ext cx="714375" cy="609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0B093639-FD14-4233-BBAB-83C029C55D01}"/>
                </a:ext>
              </a:extLst>
            </p:cNvPr>
            <p:cNvGrpSpPr/>
            <p:nvPr/>
          </p:nvGrpSpPr>
          <p:grpSpPr>
            <a:xfrm>
              <a:off x="6916378" y="1228875"/>
              <a:ext cx="3133724" cy="1688693"/>
              <a:chOff x="6916378" y="1228875"/>
              <a:chExt cx="3133724" cy="1688693"/>
            </a:xfrm>
          </p:grpSpPr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5A87CA91-EDF0-4DB7-B00E-9CA835F2D44F}"/>
                  </a:ext>
                </a:extLst>
              </p:cNvPr>
              <p:cNvSpPr txBox="1"/>
              <p:nvPr/>
            </p:nvSpPr>
            <p:spPr>
              <a:xfrm>
                <a:off x="6916378" y="2332793"/>
                <a:ext cx="31337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dirty="0">
                    <a:solidFill>
                      <a:srgbClr val="523B63"/>
                    </a:solidFill>
                    <a:latin typeface="Arial Rounded MT Bold" panose="020F0704030504030204" pitchFamily="34" charset="0"/>
                  </a:rPr>
                  <a:t>New presentation file uploaded in a specific folder.</a:t>
                </a:r>
                <a:endParaRPr lang="zh-TW" altLang="en-US" sz="1600" dirty="0">
                  <a:solidFill>
                    <a:srgbClr val="523B63"/>
                  </a:solidFill>
                  <a:latin typeface="Arial Rounded MT Bold" panose="020F0704030504030204" pitchFamily="34" charset="0"/>
                </a:endParaRPr>
              </a:p>
            </p:txBody>
          </p:sp>
          <p:grpSp>
            <p:nvGrpSpPr>
              <p:cNvPr id="54" name="群組 53">
                <a:extLst>
                  <a:ext uri="{FF2B5EF4-FFF2-40B4-BE49-F238E27FC236}">
                    <a16:creationId xmlns:a16="http://schemas.microsoft.com/office/drawing/2014/main" id="{7B915831-1A16-480B-848A-236019FBB4BE}"/>
                  </a:ext>
                </a:extLst>
              </p:cNvPr>
              <p:cNvGrpSpPr/>
              <p:nvPr/>
            </p:nvGrpSpPr>
            <p:grpSpPr>
              <a:xfrm>
                <a:off x="7907160" y="1228875"/>
                <a:ext cx="1152160" cy="1152160"/>
                <a:chOff x="5949432" y="3061191"/>
                <a:chExt cx="1152160" cy="1152160"/>
              </a:xfrm>
            </p:grpSpPr>
            <p:sp>
              <p:nvSpPr>
                <p:cNvPr id="55" name="橢圓 54">
                  <a:extLst>
                    <a:ext uri="{FF2B5EF4-FFF2-40B4-BE49-F238E27FC236}">
                      <a16:creationId xmlns:a16="http://schemas.microsoft.com/office/drawing/2014/main" id="{DE2ED34F-19C1-42E1-B6EA-82BE9D7C0542}"/>
                    </a:ext>
                  </a:extLst>
                </p:cNvPr>
                <p:cNvSpPr/>
                <p:nvPr/>
              </p:nvSpPr>
              <p:spPr>
                <a:xfrm>
                  <a:off x="5949432" y="3061191"/>
                  <a:ext cx="1152160" cy="1152160"/>
                </a:xfrm>
                <a:prstGeom prst="ellipse">
                  <a:avLst/>
                </a:prstGeom>
                <a:solidFill>
                  <a:srgbClr val="8C6B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56" name="圖形 55">
                  <a:extLst>
                    <a:ext uri="{FF2B5EF4-FFF2-40B4-BE49-F238E27FC236}">
                      <a16:creationId xmlns:a16="http://schemas.microsoft.com/office/drawing/2014/main" id="{9DDAF9C7-EE75-4F58-AD44-3F933D22DB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3675" y="3299762"/>
                  <a:ext cx="695325" cy="609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DE3F9DE4-88DC-470F-8A31-5272C2349301}"/>
                </a:ext>
              </a:extLst>
            </p:cNvPr>
            <p:cNvGrpSpPr/>
            <p:nvPr/>
          </p:nvGrpSpPr>
          <p:grpSpPr>
            <a:xfrm>
              <a:off x="5947607" y="3320162"/>
              <a:ext cx="2112820" cy="1171575"/>
              <a:chOff x="5947607" y="3320162"/>
              <a:chExt cx="2112820" cy="1171575"/>
            </a:xfrm>
          </p:grpSpPr>
          <p:pic>
            <p:nvPicPr>
              <p:cNvPr id="49" name="圖形 48">
                <a:extLst>
                  <a:ext uri="{FF2B5EF4-FFF2-40B4-BE49-F238E27FC236}">
                    <a16:creationId xmlns:a16="http://schemas.microsoft.com/office/drawing/2014/main" id="{6F43E320-D063-4652-A026-5745EDD03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5947607" y="3320162"/>
                <a:ext cx="1228725" cy="1171575"/>
              </a:xfrm>
              <a:prstGeom prst="rect">
                <a:avLst/>
              </a:prstGeom>
            </p:spPr>
          </p:pic>
          <p:grpSp>
            <p:nvGrpSpPr>
              <p:cNvPr id="50" name="群組 49">
                <a:extLst>
                  <a:ext uri="{FF2B5EF4-FFF2-40B4-BE49-F238E27FC236}">
                    <a16:creationId xmlns:a16="http://schemas.microsoft.com/office/drawing/2014/main" id="{3A43AF53-2C1E-4CFE-BA42-72358E1C97A0}"/>
                  </a:ext>
                </a:extLst>
              </p:cNvPr>
              <p:cNvGrpSpPr/>
              <p:nvPr/>
            </p:nvGrpSpPr>
            <p:grpSpPr>
              <a:xfrm>
                <a:off x="6908267" y="3335763"/>
                <a:ext cx="1152160" cy="1152160"/>
                <a:chOff x="8934511" y="2019520"/>
                <a:chExt cx="1152160" cy="1152160"/>
              </a:xfrm>
            </p:grpSpPr>
            <p:sp>
              <p:nvSpPr>
                <p:cNvPr id="51" name="橢圓 50">
                  <a:extLst>
                    <a:ext uri="{FF2B5EF4-FFF2-40B4-BE49-F238E27FC236}">
                      <a16:creationId xmlns:a16="http://schemas.microsoft.com/office/drawing/2014/main" id="{87189C50-3DD3-473B-A99A-8C221B82D9C5}"/>
                    </a:ext>
                  </a:extLst>
                </p:cNvPr>
                <p:cNvSpPr/>
                <p:nvPr/>
              </p:nvSpPr>
              <p:spPr>
                <a:xfrm>
                  <a:off x="8934511" y="2019520"/>
                  <a:ext cx="1152160" cy="1152160"/>
                </a:xfrm>
                <a:prstGeom prst="ellipse">
                  <a:avLst/>
                </a:prstGeom>
                <a:solidFill>
                  <a:srgbClr val="8C6B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52" name="圖形 51">
                  <a:extLst>
                    <a:ext uri="{FF2B5EF4-FFF2-40B4-BE49-F238E27FC236}">
                      <a16:creationId xmlns:a16="http://schemas.microsoft.com/office/drawing/2014/main" id="{BB45D1BC-2FC2-4C6D-8123-1D5B936515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74037" y="2362237"/>
                  <a:ext cx="600075" cy="46672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3D306E1B-D502-4618-A5B7-0C6370969A92}"/>
              </a:ext>
            </a:extLst>
          </p:cNvPr>
          <p:cNvGrpSpPr/>
          <p:nvPr/>
        </p:nvGrpSpPr>
        <p:grpSpPr>
          <a:xfrm>
            <a:off x="-36693871" y="-7780880"/>
            <a:ext cx="24449659" cy="6934962"/>
            <a:chOff x="0" y="-73025"/>
            <a:chExt cx="24449659" cy="6934962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BF24A68B-8084-4631-9BBA-9A72DB7568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CB43C86E-0A75-4D21-9568-79931CA09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66" name="群組 65" hidden="1">
            <a:extLst>
              <a:ext uri="{FF2B5EF4-FFF2-40B4-BE49-F238E27FC236}">
                <a16:creationId xmlns:a16="http://schemas.microsoft.com/office/drawing/2014/main" id="{31DD342C-326D-4E66-AEBC-6ABD0717C83A}"/>
              </a:ext>
            </a:extLst>
          </p:cNvPr>
          <p:cNvGrpSpPr/>
          <p:nvPr/>
        </p:nvGrpSpPr>
        <p:grpSpPr>
          <a:xfrm>
            <a:off x="-12247995" y="-7693796"/>
            <a:ext cx="24449659" cy="6934962"/>
            <a:chOff x="0" y="-73025"/>
            <a:chExt cx="24449659" cy="6934962"/>
          </a:xfrm>
        </p:grpSpPr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BBA3F89D-EB6E-435B-9F28-4FBF8FFCA9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93890C24-14AF-426A-BCFF-B62618C2FA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pic>
        <p:nvPicPr>
          <p:cNvPr id="70" name="圖形 69">
            <a:extLst>
              <a:ext uri="{FF2B5EF4-FFF2-40B4-BE49-F238E27FC236}">
                <a16:creationId xmlns:a16="http://schemas.microsoft.com/office/drawing/2014/main" id="{8D233F7B-ED48-4E13-AD28-250609559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21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30000" decel="7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878 0.00347 L -1.66667E-6 1.48148E-6 " pathEditMode="fixed" rAng="0" ptsTypes="AA">
                                      <p:cBhvr>
                                        <p:cTn id="6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30000" decel="70000" autoRev="1" fill="remove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487 0.03634 L -3.75E-6 7.40741E-7 " pathEditMode="fixed" rAng="0" ptsTypes="AA">
                                      <p:cBhvr>
                                        <p:cTn id="8" dur="1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182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30000" decel="70000" autoRev="1" fill="remove" nodeType="withEffect">
                                  <p:stCondLst>
                                    <p:cond delay="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364 0.04861 L -3.75E-6 -7.40741E-7 " pathEditMode="fixed" rAng="0" ptsTypes="AA">
                                      <p:cBhvr>
                                        <p:cTn id="10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24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30000" decel="70000" autoRev="1" fill="remove" nodeType="with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966 0.04769 L -4.79167E-6 -4.07407E-6 " pathEditMode="fixed" rAng="0" ptsTypes="AA">
                                      <p:cBhvr>
                                        <p:cTn id="12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-23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30000" decel="70000" autoRev="1" fill="remove" nodeType="withEffect">
                                  <p:stCondLst>
                                    <p:cond delay="1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542 0.00949 L 1.66667E-6 -4.07407E-6 " pathEditMode="fixed" rAng="0" ptsTypes="AA">
                                      <p:cBhvr>
                                        <p:cTn id="14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3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04167E-6 -4.81481E-6 L -0.99531 -0.00879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87" name="Picture 44087" descr="A screenshot of a cell phone&#10;&#10;Description generated with very high confidence" hidden="1">
            <a:extLst>
              <a:ext uri="{FF2B5EF4-FFF2-40B4-BE49-F238E27FC236}">
                <a16:creationId xmlns:a16="http://schemas.microsoft.com/office/drawing/2014/main" id="{18D249EB-7338-4FEA-A7D4-80BBDA100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4028908"/>
            <a:ext cx="10435954" cy="3483628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D3D68738-2346-4541-B66E-509F7E90FB19}"/>
              </a:ext>
            </a:extLst>
          </p:cNvPr>
          <p:cNvGrpSpPr/>
          <p:nvPr/>
        </p:nvGrpSpPr>
        <p:grpSpPr>
          <a:xfrm>
            <a:off x="-24466075" y="3838834"/>
            <a:ext cx="48866489" cy="7036560"/>
            <a:chOff x="-32830" y="3838834"/>
            <a:chExt cx="48866489" cy="7036560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D62FD9DD-BA0C-458E-9BAF-711E03F1C54F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1A007C84-49E3-47FB-BB9F-0EBDA78D2C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9891F58C-E978-4AE6-99DE-20369E2043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89240C84-6255-4B5F-B97C-5F82FD4ECA17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B526B834-5F1E-40A2-9197-B48B460E06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764EEB73-0EA4-4261-91AA-6D3A6EF7E9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b="0" dirty="0">
                <a:solidFill>
                  <a:srgbClr val="7030A0"/>
                </a:solidFill>
                <a:latin typeface="Arial Rounded MT Bold"/>
              </a:rPr>
              <a:t>What is </a:t>
            </a:r>
            <a:r>
              <a:rPr lang="en-US" b="0" dirty="0" err="1">
                <a:solidFill>
                  <a:srgbClr val="7030A0"/>
                </a:solidFill>
                <a:latin typeface="Arial Rounded MT Bold"/>
              </a:rPr>
              <a:t>Qmiix</a:t>
            </a:r>
            <a:endParaRPr lang="en-US" b="0" dirty="0">
              <a:solidFill>
                <a:srgbClr val="7030A0"/>
              </a:solidFill>
              <a:latin typeface="Arial Rounded MT Bold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6F786B-276D-49AC-BEEF-751A0D1E5D1E}"/>
              </a:ext>
            </a:extLst>
          </p:cNvPr>
          <p:cNvSpPr txBox="1">
            <a:spLocks/>
          </p:cNvSpPr>
          <p:nvPr/>
        </p:nvSpPr>
        <p:spPr>
          <a:xfrm>
            <a:off x="1051368" y="2045892"/>
            <a:ext cx="4824778" cy="16478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 kern="1200">
                <a:solidFill>
                  <a:srgbClr val="AE78E3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4400" dirty="0">
                <a:solidFill>
                  <a:srgbClr val="FC5F9C"/>
                </a:solidFill>
                <a:latin typeface="Arial Rounded MT Bold"/>
                <a:cs typeface="Arial"/>
              </a:rPr>
              <a:t>Step 2:</a:t>
            </a:r>
          </a:p>
          <a:p>
            <a:r>
              <a:rPr lang="en-US" sz="3200" dirty="0">
                <a:solidFill>
                  <a:srgbClr val="7030A0"/>
                </a:solidFill>
                <a:latin typeface="Arial Rounded MT Bold"/>
                <a:cs typeface="Arial"/>
              </a:rPr>
              <a:t>Create workflows to boost productivity</a:t>
            </a:r>
            <a:endParaRPr lang="en-US" sz="3200" dirty="0">
              <a:solidFill>
                <a:srgbClr val="7030A0"/>
              </a:solidFill>
            </a:endParaRPr>
          </a:p>
        </p:txBody>
      </p:sp>
      <p:grpSp>
        <p:nvGrpSpPr>
          <p:cNvPr id="23" name="群組 22" hidden="1">
            <a:extLst>
              <a:ext uri="{FF2B5EF4-FFF2-40B4-BE49-F238E27FC236}">
                <a16:creationId xmlns:a16="http://schemas.microsoft.com/office/drawing/2014/main" id="{88C2885D-E5E1-48FC-9889-4DD84FAD55E1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E49AC315-3FEA-488C-BC73-C5A1E94ED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7754960F-4AF1-4550-B6CB-34DBBEB75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46CC9750-16F4-42AA-8446-910621D34C8A}"/>
              </a:ext>
            </a:extLst>
          </p:cNvPr>
          <p:cNvGrpSpPr/>
          <p:nvPr/>
        </p:nvGrpSpPr>
        <p:grpSpPr>
          <a:xfrm>
            <a:off x="5918224" y="1228875"/>
            <a:ext cx="5290309" cy="3911466"/>
            <a:chOff x="5918224" y="1228875"/>
            <a:chExt cx="5290309" cy="3911466"/>
          </a:xfrm>
        </p:grpSpPr>
        <p:pic>
          <p:nvPicPr>
            <p:cNvPr id="44040" name="Picture 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567452" y="3068931"/>
              <a:ext cx="1579268" cy="533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6F1DE225-5A41-4EA0-84C6-85730DB604AF}"/>
                </a:ext>
              </a:extLst>
            </p:cNvPr>
            <p:cNvGrpSpPr/>
            <p:nvPr/>
          </p:nvGrpSpPr>
          <p:grpSpPr>
            <a:xfrm>
              <a:off x="7077075" y="2917568"/>
              <a:ext cx="2838450" cy="397132"/>
              <a:chOff x="7077075" y="2917568"/>
              <a:chExt cx="2838450" cy="397132"/>
            </a:xfrm>
          </p:grpSpPr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5077DAE0-895B-460E-BCE2-650FEA860F4A}"/>
                  </a:ext>
                </a:extLst>
              </p:cNvPr>
              <p:cNvSpPr/>
              <p:nvPr/>
            </p:nvSpPr>
            <p:spPr>
              <a:xfrm>
                <a:off x="7077075" y="3048000"/>
                <a:ext cx="2838450" cy="266700"/>
              </a:xfrm>
              <a:custGeom>
                <a:avLst/>
                <a:gdLst>
                  <a:gd name="connsiteX0" fmla="*/ 0 w 2838450"/>
                  <a:gd name="connsiteY0" fmla="*/ 266700 h 266700"/>
                  <a:gd name="connsiteX1" fmla="*/ 0 w 2838450"/>
                  <a:gd name="connsiteY1" fmla="*/ 0 h 266700"/>
                  <a:gd name="connsiteX2" fmla="*/ 2838450 w 2838450"/>
                  <a:gd name="connsiteY2" fmla="*/ 0 h 266700"/>
                  <a:gd name="connsiteX3" fmla="*/ 2838450 w 2838450"/>
                  <a:gd name="connsiteY3" fmla="*/ 257175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8450" h="266700">
                    <a:moveTo>
                      <a:pt x="0" y="266700"/>
                    </a:moveTo>
                    <a:lnTo>
                      <a:pt x="0" y="0"/>
                    </a:lnTo>
                    <a:lnTo>
                      <a:pt x="2838450" y="0"/>
                    </a:lnTo>
                    <a:lnTo>
                      <a:pt x="2838450" y="257175"/>
                    </a:lnTo>
                  </a:path>
                </a:pathLst>
              </a:custGeom>
              <a:noFill/>
              <a:ln w="38100" cap="rnd">
                <a:solidFill>
                  <a:srgbClr val="FC5F9C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4F803F7D-8851-43C2-9221-887E87C788B1}"/>
                  </a:ext>
                </a:extLst>
              </p:cNvPr>
              <p:cNvCxnSpPr>
                <a:cxnSpLocks/>
                <a:endCxn id="3" idx="2"/>
              </p:cNvCxnSpPr>
              <p:nvPr/>
            </p:nvCxnSpPr>
            <p:spPr>
              <a:xfrm flipV="1">
                <a:off x="8483240" y="2917568"/>
                <a:ext cx="0" cy="130432"/>
              </a:xfrm>
              <a:prstGeom prst="line">
                <a:avLst/>
              </a:prstGeom>
              <a:ln w="38100" cap="rnd">
                <a:solidFill>
                  <a:srgbClr val="FC5F9C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30597AA4-ED73-4022-A889-1BBD379C28F2}"/>
                </a:ext>
              </a:extLst>
            </p:cNvPr>
            <p:cNvSpPr txBox="1"/>
            <p:nvPr/>
          </p:nvSpPr>
          <p:spPr>
            <a:xfrm>
              <a:off x="5918224" y="4555567"/>
              <a:ext cx="1724025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>
                  <a:solidFill>
                    <a:srgbClr val="523B63"/>
                  </a:solidFill>
                  <a:latin typeface="Arial Rounded MT Bold" panose="020F0704030504030204" pitchFamily="34" charset="0"/>
                </a:rPr>
                <a:t>Backup the file on my NAS.</a:t>
              </a:r>
              <a:endPara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</a:endParaRPr>
            </a:p>
          </p:txBody>
        </p:sp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A2DB385E-201E-46EE-8A0D-DD4FEFFB1CEA}"/>
                </a:ext>
              </a:extLst>
            </p:cNvPr>
            <p:cNvGrpSpPr/>
            <p:nvPr/>
          </p:nvGrpSpPr>
          <p:grpSpPr>
            <a:xfrm>
              <a:off x="8653665" y="3292103"/>
              <a:ext cx="2554868" cy="1845051"/>
              <a:chOff x="8653665" y="3292103"/>
              <a:chExt cx="2554868" cy="1845051"/>
            </a:xfrm>
          </p:grpSpPr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055C9D65-145F-4EE2-B2CC-A0D1B9081EC6}"/>
                  </a:ext>
                </a:extLst>
              </p:cNvPr>
              <p:cNvSpPr txBox="1"/>
              <p:nvPr/>
            </p:nvSpPr>
            <p:spPr>
              <a:xfrm>
                <a:off x="8653665" y="4552379"/>
                <a:ext cx="25548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dirty="0">
                    <a:solidFill>
                      <a:srgbClr val="523B63"/>
                    </a:solidFill>
                    <a:latin typeface="Arial Rounded MT Bold" panose="020F0704030504030204" pitchFamily="34" charset="0"/>
                  </a:rPr>
                  <a:t>Additionally backup the file to my Dropbox.</a:t>
                </a:r>
                <a:endParaRPr lang="zh-TW" altLang="en-US" sz="1600" dirty="0">
                  <a:solidFill>
                    <a:srgbClr val="523B63"/>
                  </a:solidFill>
                  <a:latin typeface="Arial Rounded MT Bold" panose="020F0704030504030204" pitchFamily="34" charset="0"/>
                </a:endParaRPr>
              </a:p>
            </p:txBody>
          </p:sp>
          <p:grpSp>
            <p:nvGrpSpPr>
              <p:cNvPr id="31" name="群組 30">
                <a:extLst>
                  <a:ext uri="{FF2B5EF4-FFF2-40B4-BE49-F238E27FC236}">
                    <a16:creationId xmlns:a16="http://schemas.microsoft.com/office/drawing/2014/main" id="{6FB66CBE-08B3-417D-8EF4-BF4B17EAD76D}"/>
                  </a:ext>
                </a:extLst>
              </p:cNvPr>
              <p:cNvGrpSpPr/>
              <p:nvPr/>
            </p:nvGrpSpPr>
            <p:grpSpPr>
              <a:xfrm>
                <a:off x="9355019" y="3292103"/>
                <a:ext cx="1152160" cy="1152160"/>
                <a:chOff x="7782351" y="1482952"/>
                <a:chExt cx="1152160" cy="1152160"/>
              </a:xfrm>
            </p:grpSpPr>
            <p:sp>
              <p:nvSpPr>
                <p:cNvPr id="32" name="橢圓 31">
                  <a:extLst>
                    <a:ext uri="{FF2B5EF4-FFF2-40B4-BE49-F238E27FC236}">
                      <a16:creationId xmlns:a16="http://schemas.microsoft.com/office/drawing/2014/main" id="{702CB07F-C3A3-42C1-B4F4-63B2967F46A6}"/>
                    </a:ext>
                  </a:extLst>
                </p:cNvPr>
                <p:cNvSpPr/>
                <p:nvPr/>
              </p:nvSpPr>
              <p:spPr>
                <a:xfrm>
                  <a:off x="7782351" y="1482952"/>
                  <a:ext cx="1152160" cy="1152160"/>
                </a:xfrm>
                <a:prstGeom prst="ellipse">
                  <a:avLst/>
                </a:prstGeom>
                <a:solidFill>
                  <a:srgbClr val="8C6B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pic>
              <p:nvPicPr>
                <p:cNvPr id="33" name="圖形 32">
                  <a:extLst>
                    <a:ext uri="{FF2B5EF4-FFF2-40B4-BE49-F238E27FC236}">
                      <a16:creationId xmlns:a16="http://schemas.microsoft.com/office/drawing/2014/main" id="{1E6FC982-61B6-4058-B9EF-5E4B830DD1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11586" y="1797524"/>
                  <a:ext cx="714375" cy="609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744744D3-F96E-496C-AC9A-F6BE2DDDA0E4}"/>
                </a:ext>
              </a:extLst>
            </p:cNvPr>
            <p:cNvGrpSpPr/>
            <p:nvPr/>
          </p:nvGrpSpPr>
          <p:grpSpPr>
            <a:xfrm>
              <a:off x="6916378" y="1228875"/>
              <a:ext cx="3133724" cy="1688693"/>
              <a:chOff x="6916378" y="1228875"/>
              <a:chExt cx="3133724" cy="1688693"/>
            </a:xfrm>
          </p:grpSpPr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06043A8-7607-44A9-8D5D-81DF7786CA94}"/>
                  </a:ext>
                </a:extLst>
              </p:cNvPr>
              <p:cNvSpPr txBox="1"/>
              <p:nvPr/>
            </p:nvSpPr>
            <p:spPr>
              <a:xfrm>
                <a:off x="6916378" y="2332793"/>
                <a:ext cx="31337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dirty="0">
                    <a:solidFill>
                      <a:srgbClr val="523B63"/>
                    </a:solidFill>
                    <a:latin typeface="Arial Rounded MT Bold" panose="020F0704030504030204" pitchFamily="34" charset="0"/>
                  </a:rPr>
                  <a:t>New presentation file uploaded in a specific folder.</a:t>
                </a:r>
                <a:endParaRPr lang="zh-TW" altLang="en-US" sz="1600" dirty="0">
                  <a:solidFill>
                    <a:srgbClr val="523B63"/>
                  </a:solidFill>
                  <a:latin typeface="Arial Rounded MT Bold" panose="020F0704030504030204" pitchFamily="34" charset="0"/>
                </a:endParaRPr>
              </a:p>
            </p:txBody>
          </p:sp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54F3BA15-2470-45FE-93FD-F93934824588}"/>
                  </a:ext>
                </a:extLst>
              </p:cNvPr>
              <p:cNvGrpSpPr/>
              <p:nvPr/>
            </p:nvGrpSpPr>
            <p:grpSpPr>
              <a:xfrm>
                <a:off x="7907160" y="1228875"/>
                <a:ext cx="1152160" cy="1152160"/>
                <a:chOff x="5949432" y="3061191"/>
                <a:chExt cx="1152160" cy="1152160"/>
              </a:xfrm>
            </p:grpSpPr>
            <p:sp>
              <p:nvSpPr>
                <p:cNvPr id="35" name="橢圓 34">
                  <a:extLst>
                    <a:ext uri="{FF2B5EF4-FFF2-40B4-BE49-F238E27FC236}">
                      <a16:creationId xmlns:a16="http://schemas.microsoft.com/office/drawing/2014/main" id="{E9553E7D-C66A-49AC-97BC-1F4126DCEE5E}"/>
                    </a:ext>
                  </a:extLst>
                </p:cNvPr>
                <p:cNvSpPr/>
                <p:nvPr/>
              </p:nvSpPr>
              <p:spPr>
                <a:xfrm>
                  <a:off x="5949432" y="3061191"/>
                  <a:ext cx="1152160" cy="1152160"/>
                </a:xfrm>
                <a:prstGeom prst="ellipse">
                  <a:avLst/>
                </a:prstGeom>
                <a:solidFill>
                  <a:srgbClr val="8C6B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36" name="圖形 35">
                  <a:extLst>
                    <a:ext uri="{FF2B5EF4-FFF2-40B4-BE49-F238E27FC236}">
                      <a16:creationId xmlns:a16="http://schemas.microsoft.com/office/drawing/2014/main" id="{B4C29104-18E5-4577-9AD7-08CFCCB56C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3675" y="3299762"/>
                  <a:ext cx="695325" cy="609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3A9F2F4B-65C1-447C-A0C7-69DBD9147EFC}"/>
                </a:ext>
              </a:extLst>
            </p:cNvPr>
            <p:cNvGrpSpPr/>
            <p:nvPr/>
          </p:nvGrpSpPr>
          <p:grpSpPr>
            <a:xfrm>
              <a:off x="5947607" y="3320162"/>
              <a:ext cx="2112820" cy="1171575"/>
              <a:chOff x="5947607" y="3320162"/>
              <a:chExt cx="2112820" cy="1171575"/>
            </a:xfrm>
          </p:grpSpPr>
          <p:pic>
            <p:nvPicPr>
              <p:cNvPr id="4" name="圖形 3">
                <a:extLst>
                  <a:ext uri="{FF2B5EF4-FFF2-40B4-BE49-F238E27FC236}">
                    <a16:creationId xmlns:a16="http://schemas.microsoft.com/office/drawing/2014/main" id="{7CDE46AF-9D85-4ED2-B827-663EDA0DF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947607" y="3320162"/>
                <a:ext cx="1228725" cy="1171575"/>
              </a:xfrm>
              <a:prstGeom prst="rect">
                <a:avLst/>
              </a:prstGeom>
            </p:spPr>
          </p:pic>
          <p:grpSp>
            <p:nvGrpSpPr>
              <p:cNvPr id="28" name="群組 27">
                <a:extLst>
                  <a:ext uri="{FF2B5EF4-FFF2-40B4-BE49-F238E27FC236}">
                    <a16:creationId xmlns:a16="http://schemas.microsoft.com/office/drawing/2014/main" id="{4BB73D46-2E24-44FD-9472-16A16F0FB26F}"/>
                  </a:ext>
                </a:extLst>
              </p:cNvPr>
              <p:cNvGrpSpPr/>
              <p:nvPr/>
            </p:nvGrpSpPr>
            <p:grpSpPr>
              <a:xfrm>
                <a:off x="6908267" y="3335763"/>
                <a:ext cx="1152160" cy="1152160"/>
                <a:chOff x="8934511" y="2019520"/>
                <a:chExt cx="1152160" cy="1152160"/>
              </a:xfrm>
            </p:grpSpPr>
            <p:sp>
              <p:nvSpPr>
                <p:cNvPr id="29" name="橢圓 28">
                  <a:extLst>
                    <a:ext uri="{FF2B5EF4-FFF2-40B4-BE49-F238E27FC236}">
                      <a16:creationId xmlns:a16="http://schemas.microsoft.com/office/drawing/2014/main" id="{30D44D60-69FF-4CF9-9E33-7205064F5E18}"/>
                    </a:ext>
                  </a:extLst>
                </p:cNvPr>
                <p:cNvSpPr/>
                <p:nvPr/>
              </p:nvSpPr>
              <p:spPr>
                <a:xfrm>
                  <a:off x="8934511" y="2019520"/>
                  <a:ext cx="1152160" cy="1152160"/>
                </a:xfrm>
                <a:prstGeom prst="ellipse">
                  <a:avLst/>
                </a:prstGeom>
                <a:solidFill>
                  <a:srgbClr val="8C6B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30" name="圖形 29">
                  <a:extLst>
                    <a:ext uri="{FF2B5EF4-FFF2-40B4-BE49-F238E27FC236}">
                      <a16:creationId xmlns:a16="http://schemas.microsoft.com/office/drawing/2014/main" id="{C59F0C11-315B-45D7-8BF3-0DA29889FD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74037" y="2362237"/>
                  <a:ext cx="600075" cy="46672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A51A989B-1A5D-4451-B093-1E74D6B30E7A}"/>
              </a:ext>
            </a:extLst>
          </p:cNvPr>
          <p:cNvGrpSpPr/>
          <p:nvPr/>
        </p:nvGrpSpPr>
        <p:grpSpPr>
          <a:xfrm>
            <a:off x="-32830" y="-7149767"/>
            <a:ext cx="24449659" cy="6934962"/>
            <a:chOff x="0" y="-73025"/>
            <a:chExt cx="24449659" cy="6934962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984FBC7B-C2D1-44A2-B84C-11C7E6B73B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C4D70CC6-8DE9-4E84-8D06-34DA4D084D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4D98A323-703F-43C7-B5AB-643D90904537}"/>
              </a:ext>
            </a:extLst>
          </p:cNvPr>
          <p:cNvGrpSpPr/>
          <p:nvPr/>
        </p:nvGrpSpPr>
        <p:grpSpPr>
          <a:xfrm>
            <a:off x="-3454789" y="2955945"/>
            <a:ext cx="1152160" cy="1152160"/>
            <a:chOff x="9635898" y="3016402"/>
            <a:chExt cx="1152160" cy="1152160"/>
          </a:xfrm>
        </p:grpSpPr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EBFC383B-FB22-457E-B974-28376EC06069}"/>
                </a:ext>
              </a:extLst>
            </p:cNvPr>
            <p:cNvSpPr/>
            <p:nvPr/>
          </p:nvSpPr>
          <p:spPr>
            <a:xfrm>
              <a:off x="9635898" y="3016402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118B7021-13E4-45AC-9932-9279C50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947130" y="3312670"/>
              <a:ext cx="590550" cy="590550"/>
            </a:xfrm>
            <a:prstGeom prst="rect">
              <a:avLst/>
            </a:prstGeom>
          </p:spPr>
        </p:pic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82173DEE-E461-43E1-9A18-B25322E9612A}"/>
              </a:ext>
            </a:extLst>
          </p:cNvPr>
          <p:cNvGrpSpPr/>
          <p:nvPr/>
        </p:nvGrpSpPr>
        <p:grpSpPr>
          <a:xfrm>
            <a:off x="-4235898" y="1947204"/>
            <a:ext cx="1152160" cy="1152160"/>
            <a:chOff x="8934511" y="2019520"/>
            <a:chExt cx="1152160" cy="1152160"/>
          </a:xfrm>
        </p:grpSpPr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A05632FD-18A4-470B-A2DF-33B2F9C0BDF9}"/>
                </a:ext>
              </a:extLst>
            </p:cNvPr>
            <p:cNvSpPr/>
            <p:nvPr/>
          </p:nvSpPr>
          <p:spPr>
            <a:xfrm>
              <a:off x="8934511" y="2019520"/>
              <a:ext cx="1152160" cy="1152160"/>
            </a:xfrm>
            <a:prstGeom prst="ellipse">
              <a:avLst/>
            </a:prstGeom>
            <a:solidFill>
              <a:srgbClr val="AA7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544D6115-0778-4812-A3D1-41BC963C1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274037" y="2362237"/>
              <a:ext cx="600075" cy="466725"/>
            </a:xfrm>
            <a:prstGeom prst="rect">
              <a:avLst/>
            </a:prstGeom>
          </p:spPr>
        </p:pic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6F19A1E0-E157-4086-859E-09C94E735068}"/>
              </a:ext>
            </a:extLst>
          </p:cNvPr>
          <p:cNvGrpSpPr/>
          <p:nvPr/>
        </p:nvGrpSpPr>
        <p:grpSpPr>
          <a:xfrm>
            <a:off x="-5388058" y="1546796"/>
            <a:ext cx="1152160" cy="1152160"/>
            <a:chOff x="7782351" y="1482952"/>
            <a:chExt cx="1152160" cy="1152160"/>
          </a:xfrm>
        </p:grpSpPr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66946863-18A7-4D12-90D3-BC294233343D}"/>
                </a:ext>
              </a:extLst>
            </p:cNvPr>
            <p:cNvSpPr/>
            <p:nvPr/>
          </p:nvSpPr>
          <p:spPr>
            <a:xfrm>
              <a:off x="7782351" y="1482952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E8BE3D59-6FD3-40D1-85D9-5E5B30D73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11586" y="1797524"/>
              <a:ext cx="714375" cy="609600"/>
            </a:xfrm>
            <a:prstGeom prst="rect">
              <a:avLst/>
            </a:prstGeom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B5B8DD72-C4E6-498D-97B2-D3E0ABD9BC91}"/>
              </a:ext>
            </a:extLst>
          </p:cNvPr>
          <p:cNvGrpSpPr/>
          <p:nvPr/>
        </p:nvGrpSpPr>
        <p:grpSpPr>
          <a:xfrm>
            <a:off x="-6607105" y="1931301"/>
            <a:ext cx="1152160" cy="1152160"/>
            <a:chOff x="6540887" y="2014636"/>
            <a:chExt cx="1152160" cy="1152160"/>
          </a:xfrm>
        </p:grpSpPr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35B1D4A0-1D39-4D7B-BB95-C681F2B95A17}"/>
                </a:ext>
              </a:extLst>
            </p:cNvPr>
            <p:cNvSpPr/>
            <p:nvPr/>
          </p:nvSpPr>
          <p:spPr>
            <a:xfrm>
              <a:off x="6540887" y="2014636"/>
              <a:ext cx="1152160" cy="1152160"/>
            </a:xfrm>
            <a:prstGeom prst="ellipse">
              <a:avLst/>
            </a:prstGeom>
            <a:solidFill>
              <a:srgbClr val="AA7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5" name="圖形 64">
              <a:extLst>
                <a:ext uri="{FF2B5EF4-FFF2-40B4-BE49-F238E27FC236}">
                  <a16:creationId xmlns:a16="http://schemas.microsoft.com/office/drawing/2014/main" id="{62F44987-24F0-43C3-B955-C7A117D6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763181" y="2281107"/>
              <a:ext cx="704850" cy="676275"/>
            </a:xfrm>
            <a:prstGeom prst="rect">
              <a:avLst/>
            </a:prstGeom>
          </p:spPr>
        </p:pic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1F43C4EA-A870-4AFC-A569-A6BBCF4EC58D}"/>
              </a:ext>
            </a:extLst>
          </p:cNvPr>
          <p:cNvGrpSpPr/>
          <p:nvPr/>
        </p:nvGrpSpPr>
        <p:grpSpPr>
          <a:xfrm>
            <a:off x="-7220195" y="3048060"/>
            <a:ext cx="1152160" cy="1152160"/>
            <a:chOff x="5949432" y="3061191"/>
            <a:chExt cx="1152160" cy="1152160"/>
          </a:xfrm>
        </p:grpSpPr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1F3FD694-7CE6-4BDE-B519-950A973A078E}"/>
                </a:ext>
              </a:extLst>
            </p:cNvPr>
            <p:cNvSpPr/>
            <p:nvPr/>
          </p:nvSpPr>
          <p:spPr>
            <a:xfrm>
              <a:off x="5949432" y="3061191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B4418571-9AF2-4F75-AD18-6EB383047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173675" y="3299762"/>
              <a:ext cx="695325" cy="609600"/>
            </a:xfrm>
            <a:prstGeom prst="rect">
              <a:avLst/>
            </a:prstGeom>
          </p:spPr>
        </p:pic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9C1F92D2-BFBE-460E-A339-057F78A33B22}"/>
              </a:ext>
            </a:extLst>
          </p:cNvPr>
          <p:cNvGrpSpPr/>
          <p:nvPr/>
        </p:nvGrpSpPr>
        <p:grpSpPr>
          <a:xfrm>
            <a:off x="-6272060" y="2503470"/>
            <a:ext cx="2962275" cy="1666875"/>
            <a:chOff x="6874018" y="2321944"/>
            <a:chExt cx="2962275" cy="1666875"/>
          </a:xfrm>
        </p:grpSpPr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8642B535-F1D4-4F99-A3CB-F2B151C79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874018" y="2321944"/>
              <a:ext cx="2962275" cy="1666875"/>
            </a:xfrm>
            <a:prstGeom prst="rect">
              <a:avLst/>
            </a:prstGeom>
          </p:spPr>
        </p:pic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8AB9F353-F213-40F5-B718-EB2C3C72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538476" y="3056909"/>
              <a:ext cx="1821424" cy="558718"/>
            </a:xfrm>
            <a:prstGeom prst="rect">
              <a:avLst/>
            </a:prstGeom>
          </p:spPr>
        </p:pic>
      </p:grpSp>
      <p:sp>
        <p:nvSpPr>
          <p:cNvPr id="53" name="Title 1">
            <a:extLst>
              <a:ext uri="{FF2B5EF4-FFF2-40B4-BE49-F238E27FC236}">
                <a16:creationId xmlns:a16="http://schemas.microsoft.com/office/drawing/2014/main" id="{B9A0E99C-6997-4E82-906D-E1E4D39D4A32}"/>
              </a:ext>
            </a:extLst>
          </p:cNvPr>
          <p:cNvSpPr txBox="1">
            <a:spLocks/>
          </p:cNvSpPr>
          <p:nvPr/>
        </p:nvSpPr>
        <p:spPr>
          <a:xfrm>
            <a:off x="-9556067" y="2059032"/>
            <a:ext cx="4824778" cy="16478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 kern="1200">
                <a:solidFill>
                  <a:srgbClr val="AE78E3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4400" dirty="0">
                <a:solidFill>
                  <a:srgbClr val="FC5F9C"/>
                </a:solidFill>
                <a:latin typeface="Arial Rounded MT Bold"/>
                <a:cs typeface="Arial"/>
              </a:rPr>
              <a:t>Step 1: </a:t>
            </a:r>
            <a:endParaRPr lang="en-US" sz="4400" dirty="0">
              <a:solidFill>
                <a:srgbClr val="FC5F9C"/>
              </a:solidFill>
              <a:cs typeface="Arial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Arial Rounded MT Bold"/>
                <a:cs typeface="Arial"/>
              </a:rPr>
              <a:t>Qmiix</a:t>
            </a:r>
            <a:r>
              <a:rPr lang="en-US" sz="3200" dirty="0">
                <a:solidFill>
                  <a:srgbClr val="7030A0"/>
                </a:solidFill>
                <a:latin typeface="Arial Rounded MT Bold"/>
                <a:cs typeface="Arial"/>
              </a:rPr>
              <a:t> can connect with different apps</a:t>
            </a:r>
            <a:endParaRPr lang="en-US" sz="3200" dirty="0">
              <a:solidFill>
                <a:srgbClr val="7030A0"/>
              </a:solidFill>
              <a:cs typeface="Arial"/>
            </a:endParaRPr>
          </a:p>
        </p:txBody>
      </p:sp>
      <p:pic>
        <p:nvPicPr>
          <p:cNvPr id="72" name="Graphic 5" hidden="1">
            <a:extLst>
              <a:ext uri="{FF2B5EF4-FFF2-40B4-BE49-F238E27FC236}">
                <a16:creationId xmlns:a16="http://schemas.microsoft.com/office/drawing/2014/main" id="{8E14375F-BDD2-4301-BEAD-F15B879FFB1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239017" y="994508"/>
            <a:ext cx="4377772" cy="5086696"/>
          </a:xfrm>
          <a:prstGeom prst="rect">
            <a:avLst/>
          </a:prstGeom>
        </p:spPr>
      </p:pic>
      <p:pic>
        <p:nvPicPr>
          <p:cNvPr id="75" name="圖形 74">
            <a:extLst>
              <a:ext uri="{FF2B5EF4-FFF2-40B4-BE49-F238E27FC236}">
                <a16:creationId xmlns:a16="http://schemas.microsoft.com/office/drawing/2014/main" id="{2133E391-C07B-499C-9490-5D1F4A26E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2177C528-7ABA-4C34-9C0F-02CCB552687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254840" y="990603"/>
            <a:ext cx="4377307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69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ADCB9F62-5046-45EF-8E6A-BB4FE704419E}"/>
              </a:ext>
            </a:extLst>
          </p:cNvPr>
          <p:cNvGrpSpPr/>
          <p:nvPr/>
        </p:nvGrpSpPr>
        <p:grpSpPr>
          <a:xfrm>
            <a:off x="-36636389" y="3838834"/>
            <a:ext cx="48866489" cy="7036560"/>
            <a:chOff x="-32830" y="3838834"/>
            <a:chExt cx="48866489" cy="7036560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1AF0D65E-5228-441F-B613-11A2EA8B938D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B345368B-76DC-4ACC-85AB-EC57AE0D645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775CF090-ED10-405F-A87A-4E67A1A43F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EFDBED6C-4216-4540-8AB4-BB66E9B4429F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4AF02443-1927-486E-B5FC-E8BBF4451C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578941ED-C908-412C-9971-4EAA23C136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14" name="群組 13" hidden="1">
            <a:extLst>
              <a:ext uri="{FF2B5EF4-FFF2-40B4-BE49-F238E27FC236}">
                <a16:creationId xmlns:a16="http://schemas.microsoft.com/office/drawing/2014/main" id="{56F9EAFE-4CD6-4FBA-BF98-3E54DC0281C7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2E683776-F2F8-4ACD-B637-1DB515BEC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BD4A8E4E-36F9-412B-B545-F4FCA3DB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63A85B-4864-48EC-BBA4-469606B133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8169" y="228600"/>
            <a:ext cx="11480800" cy="765175"/>
          </a:xfrm>
        </p:spPr>
        <p:txBody>
          <a:bodyPr/>
          <a:lstStyle/>
          <a:p>
            <a:r>
              <a:rPr lang="en-US" b="0" dirty="0">
                <a:solidFill>
                  <a:srgbClr val="7030A0"/>
                </a:solidFill>
                <a:latin typeface="Arial Rounded MT Bold"/>
                <a:cs typeface="Arial"/>
              </a:rPr>
              <a:t>Supported Platforms</a:t>
            </a:r>
            <a:endParaRPr lang="en-US" b="0" dirty="0">
              <a:latin typeface="Arial Rounded MT Bold"/>
              <a:cs typeface="Arial"/>
            </a:endParaRPr>
          </a:p>
        </p:txBody>
      </p:sp>
      <p:pic>
        <p:nvPicPr>
          <p:cNvPr id="5" name="Graphic 5" hidden="1">
            <a:extLst>
              <a:ext uri="{FF2B5EF4-FFF2-40B4-BE49-F238E27FC236}">
                <a16:creationId xmlns:a16="http://schemas.microsoft.com/office/drawing/2014/main" id="{11A4D580-D29D-4C39-AEB1-87D895921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2387" y="994508"/>
            <a:ext cx="4377772" cy="50866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89B391-1196-44C1-B948-C99EFFB3D805}"/>
              </a:ext>
            </a:extLst>
          </p:cNvPr>
          <p:cNvSpPr txBox="1"/>
          <p:nvPr/>
        </p:nvSpPr>
        <p:spPr>
          <a:xfrm>
            <a:off x="1551841" y="1797784"/>
            <a:ext cx="4544159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Clr>
                <a:srgbClr val="FC5F9C"/>
              </a:buClr>
              <a:buChar char="•"/>
            </a:pPr>
            <a:r>
              <a:rPr lang="en-US" sz="20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Web</a:t>
            </a:r>
          </a:p>
          <a:p>
            <a:pPr marL="342900" indent="-342900">
              <a:buClr>
                <a:srgbClr val="FC5F9C"/>
              </a:buClr>
              <a:buChar char="•"/>
            </a:pPr>
            <a:endParaRPr lang="en-US" sz="20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Clr>
                <a:srgbClr val="FC5F9C"/>
              </a:buClr>
              <a:buChar char="•"/>
            </a:pPr>
            <a:r>
              <a:rPr lang="en-US" sz="20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Android and iOS</a:t>
            </a:r>
          </a:p>
          <a:p>
            <a:pPr marL="285750" indent="-285750">
              <a:buClr>
                <a:srgbClr val="FC5F9C"/>
              </a:buClr>
              <a:buFont typeface="Arial"/>
              <a:buChar char="•"/>
            </a:pPr>
            <a:endParaRPr lang="en-US" sz="20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  <a:p>
            <a:pPr marL="285750" lvl="1" indent="-285750">
              <a:buClr>
                <a:srgbClr val="FC5F9C"/>
              </a:buClr>
              <a:buFont typeface="Arial"/>
              <a:buChar char="•"/>
            </a:pPr>
            <a:r>
              <a:rPr lang="en-US" sz="20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Create and manage your </a:t>
            </a:r>
            <a:r>
              <a:rPr lang="en-US" sz="2000" dirty="0" err="1">
                <a:solidFill>
                  <a:srgbClr val="523B63"/>
                </a:solidFill>
                <a:latin typeface="Arial Rounded MT Bold" panose="020F0704030504030204" pitchFamily="34" charset="0"/>
              </a:rPr>
              <a:t>miixes</a:t>
            </a:r>
            <a:endParaRPr lang="en-US" sz="20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  <a:p>
            <a:pPr marL="285750" lvl="1" indent="-285750">
              <a:buClr>
                <a:srgbClr val="FC5F9C"/>
              </a:buClr>
              <a:buFont typeface="Arial"/>
              <a:buChar char="•"/>
            </a:pPr>
            <a:endParaRPr lang="en-US" sz="2000" dirty="0">
              <a:solidFill>
                <a:srgbClr val="523B63"/>
              </a:solidFill>
              <a:latin typeface="Arial Rounded MT Bold" panose="020F0704030504030204" pitchFamily="34" charset="0"/>
            </a:endParaRPr>
          </a:p>
          <a:p>
            <a:pPr marL="285750" lvl="1" indent="-285750">
              <a:buClr>
                <a:srgbClr val="FC5F9C"/>
              </a:buClr>
              <a:buFont typeface="Arial"/>
              <a:buChar char="•"/>
            </a:pPr>
            <a:r>
              <a:rPr lang="en-US" sz="2000" dirty="0">
                <a:solidFill>
                  <a:srgbClr val="523B63"/>
                </a:solidFill>
                <a:latin typeface="Arial Rounded MT Bold" panose="020F0704030504030204" pitchFamily="34" charset="0"/>
              </a:rPr>
              <a:t>Limited channels supported for mobile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3CB9138B-74D0-49EB-B4EA-AF36F13B92A3}"/>
              </a:ext>
            </a:extLst>
          </p:cNvPr>
          <p:cNvGrpSpPr/>
          <p:nvPr/>
        </p:nvGrpSpPr>
        <p:grpSpPr>
          <a:xfrm>
            <a:off x="-11876661" y="-9656949"/>
            <a:ext cx="24449659" cy="6934962"/>
            <a:chOff x="0" y="-73025"/>
            <a:chExt cx="24449659" cy="6934962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E4097F60-27E4-4F5D-B5E6-CFECBFDB2A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9D45101-0FA5-4330-92E7-D5F526A856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F34CB835-4178-45F3-BF77-7F2FE33591FE}"/>
              </a:ext>
            </a:extLst>
          </p:cNvPr>
          <p:cNvGrpSpPr/>
          <p:nvPr/>
        </p:nvGrpSpPr>
        <p:grpSpPr>
          <a:xfrm>
            <a:off x="12569215" y="-9569865"/>
            <a:ext cx="24449659" cy="6934962"/>
            <a:chOff x="0" y="-73025"/>
            <a:chExt cx="24449659" cy="6934962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BE411CDD-DE59-47A1-B135-D7A805803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951FC05A-0EFC-4FDE-B883-2B4EEAB9A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pic>
        <p:nvPicPr>
          <p:cNvPr id="24" name="圖形 23">
            <a:extLst>
              <a:ext uri="{FF2B5EF4-FFF2-40B4-BE49-F238E27FC236}">
                <a16:creationId xmlns:a16="http://schemas.microsoft.com/office/drawing/2014/main" id="{4446BCA6-8245-4F11-A8E1-8FFF7CBD7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846" y="6406372"/>
            <a:ext cx="1016004" cy="17142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55FC36F-A03C-485A-B9B9-D1A48649A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4830" y="990603"/>
            <a:ext cx="4377307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35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375E-6 -3.7037E-6 L -0.99532 -0.008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60403BDC-CD78-4DAB-AB4C-E655B83DD13F}"/>
              </a:ext>
            </a:extLst>
          </p:cNvPr>
          <p:cNvGrpSpPr/>
          <p:nvPr/>
        </p:nvGrpSpPr>
        <p:grpSpPr>
          <a:xfrm>
            <a:off x="-32830" y="-160109"/>
            <a:ext cx="24449659" cy="6934962"/>
            <a:chOff x="0" y="-73025"/>
            <a:chExt cx="24449659" cy="6934962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6608126-3339-49C2-856A-BF6D2FDD4F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3AB1FB5D-3A40-49F5-BD75-DF2B170F4B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EEE99AC-E303-4203-99E6-7EF07B74830C}"/>
              </a:ext>
            </a:extLst>
          </p:cNvPr>
          <p:cNvGrpSpPr/>
          <p:nvPr/>
        </p:nvGrpSpPr>
        <p:grpSpPr>
          <a:xfrm>
            <a:off x="24413046" y="-73025"/>
            <a:ext cx="24449659" cy="6934962"/>
            <a:chOff x="0" y="-73025"/>
            <a:chExt cx="24449659" cy="6934962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665734F-9E3B-4222-97D4-879C1EA9D7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95D144F-5C1C-4695-99BC-F8254013B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489200"/>
            <a:ext cx="11480800" cy="766763"/>
          </a:xfrm>
        </p:spPr>
        <p:txBody>
          <a:bodyPr>
            <a:noAutofit/>
          </a:bodyPr>
          <a:lstStyle/>
          <a:p>
            <a:r>
              <a:rPr lang="en-US" sz="7200" b="0" dirty="0">
                <a:solidFill>
                  <a:schemeClr val="bg1"/>
                </a:solidFill>
                <a:latin typeface="Arial Rounded MT Bold"/>
                <a:cs typeface="Arial"/>
              </a:rPr>
              <a:t>Why We Need </a:t>
            </a:r>
            <a:r>
              <a:rPr lang="en-US" sz="7200" b="0" dirty="0" err="1">
                <a:solidFill>
                  <a:schemeClr val="bg1"/>
                </a:solidFill>
                <a:latin typeface="Arial Rounded MT Bold"/>
                <a:cs typeface="Arial"/>
              </a:rPr>
              <a:t>Qmiix</a:t>
            </a:r>
            <a:endParaRPr lang="en-US" b="0" dirty="0">
              <a:solidFill>
                <a:schemeClr val="bg1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1A0B7C8-98B1-480F-A323-7519EE1D2C6C}"/>
              </a:ext>
            </a:extLst>
          </p:cNvPr>
          <p:cNvGrpSpPr/>
          <p:nvPr/>
        </p:nvGrpSpPr>
        <p:grpSpPr>
          <a:xfrm>
            <a:off x="304796" y="403452"/>
            <a:ext cx="11480801" cy="6166530"/>
            <a:chOff x="304796" y="403452"/>
            <a:chExt cx="11480801" cy="6166530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2F166146-72DD-4DB7-B783-2197B2C4C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08996" y="403452"/>
              <a:ext cx="1476601" cy="249138"/>
            </a:xfrm>
            <a:prstGeom prst="rect">
              <a:avLst/>
            </a:prstGeom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D1E4E34E-784C-4A7E-B352-7A881D567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4796" y="6218254"/>
              <a:ext cx="1146633" cy="351728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17C34DF-3E5C-4EAE-9B88-A1ECBB3CAEC7}"/>
              </a:ext>
            </a:extLst>
          </p:cNvPr>
          <p:cNvGrpSpPr/>
          <p:nvPr/>
        </p:nvGrpSpPr>
        <p:grpSpPr>
          <a:xfrm>
            <a:off x="-12647648" y="7377111"/>
            <a:ext cx="48866489" cy="7036560"/>
            <a:chOff x="-32830" y="3838834"/>
            <a:chExt cx="48866489" cy="7036560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C7C394B1-B9F4-478F-842F-83AFBE43B13C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C82DC72D-76B8-4100-9AA0-D3C22FBD9D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53BEA5DA-BCAA-49EA-9A13-AEC85093697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5309CF31-8B00-4387-8348-74F80CBDDB03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D6BD0EFD-BBF9-46D6-AD69-8FC3CDC0E3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811CE5E5-A3E3-4A99-92C4-00E8988386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19400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4.07407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2.59259E-6 L -0.99531 -0.008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 hidden="1">
            <a:extLst>
              <a:ext uri="{FF2B5EF4-FFF2-40B4-BE49-F238E27FC236}">
                <a16:creationId xmlns:a16="http://schemas.microsoft.com/office/drawing/2014/main" id="{519B3292-1F21-4A0E-B951-86B3A85D8529}"/>
              </a:ext>
            </a:extLst>
          </p:cNvPr>
          <p:cNvGrpSpPr/>
          <p:nvPr/>
        </p:nvGrpSpPr>
        <p:grpSpPr>
          <a:xfrm>
            <a:off x="0" y="5889091"/>
            <a:ext cx="12192000" cy="6307888"/>
            <a:chOff x="0" y="-10702461"/>
            <a:chExt cx="12192000" cy="6307888"/>
          </a:xfrm>
        </p:grpSpPr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2B509ADB-B661-4AA0-8B4E-4F9ACA6F5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-10702461"/>
              <a:ext cx="12192000" cy="5427647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8EE51546-BF8C-4AF6-AB64-FD96FD1AE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0" y="-9822220"/>
              <a:ext cx="12192000" cy="5427647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4EAFD0E-B114-40CC-A470-2111704213AA}"/>
              </a:ext>
            </a:extLst>
          </p:cNvPr>
          <p:cNvGrpSpPr/>
          <p:nvPr/>
        </p:nvGrpSpPr>
        <p:grpSpPr>
          <a:xfrm>
            <a:off x="-24445876" y="-160109"/>
            <a:ext cx="24449659" cy="6934962"/>
            <a:chOff x="0" y="-73025"/>
            <a:chExt cx="24449659" cy="6934962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A750635-CD8A-4C41-8F94-439C09A162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CF7BC3F0-C782-45E8-A859-863523273F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5529771-AC32-479B-B59F-11714C293E51}"/>
              </a:ext>
            </a:extLst>
          </p:cNvPr>
          <p:cNvGrpSpPr/>
          <p:nvPr/>
        </p:nvGrpSpPr>
        <p:grpSpPr>
          <a:xfrm>
            <a:off x="0" y="-73025"/>
            <a:ext cx="24449659" cy="6934962"/>
            <a:chOff x="0" y="-73025"/>
            <a:chExt cx="24449659" cy="6934962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C63A211D-1CFD-4C1F-AE0D-DA6534A98E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84D6172A-AEF3-4ACC-83B7-1318D3DE8B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DFD1649C-150D-4836-AF9A-899648984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0628" y="-1005988"/>
            <a:ext cx="13843102" cy="7425225"/>
          </a:xfrm>
          <a:prstGeom prst="rect">
            <a:avLst/>
          </a:prstGeom>
        </p:spPr>
      </p:pic>
      <p:pic>
        <p:nvPicPr>
          <p:cNvPr id="36" name="圖形 35" hidden="1">
            <a:extLst>
              <a:ext uri="{FF2B5EF4-FFF2-40B4-BE49-F238E27FC236}">
                <a16:creationId xmlns:a16="http://schemas.microsoft.com/office/drawing/2014/main" id="{42EC9385-02B0-4838-B6E4-1FE8B66FDF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6547" t="24318" r="19694" b="24873"/>
          <a:stretch/>
        </p:blipFill>
        <p:spPr>
          <a:xfrm>
            <a:off x="5541963" y="-177073"/>
            <a:ext cx="6954837" cy="5822223"/>
          </a:xfrm>
          <a:prstGeom prst="rect">
            <a:avLst/>
          </a:prstGeom>
        </p:spPr>
      </p:pic>
      <p:sp>
        <p:nvSpPr>
          <p:cNvPr id="28" name="標題 27" hidden="1">
            <a:extLst>
              <a:ext uri="{FF2B5EF4-FFF2-40B4-BE49-F238E27FC236}">
                <a16:creationId xmlns:a16="http://schemas.microsoft.com/office/drawing/2014/main" id="{512555D7-D91A-405D-87ED-ECDCCFDF5C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5223" y="914400"/>
            <a:ext cx="5052047" cy="2887038"/>
          </a:xfrm>
        </p:spPr>
        <p:txBody>
          <a:bodyPr>
            <a:noAutofit/>
          </a:bodyPr>
          <a:lstStyle/>
          <a:p>
            <a:pPr algn="l"/>
            <a:r>
              <a:rPr lang="en-US" b="0" dirty="0" err="1">
                <a:solidFill>
                  <a:schemeClr val="bg1"/>
                </a:solidFill>
                <a:latin typeface="Arial Rounded MT Bold"/>
                <a:cs typeface="Arial"/>
              </a:rPr>
              <a:t>Qmiix</a:t>
            </a:r>
            <a:r>
              <a:rPr lang="en-US" b="0" dirty="0">
                <a:solidFill>
                  <a:schemeClr val="bg1"/>
                </a:solidFill>
                <a:latin typeface="Arial Rounded MT Bold"/>
                <a:cs typeface="Arial"/>
              </a:rPr>
              <a:t> is a solution that connects your apps and devices to automate your everyday tasks</a:t>
            </a:r>
            <a:endParaRPr lang="en-US" altLang="zh-TW" b="0" dirty="0">
              <a:solidFill>
                <a:schemeClr val="bg1"/>
              </a:solidFill>
              <a:latin typeface="Arial Rounded MT Bold"/>
              <a:cs typeface="Arial"/>
            </a:endParaRPr>
          </a:p>
          <a:p>
            <a:pPr algn="l"/>
            <a:endParaRPr lang="zh-TW" altLang="en-US" b="0" u="sng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D70E7C9B-2205-423B-8A42-E4374FBEE32A}"/>
              </a:ext>
            </a:extLst>
          </p:cNvPr>
          <p:cNvGrpSpPr/>
          <p:nvPr/>
        </p:nvGrpSpPr>
        <p:grpSpPr>
          <a:xfrm>
            <a:off x="5697271" y="1559264"/>
            <a:ext cx="5849506" cy="3594343"/>
            <a:chOff x="5697271" y="1559264"/>
            <a:chExt cx="5849506" cy="3594343"/>
          </a:xfrm>
        </p:grpSpPr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C4596E4C-5EA6-4778-BD0A-6336A0065002}"/>
                </a:ext>
              </a:extLst>
            </p:cNvPr>
            <p:cNvSpPr txBox="1"/>
            <p:nvPr/>
          </p:nvSpPr>
          <p:spPr>
            <a:xfrm>
              <a:off x="5697271" y="4522885"/>
              <a:ext cx="1359739" cy="307777"/>
            </a:xfrm>
            <a:prstGeom prst="rect">
              <a:avLst/>
            </a:prstGeom>
            <a:noFill/>
            <a:effectLst>
              <a:outerShdw blurRad="38100" sx="110000" sy="110000" algn="ctr" rotWithShape="0">
                <a:srgbClr val="7030A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Social media</a:t>
              </a:r>
              <a:endParaRPr lang="zh-TW" altLang="en-US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A2114D83-CC51-4E1F-87E0-7342A2D82EA8}"/>
                </a:ext>
              </a:extLst>
            </p:cNvPr>
            <p:cNvSpPr txBox="1"/>
            <p:nvPr/>
          </p:nvSpPr>
          <p:spPr>
            <a:xfrm>
              <a:off x="7838638" y="4845830"/>
              <a:ext cx="1474261" cy="307777"/>
            </a:xfrm>
            <a:prstGeom prst="rect">
              <a:avLst/>
            </a:prstGeom>
            <a:noFill/>
            <a:effectLst>
              <a:outerShdw blurRad="38100" sx="110000" sy="110000" algn="ctr" rotWithShape="0">
                <a:srgbClr val="7030A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Entertainment</a:t>
              </a:r>
              <a:endParaRPr lang="zh-TW" altLang="en-US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81FE3E4F-713B-416F-B3EA-04D722705754}"/>
                </a:ext>
              </a:extLst>
            </p:cNvPr>
            <p:cNvSpPr txBox="1"/>
            <p:nvPr/>
          </p:nvSpPr>
          <p:spPr>
            <a:xfrm>
              <a:off x="10187038" y="4318273"/>
              <a:ext cx="1359739" cy="307777"/>
            </a:xfrm>
            <a:prstGeom prst="rect">
              <a:avLst/>
            </a:prstGeom>
            <a:noFill/>
            <a:effectLst>
              <a:outerShdw blurRad="38100" sx="110000" sy="110000" algn="ctr" rotWithShape="0">
                <a:srgbClr val="7030A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Surveillance</a:t>
              </a:r>
              <a:endParaRPr lang="zh-TW" altLang="en-US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B984A393-D583-4E8D-9F3F-9D87BBA42BF7}"/>
                </a:ext>
              </a:extLst>
            </p:cNvPr>
            <p:cNvSpPr txBox="1"/>
            <p:nvPr/>
          </p:nvSpPr>
          <p:spPr>
            <a:xfrm>
              <a:off x="10187038" y="2110684"/>
              <a:ext cx="1359739" cy="307777"/>
            </a:xfrm>
            <a:prstGeom prst="rect">
              <a:avLst/>
            </a:prstGeom>
            <a:noFill/>
            <a:effectLst>
              <a:outerShdw blurRad="38100" sx="110000" sy="110000" algn="ctr" rotWithShape="0">
                <a:srgbClr val="7030A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err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Nas</a:t>
              </a:r>
              <a:endParaRPr lang="zh-TW" altLang="en-US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2EBA1336-8CBB-4FAD-82FA-155D38766799}"/>
                </a:ext>
              </a:extLst>
            </p:cNvPr>
            <p:cNvSpPr txBox="1"/>
            <p:nvPr/>
          </p:nvSpPr>
          <p:spPr>
            <a:xfrm>
              <a:off x="7838638" y="1559264"/>
              <a:ext cx="1359739" cy="307777"/>
            </a:xfrm>
            <a:prstGeom prst="rect">
              <a:avLst/>
            </a:prstGeom>
            <a:noFill/>
            <a:effectLst>
              <a:outerShdw blurRad="38100" sx="110000" sy="110000" algn="ctr" rotWithShape="0">
                <a:srgbClr val="7030A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Smart car</a:t>
              </a:r>
              <a:endParaRPr lang="zh-TW" altLang="en-US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D59E9732-4A87-4715-BC05-96AD06B8FE7F}"/>
                </a:ext>
              </a:extLst>
            </p:cNvPr>
            <p:cNvSpPr txBox="1"/>
            <p:nvPr/>
          </p:nvSpPr>
          <p:spPr>
            <a:xfrm>
              <a:off x="6383627" y="2570045"/>
              <a:ext cx="1359739" cy="307777"/>
            </a:xfrm>
            <a:prstGeom prst="rect">
              <a:avLst/>
            </a:prstGeom>
            <a:noFill/>
            <a:effectLst>
              <a:outerShdw blurRad="38100" sx="110000" sy="110000" algn="ctr" rotWithShape="0">
                <a:srgbClr val="7030A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Smart Home</a:t>
              </a:r>
              <a:endParaRPr lang="zh-TW" altLang="en-US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6A64B25C-81D5-406B-9657-060D304DCD89}"/>
              </a:ext>
            </a:extLst>
          </p:cNvPr>
          <p:cNvGrpSpPr/>
          <p:nvPr/>
        </p:nvGrpSpPr>
        <p:grpSpPr>
          <a:xfrm>
            <a:off x="304796" y="403452"/>
            <a:ext cx="11480801" cy="6166530"/>
            <a:chOff x="304796" y="403452"/>
            <a:chExt cx="11480801" cy="6166530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BDBEBFE5-F501-4FCC-8632-63BDEF816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308996" y="403452"/>
              <a:ext cx="1476601" cy="249138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9460E73C-F7F9-4107-BED0-FAB209398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04796" y="6218254"/>
              <a:ext cx="1146633" cy="351728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18A244F4-CD92-4FEB-AADF-6EB226647338}"/>
              </a:ext>
            </a:extLst>
          </p:cNvPr>
          <p:cNvGrpSpPr/>
          <p:nvPr/>
        </p:nvGrpSpPr>
        <p:grpSpPr>
          <a:xfrm>
            <a:off x="-16594607" y="7926606"/>
            <a:ext cx="48866489" cy="7036560"/>
            <a:chOff x="-32830" y="3838834"/>
            <a:chExt cx="48866489" cy="7036560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20F4B441-AA6F-4E03-85F0-3AFCAC1927C8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378853B4-5A0C-4F23-B82A-7427C29092E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35" name="圖片 34">
                <a:extLst>
                  <a:ext uri="{FF2B5EF4-FFF2-40B4-BE49-F238E27FC236}">
                    <a16:creationId xmlns:a16="http://schemas.microsoft.com/office/drawing/2014/main" id="{2567E7CA-ABCF-4C22-BC08-CC9AD60525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65356C0C-B58E-4C2E-878E-78305665EE0B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25" name="圖片 24">
                <a:extLst>
                  <a:ext uri="{FF2B5EF4-FFF2-40B4-BE49-F238E27FC236}">
                    <a16:creationId xmlns:a16="http://schemas.microsoft.com/office/drawing/2014/main" id="{64B7285B-59B7-4BC0-9488-3B2EA82EE83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6CF444ED-964B-4F97-9202-E01754FC53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sp>
        <p:nvSpPr>
          <p:cNvPr id="3" name="Rectangle 2" hidden="1"/>
          <p:cNvSpPr/>
          <p:nvPr/>
        </p:nvSpPr>
        <p:spPr>
          <a:xfrm>
            <a:off x="663866" y="3714876"/>
            <a:ext cx="4391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Rounded MT Bold"/>
              </a:rPr>
              <a:t>Manages your small tasks so that you can focus on the bigger ones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CA55A02-B3FF-46D3-864C-5CFD958A7C4F}"/>
              </a:ext>
            </a:extLst>
          </p:cNvPr>
          <p:cNvSpPr txBox="1">
            <a:spLocks/>
          </p:cNvSpPr>
          <p:nvPr/>
        </p:nvSpPr>
        <p:spPr>
          <a:xfrm>
            <a:off x="1132113" y="1867042"/>
            <a:ext cx="4422321" cy="17243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 kern="1200">
                <a:solidFill>
                  <a:srgbClr val="AE78E3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/>
            <a:r>
              <a:rPr lang="en-US" sz="2800" dirty="0" err="1">
                <a:solidFill>
                  <a:schemeClr val="bg1"/>
                </a:solidFill>
                <a:latin typeface="Arial Rounded MT Bold"/>
                <a:cs typeface="Arial"/>
              </a:rPr>
              <a:t>Qmiix</a:t>
            </a:r>
            <a:r>
              <a:rPr lang="en-US" sz="2800" dirty="0">
                <a:solidFill>
                  <a:schemeClr val="bg1"/>
                </a:solidFill>
                <a:latin typeface="Arial Rounded MT Bold"/>
                <a:cs typeface="Arial"/>
              </a:rPr>
              <a:t> brings different apps and devices together and hence bridges the gap</a:t>
            </a: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2.59259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5618</TotalTime>
  <Words>859</Words>
  <Application>Microsoft Office PowerPoint</Application>
  <PresentationFormat>寬螢幕</PresentationFormat>
  <Paragraphs>187</Paragraphs>
  <Slides>27</Slides>
  <Notes>9</Notes>
  <HiddenSlides>1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5" baseType="lpstr">
      <vt:lpstr>Open Sans</vt:lpstr>
      <vt:lpstr>華康中圓體</vt:lpstr>
      <vt:lpstr>Arial</vt:lpstr>
      <vt:lpstr>華康中特圓體</vt:lpstr>
      <vt:lpstr>Arial Rounded MT Bold</vt:lpstr>
      <vt:lpstr>Wingdings</vt:lpstr>
      <vt:lpstr>Calibri</vt:lpstr>
      <vt:lpstr>Office 佈景主題</vt:lpstr>
      <vt:lpstr>Manages your small tasks so that you can focus on the bigger ones</vt:lpstr>
      <vt:lpstr>Agenda</vt:lpstr>
      <vt:lpstr> What is Qmiix</vt:lpstr>
      <vt:lpstr>Why we Need Qmiix</vt:lpstr>
      <vt:lpstr>What is Qmiix</vt:lpstr>
      <vt:lpstr>What is Qmiix</vt:lpstr>
      <vt:lpstr>Supported Platforms</vt:lpstr>
      <vt:lpstr>Why We Need Qmiix</vt:lpstr>
      <vt:lpstr>Qmiix is a solution that connects your apps and devices to automate your everyday tasks </vt:lpstr>
      <vt:lpstr>Why We Need Qmiix</vt:lpstr>
      <vt:lpstr>What Can Qmiix Do</vt:lpstr>
      <vt:lpstr>What Can Qmiix Do</vt:lpstr>
      <vt:lpstr>Who Can Use Qmiix</vt:lpstr>
      <vt:lpstr>Small Business Owners Can Use Qmiix</vt:lpstr>
      <vt:lpstr>Collaborative Teams Can Use Qmiix to Save Time</vt:lpstr>
      <vt:lpstr>How to Use Qmiix</vt:lpstr>
      <vt:lpstr>Demo</vt:lpstr>
      <vt:lpstr>Account Management</vt:lpstr>
      <vt:lpstr>What is a Miix</vt:lpstr>
      <vt:lpstr>Qmiix Triggers</vt:lpstr>
      <vt:lpstr>Qmiix Actions</vt:lpstr>
      <vt:lpstr>Advanced Miix</vt:lpstr>
      <vt:lpstr>Current Scope</vt:lpstr>
      <vt:lpstr>Miixes for Data Transfer Across Cloud Platforms</vt:lpstr>
      <vt:lpstr>Miixes to Enahnce Work Productivity</vt:lpstr>
      <vt:lpstr>Join Beta Program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Brings your apps together</dc:title>
  <dc:creator>Lucas Lin</dc:creator>
  <cp:lastModifiedBy>Lucas Lin</cp:lastModifiedBy>
  <cp:revision>17</cp:revision>
  <dcterms:modified xsi:type="dcterms:W3CDTF">2019-09-03T02:13:39Z</dcterms:modified>
</cp:coreProperties>
</file>