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0" r:id="rId3"/>
    <p:sldId id="273" r:id="rId4"/>
    <p:sldId id="271" r:id="rId5"/>
    <p:sldId id="272" r:id="rId6"/>
    <p:sldId id="274" r:id="rId7"/>
    <p:sldId id="275" r:id="rId8"/>
    <p:sldId id="284" r:id="rId9"/>
    <p:sldId id="296" r:id="rId10"/>
    <p:sldId id="269" r:id="rId11"/>
    <p:sldId id="280" r:id="rId12"/>
    <p:sldId id="283" r:id="rId13"/>
    <p:sldId id="268" r:id="rId14"/>
    <p:sldId id="276" r:id="rId15"/>
    <p:sldId id="277" r:id="rId16"/>
    <p:sldId id="260" r:id="rId17"/>
    <p:sldId id="290" r:id="rId18"/>
    <p:sldId id="299" r:id="rId19"/>
    <p:sldId id="294" r:id="rId20"/>
    <p:sldId id="293" r:id="rId21"/>
    <p:sldId id="291" r:id="rId22"/>
    <p:sldId id="298" r:id="rId23"/>
    <p:sldId id="288" r:id="rId24"/>
    <p:sldId id="287" r:id="rId25"/>
    <p:sldId id="286" r:id="rId26"/>
    <p:sldId id="295" r:id="rId27"/>
    <p:sldId id="285" r:id="rId28"/>
    <p:sldId id="297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381"/>
    <a:srgbClr val="353436"/>
    <a:srgbClr val="FA7032"/>
    <a:srgbClr val="25CDC1"/>
    <a:srgbClr val="37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1D8A93-30FF-546F-A505-119DF9A2818C}" v="85" dt="2019-08-29T01:50:39.087"/>
    <p1510:client id="{5E84E018-D051-FC3F-C448-B9E57BC59256}" v="8" dt="2019-08-29T01:49:25.310"/>
    <p1510:client id="{519D7174-7370-4820-AEC2-BDAB5FEE6D21}" v="70" dt="2019-08-29T08:54:19.949"/>
    <p1510:client id="{80DC5C94-2DCF-B75E-139A-197CD6EC3F56}" v="42" dt="2019-08-29T04:16:41.3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69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7C418-7BB2-4DBD-9D97-2E621B8FC8AA}" type="datetimeFigureOut">
              <a:rPr lang="en-US" altLang="zh-TW"/>
              <a:t>8/29/2019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8E4BB-AA74-4B0F-B145-C57211CDB10F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655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>
                <a:solidFill>
                  <a:schemeClr val="tx1"/>
                </a:solidFill>
                <a:latin typeface="Microsoft JhengHei"/>
                <a:ea typeface="Microsoft JhengHei"/>
                <a:cs typeface="Calibri" panose="020F0502020204030204"/>
                <a:sym typeface="Calibri"/>
              </a:rPr>
              <a:t>Time</a:t>
            </a:r>
            <a:r>
              <a:rPr lang="en-US" altLang="zh-TW" sz="1200" b="1" kern="120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Machine</a:t>
            </a:r>
            <a:endParaRPr lang="zh-TW" altLang="en-US" sz="1200" b="1" kern="120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8E4BB-AA74-4B0F-B145-C57211CDB10F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2006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37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講稿：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對於可作為TimeMachine備份的儲存裝置做一個比較,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首先針對儲存容量的部分, 像是mac本身, 外接裝置或是Apple自身提出的Time Capsule都會依照先前所購買的大小而固定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NAS則可依使用狀況去做擴充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備份資料保護的部分, 除了有部分外接裝置有支援RAID外, mac和 time capsule其實都沒有針對資料作保護, 但外接裝置支援RAID的價格相對也較為昂貴, 而NAS除了有提供各式的RAID外, 針對系統也做了volume或是Lun的快照作為備份, 除此之外也提供HBS 做異地的備份, 包含像是儲存到雲端等.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資料存取速度上, 除了mac本幾, 外接裝置直接連接較快外, 透過網路的time capsule僅提供一般的1G網路, QNAP NAS還提供了較快的10G網路以及Thunderbolt3的傳輸介面來做備份及還原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在備份管理部分, time capsule提供了多使用者帳戶設定來管理，但並未針對使用者帳戶做空間的分配管理, QNAP NAS在這部分是有提供的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ref: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Title: Time Machine 儲存裝置大比拚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比較item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/>
              <a:t>儲存容量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/>
              <a:t>儲存保護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/>
              <a:t>資料存取速度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/>
              <a:t>備份管理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/>
              <a:t>Time Capsule: 可透過帳號存取，個帳號僅能看到個帳號的內容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/>
              <a:t>進入成本</a:t>
            </a: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4954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477de94cf_6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477de94cf_6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引導網路存取到自動備份</a:t>
            </a:r>
            <a:endParaRPr/>
          </a:p>
          <a:p>
            <a:pPr marL="0" indent="0">
              <a:spcBef>
                <a:spcPts val="640"/>
              </a:spcBef>
            </a:pPr>
            <a:r>
              <a:rPr lang="zh-TW"/>
              <a:t>連線架構圖 （包含電員, 網路, 接上外接螢幕）</a:t>
            </a:r>
            <a:endParaRPr lang="en-US" altLang="zh-TW"/>
          </a:p>
          <a:p>
            <a:pPr marL="0" indent="0">
              <a:spcBef>
                <a:spcPts val="640"/>
              </a:spcBef>
            </a:pPr>
            <a:r>
              <a:rPr lang="zh-TW"/>
              <a:t>有線 /無限 </a:t>
            </a:r>
          </a:p>
          <a:p>
            <a:pPr marL="0" indent="0"/>
            <a:endParaRPr lang="zh-TW"/>
          </a:p>
        </p:txBody>
      </p:sp>
      <p:sp>
        <p:nvSpPr>
          <p:cNvPr id="174" name="Google Shape;174;g4477de94cf_6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02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https://cloud.google.com/blog/products/gcp/tcp-bbr-congestion-control-comes-to-gcp-your-internet-just-got-faster</a:t>
            </a:r>
          </a:p>
          <a:p>
            <a:r>
              <a:rPr lang="en-US" altLang="zh-TW"/>
              <a:t>https://notfalse.net/28/tcp-congestion-control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853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8E4BB-AA74-4B0F-B145-C57211CDB10F}" type="slidenum">
              <a:rPr lang="en-US" altLang="zh-TW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2912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講稿：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針對TimeMachine的使用設定ＮＡＳ的環境, 建立使用者帳號並設定可使用的備份空間, 並建立共享資料夾設定為TimeMachine存取資料夾即可被TimeMachine存取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帳號設定: 設定備份帳號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備份空間管理: 設定各帳戶的備份空間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啟動Time Machine: 建立共用資料夾並啟動Time Machine作為備份用途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995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講稿：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連結到剛剛設定的</a:t>
            </a:r>
            <a:endParaRPr/>
          </a:p>
        </p:txBody>
      </p:sp>
      <p:sp>
        <p:nvSpPr>
          <p:cNvPr id="246" name="Google Shape;2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0569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0788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8E4BB-AA74-4B0F-B145-C57211CDB10F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5337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1190"/>
            <a:ext cx="12189289" cy="685561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9272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1190"/>
            <a:ext cx="12186580" cy="685561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3718" y="3152166"/>
            <a:ext cx="340812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9845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99759" y="2710949"/>
            <a:ext cx="3588707" cy="1325563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"/>
            <a:ext cx="12191998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3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70700" y="1601786"/>
            <a:ext cx="4908550" cy="1325563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7414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3318" y="2766218"/>
            <a:ext cx="428494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1495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429"/>
            <a:ext cx="12189291" cy="68571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3318" y="2766218"/>
            <a:ext cx="428494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1897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3290" y="0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0703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761A31-D56A-40EA-996B-76CCFE122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9200367" y="2766217"/>
            <a:ext cx="2805830" cy="132556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DEMO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13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2019/8/29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61" r:id="rId5"/>
    <p:sldLayoutId id="2147483655" r:id="rId6"/>
    <p:sldLayoutId id="214748366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svg"/><Relationship Id="rId11" Type="http://schemas.openxmlformats.org/officeDocument/2006/relationships/image" Target="../media/image36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image" Target="../media/image55.emf"/><Relationship Id="rId4" Type="http://schemas.openxmlformats.org/officeDocument/2006/relationships/image" Target="../media/image50.png"/><Relationship Id="rId9" Type="http://schemas.openxmlformats.org/officeDocument/2006/relationships/image" Target="../media/image54.sv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51.png"/><Relationship Id="rId12" Type="http://schemas.openxmlformats.org/officeDocument/2006/relationships/image" Target="../media/image55.emf"/><Relationship Id="rId17" Type="http://schemas.openxmlformats.org/officeDocument/2006/relationships/image" Target="../media/image68.png"/><Relationship Id="rId2" Type="http://schemas.openxmlformats.org/officeDocument/2006/relationships/image" Target="../media/image61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57.png"/><Relationship Id="rId5" Type="http://schemas.openxmlformats.org/officeDocument/2006/relationships/image" Target="../media/image58.png"/><Relationship Id="rId15" Type="http://schemas.openxmlformats.org/officeDocument/2006/relationships/image" Target="../media/image66.svg"/><Relationship Id="rId10" Type="http://schemas.openxmlformats.org/officeDocument/2006/relationships/image" Target="../media/image36.png"/><Relationship Id="rId4" Type="http://schemas.openxmlformats.org/officeDocument/2006/relationships/image" Target="../media/image63.png"/><Relationship Id="rId9" Type="http://schemas.openxmlformats.org/officeDocument/2006/relationships/image" Target="../media/image35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image" Target="../media/image90.svg"/><Relationship Id="rId5" Type="http://schemas.openxmlformats.org/officeDocument/2006/relationships/image" Target="../media/image85.sv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49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4.png"/><Relationship Id="rId7" Type="http://schemas.openxmlformats.org/officeDocument/2006/relationships/image" Target="../media/image9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9.png"/><Relationship Id="rId7" Type="http://schemas.openxmlformats.org/officeDocument/2006/relationships/image" Target="../media/image1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49.png"/><Relationship Id="rId7" Type="http://schemas.openxmlformats.org/officeDocument/2006/relationships/image" Target="../media/image1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8.png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93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png"/><Relationship Id="rId11" Type="http://schemas.openxmlformats.org/officeDocument/2006/relationships/image" Target="../media/image132.png"/><Relationship Id="rId5" Type="http://schemas.openxmlformats.org/officeDocument/2006/relationships/image" Target="../media/image18.png"/><Relationship Id="rId10" Type="http://schemas.openxmlformats.org/officeDocument/2006/relationships/image" Target="../media/image131.png"/><Relationship Id="rId4" Type="http://schemas.openxmlformats.org/officeDocument/2006/relationships/image" Target="../media/image129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2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hyperlink" Target="https://www.qnap.com/zh-tw/product/tvs-872xt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5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18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F1023BB3-6596-4AB8-B701-53E0128594D8}"/>
              </a:ext>
            </a:extLst>
          </p:cNvPr>
          <p:cNvCxnSpPr>
            <a:cxnSpLocks/>
          </p:cNvCxnSpPr>
          <p:nvPr/>
        </p:nvCxnSpPr>
        <p:spPr>
          <a:xfrm flipH="1">
            <a:off x="4402149" y="4422105"/>
            <a:ext cx="5014608" cy="0"/>
          </a:xfrm>
          <a:prstGeom prst="straightConnector1">
            <a:avLst/>
          </a:prstGeom>
          <a:ln w="38100">
            <a:solidFill>
              <a:srgbClr val="25CD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2543B11D-A234-498E-9079-4E717BFFB31A}"/>
              </a:ext>
            </a:extLst>
          </p:cNvPr>
          <p:cNvCxnSpPr>
            <a:cxnSpLocks/>
          </p:cNvCxnSpPr>
          <p:nvPr/>
        </p:nvCxnSpPr>
        <p:spPr>
          <a:xfrm>
            <a:off x="7122672" y="2743132"/>
            <a:ext cx="3515556" cy="1519299"/>
          </a:xfrm>
          <a:prstGeom prst="bentConnector3">
            <a:avLst>
              <a:gd name="adj1" fmla="val 99977"/>
            </a:avLst>
          </a:prstGeom>
          <a:ln w="38100">
            <a:solidFill>
              <a:srgbClr val="25CD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圖片 3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B957889-4A63-495C-8536-012881605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356" y="3681484"/>
            <a:ext cx="2141087" cy="1204556"/>
          </a:xfrm>
          <a:prstGeom prst="rect">
            <a:avLst/>
          </a:prstGeom>
        </p:spPr>
      </p:pic>
      <p:pic>
        <p:nvPicPr>
          <p:cNvPr id="37" name="圖片 3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41ED6BE-0E1E-4A12-91DE-27AE73FCA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356" y="5307312"/>
            <a:ext cx="2141087" cy="1204556"/>
          </a:xfrm>
          <a:prstGeom prst="rect">
            <a:avLst/>
          </a:prstGeom>
        </p:spPr>
      </p:pic>
      <p:pic>
        <p:nvPicPr>
          <p:cNvPr id="35" name="圖片 3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74BC50B-DD04-4AF6-8088-1DB7CEB39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356" y="2057209"/>
            <a:ext cx="2141087" cy="1204556"/>
          </a:xfrm>
          <a:prstGeom prst="rect">
            <a:avLst/>
          </a:prstGeom>
        </p:spPr>
      </p:pic>
      <p:pic>
        <p:nvPicPr>
          <p:cNvPr id="11" name="圖片 11">
            <a:extLst>
              <a:ext uri="{FF2B5EF4-FFF2-40B4-BE49-F238E27FC236}">
                <a16:creationId xmlns:a16="http://schemas.microsoft.com/office/drawing/2014/main" id="{D88080C9-A6A9-4EB2-A3E3-F03E888D0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00000">
            <a:off x="4849527" y="2345606"/>
            <a:ext cx="783264" cy="592627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3C376C2B-C7E7-45E3-AE50-1C7CA1C2ABA1}"/>
              </a:ext>
            </a:extLst>
          </p:cNvPr>
          <p:cNvSpPr txBox="1"/>
          <p:nvPr/>
        </p:nvSpPr>
        <p:spPr>
          <a:xfrm>
            <a:off x="7357304" y="6293258"/>
            <a:ext cx="2743200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/>
              <a:t>1G/10Gbps Ethernet</a:t>
            </a:r>
            <a:r>
              <a:rPr lang="en-US" altLang="zh-TW" sz="1200"/>
              <a:t>​</a:t>
            </a:r>
            <a:endParaRPr lang="zh-TW" altLang="en-US" sz="1200" b="1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A042BAC9-4F53-4827-85BE-DDC22DFF0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0837" y="2396889"/>
            <a:ext cx="1293513" cy="697259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3D5BAFF1-A850-4AD2-ACA9-BD9004E239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0837" y="4043829"/>
            <a:ext cx="1293513" cy="697259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39663688-EC9B-41B3-8B0D-F0BD748B0C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0837" y="5583634"/>
            <a:ext cx="1293513" cy="697259"/>
          </a:xfrm>
          <a:prstGeom prst="rect">
            <a:avLst/>
          </a:prstGeom>
        </p:spPr>
      </p:pic>
      <p:pic>
        <p:nvPicPr>
          <p:cNvPr id="4" name="圖片 5">
            <a:extLst>
              <a:ext uri="{FF2B5EF4-FFF2-40B4-BE49-F238E27FC236}">
                <a16:creationId xmlns:a16="http://schemas.microsoft.com/office/drawing/2014/main" id="{9BE1CAD7-4627-4C12-8B6A-3C68BEC228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787" y="4102757"/>
            <a:ext cx="590727" cy="590727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B2B5D2C5-4692-4D84-8275-3BECCF6D26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3218" y="4194926"/>
            <a:ext cx="2755613" cy="184183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3D68FB9-5C1F-4551-98A2-12FF6EC4DD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18" t="80965"/>
          <a:stretch/>
        </p:blipFill>
        <p:spPr>
          <a:xfrm>
            <a:off x="6283192" y="6356101"/>
            <a:ext cx="1025932" cy="240828"/>
          </a:xfrm>
          <a:prstGeom prst="rect">
            <a:avLst/>
          </a:prstGeom>
        </p:spPr>
      </p:pic>
      <p:pic>
        <p:nvPicPr>
          <p:cNvPr id="16" name="圖片 15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A0EB81B-69B5-4636-8932-0251682231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236" y="5757048"/>
            <a:ext cx="2157131" cy="599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5">
            <a:extLst>
              <a:ext uri="{FF2B5EF4-FFF2-40B4-BE49-F238E27FC236}">
                <a16:creationId xmlns:a16="http://schemas.microsoft.com/office/drawing/2014/main" id="{BB82D5A0-DB7F-4CD0-B932-9973CEB40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166" y="5741399"/>
            <a:ext cx="590727" cy="590727"/>
          </a:xfrm>
          <a:prstGeom prst="rect">
            <a:avLst/>
          </a:prstGeom>
        </p:spPr>
      </p:pic>
      <p:pic>
        <p:nvPicPr>
          <p:cNvPr id="22" name="圖片 21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D7DD0015-940C-46A9-8BBA-83CEFB415F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293" y="2073639"/>
            <a:ext cx="1183964" cy="984249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1E5908C2-7153-4BC3-BCEE-26C909A128A4}"/>
              </a:ext>
            </a:extLst>
          </p:cNvPr>
          <p:cNvSpPr/>
          <p:nvPr/>
        </p:nvSpPr>
        <p:spPr>
          <a:xfrm>
            <a:off x="6166538" y="3060582"/>
            <a:ext cx="87887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200" b="1">
                <a:latin typeface="Arial" panose="020B0604020202020204" pitchFamily="34" charset="0"/>
              </a:rPr>
              <a:t>Wi-Fi AP​</a:t>
            </a:r>
            <a:endParaRPr lang="zh-TW" altLang="en-US" sz="1200" b="1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8E093CD-0AA8-4B71-BFC4-28716B870E98}"/>
              </a:ext>
            </a:extLst>
          </p:cNvPr>
          <p:cNvSpPr/>
          <p:nvPr/>
        </p:nvSpPr>
        <p:spPr>
          <a:xfrm>
            <a:off x="6043354" y="4433940"/>
            <a:ext cx="114390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200" b="1">
                <a:latin typeface="Arial" panose="020B0604020202020204" pitchFamily="34" charset="0"/>
              </a:rPr>
              <a:t>Thunderbolt​</a:t>
            </a:r>
            <a:endParaRPr lang="zh-TW" altLang="en-US" sz="1200" b="1">
              <a:latin typeface="Arial" panose="020B0604020202020204" pitchFamily="34" charset="0"/>
            </a:endParaRPr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53C0B9E3-8490-41BF-88FF-BF7B3C5D84E1}"/>
              </a:ext>
            </a:extLst>
          </p:cNvPr>
          <p:cNvCxnSpPr>
            <a:cxnSpLocks/>
          </p:cNvCxnSpPr>
          <p:nvPr/>
        </p:nvCxnSpPr>
        <p:spPr>
          <a:xfrm flipH="1">
            <a:off x="6673777" y="6031461"/>
            <a:ext cx="1142180" cy="0"/>
          </a:xfrm>
          <a:prstGeom prst="straightConnector1">
            <a:avLst/>
          </a:prstGeom>
          <a:ln w="28575">
            <a:solidFill>
              <a:srgbClr val="005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片 5">
            <a:extLst>
              <a:ext uri="{FF2B5EF4-FFF2-40B4-BE49-F238E27FC236}">
                <a16:creationId xmlns:a16="http://schemas.microsoft.com/office/drawing/2014/main" id="{1F047520-F25E-4E22-B743-A8E3697F59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305" y="5741399"/>
            <a:ext cx="590727" cy="590727"/>
          </a:xfrm>
          <a:prstGeom prst="rect">
            <a:avLst/>
          </a:prstGeom>
        </p:spPr>
      </p:pic>
      <p:pic>
        <p:nvPicPr>
          <p:cNvPr id="44" name="圖片 34">
            <a:extLst>
              <a:ext uri="{FF2B5EF4-FFF2-40B4-BE49-F238E27FC236}">
                <a16:creationId xmlns:a16="http://schemas.microsoft.com/office/drawing/2014/main" id="{D7CFB96B-9610-4F96-AABF-4591EA2BD16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304" y="5629211"/>
            <a:ext cx="2754661" cy="606103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7A079F72-93E6-47D0-9166-A94DF874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How to connect Mac to QNAP NAS</a:t>
            </a:r>
            <a:endParaRPr lang="zh-TW" altLang="en-US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254556FD-372E-40BC-A589-E51F0E5366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26" y="3552893"/>
            <a:ext cx="2550277" cy="1594206"/>
          </a:xfrm>
          <a:prstGeom prst="rect">
            <a:avLst/>
          </a:prstGeom>
        </p:spPr>
      </p:pic>
      <p:pic>
        <p:nvPicPr>
          <p:cNvPr id="42" name="圖片 5">
            <a:extLst>
              <a:ext uri="{FF2B5EF4-FFF2-40B4-BE49-F238E27FC236}">
                <a16:creationId xmlns:a16="http://schemas.microsoft.com/office/drawing/2014/main" id="{104A7EE8-6C5C-4784-962F-F01B6434B7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293" y="4074258"/>
            <a:ext cx="590727" cy="590727"/>
          </a:xfrm>
          <a:prstGeom prst="rect">
            <a:avLst/>
          </a:prstGeom>
        </p:spPr>
      </p:pic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F03C3A69-7FAF-4454-BC8F-7CB00D649884}"/>
              </a:ext>
            </a:extLst>
          </p:cNvPr>
          <p:cNvSpPr txBox="1">
            <a:spLocks/>
          </p:cNvSpPr>
          <p:nvPr/>
        </p:nvSpPr>
        <p:spPr>
          <a:xfrm>
            <a:off x="1504071" y="1266022"/>
            <a:ext cx="8498671" cy="1622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Connect with WiFi、Thunderbolt、1GbE/10GbE</a:t>
            </a:r>
            <a:endParaRPr lang="zh-TW" altLang="en-US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75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C911B23-8369-452B-A71F-4DCBC707F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80" y="1161352"/>
            <a:ext cx="4753535" cy="382015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C2DCC85-1F6B-43CC-B4A3-491BF5C96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ea typeface="新細明體"/>
                <a:cs typeface="Calibri Light"/>
              </a:rPr>
              <a:t>Live Demo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C39EBF-E2E5-4D55-BA6F-904CA2C9AC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33678" y="5365893"/>
            <a:ext cx="8549749" cy="12418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Mac Time Machine &amp; QNAP NAS</a:t>
            </a:r>
            <a:endParaRPr lang="zh-TW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35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8FDFDB-9418-45FB-B604-4B942A9A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7" y="1641153"/>
            <a:ext cx="4343646" cy="1325563"/>
          </a:xfrm>
        </p:spPr>
        <p:txBody>
          <a:bodyPr>
            <a:noAutofit/>
          </a:bodyPr>
          <a:lstStyle/>
          <a:p>
            <a:r>
              <a:rPr lang="zh-TW" sz="4000"/>
              <a:t>Enterprise's problems of Mac backup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32FA8A-20D6-4BC6-AC56-5A0011F33B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5996" y="3233667"/>
            <a:ext cx="4479571" cy="23785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Too many people</a:t>
            </a:r>
            <a:endParaRPr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Space management is difficult</a:t>
            </a:r>
            <a:endParaRPr lang="zh-TW" altLang="en-US" sz="18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 Storage space is not enough</a:t>
            </a:r>
            <a:endParaRPr lang="zh-TW" altLang="en-US" sz="18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 Backup cannot be completed in time</a:t>
            </a:r>
            <a:endParaRPr lang="zh-TW" altLang="en-US" sz="18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 Affect the bandwidth usage of work</a:t>
            </a:r>
            <a:endParaRPr lang="zh-TW" altLang="en-US" sz="18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95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E9588119-8D4B-4FA3-8C8C-AE841C95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微軟正黑體"/>
              </a:rPr>
              <a:t>Mac backup solution for enterprises</a:t>
            </a:r>
            <a:endParaRPr lang="en-US" altLang="zh-TW"/>
          </a:p>
        </p:txBody>
      </p:sp>
      <p:sp>
        <p:nvSpPr>
          <p:cNvPr id="39" name="Google Shape;134;p19">
            <a:extLst>
              <a:ext uri="{FF2B5EF4-FFF2-40B4-BE49-F238E27FC236}">
                <a16:creationId xmlns:a16="http://schemas.microsoft.com/office/drawing/2014/main" id="{CCA55322-0A04-4CD0-AD4E-60EA264D68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84978" y="1172277"/>
            <a:ext cx="515302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33400" indent="-457200">
              <a:buSzPct val="100000"/>
            </a:pPr>
            <a:r>
              <a:rPr lang="zh-TW" altLang="en-US" sz="1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 space quota allocation for multple users</a:t>
            </a:r>
          </a:p>
        </p:txBody>
      </p:sp>
      <p:sp>
        <p:nvSpPr>
          <p:cNvPr id="47" name="Google Shape;134;p19">
            <a:extLst>
              <a:ext uri="{FF2B5EF4-FFF2-40B4-BE49-F238E27FC236}">
                <a16:creationId xmlns:a16="http://schemas.microsoft.com/office/drawing/2014/main" id="{54AE2EB5-01ED-4D45-A6B7-845AEB27BC89}"/>
              </a:ext>
            </a:extLst>
          </p:cNvPr>
          <p:cNvSpPr txBox="1">
            <a:spLocks/>
          </p:cNvSpPr>
          <p:nvPr/>
        </p:nvSpPr>
        <p:spPr>
          <a:xfrm>
            <a:off x="6533242" y="1199112"/>
            <a:ext cx="5799423" cy="50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33400" indent="-457200">
              <a:buSzPct val="100000"/>
              <a:buChar char="•"/>
            </a:pPr>
            <a:r>
              <a:rPr lang="zh-TW" altLang="en-US" sz="1800" b="1">
                <a:latin typeface="微軟正黑體"/>
                <a:ea typeface="微軟正黑體"/>
              </a:rPr>
              <a:t>Suitable for different network segments</a:t>
            </a:r>
            <a:endParaRPr lang="en-US" altLang="zh-TW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Google Shape;134;p19">
            <a:extLst>
              <a:ext uri="{FF2B5EF4-FFF2-40B4-BE49-F238E27FC236}">
                <a16:creationId xmlns:a16="http://schemas.microsoft.com/office/drawing/2014/main" id="{26F4CC64-FCA2-402E-88A8-AC71037EADB3}"/>
              </a:ext>
            </a:extLst>
          </p:cNvPr>
          <p:cNvSpPr txBox="1">
            <a:spLocks/>
          </p:cNvSpPr>
          <p:nvPr/>
        </p:nvSpPr>
        <p:spPr>
          <a:xfrm>
            <a:off x="1284978" y="1706437"/>
            <a:ext cx="5153563" cy="57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33400" indent="-457200">
              <a:buSzPct val="100000"/>
              <a:buChar char="•"/>
            </a:pPr>
            <a:r>
              <a:rPr lang="zh-TW" altLang="en-US" sz="1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High-speed transmission interface and technology</a:t>
            </a:r>
            <a:endParaRPr lang="zh-TW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134;p19">
            <a:extLst>
              <a:ext uri="{FF2B5EF4-FFF2-40B4-BE49-F238E27FC236}">
                <a16:creationId xmlns:a16="http://schemas.microsoft.com/office/drawing/2014/main" id="{BA721F8B-897E-4AEC-936D-280F76BFE3AA}"/>
              </a:ext>
            </a:extLst>
          </p:cNvPr>
          <p:cNvSpPr txBox="1">
            <a:spLocks/>
          </p:cNvSpPr>
          <p:nvPr/>
        </p:nvSpPr>
        <p:spPr>
          <a:xfrm>
            <a:off x="1284978" y="2306440"/>
            <a:ext cx="5799423" cy="59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33400" indent="-457200">
              <a:buSzPct val="100000"/>
              <a:buChar char="•"/>
            </a:pPr>
            <a:r>
              <a:rPr lang="zh-TW" altLang="en-US" sz="1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Centralized storage management, easy to back up again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8C67F5E-B50E-4B1C-978F-AF4371B20B48}"/>
              </a:ext>
            </a:extLst>
          </p:cNvPr>
          <p:cNvSpPr/>
          <p:nvPr/>
        </p:nvSpPr>
        <p:spPr>
          <a:xfrm>
            <a:off x="6635738" y="1539875"/>
            <a:ext cx="5165178" cy="33855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 </a:t>
            </a:r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How to backup via SMB across network segments?</a:t>
            </a:r>
            <a:endParaRPr lang="zh-TW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BB182787-E169-4182-AA55-F383FD3374A0}"/>
              </a:ext>
            </a:extLst>
          </p:cNvPr>
          <p:cNvGrpSpPr/>
          <p:nvPr/>
        </p:nvGrpSpPr>
        <p:grpSpPr>
          <a:xfrm>
            <a:off x="6839762" y="1884655"/>
            <a:ext cx="4983309" cy="459381"/>
            <a:chOff x="6443857" y="2050115"/>
            <a:chExt cx="4983309" cy="459381"/>
          </a:xfrm>
        </p:grpSpPr>
        <p:pic>
          <p:nvPicPr>
            <p:cNvPr id="41" name="圖形 2">
              <a:extLst>
                <a:ext uri="{FF2B5EF4-FFF2-40B4-BE49-F238E27FC236}">
                  <a16:creationId xmlns:a16="http://schemas.microsoft.com/office/drawing/2014/main" id="{013A2832-D9F1-4E62-A0AE-96A24C5FD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3569" t="-9233" b="-1"/>
            <a:stretch/>
          </p:blipFill>
          <p:spPr>
            <a:xfrm>
              <a:off x="10873098" y="2050115"/>
              <a:ext cx="554068" cy="445585"/>
            </a:xfrm>
            <a:prstGeom prst="rect">
              <a:avLst/>
            </a:prstGeom>
          </p:spPr>
        </p:pic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5AB8C492-0CBF-425B-A7E4-EB929346337B}"/>
                </a:ext>
              </a:extLst>
            </p:cNvPr>
            <p:cNvGrpSpPr/>
            <p:nvPr/>
          </p:nvGrpSpPr>
          <p:grpSpPr>
            <a:xfrm>
              <a:off x="6443857" y="2083354"/>
              <a:ext cx="4870477" cy="426142"/>
              <a:chOff x="6456514" y="2083346"/>
              <a:chExt cx="3652857" cy="319606"/>
            </a:xfrm>
          </p:grpSpPr>
          <p:pic>
            <p:nvPicPr>
              <p:cNvPr id="43" name="圖形 4">
                <a:extLst>
                  <a:ext uri="{FF2B5EF4-FFF2-40B4-BE49-F238E27FC236}">
                    <a16:creationId xmlns:a16="http://schemas.microsoft.com/office/drawing/2014/main" id="{F341AE14-99AF-442E-A932-B36A8F7F95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r="44781" b="-2881"/>
              <a:stretch/>
            </p:blipFill>
            <p:spPr>
              <a:xfrm>
                <a:off x="6456514" y="2083346"/>
                <a:ext cx="3622829" cy="319606"/>
              </a:xfrm>
              <a:prstGeom prst="rect">
                <a:avLst/>
              </a:prstGeom>
            </p:spPr>
          </p:pic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9F6733F8-034C-4330-8DC3-E282F4300BD9}"/>
                  </a:ext>
                </a:extLst>
              </p:cNvPr>
              <p:cNvSpPr/>
              <p:nvPr/>
            </p:nvSpPr>
            <p:spPr>
              <a:xfrm>
                <a:off x="6524515" y="2093785"/>
                <a:ext cx="3584856" cy="278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$ </a:t>
                </a:r>
                <a:r>
                  <a:rPr lang="zh-TW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sudo tmutil setdestination</a:t>
                </a:r>
                <a:r>
                  <a:rPr lang="en-US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 </a:t>
                </a:r>
                <a:r>
                  <a:rPr lang="zh-TW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smb://</a:t>
                </a:r>
                <a:r>
                  <a:rPr lang="en-US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{USER_NAME}</a:t>
                </a:r>
                <a:r>
                  <a:rPr lang="zh-TW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:</a:t>
                </a:r>
                <a:r>
                  <a:rPr lang="en-US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{PASSWORD}@{</a:t>
                </a:r>
                <a:r>
                  <a:rPr lang="zh-TW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NAS</a:t>
                </a:r>
                <a:r>
                  <a:rPr lang="en-US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_</a:t>
                </a:r>
                <a:r>
                  <a:rPr lang="zh-TW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IP</a:t>
                </a:r>
                <a:r>
                  <a:rPr lang="en-US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ADDRESS}</a:t>
                </a:r>
                <a:r>
                  <a:rPr lang="zh-TW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/</a:t>
                </a:r>
                <a:r>
                  <a:rPr lang="en-US" altLang="zh-TW" sz="907">
                    <a:latin typeface="Arial" panose="020B0604020202020204" pitchFamily="34" charset="0"/>
                    <a:ea typeface="新細明體"/>
                    <a:cs typeface="Arial" panose="020B0604020202020204" pitchFamily="34" charset="0"/>
                  </a:rPr>
                  <a:t>{SHARED_FOLDER_NAME}</a:t>
                </a:r>
                <a:endParaRPr lang="zh-TW" altLang="zh-TW" sz="907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CB64365B-A077-449D-A721-35C35FACE543}"/>
              </a:ext>
            </a:extLst>
          </p:cNvPr>
          <p:cNvCxnSpPr>
            <a:cxnSpLocks/>
          </p:cNvCxnSpPr>
          <p:nvPr/>
        </p:nvCxnSpPr>
        <p:spPr>
          <a:xfrm flipV="1">
            <a:off x="3211779" y="3555125"/>
            <a:ext cx="3627983" cy="2687065"/>
          </a:xfrm>
          <a:prstGeom prst="bentConnector3">
            <a:avLst>
              <a:gd name="adj1" fmla="val 92217"/>
            </a:avLst>
          </a:prstGeom>
          <a:ln w="28575">
            <a:solidFill>
              <a:srgbClr val="005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3">
            <a:extLst>
              <a:ext uri="{FF2B5EF4-FFF2-40B4-BE49-F238E27FC236}">
                <a16:creationId xmlns:a16="http://schemas.microsoft.com/office/drawing/2014/main" id="{408773F8-7E32-4BF2-A7A2-F32F69977A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954" y="3787909"/>
            <a:ext cx="3154749" cy="1971719"/>
          </a:xfrm>
          <a:prstGeom prst="rect">
            <a:avLst/>
          </a:prstGeom>
        </p:spPr>
      </p:pic>
      <p:sp>
        <p:nvSpPr>
          <p:cNvPr id="55" name="Google Shape;205;p21">
            <a:extLst>
              <a:ext uri="{FF2B5EF4-FFF2-40B4-BE49-F238E27FC236}">
                <a16:creationId xmlns:a16="http://schemas.microsoft.com/office/drawing/2014/main" id="{869EE2C8-12C0-4184-A4FA-669C1EB65341}"/>
              </a:ext>
            </a:extLst>
          </p:cNvPr>
          <p:cNvSpPr txBox="1"/>
          <p:nvPr/>
        </p:nvSpPr>
        <p:spPr>
          <a:xfrm>
            <a:off x="9633301" y="2831639"/>
            <a:ext cx="16207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>
                <a:solidFill>
                  <a:srgbClr val="C00000"/>
                </a:solidFill>
              </a:rPr>
              <a:t>40 Gb bandwidth​</a:t>
            </a:r>
            <a:endParaRPr lang="zh-TW" altLang="en-US" sz="1200">
              <a:solidFill>
                <a:srgbClr val="C00000"/>
              </a:solidFill>
            </a:endParaRPr>
          </a:p>
        </p:txBody>
      </p:sp>
      <p:pic>
        <p:nvPicPr>
          <p:cNvPr id="58" name="圖片 34">
            <a:extLst>
              <a:ext uri="{FF2B5EF4-FFF2-40B4-BE49-F238E27FC236}">
                <a16:creationId xmlns:a16="http://schemas.microsoft.com/office/drawing/2014/main" id="{CA69C36C-8CC8-4B90-9758-FA666840D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741" y="2965091"/>
            <a:ext cx="2754661" cy="606103"/>
          </a:xfrm>
          <a:prstGeom prst="rect">
            <a:avLst/>
          </a:prstGeom>
          <a:effectLst>
            <a:reflection blurRad="63500" stA="65000" endPos="22000" dir="5400000" sy="-100000" algn="bl" rotWithShape="0"/>
          </a:effectLst>
        </p:spPr>
      </p:pic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BFDC9E01-606E-4771-AD7E-555A3BB6D558}"/>
              </a:ext>
            </a:extLst>
          </p:cNvPr>
          <p:cNvCxnSpPr>
            <a:cxnSpLocks/>
          </p:cNvCxnSpPr>
          <p:nvPr/>
        </p:nvCxnSpPr>
        <p:spPr>
          <a:xfrm>
            <a:off x="2891124" y="4127166"/>
            <a:ext cx="0" cy="1438387"/>
          </a:xfrm>
          <a:prstGeom prst="line">
            <a:avLst/>
          </a:prstGeom>
          <a:ln w="28575">
            <a:solidFill>
              <a:srgbClr val="198B8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圖片 6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317F68C-C458-455D-8B33-2746E29A0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348" y="4811729"/>
            <a:ext cx="2141087" cy="1204556"/>
          </a:xfrm>
          <a:prstGeom prst="rect">
            <a:avLst/>
          </a:prstGeom>
        </p:spPr>
      </p:pic>
      <p:pic>
        <p:nvPicPr>
          <p:cNvPr id="64" name="圖片 6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E14B539-13CD-4D97-B729-622E24C1BE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71" y="4811729"/>
            <a:ext cx="2141087" cy="1204556"/>
          </a:xfrm>
          <a:prstGeom prst="rect">
            <a:avLst/>
          </a:prstGeom>
        </p:spPr>
      </p:pic>
      <p:pic>
        <p:nvPicPr>
          <p:cNvPr id="65" name="圖片 6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82A46D7-9A5B-4BBA-A798-CB4CC43D9C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037" y="5388554"/>
            <a:ext cx="2141087" cy="1204556"/>
          </a:xfrm>
          <a:prstGeom prst="rect">
            <a:avLst/>
          </a:prstGeom>
        </p:spPr>
      </p:pic>
      <p:pic>
        <p:nvPicPr>
          <p:cNvPr id="66" name="圖片 6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F4E5569-2DD7-4396-B4BB-6328606F0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804" y="3074999"/>
            <a:ext cx="2141087" cy="1204556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992E2523-30E8-4039-9097-B02BC82EB2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5191" y="3716504"/>
            <a:ext cx="860162" cy="463664"/>
          </a:xfrm>
          <a:prstGeom prst="rect">
            <a:avLst/>
          </a:prstGeom>
        </p:spPr>
      </p:pic>
      <p:sp>
        <p:nvSpPr>
          <p:cNvPr id="68" name="Google Shape;205;p21">
            <a:extLst>
              <a:ext uri="{FF2B5EF4-FFF2-40B4-BE49-F238E27FC236}">
                <a16:creationId xmlns:a16="http://schemas.microsoft.com/office/drawing/2014/main" id="{5F7E30AF-76A7-4160-AAAA-0AEE1255940A}"/>
              </a:ext>
            </a:extLst>
          </p:cNvPr>
          <p:cNvSpPr txBox="1"/>
          <p:nvPr/>
        </p:nvSpPr>
        <p:spPr>
          <a:xfrm>
            <a:off x="1474641" y="6550223"/>
            <a:ext cx="2743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/>
              <a:t>&gt; 100 Mac PCs</a:t>
            </a:r>
          </a:p>
        </p:txBody>
      </p:sp>
      <p:pic>
        <p:nvPicPr>
          <p:cNvPr id="69" name="圖形 68">
            <a:extLst>
              <a:ext uri="{FF2B5EF4-FFF2-40B4-BE49-F238E27FC236}">
                <a16:creationId xmlns:a16="http://schemas.microsoft.com/office/drawing/2014/main" id="{B0DA51DB-2C90-410E-98C4-269124A6F5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5191" y="6193242"/>
            <a:ext cx="860162" cy="463664"/>
          </a:xfrm>
          <a:prstGeom prst="rect">
            <a:avLst/>
          </a:prstGeom>
        </p:spPr>
      </p:pic>
      <p:pic>
        <p:nvPicPr>
          <p:cNvPr id="70" name="圖片 5">
            <a:extLst>
              <a:ext uri="{FF2B5EF4-FFF2-40B4-BE49-F238E27FC236}">
                <a16:creationId xmlns:a16="http://schemas.microsoft.com/office/drawing/2014/main" id="{1C482B8C-1E11-4DF6-AD95-EC78202E55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341" y="5804871"/>
            <a:ext cx="590727" cy="590727"/>
          </a:xfrm>
          <a:prstGeom prst="rect">
            <a:avLst/>
          </a:prstGeom>
        </p:spPr>
      </p:pic>
      <p:pic>
        <p:nvPicPr>
          <p:cNvPr id="71" name="圖片 70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84D1EDD0-E8D1-4F7B-A544-341F268912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444" y="3151804"/>
            <a:ext cx="2157131" cy="599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5">
            <a:extLst>
              <a:ext uri="{FF2B5EF4-FFF2-40B4-BE49-F238E27FC236}">
                <a16:creationId xmlns:a16="http://schemas.microsoft.com/office/drawing/2014/main" id="{5EA7AAF6-93E1-4BBF-BE6D-EC54A41113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013" y="3320293"/>
            <a:ext cx="590727" cy="590727"/>
          </a:xfrm>
          <a:prstGeom prst="rect">
            <a:avLst/>
          </a:prstGeom>
        </p:spPr>
      </p:pic>
      <p:pic>
        <p:nvPicPr>
          <p:cNvPr id="73" name="圖片 5">
            <a:extLst>
              <a:ext uri="{FF2B5EF4-FFF2-40B4-BE49-F238E27FC236}">
                <a16:creationId xmlns:a16="http://schemas.microsoft.com/office/drawing/2014/main" id="{5A59FC76-2433-478E-967F-E15870ABA5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603" y="3018269"/>
            <a:ext cx="590727" cy="590727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7BD9BA6C-8066-4972-B6C1-E98F2B3CCA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18" t="80965"/>
          <a:stretch/>
        </p:blipFill>
        <p:spPr>
          <a:xfrm>
            <a:off x="5388863" y="3573310"/>
            <a:ext cx="1025932" cy="240828"/>
          </a:xfrm>
          <a:prstGeom prst="rect">
            <a:avLst/>
          </a:prstGeom>
        </p:spPr>
      </p:pic>
      <p:sp>
        <p:nvSpPr>
          <p:cNvPr id="75" name="Google Shape;205;p21">
            <a:extLst>
              <a:ext uri="{FF2B5EF4-FFF2-40B4-BE49-F238E27FC236}">
                <a16:creationId xmlns:a16="http://schemas.microsoft.com/office/drawing/2014/main" id="{402457F4-CAD4-4BEA-B219-9BACAA592C31}"/>
              </a:ext>
            </a:extLst>
          </p:cNvPr>
          <p:cNvSpPr txBox="1"/>
          <p:nvPr/>
        </p:nvSpPr>
        <p:spPr>
          <a:xfrm>
            <a:off x="6317159" y="3586008"/>
            <a:ext cx="183829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/>
              <a:t>10GbE Switch</a:t>
            </a:r>
            <a:endParaRPr sz="1200"/>
          </a:p>
        </p:txBody>
      </p:sp>
      <p:pic>
        <p:nvPicPr>
          <p:cNvPr id="76" name="圖片 75">
            <a:extLst>
              <a:ext uri="{FF2B5EF4-FFF2-40B4-BE49-F238E27FC236}">
                <a16:creationId xmlns:a16="http://schemas.microsoft.com/office/drawing/2014/main" id="{B224BDDF-18BA-4BCC-AFEB-08852F6601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18" y="4124821"/>
            <a:ext cx="2376217" cy="2140030"/>
          </a:xfrm>
          <a:prstGeom prst="rect">
            <a:avLst/>
          </a:prstGeom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3DE09232-8DCE-489B-9A66-BAECF2408F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69141" y="5194836"/>
            <a:ext cx="850877" cy="1135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Google Shape;205;p21">
            <a:extLst>
              <a:ext uri="{FF2B5EF4-FFF2-40B4-BE49-F238E27FC236}">
                <a16:creationId xmlns:a16="http://schemas.microsoft.com/office/drawing/2014/main" id="{398A7284-F272-4D32-A06A-54AE022BA174}"/>
              </a:ext>
            </a:extLst>
          </p:cNvPr>
          <p:cNvSpPr txBox="1"/>
          <p:nvPr/>
        </p:nvSpPr>
        <p:spPr>
          <a:xfrm>
            <a:off x="7330193" y="5163753"/>
            <a:ext cx="1235265" cy="28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/>
              <a:t>Domain</a:t>
            </a:r>
            <a:r>
              <a:rPr lang="zh-TW" altLang="en-US" sz="1200" b="1"/>
              <a:t> </a:t>
            </a:r>
            <a:r>
              <a:rPr lang="en-US" altLang="zh-TW" sz="1200" b="1"/>
              <a:t>Users</a:t>
            </a:r>
            <a:endParaRPr lang="zh-TW" altLang="en-US" sz="1200"/>
          </a:p>
        </p:txBody>
      </p:sp>
      <p:pic>
        <p:nvPicPr>
          <p:cNvPr id="79" name="圖形 49">
            <a:extLst>
              <a:ext uri="{FF2B5EF4-FFF2-40B4-BE49-F238E27FC236}">
                <a16:creationId xmlns:a16="http://schemas.microsoft.com/office/drawing/2014/main" id="{69041221-E515-4DB0-8285-8CB7010B8B0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286" y="4097084"/>
            <a:ext cx="1250084" cy="383560"/>
          </a:xfrm>
          <a:prstGeom prst="rect">
            <a:avLst/>
          </a:prstGeom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2908BC8F-017A-4B88-A592-DED580AC4E4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47" y="3113451"/>
            <a:ext cx="502916" cy="495545"/>
          </a:xfrm>
          <a:prstGeom prst="rect">
            <a:avLst/>
          </a:prstGeom>
        </p:spPr>
      </p:pic>
      <p:cxnSp>
        <p:nvCxnSpPr>
          <p:cNvPr id="81" name="直線接點 80">
            <a:extLst>
              <a:ext uri="{FF2B5EF4-FFF2-40B4-BE49-F238E27FC236}">
                <a16:creationId xmlns:a16="http://schemas.microsoft.com/office/drawing/2014/main" id="{F252A242-F7C1-4190-856B-2F4B6E9B2B95}"/>
              </a:ext>
            </a:extLst>
          </p:cNvPr>
          <p:cNvCxnSpPr>
            <a:cxnSpLocks/>
          </p:cNvCxnSpPr>
          <p:nvPr/>
        </p:nvCxnSpPr>
        <p:spPr>
          <a:xfrm flipV="1">
            <a:off x="10534207" y="3394234"/>
            <a:ext cx="0" cy="701685"/>
          </a:xfrm>
          <a:prstGeom prst="line">
            <a:avLst/>
          </a:prstGeom>
          <a:ln w="28575">
            <a:solidFill>
              <a:srgbClr val="198B8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233A4510-FEBA-46A9-9F37-96D10C1EFC1C}"/>
              </a:ext>
            </a:extLst>
          </p:cNvPr>
          <p:cNvCxnSpPr>
            <a:cxnSpLocks/>
          </p:cNvCxnSpPr>
          <p:nvPr/>
        </p:nvCxnSpPr>
        <p:spPr>
          <a:xfrm flipH="1">
            <a:off x="8513101" y="3361223"/>
            <a:ext cx="1336293" cy="0"/>
          </a:xfrm>
          <a:prstGeom prst="line">
            <a:avLst/>
          </a:prstGeom>
          <a:ln w="28575">
            <a:solidFill>
              <a:srgbClr val="198B8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DAA7BAEB-82F9-40A4-B169-55CE7FA982CA}"/>
              </a:ext>
            </a:extLst>
          </p:cNvPr>
          <p:cNvGrpSpPr/>
          <p:nvPr/>
        </p:nvGrpSpPr>
        <p:grpSpPr>
          <a:xfrm>
            <a:off x="9546814" y="3061904"/>
            <a:ext cx="1847733" cy="542203"/>
            <a:chOff x="1921404" y="1503754"/>
            <a:chExt cx="2264612" cy="694716"/>
          </a:xfrm>
        </p:grpSpPr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A639B901-DE42-416E-9ADA-A7F9D75A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404" y="1503754"/>
              <a:ext cx="2264612" cy="694716"/>
            </a:xfrm>
            <a:prstGeom prst="rect">
              <a:avLst/>
            </a:prstGeom>
          </p:spPr>
        </p:pic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40E245FF-A2B5-48D3-A277-35423F0DC5A4}"/>
                </a:ext>
              </a:extLst>
            </p:cNvPr>
            <p:cNvSpPr/>
            <p:nvPr/>
          </p:nvSpPr>
          <p:spPr>
            <a:xfrm>
              <a:off x="2126285" y="1658654"/>
              <a:ext cx="1986444" cy="4022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zh-TW" sz="1600" b="1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Port </a:t>
              </a:r>
              <a:r>
                <a:rPr lang="en-US" altLang="zh-TW" sz="1600" b="1" err="1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Trunking</a:t>
              </a:r>
              <a:endParaRPr lang="en-US" altLang="zh-TW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329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E921744-58D0-4AAC-A61B-0624989B59D8}"/>
              </a:ext>
            </a:extLst>
          </p:cNvPr>
          <p:cNvCxnSpPr>
            <a:cxnSpLocks/>
          </p:cNvCxnSpPr>
          <p:nvPr/>
        </p:nvCxnSpPr>
        <p:spPr>
          <a:xfrm flipV="1">
            <a:off x="3260957" y="2722133"/>
            <a:ext cx="1032849" cy="914377"/>
          </a:xfrm>
          <a:prstGeom prst="straightConnector1">
            <a:avLst/>
          </a:prstGeom>
          <a:ln w="57150">
            <a:solidFill>
              <a:schemeClr val="accent1"/>
            </a:solidFill>
            <a:prstDash val="sysDash"/>
            <a:headEnd type="none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C1950430-96AD-46AB-9F9F-E9987D713AB3}"/>
              </a:ext>
            </a:extLst>
          </p:cNvPr>
          <p:cNvCxnSpPr>
            <a:cxnSpLocks/>
          </p:cNvCxnSpPr>
          <p:nvPr/>
        </p:nvCxnSpPr>
        <p:spPr>
          <a:xfrm>
            <a:off x="8029550" y="2795451"/>
            <a:ext cx="951164" cy="933036"/>
          </a:xfrm>
          <a:prstGeom prst="straightConnector1">
            <a:avLst/>
          </a:prstGeom>
          <a:ln w="57150" cap="flat" cmpd="sng">
            <a:solidFill>
              <a:srgbClr val="FA7032"/>
            </a:solidFill>
            <a:prstDash val="sysDash"/>
            <a:bevel/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D0D2AF82-EE49-4C37-AC1B-B73F5713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Easy to change Mac device</a:t>
            </a: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17402960-9C04-4C50-B840-E8D319F6BF21}"/>
              </a:ext>
            </a:extLst>
          </p:cNvPr>
          <p:cNvSpPr/>
          <p:nvPr/>
        </p:nvSpPr>
        <p:spPr>
          <a:xfrm>
            <a:off x="4770120" y="4656910"/>
            <a:ext cx="3149600" cy="1238566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CB950D0-ABA9-42E7-A925-9BC4131C1EC9}"/>
              </a:ext>
            </a:extLst>
          </p:cNvPr>
          <p:cNvGrpSpPr/>
          <p:nvPr/>
        </p:nvGrpSpPr>
        <p:grpSpPr>
          <a:xfrm>
            <a:off x="7870192" y="3636510"/>
            <a:ext cx="3484880" cy="3009934"/>
            <a:chOff x="8117840" y="3636510"/>
            <a:chExt cx="3484880" cy="3009934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092F1887-18D9-4679-93B2-9FBB9C292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313" y="3636510"/>
              <a:ext cx="3009934" cy="3009934"/>
            </a:xfrm>
            <a:prstGeom prst="rect">
              <a:avLst/>
            </a:prstGeom>
          </p:spPr>
        </p:pic>
        <p:pic>
          <p:nvPicPr>
            <p:cNvPr id="6" name="圖片 6" descr="一張含有 電子用品, 室內, 監視器, 顯示 的圖片&#10;&#10;描述是以非常高的可信度產生">
              <a:extLst>
                <a:ext uri="{FF2B5EF4-FFF2-40B4-BE49-F238E27FC236}">
                  <a16:creationId xmlns:a16="http://schemas.microsoft.com/office/drawing/2014/main" id="{7E2843C1-CFB7-41E1-BD38-EFB776876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7840" y="4002882"/>
              <a:ext cx="3484880" cy="2277189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2970D87-E281-4D6C-8DE2-190D9B4ACF49}"/>
                </a:ext>
              </a:extLst>
            </p:cNvPr>
            <p:cNvSpPr txBox="1"/>
            <p:nvPr/>
          </p:nvSpPr>
          <p:spPr>
            <a:xfrm>
              <a:off x="9098280" y="4126374"/>
              <a:ext cx="1524000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600" b="1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New Mac Pro</a:t>
              </a: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404A8DC8-C298-48AF-8515-621C13385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76" y="3636510"/>
            <a:ext cx="3009934" cy="3009934"/>
          </a:xfrm>
          <a:prstGeom prst="rect">
            <a:avLst/>
          </a:prstGeom>
        </p:spPr>
      </p:pic>
      <p:pic>
        <p:nvPicPr>
          <p:cNvPr id="4" name="圖片 4" descr="一張含有 坐, 桌, 室內, 監視器 的圖片&#10;&#10;描述是以非常高的可信度產生">
            <a:extLst>
              <a:ext uri="{FF2B5EF4-FFF2-40B4-BE49-F238E27FC236}">
                <a16:creationId xmlns:a16="http://schemas.microsoft.com/office/drawing/2014/main" id="{93B7DD3A-1CD6-40D1-9880-419C28F87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243" y="3969975"/>
            <a:ext cx="2743200" cy="27432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F210F51-AE17-4F08-A3ED-AC2AA0EE5376}"/>
              </a:ext>
            </a:extLst>
          </p:cNvPr>
          <p:cNvSpPr txBox="1"/>
          <p:nvPr/>
        </p:nvSpPr>
        <p:spPr>
          <a:xfrm>
            <a:off x="2054843" y="4145967"/>
            <a:ext cx="1524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Old Mac Air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D1BAE5-E7D2-42A4-B866-5754C3568CA4}"/>
              </a:ext>
            </a:extLst>
          </p:cNvPr>
          <p:cNvSpPr txBox="1"/>
          <p:nvPr/>
        </p:nvSpPr>
        <p:spPr>
          <a:xfrm>
            <a:off x="5334000" y="5001521"/>
            <a:ext cx="1524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Change</a:t>
            </a:r>
            <a:endParaRPr lang="zh-TW" sz="28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20" name="圖片 20" descr="一張含有 監視器, 天空 的圖片&#10;&#10;描述是以高可信度產生">
            <a:extLst>
              <a:ext uri="{FF2B5EF4-FFF2-40B4-BE49-F238E27FC236}">
                <a16:creationId xmlns:a16="http://schemas.microsoft.com/office/drawing/2014/main" id="{F2B54B87-8167-45B9-A634-91322C988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597" y="2102365"/>
            <a:ext cx="934720" cy="924560"/>
          </a:xfrm>
          <a:prstGeom prst="rect">
            <a:avLst/>
          </a:prstGeom>
        </p:spPr>
      </p:pic>
      <p:pic>
        <p:nvPicPr>
          <p:cNvPr id="23" name="圖片 20" descr="一張含有 監視器, 天空 的圖片&#10;&#10;描述是以高可信度產生">
            <a:extLst>
              <a:ext uri="{FF2B5EF4-FFF2-40B4-BE49-F238E27FC236}">
                <a16:creationId xmlns:a16="http://schemas.microsoft.com/office/drawing/2014/main" id="{3C241284-4CE9-4452-AB6B-F2C9506A4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929" y="2203528"/>
            <a:ext cx="934720" cy="92456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F691964D-FC87-4F18-900E-42041D69BA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806" y="1400802"/>
            <a:ext cx="3723634" cy="23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71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9C0946-5F4E-43C6-80DE-E98C14E4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3-2-1 Backup Strategy</a:t>
            </a:r>
            <a:endParaRPr lang="en-US" alt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A3E8CC-E5AF-43EC-A69F-ED6C611DAC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36163" y="1218592"/>
            <a:ext cx="7938143" cy="26687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400" b="1">
                <a:latin typeface="Arial"/>
                <a:ea typeface="+mn-lt"/>
                <a:cs typeface="Arial"/>
              </a:rPr>
              <a:t>What is the safe </a:t>
            </a:r>
            <a:r>
              <a:rPr lang="zh-TW" sz="2400" b="1">
                <a:latin typeface="Arial"/>
                <a:ea typeface="+mn-lt"/>
                <a:cs typeface="Arial"/>
              </a:rPr>
              <a:t>backup solution</a:t>
            </a:r>
            <a:r>
              <a:rPr lang="zh-TW" altLang="en-US" sz="2400" b="1">
                <a:latin typeface="Arial"/>
                <a:ea typeface="+mn-lt"/>
                <a:cs typeface="Arial"/>
              </a:rPr>
              <a:t>? </a:t>
            </a:r>
            <a:endParaRPr lang="zh-TW" sz="24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en-US" altLang="zh-TW" sz="2000">
                <a:latin typeface="Arial"/>
                <a:ea typeface="+mn-lt"/>
                <a:cs typeface="Arial"/>
              </a:rPr>
              <a:t>- How many copies</a:t>
            </a:r>
            <a:r>
              <a:rPr lang="zh-TW" sz="2000">
                <a:latin typeface="Arial"/>
                <a:ea typeface="+mn-lt"/>
                <a:cs typeface="Arial"/>
              </a:rPr>
              <a:t>?</a:t>
            </a:r>
            <a:r>
              <a:rPr lang="zh-TW" altLang="en-US" sz="2000">
                <a:latin typeface="Arial"/>
                <a:ea typeface="+mn-lt"/>
                <a:cs typeface="Arial"/>
              </a:rPr>
              <a:t> </a:t>
            </a:r>
            <a:endParaRPr lang="zh-TW" altLang="en-US" sz="2000">
              <a:latin typeface="Arial"/>
              <a:ea typeface="新細明體"/>
              <a:cs typeface="Arial"/>
            </a:endParaRPr>
          </a:p>
          <a:p>
            <a:pPr marL="400050" lvl="1" indent="0">
              <a:buNone/>
            </a:pPr>
            <a:r>
              <a:rPr lang="en-US" altLang="zh-TW" sz="2000">
                <a:latin typeface="Arial"/>
                <a:ea typeface="+mn-lt"/>
                <a:cs typeface="Arial"/>
              </a:rPr>
              <a:t>- Where to store</a:t>
            </a:r>
            <a:r>
              <a:rPr lang="zh-TW" sz="2000">
                <a:latin typeface="Arial"/>
                <a:ea typeface="+mn-lt"/>
                <a:cs typeface="Arial"/>
              </a:rPr>
              <a:t>? </a:t>
            </a:r>
            <a:endParaRPr lang="zh-TW" sz="2000">
              <a:latin typeface="Arial"/>
              <a:ea typeface="新細明體"/>
              <a:cs typeface="Arial"/>
            </a:endParaRPr>
          </a:p>
          <a:p>
            <a:r>
              <a:rPr lang="en-US" altLang="zh-TW" sz="2400" b="1">
                <a:latin typeface="Arial"/>
                <a:ea typeface="新細明體"/>
                <a:cs typeface="Arial"/>
              </a:rPr>
              <a:t>Best</a:t>
            </a:r>
            <a:r>
              <a:rPr lang="zh-TW" sz="2400" b="1">
                <a:latin typeface="Arial"/>
                <a:ea typeface="新細明體"/>
                <a:cs typeface="Arial"/>
              </a:rPr>
              <a:t> s</a:t>
            </a:r>
            <a:r>
              <a:rPr lang="en-US" altLang="zh-TW" sz="2400" b="1" err="1">
                <a:latin typeface="Arial"/>
                <a:ea typeface="新細明體"/>
                <a:cs typeface="Arial"/>
              </a:rPr>
              <a:t>trategy</a:t>
            </a:r>
            <a:r>
              <a:rPr lang="en-US" altLang="zh-TW" sz="2400" b="1">
                <a:latin typeface="Arial"/>
                <a:ea typeface="新細明體"/>
                <a:cs typeface="Arial"/>
              </a:rPr>
              <a:t> for complete backup</a:t>
            </a:r>
            <a:endParaRPr lang="zh-TW" sz="2400" b="1">
              <a:latin typeface="Arial"/>
              <a:ea typeface="新細明體" panose="02020500000000000000" pitchFamily="18" charset="-120"/>
              <a:cs typeface="Arial"/>
            </a:endParaRPr>
          </a:p>
          <a:p>
            <a:pPr marL="400050" lvl="1" indent="0">
              <a:buNone/>
            </a:pPr>
            <a:r>
              <a:rPr lang="en-US" altLang="zh-TW" sz="2000">
                <a:latin typeface="Arial"/>
                <a:ea typeface="+mn-lt"/>
                <a:cs typeface="Arial"/>
              </a:rPr>
              <a:t>- Recommend backup approach by the U.S. government</a:t>
            </a:r>
            <a:endParaRPr lang="zh-TW" sz="2000">
              <a:latin typeface="Arial"/>
              <a:ea typeface="新細明體"/>
              <a:cs typeface="Arial"/>
            </a:endParaRPr>
          </a:p>
          <a:p>
            <a:pPr marL="400050" lvl="1" indent="0">
              <a:buNone/>
            </a:pPr>
            <a:r>
              <a:rPr lang="en-US" altLang="zh-TW" sz="2000">
                <a:latin typeface="Arial"/>
                <a:ea typeface="+mn-lt"/>
                <a:cs typeface="Arial"/>
              </a:rPr>
              <a:t>-</a:t>
            </a:r>
            <a:r>
              <a:rPr lang="zh-TW" sz="2000">
                <a:latin typeface="Arial"/>
                <a:ea typeface="+mn-lt"/>
                <a:cs typeface="Arial"/>
              </a:rPr>
              <a:t>『3-2-1 </a:t>
            </a:r>
            <a:r>
              <a:rPr lang="en-US" altLang="zh-TW" sz="2000">
                <a:latin typeface="Arial"/>
                <a:ea typeface="+mn-lt"/>
                <a:cs typeface="Arial"/>
              </a:rPr>
              <a:t>Backup</a:t>
            </a:r>
            <a:r>
              <a:rPr lang="zh-TW" altLang="en-US" sz="2000">
                <a:latin typeface="Arial"/>
                <a:ea typeface="+mn-lt"/>
                <a:cs typeface="Arial"/>
              </a:rPr>
              <a:t> </a:t>
            </a:r>
            <a:r>
              <a:rPr lang="en-US" altLang="en-US" sz="2000">
                <a:latin typeface="Arial"/>
                <a:ea typeface="+mn-lt"/>
                <a:cs typeface="Arial"/>
              </a:rPr>
              <a:t>Strategy</a:t>
            </a:r>
            <a:r>
              <a:rPr lang="zh-TW" sz="2000">
                <a:latin typeface="Arial"/>
                <a:ea typeface="+mn-lt"/>
                <a:cs typeface="Arial"/>
              </a:rPr>
              <a:t>』</a:t>
            </a:r>
            <a:r>
              <a:rPr lang="zh-TW" altLang="en-US" sz="2000">
                <a:latin typeface="Arial"/>
                <a:ea typeface="+mn-lt"/>
                <a:cs typeface="Arial"/>
              </a:rPr>
              <a:t> </a:t>
            </a:r>
            <a:endParaRPr lang="zh-TW" sz="2000">
              <a:latin typeface="Arial"/>
              <a:ea typeface="新細明體"/>
              <a:cs typeface="Arial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DCD036D-8448-4135-B596-4B438769F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79" y="3950828"/>
            <a:ext cx="2407563" cy="240756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E1C9111E-D497-47BF-A10C-C50C0478B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63" y="3736844"/>
            <a:ext cx="1260000" cy="1260000"/>
          </a:xfrm>
          <a:prstGeom prst="rect">
            <a:avLst/>
          </a:prstGeom>
        </p:spPr>
      </p:pic>
      <p:pic>
        <p:nvPicPr>
          <p:cNvPr id="24" name="圖形 1">
            <a:extLst>
              <a:ext uri="{FF2B5EF4-FFF2-40B4-BE49-F238E27FC236}">
                <a16:creationId xmlns:a16="http://schemas.microsoft.com/office/drawing/2014/main" id="{3562DD7D-6A65-4D32-9764-AD1944C03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8161" y="4854826"/>
            <a:ext cx="1151972" cy="12271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9B827095-8829-4668-A122-0E5AD4E52EB8}"/>
              </a:ext>
            </a:extLst>
          </p:cNvPr>
          <p:cNvSpPr/>
          <p:nvPr/>
        </p:nvSpPr>
        <p:spPr>
          <a:xfrm>
            <a:off x="2922531" y="4178675"/>
            <a:ext cx="1380135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 copies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895A9E5-0E09-4BDC-9349-7D4685A979CD}"/>
              </a:ext>
            </a:extLst>
          </p:cNvPr>
          <p:cNvSpPr/>
          <p:nvPr/>
        </p:nvSpPr>
        <p:spPr>
          <a:xfrm>
            <a:off x="1917063" y="3735828"/>
            <a:ext cx="831662" cy="1200329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7200" b="1">
                <a:solidFill>
                  <a:schemeClr val="bg1"/>
                </a:solidFill>
              </a:rPr>
              <a:t>3</a:t>
            </a:r>
            <a:endParaRPr lang="zh-TW" altLang="en-US" sz="7200" b="1">
              <a:solidFill>
                <a:schemeClr val="bg1"/>
              </a:solidFill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F7E9DA25-6C76-46DD-848B-C89682628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33" y="3950828"/>
            <a:ext cx="2407563" cy="2407563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27BB38A6-3C2F-4B08-B868-ECC674DCEDB3}"/>
              </a:ext>
            </a:extLst>
          </p:cNvPr>
          <p:cNvSpPr/>
          <p:nvPr/>
        </p:nvSpPr>
        <p:spPr>
          <a:xfrm>
            <a:off x="6096000" y="4131779"/>
            <a:ext cx="1397427" cy="70788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 2 formats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DD0FE5A7-EF12-4F3E-B3FC-62F7A4493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59" y="3950828"/>
            <a:ext cx="2407563" cy="2407563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BB9F80D-E95E-4D8B-A05E-61CAF4B6B0FA}"/>
              </a:ext>
            </a:extLst>
          </p:cNvPr>
          <p:cNvSpPr/>
          <p:nvPr/>
        </p:nvSpPr>
        <p:spPr>
          <a:xfrm>
            <a:off x="9392859" y="4166125"/>
            <a:ext cx="1092758" cy="70788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 1 offsite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圖形 2">
            <a:extLst>
              <a:ext uri="{FF2B5EF4-FFF2-40B4-BE49-F238E27FC236}">
                <a16:creationId xmlns:a16="http://schemas.microsoft.com/office/drawing/2014/main" id="{CFE66DB4-2C08-4D79-96EC-DADD843C8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1400" y="4936157"/>
            <a:ext cx="953666" cy="1135318"/>
          </a:xfrm>
          <a:prstGeom prst="rect">
            <a:avLst/>
          </a:prstGeom>
        </p:spPr>
      </p:pic>
      <p:pic>
        <p:nvPicPr>
          <p:cNvPr id="38" name="圖形 3">
            <a:extLst>
              <a:ext uri="{FF2B5EF4-FFF2-40B4-BE49-F238E27FC236}">
                <a16:creationId xmlns:a16="http://schemas.microsoft.com/office/drawing/2014/main" id="{70CA158B-CAC4-4D06-9441-64F797B4B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59185" y="5056372"/>
            <a:ext cx="1440921" cy="894888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7308A443-36E9-410F-A340-14C013220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13" y="3736844"/>
            <a:ext cx="1260000" cy="1260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750FEE20-743D-4B19-A201-A4B3A150698F}"/>
              </a:ext>
            </a:extLst>
          </p:cNvPr>
          <p:cNvSpPr/>
          <p:nvPr/>
        </p:nvSpPr>
        <p:spPr>
          <a:xfrm>
            <a:off x="5150713" y="3735828"/>
            <a:ext cx="831662" cy="1200329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7200" b="1">
                <a:solidFill>
                  <a:schemeClr val="bg1"/>
                </a:solidFill>
              </a:rPr>
              <a:t>2</a:t>
            </a:r>
            <a:endParaRPr lang="zh-TW" altLang="en-US" sz="7200" b="1">
              <a:solidFill>
                <a:schemeClr val="bg1"/>
              </a:solidFill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282BFC1E-69F0-4FBE-B79A-7BE225068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035" y="3736844"/>
            <a:ext cx="1260000" cy="1260000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F1E58557-8829-43B3-97CE-A9F403C96E6F}"/>
              </a:ext>
            </a:extLst>
          </p:cNvPr>
          <p:cNvSpPr/>
          <p:nvPr/>
        </p:nvSpPr>
        <p:spPr>
          <a:xfrm>
            <a:off x="8316935" y="3735828"/>
            <a:ext cx="831662" cy="1200329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7200" b="1">
                <a:solidFill>
                  <a:schemeClr val="bg1"/>
                </a:solidFill>
              </a:rPr>
              <a:t>1</a:t>
            </a:r>
            <a:endParaRPr lang="zh-TW" altLang="en-US" sz="7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35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627700-8D40-4481-BCF6-4D6FC608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ea typeface="微軟正黑體"/>
                <a:cs typeface="Arial"/>
              </a:rPr>
              <a:t>HBS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>
                <a:latin typeface="Arial"/>
                <a:ea typeface="微軟正黑體"/>
                <a:cs typeface="Arial"/>
              </a:rPr>
              <a:t>3.0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achieve Backup 3-2-1 with lower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cost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1E07FC-1602-4B50-94A6-8E967EA73D1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01736" y="1858304"/>
            <a:ext cx="8008187" cy="39937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zh-TW" altLang="en-US" sz="3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Save time and space</a:t>
            </a:r>
            <a:endParaRPr lang="zh-TW" altLang="en-US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2400">
                <a:latin typeface="Arial"/>
                <a:ea typeface="微軟正黑體"/>
                <a:cs typeface="Arial"/>
              </a:rPr>
              <a:t>QuDedup: Source-side data deduplication</a:t>
            </a:r>
            <a:endParaRPr lang="zh-TW" sz="24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2400">
                <a:latin typeface="Arial"/>
                <a:ea typeface="微軟正黑體"/>
                <a:cs typeface="Arial"/>
              </a:rPr>
              <a:t>TCP BBR </a:t>
            </a:r>
            <a:endParaRPr lang="zh-TW" sz="2400">
              <a:latin typeface="Arial"/>
              <a:ea typeface="微軟正黑體"/>
              <a:cs typeface="Arial"/>
            </a:endParaRPr>
          </a:p>
          <a:p>
            <a:r>
              <a:rPr lang="en-US" altLang="zh-TW" sz="2400">
                <a:latin typeface="Arial"/>
                <a:ea typeface="微軟正黑體"/>
                <a:cs typeface="Arial"/>
              </a:rPr>
              <a:t>Support 23</a:t>
            </a:r>
            <a:r>
              <a:rPr lang="zh-TW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c</a:t>
            </a:r>
            <a:r>
              <a:rPr lang="zh-TW" sz="2400">
                <a:latin typeface="Arial"/>
                <a:ea typeface="微軟正黑體"/>
                <a:cs typeface="Arial"/>
              </a:rPr>
              <a:t>lo</a:t>
            </a:r>
            <a:r>
              <a:rPr lang="en-US" altLang="zh-TW" sz="2400" err="1">
                <a:latin typeface="Arial"/>
                <a:ea typeface="微軟正黑體"/>
                <a:cs typeface="Arial"/>
              </a:rPr>
              <a:t>ud</a:t>
            </a:r>
            <a:r>
              <a:rPr lang="zh-TW" sz="2400">
                <a:latin typeface="Arial"/>
                <a:ea typeface="微軟正黑體"/>
                <a:cs typeface="Arial"/>
              </a:rPr>
              <a:t> p</a:t>
            </a:r>
            <a:r>
              <a:rPr lang="en-US" altLang="zh-TW" sz="2400" err="1">
                <a:latin typeface="Arial"/>
                <a:ea typeface="微軟正黑體"/>
                <a:cs typeface="Arial"/>
              </a:rPr>
              <a:t>roviders</a:t>
            </a:r>
            <a:r>
              <a:rPr lang="zh-TW" sz="2400">
                <a:latin typeface="Arial"/>
                <a:ea typeface="微軟正黑體"/>
                <a:cs typeface="Arial"/>
              </a:rPr>
              <a:t> (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continue increasing</a:t>
            </a:r>
            <a:r>
              <a:rPr lang="zh-TW" sz="2400">
                <a:latin typeface="Arial"/>
                <a:ea typeface="微軟正黑體"/>
                <a:cs typeface="Arial"/>
              </a:rPr>
              <a:t>...)</a:t>
            </a:r>
            <a:endParaRPr lang="zh-TW" altLang="en-US" sz="2400">
              <a:latin typeface="Arial"/>
              <a:ea typeface="微軟正黑體"/>
              <a:cs typeface="Arial"/>
            </a:endParaRPr>
          </a:p>
          <a:p>
            <a:r>
              <a:rPr lang="en-US" altLang="zh-TW" sz="2400">
                <a:latin typeface="Arial"/>
                <a:ea typeface="微軟正黑體"/>
                <a:cs typeface="Arial"/>
              </a:rPr>
              <a:t>Up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to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30 schedule settings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9803420-79FE-4656-828D-76CAF6768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85" y="2783392"/>
            <a:ext cx="2146487" cy="214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36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952CA51B-DFDE-4081-ABB3-D52638FAB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24" y="3555349"/>
            <a:ext cx="2264612" cy="694716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42399383-A14F-4926-8C7B-B1375B1CFEF1}"/>
              </a:ext>
            </a:extLst>
          </p:cNvPr>
          <p:cNvSpPr/>
          <p:nvPr/>
        </p:nvSpPr>
        <p:spPr>
          <a:xfrm>
            <a:off x="9141211" y="3718974"/>
            <a:ext cx="1819591" cy="6186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Calibri"/>
              </a:rPr>
              <a:t>Space Saving</a:t>
            </a:r>
            <a:endParaRPr lang="zh-TW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zh-TW" altLang="en-US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A9E9EAB4-3C3D-49B2-95FD-C51304A4EA11}"/>
              </a:ext>
            </a:extLst>
          </p:cNvPr>
          <p:cNvGrpSpPr/>
          <p:nvPr/>
        </p:nvGrpSpPr>
        <p:grpSpPr>
          <a:xfrm>
            <a:off x="8418227" y="3558919"/>
            <a:ext cx="696548" cy="662229"/>
            <a:chOff x="8291516" y="4135916"/>
            <a:chExt cx="980460" cy="932152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DAC8C293-ABAD-40DC-B7C5-FCAD7B6B1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1516" y="4136597"/>
              <a:ext cx="931472" cy="931471"/>
            </a:xfrm>
            <a:prstGeom prst="rect">
              <a:avLst/>
            </a:prstGeom>
          </p:spPr>
        </p:pic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7B374B30-DD07-4EFF-8B1B-86D5359D4C18}"/>
                </a:ext>
              </a:extLst>
            </p:cNvPr>
            <p:cNvSpPr/>
            <p:nvPr/>
          </p:nvSpPr>
          <p:spPr>
            <a:xfrm>
              <a:off x="8440315" y="4135916"/>
              <a:ext cx="831661" cy="90977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3600" b="1">
                  <a:solidFill>
                    <a:schemeClr val="bg1"/>
                  </a:solidFill>
                </a:rPr>
                <a:t>2</a:t>
              </a:r>
              <a:endParaRPr lang="zh-TW" altLang="en-US" sz="3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DE0FABAC-6E4D-4BF8-9C8F-2AB219DF0B5F}"/>
              </a:ext>
            </a:extLst>
          </p:cNvPr>
          <p:cNvSpPr/>
          <p:nvPr/>
        </p:nvSpPr>
        <p:spPr>
          <a:xfrm rot="10800000">
            <a:off x="6526876" y="1400848"/>
            <a:ext cx="5343288" cy="1180572"/>
          </a:xfrm>
          <a:prstGeom prst="rect">
            <a:avLst/>
          </a:prstGeom>
          <a:solidFill>
            <a:srgbClr val="353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8CB86A-91A5-408B-924D-11AF1094C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QuDedup:</a:t>
            </a:r>
            <a:r>
              <a:rPr lang="zh-TW" altLang="en-US"/>
              <a:t> D</a:t>
            </a:r>
            <a:r>
              <a:rPr lang="en-US" altLang="zh-TW"/>
              <a:t>ata</a:t>
            </a:r>
            <a:r>
              <a:rPr lang="zh-TW" altLang="en-US"/>
              <a:t> </a:t>
            </a:r>
            <a:r>
              <a:rPr lang="en-US" altLang="zh-TW"/>
              <a:t>redu</a:t>
            </a:r>
            <a:r>
              <a:rPr lang="en-US" altLang="en-US"/>
              <a:t>ction, lower cost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ED28DE9-2D68-4498-BEF7-33B96E86A4CC}"/>
              </a:ext>
            </a:extLst>
          </p:cNvPr>
          <p:cNvSpPr txBox="1">
            <a:spLocks/>
          </p:cNvSpPr>
          <p:nvPr/>
        </p:nvSpPr>
        <p:spPr>
          <a:xfrm>
            <a:off x="1341502" y="1416655"/>
            <a:ext cx="10515600" cy="18134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Future highlights</a:t>
            </a:r>
            <a:endParaRPr lang="en-US" altLang="zh-TW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Block level analysis and comparison</a:t>
            </a:r>
          </a:p>
          <a:p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Source-side data deduplication framework</a:t>
            </a:r>
            <a:endParaRPr lang="en-US" altLang="zh-TW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 Advantages: Bandwidth reduction, space saving, support multiple cloud providers</a:t>
            </a:r>
          </a:p>
        </p:txBody>
      </p:sp>
      <p:pic>
        <p:nvPicPr>
          <p:cNvPr id="57" name="圖形 56">
            <a:extLst>
              <a:ext uri="{FF2B5EF4-FFF2-40B4-BE49-F238E27FC236}">
                <a16:creationId xmlns:a16="http://schemas.microsoft.com/office/drawing/2014/main" id="{B9FD68D5-A0AE-4F48-9855-D79AD7422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2860" y="3598860"/>
            <a:ext cx="6704833" cy="2353415"/>
          </a:xfrm>
          <a:prstGeom prst="rect">
            <a:avLst/>
          </a:prstGeom>
        </p:spPr>
      </p:pic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219CB3C3-A847-4598-8472-25A6B231C318}"/>
              </a:ext>
            </a:extLst>
          </p:cNvPr>
          <p:cNvSpPr/>
          <p:nvPr/>
        </p:nvSpPr>
        <p:spPr>
          <a:xfrm>
            <a:off x="5454144" y="4639315"/>
            <a:ext cx="1516602" cy="2815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頻寬減量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5C4EB-3E41-4901-8AE4-F07617DAB11B}"/>
              </a:ext>
            </a:extLst>
          </p:cNvPr>
          <p:cNvSpPr txBox="1"/>
          <p:nvPr/>
        </p:nvSpPr>
        <p:spPr>
          <a:xfrm>
            <a:off x="2039520" y="5526629"/>
            <a:ext cx="2427721" cy="27699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QuDedup</a:t>
            </a:r>
            <a:r>
              <a:rPr lang="en-US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support</a:t>
            </a:r>
            <a:r>
              <a:rPr lang="en-US" altLang="zh-CN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model:</a:t>
            </a:r>
            <a:r>
              <a:rPr lang="zh-CN" altLang="en-US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x86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CCBB0F3-DEDA-411E-8F6A-EB41AD8DD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831733"/>
              </p:ext>
            </p:extLst>
          </p:nvPr>
        </p:nvGraphicFramePr>
        <p:xfrm>
          <a:off x="6686467" y="1497330"/>
          <a:ext cx="5043972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740">
                  <a:extLst>
                    <a:ext uri="{9D8B030D-6E8A-4147-A177-3AD203B41FA5}">
                      <a16:colId xmlns:a16="http://schemas.microsoft.com/office/drawing/2014/main" val="2836215290"/>
                    </a:ext>
                  </a:extLst>
                </a:gridCol>
                <a:gridCol w="1903798">
                  <a:extLst>
                    <a:ext uri="{9D8B030D-6E8A-4147-A177-3AD203B41FA5}">
                      <a16:colId xmlns:a16="http://schemas.microsoft.com/office/drawing/2014/main" val="2069786655"/>
                    </a:ext>
                  </a:extLst>
                </a:gridCol>
                <a:gridCol w="1225434">
                  <a:extLst>
                    <a:ext uri="{9D8B030D-6E8A-4147-A177-3AD203B41FA5}">
                      <a16:colId xmlns:a16="http://schemas.microsoft.com/office/drawing/2014/main" val="323141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VM Image Size</a:t>
                      </a:r>
                    </a:p>
                  </a:txBody>
                  <a:tcPr anchor="ctr"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Deduped File Size</a:t>
                      </a:r>
                    </a:p>
                  </a:txBody>
                  <a:tcPr anchor="ctr"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2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Compression Rate</a:t>
                      </a:r>
                      <a:endParaRPr lang="zh-TW" altLang="en-US" sz="1200"/>
                    </a:p>
                  </a:txBody>
                  <a:tcPr anchor="ctr"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00746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>
                          <a:latin typeface="微軟正黑體"/>
                          <a:ea typeface="微軟正黑體"/>
                        </a:rPr>
                        <a:t>15.48 GB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/>
                          <a:ea typeface="微軟正黑體"/>
                        </a:rPr>
                        <a:t>7.59 GB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/>
                          <a:ea typeface="微軟正黑體"/>
                        </a:rPr>
                        <a:t>2.04:1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86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7072C1-D87E-4515-A252-D2152A6B28ED}"/>
              </a:ext>
            </a:extLst>
          </p:cNvPr>
          <p:cNvSpPr txBox="1"/>
          <p:nvPr/>
        </p:nvSpPr>
        <p:spPr>
          <a:xfrm>
            <a:off x="6699529" y="2273643"/>
            <a:ext cx="4981795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Note: The compression ration of one VM image file </a:t>
            </a:r>
            <a:endParaRPr lang="en-US" sz="14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3062CFD4-F967-4EAA-A39C-468BF4A84E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67" y="3542992"/>
            <a:ext cx="2373059" cy="727984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3FCF92A-BE2D-4B84-8F7E-2B41A5FC6D94}"/>
              </a:ext>
            </a:extLst>
          </p:cNvPr>
          <p:cNvSpPr/>
          <p:nvPr/>
        </p:nvSpPr>
        <p:spPr>
          <a:xfrm>
            <a:off x="4304605" y="3560224"/>
            <a:ext cx="1819591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Bandwidth </a:t>
            </a:r>
            <a:br>
              <a:rPr lang="zh-TW" altLang="en-US" sz="18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zh-TW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Reduction</a:t>
            </a:r>
            <a:endParaRPr lang="zh-TW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99973C4D-6FBD-4193-B511-F998A0CE4F56}"/>
              </a:ext>
            </a:extLst>
          </p:cNvPr>
          <p:cNvGrpSpPr/>
          <p:nvPr/>
        </p:nvGrpSpPr>
        <p:grpSpPr>
          <a:xfrm>
            <a:off x="3613371" y="3558919"/>
            <a:ext cx="683486" cy="662229"/>
            <a:chOff x="8291516" y="4135916"/>
            <a:chExt cx="962074" cy="932152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CFBB781A-3C92-4937-91F0-1E40F074F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1516" y="4136597"/>
              <a:ext cx="931472" cy="931471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0EF3834-8613-46C6-AB9B-8135CD747382}"/>
                </a:ext>
              </a:extLst>
            </p:cNvPr>
            <p:cNvSpPr/>
            <p:nvPr/>
          </p:nvSpPr>
          <p:spPr>
            <a:xfrm>
              <a:off x="8421929" y="4135916"/>
              <a:ext cx="831661" cy="90977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3600" b="1">
                  <a:solidFill>
                    <a:schemeClr val="bg1"/>
                  </a:solidFill>
                </a:rPr>
                <a:t>1</a:t>
              </a:r>
              <a:endParaRPr lang="zh-TW" altLang="en-US" sz="3600" b="1">
                <a:solidFill>
                  <a:schemeClr val="bg1"/>
                </a:solidFill>
              </a:endParaRP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C9386E79-FB30-42DB-8739-DDBB2C4B4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15" y="5154448"/>
            <a:ext cx="3136189" cy="961452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1DF444C2-1343-4AAC-B088-4F02B8C1519D}"/>
              </a:ext>
            </a:extLst>
          </p:cNvPr>
          <p:cNvSpPr/>
          <p:nvPr/>
        </p:nvSpPr>
        <p:spPr>
          <a:xfrm>
            <a:off x="8418227" y="5311869"/>
            <a:ext cx="2081886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Calibri"/>
              </a:rPr>
              <a:t>Support multiple </a:t>
            </a:r>
            <a:endParaRPr lang="en-US" altLang="zh-TW" sz="18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Calibri"/>
            </a:endParaRPr>
          </a:p>
          <a:p>
            <a:r>
              <a:rPr lang="zh-TW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Calibri"/>
              </a:rPr>
              <a:t>cloud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Calibri"/>
              </a:rPr>
              <a:t> </a:t>
            </a:r>
            <a:r>
              <a:rPr lang="zh-TW" sz="18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Calibri"/>
              </a:rPr>
              <a:t>providers</a:t>
            </a:r>
            <a:endParaRPr lang="zh-TW" altLang="en-US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469377C9-E9E4-4041-A5B6-CC997656605E}"/>
              </a:ext>
            </a:extLst>
          </p:cNvPr>
          <p:cNvGrpSpPr/>
          <p:nvPr/>
        </p:nvGrpSpPr>
        <p:grpSpPr>
          <a:xfrm>
            <a:off x="7708614" y="5158018"/>
            <a:ext cx="709613" cy="662229"/>
            <a:chOff x="8111336" y="4135916"/>
            <a:chExt cx="998850" cy="932152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726C6DE8-3D66-495E-B335-A4F93E412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336" y="4136597"/>
              <a:ext cx="931471" cy="931471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74D7E21A-3A72-4B8D-993E-FB967337DE3B}"/>
                </a:ext>
              </a:extLst>
            </p:cNvPr>
            <p:cNvSpPr/>
            <p:nvPr/>
          </p:nvSpPr>
          <p:spPr>
            <a:xfrm>
              <a:off x="8278523" y="4135916"/>
              <a:ext cx="831663" cy="90977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3600" b="1">
                  <a:solidFill>
                    <a:schemeClr val="bg1"/>
                  </a:solidFill>
                </a:rPr>
                <a:t>3</a:t>
              </a:r>
              <a:endParaRPr lang="zh-TW" altLang="en-US" sz="3600" b="1">
                <a:solidFill>
                  <a:schemeClr val="bg1"/>
                </a:solidFill>
              </a:endParaRPr>
            </a:p>
          </p:txBody>
        </p:sp>
      </p:grpSp>
      <p:pic>
        <p:nvPicPr>
          <p:cNvPr id="62" name="圖形 61">
            <a:extLst>
              <a:ext uri="{FF2B5EF4-FFF2-40B4-BE49-F238E27FC236}">
                <a16:creationId xmlns:a16="http://schemas.microsoft.com/office/drawing/2014/main" id="{DF584130-9AE8-462D-9468-0F2FD10A80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72044" y="5289364"/>
            <a:ext cx="1037022" cy="6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63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F1D44-BB24-4432-9DB1-1416B88E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One Backup , Restore Everywhere</a:t>
            </a:r>
          </a:p>
        </p:txBody>
      </p:sp>
      <p:pic>
        <p:nvPicPr>
          <p:cNvPr id="4" name="圖片 18">
            <a:extLst>
              <a:ext uri="{FF2B5EF4-FFF2-40B4-BE49-F238E27FC236}">
                <a16:creationId xmlns:a16="http://schemas.microsoft.com/office/drawing/2014/main" id="{1277A246-D511-4598-8DE8-992A77D31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55" y="3626569"/>
            <a:ext cx="1308909" cy="963899"/>
          </a:xfrm>
          <a:prstGeom prst="rect">
            <a:avLst/>
          </a:prstGeom>
        </p:spPr>
      </p:pic>
      <p:pic>
        <p:nvPicPr>
          <p:cNvPr id="3" name="圖片 30">
            <a:extLst>
              <a:ext uri="{FF2B5EF4-FFF2-40B4-BE49-F238E27FC236}">
                <a16:creationId xmlns:a16="http://schemas.microsoft.com/office/drawing/2014/main" id="{2C5A999E-A458-4D37-A05D-D83C9C09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820" y="5603674"/>
            <a:ext cx="1019232" cy="979689"/>
          </a:xfrm>
          <a:prstGeom prst="rect">
            <a:avLst/>
          </a:prstGeom>
        </p:spPr>
      </p:pic>
      <p:pic>
        <p:nvPicPr>
          <p:cNvPr id="7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183B190A-6859-45D5-B052-D98B7C29B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841" y="1563649"/>
            <a:ext cx="159385" cy="974725"/>
          </a:xfrm>
          <a:prstGeom prst="rect">
            <a:avLst/>
          </a:prstGeom>
        </p:spPr>
      </p:pic>
      <p:pic>
        <p:nvPicPr>
          <p:cNvPr id="8" name="圖片 8">
            <a:extLst>
              <a:ext uri="{FF2B5EF4-FFF2-40B4-BE49-F238E27FC236}">
                <a16:creationId xmlns:a16="http://schemas.microsoft.com/office/drawing/2014/main" id="{D51D0BBA-95C1-4926-9158-DC9BBE936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631" y="1535958"/>
            <a:ext cx="1222144" cy="969340"/>
          </a:xfrm>
          <a:prstGeom prst="rect">
            <a:avLst/>
          </a:prstGeom>
        </p:spPr>
      </p:pic>
      <p:pic>
        <p:nvPicPr>
          <p:cNvPr id="11" name="圖片 10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B3212F2F-42E1-4557-B8E5-1D4884B122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45" y="4127345"/>
            <a:ext cx="584361" cy="576000"/>
          </a:xfrm>
          <a:prstGeom prst="rect">
            <a:avLst/>
          </a:prstGeom>
        </p:spPr>
      </p:pic>
      <p:pic>
        <p:nvPicPr>
          <p:cNvPr id="12" name="圖片 12">
            <a:extLst>
              <a:ext uri="{FF2B5EF4-FFF2-40B4-BE49-F238E27FC236}">
                <a16:creationId xmlns:a16="http://schemas.microsoft.com/office/drawing/2014/main" id="{1947D895-8ED8-4D70-BBF1-AD47D91815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88" y="5696302"/>
            <a:ext cx="1065314" cy="844951"/>
          </a:xfrm>
          <a:prstGeom prst="rect">
            <a:avLst/>
          </a:prstGeom>
        </p:spPr>
      </p:pic>
      <p:pic>
        <p:nvPicPr>
          <p:cNvPr id="20" name="圖片 20" descr="一張含有 監視器, 電視 的圖片&#10;&#10;描述是以高可信度產生">
            <a:extLst>
              <a:ext uri="{FF2B5EF4-FFF2-40B4-BE49-F238E27FC236}">
                <a16:creationId xmlns:a16="http://schemas.microsoft.com/office/drawing/2014/main" id="{1884BCB3-E692-487C-AA33-FDD7939C27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7546" y="3211936"/>
            <a:ext cx="1956955" cy="1956955"/>
          </a:xfrm>
          <a:prstGeom prst="rect">
            <a:avLst/>
          </a:prstGeom>
        </p:spPr>
      </p:pic>
      <p:pic>
        <p:nvPicPr>
          <p:cNvPr id="22" name="圖片 20" descr="一張含有 監視器, 電視 的圖片&#10;&#10;描述是以高可信度產生">
            <a:extLst>
              <a:ext uri="{FF2B5EF4-FFF2-40B4-BE49-F238E27FC236}">
                <a16:creationId xmlns:a16="http://schemas.microsoft.com/office/drawing/2014/main" id="{E1E4E426-61D7-419A-8131-D5CB294D5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0477" y="3211935"/>
            <a:ext cx="1956955" cy="1956955"/>
          </a:xfrm>
          <a:prstGeom prst="rect">
            <a:avLst/>
          </a:prstGeom>
        </p:spPr>
      </p:pic>
      <p:pic>
        <p:nvPicPr>
          <p:cNvPr id="23" name="圖片 20" descr="一張含有 監視器, 電視 的圖片&#10;&#10;描述是以高可信度產生">
            <a:extLst>
              <a:ext uri="{FF2B5EF4-FFF2-40B4-BE49-F238E27FC236}">
                <a16:creationId xmlns:a16="http://schemas.microsoft.com/office/drawing/2014/main" id="{2D4763DE-77EC-4BFA-BA49-2E807281F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999" y="3211934"/>
            <a:ext cx="1956955" cy="1956955"/>
          </a:xfrm>
          <a:prstGeom prst="rect">
            <a:avLst/>
          </a:prstGeom>
        </p:spPr>
      </p:pic>
      <p:pic>
        <p:nvPicPr>
          <p:cNvPr id="24" name="圖片 24">
            <a:extLst>
              <a:ext uri="{FF2B5EF4-FFF2-40B4-BE49-F238E27FC236}">
                <a16:creationId xmlns:a16="http://schemas.microsoft.com/office/drawing/2014/main" id="{690DF7BD-A7B5-47A5-BC53-45890D800A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7761" y="4039425"/>
            <a:ext cx="1073728" cy="193099"/>
          </a:xfrm>
          <a:prstGeom prst="rect">
            <a:avLst/>
          </a:prstGeom>
        </p:spPr>
      </p:pic>
      <p:pic>
        <p:nvPicPr>
          <p:cNvPr id="26" name="圖片 26">
            <a:extLst>
              <a:ext uri="{FF2B5EF4-FFF2-40B4-BE49-F238E27FC236}">
                <a16:creationId xmlns:a16="http://schemas.microsoft.com/office/drawing/2014/main" id="{36DE860E-F973-475A-814B-4B822E18AA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9659" y="3792478"/>
            <a:ext cx="701387" cy="701387"/>
          </a:xfrm>
          <a:prstGeom prst="rect">
            <a:avLst/>
          </a:prstGeom>
        </p:spPr>
      </p:pic>
      <p:pic>
        <p:nvPicPr>
          <p:cNvPr id="28" name="圖片 28">
            <a:extLst>
              <a:ext uri="{FF2B5EF4-FFF2-40B4-BE49-F238E27FC236}">
                <a16:creationId xmlns:a16="http://schemas.microsoft.com/office/drawing/2014/main" id="{FC6B0F1F-3DDA-4A8C-A1D1-1015AE19EE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0464" y="3818214"/>
            <a:ext cx="736024" cy="618261"/>
          </a:xfrm>
          <a:prstGeom prst="rect">
            <a:avLst/>
          </a:prstGeom>
        </p:spPr>
      </p:pic>
      <p:pic>
        <p:nvPicPr>
          <p:cNvPr id="33" name="圖片 33">
            <a:extLst>
              <a:ext uri="{FF2B5EF4-FFF2-40B4-BE49-F238E27FC236}">
                <a16:creationId xmlns:a16="http://schemas.microsoft.com/office/drawing/2014/main" id="{9626CD38-6B3F-46EE-8310-DD610DD0E7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458" y="3683159"/>
            <a:ext cx="1437410" cy="832270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6768AC73-7B3C-437F-96C9-3DE99206899C}"/>
              </a:ext>
            </a:extLst>
          </p:cNvPr>
          <p:cNvSpPr/>
          <p:nvPr/>
        </p:nvSpPr>
        <p:spPr>
          <a:xfrm>
            <a:off x="6290872" y="1269091"/>
            <a:ext cx="2134671" cy="1546786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0C8DA0D-5CED-4FFA-9A90-55F8A3DEB898}"/>
              </a:ext>
            </a:extLst>
          </p:cNvPr>
          <p:cNvSpPr/>
          <p:nvPr/>
        </p:nvSpPr>
        <p:spPr>
          <a:xfrm>
            <a:off x="5183122" y="5460594"/>
            <a:ext cx="2494891" cy="1210689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72FEB1D-B99A-4967-A4B7-B55CBF7BD2B7}"/>
              </a:ext>
            </a:extLst>
          </p:cNvPr>
          <p:cNvSpPr/>
          <p:nvPr/>
        </p:nvSpPr>
        <p:spPr>
          <a:xfrm>
            <a:off x="1650840" y="3343944"/>
            <a:ext cx="10157559" cy="1740475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6" name="圖片 30">
            <a:extLst>
              <a:ext uri="{FF2B5EF4-FFF2-40B4-BE49-F238E27FC236}">
                <a16:creationId xmlns:a16="http://schemas.microsoft.com/office/drawing/2014/main" id="{05B42305-EC11-4B8A-B7D7-EFF5DE144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184" y="1534821"/>
            <a:ext cx="1019232" cy="979689"/>
          </a:xfrm>
          <a:prstGeom prst="rect">
            <a:avLst/>
          </a:prstGeom>
        </p:spPr>
      </p:pic>
      <p:pic>
        <p:nvPicPr>
          <p:cNvPr id="47" name="圖片 12">
            <a:extLst>
              <a:ext uri="{FF2B5EF4-FFF2-40B4-BE49-F238E27FC236}">
                <a16:creationId xmlns:a16="http://schemas.microsoft.com/office/drawing/2014/main" id="{DFC34F53-EFED-4231-8BB8-91DEE180AB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89" y="1565713"/>
            <a:ext cx="1184629" cy="93958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09353245-22CF-422C-B77F-677CE0F77228}"/>
              </a:ext>
            </a:extLst>
          </p:cNvPr>
          <p:cNvSpPr/>
          <p:nvPr/>
        </p:nvSpPr>
        <p:spPr>
          <a:xfrm>
            <a:off x="1650840" y="1321374"/>
            <a:ext cx="2571749" cy="1494503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9" name="圖片 18">
            <a:extLst>
              <a:ext uri="{FF2B5EF4-FFF2-40B4-BE49-F238E27FC236}">
                <a16:creationId xmlns:a16="http://schemas.microsoft.com/office/drawing/2014/main" id="{5DA79E68-45E0-40FF-A5CF-9024D0CA09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8" y="1309606"/>
            <a:ext cx="1623668" cy="1195692"/>
          </a:xfrm>
          <a:prstGeom prst="rect">
            <a:avLst/>
          </a:prstGeom>
        </p:spPr>
      </p:pic>
      <p:pic>
        <p:nvPicPr>
          <p:cNvPr id="50" name="圖片 49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14BF5259-DCD6-4873-B336-4F657A44D6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92" y="1275164"/>
            <a:ext cx="652708" cy="64336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A5B792F-6A6C-4F92-AC09-6B5CC012532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98" y="4127345"/>
            <a:ext cx="576000" cy="576000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720FD925-16B1-4103-8F40-59497A21601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39" y="4127345"/>
            <a:ext cx="576000" cy="576000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1EDEA470-9A05-426E-884D-5F8E96B13E6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94" y="4127345"/>
            <a:ext cx="576000" cy="57600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66EEAF4B-9DFC-4F59-98FF-22765C3A278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02" y="4127345"/>
            <a:ext cx="576000" cy="576000"/>
          </a:xfrm>
          <a:prstGeom prst="rect">
            <a:avLst/>
          </a:prstGeom>
        </p:spPr>
      </p:pic>
      <p:sp>
        <p:nvSpPr>
          <p:cNvPr id="55" name="箭號: 向右 54">
            <a:extLst>
              <a:ext uri="{FF2B5EF4-FFF2-40B4-BE49-F238E27FC236}">
                <a16:creationId xmlns:a16="http://schemas.microsoft.com/office/drawing/2014/main" id="{3D142888-ED26-40D5-8FDA-E55E1C68E1B0}"/>
              </a:ext>
            </a:extLst>
          </p:cNvPr>
          <p:cNvSpPr/>
          <p:nvPr/>
        </p:nvSpPr>
        <p:spPr>
          <a:xfrm>
            <a:off x="4111417" y="2414666"/>
            <a:ext cx="2370028" cy="512691"/>
          </a:xfrm>
          <a:prstGeom prst="rightArrow">
            <a:avLst>
              <a:gd name="adj1" fmla="val 39808"/>
              <a:gd name="adj2" fmla="val 66733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8255567-CBFF-416A-B7B5-E6F612DC994A}"/>
              </a:ext>
            </a:extLst>
          </p:cNvPr>
          <p:cNvSpPr txBox="1"/>
          <p:nvPr/>
        </p:nvSpPr>
        <p:spPr>
          <a:xfrm>
            <a:off x="6805390" y="2038790"/>
            <a:ext cx="898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QDFF</a:t>
            </a:r>
            <a:endParaRPr lang="zh-TW" altLang="en-US" sz="2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箭號: 向右 55">
            <a:extLst>
              <a:ext uri="{FF2B5EF4-FFF2-40B4-BE49-F238E27FC236}">
                <a16:creationId xmlns:a16="http://schemas.microsoft.com/office/drawing/2014/main" id="{F3440EB0-31C7-45B5-92E7-7D15B2ED396F}"/>
              </a:ext>
            </a:extLst>
          </p:cNvPr>
          <p:cNvSpPr/>
          <p:nvPr/>
        </p:nvSpPr>
        <p:spPr>
          <a:xfrm rot="5400000">
            <a:off x="6068978" y="4977449"/>
            <a:ext cx="653578" cy="690645"/>
          </a:xfrm>
          <a:prstGeom prst="rightArrow">
            <a:avLst>
              <a:gd name="adj1" fmla="val 41699"/>
              <a:gd name="adj2" fmla="val 66733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箭號: 向右 57">
            <a:extLst>
              <a:ext uri="{FF2B5EF4-FFF2-40B4-BE49-F238E27FC236}">
                <a16:creationId xmlns:a16="http://schemas.microsoft.com/office/drawing/2014/main" id="{94CE5C5D-29C3-4F63-8E49-B39350560813}"/>
              </a:ext>
            </a:extLst>
          </p:cNvPr>
          <p:cNvSpPr/>
          <p:nvPr/>
        </p:nvSpPr>
        <p:spPr>
          <a:xfrm rot="5400000">
            <a:off x="6794872" y="2608739"/>
            <a:ext cx="818070" cy="745677"/>
          </a:xfrm>
          <a:prstGeom prst="rightArrow">
            <a:avLst>
              <a:gd name="adj1" fmla="val 39808"/>
              <a:gd name="adj2" fmla="val 60602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825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3">
            <a:extLst>
              <a:ext uri="{FF2B5EF4-FFF2-40B4-BE49-F238E27FC236}">
                <a16:creationId xmlns:a16="http://schemas.microsoft.com/office/drawing/2014/main" id="{13F9F095-C5E6-4569-96CD-CE56D52F5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738" y="3758526"/>
            <a:ext cx="5587811" cy="2768792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  <a:effectLst>
            <a:outerShdw blurRad="38100" sx="101000" sy="101000" algn="ctr" rotWithShape="0">
              <a:prstClr val="black">
                <a:alpha val="20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B8C40A8A-DF71-4F67-A97E-87459F10E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290" y="11429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/>
              <a:t>What is </a:t>
            </a:r>
            <a:r>
              <a:rPr lang="en-US"/>
              <a:t>BBR</a:t>
            </a:r>
            <a:br>
              <a:rPr lang="en-US" altLang="zh-CN"/>
            </a:br>
            <a:r>
              <a:rPr lang="en-US" altLang="zh-CN"/>
              <a:t>(Bottleneck Bandwidth and Round-Trip Time)</a:t>
            </a:r>
            <a:endParaRPr lang="zh-TW" altLang="en-US"/>
          </a:p>
          <a:p>
            <a:endParaRPr lang="zh-CN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2BC8541-E4C3-4973-878F-E94BD40506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56572" y="2011428"/>
            <a:ext cx="10157633" cy="19359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/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BBR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 Google's new congestion control algorithm designed for TCP</a:t>
            </a:r>
          </a:p>
          <a:p>
            <a:pPr marL="215900" indent="-215900"/>
            <a:r>
              <a:rPr lang="zh-TW" sz="2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Supported by Linux kernel 4.9 and above</a:t>
            </a:r>
            <a:endParaRPr lang="zh-TW" sz="22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15900" indent="-215900"/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Fully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improve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bandwidth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utilization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network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environment</a:t>
            </a:r>
            <a:r>
              <a:rPr lang="zh-TW" altLang="en-US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where</a:t>
            </a:r>
            <a:r>
              <a:rPr lang="zh-TW" altLang="en-US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packet</a:t>
            </a:r>
            <a:r>
              <a:rPr lang="zh-TW" altLang="en-US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loss</a:t>
            </a:r>
            <a:r>
              <a:rPr lang="zh-TW" altLang="en-US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rate</a:t>
            </a:r>
            <a:r>
              <a:rPr lang="zh-TW" altLang="en-US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</a:t>
            </a:r>
            <a:r>
              <a:rPr lang="zh-TW" altLang="en-US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too</a:t>
            </a:r>
            <a:r>
              <a:rPr lang="zh-TW" altLang="en-US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high</a:t>
            </a:r>
            <a:endParaRPr lang="zh-TW" altLang="en-US" sz="22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15900" indent="-215900">
              <a:lnSpc>
                <a:spcPts val="2800"/>
              </a:lnSpc>
            </a:pPr>
            <a:endParaRPr lang="zh-TW" altLang="en-US" sz="2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134C318-6881-423D-9D17-A5CE9532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72" y="1161523"/>
            <a:ext cx="9825247" cy="69601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D58C1C1-3C39-4047-BB64-4C1A6E06B0EA}"/>
              </a:ext>
            </a:extLst>
          </p:cNvPr>
          <p:cNvSpPr/>
          <p:nvPr/>
        </p:nvSpPr>
        <p:spPr>
          <a:xfrm>
            <a:off x="1857017" y="1318756"/>
            <a:ext cx="941161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BBR 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 congestion control technology 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suitable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for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modern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netw</a:t>
            </a: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ork environment</a:t>
            </a:r>
          </a:p>
          <a:p>
            <a:pPr lvl="0"/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89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5A86CA-CE80-426C-AF8D-44078BA4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36" y="2766218"/>
            <a:ext cx="4594688" cy="1325563"/>
          </a:xfrm>
        </p:spPr>
        <p:txBody>
          <a:bodyPr>
            <a:noAutofit/>
          </a:bodyPr>
          <a:lstStyle/>
          <a:p>
            <a:pPr algn="ctr"/>
            <a:r>
              <a:rPr lang="zh-TW" sz="4400">
                <a:latin typeface="Arial"/>
                <a:ea typeface="微軟正黑體"/>
                <a:cs typeface="Arial"/>
              </a:rPr>
              <a:t>QNAP NAS</a:t>
            </a:r>
            <a:r>
              <a:rPr lang="zh-TW" altLang="en-US" sz="4400">
                <a:latin typeface="Arial"/>
                <a:ea typeface="微軟正黑體"/>
                <a:cs typeface="Arial"/>
              </a:rPr>
              <a:t>：</a:t>
            </a:r>
            <a:r>
              <a:rPr lang="zh-TW" sz="4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4400">
                <a:latin typeface="Arial"/>
                <a:ea typeface="微軟正黑體"/>
                <a:cs typeface="Arial"/>
              </a:rPr>
              <a:t>H</a:t>
            </a:r>
            <a:r>
              <a:rPr lang="zh-TW" sz="4400">
                <a:latin typeface="Arial"/>
                <a:ea typeface="微軟正黑體"/>
                <a:cs typeface="Arial"/>
              </a:rPr>
              <a:t>ow to become the best choice of Time Machine</a:t>
            </a:r>
            <a:endParaRPr lang="zh-TW" sz="3200">
              <a:latin typeface="Arial"/>
              <a:ea typeface="微軟正黑體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5179E7-EB9D-4EE1-9744-1376C2C48E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90004" y="2158678"/>
            <a:ext cx="6450332" cy="27967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altLang="en-US" sz="2000" b="1">
                <a:latin typeface="Arial"/>
                <a:ea typeface="微軟正黑體"/>
                <a:cs typeface="Arial"/>
              </a:rPr>
              <a:t>Mac user's favorite backup software-Time Machine</a:t>
            </a:r>
          </a:p>
          <a:p>
            <a:pPr marL="0" indent="0">
              <a:buNone/>
            </a:pPr>
            <a:r>
              <a:rPr lang="zh-TW" altLang="en-US" sz="2000" b="1">
                <a:latin typeface="Arial"/>
                <a:ea typeface="微軟正黑體"/>
                <a:cs typeface="Arial"/>
              </a:rPr>
              <a:t>Comparsion of storage devices for Time Machine</a:t>
            </a:r>
            <a:endParaRPr lang="zh-TW" altLang="en-US" sz="2000" b="1"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0" indent="0">
              <a:buNone/>
            </a:pPr>
            <a:r>
              <a:rPr lang="zh-TW" sz="2000" b="1">
                <a:latin typeface="Arial"/>
                <a:ea typeface="微軟正黑體"/>
                <a:cs typeface="Arial"/>
              </a:rPr>
              <a:t>Ma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k</a:t>
            </a:r>
            <a:r>
              <a:rPr lang="zh-TW" sz="2000" b="1">
                <a:latin typeface="Arial"/>
                <a:ea typeface="微軟正黑體"/>
                <a:cs typeface="Arial"/>
              </a:rPr>
              <a:t>e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s</a:t>
            </a:r>
            <a:r>
              <a:rPr lang="zh-TW" sz="2000" b="1">
                <a:latin typeface="Arial"/>
                <a:ea typeface="微軟正黑體"/>
                <a:cs typeface="Arial"/>
              </a:rPr>
              <a:t> T</a:t>
            </a:r>
            <a:r>
              <a:rPr lang="en-US" altLang="zh-TW" sz="2000" b="1" err="1">
                <a:latin typeface="Arial"/>
                <a:ea typeface="微軟正黑體"/>
                <a:cs typeface="Arial"/>
              </a:rPr>
              <a:t>ime</a:t>
            </a:r>
            <a:r>
              <a:rPr lang="zh-TW" sz="20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Machine backup more complete</a:t>
            </a:r>
            <a:endParaRPr lang="zh-TW" sz="2000" b="1">
              <a:latin typeface="Arial"/>
              <a:ea typeface="微軟正黑體"/>
              <a:cs typeface="Arial"/>
            </a:endParaRPr>
          </a:p>
          <a:p>
            <a:pPr marL="0" indent="0">
              <a:buNone/>
            </a:pPr>
            <a:r>
              <a:rPr lang="zh-TW" altLang="en-US" sz="2000" b="1">
                <a:latin typeface="Arial"/>
                <a:ea typeface="微軟正黑體"/>
                <a:cs typeface="Arial"/>
              </a:rPr>
              <a:t>Helps you to copy Time Machine up to cloud</a:t>
            </a:r>
            <a:endParaRPr lang="en-US" altLang="zh-TW" sz="2000" b="1">
              <a:latin typeface="Arial"/>
              <a:ea typeface="微軟正黑體"/>
              <a:cs typeface="Arial"/>
            </a:endParaRPr>
          </a:p>
          <a:p>
            <a:pPr marL="0" indent="0">
              <a:buNone/>
            </a:pPr>
            <a:r>
              <a:rPr lang="zh-TW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Live Demo: Mac Time Machine &amp; QNAP NAS</a:t>
            </a:r>
            <a:endParaRPr lang="en-US" altLang="zh-TW" sz="20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Easy</a:t>
            </a:r>
            <a:r>
              <a:rPr lang="zh-TW" sz="2000" b="1">
                <a:latin typeface="Arial"/>
                <a:ea typeface="微軟正黑體"/>
                <a:cs typeface="Arial"/>
              </a:rPr>
              <a:t> t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o</a:t>
            </a:r>
            <a:r>
              <a:rPr lang="zh-TW" sz="2000" b="1">
                <a:latin typeface="Arial"/>
                <a:ea typeface="微軟正黑體"/>
                <a:cs typeface="Arial"/>
              </a:rPr>
              <a:t> c</a:t>
            </a:r>
            <a:r>
              <a:rPr lang="en-US" altLang="zh-TW" sz="2000" b="1" err="1">
                <a:latin typeface="Arial"/>
                <a:ea typeface="微軟正黑體"/>
                <a:cs typeface="Arial"/>
              </a:rPr>
              <a:t>hange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 Mac device</a:t>
            </a:r>
            <a:endParaRPr lang="zh-TW" altLang="en-US" sz="2000" b="1"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0" indent="0">
              <a:buNone/>
            </a:pPr>
            <a:r>
              <a:rPr lang="en-US" altLang="en-US" sz="2000" b="1">
                <a:latin typeface="Arial"/>
                <a:ea typeface="微軟正黑體"/>
                <a:cs typeface="Arial"/>
              </a:rPr>
              <a:t>HBS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 </a:t>
            </a:r>
            <a:r>
              <a:rPr lang="en-US" altLang="en-US" sz="2000" b="1">
                <a:latin typeface="Arial"/>
                <a:ea typeface="微軟正黑體"/>
                <a:cs typeface="Arial"/>
              </a:rPr>
              <a:t>3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 achieve Backup 3-2-1 with lower cost</a:t>
            </a:r>
            <a:endParaRPr lang="zh-TW" altLang="en-US" sz="2000" b="1"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E7CC711-FC38-43B9-8045-CDD7A28DFB7C}"/>
              </a:ext>
            </a:extLst>
          </p:cNvPr>
          <p:cNvGrpSpPr/>
          <p:nvPr/>
        </p:nvGrpSpPr>
        <p:grpSpPr>
          <a:xfrm>
            <a:off x="5386843" y="2208240"/>
            <a:ext cx="45719" cy="2651678"/>
            <a:chOff x="5345430" y="2183392"/>
            <a:chExt cx="45719" cy="2651678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91B775B9-4AA4-45C6-B823-7347E38C6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430" y="2183392"/>
              <a:ext cx="45719" cy="261615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7217587-C9EB-4750-958D-B79A35173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430" y="2581736"/>
              <a:ext cx="45719" cy="261615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9D1E559-3CF8-4E08-A073-FBC9BDD6D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430" y="2980080"/>
              <a:ext cx="45719" cy="261615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59E4B9B-768A-487E-81D0-57DDBF96B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430" y="3378424"/>
              <a:ext cx="45719" cy="261615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31F3EBA-7FCE-442E-B83D-91E206AF8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430" y="3776768"/>
              <a:ext cx="45719" cy="261615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95413AC-5550-4D3E-8FFA-8CB9C4495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430" y="4175112"/>
              <a:ext cx="45719" cy="26161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3BBBEC4-1849-466C-AE46-D4664071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430" y="4573455"/>
              <a:ext cx="45719" cy="261615"/>
            </a:xfrm>
            <a:prstGeom prst="rect">
              <a:avLst/>
            </a:prstGeom>
          </p:spPr>
        </p:pic>
      </p:grpSp>
      <p:pic>
        <p:nvPicPr>
          <p:cNvPr id="13" name="Google Shape;127;p18">
            <a:extLst>
              <a:ext uri="{FF2B5EF4-FFF2-40B4-BE49-F238E27FC236}">
                <a16:creationId xmlns:a16="http://schemas.microsoft.com/office/drawing/2014/main" id="{3F36A30F-BE9C-42E7-8E9A-79649ADC3D32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62864" y="4837881"/>
            <a:ext cx="924918" cy="91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34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828AC1C-C5BA-405A-99E7-8DFAC5EE4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147" y="4371948"/>
            <a:ext cx="6717275" cy="212653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  <a:effectLst>
            <a:outerShdw blurRad="381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DCF74C0-A86B-4D01-A73D-1711FC9EB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436" y="2193794"/>
            <a:ext cx="6717273" cy="209519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  <a:effectLst>
            <a:outerShdw blurRad="381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E42D270-8083-4754-A650-F69DE5B65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59" y="1106806"/>
            <a:ext cx="5506223" cy="979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247E48-5059-4D43-B251-36D1B6B0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Network Speed Measurement of TCP BBR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7F339-0385-4B03-9BEF-6F3F67442EFD}"/>
              </a:ext>
            </a:extLst>
          </p:cNvPr>
          <p:cNvSpPr txBox="1"/>
          <p:nvPr/>
        </p:nvSpPr>
        <p:spPr>
          <a:xfrm>
            <a:off x="1595059" y="6519155"/>
            <a:ext cx="8151765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latin typeface="Microsoft JhengHei"/>
                <a:ea typeface="+mn-lt"/>
              </a:rPr>
              <a:t>Notice:</a:t>
            </a:r>
            <a:r>
              <a:rPr lang="zh-CN" sz="1200">
                <a:latin typeface="Microsoft JhengHei"/>
                <a:ea typeface="Microsoft JhengHei"/>
              </a:rPr>
              <a:t> TCP BBR is suitable for WAN</a:t>
            </a:r>
            <a:r>
              <a:rPr lang="en-US" altLang="zh-CN" sz="1200">
                <a:latin typeface="Microsoft JhengHei"/>
                <a:ea typeface="+mn-lt"/>
              </a:rPr>
              <a:t>,</a:t>
            </a:r>
            <a:r>
              <a:rPr lang="zh-CN" sz="1200">
                <a:latin typeface="Microsoft JhengHei"/>
                <a:ea typeface="Microsoft JhengHei"/>
              </a:rPr>
              <a:t> </a:t>
            </a:r>
            <a:r>
              <a:rPr lang="en-US" altLang="zh-CN" sz="1200">
                <a:latin typeface="Microsoft JhengHei"/>
                <a:ea typeface="+mn-lt"/>
              </a:rPr>
              <a:t>it</a:t>
            </a:r>
            <a:r>
              <a:rPr lang="zh-CN" sz="1200">
                <a:latin typeface="Microsoft JhengHei"/>
                <a:ea typeface="Microsoft JhengHei"/>
              </a:rPr>
              <a:t> </a:t>
            </a:r>
            <a:r>
              <a:rPr lang="en-US" altLang="zh-CN" sz="1200">
                <a:latin typeface="Microsoft JhengHei"/>
                <a:ea typeface="+mn-lt"/>
              </a:rPr>
              <a:t>will</a:t>
            </a:r>
            <a:r>
              <a:rPr lang="zh-CN" sz="1200">
                <a:latin typeface="Microsoft JhengHei"/>
                <a:ea typeface="Microsoft JhengHei"/>
              </a:rPr>
              <a:t> not have</a:t>
            </a:r>
            <a:r>
              <a:rPr lang="en-US" altLang="zh-CN" sz="1200">
                <a:latin typeface="Microsoft JhengHei"/>
                <a:ea typeface="+mn-lt"/>
              </a:rPr>
              <a:t> effect in network env. without packet loss(e.g. LAN).</a:t>
            </a:r>
            <a:endParaRPr lang="zh-CN" sz="1200">
              <a:ea typeface="+mn-lt"/>
              <a:cs typeface="+mn-lt"/>
            </a:endParaRPr>
          </a:p>
          <a:p>
            <a:endParaRPr lang="zh-CN" altLang="en-US" sz="12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E182E91-F570-45A2-8AE5-A0433F5BF705}"/>
              </a:ext>
            </a:extLst>
          </p:cNvPr>
          <p:cNvSpPr txBox="1"/>
          <p:nvPr/>
        </p:nvSpPr>
        <p:spPr>
          <a:xfrm>
            <a:off x="7213051" y="1307439"/>
            <a:ext cx="416413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Source: QNAP NAS in Taiwan</a:t>
            </a:r>
            <a:endParaRPr lang="en-US" altLang="zh-TW" sz="16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Destination: AWS S3 EU(London) Zone</a:t>
            </a:r>
            <a:endParaRPr lang="zh-TW" sz="16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zh-TW" altLang="en-US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5" name="文字方塊 4">
            <a:extLst>
              <a:ext uri="{FF2B5EF4-FFF2-40B4-BE49-F238E27FC236}">
                <a16:creationId xmlns:a16="http://schemas.microsoft.com/office/drawing/2014/main" id="{CC19F6F4-F7D8-4121-A407-9196E82E25A3}"/>
              </a:ext>
            </a:extLst>
          </p:cNvPr>
          <p:cNvSpPr txBox="1"/>
          <p:nvPr/>
        </p:nvSpPr>
        <p:spPr>
          <a:xfrm>
            <a:off x="8391157" y="5421115"/>
            <a:ext cx="23558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Enable TCP BBR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4">
            <a:extLst>
              <a:ext uri="{FF2B5EF4-FFF2-40B4-BE49-F238E27FC236}">
                <a16:creationId xmlns:a16="http://schemas.microsoft.com/office/drawing/2014/main" id="{09B81ABE-9537-4268-86D1-6B7F88597CDD}"/>
              </a:ext>
            </a:extLst>
          </p:cNvPr>
          <p:cNvSpPr txBox="1"/>
          <p:nvPr/>
        </p:nvSpPr>
        <p:spPr>
          <a:xfrm>
            <a:off x="8358330" y="3042071"/>
            <a:ext cx="24689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Disable TCP BBR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33B1019-23C5-4880-AE32-454CBC5A8421}"/>
              </a:ext>
            </a:extLst>
          </p:cNvPr>
          <p:cNvSpPr/>
          <p:nvPr/>
        </p:nvSpPr>
        <p:spPr>
          <a:xfrm>
            <a:off x="5630331" y="2871830"/>
            <a:ext cx="2462980" cy="9102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72D0345-B39A-4C5B-BE86-A0BF2271FEB4}"/>
              </a:ext>
            </a:extLst>
          </p:cNvPr>
          <p:cNvSpPr/>
          <p:nvPr/>
        </p:nvSpPr>
        <p:spPr>
          <a:xfrm>
            <a:off x="5630331" y="5094658"/>
            <a:ext cx="2462980" cy="9102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1D50292-ECFE-4A1A-B662-E5DFE4BB72B8}"/>
              </a:ext>
            </a:extLst>
          </p:cNvPr>
          <p:cNvSpPr/>
          <p:nvPr/>
        </p:nvSpPr>
        <p:spPr>
          <a:xfrm>
            <a:off x="3187040" y="3661888"/>
            <a:ext cx="914400" cy="58120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24F2A91-1C73-4853-B898-AAE9A1913B2C}"/>
              </a:ext>
            </a:extLst>
          </p:cNvPr>
          <p:cNvSpPr/>
          <p:nvPr/>
        </p:nvSpPr>
        <p:spPr>
          <a:xfrm>
            <a:off x="3187040" y="5884716"/>
            <a:ext cx="914400" cy="58120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9C9BD9D8-D1CE-4874-A665-91C3373873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3241" y="4824663"/>
            <a:ext cx="1781408" cy="448057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2C0723FB-ECCD-46A0-9443-7EE991F6B856}"/>
              </a:ext>
            </a:extLst>
          </p:cNvPr>
          <p:cNvSpPr/>
          <p:nvPr/>
        </p:nvSpPr>
        <p:spPr>
          <a:xfrm>
            <a:off x="2915246" y="4864025"/>
            <a:ext cx="1897431" cy="395713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4 ~ 5 times increase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951D956-EA26-4C1C-B39B-32B77FF8EE9D}"/>
              </a:ext>
            </a:extLst>
          </p:cNvPr>
          <p:cNvSpPr/>
          <p:nvPr/>
        </p:nvSpPr>
        <p:spPr>
          <a:xfrm>
            <a:off x="1742388" y="1180037"/>
            <a:ext cx="5115612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Connect to the cloud service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through the 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Heterogeneous</a:t>
            </a:r>
            <a:r>
              <a:rPr lang="zh-TW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network. 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</a:t>
            </a:r>
            <a:r>
              <a:rPr lang="zh-TW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able</a:t>
            </a:r>
            <a:r>
              <a:rPr lang="zh-TW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TCP BBR to improve the transmission efficiency!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16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>
            <a:extLst>
              <a:ext uri="{FF2B5EF4-FFF2-40B4-BE49-F238E27FC236}">
                <a16:creationId xmlns:a16="http://schemas.microsoft.com/office/drawing/2014/main" id="{E0F47454-F79B-48F6-947A-6C6E1FF3B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02" y="1590735"/>
            <a:ext cx="1692370" cy="763218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F3E0EE43-0A60-4EE4-96EB-2054550D7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71" y="1590735"/>
            <a:ext cx="1692370" cy="763218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D33AD106-821B-49BF-A324-6CC3F7C1B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33" y="1590735"/>
            <a:ext cx="1692370" cy="763218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86E83031-48FD-4685-8037-D900998C1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2" y="2520620"/>
            <a:ext cx="11597677" cy="3956282"/>
          </a:xfrm>
          <a:prstGeom prst="rect">
            <a:avLst/>
          </a:prstGeom>
        </p:spPr>
      </p:pic>
      <p:pic>
        <p:nvPicPr>
          <p:cNvPr id="66" name="圖片 26">
            <a:extLst>
              <a:ext uri="{FF2B5EF4-FFF2-40B4-BE49-F238E27FC236}">
                <a16:creationId xmlns:a16="http://schemas.microsoft.com/office/drawing/2014/main" id="{9D98A842-E02D-4744-8725-BAC32D54F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929" y="2847644"/>
            <a:ext cx="623827" cy="594093"/>
          </a:xfrm>
          <a:prstGeom prst="rect">
            <a:avLst/>
          </a:prstGeom>
        </p:spPr>
      </p:pic>
      <p:pic>
        <p:nvPicPr>
          <p:cNvPr id="71" name="圖片 28">
            <a:extLst>
              <a:ext uri="{FF2B5EF4-FFF2-40B4-BE49-F238E27FC236}">
                <a16:creationId xmlns:a16="http://schemas.microsoft.com/office/drawing/2014/main" id="{AF88E35B-55BC-40BB-B084-C4C55CD6B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979" y="4288842"/>
            <a:ext cx="618778" cy="579703"/>
          </a:xfrm>
          <a:prstGeom prst="rect">
            <a:avLst/>
          </a:prstGeom>
        </p:spPr>
      </p:pic>
      <p:pic>
        <p:nvPicPr>
          <p:cNvPr id="72" name="圖片 30">
            <a:extLst>
              <a:ext uri="{FF2B5EF4-FFF2-40B4-BE49-F238E27FC236}">
                <a16:creationId xmlns:a16="http://schemas.microsoft.com/office/drawing/2014/main" id="{050EC29D-BE67-479B-A040-BB4959DD2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485" y="5690686"/>
            <a:ext cx="637089" cy="615772"/>
          </a:xfrm>
          <a:prstGeom prst="rect">
            <a:avLst/>
          </a:prstGeom>
        </p:spPr>
      </p:pic>
      <p:pic>
        <p:nvPicPr>
          <p:cNvPr id="74" name="圖片 26">
            <a:extLst>
              <a:ext uri="{FF2B5EF4-FFF2-40B4-BE49-F238E27FC236}">
                <a16:creationId xmlns:a16="http://schemas.microsoft.com/office/drawing/2014/main" id="{DE17D3F6-E3BF-4FAF-8061-316A55CA9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401" y="3981627"/>
            <a:ext cx="520559" cy="495746"/>
          </a:xfrm>
          <a:prstGeom prst="rect">
            <a:avLst/>
          </a:prstGeom>
        </p:spPr>
      </p:pic>
      <p:pic>
        <p:nvPicPr>
          <p:cNvPr id="75" name="圖片 28">
            <a:extLst>
              <a:ext uri="{FF2B5EF4-FFF2-40B4-BE49-F238E27FC236}">
                <a16:creationId xmlns:a16="http://schemas.microsoft.com/office/drawing/2014/main" id="{AB0AEF95-D0B4-4196-911D-34A186743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932" y="3977829"/>
            <a:ext cx="537270" cy="503342"/>
          </a:xfrm>
          <a:prstGeom prst="rect">
            <a:avLst/>
          </a:prstGeom>
        </p:spPr>
      </p:pic>
      <p:pic>
        <p:nvPicPr>
          <p:cNvPr id="78" name="圖片 30">
            <a:extLst>
              <a:ext uri="{FF2B5EF4-FFF2-40B4-BE49-F238E27FC236}">
                <a16:creationId xmlns:a16="http://schemas.microsoft.com/office/drawing/2014/main" id="{33722B55-0399-42AB-ACC7-630F3B4E0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172" y="3973525"/>
            <a:ext cx="529674" cy="511951"/>
          </a:xfrm>
          <a:prstGeom prst="rect">
            <a:avLst/>
          </a:prstGeom>
        </p:spPr>
      </p:pic>
      <p:pic>
        <p:nvPicPr>
          <p:cNvPr id="79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AE58EAF9-2593-4E8D-A1E0-9A2A50E12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5537" y="3238348"/>
            <a:ext cx="168969" cy="1033335"/>
          </a:xfrm>
          <a:prstGeom prst="rect">
            <a:avLst/>
          </a:prstGeom>
        </p:spPr>
      </p:pic>
      <p:pic>
        <p:nvPicPr>
          <p:cNvPr id="80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FE813132-3ACF-4836-880F-1F34FDE91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4007" y="3257509"/>
            <a:ext cx="168969" cy="1033335"/>
          </a:xfrm>
          <a:prstGeom prst="rect">
            <a:avLst/>
          </a:prstGeom>
        </p:spPr>
      </p:pic>
      <p:sp>
        <p:nvSpPr>
          <p:cNvPr id="81" name="Google Shape;157;p22">
            <a:extLst>
              <a:ext uri="{FF2B5EF4-FFF2-40B4-BE49-F238E27FC236}">
                <a16:creationId xmlns:a16="http://schemas.microsoft.com/office/drawing/2014/main" id="{BA0A740A-1F24-472C-93E1-04AF3B3FBB31}"/>
              </a:ext>
            </a:extLst>
          </p:cNvPr>
          <p:cNvSpPr txBox="1"/>
          <p:nvPr/>
        </p:nvSpPr>
        <p:spPr>
          <a:xfrm>
            <a:off x="194987" y="3484735"/>
            <a:ext cx="2426426" cy="478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Mac Time Machine</a:t>
            </a:r>
            <a:endParaRPr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Google Shape;157;p22">
            <a:extLst>
              <a:ext uri="{FF2B5EF4-FFF2-40B4-BE49-F238E27FC236}">
                <a16:creationId xmlns:a16="http://schemas.microsoft.com/office/drawing/2014/main" id="{75DC24A7-9282-4BEA-B867-D10F38FABE57}"/>
              </a:ext>
            </a:extLst>
          </p:cNvPr>
          <p:cNvSpPr txBox="1"/>
          <p:nvPr/>
        </p:nvSpPr>
        <p:spPr>
          <a:xfrm>
            <a:off x="151902" y="4929507"/>
            <a:ext cx="2426426" cy="478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Mac Time Machine</a:t>
            </a:r>
            <a:endParaRPr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Google Shape;157;p22">
            <a:extLst>
              <a:ext uri="{FF2B5EF4-FFF2-40B4-BE49-F238E27FC236}">
                <a16:creationId xmlns:a16="http://schemas.microsoft.com/office/drawing/2014/main" id="{C64FBE67-4F47-46ED-97E1-0FEF88F3CA22}"/>
              </a:ext>
            </a:extLst>
          </p:cNvPr>
          <p:cNvSpPr txBox="1"/>
          <p:nvPr/>
        </p:nvSpPr>
        <p:spPr>
          <a:xfrm>
            <a:off x="151901" y="6379669"/>
            <a:ext cx="2426426" cy="478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Mac Time Machine</a:t>
            </a:r>
            <a:endParaRPr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Google Shape;159;p22">
            <a:extLst>
              <a:ext uri="{FF2B5EF4-FFF2-40B4-BE49-F238E27FC236}">
                <a16:creationId xmlns:a16="http://schemas.microsoft.com/office/drawing/2014/main" id="{597209B7-52EA-46F5-BD55-9CF0DBA5FCA8}"/>
              </a:ext>
            </a:extLst>
          </p:cNvPr>
          <p:cNvSpPr txBox="1"/>
          <p:nvPr/>
        </p:nvSpPr>
        <p:spPr>
          <a:xfrm>
            <a:off x="5193009" y="6419161"/>
            <a:ext cx="1038503" cy="23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en-US" altLang="zh-TW" sz="14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V</a:t>
            </a:r>
            <a:r>
              <a:rPr lang="zh-TW" sz="1400" b="1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JBOD</a:t>
            </a:r>
            <a:endParaRPr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Google Shape;160;p22">
            <a:extLst>
              <a:ext uri="{FF2B5EF4-FFF2-40B4-BE49-F238E27FC236}">
                <a16:creationId xmlns:a16="http://schemas.microsoft.com/office/drawing/2014/main" id="{2B145A95-091C-4735-9143-D8FBB2E1BA3E}"/>
              </a:ext>
            </a:extLst>
          </p:cNvPr>
          <p:cNvSpPr txBox="1"/>
          <p:nvPr/>
        </p:nvSpPr>
        <p:spPr>
          <a:xfrm>
            <a:off x="5405787" y="3707128"/>
            <a:ext cx="1458404" cy="23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RTRR</a:t>
            </a:r>
            <a:endParaRPr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9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CDE69E41-0AD0-4AE3-B537-7AF4B5827D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3929" y="4840799"/>
            <a:ext cx="168969" cy="1033335"/>
          </a:xfrm>
          <a:prstGeom prst="rect">
            <a:avLst/>
          </a:prstGeom>
        </p:spPr>
      </p:pic>
      <p:pic>
        <p:nvPicPr>
          <p:cNvPr id="90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14E4EAB8-D202-4F00-8062-F0F42C394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8314" y="5367891"/>
            <a:ext cx="168969" cy="1033335"/>
          </a:xfrm>
          <a:prstGeom prst="rect">
            <a:avLst/>
          </a:prstGeom>
        </p:spPr>
      </p:pic>
      <p:pic>
        <p:nvPicPr>
          <p:cNvPr id="91" name="圖片 80">
            <a:extLst>
              <a:ext uri="{FF2B5EF4-FFF2-40B4-BE49-F238E27FC236}">
                <a16:creationId xmlns:a16="http://schemas.microsoft.com/office/drawing/2014/main" id="{D1015406-0F41-436E-BDC7-F1DA469A33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04" y="4687747"/>
            <a:ext cx="381150" cy="571725"/>
          </a:xfrm>
          <a:prstGeom prst="rect">
            <a:avLst/>
          </a:prstGeom>
        </p:spPr>
      </p:pic>
      <p:pic>
        <p:nvPicPr>
          <p:cNvPr id="92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38E7BB86-5D14-41B4-8B80-A703026C7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657" y="5379843"/>
            <a:ext cx="168969" cy="1033335"/>
          </a:xfrm>
          <a:prstGeom prst="rect">
            <a:avLst/>
          </a:prstGeom>
        </p:spPr>
      </p:pic>
      <p:sp>
        <p:nvSpPr>
          <p:cNvPr id="93" name="Google Shape;160;p22">
            <a:extLst>
              <a:ext uri="{FF2B5EF4-FFF2-40B4-BE49-F238E27FC236}">
                <a16:creationId xmlns:a16="http://schemas.microsoft.com/office/drawing/2014/main" id="{A7653929-631C-472B-B9E9-B50E2FB5973F}"/>
              </a:ext>
            </a:extLst>
          </p:cNvPr>
          <p:cNvSpPr txBox="1"/>
          <p:nvPr/>
        </p:nvSpPr>
        <p:spPr>
          <a:xfrm>
            <a:off x="8455976" y="3703355"/>
            <a:ext cx="1458404" cy="23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TCP BBR</a:t>
            </a:r>
            <a:endParaRPr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Google Shape;160;p22">
            <a:extLst>
              <a:ext uri="{FF2B5EF4-FFF2-40B4-BE49-F238E27FC236}">
                <a16:creationId xmlns:a16="http://schemas.microsoft.com/office/drawing/2014/main" id="{CA55E707-D3F7-4900-B618-0AA327B78DD2}"/>
              </a:ext>
            </a:extLst>
          </p:cNvPr>
          <p:cNvSpPr txBox="1"/>
          <p:nvPr/>
        </p:nvSpPr>
        <p:spPr>
          <a:xfrm>
            <a:off x="8518019" y="3401230"/>
            <a:ext cx="1346884" cy="3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zh-TW" altLang="en-US" sz="1200" b="1">
                <a:solidFill>
                  <a:schemeClr val="dk1"/>
                </a:solidFill>
                <a:latin typeface="微軟正黑體"/>
                <a:ea typeface="微軟正黑體"/>
                <a:cs typeface="Arial"/>
                <a:sym typeface="Arial"/>
              </a:rPr>
              <a:t>Backup</a:t>
            </a:r>
            <a:r>
              <a:rPr lang="en-US" altLang="zh-TW" sz="1200" b="1">
                <a:solidFill>
                  <a:schemeClr val="dk1"/>
                </a:solidFill>
                <a:latin typeface="微軟正黑體"/>
                <a:ea typeface="微軟正黑體"/>
                <a:cs typeface="Arial"/>
                <a:sym typeface="Arial"/>
              </a:rPr>
              <a:t>/</a:t>
            </a:r>
            <a:r>
              <a:rPr lang="zh-TW" altLang="en-US" sz="1200" b="1">
                <a:solidFill>
                  <a:schemeClr val="dk1"/>
                </a:solidFill>
                <a:latin typeface="微軟正黑體"/>
                <a:ea typeface="微軟正黑體"/>
                <a:cs typeface="Arial"/>
                <a:sym typeface="Arial"/>
              </a:rPr>
              <a:t> Sync</a:t>
            </a:r>
            <a:endParaRPr lang="zh-TW" altLang="en-US" sz="1200" b="1">
              <a:solidFill>
                <a:schemeClr val="dk1"/>
              </a:solidFill>
              <a:latin typeface="微軟正黑體"/>
              <a:ea typeface="微軟正黑體"/>
            </a:endParaRPr>
          </a:p>
        </p:txBody>
      </p:sp>
      <p:pic>
        <p:nvPicPr>
          <p:cNvPr id="95" name="圖片 80">
            <a:extLst>
              <a:ext uri="{FF2B5EF4-FFF2-40B4-BE49-F238E27FC236}">
                <a16:creationId xmlns:a16="http://schemas.microsoft.com/office/drawing/2014/main" id="{C6D68108-28CC-4388-A1BC-3F38D27233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85" y="4498761"/>
            <a:ext cx="381150" cy="571725"/>
          </a:xfrm>
          <a:prstGeom prst="rect">
            <a:avLst/>
          </a:prstGeom>
        </p:spPr>
      </p:pic>
      <p:pic>
        <p:nvPicPr>
          <p:cNvPr id="96" name="圖片 80">
            <a:extLst>
              <a:ext uri="{FF2B5EF4-FFF2-40B4-BE49-F238E27FC236}">
                <a16:creationId xmlns:a16="http://schemas.microsoft.com/office/drawing/2014/main" id="{25FC12DB-3A98-4353-A2BD-4235E0CEE3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718" y="4044151"/>
            <a:ext cx="381150" cy="571725"/>
          </a:xfrm>
          <a:prstGeom prst="rect">
            <a:avLst/>
          </a:prstGeom>
        </p:spPr>
      </p:pic>
      <p:pic>
        <p:nvPicPr>
          <p:cNvPr id="97" name="Google Shape;127;p18">
            <a:extLst>
              <a:ext uri="{FF2B5EF4-FFF2-40B4-BE49-F238E27FC236}">
                <a16:creationId xmlns:a16="http://schemas.microsoft.com/office/drawing/2014/main" id="{8577B3A1-43BC-4A0F-9903-38C3DCB2CE52}"/>
              </a:ext>
            </a:extLst>
          </p:cNvPr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1056715" y="2722397"/>
            <a:ext cx="616797" cy="6167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Google Shape;127;p18">
            <a:extLst>
              <a:ext uri="{FF2B5EF4-FFF2-40B4-BE49-F238E27FC236}">
                <a16:creationId xmlns:a16="http://schemas.microsoft.com/office/drawing/2014/main" id="{E895C096-9663-4310-9A4D-465A5F70E707}"/>
              </a:ext>
            </a:extLst>
          </p:cNvPr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1056715" y="4169490"/>
            <a:ext cx="616797" cy="6167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Google Shape;127;p18">
            <a:extLst>
              <a:ext uri="{FF2B5EF4-FFF2-40B4-BE49-F238E27FC236}">
                <a16:creationId xmlns:a16="http://schemas.microsoft.com/office/drawing/2014/main" id="{F0FF43C6-4316-485B-8721-A08088204361}"/>
              </a:ext>
            </a:extLst>
          </p:cNvPr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1056715" y="5635444"/>
            <a:ext cx="616797" cy="6167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 102">
            <a:extLst>
              <a:ext uri="{FF2B5EF4-FFF2-40B4-BE49-F238E27FC236}">
                <a16:creationId xmlns:a16="http://schemas.microsoft.com/office/drawing/2014/main" id="{B0989F05-430A-49B3-8A27-EA6F4EF5B383}"/>
              </a:ext>
            </a:extLst>
          </p:cNvPr>
          <p:cNvSpPr/>
          <p:nvPr/>
        </p:nvSpPr>
        <p:spPr>
          <a:xfrm>
            <a:off x="1816368" y="1720718"/>
            <a:ext cx="1408745" cy="4801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TW" altLang="en-US" sz="280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</a:t>
            </a:r>
            <a:endParaRPr lang="zh-TW" sz="32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B02B5E21-4BA0-496A-A440-6CAFCCC117C9}"/>
              </a:ext>
            </a:extLst>
          </p:cNvPr>
          <p:cNvSpPr/>
          <p:nvPr/>
        </p:nvSpPr>
        <p:spPr>
          <a:xfrm>
            <a:off x="5266286" y="1723602"/>
            <a:ext cx="2143601" cy="4801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TW" altLang="en-US" sz="280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Remote</a:t>
            </a:r>
            <a:endParaRPr lang="zh-TW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ABFFE79C-8EA9-41CA-88AE-FBC6D4548415}"/>
              </a:ext>
            </a:extLst>
          </p:cNvPr>
          <p:cNvSpPr/>
          <p:nvPr/>
        </p:nvSpPr>
        <p:spPr>
          <a:xfrm>
            <a:off x="9391353" y="1744768"/>
            <a:ext cx="1514130" cy="4801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TW" altLang="en-US" sz="280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Cloud</a:t>
            </a:r>
            <a:endParaRPr lang="zh-TW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標題 2">
            <a:extLst>
              <a:ext uri="{FF2B5EF4-FFF2-40B4-BE49-F238E27FC236}">
                <a16:creationId xmlns:a16="http://schemas.microsoft.com/office/drawing/2014/main" id="{D5A999A8-2653-4CF8-AD7D-1A361F5B3817}"/>
              </a:ext>
            </a:extLst>
          </p:cNvPr>
          <p:cNvSpPr txBox="1">
            <a:spLocks/>
          </p:cNvSpPr>
          <p:nvPr/>
        </p:nvSpPr>
        <p:spPr>
          <a:xfrm>
            <a:off x="270229" y="251935"/>
            <a:ext cx="114634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sz="3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&amp;</a:t>
            </a:r>
            <a:r>
              <a:rPr lang="zh-TW" altLang="en-US" sz="3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3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Time Machine's Complete Data Protection Plan complies with the 3-2-1 Principle </a:t>
            </a:r>
            <a:endParaRPr lang="zh-TW" altLang="en-US" sz="3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1" name="Google Shape;158;p22">
            <a:extLst>
              <a:ext uri="{FF2B5EF4-FFF2-40B4-BE49-F238E27FC236}">
                <a16:creationId xmlns:a16="http://schemas.microsoft.com/office/drawing/2014/main" id="{EFF9E088-F8FE-4A95-8C74-FCFDC237C08A}"/>
              </a:ext>
            </a:extLst>
          </p:cNvPr>
          <p:cNvSpPr txBox="1"/>
          <p:nvPr/>
        </p:nvSpPr>
        <p:spPr>
          <a:xfrm>
            <a:off x="2501746" y="6297023"/>
            <a:ext cx="2426426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zh-TW" altLang="en-US" sz="1400" b="1">
                <a:solidFill>
                  <a:schemeClr val="dk1"/>
                </a:solidFill>
                <a:latin typeface="微軟正黑體"/>
                <a:ea typeface="微軟正黑體"/>
                <a:cs typeface="Arial"/>
                <a:sym typeface="Arial"/>
              </a:rPr>
              <a:t>External Device </a:t>
            </a:r>
            <a:r>
              <a:rPr lang="en-US" altLang="zh-TW" sz="1400" b="1">
                <a:solidFill>
                  <a:schemeClr val="dk1"/>
                </a:solidFill>
                <a:latin typeface="微軟正黑體"/>
                <a:ea typeface="微軟正黑體"/>
                <a:cs typeface="Arial"/>
                <a:sym typeface="Arial"/>
              </a:rPr>
              <a:t>/ TR-004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B07464F-63E2-47AC-8A4D-6F10EB8836F5}"/>
              </a:ext>
            </a:extLst>
          </p:cNvPr>
          <p:cNvSpPr/>
          <p:nvPr/>
        </p:nvSpPr>
        <p:spPr>
          <a:xfrm>
            <a:off x="6916466" y="5874897"/>
            <a:ext cx="2552753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indent="-95885">
              <a:buSzPts val="14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微軟正黑體"/>
                <a:ea typeface="微軟正黑體"/>
              </a:rPr>
              <a:t>Rsync</a:t>
            </a:r>
            <a:r>
              <a:rPr lang="en-US" altLang="zh-TW" sz="1600" b="1">
                <a:latin typeface="微軟正黑體"/>
                <a:ea typeface="微軟正黑體"/>
              </a:rPr>
              <a:t> Server</a:t>
            </a:r>
          </a:p>
          <a:p>
            <a:pPr lvl="0" indent="-95885">
              <a:buSzPts val="14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微軟正黑體"/>
                <a:ea typeface="微軟正黑體"/>
              </a:rPr>
              <a:t>CIFS / SMB Server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indent="-95885">
              <a:buSzPts val="14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微軟正黑體"/>
                <a:ea typeface="微軟正黑體"/>
              </a:rPr>
              <a:t>FTP Server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9806E8DA-218B-4977-B7AA-F3B3F526D0C7}"/>
              </a:ext>
            </a:extLst>
          </p:cNvPr>
          <p:cNvSpPr/>
          <p:nvPr/>
        </p:nvSpPr>
        <p:spPr>
          <a:xfrm>
            <a:off x="9802873" y="4439203"/>
            <a:ext cx="192773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indent="-95885">
              <a:buSzPts val="14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微軟正黑體"/>
                <a:ea typeface="微軟正黑體"/>
              </a:rPr>
              <a:t>File Storage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95885">
              <a:buSzPts val="14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微軟正黑體"/>
                <a:ea typeface="微軟正黑體"/>
              </a:rPr>
              <a:t>Object Storage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7781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F15D-E704-9942-A57A-EE5341A3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HBS 3 </a:t>
            </a:r>
            <a:r>
              <a:rPr lang="en-US" altLang="zh-TW"/>
              <a:t>support</a:t>
            </a:r>
            <a:r>
              <a:rPr lang="zh-TW" altLang="en-US"/>
              <a:t> Time Machine backup settings</a:t>
            </a: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52ED8D8-4075-40D9-8795-BFA675A951E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83290" y="1384487"/>
            <a:ext cx="10317163" cy="51816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88900" algn="ctr" rotWithShape="0">
              <a:prstClr val="black">
                <a:alpha val="2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17855E9-D9FE-4B7B-AE03-ABF0340D95F9}"/>
              </a:ext>
            </a:extLst>
          </p:cNvPr>
          <p:cNvSpPr txBox="1"/>
          <p:nvPr/>
        </p:nvSpPr>
        <p:spPr>
          <a:xfrm>
            <a:off x="8263939" y="2786648"/>
            <a:ext cx="35365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accent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the dedicated Time Machine account</a:t>
            </a:r>
            <a:endParaRPr lang="zh-TW">
              <a:solidFill>
                <a:schemeClr val="accent2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10EECAA-B1BE-4F7D-B44A-345485560815}"/>
              </a:ext>
            </a:extLst>
          </p:cNvPr>
          <p:cNvSpPr/>
          <p:nvPr/>
        </p:nvSpPr>
        <p:spPr>
          <a:xfrm>
            <a:off x="4364310" y="4451332"/>
            <a:ext cx="4779276" cy="49314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865EE36-768E-488E-B52C-267958FEAED6}"/>
              </a:ext>
            </a:extLst>
          </p:cNvPr>
          <p:cNvSpPr txBox="1"/>
          <p:nvPr/>
        </p:nvSpPr>
        <p:spPr>
          <a:xfrm>
            <a:off x="4364310" y="4996605"/>
            <a:ext cx="60168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accen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multiple accounts of QTS </a:t>
            </a:r>
            <a:endParaRPr lang="zh-TW" altLang="en-US" b="1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BDCB5FC-E759-442F-BB38-DC24A503AA35}"/>
              </a:ext>
            </a:extLst>
          </p:cNvPr>
          <p:cNvSpPr/>
          <p:nvPr/>
        </p:nvSpPr>
        <p:spPr>
          <a:xfrm>
            <a:off x="4371185" y="2772898"/>
            <a:ext cx="3816750" cy="161255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64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箭號: 向右 50">
            <a:extLst>
              <a:ext uri="{FF2B5EF4-FFF2-40B4-BE49-F238E27FC236}">
                <a16:creationId xmlns:a16="http://schemas.microsoft.com/office/drawing/2014/main" id="{9C72B11A-266E-47E2-A4E0-9C53C623369A}"/>
              </a:ext>
            </a:extLst>
          </p:cNvPr>
          <p:cNvSpPr/>
          <p:nvPr/>
        </p:nvSpPr>
        <p:spPr>
          <a:xfrm>
            <a:off x="4076068" y="2099531"/>
            <a:ext cx="1064080" cy="456230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箭號: 向右 51">
            <a:extLst>
              <a:ext uri="{FF2B5EF4-FFF2-40B4-BE49-F238E27FC236}">
                <a16:creationId xmlns:a16="http://schemas.microsoft.com/office/drawing/2014/main" id="{B97587B2-FF9B-43C0-BAD0-801120A955C2}"/>
              </a:ext>
            </a:extLst>
          </p:cNvPr>
          <p:cNvSpPr/>
          <p:nvPr/>
        </p:nvSpPr>
        <p:spPr>
          <a:xfrm>
            <a:off x="7549859" y="2099531"/>
            <a:ext cx="1064080" cy="456230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3F94422C-9F2B-407A-BAED-4E4D082256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70" y="1386742"/>
            <a:ext cx="2405432" cy="1084791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6ADF5B18-FA96-4E3E-8CCC-720F555C6E43}"/>
              </a:ext>
            </a:extLst>
          </p:cNvPr>
          <p:cNvGrpSpPr/>
          <p:nvPr/>
        </p:nvGrpSpPr>
        <p:grpSpPr>
          <a:xfrm>
            <a:off x="4831376" y="1182915"/>
            <a:ext cx="895143" cy="938849"/>
            <a:chOff x="7930695" y="3910647"/>
            <a:chExt cx="1260000" cy="1321520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18417883-4EDB-431B-8B0E-3A97DCD1F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695" y="3972167"/>
              <a:ext cx="1260000" cy="1260000"/>
            </a:xfrm>
            <a:prstGeom prst="rect">
              <a:avLst/>
            </a:prstGeom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716D948D-BE20-4B34-814C-F1947541F7C3}"/>
                </a:ext>
              </a:extLst>
            </p:cNvPr>
            <p:cNvSpPr/>
            <p:nvPr/>
          </p:nvSpPr>
          <p:spPr>
            <a:xfrm>
              <a:off x="8122771" y="3910647"/>
              <a:ext cx="831661" cy="132133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924119CA-B909-4A34-8971-3E949DFC94D4}"/>
              </a:ext>
            </a:extLst>
          </p:cNvPr>
          <p:cNvSpPr/>
          <p:nvPr/>
        </p:nvSpPr>
        <p:spPr>
          <a:xfrm>
            <a:off x="5420442" y="1590398"/>
            <a:ext cx="2483284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TW" altLang="en-US" sz="200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Backup Space Management</a:t>
            </a:r>
            <a:endParaRPr lang="zh-TW" sz="11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45283C54-5180-4113-AB5E-149C0A660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345" y="1386742"/>
            <a:ext cx="2405432" cy="1084791"/>
          </a:xfrm>
          <a:prstGeom prst="rect">
            <a:avLst/>
          </a:prstGeom>
        </p:spPr>
      </p:pic>
      <p:grpSp>
        <p:nvGrpSpPr>
          <p:cNvPr id="45" name="群組 44">
            <a:extLst>
              <a:ext uri="{FF2B5EF4-FFF2-40B4-BE49-F238E27FC236}">
                <a16:creationId xmlns:a16="http://schemas.microsoft.com/office/drawing/2014/main" id="{E162FE96-F3AF-4E77-B913-56D65865C41B}"/>
              </a:ext>
            </a:extLst>
          </p:cNvPr>
          <p:cNvGrpSpPr/>
          <p:nvPr/>
        </p:nvGrpSpPr>
        <p:grpSpPr>
          <a:xfrm>
            <a:off x="8319351" y="1182915"/>
            <a:ext cx="895143" cy="938849"/>
            <a:chOff x="7930695" y="3910647"/>
            <a:chExt cx="1260000" cy="1321520"/>
          </a:xfrm>
        </p:grpSpPr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98A47F68-D927-4E1E-A890-6732E7CAA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695" y="3972167"/>
              <a:ext cx="1260000" cy="1260000"/>
            </a:xfrm>
            <a:prstGeom prst="rect">
              <a:avLst/>
            </a:prstGeom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4E10609A-7D63-427D-A19F-158F8162D224}"/>
                </a:ext>
              </a:extLst>
            </p:cNvPr>
            <p:cNvSpPr/>
            <p:nvPr/>
          </p:nvSpPr>
          <p:spPr>
            <a:xfrm>
              <a:off x="8122771" y="3910647"/>
              <a:ext cx="831661" cy="132133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TW" altLang="en-US"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52B8370D-D49E-42D7-9A30-F2AD6BF58E58}"/>
              </a:ext>
            </a:extLst>
          </p:cNvPr>
          <p:cNvSpPr/>
          <p:nvPr/>
        </p:nvSpPr>
        <p:spPr>
          <a:xfrm>
            <a:off x="8986997" y="1575068"/>
            <a:ext cx="2259680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TW" altLang="en-US" sz="200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Set up the Shared Folder</a:t>
            </a:r>
            <a:endParaRPr lang="zh-TW" sz="11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1D3E0C7-6610-4A76-85A3-F0BB03C5C38C}"/>
              </a:ext>
            </a:extLst>
          </p:cNvPr>
          <p:cNvGrpSpPr/>
          <p:nvPr/>
        </p:nvGrpSpPr>
        <p:grpSpPr>
          <a:xfrm>
            <a:off x="2309968" y="2781017"/>
            <a:ext cx="8566028" cy="3990029"/>
            <a:chOff x="1732199" y="1997767"/>
            <a:chExt cx="6113860" cy="2847817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9F141CDA-EA89-4C14-92EF-9FA91D92CE73}"/>
                </a:ext>
              </a:extLst>
            </p:cNvPr>
            <p:cNvGrpSpPr/>
            <p:nvPr/>
          </p:nvGrpSpPr>
          <p:grpSpPr>
            <a:xfrm>
              <a:off x="1732199" y="1997767"/>
              <a:ext cx="5364340" cy="2847817"/>
              <a:chOff x="1815689" y="2189334"/>
              <a:chExt cx="5364340" cy="2847817"/>
            </a:xfrm>
          </p:grpSpPr>
          <p:pic>
            <p:nvPicPr>
              <p:cNvPr id="3" name="圖形 2">
                <a:extLst>
                  <a:ext uri="{FF2B5EF4-FFF2-40B4-BE49-F238E27FC236}">
                    <a16:creationId xmlns:a16="http://schemas.microsoft.com/office/drawing/2014/main" id="{0A3A90CA-6FB1-4283-96C3-50A33E253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815689" y="2189334"/>
                <a:ext cx="5364340" cy="2847817"/>
              </a:xfrm>
              <a:prstGeom prst="rect">
                <a:avLst/>
              </a:prstGeom>
            </p:spPr>
          </p:pic>
          <p:pic>
            <p:nvPicPr>
              <p:cNvPr id="243" name="Google Shape;243;p29"/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8557" y="2242086"/>
                <a:ext cx="5265203" cy="26947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Google Shape;243;p29">
              <a:extLst>
                <a:ext uri="{FF2B5EF4-FFF2-40B4-BE49-F238E27FC236}">
                  <a16:creationId xmlns:a16="http://schemas.microsoft.com/office/drawing/2014/main" id="{E0A6E87C-7235-4B30-9D19-932CA9E0164E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5321" y="3514525"/>
              <a:ext cx="2990738" cy="86711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矩形 11">
              <a:extLst>
                <a:ext uri="{FF2B5EF4-FFF2-40B4-BE49-F238E27FC236}">
                  <a16:creationId xmlns:a16="http://schemas.microsoft.com/office/drawing/2014/main" id="{446A3405-309A-4D5C-B5D7-F181EC6DF39B}"/>
                </a:ext>
              </a:extLst>
            </p:cNvPr>
            <p:cNvSpPr/>
            <p:nvPr/>
          </p:nvSpPr>
          <p:spPr>
            <a:xfrm rot="16200000">
              <a:off x="4297222" y="3803427"/>
              <a:ext cx="867111" cy="264991"/>
            </a:xfrm>
            <a:custGeom>
              <a:avLst/>
              <a:gdLst>
                <a:gd name="connsiteX0" fmla="*/ 0 w 4989429"/>
                <a:gd name="connsiteY0" fmla="*/ 0 h 403412"/>
                <a:gd name="connsiteX1" fmla="*/ 4989429 w 4989429"/>
                <a:gd name="connsiteY1" fmla="*/ 0 h 403412"/>
                <a:gd name="connsiteX2" fmla="*/ 4989429 w 4989429"/>
                <a:gd name="connsiteY2" fmla="*/ 403412 h 403412"/>
                <a:gd name="connsiteX3" fmla="*/ 0 w 4989429"/>
                <a:gd name="connsiteY3" fmla="*/ 403412 h 403412"/>
                <a:gd name="connsiteX4" fmla="*/ 0 w 4989429"/>
                <a:gd name="connsiteY4" fmla="*/ 0 h 403412"/>
                <a:gd name="connsiteX0" fmla="*/ 0 w 4989429"/>
                <a:gd name="connsiteY0" fmla="*/ 0 h 403412"/>
                <a:gd name="connsiteX1" fmla="*/ 4989429 w 4989429"/>
                <a:gd name="connsiteY1" fmla="*/ 0 h 403412"/>
                <a:gd name="connsiteX2" fmla="*/ 4989429 w 4989429"/>
                <a:gd name="connsiteY2" fmla="*/ 403412 h 403412"/>
                <a:gd name="connsiteX3" fmla="*/ 0 w 4989429"/>
                <a:gd name="connsiteY3" fmla="*/ 403412 h 403412"/>
                <a:gd name="connsiteX4" fmla="*/ 0 w 4989429"/>
                <a:gd name="connsiteY4" fmla="*/ 0 h 403412"/>
                <a:gd name="connsiteX0" fmla="*/ 0 w 4989429"/>
                <a:gd name="connsiteY0" fmla="*/ 161365 h 564777"/>
                <a:gd name="connsiteX1" fmla="*/ 4626359 w 4989429"/>
                <a:gd name="connsiteY1" fmla="*/ 0 h 564777"/>
                <a:gd name="connsiteX2" fmla="*/ 4989429 w 4989429"/>
                <a:gd name="connsiteY2" fmla="*/ 564777 h 564777"/>
                <a:gd name="connsiteX3" fmla="*/ 0 w 4989429"/>
                <a:gd name="connsiteY3" fmla="*/ 564777 h 564777"/>
                <a:gd name="connsiteX4" fmla="*/ 0 w 4989429"/>
                <a:gd name="connsiteY4" fmla="*/ 161365 h 564777"/>
                <a:gd name="connsiteX0" fmla="*/ 1297641 w 4989429"/>
                <a:gd name="connsiteY0" fmla="*/ 0 h 591670"/>
                <a:gd name="connsiteX1" fmla="*/ 4626359 w 4989429"/>
                <a:gd name="connsiteY1" fmla="*/ 26893 h 591670"/>
                <a:gd name="connsiteX2" fmla="*/ 4989429 w 4989429"/>
                <a:gd name="connsiteY2" fmla="*/ 591670 h 591670"/>
                <a:gd name="connsiteX3" fmla="*/ 0 w 4989429"/>
                <a:gd name="connsiteY3" fmla="*/ 591670 h 591670"/>
                <a:gd name="connsiteX4" fmla="*/ 1297641 w 4989429"/>
                <a:gd name="connsiteY4" fmla="*/ 0 h 591670"/>
                <a:gd name="connsiteX0" fmla="*/ 1210235 w 4989429"/>
                <a:gd name="connsiteY0" fmla="*/ 0 h 591670"/>
                <a:gd name="connsiteX1" fmla="*/ 4626359 w 4989429"/>
                <a:gd name="connsiteY1" fmla="*/ 26893 h 591670"/>
                <a:gd name="connsiteX2" fmla="*/ 4989429 w 4989429"/>
                <a:gd name="connsiteY2" fmla="*/ 591670 h 591670"/>
                <a:gd name="connsiteX3" fmla="*/ 0 w 4989429"/>
                <a:gd name="connsiteY3" fmla="*/ 591670 h 591670"/>
                <a:gd name="connsiteX4" fmla="*/ 1210235 w 4989429"/>
                <a:gd name="connsiteY4" fmla="*/ 0 h 591670"/>
                <a:gd name="connsiteX0" fmla="*/ 1210235 w 4989429"/>
                <a:gd name="connsiteY0" fmla="*/ 952 h 592622"/>
                <a:gd name="connsiteX1" fmla="*/ 4551296 w 4989429"/>
                <a:gd name="connsiteY1" fmla="*/ 0 h 592622"/>
                <a:gd name="connsiteX2" fmla="*/ 4989429 w 4989429"/>
                <a:gd name="connsiteY2" fmla="*/ 592622 h 592622"/>
                <a:gd name="connsiteX3" fmla="*/ 0 w 4989429"/>
                <a:gd name="connsiteY3" fmla="*/ 592622 h 592622"/>
                <a:gd name="connsiteX4" fmla="*/ 1210235 w 4989429"/>
                <a:gd name="connsiteY4" fmla="*/ 952 h 592622"/>
                <a:gd name="connsiteX0" fmla="*/ 1210235 w 4871983"/>
                <a:gd name="connsiteY0" fmla="*/ 952 h 592622"/>
                <a:gd name="connsiteX1" fmla="*/ 4551296 w 4871983"/>
                <a:gd name="connsiteY1" fmla="*/ 0 h 592622"/>
                <a:gd name="connsiteX2" fmla="*/ 4871983 w 4871983"/>
                <a:gd name="connsiteY2" fmla="*/ 579281 h 592622"/>
                <a:gd name="connsiteX3" fmla="*/ 0 w 4871983"/>
                <a:gd name="connsiteY3" fmla="*/ 592622 h 592622"/>
                <a:gd name="connsiteX4" fmla="*/ 1210235 w 4871983"/>
                <a:gd name="connsiteY4" fmla="*/ 952 h 592622"/>
                <a:gd name="connsiteX0" fmla="*/ 1277347 w 4939095"/>
                <a:gd name="connsiteY0" fmla="*/ 952 h 579281"/>
                <a:gd name="connsiteX1" fmla="*/ 4618408 w 4939095"/>
                <a:gd name="connsiteY1" fmla="*/ 0 h 579281"/>
                <a:gd name="connsiteX2" fmla="*/ 4939095 w 4939095"/>
                <a:gd name="connsiteY2" fmla="*/ 579281 h 579281"/>
                <a:gd name="connsiteX3" fmla="*/ 0 w 4939095"/>
                <a:gd name="connsiteY3" fmla="*/ 572610 h 579281"/>
                <a:gd name="connsiteX4" fmla="*/ 1277347 w 4939095"/>
                <a:gd name="connsiteY4" fmla="*/ 952 h 579281"/>
                <a:gd name="connsiteX0" fmla="*/ 1277347 w 5973596"/>
                <a:gd name="connsiteY0" fmla="*/ 952 h 579281"/>
                <a:gd name="connsiteX1" fmla="*/ 5973596 w 5973596"/>
                <a:gd name="connsiteY1" fmla="*/ 0 h 579281"/>
                <a:gd name="connsiteX2" fmla="*/ 4939095 w 5973596"/>
                <a:gd name="connsiteY2" fmla="*/ 579281 h 579281"/>
                <a:gd name="connsiteX3" fmla="*/ 0 w 5973596"/>
                <a:gd name="connsiteY3" fmla="*/ 572610 h 579281"/>
                <a:gd name="connsiteX4" fmla="*/ 1277347 w 5973596"/>
                <a:gd name="connsiteY4" fmla="*/ 952 h 579281"/>
                <a:gd name="connsiteX0" fmla="*/ 1277347 w 6866369"/>
                <a:gd name="connsiteY0" fmla="*/ 952 h 586738"/>
                <a:gd name="connsiteX1" fmla="*/ 5973596 w 6866369"/>
                <a:gd name="connsiteY1" fmla="*/ 0 h 586738"/>
                <a:gd name="connsiteX2" fmla="*/ 6866369 w 6866369"/>
                <a:gd name="connsiteY2" fmla="*/ 586738 h 586738"/>
                <a:gd name="connsiteX3" fmla="*/ 0 w 6866369"/>
                <a:gd name="connsiteY3" fmla="*/ 572610 h 586738"/>
                <a:gd name="connsiteX4" fmla="*/ 1277347 w 6866369"/>
                <a:gd name="connsiteY4" fmla="*/ 952 h 586738"/>
                <a:gd name="connsiteX0" fmla="*/ 533900 w 6122922"/>
                <a:gd name="connsiteY0" fmla="*/ 952 h 586738"/>
                <a:gd name="connsiteX1" fmla="*/ 5230149 w 6122922"/>
                <a:gd name="connsiteY1" fmla="*/ 0 h 586738"/>
                <a:gd name="connsiteX2" fmla="*/ 6122922 w 6122922"/>
                <a:gd name="connsiteY2" fmla="*/ 586738 h 586738"/>
                <a:gd name="connsiteX3" fmla="*/ 0 w 6122922"/>
                <a:gd name="connsiteY3" fmla="*/ 420872 h 586738"/>
                <a:gd name="connsiteX4" fmla="*/ 533900 w 6122922"/>
                <a:gd name="connsiteY4" fmla="*/ 952 h 586738"/>
                <a:gd name="connsiteX0" fmla="*/ 533900 w 5230149"/>
                <a:gd name="connsiteY0" fmla="*/ 952 h 422356"/>
                <a:gd name="connsiteX1" fmla="*/ 5230149 w 5230149"/>
                <a:gd name="connsiteY1" fmla="*/ 0 h 422356"/>
                <a:gd name="connsiteX2" fmla="*/ 3427430 w 5230149"/>
                <a:gd name="connsiteY2" fmla="*/ 422356 h 422356"/>
                <a:gd name="connsiteX3" fmla="*/ 0 w 5230149"/>
                <a:gd name="connsiteY3" fmla="*/ 420872 h 422356"/>
                <a:gd name="connsiteX4" fmla="*/ 533900 w 5230149"/>
                <a:gd name="connsiteY4" fmla="*/ 952 h 422356"/>
                <a:gd name="connsiteX0" fmla="*/ 533900 w 3427430"/>
                <a:gd name="connsiteY0" fmla="*/ -1 h 421403"/>
                <a:gd name="connsiteX1" fmla="*/ 2999808 w 3427430"/>
                <a:gd name="connsiteY1" fmla="*/ 18014 h 421403"/>
                <a:gd name="connsiteX2" fmla="*/ 3427430 w 3427430"/>
                <a:gd name="connsiteY2" fmla="*/ 421403 h 421403"/>
                <a:gd name="connsiteX3" fmla="*/ 0 w 3427430"/>
                <a:gd name="connsiteY3" fmla="*/ 419919 h 421403"/>
                <a:gd name="connsiteX4" fmla="*/ 533900 w 3427430"/>
                <a:gd name="connsiteY4" fmla="*/ -1 h 421403"/>
                <a:gd name="connsiteX0" fmla="*/ 533900 w 3677896"/>
                <a:gd name="connsiteY0" fmla="*/ 1 h 419921"/>
                <a:gd name="connsiteX1" fmla="*/ 2999808 w 3677896"/>
                <a:gd name="connsiteY1" fmla="*/ 18016 h 419921"/>
                <a:gd name="connsiteX2" fmla="*/ 3677896 w 3677896"/>
                <a:gd name="connsiteY2" fmla="*/ 415082 h 419921"/>
                <a:gd name="connsiteX3" fmla="*/ 0 w 3677896"/>
                <a:gd name="connsiteY3" fmla="*/ 419921 h 419921"/>
                <a:gd name="connsiteX4" fmla="*/ 533900 w 3677896"/>
                <a:gd name="connsiteY4" fmla="*/ 1 h 419921"/>
                <a:gd name="connsiteX0" fmla="*/ 533900 w 3677896"/>
                <a:gd name="connsiteY0" fmla="*/ -1 h 419919"/>
                <a:gd name="connsiteX1" fmla="*/ 924518 w 3677896"/>
                <a:gd name="connsiteY1" fmla="*/ 11693 h 419919"/>
                <a:gd name="connsiteX2" fmla="*/ 3677896 w 3677896"/>
                <a:gd name="connsiteY2" fmla="*/ 415080 h 419919"/>
                <a:gd name="connsiteX3" fmla="*/ 0 w 3677896"/>
                <a:gd name="connsiteY3" fmla="*/ 419919 h 419919"/>
                <a:gd name="connsiteX4" fmla="*/ 533900 w 3677896"/>
                <a:gd name="connsiteY4" fmla="*/ -1 h 419919"/>
                <a:gd name="connsiteX0" fmla="*/ 533900 w 1368043"/>
                <a:gd name="connsiteY0" fmla="*/ 1 h 421409"/>
                <a:gd name="connsiteX1" fmla="*/ 924518 w 1368043"/>
                <a:gd name="connsiteY1" fmla="*/ 11695 h 421409"/>
                <a:gd name="connsiteX2" fmla="*/ 1368043 w 1368043"/>
                <a:gd name="connsiteY2" fmla="*/ 421409 h 421409"/>
                <a:gd name="connsiteX3" fmla="*/ 0 w 1368043"/>
                <a:gd name="connsiteY3" fmla="*/ 419921 h 421409"/>
                <a:gd name="connsiteX4" fmla="*/ 533900 w 1368043"/>
                <a:gd name="connsiteY4" fmla="*/ 1 h 421409"/>
                <a:gd name="connsiteX0" fmla="*/ 21041 w 855184"/>
                <a:gd name="connsiteY0" fmla="*/ -1 h 421407"/>
                <a:gd name="connsiteX1" fmla="*/ 411659 w 855184"/>
                <a:gd name="connsiteY1" fmla="*/ 11693 h 421407"/>
                <a:gd name="connsiteX2" fmla="*/ 855184 w 855184"/>
                <a:gd name="connsiteY2" fmla="*/ 421407 h 421407"/>
                <a:gd name="connsiteX3" fmla="*/ 0 w 855184"/>
                <a:gd name="connsiteY3" fmla="*/ 394630 h 421407"/>
                <a:gd name="connsiteX4" fmla="*/ 21041 w 855184"/>
                <a:gd name="connsiteY4" fmla="*/ -1 h 421407"/>
                <a:gd name="connsiteX0" fmla="*/ 32968 w 867111"/>
                <a:gd name="connsiteY0" fmla="*/ 1 h 421409"/>
                <a:gd name="connsiteX1" fmla="*/ 423586 w 867111"/>
                <a:gd name="connsiteY1" fmla="*/ 11695 h 421409"/>
                <a:gd name="connsiteX2" fmla="*/ 867111 w 867111"/>
                <a:gd name="connsiteY2" fmla="*/ 421409 h 421409"/>
                <a:gd name="connsiteX3" fmla="*/ 0 w 867111"/>
                <a:gd name="connsiteY3" fmla="*/ 419922 h 421409"/>
                <a:gd name="connsiteX4" fmla="*/ 32968 w 867111"/>
                <a:gd name="connsiteY4" fmla="*/ 1 h 421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111" h="421409">
                  <a:moveTo>
                    <a:pt x="32968" y="1"/>
                  </a:moveTo>
                  <a:lnTo>
                    <a:pt x="423586" y="11695"/>
                  </a:lnTo>
                  <a:lnTo>
                    <a:pt x="867111" y="421409"/>
                  </a:lnTo>
                  <a:lnTo>
                    <a:pt x="0" y="419922"/>
                  </a:lnTo>
                  <a:lnTo>
                    <a:pt x="32968" y="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37000"/>
                  </a:schemeClr>
                </a:gs>
                <a:gs pos="50000">
                  <a:schemeClr val="accent1">
                    <a:tint val="44500"/>
                    <a:satMod val="160000"/>
                    <a:alpha val="69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7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/>
            </a:p>
          </p:txBody>
        </p:sp>
      </p:grpSp>
      <p:sp>
        <p:nvSpPr>
          <p:cNvPr id="11" name="標題 10">
            <a:extLst>
              <a:ext uri="{FF2B5EF4-FFF2-40B4-BE49-F238E27FC236}">
                <a16:creationId xmlns:a16="http://schemas.microsoft.com/office/drawing/2014/main" id="{76932CA4-9314-457B-A16F-F08E601F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How to prepare the NAS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A0EB0D3-F214-4BE7-ADE4-953167EB62C8}"/>
              </a:ext>
            </a:extLst>
          </p:cNvPr>
          <p:cNvSpPr/>
          <p:nvPr/>
        </p:nvSpPr>
        <p:spPr>
          <a:xfrm>
            <a:off x="6760246" y="5628506"/>
            <a:ext cx="4041225" cy="31070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1645F0F-E589-45B1-83A9-98D098F20B41}"/>
              </a:ext>
            </a:extLst>
          </p:cNvPr>
          <p:cNvSpPr/>
          <p:nvPr/>
        </p:nvSpPr>
        <p:spPr>
          <a:xfrm>
            <a:off x="4082889" y="5496534"/>
            <a:ext cx="2242700" cy="57465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71163373-18E0-4D43-BD74-5521A47A3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96" y="1386742"/>
            <a:ext cx="2405432" cy="108479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E68158B-2778-4002-9377-AC3A3506ED8C}"/>
              </a:ext>
            </a:extLst>
          </p:cNvPr>
          <p:cNvSpPr/>
          <p:nvPr/>
        </p:nvSpPr>
        <p:spPr>
          <a:xfrm>
            <a:off x="2094467" y="1585273"/>
            <a:ext cx="1977464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TW" altLang="en-US" sz="200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Set up account</a:t>
            </a:r>
            <a:endParaRPr lang="zh-TW" altLang="en-US" sz="2000" b="1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82D6D04-E87F-4C07-A267-829C3CA928B5}"/>
              </a:ext>
            </a:extLst>
          </p:cNvPr>
          <p:cNvGrpSpPr/>
          <p:nvPr/>
        </p:nvGrpSpPr>
        <p:grpSpPr>
          <a:xfrm>
            <a:off x="1343402" y="1182915"/>
            <a:ext cx="895143" cy="938849"/>
            <a:chOff x="7930695" y="3910647"/>
            <a:chExt cx="1260000" cy="1321520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C28D35CD-7C23-4910-B575-800A0FC9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695" y="3972167"/>
              <a:ext cx="1260000" cy="1260000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EE39A65B-7DF6-4EE8-92F7-C3A5B8EF68E5}"/>
                </a:ext>
              </a:extLst>
            </p:cNvPr>
            <p:cNvSpPr/>
            <p:nvPr/>
          </p:nvSpPr>
          <p:spPr>
            <a:xfrm>
              <a:off x="8122771" y="3910647"/>
              <a:ext cx="831661" cy="132133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5500" b="1">
                  <a:solidFill>
                    <a:schemeClr val="bg1"/>
                  </a:solidFill>
                </a:rPr>
                <a:t>1</a:t>
              </a:r>
              <a:endParaRPr lang="zh-TW" altLang="en-US" sz="55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134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37EFBE85-5D45-4794-8D2C-08ACE90A468C}"/>
              </a:ext>
            </a:extLst>
          </p:cNvPr>
          <p:cNvSpPr/>
          <p:nvPr/>
        </p:nvSpPr>
        <p:spPr>
          <a:xfrm>
            <a:off x="4317730" y="2090954"/>
            <a:ext cx="1064080" cy="456230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60980ACA-8E95-4E5B-B5A0-D3F5272F0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32" y="1378165"/>
            <a:ext cx="2405432" cy="1084791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4BAD59E3-2AD0-442C-A19A-8D9893529F1F}"/>
              </a:ext>
            </a:extLst>
          </p:cNvPr>
          <p:cNvGrpSpPr/>
          <p:nvPr/>
        </p:nvGrpSpPr>
        <p:grpSpPr>
          <a:xfrm>
            <a:off x="5073038" y="1174338"/>
            <a:ext cx="895143" cy="938849"/>
            <a:chOff x="7930695" y="3910647"/>
            <a:chExt cx="1260000" cy="1321520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0B30A62D-A618-4C62-9A43-7EF1DF9E7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695" y="3972167"/>
              <a:ext cx="1260000" cy="1260000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4EECFE8-4A08-4EB4-B216-53E1F74294AA}"/>
                </a:ext>
              </a:extLst>
            </p:cNvPr>
            <p:cNvSpPr/>
            <p:nvPr/>
          </p:nvSpPr>
          <p:spPr>
            <a:xfrm>
              <a:off x="8122771" y="3910647"/>
              <a:ext cx="831661" cy="132133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5500" b="1">
                  <a:solidFill>
                    <a:schemeClr val="bg1"/>
                  </a:solidFill>
                </a:rPr>
                <a:t>2</a:t>
              </a:r>
              <a:endParaRPr lang="zh-TW" altLang="en-US" sz="5500" b="1">
                <a:solidFill>
                  <a:schemeClr val="bg1"/>
                </a:solidFill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A3DBD49-C557-4E8C-8B88-B3FB38BB5605}"/>
              </a:ext>
            </a:extLst>
          </p:cNvPr>
          <p:cNvSpPr/>
          <p:nvPr/>
        </p:nvSpPr>
        <p:spPr>
          <a:xfrm>
            <a:off x="5656032" y="1578112"/>
            <a:ext cx="2506249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TW" altLang="en-US" sz="200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Set up file exclusion rules</a:t>
            </a:r>
            <a:endParaRPr lang="zh-TW" sz="20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0D73AA36-D044-44DF-B343-61BECDEB3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58" y="1378165"/>
            <a:ext cx="2405432" cy="1084791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5B1258A6-5AE5-4344-80B7-5E82DD3455FF}"/>
              </a:ext>
            </a:extLst>
          </p:cNvPr>
          <p:cNvSpPr/>
          <p:nvPr/>
        </p:nvSpPr>
        <p:spPr>
          <a:xfrm>
            <a:off x="2444774" y="1477898"/>
            <a:ext cx="1977464" cy="92333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TW" altLang="en-US" sz="200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Select Disk for Time Machine backup</a:t>
            </a:r>
            <a:endParaRPr lang="zh-TW" sz="20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945CAC9A-8AE2-404F-8E64-C8DB177A3088}"/>
              </a:ext>
            </a:extLst>
          </p:cNvPr>
          <p:cNvGrpSpPr/>
          <p:nvPr/>
        </p:nvGrpSpPr>
        <p:grpSpPr>
          <a:xfrm>
            <a:off x="1585064" y="1174338"/>
            <a:ext cx="895143" cy="938849"/>
            <a:chOff x="7930695" y="3910647"/>
            <a:chExt cx="1260000" cy="1321520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00D6FFC9-9B7D-4CED-8BE1-3B381F0DF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695" y="3972167"/>
              <a:ext cx="1260000" cy="1260000"/>
            </a:xfrm>
            <a:prstGeom prst="rect">
              <a:avLst/>
            </a:prstGeom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D0E0D3D9-B735-4ECB-B836-D075F079E7EB}"/>
                </a:ext>
              </a:extLst>
            </p:cNvPr>
            <p:cNvSpPr/>
            <p:nvPr/>
          </p:nvSpPr>
          <p:spPr>
            <a:xfrm>
              <a:off x="8122771" y="3910647"/>
              <a:ext cx="831661" cy="132133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5500" b="1">
                  <a:solidFill>
                    <a:schemeClr val="bg1"/>
                  </a:solidFill>
                </a:rPr>
                <a:t>1</a:t>
              </a:r>
              <a:endParaRPr lang="zh-TW" altLang="en-US" sz="5500" b="1">
                <a:solidFill>
                  <a:schemeClr val="bg1"/>
                </a:solidFill>
              </a:endParaRPr>
            </a:p>
          </p:txBody>
        </p:sp>
      </p:grpSp>
      <p:sp>
        <p:nvSpPr>
          <p:cNvPr id="8" name="標題 7">
            <a:extLst>
              <a:ext uri="{FF2B5EF4-FFF2-40B4-BE49-F238E27FC236}">
                <a16:creationId xmlns:a16="http://schemas.microsoft.com/office/drawing/2014/main" id="{59D20579-A930-4589-A7E5-35549FDEA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How to set up on Mac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7F9934A-40C4-4B03-A841-191EBF50CC0B}"/>
              </a:ext>
            </a:extLst>
          </p:cNvPr>
          <p:cNvGrpSpPr/>
          <p:nvPr/>
        </p:nvGrpSpPr>
        <p:grpSpPr>
          <a:xfrm>
            <a:off x="1877208" y="2726113"/>
            <a:ext cx="6184256" cy="3943629"/>
            <a:chOff x="3108900" y="2788089"/>
            <a:chExt cx="6184256" cy="3943629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B95E2939-9DB1-40D5-AF3A-2A695947B675}"/>
                </a:ext>
              </a:extLst>
            </p:cNvPr>
            <p:cNvGrpSpPr/>
            <p:nvPr/>
          </p:nvGrpSpPr>
          <p:grpSpPr>
            <a:xfrm>
              <a:off x="3108900" y="2788089"/>
              <a:ext cx="6184256" cy="3943629"/>
              <a:chOff x="2292765" y="2047377"/>
              <a:chExt cx="4465843" cy="2847817"/>
            </a:xfrm>
          </p:grpSpPr>
          <p:pic>
            <p:nvPicPr>
              <p:cNvPr id="11" name="圖形 10">
                <a:extLst>
                  <a:ext uri="{FF2B5EF4-FFF2-40B4-BE49-F238E27FC236}">
                    <a16:creationId xmlns:a16="http://schemas.microsoft.com/office/drawing/2014/main" id="{2DFED725-6CD3-4971-8286-DE3B04535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292765" y="2047377"/>
                <a:ext cx="4465843" cy="2847817"/>
              </a:xfrm>
              <a:prstGeom prst="rect">
                <a:avLst/>
              </a:prstGeom>
            </p:spPr>
          </p:pic>
          <p:pic>
            <p:nvPicPr>
              <p:cNvPr id="255" name="Google Shape;255;p30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340013" y="2104591"/>
                <a:ext cx="4378839" cy="26661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255;p30">
                <a:extLst>
                  <a:ext uri="{FF2B5EF4-FFF2-40B4-BE49-F238E27FC236}">
                    <a16:creationId xmlns:a16="http://schemas.microsoft.com/office/drawing/2014/main" id="{9BC7CB66-E9A0-401E-B660-EA8C41D23972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43676" y="3239993"/>
                <a:ext cx="3687072" cy="101089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矩形 11">
                <a:extLst>
                  <a:ext uri="{FF2B5EF4-FFF2-40B4-BE49-F238E27FC236}">
                    <a16:creationId xmlns:a16="http://schemas.microsoft.com/office/drawing/2014/main" id="{666DDB35-390C-4912-BE35-CCD18587B867}"/>
                  </a:ext>
                </a:extLst>
              </p:cNvPr>
              <p:cNvSpPr/>
              <p:nvPr/>
            </p:nvSpPr>
            <p:spPr>
              <a:xfrm>
                <a:off x="2752530" y="2998238"/>
                <a:ext cx="3677897" cy="264055"/>
              </a:xfrm>
              <a:custGeom>
                <a:avLst/>
                <a:gdLst>
                  <a:gd name="connsiteX0" fmla="*/ 0 w 4989429"/>
                  <a:gd name="connsiteY0" fmla="*/ 0 h 403412"/>
                  <a:gd name="connsiteX1" fmla="*/ 4989429 w 4989429"/>
                  <a:gd name="connsiteY1" fmla="*/ 0 h 403412"/>
                  <a:gd name="connsiteX2" fmla="*/ 4989429 w 4989429"/>
                  <a:gd name="connsiteY2" fmla="*/ 403412 h 403412"/>
                  <a:gd name="connsiteX3" fmla="*/ 0 w 4989429"/>
                  <a:gd name="connsiteY3" fmla="*/ 403412 h 403412"/>
                  <a:gd name="connsiteX4" fmla="*/ 0 w 4989429"/>
                  <a:gd name="connsiteY4" fmla="*/ 0 h 403412"/>
                  <a:gd name="connsiteX0" fmla="*/ 0 w 4989429"/>
                  <a:gd name="connsiteY0" fmla="*/ 0 h 403412"/>
                  <a:gd name="connsiteX1" fmla="*/ 4989429 w 4989429"/>
                  <a:gd name="connsiteY1" fmla="*/ 0 h 403412"/>
                  <a:gd name="connsiteX2" fmla="*/ 4989429 w 4989429"/>
                  <a:gd name="connsiteY2" fmla="*/ 403412 h 403412"/>
                  <a:gd name="connsiteX3" fmla="*/ 0 w 4989429"/>
                  <a:gd name="connsiteY3" fmla="*/ 403412 h 403412"/>
                  <a:gd name="connsiteX4" fmla="*/ 0 w 4989429"/>
                  <a:gd name="connsiteY4" fmla="*/ 0 h 403412"/>
                  <a:gd name="connsiteX0" fmla="*/ 0 w 4989429"/>
                  <a:gd name="connsiteY0" fmla="*/ 161365 h 564777"/>
                  <a:gd name="connsiteX1" fmla="*/ 4626359 w 4989429"/>
                  <a:gd name="connsiteY1" fmla="*/ 0 h 564777"/>
                  <a:gd name="connsiteX2" fmla="*/ 4989429 w 4989429"/>
                  <a:gd name="connsiteY2" fmla="*/ 564777 h 564777"/>
                  <a:gd name="connsiteX3" fmla="*/ 0 w 4989429"/>
                  <a:gd name="connsiteY3" fmla="*/ 564777 h 564777"/>
                  <a:gd name="connsiteX4" fmla="*/ 0 w 4989429"/>
                  <a:gd name="connsiteY4" fmla="*/ 161365 h 564777"/>
                  <a:gd name="connsiteX0" fmla="*/ 1297641 w 4989429"/>
                  <a:gd name="connsiteY0" fmla="*/ 0 h 591670"/>
                  <a:gd name="connsiteX1" fmla="*/ 4626359 w 4989429"/>
                  <a:gd name="connsiteY1" fmla="*/ 26893 h 591670"/>
                  <a:gd name="connsiteX2" fmla="*/ 4989429 w 4989429"/>
                  <a:gd name="connsiteY2" fmla="*/ 591670 h 591670"/>
                  <a:gd name="connsiteX3" fmla="*/ 0 w 4989429"/>
                  <a:gd name="connsiteY3" fmla="*/ 591670 h 591670"/>
                  <a:gd name="connsiteX4" fmla="*/ 1297641 w 4989429"/>
                  <a:gd name="connsiteY4" fmla="*/ 0 h 591670"/>
                  <a:gd name="connsiteX0" fmla="*/ 1210235 w 4989429"/>
                  <a:gd name="connsiteY0" fmla="*/ 0 h 591670"/>
                  <a:gd name="connsiteX1" fmla="*/ 4626359 w 4989429"/>
                  <a:gd name="connsiteY1" fmla="*/ 26893 h 591670"/>
                  <a:gd name="connsiteX2" fmla="*/ 4989429 w 4989429"/>
                  <a:gd name="connsiteY2" fmla="*/ 591670 h 591670"/>
                  <a:gd name="connsiteX3" fmla="*/ 0 w 4989429"/>
                  <a:gd name="connsiteY3" fmla="*/ 591670 h 591670"/>
                  <a:gd name="connsiteX4" fmla="*/ 1210235 w 4989429"/>
                  <a:gd name="connsiteY4" fmla="*/ 0 h 591670"/>
                  <a:gd name="connsiteX0" fmla="*/ 1210235 w 4989429"/>
                  <a:gd name="connsiteY0" fmla="*/ 952 h 592622"/>
                  <a:gd name="connsiteX1" fmla="*/ 4551296 w 4989429"/>
                  <a:gd name="connsiteY1" fmla="*/ 0 h 592622"/>
                  <a:gd name="connsiteX2" fmla="*/ 4989429 w 4989429"/>
                  <a:gd name="connsiteY2" fmla="*/ 592622 h 592622"/>
                  <a:gd name="connsiteX3" fmla="*/ 0 w 4989429"/>
                  <a:gd name="connsiteY3" fmla="*/ 592622 h 592622"/>
                  <a:gd name="connsiteX4" fmla="*/ 1210235 w 4989429"/>
                  <a:gd name="connsiteY4" fmla="*/ 952 h 592622"/>
                  <a:gd name="connsiteX0" fmla="*/ 1210235 w 4871983"/>
                  <a:gd name="connsiteY0" fmla="*/ 952 h 592622"/>
                  <a:gd name="connsiteX1" fmla="*/ 4551296 w 4871983"/>
                  <a:gd name="connsiteY1" fmla="*/ 0 h 592622"/>
                  <a:gd name="connsiteX2" fmla="*/ 4871983 w 4871983"/>
                  <a:gd name="connsiteY2" fmla="*/ 579281 h 592622"/>
                  <a:gd name="connsiteX3" fmla="*/ 0 w 4871983"/>
                  <a:gd name="connsiteY3" fmla="*/ 592622 h 592622"/>
                  <a:gd name="connsiteX4" fmla="*/ 1210235 w 4871983"/>
                  <a:gd name="connsiteY4" fmla="*/ 952 h 592622"/>
                  <a:gd name="connsiteX0" fmla="*/ 1277347 w 4939095"/>
                  <a:gd name="connsiteY0" fmla="*/ 952 h 579281"/>
                  <a:gd name="connsiteX1" fmla="*/ 4618408 w 4939095"/>
                  <a:gd name="connsiteY1" fmla="*/ 0 h 579281"/>
                  <a:gd name="connsiteX2" fmla="*/ 4939095 w 4939095"/>
                  <a:gd name="connsiteY2" fmla="*/ 579281 h 579281"/>
                  <a:gd name="connsiteX3" fmla="*/ 0 w 4939095"/>
                  <a:gd name="connsiteY3" fmla="*/ 572610 h 579281"/>
                  <a:gd name="connsiteX4" fmla="*/ 1277347 w 4939095"/>
                  <a:gd name="connsiteY4" fmla="*/ 952 h 579281"/>
                  <a:gd name="connsiteX0" fmla="*/ 1277347 w 5973596"/>
                  <a:gd name="connsiteY0" fmla="*/ 952 h 579281"/>
                  <a:gd name="connsiteX1" fmla="*/ 5973596 w 5973596"/>
                  <a:gd name="connsiteY1" fmla="*/ 0 h 579281"/>
                  <a:gd name="connsiteX2" fmla="*/ 4939095 w 5973596"/>
                  <a:gd name="connsiteY2" fmla="*/ 579281 h 579281"/>
                  <a:gd name="connsiteX3" fmla="*/ 0 w 5973596"/>
                  <a:gd name="connsiteY3" fmla="*/ 572610 h 579281"/>
                  <a:gd name="connsiteX4" fmla="*/ 1277347 w 5973596"/>
                  <a:gd name="connsiteY4" fmla="*/ 952 h 579281"/>
                  <a:gd name="connsiteX0" fmla="*/ 1277347 w 6866369"/>
                  <a:gd name="connsiteY0" fmla="*/ 952 h 586738"/>
                  <a:gd name="connsiteX1" fmla="*/ 5973596 w 6866369"/>
                  <a:gd name="connsiteY1" fmla="*/ 0 h 586738"/>
                  <a:gd name="connsiteX2" fmla="*/ 6866369 w 6866369"/>
                  <a:gd name="connsiteY2" fmla="*/ 586738 h 586738"/>
                  <a:gd name="connsiteX3" fmla="*/ 0 w 6866369"/>
                  <a:gd name="connsiteY3" fmla="*/ 572610 h 586738"/>
                  <a:gd name="connsiteX4" fmla="*/ 1277347 w 6866369"/>
                  <a:gd name="connsiteY4" fmla="*/ 952 h 586738"/>
                  <a:gd name="connsiteX0" fmla="*/ 533900 w 6122922"/>
                  <a:gd name="connsiteY0" fmla="*/ 952 h 586738"/>
                  <a:gd name="connsiteX1" fmla="*/ 5230149 w 6122922"/>
                  <a:gd name="connsiteY1" fmla="*/ 0 h 586738"/>
                  <a:gd name="connsiteX2" fmla="*/ 6122922 w 6122922"/>
                  <a:gd name="connsiteY2" fmla="*/ 586738 h 586738"/>
                  <a:gd name="connsiteX3" fmla="*/ 0 w 6122922"/>
                  <a:gd name="connsiteY3" fmla="*/ 420872 h 586738"/>
                  <a:gd name="connsiteX4" fmla="*/ 533900 w 6122922"/>
                  <a:gd name="connsiteY4" fmla="*/ 952 h 586738"/>
                  <a:gd name="connsiteX0" fmla="*/ 533900 w 5230149"/>
                  <a:gd name="connsiteY0" fmla="*/ 952 h 422356"/>
                  <a:gd name="connsiteX1" fmla="*/ 5230149 w 5230149"/>
                  <a:gd name="connsiteY1" fmla="*/ 0 h 422356"/>
                  <a:gd name="connsiteX2" fmla="*/ 3427430 w 5230149"/>
                  <a:gd name="connsiteY2" fmla="*/ 422356 h 422356"/>
                  <a:gd name="connsiteX3" fmla="*/ 0 w 5230149"/>
                  <a:gd name="connsiteY3" fmla="*/ 420872 h 422356"/>
                  <a:gd name="connsiteX4" fmla="*/ 533900 w 5230149"/>
                  <a:gd name="connsiteY4" fmla="*/ 952 h 422356"/>
                  <a:gd name="connsiteX0" fmla="*/ 533900 w 3427430"/>
                  <a:gd name="connsiteY0" fmla="*/ -1 h 421403"/>
                  <a:gd name="connsiteX1" fmla="*/ 2999808 w 3427430"/>
                  <a:gd name="connsiteY1" fmla="*/ 18014 h 421403"/>
                  <a:gd name="connsiteX2" fmla="*/ 3427430 w 3427430"/>
                  <a:gd name="connsiteY2" fmla="*/ 421403 h 421403"/>
                  <a:gd name="connsiteX3" fmla="*/ 0 w 3427430"/>
                  <a:gd name="connsiteY3" fmla="*/ 419919 h 421403"/>
                  <a:gd name="connsiteX4" fmla="*/ 533900 w 3427430"/>
                  <a:gd name="connsiteY4" fmla="*/ -1 h 421403"/>
                  <a:gd name="connsiteX0" fmla="*/ 533900 w 3677896"/>
                  <a:gd name="connsiteY0" fmla="*/ 1 h 419921"/>
                  <a:gd name="connsiteX1" fmla="*/ 2999808 w 3677896"/>
                  <a:gd name="connsiteY1" fmla="*/ 18016 h 419921"/>
                  <a:gd name="connsiteX2" fmla="*/ 3677896 w 3677896"/>
                  <a:gd name="connsiteY2" fmla="*/ 415082 h 419921"/>
                  <a:gd name="connsiteX3" fmla="*/ 0 w 3677896"/>
                  <a:gd name="connsiteY3" fmla="*/ 419921 h 419921"/>
                  <a:gd name="connsiteX4" fmla="*/ 533900 w 3677896"/>
                  <a:gd name="connsiteY4" fmla="*/ 1 h 41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7896" h="419921">
                    <a:moveTo>
                      <a:pt x="533900" y="1"/>
                    </a:moveTo>
                    <a:lnTo>
                      <a:pt x="2999808" y="18016"/>
                    </a:lnTo>
                    <a:lnTo>
                      <a:pt x="3677896" y="415082"/>
                    </a:lnTo>
                    <a:lnTo>
                      <a:pt x="0" y="419921"/>
                    </a:lnTo>
                    <a:lnTo>
                      <a:pt x="533900" y="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37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9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27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zh-TW" altLang="en-US" sz="1867"/>
              </a:p>
            </p:txBody>
          </p:sp>
        </p:grp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FA6BA6B7-E2FD-485E-B002-810D189C04E3}"/>
                </a:ext>
              </a:extLst>
            </p:cNvPr>
            <p:cNvSpPr/>
            <p:nvPr/>
          </p:nvSpPr>
          <p:spPr>
            <a:xfrm>
              <a:off x="4477945" y="3364908"/>
              <a:ext cx="3405818" cy="7652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accent1"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735248AB-9286-42A2-B461-6DE64756A97B}"/>
                </a:ext>
              </a:extLst>
            </p:cNvPr>
            <p:cNvSpPr/>
            <p:nvPr/>
          </p:nvSpPr>
          <p:spPr>
            <a:xfrm>
              <a:off x="3733317" y="4472607"/>
              <a:ext cx="2674726" cy="491419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accent2"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47417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AE61FA9-23C4-4248-857E-E74B529A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View the Time Machine </a:t>
            </a:r>
            <a:r>
              <a:rPr lang="en-US" altLang="zh-TW"/>
              <a:t>backup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70A6E27-FCCA-42DC-A598-68B7E8324E99}"/>
              </a:ext>
            </a:extLst>
          </p:cNvPr>
          <p:cNvGrpSpPr/>
          <p:nvPr/>
        </p:nvGrpSpPr>
        <p:grpSpPr>
          <a:xfrm>
            <a:off x="1603684" y="1388734"/>
            <a:ext cx="9974365" cy="5053997"/>
            <a:chOff x="1614792" y="1512831"/>
            <a:chExt cx="9974365" cy="505399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56E49C55-CC2A-482A-B1E2-178B55B45263}"/>
                </a:ext>
              </a:extLst>
            </p:cNvPr>
            <p:cNvGrpSpPr/>
            <p:nvPr/>
          </p:nvGrpSpPr>
          <p:grpSpPr>
            <a:xfrm>
              <a:off x="1614792" y="1512831"/>
              <a:ext cx="9974365" cy="5053997"/>
              <a:chOff x="1529574" y="1207580"/>
              <a:chExt cx="7186612" cy="3641447"/>
            </a:xfrm>
          </p:grpSpPr>
          <p:pic>
            <p:nvPicPr>
              <p:cNvPr id="12" name="圖形 11">
                <a:extLst>
                  <a:ext uri="{FF2B5EF4-FFF2-40B4-BE49-F238E27FC236}">
                    <a16:creationId xmlns:a16="http://schemas.microsoft.com/office/drawing/2014/main" id="{3B5BE5E6-F237-4C3F-9175-AE165B100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97903" y="1207580"/>
                <a:ext cx="6057749" cy="3641447"/>
              </a:xfrm>
              <a:prstGeom prst="rect">
                <a:avLst/>
              </a:prstGeom>
            </p:spPr>
          </p:pic>
          <p:pic>
            <p:nvPicPr>
              <p:cNvPr id="261" name="Google Shape;261;p3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761031" y="1272861"/>
                <a:ext cx="5937936" cy="344891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9" name="矩形 11">
                <a:extLst>
                  <a:ext uri="{FF2B5EF4-FFF2-40B4-BE49-F238E27FC236}">
                    <a16:creationId xmlns:a16="http://schemas.microsoft.com/office/drawing/2014/main" id="{0A5D304C-6061-4596-B394-00497D8E74FD}"/>
                  </a:ext>
                </a:extLst>
              </p:cNvPr>
              <p:cNvSpPr/>
              <p:nvPr/>
            </p:nvSpPr>
            <p:spPr>
              <a:xfrm>
                <a:off x="1548822" y="2467858"/>
                <a:ext cx="7160743" cy="360069"/>
              </a:xfrm>
              <a:custGeom>
                <a:avLst/>
                <a:gdLst>
                  <a:gd name="connsiteX0" fmla="*/ 0 w 4989429"/>
                  <a:gd name="connsiteY0" fmla="*/ 0 h 403412"/>
                  <a:gd name="connsiteX1" fmla="*/ 4989429 w 4989429"/>
                  <a:gd name="connsiteY1" fmla="*/ 0 h 403412"/>
                  <a:gd name="connsiteX2" fmla="*/ 4989429 w 4989429"/>
                  <a:gd name="connsiteY2" fmla="*/ 403412 h 403412"/>
                  <a:gd name="connsiteX3" fmla="*/ 0 w 4989429"/>
                  <a:gd name="connsiteY3" fmla="*/ 403412 h 403412"/>
                  <a:gd name="connsiteX4" fmla="*/ 0 w 4989429"/>
                  <a:gd name="connsiteY4" fmla="*/ 0 h 403412"/>
                  <a:gd name="connsiteX0" fmla="*/ 0 w 4989429"/>
                  <a:gd name="connsiteY0" fmla="*/ 0 h 403412"/>
                  <a:gd name="connsiteX1" fmla="*/ 4989429 w 4989429"/>
                  <a:gd name="connsiteY1" fmla="*/ 0 h 403412"/>
                  <a:gd name="connsiteX2" fmla="*/ 4989429 w 4989429"/>
                  <a:gd name="connsiteY2" fmla="*/ 403412 h 403412"/>
                  <a:gd name="connsiteX3" fmla="*/ 0 w 4989429"/>
                  <a:gd name="connsiteY3" fmla="*/ 403412 h 403412"/>
                  <a:gd name="connsiteX4" fmla="*/ 0 w 4989429"/>
                  <a:gd name="connsiteY4" fmla="*/ 0 h 403412"/>
                  <a:gd name="connsiteX0" fmla="*/ 0 w 4989429"/>
                  <a:gd name="connsiteY0" fmla="*/ 161365 h 564777"/>
                  <a:gd name="connsiteX1" fmla="*/ 4626359 w 4989429"/>
                  <a:gd name="connsiteY1" fmla="*/ 0 h 564777"/>
                  <a:gd name="connsiteX2" fmla="*/ 4989429 w 4989429"/>
                  <a:gd name="connsiteY2" fmla="*/ 564777 h 564777"/>
                  <a:gd name="connsiteX3" fmla="*/ 0 w 4989429"/>
                  <a:gd name="connsiteY3" fmla="*/ 564777 h 564777"/>
                  <a:gd name="connsiteX4" fmla="*/ 0 w 4989429"/>
                  <a:gd name="connsiteY4" fmla="*/ 161365 h 564777"/>
                  <a:gd name="connsiteX0" fmla="*/ 1297641 w 4989429"/>
                  <a:gd name="connsiteY0" fmla="*/ 0 h 591670"/>
                  <a:gd name="connsiteX1" fmla="*/ 4626359 w 4989429"/>
                  <a:gd name="connsiteY1" fmla="*/ 26893 h 591670"/>
                  <a:gd name="connsiteX2" fmla="*/ 4989429 w 4989429"/>
                  <a:gd name="connsiteY2" fmla="*/ 591670 h 591670"/>
                  <a:gd name="connsiteX3" fmla="*/ 0 w 4989429"/>
                  <a:gd name="connsiteY3" fmla="*/ 591670 h 591670"/>
                  <a:gd name="connsiteX4" fmla="*/ 1297641 w 4989429"/>
                  <a:gd name="connsiteY4" fmla="*/ 0 h 591670"/>
                  <a:gd name="connsiteX0" fmla="*/ 1210235 w 4989429"/>
                  <a:gd name="connsiteY0" fmla="*/ 0 h 591670"/>
                  <a:gd name="connsiteX1" fmla="*/ 4626359 w 4989429"/>
                  <a:gd name="connsiteY1" fmla="*/ 26893 h 591670"/>
                  <a:gd name="connsiteX2" fmla="*/ 4989429 w 4989429"/>
                  <a:gd name="connsiteY2" fmla="*/ 591670 h 591670"/>
                  <a:gd name="connsiteX3" fmla="*/ 0 w 4989429"/>
                  <a:gd name="connsiteY3" fmla="*/ 591670 h 591670"/>
                  <a:gd name="connsiteX4" fmla="*/ 1210235 w 4989429"/>
                  <a:gd name="connsiteY4" fmla="*/ 0 h 591670"/>
                  <a:gd name="connsiteX0" fmla="*/ 1210235 w 4989429"/>
                  <a:gd name="connsiteY0" fmla="*/ 952 h 592622"/>
                  <a:gd name="connsiteX1" fmla="*/ 4551296 w 4989429"/>
                  <a:gd name="connsiteY1" fmla="*/ 0 h 592622"/>
                  <a:gd name="connsiteX2" fmla="*/ 4989429 w 4989429"/>
                  <a:gd name="connsiteY2" fmla="*/ 592622 h 592622"/>
                  <a:gd name="connsiteX3" fmla="*/ 0 w 4989429"/>
                  <a:gd name="connsiteY3" fmla="*/ 592622 h 592622"/>
                  <a:gd name="connsiteX4" fmla="*/ 1210235 w 4989429"/>
                  <a:gd name="connsiteY4" fmla="*/ 952 h 592622"/>
                  <a:gd name="connsiteX0" fmla="*/ 1210235 w 4871983"/>
                  <a:gd name="connsiteY0" fmla="*/ 952 h 592622"/>
                  <a:gd name="connsiteX1" fmla="*/ 4551296 w 4871983"/>
                  <a:gd name="connsiteY1" fmla="*/ 0 h 592622"/>
                  <a:gd name="connsiteX2" fmla="*/ 4871983 w 4871983"/>
                  <a:gd name="connsiteY2" fmla="*/ 579281 h 592622"/>
                  <a:gd name="connsiteX3" fmla="*/ 0 w 4871983"/>
                  <a:gd name="connsiteY3" fmla="*/ 592622 h 592622"/>
                  <a:gd name="connsiteX4" fmla="*/ 1210235 w 4871983"/>
                  <a:gd name="connsiteY4" fmla="*/ 952 h 592622"/>
                  <a:gd name="connsiteX0" fmla="*/ 1277347 w 4939095"/>
                  <a:gd name="connsiteY0" fmla="*/ 952 h 579281"/>
                  <a:gd name="connsiteX1" fmla="*/ 4618408 w 4939095"/>
                  <a:gd name="connsiteY1" fmla="*/ 0 h 579281"/>
                  <a:gd name="connsiteX2" fmla="*/ 4939095 w 4939095"/>
                  <a:gd name="connsiteY2" fmla="*/ 579281 h 579281"/>
                  <a:gd name="connsiteX3" fmla="*/ 0 w 4939095"/>
                  <a:gd name="connsiteY3" fmla="*/ 572610 h 579281"/>
                  <a:gd name="connsiteX4" fmla="*/ 1277347 w 4939095"/>
                  <a:gd name="connsiteY4" fmla="*/ 952 h 579281"/>
                  <a:gd name="connsiteX0" fmla="*/ 1277347 w 5973596"/>
                  <a:gd name="connsiteY0" fmla="*/ 952 h 579281"/>
                  <a:gd name="connsiteX1" fmla="*/ 5973596 w 5973596"/>
                  <a:gd name="connsiteY1" fmla="*/ 0 h 579281"/>
                  <a:gd name="connsiteX2" fmla="*/ 4939095 w 5973596"/>
                  <a:gd name="connsiteY2" fmla="*/ 579281 h 579281"/>
                  <a:gd name="connsiteX3" fmla="*/ 0 w 5973596"/>
                  <a:gd name="connsiteY3" fmla="*/ 572610 h 579281"/>
                  <a:gd name="connsiteX4" fmla="*/ 1277347 w 5973596"/>
                  <a:gd name="connsiteY4" fmla="*/ 952 h 579281"/>
                  <a:gd name="connsiteX0" fmla="*/ 1277347 w 6866369"/>
                  <a:gd name="connsiteY0" fmla="*/ 952 h 586738"/>
                  <a:gd name="connsiteX1" fmla="*/ 5973596 w 6866369"/>
                  <a:gd name="connsiteY1" fmla="*/ 0 h 586738"/>
                  <a:gd name="connsiteX2" fmla="*/ 6866369 w 6866369"/>
                  <a:gd name="connsiteY2" fmla="*/ 586738 h 586738"/>
                  <a:gd name="connsiteX3" fmla="*/ 0 w 6866369"/>
                  <a:gd name="connsiteY3" fmla="*/ 572610 h 586738"/>
                  <a:gd name="connsiteX4" fmla="*/ 1277347 w 6866369"/>
                  <a:gd name="connsiteY4" fmla="*/ 952 h 586738"/>
                  <a:gd name="connsiteX0" fmla="*/ 1398834 w 6987856"/>
                  <a:gd name="connsiteY0" fmla="*/ 952 h 586738"/>
                  <a:gd name="connsiteX1" fmla="*/ 6095083 w 6987856"/>
                  <a:gd name="connsiteY1" fmla="*/ 0 h 586738"/>
                  <a:gd name="connsiteX2" fmla="*/ 6987856 w 6987856"/>
                  <a:gd name="connsiteY2" fmla="*/ 586738 h 586738"/>
                  <a:gd name="connsiteX3" fmla="*/ 0 w 6987856"/>
                  <a:gd name="connsiteY3" fmla="*/ 572609 h 586738"/>
                  <a:gd name="connsiteX4" fmla="*/ 1398834 w 6987856"/>
                  <a:gd name="connsiteY4" fmla="*/ 952 h 586738"/>
                  <a:gd name="connsiteX0" fmla="*/ 1398834 w 7160741"/>
                  <a:gd name="connsiteY0" fmla="*/ 952 h 572609"/>
                  <a:gd name="connsiteX1" fmla="*/ 6095083 w 7160741"/>
                  <a:gd name="connsiteY1" fmla="*/ 0 h 572609"/>
                  <a:gd name="connsiteX2" fmla="*/ 7160741 w 7160741"/>
                  <a:gd name="connsiteY2" fmla="*/ 564447 h 572609"/>
                  <a:gd name="connsiteX3" fmla="*/ 0 w 7160741"/>
                  <a:gd name="connsiteY3" fmla="*/ 572609 h 572609"/>
                  <a:gd name="connsiteX4" fmla="*/ 1398834 w 7160741"/>
                  <a:gd name="connsiteY4" fmla="*/ 952 h 572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0741" h="572609">
                    <a:moveTo>
                      <a:pt x="1398834" y="952"/>
                    </a:moveTo>
                    <a:lnTo>
                      <a:pt x="6095083" y="0"/>
                    </a:lnTo>
                    <a:lnTo>
                      <a:pt x="7160741" y="564447"/>
                    </a:lnTo>
                    <a:lnTo>
                      <a:pt x="0" y="572609"/>
                    </a:lnTo>
                    <a:lnTo>
                      <a:pt x="1398834" y="95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37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9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27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zh-TW" altLang="en-US" sz="1867"/>
              </a:p>
            </p:txBody>
          </p:sp>
          <p:graphicFrame>
            <p:nvGraphicFramePr>
              <p:cNvPr id="4" name="物件 3">
                <a:extLst>
                  <a:ext uri="{FF2B5EF4-FFF2-40B4-BE49-F238E27FC236}">
                    <a16:creationId xmlns:a16="http://schemas.microsoft.com/office/drawing/2014/main" id="{CA458A25-FDF8-4B28-B137-87D828B8AB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9574" y="2807916"/>
              <a:ext cx="7186612" cy="6207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082" name="Image" r:id="rId7" imgW="25523640" imgH="2209320" progId="Photoshop.Image.18">
                      <p:embed/>
                    </p:oleObj>
                  </mc:Choice>
                  <mc:Fallback>
                    <p:oleObj name="Image" r:id="rId7" imgW="25523640" imgH="2209320" progId="Photoshop.Image.18">
                      <p:embed/>
                      <p:pic>
                        <p:nvPicPr>
                          <p:cNvPr id="4" name="物件 3">
                            <a:extLst>
                              <a:ext uri="{FF2B5EF4-FFF2-40B4-BE49-F238E27FC236}">
                                <a16:creationId xmlns:a16="http://schemas.microsoft.com/office/drawing/2014/main" id="{CA458A25-FDF8-4B28-B137-87D828B8AB6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529574" y="2807916"/>
                            <a:ext cx="7186612" cy="6207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CF7FFD4-8F43-463C-A124-FB07B51E367B}"/>
                </a:ext>
              </a:extLst>
            </p:cNvPr>
            <p:cNvSpPr/>
            <p:nvPr/>
          </p:nvSpPr>
          <p:spPr>
            <a:xfrm>
              <a:off x="2014651" y="4010845"/>
              <a:ext cx="9264319" cy="31010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accent2"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CC314B0-5EBC-44B5-9C9C-1103B2705FAF}"/>
                </a:ext>
              </a:extLst>
            </p:cNvPr>
            <p:cNvSpPr/>
            <p:nvPr/>
          </p:nvSpPr>
          <p:spPr>
            <a:xfrm>
              <a:off x="3515273" y="2702756"/>
              <a:ext cx="6606481" cy="55922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chemeClr val="accent1"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6577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11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590B5075-9234-4BA3-A787-EB050E89D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0" t="11937" r="10301" b="10363"/>
          <a:stretch/>
        </p:blipFill>
        <p:spPr>
          <a:xfrm>
            <a:off x="9244938" y="2252394"/>
            <a:ext cx="1138628" cy="1372968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34C2E782-8A4F-4699-B432-112820A32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48" y="2309516"/>
            <a:ext cx="2361388" cy="1476131"/>
          </a:xfrm>
          <a:prstGeom prst="rect">
            <a:avLst/>
          </a:prstGeom>
        </p:spPr>
      </p:pic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1C126B-2C4C-46B9-86F7-6774E741A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536" y="2289327"/>
            <a:ext cx="2546983" cy="1432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Customer's situation</a:t>
            </a:r>
            <a:endParaRPr lang="zh-TW" altLang="en-US"/>
          </a:p>
        </p:txBody>
      </p:sp>
      <p:pic>
        <p:nvPicPr>
          <p:cNvPr id="6" name="圖片 26">
            <a:extLst>
              <a:ext uri="{FF2B5EF4-FFF2-40B4-BE49-F238E27FC236}">
                <a16:creationId xmlns:a16="http://schemas.microsoft.com/office/drawing/2014/main" id="{5DCAAC18-5BFB-46FB-82B2-B354B08AF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722" y="3115802"/>
            <a:ext cx="652780" cy="621665"/>
          </a:xfrm>
          <a:prstGeom prst="rect">
            <a:avLst/>
          </a:prstGeom>
        </p:spPr>
      </p:pic>
      <p:sp>
        <p:nvSpPr>
          <p:cNvPr id="11" name="Google Shape;157;p22">
            <a:extLst>
              <a:ext uri="{FF2B5EF4-FFF2-40B4-BE49-F238E27FC236}">
                <a16:creationId xmlns:a16="http://schemas.microsoft.com/office/drawing/2014/main" id="{E746D52E-C7EA-48C6-B548-AEEC9E6A6484}"/>
              </a:ext>
            </a:extLst>
          </p:cNvPr>
          <p:cNvSpPr txBox="1"/>
          <p:nvPr/>
        </p:nvSpPr>
        <p:spPr>
          <a:xfrm>
            <a:off x="1505967" y="3625362"/>
            <a:ext cx="2288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af-ZA" altLang="zh-TW" sz="14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lang="af-ZA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3C317B2-95E1-4522-8461-6CC9DF460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1101" y="2678930"/>
            <a:ext cx="159385" cy="974725"/>
          </a:xfrm>
          <a:prstGeom prst="rect">
            <a:avLst/>
          </a:prstGeom>
        </p:spPr>
      </p:pic>
      <p:pic>
        <p:nvPicPr>
          <p:cNvPr id="15" name="圖片 80">
            <a:extLst>
              <a:ext uri="{FF2B5EF4-FFF2-40B4-BE49-F238E27FC236}">
                <a16:creationId xmlns:a16="http://schemas.microsoft.com/office/drawing/2014/main" id="{D9DF6543-ADA7-45BD-9851-F80647794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92" y="2337058"/>
            <a:ext cx="442633" cy="663950"/>
          </a:xfrm>
          <a:prstGeom prst="rect">
            <a:avLst/>
          </a:prstGeom>
        </p:spPr>
      </p:pic>
      <p:pic>
        <p:nvPicPr>
          <p:cNvPr id="16" name="圖片 26">
            <a:extLst>
              <a:ext uri="{FF2B5EF4-FFF2-40B4-BE49-F238E27FC236}">
                <a16:creationId xmlns:a16="http://schemas.microsoft.com/office/drawing/2014/main" id="{D648D5E0-3689-4F8D-9DA5-4078F49E7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050" y="3104753"/>
            <a:ext cx="652780" cy="621665"/>
          </a:xfrm>
          <a:prstGeom prst="rect">
            <a:avLst/>
          </a:prstGeom>
        </p:spPr>
      </p:pic>
      <p:sp>
        <p:nvSpPr>
          <p:cNvPr id="19" name="Google Shape;158;p22">
            <a:extLst>
              <a:ext uri="{FF2B5EF4-FFF2-40B4-BE49-F238E27FC236}">
                <a16:creationId xmlns:a16="http://schemas.microsoft.com/office/drawing/2014/main" id="{0662CB72-E79F-4565-AF26-D88AEBB13808}"/>
              </a:ext>
            </a:extLst>
          </p:cNvPr>
          <p:cNvSpPr txBox="1"/>
          <p:nvPr/>
        </p:nvSpPr>
        <p:spPr>
          <a:xfrm>
            <a:off x="9327015" y="3478079"/>
            <a:ext cx="1043101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 b="1">
                <a:solidFill>
                  <a:schemeClr val="dk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TR-004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15F83E9-D1D2-4774-89B4-8D004C35EAEE}"/>
              </a:ext>
            </a:extLst>
          </p:cNvPr>
          <p:cNvSpPr txBox="1"/>
          <p:nvPr/>
        </p:nvSpPr>
        <p:spPr>
          <a:xfrm>
            <a:off x="1187327" y="4276204"/>
            <a:ext cx="33326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>
                <a:solidFill>
                  <a:schemeClr val="accent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Create backup job：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1483290" y="1112108"/>
            <a:ext cx="857511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" altLang="ja-JP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Back up the Time Machine backup file to the external device TR-004 via HBS 3 </a:t>
            </a:r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FED189A7-F1BD-464F-A4D4-46D9E75AFDDF}"/>
              </a:ext>
            </a:extLst>
          </p:cNvPr>
          <p:cNvSpPr/>
          <p:nvPr/>
        </p:nvSpPr>
        <p:spPr>
          <a:xfrm>
            <a:off x="4219803" y="5790236"/>
            <a:ext cx="1064080" cy="456230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D7D4F3DD-FDC0-4B52-8B66-28F3A82D797F}"/>
              </a:ext>
            </a:extLst>
          </p:cNvPr>
          <p:cNvSpPr/>
          <p:nvPr/>
        </p:nvSpPr>
        <p:spPr>
          <a:xfrm>
            <a:off x="7701347" y="5788293"/>
            <a:ext cx="1064080" cy="456230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1E7BFC4E-CDD4-4D22-855D-E2DAB0D87A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31" y="5009936"/>
            <a:ext cx="2724770" cy="1228805"/>
          </a:xfrm>
          <a:prstGeom prst="rect">
            <a:avLst/>
          </a:prstGeom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7AA2B8A1-A703-4CC0-8454-5932A16EC596}"/>
              </a:ext>
            </a:extLst>
          </p:cNvPr>
          <p:cNvGrpSpPr/>
          <p:nvPr/>
        </p:nvGrpSpPr>
        <p:grpSpPr>
          <a:xfrm>
            <a:off x="4766740" y="4828558"/>
            <a:ext cx="1013980" cy="1013980"/>
            <a:chOff x="7930695" y="3972167"/>
            <a:chExt cx="1260000" cy="1260000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7669237E-7C35-42A4-BC84-18463E1A7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695" y="3972167"/>
              <a:ext cx="1260000" cy="1260000"/>
            </a:xfrm>
            <a:prstGeom prst="rect">
              <a:avLst/>
            </a:prstGeom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B0C6D1D-67B4-4C90-9881-44666D00552B}"/>
                </a:ext>
              </a:extLst>
            </p:cNvPr>
            <p:cNvSpPr/>
            <p:nvPr/>
          </p:nvSpPr>
          <p:spPr>
            <a:xfrm>
              <a:off x="8221351" y="3988076"/>
              <a:ext cx="831661" cy="116647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6FFCD79A-9ADA-4678-BB9D-9B6521F6E9AA}"/>
              </a:ext>
            </a:extLst>
          </p:cNvPr>
          <p:cNvSpPr/>
          <p:nvPr/>
        </p:nvSpPr>
        <p:spPr>
          <a:xfrm>
            <a:off x="5758435" y="5348633"/>
            <a:ext cx="2099901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TW" altLang="en-US" sz="180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Select TR-004 as Destination</a:t>
            </a:r>
            <a:endParaRPr lang="zh-TW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80820FE1-E80B-4616-984B-5BAB4E43F9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105" y="5009936"/>
            <a:ext cx="2724770" cy="1228804"/>
          </a:xfrm>
          <a:prstGeom prst="rect">
            <a:avLst/>
          </a:prstGeom>
        </p:spPr>
      </p:pic>
      <p:grpSp>
        <p:nvGrpSpPr>
          <p:cNvPr id="45" name="群組 44">
            <a:extLst>
              <a:ext uri="{FF2B5EF4-FFF2-40B4-BE49-F238E27FC236}">
                <a16:creationId xmlns:a16="http://schemas.microsoft.com/office/drawing/2014/main" id="{68F2B4AB-E483-440B-A07C-1C6A937B0982}"/>
              </a:ext>
            </a:extLst>
          </p:cNvPr>
          <p:cNvGrpSpPr/>
          <p:nvPr/>
        </p:nvGrpSpPr>
        <p:grpSpPr>
          <a:xfrm>
            <a:off x="8254714" y="4828558"/>
            <a:ext cx="1013980" cy="1013979"/>
            <a:chOff x="7930695" y="3972167"/>
            <a:chExt cx="1260000" cy="1260000"/>
          </a:xfrm>
        </p:grpSpPr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8D8313CA-FB8F-4168-A6B6-D86145604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695" y="3972167"/>
              <a:ext cx="1260000" cy="1260000"/>
            </a:xfrm>
            <a:prstGeom prst="rect">
              <a:avLst/>
            </a:prstGeom>
          </p:spPr>
        </p:pic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DB27176-654F-45C5-9669-36FA21D068D3}"/>
                </a:ext>
              </a:extLst>
            </p:cNvPr>
            <p:cNvSpPr/>
            <p:nvPr/>
          </p:nvSpPr>
          <p:spPr>
            <a:xfrm>
              <a:off x="8204042" y="3988075"/>
              <a:ext cx="831661" cy="11664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TW" altLang="en-US"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EDE6805C-1A47-4776-8C99-472AC363FC19}"/>
              </a:ext>
            </a:extLst>
          </p:cNvPr>
          <p:cNvSpPr/>
          <p:nvPr/>
        </p:nvSpPr>
        <p:spPr>
          <a:xfrm>
            <a:off x="9186617" y="5277743"/>
            <a:ext cx="2535336" cy="711028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TW" sz="180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 Set up Schedule</a:t>
            </a:r>
            <a:endParaRPr lang="zh-TW" altLang="en-US" sz="1800" b="1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zh-TW" altLang="en-US" sz="180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 Enable QuDedup</a:t>
            </a:r>
            <a:r>
              <a:rPr lang="zh-TW" altLang="en-US" sz="265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  </a:t>
            </a:r>
            <a:endParaRPr lang="zh-TW" sz="2650">
              <a:solidFill>
                <a:schemeClr val="lt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2046BF80-50E8-4487-9466-DE4439E883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58" y="5009936"/>
            <a:ext cx="2724770" cy="1228805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C74200DA-ABAA-4C3F-A69B-C47A79610EC3}"/>
              </a:ext>
            </a:extLst>
          </p:cNvPr>
          <p:cNvSpPr/>
          <p:nvPr/>
        </p:nvSpPr>
        <p:spPr>
          <a:xfrm>
            <a:off x="2213620" y="5223983"/>
            <a:ext cx="2259555" cy="84023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TW" altLang="en-US" sz="1800" b="1">
                <a:solidFill>
                  <a:schemeClr val="lt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Select Time Machine Backup as Source</a:t>
            </a:r>
            <a:endParaRPr lang="zh-TW" altLang="en-US" sz="1800" b="1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EDE67668-8A3E-4CEF-822D-A637154CC9B5}"/>
              </a:ext>
            </a:extLst>
          </p:cNvPr>
          <p:cNvGrpSpPr/>
          <p:nvPr/>
        </p:nvGrpSpPr>
        <p:grpSpPr>
          <a:xfrm>
            <a:off x="1278767" y="4828558"/>
            <a:ext cx="1013980" cy="1013980"/>
            <a:chOff x="7930695" y="3972167"/>
            <a:chExt cx="1260000" cy="1260000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C7F19669-5D28-4BDC-9ECC-D084568F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695" y="3972167"/>
              <a:ext cx="1260000" cy="1260000"/>
            </a:xfrm>
            <a:prstGeom prst="rect">
              <a:avLst/>
            </a:prstGeom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CA280B03-FA9D-4AFE-A74C-737A6D61029A}"/>
                </a:ext>
              </a:extLst>
            </p:cNvPr>
            <p:cNvSpPr/>
            <p:nvPr/>
          </p:nvSpPr>
          <p:spPr>
            <a:xfrm>
              <a:off x="8188617" y="3988076"/>
              <a:ext cx="831661" cy="116647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0CBCBC3E-99D5-473C-A6B9-E94E913C6781}"/>
              </a:ext>
            </a:extLst>
          </p:cNvPr>
          <p:cNvSpPr/>
          <p:nvPr/>
        </p:nvSpPr>
        <p:spPr>
          <a:xfrm>
            <a:off x="7989485" y="2959356"/>
            <a:ext cx="1138628" cy="456230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1CBF5F3-D55B-4F0E-8A8B-CED8F983CC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598" y="2154517"/>
            <a:ext cx="648000" cy="648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4" name="Google Shape;127;p18">
            <a:extLst>
              <a:ext uri="{FF2B5EF4-FFF2-40B4-BE49-F238E27FC236}">
                <a16:creationId xmlns:a16="http://schemas.microsoft.com/office/drawing/2014/main" id="{779DB80B-BE8F-4482-8108-1D662DC38778}"/>
              </a:ext>
            </a:extLst>
          </p:cNvPr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1384542" y="2103920"/>
            <a:ext cx="720000" cy="7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1986CC13-1D22-45B1-A568-4E3ACAA99BBF}"/>
              </a:ext>
            </a:extLst>
          </p:cNvPr>
          <p:cNvSpPr/>
          <p:nvPr/>
        </p:nvSpPr>
        <p:spPr>
          <a:xfrm>
            <a:off x="4263900" y="2959356"/>
            <a:ext cx="1138628" cy="456230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83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0F739F63-92B4-45E3-85F0-207AF0C1C8EC}"/>
              </a:ext>
            </a:extLst>
          </p:cNvPr>
          <p:cNvGrpSpPr/>
          <p:nvPr/>
        </p:nvGrpSpPr>
        <p:grpSpPr>
          <a:xfrm>
            <a:off x="2101030" y="1462098"/>
            <a:ext cx="7989939" cy="5145988"/>
            <a:chOff x="1489684" y="941309"/>
            <a:chExt cx="6394034" cy="4118132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76DDDE90-4019-43CC-9F6E-22BEB9EB8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9684" y="941309"/>
              <a:ext cx="6394034" cy="4118132"/>
            </a:xfrm>
            <a:prstGeom prst="rect">
              <a:avLst/>
            </a:prstGeom>
          </p:spPr>
        </p:pic>
        <p:pic>
          <p:nvPicPr>
            <p:cNvPr id="267" name="Google Shape;267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50504" y="1021392"/>
              <a:ext cx="6269603" cy="38844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8" name="Google Shape;267;p32">
            <a:extLst>
              <a:ext uri="{FF2B5EF4-FFF2-40B4-BE49-F238E27FC236}">
                <a16:creationId xmlns:a16="http://schemas.microsoft.com/office/drawing/2014/main" id="{7B910100-B094-45CF-A622-D6C56930F9A8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939" y="2942025"/>
            <a:ext cx="4993296" cy="282010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840F9BA-95A2-491B-83CD-D8230275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290" y="0"/>
            <a:ext cx="10515600" cy="13255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latin typeface="Arial"/>
                <a:ea typeface="微軟正黑體"/>
                <a:cs typeface="Arial"/>
              </a:rPr>
              <a:t>Timeline brings your file back </a:t>
            </a:r>
            <a:r>
              <a:rPr lang="en-US" altLang="zh-TW">
                <a:latin typeface="Arial"/>
                <a:ea typeface="微軟正黑體"/>
                <a:cs typeface="Arial"/>
              </a:rPr>
              <a:t>to</a:t>
            </a:r>
            <a:r>
              <a:rPr 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life </a:t>
            </a:r>
            <a:endParaRPr lang="en-US" altLang="zh-TW" b="0">
              <a:latin typeface="微軟正黑體"/>
              <a:ea typeface="微軟正黑體"/>
            </a:endParaRPr>
          </a:p>
        </p:txBody>
      </p:sp>
      <p:pic>
        <p:nvPicPr>
          <p:cNvPr id="7" name="Google Shape;127;p18">
            <a:extLst>
              <a:ext uri="{FF2B5EF4-FFF2-40B4-BE49-F238E27FC236}">
                <a16:creationId xmlns:a16="http://schemas.microsoft.com/office/drawing/2014/main" id="{2C8748DD-E7FD-4CCB-A69B-EEAD3C3E1B82}"/>
              </a:ext>
            </a:extLst>
          </p:cNvPr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483290" y="1270585"/>
            <a:ext cx="1493920" cy="14939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699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41F58-DD3F-6446-8C34-FF0F2BDE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047" y="2378531"/>
            <a:ext cx="3408830" cy="2100937"/>
          </a:xfrm>
        </p:spPr>
        <p:txBody>
          <a:bodyPr/>
          <a:lstStyle/>
          <a:p>
            <a:pPr algn="ctr"/>
            <a:r>
              <a:rPr lang="en-US">
                <a:ea typeface="微軟正黑體"/>
              </a:rPr>
              <a:t>QNAP NAS is</a:t>
            </a:r>
            <a:r>
              <a:rPr lang="en-US" altLang="zh-CN">
                <a:ea typeface="微軟正黑體"/>
              </a:rPr>
              <a:t> </a:t>
            </a:r>
            <a:r>
              <a:rPr lang="en-US">
                <a:ea typeface="微軟正黑體"/>
              </a:rPr>
              <a:t>the best choice</a:t>
            </a:r>
            <a:r>
              <a:rPr lang="en-US" altLang="zh-CN">
                <a:ea typeface="微軟正黑體"/>
              </a:rPr>
              <a:t> </a:t>
            </a:r>
            <a:r>
              <a:rPr lang="en-US">
                <a:ea typeface="微軟正黑體"/>
              </a:rPr>
              <a:t>for</a:t>
            </a:r>
            <a:r>
              <a:rPr lang="zh-CN" altLang="en-US">
                <a:ea typeface="微軟正黑體"/>
              </a:rPr>
              <a:t> </a:t>
            </a:r>
            <a:r>
              <a:rPr lang="en-US" altLang="zh-CN">
                <a:ea typeface="微軟正黑體"/>
              </a:rPr>
              <a:t>Mac users</a:t>
            </a:r>
          </a:p>
        </p:txBody>
      </p:sp>
      <p:pic>
        <p:nvPicPr>
          <p:cNvPr id="8" name="圖片 8">
            <a:extLst>
              <a:ext uri="{FF2B5EF4-FFF2-40B4-BE49-F238E27FC236}">
                <a16:creationId xmlns:a16="http://schemas.microsoft.com/office/drawing/2014/main" id="{D8484E79-E981-4C31-93C1-EAE89C648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4" y="4559965"/>
            <a:ext cx="2580674" cy="1656596"/>
          </a:xfrm>
          <a:prstGeom prst="rect">
            <a:avLst/>
          </a:prstGeom>
        </p:spPr>
      </p:pic>
      <p:pic>
        <p:nvPicPr>
          <p:cNvPr id="12" name="圖片 12">
            <a:extLst>
              <a:ext uri="{FF2B5EF4-FFF2-40B4-BE49-F238E27FC236}">
                <a16:creationId xmlns:a16="http://schemas.microsoft.com/office/drawing/2014/main" id="{CE3D3924-7712-4431-9E19-4A282F6AA1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50" y="4572588"/>
            <a:ext cx="2005002" cy="1612963"/>
          </a:xfrm>
          <a:prstGeom prst="rect">
            <a:avLst/>
          </a:prstGeom>
        </p:spPr>
      </p:pic>
      <p:sp>
        <p:nvSpPr>
          <p:cNvPr id="6" name="副標題 16">
            <a:extLst>
              <a:ext uri="{FF2B5EF4-FFF2-40B4-BE49-F238E27FC236}">
                <a16:creationId xmlns:a16="http://schemas.microsoft.com/office/drawing/2014/main" id="{9C8AF473-9AC5-477E-8399-AAB4331F8E6F}"/>
              </a:ext>
            </a:extLst>
          </p:cNvPr>
          <p:cNvSpPr txBox="1">
            <a:spLocks/>
          </p:cNvSpPr>
          <p:nvPr/>
        </p:nvSpPr>
        <p:spPr>
          <a:xfrm>
            <a:off x="8148919" y="6395761"/>
            <a:ext cx="3980329" cy="247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58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49DF23-7594-42AB-B181-5FFCA078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Mac user's backup habits</a:t>
            </a:r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3D69B1-C967-4E0E-908B-1F386C7B4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95" y="1203545"/>
            <a:ext cx="6946614" cy="558261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020F5B-67C8-4369-8429-CD324C0492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65522" y="1788555"/>
            <a:ext cx="5658915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Common</a:t>
            </a:r>
            <a:r>
              <a:rPr lang="zh-TW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situations</a:t>
            </a:r>
            <a:r>
              <a:rPr lang="zh-TW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...</a:t>
            </a:r>
            <a:endParaRPr lang="zh-TW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657860" lvl="1">
              <a:lnSpc>
                <a:spcPct val="100000"/>
              </a:lnSpc>
              <a:spcBef>
                <a:spcPts val="0"/>
              </a:spcBef>
            </a:pPr>
            <a:r>
              <a:rPr lang="en-US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Copy</a:t>
            </a:r>
            <a:r>
              <a:rPr 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</a:t>
            </a:r>
            <a:r>
              <a:rPr lang="en-US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he important data only.</a:t>
            </a:r>
            <a:endParaRPr lang="en-US" altLang="zh-TW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657860" lvl="1">
              <a:lnSpc>
                <a:spcPct val="100000"/>
              </a:lnSpc>
              <a:spcBef>
                <a:spcPts val="0"/>
              </a:spcBef>
            </a:pPr>
            <a:r>
              <a:rPr lang="en-US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Never</a:t>
            </a:r>
            <a:r>
              <a:rPr lang="zh-TW" altLang="en-US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do it.</a:t>
            </a:r>
            <a:endParaRPr lang="en-US" altLang="zh-TW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3887AF-3A9E-41E1-894A-21F85B1C0F4F}"/>
              </a:ext>
            </a:extLst>
          </p:cNvPr>
          <p:cNvSpPr/>
          <p:nvPr/>
        </p:nvSpPr>
        <p:spPr>
          <a:xfrm>
            <a:off x="3571041" y="3174442"/>
            <a:ext cx="56533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Why?</a:t>
            </a:r>
            <a:endParaRPr lang="en-US" altLang="zh-TW" sz="2800">
              <a:solidFill>
                <a:prstClr val="black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657860" lvl="1" indent="-228600"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prstClr val="black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Forgot it.</a:t>
            </a:r>
            <a:endParaRPr lang="en-US" altLang="zh-TW" sz="2400">
              <a:solidFill>
                <a:prstClr val="black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657860" lvl="1" indent="-228600"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prstClr val="black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Must</a:t>
            </a:r>
            <a:r>
              <a:rPr lang="zh-TW" altLang="en-US" sz="2400">
                <a:solidFill>
                  <a:prstClr val="black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prstClr val="black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plug in the external storage.</a:t>
            </a:r>
            <a:endParaRPr lang="en-US" altLang="zh-TW" sz="2400">
              <a:solidFill>
                <a:prstClr val="black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657860" lvl="1" indent="-228600"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prstClr val="black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Manual</a:t>
            </a:r>
            <a:r>
              <a:rPr lang="zh-TW" altLang="en-US" sz="2400">
                <a:solidFill>
                  <a:prstClr val="black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backup wastes time.</a:t>
            </a:r>
          </a:p>
        </p:txBody>
      </p:sp>
    </p:spTree>
    <p:extLst>
      <p:ext uri="{BB962C8B-B14F-4D97-AF65-F5344CB8AC3E}">
        <p14:creationId xmlns:p14="http://schemas.microsoft.com/office/powerpoint/2010/main" val="3409914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657F89-B6A4-417D-8C94-DC74F009A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469" y="0"/>
            <a:ext cx="110105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3400"/>
              <a:t>Mac user's favorite backup software "Time Machine"</a:t>
            </a:r>
            <a:endParaRPr lang="zh-TW" altLang="en-US" sz="34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35E210-F9F2-4787-BCE2-31F80DBB57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25208" y="1373220"/>
            <a:ext cx="9515765" cy="23201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Time Machine</a:t>
            </a:r>
            <a:r>
              <a:rPr lang="zh-TW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provides</a:t>
            </a:r>
            <a:endParaRPr lang="zh-TW" altLang="en-US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269875" indent="-213995">
              <a:lnSpc>
                <a:spcPct val="100000"/>
              </a:lnSpc>
              <a:spcBef>
                <a:spcPts val="360"/>
              </a:spcBef>
              <a:buFont typeface="Arial,Sans-Serif"/>
              <a:buChar char="•"/>
            </a:pPr>
            <a:r>
              <a:rPr lang="en-US" altLang="zh-TW" sz="2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Comprehensive backup system and file levels at the same time</a:t>
            </a:r>
            <a:endParaRPr lang="en-US" sz="24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69875" indent="-21399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altLang="zh-TW" sz="2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Multi-version backup</a:t>
            </a:r>
            <a:endParaRPr lang="zh-TW" sz="24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269875" indent="-21399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zh-TW" altLang="en-US" sz="2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Easy and intuitive file restore or system restore</a:t>
            </a:r>
          </a:p>
          <a:p>
            <a:pPr marL="269875" indent="-21399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zh-TW" altLang="en-US" sz="2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Backup encryption</a:t>
            </a:r>
          </a:p>
          <a:p>
            <a:pPr lvl="1"/>
            <a:endParaRPr lang="en-US" altLang="zh-TW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7" name="Google Shape;138;p19">
            <a:extLst>
              <a:ext uri="{FF2B5EF4-FFF2-40B4-BE49-F238E27FC236}">
                <a16:creationId xmlns:a16="http://schemas.microsoft.com/office/drawing/2014/main" id="{DAE5D7C5-B96C-4F10-A677-8D681BD9FC97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055" y="4198009"/>
            <a:ext cx="3940503" cy="224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164925F-63E0-4CCC-A40F-C0F3DCC49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5680">
            <a:off x="5775749" y="3848657"/>
            <a:ext cx="1327594" cy="1022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D603CC3-D5BE-4738-9847-7932ED403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4050">
            <a:off x="5929052" y="5313117"/>
            <a:ext cx="1285223" cy="1093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形 5">
            <a:extLst>
              <a:ext uri="{FF2B5EF4-FFF2-40B4-BE49-F238E27FC236}">
                <a16:creationId xmlns:a16="http://schemas.microsoft.com/office/drawing/2014/main" id="{EFCA483F-5E6C-4504-92E0-02DF1E9703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37578" y="4419038"/>
            <a:ext cx="1491004" cy="1324952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9032640B-ACC3-40BB-A55F-4EAB357F0AD1}"/>
              </a:ext>
            </a:extLst>
          </p:cNvPr>
          <p:cNvGrpSpPr/>
          <p:nvPr/>
        </p:nvGrpSpPr>
        <p:grpSpPr>
          <a:xfrm>
            <a:off x="7692770" y="3940567"/>
            <a:ext cx="3873844" cy="2500573"/>
            <a:chOff x="7641331" y="4692953"/>
            <a:chExt cx="3107782" cy="2006080"/>
          </a:xfrm>
        </p:grpSpPr>
        <p:pic>
          <p:nvPicPr>
            <p:cNvPr id="6" name="圖片 5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37E45A27-82DF-4801-B7FA-0CE9872B7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3991" y="5081515"/>
              <a:ext cx="2875122" cy="1617518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E1523FEC-0242-47B9-9ABB-6C06009803D8}"/>
                </a:ext>
              </a:extLst>
            </p:cNvPr>
            <p:cNvSpPr txBox="1"/>
            <p:nvPr/>
          </p:nvSpPr>
          <p:spPr>
            <a:xfrm>
              <a:off x="8580591" y="4765195"/>
              <a:ext cx="1734671" cy="296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Time Machine</a:t>
              </a:r>
            </a:p>
          </p:txBody>
        </p:sp>
        <p:pic>
          <p:nvPicPr>
            <p:cNvPr id="4" name="Google Shape;127;p18">
              <a:extLst>
                <a:ext uri="{FF2B5EF4-FFF2-40B4-BE49-F238E27FC236}">
                  <a16:creationId xmlns:a16="http://schemas.microsoft.com/office/drawing/2014/main" id="{4A437678-4C9A-414C-AED4-9BE3746140B1}"/>
                </a:ext>
              </a:extLst>
            </p:cNvPr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7641331" y="4692953"/>
              <a:ext cx="946396" cy="9387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67643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oogle Shape;147;p20">
            <a:extLst>
              <a:ext uri="{FF2B5EF4-FFF2-40B4-BE49-F238E27FC236}">
                <a16:creationId xmlns:a16="http://schemas.microsoft.com/office/drawing/2014/main" id="{A71DCE8F-A7E5-4BF5-9A23-18D539B4F7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0265967"/>
              </p:ext>
            </p:extLst>
          </p:nvPr>
        </p:nvGraphicFramePr>
        <p:xfrm>
          <a:off x="1350894" y="1439096"/>
          <a:ext cx="10112723" cy="5232785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118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4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4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5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97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9855">
                <a:tc>
                  <a:txBody>
                    <a:bodyPr/>
                    <a:lstStyle/>
                    <a:p>
                      <a:pPr marL="0" marR="0" lvl="0" indent="0" algn="ctr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微軟正黑體"/>
                        <a:cs typeface="+mn-cs"/>
                      </a:endParaRPr>
                    </a:p>
                  </a:txBody>
                  <a:tcPr marL="91451" marR="91451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CD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微軟正黑體"/>
                          <a:cs typeface="Arial"/>
                        </a:rPr>
                        <a:t>Mac</a:t>
                      </a: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/>
                          <a:ea typeface="微軟正黑體"/>
                          <a:cs typeface="+mn-cs"/>
                        </a:rPr>
                        <a:t> Local</a:t>
                      </a:r>
                      <a:endParaRPr lang="zh-TW" altLang="en-US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91451" marR="91451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CD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 sz="1800" b="1" kern="120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微軟正黑體"/>
                          <a:cs typeface="Arial"/>
                        </a:rPr>
                        <a:t>External Storage</a:t>
                      </a:r>
                    </a:p>
                  </a:txBody>
                  <a:tcPr marL="91451" marR="91451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CD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微軟正黑體"/>
                          <a:cs typeface="Arial"/>
                          <a:sym typeface="Arial"/>
                        </a:rPr>
                        <a:t>Time Capsule</a:t>
                      </a: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51" marR="91451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CD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微軟正黑體"/>
                          <a:cs typeface="Arial"/>
                        </a:rPr>
                        <a:t>QNAP NAS</a:t>
                      </a:r>
                      <a:endParaRPr lang="en-US" sz="1800" b="1" kern="12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51" marR="91451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CD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25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Storage Capacity</a:t>
                      </a:r>
                      <a:endParaRPr sz="19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Fixed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Fixed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Fixed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Expand</a:t>
                      </a:r>
                      <a:r>
                        <a:rPr 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on</a:t>
                      </a:r>
                      <a:r>
                        <a:rPr 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de</a:t>
                      </a: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mand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1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Storage</a:t>
                      </a:r>
                      <a:r>
                        <a:rPr lang="zh-TW" altLang="en-US" sz="19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Protection</a:t>
                      </a:r>
                      <a:endParaRPr sz="19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NA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Lower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marL="90170" marR="0" lvl="0" indent="-9017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zh-TW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RAID</a:t>
                      </a:r>
                      <a:endParaRPr sz="1400" b="1">
                        <a:solidFill>
                          <a:schemeClr val="tx1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NA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Higher</a:t>
                      </a:r>
                      <a:endParaRPr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marL="90170" marR="0" lvl="0" indent="-9017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</a:pPr>
                      <a:r>
                        <a:rPr lang="zh-TW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RAID</a:t>
                      </a:r>
                      <a:endParaRPr lang="en-US" altLang="zh-TW" sz="1400" b="1">
                        <a:solidFill>
                          <a:schemeClr val="tx1"/>
                        </a:solidFill>
                        <a:latin typeface="+mj-lt"/>
                        <a:ea typeface="微軟正黑體"/>
                      </a:endParaRPr>
                    </a:p>
                    <a:p>
                      <a:pPr marL="90170" marR="0" lvl="0" indent="-9017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Snapshot</a:t>
                      </a:r>
                    </a:p>
                    <a:p>
                      <a:pPr marL="90170" marR="0" lvl="0" indent="-9017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Hybrid Backup Sync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 </a:t>
                      </a:r>
                      <a:endParaRPr sz="1400" b="1">
                        <a:solidFill>
                          <a:schemeClr val="tx1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025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n-US" altLang="zh-TW" sz="19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Data</a:t>
                      </a:r>
                      <a:r>
                        <a:rPr lang="zh-TW" sz="19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a</a:t>
                      </a:r>
                      <a:r>
                        <a:rPr lang="en-US" altLang="zh-TW" sz="1900" b="1" err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ccess</a:t>
                      </a:r>
                      <a:r>
                        <a:rPr lang="zh-TW" sz="19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s</a:t>
                      </a:r>
                      <a:r>
                        <a:rPr lang="en-US" altLang="zh-TW" sz="19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peed</a:t>
                      </a:r>
                      <a:endParaRPr lang="zh-TW" altLang="en-US" sz="19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faster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USB</a:t>
                      </a:r>
                      <a:r>
                        <a:rPr lang="zh-TW" altLang="en-US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:</a:t>
                      </a:r>
                      <a:r>
                        <a:rPr 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Slower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Thunderbolt</a:t>
                      </a:r>
                      <a:r>
                        <a:rPr lang="zh-TW" altLang="en-US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:</a:t>
                      </a:r>
                      <a:r>
                        <a:rPr 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Faster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1GbE</a:t>
                      </a:r>
                      <a:r>
                        <a:rPr lang="zh-TW" altLang="en-US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:</a:t>
                      </a:r>
                      <a:r>
                        <a:rPr 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Slower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10GbE</a:t>
                      </a:r>
                      <a:r>
                        <a:rPr lang="zh-TW" altLang="en-US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:</a:t>
                      </a:r>
                      <a:r>
                        <a:rPr 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Faster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Thunderbolt</a:t>
                      </a:r>
                      <a:r>
                        <a:rPr lang="zh-TW" altLang="en-US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zh-TW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3</a:t>
                      </a:r>
                      <a:r>
                        <a:rPr lang="zh-TW" altLang="en-US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 </a:t>
                      </a: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:</a:t>
                      </a:r>
                      <a:r>
                        <a:rPr 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Faster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3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900" b="1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Supports</a:t>
                      </a:r>
                      <a:r>
                        <a:rPr lang="zh-TW" sz="1900" b="1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m</a:t>
                      </a:r>
                      <a:r>
                        <a:rPr lang="en-US" altLang="zh-TW" sz="1900" b="1" u="none" strike="noStrike" noProof="0" err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ultiple</a:t>
                      </a:r>
                      <a:r>
                        <a:rPr lang="en-US" altLang="zh-TW" sz="1900" b="1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users</a:t>
                      </a:r>
                      <a:endParaRPr lang="zh-TW" altLang="en-US" sz="1900" b="1" u="none" strike="noStrike" noProof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NA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NA</a:t>
                      </a:r>
                      <a:endParaRPr lang="zh-TW"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Yes</a:t>
                      </a:r>
                      <a:endParaRPr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altLang="zh-TW" sz="1900" b="1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Yes</a:t>
                      </a: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01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900" b="1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Backup space management</a:t>
                      </a:r>
                      <a:endParaRPr altLang="en-US" sz="1900" b="1" u="none" strike="noStrike" noProof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NA</a:t>
                      </a:r>
                      <a:endParaRPr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NA</a:t>
                      </a:r>
                      <a:endParaRPr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9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NA</a:t>
                      </a:r>
                      <a:endParaRPr altLang="en-US" sz="19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900" b="1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Yes</a:t>
                      </a:r>
                      <a:endParaRPr altLang="en-US" sz="1900" b="1" u="none" strike="noStrike" cap="none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1" marR="91451" marT="45725" marB="45725"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462965"/>
                  </a:ext>
                </a:extLst>
              </a:tr>
            </a:tbl>
          </a:graphicData>
        </a:graphic>
      </p:graphicFrame>
      <p:pic>
        <p:nvPicPr>
          <p:cNvPr id="3" name="圖片 2" descr="一張含有 監視器, 室內, 電子用品 的圖片&#10;&#10;描述是以非常高的可信度產生">
            <a:extLst>
              <a:ext uri="{FF2B5EF4-FFF2-40B4-BE49-F238E27FC236}">
                <a16:creationId xmlns:a16="http://schemas.microsoft.com/office/drawing/2014/main" id="{757D5ABD-AF96-4316-9D7E-9EB2B4CFC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277" y="1134067"/>
            <a:ext cx="2141796" cy="1219218"/>
          </a:xfrm>
          <a:prstGeom prst="rect">
            <a:avLst/>
          </a:prstGeom>
        </p:spPr>
      </p:pic>
      <p:pic>
        <p:nvPicPr>
          <p:cNvPr id="5" name="圖片 4" descr="一張含有 物件, 坐 的圖片&#10;&#10;描述是以高可信度產生">
            <a:extLst>
              <a:ext uri="{FF2B5EF4-FFF2-40B4-BE49-F238E27FC236}">
                <a16:creationId xmlns:a16="http://schemas.microsoft.com/office/drawing/2014/main" id="{D8607BC2-D5DC-483A-BED5-83C3A8917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510" y="1259035"/>
            <a:ext cx="622659" cy="1066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電子用品, 室內 的圖片&#10;&#10;描述是以非常高的可信度產生">
            <a:extLst>
              <a:ext uri="{FF2B5EF4-FFF2-40B4-BE49-F238E27FC236}">
                <a16:creationId xmlns:a16="http://schemas.microsoft.com/office/drawing/2014/main" id="{C0ED26F4-523D-4B60-81C9-73B0E7D2F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508" y="1284552"/>
            <a:ext cx="1040707" cy="1040707"/>
          </a:xfrm>
          <a:prstGeom prst="rect">
            <a:avLst/>
          </a:prstGeom>
        </p:spPr>
      </p:pic>
      <p:pic>
        <p:nvPicPr>
          <p:cNvPr id="9" name="圖片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9B26BFE-FB4A-4AB7-B3EB-260EFFB9F2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175" y="1361258"/>
            <a:ext cx="864045" cy="89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室內, 坐, 電腦, 牆 的圖片&#10;&#10;描述是以高可信度產生">
            <a:extLst>
              <a:ext uri="{FF2B5EF4-FFF2-40B4-BE49-F238E27FC236}">
                <a16:creationId xmlns:a16="http://schemas.microsoft.com/office/drawing/2014/main" id="{2EA2C142-31DB-481C-9D85-AF57F355CB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569" y="1358680"/>
            <a:ext cx="868547" cy="886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3B0B980B-36EC-4AAE-8EBB-FE265D7B3CE9}"/>
              </a:ext>
            </a:extLst>
          </p:cNvPr>
          <p:cNvGrpSpPr/>
          <p:nvPr/>
        </p:nvGrpSpPr>
        <p:grpSpPr>
          <a:xfrm>
            <a:off x="11284260" y="2738719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54DBA4FC-CC0A-4A9F-B318-77373A763B80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4B7143B1-24E7-4F9E-89F2-947C1726A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7C62B1DC-2225-4CE9-9380-A5A0DCB2DCB2}"/>
              </a:ext>
            </a:extLst>
          </p:cNvPr>
          <p:cNvGrpSpPr/>
          <p:nvPr/>
        </p:nvGrpSpPr>
        <p:grpSpPr>
          <a:xfrm>
            <a:off x="11284260" y="3659025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5384B806-78DB-4849-B98B-5CABFE990E7F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22F0A1CA-8CDC-4B42-AC4A-EC57A7BD9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E9068C90-51C7-4396-AC42-1E8056B5F4B7}"/>
              </a:ext>
            </a:extLst>
          </p:cNvPr>
          <p:cNvGrpSpPr/>
          <p:nvPr/>
        </p:nvGrpSpPr>
        <p:grpSpPr>
          <a:xfrm>
            <a:off x="11284260" y="5424462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AFF0829F-6F3B-461D-9B93-1C51674C4BDC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5F8C7771-30F6-46A2-AA33-FF3DE028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0849651E-BFF3-45AC-9B7C-59B4B57A38AE}"/>
              </a:ext>
            </a:extLst>
          </p:cNvPr>
          <p:cNvGrpSpPr/>
          <p:nvPr/>
        </p:nvGrpSpPr>
        <p:grpSpPr>
          <a:xfrm>
            <a:off x="8525862" y="5424462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EACA54EA-B87B-4304-89C2-7FA2A6925BBA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0F44DE23-D3A6-41EC-B765-49CD921F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A47028D1-AED7-48E0-98E6-4CCC40AD432F}"/>
              </a:ext>
            </a:extLst>
          </p:cNvPr>
          <p:cNvGrpSpPr/>
          <p:nvPr/>
        </p:nvGrpSpPr>
        <p:grpSpPr>
          <a:xfrm>
            <a:off x="6531908" y="4607523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4723CF19-231D-49E7-B51F-47C752446780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DEFCE5B1-DF6E-42D1-A5B9-50BCFF580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4A289B1C-7D39-4805-92FE-E9D62C46C8D6}"/>
              </a:ext>
            </a:extLst>
          </p:cNvPr>
          <p:cNvGrpSpPr/>
          <p:nvPr/>
        </p:nvGrpSpPr>
        <p:grpSpPr>
          <a:xfrm>
            <a:off x="4537178" y="4607523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61955F1E-B882-4D48-84C2-CBF1826E2277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01199CA2-F66E-4B8C-9830-8F04207AA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9AFF3F6B-E3A8-4EB3-B086-F8F4C9C2016E}"/>
              </a:ext>
            </a:extLst>
          </p:cNvPr>
          <p:cNvGrpSpPr/>
          <p:nvPr/>
        </p:nvGrpSpPr>
        <p:grpSpPr>
          <a:xfrm>
            <a:off x="11284260" y="6106250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63798946-3667-41F6-9B63-52DC8815FD69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圖形 64">
              <a:extLst>
                <a:ext uri="{FF2B5EF4-FFF2-40B4-BE49-F238E27FC236}">
                  <a16:creationId xmlns:a16="http://schemas.microsoft.com/office/drawing/2014/main" id="{40E7B673-23A0-4445-9AEB-347B4986E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5264C16A-3C7E-44EE-83AD-0F7306889098}"/>
              </a:ext>
            </a:extLst>
          </p:cNvPr>
          <p:cNvGrpSpPr/>
          <p:nvPr/>
        </p:nvGrpSpPr>
        <p:grpSpPr>
          <a:xfrm>
            <a:off x="11284260" y="4607523"/>
            <a:ext cx="492415" cy="492415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F964727D-1227-45C9-82AA-3D3D062B0091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8C7DCE9B-A6FC-411C-868B-195AF2CAD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標題 7">
            <a:extLst>
              <a:ext uri="{FF2B5EF4-FFF2-40B4-BE49-F238E27FC236}">
                <a16:creationId xmlns:a16="http://schemas.microsoft.com/office/drawing/2014/main" id="{C5D46389-97B2-48C3-833D-37A036DD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289" y="0"/>
            <a:ext cx="10847663" cy="1325563"/>
          </a:xfrm>
        </p:spPr>
        <p:txBody>
          <a:bodyPr>
            <a:normAutofit/>
          </a:bodyPr>
          <a:lstStyle/>
          <a:p>
            <a:r>
              <a:rPr lang="en-US" altLang="zh-TW" sz="3500" err="1">
                <a:latin typeface="Arial"/>
                <a:ea typeface="微軟正黑體"/>
                <a:cs typeface="Arial"/>
              </a:rPr>
              <a:t>Comparsion</a:t>
            </a:r>
            <a:r>
              <a:rPr lang="en-US" altLang="zh-TW" sz="3500">
                <a:latin typeface="Arial"/>
                <a:ea typeface="微軟正黑體"/>
                <a:cs typeface="Arial"/>
              </a:rPr>
              <a:t> of storage devices for Time Machine</a:t>
            </a:r>
            <a:endParaRPr lang="zh-TW" altLang="en-US" sz="35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726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CC00F8-31E8-4E37-B519-D2B629DC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18" y="2150223"/>
            <a:ext cx="4284945" cy="3054613"/>
          </a:xfrm>
        </p:spPr>
        <p:txBody>
          <a:bodyPr>
            <a:normAutofit/>
          </a:bodyPr>
          <a:lstStyle/>
          <a:p>
            <a:r>
              <a:rPr lang="en-US" sz="4000"/>
              <a:t>QNAP NAS </a:t>
            </a:r>
            <a:r>
              <a:rPr lang="zh-TW" altLang="en-US" sz="4000"/>
              <a:t>makes</a:t>
            </a:r>
            <a:r>
              <a:rPr lang="en-US" altLang="zh-TW" sz="4000"/>
              <a:t> </a:t>
            </a:r>
            <a:r>
              <a:rPr lang="en-US" sz="4000"/>
              <a:t>Time Machine backup more complete</a:t>
            </a:r>
            <a:endParaRPr lang="zh-CN" altLang="en-US" sz="400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0A90517-0C09-4ED4-B487-AC6E70EBC3F8}"/>
              </a:ext>
            </a:extLst>
          </p:cNvPr>
          <p:cNvSpPr/>
          <p:nvPr/>
        </p:nvSpPr>
        <p:spPr>
          <a:xfrm>
            <a:off x="5780866" y="2732799"/>
            <a:ext cx="2842445" cy="480131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TW" altLang="en-US" sz="28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Data Protection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9015D2E-B445-43D3-A07F-CEA021407F4A}"/>
              </a:ext>
            </a:extLst>
          </p:cNvPr>
          <p:cNvSpPr/>
          <p:nvPr/>
        </p:nvSpPr>
        <p:spPr>
          <a:xfrm>
            <a:off x="5780866" y="1988808"/>
            <a:ext cx="3659976" cy="480131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TW" altLang="en-US" sz="28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Simple Management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44CF7A6-AA83-413D-B4E5-FD4451E12A95}"/>
              </a:ext>
            </a:extLst>
          </p:cNvPr>
          <p:cNvSpPr/>
          <p:nvPr/>
        </p:nvSpPr>
        <p:spPr>
          <a:xfrm>
            <a:off x="1726054" y="1653164"/>
            <a:ext cx="4773736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endParaRPr lang="zh-TW" altLang="en-US" sz="2000">
              <a:solidFill>
                <a:prstClr val="black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B7A1EAE-CF01-45C7-9661-0AC5FF4BBC7B}"/>
              </a:ext>
            </a:extLst>
          </p:cNvPr>
          <p:cNvSpPr/>
          <p:nvPr/>
        </p:nvSpPr>
        <p:spPr>
          <a:xfrm>
            <a:off x="5780866" y="4220779"/>
            <a:ext cx="4681090" cy="480131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TW" altLang="en-US" sz="28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Scalable Storage Capacity</a:t>
            </a:r>
            <a:endParaRPr lang="zh-TW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B6737EF-6944-49E7-8B6D-2DE19F1BEA61}"/>
              </a:ext>
            </a:extLst>
          </p:cNvPr>
          <p:cNvSpPr/>
          <p:nvPr/>
        </p:nvSpPr>
        <p:spPr>
          <a:xfrm>
            <a:off x="5741639" y="3476789"/>
            <a:ext cx="6080511" cy="480131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TW" altLang="en-US" sz="28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High-speed transmission interface</a:t>
            </a:r>
            <a:endParaRPr lang="en-US" altLang="zh-TW" sz="28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D5524F6-2913-46FE-89D2-74B11BBEA494}"/>
              </a:ext>
            </a:extLst>
          </p:cNvPr>
          <p:cNvSpPr/>
          <p:nvPr/>
        </p:nvSpPr>
        <p:spPr>
          <a:xfrm>
            <a:off x="1726054" y="4278701"/>
            <a:ext cx="2452246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altLang="zh-TW" sz="20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FC0E5F13-2C0B-4723-A80A-57107D6435BF}"/>
              </a:ext>
            </a:extLst>
          </p:cNvPr>
          <p:cNvSpPr/>
          <p:nvPr/>
        </p:nvSpPr>
        <p:spPr>
          <a:xfrm>
            <a:off x="5780866" y="4964770"/>
            <a:ext cx="2601994" cy="480131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TW" altLang="en-US" sz="28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Cloud Backup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A49B2BD-6CB7-488B-8685-F7DD1B1C0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84" y="5013609"/>
            <a:ext cx="100454" cy="40970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34B3047-91B0-45B3-827D-6413D7C83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84" y="2712431"/>
            <a:ext cx="100454" cy="40970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CE24345-096E-4351-BFBB-005915D2B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84" y="1945371"/>
            <a:ext cx="100454" cy="40970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7F177DB-19B0-44E2-A2EB-8A1A67DFF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84" y="4246551"/>
            <a:ext cx="100454" cy="40970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7F3D282-5661-4B1C-9EC7-8AFDF83D9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84" y="3479491"/>
            <a:ext cx="100454" cy="40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96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CA80F6-4A4D-4069-BFDC-711D34DC3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290" y="0"/>
            <a:ext cx="10708710" cy="1325563"/>
          </a:xfrm>
        </p:spPr>
        <p:txBody>
          <a:bodyPr>
            <a:normAutofit/>
          </a:bodyPr>
          <a:lstStyle/>
          <a:p>
            <a:r>
              <a:rPr lang="en-US" altLang="zh-TW" sz="3400"/>
              <a:t>QNAP Thunderbolt NAS add value to</a:t>
            </a:r>
            <a:r>
              <a:rPr lang="zh-TW" altLang="en-US" sz="3400"/>
              <a:t> </a:t>
            </a:r>
            <a:r>
              <a:rPr lang="en-US" altLang="zh-TW" sz="3400"/>
              <a:t>Time Machine</a:t>
            </a:r>
            <a:endParaRPr lang="zh-TW" altLang="en-US" sz="34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48E93E-5E21-407E-B9F9-7299E1D2FA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66165" y="1386202"/>
            <a:ext cx="7832725" cy="16799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TVS-x72XT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457200" indent="-457200">
              <a:buAutoNum type="alphaUcPeriod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10GBASE-T and Thunderbolt™ 3 high-bandwidth connectivity for tackling heavy workloads and smoothly transferring</a:t>
            </a:r>
            <a:endParaRPr lang="en-US" altLang="zh-TW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M.2 SSD cache to speed up data access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r>
              <a:rPr lang="en" altLang="zh-TW" sz="1800">
                <a:latin typeface="Arial" panose="020B0604020202020204" pitchFamily="34" charset="0"/>
                <a:cs typeface="Arial" panose="020B0604020202020204" pitchFamily="34" charset="0"/>
              </a:rPr>
              <a:t>Both storage and </a:t>
            </a:r>
            <a:r>
              <a:rPr lang="en" sz="180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n" altLang="zh-TW" sz="1800">
                <a:latin typeface="Arial" panose="020B0604020202020204" pitchFamily="34" charset="0"/>
                <a:cs typeface="Arial" panose="020B0604020202020204" pitchFamily="34" charset="0"/>
              </a:rPr>
              <a:t> applications are elastically expandable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3A385B66-CFF0-4A83-BE63-653C55F88038}"/>
              </a:ext>
            </a:extLst>
          </p:cNvPr>
          <p:cNvSpPr txBox="1"/>
          <p:nvPr/>
        </p:nvSpPr>
        <p:spPr>
          <a:xfrm>
            <a:off x="1797248" y="6952155"/>
            <a:ext cx="437208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hlinkClick r:id="rId2"/>
              </a:rPr>
              <a:t>https://www.qnap.com/zh-tw/product/tvs-872xt</a:t>
            </a:r>
            <a:endParaRPr lang="en-US" altLang="zh-TW" sz="160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97EBC0-9554-4F63-AAA7-3566E309EC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33" y="3416918"/>
            <a:ext cx="838204" cy="83820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7D0D899-36E7-4DDA-B5CD-B402FAFE35E3}"/>
              </a:ext>
            </a:extLst>
          </p:cNvPr>
          <p:cNvSpPr txBox="1"/>
          <p:nvPr/>
        </p:nvSpPr>
        <p:spPr>
          <a:xfrm>
            <a:off x="1670050" y="4280520"/>
            <a:ext cx="274955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1200">
                <a:ea typeface="+mn-lt"/>
                <a:cs typeface="+mn-lt"/>
              </a:rPr>
              <a:t>High-speed Thunderbolt™ 3 with SMB protocol, allowing Mac® and Windows® users to collaborate on media editing.</a:t>
            </a:r>
            <a:endParaRPr lang="zh-TW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8B95AC7-69DC-48D3-8260-24EFE1ECDED0}"/>
              </a:ext>
            </a:extLst>
          </p:cNvPr>
          <p:cNvSpPr txBox="1"/>
          <p:nvPr/>
        </p:nvSpPr>
        <p:spPr>
          <a:xfrm>
            <a:off x="1670050" y="5932765"/>
            <a:ext cx="274955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>
                <a:ea typeface="+mn-lt"/>
                <a:cs typeface="+mn-lt"/>
              </a:rPr>
              <a:t>Install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M.2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PCIe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(Gen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3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x2,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2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GB/s)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NVMe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SSDs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(sold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separately)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to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set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up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caching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or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storage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pools,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impr</a:t>
            </a:r>
            <a:r>
              <a:rPr lang="zh-TW" sz="1200">
                <a:ea typeface="+mn-lt"/>
                <a:cs typeface="+mn-lt"/>
              </a:rPr>
              <a:t>oving file access efficiency.</a:t>
            </a:r>
            <a:endParaRPr lang="zh-TW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5BB684E-BE64-4A7A-AD51-9F5655BDD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33" y="5073129"/>
            <a:ext cx="838204" cy="83820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DEA674-AD2C-4CCE-84CF-3FE0C2009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3" y="3416918"/>
            <a:ext cx="838204" cy="838204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B80F3AA-431F-45F5-AC36-837E6EF78CA1}"/>
              </a:ext>
            </a:extLst>
          </p:cNvPr>
          <p:cNvSpPr txBox="1"/>
          <p:nvPr/>
        </p:nvSpPr>
        <p:spPr>
          <a:xfrm>
            <a:off x="4870450" y="4280520"/>
            <a:ext cx="274955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1200">
                <a:ea typeface="+mn-lt"/>
                <a:cs typeface="+mn-lt"/>
              </a:rPr>
              <a:t>5-speed 10GBASE-T RJ45 connectivity accelerates virtualization applications and </a:t>
            </a:r>
            <a:r>
              <a:rPr lang="en-US" altLang="zh-TW" sz="1200">
                <a:ea typeface="+mn-lt"/>
                <a:cs typeface="+mn-lt"/>
              </a:rPr>
              <a:t>file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sharing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ac</a:t>
            </a:r>
            <a:r>
              <a:rPr lang="zh-TW" sz="1200">
                <a:ea typeface="+mn-lt"/>
                <a:cs typeface="+mn-lt"/>
              </a:rPr>
              <a:t>ross teams and devices.</a:t>
            </a:r>
            <a:endParaRPr lang="zh-TW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BBF6023-3B54-4F35-9113-5027DC6D7042}"/>
              </a:ext>
            </a:extLst>
          </p:cNvPr>
          <p:cNvSpPr txBox="1"/>
          <p:nvPr/>
        </p:nvSpPr>
        <p:spPr>
          <a:xfrm>
            <a:off x="4870450" y="5932765"/>
            <a:ext cx="274955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>
                <a:ea typeface="+mn-lt"/>
                <a:cs typeface="+mn-lt"/>
              </a:rPr>
              <a:t>4K </a:t>
            </a:r>
            <a:r>
              <a:rPr lang="zh-TW" sz="1200">
                <a:ea typeface="+mn-lt"/>
                <a:cs typeface="+mn-lt"/>
              </a:rPr>
              <a:t>media playback and real-time transcoding; directly view creative works on an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HDTV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via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HDMI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2.0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(</a:t>
            </a:r>
            <a:r>
              <a:rPr lang="zh-TW" sz="1200">
                <a:ea typeface="+mn-lt"/>
                <a:cs typeface="+mn-lt"/>
              </a:rPr>
              <a:t>4K </a:t>
            </a:r>
            <a:r>
              <a:rPr lang="en-US" altLang="zh-TW" sz="1200">
                <a:ea typeface="+mn-lt"/>
                <a:cs typeface="+mn-lt"/>
              </a:rPr>
              <a:t>@</a:t>
            </a:r>
            <a:r>
              <a:rPr lang="zh-TW" sz="1200">
                <a:ea typeface="+mn-lt"/>
                <a:cs typeface="+mn-lt"/>
              </a:rPr>
              <a:t>60Hz</a:t>
            </a:r>
            <a:r>
              <a:rPr lang="en-US" altLang="zh-TW" sz="1200">
                <a:ea typeface="+mn-lt"/>
                <a:cs typeface="+mn-lt"/>
              </a:rPr>
              <a:t>)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zh-TW" sz="1200">
                <a:ea typeface="+mn-lt"/>
                <a:cs typeface="+mn-lt"/>
              </a:rPr>
              <a:t>output.</a:t>
            </a:r>
            <a:endParaRPr lang="zh-TW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E34254C-A275-42E1-9736-8EE6658D5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3" y="5073129"/>
            <a:ext cx="838204" cy="83820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A07085A-A41A-44B6-9D6A-60155DC00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33" y="3416918"/>
            <a:ext cx="838204" cy="83820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C39CAA0-D2B4-47C4-B4DF-C737B81DDCDD}"/>
              </a:ext>
            </a:extLst>
          </p:cNvPr>
          <p:cNvSpPr txBox="1"/>
          <p:nvPr/>
        </p:nvSpPr>
        <p:spPr>
          <a:xfrm>
            <a:off x="8070850" y="4280520"/>
            <a:ext cx="274955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>
                <a:ea typeface="+mn-lt"/>
                <a:cs typeface="+mn-lt"/>
              </a:rPr>
              <a:t>PCIe </a:t>
            </a:r>
            <a:r>
              <a:rPr lang="zh-TW" sz="1200">
                <a:ea typeface="+mn-lt"/>
                <a:cs typeface="+mn-lt"/>
              </a:rPr>
              <a:t>expandability allows for graphics cards or 40GbE</a:t>
            </a:r>
            <a:r>
              <a:rPr lang="en-US" altLang="zh-TW" sz="1200">
                <a:ea typeface="+mn-lt"/>
                <a:cs typeface="+mn-lt"/>
              </a:rPr>
              <a:t>/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25GbE/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10GbE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adapters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to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increase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application</a:t>
            </a:r>
            <a:r>
              <a:rPr lang="zh-TW" altLang="en-US" sz="1200">
                <a:ea typeface="+mn-lt"/>
                <a:cs typeface="+mn-lt"/>
              </a:rPr>
              <a:t> </a:t>
            </a:r>
            <a:r>
              <a:rPr lang="en-US" altLang="zh-TW" sz="1200">
                <a:ea typeface="+mn-lt"/>
                <a:cs typeface="+mn-lt"/>
              </a:rPr>
              <a:t>pe</a:t>
            </a:r>
            <a:r>
              <a:rPr lang="zh-TW" sz="1200">
                <a:ea typeface="+mn-lt"/>
                <a:cs typeface="+mn-lt"/>
              </a:rPr>
              <a:t>rformance.</a:t>
            </a:r>
            <a:endParaRPr lang="zh-TW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3F75E9C-ECB1-4BB9-B805-5EE647AAAF38}"/>
              </a:ext>
            </a:extLst>
          </p:cNvPr>
          <p:cNvSpPr txBox="1"/>
          <p:nvPr/>
        </p:nvSpPr>
        <p:spPr>
          <a:xfrm>
            <a:off x="8070850" y="5932765"/>
            <a:ext cx="274955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1200">
                <a:ea typeface="+mn-lt"/>
                <a:cs typeface="+mn-lt"/>
              </a:rPr>
              <a:t>Snapshots fully record system status and data, allowing you to protect files and data from accidental deletion and malware attacks.</a:t>
            </a:r>
            <a:endParaRPr lang="zh-TW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0F2BEF0-6C45-430C-82FA-B840B13EB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33" y="5073129"/>
            <a:ext cx="838204" cy="8382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9A6D792-DE68-42EE-9239-D3695AC8B2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229" y="5311385"/>
            <a:ext cx="540755" cy="40342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B519FE4-2C64-41AC-BBB1-7016095A44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59" y="3643006"/>
            <a:ext cx="525576" cy="38212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11321A8-15F3-47B9-93AB-5AE6A8696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84" y="3552414"/>
            <a:ext cx="442058" cy="53471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7121878-293A-4376-840D-45A89C5AA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47" y="3685208"/>
            <a:ext cx="562354" cy="35262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102D4C77-DE69-4D2B-B472-3C72183824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354" y="5285985"/>
            <a:ext cx="497090" cy="37480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55FF85A5-BC87-491B-A4B9-B03BDC0552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24" y="5392939"/>
            <a:ext cx="612874" cy="23264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83D7A7D7-AC8F-4D69-9A9E-48A014F860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05" y="1311448"/>
            <a:ext cx="2926595" cy="1829447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701BAB27-FCE0-4731-8915-EF410672E29E}"/>
              </a:ext>
            </a:extLst>
          </p:cNvPr>
          <p:cNvSpPr txBox="1"/>
          <p:nvPr/>
        </p:nvSpPr>
        <p:spPr>
          <a:xfrm>
            <a:off x="2386012" y="2991019"/>
            <a:ext cx="1089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TVS-672XT</a:t>
            </a:r>
            <a:endParaRPr lang="zh-TW" altLang="en-US" sz="9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930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>
            <a:extLst>
              <a:ext uri="{FF2B5EF4-FFF2-40B4-BE49-F238E27FC236}">
                <a16:creationId xmlns:a16="http://schemas.microsoft.com/office/drawing/2014/main" id="{5C2C8AFF-BA3E-4511-A167-C8E05E711999}"/>
              </a:ext>
            </a:extLst>
          </p:cNvPr>
          <p:cNvSpPr/>
          <p:nvPr/>
        </p:nvSpPr>
        <p:spPr>
          <a:xfrm>
            <a:off x="3592378" y="1466911"/>
            <a:ext cx="2160182" cy="693193"/>
          </a:xfrm>
          <a:prstGeom prst="rect">
            <a:avLst/>
          </a:prstGeom>
          <a:solidFill>
            <a:srgbClr val="D70381"/>
          </a:solidFill>
          <a:ln w="12700">
            <a:solidFill>
              <a:srgbClr val="D70381"/>
            </a:solidFill>
          </a:ln>
          <a:effectLst>
            <a:glow rad="38100">
              <a:srgbClr val="D70381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25C24AE3-332D-45FE-AE75-52F657C91F30}"/>
              </a:ext>
            </a:extLst>
          </p:cNvPr>
          <p:cNvSpPr/>
          <p:nvPr/>
        </p:nvSpPr>
        <p:spPr>
          <a:xfrm>
            <a:off x="3584172" y="1446827"/>
            <a:ext cx="2186483" cy="493417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70381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869114C9-7217-4D36-810E-69632064EF6B}"/>
              </a:ext>
            </a:extLst>
          </p:cNvPr>
          <p:cNvSpPr/>
          <p:nvPr/>
        </p:nvSpPr>
        <p:spPr>
          <a:xfrm>
            <a:off x="5783055" y="1446828"/>
            <a:ext cx="4054054" cy="301199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7A07627B-538A-4FF5-85F0-1044B404B5C8}"/>
              </a:ext>
            </a:extLst>
          </p:cNvPr>
          <p:cNvSpPr/>
          <p:nvPr/>
        </p:nvSpPr>
        <p:spPr>
          <a:xfrm>
            <a:off x="5791261" y="1466912"/>
            <a:ext cx="1472684" cy="40697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>
            <a:glow rad="381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8B6F749C-229F-4C16-9FEF-D36D12CE96EE}"/>
              </a:ext>
            </a:extLst>
          </p:cNvPr>
          <p:cNvSpPr txBox="1"/>
          <p:nvPr/>
        </p:nvSpPr>
        <p:spPr>
          <a:xfrm>
            <a:off x="5785207" y="1483705"/>
            <a:ext cx="158606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effectLst>
                  <a:outerShdw blurRad="25400" dist="63500" dir="27000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 Protection</a:t>
            </a:r>
            <a:endParaRPr lang="zh-TW" altLang="en-US" sz="1400" b="1">
              <a:solidFill>
                <a:schemeClr val="bg1"/>
              </a:solidFill>
              <a:effectLst>
                <a:outerShdw blurRad="25400" dist="63500" dir="27000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472C8EC-7174-47EE-867B-C733C3C8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Make complete Time Machine backup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F88442DF-088D-409B-A9B9-3E977491F4A8}"/>
              </a:ext>
            </a:extLst>
          </p:cNvPr>
          <p:cNvCxnSpPr>
            <a:cxnSpLocks/>
          </p:cNvCxnSpPr>
          <p:nvPr/>
        </p:nvCxnSpPr>
        <p:spPr>
          <a:xfrm flipH="1" flipV="1">
            <a:off x="2282519" y="3011343"/>
            <a:ext cx="1702448" cy="0"/>
          </a:xfrm>
          <a:prstGeom prst="straightConnector1">
            <a:avLst/>
          </a:prstGeom>
          <a:ln w="28575">
            <a:solidFill>
              <a:srgbClr val="005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5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AFEA90A3-3275-43F9-A2A8-1501D5C53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503" y="2378411"/>
            <a:ext cx="590727" cy="590727"/>
          </a:xfrm>
          <a:prstGeom prst="rect">
            <a:avLst/>
          </a:prstGeom>
        </p:spPr>
      </p:pic>
      <p:pic>
        <p:nvPicPr>
          <p:cNvPr id="27" name="圖片 26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3C6AEAF-2B36-4ED8-84B8-B9716B611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926" y="4354034"/>
            <a:ext cx="1598331" cy="446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5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DB1612C5-F1D6-46E7-8860-F1B2A44C33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066" y="3760124"/>
            <a:ext cx="590727" cy="590727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0B44C24E-5845-426B-BC25-2DBBA9830F53}"/>
              </a:ext>
            </a:extLst>
          </p:cNvPr>
          <p:cNvSpPr txBox="1"/>
          <p:nvPr/>
        </p:nvSpPr>
        <p:spPr>
          <a:xfrm>
            <a:off x="3703579" y="2295578"/>
            <a:ext cx="15531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1. </a:t>
            </a:r>
            <a:r>
              <a:rPr lang="en-US" altLang="zh-TW" sz="1400" b="1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Thunderbot</a:t>
            </a:r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98635F8E-F819-49BA-8098-F6B0001A99A9}"/>
              </a:ext>
            </a:extLst>
          </p:cNvPr>
          <p:cNvSpPr txBox="1"/>
          <p:nvPr/>
        </p:nvSpPr>
        <p:spPr>
          <a:xfrm>
            <a:off x="3703579" y="3681618"/>
            <a:ext cx="15531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2. 10 </a:t>
            </a:r>
            <a:r>
              <a:rPr lang="en-US" altLang="zh-TW" sz="1400" b="1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GbE</a:t>
            </a:r>
            <a:endParaRPr lang="en-US" altLang="zh-TW" sz="14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289ED2C-DCE4-4535-8E43-6BF4E5DAD5C3}"/>
              </a:ext>
            </a:extLst>
          </p:cNvPr>
          <p:cNvSpPr txBox="1"/>
          <p:nvPr/>
        </p:nvSpPr>
        <p:spPr>
          <a:xfrm>
            <a:off x="3703579" y="5049668"/>
            <a:ext cx="15531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3. M.2 SSD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F25FB68-B8C5-46A4-9D58-ABB1D153B010}"/>
              </a:ext>
            </a:extLst>
          </p:cNvPr>
          <p:cNvSpPr txBox="1"/>
          <p:nvPr/>
        </p:nvSpPr>
        <p:spPr>
          <a:xfrm>
            <a:off x="5914814" y="1983563"/>
            <a:ext cx="119059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/>
                <a:ea typeface="新細明體"/>
                <a:cs typeface="Arial"/>
              </a:rPr>
              <a:t>4. Snapshot</a:t>
            </a:r>
            <a:endParaRPr lang="en-US" altLang="zh-TW" sz="1400" b="1"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B770423-4E52-436B-AB8A-913BCAFEB0DA}"/>
              </a:ext>
            </a:extLst>
          </p:cNvPr>
          <p:cNvSpPr txBox="1"/>
          <p:nvPr/>
        </p:nvSpPr>
        <p:spPr>
          <a:xfrm>
            <a:off x="3772688" y="1473911"/>
            <a:ext cx="1890787" cy="8894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TW" sz="1400" b="1">
                <a:solidFill>
                  <a:schemeClr val="bg1"/>
                </a:solidFill>
                <a:effectLst>
                  <a:outerShdw blurRad="25400" dist="63500" dir="27000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High-speed</a:t>
            </a:r>
            <a:r>
              <a:rPr lang="zh-TW" altLang="en-US" sz="1400" b="1">
                <a:solidFill>
                  <a:schemeClr val="bg1"/>
                </a:solidFill>
                <a:effectLst>
                  <a:outerShdw blurRad="25400" dist="63500" dir="27000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effectLst>
                  <a:outerShdw blurRad="25400" dist="63500" dir="27000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transmission</a:t>
            </a:r>
            <a:r>
              <a:rPr lang="zh-TW" altLang="en-US" sz="1400" b="1">
                <a:solidFill>
                  <a:schemeClr val="bg1"/>
                </a:solidFill>
                <a:effectLst>
                  <a:outerShdw blurRad="25400" dist="63500" dir="27000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effectLst>
                  <a:outerShdw blurRad="25400" dist="63500" dir="27000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interface</a:t>
            </a:r>
            <a:endParaRPr lang="en-US" sz="1400">
              <a:solidFill>
                <a:schemeClr val="bg1"/>
              </a:solidFill>
              <a:effectLst>
                <a:outerShdw blurRad="25400" dist="63500" dir="27000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/>
            <a:endParaRPr lang="en-US" altLang="zh-TW" sz="1400" b="1">
              <a:solidFill>
                <a:schemeClr val="bg1"/>
              </a:solidFill>
              <a:effectLst>
                <a:outerShdw blurRad="25400" dist="63500" dir="27000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C424CDA-A08D-488C-8E81-65F47151DD6F}"/>
              </a:ext>
            </a:extLst>
          </p:cNvPr>
          <p:cNvSpPr txBox="1"/>
          <p:nvPr/>
        </p:nvSpPr>
        <p:spPr>
          <a:xfrm>
            <a:off x="7263945" y="1996772"/>
            <a:ext cx="9312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5. RAID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695AACE9-08AA-4FE8-AB9A-1A97622A2B7E}"/>
              </a:ext>
            </a:extLst>
          </p:cNvPr>
          <p:cNvGrpSpPr/>
          <p:nvPr/>
        </p:nvGrpSpPr>
        <p:grpSpPr>
          <a:xfrm>
            <a:off x="9834546" y="3928035"/>
            <a:ext cx="2029600" cy="1639677"/>
            <a:chOff x="9866838" y="3916963"/>
            <a:chExt cx="2062480" cy="1666240"/>
          </a:xfrm>
        </p:grpSpPr>
        <p:sp>
          <p:nvSpPr>
            <p:cNvPr id="96" name="矩形: 圓角 95">
              <a:extLst>
                <a:ext uri="{FF2B5EF4-FFF2-40B4-BE49-F238E27FC236}">
                  <a16:creationId xmlns:a16="http://schemas.microsoft.com/office/drawing/2014/main" id="{199D9FF7-3C50-4934-9AB8-2A5C4FB4B42A}"/>
                </a:ext>
              </a:extLst>
            </p:cNvPr>
            <p:cNvSpPr/>
            <p:nvPr/>
          </p:nvSpPr>
          <p:spPr>
            <a:xfrm>
              <a:off x="9975792" y="4483284"/>
              <a:ext cx="1100809" cy="2812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634BD54A-9695-4F69-8C92-031EBD54E9F2}"/>
                </a:ext>
              </a:extLst>
            </p:cNvPr>
            <p:cNvSpPr/>
            <p:nvPr/>
          </p:nvSpPr>
          <p:spPr>
            <a:xfrm>
              <a:off x="9975792" y="4487048"/>
              <a:ext cx="6960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TW" sz="1200" b="1">
                  <a:solidFill>
                    <a:schemeClr val="bg1"/>
                  </a:solidFill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TR-004</a:t>
              </a:r>
              <a:endPara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endParaRPr>
            </a:p>
          </p:txBody>
        </p:sp>
        <p:pic>
          <p:nvPicPr>
            <p:cNvPr id="10" name="圖片 11" descr="一張含有 電子用品, 室內 的圖片&#10;&#10;描述是以高可信度產生">
              <a:extLst>
                <a:ext uri="{FF2B5EF4-FFF2-40B4-BE49-F238E27FC236}">
                  <a16:creationId xmlns:a16="http://schemas.microsoft.com/office/drawing/2014/main" id="{BEEE40C7-C5AE-456B-899C-D65BB3CDE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66838" y="3916963"/>
              <a:ext cx="2062480" cy="1666240"/>
            </a:xfrm>
            <a:prstGeom prst="rect">
              <a:avLst/>
            </a:prstGeom>
          </p:spPr>
        </p:pic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DEE3BEC-69E2-4012-BD44-CC6300A6ACD5}"/>
              </a:ext>
            </a:extLst>
          </p:cNvPr>
          <p:cNvSpPr txBox="1"/>
          <p:nvPr/>
        </p:nvSpPr>
        <p:spPr>
          <a:xfrm>
            <a:off x="8599651" y="1996772"/>
            <a:ext cx="10784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6. HBS 3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B147D0B0-89CC-4671-9011-17A2A0C28F9B}"/>
              </a:ext>
            </a:extLst>
          </p:cNvPr>
          <p:cNvSpPr txBox="1"/>
          <p:nvPr/>
        </p:nvSpPr>
        <p:spPr>
          <a:xfrm>
            <a:off x="8050116" y="3311543"/>
            <a:ext cx="164323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7. VJBOD Cloud</a:t>
            </a:r>
          </a:p>
        </p:txBody>
      </p: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559CDC9B-5373-49F0-AB8B-5B655FFF23AE}"/>
              </a:ext>
            </a:extLst>
          </p:cNvPr>
          <p:cNvCxnSpPr>
            <a:cxnSpLocks/>
          </p:cNvCxnSpPr>
          <p:nvPr/>
        </p:nvCxnSpPr>
        <p:spPr>
          <a:xfrm flipH="1">
            <a:off x="9234465" y="2559299"/>
            <a:ext cx="1188929" cy="1646386"/>
          </a:xfrm>
          <a:prstGeom prst="straightConnector1">
            <a:avLst/>
          </a:prstGeom>
          <a:ln w="28575">
            <a:solidFill>
              <a:srgbClr val="005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5588A8A3-9581-484A-B712-1C10BF2CD231}"/>
              </a:ext>
            </a:extLst>
          </p:cNvPr>
          <p:cNvCxnSpPr>
            <a:cxnSpLocks/>
          </p:cNvCxnSpPr>
          <p:nvPr/>
        </p:nvCxnSpPr>
        <p:spPr>
          <a:xfrm flipH="1" flipV="1">
            <a:off x="9234465" y="2577000"/>
            <a:ext cx="1088623" cy="1"/>
          </a:xfrm>
          <a:prstGeom prst="straightConnector1">
            <a:avLst/>
          </a:prstGeom>
          <a:ln w="28575">
            <a:solidFill>
              <a:srgbClr val="005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DA6F3CF-11F4-444B-B95C-1FC84CEFF0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03" y="2438429"/>
            <a:ext cx="1863872" cy="1048597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B85D5252-B5FC-4C69-A140-71D2A1B816CC}"/>
              </a:ext>
            </a:extLst>
          </p:cNvPr>
          <p:cNvGrpSpPr/>
          <p:nvPr/>
        </p:nvGrpSpPr>
        <p:grpSpPr>
          <a:xfrm>
            <a:off x="3986488" y="2600783"/>
            <a:ext cx="838204" cy="838204"/>
            <a:chOff x="2535233" y="3416918"/>
            <a:chExt cx="838204" cy="838204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630D0A1B-C6B7-4F82-A586-0E1AF8D42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5233" y="3416918"/>
              <a:ext cx="838204" cy="838204"/>
            </a:xfrm>
            <a:prstGeom prst="rect">
              <a:avLst/>
            </a:prstGeom>
          </p:spPr>
        </p:pic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0C29E3FE-8FFE-44FB-830F-55DAF5496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784" y="3552414"/>
              <a:ext cx="442058" cy="534716"/>
            </a:xfrm>
            <a:prstGeom prst="rect">
              <a:avLst/>
            </a:prstGeom>
          </p:spPr>
        </p:pic>
      </p:grpSp>
      <p:pic>
        <p:nvPicPr>
          <p:cNvPr id="63" name="圖片 6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1FF5069-F585-4A4E-8F8C-C6F7A65B6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73" y="3935866"/>
            <a:ext cx="1863872" cy="1048597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3728CEC5-E12D-4BF9-8CFD-D58BAE6AA2E7}"/>
              </a:ext>
            </a:extLst>
          </p:cNvPr>
          <p:cNvGrpSpPr/>
          <p:nvPr/>
        </p:nvGrpSpPr>
        <p:grpSpPr>
          <a:xfrm>
            <a:off x="3986488" y="4013436"/>
            <a:ext cx="838204" cy="838204"/>
            <a:chOff x="5735633" y="3416918"/>
            <a:chExt cx="838204" cy="838204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41F49A7E-592C-42AE-B215-B04120754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33" y="3416918"/>
              <a:ext cx="838204" cy="838204"/>
            </a:xfrm>
            <a:prstGeom prst="rect">
              <a:avLst/>
            </a:prstGeom>
          </p:spPr>
        </p:pic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9FDCAA7B-9D83-46F7-A181-764528814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5059" y="3643006"/>
              <a:ext cx="525576" cy="382126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F5D54C2-BF05-43AE-8CF1-3ED7901F02D3}"/>
              </a:ext>
            </a:extLst>
          </p:cNvPr>
          <p:cNvGrpSpPr/>
          <p:nvPr/>
        </p:nvGrpSpPr>
        <p:grpSpPr>
          <a:xfrm>
            <a:off x="6104398" y="2301977"/>
            <a:ext cx="838204" cy="838204"/>
            <a:chOff x="8936033" y="5073129"/>
            <a:chExt cx="838204" cy="838204"/>
          </a:xfrm>
        </p:grpSpPr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02EA0DDB-F5EB-4AAA-AA5D-B52843194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033" y="5073129"/>
              <a:ext cx="838204" cy="838204"/>
            </a:xfrm>
            <a:prstGeom prst="rect">
              <a:avLst/>
            </a:prstGeom>
          </p:spPr>
        </p:pic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1ADF2001-CE97-4C9D-9463-A407F5030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354" y="5285985"/>
              <a:ext cx="497090" cy="374808"/>
            </a:xfrm>
            <a:prstGeom prst="rect">
              <a:avLst/>
            </a:prstGeom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0C65C161-E306-440F-BB1A-48D19A1AFE24}"/>
              </a:ext>
            </a:extLst>
          </p:cNvPr>
          <p:cNvGrpSpPr/>
          <p:nvPr/>
        </p:nvGrpSpPr>
        <p:grpSpPr>
          <a:xfrm>
            <a:off x="3986488" y="5358220"/>
            <a:ext cx="838204" cy="838204"/>
            <a:chOff x="2535233" y="5073129"/>
            <a:chExt cx="838204" cy="838204"/>
          </a:xfrm>
        </p:grpSpPr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F66C2B83-76DA-458F-9566-D5F410D0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5233" y="5073129"/>
              <a:ext cx="838204" cy="838204"/>
            </a:xfrm>
            <a:prstGeom prst="rect">
              <a:avLst/>
            </a:prstGeom>
          </p:spPr>
        </p:pic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614CAB9C-80AC-4F91-9295-2473CA167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924" y="5392939"/>
              <a:ext cx="612874" cy="232640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5DFC9E8A-D888-471B-9EDA-4CD2475595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253" y="2347478"/>
            <a:ext cx="747202" cy="747202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71" name="圖片 55">
            <a:extLst>
              <a:ext uri="{FF2B5EF4-FFF2-40B4-BE49-F238E27FC236}">
                <a16:creationId xmlns:a16="http://schemas.microsoft.com/office/drawing/2014/main" id="{1C24DC41-4721-402C-9BB4-3EB75FA774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92" y="1781709"/>
            <a:ext cx="1643965" cy="2515192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6A714397-813D-4280-AE09-2DEFFFF7A9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253" y="3619582"/>
            <a:ext cx="734452" cy="734452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ACC3D312-F930-48C3-8A04-4961BAF45B87}"/>
              </a:ext>
            </a:extLst>
          </p:cNvPr>
          <p:cNvSpPr/>
          <p:nvPr/>
        </p:nvSpPr>
        <p:spPr>
          <a:xfrm>
            <a:off x="7319900" y="3918346"/>
            <a:ext cx="1100809" cy="2812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7839343-E5E5-4D20-966F-396D8558DBFC}"/>
              </a:ext>
            </a:extLst>
          </p:cNvPr>
          <p:cNvSpPr/>
          <p:nvPr/>
        </p:nvSpPr>
        <p:spPr>
          <a:xfrm>
            <a:off x="7437010" y="3928035"/>
            <a:ext cx="9877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TVS-872XT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2DA8587-0754-468F-A886-454010730754}"/>
              </a:ext>
            </a:extLst>
          </p:cNvPr>
          <p:cNvSpPr/>
          <p:nvPr/>
        </p:nvSpPr>
        <p:spPr>
          <a:xfrm>
            <a:off x="5246486" y="4467277"/>
            <a:ext cx="2119908" cy="1913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3161E84-34DC-4E44-8DF0-AAD4B2F12C05}"/>
              </a:ext>
            </a:extLst>
          </p:cNvPr>
          <p:cNvSpPr txBox="1"/>
          <p:nvPr/>
        </p:nvSpPr>
        <p:spPr>
          <a:xfrm>
            <a:off x="5811843" y="5216945"/>
            <a:ext cx="9371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10. UI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9D401C96-7887-4B91-9DCA-B6FC058F9C12}"/>
              </a:ext>
            </a:extLst>
          </p:cNvPr>
          <p:cNvSpPr/>
          <p:nvPr/>
        </p:nvSpPr>
        <p:spPr>
          <a:xfrm>
            <a:off x="5256897" y="4465722"/>
            <a:ext cx="2099086" cy="191683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C8288138-2B3C-4B3E-B731-F61E59533A8C}"/>
              </a:ext>
            </a:extLst>
          </p:cNvPr>
          <p:cNvSpPr/>
          <p:nvPr/>
        </p:nvSpPr>
        <p:spPr>
          <a:xfrm>
            <a:off x="5257452" y="4779385"/>
            <a:ext cx="2073836" cy="40697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8C35C142-175C-4E94-B62D-7971D0A2A503}"/>
              </a:ext>
            </a:extLst>
          </p:cNvPr>
          <p:cNvSpPr txBox="1"/>
          <p:nvPr/>
        </p:nvSpPr>
        <p:spPr>
          <a:xfrm>
            <a:off x="5325789" y="4828934"/>
            <a:ext cx="1923648" cy="6083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ts val="1000"/>
              </a:spcBef>
              <a:defRPr sz="1400" b="1">
                <a:solidFill>
                  <a:schemeClr val="bg1"/>
                </a:solidFill>
                <a:effectLst>
                  <a:outerShdw blurRad="25400" dist="63500" dir="27000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Simple Management</a:t>
            </a:r>
            <a:endParaRPr lang="zh-TW" altLang="en-US"/>
          </a:p>
          <a:p>
            <a:endParaRPr lang="zh-TW" altLang="en-US"/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3DE3F861-496B-468C-A6CB-FDA24475BE1E}"/>
              </a:ext>
            </a:extLst>
          </p:cNvPr>
          <p:cNvGrpSpPr/>
          <p:nvPr/>
        </p:nvGrpSpPr>
        <p:grpSpPr>
          <a:xfrm>
            <a:off x="5861305" y="5486362"/>
            <a:ext cx="838204" cy="838204"/>
            <a:chOff x="6310592" y="5434934"/>
            <a:chExt cx="838204" cy="838204"/>
          </a:xfrm>
        </p:grpSpPr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B636D4B5-801E-4CEA-8C14-9D076B181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592" y="5434934"/>
              <a:ext cx="838204" cy="838204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FC0CB1D2-3703-457B-950C-12143F5094D9}"/>
                </a:ext>
              </a:extLst>
            </p:cNvPr>
            <p:cNvSpPr txBox="1"/>
            <p:nvPr/>
          </p:nvSpPr>
          <p:spPr>
            <a:xfrm>
              <a:off x="6332508" y="5596398"/>
              <a:ext cx="81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>
                  <a:solidFill>
                    <a:schemeClr val="bg1"/>
                  </a:solidFill>
                </a:rPr>
                <a:t>QTS</a:t>
              </a:r>
              <a:endParaRPr lang="zh-TW" altLang="en-US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D019CFAC-7098-4851-A593-3A8712B58874}"/>
              </a:ext>
            </a:extLst>
          </p:cNvPr>
          <p:cNvGrpSpPr/>
          <p:nvPr/>
        </p:nvGrpSpPr>
        <p:grpSpPr>
          <a:xfrm>
            <a:off x="7331288" y="2301977"/>
            <a:ext cx="838204" cy="838204"/>
            <a:chOff x="8936033" y="5073129"/>
            <a:chExt cx="838204" cy="838204"/>
          </a:xfrm>
        </p:grpSpPr>
        <p:pic>
          <p:nvPicPr>
            <p:cNvPr id="99" name="圖片 98">
              <a:extLst>
                <a:ext uri="{FF2B5EF4-FFF2-40B4-BE49-F238E27FC236}">
                  <a16:creationId xmlns:a16="http://schemas.microsoft.com/office/drawing/2014/main" id="{9792F30A-A668-4A5A-AF9C-150BDF294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033" y="5073129"/>
              <a:ext cx="838204" cy="838204"/>
            </a:xfrm>
            <a:prstGeom prst="rect">
              <a:avLst/>
            </a:prstGeom>
          </p:spPr>
        </p:pic>
        <p:pic>
          <p:nvPicPr>
            <p:cNvPr id="100" name="圖片 99">
              <a:extLst>
                <a:ext uri="{FF2B5EF4-FFF2-40B4-BE49-F238E27FC236}">
                  <a16:creationId xmlns:a16="http://schemas.microsoft.com/office/drawing/2014/main" id="{5580524F-0429-431E-B37C-46F42E683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8119" y="5216867"/>
              <a:ext cx="474202" cy="519836"/>
            </a:xfrm>
            <a:prstGeom prst="rect">
              <a:avLst/>
            </a:prstGeom>
          </p:spPr>
        </p:pic>
      </p:grpSp>
      <p:sp>
        <p:nvSpPr>
          <p:cNvPr id="89" name="矩形 88">
            <a:extLst>
              <a:ext uri="{FF2B5EF4-FFF2-40B4-BE49-F238E27FC236}">
                <a16:creationId xmlns:a16="http://schemas.microsoft.com/office/drawing/2014/main" id="{30CC9BE1-C88D-42B8-B5FA-0E04E89851BC}"/>
              </a:ext>
            </a:extLst>
          </p:cNvPr>
          <p:cNvSpPr/>
          <p:nvPr/>
        </p:nvSpPr>
        <p:spPr>
          <a:xfrm>
            <a:off x="7347743" y="4460381"/>
            <a:ext cx="2439937" cy="1920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CF9FA2E3-D9A2-42BC-A52E-939CB0CFDAB7}"/>
              </a:ext>
            </a:extLst>
          </p:cNvPr>
          <p:cNvSpPr/>
          <p:nvPr/>
        </p:nvSpPr>
        <p:spPr>
          <a:xfrm>
            <a:off x="7415322" y="4482040"/>
            <a:ext cx="2421785" cy="40697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  <a:effectLst>
            <a:glow rad="38100">
              <a:schemeClr val="accent6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0CD76B7D-3EE8-480A-8029-95BD588625DE}"/>
              </a:ext>
            </a:extLst>
          </p:cNvPr>
          <p:cNvSpPr/>
          <p:nvPr/>
        </p:nvSpPr>
        <p:spPr>
          <a:xfrm>
            <a:off x="7366394" y="4458820"/>
            <a:ext cx="2470715" cy="192373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6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70E91FEC-81C7-4D1D-BE6B-19E633F95818}"/>
              </a:ext>
            </a:extLst>
          </p:cNvPr>
          <p:cNvSpPr txBox="1"/>
          <p:nvPr/>
        </p:nvSpPr>
        <p:spPr>
          <a:xfrm>
            <a:off x="7492008" y="5010367"/>
            <a:ext cx="19304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8. UBS 3.0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6D9886CA-F4EC-4801-98DA-23342DE29D2F}"/>
              </a:ext>
            </a:extLst>
          </p:cNvPr>
          <p:cNvSpPr txBox="1"/>
          <p:nvPr/>
        </p:nvSpPr>
        <p:spPr>
          <a:xfrm>
            <a:off x="8665329" y="5010366"/>
            <a:ext cx="137746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9. VJBOD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1B63F9D-416A-4F03-82B4-500AA421F4F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253" y="5474227"/>
            <a:ext cx="691021" cy="691021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FA14ABB2-7E38-4A85-8737-9342A8BC01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96" y="3272671"/>
            <a:ext cx="2603857" cy="1627700"/>
          </a:xfrm>
          <a:prstGeom prst="rect">
            <a:avLst/>
          </a:prstGeom>
        </p:spPr>
      </p:pic>
      <p:sp>
        <p:nvSpPr>
          <p:cNvPr id="92" name="文字方塊 91">
            <a:extLst>
              <a:ext uri="{FF2B5EF4-FFF2-40B4-BE49-F238E27FC236}">
                <a16:creationId xmlns:a16="http://schemas.microsoft.com/office/drawing/2014/main" id="{9147D619-777F-4D66-A4B4-13BF725614CE}"/>
              </a:ext>
            </a:extLst>
          </p:cNvPr>
          <p:cNvSpPr txBox="1"/>
          <p:nvPr/>
        </p:nvSpPr>
        <p:spPr>
          <a:xfrm>
            <a:off x="7464249" y="4536413"/>
            <a:ext cx="2425186" cy="5016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TW" sz="1400" b="1">
                <a:solidFill>
                  <a:schemeClr val="bg1"/>
                </a:solidFill>
                <a:effectLst>
                  <a:outerShdw blurRad="25400" dist="63500" dir="27000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Scalable Storage Capacity</a:t>
            </a:r>
            <a:endParaRPr lang="zh-TW" sz="1400">
              <a:solidFill>
                <a:schemeClr val="bg1"/>
              </a:solidFill>
              <a:effectLst>
                <a:outerShdw blurRad="25400" dist="63500" dir="27000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/>
            <a:endParaRPr lang="zh-TW" altLang="en-US" sz="1400" b="1">
              <a:solidFill>
                <a:schemeClr val="bg1"/>
              </a:solidFill>
              <a:effectLst>
                <a:outerShdw blurRad="25400" dist="63500" dir="27000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64D16E8F-79C2-4A95-BCF8-4B3D7034B952}"/>
              </a:ext>
            </a:extLst>
          </p:cNvPr>
          <p:cNvGrpSpPr/>
          <p:nvPr/>
        </p:nvGrpSpPr>
        <p:grpSpPr>
          <a:xfrm>
            <a:off x="7650915" y="5434114"/>
            <a:ext cx="838204" cy="838204"/>
            <a:chOff x="2535233" y="5073129"/>
            <a:chExt cx="838204" cy="838204"/>
          </a:xfrm>
        </p:grpSpPr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B567346C-F106-4C05-8E00-3F6249742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5233" y="5073129"/>
              <a:ext cx="838204" cy="838204"/>
            </a:xfrm>
            <a:prstGeom prst="rect">
              <a:avLst/>
            </a:prstGeom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1DE57ABE-EA74-41B5-AEB1-F70AA9DF1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799" y="5405629"/>
              <a:ext cx="612874" cy="193509"/>
            </a:xfrm>
            <a:prstGeom prst="rect">
              <a:avLst/>
            </a:prstGeom>
          </p:spPr>
        </p:pic>
      </p:grpSp>
      <p:pic>
        <p:nvPicPr>
          <p:cNvPr id="53" name="圖片 53" descr="一張含有 電腦, 室內, 狗 的圖片&#10;&#10;描述是以高可信度產生">
            <a:extLst>
              <a:ext uri="{FF2B5EF4-FFF2-40B4-BE49-F238E27FC236}">
                <a16:creationId xmlns:a16="http://schemas.microsoft.com/office/drawing/2014/main" id="{29FA8125-BD60-40B9-B777-CDB0C616C4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53961" y="5147695"/>
            <a:ext cx="2458720" cy="15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1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單箭頭接點 25">
            <a:extLst>
              <a:ext uri="{FF2B5EF4-FFF2-40B4-BE49-F238E27FC236}">
                <a16:creationId xmlns:a16="http://schemas.microsoft.com/office/drawing/2014/main" id="{E16812E3-22AE-9F4C-B676-051F7CA09416}"/>
              </a:ext>
            </a:extLst>
          </p:cNvPr>
          <p:cNvCxnSpPr>
            <a:cxnSpLocks/>
          </p:cNvCxnSpPr>
          <p:nvPr/>
        </p:nvCxnSpPr>
        <p:spPr>
          <a:xfrm flipH="1">
            <a:off x="4079900" y="3970550"/>
            <a:ext cx="5485644" cy="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EE34F855-C275-411C-8C90-7983704FE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00" y="2406616"/>
            <a:ext cx="3009934" cy="300993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8921C69-8ECC-4C12-B1A2-4538687185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571" y="2406616"/>
            <a:ext cx="3009934" cy="300993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995685D-4DC0-435C-B1C3-EF7591302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42" y="2406616"/>
            <a:ext cx="3009934" cy="300993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4EA439D-AF63-42D9-9121-6F5A5F5A97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49" y="2678627"/>
            <a:ext cx="3723634" cy="2327685"/>
          </a:xfrm>
          <a:prstGeom prst="rect">
            <a:avLst/>
          </a:prstGeom>
        </p:spPr>
      </p:pic>
      <p:pic>
        <p:nvPicPr>
          <p:cNvPr id="15" name="圖片 1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D5B03AE-6F9E-42C9-81DE-755A51840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50" y="2828360"/>
            <a:ext cx="3583834" cy="2016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CF44B8-3C7E-4570-9022-014EF98F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Easy to copy Time Machine to Cloud</a:t>
            </a:r>
            <a:endParaRPr lang="ja-JP" altLang="en-US" dirty="0"/>
          </a:p>
        </p:txBody>
      </p:sp>
      <p:pic>
        <p:nvPicPr>
          <p:cNvPr id="7" name="圖片 55">
            <a:extLst>
              <a:ext uri="{FF2B5EF4-FFF2-40B4-BE49-F238E27FC236}">
                <a16:creationId xmlns:a16="http://schemas.microsoft.com/office/drawing/2014/main" id="{024790EC-E926-2944-977F-2854425F4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1" y="2949170"/>
            <a:ext cx="1967335" cy="3009934"/>
          </a:xfrm>
          <a:prstGeom prst="rect">
            <a:avLst/>
          </a:prstGeom>
        </p:spPr>
      </p:pic>
      <p:sp>
        <p:nvSpPr>
          <p:cNvPr id="8" name="Can 7">
            <a:extLst>
              <a:ext uri="{FF2B5EF4-FFF2-40B4-BE49-F238E27FC236}">
                <a16:creationId xmlns:a16="http://schemas.microsoft.com/office/drawing/2014/main" id="{00F6B15A-A1EB-0F41-B1FD-1DDC708AF770}"/>
              </a:ext>
            </a:extLst>
          </p:cNvPr>
          <p:cNvSpPr/>
          <p:nvPr/>
        </p:nvSpPr>
        <p:spPr>
          <a:xfrm>
            <a:off x="4087145" y="4340788"/>
            <a:ext cx="589334" cy="611076"/>
          </a:xfrm>
          <a:prstGeom prst="ca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D7B1797A-AA86-F741-B6B2-3A743BB5048C}"/>
              </a:ext>
            </a:extLst>
          </p:cNvPr>
          <p:cNvSpPr/>
          <p:nvPr/>
        </p:nvSpPr>
        <p:spPr>
          <a:xfrm>
            <a:off x="8333799" y="4340788"/>
            <a:ext cx="589334" cy="611076"/>
          </a:xfrm>
          <a:prstGeom prst="ca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B1145B39-AB69-3B4E-A91C-2D4C5C33A3D9}"/>
              </a:ext>
            </a:extLst>
          </p:cNvPr>
          <p:cNvSpPr/>
          <p:nvPr/>
        </p:nvSpPr>
        <p:spPr>
          <a:xfrm>
            <a:off x="11042154" y="4340788"/>
            <a:ext cx="916950" cy="611076"/>
          </a:xfrm>
          <a:prstGeom prst="ca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</a:p>
        </p:txBody>
      </p:sp>
      <p:pic>
        <p:nvPicPr>
          <p:cNvPr id="12" name="Google Shape;127;p18">
            <a:extLst>
              <a:ext uri="{FF2B5EF4-FFF2-40B4-BE49-F238E27FC236}">
                <a16:creationId xmlns:a16="http://schemas.microsoft.com/office/drawing/2014/main" id="{B7F68A7E-46CA-4F42-BCD1-ED7FC7AC3BCC}"/>
              </a:ext>
            </a:extLst>
          </p:cNvPr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024650" y="2627267"/>
            <a:ext cx="883124" cy="883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10A72D7-B4E6-4941-8861-8B11A47406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21" y="2678627"/>
            <a:ext cx="736226" cy="73622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6D7FFBB-4CF6-4857-ABFE-6B351C730CCF}"/>
              </a:ext>
            </a:extLst>
          </p:cNvPr>
          <p:cNvSpPr txBox="1"/>
          <p:nvPr/>
        </p:nvSpPr>
        <p:spPr>
          <a:xfrm>
            <a:off x="1528916" y="1129920"/>
            <a:ext cx="102472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dirty="0">
                <a:latin typeface="Arial" panose="020B0604020202020204" pitchFamily="34" charset="0"/>
                <a:cs typeface="Arial" panose="020B0604020202020204" pitchFamily="34" charset="0"/>
              </a:rPr>
              <a:t>NAS: Creating a LUN to connect to the object storage cloud​</a:t>
            </a:r>
            <a:br>
              <a:rPr lang="zh-TW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dirty="0">
                <a:latin typeface="Arial" panose="020B0604020202020204" pitchFamily="34" charset="0"/>
                <a:cs typeface="Arial" panose="020B0604020202020204" pitchFamily="34" charset="0"/>
              </a:rPr>
              <a:t>Mac: Mounting NAS's LUN as a Time Machine backup destination via iSCSI​</a:t>
            </a:r>
            <a:br>
              <a:rPr lang="zh-TW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b="1" dirty="0">
                <a:latin typeface="Arial" panose="020B0604020202020204" pitchFamily="34" charset="0"/>
                <a:cs typeface="Arial" panose="020B0604020202020204" pitchFamily="34" charset="0"/>
              </a:rPr>
              <a:t>After the backup file is transferred to NAS's LUN, it is also copied to the cloud automatically via the VJBOD Cloud Gateway.</a:t>
            </a:r>
            <a:r>
              <a:rPr lang="zh-TW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470802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1569</Words>
  <Application>Microsoft Office PowerPoint</Application>
  <PresentationFormat>寬螢幕</PresentationFormat>
  <Paragraphs>284</Paragraphs>
  <Slides>28</Slides>
  <Notes>10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Arial,Sans-Serif</vt:lpstr>
      <vt:lpstr>Microsoft JhengHei</vt:lpstr>
      <vt:lpstr>Microsoft JhengHei</vt:lpstr>
      <vt:lpstr>Arial</vt:lpstr>
      <vt:lpstr>Calibri</vt:lpstr>
      <vt:lpstr>Office 佈景主題</vt:lpstr>
      <vt:lpstr>Image</vt:lpstr>
      <vt:lpstr>PowerPoint 簡報</vt:lpstr>
      <vt:lpstr>QNAP NAS： How to become the best choice of Time Machine</vt:lpstr>
      <vt:lpstr>Mac user's backup habits</vt:lpstr>
      <vt:lpstr>Mac user's favorite backup software "Time Machine"</vt:lpstr>
      <vt:lpstr>Comparsion of storage devices for Time Machine</vt:lpstr>
      <vt:lpstr>QNAP NAS makes Time Machine backup more complete</vt:lpstr>
      <vt:lpstr>QNAP Thunderbolt NAS add value to Time Machine</vt:lpstr>
      <vt:lpstr>Make complete Time Machine backup</vt:lpstr>
      <vt:lpstr>Easy to copy Time Machine to Cloud</vt:lpstr>
      <vt:lpstr>How to connect Mac to QNAP NAS</vt:lpstr>
      <vt:lpstr>Live Demo</vt:lpstr>
      <vt:lpstr>Enterprise's problems of Mac backup</vt:lpstr>
      <vt:lpstr>Mac backup solution for enterprises</vt:lpstr>
      <vt:lpstr>Easy to change Mac device</vt:lpstr>
      <vt:lpstr>3-2-1 Backup Strategy</vt:lpstr>
      <vt:lpstr>HBS 3.0 achieve Backup 3-2-1 with lower cost</vt:lpstr>
      <vt:lpstr>QuDedup: Data reduction, lower cost</vt:lpstr>
      <vt:lpstr>One Backup , Restore Everywhere</vt:lpstr>
      <vt:lpstr>What is BBR (Bottleneck Bandwidth and Round-Trip Time) </vt:lpstr>
      <vt:lpstr>Network Speed Measurement of TCP BBR</vt:lpstr>
      <vt:lpstr>PowerPoint 簡報</vt:lpstr>
      <vt:lpstr>HBS 3 support Time Machine backup settings</vt:lpstr>
      <vt:lpstr>How to prepare the NAS</vt:lpstr>
      <vt:lpstr>How to set up on Mac</vt:lpstr>
      <vt:lpstr>View the Time Machine backup</vt:lpstr>
      <vt:lpstr>Customer's situation</vt:lpstr>
      <vt:lpstr>Timeline brings your file back to life </vt:lpstr>
      <vt:lpstr>QNAP NAS is the best choice for Mac users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Yvonne Tsai</dc:creator>
  <cp:lastModifiedBy>QNAP_Yvonne Tsai</cp:lastModifiedBy>
  <cp:revision>2</cp:revision>
  <dcterms:created xsi:type="dcterms:W3CDTF">2012-07-30T21:28:29Z</dcterms:created>
  <dcterms:modified xsi:type="dcterms:W3CDTF">2019-08-29T08:54:26Z</dcterms:modified>
</cp:coreProperties>
</file>